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gif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8" r:id="rId3"/>
    <p:sldId id="344" r:id="rId4"/>
    <p:sldId id="263" r:id="rId5"/>
    <p:sldId id="299" r:id="rId6"/>
    <p:sldId id="303" r:id="rId7"/>
    <p:sldId id="304" r:id="rId8"/>
    <p:sldId id="305" r:id="rId9"/>
    <p:sldId id="306" r:id="rId10"/>
    <p:sldId id="307" r:id="rId11"/>
    <p:sldId id="309" r:id="rId12"/>
    <p:sldId id="308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15" r:id="rId21"/>
    <p:sldId id="316" r:id="rId22"/>
    <p:sldId id="322" r:id="rId23"/>
    <p:sldId id="332" r:id="rId24"/>
    <p:sldId id="333" r:id="rId25"/>
    <p:sldId id="334" r:id="rId26"/>
    <p:sldId id="335" r:id="rId27"/>
    <p:sldId id="336" r:id="rId28"/>
    <p:sldId id="302" r:id="rId29"/>
    <p:sldId id="359" r:id="rId30"/>
    <p:sldId id="338" r:id="rId31"/>
    <p:sldId id="339" r:id="rId32"/>
    <p:sldId id="341" r:id="rId33"/>
    <p:sldId id="340" r:id="rId34"/>
    <p:sldId id="357" r:id="rId35"/>
    <p:sldId id="36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09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25" autoAdjust="0"/>
  </p:normalViewPr>
  <p:slideViewPr>
    <p:cSldViewPr snapToGrid="0" snapToObjects="1">
      <p:cViewPr>
        <p:scale>
          <a:sx n="76" d="100"/>
          <a:sy n="76" d="100"/>
        </p:scale>
        <p:origin x="-1640" y="-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F6B8-DA2B-E042-A7E1-720AD4252EF4}" type="datetimeFigureOut">
              <a:rPr lang="en-US" smtClean="0"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E2C8-06DB-0842-A43F-AA1A6477C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4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F6B8-DA2B-E042-A7E1-720AD4252EF4}" type="datetimeFigureOut">
              <a:rPr lang="en-US" smtClean="0"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E2C8-06DB-0842-A43F-AA1A6477C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1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F6B8-DA2B-E042-A7E1-720AD4252EF4}" type="datetimeFigureOut">
              <a:rPr lang="en-US" smtClean="0"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E2C8-06DB-0842-A43F-AA1A6477C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3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F6B8-DA2B-E042-A7E1-720AD4252EF4}" type="datetimeFigureOut">
              <a:rPr lang="en-US" smtClean="0"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E2C8-06DB-0842-A43F-AA1A6477C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F6B8-DA2B-E042-A7E1-720AD4252EF4}" type="datetimeFigureOut">
              <a:rPr lang="en-US" smtClean="0"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E2C8-06DB-0842-A43F-AA1A6477C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0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F6B8-DA2B-E042-A7E1-720AD4252EF4}" type="datetimeFigureOut">
              <a:rPr lang="en-US" smtClean="0"/>
              <a:t>9/27/16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E2C8-06DB-0842-A43F-AA1A6477C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8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F6B8-DA2B-E042-A7E1-720AD4252EF4}" type="datetimeFigureOut">
              <a:rPr lang="en-US" smtClean="0"/>
              <a:t>9/27/16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E2C8-06DB-0842-A43F-AA1A6477C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0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F6B8-DA2B-E042-A7E1-720AD4252EF4}" type="datetimeFigureOut">
              <a:rPr lang="en-US" smtClean="0"/>
              <a:t>9/27/16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E2C8-06DB-0842-A43F-AA1A6477C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6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F6B8-DA2B-E042-A7E1-720AD4252EF4}" type="datetimeFigureOut">
              <a:rPr lang="en-US" smtClean="0"/>
              <a:t>9/27/16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E2C8-06DB-0842-A43F-AA1A6477C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4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F6B8-DA2B-E042-A7E1-720AD4252EF4}" type="datetimeFigureOut">
              <a:rPr lang="en-US" smtClean="0"/>
              <a:t>9/27/16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E2C8-06DB-0842-A43F-AA1A6477C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05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F6B8-DA2B-E042-A7E1-720AD4252EF4}" type="datetimeFigureOut">
              <a:rPr lang="en-US" smtClean="0"/>
              <a:t>9/27/16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E2C8-06DB-0842-A43F-AA1A6477C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1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CF6B8-DA2B-E042-A7E1-720AD4252EF4}" type="datetimeFigureOut">
              <a:rPr lang="en-US" smtClean="0"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DE2C8-06DB-0842-A43F-AA1A6477C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5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819" y="3886200"/>
            <a:ext cx="754457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3800" b="1" dirty="0" smtClean="0">
                <a:solidFill>
                  <a:srgbClr val="FFFFFF"/>
                </a:solidFill>
              </a:rPr>
              <a:t>Angela Rowe and Robert </a:t>
            </a:r>
            <a:r>
              <a:rPr lang="en-US" sz="3800" b="1" dirty="0" err="1" smtClean="0">
                <a:solidFill>
                  <a:srgbClr val="FFFFFF"/>
                </a:solidFill>
              </a:rPr>
              <a:t>Houze</a:t>
            </a:r>
            <a:r>
              <a:rPr lang="en-US" sz="3800" b="1" dirty="0" smtClean="0">
                <a:solidFill>
                  <a:srgbClr val="FFFFFF"/>
                </a:solidFill>
              </a:rPr>
              <a:t>, </a:t>
            </a:r>
            <a:r>
              <a:rPr lang="en-US" sz="3800" b="1" dirty="0" err="1" smtClean="0">
                <a:solidFill>
                  <a:srgbClr val="FFFFFF"/>
                </a:solidFill>
              </a:rPr>
              <a:t>Jr</a:t>
            </a:r>
            <a:r>
              <a:rPr lang="en-US" sz="3800" b="1" dirty="0" smtClean="0">
                <a:solidFill>
                  <a:srgbClr val="FFFFFF"/>
                </a:solidFill>
              </a:rPr>
              <a:t>*</a:t>
            </a:r>
            <a:endParaRPr lang="en-US" sz="3800" b="1" dirty="0" smtClean="0">
              <a:solidFill>
                <a:srgbClr val="FFFFFF"/>
              </a:solidFill>
            </a:endParaRPr>
          </a:p>
          <a:p>
            <a:r>
              <a:rPr lang="en-US" sz="3800" b="1" dirty="0" smtClean="0">
                <a:solidFill>
                  <a:srgbClr val="FFFFFF"/>
                </a:solidFill>
              </a:rPr>
              <a:t>University of </a:t>
            </a:r>
            <a:r>
              <a:rPr lang="en-US" sz="3800" b="1" dirty="0" smtClean="0">
                <a:solidFill>
                  <a:srgbClr val="FFFFFF"/>
                </a:solidFill>
              </a:rPr>
              <a:t>Washington, *PNNL</a:t>
            </a:r>
            <a:endParaRPr lang="en-US" sz="3800" b="1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PNNL</a:t>
            </a: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Richland, WA</a:t>
            </a: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27 September 2016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1725164"/>
            <a:ext cx="7772400" cy="1875287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3600" b="1" dirty="0" smtClean="0"/>
              <a:t>Development of shallow, precipitating clouds during MC3E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6522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4762065" y="296072"/>
            <a:ext cx="3208128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atin typeface="+mj-lt"/>
                <a:ea typeface="+mj-ea"/>
                <a:cs typeface="+mj-cs"/>
              </a:rPr>
              <a:t>MC3E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MC3E_faciliti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9325" y="1416567"/>
            <a:ext cx="5664862" cy="424864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250635" y="924380"/>
            <a:ext cx="2790403" cy="51677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April-June 2011</a:t>
            </a:r>
          </a:p>
          <a:p>
            <a:r>
              <a:rPr lang="en-US" sz="2000" dirty="0" smtClean="0"/>
              <a:t>Convective systems and their environments</a:t>
            </a:r>
          </a:p>
          <a:p>
            <a:r>
              <a:rPr lang="en-US" sz="2000" dirty="0" smtClean="0"/>
              <a:t>Cloud radars, wind profilers, lidars, disdrometers, aircraft</a:t>
            </a:r>
            <a:r>
              <a:rPr lang="en-US" sz="2000" dirty="0" smtClean="0"/>
              <a:t>, radiometers, surface </a:t>
            </a:r>
            <a:r>
              <a:rPr lang="en-US" sz="2000" dirty="0" err="1" smtClean="0"/>
              <a:t>obs</a:t>
            </a:r>
            <a:r>
              <a:rPr lang="en-US" sz="2000" dirty="0" smtClean="0"/>
              <a:t>, soundings,</a:t>
            </a:r>
            <a:r>
              <a:rPr lang="is-IS" sz="2000" dirty="0" smtClean="0"/>
              <a:t>…</a:t>
            </a:r>
            <a:endParaRPr lang="en-US" sz="2000" dirty="0" smtClean="0"/>
          </a:p>
          <a:p>
            <a:r>
              <a:rPr lang="en-US" sz="2000" dirty="0" smtClean="0"/>
              <a:t>Dual-pol radar network</a:t>
            </a:r>
          </a:p>
          <a:p>
            <a:pPr lvl="1"/>
            <a:r>
              <a:rPr lang="en-US" sz="1600" dirty="0" smtClean="0"/>
              <a:t>3 X-SAPRs</a:t>
            </a:r>
          </a:p>
          <a:p>
            <a:pPr lvl="1"/>
            <a:r>
              <a:rPr lang="en-US" sz="1600" dirty="0" smtClean="0"/>
              <a:t>C-SAPR</a:t>
            </a:r>
          </a:p>
          <a:p>
            <a:pPr lvl="1"/>
            <a:r>
              <a:rPr lang="en-US" sz="1600" dirty="0" smtClean="0"/>
              <a:t>NPOL (S-band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NEXRAD</a:t>
            </a:r>
            <a:endParaRPr lang="en-US" sz="1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508890" y="284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336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239006" y="463187"/>
            <a:ext cx="5062827" cy="6230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atin typeface="+mj-lt"/>
                <a:ea typeface="+mj-ea"/>
                <a:cs typeface="+mj-cs"/>
              </a:rPr>
              <a:t>MC3E (Jensen et al. 2015)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019249" y="1576131"/>
            <a:ext cx="7335251" cy="47909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22 – 28 April: high-level </a:t>
            </a:r>
            <a:r>
              <a:rPr lang="en-US" sz="2400" b="1" dirty="0">
                <a:solidFill>
                  <a:srgbClr val="FF0000"/>
                </a:solidFill>
              </a:rPr>
              <a:t>moisture</a:t>
            </a:r>
            <a:r>
              <a:rPr lang="en-US" sz="2400" dirty="0"/>
              <a:t>, periods of moderate CAPE, low rain rates from widespread shallow stratiform rain</a:t>
            </a:r>
          </a:p>
          <a:p>
            <a:r>
              <a:rPr lang="en-US" sz="2400" dirty="0"/>
              <a:t>29 April – 7 May: </a:t>
            </a:r>
            <a:r>
              <a:rPr lang="en-US" sz="2400" b="1" dirty="0">
                <a:solidFill>
                  <a:srgbClr val="FF0000"/>
                </a:solidFill>
              </a:rPr>
              <a:t>Dry</a:t>
            </a:r>
            <a:r>
              <a:rPr lang="en-US" sz="2400" dirty="0"/>
              <a:t> conditions, no precipitation, little CAPE</a:t>
            </a:r>
          </a:p>
          <a:p>
            <a:r>
              <a:rPr lang="en-US" sz="2400" dirty="0"/>
              <a:t>8 – 12 May: Period of high CAPE, low-level moisture return on 10</a:t>
            </a:r>
            <a:r>
              <a:rPr lang="en-US" sz="2400" baseline="30000" dirty="0"/>
              <a:t>th</a:t>
            </a:r>
            <a:r>
              <a:rPr lang="en-US" sz="2400" b="1" dirty="0">
                <a:solidFill>
                  <a:srgbClr val="FF0000"/>
                </a:solidFill>
              </a:rPr>
              <a:t>, significant precipitation </a:t>
            </a:r>
            <a:r>
              <a:rPr lang="en-US" sz="2400" dirty="0"/>
              <a:t>on 11</a:t>
            </a:r>
            <a:r>
              <a:rPr lang="en-US" sz="2400" baseline="30000" dirty="0"/>
              <a:t>th</a:t>
            </a:r>
            <a:endParaRPr lang="en-US" sz="2400" dirty="0"/>
          </a:p>
          <a:p>
            <a:r>
              <a:rPr lang="en-US" sz="2400" dirty="0"/>
              <a:t>13 – 18 May: Another </a:t>
            </a:r>
            <a:r>
              <a:rPr lang="en-US" sz="2400" b="1" dirty="0">
                <a:solidFill>
                  <a:srgbClr val="FF0000"/>
                </a:solidFill>
              </a:rPr>
              <a:t>dry</a:t>
            </a:r>
            <a:r>
              <a:rPr lang="en-US" sz="2400" dirty="0"/>
              <a:t> period</a:t>
            </a:r>
          </a:p>
          <a:p>
            <a:r>
              <a:rPr lang="en-US" sz="2400" dirty="0"/>
              <a:t>19 May – 24 May: Second period of high CAPE, significant precipitation events, </a:t>
            </a:r>
            <a:r>
              <a:rPr lang="en-US" sz="2400" b="1" dirty="0">
                <a:solidFill>
                  <a:srgbClr val="FF0000"/>
                </a:solidFill>
              </a:rPr>
              <a:t>deep active period</a:t>
            </a:r>
          </a:p>
          <a:p>
            <a:r>
              <a:rPr lang="en-US" sz="2400" dirty="0"/>
              <a:t>Rest: No significant precipitation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508890" y="284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4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8890" y="284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707" y="284096"/>
            <a:ext cx="6915449" cy="6275512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386847" y="802154"/>
            <a:ext cx="6566637" cy="952558"/>
          </a:xfrm>
          <a:prstGeom prst="rect">
            <a:avLst/>
          </a:prstGeom>
          <a:noFill/>
          <a:ln w="762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86847" y="3193900"/>
            <a:ext cx="6566637" cy="1619025"/>
          </a:xfrm>
          <a:prstGeom prst="rect">
            <a:avLst/>
          </a:prstGeom>
          <a:noFill/>
          <a:ln w="762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86847" y="5013463"/>
            <a:ext cx="6566637" cy="921132"/>
          </a:xfrm>
          <a:prstGeom prst="rect">
            <a:avLst/>
          </a:prstGeom>
          <a:noFill/>
          <a:ln w="762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20265" y="5934595"/>
            <a:ext cx="6566637" cy="460566"/>
          </a:xfrm>
          <a:prstGeom prst="rect">
            <a:avLst/>
          </a:prstGeom>
          <a:noFill/>
          <a:ln w="762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22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501759" y="463187"/>
            <a:ext cx="5814243" cy="7567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atin typeface="+mj-lt"/>
                <a:ea typeface="+mj-ea"/>
                <a:cs typeface="+mj-cs"/>
              </a:rPr>
              <a:t>MC3E (28 April - Clear) - CSAPR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8890" y="284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01579" y="65342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1800 UTC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Screen Shot 2016-09-27 at 2.26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27" y="1598185"/>
            <a:ext cx="4929155" cy="459467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2690149" y="4679233"/>
            <a:ext cx="1003407" cy="116980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/>
          <p:cNvSpPr txBox="1">
            <a:spLocks/>
          </p:cNvSpPr>
          <p:nvPr/>
        </p:nvSpPr>
        <p:spPr>
          <a:xfrm>
            <a:off x="6900816" y="1759957"/>
            <a:ext cx="1971663" cy="27688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Late afternoon/early evening horizontal convective boundary layer rolls</a:t>
            </a:r>
          </a:p>
          <a:p>
            <a:r>
              <a:rPr lang="en-US" sz="2000" dirty="0" smtClean="0"/>
              <a:t>Clouds?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40669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1955442" y="475162"/>
            <a:ext cx="5062827" cy="6230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atin typeface="+mj-lt"/>
                <a:ea typeface="+mj-ea"/>
                <a:cs typeface="+mj-cs"/>
              </a:rPr>
              <a:t>MC3E (28 April)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8890" y="284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544" y="150403"/>
            <a:ext cx="6484079" cy="64840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49165" y="202215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1815 UTC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310922" y="3643117"/>
            <a:ext cx="802032" cy="65175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48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256204" y="475162"/>
            <a:ext cx="5062827" cy="6230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atin typeface="+mj-lt"/>
                <a:ea typeface="+mj-ea"/>
                <a:cs typeface="+mj-cs"/>
              </a:rPr>
              <a:t>MC3E (28 April)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8890" y="284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310922" y="3709965"/>
            <a:ext cx="802032" cy="65175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01000" y="202215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2115 UTC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31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501759" y="463187"/>
            <a:ext cx="5062827" cy="8068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atin typeface="+mj-lt"/>
                <a:ea typeface="+mj-ea"/>
                <a:cs typeface="+mj-cs"/>
              </a:rPr>
              <a:t>MC3E (14-15 May)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atin typeface="+mj-lt"/>
                <a:ea typeface="+mj-ea"/>
                <a:cs typeface="+mj-cs"/>
              </a:rPr>
              <a:t>Mid/upper clouds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24288" y="1414262"/>
            <a:ext cx="3069268" cy="48358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14 May: A </a:t>
            </a:r>
            <a:r>
              <a:rPr lang="en-US" sz="2000" dirty="0"/>
              <a:t>few low clouds are hanging around this morning, but they will clear off by midday. Skies will remain </a:t>
            </a:r>
            <a:r>
              <a:rPr lang="en-US" sz="2000" b="1" dirty="0">
                <a:solidFill>
                  <a:srgbClr val="FF0000"/>
                </a:solidFill>
              </a:rPr>
              <a:t>clear</a:t>
            </a:r>
            <a:r>
              <a:rPr lang="en-US" sz="2000" dirty="0"/>
              <a:t> this afternoon.</a:t>
            </a:r>
          </a:p>
          <a:p>
            <a:r>
              <a:rPr lang="en-US" sz="2000" dirty="0" smtClean="0"/>
              <a:t>15 May Forecast: High </a:t>
            </a:r>
            <a:r>
              <a:rPr lang="en-US" sz="2000" dirty="0"/>
              <a:t>level moisture will bring high clouds (primarily above 18K </a:t>
            </a:r>
            <a:r>
              <a:rPr lang="en-US" sz="2000" dirty="0" err="1"/>
              <a:t>ft</a:t>
            </a:r>
            <a:r>
              <a:rPr lang="en-US" sz="2000" dirty="0"/>
              <a:t>), especially in the afternoon. </a:t>
            </a:r>
            <a:r>
              <a:rPr lang="en-US" sz="2000" b="1" dirty="0">
                <a:solidFill>
                  <a:srgbClr val="FF0000"/>
                </a:solidFill>
              </a:rPr>
              <a:t>No precipitation in the forecast area.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8890" y="284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166" y="344723"/>
            <a:ext cx="2540000" cy="2197100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160" y="2807540"/>
            <a:ext cx="4895737" cy="3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57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1854699" y="341896"/>
            <a:ext cx="5062827" cy="6230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atin typeface="+mj-lt"/>
                <a:ea typeface="+mj-ea"/>
                <a:cs typeface="+mj-cs"/>
              </a:rPr>
              <a:t>MC3E (14 May) - NPOL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8890" y="284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688" y="1203234"/>
            <a:ext cx="5423637" cy="542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53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501759" y="463187"/>
            <a:ext cx="5513481" cy="6230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atin typeface="+mj-lt"/>
                <a:ea typeface="+mj-ea"/>
                <a:cs typeface="+mj-cs"/>
              </a:rPr>
              <a:t>MC3E (14 May) - XSAPR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8890" y="284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Screen Shot 2016-09-27 at 2.27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80" y="1366194"/>
            <a:ext cx="5111233" cy="516802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693556" y="1971962"/>
            <a:ext cx="1569779" cy="432829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450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139241" y="479899"/>
            <a:ext cx="5062827" cy="6230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atin typeface="+mj-lt"/>
                <a:ea typeface="+mj-ea"/>
                <a:cs typeface="+mj-cs"/>
              </a:rPr>
              <a:t>MC3E (14 May)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8890" y="284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310922" y="3709965"/>
            <a:ext cx="802032" cy="65175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77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317471" y="321539"/>
            <a:ext cx="2974847" cy="14498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AMIE/DYNAMO 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Early 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suppressed</a:t>
            </a:r>
          </a:p>
        </p:txBody>
      </p:sp>
      <p:pic>
        <p:nvPicPr>
          <p:cNvPr id="7" name="loop_6Oct2011_9-16UTC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02399" y="2042259"/>
            <a:ext cx="4700582" cy="450355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17471" y="2229535"/>
            <a:ext cx="3133994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1) Cloud lines oriented parallel to wind direction and (initially) to low-level shear</a:t>
            </a: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2) Shallow precipitating clouds produce cold pools during afternoon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624182" y="120428"/>
            <a:ext cx="5213350" cy="1838271"/>
            <a:chOff x="3624182" y="120428"/>
            <a:chExt cx="5213350" cy="1838271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t="16300" b="27623"/>
            <a:stretch/>
          </p:blipFill>
          <p:spPr bwMode="auto">
            <a:xfrm>
              <a:off x="3624182" y="120428"/>
              <a:ext cx="5213350" cy="1838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3802399" y="250673"/>
              <a:ext cx="12167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FFFFFF"/>
                  </a:solidFill>
                </a:rPr>
                <a:t>Photo: Bob </a:t>
              </a:r>
              <a:r>
                <a:rPr lang="en-US" sz="1100" dirty="0" err="1" smtClean="0">
                  <a:solidFill>
                    <a:srgbClr val="FFFFFF"/>
                  </a:solidFill>
                </a:rPr>
                <a:t>Houze</a:t>
              </a:r>
              <a:endParaRPr lang="en-US" sz="11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23860" y="5991813"/>
            <a:ext cx="2422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Rowe and </a:t>
            </a:r>
            <a:r>
              <a:rPr lang="en-US" dirty="0" err="1" smtClean="0">
                <a:solidFill>
                  <a:schemeClr val="bg1"/>
                </a:solidFill>
              </a:rPr>
              <a:t>Houze</a:t>
            </a:r>
            <a:r>
              <a:rPr lang="en-US" dirty="0" smtClean="0">
                <a:solidFill>
                  <a:schemeClr val="bg1"/>
                </a:solidFill>
              </a:rPr>
              <a:t> (2015)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91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01251" y="463187"/>
            <a:ext cx="5262846" cy="7901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atin typeface="+mj-lt"/>
                <a:ea typeface="+mj-ea"/>
                <a:cs typeface="+mj-cs"/>
              </a:rPr>
              <a:t>MC3E (5 May) - </a:t>
            </a:r>
            <a:r>
              <a:rPr kumimoji="0" lang="en-U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 clouds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24288" y="1414262"/>
            <a:ext cx="2884601" cy="46186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 weak cold front </a:t>
            </a:r>
            <a:r>
              <a:rPr lang="en-US" sz="2000" dirty="0" smtClean="0"/>
              <a:t>passed </a:t>
            </a:r>
            <a:r>
              <a:rPr lang="en-US" sz="2000" dirty="0"/>
              <a:t>through north central OK this afternoon, with a deck of mid-level cloud this morning. Fair weather cumulus over the region this afternoon (bases near 2 km 70/40F (20/5C)), with storms/showers staying far off over eastern Kansas and NE OK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508890" y="284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093" y="315712"/>
            <a:ext cx="2540000" cy="2197100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584" y="2830755"/>
            <a:ext cx="4634350" cy="34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9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356458" y="508585"/>
            <a:ext cx="5062827" cy="6230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atin typeface="+mj-lt"/>
                <a:ea typeface="+mj-ea"/>
                <a:cs typeface="+mj-cs"/>
              </a:rPr>
              <a:t>MC3E (5 May)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8890" y="284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011" y="119160"/>
            <a:ext cx="6650183" cy="6650183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226253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501759" y="463187"/>
            <a:ext cx="5881079" cy="7734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atin typeface="+mj-lt"/>
                <a:ea typeface="+mj-ea"/>
                <a:cs typeface="+mj-cs"/>
              </a:rPr>
              <a:t>MC3E (May 5) – NPOL/ CSAPR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8890" y="284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Screen Shot 2016-09-27 at 2.29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1" y="1548109"/>
            <a:ext cx="4197806" cy="4167239"/>
          </a:xfrm>
          <a:prstGeom prst="rect">
            <a:avLst/>
          </a:prstGeom>
        </p:spPr>
      </p:pic>
      <p:pic>
        <p:nvPicPr>
          <p:cNvPr id="8" name="Picture 7" descr="Screen Shot 2016-09-27 at 2.31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42" y="1548109"/>
            <a:ext cx="4434572" cy="416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53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501759" y="463187"/>
            <a:ext cx="5062827" cy="6230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atin typeface="+mj-lt"/>
                <a:ea typeface="+mj-ea"/>
                <a:cs typeface="+mj-cs"/>
              </a:rPr>
              <a:t>MC3E (23 May - </a:t>
            </a:r>
            <a:r>
              <a:rPr lang="en-US" sz="4400" b="1" noProof="0" dirty="0" err="1" smtClean="0">
                <a:latin typeface="+mj-lt"/>
                <a:ea typeface="+mj-ea"/>
                <a:cs typeface="+mj-cs"/>
              </a:rPr>
              <a:t>Conv</a:t>
            </a:r>
            <a:r>
              <a:rPr lang="en-US" sz="4400" b="1" noProof="0" dirty="0" smtClean="0">
                <a:latin typeface="+mj-lt"/>
                <a:ea typeface="+mj-ea"/>
                <a:cs typeface="+mj-cs"/>
              </a:rPr>
              <a:t>)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24288" y="1414261"/>
            <a:ext cx="3069268" cy="50650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23 May: A </a:t>
            </a:r>
            <a:r>
              <a:rPr lang="en-US" sz="2000" dirty="0"/>
              <a:t>surface low pressure system currently sitting near the panhandle with </a:t>
            </a:r>
            <a:r>
              <a:rPr lang="en-US" sz="2000" b="1" dirty="0">
                <a:solidFill>
                  <a:srgbClr val="FF0000"/>
                </a:solidFill>
              </a:rPr>
              <a:t>surface boundaries </a:t>
            </a:r>
            <a:r>
              <a:rPr lang="en-US" sz="2000" dirty="0"/>
              <a:t>will be the focal point for convection later this afternoon. A </a:t>
            </a:r>
            <a:r>
              <a:rPr lang="en-US" sz="2000" dirty="0" err="1"/>
              <a:t>dryline</a:t>
            </a:r>
            <a:r>
              <a:rPr lang="en-US" sz="2000" dirty="0"/>
              <a:t> near the Texas/OK border could also see some initiation, with storms progressing eastward. </a:t>
            </a:r>
            <a:r>
              <a:rPr lang="en-US" sz="2000" dirty="0" smtClean="0"/>
              <a:t>Likely </a:t>
            </a:r>
            <a:r>
              <a:rPr lang="en-US" sz="2000" dirty="0"/>
              <a:t>to form along the surface fronts and </a:t>
            </a:r>
            <a:r>
              <a:rPr lang="en-US" sz="2000" b="1" dirty="0">
                <a:solidFill>
                  <a:srgbClr val="FF0000"/>
                </a:solidFill>
              </a:rPr>
              <a:t>outflow boundaries </a:t>
            </a:r>
            <a:r>
              <a:rPr lang="en-US" sz="2000" dirty="0"/>
              <a:t>forming this morning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508890" y="284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276" y="315711"/>
            <a:ext cx="2540000" cy="2197100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601" y="2857674"/>
            <a:ext cx="4828891" cy="3621668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211477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501759" y="463187"/>
            <a:ext cx="5062827" cy="6230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atin typeface="+mj-lt"/>
                <a:ea typeface="+mj-ea"/>
                <a:cs typeface="+mj-cs"/>
              </a:rPr>
              <a:t>MC3E (23-24 May)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8890" y="284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46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406585" y="463187"/>
            <a:ext cx="5062827" cy="6230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atin typeface="+mj-lt"/>
                <a:ea typeface="+mj-ea"/>
                <a:cs typeface="+mj-cs"/>
              </a:rPr>
              <a:t>MC3E (23-24 May)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8890" y="284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48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501759" y="463187"/>
            <a:ext cx="5062827" cy="6230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atin typeface="+mj-lt"/>
                <a:ea typeface="+mj-ea"/>
                <a:cs typeface="+mj-cs"/>
              </a:rPr>
              <a:t>MC3E (23 May) - CSAPR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8890" y="284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Screen Shot 2016-09-27 at 2.33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61" y="1337869"/>
            <a:ext cx="5497260" cy="514761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076996" y="4378425"/>
            <a:ext cx="768614" cy="138705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477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501759" y="463187"/>
            <a:ext cx="5062827" cy="6230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atin typeface="+mj-lt"/>
                <a:ea typeface="+mj-ea"/>
                <a:cs typeface="+mj-cs"/>
              </a:rPr>
              <a:t>MC3E (23 May) - XSAPR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8890" y="284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Screen Shot 2016-09-27 at 2.34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8" y="1475862"/>
            <a:ext cx="4438535" cy="4406603"/>
          </a:xfrm>
          <a:prstGeom prst="rect">
            <a:avLst/>
          </a:prstGeom>
        </p:spPr>
      </p:pic>
      <p:pic>
        <p:nvPicPr>
          <p:cNvPr id="4" name="Picture 3" descr="Screen Shot 2016-09-27 at 2.35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87" y="1475863"/>
            <a:ext cx="4422568" cy="440660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454550" y="1971962"/>
            <a:ext cx="1352562" cy="3158482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332711" y="2840963"/>
            <a:ext cx="768614" cy="138705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63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50634" y="296072"/>
            <a:ext cx="569777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atin typeface="+mj-lt"/>
                <a:ea typeface="+mj-ea"/>
                <a:cs typeface="+mj-cs"/>
              </a:rPr>
              <a:t>Analysis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66564" y="1353632"/>
            <a:ext cx="8155280" cy="5163867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dirty="0"/>
              <a:t>Type 1: Boundary layer rolls, no convective initiation</a:t>
            </a:r>
          </a:p>
          <a:p>
            <a:r>
              <a:rPr lang="en-US" sz="2400" dirty="0"/>
              <a:t>Type 2: Boundary layer rolls, convective initiation</a:t>
            </a:r>
          </a:p>
          <a:p>
            <a:r>
              <a:rPr lang="en-US" sz="2400" dirty="0"/>
              <a:t>Type 3: Large-scale system, initiation on convective </a:t>
            </a:r>
            <a:r>
              <a:rPr lang="en-US" sz="2400" dirty="0" smtClean="0"/>
              <a:t>outflow</a:t>
            </a:r>
          </a:p>
          <a:p>
            <a:endParaRPr lang="en-US" sz="2400" dirty="0"/>
          </a:p>
          <a:p>
            <a:r>
              <a:rPr lang="en-US" sz="2800" b="1" dirty="0" smtClean="0"/>
              <a:t>Questions (observations)</a:t>
            </a:r>
          </a:p>
          <a:p>
            <a:pPr lvl="1"/>
            <a:r>
              <a:rPr lang="en-US" sz="2400" b="1" dirty="0" smtClean="0"/>
              <a:t>Is a pre-existing boundary layer organization (overturning circulation in cumulus fields) necessary for convective initiation in domain?</a:t>
            </a:r>
          </a:p>
          <a:p>
            <a:pPr lvl="1"/>
            <a:r>
              <a:rPr lang="en-US" sz="2400" dirty="0" smtClean="0"/>
              <a:t>Can </a:t>
            </a:r>
            <a:r>
              <a:rPr lang="en-US" sz="2400" dirty="0"/>
              <a:t>we see that boundary layer structure on days when larger scale systems moving in</a:t>
            </a:r>
            <a:r>
              <a:rPr lang="en-US" sz="2400" dirty="0" smtClean="0"/>
              <a:t>? </a:t>
            </a:r>
            <a:endParaRPr lang="en-US" sz="2400" dirty="0"/>
          </a:p>
          <a:p>
            <a:pPr lvl="1"/>
            <a:r>
              <a:rPr lang="en-US" sz="2400" dirty="0"/>
              <a:t>How do the environmental conditions differ between the </a:t>
            </a:r>
            <a:r>
              <a:rPr lang="en-US" sz="2400" dirty="0" smtClean="0"/>
              <a:t>cases?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681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685810" y="133693"/>
            <a:ext cx="7519049" cy="7018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atin typeface="+mj-lt"/>
                <a:ea typeface="+mj-ea"/>
                <a:cs typeface="+mj-cs"/>
              </a:rPr>
              <a:t>LES (</a:t>
            </a:r>
            <a:r>
              <a:rPr lang="en-US" sz="4400" b="1" noProof="0" dirty="0" err="1" smtClean="0">
                <a:latin typeface="+mj-lt"/>
                <a:ea typeface="+mj-ea"/>
                <a:cs typeface="+mj-cs"/>
              </a:rPr>
              <a:t>Heng</a:t>
            </a:r>
            <a:r>
              <a:rPr lang="en-US" sz="4400" b="1" noProof="0" dirty="0" smtClean="0">
                <a:latin typeface="+mj-lt"/>
                <a:ea typeface="+mj-ea"/>
                <a:cs typeface="+mj-cs"/>
              </a:rPr>
              <a:t> Xiao) – Strong winds, strong buoyancy production in cloud layer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lwp_2d.d03.17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4" y="978550"/>
            <a:ext cx="3500421" cy="58049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59886" y="348136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SGP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0808" y="2226651"/>
            <a:ext cx="760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 km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 descr="w_400.d03.17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092" y="978550"/>
            <a:ext cx="3494837" cy="58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96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1051549" y="457694"/>
            <a:ext cx="4078719" cy="7387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Nonprecipitating echo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7" y="1590641"/>
            <a:ext cx="6034701" cy="3932967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386789" y="2244202"/>
            <a:ext cx="667556" cy="727038"/>
          </a:xfrm>
          <a:prstGeom prst="ellipse">
            <a:avLst/>
          </a:prstGeom>
          <a:noFill/>
          <a:ln w="381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327151" y="2241109"/>
            <a:ext cx="667556" cy="727038"/>
          </a:xfrm>
          <a:prstGeom prst="ellipse">
            <a:avLst/>
          </a:prstGeom>
          <a:noFill/>
          <a:ln w="381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184439" y="2241109"/>
            <a:ext cx="667556" cy="727038"/>
          </a:xfrm>
          <a:prstGeom prst="ellipse">
            <a:avLst/>
          </a:prstGeom>
          <a:noFill/>
          <a:ln w="381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386789" y="4063346"/>
            <a:ext cx="667556" cy="727038"/>
          </a:xfrm>
          <a:prstGeom prst="ellipse">
            <a:avLst/>
          </a:prstGeom>
          <a:noFill/>
          <a:ln w="381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327151" y="4063346"/>
            <a:ext cx="667556" cy="727038"/>
          </a:xfrm>
          <a:prstGeom prst="ellipse">
            <a:avLst/>
          </a:prstGeom>
          <a:noFill/>
          <a:ln w="381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84439" y="4063346"/>
            <a:ext cx="667556" cy="727038"/>
          </a:xfrm>
          <a:prstGeom prst="ellipse">
            <a:avLst/>
          </a:prstGeom>
          <a:noFill/>
          <a:ln w="381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306491" y="3675286"/>
            <a:ext cx="1476877" cy="371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Cloud droplets</a:t>
            </a:r>
            <a:endParaRPr lang="en-US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420" y="251352"/>
            <a:ext cx="2936801" cy="18355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18" y="2420894"/>
            <a:ext cx="2941603" cy="18385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753" y="4568623"/>
            <a:ext cx="2918468" cy="1824043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6338644" y="1013353"/>
            <a:ext cx="352778" cy="366888"/>
          </a:xfrm>
          <a:prstGeom prst="ellipse">
            <a:avLst/>
          </a:prstGeom>
          <a:noFill/>
          <a:ln w="381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361224" y="3200602"/>
            <a:ext cx="352778" cy="366888"/>
          </a:xfrm>
          <a:prstGeom prst="ellipse">
            <a:avLst/>
          </a:prstGeom>
          <a:noFill/>
          <a:ln w="381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358403" y="4630684"/>
            <a:ext cx="352778" cy="1659496"/>
          </a:xfrm>
          <a:prstGeom prst="ellipse">
            <a:avLst/>
          </a:prstGeom>
          <a:noFill/>
          <a:ln w="381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587245" y="2790184"/>
            <a:ext cx="1324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Water/drizzle</a:t>
            </a:r>
            <a:endParaRPr lang="en-US" sz="1600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230920" y="5720571"/>
            <a:ext cx="5805976" cy="6443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KAZR-ARSCL: Active Remote Sensing of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CLouds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7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COMBRET: Combined Remote Sensor Retrieval Algorithm (radar + lidar)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43618" y="251352"/>
            <a:ext cx="2941603" cy="1835501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169409" y="2437606"/>
            <a:ext cx="2941603" cy="3955060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81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533400" y="413053"/>
            <a:ext cx="6650184" cy="6230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atin typeface="+mj-lt"/>
                <a:ea typeface="+mj-ea"/>
                <a:cs typeface="+mj-cs"/>
              </a:rPr>
              <a:t>Approach – LES (</a:t>
            </a:r>
            <a:r>
              <a:rPr lang="en-US" sz="4400" b="1" noProof="0" dirty="0" err="1" smtClean="0">
                <a:latin typeface="+mj-lt"/>
                <a:ea typeface="+mj-ea"/>
                <a:cs typeface="+mj-cs"/>
              </a:rPr>
              <a:t>Heng</a:t>
            </a:r>
            <a:r>
              <a:rPr lang="en-US" sz="4400" b="1" noProof="0" dirty="0" smtClean="0">
                <a:latin typeface="+mj-lt"/>
                <a:ea typeface="+mj-ea"/>
                <a:cs typeface="+mj-cs"/>
              </a:rPr>
              <a:t> Xiao)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533400" y="1453904"/>
            <a:ext cx="8155280" cy="5080309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Previous LES nested runs</a:t>
            </a:r>
          </a:p>
          <a:p>
            <a:pPr lvl="1"/>
            <a:r>
              <a:rPr lang="en-US" sz="1800" dirty="0" smtClean="0"/>
              <a:t>Profiles/forcing SCM data</a:t>
            </a:r>
          </a:p>
          <a:p>
            <a:pPr lvl="1"/>
            <a:r>
              <a:rPr lang="en-US" sz="1800" dirty="0" smtClean="0"/>
              <a:t>Change inhomogeneity of surface (patches of higher SH and/or LH fluxes)</a:t>
            </a:r>
          </a:p>
          <a:p>
            <a:pPr lvl="1"/>
            <a:r>
              <a:rPr lang="en-US" sz="1800" dirty="0" smtClean="0"/>
              <a:t>Impact of land-surface model on shallow clouds</a:t>
            </a:r>
          </a:p>
          <a:p>
            <a:r>
              <a:rPr lang="en-US" sz="2400" dirty="0" smtClean="0"/>
              <a:t>Previous cases over SGP: </a:t>
            </a:r>
            <a:r>
              <a:rPr lang="en-US" sz="2400" b="1" dirty="0" smtClean="0">
                <a:solidFill>
                  <a:srgbClr val="FF0000"/>
                </a:solidFill>
              </a:rPr>
              <a:t>20070514</a:t>
            </a:r>
            <a:r>
              <a:rPr lang="en-US" sz="2400" dirty="0" smtClean="0"/>
              <a:t>, 20070512, 20070516</a:t>
            </a:r>
          </a:p>
          <a:p>
            <a:r>
              <a:rPr lang="en-US" sz="2400" dirty="0" smtClean="0"/>
              <a:t>Evaluating average cloud fraction and LWP in 30-km box</a:t>
            </a:r>
          </a:p>
          <a:p>
            <a:r>
              <a:rPr lang="en-US" sz="2400" dirty="0" smtClean="0"/>
              <a:t>Open cell vs. rolls </a:t>
            </a:r>
            <a:r>
              <a:rPr lang="en-US" sz="2400" dirty="0" err="1" smtClean="0"/>
              <a:t>w.r.t</a:t>
            </a:r>
            <a:r>
              <a:rPr lang="en-US" sz="2400" dirty="0" smtClean="0"/>
              <a:t>. low-level wind direction/speeds</a:t>
            </a:r>
          </a:p>
          <a:p>
            <a:pPr lvl="1"/>
            <a:r>
              <a:rPr lang="en-US" sz="1800" dirty="0" smtClean="0"/>
              <a:t>Strong winds: wind effect dominates any secondary circulations from land surface</a:t>
            </a:r>
          </a:p>
          <a:p>
            <a:pPr lvl="1"/>
            <a:r>
              <a:rPr lang="en-US" sz="1800" dirty="0" smtClean="0"/>
              <a:t>Weak winds: greater moist patches and more boundary layer roll organization</a:t>
            </a:r>
          </a:p>
          <a:p>
            <a:pPr lvl="1"/>
            <a:r>
              <a:rPr lang="en-US" sz="1800" dirty="0" smtClean="0"/>
              <a:t>Low-level shear (lowest 100 m) most impactful for controlling presence and depth of rolls</a:t>
            </a:r>
          </a:p>
        </p:txBody>
      </p:sp>
    </p:spTree>
    <p:extLst>
      <p:ext uri="{BB962C8B-B14F-4D97-AF65-F5344CB8AC3E}">
        <p14:creationId xmlns:p14="http://schemas.microsoft.com/office/powerpoint/2010/main" val="387358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50633" y="296072"/>
            <a:ext cx="6767147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smtClean="0">
                <a:latin typeface="+mj-lt"/>
                <a:ea typeface="+mj-ea"/>
                <a:cs typeface="+mj-cs"/>
              </a:rPr>
              <a:t>Approach – LES (</a:t>
            </a:r>
            <a:r>
              <a:rPr lang="en-US" sz="4000" b="1" noProof="0" dirty="0" err="1" smtClean="0">
                <a:latin typeface="+mj-lt"/>
                <a:ea typeface="+mj-ea"/>
                <a:cs typeface="+mj-cs"/>
              </a:rPr>
              <a:t>Heng</a:t>
            </a:r>
            <a:r>
              <a:rPr lang="en-US" sz="4000" b="1" noProof="0" dirty="0" smtClean="0">
                <a:latin typeface="+mj-lt"/>
                <a:ea typeface="+mj-ea"/>
                <a:cs typeface="+mj-cs"/>
              </a:rPr>
              <a:t> Xiao)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533400" y="1453904"/>
            <a:ext cx="8155280" cy="5080309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What would happen with convective initiation if no system came through?</a:t>
            </a:r>
          </a:p>
          <a:p>
            <a:r>
              <a:rPr lang="en-US" sz="2400" dirty="0" smtClean="0"/>
              <a:t>Is it the upstream systems that initiate the convection or is there some pre-existing boundary layer roll feature required?</a:t>
            </a:r>
          </a:p>
          <a:p>
            <a:r>
              <a:rPr lang="en-US" sz="2400" dirty="0" smtClean="0"/>
              <a:t>How do the boundary layers differ in these scenarios?</a:t>
            </a:r>
          </a:p>
          <a:p>
            <a:pPr lvl="1"/>
            <a:r>
              <a:rPr lang="en-US" sz="1800" dirty="0" smtClean="0"/>
              <a:t>Likely that total BL moisture plays a more important role than moisture </a:t>
            </a:r>
            <a:r>
              <a:rPr lang="en-US" sz="1800" dirty="0" err="1" smtClean="0"/>
              <a:t>inhomogeneities</a:t>
            </a:r>
            <a:endParaRPr lang="en-US" sz="1800" dirty="0"/>
          </a:p>
          <a:p>
            <a:pPr lvl="1"/>
            <a:r>
              <a:rPr lang="en-US" sz="1800" dirty="0" smtClean="0"/>
              <a:t>Look at deep-layer residual layers of moisture vs. PBL moisture</a:t>
            </a:r>
          </a:p>
          <a:p>
            <a:pPr lvl="1"/>
            <a:r>
              <a:rPr lang="en-US" sz="1800" dirty="0" smtClean="0"/>
              <a:t>How does convection develop the day after widespread convection? (moisture vs. heating effects)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Idealized LES framework</a:t>
            </a:r>
          </a:p>
          <a:p>
            <a:pPr lvl="1"/>
            <a:r>
              <a:rPr lang="en-US" sz="1800" dirty="0"/>
              <a:t>Nested domain: difficult to remove outside influence of convection/</a:t>
            </a:r>
            <a:r>
              <a:rPr lang="en-US" sz="1800" dirty="0" smtClean="0"/>
              <a:t>outflow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35570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740276" y="374895"/>
            <a:ext cx="4026869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Data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250633" y="1455899"/>
            <a:ext cx="3675981" cy="5195296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dirty="0" smtClean="0"/>
              <a:t>Shallow clouds</a:t>
            </a:r>
          </a:p>
          <a:p>
            <a:pPr lvl="1"/>
            <a:r>
              <a:rPr lang="en-US" sz="2000" dirty="0" smtClean="0"/>
              <a:t>VIS satellite imagery</a:t>
            </a:r>
          </a:p>
          <a:p>
            <a:pPr lvl="1"/>
            <a:r>
              <a:rPr lang="en-US" sz="2000" dirty="0" smtClean="0"/>
              <a:t>XSAPR, CSAPR (rolls)</a:t>
            </a:r>
          </a:p>
          <a:p>
            <a:pPr lvl="1"/>
            <a:r>
              <a:rPr lang="en-US" sz="2000" dirty="0" smtClean="0"/>
              <a:t>KAZR, SACR</a:t>
            </a:r>
          </a:p>
          <a:p>
            <a:pPr lvl="1"/>
            <a:r>
              <a:rPr lang="en-US" sz="2000" dirty="0" smtClean="0"/>
              <a:t>Ceilometer, Total Sky Imager, MPL (MPLCMASK)</a:t>
            </a:r>
          </a:p>
          <a:p>
            <a:pPr lvl="1"/>
            <a:r>
              <a:rPr lang="en-US" sz="2000" dirty="0" smtClean="0"/>
              <a:t>ARSCL, WACRARSCL (cloud fraction, base, height, </a:t>
            </a:r>
            <a:r>
              <a:rPr lang="en-US" sz="2000" dirty="0" err="1" smtClean="0"/>
              <a:t>vvel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Broader context (precipitating systems)</a:t>
            </a:r>
          </a:p>
          <a:p>
            <a:pPr lvl="1"/>
            <a:r>
              <a:rPr lang="en-US" sz="2000" dirty="0" smtClean="0"/>
              <a:t>NEXRAD, NPOL</a:t>
            </a:r>
          </a:p>
          <a:p>
            <a:pPr lvl="1"/>
            <a:r>
              <a:rPr lang="en-US" sz="2000" dirty="0" smtClean="0"/>
              <a:t>Satellite</a:t>
            </a:r>
          </a:p>
          <a:p>
            <a:pPr lvl="1"/>
            <a:r>
              <a:rPr lang="en-US" sz="2000" dirty="0"/>
              <a:t>ARBFC: gridded rainfall</a:t>
            </a:r>
          </a:p>
          <a:p>
            <a:pPr lvl="1"/>
            <a:endParaRPr lang="en-US" sz="2000" dirty="0" smtClean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294214" y="1489323"/>
            <a:ext cx="4427884" cy="51618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Environment</a:t>
            </a:r>
          </a:p>
          <a:p>
            <a:pPr lvl="1"/>
            <a:r>
              <a:rPr lang="en-US" sz="2000" dirty="0" smtClean="0"/>
              <a:t>BL winds: Doppler Lidar, profilers</a:t>
            </a:r>
          </a:p>
          <a:p>
            <a:pPr lvl="1"/>
            <a:r>
              <a:rPr lang="en-US" sz="2000" dirty="0" smtClean="0"/>
              <a:t>Low-level T and RH: AERIs (lowest 3 km)</a:t>
            </a:r>
          </a:p>
          <a:p>
            <a:pPr lvl="1"/>
            <a:r>
              <a:rPr lang="en-US" sz="2000" dirty="0" smtClean="0"/>
              <a:t>Vertical columns water vapor: Raman Lidar</a:t>
            </a:r>
          </a:p>
          <a:p>
            <a:pPr lvl="1"/>
            <a:r>
              <a:rPr lang="en-US" sz="2000" dirty="0" smtClean="0"/>
              <a:t>LWP/Column WV: Microwave radiometer</a:t>
            </a:r>
          </a:p>
          <a:p>
            <a:pPr lvl="1"/>
            <a:r>
              <a:rPr lang="en-US" sz="2000" dirty="0" smtClean="0"/>
              <a:t>Large-scale T, RH, wind: Radiosondes (MERGESONDE)</a:t>
            </a:r>
          </a:p>
          <a:p>
            <a:pPr lvl="1"/>
            <a:r>
              <a:rPr lang="en-US" sz="2000" dirty="0" smtClean="0"/>
              <a:t>Surface fluxes: </a:t>
            </a:r>
            <a:r>
              <a:rPr lang="en-US" sz="2000" dirty="0" err="1" smtClean="0"/>
              <a:t>Energery</a:t>
            </a:r>
            <a:r>
              <a:rPr lang="en-US" sz="2000" dirty="0" smtClean="0"/>
              <a:t> Balance Bowen Ratio Station (EBBR)</a:t>
            </a:r>
          </a:p>
          <a:p>
            <a:pPr lvl="1"/>
            <a:r>
              <a:rPr lang="en-US" sz="2000" dirty="0" smtClean="0"/>
              <a:t>Surface </a:t>
            </a:r>
            <a:r>
              <a:rPr lang="en-US" sz="2000" dirty="0" err="1" smtClean="0"/>
              <a:t>obs</a:t>
            </a:r>
            <a:r>
              <a:rPr lang="en-US" sz="2000" dirty="0" smtClean="0"/>
              <a:t>: </a:t>
            </a:r>
            <a:r>
              <a:rPr lang="en-US" sz="2000" dirty="0"/>
              <a:t>Oklahoma </a:t>
            </a:r>
            <a:r>
              <a:rPr lang="en-US" sz="2000" dirty="0" err="1"/>
              <a:t>Mesonet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98414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1286591" y="296072"/>
            <a:ext cx="6767147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SFA Structure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533400" y="1453904"/>
            <a:ext cx="8155280" cy="5080309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800" dirty="0" smtClean="0"/>
              <a:t>1) Aerosol</a:t>
            </a:r>
          </a:p>
          <a:p>
            <a:r>
              <a:rPr lang="en-US" sz="2800" dirty="0" smtClean="0"/>
              <a:t>2) Land</a:t>
            </a:r>
          </a:p>
          <a:p>
            <a:r>
              <a:rPr lang="en-US" sz="2800" dirty="0" smtClean="0"/>
              <a:t>3) Cloud Lifecycle</a:t>
            </a:r>
          </a:p>
          <a:p>
            <a:r>
              <a:rPr lang="en-US" sz="2800" dirty="0" smtClean="0"/>
              <a:t>Connecting land (2) with cloud lifecycle (3) through the boundary layer</a:t>
            </a:r>
          </a:p>
          <a:p>
            <a:r>
              <a:rPr lang="en-US" sz="2800" dirty="0" smtClean="0"/>
              <a:t>Disturbed boundary layer transition to shallow clouds</a:t>
            </a:r>
          </a:p>
          <a:p>
            <a:r>
              <a:rPr lang="en-US" sz="2800" dirty="0" smtClean="0"/>
              <a:t>Nonprecipitating to precipitating shallow clouds</a:t>
            </a:r>
          </a:p>
          <a:p>
            <a:r>
              <a:rPr lang="en-US" sz="2800" dirty="0" smtClean="0"/>
              <a:t>Building on to shallow-to-deep convective transition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69006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1286591" y="296072"/>
            <a:ext cx="6767147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Summary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533400" y="1453904"/>
            <a:ext cx="8155280" cy="5080309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Combination of observations from MC3E and idealized LES approach for evaluating boundary layer processes and large-scale environmental conditions associated with shallow cumulus</a:t>
            </a:r>
          </a:p>
          <a:p>
            <a:r>
              <a:rPr lang="en-US" sz="2400" dirty="0" smtClean="0"/>
              <a:t>In weakly forced environments, shallow cumulus initiated and organized along horizontal convective boundary layer rolls (weak winds)</a:t>
            </a:r>
          </a:p>
          <a:p>
            <a:r>
              <a:rPr lang="en-US" sz="2400" dirty="0" smtClean="0"/>
              <a:t>On cases with mesoscale forcing, high instability, and deep moisture, ability of precipitating convection to initiate and grow from outflow boundaries</a:t>
            </a:r>
          </a:p>
          <a:p>
            <a:r>
              <a:rPr lang="en-US" sz="2400" dirty="0" smtClean="0"/>
              <a:t>Need to test relative importance of boundary </a:t>
            </a:r>
            <a:r>
              <a:rPr lang="en-US" sz="2400" dirty="0" err="1" smtClean="0"/>
              <a:t>forcings</a:t>
            </a:r>
            <a:r>
              <a:rPr lang="en-US" sz="2400" dirty="0" smtClean="0"/>
              <a:t> in convective initiation/growth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43318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1553935" y="413053"/>
            <a:ext cx="6282585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Thank you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854700" y="2723982"/>
            <a:ext cx="5313462" cy="685173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400" dirty="0" smtClean="0"/>
              <a:t>Comments? Questions? Suggestions?</a:t>
            </a:r>
            <a:endParaRPr lang="en-US" sz="2000" dirty="0"/>
          </a:p>
          <a:p>
            <a:pPr lvl="1" algn="ctr"/>
            <a:endParaRPr lang="en-US" sz="2000" dirty="0"/>
          </a:p>
          <a:p>
            <a:pPr lvl="1"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811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 noGrp="1"/>
          </p:cNvSpPr>
          <p:nvPr>
            <p:ph type="title"/>
          </p:nvPr>
        </p:nvSpPr>
        <p:spPr>
          <a:xfrm>
            <a:off x="1050993" y="274638"/>
            <a:ext cx="6981707" cy="9295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Transition to</a:t>
            </a:r>
            <a:r>
              <a:rPr kumimoji="0" lang="en-US" sz="3600" b="1" i="0" u="none" strike="noStrike" kern="120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active periods</a:t>
            </a:r>
            <a:endParaRPr kumimoji="0" lang="en-US" sz="3600" b="1" i="0" u="none" strike="noStrike" kern="120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16" descr="Fig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3701"/>
            <a:ext cx="9144000" cy="419175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055509" y="5969550"/>
            <a:ext cx="1954381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Rowe and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</a:rPr>
              <a:t>Houze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(2015)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683701"/>
            <a:ext cx="2690149" cy="346345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90149" y="1702409"/>
            <a:ext cx="2474951" cy="346345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165100" y="1702409"/>
            <a:ext cx="1921500" cy="346345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086600" y="1702409"/>
            <a:ext cx="2044694" cy="346345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9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4" grpId="0" animBg="1"/>
      <p:bldP spid="24" grpId="1" animBg="1"/>
      <p:bldP spid="25" grpId="0" animBg="1"/>
      <p:bldP spid="25" grpId="1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17470" y="346208"/>
            <a:ext cx="586486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atin typeface="+mj-lt"/>
                <a:ea typeface="+mj-ea"/>
                <a:cs typeface="+mj-cs"/>
              </a:rPr>
              <a:t>Shallow-to-deep transition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533400" y="1453905"/>
            <a:ext cx="8155280" cy="4946616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Mechanisms from CRM/LES studies:</a:t>
            </a:r>
          </a:p>
          <a:p>
            <a:pPr lvl="1"/>
            <a:r>
              <a:rPr lang="en-US" sz="2000" dirty="0" smtClean="0"/>
              <a:t>Free-tropospheric </a:t>
            </a:r>
            <a:r>
              <a:rPr lang="en-US" sz="2000" b="1" dirty="0" smtClean="0">
                <a:solidFill>
                  <a:srgbClr val="FF0000"/>
                </a:solidFill>
              </a:rPr>
              <a:t>humidity</a:t>
            </a:r>
            <a:r>
              <a:rPr lang="en-US" sz="2000" dirty="0" smtClean="0"/>
              <a:t>: buoyancy of entraining cumulus (</a:t>
            </a:r>
            <a:r>
              <a:rPr lang="en-US" sz="2000" i="1" dirty="0" smtClean="0"/>
              <a:t>Derbyshire et al. 2004; </a:t>
            </a:r>
            <a:r>
              <a:rPr lang="en-US" sz="2000" i="1" dirty="0" err="1" smtClean="0"/>
              <a:t>Kuang</a:t>
            </a:r>
            <a:r>
              <a:rPr lang="en-US" sz="2000" i="1" dirty="0" smtClean="0"/>
              <a:t> and </a:t>
            </a:r>
            <a:r>
              <a:rPr lang="en-US" sz="2000" i="1" dirty="0" err="1" smtClean="0"/>
              <a:t>Bretherton</a:t>
            </a:r>
            <a:r>
              <a:rPr lang="en-US" sz="2000" i="1" dirty="0" smtClean="0"/>
              <a:t> 2006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Subdomain variability such </a:t>
            </a:r>
            <a:r>
              <a:rPr lang="en-US" sz="2000" dirty="0" smtClean="0"/>
              <a:t>as boundary layer </a:t>
            </a:r>
            <a:r>
              <a:rPr lang="en-US" sz="2000" b="1" dirty="0" smtClean="0">
                <a:solidFill>
                  <a:srgbClr val="FF0000"/>
                </a:solidFill>
              </a:rPr>
              <a:t>cold pools</a:t>
            </a:r>
            <a:r>
              <a:rPr lang="en-US" sz="2000" dirty="0" smtClean="0"/>
              <a:t>: promote further convective initiation (</a:t>
            </a:r>
            <a:r>
              <a:rPr lang="en-US" sz="2000" i="1" dirty="0" smtClean="0"/>
              <a:t>Tompkins 2001; </a:t>
            </a:r>
            <a:r>
              <a:rPr lang="en-US" sz="2000" i="1" dirty="0" err="1" smtClean="0"/>
              <a:t>Chaboureau</a:t>
            </a:r>
            <a:r>
              <a:rPr lang="en-US" sz="2000" i="1" dirty="0" smtClean="0"/>
              <a:t> et al. 2004; </a:t>
            </a:r>
            <a:r>
              <a:rPr lang="en-US" sz="2000" i="1" dirty="0" err="1" smtClean="0"/>
              <a:t>Khairoutdinov</a:t>
            </a:r>
            <a:r>
              <a:rPr lang="en-US" sz="2000" i="1" dirty="0" smtClean="0"/>
              <a:t> and Randall 2006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Atmospheric </a:t>
            </a:r>
            <a:r>
              <a:rPr lang="en-US" sz="2000" b="1" dirty="0" smtClean="0">
                <a:solidFill>
                  <a:srgbClr val="FF0000"/>
                </a:solidFill>
              </a:rPr>
              <a:t>instability</a:t>
            </a:r>
            <a:r>
              <a:rPr lang="en-US" sz="2000" dirty="0" smtClean="0"/>
              <a:t> at cloud level: during transition from shallow to deep (</a:t>
            </a:r>
            <a:r>
              <a:rPr lang="en-US" sz="2000" i="1" dirty="0" smtClean="0"/>
              <a:t>Houston and </a:t>
            </a:r>
            <a:r>
              <a:rPr lang="en-US" sz="2000" i="1" dirty="0" err="1" smtClean="0"/>
              <a:t>Niyogi</a:t>
            </a:r>
            <a:r>
              <a:rPr lang="en-US" sz="2000" i="1" dirty="0" smtClean="0"/>
              <a:t> 2007; Wu et al. 2009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Association between </a:t>
            </a:r>
            <a:r>
              <a:rPr lang="en-US" sz="2400" b="1" u="sng" dirty="0" smtClean="0">
                <a:solidFill>
                  <a:srgbClr val="FF0000"/>
                </a:solidFill>
              </a:rPr>
              <a:t>boundary layer inhomogeneity </a:t>
            </a:r>
            <a:r>
              <a:rPr lang="en-US" sz="2400" dirty="0" smtClean="0"/>
              <a:t>and deep convection from observations of strong convection associated with squall lines (</a:t>
            </a:r>
            <a:r>
              <a:rPr lang="en-US" sz="2400" i="1" dirty="0" err="1" smtClean="0"/>
              <a:t>Wakimoto</a:t>
            </a:r>
            <a:r>
              <a:rPr lang="en-US" sz="2400" i="1" dirty="0" smtClean="0"/>
              <a:t> 1982</a:t>
            </a:r>
            <a:r>
              <a:rPr lang="en-US" sz="2400" dirty="0" smtClean="0"/>
              <a:t>), land-sea breezes (</a:t>
            </a:r>
            <a:r>
              <a:rPr lang="en-US" sz="2400" i="1" dirty="0" err="1" smtClean="0"/>
              <a:t>Kingsmill</a:t>
            </a:r>
            <a:r>
              <a:rPr lang="en-US" sz="2400" i="1" dirty="0" smtClean="0"/>
              <a:t> 1995</a:t>
            </a:r>
            <a:r>
              <a:rPr lang="en-US" sz="2400" dirty="0" smtClean="0"/>
              <a:t>), and MCSs (</a:t>
            </a:r>
            <a:r>
              <a:rPr lang="en-US" sz="2400" i="1" dirty="0" err="1" smtClean="0"/>
              <a:t>Engerer</a:t>
            </a:r>
            <a:r>
              <a:rPr lang="en-US" sz="2400" i="1" dirty="0" smtClean="0"/>
              <a:t> and </a:t>
            </a:r>
            <a:r>
              <a:rPr lang="en-US" sz="2400" i="1" dirty="0" err="1" smtClean="0"/>
              <a:t>Stensrud</a:t>
            </a:r>
            <a:r>
              <a:rPr lang="en-US" sz="2400" i="1" dirty="0" smtClean="0"/>
              <a:t> 2008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1596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289132" y="296072"/>
            <a:ext cx="5346881" cy="7066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latin typeface="+mj-lt"/>
                <a:ea typeface="+mj-ea"/>
                <a:cs typeface="+mj-cs"/>
              </a:rPr>
              <a:t>SGP</a:t>
            </a:r>
            <a:r>
              <a:rPr lang="en-US" sz="3200" b="1" noProof="0" dirty="0" smtClean="0">
                <a:latin typeface="+mj-lt"/>
                <a:ea typeface="+mj-ea"/>
                <a:cs typeface="+mj-cs"/>
              </a:rPr>
              <a:t> – </a:t>
            </a:r>
            <a:r>
              <a:rPr lang="en-US" sz="3200" b="1" i="1" noProof="0" dirty="0" smtClean="0">
                <a:latin typeface="+mj-lt"/>
                <a:ea typeface="+mj-ea"/>
                <a:cs typeface="+mj-cs"/>
              </a:rPr>
              <a:t>Zhang and Klein (2010)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250633" y="1153098"/>
            <a:ext cx="3274965" cy="2991366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dirty="0" smtClean="0"/>
              <a:t>Data: rainfall (ABRFC), cloud fraction (ARSCL), water vapor (soundings, microwave radiometer), SH and LH fluxes (BAEBBR product), surface met </a:t>
            </a:r>
            <a:r>
              <a:rPr lang="en-US" sz="2000" dirty="0" err="1" smtClean="0"/>
              <a:t>obs</a:t>
            </a:r>
            <a:r>
              <a:rPr lang="en-US" sz="2000" dirty="0" smtClean="0"/>
              <a:t> (SMOS, </a:t>
            </a:r>
            <a:r>
              <a:rPr lang="en-US" sz="2000" dirty="0" err="1" smtClean="0"/>
              <a:t>Mesonet</a:t>
            </a:r>
            <a:r>
              <a:rPr lang="en-US" sz="2000" dirty="0" smtClean="0"/>
              <a:t>), large-scale winds (NCEP) </a:t>
            </a:r>
          </a:p>
          <a:p>
            <a:r>
              <a:rPr lang="en-US" sz="2000" b="1" dirty="0" smtClean="0"/>
              <a:t>May-Aug 1997-2007</a:t>
            </a: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0262"/>
          <a:stretch/>
        </p:blipFill>
        <p:spPr>
          <a:xfrm>
            <a:off x="3679016" y="1487327"/>
            <a:ext cx="5263336" cy="2098589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250633" y="4480691"/>
            <a:ext cx="8340830" cy="19866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Diurnal cycle</a:t>
            </a:r>
          </a:p>
          <a:p>
            <a:pPr lvl="1"/>
            <a:r>
              <a:rPr lang="en-US" sz="2000" dirty="0" smtClean="0"/>
              <a:t>Overnight max associated with eastward-propagating convective systems (e.g., Carbone et al. 2002)</a:t>
            </a:r>
          </a:p>
          <a:p>
            <a:pPr lvl="1"/>
            <a:r>
              <a:rPr lang="en-US" sz="2000" dirty="0" smtClean="0"/>
              <a:t>Afternoon/evening max might be response to local surface heating (Jiang et al. 2006)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0972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200507" y="1270081"/>
            <a:ext cx="4411178" cy="4863059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dirty="0" smtClean="0"/>
              <a:t>Late afternoon deep convection days: precipitation starts early afternoon, peaks at 1630 LST, diminishes after 2100 LST</a:t>
            </a:r>
          </a:p>
          <a:p>
            <a:pPr lvl="1"/>
            <a:r>
              <a:rPr lang="en-US" sz="2000" b="1" u="sng" dirty="0" smtClean="0"/>
              <a:t>Low clouds precede deep convective clouds</a:t>
            </a:r>
            <a:endParaRPr lang="en-US" sz="2000" b="1" u="sng" dirty="0" smtClean="0"/>
          </a:p>
          <a:p>
            <a:r>
              <a:rPr lang="en-US" sz="2000" dirty="0" smtClean="0"/>
              <a:t>Nighttime deep convection days: Begins preceding afternoon, peaks at 0200 LST, lasts until early morning</a:t>
            </a:r>
          </a:p>
          <a:p>
            <a:pPr lvl="1"/>
            <a:r>
              <a:rPr lang="en-US" sz="2000" dirty="0" smtClean="0"/>
              <a:t>High clouds precede deep convective clouds</a:t>
            </a:r>
            <a:endParaRPr lang="en-US" sz="2000" dirty="0" smtClean="0"/>
          </a:p>
          <a:p>
            <a:r>
              <a:rPr lang="en-US" sz="2000" dirty="0" smtClean="0"/>
              <a:t>Fair-weather shallow cumulus days: Low cloud fraction maximizes at 1.8 km from 1200 to 1400 LST (</a:t>
            </a:r>
            <a:r>
              <a:rPr lang="en-US" sz="2000" b="1" dirty="0" smtClean="0">
                <a:solidFill>
                  <a:srgbClr val="FF0000"/>
                </a:solidFill>
              </a:rPr>
              <a:t>1700-1900 UTC in summer</a:t>
            </a:r>
            <a:r>
              <a:rPr lang="en-US" sz="2000" dirty="0" smtClean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9007" b="20316"/>
          <a:stretch/>
        </p:blipFill>
        <p:spPr>
          <a:xfrm>
            <a:off x="4800570" y="919135"/>
            <a:ext cx="4158491" cy="5097021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0635" y="296074"/>
            <a:ext cx="4294214" cy="7066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latin typeface="+mj-lt"/>
                <a:ea typeface="+mj-ea"/>
                <a:cs typeface="+mj-cs"/>
              </a:rPr>
              <a:t>SGP</a:t>
            </a:r>
            <a:r>
              <a:rPr lang="en-US" sz="2400" b="1" noProof="0" dirty="0" smtClean="0">
                <a:latin typeface="+mj-lt"/>
                <a:ea typeface="+mj-ea"/>
                <a:cs typeface="+mj-cs"/>
              </a:rPr>
              <a:t> – </a:t>
            </a:r>
            <a:r>
              <a:rPr lang="en-US" sz="2400" b="1" i="1" noProof="0" dirty="0" smtClean="0">
                <a:latin typeface="+mj-lt"/>
                <a:ea typeface="+mj-ea"/>
                <a:cs typeface="+mj-cs"/>
              </a:rPr>
              <a:t>Zhang and Klein (2010)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7908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1654190" y="308048"/>
            <a:ext cx="5798024" cy="4893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100" b="1" noProof="0" dirty="0" smtClean="0">
                <a:latin typeface="+mj-lt"/>
                <a:ea typeface="+mj-ea"/>
                <a:cs typeface="+mj-cs"/>
              </a:rPr>
              <a:t>SGP</a:t>
            </a:r>
            <a:r>
              <a:rPr lang="en-US" sz="4400" b="1" noProof="0" dirty="0" smtClean="0">
                <a:latin typeface="+mj-lt"/>
                <a:ea typeface="+mj-ea"/>
                <a:cs typeface="+mj-cs"/>
              </a:rPr>
              <a:t> – </a:t>
            </a:r>
            <a:r>
              <a:rPr lang="en-US" sz="4400" b="1" i="1" noProof="0" dirty="0" smtClean="0">
                <a:latin typeface="+mj-lt"/>
                <a:ea typeface="+mj-ea"/>
                <a:cs typeface="+mj-cs"/>
              </a:rPr>
              <a:t>Zhang and Klein (2010, 2013)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634941" y="1019405"/>
            <a:ext cx="7853231" cy="2690558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dirty="0" smtClean="0"/>
              <a:t>Observations consistent with a role of lower-tropospheric (2-4 km) </a:t>
            </a:r>
            <a:r>
              <a:rPr lang="en-US" sz="2000" b="1" dirty="0" smtClean="0">
                <a:solidFill>
                  <a:srgbClr val="FF0000"/>
                </a:solidFill>
              </a:rPr>
              <a:t>humidity and boundary layer inhomogeneity </a:t>
            </a:r>
            <a:r>
              <a:rPr lang="en-US" sz="2000" dirty="0" smtClean="0"/>
              <a:t>in the shallow-to-deep transition (support for LES-based transition theories)</a:t>
            </a:r>
          </a:p>
          <a:p>
            <a:pPr lvl="1"/>
            <a:r>
              <a:rPr lang="en-US" sz="1600" dirty="0" smtClean="0"/>
              <a:t>Inhomogeneity before and after precipitation</a:t>
            </a:r>
          </a:p>
          <a:p>
            <a:r>
              <a:rPr lang="en-US" sz="2000" dirty="0" smtClean="0"/>
              <a:t>Need for analyzing individual events using radars</a:t>
            </a:r>
          </a:p>
          <a:p>
            <a:r>
              <a:rPr lang="en-US" sz="2000" dirty="0" smtClean="0"/>
              <a:t>Ability of boundary layer air parcels to reach LFC</a:t>
            </a:r>
          </a:p>
          <a:p>
            <a:pPr lvl="1"/>
            <a:r>
              <a:rPr lang="en-US" sz="1600" dirty="0" smtClean="0"/>
              <a:t>Highest values of moisture in BL</a:t>
            </a:r>
          </a:p>
          <a:p>
            <a:pPr lvl="1"/>
            <a:r>
              <a:rPr lang="en-US" sz="1600" dirty="0" smtClean="0"/>
              <a:t>Mesoscale fluctuations in BL wind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1142" y="4044194"/>
            <a:ext cx="3442055" cy="10194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 smtClean="0"/>
              <a:t>Horizontal Convective Boundary layer rolls</a:t>
            </a:r>
            <a:endParaRPr lang="en-US" sz="1800" dirty="0" smtClean="0"/>
          </a:p>
        </p:txBody>
      </p:sp>
      <p:pic>
        <p:nvPicPr>
          <p:cNvPr id="4" name="Picture 3" descr="Screen Shot 2016-09-27 at 2.21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04" y="3826945"/>
            <a:ext cx="4204967" cy="2623712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160403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952411" y="296072"/>
            <a:ext cx="6917527" cy="4893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100" b="1" noProof="0" dirty="0" smtClean="0">
                <a:latin typeface="+mj-lt"/>
                <a:ea typeface="+mj-ea"/>
                <a:cs typeface="+mj-cs"/>
              </a:rPr>
              <a:t>SGP</a:t>
            </a:r>
            <a:r>
              <a:rPr lang="en-US" sz="4400" b="1" noProof="0" dirty="0" smtClean="0">
                <a:latin typeface="+mj-lt"/>
                <a:ea typeface="+mj-ea"/>
                <a:cs typeface="+mj-cs"/>
              </a:rPr>
              <a:t> Shallow cumulus</a:t>
            </a:r>
            <a:r>
              <a:rPr lang="en-US" sz="4400" b="1" i="1" noProof="0" dirty="0" smtClean="0">
                <a:latin typeface="+mj-lt"/>
                <a:ea typeface="+mj-ea"/>
                <a:cs typeface="+mj-cs"/>
              </a:rPr>
              <a:t>– Zhang and Klein (2013)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634941" y="1019405"/>
            <a:ext cx="8137284" cy="5615078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800" b="1" dirty="0" smtClean="0"/>
              <a:t>Connection to land surface</a:t>
            </a:r>
          </a:p>
          <a:p>
            <a:pPr lvl="1"/>
            <a:r>
              <a:rPr lang="en-US" sz="1600" dirty="0" smtClean="0"/>
              <a:t>Vegetation cover, soil moisture, surface roughness, soil type, terrain slope, elevation (Chen and </a:t>
            </a:r>
            <a:r>
              <a:rPr lang="en-US" sz="1600" dirty="0" err="1" smtClean="0"/>
              <a:t>Avissar</a:t>
            </a:r>
            <a:r>
              <a:rPr lang="en-US" sz="1600" dirty="0" smtClean="0"/>
              <a:t> 1994; Rabin and Martin 1996)</a:t>
            </a:r>
          </a:p>
          <a:p>
            <a:r>
              <a:rPr lang="en-US" sz="2000" dirty="0" smtClean="0"/>
              <a:t>Relationship with nocturnal (</a:t>
            </a:r>
            <a:r>
              <a:rPr lang="en-US" sz="2000" i="1" dirty="0" err="1" smtClean="0"/>
              <a:t>Vil</a:t>
            </a:r>
            <a:r>
              <a:rPr lang="en-US" sz="2000" i="1" dirty="0" err="1" smtClean="0"/>
              <a:t>à-Guerau</a:t>
            </a:r>
            <a:r>
              <a:rPr lang="en-US" sz="2000" i="1" dirty="0" smtClean="0"/>
              <a:t> de Arellano 2007</a:t>
            </a:r>
            <a:r>
              <a:rPr lang="en-US" sz="2000" dirty="0" smtClean="0"/>
              <a:t>) and early-morning T and moisture conditions (</a:t>
            </a:r>
            <a:r>
              <a:rPr lang="en-US" sz="2000" i="1" dirty="0" err="1" smtClean="0"/>
              <a:t>Findell</a:t>
            </a:r>
            <a:r>
              <a:rPr lang="en-US" sz="2000" i="1" dirty="0" smtClean="0"/>
              <a:t> and </a:t>
            </a:r>
            <a:r>
              <a:rPr lang="en-US" sz="2000" i="1" dirty="0" err="1" smtClean="0"/>
              <a:t>Eltahir</a:t>
            </a:r>
            <a:r>
              <a:rPr lang="en-US" sz="2000" i="1" dirty="0" smtClean="0"/>
              <a:t> 2003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Build upon </a:t>
            </a:r>
            <a:r>
              <a:rPr lang="en-US" sz="2000" i="1" dirty="0" smtClean="0"/>
              <a:t>Berg and </a:t>
            </a:r>
            <a:r>
              <a:rPr lang="en-US" sz="2000" i="1" dirty="0" err="1" smtClean="0"/>
              <a:t>Kassianov</a:t>
            </a:r>
            <a:r>
              <a:rPr lang="en-US" sz="2000" i="1" dirty="0" smtClean="0"/>
              <a:t> (2008)</a:t>
            </a:r>
            <a:r>
              <a:rPr lang="en-US" sz="2000" dirty="0" smtClean="0"/>
              <a:t> process to select fair-weather shallow cu days (May – Aug, 1997-2009) – Selection criteria based on precipitation rate, ARSCL and TSI clouds, cloud tops/bases (MMCR, MPL, ceilometer), fair-weather conditions from satellite</a:t>
            </a:r>
          </a:p>
          <a:p>
            <a:r>
              <a:rPr lang="en-US" sz="2000" dirty="0" smtClean="0"/>
              <a:t>Cloud base height correlated with surface RH (locally generated cu)</a:t>
            </a:r>
          </a:p>
          <a:p>
            <a:r>
              <a:rPr lang="en-US" sz="2000" dirty="0" smtClean="0"/>
              <a:t>Higher BL RH and weaker stability above make air parcel less susceptible to become negatively buoyant</a:t>
            </a:r>
          </a:p>
          <a:p>
            <a:r>
              <a:rPr lang="en-US" sz="2000" dirty="0" smtClean="0"/>
              <a:t>Use results to test large-scale parameterizations using single-column models, </a:t>
            </a:r>
            <a:r>
              <a:rPr lang="en-US" sz="2000" b="1" i="1" dirty="0" smtClean="0"/>
              <a:t>LES (relative importance of different environmental conditions in controlling different shallow cu types and affecting transition from shallow-to-deep over land)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54748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9214</TotalTime>
  <Words>1728</Words>
  <Application>Microsoft Macintosh PowerPoint</Application>
  <PresentationFormat>On-screen Show (4:3)</PresentationFormat>
  <Paragraphs>163</Paragraphs>
  <Slides>35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Development of shallow, precipitating clouds during MC3E</vt:lpstr>
      <vt:lpstr>AMIE/DYNAMO Early suppressed</vt:lpstr>
      <vt:lpstr>Nonprecipitating echo</vt:lpstr>
      <vt:lpstr>Transition to active periods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Taiwan presentation</dc:title>
  <dc:creator>Angela Rowe</dc:creator>
  <cp:lastModifiedBy>Angela Rowe</cp:lastModifiedBy>
  <cp:revision>181</cp:revision>
  <dcterms:created xsi:type="dcterms:W3CDTF">2015-05-25T03:06:14Z</dcterms:created>
  <dcterms:modified xsi:type="dcterms:W3CDTF">2016-09-27T21:41:00Z</dcterms:modified>
</cp:coreProperties>
</file>