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16" r:id="rId4"/>
    <p:sldId id="337" r:id="rId5"/>
    <p:sldId id="353" r:id="rId6"/>
    <p:sldId id="342" r:id="rId7"/>
    <p:sldId id="344" r:id="rId8"/>
    <p:sldId id="346" r:id="rId9"/>
    <p:sldId id="345" r:id="rId10"/>
    <p:sldId id="267" r:id="rId11"/>
    <p:sldId id="352" r:id="rId12"/>
    <p:sldId id="349" r:id="rId13"/>
    <p:sldId id="357" r:id="rId14"/>
    <p:sldId id="358" r:id="rId15"/>
    <p:sldId id="359" r:id="rId16"/>
    <p:sldId id="362" r:id="rId17"/>
    <p:sldId id="360" r:id="rId18"/>
    <p:sldId id="378" r:id="rId19"/>
    <p:sldId id="379" r:id="rId20"/>
    <p:sldId id="380" r:id="rId21"/>
    <p:sldId id="381" r:id="rId22"/>
    <p:sldId id="382" r:id="rId23"/>
    <p:sldId id="383" r:id="rId24"/>
    <p:sldId id="385" r:id="rId25"/>
    <p:sldId id="386" r:id="rId26"/>
    <p:sldId id="387" r:id="rId27"/>
    <p:sldId id="384" r:id="rId28"/>
    <p:sldId id="377" r:id="rId29"/>
    <p:sldId id="388" r:id="rId30"/>
    <p:sldId id="389" r:id="rId31"/>
    <p:sldId id="393" r:id="rId32"/>
    <p:sldId id="395" r:id="rId33"/>
    <p:sldId id="392" r:id="rId34"/>
    <p:sldId id="320" r:id="rId35"/>
    <p:sldId id="39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A2"/>
    <a:srgbClr val="282AFA"/>
    <a:srgbClr val="2D679E"/>
    <a:srgbClr val="245680"/>
    <a:srgbClr val="1B3E5C"/>
    <a:srgbClr val="F9FF92"/>
    <a:srgbClr val="65D853"/>
    <a:srgbClr val="FAFFA3"/>
    <a:srgbClr val="FBFFB2"/>
    <a:srgbClr val="F0F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5" autoAdjust="0"/>
  </p:normalViewPr>
  <p:slideViewPr>
    <p:cSldViewPr snapToGrid="0">
      <p:cViewPr>
        <p:scale>
          <a:sx n="100" d="100"/>
          <a:sy n="100" d="100"/>
        </p:scale>
        <p:origin x="-168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09BF2-04B6-6A4A-AAF0-6FD9D19C1BA7}" type="datetimeFigureOut">
              <a:rPr lang="en-US" smtClean="0"/>
              <a:t>9/11/16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8529-E9BF-D64B-8E75-D9DB8706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Melting level &gt; </a:t>
            </a:r>
            <a:r>
              <a:rPr lang="en-US" dirty="0" err="1" smtClean="0"/>
              <a:t>climo</a:t>
            </a:r>
            <a:r>
              <a:rPr lang="en-US" dirty="0" smtClean="0"/>
              <a:t> for moist onshore flow = 1.4 km</a:t>
            </a:r>
          </a:p>
          <a:p>
            <a:r>
              <a:rPr lang="en-US" dirty="0" smtClean="0"/>
              <a:t>The above sets the stage for precipitation,</a:t>
            </a:r>
            <a:r>
              <a:rPr lang="en-US" baseline="0" dirty="0" smtClean="0"/>
              <a:t> but have criteria of long period of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to show that there is a mechanism for lift to produce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7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8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34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17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1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88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229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795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762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94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7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32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422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827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346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170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10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880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22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795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76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5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946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323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422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82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1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513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9/11/16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513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5.JP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.png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165742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Atmospheric Rivers observed during the Olympic Mountains Experiment (OLYMPEX)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73276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BFFB2"/>
                </a:solidFill>
              </a:rPr>
              <a:t>International Atmospheric Rivers Conference, San Diego, CA, 9 August 2016</a:t>
            </a:r>
            <a:endParaRPr lang="en-US" sz="1600" dirty="0">
              <a:solidFill>
                <a:srgbClr val="FBFFB2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05" y="3043747"/>
            <a:ext cx="3744190" cy="3174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44886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BFFB2"/>
                </a:solidFill>
              </a:rPr>
              <a:t>L. McMurdie, R</a:t>
            </a:r>
            <a:r>
              <a:rPr lang="en-US" sz="2400" dirty="0" smtClean="0">
                <a:solidFill>
                  <a:srgbClr val="FBFFB2"/>
                </a:solidFill>
              </a:rPr>
              <a:t>. Houze, J. </a:t>
            </a:r>
            <a:r>
              <a:rPr lang="en-US" sz="2400" dirty="0" err="1" smtClean="0">
                <a:solidFill>
                  <a:srgbClr val="FBFFB2"/>
                </a:solidFill>
              </a:rPr>
              <a:t>Zagrodnik</a:t>
            </a:r>
            <a:r>
              <a:rPr lang="en-US" sz="2400" dirty="0" smtClean="0">
                <a:solidFill>
                  <a:srgbClr val="FBFFB2"/>
                </a:solidFill>
              </a:rPr>
              <a:t>, W. Petersen, M. </a:t>
            </a:r>
            <a:r>
              <a:rPr lang="en-US" sz="2400" dirty="0" err="1" smtClean="0">
                <a:solidFill>
                  <a:srgbClr val="FBFFB2"/>
                </a:solidFill>
              </a:rPr>
              <a:t>Schwaller</a:t>
            </a:r>
            <a:endParaRPr lang="en-US" sz="24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8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" y="1166019"/>
            <a:ext cx="4853414" cy="4525963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40316" y="23019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RHI sectors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846381" y="1521871"/>
            <a:ext cx="613067" cy="979793"/>
          </a:xfrm>
          <a:custGeom>
            <a:avLst/>
            <a:gdLst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613067 w 613067"/>
              <a:gd name="connsiteY2" fmla="*/ 843051 h 974436"/>
              <a:gd name="connsiteX3" fmla="*/ 87581 w 613067"/>
              <a:gd name="connsiteY3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06394 w 613067"/>
              <a:gd name="connsiteY2" fmla="*/ 903829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8390"/>
              <a:gd name="connsiteY0" fmla="*/ 0 h 1045938"/>
              <a:gd name="connsiteX1" fmla="*/ 0 w 618390"/>
              <a:gd name="connsiteY1" fmla="*/ 974436 h 1045938"/>
              <a:gd name="connsiteX2" fmla="*/ 338144 w 618390"/>
              <a:gd name="connsiteY2" fmla="*/ 957804 h 1045938"/>
              <a:gd name="connsiteX3" fmla="*/ 613067 w 618390"/>
              <a:gd name="connsiteY3" fmla="*/ 843051 h 1045938"/>
              <a:gd name="connsiteX4" fmla="*/ 87581 w 618390"/>
              <a:gd name="connsiteY4" fmla="*/ 0 h 1045938"/>
              <a:gd name="connsiteX0" fmla="*/ 87581 w 617600"/>
              <a:gd name="connsiteY0" fmla="*/ 0 h 1042540"/>
              <a:gd name="connsiteX1" fmla="*/ 0 w 617600"/>
              <a:gd name="connsiteY1" fmla="*/ 974436 h 1042540"/>
              <a:gd name="connsiteX2" fmla="*/ 338144 w 617600"/>
              <a:gd name="connsiteY2" fmla="*/ 957804 h 1042540"/>
              <a:gd name="connsiteX3" fmla="*/ 613067 w 617600"/>
              <a:gd name="connsiteY3" fmla="*/ 843051 h 1042540"/>
              <a:gd name="connsiteX4" fmla="*/ 87581 w 617600"/>
              <a:gd name="connsiteY4" fmla="*/ 0 h 1042540"/>
              <a:gd name="connsiteX0" fmla="*/ 87581 w 617600"/>
              <a:gd name="connsiteY0" fmla="*/ 0 h 974436"/>
              <a:gd name="connsiteX1" fmla="*/ 0 w 617600"/>
              <a:gd name="connsiteY1" fmla="*/ 974436 h 974436"/>
              <a:gd name="connsiteX2" fmla="*/ 338144 w 617600"/>
              <a:gd name="connsiteY2" fmla="*/ 957804 h 974436"/>
              <a:gd name="connsiteX3" fmla="*/ 613067 w 617600"/>
              <a:gd name="connsiteY3" fmla="*/ 843051 h 974436"/>
              <a:gd name="connsiteX4" fmla="*/ 87581 w 617600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338144 w 613067"/>
              <a:gd name="connsiteY2" fmla="*/ 957804 h 974436"/>
              <a:gd name="connsiteX3" fmla="*/ 613067 w 613067"/>
              <a:gd name="connsiteY3" fmla="*/ 843051 h 974436"/>
              <a:gd name="connsiteX4" fmla="*/ 87581 w 613067"/>
              <a:gd name="connsiteY4" fmla="*/ 0 h 974436"/>
              <a:gd name="connsiteX0" fmla="*/ 87581 w 613067"/>
              <a:gd name="connsiteY0" fmla="*/ 0 h 979793"/>
              <a:gd name="connsiteX1" fmla="*/ 0 w 613067"/>
              <a:gd name="connsiteY1" fmla="*/ 974436 h 979793"/>
              <a:gd name="connsiteX2" fmla="*/ 338144 w 613067"/>
              <a:gd name="connsiteY2" fmla="*/ 957804 h 979793"/>
              <a:gd name="connsiteX3" fmla="*/ 613067 w 613067"/>
              <a:gd name="connsiteY3" fmla="*/ 843051 h 979793"/>
              <a:gd name="connsiteX4" fmla="*/ 87581 w 613067"/>
              <a:gd name="connsiteY4" fmla="*/ 0 h 9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067" h="979793">
                <a:moveTo>
                  <a:pt x="87581" y="0"/>
                </a:moveTo>
                <a:lnTo>
                  <a:pt x="0" y="974436"/>
                </a:lnTo>
                <a:cubicBezTo>
                  <a:pt x="146535" y="991195"/>
                  <a:pt x="280416" y="963827"/>
                  <a:pt x="338144" y="957804"/>
                </a:cubicBezTo>
                <a:cubicBezTo>
                  <a:pt x="395872" y="951781"/>
                  <a:pt x="457977" y="929660"/>
                  <a:pt x="613067" y="843051"/>
                </a:cubicBezTo>
                <a:lnTo>
                  <a:pt x="87581" y="0"/>
                </a:lnTo>
                <a:close/>
              </a:path>
            </a:pathLst>
          </a:cu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14638960">
            <a:off x="2713957" y="2587607"/>
            <a:ext cx="275499" cy="478070"/>
          </a:xfrm>
          <a:custGeom>
            <a:avLst/>
            <a:gdLst>
              <a:gd name="connsiteX0" fmla="*/ 87581 w 613067"/>
              <a:gd name="connsiteY0" fmla="*/ 0 h 974436"/>
              <a:gd name="connsiteX1" fmla="*/ 0 w 613067"/>
              <a:gd name="connsiteY1" fmla="*/ 974436 h 974436"/>
              <a:gd name="connsiteX2" fmla="*/ 613067 w 613067"/>
              <a:gd name="connsiteY2" fmla="*/ 843051 h 974436"/>
              <a:gd name="connsiteX3" fmla="*/ 87581 w 613067"/>
              <a:gd name="connsiteY3" fmla="*/ 0 h 974436"/>
              <a:gd name="connsiteX0" fmla="*/ 87581 w 395884"/>
              <a:gd name="connsiteY0" fmla="*/ 0 h 974436"/>
              <a:gd name="connsiteX1" fmla="*/ 0 w 395884"/>
              <a:gd name="connsiteY1" fmla="*/ 974436 h 974436"/>
              <a:gd name="connsiteX2" fmla="*/ 395884 w 395884"/>
              <a:gd name="connsiteY2" fmla="*/ 404937 h 974436"/>
              <a:gd name="connsiteX3" fmla="*/ 87581 w 395884"/>
              <a:gd name="connsiteY3" fmla="*/ 0 h 974436"/>
              <a:gd name="connsiteX0" fmla="*/ 0 w 308303"/>
              <a:gd name="connsiteY0" fmla="*/ 0 h 496176"/>
              <a:gd name="connsiteX1" fmla="*/ 32804 w 308303"/>
              <a:gd name="connsiteY1" fmla="*/ 496176 h 496176"/>
              <a:gd name="connsiteX2" fmla="*/ 308303 w 308303"/>
              <a:gd name="connsiteY2" fmla="*/ 404937 h 496176"/>
              <a:gd name="connsiteX3" fmla="*/ 0 w 308303"/>
              <a:gd name="connsiteY3" fmla="*/ 0 h 496176"/>
              <a:gd name="connsiteX0" fmla="*/ 0 w 308303"/>
              <a:gd name="connsiteY0" fmla="*/ 0 h 496176"/>
              <a:gd name="connsiteX1" fmla="*/ 32804 w 308303"/>
              <a:gd name="connsiteY1" fmla="*/ 496176 h 496176"/>
              <a:gd name="connsiteX2" fmla="*/ 150741 w 308303"/>
              <a:gd name="connsiteY2" fmla="*/ 451767 h 496176"/>
              <a:gd name="connsiteX3" fmla="*/ 308303 w 308303"/>
              <a:gd name="connsiteY3" fmla="*/ 404937 h 496176"/>
              <a:gd name="connsiteX4" fmla="*/ 0 w 308303"/>
              <a:gd name="connsiteY4" fmla="*/ 0 h 496176"/>
              <a:gd name="connsiteX0" fmla="*/ 0 w 308303"/>
              <a:gd name="connsiteY0" fmla="*/ 0 h 496176"/>
              <a:gd name="connsiteX1" fmla="*/ 32804 w 308303"/>
              <a:gd name="connsiteY1" fmla="*/ 496176 h 496176"/>
              <a:gd name="connsiteX2" fmla="*/ 152406 w 308303"/>
              <a:gd name="connsiteY2" fmla="*/ 477310 h 496176"/>
              <a:gd name="connsiteX3" fmla="*/ 308303 w 308303"/>
              <a:gd name="connsiteY3" fmla="*/ 404937 h 496176"/>
              <a:gd name="connsiteX4" fmla="*/ 0 w 308303"/>
              <a:gd name="connsiteY4" fmla="*/ 0 h 496176"/>
              <a:gd name="connsiteX0" fmla="*/ 4289 w 275499"/>
              <a:gd name="connsiteY0" fmla="*/ 0 h 478070"/>
              <a:gd name="connsiteX1" fmla="*/ 0 w 275499"/>
              <a:gd name="connsiteY1" fmla="*/ 478070 h 478070"/>
              <a:gd name="connsiteX2" fmla="*/ 119602 w 275499"/>
              <a:gd name="connsiteY2" fmla="*/ 459204 h 478070"/>
              <a:gd name="connsiteX3" fmla="*/ 275499 w 275499"/>
              <a:gd name="connsiteY3" fmla="*/ 386831 h 478070"/>
              <a:gd name="connsiteX4" fmla="*/ 4289 w 275499"/>
              <a:gd name="connsiteY4" fmla="*/ 0 h 47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99" h="478070">
                <a:moveTo>
                  <a:pt x="4289" y="0"/>
                </a:moveTo>
                <a:cubicBezTo>
                  <a:pt x="2859" y="159357"/>
                  <a:pt x="1430" y="318713"/>
                  <a:pt x="0" y="478070"/>
                </a:cubicBezTo>
                <a:lnTo>
                  <a:pt x="119602" y="459204"/>
                </a:lnTo>
                <a:lnTo>
                  <a:pt x="275499" y="386831"/>
                </a:lnTo>
                <a:lnTo>
                  <a:pt x="4289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34932" y="2720917"/>
            <a:ext cx="2068516" cy="1598696"/>
            <a:chOff x="1134932" y="2720917"/>
            <a:chExt cx="2068516" cy="1598696"/>
          </a:xfrm>
        </p:grpSpPr>
        <p:sp>
          <p:nvSpPr>
            <p:cNvPr id="33" name="Freeform 32"/>
            <p:cNvSpPr/>
            <p:nvPr/>
          </p:nvSpPr>
          <p:spPr>
            <a:xfrm rot="14638960">
              <a:off x="2375766" y="2396614"/>
              <a:ext cx="441725" cy="1213638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395884"/>
                <a:gd name="connsiteY0" fmla="*/ 0 h 974436"/>
                <a:gd name="connsiteX1" fmla="*/ 0 w 395884"/>
                <a:gd name="connsiteY1" fmla="*/ 974436 h 974436"/>
                <a:gd name="connsiteX2" fmla="*/ 395884 w 395884"/>
                <a:gd name="connsiteY2" fmla="*/ 404937 h 974436"/>
                <a:gd name="connsiteX3" fmla="*/ 87581 w 395884"/>
                <a:gd name="connsiteY3" fmla="*/ 0 h 97443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308303 w 308303"/>
                <a:gd name="connsiteY2" fmla="*/ 404937 h 496176"/>
                <a:gd name="connsiteX3" fmla="*/ 0 w 308303"/>
                <a:gd name="connsiteY3" fmla="*/ 0 h 496176"/>
                <a:gd name="connsiteX0" fmla="*/ 0 w 308303"/>
                <a:gd name="connsiteY0" fmla="*/ 0 h 454053"/>
                <a:gd name="connsiteX1" fmla="*/ 88512 w 308303"/>
                <a:gd name="connsiteY1" fmla="*/ 454053 h 454053"/>
                <a:gd name="connsiteX2" fmla="*/ 308303 w 308303"/>
                <a:gd name="connsiteY2" fmla="*/ 404937 h 454053"/>
                <a:gd name="connsiteX3" fmla="*/ 0 w 308303"/>
                <a:gd name="connsiteY3" fmla="*/ 0 h 454053"/>
                <a:gd name="connsiteX0" fmla="*/ 0 w 345191"/>
                <a:gd name="connsiteY0" fmla="*/ 0 h 454053"/>
                <a:gd name="connsiteX1" fmla="*/ 88512 w 345191"/>
                <a:gd name="connsiteY1" fmla="*/ 454053 h 454053"/>
                <a:gd name="connsiteX2" fmla="*/ 345191 w 345191"/>
                <a:gd name="connsiteY2" fmla="*/ 403759 h 454053"/>
                <a:gd name="connsiteX3" fmla="*/ 0 w 345191"/>
                <a:gd name="connsiteY3" fmla="*/ 0 h 454053"/>
                <a:gd name="connsiteX0" fmla="*/ 0 w 345191"/>
                <a:gd name="connsiteY0" fmla="*/ 0 h 435933"/>
                <a:gd name="connsiteX1" fmla="*/ 74791 w 345191"/>
                <a:gd name="connsiteY1" fmla="*/ 435933 h 435933"/>
                <a:gd name="connsiteX2" fmla="*/ 345191 w 345191"/>
                <a:gd name="connsiteY2" fmla="*/ 403759 h 435933"/>
                <a:gd name="connsiteX3" fmla="*/ 0 w 345191"/>
                <a:gd name="connsiteY3" fmla="*/ 0 h 435933"/>
                <a:gd name="connsiteX0" fmla="*/ 0 w 345191"/>
                <a:gd name="connsiteY0" fmla="*/ 0 h 435933"/>
                <a:gd name="connsiteX1" fmla="*/ 74791 w 345191"/>
                <a:gd name="connsiteY1" fmla="*/ 435933 h 435933"/>
                <a:gd name="connsiteX2" fmla="*/ 230284 w 345191"/>
                <a:gd name="connsiteY2" fmla="*/ 417993 h 435933"/>
                <a:gd name="connsiteX3" fmla="*/ 345191 w 345191"/>
                <a:gd name="connsiteY3" fmla="*/ 403759 h 435933"/>
                <a:gd name="connsiteX4" fmla="*/ 0 w 345191"/>
                <a:gd name="connsiteY4" fmla="*/ 0 h 435933"/>
                <a:gd name="connsiteX0" fmla="*/ 0 w 345191"/>
                <a:gd name="connsiteY0" fmla="*/ 0 h 435933"/>
                <a:gd name="connsiteX1" fmla="*/ 74791 w 345191"/>
                <a:gd name="connsiteY1" fmla="*/ 435933 h 435933"/>
                <a:gd name="connsiteX2" fmla="*/ 224984 w 345191"/>
                <a:gd name="connsiteY2" fmla="*/ 432686 h 435933"/>
                <a:gd name="connsiteX3" fmla="*/ 345191 w 345191"/>
                <a:gd name="connsiteY3" fmla="*/ 403759 h 435933"/>
                <a:gd name="connsiteX4" fmla="*/ 0 w 345191"/>
                <a:gd name="connsiteY4" fmla="*/ 0 h 435933"/>
                <a:gd name="connsiteX0" fmla="*/ 0 w 352709"/>
                <a:gd name="connsiteY0" fmla="*/ 0 h 468334"/>
                <a:gd name="connsiteX1" fmla="*/ 74791 w 352709"/>
                <a:gd name="connsiteY1" fmla="*/ 435933 h 468334"/>
                <a:gd name="connsiteX2" fmla="*/ 224984 w 352709"/>
                <a:gd name="connsiteY2" fmla="*/ 432686 h 468334"/>
                <a:gd name="connsiteX3" fmla="*/ 345191 w 352709"/>
                <a:gd name="connsiteY3" fmla="*/ 403759 h 468334"/>
                <a:gd name="connsiteX4" fmla="*/ 0 w 352709"/>
                <a:gd name="connsiteY4" fmla="*/ 0 h 468334"/>
                <a:gd name="connsiteX0" fmla="*/ 0 w 345191"/>
                <a:gd name="connsiteY0" fmla="*/ 0 h 468334"/>
                <a:gd name="connsiteX1" fmla="*/ 74791 w 345191"/>
                <a:gd name="connsiteY1" fmla="*/ 435933 h 468334"/>
                <a:gd name="connsiteX2" fmla="*/ 224984 w 345191"/>
                <a:gd name="connsiteY2" fmla="*/ 432686 h 468334"/>
                <a:gd name="connsiteX3" fmla="*/ 345191 w 345191"/>
                <a:gd name="connsiteY3" fmla="*/ 403759 h 468334"/>
                <a:gd name="connsiteX4" fmla="*/ 0 w 345191"/>
                <a:gd name="connsiteY4" fmla="*/ 0 h 468334"/>
                <a:gd name="connsiteX0" fmla="*/ 0 w 345191"/>
                <a:gd name="connsiteY0" fmla="*/ 0 h 436278"/>
                <a:gd name="connsiteX1" fmla="*/ 74791 w 345191"/>
                <a:gd name="connsiteY1" fmla="*/ 435933 h 436278"/>
                <a:gd name="connsiteX2" fmla="*/ 224984 w 345191"/>
                <a:gd name="connsiteY2" fmla="*/ 432686 h 436278"/>
                <a:gd name="connsiteX3" fmla="*/ 345191 w 345191"/>
                <a:gd name="connsiteY3" fmla="*/ 403759 h 436278"/>
                <a:gd name="connsiteX4" fmla="*/ 0 w 345191"/>
                <a:gd name="connsiteY4" fmla="*/ 0 h 436278"/>
                <a:gd name="connsiteX0" fmla="*/ 0 w 345191"/>
                <a:gd name="connsiteY0" fmla="*/ 0 h 446852"/>
                <a:gd name="connsiteX1" fmla="*/ 99214 w 345191"/>
                <a:gd name="connsiteY1" fmla="*/ 446852 h 446852"/>
                <a:gd name="connsiteX2" fmla="*/ 224984 w 345191"/>
                <a:gd name="connsiteY2" fmla="*/ 432686 h 446852"/>
                <a:gd name="connsiteX3" fmla="*/ 345191 w 345191"/>
                <a:gd name="connsiteY3" fmla="*/ 403759 h 446852"/>
                <a:gd name="connsiteX4" fmla="*/ 0 w 345191"/>
                <a:gd name="connsiteY4" fmla="*/ 0 h 446852"/>
                <a:gd name="connsiteX0" fmla="*/ 0 w 441725"/>
                <a:gd name="connsiteY0" fmla="*/ 0 h 446852"/>
                <a:gd name="connsiteX1" fmla="*/ 99214 w 441725"/>
                <a:gd name="connsiteY1" fmla="*/ 446852 h 446852"/>
                <a:gd name="connsiteX2" fmla="*/ 224984 w 441725"/>
                <a:gd name="connsiteY2" fmla="*/ 432686 h 446852"/>
                <a:gd name="connsiteX3" fmla="*/ 441725 w 441725"/>
                <a:gd name="connsiteY3" fmla="*/ 402894 h 446852"/>
                <a:gd name="connsiteX4" fmla="*/ 0 w 441725"/>
                <a:gd name="connsiteY4" fmla="*/ 0 h 446852"/>
                <a:gd name="connsiteX0" fmla="*/ 0 w 441725"/>
                <a:gd name="connsiteY0" fmla="*/ 0 h 447928"/>
                <a:gd name="connsiteX1" fmla="*/ 99214 w 441725"/>
                <a:gd name="connsiteY1" fmla="*/ 446852 h 447928"/>
                <a:gd name="connsiteX2" fmla="*/ 249406 w 441725"/>
                <a:gd name="connsiteY2" fmla="*/ 443605 h 447928"/>
                <a:gd name="connsiteX3" fmla="*/ 441725 w 441725"/>
                <a:gd name="connsiteY3" fmla="*/ 402894 h 447928"/>
                <a:gd name="connsiteX4" fmla="*/ 0 w 441725"/>
                <a:gd name="connsiteY4" fmla="*/ 0 h 447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725" h="447928">
                  <a:moveTo>
                    <a:pt x="0" y="0"/>
                  </a:moveTo>
                  <a:lnTo>
                    <a:pt x="99214" y="446852"/>
                  </a:lnTo>
                  <a:cubicBezTo>
                    <a:pt x="271155" y="446693"/>
                    <a:pt x="192321" y="450931"/>
                    <a:pt x="249406" y="443605"/>
                  </a:cubicBezTo>
                  <a:cubicBezTo>
                    <a:pt x="306491" y="436279"/>
                    <a:pt x="310813" y="442061"/>
                    <a:pt x="441725" y="40289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 cmpd="sng">
              <a:solidFill>
                <a:srgbClr val="282AF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>
            <a:xfrm rot="4038479">
              <a:off x="833911" y="3021938"/>
              <a:ext cx="1598696" cy="996653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1213260 w 1738746"/>
                <a:gd name="connsiteY0" fmla="*/ 0 h 843051"/>
                <a:gd name="connsiteX1" fmla="*/ 0 w 1738746"/>
                <a:gd name="connsiteY1" fmla="*/ 407380 h 843051"/>
                <a:gd name="connsiteX2" fmla="*/ 1738746 w 1738746"/>
                <a:gd name="connsiteY2" fmla="*/ 843051 h 843051"/>
                <a:gd name="connsiteX3" fmla="*/ 1213260 w 1738746"/>
                <a:gd name="connsiteY3" fmla="*/ 0 h 843051"/>
                <a:gd name="connsiteX0" fmla="*/ 1213260 w 1807337"/>
                <a:gd name="connsiteY0" fmla="*/ 0 h 679014"/>
                <a:gd name="connsiteX1" fmla="*/ 0 w 1807337"/>
                <a:gd name="connsiteY1" fmla="*/ 407380 h 679014"/>
                <a:gd name="connsiteX2" fmla="*/ 1807337 w 1807337"/>
                <a:gd name="connsiteY2" fmla="*/ 679014 h 679014"/>
                <a:gd name="connsiteX3" fmla="*/ 1213260 w 1807337"/>
                <a:gd name="connsiteY3" fmla="*/ 0 h 679014"/>
                <a:gd name="connsiteX0" fmla="*/ 1213260 w 1807337"/>
                <a:gd name="connsiteY0" fmla="*/ 0 h 679014"/>
                <a:gd name="connsiteX1" fmla="*/ 0 w 1807337"/>
                <a:gd name="connsiteY1" fmla="*/ 407380 h 679014"/>
                <a:gd name="connsiteX2" fmla="*/ 1017447 w 1807337"/>
                <a:gd name="connsiteY2" fmla="*/ 575740 h 679014"/>
                <a:gd name="connsiteX3" fmla="*/ 1807337 w 1807337"/>
                <a:gd name="connsiteY3" fmla="*/ 679014 h 679014"/>
                <a:gd name="connsiteX4" fmla="*/ 1213260 w 1807337"/>
                <a:gd name="connsiteY4" fmla="*/ 0 h 679014"/>
                <a:gd name="connsiteX0" fmla="*/ 1213260 w 1807337"/>
                <a:gd name="connsiteY0" fmla="*/ 0 h 1185227"/>
                <a:gd name="connsiteX1" fmla="*/ 0 w 1807337"/>
                <a:gd name="connsiteY1" fmla="*/ 407380 h 1185227"/>
                <a:gd name="connsiteX2" fmla="*/ 927779 w 1807337"/>
                <a:gd name="connsiteY2" fmla="*/ 1185227 h 1185227"/>
                <a:gd name="connsiteX3" fmla="*/ 1807337 w 1807337"/>
                <a:gd name="connsiteY3" fmla="*/ 679014 h 1185227"/>
                <a:gd name="connsiteX4" fmla="*/ 1213260 w 1807337"/>
                <a:gd name="connsiteY4" fmla="*/ 0 h 1185227"/>
                <a:gd name="connsiteX0" fmla="*/ 1213260 w 1797966"/>
                <a:gd name="connsiteY0" fmla="*/ 0 h 1185227"/>
                <a:gd name="connsiteX1" fmla="*/ 0 w 1797966"/>
                <a:gd name="connsiteY1" fmla="*/ 407380 h 1185227"/>
                <a:gd name="connsiteX2" fmla="*/ 927779 w 1797966"/>
                <a:gd name="connsiteY2" fmla="*/ 1185227 h 1185227"/>
                <a:gd name="connsiteX3" fmla="*/ 1797966 w 1797966"/>
                <a:gd name="connsiteY3" fmla="*/ 750806 h 1185227"/>
                <a:gd name="connsiteX4" fmla="*/ 1213260 w 1797966"/>
                <a:gd name="connsiteY4" fmla="*/ 0 h 1185227"/>
                <a:gd name="connsiteX0" fmla="*/ 947931 w 1532637"/>
                <a:gd name="connsiteY0" fmla="*/ 0 h 1185227"/>
                <a:gd name="connsiteX1" fmla="*/ 0 w 1532637"/>
                <a:gd name="connsiteY1" fmla="*/ 332491 h 1185227"/>
                <a:gd name="connsiteX2" fmla="*/ 662450 w 1532637"/>
                <a:gd name="connsiteY2" fmla="*/ 1185227 h 1185227"/>
                <a:gd name="connsiteX3" fmla="*/ 1532637 w 1532637"/>
                <a:gd name="connsiteY3" fmla="*/ 750806 h 1185227"/>
                <a:gd name="connsiteX4" fmla="*/ 947931 w 1532637"/>
                <a:gd name="connsiteY4" fmla="*/ 0 h 1185227"/>
                <a:gd name="connsiteX0" fmla="*/ 951390 w 1536096"/>
                <a:gd name="connsiteY0" fmla="*/ 0 h 1195339"/>
                <a:gd name="connsiteX1" fmla="*/ 3459 w 1536096"/>
                <a:gd name="connsiteY1" fmla="*/ 332491 h 1195339"/>
                <a:gd name="connsiteX2" fmla="*/ 665909 w 1536096"/>
                <a:gd name="connsiteY2" fmla="*/ 1185227 h 1195339"/>
                <a:gd name="connsiteX3" fmla="*/ 1536096 w 1536096"/>
                <a:gd name="connsiteY3" fmla="*/ 750806 h 1195339"/>
                <a:gd name="connsiteX4" fmla="*/ 951390 w 1536096"/>
                <a:gd name="connsiteY4" fmla="*/ 0 h 1195339"/>
                <a:gd name="connsiteX0" fmla="*/ 951455 w 1591974"/>
                <a:gd name="connsiteY0" fmla="*/ 0 h 1190116"/>
                <a:gd name="connsiteX1" fmla="*/ 3524 w 1591974"/>
                <a:gd name="connsiteY1" fmla="*/ 332491 h 1190116"/>
                <a:gd name="connsiteX2" fmla="*/ 665974 w 1591974"/>
                <a:gd name="connsiteY2" fmla="*/ 1185227 h 1190116"/>
                <a:gd name="connsiteX3" fmla="*/ 1591974 w 1591974"/>
                <a:gd name="connsiteY3" fmla="*/ 650253 h 1190116"/>
                <a:gd name="connsiteX4" fmla="*/ 951455 w 1591974"/>
                <a:gd name="connsiteY4" fmla="*/ 0 h 1190116"/>
                <a:gd name="connsiteX0" fmla="*/ 946908 w 1587427"/>
                <a:gd name="connsiteY0" fmla="*/ 0 h 1194592"/>
                <a:gd name="connsiteX1" fmla="*/ 3553 w 1587427"/>
                <a:gd name="connsiteY1" fmla="*/ 189866 h 1194592"/>
                <a:gd name="connsiteX2" fmla="*/ 661427 w 1587427"/>
                <a:gd name="connsiteY2" fmla="*/ 1185227 h 1194592"/>
                <a:gd name="connsiteX3" fmla="*/ 1587427 w 1587427"/>
                <a:gd name="connsiteY3" fmla="*/ 650253 h 1194592"/>
                <a:gd name="connsiteX4" fmla="*/ 946908 w 1587427"/>
                <a:gd name="connsiteY4" fmla="*/ 0 h 1194592"/>
                <a:gd name="connsiteX0" fmla="*/ 962269 w 1602788"/>
                <a:gd name="connsiteY0" fmla="*/ 0 h 1267103"/>
                <a:gd name="connsiteX1" fmla="*/ 18914 w 1602788"/>
                <a:gd name="connsiteY1" fmla="*/ 189866 h 1267103"/>
                <a:gd name="connsiteX2" fmla="*/ 676788 w 1602788"/>
                <a:gd name="connsiteY2" fmla="*/ 1185227 h 1267103"/>
                <a:gd name="connsiteX3" fmla="*/ 1602788 w 1602788"/>
                <a:gd name="connsiteY3" fmla="*/ 650253 h 1267103"/>
                <a:gd name="connsiteX4" fmla="*/ 962269 w 1602788"/>
                <a:gd name="connsiteY4" fmla="*/ 0 h 1267103"/>
                <a:gd name="connsiteX0" fmla="*/ 949315 w 1589834"/>
                <a:gd name="connsiteY0" fmla="*/ 0 h 1246460"/>
                <a:gd name="connsiteX1" fmla="*/ 5960 w 1589834"/>
                <a:gd name="connsiteY1" fmla="*/ 189866 h 1246460"/>
                <a:gd name="connsiteX2" fmla="*/ 663834 w 1589834"/>
                <a:gd name="connsiteY2" fmla="*/ 1185227 h 1246460"/>
                <a:gd name="connsiteX3" fmla="*/ 1589834 w 1589834"/>
                <a:gd name="connsiteY3" fmla="*/ 650253 h 1246460"/>
                <a:gd name="connsiteX4" fmla="*/ 949315 w 1589834"/>
                <a:gd name="connsiteY4" fmla="*/ 0 h 1246460"/>
                <a:gd name="connsiteX0" fmla="*/ 949823 w 1590342"/>
                <a:gd name="connsiteY0" fmla="*/ 0 h 1226580"/>
                <a:gd name="connsiteX1" fmla="*/ 6468 w 1590342"/>
                <a:gd name="connsiteY1" fmla="*/ 189866 h 1226580"/>
                <a:gd name="connsiteX2" fmla="*/ 664342 w 1590342"/>
                <a:gd name="connsiteY2" fmla="*/ 1185227 h 1226580"/>
                <a:gd name="connsiteX3" fmla="*/ 1590342 w 1590342"/>
                <a:gd name="connsiteY3" fmla="*/ 650253 h 1226580"/>
                <a:gd name="connsiteX4" fmla="*/ 949823 w 1590342"/>
                <a:gd name="connsiteY4" fmla="*/ 0 h 1226580"/>
                <a:gd name="connsiteX0" fmla="*/ 948492 w 1589011"/>
                <a:gd name="connsiteY0" fmla="*/ 0 h 1039765"/>
                <a:gd name="connsiteX1" fmla="*/ 5137 w 1589011"/>
                <a:gd name="connsiteY1" fmla="*/ 189866 h 1039765"/>
                <a:gd name="connsiteX2" fmla="*/ 734583 w 1589011"/>
                <a:gd name="connsiteY2" fmla="*/ 981140 h 1039765"/>
                <a:gd name="connsiteX3" fmla="*/ 1589011 w 1589011"/>
                <a:gd name="connsiteY3" fmla="*/ 650253 h 1039765"/>
                <a:gd name="connsiteX4" fmla="*/ 948492 w 1589011"/>
                <a:gd name="connsiteY4" fmla="*/ 0 h 1039765"/>
                <a:gd name="connsiteX0" fmla="*/ 946460 w 1598696"/>
                <a:gd name="connsiteY0" fmla="*/ 0 h 997885"/>
                <a:gd name="connsiteX1" fmla="*/ 3105 w 1598696"/>
                <a:gd name="connsiteY1" fmla="*/ 189866 h 997885"/>
                <a:gd name="connsiteX2" fmla="*/ 732551 w 1598696"/>
                <a:gd name="connsiteY2" fmla="*/ 981140 h 997885"/>
                <a:gd name="connsiteX3" fmla="*/ 1598696 w 1598696"/>
                <a:gd name="connsiteY3" fmla="*/ 655153 h 997885"/>
                <a:gd name="connsiteX4" fmla="*/ 946460 w 1598696"/>
                <a:gd name="connsiteY4" fmla="*/ 0 h 997885"/>
                <a:gd name="connsiteX0" fmla="*/ 946460 w 1598696"/>
                <a:gd name="connsiteY0" fmla="*/ 0 h 996653"/>
                <a:gd name="connsiteX1" fmla="*/ 3105 w 1598696"/>
                <a:gd name="connsiteY1" fmla="*/ 189866 h 996653"/>
                <a:gd name="connsiteX2" fmla="*/ 732551 w 1598696"/>
                <a:gd name="connsiteY2" fmla="*/ 981140 h 996653"/>
                <a:gd name="connsiteX3" fmla="*/ 1598696 w 1598696"/>
                <a:gd name="connsiteY3" fmla="*/ 655153 h 996653"/>
                <a:gd name="connsiteX4" fmla="*/ 946460 w 1598696"/>
                <a:gd name="connsiteY4" fmla="*/ 0 h 99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8696" h="996653">
                  <a:moveTo>
                    <a:pt x="946460" y="0"/>
                  </a:moveTo>
                  <a:lnTo>
                    <a:pt x="3105" y="189866"/>
                  </a:lnTo>
                  <a:cubicBezTo>
                    <a:pt x="-44475" y="387404"/>
                    <a:pt x="466619" y="903592"/>
                    <a:pt x="732551" y="981140"/>
                  </a:cubicBezTo>
                  <a:cubicBezTo>
                    <a:pt x="998483" y="1058688"/>
                    <a:pt x="1478365" y="829153"/>
                    <a:pt x="1598696" y="655153"/>
                  </a:cubicBezTo>
                  <a:lnTo>
                    <a:pt x="946460" y="0"/>
                  </a:lnTo>
                  <a:close/>
                </a:path>
              </a:pathLst>
            </a:custGeom>
            <a:noFill/>
            <a:ln w="28575" cmpd="sng">
              <a:solidFill>
                <a:srgbClr val="282AF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140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114300" y="3263900"/>
            <a:ext cx="9376008" cy="732254"/>
            <a:chOff x="-114300" y="2273300"/>
            <a:chExt cx="9376008" cy="732254"/>
          </a:xfrm>
        </p:grpSpPr>
        <p:grpSp>
          <p:nvGrpSpPr>
            <p:cNvPr id="60" name="Group 59"/>
            <p:cNvGrpSpPr/>
            <p:nvPr/>
          </p:nvGrpSpPr>
          <p:grpSpPr>
            <a:xfrm>
              <a:off x="355600" y="2273300"/>
              <a:ext cx="8547100" cy="482600"/>
              <a:chOff x="469900" y="2273300"/>
              <a:chExt cx="8547100" cy="4826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69900" y="2514600"/>
                <a:ext cx="8547100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7272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009900" y="22733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2545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54991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7564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80137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>
              <a:off x="368300" y="22733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890000" y="22860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9414955">
              <a:off x="-114300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Oct 2014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9414955">
              <a:off x="2298700" y="2654301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Oct</a:t>
              </a:r>
              <a:r>
                <a:rPr lang="en-US" sz="1600" dirty="0" smtClean="0">
                  <a:solidFill>
                    <a:schemeClr val="accent1"/>
                  </a:solidFill>
                </a:rPr>
                <a:t> </a:t>
              </a:r>
              <a:r>
                <a:rPr lang="en-US" sz="1600" dirty="0" smtClean="0">
                  <a:solidFill>
                    <a:srgbClr val="DDF53D"/>
                  </a:solidFill>
                </a:rPr>
                <a:t>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9414955">
              <a:off x="1054101" y="26415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Spring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9414955">
              <a:off x="3594101" y="26670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Nov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9414955">
              <a:off x="4851400" y="26289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Dec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19414955">
              <a:off x="6070600" y="26669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Jan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19414955">
              <a:off x="8236023" y="2660880"/>
              <a:ext cx="1025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May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9414955">
              <a:off x="7340601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Feb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Timeline of Operations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93700" y="3009900"/>
            <a:ext cx="12446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EB62FF"/>
          </a:solidFill>
          <a:ln>
            <a:solidFill>
              <a:srgbClr val="EB6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800" y="3124200"/>
            <a:ext cx="77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857500" y="3048000"/>
            <a:ext cx="6286500" cy="558800"/>
            <a:chOff x="2857500" y="3048000"/>
            <a:chExt cx="6286500" cy="558800"/>
          </a:xfrm>
        </p:grpSpPr>
        <p:sp>
          <p:nvSpPr>
            <p:cNvPr id="30" name="Right Arrow 29"/>
            <p:cNvSpPr/>
            <p:nvPr/>
          </p:nvSpPr>
          <p:spPr>
            <a:xfrm>
              <a:off x="2908300" y="3048000"/>
              <a:ext cx="59690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57500" y="3162300"/>
              <a:ext cx="6286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Ground sites collecting data – </a:t>
              </a:r>
              <a:r>
                <a:rPr lang="en-US" sz="1400" dirty="0"/>
                <a:t>G</a:t>
              </a:r>
              <a:r>
                <a:rPr lang="en-US" sz="1400" dirty="0" smtClean="0"/>
                <a:t>auges</a:t>
              </a:r>
              <a:r>
                <a:rPr lang="en-US" sz="1400" dirty="0"/>
                <a:t>,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Parsivel</a:t>
              </a:r>
              <a:r>
                <a:rPr lang="en-US" sz="1400" dirty="0"/>
                <a:t>,</a:t>
              </a:r>
              <a:r>
                <a:rPr lang="en-US" sz="1400" dirty="0" smtClean="0"/>
                <a:t> MRR’s and snow measurements</a:t>
              </a:r>
              <a:endParaRPr lang="en-US" sz="1400" dirty="0"/>
            </a:p>
          </p:txBody>
        </p:sp>
      </p:grpSp>
      <p:pic>
        <p:nvPicPr>
          <p:cNvPr id="44" name="Picture 43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50801"/>
            <a:ext cx="2311400" cy="2155455"/>
          </a:xfrm>
          <a:prstGeom prst="rect">
            <a:avLst/>
          </a:prstGeom>
        </p:spPr>
      </p:pic>
      <p:pic>
        <p:nvPicPr>
          <p:cNvPr id="47" name="Picture 46" descr="IMG_2507_graves_creek_reduce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0" t="42667" r="35250" b="29000"/>
          <a:stretch/>
        </p:blipFill>
        <p:spPr>
          <a:xfrm>
            <a:off x="2362200" y="1841500"/>
            <a:ext cx="1854200" cy="1079500"/>
          </a:xfrm>
          <a:prstGeom prst="rect">
            <a:avLst/>
          </a:prstGeom>
        </p:spPr>
      </p:pic>
      <p:sp>
        <p:nvSpPr>
          <p:cNvPr id="54" name="Left Brace 53"/>
          <p:cNvSpPr/>
          <p:nvPr/>
        </p:nvSpPr>
        <p:spPr>
          <a:xfrm rot="16200000">
            <a:off x="5626100" y="1526541"/>
            <a:ext cx="508000" cy="5969000"/>
          </a:xfrm>
          <a:prstGeom prst="leftBrace">
            <a:avLst>
              <a:gd name="adj1" fmla="val 40833"/>
              <a:gd name="adj2" fmla="val 50000"/>
            </a:avLst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3390900" y="4851400"/>
            <a:ext cx="533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Ground Sites</a:t>
            </a:r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Rain gauges,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disdrometers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MRR’s 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Snow Measurements</a:t>
            </a: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Trailer, Hurricane Ridge, Snow Poles, Snow Survey,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Lidar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Flights</a:t>
            </a:r>
          </a:p>
        </p:txBody>
      </p:sp>
      <p:pic>
        <p:nvPicPr>
          <p:cNvPr id="84" name="Picture 83" descr="IMG_32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1504948"/>
            <a:ext cx="1905001" cy="1428751"/>
          </a:xfrm>
          <a:prstGeom prst="rect">
            <a:avLst/>
          </a:prstGeom>
        </p:spPr>
      </p:pic>
      <p:sp>
        <p:nvSpPr>
          <p:cNvPr id="85" name="Oval 84"/>
          <p:cNvSpPr/>
          <p:nvPr/>
        </p:nvSpPr>
        <p:spPr>
          <a:xfrm>
            <a:off x="7903632" y="516465"/>
            <a:ext cx="503768" cy="541867"/>
          </a:xfrm>
          <a:prstGeom prst="ellipse">
            <a:avLst/>
          </a:prstGeom>
          <a:noFill/>
          <a:ln w="19050" cmpd="sng">
            <a:solidFill>
              <a:srgbClr val="98A3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9888092">
            <a:off x="7483841" y="710900"/>
            <a:ext cx="898702" cy="332584"/>
          </a:xfrm>
          <a:prstGeom prst="ellipse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114300" y="3263900"/>
            <a:ext cx="9376008" cy="732254"/>
            <a:chOff x="-114300" y="2273300"/>
            <a:chExt cx="9376008" cy="732254"/>
          </a:xfrm>
        </p:grpSpPr>
        <p:grpSp>
          <p:nvGrpSpPr>
            <p:cNvPr id="60" name="Group 59"/>
            <p:cNvGrpSpPr/>
            <p:nvPr/>
          </p:nvGrpSpPr>
          <p:grpSpPr>
            <a:xfrm>
              <a:off x="355600" y="2273300"/>
              <a:ext cx="8547100" cy="482600"/>
              <a:chOff x="469900" y="2273300"/>
              <a:chExt cx="8547100" cy="4826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69900" y="2514600"/>
                <a:ext cx="8547100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7272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009900" y="22733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2545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54991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7564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80137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>
              <a:off x="368300" y="22733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890000" y="22860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9414955">
              <a:off x="-114300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Oct 2014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9414955">
              <a:off x="2298700" y="2654301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Oct</a:t>
              </a:r>
              <a:r>
                <a:rPr lang="en-US" sz="1600" dirty="0" smtClean="0">
                  <a:solidFill>
                    <a:schemeClr val="accent1"/>
                  </a:solidFill>
                </a:rPr>
                <a:t> </a:t>
              </a:r>
              <a:r>
                <a:rPr lang="en-US" sz="1600" dirty="0" smtClean="0">
                  <a:solidFill>
                    <a:srgbClr val="DDF53D"/>
                  </a:solidFill>
                </a:rPr>
                <a:t>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9414955">
              <a:off x="1054101" y="26415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Spring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9414955">
              <a:off x="3594101" y="26670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Nov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9414955">
              <a:off x="4851400" y="26289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Dec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19414955">
              <a:off x="6070600" y="26669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Jan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19414955">
              <a:off x="8236023" y="2660880"/>
              <a:ext cx="1025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May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9414955">
              <a:off x="7340601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Feb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Timeline of Operations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93700" y="3009900"/>
            <a:ext cx="12446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EB62FF"/>
          </a:solidFill>
          <a:ln>
            <a:solidFill>
              <a:srgbClr val="EB6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800" y="3124200"/>
            <a:ext cx="77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908300" y="3048000"/>
            <a:ext cx="5969000" cy="558800"/>
            <a:chOff x="2908300" y="3048000"/>
            <a:chExt cx="5969000" cy="558800"/>
          </a:xfrm>
        </p:grpSpPr>
        <p:sp>
          <p:nvSpPr>
            <p:cNvPr id="30" name="Right Arrow 29"/>
            <p:cNvSpPr/>
            <p:nvPr/>
          </p:nvSpPr>
          <p:spPr>
            <a:xfrm>
              <a:off x="2908300" y="3048000"/>
              <a:ext cx="59690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46400" y="3162300"/>
              <a:ext cx="5524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Ground sites collecting data – </a:t>
              </a:r>
              <a:r>
                <a:rPr lang="en-US" sz="1400" dirty="0" err="1" smtClean="0"/>
                <a:t>Raingauges</a:t>
              </a:r>
              <a:r>
                <a:rPr lang="en-US" sz="1400" dirty="0" smtClean="0"/>
                <a:t> and </a:t>
              </a:r>
              <a:r>
                <a:rPr lang="en-US" sz="1400" dirty="0" err="1" smtClean="0"/>
                <a:t>Parsivel</a:t>
              </a:r>
              <a:r>
                <a:rPr lang="en-US" sz="1400" dirty="0" smtClean="0"/>
                <a:t> and MRR’s</a:t>
              </a:r>
              <a:endParaRPr lang="en-US" sz="1400" dirty="0"/>
            </a:p>
          </p:txBody>
        </p:sp>
      </p:grpSp>
      <p:pic>
        <p:nvPicPr>
          <p:cNvPr id="2" name="Picture 1" descr="20151108_1231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r="24911" b="25553"/>
          <a:stretch/>
        </p:blipFill>
        <p:spPr>
          <a:xfrm>
            <a:off x="1993900" y="4477093"/>
            <a:ext cx="2476500" cy="19745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29100" y="2628900"/>
            <a:ext cx="4660900" cy="800100"/>
            <a:chOff x="4229100" y="2628900"/>
            <a:chExt cx="4660900" cy="800100"/>
          </a:xfrm>
        </p:grpSpPr>
        <p:sp>
          <p:nvSpPr>
            <p:cNvPr id="32" name="Right Arrow 31"/>
            <p:cNvSpPr/>
            <p:nvPr/>
          </p:nvSpPr>
          <p:spPr>
            <a:xfrm>
              <a:off x="4305300" y="2819400"/>
              <a:ext cx="20574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29100" y="2921000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NPOL and DOW Operations </a:t>
              </a:r>
              <a:endParaRPr lang="en-US" sz="1400" dirty="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6629400" y="2870200"/>
              <a:ext cx="9779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16700" y="2984500"/>
              <a:ext cx="132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NPOL,DOW</a:t>
              </a:r>
              <a:endParaRPr lang="en-US" sz="1400" dirty="0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4699000" y="2628900"/>
              <a:ext cx="41910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rgbClr val="9DF131"/>
            </a:solidFill>
            <a:ln>
              <a:solidFill>
                <a:srgbClr val="9DF1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26000" y="2692400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EC X-band Operations</a:t>
              </a:r>
              <a:endParaRPr lang="en-US" sz="1400" dirty="0"/>
            </a:p>
          </p:txBody>
        </p:sp>
      </p:grpSp>
      <p:pic>
        <p:nvPicPr>
          <p:cNvPr id="44" name="Picture 43" descr="F02_OLYMPEX_CMYK_v04_SCALE-CORRECTED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50801"/>
            <a:ext cx="2311400" cy="215545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7463366" y="965200"/>
            <a:ext cx="304800" cy="330200"/>
          </a:xfrm>
          <a:prstGeom prst="ellipse">
            <a:avLst/>
          </a:prstGeom>
          <a:noFill/>
          <a:ln w="19050" cmpd="sng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08899" y="728133"/>
            <a:ext cx="304800" cy="330200"/>
          </a:xfrm>
          <a:prstGeom prst="ellipse">
            <a:avLst/>
          </a:prstGeom>
          <a:noFill/>
          <a:ln w="19050" cmpd="sng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835899" y="84666"/>
            <a:ext cx="304800" cy="330200"/>
          </a:xfrm>
          <a:prstGeom prst="ellipse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sounding_launch_angela_2015121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5200"/>
          <a:stretch/>
        </p:blipFill>
        <p:spPr>
          <a:xfrm>
            <a:off x="215900" y="4191001"/>
            <a:ext cx="1562100" cy="2381250"/>
          </a:xfrm>
          <a:prstGeom prst="rect">
            <a:avLst/>
          </a:prstGeom>
        </p:spPr>
      </p:pic>
      <p:sp>
        <p:nvSpPr>
          <p:cNvPr id="50" name="Right Arrow 49"/>
          <p:cNvSpPr/>
          <p:nvPr/>
        </p:nvSpPr>
        <p:spPr>
          <a:xfrm>
            <a:off x="4318000" y="2413000"/>
            <a:ext cx="20574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DDF53D"/>
          </a:solidFill>
          <a:ln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318000" y="2476500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Soundings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6629400" y="2451100"/>
            <a:ext cx="9906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DDF53D"/>
          </a:solidFill>
          <a:ln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616700" y="2514600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Soundings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60165" y="372533"/>
            <a:ext cx="304800" cy="330200"/>
          </a:xfrm>
          <a:prstGeom prst="ellipse">
            <a:avLst/>
          </a:prstGeom>
          <a:noFill/>
          <a:ln w="19050" cmpd="sng">
            <a:solidFill>
              <a:srgbClr val="EBF98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445000" y="2235200"/>
            <a:ext cx="13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Aircraft</a:t>
            </a:r>
            <a:endParaRPr lang="en-US" sz="14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4406900" y="2184400"/>
            <a:ext cx="1968500" cy="444500"/>
            <a:chOff x="4406900" y="2184400"/>
            <a:chExt cx="1968500" cy="444500"/>
          </a:xfrm>
        </p:grpSpPr>
        <p:sp>
          <p:nvSpPr>
            <p:cNvPr id="78" name="Right Arrow 77"/>
            <p:cNvSpPr/>
            <p:nvPr/>
          </p:nvSpPr>
          <p:spPr>
            <a:xfrm>
              <a:off x="4406900" y="2184400"/>
              <a:ext cx="19685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45000" y="2235200"/>
              <a:ext cx="134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Aircraft</a:t>
              </a:r>
              <a:endParaRPr lang="en-US" sz="1400" dirty="0"/>
            </a:p>
          </p:txBody>
        </p:sp>
      </p:grpSp>
      <p:sp>
        <p:nvSpPr>
          <p:cNvPr id="80" name="Left Brace 79"/>
          <p:cNvSpPr/>
          <p:nvPr/>
        </p:nvSpPr>
        <p:spPr>
          <a:xfrm rot="16200000">
            <a:off x="5041900" y="3241041"/>
            <a:ext cx="508000" cy="1955800"/>
          </a:xfrm>
          <a:prstGeom prst="leftBrace">
            <a:avLst>
              <a:gd name="adj1" fmla="val 40833"/>
              <a:gd name="adj2" fmla="val 50000"/>
            </a:avLst>
          </a:prstGeom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749800" y="4516967"/>
            <a:ext cx="156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Aircraft </a:t>
            </a:r>
          </a:p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Radars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Soundings</a:t>
            </a:r>
          </a:p>
        </p:txBody>
      </p:sp>
      <p:pic>
        <p:nvPicPr>
          <p:cNvPr id="83" name="Picture 82" descr="citation_at_PA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27402" r="5340" b="14236"/>
          <a:stretch/>
        </p:blipFill>
        <p:spPr>
          <a:xfrm>
            <a:off x="6007100" y="5499404"/>
            <a:ext cx="2829560" cy="1190475"/>
          </a:xfrm>
          <a:prstGeom prst="rect">
            <a:avLst/>
          </a:prstGeom>
        </p:spPr>
      </p:pic>
      <p:pic>
        <p:nvPicPr>
          <p:cNvPr id="86" name="Picture 85" descr="IMG_328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1504948"/>
            <a:ext cx="1905001" cy="1428751"/>
          </a:xfrm>
          <a:prstGeom prst="rect">
            <a:avLst/>
          </a:prstGeom>
        </p:spPr>
      </p:pic>
      <p:pic>
        <p:nvPicPr>
          <p:cNvPr id="87" name="Picture 86" descr="IMG_2507_graves_creek_reduced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0" t="42667" r="35250" b="29000"/>
          <a:stretch/>
        </p:blipFill>
        <p:spPr>
          <a:xfrm>
            <a:off x="2362200" y="1841500"/>
            <a:ext cx="1854200" cy="1079500"/>
          </a:xfrm>
          <a:prstGeom prst="rect">
            <a:avLst/>
          </a:prstGeom>
        </p:spPr>
      </p:pic>
      <p:sp>
        <p:nvSpPr>
          <p:cNvPr id="89" name="Left Brace 88"/>
          <p:cNvSpPr/>
          <p:nvPr/>
        </p:nvSpPr>
        <p:spPr>
          <a:xfrm rot="16200000">
            <a:off x="6954520" y="3800687"/>
            <a:ext cx="412326" cy="842433"/>
          </a:xfrm>
          <a:prstGeom prst="leftBrace">
            <a:avLst>
              <a:gd name="adj1" fmla="val 25833"/>
              <a:gd name="adj2" fmla="val 51490"/>
            </a:avLst>
          </a:prstGeom>
          <a:ln w="38100" cmpd="sng">
            <a:solidFill>
              <a:srgbClr val="FF2B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6722553" y="4444987"/>
            <a:ext cx="14816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Radars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Soundings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9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BFFB2"/>
                </a:solidFill>
              </a:rPr>
              <a:t>What did we observe?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6013450"/>
            <a:ext cx="8229600" cy="749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 lot of precipitation</a:t>
            </a:r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81" y="582390"/>
            <a:ext cx="1125965" cy="954559"/>
          </a:xfrm>
          <a:prstGeom prst="rect">
            <a:avLst/>
          </a:prstGeom>
        </p:spPr>
      </p:pic>
      <p:pic>
        <p:nvPicPr>
          <p:cNvPr id="6" name="Picture 5" descr="GPM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81859"/>
            <a:ext cx="1183223" cy="6389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6900" y="50673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OLYMPEX Season Totals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4381" y="5346700"/>
            <a:ext cx="41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2015-2016 Season Totals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nov10_may1_rainfall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390650"/>
            <a:ext cx="6057900" cy="454342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54200" y="2133600"/>
            <a:ext cx="4483100" cy="3303032"/>
            <a:chOff x="1854200" y="2133600"/>
            <a:chExt cx="4483100" cy="3303032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705100" y="2717800"/>
              <a:ext cx="2654300" cy="218440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1854200" y="2133600"/>
              <a:ext cx="4483100" cy="3303032"/>
              <a:chOff x="1854200" y="2133600"/>
              <a:chExt cx="4483100" cy="330303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54200" y="5067300"/>
                <a:ext cx="177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0m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559300" y="2133600"/>
                <a:ext cx="177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115m</a:t>
                </a:r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357781" y="2679700"/>
                <a:ext cx="852519" cy="533400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499100" y="1765300"/>
            <a:ext cx="2044700" cy="952500"/>
            <a:chOff x="5499100" y="1765300"/>
            <a:chExt cx="2044700" cy="952500"/>
          </a:xfrm>
        </p:grpSpPr>
        <p:grpSp>
          <p:nvGrpSpPr>
            <p:cNvPr id="25" name="Group 24"/>
            <p:cNvGrpSpPr/>
            <p:nvPr/>
          </p:nvGrpSpPr>
          <p:grpSpPr>
            <a:xfrm>
              <a:off x="5499100" y="1765300"/>
              <a:ext cx="2044700" cy="952500"/>
              <a:chOff x="5499100" y="1765300"/>
              <a:chExt cx="2044700" cy="952500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5499100" y="2159000"/>
                <a:ext cx="1016000" cy="55880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5765800" y="1765300"/>
                <a:ext cx="177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Elevation 190mft</a:t>
                </a:r>
                <a:endParaRPr lang="en-US" dirty="0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6335681" y="1803400"/>
              <a:ext cx="1170019" cy="8890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28900" y="2336800"/>
            <a:ext cx="4368800" cy="2081431"/>
            <a:chOff x="2628900" y="2336800"/>
            <a:chExt cx="4368800" cy="2081431"/>
          </a:xfrm>
        </p:grpSpPr>
        <p:sp>
          <p:nvSpPr>
            <p:cNvPr id="16" name="Oval 15"/>
            <p:cNvSpPr/>
            <p:nvPr/>
          </p:nvSpPr>
          <p:spPr>
            <a:xfrm>
              <a:off x="3554381" y="2603500"/>
              <a:ext cx="852519" cy="68580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827681" y="2882900"/>
              <a:ext cx="1170019" cy="88900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7300" y="3771900"/>
              <a:ext cx="177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Elevation 1020m and 280m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28900" y="2336800"/>
              <a:ext cx="177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Elevation 540m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249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Our criteria for </a:t>
            </a:r>
            <a:br>
              <a:rPr lang="en-US" dirty="0" smtClean="0">
                <a:solidFill>
                  <a:srgbClr val="FBFFB2"/>
                </a:solidFill>
              </a:rPr>
            </a:br>
            <a:r>
              <a:rPr lang="en-US" dirty="0" smtClean="0">
                <a:solidFill>
                  <a:srgbClr val="FBFFB2"/>
                </a:solidFill>
              </a:rPr>
              <a:t>Atmospheric </a:t>
            </a:r>
            <a:r>
              <a:rPr lang="en-US" dirty="0">
                <a:solidFill>
                  <a:srgbClr val="FBFFB2"/>
                </a:solidFill>
              </a:rPr>
              <a:t>R</a:t>
            </a:r>
            <a:r>
              <a:rPr lang="en-US" dirty="0" smtClean="0">
                <a:solidFill>
                  <a:srgbClr val="FBFFB2"/>
                </a:solidFill>
              </a:rPr>
              <a:t>iver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High Melting level (&gt; 2 km) </a:t>
            </a:r>
          </a:p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High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Precipitable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water (&gt;25mm)</a:t>
            </a:r>
            <a:endParaRPr lang="en-US" dirty="0" smtClean="0"/>
          </a:p>
          <a:p>
            <a:r>
              <a:rPr lang="en-US" dirty="0" smtClean="0">
                <a:solidFill>
                  <a:srgbClr val="9DF131"/>
                </a:solidFill>
              </a:rPr>
              <a:t>Strong cross-barrier flow (&gt;40 </a:t>
            </a:r>
            <a:r>
              <a:rPr lang="en-US" dirty="0" err="1" smtClean="0">
                <a:solidFill>
                  <a:srgbClr val="9DF131"/>
                </a:solidFill>
              </a:rPr>
              <a:t>kts</a:t>
            </a:r>
            <a:r>
              <a:rPr lang="en-US" dirty="0" smtClean="0">
                <a:solidFill>
                  <a:srgbClr val="9DF131"/>
                </a:solidFill>
              </a:rPr>
              <a:t> at 925 hPa)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Long period of precipitation/ orographic enhancement of precipitation (in our cases)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643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BFFB2"/>
                </a:solidFill>
              </a:rPr>
              <a:t>A</a:t>
            </a:r>
            <a:r>
              <a:rPr lang="en-US" dirty="0" smtClean="0">
                <a:solidFill>
                  <a:srgbClr val="FBFFB2"/>
                </a:solidFill>
              </a:rPr>
              <a:t>t least 6 Atmospheric River Events during OLYMPEX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12 – 13 November </a:t>
            </a:r>
            <a:r>
              <a:rPr lang="en-US" dirty="0" smtClean="0"/>
              <a:t>– First day of full operations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16 – 17 November </a:t>
            </a:r>
            <a:r>
              <a:rPr lang="en-US" dirty="0" smtClean="0"/>
              <a:t>– no aircraft flights – strong cross winds</a:t>
            </a:r>
          </a:p>
          <a:p>
            <a:r>
              <a:rPr lang="en-US" dirty="0" smtClean="0"/>
              <a:t>3 – 4 December 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8 – 9 December</a:t>
            </a:r>
          </a:p>
          <a:p>
            <a:r>
              <a:rPr lang="en-US" dirty="0" smtClean="0"/>
              <a:t>21 – 22 January 2016 –observed by ground network only</a:t>
            </a:r>
          </a:p>
          <a:p>
            <a:r>
              <a:rPr lang="en-US" dirty="0" smtClean="0"/>
              <a:t>14 – 16 February 2016 – observed by ground network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4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el.WRF_GFS_36km_oly.201511130600.06.500v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8334" r="7799" b="36852"/>
          <a:stretch/>
        </p:blipFill>
        <p:spPr>
          <a:xfrm>
            <a:off x="482600" y="571500"/>
            <a:ext cx="5473700" cy="37592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4" name="Right Arrow 3"/>
          <p:cNvSpPr/>
          <p:nvPr/>
        </p:nvSpPr>
        <p:spPr>
          <a:xfrm rot="21387960">
            <a:off x="3709697" y="2799474"/>
            <a:ext cx="1358900" cy="329185"/>
          </a:xfrm>
          <a:prstGeom prst="rightArrow">
            <a:avLst>
              <a:gd name="adj1" fmla="val 40240"/>
              <a:gd name="adj2" fmla="val 816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5192078" y="275790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700" y="4546600"/>
            <a:ext cx="577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0600 UTC 13 November</a:t>
            </a:r>
          </a:p>
          <a:p>
            <a:r>
              <a:rPr lang="en-US" sz="2800" dirty="0" smtClean="0"/>
              <a:t>500 hPa Heights and </a:t>
            </a:r>
            <a:r>
              <a:rPr lang="en-US" sz="2800" dirty="0" err="1" smtClean="0"/>
              <a:t>Vorticity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299200" y="2171700"/>
            <a:ext cx="2070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WSW Flow</a:t>
            </a:r>
          </a:p>
          <a:p>
            <a:r>
              <a:rPr lang="en-US" sz="2400" dirty="0" smtClean="0"/>
              <a:t>Strong Jet across Pacific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604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GFS_36km_oly.201511171200.00.500v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8518" r="7537" b="36852"/>
          <a:stretch/>
        </p:blipFill>
        <p:spPr>
          <a:xfrm>
            <a:off x="469900" y="584200"/>
            <a:ext cx="5486400" cy="37465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4" name="Right Arrow 3"/>
          <p:cNvSpPr/>
          <p:nvPr/>
        </p:nvSpPr>
        <p:spPr>
          <a:xfrm>
            <a:off x="3713930" y="2664275"/>
            <a:ext cx="1358900" cy="329185"/>
          </a:xfrm>
          <a:prstGeom prst="rightArrow">
            <a:avLst>
              <a:gd name="adj1" fmla="val 40240"/>
              <a:gd name="adj2" fmla="val 816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5192078" y="275790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0700" y="4546600"/>
            <a:ext cx="577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1200 UTC 17 November</a:t>
            </a:r>
          </a:p>
          <a:p>
            <a:r>
              <a:rPr lang="en-US" sz="2800" dirty="0" smtClean="0"/>
              <a:t>500 hPa Heights and </a:t>
            </a:r>
            <a:r>
              <a:rPr lang="en-US" sz="2800" dirty="0" err="1" smtClean="0"/>
              <a:t>Vorticity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99200" y="2171700"/>
            <a:ext cx="207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WSW Flow</a:t>
            </a:r>
          </a:p>
          <a:p>
            <a:r>
              <a:rPr lang="en-US" sz="2400" dirty="0" smtClean="0"/>
              <a:t>Even stronger Jet across Pacific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GFS_36km_oly.201512081800.06.500v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8334" r="7800" b="36852"/>
          <a:stretch/>
        </p:blipFill>
        <p:spPr>
          <a:xfrm>
            <a:off x="469900" y="571500"/>
            <a:ext cx="5486400" cy="37592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" name="Right Arrow 2"/>
          <p:cNvSpPr/>
          <p:nvPr/>
        </p:nvSpPr>
        <p:spPr>
          <a:xfrm rot="20268511">
            <a:off x="3819764" y="2986004"/>
            <a:ext cx="1358900" cy="329185"/>
          </a:xfrm>
          <a:prstGeom prst="rightArrow">
            <a:avLst>
              <a:gd name="adj1" fmla="val 40240"/>
              <a:gd name="adj2" fmla="val 816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5192078" y="275790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99200" y="2171700"/>
            <a:ext cx="2070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 Flow</a:t>
            </a:r>
          </a:p>
          <a:p>
            <a:r>
              <a:rPr lang="en-US" sz="2400" dirty="0" smtClean="0"/>
              <a:t>Strong Jet across Pacific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0700" y="4546600"/>
            <a:ext cx="577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1800 UTC 8 December</a:t>
            </a:r>
          </a:p>
          <a:p>
            <a:r>
              <a:rPr lang="en-US" sz="2800" dirty="0" smtClean="0"/>
              <a:t>500 hPa Heights and </a:t>
            </a:r>
            <a:r>
              <a:rPr lang="en-US" sz="2800" dirty="0" err="1" smtClean="0"/>
              <a:t>Vorticity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5715000"/>
            <a:ext cx="812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All 3 cases had strong ~(south)westerly jet aimed straight towards Olympic Peninsula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2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GFS_36km_oly.201511130600.06.850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8333" r="7800" b="36666"/>
          <a:stretch/>
        </p:blipFill>
        <p:spPr>
          <a:xfrm>
            <a:off x="469900" y="571500"/>
            <a:ext cx="5486400" cy="37719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" name="4-Point Star 2"/>
          <p:cNvSpPr/>
          <p:nvPr/>
        </p:nvSpPr>
        <p:spPr>
          <a:xfrm>
            <a:off x="5192078" y="275790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21387960">
            <a:off x="3709697" y="2799474"/>
            <a:ext cx="1358900" cy="329185"/>
          </a:xfrm>
          <a:prstGeom prst="rightArrow">
            <a:avLst>
              <a:gd name="adj1" fmla="val 40240"/>
              <a:gd name="adj2" fmla="val 816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0700" y="4546600"/>
            <a:ext cx="577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0600 UTC 13 November</a:t>
            </a:r>
          </a:p>
          <a:p>
            <a:r>
              <a:rPr lang="en-US" sz="2800" dirty="0" smtClean="0"/>
              <a:t>850 hPa Heights and Temperature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99200" y="2171700"/>
            <a:ext cx="2070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Strong onshore flow at 850hPa. Very warm </a:t>
            </a:r>
            <a:r>
              <a:rPr lang="en-US" sz="2400" dirty="0" err="1" smtClean="0"/>
              <a:t>airmass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332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6667"/>
            <a:ext cx="8230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BFFB2"/>
                </a:solidFill>
              </a:rPr>
              <a:t>Validate GPM satellite radar and passive microwave instruments measurements of precipitation </a:t>
            </a:r>
            <a:endParaRPr lang="en-US" sz="4000" dirty="0">
              <a:solidFill>
                <a:srgbClr val="FBFFB2"/>
              </a:solidFill>
            </a:endParaRPr>
          </a:p>
        </p:txBody>
      </p:sp>
      <p:pic>
        <p:nvPicPr>
          <p:cNvPr id="3" name="Picture 2" descr="GPMlaun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>
          <a:xfrm>
            <a:off x="4073933" y="3593484"/>
            <a:ext cx="4949104" cy="31038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8804" y="3807707"/>
            <a:ext cx="229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GPM Satellite launch 28 Feb 2014</a:t>
            </a:r>
            <a:endParaRPr lang="en-US" sz="2000" dirty="0"/>
          </a:p>
        </p:txBody>
      </p:sp>
      <p:pic>
        <p:nvPicPr>
          <p:cNvPr id="5" name="Picture 4" descr="GPMorbitCropped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r="9879"/>
          <a:stretch/>
        </p:blipFill>
        <p:spPr>
          <a:xfrm>
            <a:off x="162547" y="3593484"/>
            <a:ext cx="3749834" cy="31038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98743" y="4181652"/>
            <a:ext cx="273538" cy="23706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GFS_36km_oly.201511171200.00.850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8333" r="7800" b="36666"/>
          <a:stretch/>
        </p:blipFill>
        <p:spPr>
          <a:xfrm>
            <a:off x="469900" y="571500"/>
            <a:ext cx="5486400" cy="37719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0700" y="4546600"/>
            <a:ext cx="577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1200 UTC 17 November</a:t>
            </a:r>
          </a:p>
          <a:p>
            <a:r>
              <a:rPr lang="en-US" sz="2800" dirty="0" smtClean="0"/>
              <a:t>850 hPa Heights and Temperature</a:t>
            </a:r>
            <a:endParaRPr lang="en-US" sz="2800" dirty="0"/>
          </a:p>
        </p:txBody>
      </p:sp>
      <p:sp>
        <p:nvSpPr>
          <p:cNvPr id="4" name="4-Point Star 3"/>
          <p:cNvSpPr/>
          <p:nvPr/>
        </p:nvSpPr>
        <p:spPr>
          <a:xfrm>
            <a:off x="5192078" y="275790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713930" y="2664275"/>
            <a:ext cx="1358900" cy="329185"/>
          </a:xfrm>
          <a:prstGeom prst="rightArrow">
            <a:avLst>
              <a:gd name="adj1" fmla="val 40240"/>
              <a:gd name="adj2" fmla="val 816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99200" y="2171700"/>
            <a:ext cx="2070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Strong onshore flow at 850hPa. Very warm </a:t>
            </a:r>
            <a:r>
              <a:rPr lang="en-US" sz="2400" dirty="0" err="1" smtClean="0"/>
              <a:t>airmass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463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GFS_36km_oly.201512081200.00.850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8148" r="7800" b="36667"/>
          <a:stretch/>
        </p:blipFill>
        <p:spPr>
          <a:xfrm>
            <a:off x="469900" y="558800"/>
            <a:ext cx="5486400" cy="37846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0700" y="4546600"/>
            <a:ext cx="577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1800 UTC 8 December</a:t>
            </a:r>
          </a:p>
          <a:p>
            <a:r>
              <a:rPr lang="en-US" sz="2800" dirty="0" smtClean="0"/>
              <a:t>850 hPa Heights and Temperature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 rot="20268511">
            <a:off x="3819764" y="2986004"/>
            <a:ext cx="1358900" cy="329185"/>
          </a:xfrm>
          <a:prstGeom prst="rightArrow">
            <a:avLst>
              <a:gd name="adj1" fmla="val 40240"/>
              <a:gd name="adj2" fmla="val 816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5192078" y="275790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99200" y="2171700"/>
            <a:ext cx="2070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 Flow</a:t>
            </a:r>
          </a:p>
          <a:p>
            <a:r>
              <a:rPr lang="en-US" sz="2400" dirty="0" smtClean="0"/>
              <a:t>Strong Jet across Pacific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1300" y="5613400"/>
            <a:ext cx="864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All 3 cases had warm, strong low level flow. Nov 13 and 17 events had NCFR passage at end of event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6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Atmospheric </a:t>
            </a:r>
            <a:r>
              <a:rPr lang="en-US" dirty="0">
                <a:solidFill>
                  <a:srgbClr val="FBFFB2"/>
                </a:solidFill>
              </a:rPr>
              <a:t>River </a:t>
            </a:r>
            <a:endParaRPr lang="en-US" dirty="0"/>
          </a:p>
        </p:txBody>
      </p:sp>
      <p:pic>
        <p:nvPicPr>
          <p:cNvPr id="2" name="Picture 1" descr="ops.goes_west.2015111306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3359" r="19722" b="22587"/>
          <a:stretch/>
        </p:blipFill>
        <p:spPr>
          <a:xfrm>
            <a:off x="1365250" y="1238250"/>
            <a:ext cx="6413500" cy="5041900"/>
          </a:xfrm>
          <a:prstGeom prst="rect">
            <a:avLst/>
          </a:prstGeom>
        </p:spPr>
      </p:pic>
      <p:sp>
        <p:nvSpPr>
          <p:cNvPr id="6" name="4-Point Star 5"/>
          <p:cNvSpPr/>
          <p:nvPr/>
        </p:nvSpPr>
        <p:spPr>
          <a:xfrm>
            <a:off x="6322381" y="4243805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8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16 – 17 November Atmospheric </a:t>
            </a:r>
            <a:r>
              <a:rPr lang="en-US" dirty="0">
                <a:solidFill>
                  <a:srgbClr val="FBFFB2"/>
                </a:solidFill>
              </a:rPr>
              <a:t>River </a:t>
            </a:r>
            <a:endParaRPr lang="en-US" dirty="0"/>
          </a:p>
        </p:txBody>
      </p:sp>
      <p:pic>
        <p:nvPicPr>
          <p:cNvPr id="3" name="Picture 2" descr="ops.goes_west.2015111712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3171" r="19722" b="22775"/>
          <a:stretch/>
        </p:blipFill>
        <p:spPr>
          <a:xfrm>
            <a:off x="1409700" y="1212850"/>
            <a:ext cx="6413500" cy="5041900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6329842" y="417353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0818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2629" r="19722" b="23503"/>
          <a:stretch/>
        </p:blipFill>
        <p:spPr>
          <a:xfrm>
            <a:off x="1365250" y="1231900"/>
            <a:ext cx="6413500" cy="502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8 – 9 December Atmospheric </a:t>
            </a:r>
            <a:r>
              <a:rPr lang="en-US" dirty="0">
                <a:solidFill>
                  <a:srgbClr val="FBFFB2"/>
                </a:solidFill>
              </a:rPr>
              <a:t>River </a:t>
            </a:r>
            <a:endParaRPr lang="en-US" dirty="0"/>
          </a:p>
        </p:txBody>
      </p:sp>
      <p:sp>
        <p:nvSpPr>
          <p:cNvPr id="8" name="4-Point Star 7"/>
          <p:cNvSpPr/>
          <p:nvPr/>
        </p:nvSpPr>
        <p:spPr>
          <a:xfrm>
            <a:off x="6298092" y="4255754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4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earch.skewt.201512081900.csu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5588000" y="368300"/>
            <a:ext cx="3543300" cy="3876430"/>
          </a:xfrm>
          <a:prstGeom prst="rect">
            <a:avLst/>
          </a:prstGeom>
        </p:spPr>
      </p:pic>
      <p:pic>
        <p:nvPicPr>
          <p:cNvPr id="3" name="Picture 2" descr="research.skewt.201511171100.cs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7"/>
          <a:stretch/>
        </p:blipFill>
        <p:spPr>
          <a:xfrm>
            <a:off x="2838040" y="381000"/>
            <a:ext cx="3535218" cy="3860799"/>
          </a:xfrm>
          <a:prstGeom prst="rect">
            <a:avLst/>
          </a:prstGeom>
        </p:spPr>
      </p:pic>
      <p:pic>
        <p:nvPicPr>
          <p:cNvPr id="2" name="Picture 1" descr="research.skewt.201511130600.csu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7"/>
          <a:stretch/>
        </p:blipFill>
        <p:spPr>
          <a:xfrm>
            <a:off x="84258" y="380999"/>
            <a:ext cx="3573342" cy="3868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00" y="4305300"/>
            <a:ext cx="219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0600 UTC 13 Nov</a:t>
            </a:r>
          </a:p>
          <a:p>
            <a:r>
              <a:rPr lang="en-US" dirty="0" smtClean="0"/>
              <a:t>PW = 29.3 mm</a:t>
            </a:r>
          </a:p>
          <a:p>
            <a:r>
              <a:rPr lang="en-US" dirty="0" smtClean="0"/>
              <a:t>0°C = 2680 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5700" y="4381500"/>
            <a:ext cx="219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1200 UTC 17 Nov</a:t>
            </a:r>
          </a:p>
          <a:p>
            <a:r>
              <a:rPr lang="en-US" dirty="0" smtClean="0"/>
              <a:t>PW = 27.1 mm</a:t>
            </a:r>
          </a:p>
          <a:p>
            <a:r>
              <a:rPr lang="en-US" dirty="0" smtClean="0"/>
              <a:t>0°C = 2276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2100" y="4318000"/>
            <a:ext cx="219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 8 Dec</a:t>
            </a:r>
          </a:p>
          <a:p>
            <a:r>
              <a:rPr lang="en-US" dirty="0" smtClean="0"/>
              <a:t>PW = 28.8 mm</a:t>
            </a:r>
          </a:p>
          <a:p>
            <a:r>
              <a:rPr lang="en-US" dirty="0" smtClean="0"/>
              <a:t>0°C = 2488 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1300" y="5613400"/>
            <a:ext cx="864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All 3 cases had high melting levels and large </a:t>
            </a:r>
            <a:r>
              <a:rPr lang="en-US" sz="2800" dirty="0" err="1" smtClean="0">
                <a:solidFill>
                  <a:schemeClr val="accent2"/>
                </a:solidFill>
              </a:rPr>
              <a:t>precipitable</a:t>
            </a:r>
            <a:r>
              <a:rPr lang="en-US" sz="2800" dirty="0" smtClean="0">
                <a:solidFill>
                  <a:schemeClr val="accent2"/>
                </a:solidFill>
              </a:rPr>
              <a:t> water and strong 40kt jet at 925 hPa with little turning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62300" y="3289300"/>
            <a:ext cx="584200" cy="5588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3276600"/>
            <a:ext cx="584200" cy="5588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61400" y="3276600"/>
            <a:ext cx="584200" cy="5588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v10_may1_rainfall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5251"/>
            <a:ext cx="4419600" cy="3460750"/>
          </a:xfrm>
          <a:prstGeom prst="rect">
            <a:avLst/>
          </a:prstGeom>
        </p:spPr>
      </p:pic>
      <p:pic>
        <p:nvPicPr>
          <p:cNvPr id="12" name="Picture 11" descr="daily_rain_20151113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9" r="37430" b="32994"/>
          <a:stretch/>
        </p:blipFill>
        <p:spPr>
          <a:xfrm>
            <a:off x="4560935" y="177800"/>
            <a:ext cx="4189648" cy="3238500"/>
          </a:xfrm>
          <a:prstGeom prst="rect">
            <a:avLst/>
          </a:prstGeom>
        </p:spPr>
      </p:pic>
      <p:pic>
        <p:nvPicPr>
          <p:cNvPr id="13" name="Picture 12" descr="daily_rain_2015111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32730" r="33837" b="29470"/>
          <a:stretch/>
        </p:blipFill>
        <p:spPr>
          <a:xfrm>
            <a:off x="292099" y="3721100"/>
            <a:ext cx="3835401" cy="2981070"/>
          </a:xfrm>
          <a:prstGeom prst="rect">
            <a:avLst/>
          </a:prstGeom>
        </p:spPr>
      </p:pic>
      <p:pic>
        <p:nvPicPr>
          <p:cNvPr id="14" name="Picture 13" descr="daily_rain_2015120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30083" r="36190" b="31843"/>
          <a:stretch/>
        </p:blipFill>
        <p:spPr>
          <a:xfrm>
            <a:off x="4622799" y="3581399"/>
            <a:ext cx="3860801" cy="3096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266700"/>
            <a:ext cx="1803400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Season Totals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2800" y="292100"/>
            <a:ext cx="1803400" cy="369332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12-13 November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300" y="4114800"/>
            <a:ext cx="1803400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16-17 November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2800" y="3581400"/>
            <a:ext cx="1803400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8-9 December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413000" y="495300"/>
            <a:ext cx="1663700" cy="965200"/>
            <a:chOff x="2413000" y="495300"/>
            <a:chExt cx="1663700" cy="965200"/>
          </a:xfrm>
        </p:grpSpPr>
        <p:sp>
          <p:nvSpPr>
            <p:cNvPr id="19" name="Oval 18"/>
            <p:cNvSpPr/>
            <p:nvPr/>
          </p:nvSpPr>
          <p:spPr>
            <a:xfrm>
              <a:off x="2819400" y="914400"/>
              <a:ext cx="558800" cy="54610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13000" y="495300"/>
              <a:ext cx="1663700" cy="369332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Max in interior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6375400" y="1739900"/>
            <a:ext cx="558800" cy="546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80100" y="2857500"/>
            <a:ext cx="558800" cy="546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48200" y="2006600"/>
            <a:ext cx="1663700" cy="646331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Factor of 4 – 5 enhancement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17500" y="1028700"/>
            <a:ext cx="7023100" cy="5627132"/>
            <a:chOff x="317500" y="1028700"/>
            <a:chExt cx="7023100" cy="5627132"/>
          </a:xfrm>
        </p:grpSpPr>
        <p:grpSp>
          <p:nvGrpSpPr>
            <p:cNvPr id="30" name="Group 29"/>
            <p:cNvGrpSpPr/>
            <p:nvPr/>
          </p:nvGrpSpPr>
          <p:grpSpPr>
            <a:xfrm>
              <a:off x="317500" y="1879600"/>
              <a:ext cx="7023100" cy="4776232"/>
              <a:chOff x="317500" y="1879600"/>
              <a:chExt cx="7023100" cy="47762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879600" y="4940300"/>
                <a:ext cx="558800" cy="546100"/>
              </a:xfrm>
              <a:prstGeom prst="ellipse">
                <a:avLst/>
              </a:prstGeom>
              <a:noFill/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781800" y="1879600"/>
                <a:ext cx="558800" cy="546100"/>
              </a:xfrm>
              <a:prstGeom prst="ellipse">
                <a:avLst/>
              </a:prstGeom>
              <a:noFill/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337300" y="5003800"/>
                <a:ext cx="558800" cy="546100"/>
              </a:xfrm>
              <a:prstGeom prst="ellipse">
                <a:avLst/>
              </a:prstGeom>
              <a:noFill/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7500" y="6286500"/>
                <a:ext cx="2324100" cy="369332"/>
              </a:xfrm>
              <a:prstGeom prst="rect">
                <a:avLst/>
              </a:prstGeom>
              <a:solidFill>
                <a:srgbClr val="FFFFFF">
                  <a:alpha val="5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Max over initial slopes</a:t>
                </a:r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2070100" y="1028700"/>
              <a:ext cx="558800" cy="546100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9100" y="1003300"/>
            <a:ext cx="1689100" cy="2501900"/>
            <a:chOff x="419100" y="1003300"/>
            <a:chExt cx="1689100" cy="2501900"/>
          </a:xfrm>
        </p:grpSpPr>
        <p:sp>
          <p:nvSpPr>
            <p:cNvPr id="31" name="TextBox 30"/>
            <p:cNvSpPr txBox="1"/>
            <p:nvPr/>
          </p:nvSpPr>
          <p:spPr>
            <a:xfrm>
              <a:off x="419100" y="1701800"/>
              <a:ext cx="1663700" cy="646331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Factor of 2.5 enhancement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850900" y="2959100"/>
              <a:ext cx="558800" cy="5461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549400" y="1003300"/>
              <a:ext cx="558800" cy="5461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829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2738438"/>
            <a:ext cx="8229600" cy="1143000"/>
          </a:xfrm>
        </p:spPr>
        <p:txBody>
          <a:bodyPr/>
          <a:lstStyle/>
          <a:p>
            <a:r>
              <a:rPr lang="en-US" dirty="0" smtClean="0"/>
              <a:t>Hydrological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1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ltw1_h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0" y="3352800"/>
            <a:ext cx="4337050" cy="3361214"/>
          </a:xfrm>
          <a:prstGeom prst="rect">
            <a:avLst/>
          </a:prstGeom>
        </p:spPr>
      </p:pic>
      <p:pic>
        <p:nvPicPr>
          <p:cNvPr id="7" name="Picture 6" descr="qltw1_h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71" y="261577"/>
            <a:ext cx="4742482" cy="3675423"/>
          </a:xfrm>
          <a:prstGeom prst="rect">
            <a:avLst/>
          </a:prstGeom>
        </p:spPr>
      </p:pic>
      <p:pic>
        <p:nvPicPr>
          <p:cNvPr id="10" name="Picture 9" descr="qltw1_h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" y="508502"/>
            <a:ext cx="4866320" cy="3771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7400" y="29972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Nov 12-13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6300" y="25908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Dec 8-9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700" y="43307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Nov 16-17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16 – 17 November Atmospheric </a:t>
            </a:r>
            <a:r>
              <a:rPr lang="en-US" dirty="0">
                <a:solidFill>
                  <a:srgbClr val="FBFFB2"/>
                </a:solidFill>
              </a:rPr>
              <a:t>River </a:t>
            </a:r>
            <a:endParaRPr lang="en-US" dirty="0"/>
          </a:p>
        </p:txBody>
      </p:sp>
      <p:pic>
        <p:nvPicPr>
          <p:cNvPr id="3" name="Picture 2" descr="20151119_pyrites_creek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3073400"/>
            <a:ext cx="4775200" cy="3581400"/>
          </a:xfrm>
          <a:prstGeom prst="rect">
            <a:avLst/>
          </a:prstGeom>
        </p:spPr>
      </p:pic>
      <p:pic>
        <p:nvPicPr>
          <p:cNvPr id="6" name="Picture 5" descr="20151119_more_trail_damag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2" y="1181100"/>
            <a:ext cx="5469467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3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6667"/>
            <a:ext cx="82302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>
                <a:solidFill>
                  <a:srgbClr val="FBFFB2"/>
                </a:solidFill>
              </a:rPr>
              <a:t>Determine the orographic effects on precipitation processes </a:t>
            </a:r>
          </a:p>
        </p:txBody>
      </p:sp>
      <p:pic>
        <p:nvPicPr>
          <p:cNvPr id="2" name="Picture 1" descr="Pluvio_EnchantedValley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9" y="2978288"/>
            <a:ext cx="2717027" cy="3622702"/>
          </a:xfrm>
          <a:prstGeom prst="rect">
            <a:avLst/>
          </a:prstGeom>
        </p:spPr>
      </p:pic>
      <p:pic>
        <p:nvPicPr>
          <p:cNvPr id="4" name="Picture 3" descr="IMG_2375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29" y="2978288"/>
            <a:ext cx="2706876" cy="36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5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Doppler on Wheels (DOW)</a:t>
            </a:r>
            <a:endParaRPr lang="en-US" dirty="0"/>
          </a:p>
        </p:txBody>
      </p:sp>
      <p:pic>
        <p:nvPicPr>
          <p:cNvPr id="2" name="Picture 1" descr="IMG_9978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215685" cy="5473700"/>
          </a:xfrm>
          <a:prstGeom prst="rect">
            <a:avLst/>
          </a:prstGeom>
        </p:spPr>
      </p:pic>
      <p:pic>
        <p:nvPicPr>
          <p:cNvPr id="5" name="Picture 4" descr="20151208_144655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3855" y="101600"/>
            <a:ext cx="8120332" cy="6667500"/>
            <a:chOff x="613855" y="101600"/>
            <a:chExt cx="8120332" cy="6667500"/>
          </a:xfrm>
        </p:grpSpPr>
        <p:pic>
          <p:nvPicPr>
            <p:cNvPr id="7" name="Picture 6" descr="kayak_DOW_DSC0034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55" y="1389380"/>
              <a:ext cx="8120332" cy="537972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737100" y="508000"/>
              <a:ext cx="1587500" cy="7112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864100" y="558800"/>
              <a:ext cx="1485900" cy="6350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914900" y="101600"/>
              <a:ext cx="1892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Water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094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Features of these 3 Events (warm sector period)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Strong, moist WSW flow towards the Olympic Mountains with high melting levels</a:t>
            </a:r>
          </a:p>
          <a:p>
            <a:r>
              <a:rPr lang="en-US" dirty="0" smtClean="0"/>
              <a:t>Precipitation patterns differ from seasonal climatology including stronger than average orographic enhancement</a:t>
            </a:r>
          </a:p>
          <a:p>
            <a:r>
              <a:rPr lang="en-US" dirty="0" smtClean="0"/>
              <a:t>Large hydrologic impact</a:t>
            </a:r>
          </a:p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Next talk</a:t>
            </a:r>
            <a:r>
              <a:rPr lang="en-US" dirty="0" smtClean="0"/>
              <a:t>: What is role of warm rain and ice-processes in contributing to orographic enhancement?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2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79" y="386920"/>
            <a:ext cx="5215643" cy="4421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150" y="4914900"/>
            <a:ext cx="699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Now for some preliminary results from Joe…</a:t>
            </a:r>
            <a:endParaRPr lang="en-US" sz="48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70" y="132921"/>
            <a:ext cx="2270052" cy="192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50" y="18034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Acknowledgments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3111500"/>
            <a:ext cx="72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supported by:</a:t>
            </a:r>
          </a:p>
          <a:p>
            <a:endParaRPr lang="en-US" dirty="0"/>
          </a:p>
          <a:p>
            <a:r>
              <a:rPr lang="en-US" smtClean="0"/>
              <a:t>NASA grants NNX15AL38G and NNX16AK05G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72" r="3516" b="1361"/>
          <a:stretch/>
        </p:blipFill>
        <p:spPr>
          <a:xfrm>
            <a:off x="2507297" y="1386553"/>
            <a:ext cx="4129407" cy="5182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8215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AFFA2"/>
                </a:solidFill>
              </a:rPr>
              <a:t>What are the mechanisms of enhancement of Atmospheric Rivers and other frontal precipitation over coastal mountains?</a:t>
            </a:r>
            <a:endParaRPr lang="en-US" sz="2600" dirty="0">
              <a:solidFill>
                <a:srgbClr val="FAFFA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4155" y="5996603"/>
            <a:ext cx="195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Neiman et al. 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6756" y="5735512"/>
            <a:ext cx="119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Composite</a:t>
            </a:r>
          </a:p>
          <a:p>
            <a:r>
              <a:rPr lang="en-US" dirty="0" smtClean="0"/>
              <a:t>Rain (mm)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6756" y="3106987"/>
            <a:ext cx="119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Composite</a:t>
            </a:r>
          </a:p>
          <a:p>
            <a:r>
              <a:rPr lang="en-US" dirty="0" smtClean="0"/>
              <a:t>PW (cm)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61200" y="3073400"/>
            <a:ext cx="149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addressing this question can inform the PMP (Larry Schick’s talk)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7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2444" y="1013110"/>
            <a:ext cx="8499113" cy="5527440"/>
            <a:chOff x="373399" y="166509"/>
            <a:chExt cx="4979318" cy="32383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331" t="15910" r="1018" b="1111"/>
            <a:stretch/>
          </p:blipFill>
          <p:spPr>
            <a:xfrm>
              <a:off x="373399" y="166509"/>
              <a:ext cx="4979318" cy="3238324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887601" y="2334929"/>
              <a:ext cx="2813014" cy="423291"/>
            </a:xfrm>
            <a:custGeom>
              <a:avLst/>
              <a:gdLst>
                <a:gd name="connsiteX0" fmla="*/ 0 w 2813014"/>
                <a:gd name="connsiteY0" fmla="*/ 546182 h 546468"/>
                <a:gd name="connsiteX1" fmla="*/ 1160710 w 2813014"/>
                <a:gd name="connsiteY1" fmla="*/ 477909 h 546468"/>
                <a:gd name="connsiteX2" fmla="*/ 2225831 w 2813014"/>
                <a:gd name="connsiteY2" fmla="*/ 122891 h 546468"/>
                <a:gd name="connsiteX3" fmla="*/ 2813014 w 2813014"/>
                <a:gd name="connsiteY3" fmla="*/ 0 h 54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3014" h="546468">
                  <a:moveTo>
                    <a:pt x="0" y="546182"/>
                  </a:moveTo>
                  <a:cubicBezTo>
                    <a:pt x="394869" y="547319"/>
                    <a:pt x="789738" y="548457"/>
                    <a:pt x="1160710" y="477909"/>
                  </a:cubicBezTo>
                  <a:cubicBezTo>
                    <a:pt x="1531682" y="407361"/>
                    <a:pt x="1950447" y="202543"/>
                    <a:pt x="2225831" y="122891"/>
                  </a:cubicBezTo>
                  <a:cubicBezTo>
                    <a:pt x="2501215" y="43239"/>
                    <a:pt x="2813014" y="0"/>
                    <a:pt x="2813014" y="0"/>
                  </a:cubicBezTo>
                </a:path>
              </a:pathLst>
            </a:custGeom>
            <a:ln w="57150" cmpd="sng">
              <a:solidFill>
                <a:srgbClr val="FAFFA2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52396" y="788997"/>
            <a:ext cx="693856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AFFA2"/>
                </a:solidFill>
                <a:latin typeface="Calibri"/>
              </a:rPr>
              <a:t>Layer lifting of low-level warm moist jet?  </a:t>
            </a:r>
            <a:endParaRPr lang="en-US" sz="3200" dirty="0">
              <a:solidFill>
                <a:srgbClr val="FAFFA2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3962" y="4665027"/>
            <a:ext cx="1188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AFFA2"/>
                </a:solidFill>
              </a:rPr>
              <a:t>Radial</a:t>
            </a:r>
            <a:br>
              <a:rPr lang="en-US" sz="2400" dirty="0" smtClean="0">
                <a:solidFill>
                  <a:srgbClr val="FAFFA2"/>
                </a:solidFill>
              </a:rPr>
            </a:br>
            <a:r>
              <a:rPr lang="en-US" sz="2400" dirty="0" smtClean="0">
                <a:solidFill>
                  <a:srgbClr val="FAFFA2"/>
                </a:solidFill>
              </a:rPr>
              <a:t>Velocity</a:t>
            </a:r>
            <a:endParaRPr lang="en-US" sz="2400" dirty="0">
              <a:solidFill>
                <a:srgbClr val="FAFF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826626"/>
            <a:ext cx="9144000" cy="5204748"/>
            <a:chOff x="0" y="1018252"/>
            <a:chExt cx="9144000" cy="5204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2374"/>
            <a:stretch/>
          </p:blipFill>
          <p:spPr>
            <a:xfrm>
              <a:off x="716870" y="1326444"/>
              <a:ext cx="7620000" cy="489655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46124" y="5400047"/>
              <a:ext cx="685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FFA2"/>
                  </a:solidFill>
                </a:rPr>
                <a:t>ZDR</a:t>
              </a:r>
              <a:endParaRPr lang="en-US" sz="2400" dirty="0">
                <a:solidFill>
                  <a:srgbClr val="FAFFA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1018252"/>
              <a:ext cx="9144000" cy="584776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AFFA2"/>
                  </a:solidFill>
                  <a:latin typeface="Calibri"/>
                </a:rPr>
                <a:t>Enhancement of ice-phase processes?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304609" y="3031311"/>
              <a:ext cx="191175" cy="1119674"/>
            </a:xfrm>
            <a:prstGeom prst="straightConnector1">
              <a:avLst/>
            </a:prstGeom>
            <a:ln w="57150" cmpd="sng">
              <a:solidFill>
                <a:srgbClr val="FAFFA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159253" y="2569646"/>
              <a:ext cx="3110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FFA2"/>
                  </a:solidFill>
                </a:rPr>
                <a:t>Enhanced aggregation?</a:t>
              </a:r>
              <a:endParaRPr lang="en-US" sz="2400" dirty="0">
                <a:solidFill>
                  <a:srgbClr val="FAFF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03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365"/>
          <a:stretch/>
        </p:blipFill>
        <p:spPr>
          <a:xfrm>
            <a:off x="295193" y="663222"/>
            <a:ext cx="8553614" cy="5559777"/>
          </a:xfrm>
          <a:prstGeom prst="rect">
            <a:avLst/>
          </a:prstGeom>
          <a:ln w="38100" cmpd="sng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433476"/>
            <a:ext cx="9144000" cy="584776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AFFA2"/>
                </a:solidFill>
                <a:latin typeface="Calibri"/>
              </a:rPr>
              <a:t>Cellularity in the upslope flow?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72048" y="3891548"/>
            <a:ext cx="191175" cy="1119674"/>
          </a:xfrm>
          <a:prstGeom prst="straightConnector1">
            <a:avLst/>
          </a:prstGeom>
          <a:ln w="57150" cmpd="sng">
            <a:solidFill>
              <a:srgbClr val="FAFFA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37013" y="5078837"/>
            <a:ext cx="2175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AFFA2"/>
                </a:solidFill>
              </a:rPr>
              <a:t>Spectrum width</a:t>
            </a:r>
          </a:p>
          <a:p>
            <a:pPr algn="ctr"/>
            <a:r>
              <a:rPr lang="en-US" sz="2400" dirty="0" smtClean="0">
                <a:solidFill>
                  <a:srgbClr val="FAFFA2"/>
                </a:solidFill>
              </a:rPr>
              <a:t>(shear)</a:t>
            </a:r>
            <a:endParaRPr lang="en-US" sz="2400" dirty="0">
              <a:solidFill>
                <a:srgbClr val="FAFFA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0290" y="3429883"/>
            <a:ext cx="1385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AFFA2"/>
                </a:solidFill>
              </a:rPr>
              <a:t>KH waves</a:t>
            </a:r>
            <a:endParaRPr lang="en-US" sz="2400" dirty="0">
              <a:solidFill>
                <a:srgbClr val="FAFF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sz="2700" dirty="0">
              <a:solidFill>
                <a:srgbClr val="FBFFB2"/>
              </a:solidFill>
            </a:endParaRPr>
          </a:p>
        </p:txBody>
      </p:sp>
      <p:pic>
        <p:nvPicPr>
          <p:cNvPr id="8" name="Picture 7" descr="Joe_shishibeachIMG_42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" y="3946971"/>
            <a:ext cx="3256438" cy="2442328"/>
          </a:xfrm>
          <a:prstGeom prst="rect">
            <a:avLst/>
          </a:prstGeom>
        </p:spPr>
      </p:pic>
      <p:pic>
        <p:nvPicPr>
          <p:cNvPr id="7" name="Picture 6" descr="IMG_02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07" y="1847770"/>
            <a:ext cx="3211899" cy="4300229"/>
          </a:xfrm>
          <a:prstGeom prst="rect">
            <a:avLst/>
          </a:prstGeom>
        </p:spPr>
      </p:pic>
      <p:pic>
        <p:nvPicPr>
          <p:cNvPr id="6" name="Picture 5" descr="MtCarri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15" y="1676400"/>
            <a:ext cx="3595185" cy="2696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53031"/>
            <a:ext cx="78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5616132"/>
            <a:ext cx="123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 Forest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0115" y="3935637"/>
            <a:ext cx="75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21513" y="1765140"/>
            <a:ext cx="133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Terrain</a:t>
            </a:r>
            <a:endParaRPr lang="en-US" dirty="0"/>
          </a:p>
        </p:txBody>
      </p:sp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05" y="4525708"/>
            <a:ext cx="2572453" cy="2180847"/>
          </a:xfrm>
          <a:prstGeom prst="rect">
            <a:avLst/>
          </a:prstGeom>
        </p:spPr>
      </p:pic>
      <p:pic>
        <p:nvPicPr>
          <p:cNvPr id="13" name="Picture 12" descr="F02_OLYMPEX_CMYK_v04_SCALE-CORRECTED.t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13" r="12058" b="7582"/>
          <a:stretch/>
        </p:blipFill>
        <p:spPr>
          <a:xfrm>
            <a:off x="329390" y="545290"/>
            <a:ext cx="2391890" cy="2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" y="1770218"/>
            <a:ext cx="4853414" cy="4525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The OLYMPEX Strategy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92867" y="1705347"/>
            <a:ext cx="7500312" cy="3956563"/>
            <a:chOff x="917699" y="1705347"/>
            <a:chExt cx="7500312" cy="3956563"/>
          </a:xfrm>
        </p:grpSpPr>
        <p:sp>
          <p:nvSpPr>
            <p:cNvPr id="7" name="TextBox 6"/>
            <p:cNvSpPr txBox="1"/>
            <p:nvPr/>
          </p:nvSpPr>
          <p:spPr>
            <a:xfrm>
              <a:off x="5219700" y="1705347"/>
              <a:ext cx="31983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Aircraft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ER2 &amp; DC8—over the top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Citation—through the clouds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917699" y="1720650"/>
              <a:ext cx="2825694" cy="3941260"/>
            </a:xfrm>
            <a:custGeom>
              <a:avLst/>
              <a:gdLst>
                <a:gd name="connsiteX0" fmla="*/ 0 w 672356"/>
                <a:gd name="connsiteY0" fmla="*/ 576197 h 1152394"/>
                <a:gd name="connsiteX1" fmla="*/ 336178 w 672356"/>
                <a:gd name="connsiteY1" fmla="*/ 0 h 1152394"/>
                <a:gd name="connsiteX2" fmla="*/ 672356 w 672356"/>
                <a:gd name="connsiteY2" fmla="*/ 576197 h 1152394"/>
                <a:gd name="connsiteX3" fmla="*/ 336178 w 672356"/>
                <a:gd name="connsiteY3" fmla="*/ 1152394 h 1152394"/>
                <a:gd name="connsiteX4" fmla="*/ 0 w 672356"/>
                <a:gd name="connsiteY4" fmla="*/ 576197 h 1152394"/>
                <a:gd name="connsiteX0" fmla="*/ 0 w 685630"/>
                <a:gd name="connsiteY0" fmla="*/ 590275 h 1166472"/>
                <a:gd name="connsiteX1" fmla="*/ 336178 w 685630"/>
                <a:gd name="connsiteY1" fmla="*/ 14078 h 1166472"/>
                <a:gd name="connsiteX2" fmla="*/ 590767 w 685630"/>
                <a:gd name="connsiteY2" fmla="*/ 211262 h 1166472"/>
                <a:gd name="connsiteX3" fmla="*/ 672356 w 685630"/>
                <a:gd name="connsiteY3" fmla="*/ 590275 h 1166472"/>
                <a:gd name="connsiteX4" fmla="*/ 336178 w 685630"/>
                <a:gd name="connsiteY4" fmla="*/ 1166472 h 1166472"/>
                <a:gd name="connsiteX5" fmla="*/ 0 w 685630"/>
                <a:gd name="connsiteY5" fmla="*/ 590275 h 1166472"/>
                <a:gd name="connsiteX0" fmla="*/ 0 w 1689186"/>
                <a:gd name="connsiteY0" fmla="*/ 3363067 h 3939264"/>
                <a:gd name="connsiteX1" fmla="*/ 336178 w 1689186"/>
                <a:gd name="connsiteY1" fmla="*/ 2786870 h 3939264"/>
                <a:gd name="connsiteX2" fmla="*/ 1686978 w 1689186"/>
                <a:gd name="connsiteY2" fmla="*/ 2896 h 3939264"/>
                <a:gd name="connsiteX3" fmla="*/ 672356 w 1689186"/>
                <a:gd name="connsiteY3" fmla="*/ 3363067 h 3939264"/>
                <a:gd name="connsiteX4" fmla="*/ 336178 w 1689186"/>
                <a:gd name="connsiteY4" fmla="*/ 3939264 h 3939264"/>
                <a:gd name="connsiteX5" fmla="*/ 0 w 1689186"/>
                <a:gd name="connsiteY5" fmla="*/ 3363067 h 3939264"/>
                <a:gd name="connsiteX0" fmla="*/ 0 w 1742959"/>
                <a:gd name="connsiteY0" fmla="*/ 3421790 h 3997987"/>
                <a:gd name="connsiteX1" fmla="*/ 336178 w 1742959"/>
                <a:gd name="connsiteY1" fmla="*/ 2845593 h 3997987"/>
                <a:gd name="connsiteX2" fmla="*/ 1686978 w 1742959"/>
                <a:gd name="connsiteY2" fmla="*/ 61619 h 3997987"/>
                <a:gd name="connsiteX3" fmla="*/ 1406241 w 1742959"/>
                <a:gd name="connsiteY3" fmla="*/ 1117725 h 3997987"/>
                <a:gd name="connsiteX4" fmla="*/ 672356 w 1742959"/>
                <a:gd name="connsiteY4" fmla="*/ 3421790 h 3997987"/>
                <a:gd name="connsiteX5" fmla="*/ 336178 w 1742959"/>
                <a:gd name="connsiteY5" fmla="*/ 3997987 h 3997987"/>
                <a:gd name="connsiteX6" fmla="*/ 0 w 1742959"/>
                <a:gd name="connsiteY6" fmla="*/ 3421790 h 3997987"/>
                <a:gd name="connsiteX0" fmla="*/ 0 w 2827340"/>
                <a:gd name="connsiteY0" fmla="*/ 3411282 h 3987479"/>
                <a:gd name="connsiteX1" fmla="*/ 336178 w 2827340"/>
                <a:gd name="connsiteY1" fmla="*/ 2835085 h 3987479"/>
                <a:gd name="connsiteX2" fmla="*/ 1686978 w 2827340"/>
                <a:gd name="connsiteY2" fmla="*/ 51111 h 3987479"/>
                <a:gd name="connsiteX3" fmla="*/ 2809925 w 2827340"/>
                <a:gd name="connsiteY3" fmla="*/ 1321111 h 3987479"/>
                <a:gd name="connsiteX4" fmla="*/ 672356 w 2827340"/>
                <a:gd name="connsiteY4" fmla="*/ 3411282 h 3987479"/>
                <a:gd name="connsiteX5" fmla="*/ 336178 w 2827340"/>
                <a:gd name="connsiteY5" fmla="*/ 3987479 h 3987479"/>
                <a:gd name="connsiteX6" fmla="*/ 0 w 2827340"/>
                <a:gd name="connsiteY6" fmla="*/ 3411282 h 3987479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3134813"/>
                <a:gd name="connsiteY0" fmla="*/ 2609177 h 4045597"/>
                <a:gd name="connsiteX1" fmla="*/ 643651 w 3134813"/>
                <a:gd name="connsiteY1" fmla="*/ 2835085 h 4045597"/>
                <a:gd name="connsiteX2" fmla="*/ 1994451 w 3134813"/>
                <a:gd name="connsiteY2" fmla="*/ 51111 h 4045597"/>
                <a:gd name="connsiteX3" fmla="*/ 3117398 w 3134813"/>
                <a:gd name="connsiteY3" fmla="*/ 1321111 h 4045597"/>
                <a:gd name="connsiteX4" fmla="*/ 1247197 w 3134813"/>
                <a:gd name="connsiteY4" fmla="*/ 3518229 h 4045597"/>
                <a:gd name="connsiteX5" fmla="*/ 643651 w 3134813"/>
                <a:gd name="connsiteY5" fmla="*/ 3987479 h 4045597"/>
                <a:gd name="connsiteX6" fmla="*/ 0 w 3134813"/>
                <a:gd name="connsiteY6" fmla="*/ 2609177 h 4045597"/>
                <a:gd name="connsiteX0" fmla="*/ 5713 w 3140526"/>
                <a:gd name="connsiteY0" fmla="*/ 2609177 h 4045597"/>
                <a:gd name="connsiteX1" fmla="*/ 1037048 w 3140526"/>
                <a:gd name="connsiteY1" fmla="*/ 2260243 h 4045597"/>
                <a:gd name="connsiteX2" fmla="*/ 2000164 w 3140526"/>
                <a:gd name="connsiteY2" fmla="*/ 51111 h 4045597"/>
                <a:gd name="connsiteX3" fmla="*/ 3123111 w 3140526"/>
                <a:gd name="connsiteY3" fmla="*/ 1321111 h 4045597"/>
                <a:gd name="connsiteX4" fmla="*/ 1252910 w 3140526"/>
                <a:gd name="connsiteY4" fmla="*/ 3518229 h 4045597"/>
                <a:gd name="connsiteX5" fmla="*/ 649364 w 3140526"/>
                <a:gd name="connsiteY5" fmla="*/ 3987479 h 4045597"/>
                <a:gd name="connsiteX6" fmla="*/ 5713 w 3140526"/>
                <a:gd name="connsiteY6" fmla="*/ 2609177 h 4045597"/>
                <a:gd name="connsiteX0" fmla="*/ 9576 w 2877020"/>
                <a:gd name="connsiteY0" fmla="*/ 2087808 h 4082882"/>
                <a:gd name="connsiteX1" fmla="*/ 773542 w 2877020"/>
                <a:gd name="connsiteY1" fmla="*/ 2260243 h 4082882"/>
                <a:gd name="connsiteX2" fmla="*/ 1736658 w 2877020"/>
                <a:gd name="connsiteY2" fmla="*/ 51111 h 4082882"/>
                <a:gd name="connsiteX3" fmla="*/ 2859605 w 2877020"/>
                <a:gd name="connsiteY3" fmla="*/ 1321111 h 4082882"/>
                <a:gd name="connsiteX4" fmla="*/ 989404 w 2877020"/>
                <a:gd name="connsiteY4" fmla="*/ 3518229 h 4082882"/>
                <a:gd name="connsiteX5" fmla="*/ 385858 w 2877020"/>
                <a:gd name="connsiteY5" fmla="*/ 3987479 h 4082882"/>
                <a:gd name="connsiteX6" fmla="*/ 9576 w 2877020"/>
                <a:gd name="connsiteY6" fmla="*/ 2087808 h 4082882"/>
                <a:gd name="connsiteX0" fmla="*/ 9576 w 2878088"/>
                <a:gd name="connsiteY0" fmla="*/ 2040891 h 4035965"/>
                <a:gd name="connsiteX1" fmla="*/ 773542 w 2878088"/>
                <a:gd name="connsiteY1" fmla="*/ 2213326 h 4035965"/>
                <a:gd name="connsiteX2" fmla="*/ 1348973 w 2878088"/>
                <a:gd name="connsiteY2" fmla="*/ 913246 h 4035965"/>
                <a:gd name="connsiteX3" fmla="*/ 1736658 w 2878088"/>
                <a:gd name="connsiteY3" fmla="*/ 4194 h 4035965"/>
                <a:gd name="connsiteX4" fmla="*/ 2859605 w 2878088"/>
                <a:gd name="connsiteY4" fmla="*/ 1274194 h 4035965"/>
                <a:gd name="connsiteX5" fmla="*/ 989404 w 2878088"/>
                <a:gd name="connsiteY5" fmla="*/ 3471312 h 4035965"/>
                <a:gd name="connsiteX6" fmla="*/ 385858 w 2878088"/>
                <a:gd name="connsiteY6" fmla="*/ 3940562 h 4035965"/>
                <a:gd name="connsiteX7" fmla="*/ 9576 w 2878088"/>
                <a:gd name="connsiteY7" fmla="*/ 2040891 h 4035965"/>
                <a:gd name="connsiteX0" fmla="*/ 9576 w 2878088"/>
                <a:gd name="connsiteY0" fmla="*/ 2040574 h 4035648"/>
                <a:gd name="connsiteX1" fmla="*/ 773542 w 2878088"/>
                <a:gd name="connsiteY1" fmla="*/ 2213009 h 4035648"/>
                <a:gd name="connsiteX2" fmla="*/ 1763394 w 2878088"/>
                <a:gd name="connsiteY2" fmla="*/ 966402 h 4035648"/>
                <a:gd name="connsiteX3" fmla="*/ 1736658 w 2878088"/>
                <a:gd name="connsiteY3" fmla="*/ 3877 h 4035648"/>
                <a:gd name="connsiteX4" fmla="*/ 2859605 w 2878088"/>
                <a:gd name="connsiteY4" fmla="*/ 1273877 h 4035648"/>
                <a:gd name="connsiteX5" fmla="*/ 989404 w 2878088"/>
                <a:gd name="connsiteY5" fmla="*/ 3470995 h 4035648"/>
                <a:gd name="connsiteX6" fmla="*/ 385858 w 2878088"/>
                <a:gd name="connsiteY6" fmla="*/ 3940245 h 4035648"/>
                <a:gd name="connsiteX7" fmla="*/ 9576 w 2878088"/>
                <a:gd name="connsiteY7" fmla="*/ 2040574 h 4035648"/>
                <a:gd name="connsiteX0" fmla="*/ 9576 w 2616191"/>
                <a:gd name="connsiteY0" fmla="*/ 2040574 h 4035648"/>
                <a:gd name="connsiteX1" fmla="*/ 773542 w 2616191"/>
                <a:gd name="connsiteY1" fmla="*/ 2213009 h 4035648"/>
                <a:gd name="connsiteX2" fmla="*/ 1763394 w 2616191"/>
                <a:gd name="connsiteY2" fmla="*/ 966402 h 4035648"/>
                <a:gd name="connsiteX3" fmla="*/ 1736658 w 2616191"/>
                <a:gd name="connsiteY3" fmla="*/ 3877 h 4035648"/>
                <a:gd name="connsiteX4" fmla="*/ 2592237 w 2616191"/>
                <a:gd name="connsiteY4" fmla="*/ 939667 h 4035648"/>
                <a:gd name="connsiteX5" fmla="*/ 989404 w 2616191"/>
                <a:gd name="connsiteY5" fmla="*/ 3470995 h 4035648"/>
                <a:gd name="connsiteX6" fmla="*/ 385858 w 2616191"/>
                <a:gd name="connsiteY6" fmla="*/ 3940245 h 4035648"/>
                <a:gd name="connsiteX7" fmla="*/ 9576 w 2616191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651574"/>
                <a:gd name="connsiteY0" fmla="*/ 2040574 h 4035648"/>
                <a:gd name="connsiteX1" fmla="*/ 773542 w 2651574"/>
                <a:gd name="connsiteY1" fmla="*/ 2213009 h 4035648"/>
                <a:gd name="connsiteX2" fmla="*/ 1763394 w 2651574"/>
                <a:gd name="connsiteY2" fmla="*/ 966402 h 4035648"/>
                <a:gd name="connsiteX3" fmla="*/ 1736658 w 2651574"/>
                <a:gd name="connsiteY3" fmla="*/ 3877 h 4035648"/>
                <a:gd name="connsiteX4" fmla="*/ 2592237 w 2651574"/>
                <a:gd name="connsiteY4" fmla="*/ 939667 h 4035648"/>
                <a:gd name="connsiteX5" fmla="*/ 989404 w 2651574"/>
                <a:gd name="connsiteY5" fmla="*/ 3470995 h 4035648"/>
                <a:gd name="connsiteX6" fmla="*/ 385858 w 2651574"/>
                <a:gd name="connsiteY6" fmla="*/ 3940245 h 4035648"/>
                <a:gd name="connsiteX7" fmla="*/ 9576 w 2651574"/>
                <a:gd name="connsiteY7" fmla="*/ 2040574 h 4035648"/>
                <a:gd name="connsiteX0" fmla="*/ 10974 w 2662319"/>
                <a:gd name="connsiteY0" fmla="*/ 2040574 h 3967215"/>
                <a:gd name="connsiteX1" fmla="*/ 774940 w 2662319"/>
                <a:gd name="connsiteY1" fmla="*/ 2213009 h 3967215"/>
                <a:gd name="connsiteX2" fmla="*/ 1764792 w 2662319"/>
                <a:gd name="connsiteY2" fmla="*/ 966402 h 3967215"/>
                <a:gd name="connsiteX3" fmla="*/ 1738056 w 2662319"/>
                <a:gd name="connsiteY3" fmla="*/ 3877 h 3967215"/>
                <a:gd name="connsiteX4" fmla="*/ 2593635 w 2662319"/>
                <a:gd name="connsiteY4" fmla="*/ 939667 h 3967215"/>
                <a:gd name="connsiteX5" fmla="*/ 1258171 w 2662319"/>
                <a:gd name="connsiteY5" fmla="*/ 3016469 h 3967215"/>
                <a:gd name="connsiteX6" fmla="*/ 387256 w 2662319"/>
                <a:gd name="connsiteY6" fmla="*/ 3940245 h 3967215"/>
                <a:gd name="connsiteX7" fmla="*/ 10974 w 2662319"/>
                <a:gd name="connsiteY7" fmla="*/ 2040574 h 3967215"/>
                <a:gd name="connsiteX0" fmla="*/ 10974 w 2688826"/>
                <a:gd name="connsiteY0" fmla="*/ 2040574 h 3967215"/>
                <a:gd name="connsiteX1" fmla="*/ 774940 w 2688826"/>
                <a:gd name="connsiteY1" fmla="*/ 2213009 h 3967215"/>
                <a:gd name="connsiteX2" fmla="*/ 1764792 w 2688826"/>
                <a:gd name="connsiteY2" fmla="*/ 966402 h 3967215"/>
                <a:gd name="connsiteX3" fmla="*/ 1738056 w 2688826"/>
                <a:gd name="connsiteY3" fmla="*/ 3877 h 3967215"/>
                <a:gd name="connsiteX4" fmla="*/ 2593635 w 2688826"/>
                <a:gd name="connsiteY4" fmla="*/ 939667 h 3967215"/>
                <a:gd name="connsiteX5" fmla="*/ 1258171 w 2688826"/>
                <a:gd name="connsiteY5" fmla="*/ 3016469 h 3967215"/>
                <a:gd name="connsiteX6" fmla="*/ 387256 w 2688826"/>
                <a:gd name="connsiteY6" fmla="*/ 3940245 h 3967215"/>
                <a:gd name="connsiteX7" fmla="*/ 10974 w 2688826"/>
                <a:gd name="connsiteY7" fmla="*/ 2040574 h 3967215"/>
                <a:gd name="connsiteX0" fmla="*/ 44226 w 2722078"/>
                <a:gd name="connsiteY0" fmla="*/ 2040574 h 3967215"/>
                <a:gd name="connsiteX1" fmla="*/ 808192 w 2722078"/>
                <a:gd name="connsiteY1" fmla="*/ 2213009 h 3967215"/>
                <a:gd name="connsiteX2" fmla="*/ 1798044 w 2722078"/>
                <a:gd name="connsiteY2" fmla="*/ 966402 h 3967215"/>
                <a:gd name="connsiteX3" fmla="*/ 1771308 w 2722078"/>
                <a:gd name="connsiteY3" fmla="*/ 3877 h 3967215"/>
                <a:gd name="connsiteX4" fmla="*/ 2626887 w 2722078"/>
                <a:gd name="connsiteY4" fmla="*/ 939667 h 3967215"/>
                <a:gd name="connsiteX5" fmla="*/ 1291423 w 2722078"/>
                <a:gd name="connsiteY5" fmla="*/ 3016469 h 3967215"/>
                <a:gd name="connsiteX6" fmla="*/ 420508 w 2722078"/>
                <a:gd name="connsiteY6" fmla="*/ 3940245 h 3967215"/>
                <a:gd name="connsiteX7" fmla="*/ 126991 w 2722078"/>
                <a:gd name="connsiteY7" fmla="*/ 2998403 h 3967215"/>
                <a:gd name="connsiteX8" fmla="*/ 44226 w 2722078"/>
                <a:gd name="connsiteY8" fmla="*/ 2040574 h 3967215"/>
                <a:gd name="connsiteX0" fmla="*/ 147842 w 2825694"/>
                <a:gd name="connsiteY0" fmla="*/ 2040574 h 3941260"/>
                <a:gd name="connsiteX1" fmla="*/ 911808 w 2825694"/>
                <a:gd name="connsiteY1" fmla="*/ 2213009 h 3941260"/>
                <a:gd name="connsiteX2" fmla="*/ 1901660 w 2825694"/>
                <a:gd name="connsiteY2" fmla="*/ 966402 h 3941260"/>
                <a:gd name="connsiteX3" fmla="*/ 1874924 w 2825694"/>
                <a:gd name="connsiteY3" fmla="*/ 3877 h 3941260"/>
                <a:gd name="connsiteX4" fmla="*/ 2730503 w 2825694"/>
                <a:gd name="connsiteY4" fmla="*/ 939667 h 3941260"/>
                <a:gd name="connsiteX5" fmla="*/ 1395039 w 2825694"/>
                <a:gd name="connsiteY5" fmla="*/ 3016469 h 3941260"/>
                <a:gd name="connsiteX6" fmla="*/ 524124 w 2825694"/>
                <a:gd name="connsiteY6" fmla="*/ 3940245 h 3941260"/>
                <a:gd name="connsiteX7" fmla="*/ 30081 w 2825694"/>
                <a:gd name="connsiteY7" fmla="*/ 3172193 h 3941260"/>
                <a:gd name="connsiteX8" fmla="*/ 147842 w 2825694"/>
                <a:gd name="connsiteY8" fmla="*/ 2040574 h 39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5694" h="3941260">
                  <a:moveTo>
                    <a:pt x="147842" y="2040574"/>
                  </a:moveTo>
                  <a:cubicBezTo>
                    <a:pt x="294796" y="1880710"/>
                    <a:pt x="619505" y="2392038"/>
                    <a:pt x="911808" y="2213009"/>
                  </a:cubicBezTo>
                  <a:cubicBezTo>
                    <a:pt x="1204111" y="2033980"/>
                    <a:pt x="1741141" y="1334591"/>
                    <a:pt x="1901660" y="966402"/>
                  </a:cubicBezTo>
                  <a:cubicBezTo>
                    <a:pt x="2062179" y="598213"/>
                    <a:pt x="1623152" y="-56281"/>
                    <a:pt x="1874924" y="3877"/>
                  </a:cubicBezTo>
                  <a:cubicBezTo>
                    <a:pt x="2126696" y="64035"/>
                    <a:pt x="2498554" y="393007"/>
                    <a:pt x="2730503" y="939667"/>
                  </a:cubicBezTo>
                  <a:cubicBezTo>
                    <a:pt x="3122872" y="1700222"/>
                    <a:pt x="2228435" y="2482952"/>
                    <a:pt x="1395039" y="3016469"/>
                  </a:cubicBezTo>
                  <a:cubicBezTo>
                    <a:pt x="1216695" y="3496513"/>
                    <a:pt x="751617" y="3914291"/>
                    <a:pt x="524124" y="3940245"/>
                  </a:cubicBezTo>
                  <a:cubicBezTo>
                    <a:pt x="296631" y="3966199"/>
                    <a:pt x="92795" y="3488805"/>
                    <a:pt x="30081" y="3172193"/>
                  </a:cubicBezTo>
                  <a:cubicBezTo>
                    <a:pt x="-32633" y="2855581"/>
                    <a:pt x="888" y="2200438"/>
                    <a:pt x="147842" y="2040574"/>
                  </a:cubicBezTo>
                  <a:close/>
                </a:path>
              </a:pathLst>
            </a:cu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8218" y="1913442"/>
            <a:ext cx="7349450" cy="2999835"/>
            <a:chOff x="1543050" y="1913442"/>
            <a:chExt cx="7349450" cy="2999835"/>
          </a:xfrm>
        </p:grpSpPr>
        <p:grpSp>
          <p:nvGrpSpPr>
            <p:cNvPr id="37" name="Group 36"/>
            <p:cNvGrpSpPr/>
            <p:nvPr/>
          </p:nvGrpSpPr>
          <p:grpSpPr>
            <a:xfrm>
              <a:off x="1543050" y="1913442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19700" y="3989947"/>
              <a:ext cx="3672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Upper air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Supplemental soundings in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Windward and leeside stations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04093" y="2717484"/>
            <a:ext cx="6460846" cy="1278052"/>
            <a:chOff x="1828925" y="2717484"/>
            <a:chExt cx="6460846" cy="1278052"/>
          </a:xfrm>
        </p:grpSpPr>
        <p:sp>
          <p:nvSpPr>
            <p:cNvPr id="14" name="Oval 13"/>
            <p:cNvSpPr/>
            <p:nvPr/>
          </p:nvSpPr>
          <p:spPr>
            <a:xfrm rot="2788265">
              <a:off x="2445868" y="2531499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19700" y="2717484"/>
              <a:ext cx="30700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Surface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Particle sizes and fallspeeds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Rain and snow amounts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Snow cameras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0868" y="2025595"/>
            <a:ext cx="6615757" cy="4431037"/>
            <a:chOff x="2240868" y="2025595"/>
            <a:chExt cx="6615757" cy="4431037"/>
          </a:xfrm>
        </p:grpSpPr>
        <p:grpSp>
          <p:nvGrpSpPr>
            <p:cNvPr id="46" name="Group 45"/>
            <p:cNvGrpSpPr/>
            <p:nvPr/>
          </p:nvGrpSpPr>
          <p:grpSpPr>
            <a:xfrm>
              <a:off x="2240868" y="3936929"/>
              <a:ext cx="6615757" cy="2519703"/>
              <a:chOff x="2065700" y="3936929"/>
              <a:chExt cx="6615757" cy="251970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065700" y="3936929"/>
                <a:ext cx="217722" cy="20802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219700" y="4979304"/>
                <a:ext cx="34617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BFFB2"/>
                    </a:solidFill>
                  </a:rPr>
                  <a:t>Radars for 3D structure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RHI sectors at 4 different wavelengths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Dual polarization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Doppler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2758378" y="3530946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469" y="2025595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54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13003</TotalTime>
  <Words>849</Words>
  <Application>Microsoft Macintosh PowerPoint</Application>
  <PresentationFormat>On-screen Show (4:3)</PresentationFormat>
  <Paragraphs>172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Olympic Peninsula</vt:lpstr>
      <vt:lpstr>The OLYMPEX Strategy </vt:lpstr>
      <vt:lpstr>RHI sectors</vt:lpstr>
      <vt:lpstr>Timeline of Operations</vt:lpstr>
      <vt:lpstr>Timeline of Operations</vt:lpstr>
      <vt:lpstr>What did we observe?</vt:lpstr>
      <vt:lpstr>Our criteria for  Atmospheric River events</vt:lpstr>
      <vt:lpstr>At least 6 Atmospheric River Events during OLYMPEX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 – 13 November Atmospheric River </vt:lpstr>
      <vt:lpstr>16 – 17 November Atmospheric River </vt:lpstr>
      <vt:lpstr>8 – 9 December Atmospheric River </vt:lpstr>
      <vt:lpstr>PowerPoint Presentation</vt:lpstr>
      <vt:lpstr>PowerPoint Presentation</vt:lpstr>
      <vt:lpstr>Hydrological Impacts</vt:lpstr>
      <vt:lpstr>PowerPoint Presentation</vt:lpstr>
      <vt:lpstr>16 – 17 November Atmospheric River </vt:lpstr>
      <vt:lpstr>The Doppler on Wheels (DOW)</vt:lpstr>
      <vt:lpstr>Common Features of these 3 Events (warm sector period)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Lynn McMurdie</cp:lastModifiedBy>
  <cp:revision>207</cp:revision>
  <dcterms:created xsi:type="dcterms:W3CDTF">2016-01-25T19:40:22Z</dcterms:created>
  <dcterms:modified xsi:type="dcterms:W3CDTF">2016-09-12T17:12:19Z</dcterms:modified>
</cp:coreProperties>
</file>