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8" r:id="rId9"/>
    <p:sldId id="273" r:id="rId10"/>
    <p:sldId id="275" r:id="rId11"/>
    <p:sldId id="279" r:id="rId12"/>
    <p:sldId id="272" r:id="rId13"/>
    <p:sldId id="27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1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3F7"/>
    <a:srgbClr val="E8E9EA"/>
    <a:srgbClr val="EB4B47"/>
    <a:srgbClr val="2F66B2"/>
    <a:srgbClr val="D86F2A"/>
    <a:srgbClr val="101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88" autoAdjust="0"/>
  </p:normalViewPr>
  <p:slideViewPr>
    <p:cSldViewPr snapToGrid="0" snapToObjects="1">
      <p:cViewPr varScale="1">
        <p:scale>
          <a:sx n="79" d="100"/>
          <a:sy n="79" d="100"/>
        </p:scale>
        <p:origin x="360" y="90"/>
      </p:cViewPr>
      <p:guideLst>
        <p:guide orient="horz" pos="2088"/>
        <p:guide pos="11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2E15-A6F1-F34F-95D2-C814207051B2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08B7-451F-0D43-A307-53DA344D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51F-930A-4747-8C4B-816B0F99427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9703-50A4-774D-998A-5EFF16DEF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fld id="{A191151F-930A-4747-8C4B-816B0F99427A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pleGothic"/>
                <a:ea typeface="AppleGothic"/>
                <a:cs typeface="AppleGothic"/>
              </a:defRPr>
            </a:lvl1pPr>
          </a:lstStyle>
          <a:p>
            <a:fld id="{E7979703-50A4-774D-998A-5EFF16DEF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74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ppleGothic"/>
          <a:ea typeface="AppleGothic"/>
          <a:cs typeface="Apple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ppleGothic"/>
          <a:ea typeface="AppleGothic"/>
          <a:cs typeface="Apple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ppleGothic"/>
          <a:ea typeface="AppleGothic"/>
          <a:cs typeface="Apple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ppleGothic"/>
          <a:ea typeface="AppleGothic"/>
          <a:cs typeface="Apple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ppleGothic"/>
          <a:ea typeface="AppleGothic"/>
          <a:cs typeface="Apple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ppleGothic"/>
          <a:ea typeface="AppleGothic"/>
          <a:cs typeface="Apple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1" y="124491"/>
            <a:ext cx="6743700" cy="661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3900"/>
            <a:ext cx="6400800" cy="1884798"/>
          </a:xfrm>
          <a:solidFill>
            <a:schemeClr val="tx1">
              <a:lumMod val="40000"/>
              <a:lumOff val="60000"/>
              <a:alpha val="6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Airborne Doppler radar </a:t>
            </a:r>
            <a:r>
              <a:rPr lang="en-US" sz="3600" b="1" dirty="0">
                <a:solidFill>
                  <a:schemeClr val="bg1"/>
                </a:solidFill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</a:rPr>
              <a:t>bservations of mid-latitude </a:t>
            </a:r>
            <a:r>
              <a:rPr lang="en-US" sz="3600" b="1" dirty="0">
                <a:solidFill>
                  <a:schemeClr val="bg1"/>
                </a:solidFill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</a:rPr>
              <a:t>torms </a:t>
            </a:r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en-US" sz="3600" b="1" dirty="0" smtClean="0">
                <a:solidFill>
                  <a:schemeClr val="bg1"/>
                </a:solidFill>
              </a:rPr>
              <a:t>uring OLYMPEX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301" y="4749421"/>
            <a:ext cx="6400800" cy="1828800"/>
          </a:xfrm>
          <a:solidFill>
            <a:srgbClr val="E8E9EA">
              <a:alpha val="65000"/>
            </a:srgb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Jennifer DeHart and Robert </a:t>
            </a:r>
            <a:r>
              <a:rPr lang="en-US" sz="2000" dirty="0" err="1" smtClean="0">
                <a:solidFill>
                  <a:schemeClr val="bg1"/>
                </a:solidFill>
              </a:rPr>
              <a:t>Houze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Conference on Mountain Meteorology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6.28.16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NASA grants: NNX15AN52H, NNX13AG71G, NNX15AL38G, NNX16AD75G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NSF grant: AGS-1503155</a:t>
            </a:r>
          </a:p>
        </p:txBody>
      </p:sp>
    </p:spTree>
    <p:extLst>
      <p:ext uri="{BB962C8B-B14F-4D97-AF65-F5344CB8AC3E}">
        <p14:creationId xmlns:p14="http://schemas.microsoft.com/office/powerpoint/2010/main" val="34072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6"/>
    </mc:Choice>
    <mc:Fallback xmlns="">
      <p:transition xmlns:p14="http://schemas.microsoft.com/office/powerpoint/2010/main" spd="slow" advTm="154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981" r="16132" b="22474"/>
          <a:stretch/>
        </p:blipFill>
        <p:spPr>
          <a:xfrm>
            <a:off x="402336" y="231646"/>
            <a:ext cx="8353042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 t="81965" r="37933" b="6137"/>
          <a:stretch/>
        </p:blipFill>
        <p:spPr>
          <a:xfrm>
            <a:off x="6017431" y="5096256"/>
            <a:ext cx="2395049" cy="11094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24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1963" r="17161" b="9674"/>
          <a:stretch/>
        </p:blipFill>
        <p:spPr>
          <a:xfrm>
            <a:off x="109729" y="158496"/>
            <a:ext cx="4515463" cy="390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89154" b="6420"/>
          <a:stretch/>
        </p:blipFill>
        <p:spPr>
          <a:xfrm>
            <a:off x="24384" y="162686"/>
            <a:ext cx="453122" cy="390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576" y="3946961"/>
            <a:ext cx="1479656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Windward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1" y="4395378"/>
            <a:ext cx="8805152" cy="224676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Radar echo limited to immediate vicinity of terrain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Max enhancement found near initial windward slopes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Highest terrain does not see maximum enhancement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Echo top height decreases in lee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removed from most intense cloud band</a:t>
            </a:r>
            <a:endParaRPr lang="en-US" sz="28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t="16710" r="30434" b="38469"/>
          <a:stretch/>
        </p:blipFill>
        <p:spPr>
          <a:xfrm>
            <a:off x="4813137" y="162686"/>
            <a:ext cx="4148328" cy="39044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4" t="4356" r="6858" b="7252"/>
          <a:stretch/>
        </p:blipFill>
        <p:spPr>
          <a:xfrm>
            <a:off x="4375256" y="332196"/>
            <a:ext cx="707136" cy="35356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37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18224"/>
          <a:stretch/>
        </p:blipFill>
        <p:spPr>
          <a:xfrm>
            <a:off x="4870704" y="60960"/>
            <a:ext cx="4218432" cy="400000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18631"/>
          <a:stretch/>
        </p:blipFill>
        <p:spPr>
          <a:xfrm>
            <a:off x="60960" y="60960"/>
            <a:ext cx="4218432" cy="40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64" y="414528"/>
            <a:ext cx="327964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Northern leg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360" y="414528"/>
            <a:ext cx="327964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Southern leg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4" t="4356" r="6858" b="7252"/>
          <a:stretch/>
        </p:blipFill>
        <p:spPr>
          <a:xfrm>
            <a:off x="4194048" y="256544"/>
            <a:ext cx="707136" cy="3535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881" y="4756440"/>
            <a:ext cx="8802623" cy="138499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Some similarities with earlier leg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Except radar echo now exists upstream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APR-3 also documents changing melting level height 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96" y="3670920"/>
            <a:ext cx="1522328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Windward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504" y="3678144"/>
            <a:ext cx="158496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Windward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18745"/>
          <a:stretch/>
        </p:blipFill>
        <p:spPr>
          <a:xfrm>
            <a:off x="4876800" y="75278"/>
            <a:ext cx="4169664" cy="40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18987"/>
          <a:stretch/>
        </p:blipFill>
        <p:spPr>
          <a:xfrm>
            <a:off x="73152" y="75278"/>
            <a:ext cx="4157472" cy="4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4" t="4356" r="6858" b="7252"/>
          <a:stretch/>
        </p:blipFill>
        <p:spPr>
          <a:xfrm>
            <a:off x="4206240" y="329696"/>
            <a:ext cx="707136" cy="3535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3728" y="453230"/>
            <a:ext cx="327964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Southern leg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453230"/>
            <a:ext cx="327964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Northern </a:t>
            </a:r>
            <a:r>
              <a:rPr lang="en-US" b="1" dirty="0" smtClean="0">
                <a:solidFill>
                  <a:schemeClr val="bg1"/>
                </a:solidFill>
              </a:rPr>
              <a:t>leg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1" y="4650559"/>
            <a:ext cx="8805152" cy="181588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Less than an hour later, leeside </a:t>
            </a:r>
            <a:r>
              <a:rPr lang="en-US" sz="2800" dirty="0" smtClean="0"/>
              <a:t>reflectivity </a:t>
            </a:r>
            <a:r>
              <a:rPr lang="en-US" sz="2800" dirty="0" smtClean="0"/>
              <a:t>filled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Reflectivity profiles in lee vary over short distances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Reduction in reflectivity towards surface in southern leg, perhaps indicating evaporation of hydrometeors</a:t>
            </a:r>
            <a:endParaRPr lang="en-US" sz="28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16711" r="25600" b="34578"/>
          <a:stretch/>
        </p:blipFill>
        <p:spPr>
          <a:xfrm>
            <a:off x="2578271" y="1485299"/>
            <a:ext cx="3989988" cy="39044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4862" y="3773847"/>
            <a:ext cx="1684053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Windward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3890" y="3736269"/>
            <a:ext cx="1684053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Windward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198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481"/>
            <a:ext cx="8229600" cy="51624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APR-3 complements </a:t>
            </a:r>
            <a:r>
              <a:rPr lang="en-US" dirty="0" smtClean="0"/>
              <a:t>stationary ground </a:t>
            </a:r>
            <a:r>
              <a:rPr lang="en-US" dirty="0" smtClean="0"/>
              <a:t>radars by providing data around the Olympic </a:t>
            </a:r>
            <a:r>
              <a:rPr lang="en-US" dirty="0" smtClean="0"/>
              <a:t>peninsula, especially over </a:t>
            </a:r>
            <a:r>
              <a:rPr lang="en-US" b="1" dirty="0" smtClean="0"/>
              <a:t>high terrain</a:t>
            </a:r>
            <a:endParaRPr lang="en-US" b="1" dirty="0" smtClean="0"/>
          </a:p>
          <a:p>
            <a:r>
              <a:rPr lang="en-US" dirty="0" smtClean="0"/>
              <a:t>Maximum reflectivity present over </a:t>
            </a:r>
            <a:r>
              <a:rPr lang="en-US" dirty="0" smtClean="0"/>
              <a:t>first ridge</a:t>
            </a:r>
          </a:p>
          <a:p>
            <a:pPr lvl="1"/>
            <a:r>
              <a:rPr lang="en-US" dirty="0" smtClean="0"/>
              <a:t>Reflectivity intensity over the highest terrain no greater than in the initial ascent</a:t>
            </a:r>
          </a:p>
          <a:p>
            <a:r>
              <a:rPr lang="en-US" dirty="0" smtClean="0"/>
              <a:t>Synoptic pattern exerts a strong influence on the precipitation structure </a:t>
            </a:r>
            <a:r>
              <a:rPr lang="en-US" dirty="0" smtClean="0"/>
              <a:t>around terrain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80158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794"/>
          </a:xfrm>
        </p:spPr>
        <p:txBody>
          <a:bodyPr/>
          <a:lstStyle/>
          <a:p>
            <a:r>
              <a:rPr lang="en-US" b="1" dirty="0" smtClean="0"/>
              <a:t>December 8th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" y="1320102"/>
            <a:ext cx="4309872" cy="5358985"/>
          </a:xfrm>
        </p:spPr>
        <p:txBody>
          <a:bodyPr/>
          <a:lstStyle/>
          <a:p>
            <a:r>
              <a:rPr lang="en-US" dirty="0" smtClean="0"/>
              <a:t>Strong precipitation enhancement on windward slopes to the SW</a:t>
            </a:r>
          </a:p>
          <a:p>
            <a:endParaRPr lang="en-US" dirty="0"/>
          </a:p>
          <a:p>
            <a:r>
              <a:rPr lang="en-US" b="1" dirty="0" smtClean="0"/>
              <a:t>Goal</a:t>
            </a:r>
            <a:r>
              <a:rPr lang="en-US" dirty="0" smtClean="0"/>
              <a:t>: examine how precipitation structure varies around the Olympics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33854"/>
            <a:ext cx="822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0102"/>
            <a:ext cx="443418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872" y="230885"/>
            <a:ext cx="3938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UW WRF – 36 km</a:t>
            </a:r>
          </a:p>
          <a:p>
            <a:r>
              <a:rPr lang="en-US" sz="2800" dirty="0" smtClean="0"/>
              <a:t>Surface + TPW – 12/8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77" y="1600200"/>
            <a:ext cx="4952823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5282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88" y="1600200"/>
            <a:ext cx="5093112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9501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6557" y="60960"/>
            <a:ext cx="3770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UW WRF – 4 km</a:t>
            </a:r>
          </a:p>
          <a:p>
            <a:r>
              <a:rPr lang="en-US" sz="2800" dirty="0" smtClean="0"/>
              <a:t>3 </a:t>
            </a:r>
            <a:r>
              <a:rPr lang="en-US" sz="2800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 err="1" smtClean="0"/>
              <a:t>precip</a:t>
            </a:r>
            <a:r>
              <a:rPr lang="en-US" sz="2800" dirty="0" smtClean="0"/>
              <a:t> + melting level </a:t>
            </a:r>
            <a:r>
              <a:rPr lang="en-US" sz="2800" dirty="0" err="1" smtClean="0"/>
              <a:t>hgt</a:t>
            </a:r>
            <a:r>
              <a:rPr lang="en-US" sz="2800" dirty="0" smtClean="0"/>
              <a:t> – 18 UTC 12/8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25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171" r="16133" b="22662"/>
          <a:stretch/>
        </p:blipFill>
        <p:spPr>
          <a:xfrm>
            <a:off x="402336" y="231646"/>
            <a:ext cx="8362853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 t="81965" r="37933" b="6137"/>
          <a:stretch/>
        </p:blipFill>
        <p:spPr>
          <a:xfrm>
            <a:off x="5982081" y="5151119"/>
            <a:ext cx="2395049" cy="11094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6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86473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1" y="5036184"/>
            <a:ext cx="8805152" cy="144655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Prairie Creek 24 hour total: ~165 mm / 6.5 in</a:t>
            </a:r>
          </a:p>
          <a:p>
            <a:endParaRPr lang="en-US" sz="3200" dirty="0" smtClean="0"/>
          </a:p>
          <a:p>
            <a:r>
              <a:rPr lang="en-US" sz="2400" dirty="0" smtClean="0"/>
              <a:t>UW OLYMPEX gauges (Hurricane Ridge from NW Avalanche Center)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13131" r="28361" b="32885"/>
          <a:stretch/>
        </p:blipFill>
        <p:spPr>
          <a:xfrm>
            <a:off x="5891686" y="1048512"/>
            <a:ext cx="3096347" cy="28479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59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6473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392" y="5178843"/>
            <a:ext cx="8229600" cy="120032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Hourly rainfall at windward locations (Prairie Creek / Bishop Field) double low elevation site (Seed Orchard) and lee site (Hurricane Ridge) through 2200 UTC 8 Dec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13131" r="28361" b="32885"/>
          <a:stretch/>
        </p:blipFill>
        <p:spPr>
          <a:xfrm>
            <a:off x="5891686" y="1048512"/>
            <a:ext cx="3096347" cy="28479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6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8"/>
          <a:stretch/>
        </p:blipFill>
        <p:spPr>
          <a:xfrm>
            <a:off x="3943429" y="0"/>
            <a:ext cx="3932281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9"/>
          <a:stretch/>
        </p:blipFill>
        <p:spPr>
          <a:xfrm>
            <a:off x="-1" y="0"/>
            <a:ext cx="394343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5" t="5434" r="4620" b="7971"/>
          <a:stretch/>
        </p:blipFill>
        <p:spPr>
          <a:xfrm>
            <a:off x="8057228" y="245165"/>
            <a:ext cx="728870" cy="316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37" y="4345244"/>
            <a:ext cx="8924544" cy="156966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Weak precipitation (1430-1600 UTC)</a:t>
            </a:r>
          </a:p>
          <a:p>
            <a:endParaRPr lang="en-US" sz="3200" dirty="0"/>
          </a:p>
          <a:p>
            <a:r>
              <a:rPr lang="en-US" sz="3200" dirty="0" smtClean="0"/>
              <a:t>Strong precipitation (1600 – 1830 UTC)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1273" y="1444752"/>
            <a:ext cx="1122218" cy="0"/>
          </a:xfrm>
          <a:prstGeom prst="straightConnector1">
            <a:avLst/>
          </a:prstGeom>
          <a:ln w="57150"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362" y="938784"/>
            <a:ext cx="129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Flight legs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8873" y="1444752"/>
            <a:ext cx="1260763" cy="0"/>
          </a:xfrm>
          <a:prstGeom prst="straightConnector1">
            <a:avLst/>
          </a:prstGeom>
          <a:ln w="57150"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4621" r="19931" b="5957"/>
          <a:stretch/>
        </p:blipFill>
        <p:spPr>
          <a:xfrm>
            <a:off x="5057025" y="0"/>
            <a:ext cx="336764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514" y="274638"/>
            <a:ext cx="4437972" cy="1143000"/>
          </a:xfrm>
        </p:spPr>
        <p:txBody>
          <a:bodyPr/>
          <a:lstStyle/>
          <a:p>
            <a:r>
              <a:rPr lang="en-US" b="1" dirty="0" smtClean="0"/>
              <a:t>APR-3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263578"/>
          </a:xfrm>
        </p:spPr>
        <p:txBody>
          <a:bodyPr>
            <a:normAutofit/>
          </a:bodyPr>
          <a:lstStyle/>
          <a:p>
            <a:r>
              <a:rPr lang="en-US" dirty="0" smtClean="0"/>
              <a:t>NASA DC-8 equipped with the Advanced Precipitation Radar 3</a:t>
            </a:r>
          </a:p>
          <a:p>
            <a:pPr lvl="1"/>
            <a:r>
              <a:rPr lang="en-US" dirty="0" smtClean="0"/>
              <a:t>Ku / </a:t>
            </a:r>
            <a:r>
              <a:rPr lang="en-US" dirty="0" err="1" smtClean="0"/>
              <a:t>Ka</a:t>
            </a:r>
            <a:r>
              <a:rPr lang="en-US" dirty="0"/>
              <a:t> </a:t>
            </a:r>
            <a:r>
              <a:rPr lang="en-US" dirty="0" smtClean="0"/>
              <a:t>/ W band</a:t>
            </a:r>
          </a:p>
          <a:p>
            <a:pPr lvl="1"/>
            <a:r>
              <a:rPr lang="en-US" dirty="0" smtClean="0"/>
              <a:t>Cross-track scanning strategy</a:t>
            </a:r>
          </a:p>
          <a:p>
            <a:pPr lvl="1"/>
            <a:r>
              <a:rPr lang="en-US" dirty="0" smtClean="0"/>
              <a:t>High vertical resolution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Documents structure </a:t>
            </a:r>
            <a:r>
              <a:rPr lang="en-US" b="1" dirty="0" smtClean="0"/>
              <a:t>around</a:t>
            </a:r>
            <a:r>
              <a:rPr lang="en-US" dirty="0" smtClean="0"/>
              <a:t> the Olympics (windward, lee, </a:t>
            </a:r>
            <a:r>
              <a:rPr lang="en-US" dirty="0" smtClean="0"/>
              <a:t>ocean and </a:t>
            </a:r>
            <a:r>
              <a:rPr lang="en-US" b="1" dirty="0" smtClean="0"/>
              <a:t>high terrain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4" t="4356" r="6858" b="7252"/>
          <a:stretch/>
        </p:blipFill>
        <p:spPr>
          <a:xfrm>
            <a:off x="8400289" y="1546860"/>
            <a:ext cx="707136" cy="35356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5828" y="1280158"/>
            <a:ext cx="3632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-white">
      <a:dk1>
        <a:sysClr val="windowText" lastClr="000000"/>
      </a:dk1>
      <a:lt1>
        <a:srgbClr val="CBCBCB"/>
      </a:lt1>
      <a:dk2>
        <a:srgbClr val="000000"/>
      </a:dk2>
      <a:lt2>
        <a:srgbClr val="C0C0C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14770</TotalTime>
  <Words>336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AppleGothic</vt:lpstr>
      <vt:lpstr>Arial</vt:lpstr>
      <vt:lpstr>Calibri</vt:lpstr>
      <vt:lpstr>Office Theme</vt:lpstr>
      <vt:lpstr>Airborne Doppler radar observations of mid-latitude storms during OLYMPEX</vt:lpstr>
      <vt:lpstr>December 8th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APR-3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DeHart</dc:creator>
  <cp:lastModifiedBy>Jennifer DeHart</cp:lastModifiedBy>
  <cp:revision>446</cp:revision>
  <dcterms:created xsi:type="dcterms:W3CDTF">2015-04-28T20:44:50Z</dcterms:created>
  <dcterms:modified xsi:type="dcterms:W3CDTF">2016-06-24T20:15:41Z</dcterms:modified>
</cp:coreProperties>
</file>