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9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316" r:id="rId4"/>
    <p:sldId id="338" r:id="rId5"/>
    <p:sldId id="334" r:id="rId6"/>
    <p:sldId id="267" r:id="rId7"/>
    <p:sldId id="337" r:id="rId8"/>
    <p:sldId id="342" r:id="rId9"/>
    <p:sldId id="344" r:id="rId10"/>
    <p:sldId id="346" r:id="rId11"/>
    <p:sldId id="345" r:id="rId12"/>
    <p:sldId id="343" r:id="rId13"/>
    <p:sldId id="262" r:id="rId14"/>
    <p:sldId id="348" r:id="rId15"/>
    <p:sldId id="352" r:id="rId16"/>
    <p:sldId id="349" r:id="rId17"/>
    <p:sldId id="329" r:id="rId18"/>
    <p:sldId id="353" r:id="rId19"/>
    <p:sldId id="347" r:id="rId20"/>
    <p:sldId id="327" r:id="rId21"/>
    <p:sldId id="340" r:id="rId22"/>
    <p:sldId id="332" r:id="rId23"/>
    <p:sldId id="351" r:id="rId24"/>
    <p:sldId id="293" r:id="rId25"/>
    <p:sldId id="331" r:id="rId26"/>
    <p:sldId id="311" r:id="rId27"/>
    <p:sldId id="312" r:id="rId28"/>
    <p:sldId id="320" r:id="rId29"/>
    <p:sldId id="354" r:id="rId30"/>
    <p:sldId id="328" r:id="rId31"/>
    <p:sldId id="256" r:id="rId32"/>
    <p:sldId id="35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A3"/>
    <a:srgbClr val="FAFFA2"/>
    <a:srgbClr val="282AFA"/>
    <a:srgbClr val="2D679E"/>
    <a:srgbClr val="245680"/>
    <a:srgbClr val="1B3E5C"/>
    <a:srgbClr val="F9FF92"/>
    <a:srgbClr val="65D853"/>
    <a:srgbClr val="FBFFB2"/>
    <a:srgbClr val="F0F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5" autoAdjust="0"/>
  </p:normalViewPr>
  <p:slideViewPr>
    <p:cSldViewPr snapToGrid="0" snapToObjects="1">
      <p:cViewPr varScale="1">
        <p:scale>
          <a:sx n="111" d="100"/>
          <a:sy n="111" d="100"/>
        </p:scale>
        <p:origin x="-776" y="-104"/>
      </p:cViewPr>
      <p:guideLst>
        <p:guide orient="horz" pos="13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09BF2-04B6-6A4A-AAF0-6FD9D19C1BA7}" type="datetimeFigureOut">
              <a:rPr lang="en-US" smtClean="0"/>
              <a:t>6/26/16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8529-E9BF-D64B-8E75-D9DB8706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9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8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34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17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1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88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229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795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762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94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7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32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422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827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346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170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10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880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22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795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76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5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946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323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422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82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1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513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6/26/16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513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eg"/><Relationship Id="rId9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1.png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165742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The Olympic Mountains Experiment</a:t>
            </a:r>
            <a:b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(OLYMPEX)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27467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BFFB2"/>
                </a:solidFill>
              </a:rPr>
              <a:t>17</a:t>
            </a:r>
            <a:r>
              <a:rPr lang="en-US" sz="1400" baseline="30000" dirty="0" smtClean="0">
                <a:solidFill>
                  <a:srgbClr val="FBFFB2"/>
                </a:solidFill>
              </a:rPr>
              <a:t>th</a:t>
            </a:r>
            <a:r>
              <a:rPr lang="en-US" sz="1400" dirty="0" smtClean="0">
                <a:solidFill>
                  <a:srgbClr val="FBFFB2"/>
                </a:solidFill>
              </a:rPr>
              <a:t> Conference on Mountain Meteorology, Burlington, VT, 28 June </a:t>
            </a:r>
            <a:r>
              <a:rPr lang="en-US" sz="1400" dirty="0" smtClean="0">
                <a:solidFill>
                  <a:srgbClr val="FBFFB2"/>
                </a:solidFill>
              </a:rPr>
              <a:t>2016</a:t>
            </a:r>
          </a:p>
          <a:p>
            <a:pPr algn="ctr"/>
            <a:r>
              <a:rPr lang="en-US" sz="1400" dirty="0" smtClean="0">
                <a:solidFill>
                  <a:srgbClr val="FBFFB2"/>
                </a:solidFill>
              </a:rPr>
              <a:t>Supported by NASA grants: </a:t>
            </a:r>
            <a:r>
              <a:rPr lang="en-US" sz="1400" dirty="0" smtClean="0">
                <a:solidFill>
                  <a:srgbClr val="FAFFA3"/>
                </a:solidFill>
              </a:rPr>
              <a:t>NNX12AL54G, NNX14AO64GNNX15AL38G, NNX16AD75G; NSF grant NNX16AD75G</a:t>
            </a:r>
            <a:endParaRPr lang="en-US" sz="1400" dirty="0" smtClean="0">
              <a:solidFill>
                <a:srgbClr val="FAFFA3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05" y="3043747"/>
            <a:ext cx="3744190" cy="3174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44886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R. Houze, L. </a:t>
            </a:r>
            <a:r>
              <a:rPr lang="en-US" sz="2400" dirty="0" err="1" smtClean="0">
                <a:solidFill>
                  <a:srgbClr val="FBFFB2"/>
                </a:solidFill>
              </a:rPr>
              <a:t>McMurdie</a:t>
            </a:r>
            <a:r>
              <a:rPr lang="en-US" sz="2400" dirty="0" smtClean="0">
                <a:solidFill>
                  <a:srgbClr val="FBFFB2"/>
                </a:solidFill>
              </a:rPr>
              <a:t>, W. Petersen, M. </a:t>
            </a:r>
            <a:r>
              <a:rPr lang="en-US" sz="2400" dirty="0" err="1" smtClean="0">
                <a:solidFill>
                  <a:srgbClr val="FBFFB2"/>
                </a:solidFill>
              </a:rPr>
              <a:t>Schwaller</a:t>
            </a:r>
            <a:r>
              <a:rPr lang="en-US" sz="2400" dirty="0" smtClean="0">
                <a:solidFill>
                  <a:srgbClr val="FBFFB2"/>
                </a:solidFill>
              </a:rPr>
              <a:t>, &amp; many others</a:t>
            </a:r>
            <a:endParaRPr lang="en-US" sz="2400" dirty="0">
              <a:solidFill>
                <a:srgbClr val="FBFFB2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497347" y="4515721"/>
            <a:ext cx="3053879" cy="114909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8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BFFB2"/>
                </a:solidFill>
              </a:rPr>
              <a:t>Instruments on GPM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8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38464" y="609600"/>
            <a:ext cx="5384258" cy="3728684"/>
            <a:chOff x="2489200" y="1219200"/>
            <a:chExt cx="4165600" cy="2616200"/>
          </a:xfrm>
        </p:grpSpPr>
        <p:pic>
          <p:nvPicPr>
            <p:cNvPr id="9" name="Picture 8" descr="diagram_GPM_satellit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550" y="1234058"/>
              <a:ext cx="4152900" cy="258864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89200" y="1219200"/>
              <a:ext cx="4165600" cy="2616200"/>
            </a:xfrm>
            <a:prstGeom prst="rect">
              <a:avLst/>
            </a:prstGeom>
            <a:noFill/>
            <a:ln w="25400" cap="flat" cmpd="sng" algn="ctr">
              <a:solidFill>
                <a:srgbClr val="649F7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3"/>
          <p:cNvSpPr txBox="1">
            <a:spLocks/>
          </p:cNvSpPr>
          <p:nvPr/>
        </p:nvSpPr>
        <p:spPr>
          <a:xfrm>
            <a:off x="457200" y="4504575"/>
            <a:ext cx="3822700" cy="2237873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GPM Microwave Imager (</a:t>
            </a:r>
            <a:r>
              <a:rPr lang="en-US" sz="2400" b="1" dirty="0" smtClean="0">
                <a:solidFill>
                  <a:srgbClr val="FAFFA3"/>
                </a:solidFill>
                <a:latin typeface="Bauhaus 93"/>
                <a:cs typeface="Bauhaus 93"/>
              </a:rPr>
              <a:t>GMI</a:t>
            </a:r>
            <a:r>
              <a:rPr lang="en-US" sz="2400" dirty="0" smtClean="0">
                <a:solidFill>
                  <a:srgbClr val="FFFFFF"/>
                </a:solidFill>
              </a:rPr>
              <a:t>) – Passive instrument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Can measure wide range of precipitation intensities including falling snow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7363" y="1021132"/>
            <a:ext cx="5913437" cy="3271652"/>
            <a:chOff x="232217" y="1179873"/>
            <a:chExt cx="5913437" cy="3271652"/>
          </a:xfrm>
        </p:grpSpPr>
        <p:pic>
          <p:nvPicPr>
            <p:cNvPr id="12" name="Content Placeholder 3" descr="GMI-medium.jpg"/>
            <p:cNvPicPr>
              <a:picLocks noChangeAspect="1"/>
            </p:cNvPicPr>
            <p:nvPr/>
          </p:nvPicPr>
          <p:blipFill>
            <a:blip r:embed="rId3"/>
            <a:srcRect l="1757" r="-611"/>
            <a:stretch>
              <a:fillRect/>
            </a:stretch>
          </p:blipFill>
          <p:spPr>
            <a:xfrm>
              <a:off x="232217" y="1179873"/>
              <a:ext cx="1899745" cy="327165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841499" y="1552151"/>
              <a:ext cx="4304155" cy="1383965"/>
            </a:xfrm>
            <a:prstGeom prst="straightConnector1">
              <a:avLst/>
            </a:prstGeom>
            <a:ln w="57150" cmpd="sng">
              <a:solidFill>
                <a:srgbClr val="F9FF9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014952" y="3458503"/>
            <a:ext cx="3822700" cy="3255872"/>
            <a:chOff x="5014952" y="3602128"/>
            <a:chExt cx="3822700" cy="3255872"/>
          </a:xfrm>
        </p:grpSpPr>
        <p:sp>
          <p:nvSpPr>
            <p:cNvPr id="24" name="Content Placeholder 3"/>
            <p:cNvSpPr txBox="1">
              <a:spLocks/>
            </p:cNvSpPr>
            <p:nvPr/>
          </p:nvSpPr>
          <p:spPr>
            <a:xfrm>
              <a:off x="5014952" y="4620127"/>
              <a:ext cx="3822700" cy="2237873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82575" indent="-282575" algn="l" defTabSz="914400" rtl="0" eaLnBrk="1" latinLnBrk="0" hangingPunct="1">
                <a:spcBef>
                  <a:spcPts val="2000"/>
                </a:spcBef>
                <a:buFont typeface="Wingdings 2" pitchFamily="18" charset="2"/>
                <a:buChar char=""/>
                <a:defRPr sz="2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77850" indent="-2952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60425" indent="-2825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143000" indent="-2825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425575" indent="-282575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711325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2000250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290763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571750" indent="-288925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"/>
                <a:defRPr lang="en-US" sz="18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>
                  <a:solidFill>
                    <a:srgbClr val="FFFFFF"/>
                  </a:solidFill>
                </a:rPr>
                <a:t>Dual Precipitation Radar(</a:t>
              </a:r>
              <a:r>
                <a:rPr lang="en-US" sz="2400" b="1" dirty="0" smtClean="0">
                  <a:solidFill>
                    <a:srgbClr val="FAFFA3"/>
                  </a:solidFill>
                  <a:latin typeface="Bauhaus 93"/>
                  <a:cs typeface="Bauhaus 93"/>
                </a:rPr>
                <a:t>DPR</a:t>
              </a:r>
              <a:r>
                <a:rPr lang="en-US" sz="2400" dirty="0" smtClean="0">
                  <a:solidFill>
                    <a:srgbClr val="FFFFFF"/>
                  </a:solidFill>
                </a:rPr>
                <a:t>) – Active instrument</a:t>
              </a:r>
            </a:p>
            <a:p>
              <a:r>
                <a:rPr lang="en-US" sz="2400" dirty="0" smtClean="0">
                  <a:solidFill>
                    <a:srgbClr val="FFFFFF"/>
                  </a:solidFill>
                </a:rPr>
                <a:t>Measures 3-D structure of precipitation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6108700" y="3602128"/>
              <a:ext cx="292100" cy="1490572"/>
            </a:xfrm>
            <a:prstGeom prst="straightConnector1">
              <a:avLst/>
            </a:prstGeom>
            <a:ln w="57150" cmpd="sng">
              <a:solidFill>
                <a:srgbClr val="F9FF9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640510" y="1021132"/>
            <a:ext cx="72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D679E"/>
                </a:solidFill>
                <a:latin typeface="Bauhaus 93"/>
                <a:cs typeface="Bauhaus 93"/>
              </a:rPr>
              <a:t>GMI</a:t>
            </a:r>
            <a:endParaRPr lang="en-US" sz="2400" dirty="0">
              <a:solidFill>
                <a:srgbClr val="2D679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0790" y="3158561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2D679E"/>
                </a:solidFill>
                <a:latin typeface="Bauhaus 93"/>
                <a:cs typeface="Bauhaus 93"/>
              </a:rPr>
              <a:t>DPR</a:t>
            </a:r>
            <a:endParaRPr lang="en-US" sz="2400" dirty="0">
              <a:solidFill>
                <a:srgbClr val="2D67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3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405" y="632914"/>
            <a:ext cx="4325947" cy="11430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FBFFB2"/>
                </a:solidFill>
              </a:rPr>
              <a:t>OLYMPEX Aircraft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68103" y="4267200"/>
            <a:ext cx="4378057" cy="1978180"/>
            <a:chOff x="4268103" y="4504608"/>
            <a:chExt cx="4378057" cy="1978180"/>
          </a:xfrm>
        </p:grpSpPr>
        <p:pic>
          <p:nvPicPr>
            <p:cNvPr id="9" name="Picture 8" descr="citation_at_PA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t="27402" r="5340" b="14236"/>
            <a:stretch/>
          </p:blipFill>
          <p:spPr>
            <a:xfrm>
              <a:off x="4268103" y="4504608"/>
              <a:ext cx="4378057" cy="19781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09952" y="5962579"/>
              <a:ext cx="2346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UND Citation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18176" y="5648721"/>
              <a:ext cx="1481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Cloud Physics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4366" y="1904485"/>
            <a:ext cx="7076314" cy="2704810"/>
            <a:chOff x="401966" y="1551170"/>
            <a:chExt cx="7076314" cy="2704810"/>
          </a:xfrm>
        </p:grpSpPr>
        <p:pic>
          <p:nvPicPr>
            <p:cNvPr id="5" name="Picture 4" descr="DC-8.jpg_larg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55"/>
            <a:stretch/>
          </p:blipFill>
          <p:spPr>
            <a:xfrm>
              <a:off x="1705123" y="1873942"/>
              <a:ext cx="5773157" cy="23820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1966" y="1551170"/>
              <a:ext cx="1043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DC-8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07299" y="3699432"/>
              <a:ext cx="158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APR3, COSMIR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8360" y="732541"/>
            <a:ext cx="3473266" cy="1992429"/>
            <a:chOff x="5173631" y="3266890"/>
            <a:chExt cx="3473266" cy="1992429"/>
          </a:xfrm>
        </p:grpSpPr>
        <p:pic>
          <p:nvPicPr>
            <p:cNvPr id="6" name="Picture 5" descr="ER2-681841main_ED08-0053-07_672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631" y="3266890"/>
              <a:ext cx="3468684" cy="19924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73631" y="4706701"/>
              <a:ext cx="1043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ER-2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61820" y="4819427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RADARS, AMPR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54741" y="2295322"/>
            <a:ext cx="104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DC-8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" y="1770218"/>
            <a:ext cx="4853414" cy="4525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The OLYMPEX Strategy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92867" y="1705347"/>
            <a:ext cx="7500312" cy="3956563"/>
            <a:chOff x="917699" y="1705347"/>
            <a:chExt cx="7500312" cy="3956563"/>
          </a:xfrm>
        </p:grpSpPr>
        <p:sp>
          <p:nvSpPr>
            <p:cNvPr id="7" name="TextBox 6"/>
            <p:cNvSpPr txBox="1"/>
            <p:nvPr/>
          </p:nvSpPr>
          <p:spPr>
            <a:xfrm>
              <a:off x="5219700" y="1705347"/>
              <a:ext cx="31983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Aircraft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ER2 &amp; DC8—over the top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Citation—through the clouds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917699" y="1720650"/>
              <a:ext cx="2825694" cy="3941260"/>
            </a:xfrm>
            <a:custGeom>
              <a:avLst/>
              <a:gdLst>
                <a:gd name="connsiteX0" fmla="*/ 0 w 672356"/>
                <a:gd name="connsiteY0" fmla="*/ 576197 h 1152394"/>
                <a:gd name="connsiteX1" fmla="*/ 336178 w 672356"/>
                <a:gd name="connsiteY1" fmla="*/ 0 h 1152394"/>
                <a:gd name="connsiteX2" fmla="*/ 672356 w 672356"/>
                <a:gd name="connsiteY2" fmla="*/ 576197 h 1152394"/>
                <a:gd name="connsiteX3" fmla="*/ 336178 w 672356"/>
                <a:gd name="connsiteY3" fmla="*/ 1152394 h 1152394"/>
                <a:gd name="connsiteX4" fmla="*/ 0 w 672356"/>
                <a:gd name="connsiteY4" fmla="*/ 576197 h 1152394"/>
                <a:gd name="connsiteX0" fmla="*/ 0 w 685630"/>
                <a:gd name="connsiteY0" fmla="*/ 590275 h 1166472"/>
                <a:gd name="connsiteX1" fmla="*/ 336178 w 685630"/>
                <a:gd name="connsiteY1" fmla="*/ 14078 h 1166472"/>
                <a:gd name="connsiteX2" fmla="*/ 590767 w 685630"/>
                <a:gd name="connsiteY2" fmla="*/ 211262 h 1166472"/>
                <a:gd name="connsiteX3" fmla="*/ 672356 w 685630"/>
                <a:gd name="connsiteY3" fmla="*/ 590275 h 1166472"/>
                <a:gd name="connsiteX4" fmla="*/ 336178 w 685630"/>
                <a:gd name="connsiteY4" fmla="*/ 1166472 h 1166472"/>
                <a:gd name="connsiteX5" fmla="*/ 0 w 685630"/>
                <a:gd name="connsiteY5" fmla="*/ 590275 h 1166472"/>
                <a:gd name="connsiteX0" fmla="*/ 0 w 1689186"/>
                <a:gd name="connsiteY0" fmla="*/ 3363067 h 3939264"/>
                <a:gd name="connsiteX1" fmla="*/ 336178 w 1689186"/>
                <a:gd name="connsiteY1" fmla="*/ 2786870 h 3939264"/>
                <a:gd name="connsiteX2" fmla="*/ 1686978 w 1689186"/>
                <a:gd name="connsiteY2" fmla="*/ 2896 h 3939264"/>
                <a:gd name="connsiteX3" fmla="*/ 672356 w 1689186"/>
                <a:gd name="connsiteY3" fmla="*/ 3363067 h 3939264"/>
                <a:gd name="connsiteX4" fmla="*/ 336178 w 1689186"/>
                <a:gd name="connsiteY4" fmla="*/ 3939264 h 3939264"/>
                <a:gd name="connsiteX5" fmla="*/ 0 w 1689186"/>
                <a:gd name="connsiteY5" fmla="*/ 3363067 h 3939264"/>
                <a:gd name="connsiteX0" fmla="*/ 0 w 1742959"/>
                <a:gd name="connsiteY0" fmla="*/ 3421790 h 3997987"/>
                <a:gd name="connsiteX1" fmla="*/ 336178 w 1742959"/>
                <a:gd name="connsiteY1" fmla="*/ 2845593 h 3997987"/>
                <a:gd name="connsiteX2" fmla="*/ 1686978 w 1742959"/>
                <a:gd name="connsiteY2" fmla="*/ 61619 h 3997987"/>
                <a:gd name="connsiteX3" fmla="*/ 1406241 w 1742959"/>
                <a:gd name="connsiteY3" fmla="*/ 1117725 h 3997987"/>
                <a:gd name="connsiteX4" fmla="*/ 672356 w 1742959"/>
                <a:gd name="connsiteY4" fmla="*/ 3421790 h 3997987"/>
                <a:gd name="connsiteX5" fmla="*/ 336178 w 1742959"/>
                <a:gd name="connsiteY5" fmla="*/ 3997987 h 3997987"/>
                <a:gd name="connsiteX6" fmla="*/ 0 w 1742959"/>
                <a:gd name="connsiteY6" fmla="*/ 3421790 h 3997987"/>
                <a:gd name="connsiteX0" fmla="*/ 0 w 2827340"/>
                <a:gd name="connsiteY0" fmla="*/ 3411282 h 3987479"/>
                <a:gd name="connsiteX1" fmla="*/ 336178 w 2827340"/>
                <a:gd name="connsiteY1" fmla="*/ 2835085 h 3987479"/>
                <a:gd name="connsiteX2" fmla="*/ 1686978 w 2827340"/>
                <a:gd name="connsiteY2" fmla="*/ 51111 h 3987479"/>
                <a:gd name="connsiteX3" fmla="*/ 2809925 w 2827340"/>
                <a:gd name="connsiteY3" fmla="*/ 1321111 h 3987479"/>
                <a:gd name="connsiteX4" fmla="*/ 672356 w 2827340"/>
                <a:gd name="connsiteY4" fmla="*/ 3411282 h 3987479"/>
                <a:gd name="connsiteX5" fmla="*/ 336178 w 2827340"/>
                <a:gd name="connsiteY5" fmla="*/ 3987479 h 3987479"/>
                <a:gd name="connsiteX6" fmla="*/ 0 w 2827340"/>
                <a:gd name="connsiteY6" fmla="*/ 3411282 h 3987479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3134813"/>
                <a:gd name="connsiteY0" fmla="*/ 2609177 h 4045597"/>
                <a:gd name="connsiteX1" fmla="*/ 643651 w 3134813"/>
                <a:gd name="connsiteY1" fmla="*/ 2835085 h 4045597"/>
                <a:gd name="connsiteX2" fmla="*/ 1994451 w 3134813"/>
                <a:gd name="connsiteY2" fmla="*/ 51111 h 4045597"/>
                <a:gd name="connsiteX3" fmla="*/ 3117398 w 3134813"/>
                <a:gd name="connsiteY3" fmla="*/ 1321111 h 4045597"/>
                <a:gd name="connsiteX4" fmla="*/ 1247197 w 3134813"/>
                <a:gd name="connsiteY4" fmla="*/ 3518229 h 4045597"/>
                <a:gd name="connsiteX5" fmla="*/ 643651 w 3134813"/>
                <a:gd name="connsiteY5" fmla="*/ 3987479 h 4045597"/>
                <a:gd name="connsiteX6" fmla="*/ 0 w 3134813"/>
                <a:gd name="connsiteY6" fmla="*/ 2609177 h 4045597"/>
                <a:gd name="connsiteX0" fmla="*/ 5713 w 3140526"/>
                <a:gd name="connsiteY0" fmla="*/ 2609177 h 4045597"/>
                <a:gd name="connsiteX1" fmla="*/ 1037048 w 3140526"/>
                <a:gd name="connsiteY1" fmla="*/ 2260243 h 4045597"/>
                <a:gd name="connsiteX2" fmla="*/ 2000164 w 3140526"/>
                <a:gd name="connsiteY2" fmla="*/ 51111 h 4045597"/>
                <a:gd name="connsiteX3" fmla="*/ 3123111 w 3140526"/>
                <a:gd name="connsiteY3" fmla="*/ 1321111 h 4045597"/>
                <a:gd name="connsiteX4" fmla="*/ 1252910 w 3140526"/>
                <a:gd name="connsiteY4" fmla="*/ 3518229 h 4045597"/>
                <a:gd name="connsiteX5" fmla="*/ 649364 w 3140526"/>
                <a:gd name="connsiteY5" fmla="*/ 3987479 h 4045597"/>
                <a:gd name="connsiteX6" fmla="*/ 5713 w 3140526"/>
                <a:gd name="connsiteY6" fmla="*/ 2609177 h 4045597"/>
                <a:gd name="connsiteX0" fmla="*/ 9576 w 2877020"/>
                <a:gd name="connsiteY0" fmla="*/ 2087808 h 4082882"/>
                <a:gd name="connsiteX1" fmla="*/ 773542 w 2877020"/>
                <a:gd name="connsiteY1" fmla="*/ 2260243 h 4082882"/>
                <a:gd name="connsiteX2" fmla="*/ 1736658 w 2877020"/>
                <a:gd name="connsiteY2" fmla="*/ 51111 h 4082882"/>
                <a:gd name="connsiteX3" fmla="*/ 2859605 w 2877020"/>
                <a:gd name="connsiteY3" fmla="*/ 1321111 h 4082882"/>
                <a:gd name="connsiteX4" fmla="*/ 989404 w 2877020"/>
                <a:gd name="connsiteY4" fmla="*/ 3518229 h 4082882"/>
                <a:gd name="connsiteX5" fmla="*/ 385858 w 2877020"/>
                <a:gd name="connsiteY5" fmla="*/ 3987479 h 4082882"/>
                <a:gd name="connsiteX6" fmla="*/ 9576 w 2877020"/>
                <a:gd name="connsiteY6" fmla="*/ 2087808 h 4082882"/>
                <a:gd name="connsiteX0" fmla="*/ 9576 w 2878088"/>
                <a:gd name="connsiteY0" fmla="*/ 2040891 h 4035965"/>
                <a:gd name="connsiteX1" fmla="*/ 773542 w 2878088"/>
                <a:gd name="connsiteY1" fmla="*/ 2213326 h 4035965"/>
                <a:gd name="connsiteX2" fmla="*/ 1348973 w 2878088"/>
                <a:gd name="connsiteY2" fmla="*/ 913246 h 4035965"/>
                <a:gd name="connsiteX3" fmla="*/ 1736658 w 2878088"/>
                <a:gd name="connsiteY3" fmla="*/ 4194 h 4035965"/>
                <a:gd name="connsiteX4" fmla="*/ 2859605 w 2878088"/>
                <a:gd name="connsiteY4" fmla="*/ 1274194 h 4035965"/>
                <a:gd name="connsiteX5" fmla="*/ 989404 w 2878088"/>
                <a:gd name="connsiteY5" fmla="*/ 3471312 h 4035965"/>
                <a:gd name="connsiteX6" fmla="*/ 385858 w 2878088"/>
                <a:gd name="connsiteY6" fmla="*/ 3940562 h 4035965"/>
                <a:gd name="connsiteX7" fmla="*/ 9576 w 2878088"/>
                <a:gd name="connsiteY7" fmla="*/ 2040891 h 4035965"/>
                <a:gd name="connsiteX0" fmla="*/ 9576 w 2878088"/>
                <a:gd name="connsiteY0" fmla="*/ 2040574 h 4035648"/>
                <a:gd name="connsiteX1" fmla="*/ 773542 w 2878088"/>
                <a:gd name="connsiteY1" fmla="*/ 2213009 h 4035648"/>
                <a:gd name="connsiteX2" fmla="*/ 1763394 w 2878088"/>
                <a:gd name="connsiteY2" fmla="*/ 966402 h 4035648"/>
                <a:gd name="connsiteX3" fmla="*/ 1736658 w 2878088"/>
                <a:gd name="connsiteY3" fmla="*/ 3877 h 4035648"/>
                <a:gd name="connsiteX4" fmla="*/ 2859605 w 2878088"/>
                <a:gd name="connsiteY4" fmla="*/ 1273877 h 4035648"/>
                <a:gd name="connsiteX5" fmla="*/ 989404 w 2878088"/>
                <a:gd name="connsiteY5" fmla="*/ 3470995 h 4035648"/>
                <a:gd name="connsiteX6" fmla="*/ 385858 w 2878088"/>
                <a:gd name="connsiteY6" fmla="*/ 3940245 h 4035648"/>
                <a:gd name="connsiteX7" fmla="*/ 9576 w 2878088"/>
                <a:gd name="connsiteY7" fmla="*/ 2040574 h 4035648"/>
                <a:gd name="connsiteX0" fmla="*/ 9576 w 2616191"/>
                <a:gd name="connsiteY0" fmla="*/ 2040574 h 4035648"/>
                <a:gd name="connsiteX1" fmla="*/ 773542 w 2616191"/>
                <a:gd name="connsiteY1" fmla="*/ 2213009 h 4035648"/>
                <a:gd name="connsiteX2" fmla="*/ 1763394 w 2616191"/>
                <a:gd name="connsiteY2" fmla="*/ 966402 h 4035648"/>
                <a:gd name="connsiteX3" fmla="*/ 1736658 w 2616191"/>
                <a:gd name="connsiteY3" fmla="*/ 3877 h 4035648"/>
                <a:gd name="connsiteX4" fmla="*/ 2592237 w 2616191"/>
                <a:gd name="connsiteY4" fmla="*/ 939667 h 4035648"/>
                <a:gd name="connsiteX5" fmla="*/ 989404 w 2616191"/>
                <a:gd name="connsiteY5" fmla="*/ 3470995 h 4035648"/>
                <a:gd name="connsiteX6" fmla="*/ 385858 w 2616191"/>
                <a:gd name="connsiteY6" fmla="*/ 3940245 h 4035648"/>
                <a:gd name="connsiteX7" fmla="*/ 9576 w 2616191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651574"/>
                <a:gd name="connsiteY0" fmla="*/ 2040574 h 4035648"/>
                <a:gd name="connsiteX1" fmla="*/ 773542 w 2651574"/>
                <a:gd name="connsiteY1" fmla="*/ 2213009 h 4035648"/>
                <a:gd name="connsiteX2" fmla="*/ 1763394 w 2651574"/>
                <a:gd name="connsiteY2" fmla="*/ 966402 h 4035648"/>
                <a:gd name="connsiteX3" fmla="*/ 1736658 w 2651574"/>
                <a:gd name="connsiteY3" fmla="*/ 3877 h 4035648"/>
                <a:gd name="connsiteX4" fmla="*/ 2592237 w 2651574"/>
                <a:gd name="connsiteY4" fmla="*/ 939667 h 4035648"/>
                <a:gd name="connsiteX5" fmla="*/ 989404 w 2651574"/>
                <a:gd name="connsiteY5" fmla="*/ 3470995 h 4035648"/>
                <a:gd name="connsiteX6" fmla="*/ 385858 w 2651574"/>
                <a:gd name="connsiteY6" fmla="*/ 3940245 h 4035648"/>
                <a:gd name="connsiteX7" fmla="*/ 9576 w 2651574"/>
                <a:gd name="connsiteY7" fmla="*/ 2040574 h 4035648"/>
                <a:gd name="connsiteX0" fmla="*/ 10974 w 2662319"/>
                <a:gd name="connsiteY0" fmla="*/ 2040574 h 3967215"/>
                <a:gd name="connsiteX1" fmla="*/ 774940 w 2662319"/>
                <a:gd name="connsiteY1" fmla="*/ 2213009 h 3967215"/>
                <a:gd name="connsiteX2" fmla="*/ 1764792 w 2662319"/>
                <a:gd name="connsiteY2" fmla="*/ 966402 h 3967215"/>
                <a:gd name="connsiteX3" fmla="*/ 1738056 w 2662319"/>
                <a:gd name="connsiteY3" fmla="*/ 3877 h 3967215"/>
                <a:gd name="connsiteX4" fmla="*/ 2593635 w 2662319"/>
                <a:gd name="connsiteY4" fmla="*/ 939667 h 3967215"/>
                <a:gd name="connsiteX5" fmla="*/ 1258171 w 2662319"/>
                <a:gd name="connsiteY5" fmla="*/ 3016469 h 3967215"/>
                <a:gd name="connsiteX6" fmla="*/ 387256 w 2662319"/>
                <a:gd name="connsiteY6" fmla="*/ 3940245 h 3967215"/>
                <a:gd name="connsiteX7" fmla="*/ 10974 w 2662319"/>
                <a:gd name="connsiteY7" fmla="*/ 2040574 h 3967215"/>
                <a:gd name="connsiteX0" fmla="*/ 10974 w 2688826"/>
                <a:gd name="connsiteY0" fmla="*/ 2040574 h 3967215"/>
                <a:gd name="connsiteX1" fmla="*/ 774940 w 2688826"/>
                <a:gd name="connsiteY1" fmla="*/ 2213009 h 3967215"/>
                <a:gd name="connsiteX2" fmla="*/ 1764792 w 2688826"/>
                <a:gd name="connsiteY2" fmla="*/ 966402 h 3967215"/>
                <a:gd name="connsiteX3" fmla="*/ 1738056 w 2688826"/>
                <a:gd name="connsiteY3" fmla="*/ 3877 h 3967215"/>
                <a:gd name="connsiteX4" fmla="*/ 2593635 w 2688826"/>
                <a:gd name="connsiteY4" fmla="*/ 939667 h 3967215"/>
                <a:gd name="connsiteX5" fmla="*/ 1258171 w 2688826"/>
                <a:gd name="connsiteY5" fmla="*/ 3016469 h 3967215"/>
                <a:gd name="connsiteX6" fmla="*/ 387256 w 2688826"/>
                <a:gd name="connsiteY6" fmla="*/ 3940245 h 3967215"/>
                <a:gd name="connsiteX7" fmla="*/ 10974 w 2688826"/>
                <a:gd name="connsiteY7" fmla="*/ 2040574 h 3967215"/>
                <a:gd name="connsiteX0" fmla="*/ 44226 w 2722078"/>
                <a:gd name="connsiteY0" fmla="*/ 2040574 h 3967215"/>
                <a:gd name="connsiteX1" fmla="*/ 808192 w 2722078"/>
                <a:gd name="connsiteY1" fmla="*/ 2213009 h 3967215"/>
                <a:gd name="connsiteX2" fmla="*/ 1798044 w 2722078"/>
                <a:gd name="connsiteY2" fmla="*/ 966402 h 3967215"/>
                <a:gd name="connsiteX3" fmla="*/ 1771308 w 2722078"/>
                <a:gd name="connsiteY3" fmla="*/ 3877 h 3967215"/>
                <a:gd name="connsiteX4" fmla="*/ 2626887 w 2722078"/>
                <a:gd name="connsiteY4" fmla="*/ 939667 h 3967215"/>
                <a:gd name="connsiteX5" fmla="*/ 1291423 w 2722078"/>
                <a:gd name="connsiteY5" fmla="*/ 3016469 h 3967215"/>
                <a:gd name="connsiteX6" fmla="*/ 420508 w 2722078"/>
                <a:gd name="connsiteY6" fmla="*/ 3940245 h 3967215"/>
                <a:gd name="connsiteX7" fmla="*/ 126991 w 2722078"/>
                <a:gd name="connsiteY7" fmla="*/ 2998403 h 3967215"/>
                <a:gd name="connsiteX8" fmla="*/ 44226 w 2722078"/>
                <a:gd name="connsiteY8" fmla="*/ 2040574 h 3967215"/>
                <a:gd name="connsiteX0" fmla="*/ 147842 w 2825694"/>
                <a:gd name="connsiteY0" fmla="*/ 2040574 h 3941260"/>
                <a:gd name="connsiteX1" fmla="*/ 911808 w 2825694"/>
                <a:gd name="connsiteY1" fmla="*/ 2213009 h 3941260"/>
                <a:gd name="connsiteX2" fmla="*/ 1901660 w 2825694"/>
                <a:gd name="connsiteY2" fmla="*/ 966402 h 3941260"/>
                <a:gd name="connsiteX3" fmla="*/ 1874924 w 2825694"/>
                <a:gd name="connsiteY3" fmla="*/ 3877 h 3941260"/>
                <a:gd name="connsiteX4" fmla="*/ 2730503 w 2825694"/>
                <a:gd name="connsiteY4" fmla="*/ 939667 h 3941260"/>
                <a:gd name="connsiteX5" fmla="*/ 1395039 w 2825694"/>
                <a:gd name="connsiteY5" fmla="*/ 3016469 h 3941260"/>
                <a:gd name="connsiteX6" fmla="*/ 524124 w 2825694"/>
                <a:gd name="connsiteY6" fmla="*/ 3940245 h 3941260"/>
                <a:gd name="connsiteX7" fmla="*/ 30081 w 2825694"/>
                <a:gd name="connsiteY7" fmla="*/ 3172193 h 3941260"/>
                <a:gd name="connsiteX8" fmla="*/ 147842 w 2825694"/>
                <a:gd name="connsiteY8" fmla="*/ 2040574 h 39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5694" h="3941260">
                  <a:moveTo>
                    <a:pt x="147842" y="2040574"/>
                  </a:moveTo>
                  <a:cubicBezTo>
                    <a:pt x="294796" y="1880710"/>
                    <a:pt x="619505" y="2392038"/>
                    <a:pt x="911808" y="2213009"/>
                  </a:cubicBezTo>
                  <a:cubicBezTo>
                    <a:pt x="1204111" y="2033980"/>
                    <a:pt x="1741141" y="1334591"/>
                    <a:pt x="1901660" y="966402"/>
                  </a:cubicBezTo>
                  <a:cubicBezTo>
                    <a:pt x="2062179" y="598213"/>
                    <a:pt x="1623152" y="-56281"/>
                    <a:pt x="1874924" y="3877"/>
                  </a:cubicBezTo>
                  <a:cubicBezTo>
                    <a:pt x="2126696" y="64035"/>
                    <a:pt x="2498554" y="393007"/>
                    <a:pt x="2730503" y="939667"/>
                  </a:cubicBezTo>
                  <a:cubicBezTo>
                    <a:pt x="3122872" y="1700222"/>
                    <a:pt x="2228435" y="2482952"/>
                    <a:pt x="1395039" y="3016469"/>
                  </a:cubicBezTo>
                  <a:cubicBezTo>
                    <a:pt x="1216695" y="3496513"/>
                    <a:pt x="751617" y="3914291"/>
                    <a:pt x="524124" y="3940245"/>
                  </a:cubicBezTo>
                  <a:cubicBezTo>
                    <a:pt x="296631" y="3966199"/>
                    <a:pt x="92795" y="3488805"/>
                    <a:pt x="30081" y="3172193"/>
                  </a:cubicBezTo>
                  <a:cubicBezTo>
                    <a:pt x="-32633" y="2855581"/>
                    <a:pt x="888" y="2200438"/>
                    <a:pt x="147842" y="2040574"/>
                  </a:cubicBezTo>
                  <a:close/>
                </a:path>
              </a:pathLst>
            </a:cu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8218" y="1913442"/>
            <a:ext cx="7349450" cy="2999835"/>
            <a:chOff x="1543050" y="1913442"/>
            <a:chExt cx="7349450" cy="2999835"/>
          </a:xfrm>
        </p:grpSpPr>
        <p:grpSp>
          <p:nvGrpSpPr>
            <p:cNvPr id="37" name="Group 36"/>
            <p:cNvGrpSpPr/>
            <p:nvPr/>
          </p:nvGrpSpPr>
          <p:grpSpPr>
            <a:xfrm>
              <a:off x="1543050" y="1913442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19700" y="3989947"/>
              <a:ext cx="3672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Upper air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Supplemental soundings in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Windward and leeside stations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04093" y="2717484"/>
            <a:ext cx="6460846" cy="1278052"/>
            <a:chOff x="1828925" y="2717484"/>
            <a:chExt cx="6460846" cy="1278052"/>
          </a:xfrm>
        </p:grpSpPr>
        <p:sp>
          <p:nvSpPr>
            <p:cNvPr id="14" name="Oval 13"/>
            <p:cNvSpPr/>
            <p:nvPr/>
          </p:nvSpPr>
          <p:spPr>
            <a:xfrm rot="2788265">
              <a:off x="2445868" y="2531499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19700" y="2717484"/>
              <a:ext cx="30700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Surface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Particle sizes and fallspeeds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Rain and snow amounts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Snow cameras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0868" y="2025595"/>
            <a:ext cx="6615757" cy="4431037"/>
            <a:chOff x="2240868" y="2025595"/>
            <a:chExt cx="6615757" cy="4431037"/>
          </a:xfrm>
        </p:grpSpPr>
        <p:grpSp>
          <p:nvGrpSpPr>
            <p:cNvPr id="46" name="Group 45"/>
            <p:cNvGrpSpPr/>
            <p:nvPr/>
          </p:nvGrpSpPr>
          <p:grpSpPr>
            <a:xfrm>
              <a:off x="2240868" y="3936929"/>
              <a:ext cx="6615757" cy="2519703"/>
              <a:chOff x="2065700" y="3936929"/>
              <a:chExt cx="6615757" cy="251970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065700" y="3936929"/>
                <a:ext cx="217722" cy="20802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219700" y="4979304"/>
                <a:ext cx="34617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BFFB2"/>
                    </a:solidFill>
                  </a:rPr>
                  <a:t>Radars for 3D structure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RHI sectors at 4 different wavelengths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Dual polarization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Doppler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2758378" y="3530946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469" y="2025595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54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49" y="1447800"/>
            <a:ext cx="4853414" cy="4525963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20158" y="228335"/>
            <a:ext cx="9103684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RHI sectors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951564" y="1803652"/>
            <a:ext cx="613067" cy="979793"/>
          </a:xfrm>
          <a:custGeom>
            <a:avLst/>
            <a:gdLst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613067 w 613067"/>
              <a:gd name="connsiteY2" fmla="*/ 843051 h 974436"/>
              <a:gd name="connsiteX3" fmla="*/ 87581 w 613067"/>
              <a:gd name="connsiteY3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06394 w 613067"/>
              <a:gd name="connsiteY2" fmla="*/ 903829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8390"/>
              <a:gd name="connsiteY0" fmla="*/ 0 h 1045938"/>
              <a:gd name="connsiteX1" fmla="*/ 0 w 618390"/>
              <a:gd name="connsiteY1" fmla="*/ 974436 h 1045938"/>
              <a:gd name="connsiteX2" fmla="*/ 338144 w 618390"/>
              <a:gd name="connsiteY2" fmla="*/ 957804 h 1045938"/>
              <a:gd name="connsiteX3" fmla="*/ 613067 w 618390"/>
              <a:gd name="connsiteY3" fmla="*/ 843051 h 1045938"/>
              <a:gd name="connsiteX4" fmla="*/ 87581 w 618390"/>
              <a:gd name="connsiteY4" fmla="*/ 0 h 1045938"/>
              <a:gd name="connsiteX0" fmla="*/ 87581 w 617600"/>
              <a:gd name="connsiteY0" fmla="*/ 0 h 1042540"/>
              <a:gd name="connsiteX1" fmla="*/ 0 w 617600"/>
              <a:gd name="connsiteY1" fmla="*/ 974436 h 1042540"/>
              <a:gd name="connsiteX2" fmla="*/ 338144 w 617600"/>
              <a:gd name="connsiteY2" fmla="*/ 957804 h 1042540"/>
              <a:gd name="connsiteX3" fmla="*/ 613067 w 617600"/>
              <a:gd name="connsiteY3" fmla="*/ 843051 h 1042540"/>
              <a:gd name="connsiteX4" fmla="*/ 87581 w 617600"/>
              <a:gd name="connsiteY4" fmla="*/ 0 h 1042540"/>
              <a:gd name="connsiteX0" fmla="*/ 87581 w 617600"/>
              <a:gd name="connsiteY0" fmla="*/ 0 h 974436"/>
              <a:gd name="connsiteX1" fmla="*/ 0 w 617600"/>
              <a:gd name="connsiteY1" fmla="*/ 974436 h 974436"/>
              <a:gd name="connsiteX2" fmla="*/ 338144 w 617600"/>
              <a:gd name="connsiteY2" fmla="*/ 957804 h 974436"/>
              <a:gd name="connsiteX3" fmla="*/ 613067 w 617600"/>
              <a:gd name="connsiteY3" fmla="*/ 843051 h 974436"/>
              <a:gd name="connsiteX4" fmla="*/ 87581 w 617600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9793"/>
              <a:gd name="connsiteX1" fmla="*/ 0 w 613067"/>
              <a:gd name="connsiteY1" fmla="*/ 974436 h 979793"/>
              <a:gd name="connsiteX2" fmla="*/ 338144 w 613067"/>
              <a:gd name="connsiteY2" fmla="*/ 957804 h 979793"/>
              <a:gd name="connsiteX3" fmla="*/ 613067 w 613067"/>
              <a:gd name="connsiteY3" fmla="*/ 843051 h 979793"/>
              <a:gd name="connsiteX4" fmla="*/ 87581 w 613067"/>
              <a:gd name="connsiteY4" fmla="*/ 0 h 9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067" h="979793">
                <a:moveTo>
                  <a:pt x="87581" y="0"/>
                </a:moveTo>
                <a:lnTo>
                  <a:pt x="0" y="974436"/>
                </a:lnTo>
                <a:cubicBezTo>
                  <a:pt x="146535" y="991195"/>
                  <a:pt x="280416" y="963827"/>
                  <a:pt x="338144" y="957804"/>
                </a:cubicBezTo>
                <a:cubicBezTo>
                  <a:pt x="395872" y="951781"/>
                  <a:pt x="457977" y="929660"/>
                  <a:pt x="613067" y="843051"/>
                </a:cubicBezTo>
                <a:lnTo>
                  <a:pt x="87581" y="0"/>
                </a:lnTo>
                <a:close/>
              </a:path>
            </a:pathLst>
          </a:cu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14638960">
            <a:off x="4819140" y="2869388"/>
            <a:ext cx="275499" cy="478070"/>
          </a:xfrm>
          <a:custGeom>
            <a:avLst/>
            <a:gdLst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613067 w 613067"/>
              <a:gd name="connsiteY2" fmla="*/ 843051 h 974436"/>
              <a:gd name="connsiteX3" fmla="*/ 87581 w 613067"/>
              <a:gd name="connsiteY3" fmla="*/ 0 h 974436"/>
              <a:gd name="connsiteX0" fmla="*/ 87581 w 395884"/>
              <a:gd name="connsiteY0" fmla="*/ 0 h 974436"/>
              <a:gd name="connsiteX1" fmla="*/ 0 w 395884"/>
              <a:gd name="connsiteY1" fmla="*/ 974436 h 974436"/>
              <a:gd name="connsiteX2" fmla="*/ 395884 w 395884"/>
              <a:gd name="connsiteY2" fmla="*/ 404937 h 974436"/>
              <a:gd name="connsiteX3" fmla="*/ 87581 w 395884"/>
              <a:gd name="connsiteY3" fmla="*/ 0 h 974436"/>
              <a:gd name="connsiteX0" fmla="*/ 0 w 308303"/>
              <a:gd name="connsiteY0" fmla="*/ 0 h 496176"/>
              <a:gd name="connsiteX1" fmla="*/ 32804 w 308303"/>
              <a:gd name="connsiteY1" fmla="*/ 496176 h 496176"/>
              <a:gd name="connsiteX2" fmla="*/ 308303 w 308303"/>
              <a:gd name="connsiteY2" fmla="*/ 404937 h 496176"/>
              <a:gd name="connsiteX3" fmla="*/ 0 w 308303"/>
              <a:gd name="connsiteY3" fmla="*/ 0 h 496176"/>
              <a:gd name="connsiteX0" fmla="*/ 0 w 308303"/>
              <a:gd name="connsiteY0" fmla="*/ 0 h 496176"/>
              <a:gd name="connsiteX1" fmla="*/ 32804 w 308303"/>
              <a:gd name="connsiteY1" fmla="*/ 496176 h 496176"/>
              <a:gd name="connsiteX2" fmla="*/ 150741 w 308303"/>
              <a:gd name="connsiteY2" fmla="*/ 451767 h 496176"/>
              <a:gd name="connsiteX3" fmla="*/ 308303 w 308303"/>
              <a:gd name="connsiteY3" fmla="*/ 404937 h 496176"/>
              <a:gd name="connsiteX4" fmla="*/ 0 w 308303"/>
              <a:gd name="connsiteY4" fmla="*/ 0 h 496176"/>
              <a:gd name="connsiteX0" fmla="*/ 0 w 308303"/>
              <a:gd name="connsiteY0" fmla="*/ 0 h 496176"/>
              <a:gd name="connsiteX1" fmla="*/ 32804 w 308303"/>
              <a:gd name="connsiteY1" fmla="*/ 496176 h 496176"/>
              <a:gd name="connsiteX2" fmla="*/ 152406 w 308303"/>
              <a:gd name="connsiteY2" fmla="*/ 477310 h 496176"/>
              <a:gd name="connsiteX3" fmla="*/ 308303 w 308303"/>
              <a:gd name="connsiteY3" fmla="*/ 404937 h 496176"/>
              <a:gd name="connsiteX4" fmla="*/ 0 w 308303"/>
              <a:gd name="connsiteY4" fmla="*/ 0 h 496176"/>
              <a:gd name="connsiteX0" fmla="*/ 4289 w 275499"/>
              <a:gd name="connsiteY0" fmla="*/ 0 h 478070"/>
              <a:gd name="connsiteX1" fmla="*/ 0 w 275499"/>
              <a:gd name="connsiteY1" fmla="*/ 478070 h 478070"/>
              <a:gd name="connsiteX2" fmla="*/ 119602 w 275499"/>
              <a:gd name="connsiteY2" fmla="*/ 459204 h 478070"/>
              <a:gd name="connsiteX3" fmla="*/ 275499 w 275499"/>
              <a:gd name="connsiteY3" fmla="*/ 386831 h 478070"/>
              <a:gd name="connsiteX4" fmla="*/ 4289 w 275499"/>
              <a:gd name="connsiteY4" fmla="*/ 0 h 47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99" h="478070">
                <a:moveTo>
                  <a:pt x="4289" y="0"/>
                </a:moveTo>
                <a:cubicBezTo>
                  <a:pt x="2859" y="159357"/>
                  <a:pt x="1430" y="318713"/>
                  <a:pt x="0" y="478070"/>
                </a:cubicBezTo>
                <a:lnTo>
                  <a:pt x="119602" y="459204"/>
                </a:lnTo>
                <a:lnTo>
                  <a:pt x="275499" y="386831"/>
                </a:lnTo>
                <a:lnTo>
                  <a:pt x="4289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240115" y="3002698"/>
            <a:ext cx="2068516" cy="1598696"/>
            <a:chOff x="1134932" y="2720917"/>
            <a:chExt cx="2068516" cy="1598696"/>
          </a:xfrm>
        </p:grpSpPr>
        <p:sp>
          <p:nvSpPr>
            <p:cNvPr id="33" name="Freeform 32"/>
            <p:cNvSpPr/>
            <p:nvPr/>
          </p:nvSpPr>
          <p:spPr>
            <a:xfrm rot="14638960">
              <a:off x="2375766" y="2396614"/>
              <a:ext cx="441725" cy="1213638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395884"/>
                <a:gd name="connsiteY0" fmla="*/ 0 h 974436"/>
                <a:gd name="connsiteX1" fmla="*/ 0 w 395884"/>
                <a:gd name="connsiteY1" fmla="*/ 974436 h 974436"/>
                <a:gd name="connsiteX2" fmla="*/ 395884 w 395884"/>
                <a:gd name="connsiteY2" fmla="*/ 404937 h 974436"/>
                <a:gd name="connsiteX3" fmla="*/ 87581 w 395884"/>
                <a:gd name="connsiteY3" fmla="*/ 0 h 97443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308303 w 308303"/>
                <a:gd name="connsiteY2" fmla="*/ 404937 h 496176"/>
                <a:gd name="connsiteX3" fmla="*/ 0 w 308303"/>
                <a:gd name="connsiteY3" fmla="*/ 0 h 496176"/>
                <a:gd name="connsiteX0" fmla="*/ 0 w 308303"/>
                <a:gd name="connsiteY0" fmla="*/ 0 h 454053"/>
                <a:gd name="connsiteX1" fmla="*/ 88512 w 308303"/>
                <a:gd name="connsiteY1" fmla="*/ 454053 h 454053"/>
                <a:gd name="connsiteX2" fmla="*/ 308303 w 308303"/>
                <a:gd name="connsiteY2" fmla="*/ 404937 h 454053"/>
                <a:gd name="connsiteX3" fmla="*/ 0 w 308303"/>
                <a:gd name="connsiteY3" fmla="*/ 0 h 454053"/>
                <a:gd name="connsiteX0" fmla="*/ 0 w 345191"/>
                <a:gd name="connsiteY0" fmla="*/ 0 h 454053"/>
                <a:gd name="connsiteX1" fmla="*/ 88512 w 345191"/>
                <a:gd name="connsiteY1" fmla="*/ 454053 h 454053"/>
                <a:gd name="connsiteX2" fmla="*/ 345191 w 345191"/>
                <a:gd name="connsiteY2" fmla="*/ 403759 h 454053"/>
                <a:gd name="connsiteX3" fmla="*/ 0 w 345191"/>
                <a:gd name="connsiteY3" fmla="*/ 0 h 454053"/>
                <a:gd name="connsiteX0" fmla="*/ 0 w 345191"/>
                <a:gd name="connsiteY0" fmla="*/ 0 h 435933"/>
                <a:gd name="connsiteX1" fmla="*/ 74791 w 345191"/>
                <a:gd name="connsiteY1" fmla="*/ 435933 h 435933"/>
                <a:gd name="connsiteX2" fmla="*/ 345191 w 345191"/>
                <a:gd name="connsiteY2" fmla="*/ 403759 h 435933"/>
                <a:gd name="connsiteX3" fmla="*/ 0 w 345191"/>
                <a:gd name="connsiteY3" fmla="*/ 0 h 435933"/>
                <a:gd name="connsiteX0" fmla="*/ 0 w 345191"/>
                <a:gd name="connsiteY0" fmla="*/ 0 h 435933"/>
                <a:gd name="connsiteX1" fmla="*/ 74791 w 345191"/>
                <a:gd name="connsiteY1" fmla="*/ 435933 h 435933"/>
                <a:gd name="connsiteX2" fmla="*/ 230284 w 345191"/>
                <a:gd name="connsiteY2" fmla="*/ 417993 h 435933"/>
                <a:gd name="connsiteX3" fmla="*/ 345191 w 345191"/>
                <a:gd name="connsiteY3" fmla="*/ 403759 h 435933"/>
                <a:gd name="connsiteX4" fmla="*/ 0 w 345191"/>
                <a:gd name="connsiteY4" fmla="*/ 0 h 435933"/>
                <a:gd name="connsiteX0" fmla="*/ 0 w 345191"/>
                <a:gd name="connsiteY0" fmla="*/ 0 h 435933"/>
                <a:gd name="connsiteX1" fmla="*/ 74791 w 345191"/>
                <a:gd name="connsiteY1" fmla="*/ 435933 h 435933"/>
                <a:gd name="connsiteX2" fmla="*/ 224984 w 345191"/>
                <a:gd name="connsiteY2" fmla="*/ 432686 h 435933"/>
                <a:gd name="connsiteX3" fmla="*/ 345191 w 345191"/>
                <a:gd name="connsiteY3" fmla="*/ 403759 h 435933"/>
                <a:gd name="connsiteX4" fmla="*/ 0 w 345191"/>
                <a:gd name="connsiteY4" fmla="*/ 0 h 435933"/>
                <a:gd name="connsiteX0" fmla="*/ 0 w 352709"/>
                <a:gd name="connsiteY0" fmla="*/ 0 h 468334"/>
                <a:gd name="connsiteX1" fmla="*/ 74791 w 352709"/>
                <a:gd name="connsiteY1" fmla="*/ 435933 h 468334"/>
                <a:gd name="connsiteX2" fmla="*/ 224984 w 352709"/>
                <a:gd name="connsiteY2" fmla="*/ 432686 h 468334"/>
                <a:gd name="connsiteX3" fmla="*/ 345191 w 352709"/>
                <a:gd name="connsiteY3" fmla="*/ 403759 h 468334"/>
                <a:gd name="connsiteX4" fmla="*/ 0 w 352709"/>
                <a:gd name="connsiteY4" fmla="*/ 0 h 468334"/>
                <a:gd name="connsiteX0" fmla="*/ 0 w 345191"/>
                <a:gd name="connsiteY0" fmla="*/ 0 h 468334"/>
                <a:gd name="connsiteX1" fmla="*/ 74791 w 345191"/>
                <a:gd name="connsiteY1" fmla="*/ 435933 h 468334"/>
                <a:gd name="connsiteX2" fmla="*/ 224984 w 345191"/>
                <a:gd name="connsiteY2" fmla="*/ 432686 h 468334"/>
                <a:gd name="connsiteX3" fmla="*/ 345191 w 345191"/>
                <a:gd name="connsiteY3" fmla="*/ 403759 h 468334"/>
                <a:gd name="connsiteX4" fmla="*/ 0 w 345191"/>
                <a:gd name="connsiteY4" fmla="*/ 0 h 468334"/>
                <a:gd name="connsiteX0" fmla="*/ 0 w 345191"/>
                <a:gd name="connsiteY0" fmla="*/ 0 h 436278"/>
                <a:gd name="connsiteX1" fmla="*/ 74791 w 345191"/>
                <a:gd name="connsiteY1" fmla="*/ 435933 h 436278"/>
                <a:gd name="connsiteX2" fmla="*/ 224984 w 345191"/>
                <a:gd name="connsiteY2" fmla="*/ 432686 h 436278"/>
                <a:gd name="connsiteX3" fmla="*/ 345191 w 345191"/>
                <a:gd name="connsiteY3" fmla="*/ 403759 h 436278"/>
                <a:gd name="connsiteX4" fmla="*/ 0 w 345191"/>
                <a:gd name="connsiteY4" fmla="*/ 0 h 436278"/>
                <a:gd name="connsiteX0" fmla="*/ 0 w 345191"/>
                <a:gd name="connsiteY0" fmla="*/ 0 h 446852"/>
                <a:gd name="connsiteX1" fmla="*/ 99214 w 345191"/>
                <a:gd name="connsiteY1" fmla="*/ 446852 h 446852"/>
                <a:gd name="connsiteX2" fmla="*/ 224984 w 345191"/>
                <a:gd name="connsiteY2" fmla="*/ 432686 h 446852"/>
                <a:gd name="connsiteX3" fmla="*/ 345191 w 345191"/>
                <a:gd name="connsiteY3" fmla="*/ 403759 h 446852"/>
                <a:gd name="connsiteX4" fmla="*/ 0 w 345191"/>
                <a:gd name="connsiteY4" fmla="*/ 0 h 446852"/>
                <a:gd name="connsiteX0" fmla="*/ 0 w 441725"/>
                <a:gd name="connsiteY0" fmla="*/ 0 h 446852"/>
                <a:gd name="connsiteX1" fmla="*/ 99214 w 441725"/>
                <a:gd name="connsiteY1" fmla="*/ 446852 h 446852"/>
                <a:gd name="connsiteX2" fmla="*/ 224984 w 441725"/>
                <a:gd name="connsiteY2" fmla="*/ 432686 h 446852"/>
                <a:gd name="connsiteX3" fmla="*/ 441725 w 441725"/>
                <a:gd name="connsiteY3" fmla="*/ 402894 h 446852"/>
                <a:gd name="connsiteX4" fmla="*/ 0 w 441725"/>
                <a:gd name="connsiteY4" fmla="*/ 0 h 446852"/>
                <a:gd name="connsiteX0" fmla="*/ 0 w 441725"/>
                <a:gd name="connsiteY0" fmla="*/ 0 h 447928"/>
                <a:gd name="connsiteX1" fmla="*/ 99214 w 441725"/>
                <a:gd name="connsiteY1" fmla="*/ 446852 h 447928"/>
                <a:gd name="connsiteX2" fmla="*/ 249406 w 441725"/>
                <a:gd name="connsiteY2" fmla="*/ 443605 h 447928"/>
                <a:gd name="connsiteX3" fmla="*/ 441725 w 441725"/>
                <a:gd name="connsiteY3" fmla="*/ 402894 h 447928"/>
                <a:gd name="connsiteX4" fmla="*/ 0 w 441725"/>
                <a:gd name="connsiteY4" fmla="*/ 0 h 447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725" h="447928">
                  <a:moveTo>
                    <a:pt x="0" y="0"/>
                  </a:moveTo>
                  <a:lnTo>
                    <a:pt x="99214" y="446852"/>
                  </a:lnTo>
                  <a:cubicBezTo>
                    <a:pt x="271155" y="446693"/>
                    <a:pt x="192321" y="450931"/>
                    <a:pt x="249406" y="443605"/>
                  </a:cubicBezTo>
                  <a:cubicBezTo>
                    <a:pt x="306491" y="436279"/>
                    <a:pt x="310813" y="442061"/>
                    <a:pt x="441725" y="40289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 cmpd="sng">
              <a:solidFill>
                <a:srgbClr val="282AF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>
            <a:xfrm rot="4038479">
              <a:off x="833911" y="3021938"/>
              <a:ext cx="1598696" cy="996653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1213260 w 1738746"/>
                <a:gd name="connsiteY0" fmla="*/ 0 h 843051"/>
                <a:gd name="connsiteX1" fmla="*/ 0 w 1738746"/>
                <a:gd name="connsiteY1" fmla="*/ 407380 h 843051"/>
                <a:gd name="connsiteX2" fmla="*/ 1738746 w 1738746"/>
                <a:gd name="connsiteY2" fmla="*/ 843051 h 843051"/>
                <a:gd name="connsiteX3" fmla="*/ 1213260 w 1738746"/>
                <a:gd name="connsiteY3" fmla="*/ 0 h 843051"/>
                <a:gd name="connsiteX0" fmla="*/ 1213260 w 1807337"/>
                <a:gd name="connsiteY0" fmla="*/ 0 h 679014"/>
                <a:gd name="connsiteX1" fmla="*/ 0 w 1807337"/>
                <a:gd name="connsiteY1" fmla="*/ 407380 h 679014"/>
                <a:gd name="connsiteX2" fmla="*/ 1807337 w 1807337"/>
                <a:gd name="connsiteY2" fmla="*/ 679014 h 679014"/>
                <a:gd name="connsiteX3" fmla="*/ 1213260 w 1807337"/>
                <a:gd name="connsiteY3" fmla="*/ 0 h 679014"/>
                <a:gd name="connsiteX0" fmla="*/ 1213260 w 1807337"/>
                <a:gd name="connsiteY0" fmla="*/ 0 h 679014"/>
                <a:gd name="connsiteX1" fmla="*/ 0 w 1807337"/>
                <a:gd name="connsiteY1" fmla="*/ 407380 h 679014"/>
                <a:gd name="connsiteX2" fmla="*/ 1017447 w 1807337"/>
                <a:gd name="connsiteY2" fmla="*/ 575740 h 679014"/>
                <a:gd name="connsiteX3" fmla="*/ 1807337 w 1807337"/>
                <a:gd name="connsiteY3" fmla="*/ 679014 h 679014"/>
                <a:gd name="connsiteX4" fmla="*/ 1213260 w 1807337"/>
                <a:gd name="connsiteY4" fmla="*/ 0 h 679014"/>
                <a:gd name="connsiteX0" fmla="*/ 1213260 w 1807337"/>
                <a:gd name="connsiteY0" fmla="*/ 0 h 1185227"/>
                <a:gd name="connsiteX1" fmla="*/ 0 w 1807337"/>
                <a:gd name="connsiteY1" fmla="*/ 407380 h 1185227"/>
                <a:gd name="connsiteX2" fmla="*/ 927779 w 1807337"/>
                <a:gd name="connsiteY2" fmla="*/ 1185227 h 1185227"/>
                <a:gd name="connsiteX3" fmla="*/ 1807337 w 1807337"/>
                <a:gd name="connsiteY3" fmla="*/ 679014 h 1185227"/>
                <a:gd name="connsiteX4" fmla="*/ 1213260 w 1807337"/>
                <a:gd name="connsiteY4" fmla="*/ 0 h 1185227"/>
                <a:gd name="connsiteX0" fmla="*/ 1213260 w 1797966"/>
                <a:gd name="connsiteY0" fmla="*/ 0 h 1185227"/>
                <a:gd name="connsiteX1" fmla="*/ 0 w 1797966"/>
                <a:gd name="connsiteY1" fmla="*/ 407380 h 1185227"/>
                <a:gd name="connsiteX2" fmla="*/ 927779 w 1797966"/>
                <a:gd name="connsiteY2" fmla="*/ 1185227 h 1185227"/>
                <a:gd name="connsiteX3" fmla="*/ 1797966 w 1797966"/>
                <a:gd name="connsiteY3" fmla="*/ 750806 h 1185227"/>
                <a:gd name="connsiteX4" fmla="*/ 1213260 w 1797966"/>
                <a:gd name="connsiteY4" fmla="*/ 0 h 1185227"/>
                <a:gd name="connsiteX0" fmla="*/ 947931 w 1532637"/>
                <a:gd name="connsiteY0" fmla="*/ 0 h 1185227"/>
                <a:gd name="connsiteX1" fmla="*/ 0 w 1532637"/>
                <a:gd name="connsiteY1" fmla="*/ 332491 h 1185227"/>
                <a:gd name="connsiteX2" fmla="*/ 662450 w 1532637"/>
                <a:gd name="connsiteY2" fmla="*/ 1185227 h 1185227"/>
                <a:gd name="connsiteX3" fmla="*/ 1532637 w 1532637"/>
                <a:gd name="connsiteY3" fmla="*/ 750806 h 1185227"/>
                <a:gd name="connsiteX4" fmla="*/ 947931 w 1532637"/>
                <a:gd name="connsiteY4" fmla="*/ 0 h 1185227"/>
                <a:gd name="connsiteX0" fmla="*/ 951390 w 1536096"/>
                <a:gd name="connsiteY0" fmla="*/ 0 h 1195339"/>
                <a:gd name="connsiteX1" fmla="*/ 3459 w 1536096"/>
                <a:gd name="connsiteY1" fmla="*/ 332491 h 1195339"/>
                <a:gd name="connsiteX2" fmla="*/ 665909 w 1536096"/>
                <a:gd name="connsiteY2" fmla="*/ 1185227 h 1195339"/>
                <a:gd name="connsiteX3" fmla="*/ 1536096 w 1536096"/>
                <a:gd name="connsiteY3" fmla="*/ 750806 h 1195339"/>
                <a:gd name="connsiteX4" fmla="*/ 951390 w 1536096"/>
                <a:gd name="connsiteY4" fmla="*/ 0 h 1195339"/>
                <a:gd name="connsiteX0" fmla="*/ 951455 w 1591974"/>
                <a:gd name="connsiteY0" fmla="*/ 0 h 1190116"/>
                <a:gd name="connsiteX1" fmla="*/ 3524 w 1591974"/>
                <a:gd name="connsiteY1" fmla="*/ 332491 h 1190116"/>
                <a:gd name="connsiteX2" fmla="*/ 665974 w 1591974"/>
                <a:gd name="connsiteY2" fmla="*/ 1185227 h 1190116"/>
                <a:gd name="connsiteX3" fmla="*/ 1591974 w 1591974"/>
                <a:gd name="connsiteY3" fmla="*/ 650253 h 1190116"/>
                <a:gd name="connsiteX4" fmla="*/ 951455 w 1591974"/>
                <a:gd name="connsiteY4" fmla="*/ 0 h 1190116"/>
                <a:gd name="connsiteX0" fmla="*/ 946908 w 1587427"/>
                <a:gd name="connsiteY0" fmla="*/ 0 h 1194592"/>
                <a:gd name="connsiteX1" fmla="*/ 3553 w 1587427"/>
                <a:gd name="connsiteY1" fmla="*/ 189866 h 1194592"/>
                <a:gd name="connsiteX2" fmla="*/ 661427 w 1587427"/>
                <a:gd name="connsiteY2" fmla="*/ 1185227 h 1194592"/>
                <a:gd name="connsiteX3" fmla="*/ 1587427 w 1587427"/>
                <a:gd name="connsiteY3" fmla="*/ 650253 h 1194592"/>
                <a:gd name="connsiteX4" fmla="*/ 946908 w 1587427"/>
                <a:gd name="connsiteY4" fmla="*/ 0 h 1194592"/>
                <a:gd name="connsiteX0" fmla="*/ 962269 w 1602788"/>
                <a:gd name="connsiteY0" fmla="*/ 0 h 1267103"/>
                <a:gd name="connsiteX1" fmla="*/ 18914 w 1602788"/>
                <a:gd name="connsiteY1" fmla="*/ 189866 h 1267103"/>
                <a:gd name="connsiteX2" fmla="*/ 676788 w 1602788"/>
                <a:gd name="connsiteY2" fmla="*/ 1185227 h 1267103"/>
                <a:gd name="connsiteX3" fmla="*/ 1602788 w 1602788"/>
                <a:gd name="connsiteY3" fmla="*/ 650253 h 1267103"/>
                <a:gd name="connsiteX4" fmla="*/ 962269 w 1602788"/>
                <a:gd name="connsiteY4" fmla="*/ 0 h 1267103"/>
                <a:gd name="connsiteX0" fmla="*/ 949315 w 1589834"/>
                <a:gd name="connsiteY0" fmla="*/ 0 h 1246460"/>
                <a:gd name="connsiteX1" fmla="*/ 5960 w 1589834"/>
                <a:gd name="connsiteY1" fmla="*/ 189866 h 1246460"/>
                <a:gd name="connsiteX2" fmla="*/ 663834 w 1589834"/>
                <a:gd name="connsiteY2" fmla="*/ 1185227 h 1246460"/>
                <a:gd name="connsiteX3" fmla="*/ 1589834 w 1589834"/>
                <a:gd name="connsiteY3" fmla="*/ 650253 h 1246460"/>
                <a:gd name="connsiteX4" fmla="*/ 949315 w 1589834"/>
                <a:gd name="connsiteY4" fmla="*/ 0 h 1246460"/>
                <a:gd name="connsiteX0" fmla="*/ 949823 w 1590342"/>
                <a:gd name="connsiteY0" fmla="*/ 0 h 1226580"/>
                <a:gd name="connsiteX1" fmla="*/ 6468 w 1590342"/>
                <a:gd name="connsiteY1" fmla="*/ 189866 h 1226580"/>
                <a:gd name="connsiteX2" fmla="*/ 664342 w 1590342"/>
                <a:gd name="connsiteY2" fmla="*/ 1185227 h 1226580"/>
                <a:gd name="connsiteX3" fmla="*/ 1590342 w 1590342"/>
                <a:gd name="connsiteY3" fmla="*/ 650253 h 1226580"/>
                <a:gd name="connsiteX4" fmla="*/ 949823 w 1590342"/>
                <a:gd name="connsiteY4" fmla="*/ 0 h 1226580"/>
                <a:gd name="connsiteX0" fmla="*/ 948492 w 1589011"/>
                <a:gd name="connsiteY0" fmla="*/ 0 h 1039765"/>
                <a:gd name="connsiteX1" fmla="*/ 5137 w 1589011"/>
                <a:gd name="connsiteY1" fmla="*/ 189866 h 1039765"/>
                <a:gd name="connsiteX2" fmla="*/ 734583 w 1589011"/>
                <a:gd name="connsiteY2" fmla="*/ 981140 h 1039765"/>
                <a:gd name="connsiteX3" fmla="*/ 1589011 w 1589011"/>
                <a:gd name="connsiteY3" fmla="*/ 650253 h 1039765"/>
                <a:gd name="connsiteX4" fmla="*/ 948492 w 1589011"/>
                <a:gd name="connsiteY4" fmla="*/ 0 h 1039765"/>
                <a:gd name="connsiteX0" fmla="*/ 946460 w 1598696"/>
                <a:gd name="connsiteY0" fmla="*/ 0 h 997885"/>
                <a:gd name="connsiteX1" fmla="*/ 3105 w 1598696"/>
                <a:gd name="connsiteY1" fmla="*/ 189866 h 997885"/>
                <a:gd name="connsiteX2" fmla="*/ 732551 w 1598696"/>
                <a:gd name="connsiteY2" fmla="*/ 981140 h 997885"/>
                <a:gd name="connsiteX3" fmla="*/ 1598696 w 1598696"/>
                <a:gd name="connsiteY3" fmla="*/ 655153 h 997885"/>
                <a:gd name="connsiteX4" fmla="*/ 946460 w 1598696"/>
                <a:gd name="connsiteY4" fmla="*/ 0 h 997885"/>
                <a:gd name="connsiteX0" fmla="*/ 946460 w 1598696"/>
                <a:gd name="connsiteY0" fmla="*/ 0 h 996653"/>
                <a:gd name="connsiteX1" fmla="*/ 3105 w 1598696"/>
                <a:gd name="connsiteY1" fmla="*/ 189866 h 996653"/>
                <a:gd name="connsiteX2" fmla="*/ 732551 w 1598696"/>
                <a:gd name="connsiteY2" fmla="*/ 981140 h 996653"/>
                <a:gd name="connsiteX3" fmla="*/ 1598696 w 1598696"/>
                <a:gd name="connsiteY3" fmla="*/ 655153 h 996653"/>
                <a:gd name="connsiteX4" fmla="*/ 946460 w 1598696"/>
                <a:gd name="connsiteY4" fmla="*/ 0 h 99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8696" h="996653">
                  <a:moveTo>
                    <a:pt x="946460" y="0"/>
                  </a:moveTo>
                  <a:lnTo>
                    <a:pt x="3105" y="189866"/>
                  </a:lnTo>
                  <a:cubicBezTo>
                    <a:pt x="-44475" y="387404"/>
                    <a:pt x="466619" y="903592"/>
                    <a:pt x="732551" y="981140"/>
                  </a:cubicBezTo>
                  <a:cubicBezTo>
                    <a:pt x="998483" y="1058688"/>
                    <a:pt x="1478365" y="829153"/>
                    <a:pt x="1598696" y="655153"/>
                  </a:cubicBezTo>
                  <a:lnTo>
                    <a:pt x="946460" y="0"/>
                  </a:lnTo>
                  <a:close/>
                </a:path>
              </a:pathLst>
            </a:custGeom>
            <a:noFill/>
            <a:ln w="28575" cmpd="sng">
              <a:solidFill>
                <a:srgbClr val="282AF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140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91237" y="1445790"/>
            <a:ext cx="4853414" cy="4525963"/>
            <a:chOff x="82066" y="1143000"/>
            <a:chExt cx="4853414" cy="4525963"/>
          </a:xfrm>
        </p:grpSpPr>
        <p:pic>
          <p:nvPicPr>
            <p:cNvPr id="3" name="Picture 2" descr="F02_OLYMPEX_CMYK_v04_SCALE-CORRECTED.t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6" y="1143000"/>
              <a:ext cx="4853414" cy="4525963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 rot="2788265">
              <a:off x="2445868" y="1904281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2788265">
            <a:off x="4555040" y="2226511"/>
            <a:ext cx="847094" cy="2080979"/>
          </a:xfrm>
          <a:prstGeom prst="ellipse">
            <a:avLst/>
          </a:prstGeom>
          <a:noFill/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234679"/>
            <a:ext cx="9034520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Ground Sites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5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03224" y="3776274"/>
            <a:ext cx="2339642" cy="2133600"/>
            <a:chOff x="1394338" y="3597488"/>
            <a:chExt cx="2339642" cy="2133600"/>
          </a:xfrm>
        </p:grpSpPr>
        <p:pic>
          <p:nvPicPr>
            <p:cNvPr id="9" name="Picture 8" descr="MRR_Parsivel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338" y="3597488"/>
              <a:ext cx="2133600" cy="2133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66236" y="5033620"/>
              <a:ext cx="1567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 Rain Radar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94338" y="3672284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32080" y="1923963"/>
            <a:ext cx="1567744" cy="2398889"/>
            <a:chOff x="7199560" y="4223601"/>
            <a:chExt cx="1567744" cy="2398889"/>
          </a:xfrm>
        </p:grpSpPr>
        <p:pic>
          <p:nvPicPr>
            <p:cNvPr id="7" name="Picture 6" descr="IMG_4159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7"/>
            <a:stretch/>
          </p:blipFill>
          <p:spPr>
            <a:xfrm>
              <a:off x="7199560" y="4223601"/>
              <a:ext cx="1567744" cy="23988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99560" y="4379621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Tipping Bucket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50917" y="3776274"/>
            <a:ext cx="1974850" cy="2299483"/>
            <a:chOff x="7013575" y="1824073"/>
            <a:chExt cx="1974850" cy="2299483"/>
          </a:xfrm>
        </p:grpSpPr>
        <p:pic>
          <p:nvPicPr>
            <p:cNvPr id="3" name="Picture 2" descr="pluvi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575" y="1824073"/>
              <a:ext cx="1974850" cy="229948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74819" y="1826419"/>
              <a:ext cx="834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Pluvio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417" y="1560818"/>
            <a:ext cx="2129872" cy="1651001"/>
            <a:chOff x="4956728" y="1748683"/>
            <a:chExt cx="2129872" cy="1651001"/>
          </a:xfrm>
        </p:grpSpPr>
        <p:pic>
          <p:nvPicPr>
            <p:cNvPr id="8" name="Picture 7" descr="Joe_Kalaloch_IMG_4203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6"/>
            <a:stretch/>
          </p:blipFill>
          <p:spPr>
            <a:xfrm>
              <a:off x="4956728" y="1748683"/>
              <a:ext cx="2084212" cy="16510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19799" y="1796385"/>
              <a:ext cx="1066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Tipping Buckets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6728" y="2977580"/>
              <a:ext cx="100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32080" y="4685136"/>
            <a:ext cx="2667000" cy="1765300"/>
            <a:chOff x="3532080" y="4685136"/>
            <a:chExt cx="2667000" cy="1765300"/>
          </a:xfrm>
        </p:grpSpPr>
        <p:pic>
          <p:nvPicPr>
            <p:cNvPr id="2" name="Picture 1" descr="2DV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080" y="4685136"/>
              <a:ext cx="2667000" cy="17653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73779" y="4685136"/>
              <a:ext cx="1438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2DVD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76191" y="1923963"/>
            <a:ext cx="2246420" cy="1684815"/>
            <a:chOff x="5202192" y="1947307"/>
            <a:chExt cx="2246420" cy="1684815"/>
          </a:xfrm>
        </p:grpSpPr>
        <p:pic>
          <p:nvPicPr>
            <p:cNvPr id="13" name="Picture 12" descr="PVI-2_reduce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92" y="1947307"/>
              <a:ext cx="2246420" cy="168481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464653" y="2108629"/>
              <a:ext cx="1099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PIP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09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7" y="3243289"/>
            <a:ext cx="2638135" cy="3517513"/>
            <a:chOff x="14287" y="3243289"/>
            <a:chExt cx="2638135" cy="3517513"/>
          </a:xfrm>
        </p:grpSpPr>
        <p:pic>
          <p:nvPicPr>
            <p:cNvPr id="3" name="Picture 2" descr="IMG_3344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" y="3243289"/>
              <a:ext cx="2638135" cy="35175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0648" y="6359117"/>
              <a:ext cx="144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 the beach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39634" y="2695038"/>
            <a:ext cx="2609560" cy="3479413"/>
            <a:chOff x="1739634" y="2695038"/>
            <a:chExt cx="2609560" cy="3479413"/>
          </a:xfrm>
        </p:grpSpPr>
        <p:pic>
          <p:nvPicPr>
            <p:cNvPr id="4" name="Picture 3" descr="IMG_011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4707" y="3129965"/>
              <a:ext cx="3479413" cy="26095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290" y="5764044"/>
              <a:ext cx="1356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Lower valley</a:t>
              </a:r>
              <a:endParaRPr lang="en-US" dirty="0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266276" y="274638"/>
            <a:ext cx="4772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BFFB2"/>
                </a:solidFill>
              </a:rPr>
              <a:t>Ground Instrument</a:t>
            </a:r>
            <a:br>
              <a:rPr lang="en-US" dirty="0" smtClean="0">
                <a:solidFill>
                  <a:srgbClr val="FBFFB2"/>
                </a:solidFill>
              </a:rPr>
            </a:br>
            <a:r>
              <a:rPr lang="en-US" dirty="0" smtClean="0">
                <a:solidFill>
                  <a:srgbClr val="FBFFB2"/>
                </a:solidFill>
              </a:rPr>
              <a:t>Locations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24445" y="2306790"/>
            <a:ext cx="3331980" cy="2498985"/>
            <a:chOff x="3524445" y="2306790"/>
            <a:chExt cx="3331980" cy="2498985"/>
          </a:xfrm>
        </p:grpSpPr>
        <p:pic>
          <p:nvPicPr>
            <p:cNvPr id="8" name="Picture 7" descr="Bill_22486086109_fb1c2a7068_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445" y="2306790"/>
              <a:ext cx="3331980" cy="249898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70363" y="4377907"/>
              <a:ext cx="28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the Upper Quinault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85383" y="578126"/>
            <a:ext cx="3763179" cy="2822384"/>
            <a:chOff x="4113325" y="1417638"/>
            <a:chExt cx="3763179" cy="2822384"/>
          </a:xfrm>
        </p:grpSpPr>
        <p:pic>
          <p:nvPicPr>
            <p:cNvPr id="16" name="Picture 15" descr="wynoochee_Nov15_pi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325" y="1417638"/>
              <a:ext cx="3763179" cy="2822384"/>
            </a:xfrm>
            <a:prstGeom prst="rect">
              <a:avLst/>
            </a:prstGeom>
            <a:ln w="57150" cmpd="sng"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685463" y="3787159"/>
              <a:ext cx="1082348" cy="369332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3000 feet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72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93" y="1790112"/>
            <a:ext cx="4853414" cy="4525963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11918"/>
            <a:ext cx="843203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Leeside strategy:</a:t>
            </a:r>
            <a:br>
              <a:rPr lang="en-US" dirty="0" smtClean="0">
                <a:solidFill>
                  <a:srgbClr val="FBFFB2"/>
                </a:solidFill>
              </a:rPr>
            </a:br>
            <a:r>
              <a:rPr lang="en-US" dirty="0" smtClean="0">
                <a:solidFill>
                  <a:srgbClr val="FBFFB2"/>
                </a:solidFill>
              </a:rPr>
              <a:t>Hurricane Ridge &amp; EC radar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895576" y="2130167"/>
            <a:ext cx="613067" cy="979793"/>
          </a:xfrm>
          <a:custGeom>
            <a:avLst/>
            <a:gdLst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613067 w 613067"/>
              <a:gd name="connsiteY2" fmla="*/ 843051 h 974436"/>
              <a:gd name="connsiteX3" fmla="*/ 87581 w 613067"/>
              <a:gd name="connsiteY3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06394 w 613067"/>
              <a:gd name="connsiteY2" fmla="*/ 903829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8390"/>
              <a:gd name="connsiteY0" fmla="*/ 0 h 1045938"/>
              <a:gd name="connsiteX1" fmla="*/ 0 w 618390"/>
              <a:gd name="connsiteY1" fmla="*/ 974436 h 1045938"/>
              <a:gd name="connsiteX2" fmla="*/ 338144 w 618390"/>
              <a:gd name="connsiteY2" fmla="*/ 957804 h 1045938"/>
              <a:gd name="connsiteX3" fmla="*/ 613067 w 618390"/>
              <a:gd name="connsiteY3" fmla="*/ 843051 h 1045938"/>
              <a:gd name="connsiteX4" fmla="*/ 87581 w 618390"/>
              <a:gd name="connsiteY4" fmla="*/ 0 h 1045938"/>
              <a:gd name="connsiteX0" fmla="*/ 87581 w 617600"/>
              <a:gd name="connsiteY0" fmla="*/ 0 h 1042540"/>
              <a:gd name="connsiteX1" fmla="*/ 0 w 617600"/>
              <a:gd name="connsiteY1" fmla="*/ 974436 h 1042540"/>
              <a:gd name="connsiteX2" fmla="*/ 338144 w 617600"/>
              <a:gd name="connsiteY2" fmla="*/ 957804 h 1042540"/>
              <a:gd name="connsiteX3" fmla="*/ 613067 w 617600"/>
              <a:gd name="connsiteY3" fmla="*/ 843051 h 1042540"/>
              <a:gd name="connsiteX4" fmla="*/ 87581 w 617600"/>
              <a:gd name="connsiteY4" fmla="*/ 0 h 1042540"/>
              <a:gd name="connsiteX0" fmla="*/ 87581 w 617600"/>
              <a:gd name="connsiteY0" fmla="*/ 0 h 974436"/>
              <a:gd name="connsiteX1" fmla="*/ 0 w 617600"/>
              <a:gd name="connsiteY1" fmla="*/ 974436 h 974436"/>
              <a:gd name="connsiteX2" fmla="*/ 338144 w 617600"/>
              <a:gd name="connsiteY2" fmla="*/ 957804 h 974436"/>
              <a:gd name="connsiteX3" fmla="*/ 613067 w 617600"/>
              <a:gd name="connsiteY3" fmla="*/ 843051 h 974436"/>
              <a:gd name="connsiteX4" fmla="*/ 87581 w 617600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9793"/>
              <a:gd name="connsiteX1" fmla="*/ 0 w 613067"/>
              <a:gd name="connsiteY1" fmla="*/ 974436 h 979793"/>
              <a:gd name="connsiteX2" fmla="*/ 338144 w 613067"/>
              <a:gd name="connsiteY2" fmla="*/ 957804 h 979793"/>
              <a:gd name="connsiteX3" fmla="*/ 613067 w 613067"/>
              <a:gd name="connsiteY3" fmla="*/ 843051 h 979793"/>
              <a:gd name="connsiteX4" fmla="*/ 87581 w 613067"/>
              <a:gd name="connsiteY4" fmla="*/ 0 h 9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067" h="979793">
                <a:moveTo>
                  <a:pt x="87581" y="0"/>
                </a:moveTo>
                <a:lnTo>
                  <a:pt x="0" y="974436"/>
                </a:lnTo>
                <a:cubicBezTo>
                  <a:pt x="146535" y="991195"/>
                  <a:pt x="280416" y="963827"/>
                  <a:pt x="338144" y="957804"/>
                </a:cubicBezTo>
                <a:cubicBezTo>
                  <a:pt x="395872" y="951781"/>
                  <a:pt x="457977" y="929660"/>
                  <a:pt x="613067" y="843051"/>
                </a:cubicBezTo>
                <a:lnTo>
                  <a:pt x="87581" y="0"/>
                </a:lnTo>
                <a:close/>
              </a:path>
            </a:pathLst>
          </a:cu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9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246"/>
            <a:ext cx="843203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Hurricane Ridge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261267" y="1102742"/>
            <a:ext cx="3713484" cy="4951312"/>
            <a:chOff x="5261267" y="1578950"/>
            <a:chExt cx="3713484" cy="4951312"/>
          </a:xfrm>
        </p:grpSpPr>
        <p:pic>
          <p:nvPicPr>
            <p:cNvPr id="4" name="Picture 3" descr="IMG_2689 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42353" y="2197864"/>
              <a:ext cx="4951312" cy="3713484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713796" y="4025016"/>
              <a:ext cx="1113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BFFB2"/>
                  </a:solidFill>
                </a:rPr>
                <a:t>Parsivel</a:t>
              </a:r>
              <a:endParaRPr lang="en-US" b="1" dirty="0">
                <a:solidFill>
                  <a:srgbClr val="FBFFB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28029" y="2828944"/>
              <a:ext cx="1113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MRR</a:t>
              </a:r>
              <a:endParaRPr lang="en-US" b="1" dirty="0">
                <a:solidFill>
                  <a:srgbClr val="FBFFB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79310" y="4914371"/>
              <a:ext cx="1113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PIP</a:t>
              </a:r>
              <a:endParaRPr lang="en-US" b="1" dirty="0">
                <a:solidFill>
                  <a:srgbClr val="FBFFB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86958" y="1598053"/>
              <a:ext cx="1113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Elevation 5000 feet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0790" y="4038600"/>
            <a:ext cx="4690413" cy="2649288"/>
            <a:chOff x="22350" y="4212626"/>
            <a:chExt cx="4690413" cy="2649288"/>
          </a:xfrm>
        </p:grpSpPr>
        <p:pic>
          <p:nvPicPr>
            <p:cNvPr id="9" name="Picture 8" descr="research.hridge.20151205.pip.cropped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r="5064"/>
            <a:stretch/>
          </p:blipFill>
          <p:spPr>
            <a:xfrm>
              <a:off x="22350" y="4212626"/>
              <a:ext cx="4690413" cy="264928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54500" y="4496204"/>
              <a:ext cx="6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282AFA"/>
                  </a:solidFill>
                  <a:latin typeface="Bauhaus 93"/>
                  <a:cs typeface="Bauhaus 93"/>
                </a:rPr>
                <a:t>PIP</a:t>
              </a:r>
              <a:endParaRPr lang="en-US" sz="2400" dirty="0">
                <a:solidFill>
                  <a:srgbClr val="282AFA"/>
                </a:solidFill>
                <a:latin typeface="Bauhaus 93"/>
                <a:cs typeface="Bauhaus 93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9669" y="1087450"/>
            <a:ext cx="4750460" cy="2655079"/>
            <a:chOff x="149669" y="1196581"/>
            <a:chExt cx="4750460" cy="2655079"/>
          </a:xfrm>
        </p:grpSpPr>
        <p:grpSp>
          <p:nvGrpSpPr>
            <p:cNvPr id="5" name="Group 4"/>
            <p:cNvGrpSpPr/>
            <p:nvPr/>
          </p:nvGrpSpPr>
          <p:grpSpPr>
            <a:xfrm>
              <a:off x="149669" y="1196581"/>
              <a:ext cx="4750460" cy="2222963"/>
              <a:chOff x="149669" y="1613263"/>
              <a:chExt cx="4750460" cy="2222963"/>
            </a:xfrm>
          </p:grpSpPr>
          <p:pic>
            <p:nvPicPr>
              <p:cNvPr id="3" name="Picture 2" descr="research.ec_xband.20151205212618.refl_rhi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860" r="32785" b="35294"/>
              <a:stretch/>
            </p:blipFill>
            <p:spPr>
              <a:xfrm>
                <a:off x="149669" y="1613263"/>
                <a:ext cx="4750460" cy="2222963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719053" y="1647658"/>
                <a:ext cx="15668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AFFA2"/>
                    </a:solidFill>
                    <a:latin typeface="Bauhaus 93"/>
                    <a:cs typeface="Bauhaus 93"/>
                  </a:rPr>
                  <a:t>EC X-band</a:t>
                </a:r>
                <a:endParaRPr lang="en-US" sz="2400" dirty="0">
                  <a:solidFill>
                    <a:srgbClr val="FAFFA2"/>
                  </a:solidFill>
                  <a:latin typeface="Bauhaus 93"/>
                  <a:cs typeface="Bauhaus 93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424627" y="3482328"/>
              <a:ext cx="171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Hurricane Ridge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242283" y="3164852"/>
              <a:ext cx="0" cy="406765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86998" y="1037845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2125 UTC 5 Dec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6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04107" y="2273300"/>
            <a:ext cx="5535786" cy="3497881"/>
            <a:chOff x="1804107" y="2463800"/>
            <a:chExt cx="5535786" cy="3497881"/>
          </a:xfrm>
        </p:grpSpPr>
        <p:pic>
          <p:nvPicPr>
            <p:cNvPr id="9" name="Picture 8" descr="583773main_GPM_Banner_1_full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1"/>
            <a:stretch/>
          </p:blipFill>
          <p:spPr>
            <a:xfrm>
              <a:off x="1804107" y="2463800"/>
              <a:ext cx="5535786" cy="3497881"/>
            </a:xfrm>
            <a:prstGeom prst="rect">
              <a:avLst/>
            </a:prstGeom>
          </p:spPr>
        </p:pic>
        <p:pic>
          <p:nvPicPr>
            <p:cNvPr id="16" name="Picture 15" descr="GPM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118" y="4577058"/>
              <a:ext cx="1183223" cy="63894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219026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The GPM Satellite</a:t>
            </a:r>
            <a:endParaRPr lang="en-US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528" y="1215511"/>
            <a:ext cx="864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BFFB2"/>
                </a:solidFill>
              </a:rPr>
              <a:t>Satellite Validation in the Pacific Northwest</a:t>
            </a:r>
            <a:endParaRPr lang="en-US" sz="3600" dirty="0">
              <a:solidFill>
                <a:srgbClr val="FBFFB2"/>
              </a:solidFill>
            </a:endParaRPr>
          </a:p>
        </p:txBody>
      </p:sp>
      <p:pic>
        <p:nvPicPr>
          <p:cNvPr id="4" name="Picture 3" descr="GPMlaunc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>
          <a:xfrm>
            <a:off x="523570" y="1224283"/>
            <a:ext cx="8171382" cy="5124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8928" y="5320492"/>
            <a:ext cx="133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27 Feb 2014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3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7" y="1676400"/>
            <a:ext cx="4853414" cy="4525963"/>
          </a:xfrm>
          <a:prstGeom prst="rect">
            <a:avLst/>
          </a:prstGeom>
        </p:spPr>
      </p:pic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187254"/>
            <a:ext cx="903452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Aircraft Coordination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6" name="Oval 4"/>
          <p:cNvSpPr/>
          <p:nvPr/>
        </p:nvSpPr>
        <p:spPr>
          <a:xfrm>
            <a:off x="3027999" y="1720650"/>
            <a:ext cx="2825694" cy="3941260"/>
          </a:xfrm>
          <a:custGeom>
            <a:avLst/>
            <a:gdLst>
              <a:gd name="connsiteX0" fmla="*/ 0 w 672356"/>
              <a:gd name="connsiteY0" fmla="*/ 576197 h 1152394"/>
              <a:gd name="connsiteX1" fmla="*/ 336178 w 672356"/>
              <a:gd name="connsiteY1" fmla="*/ 0 h 1152394"/>
              <a:gd name="connsiteX2" fmla="*/ 672356 w 672356"/>
              <a:gd name="connsiteY2" fmla="*/ 576197 h 1152394"/>
              <a:gd name="connsiteX3" fmla="*/ 336178 w 672356"/>
              <a:gd name="connsiteY3" fmla="*/ 1152394 h 1152394"/>
              <a:gd name="connsiteX4" fmla="*/ 0 w 672356"/>
              <a:gd name="connsiteY4" fmla="*/ 576197 h 1152394"/>
              <a:gd name="connsiteX0" fmla="*/ 0 w 685630"/>
              <a:gd name="connsiteY0" fmla="*/ 590275 h 1166472"/>
              <a:gd name="connsiteX1" fmla="*/ 336178 w 685630"/>
              <a:gd name="connsiteY1" fmla="*/ 14078 h 1166472"/>
              <a:gd name="connsiteX2" fmla="*/ 590767 w 685630"/>
              <a:gd name="connsiteY2" fmla="*/ 211262 h 1166472"/>
              <a:gd name="connsiteX3" fmla="*/ 672356 w 685630"/>
              <a:gd name="connsiteY3" fmla="*/ 590275 h 1166472"/>
              <a:gd name="connsiteX4" fmla="*/ 336178 w 685630"/>
              <a:gd name="connsiteY4" fmla="*/ 1166472 h 1166472"/>
              <a:gd name="connsiteX5" fmla="*/ 0 w 685630"/>
              <a:gd name="connsiteY5" fmla="*/ 590275 h 1166472"/>
              <a:gd name="connsiteX0" fmla="*/ 0 w 1689186"/>
              <a:gd name="connsiteY0" fmla="*/ 3363067 h 3939264"/>
              <a:gd name="connsiteX1" fmla="*/ 336178 w 1689186"/>
              <a:gd name="connsiteY1" fmla="*/ 2786870 h 3939264"/>
              <a:gd name="connsiteX2" fmla="*/ 1686978 w 1689186"/>
              <a:gd name="connsiteY2" fmla="*/ 2896 h 3939264"/>
              <a:gd name="connsiteX3" fmla="*/ 672356 w 1689186"/>
              <a:gd name="connsiteY3" fmla="*/ 3363067 h 3939264"/>
              <a:gd name="connsiteX4" fmla="*/ 336178 w 1689186"/>
              <a:gd name="connsiteY4" fmla="*/ 3939264 h 3939264"/>
              <a:gd name="connsiteX5" fmla="*/ 0 w 1689186"/>
              <a:gd name="connsiteY5" fmla="*/ 3363067 h 3939264"/>
              <a:gd name="connsiteX0" fmla="*/ 0 w 1742959"/>
              <a:gd name="connsiteY0" fmla="*/ 3421790 h 3997987"/>
              <a:gd name="connsiteX1" fmla="*/ 336178 w 1742959"/>
              <a:gd name="connsiteY1" fmla="*/ 2845593 h 3997987"/>
              <a:gd name="connsiteX2" fmla="*/ 1686978 w 1742959"/>
              <a:gd name="connsiteY2" fmla="*/ 61619 h 3997987"/>
              <a:gd name="connsiteX3" fmla="*/ 1406241 w 1742959"/>
              <a:gd name="connsiteY3" fmla="*/ 1117725 h 3997987"/>
              <a:gd name="connsiteX4" fmla="*/ 672356 w 1742959"/>
              <a:gd name="connsiteY4" fmla="*/ 3421790 h 3997987"/>
              <a:gd name="connsiteX5" fmla="*/ 336178 w 1742959"/>
              <a:gd name="connsiteY5" fmla="*/ 3997987 h 3997987"/>
              <a:gd name="connsiteX6" fmla="*/ 0 w 1742959"/>
              <a:gd name="connsiteY6" fmla="*/ 3421790 h 3997987"/>
              <a:gd name="connsiteX0" fmla="*/ 0 w 2827340"/>
              <a:gd name="connsiteY0" fmla="*/ 3411282 h 3987479"/>
              <a:gd name="connsiteX1" fmla="*/ 336178 w 2827340"/>
              <a:gd name="connsiteY1" fmla="*/ 2835085 h 3987479"/>
              <a:gd name="connsiteX2" fmla="*/ 1686978 w 2827340"/>
              <a:gd name="connsiteY2" fmla="*/ 51111 h 3987479"/>
              <a:gd name="connsiteX3" fmla="*/ 2809925 w 2827340"/>
              <a:gd name="connsiteY3" fmla="*/ 1321111 h 3987479"/>
              <a:gd name="connsiteX4" fmla="*/ 672356 w 2827340"/>
              <a:gd name="connsiteY4" fmla="*/ 3411282 h 3987479"/>
              <a:gd name="connsiteX5" fmla="*/ 336178 w 2827340"/>
              <a:gd name="connsiteY5" fmla="*/ 3987479 h 3987479"/>
              <a:gd name="connsiteX6" fmla="*/ 0 w 2827340"/>
              <a:gd name="connsiteY6" fmla="*/ 3411282 h 3987479"/>
              <a:gd name="connsiteX0" fmla="*/ 0 w 2827340"/>
              <a:gd name="connsiteY0" fmla="*/ 3411282 h 3992310"/>
              <a:gd name="connsiteX1" fmla="*/ 336178 w 2827340"/>
              <a:gd name="connsiteY1" fmla="*/ 2835085 h 3992310"/>
              <a:gd name="connsiteX2" fmla="*/ 1686978 w 2827340"/>
              <a:gd name="connsiteY2" fmla="*/ 51111 h 3992310"/>
              <a:gd name="connsiteX3" fmla="*/ 2809925 w 2827340"/>
              <a:gd name="connsiteY3" fmla="*/ 1321111 h 3992310"/>
              <a:gd name="connsiteX4" fmla="*/ 939724 w 2827340"/>
              <a:gd name="connsiteY4" fmla="*/ 3518229 h 3992310"/>
              <a:gd name="connsiteX5" fmla="*/ 336178 w 2827340"/>
              <a:gd name="connsiteY5" fmla="*/ 3987479 h 3992310"/>
              <a:gd name="connsiteX6" fmla="*/ 0 w 2827340"/>
              <a:gd name="connsiteY6" fmla="*/ 3411282 h 3992310"/>
              <a:gd name="connsiteX0" fmla="*/ 0 w 2827340"/>
              <a:gd name="connsiteY0" fmla="*/ 3411282 h 3992310"/>
              <a:gd name="connsiteX1" fmla="*/ 336178 w 2827340"/>
              <a:gd name="connsiteY1" fmla="*/ 2835085 h 3992310"/>
              <a:gd name="connsiteX2" fmla="*/ 1686978 w 2827340"/>
              <a:gd name="connsiteY2" fmla="*/ 51111 h 3992310"/>
              <a:gd name="connsiteX3" fmla="*/ 2809925 w 2827340"/>
              <a:gd name="connsiteY3" fmla="*/ 1321111 h 3992310"/>
              <a:gd name="connsiteX4" fmla="*/ 939724 w 2827340"/>
              <a:gd name="connsiteY4" fmla="*/ 3518229 h 3992310"/>
              <a:gd name="connsiteX5" fmla="*/ 336178 w 2827340"/>
              <a:gd name="connsiteY5" fmla="*/ 3987479 h 3992310"/>
              <a:gd name="connsiteX6" fmla="*/ 0 w 2827340"/>
              <a:gd name="connsiteY6" fmla="*/ 3411282 h 3992310"/>
              <a:gd name="connsiteX0" fmla="*/ 0 w 3134813"/>
              <a:gd name="connsiteY0" fmla="*/ 2609177 h 4045597"/>
              <a:gd name="connsiteX1" fmla="*/ 643651 w 3134813"/>
              <a:gd name="connsiteY1" fmla="*/ 2835085 h 4045597"/>
              <a:gd name="connsiteX2" fmla="*/ 1994451 w 3134813"/>
              <a:gd name="connsiteY2" fmla="*/ 51111 h 4045597"/>
              <a:gd name="connsiteX3" fmla="*/ 3117398 w 3134813"/>
              <a:gd name="connsiteY3" fmla="*/ 1321111 h 4045597"/>
              <a:gd name="connsiteX4" fmla="*/ 1247197 w 3134813"/>
              <a:gd name="connsiteY4" fmla="*/ 3518229 h 4045597"/>
              <a:gd name="connsiteX5" fmla="*/ 643651 w 3134813"/>
              <a:gd name="connsiteY5" fmla="*/ 3987479 h 4045597"/>
              <a:gd name="connsiteX6" fmla="*/ 0 w 3134813"/>
              <a:gd name="connsiteY6" fmla="*/ 2609177 h 4045597"/>
              <a:gd name="connsiteX0" fmla="*/ 5713 w 3140526"/>
              <a:gd name="connsiteY0" fmla="*/ 2609177 h 4045597"/>
              <a:gd name="connsiteX1" fmla="*/ 1037048 w 3140526"/>
              <a:gd name="connsiteY1" fmla="*/ 2260243 h 4045597"/>
              <a:gd name="connsiteX2" fmla="*/ 2000164 w 3140526"/>
              <a:gd name="connsiteY2" fmla="*/ 51111 h 4045597"/>
              <a:gd name="connsiteX3" fmla="*/ 3123111 w 3140526"/>
              <a:gd name="connsiteY3" fmla="*/ 1321111 h 4045597"/>
              <a:gd name="connsiteX4" fmla="*/ 1252910 w 3140526"/>
              <a:gd name="connsiteY4" fmla="*/ 3518229 h 4045597"/>
              <a:gd name="connsiteX5" fmla="*/ 649364 w 3140526"/>
              <a:gd name="connsiteY5" fmla="*/ 3987479 h 4045597"/>
              <a:gd name="connsiteX6" fmla="*/ 5713 w 3140526"/>
              <a:gd name="connsiteY6" fmla="*/ 2609177 h 4045597"/>
              <a:gd name="connsiteX0" fmla="*/ 9576 w 2877020"/>
              <a:gd name="connsiteY0" fmla="*/ 2087808 h 4082882"/>
              <a:gd name="connsiteX1" fmla="*/ 773542 w 2877020"/>
              <a:gd name="connsiteY1" fmla="*/ 2260243 h 4082882"/>
              <a:gd name="connsiteX2" fmla="*/ 1736658 w 2877020"/>
              <a:gd name="connsiteY2" fmla="*/ 51111 h 4082882"/>
              <a:gd name="connsiteX3" fmla="*/ 2859605 w 2877020"/>
              <a:gd name="connsiteY3" fmla="*/ 1321111 h 4082882"/>
              <a:gd name="connsiteX4" fmla="*/ 989404 w 2877020"/>
              <a:gd name="connsiteY4" fmla="*/ 3518229 h 4082882"/>
              <a:gd name="connsiteX5" fmla="*/ 385858 w 2877020"/>
              <a:gd name="connsiteY5" fmla="*/ 3987479 h 4082882"/>
              <a:gd name="connsiteX6" fmla="*/ 9576 w 2877020"/>
              <a:gd name="connsiteY6" fmla="*/ 2087808 h 4082882"/>
              <a:gd name="connsiteX0" fmla="*/ 9576 w 2878088"/>
              <a:gd name="connsiteY0" fmla="*/ 2040891 h 4035965"/>
              <a:gd name="connsiteX1" fmla="*/ 773542 w 2878088"/>
              <a:gd name="connsiteY1" fmla="*/ 2213326 h 4035965"/>
              <a:gd name="connsiteX2" fmla="*/ 1348973 w 2878088"/>
              <a:gd name="connsiteY2" fmla="*/ 913246 h 4035965"/>
              <a:gd name="connsiteX3" fmla="*/ 1736658 w 2878088"/>
              <a:gd name="connsiteY3" fmla="*/ 4194 h 4035965"/>
              <a:gd name="connsiteX4" fmla="*/ 2859605 w 2878088"/>
              <a:gd name="connsiteY4" fmla="*/ 1274194 h 4035965"/>
              <a:gd name="connsiteX5" fmla="*/ 989404 w 2878088"/>
              <a:gd name="connsiteY5" fmla="*/ 3471312 h 4035965"/>
              <a:gd name="connsiteX6" fmla="*/ 385858 w 2878088"/>
              <a:gd name="connsiteY6" fmla="*/ 3940562 h 4035965"/>
              <a:gd name="connsiteX7" fmla="*/ 9576 w 2878088"/>
              <a:gd name="connsiteY7" fmla="*/ 2040891 h 4035965"/>
              <a:gd name="connsiteX0" fmla="*/ 9576 w 2878088"/>
              <a:gd name="connsiteY0" fmla="*/ 2040574 h 4035648"/>
              <a:gd name="connsiteX1" fmla="*/ 773542 w 2878088"/>
              <a:gd name="connsiteY1" fmla="*/ 2213009 h 4035648"/>
              <a:gd name="connsiteX2" fmla="*/ 1763394 w 2878088"/>
              <a:gd name="connsiteY2" fmla="*/ 966402 h 4035648"/>
              <a:gd name="connsiteX3" fmla="*/ 1736658 w 2878088"/>
              <a:gd name="connsiteY3" fmla="*/ 3877 h 4035648"/>
              <a:gd name="connsiteX4" fmla="*/ 2859605 w 2878088"/>
              <a:gd name="connsiteY4" fmla="*/ 1273877 h 4035648"/>
              <a:gd name="connsiteX5" fmla="*/ 989404 w 2878088"/>
              <a:gd name="connsiteY5" fmla="*/ 3470995 h 4035648"/>
              <a:gd name="connsiteX6" fmla="*/ 385858 w 2878088"/>
              <a:gd name="connsiteY6" fmla="*/ 3940245 h 4035648"/>
              <a:gd name="connsiteX7" fmla="*/ 9576 w 2878088"/>
              <a:gd name="connsiteY7" fmla="*/ 2040574 h 4035648"/>
              <a:gd name="connsiteX0" fmla="*/ 9576 w 2616191"/>
              <a:gd name="connsiteY0" fmla="*/ 2040574 h 4035648"/>
              <a:gd name="connsiteX1" fmla="*/ 773542 w 2616191"/>
              <a:gd name="connsiteY1" fmla="*/ 2213009 h 4035648"/>
              <a:gd name="connsiteX2" fmla="*/ 1763394 w 2616191"/>
              <a:gd name="connsiteY2" fmla="*/ 966402 h 4035648"/>
              <a:gd name="connsiteX3" fmla="*/ 1736658 w 2616191"/>
              <a:gd name="connsiteY3" fmla="*/ 3877 h 4035648"/>
              <a:gd name="connsiteX4" fmla="*/ 2592237 w 2616191"/>
              <a:gd name="connsiteY4" fmla="*/ 939667 h 4035648"/>
              <a:gd name="connsiteX5" fmla="*/ 989404 w 2616191"/>
              <a:gd name="connsiteY5" fmla="*/ 3470995 h 4035648"/>
              <a:gd name="connsiteX6" fmla="*/ 385858 w 2616191"/>
              <a:gd name="connsiteY6" fmla="*/ 3940245 h 4035648"/>
              <a:gd name="connsiteX7" fmla="*/ 9576 w 2616191"/>
              <a:gd name="connsiteY7" fmla="*/ 2040574 h 4035648"/>
              <a:gd name="connsiteX0" fmla="*/ 9576 w 2719872"/>
              <a:gd name="connsiteY0" fmla="*/ 2040574 h 4035648"/>
              <a:gd name="connsiteX1" fmla="*/ 773542 w 2719872"/>
              <a:gd name="connsiteY1" fmla="*/ 2213009 h 4035648"/>
              <a:gd name="connsiteX2" fmla="*/ 1763394 w 2719872"/>
              <a:gd name="connsiteY2" fmla="*/ 966402 h 4035648"/>
              <a:gd name="connsiteX3" fmla="*/ 1736658 w 2719872"/>
              <a:gd name="connsiteY3" fmla="*/ 3877 h 4035648"/>
              <a:gd name="connsiteX4" fmla="*/ 2592237 w 2719872"/>
              <a:gd name="connsiteY4" fmla="*/ 939667 h 4035648"/>
              <a:gd name="connsiteX5" fmla="*/ 989404 w 2719872"/>
              <a:gd name="connsiteY5" fmla="*/ 3470995 h 4035648"/>
              <a:gd name="connsiteX6" fmla="*/ 385858 w 2719872"/>
              <a:gd name="connsiteY6" fmla="*/ 3940245 h 4035648"/>
              <a:gd name="connsiteX7" fmla="*/ 9576 w 2719872"/>
              <a:gd name="connsiteY7" fmla="*/ 2040574 h 4035648"/>
              <a:gd name="connsiteX0" fmla="*/ 9576 w 2719872"/>
              <a:gd name="connsiteY0" fmla="*/ 2040574 h 4035648"/>
              <a:gd name="connsiteX1" fmla="*/ 773542 w 2719872"/>
              <a:gd name="connsiteY1" fmla="*/ 2213009 h 4035648"/>
              <a:gd name="connsiteX2" fmla="*/ 1763394 w 2719872"/>
              <a:gd name="connsiteY2" fmla="*/ 966402 h 4035648"/>
              <a:gd name="connsiteX3" fmla="*/ 1736658 w 2719872"/>
              <a:gd name="connsiteY3" fmla="*/ 3877 h 4035648"/>
              <a:gd name="connsiteX4" fmla="*/ 2592237 w 2719872"/>
              <a:gd name="connsiteY4" fmla="*/ 939667 h 4035648"/>
              <a:gd name="connsiteX5" fmla="*/ 989404 w 2719872"/>
              <a:gd name="connsiteY5" fmla="*/ 3470995 h 4035648"/>
              <a:gd name="connsiteX6" fmla="*/ 385858 w 2719872"/>
              <a:gd name="connsiteY6" fmla="*/ 3940245 h 4035648"/>
              <a:gd name="connsiteX7" fmla="*/ 9576 w 2719872"/>
              <a:gd name="connsiteY7" fmla="*/ 2040574 h 4035648"/>
              <a:gd name="connsiteX0" fmla="*/ 9576 w 2651574"/>
              <a:gd name="connsiteY0" fmla="*/ 2040574 h 4035648"/>
              <a:gd name="connsiteX1" fmla="*/ 773542 w 2651574"/>
              <a:gd name="connsiteY1" fmla="*/ 2213009 h 4035648"/>
              <a:gd name="connsiteX2" fmla="*/ 1763394 w 2651574"/>
              <a:gd name="connsiteY2" fmla="*/ 966402 h 4035648"/>
              <a:gd name="connsiteX3" fmla="*/ 1736658 w 2651574"/>
              <a:gd name="connsiteY3" fmla="*/ 3877 h 4035648"/>
              <a:gd name="connsiteX4" fmla="*/ 2592237 w 2651574"/>
              <a:gd name="connsiteY4" fmla="*/ 939667 h 4035648"/>
              <a:gd name="connsiteX5" fmla="*/ 989404 w 2651574"/>
              <a:gd name="connsiteY5" fmla="*/ 3470995 h 4035648"/>
              <a:gd name="connsiteX6" fmla="*/ 385858 w 2651574"/>
              <a:gd name="connsiteY6" fmla="*/ 3940245 h 4035648"/>
              <a:gd name="connsiteX7" fmla="*/ 9576 w 2651574"/>
              <a:gd name="connsiteY7" fmla="*/ 2040574 h 4035648"/>
              <a:gd name="connsiteX0" fmla="*/ 10974 w 2662319"/>
              <a:gd name="connsiteY0" fmla="*/ 2040574 h 3967215"/>
              <a:gd name="connsiteX1" fmla="*/ 774940 w 2662319"/>
              <a:gd name="connsiteY1" fmla="*/ 2213009 h 3967215"/>
              <a:gd name="connsiteX2" fmla="*/ 1764792 w 2662319"/>
              <a:gd name="connsiteY2" fmla="*/ 966402 h 3967215"/>
              <a:gd name="connsiteX3" fmla="*/ 1738056 w 2662319"/>
              <a:gd name="connsiteY3" fmla="*/ 3877 h 3967215"/>
              <a:gd name="connsiteX4" fmla="*/ 2593635 w 2662319"/>
              <a:gd name="connsiteY4" fmla="*/ 939667 h 3967215"/>
              <a:gd name="connsiteX5" fmla="*/ 1258171 w 2662319"/>
              <a:gd name="connsiteY5" fmla="*/ 3016469 h 3967215"/>
              <a:gd name="connsiteX6" fmla="*/ 387256 w 2662319"/>
              <a:gd name="connsiteY6" fmla="*/ 3940245 h 3967215"/>
              <a:gd name="connsiteX7" fmla="*/ 10974 w 2662319"/>
              <a:gd name="connsiteY7" fmla="*/ 2040574 h 3967215"/>
              <a:gd name="connsiteX0" fmla="*/ 10974 w 2688826"/>
              <a:gd name="connsiteY0" fmla="*/ 2040574 h 3967215"/>
              <a:gd name="connsiteX1" fmla="*/ 774940 w 2688826"/>
              <a:gd name="connsiteY1" fmla="*/ 2213009 h 3967215"/>
              <a:gd name="connsiteX2" fmla="*/ 1764792 w 2688826"/>
              <a:gd name="connsiteY2" fmla="*/ 966402 h 3967215"/>
              <a:gd name="connsiteX3" fmla="*/ 1738056 w 2688826"/>
              <a:gd name="connsiteY3" fmla="*/ 3877 h 3967215"/>
              <a:gd name="connsiteX4" fmla="*/ 2593635 w 2688826"/>
              <a:gd name="connsiteY4" fmla="*/ 939667 h 3967215"/>
              <a:gd name="connsiteX5" fmla="*/ 1258171 w 2688826"/>
              <a:gd name="connsiteY5" fmla="*/ 3016469 h 3967215"/>
              <a:gd name="connsiteX6" fmla="*/ 387256 w 2688826"/>
              <a:gd name="connsiteY6" fmla="*/ 3940245 h 3967215"/>
              <a:gd name="connsiteX7" fmla="*/ 10974 w 2688826"/>
              <a:gd name="connsiteY7" fmla="*/ 2040574 h 3967215"/>
              <a:gd name="connsiteX0" fmla="*/ 44226 w 2722078"/>
              <a:gd name="connsiteY0" fmla="*/ 2040574 h 3967215"/>
              <a:gd name="connsiteX1" fmla="*/ 808192 w 2722078"/>
              <a:gd name="connsiteY1" fmla="*/ 2213009 h 3967215"/>
              <a:gd name="connsiteX2" fmla="*/ 1798044 w 2722078"/>
              <a:gd name="connsiteY2" fmla="*/ 966402 h 3967215"/>
              <a:gd name="connsiteX3" fmla="*/ 1771308 w 2722078"/>
              <a:gd name="connsiteY3" fmla="*/ 3877 h 3967215"/>
              <a:gd name="connsiteX4" fmla="*/ 2626887 w 2722078"/>
              <a:gd name="connsiteY4" fmla="*/ 939667 h 3967215"/>
              <a:gd name="connsiteX5" fmla="*/ 1291423 w 2722078"/>
              <a:gd name="connsiteY5" fmla="*/ 3016469 h 3967215"/>
              <a:gd name="connsiteX6" fmla="*/ 420508 w 2722078"/>
              <a:gd name="connsiteY6" fmla="*/ 3940245 h 3967215"/>
              <a:gd name="connsiteX7" fmla="*/ 126991 w 2722078"/>
              <a:gd name="connsiteY7" fmla="*/ 2998403 h 3967215"/>
              <a:gd name="connsiteX8" fmla="*/ 44226 w 2722078"/>
              <a:gd name="connsiteY8" fmla="*/ 2040574 h 3967215"/>
              <a:gd name="connsiteX0" fmla="*/ 147842 w 2825694"/>
              <a:gd name="connsiteY0" fmla="*/ 2040574 h 3941260"/>
              <a:gd name="connsiteX1" fmla="*/ 911808 w 2825694"/>
              <a:gd name="connsiteY1" fmla="*/ 2213009 h 3941260"/>
              <a:gd name="connsiteX2" fmla="*/ 1901660 w 2825694"/>
              <a:gd name="connsiteY2" fmla="*/ 966402 h 3941260"/>
              <a:gd name="connsiteX3" fmla="*/ 1874924 w 2825694"/>
              <a:gd name="connsiteY3" fmla="*/ 3877 h 3941260"/>
              <a:gd name="connsiteX4" fmla="*/ 2730503 w 2825694"/>
              <a:gd name="connsiteY4" fmla="*/ 939667 h 3941260"/>
              <a:gd name="connsiteX5" fmla="*/ 1395039 w 2825694"/>
              <a:gd name="connsiteY5" fmla="*/ 3016469 h 3941260"/>
              <a:gd name="connsiteX6" fmla="*/ 524124 w 2825694"/>
              <a:gd name="connsiteY6" fmla="*/ 3940245 h 3941260"/>
              <a:gd name="connsiteX7" fmla="*/ 30081 w 2825694"/>
              <a:gd name="connsiteY7" fmla="*/ 3172193 h 3941260"/>
              <a:gd name="connsiteX8" fmla="*/ 147842 w 2825694"/>
              <a:gd name="connsiteY8" fmla="*/ 2040574 h 394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5694" h="3941260">
                <a:moveTo>
                  <a:pt x="147842" y="2040574"/>
                </a:moveTo>
                <a:cubicBezTo>
                  <a:pt x="294796" y="1880710"/>
                  <a:pt x="619505" y="2392038"/>
                  <a:pt x="911808" y="2213009"/>
                </a:cubicBezTo>
                <a:cubicBezTo>
                  <a:pt x="1204111" y="2033980"/>
                  <a:pt x="1741141" y="1334591"/>
                  <a:pt x="1901660" y="966402"/>
                </a:cubicBezTo>
                <a:cubicBezTo>
                  <a:pt x="2062179" y="598213"/>
                  <a:pt x="1623152" y="-56281"/>
                  <a:pt x="1874924" y="3877"/>
                </a:cubicBezTo>
                <a:cubicBezTo>
                  <a:pt x="2126696" y="64035"/>
                  <a:pt x="2498554" y="393007"/>
                  <a:pt x="2730503" y="939667"/>
                </a:cubicBezTo>
                <a:cubicBezTo>
                  <a:pt x="3122872" y="1700222"/>
                  <a:pt x="2228435" y="2482952"/>
                  <a:pt x="1395039" y="3016469"/>
                </a:cubicBezTo>
                <a:cubicBezTo>
                  <a:pt x="1216695" y="3496513"/>
                  <a:pt x="751617" y="3914291"/>
                  <a:pt x="524124" y="3940245"/>
                </a:cubicBezTo>
                <a:cubicBezTo>
                  <a:pt x="296631" y="3966199"/>
                  <a:pt x="92795" y="3488805"/>
                  <a:pt x="30081" y="3172193"/>
                </a:cubicBezTo>
                <a:cubicBezTo>
                  <a:pt x="-32633" y="2855581"/>
                  <a:pt x="888" y="2200438"/>
                  <a:pt x="147842" y="2040574"/>
                </a:cubicBezTo>
                <a:close/>
              </a:path>
            </a:pathLst>
          </a:cu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6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8285 (2) Olympex weather brief 11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94" y="1417638"/>
            <a:ext cx="3734654" cy="1942631"/>
          </a:xfrm>
          <a:prstGeom prst="rect">
            <a:avLst/>
          </a:prstGeom>
        </p:spPr>
      </p:pic>
      <p:pic>
        <p:nvPicPr>
          <p:cNvPr id="11" name="Picture 10" descr="PlanOfTheDay_20151117_Page_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44098"/>
          <a:stretch/>
        </p:blipFill>
        <p:spPr>
          <a:xfrm>
            <a:off x="6122846" y="4862078"/>
            <a:ext cx="2824651" cy="172443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6803" y="1240946"/>
            <a:ext cx="3961519" cy="3301158"/>
            <a:chOff x="226803" y="1240946"/>
            <a:chExt cx="3961519" cy="3301158"/>
          </a:xfrm>
        </p:grpSpPr>
        <p:pic>
          <p:nvPicPr>
            <p:cNvPr id="10" name="Picture 9" descr="20151111_walt_steve_lynn_roj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133" y="2662462"/>
              <a:ext cx="2506189" cy="1879642"/>
            </a:xfrm>
            <a:prstGeom prst="rect">
              <a:avLst/>
            </a:prstGeom>
          </p:spPr>
        </p:pic>
        <p:pic>
          <p:nvPicPr>
            <p:cNvPr id="12" name="Picture 11" descr="IMG_8267 UW students developing Olympex forecast 11-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03" y="1240946"/>
              <a:ext cx="3111001" cy="1797467"/>
            </a:xfrm>
            <a:prstGeom prst="rect">
              <a:avLst/>
            </a:prstGeom>
          </p:spPr>
        </p:pic>
      </p:grpSp>
      <p:pic>
        <p:nvPicPr>
          <p:cNvPr id="7" name="Picture 6" descr="20151212_J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3" y="4384760"/>
            <a:ext cx="3124611" cy="22017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61377" y="780368"/>
            <a:ext cx="3395903" cy="3761736"/>
            <a:chOff x="5561377" y="780368"/>
            <a:chExt cx="3395903" cy="3761736"/>
          </a:xfrm>
        </p:grpSpPr>
        <p:pic>
          <p:nvPicPr>
            <p:cNvPr id="8" name="Picture 7" descr="IMG_8272 Olympex planning 11-1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77" y="2330814"/>
              <a:ext cx="3386120" cy="2211290"/>
            </a:xfrm>
            <a:prstGeom prst="rect">
              <a:avLst/>
            </a:prstGeom>
          </p:spPr>
        </p:pic>
        <p:pic>
          <p:nvPicPr>
            <p:cNvPr id="14" name="Picture 13" descr="Macintosh HD:Users:ezipser:Dropbox:Camera Uploads:2015-11-11 09.48.00.jpg"/>
            <p:cNvPicPr/>
            <p:nvPr/>
          </p:nvPicPr>
          <p:blipFill>
            <a:blip r:embed="rId8"/>
            <a:srcRect t="2941" b="7353"/>
            <a:stretch>
              <a:fillRect/>
            </a:stretch>
          </p:blipFill>
          <p:spPr bwMode="auto">
            <a:xfrm>
              <a:off x="7129546" y="780368"/>
              <a:ext cx="1827734" cy="1230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 descr="20151208_timelin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04" y="3991208"/>
            <a:ext cx="2928920" cy="1993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03" y="209034"/>
            <a:ext cx="565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BFFB2"/>
                </a:solidFill>
              </a:rPr>
              <a:t>Operations Center at the UW</a:t>
            </a:r>
            <a:endParaRPr lang="en-US" sz="36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9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04" y="274638"/>
            <a:ext cx="891719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An Example of Coordination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5" name="Picture 4" descr="20151217_flighttracks_DC8_Ci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31" y="1849727"/>
            <a:ext cx="6543338" cy="3953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0484" y="2335000"/>
            <a:ext cx="117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NPOL RHIs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3190" y="323935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DC8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6185" y="2337043"/>
            <a:ext cx="11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CITATION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1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7" y="1297628"/>
            <a:ext cx="4853414" cy="4525963"/>
          </a:xfrm>
          <a:prstGeom prst="rect">
            <a:avLst/>
          </a:prstGeom>
        </p:spPr>
      </p:pic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23019"/>
            <a:ext cx="9034520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Snow Cameras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9273" y="2857614"/>
            <a:ext cx="463628" cy="372256"/>
          </a:xfrm>
          <a:prstGeom prst="rect">
            <a:avLst/>
          </a:prstGeom>
          <a:noFill/>
          <a:ln w="57150" cmpd="sng">
            <a:solidFill>
              <a:srgbClr val="FFFF00"/>
            </a:solidFill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Student\Desktop\Olympex Timelapse\Water Hole #2\WSCT0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09480" y="23019"/>
            <a:ext cx="9034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BFFB2"/>
                </a:solidFill>
              </a:rPr>
              <a:t>Snow Cameras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2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Student\Desktop\Olympex Timelapse\Water Hole #2\WSCT00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09480" y="23019"/>
            <a:ext cx="9034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BFFB2"/>
                </a:solidFill>
              </a:rPr>
              <a:t>Snow Cameras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2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79" y="386920"/>
            <a:ext cx="5215643" cy="4421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150" y="4914900"/>
            <a:ext cx="699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Now for some preliminary results…</a:t>
            </a:r>
            <a:endParaRPr lang="en-US" sz="48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66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" y="1166019"/>
            <a:ext cx="4853414" cy="4525963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0" y="23019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The RHI radars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55858" y="112224"/>
            <a:ext cx="3083231" cy="1577742"/>
            <a:chOff x="2955858" y="112224"/>
            <a:chExt cx="3083231" cy="1577742"/>
          </a:xfrm>
        </p:grpSpPr>
        <p:pic>
          <p:nvPicPr>
            <p:cNvPr id="24" name="Picture 23" descr="20151109_xbandSit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08" y="116330"/>
              <a:ext cx="2098181" cy="1573636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 flipV="1">
              <a:off x="2955858" y="1062026"/>
              <a:ext cx="1718779" cy="48174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588769" y="112224"/>
              <a:ext cx="11190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EC X band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92071" y="1692119"/>
            <a:ext cx="5787077" cy="2358766"/>
            <a:chOff x="2692071" y="1692119"/>
            <a:chExt cx="5787077" cy="2358766"/>
          </a:xfrm>
        </p:grpSpPr>
        <p:grpSp>
          <p:nvGrpSpPr>
            <p:cNvPr id="10" name="Group 9"/>
            <p:cNvGrpSpPr/>
            <p:nvPr/>
          </p:nvGrpSpPr>
          <p:grpSpPr>
            <a:xfrm>
              <a:off x="2692071" y="1692119"/>
              <a:ext cx="5787077" cy="2358766"/>
              <a:chOff x="2692071" y="1692119"/>
              <a:chExt cx="5787077" cy="2358766"/>
            </a:xfrm>
          </p:grpSpPr>
          <p:pic>
            <p:nvPicPr>
              <p:cNvPr id="23" name="Picture 22" descr="IMG_9980 copy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998" y="1692119"/>
                <a:ext cx="3538150" cy="2358766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V="1">
                <a:off x="2692071" y="2847087"/>
                <a:ext cx="2759841" cy="207604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6039089" y="1933946"/>
              <a:ext cx="6848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DOW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" y="3481691"/>
            <a:ext cx="8309243" cy="3376308"/>
            <a:chOff x="1" y="3481691"/>
            <a:chExt cx="8309243" cy="3376308"/>
          </a:xfrm>
        </p:grpSpPr>
        <p:pic>
          <p:nvPicPr>
            <p:cNvPr id="26" name="Picture 25" descr="20151218_panoram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378828"/>
              <a:ext cx="8309243" cy="2479171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2222367" y="3481691"/>
              <a:ext cx="3018416" cy="1422675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849691" y="4784437"/>
              <a:ext cx="7104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NPOL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35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2" y="107950"/>
            <a:ext cx="7834796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9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63" y="381001"/>
            <a:ext cx="7583487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BFFB2"/>
                </a:solidFill>
              </a:rPr>
              <a:t>GPM Orbit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2" name="Picture 1" descr="GPMorbitCropp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063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48577" y="2216211"/>
            <a:ext cx="273538" cy="23706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6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" y="1770218"/>
            <a:ext cx="4853414" cy="4525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The OLYMPEX Strategy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80812" y="1705347"/>
            <a:ext cx="7312367" cy="3955547"/>
            <a:chOff x="1105644" y="1705347"/>
            <a:chExt cx="7312367" cy="3955547"/>
          </a:xfrm>
        </p:grpSpPr>
        <p:sp>
          <p:nvSpPr>
            <p:cNvPr id="7" name="TextBox 6"/>
            <p:cNvSpPr txBox="1"/>
            <p:nvPr/>
          </p:nvSpPr>
          <p:spPr>
            <a:xfrm>
              <a:off x="5219700" y="1705347"/>
              <a:ext cx="31983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Aircraft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ER2 &amp; DC8—over the top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Citation—through the clouds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105644" y="4508500"/>
              <a:ext cx="672356" cy="1152394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8218" y="1913442"/>
            <a:ext cx="7349450" cy="2999835"/>
            <a:chOff x="1543050" y="1913442"/>
            <a:chExt cx="7349450" cy="2999835"/>
          </a:xfrm>
        </p:grpSpPr>
        <p:grpSp>
          <p:nvGrpSpPr>
            <p:cNvPr id="37" name="Group 36"/>
            <p:cNvGrpSpPr/>
            <p:nvPr/>
          </p:nvGrpSpPr>
          <p:grpSpPr>
            <a:xfrm>
              <a:off x="1543050" y="1913442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19700" y="3989947"/>
              <a:ext cx="3672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Upper air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Supplemental soundings in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Windward and leeside stations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04093" y="2717484"/>
            <a:ext cx="6460846" cy="1278052"/>
            <a:chOff x="1828925" y="2717484"/>
            <a:chExt cx="6460846" cy="1278052"/>
          </a:xfrm>
        </p:grpSpPr>
        <p:sp>
          <p:nvSpPr>
            <p:cNvPr id="14" name="Oval 13"/>
            <p:cNvSpPr/>
            <p:nvPr/>
          </p:nvSpPr>
          <p:spPr>
            <a:xfrm rot="2788265">
              <a:off x="2445868" y="2531499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19700" y="2717484"/>
              <a:ext cx="30700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Surface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Particle sizes and fallspeeds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Rain and snow amounts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Snow cameras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0868" y="2025595"/>
            <a:ext cx="6615757" cy="4431037"/>
            <a:chOff x="2240868" y="2025595"/>
            <a:chExt cx="6615757" cy="4431037"/>
          </a:xfrm>
        </p:grpSpPr>
        <p:grpSp>
          <p:nvGrpSpPr>
            <p:cNvPr id="46" name="Group 45"/>
            <p:cNvGrpSpPr/>
            <p:nvPr/>
          </p:nvGrpSpPr>
          <p:grpSpPr>
            <a:xfrm>
              <a:off x="2240868" y="3936929"/>
              <a:ext cx="6615757" cy="2519703"/>
              <a:chOff x="2065700" y="3936929"/>
              <a:chExt cx="6615757" cy="251970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065700" y="3936929"/>
                <a:ext cx="217722" cy="20802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219700" y="4979304"/>
                <a:ext cx="34617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BFFB2"/>
                    </a:solidFill>
                  </a:rPr>
                  <a:t>Radars for 3D structure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RHI sectors at 4 different wavelengths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Dual polarization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Doppler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2758378" y="3530946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469" y="2025595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78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sz="2700" dirty="0">
              <a:solidFill>
                <a:srgbClr val="FBFFB2"/>
              </a:solidFill>
            </a:endParaRPr>
          </a:p>
        </p:txBody>
      </p:sp>
      <p:pic>
        <p:nvPicPr>
          <p:cNvPr id="8" name="Picture 7" descr="Joe_shishibeachIMG_42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" y="3946971"/>
            <a:ext cx="3256438" cy="2442328"/>
          </a:xfrm>
          <a:prstGeom prst="rect">
            <a:avLst/>
          </a:prstGeom>
        </p:spPr>
      </p:pic>
      <p:pic>
        <p:nvPicPr>
          <p:cNvPr id="7" name="Picture 6" descr="IMG_02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07" y="1847770"/>
            <a:ext cx="3211899" cy="4300229"/>
          </a:xfrm>
          <a:prstGeom prst="rect">
            <a:avLst/>
          </a:prstGeom>
        </p:spPr>
      </p:pic>
      <p:pic>
        <p:nvPicPr>
          <p:cNvPr id="6" name="Picture 5" descr="MtCarri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15" y="1676400"/>
            <a:ext cx="3595185" cy="2696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53031"/>
            <a:ext cx="78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5616132"/>
            <a:ext cx="123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 Forest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0115" y="3935637"/>
            <a:ext cx="75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21513" y="1765140"/>
            <a:ext cx="133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Terrain</a:t>
            </a:r>
            <a:endParaRPr lang="en-US" dirty="0"/>
          </a:p>
        </p:txBody>
      </p:sp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05" y="4525708"/>
            <a:ext cx="2572453" cy="2180847"/>
          </a:xfrm>
          <a:prstGeom prst="rect">
            <a:avLst/>
          </a:prstGeom>
        </p:spPr>
      </p:pic>
      <p:pic>
        <p:nvPicPr>
          <p:cNvPr id="13" name="Picture 12" descr="F02_OLYMPEX_CMYK_v04_SCALE-CORRECTED.t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13" r="12058" b="7582"/>
          <a:stretch/>
        </p:blipFill>
        <p:spPr>
          <a:xfrm>
            <a:off x="329390" y="545290"/>
            <a:ext cx="2391890" cy="2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853287"/>
            <a:ext cx="823022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BFFB2"/>
                </a:solidFill>
              </a:rPr>
              <a:t>Validate satellite radar and passive microwave instruments</a:t>
            </a: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BFFB2"/>
                </a:solidFill>
              </a:rPr>
              <a:t>Determine the orographic effects on precipitation processes </a:t>
            </a:r>
            <a:endParaRPr lang="en-US" sz="40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72" r="3516" b="1361"/>
          <a:stretch/>
        </p:blipFill>
        <p:spPr>
          <a:xfrm>
            <a:off x="2507297" y="1326081"/>
            <a:ext cx="4129407" cy="5182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82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AFFA2"/>
                </a:solidFill>
              </a:rPr>
              <a:t>What are the mechanisms of enhancement of Atmospheric Rivers and other frontal precipitation over coastal mountains?</a:t>
            </a:r>
            <a:endParaRPr lang="en-US" sz="2400" dirty="0">
              <a:solidFill>
                <a:srgbClr val="FAFFA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4155" y="5996603"/>
            <a:ext cx="195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Neiman et al. 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6756" y="5735512"/>
            <a:ext cx="119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Composite</a:t>
            </a:r>
          </a:p>
          <a:p>
            <a:r>
              <a:rPr lang="en-US" dirty="0" smtClean="0"/>
              <a:t>Rain (mm)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6756" y="3106987"/>
            <a:ext cx="119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Composite</a:t>
            </a:r>
          </a:p>
          <a:p>
            <a:r>
              <a:rPr lang="en-US" dirty="0" smtClean="0"/>
              <a:t>PW (cm)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7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2444" y="1013110"/>
            <a:ext cx="8499113" cy="5527440"/>
            <a:chOff x="373399" y="166509"/>
            <a:chExt cx="4979318" cy="32383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331" t="15910" r="1018" b="1111"/>
            <a:stretch/>
          </p:blipFill>
          <p:spPr>
            <a:xfrm>
              <a:off x="373399" y="166509"/>
              <a:ext cx="4979318" cy="3238324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887601" y="2334929"/>
              <a:ext cx="2813014" cy="423291"/>
            </a:xfrm>
            <a:custGeom>
              <a:avLst/>
              <a:gdLst>
                <a:gd name="connsiteX0" fmla="*/ 0 w 2813014"/>
                <a:gd name="connsiteY0" fmla="*/ 546182 h 546468"/>
                <a:gd name="connsiteX1" fmla="*/ 1160710 w 2813014"/>
                <a:gd name="connsiteY1" fmla="*/ 477909 h 546468"/>
                <a:gd name="connsiteX2" fmla="*/ 2225831 w 2813014"/>
                <a:gd name="connsiteY2" fmla="*/ 122891 h 546468"/>
                <a:gd name="connsiteX3" fmla="*/ 2813014 w 2813014"/>
                <a:gd name="connsiteY3" fmla="*/ 0 h 54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3014" h="546468">
                  <a:moveTo>
                    <a:pt x="0" y="546182"/>
                  </a:moveTo>
                  <a:cubicBezTo>
                    <a:pt x="394869" y="547319"/>
                    <a:pt x="789738" y="548457"/>
                    <a:pt x="1160710" y="477909"/>
                  </a:cubicBezTo>
                  <a:cubicBezTo>
                    <a:pt x="1531682" y="407361"/>
                    <a:pt x="1950447" y="202543"/>
                    <a:pt x="2225831" y="122891"/>
                  </a:cubicBezTo>
                  <a:cubicBezTo>
                    <a:pt x="2501215" y="43239"/>
                    <a:pt x="2813014" y="0"/>
                    <a:pt x="2813014" y="0"/>
                  </a:cubicBezTo>
                </a:path>
              </a:pathLst>
            </a:custGeom>
            <a:ln w="57150" cmpd="sng">
              <a:solidFill>
                <a:srgbClr val="FAFFA2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52396" y="788997"/>
            <a:ext cx="693856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AFFA2"/>
                </a:solidFill>
                <a:latin typeface="Calibri"/>
              </a:rPr>
              <a:t>Layer lifting of low-level warm moist jet  </a:t>
            </a:r>
            <a:endParaRPr lang="en-US" sz="3200" dirty="0">
              <a:solidFill>
                <a:srgbClr val="FAFFA2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3962" y="4665027"/>
            <a:ext cx="1188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AFFA2"/>
                </a:solidFill>
              </a:rPr>
              <a:t>Radial</a:t>
            </a:r>
            <a:br>
              <a:rPr lang="en-US" sz="2400" dirty="0" smtClean="0">
                <a:solidFill>
                  <a:srgbClr val="FAFFA2"/>
                </a:solidFill>
              </a:rPr>
            </a:br>
            <a:r>
              <a:rPr lang="en-US" sz="2400" dirty="0" smtClean="0">
                <a:solidFill>
                  <a:srgbClr val="FAFFA2"/>
                </a:solidFill>
              </a:rPr>
              <a:t>Velocity</a:t>
            </a:r>
            <a:endParaRPr lang="en-US" sz="2400" dirty="0">
              <a:solidFill>
                <a:srgbClr val="FAFF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826626"/>
            <a:ext cx="9144000" cy="5204748"/>
            <a:chOff x="0" y="1018252"/>
            <a:chExt cx="9144000" cy="5204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2374"/>
            <a:stretch/>
          </p:blipFill>
          <p:spPr>
            <a:xfrm>
              <a:off x="716870" y="1326444"/>
              <a:ext cx="7620000" cy="489655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46124" y="5400047"/>
              <a:ext cx="685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FFA2"/>
                  </a:solidFill>
                </a:rPr>
                <a:t>ZDR</a:t>
              </a:r>
              <a:endParaRPr lang="en-US" sz="2400" dirty="0">
                <a:solidFill>
                  <a:srgbClr val="FAFFA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1018252"/>
              <a:ext cx="9144000" cy="584776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AFFA2"/>
                  </a:solidFill>
                  <a:latin typeface="Calibri"/>
                </a:rPr>
                <a:t>Enhancement of ice-phase processes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304609" y="3031311"/>
              <a:ext cx="191175" cy="1119674"/>
            </a:xfrm>
            <a:prstGeom prst="straightConnector1">
              <a:avLst/>
            </a:prstGeom>
            <a:ln w="57150" cmpd="sng">
              <a:solidFill>
                <a:srgbClr val="FAFFA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159253" y="2569646"/>
              <a:ext cx="3110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FFA2"/>
                  </a:solidFill>
                </a:rPr>
                <a:t>Enhanced aggregation?</a:t>
              </a:r>
              <a:endParaRPr lang="en-US" sz="2400" dirty="0">
                <a:solidFill>
                  <a:srgbClr val="FAFF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03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365"/>
          <a:stretch/>
        </p:blipFill>
        <p:spPr>
          <a:xfrm>
            <a:off x="295193" y="663222"/>
            <a:ext cx="8553614" cy="5559777"/>
          </a:xfrm>
          <a:prstGeom prst="rect">
            <a:avLst/>
          </a:prstGeom>
          <a:ln w="38100" cmpd="sng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433476"/>
            <a:ext cx="9144000" cy="584776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AFFA2"/>
                </a:solidFill>
                <a:latin typeface="Calibri"/>
              </a:rPr>
              <a:t>Cellularity in the upslope flow?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72048" y="3891548"/>
            <a:ext cx="191175" cy="1119674"/>
          </a:xfrm>
          <a:prstGeom prst="straightConnector1">
            <a:avLst/>
          </a:prstGeom>
          <a:ln w="57150" cmpd="sng">
            <a:solidFill>
              <a:srgbClr val="FAFFA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37013" y="5078837"/>
            <a:ext cx="2175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AFFA2"/>
                </a:solidFill>
              </a:rPr>
              <a:t>Spectrum width</a:t>
            </a:r>
          </a:p>
          <a:p>
            <a:pPr algn="ctr"/>
            <a:r>
              <a:rPr lang="en-US" sz="2400" dirty="0" smtClean="0">
                <a:solidFill>
                  <a:srgbClr val="FAFFA2"/>
                </a:solidFill>
              </a:rPr>
              <a:t>(shear)</a:t>
            </a:r>
            <a:endParaRPr lang="en-US" sz="2400" dirty="0">
              <a:solidFill>
                <a:srgbClr val="FAFFA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0290" y="3429883"/>
            <a:ext cx="1385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AFFA2"/>
                </a:solidFill>
              </a:rPr>
              <a:t>KH waves</a:t>
            </a:r>
            <a:endParaRPr lang="en-US" sz="2400" dirty="0">
              <a:solidFill>
                <a:srgbClr val="FAFF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8254</TotalTime>
  <Words>406</Words>
  <Application>Microsoft Macintosh PowerPoint</Application>
  <PresentationFormat>On-screen Show (4:3)</PresentationFormat>
  <Paragraphs>120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1_Office Theme</vt:lpstr>
      <vt:lpstr>2_Office Theme</vt:lpstr>
      <vt:lpstr>PowerPoint Presentation</vt:lpstr>
      <vt:lpstr>PowerPoint Presentation</vt:lpstr>
      <vt:lpstr>GPM Orbit</vt:lpstr>
      <vt:lpstr>The Olympic Peninsula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OLYMPEX Aircraft</vt:lpstr>
      <vt:lpstr>The OLYMPEX Strategy </vt:lpstr>
      <vt:lpstr>RHI sectors</vt:lpstr>
      <vt:lpstr>Ground Sites</vt:lpstr>
      <vt:lpstr>PowerPoint Presentation</vt:lpstr>
      <vt:lpstr>PowerPoint Presentation</vt:lpstr>
      <vt:lpstr>Leeside strategy: Hurricane Ridge &amp; EC radar</vt:lpstr>
      <vt:lpstr>Hurricane Ridge</vt:lpstr>
      <vt:lpstr>Aircraft Coordination</vt:lpstr>
      <vt:lpstr>PowerPoint Presentation</vt:lpstr>
      <vt:lpstr>An Example of Coordination</vt:lpstr>
      <vt:lpstr>Snow Cameras</vt:lpstr>
      <vt:lpstr>PowerPoint Presentation</vt:lpstr>
      <vt:lpstr>PowerPoint Presentation</vt:lpstr>
      <vt:lpstr>PowerPoint Presentation</vt:lpstr>
      <vt:lpstr>PowerPoint Presentation</vt:lpstr>
      <vt:lpstr>The RHI radars</vt:lpstr>
      <vt:lpstr>PowerPoint Presentation</vt:lpstr>
      <vt:lpstr>The OLYMPEX Strategy 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Robert Houze</cp:lastModifiedBy>
  <cp:revision>159</cp:revision>
  <dcterms:created xsi:type="dcterms:W3CDTF">2016-01-25T19:40:22Z</dcterms:created>
  <dcterms:modified xsi:type="dcterms:W3CDTF">2016-06-28T10:03:46Z</dcterms:modified>
</cp:coreProperties>
</file>