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7" r:id="rId2"/>
    <p:sldId id="329" r:id="rId3"/>
    <p:sldId id="330" r:id="rId4"/>
    <p:sldId id="332" r:id="rId5"/>
    <p:sldId id="294" r:id="rId6"/>
    <p:sldId id="315" r:id="rId7"/>
    <p:sldId id="365" r:id="rId8"/>
    <p:sldId id="258" r:id="rId9"/>
    <p:sldId id="302" r:id="rId10"/>
    <p:sldId id="285" r:id="rId11"/>
    <p:sldId id="259" r:id="rId12"/>
    <p:sldId id="261" r:id="rId13"/>
    <p:sldId id="262" r:id="rId14"/>
    <p:sldId id="263" r:id="rId15"/>
    <p:sldId id="264" r:id="rId16"/>
    <p:sldId id="265" r:id="rId17"/>
    <p:sldId id="269" r:id="rId18"/>
    <p:sldId id="275" r:id="rId19"/>
    <p:sldId id="300" r:id="rId20"/>
    <p:sldId id="359" r:id="rId21"/>
    <p:sldId id="310" r:id="rId22"/>
    <p:sldId id="331" r:id="rId23"/>
    <p:sldId id="327" r:id="rId24"/>
    <p:sldId id="298" r:id="rId25"/>
    <p:sldId id="299" r:id="rId26"/>
    <p:sldId id="312" r:id="rId27"/>
    <p:sldId id="313" r:id="rId28"/>
    <p:sldId id="306" r:id="rId29"/>
    <p:sldId id="335" r:id="rId30"/>
    <p:sldId id="336" r:id="rId31"/>
    <p:sldId id="337" r:id="rId32"/>
    <p:sldId id="338" r:id="rId33"/>
    <p:sldId id="342" r:id="rId34"/>
    <p:sldId id="334" r:id="rId35"/>
    <p:sldId id="339" r:id="rId36"/>
    <p:sldId id="36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9D9D9"/>
    <a:srgbClr val="F9D59B"/>
    <a:srgbClr val="F2F2F2"/>
    <a:srgbClr val="CC9900"/>
    <a:srgbClr val="FF9900"/>
    <a:srgbClr val="D26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4" autoAdjust="0"/>
    <p:restoredTop sz="93782" autoAdjust="0"/>
  </p:normalViewPr>
  <p:slideViewPr>
    <p:cSldViewPr snapToGrid="0">
      <p:cViewPr varScale="1">
        <p:scale>
          <a:sx n="104" d="100"/>
          <a:sy n="104" d="100"/>
        </p:scale>
        <p:origin x="-680" y="-10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02660-9B78-4ABA-87F6-B98C9EDFF1AC}" type="datetimeFigureOut">
              <a:rPr lang="en-US" smtClean="0"/>
              <a:t>6/21/16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20700-75B5-4EF8-A192-3514584F3E85}" type="slidenum">
              <a:rPr lang="en-US" smtClean="0"/>
              <a:t>‹#›</a:t>
            </a:fld>
            <a:endParaRPr lang="en-US"/>
          </a:p>
        </p:txBody>
      </p:sp>
    </p:spTree>
    <p:extLst>
      <p:ext uri="{BB962C8B-B14F-4D97-AF65-F5344CB8AC3E}">
        <p14:creationId xmlns:p14="http://schemas.microsoft.com/office/powerpoint/2010/main" val="362906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be presenting results from my observational and modeling work that describes how microphysical processes are spatially organized in mesoscale convective systems. However, before we get to my results I want to take a few minutes to make sure we all understand what exactly I study and why it matters. </a:t>
            </a:r>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1</a:t>
            </a:fld>
            <a:endParaRPr lang="en-US"/>
          </a:p>
        </p:txBody>
      </p:sp>
    </p:spTree>
    <p:extLst>
      <p:ext uri="{BB962C8B-B14F-4D97-AF65-F5344CB8AC3E}">
        <p14:creationId xmlns:p14="http://schemas.microsoft.com/office/powerpoint/2010/main" val="319458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t>The</a:t>
            </a:r>
            <a:r>
              <a:rPr lang="en-US" baseline="0" dirty="0" smtClean="0"/>
              <a:t> data I use for this portion of my research is data obtained during a field project called DYNAMO or AMIE (depending on your funding agency). This project took place in the winter of 2011-2012 in the middle of the Indian Ocean. The tool I will specifically be using is NCAR’s S-PolKa radar, which was located on this tiny island called </a:t>
            </a:r>
            <a:r>
              <a:rPr lang="en-US" baseline="0" dirty="0" err="1" smtClean="0"/>
              <a:t>Addi</a:t>
            </a:r>
            <a:r>
              <a:rPr lang="en-US" baseline="0" dirty="0" smtClean="0"/>
              <a:t> Atoll in the Maldives. This radar is an S-band Doppler radar that has dual-polarimetric capabilities. </a:t>
            </a:r>
          </a:p>
          <a:p>
            <a:pPr marL="628650" lvl="1" indent="-171450">
              <a:buFont typeface="Arial" panose="020B0604020202020204" pitchFamily="34" charset="0"/>
              <a:buChar char="•"/>
            </a:pPr>
            <a:r>
              <a:rPr lang="en-US" baseline="0" dirty="0" smtClean="0"/>
              <a:t>And what is really important about this radar, and what allows me to add to 40 years of research into the structure of MCSs, is its dual-polarimetric capabilities.  </a:t>
            </a:r>
            <a:endParaRPr lang="en-US" dirty="0"/>
          </a:p>
        </p:txBody>
      </p:sp>
      <p:sp>
        <p:nvSpPr>
          <p:cNvPr id="4" name="Slide Number Placeholder 3"/>
          <p:cNvSpPr>
            <a:spLocks noGrp="1"/>
          </p:cNvSpPr>
          <p:nvPr>
            <p:ph type="sldNum" sz="quarter" idx="10"/>
          </p:nvPr>
        </p:nvSpPr>
        <p:spPr/>
        <p:txBody>
          <a:bodyPr/>
          <a:lstStyle/>
          <a:p>
            <a:fld id="{9FA55F7F-D15E-46A1-855F-F40BA7BAB838}" type="slidenum">
              <a:rPr lang="en-US" smtClean="0"/>
              <a:t>10</a:t>
            </a:fld>
            <a:endParaRPr lang="en-US"/>
          </a:p>
        </p:txBody>
      </p:sp>
    </p:spTree>
    <p:extLst>
      <p:ext uri="{BB962C8B-B14F-4D97-AF65-F5344CB8AC3E}">
        <p14:creationId xmlns:p14="http://schemas.microsoft.com/office/powerpoint/2010/main" val="109017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DYNAMO/AMIE was one of the first times that a dual-polarimetric radar was deployed in a oceanic, tropical environment. </a:t>
            </a:r>
          </a:p>
          <a:p>
            <a:pPr marL="171450" indent="-171450">
              <a:buFont typeface="Arial" panose="020B0604020202020204" pitchFamily="34" charset="0"/>
              <a:buChar char="•"/>
            </a:pPr>
            <a:r>
              <a:rPr lang="en-US" baseline="0" dirty="0" smtClean="0"/>
              <a:t>Dual-polarimetric radars are special since they emit and receive horizontal and vertical pulses. By comparing these pulses we can obtain four additional radar variables that describe characteristics of the particles sampled by the radar. These characteristics include information about the shape, whether the particles are frozen or liquid, their orientation, and whether all the particles being sampled are the same or different. </a:t>
            </a:r>
          </a:p>
          <a:p>
            <a:pPr marL="171450" indent="-171450">
              <a:buFont typeface="Arial" panose="020B0604020202020204" pitchFamily="34" charset="0"/>
              <a:buChar char="•"/>
            </a:pPr>
            <a:r>
              <a:rPr lang="en-US" baseline="0" dirty="0" smtClean="0"/>
              <a:t>The bottom four panels in the figure on the right show an example of these dual-polarimetric radar variables. You can see that these additional variables give a lot of extra information but you can see that the data is very complex. </a:t>
            </a:r>
          </a:p>
          <a:p>
            <a:pPr marL="171450" indent="-171450">
              <a:buFont typeface="Arial" panose="020B0604020202020204" pitchFamily="34" charset="0"/>
              <a:buChar char="•"/>
            </a:pPr>
            <a:r>
              <a:rPr lang="en-US" baseline="0" dirty="0" smtClean="0"/>
              <a:t>Radar meteorologists are tradition to </a:t>
            </a:r>
            <a:r>
              <a:rPr lang="en-US" baseline="0" dirty="0" err="1" smtClean="0"/>
              <a:t>intreprete</a:t>
            </a:r>
            <a:r>
              <a:rPr lang="en-US" baseline="0" dirty="0" smtClean="0"/>
              <a:t> this data, but it is time consuming. We have nearly 3 months of DYNAMO/AMIE data and manual analyses of all the data is just not an option. </a:t>
            </a:r>
          </a:p>
        </p:txBody>
      </p:sp>
      <p:sp>
        <p:nvSpPr>
          <p:cNvPr id="4" name="Slide Number Placeholder 3"/>
          <p:cNvSpPr>
            <a:spLocks noGrp="1"/>
          </p:cNvSpPr>
          <p:nvPr>
            <p:ph type="sldNum" sz="quarter" idx="10"/>
          </p:nvPr>
        </p:nvSpPr>
        <p:spPr/>
        <p:txBody>
          <a:bodyPr/>
          <a:lstStyle/>
          <a:p>
            <a:fld id="{9FA55F7F-D15E-46A1-855F-F40BA7BAB838}" type="slidenum">
              <a:rPr lang="en-US" smtClean="0"/>
              <a:t>11</a:t>
            </a:fld>
            <a:endParaRPr lang="en-US"/>
          </a:p>
        </p:txBody>
      </p:sp>
    </p:spTree>
    <p:extLst>
      <p:ext uri="{BB962C8B-B14F-4D97-AF65-F5344CB8AC3E}">
        <p14:creationId xmlns:p14="http://schemas.microsoft.com/office/powerpoint/2010/main" val="3765064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 address this situation NCAR developed</a:t>
            </a:r>
            <a:r>
              <a:rPr lang="en-US" baseline="0" dirty="0" smtClean="0"/>
              <a:t> what is referred to as a PID. </a:t>
            </a:r>
          </a:p>
          <a:p>
            <a:pPr marL="171450" indent="-171450">
              <a:buFont typeface="Arial" panose="020B0604020202020204" pitchFamily="34" charset="0"/>
              <a:buChar char="•"/>
            </a:pPr>
            <a:r>
              <a:rPr lang="en-US" baseline="0" dirty="0" smtClean="0"/>
              <a:t>This algorithm mimics a radar expert and uses a combination of the dual-polarimetric radar data and a temperature profile from a </a:t>
            </a:r>
            <a:r>
              <a:rPr lang="en-US" baseline="0" dirty="0" err="1" smtClean="0"/>
              <a:t>rawinsonde</a:t>
            </a:r>
            <a:r>
              <a:rPr lang="en-US" baseline="0" dirty="0" smtClean="0"/>
              <a:t> to determine what is the dominant hydrometeor within each radar sample volume. </a:t>
            </a:r>
          </a:p>
          <a:p>
            <a:pPr marL="171450" indent="-171450">
              <a:buFont typeface="Arial" panose="020B0604020202020204" pitchFamily="34" charset="0"/>
              <a:buChar char="•"/>
            </a:pPr>
            <a:r>
              <a:rPr lang="en-US" baseline="0" dirty="0" smtClean="0"/>
              <a:t>An example of this data is shown at the bottom where the different colors present different types of hydrometeors. In this work I use 8 categories of hydrometeors classified by the PID. This includes …. </a:t>
            </a:r>
          </a:p>
          <a:p>
            <a:pPr marL="171450" indent="-171450">
              <a:buFont typeface="Arial" panose="020B0604020202020204" pitchFamily="34" charset="0"/>
              <a:buChar char="•"/>
            </a:pPr>
            <a:r>
              <a:rPr lang="en-US" baseline="0" dirty="0" smtClean="0"/>
              <a:t>Now the PID has its limitations. It only tells you the </a:t>
            </a:r>
            <a:r>
              <a:rPr lang="en-US" baseline="0" dirty="0" err="1" smtClean="0"/>
              <a:t>domiant</a:t>
            </a:r>
            <a:r>
              <a:rPr lang="en-US" baseline="0" dirty="0" smtClean="0"/>
              <a:t> hydrometeor type even though several different types of hydrometeors are likely present. This dominant hydrometeor type may also be biased to particles that are the largest or densest particle, even if this particle is not the most </a:t>
            </a:r>
            <a:r>
              <a:rPr lang="en-US" baseline="0" dirty="0" err="1" smtClean="0"/>
              <a:t>prevenlant</a:t>
            </a:r>
            <a:r>
              <a:rPr lang="en-US" baseline="0" dirty="0" smtClean="0"/>
              <a:t>. Additionally, the PID is based on </a:t>
            </a:r>
            <a:r>
              <a:rPr lang="en-US" baseline="0" dirty="0" err="1" smtClean="0"/>
              <a:t>completx</a:t>
            </a:r>
            <a:r>
              <a:rPr lang="en-US" baseline="0" dirty="0" smtClean="0"/>
              <a:t> theory and </a:t>
            </a:r>
            <a:r>
              <a:rPr lang="en-US" baseline="0" dirty="0" err="1" smtClean="0"/>
              <a:t>difificult</a:t>
            </a:r>
            <a:r>
              <a:rPr lang="en-US" baseline="0" dirty="0" smtClean="0"/>
              <a:t> to validate. Despite these draw backs the DYNAMO/AMIE PID has been deemed accurate by a study by Martini et al in 2015 and by several members of the Houze group. </a:t>
            </a:r>
          </a:p>
          <a:p>
            <a:pPr marL="171450" indent="-171450">
              <a:buFont typeface="Arial" panose="020B0604020202020204" pitchFamily="34" charset="0"/>
              <a:buChar char="•"/>
            </a:pPr>
            <a:r>
              <a:rPr lang="en-US" baseline="0" dirty="0" smtClean="0"/>
              <a:t>Thus, I go forward and use this PID data to investigate how hydrometeors are organized in tropical oceanic MCSs</a:t>
            </a:r>
          </a:p>
        </p:txBody>
      </p:sp>
      <p:sp>
        <p:nvSpPr>
          <p:cNvPr id="4" name="Slide Number Placeholder 3"/>
          <p:cNvSpPr>
            <a:spLocks noGrp="1"/>
          </p:cNvSpPr>
          <p:nvPr>
            <p:ph type="sldNum" sz="quarter" idx="10"/>
          </p:nvPr>
        </p:nvSpPr>
        <p:spPr/>
        <p:txBody>
          <a:bodyPr/>
          <a:lstStyle/>
          <a:p>
            <a:fld id="{91420700-75B5-4EF8-A192-3514584F3E85}" type="slidenum">
              <a:rPr lang="en-US" smtClean="0"/>
              <a:t>12</a:t>
            </a:fld>
            <a:endParaRPr lang="en-US"/>
          </a:p>
        </p:txBody>
      </p:sp>
    </p:spTree>
    <p:extLst>
      <p:ext uri="{BB962C8B-B14F-4D97-AF65-F5344CB8AC3E}">
        <p14:creationId xmlns:p14="http://schemas.microsoft.com/office/powerpoint/2010/main" val="1022258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a:t>
            </a:r>
            <a:r>
              <a:rPr lang="en-US" baseline="0" dirty="0" smtClean="0"/>
              <a:t> that I do this is by developing an innovative spatial compositing methodology that composites PID data around the midlevel inflow observed in 37 different MCSs during DYNAMO/AMIE. </a:t>
            </a:r>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13</a:t>
            </a:fld>
            <a:endParaRPr lang="en-US"/>
          </a:p>
        </p:txBody>
      </p:sp>
    </p:spTree>
    <p:extLst>
      <p:ext uri="{BB962C8B-B14F-4D97-AF65-F5344CB8AC3E}">
        <p14:creationId xmlns:p14="http://schemas.microsoft.com/office/powerpoint/2010/main" val="373141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compositing methodology has three parts.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is to </a:t>
            </a:r>
            <a:r>
              <a:rPr lang="en-US" baseline="0" dirty="0" err="1" smtClean="0"/>
              <a:t>indentify</a:t>
            </a:r>
            <a:r>
              <a:rPr lang="en-US" baseline="0" dirty="0" smtClean="0"/>
              <a:t> MCSs with a midlevel inflow. This was done manually. Cross sections of radial velocity from MCSs were analyzed and cases with a midlevel inflow were identified. For example, here is a MCS on 23 December. The left shows a horizontal map of reflectivity, like what you would see on television. The right is a cross section of the radial velocity through the storm along this black line. This descending region of dark red colors represents the midlevel inflow.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In order to avoid biasing my </a:t>
            </a:r>
            <a:r>
              <a:rPr lang="en-US" baseline="0" dirty="0" err="1" smtClean="0"/>
              <a:t>resolts</a:t>
            </a:r>
            <a:r>
              <a:rPr lang="en-US" baseline="0" dirty="0" smtClean="0"/>
              <a:t> toward any one storm I only analyze one cross section from each storm. The cross section I select is the one with the most well defined midlevel inflow.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this technique I identified 37 midlevel inflow cases. </a:t>
            </a:r>
            <a:endParaRPr lang="en-US" dirty="0"/>
          </a:p>
        </p:txBody>
      </p:sp>
      <p:sp>
        <p:nvSpPr>
          <p:cNvPr id="4" name="Slide Number Placeholder 3"/>
          <p:cNvSpPr>
            <a:spLocks noGrp="1"/>
          </p:cNvSpPr>
          <p:nvPr>
            <p:ph type="sldNum" sz="quarter" idx="10"/>
          </p:nvPr>
        </p:nvSpPr>
        <p:spPr/>
        <p:txBody>
          <a:bodyPr/>
          <a:lstStyle/>
          <a:p>
            <a:fld id="{9FA55F7F-D15E-46A1-855F-F40BA7BAB838}" type="slidenum">
              <a:rPr lang="en-US" smtClean="0"/>
              <a:t>14</a:t>
            </a:fld>
            <a:endParaRPr lang="en-US"/>
          </a:p>
        </p:txBody>
      </p:sp>
    </p:spTree>
    <p:extLst>
      <p:ext uri="{BB962C8B-B14F-4D97-AF65-F5344CB8AC3E}">
        <p14:creationId xmlns:p14="http://schemas.microsoft.com/office/powerpoint/2010/main" val="364167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 had my cases I</a:t>
            </a:r>
            <a:r>
              <a:rPr lang="en-US" baseline="0" dirty="0" smtClean="0"/>
              <a:t> actually did the compositing …. </a:t>
            </a:r>
            <a:endParaRPr lang="en-US" dirty="0"/>
          </a:p>
        </p:txBody>
      </p:sp>
      <p:sp>
        <p:nvSpPr>
          <p:cNvPr id="4" name="Slide Number Placeholder 3"/>
          <p:cNvSpPr>
            <a:spLocks noGrp="1"/>
          </p:cNvSpPr>
          <p:nvPr>
            <p:ph type="sldNum" sz="quarter" idx="10"/>
          </p:nvPr>
        </p:nvSpPr>
        <p:spPr/>
        <p:txBody>
          <a:bodyPr/>
          <a:lstStyle/>
          <a:p>
            <a:fld id="{9FA55F7F-D15E-46A1-855F-F40BA7BAB838}" type="slidenum">
              <a:rPr lang="en-US" smtClean="0"/>
              <a:t>15</a:t>
            </a:fld>
            <a:endParaRPr lang="en-US"/>
          </a:p>
        </p:txBody>
      </p:sp>
    </p:spTree>
    <p:extLst>
      <p:ext uri="{BB962C8B-B14F-4D97-AF65-F5344CB8AC3E}">
        <p14:creationId xmlns:p14="http://schemas.microsoft.com/office/powerpoint/2010/main" val="2761392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Once I do this for all 37 of my cases I get a composite that looks like this. The x-axis is a normalized </a:t>
            </a:r>
            <a:r>
              <a:rPr lang="en-US" baseline="0" dirty="0" err="1" smtClean="0"/>
              <a:t>hozitonal</a:t>
            </a:r>
            <a:r>
              <a:rPr lang="en-US" baseline="0" dirty="0" smtClean="0"/>
              <a:t> distance. The y axis is a normalized height axis. The thick black line approximates the location of the midlevel inflow. The colors show where wet aggregates were most often observed. </a:t>
            </a:r>
          </a:p>
          <a:p>
            <a:pPr marL="0" indent="0">
              <a:buFontTx/>
              <a:buNone/>
            </a:pPr>
            <a:r>
              <a:rPr lang="en-US" baseline="0" dirty="0" smtClean="0"/>
              <a:t>This was repeated for all eight of the PID categories I consider </a:t>
            </a:r>
          </a:p>
        </p:txBody>
      </p:sp>
      <p:sp>
        <p:nvSpPr>
          <p:cNvPr id="4" name="Slide Number Placeholder 3"/>
          <p:cNvSpPr>
            <a:spLocks noGrp="1"/>
          </p:cNvSpPr>
          <p:nvPr>
            <p:ph type="sldNum" sz="quarter" idx="10"/>
          </p:nvPr>
        </p:nvSpPr>
        <p:spPr/>
        <p:txBody>
          <a:bodyPr/>
          <a:lstStyle/>
          <a:p>
            <a:fld id="{9FA55F7F-D15E-46A1-855F-F40BA7BAB83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00412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results in this set of composites. The </a:t>
            </a:r>
            <a:r>
              <a:rPr lang="en-US" baseline="0" dirty="0" err="1" smtClean="0"/>
              <a:t>colorbar</a:t>
            </a:r>
            <a:r>
              <a:rPr lang="en-US" baseline="0" dirty="0" smtClean="0"/>
              <a:t> differs in each </a:t>
            </a:r>
            <a:r>
              <a:rPr lang="en-US" baseline="0" dirty="0" err="1" smtClean="0"/>
              <a:t>panle</a:t>
            </a:r>
            <a:r>
              <a:rPr lang="en-US" baseline="0" dirty="0" smtClean="0"/>
              <a:t>, but in each the red colors represent areas where that hydrometeor was most often observed. There is a lot here but I want to highlight a few things</a:t>
            </a:r>
          </a:p>
          <a:p>
            <a:r>
              <a:rPr lang="en-US" baseline="0" dirty="0" smtClean="0"/>
              <a:t>What is quite amazing is that even though I considered 37 different MCSs the composites indicate that the spatial hydrometeor pattern within the midlevel inflow region is very systematic. This enables us to develop a conceptual model for how hydrometeors are organized relative to the midlevel inflow. </a:t>
            </a:r>
            <a:endParaRPr lang="en-US" dirty="0"/>
          </a:p>
        </p:txBody>
      </p:sp>
      <p:sp>
        <p:nvSpPr>
          <p:cNvPr id="4" name="Slide Number Placeholder 3"/>
          <p:cNvSpPr>
            <a:spLocks noGrp="1"/>
          </p:cNvSpPr>
          <p:nvPr>
            <p:ph type="sldNum" sz="quarter" idx="10"/>
          </p:nvPr>
        </p:nvSpPr>
        <p:spPr/>
        <p:txBody>
          <a:bodyPr/>
          <a:lstStyle/>
          <a:p>
            <a:fld id="{9FA55F7F-D15E-46A1-855F-F40BA7BAB838}" type="slidenum">
              <a:rPr lang="en-US" smtClean="0"/>
              <a:t>17</a:t>
            </a:fld>
            <a:endParaRPr lang="en-US"/>
          </a:p>
        </p:txBody>
      </p:sp>
    </p:spTree>
    <p:extLst>
      <p:ext uri="{BB962C8B-B14F-4D97-AF65-F5344CB8AC3E}">
        <p14:creationId xmlns:p14="http://schemas.microsoft.com/office/powerpoint/2010/main" val="194378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Notice</a:t>
            </a:r>
            <a:r>
              <a:rPr lang="en-US" baseline="0" dirty="0" smtClean="0"/>
              <a:t> by framing the location of the hydrometeors relative to the midlevel inflow, our results </a:t>
            </a:r>
            <a:r>
              <a:rPr lang="en-US" baseline="0" dirty="0" err="1" smtClean="0"/>
              <a:t>ditrectly</a:t>
            </a:r>
            <a:r>
              <a:rPr lang="en-US" baseline="0" dirty="0" smtClean="0"/>
              <a:t> build upon results from the previous 40 years that used radar data to investigate the structure of MCSs. </a:t>
            </a:r>
          </a:p>
          <a:p>
            <a:pPr marL="0" indent="0">
              <a:buFontTx/>
              <a:buNone/>
            </a:pPr>
            <a:endParaRPr lang="en-US" baseline="0" dirty="0" smtClean="0"/>
          </a:p>
          <a:p>
            <a:pPr marL="0" indent="0">
              <a:buFontTx/>
              <a:buNone/>
            </a:pPr>
            <a:r>
              <a:rPr lang="en-US" dirty="0" smtClean="0"/>
              <a:t>Up to now</a:t>
            </a:r>
            <a:r>
              <a:rPr lang="en-US" baseline="0" dirty="0" smtClean="0"/>
              <a:t> I have been talking about all of my observational work in terms of hydrometeors. The reason for that is PIDs are traditionally interpreted as an indication of the type of particle dominant in a given location. However, that is not the only interpretation of the PID. Given that the PID classifies particles based on their physical characteristics such as their phase, shape, and structural diversity, the PID categories can be interpreted as microphysical processes. This is particularly true for the frozen hydrometeors. Specifically, …. </a:t>
            </a:r>
          </a:p>
          <a:p>
            <a:pPr marL="0" indent="0">
              <a:buFontTx/>
              <a:buNone/>
            </a:pPr>
            <a:endParaRPr lang="en-US" baseline="0" dirty="0" smtClean="0"/>
          </a:p>
          <a:p>
            <a:pPr marL="0" indent="0">
              <a:buFontTx/>
              <a:buNone/>
            </a:pPr>
            <a:r>
              <a:rPr lang="en-US" dirty="0" smtClean="0"/>
              <a:t>This interpretation is important because</a:t>
            </a:r>
            <a:r>
              <a:rPr lang="en-US" baseline="0" dirty="0" smtClean="0"/>
              <a:t> it enables these observational results to be directly compared with model simulations since models also calculate these processes. The PID cannot be used to valid models when it is </a:t>
            </a:r>
            <a:r>
              <a:rPr lang="en-US" baseline="0" dirty="0" err="1" smtClean="0"/>
              <a:t>inpreted</a:t>
            </a:r>
            <a:r>
              <a:rPr lang="en-US" baseline="0" dirty="0" smtClean="0"/>
              <a:t> in the traditional hydrometeor sense since the definitions used to classify hydrometeors are fundamentally different in the PID and models. </a:t>
            </a:r>
          </a:p>
          <a:p>
            <a:pPr marL="0" indent="0">
              <a:buFontTx/>
              <a:buNone/>
            </a:pPr>
            <a:endParaRPr lang="en-US" baseline="0" dirty="0" smtClean="0"/>
          </a:p>
          <a:p>
            <a:pPr marL="0" indent="0">
              <a:buFontTx/>
              <a:buNone/>
            </a:pPr>
            <a:r>
              <a:rPr lang="en-US" baseline="0" dirty="0" smtClean="0"/>
              <a:t>So after interpreting the PID in terms of microphysical processes the natural question is :</a:t>
            </a:r>
            <a:endParaRPr lang="en-US" dirty="0"/>
          </a:p>
        </p:txBody>
      </p:sp>
      <p:sp>
        <p:nvSpPr>
          <p:cNvPr id="4" name="Slide Number Placeholder 3"/>
          <p:cNvSpPr>
            <a:spLocks noGrp="1"/>
          </p:cNvSpPr>
          <p:nvPr>
            <p:ph type="sldNum" sz="quarter" idx="10"/>
          </p:nvPr>
        </p:nvSpPr>
        <p:spPr/>
        <p:txBody>
          <a:bodyPr/>
          <a:lstStyle/>
          <a:p>
            <a:fld id="{9FA55F7F-D15E-46A1-855F-F40BA7BAB838}" type="slidenum">
              <a:rPr lang="en-US" smtClean="0"/>
              <a:t>18</a:t>
            </a:fld>
            <a:endParaRPr lang="en-US"/>
          </a:p>
        </p:txBody>
      </p:sp>
    </p:spTree>
    <p:extLst>
      <p:ext uri="{BB962C8B-B14F-4D97-AF65-F5344CB8AC3E}">
        <p14:creationId xmlns:p14="http://schemas.microsoft.com/office/powerpoint/2010/main" val="3510931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a:t>
            </a:r>
            <a:r>
              <a:rPr lang="en-US" baseline="0" dirty="0" smtClean="0"/>
              <a:t> this question I have conducted a series of WRF simulations. However, comparing the microphysical structure in simulations and </a:t>
            </a:r>
            <a:r>
              <a:rPr lang="en-US" baseline="0" dirty="0" err="1" smtClean="0"/>
              <a:t>obsrvations</a:t>
            </a:r>
            <a:r>
              <a:rPr lang="en-US" baseline="0" dirty="0" smtClean="0"/>
              <a:t> is tricky since the spatial pattern of microphysical processes is sensitive to the dynamical structure of the convection. Thus, to </a:t>
            </a:r>
            <a:r>
              <a:rPr lang="en-US" baseline="0" dirty="0" err="1" smtClean="0"/>
              <a:t>eequatiably</a:t>
            </a:r>
            <a:r>
              <a:rPr lang="en-US" baseline="0" dirty="0" smtClean="0"/>
              <a:t> compare </a:t>
            </a:r>
            <a:r>
              <a:rPr lang="en-US" baseline="0" dirty="0" err="1" smtClean="0"/>
              <a:t>observatiosn</a:t>
            </a:r>
            <a:r>
              <a:rPr lang="en-US" baseline="0" dirty="0" smtClean="0"/>
              <a:t> and models you need to have a simulation that has the same </a:t>
            </a:r>
            <a:r>
              <a:rPr lang="en-US" baseline="0" dirty="0" err="1" smtClean="0"/>
              <a:t>dybnamical</a:t>
            </a:r>
            <a:r>
              <a:rPr lang="en-US" baseline="0" dirty="0" smtClean="0"/>
              <a:t> structure as observations. To </a:t>
            </a:r>
            <a:r>
              <a:rPr lang="en-US" baseline="0" dirty="0" err="1" smtClean="0"/>
              <a:t>satisify</a:t>
            </a:r>
            <a:r>
              <a:rPr lang="en-US" baseline="0" dirty="0" smtClean="0"/>
              <a:t> this requirement I have assimilated radial velocity data into WRF in order to force simulations to have the same midlevel inflow structure as observations. </a:t>
            </a:r>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19</a:t>
            </a:fld>
            <a:endParaRPr lang="en-US"/>
          </a:p>
        </p:txBody>
      </p:sp>
    </p:spTree>
    <p:extLst>
      <p:ext uri="{BB962C8B-B14F-4D97-AF65-F5344CB8AC3E}">
        <p14:creationId xmlns:p14="http://schemas.microsoft.com/office/powerpoint/2010/main" val="28972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 the first</a:t>
            </a:r>
            <a:r>
              <a:rPr lang="en-US" baseline="0" dirty="0" smtClean="0"/>
              <a:t> step in this process is to understand what is a mesoscale convective system, or what I will refer to as an MCS. </a:t>
            </a:r>
          </a:p>
          <a:p>
            <a:pPr marL="171450" indent="-171450">
              <a:buFont typeface="Arial" panose="020B0604020202020204" pitchFamily="34" charset="0"/>
              <a:buChar char="•"/>
            </a:pPr>
            <a:r>
              <a:rPr lang="en-US" baseline="0" dirty="0" smtClean="0"/>
              <a:t>Definition: For my purposes broadly defined as contiguous precipitation covering 100 km in any one direction</a:t>
            </a:r>
          </a:p>
          <a:p>
            <a:pPr marL="171450" indent="-171450">
              <a:buFont typeface="Arial" panose="020B0604020202020204" pitchFamily="34" charset="0"/>
              <a:buChar char="•"/>
            </a:pPr>
            <a:r>
              <a:rPr lang="en-US" baseline="0" dirty="0" smtClean="0"/>
              <a:t>MCSs composed of two fundamental components called the convective region and stratiform region.  </a:t>
            </a:r>
          </a:p>
          <a:p>
            <a:pPr marL="171450" indent="-171450">
              <a:buFont typeface="Arial" panose="020B0604020202020204" pitchFamily="34" charset="0"/>
              <a:buChar char="•"/>
            </a:pPr>
            <a:r>
              <a:rPr lang="en-US" baseline="0" dirty="0" smtClean="0"/>
              <a:t>These two regions are shown in this Figure which is an idealized horizontal map of radar reflectivity looking down at an MCS. The darker colors represent higher radar reflectivity and more intense precipitation. You can see the convective region is smaller and has higher radar reflectivity and thus more intense precipitation. The stratiform region is much larger but has weaker reflectivity </a:t>
            </a:r>
            <a:r>
              <a:rPr lang="en-US" baseline="0" dirty="0" err="1" smtClean="0"/>
              <a:t>signifiying</a:t>
            </a:r>
            <a:r>
              <a:rPr lang="en-US" baseline="0" dirty="0" smtClean="0"/>
              <a:t> less intense precipitation. </a:t>
            </a:r>
          </a:p>
          <a:p>
            <a:pPr marL="171450" indent="-171450">
              <a:buFont typeface="Arial" panose="020B0604020202020204" pitchFamily="34" charset="0"/>
              <a:buChar char="•"/>
            </a:pPr>
            <a:r>
              <a:rPr lang="en-US" baseline="0" dirty="0" smtClean="0"/>
              <a:t>Radar reflectivity can also distinguish these regions when a vertical cross section is taken through the storm. </a:t>
            </a:r>
          </a:p>
          <a:p>
            <a:pPr marL="171450" indent="-171450">
              <a:buFont typeface="Arial" panose="020B0604020202020204" pitchFamily="34" charset="0"/>
              <a:buChar char="•"/>
            </a:pPr>
            <a:r>
              <a:rPr lang="en-US" baseline="0" dirty="0" smtClean="0"/>
              <a:t>So if I take a cross section along this through an idealized MCS I get this reflectivity structure. The convective region is characterized by cores of high reflectivity reaching high altitudes. The </a:t>
            </a:r>
            <a:r>
              <a:rPr lang="en-US" baseline="0" dirty="0" err="1" smtClean="0"/>
              <a:t>stratirom</a:t>
            </a:r>
            <a:r>
              <a:rPr lang="en-US" baseline="0" dirty="0" smtClean="0"/>
              <a:t> region is </a:t>
            </a:r>
            <a:r>
              <a:rPr lang="en-US" baseline="0" dirty="0" err="1" smtClean="0"/>
              <a:t>distguishable</a:t>
            </a:r>
            <a:r>
              <a:rPr lang="en-US" baseline="0" dirty="0" smtClean="0"/>
              <a:t> by they band of high radar reflectivity right at the melting level. This is called the brightband.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2</a:t>
            </a:fld>
            <a:endParaRPr lang="en-US"/>
          </a:p>
        </p:txBody>
      </p:sp>
    </p:spTree>
    <p:extLst>
      <p:ext uri="{BB962C8B-B14F-4D97-AF65-F5344CB8AC3E}">
        <p14:creationId xmlns:p14="http://schemas.microsoft.com/office/powerpoint/2010/main" val="2187515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20</a:t>
            </a:fld>
            <a:endParaRPr lang="en-US"/>
          </a:p>
        </p:txBody>
      </p:sp>
    </p:spTree>
    <p:extLst>
      <p:ext uri="{BB962C8B-B14F-4D97-AF65-F5344CB8AC3E}">
        <p14:creationId xmlns:p14="http://schemas.microsoft.com/office/powerpoint/2010/main" val="856808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the Penn State University EnKF</a:t>
            </a:r>
            <a:r>
              <a:rPr lang="en-US" baseline="0" dirty="0" smtClean="0"/>
              <a:t> version of WRF to conduct my simulations. I have all the details of the simulations listed here, but I will highlight a few things. I will be showing results of a squall line that occurred on 23 December. The model spun for 6 hours and then radial velocity was assimilated every 15 minutes after that. There are 50 members in my ensemble and I have two nested domains which are shown on the right. I will only present results for the inner domain. I ran three sets of simulations which only differed in terms of their microphysical parameterization. The parameterizations I tested included. </a:t>
            </a:r>
          </a:p>
          <a:p>
            <a:endParaRPr lang="en-US" baseline="0" dirty="0" smtClean="0"/>
          </a:p>
          <a:p>
            <a:r>
              <a:rPr lang="en-US" baseline="0" dirty="0" smtClean="0"/>
              <a:t>If you are familiar with WRF you know that the standard output does not included microphysical processes. However, within each scheme there are dozen of variables that describe the microphysical processes acting on the hydrometeors within the model. Thus, to get fields of microphysical processes. I went into WRF and output these hydrometeor interaction variables. This in no way changes how WRF runs, it just adds additional output. </a:t>
            </a:r>
          </a:p>
          <a:p>
            <a:endParaRPr lang="en-US" baseline="0" dirty="0" smtClean="0"/>
          </a:p>
          <a:p>
            <a:r>
              <a:rPr lang="en-US" dirty="0" smtClean="0"/>
              <a:t>Usually</a:t>
            </a:r>
            <a:r>
              <a:rPr lang="en-US" baseline="0" dirty="0" smtClean="0"/>
              <a:t> when you work with an ensemble you often work with the ensemble mean. However that does not work in my case. Instead I need to create composites of the ensemble members.</a:t>
            </a:r>
            <a:endParaRPr lang="en-US" dirty="0" smtClean="0"/>
          </a:p>
        </p:txBody>
      </p:sp>
      <p:sp>
        <p:nvSpPr>
          <p:cNvPr id="4" name="Slide Number Placeholder 3"/>
          <p:cNvSpPr>
            <a:spLocks noGrp="1"/>
          </p:cNvSpPr>
          <p:nvPr>
            <p:ph type="sldNum" sz="quarter" idx="10"/>
          </p:nvPr>
        </p:nvSpPr>
        <p:spPr/>
        <p:txBody>
          <a:bodyPr/>
          <a:lstStyle/>
          <a:p>
            <a:fld id="{91420700-75B5-4EF8-A192-3514584F3E85}" type="slidenum">
              <a:rPr lang="en-US" smtClean="0"/>
              <a:t>21</a:t>
            </a:fld>
            <a:endParaRPr lang="en-US"/>
          </a:p>
        </p:txBody>
      </p:sp>
    </p:spTree>
    <p:extLst>
      <p:ext uri="{BB962C8B-B14F-4D97-AF65-F5344CB8AC3E}">
        <p14:creationId xmlns:p14="http://schemas.microsoft.com/office/powerpoint/2010/main" val="1846541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reason composites are necessary is that each ensemble member has a slightly different midlevel inflow. What is shown here is a cross section of the squall line simulated in 12 ensemble members from my WDM6 simulations. The colors are radar reflectivity and the black contours show where the horizontal wind speeds are greater that 18 m/s. This contours approximate the location of the midlevel inflow in each simulation. You can see that each have a midlevel inflow, but it varies </a:t>
            </a:r>
            <a:r>
              <a:rPr lang="en-US" baseline="0" dirty="0" err="1" smtClean="0"/>
              <a:t>slighty</a:t>
            </a:r>
            <a:r>
              <a:rPr lang="en-US" baseline="0" dirty="0" smtClean="0"/>
              <a:t> in each scheme. This is required for the EnKF to function correctly, but is a serious problem for me since if I simply average them I would smear out the spatial pattern of the microphysical processes. </a:t>
            </a:r>
            <a:endParaRPr lang="en-US" dirty="0"/>
          </a:p>
        </p:txBody>
      </p:sp>
      <p:sp>
        <p:nvSpPr>
          <p:cNvPr id="4" name="Slide Number Placeholder 3"/>
          <p:cNvSpPr>
            <a:spLocks noGrp="1"/>
          </p:cNvSpPr>
          <p:nvPr>
            <p:ph type="sldNum" sz="quarter" idx="10"/>
          </p:nvPr>
        </p:nvSpPr>
        <p:spPr/>
        <p:txBody>
          <a:bodyPr/>
          <a:lstStyle/>
          <a:p>
            <a:fld id="{73160155-9B1F-40CF-B1A5-3DA046706230}" type="slidenum">
              <a:rPr lang="en-US" smtClean="0"/>
              <a:t>22</a:t>
            </a:fld>
            <a:endParaRPr lang="en-US"/>
          </a:p>
        </p:txBody>
      </p:sp>
    </p:spTree>
    <p:extLst>
      <p:ext uri="{BB962C8B-B14F-4D97-AF65-F5344CB8AC3E}">
        <p14:creationId xmlns:p14="http://schemas.microsoft.com/office/powerpoint/2010/main" val="3524035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solution to</a:t>
            </a:r>
            <a:r>
              <a:rPr lang="en-US" baseline="0" dirty="0" smtClean="0"/>
              <a:t> that problem is spatial compositing and I do this in a manner that is very similar to what I did previously. </a:t>
            </a:r>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23</a:t>
            </a:fld>
            <a:endParaRPr lang="en-US"/>
          </a:p>
        </p:txBody>
      </p:sp>
    </p:spTree>
    <p:extLst>
      <p:ext uri="{BB962C8B-B14F-4D97-AF65-F5344CB8AC3E}">
        <p14:creationId xmlns:p14="http://schemas.microsoft.com/office/powerpoint/2010/main" val="840841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a:t>
            </a:r>
            <a:r>
              <a:rPr lang="en-US" baseline="0" dirty="0" smtClean="0"/>
              <a:t> is to identify cross sections that have a robust midlevel inflow.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24</a:t>
            </a:fld>
            <a:endParaRPr lang="en-US"/>
          </a:p>
        </p:txBody>
      </p:sp>
    </p:spTree>
    <p:extLst>
      <p:ext uri="{BB962C8B-B14F-4D97-AF65-F5344CB8AC3E}">
        <p14:creationId xmlns:p14="http://schemas.microsoft.com/office/powerpoint/2010/main" val="3309049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 have my region of interest</a:t>
            </a:r>
            <a:r>
              <a:rPr lang="en-US" baseline="0" dirty="0" smtClean="0"/>
              <a:t> I then composite the cases. I do this my stretching or compressing the data so that its MLI is 0.4deg long. That is what is shown here for radar reflectivity, but same process for all the processes. </a:t>
            </a:r>
          </a:p>
          <a:p>
            <a:endParaRPr lang="en-US" baseline="0" dirty="0" smtClean="0"/>
          </a:p>
          <a:p>
            <a:r>
              <a:rPr lang="en-US" baseline="0" dirty="0" smtClean="0"/>
              <a:t>For all the simulation results I will be showing composites that were constructed at 1930 UTC an 23 December. At this point radial velocity had been assimilated in WRF seven times. I only analyzed one time step since I am not interested in the temporal evolution of the microphysics. From each ensemble member I analyzed 5 cross sections, however, each cross section was independently analyzed. This was done to increase my sample size. The results do not change depending on how many cross sections I consider.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25</a:t>
            </a:fld>
            <a:endParaRPr lang="en-US"/>
          </a:p>
        </p:txBody>
      </p:sp>
    </p:spTree>
    <p:extLst>
      <p:ext uri="{BB962C8B-B14F-4D97-AF65-F5344CB8AC3E}">
        <p14:creationId xmlns:p14="http://schemas.microsoft.com/office/powerpoint/2010/main" val="1135718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before I jump</a:t>
            </a:r>
            <a:r>
              <a:rPr lang="en-US" baseline="0" dirty="0" smtClean="0"/>
              <a:t> into the microphysical structure in these simulations. I first must prove that assimilation served its purpose and forced my simulations to have a midlevel </a:t>
            </a:r>
            <a:r>
              <a:rPr lang="en-US" baseline="0" dirty="0" err="1" smtClean="0"/>
              <a:t>infow</a:t>
            </a:r>
            <a:r>
              <a:rPr lang="en-US" baseline="0" dirty="0" smtClean="0"/>
              <a:t> that is similar to observations. One the left hand side I am showing S-PolKa radial velocity observations from the squall line I am </a:t>
            </a:r>
            <a:r>
              <a:rPr lang="en-US" baseline="0" dirty="0" err="1" smtClean="0"/>
              <a:t>similating</a:t>
            </a:r>
            <a:r>
              <a:rPr lang="en-US" baseline="0" dirty="0" smtClean="0"/>
              <a:t>. The panels on the right show the cross section of horizontal winds speeds from my three simulations in shading. The gold contours are the composite reflectivity. The dashed line is the approximate location of the midlevel inflow. You can see that assimilation has forced each simulation to have a midlevel inflow similar to observations. </a:t>
            </a:r>
          </a:p>
          <a:p>
            <a:endParaRPr lang="en-US" baseline="0" dirty="0" smtClean="0"/>
          </a:p>
          <a:p>
            <a:r>
              <a:rPr lang="en-US" baseline="0" dirty="0" smtClean="0"/>
              <a:t>With this proof that the assimilation served its purpose we will now start comparing .. </a:t>
            </a:r>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26</a:t>
            </a:fld>
            <a:endParaRPr lang="en-US"/>
          </a:p>
        </p:txBody>
      </p:sp>
    </p:spTree>
    <p:extLst>
      <p:ext uri="{BB962C8B-B14F-4D97-AF65-F5344CB8AC3E}">
        <p14:creationId xmlns:p14="http://schemas.microsoft.com/office/powerpoint/2010/main" val="1729002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this </a:t>
            </a:r>
            <a:r>
              <a:rPr lang="en-US" baseline="0" dirty="0" err="1" smtClean="0"/>
              <a:t>intercomparison</a:t>
            </a:r>
            <a:r>
              <a:rPr lang="en-US" baseline="0" dirty="0" smtClean="0"/>
              <a:t> I focus on the spatial pattern. Does the WRF simulations have these ice microphysical processes at the same location as the PID results. We will see that the patterns are broadly similar but the parameterizations have some significant differences when you consider their detailed structure. </a:t>
            </a:r>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27</a:t>
            </a:fld>
            <a:endParaRPr lang="en-US"/>
          </a:p>
        </p:txBody>
      </p:sp>
    </p:spTree>
    <p:extLst>
      <p:ext uri="{BB962C8B-B14F-4D97-AF65-F5344CB8AC3E}">
        <p14:creationId xmlns:p14="http://schemas.microsoft.com/office/powerpoint/2010/main" val="26480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Start with deposition. The next four slides are going to structured the exact same way so I going to go through this slide in detail. </a:t>
            </a:r>
          </a:p>
          <a:p>
            <a:endParaRPr lang="en-US" baseline="0" dirty="0" smtClean="0"/>
          </a:p>
          <a:p>
            <a:pPr marL="171450" indent="-171450">
              <a:buFont typeface="Arial" panose="020B0604020202020204" pitchFamily="34" charset="0"/>
              <a:buChar char="•"/>
            </a:pPr>
            <a:r>
              <a:rPr lang="en-US" baseline="0" dirty="0" smtClean="0"/>
              <a:t>Each parameterization allows deposition to occur at some point anywhere above an altitude of 5 km and occurs most frequently where upward motion is statistically more common. </a:t>
            </a:r>
          </a:p>
          <a:p>
            <a:pPr marL="171450" indent="-171450">
              <a:buFont typeface="Arial" panose="020B0604020202020204" pitchFamily="34" charset="0"/>
              <a:buChar char="•"/>
            </a:pPr>
            <a:r>
              <a:rPr lang="en-US" baseline="0" dirty="0" smtClean="0"/>
              <a:t>This is reasonable since the 0C level is located and expect the occur wherever upward motion in the cloud. </a:t>
            </a:r>
          </a:p>
          <a:p>
            <a:pPr marL="171450" indent="-171450">
              <a:buFont typeface="Arial" panose="020B0604020202020204" pitchFamily="34" charset="0"/>
              <a:buChar char="•"/>
            </a:pPr>
            <a:r>
              <a:rPr lang="en-US" baseline="0" dirty="0" smtClean="0"/>
              <a:t>Consistent with PID. </a:t>
            </a:r>
          </a:p>
          <a:p>
            <a:endParaRPr lang="en-US" baseline="0" dirty="0" smtClean="0"/>
          </a:p>
          <a:p>
            <a:r>
              <a:rPr lang="en-US" baseline="0" dirty="0" smtClean="0"/>
              <a:t>Overall, spatial pattern of deposition appears accurate in simulations. </a:t>
            </a:r>
            <a:endParaRPr lang="en-US" dirty="0"/>
          </a:p>
        </p:txBody>
      </p:sp>
      <p:sp>
        <p:nvSpPr>
          <p:cNvPr id="4" name="Slide Number Placeholder 3"/>
          <p:cNvSpPr>
            <a:spLocks noGrp="1"/>
          </p:cNvSpPr>
          <p:nvPr>
            <p:ph type="sldNum" sz="quarter" idx="10"/>
          </p:nvPr>
        </p:nvSpPr>
        <p:spPr/>
        <p:txBody>
          <a:bodyPr/>
          <a:lstStyle/>
          <a:p>
            <a:fld id="{54A7C5BC-B1DF-4C28-ADD1-3B3E27310DF8}" type="slidenum">
              <a:rPr lang="en-US" smtClean="0"/>
              <a:t>28</a:t>
            </a:fld>
            <a:endParaRPr lang="en-US"/>
          </a:p>
        </p:txBody>
      </p:sp>
    </p:spTree>
    <p:extLst>
      <p:ext uri="{BB962C8B-B14F-4D97-AF65-F5344CB8AC3E}">
        <p14:creationId xmlns:p14="http://schemas.microsoft.com/office/powerpoint/2010/main" val="3100806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Now</a:t>
            </a:r>
            <a:r>
              <a:rPr lang="en-US" baseline="0" dirty="0" smtClean="0"/>
              <a:t> we turn to aggregation. These plots are very similar to the previous slide. The only difference in the orange lines represent the 0., -20, and -40 temperature levels. </a:t>
            </a:r>
            <a:endParaRPr lang="en-US" dirty="0" smtClean="0"/>
          </a:p>
          <a:p>
            <a:pPr marL="171450" indent="-171450">
              <a:buFont typeface="Arial" panose="020B0604020202020204" pitchFamily="34" charset="0"/>
              <a:buChar char="•"/>
            </a:pPr>
            <a:r>
              <a:rPr lang="en-US" dirty="0" smtClean="0"/>
              <a:t>The</a:t>
            </a:r>
            <a:r>
              <a:rPr lang="en-US" baseline="0" dirty="0" smtClean="0"/>
              <a:t> spatial pattern of aggregation in the simulations are very similar. Aggregation is found in all </a:t>
            </a:r>
            <a:r>
              <a:rPr lang="en-US" baseline="0" dirty="0" err="1" smtClean="0"/>
              <a:t>simiulations</a:t>
            </a:r>
            <a:r>
              <a:rPr lang="en-US" baseline="0" dirty="0" smtClean="0"/>
              <a:t> everywhere between the 0C level and cloud top. </a:t>
            </a:r>
          </a:p>
          <a:p>
            <a:pPr marL="171450" indent="-171450">
              <a:buFont typeface="Arial" panose="020B0604020202020204" pitchFamily="34" charset="0"/>
              <a:buChar char="•"/>
            </a:pPr>
            <a:r>
              <a:rPr lang="en-US" baseline="0" dirty="0" smtClean="0"/>
              <a:t>Aggregation in the PID is represented by dry aggregates, which are dark green here. You can see that aggregation never reaches cloud top in observations. </a:t>
            </a:r>
          </a:p>
          <a:p>
            <a:pPr marL="171450" indent="-171450">
              <a:buFont typeface="Arial" panose="020B0604020202020204" pitchFamily="34" charset="0"/>
              <a:buChar char="•"/>
            </a:pPr>
            <a:r>
              <a:rPr lang="en-US" baseline="0" dirty="0" smtClean="0"/>
              <a:t>Additionally, previous laboratory studies indicate that aggregation does not occur below -20C. </a:t>
            </a:r>
          </a:p>
          <a:p>
            <a:pPr marL="171450" indent="-171450">
              <a:buFont typeface="Arial" panose="020B0604020202020204" pitchFamily="34" charset="0"/>
              <a:buChar char="•"/>
            </a:pPr>
            <a:r>
              <a:rPr lang="en-US" baseline="0" dirty="0" smtClean="0"/>
              <a:t>Thus, it appears that each of these </a:t>
            </a:r>
            <a:r>
              <a:rPr lang="en-US" baseline="0" dirty="0" err="1" smtClean="0"/>
              <a:t>paramtereizations</a:t>
            </a:r>
            <a:r>
              <a:rPr lang="en-US" baseline="0" dirty="0" smtClean="0"/>
              <a:t> has too much aggregation. </a:t>
            </a:r>
          </a:p>
          <a:p>
            <a:pPr marL="171450" indent="-171450">
              <a:buFont typeface="Arial" panose="020B0604020202020204" pitchFamily="34" charset="0"/>
              <a:buChar char="•"/>
            </a:pPr>
            <a:r>
              <a:rPr lang="en-US" baseline="0" dirty="0" smtClean="0"/>
              <a:t>This has serious implications for the accuracy of these simulations. For decades studies have found that simulations are often deficient in stratiform </a:t>
            </a:r>
            <a:r>
              <a:rPr lang="en-US" baseline="0" dirty="0" err="1" smtClean="0"/>
              <a:t>previpitation</a:t>
            </a:r>
            <a:r>
              <a:rPr lang="en-US" baseline="0" dirty="0" smtClean="0"/>
              <a:t>. This excessive aggregation may be a reason for this problem. If too much aggregation is occurring the particles are becoming too heavy and falling out too quickly. </a:t>
            </a:r>
            <a:endParaRPr lang="en-US" dirty="0"/>
          </a:p>
        </p:txBody>
      </p:sp>
      <p:sp>
        <p:nvSpPr>
          <p:cNvPr id="4" name="Slide Number Placeholder 3"/>
          <p:cNvSpPr>
            <a:spLocks noGrp="1"/>
          </p:cNvSpPr>
          <p:nvPr>
            <p:ph type="sldNum" sz="quarter" idx="10"/>
          </p:nvPr>
        </p:nvSpPr>
        <p:spPr/>
        <p:txBody>
          <a:bodyPr/>
          <a:lstStyle/>
          <a:p>
            <a:fld id="{54A7C5BC-B1DF-4C28-ADD1-3B3E27310DF8}" type="slidenum">
              <a:rPr lang="en-US" smtClean="0"/>
              <a:t>29</a:t>
            </a:fld>
            <a:endParaRPr lang="en-US"/>
          </a:p>
        </p:txBody>
      </p:sp>
    </p:spTree>
    <p:extLst>
      <p:ext uri="{BB962C8B-B14F-4D97-AF65-F5344CB8AC3E}">
        <p14:creationId xmlns:p14="http://schemas.microsoft.com/office/powerpoint/2010/main" val="167726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I mentioned</a:t>
            </a:r>
            <a:r>
              <a:rPr lang="en-US" baseline="0" dirty="0" smtClean="0"/>
              <a:t> a few minutes ago I study the spatial pattern of microphysical processes in MCSs. And the primary observational tool I use to do that is radar data. By using radar data to study these storms it puts me in a really </a:t>
            </a:r>
            <a:r>
              <a:rPr lang="en-US" baseline="0" dirty="0" err="1" smtClean="0"/>
              <a:t>unqiue</a:t>
            </a:r>
            <a:r>
              <a:rPr lang="en-US" baseline="0" dirty="0" smtClean="0"/>
              <a:t> opportunity to contribute and expand upon a 40 year tradition of using radar data to understand the structure of tropical oceanic </a:t>
            </a:r>
            <a:r>
              <a:rPr lang="en-US" baseline="0" dirty="0" err="1" smtClean="0"/>
              <a:t>MCss</a:t>
            </a:r>
            <a:r>
              <a:rPr lang="en-US" baseline="0" dirty="0" smtClean="0"/>
              <a:t>. </a:t>
            </a:r>
          </a:p>
          <a:p>
            <a:pPr marL="171450" indent="-171450">
              <a:buFont typeface="Arial" panose="020B0604020202020204" pitchFamily="34" charset="0"/>
              <a:buChar char="•"/>
            </a:pPr>
            <a:r>
              <a:rPr lang="en-US" baseline="0" dirty="0" smtClean="0"/>
              <a:t>This tradition started with GATE in 1974. The more I learn about this campaign the more I am in awe of it. It really set the stage for all subsequent research into MCSs. Using only radar reflectivity studies from GATE established the basic convective/stratiform structure of MCSs, determined that the stratiform region is characterized by broad ascent along and broad descent near the surface, and determined the distribution of longwave and shortwave radiation in these storms. </a:t>
            </a:r>
          </a:p>
          <a:p>
            <a:pPr marL="171450" indent="-171450">
              <a:buFont typeface="Arial" panose="020B0604020202020204" pitchFamily="34" charset="0"/>
              <a:buChar char="•"/>
            </a:pPr>
            <a:r>
              <a:rPr lang="en-US" baseline="0" dirty="0" smtClean="0"/>
              <a:t>The next advancement in our understanding of the structure of MCSs came 20 years later in TOGA COARE. One of the most important studies that came out of this field campaign was </a:t>
            </a:r>
            <a:r>
              <a:rPr lang="en-US" baseline="0" dirty="0" err="1" smtClean="0"/>
              <a:t>Kingmill</a:t>
            </a:r>
            <a:r>
              <a:rPr lang="en-US" baseline="0" dirty="0" smtClean="0"/>
              <a:t> and Houze (1999), which established that air in the convective region steeply rises as a layer out of the boundary layer and the stratiform region is characterized by what is called a midlevel inflow. This layer of air starts in the rear of the storm and gradually descends towards the center of the storm using radial velocity data from radars. These kinematic structures confirmed previous modeling studies including Moncrieff 1992, but showed that these airflow patterns were inherently three dimensional. </a:t>
            </a:r>
          </a:p>
          <a:p>
            <a:pPr marL="171450" indent="-171450">
              <a:buFont typeface="Arial" panose="020B0604020202020204" pitchFamily="34" charset="0"/>
              <a:buChar char="•"/>
            </a:pPr>
            <a:r>
              <a:rPr lang="en-US" baseline="0" dirty="0" smtClean="0"/>
              <a:t>Now, my research, which uses dual-polarimetric radar data from another major field campaign called DYNAMO/AMIE to show how </a:t>
            </a:r>
            <a:r>
              <a:rPr lang="en-US" baseline="0" dirty="0" err="1" smtClean="0"/>
              <a:t>hydrometeores</a:t>
            </a:r>
            <a:r>
              <a:rPr lang="en-US" baseline="0" dirty="0" smtClean="0"/>
              <a:t> and microphysical processes fit into these conceptual models. </a:t>
            </a:r>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3</a:t>
            </a:fld>
            <a:endParaRPr lang="en-US"/>
          </a:p>
        </p:txBody>
      </p:sp>
    </p:spTree>
    <p:extLst>
      <p:ext uri="{BB962C8B-B14F-4D97-AF65-F5344CB8AC3E}">
        <p14:creationId xmlns:p14="http://schemas.microsoft.com/office/powerpoint/2010/main" val="3773029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turn to riming. In these</a:t>
            </a:r>
            <a:r>
              <a:rPr lang="en-US" baseline="0" dirty="0" smtClean="0"/>
              <a:t> figures the orange lines once again show regions of upward motion.</a:t>
            </a:r>
          </a:p>
          <a:p>
            <a:endParaRPr lang="en-US" baseline="0" dirty="0" smtClean="0"/>
          </a:p>
          <a:p>
            <a:r>
              <a:rPr lang="en-US" baseline="0" dirty="0" smtClean="0"/>
              <a:t>You can see that there is a lot of variability among the schemes in terms of riming. However, in each scheme you can see that over 50% of the cross sections had riming reaching up to 10 km and is very common near the 5 km level. Riming in the PID is represented by this the yellow color. You can see that riming in the observations is very shallow and isolated. Thus, the parameterizations create riming that is too deep and too frequency.  This may have important implications for the accuracy of simulations and help explain why previous studies have found that simulated oceanic convection have updrafts that are too strong and contain too much graupel. </a:t>
            </a:r>
          </a:p>
          <a:p>
            <a:endParaRPr lang="en-US" baseline="0" dirty="0" smtClean="0"/>
          </a:p>
          <a:p>
            <a:r>
              <a:rPr lang="en-US" baseline="0" dirty="0" smtClean="0"/>
              <a:t>Despite these biases this riming figures tell us something important. Notice that the peak riming frequencies do not correspond to the peak upward motion. While our assimilation technique creates a similar mesoscale circulation in each simulation, there are differences in the convective scale vertical motion. Thus, the variability in riming and its lack of correlation with the mesoscale upward motion suggests that riming in stratiform regions is influenced by convective scale vertical velocity </a:t>
            </a:r>
            <a:r>
              <a:rPr lang="en-US" baseline="0" dirty="0" err="1" smtClean="0"/>
              <a:t>pertubations</a:t>
            </a:r>
            <a:r>
              <a:rPr lang="en-US" baseline="0" dirty="0" smtClean="0"/>
              <a:t>, which is consistent with conclusions from previous studies. </a:t>
            </a:r>
          </a:p>
          <a:p>
            <a:endParaRPr lang="en-US" baseline="0" dirty="0" smtClean="0"/>
          </a:p>
          <a:p>
            <a:r>
              <a:rPr lang="en-US" baseline="0" dirty="0" smtClean="0"/>
              <a:t>One last thing. Notice that </a:t>
            </a:r>
            <a:r>
              <a:rPr lang="en-US" baseline="0" dirty="0" err="1" smtClean="0"/>
              <a:t>milbrandt</a:t>
            </a:r>
            <a:r>
              <a:rPr lang="en-US" baseline="0" dirty="0" smtClean="0"/>
              <a:t> differs significantly in that it has riming near the surface. This is incorrect. These simulations were conducted in oceanic tropical environments, frozen hydrometeors and ice processes should never occur near the surface. It is important to note however, the rate of these near surface riming processes is very low so it is likely not a huge issue, but it is still something to keep in mind. </a:t>
            </a:r>
            <a:endParaRPr lang="en-US" dirty="0"/>
          </a:p>
        </p:txBody>
      </p:sp>
      <p:sp>
        <p:nvSpPr>
          <p:cNvPr id="4" name="Slide Number Placeholder 3"/>
          <p:cNvSpPr>
            <a:spLocks noGrp="1"/>
          </p:cNvSpPr>
          <p:nvPr>
            <p:ph type="sldNum" sz="quarter" idx="10"/>
          </p:nvPr>
        </p:nvSpPr>
        <p:spPr/>
        <p:txBody>
          <a:bodyPr/>
          <a:lstStyle/>
          <a:p>
            <a:fld id="{54A7C5BC-B1DF-4C28-ADD1-3B3E27310DF8}" type="slidenum">
              <a:rPr lang="en-US" smtClean="0"/>
              <a:t>30</a:t>
            </a:fld>
            <a:endParaRPr lang="en-US"/>
          </a:p>
        </p:txBody>
      </p:sp>
    </p:spTree>
    <p:extLst>
      <p:ext uri="{BB962C8B-B14F-4D97-AF65-F5344CB8AC3E}">
        <p14:creationId xmlns:p14="http://schemas.microsoft.com/office/powerpoint/2010/main" val="2338264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here is melting with the orange</a:t>
            </a:r>
            <a:r>
              <a:rPr lang="en-US" baseline="0" dirty="0" smtClean="0"/>
              <a:t> lines showing temperature contours. </a:t>
            </a:r>
          </a:p>
          <a:p>
            <a:endParaRPr lang="en-US" baseline="0" dirty="0" smtClean="0"/>
          </a:p>
          <a:p>
            <a:r>
              <a:rPr lang="en-US" baseline="0" dirty="0" smtClean="0"/>
              <a:t>Excluding </a:t>
            </a:r>
            <a:r>
              <a:rPr lang="en-US" baseline="0" dirty="0" err="1" smtClean="0"/>
              <a:t>Milbrandt</a:t>
            </a:r>
            <a:r>
              <a:rPr lang="en-US" baseline="0" dirty="0" smtClean="0"/>
              <a:t>, melting is the process most consistent with observations. In that </a:t>
            </a:r>
            <a:r>
              <a:rPr lang="en-US" baseline="0" dirty="0" err="1" smtClean="0"/>
              <a:t>Mor</a:t>
            </a:r>
            <a:r>
              <a:rPr lang="en-US" baseline="0" dirty="0" smtClean="0"/>
              <a:t> and WD have it occurring in a narrow band. Similar to riming, </a:t>
            </a:r>
            <a:r>
              <a:rPr lang="en-US" baseline="0" dirty="0" err="1" smtClean="0"/>
              <a:t>Milbrant</a:t>
            </a:r>
            <a:r>
              <a:rPr lang="en-US" baseline="0" dirty="0" smtClean="0"/>
              <a:t> has it extending to the surface </a:t>
            </a:r>
            <a:endParaRPr lang="en-US" dirty="0"/>
          </a:p>
        </p:txBody>
      </p:sp>
      <p:sp>
        <p:nvSpPr>
          <p:cNvPr id="4" name="Slide Number Placeholder 3"/>
          <p:cNvSpPr>
            <a:spLocks noGrp="1"/>
          </p:cNvSpPr>
          <p:nvPr>
            <p:ph type="sldNum" sz="quarter" idx="10"/>
          </p:nvPr>
        </p:nvSpPr>
        <p:spPr/>
        <p:txBody>
          <a:bodyPr/>
          <a:lstStyle/>
          <a:p>
            <a:fld id="{54A7C5BC-B1DF-4C28-ADD1-3B3E27310DF8}" type="slidenum">
              <a:rPr lang="en-US" smtClean="0"/>
              <a:t>31</a:t>
            </a:fld>
            <a:endParaRPr lang="en-US"/>
          </a:p>
        </p:txBody>
      </p:sp>
    </p:spTree>
    <p:extLst>
      <p:ext uri="{BB962C8B-B14F-4D97-AF65-F5344CB8AC3E}">
        <p14:creationId xmlns:p14="http://schemas.microsoft.com/office/powerpoint/2010/main" val="1169424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see that the spatial microphysical patterns in the PID and WRF simulations are similar</a:t>
            </a:r>
            <a:r>
              <a:rPr lang="en-US" baseline="0" dirty="0" smtClean="0"/>
              <a:t> to first order. However, significant differences exist in terms of the detail spatial patterns. The question arises, does this matter. This slide shows S-PolKa observations of radar reflectivity on the left and the corresponding simulated </a:t>
            </a:r>
            <a:r>
              <a:rPr lang="en-US" baseline="0" dirty="0" err="1" smtClean="0"/>
              <a:t>reflectivities</a:t>
            </a:r>
            <a:r>
              <a:rPr lang="en-US" baseline="0" dirty="0" smtClean="0"/>
              <a:t> on the right. Even though each simulation has a similar midlevel inflow and their broad microphysical pattern is similar, the reflectivity structure of this squall line drastically differs in each scheme and no scheme </a:t>
            </a:r>
            <a:r>
              <a:rPr lang="en-US" baseline="0" dirty="0" err="1" smtClean="0"/>
              <a:t>matchs</a:t>
            </a:r>
            <a:r>
              <a:rPr lang="en-US" baseline="0" dirty="0" smtClean="0"/>
              <a:t> S-PolKa. While the difference in the parameterization of these ice processes do not entirely account for these differences, since the schemes differ in more than just how processes are parameterization, differences in the parameterization of </a:t>
            </a:r>
            <a:r>
              <a:rPr lang="en-US" baseline="0" dirty="0" err="1" smtClean="0"/>
              <a:t>tehse</a:t>
            </a:r>
            <a:r>
              <a:rPr lang="en-US" baseline="0" dirty="0" smtClean="0"/>
              <a:t> processes must have some impact since they influence the entire dynamical structure of these storms by producing latent heat. </a:t>
            </a:r>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32</a:t>
            </a:fld>
            <a:endParaRPr lang="en-US"/>
          </a:p>
        </p:txBody>
      </p:sp>
    </p:spTree>
    <p:extLst>
      <p:ext uri="{BB962C8B-B14F-4D97-AF65-F5344CB8AC3E}">
        <p14:creationId xmlns:p14="http://schemas.microsoft.com/office/powerpoint/2010/main" val="3863474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33</a:t>
            </a:fld>
            <a:endParaRPr lang="en-US"/>
          </a:p>
        </p:txBody>
      </p:sp>
    </p:spTree>
    <p:extLst>
      <p:ext uri="{BB962C8B-B14F-4D97-AF65-F5344CB8AC3E}">
        <p14:creationId xmlns:p14="http://schemas.microsoft.com/office/powerpoint/2010/main" val="535153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36</a:t>
            </a:fld>
            <a:endParaRPr lang="en-US"/>
          </a:p>
        </p:txBody>
      </p:sp>
    </p:spTree>
    <p:extLst>
      <p:ext uri="{BB962C8B-B14F-4D97-AF65-F5344CB8AC3E}">
        <p14:creationId xmlns:p14="http://schemas.microsoft.com/office/powerpoint/2010/main" val="53515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 when I say hydrometeors</a:t>
            </a:r>
            <a:r>
              <a:rPr lang="en-US" baseline="0" dirty="0" smtClean="0"/>
              <a:t> and microphysical processes what do I mean. Well, hydrometeors is really just a fancy term for all the frozen, liquid, and vapor particles in a cloud. </a:t>
            </a:r>
          </a:p>
          <a:p>
            <a:pPr marL="171450" indent="-171450">
              <a:buFont typeface="Arial" panose="020B0604020202020204" pitchFamily="34" charset="0"/>
              <a:buChar char="•"/>
            </a:pPr>
            <a:r>
              <a:rPr lang="en-US" baseline="0" dirty="0" smtClean="0"/>
              <a:t>Microphysical processes describe how hydrometeors interact with each other. </a:t>
            </a:r>
          </a:p>
          <a:p>
            <a:pPr marL="171450" indent="-171450">
              <a:buFont typeface="Arial" panose="020B0604020202020204" pitchFamily="34" charset="0"/>
              <a:buChar char="•"/>
            </a:pPr>
            <a:r>
              <a:rPr lang="en-US" baseline="0" dirty="0" smtClean="0"/>
              <a:t>In my work I focus on ice microphysical processes. The four that I will be discussing today included:</a:t>
            </a:r>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4</a:t>
            </a:fld>
            <a:endParaRPr lang="en-US"/>
          </a:p>
        </p:txBody>
      </p:sp>
    </p:spTree>
    <p:extLst>
      <p:ext uri="{BB962C8B-B14F-4D97-AF65-F5344CB8AC3E}">
        <p14:creationId xmlns:p14="http://schemas.microsoft.com/office/powerpoint/2010/main" val="846747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Understanding the spatial</a:t>
            </a:r>
            <a:r>
              <a:rPr lang="en-US" baseline="0" dirty="0" smtClean="0"/>
              <a:t> structure of microphysical processes is important for several reasons. For example, microphysical processes are associated with latent heat and I mentioned earlier that latent heat from MCS impacts the global circulation. </a:t>
            </a:r>
          </a:p>
          <a:p>
            <a:pPr marL="171450" indent="-171450">
              <a:buFont typeface="Arial" panose="020B0604020202020204" pitchFamily="34" charset="0"/>
              <a:buChar char="•"/>
            </a:pPr>
            <a:r>
              <a:rPr lang="en-US" baseline="0" dirty="0" smtClean="0"/>
              <a:t>The structure of microphysical processes has been theorized for decades. This is a conceptual model presented by Houze (1989) in which the convective region is characterized by the generation of new hydrometeors and riming and the stratiform region is characterized by a layered pattern of deposition, aggregation, melting, and evaporation. </a:t>
            </a:r>
          </a:p>
          <a:p>
            <a:pPr marL="171450" indent="-171450">
              <a:buFont typeface="Arial" panose="020B0604020202020204" pitchFamily="34" charset="0"/>
              <a:buChar char="•"/>
            </a:pPr>
            <a:r>
              <a:rPr lang="en-US" baseline="0" dirty="0" smtClean="0"/>
              <a:t>Now while ideas about the microphysical structure of MCSs has been theorized for </a:t>
            </a:r>
            <a:r>
              <a:rPr lang="en-US" baseline="0" dirty="0" err="1" smtClean="0"/>
              <a:t>decases</a:t>
            </a:r>
            <a:r>
              <a:rPr lang="en-US" baseline="0" dirty="0" smtClean="0"/>
              <a:t>, direct observation and validation of these ideas has been difficult. </a:t>
            </a:r>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5</a:t>
            </a:fld>
            <a:endParaRPr lang="en-US"/>
          </a:p>
        </p:txBody>
      </p:sp>
    </p:spTree>
    <p:extLst>
      <p:ext uri="{BB962C8B-B14F-4D97-AF65-F5344CB8AC3E}">
        <p14:creationId xmlns:p14="http://schemas.microsoft.com/office/powerpoint/2010/main" val="243531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One way to obtain</a:t>
            </a:r>
            <a:r>
              <a:rPr lang="en-US" baseline="0" dirty="0" smtClean="0"/>
              <a:t> data about the microphysical processes in convection is using air craft observations. These are good since you get direct observations within the storm, however your data coverage is limited to the exact location of the plane. If you want to validate the holistic conceptual model presented in Houze 1989, this limited data will not work. </a:t>
            </a:r>
          </a:p>
          <a:p>
            <a:pPr marL="171450" indent="-171450">
              <a:buFont typeface="Arial" panose="020B0604020202020204" pitchFamily="34" charset="0"/>
              <a:buChar char="•"/>
            </a:pPr>
            <a:r>
              <a:rPr lang="en-US" baseline="0" dirty="0" smtClean="0"/>
              <a:t>In recent years, we have obtained two new ways to investigate the microphysical structure of MCSs. These include polarimetric radar data and numerical simulations. </a:t>
            </a:r>
          </a:p>
          <a:p>
            <a:pPr marL="171450" indent="-171450">
              <a:buFont typeface="Arial" panose="020B0604020202020204" pitchFamily="34" charset="0"/>
              <a:buChar char="•"/>
            </a:pPr>
            <a:r>
              <a:rPr lang="en-US" baseline="0" dirty="0" smtClean="0"/>
              <a:t>Both of these provide data that covers larger spatial areas and longer temporal periods. However, they also have their draw backs. Both are difficult to validate and are based on some extent on theory. Also radar data is limited by the quality of the radar and numerical simulations use parameterizations which often differ drastically. </a:t>
            </a:r>
          </a:p>
          <a:p>
            <a:pPr marL="171450" indent="-171450">
              <a:buFont typeface="Arial" panose="020B0604020202020204" pitchFamily="34" charset="0"/>
              <a:buChar char="•"/>
            </a:pPr>
            <a:r>
              <a:rPr lang="en-US" baseline="0" dirty="0" smtClean="0"/>
              <a:t>Despite these draw backs dual-polarimetric radar data and numerical </a:t>
            </a:r>
            <a:r>
              <a:rPr lang="en-US" baseline="0" dirty="0" err="1" smtClean="0"/>
              <a:t>simulatiosn</a:t>
            </a:r>
            <a:r>
              <a:rPr lang="en-US" baseline="0" dirty="0" smtClean="0"/>
              <a:t> provide the best opportunity to understand the complete spatial pattern of microphysical processes within convection. This brings up the question of whether the microphysical structure of </a:t>
            </a:r>
          </a:p>
        </p:txBody>
      </p:sp>
      <p:sp>
        <p:nvSpPr>
          <p:cNvPr id="4" name="Slide Number Placeholder 3"/>
          <p:cNvSpPr>
            <a:spLocks noGrp="1"/>
          </p:cNvSpPr>
          <p:nvPr>
            <p:ph type="sldNum" sz="quarter" idx="10"/>
          </p:nvPr>
        </p:nvSpPr>
        <p:spPr/>
        <p:txBody>
          <a:bodyPr/>
          <a:lstStyle/>
          <a:p>
            <a:fld id="{91420700-75B5-4EF8-A192-3514584F3E85}" type="slidenum">
              <a:rPr lang="en-US" smtClean="0"/>
              <a:t>6</a:t>
            </a:fld>
            <a:endParaRPr lang="en-US"/>
          </a:p>
        </p:txBody>
      </p:sp>
    </p:spTree>
    <p:extLst>
      <p:ext uri="{BB962C8B-B14F-4D97-AF65-F5344CB8AC3E}">
        <p14:creationId xmlns:p14="http://schemas.microsoft.com/office/powerpoint/2010/main" val="335908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One way to obtain</a:t>
            </a:r>
            <a:r>
              <a:rPr lang="en-US" baseline="0" dirty="0" smtClean="0"/>
              <a:t> data about the microphysical processes in convection is using air craft observations. These are good since you get direct observations within the storm, however your data coverage is limited to the exact location of the plane. If you want to validate the holistic conceptual model presented in Houze 1989, this limited data will not work. </a:t>
            </a:r>
          </a:p>
          <a:p>
            <a:pPr marL="171450" indent="-171450">
              <a:buFont typeface="Arial" panose="020B0604020202020204" pitchFamily="34" charset="0"/>
              <a:buChar char="•"/>
            </a:pPr>
            <a:r>
              <a:rPr lang="en-US" baseline="0" dirty="0" smtClean="0"/>
              <a:t>In recent years, we have obtained two new ways to investigate the microphysical structure of MCSs. These include polarimetric radar data and numerical simulations. </a:t>
            </a:r>
          </a:p>
          <a:p>
            <a:pPr marL="171450" indent="-171450">
              <a:buFont typeface="Arial" panose="020B0604020202020204" pitchFamily="34" charset="0"/>
              <a:buChar char="•"/>
            </a:pPr>
            <a:r>
              <a:rPr lang="en-US" baseline="0" dirty="0" smtClean="0"/>
              <a:t>Both of these provide data that covers larger spatial areas and longer temporal periods. However, they also have their draw backs. Both are difficult to validate and are based on some extent on theory. Also radar data is limited by the quality of the radar and numerical simulations use parameterizations which often differ drastically. </a:t>
            </a:r>
          </a:p>
          <a:p>
            <a:pPr marL="171450" indent="-171450">
              <a:buFont typeface="Arial" panose="020B0604020202020204" pitchFamily="34" charset="0"/>
              <a:buChar char="•"/>
            </a:pPr>
            <a:r>
              <a:rPr lang="en-US" baseline="0" dirty="0" smtClean="0"/>
              <a:t>Despite these draw backs dual-polarimetric radar data and numerical </a:t>
            </a:r>
            <a:r>
              <a:rPr lang="en-US" baseline="0" dirty="0" err="1" smtClean="0"/>
              <a:t>simulatiosn</a:t>
            </a:r>
            <a:r>
              <a:rPr lang="en-US" baseline="0" dirty="0" smtClean="0"/>
              <a:t> provide the best opportunity to understand the complete spatial pattern of microphysical processes within convection. This brings up the question of whether the microphysical structure of </a:t>
            </a:r>
          </a:p>
        </p:txBody>
      </p:sp>
      <p:sp>
        <p:nvSpPr>
          <p:cNvPr id="4" name="Slide Number Placeholder 3"/>
          <p:cNvSpPr>
            <a:spLocks noGrp="1"/>
          </p:cNvSpPr>
          <p:nvPr>
            <p:ph type="sldNum" sz="quarter" idx="10"/>
          </p:nvPr>
        </p:nvSpPr>
        <p:spPr/>
        <p:txBody>
          <a:bodyPr/>
          <a:lstStyle/>
          <a:p>
            <a:fld id="{91420700-75B5-4EF8-A192-3514584F3E85}" type="slidenum">
              <a:rPr lang="en-US" smtClean="0"/>
              <a:t>7</a:t>
            </a:fld>
            <a:endParaRPr lang="en-US"/>
          </a:p>
        </p:txBody>
      </p:sp>
    </p:spTree>
    <p:extLst>
      <p:ext uri="{BB962C8B-B14F-4D97-AF65-F5344CB8AC3E}">
        <p14:creationId xmlns:p14="http://schemas.microsoft.com/office/powerpoint/2010/main" val="389487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t>Rest</a:t>
            </a:r>
            <a:r>
              <a:rPr lang="en-US" baseline="0" dirty="0" smtClean="0"/>
              <a:t> of my time is going to be spent answering that question. In order to do that this presentation is broken into three parts. </a:t>
            </a:r>
          </a:p>
          <a:p>
            <a:pPr marL="628650" lvl="1" indent="-171450">
              <a:buFont typeface="Arial" panose="020B0604020202020204" pitchFamily="34" charset="0"/>
              <a:buChar char="•"/>
            </a:pPr>
            <a:r>
              <a:rPr lang="en-US" baseline="0" dirty="0" smtClean="0"/>
              <a:t>The first will briefly discuss my observational work uses radial velocity data to </a:t>
            </a:r>
            <a:r>
              <a:rPr lang="en-US" baseline="0" dirty="0" err="1" smtClean="0"/>
              <a:t>indentify</a:t>
            </a:r>
            <a:r>
              <a:rPr lang="en-US" baseline="0" dirty="0" smtClean="0"/>
              <a:t> MCSs with a midlevel inflow and then that spatially composites dual-polarization radar data around those midlevel inflows to show that hydrometeors in MCSs are systematically organized around these inflow layers. I will also introduce the idea that the frozen hydrometeors I categorize represent microphysical processes. This is an incredibly important step since that interpretation allows me to move forward and directly investigate </a:t>
            </a:r>
            <a:r>
              <a:rPr lang="en-US" baseline="0" dirty="0" err="1" smtClean="0"/>
              <a:t>whethere</a:t>
            </a:r>
            <a:r>
              <a:rPr lang="en-US" baseline="0" dirty="0" smtClean="0"/>
              <a:t> WRF simulations have a similar spatial pattern. </a:t>
            </a:r>
          </a:p>
          <a:p>
            <a:pPr marL="628650" lvl="1" indent="-171450">
              <a:buFont typeface="Arial" panose="020B0604020202020204" pitchFamily="34" charset="0"/>
              <a:buChar char="•"/>
            </a:pPr>
            <a:r>
              <a:rPr lang="en-US" baseline="0" dirty="0" smtClean="0"/>
              <a:t>I will spend a few moments describing my WRF simulations which assimilated radial velocity data to ensure that my simulated storms have a midlevel inflow layer similar to observations. </a:t>
            </a:r>
          </a:p>
          <a:p>
            <a:pPr marL="628650" lvl="1" indent="-171450">
              <a:buFont typeface="Arial" panose="020B0604020202020204" pitchFamily="34" charset="0"/>
              <a:buChar char="•"/>
            </a:pPr>
            <a:r>
              <a:rPr lang="en-US" baseline="0" dirty="0" smtClean="0"/>
              <a:t>And finally, I will compare the radar observations and simulations and show that each have a broad layered pattern to their ice microphysical processes but details in the spatial patterns differ. </a:t>
            </a:r>
            <a:endParaRPr lang="en-US" dirty="0"/>
          </a:p>
        </p:txBody>
      </p:sp>
      <p:sp>
        <p:nvSpPr>
          <p:cNvPr id="4" name="Slide Number Placeholder 3"/>
          <p:cNvSpPr>
            <a:spLocks noGrp="1"/>
          </p:cNvSpPr>
          <p:nvPr>
            <p:ph type="sldNum" sz="quarter" idx="10"/>
          </p:nvPr>
        </p:nvSpPr>
        <p:spPr/>
        <p:txBody>
          <a:bodyPr/>
          <a:lstStyle/>
          <a:p>
            <a:fld id="{9FA55F7F-D15E-46A1-855F-F40BA7BAB838}" type="slidenum">
              <a:rPr lang="en-US" smtClean="0"/>
              <a:t>8</a:t>
            </a:fld>
            <a:endParaRPr lang="en-US"/>
          </a:p>
        </p:txBody>
      </p:sp>
    </p:spTree>
    <p:extLst>
      <p:ext uri="{BB962C8B-B14F-4D97-AF65-F5344CB8AC3E}">
        <p14:creationId xmlns:p14="http://schemas.microsoft.com/office/powerpoint/2010/main" val="64972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so lets get started</a:t>
            </a:r>
            <a:r>
              <a:rPr lang="en-US" baseline="0" dirty="0" smtClean="0"/>
              <a:t> with my observational work. </a:t>
            </a:r>
            <a:endParaRPr lang="en-US" dirty="0"/>
          </a:p>
        </p:txBody>
      </p:sp>
      <p:sp>
        <p:nvSpPr>
          <p:cNvPr id="4" name="Slide Number Placeholder 3"/>
          <p:cNvSpPr>
            <a:spLocks noGrp="1"/>
          </p:cNvSpPr>
          <p:nvPr>
            <p:ph type="sldNum" sz="quarter" idx="10"/>
          </p:nvPr>
        </p:nvSpPr>
        <p:spPr/>
        <p:txBody>
          <a:bodyPr/>
          <a:lstStyle/>
          <a:p>
            <a:fld id="{91420700-75B5-4EF8-A192-3514584F3E85}" type="slidenum">
              <a:rPr lang="en-US" smtClean="0"/>
              <a:t>9</a:t>
            </a:fld>
            <a:endParaRPr lang="en-US"/>
          </a:p>
        </p:txBody>
      </p:sp>
    </p:spTree>
    <p:extLst>
      <p:ext uri="{BB962C8B-B14F-4D97-AF65-F5344CB8AC3E}">
        <p14:creationId xmlns:p14="http://schemas.microsoft.com/office/powerpoint/2010/main" val="1036170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377"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Arial"/>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377"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Arial"/>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D57B0AA-AC8E-4463-ADAC-E87D09B82E4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247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Arial"/>
                <a:ea typeface="+mj-ea"/>
                <a:cs typeface="+mj-cs"/>
              </a:defRPr>
            </a:lvl1pPr>
          </a:lstStyle>
          <a:p>
            <a:r>
              <a:rPr lang="en-US" dirty="0" smtClean="0"/>
              <a:t>Click to edit Master title style</a:t>
            </a:r>
            <a:endParaRPr dirty="0"/>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891" indent="-342891" algn="l" defTabSz="914377"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Arial"/>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Arial"/>
                <a:ea typeface="+mn-ea"/>
                <a:cs typeface="+mn-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lgn="l" defTabSz="914377" rtl="0" eaLnBrk="1" latinLnBrk="0" hangingPunct="1">
              <a:spcBef>
                <a:spcPts val="2000"/>
              </a:spcBef>
              <a:buFontTx/>
              <a:buNone/>
            </a:pPr>
            <a:r>
              <a:rPr lang="en-US" dirty="0" smtClean="0"/>
              <a:t>Click to edit Master text styles</a:t>
            </a:r>
          </a:p>
        </p:txBody>
      </p:sp>
      <p:sp>
        <p:nvSpPr>
          <p:cNvPr id="5" name="Date Placeholder 4"/>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26B440D-9ABF-0C46-859A-15559B344C4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56307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Arial"/>
                <a:ea typeface="+mj-ea"/>
                <a:cs typeface="+mj-cs"/>
              </a:defRPr>
            </a:lvl1pPr>
          </a:lstStyle>
          <a:p>
            <a:r>
              <a:rPr lang="en-US" dirty="0" smtClean="0"/>
              <a:t>Click to edit Master title style</a:t>
            </a:r>
            <a:endParaRPr dirty="0"/>
          </a:p>
        </p:txBody>
      </p:sp>
      <p:sp>
        <p:nvSpPr>
          <p:cNvPr id="3" name="Picture Placeholder 2"/>
          <p:cNvSpPr>
            <a:spLocks noGrp="1"/>
          </p:cNvSpPr>
          <p:nvPr>
            <p:ph type="pic" idx="1"/>
          </p:nvPr>
        </p:nvSpPr>
        <p:spPr>
          <a:xfrm>
            <a:off x="1828800" y="457203"/>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891" indent="-342891" algn="l" defTabSz="914377"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Arial"/>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680571" y="5181603"/>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Arial"/>
                <a:ea typeface="+mn-ea"/>
                <a:cs typeface="+mn-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lgn="l" defTabSz="914377" rtl="0" eaLnBrk="1" latinLnBrk="0" hangingPunct="1">
              <a:spcBef>
                <a:spcPts val="2000"/>
              </a:spcBef>
              <a:buFontTx/>
              <a:buNone/>
            </a:pPr>
            <a:r>
              <a:rPr lang="en-US" dirty="0" smtClean="0"/>
              <a:t>Click to edit Master text styles</a:t>
            </a:r>
          </a:p>
        </p:txBody>
      </p:sp>
      <p:sp>
        <p:nvSpPr>
          <p:cNvPr id="5" name="Date Placeholder 4"/>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26B440D-9ABF-0C46-859A-15559B344C4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591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5"/>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Arial"/>
                <a:ea typeface="+mj-ea"/>
                <a:cs typeface="+mj-cs"/>
              </a:defRPr>
            </a:lvl1pPr>
          </a:lstStyle>
          <a:p>
            <a:r>
              <a:rPr lang="en-US" dirty="0" smtClean="0"/>
              <a:t>Click to edit Master title style</a:t>
            </a:r>
            <a:endParaRPr dirty="0"/>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891" indent="-342891" algn="l" defTabSz="914377"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Arial"/>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680571" y="5181603"/>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Arial"/>
                <a:ea typeface="+mn-ea"/>
                <a:cs typeface="+mn-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lgn="l" defTabSz="914377" rtl="0" eaLnBrk="1" latinLnBrk="0" hangingPunct="1">
              <a:spcBef>
                <a:spcPts val="2000"/>
              </a:spcBef>
              <a:buFontTx/>
              <a:buNone/>
            </a:pPr>
            <a:r>
              <a:rPr lang="en-US" dirty="0" smtClean="0"/>
              <a:t>Click to edit Master text styles</a:t>
            </a:r>
          </a:p>
        </p:txBody>
      </p:sp>
      <p:sp>
        <p:nvSpPr>
          <p:cNvPr id="5" name="Date Placeholder 4"/>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26B440D-9ABF-0C46-859A-15559B344C44}" type="slidenum">
              <a:rPr lang="en-US" smtClean="0">
                <a:solidFill>
                  <a:prstClr val="white">
                    <a:tint val="75000"/>
                  </a:prstClr>
                </a:solidFill>
              </a:rPr>
              <a:pPr/>
              <a:t>‹#›</a:t>
            </a:fld>
            <a:endParaRPr lang="en-US">
              <a:solidFill>
                <a:prstClr val="white">
                  <a:tint val="75000"/>
                </a:prstClr>
              </a:solidFill>
            </a:endParaRPr>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891" indent="-342891" algn="l" defTabSz="914377"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Arial"/>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dirty="0"/>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891" indent="-342891" algn="l" defTabSz="914377"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Arial"/>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dirty="0"/>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891" indent="-342891" algn="l" defTabSz="914377"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Arial"/>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dirty="0"/>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891" indent="-342891" algn="l" defTabSz="914377"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Arial"/>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dirty="0"/>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891" indent="-342891" algn="l" defTabSz="914377"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Arial"/>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2070094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26B440D-9ABF-0C46-859A-15559B344C4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65401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4"/>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4"/>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26B440D-9ABF-0C46-859A-15559B344C4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657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solidFill>
                  <a:srgbClr val="FFFFFF"/>
                </a:solidFill>
                <a:latin typeface="Times New Roman"/>
                <a:ea typeface="+mn-ea"/>
                <a:cs typeface="+mn-cs"/>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solidFill>
                  <a:srgbClr val="FFFFFF"/>
                </a:solidFill>
                <a:latin typeface="Times New Roman"/>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4B9AD35B-A1A5-F845-BC27-8722826B0B55}" type="slidenum">
              <a:rPr lang="en-US"/>
              <a:pPr>
                <a:defRPr/>
              </a:pPr>
              <a:t>‹#›</a:t>
            </a:fld>
            <a:endParaRPr lang="en-US"/>
          </a:p>
        </p:txBody>
      </p:sp>
    </p:spTree>
    <p:extLst>
      <p:ext uri="{BB962C8B-B14F-4D97-AF65-F5344CB8AC3E}">
        <p14:creationId xmlns:p14="http://schemas.microsoft.com/office/powerpoint/2010/main" val="201079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2"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26B440D-9ABF-0C46-859A-15559B344C4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4043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4"/>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26B440D-9ABF-0C46-859A-15559B344C44}" type="slidenum">
              <a:rPr lang="en-US" smtClean="0">
                <a:solidFill>
                  <a:prstClr val="white">
                    <a:tint val="75000"/>
                  </a:prstClr>
                </a:solidFill>
              </a:rPr>
              <a:pPr/>
              <a:t>‹#›</a:t>
            </a:fld>
            <a:endParaRPr lang="en-US">
              <a:solidFill>
                <a:prstClr val="white">
                  <a:tint val="75000"/>
                </a:prstClr>
              </a:solidFill>
            </a:endParaRPr>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extLst>
      <p:ext uri="{BB962C8B-B14F-4D97-AF65-F5344CB8AC3E}">
        <p14:creationId xmlns:p14="http://schemas.microsoft.com/office/powerpoint/2010/main" val="73223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2" y="990600"/>
            <a:ext cx="7770813" cy="1743075"/>
          </a:xfrm>
        </p:spPr>
        <p:txBody>
          <a:bodyPr vert="horz" lIns="91440" tIns="45720" rIns="91440" bIns="45720" rtlCol="0" anchor="b" anchorCtr="0">
            <a:noAutofit/>
          </a:bodyPr>
          <a:lstStyle>
            <a:lvl1pPr algn="ctr" defTabSz="914377"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Arial"/>
                <a:ea typeface="+mj-ea"/>
                <a:cs typeface="+mj-cs"/>
              </a:defRPr>
            </a:lvl1pPr>
          </a:lstStyle>
          <a:p>
            <a:r>
              <a:rPr lang="en-US" dirty="0" smtClean="0"/>
              <a:t>Click to edit Master title style</a:t>
            </a:r>
            <a:endParaRPr dirty="0"/>
          </a:p>
        </p:txBody>
      </p:sp>
      <p:sp>
        <p:nvSpPr>
          <p:cNvPr id="3" name="Text Placeholder 2"/>
          <p:cNvSpPr>
            <a:spLocks noGrp="1"/>
          </p:cNvSpPr>
          <p:nvPr>
            <p:ph type="body" idx="1"/>
          </p:nvPr>
        </p:nvSpPr>
        <p:spPr>
          <a:xfrm>
            <a:off x="685802" y="2756651"/>
            <a:ext cx="7770813" cy="1281953"/>
          </a:xfrm>
        </p:spPr>
        <p:txBody>
          <a:bodyPr vert="horz" lIns="91440" tIns="45720" rIns="91440" bIns="45720" rtlCol="0">
            <a:normAutofit/>
          </a:bodyPr>
          <a:lstStyle>
            <a:lvl1pPr marL="0" indent="0" algn="ctr" defTabSz="914377"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Arial"/>
                <a:ea typeface="+mn-ea"/>
                <a:cs typeface="+mn-cs"/>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26B440D-9ABF-0C46-859A-15559B344C4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7159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2" y="121027"/>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42"/>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653" indent="-336542">
              <a:defRPr sz="1800"/>
            </a:lvl8pPr>
            <a:lvl9pPr marL="2398653" indent="-336542">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42"/>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653" indent="-336542">
              <a:defRPr sz="1800"/>
            </a:lvl8pPr>
            <a:lvl9pPr marL="2398653" indent="-336542">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26B440D-9ABF-0C46-859A-15559B344C4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482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2" y="121027"/>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653" indent="-336542">
              <a:defRPr sz="1600"/>
            </a:lvl8pPr>
            <a:lvl9pPr marL="2398653" indent="-336542">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653" indent="-336542">
              <a:defRPr sz="1600"/>
            </a:lvl8pPr>
            <a:lvl9pPr marL="2398653" indent="-336542">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26B440D-9ABF-0C46-859A-15559B344C44}" type="slidenum">
              <a:rPr lang="en-US" smtClean="0">
                <a:solidFill>
                  <a:prstClr val="white">
                    <a:tint val="75000"/>
                  </a:prstClr>
                </a:solidFill>
              </a:rPr>
              <a:pPr/>
              <a:t>‹#›</a:t>
            </a:fld>
            <a:endParaRPr lang="en-US">
              <a:solidFill>
                <a:prstClr val="white">
                  <a:tint val="75000"/>
                </a:prstClr>
              </a:solidFill>
            </a:endParaRPr>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66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26B440D-9ABF-0C46-859A-15559B344C4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7639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26B440D-9ABF-0C46-859A-15559B344C4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4499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4"/>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653" indent="-336542">
              <a:defRPr sz="1800"/>
            </a:lvl8pPr>
            <a:lvl9pPr marL="2398653" indent="-336542">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12AAF-69F3-1249-8B6C-0180623CA157}" type="datetimeFigureOut">
              <a:rPr lang="en-US" smtClean="0">
                <a:solidFill>
                  <a:prstClr val="white">
                    <a:tint val="75000"/>
                  </a:prstClr>
                </a:solidFill>
              </a:rPr>
              <a:pPr/>
              <a:t>6/21/16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26B440D-9ABF-0C46-859A-15559B344C4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75625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121027"/>
            <a:ext cx="7770813" cy="1429871"/>
          </a:xfrm>
          <a:prstGeom prst="rect">
            <a:avLst/>
          </a:prstGeom>
        </p:spPr>
        <p:txBody>
          <a:bodyPr vert="horz" lIns="91440" tIns="45720" rIns="91440" bIns="45720"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2" y="1752602"/>
            <a:ext cx="7770813"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620435" y="6356354"/>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latin typeface="Arial"/>
              </a:defRPr>
            </a:lvl1pPr>
          </a:lstStyle>
          <a:p>
            <a:pPr defTabSz="457189"/>
            <a:fld id="{ED612AAF-69F3-1249-8B6C-0180623CA157}" type="datetimeFigureOut">
              <a:rPr lang="en-US" smtClean="0">
                <a:solidFill>
                  <a:prstClr val="white">
                    <a:tint val="75000"/>
                  </a:prstClr>
                </a:solidFill>
              </a:rPr>
              <a:pPr defTabSz="457189"/>
              <a:t>6/21/16</a:t>
            </a:fld>
            <a:endParaRPr lang="en-US" dirty="0">
              <a:solidFill>
                <a:prstClr val="white">
                  <a:tint val="75000"/>
                </a:prstClr>
              </a:solidFill>
            </a:endParaRPr>
          </a:p>
        </p:txBody>
      </p:sp>
      <p:sp>
        <p:nvSpPr>
          <p:cNvPr id="5" name="Footer Placeholder 4"/>
          <p:cNvSpPr>
            <a:spLocks noGrp="1"/>
          </p:cNvSpPr>
          <p:nvPr>
            <p:ph type="ftr" sz="quarter" idx="3"/>
          </p:nvPr>
        </p:nvSpPr>
        <p:spPr>
          <a:xfrm>
            <a:off x="354105" y="6356354"/>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latin typeface="Arial"/>
              </a:defRPr>
            </a:lvl1pPr>
          </a:lstStyle>
          <a:p>
            <a:pPr defTabSz="457189"/>
            <a:endParaRPr lang="en-US" dirty="0">
              <a:solidFill>
                <a:prstClr val="white">
                  <a:tint val="75000"/>
                </a:prstClr>
              </a:solidFill>
            </a:endParaRPr>
          </a:p>
        </p:txBody>
      </p:sp>
      <p:sp>
        <p:nvSpPr>
          <p:cNvPr id="6" name="Slide Number Placeholder 5"/>
          <p:cNvSpPr>
            <a:spLocks noGrp="1"/>
          </p:cNvSpPr>
          <p:nvPr>
            <p:ph type="sldNum" sz="quarter" idx="4"/>
          </p:nvPr>
        </p:nvSpPr>
        <p:spPr>
          <a:xfrm>
            <a:off x="4229100" y="6356354"/>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latin typeface="Arial"/>
              </a:defRPr>
            </a:lvl1pPr>
          </a:lstStyle>
          <a:p>
            <a:pPr defTabSz="457189"/>
            <a:fld id="{626B440D-9ABF-0C46-859A-15559B344C44}" type="slidenum">
              <a:rPr lang="en-US" smtClean="0">
                <a:solidFill>
                  <a:prstClr val="white">
                    <a:tint val="75000"/>
                  </a:prstClr>
                </a:solidFill>
              </a:rPr>
              <a:pPr defTabSz="457189"/>
              <a:t>‹#›</a:t>
            </a:fld>
            <a:endParaRPr lang="en-US" dirty="0">
              <a:solidFill>
                <a:prstClr val="white">
                  <a:tint val="75000"/>
                </a:prstClr>
              </a:solidFill>
            </a:endParaRPr>
          </a:p>
        </p:txBody>
      </p:sp>
    </p:spTree>
    <p:extLst>
      <p:ext uri="{BB962C8B-B14F-4D97-AF65-F5344CB8AC3E}">
        <p14:creationId xmlns:p14="http://schemas.microsoft.com/office/powerpoint/2010/main" val="10004332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defTabSz="914377"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Arial"/>
          <a:ea typeface="+mj-ea"/>
          <a:cs typeface="+mj-cs"/>
        </a:defRPr>
      </a:lvl1pPr>
    </p:titleStyle>
    <p:bodyStyle>
      <a:lvl1pPr marL="342891" indent="-342891" algn="l" defTabSz="914377" rtl="0" eaLnBrk="1" latinLnBrk="0" hangingPunct="1">
        <a:spcBef>
          <a:spcPts val="2000"/>
        </a:spcBef>
        <a:buFontTx/>
        <a:buBlip>
          <a:blip r:embed="rId17"/>
        </a:buBlip>
        <a:defRPr sz="2200" kern="1200">
          <a:solidFill>
            <a:schemeClr val="tx1"/>
          </a:solidFill>
          <a:effectLst>
            <a:outerShdw blurRad="50800" dist="50800" dir="5400000" sx="101000" sy="101000" algn="t" rotWithShape="0">
              <a:prstClr val="black">
                <a:alpha val="40000"/>
              </a:prstClr>
            </a:outerShdw>
          </a:effectLst>
          <a:latin typeface="Arial"/>
          <a:ea typeface="+mn-ea"/>
          <a:cs typeface="+mn-cs"/>
        </a:defRPr>
      </a:lvl1pPr>
      <a:lvl2pPr marL="685783" indent="-336542" algn="l" defTabSz="914377" rtl="0" eaLnBrk="1" latinLnBrk="0" hangingPunct="1">
        <a:spcBef>
          <a:spcPts val="600"/>
        </a:spcBef>
        <a:buFontTx/>
        <a:buBlip>
          <a:blip r:embed="rId17"/>
        </a:buBlip>
        <a:defRPr sz="2000" kern="1200">
          <a:solidFill>
            <a:schemeClr val="tx1"/>
          </a:solidFill>
          <a:effectLst>
            <a:outerShdw blurRad="50800" dist="50800" dir="5400000" sx="101000" sy="101000" algn="t" rotWithShape="0">
              <a:prstClr val="black">
                <a:alpha val="40000"/>
              </a:prstClr>
            </a:outerShdw>
          </a:effectLst>
          <a:latin typeface="Arial"/>
          <a:ea typeface="+mn-ea"/>
          <a:cs typeface="+mn-cs"/>
        </a:defRPr>
      </a:lvl2pPr>
      <a:lvl3pPr marL="1035025" indent="-349242" algn="l" defTabSz="914377"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Arial"/>
          <a:ea typeface="+mn-ea"/>
          <a:cs typeface="+mn-cs"/>
        </a:defRPr>
      </a:lvl3pPr>
      <a:lvl4pPr marL="1371566" indent="-336542" algn="l" defTabSz="914377"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Arial"/>
          <a:ea typeface="+mn-ea"/>
          <a:cs typeface="+mn-cs"/>
        </a:defRPr>
      </a:lvl4pPr>
      <a:lvl5pPr marL="1720808" indent="-349242" algn="l" defTabSz="914377"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Arial"/>
          <a:ea typeface="+mn-ea"/>
          <a:cs typeface="+mn-cs"/>
        </a:defRPr>
      </a:lvl5pPr>
      <a:lvl6pPr marL="2055762" indent="-336542" algn="l" defTabSz="914377"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653" indent="-336542" algn="l" defTabSz="914377"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131" indent="-336542" algn="l" defTabSz="914377"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11" indent="-336542" algn="l" defTabSz="914377" rtl="0" eaLnBrk="1" latinLnBrk="0" hangingPunct="1">
        <a:spcBef>
          <a:spcPct val="20000"/>
        </a:spcBef>
        <a:buFontTx/>
        <a:buBlip>
          <a:blip r:embed="rId17"/>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emf"/><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tiff"/><Relationship Id="rId4" Type="http://schemas.openxmlformats.org/officeDocument/2006/relationships/image" Target="../media/image38.tiff"/><Relationship Id="rId5" Type="http://schemas.openxmlformats.org/officeDocument/2006/relationships/image" Target="../media/image39.tiff"/><Relationship Id="rId6" Type="http://schemas.openxmlformats.org/officeDocument/2006/relationships/image" Target="../media/image40.tiff"/><Relationship Id="rId7" Type="http://schemas.openxmlformats.org/officeDocument/2006/relationships/image" Target="../media/image41.jpeg"/><Relationship Id="rId8" Type="http://schemas.openxmlformats.org/officeDocument/2006/relationships/image" Target="../media/image42.tiff"/><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3.tiff"/></Relationships>
</file>

<file path=ppt/slides/_rels/slide22.xml.rels><?xml version="1.0" encoding="UTF-8" standalone="yes"?>
<Relationships xmlns="http://schemas.openxmlformats.org/package/2006/relationships"><Relationship Id="rId11" Type="http://schemas.openxmlformats.org/officeDocument/2006/relationships/image" Target="../media/image52.png"/><Relationship Id="rId12" Type="http://schemas.openxmlformats.org/officeDocument/2006/relationships/image" Target="../media/image53.png"/><Relationship Id="rId13" Type="http://schemas.openxmlformats.org/officeDocument/2006/relationships/image" Target="../media/image54.png"/><Relationship Id="rId14" Type="http://schemas.openxmlformats.org/officeDocument/2006/relationships/image" Target="../media/image55.png"/><Relationship Id="rId15"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image" Target="../media/image60.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63.tiff"/><Relationship Id="rId4" Type="http://schemas.openxmlformats.org/officeDocument/2006/relationships/image" Target="../media/image64.tiff"/><Relationship Id="rId5" Type="http://schemas.openxmlformats.org/officeDocument/2006/relationships/image" Target="../media/image65.tif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tiff"/><Relationship Id="rId5" Type="http://schemas.openxmlformats.org/officeDocument/2006/relationships/image" Target="../media/image68.tiff"/><Relationship Id="rId6" Type="http://schemas.openxmlformats.org/officeDocument/2006/relationships/image" Target="../media/image69.tiff"/><Relationship Id="rId7" Type="http://schemas.openxmlformats.org/officeDocument/2006/relationships/image" Target="../media/image70.tiff"/><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71.tiff"/><Relationship Id="rId4" Type="http://schemas.openxmlformats.org/officeDocument/2006/relationships/image" Target="../media/image68.tiff"/><Relationship Id="rId5" Type="http://schemas.openxmlformats.org/officeDocument/2006/relationships/image" Target="../media/image6.png"/><Relationship Id="rId6" Type="http://schemas.openxmlformats.org/officeDocument/2006/relationships/image" Target="../media/image7.png"/><Relationship Id="rId7" Type="http://schemas.microsoft.com/office/2007/relationships/hdphoto" Target="../media/hdphoto2.wdp"/><Relationship Id="rId8" Type="http://schemas.openxmlformats.org/officeDocument/2006/relationships/image" Target="../media/image69.tiff"/><Relationship Id="rId9" Type="http://schemas.openxmlformats.org/officeDocument/2006/relationships/image" Target="../media/image72.tif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71.tiff"/><Relationship Id="rId4" Type="http://schemas.openxmlformats.org/officeDocument/2006/relationships/image" Target="../media/image68.tiff"/><Relationship Id="rId5" Type="http://schemas.openxmlformats.org/officeDocument/2006/relationships/image" Target="../media/image6.png"/><Relationship Id="rId6" Type="http://schemas.openxmlformats.org/officeDocument/2006/relationships/image" Target="../media/image69.tiff"/><Relationship Id="rId7" Type="http://schemas.openxmlformats.org/officeDocument/2006/relationships/image" Target="../media/image73.tiff"/><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74.tiff"/><Relationship Id="rId4" Type="http://schemas.openxmlformats.org/officeDocument/2006/relationships/image" Target="../media/image68.tiff"/><Relationship Id="rId5" Type="http://schemas.openxmlformats.org/officeDocument/2006/relationships/image" Target="../media/image75.png"/><Relationship Id="rId6" Type="http://schemas.openxmlformats.org/officeDocument/2006/relationships/image" Target="../media/image69.tiff"/><Relationship Id="rId7" Type="http://schemas.openxmlformats.org/officeDocument/2006/relationships/image" Target="../media/image76.tiff"/><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77.tiff"/><Relationship Id="rId4" Type="http://schemas.openxmlformats.org/officeDocument/2006/relationships/image" Target="../media/image78.tiff"/><Relationship Id="rId5" Type="http://schemas.openxmlformats.org/officeDocument/2006/relationships/image" Target="../media/image79.tiff"/><Relationship Id="rId6" Type="http://schemas.openxmlformats.org/officeDocument/2006/relationships/image" Target="../media/image80.tiff"/><Relationship Id="rId7" Type="http://schemas.openxmlformats.org/officeDocument/2006/relationships/image" Target="../media/image81.tiff"/><Relationship Id="rId8" Type="http://schemas.openxmlformats.org/officeDocument/2006/relationships/image" Target="../media/image82.tiff"/><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jpeg"/></Relationships>
</file>

<file path=ppt/slides/_rels/slide35.xml.rels><?xml version="1.0" encoding="UTF-8" standalone="yes"?>
<Relationships xmlns="http://schemas.openxmlformats.org/package/2006/relationships"><Relationship Id="rId11" Type="http://schemas.openxmlformats.org/officeDocument/2006/relationships/image" Target="../media/image93.jpeg"/><Relationship Id="rId12" Type="http://schemas.openxmlformats.org/officeDocument/2006/relationships/image" Target="../media/image94.png"/><Relationship Id="rId13" Type="http://schemas.openxmlformats.org/officeDocument/2006/relationships/image" Target="../media/image95.jpeg"/><Relationship Id="rId14" Type="http://schemas.microsoft.com/office/2007/relationships/hdphoto" Target="../media/hdphoto3.wdp"/><Relationship Id="rId15" Type="http://schemas.openxmlformats.org/officeDocument/2006/relationships/image" Target="../media/image96.gif"/><Relationship Id="rId16" Type="http://schemas.openxmlformats.org/officeDocument/2006/relationships/image" Target="../media/image97.jpeg"/><Relationship Id="rId1" Type="http://schemas.openxmlformats.org/officeDocument/2006/relationships/slideLayout" Target="../slideLayouts/slideLayout7.xml"/><Relationship Id="rId2" Type="http://schemas.openxmlformats.org/officeDocument/2006/relationships/image" Target="../media/image84.jpeg"/><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image" Target="../media/image87.jpeg"/><Relationship Id="rId6" Type="http://schemas.openxmlformats.org/officeDocument/2006/relationships/image" Target="../media/image88.jpeg"/><Relationship Id="rId7" Type="http://schemas.openxmlformats.org/officeDocument/2006/relationships/image" Target="../media/image89.jpeg"/><Relationship Id="rId8" Type="http://schemas.openxmlformats.org/officeDocument/2006/relationships/image" Target="../media/image90.jpeg"/><Relationship Id="rId9" Type="http://schemas.openxmlformats.org/officeDocument/2006/relationships/image" Target="../media/image91.jpeg"/><Relationship Id="rId10" Type="http://schemas.openxmlformats.org/officeDocument/2006/relationships/image" Target="../media/image9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1999" y="1354791"/>
            <a:ext cx="7802881" cy="3948729"/>
          </a:xfrm>
          <a:prstGeom prst="rect">
            <a:avLst/>
          </a:prstGeom>
        </p:spPr>
      </p:pic>
      <p:sp>
        <p:nvSpPr>
          <p:cNvPr id="2" name="Title 1"/>
          <p:cNvSpPr>
            <a:spLocks noGrp="1"/>
          </p:cNvSpPr>
          <p:nvPr>
            <p:ph type="ctrTitle"/>
          </p:nvPr>
        </p:nvSpPr>
        <p:spPr>
          <a:xfrm>
            <a:off x="1075361" y="215352"/>
            <a:ext cx="7176155" cy="978408"/>
          </a:xfrm>
          <a:effectLst>
            <a:outerShdw blurRad="50800" dist="38100" algn="l" rotWithShape="0">
              <a:prstClr val="black">
                <a:alpha val="40000"/>
              </a:prstClr>
            </a:outerShdw>
          </a:effectLst>
        </p:spPr>
        <p:txBody>
          <a:bodyPr/>
          <a:lstStyle/>
          <a:p>
            <a:r>
              <a:rPr lang="en-US" sz="3200" dirty="0" smtClean="0">
                <a:solidFill>
                  <a:schemeClr val="accent4">
                    <a:lumMod val="40000"/>
                    <a:lumOff val="6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The Microphysical Structure of Mesoscale Convective Systems</a:t>
            </a:r>
            <a:endParaRPr lang="en-US" sz="3200" dirty="0">
              <a:solidFill>
                <a:schemeClr val="accent4">
                  <a:lumMod val="40000"/>
                  <a:lumOff val="6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 y="4799730"/>
            <a:ext cx="9143999" cy="1342518"/>
          </a:xfrm>
        </p:spPr>
        <p:txBody>
          <a:bodyPr>
            <a:normAutofit fontScale="25000" lnSpcReduction="20000"/>
          </a:bodyPr>
          <a:lstStyle/>
          <a:p>
            <a:endParaRPr lang="en-US" dirty="0" smtClean="0"/>
          </a:p>
          <a:p>
            <a:endParaRPr lang="en-US" dirty="0" smtClean="0">
              <a:solidFill>
                <a:schemeClr val="tx1">
                  <a:lumMod val="85000"/>
                </a:schemeClr>
              </a:solidFill>
            </a:endParaRPr>
          </a:p>
          <a:p>
            <a:r>
              <a:rPr lang="en-US" sz="7200" dirty="0">
                <a:solidFill>
                  <a:srgbClr val="D9D9D9"/>
                </a:solidFill>
                <a:effectLst/>
              </a:rPr>
              <a:t>Hannah C. </a:t>
            </a:r>
            <a:r>
              <a:rPr lang="en-US" sz="7200" dirty="0" smtClean="0">
                <a:solidFill>
                  <a:srgbClr val="D9D9D9"/>
                </a:solidFill>
                <a:effectLst/>
              </a:rPr>
              <a:t>Barnes</a:t>
            </a:r>
            <a:endParaRPr lang="en-US" sz="7200" dirty="0" smtClean="0">
              <a:solidFill>
                <a:srgbClr val="D9D9D9"/>
              </a:solidFill>
            </a:endParaRPr>
          </a:p>
          <a:p>
            <a:endParaRPr lang="en-US" sz="7200" dirty="0">
              <a:solidFill>
                <a:schemeClr val="tx1">
                  <a:lumMod val="85000"/>
                </a:schemeClr>
              </a:solidFill>
            </a:endParaRPr>
          </a:p>
          <a:p>
            <a:r>
              <a:rPr lang="en-US" sz="5600" dirty="0" smtClean="0">
                <a:solidFill>
                  <a:schemeClr val="tx1">
                    <a:lumMod val="85000"/>
                  </a:schemeClr>
                </a:solidFill>
              </a:rPr>
              <a:t>Ph. D. Defense</a:t>
            </a:r>
            <a:endParaRPr lang="en-US" sz="5600" dirty="0">
              <a:solidFill>
                <a:schemeClr val="tx1">
                  <a:lumMod val="85000"/>
                </a:schemeClr>
              </a:solidFill>
            </a:endParaRPr>
          </a:p>
          <a:p>
            <a:r>
              <a:rPr lang="en-US" sz="5600" dirty="0" smtClean="0">
                <a:solidFill>
                  <a:schemeClr val="tx1">
                    <a:lumMod val="85000"/>
                  </a:schemeClr>
                </a:solidFill>
              </a:rPr>
              <a:t>31</a:t>
            </a:r>
            <a:r>
              <a:rPr lang="en-US" sz="5600" baseline="30000" dirty="0" smtClean="0">
                <a:solidFill>
                  <a:schemeClr val="tx1">
                    <a:lumMod val="85000"/>
                  </a:schemeClr>
                </a:solidFill>
              </a:rPr>
              <a:t>st</a:t>
            </a:r>
            <a:r>
              <a:rPr lang="en-US" sz="5600" dirty="0" smtClean="0">
                <a:solidFill>
                  <a:schemeClr val="tx1">
                    <a:lumMod val="85000"/>
                  </a:schemeClr>
                </a:solidFill>
              </a:rPr>
              <a:t> May 2016</a:t>
            </a:r>
            <a:endParaRPr lang="en-US" sz="5600" dirty="0">
              <a:solidFill>
                <a:schemeClr val="tx1">
                  <a:lumMod val="85000"/>
                </a:schemeClr>
              </a:solidFill>
            </a:endParaRPr>
          </a:p>
          <a:p>
            <a:r>
              <a:rPr lang="en-US" sz="5600" dirty="0" smtClean="0">
                <a:solidFill>
                  <a:schemeClr val="tx1">
                    <a:lumMod val="85000"/>
                  </a:schemeClr>
                </a:solidFill>
              </a:rPr>
              <a:t>University of Washington, Seattle, WA</a:t>
            </a:r>
            <a:endParaRPr lang="en-US" sz="5600" dirty="0">
              <a:solidFill>
                <a:schemeClr val="tx1">
                  <a:lumMod val="85000"/>
                </a:schemeClr>
              </a:solidFill>
            </a:endParaRPr>
          </a:p>
          <a:p>
            <a:endParaRPr lang="en-US" dirty="0">
              <a:solidFill>
                <a:schemeClr val="tx1">
                  <a:lumMod val="85000"/>
                </a:schemeClr>
              </a:solidFill>
            </a:endParaRPr>
          </a:p>
        </p:txBody>
      </p:sp>
      <p:sp>
        <p:nvSpPr>
          <p:cNvPr id="4" name="TextBox 3"/>
          <p:cNvSpPr txBox="1"/>
          <p:nvPr/>
        </p:nvSpPr>
        <p:spPr>
          <a:xfrm>
            <a:off x="1" y="6626870"/>
            <a:ext cx="9173378" cy="230832"/>
          </a:xfrm>
          <a:prstGeom prst="rect">
            <a:avLst/>
          </a:prstGeom>
          <a:noFill/>
        </p:spPr>
        <p:txBody>
          <a:bodyPr wrap="square" rtlCol="0">
            <a:spAutoFit/>
          </a:bodyPr>
          <a:lstStyle/>
          <a:p>
            <a:pPr algn="ctr"/>
            <a:r>
              <a:rPr lang="en-US" sz="900" dirty="0" smtClean="0">
                <a:solidFill>
                  <a:schemeClr val="tx1">
                    <a:lumMod val="95000"/>
                  </a:schemeClr>
                </a:solidFill>
                <a:latin typeface="Arial" panose="020B0604020202020204" pitchFamily="34" charset="0"/>
                <a:cs typeface="Arial" panose="020B0604020202020204" pitchFamily="34" charset="0"/>
              </a:rPr>
              <a:t>Funded by NSF </a:t>
            </a:r>
            <a:r>
              <a:rPr lang="en-US" sz="900" dirty="0">
                <a:solidFill>
                  <a:schemeClr val="tx1">
                    <a:lumMod val="95000"/>
                  </a:schemeClr>
                </a:solidFill>
                <a:latin typeface="Arial" panose="020B0604020202020204" pitchFamily="34" charset="0"/>
                <a:cs typeface="Arial" panose="020B0604020202020204" pitchFamily="34" charset="0"/>
              </a:rPr>
              <a:t>g</a:t>
            </a:r>
            <a:r>
              <a:rPr lang="en-US" sz="900" dirty="0" smtClean="0">
                <a:solidFill>
                  <a:schemeClr val="tx1">
                    <a:lumMod val="95000"/>
                  </a:schemeClr>
                </a:solidFill>
                <a:latin typeface="Arial" panose="020B0604020202020204" pitchFamily="34" charset="0"/>
                <a:cs typeface="Arial" panose="020B0604020202020204" pitchFamily="34" charset="0"/>
              </a:rPr>
              <a:t>rants AGS-13555567 &amp; AGS-1059611 and DOE grant DE-SC0008452 / ER-65460 </a:t>
            </a:r>
            <a:endParaRPr lang="en-US" sz="900" dirty="0">
              <a:solidFill>
                <a:schemeClr val="tx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3022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N07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345208" y="1613734"/>
            <a:ext cx="2488725" cy="2276120"/>
          </a:xfrm>
          <a:prstGeom prst="rect">
            <a:avLst/>
          </a:prstGeom>
          <a:ln>
            <a:noFill/>
          </a:ln>
          <a:effectLst/>
        </p:spPr>
      </p:pic>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71329" y="4169137"/>
            <a:ext cx="4875589" cy="2417380"/>
          </a:xfrm>
          <a:prstGeom prst="rect">
            <a:avLst/>
          </a:prstGeom>
          <a:ln>
            <a:noFill/>
          </a:ln>
          <a:effectLst/>
        </p:spPr>
      </p:pic>
      <p:cxnSp>
        <p:nvCxnSpPr>
          <p:cNvPr id="8" name="Straight Arrow Connector 7"/>
          <p:cNvCxnSpPr/>
          <p:nvPr/>
        </p:nvCxnSpPr>
        <p:spPr>
          <a:xfrm>
            <a:off x="5603028" y="5034257"/>
            <a:ext cx="685800" cy="2659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itle 3"/>
          <p:cNvSpPr txBox="1">
            <a:spLocks/>
          </p:cNvSpPr>
          <p:nvPr/>
        </p:nvSpPr>
        <p:spPr>
          <a:xfrm>
            <a:off x="801384" y="113610"/>
            <a:ext cx="7640594" cy="1212783"/>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chemeClr val="accent4">
                    <a:lumMod val="40000"/>
                    <a:lumOff val="60000"/>
                  </a:schemeClr>
                </a:solidFill>
                <a:latin typeface="Arial" panose="020B0604020202020204" pitchFamily="34" charset="0"/>
                <a:cs typeface="Arial" panose="020B0604020202020204" pitchFamily="34" charset="0"/>
              </a:rPr>
              <a:t>Why does DYNAMO / AMIE show Microphysical Structure?</a:t>
            </a:r>
          </a:p>
        </p:txBody>
      </p:sp>
      <p:sp>
        <p:nvSpPr>
          <p:cNvPr id="9" name="Title 1"/>
          <p:cNvSpPr txBox="1">
            <a:spLocks/>
          </p:cNvSpPr>
          <p:nvPr/>
        </p:nvSpPr>
        <p:spPr>
          <a:xfrm>
            <a:off x="507733" y="1943041"/>
            <a:ext cx="4333774" cy="34347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solidFill>
                  <a:schemeClr val="accent4">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NCAR S-PolKa Radar</a:t>
            </a:r>
          </a:p>
          <a:p>
            <a:endParaRPr lang="en-US" sz="1800" dirty="0" smtClean="0">
              <a:solidFill>
                <a:srgbClr val="D9D9D9"/>
              </a:solidFill>
              <a:latin typeface="Arial" panose="020B0604020202020204" pitchFamily="34" charset="0"/>
              <a:cs typeface="Arial" panose="020B0604020202020204" pitchFamily="34" charset="0"/>
            </a:endParaRPr>
          </a:p>
          <a:p>
            <a:r>
              <a:rPr lang="en-US" sz="1800" dirty="0" smtClean="0">
                <a:solidFill>
                  <a:srgbClr val="D9D9D9"/>
                </a:solidFill>
                <a:latin typeface="Arial" panose="020B0604020202020204" pitchFamily="34" charset="0"/>
                <a:cs typeface="Arial" panose="020B0604020202020204" pitchFamily="34" charset="0"/>
              </a:rPr>
              <a:t>Oct </a:t>
            </a:r>
            <a:r>
              <a:rPr lang="en-US" sz="1800" dirty="0">
                <a:solidFill>
                  <a:srgbClr val="D9D9D9"/>
                </a:solidFill>
                <a:latin typeface="Arial" panose="020B0604020202020204" pitchFamily="34" charset="0"/>
                <a:cs typeface="Arial" panose="020B0604020202020204" pitchFamily="34" charset="0"/>
              </a:rPr>
              <a:t>2011 – Jan 2012</a:t>
            </a:r>
          </a:p>
          <a:p>
            <a:r>
              <a:rPr lang="en-US" sz="1800" dirty="0">
                <a:solidFill>
                  <a:srgbClr val="D9D9D9"/>
                </a:solidFill>
                <a:latin typeface="Arial" panose="020B0604020202020204" pitchFamily="34" charset="0"/>
                <a:cs typeface="Arial" panose="020B0604020202020204" pitchFamily="34" charset="0"/>
              </a:rPr>
              <a:t>Addu Atoll, Maldives</a:t>
            </a:r>
          </a:p>
          <a:p>
            <a:endParaRPr lang="en-US" sz="1800" dirty="0" smtClean="0">
              <a:solidFill>
                <a:srgbClr val="D9D9D9"/>
              </a:solidFill>
              <a:latin typeface="Arial" panose="020B0604020202020204" pitchFamily="34" charset="0"/>
              <a:cs typeface="Arial" panose="020B0604020202020204" pitchFamily="34" charset="0"/>
            </a:endParaRPr>
          </a:p>
          <a:p>
            <a:r>
              <a:rPr lang="en-US" sz="1800" dirty="0" smtClean="0">
                <a:solidFill>
                  <a:srgbClr val="D9D9D9"/>
                </a:solidFill>
                <a:latin typeface="Arial" panose="020B0604020202020204" pitchFamily="34" charset="0"/>
                <a:cs typeface="Arial" panose="020B0604020202020204" pitchFamily="34" charset="0"/>
              </a:rPr>
              <a:t>S - Band</a:t>
            </a:r>
          </a:p>
          <a:p>
            <a:r>
              <a:rPr lang="en-US" sz="1800" dirty="0" smtClean="0">
                <a:solidFill>
                  <a:srgbClr val="D9D9D9"/>
                </a:solidFill>
                <a:latin typeface="Arial" panose="020B0604020202020204" pitchFamily="34" charset="0"/>
                <a:cs typeface="Arial" panose="020B0604020202020204" pitchFamily="34" charset="0"/>
              </a:rPr>
              <a:t>Single Doppler </a:t>
            </a:r>
          </a:p>
          <a:p>
            <a:r>
              <a:rPr lang="en-US" sz="1800" dirty="0" smtClean="0">
                <a:solidFill>
                  <a:srgbClr val="D9D9D9"/>
                </a:solidFill>
                <a:latin typeface="Arial" panose="020B0604020202020204" pitchFamily="34" charset="0"/>
                <a:cs typeface="Arial" panose="020B0604020202020204" pitchFamily="34" charset="0"/>
              </a:rPr>
              <a:t>Dual - polarimetric</a:t>
            </a:r>
            <a:endParaRPr lang="en-US" sz="2000" b="1" dirty="0" smtClean="0">
              <a:solidFill>
                <a:srgbClr val="D9D9D9"/>
              </a:solidFill>
              <a:latin typeface="Arial" panose="020B0604020202020204" pitchFamily="34" charset="0"/>
              <a:cs typeface="Arial" panose="020B0604020202020204" pitchFamily="34" charset="0"/>
            </a:endParaRPr>
          </a:p>
        </p:txBody>
      </p:sp>
      <p:sp>
        <p:nvSpPr>
          <p:cNvPr id="5" name="Rounded Rectangle 4"/>
          <p:cNvSpPr/>
          <p:nvPr/>
        </p:nvSpPr>
        <p:spPr>
          <a:xfrm>
            <a:off x="507733" y="4389120"/>
            <a:ext cx="2537205" cy="336884"/>
          </a:xfrm>
          <a:prstGeom prst="roundRect">
            <a:avLst/>
          </a:prstGeom>
          <a:noFill/>
          <a:ln w="38100">
            <a:solidFill>
              <a:schemeClr val="accent4"/>
            </a:solidFill>
          </a:ln>
          <a:effectLst>
            <a:glow rad="63500">
              <a:schemeClr val="accent4">
                <a:satMod val="175000"/>
                <a:alpha val="40000"/>
              </a:schemeClr>
            </a:glow>
            <a:outerShdw blurRad="88900" dist="50800" dir="2100000" sx="104000" sy="104000" algn="br"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714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16541" y="1270022"/>
            <a:ext cx="4031645" cy="499784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solidFill>
                  <a:srgbClr val="D9D9D9"/>
                </a:solidFill>
                <a:latin typeface="Arial" panose="020B0604020202020204" pitchFamily="34" charset="0"/>
                <a:cs typeface="Arial" panose="020B0604020202020204" pitchFamily="34" charset="0"/>
              </a:rPr>
              <a:t>Emit and receive horizontal and vertical pulses</a:t>
            </a:r>
          </a:p>
          <a:p>
            <a:endParaRPr lang="en-US" sz="1600" dirty="0" smtClean="0">
              <a:solidFill>
                <a:srgbClr val="D9D9D9"/>
              </a:solidFill>
              <a:latin typeface="Arial" panose="020B0604020202020204" pitchFamily="34" charset="0"/>
              <a:cs typeface="Arial" panose="020B0604020202020204" pitchFamily="34" charset="0"/>
            </a:endParaRPr>
          </a:p>
          <a:p>
            <a:endParaRPr lang="en-US" sz="1600" dirty="0" smtClean="0">
              <a:solidFill>
                <a:srgbClr val="D9D9D9"/>
              </a:solidFill>
              <a:latin typeface="Arial" panose="020B0604020202020204" pitchFamily="34" charset="0"/>
              <a:cs typeface="Arial" panose="020B0604020202020204" pitchFamily="34" charset="0"/>
            </a:endParaRPr>
          </a:p>
          <a:p>
            <a:r>
              <a:rPr lang="en-US" sz="1600" dirty="0" smtClean="0">
                <a:solidFill>
                  <a:srgbClr val="D9D9D9"/>
                </a:solidFill>
                <a:latin typeface="Arial" panose="020B0604020202020204" pitchFamily="34" charset="0"/>
                <a:cs typeface="Arial" panose="020B0604020202020204" pitchFamily="34" charset="0"/>
              </a:rPr>
              <a:t>Variables</a:t>
            </a:r>
          </a:p>
          <a:p>
            <a:pPr lvl="1"/>
            <a:r>
              <a:rPr lang="en-US" sz="1600" dirty="0" smtClean="0">
                <a:solidFill>
                  <a:srgbClr val="D9D9D9"/>
                </a:solidFill>
                <a:latin typeface="Arial" panose="020B0604020202020204" pitchFamily="34" charset="0"/>
                <a:cs typeface="Arial" panose="020B0604020202020204" pitchFamily="34" charset="0"/>
              </a:rPr>
              <a:t>Differential Reflectivity (Z</a:t>
            </a:r>
            <a:r>
              <a:rPr lang="en-US" sz="1600" baseline="-25000" dirty="0" smtClean="0">
                <a:solidFill>
                  <a:srgbClr val="D9D9D9"/>
                </a:solidFill>
                <a:latin typeface="Arial" panose="020B0604020202020204" pitchFamily="34" charset="0"/>
                <a:cs typeface="Arial" panose="020B0604020202020204" pitchFamily="34" charset="0"/>
              </a:rPr>
              <a:t>DR</a:t>
            </a:r>
            <a:r>
              <a:rPr lang="en-US" sz="1600" dirty="0" smtClean="0">
                <a:solidFill>
                  <a:srgbClr val="D9D9D9"/>
                </a:solidFill>
                <a:latin typeface="Arial" panose="020B0604020202020204" pitchFamily="34" charset="0"/>
                <a:cs typeface="Arial" panose="020B0604020202020204" pitchFamily="34" charset="0"/>
              </a:rPr>
              <a:t>)</a:t>
            </a:r>
          </a:p>
          <a:p>
            <a:pPr lvl="2"/>
            <a:r>
              <a:rPr lang="en-US" sz="1600" dirty="0" smtClean="0">
                <a:solidFill>
                  <a:srgbClr val="D9D9D9"/>
                </a:solidFill>
                <a:latin typeface="Arial" panose="020B0604020202020204" pitchFamily="34" charset="0"/>
                <a:cs typeface="Arial" panose="020B0604020202020204" pitchFamily="34" charset="0"/>
              </a:rPr>
              <a:t>Shape, phase</a:t>
            </a:r>
          </a:p>
          <a:p>
            <a:pPr lvl="2"/>
            <a:endParaRPr lang="en-US" sz="1600" dirty="0" smtClean="0">
              <a:solidFill>
                <a:srgbClr val="D9D9D9"/>
              </a:solidFill>
              <a:latin typeface="Arial" panose="020B0604020202020204" pitchFamily="34" charset="0"/>
              <a:cs typeface="Arial" panose="020B0604020202020204" pitchFamily="34" charset="0"/>
            </a:endParaRPr>
          </a:p>
          <a:p>
            <a:pPr lvl="1"/>
            <a:r>
              <a:rPr lang="en-US" sz="1600" dirty="0" smtClean="0">
                <a:solidFill>
                  <a:srgbClr val="D9D9D9"/>
                </a:solidFill>
                <a:latin typeface="Arial" panose="020B0604020202020204" pitchFamily="34" charset="0"/>
                <a:cs typeface="Arial" panose="020B0604020202020204" pitchFamily="34" charset="0"/>
              </a:rPr>
              <a:t>Specific Differential Phase (K</a:t>
            </a:r>
            <a:r>
              <a:rPr lang="en-US" sz="1600" baseline="-25000" dirty="0" smtClean="0">
                <a:solidFill>
                  <a:srgbClr val="D9D9D9"/>
                </a:solidFill>
                <a:latin typeface="Arial" panose="020B0604020202020204" pitchFamily="34" charset="0"/>
                <a:cs typeface="Arial" panose="020B0604020202020204" pitchFamily="34" charset="0"/>
              </a:rPr>
              <a:t>DP</a:t>
            </a:r>
            <a:r>
              <a:rPr lang="en-US" sz="1600" dirty="0" smtClean="0">
                <a:solidFill>
                  <a:srgbClr val="D9D9D9"/>
                </a:solidFill>
                <a:latin typeface="Arial" panose="020B0604020202020204" pitchFamily="34" charset="0"/>
                <a:cs typeface="Arial" panose="020B0604020202020204" pitchFamily="34" charset="0"/>
              </a:rPr>
              <a:t>)</a:t>
            </a:r>
          </a:p>
          <a:p>
            <a:pPr lvl="2"/>
            <a:r>
              <a:rPr lang="en-US" sz="1600" dirty="0">
                <a:solidFill>
                  <a:srgbClr val="D9D9D9"/>
                </a:solidFill>
                <a:latin typeface="Arial" panose="020B0604020202020204" pitchFamily="34" charset="0"/>
                <a:cs typeface="Arial" panose="020B0604020202020204" pitchFamily="34" charset="0"/>
              </a:rPr>
              <a:t>W</a:t>
            </a:r>
            <a:r>
              <a:rPr lang="en-US" sz="1600" dirty="0" smtClean="0">
                <a:solidFill>
                  <a:srgbClr val="D9D9D9"/>
                </a:solidFill>
                <a:latin typeface="Arial" panose="020B0604020202020204" pitchFamily="34" charset="0"/>
                <a:cs typeface="Arial" panose="020B0604020202020204" pitchFamily="34" charset="0"/>
              </a:rPr>
              <a:t>ater content</a:t>
            </a:r>
          </a:p>
          <a:p>
            <a:pPr lvl="2"/>
            <a:endParaRPr lang="en-US" sz="1600" dirty="0" smtClean="0">
              <a:solidFill>
                <a:srgbClr val="D9D9D9"/>
              </a:solidFill>
              <a:latin typeface="Arial" panose="020B0604020202020204" pitchFamily="34" charset="0"/>
              <a:cs typeface="Arial" panose="020B0604020202020204" pitchFamily="34" charset="0"/>
            </a:endParaRPr>
          </a:p>
          <a:p>
            <a:pPr lvl="1"/>
            <a:r>
              <a:rPr lang="en-US" sz="1600" dirty="0" smtClean="0">
                <a:solidFill>
                  <a:srgbClr val="D9D9D9"/>
                </a:solidFill>
                <a:latin typeface="Arial" panose="020B0604020202020204" pitchFamily="34" charset="0"/>
                <a:cs typeface="Arial" panose="020B0604020202020204" pitchFamily="34" charset="0"/>
              </a:rPr>
              <a:t>Correlation Coefficient (</a:t>
            </a:r>
            <a:r>
              <a:rPr lang="en-US" sz="1600" dirty="0" err="1" smtClean="0">
                <a:solidFill>
                  <a:srgbClr val="D9D9D9"/>
                </a:solidFill>
                <a:latin typeface="Arial" panose="020B0604020202020204" pitchFamily="34" charset="0"/>
                <a:cs typeface="Arial" panose="020B0604020202020204" pitchFamily="34" charset="0"/>
              </a:rPr>
              <a:t>ρ</a:t>
            </a:r>
            <a:r>
              <a:rPr lang="en-US" sz="1600" baseline="-25000" dirty="0" err="1" smtClean="0">
                <a:solidFill>
                  <a:srgbClr val="D9D9D9"/>
                </a:solidFill>
                <a:latin typeface="Arial" panose="020B0604020202020204" pitchFamily="34" charset="0"/>
                <a:cs typeface="Arial" panose="020B0604020202020204" pitchFamily="34" charset="0"/>
              </a:rPr>
              <a:t>HV</a:t>
            </a:r>
            <a:r>
              <a:rPr lang="en-US" sz="1600" dirty="0" smtClean="0">
                <a:solidFill>
                  <a:srgbClr val="D9D9D9"/>
                </a:solidFill>
                <a:latin typeface="Arial" panose="020B0604020202020204" pitchFamily="34" charset="0"/>
                <a:cs typeface="Arial" panose="020B0604020202020204" pitchFamily="34" charset="0"/>
              </a:rPr>
              <a:t>)</a:t>
            </a:r>
            <a:endParaRPr lang="en-US" sz="1600" dirty="0">
              <a:solidFill>
                <a:srgbClr val="D9D9D9"/>
              </a:solidFill>
              <a:latin typeface="Arial" panose="020B0604020202020204" pitchFamily="34" charset="0"/>
              <a:cs typeface="Arial" panose="020B0604020202020204" pitchFamily="34" charset="0"/>
            </a:endParaRPr>
          </a:p>
          <a:p>
            <a:pPr lvl="2"/>
            <a:r>
              <a:rPr lang="en-US" sz="1600" dirty="0" smtClean="0">
                <a:solidFill>
                  <a:srgbClr val="D9D9D9"/>
                </a:solidFill>
                <a:latin typeface="Arial" panose="020B0604020202020204" pitchFamily="34" charset="0"/>
                <a:cs typeface="Arial" panose="020B0604020202020204" pitchFamily="34" charset="0"/>
              </a:rPr>
              <a:t>Phase, diversity</a:t>
            </a:r>
          </a:p>
          <a:p>
            <a:pPr lvl="2"/>
            <a:endParaRPr lang="en-US" sz="1600" dirty="0" smtClean="0">
              <a:solidFill>
                <a:srgbClr val="D9D9D9"/>
              </a:solidFill>
              <a:latin typeface="Arial" panose="020B0604020202020204" pitchFamily="34" charset="0"/>
              <a:cs typeface="Arial" panose="020B0604020202020204" pitchFamily="34" charset="0"/>
            </a:endParaRPr>
          </a:p>
          <a:p>
            <a:pPr lvl="1"/>
            <a:r>
              <a:rPr lang="en-US" sz="1600" dirty="0" smtClean="0">
                <a:solidFill>
                  <a:srgbClr val="D9D9D9"/>
                </a:solidFill>
                <a:latin typeface="Arial" panose="020B0604020202020204" pitchFamily="34" charset="0"/>
                <a:cs typeface="Arial" panose="020B0604020202020204" pitchFamily="34" charset="0"/>
              </a:rPr>
              <a:t>Linear Depolarization Ratio (LDR) </a:t>
            </a:r>
          </a:p>
          <a:p>
            <a:pPr lvl="2"/>
            <a:r>
              <a:rPr lang="en-US" sz="1600" dirty="0" smtClean="0">
                <a:solidFill>
                  <a:srgbClr val="D9D9D9"/>
                </a:solidFill>
                <a:latin typeface="Arial" panose="020B0604020202020204" pitchFamily="34" charset="0"/>
                <a:cs typeface="Arial" panose="020B0604020202020204" pitchFamily="34" charset="0"/>
              </a:rPr>
              <a:t>Phase, orientation, diversity</a:t>
            </a:r>
          </a:p>
        </p:txBody>
      </p:sp>
      <p:sp>
        <p:nvSpPr>
          <p:cNvPr id="6" name="TextBox 5"/>
          <p:cNvSpPr txBox="1"/>
          <p:nvPr/>
        </p:nvSpPr>
        <p:spPr>
          <a:xfrm>
            <a:off x="0" y="110078"/>
            <a:ext cx="9144000" cy="584775"/>
          </a:xfrm>
          <a:prstGeom prst="rect">
            <a:avLst/>
          </a:prstGeom>
          <a:noFill/>
        </p:spPr>
        <p:txBody>
          <a:bodyPr wrap="square" rtlCol="0">
            <a:spAutoFit/>
          </a:bodyPr>
          <a:lstStyle/>
          <a:p>
            <a:pPr algn="ctr"/>
            <a:r>
              <a:rPr lang="en-US" sz="3200" dirty="0" smtClean="0">
                <a:solidFill>
                  <a:schemeClr val="accent4">
                    <a:lumMod val="40000"/>
                    <a:lumOff val="6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Dual - Polarimetric Radar</a:t>
            </a:r>
            <a:endParaRPr lang="en-US" sz="3200" dirty="0">
              <a:solidFill>
                <a:schemeClr val="accent4">
                  <a:lumMod val="40000"/>
                  <a:lumOff val="6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nvGrpSpPr>
          <p:cNvPr id="29" name="Group 28"/>
          <p:cNvGrpSpPr/>
          <p:nvPr/>
        </p:nvGrpSpPr>
        <p:grpSpPr>
          <a:xfrm>
            <a:off x="5476571" y="2035277"/>
            <a:ext cx="3342966" cy="2654441"/>
            <a:chOff x="5840362" y="2449227"/>
            <a:chExt cx="2942201" cy="2240491"/>
          </a:xfrm>
        </p:grpSpPr>
        <p:pic>
          <p:nvPicPr>
            <p:cNvPr id="126" name="Picture 1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0362" y="2449227"/>
              <a:ext cx="2942201" cy="2240491"/>
            </a:xfrm>
            <a:prstGeom prst="rect">
              <a:avLst/>
            </a:prstGeom>
          </p:spPr>
        </p:pic>
        <p:sp>
          <p:nvSpPr>
            <p:cNvPr id="10" name="Rectangle 9"/>
            <p:cNvSpPr/>
            <p:nvPr/>
          </p:nvSpPr>
          <p:spPr>
            <a:xfrm>
              <a:off x="8175360" y="2454564"/>
              <a:ext cx="606392" cy="63125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916903" y="4437393"/>
              <a:ext cx="2531444" cy="194835"/>
            </a:xfrm>
            <a:prstGeom prst="rect">
              <a:avLst/>
            </a:prstGeom>
            <a:solidFill>
              <a:schemeClr val="tx1"/>
            </a:solidFill>
            <a:ln>
              <a:solidFill>
                <a:schemeClr val="tx1"/>
              </a:solidFill>
            </a:ln>
          </p:spPr>
          <p:txBody>
            <a:bodyPr wrap="square" bIns="0" rtlCol="0">
              <a:spAutoFit/>
            </a:bodyPr>
            <a:lstStyle/>
            <a:p>
              <a:r>
                <a:rPr lang="en-US" sz="1200" b="1" dirty="0" smtClean="0">
                  <a:solidFill>
                    <a:schemeClr val="bg1"/>
                  </a:solidFill>
                  <a:latin typeface="Arial" panose="020B0604020202020204" pitchFamily="34" charset="0"/>
                  <a:cs typeface="Arial" panose="020B0604020202020204" pitchFamily="34" charset="0"/>
                </a:rPr>
                <a:t>Non-Dual-Polarized Radars</a:t>
              </a:r>
              <a:endParaRPr lang="en-US" sz="1200" b="1" dirty="0">
                <a:solidFill>
                  <a:schemeClr val="bg1"/>
                </a:solidFill>
                <a:latin typeface="Arial" panose="020B0604020202020204" pitchFamily="34" charset="0"/>
                <a:cs typeface="Arial" panose="020B0604020202020204" pitchFamily="34" charset="0"/>
              </a:endParaRPr>
            </a:p>
          </p:txBody>
        </p:sp>
      </p:grpSp>
      <p:grpSp>
        <p:nvGrpSpPr>
          <p:cNvPr id="36" name="Group 35"/>
          <p:cNvGrpSpPr/>
          <p:nvPr/>
        </p:nvGrpSpPr>
        <p:grpSpPr>
          <a:xfrm>
            <a:off x="5476571" y="2034528"/>
            <a:ext cx="3333136" cy="2646855"/>
            <a:chOff x="5845434" y="5135529"/>
            <a:chExt cx="2927335" cy="2241755"/>
          </a:xfrm>
        </p:grpSpPr>
        <p:pic>
          <p:nvPicPr>
            <p:cNvPr id="125" name="Picture 12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45434" y="5135529"/>
              <a:ext cx="2927335" cy="2241755"/>
            </a:xfrm>
            <a:prstGeom prst="rect">
              <a:avLst/>
            </a:prstGeom>
          </p:spPr>
        </p:pic>
        <p:sp>
          <p:nvSpPr>
            <p:cNvPr id="134" name="TextBox 133"/>
            <p:cNvSpPr txBox="1"/>
            <p:nvPr/>
          </p:nvSpPr>
          <p:spPr>
            <a:xfrm>
              <a:off x="5916272" y="7127218"/>
              <a:ext cx="2531444" cy="195503"/>
            </a:xfrm>
            <a:prstGeom prst="rect">
              <a:avLst/>
            </a:prstGeom>
            <a:solidFill>
              <a:schemeClr val="tx1"/>
            </a:solidFill>
            <a:ln>
              <a:solidFill>
                <a:schemeClr val="tx1"/>
              </a:solidFill>
            </a:ln>
          </p:spPr>
          <p:txBody>
            <a:bodyPr wrap="square" bIns="0" rtlCol="0">
              <a:spAutoFit/>
            </a:bodyPr>
            <a:lstStyle/>
            <a:p>
              <a:r>
                <a:rPr lang="en-US" sz="1200" b="1" dirty="0" smtClean="0">
                  <a:solidFill>
                    <a:schemeClr val="bg1"/>
                  </a:solidFill>
                  <a:latin typeface="Arial" panose="020B0604020202020204" pitchFamily="34" charset="0"/>
                  <a:cs typeface="Arial" panose="020B0604020202020204" pitchFamily="34" charset="0"/>
                </a:rPr>
                <a:t>Dual-Polarized Radars</a:t>
              </a:r>
              <a:endParaRPr lang="en-US" sz="1200" b="1" dirty="0">
                <a:solidFill>
                  <a:schemeClr val="bg1"/>
                </a:solidFill>
                <a:latin typeface="Arial" panose="020B0604020202020204" pitchFamily="34" charset="0"/>
                <a:cs typeface="Arial" panose="020B0604020202020204" pitchFamily="34" charset="0"/>
              </a:endParaRPr>
            </a:p>
          </p:txBody>
        </p:sp>
      </p:grpSp>
      <p:grpSp>
        <p:nvGrpSpPr>
          <p:cNvPr id="23" name="Group 22"/>
          <p:cNvGrpSpPr/>
          <p:nvPr/>
        </p:nvGrpSpPr>
        <p:grpSpPr>
          <a:xfrm>
            <a:off x="4354733" y="772866"/>
            <a:ext cx="4629752" cy="5992155"/>
            <a:chOff x="4360245" y="715490"/>
            <a:chExt cx="4629752" cy="5992155"/>
          </a:xfrm>
        </p:grpSpPr>
        <p:sp>
          <p:nvSpPr>
            <p:cNvPr id="8" name="Rectangle 7"/>
            <p:cNvSpPr/>
            <p:nvPr/>
          </p:nvSpPr>
          <p:spPr>
            <a:xfrm>
              <a:off x="4360245" y="715490"/>
              <a:ext cx="4629752" cy="596444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51904" y="1024487"/>
              <a:ext cx="2290813" cy="1626669"/>
            </a:xfrm>
            <a:prstGeom prst="rect">
              <a:avLst/>
            </a:prstGeom>
            <a:solidFill>
              <a:schemeClr val="tx1"/>
            </a:solidFill>
          </p:spPr>
        </p:pic>
        <p:pic>
          <p:nvPicPr>
            <p:cNvPr id="113" name="Picture 1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23949" y="2886517"/>
              <a:ext cx="4330019" cy="1651529"/>
            </a:xfrm>
            <a:prstGeom prst="rect">
              <a:avLst/>
            </a:prstGeom>
            <a:solidFill>
              <a:schemeClr val="tx1"/>
            </a:solidFill>
          </p:spPr>
        </p:pic>
        <p:sp>
          <p:nvSpPr>
            <p:cNvPr id="11" name="TextBox 10"/>
            <p:cNvSpPr txBox="1"/>
            <p:nvPr/>
          </p:nvSpPr>
          <p:spPr>
            <a:xfrm>
              <a:off x="4424973" y="1445101"/>
              <a:ext cx="2136808" cy="523220"/>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18 November 2011</a:t>
              </a:r>
            </a:p>
            <a:p>
              <a:pPr algn="ctr"/>
              <a:r>
                <a:rPr lang="en-US" sz="1400" dirty="0" smtClean="0">
                  <a:solidFill>
                    <a:schemeClr val="bg1"/>
                  </a:solidFill>
                  <a:latin typeface="Arial" panose="020B0604020202020204" pitchFamily="34" charset="0"/>
                  <a:cs typeface="Arial" panose="020B0604020202020204" pitchFamily="34" charset="0"/>
                </a:rPr>
                <a:t>0150 </a:t>
              </a:r>
              <a:r>
                <a:rPr lang="en-US" sz="1400" dirty="0">
                  <a:solidFill>
                    <a:schemeClr val="bg1"/>
                  </a:solidFill>
                  <a:latin typeface="Arial" panose="020B0604020202020204" pitchFamily="34" charset="0"/>
                  <a:cs typeface="Arial" panose="020B0604020202020204" pitchFamily="34" charset="0"/>
                </a:rPr>
                <a:t>U</a:t>
              </a:r>
              <a:r>
                <a:rPr lang="en-US" sz="1400" dirty="0" smtClean="0">
                  <a:solidFill>
                    <a:schemeClr val="bg1"/>
                  </a:solidFill>
                  <a:latin typeface="Arial" panose="020B0604020202020204" pitchFamily="34" charset="0"/>
                  <a:cs typeface="Arial" panose="020B0604020202020204" pitchFamily="34" charset="0"/>
                </a:rPr>
                <a:t>TC</a:t>
              </a:r>
              <a:endParaRPr lang="en-US" sz="140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7335297" y="837049"/>
              <a:ext cx="924026" cy="184666"/>
            </a:xfrm>
            <a:prstGeom prst="rect">
              <a:avLst/>
            </a:prstGeom>
            <a:solidFill>
              <a:schemeClr val="tx1"/>
            </a:solidFill>
            <a:effectLst/>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Reflectivity</a:t>
              </a:r>
              <a:endParaRPr lang="en-US" sz="1200" dirty="0">
                <a:solidFill>
                  <a:schemeClr val="bg1"/>
                </a:solidFill>
                <a:latin typeface="Arial" panose="020B0604020202020204" pitchFamily="34" charset="0"/>
                <a:cs typeface="Arial" panose="020B0604020202020204" pitchFamily="34" charset="0"/>
              </a:endParaRPr>
            </a:p>
          </p:txBody>
        </p:sp>
        <p:sp>
          <p:nvSpPr>
            <p:cNvPr id="127" name="TextBox 126"/>
            <p:cNvSpPr txBox="1"/>
            <p:nvPr/>
          </p:nvSpPr>
          <p:spPr>
            <a:xfrm>
              <a:off x="7048606" y="2710722"/>
              <a:ext cx="1530416" cy="184666"/>
            </a:xfrm>
            <a:prstGeom prst="rect">
              <a:avLst/>
            </a:prstGeom>
            <a:solidFill>
              <a:schemeClr val="tx1"/>
            </a:solidFill>
            <a:effectLst/>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Correlation Coefficient</a:t>
              </a:r>
              <a:endParaRPr lang="en-US" sz="1200" dirty="0">
                <a:solidFill>
                  <a:schemeClr val="bg1"/>
                </a:solidFill>
                <a:latin typeface="Arial" panose="020B0604020202020204" pitchFamily="34" charset="0"/>
                <a:cs typeface="Arial" panose="020B0604020202020204" pitchFamily="34" charset="0"/>
              </a:endParaRPr>
            </a:p>
          </p:txBody>
        </p:sp>
        <p:sp>
          <p:nvSpPr>
            <p:cNvPr id="128" name="TextBox 127"/>
            <p:cNvSpPr txBox="1"/>
            <p:nvPr/>
          </p:nvSpPr>
          <p:spPr>
            <a:xfrm>
              <a:off x="4808288" y="2713070"/>
              <a:ext cx="1503145" cy="184666"/>
            </a:xfrm>
            <a:prstGeom prst="rect">
              <a:avLst/>
            </a:prstGeom>
            <a:solidFill>
              <a:schemeClr val="tx1"/>
            </a:solidFill>
            <a:effectLst/>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Differential Reflectivity</a:t>
              </a:r>
              <a:endParaRPr lang="en-US" sz="1200" dirty="0">
                <a:solidFill>
                  <a:schemeClr val="bg1"/>
                </a:solidFill>
                <a:latin typeface="Arial" panose="020B0604020202020204" pitchFamily="34" charset="0"/>
                <a:cs typeface="Arial" panose="020B0604020202020204" pitchFamily="34" charset="0"/>
              </a:endParaRPr>
            </a:p>
          </p:txBody>
        </p:sp>
        <p:sp>
          <p:nvSpPr>
            <p:cNvPr id="129" name="TextBox 128"/>
            <p:cNvSpPr txBox="1"/>
            <p:nvPr/>
          </p:nvSpPr>
          <p:spPr>
            <a:xfrm>
              <a:off x="4701366" y="4599131"/>
              <a:ext cx="1780674" cy="184666"/>
            </a:xfrm>
            <a:prstGeom prst="rect">
              <a:avLst/>
            </a:prstGeom>
            <a:solidFill>
              <a:schemeClr val="tx1"/>
            </a:solidFill>
            <a:effectLst/>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Specific Differential Phase</a:t>
              </a:r>
              <a:endParaRPr lang="en-US" sz="1200" dirty="0">
                <a:solidFill>
                  <a:schemeClr val="bg1"/>
                </a:solidFill>
                <a:latin typeface="Arial" panose="020B0604020202020204" pitchFamily="34" charset="0"/>
                <a:cs typeface="Arial" panose="020B0604020202020204" pitchFamily="34" charset="0"/>
              </a:endParaRPr>
            </a:p>
          </p:txBody>
        </p:sp>
        <p:sp>
          <p:nvSpPr>
            <p:cNvPr id="130" name="TextBox 129"/>
            <p:cNvSpPr txBox="1"/>
            <p:nvPr/>
          </p:nvSpPr>
          <p:spPr>
            <a:xfrm>
              <a:off x="6910942" y="4597385"/>
              <a:ext cx="1868906" cy="184666"/>
            </a:xfrm>
            <a:prstGeom prst="rect">
              <a:avLst/>
            </a:prstGeom>
            <a:solidFill>
              <a:schemeClr val="tx1"/>
            </a:solidFill>
            <a:effectLst/>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Linear Depolarization Ratio</a:t>
              </a:r>
              <a:endParaRPr lang="en-US" sz="1200" dirty="0">
                <a:solidFill>
                  <a:schemeClr val="bg1"/>
                </a:solidFill>
                <a:latin typeface="Arial" panose="020B0604020202020204" pitchFamily="34" charset="0"/>
                <a:cs typeface="Arial" panose="020B0604020202020204" pitchFamily="34" charset="0"/>
              </a:endParaRPr>
            </a:p>
          </p:txBody>
        </p:sp>
        <p:pic>
          <p:nvPicPr>
            <p:cNvPr id="131" name="Picture 13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59977" y="4773407"/>
              <a:ext cx="4330019" cy="1752521"/>
            </a:xfrm>
            <a:prstGeom prst="rect">
              <a:avLst/>
            </a:prstGeom>
            <a:solidFill>
              <a:schemeClr val="tx1"/>
            </a:solidFill>
          </p:spPr>
        </p:pic>
        <p:sp>
          <p:nvSpPr>
            <p:cNvPr id="13" name="TextBox 12"/>
            <p:cNvSpPr txBox="1"/>
            <p:nvPr/>
          </p:nvSpPr>
          <p:spPr>
            <a:xfrm rot="16200000">
              <a:off x="3918027" y="4255914"/>
              <a:ext cx="1134841"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Height (km)</a:t>
              </a:r>
              <a:endParaRPr lang="en-US" sz="1000" dirty="0">
                <a:solidFill>
                  <a:schemeClr val="bg1"/>
                </a:solidFill>
                <a:latin typeface="Arial" panose="020B0604020202020204" pitchFamily="34" charset="0"/>
                <a:cs typeface="Arial" panose="020B0604020202020204" pitchFamily="34" charset="0"/>
              </a:endParaRPr>
            </a:p>
          </p:txBody>
        </p:sp>
        <p:sp>
          <p:nvSpPr>
            <p:cNvPr id="132" name="TextBox 131"/>
            <p:cNvSpPr txBox="1"/>
            <p:nvPr/>
          </p:nvSpPr>
          <p:spPr>
            <a:xfrm rot="16200000">
              <a:off x="6168847" y="1637694"/>
              <a:ext cx="1134841"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Height (km)</a:t>
              </a:r>
              <a:endParaRPr lang="en-US" sz="1000" dirty="0">
                <a:solidFill>
                  <a:schemeClr val="bg1"/>
                </a:solidFill>
                <a:latin typeface="Arial" panose="020B0604020202020204" pitchFamily="34" charset="0"/>
                <a:cs typeface="Arial" panose="020B0604020202020204" pitchFamily="34" charset="0"/>
              </a:endParaRPr>
            </a:p>
          </p:txBody>
        </p:sp>
        <p:sp>
          <p:nvSpPr>
            <p:cNvPr id="133" name="TextBox 132"/>
            <p:cNvSpPr txBox="1"/>
            <p:nvPr/>
          </p:nvSpPr>
          <p:spPr>
            <a:xfrm>
              <a:off x="5742170" y="6461424"/>
              <a:ext cx="1805790"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Distance from S-PolKa (km)</a:t>
              </a:r>
              <a:endParaRPr lang="en-US" sz="10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87971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118954" y="1593396"/>
            <a:ext cx="3588853" cy="48584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3" name="Title 1"/>
          <p:cNvSpPr txBox="1">
            <a:spLocks/>
          </p:cNvSpPr>
          <p:nvPr/>
        </p:nvSpPr>
        <p:spPr>
          <a:xfrm>
            <a:off x="0" y="-1965"/>
            <a:ext cx="9144000" cy="884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accent4">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NCAR Particle Identification Algorithm (PID)</a:t>
            </a:r>
            <a:endParaRPr lang="en-US" sz="3200" dirty="0">
              <a:solidFill>
                <a:schemeClr val="accent4">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6" name="Group 5"/>
          <p:cNvGrpSpPr/>
          <p:nvPr/>
        </p:nvGrpSpPr>
        <p:grpSpPr>
          <a:xfrm>
            <a:off x="5205764" y="1671686"/>
            <a:ext cx="3369226" cy="4534509"/>
            <a:chOff x="5369421" y="2071449"/>
            <a:chExt cx="3369226" cy="4534509"/>
          </a:xfrm>
        </p:grpSpPr>
        <p:sp>
          <p:nvSpPr>
            <p:cNvPr id="8" name="Title 1"/>
            <p:cNvSpPr txBox="1">
              <a:spLocks/>
            </p:cNvSpPr>
            <p:nvPr/>
          </p:nvSpPr>
          <p:spPr>
            <a:xfrm>
              <a:off x="5607771" y="2456467"/>
              <a:ext cx="3130876" cy="31691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solidFill>
                    <a:schemeClr val="bg1"/>
                  </a:solidFill>
                  <a:latin typeface="Arial" panose="020B0604020202020204" pitchFamily="34" charset="0"/>
                  <a:cs typeface="Arial" panose="020B0604020202020204" pitchFamily="34" charset="0"/>
                </a:rPr>
                <a:t>Heavy Rain</a:t>
              </a:r>
            </a:p>
            <a:p>
              <a:r>
                <a:rPr lang="en-US" sz="1600" dirty="0" smtClean="0">
                  <a:solidFill>
                    <a:schemeClr val="bg1"/>
                  </a:solidFill>
                  <a:latin typeface="Arial" panose="020B0604020202020204" pitchFamily="34" charset="0"/>
                  <a:cs typeface="Arial" panose="020B0604020202020204" pitchFamily="34" charset="0"/>
                </a:rPr>
                <a:t>Moderate Rain</a:t>
              </a:r>
            </a:p>
            <a:p>
              <a:r>
                <a:rPr lang="en-US" sz="1600" dirty="0" smtClean="0">
                  <a:solidFill>
                    <a:schemeClr val="bg1"/>
                  </a:solidFill>
                  <a:latin typeface="Arial" panose="020B0604020202020204" pitchFamily="34" charset="0"/>
                  <a:cs typeface="Arial" panose="020B0604020202020204" pitchFamily="34" charset="0"/>
                </a:rPr>
                <a:t>Light Rain</a:t>
              </a:r>
            </a:p>
            <a:p>
              <a:endParaRPr lang="en-US" sz="1600" dirty="0" smtClean="0">
                <a:solidFill>
                  <a:schemeClr val="bg1"/>
                </a:solidFill>
                <a:latin typeface="Arial" panose="020B0604020202020204" pitchFamily="34" charset="0"/>
                <a:cs typeface="Arial" panose="020B0604020202020204"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Graupel/Rimed Aggregates</a:t>
              </a:r>
            </a:p>
            <a:p>
              <a:r>
                <a:rPr lang="en-US" sz="1600" dirty="0" smtClean="0">
                  <a:solidFill>
                    <a:schemeClr val="bg1"/>
                  </a:solidFill>
                  <a:latin typeface="Arial" panose="020B0604020202020204" pitchFamily="34" charset="0"/>
                  <a:cs typeface="Arial" panose="020B0604020202020204" pitchFamily="34" charset="0"/>
                </a:rPr>
                <a:t>Wet Aggregates</a:t>
              </a:r>
            </a:p>
            <a:p>
              <a:endParaRPr lang="en-US" sz="1600" dirty="0" smtClean="0">
                <a:solidFill>
                  <a:schemeClr val="bg1"/>
                </a:solidFill>
                <a:latin typeface="Arial" panose="020B0604020202020204" pitchFamily="34" charset="0"/>
                <a:cs typeface="Arial" panose="020B0604020202020204"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r>
                <a:rPr lang="en-US" sz="1600" dirty="0" smtClean="0">
                  <a:solidFill>
                    <a:schemeClr val="bg1"/>
                  </a:solidFill>
                  <a:latin typeface="Arial" panose="020B0604020202020204" pitchFamily="34" charset="0"/>
                  <a:cs typeface="Arial" panose="020B0604020202020204" pitchFamily="34" charset="0"/>
                </a:rPr>
                <a:t>Dry Aggregates</a:t>
              </a:r>
            </a:p>
            <a:p>
              <a:r>
                <a:rPr lang="en-US" sz="1600" dirty="0" smtClean="0">
                  <a:solidFill>
                    <a:schemeClr val="bg1"/>
                  </a:solidFill>
                  <a:latin typeface="Arial" panose="020B0604020202020204" pitchFamily="34" charset="0"/>
                  <a:cs typeface="Arial" panose="020B0604020202020204" pitchFamily="34" charset="0"/>
                </a:rPr>
                <a:t>Small Ice Crystals</a:t>
              </a:r>
            </a:p>
            <a:p>
              <a:r>
                <a:rPr lang="en-US" sz="1600" dirty="0" smtClean="0">
                  <a:solidFill>
                    <a:schemeClr val="bg1"/>
                  </a:solidFill>
                  <a:latin typeface="Arial" panose="020B0604020202020204" pitchFamily="34" charset="0"/>
                  <a:cs typeface="Arial" panose="020B0604020202020204" pitchFamily="34" charset="0"/>
                </a:rPr>
                <a:t>Horizontally-Oriented Ice</a:t>
              </a:r>
            </a:p>
          </p:txBody>
        </p:sp>
        <p:sp>
          <p:nvSpPr>
            <p:cNvPr id="2" name="Rectangle 1"/>
            <p:cNvSpPr/>
            <p:nvPr/>
          </p:nvSpPr>
          <p:spPr>
            <a:xfrm>
              <a:off x="5493470" y="2430174"/>
              <a:ext cx="3186261" cy="993136"/>
            </a:xfrm>
            <a:prstGeom prst="rect">
              <a:avLst/>
            </a:prstGeom>
            <a:noFill/>
            <a:ln w="762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0" name="Rectangle 9"/>
            <p:cNvSpPr/>
            <p:nvPr/>
          </p:nvSpPr>
          <p:spPr>
            <a:xfrm>
              <a:off x="5493471" y="4108591"/>
              <a:ext cx="3186261" cy="766294"/>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2" name="Rectangle 11"/>
            <p:cNvSpPr/>
            <p:nvPr/>
          </p:nvSpPr>
          <p:spPr>
            <a:xfrm>
              <a:off x="5530001" y="5650863"/>
              <a:ext cx="3149731" cy="955095"/>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4" name="TextBox 3"/>
            <p:cNvSpPr txBox="1"/>
            <p:nvPr/>
          </p:nvSpPr>
          <p:spPr>
            <a:xfrm>
              <a:off x="5369421" y="2071449"/>
              <a:ext cx="661839" cy="338554"/>
            </a:xfrm>
            <a:prstGeom prst="rect">
              <a:avLst/>
            </a:prstGeom>
            <a:noFill/>
          </p:spPr>
          <p:txBody>
            <a:bodyPr wrap="square" rtlCol="0">
              <a:spAutoFit/>
            </a:bodyPr>
            <a:lstStyle/>
            <a:p>
              <a:r>
                <a:rPr lang="en-US" sz="1600" b="1" dirty="0" smtClean="0">
                  <a:solidFill>
                    <a:srgbClr val="000090"/>
                  </a:solidFill>
                  <a:latin typeface="Arial" panose="020B0604020202020204" pitchFamily="34" charset="0"/>
                  <a:cs typeface="Arial" panose="020B0604020202020204" pitchFamily="34" charset="0"/>
                </a:rPr>
                <a:t>Rain </a:t>
              </a:r>
              <a:endParaRPr lang="en-US" sz="1600" b="1" dirty="0">
                <a:solidFill>
                  <a:srgbClr val="000090"/>
                </a:solidFill>
                <a:latin typeface="Arial" panose="020B0604020202020204" pitchFamily="34" charset="0"/>
                <a:cs typeface="Arial" panose="020B0604020202020204" pitchFamily="34" charset="0"/>
              </a:endParaRPr>
            </a:p>
          </p:txBody>
        </p:sp>
        <p:sp>
          <p:nvSpPr>
            <p:cNvPr id="15" name="TextBox 14"/>
            <p:cNvSpPr txBox="1"/>
            <p:nvPr/>
          </p:nvSpPr>
          <p:spPr>
            <a:xfrm>
              <a:off x="5369421" y="3740196"/>
              <a:ext cx="1621410" cy="338554"/>
            </a:xfrm>
            <a:prstGeom prst="rect">
              <a:avLst/>
            </a:prstGeom>
            <a:noFill/>
          </p:spPr>
          <p:txBody>
            <a:bodyPr wrap="square" rtlCol="0">
              <a:spAutoFit/>
            </a:bodyPr>
            <a:lstStyle/>
            <a:p>
              <a:r>
                <a:rPr lang="en-US" sz="1600" b="1" dirty="0" smtClean="0">
                  <a:solidFill>
                    <a:schemeClr val="accent3">
                      <a:lumMod val="50000"/>
                    </a:schemeClr>
                  </a:solidFill>
                  <a:latin typeface="Arial" panose="020B0604020202020204" pitchFamily="34" charset="0"/>
                  <a:cs typeface="Arial" panose="020B0604020202020204" pitchFamily="34" charset="0"/>
                </a:rPr>
                <a:t>Mixed Phase </a:t>
              </a:r>
              <a:endParaRPr lang="en-US" sz="1600" b="1" dirty="0">
                <a:solidFill>
                  <a:schemeClr val="accent3">
                    <a:lumMod val="5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5419489" y="5287094"/>
              <a:ext cx="953031" cy="338554"/>
            </a:xfrm>
            <a:prstGeom prst="rect">
              <a:avLst/>
            </a:prstGeom>
            <a:noFill/>
          </p:spPr>
          <p:txBody>
            <a:bodyPr wrap="square" rtlCol="0">
              <a:spAutoFit/>
            </a:bodyPr>
            <a:lstStyle/>
            <a:p>
              <a:r>
                <a:rPr lang="en-US" sz="1600" b="1" dirty="0" smtClean="0">
                  <a:solidFill>
                    <a:schemeClr val="accent5">
                      <a:lumMod val="50000"/>
                    </a:schemeClr>
                  </a:solidFill>
                  <a:latin typeface="Arial" panose="020B0604020202020204" pitchFamily="34" charset="0"/>
                  <a:cs typeface="Arial" panose="020B0604020202020204" pitchFamily="34" charset="0"/>
                </a:rPr>
                <a:t>Frozen</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grpSp>
      <p:sp>
        <p:nvSpPr>
          <p:cNvPr id="11" name="Title 1"/>
          <p:cNvSpPr txBox="1">
            <a:spLocks/>
          </p:cNvSpPr>
          <p:nvPr/>
        </p:nvSpPr>
        <p:spPr>
          <a:xfrm>
            <a:off x="722359" y="1540982"/>
            <a:ext cx="3604181" cy="14234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solidFill>
                  <a:srgbClr val="D9D9D9"/>
                </a:solidFill>
                <a:latin typeface="Arial" panose="020B0604020202020204" pitchFamily="34" charset="0"/>
                <a:cs typeface="Arial" panose="020B0604020202020204" pitchFamily="34" charset="0"/>
              </a:rPr>
              <a:t>Mimics </a:t>
            </a:r>
            <a:r>
              <a:rPr lang="en-US" sz="1600" dirty="0">
                <a:solidFill>
                  <a:srgbClr val="D9D9D9"/>
                </a:solidFill>
                <a:latin typeface="Arial" panose="020B0604020202020204" pitchFamily="34" charset="0"/>
                <a:cs typeface="Arial" panose="020B0604020202020204" pitchFamily="34" charset="0"/>
              </a:rPr>
              <a:t>radar </a:t>
            </a:r>
            <a:r>
              <a:rPr lang="en-US" sz="1600" dirty="0" smtClean="0">
                <a:solidFill>
                  <a:srgbClr val="D9D9D9"/>
                </a:solidFill>
                <a:latin typeface="Arial" panose="020B0604020202020204" pitchFamily="34" charset="0"/>
                <a:cs typeface="Arial" panose="020B0604020202020204" pitchFamily="34" charset="0"/>
              </a:rPr>
              <a:t>expert</a:t>
            </a:r>
            <a:endParaRPr lang="en-US" sz="1600" dirty="0">
              <a:solidFill>
                <a:srgbClr val="D9D9D9"/>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Identifies most </a:t>
            </a:r>
            <a:r>
              <a:rPr lang="en-US" sz="1600" dirty="0" smtClean="0">
                <a:solidFill>
                  <a:srgbClr val="D9D9D9"/>
                </a:solidFill>
                <a:latin typeface="Arial" panose="020B0604020202020204" pitchFamily="34" charset="0"/>
                <a:cs typeface="Arial" panose="020B0604020202020204" pitchFamily="34" charset="0"/>
              </a:rPr>
              <a:t>likely </a:t>
            </a:r>
            <a:r>
              <a:rPr lang="en-US" sz="1600" dirty="0">
                <a:solidFill>
                  <a:srgbClr val="D9D9D9"/>
                </a:solidFill>
                <a:latin typeface="Arial" panose="020B0604020202020204" pitchFamily="34" charset="0"/>
                <a:cs typeface="Arial" panose="020B0604020202020204" pitchFamily="34" charset="0"/>
              </a:rPr>
              <a:t>dominant </a:t>
            </a:r>
            <a:r>
              <a:rPr lang="en-US" sz="1600" dirty="0" smtClean="0">
                <a:solidFill>
                  <a:srgbClr val="D9D9D9"/>
                </a:solidFill>
                <a:latin typeface="Arial" panose="020B0604020202020204" pitchFamily="34" charset="0"/>
                <a:cs typeface="Arial" panose="020B0604020202020204" pitchFamily="34" charset="0"/>
              </a:rPr>
              <a:t>hydrometeor</a:t>
            </a:r>
          </a:p>
          <a:p>
            <a:r>
              <a:rPr lang="en-US" sz="1600" dirty="0" smtClean="0">
                <a:solidFill>
                  <a:srgbClr val="D9D9D9"/>
                </a:solidFill>
                <a:latin typeface="Arial" panose="020B0604020202020204" pitchFamily="34" charset="0"/>
                <a:cs typeface="Arial" panose="020B0604020202020204" pitchFamily="34" charset="0"/>
              </a:rPr>
              <a:t>Based on theory, observations, experience</a:t>
            </a:r>
          </a:p>
        </p:txBody>
      </p:sp>
      <p:sp>
        <p:nvSpPr>
          <p:cNvPr id="5" name="TextBox 4"/>
          <p:cNvSpPr txBox="1"/>
          <p:nvPr/>
        </p:nvSpPr>
        <p:spPr>
          <a:xfrm>
            <a:off x="1121790" y="1085399"/>
            <a:ext cx="1743958" cy="377073"/>
          </a:xfrm>
          <a:prstGeom prst="rect">
            <a:avLst/>
          </a:prstGeom>
          <a:noFill/>
        </p:spPr>
        <p:txBody>
          <a:bodyPr wrap="square" rtlCol="0">
            <a:spAutoFit/>
          </a:bodyPr>
          <a:lstStyle/>
          <a:p>
            <a:pPr algn="ctr"/>
            <a:r>
              <a:rPr lang="en-US" u="sng" dirty="0" smtClean="0">
                <a:solidFill>
                  <a:schemeClr val="accent4">
                    <a:lumMod val="40000"/>
                    <a:lumOff val="60000"/>
                  </a:schemeClr>
                </a:solidFill>
                <a:latin typeface="Arial"/>
                <a:cs typeface="Arial"/>
              </a:rPr>
              <a:t>Algorithm</a:t>
            </a:r>
            <a:endParaRPr lang="en-US" u="sng" dirty="0">
              <a:solidFill>
                <a:schemeClr val="accent4">
                  <a:lumMod val="40000"/>
                  <a:lumOff val="60000"/>
                </a:schemeClr>
              </a:solidFill>
              <a:latin typeface="Arial"/>
              <a:cs typeface="Arial"/>
            </a:endParaRPr>
          </a:p>
        </p:txBody>
      </p:sp>
      <p:sp>
        <p:nvSpPr>
          <p:cNvPr id="13" name="TextBox 12"/>
          <p:cNvSpPr txBox="1"/>
          <p:nvPr/>
        </p:nvSpPr>
        <p:spPr>
          <a:xfrm>
            <a:off x="5936252" y="1069490"/>
            <a:ext cx="1743958" cy="377073"/>
          </a:xfrm>
          <a:prstGeom prst="rect">
            <a:avLst/>
          </a:prstGeom>
          <a:noFill/>
        </p:spPr>
        <p:txBody>
          <a:bodyPr wrap="square" rtlCol="0">
            <a:spAutoFit/>
          </a:bodyPr>
          <a:lstStyle/>
          <a:p>
            <a:pPr algn="ctr"/>
            <a:r>
              <a:rPr lang="en-US" u="sng" dirty="0" smtClean="0">
                <a:solidFill>
                  <a:schemeClr val="accent4">
                    <a:lumMod val="40000"/>
                    <a:lumOff val="60000"/>
                  </a:schemeClr>
                </a:solidFill>
                <a:latin typeface="Arial"/>
                <a:cs typeface="Arial"/>
              </a:rPr>
              <a:t>Categories</a:t>
            </a:r>
            <a:endParaRPr lang="en-US" u="sng" dirty="0">
              <a:solidFill>
                <a:schemeClr val="accent4">
                  <a:lumMod val="40000"/>
                  <a:lumOff val="60000"/>
                </a:schemeClr>
              </a:solidFill>
              <a:latin typeface="Arial"/>
              <a:cs typeface="Arial"/>
            </a:endParaRPr>
          </a:p>
        </p:txBody>
      </p:sp>
      <p:sp>
        <p:nvSpPr>
          <p:cNvPr id="30" name="Rectangle 29"/>
          <p:cNvSpPr/>
          <p:nvPr/>
        </p:nvSpPr>
        <p:spPr>
          <a:xfrm>
            <a:off x="789272" y="3385130"/>
            <a:ext cx="3514236" cy="31695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89272" y="3230406"/>
            <a:ext cx="3511296" cy="307777"/>
          </a:xfrm>
          <a:prstGeom prst="rect">
            <a:avLst/>
          </a:prstGeom>
          <a:solidFill>
            <a:schemeClr val="tx1"/>
          </a:solid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Particle ID    </a:t>
            </a:r>
            <a:endParaRPr lang="en-US" sz="1400"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156481" y="3568962"/>
            <a:ext cx="595312" cy="307777"/>
          </a:xfrm>
          <a:prstGeom prst="rect">
            <a:avLst/>
          </a:prstGeom>
          <a:solidFill>
            <a:schemeClr val="tx1"/>
          </a:solidFill>
        </p:spPr>
        <p:txBody>
          <a:bodyPr wrap="square" rtlCol="0">
            <a:spAutoFit/>
          </a:bodyPr>
          <a:lstStyle/>
          <a:p>
            <a:endParaRPr lang="en-US" sz="14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750430" y="6275737"/>
            <a:ext cx="3525006"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 0150 UTC 18 November 2011</a:t>
            </a:r>
            <a:endParaRPr lang="en-US" sz="1400"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7060676" y="6581001"/>
            <a:ext cx="2083324" cy="276999"/>
          </a:xfrm>
          <a:prstGeom prst="rect">
            <a:avLst/>
          </a:prstGeom>
          <a:noFill/>
        </p:spPr>
        <p:txBody>
          <a:bodyPr wrap="square" rtlCol="0">
            <a:spAutoFit/>
          </a:bodyPr>
          <a:lstStyle/>
          <a:p>
            <a:pPr algn="r"/>
            <a:r>
              <a:rPr lang="en-US" sz="1200" dirty="0" smtClean="0">
                <a:solidFill>
                  <a:srgbClr val="CDD4D7"/>
                </a:solidFill>
                <a:latin typeface="Arial" panose="020B0604020202020204" pitchFamily="34" charset="0"/>
                <a:cs typeface="Arial" panose="020B0604020202020204" pitchFamily="34" charset="0"/>
              </a:rPr>
              <a:t>Vivekananda et al., 1999</a:t>
            </a:r>
            <a:endParaRPr lang="en-US" sz="1200" dirty="0">
              <a:solidFill>
                <a:srgbClr val="CDD4D7"/>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7856" y="5892404"/>
            <a:ext cx="2971722" cy="236059"/>
          </a:xfrm>
          <a:prstGeom prst="rect">
            <a:avLst/>
          </a:prstGeom>
          <a:solidFill>
            <a:schemeClr val="tx1"/>
          </a:solidFill>
        </p:spPr>
      </p:pic>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3373" y="3477368"/>
            <a:ext cx="3292063" cy="2442169"/>
          </a:xfrm>
          <a:prstGeom prst="rect">
            <a:avLst/>
          </a:prstGeom>
          <a:solidFill>
            <a:schemeClr val="tx1"/>
          </a:solidFill>
        </p:spPr>
      </p:pic>
      <p:sp>
        <p:nvSpPr>
          <p:cNvPr id="33" name="TextBox 32"/>
          <p:cNvSpPr txBox="1"/>
          <p:nvPr/>
        </p:nvSpPr>
        <p:spPr>
          <a:xfrm>
            <a:off x="1107313" y="6060889"/>
            <a:ext cx="2700765"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Distance from S-</a:t>
            </a:r>
            <a:r>
              <a:rPr lang="en-US" sz="1000" dirty="0" err="1" smtClean="0">
                <a:solidFill>
                  <a:schemeClr val="bg1"/>
                </a:solidFill>
                <a:latin typeface="Arial" panose="020B0604020202020204" pitchFamily="34" charset="0"/>
                <a:cs typeface="Arial" panose="020B0604020202020204" pitchFamily="34" charset="0"/>
              </a:rPr>
              <a:t>PolKa</a:t>
            </a:r>
            <a:r>
              <a:rPr lang="en-US" sz="1000" dirty="0" smtClean="0">
                <a:solidFill>
                  <a:schemeClr val="bg1"/>
                </a:solidFill>
                <a:latin typeface="Arial" panose="020B0604020202020204" pitchFamily="34" charset="0"/>
                <a:cs typeface="Arial" panose="020B0604020202020204" pitchFamily="34" charset="0"/>
              </a:rPr>
              <a:t> (km)</a:t>
            </a:r>
            <a:endParaRPr lang="en-US" sz="1000" dirty="0">
              <a:solidFill>
                <a:schemeClr val="bg1"/>
              </a:solidFill>
              <a:latin typeface="Arial" panose="020B0604020202020204" pitchFamily="34" charset="0"/>
              <a:cs typeface="Arial" panose="020B0604020202020204" pitchFamily="34" charset="0"/>
            </a:endParaRPr>
          </a:p>
        </p:txBody>
      </p:sp>
      <p:pic>
        <p:nvPicPr>
          <p:cNvPr id="40" name="Picture 3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17655" y="5931521"/>
            <a:ext cx="96223" cy="154010"/>
          </a:xfrm>
          <a:prstGeom prst="rect">
            <a:avLst/>
          </a:prstGeom>
          <a:solidFill>
            <a:schemeClr val="tx1"/>
          </a:solidFill>
        </p:spPr>
      </p:pic>
      <p:pic>
        <p:nvPicPr>
          <p:cNvPr id="41" name="Picture 4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1790" y="5825341"/>
            <a:ext cx="96223" cy="154010"/>
          </a:xfrm>
          <a:prstGeom prst="rect">
            <a:avLst/>
          </a:prstGeom>
          <a:solidFill>
            <a:schemeClr val="tx1"/>
          </a:solidFill>
        </p:spPr>
      </p:pic>
      <p:sp>
        <p:nvSpPr>
          <p:cNvPr id="32" name="TextBox 31"/>
          <p:cNvSpPr txBox="1"/>
          <p:nvPr/>
        </p:nvSpPr>
        <p:spPr>
          <a:xfrm>
            <a:off x="780158" y="4022605"/>
            <a:ext cx="338554" cy="1844410"/>
          </a:xfrm>
          <a:prstGeom prst="rect">
            <a:avLst/>
          </a:prstGeom>
          <a:noFill/>
        </p:spPr>
        <p:txBody>
          <a:bodyPr vert="vert270" wrap="square" rtlCol="0" anchor="t" anchorCtr="1">
            <a:spAutoFit/>
          </a:bodyPr>
          <a:lstStyle/>
          <a:p>
            <a:pPr algn="ctr"/>
            <a:r>
              <a:rPr lang="en-US" sz="1000" dirty="0" smtClean="0">
                <a:solidFill>
                  <a:schemeClr val="bg1"/>
                </a:solidFill>
                <a:latin typeface="Arial" panose="020B0604020202020204" pitchFamily="34" charset="0"/>
                <a:cs typeface="Arial" panose="020B0604020202020204" pitchFamily="34" charset="0"/>
              </a:rPr>
              <a:t>Height (km)</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7557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420"/>
            <a:ext cx="7772400" cy="978408"/>
          </a:xfrm>
        </p:spPr>
        <p:txBody>
          <a:bodyPr/>
          <a:lstStyle/>
          <a:p>
            <a:r>
              <a:rPr lang="en-US" sz="4000" dirty="0" smtClean="0">
                <a:solidFill>
                  <a:schemeClr val="accent4">
                    <a:lumMod val="40000"/>
                    <a:lumOff val="60000"/>
                  </a:schemeClr>
                </a:solidFill>
                <a:latin typeface="Arial" panose="020B0604020202020204" pitchFamily="34" charset="0"/>
                <a:cs typeface="Arial" panose="020B0604020202020204" pitchFamily="34" charset="0"/>
              </a:rPr>
              <a:t>Compositing Methodology</a:t>
            </a:r>
            <a:endParaRPr lang="en-US" sz="4000" dirty="0">
              <a:solidFill>
                <a:schemeClr val="accent4">
                  <a:lumMod val="40000"/>
                  <a:lumOff val="60000"/>
                </a:schemeClr>
              </a:solidFill>
              <a:latin typeface="Arial" panose="020B0604020202020204" pitchFamily="34" charset="0"/>
              <a:cs typeface="Arial" panose="020B0604020202020204" pitchFamily="34" charset="0"/>
            </a:endParaRPr>
          </a:p>
        </p:txBody>
      </p:sp>
      <p:pic>
        <p:nvPicPr>
          <p:cNvPr id="3" name="Picture 2" descr="DSCN064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Tree>
    <p:extLst>
      <p:ext uri="{BB962C8B-B14F-4D97-AF65-F5344CB8AC3E}">
        <p14:creationId xmlns:p14="http://schemas.microsoft.com/office/powerpoint/2010/main" val="11449337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32"/>
            <a:ext cx="9143999" cy="914400"/>
          </a:xfrm>
        </p:spPr>
        <p:txBody>
          <a:bodyPr>
            <a:normAutofit/>
          </a:bodyPr>
          <a:lstStyle/>
          <a:p>
            <a:r>
              <a:rPr lang="en-US" sz="3200" dirty="0">
                <a:solidFill>
                  <a:schemeClr val="accent4">
                    <a:lumMod val="40000"/>
                    <a:lumOff val="60000"/>
                  </a:schemeClr>
                </a:solidFill>
                <a:latin typeface="Arial" panose="020B0604020202020204" pitchFamily="34" charset="0"/>
                <a:cs typeface="Arial" panose="020B0604020202020204" pitchFamily="34" charset="0"/>
              </a:rPr>
              <a:t>Methodology: </a:t>
            </a:r>
            <a:r>
              <a:rPr lang="en-US" sz="3200" dirty="0" smtClean="0">
                <a:solidFill>
                  <a:schemeClr val="accent4">
                    <a:lumMod val="40000"/>
                    <a:lumOff val="60000"/>
                  </a:schemeClr>
                </a:solidFill>
                <a:latin typeface="Arial" panose="020B0604020202020204" pitchFamily="34" charset="0"/>
                <a:cs typeface="Arial" panose="020B0604020202020204" pitchFamily="34" charset="0"/>
              </a:rPr>
              <a:t>Case Selection</a:t>
            </a:r>
            <a:endParaRPr lang="en-US" sz="3200"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2993612" y="1173620"/>
            <a:ext cx="3846181" cy="1754327"/>
          </a:xfrm>
          <a:prstGeom prst="rect">
            <a:avLst/>
          </a:prstGeom>
          <a:noFill/>
        </p:spPr>
        <p:txBody>
          <a:bodyPr wrap="square" rtlCol="0">
            <a:spAutoFit/>
          </a:bodyPr>
          <a:lstStyle/>
          <a:p>
            <a:pPr marL="285750" indent="-285750">
              <a:buFont typeface="Arial" pitchFamily="34" charset="0"/>
              <a:buChar char="•"/>
            </a:pPr>
            <a:r>
              <a:rPr lang="en-US" dirty="0" smtClean="0">
                <a:solidFill>
                  <a:srgbClr val="D9D9D9"/>
                </a:solidFill>
                <a:latin typeface="Arial" panose="020B0604020202020204" pitchFamily="34" charset="0"/>
                <a:cs typeface="Arial" panose="020B0604020202020204" pitchFamily="34" charset="0"/>
              </a:rPr>
              <a:t>Subjectively identify RHIs </a:t>
            </a:r>
          </a:p>
          <a:p>
            <a:pPr marL="742950" lvl="1" indent="-285750">
              <a:buFont typeface="Arial" pitchFamily="34" charset="0"/>
              <a:buChar char="•"/>
            </a:pPr>
            <a:r>
              <a:rPr lang="en-US" dirty="0" smtClean="0">
                <a:solidFill>
                  <a:srgbClr val="D9D9D9"/>
                </a:solidFill>
                <a:latin typeface="Arial" panose="020B0604020202020204" pitchFamily="34" charset="0"/>
                <a:cs typeface="Arial" panose="020B0604020202020204" pitchFamily="34" charset="0"/>
              </a:rPr>
              <a:t>Radial velocity</a:t>
            </a:r>
          </a:p>
          <a:p>
            <a:pPr marL="742950" lvl="1" indent="-285750">
              <a:buFont typeface="Arial" pitchFamily="34" charset="0"/>
              <a:buChar char="•"/>
            </a:pPr>
            <a:r>
              <a:rPr lang="en-US" dirty="0" smtClean="0">
                <a:solidFill>
                  <a:srgbClr val="D9D9D9"/>
                </a:solidFill>
                <a:latin typeface="Arial" panose="020B0604020202020204" pitchFamily="34" charset="0"/>
                <a:cs typeface="Arial" panose="020B0604020202020204" pitchFamily="34" charset="0"/>
              </a:rPr>
              <a:t>Midlevel inflow</a:t>
            </a:r>
          </a:p>
          <a:p>
            <a:pPr marL="742950" lvl="1" indent="-285750">
              <a:buFont typeface="Arial" pitchFamily="34" charset="0"/>
              <a:buChar char="•"/>
            </a:pPr>
            <a:r>
              <a:rPr lang="en-US" dirty="0" smtClean="0">
                <a:solidFill>
                  <a:srgbClr val="D9D9D9"/>
                </a:solidFill>
                <a:latin typeface="Arial" panose="020B0604020202020204" pitchFamily="34" charset="0"/>
                <a:cs typeface="Arial" panose="020B0604020202020204" pitchFamily="34" charset="0"/>
              </a:rPr>
              <a:t>One per storm</a:t>
            </a:r>
          </a:p>
          <a:p>
            <a:pPr marL="742950" lvl="1" indent="-285750">
              <a:buFont typeface="Arial" pitchFamily="34" charset="0"/>
              <a:buChar char="•"/>
            </a:pPr>
            <a:endParaRPr lang="en-US" dirty="0">
              <a:solidFill>
                <a:srgbClr val="D9D9D9"/>
              </a:solidFill>
              <a:latin typeface="Arial" panose="020B0604020202020204" pitchFamily="34" charset="0"/>
              <a:cs typeface="Arial" panose="020B0604020202020204" pitchFamily="34" charset="0"/>
            </a:endParaRPr>
          </a:p>
          <a:p>
            <a:pPr marL="285750" indent="-285750">
              <a:buFont typeface="Arial" pitchFamily="34" charset="0"/>
              <a:buChar char="•"/>
            </a:pPr>
            <a:r>
              <a:rPr lang="en-US" dirty="0" smtClean="0">
                <a:solidFill>
                  <a:srgbClr val="D9D9D9"/>
                </a:solidFill>
                <a:latin typeface="Arial" panose="020B0604020202020204" pitchFamily="34" charset="0"/>
                <a:cs typeface="Arial" panose="020B0604020202020204" pitchFamily="34" charset="0"/>
              </a:rPr>
              <a:t>37 midlevel inflows analyzed</a:t>
            </a:r>
          </a:p>
        </p:txBody>
      </p:sp>
      <p:sp>
        <p:nvSpPr>
          <p:cNvPr id="10" name="TextBox 9"/>
          <p:cNvSpPr txBox="1"/>
          <p:nvPr/>
        </p:nvSpPr>
        <p:spPr>
          <a:xfrm>
            <a:off x="2642991" y="6383865"/>
            <a:ext cx="4343400" cy="338554"/>
          </a:xfrm>
          <a:prstGeom prst="rect">
            <a:avLst/>
          </a:prstGeom>
          <a:noFill/>
        </p:spPr>
        <p:txBody>
          <a:bodyPr wrap="square" rtlCol="0">
            <a:spAutoFit/>
          </a:bodyPr>
          <a:lstStyle/>
          <a:p>
            <a:pPr algn="ctr"/>
            <a:r>
              <a:rPr lang="en-US" sz="1600" dirty="0" smtClean="0">
                <a:solidFill>
                  <a:schemeClr val="tx1">
                    <a:lumMod val="85000"/>
                  </a:schemeClr>
                </a:solidFill>
                <a:latin typeface="Arial" panose="020B0604020202020204" pitchFamily="34" charset="0"/>
                <a:cs typeface="Arial" panose="020B0604020202020204" pitchFamily="34" charset="0"/>
              </a:rPr>
              <a:t> 1900 UTC 23 December 2011</a:t>
            </a:r>
            <a:endParaRPr lang="en-US" sz="1600" dirty="0">
              <a:solidFill>
                <a:schemeClr val="tx1">
                  <a:lumMod val="85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1075483" y="3319345"/>
            <a:ext cx="2959251" cy="3040804"/>
            <a:chOff x="963617" y="3729221"/>
            <a:chExt cx="2959251" cy="3040804"/>
          </a:xfrm>
        </p:grpSpPr>
        <p:sp>
          <p:nvSpPr>
            <p:cNvPr id="9" name="Rectangle 8"/>
            <p:cNvSpPr/>
            <p:nvPr/>
          </p:nvSpPr>
          <p:spPr>
            <a:xfrm>
              <a:off x="1298179" y="4059583"/>
              <a:ext cx="2624689" cy="238884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p:cNvSpPr txBox="1"/>
            <p:nvPr/>
          </p:nvSpPr>
          <p:spPr>
            <a:xfrm>
              <a:off x="1371051" y="3729221"/>
              <a:ext cx="2523743" cy="338554"/>
            </a:xfrm>
            <a:prstGeom prst="rect">
              <a:avLst/>
            </a:prstGeom>
            <a:noFill/>
          </p:spPr>
          <p:txBody>
            <a:bodyPr wrap="square" rtlCol="0">
              <a:spAutoFit/>
            </a:bodyPr>
            <a:lstStyle/>
            <a:p>
              <a:pPr algn="ctr"/>
              <a:r>
                <a:rPr lang="en-US" sz="1600" dirty="0" smtClean="0">
                  <a:solidFill>
                    <a:schemeClr val="tx1">
                      <a:lumMod val="95000"/>
                    </a:schemeClr>
                  </a:solidFill>
                  <a:latin typeface="Arial" panose="020B0604020202020204" pitchFamily="34" charset="0"/>
                  <a:cs typeface="Arial" panose="020B0604020202020204" pitchFamily="34" charset="0"/>
                </a:rPr>
                <a:t>Reflectivity PPI</a:t>
              </a:r>
              <a:endParaRPr lang="en-US" sz="1600" dirty="0">
                <a:solidFill>
                  <a:schemeClr val="tx1">
                    <a:lumMod val="95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1349960" y="4085926"/>
              <a:ext cx="2523744" cy="2286000"/>
              <a:chOff x="4267200" y="2168165"/>
              <a:chExt cx="2011680" cy="1828800"/>
            </a:xfrm>
          </p:grpSpPr>
          <p:pic>
            <p:nvPicPr>
              <p:cNvPr id="27" name="Picture 26"/>
              <p:cNvPicPr>
                <a:picLocks noChangeAspect="1"/>
              </p:cNvPicPr>
              <p:nvPr/>
            </p:nvPicPr>
            <p:blipFill rotWithShape="1">
              <a:blip r:embed="rId3" cstate="email">
                <a:extLst>
                  <a:ext uri="{28A0092B-C50C-407E-A947-70E740481C1C}">
                    <a14:useLocalDpi xmlns:a14="http://schemas.microsoft.com/office/drawing/2010/main"/>
                  </a:ext>
                </a:extLst>
              </a:blip>
              <a:srcRect l="6830" t="6140" r="18972" b="6140"/>
              <a:stretch/>
            </p:blipFill>
            <p:spPr>
              <a:xfrm>
                <a:off x="4267200" y="2168165"/>
                <a:ext cx="2011680" cy="1828800"/>
              </a:xfrm>
              <a:prstGeom prst="rect">
                <a:avLst/>
              </a:prstGeom>
            </p:spPr>
          </p:pic>
          <p:cxnSp>
            <p:nvCxnSpPr>
              <p:cNvPr id="28" name="Straight Connector 27"/>
              <p:cNvCxnSpPr/>
              <p:nvPr/>
            </p:nvCxnSpPr>
            <p:spPr>
              <a:xfrm flipV="1">
                <a:off x="5334000" y="2903090"/>
                <a:ext cx="914400" cy="152400"/>
              </a:xfrm>
              <a:prstGeom prst="line">
                <a:avLst/>
              </a:prstGeom>
              <a:ln>
                <a:solidFill>
                  <a:srgbClr val="44079D"/>
                </a:solidFill>
              </a:ln>
              <a:effectLst>
                <a:glow rad="63500">
                  <a:schemeClr val="accent6">
                    <a:satMod val="175000"/>
                    <a:alpha val="40000"/>
                  </a:schemeClr>
                </a:glow>
                <a:outerShdw blurRad="50800" dist="38100" dir="8100000" algn="tr"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sp>
          <p:nvSpPr>
            <p:cNvPr id="18" name="TextBox 17"/>
            <p:cNvSpPr txBox="1"/>
            <p:nvPr/>
          </p:nvSpPr>
          <p:spPr>
            <a:xfrm>
              <a:off x="963617" y="4085926"/>
              <a:ext cx="369332" cy="2286000"/>
            </a:xfrm>
            <a:prstGeom prst="rect">
              <a:avLst/>
            </a:prstGeom>
            <a:noFill/>
          </p:spPr>
          <p:txBody>
            <a:bodyPr vert="vert270" wrap="square" rtlCol="0">
              <a:spAutoFit/>
            </a:bodyPr>
            <a:lstStyle/>
            <a:p>
              <a:pPr algn="ctr"/>
              <a:r>
                <a:rPr lang="en-US" sz="1200" dirty="0" smtClean="0">
                  <a:latin typeface="Arial" panose="020B0604020202020204" pitchFamily="34" charset="0"/>
                  <a:cs typeface="Arial" panose="020B0604020202020204" pitchFamily="34" charset="0"/>
                </a:rPr>
                <a:t>Distance from S-</a:t>
              </a:r>
              <a:r>
                <a:rPr lang="en-US" sz="1200" dirty="0" err="1" smtClean="0">
                  <a:latin typeface="Arial" panose="020B0604020202020204" pitchFamily="34" charset="0"/>
                  <a:cs typeface="Arial" panose="020B0604020202020204" pitchFamily="34" charset="0"/>
                </a:rPr>
                <a:t>PolKa</a:t>
              </a:r>
              <a:r>
                <a:rPr lang="en-US" sz="1200" dirty="0" smtClean="0">
                  <a:latin typeface="Arial" panose="020B0604020202020204" pitchFamily="34" charset="0"/>
                  <a:cs typeface="Arial" panose="020B0604020202020204" pitchFamily="34" charset="0"/>
                </a:rPr>
                <a:t> (km)</a:t>
              </a:r>
              <a:endParaRPr lang="en-US" sz="1200" dirty="0">
                <a:latin typeface="Arial" panose="020B0604020202020204" pitchFamily="34" charset="0"/>
                <a:cs typeface="Arial" panose="020B0604020202020204" pitchFamily="34" charset="0"/>
              </a:endParaRPr>
            </a:p>
          </p:txBody>
        </p:sp>
        <p:sp>
          <p:nvSpPr>
            <p:cNvPr id="19" name="TextBox 18"/>
            <p:cNvSpPr txBox="1"/>
            <p:nvPr/>
          </p:nvSpPr>
          <p:spPr>
            <a:xfrm rot="5400000">
              <a:off x="2475520" y="5442359"/>
              <a:ext cx="369332" cy="2286000"/>
            </a:xfrm>
            <a:prstGeom prst="rect">
              <a:avLst/>
            </a:prstGeom>
            <a:noFill/>
          </p:spPr>
          <p:txBody>
            <a:bodyPr vert="vert270" wrap="square" rtlCol="0">
              <a:spAutoFit/>
            </a:bodyPr>
            <a:lstStyle/>
            <a:p>
              <a:pPr algn="ctr"/>
              <a:r>
                <a:rPr lang="en-US" sz="1200" dirty="0" smtClean="0">
                  <a:latin typeface="Arial" panose="020B0604020202020204" pitchFamily="34" charset="0"/>
                  <a:cs typeface="Arial" panose="020B0604020202020204" pitchFamily="34" charset="0"/>
                </a:rPr>
                <a:t>Distance from S-</a:t>
              </a:r>
              <a:r>
                <a:rPr lang="en-US" sz="1200" dirty="0" err="1" smtClean="0">
                  <a:latin typeface="Arial" panose="020B0604020202020204" pitchFamily="34" charset="0"/>
                  <a:cs typeface="Arial" panose="020B0604020202020204" pitchFamily="34" charset="0"/>
                </a:rPr>
                <a:t>PolKa</a:t>
              </a:r>
              <a:r>
                <a:rPr lang="en-US" sz="1200" dirty="0" smtClean="0">
                  <a:latin typeface="Arial" panose="020B0604020202020204" pitchFamily="34" charset="0"/>
                  <a:cs typeface="Arial" panose="020B0604020202020204" pitchFamily="34" charset="0"/>
                </a:rPr>
                <a:t> (km)</a:t>
              </a:r>
              <a:endParaRPr lang="en-US" sz="1200" dirty="0">
                <a:latin typeface="Arial" panose="020B0604020202020204" pitchFamily="34" charset="0"/>
                <a:cs typeface="Arial" panose="020B0604020202020204" pitchFamily="34" charset="0"/>
              </a:endParaRPr>
            </a:p>
          </p:txBody>
        </p:sp>
        <p:sp>
          <p:nvSpPr>
            <p:cNvPr id="8" name="TextBox 7"/>
            <p:cNvSpPr txBox="1"/>
            <p:nvPr/>
          </p:nvSpPr>
          <p:spPr>
            <a:xfrm>
              <a:off x="1349960" y="4085926"/>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100</a:t>
              </a:r>
              <a:endParaRPr lang="en-US" sz="8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349960" y="4591325"/>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50</a:t>
              </a:r>
              <a:endParaRPr lang="en-US" sz="8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1349960" y="5133526"/>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0</a:t>
              </a:r>
              <a:endParaRPr lang="en-US" sz="8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1349960" y="5656246"/>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-50</a:t>
              </a:r>
              <a:endParaRPr lang="en-US" sz="800"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1319213" y="6176817"/>
              <a:ext cx="228047"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-100</a:t>
              </a:r>
              <a:endParaRPr lang="en-US" sz="800"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1448610" y="6284027"/>
              <a:ext cx="228047"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-100</a:t>
              </a:r>
              <a:endParaRPr lang="en-US" sz="800"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2009073" y="6263198"/>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-50</a:t>
              </a:r>
              <a:endParaRPr lang="en-US" sz="800"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2511874" y="6255867"/>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0</a:t>
              </a:r>
              <a:endParaRPr lang="en-US" sz="800" dirty="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3094735" y="6263197"/>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50</a:t>
              </a:r>
              <a:endParaRPr lang="en-US" sz="800" dirty="0">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3690237" y="6258822"/>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100</a:t>
              </a:r>
              <a:endParaRPr lang="en-US" sz="800" dirty="0">
                <a:solidFill>
                  <a:schemeClr val="bg1"/>
                </a:solidFill>
                <a:latin typeface="Arial" panose="020B0604020202020204" pitchFamily="34" charset="0"/>
                <a:cs typeface="Arial" panose="020B0604020202020204" pitchFamily="34" charset="0"/>
              </a:endParaRPr>
            </a:p>
          </p:txBody>
        </p:sp>
      </p:grpSp>
      <p:grpSp>
        <p:nvGrpSpPr>
          <p:cNvPr id="5" name="Group 4"/>
          <p:cNvGrpSpPr/>
          <p:nvPr/>
        </p:nvGrpSpPr>
        <p:grpSpPr>
          <a:xfrm>
            <a:off x="5091085" y="3319345"/>
            <a:ext cx="3104383" cy="3015091"/>
            <a:chOff x="4609984" y="3729221"/>
            <a:chExt cx="3104383" cy="3015091"/>
          </a:xfrm>
        </p:grpSpPr>
        <p:sp>
          <p:nvSpPr>
            <p:cNvPr id="17" name="TextBox 16"/>
            <p:cNvSpPr txBox="1"/>
            <p:nvPr/>
          </p:nvSpPr>
          <p:spPr>
            <a:xfrm>
              <a:off x="5079474" y="3729221"/>
              <a:ext cx="2520748" cy="338554"/>
            </a:xfrm>
            <a:prstGeom prst="rect">
              <a:avLst/>
            </a:prstGeom>
            <a:noFill/>
          </p:spPr>
          <p:txBody>
            <a:bodyPr wrap="square" rtlCol="0">
              <a:spAutoFit/>
            </a:bodyPr>
            <a:lstStyle/>
            <a:p>
              <a:pPr algn="ctr"/>
              <a:r>
                <a:rPr lang="en-US" sz="1600" dirty="0" smtClean="0">
                  <a:solidFill>
                    <a:schemeClr val="tx1">
                      <a:lumMod val="95000"/>
                    </a:schemeClr>
                  </a:solidFill>
                  <a:latin typeface="Arial" panose="020B0604020202020204" pitchFamily="34" charset="0"/>
                  <a:cs typeface="Arial" panose="020B0604020202020204" pitchFamily="34" charset="0"/>
                </a:rPr>
                <a:t>Radial Velocity RHI</a:t>
              </a:r>
              <a:endParaRPr lang="en-US" sz="1600" dirty="0">
                <a:solidFill>
                  <a:schemeClr val="tx1">
                    <a:lumMod val="9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4609984" y="4059583"/>
              <a:ext cx="369332" cy="2445403"/>
            </a:xfrm>
            <a:prstGeom prst="rect">
              <a:avLst/>
            </a:prstGeom>
            <a:noFill/>
          </p:spPr>
          <p:txBody>
            <a:bodyPr vert="vert270" wrap="square" rtlCol="0">
              <a:spAutoFit/>
            </a:bodyPr>
            <a:lstStyle/>
            <a:p>
              <a:pPr algn="ctr"/>
              <a:r>
                <a:rPr lang="en-US" sz="1200" dirty="0" smtClean="0">
                  <a:latin typeface="Arial" panose="020B0604020202020204" pitchFamily="34" charset="0"/>
                  <a:cs typeface="Arial" panose="020B0604020202020204" pitchFamily="34" charset="0"/>
                </a:rPr>
                <a:t>Height (km)</a:t>
              </a:r>
              <a:endParaRPr lang="en-US" sz="1200" dirty="0">
                <a:latin typeface="Arial" panose="020B0604020202020204" pitchFamily="34" charset="0"/>
                <a:cs typeface="Arial" panose="020B0604020202020204" pitchFamily="34" charset="0"/>
              </a:endParaRPr>
            </a:p>
          </p:txBody>
        </p:sp>
        <p:sp>
          <p:nvSpPr>
            <p:cNvPr id="26" name="TextBox 25"/>
            <p:cNvSpPr txBox="1"/>
            <p:nvPr/>
          </p:nvSpPr>
          <p:spPr>
            <a:xfrm>
              <a:off x="5079474" y="6467313"/>
              <a:ext cx="2520748"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Distance from S-</a:t>
              </a:r>
              <a:r>
                <a:rPr lang="en-US" sz="1200" dirty="0" err="1" smtClean="0">
                  <a:latin typeface="Arial" panose="020B0604020202020204" pitchFamily="34" charset="0"/>
                  <a:cs typeface="Arial" panose="020B0604020202020204" pitchFamily="34" charset="0"/>
                </a:rPr>
                <a:t>PolKa</a:t>
              </a:r>
              <a:r>
                <a:rPr lang="en-US" sz="1200" dirty="0" smtClean="0">
                  <a:latin typeface="Arial" panose="020B0604020202020204" pitchFamily="34" charset="0"/>
                  <a:cs typeface="Arial" panose="020B0604020202020204" pitchFamily="34" charset="0"/>
                </a:rPr>
                <a:t> (km)</a:t>
              </a:r>
              <a:endParaRPr lang="en-US" sz="1200" dirty="0">
                <a:latin typeface="Arial" panose="020B0604020202020204" pitchFamily="34" charset="0"/>
                <a:cs typeface="Arial" panose="020B0604020202020204" pitchFamily="34" charset="0"/>
              </a:endParaRPr>
            </a:p>
          </p:txBody>
        </p:sp>
        <p:grpSp>
          <p:nvGrpSpPr>
            <p:cNvPr id="16" name="Group 15"/>
            <p:cNvGrpSpPr/>
            <p:nvPr/>
          </p:nvGrpSpPr>
          <p:grpSpPr>
            <a:xfrm>
              <a:off x="4971812" y="4071962"/>
              <a:ext cx="2742555" cy="2433024"/>
              <a:chOff x="4886969" y="4015400"/>
              <a:chExt cx="2742555" cy="2433024"/>
            </a:xfrm>
          </p:grpSpPr>
          <p:sp>
            <p:nvSpPr>
              <p:cNvPr id="35" name="Rectangle 34"/>
              <p:cNvSpPr/>
              <p:nvPr/>
            </p:nvSpPr>
            <p:spPr>
              <a:xfrm>
                <a:off x="4886969" y="4015400"/>
                <a:ext cx="2742555" cy="2433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94631" y="4059583"/>
                <a:ext cx="2520748" cy="2286000"/>
              </a:xfrm>
              <a:prstGeom prst="rect">
                <a:avLst/>
              </a:prstGeom>
            </p:spPr>
          </p:pic>
          <p:sp>
            <p:nvSpPr>
              <p:cNvPr id="36" name="TextBox 35"/>
              <p:cNvSpPr txBox="1"/>
              <p:nvPr/>
            </p:nvSpPr>
            <p:spPr>
              <a:xfrm>
                <a:off x="7152574" y="6294237"/>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100</a:t>
                </a:r>
                <a:endParaRPr lang="en-US" sz="8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6709661" y="6294236"/>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80</a:t>
                </a:r>
                <a:endParaRPr lang="en-US" sz="800"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6255005" y="6294235"/>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60</a:t>
                </a:r>
                <a:endParaRPr lang="en-US" sz="800" dirty="0">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5772063" y="6294235"/>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40</a:t>
                </a:r>
                <a:endParaRPr lang="en-US" sz="800" dirty="0">
                  <a:solidFill>
                    <a:schemeClr val="bg1"/>
                  </a:solidFill>
                  <a:latin typeface="Arial" panose="020B0604020202020204" pitchFamily="34" charset="0"/>
                  <a:cs typeface="Arial" panose="020B0604020202020204" pitchFamily="34" charset="0"/>
                </a:endParaRPr>
              </a:p>
            </p:txBody>
          </p:sp>
          <p:sp>
            <p:nvSpPr>
              <p:cNvPr id="40" name="TextBox 39"/>
              <p:cNvSpPr txBox="1"/>
              <p:nvPr/>
            </p:nvSpPr>
            <p:spPr>
              <a:xfrm>
                <a:off x="5347435" y="6294235"/>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20</a:t>
                </a:r>
                <a:endParaRPr lang="en-US" sz="800" dirty="0">
                  <a:solidFill>
                    <a:schemeClr val="bg1"/>
                  </a:solidFill>
                  <a:latin typeface="Arial" panose="020B0604020202020204" pitchFamily="34" charset="0"/>
                  <a:cs typeface="Arial" panose="020B0604020202020204" pitchFamily="34" charset="0"/>
                </a:endParaRPr>
              </a:p>
            </p:txBody>
          </p:sp>
          <p:sp>
            <p:nvSpPr>
              <p:cNvPr id="41" name="TextBox 40"/>
              <p:cNvSpPr txBox="1"/>
              <p:nvPr/>
            </p:nvSpPr>
            <p:spPr>
              <a:xfrm>
                <a:off x="4909856" y="6294235"/>
                <a:ext cx="197300"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0</a:t>
                </a:r>
                <a:endParaRPr lang="en-US" sz="800" dirty="0">
                  <a:solidFill>
                    <a:schemeClr val="bg1"/>
                  </a:solidFill>
                  <a:latin typeface="Arial" panose="020B0604020202020204" pitchFamily="34" charset="0"/>
                  <a:cs typeface="Arial" panose="020B0604020202020204" pitchFamily="34" charset="0"/>
                </a:endParaRPr>
              </a:p>
            </p:txBody>
          </p:sp>
          <p:sp>
            <p:nvSpPr>
              <p:cNvPr id="42" name="TextBox 41"/>
              <p:cNvSpPr txBox="1"/>
              <p:nvPr/>
            </p:nvSpPr>
            <p:spPr>
              <a:xfrm>
                <a:off x="4901976" y="6186589"/>
                <a:ext cx="163923"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0</a:t>
                </a:r>
                <a:endParaRPr lang="en-US" sz="800" dirty="0">
                  <a:solidFill>
                    <a:schemeClr val="bg1"/>
                  </a:solidFill>
                  <a:latin typeface="Arial" panose="020B0604020202020204" pitchFamily="34" charset="0"/>
                  <a:cs typeface="Arial" panose="020B0604020202020204" pitchFamily="34" charset="0"/>
                </a:endParaRPr>
              </a:p>
            </p:txBody>
          </p:sp>
          <p:sp>
            <p:nvSpPr>
              <p:cNvPr id="43" name="TextBox 42"/>
              <p:cNvSpPr txBox="1"/>
              <p:nvPr/>
            </p:nvSpPr>
            <p:spPr>
              <a:xfrm>
                <a:off x="4905093" y="5968758"/>
                <a:ext cx="156044"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2</a:t>
                </a:r>
                <a:endParaRPr lang="en-US" sz="800" dirty="0">
                  <a:solidFill>
                    <a:schemeClr val="bg1"/>
                  </a:solidFill>
                  <a:latin typeface="Arial" panose="020B0604020202020204" pitchFamily="34" charset="0"/>
                  <a:cs typeface="Arial" panose="020B0604020202020204" pitchFamily="34" charset="0"/>
                </a:endParaRPr>
              </a:p>
            </p:txBody>
          </p:sp>
          <p:sp>
            <p:nvSpPr>
              <p:cNvPr id="44" name="TextBox 43"/>
              <p:cNvSpPr txBox="1"/>
              <p:nvPr/>
            </p:nvSpPr>
            <p:spPr>
              <a:xfrm>
                <a:off x="4901977" y="5685972"/>
                <a:ext cx="153102"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4</a:t>
                </a:r>
                <a:endParaRPr lang="en-US" sz="800" dirty="0">
                  <a:solidFill>
                    <a:schemeClr val="bg1"/>
                  </a:solidFill>
                  <a:latin typeface="Arial" panose="020B0604020202020204" pitchFamily="34" charset="0"/>
                  <a:cs typeface="Arial" panose="020B0604020202020204" pitchFamily="34" charset="0"/>
                </a:endParaRPr>
              </a:p>
            </p:txBody>
          </p:sp>
          <p:sp>
            <p:nvSpPr>
              <p:cNvPr id="45" name="TextBox 44"/>
              <p:cNvSpPr txBox="1"/>
              <p:nvPr/>
            </p:nvSpPr>
            <p:spPr>
              <a:xfrm>
                <a:off x="4896566" y="5400356"/>
                <a:ext cx="163923"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6</a:t>
                </a:r>
                <a:endParaRPr lang="en-US" sz="800" dirty="0">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4896566" y="5104939"/>
                <a:ext cx="163923"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8</a:t>
                </a:r>
                <a:endParaRPr lang="en-US" sz="800"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4896566" y="4848195"/>
                <a:ext cx="163923"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10</a:t>
                </a:r>
                <a:endParaRPr lang="en-US" sz="800" dirty="0">
                  <a:solidFill>
                    <a:schemeClr val="bg1"/>
                  </a:solidFill>
                  <a:latin typeface="Arial" panose="020B0604020202020204" pitchFamily="34" charset="0"/>
                  <a:cs typeface="Arial" panose="020B0604020202020204" pitchFamily="34" charset="0"/>
                </a:endParaRPr>
              </a:p>
            </p:txBody>
          </p:sp>
          <p:sp>
            <p:nvSpPr>
              <p:cNvPr id="48" name="TextBox 47"/>
              <p:cNvSpPr txBox="1"/>
              <p:nvPr/>
            </p:nvSpPr>
            <p:spPr>
              <a:xfrm>
                <a:off x="4896566" y="4571639"/>
                <a:ext cx="163923"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12</a:t>
                </a:r>
                <a:endParaRPr lang="en-US" sz="800" dirty="0">
                  <a:solidFill>
                    <a:schemeClr val="bg1"/>
                  </a:solidFill>
                  <a:latin typeface="Arial" panose="020B0604020202020204" pitchFamily="34" charset="0"/>
                  <a:cs typeface="Arial" panose="020B0604020202020204" pitchFamily="34" charset="0"/>
                </a:endParaRPr>
              </a:p>
            </p:txBody>
          </p:sp>
          <p:sp>
            <p:nvSpPr>
              <p:cNvPr id="49" name="TextBox 48"/>
              <p:cNvSpPr txBox="1"/>
              <p:nvPr/>
            </p:nvSpPr>
            <p:spPr>
              <a:xfrm>
                <a:off x="4897213" y="4289305"/>
                <a:ext cx="163923"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14</a:t>
                </a:r>
                <a:endParaRPr lang="en-US" sz="800"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4891579" y="4028060"/>
                <a:ext cx="163923"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16</a:t>
                </a:r>
                <a:endParaRPr lang="en-US" sz="800" dirty="0">
                  <a:solidFill>
                    <a:schemeClr val="bg1"/>
                  </a:solidFill>
                  <a:latin typeface="Arial" panose="020B0604020202020204" pitchFamily="34" charset="0"/>
                  <a:cs typeface="Arial" panose="020B0604020202020204" pitchFamily="34" charset="0"/>
                </a:endParaRPr>
              </a:p>
            </p:txBody>
          </p:sp>
          <p:sp>
            <p:nvSpPr>
              <p:cNvPr id="51" name="TextBox 50"/>
              <p:cNvSpPr txBox="1"/>
              <p:nvPr/>
            </p:nvSpPr>
            <p:spPr>
              <a:xfrm>
                <a:off x="7438435" y="6201641"/>
                <a:ext cx="152682"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-20</a:t>
                </a:r>
                <a:endParaRPr lang="en-US" sz="800" dirty="0">
                  <a:solidFill>
                    <a:schemeClr val="bg1"/>
                  </a:solidFill>
                  <a:latin typeface="Arial" panose="020B0604020202020204" pitchFamily="34" charset="0"/>
                  <a:cs typeface="Arial" panose="020B0604020202020204" pitchFamily="34" charset="0"/>
                </a:endParaRPr>
              </a:p>
            </p:txBody>
          </p:sp>
          <p:sp>
            <p:nvSpPr>
              <p:cNvPr id="52" name="TextBox 51"/>
              <p:cNvSpPr txBox="1"/>
              <p:nvPr/>
            </p:nvSpPr>
            <p:spPr>
              <a:xfrm>
                <a:off x="7440693" y="5950095"/>
                <a:ext cx="152682"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-15</a:t>
                </a:r>
                <a:endParaRPr lang="en-US" sz="800" dirty="0">
                  <a:solidFill>
                    <a:schemeClr val="bg1"/>
                  </a:solidFill>
                  <a:latin typeface="Arial" panose="020B0604020202020204" pitchFamily="34" charset="0"/>
                  <a:cs typeface="Arial" panose="020B0604020202020204" pitchFamily="34" charset="0"/>
                </a:endParaRPr>
              </a:p>
            </p:txBody>
          </p:sp>
          <p:sp>
            <p:nvSpPr>
              <p:cNvPr id="53" name="TextBox 52"/>
              <p:cNvSpPr txBox="1"/>
              <p:nvPr/>
            </p:nvSpPr>
            <p:spPr>
              <a:xfrm>
                <a:off x="7435318" y="5661803"/>
                <a:ext cx="152682"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-10</a:t>
                </a:r>
                <a:endParaRPr lang="en-US" sz="800" dirty="0">
                  <a:solidFill>
                    <a:schemeClr val="bg1"/>
                  </a:solidFill>
                  <a:latin typeface="Arial" panose="020B0604020202020204" pitchFamily="34" charset="0"/>
                  <a:cs typeface="Arial" panose="020B0604020202020204" pitchFamily="34" charset="0"/>
                </a:endParaRPr>
              </a:p>
            </p:txBody>
          </p:sp>
          <p:sp>
            <p:nvSpPr>
              <p:cNvPr id="54" name="TextBox 53"/>
              <p:cNvSpPr txBox="1"/>
              <p:nvPr/>
            </p:nvSpPr>
            <p:spPr>
              <a:xfrm>
                <a:off x="7435318" y="5387953"/>
                <a:ext cx="152682"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-5</a:t>
                </a:r>
                <a:endParaRPr lang="en-US" sz="800" dirty="0">
                  <a:solidFill>
                    <a:schemeClr val="bg1"/>
                  </a:solidFill>
                  <a:latin typeface="Arial" panose="020B0604020202020204" pitchFamily="34" charset="0"/>
                  <a:cs typeface="Arial" panose="020B0604020202020204" pitchFamily="34" charset="0"/>
                </a:endParaRPr>
              </a:p>
            </p:txBody>
          </p:sp>
          <p:sp>
            <p:nvSpPr>
              <p:cNvPr id="55" name="TextBox 54"/>
              <p:cNvSpPr txBox="1"/>
              <p:nvPr/>
            </p:nvSpPr>
            <p:spPr>
              <a:xfrm>
                <a:off x="7435318" y="5120696"/>
                <a:ext cx="152682"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0</a:t>
                </a:r>
                <a:endParaRPr lang="en-US" sz="800" dirty="0">
                  <a:solidFill>
                    <a:schemeClr val="bg1"/>
                  </a:solidFill>
                  <a:latin typeface="Arial" panose="020B0604020202020204" pitchFamily="34" charset="0"/>
                  <a:cs typeface="Arial" panose="020B0604020202020204" pitchFamily="34" charset="0"/>
                </a:endParaRPr>
              </a:p>
            </p:txBody>
          </p:sp>
          <p:sp>
            <p:nvSpPr>
              <p:cNvPr id="56" name="TextBox 55"/>
              <p:cNvSpPr txBox="1"/>
              <p:nvPr/>
            </p:nvSpPr>
            <p:spPr>
              <a:xfrm>
                <a:off x="7430480" y="4015400"/>
                <a:ext cx="152682"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20</a:t>
                </a:r>
                <a:endParaRPr lang="en-US" sz="800" dirty="0">
                  <a:solidFill>
                    <a:schemeClr val="bg1"/>
                  </a:solidFill>
                  <a:latin typeface="Arial" panose="020B0604020202020204" pitchFamily="34" charset="0"/>
                  <a:cs typeface="Arial" panose="020B0604020202020204" pitchFamily="34" charset="0"/>
                </a:endParaRPr>
              </a:p>
            </p:txBody>
          </p:sp>
          <p:sp>
            <p:nvSpPr>
              <p:cNvPr id="57" name="TextBox 56"/>
              <p:cNvSpPr txBox="1"/>
              <p:nvPr/>
            </p:nvSpPr>
            <p:spPr>
              <a:xfrm>
                <a:off x="7435318" y="4282657"/>
                <a:ext cx="152682"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15</a:t>
                </a:r>
                <a:endParaRPr lang="en-US" sz="800" dirty="0">
                  <a:solidFill>
                    <a:schemeClr val="bg1"/>
                  </a:solidFill>
                  <a:latin typeface="Arial" panose="020B0604020202020204" pitchFamily="34" charset="0"/>
                  <a:cs typeface="Arial" panose="020B0604020202020204" pitchFamily="34" charset="0"/>
                </a:endParaRPr>
              </a:p>
            </p:txBody>
          </p:sp>
          <p:sp>
            <p:nvSpPr>
              <p:cNvPr id="58" name="TextBox 57"/>
              <p:cNvSpPr txBox="1"/>
              <p:nvPr/>
            </p:nvSpPr>
            <p:spPr>
              <a:xfrm>
                <a:off x="7435318" y="4563157"/>
                <a:ext cx="152682"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10</a:t>
                </a:r>
                <a:endParaRPr lang="en-US" sz="800" dirty="0">
                  <a:solidFill>
                    <a:schemeClr val="bg1"/>
                  </a:solidFill>
                  <a:latin typeface="Arial" panose="020B0604020202020204" pitchFamily="34" charset="0"/>
                  <a:cs typeface="Arial" panose="020B0604020202020204" pitchFamily="34" charset="0"/>
                </a:endParaRPr>
              </a:p>
            </p:txBody>
          </p:sp>
          <p:sp>
            <p:nvSpPr>
              <p:cNvPr id="59" name="TextBox 58"/>
              <p:cNvSpPr txBox="1"/>
              <p:nvPr/>
            </p:nvSpPr>
            <p:spPr>
              <a:xfrm>
                <a:off x="7435318" y="4838494"/>
                <a:ext cx="152682"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5</a:t>
                </a:r>
                <a:endParaRPr lang="en-US" sz="800" dirty="0">
                  <a:solidFill>
                    <a:schemeClr val="bg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3883076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54524" y="2209800"/>
            <a:ext cx="8663233" cy="42287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286885" y="2214753"/>
            <a:ext cx="2169385"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1900 UTC 23 Dec 2011</a:t>
            </a:r>
            <a:endParaRPr lang="en-US" sz="1400" dirty="0">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5943120" y="5498021"/>
            <a:ext cx="2005567" cy="584775"/>
          </a:xfrm>
          <a:prstGeom prst="rect">
            <a:avLst/>
          </a:prstGeom>
          <a:noFill/>
          <a:effectLst/>
        </p:spPr>
        <p:txBody>
          <a:bodyPr wrap="square" rtlCol="0">
            <a:spAutoFit/>
          </a:bodyPr>
          <a:lstStyle/>
          <a:p>
            <a:pPr algn="ctr"/>
            <a:r>
              <a:rPr lang="en-US" sz="1600" dirty="0" smtClean="0">
                <a:solidFill>
                  <a:srgbClr val="000000"/>
                </a:solidFill>
                <a:latin typeface="Arial" panose="020B0604020202020204" pitchFamily="34" charset="0"/>
                <a:cs typeface="Arial" panose="020B0604020202020204" pitchFamily="34" charset="0"/>
              </a:rPr>
              <a:t>Z Scale Factor</a:t>
            </a:r>
          </a:p>
          <a:p>
            <a:pPr algn="ctr"/>
            <a:r>
              <a:rPr lang="en-US" sz="1600" dirty="0" smtClean="0">
                <a:solidFill>
                  <a:srgbClr val="000000"/>
                </a:solidFill>
                <a:latin typeface="Arial" panose="020B0604020202020204" pitchFamily="34" charset="0"/>
                <a:cs typeface="Arial" panose="020B0604020202020204" pitchFamily="34" charset="0"/>
              </a:rPr>
              <a:t>X Scale Factor</a:t>
            </a:r>
          </a:p>
        </p:txBody>
      </p:sp>
      <p:sp>
        <p:nvSpPr>
          <p:cNvPr id="4"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FDE9B4"/>
              </a:solidFill>
              <a:latin typeface="Arial" panose="020B0604020202020204" pitchFamily="34" charset="0"/>
              <a:cs typeface="Arial" panose="020B0604020202020204" pitchFamily="34" charset="0"/>
            </a:endParaRPr>
          </a:p>
        </p:txBody>
      </p:sp>
      <p:sp>
        <p:nvSpPr>
          <p:cNvPr id="55" name="Rectangle 54"/>
          <p:cNvSpPr/>
          <p:nvPr/>
        </p:nvSpPr>
        <p:spPr>
          <a:xfrm>
            <a:off x="555164" y="1302603"/>
            <a:ext cx="4038600" cy="584775"/>
          </a:xfrm>
          <a:prstGeom prst="rect">
            <a:avLst/>
          </a:prstGeom>
        </p:spPr>
        <p:txBody>
          <a:bodyPr wrap="square">
            <a:spAutoFit/>
          </a:bodyPr>
          <a:lstStyle/>
          <a:p>
            <a:r>
              <a:rPr lang="en-US" sz="1600" dirty="0" smtClean="0">
                <a:solidFill>
                  <a:schemeClr val="tx1">
                    <a:lumMod val="85000"/>
                  </a:schemeClr>
                </a:solidFill>
                <a:latin typeface="Arial" panose="020B0604020202020204" pitchFamily="34" charset="0"/>
                <a:cs typeface="Arial" panose="020B0604020202020204" pitchFamily="34" charset="0"/>
              </a:rPr>
              <a:t>1.) Map kinematics and hydrometeors using radial velocity and  PID</a:t>
            </a:r>
            <a:endParaRPr lang="en-US" sz="1600" dirty="0">
              <a:solidFill>
                <a:schemeClr val="tx1">
                  <a:lumMod val="85000"/>
                </a:schemeClr>
              </a:solidFill>
              <a:latin typeface="Arial" panose="020B0604020202020204" pitchFamily="34" charset="0"/>
              <a:cs typeface="Arial" panose="020B0604020202020204" pitchFamily="34" charset="0"/>
            </a:endParaRPr>
          </a:p>
        </p:txBody>
      </p:sp>
      <p:sp>
        <p:nvSpPr>
          <p:cNvPr id="56" name="Rectangle 55"/>
          <p:cNvSpPr/>
          <p:nvPr/>
        </p:nvSpPr>
        <p:spPr>
          <a:xfrm>
            <a:off x="4985716" y="1330124"/>
            <a:ext cx="3810659" cy="338554"/>
          </a:xfrm>
          <a:prstGeom prst="rect">
            <a:avLst/>
          </a:prstGeom>
        </p:spPr>
        <p:txBody>
          <a:bodyPr wrap="none">
            <a:spAutoFit/>
          </a:bodyPr>
          <a:lstStyle/>
          <a:p>
            <a:r>
              <a:rPr lang="en-US" sz="1600" dirty="0" smtClean="0">
                <a:solidFill>
                  <a:schemeClr val="tx1">
                    <a:lumMod val="85000"/>
                  </a:schemeClr>
                </a:solidFill>
                <a:latin typeface="Arial" panose="020B0604020202020204" pitchFamily="34" charset="0"/>
                <a:cs typeface="Arial" panose="020B0604020202020204" pitchFamily="34" charset="0"/>
              </a:rPr>
              <a:t>2.) Composite </a:t>
            </a:r>
            <a:r>
              <a:rPr lang="en-US" sz="1600" dirty="0">
                <a:solidFill>
                  <a:schemeClr val="tx1">
                    <a:lumMod val="85000"/>
                  </a:schemeClr>
                </a:solidFill>
                <a:latin typeface="Arial" panose="020B0604020202020204" pitchFamily="34" charset="0"/>
                <a:cs typeface="Arial" panose="020B0604020202020204" pitchFamily="34" charset="0"/>
              </a:rPr>
              <a:t>around layer </a:t>
            </a:r>
            <a:r>
              <a:rPr lang="en-US" sz="1600" dirty="0" smtClean="0">
                <a:solidFill>
                  <a:schemeClr val="tx1">
                    <a:lumMod val="85000"/>
                  </a:schemeClr>
                </a:solidFill>
                <a:latin typeface="Arial" panose="020B0604020202020204" pitchFamily="34" charset="0"/>
                <a:cs typeface="Arial" panose="020B0604020202020204" pitchFamily="34" charset="0"/>
              </a:rPr>
              <a:t>lifting model</a:t>
            </a:r>
            <a:endParaRPr lang="en-US" sz="1600" dirty="0">
              <a:solidFill>
                <a:schemeClr val="tx1">
                  <a:lumMod val="85000"/>
                </a:schemeClr>
              </a:solidFill>
              <a:latin typeface="Arial" panose="020B0604020202020204" pitchFamily="34" charset="0"/>
              <a:cs typeface="Arial" panose="020B0604020202020204" pitchFamily="34" charset="0"/>
            </a:endParaRPr>
          </a:p>
        </p:txBody>
      </p:sp>
      <p:sp>
        <p:nvSpPr>
          <p:cNvPr id="57" name="Title 1"/>
          <p:cNvSpPr>
            <a:spLocks noGrp="1"/>
          </p:cNvSpPr>
          <p:nvPr>
            <p:ph type="title"/>
          </p:nvPr>
        </p:nvSpPr>
        <p:spPr>
          <a:xfrm>
            <a:off x="0" y="-8508"/>
            <a:ext cx="9133224" cy="914400"/>
          </a:xfrm>
        </p:spPr>
        <p:txBody>
          <a:bodyPr>
            <a:normAutofit/>
          </a:bodyPr>
          <a:lstStyle/>
          <a:p>
            <a:pPr>
              <a:tabLst>
                <a:tab pos="4000500" algn="l"/>
              </a:tabLst>
            </a:pPr>
            <a:r>
              <a:rPr lang="en-US" sz="3200" dirty="0" smtClean="0">
                <a:solidFill>
                  <a:schemeClr val="accent4">
                    <a:lumMod val="40000"/>
                    <a:lumOff val="60000"/>
                  </a:schemeClr>
                </a:solidFill>
                <a:latin typeface="Arial" panose="020B0604020202020204" pitchFamily="34" charset="0"/>
                <a:cs typeface="Arial" panose="020B0604020202020204" pitchFamily="34" charset="0"/>
              </a:rPr>
              <a:t>Methodology: Compositing</a:t>
            </a:r>
            <a:endParaRPr lang="en-US" sz="3200" dirty="0">
              <a:solidFill>
                <a:schemeClr val="accent4">
                  <a:lumMod val="40000"/>
                  <a:lumOff val="60000"/>
                </a:schemeClr>
              </a:solidFill>
              <a:latin typeface="Arial" panose="020B0604020202020204" pitchFamily="34" charset="0"/>
              <a:cs typeface="Arial" panose="020B0604020202020204" pitchFamily="34" charset="0"/>
            </a:endParaRPr>
          </a:p>
        </p:txBody>
      </p:sp>
      <p:grpSp>
        <p:nvGrpSpPr>
          <p:cNvPr id="13" name="Group 12"/>
          <p:cNvGrpSpPr/>
          <p:nvPr/>
        </p:nvGrpSpPr>
        <p:grpSpPr>
          <a:xfrm>
            <a:off x="391944" y="2472095"/>
            <a:ext cx="3963025" cy="3801101"/>
            <a:chOff x="391944" y="2472095"/>
            <a:chExt cx="3963025" cy="3801101"/>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3037" y="2790335"/>
              <a:ext cx="3516487" cy="3189600"/>
            </a:xfrm>
            <a:prstGeom prst="rect">
              <a:avLst/>
            </a:prstGeom>
          </p:spPr>
        </p:pic>
        <p:sp>
          <p:nvSpPr>
            <p:cNvPr id="11" name="TextBox 10"/>
            <p:cNvSpPr txBox="1"/>
            <p:nvPr/>
          </p:nvSpPr>
          <p:spPr>
            <a:xfrm>
              <a:off x="652269" y="2757099"/>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16</a:t>
              </a:r>
              <a:endParaRPr lang="en-US" sz="800"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652269" y="3125686"/>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14</a:t>
              </a:r>
              <a:endParaRPr lang="en-US" sz="800" dirty="0">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652269" y="3509663"/>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12</a:t>
              </a:r>
              <a:endParaRPr lang="en-US" sz="800" dirty="0">
                <a:solidFill>
                  <a:schemeClr val="bg1"/>
                </a:solidFill>
                <a:latin typeface="Arial" panose="020B0604020202020204" pitchFamily="34" charset="0"/>
                <a:cs typeface="Arial" panose="020B0604020202020204" pitchFamily="34" charset="0"/>
              </a:endParaRPr>
            </a:p>
          </p:txBody>
        </p:sp>
        <p:sp>
          <p:nvSpPr>
            <p:cNvPr id="40" name="TextBox 39"/>
            <p:cNvSpPr txBox="1"/>
            <p:nvPr/>
          </p:nvSpPr>
          <p:spPr>
            <a:xfrm>
              <a:off x="652269" y="3905445"/>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10</a:t>
              </a:r>
              <a:endParaRPr lang="en-US" sz="800" dirty="0">
                <a:solidFill>
                  <a:schemeClr val="bg1"/>
                </a:solidFill>
                <a:latin typeface="Arial" panose="020B0604020202020204" pitchFamily="34" charset="0"/>
                <a:cs typeface="Arial" panose="020B0604020202020204" pitchFamily="34" charset="0"/>
              </a:endParaRPr>
            </a:p>
          </p:txBody>
        </p:sp>
        <p:sp>
          <p:nvSpPr>
            <p:cNvPr id="43" name="TextBox 42"/>
            <p:cNvSpPr txBox="1"/>
            <p:nvPr/>
          </p:nvSpPr>
          <p:spPr>
            <a:xfrm>
              <a:off x="652269" y="4283455"/>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8</a:t>
              </a:r>
              <a:endParaRPr lang="en-US" sz="800" dirty="0">
                <a:solidFill>
                  <a:schemeClr val="bg1"/>
                </a:solidFill>
                <a:latin typeface="Arial" panose="020B0604020202020204" pitchFamily="34" charset="0"/>
                <a:cs typeface="Arial" panose="020B0604020202020204" pitchFamily="34" charset="0"/>
              </a:endParaRPr>
            </a:p>
          </p:txBody>
        </p:sp>
        <p:sp>
          <p:nvSpPr>
            <p:cNvPr id="44" name="TextBox 43"/>
            <p:cNvSpPr txBox="1"/>
            <p:nvPr/>
          </p:nvSpPr>
          <p:spPr>
            <a:xfrm>
              <a:off x="652269" y="4661465"/>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6</a:t>
              </a:r>
              <a:endParaRPr lang="en-US" sz="800" dirty="0">
                <a:solidFill>
                  <a:schemeClr val="bg1"/>
                </a:solidFill>
                <a:latin typeface="Arial" panose="020B0604020202020204" pitchFamily="34" charset="0"/>
                <a:cs typeface="Arial" panose="020B0604020202020204" pitchFamily="34" charset="0"/>
              </a:endParaRPr>
            </a:p>
          </p:txBody>
        </p:sp>
        <p:sp>
          <p:nvSpPr>
            <p:cNvPr id="45" name="TextBox 44"/>
            <p:cNvSpPr txBox="1"/>
            <p:nvPr/>
          </p:nvSpPr>
          <p:spPr>
            <a:xfrm>
              <a:off x="652269" y="5039475"/>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4</a:t>
              </a:r>
              <a:endParaRPr lang="en-US" sz="800" dirty="0">
                <a:solidFill>
                  <a:schemeClr val="bg1"/>
                </a:solidFill>
                <a:latin typeface="Arial" panose="020B0604020202020204" pitchFamily="34" charset="0"/>
                <a:cs typeface="Arial" panose="020B0604020202020204" pitchFamily="34" charset="0"/>
              </a:endParaRPr>
            </a:p>
          </p:txBody>
        </p:sp>
        <p:sp>
          <p:nvSpPr>
            <p:cNvPr id="49" name="TextBox 48"/>
            <p:cNvSpPr txBox="1"/>
            <p:nvPr/>
          </p:nvSpPr>
          <p:spPr>
            <a:xfrm>
              <a:off x="652269" y="5448149"/>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2</a:t>
              </a:r>
              <a:endParaRPr lang="en-US" sz="800"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652269" y="5788453"/>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0</a:t>
              </a:r>
              <a:endParaRPr lang="en-US" sz="800" dirty="0">
                <a:solidFill>
                  <a:schemeClr val="bg1"/>
                </a:solidFill>
                <a:latin typeface="Arial" panose="020B0604020202020204" pitchFamily="34" charset="0"/>
                <a:cs typeface="Arial" panose="020B0604020202020204" pitchFamily="34" charset="0"/>
              </a:endParaRPr>
            </a:p>
          </p:txBody>
        </p:sp>
        <p:sp>
          <p:nvSpPr>
            <p:cNvPr id="52" name="TextBox 51"/>
            <p:cNvSpPr txBox="1"/>
            <p:nvPr/>
          </p:nvSpPr>
          <p:spPr>
            <a:xfrm>
              <a:off x="690369" y="5903865"/>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0</a:t>
              </a:r>
              <a:endParaRPr lang="en-US" sz="800" dirty="0">
                <a:solidFill>
                  <a:schemeClr val="bg1"/>
                </a:solidFill>
                <a:latin typeface="Arial" panose="020B0604020202020204" pitchFamily="34" charset="0"/>
                <a:cs typeface="Arial" panose="020B0604020202020204" pitchFamily="34" charset="0"/>
              </a:endParaRPr>
            </a:p>
          </p:txBody>
        </p:sp>
        <p:sp>
          <p:nvSpPr>
            <p:cNvPr id="53" name="TextBox 52"/>
            <p:cNvSpPr txBox="1"/>
            <p:nvPr/>
          </p:nvSpPr>
          <p:spPr>
            <a:xfrm>
              <a:off x="1309106" y="5911564"/>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20</a:t>
              </a:r>
              <a:endParaRPr lang="en-US" sz="800" dirty="0">
                <a:solidFill>
                  <a:schemeClr val="bg1"/>
                </a:solidFill>
                <a:latin typeface="Arial" panose="020B0604020202020204" pitchFamily="34" charset="0"/>
                <a:cs typeface="Arial" panose="020B0604020202020204" pitchFamily="34" charset="0"/>
              </a:endParaRPr>
            </a:p>
          </p:txBody>
        </p:sp>
        <p:sp>
          <p:nvSpPr>
            <p:cNvPr id="54" name="TextBox 53"/>
            <p:cNvSpPr txBox="1"/>
            <p:nvPr/>
          </p:nvSpPr>
          <p:spPr>
            <a:xfrm>
              <a:off x="1965943" y="5903864"/>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40</a:t>
              </a:r>
              <a:endParaRPr lang="en-US" sz="800" dirty="0">
                <a:solidFill>
                  <a:schemeClr val="bg1"/>
                </a:solidFill>
                <a:latin typeface="Arial" panose="020B0604020202020204" pitchFamily="34" charset="0"/>
                <a:cs typeface="Arial" panose="020B0604020202020204" pitchFamily="34" charset="0"/>
              </a:endParaRPr>
            </a:p>
          </p:txBody>
        </p:sp>
        <p:sp>
          <p:nvSpPr>
            <p:cNvPr id="58" name="TextBox 57"/>
            <p:cNvSpPr txBox="1"/>
            <p:nvPr/>
          </p:nvSpPr>
          <p:spPr>
            <a:xfrm>
              <a:off x="2567344" y="5897885"/>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60</a:t>
              </a:r>
              <a:endParaRPr lang="en-US" sz="800" dirty="0">
                <a:solidFill>
                  <a:schemeClr val="bg1"/>
                </a:solidFill>
                <a:latin typeface="Arial" panose="020B0604020202020204" pitchFamily="34" charset="0"/>
                <a:cs typeface="Arial" panose="020B0604020202020204" pitchFamily="34" charset="0"/>
              </a:endParaRPr>
            </a:p>
          </p:txBody>
        </p:sp>
        <p:sp>
          <p:nvSpPr>
            <p:cNvPr id="59" name="TextBox 58"/>
            <p:cNvSpPr txBox="1"/>
            <p:nvPr/>
          </p:nvSpPr>
          <p:spPr>
            <a:xfrm>
              <a:off x="3192574" y="5895272"/>
              <a:ext cx="161536"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80</a:t>
              </a:r>
              <a:endParaRPr lang="en-US" sz="800" dirty="0">
                <a:solidFill>
                  <a:schemeClr val="bg1"/>
                </a:solidFill>
                <a:latin typeface="Arial" panose="020B0604020202020204" pitchFamily="34" charset="0"/>
                <a:cs typeface="Arial" panose="020B0604020202020204" pitchFamily="34" charset="0"/>
              </a:endParaRPr>
            </a:p>
          </p:txBody>
        </p:sp>
        <p:sp>
          <p:nvSpPr>
            <p:cNvPr id="60" name="TextBox 59"/>
            <p:cNvSpPr txBox="1"/>
            <p:nvPr/>
          </p:nvSpPr>
          <p:spPr>
            <a:xfrm>
              <a:off x="3770454" y="5897885"/>
              <a:ext cx="209744" cy="123111"/>
            </a:xfrm>
            <a:prstGeom prst="rect">
              <a:avLst/>
            </a:prstGeom>
            <a:solidFill>
              <a:schemeClr val="tx1"/>
            </a:solidFill>
            <a:ln>
              <a:noFill/>
            </a:ln>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100</a:t>
              </a:r>
              <a:endParaRPr lang="en-US" sz="800" dirty="0">
                <a:solidFill>
                  <a:schemeClr val="bg1"/>
                </a:solidFill>
                <a:latin typeface="Arial" panose="020B0604020202020204" pitchFamily="34" charset="0"/>
                <a:cs typeface="Arial" panose="020B0604020202020204" pitchFamily="34" charset="0"/>
              </a:endParaRPr>
            </a:p>
          </p:txBody>
        </p:sp>
        <p:sp>
          <p:nvSpPr>
            <p:cNvPr id="61" name="TextBox 60"/>
            <p:cNvSpPr txBox="1"/>
            <p:nvPr/>
          </p:nvSpPr>
          <p:spPr>
            <a:xfrm>
              <a:off x="4127073" y="4283455"/>
              <a:ext cx="161536"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0</a:t>
              </a:r>
              <a:endParaRPr lang="en-US" sz="800" dirty="0">
                <a:solidFill>
                  <a:schemeClr val="bg1"/>
                </a:solidFill>
                <a:latin typeface="Arial" panose="020B0604020202020204" pitchFamily="34" charset="0"/>
                <a:cs typeface="Arial" panose="020B0604020202020204" pitchFamily="34" charset="0"/>
              </a:endParaRPr>
            </a:p>
          </p:txBody>
        </p:sp>
        <p:sp>
          <p:nvSpPr>
            <p:cNvPr id="62" name="TextBox 61"/>
            <p:cNvSpPr txBox="1"/>
            <p:nvPr/>
          </p:nvSpPr>
          <p:spPr>
            <a:xfrm>
              <a:off x="4107531" y="3905445"/>
              <a:ext cx="161536" cy="123111"/>
            </a:xfrm>
            <a:prstGeom prst="rect">
              <a:avLst/>
            </a:prstGeom>
            <a:solidFill>
              <a:schemeClr val="tx1"/>
            </a:solidFill>
            <a:ln>
              <a:noFill/>
            </a:ln>
          </p:spPr>
          <p:txBody>
            <a:bodyPr wrap="square" lIns="0" tIns="0" rIns="0" bIns="0" rtlCol="0">
              <a:spAutoFit/>
            </a:bodyPr>
            <a:lstStyle/>
            <a:p>
              <a:r>
                <a:rPr lang="en-US" sz="800" dirty="0">
                  <a:solidFill>
                    <a:schemeClr val="bg1"/>
                  </a:solidFill>
                  <a:latin typeface="Arial" panose="020B0604020202020204" pitchFamily="34" charset="0"/>
                  <a:cs typeface="Arial" panose="020B0604020202020204" pitchFamily="34" charset="0"/>
                </a:rPr>
                <a:t>5</a:t>
              </a:r>
            </a:p>
          </p:txBody>
        </p:sp>
        <p:sp>
          <p:nvSpPr>
            <p:cNvPr id="63" name="TextBox 62"/>
            <p:cNvSpPr txBox="1"/>
            <p:nvPr/>
          </p:nvSpPr>
          <p:spPr>
            <a:xfrm>
              <a:off x="4107531" y="3518410"/>
              <a:ext cx="161536"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10</a:t>
              </a:r>
              <a:endParaRPr lang="en-US" sz="800" dirty="0">
                <a:solidFill>
                  <a:schemeClr val="bg1"/>
                </a:solidFill>
                <a:latin typeface="Arial" panose="020B0604020202020204" pitchFamily="34" charset="0"/>
                <a:cs typeface="Arial" panose="020B0604020202020204" pitchFamily="34" charset="0"/>
              </a:endParaRPr>
            </a:p>
          </p:txBody>
        </p:sp>
        <p:sp>
          <p:nvSpPr>
            <p:cNvPr id="64" name="TextBox 63"/>
            <p:cNvSpPr txBox="1"/>
            <p:nvPr/>
          </p:nvSpPr>
          <p:spPr>
            <a:xfrm>
              <a:off x="4107531" y="3122854"/>
              <a:ext cx="161536"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15</a:t>
              </a:r>
              <a:endParaRPr lang="en-US" sz="800" dirty="0">
                <a:solidFill>
                  <a:schemeClr val="bg1"/>
                </a:solidFill>
                <a:latin typeface="Arial" panose="020B0604020202020204" pitchFamily="34" charset="0"/>
                <a:cs typeface="Arial" panose="020B0604020202020204" pitchFamily="34" charset="0"/>
              </a:endParaRPr>
            </a:p>
          </p:txBody>
        </p:sp>
        <p:sp>
          <p:nvSpPr>
            <p:cNvPr id="65" name="TextBox 64"/>
            <p:cNvSpPr txBox="1"/>
            <p:nvPr/>
          </p:nvSpPr>
          <p:spPr>
            <a:xfrm>
              <a:off x="4108023" y="2757098"/>
              <a:ext cx="161536"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20</a:t>
              </a:r>
              <a:endParaRPr lang="en-US" sz="800" dirty="0">
                <a:solidFill>
                  <a:schemeClr val="bg1"/>
                </a:solidFill>
                <a:latin typeface="Arial" panose="020B0604020202020204" pitchFamily="34" charset="0"/>
                <a:cs typeface="Arial" panose="020B0604020202020204" pitchFamily="34" charset="0"/>
              </a:endParaRPr>
            </a:p>
          </p:txBody>
        </p:sp>
        <p:sp>
          <p:nvSpPr>
            <p:cNvPr id="66" name="TextBox 65"/>
            <p:cNvSpPr txBox="1"/>
            <p:nvPr/>
          </p:nvSpPr>
          <p:spPr>
            <a:xfrm>
              <a:off x="4127073" y="4682571"/>
              <a:ext cx="161536"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-5</a:t>
              </a:r>
              <a:endParaRPr lang="en-US" sz="800" dirty="0">
                <a:solidFill>
                  <a:schemeClr val="bg1"/>
                </a:solidFill>
                <a:latin typeface="Arial" panose="020B0604020202020204" pitchFamily="34" charset="0"/>
                <a:cs typeface="Arial" panose="020B0604020202020204" pitchFamily="34" charset="0"/>
              </a:endParaRPr>
            </a:p>
          </p:txBody>
        </p:sp>
        <p:sp>
          <p:nvSpPr>
            <p:cNvPr id="67" name="TextBox 66"/>
            <p:cNvSpPr txBox="1"/>
            <p:nvPr/>
          </p:nvSpPr>
          <p:spPr>
            <a:xfrm>
              <a:off x="4112293" y="5066548"/>
              <a:ext cx="161536"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-10</a:t>
              </a:r>
              <a:endParaRPr lang="en-US" sz="800" dirty="0">
                <a:solidFill>
                  <a:schemeClr val="bg1"/>
                </a:solidFill>
                <a:latin typeface="Arial" panose="020B0604020202020204" pitchFamily="34" charset="0"/>
                <a:cs typeface="Arial" panose="020B0604020202020204" pitchFamily="34" charset="0"/>
              </a:endParaRPr>
            </a:p>
          </p:txBody>
        </p:sp>
        <p:sp>
          <p:nvSpPr>
            <p:cNvPr id="68" name="TextBox 67"/>
            <p:cNvSpPr txBox="1"/>
            <p:nvPr/>
          </p:nvSpPr>
          <p:spPr>
            <a:xfrm>
              <a:off x="4112785" y="5434076"/>
              <a:ext cx="161536"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-15</a:t>
              </a:r>
              <a:endParaRPr lang="en-US" sz="800" dirty="0">
                <a:solidFill>
                  <a:schemeClr val="bg1"/>
                </a:solidFill>
                <a:latin typeface="Arial" panose="020B0604020202020204" pitchFamily="34" charset="0"/>
                <a:cs typeface="Arial" panose="020B0604020202020204" pitchFamily="34" charset="0"/>
              </a:endParaRPr>
            </a:p>
          </p:txBody>
        </p:sp>
        <p:sp>
          <p:nvSpPr>
            <p:cNvPr id="69" name="TextBox 68"/>
            <p:cNvSpPr txBox="1"/>
            <p:nvPr/>
          </p:nvSpPr>
          <p:spPr>
            <a:xfrm>
              <a:off x="4127073" y="5791200"/>
              <a:ext cx="161536"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-20</a:t>
              </a:r>
              <a:endParaRPr lang="en-US" sz="800" dirty="0">
                <a:solidFill>
                  <a:schemeClr val="bg1"/>
                </a:solidFill>
                <a:latin typeface="Arial" panose="020B0604020202020204" pitchFamily="34" charset="0"/>
                <a:cs typeface="Arial" panose="020B0604020202020204" pitchFamily="34" charset="0"/>
              </a:endParaRPr>
            </a:p>
          </p:txBody>
        </p:sp>
        <p:sp>
          <p:nvSpPr>
            <p:cNvPr id="74" name="TextBox 73"/>
            <p:cNvSpPr txBox="1"/>
            <p:nvPr/>
          </p:nvSpPr>
          <p:spPr>
            <a:xfrm>
              <a:off x="4021628" y="2617221"/>
              <a:ext cx="333341" cy="123111"/>
            </a:xfrm>
            <a:prstGeom prst="rect">
              <a:avLst/>
            </a:prstGeom>
            <a:solidFill>
              <a:schemeClr val="tx1"/>
            </a:solidFill>
            <a:ln>
              <a:noFill/>
            </a:ln>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m/s</a:t>
              </a:r>
              <a:endParaRPr lang="en-US" sz="80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622506" y="2472095"/>
              <a:ext cx="1941922"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Radial Velocity</a:t>
              </a:r>
              <a:endParaRPr lang="en-US" sz="1400" dirty="0">
                <a:solidFill>
                  <a:schemeClr val="bg1"/>
                </a:solidFill>
                <a:latin typeface="Arial" panose="020B0604020202020204" pitchFamily="34" charset="0"/>
                <a:cs typeface="Arial" panose="020B0604020202020204" pitchFamily="34" charset="0"/>
              </a:endParaRPr>
            </a:p>
          </p:txBody>
        </p:sp>
        <p:sp>
          <p:nvSpPr>
            <p:cNvPr id="75" name="TextBox 74"/>
            <p:cNvSpPr txBox="1"/>
            <p:nvPr/>
          </p:nvSpPr>
          <p:spPr>
            <a:xfrm>
              <a:off x="1207730" y="5965419"/>
              <a:ext cx="2097563" cy="307777"/>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Distance from S-Polka (km</a:t>
              </a:r>
              <a:r>
                <a:rPr lang="en-US" sz="1400" dirty="0" smtClean="0">
                  <a:solidFill>
                    <a:schemeClr val="bg1"/>
                  </a:solidFill>
                  <a:latin typeface="Arial" panose="020B0604020202020204" pitchFamily="34" charset="0"/>
                  <a:cs typeface="Arial" panose="020B0604020202020204" pitchFamily="34" charset="0"/>
                </a:rPr>
                <a:t>)</a:t>
              </a:r>
              <a:endParaRPr lang="en-US" sz="1400" dirty="0">
                <a:solidFill>
                  <a:schemeClr val="bg1"/>
                </a:solidFill>
                <a:latin typeface="Arial" panose="020B0604020202020204" pitchFamily="34" charset="0"/>
                <a:cs typeface="Arial" panose="020B0604020202020204" pitchFamily="34" charset="0"/>
              </a:endParaRPr>
            </a:p>
          </p:txBody>
        </p:sp>
        <p:sp>
          <p:nvSpPr>
            <p:cNvPr id="76" name="TextBox 75"/>
            <p:cNvSpPr txBox="1"/>
            <p:nvPr/>
          </p:nvSpPr>
          <p:spPr>
            <a:xfrm rot="16200000">
              <a:off x="-502949" y="3602371"/>
              <a:ext cx="2097563" cy="307777"/>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Height (km</a:t>
              </a:r>
              <a:r>
                <a:rPr lang="en-US" sz="1400" dirty="0" smtClean="0">
                  <a:solidFill>
                    <a:schemeClr val="bg1"/>
                  </a:solidFill>
                  <a:latin typeface="Arial" panose="020B0604020202020204" pitchFamily="34" charset="0"/>
                  <a:cs typeface="Arial" panose="020B0604020202020204" pitchFamily="34" charset="0"/>
                </a:rPr>
                <a:t>)</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47" name="Group 46"/>
          <p:cNvGrpSpPr/>
          <p:nvPr/>
        </p:nvGrpSpPr>
        <p:grpSpPr>
          <a:xfrm>
            <a:off x="5130102" y="2242438"/>
            <a:ext cx="3582824" cy="3144712"/>
            <a:chOff x="5130102" y="2242438"/>
            <a:chExt cx="3582824" cy="3144712"/>
          </a:xfrm>
        </p:grpSpPr>
        <p:grpSp>
          <p:nvGrpSpPr>
            <p:cNvPr id="29" name="Group 28"/>
            <p:cNvGrpSpPr/>
            <p:nvPr/>
          </p:nvGrpSpPr>
          <p:grpSpPr>
            <a:xfrm>
              <a:off x="5130102" y="3088015"/>
              <a:ext cx="3582824" cy="2299135"/>
              <a:chOff x="5130102" y="3088015"/>
              <a:chExt cx="3582824" cy="2299135"/>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t="37232" r="35984"/>
              <a:stretch/>
            </p:blipFill>
            <p:spPr>
              <a:xfrm>
                <a:off x="5130102" y="3127962"/>
                <a:ext cx="3372875" cy="2259188"/>
              </a:xfrm>
              <a:prstGeom prst="rect">
                <a:avLst/>
              </a:prstGeom>
            </p:spPr>
          </p:pic>
          <p:sp>
            <p:nvSpPr>
              <p:cNvPr id="10" name="Rectangle 9"/>
              <p:cNvSpPr/>
              <p:nvPr/>
            </p:nvSpPr>
            <p:spPr>
              <a:xfrm>
                <a:off x="5640948" y="3884285"/>
                <a:ext cx="138765" cy="21140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5779713" y="3245966"/>
                <a:ext cx="317221" cy="2293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168202" y="3227110"/>
                <a:ext cx="1174520" cy="24815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rot="20780745">
                <a:off x="8316704" y="3088015"/>
                <a:ext cx="396222" cy="7544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752130" y="4417988"/>
                <a:ext cx="1590946" cy="24815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7774315" y="4542066"/>
                <a:ext cx="287293" cy="2629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6167906" y="4833221"/>
                <a:ext cx="308308" cy="2629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84386" y="3976427"/>
                <a:ext cx="297375" cy="22987"/>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6141719" y="4953215"/>
                <a:ext cx="386965" cy="11494"/>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5728909" y="3360616"/>
                <a:ext cx="438997" cy="46561"/>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39406" y="4515439"/>
                <a:ext cx="321750" cy="317782"/>
              </a:xfrm>
              <a:prstGeom prst="line">
                <a:avLst/>
              </a:prstGeom>
              <a:ln w="57150">
                <a:solidFill>
                  <a:schemeClr val="bg1"/>
                </a:solidFill>
                <a:prstDash val="sysDot"/>
              </a:ln>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5826599" y="2242438"/>
              <a:ext cx="221529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Generic Midlevel Inflow</a:t>
              </a:r>
              <a:endParaRPr lang="en-US" sz="1400" dirty="0">
                <a:solidFill>
                  <a:schemeClr val="bg1"/>
                </a:solidFill>
                <a:latin typeface="Arial" panose="020B0604020202020204" pitchFamily="34" charset="0"/>
                <a:cs typeface="Arial" panose="020B0604020202020204" pitchFamily="34" charset="0"/>
              </a:endParaRPr>
            </a:p>
          </p:txBody>
        </p:sp>
      </p:grpSp>
      <p:cxnSp>
        <p:nvCxnSpPr>
          <p:cNvPr id="5" name="Straight Connector 4"/>
          <p:cNvCxnSpPr/>
          <p:nvPr/>
        </p:nvCxnSpPr>
        <p:spPr>
          <a:xfrm>
            <a:off x="1197038" y="4883085"/>
            <a:ext cx="1621576" cy="763571"/>
          </a:xfrm>
          <a:prstGeom prst="line">
            <a:avLst/>
          </a:prstGeom>
          <a:ln w="57150">
            <a:solidFill>
              <a:schemeClr val="bg1"/>
            </a:solidFill>
            <a:prstDash val="sysDash"/>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812080" y="2469680"/>
            <a:ext cx="3685292" cy="3487665"/>
            <a:chOff x="829558" y="2464482"/>
            <a:chExt cx="3685292" cy="3487665"/>
          </a:xfrm>
        </p:grpSpPr>
        <p:cxnSp>
          <p:nvCxnSpPr>
            <p:cNvPr id="16" name="Straight Connector 15"/>
            <p:cNvCxnSpPr/>
            <p:nvPr/>
          </p:nvCxnSpPr>
          <p:spPr>
            <a:xfrm>
              <a:off x="1197038" y="4883085"/>
              <a:ext cx="1553258" cy="688175"/>
            </a:xfrm>
            <a:prstGeom prst="line">
              <a:avLst/>
            </a:prstGeom>
            <a:ln w="76200">
              <a:solidFill>
                <a:schemeClr val="bg1"/>
              </a:solidFill>
              <a:prstDash val="sysDash"/>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9558" y="2790335"/>
              <a:ext cx="3145331" cy="3091990"/>
            </a:xfrm>
            <a:prstGeom prst="rect">
              <a:avLst/>
            </a:prstGeom>
          </p:spPr>
        </p:pic>
        <p:sp>
          <p:nvSpPr>
            <p:cNvPr id="78" name="TextBox 77"/>
            <p:cNvSpPr txBox="1"/>
            <p:nvPr/>
          </p:nvSpPr>
          <p:spPr>
            <a:xfrm>
              <a:off x="1622506" y="2464482"/>
              <a:ext cx="1941922" cy="307777"/>
            </a:xfrm>
            <a:prstGeom prst="rect">
              <a:avLst/>
            </a:prstGeom>
            <a:solidFill>
              <a:schemeClr val="tx1"/>
            </a:solid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Particle ID</a:t>
              </a:r>
              <a:endParaRPr lang="en-US" sz="1400"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3974889" y="2544114"/>
              <a:ext cx="380080" cy="340803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898382" y="2774945"/>
              <a:ext cx="48846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SIC</a:t>
              </a:r>
              <a:endParaRPr lang="en-US" sz="1200" dirty="0">
                <a:solidFill>
                  <a:schemeClr val="bg1"/>
                </a:solidFill>
                <a:latin typeface="Arial" panose="020B0604020202020204" pitchFamily="34" charset="0"/>
                <a:cs typeface="Arial" panose="020B0604020202020204" pitchFamily="34" charset="0"/>
              </a:endParaRPr>
            </a:p>
          </p:txBody>
        </p:sp>
        <p:sp>
          <p:nvSpPr>
            <p:cNvPr id="79" name="TextBox 78"/>
            <p:cNvSpPr txBox="1"/>
            <p:nvPr/>
          </p:nvSpPr>
          <p:spPr>
            <a:xfrm>
              <a:off x="3891208" y="3020853"/>
              <a:ext cx="48846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H</a:t>
              </a:r>
              <a:r>
                <a:rPr lang="en-US" sz="1200" dirty="0" smtClean="0">
                  <a:solidFill>
                    <a:schemeClr val="bg1"/>
                  </a:solidFill>
                  <a:latin typeface="Arial" panose="020B0604020202020204" pitchFamily="34" charset="0"/>
                  <a:cs typeface="Arial" panose="020B0604020202020204" pitchFamily="34" charset="0"/>
                </a:rPr>
                <a:t>IC</a:t>
              </a:r>
              <a:endParaRPr lang="en-US" sz="1200" dirty="0">
                <a:solidFill>
                  <a:schemeClr val="bg1"/>
                </a:solidFill>
                <a:latin typeface="Arial" panose="020B0604020202020204" pitchFamily="34" charset="0"/>
                <a:cs typeface="Arial" panose="020B0604020202020204" pitchFamily="34" charset="0"/>
              </a:endParaRPr>
            </a:p>
          </p:txBody>
        </p:sp>
        <p:sp>
          <p:nvSpPr>
            <p:cNvPr id="80" name="TextBox 79"/>
            <p:cNvSpPr txBox="1"/>
            <p:nvPr/>
          </p:nvSpPr>
          <p:spPr>
            <a:xfrm>
              <a:off x="3903084" y="3312810"/>
              <a:ext cx="48846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WA</a:t>
              </a:r>
              <a:endParaRPr lang="en-US" sz="1200" dirty="0">
                <a:solidFill>
                  <a:schemeClr val="bg1"/>
                </a:solidFill>
                <a:latin typeface="Arial" panose="020B0604020202020204" pitchFamily="34" charset="0"/>
                <a:cs typeface="Arial" panose="020B0604020202020204" pitchFamily="34" charset="0"/>
              </a:endParaRPr>
            </a:p>
          </p:txBody>
        </p:sp>
        <p:sp>
          <p:nvSpPr>
            <p:cNvPr id="81" name="TextBox 80"/>
            <p:cNvSpPr txBox="1"/>
            <p:nvPr/>
          </p:nvSpPr>
          <p:spPr>
            <a:xfrm>
              <a:off x="3920699" y="3599442"/>
              <a:ext cx="48846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DA</a:t>
              </a:r>
              <a:endParaRPr lang="en-US" sz="1200" dirty="0">
                <a:solidFill>
                  <a:schemeClr val="bg1"/>
                </a:solidFill>
                <a:latin typeface="Arial" panose="020B0604020202020204" pitchFamily="34" charset="0"/>
                <a:cs typeface="Arial" panose="020B0604020202020204" pitchFamily="34" charset="0"/>
              </a:endParaRPr>
            </a:p>
          </p:txBody>
        </p:sp>
        <p:sp>
          <p:nvSpPr>
            <p:cNvPr id="82" name="TextBox 81"/>
            <p:cNvSpPr txBox="1"/>
            <p:nvPr/>
          </p:nvSpPr>
          <p:spPr>
            <a:xfrm>
              <a:off x="3920699" y="3874859"/>
              <a:ext cx="48846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G/R</a:t>
              </a:r>
              <a:endParaRPr lang="en-US" sz="1200" dirty="0">
                <a:solidFill>
                  <a:schemeClr val="bg1"/>
                </a:solidFill>
                <a:latin typeface="Arial" panose="020B0604020202020204" pitchFamily="34" charset="0"/>
                <a:cs typeface="Arial" panose="020B0604020202020204" pitchFamily="34" charset="0"/>
              </a:endParaRPr>
            </a:p>
          </p:txBody>
        </p:sp>
        <p:sp>
          <p:nvSpPr>
            <p:cNvPr id="83" name="TextBox 82"/>
            <p:cNvSpPr txBox="1"/>
            <p:nvPr/>
          </p:nvSpPr>
          <p:spPr>
            <a:xfrm>
              <a:off x="3944068" y="4169636"/>
              <a:ext cx="570782"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G/RA</a:t>
              </a:r>
              <a:endParaRPr lang="en-US" sz="1200" dirty="0">
                <a:solidFill>
                  <a:schemeClr val="bg1"/>
                </a:solidFill>
                <a:latin typeface="Arial" panose="020B0604020202020204" pitchFamily="34" charset="0"/>
                <a:cs typeface="Arial" panose="020B0604020202020204" pitchFamily="34" charset="0"/>
              </a:endParaRPr>
            </a:p>
          </p:txBody>
        </p:sp>
        <p:sp>
          <p:nvSpPr>
            <p:cNvPr id="84" name="TextBox 83"/>
            <p:cNvSpPr txBox="1"/>
            <p:nvPr/>
          </p:nvSpPr>
          <p:spPr>
            <a:xfrm>
              <a:off x="3891208" y="5594513"/>
              <a:ext cx="48846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LR</a:t>
              </a:r>
              <a:endParaRPr lang="en-US" sz="1200" dirty="0">
                <a:solidFill>
                  <a:schemeClr val="bg1"/>
                </a:solidFill>
                <a:latin typeface="Arial" panose="020B0604020202020204" pitchFamily="34" charset="0"/>
                <a:cs typeface="Arial" panose="020B0604020202020204" pitchFamily="34" charset="0"/>
              </a:endParaRPr>
            </a:p>
          </p:txBody>
        </p:sp>
        <p:sp>
          <p:nvSpPr>
            <p:cNvPr id="85" name="TextBox 84"/>
            <p:cNvSpPr txBox="1"/>
            <p:nvPr/>
          </p:nvSpPr>
          <p:spPr>
            <a:xfrm>
              <a:off x="3887625" y="5328412"/>
              <a:ext cx="48846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MR</a:t>
              </a:r>
              <a:endParaRPr lang="en-US" sz="1200" dirty="0">
                <a:solidFill>
                  <a:schemeClr val="bg1"/>
                </a:solidFill>
                <a:latin typeface="Arial" panose="020B0604020202020204" pitchFamily="34" charset="0"/>
                <a:cs typeface="Arial" panose="020B0604020202020204" pitchFamily="34" charset="0"/>
              </a:endParaRPr>
            </a:p>
          </p:txBody>
        </p:sp>
        <p:sp>
          <p:nvSpPr>
            <p:cNvPr id="86" name="TextBox 85"/>
            <p:cNvSpPr txBox="1"/>
            <p:nvPr/>
          </p:nvSpPr>
          <p:spPr>
            <a:xfrm>
              <a:off x="3898382" y="5036412"/>
              <a:ext cx="48846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HR</a:t>
              </a:r>
              <a:endParaRPr lang="en-US" sz="1200" dirty="0">
                <a:solidFill>
                  <a:schemeClr val="bg1"/>
                </a:solidFill>
                <a:latin typeface="Arial" panose="020B0604020202020204" pitchFamily="34" charset="0"/>
                <a:cs typeface="Arial" panose="020B0604020202020204" pitchFamily="34" charset="0"/>
              </a:endParaRPr>
            </a:p>
          </p:txBody>
        </p:sp>
        <p:sp>
          <p:nvSpPr>
            <p:cNvPr id="87" name="TextBox 86"/>
            <p:cNvSpPr txBox="1"/>
            <p:nvPr/>
          </p:nvSpPr>
          <p:spPr>
            <a:xfrm>
              <a:off x="3898382" y="4757362"/>
              <a:ext cx="48846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H/R</a:t>
              </a:r>
              <a:endParaRPr lang="en-US" sz="1200" dirty="0">
                <a:solidFill>
                  <a:schemeClr val="bg1"/>
                </a:solidFill>
                <a:latin typeface="Arial" panose="020B0604020202020204" pitchFamily="34" charset="0"/>
                <a:cs typeface="Arial" panose="020B0604020202020204" pitchFamily="34" charset="0"/>
              </a:endParaRPr>
            </a:p>
          </p:txBody>
        </p:sp>
        <p:sp>
          <p:nvSpPr>
            <p:cNvPr id="88" name="TextBox 87"/>
            <p:cNvSpPr txBox="1"/>
            <p:nvPr/>
          </p:nvSpPr>
          <p:spPr>
            <a:xfrm>
              <a:off x="3923110" y="4432939"/>
              <a:ext cx="48846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H</a:t>
              </a:r>
              <a:endParaRPr lang="en-US" sz="1200" dirty="0">
                <a:solidFill>
                  <a:schemeClr val="bg1"/>
                </a:solidFill>
                <a:latin typeface="Arial" panose="020B0604020202020204" pitchFamily="34" charset="0"/>
                <a:cs typeface="Arial" panose="020B0604020202020204" pitchFamily="34" charset="0"/>
              </a:endParaRPr>
            </a:p>
          </p:txBody>
        </p:sp>
      </p:grpSp>
      <p:sp>
        <p:nvSpPr>
          <p:cNvPr id="7" name="Freeform 6"/>
          <p:cNvSpPr/>
          <p:nvPr/>
        </p:nvSpPr>
        <p:spPr>
          <a:xfrm>
            <a:off x="1135539" y="4989247"/>
            <a:ext cx="714375" cy="233363"/>
          </a:xfrm>
          <a:custGeom>
            <a:avLst/>
            <a:gdLst>
              <a:gd name="connsiteX0" fmla="*/ 9525 w 714375"/>
              <a:gd name="connsiteY0" fmla="*/ 171450 h 233363"/>
              <a:gd name="connsiteX1" fmla="*/ 9525 w 714375"/>
              <a:gd name="connsiteY1" fmla="*/ 171450 h 233363"/>
              <a:gd name="connsiteX2" fmla="*/ 52388 w 714375"/>
              <a:gd name="connsiteY2" fmla="*/ 195263 h 233363"/>
              <a:gd name="connsiteX3" fmla="*/ 80963 w 714375"/>
              <a:gd name="connsiteY3" fmla="*/ 214313 h 233363"/>
              <a:gd name="connsiteX4" fmla="*/ 95250 w 714375"/>
              <a:gd name="connsiteY4" fmla="*/ 219075 h 233363"/>
              <a:gd name="connsiteX5" fmla="*/ 114300 w 714375"/>
              <a:gd name="connsiteY5" fmla="*/ 223838 h 233363"/>
              <a:gd name="connsiteX6" fmla="*/ 133350 w 714375"/>
              <a:gd name="connsiteY6" fmla="*/ 233363 h 233363"/>
              <a:gd name="connsiteX7" fmla="*/ 195263 w 714375"/>
              <a:gd name="connsiteY7" fmla="*/ 223838 h 233363"/>
              <a:gd name="connsiteX8" fmla="*/ 276225 w 714375"/>
              <a:gd name="connsiteY8" fmla="*/ 214313 h 233363"/>
              <a:gd name="connsiteX9" fmla="*/ 295275 w 714375"/>
              <a:gd name="connsiteY9" fmla="*/ 209550 h 233363"/>
              <a:gd name="connsiteX10" fmla="*/ 233363 w 714375"/>
              <a:gd name="connsiteY10" fmla="*/ 214313 h 233363"/>
              <a:gd name="connsiteX11" fmla="*/ 252413 w 714375"/>
              <a:gd name="connsiteY11" fmla="*/ 214313 h 233363"/>
              <a:gd name="connsiteX12" fmla="*/ 276225 w 714375"/>
              <a:gd name="connsiteY12" fmla="*/ 180975 h 233363"/>
              <a:gd name="connsiteX13" fmla="*/ 285750 w 714375"/>
              <a:gd name="connsiteY13" fmla="*/ 166688 h 233363"/>
              <a:gd name="connsiteX14" fmla="*/ 414338 w 714375"/>
              <a:gd name="connsiteY14" fmla="*/ 209550 h 233363"/>
              <a:gd name="connsiteX15" fmla="*/ 500063 w 714375"/>
              <a:gd name="connsiteY15" fmla="*/ 138113 h 233363"/>
              <a:gd name="connsiteX16" fmla="*/ 561975 w 714375"/>
              <a:gd name="connsiteY16" fmla="*/ 171450 h 233363"/>
              <a:gd name="connsiteX17" fmla="*/ 604838 w 714375"/>
              <a:gd name="connsiteY17" fmla="*/ 104775 h 233363"/>
              <a:gd name="connsiteX18" fmla="*/ 685800 w 714375"/>
              <a:gd name="connsiteY18" fmla="*/ 123825 h 233363"/>
              <a:gd name="connsiteX19" fmla="*/ 714375 w 714375"/>
              <a:gd name="connsiteY19" fmla="*/ 42863 h 233363"/>
              <a:gd name="connsiteX20" fmla="*/ 542925 w 714375"/>
              <a:gd name="connsiteY20" fmla="*/ 0 h 233363"/>
              <a:gd name="connsiteX21" fmla="*/ 323850 w 714375"/>
              <a:gd name="connsiteY21" fmla="*/ 57150 h 233363"/>
              <a:gd name="connsiteX22" fmla="*/ 223838 w 714375"/>
              <a:gd name="connsiteY22" fmla="*/ 38100 h 233363"/>
              <a:gd name="connsiteX23" fmla="*/ 166688 w 714375"/>
              <a:gd name="connsiteY23" fmla="*/ 95250 h 233363"/>
              <a:gd name="connsiteX24" fmla="*/ 0 w 714375"/>
              <a:gd name="connsiteY24" fmla="*/ 80963 h 233363"/>
              <a:gd name="connsiteX25" fmla="*/ 9525 w 714375"/>
              <a:gd name="connsiteY25" fmla="*/ 171450 h 23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4375" h="233363">
                <a:moveTo>
                  <a:pt x="9525" y="171450"/>
                </a:moveTo>
                <a:lnTo>
                  <a:pt x="9525" y="171450"/>
                </a:lnTo>
                <a:cubicBezTo>
                  <a:pt x="23813" y="179388"/>
                  <a:pt x="38373" y="186854"/>
                  <a:pt x="52388" y="195263"/>
                </a:cubicBezTo>
                <a:cubicBezTo>
                  <a:pt x="62204" y="201153"/>
                  <a:pt x="70103" y="210693"/>
                  <a:pt x="80963" y="214313"/>
                </a:cubicBezTo>
                <a:cubicBezTo>
                  <a:pt x="85725" y="215900"/>
                  <a:pt x="90423" y="217696"/>
                  <a:pt x="95250" y="219075"/>
                </a:cubicBezTo>
                <a:cubicBezTo>
                  <a:pt x="101544" y="220873"/>
                  <a:pt x="108171" y="221540"/>
                  <a:pt x="114300" y="223838"/>
                </a:cubicBezTo>
                <a:cubicBezTo>
                  <a:pt x="120947" y="226331"/>
                  <a:pt x="127000" y="230188"/>
                  <a:pt x="133350" y="233363"/>
                </a:cubicBezTo>
                <a:cubicBezTo>
                  <a:pt x="162478" y="228508"/>
                  <a:pt x="164594" y="227927"/>
                  <a:pt x="195263" y="223838"/>
                </a:cubicBezTo>
                <a:cubicBezTo>
                  <a:pt x="228032" y="219469"/>
                  <a:pt x="242651" y="218043"/>
                  <a:pt x="276225" y="214313"/>
                </a:cubicBezTo>
                <a:cubicBezTo>
                  <a:pt x="282575" y="212725"/>
                  <a:pt x="301820" y="209550"/>
                  <a:pt x="295275" y="209550"/>
                </a:cubicBezTo>
                <a:cubicBezTo>
                  <a:pt x="274577" y="209550"/>
                  <a:pt x="254061" y="214313"/>
                  <a:pt x="233363" y="214313"/>
                </a:cubicBezTo>
                <a:lnTo>
                  <a:pt x="252413" y="214313"/>
                </a:lnTo>
                <a:cubicBezTo>
                  <a:pt x="260350" y="203200"/>
                  <a:pt x="269199" y="192685"/>
                  <a:pt x="276225" y="180975"/>
                </a:cubicBezTo>
                <a:cubicBezTo>
                  <a:pt x="285701" y="165182"/>
                  <a:pt x="274637" y="166688"/>
                  <a:pt x="285750" y="166688"/>
                </a:cubicBezTo>
                <a:lnTo>
                  <a:pt x="414338" y="209550"/>
                </a:lnTo>
                <a:lnTo>
                  <a:pt x="500063" y="138113"/>
                </a:lnTo>
                <a:lnTo>
                  <a:pt x="561975" y="171450"/>
                </a:lnTo>
                <a:lnTo>
                  <a:pt x="604838" y="104775"/>
                </a:lnTo>
                <a:lnTo>
                  <a:pt x="685800" y="123825"/>
                </a:lnTo>
                <a:lnTo>
                  <a:pt x="714375" y="42863"/>
                </a:lnTo>
                <a:lnTo>
                  <a:pt x="542925" y="0"/>
                </a:lnTo>
                <a:lnTo>
                  <a:pt x="323850" y="57150"/>
                </a:lnTo>
                <a:lnTo>
                  <a:pt x="223838" y="38100"/>
                </a:lnTo>
                <a:lnTo>
                  <a:pt x="166688" y="95250"/>
                </a:lnTo>
                <a:lnTo>
                  <a:pt x="0" y="80963"/>
                </a:lnTo>
                <a:lnTo>
                  <a:pt x="9525" y="171450"/>
                </a:lnTo>
                <a:close/>
              </a:path>
            </a:pathLst>
          </a:custGeom>
          <a:pattFill prst="wdDnDiag">
            <a:fgClr>
              <a:schemeClr val="tx1"/>
            </a:fgClr>
            <a:bgClr>
              <a:srgbClr val="C00000"/>
            </a:bgClr>
          </a:pattFill>
          <a:ln w="38100">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1907381" y="4967288"/>
            <a:ext cx="247650" cy="209550"/>
          </a:xfrm>
          <a:custGeom>
            <a:avLst/>
            <a:gdLst>
              <a:gd name="connsiteX0" fmla="*/ 0 w 247650"/>
              <a:gd name="connsiteY0" fmla="*/ 61912 h 209550"/>
              <a:gd name="connsiteX1" fmla="*/ 0 w 247650"/>
              <a:gd name="connsiteY1" fmla="*/ 61912 h 209550"/>
              <a:gd name="connsiteX2" fmla="*/ 19050 w 247650"/>
              <a:gd name="connsiteY2" fmla="*/ 54768 h 209550"/>
              <a:gd name="connsiteX3" fmla="*/ 26194 w 247650"/>
              <a:gd name="connsiteY3" fmla="*/ 52387 h 209550"/>
              <a:gd name="connsiteX4" fmla="*/ 35719 w 247650"/>
              <a:gd name="connsiteY4" fmla="*/ 42862 h 209550"/>
              <a:gd name="connsiteX5" fmla="*/ 50007 w 247650"/>
              <a:gd name="connsiteY5" fmla="*/ 33337 h 209550"/>
              <a:gd name="connsiteX6" fmla="*/ 52388 w 247650"/>
              <a:gd name="connsiteY6" fmla="*/ 26193 h 209550"/>
              <a:gd name="connsiteX7" fmla="*/ 66675 w 247650"/>
              <a:gd name="connsiteY7" fmla="*/ 16668 h 209550"/>
              <a:gd name="connsiteX8" fmla="*/ 76200 w 247650"/>
              <a:gd name="connsiteY8" fmla="*/ 2381 h 209550"/>
              <a:gd name="connsiteX9" fmla="*/ 83344 w 247650"/>
              <a:gd name="connsiteY9" fmla="*/ 0 h 209550"/>
              <a:gd name="connsiteX10" fmla="*/ 83344 w 247650"/>
              <a:gd name="connsiteY10" fmla="*/ 0 h 209550"/>
              <a:gd name="connsiteX11" fmla="*/ 121444 w 247650"/>
              <a:gd name="connsiteY11" fmla="*/ 50006 h 209550"/>
              <a:gd name="connsiteX12" fmla="*/ 130969 w 247650"/>
              <a:gd name="connsiteY12" fmla="*/ 64293 h 209550"/>
              <a:gd name="connsiteX13" fmla="*/ 135732 w 247650"/>
              <a:gd name="connsiteY13" fmla="*/ 71437 h 209550"/>
              <a:gd name="connsiteX14" fmla="*/ 138113 w 247650"/>
              <a:gd name="connsiteY14" fmla="*/ 85725 h 209550"/>
              <a:gd name="connsiteX15" fmla="*/ 138113 w 247650"/>
              <a:gd name="connsiteY15" fmla="*/ 85725 h 209550"/>
              <a:gd name="connsiteX16" fmla="*/ 140494 w 247650"/>
              <a:gd name="connsiteY16" fmla="*/ 61912 h 209550"/>
              <a:gd name="connsiteX17" fmla="*/ 142875 w 247650"/>
              <a:gd name="connsiteY17" fmla="*/ 50006 h 209550"/>
              <a:gd name="connsiteX18" fmla="*/ 147638 w 247650"/>
              <a:gd name="connsiteY18" fmla="*/ 19050 h 209550"/>
              <a:gd name="connsiteX19" fmla="*/ 159544 w 247650"/>
              <a:gd name="connsiteY19" fmla="*/ 4762 h 209550"/>
              <a:gd name="connsiteX20" fmla="*/ 161925 w 247650"/>
              <a:gd name="connsiteY20" fmla="*/ 0 h 209550"/>
              <a:gd name="connsiteX21" fmla="*/ 169069 w 247650"/>
              <a:gd name="connsiteY21" fmla="*/ 0 h 209550"/>
              <a:gd name="connsiteX22" fmla="*/ 185738 w 247650"/>
              <a:gd name="connsiteY22" fmla="*/ 14287 h 209550"/>
              <a:gd name="connsiteX23" fmla="*/ 197644 w 247650"/>
              <a:gd name="connsiteY23" fmla="*/ 23812 h 209550"/>
              <a:gd name="connsiteX24" fmla="*/ 219075 w 247650"/>
              <a:gd name="connsiteY24" fmla="*/ 40481 h 209550"/>
              <a:gd name="connsiteX25" fmla="*/ 226219 w 247650"/>
              <a:gd name="connsiteY25" fmla="*/ 45243 h 209550"/>
              <a:gd name="connsiteX26" fmla="*/ 247650 w 247650"/>
              <a:gd name="connsiteY26" fmla="*/ 57150 h 209550"/>
              <a:gd name="connsiteX27" fmla="*/ 242888 w 247650"/>
              <a:gd name="connsiteY27" fmla="*/ 78581 h 209550"/>
              <a:gd name="connsiteX28" fmla="*/ 83344 w 247650"/>
              <a:gd name="connsiteY28" fmla="*/ 209550 h 209550"/>
              <a:gd name="connsiteX29" fmla="*/ 0 w 247650"/>
              <a:gd name="connsiteY29" fmla="*/ 6191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7650" h="209550">
                <a:moveTo>
                  <a:pt x="0" y="61912"/>
                </a:moveTo>
                <a:lnTo>
                  <a:pt x="0" y="61912"/>
                </a:lnTo>
                <a:lnTo>
                  <a:pt x="19050" y="54768"/>
                </a:lnTo>
                <a:cubicBezTo>
                  <a:pt x="21409" y="53910"/>
                  <a:pt x="24151" y="53846"/>
                  <a:pt x="26194" y="52387"/>
                </a:cubicBezTo>
                <a:cubicBezTo>
                  <a:pt x="29848" y="49777"/>
                  <a:pt x="32213" y="45667"/>
                  <a:pt x="35719" y="42862"/>
                </a:cubicBezTo>
                <a:cubicBezTo>
                  <a:pt x="40189" y="39286"/>
                  <a:pt x="50007" y="33337"/>
                  <a:pt x="50007" y="33337"/>
                </a:cubicBezTo>
                <a:cubicBezTo>
                  <a:pt x="50801" y="30956"/>
                  <a:pt x="50613" y="27968"/>
                  <a:pt x="52388" y="26193"/>
                </a:cubicBezTo>
                <a:cubicBezTo>
                  <a:pt x="56435" y="22146"/>
                  <a:pt x="66675" y="16668"/>
                  <a:pt x="66675" y="16668"/>
                </a:cubicBezTo>
                <a:cubicBezTo>
                  <a:pt x="69850" y="11906"/>
                  <a:pt x="70770" y="4191"/>
                  <a:pt x="76200" y="2381"/>
                </a:cubicBezTo>
                <a:lnTo>
                  <a:pt x="83344" y="0"/>
                </a:lnTo>
                <a:lnTo>
                  <a:pt x="83344" y="0"/>
                </a:lnTo>
                <a:cubicBezTo>
                  <a:pt x="115505" y="40200"/>
                  <a:pt x="103458" y="23027"/>
                  <a:pt x="121444" y="50006"/>
                </a:cubicBezTo>
                <a:lnTo>
                  <a:pt x="130969" y="64293"/>
                </a:lnTo>
                <a:lnTo>
                  <a:pt x="135732" y="71437"/>
                </a:lnTo>
                <a:cubicBezTo>
                  <a:pt x="138866" y="80840"/>
                  <a:pt x="138113" y="76071"/>
                  <a:pt x="138113" y="85725"/>
                </a:cubicBezTo>
                <a:lnTo>
                  <a:pt x="138113" y="85725"/>
                </a:lnTo>
                <a:cubicBezTo>
                  <a:pt x="138907" y="77787"/>
                  <a:pt x="139440" y="69819"/>
                  <a:pt x="140494" y="61912"/>
                </a:cubicBezTo>
                <a:cubicBezTo>
                  <a:pt x="141029" y="57900"/>
                  <a:pt x="142340" y="54018"/>
                  <a:pt x="142875" y="50006"/>
                </a:cubicBezTo>
                <a:cubicBezTo>
                  <a:pt x="143868" y="42557"/>
                  <a:pt x="143250" y="27827"/>
                  <a:pt x="147638" y="19050"/>
                </a:cubicBezTo>
                <a:cubicBezTo>
                  <a:pt x="152446" y="9434"/>
                  <a:pt x="152521" y="13541"/>
                  <a:pt x="159544" y="4762"/>
                </a:cubicBezTo>
                <a:cubicBezTo>
                  <a:pt x="160653" y="3376"/>
                  <a:pt x="161131" y="1587"/>
                  <a:pt x="161925" y="0"/>
                </a:cubicBezTo>
                <a:lnTo>
                  <a:pt x="169069" y="0"/>
                </a:lnTo>
                <a:cubicBezTo>
                  <a:pt x="174625" y="4762"/>
                  <a:pt x="180563" y="9112"/>
                  <a:pt x="185738" y="14287"/>
                </a:cubicBezTo>
                <a:cubicBezTo>
                  <a:pt x="196510" y="25059"/>
                  <a:pt x="183735" y="19176"/>
                  <a:pt x="197644" y="23812"/>
                </a:cubicBezTo>
                <a:cubicBezTo>
                  <a:pt x="208834" y="35002"/>
                  <a:pt x="201988" y="29090"/>
                  <a:pt x="219075" y="40481"/>
                </a:cubicBezTo>
                <a:cubicBezTo>
                  <a:pt x="221456" y="42068"/>
                  <a:pt x="223659" y="43963"/>
                  <a:pt x="226219" y="45243"/>
                </a:cubicBezTo>
                <a:cubicBezTo>
                  <a:pt x="246273" y="55270"/>
                  <a:pt x="240250" y="49747"/>
                  <a:pt x="247650" y="57150"/>
                </a:cubicBezTo>
                <a:lnTo>
                  <a:pt x="242888" y="78581"/>
                </a:lnTo>
                <a:lnTo>
                  <a:pt x="83344" y="209550"/>
                </a:lnTo>
                <a:lnTo>
                  <a:pt x="0" y="61912"/>
                </a:lnTo>
                <a:close/>
              </a:path>
            </a:pathLst>
          </a:custGeom>
          <a:pattFill prst="wdDnDiag">
            <a:fgClr>
              <a:schemeClr val="tx1"/>
            </a:fgClr>
            <a:bgClr>
              <a:srgbClr val="C00000"/>
            </a:bgClr>
          </a:patt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2185988" y="5010150"/>
            <a:ext cx="71437" cy="162176"/>
          </a:xfrm>
          <a:custGeom>
            <a:avLst/>
            <a:gdLst>
              <a:gd name="connsiteX0" fmla="*/ 0 w 71437"/>
              <a:gd name="connsiteY0" fmla="*/ 69056 h 162176"/>
              <a:gd name="connsiteX1" fmla="*/ 0 w 71437"/>
              <a:gd name="connsiteY1" fmla="*/ 69056 h 162176"/>
              <a:gd name="connsiteX2" fmla="*/ 33337 w 71437"/>
              <a:gd name="connsiteY2" fmla="*/ 159544 h 162176"/>
              <a:gd name="connsiteX3" fmla="*/ 42862 w 71437"/>
              <a:gd name="connsiteY3" fmla="*/ 161925 h 162176"/>
              <a:gd name="connsiteX4" fmla="*/ 50006 w 71437"/>
              <a:gd name="connsiteY4" fmla="*/ 157163 h 162176"/>
              <a:gd name="connsiteX5" fmla="*/ 50006 w 71437"/>
              <a:gd name="connsiteY5" fmla="*/ 157163 h 162176"/>
              <a:gd name="connsiteX6" fmla="*/ 71437 w 71437"/>
              <a:gd name="connsiteY6" fmla="*/ 140494 h 162176"/>
              <a:gd name="connsiteX7" fmla="*/ 71437 w 71437"/>
              <a:gd name="connsiteY7" fmla="*/ 135731 h 162176"/>
              <a:gd name="connsiteX8" fmla="*/ 71437 w 71437"/>
              <a:gd name="connsiteY8" fmla="*/ 0 h 162176"/>
              <a:gd name="connsiteX9" fmla="*/ 71437 w 71437"/>
              <a:gd name="connsiteY9" fmla="*/ 0 h 162176"/>
              <a:gd name="connsiteX10" fmla="*/ 45243 w 71437"/>
              <a:gd name="connsiteY10" fmla="*/ 7144 h 162176"/>
              <a:gd name="connsiteX11" fmla="*/ 40481 w 71437"/>
              <a:gd name="connsiteY11" fmla="*/ 14288 h 162176"/>
              <a:gd name="connsiteX12" fmla="*/ 33337 w 71437"/>
              <a:gd name="connsiteY12" fmla="*/ 16669 h 162176"/>
              <a:gd name="connsiteX13" fmla="*/ 23812 w 71437"/>
              <a:gd name="connsiteY13" fmla="*/ 23813 h 162176"/>
              <a:gd name="connsiteX14" fmla="*/ 16668 w 71437"/>
              <a:gd name="connsiteY14" fmla="*/ 30956 h 162176"/>
              <a:gd name="connsiteX15" fmla="*/ 0 w 71437"/>
              <a:gd name="connsiteY15" fmla="*/ 69056 h 1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 h="162176">
                <a:moveTo>
                  <a:pt x="0" y="69056"/>
                </a:moveTo>
                <a:lnTo>
                  <a:pt x="0" y="69056"/>
                </a:lnTo>
                <a:cubicBezTo>
                  <a:pt x="11112" y="99219"/>
                  <a:pt x="19867" y="130358"/>
                  <a:pt x="33337" y="159544"/>
                </a:cubicBezTo>
                <a:cubicBezTo>
                  <a:pt x="34708" y="162515"/>
                  <a:pt x="39622" y="162388"/>
                  <a:pt x="42862" y="161925"/>
                </a:cubicBezTo>
                <a:cubicBezTo>
                  <a:pt x="45695" y="161520"/>
                  <a:pt x="50006" y="157163"/>
                  <a:pt x="50006" y="157163"/>
                </a:cubicBezTo>
                <a:lnTo>
                  <a:pt x="50006" y="157163"/>
                </a:lnTo>
                <a:cubicBezTo>
                  <a:pt x="65843" y="138686"/>
                  <a:pt x="56975" y="140494"/>
                  <a:pt x="71437" y="140494"/>
                </a:cubicBezTo>
                <a:lnTo>
                  <a:pt x="71437" y="135731"/>
                </a:lnTo>
                <a:lnTo>
                  <a:pt x="71437" y="0"/>
                </a:lnTo>
                <a:lnTo>
                  <a:pt x="71437" y="0"/>
                </a:lnTo>
                <a:cubicBezTo>
                  <a:pt x="62706" y="2381"/>
                  <a:pt x="53460" y="3351"/>
                  <a:pt x="45243" y="7144"/>
                </a:cubicBezTo>
                <a:cubicBezTo>
                  <a:pt x="42645" y="8343"/>
                  <a:pt x="42716" y="12500"/>
                  <a:pt x="40481" y="14288"/>
                </a:cubicBezTo>
                <a:cubicBezTo>
                  <a:pt x="38521" y="15856"/>
                  <a:pt x="35718" y="15875"/>
                  <a:pt x="33337" y="16669"/>
                </a:cubicBezTo>
                <a:cubicBezTo>
                  <a:pt x="30162" y="19050"/>
                  <a:pt x="26825" y="21230"/>
                  <a:pt x="23812" y="23813"/>
                </a:cubicBezTo>
                <a:cubicBezTo>
                  <a:pt x="21255" y="26004"/>
                  <a:pt x="19612" y="29321"/>
                  <a:pt x="16668" y="30956"/>
                </a:cubicBezTo>
                <a:cubicBezTo>
                  <a:pt x="6287" y="36723"/>
                  <a:pt x="2778" y="62706"/>
                  <a:pt x="0" y="69056"/>
                </a:cubicBezTo>
                <a:close/>
              </a:path>
            </a:pathLst>
          </a:custGeom>
          <a:pattFill prst="wdDnDiag">
            <a:fgClr>
              <a:schemeClr val="tx1"/>
            </a:fgClr>
            <a:bgClr>
              <a:srgbClr val="C00000"/>
            </a:bgClr>
          </a:patt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2421731" y="4924425"/>
            <a:ext cx="347663" cy="297656"/>
          </a:xfrm>
          <a:custGeom>
            <a:avLst/>
            <a:gdLst>
              <a:gd name="connsiteX0" fmla="*/ 42863 w 347663"/>
              <a:gd name="connsiteY0" fmla="*/ 297656 h 297656"/>
              <a:gd name="connsiteX1" fmla="*/ 42863 w 347663"/>
              <a:gd name="connsiteY1" fmla="*/ 297656 h 297656"/>
              <a:gd name="connsiteX2" fmla="*/ 71438 w 347663"/>
              <a:gd name="connsiteY2" fmla="*/ 290513 h 297656"/>
              <a:gd name="connsiteX3" fmla="*/ 80963 w 347663"/>
              <a:gd name="connsiteY3" fmla="*/ 285750 h 297656"/>
              <a:gd name="connsiteX4" fmla="*/ 95250 w 347663"/>
              <a:gd name="connsiteY4" fmla="*/ 280988 h 297656"/>
              <a:gd name="connsiteX5" fmla="*/ 102394 w 347663"/>
              <a:gd name="connsiteY5" fmla="*/ 278606 h 297656"/>
              <a:gd name="connsiteX6" fmla="*/ 109538 w 347663"/>
              <a:gd name="connsiteY6" fmla="*/ 273844 h 297656"/>
              <a:gd name="connsiteX7" fmla="*/ 123825 w 347663"/>
              <a:gd name="connsiteY7" fmla="*/ 269081 h 297656"/>
              <a:gd name="connsiteX8" fmla="*/ 130969 w 347663"/>
              <a:gd name="connsiteY8" fmla="*/ 264319 h 297656"/>
              <a:gd name="connsiteX9" fmla="*/ 145257 w 347663"/>
              <a:gd name="connsiteY9" fmla="*/ 259556 h 297656"/>
              <a:gd name="connsiteX10" fmla="*/ 159544 w 347663"/>
              <a:gd name="connsiteY10" fmla="*/ 250031 h 297656"/>
              <a:gd name="connsiteX11" fmla="*/ 166688 w 347663"/>
              <a:gd name="connsiteY11" fmla="*/ 245269 h 297656"/>
              <a:gd name="connsiteX12" fmla="*/ 173832 w 347663"/>
              <a:gd name="connsiteY12" fmla="*/ 242888 h 297656"/>
              <a:gd name="connsiteX13" fmla="*/ 192882 w 347663"/>
              <a:gd name="connsiteY13" fmla="*/ 238125 h 297656"/>
              <a:gd name="connsiteX14" fmla="*/ 209550 w 347663"/>
              <a:gd name="connsiteY14" fmla="*/ 228600 h 297656"/>
              <a:gd name="connsiteX15" fmla="*/ 228600 w 347663"/>
              <a:gd name="connsiteY15" fmla="*/ 223838 h 297656"/>
              <a:gd name="connsiteX16" fmla="*/ 238125 w 347663"/>
              <a:gd name="connsiteY16" fmla="*/ 219075 h 297656"/>
              <a:gd name="connsiteX17" fmla="*/ 252413 w 347663"/>
              <a:gd name="connsiteY17" fmla="*/ 214313 h 297656"/>
              <a:gd name="connsiteX18" fmla="*/ 261938 w 347663"/>
              <a:gd name="connsiteY18" fmla="*/ 207169 h 297656"/>
              <a:gd name="connsiteX19" fmla="*/ 276225 w 347663"/>
              <a:gd name="connsiteY19" fmla="*/ 202406 h 297656"/>
              <a:gd name="connsiteX20" fmla="*/ 290513 w 347663"/>
              <a:gd name="connsiteY20" fmla="*/ 192881 h 297656"/>
              <a:gd name="connsiteX21" fmla="*/ 319088 w 347663"/>
              <a:gd name="connsiteY21" fmla="*/ 183356 h 297656"/>
              <a:gd name="connsiteX22" fmla="*/ 335757 w 347663"/>
              <a:gd name="connsiteY22" fmla="*/ 178594 h 297656"/>
              <a:gd name="connsiteX23" fmla="*/ 345282 w 347663"/>
              <a:gd name="connsiteY23" fmla="*/ 176213 h 297656"/>
              <a:gd name="connsiteX24" fmla="*/ 345282 w 347663"/>
              <a:gd name="connsiteY24" fmla="*/ 176213 h 297656"/>
              <a:gd name="connsiteX25" fmla="*/ 347663 w 347663"/>
              <a:gd name="connsiteY25" fmla="*/ 57150 h 297656"/>
              <a:gd name="connsiteX26" fmla="*/ 347663 w 347663"/>
              <a:gd name="connsiteY26" fmla="*/ 57150 h 297656"/>
              <a:gd name="connsiteX27" fmla="*/ 216694 w 347663"/>
              <a:gd name="connsiteY27" fmla="*/ 54769 h 297656"/>
              <a:gd name="connsiteX28" fmla="*/ 202407 w 347663"/>
              <a:gd name="connsiteY28" fmla="*/ 52388 h 297656"/>
              <a:gd name="connsiteX29" fmla="*/ 147638 w 347663"/>
              <a:gd name="connsiteY29" fmla="*/ 47625 h 297656"/>
              <a:gd name="connsiteX30" fmla="*/ 128588 w 347663"/>
              <a:gd name="connsiteY30" fmla="*/ 42863 h 297656"/>
              <a:gd name="connsiteX31" fmla="*/ 109538 w 347663"/>
              <a:gd name="connsiteY31" fmla="*/ 35719 h 297656"/>
              <a:gd name="connsiteX32" fmla="*/ 100013 w 347663"/>
              <a:gd name="connsiteY32" fmla="*/ 33338 h 297656"/>
              <a:gd name="connsiteX33" fmla="*/ 92869 w 347663"/>
              <a:gd name="connsiteY33" fmla="*/ 28575 h 297656"/>
              <a:gd name="connsiteX34" fmla="*/ 85725 w 347663"/>
              <a:gd name="connsiteY34" fmla="*/ 26194 h 297656"/>
              <a:gd name="connsiteX35" fmla="*/ 80963 w 347663"/>
              <a:gd name="connsiteY35" fmla="*/ 19050 h 297656"/>
              <a:gd name="connsiteX36" fmla="*/ 76200 w 347663"/>
              <a:gd name="connsiteY36" fmla="*/ 4763 h 297656"/>
              <a:gd name="connsiteX37" fmla="*/ 73819 w 347663"/>
              <a:gd name="connsiteY37" fmla="*/ 0 h 297656"/>
              <a:gd name="connsiteX38" fmla="*/ 73819 w 347663"/>
              <a:gd name="connsiteY38" fmla="*/ 0 h 297656"/>
              <a:gd name="connsiteX39" fmla="*/ 45244 w 347663"/>
              <a:gd name="connsiteY39" fmla="*/ 9525 h 297656"/>
              <a:gd name="connsiteX40" fmla="*/ 35719 w 347663"/>
              <a:gd name="connsiteY40" fmla="*/ 21431 h 297656"/>
              <a:gd name="connsiteX41" fmla="*/ 19050 w 347663"/>
              <a:gd name="connsiteY41" fmla="*/ 33338 h 297656"/>
              <a:gd name="connsiteX42" fmla="*/ 2382 w 347663"/>
              <a:gd name="connsiteY42" fmla="*/ 35719 h 297656"/>
              <a:gd name="connsiteX43" fmla="*/ 2382 w 347663"/>
              <a:gd name="connsiteY43" fmla="*/ 35719 h 297656"/>
              <a:gd name="connsiteX44" fmla="*/ 4763 w 347663"/>
              <a:gd name="connsiteY44" fmla="*/ 69056 h 297656"/>
              <a:gd name="connsiteX45" fmla="*/ 0 w 347663"/>
              <a:gd name="connsiteY45" fmla="*/ 142875 h 297656"/>
              <a:gd name="connsiteX46" fmla="*/ 2382 w 347663"/>
              <a:gd name="connsiteY46" fmla="*/ 233363 h 297656"/>
              <a:gd name="connsiteX47" fmla="*/ 4763 w 347663"/>
              <a:gd name="connsiteY47" fmla="*/ 240506 h 297656"/>
              <a:gd name="connsiteX48" fmla="*/ 9525 w 347663"/>
              <a:gd name="connsiteY48" fmla="*/ 264319 h 297656"/>
              <a:gd name="connsiteX49" fmla="*/ 11907 w 347663"/>
              <a:gd name="connsiteY49" fmla="*/ 271463 h 297656"/>
              <a:gd name="connsiteX50" fmla="*/ 42863 w 347663"/>
              <a:gd name="connsiteY50" fmla="*/ 297656 h 2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7663" h="297656">
                <a:moveTo>
                  <a:pt x="42863" y="297656"/>
                </a:moveTo>
                <a:lnTo>
                  <a:pt x="42863" y="297656"/>
                </a:lnTo>
                <a:cubicBezTo>
                  <a:pt x="47782" y="296563"/>
                  <a:pt x="63856" y="293763"/>
                  <a:pt x="71438" y="290513"/>
                </a:cubicBezTo>
                <a:cubicBezTo>
                  <a:pt x="74701" y="289115"/>
                  <a:pt x="77667" y="287068"/>
                  <a:pt x="80963" y="285750"/>
                </a:cubicBezTo>
                <a:cubicBezTo>
                  <a:pt x="85624" y="283886"/>
                  <a:pt x="90488" y="282575"/>
                  <a:pt x="95250" y="280988"/>
                </a:cubicBezTo>
                <a:cubicBezTo>
                  <a:pt x="97631" y="280194"/>
                  <a:pt x="100305" y="279998"/>
                  <a:pt x="102394" y="278606"/>
                </a:cubicBezTo>
                <a:cubicBezTo>
                  <a:pt x="104775" y="277019"/>
                  <a:pt x="106923" y="275006"/>
                  <a:pt x="109538" y="273844"/>
                </a:cubicBezTo>
                <a:cubicBezTo>
                  <a:pt x="114125" y="271805"/>
                  <a:pt x="119648" y="271865"/>
                  <a:pt x="123825" y="269081"/>
                </a:cubicBezTo>
                <a:cubicBezTo>
                  <a:pt x="126206" y="267494"/>
                  <a:pt x="128354" y="265481"/>
                  <a:pt x="130969" y="264319"/>
                </a:cubicBezTo>
                <a:cubicBezTo>
                  <a:pt x="135557" y="262280"/>
                  <a:pt x="141080" y="262341"/>
                  <a:pt x="145257" y="259556"/>
                </a:cubicBezTo>
                <a:lnTo>
                  <a:pt x="159544" y="250031"/>
                </a:lnTo>
                <a:cubicBezTo>
                  <a:pt x="161925" y="248444"/>
                  <a:pt x="163973" y="246174"/>
                  <a:pt x="166688" y="245269"/>
                </a:cubicBezTo>
                <a:cubicBezTo>
                  <a:pt x="169069" y="244475"/>
                  <a:pt x="171397" y="243497"/>
                  <a:pt x="173832" y="242888"/>
                </a:cubicBezTo>
                <a:lnTo>
                  <a:pt x="192882" y="238125"/>
                </a:lnTo>
                <a:cubicBezTo>
                  <a:pt x="198106" y="234642"/>
                  <a:pt x="203510" y="230613"/>
                  <a:pt x="209550" y="228600"/>
                </a:cubicBezTo>
                <a:cubicBezTo>
                  <a:pt x="215760" y="226530"/>
                  <a:pt x="228600" y="223838"/>
                  <a:pt x="228600" y="223838"/>
                </a:cubicBezTo>
                <a:cubicBezTo>
                  <a:pt x="231775" y="222250"/>
                  <a:pt x="234829" y="220393"/>
                  <a:pt x="238125" y="219075"/>
                </a:cubicBezTo>
                <a:cubicBezTo>
                  <a:pt x="242786" y="217211"/>
                  <a:pt x="252413" y="214313"/>
                  <a:pt x="252413" y="214313"/>
                </a:cubicBezTo>
                <a:cubicBezTo>
                  <a:pt x="255588" y="211932"/>
                  <a:pt x="258388" y="208944"/>
                  <a:pt x="261938" y="207169"/>
                </a:cubicBezTo>
                <a:cubicBezTo>
                  <a:pt x="266428" y="204924"/>
                  <a:pt x="272048" y="205191"/>
                  <a:pt x="276225" y="202406"/>
                </a:cubicBezTo>
                <a:cubicBezTo>
                  <a:pt x="280988" y="199231"/>
                  <a:pt x="285083" y="194691"/>
                  <a:pt x="290513" y="192881"/>
                </a:cubicBezTo>
                <a:lnTo>
                  <a:pt x="319088" y="183356"/>
                </a:lnTo>
                <a:cubicBezTo>
                  <a:pt x="336198" y="177652"/>
                  <a:pt x="314852" y="184567"/>
                  <a:pt x="335757" y="178594"/>
                </a:cubicBezTo>
                <a:cubicBezTo>
                  <a:pt x="344970" y="175962"/>
                  <a:pt x="339974" y="176213"/>
                  <a:pt x="345282" y="176213"/>
                </a:cubicBezTo>
                <a:lnTo>
                  <a:pt x="345282" y="176213"/>
                </a:lnTo>
                <a:cubicBezTo>
                  <a:pt x="347714" y="61913"/>
                  <a:pt x="347663" y="101609"/>
                  <a:pt x="347663" y="57150"/>
                </a:cubicBezTo>
                <a:lnTo>
                  <a:pt x="347663" y="57150"/>
                </a:lnTo>
                <a:lnTo>
                  <a:pt x="216694" y="54769"/>
                </a:lnTo>
                <a:cubicBezTo>
                  <a:pt x="211869" y="54611"/>
                  <a:pt x="207213" y="52846"/>
                  <a:pt x="202407" y="52388"/>
                </a:cubicBezTo>
                <a:cubicBezTo>
                  <a:pt x="186293" y="50853"/>
                  <a:pt x="164590" y="50803"/>
                  <a:pt x="147638" y="47625"/>
                </a:cubicBezTo>
                <a:cubicBezTo>
                  <a:pt x="141205" y="46419"/>
                  <a:pt x="134665" y="45294"/>
                  <a:pt x="128588" y="42863"/>
                </a:cubicBezTo>
                <a:cubicBezTo>
                  <a:pt x="122290" y="40343"/>
                  <a:pt x="116076" y="37587"/>
                  <a:pt x="109538" y="35719"/>
                </a:cubicBezTo>
                <a:cubicBezTo>
                  <a:pt x="106391" y="34820"/>
                  <a:pt x="103188" y="34132"/>
                  <a:pt x="100013" y="33338"/>
                </a:cubicBezTo>
                <a:cubicBezTo>
                  <a:pt x="97632" y="31750"/>
                  <a:pt x="95429" y="29855"/>
                  <a:pt x="92869" y="28575"/>
                </a:cubicBezTo>
                <a:cubicBezTo>
                  <a:pt x="90624" y="27452"/>
                  <a:pt x="87685" y="27762"/>
                  <a:pt x="85725" y="26194"/>
                </a:cubicBezTo>
                <a:cubicBezTo>
                  <a:pt x="83490" y="24406"/>
                  <a:pt x="82125" y="21665"/>
                  <a:pt x="80963" y="19050"/>
                </a:cubicBezTo>
                <a:cubicBezTo>
                  <a:pt x="78924" y="14463"/>
                  <a:pt x="78445" y="9253"/>
                  <a:pt x="76200" y="4763"/>
                </a:cubicBezTo>
                <a:lnTo>
                  <a:pt x="73819" y="0"/>
                </a:lnTo>
                <a:lnTo>
                  <a:pt x="73819" y="0"/>
                </a:lnTo>
                <a:cubicBezTo>
                  <a:pt x="64294" y="3175"/>
                  <a:pt x="48419" y="0"/>
                  <a:pt x="45244" y="9525"/>
                </a:cubicBezTo>
                <a:cubicBezTo>
                  <a:pt x="41789" y="19891"/>
                  <a:pt x="45144" y="14699"/>
                  <a:pt x="35719" y="21431"/>
                </a:cubicBezTo>
                <a:cubicBezTo>
                  <a:pt x="35114" y="21863"/>
                  <a:pt x="21412" y="32452"/>
                  <a:pt x="19050" y="33338"/>
                </a:cubicBezTo>
                <a:cubicBezTo>
                  <a:pt x="11871" y="36030"/>
                  <a:pt x="8727" y="35719"/>
                  <a:pt x="2382" y="35719"/>
                </a:cubicBezTo>
                <a:lnTo>
                  <a:pt x="2382" y="35719"/>
                </a:lnTo>
                <a:cubicBezTo>
                  <a:pt x="3176" y="46831"/>
                  <a:pt x="4763" y="57915"/>
                  <a:pt x="4763" y="69056"/>
                </a:cubicBezTo>
                <a:cubicBezTo>
                  <a:pt x="4763" y="113517"/>
                  <a:pt x="4310" y="112717"/>
                  <a:pt x="0" y="142875"/>
                </a:cubicBezTo>
                <a:cubicBezTo>
                  <a:pt x="794" y="173038"/>
                  <a:pt x="912" y="203226"/>
                  <a:pt x="2382" y="233363"/>
                </a:cubicBezTo>
                <a:cubicBezTo>
                  <a:pt x="2504" y="235870"/>
                  <a:pt x="4074" y="238093"/>
                  <a:pt x="4763" y="240506"/>
                </a:cubicBezTo>
                <a:cubicBezTo>
                  <a:pt x="9509" y="257118"/>
                  <a:pt x="4845" y="243259"/>
                  <a:pt x="9525" y="264319"/>
                </a:cubicBezTo>
                <a:cubicBezTo>
                  <a:pt x="10070" y="266769"/>
                  <a:pt x="10918" y="269156"/>
                  <a:pt x="11907" y="271463"/>
                </a:cubicBezTo>
                <a:cubicBezTo>
                  <a:pt x="13305" y="274726"/>
                  <a:pt x="37704" y="293290"/>
                  <a:pt x="42863" y="297656"/>
                </a:cubicBezTo>
                <a:close/>
              </a:path>
            </a:pathLst>
          </a:custGeom>
          <a:pattFill prst="wdDnDiag">
            <a:fgClr>
              <a:schemeClr val="tx1"/>
            </a:fgClr>
            <a:bgClr>
              <a:srgbClr val="C00000"/>
            </a:bgClr>
          </a:patt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343816" y="2428500"/>
            <a:ext cx="4201821" cy="3915268"/>
            <a:chOff x="343816" y="2428500"/>
            <a:chExt cx="4201821" cy="3915268"/>
          </a:xfrm>
        </p:grpSpPr>
        <p:sp>
          <p:nvSpPr>
            <p:cNvPr id="30" name="Rectangle 29"/>
            <p:cNvSpPr/>
            <p:nvPr/>
          </p:nvSpPr>
          <p:spPr>
            <a:xfrm>
              <a:off x="343816" y="2428500"/>
              <a:ext cx="4201821" cy="39152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1159906" y="4861875"/>
              <a:ext cx="1621576" cy="763571"/>
            </a:xfrm>
            <a:prstGeom prst="line">
              <a:avLst/>
            </a:prstGeom>
            <a:ln w="57150">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90" name="Freeform 89"/>
            <p:cNvSpPr/>
            <p:nvPr/>
          </p:nvSpPr>
          <p:spPr>
            <a:xfrm>
              <a:off x="1099073" y="5003584"/>
              <a:ext cx="714375" cy="233363"/>
            </a:xfrm>
            <a:custGeom>
              <a:avLst/>
              <a:gdLst>
                <a:gd name="connsiteX0" fmla="*/ 9525 w 714375"/>
                <a:gd name="connsiteY0" fmla="*/ 171450 h 233363"/>
                <a:gd name="connsiteX1" fmla="*/ 9525 w 714375"/>
                <a:gd name="connsiteY1" fmla="*/ 171450 h 233363"/>
                <a:gd name="connsiteX2" fmla="*/ 52388 w 714375"/>
                <a:gd name="connsiteY2" fmla="*/ 195263 h 233363"/>
                <a:gd name="connsiteX3" fmla="*/ 80963 w 714375"/>
                <a:gd name="connsiteY3" fmla="*/ 214313 h 233363"/>
                <a:gd name="connsiteX4" fmla="*/ 95250 w 714375"/>
                <a:gd name="connsiteY4" fmla="*/ 219075 h 233363"/>
                <a:gd name="connsiteX5" fmla="*/ 114300 w 714375"/>
                <a:gd name="connsiteY5" fmla="*/ 223838 h 233363"/>
                <a:gd name="connsiteX6" fmla="*/ 133350 w 714375"/>
                <a:gd name="connsiteY6" fmla="*/ 233363 h 233363"/>
                <a:gd name="connsiteX7" fmla="*/ 195263 w 714375"/>
                <a:gd name="connsiteY7" fmla="*/ 223838 h 233363"/>
                <a:gd name="connsiteX8" fmla="*/ 276225 w 714375"/>
                <a:gd name="connsiteY8" fmla="*/ 214313 h 233363"/>
                <a:gd name="connsiteX9" fmla="*/ 295275 w 714375"/>
                <a:gd name="connsiteY9" fmla="*/ 209550 h 233363"/>
                <a:gd name="connsiteX10" fmla="*/ 233363 w 714375"/>
                <a:gd name="connsiteY10" fmla="*/ 214313 h 233363"/>
                <a:gd name="connsiteX11" fmla="*/ 252413 w 714375"/>
                <a:gd name="connsiteY11" fmla="*/ 214313 h 233363"/>
                <a:gd name="connsiteX12" fmla="*/ 276225 w 714375"/>
                <a:gd name="connsiteY12" fmla="*/ 180975 h 233363"/>
                <a:gd name="connsiteX13" fmla="*/ 285750 w 714375"/>
                <a:gd name="connsiteY13" fmla="*/ 166688 h 233363"/>
                <a:gd name="connsiteX14" fmla="*/ 414338 w 714375"/>
                <a:gd name="connsiteY14" fmla="*/ 209550 h 233363"/>
                <a:gd name="connsiteX15" fmla="*/ 500063 w 714375"/>
                <a:gd name="connsiteY15" fmla="*/ 138113 h 233363"/>
                <a:gd name="connsiteX16" fmla="*/ 561975 w 714375"/>
                <a:gd name="connsiteY16" fmla="*/ 171450 h 233363"/>
                <a:gd name="connsiteX17" fmla="*/ 604838 w 714375"/>
                <a:gd name="connsiteY17" fmla="*/ 104775 h 233363"/>
                <a:gd name="connsiteX18" fmla="*/ 685800 w 714375"/>
                <a:gd name="connsiteY18" fmla="*/ 123825 h 233363"/>
                <a:gd name="connsiteX19" fmla="*/ 714375 w 714375"/>
                <a:gd name="connsiteY19" fmla="*/ 42863 h 233363"/>
                <a:gd name="connsiteX20" fmla="*/ 542925 w 714375"/>
                <a:gd name="connsiteY20" fmla="*/ 0 h 233363"/>
                <a:gd name="connsiteX21" fmla="*/ 323850 w 714375"/>
                <a:gd name="connsiteY21" fmla="*/ 57150 h 233363"/>
                <a:gd name="connsiteX22" fmla="*/ 223838 w 714375"/>
                <a:gd name="connsiteY22" fmla="*/ 38100 h 233363"/>
                <a:gd name="connsiteX23" fmla="*/ 166688 w 714375"/>
                <a:gd name="connsiteY23" fmla="*/ 95250 h 233363"/>
                <a:gd name="connsiteX24" fmla="*/ 0 w 714375"/>
                <a:gd name="connsiteY24" fmla="*/ 80963 h 233363"/>
                <a:gd name="connsiteX25" fmla="*/ 9525 w 714375"/>
                <a:gd name="connsiteY25" fmla="*/ 171450 h 23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4375" h="233363">
                  <a:moveTo>
                    <a:pt x="9525" y="171450"/>
                  </a:moveTo>
                  <a:lnTo>
                    <a:pt x="9525" y="171450"/>
                  </a:lnTo>
                  <a:cubicBezTo>
                    <a:pt x="23813" y="179388"/>
                    <a:pt x="38373" y="186854"/>
                    <a:pt x="52388" y="195263"/>
                  </a:cubicBezTo>
                  <a:cubicBezTo>
                    <a:pt x="62204" y="201153"/>
                    <a:pt x="70103" y="210693"/>
                    <a:pt x="80963" y="214313"/>
                  </a:cubicBezTo>
                  <a:cubicBezTo>
                    <a:pt x="85725" y="215900"/>
                    <a:pt x="90423" y="217696"/>
                    <a:pt x="95250" y="219075"/>
                  </a:cubicBezTo>
                  <a:cubicBezTo>
                    <a:pt x="101544" y="220873"/>
                    <a:pt x="108171" y="221540"/>
                    <a:pt x="114300" y="223838"/>
                  </a:cubicBezTo>
                  <a:cubicBezTo>
                    <a:pt x="120947" y="226331"/>
                    <a:pt x="127000" y="230188"/>
                    <a:pt x="133350" y="233363"/>
                  </a:cubicBezTo>
                  <a:cubicBezTo>
                    <a:pt x="162478" y="228508"/>
                    <a:pt x="164594" y="227927"/>
                    <a:pt x="195263" y="223838"/>
                  </a:cubicBezTo>
                  <a:cubicBezTo>
                    <a:pt x="228032" y="219469"/>
                    <a:pt x="242651" y="218043"/>
                    <a:pt x="276225" y="214313"/>
                  </a:cubicBezTo>
                  <a:cubicBezTo>
                    <a:pt x="282575" y="212725"/>
                    <a:pt x="301820" y="209550"/>
                    <a:pt x="295275" y="209550"/>
                  </a:cubicBezTo>
                  <a:cubicBezTo>
                    <a:pt x="274577" y="209550"/>
                    <a:pt x="254061" y="214313"/>
                    <a:pt x="233363" y="214313"/>
                  </a:cubicBezTo>
                  <a:lnTo>
                    <a:pt x="252413" y="214313"/>
                  </a:lnTo>
                  <a:cubicBezTo>
                    <a:pt x="260350" y="203200"/>
                    <a:pt x="269199" y="192685"/>
                    <a:pt x="276225" y="180975"/>
                  </a:cubicBezTo>
                  <a:cubicBezTo>
                    <a:pt x="285701" y="165182"/>
                    <a:pt x="274637" y="166688"/>
                    <a:pt x="285750" y="166688"/>
                  </a:cubicBezTo>
                  <a:lnTo>
                    <a:pt x="414338" y="209550"/>
                  </a:lnTo>
                  <a:lnTo>
                    <a:pt x="500063" y="138113"/>
                  </a:lnTo>
                  <a:lnTo>
                    <a:pt x="561975" y="171450"/>
                  </a:lnTo>
                  <a:lnTo>
                    <a:pt x="604838" y="104775"/>
                  </a:lnTo>
                  <a:lnTo>
                    <a:pt x="685800" y="123825"/>
                  </a:lnTo>
                  <a:lnTo>
                    <a:pt x="714375" y="42863"/>
                  </a:lnTo>
                  <a:lnTo>
                    <a:pt x="542925" y="0"/>
                  </a:lnTo>
                  <a:lnTo>
                    <a:pt x="323850" y="57150"/>
                  </a:lnTo>
                  <a:lnTo>
                    <a:pt x="223838" y="38100"/>
                  </a:lnTo>
                  <a:lnTo>
                    <a:pt x="166688" y="95250"/>
                  </a:lnTo>
                  <a:lnTo>
                    <a:pt x="0" y="80963"/>
                  </a:lnTo>
                  <a:lnTo>
                    <a:pt x="9525" y="171450"/>
                  </a:lnTo>
                  <a:close/>
                </a:path>
              </a:pathLst>
            </a:custGeom>
            <a:pattFill prst="wdDnDiag">
              <a:fgClr>
                <a:schemeClr val="tx1"/>
              </a:fgClr>
              <a:bgClr>
                <a:srgbClr val="C00000"/>
              </a:bgClr>
            </a:pattFill>
            <a:ln w="38100">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Freeform 94"/>
            <p:cNvSpPr/>
            <p:nvPr/>
          </p:nvSpPr>
          <p:spPr>
            <a:xfrm>
              <a:off x="1870915" y="4981625"/>
              <a:ext cx="247650" cy="209550"/>
            </a:xfrm>
            <a:custGeom>
              <a:avLst/>
              <a:gdLst>
                <a:gd name="connsiteX0" fmla="*/ 0 w 247650"/>
                <a:gd name="connsiteY0" fmla="*/ 61912 h 209550"/>
                <a:gd name="connsiteX1" fmla="*/ 0 w 247650"/>
                <a:gd name="connsiteY1" fmla="*/ 61912 h 209550"/>
                <a:gd name="connsiteX2" fmla="*/ 19050 w 247650"/>
                <a:gd name="connsiteY2" fmla="*/ 54768 h 209550"/>
                <a:gd name="connsiteX3" fmla="*/ 26194 w 247650"/>
                <a:gd name="connsiteY3" fmla="*/ 52387 h 209550"/>
                <a:gd name="connsiteX4" fmla="*/ 35719 w 247650"/>
                <a:gd name="connsiteY4" fmla="*/ 42862 h 209550"/>
                <a:gd name="connsiteX5" fmla="*/ 50007 w 247650"/>
                <a:gd name="connsiteY5" fmla="*/ 33337 h 209550"/>
                <a:gd name="connsiteX6" fmla="*/ 52388 w 247650"/>
                <a:gd name="connsiteY6" fmla="*/ 26193 h 209550"/>
                <a:gd name="connsiteX7" fmla="*/ 66675 w 247650"/>
                <a:gd name="connsiteY7" fmla="*/ 16668 h 209550"/>
                <a:gd name="connsiteX8" fmla="*/ 76200 w 247650"/>
                <a:gd name="connsiteY8" fmla="*/ 2381 h 209550"/>
                <a:gd name="connsiteX9" fmla="*/ 83344 w 247650"/>
                <a:gd name="connsiteY9" fmla="*/ 0 h 209550"/>
                <a:gd name="connsiteX10" fmla="*/ 83344 w 247650"/>
                <a:gd name="connsiteY10" fmla="*/ 0 h 209550"/>
                <a:gd name="connsiteX11" fmla="*/ 121444 w 247650"/>
                <a:gd name="connsiteY11" fmla="*/ 50006 h 209550"/>
                <a:gd name="connsiteX12" fmla="*/ 130969 w 247650"/>
                <a:gd name="connsiteY12" fmla="*/ 64293 h 209550"/>
                <a:gd name="connsiteX13" fmla="*/ 135732 w 247650"/>
                <a:gd name="connsiteY13" fmla="*/ 71437 h 209550"/>
                <a:gd name="connsiteX14" fmla="*/ 138113 w 247650"/>
                <a:gd name="connsiteY14" fmla="*/ 85725 h 209550"/>
                <a:gd name="connsiteX15" fmla="*/ 138113 w 247650"/>
                <a:gd name="connsiteY15" fmla="*/ 85725 h 209550"/>
                <a:gd name="connsiteX16" fmla="*/ 140494 w 247650"/>
                <a:gd name="connsiteY16" fmla="*/ 61912 h 209550"/>
                <a:gd name="connsiteX17" fmla="*/ 142875 w 247650"/>
                <a:gd name="connsiteY17" fmla="*/ 50006 h 209550"/>
                <a:gd name="connsiteX18" fmla="*/ 147638 w 247650"/>
                <a:gd name="connsiteY18" fmla="*/ 19050 h 209550"/>
                <a:gd name="connsiteX19" fmla="*/ 159544 w 247650"/>
                <a:gd name="connsiteY19" fmla="*/ 4762 h 209550"/>
                <a:gd name="connsiteX20" fmla="*/ 161925 w 247650"/>
                <a:gd name="connsiteY20" fmla="*/ 0 h 209550"/>
                <a:gd name="connsiteX21" fmla="*/ 169069 w 247650"/>
                <a:gd name="connsiteY21" fmla="*/ 0 h 209550"/>
                <a:gd name="connsiteX22" fmla="*/ 185738 w 247650"/>
                <a:gd name="connsiteY22" fmla="*/ 14287 h 209550"/>
                <a:gd name="connsiteX23" fmla="*/ 197644 w 247650"/>
                <a:gd name="connsiteY23" fmla="*/ 23812 h 209550"/>
                <a:gd name="connsiteX24" fmla="*/ 219075 w 247650"/>
                <a:gd name="connsiteY24" fmla="*/ 40481 h 209550"/>
                <a:gd name="connsiteX25" fmla="*/ 226219 w 247650"/>
                <a:gd name="connsiteY25" fmla="*/ 45243 h 209550"/>
                <a:gd name="connsiteX26" fmla="*/ 247650 w 247650"/>
                <a:gd name="connsiteY26" fmla="*/ 57150 h 209550"/>
                <a:gd name="connsiteX27" fmla="*/ 242888 w 247650"/>
                <a:gd name="connsiteY27" fmla="*/ 78581 h 209550"/>
                <a:gd name="connsiteX28" fmla="*/ 83344 w 247650"/>
                <a:gd name="connsiteY28" fmla="*/ 209550 h 209550"/>
                <a:gd name="connsiteX29" fmla="*/ 0 w 247650"/>
                <a:gd name="connsiteY29" fmla="*/ 6191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7650" h="209550">
                  <a:moveTo>
                    <a:pt x="0" y="61912"/>
                  </a:moveTo>
                  <a:lnTo>
                    <a:pt x="0" y="61912"/>
                  </a:lnTo>
                  <a:lnTo>
                    <a:pt x="19050" y="54768"/>
                  </a:lnTo>
                  <a:cubicBezTo>
                    <a:pt x="21409" y="53910"/>
                    <a:pt x="24151" y="53846"/>
                    <a:pt x="26194" y="52387"/>
                  </a:cubicBezTo>
                  <a:cubicBezTo>
                    <a:pt x="29848" y="49777"/>
                    <a:pt x="32213" y="45667"/>
                    <a:pt x="35719" y="42862"/>
                  </a:cubicBezTo>
                  <a:cubicBezTo>
                    <a:pt x="40189" y="39286"/>
                    <a:pt x="50007" y="33337"/>
                    <a:pt x="50007" y="33337"/>
                  </a:cubicBezTo>
                  <a:cubicBezTo>
                    <a:pt x="50801" y="30956"/>
                    <a:pt x="50613" y="27968"/>
                    <a:pt x="52388" y="26193"/>
                  </a:cubicBezTo>
                  <a:cubicBezTo>
                    <a:pt x="56435" y="22146"/>
                    <a:pt x="66675" y="16668"/>
                    <a:pt x="66675" y="16668"/>
                  </a:cubicBezTo>
                  <a:cubicBezTo>
                    <a:pt x="69850" y="11906"/>
                    <a:pt x="70770" y="4191"/>
                    <a:pt x="76200" y="2381"/>
                  </a:cubicBezTo>
                  <a:lnTo>
                    <a:pt x="83344" y="0"/>
                  </a:lnTo>
                  <a:lnTo>
                    <a:pt x="83344" y="0"/>
                  </a:lnTo>
                  <a:cubicBezTo>
                    <a:pt x="115505" y="40200"/>
                    <a:pt x="103458" y="23027"/>
                    <a:pt x="121444" y="50006"/>
                  </a:cubicBezTo>
                  <a:lnTo>
                    <a:pt x="130969" y="64293"/>
                  </a:lnTo>
                  <a:lnTo>
                    <a:pt x="135732" y="71437"/>
                  </a:lnTo>
                  <a:cubicBezTo>
                    <a:pt x="138866" y="80840"/>
                    <a:pt x="138113" y="76071"/>
                    <a:pt x="138113" y="85725"/>
                  </a:cubicBezTo>
                  <a:lnTo>
                    <a:pt x="138113" y="85725"/>
                  </a:lnTo>
                  <a:cubicBezTo>
                    <a:pt x="138907" y="77787"/>
                    <a:pt x="139440" y="69819"/>
                    <a:pt x="140494" y="61912"/>
                  </a:cubicBezTo>
                  <a:cubicBezTo>
                    <a:pt x="141029" y="57900"/>
                    <a:pt x="142340" y="54018"/>
                    <a:pt x="142875" y="50006"/>
                  </a:cubicBezTo>
                  <a:cubicBezTo>
                    <a:pt x="143868" y="42557"/>
                    <a:pt x="143250" y="27827"/>
                    <a:pt x="147638" y="19050"/>
                  </a:cubicBezTo>
                  <a:cubicBezTo>
                    <a:pt x="152446" y="9434"/>
                    <a:pt x="152521" y="13541"/>
                    <a:pt x="159544" y="4762"/>
                  </a:cubicBezTo>
                  <a:cubicBezTo>
                    <a:pt x="160653" y="3376"/>
                    <a:pt x="161131" y="1587"/>
                    <a:pt x="161925" y="0"/>
                  </a:cubicBezTo>
                  <a:lnTo>
                    <a:pt x="169069" y="0"/>
                  </a:lnTo>
                  <a:cubicBezTo>
                    <a:pt x="174625" y="4762"/>
                    <a:pt x="180563" y="9112"/>
                    <a:pt x="185738" y="14287"/>
                  </a:cubicBezTo>
                  <a:cubicBezTo>
                    <a:pt x="196510" y="25059"/>
                    <a:pt x="183735" y="19176"/>
                    <a:pt x="197644" y="23812"/>
                  </a:cubicBezTo>
                  <a:cubicBezTo>
                    <a:pt x="208834" y="35002"/>
                    <a:pt x="201988" y="29090"/>
                    <a:pt x="219075" y="40481"/>
                  </a:cubicBezTo>
                  <a:cubicBezTo>
                    <a:pt x="221456" y="42068"/>
                    <a:pt x="223659" y="43963"/>
                    <a:pt x="226219" y="45243"/>
                  </a:cubicBezTo>
                  <a:cubicBezTo>
                    <a:pt x="246273" y="55270"/>
                    <a:pt x="240250" y="49747"/>
                    <a:pt x="247650" y="57150"/>
                  </a:cubicBezTo>
                  <a:lnTo>
                    <a:pt x="242888" y="78581"/>
                  </a:lnTo>
                  <a:lnTo>
                    <a:pt x="83344" y="209550"/>
                  </a:lnTo>
                  <a:lnTo>
                    <a:pt x="0" y="61912"/>
                  </a:lnTo>
                  <a:close/>
                </a:path>
              </a:pathLst>
            </a:custGeom>
            <a:pattFill prst="wdDnDiag">
              <a:fgClr>
                <a:schemeClr val="tx1"/>
              </a:fgClr>
              <a:bgClr>
                <a:srgbClr val="C00000"/>
              </a:bgClr>
            </a:patt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Freeform 97"/>
            <p:cNvSpPr/>
            <p:nvPr/>
          </p:nvSpPr>
          <p:spPr>
            <a:xfrm>
              <a:off x="2149522" y="5024487"/>
              <a:ext cx="71437" cy="162176"/>
            </a:xfrm>
            <a:custGeom>
              <a:avLst/>
              <a:gdLst>
                <a:gd name="connsiteX0" fmla="*/ 0 w 71437"/>
                <a:gd name="connsiteY0" fmla="*/ 69056 h 162176"/>
                <a:gd name="connsiteX1" fmla="*/ 0 w 71437"/>
                <a:gd name="connsiteY1" fmla="*/ 69056 h 162176"/>
                <a:gd name="connsiteX2" fmla="*/ 33337 w 71437"/>
                <a:gd name="connsiteY2" fmla="*/ 159544 h 162176"/>
                <a:gd name="connsiteX3" fmla="*/ 42862 w 71437"/>
                <a:gd name="connsiteY3" fmla="*/ 161925 h 162176"/>
                <a:gd name="connsiteX4" fmla="*/ 50006 w 71437"/>
                <a:gd name="connsiteY4" fmla="*/ 157163 h 162176"/>
                <a:gd name="connsiteX5" fmla="*/ 50006 w 71437"/>
                <a:gd name="connsiteY5" fmla="*/ 157163 h 162176"/>
                <a:gd name="connsiteX6" fmla="*/ 71437 w 71437"/>
                <a:gd name="connsiteY6" fmla="*/ 140494 h 162176"/>
                <a:gd name="connsiteX7" fmla="*/ 71437 w 71437"/>
                <a:gd name="connsiteY7" fmla="*/ 135731 h 162176"/>
                <a:gd name="connsiteX8" fmla="*/ 71437 w 71437"/>
                <a:gd name="connsiteY8" fmla="*/ 0 h 162176"/>
                <a:gd name="connsiteX9" fmla="*/ 71437 w 71437"/>
                <a:gd name="connsiteY9" fmla="*/ 0 h 162176"/>
                <a:gd name="connsiteX10" fmla="*/ 45243 w 71437"/>
                <a:gd name="connsiteY10" fmla="*/ 7144 h 162176"/>
                <a:gd name="connsiteX11" fmla="*/ 40481 w 71437"/>
                <a:gd name="connsiteY11" fmla="*/ 14288 h 162176"/>
                <a:gd name="connsiteX12" fmla="*/ 33337 w 71437"/>
                <a:gd name="connsiteY12" fmla="*/ 16669 h 162176"/>
                <a:gd name="connsiteX13" fmla="*/ 23812 w 71437"/>
                <a:gd name="connsiteY13" fmla="*/ 23813 h 162176"/>
                <a:gd name="connsiteX14" fmla="*/ 16668 w 71437"/>
                <a:gd name="connsiteY14" fmla="*/ 30956 h 162176"/>
                <a:gd name="connsiteX15" fmla="*/ 0 w 71437"/>
                <a:gd name="connsiteY15" fmla="*/ 69056 h 1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 h="162176">
                  <a:moveTo>
                    <a:pt x="0" y="69056"/>
                  </a:moveTo>
                  <a:lnTo>
                    <a:pt x="0" y="69056"/>
                  </a:lnTo>
                  <a:cubicBezTo>
                    <a:pt x="11112" y="99219"/>
                    <a:pt x="19867" y="130358"/>
                    <a:pt x="33337" y="159544"/>
                  </a:cubicBezTo>
                  <a:cubicBezTo>
                    <a:pt x="34708" y="162515"/>
                    <a:pt x="39622" y="162388"/>
                    <a:pt x="42862" y="161925"/>
                  </a:cubicBezTo>
                  <a:cubicBezTo>
                    <a:pt x="45695" y="161520"/>
                    <a:pt x="50006" y="157163"/>
                    <a:pt x="50006" y="157163"/>
                  </a:cubicBezTo>
                  <a:lnTo>
                    <a:pt x="50006" y="157163"/>
                  </a:lnTo>
                  <a:cubicBezTo>
                    <a:pt x="65843" y="138686"/>
                    <a:pt x="56975" y="140494"/>
                    <a:pt x="71437" y="140494"/>
                  </a:cubicBezTo>
                  <a:lnTo>
                    <a:pt x="71437" y="135731"/>
                  </a:lnTo>
                  <a:lnTo>
                    <a:pt x="71437" y="0"/>
                  </a:lnTo>
                  <a:lnTo>
                    <a:pt x="71437" y="0"/>
                  </a:lnTo>
                  <a:cubicBezTo>
                    <a:pt x="62706" y="2381"/>
                    <a:pt x="53460" y="3351"/>
                    <a:pt x="45243" y="7144"/>
                  </a:cubicBezTo>
                  <a:cubicBezTo>
                    <a:pt x="42645" y="8343"/>
                    <a:pt x="42716" y="12500"/>
                    <a:pt x="40481" y="14288"/>
                  </a:cubicBezTo>
                  <a:cubicBezTo>
                    <a:pt x="38521" y="15856"/>
                    <a:pt x="35718" y="15875"/>
                    <a:pt x="33337" y="16669"/>
                  </a:cubicBezTo>
                  <a:cubicBezTo>
                    <a:pt x="30162" y="19050"/>
                    <a:pt x="26825" y="21230"/>
                    <a:pt x="23812" y="23813"/>
                  </a:cubicBezTo>
                  <a:cubicBezTo>
                    <a:pt x="21255" y="26004"/>
                    <a:pt x="19612" y="29321"/>
                    <a:pt x="16668" y="30956"/>
                  </a:cubicBezTo>
                  <a:cubicBezTo>
                    <a:pt x="6287" y="36723"/>
                    <a:pt x="2778" y="62706"/>
                    <a:pt x="0" y="69056"/>
                  </a:cubicBezTo>
                  <a:close/>
                </a:path>
              </a:pathLst>
            </a:custGeom>
            <a:pattFill prst="wdDnDiag">
              <a:fgClr>
                <a:schemeClr val="tx1"/>
              </a:fgClr>
              <a:bgClr>
                <a:srgbClr val="C00000"/>
              </a:bgClr>
            </a:patt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Freeform 98"/>
            <p:cNvSpPr/>
            <p:nvPr/>
          </p:nvSpPr>
          <p:spPr>
            <a:xfrm>
              <a:off x="2385265" y="4938762"/>
              <a:ext cx="347663" cy="297656"/>
            </a:xfrm>
            <a:custGeom>
              <a:avLst/>
              <a:gdLst>
                <a:gd name="connsiteX0" fmla="*/ 42863 w 347663"/>
                <a:gd name="connsiteY0" fmla="*/ 297656 h 297656"/>
                <a:gd name="connsiteX1" fmla="*/ 42863 w 347663"/>
                <a:gd name="connsiteY1" fmla="*/ 297656 h 297656"/>
                <a:gd name="connsiteX2" fmla="*/ 71438 w 347663"/>
                <a:gd name="connsiteY2" fmla="*/ 290513 h 297656"/>
                <a:gd name="connsiteX3" fmla="*/ 80963 w 347663"/>
                <a:gd name="connsiteY3" fmla="*/ 285750 h 297656"/>
                <a:gd name="connsiteX4" fmla="*/ 95250 w 347663"/>
                <a:gd name="connsiteY4" fmla="*/ 280988 h 297656"/>
                <a:gd name="connsiteX5" fmla="*/ 102394 w 347663"/>
                <a:gd name="connsiteY5" fmla="*/ 278606 h 297656"/>
                <a:gd name="connsiteX6" fmla="*/ 109538 w 347663"/>
                <a:gd name="connsiteY6" fmla="*/ 273844 h 297656"/>
                <a:gd name="connsiteX7" fmla="*/ 123825 w 347663"/>
                <a:gd name="connsiteY7" fmla="*/ 269081 h 297656"/>
                <a:gd name="connsiteX8" fmla="*/ 130969 w 347663"/>
                <a:gd name="connsiteY8" fmla="*/ 264319 h 297656"/>
                <a:gd name="connsiteX9" fmla="*/ 145257 w 347663"/>
                <a:gd name="connsiteY9" fmla="*/ 259556 h 297656"/>
                <a:gd name="connsiteX10" fmla="*/ 159544 w 347663"/>
                <a:gd name="connsiteY10" fmla="*/ 250031 h 297656"/>
                <a:gd name="connsiteX11" fmla="*/ 166688 w 347663"/>
                <a:gd name="connsiteY11" fmla="*/ 245269 h 297656"/>
                <a:gd name="connsiteX12" fmla="*/ 173832 w 347663"/>
                <a:gd name="connsiteY12" fmla="*/ 242888 h 297656"/>
                <a:gd name="connsiteX13" fmla="*/ 192882 w 347663"/>
                <a:gd name="connsiteY13" fmla="*/ 238125 h 297656"/>
                <a:gd name="connsiteX14" fmla="*/ 209550 w 347663"/>
                <a:gd name="connsiteY14" fmla="*/ 228600 h 297656"/>
                <a:gd name="connsiteX15" fmla="*/ 228600 w 347663"/>
                <a:gd name="connsiteY15" fmla="*/ 223838 h 297656"/>
                <a:gd name="connsiteX16" fmla="*/ 238125 w 347663"/>
                <a:gd name="connsiteY16" fmla="*/ 219075 h 297656"/>
                <a:gd name="connsiteX17" fmla="*/ 252413 w 347663"/>
                <a:gd name="connsiteY17" fmla="*/ 214313 h 297656"/>
                <a:gd name="connsiteX18" fmla="*/ 261938 w 347663"/>
                <a:gd name="connsiteY18" fmla="*/ 207169 h 297656"/>
                <a:gd name="connsiteX19" fmla="*/ 276225 w 347663"/>
                <a:gd name="connsiteY19" fmla="*/ 202406 h 297656"/>
                <a:gd name="connsiteX20" fmla="*/ 290513 w 347663"/>
                <a:gd name="connsiteY20" fmla="*/ 192881 h 297656"/>
                <a:gd name="connsiteX21" fmla="*/ 319088 w 347663"/>
                <a:gd name="connsiteY21" fmla="*/ 183356 h 297656"/>
                <a:gd name="connsiteX22" fmla="*/ 335757 w 347663"/>
                <a:gd name="connsiteY22" fmla="*/ 178594 h 297656"/>
                <a:gd name="connsiteX23" fmla="*/ 345282 w 347663"/>
                <a:gd name="connsiteY23" fmla="*/ 176213 h 297656"/>
                <a:gd name="connsiteX24" fmla="*/ 345282 w 347663"/>
                <a:gd name="connsiteY24" fmla="*/ 176213 h 297656"/>
                <a:gd name="connsiteX25" fmla="*/ 347663 w 347663"/>
                <a:gd name="connsiteY25" fmla="*/ 57150 h 297656"/>
                <a:gd name="connsiteX26" fmla="*/ 347663 w 347663"/>
                <a:gd name="connsiteY26" fmla="*/ 57150 h 297656"/>
                <a:gd name="connsiteX27" fmla="*/ 216694 w 347663"/>
                <a:gd name="connsiteY27" fmla="*/ 54769 h 297656"/>
                <a:gd name="connsiteX28" fmla="*/ 202407 w 347663"/>
                <a:gd name="connsiteY28" fmla="*/ 52388 h 297656"/>
                <a:gd name="connsiteX29" fmla="*/ 147638 w 347663"/>
                <a:gd name="connsiteY29" fmla="*/ 47625 h 297656"/>
                <a:gd name="connsiteX30" fmla="*/ 128588 w 347663"/>
                <a:gd name="connsiteY30" fmla="*/ 42863 h 297656"/>
                <a:gd name="connsiteX31" fmla="*/ 109538 w 347663"/>
                <a:gd name="connsiteY31" fmla="*/ 35719 h 297656"/>
                <a:gd name="connsiteX32" fmla="*/ 100013 w 347663"/>
                <a:gd name="connsiteY32" fmla="*/ 33338 h 297656"/>
                <a:gd name="connsiteX33" fmla="*/ 92869 w 347663"/>
                <a:gd name="connsiteY33" fmla="*/ 28575 h 297656"/>
                <a:gd name="connsiteX34" fmla="*/ 85725 w 347663"/>
                <a:gd name="connsiteY34" fmla="*/ 26194 h 297656"/>
                <a:gd name="connsiteX35" fmla="*/ 80963 w 347663"/>
                <a:gd name="connsiteY35" fmla="*/ 19050 h 297656"/>
                <a:gd name="connsiteX36" fmla="*/ 76200 w 347663"/>
                <a:gd name="connsiteY36" fmla="*/ 4763 h 297656"/>
                <a:gd name="connsiteX37" fmla="*/ 73819 w 347663"/>
                <a:gd name="connsiteY37" fmla="*/ 0 h 297656"/>
                <a:gd name="connsiteX38" fmla="*/ 73819 w 347663"/>
                <a:gd name="connsiteY38" fmla="*/ 0 h 297656"/>
                <a:gd name="connsiteX39" fmla="*/ 45244 w 347663"/>
                <a:gd name="connsiteY39" fmla="*/ 9525 h 297656"/>
                <a:gd name="connsiteX40" fmla="*/ 35719 w 347663"/>
                <a:gd name="connsiteY40" fmla="*/ 21431 h 297656"/>
                <a:gd name="connsiteX41" fmla="*/ 19050 w 347663"/>
                <a:gd name="connsiteY41" fmla="*/ 33338 h 297656"/>
                <a:gd name="connsiteX42" fmla="*/ 2382 w 347663"/>
                <a:gd name="connsiteY42" fmla="*/ 35719 h 297656"/>
                <a:gd name="connsiteX43" fmla="*/ 2382 w 347663"/>
                <a:gd name="connsiteY43" fmla="*/ 35719 h 297656"/>
                <a:gd name="connsiteX44" fmla="*/ 4763 w 347663"/>
                <a:gd name="connsiteY44" fmla="*/ 69056 h 297656"/>
                <a:gd name="connsiteX45" fmla="*/ 0 w 347663"/>
                <a:gd name="connsiteY45" fmla="*/ 142875 h 297656"/>
                <a:gd name="connsiteX46" fmla="*/ 2382 w 347663"/>
                <a:gd name="connsiteY46" fmla="*/ 233363 h 297656"/>
                <a:gd name="connsiteX47" fmla="*/ 4763 w 347663"/>
                <a:gd name="connsiteY47" fmla="*/ 240506 h 297656"/>
                <a:gd name="connsiteX48" fmla="*/ 9525 w 347663"/>
                <a:gd name="connsiteY48" fmla="*/ 264319 h 297656"/>
                <a:gd name="connsiteX49" fmla="*/ 11907 w 347663"/>
                <a:gd name="connsiteY49" fmla="*/ 271463 h 297656"/>
                <a:gd name="connsiteX50" fmla="*/ 42863 w 347663"/>
                <a:gd name="connsiteY50" fmla="*/ 297656 h 2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7663" h="297656">
                  <a:moveTo>
                    <a:pt x="42863" y="297656"/>
                  </a:moveTo>
                  <a:lnTo>
                    <a:pt x="42863" y="297656"/>
                  </a:lnTo>
                  <a:cubicBezTo>
                    <a:pt x="47782" y="296563"/>
                    <a:pt x="63856" y="293763"/>
                    <a:pt x="71438" y="290513"/>
                  </a:cubicBezTo>
                  <a:cubicBezTo>
                    <a:pt x="74701" y="289115"/>
                    <a:pt x="77667" y="287068"/>
                    <a:pt x="80963" y="285750"/>
                  </a:cubicBezTo>
                  <a:cubicBezTo>
                    <a:pt x="85624" y="283886"/>
                    <a:pt x="90488" y="282575"/>
                    <a:pt x="95250" y="280988"/>
                  </a:cubicBezTo>
                  <a:cubicBezTo>
                    <a:pt x="97631" y="280194"/>
                    <a:pt x="100305" y="279998"/>
                    <a:pt x="102394" y="278606"/>
                  </a:cubicBezTo>
                  <a:cubicBezTo>
                    <a:pt x="104775" y="277019"/>
                    <a:pt x="106923" y="275006"/>
                    <a:pt x="109538" y="273844"/>
                  </a:cubicBezTo>
                  <a:cubicBezTo>
                    <a:pt x="114125" y="271805"/>
                    <a:pt x="119648" y="271865"/>
                    <a:pt x="123825" y="269081"/>
                  </a:cubicBezTo>
                  <a:cubicBezTo>
                    <a:pt x="126206" y="267494"/>
                    <a:pt x="128354" y="265481"/>
                    <a:pt x="130969" y="264319"/>
                  </a:cubicBezTo>
                  <a:cubicBezTo>
                    <a:pt x="135557" y="262280"/>
                    <a:pt x="141080" y="262341"/>
                    <a:pt x="145257" y="259556"/>
                  </a:cubicBezTo>
                  <a:lnTo>
                    <a:pt x="159544" y="250031"/>
                  </a:lnTo>
                  <a:cubicBezTo>
                    <a:pt x="161925" y="248444"/>
                    <a:pt x="163973" y="246174"/>
                    <a:pt x="166688" y="245269"/>
                  </a:cubicBezTo>
                  <a:cubicBezTo>
                    <a:pt x="169069" y="244475"/>
                    <a:pt x="171397" y="243497"/>
                    <a:pt x="173832" y="242888"/>
                  </a:cubicBezTo>
                  <a:lnTo>
                    <a:pt x="192882" y="238125"/>
                  </a:lnTo>
                  <a:cubicBezTo>
                    <a:pt x="198106" y="234642"/>
                    <a:pt x="203510" y="230613"/>
                    <a:pt x="209550" y="228600"/>
                  </a:cubicBezTo>
                  <a:cubicBezTo>
                    <a:pt x="215760" y="226530"/>
                    <a:pt x="228600" y="223838"/>
                    <a:pt x="228600" y="223838"/>
                  </a:cubicBezTo>
                  <a:cubicBezTo>
                    <a:pt x="231775" y="222250"/>
                    <a:pt x="234829" y="220393"/>
                    <a:pt x="238125" y="219075"/>
                  </a:cubicBezTo>
                  <a:cubicBezTo>
                    <a:pt x="242786" y="217211"/>
                    <a:pt x="252413" y="214313"/>
                    <a:pt x="252413" y="214313"/>
                  </a:cubicBezTo>
                  <a:cubicBezTo>
                    <a:pt x="255588" y="211932"/>
                    <a:pt x="258388" y="208944"/>
                    <a:pt x="261938" y="207169"/>
                  </a:cubicBezTo>
                  <a:cubicBezTo>
                    <a:pt x="266428" y="204924"/>
                    <a:pt x="272048" y="205191"/>
                    <a:pt x="276225" y="202406"/>
                  </a:cubicBezTo>
                  <a:cubicBezTo>
                    <a:pt x="280988" y="199231"/>
                    <a:pt x="285083" y="194691"/>
                    <a:pt x="290513" y="192881"/>
                  </a:cubicBezTo>
                  <a:lnTo>
                    <a:pt x="319088" y="183356"/>
                  </a:lnTo>
                  <a:cubicBezTo>
                    <a:pt x="336198" y="177652"/>
                    <a:pt x="314852" y="184567"/>
                    <a:pt x="335757" y="178594"/>
                  </a:cubicBezTo>
                  <a:cubicBezTo>
                    <a:pt x="344970" y="175962"/>
                    <a:pt x="339974" y="176213"/>
                    <a:pt x="345282" y="176213"/>
                  </a:cubicBezTo>
                  <a:lnTo>
                    <a:pt x="345282" y="176213"/>
                  </a:lnTo>
                  <a:cubicBezTo>
                    <a:pt x="347714" y="61913"/>
                    <a:pt x="347663" y="101609"/>
                    <a:pt x="347663" y="57150"/>
                  </a:cubicBezTo>
                  <a:lnTo>
                    <a:pt x="347663" y="57150"/>
                  </a:lnTo>
                  <a:lnTo>
                    <a:pt x="216694" y="54769"/>
                  </a:lnTo>
                  <a:cubicBezTo>
                    <a:pt x="211869" y="54611"/>
                    <a:pt x="207213" y="52846"/>
                    <a:pt x="202407" y="52388"/>
                  </a:cubicBezTo>
                  <a:cubicBezTo>
                    <a:pt x="186293" y="50853"/>
                    <a:pt x="164590" y="50803"/>
                    <a:pt x="147638" y="47625"/>
                  </a:cubicBezTo>
                  <a:cubicBezTo>
                    <a:pt x="141205" y="46419"/>
                    <a:pt x="134665" y="45294"/>
                    <a:pt x="128588" y="42863"/>
                  </a:cubicBezTo>
                  <a:cubicBezTo>
                    <a:pt x="122290" y="40343"/>
                    <a:pt x="116076" y="37587"/>
                    <a:pt x="109538" y="35719"/>
                  </a:cubicBezTo>
                  <a:cubicBezTo>
                    <a:pt x="106391" y="34820"/>
                    <a:pt x="103188" y="34132"/>
                    <a:pt x="100013" y="33338"/>
                  </a:cubicBezTo>
                  <a:cubicBezTo>
                    <a:pt x="97632" y="31750"/>
                    <a:pt x="95429" y="29855"/>
                    <a:pt x="92869" y="28575"/>
                  </a:cubicBezTo>
                  <a:cubicBezTo>
                    <a:pt x="90624" y="27452"/>
                    <a:pt x="87685" y="27762"/>
                    <a:pt x="85725" y="26194"/>
                  </a:cubicBezTo>
                  <a:cubicBezTo>
                    <a:pt x="83490" y="24406"/>
                    <a:pt x="82125" y="21665"/>
                    <a:pt x="80963" y="19050"/>
                  </a:cubicBezTo>
                  <a:cubicBezTo>
                    <a:pt x="78924" y="14463"/>
                    <a:pt x="78445" y="9253"/>
                    <a:pt x="76200" y="4763"/>
                  </a:cubicBezTo>
                  <a:lnTo>
                    <a:pt x="73819" y="0"/>
                  </a:lnTo>
                  <a:lnTo>
                    <a:pt x="73819" y="0"/>
                  </a:lnTo>
                  <a:cubicBezTo>
                    <a:pt x="64294" y="3175"/>
                    <a:pt x="48419" y="0"/>
                    <a:pt x="45244" y="9525"/>
                  </a:cubicBezTo>
                  <a:cubicBezTo>
                    <a:pt x="41789" y="19891"/>
                    <a:pt x="45144" y="14699"/>
                    <a:pt x="35719" y="21431"/>
                  </a:cubicBezTo>
                  <a:cubicBezTo>
                    <a:pt x="35114" y="21863"/>
                    <a:pt x="21412" y="32452"/>
                    <a:pt x="19050" y="33338"/>
                  </a:cubicBezTo>
                  <a:cubicBezTo>
                    <a:pt x="11871" y="36030"/>
                    <a:pt x="8727" y="35719"/>
                    <a:pt x="2382" y="35719"/>
                  </a:cubicBezTo>
                  <a:lnTo>
                    <a:pt x="2382" y="35719"/>
                  </a:lnTo>
                  <a:cubicBezTo>
                    <a:pt x="3176" y="46831"/>
                    <a:pt x="4763" y="57915"/>
                    <a:pt x="4763" y="69056"/>
                  </a:cubicBezTo>
                  <a:cubicBezTo>
                    <a:pt x="4763" y="113517"/>
                    <a:pt x="4310" y="112717"/>
                    <a:pt x="0" y="142875"/>
                  </a:cubicBezTo>
                  <a:cubicBezTo>
                    <a:pt x="794" y="173038"/>
                    <a:pt x="912" y="203226"/>
                    <a:pt x="2382" y="233363"/>
                  </a:cubicBezTo>
                  <a:cubicBezTo>
                    <a:pt x="2504" y="235870"/>
                    <a:pt x="4074" y="238093"/>
                    <a:pt x="4763" y="240506"/>
                  </a:cubicBezTo>
                  <a:cubicBezTo>
                    <a:pt x="9509" y="257118"/>
                    <a:pt x="4845" y="243259"/>
                    <a:pt x="9525" y="264319"/>
                  </a:cubicBezTo>
                  <a:cubicBezTo>
                    <a:pt x="10070" y="266769"/>
                    <a:pt x="10918" y="269156"/>
                    <a:pt x="11907" y="271463"/>
                  </a:cubicBezTo>
                  <a:cubicBezTo>
                    <a:pt x="13305" y="274726"/>
                    <a:pt x="37704" y="293290"/>
                    <a:pt x="42863" y="297656"/>
                  </a:cubicBezTo>
                  <a:close/>
                </a:path>
              </a:pathLst>
            </a:custGeom>
            <a:pattFill prst="wdDnDiag">
              <a:fgClr>
                <a:schemeClr val="tx1"/>
              </a:fgClr>
              <a:bgClr>
                <a:srgbClr val="C00000"/>
              </a:bgClr>
            </a:patt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3" name="Straight Arrow Connector 32"/>
          <p:cNvCxnSpPr/>
          <p:nvPr/>
        </p:nvCxnSpPr>
        <p:spPr>
          <a:xfrm flipV="1">
            <a:off x="2818614" y="4283455"/>
            <a:ext cx="4524462" cy="1370032"/>
          </a:xfrm>
          <a:prstGeom prst="straightConnector1">
            <a:avLst/>
          </a:prstGeom>
          <a:ln w="76200">
            <a:solidFill>
              <a:schemeClr val="accent4">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1218938" y="3929063"/>
            <a:ext cx="4110359" cy="955219"/>
          </a:xfrm>
          <a:prstGeom prst="straightConnector1">
            <a:avLst/>
          </a:prstGeom>
          <a:ln w="76200">
            <a:solidFill>
              <a:schemeClr val="accent4">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0" name="Freeform 99"/>
          <p:cNvSpPr/>
          <p:nvPr/>
        </p:nvSpPr>
        <p:spPr>
          <a:xfrm>
            <a:off x="5268963" y="4033190"/>
            <a:ext cx="718933" cy="168607"/>
          </a:xfrm>
          <a:custGeom>
            <a:avLst/>
            <a:gdLst>
              <a:gd name="connsiteX0" fmla="*/ 9525 w 714375"/>
              <a:gd name="connsiteY0" fmla="*/ 171450 h 233363"/>
              <a:gd name="connsiteX1" fmla="*/ 9525 w 714375"/>
              <a:gd name="connsiteY1" fmla="*/ 171450 h 233363"/>
              <a:gd name="connsiteX2" fmla="*/ 52388 w 714375"/>
              <a:gd name="connsiteY2" fmla="*/ 195263 h 233363"/>
              <a:gd name="connsiteX3" fmla="*/ 80963 w 714375"/>
              <a:gd name="connsiteY3" fmla="*/ 214313 h 233363"/>
              <a:gd name="connsiteX4" fmla="*/ 95250 w 714375"/>
              <a:gd name="connsiteY4" fmla="*/ 219075 h 233363"/>
              <a:gd name="connsiteX5" fmla="*/ 114300 w 714375"/>
              <a:gd name="connsiteY5" fmla="*/ 223838 h 233363"/>
              <a:gd name="connsiteX6" fmla="*/ 133350 w 714375"/>
              <a:gd name="connsiteY6" fmla="*/ 233363 h 233363"/>
              <a:gd name="connsiteX7" fmla="*/ 195263 w 714375"/>
              <a:gd name="connsiteY7" fmla="*/ 223838 h 233363"/>
              <a:gd name="connsiteX8" fmla="*/ 276225 w 714375"/>
              <a:gd name="connsiteY8" fmla="*/ 214313 h 233363"/>
              <a:gd name="connsiteX9" fmla="*/ 295275 w 714375"/>
              <a:gd name="connsiteY9" fmla="*/ 209550 h 233363"/>
              <a:gd name="connsiteX10" fmla="*/ 233363 w 714375"/>
              <a:gd name="connsiteY10" fmla="*/ 214313 h 233363"/>
              <a:gd name="connsiteX11" fmla="*/ 252413 w 714375"/>
              <a:gd name="connsiteY11" fmla="*/ 214313 h 233363"/>
              <a:gd name="connsiteX12" fmla="*/ 276225 w 714375"/>
              <a:gd name="connsiteY12" fmla="*/ 180975 h 233363"/>
              <a:gd name="connsiteX13" fmla="*/ 285750 w 714375"/>
              <a:gd name="connsiteY13" fmla="*/ 166688 h 233363"/>
              <a:gd name="connsiteX14" fmla="*/ 414338 w 714375"/>
              <a:gd name="connsiteY14" fmla="*/ 209550 h 233363"/>
              <a:gd name="connsiteX15" fmla="*/ 500063 w 714375"/>
              <a:gd name="connsiteY15" fmla="*/ 138113 h 233363"/>
              <a:gd name="connsiteX16" fmla="*/ 561975 w 714375"/>
              <a:gd name="connsiteY16" fmla="*/ 171450 h 233363"/>
              <a:gd name="connsiteX17" fmla="*/ 604838 w 714375"/>
              <a:gd name="connsiteY17" fmla="*/ 104775 h 233363"/>
              <a:gd name="connsiteX18" fmla="*/ 685800 w 714375"/>
              <a:gd name="connsiteY18" fmla="*/ 123825 h 233363"/>
              <a:gd name="connsiteX19" fmla="*/ 714375 w 714375"/>
              <a:gd name="connsiteY19" fmla="*/ 42863 h 233363"/>
              <a:gd name="connsiteX20" fmla="*/ 542925 w 714375"/>
              <a:gd name="connsiteY20" fmla="*/ 0 h 233363"/>
              <a:gd name="connsiteX21" fmla="*/ 323850 w 714375"/>
              <a:gd name="connsiteY21" fmla="*/ 57150 h 233363"/>
              <a:gd name="connsiteX22" fmla="*/ 223838 w 714375"/>
              <a:gd name="connsiteY22" fmla="*/ 38100 h 233363"/>
              <a:gd name="connsiteX23" fmla="*/ 166688 w 714375"/>
              <a:gd name="connsiteY23" fmla="*/ 95250 h 233363"/>
              <a:gd name="connsiteX24" fmla="*/ 0 w 714375"/>
              <a:gd name="connsiteY24" fmla="*/ 80963 h 233363"/>
              <a:gd name="connsiteX25" fmla="*/ 9525 w 714375"/>
              <a:gd name="connsiteY25" fmla="*/ 171450 h 23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4375" h="233363">
                <a:moveTo>
                  <a:pt x="9525" y="171450"/>
                </a:moveTo>
                <a:lnTo>
                  <a:pt x="9525" y="171450"/>
                </a:lnTo>
                <a:cubicBezTo>
                  <a:pt x="23813" y="179388"/>
                  <a:pt x="38373" y="186854"/>
                  <a:pt x="52388" y="195263"/>
                </a:cubicBezTo>
                <a:cubicBezTo>
                  <a:pt x="62204" y="201153"/>
                  <a:pt x="70103" y="210693"/>
                  <a:pt x="80963" y="214313"/>
                </a:cubicBezTo>
                <a:cubicBezTo>
                  <a:pt x="85725" y="215900"/>
                  <a:pt x="90423" y="217696"/>
                  <a:pt x="95250" y="219075"/>
                </a:cubicBezTo>
                <a:cubicBezTo>
                  <a:pt x="101544" y="220873"/>
                  <a:pt x="108171" y="221540"/>
                  <a:pt x="114300" y="223838"/>
                </a:cubicBezTo>
                <a:cubicBezTo>
                  <a:pt x="120947" y="226331"/>
                  <a:pt x="127000" y="230188"/>
                  <a:pt x="133350" y="233363"/>
                </a:cubicBezTo>
                <a:cubicBezTo>
                  <a:pt x="162478" y="228508"/>
                  <a:pt x="164594" y="227927"/>
                  <a:pt x="195263" y="223838"/>
                </a:cubicBezTo>
                <a:cubicBezTo>
                  <a:pt x="228032" y="219469"/>
                  <a:pt x="242651" y="218043"/>
                  <a:pt x="276225" y="214313"/>
                </a:cubicBezTo>
                <a:cubicBezTo>
                  <a:pt x="282575" y="212725"/>
                  <a:pt x="301820" y="209550"/>
                  <a:pt x="295275" y="209550"/>
                </a:cubicBezTo>
                <a:cubicBezTo>
                  <a:pt x="274577" y="209550"/>
                  <a:pt x="254061" y="214313"/>
                  <a:pt x="233363" y="214313"/>
                </a:cubicBezTo>
                <a:lnTo>
                  <a:pt x="252413" y="214313"/>
                </a:lnTo>
                <a:cubicBezTo>
                  <a:pt x="260350" y="203200"/>
                  <a:pt x="269199" y="192685"/>
                  <a:pt x="276225" y="180975"/>
                </a:cubicBezTo>
                <a:cubicBezTo>
                  <a:pt x="285701" y="165182"/>
                  <a:pt x="274637" y="166688"/>
                  <a:pt x="285750" y="166688"/>
                </a:cubicBezTo>
                <a:lnTo>
                  <a:pt x="414338" y="209550"/>
                </a:lnTo>
                <a:lnTo>
                  <a:pt x="500063" y="138113"/>
                </a:lnTo>
                <a:lnTo>
                  <a:pt x="561975" y="171450"/>
                </a:lnTo>
                <a:lnTo>
                  <a:pt x="604838" y="104775"/>
                </a:lnTo>
                <a:lnTo>
                  <a:pt x="685800" y="123825"/>
                </a:lnTo>
                <a:lnTo>
                  <a:pt x="714375" y="42863"/>
                </a:lnTo>
                <a:lnTo>
                  <a:pt x="542925" y="0"/>
                </a:lnTo>
                <a:lnTo>
                  <a:pt x="323850" y="57150"/>
                </a:lnTo>
                <a:lnTo>
                  <a:pt x="223838" y="38100"/>
                </a:lnTo>
                <a:lnTo>
                  <a:pt x="166688" y="95250"/>
                </a:lnTo>
                <a:lnTo>
                  <a:pt x="0" y="80963"/>
                </a:lnTo>
                <a:lnTo>
                  <a:pt x="9525" y="171450"/>
                </a:lnTo>
                <a:close/>
              </a:path>
            </a:pathLst>
          </a:custGeom>
          <a:pattFill prst="wdDnDiag">
            <a:fgClr>
              <a:schemeClr val="tx1"/>
            </a:fgClr>
            <a:bgClr>
              <a:srgbClr val="C00000"/>
            </a:bgClr>
          </a:pattFill>
          <a:ln w="38100">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Freeform 100"/>
          <p:cNvSpPr/>
          <p:nvPr/>
        </p:nvSpPr>
        <p:spPr>
          <a:xfrm>
            <a:off x="6167423" y="4020124"/>
            <a:ext cx="159795" cy="209550"/>
          </a:xfrm>
          <a:custGeom>
            <a:avLst/>
            <a:gdLst>
              <a:gd name="connsiteX0" fmla="*/ 0 w 247650"/>
              <a:gd name="connsiteY0" fmla="*/ 61912 h 209550"/>
              <a:gd name="connsiteX1" fmla="*/ 0 w 247650"/>
              <a:gd name="connsiteY1" fmla="*/ 61912 h 209550"/>
              <a:gd name="connsiteX2" fmla="*/ 19050 w 247650"/>
              <a:gd name="connsiteY2" fmla="*/ 54768 h 209550"/>
              <a:gd name="connsiteX3" fmla="*/ 26194 w 247650"/>
              <a:gd name="connsiteY3" fmla="*/ 52387 h 209550"/>
              <a:gd name="connsiteX4" fmla="*/ 35719 w 247650"/>
              <a:gd name="connsiteY4" fmla="*/ 42862 h 209550"/>
              <a:gd name="connsiteX5" fmla="*/ 50007 w 247650"/>
              <a:gd name="connsiteY5" fmla="*/ 33337 h 209550"/>
              <a:gd name="connsiteX6" fmla="*/ 52388 w 247650"/>
              <a:gd name="connsiteY6" fmla="*/ 26193 h 209550"/>
              <a:gd name="connsiteX7" fmla="*/ 66675 w 247650"/>
              <a:gd name="connsiteY7" fmla="*/ 16668 h 209550"/>
              <a:gd name="connsiteX8" fmla="*/ 76200 w 247650"/>
              <a:gd name="connsiteY8" fmla="*/ 2381 h 209550"/>
              <a:gd name="connsiteX9" fmla="*/ 83344 w 247650"/>
              <a:gd name="connsiteY9" fmla="*/ 0 h 209550"/>
              <a:gd name="connsiteX10" fmla="*/ 83344 w 247650"/>
              <a:gd name="connsiteY10" fmla="*/ 0 h 209550"/>
              <a:gd name="connsiteX11" fmla="*/ 121444 w 247650"/>
              <a:gd name="connsiteY11" fmla="*/ 50006 h 209550"/>
              <a:gd name="connsiteX12" fmla="*/ 130969 w 247650"/>
              <a:gd name="connsiteY12" fmla="*/ 64293 h 209550"/>
              <a:gd name="connsiteX13" fmla="*/ 135732 w 247650"/>
              <a:gd name="connsiteY13" fmla="*/ 71437 h 209550"/>
              <a:gd name="connsiteX14" fmla="*/ 138113 w 247650"/>
              <a:gd name="connsiteY14" fmla="*/ 85725 h 209550"/>
              <a:gd name="connsiteX15" fmla="*/ 138113 w 247650"/>
              <a:gd name="connsiteY15" fmla="*/ 85725 h 209550"/>
              <a:gd name="connsiteX16" fmla="*/ 140494 w 247650"/>
              <a:gd name="connsiteY16" fmla="*/ 61912 h 209550"/>
              <a:gd name="connsiteX17" fmla="*/ 142875 w 247650"/>
              <a:gd name="connsiteY17" fmla="*/ 50006 h 209550"/>
              <a:gd name="connsiteX18" fmla="*/ 147638 w 247650"/>
              <a:gd name="connsiteY18" fmla="*/ 19050 h 209550"/>
              <a:gd name="connsiteX19" fmla="*/ 159544 w 247650"/>
              <a:gd name="connsiteY19" fmla="*/ 4762 h 209550"/>
              <a:gd name="connsiteX20" fmla="*/ 161925 w 247650"/>
              <a:gd name="connsiteY20" fmla="*/ 0 h 209550"/>
              <a:gd name="connsiteX21" fmla="*/ 169069 w 247650"/>
              <a:gd name="connsiteY21" fmla="*/ 0 h 209550"/>
              <a:gd name="connsiteX22" fmla="*/ 185738 w 247650"/>
              <a:gd name="connsiteY22" fmla="*/ 14287 h 209550"/>
              <a:gd name="connsiteX23" fmla="*/ 197644 w 247650"/>
              <a:gd name="connsiteY23" fmla="*/ 23812 h 209550"/>
              <a:gd name="connsiteX24" fmla="*/ 219075 w 247650"/>
              <a:gd name="connsiteY24" fmla="*/ 40481 h 209550"/>
              <a:gd name="connsiteX25" fmla="*/ 226219 w 247650"/>
              <a:gd name="connsiteY25" fmla="*/ 45243 h 209550"/>
              <a:gd name="connsiteX26" fmla="*/ 247650 w 247650"/>
              <a:gd name="connsiteY26" fmla="*/ 57150 h 209550"/>
              <a:gd name="connsiteX27" fmla="*/ 242888 w 247650"/>
              <a:gd name="connsiteY27" fmla="*/ 78581 h 209550"/>
              <a:gd name="connsiteX28" fmla="*/ 83344 w 247650"/>
              <a:gd name="connsiteY28" fmla="*/ 209550 h 209550"/>
              <a:gd name="connsiteX29" fmla="*/ 0 w 247650"/>
              <a:gd name="connsiteY29" fmla="*/ 6191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7650" h="209550">
                <a:moveTo>
                  <a:pt x="0" y="61912"/>
                </a:moveTo>
                <a:lnTo>
                  <a:pt x="0" y="61912"/>
                </a:lnTo>
                <a:lnTo>
                  <a:pt x="19050" y="54768"/>
                </a:lnTo>
                <a:cubicBezTo>
                  <a:pt x="21409" y="53910"/>
                  <a:pt x="24151" y="53846"/>
                  <a:pt x="26194" y="52387"/>
                </a:cubicBezTo>
                <a:cubicBezTo>
                  <a:pt x="29848" y="49777"/>
                  <a:pt x="32213" y="45667"/>
                  <a:pt x="35719" y="42862"/>
                </a:cubicBezTo>
                <a:cubicBezTo>
                  <a:pt x="40189" y="39286"/>
                  <a:pt x="50007" y="33337"/>
                  <a:pt x="50007" y="33337"/>
                </a:cubicBezTo>
                <a:cubicBezTo>
                  <a:pt x="50801" y="30956"/>
                  <a:pt x="50613" y="27968"/>
                  <a:pt x="52388" y="26193"/>
                </a:cubicBezTo>
                <a:cubicBezTo>
                  <a:pt x="56435" y="22146"/>
                  <a:pt x="66675" y="16668"/>
                  <a:pt x="66675" y="16668"/>
                </a:cubicBezTo>
                <a:cubicBezTo>
                  <a:pt x="69850" y="11906"/>
                  <a:pt x="70770" y="4191"/>
                  <a:pt x="76200" y="2381"/>
                </a:cubicBezTo>
                <a:lnTo>
                  <a:pt x="83344" y="0"/>
                </a:lnTo>
                <a:lnTo>
                  <a:pt x="83344" y="0"/>
                </a:lnTo>
                <a:cubicBezTo>
                  <a:pt x="115505" y="40200"/>
                  <a:pt x="103458" y="23027"/>
                  <a:pt x="121444" y="50006"/>
                </a:cubicBezTo>
                <a:lnTo>
                  <a:pt x="130969" y="64293"/>
                </a:lnTo>
                <a:lnTo>
                  <a:pt x="135732" y="71437"/>
                </a:lnTo>
                <a:cubicBezTo>
                  <a:pt x="138866" y="80840"/>
                  <a:pt x="138113" y="76071"/>
                  <a:pt x="138113" y="85725"/>
                </a:cubicBezTo>
                <a:lnTo>
                  <a:pt x="138113" y="85725"/>
                </a:lnTo>
                <a:cubicBezTo>
                  <a:pt x="138907" y="77787"/>
                  <a:pt x="139440" y="69819"/>
                  <a:pt x="140494" y="61912"/>
                </a:cubicBezTo>
                <a:cubicBezTo>
                  <a:pt x="141029" y="57900"/>
                  <a:pt x="142340" y="54018"/>
                  <a:pt x="142875" y="50006"/>
                </a:cubicBezTo>
                <a:cubicBezTo>
                  <a:pt x="143868" y="42557"/>
                  <a:pt x="143250" y="27827"/>
                  <a:pt x="147638" y="19050"/>
                </a:cubicBezTo>
                <a:cubicBezTo>
                  <a:pt x="152446" y="9434"/>
                  <a:pt x="152521" y="13541"/>
                  <a:pt x="159544" y="4762"/>
                </a:cubicBezTo>
                <a:cubicBezTo>
                  <a:pt x="160653" y="3376"/>
                  <a:pt x="161131" y="1587"/>
                  <a:pt x="161925" y="0"/>
                </a:cubicBezTo>
                <a:lnTo>
                  <a:pt x="169069" y="0"/>
                </a:lnTo>
                <a:cubicBezTo>
                  <a:pt x="174625" y="4762"/>
                  <a:pt x="180563" y="9112"/>
                  <a:pt x="185738" y="14287"/>
                </a:cubicBezTo>
                <a:cubicBezTo>
                  <a:pt x="196510" y="25059"/>
                  <a:pt x="183735" y="19176"/>
                  <a:pt x="197644" y="23812"/>
                </a:cubicBezTo>
                <a:cubicBezTo>
                  <a:pt x="208834" y="35002"/>
                  <a:pt x="201988" y="29090"/>
                  <a:pt x="219075" y="40481"/>
                </a:cubicBezTo>
                <a:cubicBezTo>
                  <a:pt x="221456" y="42068"/>
                  <a:pt x="223659" y="43963"/>
                  <a:pt x="226219" y="45243"/>
                </a:cubicBezTo>
                <a:cubicBezTo>
                  <a:pt x="246273" y="55270"/>
                  <a:pt x="240250" y="49747"/>
                  <a:pt x="247650" y="57150"/>
                </a:cubicBezTo>
                <a:lnTo>
                  <a:pt x="242888" y="78581"/>
                </a:lnTo>
                <a:lnTo>
                  <a:pt x="83344" y="209550"/>
                </a:lnTo>
                <a:lnTo>
                  <a:pt x="0" y="61912"/>
                </a:lnTo>
                <a:close/>
              </a:path>
            </a:pathLst>
          </a:custGeom>
          <a:pattFill prst="wdDnDiag">
            <a:fgClr>
              <a:schemeClr val="tx1"/>
            </a:fgClr>
            <a:bgClr>
              <a:srgbClr val="C00000"/>
            </a:bgClr>
          </a:patt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Freeform 101"/>
          <p:cNvSpPr/>
          <p:nvPr/>
        </p:nvSpPr>
        <p:spPr>
          <a:xfrm>
            <a:off x="6414226" y="4031188"/>
            <a:ext cx="46094" cy="162176"/>
          </a:xfrm>
          <a:custGeom>
            <a:avLst/>
            <a:gdLst>
              <a:gd name="connsiteX0" fmla="*/ 0 w 71437"/>
              <a:gd name="connsiteY0" fmla="*/ 69056 h 162176"/>
              <a:gd name="connsiteX1" fmla="*/ 0 w 71437"/>
              <a:gd name="connsiteY1" fmla="*/ 69056 h 162176"/>
              <a:gd name="connsiteX2" fmla="*/ 33337 w 71437"/>
              <a:gd name="connsiteY2" fmla="*/ 159544 h 162176"/>
              <a:gd name="connsiteX3" fmla="*/ 42862 w 71437"/>
              <a:gd name="connsiteY3" fmla="*/ 161925 h 162176"/>
              <a:gd name="connsiteX4" fmla="*/ 50006 w 71437"/>
              <a:gd name="connsiteY4" fmla="*/ 157163 h 162176"/>
              <a:gd name="connsiteX5" fmla="*/ 50006 w 71437"/>
              <a:gd name="connsiteY5" fmla="*/ 157163 h 162176"/>
              <a:gd name="connsiteX6" fmla="*/ 71437 w 71437"/>
              <a:gd name="connsiteY6" fmla="*/ 140494 h 162176"/>
              <a:gd name="connsiteX7" fmla="*/ 71437 w 71437"/>
              <a:gd name="connsiteY7" fmla="*/ 135731 h 162176"/>
              <a:gd name="connsiteX8" fmla="*/ 71437 w 71437"/>
              <a:gd name="connsiteY8" fmla="*/ 0 h 162176"/>
              <a:gd name="connsiteX9" fmla="*/ 71437 w 71437"/>
              <a:gd name="connsiteY9" fmla="*/ 0 h 162176"/>
              <a:gd name="connsiteX10" fmla="*/ 45243 w 71437"/>
              <a:gd name="connsiteY10" fmla="*/ 7144 h 162176"/>
              <a:gd name="connsiteX11" fmla="*/ 40481 w 71437"/>
              <a:gd name="connsiteY11" fmla="*/ 14288 h 162176"/>
              <a:gd name="connsiteX12" fmla="*/ 33337 w 71437"/>
              <a:gd name="connsiteY12" fmla="*/ 16669 h 162176"/>
              <a:gd name="connsiteX13" fmla="*/ 23812 w 71437"/>
              <a:gd name="connsiteY13" fmla="*/ 23813 h 162176"/>
              <a:gd name="connsiteX14" fmla="*/ 16668 w 71437"/>
              <a:gd name="connsiteY14" fmla="*/ 30956 h 162176"/>
              <a:gd name="connsiteX15" fmla="*/ 0 w 71437"/>
              <a:gd name="connsiteY15" fmla="*/ 69056 h 1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 h="162176">
                <a:moveTo>
                  <a:pt x="0" y="69056"/>
                </a:moveTo>
                <a:lnTo>
                  <a:pt x="0" y="69056"/>
                </a:lnTo>
                <a:cubicBezTo>
                  <a:pt x="11112" y="99219"/>
                  <a:pt x="19867" y="130358"/>
                  <a:pt x="33337" y="159544"/>
                </a:cubicBezTo>
                <a:cubicBezTo>
                  <a:pt x="34708" y="162515"/>
                  <a:pt x="39622" y="162388"/>
                  <a:pt x="42862" y="161925"/>
                </a:cubicBezTo>
                <a:cubicBezTo>
                  <a:pt x="45695" y="161520"/>
                  <a:pt x="50006" y="157163"/>
                  <a:pt x="50006" y="157163"/>
                </a:cubicBezTo>
                <a:lnTo>
                  <a:pt x="50006" y="157163"/>
                </a:lnTo>
                <a:cubicBezTo>
                  <a:pt x="65843" y="138686"/>
                  <a:pt x="56975" y="140494"/>
                  <a:pt x="71437" y="140494"/>
                </a:cubicBezTo>
                <a:lnTo>
                  <a:pt x="71437" y="135731"/>
                </a:lnTo>
                <a:lnTo>
                  <a:pt x="71437" y="0"/>
                </a:lnTo>
                <a:lnTo>
                  <a:pt x="71437" y="0"/>
                </a:lnTo>
                <a:cubicBezTo>
                  <a:pt x="62706" y="2381"/>
                  <a:pt x="53460" y="3351"/>
                  <a:pt x="45243" y="7144"/>
                </a:cubicBezTo>
                <a:cubicBezTo>
                  <a:pt x="42645" y="8343"/>
                  <a:pt x="42716" y="12500"/>
                  <a:pt x="40481" y="14288"/>
                </a:cubicBezTo>
                <a:cubicBezTo>
                  <a:pt x="38521" y="15856"/>
                  <a:pt x="35718" y="15875"/>
                  <a:pt x="33337" y="16669"/>
                </a:cubicBezTo>
                <a:cubicBezTo>
                  <a:pt x="30162" y="19050"/>
                  <a:pt x="26825" y="21230"/>
                  <a:pt x="23812" y="23813"/>
                </a:cubicBezTo>
                <a:cubicBezTo>
                  <a:pt x="21255" y="26004"/>
                  <a:pt x="19612" y="29321"/>
                  <a:pt x="16668" y="30956"/>
                </a:cubicBezTo>
                <a:cubicBezTo>
                  <a:pt x="6287" y="36723"/>
                  <a:pt x="2778" y="62706"/>
                  <a:pt x="0" y="69056"/>
                </a:cubicBezTo>
                <a:close/>
              </a:path>
            </a:pathLst>
          </a:custGeom>
          <a:pattFill prst="wdDnDiag">
            <a:fgClr>
              <a:schemeClr val="tx1"/>
            </a:fgClr>
            <a:bgClr>
              <a:srgbClr val="C00000"/>
            </a:bgClr>
          </a:patt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Freeform 102"/>
          <p:cNvSpPr/>
          <p:nvPr/>
        </p:nvSpPr>
        <p:spPr>
          <a:xfrm>
            <a:off x="6639847" y="4066622"/>
            <a:ext cx="406979" cy="164512"/>
          </a:xfrm>
          <a:custGeom>
            <a:avLst/>
            <a:gdLst>
              <a:gd name="connsiteX0" fmla="*/ 42863 w 347663"/>
              <a:gd name="connsiteY0" fmla="*/ 297656 h 297656"/>
              <a:gd name="connsiteX1" fmla="*/ 42863 w 347663"/>
              <a:gd name="connsiteY1" fmla="*/ 297656 h 297656"/>
              <a:gd name="connsiteX2" fmla="*/ 71438 w 347663"/>
              <a:gd name="connsiteY2" fmla="*/ 290513 h 297656"/>
              <a:gd name="connsiteX3" fmla="*/ 80963 w 347663"/>
              <a:gd name="connsiteY3" fmla="*/ 285750 h 297656"/>
              <a:gd name="connsiteX4" fmla="*/ 95250 w 347663"/>
              <a:gd name="connsiteY4" fmla="*/ 280988 h 297656"/>
              <a:gd name="connsiteX5" fmla="*/ 102394 w 347663"/>
              <a:gd name="connsiteY5" fmla="*/ 278606 h 297656"/>
              <a:gd name="connsiteX6" fmla="*/ 109538 w 347663"/>
              <a:gd name="connsiteY6" fmla="*/ 273844 h 297656"/>
              <a:gd name="connsiteX7" fmla="*/ 123825 w 347663"/>
              <a:gd name="connsiteY7" fmla="*/ 269081 h 297656"/>
              <a:gd name="connsiteX8" fmla="*/ 130969 w 347663"/>
              <a:gd name="connsiteY8" fmla="*/ 264319 h 297656"/>
              <a:gd name="connsiteX9" fmla="*/ 145257 w 347663"/>
              <a:gd name="connsiteY9" fmla="*/ 259556 h 297656"/>
              <a:gd name="connsiteX10" fmla="*/ 159544 w 347663"/>
              <a:gd name="connsiteY10" fmla="*/ 250031 h 297656"/>
              <a:gd name="connsiteX11" fmla="*/ 166688 w 347663"/>
              <a:gd name="connsiteY11" fmla="*/ 245269 h 297656"/>
              <a:gd name="connsiteX12" fmla="*/ 173832 w 347663"/>
              <a:gd name="connsiteY12" fmla="*/ 242888 h 297656"/>
              <a:gd name="connsiteX13" fmla="*/ 192882 w 347663"/>
              <a:gd name="connsiteY13" fmla="*/ 238125 h 297656"/>
              <a:gd name="connsiteX14" fmla="*/ 209550 w 347663"/>
              <a:gd name="connsiteY14" fmla="*/ 228600 h 297656"/>
              <a:gd name="connsiteX15" fmla="*/ 228600 w 347663"/>
              <a:gd name="connsiteY15" fmla="*/ 223838 h 297656"/>
              <a:gd name="connsiteX16" fmla="*/ 238125 w 347663"/>
              <a:gd name="connsiteY16" fmla="*/ 219075 h 297656"/>
              <a:gd name="connsiteX17" fmla="*/ 252413 w 347663"/>
              <a:gd name="connsiteY17" fmla="*/ 214313 h 297656"/>
              <a:gd name="connsiteX18" fmla="*/ 261938 w 347663"/>
              <a:gd name="connsiteY18" fmla="*/ 207169 h 297656"/>
              <a:gd name="connsiteX19" fmla="*/ 276225 w 347663"/>
              <a:gd name="connsiteY19" fmla="*/ 202406 h 297656"/>
              <a:gd name="connsiteX20" fmla="*/ 290513 w 347663"/>
              <a:gd name="connsiteY20" fmla="*/ 192881 h 297656"/>
              <a:gd name="connsiteX21" fmla="*/ 319088 w 347663"/>
              <a:gd name="connsiteY21" fmla="*/ 183356 h 297656"/>
              <a:gd name="connsiteX22" fmla="*/ 335757 w 347663"/>
              <a:gd name="connsiteY22" fmla="*/ 178594 h 297656"/>
              <a:gd name="connsiteX23" fmla="*/ 345282 w 347663"/>
              <a:gd name="connsiteY23" fmla="*/ 176213 h 297656"/>
              <a:gd name="connsiteX24" fmla="*/ 345282 w 347663"/>
              <a:gd name="connsiteY24" fmla="*/ 176213 h 297656"/>
              <a:gd name="connsiteX25" fmla="*/ 347663 w 347663"/>
              <a:gd name="connsiteY25" fmla="*/ 57150 h 297656"/>
              <a:gd name="connsiteX26" fmla="*/ 347663 w 347663"/>
              <a:gd name="connsiteY26" fmla="*/ 57150 h 297656"/>
              <a:gd name="connsiteX27" fmla="*/ 216694 w 347663"/>
              <a:gd name="connsiteY27" fmla="*/ 54769 h 297656"/>
              <a:gd name="connsiteX28" fmla="*/ 202407 w 347663"/>
              <a:gd name="connsiteY28" fmla="*/ 52388 h 297656"/>
              <a:gd name="connsiteX29" fmla="*/ 147638 w 347663"/>
              <a:gd name="connsiteY29" fmla="*/ 47625 h 297656"/>
              <a:gd name="connsiteX30" fmla="*/ 128588 w 347663"/>
              <a:gd name="connsiteY30" fmla="*/ 42863 h 297656"/>
              <a:gd name="connsiteX31" fmla="*/ 109538 w 347663"/>
              <a:gd name="connsiteY31" fmla="*/ 35719 h 297656"/>
              <a:gd name="connsiteX32" fmla="*/ 100013 w 347663"/>
              <a:gd name="connsiteY32" fmla="*/ 33338 h 297656"/>
              <a:gd name="connsiteX33" fmla="*/ 92869 w 347663"/>
              <a:gd name="connsiteY33" fmla="*/ 28575 h 297656"/>
              <a:gd name="connsiteX34" fmla="*/ 85725 w 347663"/>
              <a:gd name="connsiteY34" fmla="*/ 26194 h 297656"/>
              <a:gd name="connsiteX35" fmla="*/ 80963 w 347663"/>
              <a:gd name="connsiteY35" fmla="*/ 19050 h 297656"/>
              <a:gd name="connsiteX36" fmla="*/ 76200 w 347663"/>
              <a:gd name="connsiteY36" fmla="*/ 4763 h 297656"/>
              <a:gd name="connsiteX37" fmla="*/ 73819 w 347663"/>
              <a:gd name="connsiteY37" fmla="*/ 0 h 297656"/>
              <a:gd name="connsiteX38" fmla="*/ 73819 w 347663"/>
              <a:gd name="connsiteY38" fmla="*/ 0 h 297656"/>
              <a:gd name="connsiteX39" fmla="*/ 45244 w 347663"/>
              <a:gd name="connsiteY39" fmla="*/ 9525 h 297656"/>
              <a:gd name="connsiteX40" fmla="*/ 35719 w 347663"/>
              <a:gd name="connsiteY40" fmla="*/ 21431 h 297656"/>
              <a:gd name="connsiteX41" fmla="*/ 19050 w 347663"/>
              <a:gd name="connsiteY41" fmla="*/ 33338 h 297656"/>
              <a:gd name="connsiteX42" fmla="*/ 2382 w 347663"/>
              <a:gd name="connsiteY42" fmla="*/ 35719 h 297656"/>
              <a:gd name="connsiteX43" fmla="*/ 2382 w 347663"/>
              <a:gd name="connsiteY43" fmla="*/ 35719 h 297656"/>
              <a:gd name="connsiteX44" fmla="*/ 4763 w 347663"/>
              <a:gd name="connsiteY44" fmla="*/ 69056 h 297656"/>
              <a:gd name="connsiteX45" fmla="*/ 0 w 347663"/>
              <a:gd name="connsiteY45" fmla="*/ 142875 h 297656"/>
              <a:gd name="connsiteX46" fmla="*/ 2382 w 347663"/>
              <a:gd name="connsiteY46" fmla="*/ 233363 h 297656"/>
              <a:gd name="connsiteX47" fmla="*/ 4763 w 347663"/>
              <a:gd name="connsiteY47" fmla="*/ 240506 h 297656"/>
              <a:gd name="connsiteX48" fmla="*/ 9525 w 347663"/>
              <a:gd name="connsiteY48" fmla="*/ 264319 h 297656"/>
              <a:gd name="connsiteX49" fmla="*/ 11907 w 347663"/>
              <a:gd name="connsiteY49" fmla="*/ 271463 h 297656"/>
              <a:gd name="connsiteX50" fmla="*/ 42863 w 347663"/>
              <a:gd name="connsiteY50" fmla="*/ 297656 h 2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7663" h="297656">
                <a:moveTo>
                  <a:pt x="42863" y="297656"/>
                </a:moveTo>
                <a:lnTo>
                  <a:pt x="42863" y="297656"/>
                </a:lnTo>
                <a:cubicBezTo>
                  <a:pt x="47782" y="296563"/>
                  <a:pt x="63856" y="293763"/>
                  <a:pt x="71438" y="290513"/>
                </a:cubicBezTo>
                <a:cubicBezTo>
                  <a:pt x="74701" y="289115"/>
                  <a:pt x="77667" y="287068"/>
                  <a:pt x="80963" y="285750"/>
                </a:cubicBezTo>
                <a:cubicBezTo>
                  <a:pt x="85624" y="283886"/>
                  <a:pt x="90488" y="282575"/>
                  <a:pt x="95250" y="280988"/>
                </a:cubicBezTo>
                <a:cubicBezTo>
                  <a:pt x="97631" y="280194"/>
                  <a:pt x="100305" y="279998"/>
                  <a:pt x="102394" y="278606"/>
                </a:cubicBezTo>
                <a:cubicBezTo>
                  <a:pt x="104775" y="277019"/>
                  <a:pt x="106923" y="275006"/>
                  <a:pt x="109538" y="273844"/>
                </a:cubicBezTo>
                <a:cubicBezTo>
                  <a:pt x="114125" y="271805"/>
                  <a:pt x="119648" y="271865"/>
                  <a:pt x="123825" y="269081"/>
                </a:cubicBezTo>
                <a:cubicBezTo>
                  <a:pt x="126206" y="267494"/>
                  <a:pt x="128354" y="265481"/>
                  <a:pt x="130969" y="264319"/>
                </a:cubicBezTo>
                <a:cubicBezTo>
                  <a:pt x="135557" y="262280"/>
                  <a:pt x="141080" y="262341"/>
                  <a:pt x="145257" y="259556"/>
                </a:cubicBezTo>
                <a:lnTo>
                  <a:pt x="159544" y="250031"/>
                </a:lnTo>
                <a:cubicBezTo>
                  <a:pt x="161925" y="248444"/>
                  <a:pt x="163973" y="246174"/>
                  <a:pt x="166688" y="245269"/>
                </a:cubicBezTo>
                <a:cubicBezTo>
                  <a:pt x="169069" y="244475"/>
                  <a:pt x="171397" y="243497"/>
                  <a:pt x="173832" y="242888"/>
                </a:cubicBezTo>
                <a:lnTo>
                  <a:pt x="192882" y="238125"/>
                </a:lnTo>
                <a:cubicBezTo>
                  <a:pt x="198106" y="234642"/>
                  <a:pt x="203510" y="230613"/>
                  <a:pt x="209550" y="228600"/>
                </a:cubicBezTo>
                <a:cubicBezTo>
                  <a:pt x="215760" y="226530"/>
                  <a:pt x="228600" y="223838"/>
                  <a:pt x="228600" y="223838"/>
                </a:cubicBezTo>
                <a:cubicBezTo>
                  <a:pt x="231775" y="222250"/>
                  <a:pt x="234829" y="220393"/>
                  <a:pt x="238125" y="219075"/>
                </a:cubicBezTo>
                <a:cubicBezTo>
                  <a:pt x="242786" y="217211"/>
                  <a:pt x="252413" y="214313"/>
                  <a:pt x="252413" y="214313"/>
                </a:cubicBezTo>
                <a:cubicBezTo>
                  <a:pt x="255588" y="211932"/>
                  <a:pt x="258388" y="208944"/>
                  <a:pt x="261938" y="207169"/>
                </a:cubicBezTo>
                <a:cubicBezTo>
                  <a:pt x="266428" y="204924"/>
                  <a:pt x="272048" y="205191"/>
                  <a:pt x="276225" y="202406"/>
                </a:cubicBezTo>
                <a:cubicBezTo>
                  <a:pt x="280988" y="199231"/>
                  <a:pt x="285083" y="194691"/>
                  <a:pt x="290513" y="192881"/>
                </a:cubicBezTo>
                <a:lnTo>
                  <a:pt x="319088" y="183356"/>
                </a:lnTo>
                <a:cubicBezTo>
                  <a:pt x="336198" y="177652"/>
                  <a:pt x="314852" y="184567"/>
                  <a:pt x="335757" y="178594"/>
                </a:cubicBezTo>
                <a:cubicBezTo>
                  <a:pt x="344970" y="175962"/>
                  <a:pt x="339974" y="176213"/>
                  <a:pt x="345282" y="176213"/>
                </a:cubicBezTo>
                <a:lnTo>
                  <a:pt x="345282" y="176213"/>
                </a:lnTo>
                <a:cubicBezTo>
                  <a:pt x="347714" y="61913"/>
                  <a:pt x="347663" y="101609"/>
                  <a:pt x="347663" y="57150"/>
                </a:cubicBezTo>
                <a:lnTo>
                  <a:pt x="347663" y="57150"/>
                </a:lnTo>
                <a:lnTo>
                  <a:pt x="216694" y="54769"/>
                </a:lnTo>
                <a:cubicBezTo>
                  <a:pt x="211869" y="54611"/>
                  <a:pt x="207213" y="52846"/>
                  <a:pt x="202407" y="52388"/>
                </a:cubicBezTo>
                <a:cubicBezTo>
                  <a:pt x="186293" y="50853"/>
                  <a:pt x="164590" y="50803"/>
                  <a:pt x="147638" y="47625"/>
                </a:cubicBezTo>
                <a:cubicBezTo>
                  <a:pt x="141205" y="46419"/>
                  <a:pt x="134665" y="45294"/>
                  <a:pt x="128588" y="42863"/>
                </a:cubicBezTo>
                <a:cubicBezTo>
                  <a:pt x="122290" y="40343"/>
                  <a:pt x="116076" y="37587"/>
                  <a:pt x="109538" y="35719"/>
                </a:cubicBezTo>
                <a:cubicBezTo>
                  <a:pt x="106391" y="34820"/>
                  <a:pt x="103188" y="34132"/>
                  <a:pt x="100013" y="33338"/>
                </a:cubicBezTo>
                <a:cubicBezTo>
                  <a:pt x="97632" y="31750"/>
                  <a:pt x="95429" y="29855"/>
                  <a:pt x="92869" y="28575"/>
                </a:cubicBezTo>
                <a:cubicBezTo>
                  <a:pt x="90624" y="27452"/>
                  <a:pt x="87685" y="27762"/>
                  <a:pt x="85725" y="26194"/>
                </a:cubicBezTo>
                <a:cubicBezTo>
                  <a:pt x="83490" y="24406"/>
                  <a:pt x="82125" y="21665"/>
                  <a:pt x="80963" y="19050"/>
                </a:cubicBezTo>
                <a:cubicBezTo>
                  <a:pt x="78924" y="14463"/>
                  <a:pt x="78445" y="9253"/>
                  <a:pt x="76200" y="4763"/>
                </a:cubicBezTo>
                <a:lnTo>
                  <a:pt x="73819" y="0"/>
                </a:lnTo>
                <a:lnTo>
                  <a:pt x="73819" y="0"/>
                </a:lnTo>
                <a:cubicBezTo>
                  <a:pt x="64294" y="3175"/>
                  <a:pt x="48419" y="0"/>
                  <a:pt x="45244" y="9525"/>
                </a:cubicBezTo>
                <a:cubicBezTo>
                  <a:pt x="41789" y="19891"/>
                  <a:pt x="45144" y="14699"/>
                  <a:pt x="35719" y="21431"/>
                </a:cubicBezTo>
                <a:cubicBezTo>
                  <a:pt x="35114" y="21863"/>
                  <a:pt x="21412" y="32452"/>
                  <a:pt x="19050" y="33338"/>
                </a:cubicBezTo>
                <a:cubicBezTo>
                  <a:pt x="11871" y="36030"/>
                  <a:pt x="8727" y="35719"/>
                  <a:pt x="2382" y="35719"/>
                </a:cubicBezTo>
                <a:lnTo>
                  <a:pt x="2382" y="35719"/>
                </a:lnTo>
                <a:cubicBezTo>
                  <a:pt x="3176" y="46831"/>
                  <a:pt x="4763" y="57915"/>
                  <a:pt x="4763" y="69056"/>
                </a:cubicBezTo>
                <a:cubicBezTo>
                  <a:pt x="4763" y="113517"/>
                  <a:pt x="4310" y="112717"/>
                  <a:pt x="0" y="142875"/>
                </a:cubicBezTo>
                <a:cubicBezTo>
                  <a:pt x="794" y="173038"/>
                  <a:pt x="912" y="203226"/>
                  <a:pt x="2382" y="233363"/>
                </a:cubicBezTo>
                <a:cubicBezTo>
                  <a:pt x="2504" y="235870"/>
                  <a:pt x="4074" y="238093"/>
                  <a:pt x="4763" y="240506"/>
                </a:cubicBezTo>
                <a:cubicBezTo>
                  <a:pt x="9509" y="257118"/>
                  <a:pt x="4845" y="243259"/>
                  <a:pt x="9525" y="264319"/>
                </a:cubicBezTo>
                <a:cubicBezTo>
                  <a:pt x="10070" y="266769"/>
                  <a:pt x="10918" y="269156"/>
                  <a:pt x="11907" y="271463"/>
                </a:cubicBezTo>
                <a:cubicBezTo>
                  <a:pt x="13305" y="274726"/>
                  <a:pt x="37704" y="293290"/>
                  <a:pt x="42863" y="297656"/>
                </a:cubicBezTo>
                <a:close/>
              </a:path>
            </a:pathLst>
          </a:custGeom>
          <a:pattFill prst="wdDnDiag">
            <a:fgClr>
              <a:schemeClr val="tx1"/>
            </a:fgClr>
            <a:bgClr>
              <a:srgbClr val="C00000"/>
            </a:bgClr>
          </a:patt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315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 grpId="0" animBg="1"/>
      <p:bldP spid="6" grpId="0" animBg="1"/>
      <p:bldP spid="15" grpId="0" animBg="1"/>
      <p:bldP spid="22" grpId="0" animBg="1"/>
      <p:bldP spid="100" grpId="0" animBg="1"/>
      <p:bldP spid="101" grpId="0" animBg="1"/>
      <p:bldP spid="102" grpId="0" animBg="1"/>
      <p:bldP spid="10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2437639" y="1677971"/>
            <a:ext cx="4572761" cy="4204356"/>
          </a:xfrm>
          <a:prstGeom prst="roundRect">
            <a:avLst/>
          </a:prstGeom>
          <a:solidFill>
            <a:schemeClr val="accent3">
              <a:lumMod val="7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924745" y="1827460"/>
            <a:ext cx="3638872" cy="400110"/>
          </a:xfrm>
          <a:prstGeom prst="rect">
            <a:avLst/>
          </a:prstGeom>
          <a:noFill/>
        </p:spPr>
        <p:txBody>
          <a:bodyPr wrap="square" rtlCol="0">
            <a:spAutoFit/>
          </a:bodyPr>
          <a:lstStyle/>
          <a:p>
            <a:pPr algn="ctr"/>
            <a:r>
              <a:rPr lang="en-US" sz="2000" dirty="0" smtClean="0">
                <a:solidFill>
                  <a:srgbClr val="F9D59B"/>
                </a:solidFill>
                <a:latin typeface="Arial" panose="020B0604020202020204" pitchFamily="34" charset="0"/>
                <a:cs typeface="Arial" panose="020B0604020202020204" pitchFamily="34" charset="0"/>
              </a:rPr>
              <a:t>Wet Aggregates</a:t>
            </a:r>
            <a:endParaRPr lang="en-US" sz="2000" dirty="0">
              <a:solidFill>
                <a:srgbClr val="F9D59B"/>
              </a:solidFill>
              <a:latin typeface="Arial" panose="020B0604020202020204" pitchFamily="34" charset="0"/>
              <a:cs typeface="Arial" panose="020B0604020202020204" pitchFamily="34" charset="0"/>
            </a:endParaRPr>
          </a:p>
        </p:txBody>
      </p:sp>
      <p:sp>
        <p:nvSpPr>
          <p:cNvPr id="54" name="TextBox 53"/>
          <p:cNvSpPr txBox="1"/>
          <p:nvPr/>
        </p:nvSpPr>
        <p:spPr>
          <a:xfrm>
            <a:off x="2420654" y="2085377"/>
            <a:ext cx="400110" cy="3705702"/>
          </a:xfrm>
          <a:prstGeom prst="rect">
            <a:avLst/>
          </a:prstGeom>
          <a:noFill/>
        </p:spPr>
        <p:txBody>
          <a:bodyPr vert="vert270" wrap="square" rtlCol="0" anchor="t" anchorCtr="1">
            <a:spAutoFit/>
          </a:bodyPr>
          <a:lstStyle/>
          <a:p>
            <a:pPr algn="ctr"/>
            <a:r>
              <a:rPr lang="en-US" sz="1400" dirty="0" smtClean="0">
                <a:latin typeface="Arial" panose="020B0604020202020204" pitchFamily="34" charset="0"/>
                <a:cs typeface="Arial" panose="020B0604020202020204" pitchFamily="34" charset="0"/>
              </a:rPr>
              <a:t>Normalized Height</a:t>
            </a:r>
            <a:endParaRPr lang="en-US" sz="1400" dirty="0">
              <a:latin typeface="Arial" panose="020B0604020202020204" pitchFamily="34" charset="0"/>
              <a:cs typeface="Arial" panose="020B0604020202020204" pitchFamily="34" charset="0"/>
            </a:endParaRPr>
          </a:p>
        </p:txBody>
      </p:sp>
      <p:sp>
        <p:nvSpPr>
          <p:cNvPr id="55" name="TextBox 54"/>
          <p:cNvSpPr txBox="1"/>
          <p:nvPr/>
        </p:nvSpPr>
        <p:spPr>
          <a:xfrm>
            <a:off x="2851541" y="5451948"/>
            <a:ext cx="3785280"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Normalized Range</a:t>
            </a:r>
            <a:endParaRPr lang="en-US" sz="1400" dirty="0">
              <a:latin typeface="Arial" panose="020B0604020202020204" pitchFamily="34" charset="0"/>
              <a:cs typeface="Arial" panose="020B0604020202020204" pitchFamily="34" charset="0"/>
            </a:endParaRPr>
          </a:p>
        </p:txBody>
      </p:sp>
      <p:sp>
        <p:nvSpPr>
          <p:cNvPr id="57" name="Title 1"/>
          <p:cNvSpPr>
            <a:spLocks noGrp="1"/>
          </p:cNvSpPr>
          <p:nvPr>
            <p:ph type="title"/>
          </p:nvPr>
        </p:nvSpPr>
        <p:spPr>
          <a:xfrm>
            <a:off x="1" y="228600"/>
            <a:ext cx="9133224" cy="914400"/>
          </a:xfrm>
        </p:spPr>
        <p:txBody>
          <a:bodyPr>
            <a:normAutofit/>
          </a:bodyPr>
          <a:lstStyle/>
          <a:p>
            <a:pPr>
              <a:tabLst>
                <a:tab pos="4000500" algn="l"/>
              </a:tabLst>
            </a:pPr>
            <a:r>
              <a:rPr lang="en-US" sz="3200" dirty="0" smtClean="0">
                <a:solidFill>
                  <a:schemeClr val="accent4">
                    <a:lumMod val="40000"/>
                    <a:lumOff val="60000"/>
                  </a:schemeClr>
                </a:solidFill>
                <a:latin typeface="Arial" panose="020B0604020202020204" pitchFamily="34" charset="0"/>
                <a:cs typeface="Arial" panose="020B0604020202020204" pitchFamily="34" charset="0"/>
              </a:rPr>
              <a:t>Methodology: Composite Results</a:t>
            </a:r>
            <a:endParaRPr lang="en-US" sz="3200" dirty="0">
              <a:solidFill>
                <a:schemeClr val="accent4">
                  <a:lumMod val="40000"/>
                  <a:lumOff val="60000"/>
                </a:schemeClr>
              </a:solidFill>
              <a:latin typeface="Arial" panose="020B0604020202020204" pitchFamily="34" charset="0"/>
              <a:cs typeface="Arial" panose="020B0604020202020204" pitchFamily="34" charset="0"/>
            </a:endParaRPr>
          </a:p>
        </p:txBody>
      </p:sp>
      <p:grpSp>
        <p:nvGrpSpPr>
          <p:cNvPr id="7" name="Group 6"/>
          <p:cNvGrpSpPr/>
          <p:nvPr/>
        </p:nvGrpSpPr>
        <p:grpSpPr>
          <a:xfrm>
            <a:off x="2820764" y="2400063"/>
            <a:ext cx="3987878" cy="2978830"/>
            <a:chOff x="2820764" y="2303813"/>
            <a:chExt cx="3987878" cy="297883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20764" y="2303813"/>
              <a:ext cx="3987878" cy="2869827"/>
            </a:xfrm>
            <a:prstGeom prst="rect">
              <a:avLst/>
            </a:prstGeom>
            <a:solidFill>
              <a:schemeClr val="tx1"/>
            </a:solidFill>
          </p:spPr>
        </p:pic>
        <p:pic>
          <p:nvPicPr>
            <p:cNvPr id="39" name="Picture 3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21858" y="5105015"/>
              <a:ext cx="3986784" cy="177628"/>
            </a:xfrm>
            <a:prstGeom prst="rect">
              <a:avLst/>
            </a:prstGeom>
            <a:solidFill>
              <a:schemeClr val="tx1"/>
            </a:solidFill>
          </p:spPr>
        </p:pic>
      </p:grpSp>
      <p:cxnSp>
        <p:nvCxnSpPr>
          <p:cNvPr id="38" name="Straight Connector 37"/>
          <p:cNvCxnSpPr/>
          <p:nvPr/>
        </p:nvCxnSpPr>
        <p:spPr>
          <a:xfrm flipV="1">
            <a:off x="3626566" y="3859731"/>
            <a:ext cx="1965712" cy="412155"/>
          </a:xfrm>
          <a:prstGeom prst="line">
            <a:avLst/>
          </a:prstGeom>
          <a:ln w="76200"/>
        </p:spPr>
        <p:style>
          <a:lnRef idx="1">
            <a:schemeClr val="dk1"/>
          </a:lnRef>
          <a:fillRef idx="0">
            <a:schemeClr val="dk1"/>
          </a:fillRef>
          <a:effectRef idx="0">
            <a:schemeClr val="dk1"/>
          </a:effectRef>
          <a:fontRef idx="minor">
            <a:schemeClr val="tx1"/>
          </a:fontRef>
        </p:style>
      </p:cxnSp>
      <p:sp>
        <p:nvSpPr>
          <p:cNvPr id="8" name="Rectangle 7"/>
          <p:cNvSpPr/>
          <p:nvPr/>
        </p:nvSpPr>
        <p:spPr>
          <a:xfrm>
            <a:off x="3157086" y="2560320"/>
            <a:ext cx="1838426" cy="22138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2049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3027" y="275399"/>
            <a:ext cx="9110973" cy="584775"/>
          </a:xfrm>
          <a:prstGeom prst="rect">
            <a:avLst/>
          </a:prstGeom>
          <a:noFill/>
        </p:spPr>
        <p:txBody>
          <a:bodyPr wrap="square" rtlCol="0">
            <a:spAutoFit/>
          </a:bodyPr>
          <a:lstStyle/>
          <a:p>
            <a:pPr algn="ctr"/>
            <a:r>
              <a:rPr lang="en-US" sz="3200" dirty="0" smtClean="0">
                <a:solidFill>
                  <a:schemeClr val="accent4">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Midlevel Inflow Composites</a:t>
            </a:r>
            <a:endParaRPr lang="en-US" sz="3200" dirty="0">
              <a:solidFill>
                <a:schemeClr val="accent4">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3" name="Rounded Rectangle 62"/>
          <p:cNvSpPr/>
          <p:nvPr/>
        </p:nvSpPr>
        <p:spPr>
          <a:xfrm>
            <a:off x="131365" y="1192305"/>
            <a:ext cx="6617612" cy="2492959"/>
          </a:xfrm>
          <a:prstGeom prst="roundRect">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58613" y="1258283"/>
            <a:ext cx="1828800"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Heavy Rain</a:t>
            </a:r>
            <a:endParaRPr lang="en-US" sz="1600" dirty="0">
              <a:latin typeface="Arial" panose="020B0604020202020204" pitchFamily="34" charset="0"/>
              <a:cs typeface="Arial" panose="020B0604020202020204" pitchFamily="34" charset="0"/>
            </a:endParaRPr>
          </a:p>
        </p:txBody>
      </p:sp>
      <p:sp>
        <p:nvSpPr>
          <p:cNvPr id="32" name="TextBox 31"/>
          <p:cNvSpPr txBox="1"/>
          <p:nvPr/>
        </p:nvSpPr>
        <p:spPr>
          <a:xfrm>
            <a:off x="4704430" y="1255602"/>
            <a:ext cx="1884802"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Light Rain</a:t>
            </a:r>
            <a:endParaRPr lang="en-US" sz="1600" dirty="0">
              <a:latin typeface="Arial" panose="020B0604020202020204" pitchFamily="34" charset="0"/>
              <a:cs typeface="Arial" panose="020B0604020202020204" pitchFamily="34" charset="0"/>
            </a:endParaRPr>
          </a:p>
        </p:txBody>
      </p:sp>
      <p:sp>
        <p:nvSpPr>
          <p:cNvPr id="31" name="TextBox 30"/>
          <p:cNvSpPr txBox="1"/>
          <p:nvPr/>
        </p:nvSpPr>
        <p:spPr>
          <a:xfrm>
            <a:off x="2518944" y="1257172"/>
            <a:ext cx="1905000"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Moderate Rain</a:t>
            </a:r>
            <a:endParaRPr lang="en-US" sz="1600" dirty="0">
              <a:latin typeface="Arial" panose="020B0604020202020204" pitchFamily="34" charset="0"/>
              <a:cs typeface="Arial" panose="020B0604020202020204" pitchFamily="34" charset="0"/>
            </a:endParaRPr>
          </a:p>
        </p:txBody>
      </p:sp>
      <p:sp>
        <p:nvSpPr>
          <p:cNvPr id="47" name="TextBox 46"/>
          <p:cNvSpPr txBox="1"/>
          <p:nvPr/>
        </p:nvSpPr>
        <p:spPr>
          <a:xfrm>
            <a:off x="93810" y="1559768"/>
            <a:ext cx="369332" cy="1844410"/>
          </a:xfrm>
          <a:prstGeom prst="rect">
            <a:avLst/>
          </a:prstGeom>
          <a:noFill/>
        </p:spPr>
        <p:txBody>
          <a:bodyPr vert="vert270" wrap="square" rtlCol="0" anchor="t" anchorCtr="1">
            <a:spAutoFit/>
          </a:bodyPr>
          <a:lstStyle/>
          <a:p>
            <a:pPr algn="ctr"/>
            <a:r>
              <a:rPr lang="en-US" sz="1200" dirty="0" smtClean="0"/>
              <a:t> Normalized Height</a:t>
            </a:r>
            <a:endParaRPr lang="en-US" sz="1200" dirty="0"/>
          </a:p>
        </p:txBody>
      </p:sp>
      <p:sp>
        <p:nvSpPr>
          <p:cNvPr id="51" name="TextBox 50"/>
          <p:cNvSpPr txBox="1"/>
          <p:nvPr/>
        </p:nvSpPr>
        <p:spPr>
          <a:xfrm>
            <a:off x="448988" y="3410970"/>
            <a:ext cx="1831504" cy="276999"/>
          </a:xfrm>
          <a:prstGeom prst="rect">
            <a:avLst/>
          </a:prstGeom>
          <a:noFill/>
        </p:spPr>
        <p:txBody>
          <a:bodyPr wrap="square" rtlCol="0">
            <a:spAutoFit/>
          </a:bodyPr>
          <a:lstStyle/>
          <a:p>
            <a:pPr algn="ctr"/>
            <a:r>
              <a:rPr lang="en-US" sz="1200" dirty="0" smtClean="0"/>
              <a:t>Normalized Range</a:t>
            </a:r>
            <a:endParaRPr lang="en-US" sz="1200" dirty="0"/>
          </a:p>
        </p:txBody>
      </p:sp>
      <p:sp>
        <p:nvSpPr>
          <p:cNvPr id="62" name="Rounded Rectangle 61"/>
          <p:cNvSpPr/>
          <p:nvPr/>
        </p:nvSpPr>
        <p:spPr>
          <a:xfrm>
            <a:off x="120120" y="4065875"/>
            <a:ext cx="2160372" cy="2496312"/>
          </a:xfrm>
          <a:prstGeom prst="roundRect">
            <a:avLst/>
          </a:prstGeom>
          <a:solidFill>
            <a:srgbClr val="880814">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32745" y="4107737"/>
            <a:ext cx="1887847"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Wet Aggregates </a:t>
            </a:r>
            <a:endParaRPr lang="en-US" sz="1600" dirty="0">
              <a:latin typeface="Arial" panose="020B0604020202020204" pitchFamily="34" charset="0"/>
              <a:cs typeface="Arial" panose="020B0604020202020204" pitchFamily="34" charset="0"/>
            </a:endParaRPr>
          </a:p>
        </p:txBody>
      </p:sp>
      <p:sp>
        <p:nvSpPr>
          <p:cNvPr id="64" name="Rounded Rectangle 63"/>
          <p:cNvSpPr/>
          <p:nvPr/>
        </p:nvSpPr>
        <p:spPr>
          <a:xfrm>
            <a:off x="2412694" y="4046623"/>
            <a:ext cx="6621138" cy="2496312"/>
          </a:xfrm>
          <a:prstGeom prst="round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604573" y="4101178"/>
            <a:ext cx="1842122"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Dry Aggregates</a:t>
            </a:r>
            <a:endParaRPr lang="en-US" sz="1600" dirty="0">
              <a:latin typeface="Arial" panose="020B0604020202020204" pitchFamily="34" charset="0"/>
              <a:cs typeface="Arial" panose="020B0604020202020204" pitchFamily="34" charset="0"/>
            </a:endParaRPr>
          </a:p>
        </p:txBody>
      </p:sp>
      <p:sp>
        <p:nvSpPr>
          <p:cNvPr id="25" name="TextBox 24"/>
          <p:cNvSpPr txBox="1"/>
          <p:nvPr/>
        </p:nvSpPr>
        <p:spPr>
          <a:xfrm>
            <a:off x="4803806" y="4115924"/>
            <a:ext cx="1828336"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Small Ice Crystals</a:t>
            </a:r>
            <a:endParaRPr lang="en-US" sz="1600" dirty="0">
              <a:latin typeface="Arial" panose="020B0604020202020204" pitchFamily="34" charset="0"/>
              <a:cs typeface="Arial" panose="020B0604020202020204" pitchFamily="34" charset="0"/>
            </a:endParaRPr>
          </a:p>
        </p:txBody>
      </p:sp>
      <p:sp>
        <p:nvSpPr>
          <p:cNvPr id="26" name="TextBox 25"/>
          <p:cNvSpPr txBox="1"/>
          <p:nvPr/>
        </p:nvSpPr>
        <p:spPr>
          <a:xfrm>
            <a:off x="6976363" y="4124480"/>
            <a:ext cx="1886650"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Horz. Oriented Ice</a:t>
            </a:r>
            <a:endParaRPr lang="en-US" sz="1600" dirty="0">
              <a:latin typeface="Arial" panose="020B0604020202020204" pitchFamily="34" charset="0"/>
              <a:cs typeface="Arial" panose="020B0604020202020204" pitchFamily="34" charset="0"/>
            </a:endParaRPr>
          </a:p>
        </p:txBody>
      </p:sp>
      <p:sp>
        <p:nvSpPr>
          <p:cNvPr id="61" name="Rounded Rectangle 60"/>
          <p:cNvSpPr/>
          <p:nvPr/>
        </p:nvSpPr>
        <p:spPr>
          <a:xfrm>
            <a:off x="6858000" y="1163473"/>
            <a:ext cx="2209800" cy="2499964"/>
          </a:xfrm>
          <a:prstGeom prst="roundRect">
            <a:avLst/>
          </a:prstGeom>
          <a:solidFill>
            <a:schemeClr val="accent3">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6985989" y="1126485"/>
            <a:ext cx="1939036" cy="584776"/>
          </a:xfrm>
          <a:prstGeom prst="rect">
            <a:avLst/>
          </a:prstGeom>
          <a:noFill/>
          <a:effectLst/>
        </p:spPr>
        <p:txBody>
          <a:bodyPr wrap="square" rtlCol="0">
            <a:spAutoFit/>
          </a:bodyPr>
          <a:lstStyle/>
          <a:p>
            <a:pPr algn="ctr"/>
            <a:r>
              <a:rPr lang="en-US" sz="1600" dirty="0" smtClean="0">
                <a:latin typeface="Arial" panose="020B0604020202020204" pitchFamily="34" charset="0"/>
                <a:cs typeface="Arial" panose="020B0604020202020204" pitchFamily="34" charset="0"/>
              </a:rPr>
              <a:t>Graupel /</a:t>
            </a:r>
          </a:p>
          <a:p>
            <a:pPr algn="ctr"/>
            <a:r>
              <a:rPr lang="en-US" sz="1600" dirty="0" smtClean="0">
                <a:latin typeface="Arial" panose="020B0604020202020204" pitchFamily="34" charset="0"/>
                <a:cs typeface="Arial" panose="020B0604020202020204" pitchFamily="34" charset="0"/>
              </a:rPr>
              <a:t>Rimed Aggregates </a:t>
            </a:r>
            <a:endParaRPr lang="en-US" sz="1600" dirty="0">
              <a:latin typeface="Arial" panose="020B0604020202020204" pitchFamily="34" charset="0"/>
              <a:cs typeface="Arial" panose="020B0604020202020204" pitchFamily="34" charset="0"/>
            </a:endParaRPr>
          </a:p>
        </p:txBody>
      </p:sp>
      <p:grpSp>
        <p:nvGrpSpPr>
          <p:cNvPr id="39" name="Group 38"/>
          <p:cNvGrpSpPr/>
          <p:nvPr/>
        </p:nvGrpSpPr>
        <p:grpSpPr>
          <a:xfrm>
            <a:off x="458613" y="1603663"/>
            <a:ext cx="1828800" cy="1783992"/>
            <a:chOff x="366374" y="1657143"/>
            <a:chExt cx="1828800" cy="1783992"/>
          </a:xfrm>
        </p:grpSpPr>
        <p:grpSp>
          <p:nvGrpSpPr>
            <p:cNvPr id="6" name="Group 5"/>
            <p:cNvGrpSpPr/>
            <p:nvPr/>
          </p:nvGrpSpPr>
          <p:grpSpPr>
            <a:xfrm>
              <a:off x="366374" y="1657143"/>
              <a:ext cx="1828800" cy="1783992"/>
              <a:chOff x="418866" y="1665140"/>
              <a:chExt cx="2046320" cy="1783992"/>
            </a:xfrm>
          </p:grpSpPr>
          <p:sp>
            <p:nvSpPr>
              <p:cNvPr id="5" name="Rectangle 4"/>
              <p:cNvSpPr/>
              <p:nvPr/>
            </p:nvSpPr>
            <p:spPr>
              <a:xfrm>
                <a:off x="418866" y="1665140"/>
                <a:ext cx="2046320" cy="178399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1304" y="1683528"/>
                <a:ext cx="1993404" cy="1645460"/>
              </a:xfrm>
              <a:prstGeom prst="rect">
                <a:avLst/>
              </a:prstGeom>
              <a:solidFill>
                <a:schemeClr val="tx1"/>
              </a:solidFill>
            </p:spPr>
          </p:pic>
          <p:pic>
            <p:nvPicPr>
              <p:cNvPr id="163" name="Picture 16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9153" y="3312438"/>
                <a:ext cx="1919287" cy="114300"/>
              </a:xfrm>
              <a:prstGeom prst="rect">
                <a:avLst/>
              </a:prstGeom>
              <a:solidFill>
                <a:schemeClr val="tx1"/>
              </a:solidFill>
            </p:spPr>
          </p:pic>
        </p:grpSp>
        <p:cxnSp>
          <p:nvCxnSpPr>
            <p:cNvPr id="35" name="Straight Connector 34"/>
            <p:cNvCxnSpPr/>
            <p:nvPr/>
          </p:nvCxnSpPr>
          <p:spPr>
            <a:xfrm flipV="1">
              <a:off x="809090" y="2525926"/>
              <a:ext cx="1072403" cy="255528"/>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72796" y="1753331"/>
              <a:ext cx="875741" cy="135071"/>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2598469" y="1607010"/>
            <a:ext cx="1828800" cy="1783992"/>
            <a:chOff x="2502250" y="1665221"/>
            <a:chExt cx="1828800" cy="1783992"/>
          </a:xfrm>
        </p:grpSpPr>
        <p:grpSp>
          <p:nvGrpSpPr>
            <p:cNvPr id="20" name="Group 19"/>
            <p:cNvGrpSpPr/>
            <p:nvPr/>
          </p:nvGrpSpPr>
          <p:grpSpPr>
            <a:xfrm>
              <a:off x="2502250" y="1665221"/>
              <a:ext cx="1828800" cy="1783992"/>
              <a:chOff x="2502250" y="1684467"/>
              <a:chExt cx="1828800" cy="1783992"/>
            </a:xfrm>
          </p:grpSpPr>
          <p:sp>
            <p:nvSpPr>
              <p:cNvPr id="167" name="Rectangle 166"/>
              <p:cNvSpPr/>
              <p:nvPr/>
            </p:nvSpPr>
            <p:spPr>
              <a:xfrm>
                <a:off x="2502250" y="1684467"/>
                <a:ext cx="1828800" cy="178399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32668" y="1691309"/>
                <a:ext cx="1779450" cy="1657410"/>
              </a:xfrm>
              <a:prstGeom prst="rect">
                <a:avLst/>
              </a:prstGeom>
              <a:solidFill>
                <a:schemeClr val="tx1"/>
              </a:solidFill>
            </p:spPr>
          </p:pic>
          <p:pic>
            <p:nvPicPr>
              <p:cNvPr id="168" name="Picture 16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00126" y="3322140"/>
                <a:ext cx="1715270" cy="114300"/>
              </a:xfrm>
              <a:prstGeom prst="rect">
                <a:avLst/>
              </a:prstGeom>
              <a:solidFill>
                <a:schemeClr val="tx1"/>
              </a:solidFill>
            </p:spPr>
          </p:pic>
        </p:grpSp>
        <p:sp>
          <p:nvSpPr>
            <p:cNvPr id="192" name="Rectangle 191"/>
            <p:cNvSpPr/>
            <p:nvPr/>
          </p:nvSpPr>
          <p:spPr>
            <a:xfrm>
              <a:off x="2721203" y="1743966"/>
              <a:ext cx="1056075" cy="135071"/>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p:nvPr/>
          </p:nvCxnSpPr>
          <p:spPr>
            <a:xfrm flipV="1">
              <a:off x="2948274" y="2506867"/>
              <a:ext cx="1069816" cy="223719"/>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4728693" y="1604636"/>
            <a:ext cx="1828800" cy="1783992"/>
            <a:chOff x="4718206" y="1666954"/>
            <a:chExt cx="1828800" cy="1783992"/>
          </a:xfrm>
        </p:grpSpPr>
        <p:grpSp>
          <p:nvGrpSpPr>
            <p:cNvPr id="9" name="Group 8"/>
            <p:cNvGrpSpPr/>
            <p:nvPr/>
          </p:nvGrpSpPr>
          <p:grpSpPr>
            <a:xfrm>
              <a:off x="4718206" y="1666954"/>
              <a:ext cx="1828800" cy="1783992"/>
              <a:chOff x="4724956" y="1705606"/>
              <a:chExt cx="1828800" cy="1783992"/>
            </a:xfrm>
          </p:grpSpPr>
          <p:sp>
            <p:nvSpPr>
              <p:cNvPr id="169" name="Rectangle 168"/>
              <p:cNvSpPr/>
              <p:nvPr/>
            </p:nvSpPr>
            <p:spPr>
              <a:xfrm>
                <a:off x="4724956" y="1705606"/>
                <a:ext cx="1828800" cy="178399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0" name="Picture 16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32457" y="3352904"/>
                <a:ext cx="1715270" cy="114300"/>
              </a:xfrm>
              <a:prstGeom prst="rect">
                <a:avLst/>
              </a:prstGeom>
              <a:solidFill>
                <a:schemeClr val="tx1"/>
              </a:solidFill>
            </p:spPr>
          </p:pic>
        </p:grpSp>
        <p:pic>
          <p:nvPicPr>
            <p:cNvPr id="224" name="Picture 2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46656" y="1695023"/>
              <a:ext cx="1800350" cy="1625968"/>
            </a:xfrm>
            <a:prstGeom prst="rect">
              <a:avLst/>
            </a:prstGeom>
            <a:solidFill>
              <a:schemeClr val="tx1"/>
            </a:solidFill>
          </p:spPr>
        </p:pic>
        <p:sp>
          <p:nvSpPr>
            <p:cNvPr id="29" name="Rectangle 28"/>
            <p:cNvSpPr/>
            <p:nvPr/>
          </p:nvSpPr>
          <p:spPr>
            <a:xfrm>
              <a:off x="4935745" y="1781145"/>
              <a:ext cx="754874" cy="159086"/>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9" name="Straight Connector 318"/>
            <p:cNvCxnSpPr/>
            <p:nvPr/>
          </p:nvCxnSpPr>
          <p:spPr>
            <a:xfrm flipV="1">
              <a:off x="5161205" y="2542780"/>
              <a:ext cx="1067372" cy="209003"/>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7086600" y="1688141"/>
            <a:ext cx="1828800" cy="1783992"/>
            <a:chOff x="7086600" y="1688141"/>
            <a:chExt cx="1828800" cy="1783992"/>
          </a:xfrm>
        </p:grpSpPr>
        <p:grpSp>
          <p:nvGrpSpPr>
            <p:cNvPr id="10" name="Group 9"/>
            <p:cNvGrpSpPr/>
            <p:nvPr/>
          </p:nvGrpSpPr>
          <p:grpSpPr>
            <a:xfrm>
              <a:off x="7086600" y="1688141"/>
              <a:ext cx="1828800" cy="1783992"/>
              <a:chOff x="7086600" y="1745660"/>
              <a:chExt cx="1828800" cy="1783992"/>
            </a:xfrm>
          </p:grpSpPr>
          <p:sp>
            <p:nvSpPr>
              <p:cNvPr id="171" name="Rectangle 170"/>
              <p:cNvSpPr/>
              <p:nvPr/>
            </p:nvSpPr>
            <p:spPr>
              <a:xfrm>
                <a:off x="7086600" y="1745660"/>
                <a:ext cx="1828800" cy="178399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2" name="Picture 17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94101" y="3397721"/>
                <a:ext cx="1715270" cy="114300"/>
              </a:xfrm>
              <a:prstGeom prst="rect">
                <a:avLst/>
              </a:prstGeom>
              <a:solidFill>
                <a:schemeClr val="tx1"/>
              </a:solidFill>
            </p:spPr>
          </p:pic>
        </p:grpSp>
        <p:pic>
          <p:nvPicPr>
            <p:cNvPr id="227" name="Picture 2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089745" y="1689351"/>
              <a:ext cx="1773268" cy="1665171"/>
            </a:xfrm>
            <a:prstGeom prst="rect">
              <a:avLst/>
            </a:prstGeom>
            <a:solidFill>
              <a:schemeClr val="tx1"/>
            </a:solidFill>
            <a:ln>
              <a:noFill/>
            </a:ln>
          </p:spPr>
        </p:pic>
        <p:sp>
          <p:nvSpPr>
            <p:cNvPr id="27" name="Rectangle 26"/>
            <p:cNvSpPr/>
            <p:nvPr/>
          </p:nvSpPr>
          <p:spPr>
            <a:xfrm>
              <a:off x="7269565" y="1769867"/>
              <a:ext cx="1525841" cy="139673"/>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0" name="Straight Connector 319"/>
            <p:cNvCxnSpPr/>
            <p:nvPr/>
          </p:nvCxnSpPr>
          <p:spPr>
            <a:xfrm flipV="1">
              <a:off x="7505700" y="2566214"/>
              <a:ext cx="1076345" cy="21524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278476" y="4513164"/>
            <a:ext cx="1828800" cy="1785048"/>
            <a:chOff x="278476" y="4532214"/>
            <a:chExt cx="1828800" cy="1785048"/>
          </a:xfrm>
        </p:grpSpPr>
        <p:grpSp>
          <p:nvGrpSpPr>
            <p:cNvPr id="18" name="Group 17"/>
            <p:cNvGrpSpPr/>
            <p:nvPr/>
          </p:nvGrpSpPr>
          <p:grpSpPr>
            <a:xfrm>
              <a:off x="278476" y="4533270"/>
              <a:ext cx="1828800" cy="1783992"/>
              <a:chOff x="269645" y="4588923"/>
              <a:chExt cx="1828800" cy="1783992"/>
            </a:xfrm>
          </p:grpSpPr>
          <p:sp>
            <p:nvSpPr>
              <p:cNvPr id="173" name="Rectangle 172"/>
              <p:cNvSpPr/>
              <p:nvPr/>
            </p:nvSpPr>
            <p:spPr>
              <a:xfrm>
                <a:off x="269645" y="4588923"/>
                <a:ext cx="1828800" cy="178399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4" name="Picture 17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2383" y="6221932"/>
                <a:ext cx="1715270" cy="114300"/>
              </a:xfrm>
              <a:prstGeom prst="rect">
                <a:avLst/>
              </a:prstGeom>
              <a:solidFill>
                <a:schemeClr val="tx1"/>
              </a:solidFill>
            </p:spPr>
          </p:pic>
        </p:grpSp>
        <p:pic>
          <p:nvPicPr>
            <p:cNvPr id="242" name="Picture 24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84559" y="4532214"/>
              <a:ext cx="1783913" cy="1644146"/>
            </a:xfrm>
            <a:prstGeom prst="rect">
              <a:avLst/>
            </a:prstGeom>
            <a:solidFill>
              <a:schemeClr val="tx1"/>
            </a:solidFill>
          </p:spPr>
        </p:pic>
        <p:sp>
          <p:nvSpPr>
            <p:cNvPr id="14" name="Rectangle 13"/>
            <p:cNvSpPr/>
            <p:nvPr/>
          </p:nvSpPr>
          <p:spPr>
            <a:xfrm>
              <a:off x="484124" y="4627048"/>
              <a:ext cx="1053083" cy="16417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5" name="Straight Connector 314"/>
            <p:cNvCxnSpPr/>
            <p:nvPr/>
          </p:nvCxnSpPr>
          <p:spPr>
            <a:xfrm flipV="1">
              <a:off x="703836" y="5412254"/>
              <a:ext cx="1074539" cy="20220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a:off x="2623923" y="4506984"/>
            <a:ext cx="1828800" cy="1783992"/>
            <a:chOff x="2579473" y="4545084"/>
            <a:chExt cx="1828800" cy="1783992"/>
          </a:xfrm>
        </p:grpSpPr>
        <p:grpSp>
          <p:nvGrpSpPr>
            <p:cNvPr id="17" name="Group 16"/>
            <p:cNvGrpSpPr/>
            <p:nvPr/>
          </p:nvGrpSpPr>
          <p:grpSpPr>
            <a:xfrm>
              <a:off x="2579473" y="4545084"/>
              <a:ext cx="1828800" cy="1783992"/>
              <a:chOff x="2547966" y="4551232"/>
              <a:chExt cx="1828800" cy="1783992"/>
            </a:xfrm>
          </p:grpSpPr>
          <p:sp>
            <p:nvSpPr>
              <p:cNvPr id="175" name="Rectangle 174"/>
              <p:cNvSpPr/>
              <p:nvPr/>
            </p:nvSpPr>
            <p:spPr>
              <a:xfrm>
                <a:off x="2547966" y="4551232"/>
                <a:ext cx="1828800" cy="178399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6" name="Picture 17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55467" y="6189004"/>
                <a:ext cx="1715270" cy="114300"/>
              </a:xfrm>
              <a:prstGeom prst="rect">
                <a:avLst/>
              </a:prstGeom>
              <a:solidFill>
                <a:schemeClr val="tx1"/>
              </a:solidFill>
            </p:spPr>
          </p:pic>
        </p:grpSp>
        <p:pic>
          <p:nvPicPr>
            <p:cNvPr id="245" name="Picture 24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597967" y="4548633"/>
              <a:ext cx="1769246" cy="1643749"/>
            </a:xfrm>
            <a:prstGeom prst="rect">
              <a:avLst/>
            </a:prstGeom>
            <a:solidFill>
              <a:schemeClr val="tx1"/>
            </a:solidFill>
          </p:spPr>
        </p:pic>
        <p:cxnSp>
          <p:nvCxnSpPr>
            <p:cNvPr id="316" name="Straight Connector 315"/>
            <p:cNvCxnSpPr/>
            <p:nvPr/>
          </p:nvCxnSpPr>
          <p:spPr>
            <a:xfrm flipV="1">
              <a:off x="3023182" y="5412254"/>
              <a:ext cx="1063043" cy="232934"/>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12" name="Rectangle 311"/>
            <p:cNvSpPr/>
            <p:nvPr/>
          </p:nvSpPr>
          <p:spPr>
            <a:xfrm>
              <a:off x="2805294" y="4645227"/>
              <a:ext cx="1053083" cy="16417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803806" y="4509831"/>
            <a:ext cx="1828800" cy="1783992"/>
            <a:chOff x="4746656" y="4535231"/>
            <a:chExt cx="1828800" cy="1783992"/>
          </a:xfrm>
        </p:grpSpPr>
        <p:grpSp>
          <p:nvGrpSpPr>
            <p:cNvPr id="15" name="Group 14"/>
            <p:cNvGrpSpPr/>
            <p:nvPr/>
          </p:nvGrpSpPr>
          <p:grpSpPr>
            <a:xfrm>
              <a:off x="4746656" y="4535231"/>
              <a:ext cx="1828800" cy="1783992"/>
              <a:chOff x="4778269" y="4603468"/>
              <a:chExt cx="1828800" cy="1783992"/>
            </a:xfrm>
          </p:grpSpPr>
          <p:sp>
            <p:nvSpPr>
              <p:cNvPr id="177" name="Rectangle 176"/>
              <p:cNvSpPr/>
              <p:nvPr/>
            </p:nvSpPr>
            <p:spPr>
              <a:xfrm>
                <a:off x="4778269" y="4603468"/>
                <a:ext cx="1828800" cy="178399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8" name="Picture 17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85770" y="6250766"/>
                <a:ext cx="1715270" cy="114300"/>
              </a:xfrm>
              <a:prstGeom prst="rect">
                <a:avLst/>
              </a:prstGeom>
              <a:solidFill>
                <a:schemeClr val="tx1"/>
              </a:solidFill>
            </p:spPr>
          </p:pic>
        </p:grpSp>
        <p:pic>
          <p:nvPicPr>
            <p:cNvPr id="247" name="Picture 24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778115" y="4548633"/>
              <a:ext cx="1791311" cy="1633376"/>
            </a:xfrm>
            <a:prstGeom prst="rect">
              <a:avLst/>
            </a:prstGeom>
            <a:solidFill>
              <a:schemeClr val="tx1"/>
            </a:solidFill>
          </p:spPr>
        </p:pic>
        <p:cxnSp>
          <p:nvCxnSpPr>
            <p:cNvPr id="317" name="Straight Connector 316"/>
            <p:cNvCxnSpPr/>
            <p:nvPr/>
          </p:nvCxnSpPr>
          <p:spPr>
            <a:xfrm flipV="1">
              <a:off x="5205413" y="5412254"/>
              <a:ext cx="1084812" cy="232934"/>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964230" y="5991593"/>
              <a:ext cx="1070131" cy="142203"/>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964974" y="4506814"/>
            <a:ext cx="1828800" cy="1783992"/>
            <a:chOff x="6996724" y="4532214"/>
            <a:chExt cx="1828800" cy="1783992"/>
          </a:xfrm>
        </p:grpSpPr>
        <p:grpSp>
          <p:nvGrpSpPr>
            <p:cNvPr id="11" name="Group 10"/>
            <p:cNvGrpSpPr/>
            <p:nvPr/>
          </p:nvGrpSpPr>
          <p:grpSpPr>
            <a:xfrm>
              <a:off x="6996724" y="4532214"/>
              <a:ext cx="1828800" cy="1783992"/>
              <a:chOff x="6924544" y="4588923"/>
              <a:chExt cx="1828800" cy="1783992"/>
            </a:xfrm>
          </p:grpSpPr>
          <p:sp>
            <p:nvSpPr>
              <p:cNvPr id="179" name="Rectangle 178"/>
              <p:cNvSpPr/>
              <p:nvPr/>
            </p:nvSpPr>
            <p:spPr>
              <a:xfrm>
                <a:off x="6924544" y="4588923"/>
                <a:ext cx="1828800" cy="178399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32045" y="6236221"/>
                <a:ext cx="1715270" cy="114300"/>
              </a:xfrm>
              <a:prstGeom prst="rect">
                <a:avLst/>
              </a:prstGeom>
              <a:solidFill>
                <a:schemeClr val="tx1"/>
              </a:solidFill>
            </p:spPr>
          </p:pic>
        </p:grpSp>
        <p:pic>
          <p:nvPicPr>
            <p:cNvPr id="37" name="Picture 36"/>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003470" y="4545084"/>
              <a:ext cx="1791936" cy="1655546"/>
            </a:xfrm>
            <a:prstGeom prst="rect">
              <a:avLst/>
            </a:prstGeom>
            <a:solidFill>
              <a:schemeClr val="tx1"/>
            </a:solidFill>
          </p:spPr>
        </p:pic>
        <p:cxnSp>
          <p:nvCxnSpPr>
            <p:cNvPr id="318" name="Straight Connector 317"/>
            <p:cNvCxnSpPr/>
            <p:nvPr/>
          </p:nvCxnSpPr>
          <p:spPr>
            <a:xfrm flipV="1">
              <a:off x="7428700" y="5412254"/>
              <a:ext cx="1096175" cy="232935"/>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13" name="Rectangle 312"/>
            <p:cNvSpPr/>
            <p:nvPr/>
          </p:nvSpPr>
          <p:spPr>
            <a:xfrm>
              <a:off x="7189660" y="4638033"/>
              <a:ext cx="1392385" cy="142203"/>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52797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0" y="0"/>
            <a:ext cx="9144000" cy="1143000"/>
          </a:xfrm>
        </p:spPr>
        <p:txBody>
          <a:bodyPr>
            <a:noAutofit/>
          </a:bodyPr>
          <a:lstStyle/>
          <a:p>
            <a:r>
              <a:rPr lang="en-US" sz="3200" dirty="0" smtClean="0">
                <a:solidFill>
                  <a:schemeClr val="accent4">
                    <a:lumMod val="40000"/>
                    <a:lumOff val="60000"/>
                  </a:schemeClr>
                </a:solidFill>
                <a:latin typeface="Arial" panose="020B0604020202020204" pitchFamily="34" charset="0"/>
                <a:cs typeface="Arial" panose="020B0604020202020204" pitchFamily="34" charset="0"/>
              </a:rPr>
              <a:t>Radar Analysis Conclusions</a:t>
            </a:r>
            <a:endParaRPr lang="en-US" sz="3200"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3" name="Rectangle 2"/>
          <p:cNvSpPr/>
          <p:nvPr/>
        </p:nvSpPr>
        <p:spPr>
          <a:xfrm>
            <a:off x="1971245" y="1412689"/>
            <a:ext cx="5700090" cy="2893757"/>
          </a:xfrm>
          <a:prstGeom prst="rect">
            <a:avLst/>
          </a:prstGeom>
          <a:solidFill>
            <a:schemeClr val="tx1">
              <a:lumMod val="9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Arial" panose="020B0604020202020204" pitchFamily="34" charset="0"/>
              <a:cs typeface="Arial" panose="020B0604020202020204" pitchFamily="34" charset="0"/>
            </a:endParaRPr>
          </a:p>
        </p:txBody>
      </p:sp>
      <p:cxnSp>
        <p:nvCxnSpPr>
          <p:cNvPr id="151" name="Straight Arrow Connector 150"/>
          <p:cNvCxnSpPr/>
          <p:nvPr/>
        </p:nvCxnSpPr>
        <p:spPr>
          <a:xfrm flipH="1" flipV="1">
            <a:off x="2539031" y="3580277"/>
            <a:ext cx="1255" cy="27933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090210" y="1512499"/>
            <a:ext cx="4228105" cy="822908"/>
            <a:chOff x="2090210" y="1512499"/>
            <a:chExt cx="4228105" cy="822908"/>
          </a:xfrm>
        </p:grpSpPr>
        <p:sp>
          <p:nvSpPr>
            <p:cNvPr id="132" name="Oval 131"/>
            <p:cNvSpPr/>
            <p:nvPr/>
          </p:nvSpPr>
          <p:spPr>
            <a:xfrm>
              <a:off x="3443576" y="1512499"/>
              <a:ext cx="2874739" cy="799084"/>
            </a:xfrm>
            <a:prstGeom prst="ellipse">
              <a:avLst/>
            </a:prstGeom>
            <a:solidFill>
              <a:schemeClr val="accent5">
                <a:lumMod val="40000"/>
                <a:lumOff val="60000"/>
                <a:alpha val="7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35" name="Oval 134"/>
            <p:cNvSpPr/>
            <p:nvPr/>
          </p:nvSpPr>
          <p:spPr>
            <a:xfrm rot="403143">
              <a:off x="3545889" y="2184270"/>
              <a:ext cx="796560" cy="151137"/>
            </a:xfrm>
            <a:prstGeom prst="ellipse">
              <a:avLst/>
            </a:prstGeom>
            <a:solidFill>
              <a:srgbClr val="00B050">
                <a:alpha val="70000"/>
              </a:srgbClr>
            </a:solid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46" name="TextBox 145"/>
            <p:cNvSpPr txBox="1"/>
            <p:nvPr/>
          </p:nvSpPr>
          <p:spPr>
            <a:xfrm>
              <a:off x="2090210" y="2031796"/>
              <a:ext cx="1426813" cy="276999"/>
            </a:xfrm>
            <a:prstGeom prst="rect">
              <a:avLst/>
            </a:prstGeom>
            <a:noFill/>
            <a:ln w="38100">
              <a:solidFill>
                <a:srgbClr val="00B050"/>
              </a:solidFill>
            </a:ln>
          </p:spPr>
          <p:txBody>
            <a:bodyPr wrap="square" rtlCol="0">
              <a:spAutoFit/>
            </a:bodyPr>
            <a:lstStyle/>
            <a:p>
              <a:r>
                <a:rPr lang="en-US" sz="1200" dirty="0" err="1" smtClean="0">
                  <a:solidFill>
                    <a:schemeClr val="bg1"/>
                  </a:solidFill>
                  <a:latin typeface="Arial" panose="020B0604020202020204" pitchFamily="34" charset="0"/>
                  <a:cs typeface="Arial" panose="020B0604020202020204" pitchFamily="34" charset="0"/>
                </a:rPr>
                <a:t>Horz</a:t>
              </a:r>
              <a:r>
                <a:rPr lang="en-US" sz="1200" dirty="0" smtClean="0">
                  <a:solidFill>
                    <a:schemeClr val="bg1"/>
                  </a:solidFill>
                  <a:latin typeface="Arial" panose="020B0604020202020204" pitchFamily="34" charset="0"/>
                  <a:cs typeface="Arial" panose="020B0604020202020204" pitchFamily="34" charset="0"/>
                </a:rPr>
                <a:t>.-Oriented Ice</a:t>
              </a:r>
              <a:endParaRPr lang="en-US" sz="1200" dirty="0">
                <a:solidFill>
                  <a:schemeClr val="bg1"/>
                </a:solidFill>
                <a:latin typeface="Arial" panose="020B0604020202020204" pitchFamily="34" charset="0"/>
                <a:cs typeface="Arial" panose="020B0604020202020204" pitchFamily="34" charset="0"/>
              </a:endParaRPr>
            </a:p>
          </p:txBody>
        </p:sp>
        <p:sp>
          <p:nvSpPr>
            <p:cNvPr id="148" name="TextBox 147"/>
            <p:cNvSpPr txBox="1"/>
            <p:nvPr/>
          </p:nvSpPr>
          <p:spPr>
            <a:xfrm>
              <a:off x="4013757" y="1734885"/>
              <a:ext cx="2091829"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Small Ice Crystals</a:t>
              </a:r>
              <a:endParaRPr lang="en-US" sz="1200" dirty="0">
                <a:solidFill>
                  <a:schemeClr val="bg1"/>
                </a:solidFill>
                <a:latin typeface="Arial" panose="020B0604020202020204" pitchFamily="34" charset="0"/>
                <a:cs typeface="Arial" panose="020B0604020202020204" pitchFamily="34" charset="0"/>
              </a:endParaRPr>
            </a:p>
          </p:txBody>
        </p:sp>
      </p:grpSp>
      <p:grpSp>
        <p:nvGrpSpPr>
          <p:cNvPr id="12" name="Group 11"/>
          <p:cNvGrpSpPr/>
          <p:nvPr/>
        </p:nvGrpSpPr>
        <p:grpSpPr>
          <a:xfrm>
            <a:off x="3443576" y="2285019"/>
            <a:ext cx="2874739" cy="497529"/>
            <a:chOff x="3443576" y="2285019"/>
            <a:chExt cx="2874739" cy="497529"/>
          </a:xfrm>
        </p:grpSpPr>
        <p:sp>
          <p:nvSpPr>
            <p:cNvPr id="133" name="Oval 132"/>
            <p:cNvSpPr/>
            <p:nvPr/>
          </p:nvSpPr>
          <p:spPr>
            <a:xfrm>
              <a:off x="3443576" y="2285019"/>
              <a:ext cx="2874739" cy="497529"/>
            </a:xfrm>
            <a:prstGeom prst="ellipse">
              <a:avLst/>
            </a:prstGeom>
            <a:solidFill>
              <a:schemeClr val="accent5">
                <a:lumMod val="75000"/>
                <a:alpha val="7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47" name="TextBox 146"/>
            <p:cNvSpPr txBox="1"/>
            <p:nvPr/>
          </p:nvSpPr>
          <p:spPr>
            <a:xfrm>
              <a:off x="4194147" y="2291311"/>
              <a:ext cx="2013159" cy="276999"/>
            </a:xfrm>
            <a:prstGeom prst="rect">
              <a:avLst/>
            </a:prstGeom>
            <a:noFill/>
            <a:ln w="38100">
              <a:noFill/>
            </a:ln>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Dry Aggregates</a:t>
              </a:r>
              <a:endParaRPr lang="en-US" sz="1200" dirty="0">
                <a:solidFill>
                  <a:schemeClr val="bg1"/>
                </a:solidFill>
                <a:latin typeface="Arial" panose="020B0604020202020204" pitchFamily="34" charset="0"/>
                <a:cs typeface="Arial" panose="020B0604020202020204" pitchFamily="34" charset="0"/>
              </a:endParaRPr>
            </a:p>
          </p:txBody>
        </p:sp>
      </p:grpSp>
      <p:grpSp>
        <p:nvGrpSpPr>
          <p:cNvPr id="4" name="Group 3"/>
          <p:cNvGrpSpPr/>
          <p:nvPr/>
        </p:nvGrpSpPr>
        <p:grpSpPr>
          <a:xfrm>
            <a:off x="3443575" y="2975759"/>
            <a:ext cx="3723890" cy="1258242"/>
            <a:chOff x="3443575" y="2975759"/>
            <a:chExt cx="3723890" cy="1258242"/>
          </a:xfrm>
        </p:grpSpPr>
        <p:sp>
          <p:nvSpPr>
            <p:cNvPr id="130" name="Oval 129"/>
            <p:cNvSpPr/>
            <p:nvPr/>
          </p:nvSpPr>
          <p:spPr>
            <a:xfrm>
              <a:off x="3443575" y="2980393"/>
              <a:ext cx="2135782" cy="756653"/>
            </a:xfrm>
            <a:prstGeom prst="ellipse">
              <a:avLst/>
            </a:prstGeom>
            <a:solidFill>
              <a:schemeClr val="accent1">
                <a:lumMod val="40000"/>
                <a:lumOff val="60000"/>
                <a:alpha val="7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31" name="Oval 130"/>
            <p:cNvSpPr/>
            <p:nvPr/>
          </p:nvSpPr>
          <p:spPr>
            <a:xfrm>
              <a:off x="5579357" y="2975759"/>
              <a:ext cx="459594" cy="761051"/>
            </a:xfrm>
            <a:prstGeom prst="ellipse">
              <a:avLst/>
            </a:prstGeom>
            <a:solidFill>
              <a:schemeClr val="accent1">
                <a:lumMod val="75000"/>
                <a:alpha val="70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38" name="Oval 137"/>
            <p:cNvSpPr/>
            <p:nvPr/>
          </p:nvSpPr>
          <p:spPr>
            <a:xfrm>
              <a:off x="6038951" y="3253787"/>
              <a:ext cx="279364" cy="455931"/>
            </a:xfrm>
            <a:prstGeom prst="ellipse">
              <a:avLst/>
            </a:prstGeom>
            <a:solidFill>
              <a:schemeClr val="accent2">
                <a:lumMod val="75000"/>
                <a:alpha val="70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43" name="TextBox 142"/>
            <p:cNvSpPr txBox="1"/>
            <p:nvPr/>
          </p:nvSpPr>
          <p:spPr>
            <a:xfrm>
              <a:off x="4208659" y="3200960"/>
              <a:ext cx="1337967" cy="276999"/>
            </a:xfrm>
            <a:prstGeom prst="rect">
              <a:avLst/>
            </a:prstGeom>
            <a:noFill/>
          </p:spPr>
          <p:txBody>
            <a:bodyPr wrap="squar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Light Rain</a:t>
              </a:r>
              <a:endParaRPr lang="en-US" sz="1200" dirty="0">
                <a:solidFill>
                  <a:schemeClr val="bg1"/>
                </a:solidFill>
                <a:latin typeface="Arial" panose="020B0604020202020204" pitchFamily="34" charset="0"/>
                <a:cs typeface="Arial" panose="020B0604020202020204" pitchFamily="34" charset="0"/>
              </a:endParaRPr>
            </a:p>
          </p:txBody>
        </p:sp>
        <p:sp>
          <p:nvSpPr>
            <p:cNvPr id="149" name="TextBox 148"/>
            <p:cNvSpPr txBox="1"/>
            <p:nvPr/>
          </p:nvSpPr>
          <p:spPr>
            <a:xfrm>
              <a:off x="4600190" y="3957002"/>
              <a:ext cx="1219695" cy="276999"/>
            </a:xfrm>
            <a:prstGeom prst="rect">
              <a:avLst/>
            </a:prstGeom>
            <a:noFill/>
            <a:ln w="38100">
              <a:solidFill>
                <a:schemeClr val="accent1"/>
              </a:solidFill>
            </a:ln>
          </p:spPr>
          <p:txBody>
            <a:bodyPr wrap="squar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Moderate Rain</a:t>
              </a:r>
              <a:endParaRPr lang="en-US" sz="1200" dirty="0">
                <a:solidFill>
                  <a:schemeClr val="bg1"/>
                </a:solidFill>
                <a:latin typeface="Arial" panose="020B0604020202020204" pitchFamily="34" charset="0"/>
                <a:cs typeface="Arial" panose="020B0604020202020204" pitchFamily="34" charset="0"/>
              </a:endParaRPr>
            </a:p>
          </p:txBody>
        </p:sp>
        <p:sp>
          <p:nvSpPr>
            <p:cNvPr id="150" name="TextBox 149"/>
            <p:cNvSpPr txBox="1"/>
            <p:nvPr/>
          </p:nvSpPr>
          <p:spPr>
            <a:xfrm>
              <a:off x="6153854" y="3937509"/>
              <a:ext cx="1013611" cy="276999"/>
            </a:xfrm>
            <a:prstGeom prst="rect">
              <a:avLst/>
            </a:prstGeom>
            <a:noFill/>
            <a:ln w="38100">
              <a:solidFill>
                <a:schemeClr val="accent2">
                  <a:lumMod val="75000"/>
                  <a:alpha val="70000"/>
                </a:schemeClr>
              </a:solidFill>
            </a:ln>
          </p:spPr>
          <p:txBody>
            <a:bodyPr wrap="squar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Heavy Rain</a:t>
              </a:r>
              <a:endParaRPr lang="en-US" sz="1200" dirty="0">
                <a:solidFill>
                  <a:schemeClr val="bg1"/>
                </a:solidFill>
                <a:latin typeface="Arial" panose="020B0604020202020204" pitchFamily="34" charset="0"/>
                <a:cs typeface="Arial" panose="020B0604020202020204" pitchFamily="34" charset="0"/>
              </a:endParaRPr>
            </a:p>
          </p:txBody>
        </p:sp>
        <p:cxnSp>
          <p:nvCxnSpPr>
            <p:cNvPr id="33" name="Straight Connector 32"/>
            <p:cNvCxnSpPr>
              <a:endCxn id="138" idx="4"/>
            </p:cNvCxnSpPr>
            <p:nvPr/>
          </p:nvCxnSpPr>
          <p:spPr>
            <a:xfrm flipV="1">
              <a:off x="6157427" y="3709718"/>
              <a:ext cx="0" cy="230086"/>
            </a:xfrm>
            <a:prstGeom prst="line">
              <a:avLst/>
            </a:prstGeom>
            <a:ln w="38100">
              <a:solidFill>
                <a:schemeClr val="accent2">
                  <a:lumMod val="75000"/>
                  <a:alpha val="70000"/>
                </a:schemeClr>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V="1">
              <a:off x="5809154" y="3736811"/>
              <a:ext cx="0" cy="230086"/>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1020278" y="2158898"/>
            <a:ext cx="6939815" cy="1781762"/>
            <a:chOff x="-1046375" y="2672581"/>
            <a:chExt cx="9625935" cy="2355836"/>
          </a:xfrm>
        </p:grpSpPr>
        <p:grpSp>
          <p:nvGrpSpPr>
            <p:cNvPr id="27" name="Group 26"/>
            <p:cNvGrpSpPr/>
            <p:nvPr/>
          </p:nvGrpSpPr>
          <p:grpSpPr>
            <a:xfrm>
              <a:off x="-1046375" y="3105531"/>
              <a:ext cx="9625935" cy="1922886"/>
              <a:chOff x="-1046375" y="3105531"/>
              <a:chExt cx="9625935" cy="1922886"/>
            </a:xfrm>
          </p:grpSpPr>
          <p:sp>
            <p:nvSpPr>
              <p:cNvPr id="10" name="Arc 9"/>
              <p:cNvSpPr/>
              <p:nvPr/>
            </p:nvSpPr>
            <p:spPr>
              <a:xfrm>
                <a:off x="-1046375" y="3225895"/>
                <a:ext cx="8266126" cy="1420581"/>
              </a:xfrm>
              <a:prstGeom prst="arc">
                <a:avLst/>
              </a:prstGeom>
              <a:noFill/>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grpSp>
            <p:nvGrpSpPr>
              <p:cNvPr id="26" name="Group 25"/>
              <p:cNvGrpSpPr/>
              <p:nvPr/>
            </p:nvGrpSpPr>
            <p:grpSpPr>
              <a:xfrm>
                <a:off x="2378488" y="3105531"/>
                <a:ext cx="6201072" cy="1922886"/>
                <a:chOff x="2378488" y="3105531"/>
                <a:chExt cx="6201072" cy="1922886"/>
              </a:xfrm>
            </p:grpSpPr>
            <p:cxnSp>
              <p:nvCxnSpPr>
                <p:cNvPr id="68" name="Straight Connector 67"/>
                <p:cNvCxnSpPr/>
                <p:nvPr/>
              </p:nvCxnSpPr>
              <p:spPr>
                <a:xfrm flipV="1">
                  <a:off x="2491015" y="3489875"/>
                  <a:ext cx="5196195" cy="1"/>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625608" y="3291504"/>
                  <a:ext cx="953952" cy="325552"/>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0˚C</a:t>
                  </a:r>
                  <a:endParaRPr lang="en-US" sz="1000" dirty="0">
                    <a:solidFill>
                      <a:schemeClr val="bg1"/>
                    </a:solidFill>
                    <a:latin typeface="Arial" panose="020B0604020202020204" pitchFamily="34" charset="0"/>
                    <a:cs typeface="Arial" panose="020B0604020202020204" pitchFamily="34" charset="0"/>
                  </a:endParaRPr>
                </a:p>
              </p:txBody>
            </p:sp>
            <p:sp>
              <p:nvSpPr>
                <p:cNvPr id="11" name="Isosceles Triangle 10"/>
                <p:cNvSpPr/>
                <p:nvPr/>
              </p:nvSpPr>
              <p:spPr>
                <a:xfrm rot="16200000">
                  <a:off x="2910007" y="3135498"/>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029529" y="3758396"/>
                  <a:ext cx="2438017" cy="177789"/>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61" name="Isosceles Triangle 60"/>
                <p:cNvSpPr/>
                <p:nvPr/>
              </p:nvSpPr>
              <p:spPr>
                <a:xfrm rot="5400000">
                  <a:off x="5300972" y="3858308"/>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5703216" y="4062953"/>
                  <a:ext cx="1480009" cy="476228"/>
                </a:xfrm>
                <a:custGeom>
                  <a:avLst/>
                  <a:gdLst>
                    <a:gd name="connsiteX0" fmla="*/ 0 w 1480009"/>
                    <a:gd name="connsiteY0" fmla="*/ 0 h 476228"/>
                    <a:gd name="connsiteX1" fmla="*/ 320512 w 1480009"/>
                    <a:gd name="connsiteY1" fmla="*/ 122548 h 476228"/>
                    <a:gd name="connsiteX2" fmla="*/ 772998 w 1480009"/>
                    <a:gd name="connsiteY2" fmla="*/ 405352 h 476228"/>
                    <a:gd name="connsiteX3" fmla="*/ 1150071 w 1480009"/>
                    <a:gd name="connsiteY3" fmla="*/ 471340 h 476228"/>
                    <a:gd name="connsiteX4" fmla="*/ 1480009 w 1480009"/>
                    <a:gd name="connsiteY4" fmla="*/ 471340 h 476228"/>
                    <a:gd name="connsiteX5" fmla="*/ 1480009 w 1480009"/>
                    <a:gd name="connsiteY5" fmla="*/ 471340 h 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0009" h="476228">
                      <a:moveTo>
                        <a:pt x="0" y="0"/>
                      </a:moveTo>
                      <a:cubicBezTo>
                        <a:pt x="95839" y="27494"/>
                        <a:pt x="191679" y="54989"/>
                        <a:pt x="320512" y="122548"/>
                      </a:cubicBezTo>
                      <a:cubicBezTo>
                        <a:pt x="449345" y="190107"/>
                        <a:pt x="634738" y="347220"/>
                        <a:pt x="772998" y="405352"/>
                      </a:cubicBezTo>
                      <a:cubicBezTo>
                        <a:pt x="911258" y="463484"/>
                        <a:pt x="1032236" y="460342"/>
                        <a:pt x="1150071" y="471340"/>
                      </a:cubicBezTo>
                      <a:cubicBezTo>
                        <a:pt x="1267906" y="482338"/>
                        <a:pt x="1480009" y="471340"/>
                        <a:pt x="1480009" y="471340"/>
                      </a:cubicBezTo>
                      <a:lnTo>
                        <a:pt x="1480009" y="471340"/>
                      </a:ln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endCxn id="16" idx="3"/>
                </p:cNvCxnSpPr>
                <p:nvPr/>
              </p:nvCxnSpPr>
              <p:spPr>
                <a:xfrm flipV="1">
                  <a:off x="5650091" y="4534293"/>
                  <a:ext cx="1203196"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3143738" y="4523423"/>
                  <a:ext cx="2031577"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86" name="Isosceles Triangle 85"/>
                <p:cNvSpPr/>
                <p:nvPr/>
              </p:nvSpPr>
              <p:spPr>
                <a:xfrm rot="5400000">
                  <a:off x="5122588" y="4433869"/>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Isosceles Triangle 86"/>
                <p:cNvSpPr/>
                <p:nvPr/>
              </p:nvSpPr>
              <p:spPr>
                <a:xfrm rot="5400000">
                  <a:off x="7052190" y="4444739"/>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Isosceles Triangle 88"/>
                <p:cNvSpPr/>
                <p:nvPr/>
              </p:nvSpPr>
              <p:spPr>
                <a:xfrm rot="16200000">
                  <a:off x="2927632" y="4439564"/>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2535810" y="4873658"/>
                  <a:ext cx="4944328" cy="0"/>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677212"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2987703" y="4874789"/>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3298194"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3608685"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919176"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4228478"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4572000"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4912553" y="4873002"/>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5213023"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5565377"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5875868" y="4887015"/>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6186359"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6496850"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807341"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7116643"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2378488" y="4871088"/>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grpSp>
        </p:grpSp>
        <p:cxnSp>
          <p:nvCxnSpPr>
            <p:cNvPr id="141" name="Straight Connector 140"/>
            <p:cNvCxnSpPr/>
            <p:nvPr/>
          </p:nvCxnSpPr>
          <p:spPr>
            <a:xfrm flipV="1">
              <a:off x="2472495" y="2860255"/>
              <a:ext cx="5196195" cy="1"/>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7542194" y="2672581"/>
              <a:ext cx="1037019" cy="325552"/>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-20˚C</a:t>
              </a:r>
              <a:endParaRPr lang="en-US" sz="1000" dirty="0">
                <a:solidFill>
                  <a:schemeClr val="bg1"/>
                </a:solidFill>
                <a:latin typeface="Arial" panose="020B0604020202020204" pitchFamily="34" charset="0"/>
                <a:cs typeface="Arial" panose="020B0604020202020204" pitchFamily="34" charset="0"/>
              </a:endParaRPr>
            </a:p>
          </p:txBody>
        </p:sp>
      </p:grpSp>
      <p:cxnSp>
        <p:nvCxnSpPr>
          <p:cNvPr id="152" name="Straight Arrow Connector 151"/>
          <p:cNvCxnSpPr/>
          <p:nvPr/>
        </p:nvCxnSpPr>
        <p:spPr>
          <a:xfrm flipV="1">
            <a:off x="2539031" y="3859609"/>
            <a:ext cx="279421" cy="347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2438877" y="3311887"/>
            <a:ext cx="254521"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Z</a:t>
            </a:r>
            <a:endParaRPr lang="en-US" sz="1200" dirty="0">
              <a:solidFill>
                <a:schemeClr val="bg1"/>
              </a:solidFill>
              <a:latin typeface="Arial" panose="020B0604020202020204" pitchFamily="34" charset="0"/>
              <a:cs typeface="Arial" panose="020B0604020202020204" pitchFamily="34" charset="0"/>
            </a:endParaRPr>
          </a:p>
        </p:txBody>
      </p:sp>
      <p:sp>
        <p:nvSpPr>
          <p:cNvPr id="154" name="TextBox 153"/>
          <p:cNvSpPr txBox="1"/>
          <p:nvPr/>
        </p:nvSpPr>
        <p:spPr>
          <a:xfrm>
            <a:off x="2823625" y="3719943"/>
            <a:ext cx="254521"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X</a:t>
            </a:r>
            <a:endParaRPr lang="en-US" sz="1200" dirty="0">
              <a:solidFill>
                <a:schemeClr val="bg1"/>
              </a:solidFill>
              <a:latin typeface="Arial" panose="020B0604020202020204" pitchFamily="34" charset="0"/>
              <a:cs typeface="Arial" panose="020B0604020202020204" pitchFamily="34" charset="0"/>
            </a:endParaRPr>
          </a:p>
        </p:txBody>
      </p:sp>
      <p:sp>
        <p:nvSpPr>
          <p:cNvPr id="157" name="TextBox 156"/>
          <p:cNvSpPr txBox="1"/>
          <p:nvPr/>
        </p:nvSpPr>
        <p:spPr>
          <a:xfrm>
            <a:off x="6885417" y="6581001"/>
            <a:ext cx="2281287" cy="276999"/>
          </a:xfrm>
          <a:prstGeom prst="rect">
            <a:avLst/>
          </a:prstGeom>
          <a:noFill/>
        </p:spPr>
        <p:txBody>
          <a:bodyPr wrap="square" rtlCol="0">
            <a:spAutoFit/>
          </a:bodyPr>
          <a:lstStyle/>
          <a:p>
            <a:pPr algn="r"/>
            <a:r>
              <a:rPr lang="en-US" sz="1200" dirty="0" smtClean="0">
                <a:solidFill>
                  <a:schemeClr val="tx1">
                    <a:lumMod val="75000"/>
                  </a:schemeClr>
                </a:solidFill>
                <a:latin typeface="Arial" panose="020B0604020202020204" pitchFamily="34" charset="0"/>
                <a:cs typeface="Arial" panose="020B0604020202020204" pitchFamily="34" charset="0"/>
              </a:rPr>
              <a:t>Barnes and </a:t>
            </a:r>
            <a:r>
              <a:rPr lang="en-US" sz="1200" dirty="0" err="1" smtClean="0">
                <a:solidFill>
                  <a:schemeClr val="tx1">
                    <a:lumMod val="75000"/>
                  </a:schemeClr>
                </a:solidFill>
                <a:latin typeface="Arial" panose="020B0604020202020204" pitchFamily="34" charset="0"/>
                <a:cs typeface="Arial" panose="020B0604020202020204" pitchFamily="34" charset="0"/>
              </a:rPr>
              <a:t>Houze</a:t>
            </a:r>
            <a:r>
              <a:rPr lang="en-US" sz="1200" dirty="0" smtClean="0">
                <a:solidFill>
                  <a:schemeClr val="tx1">
                    <a:lumMod val="75000"/>
                  </a:schemeClr>
                </a:solidFill>
                <a:latin typeface="Arial" panose="020B0604020202020204" pitchFamily="34" charset="0"/>
                <a:cs typeface="Arial" panose="020B0604020202020204" pitchFamily="34" charset="0"/>
              </a:rPr>
              <a:t>, 2014</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159" name="TextBox 158"/>
          <p:cNvSpPr txBox="1"/>
          <p:nvPr/>
        </p:nvSpPr>
        <p:spPr>
          <a:xfrm>
            <a:off x="1683058" y="4820785"/>
            <a:ext cx="6753226"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D9D9D9"/>
                </a:solidFill>
                <a:latin typeface="Arial" panose="020B0604020202020204" pitchFamily="34" charset="0"/>
                <a:cs typeface="Arial" panose="020B0604020202020204" pitchFamily="34" charset="0"/>
              </a:rPr>
              <a:t>Frozen </a:t>
            </a:r>
            <a:r>
              <a:rPr lang="en-US" sz="1600" dirty="0">
                <a:solidFill>
                  <a:srgbClr val="D9D9D9"/>
                </a:solidFill>
                <a:latin typeface="Arial" panose="020B0604020202020204" pitchFamily="34" charset="0"/>
                <a:cs typeface="Arial" panose="020B0604020202020204" pitchFamily="34" charset="0"/>
              </a:rPr>
              <a:t>hydrometeor categories indicate microphysical </a:t>
            </a:r>
            <a:r>
              <a:rPr lang="en-US" sz="1600" dirty="0" smtClean="0">
                <a:solidFill>
                  <a:srgbClr val="D9D9D9"/>
                </a:solidFill>
                <a:latin typeface="Arial" panose="020B0604020202020204" pitchFamily="34" charset="0"/>
                <a:cs typeface="Arial" panose="020B0604020202020204" pitchFamily="34" charset="0"/>
              </a:rPr>
              <a:t>process</a:t>
            </a:r>
            <a:endParaRPr lang="en-US" sz="1600" dirty="0">
              <a:solidFill>
                <a:srgbClr val="D9D9D9"/>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rgbClr val="D9D9D9"/>
                </a:solidFill>
                <a:latin typeface="Arial" panose="020B0604020202020204" pitchFamily="34" charset="0"/>
                <a:cs typeface="Arial" panose="020B0604020202020204" pitchFamily="34" charset="0"/>
              </a:rPr>
              <a:t>Small Ice Crystals </a:t>
            </a:r>
            <a:r>
              <a:rPr lang="en-US" sz="1600" dirty="0" smtClean="0">
                <a:solidFill>
                  <a:srgbClr val="D9D9D9"/>
                </a:solidFill>
                <a:latin typeface="Arial" panose="020B0604020202020204" pitchFamily="34" charset="0"/>
                <a:cs typeface="Arial" panose="020B0604020202020204" pitchFamily="34" charset="0"/>
              </a:rPr>
              <a:t>= </a:t>
            </a:r>
            <a:r>
              <a:rPr lang="en-US" sz="1600" dirty="0">
                <a:solidFill>
                  <a:schemeClr val="accent4"/>
                </a:solidFill>
                <a:latin typeface="Arial" panose="020B0604020202020204" pitchFamily="34" charset="0"/>
                <a:cs typeface="Arial" panose="020B0604020202020204" pitchFamily="34" charset="0"/>
              </a:rPr>
              <a:t>Deposition </a:t>
            </a:r>
          </a:p>
          <a:p>
            <a:pPr marL="742950" lvl="1" indent="-285750">
              <a:buFont typeface="Arial" panose="020B0604020202020204" pitchFamily="34" charset="0"/>
              <a:buChar char="•"/>
            </a:pPr>
            <a:r>
              <a:rPr lang="en-US" sz="1600" dirty="0">
                <a:solidFill>
                  <a:srgbClr val="D9D9D9"/>
                </a:solidFill>
                <a:latin typeface="Arial" panose="020B0604020202020204" pitchFamily="34" charset="0"/>
                <a:cs typeface="Arial" panose="020B0604020202020204" pitchFamily="34" charset="0"/>
              </a:rPr>
              <a:t>Dry Aggregates = </a:t>
            </a:r>
            <a:r>
              <a:rPr lang="en-US" sz="1600" dirty="0" smtClean="0">
                <a:solidFill>
                  <a:schemeClr val="accent4"/>
                </a:solidFill>
                <a:latin typeface="Arial" panose="020B0604020202020204" pitchFamily="34" charset="0"/>
                <a:cs typeface="Arial" panose="020B0604020202020204" pitchFamily="34" charset="0"/>
              </a:rPr>
              <a:t>Aggregation + Deposition</a:t>
            </a:r>
            <a:endParaRPr lang="en-US" sz="1600" dirty="0">
              <a:solidFill>
                <a:schemeClr val="accent4"/>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rgbClr val="D9D9D9"/>
                </a:solidFill>
                <a:latin typeface="Arial" panose="020B0604020202020204" pitchFamily="34" charset="0"/>
                <a:cs typeface="Arial" panose="020B0604020202020204" pitchFamily="34" charset="0"/>
              </a:rPr>
              <a:t>Graupel / Rimed Aggregates = </a:t>
            </a:r>
            <a:r>
              <a:rPr lang="en-US" sz="1600" dirty="0" smtClean="0">
                <a:solidFill>
                  <a:schemeClr val="accent4"/>
                </a:solidFill>
                <a:latin typeface="Arial" panose="020B0604020202020204" pitchFamily="34" charset="0"/>
                <a:cs typeface="Arial" panose="020B0604020202020204" pitchFamily="34" charset="0"/>
              </a:rPr>
              <a:t>Riming + Deposition</a:t>
            </a:r>
            <a:endParaRPr lang="en-US" sz="1600" dirty="0">
              <a:solidFill>
                <a:schemeClr val="accent4"/>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smtClean="0">
                <a:solidFill>
                  <a:srgbClr val="D9D9D9"/>
                </a:solidFill>
                <a:latin typeface="Arial" panose="020B0604020202020204" pitchFamily="34" charset="0"/>
                <a:cs typeface="Arial" panose="020B0604020202020204" pitchFamily="34" charset="0"/>
              </a:rPr>
              <a:t>Wet </a:t>
            </a:r>
            <a:r>
              <a:rPr lang="en-US" sz="1600" dirty="0">
                <a:solidFill>
                  <a:srgbClr val="D9D9D9"/>
                </a:solidFill>
                <a:latin typeface="Arial" panose="020B0604020202020204" pitchFamily="34" charset="0"/>
                <a:cs typeface="Arial" panose="020B0604020202020204" pitchFamily="34" charset="0"/>
              </a:rPr>
              <a:t>Aggregates = </a:t>
            </a:r>
            <a:r>
              <a:rPr lang="en-US" sz="1600" dirty="0" smtClean="0">
                <a:solidFill>
                  <a:schemeClr val="accent4"/>
                </a:solidFill>
                <a:latin typeface="Arial" panose="020B0604020202020204" pitchFamily="34" charset="0"/>
                <a:cs typeface="Arial" panose="020B0604020202020204" pitchFamily="34" charset="0"/>
              </a:rPr>
              <a:t>Melting</a:t>
            </a:r>
            <a:endParaRPr lang="en-US" sz="1600" dirty="0">
              <a:solidFill>
                <a:schemeClr val="tx1">
                  <a:lumMod val="85000"/>
                </a:schemeClr>
              </a:solidFill>
              <a:latin typeface="Arial" panose="020B0604020202020204" pitchFamily="34" charset="0"/>
              <a:cs typeface="Arial" panose="020B0604020202020204" pitchFamily="34" charset="0"/>
            </a:endParaRPr>
          </a:p>
        </p:txBody>
      </p:sp>
      <p:sp>
        <p:nvSpPr>
          <p:cNvPr id="160" name="TextBox 159"/>
          <p:cNvSpPr txBox="1"/>
          <p:nvPr/>
        </p:nvSpPr>
        <p:spPr>
          <a:xfrm>
            <a:off x="1363295" y="1049598"/>
            <a:ext cx="6777023" cy="369332"/>
          </a:xfrm>
          <a:prstGeom prst="rect">
            <a:avLst/>
          </a:prstGeom>
          <a:noFill/>
        </p:spPr>
        <p:txBody>
          <a:bodyPr wrap="square" rtlCol="0">
            <a:spAutoFit/>
          </a:bodyPr>
          <a:lstStyle/>
          <a:p>
            <a:pPr algn="ctr"/>
            <a:r>
              <a:rPr lang="en-US" dirty="0" smtClean="0">
                <a:solidFill>
                  <a:schemeClr val="tx1">
                    <a:lumMod val="85000"/>
                  </a:schemeClr>
                </a:solidFill>
                <a:latin typeface="Arial" panose="020B0604020202020204" pitchFamily="34" charset="0"/>
                <a:cs typeface="Arial" panose="020B0604020202020204" pitchFamily="34" charset="0"/>
              </a:rPr>
              <a:t>Conceptual Model of Hydrometeor Type within Midlevel Inflow</a:t>
            </a:r>
            <a:endParaRPr lang="en-US" dirty="0">
              <a:solidFill>
                <a:schemeClr val="tx1">
                  <a:lumMod val="85000"/>
                </a:schemeClr>
              </a:solidFill>
              <a:latin typeface="Arial" panose="020B0604020202020204" pitchFamily="34" charset="0"/>
              <a:cs typeface="Arial" panose="020B0604020202020204" pitchFamily="34" charset="0"/>
            </a:endParaRPr>
          </a:p>
        </p:txBody>
      </p:sp>
      <p:grpSp>
        <p:nvGrpSpPr>
          <p:cNvPr id="13" name="Group 12"/>
          <p:cNvGrpSpPr/>
          <p:nvPr/>
        </p:nvGrpSpPr>
        <p:grpSpPr>
          <a:xfrm>
            <a:off x="3443576" y="2722457"/>
            <a:ext cx="2874739" cy="276999"/>
            <a:chOff x="3443576" y="2722457"/>
            <a:chExt cx="2874739" cy="276999"/>
          </a:xfrm>
        </p:grpSpPr>
        <p:sp>
          <p:nvSpPr>
            <p:cNvPr id="134" name="Oval 133"/>
            <p:cNvSpPr/>
            <p:nvPr/>
          </p:nvSpPr>
          <p:spPr>
            <a:xfrm>
              <a:off x="3443576" y="2738017"/>
              <a:ext cx="2874739" cy="242376"/>
            </a:xfrm>
            <a:prstGeom prst="ellipse">
              <a:avLst/>
            </a:prstGeom>
            <a:solidFill>
              <a:schemeClr val="accent3">
                <a:lumMod val="60000"/>
                <a:lumOff val="40000"/>
                <a:alpha val="7000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55" name="TextBox 154"/>
            <p:cNvSpPr txBox="1"/>
            <p:nvPr/>
          </p:nvSpPr>
          <p:spPr>
            <a:xfrm>
              <a:off x="4135830" y="2722457"/>
              <a:ext cx="1956342" cy="276999"/>
            </a:xfrm>
            <a:prstGeom prst="rect">
              <a:avLst/>
            </a:prstGeom>
            <a:noFill/>
            <a:ln w="38100">
              <a:noFill/>
            </a:ln>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Wet Aggregates</a:t>
              </a:r>
              <a:endParaRPr lang="en-US" sz="1200" dirty="0">
                <a:solidFill>
                  <a:schemeClr val="bg1"/>
                </a:solidFill>
                <a:latin typeface="Arial" panose="020B0604020202020204" pitchFamily="34" charset="0"/>
                <a:cs typeface="Arial" panose="020B0604020202020204" pitchFamily="34" charset="0"/>
              </a:endParaRPr>
            </a:p>
          </p:txBody>
        </p:sp>
      </p:grpSp>
      <p:grpSp>
        <p:nvGrpSpPr>
          <p:cNvPr id="14" name="Group 13"/>
          <p:cNvGrpSpPr/>
          <p:nvPr/>
        </p:nvGrpSpPr>
        <p:grpSpPr>
          <a:xfrm>
            <a:off x="2043202" y="2652224"/>
            <a:ext cx="3476048" cy="461665"/>
            <a:chOff x="2043202" y="2652224"/>
            <a:chExt cx="3476048" cy="461665"/>
          </a:xfrm>
        </p:grpSpPr>
        <p:sp>
          <p:nvSpPr>
            <p:cNvPr id="136" name="Oval 135"/>
            <p:cNvSpPr/>
            <p:nvPr/>
          </p:nvSpPr>
          <p:spPr>
            <a:xfrm>
              <a:off x="4865184" y="2683295"/>
              <a:ext cx="145519" cy="60865"/>
            </a:xfrm>
            <a:prstGeom prst="ellipse">
              <a:avLst/>
            </a:prstGeom>
            <a:solidFill>
              <a:schemeClr val="accent4">
                <a:lumMod val="60000"/>
                <a:lumOff val="40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39" name="Oval 138"/>
            <p:cNvSpPr/>
            <p:nvPr/>
          </p:nvSpPr>
          <p:spPr>
            <a:xfrm>
              <a:off x="5114002" y="2679547"/>
              <a:ext cx="145519" cy="60865"/>
            </a:xfrm>
            <a:prstGeom prst="ellipse">
              <a:avLst/>
            </a:prstGeom>
            <a:solidFill>
              <a:schemeClr val="accent4">
                <a:lumMod val="60000"/>
                <a:lumOff val="40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40" name="Oval 139"/>
            <p:cNvSpPr/>
            <p:nvPr/>
          </p:nvSpPr>
          <p:spPr>
            <a:xfrm>
              <a:off x="5373731" y="2679547"/>
              <a:ext cx="145519" cy="60865"/>
            </a:xfrm>
            <a:prstGeom prst="ellipse">
              <a:avLst/>
            </a:prstGeom>
            <a:solidFill>
              <a:schemeClr val="accent4">
                <a:lumMod val="60000"/>
                <a:lumOff val="40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44" name="TextBox 143"/>
            <p:cNvSpPr txBox="1"/>
            <p:nvPr/>
          </p:nvSpPr>
          <p:spPr>
            <a:xfrm>
              <a:off x="2043202" y="2652224"/>
              <a:ext cx="1361432" cy="461665"/>
            </a:xfrm>
            <a:prstGeom prst="rect">
              <a:avLst/>
            </a:prstGeom>
            <a:noFill/>
            <a:ln w="38100">
              <a:solidFill>
                <a:srgbClr val="FFC000"/>
              </a:solidFill>
            </a:ln>
          </p:spPr>
          <p:txBody>
            <a:bodyPr wrap="squar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Graupel / Rimed Aggregates</a:t>
              </a:r>
              <a:endParaRPr lang="en-US" sz="1200" dirty="0">
                <a:solidFill>
                  <a:schemeClr val="bg1"/>
                </a:solidFill>
                <a:latin typeface="Arial" panose="020B0604020202020204" pitchFamily="34" charset="0"/>
                <a:cs typeface="Arial" panose="020B0604020202020204" pitchFamily="34" charset="0"/>
              </a:endParaRPr>
            </a:p>
          </p:txBody>
        </p:sp>
        <p:cxnSp>
          <p:nvCxnSpPr>
            <p:cNvPr id="30" name="Straight Connector 29"/>
            <p:cNvCxnSpPr/>
            <p:nvPr/>
          </p:nvCxnSpPr>
          <p:spPr>
            <a:xfrm>
              <a:off x="3404634" y="2693262"/>
              <a:ext cx="1466917" cy="6212"/>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1018568" y="1408791"/>
            <a:ext cx="7032280" cy="2893757"/>
            <a:chOff x="1018568" y="1421253"/>
            <a:chExt cx="7032280" cy="2893757"/>
          </a:xfrm>
        </p:grpSpPr>
        <p:grpSp>
          <p:nvGrpSpPr>
            <p:cNvPr id="70" name="Group 69"/>
            <p:cNvGrpSpPr/>
            <p:nvPr/>
          </p:nvGrpSpPr>
          <p:grpSpPr>
            <a:xfrm>
              <a:off x="1018568" y="1421253"/>
              <a:ext cx="7032280" cy="2893757"/>
              <a:chOff x="1020278" y="1412689"/>
              <a:chExt cx="7032280" cy="2893757"/>
            </a:xfrm>
          </p:grpSpPr>
          <p:sp>
            <p:nvSpPr>
              <p:cNvPr id="72" name="Rectangle 71"/>
              <p:cNvSpPr/>
              <p:nvPr/>
            </p:nvSpPr>
            <p:spPr>
              <a:xfrm>
                <a:off x="1971245" y="1412689"/>
                <a:ext cx="5700090" cy="2893757"/>
              </a:xfrm>
              <a:prstGeom prst="rect">
                <a:avLst/>
              </a:prstGeom>
              <a:solidFill>
                <a:schemeClr val="tx1">
                  <a:lumMod val="9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Arial" panose="020B0604020202020204" pitchFamily="34" charset="0"/>
                  <a:cs typeface="Arial" panose="020B0604020202020204" pitchFamily="34" charset="0"/>
                </a:endParaRPr>
              </a:p>
            </p:txBody>
          </p:sp>
          <p:sp>
            <p:nvSpPr>
              <p:cNvPr id="76" name="Oval 75"/>
              <p:cNvSpPr/>
              <p:nvPr/>
            </p:nvSpPr>
            <p:spPr>
              <a:xfrm>
                <a:off x="3443576" y="1512499"/>
                <a:ext cx="2874739" cy="799084"/>
              </a:xfrm>
              <a:prstGeom prst="ellipse">
                <a:avLst/>
              </a:prstGeom>
              <a:solidFill>
                <a:schemeClr val="accent5">
                  <a:lumMod val="40000"/>
                  <a:lumOff val="60000"/>
                  <a:alpha val="7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77" name="Oval 76"/>
              <p:cNvSpPr/>
              <p:nvPr/>
            </p:nvSpPr>
            <p:spPr>
              <a:xfrm>
                <a:off x="3443576" y="2285019"/>
                <a:ext cx="2874739" cy="497529"/>
              </a:xfrm>
              <a:prstGeom prst="ellipse">
                <a:avLst/>
              </a:prstGeom>
              <a:solidFill>
                <a:schemeClr val="accent5">
                  <a:lumMod val="75000"/>
                  <a:alpha val="7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78" name="Oval 77"/>
              <p:cNvSpPr/>
              <p:nvPr/>
            </p:nvSpPr>
            <p:spPr>
              <a:xfrm>
                <a:off x="3443576" y="2738017"/>
                <a:ext cx="2874739" cy="242376"/>
              </a:xfrm>
              <a:prstGeom prst="ellipse">
                <a:avLst/>
              </a:prstGeom>
              <a:solidFill>
                <a:schemeClr val="accent3">
                  <a:lumMod val="60000"/>
                  <a:lumOff val="40000"/>
                  <a:alpha val="7000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79" name="Oval 78"/>
              <p:cNvSpPr/>
              <p:nvPr/>
            </p:nvSpPr>
            <p:spPr>
              <a:xfrm rot="403143">
                <a:off x="3545889" y="2184270"/>
                <a:ext cx="796560" cy="151137"/>
              </a:xfrm>
              <a:prstGeom prst="ellipse">
                <a:avLst/>
              </a:prstGeom>
              <a:solidFill>
                <a:srgbClr val="00B050">
                  <a:alpha val="70000"/>
                </a:srgbClr>
              </a:solid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80" name="Oval 79"/>
              <p:cNvSpPr/>
              <p:nvPr/>
            </p:nvSpPr>
            <p:spPr>
              <a:xfrm>
                <a:off x="4865184" y="2683295"/>
                <a:ext cx="145519" cy="60865"/>
              </a:xfrm>
              <a:prstGeom prst="ellipse">
                <a:avLst/>
              </a:prstGeom>
              <a:solidFill>
                <a:schemeClr val="accent4">
                  <a:lumMod val="60000"/>
                  <a:lumOff val="40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82" name="Oval 81"/>
              <p:cNvSpPr/>
              <p:nvPr/>
            </p:nvSpPr>
            <p:spPr>
              <a:xfrm>
                <a:off x="5114002" y="2679547"/>
                <a:ext cx="145519" cy="60865"/>
              </a:xfrm>
              <a:prstGeom prst="ellipse">
                <a:avLst/>
              </a:prstGeom>
              <a:solidFill>
                <a:schemeClr val="accent4">
                  <a:lumMod val="60000"/>
                  <a:lumOff val="40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83" name="Oval 82"/>
              <p:cNvSpPr/>
              <p:nvPr/>
            </p:nvSpPr>
            <p:spPr>
              <a:xfrm>
                <a:off x="5373731" y="2679547"/>
                <a:ext cx="145519" cy="60865"/>
              </a:xfrm>
              <a:prstGeom prst="ellipse">
                <a:avLst/>
              </a:prstGeom>
              <a:solidFill>
                <a:schemeClr val="accent4">
                  <a:lumMod val="60000"/>
                  <a:lumOff val="40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grpSp>
            <p:nvGrpSpPr>
              <p:cNvPr id="84" name="Group 83"/>
              <p:cNvGrpSpPr/>
              <p:nvPr/>
            </p:nvGrpSpPr>
            <p:grpSpPr>
              <a:xfrm>
                <a:off x="1020278" y="2158898"/>
                <a:ext cx="7032280" cy="1781762"/>
                <a:chOff x="-1046375" y="2672581"/>
                <a:chExt cx="9754194" cy="2355836"/>
              </a:xfrm>
            </p:grpSpPr>
            <p:grpSp>
              <p:nvGrpSpPr>
                <p:cNvPr id="118" name="Group 117"/>
                <p:cNvGrpSpPr/>
                <p:nvPr/>
              </p:nvGrpSpPr>
              <p:grpSpPr>
                <a:xfrm>
                  <a:off x="-1046375" y="3105531"/>
                  <a:ext cx="9754194" cy="1922886"/>
                  <a:chOff x="-1046375" y="3105531"/>
                  <a:chExt cx="9754194" cy="1922886"/>
                </a:xfrm>
              </p:grpSpPr>
              <p:sp>
                <p:nvSpPr>
                  <p:cNvPr id="121" name="Arc 120"/>
                  <p:cNvSpPr/>
                  <p:nvPr/>
                </p:nvSpPr>
                <p:spPr>
                  <a:xfrm>
                    <a:off x="-1046375" y="3225895"/>
                    <a:ext cx="8266126" cy="1420581"/>
                  </a:xfrm>
                  <a:prstGeom prst="arc">
                    <a:avLst/>
                  </a:prstGeom>
                  <a:noFill/>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grpSp>
                <p:nvGrpSpPr>
                  <p:cNvPr id="122" name="Group 121"/>
                  <p:cNvGrpSpPr/>
                  <p:nvPr/>
                </p:nvGrpSpPr>
                <p:grpSpPr>
                  <a:xfrm>
                    <a:off x="2378488" y="3105531"/>
                    <a:ext cx="6329331" cy="1922886"/>
                    <a:chOff x="2378488" y="3105531"/>
                    <a:chExt cx="6329331" cy="1922886"/>
                  </a:xfrm>
                </p:grpSpPr>
                <p:cxnSp>
                  <p:nvCxnSpPr>
                    <p:cNvPr id="123" name="Straight Connector 122"/>
                    <p:cNvCxnSpPr/>
                    <p:nvPr/>
                  </p:nvCxnSpPr>
                  <p:spPr>
                    <a:xfrm flipV="1">
                      <a:off x="2419761" y="3489874"/>
                      <a:ext cx="5196195" cy="1"/>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7753867" y="3291504"/>
                      <a:ext cx="953952" cy="325552"/>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0˚C</a:t>
                      </a:r>
                      <a:endParaRPr lang="en-US" sz="1000" dirty="0">
                        <a:solidFill>
                          <a:schemeClr val="bg1"/>
                        </a:solidFill>
                        <a:latin typeface="Arial" panose="020B0604020202020204" pitchFamily="34" charset="0"/>
                        <a:cs typeface="Arial" panose="020B0604020202020204" pitchFamily="34" charset="0"/>
                      </a:endParaRPr>
                    </a:p>
                  </p:txBody>
                </p:sp>
                <p:sp>
                  <p:nvSpPr>
                    <p:cNvPr id="125" name="Isosceles Triangle 124"/>
                    <p:cNvSpPr/>
                    <p:nvPr/>
                  </p:nvSpPr>
                  <p:spPr>
                    <a:xfrm rot="16200000">
                      <a:off x="2910007" y="3135498"/>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6" name="Straight Connector 125"/>
                    <p:cNvCxnSpPr/>
                    <p:nvPr/>
                  </p:nvCxnSpPr>
                  <p:spPr>
                    <a:xfrm>
                      <a:off x="3029529" y="3758396"/>
                      <a:ext cx="2438017" cy="177789"/>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27" name="Isosceles Triangle 126"/>
                    <p:cNvSpPr/>
                    <p:nvPr/>
                  </p:nvSpPr>
                  <p:spPr>
                    <a:xfrm rot="5400000">
                      <a:off x="5300972" y="3858308"/>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Freeform 127"/>
                    <p:cNvSpPr/>
                    <p:nvPr/>
                  </p:nvSpPr>
                  <p:spPr>
                    <a:xfrm>
                      <a:off x="5703216" y="4062953"/>
                      <a:ext cx="1480009" cy="476228"/>
                    </a:xfrm>
                    <a:custGeom>
                      <a:avLst/>
                      <a:gdLst>
                        <a:gd name="connsiteX0" fmla="*/ 0 w 1480009"/>
                        <a:gd name="connsiteY0" fmla="*/ 0 h 476228"/>
                        <a:gd name="connsiteX1" fmla="*/ 320512 w 1480009"/>
                        <a:gd name="connsiteY1" fmla="*/ 122548 h 476228"/>
                        <a:gd name="connsiteX2" fmla="*/ 772998 w 1480009"/>
                        <a:gd name="connsiteY2" fmla="*/ 405352 h 476228"/>
                        <a:gd name="connsiteX3" fmla="*/ 1150071 w 1480009"/>
                        <a:gd name="connsiteY3" fmla="*/ 471340 h 476228"/>
                        <a:gd name="connsiteX4" fmla="*/ 1480009 w 1480009"/>
                        <a:gd name="connsiteY4" fmla="*/ 471340 h 476228"/>
                        <a:gd name="connsiteX5" fmla="*/ 1480009 w 1480009"/>
                        <a:gd name="connsiteY5" fmla="*/ 471340 h 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0009" h="476228">
                          <a:moveTo>
                            <a:pt x="0" y="0"/>
                          </a:moveTo>
                          <a:cubicBezTo>
                            <a:pt x="95839" y="27494"/>
                            <a:pt x="191679" y="54989"/>
                            <a:pt x="320512" y="122548"/>
                          </a:cubicBezTo>
                          <a:cubicBezTo>
                            <a:pt x="449345" y="190107"/>
                            <a:pt x="634738" y="347220"/>
                            <a:pt x="772998" y="405352"/>
                          </a:cubicBezTo>
                          <a:cubicBezTo>
                            <a:pt x="911258" y="463484"/>
                            <a:pt x="1032236" y="460342"/>
                            <a:pt x="1150071" y="471340"/>
                          </a:cubicBezTo>
                          <a:cubicBezTo>
                            <a:pt x="1267906" y="482338"/>
                            <a:pt x="1480009" y="471340"/>
                            <a:pt x="1480009" y="471340"/>
                          </a:cubicBezTo>
                          <a:lnTo>
                            <a:pt x="1480009" y="471340"/>
                          </a:ln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9" name="Straight Connector 128"/>
                    <p:cNvCxnSpPr>
                      <a:endCxn id="128" idx="3"/>
                    </p:cNvCxnSpPr>
                    <p:nvPr/>
                  </p:nvCxnSpPr>
                  <p:spPr>
                    <a:xfrm flipV="1">
                      <a:off x="5650091" y="4534293"/>
                      <a:ext cx="1203196"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3143738" y="4523423"/>
                      <a:ext cx="2031577"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45" name="Isosceles Triangle 144"/>
                    <p:cNvSpPr/>
                    <p:nvPr/>
                  </p:nvSpPr>
                  <p:spPr>
                    <a:xfrm rot="5400000">
                      <a:off x="5122588" y="4433869"/>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Isosceles Triangle 157"/>
                    <p:cNvSpPr/>
                    <p:nvPr/>
                  </p:nvSpPr>
                  <p:spPr>
                    <a:xfrm rot="5400000">
                      <a:off x="7052190" y="4444739"/>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Isosceles Triangle 160"/>
                    <p:cNvSpPr/>
                    <p:nvPr/>
                  </p:nvSpPr>
                  <p:spPr>
                    <a:xfrm rot="16200000">
                      <a:off x="2927632" y="4439564"/>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2" name="Straight Connector 161"/>
                    <p:cNvCxnSpPr/>
                    <p:nvPr/>
                  </p:nvCxnSpPr>
                  <p:spPr>
                    <a:xfrm flipV="1">
                      <a:off x="2535810" y="4873658"/>
                      <a:ext cx="4944328" cy="0"/>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2677212"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flipV="1">
                      <a:off x="2987703" y="4874789"/>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V="1">
                      <a:off x="3298194"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V="1">
                      <a:off x="3608685"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V="1">
                      <a:off x="3919176"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V="1">
                      <a:off x="4228478"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V="1">
                      <a:off x="4572000"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V="1">
                      <a:off x="4912553" y="4873002"/>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5213023"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flipV="1">
                      <a:off x="5565377"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V="1">
                      <a:off x="5875868" y="4887015"/>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V="1">
                      <a:off x="6186359"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6850"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V="1">
                      <a:off x="6807341"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V="1">
                      <a:off x="7116643"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V="1">
                      <a:off x="2378488" y="4871088"/>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grpSp>
            </p:grpSp>
            <p:cxnSp>
              <p:nvCxnSpPr>
                <p:cNvPr id="119" name="Straight Connector 118"/>
                <p:cNvCxnSpPr/>
                <p:nvPr/>
              </p:nvCxnSpPr>
              <p:spPr>
                <a:xfrm flipV="1">
                  <a:off x="2401242" y="2860255"/>
                  <a:ext cx="5196196" cy="1"/>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7613448" y="2672581"/>
                  <a:ext cx="1037020" cy="325552"/>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-20˚C</a:t>
                  </a:r>
                  <a:endParaRPr lang="en-US" sz="1000" dirty="0">
                    <a:solidFill>
                      <a:schemeClr val="bg1"/>
                    </a:solidFill>
                    <a:latin typeface="Arial" panose="020B0604020202020204" pitchFamily="34" charset="0"/>
                    <a:cs typeface="Arial" panose="020B0604020202020204" pitchFamily="34" charset="0"/>
                  </a:endParaRPr>
                </a:p>
              </p:txBody>
            </p:sp>
          </p:grpSp>
          <p:sp>
            <p:nvSpPr>
              <p:cNvPr id="88" name="TextBox 87"/>
              <p:cNvSpPr txBox="1"/>
              <p:nvPr/>
            </p:nvSpPr>
            <p:spPr>
              <a:xfrm>
                <a:off x="6386404" y="2436000"/>
                <a:ext cx="818340" cy="276999"/>
              </a:xfrm>
              <a:prstGeom prst="rect">
                <a:avLst/>
              </a:prstGeom>
              <a:noFill/>
              <a:ln w="38100">
                <a:solidFill>
                  <a:srgbClr val="FFC000"/>
                </a:solidFill>
              </a:ln>
            </p:spPr>
            <p:txBody>
              <a:bodyPr wrap="square" rtlCol="0">
                <a:spAutoFit/>
              </a:bodyPr>
              <a:lstStyle/>
              <a:p>
                <a:pPr algn="ctr"/>
                <a:r>
                  <a:rPr lang="en-US" sz="1200" b="1" dirty="0" smtClean="0">
                    <a:solidFill>
                      <a:schemeClr val="bg1"/>
                    </a:solidFill>
                    <a:latin typeface="Arial Black" panose="020B0A04020102020204" pitchFamily="34" charset="0"/>
                    <a:cs typeface="Arial" panose="020B0604020202020204" pitchFamily="34" charset="0"/>
                  </a:rPr>
                  <a:t>Riming</a:t>
                </a:r>
                <a:endParaRPr lang="en-US" sz="1200" b="1" dirty="0">
                  <a:solidFill>
                    <a:schemeClr val="bg1"/>
                  </a:solidFill>
                  <a:latin typeface="Arial Black" panose="020B0A04020102020204" pitchFamily="34" charset="0"/>
                  <a:cs typeface="Arial" panose="020B0604020202020204" pitchFamily="34" charset="0"/>
                </a:endParaRPr>
              </a:p>
            </p:txBody>
          </p:sp>
          <p:sp>
            <p:nvSpPr>
              <p:cNvPr id="106" name="TextBox 105"/>
              <p:cNvSpPr txBox="1"/>
              <p:nvPr/>
            </p:nvSpPr>
            <p:spPr>
              <a:xfrm>
                <a:off x="4194147" y="2291311"/>
                <a:ext cx="2013159" cy="276999"/>
              </a:xfrm>
              <a:prstGeom prst="rect">
                <a:avLst/>
              </a:prstGeom>
              <a:noFill/>
              <a:ln w="38100">
                <a:noFill/>
              </a:ln>
            </p:spPr>
            <p:txBody>
              <a:bodyPr wrap="square" rtlCol="0">
                <a:spAutoFit/>
              </a:bodyPr>
              <a:lstStyle/>
              <a:p>
                <a:r>
                  <a:rPr lang="en-US" sz="1200" b="1" dirty="0" smtClean="0">
                    <a:solidFill>
                      <a:schemeClr val="bg1"/>
                    </a:solidFill>
                    <a:latin typeface="Arial Black" panose="020B0A04020102020204" pitchFamily="34" charset="0"/>
                    <a:cs typeface="Arial" panose="020B0604020202020204" pitchFamily="34" charset="0"/>
                  </a:rPr>
                  <a:t>Aggregation</a:t>
                </a:r>
                <a:endParaRPr lang="en-US" sz="1200" b="1" dirty="0">
                  <a:solidFill>
                    <a:schemeClr val="bg1"/>
                  </a:solidFill>
                  <a:latin typeface="Arial Black" panose="020B0A04020102020204" pitchFamily="34" charset="0"/>
                  <a:cs typeface="Arial" panose="020B0604020202020204" pitchFamily="34" charset="0"/>
                </a:endParaRPr>
              </a:p>
            </p:txBody>
          </p:sp>
          <p:cxnSp>
            <p:nvCxnSpPr>
              <p:cNvPr id="110" name="Straight Arrow Connector 109"/>
              <p:cNvCxnSpPr/>
              <p:nvPr/>
            </p:nvCxnSpPr>
            <p:spPr>
              <a:xfrm flipH="1" flipV="1">
                <a:off x="2539031" y="3580277"/>
                <a:ext cx="1255" cy="27933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2539031" y="3859609"/>
                <a:ext cx="279421" cy="347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2438877" y="3311887"/>
                <a:ext cx="254521"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Z</a:t>
                </a:r>
                <a:endParaRPr lang="en-US" sz="1200" dirty="0">
                  <a:solidFill>
                    <a:schemeClr val="bg1"/>
                  </a:solidFill>
                  <a:latin typeface="Arial" panose="020B0604020202020204" pitchFamily="34" charset="0"/>
                  <a:cs typeface="Arial" panose="020B0604020202020204" pitchFamily="34" charset="0"/>
                </a:endParaRPr>
              </a:p>
            </p:txBody>
          </p:sp>
          <p:sp>
            <p:nvSpPr>
              <p:cNvPr id="113" name="TextBox 112"/>
              <p:cNvSpPr txBox="1"/>
              <p:nvPr/>
            </p:nvSpPr>
            <p:spPr>
              <a:xfrm>
                <a:off x="2823625" y="3719943"/>
                <a:ext cx="254521"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X</a:t>
                </a:r>
                <a:endParaRPr lang="en-US" sz="1200" dirty="0">
                  <a:solidFill>
                    <a:schemeClr val="bg1"/>
                  </a:solidFill>
                  <a:latin typeface="Arial" panose="020B0604020202020204" pitchFamily="34" charset="0"/>
                  <a:cs typeface="Arial" panose="020B0604020202020204" pitchFamily="34" charset="0"/>
                </a:endParaRPr>
              </a:p>
            </p:txBody>
          </p:sp>
          <p:sp>
            <p:nvSpPr>
              <p:cNvPr id="114" name="TextBox 113"/>
              <p:cNvSpPr txBox="1"/>
              <p:nvPr/>
            </p:nvSpPr>
            <p:spPr>
              <a:xfrm>
                <a:off x="4135830" y="2722457"/>
                <a:ext cx="1100770" cy="276999"/>
              </a:xfrm>
              <a:prstGeom prst="rect">
                <a:avLst/>
              </a:prstGeom>
              <a:noFill/>
              <a:ln w="38100">
                <a:noFill/>
              </a:ln>
            </p:spPr>
            <p:txBody>
              <a:bodyPr wrap="square" rtlCol="0">
                <a:spAutoFit/>
              </a:bodyPr>
              <a:lstStyle/>
              <a:p>
                <a:pPr algn="ctr"/>
                <a:r>
                  <a:rPr lang="en-US" sz="1200" b="1" dirty="0" smtClean="0">
                    <a:solidFill>
                      <a:schemeClr val="bg1"/>
                    </a:solidFill>
                    <a:latin typeface="Arial Black" panose="020B0A04020102020204" pitchFamily="34" charset="0"/>
                    <a:cs typeface="Arial" panose="020B0604020202020204" pitchFamily="34" charset="0"/>
                  </a:rPr>
                  <a:t>Melting</a:t>
                </a:r>
                <a:endParaRPr lang="en-US" sz="1200" b="1" dirty="0">
                  <a:solidFill>
                    <a:schemeClr val="bg1"/>
                  </a:solidFill>
                  <a:latin typeface="Arial Black" panose="020B0A04020102020204" pitchFamily="34" charset="0"/>
                  <a:cs typeface="Arial" panose="020B0604020202020204" pitchFamily="34" charset="0"/>
                </a:endParaRPr>
              </a:p>
            </p:txBody>
          </p:sp>
          <p:cxnSp>
            <p:nvCxnSpPr>
              <p:cNvPr id="115" name="Straight Connector 114"/>
              <p:cNvCxnSpPr/>
              <p:nvPr/>
            </p:nvCxnSpPr>
            <p:spPr>
              <a:xfrm>
                <a:off x="5531437" y="2715022"/>
                <a:ext cx="1466917" cy="6212"/>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grpSp>
        <p:sp>
          <p:nvSpPr>
            <p:cNvPr id="7" name="Left Brace 6"/>
            <p:cNvSpPr/>
            <p:nvPr/>
          </p:nvSpPr>
          <p:spPr>
            <a:xfrm>
              <a:off x="3076436" y="1521063"/>
              <a:ext cx="600724" cy="1225518"/>
            </a:xfrm>
            <a:prstGeom prst="lef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005025" y="1993893"/>
              <a:ext cx="1098022" cy="276999"/>
            </a:xfrm>
            <a:prstGeom prst="rect">
              <a:avLst/>
            </a:prstGeom>
            <a:noFill/>
          </p:spPr>
          <p:txBody>
            <a:bodyPr wrap="square" rtlCol="0">
              <a:spAutoFit/>
            </a:bodyPr>
            <a:lstStyle/>
            <a:p>
              <a:r>
                <a:rPr lang="en-US" sz="1200" b="1" dirty="0" smtClean="0">
                  <a:solidFill>
                    <a:schemeClr val="bg1"/>
                  </a:solidFill>
                  <a:latin typeface="Arial Black" panose="020B0A04020102020204" pitchFamily="34" charset="0"/>
                  <a:cs typeface="Arial" panose="020B0604020202020204" pitchFamily="34" charset="0"/>
                </a:rPr>
                <a:t>Deposition</a:t>
              </a:r>
              <a:endParaRPr lang="en-US" sz="1200" b="1" dirty="0">
                <a:solidFill>
                  <a:schemeClr val="bg1"/>
                </a:solidFill>
                <a:latin typeface="Arial Black" panose="020B0A04020102020204" pitchFamily="34" charset="0"/>
                <a:cs typeface="Arial" panose="020B0604020202020204" pitchFamily="34" charset="0"/>
              </a:endParaRPr>
            </a:p>
          </p:txBody>
        </p:sp>
      </p:grpSp>
      <p:sp>
        <p:nvSpPr>
          <p:cNvPr id="71" name="TextBox 70"/>
          <p:cNvSpPr txBox="1"/>
          <p:nvPr/>
        </p:nvSpPr>
        <p:spPr>
          <a:xfrm>
            <a:off x="1006620" y="3286650"/>
            <a:ext cx="7647089" cy="923330"/>
          </a:xfrm>
          <a:prstGeom prst="rect">
            <a:avLst/>
          </a:prstGeom>
          <a:solidFill>
            <a:schemeClr val="accent4">
              <a:lumMod val="20000"/>
              <a:lumOff val="80000"/>
            </a:schemeClr>
          </a:solidFill>
          <a:ln>
            <a:solidFill>
              <a:schemeClr val="accent4"/>
            </a:solidFill>
          </a:ln>
          <a:effectLst>
            <a:glow rad="139700">
              <a:schemeClr val="accent4">
                <a:satMod val="175000"/>
                <a:alpha val="40000"/>
              </a:schemeClr>
            </a:glow>
          </a:effectLst>
        </p:spPr>
        <p:txBody>
          <a:bodyPr wrap="square" lIns="91440" tIns="274320" rIns="91440" bIns="274320" rtlCol="0" anchor="ctr" anchorCtr="0">
            <a:spAutoFit/>
          </a:bodyPr>
          <a:lstStyle/>
          <a:p>
            <a:pPr algn="ctr"/>
            <a:r>
              <a:rPr lang="en-US" sz="2400" b="1" dirty="0" smtClean="0">
                <a:solidFill>
                  <a:schemeClr val="bg1"/>
                </a:solidFill>
                <a:latin typeface="Arial" panose="020B0604020202020204" pitchFamily="34" charset="0"/>
                <a:cs typeface="Arial" panose="020B0604020202020204" pitchFamily="34" charset="0"/>
              </a:rPr>
              <a:t>Are ice processes layered in WRF?</a:t>
            </a:r>
          </a:p>
        </p:txBody>
      </p:sp>
    </p:spTree>
    <p:extLst>
      <p:ext uri="{BB962C8B-B14F-4D97-AF65-F5344CB8AC3E}">
        <p14:creationId xmlns:p14="http://schemas.microsoft.com/office/powerpoint/2010/main" val="3701056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9">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9">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N064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6" name="Title 1"/>
          <p:cNvSpPr>
            <a:spLocks noGrp="1"/>
          </p:cNvSpPr>
          <p:nvPr>
            <p:ph type="ctrTitle"/>
          </p:nvPr>
        </p:nvSpPr>
        <p:spPr>
          <a:xfrm>
            <a:off x="115503" y="895147"/>
            <a:ext cx="8912993" cy="3850106"/>
          </a:xfrm>
        </p:spPr>
        <p:txBody>
          <a:bodyPr tIns="0" anchor="t" anchorCtr="0"/>
          <a:lstStyle/>
          <a:p>
            <a:pPr lvl="1" algn="ctr"/>
            <a:r>
              <a:rPr lang="en-US" sz="3200" u="sng" dirty="0" smtClean="0">
                <a:solidFill>
                  <a:schemeClr val="accent4">
                    <a:lumMod val="40000"/>
                    <a:lumOff val="60000"/>
                  </a:schemeClr>
                </a:solidFill>
                <a:latin typeface="Arial" panose="020B0604020202020204" pitchFamily="34" charset="0"/>
                <a:cs typeface="Arial" panose="020B0604020202020204" pitchFamily="34" charset="0"/>
              </a:rPr>
              <a:t>Part 2:</a:t>
            </a:r>
            <a:r>
              <a:rPr lang="en-US" sz="3200" u="sng" dirty="0" smtClean="0">
                <a:solidFill>
                  <a:schemeClr val="accent4">
                    <a:lumMod val="40000"/>
                    <a:lumOff val="60000"/>
                  </a:schemeClr>
                </a:solidFill>
                <a:latin typeface="Arial Black" panose="020B0A04020102020204" pitchFamily="34" charset="0"/>
              </a:rPr>
              <a:t/>
            </a:r>
            <a:br>
              <a:rPr lang="en-US" sz="3200" u="sng" dirty="0" smtClean="0">
                <a:solidFill>
                  <a:schemeClr val="accent4">
                    <a:lumMod val="40000"/>
                    <a:lumOff val="60000"/>
                  </a:schemeClr>
                </a:solidFill>
                <a:latin typeface="Arial Black" panose="020B0A04020102020204" pitchFamily="34" charset="0"/>
              </a:rPr>
            </a:br>
            <a:r>
              <a:rPr lang="en-US" sz="3200" dirty="0" smtClean="0">
                <a:solidFill>
                  <a:schemeClr val="accent4">
                    <a:lumMod val="40000"/>
                    <a:lumOff val="60000"/>
                  </a:schemeClr>
                </a:solidFill>
                <a:latin typeface="Arial Black" panose="020B0A04020102020204" pitchFamily="34" charset="0"/>
              </a:rPr>
              <a:t/>
            </a:r>
            <a:br>
              <a:rPr lang="en-US" sz="3200" dirty="0" smtClean="0">
                <a:solidFill>
                  <a:schemeClr val="accent4">
                    <a:lumMod val="40000"/>
                    <a:lumOff val="60000"/>
                  </a:schemeClr>
                </a:solidFill>
                <a:latin typeface="Arial Black" panose="020B0A04020102020204" pitchFamily="34" charset="0"/>
              </a:rPr>
            </a:br>
            <a:r>
              <a:rPr lang="en-US" sz="3200" dirty="0" smtClean="0">
                <a:solidFill>
                  <a:schemeClr val="accent4">
                    <a:lumMod val="40000"/>
                    <a:lumOff val="60000"/>
                  </a:schemeClr>
                </a:solidFill>
                <a:latin typeface="Arial" panose="020B0604020202020204" pitchFamily="34" charset="0"/>
                <a:cs typeface="Arial" panose="020B0604020202020204" pitchFamily="34" charset="0"/>
              </a:rPr>
              <a:t>WRF Simulations</a:t>
            </a:r>
            <a:r>
              <a:rPr lang="en-US" sz="2800" dirty="0" smtClean="0">
                <a:solidFill>
                  <a:schemeClr val="accent4">
                    <a:lumMod val="40000"/>
                    <a:lumOff val="60000"/>
                  </a:schemeClr>
                </a:solidFill>
                <a:latin typeface="Arial Black" panose="020B0A04020102020204" pitchFamily="34" charset="0"/>
              </a:rPr>
              <a:t/>
            </a:r>
            <a:br>
              <a:rPr lang="en-US" sz="2800" dirty="0" smtClean="0">
                <a:solidFill>
                  <a:schemeClr val="accent4">
                    <a:lumMod val="40000"/>
                    <a:lumOff val="60000"/>
                  </a:schemeClr>
                </a:solidFill>
                <a:latin typeface="Arial Black" panose="020B0A04020102020204" pitchFamily="34" charset="0"/>
              </a:rPr>
            </a:br>
            <a:r>
              <a:rPr lang="en-US" sz="2800" dirty="0">
                <a:solidFill>
                  <a:schemeClr val="accent4">
                    <a:lumMod val="40000"/>
                    <a:lumOff val="60000"/>
                  </a:schemeClr>
                </a:solidFill>
                <a:latin typeface="Arial Black" panose="020B0A04020102020204" pitchFamily="34" charset="0"/>
              </a:rPr>
              <a:t/>
            </a:r>
            <a:br>
              <a:rPr lang="en-US" sz="2800" dirty="0">
                <a:solidFill>
                  <a:schemeClr val="accent4">
                    <a:lumMod val="40000"/>
                    <a:lumOff val="60000"/>
                  </a:schemeClr>
                </a:solidFill>
                <a:latin typeface="Arial Black" panose="020B0A04020102020204" pitchFamily="34" charset="0"/>
              </a:rPr>
            </a:br>
            <a:r>
              <a:rPr lang="en-US" sz="2800" dirty="0" smtClean="0">
                <a:solidFill>
                  <a:schemeClr val="accent4">
                    <a:lumMod val="40000"/>
                    <a:lumOff val="60000"/>
                  </a:schemeClr>
                </a:solidFill>
                <a:latin typeface="Arial Black" panose="020B0A04020102020204" pitchFamily="34" charset="0"/>
              </a:rPr>
              <a:t/>
            </a:r>
            <a:br>
              <a:rPr lang="en-US" sz="2800" dirty="0" smtClean="0">
                <a:solidFill>
                  <a:schemeClr val="accent4">
                    <a:lumMod val="40000"/>
                    <a:lumOff val="60000"/>
                  </a:schemeClr>
                </a:solidFill>
                <a:latin typeface="Arial Black" panose="020B0A04020102020204" pitchFamily="34" charset="0"/>
              </a:rPr>
            </a:br>
            <a:r>
              <a:rPr lang="en-US" sz="2800" dirty="0" smtClean="0">
                <a:solidFill>
                  <a:schemeClr val="accent4">
                    <a:lumMod val="40000"/>
                    <a:lumOff val="60000"/>
                  </a:schemeClr>
                </a:solidFill>
                <a:latin typeface="Arial Black" panose="020B0A04020102020204" pitchFamily="34" charset="0"/>
              </a:rPr>
              <a:t/>
            </a:r>
            <a:br>
              <a:rPr lang="en-US" sz="2800" dirty="0" smtClean="0">
                <a:solidFill>
                  <a:schemeClr val="accent4">
                    <a:lumMod val="40000"/>
                    <a:lumOff val="60000"/>
                  </a:schemeClr>
                </a:solidFill>
                <a:latin typeface="Arial Black" panose="020B0A04020102020204" pitchFamily="34" charset="0"/>
              </a:rPr>
            </a:br>
            <a:r>
              <a:rPr lang="en-US" dirty="0" smtClean="0">
                <a:solidFill>
                  <a:schemeClr val="tx1">
                    <a:lumMod val="95000"/>
                  </a:schemeClr>
                </a:solidFill>
                <a:latin typeface="Arial" panose="020B0604020202020204" pitchFamily="34" charset="0"/>
                <a:cs typeface="Arial" panose="020B0604020202020204" pitchFamily="34" charset="0"/>
              </a:rPr>
              <a:t>Must have midlevel inflow</a:t>
            </a:r>
            <a:br>
              <a:rPr lang="en-US" dirty="0" smtClean="0">
                <a:solidFill>
                  <a:schemeClr val="tx1">
                    <a:lumMod val="95000"/>
                  </a:schemeClr>
                </a:solidFill>
                <a:latin typeface="Arial" panose="020B0604020202020204" pitchFamily="34" charset="0"/>
                <a:cs typeface="Arial" panose="020B0604020202020204" pitchFamily="34" charset="0"/>
              </a:rPr>
            </a:br>
            <a:r>
              <a:rPr lang="en-US" dirty="0">
                <a:solidFill>
                  <a:schemeClr val="tx1">
                    <a:lumMod val="95000"/>
                  </a:schemeClr>
                </a:solidFill>
                <a:latin typeface="Arial" panose="020B0604020202020204" pitchFamily="34" charset="0"/>
                <a:cs typeface="Arial" panose="020B0604020202020204" pitchFamily="34" charset="0"/>
              </a:rPr>
              <a:t/>
            </a:r>
            <a:br>
              <a:rPr lang="en-US" dirty="0">
                <a:solidFill>
                  <a:schemeClr val="tx1">
                    <a:lumMod val="95000"/>
                  </a:schemeClr>
                </a:solidFill>
                <a:latin typeface="Arial" panose="020B0604020202020204" pitchFamily="34" charset="0"/>
                <a:cs typeface="Arial" panose="020B0604020202020204" pitchFamily="34" charset="0"/>
              </a:rPr>
            </a:br>
            <a:r>
              <a:rPr lang="en-US" dirty="0" smtClean="0">
                <a:solidFill>
                  <a:schemeClr val="tx1">
                    <a:lumMod val="95000"/>
                  </a:schemeClr>
                </a:solidFill>
                <a:latin typeface="Arial" panose="020B0604020202020204" pitchFamily="34" charset="0"/>
                <a:cs typeface="Arial" panose="020B0604020202020204" pitchFamily="34" charset="0"/>
              </a:rPr>
              <a:t>Assimilate radial velocity</a:t>
            </a:r>
            <a:r>
              <a:rPr lang="en-US" sz="1600" dirty="0" smtClean="0">
                <a:solidFill>
                  <a:schemeClr val="tx1">
                    <a:lumMod val="95000"/>
                  </a:schemeClr>
                </a:solidFill>
                <a:latin typeface="Arial" panose="020B0604020202020204" pitchFamily="34" charset="0"/>
                <a:cs typeface="Arial" panose="020B0604020202020204" pitchFamily="34" charset="0"/>
              </a:rPr>
              <a:t/>
            </a:r>
            <a:br>
              <a:rPr lang="en-US" sz="1600" dirty="0" smtClean="0">
                <a:solidFill>
                  <a:schemeClr val="tx1">
                    <a:lumMod val="95000"/>
                  </a:schemeClr>
                </a:solidFill>
                <a:latin typeface="Arial" panose="020B0604020202020204" pitchFamily="34" charset="0"/>
                <a:cs typeface="Arial" panose="020B0604020202020204" pitchFamily="34" charset="0"/>
              </a:rPr>
            </a:br>
            <a:r>
              <a:rPr lang="en-US" sz="2800" dirty="0">
                <a:solidFill>
                  <a:schemeClr val="accent4">
                    <a:lumMod val="40000"/>
                    <a:lumOff val="60000"/>
                  </a:schemeClr>
                </a:solidFill>
                <a:latin typeface="Arial Black" panose="020B0A04020102020204" pitchFamily="34" charset="0"/>
              </a:rPr>
              <a:t/>
            </a:r>
            <a:br>
              <a:rPr lang="en-US" sz="2800" dirty="0">
                <a:solidFill>
                  <a:schemeClr val="accent4">
                    <a:lumMod val="40000"/>
                    <a:lumOff val="60000"/>
                  </a:schemeClr>
                </a:solidFill>
                <a:latin typeface="Arial Black" panose="020B0A04020102020204" pitchFamily="34" charset="0"/>
              </a:rPr>
            </a:br>
            <a:endParaRPr lang="en-US" sz="2800" dirty="0">
              <a:solidFill>
                <a:schemeClr val="accent4">
                  <a:lumMod val="40000"/>
                  <a:lumOff val="60000"/>
                </a:schemeClr>
              </a:solidFill>
              <a:latin typeface="Arial Black" panose="020B0A04020102020204" pitchFamily="34" charset="0"/>
            </a:endParaRPr>
          </a:p>
        </p:txBody>
      </p:sp>
      <p:sp>
        <p:nvSpPr>
          <p:cNvPr id="5" name="TextBox 4"/>
          <p:cNvSpPr txBox="1"/>
          <p:nvPr/>
        </p:nvSpPr>
        <p:spPr>
          <a:xfrm>
            <a:off x="6390752" y="6595358"/>
            <a:ext cx="2753248" cy="276999"/>
          </a:xfrm>
          <a:prstGeom prst="rect">
            <a:avLst/>
          </a:prstGeom>
          <a:solidFill>
            <a:schemeClr val="bg1">
              <a:alpha val="30000"/>
            </a:schemeClr>
          </a:solidFill>
        </p:spPr>
        <p:txBody>
          <a:bodyPr wrap="square" rtlCol="0">
            <a:spAutoFit/>
          </a:bodyPr>
          <a:lstStyle/>
          <a:p>
            <a:pPr algn="r"/>
            <a:r>
              <a:rPr lang="en-US" sz="1200" dirty="0" smtClean="0">
                <a:latin typeface="Arial"/>
              </a:rPr>
              <a:t>Barnes and Houze, 2016 (in revision)  </a:t>
            </a:r>
            <a:endParaRPr lang="en-US" sz="1200" dirty="0">
              <a:latin typeface="Arial"/>
            </a:endParaRPr>
          </a:p>
        </p:txBody>
      </p:sp>
    </p:spTree>
    <p:extLst>
      <p:ext uri="{BB962C8B-B14F-4D97-AF65-F5344CB8AC3E}">
        <p14:creationId xmlns:p14="http://schemas.microsoft.com/office/powerpoint/2010/main" val="14096611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94590" y="5812908"/>
            <a:ext cx="3895397" cy="280226"/>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latin typeface="Arial" panose="020B0604020202020204" pitchFamily="34" charset="0"/>
                <a:cs typeface="Arial" panose="020B0604020202020204" pitchFamily="34" charset="0"/>
              </a:rPr>
              <a:t>Idealized Map of Radar Reflectivity</a:t>
            </a:r>
            <a:endParaRPr lang="en-US" sz="16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1842936" y="248611"/>
            <a:ext cx="5321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accent4">
                    <a:lumMod val="40000"/>
                    <a:lumOff val="6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What is a Mesoscale Convective System? (MCS)</a:t>
            </a:r>
            <a:endParaRPr lang="en-US" sz="3200" dirty="0">
              <a:solidFill>
                <a:schemeClr val="accent4">
                  <a:lumMod val="40000"/>
                  <a:lumOff val="6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4" name="TextBox 13"/>
          <p:cNvSpPr txBox="1"/>
          <p:nvPr/>
        </p:nvSpPr>
        <p:spPr>
          <a:xfrm>
            <a:off x="2226699" y="1612071"/>
            <a:ext cx="4929959" cy="861774"/>
          </a:xfrm>
          <a:prstGeom prst="rect">
            <a:avLst/>
          </a:prstGeom>
          <a:noFill/>
        </p:spPr>
        <p:txBody>
          <a:bodyPr wrap="square" rtlCol="0">
            <a:spAutoFit/>
          </a:bodyPr>
          <a:lstStyle/>
          <a:p>
            <a:pPr algn="ctr"/>
            <a:r>
              <a:rPr lang="en-US" dirty="0" smtClean="0">
                <a:solidFill>
                  <a:srgbClr val="D9D9D9"/>
                </a:solidFill>
                <a:latin typeface="Arial" panose="020B0604020202020204" pitchFamily="34" charset="0"/>
                <a:cs typeface="Arial" panose="020B0604020202020204" pitchFamily="34" charset="0"/>
              </a:rPr>
              <a:t>Contiguous</a:t>
            </a:r>
            <a:r>
              <a:rPr lang="en-US" dirty="0" smtClean="0">
                <a:solidFill>
                  <a:schemeClr val="tx1">
                    <a:lumMod val="85000"/>
                  </a:schemeClr>
                </a:solidFill>
                <a:latin typeface="Arial" panose="020B0604020202020204" pitchFamily="34" charset="0"/>
                <a:cs typeface="Arial" panose="020B0604020202020204" pitchFamily="34" charset="0"/>
              </a:rPr>
              <a:t> precipitation over 100 km</a:t>
            </a:r>
          </a:p>
          <a:p>
            <a:pPr marL="457200" indent="-457200">
              <a:buFont typeface="Arial" panose="020B0604020202020204" pitchFamily="34" charset="0"/>
              <a:buChar char="•"/>
            </a:pPr>
            <a:endParaRPr lang="en-US" sz="1600" dirty="0" smtClean="0">
              <a:solidFill>
                <a:schemeClr val="tx1">
                  <a:lumMod val="85000"/>
                </a:schemeClr>
              </a:solidFill>
              <a:latin typeface="Arial" panose="020B0604020202020204" pitchFamily="34" charset="0"/>
              <a:cs typeface="Arial" panose="020B0604020202020204" pitchFamily="34" charset="0"/>
            </a:endParaRPr>
          </a:p>
          <a:p>
            <a:endParaRPr lang="en-US" sz="1600" dirty="0" smtClean="0">
              <a:solidFill>
                <a:schemeClr val="tx1">
                  <a:lumMod val="8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4591" y="2473845"/>
            <a:ext cx="3900885" cy="3339063"/>
          </a:xfrm>
          <a:prstGeom prst="rect">
            <a:avLst/>
          </a:prstGeom>
        </p:spPr>
      </p:pic>
      <p:cxnSp>
        <p:nvCxnSpPr>
          <p:cNvPr id="17" name="Straight Arrow Connector 16"/>
          <p:cNvCxnSpPr/>
          <p:nvPr/>
        </p:nvCxnSpPr>
        <p:spPr>
          <a:xfrm flipV="1">
            <a:off x="2923191" y="4957716"/>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23191" y="5416752"/>
            <a:ext cx="533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14220" y="5406653"/>
            <a:ext cx="381000"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2694591" y="4697283"/>
            <a:ext cx="3810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Y</a:t>
            </a:r>
            <a:endParaRPr lang="en-US" sz="1400" dirty="0">
              <a:latin typeface="Arial" panose="020B0604020202020204" pitchFamily="34" charset="0"/>
              <a:cs typeface="Arial" panose="020B0604020202020204" pitchFamily="34" charset="0"/>
            </a:endParaRPr>
          </a:p>
        </p:txBody>
      </p:sp>
      <p:cxnSp>
        <p:nvCxnSpPr>
          <p:cNvPr id="23" name="Straight Connector 22"/>
          <p:cNvCxnSpPr/>
          <p:nvPr/>
        </p:nvCxnSpPr>
        <p:spPr>
          <a:xfrm flipV="1">
            <a:off x="2718920" y="4268083"/>
            <a:ext cx="3671370" cy="17273"/>
          </a:xfrm>
          <a:prstGeom prst="line">
            <a:avLst/>
          </a:prstGeom>
          <a:ln w="57150">
            <a:solidFill>
              <a:srgbClr val="44079D"/>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816773" y="2744800"/>
            <a:ext cx="397447" cy="247783"/>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214648" y="6581001"/>
            <a:ext cx="1929352" cy="276999"/>
          </a:xfrm>
          <a:prstGeom prst="rect">
            <a:avLst/>
          </a:prstGeom>
          <a:noFill/>
        </p:spPr>
        <p:txBody>
          <a:bodyPr wrap="square" rtlCol="0">
            <a:spAutoFit/>
          </a:bodyPr>
          <a:lstStyle/>
          <a:p>
            <a:r>
              <a:rPr lang="en-US" sz="1200" dirty="0" smtClean="0">
                <a:solidFill>
                  <a:schemeClr val="tx1">
                    <a:lumMod val="85000"/>
                  </a:schemeClr>
                </a:solidFill>
                <a:latin typeface="Arial" panose="020B0604020202020204" pitchFamily="34" charset="0"/>
                <a:cs typeface="Arial" panose="020B0604020202020204" pitchFamily="34" charset="0"/>
              </a:rPr>
              <a:t> Houze 1997, 1989, 2004</a:t>
            </a:r>
            <a:endParaRPr lang="en-US" sz="1200" dirty="0">
              <a:solidFill>
                <a:schemeClr val="tx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588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3823855" y="673544"/>
            <a:ext cx="5320145" cy="1049111"/>
          </a:xfrm>
          <a:prstGeom prst="rect">
            <a:avLst/>
          </a:prstGeom>
        </p:spPr>
        <p:txBody>
          <a:bodyPr vert="horz" lIns="68580" tIns="34290" rIns="68580" bIns="3429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rgbClr val="E8950E">
                    <a:lumMod val="40000"/>
                    <a:lumOff val="60000"/>
                  </a:srgb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S-PolKa Observations </a:t>
            </a:r>
          </a:p>
          <a:p>
            <a:r>
              <a:rPr lang="en-US" sz="2400" i="1" dirty="0" smtClean="0">
                <a:solidFill>
                  <a:srgbClr val="F9D59B"/>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23 December 2011 Squall Line</a:t>
            </a:r>
          </a:p>
          <a:p>
            <a:r>
              <a:rPr lang="en-US" sz="2400" i="1" dirty="0" smtClean="0">
                <a:solidFill>
                  <a:srgbClr val="F9D59B"/>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1930 UTC</a:t>
            </a:r>
            <a:endParaRPr lang="en-US" sz="2400" i="1" dirty="0">
              <a:solidFill>
                <a:srgbClr val="F9D59B"/>
              </a:solidFill>
              <a:latin typeface="Arial" panose="020B0604020202020204" pitchFamily="34" charset="0"/>
              <a:cs typeface="Arial" panose="020B0604020202020204" pitchFamily="34" charset="0"/>
            </a:endParaRPr>
          </a:p>
        </p:txBody>
      </p:sp>
      <p:grpSp>
        <p:nvGrpSpPr>
          <p:cNvPr id="21" name="Group 20"/>
          <p:cNvGrpSpPr/>
          <p:nvPr/>
        </p:nvGrpSpPr>
        <p:grpSpPr>
          <a:xfrm>
            <a:off x="3969601" y="2434439"/>
            <a:ext cx="5055645" cy="4310745"/>
            <a:chOff x="3957726" y="2339439"/>
            <a:chExt cx="5055645" cy="4310745"/>
          </a:xfrm>
        </p:grpSpPr>
        <p:sp>
          <p:nvSpPr>
            <p:cNvPr id="2" name="Rectangle 1"/>
            <p:cNvSpPr/>
            <p:nvPr/>
          </p:nvSpPr>
          <p:spPr>
            <a:xfrm>
              <a:off x="3969600" y="2339439"/>
              <a:ext cx="5043771" cy="43107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82838" y="2752919"/>
              <a:ext cx="460518" cy="1427195"/>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27616" y="2576944"/>
              <a:ext cx="3565216" cy="1828800"/>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27616" y="4621719"/>
              <a:ext cx="3803867" cy="1828800"/>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932716" y="4621719"/>
              <a:ext cx="1080655" cy="1644134"/>
            </a:xfrm>
            <a:prstGeom prst="rect">
              <a:avLst/>
            </a:prstGeom>
          </p:spPr>
        </p:pic>
        <p:sp>
          <p:nvSpPr>
            <p:cNvPr id="10" name="TextBox 9"/>
            <p:cNvSpPr txBox="1"/>
            <p:nvPr/>
          </p:nvSpPr>
          <p:spPr>
            <a:xfrm>
              <a:off x="7850805" y="2446379"/>
              <a:ext cx="674274" cy="369332"/>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ms</a:t>
              </a:r>
              <a:r>
                <a:rPr lang="en-US" sz="1200" baseline="30000" dirty="0" smtClean="0">
                  <a:solidFill>
                    <a:schemeClr val="bg1"/>
                  </a:solidFill>
                  <a:latin typeface="Arial" panose="020B0604020202020204" pitchFamily="34" charset="0"/>
                  <a:cs typeface="Arial" panose="020B0604020202020204" pitchFamily="34" charset="0"/>
                </a:rPr>
                <a:t>-1</a:t>
              </a:r>
              <a:r>
                <a:rPr lang="en-US" baseline="30000" dirty="0" smtClean="0"/>
                <a:t>1</a:t>
              </a:r>
              <a:endParaRPr lang="en-US" dirty="0"/>
            </a:p>
          </p:txBody>
        </p:sp>
        <p:sp>
          <p:nvSpPr>
            <p:cNvPr id="11" name="TextBox 10"/>
            <p:cNvSpPr txBox="1"/>
            <p:nvPr/>
          </p:nvSpPr>
          <p:spPr>
            <a:xfrm>
              <a:off x="5268124" y="6342407"/>
              <a:ext cx="3197580"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Distance from S-PolKa (km)</a:t>
              </a:r>
              <a:endParaRPr lang="en-US" sz="140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rot="16200000">
              <a:off x="3252477" y="4009501"/>
              <a:ext cx="1718276"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Height (km)</a:t>
              </a:r>
              <a:endParaRPr lang="en-US" sz="1400"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5633094" y="2460495"/>
              <a:ext cx="1598790" cy="307777"/>
            </a:xfrm>
            <a:prstGeom prst="rect">
              <a:avLst/>
            </a:prstGeom>
            <a:noFill/>
          </p:spPr>
          <p:txBody>
            <a:bodyPr wrap="square" rtlCol="0">
              <a:spAutoFit/>
            </a:bodyPr>
            <a:lstStyle/>
            <a:p>
              <a:r>
                <a:rPr lang="en-US" sz="1400" b="1" dirty="0" smtClean="0">
                  <a:solidFill>
                    <a:schemeClr val="bg1"/>
                  </a:solidFill>
                  <a:latin typeface="Arial" panose="020B0604020202020204" pitchFamily="34" charset="0"/>
                  <a:cs typeface="Arial" panose="020B0604020202020204" pitchFamily="34" charset="0"/>
                </a:rPr>
                <a:t>Radial Velocity</a:t>
              </a:r>
              <a:endParaRPr lang="en-US" sz="14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5757405" y="4441456"/>
              <a:ext cx="1598790" cy="307777"/>
            </a:xfrm>
            <a:prstGeom prst="rect">
              <a:avLst/>
            </a:prstGeom>
            <a:noFill/>
          </p:spPr>
          <p:txBody>
            <a:bodyPr wrap="square" rtlCol="0">
              <a:spAutoFit/>
            </a:bodyPr>
            <a:lstStyle/>
            <a:p>
              <a:r>
                <a:rPr lang="en-US" sz="1400" b="1" dirty="0" smtClean="0">
                  <a:solidFill>
                    <a:schemeClr val="bg1"/>
                  </a:solidFill>
                  <a:latin typeface="Arial" panose="020B0604020202020204" pitchFamily="34" charset="0"/>
                  <a:cs typeface="Arial" panose="020B0604020202020204" pitchFamily="34" charset="0"/>
                </a:rPr>
                <a:t>Particle ID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20" name="Group 19"/>
          <p:cNvGrpSpPr/>
          <p:nvPr/>
        </p:nvGrpSpPr>
        <p:grpSpPr>
          <a:xfrm>
            <a:off x="142731" y="107679"/>
            <a:ext cx="3721571" cy="3121844"/>
            <a:chOff x="95231" y="238304"/>
            <a:chExt cx="3721571" cy="3121844"/>
          </a:xfrm>
        </p:grpSpPr>
        <p:sp>
          <p:nvSpPr>
            <p:cNvPr id="16" name="Rectangle 15"/>
            <p:cNvSpPr/>
            <p:nvPr/>
          </p:nvSpPr>
          <p:spPr>
            <a:xfrm>
              <a:off x="95231" y="238304"/>
              <a:ext cx="3721571" cy="31218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45123" y="557388"/>
              <a:ext cx="3098961" cy="2791453"/>
            </a:xfrm>
            <a:prstGeom prst="rect">
              <a:avLst/>
            </a:prstGeom>
          </p:spPr>
        </p:pic>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251915" y="557388"/>
              <a:ext cx="513473" cy="2589802"/>
            </a:xfrm>
            <a:prstGeom prst="rect">
              <a:avLst/>
            </a:prstGeom>
          </p:spPr>
        </p:pic>
        <p:sp>
          <p:nvSpPr>
            <p:cNvPr id="17" name="Rectangle 16"/>
            <p:cNvSpPr/>
            <p:nvPr/>
          </p:nvSpPr>
          <p:spPr>
            <a:xfrm>
              <a:off x="3040801" y="451262"/>
              <a:ext cx="250503" cy="22228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5231" y="238304"/>
              <a:ext cx="3135576" cy="30777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Reflectivity</a:t>
              </a:r>
              <a:endParaRPr lang="en-US" sz="1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539178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19242" y="-135307"/>
            <a:ext cx="9124758" cy="857250"/>
          </a:xfrm>
          <a:prstGeom prst="rect">
            <a:avLst/>
          </a:prstGeom>
        </p:spPr>
        <p:txBody>
          <a:bodyPr vert="horz" lIns="68580" tIns="34290" rIns="68580" bIns="3429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2800" dirty="0" smtClean="0">
                <a:solidFill>
                  <a:srgbClr val="E8950E">
                    <a:lumMod val="40000"/>
                    <a:lumOff val="6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WRF</a:t>
            </a:r>
            <a:r>
              <a:rPr lang="en-US" sz="2800" dirty="0" smtClean="0">
                <a:solidFill>
                  <a:srgbClr val="E8950E">
                    <a:lumMod val="40000"/>
                    <a:lumOff val="60000"/>
                  </a:srgbClr>
                </a:solidFill>
                <a:effectLst>
                  <a:outerShdw blurRad="38100" dist="38100" dir="2700000" sx="101000" sy="101000" algn="tl" rotWithShape="0">
                    <a:srgbClr val="000000">
                      <a:alpha val="43137"/>
                    </a:srgbClr>
                  </a:outerShdw>
                </a:effectLst>
                <a:latin typeface="Arial" panose="020B0604020202020204" pitchFamily="34" charset="0"/>
                <a:cs typeface="Arial" panose="020B0604020202020204" pitchFamily="34" charset="0"/>
              </a:rPr>
              <a:t> </a:t>
            </a:r>
            <a:r>
              <a:rPr lang="en-US" sz="2800" dirty="0" smtClean="0">
                <a:solidFill>
                  <a:srgbClr val="E8950E">
                    <a:lumMod val="40000"/>
                    <a:lumOff val="60000"/>
                  </a:srgbClr>
                </a:solidFill>
                <a:latin typeface="Arial" panose="020B0604020202020204" pitchFamily="34" charset="0"/>
                <a:cs typeface="Arial" panose="020B0604020202020204" pitchFamily="34" charset="0"/>
              </a:rPr>
              <a:t>Data Assimilation</a:t>
            </a:r>
            <a:endParaRPr lang="en-US" sz="2800" dirty="0">
              <a:solidFill>
                <a:srgbClr val="E8950E">
                  <a:lumMod val="40000"/>
                  <a:lumOff val="60000"/>
                </a:srgbClr>
              </a:solidFill>
              <a:latin typeface="Arial" panose="020B0604020202020204" pitchFamily="34" charset="0"/>
              <a:cs typeface="Arial" panose="020B0604020202020204" pitchFamily="34" charset="0"/>
            </a:endParaRPr>
          </a:p>
        </p:txBody>
      </p:sp>
      <p:sp>
        <p:nvSpPr>
          <p:cNvPr id="5" name="Rectangle 4"/>
          <p:cNvSpPr/>
          <p:nvPr/>
        </p:nvSpPr>
        <p:spPr>
          <a:xfrm>
            <a:off x="5007707" y="4219305"/>
            <a:ext cx="3926404" cy="1877437"/>
          </a:xfrm>
          <a:prstGeom prst="rect">
            <a:avLst/>
          </a:prstGeom>
        </p:spPr>
        <p:txBody>
          <a:bodyPr wrap="square">
            <a:spAutoFit/>
          </a:bodyPr>
          <a:lstStyle/>
          <a:p>
            <a:pPr marL="342900" indent="-342900">
              <a:spcBef>
                <a:spcPts val="600"/>
              </a:spcBef>
              <a:buFont typeface="Arial"/>
              <a:buChar char="•"/>
            </a:pPr>
            <a:r>
              <a:rPr lang="en-US" sz="1600" dirty="0" smtClean="0">
                <a:solidFill>
                  <a:srgbClr val="CDD4D7"/>
                </a:solidFill>
                <a:latin typeface="Arial"/>
              </a:rPr>
              <a:t>Group </a:t>
            </a:r>
            <a:r>
              <a:rPr lang="en-US" sz="1600" dirty="0">
                <a:solidFill>
                  <a:srgbClr val="CDD4D7"/>
                </a:solidFill>
                <a:latin typeface="Arial"/>
              </a:rPr>
              <a:t>production terms by process</a:t>
            </a:r>
          </a:p>
          <a:p>
            <a:pPr marL="800100" lvl="1" indent="-342900">
              <a:spcBef>
                <a:spcPts val="600"/>
              </a:spcBef>
              <a:buFont typeface="Arial"/>
              <a:buChar char="•"/>
            </a:pPr>
            <a:r>
              <a:rPr lang="en-US" sz="1600" dirty="0">
                <a:solidFill>
                  <a:srgbClr val="CDD4D7"/>
                </a:solidFill>
                <a:latin typeface="Arial"/>
              </a:rPr>
              <a:t>All processes</a:t>
            </a:r>
          </a:p>
          <a:p>
            <a:pPr marL="800100" lvl="1" indent="-342900">
              <a:spcBef>
                <a:spcPts val="600"/>
              </a:spcBef>
              <a:buFont typeface="Arial"/>
              <a:buChar char="•"/>
            </a:pPr>
            <a:r>
              <a:rPr lang="en-US" sz="1600" dirty="0">
                <a:solidFill>
                  <a:srgbClr val="CDD4D7"/>
                </a:solidFill>
                <a:latin typeface="Arial"/>
              </a:rPr>
              <a:t>Provides rate (kg kg</a:t>
            </a:r>
            <a:r>
              <a:rPr lang="en-US" sz="1600" baseline="30000" dirty="0">
                <a:solidFill>
                  <a:srgbClr val="CDD4D7"/>
                </a:solidFill>
                <a:latin typeface="Arial"/>
              </a:rPr>
              <a:t>-1</a:t>
            </a:r>
            <a:r>
              <a:rPr lang="en-US" sz="1600" dirty="0">
                <a:solidFill>
                  <a:srgbClr val="CDD4D7"/>
                </a:solidFill>
                <a:latin typeface="Arial"/>
              </a:rPr>
              <a:t> s</a:t>
            </a:r>
            <a:r>
              <a:rPr lang="en-US" sz="1600" baseline="30000" dirty="0">
                <a:solidFill>
                  <a:srgbClr val="CDD4D7"/>
                </a:solidFill>
                <a:latin typeface="Arial"/>
              </a:rPr>
              <a:t>-1</a:t>
            </a:r>
            <a:r>
              <a:rPr lang="en-US" sz="1600" dirty="0" smtClean="0">
                <a:solidFill>
                  <a:srgbClr val="CDD4D7"/>
                </a:solidFill>
                <a:latin typeface="Arial"/>
              </a:rPr>
              <a:t>)</a:t>
            </a:r>
          </a:p>
          <a:p>
            <a:pPr marL="800100" lvl="1" indent="-342900">
              <a:spcBef>
                <a:spcPts val="600"/>
              </a:spcBef>
              <a:buFont typeface="Arial"/>
              <a:buChar char="•"/>
            </a:pPr>
            <a:endParaRPr lang="en-US" sz="1600" dirty="0">
              <a:solidFill>
                <a:srgbClr val="CDD4D7"/>
              </a:solidFill>
              <a:latin typeface="Arial"/>
            </a:endParaRPr>
          </a:p>
          <a:p>
            <a:pPr marL="342900" indent="-342900">
              <a:spcBef>
                <a:spcPts val="600"/>
              </a:spcBef>
              <a:buFont typeface="Arial"/>
              <a:buChar char="•"/>
            </a:pPr>
            <a:r>
              <a:rPr lang="en-US" sz="1600" dirty="0">
                <a:solidFill>
                  <a:srgbClr val="CDD4D7"/>
                </a:solidFill>
                <a:latin typeface="Arial"/>
              </a:rPr>
              <a:t>Composite members containing midlevel </a:t>
            </a:r>
            <a:r>
              <a:rPr lang="en-US" sz="1600" dirty="0" smtClean="0">
                <a:solidFill>
                  <a:srgbClr val="CDD4D7"/>
                </a:solidFill>
                <a:latin typeface="Arial"/>
              </a:rPr>
              <a:t>inflow</a:t>
            </a:r>
          </a:p>
        </p:txBody>
      </p:sp>
      <p:graphicFrame>
        <p:nvGraphicFramePr>
          <p:cNvPr id="4" name="Table 3"/>
          <p:cNvGraphicFramePr>
            <a:graphicFrameLocks noGrp="1"/>
          </p:cNvGraphicFramePr>
          <p:nvPr>
            <p:extLst>
              <p:ext uri="{D42A27DB-BD31-4B8C-83A1-F6EECF244321}">
                <p14:modId xmlns:p14="http://schemas.microsoft.com/office/powerpoint/2010/main" val="2351362486"/>
              </p:ext>
            </p:extLst>
          </p:nvPr>
        </p:nvGraphicFramePr>
        <p:xfrm>
          <a:off x="280869" y="1011430"/>
          <a:ext cx="4510571" cy="5694679"/>
        </p:xfrm>
        <a:graphic>
          <a:graphicData uri="http://schemas.openxmlformats.org/drawingml/2006/table">
            <a:tbl>
              <a:tblPr bandRow="1">
                <a:tableStyleId>{ED083AE6-46FA-4A59-8FB0-9F97EB10719F}</a:tableStyleId>
              </a:tblPr>
              <a:tblGrid>
                <a:gridCol w="2254599"/>
                <a:gridCol w="2255972"/>
              </a:tblGrid>
              <a:tr h="370840">
                <a:tc>
                  <a:txBody>
                    <a:bodyPr/>
                    <a:lstStyle/>
                    <a:p>
                      <a:pPr algn="r"/>
                      <a:r>
                        <a:rPr lang="en-US" sz="1400" dirty="0" smtClean="0">
                          <a:solidFill>
                            <a:schemeClr val="tx1">
                              <a:lumMod val="95000"/>
                            </a:schemeClr>
                          </a:solidFill>
                          <a:latin typeface="Arial" panose="020B0604020202020204" pitchFamily="34" charset="0"/>
                          <a:cs typeface="Arial" panose="020B0604020202020204" pitchFamily="34" charset="0"/>
                        </a:rPr>
                        <a:t>Simulation</a:t>
                      </a:r>
                      <a:r>
                        <a:rPr lang="en-US" sz="1400" baseline="0" dirty="0" smtClean="0">
                          <a:solidFill>
                            <a:schemeClr val="tx1">
                              <a:lumMod val="95000"/>
                            </a:schemeClr>
                          </a:solidFill>
                          <a:latin typeface="Arial" panose="020B0604020202020204" pitchFamily="34" charset="0"/>
                          <a:cs typeface="Arial" panose="020B0604020202020204" pitchFamily="34" charset="0"/>
                        </a:rPr>
                        <a:t> </a:t>
                      </a:r>
                      <a:r>
                        <a:rPr lang="en-US" sz="1400" dirty="0" smtClean="0">
                          <a:solidFill>
                            <a:schemeClr val="tx1">
                              <a:lumMod val="95000"/>
                            </a:schemeClr>
                          </a:solidFill>
                          <a:latin typeface="Arial" panose="020B0604020202020204" pitchFamily="34" charset="0"/>
                          <a:cs typeface="Arial" panose="020B0604020202020204" pitchFamily="34" charset="0"/>
                        </a:rPr>
                        <a:t>Time</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c>
                  <a:txBody>
                    <a:bodyPr/>
                    <a:lstStyle/>
                    <a:p>
                      <a:pPr algn="l"/>
                      <a:r>
                        <a:rPr lang="en-US" sz="1400" dirty="0" smtClean="0">
                          <a:solidFill>
                            <a:schemeClr val="tx1">
                              <a:lumMod val="95000"/>
                            </a:schemeClr>
                          </a:solidFill>
                          <a:latin typeface="Arial" panose="020B0604020202020204" pitchFamily="34" charset="0"/>
                          <a:cs typeface="Arial" panose="020B0604020202020204" pitchFamily="34" charset="0"/>
                        </a:rPr>
                        <a:t>23 Dec 2011</a:t>
                      </a:r>
                    </a:p>
                    <a:p>
                      <a:pPr algn="l"/>
                      <a:r>
                        <a:rPr lang="en-US" sz="1400" dirty="0" smtClean="0">
                          <a:solidFill>
                            <a:schemeClr val="tx1">
                              <a:lumMod val="95000"/>
                            </a:schemeClr>
                          </a:solidFill>
                          <a:latin typeface="Arial" panose="020B0604020202020204" pitchFamily="34" charset="0"/>
                          <a:cs typeface="Arial" panose="020B0604020202020204" pitchFamily="34" charset="0"/>
                        </a:rPr>
                        <a:t>1200 -  2000 UTC</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r>
              <a:tr h="370840">
                <a:tc>
                  <a:txBody>
                    <a:bodyPr/>
                    <a:lstStyle/>
                    <a:p>
                      <a:pPr algn="r"/>
                      <a:r>
                        <a:rPr lang="en-US" sz="1400" dirty="0" smtClean="0">
                          <a:solidFill>
                            <a:schemeClr val="tx1">
                              <a:lumMod val="95000"/>
                            </a:schemeClr>
                          </a:solidFill>
                          <a:latin typeface="Arial" panose="020B0604020202020204" pitchFamily="34" charset="0"/>
                          <a:cs typeface="Arial" panose="020B0604020202020204" pitchFamily="34" charset="0"/>
                        </a:rPr>
                        <a:t>Assimilation</a:t>
                      </a:r>
                      <a:r>
                        <a:rPr lang="en-US" sz="1400" baseline="0" dirty="0" smtClean="0">
                          <a:solidFill>
                            <a:schemeClr val="tx1">
                              <a:lumMod val="95000"/>
                            </a:schemeClr>
                          </a:solidFill>
                          <a:latin typeface="Arial" panose="020B0604020202020204" pitchFamily="34" charset="0"/>
                          <a:cs typeface="Arial" panose="020B0604020202020204" pitchFamily="34" charset="0"/>
                        </a:rPr>
                        <a:t> Time</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c>
                  <a:txBody>
                    <a:bodyPr/>
                    <a:lstStyle/>
                    <a:p>
                      <a:pPr algn="l"/>
                      <a:r>
                        <a:rPr lang="en-US" sz="1400" dirty="0" smtClean="0">
                          <a:solidFill>
                            <a:schemeClr val="tx1">
                              <a:lumMod val="95000"/>
                            </a:schemeClr>
                          </a:solidFill>
                          <a:latin typeface="Arial" panose="020B0604020202020204" pitchFamily="34" charset="0"/>
                          <a:cs typeface="Arial" panose="020B0604020202020204" pitchFamily="34" charset="0"/>
                        </a:rPr>
                        <a:t>Every</a:t>
                      </a:r>
                      <a:r>
                        <a:rPr lang="en-US" sz="1400" baseline="0" dirty="0" smtClean="0">
                          <a:solidFill>
                            <a:schemeClr val="tx1">
                              <a:lumMod val="95000"/>
                            </a:schemeClr>
                          </a:solidFill>
                          <a:latin typeface="Arial" panose="020B0604020202020204" pitchFamily="34" charset="0"/>
                          <a:cs typeface="Arial" panose="020B0604020202020204" pitchFamily="34" charset="0"/>
                        </a:rPr>
                        <a:t> 15 mins starting at 1800 UTC</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r>
              <a:tr h="370840">
                <a:tc>
                  <a:txBody>
                    <a:bodyPr/>
                    <a:lstStyle/>
                    <a:p>
                      <a:pPr algn="r"/>
                      <a:r>
                        <a:rPr lang="en-US" sz="1400" dirty="0" smtClean="0">
                          <a:solidFill>
                            <a:schemeClr val="tx1">
                              <a:lumMod val="95000"/>
                            </a:schemeClr>
                          </a:solidFill>
                          <a:latin typeface="Arial" panose="020B0604020202020204" pitchFamily="34" charset="0"/>
                          <a:cs typeface="Arial" panose="020B0604020202020204" pitchFamily="34" charset="0"/>
                        </a:rPr>
                        <a:t>Initialization</a:t>
                      </a:r>
                      <a:r>
                        <a:rPr lang="en-US" sz="1400" baseline="0" dirty="0" smtClean="0">
                          <a:solidFill>
                            <a:schemeClr val="tx1">
                              <a:lumMod val="95000"/>
                            </a:schemeClr>
                          </a:solidFill>
                          <a:latin typeface="Arial" panose="020B0604020202020204" pitchFamily="34" charset="0"/>
                          <a:cs typeface="Arial" panose="020B0604020202020204" pitchFamily="34" charset="0"/>
                        </a:rPr>
                        <a:t> </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c>
                  <a:txBody>
                    <a:bodyPr/>
                    <a:lstStyle/>
                    <a:p>
                      <a:pPr algn="l"/>
                      <a:r>
                        <a:rPr lang="en-US" sz="1400" dirty="0" smtClean="0">
                          <a:solidFill>
                            <a:schemeClr val="tx1">
                              <a:lumMod val="95000"/>
                            </a:schemeClr>
                          </a:solidFill>
                          <a:latin typeface="Arial" panose="020B0604020202020204" pitchFamily="34" charset="0"/>
                          <a:cs typeface="Arial" panose="020B0604020202020204" pitchFamily="34" charset="0"/>
                        </a:rPr>
                        <a:t>ERA - Interim</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r>
              <a:tr h="370840">
                <a:tc>
                  <a:txBody>
                    <a:bodyPr/>
                    <a:lstStyle/>
                    <a:p>
                      <a:pPr algn="r"/>
                      <a:r>
                        <a:rPr lang="en-US" sz="1400" dirty="0" smtClean="0">
                          <a:solidFill>
                            <a:schemeClr val="tx1">
                              <a:lumMod val="95000"/>
                            </a:schemeClr>
                          </a:solidFill>
                          <a:latin typeface="Arial" panose="020B0604020202020204" pitchFamily="34" charset="0"/>
                          <a:cs typeface="Arial" panose="020B0604020202020204" pitchFamily="34" charset="0"/>
                        </a:rPr>
                        <a:t>Vertical</a:t>
                      </a:r>
                      <a:r>
                        <a:rPr lang="en-US" sz="1400" baseline="0" dirty="0" smtClean="0">
                          <a:solidFill>
                            <a:schemeClr val="tx1">
                              <a:lumMod val="95000"/>
                            </a:schemeClr>
                          </a:solidFill>
                          <a:latin typeface="Arial" panose="020B0604020202020204" pitchFamily="34" charset="0"/>
                          <a:cs typeface="Arial" panose="020B0604020202020204" pitchFamily="34" charset="0"/>
                        </a:rPr>
                        <a:t> Levels</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c>
                  <a:txBody>
                    <a:bodyPr/>
                    <a:lstStyle/>
                    <a:p>
                      <a:pPr algn="l"/>
                      <a:r>
                        <a:rPr lang="en-US" sz="1400" dirty="0" smtClean="0">
                          <a:solidFill>
                            <a:schemeClr val="tx1">
                              <a:lumMod val="95000"/>
                            </a:schemeClr>
                          </a:solidFill>
                          <a:latin typeface="Arial" panose="020B0604020202020204" pitchFamily="34" charset="0"/>
                          <a:cs typeface="Arial" panose="020B0604020202020204" pitchFamily="34" charset="0"/>
                        </a:rPr>
                        <a:t>39, Top at 26 km</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r>
              <a:tr h="370840">
                <a:tc>
                  <a:txBody>
                    <a:bodyPr/>
                    <a:lstStyle/>
                    <a:p>
                      <a:pPr algn="r"/>
                      <a:r>
                        <a:rPr lang="en-US" sz="1400" dirty="0" smtClean="0">
                          <a:solidFill>
                            <a:schemeClr val="tx1">
                              <a:lumMod val="95000"/>
                            </a:schemeClr>
                          </a:solidFill>
                          <a:latin typeface="Arial" panose="020B0604020202020204" pitchFamily="34" charset="0"/>
                          <a:cs typeface="Arial" panose="020B0604020202020204" pitchFamily="34" charset="0"/>
                        </a:rPr>
                        <a:t>Domains</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c>
                  <a:txBody>
                    <a:bodyPr/>
                    <a:lstStyle/>
                    <a:p>
                      <a:pPr algn="l"/>
                      <a:r>
                        <a:rPr lang="en-US" sz="1400" dirty="0" smtClean="0">
                          <a:solidFill>
                            <a:schemeClr val="tx1">
                              <a:lumMod val="95000"/>
                            </a:schemeClr>
                          </a:solidFill>
                          <a:latin typeface="Arial" panose="020B0604020202020204" pitchFamily="34" charset="0"/>
                          <a:cs typeface="Arial" panose="020B0604020202020204" pitchFamily="34" charset="0"/>
                        </a:rPr>
                        <a:t>3</a:t>
                      </a:r>
                      <a:r>
                        <a:rPr lang="en-US" sz="1400" baseline="0" dirty="0" smtClean="0">
                          <a:solidFill>
                            <a:schemeClr val="tx1">
                              <a:lumMod val="95000"/>
                            </a:schemeClr>
                          </a:solidFill>
                          <a:latin typeface="Arial" panose="020B0604020202020204" pitchFamily="34" charset="0"/>
                          <a:cs typeface="Arial" panose="020B0604020202020204" pitchFamily="34" charset="0"/>
                        </a:rPr>
                        <a:t> km, 1 km</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r>
              <a:tr h="370840">
                <a:tc>
                  <a:txBody>
                    <a:bodyPr/>
                    <a:lstStyle/>
                    <a:p>
                      <a:pPr algn="r"/>
                      <a:r>
                        <a:rPr lang="en-US" sz="1400" dirty="0" smtClean="0">
                          <a:solidFill>
                            <a:schemeClr val="tx1">
                              <a:lumMod val="95000"/>
                            </a:schemeClr>
                          </a:solidFill>
                          <a:latin typeface="Arial" panose="020B0604020202020204" pitchFamily="34" charset="0"/>
                          <a:cs typeface="Arial" panose="020B0604020202020204" pitchFamily="34" charset="0"/>
                        </a:rPr>
                        <a:t>Members</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c>
                  <a:txBody>
                    <a:bodyPr/>
                    <a:lstStyle/>
                    <a:p>
                      <a:pPr algn="l"/>
                      <a:r>
                        <a:rPr lang="en-US" sz="1400" dirty="0" smtClean="0">
                          <a:solidFill>
                            <a:schemeClr val="tx1">
                              <a:lumMod val="95000"/>
                            </a:schemeClr>
                          </a:solidFill>
                          <a:latin typeface="Arial" panose="020B0604020202020204" pitchFamily="34" charset="0"/>
                          <a:cs typeface="Arial" panose="020B0604020202020204" pitchFamily="34" charset="0"/>
                        </a:rPr>
                        <a:t>50</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r>
              <a:tr h="370840">
                <a:tc>
                  <a:txBody>
                    <a:bodyPr/>
                    <a:lstStyle/>
                    <a:p>
                      <a:pPr algn="r"/>
                      <a:r>
                        <a:rPr lang="en-US" sz="1400" dirty="0" smtClean="0">
                          <a:solidFill>
                            <a:schemeClr val="tx1">
                              <a:lumMod val="95000"/>
                            </a:schemeClr>
                          </a:solidFill>
                          <a:latin typeface="Arial" panose="020B0604020202020204" pitchFamily="34" charset="0"/>
                          <a:cs typeface="Arial" panose="020B0604020202020204" pitchFamily="34" charset="0"/>
                        </a:rPr>
                        <a:t>Assimilate</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c>
                  <a:txBody>
                    <a:bodyPr/>
                    <a:lstStyle/>
                    <a:p>
                      <a:pPr algn="l"/>
                      <a:r>
                        <a:rPr lang="en-US" sz="1400" dirty="0" smtClean="0">
                          <a:solidFill>
                            <a:schemeClr val="tx1">
                              <a:lumMod val="95000"/>
                            </a:schemeClr>
                          </a:solidFill>
                          <a:latin typeface="Arial" panose="020B0604020202020204" pitchFamily="34" charset="0"/>
                          <a:cs typeface="Arial" panose="020B0604020202020204" pitchFamily="34" charset="0"/>
                        </a:rPr>
                        <a:t>S - PolKa radial velocity</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r>
              <a:tr h="370840">
                <a:tc>
                  <a:txBody>
                    <a:bodyPr/>
                    <a:lstStyle/>
                    <a:p>
                      <a:pPr algn="r"/>
                      <a:r>
                        <a:rPr lang="en-US" sz="1400" dirty="0" smtClean="0">
                          <a:solidFill>
                            <a:schemeClr val="tx1">
                              <a:lumMod val="95000"/>
                            </a:schemeClr>
                          </a:solidFill>
                          <a:latin typeface="Arial" panose="020B0604020202020204" pitchFamily="34" charset="0"/>
                          <a:cs typeface="Arial" panose="020B0604020202020204" pitchFamily="34" charset="0"/>
                        </a:rPr>
                        <a:t>Planetary</a:t>
                      </a:r>
                      <a:r>
                        <a:rPr lang="en-US" sz="1400" baseline="0" dirty="0" smtClean="0">
                          <a:solidFill>
                            <a:schemeClr val="tx1">
                              <a:lumMod val="95000"/>
                            </a:schemeClr>
                          </a:solidFill>
                          <a:latin typeface="Arial" panose="020B0604020202020204" pitchFamily="34" charset="0"/>
                          <a:cs typeface="Arial" panose="020B0604020202020204" pitchFamily="34" charset="0"/>
                        </a:rPr>
                        <a:t> Boundary Layer Parameterization</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c>
                  <a:txBody>
                    <a:bodyPr/>
                    <a:lstStyle/>
                    <a:p>
                      <a:pPr algn="l"/>
                      <a:r>
                        <a:rPr lang="en-US" sz="1400" dirty="0" smtClean="0">
                          <a:solidFill>
                            <a:schemeClr val="tx1">
                              <a:lumMod val="95000"/>
                            </a:schemeClr>
                          </a:solidFill>
                          <a:latin typeface="Arial" panose="020B0604020202020204" pitchFamily="34" charset="0"/>
                          <a:cs typeface="Arial" panose="020B0604020202020204" pitchFamily="34" charset="0"/>
                        </a:rPr>
                        <a:t>Bretherton and Park (UW)</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r>
              <a:tr h="370840">
                <a:tc>
                  <a:txBody>
                    <a:bodyPr/>
                    <a:lstStyle/>
                    <a:p>
                      <a:pPr algn="r"/>
                      <a:r>
                        <a:rPr lang="en-US" sz="1400" dirty="0" smtClean="0">
                          <a:solidFill>
                            <a:schemeClr val="tx1">
                              <a:lumMod val="95000"/>
                            </a:schemeClr>
                          </a:solidFill>
                          <a:latin typeface="Arial" panose="020B0604020202020204" pitchFamily="34" charset="0"/>
                          <a:cs typeface="Arial" panose="020B0604020202020204" pitchFamily="34" charset="0"/>
                        </a:rPr>
                        <a:t>Longwave Radiation Parameterization</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c>
                  <a:txBody>
                    <a:bodyPr/>
                    <a:lstStyle/>
                    <a:p>
                      <a:pPr algn="l"/>
                      <a:r>
                        <a:rPr lang="en-US" sz="1400" dirty="0" smtClean="0">
                          <a:solidFill>
                            <a:schemeClr val="tx1">
                              <a:lumMod val="95000"/>
                            </a:schemeClr>
                          </a:solidFill>
                          <a:latin typeface="Arial" panose="020B0604020202020204" pitchFamily="34" charset="0"/>
                          <a:cs typeface="Arial" panose="020B0604020202020204" pitchFamily="34" charset="0"/>
                        </a:rPr>
                        <a:t>RRTM </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r>
              <a:tr h="370840">
                <a:tc>
                  <a:txBody>
                    <a:bodyPr/>
                    <a:lstStyle/>
                    <a:p>
                      <a:pPr algn="r"/>
                      <a:r>
                        <a:rPr lang="en-US" sz="1400" dirty="0" smtClean="0">
                          <a:solidFill>
                            <a:schemeClr val="tx1">
                              <a:lumMod val="95000"/>
                            </a:schemeClr>
                          </a:solidFill>
                          <a:latin typeface="Arial" panose="020B0604020202020204" pitchFamily="34" charset="0"/>
                          <a:cs typeface="Arial" panose="020B0604020202020204" pitchFamily="34" charset="0"/>
                        </a:rPr>
                        <a:t>Shortwave</a:t>
                      </a:r>
                      <a:r>
                        <a:rPr lang="en-US" sz="1400" baseline="0" dirty="0" smtClean="0">
                          <a:solidFill>
                            <a:schemeClr val="tx1">
                              <a:lumMod val="95000"/>
                            </a:schemeClr>
                          </a:solidFill>
                          <a:latin typeface="Arial" panose="020B0604020202020204" pitchFamily="34" charset="0"/>
                          <a:cs typeface="Arial" panose="020B0604020202020204" pitchFamily="34" charset="0"/>
                        </a:rPr>
                        <a:t> Radiation Parameterization</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c>
                  <a:txBody>
                    <a:bodyPr/>
                    <a:lstStyle/>
                    <a:p>
                      <a:pPr algn="l"/>
                      <a:r>
                        <a:rPr lang="en-US" sz="1400" dirty="0" err="1" smtClean="0">
                          <a:solidFill>
                            <a:schemeClr val="tx1">
                              <a:lumMod val="95000"/>
                            </a:schemeClr>
                          </a:solidFill>
                          <a:latin typeface="Arial" panose="020B0604020202020204" pitchFamily="34" charset="0"/>
                          <a:cs typeface="Arial" panose="020B0604020202020204" pitchFamily="34" charset="0"/>
                        </a:rPr>
                        <a:t>Dudhia</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r>
              <a:tr h="370840">
                <a:tc>
                  <a:txBody>
                    <a:bodyPr/>
                    <a:lstStyle/>
                    <a:p>
                      <a:pPr algn="r"/>
                      <a:r>
                        <a:rPr lang="en-US" sz="1400" dirty="0" smtClean="0">
                          <a:solidFill>
                            <a:schemeClr val="tx1">
                              <a:lumMod val="95000"/>
                            </a:schemeClr>
                          </a:solidFill>
                          <a:latin typeface="Arial" panose="020B0604020202020204" pitchFamily="34" charset="0"/>
                          <a:cs typeface="Arial" panose="020B0604020202020204" pitchFamily="34" charset="0"/>
                        </a:rPr>
                        <a:t>Surface Layer Parameterization</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c>
                  <a:txBody>
                    <a:bodyPr/>
                    <a:lstStyle/>
                    <a:p>
                      <a:pPr algn="l"/>
                      <a:r>
                        <a:rPr lang="en-US" sz="1400" dirty="0" smtClean="0">
                          <a:solidFill>
                            <a:schemeClr val="tx1">
                              <a:lumMod val="95000"/>
                            </a:schemeClr>
                          </a:solidFill>
                          <a:latin typeface="Arial" panose="020B0604020202020204" pitchFamily="34" charset="0"/>
                          <a:cs typeface="Arial" panose="020B0604020202020204" pitchFamily="34" charset="0"/>
                        </a:rPr>
                        <a:t>MM5</a:t>
                      </a:r>
                      <a:r>
                        <a:rPr lang="en-US" sz="1400" baseline="0" dirty="0" smtClean="0">
                          <a:solidFill>
                            <a:schemeClr val="tx1">
                              <a:lumMod val="95000"/>
                            </a:schemeClr>
                          </a:solidFill>
                          <a:latin typeface="Arial" panose="020B0604020202020204" pitchFamily="34" charset="0"/>
                          <a:cs typeface="Arial" panose="020B0604020202020204" pitchFamily="34" charset="0"/>
                        </a:rPr>
                        <a:t> Similarity</a:t>
                      </a:r>
                      <a:endParaRPr lang="en-US" sz="1400" dirty="0">
                        <a:solidFill>
                          <a:schemeClr val="tx1">
                            <a:lumMod val="95000"/>
                          </a:schemeClr>
                        </a:solidFill>
                        <a:latin typeface="Arial" panose="020B0604020202020204" pitchFamily="34" charset="0"/>
                        <a:cs typeface="Arial" panose="020B0604020202020204" pitchFamily="34" charset="0"/>
                      </a:endParaRPr>
                    </a:p>
                  </a:txBody>
                  <a:tcPr/>
                </a:tc>
              </a:tr>
              <a:tr h="370840">
                <a:tc>
                  <a:txBody>
                    <a:bodyPr/>
                    <a:lstStyle/>
                    <a:p>
                      <a:pPr algn="r"/>
                      <a:r>
                        <a:rPr lang="en-US" sz="1400" b="0" dirty="0" smtClean="0">
                          <a:solidFill>
                            <a:schemeClr val="tx1">
                              <a:lumMod val="95000"/>
                            </a:schemeClr>
                          </a:solidFill>
                          <a:latin typeface="Arial" panose="020B0604020202020204" pitchFamily="34" charset="0"/>
                          <a:cs typeface="Arial" panose="020B0604020202020204" pitchFamily="34" charset="0"/>
                        </a:rPr>
                        <a:t>Microphysics Parameterization</a:t>
                      </a:r>
                      <a:endParaRPr lang="en-US" sz="1400" b="0" dirty="0">
                        <a:solidFill>
                          <a:schemeClr val="tx1">
                            <a:lumMod val="95000"/>
                          </a:schemeClr>
                        </a:solidFill>
                        <a:latin typeface="Arial" panose="020B0604020202020204" pitchFamily="34" charset="0"/>
                        <a:cs typeface="Arial" panose="020B0604020202020204" pitchFamily="34" charset="0"/>
                      </a:endParaRPr>
                    </a:p>
                  </a:txBody>
                  <a:tcPr/>
                </a:tc>
                <a:tc>
                  <a:txBody>
                    <a:bodyPr/>
                    <a:lstStyle/>
                    <a:p>
                      <a:pPr marL="228600" indent="-228600" algn="l">
                        <a:buFont typeface="Arial" panose="020B0604020202020204" pitchFamily="34" charset="0"/>
                        <a:buChar char="•"/>
                      </a:pPr>
                      <a:r>
                        <a:rPr lang="en-US" sz="1400" b="0" dirty="0" err="1" smtClean="0">
                          <a:solidFill>
                            <a:schemeClr val="tx1">
                              <a:lumMod val="95000"/>
                            </a:schemeClr>
                          </a:solidFill>
                          <a:latin typeface="Arial" panose="020B0604020202020204" pitchFamily="34" charset="0"/>
                          <a:cs typeface="Arial" panose="020B0604020202020204" pitchFamily="34" charset="0"/>
                        </a:rPr>
                        <a:t>Milbrandt</a:t>
                      </a:r>
                      <a:r>
                        <a:rPr lang="en-US" sz="1400" b="0" baseline="0" dirty="0" smtClean="0">
                          <a:solidFill>
                            <a:schemeClr val="tx1">
                              <a:lumMod val="95000"/>
                            </a:schemeClr>
                          </a:solidFill>
                          <a:latin typeface="Arial" panose="020B0604020202020204" pitchFamily="34" charset="0"/>
                          <a:cs typeface="Arial" panose="020B0604020202020204" pitchFamily="34" charset="0"/>
                        </a:rPr>
                        <a:t> </a:t>
                      </a:r>
                      <a:r>
                        <a:rPr lang="en-US" sz="1400" b="0" dirty="0" smtClean="0">
                          <a:solidFill>
                            <a:schemeClr val="tx1">
                              <a:lumMod val="95000"/>
                            </a:schemeClr>
                          </a:solidFill>
                          <a:latin typeface="Arial" panose="020B0604020202020204" pitchFamily="34" charset="0"/>
                          <a:cs typeface="Arial" panose="020B0604020202020204" pitchFamily="34" charset="0"/>
                        </a:rPr>
                        <a:t>– </a:t>
                      </a:r>
                      <a:r>
                        <a:rPr lang="en-US" sz="1400" b="0" dirty="0" err="1" smtClean="0">
                          <a:solidFill>
                            <a:schemeClr val="tx1">
                              <a:lumMod val="95000"/>
                            </a:schemeClr>
                          </a:solidFill>
                          <a:latin typeface="Arial" panose="020B0604020202020204" pitchFamily="34" charset="0"/>
                          <a:cs typeface="Arial" panose="020B0604020202020204" pitchFamily="34" charset="0"/>
                        </a:rPr>
                        <a:t>Yau</a:t>
                      </a:r>
                      <a:endParaRPr lang="en-US" sz="1400" b="0" dirty="0" smtClean="0">
                        <a:solidFill>
                          <a:schemeClr val="tx1">
                            <a:lumMod val="95000"/>
                          </a:schemeClr>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400" b="0" dirty="0" smtClean="0">
                          <a:solidFill>
                            <a:schemeClr val="tx1">
                              <a:lumMod val="95000"/>
                            </a:schemeClr>
                          </a:solidFill>
                          <a:latin typeface="Arial" panose="020B0604020202020204" pitchFamily="34" charset="0"/>
                          <a:cs typeface="Arial" panose="020B0604020202020204" pitchFamily="34" charset="0"/>
                        </a:rPr>
                        <a:t>Morrison</a:t>
                      </a:r>
                    </a:p>
                    <a:p>
                      <a:pPr marL="228600" indent="-228600" algn="l">
                        <a:buFont typeface="Arial" panose="020B0604020202020204" pitchFamily="34" charset="0"/>
                        <a:buChar char="•"/>
                      </a:pPr>
                      <a:r>
                        <a:rPr lang="en-US" sz="1400" b="0" dirty="0" smtClean="0">
                          <a:solidFill>
                            <a:schemeClr val="tx1">
                              <a:lumMod val="95000"/>
                            </a:schemeClr>
                          </a:solidFill>
                          <a:latin typeface="Arial" panose="020B0604020202020204" pitchFamily="34" charset="0"/>
                          <a:cs typeface="Arial" panose="020B0604020202020204" pitchFamily="34" charset="0"/>
                        </a:rPr>
                        <a:t>WDM6</a:t>
                      </a:r>
                      <a:endParaRPr lang="en-US" sz="1400" b="0" dirty="0">
                        <a:solidFill>
                          <a:schemeClr val="tx1">
                            <a:lumMod val="95000"/>
                          </a:schemeClr>
                        </a:solidFill>
                        <a:latin typeface="Arial" panose="020B0604020202020204" pitchFamily="34" charset="0"/>
                        <a:cs typeface="Arial" panose="020B0604020202020204" pitchFamily="34" charset="0"/>
                      </a:endParaRPr>
                    </a:p>
                  </a:txBody>
                  <a:tcPr/>
                </a:tc>
              </a:tr>
            </a:tbl>
          </a:graphicData>
        </a:graphic>
      </p:graphicFrame>
      <p:sp>
        <p:nvSpPr>
          <p:cNvPr id="6" name="TextBox 5"/>
          <p:cNvSpPr txBox="1"/>
          <p:nvPr/>
        </p:nvSpPr>
        <p:spPr>
          <a:xfrm>
            <a:off x="261722" y="611320"/>
            <a:ext cx="4536097" cy="400110"/>
          </a:xfrm>
          <a:prstGeom prst="rect">
            <a:avLst/>
          </a:prstGeom>
          <a:solidFill>
            <a:schemeClr val="accent4">
              <a:lumMod val="40000"/>
              <a:lumOff val="60000"/>
            </a:schemeClr>
          </a:solidFill>
          <a:ln>
            <a:solidFill>
              <a:schemeClr val="accent4"/>
            </a:solidFill>
          </a:ln>
        </p:spPr>
        <p:txBody>
          <a:bodyPr wrap="square" tIns="91440" bIns="91440" rtlCol="0">
            <a:spAutoFit/>
          </a:bodyPr>
          <a:lstStyle/>
          <a:p>
            <a:pPr algn="ctr"/>
            <a:r>
              <a:rPr lang="en-US" sz="1400" b="1" dirty="0" smtClean="0">
                <a:solidFill>
                  <a:schemeClr val="bg1"/>
                </a:solidFill>
                <a:latin typeface="Arial"/>
              </a:rPr>
              <a:t>Penn State University </a:t>
            </a:r>
            <a:r>
              <a:rPr lang="en-US" sz="1400" b="1" dirty="0" err="1" smtClean="0">
                <a:solidFill>
                  <a:schemeClr val="bg1"/>
                </a:solidFill>
                <a:latin typeface="Arial"/>
              </a:rPr>
              <a:t>EnKF</a:t>
            </a:r>
            <a:r>
              <a:rPr lang="en-US" sz="1400" b="1" dirty="0" smtClean="0">
                <a:solidFill>
                  <a:schemeClr val="bg1"/>
                </a:solidFill>
                <a:latin typeface="Arial"/>
              </a:rPr>
              <a:t> / WRF</a:t>
            </a:r>
            <a:endParaRPr lang="en-US" sz="1400" b="1" dirty="0" smtClean="0">
              <a:solidFill>
                <a:schemeClr val="bg1">
                  <a:lumMod val="85000"/>
                  <a:lumOff val="15000"/>
                </a:schemeClr>
              </a:solidFill>
              <a:latin typeface="Arial" panose="020B0604020202020204" pitchFamily="34" charset="0"/>
              <a:cs typeface="Arial" panose="020B0604020202020204" pitchFamily="34" charset="0"/>
            </a:endParaRPr>
          </a:p>
        </p:txBody>
      </p:sp>
      <p:sp>
        <p:nvSpPr>
          <p:cNvPr id="3" name="Rectangle 2"/>
          <p:cNvSpPr/>
          <p:nvPr/>
        </p:nvSpPr>
        <p:spPr>
          <a:xfrm>
            <a:off x="261722" y="5955962"/>
            <a:ext cx="4529718" cy="750148"/>
          </a:xfrm>
          <a:prstGeom prst="rect">
            <a:avLst/>
          </a:prstGeom>
          <a:noFill/>
          <a:ln w="76200">
            <a:solidFill>
              <a:srgbClr val="FFC000"/>
            </a:solidFill>
          </a:ln>
          <a:effectLst>
            <a:glow rad="101600">
              <a:schemeClr val="accent4">
                <a:satMod val="175000"/>
                <a:alpha val="40000"/>
              </a:schemeClr>
            </a:glow>
            <a:outerShdw blurRad="88900" dist="50800" dir="2100000" sx="104000" sy="104000" algn="br"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7462" y="721943"/>
            <a:ext cx="3350290" cy="3065695"/>
          </a:xfrm>
          <a:prstGeom prst="rect">
            <a:avLst/>
          </a:prstGeom>
        </p:spPr>
      </p:pic>
    </p:spTree>
    <p:extLst>
      <p:ext uri="{BB962C8B-B14F-4D97-AF65-F5344CB8AC3E}">
        <p14:creationId xmlns:p14="http://schemas.microsoft.com/office/powerpoint/2010/main" val="3510069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81252" y="57782"/>
            <a:ext cx="8719794" cy="857250"/>
          </a:xfrm>
          <a:prstGeom prst="rect">
            <a:avLst/>
          </a:prstGeom>
        </p:spPr>
        <p:txBody>
          <a:bodyPr vert="horz" lIns="68580" tIns="34290" rIns="68580" bIns="3429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rgbClr val="E8950E">
                    <a:lumMod val="40000"/>
                    <a:lumOff val="60000"/>
                  </a:srgbClr>
                </a:solidFill>
                <a:latin typeface="Arial" panose="020B0604020202020204" pitchFamily="34" charset="0"/>
                <a:cs typeface="Arial" panose="020B0604020202020204" pitchFamily="34" charset="0"/>
              </a:rPr>
              <a:t>Why Spatial Compositing is Necessary?</a:t>
            </a:r>
            <a:endParaRPr lang="en-US" sz="3200" dirty="0">
              <a:solidFill>
                <a:srgbClr val="E8950E">
                  <a:lumMod val="40000"/>
                  <a:lumOff val="60000"/>
                </a:srgbClr>
              </a:solidFill>
              <a:latin typeface="Arial" panose="020B0604020202020204" pitchFamily="34" charset="0"/>
              <a:cs typeface="Arial" panose="020B0604020202020204" pitchFamily="34" charset="0"/>
            </a:endParaRPr>
          </a:p>
        </p:txBody>
      </p:sp>
      <p:grpSp>
        <p:nvGrpSpPr>
          <p:cNvPr id="27" name="Group 26"/>
          <p:cNvGrpSpPr/>
          <p:nvPr/>
        </p:nvGrpSpPr>
        <p:grpSpPr>
          <a:xfrm>
            <a:off x="135380" y="934188"/>
            <a:ext cx="6270113" cy="4859835"/>
            <a:chOff x="56685" y="501650"/>
            <a:chExt cx="8039565" cy="6530037"/>
          </a:xfrm>
        </p:grpSpPr>
        <p:sp>
          <p:nvSpPr>
            <p:cNvPr id="11" name="Rectangle 10"/>
            <p:cNvSpPr/>
            <p:nvPr/>
          </p:nvSpPr>
          <p:spPr>
            <a:xfrm>
              <a:off x="56685" y="533400"/>
              <a:ext cx="8007815" cy="64336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2" name="Picture 1" descr="Screen Shot 2015-10-06 at 1.07.31 PM.png"/>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4453237" y="4519385"/>
              <a:ext cx="1600200" cy="1828800"/>
            </a:xfrm>
            <a:prstGeom prst="rect">
              <a:avLst/>
            </a:prstGeom>
          </p:spPr>
        </p:pic>
        <p:pic>
          <p:nvPicPr>
            <p:cNvPr id="50" name="Picture 49" descr="Screen Shot 2015-10-06 at 1.07.31 PM.png"/>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6378517" y="4564036"/>
              <a:ext cx="1600200" cy="1828800"/>
            </a:xfrm>
            <a:prstGeom prst="rect">
              <a:avLst/>
            </a:prstGeom>
          </p:spPr>
        </p:pic>
        <p:pic>
          <p:nvPicPr>
            <p:cNvPr id="57" name="Picture 56" descr="Screen Shot 2015-10-06 at 1.07.31 PM.png"/>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6363965" y="2561167"/>
              <a:ext cx="1600200" cy="1828800"/>
            </a:xfrm>
            <a:prstGeom prst="rect">
              <a:avLst/>
            </a:prstGeom>
          </p:spPr>
        </p:pic>
        <p:pic>
          <p:nvPicPr>
            <p:cNvPr id="59" name="Picture 58" descr="Screen Shot 2015-10-06 at 1.07.31 PM.png"/>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4429447" y="2550883"/>
              <a:ext cx="1600200" cy="1828800"/>
            </a:xfrm>
            <a:prstGeom prst="rect">
              <a:avLst/>
            </a:prstGeom>
          </p:spPr>
        </p:pic>
        <p:pic>
          <p:nvPicPr>
            <p:cNvPr id="62" name="Picture 61" descr="Screen Shot 2015-10-06 at 1.07.31 PM.png"/>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2556328" y="2550885"/>
              <a:ext cx="1600200" cy="1828800"/>
            </a:xfrm>
            <a:prstGeom prst="rect">
              <a:avLst/>
            </a:prstGeom>
          </p:spPr>
        </p:pic>
        <p:pic>
          <p:nvPicPr>
            <p:cNvPr id="63" name="Picture 62" descr="Screen Shot 2015-10-06 at 1.07.31 PM.png"/>
            <p:cNvPicPr>
              <a:picLocks/>
            </p:cNvPicPr>
            <p:nvPr/>
          </p:nvPicPr>
          <p:blipFill rotWithShape="1">
            <a:blip r:embed="rId8" cstate="screen">
              <a:extLst>
                <a:ext uri="{28A0092B-C50C-407E-A947-70E740481C1C}">
                  <a14:useLocalDpi xmlns:a14="http://schemas.microsoft.com/office/drawing/2010/main"/>
                </a:ext>
              </a:extLst>
            </a:blip>
            <a:srcRect/>
            <a:stretch/>
          </p:blipFill>
          <p:spPr>
            <a:xfrm>
              <a:off x="680724" y="2524420"/>
              <a:ext cx="1600200" cy="1828800"/>
            </a:xfrm>
            <a:prstGeom prst="rect">
              <a:avLst/>
            </a:prstGeom>
          </p:spPr>
        </p:pic>
        <p:pic>
          <p:nvPicPr>
            <p:cNvPr id="64" name="Picture 63" descr="Screen Shot 2015-10-06 at 1.07.31 PM.png"/>
            <p:cNvPicPr>
              <a:picLocks/>
            </p:cNvPicPr>
            <p:nvPr/>
          </p:nvPicPr>
          <p:blipFill rotWithShape="1">
            <a:blip r:embed="rId9" cstate="screen">
              <a:extLst>
                <a:ext uri="{28A0092B-C50C-407E-A947-70E740481C1C}">
                  <a14:useLocalDpi xmlns:a14="http://schemas.microsoft.com/office/drawing/2010/main"/>
                </a:ext>
              </a:extLst>
            </a:blip>
            <a:srcRect/>
            <a:stretch/>
          </p:blipFill>
          <p:spPr>
            <a:xfrm>
              <a:off x="645884" y="576941"/>
              <a:ext cx="1600200" cy="1828800"/>
            </a:xfrm>
            <a:prstGeom prst="rect">
              <a:avLst/>
            </a:prstGeom>
          </p:spPr>
        </p:pic>
        <p:pic>
          <p:nvPicPr>
            <p:cNvPr id="65" name="Picture 64" descr="Screen Shot 2015-10-06 at 1.07.31 PM.png"/>
            <p:cNvPicPr>
              <a:picLocks/>
            </p:cNvPicPr>
            <p:nvPr/>
          </p:nvPicPr>
          <p:blipFill rotWithShape="1">
            <a:blip r:embed="rId10" cstate="screen">
              <a:extLst>
                <a:ext uri="{28A0092B-C50C-407E-A947-70E740481C1C}">
                  <a14:useLocalDpi xmlns:a14="http://schemas.microsoft.com/office/drawing/2010/main"/>
                </a:ext>
              </a:extLst>
            </a:blip>
            <a:srcRect/>
            <a:stretch/>
          </p:blipFill>
          <p:spPr>
            <a:xfrm>
              <a:off x="2567536" y="584199"/>
              <a:ext cx="1600200" cy="1828800"/>
            </a:xfrm>
            <a:prstGeom prst="rect">
              <a:avLst/>
            </a:prstGeom>
          </p:spPr>
        </p:pic>
        <p:pic>
          <p:nvPicPr>
            <p:cNvPr id="66" name="Picture 65" descr="Screen Shot 2015-10-06 at 1.07.31 PM.png"/>
            <p:cNvPicPr>
              <a:picLocks/>
            </p:cNvPicPr>
            <p:nvPr/>
          </p:nvPicPr>
          <p:blipFill rotWithShape="1">
            <a:blip r:embed="rId11" cstate="screen">
              <a:extLst>
                <a:ext uri="{28A0092B-C50C-407E-A947-70E740481C1C}">
                  <a14:useLocalDpi xmlns:a14="http://schemas.microsoft.com/office/drawing/2010/main"/>
                </a:ext>
              </a:extLst>
            </a:blip>
            <a:srcRect/>
            <a:stretch/>
          </p:blipFill>
          <p:spPr>
            <a:xfrm>
              <a:off x="4418994" y="603551"/>
              <a:ext cx="1600200" cy="1828800"/>
            </a:xfrm>
            <a:prstGeom prst="rect">
              <a:avLst/>
            </a:prstGeom>
          </p:spPr>
        </p:pic>
        <p:pic>
          <p:nvPicPr>
            <p:cNvPr id="67" name="Picture 66" descr="Screen Shot 2015-10-06 at 1.07.31 PM.png"/>
            <p:cNvPicPr>
              <a:picLocks/>
            </p:cNvPicPr>
            <p:nvPr/>
          </p:nvPicPr>
          <p:blipFill rotWithShape="1">
            <a:blip r:embed="rId12" cstate="screen">
              <a:extLst>
                <a:ext uri="{28A0092B-C50C-407E-A947-70E740481C1C}">
                  <a14:useLocalDpi xmlns:a14="http://schemas.microsoft.com/office/drawing/2010/main"/>
                </a:ext>
              </a:extLst>
            </a:blip>
            <a:srcRect/>
            <a:stretch/>
          </p:blipFill>
          <p:spPr>
            <a:xfrm>
              <a:off x="6340419" y="610810"/>
              <a:ext cx="1600200" cy="1828800"/>
            </a:xfrm>
            <a:prstGeom prst="rect">
              <a:avLst/>
            </a:prstGeom>
          </p:spPr>
        </p:pic>
        <p:pic>
          <p:nvPicPr>
            <p:cNvPr id="69" name="Picture 68" descr="Screen Shot 2015-10-06 at 1.07.31 PM.png"/>
            <p:cNvPicPr>
              <a:picLocks/>
            </p:cNvPicPr>
            <p:nvPr/>
          </p:nvPicPr>
          <p:blipFill rotWithShape="1">
            <a:blip r:embed="rId13" cstate="screen">
              <a:extLst>
                <a:ext uri="{28A0092B-C50C-407E-A947-70E740481C1C}">
                  <a14:useLocalDpi xmlns:a14="http://schemas.microsoft.com/office/drawing/2010/main"/>
                </a:ext>
              </a:extLst>
            </a:blip>
            <a:srcRect/>
            <a:stretch/>
          </p:blipFill>
          <p:spPr>
            <a:xfrm>
              <a:off x="706865" y="4527049"/>
              <a:ext cx="1600200" cy="1828800"/>
            </a:xfrm>
            <a:prstGeom prst="rect">
              <a:avLst/>
            </a:prstGeom>
          </p:spPr>
        </p:pic>
        <p:pic>
          <p:nvPicPr>
            <p:cNvPr id="70" name="Picture 69" descr="Screen Shot 2015-10-06 at 1.07.31 PM.png"/>
            <p:cNvPicPr>
              <a:picLocks/>
            </p:cNvPicPr>
            <p:nvPr/>
          </p:nvPicPr>
          <p:blipFill rotWithShape="1">
            <a:blip r:embed="rId14" cstate="screen">
              <a:extLst>
                <a:ext uri="{28A0092B-C50C-407E-A947-70E740481C1C}">
                  <a14:useLocalDpi xmlns:a14="http://schemas.microsoft.com/office/drawing/2010/main"/>
                </a:ext>
              </a:extLst>
            </a:blip>
            <a:srcRect/>
            <a:stretch/>
          </p:blipFill>
          <p:spPr>
            <a:xfrm>
              <a:off x="2568647" y="4551707"/>
              <a:ext cx="1600200" cy="1828800"/>
            </a:xfrm>
            <a:prstGeom prst="rect">
              <a:avLst/>
            </a:prstGeom>
          </p:spPr>
        </p:pic>
        <p:sp>
          <p:nvSpPr>
            <p:cNvPr id="4" name="TextBox 3"/>
            <p:cNvSpPr txBox="1"/>
            <p:nvPr/>
          </p:nvSpPr>
          <p:spPr>
            <a:xfrm>
              <a:off x="177800" y="5016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16</a:t>
              </a:r>
              <a:endParaRPr lang="en-US" sz="1000" dirty="0">
                <a:solidFill>
                  <a:schemeClr val="bg1"/>
                </a:solidFill>
                <a:latin typeface="Arial"/>
                <a:cs typeface="Arial"/>
              </a:endParaRPr>
            </a:p>
          </p:txBody>
        </p:sp>
        <p:sp>
          <p:nvSpPr>
            <p:cNvPr id="71" name="TextBox 70"/>
            <p:cNvSpPr txBox="1"/>
            <p:nvPr/>
          </p:nvSpPr>
          <p:spPr>
            <a:xfrm>
              <a:off x="184150" y="92710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12</a:t>
              </a:r>
              <a:endParaRPr lang="en-US" sz="1000" dirty="0">
                <a:solidFill>
                  <a:schemeClr val="bg1"/>
                </a:solidFill>
                <a:latin typeface="Arial"/>
                <a:cs typeface="Arial"/>
              </a:endParaRPr>
            </a:p>
          </p:txBody>
        </p:sp>
        <p:sp>
          <p:nvSpPr>
            <p:cNvPr id="72" name="TextBox 71"/>
            <p:cNvSpPr txBox="1"/>
            <p:nvPr/>
          </p:nvSpPr>
          <p:spPr>
            <a:xfrm>
              <a:off x="196850" y="13525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8</a:t>
              </a:r>
              <a:endParaRPr lang="en-US" sz="1000" dirty="0">
                <a:solidFill>
                  <a:schemeClr val="bg1"/>
                </a:solidFill>
                <a:latin typeface="Arial"/>
                <a:cs typeface="Arial"/>
              </a:endParaRPr>
            </a:p>
          </p:txBody>
        </p:sp>
        <p:sp>
          <p:nvSpPr>
            <p:cNvPr id="73" name="TextBox 72"/>
            <p:cNvSpPr txBox="1"/>
            <p:nvPr/>
          </p:nvSpPr>
          <p:spPr>
            <a:xfrm>
              <a:off x="196850" y="18097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4</a:t>
              </a:r>
              <a:endParaRPr lang="en-US" sz="1000" dirty="0">
                <a:solidFill>
                  <a:schemeClr val="bg1"/>
                </a:solidFill>
                <a:latin typeface="Arial"/>
                <a:cs typeface="Arial"/>
              </a:endParaRPr>
            </a:p>
          </p:txBody>
        </p:sp>
        <p:sp>
          <p:nvSpPr>
            <p:cNvPr id="74" name="TextBox 73"/>
            <p:cNvSpPr txBox="1"/>
            <p:nvPr/>
          </p:nvSpPr>
          <p:spPr>
            <a:xfrm>
              <a:off x="177800" y="22415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0</a:t>
              </a:r>
              <a:endParaRPr lang="en-US" sz="1000" dirty="0">
                <a:solidFill>
                  <a:schemeClr val="bg1"/>
                </a:solidFill>
                <a:latin typeface="Arial"/>
                <a:cs typeface="Arial"/>
              </a:endParaRPr>
            </a:p>
          </p:txBody>
        </p:sp>
        <p:sp>
          <p:nvSpPr>
            <p:cNvPr id="75" name="TextBox 74"/>
            <p:cNvSpPr txBox="1"/>
            <p:nvPr/>
          </p:nvSpPr>
          <p:spPr>
            <a:xfrm>
              <a:off x="215900" y="24193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16</a:t>
              </a:r>
              <a:endParaRPr lang="en-US" sz="1000" dirty="0">
                <a:solidFill>
                  <a:schemeClr val="bg1"/>
                </a:solidFill>
                <a:latin typeface="Arial"/>
                <a:cs typeface="Arial"/>
              </a:endParaRPr>
            </a:p>
          </p:txBody>
        </p:sp>
        <p:sp>
          <p:nvSpPr>
            <p:cNvPr id="76" name="TextBox 75"/>
            <p:cNvSpPr txBox="1"/>
            <p:nvPr/>
          </p:nvSpPr>
          <p:spPr>
            <a:xfrm>
              <a:off x="222250" y="284480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12</a:t>
              </a:r>
              <a:endParaRPr lang="en-US" sz="1000" dirty="0">
                <a:solidFill>
                  <a:schemeClr val="bg1"/>
                </a:solidFill>
                <a:latin typeface="Arial"/>
                <a:cs typeface="Arial"/>
              </a:endParaRPr>
            </a:p>
          </p:txBody>
        </p:sp>
        <p:sp>
          <p:nvSpPr>
            <p:cNvPr id="77" name="TextBox 76"/>
            <p:cNvSpPr txBox="1"/>
            <p:nvPr/>
          </p:nvSpPr>
          <p:spPr>
            <a:xfrm>
              <a:off x="234950" y="32702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8</a:t>
              </a:r>
              <a:endParaRPr lang="en-US" sz="1000" dirty="0">
                <a:solidFill>
                  <a:schemeClr val="bg1"/>
                </a:solidFill>
                <a:latin typeface="Arial"/>
                <a:cs typeface="Arial"/>
              </a:endParaRPr>
            </a:p>
          </p:txBody>
        </p:sp>
        <p:sp>
          <p:nvSpPr>
            <p:cNvPr id="78" name="TextBox 77"/>
            <p:cNvSpPr txBox="1"/>
            <p:nvPr/>
          </p:nvSpPr>
          <p:spPr>
            <a:xfrm>
              <a:off x="234950" y="37274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4</a:t>
              </a:r>
              <a:endParaRPr lang="en-US" sz="1000" dirty="0">
                <a:solidFill>
                  <a:schemeClr val="bg1"/>
                </a:solidFill>
                <a:latin typeface="Arial"/>
                <a:cs typeface="Arial"/>
              </a:endParaRPr>
            </a:p>
          </p:txBody>
        </p:sp>
        <p:sp>
          <p:nvSpPr>
            <p:cNvPr id="79" name="TextBox 78"/>
            <p:cNvSpPr txBox="1"/>
            <p:nvPr/>
          </p:nvSpPr>
          <p:spPr>
            <a:xfrm>
              <a:off x="215900" y="41592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0</a:t>
              </a:r>
              <a:endParaRPr lang="en-US" sz="1000" dirty="0">
                <a:solidFill>
                  <a:schemeClr val="bg1"/>
                </a:solidFill>
                <a:latin typeface="Arial"/>
                <a:cs typeface="Arial"/>
              </a:endParaRPr>
            </a:p>
          </p:txBody>
        </p:sp>
        <p:sp>
          <p:nvSpPr>
            <p:cNvPr id="80" name="TextBox 79"/>
            <p:cNvSpPr txBox="1"/>
            <p:nvPr/>
          </p:nvSpPr>
          <p:spPr>
            <a:xfrm>
              <a:off x="254000" y="43624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16</a:t>
              </a:r>
              <a:endParaRPr lang="en-US" sz="1000" dirty="0">
                <a:solidFill>
                  <a:schemeClr val="bg1"/>
                </a:solidFill>
                <a:latin typeface="Arial"/>
                <a:cs typeface="Arial"/>
              </a:endParaRPr>
            </a:p>
          </p:txBody>
        </p:sp>
        <p:sp>
          <p:nvSpPr>
            <p:cNvPr id="81" name="TextBox 80"/>
            <p:cNvSpPr txBox="1"/>
            <p:nvPr/>
          </p:nvSpPr>
          <p:spPr>
            <a:xfrm>
              <a:off x="273050" y="483870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12</a:t>
              </a:r>
              <a:endParaRPr lang="en-US" sz="1000" dirty="0">
                <a:solidFill>
                  <a:schemeClr val="bg1"/>
                </a:solidFill>
                <a:latin typeface="Arial"/>
                <a:cs typeface="Arial"/>
              </a:endParaRPr>
            </a:p>
          </p:txBody>
        </p:sp>
        <p:sp>
          <p:nvSpPr>
            <p:cNvPr id="82" name="TextBox 81"/>
            <p:cNvSpPr txBox="1"/>
            <p:nvPr/>
          </p:nvSpPr>
          <p:spPr>
            <a:xfrm>
              <a:off x="285750" y="52641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8</a:t>
              </a:r>
              <a:endParaRPr lang="en-US" sz="1000" dirty="0">
                <a:solidFill>
                  <a:schemeClr val="bg1"/>
                </a:solidFill>
                <a:latin typeface="Arial"/>
                <a:cs typeface="Arial"/>
              </a:endParaRPr>
            </a:p>
          </p:txBody>
        </p:sp>
        <p:sp>
          <p:nvSpPr>
            <p:cNvPr id="83" name="TextBox 82"/>
            <p:cNvSpPr txBox="1"/>
            <p:nvPr/>
          </p:nvSpPr>
          <p:spPr>
            <a:xfrm>
              <a:off x="285750" y="57213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4</a:t>
              </a:r>
              <a:endParaRPr lang="en-US" sz="1000" dirty="0">
                <a:solidFill>
                  <a:schemeClr val="bg1"/>
                </a:solidFill>
                <a:latin typeface="Arial"/>
                <a:cs typeface="Arial"/>
              </a:endParaRPr>
            </a:p>
          </p:txBody>
        </p:sp>
        <p:sp>
          <p:nvSpPr>
            <p:cNvPr id="84" name="TextBox 83"/>
            <p:cNvSpPr txBox="1"/>
            <p:nvPr/>
          </p:nvSpPr>
          <p:spPr>
            <a:xfrm>
              <a:off x="266700" y="61531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0</a:t>
              </a:r>
              <a:endParaRPr lang="en-US" sz="1000" dirty="0">
                <a:solidFill>
                  <a:schemeClr val="bg1"/>
                </a:solidFill>
                <a:latin typeface="Arial"/>
                <a:cs typeface="Arial"/>
              </a:endParaRPr>
            </a:p>
          </p:txBody>
        </p:sp>
        <p:sp>
          <p:nvSpPr>
            <p:cNvPr id="90" name="TextBox 89"/>
            <p:cNvSpPr txBox="1"/>
            <p:nvPr/>
          </p:nvSpPr>
          <p:spPr>
            <a:xfrm>
              <a:off x="349250" y="63055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0</a:t>
              </a:r>
              <a:endParaRPr lang="en-US" sz="1000" dirty="0">
                <a:solidFill>
                  <a:schemeClr val="bg1"/>
                </a:solidFill>
                <a:latin typeface="Arial"/>
                <a:cs typeface="Arial"/>
              </a:endParaRPr>
            </a:p>
          </p:txBody>
        </p:sp>
        <p:sp>
          <p:nvSpPr>
            <p:cNvPr id="91" name="TextBox 90"/>
            <p:cNvSpPr txBox="1"/>
            <p:nvPr/>
          </p:nvSpPr>
          <p:spPr>
            <a:xfrm>
              <a:off x="876300" y="6313329"/>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50</a:t>
              </a:r>
              <a:endParaRPr lang="en-US" sz="1000" dirty="0">
                <a:solidFill>
                  <a:schemeClr val="bg1"/>
                </a:solidFill>
                <a:latin typeface="Arial"/>
                <a:cs typeface="Arial"/>
              </a:endParaRPr>
            </a:p>
          </p:txBody>
        </p:sp>
        <p:sp>
          <p:nvSpPr>
            <p:cNvPr id="92" name="TextBox 91"/>
            <p:cNvSpPr txBox="1"/>
            <p:nvPr/>
          </p:nvSpPr>
          <p:spPr>
            <a:xfrm>
              <a:off x="1873250" y="6319679"/>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150</a:t>
              </a:r>
              <a:endParaRPr lang="en-US" sz="1000" dirty="0">
                <a:solidFill>
                  <a:schemeClr val="bg1"/>
                </a:solidFill>
                <a:latin typeface="Arial"/>
                <a:cs typeface="Arial"/>
              </a:endParaRPr>
            </a:p>
          </p:txBody>
        </p:sp>
        <p:sp>
          <p:nvSpPr>
            <p:cNvPr id="93" name="TextBox 92"/>
            <p:cNvSpPr txBox="1"/>
            <p:nvPr/>
          </p:nvSpPr>
          <p:spPr>
            <a:xfrm>
              <a:off x="1397000" y="6313329"/>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100</a:t>
              </a:r>
              <a:endParaRPr lang="en-US" sz="1000" dirty="0">
                <a:solidFill>
                  <a:schemeClr val="bg1"/>
                </a:solidFill>
                <a:latin typeface="Arial"/>
                <a:cs typeface="Arial"/>
              </a:endParaRPr>
            </a:p>
          </p:txBody>
        </p:sp>
        <p:sp>
          <p:nvSpPr>
            <p:cNvPr id="94" name="TextBox 93"/>
            <p:cNvSpPr txBox="1"/>
            <p:nvPr/>
          </p:nvSpPr>
          <p:spPr>
            <a:xfrm>
              <a:off x="2241550" y="631825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0</a:t>
              </a:r>
              <a:endParaRPr lang="en-US" sz="1000" dirty="0">
                <a:solidFill>
                  <a:schemeClr val="bg1"/>
                </a:solidFill>
                <a:latin typeface="Arial"/>
                <a:cs typeface="Arial"/>
              </a:endParaRPr>
            </a:p>
          </p:txBody>
        </p:sp>
        <p:sp>
          <p:nvSpPr>
            <p:cNvPr id="95" name="TextBox 94"/>
            <p:cNvSpPr txBox="1"/>
            <p:nvPr/>
          </p:nvSpPr>
          <p:spPr>
            <a:xfrm>
              <a:off x="2768600" y="6326029"/>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50</a:t>
              </a:r>
              <a:endParaRPr lang="en-US" sz="1000" dirty="0">
                <a:solidFill>
                  <a:schemeClr val="bg1"/>
                </a:solidFill>
                <a:latin typeface="Arial"/>
                <a:cs typeface="Arial"/>
              </a:endParaRPr>
            </a:p>
          </p:txBody>
        </p:sp>
        <p:sp>
          <p:nvSpPr>
            <p:cNvPr id="96" name="TextBox 95"/>
            <p:cNvSpPr txBox="1"/>
            <p:nvPr/>
          </p:nvSpPr>
          <p:spPr>
            <a:xfrm>
              <a:off x="3765550" y="6332379"/>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150</a:t>
              </a:r>
              <a:endParaRPr lang="en-US" sz="1000" dirty="0">
                <a:solidFill>
                  <a:schemeClr val="bg1"/>
                </a:solidFill>
                <a:latin typeface="Arial"/>
                <a:cs typeface="Arial"/>
              </a:endParaRPr>
            </a:p>
          </p:txBody>
        </p:sp>
        <p:sp>
          <p:nvSpPr>
            <p:cNvPr id="97" name="TextBox 96"/>
            <p:cNvSpPr txBox="1"/>
            <p:nvPr/>
          </p:nvSpPr>
          <p:spPr>
            <a:xfrm>
              <a:off x="3289300" y="6326029"/>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100</a:t>
              </a:r>
              <a:endParaRPr lang="en-US" sz="1000" dirty="0">
                <a:solidFill>
                  <a:schemeClr val="bg1"/>
                </a:solidFill>
                <a:latin typeface="Arial"/>
                <a:cs typeface="Arial"/>
              </a:endParaRPr>
            </a:p>
          </p:txBody>
        </p:sp>
        <p:sp>
          <p:nvSpPr>
            <p:cNvPr id="98" name="TextBox 97"/>
            <p:cNvSpPr txBox="1"/>
            <p:nvPr/>
          </p:nvSpPr>
          <p:spPr>
            <a:xfrm>
              <a:off x="4184650" y="6311900"/>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0</a:t>
              </a:r>
              <a:endParaRPr lang="en-US" sz="1000" dirty="0">
                <a:solidFill>
                  <a:schemeClr val="bg1"/>
                </a:solidFill>
                <a:latin typeface="Arial"/>
                <a:cs typeface="Arial"/>
              </a:endParaRPr>
            </a:p>
          </p:txBody>
        </p:sp>
        <p:sp>
          <p:nvSpPr>
            <p:cNvPr id="99" name="TextBox 98"/>
            <p:cNvSpPr txBox="1"/>
            <p:nvPr/>
          </p:nvSpPr>
          <p:spPr>
            <a:xfrm>
              <a:off x="4711700" y="6319679"/>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50</a:t>
              </a:r>
              <a:endParaRPr lang="en-US" sz="1000" dirty="0">
                <a:solidFill>
                  <a:schemeClr val="bg1"/>
                </a:solidFill>
                <a:latin typeface="Arial"/>
                <a:cs typeface="Arial"/>
              </a:endParaRPr>
            </a:p>
          </p:txBody>
        </p:sp>
        <p:sp>
          <p:nvSpPr>
            <p:cNvPr id="100" name="TextBox 99"/>
            <p:cNvSpPr txBox="1"/>
            <p:nvPr/>
          </p:nvSpPr>
          <p:spPr>
            <a:xfrm>
              <a:off x="5708650" y="6326029"/>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150</a:t>
              </a:r>
              <a:endParaRPr lang="en-US" sz="1000" dirty="0">
                <a:solidFill>
                  <a:schemeClr val="bg1"/>
                </a:solidFill>
                <a:latin typeface="Arial"/>
                <a:cs typeface="Arial"/>
              </a:endParaRPr>
            </a:p>
          </p:txBody>
        </p:sp>
        <p:sp>
          <p:nvSpPr>
            <p:cNvPr id="101" name="TextBox 100"/>
            <p:cNvSpPr txBox="1"/>
            <p:nvPr/>
          </p:nvSpPr>
          <p:spPr>
            <a:xfrm>
              <a:off x="5232400" y="6319679"/>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100</a:t>
              </a:r>
              <a:endParaRPr lang="en-US" sz="1000" dirty="0">
                <a:solidFill>
                  <a:schemeClr val="bg1"/>
                </a:solidFill>
                <a:latin typeface="Arial"/>
                <a:cs typeface="Arial"/>
              </a:endParaRPr>
            </a:p>
          </p:txBody>
        </p:sp>
        <p:sp>
          <p:nvSpPr>
            <p:cNvPr id="102" name="TextBox 101"/>
            <p:cNvSpPr txBox="1"/>
            <p:nvPr/>
          </p:nvSpPr>
          <p:spPr>
            <a:xfrm>
              <a:off x="6057900" y="6338729"/>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0</a:t>
              </a:r>
              <a:endParaRPr lang="en-US" sz="1000" dirty="0">
                <a:solidFill>
                  <a:schemeClr val="bg1"/>
                </a:solidFill>
                <a:latin typeface="Arial"/>
                <a:cs typeface="Arial"/>
              </a:endParaRPr>
            </a:p>
          </p:txBody>
        </p:sp>
        <p:sp>
          <p:nvSpPr>
            <p:cNvPr id="103" name="TextBox 102"/>
            <p:cNvSpPr txBox="1"/>
            <p:nvPr/>
          </p:nvSpPr>
          <p:spPr>
            <a:xfrm>
              <a:off x="6584950" y="6346508"/>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50</a:t>
              </a:r>
              <a:endParaRPr lang="en-US" sz="1000" dirty="0">
                <a:solidFill>
                  <a:schemeClr val="bg1"/>
                </a:solidFill>
                <a:latin typeface="Arial"/>
                <a:cs typeface="Arial"/>
              </a:endParaRPr>
            </a:p>
          </p:txBody>
        </p:sp>
        <p:sp>
          <p:nvSpPr>
            <p:cNvPr id="104" name="TextBox 103"/>
            <p:cNvSpPr txBox="1"/>
            <p:nvPr/>
          </p:nvSpPr>
          <p:spPr>
            <a:xfrm>
              <a:off x="7581900" y="6352858"/>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150</a:t>
              </a:r>
              <a:endParaRPr lang="en-US" sz="1000" dirty="0">
                <a:solidFill>
                  <a:schemeClr val="bg1"/>
                </a:solidFill>
                <a:latin typeface="Arial"/>
                <a:cs typeface="Arial"/>
              </a:endParaRPr>
            </a:p>
          </p:txBody>
        </p:sp>
        <p:sp>
          <p:nvSpPr>
            <p:cNvPr id="105" name="TextBox 104"/>
            <p:cNvSpPr txBox="1"/>
            <p:nvPr/>
          </p:nvSpPr>
          <p:spPr>
            <a:xfrm>
              <a:off x="7105650" y="6346508"/>
              <a:ext cx="514350" cy="246221"/>
            </a:xfrm>
            <a:prstGeom prst="rect">
              <a:avLst/>
            </a:prstGeom>
            <a:noFill/>
          </p:spPr>
          <p:txBody>
            <a:bodyPr wrap="square" rtlCol="0">
              <a:spAutoFit/>
            </a:bodyPr>
            <a:lstStyle/>
            <a:p>
              <a:pPr algn="r"/>
              <a:r>
                <a:rPr lang="en-US" sz="1000" dirty="0" smtClean="0">
                  <a:solidFill>
                    <a:schemeClr val="bg1"/>
                  </a:solidFill>
                  <a:latin typeface="Arial"/>
                  <a:cs typeface="Arial"/>
                </a:rPr>
                <a:t>100</a:t>
              </a:r>
              <a:endParaRPr lang="en-US" sz="1000" dirty="0">
                <a:solidFill>
                  <a:schemeClr val="bg1"/>
                </a:solidFill>
                <a:latin typeface="Arial"/>
                <a:cs typeface="Arial"/>
              </a:endParaRPr>
            </a:p>
          </p:txBody>
        </p:sp>
        <p:sp>
          <p:nvSpPr>
            <p:cNvPr id="13" name="TextBox 12"/>
            <p:cNvSpPr txBox="1"/>
            <p:nvPr/>
          </p:nvSpPr>
          <p:spPr>
            <a:xfrm rot="16200000">
              <a:off x="-1056870" y="2949609"/>
              <a:ext cx="2590798" cy="355169"/>
            </a:xfrm>
            <a:prstGeom prst="rect">
              <a:avLst/>
            </a:prstGeom>
            <a:noFill/>
          </p:spPr>
          <p:txBody>
            <a:bodyPr wrap="square" rtlCol="0">
              <a:spAutoFit/>
            </a:bodyPr>
            <a:lstStyle/>
            <a:p>
              <a:r>
                <a:rPr lang="en-US" sz="1200" dirty="0" smtClean="0">
                  <a:solidFill>
                    <a:srgbClr val="000000"/>
                  </a:solidFill>
                  <a:latin typeface="Arial"/>
                  <a:cs typeface="Arial"/>
                </a:rPr>
                <a:t>Height (km)</a:t>
              </a:r>
              <a:endParaRPr lang="en-US" sz="1200" dirty="0">
                <a:solidFill>
                  <a:srgbClr val="000000"/>
                </a:solidFill>
                <a:latin typeface="Arial"/>
                <a:cs typeface="Arial"/>
              </a:endParaRPr>
            </a:p>
          </p:txBody>
        </p:sp>
        <p:sp>
          <p:nvSpPr>
            <p:cNvPr id="106" name="TextBox 105"/>
            <p:cNvSpPr txBox="1"/>
            <p:nvPr/>
          </p:nvSpPr>
          <p:spPr>
            <a:xfrm>
              <a:off x="2798240" y="6659491"/>
              <a:ext cx="3013017" cy="372196"/>
            </a:xfrm>
            <a:prstGeom prst="rect">
              <a:avLst/>
            </a:prstGeom>
            <a:noFill/>
          </p:spPr>
          <p:txBody>
            <a:bodyPr wrap="square" rtlCol="0">
              <a:spAutoFit/>
            </a:bodyPr>
            <a:lstStyle/>
            <a:p>
              <a:r>
                <a:rPr lang="en-US" sz="1200" dirty="0" smtClean="0">
                  <a:solidFill>
                    <a:srgbClr val="000000"/>
                  </a:solidFill>
                  <a:latin typeface="Arial"/>
                  <a:cs typeface="Arial"/>
                </a:rPr>
                <a:t>Distance from S-PolKa (km)</a:t>
              </a:r>
              <a:endParaRPr lang="en-US" sz="1200" dirty="0">
                <a:solidFill>
                  <a:srgbClr val="000000"/>
                </a:solidFill>
                <a:latin typeface="Arial"/>
                <a:cs typeface="Arial"/>
              </a:endParaRPr>
            </a:p>
          </p:txBody>
        </p:sp>
      </p:grpSp>
      <p:sp>
        <p:nvSpPr>
          <p:cNvPr id="28" name="TextBox 27"/>
          <p:cNvSpPr txBox="1"/>
          <p:nvPr/>
        </p:nvSpPr>
        <p:spPr>
          <a:xfrm>
            <a:off x="6427936" y="1332630"/>
            <a:ext cx="2777023" cy="1569660"/>
          </a:xfrm>
          <a:prstGeom prst="rect">
            <a:avLst/>
          </a:prstGeom>
          <a:noFill/>
        </p:spPr>
        <p:txBody>
          <a:bodyPr wrap="square" rtlCol="0">
            <a:spAutoFit/>
          </a:bodyPr>
          <a:lstStyle/>
          <a:p>
            <a:r>
              <a:rPr lang="en-US" sz="1600" dirty="0" smtClean="0">
                <a:latin typeface="Arial"/>
                <a:cs typeface="Arial"/>
              </a:rPr>
              <a:t>WDM6</a:t>
            </a:r>
          </a:p>
          <a:p>
            <a:endParaRPr lang="en-US" sz="1600" dirty="0" smtClean="0">
              <a:latin typeface="Arial"/>
              <a:cs typeface="Arial"/>
            </a:endParaRPr>
          </a:p>
          <a:p>
            <a:r>
              <a:rPr lang="en-US" sz="1600" dirty="0" smtClean="0">
                <a:latin typeface="Arial"/>
                <a:cs typeface="Arial"/>
              </a:rPr>
              <a:t>Shading = Reflectivity</a:t>
            </a:r>
          </a:p>
          <a:p>
            <a:endParaRPr lang="en-US" sz="1600" dirty="0" smtClean="0">
              <a:latin typeface="Arial"/>
              <a:cs typeface="Arial"/>
            </a:endParaRPr>
          </a:p>
          <a:p>
            <a:r>
              <a:rPr lang="en-US" sz="1600" dirty="0" smtClean="0">
                <a:latin typeface="Arial"/>
                <a:cs typeface="Arial"/>
              </a:rPr>
              <a:t>Contours =</a:t>
            </a:r>
          </a:p>
          <a:p>
            <a:r>
              <a:rPr lang="en-US" sz="1600" dirty="0" err="1" smtClean="0">
                <a:latin typeface="Arial"/>
                <a:cs typeface="Arial"/>
              </a:rPr>
              <a:t>Horz</a:t>
            </a:r>
            <a:r>
              <a:rPr lang="en-US" sz="1600" dirty="0" smtClean="0">
                <a:latin typeface="Arial"/>
                <a:cs typeface="Arial"/>
              </a:rPr>
              <a:t>. Wind Speed &gt; 18 m/s</a:t>
            </a:r>
            <a:endParaRPr lang="en-US" sz="1600" dirty="0">
              <a:latin typeface="Arial"/>
              <a:cs typeface="Arial"/>
            </a:endParaRPr>
          </a:p>
        </p:txBody>
      </p:sp>
      <p:sp>
        <p:nvSpPr>
          <p:cNvPr id="52" name="Rectangle 51"/>
          <p:cNvSpPr/>
          <p:nvPr/>
        </p:nvSpPr>
        <p:spPr>
          <a:xfrm>
            <a:off x="968947" y="5887296"/>
            <a:ext cx="7092160" cy="723275"/>
          </a:xfrm>
          <a:prstGeom prst="rect">
            <a:avLst/>
          </a:prstGeom>
        </p:spPr>
        <p:txBody>
          <a:bodyPr wrap="square">
            <a:spAutoFit/>
          </a:bodyPr>
          <a:lstStyle/>
          <a:p>
            <a:pPr marL="285750" indent="-285750">
              <a:spcBef>
                <a:spcPts val="600"/>
              </a:spcBef>
              <a:buFont typeface="Arial" panose="020B0604020202020204" pitchFamily="34" charset="0"/>
              <a:buChar char="•"/>
            </a:pPr>
            <a:r>
              <a:rPr lang="en-US" dirty="0" smtClean="0">
                <a:solidFill>
                  <a:srgbClr val="CDD4D7"/>
                </a:solidFill>
                <a:latin typeface="Arial" panose="020B0604020202020204" pitchFamily="34" charset="0"/>
                <a:cs typeface="Arial" panose="020B0604020202020204" pitchFamily="34" charset="0"/>
              </a:rPr>
              <a:t>Magnitude and length of midlevel inflow varies in each member</a:t>
            </a:r>
          </a:p>
          <a:p>
            <a:pPr marL="285750" indent="-285750">
              <a:spcBef>
                <a:spcPts val="600"/>
              </a:spcBef>
              <a:buFont typeface="Arial" panose="020B0604020202020204" pitchFamily="34" charset="0"/>
              <a:buChar char="•"/>
            </a:pPr>
            <a:r>
              <a:rPr lang="en-US" dirty="0" smtClean="0">
                <a:solidFill>
                  <a:srgbClr val="CDD4D7"/>
                </a:solidFill>
                <a:latin typeface="Arial" panose="020B0604020202020204" pitchFamily="34" charset="0"/>
                <a:cs typeface="Arial" panose="020B0604020202020204" pitchFamily="34" charset="0"/>
              </a:rPr>
              <a:t>Averaging smears microphysical pattern</a:t>
            </a:r>
            <a:endParaRPr lang="en-US" dirty="0">
              <a:solidFill>
                <a:srgbClr val="CDD4D7"/>
              </a:solidFill>
              <a:latin typeface="Arial" panose="020B0604020202020204" pitchFamily="34" charset="0"/>
              <a:cs typeface="Arial" panose="020B0604020202020204" pitchFamily="34" charset="0"/>
            </a:endParaRPr>
          </a:p>
        </p:txBody>
      </p:sp>
      <p:grpSp>
        <p:nvGrpSpPr>
          <p:cNvPr id="5" name="Group 4"/>
          <p:cNvGrpSpPr/>
          <p:nvPr/>
        </p:nvGrpSpPr>
        <p:grpSpPr>
          <a:xfrm>
            <a:off x="6643407" y="3100249"/>
            <a:ext cx="611500" cy="2517750"/>
            <a:chOff x="6643407" y="3100249"/>
            <a:chExt cx="611500" cy="2517750"/>
          </a:xfrm>
        </p:grpSpPr>
        <p:pic>
          <p:nvPicPr>
            <p:cNvPr id="68" name="Picture 67" descr="Screen Shot 2015-10-06 at 1.07.31 PM.pn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645435" y="3342636"/>
              <a:ext cx="609472" cy="2275363"/>
            </a:xfrm>
            <a:prstGeom prst="rect">
              <a:avLst/>
            </a:prstGeom>
          </p:spPr>
        </p:pic>
        <p:sp>
          <p:nvSpPr>
            <p:cNvPr id="53" name="TextBox 52"/>
            <p:cNvSpPr txBox="1"/>
            <p:nvPr/>
          </p:nvSpPr>
          <p:spPr>
            <a:xfrm>
              <a:off x="6643407" y="3100249"/>
              <a:ext cx="597565" cy="276999"/>
            </a:xfrm>
            <a:prstGeom prst="rect">
              <a:avLst/>
            </a:prstGeom>
            <a:solidFill>
              <a:schemeClr val="tx1"/>
            </a:solidFill>
            <a:ln>
              <a:solidFill>
                <a:schemeClr val="tx1"/>
              </a:solidFill>
            </a:ln>
          </p:spPr>
          <p:txBody>
            <a:bodyPr wrap="square" rtlCol="0">
              <a:spAutoFit/>
            </a:bodyPr>
            <a:lstStyle/>
            <a:p>
              <a:pPr algn="ctr"/>
              <a:r>
                <a:rPr lang="en-US" sz="1200" dirty="0" smtClean="0">
                  <a:solidFill>
                    <a:srgbClr val="000000"/>
                  </a:solidFill>
                  <a:latin typeface="Arial"/>
                  <a:cs typeface="Arial"/>
                </a:rPr>
                <a:t>dBZ</a:t>
              </a:r>
              <a:endParaRPr lang="en-US" sz="1200" dirty="0">
                <a:solidFill>
                  <a:srgbClr val="000000"/>
                </a:solidFill>
                <a:latin typeface="Arial"/>
                <a:cs typeface="Arial"/>
              </a:endParaRPr>
            </a:p>
          </p:txBody>
        </p:sp>
      </p:grpSp>
    </p:spTree>
    <p:extLst>
      <p:ext uri="{BB962C8B-B14F-4D97-AF65-F5344CB8AC3E}">
        <p14:creationId xmlns:p14="http://schemas.microsoft.com/office/powerpoint/2010/main" val="37252024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420"/>
            <a:ext cx="7772400" cy="978408"/>
          </a:xfrm>
        </p:spPr>
        <p:txBody>
          <a:bodyPr/>
          <a:lstStyle/>
          <a:p>
            <a:r>
              <a:rPr lang="en-US" sz="4000" dirty="0" smtClean="0">
                <a:solidFill>
                  <a:schemeClr val="accent4">
                    <a:lumMod val="40000"/>
                    <a:lumOff val="60000"/>
                  </a:schemeClr>
                </a:solidFill>
                <a:latin typeface="Arial" panose="020B0604020202020204" pitchFamily="34" charset="0"/>
                <a:cs typeface="Arial" panose="020B0604020202020204" pitchFamily="34" charset="0"/>
              </a:rPr>
              <a:t>Compositing Methodology</a:t>
            </a:r>
            <a:endParaRPr lang="en-US" sz="4000" dirty="0">
              <a:solidFill>
                <a:schemeClr val="accent4">
                  <a:lumMod val="40000"/>
                  <a:lumOff val="60000"/>
                </a:schemeClr>
              </a:solidFill>
              <a:latin typeface="Arial" panose="020B0604020202020204" pitchFamily="34" charset="0"/>
              <a:cs typeface="Arial" panose="020B0604020202020204" pitchFamily="34" charset="0"/>
            </a:endParaRPr>
          </a:p>
        </p:txBody>
      </p:sp>
      <p:pic>
        <p:nvPicPr>
          <p:cNvPr id="3" name="Picture 2" descr="DSCN064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Tree>
    <p:extLst>
      <p:ext uri="{BB962C8B-B14F-4D97-AF65-F5344CB8AC3E}">
        <p14:creationId xmlns:p14="http://schemas.microsoft.com/office/powerpoint/2010/main" val="4322823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668383" y="1675449"/>
            <a:ext cx="7717424" cy="3763326"/>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7556" y="1806370"/>
            <a:ext cx="7177301" cy="3394365"/>
          </a:xfrm>
          <a:prstGeom prst="rect">
            <a:avLst/>
          </a:prstGeom>
        </p:spPr>
      </p:pic>
      <p:sp>
        <p:nvSpPr>
          <p:cNvPr id="42" name="TextBox 41"/>
          <p:cNvSpPr txBox="1"/>
          <p:nvPr/>
        </p:nvSpPr>
        <p:spPr>
          <a:xfrm>
            <a:off x="8135405" y="2168121"/>
            <a:ext cx="196567" cy="153888"/>
          </a:xfrm>
          <a:prstGeom prst="rect">
            <a:avLst/>
          </a:prstGeom>
          <a:solidFill>
            <a:schemeClr val="tx1"/>
          </a:solidFill>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20</a:t>
            </a:r>
          </a:p>
        </p:txBody>
      </p:sp>
      <p:sp>
        <p:nvSpPr>
          <p:cNvPr id="43" name="TextBox 42"/>
          <p:cNvSpPr txBox="1"/>
          <p:nvPr/>
        </p:nvSpPr>
        <p:spPr>
          <a:xfrm>
            <a:off x="8124369" y="2883049"/>
            <a:ext cx="196567" cy="153888"/>
          </a:xfrm>
          <a:prstGeom prst="rect">
            <a:avLst/>
          </a:prstGeom>
          <a:solidFill>
            <a:schemeClr val="tx1"/>
          </a:solidFill>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15</a:t>
            </a:r>
          </a:p>
        </p:txBody>
      </p:sp>
      <p:sp>
        <p:nvSpPr>
          <p:cNvPr id="44" name="TextBox 43"/>
          <p:cNvSpPr txBox="1"/>
          <p:nvPr/>
        </p:nvSpPr>
        <p:spPr>
          <a:xfrm>
            <a:off x="8124740" y="3586621"/>
            <a:ext cx="196567" cy="153888"/>
          </a:xfrm>
          <a:prstGeom prst="rect">
            <a:avLst/>
          </a:prstGeom>
          <a:solidFill>
            <a:schemeClr val="tx1"/>
          </a:solidFill>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10</a:t>
            </a:r>
          </a:p>
        </p:txBody>
      </p:sp>
      <p:sp>
        <p:nvSpPr>
          <p:cNvPr id="45" name="TextBox 44"/>
          <p:cNvSpPr txBox="1"/>
          <p:nvPr/>
        </p:nvSpPr>
        <p:spPr>
          <a:xfrm>
            <a:off x="8116696" y="4295585"/>
            <a:ext cx="196567" cy="153888"/>
          </a:xfrm>
          <a:prstGeom prst="rect">
            <a:avLst/>
          </a:prstGeom>
          <a:solidFill>
            <a:schemeClr val="tx1"/>
          </a:solidFill>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5</a:t>
            </a:r>
          </a:p>
        </p:txBody>
      </p:sp>
      <p:sp>
        <p:nvSpPr>
          <p:cNvPr id="46" name="TextBox 45"/>
          <p:cNvSpPr txBox="1"/>
          <p:nvPr/>
        </p:nvSpPr>
        <p:spPr>
          <a:xfrm>
            <a:off x="8135404" y="5014970"/>
            <a:ext cx="196567" cy="153888"/>
          </a:xfrm>
          <a:prstGeom prst="rect">
            <a:avLst/>
          </a:prstGeom>
          <a:solidFill>
            <a:schemeClr val="tx1"/>
          </a:solidFill>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0</a:t>
            </a:r>
          </a:p>
        </p:txBody>
      </p:sp>
      <p:sp>
        <p:nvSpPr>
          <p:cNvPr id="14" name="TextBox 13"/>
          <p:cNvSpPr txBox="1"/>
          <p:nvPr/>
        </p:nvSpPr>
        <p:spPr>
          <a:xfrm>
            <a:off x="1049010" y="4993310"/>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0</a:t>
            </a:r>
          </a:p>
        </p:txBody>
      </p:sp>
      <p:sp>
        <p:nvSpPr>
          <p:cNvPr id="15" name="TextBox 14"/>
          <p:cNvSpPr txBox="1"/>
          <p:nvPr/>
        </p:nvSpPr>
        <p:spPr>
          <a:xfrm>
            <a:off x="1039736" y="4616292"/>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2</a:t>
            </a:r>
          </a:p>
        </p:txBody>
      </p:sp>
      <p:sp>
        <p:nvSpPr>
          <p:cNvPr id="16" name="TextBox 15"/>
          <p:cNvSpPr txBox="1"/>
          <p:nvPr/>
        </p:nvSpPr>
        <p:spPr>
          <a:xfrm>
            <a:off x="1049010" y="4230839"/>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4</a:t>
            </a:r>
          </a:p>
        </p:txBody>
      </p:sp>
      <p:sp>
        <p:nvSpPr>
          <p:cNvPr id="17" name="TextBox 16"/>
          <p:cNvSpPr txBox="1"/>
          <p:nvPr/>
        </p:nvSpPr>
        <p:spPr>
          <a:xfrm>
            <a:off x="1039736" y="3828870"/>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6</a:t>
            </a:r>
          </a:p>
        </p:txBody>
      </p:sp>
      <p:sp>
        <p:nvSpPr>
          <p:cNvPr id="18" name="TextBox 17"/>
          <p:cNvSpPr txBox="1"/>
          <p:nvPr/>
        </p:nvSpPr>
        <p:spPr>
          <a:xfrm>
            <a:off x="1048061" y="3399825"/>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8</a:t>
            </a:r>
          </a:p>
        </p:txBody>
      </p:sp>
      <p:sp>
        <p:nvSpPr>
          <p:cNvPr id="19" name="TextBox 18"/>
          <p:cNvSpPr txBox="1"/>
          <p:nvPr/>
        </p:nvSpPr>
        <p:spPr>
          <a:xfrm>
            <a:off x="1048061" y="2984318"/>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10</a:t>
            </a:r>
          </a:p>
        </p:txBody>
      </p:sp>
      <p:sp>
        <p:nvSpPr>
          <p:cNvPr id="20" name="TextBox 19"/>
          <p:cNvSpPr txBox="1"/>
          <p:nvPr/>
        </p:nvSpPr>
        <p:spPr>
          <a:xfrm>
            <a:off x="1048060" y="2590607"/>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12</a:t>
            </a:r>
          </a:p>
        </p:txBody>
      </p:sp>
      <p:sp>
        <p:nvSpPr>
          <p:cNvPr id="21" name="TextBox 20"/>
          <p:cNvSpPr txBox="1"/>
          <p:nvPr/>
        </p:nvSpPr>
        <p:spPr>
          <a:xfrm>
            <a:off x="1042892" y="2171522"/>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14</a:t>
            </a:r>
          </a:p>
        </p:txBody>
      </p:sp>
      <p:sp>
        <p:nvSpPr>
          <p:cNvPr id="48" name="TextBox 47"/>
          <p:cNvSpPr txBox="1"/>
          <p:nvPr/>
        </p:nvSpPr>
        <p:spPr>
          <a:xfrm>
            <a:off x="3513118" y="5166422"/>
            <a:ext cx="1966263"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Longitude</a:t>
            </a:r>
          </a:p>
        </p:txBody>
      </p:sp>
      <p:sp>
        <p:nvSpPr>
          <p:cNvPr id="47" name="TextBox 46"/>
          <p:cNvSpPr txBox="1"/>
          <p:nvPr/>
        </p:nvSpPr>
        <p:spPr>
          <a:xfrm>
            <a:off x="1170831" y="1852529"/>
            <a:ext cx="3079781" cy="461665"/>
          </a:xfrm>
          <a:prstGeom prst="rect">
            <a:avLst/>
          </a:prstGeom>
          <a:solidFill>
            <a:schemeClr val="bg1">
              <a:alpha val="20000"/>
            </a:schemeClr>
          </a:solidFill>
        </p:spPr>
        <p:txBody>
          <a:bodyPr wrap="square" rtlCol="0">
            <a:spAutoFit/>
          </a:bodyPr>
          <a:lstStyle/>
          <a:p>
            <a:r>
              <a:rPr lang="en-US" sz="1200" b="1" dirty="0" smtClean="0">
                <a:latin typeface="Arial" panose="020B0604020202020204" pitchFamily="34" charset="0"/>
                <a:cs typeface="Arial" panose="020B0604020202020204" pitchFamily="34" charset="0"/>
              </a:rPr>
              <a:t>Shading: </a:t>
            </a:r>
            <a:r>
              <a:rPr lang="en-US" sz="1200" b="1" dirty="0" err="1" smtClean="0">
                <a:latin typeface="Arial" panose="020B0604020202020204" pitchFamily="34" charset="0"/>
                <a:cs typeface="Arial" panose="020B0604020202020204" pitchFamily="34" charset="0"/>
              </a:rPr>
              <a:t>Horz</a:t>
            </a:r>
            <a:r>
              <a:rPr lang="en-US" sz="1200" b="1" dirty="0" smtClean="0">
                <a:latin typeface="Arial" panose="020B0604020202020204" pitchFamily="34" charset="0"/>
                <a:cs typeface="Arial" panose="020B0604020202020204" pitchFamily="34" charset="0"/>
              </a:rPr>
              <a:t>. Speed</a:t>
            </a:r>
          </a:p>
          <a:p>
            <a:r>
              <a:rPr lang="en-US" sz="1200" b="1" dirty="0" smtClean="0">
                <a:latin typeface="Arial" panose="020B0604020202020204" pitchFamily="34" charset="0"/>
                <a:cs typeface="Arial" panose="020B0604020202020204" pitchFamily="34" charset="0"/>
              </a:rPr>
              <a:t>White Contours: Reflectivity</a:t>
            </a:r>
          </a:p>
        </p:txBody>
      </p:sp>
      <p:sp>
        <p:nvSpPr>
          <p:cNvPr id="52" name="TextBox 51"/>
          <p:cNvSpPr txBox="1"/>
          <p:nvPr/>
        </p:nvSpPr>
        <p:spPr>
          <a:xfrm>
            <a:off x="8124216" y="1720603"/>
            <a:ext cx="264793" cy="153888"/>
          </a:xfrm>
          <a:prstGeom prst="rect">
            <a:avLst/>
          </a:prstGeom>
          <a:solidFill>
            <a:schemeClr val="tx1"/>
          </a:solidFill>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m/s</a:t>
            </a:r>
          </a:p>
        </p:txBody>
      </p:sp>
      <p:sp>
        <p:nvSpPr>
          <p:cNvPr id="3" name="Title 3"/>
          <p:cNvSpPr txBox="1">
            <a:spLocks/>
          </p:cNvSpPr>
          <p:nvPr/>
        </p:nvSpPr>
        <p:spPr>
          <a:xfrm>
            <a:off x="245097" y="331958"/>
            <a:ext cx="8719794" cy="857250"/>
          </a:xfrm>
          <a:prstGeom prst="rect">
            <a:avLst/>
          </a:prstGeom>
        </p:spPr>
        <p:txBody>
          <a:bodyPr vert="horz" lIns="68580" tIns="34290" rIns="68580" bIns="3429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600" dirty="0" smtClean="0">
                <a:solidFill>
                  <a:srgbClr val="E8950E">
                    <a:lumMod val="40000"/>
                    <a:lumOff val="60000"/>
                  </a:srgbClr>
                </a:solidFill>
                <a:latin typeface="Arial" panose="020B0604020202020204" pitchFamily="34" charset="0"/>
                <a:cs typeface="Arial" panose="020B0604020202020204" pitchFamily="34" charset="0"/>
              </a:rPr>
              <a:t>Midlevel Inflow Member Selection</a:t>
            </a:r>
            <a:endParaRPr lang="en-US" sz="3600" dirty="0">
              <a:solidFill>
                <a:srgbClr val="E8950E">
                  <a:lumMod val="40000"/>
                  <a:lumOff val="60000"/>
                </a:srgbClr>
              </a:solidFill>
              <a:latin typeface="Arial" panose="020B0604020202020204" pitchFamily="34" charset="0"/>
              <a:cs typeface="Arial" panose="020B0604020202020204" pitchFamily="34" charset="0"/>
            </a:endParaRPr>
          </a:p>
        </p:txBody>
      </p:sp>
      <p:grpSp>
        <p:nvGrpSpPr>
          <p:cNvPr id="12" name="Group 11"/>
          <p:cNvGrpSpPr/>
          <p:nvPr/>
        </p:nvGrpSpPr>
        <p:grpSpPr>
          <a:xfrm>
            <a:off x="1177033" y="1827429"/>
            <a:ext cx="6710714" cy="3270914"/>
            <a:chOff x="1113533" y="1905589"/>
            <a:chExt cx="6663580" cy="3270914"/>
          </a:xfrm>
        </p:grpSpPr>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13533" y="1905589"/>
              <a:ext cx="6663580" cy="3270914"/>
            </a:xfrm>
            <a:prstGeom prst="rect">
              <a:avLst/>
            </a:prstGeom>
          </p:spPr>
        </p:pic>
        <p:sp>
          <p:nvSpPr>
            <p:cNvPr id="51" name="TextBox 50"/>
            <p:cNvSpPr txBox="1"/>
            <p:nvPr/>
          </p:nvSpPr>
          <p:spPr>
            <a:xfrm>
              <a:off x="1141353" y="1908757"/>
              <a:ext cx="3079781" cy="646331"/>
            </a:xfrm>
            <a:prstGeom prst="rect">
              <a:avLst/>
            </a:prstGeom>
            <a:solidFill>
              <a:schemeClr val="bg1">
                <a:alpha val="20000"/>
              </a:schemeClr>
            </a:solidFill>
          </p:spPr>
          <p:txBody>
            <a:bodyPr wrap="square" rtlCol="0">
              <a:spAutoFit/>
            </a:bodyPr>
            <a:lstStyle/>
            <a:p>
              <a:r>
                <a:rPr lang="en-US" sz="1200" b="1" dirty="0" smtClean="0">
                  <a:latin typeface="Arial" panose="020B0604020202020204" pitchFamily="34" charset="0"/>
                  <a:cs typeface="Arial" panose="020B0604020202020204" pitchFamily="34" charset="0"/>
                </a:rPr>
                <a:t>Shading: </a:t>
              </a:r>
              <a:r>
                <a:rPr lang="en-US" sz="1200" b="1" dirty="0" err="1" smtClean="0">
                  <a:latin typeface="Arial" panose="020B0604020202020204" pitchFamily="34" charset="0"/>
                  <a:cs typeface="Arial" panose="020B0604020202020204" pitchFamily="34" charset="0"/>
                </a:rPr>
                <a:t>Horz</a:t>
              </a:r>
              <a:r>
                <a:rPr lang="en-US" sz="1200" b="1" dirty="0" smtClean="0">
                  <a:latin typeface="Arial" panose="020B0604020202020204" pitchFamily="34" charset="0"/>
                  <a:cs typeface="Arial" panose="020B0604020202020204" pitchFamily="34" charset="0"/>
                </a:rPr>
                <a:t>. Speed</a:t>
              </a:r>
            </a:p>
            <a:p>
              <a:r>
                <a:rPr lang="en-US" sz="1200" b="1" dirty="0" smtClean="0">
                  <a:latin typeface="Arial" panose="020B0604020202020204" pitchFamily="34" charset="0"/>
                  <a:cs typeface="Arial" panose="020B0604020202020204" pitchFamily="34" charset="0"/>
                </a:rPr>
                <a:t>White Contours: Reflectivity</a:t>
              </a:r>
            </a:p>
            <a:p>
              <a:r>
                <a:rPr lang="en-US" sz="1200" b="1" dirty="0" smtClean="0">
                  <a:latin typeface="Arial" panose="020B0604020202020204" pitchFamily="34" charset="0"/>
                  <a:cs typeface="Arial" panose="020B0604020202020204" pitchFamily="34" charset="0"/>
                </a:rPr>
                <a:t>Black Contours: </a:t>
              </a:r>
              <a:r>
                <a:rPr lang="en-US" sz="1200" b="1" dirty="0" err="1" smtClean="0">
                  <a:latin typeface="Arial" panose="020B0604020202020204" pitchFamily="34" charset="0"/>
                  <a:cs typeface="Arial" panose="020B0604020202020204" pitchFamily="34" charset="0"/>
                </a:rPr>
                <a:t>Horz</a:t>
              </a:r>
              <a:r>
                <a:rPr lang="en-US" sz="1200" b="1" dirty="0" smtClean="0">
                  <a:latin typeface="Arial" panose="020B0604020202020204" pitchFamily="34" charset="0"/>
                  <a:cs typeface="Arial" panose="020B0604020202020204" pitchFamily="34" charset="0"/>
                </a:rPr>
                <a:t>. Speed &gt; 18 m/s</a:t>
              </a:r>
            </a:p>
          </p:txBody>
        </p:sp>
      </p:grpSp>
      <p:grpSp>
        <p:nvGrpSpPr>
          <p:cNvPr id="33" name="Group 32"/>
          <p:cNvGrpSpPr/>
          <p:nvPr/>
        </p:nvGrpSpPr>
        <p:grpSpPr>
          <a:xfrm>
            <a:off x="1170859" y="1849603"/>
            <a:ext cx="6702390" cy="3254982"/>
            <a:chOff x="1121858" y="1952261"/>
            <a:chExt cx="6702390" cy="3254982"/>
          </a:xfrm>
        </p:grpSpPr>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1858" y="1955535"/>
              <a:ext cx="6702390" cy="3251708"/>
            </a:xfrm>
            <a:prstGeom prst="rect">
              <a:avLst/>
            </a:prstGeom>
          </p:spPr>
        </p:pic>
        <p:sp>
          <p:nvSpPr>
            <p:cNvPr id="53" name="TextBox 52"/>
            <p:cNvSpPr txBox="1"/>
            <p:nvPr/>
          </p:nvSpPr>
          <p:spPr>
            <a:xfrm>
              <a:off x="1136617" y="1952261"/>
              <a:ext cx="3101565" cy="830997"/>
            </a:xfrm>
            <a:prstGeom prst="rect">
              <a:avLst/>
            </a:prstGeom>
            <a:solidFill>
              <a:schemeClr val="bg2">
                <a:alpha val="20000"/>
              </a:schemeClr>
            </a:solidFill>
          </p:spPr>
          <p:txBody>
            <a:bodyPr wrap="square" rtlCol="0">
              <a:spAutoFit/>
            </a:bodyPr>
            <a:lstStyle/>
            <a:p>
              <a:r>
                <a:rPr lang="en-US" sz="1200" b="1" dirty="0" smtClean="0">
                  <a:latin typeface="Arial" panose="020B0604020202020204" pitchFamily="34" charset="0"/>
                  <a:cs typeface="Arial" panose="020B0604020202020204" pitchFamily="34" charset="0"/>
                </a:rPr>
                <a:t>Shading: </a:t>
              </a:r>
              <a:r>
                <a:rPr lang="en-US" sz="1200" b="1" dirty="0" err="1" smtClean="0">
                  <a:latin typeface="Arial" panose="020B0604020202020204" pitchFamily="34" charset="0"/>
                  <a:cs typeface="Arial" panose="020B0604020202020204" pitchFamily="34" charset="0"/>
                </a:rPr>
                <a:t>Horz</a:t>
              </a:r>
              <a:r>
                <a:rPr lang="en-US" sz="1200" b="1" dirty="0" smtClean="0">
                  <a:latin typeface="Arial" panose="020B0604020202020204" pitchFamily="34" charset="0"/>
                  <a:cs typeface="Arial" panose="020B0604020202020204" pitchFamily="34" charset="0"/>
                </a:rPr>
                <a:t>. Speed</a:t>
              </a:r>
            </a:p>
            <a:p>
              <a:r>
                <a:rPr lang="en-US" sz="1200" b="1" dirty="0" smtClean="0">
                  <a:latin typeface="Arial" panose="020B0604020202020204" pitchFamily="34" charset="0"/>
                  <a:cs typeface="Arial" panose="020B0604020202020204" pitchFamily="34" charset="0"/>
                </a:rPr>
                <a:t>White Contours: Reflectivity</a:t>
              </a:r>
            </a:p>
            <a:p>
              <a:r>
                <a:rPr lang="en-US" sz="1200" b="1" dirty="0" smtClean="0">
                  <a:latin typeface="Arial" panose="020B0604020202020204" pitchFamily="34" charset="0"/>
                  <a:cs typeface="Arial" panose="020B0604020202020204" pitchFamily="34" charset="0"/>
                </a:rPr>
                <a:t>Black Contours: </a:t>
              </a:r>
              <a:r>
                <a:rPr lang="en-US" sz="1200" b="1" dirty="0" err="1" smtClean="0">
                  <a:latin typeface="Arial" panose="020B0604020202020204" pitchFamily="34" charset="0"/>
                  <a:cs typeface="Arial" panose="020B0604020202020204" pitchFamily="34" charset="0"/>
                </a:rPr>
                <a:t>Horz</a:t>
              </a:r>
              <a:r>
                <a:rPr lang="en-US" sz="1200" b="1" dirty="0" smtClean="0">
                  <a:latin typeface="Arial" panose="020B0604020202020204" pitchFamily="34" charset="0"/>
                  <a:cs typeface="Arial" panose="020B0604020202020204" pitchFamily="34" charset="0"/>
                </a:rPr>
                <a:t>. Speed &gt; 18 m/s</a:t>
              </a:r>
            </a:p>
            <a:p>
              <a:r>
                <a:rPr lang="en-US" sz="1200" b="1" dirty="0" smtClean="0">
                  <a:latin typeface="Arial" panose="020B0604020202020204" pitchFamily="34" charset="0"/>
                  <a:cs typeface="Arial" panose="020B0604020202020204" pitchFamily="34" charset="0"/>
                </a:rPr>
                <a:t>Dots: Max Speed at level</a:t>
              </a:r>
            </a:p>
          </p:txBody>
        </p:sp>
      </p:grpSp>
      <p:sp>
        <p:nvSpPr>
          <p:cNvPr id="56" name="TextBox 55"/>
          <p:cNvSpPr txBox="1"/>
          <p:nvPr/>
        </p:nvSpPr>
        <p:spPr>
          <a:xfrm>
            <a:off x="2949030" y="6273225"/>
            <a:ext cx="3525624" cy="584775"/>
          </a:xfrm>
          <a:prstGeom prst="rect">
            <a:avLst/>
          </a:prstGeom>
          <a:noFill/>
        </p:spPr>
        <p:txBody>
          <a:bodyPr wrap="square" rtlCol="0">
            <a:spAutoFit/>
          </a:bodyPr>
          <a:lstStyle/>
          <a:p>
            <a:pPr algn="ctr"/>
            <a:r>
              <a:rPr lang="en-US" sz="1600" dirty="0" smtClean="0">
                <a:solidFill>
                  <a:schemeClr val="tx1">
                    <a:lumMod val="95000"/>
                  </a:schemeClr>
                </a:solidFill>
                <a:latin typeface="Arial" panose="020B0604020202020204" pitchFamily="34" charset="0"/>
                <a:cs typeface="Arial" panose="020B0604020202020204" pitchFamily="34" charset="0"/>
              </a:rPr>
              <a:t>Milbrandt-Yau: Member 17</a:t>
            </a:r>
          </a:p>
          <a:p>
            <a:pPr algn="ctr"/>
            <a:r>
              <a:rPr lang="en-US" sz="1600" dirty="0" smtClean="0">
                <a:solidFill>
                  <a:schemeClr val="tx1">
                    <a:lumMod val="95000"/>
                  </a:schemeClr>
                </a:solidFill>
                <a:latin typeface="Arial" panose="020B0604020202020204" pitchFamily="34" charset="0"/>
                <a:cs typeface="Arial" panose="020B0604020202020204" pitchFamily="34" charset="0"/>
              </a:rPr>
              <a:t> </a:t>
            </a:r>
            <a:r>
              <a:rPr lang="en-US" sz="1400" dirty="0" smtClean="0">
                <a:solidFill>
                  <a:schemeClr val="tx1">
                    <a:lumMod val="95000"/>
                  </a:schemeClr>
                </a:solidFill>
                <a:latin typeface="Arial" panose="020B0604020202020204" pitchFamily="34" charset="0"/>
                <a:cs typeface="Arial" panose="020B0604020202020204" pitchFamily="34" charset="0"/>
              </a:rPr>
              <a:t>1930 UTC 23 Dec 2011</a:t>
            </a:r>
          </a:p>
        </p:txBody>
      </p:sp>
      <p:grpSp>
        <p:nvGrpSpPr>
          <p:cNvPr id="61" name="Group 60"/>
          <p:cNvGrpSpPr/>
          <p:nvPr/>
        </p:nvGrpSpPr>
        <p:grpSpPr>
          <a:xfrm>
            <a:off x="1171891" y="1826043"/>
            <a:ext cx="6707349" cy="3272145"/>
            <a:chOff x="1171891" y="1835470"/>
            <a:chExt cx="6707349" cy="3272145"/>
          </a:xfrm>
        </p:grpSpPr>
        <p:grpSp>
          <p:nvGrpSpPr>
            <p:cNvPr id="55" name="Group 54"/>
            <p:cNvGrpSpPr/>
            <p:nvPr/>
          </p:nvGrpSpPr>
          <p:grpSpPr>
            <a:xfrm>
              <a:off x="1171891" y="1835470"/>
              <a:ext cx="6707349" cy="3272145"/>
              <a:chOff x="1116898" y="1912339"/>
              <a:chExt cx="6707349" cy="3272145"/>
            </a:xfrm>
          </p:grpSpPr>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36809" y="1912339"/>
                <a:ext cx="6687438" cy="3272145"/>
              </a:xfrm>
              <a:prstGeom prst="rect">
                <a:avLst/>
              </a:prstGeom>
            </p:spPr>
          </p:pic>
          <p:sp>
            <p:nvSpPr>
              <p:cNvPr id="54" name="TextBox 53"/>
              <p:cNvSpPr txBox="1"/>
              <p:nvPr/>
            </p:nvSpPr>
            <p:spPr>
              <a:xfrm>
                <a:off x="1116898" y="1928090"/>
                <a:ext cx="3101565" cy="830997"/>
              </a:xfrm>
              <a:prstGeom prst="rect">
                <a:avLst/>
              </a:prstGeom>
              <a:solidFill>
                <a:schemeClr val="bg1">
                  <a:alpha val="20000"/>
                </a:schemeClr>
              </a:solidFill>
            </p:spPr>
            <p:txBody>
              <a:bodyPr wrap="square" rtlCol="0">
                <a:spAutoFit/>
              </a:bodyPr>
              <a:lstStyle/>
              <a:p>
                <a:r>
                  <a:rPr lang="en-US" sz="1200" b="1" dirty="0" smtClean="0">
                    <a:latin typeface="Arial" panose="020B0604020202020204" pitchFamily="34" charset="0"/>
                    <a:cs typeface="Arial" panose="020B0604020202020204" pitchFamily="34" charset="0"/>
                  </a:rPr>
                  <a:t>Shading: </a:t>
                </a:r>
                <a:r>
                  <a:rPr lang="en-US" sz="1200" b="1" dirty="0" err="1" smtClean="0">
                    <a:latin typeface="Arial" panose="020B0604020202020204" pitchFamily="34" charset="0"/>
                    <a:cs typeface="Arial" panose="020B0604020202020204" pitchFamily="34" charset="0"/>
                  </a:rPr>
                  <a:t>Horz</a:t>
                </a:r>
                <a:r>
                  <a:rPr lang="en-US" sz="1200" b="1" dirty="0" smtClean="0">
                    <a:latin typeface="Arial" panose="020B0604020202020204" pitchFamily="34" charset="0"/>
                    <a:cs typeface="Arial" panose="020B0604020202020204" pitchFamily="34" charset="0"/>
                  </a:rPr>
                  <a:t>. Speed</a:t>
                </a:r>
              </a:p>
              <a:p>
                <a:r>
                  <a:rPr lang="en-US" sz="1200" b="1" dirty="0" smtClean="0">
                    <a:latin typeface="Arial" panose="020B0604020202020204" pitchFamily="34" charset="0"/>
                    <a:cs typeface="Arial" panose="020B0604020202020204" pitchFamily="34" charset="0"/>
                  </a:rPr>
                  <a:t>White Contours: Reflectivity</a:t>
                </a:r>
              </a:p>
              <a:p>
                <a:r>
                  <a:rPr lang="en-US" sz="1200" b="1" dirty="0" smtClean="0">
                    <a:latin typeface="Arial" panose="020B0604020202020204" pitchFamily="34" charset="0"/>
                    <a:cs typeface="Arial" panose="020B0604020202020204" pitchFamily="34" charset="0"/>
                  </a:rPr>
                  <a:t>Black Contours: </a:t>
                </a:r>
                <a:r>
                  <a:rPr lang="en-US" sz="1200" b="1" dirty="0" err="1" smtClean="0">
                    <a:latin typeface="Arial" panose="020B0604020202020204" pitchFamily="34" charset="0"/>
                    <a:cs typeface="Arial" panose="020B0604020202020204" pitchFamily="34" charset="0"/>
                  </a:rPr>
                  <a:t>Horz</a:t>
                </a:r>
                <a:r>
                  <a:rPr lang="en-US" sz="1200" b="1" dirty="0" smtClean="0">
                    <a:latin typeface="Arial" panose="020B0604020202020204" pitchFamily="34" charset="0"/>
                    <a:cs typeface="Arial" panose="020B0604020202020204" pitchFamily="34" charset="0"/>
                  </a:rPr>
                  <a:t>. Speed &gt; 18 m/s</a:t>
                </a:r>
              </a:p>
              <a:p>
                <a:r>
                  <a:rPr lang="en-US" sz="1200" b="1" dirty="0" smtClean="0">
                    <a:latin typeface="Arial" panose="020B0604020202020204" pitchFamily="34" charset="0"/>
                    <a:cs typeface="Arial" panose="020B0604020202020204" pitchFamily="34" charset="0"/>
                  </a:rPr>
                  <a:t>Dots: Max Speed at level post tests</a:t>
                </a:r>
              </a:p>
            </p:txBody>
          </p:sp>
        </p:grpSp>
        <p:cxnSp>
          <p:nvCxnSpPr>
            <p:cNvPr id="58" name="Straight Connector 57"/>
            <p:cNvCxnSpPr/>
            <p:nvPr/>
          </p:nvCxnSpPr>
          <p:spPr>
            <a:xfrm>
              <a:off x="4741682" y="1875982"/>
              <a:ext cx="0" cy="3211680"/>
            </a:xfrm>
            <a:prstGeom prst="line">
              <a:avLst/>
            </a:prstGeom>
            <a:ln w="38100">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60" name="Straight Connector 59"/>
            <p:cNvCxnSpPr/>
            <p:nvPr/>
          </p:nvCxnSpPr>
          <p:spPr>
            <a:xfrm>
              <a:off x="5718088" y="1866555"/>
              <a:ext cx="0" cy="3211680"/>
            </a:xfrm>
            <a:prstGeom prst="line">
              <a:avLst/>
            </a:prstGeom>
            <a:ln w="38100">
              <a:solidFill>
                <a:srgbClr val="FF0000"/>
              </a:solidFill>
            </a:ln>
          </p:spPr>
          <p:style>
            <a:lnRef idx="2">
              <a:schemeClr val="accent3"/>
            </a:lnRef>
            <a:fillRef idx="0">
              <a:schemeClr val="accent3"/>
            </a:fillRef>
            <a:effectRef idx="1">
              <a:schemeClr val="accent3"/>
            </a:effectRef>
            <a:fontRef idx="minor">
              <a:schemeClr val="tx1"/>
            </a:fontRef>
          </p:style>
        </p:cxnSp>
      </p:grpSp>
      <p:sp>
        <p:nvSpPr>
          <p:cNvPr id="63" name="TextBox 62"/>
          <p:cNvSpPr txBox="1"/>
          <p:nvPr/>
        </p:nvSpPr>
        <p:spPr>
          <a:xfrm>
            <a:off x="923930" y="4963337"/>
            <a:ext cx="246540" cy="246221"/>
          </a:xfrm>
          <a:prstGeom prst="rect">
            <a:avLst/>
          </a:prstGeom>
          <a:solidFill>
            <a:schemeClr val="tx1"/>
          </a:solidFill>
          <a:ln>
            <a:solidFill>
              <a:schemeClr val="tx1"/>
            </a:solidFill>
          </a:ln>
          <a:effectLst/>
        </p:spPr>
        <p:txBody>
          <a:bodyPr wrap="square" rIns="0" rtlCol="0">
            <a:spAutoFit/>
          </a:bodyPr>
          <a:lstStyle/>
          <a:p>
            <a:pPr algn="r"/>
            <a:r>
              <a:rPr lang="en-US" sz="1000" dirty="0" smtClean="0">
                <a:solidFill>
                  <a:schemeClr val="bg1"/>
                </a:solidFill>
                <a:latin typeface="Arial"/>
                <a:cs typeface="Arial"/>
              </a:rPr>
              <a:t>0</a:t>
            </a:r>
            <a:endParaRPr lang="en-US" sz="1000" dirty="0">
              <a:solidFill>
                <a:schemeClr val="bg1"/>
              </a:solidFill>
              <a:latin typeface="Arial"/>
              <a:cs typeface="Arial"/>
            </a:endParaRPr>
          </a:p>
        </p:txBody>
      </p:sp>
      <p:sp>
        <p:nvSpPr>
          <p:cNvPr id="64" name="TextBox 63"/>
          <p:cNvSpPr txBox="1"/>
          <p:nvPr/>
        </p:nvSpPr>
        <p:spPr>
          <a:xfrm>
            <a:off x="1179963" y="5111236"/>
            <a:ext cx="401145" cy="200055"/>
          </a:xfrm>
          <a:prstGeom prst="rect">
            <a:avLst/>
          </a:prstGeom>
          <a:solidFill>
            <a:schemeClr val="tx1"/>
          </a:solidFill>
          <a:ln>
            <a:solidFill>
              <a:schemeClr val="tx1"/>
            </a:solidFill>
          </a:ln>
          <a:effectLst/>
        </p:spPr>
        <p:txBody>
          <a:bodyPr wrap="square" lIns="0" tIns="0" rtlCol="0">
            <a:spAutoFit/>
          </a:bodyPr>
          <a:lstStyle/>
          <a:p>
            <a:r>
              <a:rPr lang="en-US" sz="1000" dirty="0" smtClean="0">
                <a:solidFill>
                  <a:schemeClr val="bg1"/>
                </a:solidFill>
                <a:latin typeface="Arial"/>
                <a:cs typeface="Arial"/>
              </a:rPr>
              <a:t>72</a:t>
            </a:r>
            <a:endParaRPr lang="en-US" sz="1000" dirty="0">
              <a:solidFill>
                <a:schemeClr val="bg1"/>
              </a:solidFill>
              <a:latin typeface="Arial"/>
              <a:cs typeface="Arial"/>
            </a:endParaRPr>
          </a:p>
        </p:txBody>
      </p:sp>
      <p:sp>
        <p:nvSpPr>
          <p:cNvPr id="68" name="TextBox 67"/>
          <p:cNvSpPr txBox="1"/>
          <p:nvPr/>
        </p:nvSpPr>
        <p:spPr>
          <a:xfrm>
            <a:off x="916466" y="4540519"/>
            <a:ext cx="246540" cy="246221"/>
          </a:xfrm>
          <a:prstGeom prst="rect">
            <a:avLst/>
          </a:prstGeom>
          <a:solidFill>
            <a:schemeClr val="tx1"/>
          </a:solidFill>
          <a:ln>
            <a:solidFill>
              <a:schemeClr val="tx1"/>
            </a:solidFill>
          </a:ln>
          <a:effectLst/>
        </p:spPr>
        <p:txBody>
          <a:bodyPr wrap="square" rIns="0" rtlCol="0">
            <a:spAutoFit/>
          </a:bodyPr>
          <a:lstStyle/>
          <a:p>
            <a:pPr algn="r"/>
            <a:r>
              <a:rPr lang="en-US" sz="1000" dirty="0" smtClean="0">
                <a:solidFill>
                  <a:schemeClr val="bg1"/>
                </a:solidFill>
                <a:latin typeface="Arial"/>
                <a:cs typeface="Arial"/>
              </a:rPr>
              <a:t>2</a:t>
            </a:r>
            <a:endParaRPr lang="en-US" sz="1000" dirty="0">
              <a:solidFill>
                <a:schemeClr val="bg1"/>
              </a:solidFill>
              <a:latin typeface="Arial"/>
              <a:cs typeface="Arial"/>
            </a:endParaRPr>
          </a:p>
        </p:txBody>
      </p:sp>
      <p:sp>
        <p:nvSpPr>
          <p:cNvPr id="69" name="TextBox 68"/>
          <p:cNvSpPr txBox="1"/>
          <p:nvPr/>
        </p:nvSpPr>
        <p:spPr>
          <a:xfrm>
            <a:off x="915638" y="4158565"/>
            <a:ext cx="246540" cy="246221"/>
          </a:xfrm>
          <a:prstGeom prst="rect">
            <a:avLst/>
          </a:prstGeom>
          <a:solidFill>
            <a:schemeClr val="tx1"/>
          </a:solidFill>
          <a:ln>
            <a:solidFill>
              <a:schemeClr val="tx1"/>
            </a:solidFill>
          </a:ln>
          <a:effectLst/>
        </p:spPr>
        <p:txBody>
          <a:bodyPr wrap="square" rIns="0" rtlCol="0">
            <a:spAutoFit/>
          </a:bodyPr>
          <a:lstStyle/>
          <a:p>
            <a:pPr algn="r"/>
            <a:r>
              <a:rPr lang="en-US" sz="1000" dirty="0">
                <a:solidFill>
                  <a:schemeClr val="bg1"/>
                </a:solidFill>
                <a:latin typeface="Arial"/>
                <a:cs typeface="Arial"/>
              </a:rPr>
              <a:t>4</a:t>
            </a:r>
          </a:p>
        </p:txBody>
      </p:sp>
      <p:sp>
        <p:nvSpPr>
          <p:cNvPr id="70" name="TextBox 69"/>
          <p:cNvSpPr txBox="1"/>
          <p:nvPr/>
        </p:nvSpPr>
        <p:spPr>
          <a:xfrm>
            <a:off x="912189" y="3746021"/>
            <a:ext cx="246540" cy="246221"/>
          </a:xfrm>
          <a:prstGeom prst="rect">
            <a:avLst/>
          </a:prstGeom>
          <a:solidFill>
            <a:schemeClr val="tx1"/>
          </a:solidFill>
          <a:ln>
            <a:solidFill>
              <a:schemeClr val="tx1"/>
            </a:solidFill>
          </a:ln>
          <a:effectLst/>
        </p:spPr>
        <p:txBody>
          <a:bodyPr wrap="square" rIns="0" rtlCol="0">
            <a:spAutoFit/>
          </a:bodyPr>
          <a:lstStyle/>
          <a:p>
            <a:pPr algn="r"/>
            <a:r>
              <a:rPr lang="en-US" sz="1000" dirty="0" smtClean="0">
                <a:solidFill>
                  <a:schemeClr val="bg1"/>
                </a:solidFill>
                <a:latin typeface="Arial"/>
                <a:cs typeface="Arial"/>
              </a:rPr>
              <a:t>6</a:t>
            </a:r>
            <a:endParaRPr lang="en-US" sz="1000" dirty="0">
              <a:solidFill>
                <a:schemeClr val="bg1"/>
              </a:solidFill>
              <a:latin typeface="Arial"/>
              <a:cs typeface="Arial"/>
            </a:endParaRPr>
          </a:p>
        </p:txBody>
      </p:sp>
      <p:sp>
        <p:nvSpPr>
          <p:cNvPr id="71" name="TextBox 70"/>
          <p:cNvSpPr txBox="1"/>
          <p:nvPr/>
        </p:nvSpPr>
        <p:spPr>
          <a:xfrm>
            <a:off x="927291" y="3330448"/>
            <a:ext cx="246540" cy="246221"/>
          </a:xfrm>
          <a:prstGeom prst="rect">
            <a:avLst/>
          </a:prstGeom>
          <a:solidFill>
            <a:schemeClr val="tx1"/>
          </a:solidFill>
          <a:ln>
            <a:solidFill>
              <a:schemeClr val="tx1"/>
            </a:solidFill>
          </a:ln>
          <a:effectLst/>
        </p:spPr>
        <p:txBody>
          <a:bodyPr wrap="square" rIns="0" rtlCol="0">
            <a:spAutoFit/>
          </a:bodyPr>
          <a:lstStyle/>
          <a:p>
            <a:pPr algn="r"/>
            <a:r>
              <a:rPr lang="en-US" sz="1000" dirty="0" smtClean="0">
                <a:solidFill>
                  <a:schemeClr val="bg1"/>
                </a:solidFill>
                <a:latin typeface="Arial"/>
                <a:cs typeface="Arial"/>
              </a:rPr>
              <a:t>8</a:t>
            </a:r>
            <a:endParaRPr lang="en-US" sz="1000" dirty="0">
              <a:solidFill>
                <a:schemeClr val="bg1"/>
              </a:solidFill>
              <a:latin typeface="Arial"/>
              <a:cs typeface="Arial"/>
            </a:endParaRPr>
          </a:p>
        </p:txBody>
      </p:sp>
      <p:sp>
        <p:nvSpPr>
          <p:cNvPr id="72" name="TextBox 71"/>
          <p:cNvSpPr txBox="1"/>
          <p:nvPr/>
        </p:nvSpPr>
        <p:spPr>
          <a:xfrm>
            <a:off x="923149" y="2917904"/>
            <a:ext cx="246540" cy="246221"/>
          </a:xfrm>
          <a:prstGeom prst="rect">
            <a:avLst/>
          </a:prstGeom>
          <a:solidFill>
            <a:schemeClr val="tx1"/>
          </a:solidFill>
          <a:ln>
            <a:solidFill>
              <a:schemeClr val="tx1"/>
            </a:solidFill>
          </a:ln>
          <a:effectLst/>
        </p:spPr>
        <p:txBody>
          <a:bodyPr wrap="square" rIns="0" rtlCol="0">
            <a:spAutoFit/>
          </a:bodyPr>
          <a:lstStyle/>
          <a:p>
            <a:pPr algn="r"/>
            <a:r>
              <a:rPr lang="en-US" sz="1000" dirty="0" smtClean="0">
                <a:solidFill>
                  <a:schemeClr val="bg1"/>
                </a:solidFill>
                <a:latin typeface="Arial"/>
                <a:cs typeface="Arial"/>
              </a:rPr>
              <a:t>10</a:t>
            </a:r>
            <a:endParaRPr lang="en-US" sz="1000" dirty="0">
              <a:solidFill>
                <a:schemeClr val="bg1"/>
              </a:solidFill>
              <a:latin typeface="Arial"/>
              <a:cs typeface="Arial"/>
            </a:endParaRPr>
          </a:p>
        </p:txBody>
      </p:sp>
      <p:sp>
        <p:nvSpPr>
          <p:cNvPr id="73" name="TextBox 72"/>
          <p:cNvSpPr txBox="1"/>
          <p:nvPr/>
        </p:nvSpPr>
        <p:spPr>
          <a:xfrm>
            <a:off x="912337" y="2515518"/>
            <a:ext cx="246540" cy="246221"/>
          </a:xfrm>
          <a:prstGeom prst="rect">
            <a:avLst/>
          </a:prstGeom>
          <a:solidFill>
            <a:schemeClr val="tx1"/>
          </a:solidFill>
          <a:ln>
            <a:solidFill>
              <a:schemeClr val="tx1"/>
            </a:solidFill>
          </a:ln>
          <a:effectLst/>
        </p:spPr>
        <p:txBody>
          <a:bodyPr wrap="square" rIns="0" rtlCol="0">
            <a:spAutoFit/>
          </a:bodyPr>
          <a:lstStyle/>
          <a:p>
            <a:pPr algn="r"/>
            <a:r>
              <a:rPr lang="en-US" sz="1000" dirty="0" smtClean="0">
                <a:solidFill>
                  <a:schemeClr val="bg1"/>
                </a:solidFill>
                <a:latin typeface="Arial"/>
                <a:cs typeface="Arial"/>
              </a:rPr>
              <a:t>12</a:t>
            </a:r>
            <a:endParaRPr lang="en-US" sz="1000" dirty="0">
              <a:solidFill>
                <a:schemeClr val="bg1"/>
              </a:solidFill>
              <a:latin typeface="Arial"/>
              <a:cs typeface="Arial"/>
            </a:endParaRPr>
          </a:p>
        </p:txBody>
      </p:sp>
      <p:sp>
        <p:nvSpPr>
          <p:cNvPr id="74" name="TextBox 73"/>
          <p:cNvSpPr txBox="1"/>
          <p:nvPr/>
        </p:nvSpPr>
        <p:spPr>
          <a:xfrm>
            <a:off x="929839" y="2092584"/>
            <a:ext cx="246540" cy="246221"/>
          </a:xfrm>
          <a:prstGeom prst="rect">
            <a:avLst/>
          </a:prstGeom>
          <a:solidFill>
            <a:schemeClr val="tx1"/>
          </a:solidFill>
          <a:ln>
            <a:solidFill>
              <a:schemeClr val="tx1"/>
            </a:solidFill>
          </a:ln>
          <a:effectLst/>
        </p:spPr>
        <p:txBody>
          <a:bodyPr wrap="square" rIns="0" rtlCol="0">
            <a:spAutoFit/>
          </a:bodyPr>
          <a:lstStyle/>
          <a:p>
            <a:pPr algn="r"/>
            <a:r>
              <a:rPr lang="en-US" sz="1000" dirty="0" smtClean="0">
                <a:solidFill>
                  <a:schemeClr val="bg1"/>
                </a:solidFill>
                <a:latin typeface="Arial"/>
                <a:cs typeface="Arial"/>
              </a:rPr>
              <a:t>14</a:t>
            </a:r>
            <a:endParaRPr lang="en-US" sz="1000" dirty="0">
              <a:solidFill>
                <a:schemeClr val="bg1"/>
              </a:solidFill>
              <a:latin typeface="Arial"/>
              <a:cs typeface="Arial"/>
            </a:endParaRPr>
          </a:p>
        </p:txBody>
      </p:sp>
      <p:sp>
        <p:nvSpPr>
          <p:cNvPr id="75" name="TextBox 74"/>
          <p:cNvSpPr txBox="1"/>
          <p:nvPr/>
        </p:nvSpPr>
        <p:spPr>
          <a:xfrm>
            <a:off x="907184" y="1740688"/>
            <a:ext cx="246540" cy="246221"/>
          </a:xfrm>
          <a:prstGeom prst="rect">
            <a:avLst/>
          </a:prstGeom>
          <a:solidFill>
            <a:schemeClr val="tx1"/>
          </a:solidFill>
          <a:ln>
            <a:solidFill>
              <a:schemeClr val="tx1"/>
            </a:solidFill>
          </a:ln>
          <a:effectLst/>
        </p:spPr>
        <p:txBody>
          <a:bodyPr wrap="square" rIns="0" rtlCol="0">
            <a:spAutoFit/>
          </a:bodyPr>
          <a:lstStyle/>
          <a:p>
            <a:pPr algn="r"/>
            <a:r>
              <a:rPr lang="en-US" sz="1000" dirty="0" smtClean="0">
                <a:solidFill>
                  <a:schemeClr val="bg1"/>
                </a:solidFill>
                <a:latin typeface="Arial"/>
                <a:cs typeface="Arial"/>
              </a:rPr>
              <a:t>16</a:t>
            </a:r>
            <a:endParaRPr lang="en-US" sz="1000" dirty="0">
              <a:solidFill>
                <a:schemeClr val="bg1"/>
              </a:solidFill>
              <a:latin typeface="Arial"/>
              <a:cs typeface="Arial"/>
            </a:endParaRPr>
          </a:p>
        </p:txBody>
      </p:sp>
      <p:sp>
        <p:nvSpPr>
          <p:cNvPr id="49" name="TextBox 48"/>
          <p:cNvSpPr txBox="1"/>
          <p:nvPr/>
        </p:nvSpPr>
        <p:spPr>
          <a:xfrm rot="16200000">
            <a:off x="-53333" y="3318507"/>
            <a:ext cx="1751210"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Height (</a:t>
            </a:r>
            <a:r>
              <a:rPr lang="en-US" sz="1400" dirty="0" err="1" smtClean="0">
                <a:solidFill>
                  <a:schemeClr val="bg1"/>
                </a:solidFill>
                <a:latin typeface="Arial" panose="020B0604020202020204" pitchFamily="34" charset="0"/>
                <a:cs typeface="Arial" panose="020B0604020202020204" pitchFamily="34" charset="0"/>
              </a:rPr>
              <a:t>kn</a:t>
            </a:r>
            <a:r>
              <a:rPr lang="en-US" sz="1400" dirty="0" smtClean="0">
                <a:solidFill>
                  <a:schemeClr val="bg1"/>
                </a:solidFill>
                <a:latin typeface="Arial" panose="020B0604020202020204" pitchFamily="34" charset="0"/>
                <a:cs typeface="Arial" panose="020B0604020202020204" pitchFamily="34" charset="0"/>
              </a:rPr>
              <a:t>)</a:t>
            </a:r>
          </a:p>
        </p:txBody>
      </p:sp>
      <p:sp>
        <p:nvSpPr>
          <p:cNvPr id="76" name="TextBox 75"/>
          <p:cNvSpPr txBox="1"/>
          <p:nvPr/>
        </p:nvSpPr>
        <p:spPr>
          <a:xfrm>
            <a:off x="3299116" y="5110187"/>
            <a:ext cx="401145" cy="200055"/>
          </a:xfrm>
          <a:prstGeom prst="rect">
            <a:avLst/>
          </a:prstGeom>
          <a:solidFill>
            <a:schemeClr val="tx1"/>
          </a:solidFill>
          <a:ln>
            <a:solidFill>
              <a:schemeClr val="tx1"/>
            </a:solidFill>
          </a:ln>
          <a:effectLst/>
        </p:spPr>
        <p:txBody>
          <a:bodyPr wrap="square" lIns="0" tIns="0" rtlCol="0">
            <a:spAutoFit/>
          </a:bodyPr>
          <a:lstStyle/>
          <a:p>
            <a:r>
              <a:rPr lang="en-US" sz="1000" dirty="0" smtClean="0">
                <a:solidFill>
                  <a:schemeClr val="bg1"/>
                </a:solidFill>
                <a:latin typeface="Arial"/>
                <a:cs typeface="Arial"/>
              </a:rPr>
              <a:t>73.5</a:t>
            </a:r>
            <a:endParaRPr lang="en-US" sz="1000" dirty="0">
              <a:solidFill>
                <a:schemeClr val="bg1"/>
              </a:solidFill>
              <a:latin typeface="Arial"/>
              <a:cs typeface="Arial"/>
            </a:endParaRPr>
          </a:p>
        </p:txBody>
      </p:sp>
      <p:sp>
        <p:nvSpPr>
          <p:cNvPr id="77" name="TextBox 76"/>
          <p:cNvSpPr txBox="1"/>
          <p:nvPr/>
        </p:nvSpPr>
        <p:spPr>
          <a:xfrm>
            <a:off x="5555831" y="5105424"/>
            <a:ext cx="401145" cy="200055"/>
          </a:xfrm>
          <a:prstGeom prst="rect">
            <a:avLst/>
          </a:prstGeom>
          <a:solidFill>
            <a:schemeClr val="tx1"/>
          </a:solidFill>
          <a:ln>
            <a:solidFill>
              <a:schemeClr val="tx1"/>
            </a:solidFill>
          </a:ln>
          <a:effectLst/>
        </p:spPr>
        <p:txBody>
          <a:bodyPr wrap="square" lIns="0" tIns="0" rtlCol="0">
            <a:spAutoFit/>
          </a:bodyPr>
          <a:lstStyle/>
          <a:p>
            <a:r>
              <a:rPr lang="en-US" sz="1000" dirty="0" smtClean="0">
                <a:solidFill>
                  <a:schemeClr val="bg1"/>
                </a:solidFill>
                <a:latin typeface="Arial"/>
                <a:cs typeface="Arial"/>
              </a:rPr>
              <a:t>74</a:t>
            </a:r>
            <a:endParaRPr lang="en-US" sz="1000" dirty="0">
              <a:solidFill>
                <a:schemeClr val="bg1"/>
              </a:solidFill>
              <a:latin typeface="Arial"/>
              <a:cs typeface="Arial"/>
            </a:endParaRPr>
          </a:p>
        </p:txBody>
      </p:sp>
      <p:sp>
        <p:nvSpPr>
          <p:cNvPr id="78" name="TextBox 77"/>
          <p:cNvSpPr txBox="1"/>
          <p:nvPr/>
        </p:nvSpPr>
        <p:spPr>
          <a:xfrm>
            <a:off x="7639474" y="5100066"/>
            <a:ext cx="337078" cy="200055"/>
          </a:xfrm>
          <a:prstGeom prst="rect">
            <a:avLst/>
          </a:prstGeom>
          <a:solidFill>
            <a:schemeClr val="tx1"/>
          </a:solidFill>
          <a:ln>
            <a:solidFill>
              <a:schemeClr val="tx1"/>
            </a:solidFill>
          </a:ln>
          <a:effectLst/>
        </p:spPr>
        <p:txBody>
          <a:bodyPr wrap="square" lIns="0" tIns="0" rtlCol="0">
            <a:spAutoFit/>
          </a:bodyPr>
          <a:lstStyle/>
          <a:p>
            <a:r>
              <a:rPr lang="en-US" sz="1000" dirty="0" smtClean="0">
                <a:solidFill>
                  <a:schemeClr val="bg1"/>
                </a:solidFill>
                <a:latin typeface="Arial"/>
                <a:cs typeface="Arial"/>
              </a:rPr>
              <a:t>74.5</a:t>
            </a:r>
            <a:endParaRPr lang="en-US" sz="1000" dirty="0">
              <a:solidFill>
                <a:schemeClr val="bg1"/>
              </a:solidFill>
              <a:latin typeface="Arial"/>
              <a:cs typeface="Arial"/>
            </a:endParaRPr>
          </a:p>
        </p:txBody>
      </p:sp>
    </p:spTree>
    <p:extLst>
      <p:ext uri="{BB962C8B-B14F-4D97-AF65-F5344CB8AC3E}">
        <p14:creationId xmlns:p14="http://schemas.microsoft.com/office/powerpoint/2010/main" val="1947674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45097" y="95656"/>
            <a:ext cx="8719794" cy="857250"/>
          </a:xfrm>
          <a:prstGeom prst="rect">
            <a:avLst/>
          </a:prstGeom>
        </p:spPr>
        <p:txBody>
          <a:bodyPr vert="horz" lIns="68580" tIns="34290" rIns="68580" bIns="3429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600" dirty="0" smtClean="0">
                <a:solidFill>
                  <a:srgbClr val="E8950E">
                    <a:lumMod val="40000"/>
                    <a:lumOff val="60000"/>
                  </a:srgbClr>
                </a:solidFill>
                <a:latin typeface="Arial" panose="020B0604020202020204" pitchFamily="34" charset="0"/>
                <a:cs typeface="Arial" panose="020B0604020202020204" pitchFamily="34" charset="0"/>
              </a:rPr>
              <a:t>Midlevel Inflow Compositing</a:t>
            </a:r>
            <a:endParaRPr lang="en-US" sz="3600" dirty="0">
              <a:solidFill>
                <a:srgbClr val="E8950E">
                  <a:lumMod val="40000"/>
                  <a:lumOff val="60000"/>
                </a:srgbClr>
              </a:solidFill>
              <a:latin typeface="Arial" panose="020B0604020202020204" pitchFamily="34" charset="0"/>
              <a:cs typeface="Arial" panose="020B0604020202020204" pitchFamily="34" charset="0"/>
            </a:endParaRPr>
          </a:p>
        </p:txBody>
      </p:sp>
      <p:sp>
        <p:nvSpPr>
          <p:cNvPr id="50" name="TextBox 49"/>
          <p:cNvSpPr txBox="1"/>
          <p:nvPr/>
        </p:nvSpPr>
        <p:spPr>
          <a:xfrm>
            <a:off x="2949030" y="6273225"/>
            <a:ext cx="3525624" cy="584775"/>
          </a:xfrm>
          <a:prstGeom prst="rect">
            <a:avLst/>
          </a:prstGeom>
          <a:noFill/>
        </p:spPr>
        <p:txBody>
          <a:bodyPr wrap="square" rtlCol="0">
            <a:spAutoFit/>
          </a:bodyPr>
          <a:lstStyle/>
          <a:p>
            <a:pPr algn="ctr"/>
            <a:r>
              <a:rPr lang="en-US" sz="1600" dirty="0" smtClean="0">
                <a:solidFill>
                  <a:schemeClr val="tx1">
                    <a:lumMod val="95000"/>
                  </a:schemeClr>
                </a:solidFill>
                <a:latin typeface="Arial" panose="020B0604020202020204" pitchFamily="34" charset="0"/>
                <a:cs typeface="Arial" panose="020B0604020202020204" pitchFamily="34" charset="0"/>
              </a:rPr>
              <a:t>Milbrandt-Yau: Member 17</a:t>
            </a:r>
          </a:p>
          <a:p>
            <a:pPr algn="ctr"/>
            <a:r>
              <a:rPr lang="en-US" sz="1600" dirty="0" smtClean="0">
                <a:solidFill>
                  <a:schemeClr val="tx1">
                    <a:lumMod val="95000"/>
                  </a:schemeClr>
                </a:solidFill>
                <a:latin typeface="Arial" panose="020B0604020202020204" pitchFamily="34" charset="0"/>
                <a:cs typeface="Arial" panose="020B0604020202020204" pitchFamily="34" charset="0"/>
              </a:rPr>
              <a:t> </a:t>
            </a:r>
            <a:r>
              <a:rPr lang="en-US" sz="1400" dirty="0" smtClean="0">
                <a:solidFill>
                  <a:schemeClr val="tx1">
                    <a:lumMod val="95000"/>
                  </a:schemeClr>
                </a:solidFill>
                <a:latin typeface="Arial" panose="020B0604020202020204" pitchFamily="34" charset="0"/>
                <a:cs typeface="Arial" panose="020B0604020202020204" pitchFamily="34" charset="0"/>
              </a:rPr>
              <a:t>1930 UTC 23 Dec 2011</a:t>
            </a:r>
          </a:p>
        </p:txBody>
      </p:sp>
      <p:grpSp>
        <p:nvGrpSpPr>
          <p:cNvPr id="120" name="Group 119"/>
          <p:cNvGrpSpPr/>
          <p:nvPr/>
        </p:nvGrpSpPr>
        <p:grpSpPr>
          <a:xfrm>
            <a:off x="2052550" y="1032617"/>
            <a:ext cx="5470040" cy="2464364"/>
            <a:chOff x="2052550" y="1231089"/>
            <a:chExt cx="5470040" cy="2464364"/>
          </a:xfrm>
        </p:grpSpPr>
        <p:sp>
          <p:nvSpPr>
            <p:cNvPr id="88" name="Rectangle 87"/>
            <p:cNvSpPr/>
            <p:nvPr/>
          </p:nvSpPr>
          <p:spPr>
            <a:xfrm>
              <a:off x="2052550" y="1231089"/>
              <a:ext cx="5470040" cy="24495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rot="16200000">
              <a:off x="1300056" y="2298657"/>
              <a:ext cx="1751210"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Height (km)</a:t>
              </a:r>
            </a:p>
          </p:txBody>
        </p:sp>
        <p:pic>
          <p:nvPicPr>
            <p:cNvPr id="13" name="Picture 12"/>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2364909" y="1423446"/>
              <a:ext cx="5029200" cy="2088187"/>
            </a:xfrm>
            <a:prstGeom prst="rect">
              <a:avLst/>
            </a:prstGeom>
          </p:spPr>
        </p:pic>
        <p:sp>
          <p:nvSpPr>
            <p:cNvPr id="2" name="TextBox 1"/>
            <p:cNvSpPr txBox="1"/>
            <p:nvPr/>
          </p:nvSpPr>
          <p:spPr>
            <a:xfrm>
              <a:off x="2446974" y="1404797"/>
              <a:ext cx="3058691" cy="830997"/>
            </a:xfrm>
            <a:prstGeom prst="rect">
              <a:avLst/>
            </a:prstGeom>
            <a:solidFill>
              <a:schemeClr val="tx1">
                <a:alpha val="50000"/>
              </a:schemeClr>
            </a:solid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Shading: Reflectivity</a:t>
              </a:r>
            </a:p>
            <a:p>
              <a:r>
                <a:rPr lang="en-US" sz="1200" b="1" dirty="0" smtClean="0">
                  <a:solidFill>
                    <a:schemeClr val="bg1"/>
                  </a:solidFill>
                  <a:latin typeface="Arial" panose="020B0604020202020204" pitchFamily="34" charset="0"/>
                  <a:cs typeface="Arial" panose="020B0604020202020204" pitchFamily="34" charset="0"/>
                </a:rPr>
                <a:t>Black Contours: </a:t>
              </a:r>
              <a:r>
                <a:rPr lang="en-US" sz="1200" b="1" dirty="0" err="1" smtClean="0">
                  <a:solidFill>
                    <a:schemeClr val="bg1"/>
                  </a:solidFill>
                  <a:latin typeface="Arial" panose="020B0604020202020204" pitchFamily="34" charset="0"/>
                  <a:cs typeface="Arial" panose="020B0604020202020204" pitchFamily="34" charset="0"/>
                </a:rPr>
                <a:t>Horz</a:t>
              </a:r>
              <a:r>
                <a:rPr lang="en-US" sz="1200" b="1" dirty="0" smtClean="0">
                  <a:solidFill>
                    <a:schemeClr val="bg1"/>
                  </a:solidFill>
                  <a:latin typeface="Arial" panose="020B0604020202020204" pitchFamily="34" charset="0"/>
                  <a:cs typeface="Arial" panose="020B0604020202020204" pitchFamily="34" charset="0"/>
                </a:rPr>
                <a:t>. Speed &gt; 18 m/s</a:t>
              </a:r>
            </a:p>
            <a:p>
              <a:r>
                <a:rPr lang="en-US" sz="1200" b="1" dirty="0" smtClean="0">
                  <a:solidFill>
                    <a:schemeClr val="bg1"/>
                  </a:solidFill>
                  <a:latin typeface="Arial" panose="020B0604020202020204" pitchFamily="34" charset="0"/>
                  <a:cs typeface="Arial" panose="020B0604020202020204" pitchFamily="34" charset="0"/>
                </a:rPr>
                <a:t>Dots: Max speed at level post test</a:t>
              </a:r>
            </a:p>
            <a:p>
              <a:r>
                <a:rPr lang="en-US" sz="1200" b="1" dirty="0" smtClean="0">
                  <a:solidFill>
                    <a:schemeClr val="bg1"/>
                  </a:solidFill>
                  <a:latin typeface="Arial" panose="020B0604020202020204" pitchFamily="34" charset="0"/>
                  <a:cs typeface="Arial" panose="020B0604020202020204" pitchFamily="34" charset="0"/>
                </a:rPr>
                <a:t>Red Lines: Analysis boundaries</a:t>
              </a:r>
            </a:p>
          </p:txBody>
        </p:sp>
        <p:sp>
          <p:nvSpPr>
            <p:cNvPr id="56" name="TextBox 55"/>
            <p:cNvSpPr txBox="1"/>
            <p:nvPr/>
          </p:nvSpPr>
          <p:spPr>
            <a:xfrm>
              <a:off x="2321946" y="3386296"/>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0</a:t>
              </a:r>
            </a:p>
          </p:txBody>
        </p:sp>
        <p:sp>
          <p:nvSpPr>
            <p:cNvPr id="65" name="TextBox 64"/>
            <p:cNvSpPr txBox="1"/>
            <p:nvPr/>
          </p:nvSpPr>
          <p:spPr>
            <a:xfrm>
              <a:off x="2435977" y="3476672"/>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73</a:t>
              </a:r>
            </a:p>
          </p:txBody>
        </p:sp>
        <p:sp>
          <p:nvSpPr>
            <p:cNvPr id="66" name="TextBox 65"/>
            <p:cNvSpPr txBox="1"/>
            <p:nvPr/>
          </p:nvSpPr>
          <p:spPr>
            <a:xfrm>
              <a:off x="3915436" y="3479740"/>
              <a:ext cx="20795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73.5</a:t>
              </a:r>
            </a:p>
          </p:txBody>
        </p:sp>
        <p:sp>
          <p:nvSpPr>
            <p:cNvPr id="67" name="TextBox 66"/>
            <p:cNvSpPr txBox="1"/>
            <p:nvPr/>
          </p:nvSpPr>
          <p:spPr>
            <a:xfrm>
              <a:off x="6955486" y="3457705"/>
              <a:ext cx="20795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74.5</a:t>
              </a:r>
            </a:p>
          </p:txBody>
        </p:sp>
        <p:sp>
          <p:nvSpPr>
            <p:cNvPr id="68" name="TextBox 67"/>
            <p:cNvSpPr txBox="1"/>
            <p:nvPr/>
          </p:nvSpPr>
          <p:spPr>
            <a:xfrm>
              <a:off x="5383899" y="3479739"/>
              <a:ext cx="20795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74</a:t>
              </a:r>
            </a:p>
          </p:txBody>
        </p:sp>
        <p:sp>
          <p:nvSpPr>
            <p:cNvPr id="69" name="TextBox 68"/>
            <p:cNvSpPr txBox="1"/>
            <p:nvPr/>
          </p:nvSpPr>
          <p:spPr>
            <a:xfrm>
              <a:off x="3728711" y="3479739"/>
              <a:ext cx="1966263" cy="215714"/>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Longitude</a:t>
              </a:r>
            </a:p>
          </p:txBody>
        </p:sp>
        <p:sp>
          <p:nvSpPr>
            <p:cNvPr id="57" name="TextBox 56"/>
            <p:cNvSpPr txBox="1"/>
            <p:nvPr/>
          </p:nvSpPr>
          <p:spPr>
            <a:xfrm>
              <a:off x="2318246" y="3166955"/>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2</a:t>
              </a:r>
            </a:p>
          </p:txBody>
        </p:sp>
        <p:sp>
          <p:nvSpPr>
            <p:cNvPr id="58" name="TextBox 57"/>
            <p:cNvSpPr txBox="1"/>
            <p:nvPr/>
          </p:nvSpPr>
          <p:spPr>
            <a:xfrm>
              <a:off x="2318245" y="2898307"/>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4</a:t>
              </a:r>
            </a:p>
          </p:txBody>
        </p:sp>
        <p:sp>
          <p:nvSpPr>
            <p:cNvPr id="59" name="TextBox 58"/>
            <p:cNvSpPr txBox="1"/>
            <p:nvPr/>
          </p:nvSpPr>
          <p:spPr>
            <a:xfrm>
              <a:off x="2318244" y="2652373"/>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6</a:t>
              </a:r>
            </a:p>
          </p:txBody>
        </p:sp>
        <p:sp>
          <p:nvSpPr>
            <p:cNvPr id="60" name="TextBox 59"/>
            <p:cNvSpPr txBox="1"/>
            <p:nvPr/>
          </p:nvSpPr>
          <p:spPr>
            <a:xfrm>
              <a:off x="2318244" y="2378301"/>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8</a:t>
              </a:r>
            </a:p>
          </p:txBody>
        </p:sp>
        <p:sp>
          <p:nvSpPr>
            <p:cNvPr id="61" name="TextBox 60"/>
            <p:cNvSpPr txBox="1"/>
            <p:nvPr/>
          </p:nvSpPr>
          <p:spPr>
            <a:xfrm>
              <a:off x="2326197" y="2143047"/>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10</a:t>
              </a:r>
            </a:p>
          </p:txBody>
        </p:sp>
        <p:sp>
          <p:nvSpPr>
            <p:cNvPr id="62" name="TextBox 61"/>
            <p:cNvSpPr txBox="1"/>
            <p:nvPr/>
          </p:nvSpPr>
          <p:spPr>
            <a:xfrm>
              <a:off x="2315084" y="1887637"/>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12</a:t>
              </a:r>
            </a:p>
          </p:txBody>
        </p:sp>
        <p:sp>
          <p:nvSpPr>
            <p:cNvPr id="63" name="TextBox 62"/>
            <p:cNvSpPr txBox="1"/>
            <p:nvPr/>
          </p:nvSpPr>
          <p:spPr>
            <a:xfrm>
              <a:off x="2337484" y="1632227"/>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14</a:t>
              </a:r>
            </a:p>
          </p:txBody>
        </p:sp>
        <p:sp>
          <p:nvSpPr>
            <p:cNvPr id="64" name="TextBox 63"/>
            <p:cNvSpPr txBox="1"/>
            <p:nvPr/>
          </p:nvSpPr>
          <p:spPr>
            <a:xfrm>
              <a:off x="2315084" y="1413566"/>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16</a:t>
              </a:r>
            </a:p>
          </p:txBody>
        </p:sp>
        <p:sp>
          <p:nvSpPr>
            <p:cNvPr id="76" name="TextBox 75"/>
            <p:cNvSpPr txBox="1"/>
            <p:nvPr/>
          </p:nvSpPr>
          <p:spPr>
            <a:xfrm>
              <a:off x="7288702" y="1395013"/>
              <a:ext cx="122771" cy="123111"/>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50</a:t>
              </a:r>
            </a:p>
          </p:txBody>
        </p:sp>
        <p:sp>
          <p:nvSpPr>
            <p:cNvPr id="77" name="TextBox 76"/>
            <p:cNvSpPr txBox="1"/>
            <p:nvPr/>
          </p:nvSpPr>
          <p:spPr>
            <a:xfrm>
              <a:off x="7293739" y="1573845"/>
              <a:ext cx="122771" cy="123111"/>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45</a:t>
              </a:r>
            </a:p>
          </p:txBody>
        </p:sp>
        <p:sp>
          <p:nvSpPr>
            <p:cNvPr id="78" name="TextBox 77"/>
            <p:cNvSpPr txBox="1"/>
            <p:nvPr/>
          </p:nvSpPr>
          <p:spPr>
            <a:xfrm>
              <a:off x="7288702" y="1765291"/>
              <a:ext cx="122771" cy="123111"/>
            </a:xfrm>
            <a:prstGeom prst="rect">
              <a:avLst/>
            </a:prstGeom>
            <a:solidFill>
              <a:schemeClr val="tx1"/>
            </a:solidFill>
          </p:spPr>
          <p:txBody>
            <a:bodyPr wrap="square" lIns="0" tIns="0" rIns="0" bIns="0" rtlCol="0">
              <a:spAutoFit/>
            </a:bodyPr>
            <a:lstStyle/>
            <a:p>
              <a:pPr algn="r"/>
              <a:r>
                <a:rPr lang="en-US" sz="800" dirty="0">
                  <a:solidFill>
                    <a:schemeClr val="bg1"/>
                  </a:solidFill>
                  <a:latin typeface="Arial" panose="020B0604020202020204" pitchFamily="34" charset="0"/>
                  <a:cs typeface="Arial" panose="020B0604020202020204" pitchFamily="34" charset="0"/>
                </a:rPr>
                <a:t>4</a:t>
              </a:r>
              <a:r>
                <a:rPr lang="en-US" sz="800" dirty="0" smtClean="0">
                  <a:solidFill>
                    <a:schemeClr val="bg1"/>
                  </a:solidFill>
                  <a:latin typeface="Arial" panose="020B0604020202020204" pitchFamily="34" charset="0"/>
                  <a:cs typeface="Arial" panose="020B0604020202020204" pitchFamily="34" charset="0"/>
                </a:rPr>
                <a:t>0</a:t>
              </a:r>
            </a:p>
          </p:txBody>
        </p:sp>
        <p:sp>
          <p:nvSpPr>
            <p:cNvPr id="79" name="TextBox 78"/>
            <p:cNvSpPr txBox="1"/>
            <p:nvPr/>
          </p:nvSpPr>
          <p:spPr>
            <a:xfrm>
              <a:off x="7288702" y="1967809"/>
              <a:ext cx="122771" cy="123111"/>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35</a:t>
              </a:r>
            </a:p>
          </p:txBody>
        </p:sp>
        <p:sp>
          <p:nvSpPr>
            <p:cNvPr id="80" name="TextBox 79"/>
            <p:cNvSpPr txBox="1"/>
            <p:nvPr/>
          </p:nvSpPr>
          <p:spPr>
            <a:xfrm>
              <a:off x="7288047" y="2178158"/>
              <a:ext cx="122771" cy="123111"/>
            </a:xfrm>
            <a:prstGeom prst="rect">
              <a:avLst/>
            </a:prstGeom>
            <a:solidFill>
              <a:schemeClr val="tx1"/>
            </a:solidFill>
          </p:spPr>
          <p:txBody>
            <a:bodyPr wrap="square" lIns="0" tIns="0" rIns="0" bIns="0" rtlCol="0">
              <a:spAutoFit/>
            </a:bodyPr>
            <a:lstStyle/>
            <a:p>
              <a:pPr algn="r"/>
              <a:r>
                <a:rPr lang="en-US" sz="800" dirty="0">
                  <a:solidFill>
                    <a:schemeClr val="bg1"/>
                  </a:solidFill>
                  <a:latin typeface="Arial" panose="020B0604020202020204" pitchFamily="34" charset="0"/>
                  <a:cs typeface="Arial" panose="020B0604020202020204" pitchFamily="34" charset="0"/>
                </a:rPr>
                <a:t>3</a:t>
              </a:r>
              <a:r>
                <a:rPr lang="en-US" sz="800" dirty="0" smtClean="0">
                  <a:solidFill>
                    <a:schemeClr val="bg1"/>
                  </a:solidFill>
                  <a:latin typeface="Arial" panose="020B0604020202020204" pitchFamily="34" charset="0"/>
                  <a:cs typeface="Arial" panose="020B0604020202020204" pitchFamily="34" charset="0"/>
                </a:rPr>
                <a:t>0</a:t>
              </a:r>
            </a:p>
          </p:txBody>
        </p:sp>
        <p:sp>
          <p:nvSpPr>
            <p:cNvPr id="81" name="TextBox 80"/>
            <p:cNvSpPr txBox="1"/>
            <p:nvPr/>
          </p:nvSpPr>
          <p:spPr>
            <a:xfrm>
              <a:off x="7292416" y="2392015"/>
              <a:ext cx="122771" cy="123111"/>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25</a:t>
              </a:r>
            </a:p>
          </p:txBody>
        </p:sp>
        <p:sp>
          <p:nvSpPr>
            <p:cNvPr id="82" name="TextBox 81"/>
            <p:cNvSpPr txBox="1"/>
            <p:nvPr/>
          </p:nvSpPr>
          <p:spPr>
            <a:xfrm>
              <a:off x="7288047" y="2591031"/>
              <a:ext cx="122771" cy="123111"/>
            </a:xfrm>
            <a:prstGeom prst="rect">
              <a:avLst/>
            </a:prstGeom>
            <a:solidFill>
              <a:schemeClr val="tx1"/>
            </a:solidFill>
          </p:spPr>
          <p:txBody>
            <a:bodyPr wrap="square" lIns="0" tIns="0" rIns="0" bIns="0" rtlCol="0">
              <a:spAutoFit/>
            </a:bodyPr>
            <a:lstStyle/>
            <a:p>
              <a:pPr algn="r"/>
              <a:r>
                <a:rPr lang="en-US" sz="800" dirty="0">
                  <a:solidFill>
                    <a:schemeClr val="bg1"/>
                  </a:solidFill>
                  <a:latin typeface="Arial" panose="020B0604020202020204" pitchFamily="34" charset="0"/>
                  <a:cs typeface="Arial" panose="020B0604020202020204" pitchFamily="34" charset="0"/>
                </a:rPr>
                <a:t>2</a:t>
              </a:r>
              <a:r>
                <a:rPr lang="en-US" sz="800" dirty="0" smtClean="0">
                  <a:solidFill>
                    <a:schemeClr val="bg1"/>
                  </a:solidFill>
                  <a:latin typeface="Arial" panose="020B0604020202020204" pitchFamily="34" charset="0"/>
                  <a:cs typeface="Arial" panose="020B0604020202020204" pitchFamily="34" charset="0"/>
                </a:rPr>
                <a:t>0</a:t>
              </a:r>
            </a:p>
          </p:txBody>
        </p:sp>
        <p:sp>
          <p:nvSpPr>
            <p:cNvPr id="83" name="TextBox 82"/>
            <p:cNvSpPr txBox="1"/>
            <p:nvPr/>
          </p:nvSpPr>
          <p:spPr>
            <a:xfrm>
              <a:off x="7293706" y="2790047"/>
              <a:ext cx="122771" cy="123111"/>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15</a:t>
              </a:r>
            </a:p>
          </p:txBody>
        </p:sp>
        <p:sp>
          <p:nvSpPr>
            <p:cNvPr id="84" name="TextBox 83"/>
            <p:cNvSpPr txBox="1"/>
            <p:nvPr/>
          </p:nvSpPr>
          <p:spPr>
            <a:xfrm>
              <a:off x="7298763" y="3003898"/>
              <a:ext cx="122771" cy="123111"/>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10</a:t>
              </a:r>
            </a:p>
          </p:txBody>
        </p:sp>
        <p:sp>
          <p:nvSpPr>
            <p:cNvPr id="85" name="TextBox 84"/>
            <p:cNvSpPr txBox="1"/>
            <p:nvPr/>
          </p:nvSpPr>
          <p:spPr>
            <a:xfrm>
              <a:off x="7298762" y="3216465"/>
              <a:ext cx="122771" cy="123111"/>
            </a:xfrm>
            <a:prstGeom prst="rect">
              <a:avLst/>
            </a:prstGeom>
            <a:solidFill>
              <a:schemeClr val="tx1"/>
            </a:solidFill>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5</a:t>
              </a:r>
            </a:p>
          </p:txBody>
        </p:sp>
        <p:sp>
          <p:nvSpPr>
            <p:cNvPr id="86" name="TextBox 85"/>
            <p:cNvSpPr txBox="1"/>
            <p:nvPr/>
          </p:nvSpPr>
          <p:spPr>
            <a:xfrm>
              <a:off x="7293705" y="3386296"/>
              <a:ext cx="122771" cy="123111"/>
            </a:xfrm>
            <a:prstGeom prst="rect">
              <a:avLst/>
            </a:prstGeom>
            <a:solidFill>
              <a:schemeClr val="tx1"/>
            </a:solidFill>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0</a:t>
              </a:r>
            </a:p>
          </p:txBody>
        </p:sp>
        <p:sp>
          <p:nvSpPr>
            <p:cNvPr id="87" name="TextBox 86"/>
            <p:cNvSpPr txBox="1"/>
            <p:nvPr/>
          </p:nvSpPr>
          <p:spPr>
            <a:xfrm>
              <a:off x="7174979" y="1275721"/>
              <a:ext cx="235839" cy="123111"/>
            </a:xfrm>
            <a:prstGeom prst="rect">
              <a:avLst/>
            </a:prstGeom>
            <a:solidFill>
              <a:schemeClr val="tx1"/>
            </a:solidFill>
          </p:spPr>
          <p:txBody>
            <a:bodyPr wrap="square" lIns="0" tIns="0" rIns="0" bIns="0" rtlCol="0">
              <a:spAutoFit/>
            </a:bodyPr>
            <a:lstStyle/>
            <a:p>
              <a:pPr algn="r"/>
              <a:r>
                <a:rPr lang="en-US" sz="800" dirty="0" err="1" smtClean="0">
                  <a:solidFill>
                    <a:schemeClr val="bg1"/>
                  </a:solidFill>
                  <a:latin typeface="Arial" panose="020B0604020202020204" pitchFamily="34" charset="0"/>
                  <a:cs typeface="Arial" panose="020B0604020202020204" pitchFamily="34" charset="0"/>
                </a:rPr>
                <a:t>dBZ</a:t>
              </a:r>
              <a:endParaRPr lang="en-US" sz="800" dirty="0" smtClean="0">
                <a:solidFill>
                  <a:schemeClr val="bg1"/>
                </a:solidFill>
                <a:latin typeface="Arial" panose="020B0604020202020204" pitchFamily="34" charset="0"/>
                <a:cs typeface="Arial" panose="020B0604020202020204" pitchFamily="34" charset="0"/>
              </a:endParaRPr>
            </a:p>
          </p:txBody>
        </p:sp>
      </p:grpSp>
      <p:grpSp>
        <p:nvGrpSpPr>
          <p:cNvPr id="121" name="Group 120"/>
          <p:cNvGrpSpPr/>
          <p:nvPr/>
        </p:nvGrpSpPr>
        <p:grpSpPr>
          <a:xfrm>
            <a:off x="2052550" y="3682396"/>
            <a:ext cx="5470040" cy="2464364"/>
            <a:chOff x="1999863" y="3845431"/>
            <a:chExt cx="5470040" cy="2464364"/>
          </a:xfrm>
        </p:grpSpPr>
        <p:sp>
          <p:nvSpPr>
            <p:cNvPr id="91" name="Rectangle 90"/>
            <p:cNvSpPr/>
            <p:nvPr/>
          </p:nvSpPr>
          <p:spPr>
            <a:xfrm>
              <a:off x="1999863" y="3845431"/>
              <a:ext cx="5470040" cy="24495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3" name="Picture 72"/>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2308347" y="4025117"/>
              <a:ext cx="5029200" cy="2103120"/>
            </a:xfrm>
            <a:prstGeom prst="rect">
              <a:avLst/>
            </a:prstGeom>
          </p:spPr>
        </p:pic>
        <p:sp>
          <p:nvSpPr>
            <p:cNvPr id="72" name="TextBox 71"/>
            <p:cNvSpPr txBox="1"/>
            <p:nvPr/>
          </p:nvSpPr>
          <p:spPr>
            <a:xfrm>
              <a:off x="2390412" y="4027668"/>
              <a:ext cx="2936925" cy="461665"/>
            </a:xfrm>
            <a:prstGeom prst="rect">
              <a:avLst/>
            </a:prstGeom>
            <a:solidFill>
              <a:schemeClr val="tx1">
                <a:alpha val="50000"/>
              </a:schemeClr>
            </a:solid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Shading: Reflectivity</a:t>
              </a:r>
            </a:p>
            <a:p>
              <a:r>
                <a:rPr lang="en-US" sz="1200" b="1" dirty="0" smtClean="0">
                  <a:solidFill>
                    <a:schemeClr val="bg1"/>
                  </a:solidFill>
                  <a:latin typeface="Arial" panose="020B0604020202020204" pitchFamily="34" charset="0"/>
                  <a:cs typeface="Arial" panose="020B0604020202020204" pitchFamily="34" charset="0"/>
                </a:rPr>
                <a:t>Black Contours: </a:t>
              </a:r>
              <a:r>
                <a:rPr lang="en-US" sz="1200" b="1" dirty="0" err="1" smtClean="0">
                  <a:solidFill>
                    <a:schemeClr val="bg1"/>
                  </a:solidFill>
                  <a:latin typeface="Arial" panose="020B0604020202020204" pitchFamily="34" charset="0"/>
                  <a:cs typeface="Arial" panose="020B0604020202020204" pitchFamily="34" charset="0"/>
                </a:rPr>
                <a:t>Horz</a:t>
              </a:r>
              <a:r>
                <a:rPr lang="en-US" sz="1200" b="1" dirty="0" smtClean="0">
                  <a:solidFill>
                    <a:schemeClr val="bg1"/>
                  </a:solidFill>
                  <a:latin typeface="Arial" panose="020B0604020202020204" pitchFamily="34" charset="0"/>
                  <a:cs typeface="Arial" panose="020B0604020202020204" pitchFamily="34" charset="0"/>
                </a:rPr>
                <a:t>. Speed &gt; 18 m/s</a:t>
              </a:r>
            </a:p>
          </p:txBody>
        </p:sp>
        <p:sp>
          <p:nvSpPr>
            <p:cNvPr id="92" name="TextBox 91"/>
            <p:cNvSpPr txBox="1"/>
            <p:nvPr/>
          </p:nvSpPr>
          <p:spPr>
            <a:xfrm rot="16200000">
              <a:off x="1247369" y="4912999"/>
              <a:ext cx="1751210"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Height (km)</a:t>
              </a:r>
            </a:p>
          </p:txBody>
        </p:sp>
        <p:sp>
          <p:nvSpPr>
            <p:cNvPr id="93" name="TextBox 92"/>
            <p:cNvSpPr txBox="1"/>
            <p:nvPr/>
          </p:nvSpPr>
          <p:spPr>
            <a:xfrm>
              <a:off x="2269259" y="6000638"/>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0</a:t>
              </a:r>
            </a:p>
          </p:txBody>
        </p:sp>
        <p:sp>
          <p:nvSpPr>
            <p:cNvPr id="94" name="TextBox 93"/>
            <p:cNvSpPr txBox="1"/>
            <p:nvPr/>
          </p:nvSpPr>
          <p:spPr>
            <a:xfrm>
              <a:off x="2383290" y="6091014"/>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73</a:t>
              </a:r>
            </a:p>
          </p:txBody>
        </p:sp>
        <p:sp>
          <p:nvSpPr>
            <p:cNvPr id="95" name="TextBox 94"/>
            <p:cNvSpPr txBox="1"/>
            <p:nvPr/>
          </p:nvSpPr>
          <p:spPr>
            <a:xfrm>
              <a:off x="3862749" y="6094082"/>
              <a:ext cx="20795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73.5</a:t>
              </a:r>
            </a:p>
          </p:txBody>
        </p:sp>
        <p:sp>
          <p:nvSpPr>
            <p:cNvPr id="96" name="TextBox 95"/>
            <p:cNvSpPr txBox="1"/>
            <p:nvPr/>
          </p:nvSpPr>
          <p:spPr>
            <a:xfrm>
              <a:off x="6902799" y="6072047"/>
              <a:ext cx="20795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74.5</a:t>
              </a:r>
            </a:p>
          </p:txBody>
        </p:sp>
        <p:sp>
          <p:nvSpPr>
            <p:cNvPr id="97" name="TextBox 96"/>
            <p:cNvSpPr txBox="1"/>
            <p:nvPr/>
          </p:nvSpPr>
          <p:spPr>
            <a:xfrm>
              <a:off x="5331212" y="6094081"/>
              <a:ext cx="20795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74</a:t>
              </a:r>
            </a:p>
          </p:txBody>
        </p:sp>
        <p:sp>
          <p:nvSpPr>
            <p:cNvPr id="98" name="TextBox 97"/>
            <p:cNvSpPr txBox="1"/>
            <p:nvPr/>
          </p:nvSpPr>
          <p:spPr>
            <a:xfrm>
              <a:off x="3676024" y="6094081"/>
              <a:ext cx="1966263" cy="215714"/>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Longitude</a:t>
              </a:r>
            </a:p>
          </p:txBody>
        </p:sp>
        <p:sp>
          <p:nvSpPr>
            <p:cNvPr id="99" name="TextBox 98"/>
            <p:cNvSpPr txBox="1"/>
            <p:nvPr/>
          </p:nvSpPr>
          <p:spPr>
            <a:xfrm>
              <a:off x="2265559" y="5781297"/>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2</a:t>
              </a:r>
            </a:p>
          </p:txBody>
        </p:sp>
        <p:sp>
          <p:nvSpPr>
            <p:cNvPr id="100" name="TextBox 99"/>
            <p:cNvSpPr txBox="1"/>
            <p:nvPr/>
          </p:nvSpPr>
          <p:spPr>
            <a:xfrm>
              <a:off x="2265558" y="5512649"/>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4</a:t>
              </a:r>
            </a:p>
          </p:txBody>
        </p:sp>
        <p:sp>
          <p:nvSpPr>
            <p:cNvPr id="101" name="TextBox 100"/>
            <p:cNvSpPr txBox="1"/>
            <p:nvPr/>
          </p:nvSpPr>
          <p:spPr>
            <a:xfrm>
              <a:off x="2265557" y="5266715"/>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6</a:t>
              </a:r>
            </a:p>
          </p:txBody>
        </p:sp>
        <p:sp>
          <p:nvSpPr>
            <p:cNvPr id="102" name="TextBox 101"/>
            <p:cNvSpPr txBox="1"/>
            <p:nvPr/>
          </p:nvSpPr>
          <p:spPr>
            <a:xfrm>
              <a:off x="2265557" y="4992643"/>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8</a:t>
              </a:r>
            </a:p>
          </p:txBody>
        </p:sp>
        <p:sp>
          <p:nvSpPr>
            <p:cNvPr id="103" name="TextBox 102"/>
            <p:cNvSpPr txBox="1"/>
            <p:nvPr/>
          </p:nvSpPr>
          <p:spPr>
            <a:xfrm>
              <a:off x="2273510" y="4757389"/>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10</a:t>
              </a:r>
            </a:p>
          </p:txBody>
        </p:sp>
        <p:sp>
          <p:nvSpPr>
            <p:cNvPr id="104" name="TextBox 103"/>
            <p:cNvSpPr txBox="1"/>
            <p:nvPr/>
          </p:nvSpPr>
          <p:spPr>
            <a:xfrm>
              <a:off x="2262397" y="4501979"/>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12</a:t>
              </a:r>
            </a:p>
          </p:txBody>
        </p:sp>
        <p:sp>
          <p:nvSpPr>
            <p:cNvPr id="105" name="TextBox 104"/>
            <p:cNvSpPr txBox="1"/>
            <p:nvPr/>
          </p:nvSpPr>
          <p:spPr>
            <a:xfrm>
              <a:off x="2284797" y="4246569"/>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14</a:t>
              </a:r>
            </a:p>
          </p:txBody>
        </p:sp>
        <p:sp>
          <p:nvSpPr>
            <p:cNvPr id="106" name="TextBox 105"/>
            <p:cNvSpPr txBox="1"/>
            <p:nvPr/>
          </p:nvSpPr>
          <p:spPr>
            <a:xfrm>
              <a:off x="2262397" y="4027908"/>
              <a:ext cx="122771" cy="107857"/>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16</a:t>
              </a:r>
            </a:p>
          </p:txBody>
        </p:sp>
        <p:sp>
          <p:nvSpPr>
            <p:cNvPr id="107" name="TextBox 106"/>
            <p:cNvSpPr txBox="1"/>
            <p:nvPr/>
          </p:nvSpPr>
          <p:spPr>
            <a:xfrm>
              <a:off x="7241394" y="4009355"/>
              <a:ext cx="122771" cy="123111"/>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50</a:t>
              </a:r>
            </a:p>
          </p:txBody>
        </p:sp>
        <p:sp>
          <p:nvSpPr>
            <p:cNvPr id="108" name="TextBox 107"/>
            <p:cNvSpPr txBox="1"/>
            <p:nvPr/>
          </p:nvSpPr>
          <p:spPr>
            <a:xfrm>
              <a:off x="7241052" y="4188187"/>
              <a:ext cx="122771" cy="123111"/>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45</a:t>
              </a:r>
            </a:p>
          </p:txBody>
        </p:sp>
        <p:sp>
          <p:nvSpPr>
            <p:cNvPr id="109" name="TextBox 108"/>
            <p:cNvSpPr txBox="1"/>
            <p:nvPr/>
          </p:nvSpPr>
          <p:spPr>
            <a:xfrm>
              <a:off x="7245442" y="4379633"/>
              <a:ext cx="122771" cy="123111"/>
            </a:xfrm>
            <a:prstGeom prst="rect">
              <a:avLst/>
            </a:prstGeom>
            <a:solidFill>
              <a:schemeClr val="tx1"/>
            </a:solidFill>
          </p:spPr>
          <p:txBody>
            <a:bodyPr wrap="square" lIns="0" tIns="0" rIns="0" bIns="0" rtlCol="0">
              <a:spAutoFit/>
            </a:bodyPr>
            <a:lstStyle/>
            <a:p>
              <a:pPr algn="r"/>
              <a:r>
                <a:rPr lang="en-US" sz="800" dirty="0">
                  <a:solidFill>
                    <a:schemeClr val="bg1"/>
                  </a:solidFill>
                  <a:latin typeface="Arial" panose="020B0604020202020204" pitchFamily="34" charset="0"/>
                  <a:cs typeface="Arial" panose="020B0604020202020204" pitchFamily="34" charset="0"/>
                </a:rPr>
                <a:t>4</a:t>
              </a:r>
              <a:r>
                <a:rPr lang="en-US" sz="800" dirty="0" smtClean="0">
                  <a:solidFill>
                    <a:schemeClr val="bg1"/>
                  </a:solidFill>
                  <a:latin typeface="Arial" panose="020B0604020202020204" pitchFamily="34" charset="0"/>
                  <a:cs typeface="Arial" panose="020B0604020202020204" pitchFamily="34" charset="0"/>
                </a:rPr>
                <a:t>0</a:t>
              </a:r>
            </a:p>
          </p:txBody>
        </p:sp>
        <p:sp>
          <p:nvSpPr>
            <p:cNvPr id="110" name="TextBox 109"/>
            <p:cNvSpPr txBox="1"/>
            <p:nvPr/>
          </p:nvSpPr>
          <p:spPr>
            <a:xfrm>
              <a:off x="7241394" y="4582151"/>
              <a:ext cx="122771" cy="123111"/>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35</a:t>
              </a:r>
            </a:p>
          </p:txBody>
        </p:sp>
        <p:sp>
          <p:nvSpPr>
            <p:cNvPr id="111" name="TextBox 110"/>
            <p:cNvSpPr txBox="1"/>
            <p:nvPr/>
          </p:nvSpPr>
          <p:spPr>
            <a:xfrm>
              <a:off x="7240739" y="4792500"/>
              <a:ext cx="122771" cy="123111"/>
            </a:xfrm>
            <a:prstGeom prst="rect">
              <a:avLst/>
            </a:prstGeom>
            <a:solidFill>
              <a:schemeClr val="tx1"/>
            </a:solidFill>
          </p:spPr>
          <p:txBody>
            <a:bodyPr wrap="square" lIns="0" tIns="0" rIns="0" bIns="0" rtlCol="0">
              <a:spAutoFit/>
            </a:bodyPr>
            <a:lstStyle/>
            <a:p>
              <a:pPr algn="r"/>
              <a:r>
                <a:rPr lang="en-US" sz="800" dirty="0">
                  <a:solidFill>
                    <a:schemeClr val="bg1"/>
                  </a:solidFill>
                  <a:latin typeface="Arial" panose="020B0604020202020204" pitchFamily="34" charset="0"/>
                  <a:cs typeface="Arial" panose="020B0604020202020204" pitchFamily="34" charset="0"/>
                </a:rPr>
                <a:t>3</a:t>
              </a:r>
              <a:r>
                <a:rPr lang="en-US" sz="800" dirty="0" smtClean="0">
                  <a:solidFill>
                    <a:schemeClr val="bg1"/>
                  </a:solidFill>
                  <a:latin typeface="Arial" panose="020B0604020202020204" pitchFamily="34" charset="0"/>
                  <a:cs typeface="Arial" panose="020B0604020202020204" pitchFamily="34" charset="0"/>
                </a:rPr>
                <a:t>0</a:t>
              </a:r>
            </a:p>
          </p:txBody>
        </p:sp>
        <p:sp>
          <p:nvSpPr>
            <p:cNvPr id="112" name="TextBox 111"/>
            <p:cNvSpPr txBox="1"/>
            <p:nvPr/>
          </p:nvSpPr>
          <p:spPr>
            <a:xfrm>
              <a:off x="7239729" y="5006357"/>
              <a:ext cx="122771" cy="123111"/>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25</a:t>
              </a:r>
            </a:p>
          </p:txBody>
        </p:sp>
        <p:sp>
          <p:nvSpPr>
            <p:cNvPr id="113" name="TextBox 112"/>
            <p:cNvSpPr txBox="1"/>
            <p:nvPr/>
          </p:nvSpPr>
          <p:spPr>
            <a:xfrm>
              <a:off x="7240739" y="5205373"/>
              <a:ext cx="122771" cy="123111"/>
            </a:xfrm>
            <a:prstGeom prst="rect">
              <a:avLst/>
            </a:prstGeom>
            <a:solidFill>
              <a:schemeClr val="tx1"/>
            </a:solidFill>
          </p:spPr>
          <p:txBody>
            <a:bodyPr wrap="square" lIns="0" tIns="0" rIns="0" bIns="0" rtlCol="0">
              <a:spAutoFit/>
            </a:bodyPr>
            <a:lstStyle/>
            <a:p>
              <a:pPr algn="r"/>
              <a:r>
                <a:rPr lang="en-US" sz="800" dirty="0">
                  <a:solidFill>
                    <a:schemeClr val="bg1"/>
                  </a:solidFill>
                  <a:latin typeface="Arial" panose="020B0604020202020204" pitchFamily="34" charset="0"/>
                  <a:cs typeface="Arial" panose="020B0604020202020204" pitchFamily="34" charset="0"/>
                </a:rPr>
                <a:t>2</a:t>
              </a:r>
              <a:r>
                <a:rPr lang="en-US" sz="800" dirty="0" smtClean="0">
                  <a:solidFill>
                    <a:schemeClr val="bg1"/>
                  </a:solidFill>
                  <a:latin typeface="Arial" panose="020B0604020202020204" pitchFamily="34" charset="0"/>
                  <a:cs typeface="Arial" panose="020B0604020202020204" pitchFamily="34" charset="0"/>
                </a:rPr>
                <a:t>0</a:t>
              </a:r>
            </a:p>
          </p:txBody>
        </p:sp>
        <p:sp>
          <p:nvSpPr>
            <p:cNvPr id="114" name="TextBox 113"/>
            <p:cNvSpPr txBox="1"/>
            <p:nvPr/>
          </p:nvSpPr>
          <p:spPr>
            <a:xfrm>
              <a:off x="7241019" y="5404389"/>
              <a:ext cx="122771" cy="123111"/>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15</a:t>
              </a:r>
            </a:p>
          </p:txBody>
        </p:sp>
        <p:sp>
          <p:nvSpPr>
            <p:cNvPr id="115" name="TextBox 114"/>
            <p:cNvSpPr txBox="1"/>
            <p:nvPr/>
          </p:nvSpPr>
          <p:spPr>
            <a:xfrm>
              <a:off x="7246076" y="5618240"/>
              <a:ext cx="122771" cy="123111"/>
            </a:xfrm>
            <a:prstGeom prst="rect">
              <a:avLst/>
            </a:prstGeom>
            <a:solidFill>
              <a:schemeClr val="tx1"/>
            </a:solidFill>
          </p:spPr>
          <p:txBody>
            <a:bodyPr wrap="square" lIns="0" tIns="0" rIns="0" bIns="0" rtlCol="0">
              <a:spAutoFit/>
            </a:bodyPr>
            <a:lstStyle/>
            <a:p>
              <a:pPr algn="r"/>
              <a:r>
                <a:rPr lang="en-US" sz="800" dirty="0" smtClean="0">
                  <a:solidFill>
                    <a:schemeClr val="bg1"/>
                  </a:solidFill>
                  <a:latin typeface="Arial" panose="020B0604020202020204" pitchFamily="34" charset="0"/>
                  <a:cs typeface="Arial" panose="020B0604020202020204" pitchFamily="34" charset="0"/>
                </a:rPr>
                <a:t>10</a:t>
              </a:r>
            </a:p>
          </p:txBody>
        </p:sp>
        <p:sp>
          <p:nvSpPr>
            <p:cNvPr id="116" name="TextBox 115"/>
            <p:cNvSpPr txBox="1"/>
            <p:nvPr/>
          </p:nvSpPr>
          <p:spPr>
            <a:xfrm>
              <a:off x="7251454" y="5830807"/>
              <a:ext cx="122771" cy="123111"/>
            </a:xfrm>
            <a:prstGeom prst="rect">
              <a:avLst/>
            </a:prstGeom>
            <a:solidFill>
              <a:schemeClr val="tx1"/>
            </a:solidFill>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5</a:t>
              </a:r>
            </a:p>
          </p:txBody>
        </p:sp>
        <p:sp>
          <p:nvSpPr>
            <p:cNvPr id="117" name="TextBox 116"/>
            <p:cNvSpPr txBox="1"/>
            <p:nvPr/>
          </p:nvSpPr>
          <p:spPr>
            <a:xfrm>
              <a:off x="7246397" y="6000638"/>
              <a:ext cx="122771" cy="123111"/>
            </a:xfrm>
            <a:prstGeom prst="rect">
              <a:avLst/>
            </a:prstGeom>
            <a:solidFill>
              <a:schemeClr val="tx1"/>
            </a:solidFill>
          </p:spPr>
          <p:txBody>
            <a:bodyPr wrap="square" lIns="0" tIns="0" rIns="0" bIns="0" rtlCol="0">
              <a:spAutoFit/>
            </a:bodyPr>
            <a:lstStyle/>
            <a:p>
              <a:r>
                <a:rPr lang="en-US" sz="800" dirty="0" smtClean="0">
                  <a:solidFill>
                    <a:schemeClr val="bg1"/>
                  </a:solidFill>
                  <a:latin typeface="Arial" panose="020B0604020202020204" pitchFamily="34" charset="0"/>
                  <a:cs typeface="Arial" panose="020B0604020202020204" pitchFamily="34" charset="0"/>
                </a:rPr>
                <a:t>0</a:t>
              </a:r>
            </a:p>
          </p:txBody>
        </p:sp>
        <p:sp>
          <p:nvSpPr>
            <p:cNvPr id="118" name="TextBox 117"/>
            <p:cNvSpPr txBox="1"/>
            <p:nvPr/>
          </p:nvSpPr>
          <p:spPr>
            <a:xfrm>
              <a:off x="7122292" y="3890063"/>
              <a:ext cx="235839" cy="123111"/>
            </a:xfrm>
            <a:prstGeom prst="rect">
              <a:avLst/>
            </a:prstGeom>
            <a:solidFill>
              <a:schemeClr val="tx1"/>
            </a:solidFill>
          </p:spPr>
          <p:txBody>
            <a:bodyPr wrap="square" lIns="0" tIns="0" rIns="0" bIns="0" rtlCol="0">
              <a:spAutoFit/>
            </a:bodyPr>
            <a:lstStyle/>
            <a:p>
              <a:pPr algn="r"/>
              <a:r>
                <a:rPr lang="en-US" sz="800" dirty="0" err="1" smtClean="0">
                  <a:solidFill>
                    <a:schemeClr val="bg1"/>
                  </a:solidFill>
                  <a:latin typeface="Arial" panose="020B0604020202020204" pitchFamily="34" charset="0"/>
                  <a:cs typeface="Arial" panose="020B0604020202020204" pitchFamily="34" charset="0"/>
                </a:rPr>
                <a:t>dBZ</a:t>
              </a:r>
              <a:endParaRPr lang="en-US" sz="800" dirty="0" smtClean="0">
                <a:solidFill>
                  <a:schemeClr val="bg1"/>
                </a:solidFill>
                <a:latin typeface="Arial" panose="020B0604020202020204" pitchFamily="34" charset="0"/>
                <a:cs typeface="Arial" panose="020B0604020202020204" pitchFamily="34" charset="0"/>
              </a:endParaRPr>
            </a:p>
          </p:txBody>
        </p:sp>
      </p:grpSp>
      <p:sp>
        <p:nvSpPr>
          <p:cNvPr id="75" name="TextBox 74"/>
          <p:cNvSpPr txBox="1"/>
          <p:nvPr/>
        </p:nvSpPr>
        <p:spPr>
          <a:xfrm>
            <a:off x="409117" y="1918354"/>
            <a:ext cx="1487253" cy="400110"/>
          </a:xfrm>
          <a:prstGeom prst="rect">
            <a:avLst/>
          </a:prstGeom>
          <a:noFill/>
        </p:spPr>
        <p:txBody>
          <a:bodyPr wrap="square" rtlCol="0">
            <a:spAutoFit/>
          </a:bodyPr>
          <a:lstStyle/>
          <a:p>
            <a:pPr algn="r"/>
            <a:r>
              <a:rPr lang="en-US" sz="2000" dirty="0" smtClean="0">
                <a:solidFill>
                  <a:schemeClr val="tx1">
                    <a:lumMod val="85000"/>
                  </a:schemeClr>
                </a:solidFill>
                <a:latin typeface="Arial" panose="020B0604020202020204" pitchFamily="34" charset="0"/>
                <a:cs typeface="Arial" panose="020B0604020202020204" pitchFamily="34" charset="0"/>
              </a:rPr>
              <a:t>Original</a:t>
            </a:r>
          </a:p>
        </p:txBody>
      </p:sp>
      <p:sp>
        <p:nvSpPr>
          <p:cNvPr id="71" name="TextBox 70"/>
          <p:cNvSpPr txBox="1"/>
          <p:nvPr/>
        </p:nvSpPr>
        <p:spPr>
          <a:xfrm>
            <a:off x="503035" y="4728976"/>
            <a:ext cx="1487253" cy="400110"/>
          </a:xfrm>
          <a:prstGeom prst="rect">
            <a:avLst/>
          </a:prstGeom>
          <a:noFill/>
        </p:spPr>
        <p:txBody>
          <a:bodyPr wrap="square" rtlCol="0">
            <a:spAutoFit/>
          </a:bodyPr>
          <a:lstStyle/>
          <a:p>
            <a:pPr algn="r"/>
            <a:r>
              <a:rPr lang="en-US" sz="2000" dirty="0" smtClean="0">
                <a:solidFill>
                  <a:schemeClr val="tx1">
                    <a:lumMod val="85000"/>
                  </a:schemeClr>
                </a:solidFill>
                <a:latin typeface="Arial" panose="020B0604020202020204" pitchFamily="34" charset="0"/>
                <a:cs typeface="Arial" panose="020B0604020202020204" pitchFamily="34" charset="0"/>
              </a:rPr>
              <a:t>Scaled</a:t>
            </a:r>
          </a:p>
        </p:txBody>
      </p:sp>
      <p:sp>
        <p:nvSpPr>
          <p:cNvPr id="4" name="Rectangle 3"/>
          <p:cNvSpPr/>
          <p:nvPr/>
        </p:nvSpPr>
        <p:spPr>
          <a:xfrm>
            <a:off x="6596009" y="1196541"/>
            <a:ext cx="567428" cy="1788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3588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300997" y="77231"/>
            <a:ext cx="8508571" cy="939249"/>
          </a:xfrm>
          <a:prstGeom prst="rect">
            <a:avLst/>
          </a:prstGeom>
        </p:spPr>
        <p:txBody>
          <a:bodyPr vert="horz" lIns="68580" tIns="34290" rIns="68580" bIns="3429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2800" dirty="0" smtClean="0">
                <a:solidFill>
                  <a:srgbClr val="E8950E">
                    <a:lumMod val="40000"/>
                    <a:lumOff val="60000"/>
                  </a:srgb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Success of Assimilation Technique</a:t>
            </a:r>
            <a:endParaRPr lang="en-US" sz="2000" dirty="0">
              <a:solidFill>
                <a:srgbClr val="E8950E">
                  <a:lumMod val="40000"/>
                  <a:lumOff val="60000"/>
                </a:srgbClr>
              </a:solidFill>
              <a:latin typeface="Arial" panose="020B0604020202020204" pitchFamily="34" charset="0"/>
              <a:cs typeface="Arial" panose="020B0604020202020204" pitchFamily="34" charset="0"/>
            </a:endParaRPr>
          </a:p>
        </p:txBody>
      </p:sp>
      <p:sp>
        <p:nvSpPr>
          <p:cNvPr id="88" name="TextBox 87"/>
          <p:cNvSpPr txBox="1"/>
          <p:nvPr/>
        </p:nvSpPr>
        <p:spPr>
          <a:xfrm>
            <a:off x="55753" y="1132805"/>
            <a:ext cx="9081195" cy="307777"/>
          </a:xfrm>
          <a:prstGeom prst="rect">
            <a:avLst/>
          </a:prstGeom>
          <a:noFill/>
        </p:spPr>
        <p:txBody>
          <a:bodyPr wrap="square" lIns="0" tIns="0" bIns="0" rtlCol="0">
            <a:spAutoFit/>
          </a:bodyPr>
          <a:lstStyle/>
          <a:p>
            <a:pPr algn="ctr"/>
            <a:r>
              <a:rPr lang="en-US" sz="2000" dirty="0" smtClean="0">
                <a:solidFill>
                  <a:schemeClr val="tx1">
                    <a:lumMod val="95000"/>
                  </a:schemeClr>
                </a:solidFill>
                <a:latin typeface="Arial" panose="020B0604020202020204" pitchFamily="34" charset="0"/>
                <a:cs typeface="Arial" panose="020B0604020202020204" pitchFamily="34" charset="0"/>
              </a:rPr>
              <a:t>Average S-PolKa Radial Velocity and Composite Horizontal Wind Speed</a:t>
            </a:r>
            <a:endParaRPr lang="en-US" sz="2000" dirty="0">
              <a:solidFill>
                <a:schemeClr val="tx1">
                  <a:lumMod val="95000"/>
                </a:schemeClr>
              </a:solidFill>
              <a:latin typeface="Arial" panose="020B0604020202020204" pitchFamily="34" charset="0"/>
              <a:cs typeface="Arial" panose="020B0604020202020204" pitchFamily="34" charset="0"/>
            </a:endParaRPr>
          </a:p>
        </p:txBody>
      </p:sp>
      <p:grpSp>
        <p:nvGrpSpPr>
          <p:cNvPr id="16" name="Group 15"/>
          <p:cNvGrpSpPr/>
          <p:nvPr/>
        </p:nvGrpSpPr>
        <p:grpSpPr>
          <a:xfrm>
            <a:off x="1553821" y="6120096"/>
            <a:ext cx="6514122" cy="490371"/>
            <a:chOff x="1581665" y="6254043"/>
            <a:chExt cx="6514122" cy="490371"/>
          </a:xfrm>
        </p:grpSpPr>
        <p:sp>
          <p:nvSpPr>
            <p:cNvPr id="14" name="Rectangle 13"/>
            <p:cNvSpPr/>
            <p:nvPr/>
          </p:nvSpPr>
          <p:spPr>
            <a:xfrm>
              <a:off x="1581665" y="6279956"/>
              <a:ext cx="6277232" cy="464458"/>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1" name="Picture 100"/>
            <p:cNvPicPr>
              <a:picLocks/>
            </p:cNvPicPr>
            <p:nvPr/>
          </p:nvPicPr>
          <p:blipFill rotWithShape="1">
            <a:blip r:embed="rId3" cstate="screen">
              <a:extLst>
                <a:ext uri="{28A0092B-C50C-407E-A947-70E740481C1C}">
                  <a14:useLocalDpi xmlns:a14="http://schemas.microsoft.com/office/drawing/2010/main"/>
                </a:ext>
              </a:extLst>
            </a:blip>
            <a:srcRect/>
            <a:stretch/>
          </p:blipFill>
          <p:spPr>
            <a:xfrm rot="16200000">
              <a:off x="4440982" y="3865123"/>
              <a:ext cx="228600" cy="5486400"/>
            </a:xfrm>
            <a:prstGeom prst="rect">
              <a:avLst/>
            </a:prstGeom>
          </p:spPr>
        </p:pic>
        <p:sp>
          <p:nvSpPr>
            <p:cNvPr id="15" name="TextBox 14"/>
            <p:cNvSpPr txBox="1"/>
            <p:nvPr/>
          </p:nvSpPr>
          <p:spPr>
            <a:xfrm>
              <a:off x="1743096" y="6266401"/>
              <a:ext cx="53185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20</a:t>
              </a:r>
              <a:endParaRPr lang="en-US" sz="1400" dirty="0">
                <a:solidFill>
                  <a:schemeClr val="bg1"/>
                </a:solidFill>
                <a:latin typeface="Arial" panose="020B0604020202020204" pitchFamily="34" charset="0"/>
                <a:cs typeface="Arial" panose="020B0604020202020204" pitchFamily="34" charset="0"/>
              </a:endParaRPr>
            </a:p>
          </p:txBody>
        </p:sp>
        <p:sp>
          <p:nvSpPr>
            <p:cNvPr id="103" name="TextBox 102"/>
            <p:cNvSpPr txBox="1"/>
            <p:nvPr/>
          </p:nvSpPr>
          <p:spPr>
            <a:xfrm>
              <a:off x="2253119" y="6263369"/>
              <a:ext cx="53185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18</a:t>
              </a:r>
              <a:endParaRPr lang="en-US" sz="1400" dirty="0">
                <a:solidFill>
                  <a:schemeClr val="bg1"/>
                </a:solidFill>
                <a:latin typeface="Arial" panose="020B0604020202020204" pitchFamily="34" charset="0"/>
                <a:cs typeface="Arial" panose="020B0604020202020204" pitchFamily="34" charset="0"/>
              </a:endParaRPr>
            </a:p>
          </p:txBody>
        </p:sp>
        <p:sp>
          <p:nvSpPr>
            <p:cNvPr id="104" name="TextBox 103"/>
            <p:cNvSpPr txBox="1"/>
            <p:nvPr/>
          </p:nvSpPr>
          <p:spPr>
            <a:xfrm>
              <a:off x="2785325" y="6267151"/>
              <a:ext cx="53185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16</a:t>
              </a:r>
              <a:endParaRPr lang="en-US" sz="1400" dirty="0">
                <a:solidFill>
                  <a:schemeClr val="bg1"/>
                </a:solidFill>
                <a:latin typeface="Arial" panose="020B0604020202020204" pitchFamily="34" charset="0"/>
                <a:cs typeface="Arial" panose="020B0604020202020204" pitchFamily="34" charset="0"/>
              </a:endParaRPr>
            </a:p>
          </p:txBody>
        </p:sp>
        <p:sp>
          <p:nvSpPr>
            <p:cNvPr id="105" name="TextBox 104"/>
            <p:cNvSpPr txBox="1"/>
            <p:nvPr/>
          </p:nvSpPr>
          <p:spPr>
            <a:xfrm>
              <a:off x="3305866" y="6266444"/>
              <a:ext cx="53185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14</a:t>
              </a:r>
              <a:endParaRPr lang="en-US" sz="1400" dirty="0">
                <a:solidFill>
                  <a:schemeClr val="bg1"/>
                </a:solidFill>
                <a:latin typeface="Arial" panose="020B0604020202020204" pitchFamily="34" charset="0"/>
                <a:cs typeface="Arial" panose="020B0604020202020204" pitchFamily="34" charset="0"/>
              </a:endParaRPr>
            </a:p>
          </p:txBody>
        </p:sp>
        <p:sp>
          <p:nvSpPr>
            <p:cNvPr id="106" name="TextBox 105"/>
            <p:cNvSpPr txBox="1"/>
            <p:nvPr/>
          </p:nvSpPr>
          <p:spPr>
            <a:xfrm>
              <a:off x="3837898" y="6267151"/>
              <a:ext cx="53185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12</a:t>
              </a:r>
              <a:endParaRPr lang="en-US" sz="1400" dirty="0">
                <a:solidFill>
                  <a:schemeClr val="bg1"/>
                </a:solidFill>
                <a:latin typeface="Arial" panose="020B0604020202020204" pitchFamily="34" charset="0"/>
                <a:cs typeface="Arial" panose="020B0604020202020204" pitchFamily="34" charset="0"/>
              </a:endParaRPr>
            </a:p>
          </p:txBody>
        </p:sp>
        <p:sp>
          <p:nvSpPr>
            <p:cNvPr id="107" name="TextBox 106"/>
            <p:cNvSpPr txBox="1"/>
            <p:nvPr/>
          </p:nvSpPr>
          <p:spPr>
            <a:xfrm>
              <a:off x="4358266" y="6265982"/>
              <a:ext cx="53185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10</a:t>
              </a:r>
              <a:endParaRPr lang="en-US" sz="1400" dirty="0">
                <a:solidFill>
                  <a:schemeClr val="bg1"/>
                </a:solidFill>
                <a:latin typeface="Arial" panose="020B0604020202020204" pitchFamily="34" charset="0"/>
                <a:cs typeface="Arial" panose="020B0604020202020204" pitchFamily="34" charset="0"/>
              </a:endParaRPr>
            </a:p>
          </p:txBody>
        </p:sp>
        <p:sp>
          <p:nvSpPr>
            <p:cNvPr id="108" name="TextBox 107"/>
            <p:cNvSpPr txBox="1"/>
            <p:nvPr/>
          </p:nvSpPr>
          <p:spPr>
            <a:xfrm>
              <a:off x="4951910" y="6254043"/>
              <a:ext cx="53185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8</a:t>
              </a:r>
              <a:endParaRPr lang="en-US" sz="1400" dirty="0">
                <a:solidFill>
                  <a:schemeClr val="bg1"/>
                </a:solidFill>
                <a:latin typeface="Arial" panose="020B0604020202020204" pitchFamily="34" charset="0"/>
                <a:cs typeface="Arial" panose="020B0604020202020204" pitchFamily="34" charset="0"/>
              </a:endParaRPr>
            </a:p>
          </p:txBody>
        </p:sp>
        <p:sp>
          <p:nvSpPr>
            <p:cNvPr id="109" name="TextBox 108"/>
            <p:cNvSpPr txBox="1"/>
            <p:nvPr/>
          </p:nvSpPr>
          <p:spPr>
            <a:xfrm>
              <a:off x="5495887" y="6266444"/>
              <a:ext cx="53185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6</a:t>
              </a:r>
              <a:endParaRPr lang="en-US" sz="1400" dirty="0">
                <a:solidFill>
                  <a:schemeClr val="bg1"/>
                </a:solidFill>
                <a:latin typeface="Arial" panose="020B0604020202020204" pitchFamily="34" charset="0"/>
                <a:cs typeface="Arial" panose="020B0604020202020204" pitchFamily="34" charset="0"/>
              </a:endParaRPr>
            </a:p>
          </p:txBody>
        </p:sp>
        <p:sp>
          <p:nvSpPr>
            <p:cNvPr id="110" name="TextBox 109"/>
            <p:cNvSpPr txBox="1"/>
            <p:nvPr/>
          </p:nvSpPr>
          <p:spPr>
            <a:xfrm>
              <a:off x="6003032" y="6265707"/>
              <a:ext cx="53185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4</a:t>
              </a:r>
              <a:endParaRPr lang="en-US" sz="1400" dirty="0">
                <a:solidFill>
                  <a:schemeClr val="bg1"/>
                </a:solidFill>
                <a:latin typeface="Arial" panose="020B0604020202020204" pitchFamily="34" charset="0"/>
                <a:cs typeface="Arial" panose="020B0604020202020204" pitchFamily="34" charset="0"/>
              </a:endParaRPr>
            </a:p>
          </p:txBody>
        </p:sp>
        <p:sp>
          <p:nvSpPr>
            <p:cNvPr id="111" name="TextBox 110"/>
            <p:cNvSpPr txBox="1"/>
            <p:nvPr/>
          </p:nvSpPr>
          <p:spPr>
            <a:xfrm>
              <a:off x="6553581" y="6255578"/>
              <a:ext cx="53185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2</a:t>
              </a:r>
              <a:endParaRPr lang="en-US" sz="1400" dirty="0">
                <a:solidFill>
                  <a:schemeClr val="bg1"/>
                </a:solidFill>
                <a:latin typeface="Arial" panose="020B0604020202020204" pitchFamily="34" charset="0"/>
                <a:cs typeface="Arial" panose="020B0604020202020204" pitchFamily="34" charset="0"/>
              </a:endParaRPr>
            </a:p>
          </p:txBody>
        </p:sp>
        <p:sp>
          <p:nvSpPr>
            <p:cNvPr id="113" name="TextBox 112"/>
            <p:cNvSpPr txBox="1"/>
            <p:nvPr/>
          </p:nvSpPr>
          <p:spPr>
            <a:xfrm>
              <a:off x="7043387" y="6272744"/>
              <a:ext cx="53185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0</a:t>
              </a:r>
              <a:endParaRPr lang="en-US" sz="1400" dirty="0">
                <a:solidFill>
                  <a:schemeClr val="bg1"/>
                </a:solidFill>
                <a:latin typeface="Arial" panose="020B0604020202020204" pitchFamily="34" charset="0"/>
                <a:cs typeface="Arial" panose="020B0604020202020204" pitchFamily="34" charset="0"/>
              </a:endParaRPr>
            </a:p>
          </p:txBody>
        </p:sp>
        <p:sp>
          <p:nvSpPr>
            <p:cNvPr id="114" name="TextBox 113"/>
            <p:cNvSpPr txBox="1"/>
            <p:nvPr/>
          </p:nvSpPr>
          <p:spPr>
            <a:xfrm>
              <a:off x="7256257" y="6366837"/>
              <a:ext cx="839530"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m</a:t>
              </a:r>
              <a:r>
                <a:rPr lang="en-US" sz="1400" dirty="0" smtClean="0">
                  <a:solidFill>
                    <a:schemeClr val="bg1"/>
                  </a:solidFill>
                  <a:latin typeface="Arial" panose="020B0604020202020204" pitchFamily="34" charset="0"/>
                  <a:cs typeface="Arial" panose="020B0604020202020204" pitchFamily="34" charset="0"/>
                </a:rPr>
                <a:t> s</a:t>
              </a:r>
              <a:r>
                <a:rPr lang="en-US" sz="1400" baseline="30000" dirty="0" smtClean="0">
                  <a:solidFill>
                    <a:schemeClr val="bg1"/>
                  </a:solidFill>
                  <a:latin typeface="Arial" panose="020B0604020202020204" pitchFamily="34" charset="0"/>
                  <a:cs typeface="Arial" panose="020B0604020202020204" pitchFamily="34" charset="0"/>
                </a:rPr>
                <a:t>-1</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5" name="Group 4"/>
          <p:cNvGrpSpPr/>
          <p:nvPr/>
        </p:nvGrpSpPr>
        <p:grpSpPr>
          <a:xfrm>
            <a:off x="0" y="1819614"/>
            <a:ext cx="8999952" cy="3876380"/>
            <a:chOff x="0" y="1819614"/>
            <a:chExt cx="8999952" cy="3876380"/>
          </a:xfrm>
        </p:grpSpPr>
        <p:sp>
          <p:nvSpPr>
            <p:cNvPr id="97" name="Rectangle 96"/>
            <p:cNvSpPr/>
            <p:nvPr/>
          </p:nvSpPr>
          <p:spPr>
            <a:xfrm>
              <a:off x="2519049" y="2097060"/>
              <a:ext cx="6480903" cy="3567963"/>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62631" y="2095954"/>
              <a:ext cx="2364021" cy="3600040"/>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3089421" y="2281462"/>
              <a:ext cx="1721462" cy="318824"/>
            </a:xfrm>
            <a:prstGeom prst="rect">
              <a:avLst/>
            </a:prstGeom>
            <a:noFill/>
          </p:spPr>
          <p:txBody>
            <a:bodyPr wrap="square" rtlCol="0">
              <a:spAutoFit/>
            </a:bodyPr>
            <a:lstStyle/>
            <a:p>
              <a:pPr algn="ctr"/>
              <a:r>
                <a:rPr lang="en-US" sz="1600" b="1" dirty="0" err="1" smtClean="0">
                  <a:solidFill>
                    <a:schemeClr val="bg1"/>
                  </a:solidFill>
                  <a:latin typeface="Arial" panose="020B0604020202020204" pitchFamily="34" charset="0"/>
                  <a:cs typeface="Arial" panose="020B0604020202020204" pitchFamily="34" charset="0"/>
                </a:rPr>
                <a:t>Milbrandt</a:t>
              </a:r>
              <a:r>
                <a:rPr lang="en-US" sz="1600" b="1" dirty="0" smtClean="0">
                  <a:solidFill>
                    <a:schemeClr val="bg1"/>
                  </a:solidFill>
                  <a:latin typeface="Arial" panose="020B0604020202020204" pitchFamily="34" charset="0"/>
                  <a:cs typeface="Arial" panose="020B0604020202020204" pitchFamily="34" charset="0"/>
                </a:rPr>
                <a:t> - </a:t>
              </a:r>
              <a:r>
                <a:rPr lang="en-US" sz="1600" b="1" dirty="0" err="1" smtClean="0">
                  <a:solidFill>
                    <a:schemeClr val="bg1"/>
                  </a:solidFill>
                  <a:latin typeface="Arial" panose="020B0604020202020204" pitchFamily="34" charset="0"/>
                  <a:cs typeface="Arial" panose="020B0604020202020204" pitchFamily="34" charset="0"/>
                </a:rPr>
                <a:t>Yau</a:t>
              </a:r>
              <a:r>
                <a:rPr lang="en-US" sz="1600" b="1" dirty="0" smtClean="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p:txBody>
        </p:sp>
        <p:sp>
          <p:nvSpPr>
            <p:cNvPr id="78" name="TextBox 77"/>
            <p:cNvSpPr txBox="1"/>
            <p:nvPr/>
          </p:nvSpPr>
          <p:spPr>
            <a:xfrm>
              <a:off x="5083764" y="2299914"/>
              <a:ext cx="1667995" cy="318824"/>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Morrison</a:t>
              </a:r>
              <a:endParaRPr lang="en-US" sz="1600" b="1" dirty="0">
                <a:solidFill>
                  <a:schemeClr val="bg1"/>
                </a:solidFill>
                <a:latin typeface="Arial" panose="020B0604020202020204" pitchFamily="34" charset="0"/>
                <a:cs typeface="Arial" panose="020B0604020202020204" pitchFamily="34" charset="0"/>
              </a:endParaRPr>
            </a:p>
          </p:txBody>
        </p:sp>
        <p:sp>
          <p:nvSpPr>
            <p:cNvPr id="79" name="TextBox 78"/>
            <p:cNvSpPr txBox="1"/>
            <p:nvPr/>
          </p:nvSpPr>
          <p:spPr>
            <a:xfrm>
              <a:off x="7071057" y="2281462"/>
              <a:ext cx="1603814" cy="318824"/>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WDM6</a:t>
              </a:r>
              <a:endParaRPr lang="en-US" sz="1600" b="1" dirty="0">
                <a:solidFill>
                  <a:schemeClr val="bg1"/>
                </a:solidFill>
                <a:latin typeface="Arial" panose="020B0604020202020204" pitchFamily="34" charset="0"/>
                <a:cs typeface="Arial" panose="020B0604020202020204" pitchFamily="34" charset="0"/>
              </a:endParaRPr>
            </a:p>
          </p:txBody>
        </p:sp>
        <p:sp>
          <p:nvSpPr>
            <p:cNvPr id="81" name="TextBox 80"/>
            <p:cNvSpPr txBox="1"/>
            <p:nvPr/>
          </p:nvSpPr>
          <p:spPr>
            <a:xfrm>
              <a:off x="0" y="2210250"/>
              <a:ext cx="2452159" cy="318824"/>
            </a:xfrm>
            <a:prstGeom prst="rect">
              <a:avLst/>
            </a:prstGeom>
            <a:noFill/>
          </p:spPr>
          <p:txBody>
            <a:bodyPr wrap="square" rtlCol="0">
              <a:spAutoFit/>
            </a:bodyPr>
            <a:lstStyle/>
            <a:p>
              <a:pPr algn="ctr"/>
              <a:r>
                <a:rPr lang="en-US" sz="1600" b="1" dirty="0" smtClean="0">
                  <a:solidFill>
                    <a:schemeClr val="tx1">
                      <a:lumMod val="95000"/>
                    </a:schemeClr>
                  </a:solidFill>
                  <a:latin typeface="Arial" panose="020B0604020202020204" pitchFamily="34" charset="0"/>
                  <a:cs typeface="Arial" panose="020B0604020202020204" pitchFamily="34" charset="0"/>
                </a:rPr>
                <a:t>S-</a:t>
              </a:r>
              <a:r>
                <a:rPr lang="en-US" sz="1600" b="1" dirty="0" err="1" smtClean="0">
                  <a:solidFill>
                    <a:schemeClr val="tx1">
                      <a:lumMod val="95000"/>
                    </a:schemeClr>
                  </a:solidFill>
                  <a:latin typeface="Arial" panose="020B0604020202020204" pitchFamily="34" charset="0"/>
                  <a:cs typeface="Arial" panose="020B0604020202020204" pitchFamily="34" charset="0"/>
                </a:rPr>
                <a:t>PolKa</a:t>
              </a:r>
              <a:endParaRPr lang="en-US" sz="1600" b="1" dirty="0">
                <a:solidFill>
                  <a:schemeClr val="tx1">
                    <a:lumMod val="95000"/>
                  </a:schemeClr>
                </a:solidFill>
                <a:latin typeface="Arial" panose="020B0604020202020204" pitchFamily="34" charset="0"/>
                <a:cs typeface="Arial" panose="020B0604020202020204" pitchFamily="34" charset="0"/>
              </a:endParaRPr>
            </a:p>
          </p:txBody>
        </p:sp>
        <p:sp>
          <p:nvSpPr>
            <p:cNvPr id="92" name="TextBox 91"/>
            <p:cNvSpPr txBox="1"/>
            <p:nvPr/>
          </p:nvSpPr>
          <p:spPr>
            <a:xfrm>
              <a:off x="2428298" y="5411076"/>
              <a:ext cx="6372863" cy="260856"/>
            </a:xfrm>
            <a:prstGeom prst="rect">
              <a:avLst/>
            </a:prstGeom>
            <a:noFill/>
          </p:spPr>
          <p:txBody>
            <a:bodyPr wrap="squar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Normalized Zonal Distance</a:t>
              </a:r>
              <a:endParaRPr lang="en-US" sz="1200" dirty="0">
                <a:solidFill>
                  <a:schemeClr val="bg1"/>
                </a:solidFill>
                <a:latin typeface="Arial" panose="020B0604020202020204" pitchFamily="34" charset="0"/>
                <a:cs typeface="Arial" panose="020B0604020202020204" pitchFamily="34" charset="0"/>
              </a:endParaRPr>
            </a:p>
          </p:txBody>
        </p:sp>
        <p:sp>
          <p:nvSpPr>
            <p:cNvPr id="95" name="TextBox 94"/>
            <p:cNvSpPr txBox="1"/>
            <p:nvPr/>
          </p:nvSpPr>
          <p:spPr>
            <a:xfrm>
              <a:off x="62632" y="5397777"/>
              <a:ext cx="2477687" cy="260856"/>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Distance from S-</a:t>
              </a:r>
              <a:r>
                <a:rPr lang="en-US" sz="1200" dirty="0" err="1" smtClean="0">
                  <a:latin typeface="Arial" panose="020B0604020202020204" pitchFamily="34" charset="0"/>
                  <a:cs typeface="Arial" panose="020B0604020202020204" pitchFamily="34" charset="0"/>
                </a:rPr>
                <a:t>PolKa</a:t>
              </a:r>
              <a:r>
                <a:rPr lang="en-US" sz="1200" dirty="0" smtClean="0">
                  <a:latin typeface="Arial" panose="020B0604020202020204" pitchFamily="34" charset="0"/>
                  <a:cs typeface="Arial" panose="020B0604020202020204" pitchFamily="34" charset="0"/>
                </a:rPr>
                <a:t> (km)</a:t>
              </a:r>
              <a:endParaRPr lang="en-US" sz="1200" dirty="0">
                <a:latin typeface="Arial" panose="020B0604020202020204" pitchFamily="34" charset="0"/>
                <a:cs typeface="Arial" panose="020B0604020202020204" pitchFamily="34" charset="0"/>
              </a:endParaRPr>
            </a:p>
          </p:txBody>
        </p:sp>
        <p:sp>
          <p:nvSpPr>
            <p:cNvPr id="6" name="Rectangle 5"/>
            <p:cNvSpPr/>
            <p:nvPr/>
          </p:nvSpPr>
          <p:spPr>
            <a:xfrm>
              <a:off x="319344" y="2568573"/>
              <a:ext cx="2004962" cy="2792792"/>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7" name="Picture 86"/>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337866" y="2667344"/>
              <a:ext cx="1937089" cy="2647475"/>
            </a:xfrm>
            <a:prstGeom prst="rect">
              <a:avLst/>
            </a:prstGeom>
          </p:spPr>
        </p:pic>
        <p:sp>
          <p:nvSpPr>
            <p:cNvPr id="90" name="TextBox 89"/>
            <p:cNvSpPr txBox="1"/>
            <p:nvPr/>
          </p:nvSpPr>
          <p:spPr>
            <a:xfrm rot="16200000">
              <a:off x="-504959" y="3826469"/>
              <a:ext cx="1367124"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Height (km)</a:t>
              </a:r>
              <a:endParaRPr lang="en-US" sz="1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59336" y="2672860"/>
              <a:ext cx="5973165" cy="2631219"/>
            </a:xfrm>
            <a:prstGeom prst="rect">
              <a:avLst/>
            </a:prstGeom>
          </p:spPr>
        </p:pic>
        <p:sp>
          <p:nvSpPr>
            <p:cNvPr id="102" name="TextBox 101"/>
            <p:cNvSpPr txBox="1"/>
            <p:nvPr/>
          </p:nvSpPr>
          <p:spPr>
            <a:xfrm rot="16200000">
              <a:off x="1970384" y="3675546"/>
              <a:ext cx="1367124" cy="276999"/>
            </a:xfrm>
            <a:prstGeom prst="rect">
              <a:avLst/>
            </a:prstGeom>
            <a:noFill/>
          </p:spPr>
          <p:txBody>
            <a:bodyPr wrap="squar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Height (km)</a:t>
              </a:r>
              <a:endParaRPr lang="en-US" sz="12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32520" y="1819614"/>
              <a:ext cx="1942435" cy="28984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Observations</a:t>
              </a:r>
              <a:endParaRPr lang="en-US" sz="1400" dirty="0">
                <a:latin typeface="Arial" panose="020B0604020202020204" pitchFamily="34" charset="0"/>
                <a:cs typeface="Arial" panose="020B0604020202020204" pitchFamily="34" charset="0"/>
              </a:endParaRPr>
            </a:p>
          </p:txBody>
        </p:sp>
        <p:sp>
          <p:nvSpPr>
            <p:cNvPr id="115" name="TextBox 114"/>
            <p:cNvSpPr txBox="1"/>
            <p:nvPr/>
          </p:nvSpPr>
          <p:spPr>
            <a:xfrm>
              <a:off x="2500057" y="1821507"/>
              <a:ext cx="6499895" cy="28984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WRF Simulations</a:t>
              </a:r>
              <a:endParaRPr lang="en-US" sz="1400" dirty="0">
                <a:latin typeface="Arial" panose="020B0604020202020204" pitchFamily="34" charset="0"/>
                <a:cs typeface="Arial" panose="020B0604020202020204" pitchFamily="34" charset="0"/>
              </a:endParaRPr>
            </a:p>
          </p:txBody>
        </p:sp>
        <p:sp>
          <p:nvSpPr>
            <p:cNvPr id="76" name="Rectangle 75"/>
            <p:cNvSpPr/>
            <p:nvPr/>
          </p:nvSpPr>
          <p:spPr>
            <a:xfrm>
              <a:off x="2848421" y="2266728"/>
              <a:ext cx="2013860" cy="3094639"/>
            </a:xfrm>
            <a:prstGeom prst="rect">
              <a:avLst/>
            </a:pr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862281" y="2267551"/>
              <a:ext cx="2027144" cy="3093814"/>
            </a:xfrm>
            <a:prstGeom prst="rect">
              <a:avLst/>
            </a:prstGeom>
            <a:noFill/>
            <a:ln w="762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6889425" y="2266728"/>
              <a:ext cx="1986070" cy="3094637"/>
            </a:xfrm>
            <a:prstGeom prst="rect">
              <a:avLst/>
            </a:prstGeom>
            <a:noFill/>
            <a:ln w="762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11980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0" y="398246"/>
            <a:ext cx="9144000" cy="4375634"/>
          </a:xfrm>
          <a:prstGeom prst="rect">
            <a:avLst/>
          </a:prstGeom>
        </p:spPr>
        <p:txBody>
          <a:bodyPr vert="horz" lIns="68580" tIns="34290" rIns="68580" bIns="3429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u="sng" dirty="0" smtClean="0">
                <a:solidFill>
                  <a:srgbClr val="E8950E">
                    <a:lumMod val="40000"/>
                    <a:lumOff val="60000"/>
                  </a:srgbClr>
                </a:solidFill>
                <a:latin typeface="Arial" panose="020B0604020202020204" pitchFamily="34" charset="0"/>
                <a:cs typeface="Arial" panose="020B0604020202020204" pitchFamily="34" charset="0"/>
              </a:rPr>
              <a:t>Part 3:</a:t>
            </a:r>
          </a:p>
          <a:p>
            <a:endParaRPr lang="en-US" sz="3200" u="sng" dirty="0" smtClean="0">
              <a:solidFill>
                <a:srgbClr val="E8950E">
                  <a:lumMod val="40000"/>
                  <a:lumOff val="60000"/>
                </a:srgbClr>
              </a:solidFill>
              <a:latin typeface="Arial" panose="020B0604020202020204" pitchFamily="34" charset="0"/>
              <a:cs typeface="Arial" panose="020B0604020202020204" pitchFamily="34" charset="0"/>
            </a:endParaRPr>
          </a:p>
          <a:p>
            <a:r>
              <a:rPr lang="en-US" sz="3200" dirty="0" smtClean="0">
                <a:solidFill>
                  <a:srgbClr val="E8950E">
                    <a:lumMod val="40000"/>
                    <a:lumOff val="60000"/>
                  </a:srgbClr>
                </a:solidFill>
                <a:latin typeface="Arial" panose="020B0604020202020204" pitchFamily="34" charset="0"/>
                <a:cs typeface="Arial" panose="020B0604020202020204" pitchFamily="34" charset="0"/>
              </a:rPr>
              <a:t>Spatial Comparison</a:t>
            </a:r>
          </a:p>
          <a:p>
            <a:endParaRPr lang="en-US" sz="3200" dirty="0" smtClean="0">
              <a:solidFill>
                <a:srgbClr val="E8950E">
                  <a:lumMod val="40000"/>
                  <a:lumOff val="60000"/>
                </a:srgbClr>
              </a:solidFill>
              <a:latin typeface="Arial" panose="020B0604020202020204" pitchFamily="34" charset="0"/>
              <a:cs typeface="Arial" panose="020B0604020202020204" pitchFamily="34" charset="0"/>
            </a:endParaRPr>
          </a:p>
          <a:p>
            <a:endParaRPr lang="en-US" sz="3200" dirty="0">
              <a:solidFill>
                <a:srgbClr val="E8950E">
                  <a:lumMod val="40000"/>
                  <a:lumOff val="60000"/>
                </a:srgbClr>
              </a:solidFill>
              <a:latin typeface="Arial" panose="020B0604020202020204" pitchFamily="34" charset="0"/>
              <a:cs typeface="Arial" panose="020B0604020202020204" pitchFamily="34" charset="0"/>
            </a:endParaRPr>
          </a:p>
          <a:p>
            <a:endParaRPr lang="en-US" sz="3200" dirty="0">
              <a:solidFill>
                <a:srgbClr val="E8950E">
                  <a:lumMod val="40000"/>
                  <a:lumOff val="60000"/>
                </a:srgbClr>
              </a:solidFill>
              <a:latin typeface="Arial" panose="020B0604020202020204" pitchFamily="34" charset="0"/>
              <a:cs typeface="Arial" panose="020B0604020202020204" pitchFamily="34" charset="0"/>
            </a:endParaRPr>
          </a:p>
          <a:p>
            <a:r>
              <a:rPr lang="en-US" sz="1600" dirty="0" smtClean="0">
                <a:solidFill>
                  <a:schemeClr val="tx1">
                    <a:lumMod val="95000"/>
                  </a:schemeClr>
                </a:solidFill>
                <a:latin typeface="Arial" panose="020B0604020202020204" pitchFamily="34" charset="0"/>
                <a:cs typeface="Arial" panose="020B0604020202020204" pitchFamily="34" charset="0"/>
              </a:rPr>
              <a:t>Broad pattern similar</a:t>
            </a:r>
          </a:p>
          <a:p>
            <a:endParaRPr lang="en-US" sz="1600" dirty="0">
              <a:solidFill>
                <a:schemeClr val="tx1">
                  <a:lumMod val="95000"/>
                </a:schemeClr>
              </a:solidFill>
              <a:latin typeface="Arial" panose="020B0604020202020204" pitchFamily="34" charset="0"/>
              <a:cs typeface="Arial" panose="020B0604020202020204" pitchFamily="34" charset="0"/>
            </a:endParaRPr>
          </a:p>
          <a:p>
            <a:r>
              <a:rPr lang="en-US" sz="1600" dirty="0" smtClean="0">
                <a:solidFill>
                  <a:schemeClr val="tx1">
                    <a:lumMod val="95000"/>
                  </a:schemeClr>
                </a:solidFill>
                <a:latin typeface="Arial" panose="020B0604020202020204" pitchFamily="34" charset="0"/>
                <a:cs typeface="Arial" panose="020B0604020202020204" pitchFamily="34" charset="0"/>
              </a:rPr>
              <a:t>Details differ</a:t>
            </a:r>
            <a:endParaRPr lang="en-US" sz="1600" dirty="0">
              <a:solidFill>
                <a:srgbClr val="E8950E">
                  <a:lumMod val="40000"/>
                  <a:lumOff val="60000"/>
                </a:srgbClr>
              </a:solidFill>
              <a:latin typeface="Arial" panose="020B0604020202020204" pitchFamily="34" charset="0"/>
              <a:cs typeface="Arial" panose="020B0604020202020204" pitchFamily="34" charset="0"/>
            </a:endParaRPr>
          </a:p>
        </p:txBody>
      </p:sp>
      <p:pic>
        <p:nvPicPr>
          <p:cNvPr id="2" name="Picture 1" descr="DSCN064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8" name="TextBox 7"/>
          <p:cNvSpPr txBox="1"/>
          <p:nvPr/>
        </p:nvSpPr>
        <p:spPr>
          <a:xfrm>
            <a:off x="6390752" y="6595358"/>
            <a:ext cx="2753248" cy="276999"/>
          </a:xfrm>
          <a:prstGeom prst="rect">
            <a:avLst/>
          </a:prstGeom>
          <a:solidFill>
            <a:schemeClr val="bg1">
              <a:alpha val="30000"/>
            </a:schemeClr>
          </a:solidFill>
        </p:spPr>
        <p:txBody>
          <a:bodyPr wrap="square" rtlCol="0">
            <a:spAutoFit/>
          </a:bodyPr>
          <a:lstStyle/>
          <a:p>
            <a:pPr algn="r"/>
            <a:r>
              <a:rPr lang="en-US" sz="1200" dirty="0" smtClean="0">
                <a:latin typeface="Arial"/>
              </a:rPr>
              <a:t>Barnes and Houze, 2016 (in revision)  </a:t>
            </a:r>
            <a:endParaRPr lang="en-US" sz="1200" dirty="0">
              <a:latin typeface="Arial"/>
            </a:endParaRPr>
          </a:p>
        </p:txBody>
      </p:sp>
    </p:spTree>
    <p:extLst>
      <p:ext uri="{BB962C8B-B14F-4D97-AF65-F5344CB8AC3E}">
        <p14:creationId xmlns:p14="http://schemas.microsoft.com/office/powerpoint/2010/main" val="39581286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0" y="12698"/>
            <a:ext cx="9144000" cy="857250"/>
          </a:xfrm>
          <a:prstGeom prst="rect">
            <a:avLst/>
          </a:prstGeom>
          <a:effectLst>
            <a:outerShdw blurRad="50800" dist="38100" dir="2700000" algn="tl" rotWithShape="0">
              <a:prstClr val="black">
                <a:alpha val="40000"/>
              </a:prstClr>
            </a:outerShdw>
          </a:effectLst>
        </p:spPr>
        <p:txBody>
          <a:bodyPr vert="horz" lIns="68580" tIns="34290" rIns="68580" bIns="3429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rgbClr val="E8950E">
                    <a:lumMod val="40000"/>
                    <a:lumOff val="60000"/>
                  </a:srgbClr>
                </a:solidFill>
                <a:latin typeface="Arial" panose="020B0604020202020204" pitchFamily="34" charset="0"/>
                <a:cs typeface="Arial" panose="020B0604020202020204" pitchFamily="34" charset="0"/>
              </a:rPr>
              <a:t>Deposition</a:t>
            </a:r>
            <a:endParaRPr lang="en-US" sz="3200" dirty="0">
              <a:solidFill>
                <a:srgbClr val="E8950E">
                  <a:lumMod val="40000"/>
                  <a:lumOff val="60000"/>
                </a:srgbClr>
              </a:solidFill>
              <a:latin typeface="Arial" panose="020B0604020202020204" pitchFamily="34" charset="0"/>
              <a:cs typeface="Arial" panose="020B0604020202020204" pitchFamily="34" charset="0"/>
            </a:endParaRPr>
          </a:p>
        </p:txBody>
      </p:sp>
      <p:grpSp>
        <p:nvGrpSpPr>
          <p:cNvPr id="19" name="Group 18"/>
          <p:cNvGrpSpPr/>
          <p:nvPr/>
        </p:nvGrpSpPr>
        <p:grpSpPr>
          <a:xfrm>
            <a:off x="8183194" y="144389"/>
            <a:ext cx="816427" cy="554028"/>
            <a:chOff x="1965585" y="3987616"/>
            <a:chExt cx="1201123" cy="788511"/>
          </a:xfrm>
        </p:grpSpPr>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0488" y="4164048"/>
              <a:ext cx="612079" cy="612079"/>
            </a:xfrm>
            <a:prstGeom prst="rect">
              <a:avLst/>
            </a:prstGeom>
          </p:spPr>
        </p:pic>
        <p:cxnSp>
          <p:nvCxnSpPr>
            <p:cNvPr id="21" name="Curved Connector 20"/>
            <p:cNvCxnSpPr/>
            <p:nvPr/>
          </p:nvCxnSpPr>
          <p:spPr>
            <a:xfrm rot="10800000" flipV="1">
              <a:off x="2825011" y="3987616"/>
              <a:ext cx="341697" cy="292642"/>
            </a:xfrm>
            <a:prstGeom prst="curvedConnector3">
              <a:avLst/>
            </a:prstGeom>
            <a:ln w="38100">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a:off x="1965585" y="4301145"/>
              <a:ext cx="410976" cy="243326"/>
            </a:xfrm>
            <a:prstGeom prst="curvedConnector3">
              <a:avLst>
                <a:gd name="adj1" fmla="val 50000"/>
              </a:avLst>
            </a:prstGeom>
            <a:ln w="38100">
              <a:solidFill>
                <a:srgbClr val="92D05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466602" y="4685325"/>
            <a:ext cx="8316369" cy="1987655"/>
            <a:chOff x="201472" y="4813509"/>
            <a:chExt cx="8645795" cy="1956506"/>
          </a:xfrm>
        </p:grpSpPr>
        <p:sp>
          <p:nvSpPr>
            <p:cNvPr id="26" name="Rectangle 25"/>
            <p:cNvSpPr/>
            <p:nvPr/>
          </p:nvSpPr>
          <p:spPr>
            <a:xfrm>
              <a:off x="201472" y="4813509"/>
              <a:ext cx="8645795" cy="1956506"/>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007790" y="4907540"/>
              <a:ext cx="3950247" cy="1798901"/>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2166240" y="4907540"/>
              <a:ext cx="3791797" cy="1694568"/>
            </a:xfrm>
            <a:prstGeom prst="rect">
              <a:avLst/>
            </a:prstGeom>
          </p:spPr>
        </p:pic>
        <p:pic>
          <p:nvPicPr>
            <p:cNvPr id="95" name="Picture 9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40876" y="4907540"/>
              <a:ext cx="1359982" cy="1801993"/>
            </a:xfrm>
            <a:prstGeom prst="rect">
              <a:avLst/>
            </a:prstGeom>
          </p:spPr>
        </p:pic>
        <p:sp>
          <p:nvSpPr>
            <p:cNvPr id="83" name="TextBox 82"/>
            <p:cNvSpPr txBox="1"/>
            <p:nvPr/>
          </p:nvSpPr>
          <p:spPr>
            <a:xfrm>
              <a:off x="2249079" y="6489447"/>
              <a:ext cx="3740871" cy="242362"/>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Distance from S-PolKa (km)</a:t>
              </a:r>
              <a:endParaRPr lang="en-US" sz="1000"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rot="16200000">
              <a:off x="1418003" y="5665660"/>
              <a:ext cx="1456575" cy="255974"/>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Height (km)</a:t>
              </a:r>
              <a:endParaRPr lang="en-US" sz="10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04605" y="4907540"/>
              <a:ext cx="1686048" cy="338554"/>
            </a:xfrm>
            <a:prstGeom prst="rect">
              <a:avLst/>
            </a:prstGeom>
            <a:solidFill>
              <a:schemeClr val="tx1"/>
            </a:solid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DYNAMO PID </a:t>
              </a:r>
              <a:endParaRPr lang="en-US" sz="1600" dirty="0">
                <a:solidFill>
                  <a:schemeClr val="bg1"/>
                </a:solidFill>
                <a:latin typeface="Arial" panose="020B0604020202020204" pitchFamily="34" charset="0"/>
                <a:cs typeface="Arial" panose="020B0604020202020204" pitchFamily="34" charset="0"/>
              </a:endParaRPr>
            </a:p>
          </p:txBody>
        </p:sp>
      </p:grpSp>
      <p:grpSp>
        <p:nvGrpSpPr>
          <p:cNvPr id="9" name="Group 8"/>
          <p:cNvGrpSpPr/>
          <p:nvPr/>
        </p:nvGrpSpPr>
        <p:grpSpPr>
          <a:xfrm>
            <a:off x="326914" y="954075"/>
            <a:ext cx="8672707" cy="3612904"/>
            <a:chOff x="326914" y="954075"/>
            <a:chExt cx="8672707" cy="3612904"/>
          </a:xfrm>
        </p:grpSpPr>
        <p:sp>
          <p:nvSpPr>
            <p:cNvPr id="23" name="Rectangle 22"/>
            <p:cNvSpPr/>
            <p:nvPr/>
          </p:nvSpPr>
          <p:spPr>
            <a:xfrm>
              <a:off x="451773" y="954075"/>
              <a:ext cx="8331198" cy="359339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1191069" y="1331174"/>
              <a:ext cx="1658822" cy="322516"/>
            </a:xfrm>
            <a:prstGeom prst="rect">
              <a:avLst/>
            </a:prstGeom>
            <a:noFill/>
          </p:spPr>
          <p:txBody>
            <a:bodyPr wrap="square" rtlCol="0">
              <a:spAutoFit/>
            </a:bodyPr>
            <a:lstStyle/>
            <a:p>
              <a:pPr algn="ctr"/>
              <a:r>
                <a:rPr lang="en-US" sz="1600" b="1" dirty="0" err="1" smtClean="0">
                  <a:solidFill>
                    <a:schemeClr val="bg1"/>
                  </a:solidFill>
                  <a:latin typeface="Arial" panose="020B0604020202020204" pitchFamily="34" charset="0"/>
                  <a:cs typeface="Arial" panose="020B0604020202020204" pitchFamily="34" charset="0"/>
                </a:rPr>
                <a:t>Milbrandt</a:t>
              </a:r>
              <a:r>
                <a:rPr lang="en-US" sz="1600" b="1" dirty="0" smtClean="0">
                  <a:solidFill>
                    <a:schemeClr val="bg1"/>
                  </a:solidFill>
                  <a:latin typeface="Arial" panose="020B0604020202020204" pitchFamily="34" charset="0"/>
                  <a:cs typeface="Arial" panose="020B0604020202020204" pitchFamily="34" charset="0"/>
                </a:rPr>
                <a:t> - </a:t>
              </a:r>
              <a:r>
                <a:rPr lang="en-US" sz="1600" b="1" dirty="0" err="1" smtClean="0">
                  <a:solidFill>
                    <a:schemeClr val="bg1"/>
                  </a:solidFill>
                  <a:latin typeface="Arial" panose="020B0604020202020204" pitchFamily="34" charset="0"/>
                  <a:cs typeface="Arial" panose="020B0604020202020204" pitchFamily="34" charset="0"/>
                </a:rPr>
                <a:t>Yau</a:t>
              </a:r>
              <a:r>
                <a:rPr lang="en-US" sz="1600" b="1" dirty="0" smtClean="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p:txBody>
        </p:sp>
        <p:sp>
          <p:nvSpPr>
            <p:cNvPr id="77" name="TextBox 76"/>
            <p:cNvSpPr txBox="1"/>
            <p:nvPr/>
          </p:nvSpPr>
          <p:spPr>
            <a:xfrm>
              <a:off x="3820174" y="1339336"/>
              <a:ext cx="1607301" cy="322516"/>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Morrison</a:t>
              </a:r>
              <a:endParaRPr lang="en-US" sz="1600" b="1" dirty="0">
                <a:solidFill>
                  <a:schemeClr val="bg1"/>
                </a:solidFill>
                <a:latin typeface="Arial" panose="020B0604020202020204" pitchFamily="34" charset="0"/>
                <a:cs typeface="Arial" panose="020B0604020202020204" pitchFamily="34" charset="0"/>
              </a:endParaRPr>
            </a:p>
          </p:txBody>
        </p:sp>
        <p:sp>
          <p:nvSpPr>
            <p:cNvPr id="78" name="TextBox 77"/>
            <p:cNvSpPr txBox="1"/>
            <p:nvPr/>
          </p:nvSpPr>
          <p:spPr>
            <a:xfrm>
              <a:off x="6320743" y="1339336"/>
              <a:ext cx="1545455" cy="322516"/>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WDM6</a:t>
              </a:r>
              <a:endParaRPr lang="en-US" sz="1600" b="1" dirty="0">
                <a:solidFill>
                  <a:schemeClr val="bg1"/>
                </a:solidFill>
                <a:latin typeface="Arial" panose="020B0604020202020204" pitchFamily="34" charset="0"/>
                <a:cs typeface="Arial" panose="020B0604020202020204" pitchFamily="34" charset="0"/>
              </a:endParaRPr>
            </a:p>
          </p:txBody>
        </p:sp>
        <p:sp>
          <p:nvSpPr>
            <p:cNvPr id="79" name="TextBox 78"/>
            <p:cNvSpPr txBox="1"/>
            <p:nvPr/>
          </p:nvSpPr>
          <p:spPr>
            <a:xfrm>
              <a:off x="326914" y="1009761"/>
              <a:ext cx="8672707" cy="246221"/>
            </a:xfrm>
            <a:prstGeom prst="rect">
              <a:avLst/>
            </a:prstGeom>
            <a:noFill/>
          </p:spPr>
          <p:txBody>
            <a:bodyPr wrap="square" lIns="0" tIns="0" bIns="0"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Composite Frequency, </a:t>
              </a:r>
              <a:r>
                <a:rPr lang="en-US" sz="1600" dirty="0" smtClean="0">
                  <a:solidFill>
                    <a:srgbClr val="FF6600"/>
                  </a:solidFill>
                  <a:latin typeface="Arial" panose="020B0604020202020204" pitchFamily="34" charset="0"/>
                  <a:cs typeface="Arial" panose="020B0604020202020204" pitchFamily="34" charset="0"/>
                </a:rPr>
                <a:t>Upward Motion, </a:t>
              </a:r>
              <a:r>
                <a:rPr lang="en-US" sz="1600" dirty="0" smtClean="0">
                  <a:solidFill>
                    <a:schemeClr val="bg1"/>
                  </a:solidFill>
                  <a:latin typeface="Arial" panose="020B0604020202020204" pitchFamily="34" charset="0"/>
                  <a:cs typeface="Arial" panose="020B0604020202020204" pitchFamily="34" charset="0"/>
                </a:rPr>
                <a:t>and </a:t>
              </a:r>
              <a:r>
                <a:rPr lang="en-US" sz="1600" dirty="0" smtClean="0">
                  <a:solidFill>
                    <a:srgbClr val="CC9900"/>
                  </a:solidFill>
                  <a:latin typeface="Arial" panose="020B0604020202020204" pitchFamily="34" charset="0"/>
                  <a:cs typeface="Arial" panose="020B0604020202020204" pitchFamily="34" charset="0"/>
                </a:rPr>
                <a:t>Reflectivity</a:t>
              </a:r>
              <a:endParaRPr lang="en-US" sz="1600" dirty="0">
                <a:solidFill>
                  <a:srgbClr val="FF66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22873" y="1331174"/>
              <a:ext cx="349193" cy="3182318"/>
            </a:xfrm>
            <a:prstGeom prst="rect">
              <a:avLst/>
            </a:prstGeom>
          </p:spPr>
        </p:pic>
        <p:sp>
          <p:nvSpPr>
            <p:cNvPr id="24" name="TextBox 23"/>
            <p:cNvSpPr txBox="1"/>
            <p:nvPr/>
          </p:nvSpPr>
          <p:spPr>
            <a:xfrm>
              <a:off x="396198" y="4320758"/>
              <a:ext cx="8336791"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Normalized Zonal Distance (km)</a:t>
              </a:r>
              <a:endParaRPr lang="en-US" sz="1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rot="16200000">
              <a:off x="-91416" y="2794083"/>
              <a:ext cx="1382956"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Height (km)</a:t>
              </a:r>
              <a:endParaRPr lang="en-US" sz="10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7888" y="1688123"/>
              <a:ext cx="7553675" cy="2503853"/>
            </a:xfrm>
            <a:prstGeom prst="rect">
              <a:avLst/>
            </a:prstGeom>
          </p:spPr>
        </p:pic>
        <p:sp>
          <p:nvSpPr>
            <p:cNvPr id="75" name="Rectangle 74"/>
            <p:cNvSpPr/>
            <p:nvPr/>
          </p:nvSpPr>
          <p:spPr>
            <a:xfrm>
              <a:off x="786354" y="1349512"/>
              <a:ext cx="2541619" cy="2953742"/>
            </a:xfrm>
            <a:prstGeom prst="rect">
              <a:avLst/>
            </a:pr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327974" y="1349512"/>
              <a:ext cx="2577940" cy="2953741"/>
            </a:xfrm>
            <a:prstGeom prst="rect">
              <a:avLst/>
            </a:prstGeom>
            <a:noFill/>
            <a:ln w="762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5905915" y="1349511"/>
              <a:ext cx="2495792" cy="2962495"/>
            </a:xfrm>
            <a:prstGeom prst="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4072600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0" y="12698"/>
            <a:ext cx="9144000" cy="857250"/>
          </a:xfrm>
          <a:prstGeom prst="rect">
            <a:avLst/>
          </a:prstGeom>
          <a:effectLst>
            <a:outerShdw blurRad="50800" dist="38100" dir="2700000" algn="tl" rotWithShape="0">
              <a:prstClr val="black">
                <a:alpha val="40000"/>
              </a:prstClr>
            </a:outerShdw>
          </a:effectLst>
        </p:spPr>
        <p:txBody>
          <a:bodyPr vert="horz" lIns="68580" tIns="34290" rIns="68580" bIns="3429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rgbClr val="E8950E">
                    <a:lumMod val="40000"/>
                    <a:lumOff val="60000"/>
                  </a:srgbClr>
                </a:solidFill>
                <a:latin typeface="Arial" panose="020B0604020202020204" pitchFamily="34" charset="0"/>
                <a:cs typeface="Arial" panose="020B0604020202020204" pitchFamily="34" charset="0"/>
              </a:rPr>
              <a:t>Aggregation</a:t>
            </a:r>
            <a:endParaRPr lang="en-US" sz="3200" dirty="0">
              <a:solidFill>
                <a:srgbClr val="E8950E">
                  <a:lumMod val="40000"/>
                  <a:lumOff val="60000"/>
                </a:srgbClr>
              </a:solidFill>
              <a:latin typeface="Arial" panose="020B0604020202020204" pitchFamily="34" charset="0"/>
              <a:cs typeface="Arial" panose="020B0604020202020204" pitchFamily="34" charset="0"/>
            </a:endParaRPr>
          </a:p>
        </p:txBody>
      </p:sp>
      <p:grpSp>
        <p:nvGrpSpPr>
          <p:cNvPr id="5" name="Group 4"/>
          <p:cNvGrpSpPr/>
          <p:nvPr/>
        </p:nvGrpSpPr>
        <p:grpSpPr>
          <a:xfrm>
            <a:off x="466602" y="4685325"/>
            <a:ext cx="8316369" cy="1987655"/>
            <a:chOff x="201472" y="4813509"/>
            <a:chExt cx="8645795" cy="1956506"/>
          </a:xfrm>
        </p:grpSpPr>
        <p:sp>
          <p:nvSpPr>
            <p:cNvPr id="26" name="Rectangle 25"/>
            <p:cNvSpPr/>
            <p:nvPr/>
          </p:nvSpPr>
          <p:spPr>
            <a:xfrm>
              <a:off x="201472" y="4813509"/>
              <a:ext cx="8645795" cy="1956506"/>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007790" y="4907540"/>
              <a:ext cx="3950247" cy="1798901"/>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2166240" y="4907540"/>
              <a:ext cx="3791797" cy="1684567"/>
            </a:xfrm>
            <a:prstGeom prst="rect">
              <a:avLst/>
            </a:prstGeom>
          </p:spPr>
        </p:pic>
        <p:pic>
          <p:nvPicPr>
            <p:cNvPr id="95" name="Picture 9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0876" y="4907540"/>
              <a:ext cx="1359982" cy="1801993"/>
            </a:xfrm>
            <a:prstGeom prst="rect">
              <a:avLst/>
            </a:prstGeom>
          </p:spPr>
        </p:pic>
        <p:sp>
          <p:nvSpPr>
            <p:cNvPr id="83" name="TextBox 82"/>
            <p:cNvSpPr txBox="1"/>
            <p:nvPr/>
          </p:nvSpPr>
          <p:spPr>
            <a:xfrm>
              <a:off x="2249079" y="6499448"/>
              <a:ext cx="3740871" cy="242362"/>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Distance from S-PolKa (km)</a:t>
              </a:r>
              <a:endParaRPr lang="en-US" sz="1000"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rot="16200000">
              <a:off x="1418003" y="5665660"/>
              <a:ext cx="1456575" cy="255974"/>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Height (km)</a:t>
              </a:r>
              <a:endParaRPr lang="en-US" sz="10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04605" y="4907540"/>
              <a:ext cx="1686048" cy="338554"/>
            </a:xfrm>
            <a:prstGeom prst="rect">
              <a:avLst/>
            </a:prstGeom>
            <a:solidFill>
              <a:schemeClr val="tx1"/>
            </a:solid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DYNAMO PID </a:t>
              </a:r>
              <a:endParaRPr lang="en-US" sz="1600" dirty="0">
                <a:solidFill>
                  <a:schemeClr val="bg1"/>
                </a:solidFill>
                <a:latin typeface="Arial" panose="020B0604020202020204" pitchFamily="34" charset="0"/>
                <a:cs typeface="Arial" panose="020B0604020202020204" pitchFamily="34" charset="0"/>
              </a:endParaRPr>
            </a:p>
          </p:txBody>
        </p:sp>
      </p:grpSp>
      <p:grpSp>
        <p:nvGrpSpPr>
          <p:cNvPr id="29" name="Group 28"/>
          <p:cNvGrpSpPr/>
          <p:nvPr/>
        </p:nvGrpSpPr>
        <p:grpSpPr>
          <a:xfrm>
            <a:off x="8084800" y="38509"/>
            <a:ext cx="888002" cy="844576"/>
            <a:chOff x="2100638" y="5818007"/>
            <a:chExt cx="888002" cy="844576"/>
          </a:xfrm>
        </p:grpSpPr>
        <p:pic>
          <p:nvPicPr>
            <p:cNvPr id="30" name="Picture 2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0638" y="6050504"/>
              <a:ext cx="612079" cy="612079"/>
            </a:xfrm>
            <a:prstGeom prst="rect">
              <a:avLst/>
            </a:prstGeom>
          </p:spPr>
        </p:pic>
        <p:pic>
          <p:nvPicPr>
            <p:cNvPr id="31" name="Picture 30"/>
            <p:cNvPicPr>
              <a:picLocks noChangeAspect="1"/>
            </p:cNvPicPr>
            <p:nvPr/>
          </p:nvPicPr>
          <p:blipFill>
            <a:blip r:embed="rId6" cstate="email">
              <a:lum bright="70000" contrast="-70000"/>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a:ext>
              </a:extLst>
            </a:blip>
            <a:stretch>
              <a:fillRect/>
            </a:stretch>
          </p:blipFill>
          <p:spPr>
            <a:xfrm>
              <a:off x="2376561" y="5818007"/>
              <a:ext cx="612079" cy="612079"/>
            </a:xfrm>
            <a:prstGeom prst="rect">
              <a:avLst/>
            </a:prstGeom>
          </p:spPr>
        </p:pic>
      </p:grpSp>
      <p:grpSp>
        <p:nvGrpSpPr>
          <p:cNvPr id="10" name="Group 9"/>
          <p:cNvGrpSpPr/>
          <p:nvPr/>
        </p:nvGrpSpPr>
        <p:grpSpPr>
          <a:xfrm>
            <a:off x="316866" y="954075"/>
            <a:ext cx="8672707" cy="3612904"/>
            <a:chOff x="316866" y="954075"/>
            <a:chExt cx="8672707" cy="3612904"/>
          </a:xfrm>
        </p:grpSpPr>
        <p:sp>
          <p:nvSpPr>
            <p:cNvPr id="23" name="Rectangle 22"/>
            <p:cNvSpPr/>
            <p:nvPr/>
          </p:nvSpPr>
          <p:spPr>
            <a:xfrm>
              <a:off x="441725" y="954075"/>
              <a:ext cx="8331198" cy="359339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1181021" y="1331174"/>
              <a:ext cx="1658822" cy="322516"/>
            </a:xfrm>
            <a:prstGeom prst="rect">
              <a:avLst/>
            </a:prstGeom>
            <a:noFill/>
          </p:spPr>
          <p:txBody>
            <a:bodyPr wrap="square" rtlCol="0">
              <a:spAutoFit/>
            </a:bodyPr>
            <a:lstStyle/>
            <a:p>
              <a:pPr algn="ctr"/>
              <a:r>
                <a:rPr lang="en-US" sz="1600" b="1" dirty="0" err="1" smtClean="0">
                  <a:solidFill>
                    <a:schemeClr val="bg1"/>
                  </a:solidFill>
                  <a:latin typeface="Arial" panose="020B0604020202020204" pitchFamily="34" charset="0"/>
                  <a:cs typeface="Arial" panose="020B0604020202020204" pitchFamily="34" charset="0"/>
                </a:rPr>
                <a:t>Milbrandt</a:t>
              </a:r>
              <a:r>
                <a:rPr lang="en-US" sz="1600" b="1" dirty="0" smtClean="0">
                  <a:solidFill>
                    <a:schemeClr val="bg1"/>
                  </a:solidFill>
                  <a:latin typeface="Arial" panose="020B0604020202020204" pitchFamily="34" charset="0"/>
                  <a:cs typeface="Arial" panose="020B0604020202020204" pitchFamily="34" charset="0"/>
                </a:rPr>
                <a:t> - </a:t>
              </a:r>
              <a:r>
                <a:rPr lang="en-US" sz="1600" b="1" dirty="0" err="1" smtClean="0">
                  <a:solidFill>
                    <a:schemeClr val="bg1"/>
                  </a:solidFill>
                  <a:latin typeface="Arial" panose="020B0604020202020204" pitchFamily="34" charset="0"/>
                  <a:cs typeface="Arial" panose="020B0604020202020204" pitchFamily="34" charset="0"/>
                </a:rPr>
                <a:t>Yau</a:t>
              </a:r>
              <a:r>
                <a:rPr lang="en-US" sz="1600" b="1" dirty="0" smtClean="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p:txBody>
        </p:sp>
        <p:sp>
          <p:nvSpPr>
            <p:cNvPr id="77" name="TextBox 76"/>
            <p:cNvSpPr txBox="1"/>
            <p:nvPr/>
          </p:nvSpPr>
          <p:spPr>
            <a:xfrm>
              <a:off x="3810126" y="1339336"/>
              <a:ext cx="1607301" cy="322516"/>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Morrison</a:t>
              </a:r>
              <a:endParaRPr lang="en-US" sz="1600" b="1" dirty="0">
                <a:solidFill>
                  <a:schemeClr val="bg1"/>
                </a:solidFill>
                <a:latin typeface="Arial" panose="020B0604020202020204" pitchFamily="34" charset="0"/>
                <a:cs typeface="Arial" panose="020B0604020202020204" pitchFamily="34" charset="0"/>
              </a:endParaRPr>
            </a:p>
          </p:txBody>
        </p:sp>
        <p:sp>
          <p:nvSpPr>
            <p:cNvPr id="78" name="TextBox 77"/>
            <p:cNvSpPr txBox="1"/>
            <p:nvPr/>
          </p:nvSpPr>
          <p:spPr>
            <a:xfrm>
              <a:off x="6310695" y="1339336"/>
              <a:ext cx="1545455" cy="322516"/>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WDM6</a:t>
              </a:r>
              <a:endParaRPr lang="en-US" sz="1600" b="1" dirty="0">
                <a:solidFill>
                  <a:schemeClr val="bg1"/>
                </a:solidFill>
                <a:latin typeface="Arial" panose="020B0604020202020204" pitchFamily="34" charset="0"/>
                <a:cs typeface="Arial" panose="020B0604020202020204" pitchFamily="34" charset="0"/>
              </a:endParaRPr>
            </a:p>
          </p:txBody>
        </p:sp>
        <p:sp>
          <p:nvSpPr>
            <p:cNvPr id="79" name="TextBox 78"/>
            <p:cNvSpPr txBox="1"/>
            <p:nvPr/>
          </p:nvSpPr>
          <p:spPr>
            <a:xfrm>
              <a:off x="316866" y="1009761"/>
              <a:ext cx="8672707" cy="246221"/>
            </a:xfrm>
            <a:prstGeom prst="rect">
              <a:avLst/>
            </a:prstGeom>
            <a:noFill/>
          </p:spPr>
          <p:txBody>
            <a:bodyPr wrap="square" lIns="0" tIns="0" bIns="0"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Composite Frequency, </a:t>
              </a:r>
              <a:r>
                <a:rPr lang="en-US" sz="1600" dirty="0">
                  <a:solidFill>
                    <a:srgbClr val="FF6600"/>
                  </a:solidFill>
                  <a:latin typeface="Arial" panose="020B0604020202020204" pitchFamily="34" charset="0"/>
                  <a:cs typeface="Arial" panose="020B0604020202020204" pitchFamily="34" charset="0"/>
                </a:rPr>
                <a:t>Temperature, </a:t>
              </a:r>
              <a:r>
                <a:rPr lang="en-US" sz="1600" dirty="0">
                  <a:solidFill>
                    <a:schemeClr val="bg1"/>
                  </a:solidFill>
                  <a:latin typeface="Arial" panose="020B0604020202020204" pitchFamily="34" charset="0"/>
                  <a:cs typeface="Arial" panose="020B0604020202020204" pitchFamily="34" charset="0"/>
                </a:rPr>
                <a:t>and </a:t>
              </a:r>
              <a:r>
                <a:rPr lang="en-US" sz="1600" dirty="0">
                  <a:solidFill>
                    <a:srgbClr val="CC9900"/>
                  </a:solidFill>
                  <a:latin typeface="Arial" panose="020B0604020202020204" pitchFamily="34" charset="0"/>
                  <a:cs typeface="Arial" panose="020B0604020202020204" pitchFamily="34" charset="0"/>
                </a:rPr>
                <a:t>Reflectivity</a:t>
              </a:r>
              <a:endParaRPr lang="en-US" sz="1600" dirty="0">
                <a:solidFill>
                  <a:srgbClr val="FF66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422874" y="1331174"/>
              <a:ext cx="355642" cy="3182318"/>
            </a:xfrm>
            <a:prstGeom prst="rect">
              <a:avLst/>
            </a:prstGeom>
          </p:spPr>
        </p:pic>
        <p:sp>
          <p:nvSpPr>
            <p:cNvPr id="24" name="TextBox 23"/>
            <p:cNvSpPr txBox="1"/>
            <p:nvPr/>
          </p:nvSpPr>
          <p:spPr>
            <a:xfrm>
              <a:off x="386150" y="4320758"/>
              <a:ext cx="8336791"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Normalized Zonal Distance (km)</a:t>
              </a:r>
              <a:endParaRPr lang="en-US" sz="1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rot="16200000">
              <a:off x="-101464" y="2794083"/>
              <a:ext cx="1382956"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Height (km)</a:t>
              </a:r>
              <a:endParaRPr lang="en-US" sz="10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18217" y="1687425"/>
              <a:ext cx="7552554" cy="2514600"/>
            </a:xfrm>
            <a:prstGeom prst="rect">
              <a:avLst/>
            </a:prstGeom>
          </p:spPr>
        </p:pic>
        <p:sp>
          <p:nvSpPr>
            <p:cNvPr id="75" name="Rectangle 74"/>
            <p:cNvSpPr/>
            <p:nvPr/>
          </p:nvSpPr>
          <p:spPr>
            <a:xfrm>
              <a:off x="776306" y="1349512"/>
              <a:ext cx="2536583" cy="2953742"/>
            </a:xfrm>
            <a:prstGeom prst="rect">
              <a:avLst/>
            </a:pr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312890" y="1349512"/>
              <a:ext cx="2582976" cy="2953741"/>
            </a:xfrm>
            <a:prstGeom prst="rect">
              <a:avLst/>
            </a:prstGeom>
            <a:noFill/>
            <a:ln w="762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5895867" y="1349511"/>
              <a:ext cx="2495792" cy="2962495"/>
            </a:xfrm>
            <a:prstGeom prst="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sp>
        <p:nvSpPr>
          <p:cNvPr id="6" name="TextBox 5"/>
          <p:cNvSpPr txBox="1"/>
          <p:nvPr/>
        </p:nvSpPr>
        <p:spPr>
          <a:xfrm>
            <a:off x="2736471" y="3073556"/>
            <a:ext cx="555463"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0°C</a:t>
            </a:r>
            <a:endParaRPr lang="en-US" sz="1200" b="1" dirty="0">
              <a:solidFill>
                <a:srgbClr val="FF6600"/>
              </a:solidFill>
              <a:latin typeface="Arial" panose="020B0604020202020204" pitchFamily="34" charset="0"/>
              <a:cs typeface="Arial" panose="020B0604020202020204" pitchFamily="34" charset="0"/>
            </a:endParaRPr>
          </a:p>
        </p:txBody>
      </p:sp>
      <p:sp>
        <p:nvSpPr>
          <p:cNvPr id="28" name="TextBox 27"/>
          <p:cNvSpPr txBox="1"/>
          <p:nvPr/>
        </p:nvSpPr>
        <p:spPr>
          <a:xfrm>
            <a:off x="2728045" y="2624724"/>
            <a:ext cx="881503"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-20°C</a:t>
            </a:r>
            <a:endParaRPr lang="en-US" sz="1200" b="1" dirty="0">
              <a:solidFill>
                <a:srgbClr val="FF6600"/>
              </a:solidFill>
              <a:latin typeface="Arial" panose="020B0604020202020204" pitchFamily="34" charset="0"/>
              <a:cs typeface="Arial" panose="020B0604020202020204" pitchFamily="34" charset="0"/>
            </a:endParaRPr>
          </a:p>
        </p:txBody>
      </p:sp>
      <p:sp>
        <p:nvSpPr>
          <p:cNvPr id="32" name="TextBox 31"/>
          <p:cNvSpPr txBox="1"/>
          <p:nvPr/>
        </p:nvSpPr>
        <p:spPr>
          <a:xfrm>
            <a:off x="2748754" y="2238690"/>
            <a:ext cx="946068"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-40°C</a:t>
            </a:r>
            <a:endParaRPr lang="en-US" sz="1200" b="1" dirty="0">
              <a:solidFill>
                <a:srgbClr val="FF6600"/>
              </a:solidFill>
              <a:latin typeface="Arial" panose="020B0604020202020204" pitchFamily="34" charset="0"/>
              <a:cs typeface="Arial" panose="020B0604020202020204" pitchFamily="34" charset="0"/>
            </a:endParaRPr>
          </a:p>
        </p:txBody>
      </p:sp>
      <p:sp>
        <p:nvSpPr>
          <p:cNvPr id="33" name="TextBox 32"/>
          <p:cNvSpPr txBox="1"/>
          <p:nvPr/>
        </p:nvSpPr>
        <p:spPr>
          <a:xfrm>
            <a:off x="5301191" y="3045067"/>
            <a:ext cx="555463"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0°C</a:t>
            </a:r>
            <a:endParaRPr lang="en-US" sz="1200" b="1" dirty="0">
              <a:solidFill>
                <a:srgbClr val="FF6600"/>
              </a:solidFill>
              <a:latin typeface="Arial" panose="020B0604020202020204" pitchFamily="34" charset="0"/>
              <a:cs typeface="Arial" panose="020B0604020202020204" pitchFamily="34" charset="0"/>
            </a:endParaRPr>
          </a:p>
        </p:txBody>
      </p:sp>
      <p:sp>
        <p:nvSpPr>
          <p:cNvPr id="34" name="TextBox 33"/>
          <p:cNvSpPr txBox="1"/>
          <p:nvPr/>
        </p:nvSpPr>
        <p:spPr>
          <a:xfrm>
            <a:off x="5292765" y="2596235"/>
            <a:ext cx="881503"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-20°C</a:t>
            </a:r>
            <a:endParaRPr lang="en-US" sz="1200" b="1" dirty="0">
              <a:solidFill>
                <a:srgbClr val="FF6600"/>
              </a:solidFill>
              <a:latin typeface="Arial" panose="020B0604020202020204" pitchFamily="34" charset="0"/>
              <a:cs typeface="Arial" panose="020B0604020202020204" pitchFamily="34" charset="0"/>
            </a:endParaRPr>
          </a:p>
        </p:txBody>
      </p:sp>
      <p:sp>
        <p:nvSpPr>
          <p:cNvPr id="35" name="TextBox 34"/>
          <p:cNvSpPr txBox="1"/>
          <p:nvPr/>
        </p:nvSpPr>
        <p:spPr>
          <a:xfrm>
            <a:off x="5313474" y="2210201"/>
            <a:ext cx="946068"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-40°C</a:t>
            </a:r>
            <a:endParaRPr lang="en-US" sz="1200" b="1" dirty="0">
              <a:solidFill>
                <a:srgbClr val="FF6600"/>
              </a:solidFill>
              <a:latin typeface="Arial" panose="020B0604020202020204" pitchFamily="34" charset="0"/>
              <a:cs typeface="Arial" panose="020B0604020202020204" pitchFamily="34" charset="0"/>
            </a:endParaRPr>
          </a:p>
        </p:txBody>
      </p:sp>
      <p:sp>
        <p:nvSpPr>
          <p:cNvPr id="36" name="TextBox 35"/>
          <p:cNvSpPr txBox="1"/>
          <p:nvPr/>
        </p:nvSpPr>
        <p:spPr>
          <a:xfrm>
            <a:off x="7832672" y="3042157"/>
            <a:ext cx="555463"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0°C</a:t>
            </a:r>
            <a:endParaRPr lang="en-US" sz="1200" b="1" dirty="0">
              <a:solidFill>
                <a:srgbClr val="FF6600"/>
              </a:solidFill>
              <a:latin typeface="Arial" panose="020B0604020202020204" pitchFamily="34" charset="0"/>
              <a:cs typeface="Arial" panose="020B0604020202020204" pitchFamily="34" charset="0"/>
            </a:endParaRPr>
          </a:p>
        </p:txBody>
      </p:sp>
      <p:sp>
        <p:nvSpPr>
          <p:cNvPr id="37" name="TextBox 36"/>
          <p:cNvSpPr txBox="1"/>
          <p:nvPr/>
        </p:nvSpPr>
        <p:spPr>
          <a:xfrm>
            <a:off x="7824246" y="2593325"/>
            <a:ext cx="881503"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-20°C</a:t>
            </a:r>
            <a:endParaRPr lang="en-US" sz="1200" b="1" dirty="0">
              <a:solidFill>
                <a:srgbClr val="FF6600"/>
              </a:solidFill>
              <a:latin typeface="Arial" panose="020B0604020202020204" pitchFamily="34" charset="0"/>
              <a:cs typeface="Arial" panose="020B0604020202020204" pitchFamily="34" charset="0"/>
            </a:endParaRPr>
          </a:p>
        </p:txBody>
      </p:sp>
      <p:sp>
        <p:nvSpPr>
          <p:cNvPr id="38" name="TextBox 37"/>
          <p:cNvSpPr txBox="1"/>
          <p:nvPr/>
        </p:nvSpPr>
        <p:spPr>
          <a:xfrm>
            <a:off x="7844955" y="2207291"/>
            <a:ext cx="946068"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-40°C</a:t>
            </a:r>
            <a:endParaRPr lang="en-US" sz="1200" b="1" dirty="0">
              <a:solidFill>
                <a:srgbClr val="FF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78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38542" y="3022093"/>
            <a:ext cx="6852684" cy="3738477"/>
            <a:chOff x="-2795421" y="2493354"/>
            <a:chExt cx="6852684" cy="3738477"/>
          </a:xfrm>
        </p:grpSpPr>
        <p:cxnSp>
          <p:nvCxnSpPr>
            <p:cNvPr id="31" name="Straight Arrow Connector 30"/>
            <p:cNvCxnSpPr/>
            <p:nvPr/>
          </p:nvCxnSpPr>
          <p:spPr>
            <a:xfrm flipV="1">
              <a:off x="3250213" y="517693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50213" y="5635968"/>
              <a:ext cx="533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41242" y="5625869"/>
              <a:ext cx="381000" cy="369332"/>
            </a:xfrm>
            <a:prstGeom prst="rect">
              <a:avLst/>
            </a:prstGeom>
            <a:noFill/>
          </p:spPr>
          <p:txBody>
            <a:bodyPr wrap="square" rtlCol="0">
              <a:spAutoFit/>
            </a:bodyPr>
            <a:lstStyle/>
            <a:p>
              <a:r>
                <a:rPr lang="en-US" dirty="0" smtClean="0"/>
                <a:t>X</a:t>
              </a:r>
              <a:endParaRPr lang="en-US" dirty="0"/>
            </a:p>
          </p:txBody>
        </p:sp>
        <p:sp>
          <p:nvSpPr>
            <p:cNvPr id="34" name="TextBox 33"/>
            <p:cNvSpPr txBox="1"/>
            <p:nvPr/>
          </p:nvSpPr>
          <p:spPr>
            <a:xfrm>
              <a:off x="3021613" y="4916499"/>
              <a:ext cx="3810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Y</a:t>
              </a:r>
              <a:endParaRPr lang="en-US" sz="1400" dirty="0">
                <a:latin typeface="Arial" panose="020B0604020202020204" pitchFamily="34" charset="0"/>
                <a:cs typeface="Arial" panose="020B0604020202020204" pitchFamily="34" charset="0"/>
              </a:endParaRPr>
            </a:p>
          </p:txBody>
        </p:sp>
        <p:sp>
          <p:nvSpPr>
            <p:cNvPr id="35" name="Rectangle 34"/>
            <p:cNvSpPr/>
            <p:nvPr/>
          </p:nvSpPr>
          <p:spPr>
            <a:xfrm>
              <a:off x="3143795" y="2964016"/>
              <a:ext cx="397447" cy="247783"/>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774461" y="2493354"/>
              <a:ext cx="6831724" cy="37193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a:off x="-2469661" y="3162571"/>
              <a:ext cx="5402317" cy="2445219"/>
            </a:xfrm>
            <a:custGeom>
              <a:avLst/>
              <a:gdLst>
                <a:gd name="connsiteX0" fmla="*/ 4813738 w 5402317"/>
                <a:gd name="connsiteY0" fmla="*/ 1996966 h 1996966"/>
                <a:gd name="connsiteX1" fmla="*/ 4792717 w 5402317"/>
                <a:gd name="connsiteY1" fmla="*/ 1187669 h 1996966"/>
                <a:gd name="connsiteX2" fmla="*/ 4834759 w 5402317"/>
                <a:gd name="connsiteY2" fmla="*/ 903890 h 1996966"/>
                <a:gd name="connsiteX3" fmla="*/ 5087007 w 5402317"/>
                <a:gd name="connsiteY3" fmla="*/ 546538 h 1996966"/>
                <a:gd name="connsiteX4" fmla="*/ 5339255 w 5402317"/>
                <a:gd name="connsiteY4" fmla="*/ 273269 h 1996966"/>
                <a:gd name="connsiteX5" fmla="*/ 5402317 w 5402317"/>
                <a:gd name="connsiteY5" fmla="*/ 126124 h 1996966"/>
                <a:gd name="connsiteX6" fmla="*/ 5213131 w 5402317"/>
                <a:gd name="connsiteY6" fmla="*/ 10511 h 1996966"/>
                <a:gd name="connsiteX7" fmla="*/ 4855779 w 5402317"/>
                <a:gd name="connsiteY7" fmla="*/ 0 h 1996966"/>
                <a:gd name="connsiteX8" fmla="*/ 4151586 w 5402317"/>
                <a:gd name="connsiteY8" fmla="*/ 21021 h 1996966"/>
                <a:gd name="connsiteX9" fmla="*/ 3247697 w 5402317"/>
                <a:gd name="connsiteY9" fmla="*/ 42042 h 1996966"/>
                <a:gd name="connsiteX10" fmla="*/ 2280745 w 5402317"/>
                <a:gd name="connsiteY10" fmla="*/ 126124 h 1996966"/>
                <a:gd name="connsiteX11" fmla="*/ 1156138 w 5402317"/>
                <a:gd name="connsiteY11" fmla="*/ 262759 h 1996966"/>
                <a:gd name="connsiteX12" fmla="*/ 493986 w 5402317"/>
                <a:gd name="connsiteY12" fmla="*/ 399393 h 1996966"/>
                <a:gd name="connsiteX13" fmla="*/ 94593 w 5402317"/>
                <a:gd name="connsiteY13" fmla="*/ 567559 h 1996966"/>
                <a:gd name="connsiteX14" fmla="*/ 0 w 5402317"/>
                <a:gd name="connsiteY14" fmla="*/ 672662 h 1996966"/>
                <a:gd name="connsiteX15" fmla="*/ 168166 w 5402317"/>
                <a:gd name="connsiteY15" fmla="*/ 798786 h 1996966"/>
                <a:gd name="connsiteX16" fmla="*/ 472966 w 5402317"/>
                <a:gd name="connsiteY16" fmla="*/ 882869 h 1996966"/>
                <a:gd name="connsiteX17" fmla="*/ 1397876 w 5402317"/>
                <a:gd name="connsiteY17" fmla="*/ 1061545 h 1996966"/>
                <a:gd name="connsiteX18" fmla="*/ 1975945 w 5402317"/>
                <a:gd name="connsiteY18" fmla="*/ 1313793 h 1996966"/>
                <a:gd name="connsiteX19" fmla="*/ 2438400 w 5402317"/>
                <a:gd name="connsiteY19" fmla="*/ 1681655 h 1996966"/>
                <a:gd name="connsiteX20" fmla="*/ 2617076 w 5402317"/>
                <a:gd name="connsiteY20" fmla="*/ 1975945 h 1996966"/>
                <a:gd name="connsiteX21" fmla="*/ 4813738 w 5402317"/>
                <a:gd name="connsiteY21" fmla="*/ 1996966 h 199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02317" h="1996966">
                  <a:moveTo>
                    <a:pt x="4813738" y="1996966"/>
                  </a:moveTo>
                  <a:lnTo>
                    <a:pt x="4792717" y="1187669"/>
                  </a:lnTo>
                  <a:lnTo>
                    <a:pt x="4834759" y="903890"/>
                  </a:lnTo>
                  <a:lnTo>
                    <a:pt x="5087007" y="546538"/>
                  </a:lnTo>
                  <a:lnTo>
                    <a:pt x="5339255" y="273269"/>
                  </a:lnTo>
                  <a:lnTo>
                    <a:pt x="5402317" y="126124"/>
                  </a:lnTo>
                  <a:lnTo>
                    <a:pt x="5213131" y="10511"/>
                  </a:lnTo>
                  <a:lnTo>
                    <a:pt x="4855779" y="0"/>
                  </a:lnTo>
                  <a:lnTo>
                    <a:pt x="4151586" y="21021"/>
                  </a:lnTo>
                  <a:lnTo>
                    <a:pt x="3247697" y="42042"/>
                  </a:lnTo>
                  <a:lnTo>
                    <a:pt x="2280745" y="126124"/>
                  </a:lnTo>
                  <a:lnTo>
                    <a:pt x="1156138" y="262759"/>
                  </a:lnTo>
                  <a:lnTo>
                    <a:pt x="493986" y="399393"/>
                  </a:lnTo>
                  <a:lnTo>
                    <a:pt x="94593" y="567559"/>
                  </a:lnTo>
                  <a:lnTo>
                    <a:pt x="0" y="672662"/>
                  </a:lnTo>
                  <a:lnTo>
                    <a:pt x="168166" y="798786"/>
                  </a:lnTo>
                  <a:lnTo>
                    <a:pt x="472966" y="882869"/>
                  </a:lnTo>
                  <a:lnTo>
                    <a:pt x="1397876" y="1061545"/>
                  </a:lnTo>
                  <a:lnTo>
                    <a:pt x="1975945" y="1313793"/>
                  </a:lnTo>
                  <a:lnTo>
                    <a:pt x="2438400" y="1681655"/>
                  </a:lnTo>
                  <a:lnTo>
                    <a:pt x="2617076" y="1975945"/>
                  </a:lnTo>
                  <a:lnTo>
                    <a:pt x="4813738" y="1996966"/>
                  </a:lnTo>
                  <a:close/>
                </a:path>
              </a:pathLst>
            </a:custGeom>
            <a:solidFill>
              <a:schemeClr val="tx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2070268" y="5607791"/>
              <a:ext cx="5661909" cy="0"/>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171981" y="4621626"/>
              <a:ext cx="1450427" cy="252599"/>
            </a:xfrm>
            <a:prstGeom prst="ellipse">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reeform 43"/>
            <p:cNvSpPr/>
            <p:nvPr/>
          </p:nvSpPr>
          <p:spPr>
            <a:xfrm>
              <a:off x="1934174" y="3613007"/>
              <a:ext cx="346841" cy="1956175"/>
            </a:xfrm>
            <a:custGeom>
              <a:avLst/>
              <a:gdLst>
                <a:gd name="connsiteX0" fmla="*/ 346841 w 346841"/>
                <a:gd name="connsiteY0" fmla="*/ 1597572 h 1597572"/>
                <a:gd name="connsiteX1" fmla="*/ 315310 w 346841"/>
                <a:gd name="connsiteY1" fmla="*/ 420414 h 1597572"/>
                <a:gd name="connsiteX2" fmla="*/ 210207 w 346841"/>
                <a:gd name="connsiteY2" fmla="*/ 42041 h 1597572"/>
                <a:gd name="connsiteX3" fmla="*/ 136634 w 346841"/>
                <a:gd name="connsiteY3" fmla="*/ 0 h 1597572"/>
                <a:gd name="connsiteX4" fmla="*/ 42041 w 346841"/>
                <a:gd name="connsiteY4" fmla="*/ 325821 h 1597572"/>
                <a:gd name="connsiteX5" fmla="*/ 42041 w 346841"/>
                <a:gd name="connsiteY5" fmla="*/ 746234 h 1597572"/>
                <a:gd name="connsiteX6" fmla="*/ 0 w 346841"/>
                <a:gd name="connsiteY6" fmla="*/ 1597572 h 1597572"/>
                <a:gd name="connsiteX7" fmla="*/ 346841 w 346841"/>
                <a:gd name="connsiteY7" fmla="*/ 1597572 h 15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841" h="1597572">
                  <a:moveTo>
                    <a:pt x="346841" y="1597572"/>
                  </a:moveTo>
                  <a:lnTo>
                    <a:pt x="315310" y="420414"/>
                  </a:lnTo>
                  <a:lnTo>
                    <a:pt x="210207" y="42041"/>
                  </a:lnTo>
                  <a:lnTo>
                    <a:pt x="136634" y="0"/>
                  </a:lnTo>
                  <a:lnTo>
                    <a:pt x="42041" y="325821"/>
                  </a:lnTo>
                  <a:lnTo>
                    <a:pt x="42041" y="746234"/>
                  </a:lnTo>
                  <a:lnTo>
                    <a:pt x="0" y="1597572"/>
                  </a:lnTo>
                  <a:lnTo>
                    <a:pt x="346841" y="1597572"/>
                  </a:lnTo>
                  <a:close/>
                </a:path>
              </a:pathLst>
            </a:cu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reeform 44"/>
            <p:cNvSpPr/>
            <p:nvPr/>
          </p:nvSpPr>
          <p:spPr>
            <a:xfrm>
              <a:off x="2123360" y="4436659"/>
              <a:ext cx="126124" cy="1132524"/>
            </a:xfrm>
            <a:custGeom>
              <a:avLst/>
              <a:gdLst>
                <a:gd name="connsiteX0" fmla="*/ 126124 w 126124"/>
                <a:gd name="connsiteY0" fmla="*/ 924911 h 924911"/>
                <a:gd name="connsiteX1" fmla="*/ 105103 w 126124"/>
                <a:gd name="connsiteY1" fmla="*/ 220718 h 924911"/>
                <a:gd name="connsiteX2" fmla="*/ 105103 w 126124"/>
                <a:gd name="connsiteY2" fmla="*/ 52552 h 924911"/>
                <a:gd name="connsiteX3" fmla="*/ 52552 w 126124"/>
                <a:gd name="connsiteY3" fmla="*/ 0 h 924911"/>
                <a:gd name="connsiteX4" fmla="*/ 10510 w 126124"/>
                <a:gd name="connsiteY4" fmla="*/ 115614 h 924911"/>
                <a:gd name="connsiteX5" fmla="*/ 10510 w 126124"/>
                <a:gd name="connsiteY5" fmla="*/ 367862 h 924911"/>
                <a:gd name="connsiteX6" fmla="*/ 0 w 126124"/>
                <a:gd name="connsiteY6" fmla="*/ 924911 h 924911"/>
                <a:gd name="connsiteX7" fmla="*/ 126124 w 126124"/>
                <a:gd name="connsiteY7" fmla="*/ 924911 h 92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 h="924911">
                  <a:moveTo>
                    <a:pt x="126124" y="924911"/>
                  </a:moveTo>
                  <a:lnTo>
                    <a:pt x="105103" y="220718"/>
                  </a:lnTo>
                  <a:lnTo>
                    <a:pt x="105103" y="52552"/>
                  </a:lnTo>
                  <a:lnTo>
                    <a:pt x="52552" y="0"/>
                  </a:lnTo>
                  <a:lnTo>
                    <a:pt x="10510" y="115614"/>
                  </a:lnTo>
                  <a:lnTo>
                    <a:pt x="10510" y="367862"/>
                  </a:lnTo>
                  <a:lnTo>
                    <a:pt x="0" y="924911"/>
                  </a:lnTo>
                  <a:lnTo>
                    <a:pt x="126124" y="924911"/>
                  </a:lnTo>
                  <a:close/>
                </a:path>
              </a:pathLst>
            </a:cu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Freeform 45"/>
            <p:cNvSpPr/>
            <p:nvPr/>
          </p:nvSpPr>
          <p:spPr>
            <a:xfrm>
              <a:off x="1981470" y="4874226"/>
              <a:ext cx="85398" cy="717643"/>
            </a:xfrm>
            <a:custGeom>
              <a:avLst/>
              <a:gdLst>
                <a:gd name="connsiteX0" fmla="*/ 126124 w 126124"/>
                <a:gd name="connsiteY0" fmla="*/ 924911 h 924911"/>
                <a:gd name="connsiteX1" fmla="*/ 105103 w 126124"/>
                <a:gd name="connsiteY1" fmla="*/ 220718 h 924911"/>
                <a:gd name="connsiteX2" fmla="*/ 105103 w 126124"/>
                <a:gd name="connsiteY2" fmla="*/ 52552 h 924911"/>
                <a:gd name="connsiteX3" fmla="*/ 52552 w 126124"/>
                <a:gd name="connsiteY3" fmla="*/ 0 h 924911"/>
                <a:gd name="connsiteX4" fmla="*/ 10510 w 126124"/>
                <a:gd name="connsiteY4" fmla="*/ 115614 h 924911"/>
                <a:gd name="connsiteX5" fmla="*/ 10510 w 126124"/>
                <a:gd name="connsiteY5" fmla="*/ 367862 h 924911"/>
                <a:gd name="connsiteX6" fmla="*/ 0 w 126124"/>
                <a:gd name="connsiteY6" fmla="*/ 924911 h 924911"/>
                <a:gd name="connsiteX7" fmla="*/ 126124 w 126124"/>
                <a:gd name="connsiteY7" fmla="*/ 924911 h 92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 h="924911">
                  <a:moveTo>
                    <a:pt x="126124" y="924911"/>
                  </a:moveTo>
                  <a:lnTo>
                    <a:pt x="105103" y="220718"/>
                  </a:lnTo>
                  <a:lnTo>
                    <a:pt x="105103" y="52552"/>
                  </a:lnTo>
                  <a:lnTo>
                    <a:pt x="52552" y="0"/>
                  </a:lnTo>
                  <a:lnTo>
                    <a:pt x="10510" y="115614"/>
                  </a:lnTo>
                  <a:lnTo>
                    <a:pt x="10510" y="367862"/>
                  </a:lnTo>
                  <a:lnTo>
                    <a:pt x="0" y="924911"/>
                  </a:lnTo>
                  <a:lnTo>
                    <a:pt x="126124" y="924911"/>
                  </a:lnTo>
                  <a:close/>
                </a:path>
              </a:pathLst>
            </a:cu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2616806" y="5736486"/>
              <a:ext cx="6537435" cy="414548"/>
            </a:xfrm>
            <a:prstGeom prst="rect">
              <a:avLst/>
            </a:prstGeom>
            <a:no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Idealized Cross Section of Radar Reflectivity</a:t>
              </a:r>
              <a:endParaRPr lang="en-US" sz="1600" dirty="0">
                <a:solidFill>
                  <a:schemeClr val="bg1"/>
                </a:solidFill>
                <a:latin typeface="Arial" panose="020B0604020202020204" pitchFamily="34" charset="0"/>
                <a:cs typeface="Arial" panose="020B0604020202020204" pitchFamily="34" charset="0"/>
              </a:endParaRPr>
            </a:p>
          </p:txBody>
        </p:sp>
        <p:sp>
          <p:nvSpPr>
            <p:cNvPr id="48" name="TextBox 47"/>
            <p:cNvSpPr txBox="1"/>
            <p:nvPr/>
          </p:nvSpPr>
          <p:spPr>
            <a:xfrm>
              <a:off x="-2143840" y="5169021"/>
              <a:ext cx="315310" cy="452235"/>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A</a:t>
              </a:r>
            </a:p>
          </p:txBody>
        </p:sp>
        <p:sp>
          <p:nvSpPr>
            <p:cNvPr id="55" name="TextBox 54"/>
            <p:cNvSpPr txBox="1"/>
            <p:nvPr/>
          </p:nvSpPr>
          <p:spPr>
            <a:xfrm>
              <a:off x="3337304" y="5137748"/>
              <a:ext cx="315310" cy="452235"/>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B</a:t>
              </a:r>
              <a:endParaRPr lang="en-US" dirty="0">
                <a:solidFill>
                  <a:schemeClr val="bg1"/>
                </a:solidFill>
                <a:latin typeface="Arial" panose="020B0604020202020204" pitchFamily="34" charset="0"/>
                <a:cs typeface="Arial" panose="020B0604020202020204" pitchFamily="34" charset="0"/>
              </a:endParaRPr>
            </a:p>
          </p:txBody>
        </p:sp>
        <p:cxnSp>
          <p:nvCxnSpPr>
            <p:cNvPr id="59" name="Straight Arrow Connector 58"/>
            <p:cNvCxnSpPr/>
            <p:nvPr/>
          </p:nvCxnSpPr>
          <p:spPr>
            <a:xfrm flipH="1" flipV="1">
              <a:off x="-2551374" y="5563667"/>
              <a:ext cx="0" cy="447232"/>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p:cNvCxnSpPr/>
            <p:nvPr/>
          </p:nvCxnSpPr>
          <p:spPr>
            <a:xfrm>
              <a:off x="-2555089" y="5995961"/>
              <a:ext cx="4415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61" name="TextBox 60"/>
            <p:cNvSpPr txBox="1"/>
            <p:nvPr/>
          </p:nvSpPr>
          <p:spPr>
            <a:xfrm>
              <a:off x="-2795421" y="5593060"/>
              <a:ext cx="315310"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z</a:t>
              </a:r>
            </a:p>
          </p:txBody>
        </p:sp>
        <p:sp>
          <p:nvSpPr>
            <p:cNvPr id="62" name="TextBox 61"/>
            <p:cNvSpPr txBox="1"/>
            <p:nvPr/>
          </p:nvSpPr>
          <p:spPr>
            <a:xfrm>
              <a:off x="-2548488" y="5893277"/>
              <a:ext cx="315310" cy="338554"/>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x</a:t>
              </a:r>
              <a:endParaRPr lang="en-US" sz="1600" dirty="0">
                <a:solidFill>
                  <a:schemeClr val="bg1"/>
                </a:solidFill>
                <a:latin typeface="Arial" panose="020B0604020202020204" pitchFamily="34" charset="0"/>
                <a:cs typeface="Arial" panose="020B0604020202020204" pitchFamily="34" charset="0"/>
              </a:endParaRPr>
            </a:p>
          </p:txBody>
        </p:sp>
      </p:grpSp>
      <p:cxnSp>
        <p:nvCxnSpPr>
          <p:cNvPr id="13" name="Straight Arrow Connector 12"/>
          <p:cNvCxnSpPr/>
          <p:nvPr/>
        </p:nvCxnSpPr>
        <p:spPr>
          <a:xfrm>
            <a:off x="2079057" y="3863159"/>
            <a:ext cx="0" cy="712270"/>
          </a:xfrm>
          <a:prstGeom prst="straightConnector1">
            <a:avLst/>
          </a:prstGeom>
          <a:ln w="38100">
            <a:tailEnd type="triangle"/>
          </a:ln>
        </p:spPr>
        <p:style>
          <a:lnRef idx="2">
            <a:schemeClr val="accent5"/>
          </a:lnRef>
          <a:fillRef idx="0">
            <a:schemeClr val="accent5"/>
          </a:fillRef>
          <a:effectRef idx="1">
            <a:schemeClr val="accent5"/>
          </a:effectRef>
          <a:fontRef idx="minor">
            <a:schemeClr val="tx1"/>
          </a:fontRef>
        </p:style>
      </p:cxnSp>
      <p:cxnSp>
        <p:nvCxnSpPr>
          <p:cNvPr id="14" name="Straight Arrow Connector 13"/>
          <p:cNvCxnSpPr/>
          <p:nvPr/>
        </p:nvCxnSpPr>
        <p:spPr>
          <a:xfrm>
            <a:off x="3108939" y="4933167"/>
            <a:ext cx="0" cy="457200"/>
          </a:xfrm>
          <a:prstGeom prst="straightConnector1">
            <a:avLst/>
          </a:prstGeom>
          <a:ln w="38100">
            <a:tailEnd type="triangle"/>
          </a:ln>
        </p:spPr>
        <p:style>
          <a:lnRef idx="2">
            <a:schemeClr val="accent5"/>
          </a:lnRef>
          <a:fillRef idx="0">
            <a:schemeClr val="accent5"/>
          </a:fillRef>
          <a:effectRef idx="1">
            <a:schemeClr val="accent5"/>
          </a:effectRef>
          <a:fontRef idx="minor">
            <a:schemeClr val="tx1"/>
          </a:fontRef>
        </p:style>
      </p:cxnSp>
      <p:sp>
        <p:nvSpPr>
          <p:cNvPr id="29" name="Down Arrow 28"/>
          <p:cNvSpPr/>
          <p:nvPr/>
        </p:nvSpPr>
        <p:spPr>
          <a:xfrm>
            <a:off x="3999809" y="5601475"/>
            <a:ext cx="1661239" cy="367215"/>
          </a:xfrm>
          <a:prstGeom prst="downArrow">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5821354" y="3760240"/>
            <a:ext cx="471884" cy="2434567"/>
          </a:xfrm>
          <a:prstGeom prst="rect">
            <a:avLst/>
          </a:prstGeom>
          <a:solidFill>
            <a:srgbClr val="C00000">
              <a:alpha val="20000"/>
            </a:srgbClr>
          </a:solidFill>
          <a:ln w="60325"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prstClr val="white"/>
              </a:solidFill>
              <a:latin typeface="Arial" panose="020B0604020202020204" pitchFamily="34" charset="0"/>
              <a:cs typeface="Arial" panose="020B0604020202020204" pitchFamily="34" charset="0"/>
            </a:endParaRPr>
          </a:p>
        </p:txBody>
      </p:sp>
      <p:sp>
        <p:nvSpPr>
          <p:cNvPr id="51" name="Rectangle 50"/>
          <p:cNvSpPr/>
          <p:nvPr/>
        </p:nvSpPr>
        <p:spPr>
          <a:xfrm>
            <a:off x="3882980" y="3810896"/>
            <a:ext cx="1769695" cy="2368148"/>
          </a:xfrm>
          <a:prstGeom prst="rect">
            <a:avLst/>
          </a:prstGeom>
          <a:solidFill>
            <a:srgbClr val="0070C0">
              <a:alpha val="20000"/>
            </a:srgbClr>
          </a:solidFill>
          <a:ln w="50800" cmpd="sng">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prstClr val="white"/>
              </a:solidFill>
              <a:latin typeface="Arial" panose="020B0604020202020204" pitchFamily="34" charset="0"/>
              <a:cs typeface="Arial" panose="020B0604020202020204" pitchFamily="34" charset="0"/>
            </a:endParaRPr>
          </a:p>
        </p:txBody>
      </p:sp>
      <p:cxnSp>
        <p:nvCxnSpPr>
          <p:cNvPr id="15" name="Straight Arrow Connector 14"/>
          <p:cNvCxnSpPr/>
          <p:nvPr/>
        </p:nvCxnSpPr>
        <p:spPr>
          <a:xfrm flipV="1">
            <a:off x="2889053" y="3855986"/>
            <a:ext cx="1603" cy="457200"/>
          </a:xfrm>
          <a:prstGeom prst="straightConnector1">
            <a:avLst/>
          </a:prstGeom>
          <a:ln w="38100">
            <a:tailEnd type="triangle"/>
          </a:ln>
        </p:spPr>
        <p:style>
          <a:lnRef idx="2">
            <a:schemeClr val="accent5"/>
          </a:lnRef>
          <a:fillRef idx="0">
            <a:schemeClr val="accent5"/>
          </a:fillRef>
          <a:effectRef idx="1">
            <a:schemeClr val="accent5"/>
          </a:effectRef>
          <a:fontRef idx="minor">
            <a:schemeClr val="tx1"/>
          </a:fontRef>
        </p:style>
      </p:cxnSp>
      <p:cxnSp>
        <p:nvCxnSpPr>
          <p:cNvPr id="17" name="Straight Arrow Connector 16"/>
          <p:cNvCxnSpPr/>
          <p:nvPr/>
        </p:nvCxnSpPr>
        <p:spPr>
          <a:xfrm flipV="1">
            <a:off x="2776551" y="4854776"/>
            <a:ext cx="11229" cy="922426"/>
          </a:xfrm>
          <a:prstGeom prst="straightConnector1">
            <a:avLst/>
          </a:prstGeom>
          <a:ln w="38100">
            <a:tailEnd type="triangle"/>
          </a:ln>
        </p:spPr>
        <p:style>
          <a:lnRef idx="2">
            <a:schemeClr val="accent5"/>
          </a:lnRef>
          <a:fillRef idx="0">
            <a:schemeClr val="accent5"/>
          </a:fillRef>
          <a:effectRef idx="1">
            <a:schemeClr val="accent5"/>
          </a:effectRef>
          <a:fontRef idx="minor">
            <a:schemeClr val="tx1"/>
          </a:fontRef>
        </p:style>
      </p:cxnSp>
      <p:sp>
        <p:nvSpPr>
          <p:cNvPr id="19" name="Left Arrow 18"/>
          <p:cNvSpPr/>
          <p:nvPr/>
        </p:nvSpPr>
        <p:spPr>
          <a:xfrm rot="777675" flipH="1">
            <a:off x="3744638" y="5396763"/>
            <a:ext cx="1835948" cy="249646"/>
          </a:xfrm>
          <a:prstGeom prst="leftArrow">
            <a:avLst/>
          </a:prstGeom>
          <a:solidFill>
            <a:schemeClr val="accent4"/>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urved Down Arrow 19"/>
          <p:cNvSpPr/>
          <p:nvPr/>
        </p:nvSpPr>
        <p:spPr>
          <a:xfrm rot="16200000">
            <a:off x="5385129" y="4889983"/>
            <a:ext cx="1915840" cy="558270"/>
          </a:xfrm>
          <a:prstGeom prst="curvedDownArrow">
            <a:avLst/>
          </a:prstGeom>
          <a:solidFill>
            <a:schemeClr val="accent4"/>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Curved Right Arrow 22"/>
          <p:cNvSpPr/>
          <p:nvPr/>
        </p:nvSpPr>
        <p:spPr>
          <a:xfrm rot="10800000">
            <a:off x="5702170" y="4268989"/>
            <a:ext cx="825468" cy="1872444"/>
          </a:xfrm>
          <a:custGeom>
            <a:avLst/>
            <a:gdLst>
              <a:gd name="connsiteX0" fmla="*/ 0 w 583150"/>
              <a:gd name="connsiteY0" fmla="*/ 909401 h 2037484"/>
              <a:gd name="connsiteX1" fmla="*/ 437363 w 583150"/>
              <a:gd name="connsiteY1" fmla="*/ 1789925 h 2037484"/>
              <a:gd name="connsiteX2" fmla="*/ 437363 w 583150"/>
              <a:gd name="connsiteY2" fmla="*/ 1717032 h 2037484"/>
              <a:gd name="connsiteX3" fmla="*/ 583150 w 583150"/>
              <a:gd name="connsiteY3" fmla="*/ 1891697 h 2037484"/>
              <a:gd name="connsiteX4" fmla="*/ 437363 w 583150"/>
              <a:gd name="connsiteY4" fmla="*/ 2008607 h 2037484"/>
              <a:gd name="connsiteX5" fmla="*/ 437363 w 583150"/>
              <a:gd name="connsiteY5" fmla="*/ 1935713 h 2037484"/>
              <a:gd name="connsiteX6" fmla="*/ 0 w 583150"/>
              <a:gd name="connsiteY6" fmla="*/ 1055189 h 2037484"/>
              <a:gd name="connsiteX7" fmla="*/ 0 w 583150"/>
              <a:gd name="connsiteY7" fmla="*/ 909401 h 2037484"/>
              <a:gd name="connsiteX0" fmla="*/ 583150 w 583150"/>
              <a:gd name="connsiteY0" fmla="*/ 145788 h 2037484"/>
              <a:gd name="connsiteX1" fmla="*/ 1876 w 583150"/>
              <a:gd name="connsiteY1" fmla="*/ 982295 h 2037484"/>
              <a:gd name="connsiteX2" fmla="*/ 75619 w 583150"/>
              <a:gd name="connsiteY2" fmla="*/ 461542 h 2037484"/>
              <a:gd name="connsiteX3" fmla="*/ 583149 w 583150"/>
              <a:gd name="connsiteY3" fmla="*/ 0 h 2037484"/>
              <a:gd name="connsiteX4" fmla="*/ 583150 w 583150"/>
              <a:gd name="connsiteY4" fmla="*/ 145788 h 2037484"/>
              <a:gd name="connsiteX0" fmla="*/ 0 w 583150"/>
              <a:gd name="connsiteY0" fmla="*/ 909401 h 2037484"/>
              <a:gd name="connsiteX1" fmla="*/ 437363 w 583150"/>
              <a:gd name="connsiteY1" fmla="*/ 1789925 h 2037484"/>
              <a:gd name="connsiteX2" fmla="*/ 437363 w 583150"/>
              <a:gd name="connsiteY2" fmla="*/ 1717032 h 2037484"/>
              <a:gd name="connsiteX3" fmla="*/ 583150 w 583150"/>
              <a:gd name="connsiteY3" fmla="*/ 1891697 h 2037484"/>
              <a:gd name="connsiteX4" fmla="*/ 437363 w 583150"/>
              <a:gd name="connsiteY4" fmla="*/ 2008607 h 2037484"/>
              <a:gd name="connsiteX5" fmla="*/ 437363 w 583150"/>
              <a:gd name="connsiteY5" fmla="*/ 1935713 h 2037484"/>
              <a:gd name="connsiteX6" fmla="*/ 0 w 583150"/>
              <a:gd name="connsiteY6" fmla="*/ 1055189 h 2037484"/>
              <a:gd name="connsiteX7" fmla="*/ 0 w 583150"/>
              <a:gd name="connsiteY7" fmla="*/ 909401 h 2037484"/>
              <a:gd name="connsiteX8" fmla="*/ 583150 w 583150"/>
              <a:gd name="connsiteY8" fmla="*/ 0 h 2037484"/>
              <a:gd name="connsiteX9" fmla="*/ 583150 w 583150"/>
              <a:gd name="connsiteY9" fmla="*/ 145788 h 2037484"/>
              <a:gd name="connsiteX10" fmla="*/ 1876 w 583150"/>
              <a:gd name="connsiteY10" fmla="*/ 982295 h 2037484"/>
              <a:gd name="connsiteX0" fmla="*/ 193308 w 776458"/>
              <a:gd name="connsiteY0" fmla="*/ 909401 h 2008607"/>
              <a:gd name="connsiteX1" fmla="*/ 630671 w 776458"/>
              <a:gd name="connsiteY1" fmla="*/ 1789925 h 2008607"/>
              <a:gd name="connsiteX2" fmla="*/ 630671 w 776458"/>
              <a:gd name="connsiteY2" fmla="*/ 1717032 h 2008607"/>
              <a:gd name="connsiteX3" fmla="*/ 776458 w 776458"/>
              <a:gd name="connsiteY3" fmla="*/ 1891697 h 2008607"/>
              <a:gd name="connsiteX4" fmla="*/ 630671 w 776458"/>
              <a:gd name="connsiteY4" fmla="*/ 2008607 h 2008607"/>
              <a:gd name="connsiteX5" fmla="*/ 630671 w 776458"/>
              <a:gd name="connsiteY5" fmla="*/ 1935713 h 2008607"/>
              <a:gd name="connsiteX6" fmla="*/ 193308 w 776458"/>
              <a:gd name="connsiteY6" fmla="*/ 1055189 h 2008607"/>
              <a:gd name="connsiteX7" fmla="*/ 193308 w 776458"/>
              <a:gd name="connsiteY7" fmla="*/ 909401 h 2008607"/>
              <a:gd name="connsiteX0" fmla="*/ 776458 w 776458"/>
              <a:gd name="connsiteY0" fmla="*/ 145788 h 2008607"/>
              <a:gd name="connsiteX1" fmla="*/ 195184 w 776458"/>
              <a:gd name="connsiteY1" fmla="*/ 982295 h 2008607"/>
              <a:gd name="connsiteX2" fmla="*/ 9045 w 776458"/>
              <a:gd name="connsiteY2" fmla="*/ 461542 h 2008607"/>
              <a:gd name="connsiteX3" fmla="*/ 776457 w 776458"/>
              <a:gd name="connsiteY3" fmla="*/ 0 h 2008607"/>
              <a:gd name="connsiteX4" fmla="*/ 776458 w 776458"/>
              <a:gd name="connsiteY4" fmla="*/ 145788 h 2008607"/>
              <a:gd name="connsiteX0" fmla="*/ 193308 w 776458"/>
              <a:gd name="connsiteY0" fmla="*/ 909401 h 2008607"/>
              <a:gd name="connsiteX1" fmla="*/ 630671 w 776458"/>
              <a:gd name="connsiteY1" fmla="*/ 1789925 h 2008607"/>
              <a:gd name="connsiteX2" fmla="*/ 630671 w 776458"/>
              <a:gd name="connsiteY2" fmla="*/ 1717032 h 2008607"/>
              <a:gd name="connsiteX3" fmla="*/ 776458 w 776458"/>
              <a:gd name="connsiteY3" fmla="*/ 1891697 h 2008607"/>
              <a:gd name="connsiteX4" fmla="*/ 630671 w 776458"/>
              <a:gd name="connsiteY4" fmla="*/ 2008607 h 2008607"/>
              <a:gd name="connsiteX5" fmla="*/ 630671 w 776458"/>
              <a:gd name="connsiteY5" fmla="*/ 1935713 h 2008607"/>
              <a:gd name="connsiteX6" fmla="*/ 193308 w 776458"/>
              <a:gd name="connsiteY6" fmla="*/ 1055189 h 2008607"/>
              <a:gd name="connsiteX7" fmla="*/ 193308 w 776458"/>
              <a:gd name="connsiteY7" fmla="*/ 909401 h 2008607"/>
              <a:gd name="connsiteX8" fmla="*/ 776458 w 776458"/>
              <a:gd name="connsiteY8" fmla="*/ 0 h 2008607"/>
              <a:gd name="connsiteX9" fmla="*/ 776458 w 776458"/>
              <a:gd name="connsiteY9" fmla="*/ 145788 h 2008607"/>
              <a:gd name="connsiteX10" fmla="*/ 195184 w 776458"/>
              <a:gd name="connsiteY10" fmla="*/ 982295 h 2008607"/>
              <a:gd name="connsiteX0" fmla="*/ 641870 w 1225020"/>
              <a:gd name="connsiteY0" fmla="*/ 909401 h 2008607"/>
              <a:gd name="connsiteX1" fmla="*/ 1079233 w 1225020"/>
              <a:gd name="connsiteY1" fmla="*/ 1789925 h 2008607"/>
              <a:gd name="connsiteX2" fmla="*/ 1079233 w 1225020"/>
              <a:gd name="connsiteY2" fmla="*/ 1717032 h 2008607"/>
              <a:gd name="connsiteX3" fmla="*/ 1225020 w 1225020"/>
              <a:gd name="connsiteY3" fmla="*/ 1891697 h 2008607"/>
              <a:gd name="connsiteX4" fmla="*/ 1079233 w 1225020"/>
              <a:gd name="connsiteY4" fmla="*/ 2008607 h 2008607"/>
              <a:gd name="connsiteX5" fmla="*/ 1079233 w 1225020"/>
              <a:gd name="connsiteY5" fmla="*/ 1935713 h 2008607"/>
              <a:gd name="connsiteX6" fmla="*/ 641870 w 1225020"/>
              <a:gd name="connsiteY6" fmla="*/ 1055189 h 2008607"/>
              <a:gd name="connsiteX7" fmla="*/ 641870 w 1225020"/>
              <a:gd name="connsiteY7" fmla="*/ 909401 h 2008607"/>
              <a:gd name="connsiteX0" fmla="*/ 1225020 w 1225020"/>
              <a:gd name="connsiteY0" fmla="*/ 145788 h 2008607"/>
              <a:gd name="connsiteX1" fmla="*/ 643746 w 1225020"/>
              <a:gd name="connsiteY1" fmla="*/ 982295 h 2008607"/>
              <a:gd name="connsiteX2" fmla="*/ 457607 w 1225020"/>
              <a:gd name="connsiteY2" fmla="*/ 461542 h 2008607"/>
              <a:gd name="connsiteX3" fmla="*/ 1225019 w 1225020"/>
              <a:gd name="connsiteY3" fmla="*/ 0 h 2008607"/>
              <a:gd name="connsiteX4" fmla="*/ 1225020 w 1225020"/>
              <a:gd name="connsiteY4" fmla="*/ 145788 h 2008607"/>
              <a:gd name="connsiteX0" fmla="*/ 641870 w 1225020"/>
              <a:gd name="connsiteY0" fmla="*/ 909401 h 2008607"/>
              <a:gd name="connsiteX1" fmla="*/ 1079233 w 1225020"/>
              <a:gd name="connsiteY1" fmla="*/ 1789925 h 2008607"/>
              <a:gd name="connsiteX2" fmla="*/ 1079233 w 1225020"/>
              <a:gd name="connsiteY2" fmla="*/ 1717032 h 2008607"/>
              <a:gd name="connsiteX3" fmla="*/ 1225020 w 1225020"/>
              <a:gd name="connsiteY3" fmla="*/ 1891697 h 2008607"/>
              <a:gd name="connsiteX4" fmla="*/ 1079233 w 1225020"/>
              <a:gd name="connsiteY4" fmla="*/ 2008607 h 2008607"/>
              <a:gd name="connsiteX5" fmla="*/ 1079233 w 1225020"/>
              <a:gd name="connsiteY5" fmla="*/ 1935713 h 2008607"/>
              <a:gd name="connsiteX6" fmla="*/ 641870 w 1225020"/>
              <a:gd name="connsiteY6" fmla="*/ 1055189 h 2008607"/>
              <a:gd name="connsiteX7" fmla="*/ 641870 w 1225020"/>
              <a:gd name="connsiteY7" fmla="*/ 909401 h 2008607"/>
              <a:gd name="connsiteX8" fmla="*/ 69988 w 1225020"/>
              <a:gd name="connsiteY8" fmla="*/ 308008 h 2008607"/>
              <a:gd name="connsiteX9" fmla="*/ 1225020 w 1225020"/>
              <a:gd name="connsiteY9" fmla="*/ 145788 h 2008607"/>
              <a:gd name="connsiteX10" fmla="*/ 643746 w 1225020"/>
              <a:gd name="connsiteY10" fmla="*/ 982295 h 2008607"/>
              <a:gd name="connsiteX0" fmla="*/ 652708 w 1235858"/>
              <a:gd name="connsiteY0" fmla="*/ 909401 h 2008607"/>
              <a:gd name="connsiteX1" fmla="*/ 1090071 w 1235858"/>
              <a:gd name="connsiteY1" fmla="*/ 1789925 h 2008607"/>
              <a:gd name="connsiteX2" fmla="*/ 1090071 w 1235858"/>
              <a:gd name="connsiteY2" fmla="*/ 1717032 h 2008607"/>
              <a:gd name="connsiteX3" fmla="*/ 1235858 w 1235858"/>
              <a:gd name="connsiteY3" fmla="*/ 1891697 h 2008607"/>
              <a:gd name="connsiteX4" fmla="*/ 1090071 w 1235858"/>
              <a:gd name="connsiteY4" fmla="*/ 2008607 h 2008607"/>
              <a:gd name="connsiteX5" fmla="*/ 1090071 w 1235858"/>
              <a:gd name="connsiteY5" fmla="*/ 1935713 h 2008607"/>
              <a:gd name="connsiteX6" fmla="*/ 652708 w 1235858"/>
              <a:gd name="connsiteY6" fmla="*/ 1055189 h 2008607"/>
              <a:gd name="connsiteX7" fmla="*/ 652708 w 1235858"/>
              <a:gd name="connsiteY7" fmla="*/ 909401 h 2008607"/>
              <a:gd name="connsiteX0" fmla="*/ 1235858 w 1235858"/>
              <a:gd name="connsiteY0" fmla="*/ 145788 h 2008607"/>
              <a:gd name="connsiteX1" fmla="*/ 654584 w 1235858"/>
              <a:gd name="connsiteY1" fmla="*/ 982295 h 2008607"/>
              <a:gd name="connsiteX2" fmla="*/ 468445 w 1235858"/>
              <a:gd name="connsiteY2" fmla="*/ 461542 h 2008607"/>
              <a:gd name="connsiteX3" fmla="*/ 1235857 w 1235858"/>
              <a:gd name="connsiteY3" fmla="*/ 0 h 2008607"/>
              <a:gd name="connsiteX4" fmla="*/ 1235858 w 1235858"/>
              <a:gd name="connsiteY4" fmla="*/ 145788 h 2008607"/>
              <a:gd name="connsiteX0" fmla="*/ 652708 w 1235858"/>
              <a:gd name="connsiteY0" fmla="*/ 909401 h 2008607"/>
              <a:gd name="connsiteX1" fmla="*/ 1090071 w 1235858"/>
              <a:gd name="connsiteY1" fmla="*/ 1789925 h 2008607"/>
              <a:gd name="connsiteX2" fmla="*/ 1090071 w 1235858"/>
              <a:gd name="connsiteY2" fmla="*/ 1717032 h 2008607"/>
              <a:gd name="connsiteX3" fmla="*/ 1235858 w 1235858"/>
              <a:gd name="connsiteY3" fmla="*/ 1891697 h 2008607"/>
              <a:gd name="connsiteX4" fmla="*/ 1090071 w 1235858"/>
              <a:gd name="connsiteY4" fmla="*/ 2008607 h 2008607"/>
              <a:gd name="connsiteX5" fmla="*/ 1090071 w 1235858"/>
              <a:gd name="connsiteY5" fmla="*/ 1935713 h 2008607"/>
              <a:gd name="connsiteX6" fmla="*/ 652708 w 1235858"/>
              <a:gd name="connsiteY6" fmla="*/ 1055189 h 2008607"/>
              <a:gd name="connsiteX7" fmla="*/ 652708 w 1235858"/>
              <a:gd name="connsiteY7" fmla="*/ 909401 h 2008607"/>
              <a:gd name="connsiteX8" fmla="*/ 80826 w 1235858"/>
              <a:gd name="connsiteY8" fmla="*/ 308008 h 2008607"/>
              <a:gd name="connsiteX9" fmla="*/ 61576 w 1235858"/>
              <a:gd name="connsiteY9" fmla="*/ 136163 h 2008607"/>
              <a:gd name="connsiteX10" fmla="*/ 654584 w 1235858"/>
              <a:gd name="connsiteY10" fmla="*/ 982295 h 2008607"/>
              <a:gd name="connsiteX0" fmla="*/ 652708 w 1235858"/>
              <a:gd name="connsiteY0" fmla="*/ 775860 h 1875066"/>
              <a:gd name="connsiteX1" fmla="*/ 1090071 w 1235858"/>
              <a:gd name="connsiteY1" fmla="*/ 1656384 h 1875066"/>
              <a:gd name="connsiteX2" fmla="*/ 1090071 w 1235858"/>
              <a:gd name="connsiteY2" fmla="*/ 1583491 h 1875066"/>
              <a:gd name="connsiteX3" fmla="*/ 1235858 w 1235858"/>
              <a:gd name="connsiteY3" fmla="*/ 1758156 h 1875066"/>
              <a:gd name="connsiteX4" fmla="*/ 1090071 w 1235858"/>
              <a:gd name="connsiteY4" fmla="*/ 1875066 h 1875066"/>
              <a:gd name="connsiteX5" fmla="*/ 1090071 w 1235858"/>
              <a:gd name="connsiteY5" fmla="*/ 1802172 h 1875066"/>
              <a:gd name="connsiteX6" fmla="*/ 652708 w 1235858"/>
              <a:gd name="connsiteY6" fmla="*/ 921648 h 1875066"/>
              <a:gd name="connsiteX7" fmla="*/ 652708 w 1235858"/>
              <a:gd name="connsiteY7" fmla="*/ 775860 h 1875066"/>
              <a:gd name="connsiteX0" fmla="*/ 1235858 w 1235858"/>
              <a:gd name="connsiteY0" fmla="*/ 12247 h 1875066"/>
              <a:gd name="connsiteX1" fmla="*/ 654584 w 1235858"/>
              <a:gd name="connsiteY1" fmla="*/ 848754 h 1875066"/>
              <a:gd name="connsiteX2" fmla="*/ 468445 w 1235858"/>
              <a:gd name="connsiteY2" fmla="*/ 328001 h 1875066"/>
              <a:gd name="connsiteX3" fmla="*/ 311832 w 1235858"/>
              <a:gd name="connsiteY3" fmla="*/ 30089 h 1875066"/>
              <a:gd name="connsiteX4" fmla="*/ 1235858 w 1235858"/>
              <a:gd name="connsiteY4" fmla="*/ 12247 h 1875066"/>
              <a:gd name="connsiteX0" fmla="*/ 652708 w 1235858"/>
              <a:gd name="connsiteY0" fmla="*/ 775860 h 1875066"/>
              <a:gd name="connsiteX1" fmla="*/ 1090071 w 1235858"/>
              <a:gd name="connsiteY1" fmla="*/ 1656384 h 1875066"/>
              <a:gd name="connsiteX2" fmla="*/ 1090071 w 1235858"/>
              <a:gd name="connsiteY2" fmla="*/ 1583491 h 1875066"/>
              <a:gd name="connsiteX3" fmla="*/ 1235858 w 1235858"/>
              <a:gd name="connsiteY3" fmla="*/ 1758156 h 1875066"/>
              <a:gd name="connsiteX4" fmla="*/ 1090071 w 1235858"/>
              <a:gd name="connsiteY4" fmla="*/ 1875066 h 1875066"/>
              <a:gd name="connsiteX5" fmla="*/ 1090071 w 1235858"/>
              <a:gd name="connsiteY5" fmla="*/ 1802172 h 1875066"/>
              <a:gd name="connsiteX6" fmla="*/ 652708 w 1235858"/>
              <a:gd name="connsiteY6" fmla="*/ 921648 h 1875066"/>
              <a:gd name="connsiteX7" fmla="*/ 652708 w 1235858"/>
              <a:gd name="connsiteY7" fmla="*/ 775860 h 1875066"/>
              <a:gd name="connsiteX8" fmla="*/ 80826 w 1235858"/>
              <a:gd name="connsiteY8" fmla="*/ 174467 h 1875066"/>
              <a:gd name="connsiteX9" fmla="*/ 61576 w 1235858"/>
              <a:gd name="connsiteY9" fmla="*/ 2622 h 1875066"/>
              <a:gd name="connsiteX10" fmla="*/ 654584 w 1235858"/>
              <a:gd name="connsiteY10" fmla="*/ 848754 h 1875066"/>
              <a:gd name="connsiteX0" fmla="*/ 652708 w 1235858"/>
              <a:gd name="connsiteY0" fmla="*/ 773238 h 1872444"/>
              <a:gd name="connsiteX1" fmla="*/ 1090071 w 1235858"/>
              <a:gd name="connsiteY1" fmla="*/ 1653762 h 1872444"/>
              <a:gd name="connsiteX2" fmla="*/ 1090071 w 1235858"/>
              <a:gd name="connsiteY2" fmla="*/ 1580869 h 1872444"/>
              <a:gd name="connsiteX3" fmla="*/ 1235858 w 1235858"/>
              <a:gd name="connsiteY3" fmla="*/ 1755534 h 1872444"/>
              <a:gd name="connsiteX4" fmla="*/ 1090071 w 1235858"/>
              <a:gd name="connsiteY4" fmla="*/ 1872444 h 1872444"/>
              <a:gd name="connsiteX5" fmla="*/ 1090071 w 1235858"/>
              <a:gd name="connsiteY5" fmla="*/ 1799550 h 1872444"/>
              <a:gd name="connsiteX6" fmla="*/ 652708 w 1235858"/>
              <a:gd name="connsiteY6" fmla="*/ 919026 h 1872444"/>
              <a:gd name="connsiteX7" fmla="*/ 652708 w 1235858"/>
              <a:gd name="connsiteY7" fmla="*/ 773238 h 1872444"/>
              <a:gd name="connsiteX0" fmla="*/ 225206 w 1235858"/>
              <a:gd name="connsiteY0" fmla="*/ 77001 h 1872444"/>
              <a:gd name="connsiteX1" fmla="*/ 654584 w 1235858"/>
              <a:gd name="connsiteY1" fmla="*/ 846132 h 1872444"/>
              <a:gd name="connsiteX2" fmla="*/ 468445 w 1235858"/>
              <a:gd name="connsiteY2" fmla="*/ 325379 h 1872444"/>
              <a:gd name="connsiteX3" fmla="*/ 311832 w 1235858"/>
              <a:gd name="connsiteY3" fmla="*/ 27467 h 1872444"/>
              <a:gd name="connsiteX4" fmla="*/ 225206 w 1235858"/>
              <a:gd name="connsiteY4" fmla="*/ 77001 h 1872444"/>
              <a:gd name="connsiteX0" fmla="*/ 652708 w 1235858"/>
              <a:gd name="connsiteY0" fmla="*/ 773238 h 1872444"/>
              <a:gd name="connsiteX1" fmla="*/ 1090071 w 1235858"/>
              <a:gd name="connsiteY1" fmla="*/ 1653762 h 1872444"/>
              <a:gd name="connsiteX2" fmla="*/ 1090071 w 1235858"/>
              <a:gd name="connsiteY2" fmla="*/ 1580869 h 1872444"/>
              <a:gd name="connsiteX3" fmla="*/ 1235858 w 1235858"/>
              <a:gd name="connsiteY3" fmla="*/ 1755534 h 1872444"/>
              <a:gd name="connsiteX4" fmla="*/ 1090071 w 1235858"/>
              <a:gd name="connsiteY4" fmla="*/ 1872444 h 1872444"/>
              <a:gd name="connsiteX5" fmla="*/ 1090071 w 1235858"/>
              <a:gd name="connsiteY5" fmla="*/ 1799550 h 1872444"/>
              <a:gd name="connsiteX6" fmla="*/ 652708 w 1235858"/>
              <a:gd name="connsiteY6" fmla="*/ 919026 h 1872444"/>
              <a:gd name="connsiteX7" fmla="*/ 652708 w 1235858"/>
              <a:gd name="connsiteY7" fmla="*/ 773238 h 1872444"/>
              <a:gd name="connsiteX8" fmla="*/ 80826 w 1235858"/>
              <a:gd name="connsiteY8" fmla="*/ 171845 h 1872444"/>
              <a:gd name="connsiteX9" fmla="*/ 61576 w 1235858"/>
              <a:gd name="connsiteY9" fmla="*/ 0 h 1872444"/>
              <a:gd name="connsiteX10" fmla="*/ 654584 w 1235858"/>
              <a:gd name="connsiteY10" fmla="*/ 846132 h 1872444"/>
              <a:gd name="connsiteX0" fmla="*/ 652708 w 1235858"/>
              <a:gd name="connsiteY0" fmla="*/ 773238 h 1872444"/>
              <a:gd name="connsiteX1" fmla="*/ 1090071 w 1235858"/>
              <a:gd name="connsiteY1" fmla="*/ 1653762 h 1872444"/>
              <a:gd name="connsiteX2" fmla="*/ 1090071 w 1235858"/>
              <a:gd name="connsiteY2" fmla="*/ 1580869 h 1872444"/>
              <a:gd name="connsiteX3" fmla="*/ 1235858 w 1235858"/>
              <a:gd name="connsiteY3" fmla="*/ 1755534 h 1872444"/>
              <a:gd name="connsiteX4" fmla="*/ 1090071 w 1235858"/>
              <a:gd name="connsiteY4" fmla="*/ 1872444 h 1872444"/>
              <a:gd name="connsiteX5" fmla="*/ 1090071 w 1235858"/>
              <a:gd name="connsiteY5" fmla="*/ 1799550 h 1872444"/>
              <a:gd name="connsiteX6" fmla="*/ 652708 w 1235858"/>
              <a:gd name="connsiteY6" fmla="*/ 919026 h 1872444"/>
              <a:gd name="connsiteX7" fmla="*/ 652708 w 1235858"/>
              <a:gd name="connsiteY7" fmla="*/ 773238 h 1872444"/>
              <a:gd name="connsiteX0" fmla="*/ 109703 w 1235858"/>
              <a:gd name="connsiteY0" fmla="*/ 105876 h 1872444"/>
              <a:gd name="connsiteX1" fmla="*/ 654584 w 1235858"/>
              <a:gd name="connsiteY1" fmla="*/ 846132 h 1872444"/>
              <a:gd name="connsiteX2" fmla="*/ 468445 w 1235858"/>
              <a:gd name="connsiteY2" fmla="*/ 325379 h 1872444"/>
              <a:gd name="connsiteX3" fmla="*/ 311832 w 1235858"/>
              <a:gd name="connsiteY3" fmla="*/ 27467 h 1872444"/>
              <a:gd name="connsiteX4" fmla="*/ 109703 w 1235858"/>
              <a:gd name="connsiteY4" fmla="*/ 105876 h 1872444"/>
              <a:gd name="connsiteX0" fmla="*/ 652708 w 1235858"/>
              <a:gd name="connsiteY0" fmla="*/ 773238 h 1872444"/>
              <a:gd name="connsiteX1" fmla="*/ 1090071 w 1235858"/>
              <a:gd name="connsiteY1" fmla="*/ 1653762 h 1872444"/>
              <a:gd name="connsiteX2" fmla="*/ 1090071 w 1235858"/>
              <a:gd name="connsiteY2" fmla="*/ 1580869 h 1872444"/>
              <a:gd name="connsiteX3" fmla="*/ 1235858 w 1235858"/>
              <a:gd name="connsiteY3" fmla="*/ 1755534 h 1872444"/>
              <a:gd name="connsiteX4" fmla="*/ 1090071 w 1235858"/>
              <a:gd name="connsiteY4" fmla="*/ 1872444 h 1872444"/>
              <a:gd name="connsiteX5" fmla="*/ 1090071 w 1235858"/>
              <a:gd name="connsiteY5" fmla="*/ 1799550 h 1872444"/>
              <a:gd name="connsiteX6" fmla="*/ 652708 w 1235858"/>
              <a:gd name="connsiteY6" fmla="*/ 919026 h 1872444"/>
              <a:gd name="connsiteX7" fmla="*/ 652708 w 1235858"/>
              <a:gd name="connsiteY7" fmla="*/ 773238 h 1872444"/>
              <a:gd name="connsiteX8" fmla="*/ 80826 w 1235858"/>
              <a:gd name="connsiteY8" fmla="*/ 171845 h 1872444"/>
              <a:gd name="connsiteX9" fmla="*/ 61576 w 1235858"/>
              <a:gd name="connsiteY9" fmla="*/ 0 h 1872444"/>
              <a:gd name="connsiteX10" fmla="*/ 654584 w 1235858"/>
              <a:gd name="connsiteY10" fmla="*/ 846132 h 1872444"/>
              <a:gd name="connsiteX0" fmla="*/ 652708 w 1235858"/>
              <a:gd name="connsiteY0" fmla="*/ 773238 h 1872444"/>
              <a:gd name="connsiteX1" fmla="*/ 1090071 w 1235858"/>
              <a:gd name="connsiteY1" fmla="*/ 1653762 h 1872444"/>
              <a:gd name="connsiteX2" fmla="*/ 1090071 w 1235858"/>
              <a:gd name="connsiteY2" fmla="*/ 1580869 h 1872444"/>
              <a:gd name="connsiteX3" fmla="*/ 1235858 w 1235858"/>
              <a:gd name="connsiteY3" fmla="*/ 1755534 h 1872444"/>
              <a:gd name="connsiteX4" fmla="*/ 1090071 w 1235858"/>
              <a:gd name="connsiteY4" fmla="*/ 1872444 h 1872444"/>
              <a:gd name="connsiteX5" fmla="*/ 1090071 w 1235858"/>
              <a:gd name="connsiteY5" fmla="*/ 1799550 h 1872444"/>
              <a:gd name="connsiteX6" fmla="*/ 652708 w 1235858"/>
              <a:gd name="connsiteY6" fmla="*/ 919026 h 1872444"/>
              <a:gd name="connsiteX7" fmla="*/ 652708 w 1235858"/>
              <a:gd name="connsiteY7" fmla="*/ 773238 h 1872444"/>
              <a:gd name="connsiteX0" fmla="*/ 109703 w 1235858"/>
              <a:gd name="connsiteY0" fmla="*/ 105876 h 1872444"/>
              <a:gd name="connsiteX1" fmla="*/ 654584 w 1235858"/>
              <a:gd name="connsiteY1" fmla="*/ 846132 h 1872444"/>
              <a:gd name="connsiteX2" fmla="*/ 468445 w 1235858"/>
              <a:gd name="connsiteY2" fmla="*/ 325379 h 1872444"/>
              <a:gd name="connsiteX3" fmla="*/ 148203 w 1235858"/>
              <a:gd name="connsiteY3" fmla="*/ 37092 h 1872444"/>
              <a:gd name="connsiteX4" fmla="*/ 109703 w 1235858"/>
              <a:gd name="connsiteY4" fmla="*/ 105876 h 1872444"/>
              <a:gd name="connsiteX0" fmla="*/ 652708 w 1235858"/>
              <a:gd name="connsiteY0" fmla="*/ 773238 h 1872444"/>
              <a:gd name="connsiteX1" fmla="*/ 1090071 w 1235858"/>
              <a:gd name="connsiteY1" fmla="*/ 1653762 h 1872444"/>
              <a:gd name="connsiteX2" fmla="*/ 1090071 w 1235858"/>
              <a:gd name="connsiteY2" fmla="*/ 1580869 h 1872444"/>
              <a:gd name="connsiteX3" fmla="*/ 1235858 w 1235858"/>
              <a:gd name="connsiteY3" fmla="*/ 1755534 h 1872444"/>
              <a:gd name="connsiteX4" fmla="*/ 1090071 w 1235858"/>
              <a:gd name="connsiteY4" fmla="*/ 1872444 h 1872444"/>
              <a:gd name="connsiteX5" fmla="*/ 1090071 w 1235858"/>
              <a:gd name="connsiteY5" fmla="*/ 1799550 h 1872444"/>
              <a:gd name="connsiteX6" fmla="*/ 652708 w 1235858"/>
              <a:gd name="connsiteY6" fmla="*/ 919026 h 1872444"/>
              <a:gd name="connsiteX7" fmla="*/ 652708 w 1235858"/>
              <a:gd name="connsiteY7" fmla="*/ 773238 h 1872444"/>
              <a:gd name="connsiteX8" fmla="*/ 80826 w 1235858"/>
              <a:gd name="connsiteY8" fmla="*/ 171845 h 1872444"/>
              <a:gd name="connsiteX9" fmla="*/ 61576 w 1235858"/>
              <a:gd name="connsiteY9" fmla="*/ 0 h 1872444"/>
              <a:gd name="connsiteX10" fmla="*/ 654584 w 1235858"/>
              <a:gd name="connsiteY10" fmla="*/ 846132 h 1872444"/>
              <a:gd name="connsiteX0" fmla="*/ 652708 w 1235858"/>
              <a:gd name="connsiteY0" fmla="*/ 856173 h 1955379"/>
              <a:gd name="connsiteX1" fmla="*/ 1090071 w 1235858"/>
              <a:gd name="connsiteY1" fmla="*/ 1736697 h 1955379"/>
              <a:gd name="connsiteX2" fmla="*/ 1090071 w 1235858"/>
              <a:gd name="connsiteY2" fmla="*/ 1663804 h 1955379"/>
              <a:gd name="connsiteX3" fmla="*/ 1235858 w 1235858"/>
              <a:gd name="connsiteY3" fmla="*/ 1838469 h 1955379"/>
              <a:gd name="connsiteX4" fmla="*/ 1090071 w 1235858"/>
              <a:gd name="connsiteY4" fmla="*/ 1955379 h 1955379"/>
              <a:gd name="connsiteX5" fmla="*/ 1090071 w 1235858"/>
              <a:gd name="connsiteY5" fmla="*/ 1882485 h 1955379"/>
              <a:gd name="connsiteX6" fmla="*/ 652708 w 1235858"/>
              <a:gd name="connsiteY6" fmla="*/ 1001961 h 1955379"/>
              <a:gd name="connsiteX7" fmla="*/ 652708 w 1235858"/>
              <a:gd name="connsiteY7" fmla="*/ 856173 h 1955379"/>
              <a:gd name="connsiteX0" fmla="*/ 109703 w 1235858"/>
              <a:gd name="connsiteY0" fmla="*/ 188811 h 1955379"/>
              <a:gd name="connsiteX1" fmla="*/ 654584 w 1235858"/>
              <a:gd name="connsiteY1" fmla="*/ 929067 h 1955379"/>
              <a:gd name="connsiteX2" fmla="*/ 304816 w 1235858"/>
              <a:gd name="connsiteY2" fmla="*/ 129181 h 1955379"/>
              <a:gd name="connsiteX3" fmla="*/ 148203 w 1235858"/>
              <a:gd name="connsiteY3" fmla="*/ 120027 h 1955379"/>
              <a:gd name="connsiteX4" fmla="*/ 109703 w 1235858"/>
              <a:gd name="connsiteY4" fmla="*/ 188811 h 1955379"/>
              <a:gd name="connsiteX0" fmla="*/ 652708 w 1235858"/>
              <a:gd name="connsiteY0" fmla="*/ 856173 h 1955379"/>
              <a:gd name="connsiteX1" fmla="*/ 1090071 w 1235858"/>
              <a:gd name="connsiteY1" fmla="*/ 1736697 h 1955379"/>
              <a:gd name="connsiteX2" fmla="*/ 1090071 w 1235858"/>
              <a:gd name="connsiteY2" fmla="*/ 1663804 h 1955379"/>
              <a:gd name="connsiteX3" fmla="*/ 1235858 w 1235858"/>
              <a:gd name="connsiteY3" fmla="*/ 1838469 h 1955379"/>
              <a:gd name="connsiteX4" fmla="*/ 1090071 w 1235858"/>
              <a:gd name="connsiteY4" fmla="*/ 1955379 h 1955379"/>
              <a:gd name="connsiteX5" fmla="*/ 1090071 w 1235858"/>
              <a:gd name="connsiteY5" fmla="*/ 1882485 h 1955379"/>
              <a:gd name="connsiteX6" fmla="*/ 652708 w 1235858"/>
              <a:gd name="connsiteY6" fmla="*/ 1001961 h 1955379"/>
              <a:gd name="connsiteX7" fmla="*/ 652708 w 1235858"/>
              <a:gd name="connsiteY7" fmla="*/ 856173 h 1955379"/>
              <a:gd name="connsiteX8" fmla="*/ 80826 w 1235858"/>
              <a:gd name="connsiteY8" fmla="*/ 254780 h 1955379"/>
              <a:gd name="connsiteX9" fmla="*/ 61576 w 1235858"/>
              <a:gd name="connsiteY9" fmla="*/ 82935 h 1955379"/>
              <a:gd name="connsiteX10" fmla="*/ 654584 w 1235858"/>
              <a:gd name="connsiteY10" fmla="*/ 929067 h 1955379"/>
              <a:gd name="connsiteX0" fmla="*/ 652708 w 1235858"/>
              <a:gd name="connsiteY0" fmla="*/ 773238 h 1872444"/>
              <a:gd name="connsiteX1" fmla="*/ 1090071 w 1235858"/>
              <a:gd name="connsiteY1" fmla="*/ 1653762 h 1872444"/>
              <a:gd name="connsiteX2" fmla="*/ 1090071 w 1235858"/>
              <a:gd name="connsiteY2" fmla="*/ 1580869 h 1872444"/>
              <a:gd name="connsiteX3" fmla="*/ 1235858 w 1235858"/>
              <a:gd name="connsiteY3" fmla="*/ 1755534 h 1872444"/>
              <a:gd name="connsiteX4" fmla="*/ 1090071 w 1235858"/>
              <a:gd name="connsiteY4" fmla="*/ 1872444 h 1872444"/>
              <a:gd name="connsiteX5" fmla="*/ 1090071 w 1235858"/>
              <a:gd name="connsiteY5" fmla="*/ 1799550 h 1872444"/>
              <a:gd name="connsiteX6" fmla="*/ 652708 w 1235858"/>
              <a:gd name="connsiteY6" fmla="*/ 919026 h 1872444"/>
              <a:gd name="connsiteX7" fmla="*/ 652708 w 1235858"/>
              <a:gd name="connsiteY7" fmla="*/ 773238 h 1872444"/>
              <a:gd name="connsiteX0" fmla="*/ 109703 w 1235858"/>
              <a:gd name="connsiteY0" fmla="*/ 105876 h 1872444"/>
              <a:gd name="connsiteX1" fmla="*/ 654584 w 1235858"/>
              <a:gd name="connsiteY1" fmla="*/ 846132 h 1872444"/>
              <a:gd name="connsiteX2" fmla="*/ 304816 w 1235858"/>
              <a:gd name="connsiteY2" fmla="*/ 46246 h 1872444"/>
              <a:gd name="connsiteX3" fmla="*/ 148203 w 1235858"/>
              <a:gd name="connsiteY3" fmla="*/ 37092 h 1872444"/>
              <a:gd name="connsiteX4" fmla="*/ 109703 w 1235858"/>
              <a:gd name="connsiteY4" fmla="*/ 105876 h 1872444"/>
              <a:gd name="connsiteX0" fmla="*/ 652708 w 1235858"/>
              <a:gd name="connsiteY0" fmla="*/ 773238 h 1872444"/>
              <a:gd name="connsiteX1" fmla="*/ 1090071 w 1235858"/>
              <a:gd name="connsiteY1" fmla="*/ 1653762 h 1872444"/>
              <a:gd name="connsiteX2" fmla="*/ 1090071 w 1235858"/>
              <a:gd name="connsiteY2" fmla="*/ 1580869 h 1872444"/>
              <a:gd name="connsiteX3" fmla="*/ 1235858 w 1235858"/>
              <a:gd name="connsiteY3" fmla="*/ 1755534 h 1872444"/>
              <a:gd name="connsiteX4" fmla="*/ 1090071 w 1235858"/>
              <a:gd name="connsiteY4" fmla="*/ 1872444 h 1872444"/>
              <a:gd name="connsiteX5" fmla="*/ 1090071 w 1235858"/>
              <a:gd name="connsiteY5" fmla="*/ 1799550 h 1872444"/>
              <a:gd name="connsiteX6" fmla="*/ 652708 w 1235858"/>
              <a:gd name="connsiteY6" fmla="*/ 919026 h 1872444"/>
              <a:gd name="connsiteX7" fmla="*/ 652708 w 1235858"/>
              <a:gd name="connsiteY7" fmla="*/ 773238 h 1872444"/>
              <a:gd name="connsiteX8" fmla="*/ 80826 w 1235858"/>
              <a:gd name="connsiteY8" fmla="*/ 171845 h 1872444"/>
              <a:gd name="connsiteX9" fmla="*/ 61576 w 1235858"/>
              <a:gd name="connsiteY9" fmla="*/ 0 h 1872444"/>
              <a:gd name="connsiteX10" fmla="*/ 654584 w 1235858"/>
              <a:gd name="connsiteY10" fmla="*/ 846132 h 1872444"/>
              <a:gd name="connsiteX0" fmla="*/ 652708 w 1235858"/>
              <a:gd name="connsiteY0" fmla="*/ 773238 h 1872444"/>
              <a:gd name="connsiteX1" fmla="*/ 1090071 w 1235858"/>
              <a:gd name="connsiteY1" fmla="*/ 1653762 h 1872444"/>
              <a:gd name="connsiteX2" fmla="*/ 1090071 w 1235858"/>
              <a:gd name="connsiteY2" fmla="*/ 1580869 h 1872444"/>
              <a:gd name="connsiteX3" fmla="*/ 1235858 w 1235858"/>
              <a:gd name="connsiteY3" fmla="*/ 1755534 h 1872444"/>
              <a:gd name="connsiteX4" fmla="*/ 1090071 w 1235858"/>
              <a:gd name="connsiteY4" fmla="*/ 1872444 h 1872444"/>
              <a:gd name="connsiteX5" fmla="*/ 1090071 w 1235858"/>
              <a:gd name="connsiteY5" fmla="*/ 1799550 h 1872444"/>
              <a:gd name="connsiteX6" fmla="*/ 652708 w 1235858"/>
              <a:gd name="connsiteY6" fmla="*/ 919026 h 1872444"/>
              <a:gd name="connsiteX7" fmla="*/ 652708 w 1235858"/>
              <a:gd name="connsiteY7" fmla="*/ 773238 h 1872444"/>
              <a:gd name="connsiteX0" fmla="*/ 109703 w 1235858"/>
              <a:gd name="connsiteY0" fmla="*/ 105876 h 1872444"/>
              <a:gd name="connsiteX1" fmla="*/ 654584 w 1235858"/>
              <a:gd name="connsiteY1" fmla="*/ 846132 h 1872444"/>
              <a:gd name="connsiteX2" fmla="*/ 266315 w 1235858"/>
              <a:gd name="connsiteY2" fmla="*/ 94372 h 1872444"/>
              <a:gd name="connsiteX3" fmla="*/ 148203 w 1235858"/>
              <a:gd name="connsiteY3" fmla="*/ 37092 h 1872444"/>
              <a:gd name="connsiteX4" fmla="*/ 109703 w 1235858"/>
              <a:gd name="connsiteY4" fmla="*/ 105876 h 1872444"/>
              <a:gd name="connsiteX0" fmla="*/ 652708 w 1235858"/>
              <a:gd name="connsiteY0" fmla="*/ 773238 h 1872444"/>
              <a:gd name="connsiteX1" fmla="*/ 1090071 w 1235858"/>
              <a:gd name="connsiteY1" fmla="*/ 1653762 h 1872444"/>
              <a:gd name="connsiteX2" fmla="*/ 1090071 w 1235858"/>
              <a:gd name="connsiteY2" fmla="*/ 1580869 h 1872444"/>
              <a:gd name="connsiteX3" fmla="*/ 1235858 w 1235858"/>
              <a:gd name="connsiteY3" fmla="*/ 1755534 h 1872444"/>
              <a:gd name="connsiteX4" fmla="*/ 1090071 w 1235858"/>
              <a:gd name="connsiteY4" fmla="*/ 1872444 h 1872444"/>
              <a:gd name="connsiteX5" fmla="*/ 1090071 w 1235858"/>
              <a:gd name="connsiteY5" fmla="*/ 1799550 h 1872444"/>
              <a:gd name="connsiteX6" fmla="*/ 652708 w 1235858"/>
              <a:gd name="connsiteY6" fmla="*/ 919026 h 1872444"/>
              <a:gd name="connsiteX7" fmla="*/ 652708 w 1235858"/>
              <a:gd name="connsiteY7" fmla="*/ 773238 h 1872444"/>
              <a:gd name="connsiteX8" fmla="*/ 80826 w 1235858"/>
              <a:gd name="connsiteY8" fmla="*/ 171845 h 1872444"/>
              <a:gd name="connsiteX9" fmla="*/ 61576 w 1235858"/>
              <a:gd name="connsiteY9" fmla="*/ 0 h 1872444"/>
              <a:gd name="connsiteX10" fmla="*/ 654584 w 1235858"/>
              <a:gd name="connsiteY10" fmla="*/ 846132 h 18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5858" h="1872444" stroke="0" extrusionOk="0">
                <a:moveTo>
                  <a:pt x="652708" y="773238"/>
                </a:moveTo>
                <a:cubicBezTo>
                  <a:pt x="652708" y="1187923"/>
                  <a:pt x="832599" y="1550091"/>
                  <a:pt x="1090071" y="1653762"/>
                </a:cubicBezTo>
                <a:lnTo>
                  <a:pt x="1090071" y="1580869"/>
                </a:lnTo>
                <a:lnTo>
                  <a:pt x="1235858" y="1755534"/>
                </a:lnTo>
                <a:lnTo>
                  <a:pt x="1090071" y="1872444"/>
                </a:lnTo>
                <a:lnTo>
                  <a:pt x="1090071" y="1799550"/>
                </a:lnTo>
                <a:cubicBezTo>
                  <a:pt x="832599" y="1695879"/>
                  <a:pt x="652708" y="1333712"/>
                  <a:pt x="652708" y="919026"/>
                </a:cubicBezTo>
                <a:lnTo>
                  <a:pt x="652708" y="773238"/>
                </a:lnTo>
                <a:close/>
              </a:path>
              <a:path w="1235858" h="1872444" fill="darkenLess" stroke="0" extrusionOk="0">
                <a:moveTo>
                  <a:pt x="109703" y="105876"/>
                </a:moveTo>
                <a:cubicBezTo>
                  <a:pt x="-194236" y="105876"/>
                  <a:pt x="678947" y="373675"/>
                  <a:pt x="654584" y="846132"/>
                </a:cubicBezTo>
                <a:cubicBezTo>
                  <a:pt x="645242" y="664956"/>
                  <a:pt x="208915" y="252563"/>
                  <a:pt x="266315" y="94372"/>
                </a:cubicBezTo>
                <a:cubicBezTo>
                  <a:pt x="119551" y="155663"/>
                  <a:pt x="-61942" y="37092"/>
                  <a:pt x="148203" y="37092"/>
                </a:cubicBezTo>
                <a:cubicBezTo>
                  <a:pt x="148203" y="85688"/>
                  <a:pt x="109703" y="57280"/>
                  <a:pt x="109703" y="105876"/>
                </a:cubicBezTo>
                <a:close/>
              </a:path>
              <a:path w="1235858" h="1872444" fill="none" extrusionOk="0">
                <a:moveTo>
                  <a:pt x="652708" y="773238"/>
                </a:moveTo>
                <a:cubicBezTo>
                  <a:pt x="652708" y="1187923"/>
                  <a:pt x="832599" y="1550091"/>
                  <a:pt x="1090071" y="1653762"/>
                </a:cubicBezTo>
                <a:lnTo>
                  <a:pt x="1090071" y="1580869"/>
                </a:lnTo>
                <a:lnTo>
                  <a:pt x="1235858" y="1755534"/>
                </a:lnTo>
                <a:lnTo>
                  <a:pt x="1090071" y="1872444"/>
                </a:lnTo>
                <a:lnTo>
                  <a:pt x="1090071" y="1799550"/>
                </a:lnTo>
                <a:cubicBezTo>
                  <a:pt x="832599" y="1695879"/>
                  <a:pt x="652708" y="1333712"/>
                  <a:pt x="652708" y="919026"/>
                </a:cubicBezTo>
                <a:lnTo>
                  <a:pt x="652708" y="773238"/>
                </a:lnTo>
                <a:cubicBezTo>
                  <a:pt x="652708" y="270990"/>
                  <a:pt x="-241239" y="171845"/>
                  <a:pt x="80826" y="171845"/>
                </a:cubicBezTo>
                <a:lnTo>
                  <a:pt x="61576" y="0"/>
                </a:lnTo>
                <a:cubicBezTo>
                  <a:pt x="-242363" y="0"/>
                  <a:pt x="678947" y="373675"/>
                  <a:pt x="654584" y="846132"/>
                </a:cubicBezTo>
              </a:path>
            </a:pathLst>
          </a:custGeom>
          <a:solidFill>
            <a:schemeClr val="accent4"/>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Title 1"/>
          <p:cNvSpPr txBox="1">
            <a:spLocks/>
          </p:cNvSpPr>
          <p:nvPr/>
        </p:nvSpPr>
        <p:spPr>
          <a:xfrm>
            <a:off x="269507" y="325856"/>
            <a:ext cx="864348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9D59B"/>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The</a:t>
            </a:r>
            <a:r>
              <a:rPr lang="en-US" sz="3200" dirty="0" smtClean="0">
                <a:solidFill>
                  <a:schemeClr val="accent4">
                    <a:lumMod val="40000"/>
                    <a:lumOff val="6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Structure of MCSs:</a:t>
            </a:r>
          </a:p>
          <a:p>
            <a:r>
              <a:rPr lang="en-US" sz="2400" i="1" dirty="0" smtClean="0">
                <a:solidFill>
                  <a:srgbClr val="F9D59B"/>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40+ Years of Radar Meteorology and Field Experiments</a:t>
            </a:r>
          </a:p>
          <a:p>
            <a:endParaRPr lang="en-US" sz="3200" b="1" dirty="0">
              <a:solidFill>
                <a:schemeClr val="accent4">
                  <a:lumMod val="40000"/>
                  <a:lumOff val="60000"/>
                </a:schemeClr>
              </a:solidFill>
              <a:effectLst>
                <a:outerShdw blurRad="50800" dist="38100" dir="2700000" algn="tl" rotWithShape="0">
                  <a:prstClr val="black">
                    <a:alpha val="40000"/>
                  </a:prstClr>
                </a:outerShdw>
              </a:effectLst>
              <a:latin typeface="Arial Black" panose="020B0A04020102020204" pitchFamily="34" charset="0"/>
            </a:endParaRPr>
          </a:p>
        </p:txBody>
      </p:sp>
      <p:sp>
        <p:nvSpPr>
          <p:cNvPr id="27" name="TextBox 26"/>
          <p:cNvSpPr txBox="1"/>
          <p:nvPr/>
        </p:nvSpPr>
        <p:spPr>
          <a:xfrm>
            <a:off x="143429" y="1506882"/>
            <a:ext cx="3272589" cy="923330"/>
          </a:xfrm>
          <a:prstGeom prst="rect">
            <a:avLst/>
          </a:prstGeom>
          <a:solidFill>
            <a:schemeClr val="tx1"/>
          </a:solidFill>
          <a:ln w="76200">
            <a:solidFill>
              <a:srgbClr val="00B050"/>
            </a:solidFill>
          </a:ln>
        </p:spPr>
        <p:txBody>
          <a:bodyPr wrap="square" rtlCol="0">
            <a:spAutoFit/>
          </a:bodyPr>
          <a:lstStyle/>
          <a:p>
            <a:pPr algn="ctr"/>
            <a:r>
              <a:rPr lang="en-US" b="1" u="sng" dirty="0" smtClean="0">
                <a:solidFill>
                  <a:schemeClr val="accent5"/>
                </a:solidFill>
              </a:rPr>
              <a:t>GATE (1974)</a:t>
            </a:r>
          </a:p>
          <a:p>
            <a:pPr marL="285750" indent="-285750">
              <a:buFont typeface="Arial" panose="020B0604020202020204" pitchFamily="34" charset="0"/>
              <a:buChar char="•"/>
            </a:pPr>
            <a:r>
              <a:rPr lang="en-US" dirty="0" smtClean="0">
                <a:solidFill>
                  <a:schemeClr val="bg1"/>
                </a:solidFill>
              </a:rPr>
              <a:t>Convective / stratiform</a:t>
            </a:r>
          </a:p>
          <a:p>
            <a:pPr marL="285750" indent="-285750">
              <a:buFont typeface="Arial" panose="020B0604020202020204" pitchFamily="34" charset="0"/>
              <a:buChar char="•"/>
            </a:pPr>
            <a:r>
              <a:rPr lang="en-US" dirty="0" smtClean="0">
                <a:solidFill>
                  <a:schemeClr val="bg1"/>
                </a:solidFill>
              </a:rPr>
              <a:t>Latent and radiative heating</a:t>
            </a:r>
            <a:endParaRPr lang="en-US" dirty="0">
              <a:solidFill>
                <a:schemeClr val="bg1"/>
              </a:solidFill>
            </a:endParaRPr>
          </a:p>
        </p:txBody>
      </p:sp>
      <p:sp>
        <p:nvSpPr>
          <p:cNvPr id="28" name="TextBox 27"/>
          <p:cNvSpPr txBox="1"/>
          <p:nvPr/>
        </p:nvSpPr>
        <p:spPr>
          <a:xfrm>
            <a:off x="3672644" y="1611406"/>
            <a:ext cx="2538662" cy="646331"/>
          </a:xfrm>
          <a:prstGeom prst="rect">
            <a:avLst/>
          </a:prstGeom>
          <a:solidFill>
            <a:schemeClr val="tx1"/>
          </a:solidFill>
          <a:ln w="76200">
            <a:solidFill>
              <a:schemeClr val="accent4"/>
            </a:solidFill>
          </a:ln>
        </p:spPr>
        <p:txBody>
          <a:bodyPr wrap="square" rtlCol="0">
            <a:spAutoFit/>
          </a:bodyPr>
          <a:lstStyle/>
          <a:p>
            <a:pPr algn="ctr"/>
            <a:r>
              <a:rPr lang="en-US" b="1" u="sng" dirty="0" smtClean="0">
                <a:solidFill>
                  <a:schemeClr val="accent4"/>
                </a:solidFill>
              </a:rPr>
              <a:t>TOGA COARE (1993)</a:t>
            </a:r>
          </a:p>
          <a:p>
            <a:pPr marL="285750" indent="-285750">
              <a:buFont typeface="Arial" panose="020B0604020202020204" pitchFamily="34" charset="0"/>
              <a:buChar char="•"/>
            </a:pPr>
            <a:r>
              <a:rPr lang="en-US" dirty="0" smtClean="0">
                <a:solidFill>
                  <a:schemeClr val="bg1"/>
                </a:solidFill>
              </a:rPr>
              <a:t>Airflow</a:t>
            </a:r>
            <a:endParaRPr lang="en-US" dirty="0">
              <a:solidFill>
                <a:schemeClr val="bg1"/>
              </a:solidFill>
            </a:endParaRPr>
          </a:p>
        </p:txBody>
      </p:sp>
      <p:sp>
        <p:nvSpPr>
          <p:cNvPr id="37" name="Freeform 36"/>
          <p:cNvSpPr/>
          <p:nvPr/>
        </p:nvSpPr>
        <p:spPr>
          <a:xfrm>
            <a:off x="6067172" y="4842529"/>
            <a:ext cx="555012" cy="1215190"/>
          </a:xfrm>
          <a:custGeom>
            <a:avLst/>
            <a:gdLst>
              <a:gd name="connsiteX0" fmla="*/ 555008 w 555008"/>
              <a:gd name="connsiteY0" fmla="*/ 933650 h 933650"/>
              <a:gd name="connsiteX1" fmla="*/ 256625 w 555008"/>
              <a:gd name="connsiteY1" fmla="*/ 808522 h 933650"/>
              <a:gd name="connsiteX2" fmla="*/ 25619 w 555008"/>
              <a:gd name="connsiteY2" fmla="*/ 452387 h 933650"/>
              <a:gd name="connsiteX3" fmla="*/ 15994 w 555008"/>
              <a:gd name="connsiteY3" fmla="*/ 0 h 933650"/>
            </a:gdLst>
            <a:ahLst/>
            <a:cxnLst>
              <a:cxn ang="0">
                <a:pos x="connsiteX0" y="connsiteY0"/>
              </a:cxn>
              <a:cxn ang="0">
                <a:pos x="connsiteX1" y="connsiteY1"/>
              </a:cxn>
              <a:cxn ang="0">
                <a:pos x="connsiteX2" y="connsiteY2"/>
              </a:cxn>
              <a:cxn ang="0">
                <a:pos x="connsiteX3" y="connsiteY3"/>
              </a:cxn>
            </a:cxnLst>
            <a:rect l="l" t="t" r="r" b="b"/>
            <a:pathLst>
              <a:path w="555008" h="933650">
                <a:moveTo>
                  <a:pt x="555008" y="933650"/>
                </a:moveTo>
                <a:cubicBezTo>
                  <a:pt x="449932" y="911191"/>
                  <a:pt x="344856" y="888732"/>
                  <a:pt x="256625" y="808522"/>
                </a:cubicBezTo>
                <a:cubicBezTo>
                  <a:pt x="168394" y="728312"/>
                  <a:pt x="65724" y="587141"/>
                  <a:pt x="25619" y="452387"/>
                </a:cubicBezTo>
                <a:cubicBezTo>
                  <a:pt x="-14486" y="317633"/>
                  <a:pt x="754" y="158816"/>
                  <a:pt x="15994" y="0"/>
                </a:cubicBezTo>
              </a:path>
            </a:pathLst>
          </a:custGeom>
          <a:noFill/>
          <a:ln w="762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a:spLocks noChangeArrowheads="1"/>
          </p:cNvSpPr>
          <p:nvPr/>
        </p:nvSpPr>
        <p:spPr bwMode="auto">
          <a:xfrm>
            <a:off x="2427061" y="4319309"/>
            <a:ext cx="1366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400" dirty="0" smtClean="0">
                <a:solidFill>
                  <a:schemeClr val="accent5">
                    <a:lumMod val="75000"/>
                  </a:schemeClr>
                </a:solidFill>
                <a:latin typeface="Arial" panose="020B0604020202020204" pitchFamily="34" charset="0"/>
                <a:cs typeface="Arial" panose="020B0604020202020204" pitchFamily="34" charset="0"/>
              </a:rPr>
              <a:t>Longwave</a:t>
            </a:r>
          </a:p>
          <a:p>
            <a:r>
              <a:rPr lang="en-US" sz="1400" dirty="0" smtClean="0">
                <a:solidFill>
                  <a:schemeClr val="accent5">
                    <a:lumMod val="75000"/>
                  </a:schemeClr>
                </a:solidFill>
                <a:latin typeface="Arial" panose="020B0604020202020204" pitchFamily="34" charset="0"/>
                <a:cs typeface="Arial" panose="020B0604020202020204" pitchFamily="34" charset="0"/>
              </a:rPr>
              <a:t>Radiation</a:t>
            </a:r>
            <a:endParaRPr lang="en-US" sz="1400" dirty="0">
              <a:solidFill>
                <a:schemeClr val="accent5">
                  <a:lumMod val="75000"/>
                </a:schemeClr>
              </a:solidFill>
              <a:latin typeface="Arial" panose="020B0604020202020204" pitchFamily="34" charset="0"/>
              <a:cs typeface="Arial" panose="020B0604020202020204" pitchFamily="34" charset="0"/>
            </a:endParaRPr>
          </a:p>
        </p:txBody>
      </p:sp>
      <p:sp>
        <p:nvSpPr>
          <p:cNvPr id="41" name="TextBox 40"/>
          <p:cNvSpPr txBox="1">
            <a:spLocks noChangeArrowheads="1"/>
          </p:cNvSpPr>
          <p:nvPr/>
        </p:nvSpPr>
        <p:spPr bwMode="auto">
          <a:xfrm>
            <a:off x="1657885" y="3395020"/>
            <a:ext cx="1366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400" dirty="0" smtClean="0">
                <a:solidFill>
                  <a:schemeClr val="accent5">
                    <a:lumMod val="75000"/>
                  </a:schemeClr>
                </a:solidFill>
                <a:latin typeface="Arial" panose="020B0604020202020204" pitchFamily="34" charset="0"/>
                <a:cs typeface="Arial" panose="020B0604020202020204" pitchFamily="34" charset="0"/>
              </a:rPr>
              <a:t>Shortwave</a:t>
            </a:r>
          </a:p>
          <a:p>
            <a:r>
              <a:rPr lang="en-US" sz="1400" dirty="0" smtClean="0">
                <a:solidFill>
                  <a:schemeClr val="accent5">
                    <a:lumMod val="75000"/>
                  </a:schemeClr>
                </a:solidFill>
                <a:latin typeface="Arial" panose="020B0604020202020204" pitchFamily="34" charset="0"/>
                <a:cs typeface="Arial" panose="020B0604020202020204" pitchFamily="34" charset="0"/>
              </a:rPr>
              <a:t>Radiation</a:t>
            </a:r>
            <a:endParaRPr lang="en-US" sz="1400" dirty="0">
              <a:solidFill>
                <a:schemeClr val="accent5">
                  <a:lumMod val="75000"/>
                </a:schemeClr>
              </a:solidFill>
              <a:latin typeface="Arial" panose="020B0604020202020204" pitchFamily="34" charset="0"/>
              <a:cs typeface="Arial" panose="020B0604020202020204" pitchFamily="34" charset="0"/>
            </a:endParaRPr>
          </a:p>
        </p:txBody>
      </p:sp>
      <p:sp>
        <p:nvSpPr>
          <p:cNvPr id="49" name="TextBox 48"/>
          <p:cNvSpPr txBox="1"/>
          <p:nvPr/>
        </p:nvSpPr>
        <p:spPr>
          <a:xfrm>
            <a:off x="6467932" y="1344179"/>
            <a:ext cx="2445062" cy="1200329"/>
          </a:xfrm>
          <a:prstGeom prst="rect">
            <a:avLst/>
          </a:prstGeom>
          <a:solidFill>
            <a:schemeClr val="tx1"/>
          </a:solidFill>
          <a:ln w="76200">
            <a:solidFill>
              <a:srgbClr val="00B0F0"/>
            </a:solidFill>
          </a:ln>
        </p:spPr>
        <p:txBody>
          <a:bodyPr wrap="square" rtlCol="0">
            <a:spAutoFit/>
          </a:bodyPr>
          <a:lstStyle/>
          <a:p>
            <a:pPr algn="ctr"/>
            <a:r>
              <a:rPr lang="en-US" b="1" u="sng" dirty="0" smtClean="0">
                <a:solidFill>
                  <a:srgbClr val="0070C0"/>
                </a:solidFill>
              </a:rPr>
              <a:t>DYNAMO / AMIE (2011-12)</a:t>
            </a:r>
          </a:p>
          <a:p>
            <a:pPr marL="285750" indent="-285750">
              <a:buFont typeface="Arial" panose="020B0604020202020204" pitchFamily="34" charset="0"/>
              <a:buChar char="•"/>
            </a:pPr>
            <a:r>
              <a:rPr lang="en-US" dirty="0" smtClean="0">
                <a:solidFill>
                  <a:schemeClr val="bg1"/>
                </a:solidFill>
              </a:rPr>
              <a:t>Hydrometeors </a:t>
            </a:r>
          </a:p>
          <a:p>
            <a:pPr marL="285750" indent="-285750">
              <a:buFont typeface="Arial" panose="020B0604020202020204" pitchFamily="34" charset="0"/>
              <a:buChar char="•"/>
            </a:pPr>
            <a:r>
              <a:rPr lang="en-US" dirty="0" smtClean="0">
                <a:solidFill>
                  <a:schemeClr val="bg1"/>
                </a:solidFill>
              </a:rPr>
              <a:t>Microphysics</a:t>
            </a:r>
            <a:endParaRPr lang="en-US" dirty="0">
              <a:solidFill>
                <a:schemeClr val="bg1"/>
              </a:solidFill>
            </a:endParaRPr>
          </a:p>
        </p:txBody>
      </p:sp>
      <p:sp>
        <p:nvSpPr>
          <p:cNvPr id="52" name="TextBox 51"/>
          <p:cNvSpPr txBox="1">
            <a:spLocks noChangeArrowheads="1"/>
          </p:cNvSpPr>
          <p:nvPr/>
        </p:nvSpPr>
        <p:spPr bwMode="auto">
          <a:xfrm>
            <a:off x="5740603" y="3373972"/>
            <a:ext cx="21139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600" b="1" dirty="0" smtClean="0">
                <a:solidFill>
                  <a:srgbClr val="C00000"/>
                </a:solidFill>
                <a:latin typeface="Arial" panose="020B0604020202020204" pitchFamily="34" charset="0"/>
              </a:rPr>
              <a:t>Convective Region</a:t>
            </a:r>
            <a:endParaRPr lang="en-US" sz="1600" b="1" dirty="0">
              <a:solidFill>
                <a:srgbClr val="C00000"/>
              </a:solidFill>
              <a:latin typeface="Arial" panose="020B0604020202020204" pitchFamily="34" charset="0"/>
            </a:endParaRPr>
          </a:p>
        </p:txBody>
      </p:sp>
      <p:sp>
        <p:nvSpPr>
          <p:cNvPr id="53" name="TextBox 52"/>
          <p:cNvSpPr txBox="1">
            <a:spLocks noChangeArrowheads="1"/>
          </p:cNvSpPr>
          <p:nvPr/>
        </p:nvSpPr>
        <p:spPr bwMode="auto">
          <a:xfrm>
            <a:off x="3688764" y="3403205"/>
            <a:ext cx="2377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600" b="1" dirty="0">
                <a:solidFill>
                  <a:srgbClr val="0070C0"/>
                </a:solidFill>
                <a:latin typeface="Arial" panose="020B0604020202020204" pitchFamily="34" charset="0"/>
                <a:cs typeface="Arial" panose="020B0604020202020204" pitchFamily="34" charset="0"/>
              </a:rPr>
              <a:t>Stratiform Region</a:t>
            </a:r>
          </a:p>
        </p:txBody>
      </p:sp>
      <p:sp>
        <p:nvSpPr>
          <p:cNvPr id="54" name="Left-Right Arrow 53"/>
          <p:cNvSpPr/>
          <p:nvPr/>
        </p:nvSpPr>
        <p:spPr>
          <a:xfrm rot="10800000" flipH="1">
            <a:off x="4331682" y="5969421"/>
            <a:ext cx="951960" cy="148533"/>
          </a:xfrm>
          <a:prstGeom prst="leftRightArrow">
            <a:avLst/>
          </a:prstGeom>
          <a:solidFill>
            <a:schemeClr val="accent4"/>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Left Arrow 55"/>
          <p:cNvSpPr/>
          <p:nvPr/>
        </p:nvSpPr>
        <p:spPr>
          <a:xfrm rot="11633493" flipH="1">
            <a:off x="4222386" y="5073886"/>
            <a:ext cx="1092240" cy="148294"/>
          </a:xfrm>
          <a:prstGeom prst="leftArrow">
            <a:avLst/>
          </a:prstGeom>
          <a:solidFill>
            <a:schemeClr val="accent4"/>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3966401" y="5377113"/>
            <a:ext cx="1838653"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Midlevel Inflow</a:t>
            </a:r>
            <a:endParaRPr lang="en-US" sz="1600" b="1" dirty="0">
              <a:solidFill>
                <a:schemeClr val="bg1"/>
              </a:solidFill>
              <a:latin typeface="Arial" panose="020B0604020202020204" pitchFamily="34" charset="0"/>
              <a:cs typeface="Arial" panose="020B0604020202020204" pitchFamily="34" charset="0"/>
            </a:endParaRPr>
          </a:p>
        </p:txBody>
      </p:sp>
      <p:sp>
        <p:nvSpPr>
          <p:cNvPr id="58" name="TextBox 57"/>
          <p:cNvSpPr txBox="1"/>
          <p:nvPr/>
        </p:nvSpPr>
        <p:spPr>
          <a:xfrm>
            <a:off x="6291645" y="4766352"/>
            <a:ext cx="1274546" cy="584775"/>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Convective Updraft</a:t>
            </a:r>
            <a:endParaRPr lang="en-US" sz="1600" dirty="0">
              <a:solidFill>
                <a:schemeClr val="bg1"/>
              </a:solidFill>
              <a:latin typeface="Arial" panose="020B0604020202020204" pitchFamily="34" charset="0"/>
              <a:cs typeface="Arial" panose="020B0604020202020204" pitchFamily="34" charset="0"/>
            </a:endParaRPr>
          </a:p>
        </p:txBody>
      </p:sp>
      <p:sp>
        <p:nvSpPr>
          <p:cNvPr id="2" name="Down Arrow 1"/>
          <p:cNvSpPr/>
          <p:nvPr/>
        </p:nvSpPr>
        <p:spPr>
          <a:xfrm rot="10800000">
            <a:off x="3977041" y="4131071"/>
            <a:ext cx="1661239" cy="656350"/>
          </a:xfrm>
          <a:prstGeom prst="downArrow">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854273" y="2505232"/>
            <a:ext cx="2175404"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Kingsmill and Houze, 1999a</a:t>
            </a:r>
            <a:endParaRPr lang="en-US" sz="1000" dirty="0">
              <a:latin typeface="Arial" panose="020B0604020202020204" pitchFamily="34" charset="0"/>
              <a:cs typeface="Arial" panose="020B0604020202020204" pitchFamily="34" charset="0"/>
            </a:endParaRPr>
          </a:p>
        </p:txBody>
      </p:sp>
      <p:sp>
        <p:nvSpPr>
          <p:cNvPr id="63" name="TextBox 62"/>
          <p:cNvSpPr txBox="1"/>
          <p:nvPr/>
        </p:nvSpPr>
        <p:spPr>
          <a:xfrm>
            <a:off x="165961" y="2473303"/>
            <a:ext cx="3373305"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Ganache and Houze, 1982; Houze and Rappaport, 1984; Houze 1982</a:t>
            </a:r>
            <a:endParaRPr lang="en-US" sz="1000" dirty="0">
              <a:latin typeface="Arial" panose="020B0604020202020204" pitchFamily="34" charset="0"/>
              <a:cs typeface="Arial" panose="020B0604020202020204" pitchFamily="34" charset="0"/>
            </a:endParaRPr>
          </a:p>
        </p:txBody>
      </p:sp>
      <p:sp>
        <p:nvSpPr>
          <p:cNvPr id="64" name="TextBox 63"/>
          <p:cNvSpPr txBox="1"/>
          <p:nvPr/>
        </p:nvSpPr>
        <p:spPr>
          <a:xfrm>
            <a:off x="6602761" y="2690987"/>
            <a:ext cx="2175404"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Barnes and Houze, 2014; 2016</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095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0" grpId="0" animBg="1"/>
      <p:bldP spid="51" grpId="0" animBg="1"/>
      <p:bldP spid="19" grpId="0" animBg="1"/>
      <p:bldP spid="20" grpId="0" animBg="1"/>
      <p:bldP spid="23" grpId="0" animBg="1"/>
      <p:bldP spid="27" grpId="0" animBg="1"/>
      <p:bldP spid="28" grpId="0" animBg="1"/>
      <p:bldP spid="37" grpId="0" animBg="1"/>
      <p:bldP spid="40" grpId="0"/>
      <p:bldP spid="41" grpId="0"/>
      <p:bldP spid="49" grpId="0" animBg="1"/>
      <p:bldP spid="52" grpId="0"/>
      <p:bldP spid="53" grpId="0"/>
      <p:bldP spid="54" grpId="0" animBg="1"/>
      <p:bldP spid="56" grpId="0" animBg="1"/>
      <p:bldP spid="57" grpId="0"/>
      <p:bldP spid="58" grpId="0"/>
      <p:bldP spid="2" grpId="0" animBg="1"/>
      <p:bldP spid="3"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0" y="12698"/>
            <a:ext cx="9144000" cy="857250"/>
          </a:xfrm>
          <a:prstGeom prst="rect">
            <a:avLst/>
          </a:prstGeom>
          <a:effectLst>
            <a:outerShdw blurRad="50800" dist="38100" dir="2700000" algn="tl" rotWithShape="0">
              <a:prstClr val="black">
                <a:alpha val="40000"/>
              </a:prstClr>
            </a:outerShdw>
          </a:effectLst>
        </p:spPr>
        <p:txBody>
          <a:bodyPr vert="horz" lIns="68580" tIns="34290" rIns="68580" bIns="3429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rgbClr val="E8950E">
                    <a:lumMod val="40000"/>
                    <a:lumOff val="60000"/>
                  </a:srgbClr>
                </a:solidFill>
                <a:latin typeface="Arial" panose="020B0604020202020204" pitchFamily="34" charset="0"/>
                <a:cs typeface="Arial" panose="020B0604020202020204" pitchFamily="34" charset="0"/>
              </a:rPr>
              <a:t>Riming</a:t>
            </a:r>
            <a:endParaRPr lang="en-US" sz="3200" dirty="0">
              <a:solidFill>
                <a:srgbClr val="E8950E">
                  <a:lumMod val="40000"/>
                  <a:lumOff val="60000"/>
                </a:srgbClr>
              </a:solidFill>
              <a:latin typeface="Arial" panose="020B0604020202020204" pitchFamily="34" charset="0"/>
              <a:cs typeface="Arial" panose="020B0604020202020204" pitchFamily="34" charset="0"/>
            </a:endParaRPr>
          </a:p>
        </p:txBody>
      </p:sp>
      <p:grpSp>
        <p:nvGrpSpPr>
          <p:cNvPr id="5" name="Group 4"/>
          <p:cNvGrpSpPr/>
          <p:nvPr/>
        </p:nvGrpSpPr>
        <p:grpSpPr>
          <a:xfrm>
            <a:off x="466602" y="4685325"/>
            <a:ext cx="8316369" cy="1987655"/>
            <a:chOff x="201472" y="4813509"/>
            <a:chExt cx="8645795" cy="1956506"/>
          </a:xfrm>
        </p:grpSpPr>
        <p:sp>
          <p:nvSpPr>
            <p:cNvPr id="26" name="Rectangle 25"/>
            <p:cNvSpPr/>
            <p:nvPr/>
          </p:nvSpPr>
          <p:spPr>
            <a:xfrm>
              <a:off x="201472" y="4813509"/>
              <a:ext cx="8645795" cy="1956506"/>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007790" y="4907540"/>
              <a:ext cx="3950247" cy="1798901"/>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2166240" y="4907540"/>
              <a:ext cx="3791797" cy="1684567"/>
            </a:xfrm>
            <a:prstGeom prst="rect">
              <a:avLst/>
            </a:prstGeom>
          </p:spPr>
        </p:pic>
        <p:pic>
          <p:nvPicPr>
            <p:cNvPr id="95" name="Picture 9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0876" y="4907540"/>
              <a:ext cx="1359982" cy="1801993"/>
            </a:xfrm>
            <a:prstGeom prst="rect">
              <a:avLst/>
            </a:prstGeom>
          </p:spPr>
        </p:pic>
        <p:sp>
          <p:nvSpPr>
            <p:cNvPr id="83" name="TextBox 82"/>
            <p:cNvSpPr txBox="1"/>
            <p:nvPr/>
          </p:nvSpPr>
          <p:spPr>
            <a:xfrm>
              <a:off x="2249079" y="6499448"/>
              <a:ext cx="3740871" cy="242362"/>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Distance from S-PolKa (km)</a:t>
              </a:r>
              <a:endParaRPr lang="en-US" sz="1000"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rot="16200000">
              <a:off x="1418003" y="5665660"/>
              <a:ext cx="1456575" cy="255974"/>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Height (km)</a:t>
              </a:r>
              <a:endParaRPr lang="en-US" sz="10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04605" y="4907540"/>
              <a:ext cx="1686048" cy="338554"/>
            </a:xfrm>
            <a:prstGeom prst="rect">
              <a:avLst/>
            </a:prstGeom>
            <a:solidFill>
              <a:schemeClr val="tx1"/>
            </a:solid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DYNAMO PID </a:t>
              </a:r>
              <a:endParaRPr lang="en-US" sz="1600" dirty="0">
                <a:solidFill>
                  <a:schemeClr val="bg1"/>
                </a:solidFill>
                <a:latin typeface="Arial" panose="020B0604020202020204" pitchFamily="34" charset="0"/>
                <a:cs typeface="Arial" panose="020B0604020202020204" pitchFamily="34" charset="0"/>
              </a:endParaRPr>
            </a:p>
          </p:txBody>
        </p:sp>
      </p:grpSp>
      <p:grpSp>
        <p:nvGrpSpPr>
          <p:cNvPr id="32" name="Group 31"/>
          <p:cNvGrpSpPr/>
          <p:nvPr/>
        </p:nvGrpSpPr>
        <p:grpSpPr>
          <a:xfrm>
            <a:off x="8413992" y="88213"/>
            <a:ext cx="636429" cy="612079"/>
            <a:chOff x="5912248" y="4081276"/>
            <a:chExt cx="636429" cy="612079"/>
          </a:xfrm>
        </p:grpSpPr>
        <p:pic>
          <p:nvPicPr>
            <p:cNvPr id="33" name="Pictur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12248" y="4081276"/>
              <a:ext cx="612079" cy="612079"/>
            </a:xfrm>
            <a:prstGeom prst="rect">
              <a:avLst/>
            </a:prstGeom>
          </p:spPr>
        </p:pic>
        <p:sp>
          <p:nvSpPr>
            <p:cNvPr id="34" name="Oval 33"/>
            <p:cNvSpPr/>
            <p:nvPr/>
          </p:nvSpPr>
          <p:spPr>
            <a:xfrm>
              <a:off x="6347574" y="4133937"/>
              <a:ext cx="201103" cy="185650"/>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17735" y="4496233"/>
              <a:ext cx="201103" cy="185650"/>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912248" y="4414879"/>
              <a:ext cx="201103" cy="185650"/>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326914" y="954075"/>
            <a:ext cx="8672707" cy="3612904"/>
            <a:chOff x="326914" y="954075"/>
            <a:chExt cx="8672707" cy="3612904"/>
          </a:xfrm>
        </p:grpSpPr>
        <p:sp>
          <p:nvSpPr>
            <p:cNvPr id="23" name="Rectangle 22"/>
            <p:cNvSpPr/>
            <p:nvPr/>
          </p:nvSpPr>
          <p:spPr>
            <a:xfrm>
              <a:off x="451773" y="954075"/>
              <a:ext cx="8331198" cy="359339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1191069" y="1331174"/>
              <a:ext cx="1658822" cy="322516"/>
            </a:xfrm>
            <a:prstGeom prst="rect">
              <a:avLst/>
            </a:prstGeom>
            <a:noFill/>
          </p:spPr>
          <p:txBody>
            <a:bodyPr wrap="square" rtlCol="0">
              <a:spAutoFit/>
            </a:bodyPr>
            <a:lstStyle/>
            <a:p>
              <a:pPr algn="ctr"/>
              <a:r>
                <a:rPr lang="en-US" sz="1600" b="1" dirty="0" err="1" smtClean="0">
                  <a:solidFill>
                    <a:schemeClr val="bg1"/>
                  </a:solidFill>
                  <a:latin typeface="Arial" panose="020B0604020202020204" pitchFamily="34" charset="0"/>
                  <a:cs typeface="Arial" panose="020B0604020202020204" pitchFamily="34" charset="0"/>
                </a:rPr>
                <a:t>Milbrandt</a:t>
              </a:r>
              <a:r>
                <a:rPr lang="en-US" sz="1600" b="1" dirty="0" smtClean="0">
                  <a:solidFill>
                    <a:schemeClr val="bg1"/>
                  </a:solidFill>
                  <a:latin typeface="Arial" panose="020B0604020202020204" pitchFamily="34" charset="0"/>
                  <a:cs typeface="Arial" panose="020B0604020202020204" pitchFamily="34" charset="0"/>
                </a:rPr>
                <a:t> - </a:t>
              </a:r>
              <a:r>
                <a:rPr lang="en-US" sz="1600" b="1" dirty="0" err="1" smtClean="0">
                  <a:solidFill>
                    <a:schemeClr val="bg1"/>
                  </a:solidFill>
                  <a:latin typeface="Arial" panose="020B0604020202020204" pitchFamily="34" charset="0"/>
                  <a:cs typeface="Arial" panose="020B0604020202020204" pitchFamily="34" charset="0"/>
                </a:rPr>
                <a:t>Yau</a:t>
              </a:r>
              <a:r>
                <a:rPr lang="en-US" sz="1600" b="1" dirty="0" smtClean="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p:txBody>
        </p:sp>
        <p:sp>
          <p:nvSpPr>
            <p:cNvPr id="77" name="TextBox 76"/>
            <p:cNvSpPr txBox="1"/>
            <p:nvPr/>
          </p:nvSpPr>
          <p:spPr>
            <a:xfrm>
              <a:off x="3820174" y="1339336"/>
              <a:ext cx="1607301" cy="322516"/>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Morrison</a:t>
              </a:r>
              <a:endParaRPr lang="en-US" sz="1600" b="1" dirty="0">
                <a:solidFill>
                  <a:schemeClr val="bg1"/>
                </a:solidFill>
                <a:latin typeface="Arial" panose="020B0604020202020204" pitchFamily="34" charset="0"/>
                <a:cs typeface="Arial" panose="020B0604020202020204" pitchFamily="34" charset="0"/>
              </a:endParaRPr>
            </a:p>
          </p:txBody>
        </p:sp>
        <p:sp>
          <p:nvSpPr>
            <p:cNvPr id="78" name="TextBox 77"/>
            <p:cNvSpPr txBox="1"/>
            <p:nvPr/>
          </p:nvSpPr>
          <p:spPr>
            <a:xfrm>
              <a:off x="6320743" y="1339336"/>
              <a:ext cx="1545455" cy="322516"/>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WDM6</a:t>
              </a:r>
              <a:endParaRPr lang="en-US" sz="1600" b="1" dirty="0">
                <a:solidFill>
                  <a:schemeClr val="bg1"/>
                </a:solidFill>
                <a:latin typeface="Arial" panose="020B0604020202020204" pitchFamily="34" charset="0"/>
                <a:cs typeface="Arial" panose="020B0604020202020204" pitchFamily="34" charset="0"/>
              </a:endParaRPr>
            </a:p>
          </p:txBody>
        </p:sp>
        <p:sp>
          <p:nvSpPr>
            <p:cNvPr id="79" name="TextBox 78"/>
            <p:cNvSpPr txBox="1"/>
            <p:nvPr/>
          </p:nvSpPr>
          <p:spPr>
            <a:xfrm>
              <a:off x="326914" y="1009761"/>
              <a:ext cx="8672707" cy="246221"/>
            </a:xfrm>
            <a:prstGeom prst="rect">
              <a:avLst/>
            </a:prstGeom>
            <a:noFill/>
          </p:spPr>
          <p:txBody>
            <a:bodyPr wrap="square" lIns="0" tIns="0" bIns="0"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Composite Frequency, </a:t>
              </a:r>
              <a:r>
                <a:rPr lang="en-US" sz="1600" dirty="0">
                  <a:solidFill>
                    <a:srgbClr val="FF6600"/>
                  </a:solidFill>
                  <a:latin typeface="Arial" panose="020B0604020202020204" pitchFamily="34" charset="0"/>
                  <a:cs typeface="Arial" panose="020B0604020202020204" pitchFamily="34" charset="0"/>
                </a:rPr>
                <a:t>Upward Motion, </a:t>
              </a:r>
              <a:r>
                <a:rPr lang="en-US" sz="1600" dirty="0">
                  <a:solidFill>
                    <a:schemeClr val="bg1"/>
                  </a:solidFill>
                  <a:latin typeface="Arial" panose="020B0604020202020204" pitchFamily="34" charset="0"/>
                  <a:cs typeface="Arial" panose="020B0604020202020204" pitchFamily="34" charset="0"/>
                </a:rPr>
                <a:t>and </a:t>
              </a:r>
              <a:r>
                <a:rPr lang="en-US" sz="1600" dirty="0">
                  <a:solidFill>
                    <a:srgbClr val="CC9900"/>
                  </a:solidFill>
                  <a:latin typeface="Arial" panose="020B0604020202020204" pitchFamily="34" charset="0"/>
                  <a:cs typeface="Arial" panose="020B0604020202020204" pitchFamily="34" charset="0"/>
                </a:rPr>
                <a:t>Reflectivity</a:t>
              </a:r>
              <a:endParaRPr lang="en-US" sz="1600" dirty="0">
                <a:solidFill>
                  <a:srgbClr val="FF66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32922" y="1331174"/>
              <a:ext cx="355642" cy="3182318"/>
            </a:xfrm>
            <a:prstGeom prst="rect">
              <a:avLst/>
            </a:prstGeom>
          </p:spPr>
        </p:pic>
        <p:sp>
          <p:nvSpPr>
            <p:cNvPr id="24" name="TextBox 23"/>
            <p:cNvSpPr txBox="1"/>
            <p:nvPr/>
          </p:nvSpPr>
          <p:spPr>
            <a:xfrm>
              <a:off x="396198" y="4320758"/>
              <a:ext cx="8336791"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Normalized Zonal Distance (km)</a:t>
              </a:r>
              <a:endParaRPr lang="en-US" sz="1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rot="16200000">
              <a:off x="-91416" y="2794083"/>
              <a:ext cx="1382956"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Height (km)</a:t>
              </a:r>
              <a:endParaRPr lang="en-US" sz="10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26792" y="1697861"/>
              <a:ext cx="7523387" cy="2504551"/>
            </a:xfrm>
            <a:prstGeom prst="rect">
              <a:avLst/>
            </a:prstGeom>
          </p:spPr>
        </p:pic>
        <p:sp>
          <p:nvSpPr>
            <p:cNvPr id="75" name="Rectangle 74"/>
            <p:cNvSpPr/>
            <p:nvPr/>
          </p:nvSpPr>
          <p:spPr>
            <a:xfrm>
              <a:off x="786354" y="1349512"/>
              <a:ext cx="2541619" cy="2953742"/>
            </a:xfrm>
            <a:prstGeom prst="rect">
              <a:avLst/>
            </a:pr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327974" y="1349512"/>
              <a:ext cx="2577940" cy="2953741"/>
            </a:xfrm>
            <a:prstGeom prst="rect">
              <a:avLst/>
            </a:prstGeom>
            <a:noFill/>
            <a:ln w="762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5905914" y="1349511"/>
              <a:ext cx="2495793" cy="2962495"/>
            </a:xfrm>
            <a:prstGeom prst="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1184793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0" y="12698"/>
            <a:ext cx="9144000" cy="857250"/>
          </a:xfrm>
          <a:prstGeom prst="rect">
            <a:avLst/>
          </a:prstGeom>
          <a:effectLst>
            <a:outerShdw blurRad="50800" dist="38100" dir="2700000" algn="tl" rotWithShape="0">
              <a:prstClr val="black">
                <a:alpha val="40000"/>
              </a:prstClr>
            </a:outerShdw>
          </a:effectLst>
        </p:spPr>
        <p:txBody>
          <a:bodyPr vert="horz" lIns="68580" tIns="34290" rIns="68580" bIns="3429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rgbClr val="E8950E">
                    <a:lumMod val="40000"/>
                    <a:lumOff val="60000"/>
                  </a:srgbClr>
                </a:solidFill>
                <a:latin typeface="Arial" panose="020B0604020202020204" pitchFamily="34" charset="0"/>
                <a:cs typeface="Arial" panose="020B0604020202020204" pitchFamily="34" charset="0"/>
              </a:rPr>
              <a:t>Melting</a:t>
            </a:r>
            <a:endParaRPr lang="en-US" sz="3200" dirty="0">
              <a:solidFill>
                <a:srgbClr val="E8950E">
                  <a:lumMod val="40000"/>
                  <a:lumOff val="60000"/>
                </a:srgbClr>
              </a:solidFill>
              <a:latin typeface="Arial" panose="020B0604020202020204" pitchFamily="34" charset="0"/>
              <a:cs typeface="Arial" panose="020B0604020202020204" pitchFamily="34" charset="0"/>
            </a:endParaRPr>
          </a:p>
        </p:txBody>
      </p:sp>
      <p:grpSp>
        <p:nvGrpSpPr>
          <p:cNvPr id="5" name="Group 4"/>
          <p:cNvGrpSpPr/>
          <p:nvPr/>
        </p:nvGrpSpPr>
        <p:grpSpPr>
          <a:xfrm>
            <a:off x="466602" y="4685325"/>
            <a:ext cx="8316369" cy="1987655"/>
            <a:chOff x="201472" y="4813509"/>
            <a:chExt cx="8645795" cy="1956506"/>
          </a:xfrm>
        </p:grpSpPr>
        <p:sp>
          <p:nvSpPr>
            <p:cNvPr id="26" name="Rectangle 25"/>
            <p:cNvSpPr/>
            <p:nvPr/>
          </p:nvSpPr>
          <p:spPr>
            <a:xfrm>
              <a:off x="201472" y="4813509"/>
              <a:ext cx="8645795" cy="1956506"/>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007790" y="4907540"/>
              <a:ext cx="3950247" cy="1798901"/>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2166240" y="4907540"/>
              <a:ext cx="3791797" cy="1614395"/>
            </a:xfrm>
            <a:prstGeom prst="rect">
              <a:avLst/>
            </a:prstGeom>
          </p:spPr>
        </p:pic>
        <p:pic>
          <p:nvPicPr>
            <p:cNvPr id="95" name="Picture 9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0876" y="4907540"/>
              <a:ext cx="1359982" cy="1801993"/>
            </a:xfrm>
            <a:prstGeom prst="rect">
              <a:avLst/>
            </a:prstGeom>
          </p:spPr>
        </p:pic>
        <p:sp>
          <p:nvSpPr>
            <p:cNvPr id="83" name="TextBox 82"/>
            <p:cNvSpPr txBox="1"/>
            <p:nvPr/>
          </p:nvSpPr>
          <p:spPr>
            <a:xfrm>
              <a:off x="2249079" y="6469445"/>
              <a:ext cx="3740871" cy="242362"/>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Distance from S-PolKa (km)</a:t>
              </a:r>
              <a:endParaRPr lang="en-US" sz="1000"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rot="16200000">
              <a:off x="1386316" y="5649661"/>
              <a:ext cx="1456575" cy="28797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Height</a:t>
              </a:r>
              <a:r>
                <a:rPr lang="en-US" sz="1200" dirty="0" smtClean="0">
                  <a:solidFill>
                    <a:schemeClr val="bg1"/>
                  </a:solidFill>
                  <a:latin typeface="Arial" panose="020B0604020202020204" pitchFamily="34" charset="0"/>
                  <a:cs typeface="Arial" panose="020B0604020202020204" pitchFamily="34" charset="0"/>
                </a:rPr>
                <a:t> (km)</a:t>
              </a:r>
              <a:endParaRPr lang="en-US" sz="12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04605" y="4907540"/>
              <a:ext cx="1686048" cy="338554"/>
            </a:xfrm>
            <a:prstGeom prst="rect">
              <a:avLst/>
            </a:prstGeom>
            <a:solidFill>
              <a:schemeClr val="tx1"/>
            </a:solid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DYNAMO PID </a:t>
              </a:r>
              <a:endParaRPr lang="en-US" sz="1600" dirty="0">
                <a:solidFill>
                  <a:schemeClr val="bg1"/>
                </a:solidFill>
                <a:latin typeface="Arial" panose="020B0604020202020204" pitchFamily="34" charset="0"/>
                <a:cs typeface="Arial" panose="020B0604020202020204" pitchFamily="34" charset="0"/>
              </a:endParaRPr>
            </a:p>
          </p:txBody>
        </p:sp>
      </p:grpSp>
      <p:grpSp>
        <p:nvGrpSpPr>
          <p:cNvPr id="32" name="Group 31"/>
          <p:cNvGrpSpPr/>
          <p:nvPr/>
        </p:nvGrpSpPr>
        <p:grpSpPr>
          <a:xfrm>
            <a:off x="8401707" y="45780"/>
            <a:ext cx="653490" cy="821440"/>
            <a:chOff x="5912246" y="5646249"/>
            <a:chExt cx="612079" cy="967605"/>
          </a:xfrm>
        </p:grpSpPr>
        <p:pic>
          <p:nvPicPr>
            <p:cNvPr id="33" name="Pictur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12246" y="5646249"/>
              <a:ext cx="612079" cy="612079"/>
            </a:xfrm>
            <a:prstGeom prst="rect">
              <a:avLst/>
            </a:prstGeom>
          </p:spPr>
        </p:pic>
        <p:sp>
          <p:nvSpPr>
            <p:cNvPr id="34" name="Oval 33"/>
            <p:cNvSpPr/>
            <p:nvPr/>
          </p:nvSpPr>
          <p:spPr>
            <a:xfrm>
              <a:off x="6106098" y="6351649"/>
              <a:ext cx="224374" cy="262205"/>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26914" y="954075"/>
            <a:ext cx="8672707" cy="3612904"/>
            <a:chOff x="326914" y="954075"/>
            <a:chExt cx="8672707" cy="3612904"/>
          </a:xfrm>
        </p:grpSpPr>
        <p:sp>
          <p:nvSpPr>
            <p:cNvPr id="23" name="Rectangle 22"/>
            <p:cNvSpPr/>
            <p:nvPr/>
          </p:nvSpPr>
          <p:spPr>
            <a:xfrm>
              <a:off x="451773" y="954075"/>
              <a:ext cx="8331198" cy="359339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1191069" y="1331174"/>
              <a:ext cx="1658822" cy="322516"/>
            </a:xfrm>
            <a:prstGeom prst="rect">
              <a:avLst/>
            </a:prstGeom>
            <a:noFill/>
          </p:spPr>
          <p:txBody>
            <a:bodyPr wrap="square" rtlCol="0">
              <a:spAutoFit/>
            </a:bodyPr>
            <a:lstStyle/>
            <a:p>
              <a:pPr algn="ctr"/>
              <a:r>
                <a:rPr lang="en-US" sz="1600" b="1" dirty="0" err="1" smtClean="0">
                  <a:solidFill>
                    <a:schemeClr val="bg1"/>
                  </a:solidFill>
                  <a:latin typeface="Arial" panose="020B0604020202020204" pitchFamily="34" charset="0"/>
                  <a:cs typeface="Arial" panose="020B0604020202020204" pitchFamily="34" charset="0"/>
                </a:rPr>
                <a:t>Milbrandt</a:t>
              </a:r>
              <a:r>
                <a:rPr lang="en-US" sz="1600" b="1" dirty="0" smtClean="0">
                  <a:solidFill>
                    <a:schemeClr val="bg1"/>
                  </a:solidFill>
                  <a:latin typeface="Arial" panose="020B0604020202020204" pitchFamily="34" charset="0"/>
                  <a:cs typeface="Arial" panose="020B0604020202020204" pitchFamily="34" charset="0"/>
                </a:rPr>
                <a:t> - </a:t>
              </a:r>
              <a:r>
                <a:rPr lang="en-US" sz="1600" b="1" dirty="0" err="1" smtClean="0">
                  <a:solidFill>
                    <a:schemeClr val="bg1"/>
                  </a:solidFill>
                  <a:latin typeface="Arial" panose="020B0604020202020204" pitchFamily="34" charset="0"/>
                  <a:cs typeface="Arial" panose="020B0604020202020204" pitchFamily="34" charset="0"/>
                </a:rPr>
                <a:t>Yau</a:t>
              </a:r>
              <a:r>
                <a:rPr lang="en-US" sz="1600" b="1" dirty="0" smtClean="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p:txBody>
        </p:sp>
        <p:sp>
          <p:nvSpPr>
            <p:cNvPr id="77" name="TextBox 76"/>
            <p:cNvSpPr txBox="1"/>
            <p:nvPr/>
          </p:nvSpPr>
          <p:spPr>
            <a:xfrm>
              <a:off x="3820174" y="1339336"/>
              <a:ext cx="1607301" cy="322516"/>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Morrison</a:t>
              </a:r>
              <a:endParaRPr lang="en-US" sz="1600" b="1" dirty="0">
                <a:solidFill>
                  <a:schemeClr val="bg1"/>
                </a:solidFill>
                <a:latin typeface="Arial" panose="020B0604020202020204" pitchFamily="34" charset="0"/>
                <a:cs typeface="Arial" panose="020B0604020202020204" pitchFamily="34" charset="0"/>
              </a:endParaRPr>
            </a:p>
          </p:txBody>
        </p:sp>
        <p:sp>
          <p:nvSpPr>
            <p:cNvPr id="78" name="TextBox 77"/>
            <p:cNvSpPr txBox="1"/>
            <p:nvPr/>
          </p:nvSpPr>
          <p:spPr>
            <a:xfrm>
              <a:off x="6320743" y="1339336"/>
              <a:ext cx="1545455" cy="322516"/>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WDM6</a:t>
              </a:r>
              <a:endParaRPr lang="en-US" sz="1600" b="1" dirty="0">
                <a:solidFill>
                  <a:schemeClr val="bg1"/>
                </a:solidFill>
                <a:latin typeface="Arial" panose="020B0604020202020204" pitchFamily="34" charset="0"/>
                <a:cs typeface="Arial" panose="020B0604020202020204" pitchFamily="34" charset="0"/>
              </a:endParaRPr>
            </a:p>
          </p:txBody>
        </p:sp>
        <p:sp>
          <p:nvSpPr>
            <p:cNvPr id="79" name="TextBox 78"/>
            <p:cNvSpPr txBox="1"/>
            <p:nvPr/>
          </p:nvSpPr>
          <p:spPr>
            <a:xfrm>
              <a:off x="326914" y="1009761"/>
              <a:ext cx="8672707" cy="246221"/>
            </a:xfrm>
            <a:prstGeom prst="rect">
              <a:avLst/>
            </a:prstGeom>
            <a:noFill/>
          </p:spPr>
          <p:txBody>
            <a:bodyPr wrap="square" lIns="0" tIns="0" bIns="0"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Composite Frequency, </a:t>
              </a:r>
              <a:r>
                <a:rPr lang="en-US" sz="1600" dirty="0" smtClean="0">
                  <a:solidFill>
                    <a:srgbClr val="FF6600"/>
                  </a:solidFill>
                  <a:latin typeface="Arial" panose="020B0604020202020204" pitchFamily="34" charset="0"/>
                  <a:cs typeface="Arial" panose="020B0604020202020204" pitchFamily="34" charset="0"/>
                </a:rPr>
                <a:t>Temperature, </a:t>
              </a:r>
              <a:r>
                <a:rPr lang="en-US" sz="1600" dirty="0">
                  <a:solidFill>
                    <a:schemeClr val="bg1"/>
                  </a:solidFill>
                  <a:latin typeface="Arial" panose="020B0604020202020204" pitchFamily="34" charset="0"/>
                  <a:cs typeface="Arial" panose="020B0604020202020204" pitchFamily="34" charset="0"/>
                </a:rPr>
                <a:t>and </a:t>
              </a:r>
              <a:r>
                <a:rPr lang="en-US" sz="1600" dirty="0">
                  <a:solidFill>
                    <a:srgbClr val="CC9900"/>
                  </a:solidFill>
                  <a:latin typeface="Arial" panose="020B0604020202020204" pitchFamily="34" charset="0"/>
                  <a:cs typeface="Arial" panose="020B0604020202020204" pitchFamily="34" charset="0"/>
                </a:rPr>
                <a:t>Reflectivity</a:t>
              </a:r>
              <a:endParaRPr lang="en-US" sz="1600" dirty="0">
                <a:solidFill>
                  <a:srgbClr val="FF66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32921" y="1331174"/>
              <a:ext cx="350049" cy="3182318"/>
            </a:xfrm>
            <a:prstGeom prst="rect">
              <a:avLst/>
            </a:prstGeom>
          </p:spPr>
        </p:pic>
        <p:sp>
          <p:nvSpPr>
            <p:cNvPr id="24" name="TextBox 23"/>
            <p:cNvSpPr txBox="1"/>
            <p:nvPr/>
          </p:nvSpPr>
          <p:spPr>
            <a:xfrm>
              <a:off x="396198" y="4320758"/>
              <a:ext cx="8336791"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Normalized Zonal Distance (km)</a:t>
              </a:r>
              <a:endParaRPr lang="en-US" sz="1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rot="16200000">
              <a:off x="-101576" y="2794083"/>
              <a:ext cx="1382956"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Height (km)</a:t>
              </a:r>
              <a:endParaRPr lang="en-US" sz="10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1748" y="1689051"/>
              <a:ext cx="7538384" cy="2504551"/>
            </a:xfrm>
            <a:prstGeom prst="rect">
              <a:avLst/>
            </a:prstGeom>
          </p:spPr>
        </p:pic>
        <p:sp>
          <p:nvSpPr>
            <p:cNvPr id="75" name="Rectangle 74"/>
            <p:cNvSpPr/>
            <p:nvPr/>
          </p:nvSpPr>
          <p:spPr>
            <a:xfrm>
              <a:off x="786355" y="1349512"/>
              <a:ext cx="2530617" cy="2962494"/>
            </a:xfrm>
            <a:prstGeom prst="rect">
              <a:avLst/>
            </a:pr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316972" y="1349512"/>
              <a:ext cx="2605523" cy="2953741"/>
            </a:xfrm>
            <a:prstGeom prst="rect">
              <a:avLst/>
            </a:prstGeom>
            <a:noFill/>
            <a:ln w="762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5922495" y="1351281"/>
              <a:ext cx="2479211" cy="2960726"/>
            </a:xfrm>
            <a:prstGeom prst="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sp>
        <p:nvSpPr>
          <p:cNvPr id="28" name="TextBox 27"/>
          <p:cNvSpPr txBox="1"/>
          <p:nvPr/>
        </p:nvSpPr>
        <p:spPr>
          <a:xfrm>
            <a:off x="2736471" y="3073556"/>
            <a:ext cx="555463"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0°C</a:t>
            </a:r>
            <a:endParaRPr lang="en-US" sz="1200" b="1" dirty="0">
              <a:solidFill>
                <a:srgbClr val="FF6600"/>
              </a:solidFill>
              <a:latin typeface="Arial" panose="020B0604020202020204" pitchFamily="34" charset="0"/>
              <a:cs typeface="Arial" panose="020B0604020202020204" pitchFamily="34" charset="0"/>
            </a:endParaRPr>
          </a:p>
        </p:txBody>
      </p:sp>
      <p:sp>
        <p:nvSpPr>
          <p:cNvPr id="29" name="TextBox 28"/>
          <p:cNvSpPr txBox="1"/>
          <p:nvPr/>
        </p:nvSpPr>
        <p:spPr>
          <a:xfrm>
            <a:off x="2728045" y="2624724"/>
            <a:ext cx="881503"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-20°C</a:t>
            </a:r>
            <a:endParaRPr lang="en-US" sz="1200" b="1" dirty="0">
              <a:solidFill>
                <a:srgbClr val="FF6600"/>
              </a:solidFill>
              <a:latin typeface="Arial" panose="020B0604020202020204" pitchFamily="34" charset="0"/>
              <a:cs typeface="Arial" panose="020B0604020202020204" pitchFamily="34" charset="0"/>
            </a:endParaRPr>
          </a:p>
        </p:txBody>
      </p:sp>
      <p:sp>
        <p:nvSpPr>
          <p:cNvPr id="30" name="TextBox 29"/>
          <p:cNvSpPr txBox="1"/>
          <p:nvPr/>
        </p:nvSpPr>
        <p:spPr>
          <a:xfrm>
            <a:off x="2748754" y="2238690"/>
            <a:ext cx="946068"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-40°C</a:t>
            </a:r>
            <a:endParaRPr lang="en-US" sz="1200" b="1" dirty="0">
              <a:solidFill>
                <a:srgbClr val="FF6600"/>
              </a:solidFill>
              <a:latin typeface="Arial" panose="020B0604020202020204" pitchFamily="34" charset="0"/>
              <a:cs typeface="Arial" panose="020B0604020202020204" pitchFamily="34" charset="0"/>
            </a:endParaRPr>
          </a:p>
        </p:txBody>
      </p:sp>
      <p:sp>
        <p:nvSpPr>
          <p:cNvPr id="31" name="TextBox 30"/>
          <p:cNvSpPr txBox="1"/>
          <p:nvPr/>
        </p:nvSpPr>
        <p:spPr>
          <a:xfrm>
            <a:off x="5271853" y="3042157"/>
            <a:ext cx="555463"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0°C</a:t>
            </a:r>
            <a:endParaRPr lang="en-US" sz="1200" b="1" dirty="0">
              <a:solidFill>
                <a:srgbClr val="FF6600"/>
              </a:solidFill>
              <a:latin typeface="Arial" panose="020B0604020202020204" pitchFamily="34" charset="0"/>
              <a:cs typeface="Arial" panose="020B0604020202020204" pitchFamily="34" charset="0"/>
            </a:endParaRPr>
          </a:p>
        </p:txBody>
      </p:sp>
      <p:sp>
        <p:nvSpPr>
          <p:cNvPr id="35" name="TextBox 34"/>
          <p:cNvSpPr txBox="1"/>
          <p:nvPr/>
        </p:nvSpPr>
        <p:spPr>
          <a:xfrm>
            <a:off x="5263427" y="2593325"/>
            <a:ext cx="881503"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-20°C</a:t>
            </a:r>
            <a:endParaRPr lang="en-US" sz="1200" b="1" dirty="0">
              <a:solidFill>
                <a:srgbClr val="FF6600"/>
              </a:solidFill>
              <a:latin typeface="Arial" panose="020B0604020202020204" pitchFamily="34" charset="0"/>
              <a:cs typeface="Arial" panose="020B0604020202020204" pitchFamily="34" charset="0"/>
            </a:endParaRPr>
          </a:p>
        </p:txBody>
      </p:sp>
      <p:sp>
        <p:nvSpPr>
          <p:cNvPr id="36" name="TextBox 35"/>
          <p:cNvSpPr txBox="1"/>
          <p:nvPr/>
        </p:nvSpPr>
        <p:spPr>
          <a:xfrm>
            <a:off x="5284136" y="2207291"/>
            <a:ext cx="946068"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-40°C</a:t>
            </a:r>
            <a:endParaRPr lang="en-US" sz="1200" b="1" dirty="0">
              <a:solidFill>
                <a:srgbClr val="FF6600"/>
              </a:solidFill>
              <a:latin typeface="Arial" panose="020B0604020202020204" pitchFamily="34" charset="0"/>
              <a:cs typeface="Arial" panose="020B0604020202020204" pitchFamily="34" charset="0"/>
            </a:endParaRPr>
          </a:p>
        </p:txBody>
      </p:sp>
      <p:sp>
        <p:nvSpPr>
          <p:cNvPr id="37" name="TextBox 36"/>
          <p:cNvSpPr txBox="1"/>
          <p:nvPr/>
        </p:nvSpPr>
        <p:spPr>
          <a:xfrm>
            <a:off x="7804305" y="3047579"/>
            <a:ext cx="555463"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0°C</a:t>
            </a:r>
            <a:endParaRPr lang="en-US" sz="1200" b="1" dirty="0">
              <a:solidFill>
                <a:srgbClr val="FF6600"/>
              </a:solidFill>
              <a:latin typeface="Arial" panose="020B0604020202020204" pitchFamily="34" charset="0"/>
              <a:cs typeface="Arial" panose="020B0604020202020204" pitchFamily="34" charset="0"/>
            </a:endParaRPr>
          </a:p>
        </p:txBody>
      </p:sp>
      <p:sp>
        <p:nvSpPr>
          <p:cNvPr id="38" name="TextBox 37"/>
          <p:cNvSpPr txBox="1"/>
          <p:nvPr/>
        </p:nvSpPr>
        <p:spPr>
          <a:xfrm>
            <a:off x="7795879" y="2598747"/>
            <a:ext cx="881503"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-20°C</a:t>
            </a:r>
            <a:endParaRPr lang="en-US" sz="1200" b="1" dirty="0">
              <a:solidFill>
                <a:srgbClr val="FF6600"/>
              </a:solidFill>
              <a:latin typeface="Arial" panose="020B0604020202020204" pitchFamily="34" charset="0"/>
              <a:cs typeface="Arial" panose="020B0604020202020204" pitchFamily="34" charset="0"/>
            </a:endParaRPr>
          </a:p>
        </p:txBody>
      </p:sp>
      <p:sp>
        <p:nvSpPr>
          <p:cNvPr id="39" name="TextBox 38"/>
          <p:cNvSpPr txBox="1"/>
          <p:nvPr/>
        </p:nvSpPr>
        <p:spPr>
          <a:xfrm>
            <a:off x="7816588" y="2212713"/>
            <a:ext cx="946068" cy="276999"/>
          </a:xfrm>
          <a:prstGeom prst="rect">
            <a:avLst/>
          </a:prstGeom>
          <a:noFill/>
        </p:spPr>
        <p:txBody>
          <a:bodyPr wrap="square" rtlCol="0">
            <a:spAutoFit/>
          </a:bodyPr>
          <a:lstStyle/>
          <a:p>
            <a:r>
              <a:rPr lang="en-US" sz="1200" b="1" dirty="0" smtClean="0">
                <a:solidFill>
                  <a:srgbClr val="FF6600"/>
                </a:solidFill>
                <a:latin typeface="Arial" panose="020B0604020202020204" pitchFamily="34" charset="0"/>
                <a:cs typeface="Arial" panose="020B0604020202020204" pitchFamily="34" charset="0"/>
              </a:rPr>
              <a:t>-40°C</a:t>
            </a:r>
            <a:endParaRPr lang="en-US" sz="1200" b="1" dirty="0">
              <a:solidFill>
                <a:srgbClr val="FF6600"/>
              </a:solidFill>
              <a:latin typeface="Arial" panose="020B0604020202020204" pitchFamily="34" charset="0"/>
              <a:cs typeface="Arial" panose="020B0604020202020204" pitchFamily="34" charset="0"/>
            </a:endParaRPr>
          </a:p>
        </p:txBody>
      </p:sp>
      <p:sp>
        <p:nvSpPr>
          <p:cNvPr id="40" name="TextBox 39"/>
          <p:cNvSpPr txBox="1"/>
          <p:nvPr/>
        </p:nvSpPr>
        <p:spPr>
          <a:xfrm>
            <a:off x="750294" y="1841418"/>
            <a:ext cx="7647089" cy="923330"/>
          </a:xfrm>
          <a:prstGeom prst="rect">
            <a:avLst/>
          </a:prstGeom>
          <a:solidFill>
            <a:srgbClr val="F9D59B"/>
          </a:solidFill>
          <a:ln>
            <a:solidFill>
              <a:schemeClr val="accent4"/>
            </a:solidFill>
          </a:ln>
          <a:effectLst>
            <a:glow rad="139700">
              <a:schemeClr val="accent4">
                <a:satMod val="175000"/>
                <a:alpha val="40000"/>
              </a:schemeClr>
            </a:glow>
          </a:effectLst>
        </p:spPr>
        <p:txBody>
          <a:bodyPr wrap="square" lIns="91440" tIns="274320" rIns="91440" bIns="274320" rtlCol="0" anchor="ctr" anchorCtr="0">
            <a:spAutoFit/>
          </a:bodyPr>
          <a:lstStyle/>
          <a:p>
            <a:pPr algn="ctr"/>
            <a:r>
              <a:rPr lang="en-US" sz="2400" b="1" dirty="0" smtClean="0">
                <a:solidFill>
                  <a:schemeClr val="bg1"/>
                </a:solidFill>
                <a:latin typeface="Arial" panose="020B0604020202020204" pitchFamily="34" charset="0"/>
                <a:cs typeface="Arial" panose="020B0604020202020204" pitchFamily="34" charset="0"/>
              </a:rPr>
              <a:t>Overall: Similar to first-order but details differ</a:t>
            </a:r>
          </a:p>
        </p:txBody>
      </p:sp>
      <p:sp>
        <p:nvSpPr>
          <p:cNvPr id="41" name="TextBox 40"/>
          <p:cNvSpPr txBox="1"/>
          <p:nvPr/>
        </p:nvSpPr>
        <p:spPr>
          <a:xfrm>
            <a:off x="754617" y="3437987"/>
            <a:ext cx="7647089" cy="923330"/>
          </a:xfrm>
          <a:prstGeom prst="rect">
            <a:avLst/>
          </a:prstGeom>
          <a:solidFill>
            <a:schemeClr val="accent4">
              <a:lumMod val="60000"/>
              <a:lumOff val="40000"/>
            </a:schemeClr>
          </a:solidFill>
          <a:ln>
            <a:solidFill>
              <a:schemeClr val="accent4"/>
            </a:solidFill>
          </a:ln>
          <a:effectLst>
            <a:glow rad="139700">
              <a:schemeClr val="accent4">
                <a:satMod val="175000"/>
                <a:alpha val="40000"/>
              </a:schemeClr>
            </a:glow>
          </a:effectLst>
        </p:spPr>
        <p:txBody>
          <a:bodyPr wrap="square" lIns="91440" tIns="274320" rIns="91440" bIns="274320" rtlCol="0" anchor="ctr" anchorCtr="0">
            <a:spAutoFit/>
          </a:bodyPr>
          <a:lstStyle/>
          <a:p>
            <a:pPr algn="ctr"/>
            <a:r>
              <a:rPr lang="en-US" sz="2400" b="1" dirty="0" smtClean="0">
                <a:solidFill>
                  <a:schemeClr val="bg1"/>
                </a:solidFill>
                <a:latin typeface="Arial" panose="020B0604020202020204" pitchFamily="34" charset="0"/>
                <a:cs typeface="Arial" panose="020B0604020202020204" pitchFamily="34" charset="0"/>
              </a:rPr>
              <a:t>Do differences impact simulation accuracy?</a:t>
            </a:r>
          </a:p>
        </p:txBody>
      </p:sp>
    </p:spTree>
    <p:extLst>
      <p:ext uri="{BB962C8B-B14F-4D97-AF65-F5344CB8AC3E}">
        <p14:creationId xmlns:p14="http://schemas.microsoft.com/office/powerpoint/2010/main" val="1162155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300997" y="-65009"/>
            <a:ext cx="8508571" cy="939249"/>
          </a:xfrm>
          <a:prstGeom prst="rect">
            <a:avLst/>
          </a:prstGeom>
        </p:spPr>
        <p:txBody>
          <a:bodyPr vert="horz" lIns="68580" tIns="34290" rIns="68580" bIns="3429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rgbClr val="E8950E">
                    <a:lumMod val="40000"/>
                    <a:lumOff val="60000"/>
                  </a:srgb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Impact of Microphysical Differences</a:t>
            </a:r>
            <a:endParaRPr lang="en-US" sz="2400" dirty="0">
              <a:solidFill>
                <a:srgbClr val="E8950E">
                  <a:lumMod val="40000"/>
                  <a:lumOff val="60000"/>
                </a:srgbClr>
              </a:solidFill>
              <a:latin typeface="Arial" panose="020B0604020202020204" pitchFamily="34" charset="0"/>
              <a:cs typeface="Arial" panose="020B0604020202020204" pitchFamily="34" charset="0"/>
            </a:endParaRPr>
          </a:p>
        </p:txBody>
      </p:sp>
      <p:sp>
        <p:nvSpPr>
          <p:cNvPr id="88" name="TextBox 87"/>
          <p:cNvSpPr txBox="1"/>
          <p:nvPr/>
        </p:nvSpPr>
        <p:spPr>
          <a:xfrm>
            <a:off x="45932" y="862271"/>
            <a:ext cx="9081195" cy="307777"/>
          </a:xfrm>
          <a:prstGeom prst="rect">
            <a:avLst/>
          </a:prstGeom>
          <a:noFill/>
        </p:spPr>
        <p:txBody>
          <a:bodyPr wrap="square" lIns="0" tIns="0" bIns="0" rtlCol="0">
            <a:spAutoFit/>
          </a:bodyPr>
          <a:lstStyle/>
          <a:p>
            <a:pPr algn="ctr"/>
            <a:r>
              <a:rPr lang="en-US" sz="2000" dirty="0" smtClean="0">
                <a:solidFill>
                  <a:srgbClr val="F2F2F2"/>
                </a:solidFill>
                <a:latin typeface="Arial" panose="020B0604020202020204" pitchFamily="34" charset="0"/>
                <a:cs typeface="Arial" panose="020B0604020202020204" pitchFamily="34" charset="0"/>
              </a:rPr>
              <a:t>Average S-PolKa Reflectivity and Composite Simulated Reflectivity</a:t>
            </a:r>
            <a:endParaRPr lang="en-US" sz="2000" dirty="0">
              <a:solidFill>
                <a:srgbClr val="F2F2F2"/>
              </a:solidFill>
              <a:latin typeface="Arial" panose="020B0604020202020204" pitchFamily="34" charset="0"/>
              <a:cs typeface="Arial" panose="020B0604020202020204" pitchFamily="34" charset="0"/>
            </a:endParaRPr>
          </a:p>
        </p:txBody>
      </p:sp>
      <p:grpSp>
        <p:nvGrpSpPr>
          <p:cNvPr id="13" name="Group 12"/>
          <p:cNvGrpSpPr/>
          <p:nvPr/>
        </p:nvGrpSpPr>
        <p:grpSpPr>
          <a:xfrm>
            <a:off x="31912" y="1354609"/>
            <a:ext cx="9034252" cy="5447344"/>
            <a:chOff x="31912" y="1354609"/>
            <a:chExt cx="9034252" cy="5447344"/>
          </a:xfrm>
        </p:grpSpPr>
        <p:sp>
          <p:nvSpPr>
            <p:cNvPr id="97" name="Rectangle 96"/>
            <p:cNvSpPr/>
            <p:nvPr/>
          </p:nvSpPr>
          <p:spPr>
            <a:xfrm>
              <a:off x="2508889" y="1356253"/>
              <a:ext cx="6553831" cy="530997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413312" y="1354609"/>
              <a:ext cx="2013339" cy="5311624"/>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2828079" y="1532043"/>
              <a:ext cx="1799090" cy="338554"/>
            </a:xfrm>
            <a:prstGeom prst="rect">
              <a:avLst/>
            </a:prstGeom>
            <a:noFill/>
          </p:spPr>
          <p:txBody>
            <a:bodyPr wrap="square" rtlCol="0">
              <a:spAutoFit/>
            </a:bodyPr>
            <a:lstStyle/>
            <a:p>
              <a:pPr algn="ctr"/>
              <a:r>
                <a:rPr lang="en-US" sz="1600" b="1" dirty="0" err="1" smtClean="0">
                  <a:solidFill>
                    <a:schemeClr val="bg1"/>
                  </a:solidFill>
                  <a:latin typeface="Arial" panose="020B0604020202020204" pitchFamily="34" charset="0"/>
                  <a:cs typeface="Arial" panose="020B0604020202020204" pitchFamily="34" charset="0"/>
                </a:rPr>
                <a:t>Milbrandt</a:t>
              </a:r>
              <a:r>
                <a:rPr lang="en-US" sz="1600" b="1" dirty="0" smtClean="0">
                  <a:solidFill>
                    <a:schemeClr val="bg1"/>
                  </a:solidFill>
                  <a:latin typeface="Arial" panose="020B0604020202020204" pitchFamily="34" charset="0"/>
                  <a:cs typeface="Arial" panose="020B0604020202020204" pitchFamily="34" charset="0"/>
                </a:rPr>
                <a:t> - </a:t>
              </a:r>
              <a:r>
                <a:rPr lang="en-US" sz="1600" b="1" dirty="0" err="1" smtClean="0">
                  <a:solidFill>
                    <a:schemeClr val="bg1"/>
                  </a:solidFill>
                  <a:latin typeface="Arial" panose="020B0604020202020204" pitchFamily="34" charset="0"/>
                  <a:cs typeface="Arial" panose="020B0604020202020204" pitchFamily="34" charset="0"/>
                </a:rPr>
                <a:t>Yau</a:t>
              </a:r>
              <a:r>
                <a:rPr lang="en-US" sz="1600" b="1" dirty="0" smtClean="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p:txBody>
        </p:sp>
        <p:sp>
          <p:nvSpPr>
            <p:cNvPr id="78" name="TextBox 77"/>
            <p:cNvSpPr txBox="1"/>
            <p:nvPr/>
          </p:nvSpPr>
          <p:spPr>
            <a:xfrm>
              <a:off x="4739138" y="1500482"/>
              <a:ext cx="1840276" cy="338554"/>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Morrison</a:t>
              </a:r>
              <a:endParaRPr lang="en-US" sz="1600" b="1" dirty="0">
                <a:solidFill>
                  <a:schemeClr val="bg1"/>
                </a:solidFill>
                <a:latin typeface="Arial" panose="020B0604020202020204" pitchFamily="34" charset="0"/>
                <a:cs typeface="Arial" panose="020B0604020202020204" pitchFamily="34" charset="0"/>
              </a:endParaRPr>
            </a:p>
          </p:txBody>
        </p:sp>
        <p:sp>
          <p:nvSpPr>
            <p:cNvPr id="79" name="TextBox 78"/>
            <p:cNvSpPr txBox="1"/>
            <p:nvPr/>
          </p:nvSpPr>
          <p:spPr>
            <a:xfrm>
              <a:off x="6683287" y="1548467"/>
              <a:ext cx="1829129" cy="338554"/>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WDM6</a:t>
              </a:r>
              <a:endParaRPr lang="en-US" sz="1600" b="1" dirty="0">
                <a:solidFill>
                  <a:schemeClr val="bg1"/>
                </a:solidFill>
                <a:latin typeface="Arial" panose="020B0604020202020204" pitchFamily="34" charset="0"/>
                <a:cs typeface="Arial" panose="020B0604020202020204" pitchFamily="34" charset="0"/>
              </a:endParaRPr>
            </a:p>
          </p:txBody>
        </p:sp>
        <p:sp>
          <p:nvSpPr>
            <p:cNvPr id="81" name="TextBox 80"/>
            <p:cNvSpPr txBox="1"/>
            <p:nvPr/>
          </p:nvSpPr>
          <p:spPr>
            <a:xfrm>
              <a:off x="283523" y="1462963"/>
              <a:ext cx="2097203" cy="338554"/>
            </a:xfrm>
            <a:prstGeom prst="rect">
              <a:avLst/>
            </a:prstGeom>
            <a:noFill/>
          </p:spPr>
          <p:txBody>
            <a:bodyPr wrap="square" rtlCol="0">
              <a:spAutoFit/>
            </a:bodyPr>
            <a:lstStyle/>
            <a:p>
              <a:pPr algn="ctr"/>
              <a:r>
                <a:rPr lang="en-US" sz="1600" b="1" dirty="0" smtClean="0">
                  <a:solidFill>
                    <a:schemeClr val="tx1">
                      <a:lumMod val="95000"/>
                    </a:schemeClr>
                  </a:solidFill>
                  <a:latin typeface="Arial" panose="020B0604020202020204" pitchFamily="34" charset="0"/>
                  <a:cs typeface="Arial" panose="020B0604020202020204" pitchFamily="34" charset="0"/>
                </a:rPr>
                <a:t>S-</a:t>
              </a:r>
              <a:r>
                <a:rPr lang="en-US" sz="1600" b="1" dirty="0" err="1" smtClean="0">
                  <a:solidFill>
                    <a:schemeClr val="tx1">
                      <a:lumMod val="95000"/>
                    </a:schemeClr>
                  </a:solidFill>
                  <a:latin typeface="Arial" panose="020B0604020202020204" pitchFamily="34" charset="0"/>
                  <a:cs typeface="Arial" panose="020B0604020202020204" pitchFamily="34" charset="0"/>
                </a:rPr>
                <a:t>PolKa</a:t>
              </a:r>
              <a:endParaRPr lang="en-US" sz="1600" b="1" dirty="0">
                <a:solidFill>
                  <a:schemeClr val="tx1">
                    <a:lumMod val="95000"/>
                  </a:schemeClr>
                </a:solidFill>
                <a:latin typeface="Arial" panose="020B0604020202020204" pitchFamily="34" charset="0"/>
                <a:cs typeface="Arial" panose="020B0604020202020204" pitchFamily="34" charset="0"/>
              </a:endParaRPr>
            </a:p>
          </p:txBody>
        </p:sp>
        <p:sp>
          <p:nvSpPr>
            <p:cNvPr id="95" name="TextBox 94"/>
            <p:cNvSpPr txBox="1"/>
            <p:nvPr/>
          </p:nvSpPr>
          <p:spPr>
            <a:xfrm>
              <a:off x="374677" y="6403654"/>
              <a:ext cx="2144372" cy="246221"/>
            </a:xfrm>
            <a:prstGeom prst="rect">
              <a:avLst/>
            </a:prstGeom>
            <a:noFill/>
          </p:spPr>
          <p:txBody>
            <a:bodyPr wrap="square" rtlCol="0">
              <a:spAutoFit/>
            </a:bodyPr>
            <a:lstStyle/>
            <a:p>
              <a:pPr algn="ctr"/>
              <a:r>
                <a:rPr lang="en-US" sz="1000" dirty="0" smtClean="0">
                  <a:solidFill>
                    <a:srgbClr val="F2F2F2"/>
                  </a:solidFill>
                  <a:latin typeface="Arial" panose="020B0604020202020204" pitchFamily="34" charset="0"/>
                  <a:cs typeface="Arial" panose="020B0604020202020204" pitchFamily="34" charset="0"/>
                </a:rPr>
                <a:t>Distance from S-PolKa (km)</a:t>
              </a:r>
              <a:endParaRPr lang="en-US" sz="1000" dirty="0">
                <a:solidFill>
                  <a:srgbClr val="F2F2F2"/>
                </a:solidFill>
                <a:latin typeface="Arial" panose="020B0604020202020204" pitchFamily="34" charset="0"/>
                <a:cs typeface="Arial" panose="020B0604020202020204" pitchFamily="34" charset="0"/>
              </a:endParaRPr>
            </a:p>
          </p:txBody>
        </p:sp>
        <p:sp>
          <p:nvSpPr>
            <p:cNvPr id="96" name="TextBox 95"/>
            <p:cNvSpPr txBox="1"/>
            <p:nvPr/>
          </p:nvSpPr>
          <p:spPr>
            <a:xfrm rot="16200000">
              <a:off x="-463852" y="5257058"/>
              <a:ext cx="2034607" cy="246221"/>
            </a:xfrm>
            <a:prstGeom prst="rect">
              <a:avLst/>
            </a:prstGeom>
            <a:noFill/>
          </p:spPr>
          <p:txBody>
            <a:bodyPr wrap="square" rtlCol="0">
              <a:spAutoFit/>
            </a:bodyPr>
            <a:lstStyle/>
            <a:p>
              <a:pPr algn="ctr"/>
              <a:r>
                <a:rPr lang="en-US" sz="1000" dirty="0" smtClean="0">
                  <a:solidFill>
                    <a:srgbClr val="F2F2F2"/>
                  </a:solidFill>
                  <a:latin typeface="Arial" panose="020B0604020202020204" pitchFamily="34" charset="0"/>
                  <a:cs typeface="Arial" panose="020B0604020202020204" pitchFamily="34" charset="0"/>
                </a:rPr>
                <a:t>Height (km)</a:t>
              </a:r>
              <a:endParaRPr lang="en-US" sz="1000" dirty="0">
                <a:solidFill>
                  <a:srgbClr val="F2F2F2"/>
                </a:solidFill>
                <a:latin typeface="Arial" panose="020B0604020202020204" pitchFamily="34" charset="0"/>
                <a:cs typeface="Arial" panose="020B0604020202020204" pitchFamily="34" charset="0"/>
              </a:endParaRPr>
            </a:p>
          </p:txBody>
        </p:sp>
        <p:sp>
          <p:nvSpPr>
            <p:cNvPr id="48" name="TextBox 47"/>
            <p:cNvSpPr txBox="1"/>
            <p:nvPr/>
          </p:nvSpPr>
          <p:spPr>
            <a:xfrm rot="16200000">
              <a:off x="1608220" y="5379592"/>
              <a:ext cx="2034607" cy="276999"/>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Height</a:t>
              </a:r>
              <a:r>
                <a:rPr lang="en-US" sz="1200" dirty="0" smtClean="0">
                  <a:solidFill>
                    <a:schemeClr val="bg1"/>
                  </a:solidFill>
                  <a:latin typeface="Arial" panose="020B0604020202020204" pitchFamily="34" charset="0"/>
                  <a:cs typeface="Arial" panose="020B0604020202020204" pitchFamily="34" charset="0"/>
                </a:rPr>
                <a:t> (</a:t>
              </a:r>
              <a:r>
                <a:rPr lang="en-US" sz="1000" dirty="0" smtClean="0">
                  <a:solidFill>
                    <a:schemeClr val="bg1"/>
                  </a:solidFill>
                  <a:latin typeface="Arial" panose="020B0604020202020204" pitchFamily="34" charset="0"/>
                  <a:cs typeface="Arial" panose="020B0604020202020204" pitchFamily="34" charset="0"/>
                </a:rPr>
                <a:t>km</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sp>
          <p:nvSpPr>
            <p:cNvPr id="49" name="TextBox 48"/>
            <p:cNvSpPr txBox="1"/>
            <p:nvPr/>
          </p:nvSpPr>
          <p:spPr>
            <a:xfrm>
              <a:off x="4145756" y="6303961"/>
              <a:ext cx="3104382"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Normalized Zonal Distance (km)</a:t>
              </a:r>
              <a:endParaRPr lang="en-US" sz="1000"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433508" y="3924141"/>
              <a:ext cx="2144372" cy="246221"/>
            </a:xfrm>
            <a:prstGeom prst="rect">
              <a:avLst/>
            </a:prstGeom>
            <a:noFill/>
          </p:spPr>
          <p:txBody>
            <a:bodyPr wrap="square" rtlCol="0">
              <a:spAutoFit/>
            </a:bodyPr>
            <a:lstStyle/>
            <a:p>
              <a:pPr algn="ctr"/>
              <a:r>
                <a:rPr lang="en-US" sz="1000" dirty="0" smtClean="0">
                  <a:solidFill>
                    <a:srgbClr val="F2F2F2"/>
                  </a:solidFill>
                  <a:latin typeface="Arial" panose="020B0604020202020204" pitchFamily="34" charset="0"/>
                  <a:cs typeface="Arial" panose="020B0604020202020204" pitchFamily="34" charset="0"/>
                </a:rPr>
                <a:t>Distance from S-PolKa (km)</a:t>
              </a:r>
              <a:endParaRPr lang="en-US" sz="1000" dirty="0">
                <a:solidFill>
                  <a:srgbClr val="F2F2F2"/>
                </a:solidFill>
                <a:latin typeface="Arial" panose="020B0604020202020204" pitchFamily="34" charset="0"/>
                <a:cs typeface="Arial" panose="020B0604020202020204" pitchFamily="34" charset="0"/>
              </a:endParaRPr>
            </a:p>
          </p:txBody>
        </p:sp>
        <p:sp>
          <p:nvSpPr>
            <p:cNvPr id="51" name="TextBox 50"/>
            <p:cNvSpPr txBox="1"/>
            <p:nvPr/>
          </p:nvSpPr>
          <p:spPr>
            <a:xfrm rot="16200000">
              <a:off x="-474927" y="2825128"/>
              <a:ext cx="2144372" cy="246221"/>
            </a:xfrm>
            <a:prstGeom prst="rect">
              <a:avLst/>
            </a:prstGeom>
            <a:noFill/>
          </p:spPr>
          <p:txBody>
            <a:bodyPr wrap="square" rtlCol="0">
              <a:spAutoFit/>
            </a:bodyPr>
            <a:lstStyle/>
            <a:p>
              <a:pPr algn="ctr"/>
              <a:r>
                <a:rPr lang="en-US" sz="1000" dirty="0" smtClean="0">
                  <a:solidFill>
                    <a:srgbClr val="F2F2F2"/>
                  </a:solidFill>
                  <a:latin typeface="Arial" panose="020B0604020202020204" pitchFamily="34" charset="0"/>
                  <a:cs typeface="Arial" panose="020B0604020202020204" pitchFamily="34" charset="0"/>
                </a:rPr>
                <a:t>Distance from S-</a:t>
              </a:r>
              <a:r>
                <a:rPr lang="en-US" sz="1000" dirty="0" err="1" smtClean="0">
                  <a:solidFill>
                    <a:srgbClr val="F2F2F2"/>
                  </a:solidFill>
                  <a:latin typeface="Arial" panose="020B0604020202020204" pitchFamily="34" charset="0"/>
                  <a:cs typeface="Arial" panose="020B0604020202020204" pitchFamily="34" charset="0"/>
                </a:rPr>
                <a:t>PolKa</a:t>
              </a:r>
              <a:r>
                <a:rPr lang="en-US" sz="1000" dirty="0" smtClean="0">
                  <a:solidFill>
                    <a:srgbClr val="F2F2F2"/>
                  </a:solidFill>
                  <a:latin typeface="Arial" panose="020B0604020202020204" pitchFamily="34" charset="0"/>
                  <a:cs typeface="Arial" panose="020B0604020202020204" pitchFamily="34" charset="0"/>
                </a:rPr>
                <a:t> (km)</a:t>
              </a:r>
              <a:endParaRPr lang="en-US" sz="1000" dirty="0">
                <a:solidFill>
                  <a:srgbClr val="F2F2F2"/>
                </a:solidFill>
                <a:latin typeface="Arial" panose="020B0604020202020204" pitchFamily="34" charset="0"/>
                <a:cs typeface="Arial" panose="020B0604020202020204" pitchFamily="34" charset="0"/>
              </a:endParaRPr>
            </a:p>
          </p:txBody>
        </p:sp>
        <p:sp>
          <p:nvSpPr>
            <p:cNvPr id="52" name="TextBox 51"/>
            <p:cNvSpPr txBox="1"/>
            <p:nvPr/>
          </p:nvSpPr>
          <p:spPr>
            <a:xfrm rot="16200000">
              <a:off x="1586895" y="2801628"/>
              <a:ext cx="2144372"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Distance from S-</a:t>
              </a:r>
              <a:r>
                <a:rPr lang="en-US" sz="1000" dirty="0" err="1" smtClean="0">
                  <a:solidFill>
                    <a:schemeClr val="bg1"/>
                  </a:solidFill>
                  <a:latin typeface="Arial" panose="020B0604020202020204" pitchFamily="34" charset="0"/>
                  <a:cs typeface="Arial" panose="020B0604020202020204" pitchFamily="34" charset="0"/>
                </a:rPr>
                <a:t>PolKa</a:t>
              </a:r>
              <a:r>
                <a:rPr lang="en-US" sz="1000" dirty="0" smtClean="0">
                  <a:solidFill>
                    <a:schemeClr val="bg1"/>
                  </a:solidFill>
                  <a:latin typeface="Arial" panose="020B0604020202020204" pitchFamily="34" charset="0"/>
                  <a:cs typeface="Arial" panose="020B0604020202020204" pitchFamily="34" charset="0"/>
                </a:rPr>
                <a:t> (km)</a:t>
              </a:r>
              <a:endParaRPr lang="en-US" sz="1000" dirty="0">
                <a:solidFill>
                  <a:schemeClr val="bg1"/>
                </a:solidFill>
                <a:latin typeface="Arial" panose="020B0604020202020204" pitchFamily="34" charset="0"/>
                <a:cs typeface="Arial" panose="020B0604020202020204" pitchFamily="34" charset="0"/>
              </a:endParaRPr>
            </a:p>
          </p:txBody>
        </p:sp>
        <p:sp>
          <p:nvSpPr>
            <p:cNvPr id="53" name="TextBox 52"/>
            <p:cNvSpPr txBox="1"/>
            <p:nvPr/>
          </p:nvSpPr>
          <p:spPr>
            <a:xfrm>
              <a:off x="4627169" y="3926529"/>
              <a:ext cx="2144372" cy="246221"/>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Distance from S-</a:t>
              </a:r>
              <a:r>
                <a:rPr lang="en-US" sz="1000" dirty="0" err="1" smtClean="0">
                  <a:solidFill>
                    <a:schemeClr val="bg1"/>
                  </a:solidFill>
                  <a:latin typeface="Arial" panose="020B0604020202020204" pitchFamily="34" charset="0"/>
                  <a:cs typeface="Arial" panose="020B0604020202020204" pitchFamily="34" charset="0"/>
                </a:rPr>
                <a:t>PolKa</a:t>
              </a:r>
              <a:r>
                <a:rPr lang="en-US" sz="1000" dirty="0" smtClean="0">
                  <a:solidFill>
                    <a:schemeClr val="bg1"/>
                  </a:solidFill>
                  <a:latin typeface="Arial" panose="020B0604020202020204" pitchFamily="34" charset="0"/>
                  <a:cs typeface="Arial" panose="020B0604020202020204" pitchFamily="34" charset="0"/>
                </a:rPr>
                <a:t> (km)</a:t>
              </a:r>
              <a:endParaRPr lang="en-US" sz="1000" dirty="0">
                <a:solidFill>
                  <a:schemeClr val="bg1"/>
                </a:solidFill>
                <a:latin typeface="Arial" panose="020B0604020202020204" pitchFamily="34" charset="0"/>
                <a:cs typeface="Arial" panose="020B0604020202020204" pitchFamily="34" charset="0"/>
              </a:endParaRPr>
            </a:p>
          </p:txBody>
        </p:sp>
        <p:sp>
          <p:nvSpPr>
            <p:cNvPr id="54" name="TextBox 53"/>
            <p:cNvSpPr txBox="1"/>
            <p:nvPr/>
          </p:nvSpPr>
          <p:spPr>
            <a:xfrm rot="16200000">
              <a:off x="-850911" y="2553522"/>
              <a:ext cx="2135977" cy="338554"/>
            </a:xfrm>
            <a:prstGeom prst="rect">
              <a:avLst/>
            </a:prstGeom>
            <a:noFill/>
          </p:spPr>
          <p:txBody>
            <a:bodyPr wrap="square" rtlCol="0">
              <a:spAutoFit/>
            </a:bodyPr>
            <a:lstStyle/>
            <a:p>
              <a:pPr algn="ctr"/>
              <a:r>
                <a:rPr lang="en-US" sz="1600" b="1" dirty="0" smtClean="0">
                  <a:solidFill>
                    <a:srgbClr val="F9D59B"/>
                  </a:solidFill>
                  <a:latin typeface="Arial" panose="020B0604020202020204" pitchFamily="34" charset="0"/>
                  <a:cs typeface="Arial" panose="020B0604020202020204" pitchFamily="34" charset="0"/>
                </a:rPr>
                <a:t>Horizontal Map</a:t>
              </a:r>
              <a:endParaRPr lang="en-US" sz="1600" b="1" dirty="0">
                <a:solidFill>
                  <a:srgbClr val="F9D59B"/>
                </a:solidFill>
                <a:latin typeface="Arial" panose="020B0604020202020204" pitchFamily="34" charset="0"/>
                <a:cs typeface="Arial" panose="020B0604020202020204" pitchFamily="34" charset="0"/>
              </a:endParaRPr>
            </a:p>
          </p:txBody>
        </p:sp>
        <p:sp>
          <p:nvSpPr>
            <p:cNvPr id="55" name="TextBox 54"/>
            <p:cNvSpPr txBox="1"/>
            <p:nvPr/>
          </p:nvSpPr>
          <p:spPr>
            <a:xfrm rot="16200000">
              <a:off x="-1050499" y="5365101"/>
              <a:ext cx="2535151" cy="338554"/>
            </a:xfrm>
            <a:prstGeom prst="rect">
              <a:avLst/>
            </a:prstGeom>
            <a:noFill/>
          </p:spPr>
          <p:txBody>
            <a:bodyPr wrap="square" rtlCol="0">
              <a:spAutoFit/>
            </a:bodyPr>
            <a:lstStyle/>
            <a:p>
              <a:pPr algn="ctr"/>
              <a:r>
                <a:rPr lang="en-US" sz="1600" b="1" dirty="0" smtClean="0">
                  <a:solidFill>
                    <a:srgbClr val="F9D59B"/>
                  </a:solidFill>
                  <a:latin typeface="Arial" panose="020B0604020202020204" pitchFamily="34" charset="0"/>
                  <a:cs typeface="Arial" panose="020B0604020202020204" pitchFamily="34" charset="0"/>
                </a:rPr>
                <a:t>Vertical Cross Section</a:t>
              </a:r>
              <a:endParaRPr lang="en-US" sz="1600" b="1" dirty="0">
                <a:solidFill>
                  <a:srgbClr val="F9D59B"/>
                </a:solidFill>
                <a:latin typeface="Arial" panose="020B0604020202020204" pitchFamily="34" charset="0"/>
                <a:cs typeface="Arial" panose="020B0604020202020204" pitchFamily="34" charset="0"/>
              </a:endParaRPr>
            </a:p>
          </p:txBody>
        </p:sp>
        <p:cxnSp>
          <p:nvCxnSpPr>
            <p:cNvPr id="9" name="Straight Connector 8"/>
            <p:cNvCxnSpPr/>
            <p:nvPr/>
          </p:nvCxnSpPr>
          <p:spPr>
            <a:xfrm>
              <a:off x="31912" y="4235630"/>
              <a:ext cx="8497405" cy="0"/>
            </a:xfrm>
            <a:prstGeom prst="line">
              <a:avLst/>
            </a:prstGeom>
            <a:ln w="76200"/>
          </p:spPr>
          <p:style>
            <a:lnRef idx="2">
              <a:schemeClr val="dk1"/>
            </a:lnRef>
            <a:fillRef idx="0">
              <a:schemeClr val="dk1"/>
            </a:fillRef>
            <a:effectRef idx="1">
              <a:schemeClr val="dk1"/>
            </a:effectRef>
            <a:fontRef idx="minor">
              <a:schemeClr val="tx1"/>
            </a:fontRef>
          </p:style>
        </p:cxn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36109" y="1879565"/>
              <a:ext cx="5683752" cy="2057400"/>
            </a:xfrm>
            <a:prstGeom prst="rect">
              <a:avLst/>
            </a:prstGeom>
          </p:spPr>
        </p:pic>
        <p:sp>
          <p:nvSpPr>
            <p:cNvPr id="7" name="Rectangle 6"/>
            <p:cNvSpPr/>
            <p:nvPr/>
          </p:nvSpPr>
          <p:spPr>
            <a:xfrm>
              <a:off x="2672862" y="3790788"/>
              <a:ext cx="371789" cy="22963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6895" y="1849548"/>
              <a:ext cx="1571814" cy="2057400"/>
            </a:xfrm>
            <a:prstGeom prst="rect">
              <a:avLst/>
            </a:prstGeom>
          </p:spPr>
        </p:pic>
        <p:sp>
          <p:nvSpPr>
            <p:cNvPr id="34" name="Rectangle 33"/>
            <p:cNvSpPr/>
            <p:nvPr/>
          </p:nvSpPr>
          <p:spPr>
            <a:xfrm>
              <a:off x="2241884" y="3098503"/>
              <a:ext cx="56824" cy="56048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2612" y="4331748"/>
              <a:ext cx="1626095" cy="2057400"/>
            </a:xfrm>
            <a:prstGeom prst="rect">
              <a:avLst/>
            </a:prstGeom>
          </p:spPr>
        </p:pic>
        <p:pic>
          <p:nvPicPr>
            <p:cNvPr id="36" name="Picture 3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54402" y="4324275"/>
              <a:ext cx="5658014" cy="2011680"/>
            </a:xfrm>
            <a:prstGeom prst="rect">
              <a:avLst/>
            </a:prstGeom>
          </p:spPr>
        </p:pic>
        <p:sp>
          <p:nvSpPr>
            <p:cNvPr id="76" name="Rectangle 75"/>
            <p:cNvSpPr/>
            <p:nvPr/>
          </p:nvSpPr>
          <p:spPr>
            <a:xfrm>
              <a:off x="2817941" y="1500482"/>
              <a:ext cx="1920240" cy="5049700"/>
            </a:xfrm>
            <a:prstGeom prst="rect">
              <a:avLst/>
            </a:pr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730294" y="1500482"/>
              <a:ext cx="1920240" cy="5049700"/>
            </a:xfrm>
            <a:prstGeom prst="rect">
              <a:avLst/>
            </a:prstGeom>
            <a:noFill/>
            <a:ln w="762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6653136" y="1500482"/>
              <a:ext cx="1920240" cy="5049700"/>
            </a:xfrm>
            <a:prstGeom prst="rect">
              <a:avLst/>
            </a:prstGeom>
            <a:noFill/>
            <a:ln w="762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8622986" y="1462963"/>
              <a:ext cx="442334" cy="2719209"/>
              <a:chOff x="8622986" y="1462963"/>
              <a:chExt cx="442334" cy="2719209"/>
            </a:xfrm>
          </p:grpSpPr>
          <p:pic>
            <p:nvPicPr>
              <p:cNvPr id="31" name="Picture 30"/>
              <p:cNvPicPr>
                <a:picLocks noChangeAspect="1"/>
              </p:cNvPicPr>
              <p:nvPr/>
            </p:nvPicPr>
            <p:blipFill rotWithShape="1">
              <a:blip r:embed="rId7" cstate="email">
                <a:extLst>
                  <a:ext uri="{28A0092B-C50C-407E-A947-70E740481C1C}">
                    <a14:useLocalDpi xmlns:a14="http://schemas.microsoft.com/office/drawing/2010/main"/>
                  </a:ext>
                </a:extLst>
              </a:blip>
              <a:srcRect r="-503"/>
              <a:stretch/>
            </p:blipFill>
            <p:spPr>
              <a:xfrm>
                <a:off x="8622986" y="1462963"/>
                <a:ext cx="439734" cy="2719209"/>
              </a:xfrm>
              <a:prstGeom prst="rect">
                <a:avLst/>
              </a:prstGeom>
            </p:spPr>
          </p:pic>
          <p:sp>
            <p:nvSpPr>
              <p:cNvPr id="10" name="TextBox 9"/>
              <p:cNvSpPr txBox="1"/>
              <p:nvPr/>
            </p:nvSpPr>
            <p:spPr>
              <a:xfrm>
                <a:off x="8653072" y="1493515"/>
                <a:ext cx="329952" cy="169277"/>
              </a:xfrm>
              <a:prstGeom prst="rect">
                <a:avLst/>
              </a:prstGeom>
              <a:solidFill>
                <a:schemeClr val="tx1"/>
              </a:solidFill>
              <a:ln>
                <a:noFill/>
              </a:ln>
            </p:spPr>
            <p:txBody>
              <a:bodyPr wrap="square" lIns="0" tIns="0" rIns="0" bIns="0" rtlCol="0">
                <a:spAutoFit/>
              </a:bodyPr>
              <a:lstStyle/>
              <a:p>
                <a:r>
                  <a:rPr lang="en-US" sz="1100" dirty="0" smtClean="0">
                    <a:solidFill>
                      <a:schemeClr val="bg1"/>
                    </a:solidFill>
                    <a:latin typeface="Arial" panose="020B0604020202020204" pitchFamily="34" charset="0"/>
                    <a:cs typeface="Arial" panose="020B0604020202020204" pitchFamily="34" charset="0"/>
                  </a:rPr>
                  <a:t>dBZ</a:t>
                </a:r>
                <a:endParaRPr lang="en-US" sz="1100" dirty="0">
                  <a:solidFill>
                    <a:schemeClr val="bg1"/>
                  </a:solidFill>
                  <a:latin typeface="Arial" panose="020B0604020202020204" pitchFamily="34" charset="0"/>
                  <a:cs typeface="Arial" panose="020B0604020202020204" pitchFamily="34" charset="0"/>
                </a:endParaRPr>
              </a:p>
            </p:txBody>
          </p:sp>
          <p:sp>
            <p:nvSpPr>
              <p:cNvPr id="41" name="TextBox 40"/>
              <p:cNvSpPr txBox="1"/>
              <p:nvPr/>
            </p:nvSpPr>
            <p:spPr>
              <a:xfrm>
                <a:off x="8834047" y="1664335"/>
                <a:ext cx="218585" cy="153888"/>
              </a:xfrm>
              <a:prstGeom prst="rect">
                <a:avLst/>
              </a:prstGeom>
              <a:solidFill>
                <a:schemeClr val="tx1"/>
              </a:solidFill>
              <a:ln>
                <a:noFill/>
              </a:ln>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45</a:t>
                </a:r>
                <a:endParaRPr lang="en-US" sz="1000" dirty="0">
                  <a:solidFill>
                    <a:schemeClr val="bg1"/>
                  </a:solidFill>
                  <a:latin typeface="Arial" panose="020B0604020202020204" pitchFamily="34" charset="0"/>
                  <a:cs typeface="Arial" panose="020B0604020202020204" pitchFamily="34" charset="0"/>
                </a:endParaRPr>
              </a:p>
            </p:txBody>
          </p:sp>
          <p:sp>
            <p:nvSpPr>
              <p:cNvPr id="42" name="TextBox 41"/>
              <p:cNvSpPr txBox="1"/>
              <p:nvPr/>
            </p:nvSpPr>
            <p:spPr>
              <a:xfrm>
                <a:off x="8834047" y="1921510"/>
                <a:ext cx="218585" cy="153888"/>
              </a:xfrm>
              <a:prstGeom prst="rect">
                <a:avLst/>
              </a:prstGeom>
              <a:solidFill>
                <a:schemeClr val="tx1"/>
              </a:solidFill>
              <a:ln>
                <a:noFill/>
              </a:ln>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40</a:t>
                </a:r>
                <a:endParaRPr lang="en-US" sz="1000" dirty="0">
                  <a:solidFill>
                    <a:schemeClr val="bg1"/>
                  </a:solidFill>
                  <a:latin typeface="Arial" panose="020B0604020202020204" pitchFamily="34" charset="0"/>
                  <a:cs typeface="Arial" panose="020B0604020202020204" pitchFamily="34" charset="0"/>
                </a:endParaRPr>
              </a:p>
            </p:txBody>
          </p:sp>
          <p:sp>
            <p:nvSpPr>
              <p:cNvPr id="45" name="TextBox 44"/>
              <p:cNvSpPr txBox="1"/>
              <p:nvPr/>
            </p:nvSpPr>
            <p:spPr>
              <a:xfrm>
                <a:off x="8834047" y="2216785"/>
                <a:ext cx="218585" cy="153888"/>
              </a:xfrm>
              <a:prstGeom prst="rect">
                <a:avLst/>
              </a:prstGeom>
              <a:solidFill>
                <a:schemeClr val="tx1"/>
              </a:solidFill>
              <a:ln>
                <a:noFill/>
              </a:ln>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35</a:t>
                </a:r>
                <a:endParaRPr lang="en-US" sz="1000" dirty="0">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8834047" y="2531110"/>
                <a:ext cx="218585" cy="153888"/>
              </a:xfrm>
              <a:prstGeom prst="rect">
                <a:avLst/>
              </a:prstGeom>
              <a:solidFill>
                <a:schemeClr val="tx1"/>
              </a:solidFill>
              <a:ln>
                <a:noFill/>
              </a:ln>
            </p:spPr>
            <p:txBody>
              <a:bodyPr wrap="square" lIns="0" tIns="0" rIns="0" bIns="0" rtlCol="0">
                <a:spAutoFit/>
              </a:bodyPr>
              <a:lstStyle/>
              <a:p>
                <a:r>
                  <a:rPr lang="en-US" sz="1000" dirty="0">
                    <a:solidFill>
                      <a:schemeClr val="bg1"/>
                    </a:solidFill>
                    <a:latin typeface="Arial" panose="020B0604020202020204" pitchFamily="34" charset="0"/>
                    <a:cs typeface="Arial" panose="020B0604020202020204" pitchFamily="34" charset="0"/>
                  </a:rPr>
                  <a:t>3</a:t>
                </a:r>
                <a:r>
                  <a:rPr lang="en-US" sz="1000" dirty="0" smtClean="0">
                    <a:solidFill>
                      <a:schemeClr val="bg1"/>
                    </a:solidFill>
                    <a:latin typeface="Arial" panose="020B0604020202020204" pitchFamily="34" charset="0"/>
                    <a:cs typeface="Arial" panose="020B0604020202020204" pitchFamily="34" charset="0"/>
                  </a:rPr>
                  <a:t>0</a:t>
                </a:r>
                <a:endParaRPr lang="en-US" sz="1000" dirty="0">
                  <a:solidFill>
                    <a:schemeClr val="bg1"/>
                  </a:solidFill>
                  <a:latin typeface="Arial" panose="020B0604020202020204" pitchFamily="34" charset="0"/>
                  <a:cs typeface="Arial" panose="020B0604020202020204" pitchFamily="34" charset="0"/>
                </a:endParaRPr>
              </a:p>
            </p:txBody>
          </p:sp>
          <p:sp>
            <p:nvSpPr>
              <p:cNvPr id="56" name="TextBox 55"/>
              <p:cNvSpPr txBox="1"/>
              <p:nvPr/>
            </p:nvSpPr>
            <p:spPr>
              <a:xfrm>
                <a:off x="8834047" y="2810590"/>
                <a:ext cx="218585" cy="153888"/>
              </a:xfrm>
              <a:prstGeom prst="rect">
                <a:avLst/>
              </a:prstGeom>
              <a:solidFill>
                <a:schemeClr val="tx1"/>
              </a:solidFill>
              <a:ln>
                <a:noFill/>
              </a:ln>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25</a:t>
                </a:r>
                <a:endParaRPr lang="en-US" sz="1000" dirty="0">
                  <a:solidFill>
                    <a:schemeClr val="bg1"/>
                  </a:solidFill>
                  <a:latin typeface="Arial" panose="020B0604020202020204" pitchFamily="34" charset="0"/>
                  <a:cs typeface="Arial" panose="020B0604020202020204" pitchFamily="34" charset="0"/>
                </a:endParaRPr>
              </a:p>
            </p:txBody>
          </p:sp>
          <p:sp>
            <p:nvSpPr>
              <p:cNvPr id="57" name="TextBox 56"/>
              <p:cNvSpPr txBox="1"/>
              <p:nvPr/>
            </p:nvSpPr>
            <p:spPr>
              <a:xfrm>
                <a:off x="8834047" y="3102270"/>
                <a:ext cx="218585" cy="153888"/>
              </a:xfrm>
              <a:prstGeom prst="rect">
                <a:avLst/>
              </a:prstGeom>
              <a:solidFill>
                <a:schemeClr val="tx1"/>
              </a:solidFill>
              <a:ln>
                <a:noFill/>
              </a:ln>
            </p:spPr>
            <p:txBody>
              <a:bodyPr wrap="square" lIns="0" tIns="0" rIns="0" bIns="0" rtlCol="0">
                <a:spAutoFit/>
              </a:bodyPr>
              <a:lstStyle/>
              <a:p>
                <a:r>
                  <a:rPr lang="en-US" sz="1000" dirty="0">
                    <a:solidFill>
                      <a:schemeClr val="bg1"/>
                    </a:solidFill>
                    <a:latin typeface="Arial" panose="020B0604020202020204" pitchFamily="34" charset="0"/>
                    <a:cs typeface="Arial" panose="020B0604020202020204" pitchFamily="34" charset="0"/>
                  </a:rPr>
                  <a:t>2</a:t>
                </a:r>
                <a:r>
                  <a:rPr lang="en-US" sz="1000" dirty="0" smtClean="0">
                    <a:solidFill>
                      <a:schemeClr val="bg1"/>
                    </a:solidFill>
                    <a:latin typeface="Arial" panose="020B0604020202020204" pitchFamily="34" charset="0"/>
                    <a:cs typeface="Arial" panose="020B0604020202020204" pitchFamily="34" charset="0"/>
                  </a:rPr>
                  <a:t>0</a:t>
                </a:r>
                <a:endParaRPr lang="en-US" sz="1000" dirty="0">
                  <a:solidFill>
                    <a:schemeClr val="bg1"/>
                  </a:solidFill>
                  <a:latin typeface="Arial" panose="020B0604020202020204" pitchFamily="34" charset="0"/>
                  <a:cs typeface="Arial" panose="020B0604020202020204" pitchFamily="34" charset="0"/>
                </a:endParaRPr>
              </a:p>
            </p:txBody>
          </p:sp>
          <p:sp>
            <p:nvSpPr>
              <p:cNvPr id="58" name="TextBox 57"/>
              <p:cNvSpPr txBox="1"/>
              <p:nvPr/>
            </p:nvSpPr>
            <p:spPr>
              <a:xfrm>
                <a:off x="8827685" y="3391443"/>
                <a:ext cx="218585" cy="153888"/>
              </a:xfrm>
              <a:prstGeom prst="rect">
                <a:avLst/>
              </a:prstGeom>
              <a:solidFill>
                <a:schemeClr val="tx1"/>
              </a:solidFill>
              <a:ln>
                <a:noFill/>
              </a:ln>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15</a:t>
                </a:r>
                <a:endParaRPr lang="en-US" sz="1000" dirty="0">
                  <a:solidFill>
                    <a:schemeClr val="bg1"/>
                  </a:solidFill>
                  <a:latin typeface="Arial" panose="020B0604020202020204" pitchFamily="34" charset="0"/>
                  <a:cs typeface="Arial" panose="020B0604020202020204" pitchFamily="34" charset="0"/>
                </a:endParaRPr>
              </a:p>
            </p:txBody>
          </p:sp>
          <p:sp>
            <p:nvSpPr>
              <p:cNvPr id="59" name="TextBox 58"/>
              <p:cNvSpPr txBox="1"/>
              <p:nvPr/>
            </p:nvSpPr>
            <p:spPr>
              <a:xfrm>
                <a:off x="8833116" y="3690813"/>
                <a:ext cx="218585" cy="153888"/>
              </a:xfrm>
              <a:prstGeom prst="rect">
                <a:avLst/>
              </a:prstGeom>
              <a:solidFill>
                <a:schemeClr val="tx1"/>
              </a:solidFill>
              <a:ln>
                <a:noFill/>
              </a:ln>
            </p:spPr>
            <p:txBody>
              <a:bodyPr wrap="square" lIns="0" tIns="0" rIns="0" bIns="0" rtlCol="0">
                <a:spAutoFit/>
              </a:bodyPr>
              <a:lstStyle/>
              <a:p>
                <a:r>
                  <a:rPr lang="en-US" sz="1000" dirty="0">
                    <a:solidFill>
                      <a:schemeClr val="bg1"/>
                    </a:solidFill>
                    <a:latin typeface="Arial" panose="020B0604020202020204" pitchFamily="34" charset="0"/>
                    <a:cs typeface="Arial" panose="020B0604020202020204" pitchFamily="34" charset="0"/>
                  </a:rPr>
                  <a:t>1</a:t>
                </a:r>
                <a:r>
                  <a:rPr lang="en-US" sz="1000" dirty="0" smtClean="0">
                    <a:solidFill>
                      <a:schemeClr val="bg1"/>
                    </a:solidFill>
                    <a:latin typeface="Arial" panose="020B0604020202020204" pitchFamily="34" charset="0"/>
                    <a:cs typeface="Arial" panose="020B0604020202020204" pitchFamily="34" charset="0"/>
                  </a:rPr>
                  <a:t>0</a:t>
                </a:r>
                <a:endParaRPr lang="en-US" sz="1000" dirty="0">
                  <a:solidFill>
                    <a:schemeClr val="bg1"/>
                  </a:solidFill>
                  <a:latin typeface="Arial" panose="020B0604020202020204" pitchFamily="34" charset="0"/>
                  <a:cs typeface="Arial" panose="020B0604020202020204" pitchFamily="34" charset="0"/>
                </a:endParaRPr>
              </a:p>
            </p:txBody>
          </p:sp>
          <p:sp>
            <p:nvSpPr>
              <p:cNvPr id="60" name="TextBox 59"/>
              <p:cNvSpPr txBox="1"/>
              <p:nvPr/>
            </p:nvSpPr>
            <p:spPr>
              <a:xfrm>
                <a:off x="8846735" y="3979543"/>
                <a:ext cx="218585" cy="153888"/>
              </a:xfrm>
              <a:prstGeom prst="rect">
                <a:avLst/>
              </a:prstGeom>
              <a:solidFill>
                <a:schemeClr val="tx1"/>
              </a:solidFill>
              <a:ln>
                <a:noFill/>
              </a:ln>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5</a:t>
                </a:r>
                <a:endParaRPr lang="en-US" sz="1000" dirty="0">
                  <a:solidFill>
                    <a:schemeClr val="bg1"/>
                  </a:solidFill>
                  <a:latin typeface="Arial" panose="020B0604020202020204" pitchFamily="34" charset="0"/>
                  <a:cs typeface="Arial" panose="020B0604020202020204" pitchFamily="34" charset="0"/>
                </a:endParaRPr>
              </a:p>
            </p:txBody>
          </p:sp>
        </p:grpSp>
        <p:grpSp>
          <p:nvGrpSpPr>
            <p:cNvPr id="12" name="Group 11"/>
            <p:cNvGrpSpPr/>
            <p:nvPr/>
          </p:nvGrpSpPr>
          <p:grpSpPr>
            <a:xfrm>
              <a:off x="8640425" y="4291766"/>
              <a:ext cx="425739" cy="2312980"/>
              <a:chOff x="8640425" y="4291766"/>
              <a:chExt cx="425739" cy="2312980"/>
            </a:xfrm>
          </p:grpSpPr>
          <p:pic>
            <p:nvPicPr>
              <p:cNvPr id="37" name="Picture 3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640425" y="4318746"/>
                <a:ext cx="383632" cy="2286000"/>
              </a:xfrm>
              <a:prstGeom prst="rect">
                <a:avLst/>
              </a:prstGeom>
            </p:spPr>
          </p:pic>
          <p:sp>
            <p:nvSpPr>
              <p:cNvPr id="39" name="TextBox 38"/>
              <p:cNvSpPr txBox="1"/>
              <p:nvPr/>
            </p:nvSpPr>
            <p:spPr>
              <a:xfrm>
                <a:off x="8643547" y="4291766"/>
                <a:ext cx="329952" cy="169277"/>
              </a:xfrm>
              <a:prstGeom prst="rect">
                <a:avLst/>
              </a:prstGeom>
              <a:solidFill>
                <a:schemeClr val="tx1"/>
              </a:solidFill>
              <a:ln>
                <a:noFill/>
              </a:ln>
            </p:spPr>
            <p:txBody>
              <a:bodyPr wrap="square" lIns="0" tIns="0" rIns="0" bIns="0" rtlCol="0">
                <a:spAutoFit/>
              </a:bodyPr>
              <a:lstStyle/>
              <a:p>
                <a:r>
                  <a:rPr lang="en-US" sz="1100" dirty="0" smtClean="0">
                    <a:solidFill>
                      <a:schemeClr val="bg1"/>
                    </a:solidFill>
                    <a:latin typeface="Arial" panose="020B0604020202020204" pitchFamily="34" charset="0"/>
                    <a:cs typeface="Arial" panose="020B0604020202020204" pitchFamily="34" charset="0"/>
                  </a:rPr>
                  <a:t>dBZ</a:t>
                </a:r>
                <a:endParaRPr lang="en-US" sz="1100" dirty="0">
                  <a:solidFill>
                    <a:schemeClr val="bg1"/>
                  </a:solidFill>
                  <a:latin typeface="Arial" panose="020B0604020202020204" pitchFamily="34" charset="0"/>
                  <a:cs typeface="Arial" panose="020B0604020202020204" pitchFamily="34" charset="0"/>
                </a:endParaRPr>
              </a:p>
            </p:txBody>
          </p:sp>
          <p:sp>
            <p:nvSpPr>
              <p:cNvPr id="61" name="TextBox 60"/>
              <p:cNvSpPr txBox="1"/>
              <p:nvPr/>
            </p:nvSpPr>
            <p:spPr>
              <a:xfrm>
                <a:off x="8825366" y="4474299"/>
                <a:ext cx="218585" cy="153888"/>
              </a:xfrm>
              <a:prstGeom prst="rect">
                <a:avLst/>
              </a:prstGeom>
              <a:solidFill>
                <a:schemeClr val="tx1"/>
              </a:solidFill>
              <a:ln>
                <a:noFill/>
              </a:ln>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40</a:t>
                </a:r>
                <a:endParaRPr lang="en-US" sz="1000" dirty="0">
                  <a:solidFill>
                    <a:schemeClr val="bg1"/>
                  </a:solidFill>
                  <a:latin typeface="Arial" panose="020B0604020202020204" pitchFamily="34" charset="0"/>
                  <a:cs typeface="Arial" panose="020B0604020202020204" pitchFamily="34" charset="0"/>
                </a:endParaRPr>
              </a:p>
            </p:txBody>
          </p:sp>
          <p:sp>
            <p:nvSpPr>
              <p:cNvPr id="62" name="TextBox 61"/>
              <p:cNvSpPr txBox="1"/>
              <p:nvPr/>
            </p:nvSpPr>
            <p:spPr>
              <a:xfrm>
                <a:off x="8834891" y="4750524"/>
                <a:ext cx="218585" cy="153888"/>
              </a:xfrm>
              <a:prstGeom prst="rect">
                <a:avLst/>
              </a:prstGeom>
              <a:solidFill>
                <a:schemeClr val="tx1"/>
              </a:solidFill>
              <a:ln>
                <a:noFill/>
              </a:ln>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35</a:t>
                </a:r>
                <a:endParaRPr lang="en-US" sz="1000" dirty="0">
                  <a:solidFill>
                    <a:schemeClr val="bg1"/>
                  </a:solidFill>
                  <a:latin typeface="Arial" panose="020B0604020202020204" pitchFamily="34" charset="0"/>
                  <a:cs typeface="Arial" panose="020B0604020202020204" pitchFamily="34" charset="0"/>
                </a:endParaRPr>
              </a:p>
            </p:txBody>
          </p:sp>
          <p:sp>
            <p:nvSpPr>
              <p:cNvPr id="63" name="TextBox 62"/>
              <p:cNvSpPr txBox="1"/>
              <p:nvPr/>
            </p:nvSpPr>
            <p:spPr>
              <a:xfrm>
                <a:off x="8834891" y="5026749"/>
                <a:ext cx="218585" cy="153888"/>
              </a:xfrm>
              <a:prstGeom prst="rect">
                <a:avLst/>
              </a:prstGeom>
              <a:solidFill>
                <a:schemeClr val="tx1"/>
              </a:solidFill>
              <a:ln>
                <a:noFill/>
              </a:ln>
            </p:spPr>
            <p:txBody>
              <a:bodyPr wrap="square" lIns="0" tIns="0" rIns="0" bIns="0" rtlCol="0">
                <a:spAutoFit/>
              </a:bodyPr>
              <a:lstStyle/>
              <a:p>
                <a:r>
                  <a:rPr lang="en-US" sz="1000" dirty="0">
                    <a:solidFill>
                      <a:schemeClr val="bg1"/>
                    </a:solidFill>
                    <a:latin typeface="Arial" panose="020B0604020202020204" pitchFamily="34" charset="0"/>
                    <a:cs typeface="Arial" panose="020B0604020202020204" pitchFamily="34" charset="0"/>
                  </a:rPr>
                  <a:t>3</a:t>
                </a:r>
                <a:r>
                  <a:rPr lang="en-US" sz="1000" dirty="0" smtClean="0">
                    <a:solidFill>
                      <a:schemeClr val="bg1"/>
                    </a:solidFill>
                    <a:latin typeface="Arial" panose="020B0604020202020204" pitchFamily="34" charset="0"/>
                    <a:cs typeface="Arial" panose="020B0604020202020204" pitchFamily="34" charset="0"/>
                  </a:rPr>
                  <a:t>0</a:t>
                </a:r>
                <a:endParaRPr lang="en-US" sz="1000" dirty="0">
                  <a:solidFill>
                    <a:schemeClr val="bg1"/>
                  </a:solidFill>
                  <a:latin typeface="Arial" panose="020B0604020202020204" pitchFamily="34" charset="0"/>
                  <a:cs typeface="Arial" panose="020B0604020202020204" pitchFamily="34" charset="0"/>
                </a:endParaRPr>
              </a:p>
            </p:txBody>
          </p:sp>
          <p:sp>
            <p:nvSpPr>
              <p:cNvPr id="64" name="TextBox 63"/>
              <p:cNvSpPr txBox="1"/>
              <p:nvPr/>
            </p:nvSpPr>
            <p:spPr>
              <a:xfrm>
                <a:off x="8834891" y="5315754"/>
                <a:ext cx="218585" cy="153888"/>
              </a:xfrm>
              <a:prstGeom prst="rect">
                <a:avLst/>
              </a:prstGeom>
              <a:solidFill>
                <a:schemeClr val="tx1"/>
              </a:solidFill>
              <a:ln>
                <a:noFill/>
              </a:ln>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25</a:t>
                </a:r>
                <a:endParaRPr lang="en-US" sz="1000" dirty="0">
                  <a:solidFill>
                    <a:schemeClr val="bg1"/>
                  </a:solidFill>
                  <a:latin typeface="Arial" panose="020B0604020202020204" pitchFamily="34" charset="0"/>
                  <a:cs typeface="Arial" panose="020B0604020202020204" pitchFamily="34" charset="0"/>
                </a:endParaRPr>
              </a:p>
            </p:txBody>
          </p:sp>
          <p:sp>
            <p:nvSpPr>
              <p:cNvPr id="65" name="TextBox 64"/>
              <p:cNvSpPr txBox="1"/>
              <p:nvPr/>
            </p:nvSpPr>
            <p:spPr>
              <a:xfrm>
                <a:off x="8834891" y="5597909"/>
                <a:ext cx="218585" cy="153888"/>
              </a:xfrm>
              <a:prstGeom prst="rect">
                <a:avLst/>
              </a:prstGeom>
              <a:solidFill>
                <a:schemeClr val="tx1"/>
              </a:solidFill>
              <a:ln>
                <a:noFill/>
              </a:ln>
            </p:spPr>
            <p:txBody>
              <a:bodyPr wrap="square" lIns="0" tIns="0" rIns="0" bIns="0" rtlCol="0">
                <a:spAutoFit/>
              </a:bodyPr>
              <a:lstStyle/>
              <a:p>
                <a:r>
                  <a:rPr lang="en-US" sz="1000" dirty="0">
                    <a:solidFill>
                      <a:schemeClr val="bg1"/>
                    </a:solidFill>
                    <a:latin typeface="Arial" panose="020B0604020202020204" pitchFamily="34" charset="0"/>
                    <a:cs typeface="Arial" panose="020B0604020202020204" pitchFamily="34" charset="0"/>
                  </a:rPr>
                  <a:t>2</a:t>
                </a:r>
                <a:r>
                  <a:rPr lang="en-US" sz="1000" dirty="0" smtClean="0">
                    <a:solidFill>
                      <a:schemeClr val="bg1"/>
                    </a:solidFill>
                    <a:latin typeface="Arial" panose="020B0604020202020204" pitchFamily="34" charset="0"/>
                    <a:cs typeface="Arial" panose="020B0604020202020204" pitchFamily="34" charset="0"/>
                  </a:rPr>
                  <a:t>0</a:t>
                </a:r>
                <a:endParaRPr lang="en-US" sz="1000" dirty="0">
                  <a:solidFill>
                    <a:schemeClr val="bg1"/>
                  </a:solidFill>
                  <a:latin typeface="Arial" panose="020B0604020202020204" pitchFamily="34" charset="0"/>
                  <a:cs typeface="Arial" panose="020B0604020202020204" pitchFamily="34" charset="0"/>
                </a:endParaRPr>
              </a:p>
            </p:txBody>
          </p:sp>
          <p:sp>
            <p:nvSpPr>
              <p:cNvPr id="66" name="TextBox 65"/>
              <p:cNvSpPr txBox="1"/>
              <p:nvPr/>
            </p:nvSpPr>
            <p:spPr>
              <a:xfrm>
                <a:off x="8828529" y="5868032"/>
                <a:ext cx="218585" cy="153888"/>
              </a:xfrm>
              <a:prstGeom prst="rect">
                <a:avLst/>
              </a:prstGeom>
              <a:solidFill>
                <a:schemeClr val="tx1"/>
              </a:solidFill>
              <a:ln>
                <a:noFill/>
              </a:ln>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15</a:t>
                </a:r>
                <a:endParaRPr lang="en-US" sz="1000" dirty="0">
                  <a:solidFill>
                    <a:schemeClr val="bg1"/>
                  </a:solidFill>
                  <a:latin typeface="Arial" panose="020B0604020202020204" pitchFamily="34" charset="0"/>
                  <a:cs typeface="Arial" panose="020B0604020202020204" pitchFamily="34" charset="0"/>
                </a:endParaRPr>
              </a:p>
            </p:txBody>
          </p:sp>
          <p:sp>
            <p:nvSpPr>
              <p:cNvPr id="67" name="TextBox 66"/>
              <p:cNvSpPr txBox="1"/>
              <p:nvPr/>
            </p:nvSpPr>
            <p:spPr>
              <a:xfrm>
                <a:off x="8833960" y="6167402"/>
                <a:ext cx="218585" cy="153888"/>
              </a:xfrm>
              <a:prstGeom prst="rect">
                <a:avLst/>
              </a:prstGeom>
              <a:solidFill>
                <a:schemeClr val="tx1"/>
              </a:solidFill>
              <a:ln>
                <a:noFill/>
              </a:ln>
            </p:spPr>
            <p:txBody>
              <a:bodyPr wrap="square" lIns="0" tIns="0" rIns="0" bIns="0" rtlCol="0">
                <a:spAutoFit/>
              </a:bodyPr>
              <a:lstStyle/>
              <a:p>
                <a:r>
                  <a:rPr lang="en-US" sz="1000" dirty="0">
                    <a:solidFill>
                      <a:schemeClr val="bg1"/>
                    </a:solidFill>
                    <a:latin typeface="Arial" panose="020B0604020202020204" pitchFamily="34" charset="0"/>
                    <a:cs typeface="Arial" panose="020B0604020202020204" pitchFamily="34" charset="0"/>
                  </a:rPr>
                  <a:t>1</a:t>
                </a:r>
                <a:r>
                  <a:rPr lang="en-US" sz="1000" dirty="0" smtClean="0">
                    <a:solidFill>
                      <a:schemeClr val="bg1"/>
                    </a:solidFill>
                    <a:latin typeface="Arial" panose="020B0604020202020204" pitchFamily="34" charset="0"/>
                    <a:cs typeface="Arial" panose="020B0604020202020204" pitchFamily="34" charset="0"/>
                  </a:rPr>
                  <a:t>0</a:t>
                </a:r>
                <a:endParaRPr lang="en-US" sz="1000" dirty="0">
                  <a:solidFill>
                    <a:schemeClr val="bg1"/>
                  </a:solidFill>
                  <a:latin typeface="Arial" panose="020B0604020202020204" pitchFamily="34" charset="0"/>
                  <a:cs typeface="Arial" panose="020B0604020202020204" pitchFamily="34" charset="0"/>
                </a:endParaRPr>
              </a:p>
            </p:txBody>
          </p:sp>
          <p:sp>
            <p:nvSpPr>
              <p:cNvPr id="68" name="TextBox 67"/>
              <p:cNvSpPr txBox="1"/>
              <p:nvPr/>
            </p:nvSpPr>
            <p:spPr>
              <a:xfrm>
                <a:off x="8847579" y="6408507"/>
                <a:ext cx="218585" cy="153888"/>
              </a:xfrm>
              <a:prstGeom prst="rect">
                <a:avLst/>
              </a:prstGeom>
              <a:solidFill>
                <a:schemeClr val="tx1"/>
              </a:solidFill>
              <a:ln>
                <a:noFill/>
              </a:ln>
            </p:spPr>
            <p:txBody>
              <a:bodyPr wrap="square" lIns="0" tIns="0" rIns="0" bIns="0" rtlCol="0">
                <a:spAutoFit/>
              </a:bodyPr>
              <a:lstStyle/>
              <a:p>
                <a:r>
                  <a:rPr lang="en-US" sz="1000" dirty="0" smtClean="0">
                    <a:solidFill>
                      <a:schemeClr val="bg1"/>
                    </a:solidFill>
                    <a:latin typeface="Arial" panose="020B0604020202020204" pitchFamily="34" charset="0"/>
                    <a:cs typeface="Arial" panose="020B0604020202020204" pitchFamily="34" charset="0"/>
                  </a:rPr>
                  <a:t>5</a:t>
                </a:r>
                <a:endParaRPr lang="en-US" sz="1000" dirty="0">
                  <a:solidFill>
                    <a:schemeClr val="bg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039635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1608891" y="286058"/>
            <a:ext cx="5926219" cy="64208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3"/>
          <p:cNvSpPr txBox="1">
            <a:spLocks/>
          </p:cNvSpPr>
          <p:nvPr/>
        </p:nvSpPr>
        <p:spPr>
          <a:xfrm>
            <a:off x="1595170" y="313579"/>
            <a:ext cx="5939939" cy="654577"/>
          </a:xfrm>
          <a:prstGeom prst="rect">
            <a:avLst/>
          </a:prstGeom>
          <a:effectLst>
            <a:outerShdw blurRad="50800" dist="38100" dir="2700000" algn="tl" rotWithShape="0">
              <a:prstClr val="black">
                <a:alpha val="40000"/>
              </a:prstClr>
            </a:outerShdw>
          </a:effectLst>
        </p:spPr>
        <p:txBody>
          <a:bodyPr vert="horz" lIns="68580" tIns="34290" rIns="68580" bIns="3429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rgbClr val="E8950E">
                    <a:lumMod val="40000"/>
                    <a:lumOff val="60000"/>
                  </a:srgbClr>
                </a:solidFill>
                <a:latin typeface="Arial" panose="020B0604020202020204" pitchFamily="34" charset="0"/>
                <a:cs typeface="Arial" panose="020B0604020202020204" pitchFamily="34" charset="0"/>
              </a:rPr>
              <a:t>Conclusions</a:t>
            </a:r>
            <a:endParaRPr lang="en-US" sz="3200" dirty="0">
              <a:solidFill>
                <a:srgbClr val="E8950E">
                  <a:lumMod val="40000"/>
                  <a:lumOff val="60000"/>
                </a:srgbClr>
              </a:solidFill>
              <a:latin typeface="Arial" panose="020B0604020202020204" pitchFamily="34" charset="0"/>
              <a:cs typeface="Arial" panose="020B0604020202020204" pitchFamily="34" charset="0"/>
            </a:endParaRPr>
          </a:p>
        </p:txBody>
      </p:sp>
      <p:sp>
        <p:nvSpPr>
          <p:cNvPr id="4" name="Title 1"/>
          <p:cNvSpPr txBox="1">
            <a:spLocks/>
          </p:cNvSpPr>
          <p:nvPr/>
        </p:nvSpPr>
        <p:spPr>
          <a:xfrm>
            <a:off x="1741704" y="889009"/>
            <a:ext cx="5816619" cy="3002019"/>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solidFill>
                  <a:schemeClr val="tx1">
                    <a:lumMod val="95000"/>
                  </a:schemeClr>
                </a:solidFill>
                <a:latin typeface="Arial"/>
              </a:rPr>
              <a:t>Continues 40+ years of tropical MCS research using radar</a:t>
            </a:r>
            <a:endParaRPr lang="en-US" sz="1600" dirty="0">
              <a:solidFill>
                <a:schemeClr val="tx1">
                  <a:lumMod val="95000"/>
                </a:schemeClr>
              </a:solidFill>
              <a:latin typeface="Arial"/>
            </a:endParaRPr>
          </a:p>
          <a:p>
            <a:endParaRPr lang="en-US" sz="1600" dirty="0" smtClean="0">
              <a:solidFill>
                <a:schemeClr val="tx1">
                  <a:lumMod val="95000"/>
                </a:schemeClr>
              </a:solidFill>
              <a:latin typeface="Arial"/>
            </a:endParaRPr>
          </a:p>
          <a:p>
            <a:r>
              <a:rPr lang="en-US" sz="1600" dirty="0" smtClean="0">
                <a:solidFill>
                  <a:schemeClr val="tx1">
                    <a:lumMod val="95000"/>
                  </a:schemeClr>
                </a:solidFill>
                <a:latin typeface="Arial"/>
              </a:rPr>
              <a:t>Ice microphysical processes have layered structure</a:t>
            </a:r>
          </a:p>
          <a:p>
            <a:pPr lvl="1"/>
            <a:r>
              <a:rPr lang="en-US" sz="1600" dirty="0" smtClean="0">
                <a:solidFill>
                  <a:schemeClr val="tx1">
                    <a:lumMod val="95000"/>
                  </a:schemeClr>
                </a:solidFill>
                <a:latin typeface="Arial"/>
              </a:rPr>
              <a:t>Observations and WRF broadly similar </a:t>
            </a:r>
          </a:p>
          <a:p>
            <a:pPr lvl="2"/>
            <a:r>
              <a:rPr lang="en-US" sz="1600" dirty="0">
                <a:solidFill>
                  <a:schemeClr val="tx1">
                    <a:lumMod val="95000"/>
                  </a:schemeClr>
                </a:solidFill>
                <a:latin typeface="Arial"/>
              </a:rPr>
              <a:t>Results support previous microphysical conceptual models</a:t>
            </a:r>
          </a:p>
          <a:p>
            <a:pPr lvl="1"/>
            <a:r>
              <a:rPr lang="en-US" sz="1600" dirty="0">
                <a:solidFill>
                  <a:schemeClr val="tx1">
                    <a:lumMod val="95000"/>
                  </a:schemeClr>
                </a:solidFill>
                <a:latin typeface="Arial"/>
              </a:rPr>
              <a:t>Convective-scale motions produce riming </a:t>
            </a:r>
          </a:p>
          <a:p>
            <a:pPr lvl="1"/>
            <a:endParaRPr lang="en-US" sz="1600" dirty="0" smtClean="0">
              <a:solidFill>
                <a:schemeClr val="tx1">
                  <a:lumMod val="95000"/>
                </a:schemeClr>
              </a:solidFill>
              <a:latin typeface="Arial"/>
            </a:endParaRPr>
          </a:p>
          <a:p>
            <a:pPr lvl="1"/>
            <a:r>
              <a:rPr lang="en-US" sz="1600" dirty="0">
                <a:solidFill>
                  <a:schemeClr val="tx1">
                    <a:lumMod val="95000"/>
                  </a:schemeClr>
                </a:solidFill>
                <a:latin typeface="Arial"/>
              </a:rPr>
              <a:t>Details </a:t>
            </a:r>
            <a:r>
              <a:rPr lang="en-US" sz="1600" dirty="0" smtClean="0">
                <a:solidFill>
                  <a:schemeClr val="tx1">
                    <a:lumMod val="95000"/>
                  </a:schemeClr>
                </a:solidFill>
                <a:latin typeface="Arial"/>
              </a:rPr>
              <a:t>differ (esp. Aggregation and Riming)</a:t>
            </a:r>
          </a:p>
          <a:p>
            <a:pPr lvl="2"/>
            <a:r>
              <a:rPr lang="en-US" sz="1600" dirty="0" smtClean="0">
                <a:solidFill>
                  <a:schemeClr val="tx1">
                    <a:lumMod val="95000"/>
                  </a:schemeClr>
                </a:solidFill>
                <a:latin typeface="Arial"/>
              </a:rPr>
              <a:t>Factor into reflectivity differences</a:t>
            </a:r>
            <a:endParaRPr lang="en-US" sz="1600" dirty="0">
              <a:solidFill>
                <a:schemeClr val="tx1">
                  <a:lumMod val="95000"/>
                </a:schemeClr>
              </a:solidFill>
              <a:latin typeface="Arial"/>
            </a:endParaRPr>
          </a:p>
          <a:p>
            <a:pPr lvl="2"/>
            <a:r>
              <a:rPr lang="en-US" sz="1600" dirty="0">
                <a:solidFill>
                  <a:schemeClr val="tx1">
                    <a:lumMod val="95000"/>
                  </a:schemeClr>
                </a:solidFill>
                <a:latin typeface="Arial"/>
              </a:rPr>
              <a:t>Accuracy of simulations limited until improve</a:t>
            </a:r>
          </a:p>
          <a:p>
            <a:pPr marL="457200" lvl="1" indent="0">
              <a:buNone/>
            </a:pPr>
            <a:endParaRPr lang="en-US" sz="1600" dirty="0">
              <a:solidFill>
                <a:schemeClr val="bg1"/>
              </a:solidFill>
              <a:latin typeface="Arial"/>
            </a:endParaRPr>
          </a:p>
        </p:txBody>
      </p:sp>
      <p:grpSp>
        <p:nvGrpSpPr>
          <p:cNvPr id="7" name="Group 6"/>
          <p:cNvGrpSpPr/>
          <p:nvPr/>
        </p:nvGrpSpPr>
        <p:grpSpPr>
          <a:xfrm>
            <a:off x="1797343" y="4184814"/>
            <a:ext cx="5149087" cy="2264919"/>
            <a:chOff x="-907360" y="2023791"/>
            <a:chExt cx="9366963" cy="4000280"/>
          </a:xfrm>
        </p:grpSpPr>
        <p:sp>
          <p:nvSpPr>
            <p:cNvPr id="8" name="Rectangle 7"/>
            <p:cNvSpPr/>
            <p:nvPr/>
          </p:nvSpPr>
          <p:spPr>
            <a:xfrm>
              <a:off x="70016" y="2023791"/>
              <a:ext cx="8308002" cy="4000278"/>
            </a:xfrm>
            <a:prstGeom prst="rect">
              <a:avLst/>
            </a:prstGeom>
            <a:solidFill>
              <a:schemeClr val="tx1">
                <a:lumMod val="9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Arial" panose="020B0604020202020204" pitchFamily="34" charset="0"/>
                <a:cs typeface="Arial" panose="020B0604020202020204" pitchFamily="34" charset="0"/>
              </a:endParaRPr>
            </a:p>
          </p:txBody>
        </p:sp>
        <p:sp>
          <p:nvSpPr>
            <p:cNvPr id="9" name="Oval 8"/>
            <p:cNvSpPr/>
            <p:nvPr/>
          </p:nvSpPr>
          <p:spPr>
            <a:xfrm>
              <a:off x="2437433" y="4182971"/>
              <a:ext cx="2962456" cy="1000442"/>
            </a:xfrm>
            <a:prstGeom prst="ellipse">
              <a:avLst/>
            </a:prstGeom>
            <a:solidFill>
              <a:schemeClr val="accent1">
                <a:lumMod val="40000"/>
                <a:lumOff val="60000"/>
                <a:alpha val="7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0" name="Oval 9"/>
            <p:cNvSpPr/>
            <p:nvPr/>
          </p:nvSpPr>
          <p:spPr>
            <a:xfrm>
              <a:off x="5399889" y="4176844"/>
              <a:ext cx="637484" cy="1006258"/>
            </a:xfrm>
            <a:prstGeom prst="ellipse">
              <a:avLst/>
            </a:prstGeom>
            <a:solidFill>
              <a:schemeClr val="accent1">
                <a:lumMod val="75000"/>
                <a:alpha val="70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1" name="Oval 10"/>
            <p:cNvSpPr/>
            <p:nvPr/>
          </p:nvSpPr>
          <p:spPr>
            <a:xfrm>
              <a:off x="2437434" y="2242129"/>
              <a:ext cx="3987434" cy="1056544"/>
            </a:xfrm>
            <a:prstGeom prst="ellipse">
              <a:avLst/>
            </a:prstGeom>
            <a:solidFill>
              <a:schemeClr val="accent5">
                <a:lumMod val="40000"/>
                <a:lumOff val="60000"/>
                <a:alpha val="7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2" name="Oval 11"/>
            <p:cNvSpPr/>
            <p:nvPr/>
          </p:nvSpPr>
          <p:spPr>
            <a:xfrm>
              <a:off x="2437434" y="3263551"/>
              <a:ext cx="3987434" cy="657830"/>
            </a:xfrm>
            <a:prstGeom prst="ellipse">
              <a:avLst/>
            </a:prstGeom>
            <a:solidFill>
              <a:schemeClr val="accent5">
                <a:lumMod val="75000"/>
                <a:alpha val="7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3" name="Oval 12"/>
            <p:cNvSpPr/>
            <p:nvPr/>
          </p:nvSpPr>
          <p:spPr>
            <a:xfrm>
              <a:off x="2437434" y="3862503"/>
              <a:ext cx="3987434" cy="320468"/>
            </a:xfrm>
            <a:prstGeom prst="ellipse">
              <a:avLst/>
            </a:prstGeom>
            <a:solidFill>
              <a:schemeClr val="accent3">
                <a:lumMod val="60000"/>
                <a:lumOff val="40000"/>
                <a:alpha val="7000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4" name="Oval 13"/>
            <p:cNvSpPr/>
            <p:nvPr/>
          </p:nvSpPr>
          <p:spPr>
            <a:xfrm rot="403143">
              <a:off x="2579348" y="3130341"/>
              <a:ext cx="1104876" cy="199833"/>
            </a:xfrm>
            <a:prstGeom prst="ellipse">
              <a:avLst/>
            </a:prstGeom>
            <a:solidFill>
              <a:srgbClr val="00B050">
                <a:alpha val="70000"/>
              </a:srgbClr>
            </a:solid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5" name="Oval 14"/>
            <p:cNvSpPr/>
            <p:nvPr/>
          </p:nvSpPr>
          <p:spPr>
            <a:xfrm>
              <a:off x="4409289" y="3790150"/>
              <a:ext cx="201844" cy="80476"/>
            </a:xfrm>
            <a:prstGeom prst="ellipse">
              <a:avLst/>
            </a:prstGeom>
            <a:solidFill>
              <a:schemeClr val="accent4">
                <a:lumMod val="60000"/>
                <a:lumOff val="40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6" name="Oval 15"/>
            <p:cNvSpPr/>
            <p:nvPr/>
          </p:nvSpPr>
          <p:spPr>
            <a:xfrm>
              <a:off x="6037373" y="4544451"/>
              <a:ext cx="387495" cy="602830"/>
            </a:xfrm>
            <a:prstGeom prst="ellipse">
              <a:avLst/>
            </a:prstGeom>
            <a:solidFill>
              <a:schemeClr val="accent2">
                <a:lumMod val="75000"/>
                <a:alpha val="70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7" name="Oval 16"/>
            <p:cNvSpPr/>
            <p:nvPr/>
          </p:nvSpPr>
          <p:spPr>
            <a:xfrm>
              <a:off x="4754414" y="3785194"/>
              <a:ext cx="201844" cy="80476"/>
            </a:xfrm>
            <a:prstGeom prst="ellipse">
              <a:avLst/>
            </a:prstGeom>
            <a:solidFill>
              <a:schemeClr val="accent4">
                <a:lumMod val="60000"/>
                <a:lumOff val="40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8" name="Oval 17"/>
            <p:cNvSpPr/>
            <p:nvPr/>
          </p:nvSpPr>
          <p:spPr>
            <a:xfrm>
              <a:off x="5114673" y="3785194"/>
              <a:ext cx="201844" cy="80476"/>
            </a:xfrm>
            <a:prstGeom prst="ellipse">
              <a:avLst/>
            </a:prstGeom>
            <a:solidFill>
              <a:schemeClr val="accent4">
                <a:lumMod val="60000"/>
                <a:lumOff val="40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grpSp>
          <p:nvGrpSpPr>
            <p:cNvPr id="19" name="Group 18"/>
            <p:cNvGrpSpPr/>
            <p:nvPr/>
          </p:nvGrpSpPr>
          <p:grpSpPr>
            <a:xfrm>
              <a:off x="-907360" y="3109792"/>
              <a:ext cx="9366963" cy="2342839"/>
              <a:chOff x="-1029911" y="2685578"/>
              <a:chExt cx="9366963" cy="2342839"/>
            </a:xfrm>
          </p:grpSpPr>
          <p:grpSp>
            <p:nvGrpSpPr>
              <p:cNvPr id="35" name="Group 34"/>
              <p:cNvGrpSpPr/>
              <p:nvPr/>
            </p:nvGrpSpPr>
            <p:grpSpPr>
              <a:xfrm>
                <a:off x="-1029911" y="3105531"/>
                <a:ext cx="9285379" cy="1922886"/>
                <a:chOff x="-1029911" y="3105531"/>
                <a:chExt cx="9285379" cy="1922886"/>
              </a:xfrm>
            </p:grpSpPr>
            <p:sp>
              <p:nvSpPr>
                <p:cNvPr id="38" name="Arc 37"/>
                <p:cNvSpPr/>
                <p:nvPr/>
              </p:nvSpPr>
              <p:spPr>
                <a:xfrm>
                  <a:off x="-1029911" y="3251149"/>
                  <a:ext cx="8266126" cy="1420580"/>
                </a:xfrm>
                <a:prstGeom prst="arc">
                  <a:avLst/>
                </a:prstGeom>
                <a:noFill/>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grpSp>
              <p:nvGrpSpPr>
                <p:cNvPr id="39" name="Group 38"/>
                <p:cNvGrpSpPr/>
                <p:nvPr/>
              </p:nvGrpSpPr>
              <p:grpSpPr>
                <a:xfrm>
                  <a:off x="2230731" y="3105531"/>
                  <a:ext cx="6024737" cy="1922886"/>
                  <a:chOff x="2230731" y="3105531"/>
                  <a:chExt cx="6024737" cy="1922886"/>
                </a:xfrm>
              </p:grpSpPr>
              <p:cxnSp>
                <p:nvCxnSpPr>
                  <p:cNvPr id="40" name="Straight Connector 39"/>
                  <p:cNvCxnSpPr/>
                  <p:nvPr/>
                </p:nvCxnSpPr>
                <p:spPr>
                  <a:xfrm flipV="1">
                    <a:off x="2230731" y="3489876"/>
                    <a:ext cx="5196193" cy="2"/>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227202" y="3269425"/>
                    <a:ext cx="1028266" cy="514516"/>
                  </a:xfrm>
                  <a:prstGeom prst="rect">
                    <a:avLst/>
                  </a:prstGeom>
                  <a:noFill/>
                </p:spPr>
                <p:txBody>
                  <a:bodyPr wrap="square" rtlCol="0">
                    <a:spAutoFit/>
                  </a:bodyPr>
                  <a:lstStyle/>
                  <a:p>
                    <a:r>
                      <a:rPr lang="en-US" sz="800" dirty="0" smtClean="0">
                        <a:solidFill>
                          <a:schemeClr val="bg1"/>
                        </a:solidFill>
                        <a:latin typeface="Arial" panose="020B0604020202020204" pitchFamily="34" charset="0"/>
                        <a:cs typeface="Arial" panose="020B0604020202020204" pitchFamily="34" charset="0"/>
                      </a:rPr>
                      <a:t>0˚C</a:t>
                    </a:r>
                    <a:endParaRPr lang="en-US" sz="800" dirty="0">
                      <a:solidFill>
                        <a:schemeClr val="bg1"/>
                      </a:solidFill>
                      <a:latin typeface="Arial" panose="020B0604020202020204" pitchFamily="34" charset="0"/>
                      <a:cs typeface="Arial" panose="020B0604020202020204" pitchFamily="34" charset="0"/>
                    </a:endParaRPr>
                  </a:p>
                </p:txBody>
              </p:sp>
              <p:sp>
                <p:nvSpPr>
                  <p:cNvPr id="42" name="Isosceles Triangle 41"/>
                  <p:cNvSpPr/>
                  <p:nvPr/>
                </p:nvSpPr>
                <p:spPr>
                  <a:xfrm rot="16200000">
                    <a:off x="2910007" y="3135498"/>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3029529" y="3758396"/>
                    <a:ext cx="2438017" cy="177789"/>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44" name="Isosceles Triangle 43"/>
                  <p:cNvSpPr/>
                  <p:nvPr/>
                </p:nvSpPr>
                <p:spPr>
                  <a:xfrm rot="5400000">
                    <a:off x="5300972" y="3858308"/>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reeform 44"/>
                  <p:cNvSpPr/>
                  <p:nvPr/>
                </p:nvSpPr>
                <p:spPr>
                  <a:xfrm>
                    <a:off x="5703216" y="4062953"/>
                    <a:ext cx="1480009" cy="476228"/>
                  </a:xfrm>
                  <a:custGeom>
                    <a:avLst/>
                    <a:gdLst>
                      <a:gd name="connsiteX0" fmla="*/ 0 w 1480009"/>
                      <a:gd name="connsiteY0" fmla="*/ 0 h 476228"/>
                      <a:gd name="connsiteX1" fmla="*/ 320512 w 1480009"/>
                      <a:gd name="connsiteY1" fmla="*/ 122548 h 476228"/>
                      <a:gd name="connsiteX2" fmla="*/ 772998 w 1480009"/>
                      <a:gd name="connsiteY2" fmla="*/ 405352 h 476228"/>
                      <a:gd name="connsiteX3" fmla="*/ 1150071 w 1480009"/>
                      <a:gd name="connsiteY3" fmla="*/ 471340 h 476228"/>
                      <a:gd name="connsiteX4" fmla="*/ 1480009 w 1480009"/>
                      <a:gd name="connsiteY4" fmla="*/ 471340 h 476228"/>
                      <a:gd name="connsiteX5" fmla="*/ 1480009 w 1480009"/>
                      <a:gd name="connsiteY5" fmla="*/ 471340 h 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0009" h="476228">
                        <a:moveTo>
                          <a:pt x="0" y="0"/>
                        </a:moveTo>
                        <a:cubicBezTo>
                          <a:pt x="95839" y="27494"/>
                          <a:pt x="191679" y="54989"/>
                          <a:pt x="320512" y="122548"/>
                        </a:cubicBezTo>
                        <a:cubicBezTo>
                          <a:pt x="449345" y="190107"/>
                          <a:pt x="634738" y="347220"/>
                          <a:pt x="772998" y="405352"/>
                        </a:cubicBezTo>
                        <a:cubicBezTo>
                          <a:pt x="911258" y="463484"/>
                          <a:pt x="1032236" y="460342"/>
                          <a:pt x="1150071" y="471340"/>
                        </a:cubicBezTo>
                        <a:cubicBezTo>
                          <a:pt x="1267906" y="482338"/>
                          <a:pt x="1480009" y="471340"/>
                          <a:pt x="1480009" y="471340"/>
                        </a:cubicBezTo>
                        <a:lnTo>
                          <a:pt x="1480009" y="471340"/>
                        </a:ln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a:endCxn id="45" idx="3"/>
                  </p:cNvCxnSpPr>
                  <p:nvPr/>
                </p:nvCxnSpPr>
                <p:spPr>
                  <a:xfrm flipV="1">
                    <a:off x="5650091" y="4534293"/>
                    <a:ext cx="1203196"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143738" y="4523423"/>
                    <a:ext cx="2031577"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48" name="Isosceles Triangle 47"/>
                  <p:cNvSpPr/>
                  <p:nvPr/>
                </p:nvSpPr>
                <p:spPr>
                  <a:xfrm rot="5400000">
                    <a:off x="5122588" y="4433869"/>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8"/>
                  <p:cNvSpPr/>
                  <p:nvPr/>
                </p:nvSpPr>
                <p:spPr>
                  <a:xfrm rot="5400000">
                    <a:off x="7052190" y="4444739"/>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Isosceles Triangle 49"/>
                  <p:cNvSpPr/>
                  <p:nvPr/>
                </p:nvSpPr>
                <p:spPr>
                  <a:xfrm rot="16200000">
                    <a:off x="2927632" y="4439564"/>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p:cNvCxnSpPr/>
                  <p:nvPr/>
                </p:nvCxnSpPr>
                <p:spPr>
                  <a:xfrm flipV="1">
                    <a:off x="2535810" y="4873658"/>
                    <a:ext cx="4944328" cy="0"/>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2677212"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2987703" y="4874789"/>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3298194"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3608685"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3919176"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228478"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4572000"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4912553" y="4873002"/>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5213023"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5565377"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5875868" y="4887015"/>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186359"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6496850"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807341"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7116643"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378488" y="4871088"/>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grpSp>
          </p:grpSp>
          <p:cxnSp>
            <p:nvCxnSpPr>
              <p:cNvPr id="36" name="Straight Connector 35"/>
              <p:cNvCxnSpPr/>
              <p:nvPr/>
            </p:nvCxnSpPr>
            <p:spPr>
              <a:xfrm flipV="1">
                <a:off x="2258887" y="2874459"/>
                <a:ext cx="5196195" cy="0"/>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225717" y="2685578"/>
                <a:ext cx="1111335" cy="514516"/>
              </a:xfrm>
              <a:prstGeom prst="rect">
                <a:avLst/>
              </a:prstGeom>
              <a:noFill/>
            </p:spPr>
            <p:txBody>
              <a:bodyPr wrap="square" rtlCol="0">
                <a:spAutoFit/>
              </a:bodyPr>
              <a:lstStyle/>
              <a:p>
                <a:r>
                  <a:rPr lang="en-US" sz="800" dirty="0" smtClean="0">
                    <a:solidFill>
                      <a:schemeClr val="bg1"/>
                    </a:solidFill>
                    <a:latin typeface="Arial" panose="020B0604020202020204" pitchFamily="34" charset="0"/>
                    <a:cs typeface="Arial" panose="020B0604020202020204" pitchFamily="34" charset="0"/>
                  </a:rPr>
                  <a:t>-20˚C</a:t>
                </a:r>
                <a:endParaRPr lang="en-US" sz="800"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2829131" y="4476953"/>
              <a:ext cx="2566741" cy="466990"/>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Light Rain</a:t>
              </a:r>
              <a:endParaRPr lang="en-US" sz="1000"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365217" y="3673249"/>
              <a:ext cx="1894916" cy="706671"/>
            </a:xfrm>
            <a:prstGeom prst="rect">
              <a:avLst/>
            </a:prstGeom>
            <a:noFill/>
            <a:ln w="38100">
              <a:solidFill>
                <a:srgbClr val="FFC000"/>
              </a:solidFill>
            </a:ln>
          </p:spPr>
          <p:txBody>
            <a:bodyPr wrap="square" lIns="45720" tIns="45720" rIns="45720" rtlCol="0">
              <a:spAutoFit/>
            </a:bodyPr>
            <a:lstStyle/>
            <a:p>
              <a:pPr algn="r"/>
              <a:r>
                <a:rPr lang="en-US" sz="1000" dirty="0" smtClean="0">
                  <a:solidFill>
                    <a:schemeClr val="bg1"/>
                  </a:solidFill>
                  <a:latin typeface="Arial" panose="020B0604020202020204" pitchFamily="34" charset="0"/>
                  <a:cs typeface="Arial" panose="020B0604020202020204" pitchFamily="34" charset="0"/>
                </a:rPr>
                <a:t>Graupel / Rimed Aggregates</a:t>
              </a:r>
              <a:endParaRPr lang="en-US" sz="10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484281" y="2994050"/>
              <a:ext cx="2058061" cy="434873"/>
            </a:xfrm>
            <a:prstGeom prst="rect">
              <a:avLst/>
            </a:prstGeom>
            <a:noFill/>
            <a:ln w="38100">
              <a:solidFill>
                <a:srgbClr val="00B050"/>
              </a:solidFill>
            </a:ln>
          </p:spPr>
          <p:txBody>
            <a:bodyPr wrap="square" lIns="45720" tIns="45720" rIns="45720" rtlCol="0">
              <a:spAutoFit/>
            </a:bodyPr>
            <a:lstStyle/>
            <a:p>
              <a:pPr algn="r"/>
              <a:r>
                <a:rPr lang="en-US" sz="1000" dirty="0" err="1" smtClean="0">
                  <a:solidFill>
                    <a:schemeClr val="bg1"/>
                  </a:solidFill>
                  <a:latin typeface="Arial" panose="020B0604020202020204" pitchFamily="34" charset="0"/>
                  <a:cs typeface="Arial" panose="020B0604020202020204" pitchFamily="34" charset="0"/>
                </a:rPr>
                <a:t>Horz</a:t>
              </a:r>
              <a:r>
                <a:rPr lang="en-US" sz="1000" dirty="0" smtClean="0">
                  <a:solidFill>
                    <a:schemeClr val="bg1"/>
                  </a:solidFill>
                  <a:latin typeface="Arial" panose="020B0604020202020204" pitchFamily="34" charset="0"/>
                  <a:cs typeface="Arial" panose="020B0604020202020204" pitchFamily="34" charset="0"/>
                </a:rPr>
                <a:t>.-Oriented Ice</a:t>
              </a:r>
              <a:endParaRPr lang="en-US" sz="10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3474598" y="3233902"/>
              <a:ext cx="2756922" cy="466990"/>
            </a:xfrm>
            <a:prstGeom prst="rect">
              <a:avLst/>
            </a:prstGeom>
            <a:noFill/>
            <a:ln w="38100">
              <a:noFill/>
            </a:ln>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Dry Aggregates</a:t>
              </a:r>
              <a:endParaRPr lang="en-US" sz="10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3451399" y="2558461"/>
              <a:ext cx="3068461" cy="466990"/>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Small Ice Crystals</a:t>
              </a:r>
              <a:endParaRPr lang="en-US" sz="1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3993997" y="5520731"/>
              <a:ext cx="1723585" cy="369641"/>
            </a:xfrm>
            <a:prstGeom prst="rect">
              <a:avLst/>
            </a:prstGeom>
            <a:noFill/>
            <a:ln w="38100">
              <a:solidFill>
                <a:schemeClr val="accent1"/>
              </a:solidFill>
            </a:ln>
          </p:spPr>
          <p:txBody>
            <a:bodyPr wrap="square" lIns="0" tIns="27432" rIns="0" bIns="27432"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Moderate Rain</a:t>
              </a:r>
              <a:endParaRPr lang="en-US" sz="10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6157015" y="5520938"/>
              <a:ext cx="1392461" cy="367352"/>
            </a:xfrm>
            <a:prstGeom prst="rect">
              <a:avLst/>
            </a:prstGeom>
            <a:noFill/>
            <a:ln w="38100">
              <a:solidFill>
                <a:schemeClr val="accent2">
                  <a:lumMod val="75000"/>
                  <a:alpha val="70000"/>
                </a:schemeClr>
              </a:solidFill>
            </a:ln>
          </p:spPr>
          <p:txBody>
            <a:bodyPr wrap="square" lIns="0" tIns="27432" rIns="0" bIns="27432"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Heavy Rain</a:t>
              </a:r>
              <a:endParaRPr lang="en-US" sz="1000" dirty="0">
                <a:solidFill>
                  <a:schemeClr val="bg1"/>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flipH="1" flipV="1">
              <a:off x="909854" y="5324890"/>
              <a:ext cx="1741" cy="36933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09854" y="5694220"/>
              <a:ext cx="387573" cy="45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0932" y="4970025"/>
              <a:ext cx="353036" cy="514516"/>
            </a:xfrm>
            <a:prstGeom prst="rect">
              <a:avLst/>
            </a:prstGeom>
            <a:noFill/>
          </p:spPr>
          <p:txBody>
            <a:bodyPr wrap="square" rtlCol="0">
              <a:spAutoFit/>
            </a:bodyPr>
            <a:lstStyle/>
            <a:p>
              <a:r>
                <a:rPr lang="en-US" sz="800" dirty="0" smtClean="0">
                  <a:solidFill>
                    <a:schemeClr val="bg1"/>
                  </a:solidFill>
                  <a:latin typeface="Arial" panose="020B0604020202020204" pitchFamily="34" charset="0"/>
                  <a:cs typeface="Arial" panose="020B0604020202020204" pitchFamily="34" charset="0"/>
                </a:rPr>
                <a:t>Z</a:t>
              </a:r>
              <a:endParaRPr lang="en-US" sz="800"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1304601" y="5509555"/>
              <a:ext cx="353036" cy="514516"/>
            </a:xfrm>
            <a:prstGeom prst="rect">
              <a:avLst/>
            </a:prstGeom>
            <a:noFill/>
          </p:spPr>
          <p:txBody>
            <a:bodyPr wrap="square" rtlCol="0">
              <a:spAutoFit/>
            </a:bodyPr>
            <a:lstStyle/>
            <a:p>
              <a:r>
                <a:rPr lang="en-US" sz="800" dirty="0" smtClean="0">
                  <a:solidFill>
                    <a:schemeClr val="bg1"/>
                  </a:solidFill>
                  <a:latin typeface="Arial" panose="020B0604020202020204" pitchFamily="34" charset="0"/>
                  <a:cs typeface="Arial" panose="020B0604020202020204" pitchFamily="34" charset="0"/>
                </a:rPr>
                <a:t>X</a:t>
              </a:r>
              <a:endParaRPr lang="en-US" sz="800"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3430917" y="3824100"/>
              <a:ext cx="3124864" cy="466990"/>
            </a:xfrm>
            <a:prstGeom prst="rect">
              <a:avLst/>
            </a:prstGeom>
            <a:noFill/>
            <a:ln w="38100">
              <a:noFill/>
            </a:ln>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Wet Aggregates</a:t>
              </a:r>
              <a:endParaRPr lang="en-US" sz="1000" dirty="0">
                <a:solidFill>
                  <a:schemeClr val="bg1"/>
                </a:solidFill>
                <a:latin typeface="Arial" panose="020B0604020202020204" pitchFamily="34" charset="0"/>
                <a:cs typeface="Arial" panose="020B0604020202020204" pitchFamily="34" charset="0"/>
              </a:endParaRPr>
            </a:p>
          </p:txBody>
        </p:sp>
        <p:cxnSp>
          <p:nvCxnSpPr>
            <p:cNvPr id="32" name="Straight Connector 31"/>
            <p:cNvCxnSpPr/>
            <p:nvPr/>
          </p:nvCxnSpPr>
          <p:spPr>
            <a:xfrm>
              <a:off x="2318370" y="3798585"/>
              <a:ext cx="2052426" cy="12958"/>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224071" y="5147281"/>
              <a:ext cx="0" cy="346856"/>
            </a:xfrm>
            <a:prstGeom prst="line">
              <a:avLst/>
            </a:prstGeom>
            <a:ln w="38100">
              <a:solidFill>
                <a:schemeClr val="accent2">
                  <a:lumMod val="75000"/>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5718631" y="5183102"/>
              <a:ext cx="0" cy="304218"/>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grpSp>
      <p:sp>
        <p:nvSpPr>
          <p:cNvPr id="68" name="TextBox 67"/>
          <p:cNvSpPr txBox="1"/>
          <p:nvPr/>
        </p:nvSpPr>
        <p:spPr>
          <a:xfrm>
            <a:off x="2334613" y="6452071"/>
            <a:ext cx="4611817" cy="276999"/>
          </a:xfrm>
          <a:prstGeom prst="rect">
            <a:avLst/>
          </a:prstGeom>
          <a:noFill/>
        </p:spPr>
        <p:txBody>
          <a:bodyPr wrap="square" rtlCol="0">
            <a:spAutoFit/>
          </a:bodyPr>
          <a:lstStyle/>
          <a:p>
            <a:pPr algn="ctr"/>
            <a:r>
              <a:rPr lang="en-US" sz="1200" dirty="0" smtClean="0">
                <a:solidFill>
                  <a:schemeClr val="tx1">
                    <a:lumMod val="85000"/>
                  </a:schemeClr>
                </a:solidFill>
                <a:latin typeface="Arial" panose="020B0604020202020204" pitchFamily="34" charset="0"/>
                <a:cs typeface="Arial" panose="020B0604020202020204" pitchFamily="34" charset="0"/>
              </a:rPr>
              <a:t>Conceptual Model of Hydrometeor Type within Midlevel Inflow</a:t>
            </a:r>
            <a:endParaRPr lang="en-US" sz="1200" dirty="0">
              <a:solidFill>
                <a:schemeClr val="tx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911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DSCN058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effectLst>
            <a:reflection blurRad="6350" stA="50000" endA="275" endPos="40000" dist="101600" dir="5400000" sy="-100000" algn="bl" rotWithShape="0"/>
          </a:effectLst>
        </p:spPr>
      </p:pic>
      <p:sp>
        <p:nvSpPr>
          <p:cNvPr id="4" name="Title 1"/>
          <p:cNvSpPr txBox="1">
            <a:spLocks/>
          </p:cNvSpPr>
          <p:nvPr/>
        </p:nvSpPr>
        <p:spPr>
          <a:xfrm>
            <a:off x="609600" y="3571240"/>
            <a:ext cx="8229600" cy="1143000"/>
          </a:xfrm>
          <a:prstGeom prst="rect">
            <a:avLst/>
          </a:prstGeom>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F9D59B"/>
                </a:solidFill>
                <a:effectLst>
                  <a:outerShdw blurRad="50800" dist="38100" dir="2700000" algn="tl" rotWithShape="0">
                    <a:prstClr val="black">
                      <a:alpha val="40000"/>
                    </a:prstClr>
                  </a:outerShdw>
                  <a:reflection blurRad="177800" stA="32000" endPos="56000" dist="76200" dir="5400000" sy="-100000" algn="bl" rotWithShape="0"/>
                </a:effectLst>
                <a:latin typeface="Arial" panose="020B0604020202020204" pitchFamily="34" charset="0"/>
                <a:cs typeface="Arial" panose="020B0604020202020204" pitchFamily="34" charset="0"/>
              </a:rPr>
              <a:t>Acknowledgements</a:t>
            </a:r>
            <a:endParaRPr lang="en-US" sz="4000" dirty="0">
              <a:solidFill>
                <a:srgbClr val="F9D59B"/>
              </a:solidFill>
              <a:effectLst>
                <a:outerShdw blurRad="50800" dist="38100" dir="2700000" algn="tl" rotWithShape="0">
                  <a:prstClr val="black">
                    <a:alpha val="40000"/>
                  </a:prstClr>
                </a:outerShdw>
                <a:reflection blurRad="177800" stA="32000" endPos="56000" dist="762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8235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7164"/>
            <a:ext cx="2145745" cy="2789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TextBox 20"/>
          <p:cNvSpPr txBox="1"/>
          <p:nvPr/>
        </p:nvSpPr>
        <p:spPr>
          <a:xfrm>
            <a:off x="0" y="39176"/>
            <a:ext cx="907087" cy="369332"/>
          </a:xfrm>
          <a:prstGeom prst="rect">
            <a:avLst/>
          </a:prstGeom>
          <a:noFill/>
        </p:spPr>
        <p:txBody>
          <a:bodyPr wrap="square" rtlCol="0">
            <a:spAutoFit/>
          </a:bodyPr>
          <a:lstStyle/>
          <a:p>
            <a:r>
              <a:rPr lang="en-US" dirty="0" smtClean="0">
                <a:solidFill>
                  <a:srgbClr val="FFFFFF"/>
                </a:solidFill>
                <a:latin typeface="Arial" panose="020B0604020202020204" pitchFamily="34" charset="0"/>
                <a:cs typeface="Arial" panose="020B0604020202020204" pitchFamily="34" charset="0"/>
              </a:rPr>
              <a:t>Bob</a:t>
            </a:r>
            <a:endParaRPr lang="en-US" dirty="0">
              <a:solidFill>
                <a:srgbClr val="FFFFFF"/>
              </a:solidFill>
              <a:latin typeface="Arial" panose="020B0604020202020204" pitchFamily="34" charset="0"/>
              <a:cs typeface="Arial" panose="020B0604020202020204" pitchFamily="34" charset="0"/>
            </a:endParaRPr>
          </a:p>
        </p:txBody>
      </p:sp>
      <p:grpSp>
        <p:nvGrpSpPr>
          <p:cNvPr id="30" name="Group 29"/>
          <p:cNvGrpSpPr/>
          <p:nvPr/>
        </p:nvGrpSpPr>
        <p:grpSpPr>
          <a:xfrm>
            <a:off x="0" y="1898453"/>
            <a:ext cx="3386475" cy="1990464"/>
            <a:chOff x="-1971" y="1693210"/>
            <a:chExt cx="3386475" cy="1990464"/>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71" y="1693210"/>
              <a:ext cx="3386475" cy="1990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1087225" y="2738222"/>
              <a:ext cx="1974254" cy="369332"/>
            </a:xfrm>
            <a:prstGeom prst="rect">
              <a:avLst/>
            </a:prstGeom>
            <a:solidFill>
              <a:schemeClr val="bg1">
                <a:alpha val="26000"/>
              </a:schemeClr>
            </a:solidFill>
          </p:spPr>
          <p:txBody>
            <a:bodyPr wrap="square" rtlCol="0">
              <a:spAutoFit/>
            </a:bodyPr>
            <a:lstStyle/>
            <a:p>
              <a:r>
                <a:rPr lang="en-US" dirty="0" smtClean="0">
                  <a:latin typeface="Arial" panose="020B0604020202020204" pitchFamily="34" charset="0"/>
                  <a:cs typeface="Arial" panose="020B0604020202020204" pitchFamily="34" charset="0"/>
                </a:rPr>
                <a:t>Mesoscale Group</a:t>
              </a:r>
              <a:endParaRPr lang="en-US"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770639" y="4481051"/>
            <a:ext cx="2506187" cy="2247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Rectangle 24"/>
          <p:cNvSpPr/>
          <p:nvPr/>
        </p:nvSpPr>
        <p:spPr>
          <a:xfrm>
            <a:off x="6600528" y="2165540"/>
            <a:ext cx="1372902" cy="923330"/>
          </a:xfrm>
          <a:prstGeom prst="rect">
            <a:avLst/>
          </a:prstGeom>
          <a:solidFill>
            <a:srgbClr val="D9D9D9"/>
          </a:solidFill>
          <a:ln w="38100">
            <a:solidFill>
              <a:schemeClr val="bg1"/>
            </a:solid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626</a:t>
            </a:r>
            <a:endParaRPr lang="en-US" sz="5400" b="1" dirty="0">
              <a:ln w="22225">
                <a:solidFill>
                  <a:schemeClr val="accent2"/>
                </a:solidFill>
                <a:prstDash val="solid"/>
              </a:ln>
              <a:solidFill>
                <a:schemeClr val="accent2">
                  <a:lumMod val="40000"/>
                  <a:lumOff val="60000"/>
                </a:schemeClr>
              </a:solidFill>
            </a:endParaRPr>
          </a:p>
        </p:txBody>
      </p:sp>
      <p:grpSp>
        <p:nvGrpSpPr>
          <p:cNvPr id="31" name="Group 30"/>
          <p:cNvGrpSpPr/>
          <p:nvPr/>
        </p:nvGrpSpPr>
        <p:grpSpPr>
          <a:xfrm>
            <a:off x="2216351" y="-42201"/>
            <a:ext cx="7023338" cy="1972278"/>
            <a:chOff x="2365043" y="-62999"/>
            <a:chExt cx="6816763" cy="1736719"/>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7840" y="-1"/>
              <a:ext cx="1663966" cy="1673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56830" y="0"/>
              <a:ext cx="1841970" cy="1665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79230" y="0"/>
              <a:ext cx="1673720" cy="1673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82360" y="0"/>
              <a:ext cx="1665960" cy="1665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2365043" y="-62999"/>
              <a:ext cx="87370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Greg</a:t>
              </a:r>
              <a:endParaRPr lang="en-US" dirty="0">
                <a:latin typeface="Arial" panose="020B0604020202020204" pitchFamily="34" charset="0"/>
                <a:cs typeface="Arial" panose="020B0604020202020204" pitchFamily="34" charset="0"/>
              </a:endParaRPr>
            </a:p>
          </p:txBody>
        </p:sp>
        <p:sp>
          <p:nvSpPr>
            <p:cNvPr id="14" name="TextBox 13"/>
            <p:cNvSpPr txBox="1"/>
            <p:nvPr/>
          </p:nvSpPr>
          <p:spPr>
            <a:xfrm>
              <a:off x="4030788" y="0"/>
              <a:ext cx="87370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Cliff</a:t>
              </a:r>
              <a:endParaRPr lang="en-US" dirty="0">
                <a:latin typeface="Arial" panose="020B0604020202020204" pitchFamily="34" charset="0"/>
                <a:cs typeface="Arial" panose="020B0604020202020204" pitchFamily="34" charset="0"/>
              </a:endParaRPr>
            </a:p>
          </p:txBody>
        </p:sp>
        <p:sp>
          <p:nvSpPr>
            <p:cNvPr id="15" name="TextBox 14"/>
            <p:cNvSpPr txBox="1"/>
            <p:nvPr/>
          </p:nvSpPr>
          <p:spPr>
            <a:xfrm>
              <a:off x="5806840" y="-50208"/>
              <a:ext cx="1267694"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Daehyun</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7458266" y="-50208"/>
              <a:ext cx="1101494"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Gerard</a:t>
              </a:r>
              <a:endParaRPr lang="en-US" dirty="0">
                <a:latin typeface="Arial" panose="020B0604020202020204" pitchFamily="34" charset="0"/>
                <a:cs typeface="Arial" panose="020B0604020202020204" pitchFamily="34" charset="0"/>
              </a:endParaRPr>
            </a:p>
          </p:txBody>
        </p:sp>
      </p:grpSp>
      <p:pic>
        <p:nvPicPr>
          <p:cNvPr id="39" name="Picture 38" descr="PSU.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929451" y="1454884"/>
            <a:ext cx="2989640" cy="637069"/>
          </a:xfrm>
          <a:prstGeom prst="rect">
            <a:avLst/>
          </a:prstGeom>
          <a:effectLst>
            <a:outerShdw blurRad="50800" dist="38100" dir="2700000" algn="tl" rotWithShape="0">
              <a:srgbClr val="000000">
                <a:alpha val="43000"/>
              </a:srgbClr>
            </a:outerShdw>
          </a:effectLst>
        </p:spPr>
      </p:pic>
      <p:grpSp>
        <p:nvGrpSpPr>
          <p:cNvPr id="35" name="Group 34"/>
          <p:cNvGrpSpPr/>
          <p:nvPr/>
        </p:nvGrpSpPr>
        <p:grpSpPr>
          <a:xfrm>
            <a:off x="3733777" y="3288711"/>
            <a:ext cx="2088813" cy="3750446"/>
            <a:chOff x="4901234" y="3107554"/>
            <a:chExt cx="2088813" cy="3750446"/>
          </a:xfrm>
        </p:grpSpPr>
        <p:pic>
          <p:nvPicPr>
            <p:cNvPr id="27" name="Picture 2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901234" y="3107554"/>
              <a:ext cx="2088813" cy="3750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p:cNvSpPr txBox="1"/>
            <p:nvPr/>
          </p:nvSpPr>
          <p:spPr>
            <a:xfrm>
              <a:off x="4921851" y="6307511"/>
              <a:ext cx="1740713"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Mom and Dad </a:t>
              </a:r>
              <a:endParaRPr lang="en-US" dirty="0">
                <a:latin typeface="Arial" panose="020B0604020202020204" pitchFamily="34" charset="0"/>
                <a:cs typeface="Arial" panose="020B0604020202020204" pitchFamily="34" charset="0"/>
              </a:endParaRPr>
            </a:p>
          </p:txBody>
        </p:sp>
      </p:grpSp>
      <p:grpSp>
        <p:nvGrpSpPr>
          <p:cNvPr id="32" name="Group 31"/>
          <p:cNvGrpSpPr/>
          <p:nvPr/>
        </p:nvGrpSpPr>
        <p:grpSpPr>
          <a:xfrm>
            <a:off x="3350793" y="1974677"/>
            <a:ext cx="3230880" cy="1742691"/>
            <a:chOff x="3223227" y="1700787"/>
            <a:chExt cx="3230880" cy="1742691"/>
          </a:xfrm>
        </p:grpSpPr>
        <p:pic>
          <p:nvPicPr>
            <p:cNvPr id="12" name="Picture 1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223227" y="1700787"/>
              <a:ext cx="3230880" cy="1742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3410940" y="3074146"/>
              <a:ext cx="1539561"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Grads 2010</a:t>
              </a:r>
              <a:endParaRPr lang="en-US" dirty="0">
                <a:latin typeface="Arial" panose="020B0604020202020204" pitchFamily="34" charset="0"/>
                <a:cs typeface="Arial" panose="020B0604020202020204" pitchFamily="34" charset="0"/>
              </a:endParaRPr>
            </a:p>
          </p:txBody>
        </p:sp>
      </p:grpSp>
      <p:pic>
        <p:nvPicPr>
          <p:cNvPr id="26" name="Picture 25"/>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930099" y="1785773"/>
            <a:ext cx="1213901" cy="1136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6" name="Group 35"/>
          <p:cNvGrpSpPr/>
          <p:nvPr/>
        </p:nvGrpSpPr>
        <p:grpSpPr>
          <a:xfrm>
            <a:off x="-128292" y="3875651"/>
            <a:ext cx="2263216" cy="2225515"/>
            <a:chOff x="6910836" y="4630300"/>
            <a:chExt cx="2263216" cy="2225515"/>
          </a:xfrm>
        </p:grpSpPr>
        <p:pic>
          <p:nvPicPr>
            <p:cNvPr id="28" name="Picture 27"/>
            <p:cNvPicPr>
              <a:picLocks noChangeAspect="1"/>
            </p:cNvPicPr>
            <p:nvPr/>
          </p:nvPicPr>
          <p:blipFill rotWithShape="1">
            <a:blip r:embed="rId13" cstate="email">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a:ext>
              </a:extLst>
            </a:blip>
            <a:srcRect/>
            <a:stretch/>
          </p:blipFill>
          <p:spPr>
            <a:xfrm>
              <a:off x="6910836" y="4630300"/>
              <a:ext cx="2263216" cy="2225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7007998" y="6461953"/>
              <a:ext cx="87370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Katie</a:t>
              </a:r>
              <a:endParaRPr lang="en-US" dirty="0">
                <a:latin typeface="Arial" panose="020B0604020202020204" pitchFamily="34" charset="0"/>
                <a:cs typeface="Arial" panose="020B0604020202020204" pitchFamily="34" charset="0"/>
              </a:endParaRPr>
            </a:p>
          </p:txBody>
        </p:sp>
      </p:grpSp>
      <p:pic>
        <p:nvPicPr>
          <p:cNvPr id="38" name="Picture 37" descr="EOL.gif"/>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411685" y="940057"/>
            <a:ext cx="1108175" cy="1101270"/>
          </a:xfrm>
          <a:prstGeom prst="rect">
            <a:avLst/>
          </a:prstGeom>
          <a:solidFill>
            <a:schemeClr val="bg1"/>
          </a:solidFill>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446646" y="3219748"/>
            <a:ext cx="3697354" cy="3881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 name="TextBox 39"/>
          <p:cNvSpPr txBox="1"/>
          <p:nvPr/>
        </p:nvSpPr>
        <p:spPr>
          <a:xfrm>
            <a:off x="2302231" y="6488668"/>
            <a:ext cx="1354086"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Grandpa</a:t>
            </a:r>
            <a:endParaRPr lang="en-US" dirty="0">
              <a:latin typeface="Arial" panose="020B0604020202020204" pitchFamily="34" charset="0"/>
              <a:cs typeface="Arial" panose="020B0604020202020204" pitchFamily="34" charset="0"/>
            </a:endParaRPr>
          </a:p>
        </p:txBody>
      </p:sp>
      <p:sp>
        <p:nvSpPr>
          <p:cNvPr id="41" name="TextBox 40"/>
          <p:cNvSpPr txBox="1"/>
          <p:nvPr/>
        </p:nvSpPr>
        <p:spPr>
          <a:xfrm>
            <a:off x="5413414" y="3777082"/>
            <a:ext cx="1422407"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Aunt Ellen</a:t>
            </a:r>
          </a:p>
          <a:p>
            <a:r>
              <a:rPr lang="en-US" dirty="0" smtClean="0">
                <a:latin typeface="Arial" panose="020B0604020202020204" pitchFamily="34" charset="0"/>
                <a:cs typeface="Arial" panose="020B0604020202020204" pitchFamily="34" charset="0"/>
              </a:rPr>
              <a:t>Aunt Arlene</a:t>
            </a:r>
          </a:p>
          <a:p>
            <a:r>
              <a:rPr lang="en-US" dirty="0" smtClean="0">
                <a:latin typeface="Arial" panose="020B0604020202020204" pitchFamily="34" charset="0"/>
                <a:cs typeface="Arial" panose="020B0604020202020204" pitchFamily="34" charset="0"/>
              </a:rPr>
              <a:t>Uncle Jerry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970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0" grpId="0"/>
      <p:bldP spid="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1608891" y="286058"/>
            <a:ext cx="5926219" cy="64208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3"/>
          <p:cNvSpPr txBox="1">
            <a:spLocks/>
          </p:cNvSpPr>
          <p:nvPr/>
        </p:nvSpPr>
        <p:spPr>
          <a:xfrm>
            <a:off x="1595170" y="313579"/>
            <a:ext cx="5939939" cy="654577"/>
          </a:xfrm>
          <a:prstGeom prst="rect">
            <a:avLst/>
          </a:prstGeom>
          <a:effectLst>
            <a:outerShdw blurRad="50800" dist="38100" dir="2700000" algn="tl" rotWithShape="0">
              <a:prstClr val="black">
                <a:alpha val="40000"/>
              </a:prstClr>
            </a:outerShdw>
          </a:effectLst>
        </p:spPr>
        <p:txBody>
          <a:bodyPr vert="horz" lIns="68580" tIns="34290" rIns="68580" bIns="3429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rgbClr val="E8950E">
                    <a:lumMod val="40000"/>
                    <a:lumOff val="60000"/>
                  </a:srgbClr>
                </a:solidFill>
                <a:latin typeface="Arial" panose="020B0604020202020204" pitchFamily="34" charset="0"/>
                <a:cs typeface="Arial" panose="020B0604020202020204" pitchFamily="34" charset="0"/>
              </a:rPr>
              <a:t>Conclusions</a:t>
            </a:r>
            <a:endParaRPr lang="en-US" sz="3200" dirty="0">
              <a:solidFill>
                <a:srgbClr val="E8950E">
                  <a:lumMod val="40000"/>
                  <a:lumOff val="60000"/>
                </a:srgbClr>
              </a:solidFill>
              <a:latin typeface="Arial" panose="020B0604020202020204" pitchFamily="34" charset="0"/>
              <a:cs typeface="Arial" panose="020B0604020202020204" pitchFamily="34" charset="0"/>
            </a:endParaRPr>
          </a:p>
        </p:txBody>
      </p:sp>
      <p:sp>
        <p:nvSpPr>
          <p:cNvPr id="4" name="Title 1"/>
          <p:cNvSpPr txBox="1">
            <a:spLocks/>
          </p:cNvSpPr>
          <p:nvPr/>
        </p:nvSpPr>
        <p:spPr>
          <a:xfrm>
            <a:off x="1741704" y="889009"/>
            <a:ext cx="5816619" cy="3002019"/>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solidFill>
                  <a:schemeClr val="tx1">
                    <a:lumMod val="95000"/>
                  </a:schemeClr>
                </a:solidFill>
                <a:latin typeface="Arial"/>
              </a:rPr>
              <a:t>Continues 40+ years of tropical MCS research using radar</a:t>
            </a:r>
            <a:endParaRPr lang="en-US" sz="1600" dirty="0">
              <a:solidFill>
                <a:schemeClr val="tx1">
                  <a:lumMod val="95000"/>
                </a:schemeClr>
              </a:solidFill>
              <a:latin typeface="Arial"/>
            </a:endParaRPr>
          </a:p>
          <a:p>
            <a:endParaRPr lang="en-US" sz="1600" dirty="0" smtClean="0">
              <a:solidFill>
                <a:schemeClr val="tx1">
                  <a:lumMod val="95000"/>
                </a:schemeClr>
              </a:solidFill>
              <a:latin typeface="Arial"/>
            </a:endParaRPr>
          </a:p>
          <a:p>
            <a:r>
              <a:rPr lang="en-US" sz="1600" dirty="0" smtClean="0">
                <a:solidFill>
                  <a:schemeClr val="tx1">
                    <a:lumMod val="95000"/>
                  </a:schemeClr>
                </a:solidFill>
                <a:latin typeface="Arial"/>
              </a:rPr>
              <a:t>Ice microphysical processes have layered structure</a:t>
            </a:r>
          </a:p>
          <a:p>
            <a:pPr lvl="1"/>
            <a:r>
              <a:rPr lang="en-US" sz="1600" dirty="0" smtClean="0">
                <a:solidFill>
                  <a:schemeClr val="tx1">
                    <a:lumMod val="95000"/>
                  </a:schemeClr>
                </a:solidFill>
                <a:latin typeface="Arial"/>
              </a:rPr>
              <a:t>Observations and WRF broadly similar </a:t>
            </a:r>
          </a:p>
          <a:p>
            <a:pPr lvl="2"/>
            <a:r>
              <a:rPr lang="en-US" sz="1600" dirty="0">
                <a:solidFill>
                  <a:schemeClr val="tx1">
                    <a:lumMod val="95000"/>
                  </a:schemeClr>
                </a:solidFill>
                <a:latin typeface="Arial"/>
              </a:rPr>
              <a:t>Results support previous microphysical conceptual models</a:t>
            </a:r>
          </a:p>
          <a:p>
            <a:pPr lvl="1"/>
            <a:r>
              <a:rPr lang="en-US" sz="1600" dirty="0">
                <a:solidFill>
                  <a:schemeClr val="tx1">
                    <a:lumMod val="95000"/>
                  </a:schemeClr>
                </a:solidFill>
                <a:latin typeface="Arial"/>
              </a:rPr>
              <a:t>Convective-scale motions produce riming </a:t>
            </a:r>
          </a:p>
          <a:p>
            <a:pPr lvl="1"/>
            <a:endParaRPr lang="en-US" sz="1600" dirty="0" smtClean="0">
              <a:solidFill>
                <a:schemeClr val="tx1">
                  <a:lumMod val="95000"/>
                </a:schemeClr>
              </a:solidFill>
              <a:latin typeface="Arial"/>
            </a:endParaRPr>
          </a:p>
          <a:p>
            <a:pPr lvl="1"/>
            <a:r>
              <a:rPr lang="en-US" sz="1600" dirty="0">
                <a:solidFill>
                  <a:schemeClr val="tx1">
                    <a:lumMod val="95000"/>
                  </a:schemeClr>
                </a:solidFill>
                <a:latin typeface="Arial"/>
              </a:rPr>
              <a:t>Details </a:t>
            </a:r>
            <a:r>
              <a:rPr lang="en-US" sz="1600" dirty="0" smtClean="0">
                <a:solidFill>
                  <a:schemeClr val="tx1">
                    <a:lumMod val="95000"/>
                  </a:schemeClr>
                </a:solidFill>
                <a:latin typeface="Arial"/>
              </a:rPr>
              <a:t>differ (esp. Aggregation and Riming)</a:t>
            </a:r>
          </a:p>
          <a:p>
            <a:pPr lvl="2"/>
            <a:r>
              <a:rPr lang="en-US" sz="1600" dirty="0" smtClean="0">
                <a:solidFill>
                  <a:schemeClr val="tx1">
                    <a:lumMod val="95000"/>
                  </a:schemeClr>
                </a:solidFill>
                <a:latin typeface="Arial"/>
              </a:rPr>
              <a:t>Factor into reflectivity differences</a:t>
            </a:r>
            <a:endParaRPr lang="en-US" sz="1600" dirty="0">
              <a:solidFill>
                <a:schemeClr val="tx1">
                  <a:lumMod val="95000"/>
                </a:schemeClr>
              </a:solidFill>
              <a:latin typeface="Arial"/>
            </a:endParaRPr>
          </a:p>
          <a:p>
            <a:pPr lvl="2"/>
            <a:r>
              <a:rPr lang="en-US" sz="1600" dirty="0">
                <a:solidFill>
                  <a:schemeClr val="tx1">
                    <a:lumMod val="95000"/>
                  </a:schemeClr>
                </a:solidFill>
                <a:latin typeface="Arial"/>
              </a:rPr>
              <a:t>Accuracy of simulations limited until improve</a:t>
            </a:r>
          </a:p>
          <a:p>
            <a:pPr marL="457200" lvl="1" indent="0">
              <a:buNone/>
            </a:pPr>
            <a:endParaRPr lang="en-US" sz="1600" dirty="0">
              <a:solidFill>
                <a:schemeClr val="bg1"/>
              </a:solidFill>
              <a:latin typeface="Arial"/>
            </a:endParaRPr>
          </a:p>
        </p:txBody>
      </p:sp>
      <p:grpSp>
        <p:nvGrpSpPr>
          <p:cNvPr id="7" name="Group 6"/>
          <p:cNvGrpSpPr/>
          <p:nvPr/>
        </p:nvGrpSpPr>
        <p:grpSpPr>
          <a:xfrm>
            <a:off x="1797343" y="4184814"/>
            <a:ext cx="5149087" cy="2264919"/>
            <a:chOff x="-907360" y="2023791"/>
            <a:chExt cx="9366963" cy="4000280"/>
          </a:xfrm>
        </p:grpSpPr>
        <p:sp>
          <p:nvSpPr>
            <p:cNvPr id="8" name="Rectangle 7"/>
            <p:cNvSpPr/>
            <p:nvPr/>
          </p:nvSpPr>
          <p:spPr>
            <a:xfrm>
              <a:off x="70016" y="2023791"/>
              <a:ext cx="8308002" cy="4000278"/>
            </a:xfrm>
            <a:prstGeom prst="rect">
              <a:avLst/>
            </a:prstGeom>
            <a:solidFill>
              <a:schemeClr val="tx1">
                <a:lumMod val="9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Arial" panose="020B0604020202020204" pitchFamily="34" charset="0"/>
                <a:cs typeface="Arial" panose="020B0604020202020204" pitchFamily="34" charset="0"/>
              </a:endParaRPr>
            </a:p>
          </p:txBody>
        </p:sp>
        <p:sp>
          <p:nvSpPr>
            <p:cNvPr id="9" name="Oval 8"/>
            <p:cNvSpPr/>
            <p:nvPr/>
          </p:nvSpPr>
          <p:spPr>
            <a:xfrm>
              <a:off x="2437433" y="4182971"/>
              <a:ext cx="2962456" cy="1000442"/>
            </a:xfrm>
            <a:prstGeom prst="ellipse">
              <a:avLst/>
            </a:prstGeom>
            <a:solidFill>
              <a:schemeClr val="accent1">
                <a:lumMod val="40000"/>
                <a:lumOff val="60000"/>
                <a:alpha val="7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0" name="Oval 9"/>
            <p:cNvSpPr/>
            <p:nvPr/>
          </p:nvSpPr>
          <p:spPr>
            <a:xfrm>
              <a:off x="5399889" y="4176844"/>
              <a:ext cx="637484" cy="1006258"/>
            </a:xfrm>
            <a:prstGeom prst="ellipse">
              <a:avLst/>
            </a:prstGeom>
            <a:solidFill>
              <a:schemeClr val="accent1">
                <a:lumMod val="75000"/>
                <a:alpha val="70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1" name="Oval 10"/>
            <p:cNvSpPr/>
            <p:nvPr/>
          </p:nvSpPr>
          <p:spPr>
            <a:xfrm>
              <a:off x="2437434" y="2242129"/>
              <a:ext cx="3987434" cy="1056544"/>
            </a:xfrm>
            <a:prstGeom prst="ellipse">
              <a:avLst/>
            </a:prstGeom>
            <a:solidFill>
              <a:schemeClr val="accent5">
                <a:lumMod val="40000"/>
                <a:lumOff val="60000"/>
                <a:alpha val="7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2" name="Oval 11"/>
            <p:cNvSpPr/>
            <p:nvPr/>
          </p:nvSpPr>
          <p:spPr>
            <a:xfrm>
              <a:off x="2437434" y="3263551"/>
              <a:ext cx="3987434" cy="657830"/>
            </a:xfrm>
            <a:prstGeom prst="ellipse">
              <a:avLst/>
            </a:prstGeom>
            <a:solidFill>
              <a:schemeClr val="accent5">
                <a:lumMod val="75000"/>
                <a:alpha val="7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3" name="Oval 12"/>
            <p:cNvSpPr/>
            <p:nvPr/>
          </p:nvSpPr>
          <p:spPr>
            <a:xfrm>
              <a:off x="2437434" y="3862503"/>
              <a:ext cx="3987434" cy="320468"/>
            </a:xfrm>
            <a:prstGeom prst="ellipse">
              <a:avLst/>
            </a:prstGeom>
            <a:solidFill>
              <a:schemeClr val="accent3">
                <a:lumMod val="60000"/>
                <a:lumOff val="40000"/>
                <a:alpha val="7000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4" name="Oval 13"/>
            <p:cNvSpPr/>
            <p:nvPr/>
          </p:nvSpPr>
          <p:spPr>
            <a:xfrm rot="403143">
              <a:off x="2579348" y="3130341"/>
              <a:ext cx="1104876" cy="199833"/>
            </a:xfrm>
            <a:prstGeom prst="ellipse">
              <a:avLst/>
            </a:prstGeom>
            <a:solidFill>
              <a:srgbClr val="00B050">
                <a:alpha val="70000"/>
              </a:srgbClr>
            </a:solid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5" name="Oval 14"/>
            <p:cNvSpPr/>
            <p:nvPr/>
          </p:nvSpPr>
          <p:spPr>
            <a:xfrm>
              <a:off x="4409289" y="3790150"/>
              <a:ext cx="201844" cy="80476"/>
            </a:xfrm>
            <a:prstGeom prst="ellipse">
              <a:avLst/>
            </a:prstGeom>
            <a:solidFill>
              <a:schemeClr val="accent4">
                <a:lumMod val="60000"/>
                <a:lumOff val="40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6" name="Oval 15"/>
            <p:cNvSpPr/>
            <p:nvPr/>
          </p:nvSpPr>
          <p:spPr>
            <a:xfrm>
              <a:off x="6037373" y="4544451"/>
              <a:ext cx="387495" cy="602830"/>
            </a:xfrm>
            <a:prstGeom prst="ellipse">
              <a:avLst/>
            </a:prstGeom>
            <a:solidFill>
              <a:schemeClr val="accent2">
                <a:lumMod val="75000"/>
                <a:alpha val="70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7" name="Oval 16"/>
            <p:cNvSpPr/>
            <p:nvPr/>
          </p:nvSpPr>
          <p:spPr>
            <a:xfrm>
              <a:off x="4754414" y="3785194"/>
              <a:ext cx="201844" cy="80476"/>
            </a:xfrm>
            <a:prstGeom prst="ellipse">
              <a:avLst/>
            </a:prstGeom>
            <a:solidFill>
              <a:schemeClr val="accent4">
                <a:lumMod val="60000"/>
                <a:lumOff val="40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8" name="Oval 17"/>
            <p:cNvSpPr/>
            <p:nvPr/>
          </p:nvSpPr>
          <p:spPr>
            <a:xfrm>
              <a:off x="5114673" y="3785194"/>
              <a:ext cx="201844" cy="80476"/>
            </a:xfrm>
            <a:prstGeom prst="ellipse">
              <a:avLst/>
            </a:prstGeom>
            <a:solidFill>
              <a:schemeClr val="accent4">
                <a:lumMod val="60000"/>
                <a:lumOff val="40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grpSp>
          <p:nvGrpSpPr>
            <p:cNvPr id="19" name="Group 18"/>
            <p:cNvGrpSpPr/>
            <p:nvPr/>
          </p:nvGrpSpPr>
          <p:grpSpPr>
            <a:xfrm>
              <a:off x="-907360" y="3109792"/>
              <a:ext cx="9366963" cy="2342839"/>
              <a:chOff x="-1029911" y="2685578"/>
              <a:chExt cx="9366963" cy="2342839"/>
            </a:xfrm>
          </p:grpSpPr>
          <p:grpSp>
            <p:nvGrpSpPr>
              <p:cNvPr id="35" name="Group 34"/>
              <p:cNvGrpSpPr/>
              <p:nvPr/>
            </p:nvGrpSpPr>
            <p:grpSpPr>
              <a:xfrm>
                <a:off x="-1029911" y="3105531"/>
                <a:ext cx="9285379" cy="1922886"/>
                <a:chOff x="-1029911" y="3105531"/>
                <a:chExt cx="9285379" cy="1922886"/>
              </a:xfrm>
            </p:grpSpPr>
            <p:sp>
              <p:nvSpPr>
                <p:cNvPr id="38" name="Arc 37"/>
                <p:cNvSpPr/>
                <p:nvPr/>
              </p:nvSpPr>
              <p:spPr>
                <a:xfrm>
                  <a:off x="-1029911" y="3251149"/>
                  <a:ext cx="8266126" cy="1420580"/>
                </a:xfrm>
                <a:prstGeom prst="arc">
                  <a:avLst/>
                </a:prstGeom>
                <a:noFill/>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grpSp>
              <p:nvGrpSpPr>
                <p:cNvPr id="39" name="Group 38"/>
                <p:cNvGrpSpPr/>
                <p:nvPr/>
              </p:nvGrpSpPr>
              <p:grpSpPr>
                <a:xfrm>
                  <a:off x="2230731" y="3105531"/>
                  <a:ext cx="6024737" cy="1922886"/>
                  <a:chOff x="2230731" y="3105531"/>
                  <a:chExt cx="6024737" cy="1922886"/>
                </a:xfrm>
              </p:grpSpPr>
              <p:cxnSp>
                <p:nvCxnSpPr>
                  <p:cNvPr id="40" name="Straight Connector 39"/>
                  <p:cNvCxnSpPr/>
                  <p:nvPr/>
                </p:nvCxnSpPr>
                <p:spPr>
                  <a:xfrm flipV="1">
                    <a:off x="2230731" y="3489876"/>
                    <a:ext cx="5196193" cy="2"/>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227202" y="3269425"/>
                    <a:ext cx="1028266" cy="514516"/>
                  </a:xfrm>
                  <a:prstGeom prst="rect">
                    <a:avLst/>
                  </a:prstGeom>
                  <a:noFill/>
                </p:spPr>
                <p:txBody>
                  <a:bodyPr wrap="square" rtlCol="0">
                    <a:spAutoFit/>
                  </a:bodyPr>
                  <a:lstStyle/>
                  <a:p>
                    <a:r>
                      <a:rPr lang="en-US" sz="800" dirty="0" smtClean="0">
                        <a:solidFill>
                          <a:schemeClr val="bg1"/>
                        </a:solidFill>
                        <a:latin typeface="Arial" panose="020B0604020202020204" pitchFamily="34" charset="0"/>
                        <a:cs typeface="Arial" panose="020B0604020202020204" pitchFamily="34" charset="0"/>
                      </a:rPr>
                      <a:t>0˚C</a:t>
                    </a:r>
                    <a:endParaRPr lang="en-US" sz="800" dirty="0">
                      <a:solidFill>
                        <a:schemeClr val="bg1"/>
                      </a:solidFill>
                      <a:latin typeface="Arial" panose="020B0604020202020204" pitchFamily="34" charset="0"/>
                      <a:cs typeface="Arial" panose="020B0604020202020204" pitchFamily="34" charset="0"/>
                    </a:endParaRPr>
                  </a:p>
                </p:txBody>
              </p:sp>
              <p:sp>
                <p:nvSpPr>
                  <p:cNvPr id="42" name="Isosceles Triangle 41"/>
                  <p:cNvSpPr/>
                  <p:nvPr/>
                </p:nvSpPr>
                <p:spPr>
                  <a:xfrm rot="16200000">
                    <a:off x="2910007" y="3135498"/>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3029529" y="3758396"/>
                    <a:ext cx="2438017" cy="177789"/>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44" name="Isosceles Triangle 43"/>
                  <p:cNvSpPr/>
                  <p:nvPr/>
                </p:nvSpPr>
                <p:spPr>
                  <a:xfrm rot="5400000">
                    <a:off x="5300972" y="3858308"/>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reeform 44"/>
                  <p:cNvSpPr/>
                  <p:nvPr/>
                </p:nvSpPr>
                <p:spPr>
                  <a:xfrm>
                    <a:off x="5703216" y="4062953"/>
                    <a:ext cx="1480009" cy="476228"/>
                  </a:xfrm>
                  <a:custGeom>
                    <a:avLst/>
                    <a:gdLst>
                      <a:gd name="connsiteX0" fmla="*/ 0 w 1480009"/>
                      <a:gd name="connsiteY0" fmla="*/ 0 h 476228"/>
                      <a:gd name="connsiteX1" fmla="*/ 320512 w 1480009"/>
                      <a:gd name="connsiteY1" fmla="*/ 122548 h 476228"/>
                      <a:gd name="connsiteX2" fmla="*/ 772998 w 1480009"/>
                      <a:gd name="connsiteY2" fmla="*/ 405352 h 476228"/>
                      <a:gd name="connsiteX3" fmla="*/ 1150071 w 1480009"/>
                      <a:gd name="connsiteY3" fmla="*/ 471340 h 476228"/>
                      <a:gd name="connsiteX4" fmla="*/ 1480009 w 1480009"/>
                      <a:gd name="connsiteY4" fmla="*/ 471340 h 476228"/>
                      <a:gd name="connsiteX5" fmla="*/ 1480009 w 1480009"/>
                      <a:gd name="connsiteY5" fmla="*/ 471340 h 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0009" h="476228">
                        <a:moveTo>
                          <a:pt x="0" y="0"/>
                        </a:moveTo>
                        <a:cubicBezTo>
                          <a:pt x="95839" y="27494"/>
                          <a:pt x="191679" y="54989"/>
                          <a:pt x="320512" y="122548"/>
                        </a:cubicBezTo>
                        <a:cubicBezTo>
                          <a:pt x="449345" y="190107"/>
                          <a:pt x="634738" y="347220"/>
                          <a:pt x="772998" y="405352"/>
                        </a:cubicBezTo>
                        <a:cubicBezTo>
                          <a:pt x="911258" y="463484"/>
                          <a:pt x="1032236" y="460342"/>
                          <a:pt x="1150071" y="471340"/>
                        </a:cubicBezTo>
                        <a:cubicBezTo>
                          <a:pt x="1267906" y="482338"/>
                          <a:pt x="1480009" y="471340"/>
                          <a:pt x="1480009" y="471340"/>
                        </a:cubicBezTo>
                        <a:lnTo>
                          <a:pt x="1480009" y="471340"/>
                        </a:ln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a:endCxn id="45" idx="3"/>
                  </p:cNvCxnSpPr>
                  <p:nvPr/>
                </p:nvCxnSpPr>
                <p:spPr>
                  <a:xfrm flipV="1">
                    <a:off x="5650091" y="4534293"/>
                    <a:ext cx="1203196"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143738" y="4523423"/>
                    <a:ext cx="2031577"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48" name="Isosceles Triangle 47"/>
                  <p:cNvSpPr/>
                  <p:nvPr/>
                </p:nvSpPr>
                <p:spPr>
                  <a:xfrm rot="5400000">
                    <a:off x="5122588" y="4433869"/>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8"/>
                  <p:cNvSpPr/>
                  <p:nvPr/>
                </p:nvSpPr>
                <p:spPr>
                  <a:xfrm rot="5400000">
                    <a:off x="7052190" y="4444739"/>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Isosceles Triangle 49"/>
                  <p:cNvSpPr/>
                  <p:nvPr/>
                </p:nvSpPr>
                <p:spPr>
                  <a:xfrm rot="16200000">
                    <a:off x="2927632" y="4439564"/>
                    <a:ext cx="239044" cy="179109"/>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p:cNvCxnSpPr/>
                  <p:nvPr/>
                </p:nvCxnSpPr>
                <p:spPr>
                  <a:xfrm flipV="1">
                    <a:off x="2535810" y="4873658"/>
                    <a:ext cx="4944328" cy="0"/>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2677212"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2987703" y="4874789"/>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3298194"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3608685"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3919176"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228478"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4572000"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4912553" y="4873002"/>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5213023" y="4873657"/>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5565377"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5875868" y="4887015"/>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186359"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6496850"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807341"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7116643" y="4885883"/>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378488" y="4871088"/>
                    <a:ext cx="262762" cy="141402"/>
                  </a:xfrm>
                  <a:prstGeom prst="line">
                    <a:avLst/>
                  </a:prstGeom>
                  <a:ln w="2857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grpSp>
          </p:grpSp>
          <p:cxnSp>
            <p:nvCxnSpPr>
              <p:cNvPr id="36" name="Straight Connector 35"/>
              <p:cNvCxnSpPr/>
              <p:nvPr/>
            </p:nvCxnSpPr>
            <p:spPr>
              <a:xfrm flipV="1">
                <a:off x="2258887" y="2874459"/>
                <a:ext cx="5196195" cy="0"/>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225717" y="2685578"/>
                <a:ext cx="1111335" cy="514516"/>
              </a:xfrm>
              <a:prstGeom prst="rect">
                <a:avLst/>
              </a:prstGeom>
              <a:noFill/>
            </p:spPr>
            <p:txBody>
              <a:bodyPr wrap="square" rtlCol="0">
                <a:spAutoFit/>
              </a:bodyPr>
              <a:lstStyle/>
              <a:p>
                <a:r>
                  <a:rPr lang="en-US" sz="800" dirty="0" smtClean="0">
                    <a:solidFill>
                      <a:schemeClr val="bg1"/>
                    </a:solidFill>
                    <a:latin typeface="Arial" panose="020B0604020202020204" pitchFamily="34" charset="0"/>
                    <a:cs typeface="Arial" panose="020B0604020202020204" pitchFamily="34" charset="0"/>
                  </a:rPr>
                  <a:t>-20˚C</a:t>
                </a:r>
                <a:endParaRPr lang="en-US" sz="800"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2829131" y="4476953"/>
              <a:ext cx="2566741" cy="466990"/>
            </a:xfrm>
            <a:prstGeom prst="rect">
              <a:avLst/>
            </a:prstGeom>
            <a:noFill/>
          </p:spPr>
          <p:txBody>
            <a:bodyPr wrap="square"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Light Rain</a:t>
              </a:r>
              <a:endParaRPr lang="en-US" sz="1000"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365217" y="3673249"/>
              <a:ext cx="1894916" cy="706671"/>
            </a:xfrm>
            <a:prstGeom prst="rect">
              <a:avLst/>
            </a:prstGeom>
            <a:noFill/>
            <a:ln w="38100">
              <a:solidFill>
                <a:srgbClr val="FFC000"/>
              </a:solidFill>
            </a:ln>
          </p:spPr>
          <p:txBody>
            <a:bodyPr wrap="square" lIns="45720" tIns="45720" rIns="45720" rtlCol="0">
              <a:spAutoFit/>
            </a:bodyPr>
            <a:lstStyle/>
            <a:p>
              <a:pPr algn="r"/>
              <a:r>
                <a:rPr lang="en-US" sz="1000" dirty="0" smtClean="0">
                  <a:solidFill>
                    <a:schemeClr val="bg1"/>
                  </a:solidFill>
                  <a:latin typeface="Arial" panose="020B0604020202020204" pitchFamily="34" charset="0"/>
                  <a:cs typeface="Arial" panose="020B0604020202020204" pitchFamily="34" charset="0"/>
                </a:rPr>
                <a:t>Graupel / Rimed Aggregates</a:t>
              </a:r>
              <a:endParaRPr lang="en-US" sz="10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484281" y="2994050"/>
              <a:ext cx="2058061" cy="434873"/>
            </a:xfrm>
            <a:prstGeom prst="rect">
              <a:avLst/>
            </a:prstGeom>
            <a:noFill/>
            <a:ln w="38100">
              <a:solidFill>
                <a:srgbClr val="00B050"/>
              </a:solidFill>
            </a:ln>
          </p:spPr>
          <p:txBody>
            <a:bodyPr wrap="square" lIns="45720" tIns="45720" rIns="45720" rtlCol="0">
              <a:spAutoFit/>
            </a:bodyPr>
            <a:lstStyle/>
            <a:p>
              <a:pPr algn="r"/>
              <a:r>
                <a:rPr lang="en-US" sz="1000" dirty="0" err="1" smtClean="0">
                  <a:solidFill>
                    <a:schemeClr val="bg1"/>
                  </a:solidFill>
                  <a:latin typeface="Arial" panose="020B0604020202020204" pitchFamily="34" charset="0"/>
                  <a:cs typeface="Arial" panose="020B0604020202020204" pitchFamily="34" charset="0"/>
                </a:rPr>
                <a:t>Horz</a:t>
              </a:r>
              <a:r>
                <a:rPr lang="en-US" sz="1000" dirty="0" smtClean="0">
                  <a:solidFill>
                    <a:schemeClr val="bg1"/>
                  </a:solidFill>
                  <a:latin typeface="Arial" panose="020B0604020202020204" pitchFamily="34" charset="0"/>
                  <a:cs typeface="Arial" panose="020B0604020202020204" pitchFamily="34" charset="0"/>
                </a:rPr>
                <a:t>.-Oriented Ice</a:t>
              </a:r>
              <a:endParaRPr lang="en-US" sz="10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3474598" y="3233902"/>
              <a:ext cx="2756922" cy="466990"/>
            </a:xfrm>
            <a:prstGeom prst="rect">
              <a:avLst/>
            </a:prstGeom>
            <a:noFill/>
            <a:ln w="38100">
              <a:noFill/>
            </a:ln>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Dry Aggregates</a:t>
              </a:r>
              <a:endParaRPr lang="en-US" sz="10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3451399" y="2558461"/>
              <a:ext cx="3068461" cy="466990"/>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Small Ice Crystals</a:t>
              </a:r>
              <a:endParaRPr lang="en-US" sz="1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3993997" y="5520731"/>
              <a:ext cx="1723585" cy="369641"/>
            </a:xfrm>
            <a:prstGeom prst="rect">
              <a:avLst/>
            </a:prstGeom>
            <a:noFill/>
            <a:ln w="38100">
              <a:solidFill>
                <a:schemeClr val="accent1"/>
              </a:solidFill>
            </a:ln>
          </p:spPr>
          <p:txBody>
            <a:bodyPr wrap="square" lIns="0" tIns="27432" rIns="0" bIns="27432"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Moderate Rain</a:t>
              </a:r>
              <a:endParaRPr lang="en-US" sz="10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6157015" y="5520938"/>
              <a:ext cx="1392461" cy="367352"/>
            </a:xfrm>
            <a:prstGeom prst="rect">
              <a:avLst/>
            </a:prstGeom>
            <a:noFill/>
            <a:ln w="38100">
              <a:solidFill>
                <a:schemeClr val="accent2">
                  <a:lumMod val="75000"/>
                  <a:alpha val="70000"/>
                </a:schemeClr>
              </a:solidFill>
            </a:ln>
          </p:spPr>
          <p:txBody>
            <a:bodyPr wrap="square" lIns="0" tIns="27432" rIns="0" bIns="27432" rtlCol="0">
              <a:spAutoFit/>
            </a:bodyPr>
            <a:lstStyle/>
            <a:p>
              <a:pPr algn="ctr"/>
              <a:r>
                <a:rPr lang="en-US" sz="1000" dirty="0" smtClean="0">
                  <a:solidFill>
                    <a:schemeClr val="bg1"/>
                  </a:solidFill>
                  <a:latin typeface="Arial" panose="020B0604020202020204" pitchFamily="34" charset="0"/>
                  <a:cs typeface="Arial" panose="020B0604020202020204" pitchFamily="34" charset="0"/>
                </a:rPr>
                <a:t>Heavy Rain</a:t>
              </a:r>
              <a:endParaRPr lang="en-US" sz="1000" dirty="0">
                <a:solidFill>
                  <a:schemeClr val="bg1"/>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flipH="1" flipV="1">
              <a:off x="909854" y="5324890"/>
              <a:ext cx="1741" cy="36933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09854" y="5694220"/>
              <a:ext cx="387573" cy="45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0932" y="4970025"/>
              <a:ext cx="353036" cy="514516"/>
            </a:xfrm>
            <a:prstGeom prst="rect">
              <a:avLst/>
            </a:prstGeom>
            <a:noFill/>
          </p:spPr>
          <p:txBody>
            <a:bodyPr wrap="square" rtlCol="0">
              <a:spAutoFit/>
            </a:bodyPr>
            <a:lstStyle/>
            <a:p>
              <a:r>
                <a:rPr lang="en-US" sz="800" dirty="0" smtClean="0">
                  <a:solidFill>
                    <a:schemeClr val="bg1"/>
                  </a:solidFill>
                  <a:latin typeface="Arial" panose="020B0604020202020204" pitchFamily="34" charset="0"/>
                  <a:cs typeface="Arial" panose="020B0604020202020204" pitchFamily="34" charset="0"/>
                </a:rPr>
                <a:t>Z</a:t>
              </a:r>
              <a:endParaRPr lang="en-US" sz="800"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1304601" y="5509555"/>
              <a:ext cx="353036" cy="514516"/>
            </a:xfrm>
            <a:prstGeom prst="rect">
              <a:avLst/>
            </a:prstGeom>
            <a:noFill/>
          </p:spPr>
          <p:txBody>
            <a:bodyPr wrap="square" rtlCol="0">
              <a:spAutoFit/>
            </a:bodyPr>
            <a:lstStyle/>
            <a:p>
              <a:r>
                <a:rPr lang="en-US" sz="800" dirty="0" smtClean="0">
                  <a:solidFill>
                    <a:schemeClr val="bg1"/>
                  </a:solidFill>
                  <a:latin typeface="Arial" panose="020B0604020202020204" pitchFamily="34" charset="0"/>
                  <a:cs typeface="Arial" panose="020B0604020202020204" pitchFamily="34" charset="0"/>
                </a:rPr>
                <a:t>X</a:t>
              </a:r>
              <a:endParaRPr lang="en-US" sz="800"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3430917" y="3824100"/>
              <a:ext cx="3124864" cy="466990"/>
            </a:xfrm>
            <a:prstGeom prst="rect">
              <a:avLst/>
            </a:prstGeom>
            <a:noFill/>
            <a:ln w="38100">
              <a:noFill/>
            </a:ln>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Wet Aggregates</a:t>
              </a:r>
              <a:endParaRPr lang="en-US" sz="1000" dirty="0">
                <a:solidFill>
                  <a:schemeClr val="bg1"/>
                </a:solidFill>
                <a:latin typeface="Arial" panose="020B0604020202020204" pitchFamily="34" charset="0"/>
                <a:cs typeface="Arial" panose="020B0604020202020204" pitchFamily="34" charset="0"/>
              </a:endParaRPr>
            </a:p>
          </p:txBody>
        </p:sp>
        <p:cxnSp>
          <p:nvCxnSpPr>
            <p:cNvPr id="32" name="Straight Connector 31"/>
            <p:cNvCxnSpPr/>
            <p:nvPr/>
          </p:nvCxnSpPr>
          <p:spPr>
            <a:xfrm>
              <a:off x="2318370" y="3798585"/>
              <a:ext cx="2052426" cy="12958"/>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224071" y="5147281"/>
              <a:ext cx="0" cy="346856"/>
            </a:xfrm>
            <a:prstGeom prst="line">
              <a:avLst/>
            </a:prstGeom>
            <a:ln w="38100">
              <a:solidFill>
                <a:schemeClr val="accent2">
                  <a:lumMod val="75000"/>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5718631" y="5183102"/>
              <a:ext cx="0" cy="304218"/>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grpSp>
      <p:sp>
        <p:nvSpPr>
          <p:cNvPr id="68" name="TextBox 67"/>
          <p:cNvSpPr txBox="1"/>
          <p:nvPr/>
        </p:nvSpPr>
        <p:spPr>
          <a:xfrm>
            <a:off x="2334613" y="6452071"/>
            <a:ext cx="4611817" cy="276999"/>
          </a:xfrm>
          <a:prstGeom prst="rect">
            <a:avLst/>
          </a:prstGeom>
          <a:noFill/>
        </p:spPr>
        <p:txBody>
          <a:bodyPr wrap="square" rtlCol="0">
            <a:spAutoFit/>
          </a:bodyPr>
          <a:lstStyle/>
          <a:p>
            <a:pPr algn="ctr"/>
            <a:r>
              <a:rPr lang="en-US" sz="1200" dirty="0" smtClean="0">
                <a:solidFill>
                  <a:schemeClr val="tx1">
                    <a:lumMod val="85000"/>
                  </a:schemeClr>
                </a:solidFill>
                <a:latin typeface="Arial" panose="020B0604020202020204" pitchFamily="34" charset="0"/>
                <a:cs typeface="Arial" panose="020B0604020202020204" pitchFamily="34" charset="0"/>
              </a:rPr>
              <a:t>Conceptual Model of Hydrometeor Type within Midlevel Inflow</a:t>
            </a:r>
            <a:endParaRPr lang="en-US" sz="1200" dirty="0">
              <a:solidFill>
                <a:schemeClr val="tx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01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90222" y="1413373"/>
            <a:ext cx="6367815" cy="1354217"/>
          </a:xfrm>
          <a:prstGeom prst="rect">
            <a:avLst/>
          </a:prstGeom>
        </p:spPr>
        <p:txBody>
          <a:bodyPr wrap="square">
            <a:spAutoFit/>
          </a:bodyPr>
          <a:lstStyle/>
          <a:p>
            <a:pPr indent="-914400">
              <a:spcBef>
                <a:spcPts val="600"/>
              </a:spcBef>
            </a:pPr>
            <a:r>
              <a:rPr lang="en-US" u="sng" dirty="0" smtClean="0">
                <a:solidFill>
                  <a:srgbClr val="CDD4D7"/>
                </a:solidFill>
                <a:latin typeface="Arial" panose="020B0604020202020204" pitchFamily="34" charset="0"/>
                <a:cs typeface="Arial" panose="020B0604020202020204" pitchFamily="34" charset="0"/>
              </a:rPr>
              <a:t>Hydrometeors:</a:t>
            </a:r>
            <a:r>
              <a:rPr lang="en-US" dirty="0" smtClean="0">
                <a:solidFill>
                  <a:srgbClr val="CDD4D7"/>
                </a:solidFill>
                <a:latin typeface="Arial" panose="020B0604020202020204" pitchFamily="34" charset="0"/>
                <a:cs typeface="Arial" panose="020B0604020202020204" pitchFamily="34" charset="0"/>
              </a:rPr>
              <a:t> Frozen, liquid, and vapor particles </a:t>
            </a:r>
            <a:endParaRPr lang="en-US" u="sng" dirty="0" smtClean="0">
              <a:solidFill>
                <a:srgbClr val="CDD4D7"/>
              </a:solidFill>
              <a:latin typeface="Arial" panose="020B0604020202020204" pitchFamily="34" charset="0"/>
              <a:cs typeface="Arial" panose="020B0604020202020204" pitchFamily="34" charset="0"/>
            </a:endParaRPr>
          </a:p>
          <a:p>
            <a:pPr indent="-914400">
              <a:spcBef>
                <a:spcPts val="600"/>
              </a:spcBef>
            </a:pPr>
            <a:endParaRPr lang="en-US" u="sng" dirty="0" smtClean="0">
              <a:solidFill>
                <a:srgbClr val="CDD4D7"/>
              </a:solidFill>
              <a:latin typeface="Arial" panose="020B0604020202020204" pitchFamily="34" charset="0"/>
              <a:cs typeface="Arial" panose="020B0604020202020204" pitchFamily="34" charset="0"/>
            </a:endParaRPr>
          </a:p>
          <a:p>
            <a:pPr indent="-914400">
              <a:spcBef>
                <a:spcPts val="600"/>
              </a:spcBef>
            </a:pPr>
            <a:r>
              <a:rPr lang="en-US" u="sng" dirty="0" smtClean="0">
                <a:solidFill>
                  <a:srgbClr val="CDD4D7"/>
                </a:solidFill>
                <a:latin typeface="Arial" panose="020B0604020202020204" pitchFamily="34" charset="0"/>
                <a:cs typeface="Arial" panose="020B0604020202020204" pitchFamily="34" charset="0"/>
              </a:rPr>
              <a:t>Microphysical Processes:</a:t>
            </a:r>
            <a:r>
              <a:rPr lang="en-US" dirty="0" smtClean="0">
                <a:solidFill>
                  <a:srgbClr val="CDD4D7"/>
                </a:solidFill>
                <a:latin typeface="Arial" panose="020B0604020202020204" pitchFamily="34" charset="0"/>
                <a:cs typeface="Arial" panose="020B0604020202020204" pitchFamily="34" charset="0"/>
              </a:rPr>
              <a:t> Describe how hydrometeors 		interact with each other in a cloud</a:t>
            </a:r>
            <a:endParaRPr lang="en-US" dirty="0">
              <a:solidFill>
                <a:srgbClr val="CDD4D7"/>
              </a:solidFill>
              <a:latin typeface="Arial" panose="020B0604020202020204" pitchFamily="34" charset="0"/>
              <a:cs typeface="Arial" panose="020B0604020202020204" pitchFamily="34" charset="0"/>
            </a:endParaRPr>
          </a:p>
        </p:txBody>
      </p:sp>
      <p:sp>
        <p:nvSpPr>
          <p:cNvPr id="9" name="Title 3"/>
          <p:cNvSpPr txBox="1">
            <a:spLocks/>
          </p:cNvSpPr>
          <p:nvPr/>
        </p:nvSpPr>
        <p:spPr>
          <a:xfrm>
            <a:off x="1267683" y="143089"/>
            <a:ext cx="6384960" cy="1143000"/>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chemeClr val="accent4">
                    <a:lumMod val="40000"/>
                    <a:lumOff val="60000"/>
                  </a:schemeClr>
                </a:solidFill>
                <a:latin typeface="Arial" panose="020B0604020202020204" pitchFamily="34" charset="0"/>
                <a:cs typeface="Arial" panose="020B0604020202020204" pitchFamily="34" charset="0"/>
              </a:rPr>
              <a:t>What are Hydrometeors and Microphysical Processes?</a:t>
            </a:r>
            <a:endParaRPr lang="en-US" sz="3200"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2" name="TextBox 1"/>
          <p:cNvSpPr txBox="1"/>
          <p:nvPr/>
        </p:nvSpPr>
        <p:spPr>
          <a:xfrm>
            <a:off x="1636291" y="3124052"/>
            <a:ext cx="2704699" cy="615553"/>
          </a:xfrm>
          <a:prstGeom prst="rect">
            <a:avLst/>
          </a:prstGeom>
          <a:noFill/>
        </p:spPr>
        <p:txBody>
          <a:bodyPr wrap="square" rtlCol="0">
            <a:spAutoFit/>
          </a:bodyPr>
          <a:lstStyle/>
          <a:p>
            <a:r>
              <a:rPr lang="en-US" b="1" dirty="0" smtClean="0">
                <a:solidFill>
                  <a:srgbClr val="F9D59B"/>
                </a:solidFill>
                <a:latin typeface="Arial" panose="020B0604020202020204" pitchFamily="34" charset="0"/>
                <a:cs typeface="Arial" panose="020B0604020202020204" pitchFamily="34" charset="0"/>
              </a:rPr>
              <a:t>Deposition: </a:t>
            </a:r>
          </a:p>
          <a:p>
            <a:r>
              <a:rPr lang="en-US" sz="1600" dirty="0" smtClean="0">
                <a:solidFill>
                  <a:srgbClr val="F9D59B"/>
                </a:solidFill>
                <a:latin typeface="Arial" panose="020B0604020202020204" pitchFamily="34" charset="0"/>
                <a:cs typeface="Arial" panose="020B0604020202020204" pitchFamily="34" charset="0"/>
              </a:rPr>
              <a:t>Frozen collecting vapor</a:t>
            </a:r>
            <a:endParaRPr lang="en-US" sz="1600" dirty="0">
              <a:solidFill>
                <a:srgbClr val="F9D59B"/>
              </a:solidFill>
              <a:latin typeface="Arial" panose="020B0604020202020204" pitchFamily="34" charset="0"/>
              <a:cs typeface="Arial" panose="020B0604020202020204" pitchFamily="34" charset="0"/>
            </a:endParaRPr>
          </a:p>
        </p:txBody>
      </p:sp>
      <p:sp>
        <p:nvSpPr>
          <p:cNvPr id="12" name="TextBox 11"/>
          <p:cNvSpPr txBox="1"/>
          <p:nvPr/>
        </p:nvSpPr>
        <p:spPr>
          <a:xfrm>
            <a:off x="5284998" y="3148504"/>
            <a:ext cx="2954956" cy="615553"/>
          </a:xfrm>
          <a:prstGeom prst="rect">
            <a:avLst/>
          </a:prstGeom>
          <a:noFill/>
        </p:spPr>
        <p:txBody>
          <a:bodyPr wrap="square" rtlCol="0">
            <a:spAutoFit/>
          </a:bodyPr>
          <a:lstStyle/>
          <a:p>
            <a:r>
              <a:rPr lang="en-US" b="1" dirty="0" smtClean="0">
                <a:solidFill>
                  <a:srgbClr val="F9D59B"/>
                </a:solidFill>
                <a:latin typeface="Arial" panose="020B0604020202020204" pitchFamily="34" charset="0"/>
                <a:cs typeface="Arial" panose="020B0604020202020204" pitchFamily="34" charset="0"/>
              </a:rPr>
              <a:t>Aggregation:</a:t>
            </a:r>
          </a:p>
          <a:p>
            <a:r>
              <a:rPr lang="en-US" sz="1600" dirty="0" smtClean="0">
                <a:solidFill>
                  <a:srgbClr val="F9D59B"/>
                </a:solidFill>
                <a:latin typeface="Arial" panose="020B0604020202020204" pitchFamily="34" charset="0"/>
                <a:cs typeface="Arial" panose="020B0604020202020204" pitchFamily="34" charset="0"/>
              </a:rPr>
              <a:t>Frozen collecting frozen</a:t>
            </a:r>
            <a:endParaRPr lang="en-US" sz="1600" dirty="0">
              <a:solidFill>
                <a:srgbClr val="F9D59B"/>
              </a:solidFill>
              <a:latin typeface="Arial" panose="020B0604020202020204" pitchFamily="34" charset="0"/>
              <a:cs typeface="Arial" panose="020B0604020202020204" pitchFamily="34" charset="0"/>
            </a:endParaRPr>
          </a:p>
        </p:txBody>
      </p:sp>
      <p:sp>
        <p:nvSpPr>
          <p:cNvPr id="13" name="TextBox 12"/>
          <p:cNvSpPr txBox="1"/>
          <p:nvPr/>
        </p:nvSpPr>
        <p:spPr>
          <a:xfrm>
            <a:off x="1636291" y="4918936"/>
            <a:ext cx="2713875" cy="615553"/>
          </a:xfrm>
          <a:prstGeom prst="rect">
            <a:avLst/>
          </a:prstGeom>
          <a:noFill/>
        </p:spPr>
        <p:txBody>
          <a:bodyPr wrap="square" rtlCol="0">
            <a:spAutoFit/>
          </a:bodyPr>
          <a:lstStyle/>
          <a:p>
            <a:r>
              <a:rPr lang="en-US" b="1" dirty="0" smtClean="0">
                <a:solidFill>
                  <a:srgbClr val="F9D59B"/>
                </a:solidFill>
                <a:latin typeface="Arial" panose="020B0604020202020204" pitchFamily="34" charset="0"/>
                <a:cs typeface="Arial" panose="020B0604020202020204" pitchFamily="34" charset="0"/>
              </a:rPr>
              <a:t>Riming:</a:t>
            </a:r>
          </a:p>
          <a:p>
            <a:r>
              <a:rPr lang="en-US" sz="1600" dirty="0" smtClean="0">
                <a:solidFill>
                  <a:srgbClr val="F9D59B"/>
                </a:solidFill>
                <a:latin typeface="Arial" panose="020B0604020202020204" pitchFamily="34" charset="0"/>
                <a:cs typeface="Arial" panose="020B0604020202020204" pitchFamily="34" charset="0"/>
              </a:rPr>
              <a:t>Frozen collecting water</a:t>
            </a:r>
            <a:endParaRPr lang="en-US" sz="1600" dirty="0">
              <a:solidFill>
                <a:srgbClr val="F9D59B"/>
              </a:solidFill>
              <a:latin typeface="Arial" panose="020B0604020202020204" pitchFamily="34" charset="0"/>
              <a:cs typeface="Arial" panose="020B0604020202020204" pitchFamily="34" charset="0"/>
            </a:endParaRPr>
          </a:p>
        </p:txBody>
      </p:sp>
      <p:sp>
        <p:nvSpPr>
          <p:cNvPr id="14" name="TextBox 13"/>
          <p:cNvSpPr txBox="1"/>
          <p:nvPr/>
        </p:nvSpPr>
        <p:spPr>
          <a:xfrm>
            <a:off x="5284998" y="4919029"/>
            <a:ext cx="2311669" cy="615553"/>
          </a:xfrm>
          <a:prstGeom prst="rect">
            <a:avLst/>
          </a:prstGeom>
          <a:noFill/>
        </p:spPr>
        <p:txBody>
          <a:bodyPr wrap="square" rtlCol="0">
            <a:spAutoFit/>
          </a:bodyPr>
          <a:lstStyle/>
          <a:p>
            <a:r>
              <a:rPr lang="en-US" b="1" dirty="0" smtClean="0">
                <a:solidFill>
                  <a:srgbClr val="F9D59B"/>
                </a:solidFill>
                <a:latin typeface="Arial" panose="020B0604020202020204" pitchFamily="34" charset="0"/>
                <a:cs typeface="Arial" panose="020B0604020202020204" pitchFamily="34" charset="0"/>
              </a:rPr>
              <a:t>Melting:</a:t>
            </a:r>
          </a:p>
          <a:p>
            <a:r>
              <a:rPr lang="en-US" sz="1600" dirty="0" smtClean="0">
                <a:solidFill>
                  <a:srgbClr val="F9D59B"/>
                </a:solidFill>
                <a:latin typeface="Arial" panose="020B0604020202020204" pitchFamily="34" charset="0"/>
                <a:cs typeface="Arial" panose="020B0604020202020204" pitchFamily="34" charset="0"/>
              </a:rPr>
              <a:t>Frozen melting</a:t>
            </a:r>
            <a:endParaRPr lang="en-US" sz="1600" dirty="0">
              <a:solidFill>
                <a:srgbClr val="F9D59B"/>
              </a:solidFill>
              <a:latin typeface="Arial" panose="020B0604020202020204" pitchFamily="34" charset="0"/>
              <a:cs typeface="Arial" panose="020B0604020202020204" pitchFamily="34" charset="0"/>
            </a:endParaRPr>
          </a:p>
        </p:txBody>
      </p:sp>
      <p:grpSp>
        <p:nvGrpSpPr>
          <p:cNvPr id="8" name="Group 7"/>
          <p:cNvGrpSpPr/>
          <p:nvPr/>
        </p:nvGrpSpPr>
        <p:grpSpPr>
          <a:xfrm>
            <a:off x="5769387" y="3935815"/>
            <a:ext cx="888002" cy="844576"/>
            <a:chOff x="2100638" y="5818007"/>
            <a:chExt cx="888002" cy="844576"/>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0638" y="6050504"/>
              <a:ext cx="612079" cy="612079"/>
            </a:xfrm>
            <a:prstGeom prst="rect">
              <a:avLst/>
            </a:prstGeom>
          </p:spPr>
        </p:pic>
        <p:pic>
          <p:nvPicPr>
            <p:cNvPr id="18" name="Picture 17"/>
            <p:cNvPicPr>
              <a:picLocks noChangeAspect="1"/>
            </p:cNvPicPr>
            <p:nvPr/>
          </p:nvPicPr>
          <p:blipFill>
            <a:blip r:embed="rId4" cstate="email">
              <a:lum bright="70000" contrast="-70000"/>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a:ext>
              </a:extLst>
            </a:blip>
            <a:stretch>
              <a:fillRect/>
            </a:stretch>
          </p:blipFill>
          <p:spPr>
            <a:xfrm>
              <a:off x="2376561" y="5818007"/>
              <a:ext cx="612079" cy="612079"/>
            </a:xfrm>
            <a:prstGeom prst="rect">
              <a:avLst/>
            </a:prstGeom>
          </p:spPr>
        </p:pic>
      </p:grpSp>
      <p:grpSp>
        <p:nvGrpSpPr>
          <p:cNvPr id="6" name="Group 5"/>
          <p:cNvGrpSpPr/>
          <p:nvPr/>
        </p:nvGrpSpPr>
        <p:grpSpPr>
          <a:xfrm>
            <a:off x="2256247" y="5764400"/>
            <a:ext cx="636429" cy="612079"/>
            <a:chOff x="5912248" y="4081276"/>
            <a:chExt cx="636429" cy="612079"/>
          </a:xfrm>
        </p:grpSpPr>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2248" y="4081276"/>
              <a:ext cx="612079" cy="612079"/>
            </a:xfrm>
            <a:prstGeom prst="rect">
              <a:avLst/>
            </a:prstGeom>
          </p:spPr>
        </p:pic>
        <p:sp>
          <p:nvSpPr>
            <p:cNvPr id="5" name="Oval 4"/>
            <p:cNvSpPr/>
            <p:nvPr/>
          </p:nvSpPr>
          <p:spPr>
            <a:xfrm>
              <a:off x="6347574" y="4133937"/>
              <a:ext cx="201103" cy="185650"/>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117735" y="4496233"/>
              <a:ext cx="201103" cy="185650"/>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912248" y="4414879"/>
              <a:ext cx="201103" cy="185650"/>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12246" y="5534489"/>
            <a:ext cx="612079" cy="967605"/>
            <a:chOff x="5912246" y="5646249"/>
            <a:chExt cx="612079" cy="967605"/>
          </a:xfrm>
        </p:grpSpPr>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2246" y="5646249"/>
              <a:ext cx="612079" cy="612079"/>
            </a:xfrm>
            <a:prstGeom prst="rect">
              <a:avLst/>
            </a:prstGeom>
          </p:spPr>
        </p:pic>
        <p:sp>
          <p:nvSpPr>
            <p:cNvPr id="23" name="Oval 22"/>
            <p:cNvSpPr/>
            <p:nvPr/>
          </p:nvSpPr>
          <p:spPr>
            <a:xfrm>
              <a:off x="6045310" y="6351649"/>
              <a:ext cx="336156" cy="262205"/>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1965585" y="3875856"/>
            <a:ext cx="1201123" cy="788511"/>
            <a:chOff x="1965585" y="3987616"/>
            <a:chExt cx="1201123" cy="788511"/>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0488" y="4164048"/>
              <a:ext cx="612079" cy="612079"/>
            </a:xfrm>
            <a:prstGeom prst="rect">
              <a:avLst/>
            </a:prstGeom>
          </p:spPr>
        </p:pic>
        <p:cxnSp>
          <p:nvCxnSpPr>
            <p:cNvPr id="7" name="Curved Connector 6"/>
            <p:cNvCxnSpPr/>
            <p:nvPr/>
          </p:nvCxnSpPr>
          <p:spPr>
            <a:xfrm rot="10800000" flipV="1">
              <a:off x="2825011" y="3987616"/>
              <a:ext cx="341697" cy="292642"/>
            </a:xfrm>
            <a:prstGeom prst="curvedConnector3">
              <a:avLst/>
            </a:prstGeom>
            <a:ln w="38100">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a:off x="1965585" y="4301145"/>
              <a:ext cx="410976" cy="243326"/>
            </a:xfrm>
            <a:prstGeom prst="curvedConnector3">
              <a:avLst>
                <a:gd name="adj1" fmla="val 50000"/>
              </a:avLst>
            </a:prstGeom>
            <a:ln w="38100">
              <a:solidFill>
                <a:srgbClr val="92D05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902552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60676" y="6581001"/>
            <a:ext cx="2083324" cy="276999"/>
          </a:xfrm>
          <a:prstGeom prst="rect">
            <a:avLst/>
          </a:prstGeom>
          <a:noFill/>
        </p:spPr>
        <p:txBody>
          <a:bodyPr wrap="square" rtlCol="0">
            <a:spAutoFit/>
          </a:bodyPr>
          <a:lstStyle/>
          <a:p>
            <a:pPr algn="r"/>
            <a:r>
              <a:rPr lang="en-US" sz="1200" dirty="0" err="1" smtClean="0">
                <a:solidFill>
                  <a:srgbClr val="CDD4D7"/>
                </a:solidFill>
                <a:latin typeface="Arial" panose="020B0604020202020204" pitchFamily="34" charset="0"/>
                <a:cs typeface="Arial" panose="020B0604020202020204" pitchFamily="34" charset="0"/>
              </a:rPr>
              <a:t>Houze</a:t>
            </a:r>
            <a:r>
              <a:rPr lang="en-US" sz="1200" dirty="0" smtClean="0">
                <a:solidFill>
                  <a:srgbClr val="CDD4D7"/>
                </a:solidFill>
                <a:latin typeface="Arial" panose="020B0604020202020204" pitchFamily="34" charset="0"/>
                <a:cs typeface="Arial" panose="020B0604020202020204" pitchFamily="34" charset="0"/>
              </a:rPr>
              <a:t>, 1989</a:t>
            </a:r>
            <a:endParaRPr lang="en-US" sz="1200" dirty="0">
              <a:solidFill>
                <a:srgbClr val="CDD4D7"/>
              </a:solidFill>
              <a:latin typeface="Arial" panose="020B0604020202020204" pitchFamily="34" charset="0"/>
              <a:cs typeface="Arial" panose="020B0604020202020204" pitchFamily="34" charset="0"/>
            </a:endParaRPr>
          </a:p>
        </p:txBody>
      </p:sp>
      <p:sp>
        <p:nvSpPr>
          <p:cNvPr id="11" name="Rectangle 10"/>
          <p:cNvSpPr/>
          <p:nvPr/>
        </p:nvSpPr>
        <p:spPr>
          <a:xfrm>
            <a:off x="759536" y="1435832"/>
            <a:ext cx="7533099" cy="723275"/>
          </a:xfrm>
          <a:prstGeom prst="rect">
            <a:avLst/>
          </a:prstGeom>
        </p:spPr>
        <p:txBody>
          <a:bodyPr wrap="square">
            <a:spAutoFit/>
          </a:bodyPr>
          <a:lstStyle/>
          <a:p>
            <a:pPr marL="285750" indent="-285750" algn="ctr">
              <a:spcBef>
                <a:spcPts val="600"/>
              </a:spcBef>
              <a:buFont typeface="Arial" panose="020B0604020202020204" pitchFamily="34" charset="0"/>
              <a:buChar char="•"/>
            </a:pPr>
            <a:r>
              <a:rPr lang="en-US" dirty="0">
                <a:solidFill>
                  <a:srgbClr val="CDD4D7"/>
                </a:solidFill>
                <a:latin typeface="Arial" panose="020B0604020202020204" pitchFamily="34" charset="0"/>
                <a:cs typeface="Arial" panose="020B0604020202020204" pitchFamily="34" charset="0"/>
              </a:rPr>
              <a:t>Microphysical processes </a:t>
            </a:r>
            <a:r>
              <a:rPr lang="en-US" dirty="0" smtClean="0">
                <a:solidFill>
                  <a:srgbClr val="CDD4D7"/>
                </a:solidFill>
                <a:latin typeface="Arial" panose="020B0604020202020204" pitchFamily="34" charset="0"/>
                <a:cs typeface="Arial" panose="020B0604020202020204" pitchFamily="34" charset="0"/>
              </a:rPr>
              <a:t>impact storm structure and global circulation</a:t>
            </a:r>
            <a:endParaRPr lang="en-US" dirty="0">
              <a:solidFill>
                <a:srgbClr val="CDD4D7"/>
              </a:solidFill>
              <a:latin typeface="Arial" panose="020B0604020202020204" pitchFamily="34" charset="0"/>
              <a:cs typeface="Arial" panose="020B0604020202020204" pitchFamily="34" charset="0"/>
            </a:endParaRPr>
          </a:p>
          <a:p>
            <a:pPr marL="285750" indent="-285750" algn="ctr">
              <a:spcBef>
                <a:spcPts val="600"/>
              </a:spcBef>
              <a:buFont typeface="Arial" panose="020B0604020202020204" pitchFamily="34" charset="0"/>
              <a:buChar char="•"/>
            </a:pPr>
            <a:r>
              <a:rPr lang="en-US" dirty="0" smtClean="0">
                <a:solidFill>
                  <a:srgbClr val="CDD4D7"/>
                </a:solidFill>
                <a:latin typeface="Arial" panose="020B0604020202020204" pitchFamily="34" charset="0"/>
                <a:cs typeface="Arial" panose="020B0604020202020204" pitchFamily="34" charset="0"/>
              </a:rPr>
              <a:t>Theorized but direct observations and validation limited</a:t>
            </a:r>
            <a:endParaRPr lang="en-US" dirty="0">
              <a:solidFill>
                <a:srgbClr val="CDD4D7"/>
              </a:solidFill>
              <a:latin typeface="Arial" panose="020B0604020202020204" pitchFamily="34" charset="0"/>
              <a:cs typeface="Arial" panose="020B0604020202020204" pitchFamily="34" charset="0"/>
            </a:endParaRPr>
          </a:p>
        </p:txBody>
      </p:sp>
      <p:sp>
        <p:nvSpPr>
          <p:cNvPr id="9" name="Title 3"/>
          <p:cNvSpPr txBox="1">
            <a:spLocks/>
          </p:cNvSpPr>
          <p:nvPr/>
        </p:nvSpPr>
        <p:spPr>
          <a:xfrm>
            <a:off x="0" y="135619"/>
            <a:ext cx="9144000" cy="1143000"/>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chemeClr val="accent4">
                    <a:lumMod val="40000"/>
                    <a:lumOff val="60000"/>
                  </a:schemeClr>
                </a:solidFill>
                <a:latin typeface="Arial" panose="020B0604020202020204" pitchFamily="34" charset="0"/>
                <a:cs typeface="Arial" panose="020B0604020202020204" pitchFamily="34" charset="0"/>
              </a:rPr>
              <a:t>Why is the Microphysical Structure Important?</a:t>
            </a:r>
            <a:endParaRPr lang="en-US" sz="3200" dirty="0">
              <a:solidFill>
                <a:schemeClr val="accent4">
                  <a:lumMod val="40000"/>
                  <a:lumOff val="6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998" y="2671013"/>
            <a:ext cx="7541443" cy="3456015"/>
          </a:xfrm>
          <a:prstGeom prst="rect">
            <a:avLst/>
          </a:prstGeom>
        </p:spPr>
      </p:pic>
      <p:sp>
        <p:nvSpPr>
          <p:cNvPr id="15" name="Rectangle 14"/>
          <p:cNvSpPr/>
          <p:nvPr/>
        </p:nvSpPr>
        <p:spPr>
          <a:xfrm>
            <a:off x="2386101" y="3250761"/>
            <a:ext cx="1113844" cy="2408866"/>
          </a:xfrm>
          <a:prstGeom prst="rect">
            <a:avLst/>
          </a:prstGeom>
          <a:solidFill>
            <a:srgbClr val="C00000">
              <a:alpha val="20000"/>
            </a:srgbClr>
          </a:solidFill>
          <a:ln w="60325"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prstClr val="white"/>
              </a:solidFill>
              <a:latin typeface="Arial" panose="020B0604020202020204" pitchFamily="34" charset="0"/>
              <a:cs typeface="Arial" panose="020B0604020202020204" pitchFamily="34" charset="0"/>
            </a:endParaRPr>
          </a:p>
        </p:txBody>
      </p:sp>
      <p:sp>
        <p:nvSpPr>
          <p:cNvPr id="16" name="Rectangle 15"/>
          <p:cNvSpPr/>
          <p:nvPr/>
        </p:nvSpPr>
        <p:spPr>
          <a:xfrm>
            <a:off x="3636579" y="3250762"/>
            <a:ext cx="3035249" cy="2408866"/>
          </a:xfrm>
          <a:prstGeom prst="rect">
            <a:avLst/>
          </a:prstGeom>
          <a:solidFill>
            <a:srgbClr val="0070C0">
              <a:alpha val="20000"/>
            </a:srgbClr>
          </a:solidFill>
          <a:ln w="50800" cmpd="sng">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686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546756" y="111116"/>
            <a:ext cx="7945958" cy="857250"/>
          </a:xfrm>
          <a:prstGeom prst="rect">
            <a:avLst/>
          </a:prstGeom>
        </p:spPr>
        <p:txBody>
          <a:bodyPr vert="horz" lIns="68580" tIns="34290" rIns="68580" bIns="3429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rgbClr val="E8950E">
                    <a:lumMod val="40000"/>
                    <a:lumOff val="60000"/>
                  </a:srgbClr>
                </a:solidFill>
                <a:latin typeface="Arial" panose="020B0604020202020204" pitchFamily="34" charset="0"/>
                <a:cs typeface="Arial" panose="020B0604020202020204" pitchFamily="34" charset="0"/>
              </a:rPr>
              <a:t>Microphysical Structure of MCSs</a:t>
            </a:r>
            <a:endParaRPr lang="en-US" sz="3200" dirty="0">
              <a:solidFill>
                <a:srgbClr val="E8950E">
                  <a:lumMod val="40000"/>
                  <a:lumOff val="60000"/>
                </a:srgbClr>
              </a:solidFill>
              <a:latin typeface="Arial" panose="020B0604020202020204" pitchFamily="34" charset="0"/>
              <a:cs typeface="Arial" panose="020B0604020202020204" pitchFamily="34" charset="0"/>
            </a:endParaRPr>
          </a:p>
        </p:txBody>
      </p:sp>
      <p:sp>
        <p:nvSpPr>
          <p:cNvPr id="2" name="Rectangle 1"/>
          <p:cNvSpPr/>
          <p:nvPr/>
        </p:nvSpPr>
        <p:spPr>
          <a:xfrm>
            <a:off x="312553" y="1000568"/>
            <a:ext cx="8414364" cy="338554"/>
          </a:xfrm>
          <a:prstGeom prst="rect">
            <a:avLst/>
          </a:prstGeom>
        </p:spPr>
        <p:txBody>
          <a:bodyPr wrap="square">
            <a:spAutoFit/>
          </a:bodyPr>
          <a:lstStyle/>
          <a:p>
            <a:pPr algn="ctr"/>
            <a:r>
              <a:rPr lang="en-US" sz="1600" dirty="0" smtClean="0">
                <a:solidFill>
                  <a:srgbClr val="D9D9D9"/>
                </a:solidFill>
                <a:latin typeface="Arial"/>
              </a:rPr>
              <a:t>Observation and validation difficult</a:t>
            </a:r>
            <a:endParaRPr lang="en-US" sz="1600" dirty="0">
              <a:solidFill>
                <a:srgbClr val="D9D9D9"/>
              </a:solidFill>
              <a:latin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885069527"/>
              </p:ext>
            </p:extLst>
          </p:nvPr>
        </p:nvGraphicFramePr>
        <p:xfrm>
          <a:off x="211756" y="1639768"/>
          <a:ext cx="8720489" cy="3431470"/>
        </p:xfrm>
        <a:graphic>
          <a:graphicData uri="http://schemas.openxmlformats.org/drawingml/2006/table">
            <a:tbl>
              <a:tblPr firstRow="1" bandRow="1">
                <a:tableStyleId>{00A15C55-8517-42AA-B614-E9B94910E393}</a:tableStyleId>
              </a:tblPr>
              <a:tblGrid>
                <a:gridCol w="1357162"/>
                <a:gridCol w="1766596"/>
                <a:gridCol w="2786153"/>
                <a:gridCol w="2810578"/>
              </a:tblGrid>
              <a:tr h="847143">
                <a:tc>
                  <a:txBody>
                    <a:bodyPr/>
                    <a:lstStyle/>
                    <a:p>
                      <a:pPr algn="ctr"/>
                      <a:r>
                        <a:rPr lang="en-US" sz="1400" b="1" dirty="0" smtClean="0">
                          <a:solidFill>
                            <a:schemeClr val="bg1"/>
                          </a:solidFill>
                          <a:latin typeface="Arial" panose="020B0604020202020204" pitchFamily="34" charset="0"/>
                          <a:cs typeface="Arial" panose="020B0604020202020204" pitchFamily="34" charset="0"/>
                        </a:rPr>
                        <a:t>Observation / Validation Method</a:t>
                      </a: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4">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Aircraft Observations</a:t>
                      </a: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4">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Dual-polarimetric radar</a:t>
                      </a: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4">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Numerical Simulations</a:t>
                      </a: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4">
                        <a:lumMod val="40000"/>
                        <a:lumOff val="60000"/>
                      </a:schemeClr>
                    </a:solidFill>
                  </a:tcPr>
                </a:tc>
              </a:tr>
              <a:tr h="1042694">
                <a:tc>
                  <a:txBody>
                    <a:bodyPr/>
                    <a:lstStyle/>
                    <a:p>
                      <a:pPr algn="r"/>
                      <a:r>
                        <a:rPr lang="en-US" sz="1400" dirty="0" smtClean="0">
                          <a:latin typeface="Arial" panose="020B0604020202020204" pitchFamily="34" charset="0"/>
                          <a:cs typeface="Arial" panose="020B0604020202020204" pitchFamily="34" charset="0"/>
                        </a:rPr>
                        <a:t>Advantages</a:t>
                      </a:r>
                      <a:endParaRPr lang="en-US" sz="1400" dirty="0">
                        <a:latin typeface="Arial" panose="020B0604020202020204" pitchFamily="34" charset="0"/>
                        <a:cs typeface="Arial" panose="020B0604020202020204" pitchFamily="34" charset="0"/>
                      </a:endParaRPr>
                    </a:p>
                  </a:txBody>
                  <a:tcPr anchor="ctr"/>
                </a:tc>
                <a:tc>
                  <a:txBody>
                    <a:bodyPr/>
                    <a:lstStyle/>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 situ</a:t>
                      </a:r>
                      <a:endParaRPr lang="en-US" sz="1400" dirty="0">
                        <a:latin typeface="Arial" panose="020B0604020202020204" pitchFamily="34" charset="0"/>
                        <a:cs typeface="Arial" panose="020B0604020202020204" pitchFamily="34" charset="0"/>
                      </a:endParaRPr>
                    </a:p>
                  </a:txBody>
                  <a:tcPr anchor="ctr"/>
                </a:tc>
                <a:tc>
                  <a:txBody>
                    <a:bodyPr/>
                    <a:lstStyle/>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Large spatial</a:t>
                      </a:r>
                      <a:r>
                        <a:rPr lang="en-US" sz="1400" baseline="0" dirty="0" smtClean="0">
                          <a:latin typeface="Arial" panose="020B0604020202020204" pitchFamily="34" charset="0"/>
                          <a:cs typeface="Arial" panose="020B0604020202020204" pitchFamily="34" charset="0"/>
                        </a:rPr>
                        <a:t> coverage</a:t>
                      </a:r>
                    </a:p>
                    <a:p>
                      <a:pPr marL="285750" indent="-285750" algn="l">
                        <a:lnSpc>
                          <a:spcPct val="150000"/>
                        </a:lnSpc>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Increased temporal coverage</a:t>
                      </a:r>
                      <a:endParaRPr lang="en-US" sz="1400" dirty="0">
                        <a:latin typeface="Arial" panose="020B0604020202020204" pitchFamily="34" charset="0"/>
                        <a:cs typeface="Arial" panose="020B0604020202020204" pitchFamily="34" charset="0"/>
                      </a:endParaRPr>
                    </a:p>
                  </a:txBody>
                  <a:tcPr anchor="ctr"/>
                </a:tc>
                <a:tc>
                  <a:txBody>
                    <a:bodyPr/>
                    <a:lstStyle/>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Complete spatial coverage</a:t>
                      </a:r>
                    </a:p>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Complete temporal coverage</a:t>
                      </a:r>
                    </a:p>
                  </a:txBody>
                  <a:tcPr anchor="ctr"/>
                </a:tc>
              </a:tr>
              <a:tr h="1541633">
                <a:tc>
                  <a:txBody>
                    <a:bodyPr/>
                    <a:lstStyle/>
                    <a:p>
                      <a:pPr algn="r"/>
                      <a:r>
                        <a:rPr lang="en-US" sz="1400" dirty="0" smtClean="0">
                          <a:latin typeface="Arial" panose="020B0604020202020204" pitchFamily="34" charset="0"/>
                          <a:cs typeface="Arial" panose="020B0604020202020204" pitchFamily="34" charset="0"/>
                        </a:rPr>
                        <a:t>Disadvantages</a:t>
                      </a:r>
                      <a:endParaRPr lang="en-US" sz="1400" dirty="0">
                        <a:latin typeface="Arial" panose="020B0604020202020204" pitchFamily="34" charset="0"/>
                        <a:cs typeface="Arial" panose="020B0604020202020204" pitchFamily="34" charset="0"/>
                      </a:endParaRPr>
                    </a:p>
                  </a:txBody>
                  <a:tcPr anchor="ctr"/>
                </a:tc>
                <a:tc>
                  <a:txBody>
                    <a:bodyPr/>
                    <a:lstStyle/>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Spatially</a:t>
                      </a:r>
                      <a:r>
                        <a:rPr lang="en-US" sz="1400" baseline="0" dirty="0" smtClean="0">
                          <a:latin typeface="Arial" panose="020B0604020202020204" pitchFamily="34" charset="0"/>
                          <a:cs typeface="Arial" panose="020B0604020202020204" pitchFamily="34" charset="0"/>
                        </a:rPr>
                        <a:t> limited</a:t>
                      </a:r>
                    </a:p>
                    <a:p>
                      <a:pPr marL="285750" indent="-285750" algn="l">
                        <a:lnSpc>
                          <a:spcPct val="150000"/>
                        </a:lnSpc>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Temporally limited</a:t>
                      </a:r>
                      <a:endParaRPr lang="en-US" sz="1400" dirty="0">
                        <a:latin typeface="Arial" panose="020B0604020202020204" pitchFamily="34" charset="0"/>
                        <a:cs typeface="Arial" panose="020B0604020202020204" pitchFamily="34" charset="0"/>
                      </a:endParaRPr>
                    </a:p>
                  </a:txBody>
                  <a:tcPr anchor="ctr"/>
                </a:tc>
                <a:tc>
                  <a:txBody>
                    <a:bodyPr/>
                    <a:lstStyle/>
                    <a:p>
                      <a:pPr marL="285750" marR="0"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smtClean="0">
                          <a:latin typeface="Arial" panose="020B0604020202020204" pitchFamily="34" charset="0"/>
                          <a:cs typeface="Arial" panose="020B0604020202020204" pitchFamily="34" charset="0"/>
                        </a:rPr>
                        <a:t>Theory &amp; </a:t>
                      </a:r>
                      <a:r>
                        <a:rPr lang="en-US" sz="1400" baseline="0" dirty="0" smtClean="0">
                          <a:latin typeface="Arial" panose="020B0604020202020204" pitchFamily="34" charset="0"/>
                          <a:cs typeface="Arial" panose="020B0604020202020204" pitchFamily="34" charset="0"/>
                        </a:rPr>
                        <a:t>observation based</a:t>
                      </a:r>
                      <a:endParaRPr lang="en-US" sz="1400" dirty="0" smtClean="0">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Difficult to validate</a:t>
                      </a:r>
                    </a:p>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Limited</a:t>
                      </a:r>
                      <a:r>
                        <a:rPr lang="en-US" sz="1400" baseline="0" dirty="0" smtClean="0">
                          <a:latin typeface="Arial" panose="020B0604020202020204" pitchFamily="34" charset="0"/>
                          <a:cs typeface="Arial" panose="020B0604020202020204" pitchFamily="34" charset="0"/>
                        </a:rPr>
                        <a:t> by radar quality </a:t>
                      </a:r>
                    </a:p>
                  </a:txBody>
                  <a:tcPr anchor="ctr"/>
                </a:tc>
                <a:tc>
                  <a:txBody>
                    <a:bodyPr/>
                    <a:lstStyle/>
                    <a:p>
                      <a:pPr marL="285750" marR="0"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smtClean="0">
                          <a:latin typeface="Arial" panose="020B0604020202020204" pitchFamily="34" charset="0"/>
                          <a:cs typeface="Arial" panose="020B0604020202020204" pitchFamily="34" charset="0"/>
                        </a:rPr>
                        <a:t>Theory based</a:t>
                      </a:r>
                    </a:p>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Difficult to validate</a:t>
                      </a:r>
                    </a:p>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Parameterizations</a:t>
                      </a:r>
                    </a:p>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Different</a:t>
                      </a:r>
                      <a:r>
                        <a:rPr lang="en-US" sz="1400" baseline="0" dirty="0" smtClean="0">
                          <a:latin typeface="Arial" panose="020B0604020202020204" pitchFamily="34" charset="0"/>
                          <a:cs typeface="Arial" panose="020B0604020202020204" pitchFamily="34" charset="0"/>
                        </a:rPr>
                        <a:t> schemes</a:t>
                      </a:r>
                      <a:endParaRPr lang="en-US" sz="1400" dirty="0">
                        <a:latin typeface="Arial" panose="020B0604020202020204" pitchFamily="34" charset="0"/>
                        <a:cs typeface="Arial" panose="020B0604020202020204" pitchFamily="34" charset="0"/>
                      </a:endParaRPr>
                    </a:p>
                  </a:txBody>
                  <a:tcPr anchor="ctr"/>
                </a:tc>
              </a:tr>
            </a:tbl>
          </a:graphicData>
        </a:graphic>
      </p:graphicFrame>
      <p:sp>
        <p:nvSpPr>
          <p:cNvPr id="5" name="Rectangle 4"/>
          <p:cNvSpPr/>
          <p:nvPr/>
        </p:nvSpPr>
        <p:spPr>
          <a:xfrm>
            <a:off x="3332093" y="1639766"/>
            <a:ext cx="5625057" cy="3440337"/>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5525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546756" y="111116"/>
            <a:ext cx="7945958" cy="857250"/>
          </a:xfrm>
          <a:prstGeom prst="rect">
            <a:avLst/>
          </a:prstGeom>
        </p:spPr>
        <p:txBody>
          <a:bodyPr vert="horz" lIns="68580" tIns="34290" rIns="68580" bIns="3429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200" dirty="0" smtClean="0">
                <a:solidFill>
                  <a:srgbClr val="E8950E">
                    <a:lumMod val="40000"/>
                    <a:lumOff val="60000"/>
                  </a:srgbClr>
                </a:solidFill>
                <a:latin typeface="Arial" panose="020B0604020202020204" pitchFamily="34" charset="0"/>
                <a:cs typeface="Arial" panose="020B0604020202020204" pitchFamily="34" charset="0"/>
              </a:rPr>
              <a:t>Microphysical Structure of MCSs</a:t>
            </a:r>
            <a:endParaRPr lang="en-US" sz="3200" dirty="0">
              <a:solidFill>
                <a:srgbClr val="E8950E">
                  <a:lumMod val="40000"/>
                  <a:lumOff val="60000"/>
                </a:srgbClr>
              </a:solidFill>
              <a:latin typeface="Arial" panose="020B0604020202020204" pitchFamily="34" charset="0"/>
              <a:cs typeface="Arial" panose="020B0604020202020204" pitchFamily="34" charset="0"/>
            </a:endParaRPr>
          </a:p>
        </p:txBody>
      </p:sp>
      <p:sp>
        <p:nvSpPr>
          <p:cNvPr id="2" name="Rectangle 1"/>
          <p:cNvSpPr/>
          <p:nvPr/>
        </p:nvSpPr>
        <p:spPr>
          <a:xfrm>
            <a:off x="312553" y="1000568"/>
            <a:ext cx="8414364" cy="338554"/>
          </a:xfrm>
          <a:prstGeom prst="rect">
            <a:avLst/>
          </a:prstGeom>
        </p:spPr>
        <p:txBody>
          <a:bodyPr wrap="square">
            <a:spAutoFit/>
          </a:bodyPr>
          <a:lstStyle/>
          <a:p>
            <a:pPr algn="ctr"/>
            <a:r>
              <a:rPr lang="en-US" sz="1600" dirty="0" smtClean="0">
                <a:solidFill>
                  <a:srgbClr val="D9D9D9"/>
                </a:solidFill>
                <a:latin typeface="Arial"/>
              </a:rPr>
              <a:t>Observation and validation difficult</a:t>
            </a:r>
            <a:endParaRPr lang="en-US" sz="1600" dirty="0">
              <a:solidFill>
                <a:srgbClr val="D9D9D9"/>
              </a:solidFill>
              <a:latin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238168786"/>
              </p:ext>
            </p:extLst>
          </p:nvPr>
        </p:nvGraphicFramePr>
        <p:xfrm>
          <a:off x="211756" y="1639768"/>
          <a:ext cx="8720489" cy="3431470"/>
        </p:xfrm>
        <a:graphic>
          <a:graphicData uri="http://schemas.openxmlformats.org/drawingml/2006/table">
            <a:tbl>
              <a:tblPr firstRow="1" bandRow="1">
                <a:tableStyleId>{00A15C55-8517-42AA-B614-E9B94910E393}</a:tableStyleId>
              </a:tblPr>
              <a:tblGrid>
                <a:gridCol w="1357162"/>
                <a:gridCol w="1766596"/>
                <a:gridCol w="2786153"/>
                <a:gridCol w="2810578"/>
              </a:tblGrid>
              <a:tr h="847143">
                <a:tc>
                  <a:txBody>
                    <a:bodyPr/>
                    <a:lstStyle/>
                    <a:p>
                      <a:pPr algn="ctr"/>
                      <a:r>
                        <a:rPr lang="en-US" sz="1400" b="1" dirty="0" smtClean="0">
                          <a:solidFill>
                            <a:schemeClr val="bg1"/>
                          </a:solidFill>
                          <a:latin typeface="Arial" panose="020B0604020202020204" pitchFamily="34" charset="0"/>
                          <a:cs typeface="Arial" panose="020B0604020202020204" pitchFamily="34" charset="0"/>
                        </a:rPr>
                        <a:t>Observation / Validation Method</a:t>
                      </a: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4">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Aircraft Observations</a:t>
                      </a: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4">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Dual-polarimetric radar</a:t>
                      </a: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4">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Numerical Simulations</a:t>
                      </a: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4">
                        <a:lumMod val="40000"/>
                        <a:lumOff val="60000"/>
                      </a:schemeClr>
                    </a:solidFill>
                  </a:tcPr>
                </a:tc>
              </a:tr>
              <a:tr h="1042694">
                <a:tc>
                  <a:txBody>
                    <a:bodyPr/>
                    <a:lstStyle/>
                    <a:p>
                      <a:pPr algn="r"/>
                      <a:r>
                        <a:rPr lang="en-US" sz="1400" dirty="0" smtClean="0">
                          <a:latin typeface="Arial" panose="020B0604020202020204" pitchFamily="34" charset="0"/>
                          <a:cs typeface="Arial" panose="020B0604020202020204" pitchFamily="34" charset="0"/>
                        </a:rPr>
                        <a:t>Advantages</a:t>
                      </a:r>
                      <a:endParaRPr lang="en-US" sz="1400" dirty="0">
                        <a:latin typeface="Arial" panose="020B0604020202020204" pitchFamily="34" charset="0"/>
                        <a:cs typeface="Arial" panose="020B0604020202020204" pitchFamily="34" charset="0"/>
                      </a:endParaRPr>
                    </a:p>
                  </a:txBody>
                  <a:tcPr anchor="ctr"/>
                </a:tc>
                <a:tc>
                  <a:txBody>
                    <a:bodyPr/>
                    <a:lstStyle/>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 situ</a:t>
                      </a:r>
                      <a:endParaRPr lang="en-US" sz="1400" dirty="0">
                        <a:latin typeface="Arial" panose="020B0604020202020204" pitchFamily="34" charset="0"/>
                        <a:cs typeface="Arial" panose="020B0604020202020204" pitchFamily="34" charset="0"/>
                      </a:endParaRPr>
                    </a:p>
                  </a:txBody>
                  <a:tcPr anchor="ctr"/>
                </a:tc>
                <a:tc>
                  <a:txBody>
                    <a:bodyPr/>
                    <a:lstStyle/>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Large spatial</a:t>
                      </a:r>
                      <a:r>
                        <a:rPr lang="en-US" sz="1400" baseline="0" dirty="0" smtClean="0">
                          <a:latin typeface="Arial" panose="020B0604020202020204" pitchFamily="34" charset="0"/>
                          <a:cs typeface="Arial" panose="020B0604020202020204" pitchFamily="34" charset="0"/>
                        </a:rPr>
                        <a:t> coverage</a:t>
                      </a:r>
                    </a:p>
                    <a:p>
                      <a:pPr marL="285750" indent="-285750" algn="l">
                        <a:lnSpc>
                          <a:spcPct val="150000"/>
                        </a:lnSpc>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Increased temporal coverage</a:t>
                      </a:r>
                      <a:endParaRPr lang="en-US" sz="1400" dirty="0">
                        <a:latin typeface="Arial" panose="020B0604020202020204" pitchFamily="34" charset="0"/>
                        <a:cs typeface="Arial" panose="020B0604020202020204" pitchFamily="34" charset="0"/>
                      </a:endParaRPr>
                    </a:p>
                  </a:txBody>
                  <a:tcPr anchor="ctr"/>
                </a:tc>
                <a:tc>
                  <a:txBody>
                    <a:bodyPr/>
                    <a:lstStyle/>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Complete spatial coverage</a:t>
                      </a:r>
                    </a:p>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Complete temporal coverage</a:t>
                      </a:r>
                    </a:p>
                  </a:txBody>
                  <a:tcPr anchor="ctr"/>
                </a:tc>
              </a:tr>
              <a:tr h="1541633">
                <a:tc>
                  <a:txBody>
                    <a:bodyPr/>
                    <a:lstStyle/>
                    <a:p>
                      <a:pPr algn="r"/>
                      <a:r>
                        <a:rPr lang="en-US" sz="1400" dirty="0" smtClean="0">
                          <a:latin typeface="Arial" panose="020B0604020202020204" pitchFamily="34" charset="0"/>
                          <a:cs typeface="Arial" panose="020B0604020202020204" pitchFamily="34" charset="0"/>
                        </a:rPr>
                        <a:t>Disadvantages</a:t>
                      </a:r>
                      <a:endParaRPr lang="en-US" sz="1400" dirty="0">
                        <a:latin typeface="Arial" panose="020B0604020202020204" pitchFamily="34" charset="0"/>
                        <a:cs typeface="Arial" panose="020B0604020202020204" pitchFamily="34" charset="0"/>
                      </a:endParaRPr>
                    </a:p>
                  </a:txBody>
                  <a:tcPr anchor="ctr"/>
                </a:tc>
                <a:tc>
                  <a:txBody>
                    <a:bodyPr/>
                    <a:lstStyle/>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Spatially</a:t>
                      </a:r>
                      <a:r>
                        <a:rPr lang="en-US" sz="1400" baseline="0" dirty="0" smtClean="0">
                          <a:latin typeface="Arial" panose="020B0604020202020204" pitchFamily="34" charset="0"/>
                          <a:cs typeface="Arial" panose="020B0604020202020204" pitchFamily="34" charset="0"/>
                        </a:rPr>
                        <a:t> limited</a:t>
                      </a:r>
                    </a:p>
                    <a:p>
                      <a:pPr marL="285750" indent="-285750" algn="l">
                        <a:lnSpc>
                          <a:spcPct val="150000"/>
                        </a:lnSpc>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Temporally limited</a:t>
                      </a:r>
                      <a:endParaRPr lang="en-US" sz="1400" dirty="0">
                        <a:latin typeface="Arial" panose="020B0604020202020204" pitchFamily="34" charset="0"/>
                        <a:cs typeface="Arial" panose="020B0604020202020204" pitchFamily="34" charset="0"/>
                      </a:endParaRPr>
                    </a:p>
                  </a:txBody>
                  <a:tcPr anchor="ctr"/>
                </a:tc>
                <a:tc>
                  <a:txBody>
                    <a:bodyPr/>
                    <a:lstStyle/>
                    <a:p>
                      <a:pPr marL="285750" marR="0"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smtClean="0">
                          <a:latin typeface="Arial" panose="020B0604020202020204" pitchFamily="34" charset="0"/>
                          <a:cs typeface="Arial" panose="020B0604020202020204" pitchFamily="34" charset="0"/>
                        </a:rPr>
                        <a:t>Theory &amp; </a:t>
                      </a:r>
                      <a:r>
                        <a:rPr lang="en-US" sz="1400" baseline="0" dirty="0" smtClean="0">
                          <a:latin typeface="Arial" panose="020B0604020202020204" pitchFamily="34" charset="0"/>
                          <a:cs typeface="Arial" panose="020B0604020202020204" pitchFamily="34" charset="0"/>
                        </a:rPr>
                        <a:t>observation based</a:t>
                      </a:r>
                      <a:endParaRPr lang="en-US" sz="1400" dirty="0" smtClean="0">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Difficult to validate</a:t>
                      </a:r>
                    </a:p>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Limited</a:t>
                      </a:r>
                      <a:r>
                        <a:rPr lang="en-US" sz="1400" baseline="0" dirty="0" smtClean="0">
                          <a:latin typeface="Arial" panose="020B0604020202020204" pitchFamily="34" charset="0"/>
                          <a:cs typeface="Arial" panose="020B0604020202020204" pitchFamily="34" charset="0"/>
                        </a:rPr>
                        <a:t> by radar quality </a:t>
                      </a:r>
                    </a:p>
                  </a:txBody>
                  <a:tcPr anchor="ctr"/>
                </a:tc>
                <a:tc>
                  <a:txBody>
                    <a:bodyPr/>
                    <a:lstStyle/>
                    <a:p>
                      <a:pPr marL="285750" marR="0"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smtClean="0">
                          <a:latin typeface="Arial" panose="020B0604020202020204" pitchFamily="34" charset="0"/>
                          <a:cs typeface="Arial" panose="020B0604020202020204" pitchFamily="34" charset="0"/>
                        </a:rPr>
                        <a:t>Theory based</a:t>
                      </a:r>
                    </a:p>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Difficult to validate</a:t>
                      </a:r>
                    </a:p>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Parameterizations</a:t>
                      </a:r>
                    </a:p>
                    <a:p>
                      <a:pPr marL="285750" indent="-285750" algn="l">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Different</a:t>
                      </a:r>
                      <a:r>
                        <a:rPr lang="en-US" sz="1400" baseline="0" dirty="0" smtClean="0">
                          <a:latin typeface="Arial" panose="020B0604020202020204" pitchFamily="34" charset="0"/>
                          <a:cs typeface="Arial" panose="020B0604020202020204" pitchFamily="34" charset="0"/>
                        </a:rPr>
                        <a:t> schemes</a:t>
                      </a:r>
                      <a:endParaRPr lang="en-US" sz="1400" dirty="0">
                        <a:latin typeface="Arial" panose="020B0604020202020204" pitchFamily="34" charset="0"/>
                        <a:cs typeface="Arial" panose="020B0604020202020204" pitchFamily="34" charset="0"/>
                      </a:endParaRPr>
                    </a:p>
                  </a:txBody>
                  <a:tcPr anchor="ctr"/>
                </a:tc>
              </a:tr>
            </a:tbl>
          </a:graphicData>
        </a:graphic>
      </p:graphicFrame>
      <p:sp>
        <p:nvSpPr>
          <p:cNvPr id="20" name="Rectangle 19"/>
          <p:cNvSpPr/>
          <p:nvPr/>
        </p:nvSpPr>
        <p:spPr>
          <a:xfrm>
            <a:off x="914401" y="5548384"/>
            <a:ext cx="7220562" cy="923330"/>
          </a:xfrm>
          <a:prstGeom prst="rect">
            <a:avLst/>
          </a:prstGeom>
          <a:solidFill>
            <a:schemeClr val="accent4">
              <a:lumMod val="20000"/>
              <a:lumOff val="80000"/>
            </a:schemeClr>
          </a:solidFill>
          <a:ln w="76200">
            <a:solidFill>
              <a:schemeClr val="accent4">
                <a:lumMod val="60000"/>
                <a:lumOff val="40000"/>
              </a:schemeClr>
            </a:solidFill>
          </a:ln>
          <a:effectLst>
            <a:glow rad="228600">
              <a:schemeClr val="accent4">
                <a:satMod val="175000"/>
                <a:alpha val="40000"/>
              </a:schemeClr>
            </a:glow>
          </a:effectLst>
        </p:spPr>
        <p:txBody>
          <a:bodyPr wrap="square" lIns="182880" tIns="182880" rIns="182880" bIns="182880">
            <a:spAutoFit/>
          </a:bodyPr>
          <a:lstStyle/>
          <a:p>
            <a:pPr algn="ctr"/>
            <a:r>
              <a:rPr lang="en-US" b="1" dirty="0" smtClean="0">
                <a:solidFill>
                  <a:schemeClr val="bg1"/>
                </a:solidFill>
                <a:latin typeface="Arial"/>
              </a:rPr>
              <a:t>Objective:</a:t>
            </a:r>
            <a:r>
              <a:rPr lang="en-US" dirty="0" smtClean="0">
                <a:solidFill>
                  <a:schemeClr val="bg1"/>
                </a:solidFill>
                <a:latin typeface="Arial"/>
              </a:rPr>
              <a:t> Is </a:t>
            </a:r>
            <a:r>
              <a:rPr lang="en-US" dirty="0">
                <a:solidFill>
                  <a:schemeClr val="bg1"/>
                </a:solidFill>
                <a:latin typeface="Arial"/>
              </a:rPr>
              <a:t>microphysical </a:t>
            </a:r>
            <a:r>
              <a:rPr lang="en-US" dirty="0" smtClean="0">
                <a:solidFill>
                  <a:schemeClr val="bg1"/>
                </a:solidFill>
                <a:latin typeface="Arial"/>
              </a:rPr>
              <a:t>structures in dual-polarimetric radar data and WRF consistent with each other and previous theories?</a:t>
            </a:r>
            <a:endParaRPr lang="en-US" dirty="0">
              <a:solidFill>
                <a:schemeClr val="bg1"/>
              </a:solidFill>
              <a:latin typeface="Arial"/>
            </a:endParaRPr>
          </a:p>
        </p:txBody>
      </p:sp>
      <p:sp>
        <p:nvSpPr>
          <p:cNvPr id="5" name="Rectangle 4"/>
          <p:cNvSpPr/>
          <p:nvPr/>
        </p:nvSpPr>
        <p:spPr>
          <a:xfrm>
            <a:off x="1540041" y="1639767"/>
            <a:ext cx="1809551" cy="3440337"/>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935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Rectangle 13"/>
          <p:cNvSpPr/>
          <p:nvPr/>
        </p:nvSpPr>
        <p:spPr>
          <a:xfrm>
            <a:off x="288759" y="1014721"/>
            <a:ext cx="8585735" cy="4481304"/>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365762" y="1831681"/>
            <a:ext cx="8508733" cy="362108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smtClean="0">
                <a:solidFill>
                  <a:schemeClr val="accent4">
                    <a:lumMod val="20000"/>
                    <a:lumOff val="80000"/>
                  </a:schemeClr>
                </a:solidFill>
                <a:latin typeface="Arial" panose="020B0604020202020204" pitchFamily="34" charset="0"/>
                <a:cs typeface="Arial" panose="020B0604020202020204" pitchFamily="34" charset="0"/>
              </a:rPr>
              <a:t>Spatial organization of hydrometeors / ice processes around midlevel inflow</a:t>
            </a:r>
          </a:p>
          <a:p>
            <a:endParaRPr lang="en-US" sz="1600" b="1" dirty="0" smtClean="0">
              <a:solidFill>
                <a:schemeClr val="accent4">
                  <a:lumMod val="20000"/>
                  <a:lumOff val="80000"/>
                </a:schemeClr>
              </a:solidFill>
              <a:latin typeface="Arial" panose="020B0604020202020204" pitchFamily="34" charset="0"/>
              <a:cs typeface="Arial" panose="020B0604020202020204" pitchFamily="34" charset="0"/>
            </a:endParaRPr>
          </a:p>
          <a:p>
            <a:r>
              <a:rPr lang="en-US" sz="1600" b="1" dirty="0" smtClean="0">
                <a:solidFill>
                  <a:schemeClr val="accent4">
                    <a:lumMod val="20000"/>
                    <a:lumOff val="80000"/>
                  </a:schemeClr>
                </a:solidFill>
                <a:latin typeface="Arial" panose="020B0604020202020204" pitchFamily="34" charset="0"/>
                <a:cs typeface="Arial" panose="020B0604020202020204" pitchFamily="34" charset="0"/>
              </a:rPr>
              <a:t>Part 1: Radial Velocity and Dual - Polarimetric Radar Composite Analysis</a:t>
            </a:r>
          </a:p>
          <a:p>
            <a:pPr lvl="1"/>
            <a:r>
              <a:rPr lang="en-US" sz="1600" dirty="0" smtClean="0">
                <a:solidFill>
                  <a:schemeClr val="tx1">
                    <a:lumMod val="95000"/>
                  </a:schemeClr>
                </a:solidFill>
                <a:latin typeface="Arial" panose="020B0604020202020204" pitchFamily="34" charset="0"/>
                <a:cs typeface="Arial" panose="020B0604020202020204" pitchFamily="34" charset="0"/>
              </a:rPr>
              <a:t>Systematic hydrometeor organization around midlevel inflow</a:t>
            </a:r>
          </a:p>
          <a:p>
            <a:pPr lvl="1"/>
            <a:r>
              <a:rPr lang="en-US" sz="1600" dirty="0" smtClean="0">
                <a:solidFill>
                  <a:schemeClr val="tx1">
                    <a:lumMod val="95000"/>
                  </a:schemeClr>
                </a:solidFill>
                <a:latin typeface="Arial" panose="020B0604020202020204" pitchFamily="34" charset="0"/>
                <a:cs typeface="Arial" panose="020B0604020202020204" pitchFamily="34" charset="0"/>
              </a:rPr>
              <a:t>Frozen hydrometeors ~ Ice microphysical processes</a:t>
            </a:r>
          </a:p>
          <a:p>
            <a:endParaRPr lang="en-US" sz="1600" dirty="0">
              <a:solidFill>
                <a:schemeClr val="tx1">
                  <a:lumMod val="95000"/>
                </a:schemeClr>
              </a:solidFill>
              <a:latin typeface="Arial" panose="020B0604020202020204" pitchFamily="34" charset="0"/>
              <a:cs typeface="Arial" panose="020B0604020202020204" pitchFamily="34" charset="0"/>
            </a:endParaRPr>
          </a:p>
          <a:p>
            <a:r>
              <a:rPr lang="en-US" sz="1600" b="1" dirty="0" smtClean="0">
                <a:solidFill>
                  <a:schemeClr val="accent4">
                    <a:lumMod val="20000"/>
                    <a:lumOff val="80000"/>
                  </a:schemeClr>
                </a:solidFill>
                <a:latin typeface="Arial" panose="020B0604020202020204" pitchFamily="34" charset="0"/>
                <a:cs typeface="Arial" panose="020B0604020202020204" pitchFamily="34" charset="0"/>
              </a:rPr>
              <a:t>Part 2: WRF Simulations</a:t>
            </a:r>
          </a:p>
          <a:p>
            <a:pPr lvl="1"/>
            <a:r>
              <a:rPr lang="en-US" sz="1600" dirty="0" smtClean="0">
                <a:solidFill>
                  <a:schemeClr val="tx1">
                    <a:lumMod val="95000"/>
                  </a:schemeClr>
                </a:solidFill>
                <a:latin typeface="Arial" panose="020B0604020202020204" pitchFamily="34" charset="0"/>
                <a:cs typeface="Arial" panose="020B0604020202020204" pitchFamily="34" charset="0"/>
              </a:rPr>
              <a:t>Force squall by assimilating radial velocity</a:t>
            </a:r>
            <a:endParaRPr lang="en-US" sz="1600" dirty="0">
              <a:solidFill>
                <a:schemeClr val="tx1">
                  <a:lumMod val="95000"/>
                </a:schemeClr>
              </a:solidFill>
              <a:latin typeface="Arial" panose="020B0604020202020204" pitchFamily="34" charset="0"/>
              <a:cs typeface="Arial" panose="020B0604020202020204" pitchFamily="34" charset="0"/>
            </a:endParaRPr>
          </a:p>
          <a:p>
            <a:pPr marL="457200" lvl="1" indent="0">
              <a:buNone/>
            </a:pPr>
            <a:endParaRPr lang="en-US" sz="1600" dirty="0" smtClean="0">
              <a:solidFill>
                <a:schemeClr val="tx1">
                  <a:lumMod val="95000"/>
                </a:schemeClr>
              </a:solidFill>
              <a:latin typeface="Arial" panose="020B0604020202020204" pitchFamily="34" charset="0"/>
              <a:cs typeface="Arial" panose="020B0604020202020204" pitchFamily="34" charset="0"/>
            </a:endParaRPr>
          </a:p>
          <a:p>
            <a:r>
              <a:rPr lang="en-US" sz="1600" b="1" dirty="0">
                <a:solidFill>
                  <a:schemeClr val="accent4">
                    <a:lumMod val="20000"/>
                    <a:lumOff val="80000"/>
                  </a:schemeClr>
                </a:solidFill>
                <a:latin typeface="Arial" panose="020B0604020202020204" pitchFamily="34" charset="0"/>
                <a:cs typeface="Arial" panose="020B0604020202020204" pitchFamily="34" charset="0"/>
              </a:rPr>
              <a:t>Part </a:t>
            </a:r>
            <a:r>
              <a:rPr lang="en-US" sz="1600" b="1" dirty="0" smtClean="0">
                <a:solidFill>
                  <a:schemeClr val="accent4">
                    <a:lumMod val="20000"/>
                    <a:lumOff val="80000"/>
                  </a:schemeClr>
                </a:solidFill>
                <a:latin typeface="Arial" panose="020B0604020202020204" pitchFamily="34" charset="0"/>
                <a:cs typeface="Arial" panose="020B0604020202020204" pitchFamily="34" charset="0"/>
              </a:rPr>
              <a:t>3: Spatial Comparison</a:t>
            </a:r>
            <a:endParaRPr lang="en-US" sz="1600" b="1" dirty="0">
              <a:solidFill>
                <a:schemeClr val="accent4">
                  <a:lumMod val="20000"/>
                  <a:lumOff val="80000"/>
                </a:schemeClr>
              </a:solidFill>
              <a:latin typeface="Arial" panose="020B0604020202020204" pitchFamily="34" charset="0"/>
              <a:cs typeface="Arial" panose="020B0604020202020204" pitchFamily="34" charset="0"/>
            </a:endParaRPr>
          </a:p>
          <a:p>
            <a:pPr lvl="1"/>
            <a:r>
              <a:rPr lang="en-US" sz="1600" dirty="0" smtClean="0">
                <a:solidFill>
                  <a:schemeClr val="tx1">
                    <a:lumMod val="95000"/>
                  </a:schemeClr>
                </a:solidFill>
                <a:latin typeface="Arial" panose="020B0604020202020204" pitchFamily="34" charset="0"/>
                <a:cs typeface="Arial" panose="020B0604020202020204" pitchFamily="34" charset="0"/>
              </a:rPr>
              <a:t>Broad pattern similar</a:t>
            </a:r>
          </a:p>
          <a:p>
            <a:pPr lvl="1"/>
            <a:r>
              <a:rPr lang="en-US" sz="1600" dirty="0" smtClean="0">
                <a:solidFill>
                  <a:schemeClr val="tx1">
                    <a:lumMod val="95000"/>
                  </a:schemeClr>
                </a:solidFill>
                <a:latin typeface="Arial" panose="020B0604020202020204" pitchFamily="34" charset="0"/>
                <a:cs typeface="Arial" panose="020B0604020202020204" pitchFamily="34" charset="0"/>
              </a:rPr>
              <a:t>Details differ</a:t>
            </a:r>
            <a:endParaRPr lang="en-US" sz="1600" dirty="0">
              <a:solidFill>
                <a:schemeClr val="tx1">
                  <a:lumMod val="95000"/>
                </a:schemeClr>
              </a:solidFill>
              <a:latin typeface="Arial" panose="020B0604020202020204" pitchFamily="34" charset="0"/>
              <a:cs typeface="Arial" panose="020B0604020202020204" pitchFamily="34" charset="0"/>
            </a:endParaRPr>
          </a:p>
          <a:p>
            <a:pPr marL="457200" lvl="1" indent="0">
              <a:buNone/>
            </a:pPr>
            <a:endParaRPr lang="en-US" sz="1600" dirty="0">
              <a:solidFill>
                <a:schemeClr val="tx1">
                  <a:lumMod val="95000"/>
                </a:schemeClr>
              </a:solidFill>
              <a:latin typeface="Arial" panose="020B0604020202020204" pitchFamily="34" charset="0"/>
              <a:cs typeface="Arial" panose="020B0604020202020204" pitchFamily="34" charset="0"/>
            </a:endParaRPr>
          </a:p>
          <a:p>
            <a:endParaRPr lang="en-US" sz="2000" b="1" dirty="0" smtClean="0">
              <a:solidFill>
                <a:srgbClr val="D9D9D9"/>
              </a:solidFill>
              <a:latin typeface="Arial" panose="020B0604020202020204" pitchFamily="34" charset="0"/>
              <a:cs typeface="Arial" panose="020B0604020202020204" pitchFamily="34" charset="0"/>
            </a:endParaRPr>
          </a:p>
        </p:txBody>
      </p:sp>
      <p:sp>
        <p:nvSpPr>
          <p:cNvPr id="6" name="TextBox 5"/>
          <p:cNvSpPr txBox="1"/>
          <p:nvPr/>
        </p:nvSpPr>
        <p:spPr>
          <a:xfrm>
            <a:off x="288759" y="1085152"/>
            <a:ext cx="8585735" cy="646331"/>
          </a:xfrm>
          <a:prstGeom prst="rect">
            <a:avLst/>
          </a:prstGeom>
          <a:noFill/>
        </p:spPr>
        <p:txBody>
          <a:bodyPr wrap="square" rtlCol="0">
            <a:spAutoFit/>
          </a:bodyPr>
          <a:lstStyle/>
          <a:p>
            <a:pPr algn="ctr"/>
            <a:r>
              <a:rPr lang="en-US" sz="3600" dirty="0" smtClean="0">
                <a:solidFill>
                  <a:schemeClr val="accent4">
                    <a:lumMod val="40000"/>
                    <a:lumOff val="6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Outline</a:t>
            </a:r>
            <a:endParaRPr lang="en-US" sz="3600" dirty="0">
              <a:solidFill>
                <a:schemeClr val="accent4">
                  <a:lumMod val="40000"/>
                  <a:lumOff val="6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332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503" y="827772"/>
            <a:ext cx="8912993" cy="3850106"/>
          </a:xfrm>
        </p:spPr>
        <p:txBody>
          <a:bodyPr tIns="0" anchor="t" anchorCtr="0"/>
          <a:lstStyle/>
          <a:p>
            <a:pPr lvl="1" algn="ctr"/>
            <a:r>
              <a:rPr lang="en-US" sz="2800" u="sng" dirty="0" smtClean="0">
                <a:solidFill>
                  <a:schemeClr val="accent4">
                    <a:lumMod val="40000"/>
                    <a:lumOff val="60000"/>
                  </a:schemeClr>
                </a:solidFill>
                <a:latin typeface="Arial" panose="020B0604020202020204" pitchFamily="34" charset="0"/>
                <a:cs typeface="Arial" panose="020B0604020202020204" pitchFamily="34" charset="0"/>
              </a:rPr>
              <a:t>Part 1:</a:t>
            </a:r>
            <a:r>
              <a:rPr lang="en-US" sz="2800" u="sng" dirty="0" smtClean="0">
                <a:solidFill>
                  <a:schemeClr val="accent4">
                    <a:lumMod val="40000"/>
                    <a:lumOff val="60000"/>
                  </a:schemeClr>
                </a:solidFill>
                <a:latin typeface="Arial Black" panose="020B0A04020102020204" pitchFamily="34" charset="0"/>
              </a:rPr>
              <a:t/>
            </a:r>
            <a:br>
              <a:rPr lang="en-US" sz="2800" u="sng" dirty="0" smtClean="0">
                <a:solidFill>
                  <a:schemeClr val="accent4">
                    <a:lumMod val="40000"/>
                    <a:lumOff val="60000"/>
                  </a:schemeClr>
                </a:solidFill>
                <a:latin typeface="Arial Black" panose="020B0A04020102020204" pitchFamily="34" charset="0"/>
              </a:rPr>
            </a:br>
            <a:r>
              <a:rPr lang="en-US" sz="2800" dirty="0" smtClean="0">
                <a:solidFill>
                  <a:schemeClr val="accent4">
                    <a:lumMod val="40000"/>
                    <a:lumOff val="60000"/>
                  </a:schemeClr>
                </a:solidFill>
                <a:latin typeface="Arial Black" panose="020B0A04020102020204" pitchFamily="34" charset="0"/>
              </a:rPr>
              <a:t/>
            </a:r>
            <a:br>
              <a:rPr lang="en-US" sz="2800" dirty="0" smtClean="0">
                <a:solidFill>
                  <a:schemeClr val="accent4">
                    <a:lumMod val="40000"/>
                    <a:lumOff val="60000"/>
                  </a:schemeClr>
                </a:solidFill>
                <a:latin typeface="Arial Black" panose="020B0A04020102020204" pitchFamily="34" charset="0"/>
              </a:rPr>
            </a:br>
            <a:r>
              <a:rPr lang="en-US" sz="2800" dirty="0" smtClean="0">
                <a:solidFill>
                  <a:schemeClr val="accent4">
                    <a:lumMod val="40000"/>
                    <a:lumOff val="60000"/>
                  </a:schemeClr>
                </a:solidFill>
                <a:latin typeface="Arial" panose="020B0604020202020204" pitchFamily="34" charset="0"/>
                <a:cs typeface="Arial" panose="020B0604020202020204" pitchFamily="34" charset="0"/>
              </a:rPr>
              <a:t>Radial Velocity and Dual – Polarimetric Radar Composite Analysis</a:t>
            </a:r>
            <a:r>
              <a:rPr lang="en-US" sz="2800" dirty="0" smtClean="0">
                <a:solidFill>
                  <a:schemeClr val="accent4">
                    <a:lumMod val="40000"/>
                    <a:lumOff val="60000"/>
                  </a:schemeClr>
                </a:solidFill>
                <a:latin typeface="Arial Black" panose="020B0A04020102020204" pitchFamily="34" charset="0"/>
              </a:rPr>
              <a:t/>
            </a:r>
            <a:br>
              <a:rPr lang="en-US" sz="2800" dirty="0" smtClean="0">
                <a:solidFill>
                  <a:schemeClr val="accent4">
                    <a:lumMod val="40000"/>
                    <a:lumOff val="60000"/>
                  </a:schemeClr>
                </a:solidFill>
                <a:latin typeface="Arial Black" panose="020B0A04020102020204" pitchFamily="34" charset="0"/>
              </a:rPr>
            </a:br>
            <a:r>
              <a:rPr lang="en-US" sz="2800" dirty="0" smtClean="0">
                <a:solidFill>
                  <a:schemeClr val="accent4">
                    <a:lumMod val="40000"/>
                    <a:lumOff val="60000"/>
                  </a:schemeClr>
                </a:solidFill>
                <a:latin typeface="Arial Black" panose="020B0A04020102020204" pitchFamily="34" charset="0"/>
              </a:rPr>
              <a:t/>
            </a:r>
            <a:br>
              <a:rPr lang="en-US" sz="2800" dirty="0" smtClean="0">
                <a:solidFill>
                  <a:schemeClr val="accent4">
                    <a:lumMod val="40000"/>
                    <a:lumOff val="60000"/>
                  </a:schemeClr>
                </a:solidFill>
                <a:latin typeface="Arial Black" panose="020B0A04020102020204" pitchFamily="34" charset="0"/>
              </a:rPr>
            </a:br>
            <a:r>
              <a:rPr lang="en-US" sz="2800" dirty="0">
                <a:solidFill>
                  <a:schemeClr val="accent4">
                    <a:lumMod val="40000"/>
                    <a:lumOff val="60000"/>
                  </a:schemeClr>
                </a:solidFill>
                <a:latin typeface="Arial Black" panose="020B0A04020102020204" pitchFamily="34" charset="0"/>
              </a:rPr>
              <a:t/>
            </a:r>
            <a:br>
              <a:rPr lang="en-US" sz="2800" dirty="0">
                <a:solidFill>
                  <a:schemeClr val="accent4">
                    <a:lumMod val="40000"/>
                    <a:lumOff val="60000"/>
                  </a:schemeClr>
                </a:solidFill>
                <a:latin typeface="Arial Black" panose="020B0A04020102020204" pitchFamily="34" charset="0"/>
              </a:rPr>
            </a:br>
            <a:r>
              <a:rPr lang="en-US" sz="2800" dirty="0" smtClean="0">
                <a:solidFill>
                  <a:schemeClr val="accent4">
                    <a:lumMod val="40000"/>
                    <a:lumOff val="60000"/>
                  </a:schemeClr>
                </a:solidFill>
                <a:latin typeface="Arial Black" panose="020B0A04020102020204" pitchFamily="34" charset="0"/>
              </a:rPr>
              <a:t/>
            </a:r>
            <a:br>
              <a:rPr lang="en-US" sz="2800" dirty="0" smtClean="0">
                <a:solidFill>
                  <a:schemeClr val="accent4">
                    <a:lumMod val="40000"/>
                    <a:lumOff val="60000"/>
                  </a:schemeClr>
                </a:solidFill>
                <a:latin typeface="Arial Black" panose="020B0A04020102020204" pitchFamily="34" charset="0"/>
              </a:rPr>
            </a:br>
            <a:r>
              <a:rPr lang="en-US" sz="1600" dirty="0" smtClean="0">
                <a:solidFill>
                  <a:schemeClr val="tx1">
                    <a:lumMod val="95000"/>
                  </a:schemeClr>
                </a:solidFill>
                <a:latin typeface="Arial" panose="020B0604020202020204" pitchFamily="34" charset="0"/>
                <a:cs typeface="Arial" panose="020B0604020202020204" pitchFamily="34" charset="0"/>
              </a:rPr>
              <a:t>Systematic hydrometeor organization around midlevel inflow</a:t>
            </a:r>
            <a:br>
              <a:rPr lang="en-US" sz="1600" dirty="0" smtClean="0">
                <a:solidFill>
                  <a:schemeClr val="tx1">
                    <a:lumMod val="95000"/>
                  </a:schemeClr>
                </a:solidFill>
                <a:latin typeface="Arial" panose="020B0604020202020204" pitchFamily="34" charset="0"/>
                <a:cs typeface="Arial" panose="020B0604020202020204" pitchFamily="34" charset="0"/>
              </a:rPr>
            </a:br>
            <a:r>
              <a:rPr lang="en-US" sz="1600" dirty="0" smtClean="0">
                <a:solidFill>
                  <a:schemeClr val="tx1">
                    <a:lumMod val="95000"/>
                  </a:schemeClr>
                </a:solidFill>
                <a:latin typeface="Arial" panose="020B0604020202020204" pitchFamily="34" charset="0"/>
                <a:cs typeface="Arial" panose="020B0604020202020204" pitchFamily="34" charset="0"/>
              </a:rPr>
              <a:t/>
            </a:r>
            <a:br>
              <a:rPr lang="en-US" sz="1600" dirty="0" smtClean="0">
                <a:solidFill>
                  <a:schemeClr val="tx1">
                    <a:lumMod val="95000"/>
                  </a:schemeClr>
                </a:solidFill>
                <a:latin typeface="Arial" panose="020B0604020202020204" pitchFamily="34" charset="0"/>
                <a:cs typeface="Arial" panose="020B0604020202020204" pitchFamily="34" charset="0"/>
              </a:rPr>
            </a:br>
            <a:r>
              <a:rPr lang="en-US" sz="1600" dirty="0" smtClean="0">
                <a:solidFill>
                  <a:schemeClr val="tx1">
                    <a:lumMod val="95000"/>
                  </a:schemeClr>
                </a:solidFill>
                <a:latin typeface="Arial" panose="020B0604020202020204" pitchFamily="34" charset="0"/>
                <a:cs typeface="Arial" panose="020B0604020202020204" pitchFamily="34" charset="0"/>
              </a:rPr>
              <a:t>Frozen hydrometeors ~ Ice microphysical processes</a:t>
            </a:r>
            <a:br>
              <a:rPr lang="en-US" sz="1600" dirty="0" smtClean="0">
                <a:solidFill>
                  <a:schemeClr val="tx1">
                    <a:lumMod val="95000"/>
                  </a:schemeClr>
                </a:solidFill>
                <a:latin typeface="Arial" panose="020B0604020202020204" pitchFamily="34" charset="0"/>
                <a:cs typeface="Arial" panose="020B0604020202020204" pitchFamily="34" charset="0"/>
              </a:rPr>
            </a:br>
            <a:r>
              <a:rPr lang="en-US" sz="2800" dirty="0">
                <a:solidFill>
                  <a:schemeClr val="accent4">
                    <a:lumMod val="40000"/>
                    <a:lumOff val="60000"/>
                  </a:schemeClr>
                </a:solidFill>
                <a:latin typeface="Arial Black" panose="020B0A04020102020204" pitchFamily="34" charset="0"/>
              </a:rPr>
              <a:t/>
            </a:r>
            <a:br>
              <a:rPr lang="en-US" sz="2800" dirty="0">
                <a:solidFill>
                  <a:schemeClr val="accent4">
                    <a:lumMod val="40000"/>
                    <a:lumOff val="60000"/>
                  </a:schemeClr>
                </a:solidFill>
                <a:latin typeface="Arial Black" panose="020B0A04020102020204" pitchFamily="34" charset="0"/>
              </a:rPr>
            </a:br>
            <a:endParaRPr lang="en-US" sz="2800" dirty="0">
              <a:solidFill>
                <a:schemeClr val="accent4">
                  <a:lumMod val="40000"/>
                  <a:lumOff val="60000"/>
                </a:schemeClr>
              </a:solidFill>
              <a:latin typeface="Arial Black" panose="020B0A04020102020204" pitchFamily="34" charset="0"/>
            </a:endParaRPr>
          </a:p>
        </p:txBody>
      </p:sp>
      <p:pic>
        <p:nvPicPr>
          <p:cNvPr id="3" name="Picture 2" descr="DSCN064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4" name="TextBox 3"/>
          <p:cNvSpPr txBox="1"/>
          <p:nvPr/>
        </p:nvSpPr>
        <p:spPr>
          <a:xfrm>
            <a:off x="7274102" y="6595358"/>
            <a:ext cx="1869897" cy="276999"/>
          </a:xfrm>
          <a:prstGeom prst="rect">
            <a:avLst/>
          </a:prstGeom>
          <a:solidFill>
            <a:schemeClr val="bg1">
              <a:alpha val="30000"/>
            </a:schemeClr>
          </a:solidFill>
        </p:spPr>
        <p:txBody>
          <a:bodyPr wrap="square" rtlCol="0">
            <a:spAutoFit/>
          </a:bodyPr>
          <a:lstStyle/>
          <a:p>
            <a:pPr algn="r"/>
            <a:r>
              <a:rPr lang="en-US" sz="1200" dirty="0" smtClean="0">
                <a:latin typeface="Arial"/>
              </a:rPr>
              <a:t>Barnes and Houze, 2014 </a:t>
            </a:r>
            <a:endParaRPr lang="en-US" sz="1200" dirty="0">
              <a:latin typeface="Arial"/>
            </a:endParaRPr>
          </a:p>
        </p:txBody>
      </p:sp>
    </p:spTree>
    <p:extLst>
      <p:ext uri="{BB962C8B-B14F-4D97-AF65-F5344CB8AC3E}">
        <p14:creationId xmlns:p14="http://schemas.microsoft.com/office/powerpoint/2010/main" val="16585016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7960</TotalTime>
  <Words>6089</Words>
  <Application>Microsoft Macintosh PowerPoint</Application>
  <PresentationFormat>On-screen Show (4:3)</PresentationFormat>
  <Paragraphs>849</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Story</vt:lpstr>
      <vt:lpstr>The Microphysical Structure of Mesoscale Convective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1:  Radial Velocity and Dual – Polarimetric Radar Composite Analysis    Systematic hydrometeor organization around midlevel inflow  Frozen hydrometeors ~ Ice microphysical processes  </vt:lpstr>
      <vt:lpstr>PowerPoint Presentation</vt:lpstr>
      <vt:lpstr>PowerPoint Presentation</vt:lpstr>
      <vt:lpstr>PowerPoint Presentation</vt:lpstr>
      <vt:lpstr>Compositing Methodology</vt:lpstr>
      <vt:lpstr>Methodology: Case Selection</vt:lpstr>
      <vt:lpstr>Methodology: Compositing</vt:lpstr>
      <vt:lpstr>Methodology: Composite Results</vt:lpstr>
      <vt:lpstr>PowerPoint Presentation</vt:lpstr>
      <vt:lpstr>Radar Analysis Conclusions</vt:lpstr>
      <vt:lpstr>Part 2:  WRF Simulations    Must have midlevel inflow  Assimilate radial velocity  </vt:lpstr>
      <vt:lpstr>PowerPoint Presentation</vt:lpstr>
      <vt:lpstr>PowerPoint Presentation</vt:lpstr>
      <vt:lpstr>PowerPoint Presentation</vt:lpstr>
      <vt:lpstr>Compositing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Organization of Microphysical Processes in Mesoscale Convective Systems over the central Indian Ocean</dc:title>
  <dc:creator>Hannah</dc:creator>
  <cp:lastModifiedBy>Robert Houze</cp:lastModifiedBy>
  <cp:revision>485</cp:revision>
  <dcterms:created xsi:type="dcterms:W3CDTF">2015-08-26T17:50:41Z</dcterms:created>
  <dcterms:modified xsi:type="dcterms:W3CDTF">2016-06-21T14:24:57Z</dcterms:modified>
</cp:coreProperties>
</file>