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1"/>
  </p:notesMasterIdLst>
  <p:sldIdLst>
    <p:sldId id="256" r:id="rId2"/>
    <p:sldId id="257" r:id="rId3"/>
    <p:sldId id="283" r:id="rId4"/>
    <p:sldId id="278" r:id="rId5"/>
    <p:sldId id="279" r:id="rId6"/>
    <p:sldId id="276" r:id="rId7"/>
    <p:sldId id="258" r:id="rId8"/>
    <p:sldId id="259" r:id="rId9"/>
    <p:sldId id="260" r:id="rId10"/>
    <p:sldId id="261" r:id="rId11"/>
    <p:sldId id="262" r:id="rId12"/>
    <p:sldId id="263" r:id="rId13"/>
    <p:sldId id="282" r:id="rId14"/>
    <p:sldId id="264" r:id="rId15"/>
    <p:sldId id="266" r:id="rId16"/>
    <p:sldId id="265" r:id="rId17"/>
    <p:sldId id="267" r:id="rId18"/>
    <p:sldId id="277" r:id="rId19"/>
    <p:sldId id="280" r:id="rId20"/>
    <p:sldId id="268" r:id="rId21"/>
    <p:sldId id="269" r:id="rId22"/>
    <p:sldId id="270" r:id="rId23"/>
    <p:sldId id="271" r:id="rId24"/>
    <p:sldId id="285" r:id="rId25"/>
    <p:sldId id="273" r:id="rId26"/>
    <p:sldId id="284" r:id="rId27"/>
    <p:sldId id="272" r:id="rId28"/>
    <p:sldId id="281" r:id="rId29"/>
    <p:sldId id="286"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617" autoAdjust="0"/>
    <p:restoredTop sz="95552" autoAdjust="0"/>
  </p:normalViewPr>
  <p:slideViewPr>
    <p:cSldViewPr snapToGrid="0">
      <p:cViewPr varScale="1">
        <p:scale>
          <a:sx n="79" d="100"/>
          <a:sy n="79" d="100"/>
        </p:scale>
        <p:origin x="-120" y="-752"/>
      </p:cViewPr>
      <p:guideLst>
        <p:guide orient="horz" pos="2160"/>
        <p:guide pos="3840"/>
      </p:guideLst>
    </p:cSldViewPr>
  </p:slideViewPr>
  <p:notesTextViewPr>
    <p:cViewPr>
      <p:scale>
        <a:sx n="1" d="1"/>
        <a:sy n="1" d="1"/>
      </p:scale>
      <p:origin x="0" y="0"/>
    </p:cViewPr>
  </p:notesTextViewPr>
  <p:sorterViewPr>
    <p:cViewPr varScale="1">
      <p:scale>
        <a:sx n="1" d="1"/>
        <a:sy n="1" d="1"/>
      </p:scale>
      <p:origin x="0" y="-5592"/>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printerSettings" Target="printerSettings/printerSettings1.bin"/><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2FF9E5-977D-4BD9-8106-20E89DA59467}" type="datetimeFigureOut">
              <a:rPr lang="en-US" smtClean="0"/>
              <a:t>4/27/16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6C57F3-5453-48B0-9700-2C08354CBAED}" type="slidenum">
              <a:rPr lang="en-US" smtClean="0"/>
              <a:t>‹#›</a:t>
            </a:fld>
            <a:endParaRPr lang="en-US"/>
          </a:p>
        </p:txBody>
      </p:sp>
    </p:spTree>
    <p:extLst>
      <p:ext uri="{BB962C8B-B14F-4D97-AF65-F5344CB8AC3E}">
        <p14:creationId xmlns:p14="http://schemas.microsoft.com/office/powerpoint/2010/main" val="36398237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Good</a:t>
            </a:r>
            <a:r>
              <a:rPr lang="en-US" baseline="0" dirty="0" smtClean="0"/>
              <a:t> afternoon</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In June of 2013, there were multiple days of precipitation over the Northern Indian State of </a:t>
            </a:r>
            <a:r>
              <a:rPr lang="en-US" baseline="0" dirty="0" err="1" smtClean="0"/>
              <a:t>Uttarakhand</a:t>
            </a:r>
            <a:endParaRPr lang="en-US" baseline="0" dirty="0" smtClean="0"/>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This rain event led to catastrophic flooding and landslides; Over 5700 people were missing and presumed dead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I will be showing you the cloud and precipitation processes of the meteorological conditions that led to the anomalous flooding in </a:t>
            </a:r>
            <a:r>
              <a:rPr lang="en-US" sz="1200" kern="1200" dirty="0" err="1" smtClean="0">
                <a:solidFill>
                  <a:schemeClr val="tx1"/>
                </a:solidFill>
                <a:effectLst/>
                <a:latin typeface="+mn-lt"/>
                <a:ea typeface="+mn-ea"/>
                <a:cs typeface="+mn-cs"/>
              </a:rPr>
              <a:t>Uttarakhand</a:t>
            </a:r>
            <a:r>
              <a:rPr lang="en-US" sz="1200" kern="1200" dirty="0" smtClean="0">
                <a:solidFill>
                  <a:schemeClr val="tx1"/>
                </a:solidFill>
                <a:effectLst/>
                <a:latin typeface="+mn-lt"/>
                <a:ea typeface="+mn-ea"/>
                <a:cs typeface="+mn-cs"/>
              </a:rPr>
              <a:t> in June 2013.</a:t>
            </a:r>
          </a:p>
          <a:p>
            <a:pPr marL="171450" indent="-171450">
              <a:buFont typeface="Arial" panose="020B0604020202020204" pitchFamily="34" charset="0"/>
              <a:buChar char="•"/>
            </a:pPr>
            <a:endParaRPr lang="en-US" dirty="0" smtClean="0"/>
          </a:p>
        </p:txBody>
      </p:sp>
      <p:sp>
        <p:nvSpPr>
          <p:cNvPr id="4" name="Slide Number Placeholder 3"/>
          <p:cNvSpPr>
            <a:spLocks noGrp="1"/>
          </p:cNvSpPr>
          <p:nvPr>
            <p:ph type="sldNum" sz="quarter" idx="10"/>
          </p:nvPr>
        </p:nvSpPr>
        <p:spPr/>
        <p:txBody>
          <a:bodyPr/>
          <a:lstStyle/>
          <a:p>
            <a:fld id="{8F6C57F3-5453-48B0-9700-2C08354CBAED}" type="slidenum">
              <a:rPr lang="en-US" smtClean="0"/>
              <a:t>1</a:t>
            </a:fld>
            <a:endParaRPr lang="en-US"/>
          </a:p>
        </p:txBody>
      </p:sp>
    </p:spTree>
    <p:extLst>
      <p:ext uri="{BB962C8B-B14F-4D97-AF65-F5344CB8AC3E}">
        <p14:creationId xmlns:p14="http://schemas.microsoft.com/office/powerpoint/2010/main" val="30554179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And the black</a:t>
            </a:r>
            <a:r>
              <a:rPr lang="en-US" baseline="0" dirty="0" smtClean="0"/>
              <a:t> vectors again denote the one-day average winds for June 17</a:t>
            </a:r>
            <a:r>
              <a:rPr lang="en-US" baseline="30000" dirty="0" smtClean="0"/>
              <a:t>th</a:t>
            </a:r>
            <a:r>
              <a:rPr lang="en-US" baseline="0" dirty="0" smtClean="0"/>
              <a:t>.</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u="none" baseline="0" dirty="0" smtClean="0"/>
              <a:t>Frequently associated with a </a:t>
            </a:r>
            <a:r>
              <a:rPr lang="en-US" u="none" baseline="0" dirty="0" err="1" smtClean="0"/>
              <a:t>baroclinic</a:t>
            </a:r>
            <a:r>
              <a:rPr lang="en-US" u="none" baseline="0" dirty="0" smtClean="0"/>
              <a:t> wave is a low level jet ahead of the trough! </a:t>
            </a:r>
          </a:p>
          <a:p>
            <a:pPr marL="171450" indent="-171450">
              <a:buFont typeface="Arial" panose="020B0604020202020204" pitchFamily="34" charset="0"/>
              <a:buChar char="•"/>
            </a:pPr>
            <a:r>
              <a:rPr lang="en-US" u="none" baseline="0" dirty="0" smtClean="0"/>
              <a:t>And in this case the LLJ is pointed directly into </a:t>
            </a:r>
            <a:r>
              <a:rPr lang="en-US" u="none" baseline="0" dirty="0" err="1" smtClean="0"/>
              <a:t>Uttarakhand</a:t>
            </a:r>
            <a:r>
              <a:rPr lang="en-US" u="none" baseline="0" dirty="0" smtClean="0"/>
              <a:t>. </a:t>
            </a:r>
          </a:p>
          <a:p>
            <a:pPr marL="171450" indent="-171450">
              <a:buFont typeface="Arial" panose="020B0604020202020204" pitchFamily="34" charset="0"/>
              <a:buChar char="•"/>
            </a:pPr>
            <a:endParaRPr lang="en-US" u="none" baseline="0" dirty="0" smtClean="0"/>
          </a:p>
          <a:p>
            <a:pPr marL="628650" lvl="1" indent="-171450">
              <a:buFont typeface="Arial" panose="020B0604020202020204" pitchFamily="34" charset="0"/>
              <a:buChar char="•"/>
            </a:pPr>
            <a:r>
              <a:rPr lang="en-US" u="none" baseline="0" dirty="0" smtClean="0"/>
              <a:t>	</a:t>
            </a:r>
            <a:r>
              <a:rPr lang="en-US" baseline="0" dirty="0" smtClean="0"/>
              <a:t>So at lower levels, the synoptic wave is forcing low level flow from a very </a:t>
            </a:r>
            <a:r>
              <a:rPr lang="en-US" u="sng" baseline="0" dirty="0" smtClean="0"/>
              <a:t>warm</a:t>
            </a:r>
            <a:r>
              <a:rPr lang="en-US" u="none" baseline="0" dirty="0" smtClean="0"/>
              <a:t>, </a:t>
            </a:r>
            <a:r>
              <a:rPr lang="en-US" u="sng" baseline="0" dirty="0" smtClean="0"/>
              <a:t>moist</a:t>
            </a:r>
            <a:r>
              <a:rPr lang="en-US" u="none" baseline="0" dirty="0" smtClean="0"/>
              <a:t> source (the Arabian sea) into the </a:t>
            </a:r>
            <a:r>
              <a:rPr lang="en-US" u="none" baseline="0" dirty="0" err="1" smtClean="0"/>
              <a:t>Uttarakhand</a:t>
            </a:r>
            <a:r>
              <a:rPr lang="en-US" u="none" baseline="0" dirty="0" smtClean="0"/>
              <a:t> region. </a:t>
            </a:r>
          </a:p>
          <a:p>
            <a:pPr marL="628650" lvl="1" indent="-171450">
              <a:buFont typeface="Arial" panose="020B0604020202020204" pitchFamily="34" charset="0"/>
              <a:buChar char="•"/>
            </a:pPr>
            <a:r>
              <a:rPr lang="en-US" u="none" baseline="0" dirty="0" smtClean="0"/>
              <a:t>	It turns out that the air in this case, was not particularly unstable</a:t>
            </a:r>
          </a:p>
          <a:p>
            <a:pPr marL="628650" lvl="1" indent="-171450">
              <a:buFont typeface="Arial" panose="020B0604020202020204" pitchFamily="34" charset="0"/>
              <a:buChar char="•"/>
            </a:pPr>
            <a:r>
              <a:rPr lang="en-US" u="none" baseline="0" dirty="0" smtClean="0"/>
              <a:t>	Because of the stability, the convection that formed in the very warm and moist air was not especially deep, and larger-scale upward motion was needed to produce the precipitation over </a:t>
            </a:r>
            <a:r>
              <a:rPr lang="en-US" u="none" baseline="0" dirty="0" err="1" smtClean="0"/>
              <a:t>Uttarakhand</a:t>
            </a:r>
            <a:endParaRPr lang="en-US" u="none" baseline="0" dirty="0" smtClean="0"/>
          </a:p>
          <a:p>
            <a:endParaRPr lang="en-US" u="none" baseline="0" dirty="0" smtClean="0"/>
          </a:p>
          <a:p>
            <a:r>
              <a:rPr lang="en-US" u="none" baseline="0" dirty="0" smtClean="0"/>
              <a:t>TRANS: Now what we’ll see in the next figure is the actual amount of moisture associated with the anomalous low-level jet.</a:t>
            </a:r>
            <a:endParaRPr lang="en-US" dirty="0"/>
          </a:p>
        </p:txBody>
      </p:sp>
      <p:sp>
        <p:nvSpPr>
          <p:cNvPr id="4" name="Slide Number Placeholder 3"/>
          <p:cNvSpPr>
            <a:spLocks noGrp="1"/>
          </p:cNvSpPr>
          <p:nvPr>
            <p:ph type="sldNum" sz="quarter" idx="10"/>
          </p:nvPr>
        </p:nvSpPr>
        <p:spPr/>
        <p:txBody>
          <a:bodyPr/>
          <a:lstStyle/>
          <a:p>
            <a:fld id="{8F6C57F3-5453-48B0-9700-2C08354CBAED}" type="slidenum">
              <a:rPr lang="en-US" smtClean="0"/>
              <a:t>10</a:t>
            </a:fld>
            <a:endParaRPr lang="en-US"/>
          </a:p>
        </p:txBody>
      </p:sp>
    </p:spTree>
    <p:extLst>
      <p:ext uri="{BB962C8B-B14F-4D97-AF65-F5344CB8AC3E}">
        <p14:creationId xmlns:p14="http://schemas.microsoft.com/office/powerpoint/2010/main" val="2127369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smtClean="0"/>
              <a:t>This is a plot of the actual </a:t>
            </a:r>
            <a:r>
              <a:rPr lang="en-US" baseline="0" dirty="0" err="1" smtClean="0"/>
              <a:t>precipitable</a:t>
            </a:r>
            <a:r>
              <a:rPr lang="en-US" baseline="0" dirty="0" smtClean="0"/>
              <a:t> water, and the 700 </a:t>
            </a:r>
            <a:r>
              <a:rPr lang="en-US" baseline="0" dirty="0" err="1" smtClean="0"/>
              <a:t>hPa</a:t>
            </a:r>
            <a:r>
              <a:rPr lang="en-US" baseline="0" dirty="0" smtClean="0"/>
              <a:t> one day average winds for June 17</a:t>
            </a:r>
            <a:r>
              <a:rPr lang="en-US" baseline="30000" dirty="0" smtClean="0"/>
              <a:t>th</a:t>
            </a:r>
            <a:r>
              <a:rPr lang="en-US" baseline="0" dirty="0" smtClean="0"/>
              <a:t>. </a:t>
            </a:r>
          </a:p>
          <a:p>
            <a:pPr marL="171450" indent="-171450">
              <a:buFont typeface="Arial" panose="020B0604020202020204" pitchFamily="34" charset="0"/>
              <a:buChar char="•"/>
            </a:pPr>
            <a:r>
              <a:rPr lang="en-US" baseline="0" dirty="0" smtClean="0"/>
              <a:t>It’s showing between 50 and 70 mm of moisture being forced into </a:t>
            </a:r>
            <a:r>
              <a:rPr lang="en-US" baseline="0" dirty="0" err="1" smtClean="0"/>
              <a:t>Uttarakhand</a:t>
            </a:r>
            <a:r>
              <a:rPr lang="en-US" baseline="0" dirty="0" smtClean="0"/>
              <a:t>.</a:t>
            </a:r>
          </a:p>
          <a:p>
            <a:endParaRPr lang="en-US" baseline="0" dirty="0" smtClean="0"/>
          </a:p>
          <a:p>
            <a:r>
              <a:rPr lang="en-US" baseline="0" dirty="0" smtClean="0"/>
              <a:t>TRANSITION: I’ll show in the next figure the actual precipitation amounts associated with the moisture. </a:t>
            </a:r>
            <a:endParaRPr lang="en-US" dirty="0"/>
          </a:p>
        </p:txBody>
      </p:sp>
      <p:sp>
        <p:nvSpPr>
          <p:cNvPr id="4" name="Slide Number Placeholder 3"/>
          <p:cNvSpPr>
            <a:spLocks noGrp="1"/>
          </p:cNvSpPr>
          <p:nvPr>
            <p:ph type="sldNum" sz="quarter" idx="10"/>
          </p:nvPr>
        </p:nvSpPr>
        <p:spPr/>
        <p:txBody>
          <a:bodyPr/>
          <a:lstStyle/>
          <a:p>
            <a:fld id="{8F6C57F3-5453-48B0-9700-2C08354CBAED}" type="slidenum">
              <a:rPr lang="en-US" smtClean="0"/>
              <a:t>11</a:t>
            </a:fld>
            <a:endParaRPr lang="en-US"/>
          </a:p>
        </p:txBody>
      </p:sp>
    </p:spTree>
    <p:extLst>
      <p:ext uri="{BB962C8B-B14F-4D97-AF65-F5344CB8AC3E}">
        <p14:creationId xmlns:p14="http://schemas.microsoft.com/office/powerpoint/2010/main" val="16788069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a:t>
            </a:r>
            <a:r>
              <a:rPr lang="en-US" baseline="0" dirty="0" smtClean="0"/>
              <a:t> TRMM 3B42 accumulated rainfall. On the left is the accumulated rainfall for the pre-flood period (June 7</a:t>
            </a:r>
            <a:r>
              <a:rPr lang="en-US" baseline="30000" dirty="0" smtClean="0"/>
              <a:t>th</a:t>
            </a:r>
            <a:r>
              <a:rPr lang="en-US" baseline="0" dirty="0" smtClean="0"/>
              <a:t>-13</a:t>
            </a:r>
            <a:r>
              <a:rPr lang="en-US" baseline="30000" dirty="0" smtClean="0"/>
              <a:t>th</a:t>
            </a:r>
            <a:r>
              <a:rPr lang="en-US" baseline="0" dirty="0" smtClean="0"/>
              <a:t>) which shows over 300 mm (or 1 </a:t>
            </a:r>
            <a:r>
              <a:rPr lang="en-US" baseline="0" dirty="0" err="1" smtClean="0"/>
              <a:t>ft</a:t>
            </a:r>
            <a:r>
              <a:rPr lang="en-US" baseline="0" dirty="0" smtClean="0"/>
              <a:t> of rainfall) in certain areas over </a:t>
            </a:r>
            <a:r>
              <a:rPr lang="en-US" baseline="0" dirty="0" err="1" smtClean="0"/>
              <a:t>Uttarakhand</a:t>
            </a:r>
            <a:r>
              <a:rPr lang="en-US" baseline="0" dirty="0" smtClean="0"/>
              <a:t>, later in the talk I will show the effect and impact of the pre-flood rainfall.</a:t>
            </a:r>
          </a:p>
          <a:p>
            <a:endParaRPr lang="en-US" baseline="0" dirty="0" smtClean="0"/>
          </a:p>
          <a:p>
            <a:r>
              <a:rPr lang="en-US" baseline="0" dirty="0" smtClean="0"/>
              <a:t>The plot on the right is during the flood period-- it suggests that there was 20-40 </a:t>
            </a:r>
            <a:r>
              <a:rPr lang="en-US" b="1" baseline="0" dirty="0" smtClean="0"/>
              <a:t>inches</a:t>
            </a:r>
            <a:r>
              <a:rPr lang="en-US" b="0" baseline="0" dirty="0" smtClean="0"/>
              <a:t> of rain over this region over a 3-day period, which is the amount of rain that Seattle gets in a year. </a:t>
            </a:r>
          </a:p>
          <a:p>
            <a:r>
              <a:rPr lang="en-US" b="0" baseline="0" dirty="0" smtClean="0"/>
              <a:t>So you’re taking this mean rain on the windward slopes of the Himalayas, and it’s all getting funneled down the steep valleys </a:t>
            </a:r>
            <a:r>
              <a:rPr lang="en-US" b="0" baseline="0" dirty="0" smtClean="0">
                <a:sym typeface="Wingdings" panose="05000000000000000000" pitchFamily="2" charset="2"/>
              </a:rPr>
              <a:t> which is what led to the disastrous flooding and landslides in the valleys of </a:t>
            </a:r>
            <a:r>
              <a:rPr lang="en-US" b="0" baseline="0" dirty="0" err="1" smtClean="0">
                <a:sym typeface="Wingdings" panose="05000000000000000000" pitchFamily="2" charset="2"/>
              </a:rPr>
              <a:t>Uttarakhand</a:t>
            </a:r>
            <a:r>
              <a:rPr lang="en-US" b="0" baseline="0" dirty="0" smtClean="0">
                <a:sym typeface="Wingdings" panose="05000000000000000000" pitchFamily="2" charset="2"/>
              </a:rPr>
              <a:t>.</a:t>
            </a:r>
          </a:p>
          <a:p>
            <a:endParaRPr lang="en-US" b="0" baseline="0" dirty="0" smtClean="0">
              <a:sym typeface="Wingdings" panose="05000000000000000000" pitchFamily="2" charset="2"/>
            </a:endParaRPr>
          </a:p>
          <a:p>
            <a:r>
              <a:rPr lang="en-US" b="0" baseline="0" dirty="0" smtClean="0">
                <a:sym typeface="Wingdings" panose="05000000000000000000" pitchFamily="2" charset="2"/>
              </a:rPr>
              <a:t>--[ How accurate is TRMM 3B42 data? It’s on a 0.25 degree x 0.25 degree, which is slightly bigger grid spacing. Could be issues with accuracy over the highly mountainous regions but we don’t know the specifics, but the 3B42 data is widely used and is our best estimation of the precipitation data.]</a:t>
            </a:r>
          </a:p>
          <a:p>
            <a:endParaRPr lang="en-US" b="0" baseline="0" dirty="0" smtClean="0">
              <a:sym typeface="Wingdings" panose="05000000000000000000" pitchFamily="2" charset="2"/>
            </a:endParaRPr>
          </a:p>
          <a:p>
            <a:r>
              <a:rPr lang="en-US" b="0" baseline="0" dirty="0" smtClean="0">
                <a:sym typeface="Wingdings" panose="05000000000000000000" pitchFamily="2" charset="2"/>
              </a:rPr>
              <a:t>TRANS: A good way to see the nature of storms producing the precipitation is to look at other satellite and radar products. </a:t>
            </a:r>
          </a:p>
          <a:p>
            <a:endParaRPr lang="en-US" b="0" baseline="0" dirty="0" smtClean="0">
              <a:sym typeface="Wingdings" panose="05000000000000000000" pitchFamily="2" charset="2"/>
            </a:endParaRPr>
          </a:p>
        </p:txBody>
      </p:sp>
      <p:sp>
        <p:nvSpPr>
          <p:cNvPr id="4" name="Slide Number Placeholder 3"/>
          <p:cNvSpPr>
            <a:spLocks noGrp="1"/>
          </p:cNvSpPr>
          <p:nvPr>
            <p:ph type="sldNum" sz="quarter" idx="10"/>
          </p:nvPr>
        </p:nvSpPr>
        <p:spPr/>
        <p:txBody>
          <a:bodyPr/>
          <a:lstStyle/>
          <a:p>
            <a:fld id="{8F6C57F3-5453-48B0-9700-2C08354CBAED}" type="slidenum">
              <a:rPr lang="en-US" smtClean="0"/>
              <a:t>12</a:t>
            </a:fld>
            <a:endParaRPr lang="en-US"/>
          </a:p>
        </p:txBody>
      </p:sp>
    </p:spTree>
    <p:extLst>
      <p:ext uri="{BB962C8B-B14F-4D97-AF65-F5344CB8AC3E}">
        <p14:creationId xmlns:p14="http://schemas.microsoft.com/office/powerpoint/2010/main" val="38288765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smtClean="0">
                <a:sym typeface="Wingdings" panose="05000000000000000000" pitchFamily="2" charset="2"/>
              </a:rPr>
              <a:t>One type of satellite data is standard IR imagery, which gives an indication of cloud-top temperatures.</a:t>
            </a:r>
          </a:p>
          <a:p>
            <a:endParaRPr lang="en-US" b="0" baseline="0" dirty="0" smtClean="0">
              <a:sym typeface="Wingdings" panose="05000000000000000000" pitchFamily="2" charset="2"/>
            </a:endParaRPr>
          </a:p>
        </p:txBody>
      </p:sp>
      <p:sp>
        <p:nvSpPr>
          <p:cNvPr id="4" name="Slide Number Placeholder 3"/>
          <p:cNvSpPr>
            <a:spLocks noGrp="1"/>
          </p:cNvSpPr>
          <p:nvPr>
            <p:ph type="sldNum" sz="quarter" idx="10"/>
          </p:nvPr>
        </p:nvSpPr>
        <p:spPr/>
        <p:txBody>
          <a:bodyPr/>
          <a:lstStyle/>
          <a:p>
            <a:fld id="{8F6C57F3-5453-48B0-9700-2C08354CBAED}" type="slidenum">
              <a:rPr lang="en-US" smtClean="0"/>
              <a:t>13</a:t>
            </a:fld>
            <a:endParaRPr lang="en-US"/>
          </a:p>
        </p:txBody>
      </p:sp>
    </p:spTree>
    <p:extLst>
      <p:ext uri="{BB962C8B-B14F-4D97-AF65-F5344CB8AC3E}">
        <p14:creationId xmlns:p14="http://schemas.microsoft.com/office/powerpoint/2010/main" val="5954474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On the right, is an example of Infrared satellite imagery from one of the </a:t>
            </a:r>
            <a:r>
              <a:rPr lang="en-US" sz="1200" strike="sngStrike" kern="1200" dirty="0" smtClean="0">
                <a:solidFill>
                  <a:schemeClr val="tx1"/>
                </a:solidFill>
                <a:effectLst/>
                <a:latin typeface="+mn-lt"/>
                <a:ea typeface="+mn-ea"/>
                <a:cs typeface="+mn-cs"/>
              </a:rPr>
              <a:t>a much deeper</a:t>
            </a:r>
            <a:r>
              <a:rPr lang="en-US" sz="1200" kern="1200" dirty="0" smtClean="0">
                <a:solidFill>
                  <a:schemeClr val="tx1"/>
                </a:solidFill>
                <a:effectLst/>
                <a:latin typeface="+mn-lt"/>
                <a:ea typeface="+mn-ea"/>
                <a:cs typeface="+mn-cs"/>
              </a:rPr>
              <a:t> flood event that occurred in 2010 in Pakistan,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case was a major convective event characterized by very deep and intense convective cells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Cloud top heights were extremely high (large areas &lt;~192 degrees IR temperature), representing a much more vertically deep system, compared to </a:t>
            </a:r>
            <a:r>
              <a:rPr lang="en-US" sz="1200" kern="1200" dirty="0" err="1" smtClean="0">
                <a:solidFill>
                  <a:schemeClr val="tx1"/>
                </a:solidFill>
                <a:effectLst/>
                <a:latin typeface="+mn-lt"/>
                <a:ea typeface="+mn-ea"/>
                <a:cs typeface="+mn-cs"/>
              </a:rPr>
              <a:t>Uttarakhand</a:t>
            </a:r>
            <a:r>
              <a:rPr lang="en-US" sz="1200" kern="1200" dirty="0" smtClean="0">
                <a:solidFill>
                  <a:schemeClr val="tx1"/>
                </a:solidFill>
                <a:effectLst/>
                <a:latin typeface="+mn-lt"/>
                <a:ea typeface="+mn-ea"/>
                <a:cs typeface="+mn-cs"/>
              </a:rPr>
              <a:t>, where the cloud top heights were generally shallower (most IR temperatures &gt;200 degrees).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TRANSITION:</a:t>
            </a:r>
            <a:r>
              <a:rPr lang="en-US" sz="1200" kern="1200" dirty="0" smtClean="0">
                <a:solidFill>
                  <a:schemeClr val="tx1"/>
                </a:solidFill>
                <a:effectLst/>
                <a:latin typeface="+mn-lt"/>
                <a:ea typeface="+mn-ea"/>
                <a:cs typeface="+mn-cs"/>
              </a:rPr>
              <a:t> </a:t>
            </a:r>
            <a:r>
              <a:rPr lang="en-US" b="0" baseline="0" dirty="0" smtClean="0">
                <a:sym typeface="Wingdings" panose="05000000000000000000" pitchFamily="2" charset="2"/>
              </a:rPr>
              <a:t>But to see internal structure, you need radar, and the TRMM satellite radar provides the three dimensional structure.</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sym typeface="Wingdings" panose="05000000000000000000" pitchFamily="2" charset="2"/>
              </a:rPr>
              <a:t>The next slide is a schematic showing the instruments on the TRMM satellite </a:t>
            </a:r>
            <a:endParaRPr lang="en-US" dirty="0" smtClean="0"/>
          </a:p>
          <a:p>
            <a:endParaRPr lang="en-US" dirty="0"/>
          </a:p>
        </p:txBody>
      </p:sp>
      <p:sp>
        <p:nvSpPr>
          <p:cNvPr id="4" name="Slide Number Placeholder 3"/>
          <p:cNvSpPr>
            <a:spLocks noGrp="1"/>
          </p:cNvSpPr>
          <p:nvPr>
            <p:ph type="sldNum" sz="quarter" idx="10"/>
          </p:nvPr>
        </p:nvSpPr>
        <p:spPr/>
        <p:txBody>
          <a:bodyPr/>
          <a:lstStyle/>
          <a:p>
            <a:fld id="{8F6C57F3-5453-48B0-9700-2C08354CBAED}" type="slidenum">
              <a:rPr lang="en-US" smtClean="0"/>
              <a:t>14</a:t>
            </a:fld>
            <a:endParaRPr lang="en-US"/>
          </a:p>
        </p:txBody>
      </p:sp>
    </p:spTree>
    <p:extLst>
      <p:ext uri="{BB962C8B-B14F-4D97-AF65-F5344CB8AC3E}">
        <p14:creationId xmlns:p14="http://schemas.microsoft.com/office/powerpoint/2010/main" val="18674979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study uses only the Precipitation Radar (abbreviated PR)</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PR's shows precipitation echoes at a horizontal resolution of  ~5 km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diagram indicates 4 km, but that increased after the TRMM Boost in 2001 when the orbital altitude was increased by about 50 km.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Even more important, the TRMM radar's vertical resolution is 0.25-0.5 km [depending on beam angle] ( the vertical structure of echoes can be determined</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Vertical and horizontal structures tell us a lot about the convective and/or </a:t>
            </a:r>
            <a:r>
              <a:rPr lang="en-US" sz="1200" kern="1200" dirty="0" err="1" smtClean="0">
                <a:solidFill>
                  <a:schemeClr val="tx1"/>
                </a:solidFill>
                <a:effectLst/>
                <a:latin typeface="+mn-lt"/>
                <a:ea typeface="+mn-ea"/>
                <a:cs typeface="+mn-cs"/>
              </a:rPr>
              <a:t>stratiform</a:t>
            </a:r>
            <a:r>
              <a:rPr lang="en-US" sz="1200" kern="1200" dirty="0" smtClean="0">
                <a:solidFill>
                  <a:schemeClr val="tx1"/>
                </a:solidFill>
                <a:effectLst/>
                <a:latin typeface="+mn-lt"/>
                <a:ea typeface="+mn-ea"/>
                <a:cs typeface="+mn-cs"/>
              </a:rPr>
              <a:t> nature of the precipitation</a:t>
            </a:r>
          </a:p>
          <a:p>
            <a:pPr marL="171450" lvl="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smtClean="0">
                <a:solidFill>
                  <a:schemeClr val="tx1"/>
                </a:solidFill>
                <a:effectLst/>
                <a:latin typeface="+mn-lt"/>
                <a:ea typeface="+mn-ea"/>
                <a:cs typeface="+mn-cs"/>
              </a:rPr>
              <a:t>TRANS</a:t>
            </a:r>
            <a:r>
              <a:rPr lang="en-US" sz="1200" kern="1200" dirty="0" smtClean="0">
                <a:solidFill>
                  <a:schemeClr val="tx1"/>
                </a:solidFill>
                <a:effectLst/>
                <a:latin typeface="+mn-lt"/>
                <a:ea typeface="+mn-ea"/>
                <a:cs typeface="+mn-cs"/>
              </a:rPr>
              <a:t>: We can look more specifically at the internal structure of each of these systems with the vertical cross sections seen by the TRMM radar.</a:t>
            </a:r>
          </a:p>
        </p:txBody>
      </p:sp>
      <p:sp>
        <p:nvSpPr>
          <p:cNvPr id="4" name="Slide Number Placeholder 3"/>
          <p:cNvSpPr>
            <a:spLocks noGrp="1"/>
          </p:cNvSpPr>
          <p:nvPr>
            <p:ph type="sldNum" sz="quarter" idx="10"/>
          </p:nvPr>
        </p:nvSpPr>
        <p:spPr/>
        <p:txBody>
          <a:bodyPr/>
          <a:lstStyle/>
          <a:p>
            <a:fld id="{8F6C57F3-5453-48B0-9700-2C08354CBAED}" type="slidenum">
              <a:rPr lang="en-US" smtClean="0"/>
              <a:t>15</a:t>
            </a:fld>
            <a:endParaRPr lang="en-US"/>
          </a:p>
        </p:txBody>
      </p:sp>
    </p:spTree>
    <p:extLst>
      <p:ext uri="{BB962C8B-B14F-4D97-AF65-F5344CB8AC3E}">
        <p14:creationId xmlns:p14="http://schemas.microsoft.com/office/powerpoint/2010/main" val="8067772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the highly convective Pakistan case, the flooding was due to a deep mesoscale convective system, with individual convective towers reaching higher than 16 km, as seen in the cross section on the right,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Note that the deep convective was adjacent to an extensive region of </a:t>
            </a:r>
            <a:r>
              <a:rPr lang="en-US" sz="1200" kern="1200" dirty="0" err="1" smtClean="0">
                <a:solidFill>
                  <a:schemeClr val="tx1"/>
                </a:solidFill>
                <a:effectLst/>
                <a:latin typeface="+mn-lt"/>
                <a:ea typeface="+mn-ea"/>
                <a:cs typeface="+mn-cs"/>
              </a:rPr>
              <a:t>stratiform</a:t>
            </a:r>
            <a:r>
              <a:rPr lang="en-US" sz="1200" kern="1200" dirty="0" smtClean="0">
                <a:solidFill>
                  <a:schemeClr val="tx1"/>
                </a:solidFill>
                <a:effectLst/>
                <a:latin typeface="+mn-lt"/>
                <a:ea typeface="+mn-ea"/>
                <a:cs typeface="+mn-cs"/>
              </a:rPr>
              <a:t> precipitation.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By comparison, the </a:t>
            </a:r>
            <a:r>
              <a:rPr lang="en-US" sz="1200" kern="1200" dirty="0" err="1" smtClean="0">
                <a:solidFill>
                  <a:schemeClr val="tx1"/>
                </a:solidFill>
                <a:effectLst/>
                <a:latin typeface="+mn-lt"/>
                <a:ea typeface="+mn-ea"/>
                <a:cs typeface="+mn-cs"/>
              </a:rPr>
              <a:t>Uttarakhand</a:t>
            </a:r>
            <a:r>
              <a:rPr lang="en-US" sz="1200" kern="1200" dirty="0" smtClean="0">
                <a:solidFill>
                  <a:schemeClr val="tx1"/>
                </a:solidFill>
                <a:effectLst/>
                <a:latin typeface="+mn-lt"/>
                <a:ea typeface="+mn-ea"/>
                <a:cs typeface="+mn-cs"/>
              </a:rPr>
              <a:t> case, on the left, is mainly </a:t>
            </a:r>
            <a:r>
              <a:rPr lang="en-US" sz="1200" kern="1200" dirty="0" err="1" smtClean="0">
                <a:solidFill>
                  <a:schemeClr val="tx1"/>
                </a:solidFill>
                <a:effectLst/>
                <a:latin typeface="+mn-lt"/>
                <a:ea typeface="+mn-ea"/>
                <a:cs typeface="+mn-cs"/>
              </a:rPr>
              <a:t>stratiform</a:t>
            </a:r>
            <a:r>
              <a:rPr lang="en-US" sz="1200" kern="1200" dirty="0" smtClean="0">
                <a:solidFill>
                  <a:schemeClr val="tx1"/>
                </a:solidFill>
                <a:effectLst/>
                <a:latin typeface="+mn-lt"/>
                <a:ea typeface="+mn-ea"/>
                <a:cs typeface="+mn-cs"/>
              </a:rPr>
              <a:t> precipitation, with some weak-to-moderate embedded convection along the foothills of the Himalayas.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 What is most significantly different, are the presence of the convective towers in the Pakistan storm. In highly convective storms producing floods, the presence of very tall convective towers are common and driven by the MCSs. But in </a:t>
            </a:r>
            <a:r>
              <a:rPr lang="en-US" sz="1200" kern="1200" dirty="0" err="1" smtClean="0">
                <a:solidFill>
                  <a:schemeClr val="tx1"/>
                </a:solidFill>
                <a:effectLst/>
                <a:latin typeface="+mn-lt"/>
                <a:ea typeface="+mn-ea"/>
                <a:cs typeface="+mn-cs"/>
              </a:rPr>
              <a:t>Uttarakhand</a:t>
            </a:r>
            <a:r>
              <a:rPr lang="en-US" sz="1200" kern="1200" dirty="0" smtClean="0">
                <a:solidFill>
                  <a:schemeClr val="tx1"/>
                </a:solidFill>
                <a:effectLst/>
                <a:latin typeface="+mn-lt"/>
                <a:ea typeface="+mn-ea"/>
                <a:cs typeface="+mn-cs"/>
              </a:rPr>
              <a:t>, the character of the precipitation was driven by a </a:t>
            </a:r>
            <a:r>
              <a:rPr lang="en-US" sz="1200" kern="1200" dirty="0" err="1" smtClean="0">
                <a:solidFill>
                  <a:schemeClr val="tx1"/>
                </a:solidFill>
                <a:effectLst/>
                <a:latin typeface="+mn-lt"/>
                <a:ea typeface="+mn-ea"/>
                <a:cs typeface="+mn-cs"/>
              </a:rPr>
              <a:t>baroclinic</a:t>
            </a:r>
            <a:r>
              <a:rPr lang="en-US" sz="1200" kern="1200" dirty="0" smtClean="0">
                <a:solidFill>
                  <a:schemeClr val="tx1"/>
                </a:solidFill>
                <a:effectLst/>
                <a:latin typeface="+mn-lt"/>
                <a:ea typeface="+mn-ea"/>
                <a:cs typeface="+mn-cs"/>
              </a:rPr>
              <a:t> environment, as well as the influence of the mountains.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t>
            </a:r>
            <a:r>
              <a:rPr lang="en-US" sz="1200" b="1" kern="1200" dirty="0" smtClean="0">
                <a:solidFill>
                  <a:schemeClr val="tx1"/>
                </a:solidFill>
                <a:effectLst/>
                <a:latin typeface="+mn-lt"/>
                <a:ea typeface="+mn-ea"/>
                <a:cs typeface="+mn-cs"/>
              </a:rPr>
              <a:t>Another notable feature in the </a:t>
            </a:r>
            <a:r>
              <a:rPr lang="en-US" sz="1200" b="1" kern="1200" dirty="0" err="1" smtClean="0">
                <a:solidFill>
                  <a:schemeClr val="tx1"/>
                </a:solidFill>
                <a:effectLst/>
                <a:latin typeface="+mn-lt"/>
                <a:ea typeface="+mn-ea"/>
                <a:cs typeface="+mn-cs"/>
              </a:rPr>
              <a:t>Uttarakhand</a:t>
            </a:r>
            <a:r>
              <a:rPr lang="en-US" sz="1200" b="1" kern="1200" dirty="0" smtClean="0">
                <a:solidFill>
                  <a:schemeClr val="tx1"/>
                </a:solidFill>
                <a:effectLst/>
                <a:latin typeface="+mn-lt"/>
                <a:ea typeface="+mn-ea"/>
                <a:cs typeface="+mn-cs"/>
              </a:rPr>
              <a:t> storm was the melting level, further into the foothills the surface was above the melting level, and snow was produced at higher altitudes in this event. </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smtClean="0">
                <a:solidFill>
                  <a:schemeClr val="tx1"/>
                </a:solidFill>
                <a:effectLst/>
                <a:latin typeface="+mn-lt"/>
                <a:ea typeface="+mn-ea"/>
                <a:cs typeface="+mn-cs"/>
              </a:rPr>
              <a:t>David </a:t>
            </a:r>
            <a:r>
              <a:rPr lang="en-US" sz="1200" b="1" kern="1200" dirty="0" err="1" smtClean="0">
                <a:solidFill>
                  <a:schemeClr val="tx1"/>
                </a:solidFill>
                <a:effectLst/>
                <a:latin typeface="+mn-lt"/>
                <a:ea typeface="+mn-ea"/>
                <a:cs typeface="+mn-cs"/>
              </a:rPr>
              <a:t>Battisti</a:t>
            </a:r>
            <a:r>
              <a:rPr lang="en-US" sz="1200" b="1" kern="1200" dirty="0" smtClean="0">
                <a:solidFill>
                  <a:schemeClr val="tx1"/>
                </a:solidFill>
                <a:effectLst/>
                <a:latin typeface="+mn-lt"/>
                <a:ea typeface="+mn-ea"/>
                <a:cs typeface="+mn-cs"/>
              </a:rPr>
              <a:t> was actually in the region during this storm system and during the flooding, this is a photograph he took of snowfall associated with the storm. </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This is a photo of their group</a:t>
            </a:r>
            <a:r>
              <a:rPr lang="en-US" sz="1200" b="0" kern="1200" baseline="0" dirty="0" smtClean="0">
                <a:solidFill>
                  <a:schemeClr val="tx1"/>
                </a:solidFill>
                <a:effectLst/>
                <a:latin typeface="+mn-lt"/>
                <a:ea typeface="+mn-ea"/>
                <a:cs typeface="+mn-cs"/>
              </a:rPr>
              <a:t> after crossing over </a:t>
            </a:r>
            <a:r>
              <a:rPr lang="en-US" sz="1200" b="0" i="0" kern="1200" dirty="0" err="1" smtClean="0">
                <a:solidFill>
                  <a:schemeClr val="tx1"/>
                </a:solidFill>
                <a:effectLst/>
                <a:latin typeface="+mn-lt"/>
                <a:ea typeface="+mn-ea"/>
                <a:cs typeface="+mn-cs"/>
              </a:rPr>
              <a:t>Drölma</a:t>
            </a:r>
            <a:r>
              <a:rPr lang="en-US" sz="1200" b="0" i="0" kern="1200" dirty="0" smtClean="0">
                <a:solidFill>
                  <a:schemeClr val="tx1"/>
                </a:solidFill>
                <a:effectLst/>
                <a:latin typeface="+mn-lt"/>
                <a:ea typeface="+mn-ea"/>
                <a:cs typeface="+mn-cs"/>
              </a:rPr>
              <a:t> pass (at 5800 m), the</a:t>
            </a:r>
            <a:r>
              <a:rPr lang="en-US" sz="1200" b="0" i="0" kern="1200" baseline="0" dirty="0" smtClean="0">
                <a:solidFill>
                  <a:schemeClr val="tx1"/>
                </a:solidFill>
                <a:effectLst/>
                <a:latin typeface="+mn-lt"/>
                <a:ea typeface="+mn-ea"/>
                <a:cs typeface="+mn-cs"/>
              </a:rPr>
              <a:t> original purpose of their trip is for people to do a pilgrimage around Mount Kailash (6638 m), this region is located about 100 km NE of </a:t>
            </a:r>
            <a:r>
              <a:rPr lang="en-US" sz="1200" b="0" i="0" kern="1200" baseline="0" dirty="0" err="1" smtClean="0">
                <a:solidFill>
                  <a:schemeClr val="tx1"/>
                </a:solidFill>
                <a:effectLst/>
                <a:latin typeface="+mn-lt"/>
                <a:ea typeface="+mn-ea"/>
                <a:cs typeface="+mn-cs"/>
              </a:rPr>
              <a:t>Uttarakhand</a:t>
            </a:r>
            <a:r>
              <a:rPr lang="en-US" sz="1200" b="0" i="0" kern="1200" baseline="0" dirty="0" smtClean="0">
                <a:solidFill>
                  <a:schemeClr val="tx1"/>
                </a:solidFill>
                <a:effectLst/>
                <a:latin typeface="+mn-lt"/>
                <a:ea typeface="+mn-ea"/>
                <a:cs typeface="+mn-cs"/>
              </a:rPr>
              <a:t> (deeper into the Himalaya) and they felt the effects of the snowstorm – David said they crossed the pass at the peak of the snowstorm and estimated there to be 80 </a:t>
            </a:r>
            <a:r>
              <a:rPr lang="en-US" sz="1200" b="0" i="0" kern="1200" baseline="0" dirty="0" err="1" smtClean="0">
                <a:solidFill>
                  <a:schemeClr val="tx1"/>
                </a:solidFill>
                <a:effectLst/>
                <a:latin typeface="+mn-lt"/>
                <a:ea typeface="+mn-ea"/>
                <a:cs typeface="+mn-cs"/>
              </a:rPr>
              <a:t>kph</a:t>
            </a:r>
            <a:r>
              <a:rPr lang="en-US" sz="1200" b="0" i="0" kern="1200" baseline="0" dirty="0" smtClean="0">
                <a:solidFill>
                  <a:schemeClr val="tx1"/>
                </a:solidFill>
                <a:effectLst/>
                <a:latin typeface="+mn-lt"/>
                <a:ea typeface="+mn-ea"/>
                <a:cs typeface="+mn-cs"/>
              </a:rPr>
              <a:t> sustained winds in the pass as well as whiteout conditions. </a:t>
            </a:r>
          </a:p>
          <a:p>
            <a:pPr marL="628650" lvl="1" indent="-171450">
              <a:buFont typeface="Arial" panose="020B0604020202020204" pitchFamily="34" charset="0"/>
              <a:buChar char="•"/>
            </a:pPr>
            <a:r>
              <a:rPr lang="en-US" sz="1200" b="0" i="0" kern="1200" baseline="0" dirty="0" smtClean="0">
                <a:solidFill>
                  <a:schemeClr val="tx1"/>
                </a:solidFill>
                <a:effectLst/>
                <a:latin typeface="+mn-lt"/>
                <a:ea typeface="+mn-ea"/>
                <a:cs typeface="+mn-cs"/>
              </a:rPr>
              <a:t>This really shows the impact that the mountains had on this </a:t>
            </a:r>
            <a:r>
              <a:rPr lang="en-US" sz="1200" b="0" i="0" kern="1200" baseline="0" dirty="0" err="1" smtClean="0">
                <a:solidFill>
                  <a:schemeClr val="tx1"/>
                </a:solidFill>
                <a:effectLst/>
                <a:latin typeface="+mn-lt"/>
                <a:ea typeface="+mn-ea"/>
                <a:cs typeface="+mn-cs"/>
              </a:rPr>
              <a:t>baroclinic</a:t>
            </a:r>
            <a:r>
              <a:rPr lang="en-US" sz="1200" b="0" i="0" kern="1200" baseline="0" dirty="0" smtClean="0">
                <a:solidFill>
                  <a:schemeClr val="tx1"/>
                </a:solidFill>
                <a:effectLst/>
                <a:latin typeface="+mn-lt"/>
                <a:ea typeface="+mn-ea"/>
                <a:cs typeface="+mn-cs"/>
              </a:rPr>
              <a:t> system as it was lifted into the foothills</a:t>
            </a:r>
            <a:endParaRPr lang="en-US" sz="1200" b="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TRANSITION</a:t>
            </a:r>
            <a:r>
              <a:rPr lang="en-US" sz="1200" kern="1200" dirty="0" smtClean="0">
                <a:solidFill>
                  <a:schemeClr val="tx1"/>
                </a:solidFill>
                <a:effectLst/>
                <a:latin typeface="+mn-lt"/>
                <a:ea typeface="+mn-ea"/>
                <a:cs typeface="+mn-cs"/>
              </a:rPr>
              <a:t>: We are able to get another way to look at the precipitation associated with the </a:t>
            </a:r>
            <a:r>
              <a:rPr lang="en-US" sz="1200" kern="1200" dirty="0" err="1" smtClean="0">
                <a:solidFill>
                  <a:schemeClr val="tx1"/>
                </a:solidFill>
                <a:effectLst/>
                <a:latin typeface="+mn-lt"/>
                <a:ea typeface="+mn-ea"/>
                <a:cs typeface="+mn-cs"/>
              </a:rPr>
              <a:t>Uttarakhand</a:t>
            </a:r>
            <a:r>
              <a:rPr lang="en-US" sz="1200" kern="1200" dirty="0" smtClean="0">
                <a:solidFill>
                  <a:schemeClr val="tx1"/>
                </a:solidFill>
                <a:effectLst/>
                <a:latin typeface="+mn-lt"/>
                <a:ea typeface="+mn-ea"/>
                <a:cs typeface="+mn-cs"/>
              </a:rPr>
              <a:t> flood and the effects of the mountains is with the Delhi airport radar reflectivity data on the day of the flood.</a:t>
            </a:r>
          </a:p>
          <a:p>
            <a:endParaRPr lang="en-US" dirty="0"/>
          </a:p>
        </p:txBody>
      </p:sp>
      <p:sp>
        <p:nvSpPr>
          <p:cNvPr id="4" name="Slide Number Placeholder 3"/>
          <p:cNvSpPr>
            <a:spLocks noGrp="1"/>
          </p:cNvSpPr>
          <p:nvPr>
            <p:ph type="sldNum" sz="quarter" idx="10"/>
          </p:nvPr>
        </p:nvSpPr>
        <p:spPr/>
        <p:txBody>
          <a:bodyPr/>
          <a:lstStyle/>
          <a:p>
            <a:fld id="{8F6C57F3-5453-48B0-9700-2C08354CBAED}" type="slidenum">
              <a:rPr lang="en-US" smtClean="0"/>
              <a:t>16</a:t>
            </a:fld>
            <a:endParaRPr lang="en-US"/>
          </a:p>
        </p:txBody>
      </p:sp>
    </p:spTree>
    <p:extLst>
      <p:ext uri="{BB962C8B-B14F-4D97-AF65-F5344CB8AC3E}">
        <p14:creationId xmlns:p14="http://schemas.microsoft.com/office/powerpoint/2010/main" val="7047232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a:t>
            </a:r>
            <a:r>
              <a:rPr lang="en-US" baseline="0" dirty="0" smtClean="0"/>
              <a:t>is showing how the warm, moist air associated with the low level jet, doesn’t really precipitate a lot until it reaches the Himalayas, because this is where the flow is pulled by the </a:t>
            </a:r>
            <a:r>
              <a:rPr lang="en-US" baseline="0" dirty="0" err="1" smtClean="0"/>
              <a:t>baroclinic</a:t>
            </a:r>
            <a:r>
              <a:rPr lang="en-US" baseline="0" dirty="0" smtClean="0"/>
              <a:t> wave directly into the Himalayas, and is then significantly uplifted. </a:t>
            </a:r>
          </a:p>
          <a:p>
            <a:endParaRPr lang="en-US" baseline="0" dirty="0" smtClean="0"/>
          </a:p>
          <a:p>
            <a:r>
              <a:rPr lang="en-US" baseline="0" dirty="0" smtClean="0"/>
              <a:t>The main effect of this is that the moist flow reaches the mountains and rises and leads to extensive precipitation. Lifting of the bulk air over the Himalayas causes the precipitation to broaden over the mountains.</a:t>
            </a:r>
          </a:p>
          <a:p>
            <a:endParaRPr lang="en-US" baseline="0" dirty="0" smtClean="0"/>
          </a:p>
          <a:p>
            <a:pPr marL="0" lvl="0" indent="0">
              <a:buFont typeface="Arial" panose="020B0604020202020204" pitchFamily="34" charset="0"/>
              <a:buNone/>
            </a:pPr>
            <a:r>
              <a:rPr lang="en-US" dirty="0" smtClean="0"/>
              <a:t>TRANS: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available data are only able to tell us part of the story of this flood case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If a model can replicate the observed features, we can use the model to learn even more about the processes at work that produced the flood</a:t>
            </a:r>
          </a:p>
          <a:p>
            <a:endParaRPr lang="en-US" dirty="0"/>
          </a:p>
        </p:txBody>
      </p:sp>
      <p:sp>
        <p:nvSpPr>
          <p:cNvPr id="4" name="Slide Number Placeholder 3"/>
          <p:cNvSpPr>
            <a:spLocks noGrp="1"/>
          </p:cNvSpPr>
          <p:nvPr>
            <p:ph type="sldNum" sz="quarter" idx="10"/>
          </p:nvPr>
        </p:nvSpPr>
        <p:spPr/>
        <p:txBody>
          <a:bodyPr/>
          <a:lstStyle/>
          <a:p>
            <a:fld id="{8F6C57F3-5453-48B0-9700-2C08354CBAED}" type="slidenum">
              <a:rPr lang="en-US" smtClean="0"/>
              <a:t>17</a:t>
            </a:fld>
            <a:endParaRPr lang="en-US"/>
          </a:p>
        </p:txBody>
      </p:sp>
    </p:spTree>
    <p:extLst>
      <p:ext uri="{BB962C8B-B14F-4D97-AF65-F5344CB8AC3E}">
        <p14:creationId xmlns:p14="http://schemas.microsoft.com/office/powerpoint/2010/main" val="18346774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With this goal in mind, we ran WRF simulations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F6C57F3-5453-48B0-9700-2C08354CBAED}" type="slidenum">
              <a:rPr lang="en-US" smtClean="0"/>
              <a:t>18</a:t>
            </a:fld>
            <a:endParaRPr lang="en-US"/>
          </a:p>
        </p:txBody>
      </p:sp>
    </p:spTree>
    <p:extLst>
      <p:ext uri="{BB962C8B-B14F-4D97-AF65-F5344CB8AC3E}">
        <p14:creationId xmlns:p14="http://schemas.microsoft.com/office/powerpoint/2010/main" val="18898855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order</a:t>
            </a:r>
            <a:r>
              <a:rPr lang="en-US" baseline="0" dirty="0" smtClean="0"/>
              <a:t> to see if the model could simulate the type of precipitation, as well as the dynamics of the storm system. And whether the model would be able to test our hypotheses, that much of the precipitation associated with the storm was non-convective/ </a:t>
            </a:r>
            <a:r>
              <a:rPr lang="en-US" baseline="0" dirty="0" err="1" smtClean="0"/>
              <a:t>stratiform</a:t>
            </a:r>
            <a:r>
              <a:rPr lang="en-US" baseline="0" dirty="0" smtClean="0"/>
              <a:t> nature, it was </a:t>
            </a:r>
            <a:r>
              <a:rPr lang="en-US" baseline="0" dirty="0" err="1" smtClean="0"/>
              <a:t>orographically</a:t>
            </a:r>
            <a:r>
              <a:rPr lang="en-US" baseline="0" dirty="0" smtClean="0"/>
              <a:t> enhanced, and it was a </a:t>
            </a:r>
            <a:r>
              <a:rPr lang="en-US" baseline="0" dirty="0" err="1" smtClean="0"/>
              <a:t>baroclinically</a:t>
            </a:r>
            <a:r>
              <a:rPr lang="en-US" baseline="0" dirty="0" smtClean="0"/>
              <a:t> driven system.</a:t>
            </a:r>
          </a:p>
          <a:p>
            <a:endParaRPr lang="en-US" baseline="0" dirty="0" smtClean="0"/>
          </a:p>
          <a:p>
            <a:r>
              <a:rPr lang="en-US" sz="1200" kern="1200" dirty="0" smtClean="0">
                <a:solidFill>
                  <a:schemeClr val="tx1"/>
                </a:solidFill>
                <a:effectLst/>
                <a:latin typeface="+mn-lt"/>
                <a:ea typeface="+mn-ea"/>
                <a:cs typeface="+mn-cs"/>
              </a:rPr>
              <a:t>TRANSITION: </a:t>
            </a:r>
          </a:p>
          <a:p>
            <a:pPr lvl="0"/>
            <a:r>
              <a:rPr lang="en-US" sz="1200" kern="1200" dirty="0" smtClean="0">
                <a:solidFill>
                  <a:schemeClr val="tx1"/>
                </a:solidFill>
                <a:effectLst/>
                <a:latin typeface="+mn-lt"/>
                <a:ea typeface="+mn-ea"/>
                <a:cs typeface="+mn-cs"/>
              </a:rPr>
              <a:t>Ultimately, we want better predictability of these types of events, because with better warning, many of the population of </a:t>
            </a:r>
            <a:r>
              <a:rPr lang="en-US" sz="1200" kern="1200" dirty="0" err="1" smtClean="0">
                <a:solidFill>
                  <a:schemeClr val="tx1"/>
                </a:solidFill>
                <a:effectLst/>
                <a:latin typeface="+mn-lt"/>
                <a:ea typeface="+mn-ea"/>
                <a:cs typeface="+mn-cs"/>
              </a:rPr>
              <a:t>Uttarakhand</a:t>
            </a:r>
            <a:r>
              <a:rPr lang="en-US" sz="1200" kern="1200" dirty="0" smtClean="0">
                <a:solidFill>
                  <a:schemeClr val="tx1"/>
                </a:solidFill>
                <a:effectLst/>
                <a:latin typeface="+mn-lt"/>
                <a:ea typeface="+mn-ea"/>
                <a:cs typeface="+mn-cs"/>
              </a:rPr>
              <a:t> may have been able to avoid this tragedy.</a:t>
            </a:r>
          </a:p>
          <a:p>
            <a:endParaRPr lang="en-US" baseline="0" dirty="0" smtClean="0"/>
          </a:p>
        </p:txBody>
      </p:sp>
      <p:sp>
        <p:nvSpPr>
          <p:cNvPr id="4" name="Slide Number Placeholder 3"/>
          <p:cNvSpPr>
            <a:spLocks noGrp="1"/>
          </p:cNvSpPr>
          <p:nvPr>
            <p:ph type="sldNum" sz="quarter" idx="10"/>
          </p:nvPr>
        </p:nvSpPr>
        <p:spPr/>
        <p:txBody>
          <a:bodyPr/>
          <a:lstStyle/>
          <a:p>
            <a:fld id="{49AC2AD5-C65F-4C0C-9A56-E488F1443652}" type="slidenum">
              <a:rPr lang="en-US" smtClean="0"/>
              <a:pPr/>
              <a:t>19</a:t>
            </a:fld>
            <a:endParaRPr lang="en-US"/>
          </a:p>
        </p:txBody>
      </p:sp>
    </p:spTree>
    <p:extLst>
      <p:ext uri="{BB962C8B-B14F-4D97-AF65-F5344CB8AC3E}">
        <p14:creationId xmlns:p14="http://schemas.microsoft.com/office/powerpoint/2010/main" val="471518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err="1" smtClean="0"/>
              <a:t>Romatchke</a:t>
            </a:r>
            <a:r>
              <a:rPr lang="en-US" baseline="0" dirty="0" smtClean="0"/>
              <a:t> figure first: First, the plot on the right is from </a:t>
            </a:r>
            <a:r>
              <a:rPr lang="en-US" baseline="0" dirty="0" err="1" smtClean="0"/>
              <a:t>Romatschke</a:t>
            </a:r>
            <a:r>
              <a:rPr lang="en-US" baseline="0" dirty="0" smtClean="0"/>
              <a:t> et al. 2010, showing the probability of broad </a:t>
            </a:r>
            <a:r>
              <a:rPr lang="en-US" baseline="0" dirty="0" err="1" smtClean="0"/>
              <a:t>stratiform</a:t>
            </a:r>
            <a:r>
              <a:rPr lang="en-US" baseline="0" dirty="0" smtClean="0"/>
              <a:t> precipitation during the monsoon season. What it shows is that rainfall is rare in this region. And in this storm, much of the precipitation on the day of the flood was </a:t>
            </a:r>
            <a:r>
              <a:rPr lang="en-US" baseline="0" dirty="0" err="1" smtClean="0"/>
              <a:t>stratiform</a:t>
            </a:r>
            <a:r>
              <a:rPr lang="en-US" baseline="0" dirty="0" smtClean="0"/>
              <a:t> in nature.</a:t>
            </a:r>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baseline="0" dirty="0" smtClean="0"/>
              <a:t>The figure on the left is a topographic map </a:t>
            </a:r>
            <a:r>
              <a:rPr lang="en-US" baseline="0" smtClean="0"/>
              <a:t>of India </a:t>
            </a:r>
            <a:r>
              <a:rPr lang="en-US" baseline="0" dirty="0" smtClean="0"/>
              <a:t>and the surrounding countries. </a:t>
            </a:r>
            <a:r>
              <a:rPr lang="en-US" baseline="0" dirty="0" err="1" smtClean="0"/>
              <a:t>Uttarakhand</a:t>
            </a:r>
            <a:r>
              <a:rPr lang="en-US" baseline="0" dirty="0" smtClean="0"/>
              <a:t> and the main region where the flooding occurred is denoted by the red star.</a:t>
            </a:r>
          </a:p>
          <a:p>
            <a:pPr marL="171450" indent="-171450">
              <a:buFont typeface="Arial" panose="020B0604020202020204" pitchFamily="34" charset="0"/>
              <a:buChar char="•"/>
            </a:pPr>
            <a:r>
              <a:rPr lang="en-US" baseline="0" dirty="0" smtClean="0"/>
              <a:t>Zooming in to the region, you can see that The most Northern parts of the state are covered by high Himalayan peaks and glaciers, which in part is also made up of very steep valleys, and many rivers flow through the region. In this case, much of the precipitation and snow-melt funneled down the steep </a:t>
            </a:r>
            <a:r>
              <a:rPr lang="en-US" baseline="0" dirty="0" err="1" smtClean="0"/>
              <a:t>Kedarnath</a:t>
            </a:r>
            <a:r>
              <a:rPr lang="en-US" baseline="0" dirty="0" smtClean="0"/>
              <a:t> Valley leading to the landslides and flooding, and thus extensive property damage and loss of life. </a:t>
            </a:r>
          </a:p>
          <a:p>
            <a:pPr marL="171450" indent="-171450">
              <a:buFont typeface="Arial" panose="020B0604020202020204" pitchFamily="34" charset="0"/>
              <a:buChar char="•"/>
            </a:pPr>
            <a:r>
              <a:rPr lang="en-US" baseline="0" dirty="0" smtClean="0"/>
              <a:t>2013 was the fourth consecutive year of anomalous flooding in northwest India and Pakistan. What was different about the storms producing the floods in the prior years was that they were all highly convective, whereas in </a:t>
            </a:r>
            <a:r>
              <a:rPr lang="en-US" baseline="0" dirty="0" err="1" smtClean="0"/>
              <a:t>Uttarakhand</a:t>
            </a:r>
            <a:r>
              <a:rPr lang="en-US" baseline="0" dirty="0" smtClean="0"/>
              <a:t>, the majority of the precipitation during the main flood period was of a </a:t>
            </a:r>
            <a:r>
              <a:rPr lang="en-US" baseline="0" dirty="0" err="1" smtClean="0"/>
              <a:t>stabler</a:t>
            </a:r>
            <a:r>
              <a:rPr lang="en-US" baseline="0" dirty="0" smtClean="0"/>
              <a:t> nature, more </a:t>
            </a:r>
            <a:r>
              <a:rPr lang="en-US" baseline="0" dirty="0" err="1" smtClean="0"/>
              <a:t>stratiform</a:t>
            </a:r>
            <a:r>
              <a:rPr lang="en-US" baseline="0" dirty="0" smtClean="0"/>
              <a:t>, and shallower. I will illustrate this fact with more detail in this talk.</a:t>
            </a:r>
            <a:endParaRPr lang="en-US" dirty="0" smtClean="0"/>
          </a:p>
        </p:txBody>
      </p:sp>
      <p:sp>
        <p:nvSpPr>
          <p:cNvPr id="4" name="Slide Number Placeholder 3"/>
          <p:cNvSpPr>
            <a:spLocks noGrp="1"/>
          </p:cNvSpPr>
          <p:nvPr>
            <p:ph type="sldNum" sz="quarter" idx="10"/>
          </p:nvPr>
        </p:nvSpPr>
        <p:spPr/>
        <p:txBody>
          <a:bodyPr/>
          <a:lstStyle/>
          <a:p>
            <a:fld id="{8F6C57F3-5453-48B0-9700-2C08354CBAED}" type="slidenum">
              <a:rPr lang="en-US" smtClean="0"/>
              <a:t>2</a:t>
            </a:fld>
            <a:endParaRPr lang="en-US"/>
          </a:p>
        </p:txBody>
      </p:sp>
    </p:spTree>
    <p:extLst>
      <p:ext uri="{BB962C8B-B14F-4D97-AF65-F5344CB8AC3E}">
        <p14:creationId xmlns:p14="http://schemas.microsoft.com/office/powerpoint/2010/main" val="42241436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ran two simulations:</a:t>
            </a:r>
          </a:p>
          <a:p>
            <a:endParaRPr lang="en-US" dirty="0" smtClean="0"/>
          </a:p>
          <a:p>
            <a:r>
              <a:rPr lang="en-US" baseline="0" dirty="0" smtClean="0"/>
              <a:t>We used a finer three-nested 9-3-1 km domain to understand the mesoscale forcing, with 500 and 700 </a:t>
            </a:r>
            <a:r>
              <a:rPr lang="en-US" baseline="0" dirty="0" err="1" smtClean="0"/>
              <a:t>hPa</a:t>
            </a:r>
            <a:r>
              <a:rPr lang="en-US" baseline="0" dirty="0" smtClean="0"/>
              <a:t> vertical velocities and winds. </a:t>
            </a:r>
            <a:endParaRPr lang="en-US" dirty="0" smtClean="0"/>
          </a:p>
          <a:p>
            <a:endParaRPr lang="en-US" dirty="0" smtClean="0"/>
          </a:p>
          <a:p>
            <a:r>
              <a:rPr lang="en-US" dirty="0" smtClean="0"/>
              <a:t>We used</a:t>
            </a:r>
            <a:r>
              <a:rPr lang="en-US" baseline="0" dirty="0" smtClean="0"/>
              <a:t> a coarser 81:27 km two nested domain to understand the large scale dynamics using the Q-vector, by calculating 500 </a:t>
            </a:r>
            <a:r>
              <a:rPr lang="en-US" baseline="0" dirty="0" err="1" smtClean="0"/>
              <a:t>hPa</a:t>
            </a:r>
            <a:r>
              <a:rPr lang="en-US" baseline="0" dirty="0" smtClean="0"/>
              <a:t> Q-vectors and convergence/divergence.</a:t>
            </a:r>
          </a:p>
          <a:p>
            <a:endParaRPr lang="en-US" baseline="0" dirty="0" smtClean="0"/>
          </a:p>
          <a:p>
            <a:r>
              <a:rPr lang="en-US" dirty="0" smtClean="0"/>
              <a:t>TRANS: First we’ll look at the WRF simulation of the 500 </a:t>
            </a:r>
            <a:r>
              <a:rPr lang="en-US" dirty="0" err="1" smtClean="0"/>
              <a:t>hPa</a:t>
            </a:r>
            <a:r>
              <a:rPr lang="en-US" baseline="0" dirty="0" smtClean="0"/>
              <a:t> Q-vectors</a:t>
            </a:r>
            <a:endParaRPr lang="en-US" dirty="0"/>
          </a:p>
        </p:txBody>
      </p:sp>
      <p:sp>
        <p:nvSpPr>
          <p:cNvPr id="4" name="Slide Number Placeholder 3"/>
          <p:cNvSpPr>
            <a:spLocks noGrp="1"/>
          </p:cNvSpPr>
          <p:nvPr>
            <p:ph type="sldNum" sz="quarter" idx="10"/>
          </p:nvPr>
        </p:nvSpPr>
        <p:spPr/>
        <p:txBody>
          <a:bodyPr/>
          <a:lstStyle/>
          <a:p>
            <a:fld id="{8F6C57F3-5453-48B0-9700-2C08354CBAED}" type="slidenum">
              <a:rPr lang="en-US" smtClean="0"/>
              <a:t>20</a:t>
            </a:fld>
            <a:endParaRPr lang="en-US"/>
          </a:p>
        </p:txBody>
      </p:sp>
    </p:spTree>
    <p:extLst>
      <p:ext uri="{BB962C8B-B14F-4D97-AF65-F5344CB8AC3E}">
        <p14:creationId xmlns:p14="http://schemas.microsoft.com/office/powerpoint/2010/main" val="22719858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500 </a:t>
            </a:r>
            <a:r>
              <a:rPr lang="en-US" sz="1200" kern="1200" dirty="0" err="1" smtClean="0">
                <a:solidFill>
                  <a:schemeClr val="tx1"/>
                </a:solidFill>
                <a:effectLst/>
                <a:latin typeface="+mn-lt"/>
                <a:ea typeface="+mn-ea"/>
                <a:cs typeface="+mn-cs"/>
              </a:rPr>
              <a:t>hPa</a:t>
            </a:r>
            <a:r>
              <a:rPr lang="en-US" sz="1200" kern="1200" dirty="0" smtClean="0">
                <a:solidFill>
                  <a:schemeClr val="tx1"/>
                </a:solidFill>
                <a:effectLst/>
                <a:latin typeface="+mn-lt"/>
                <a:ea typeface="+mn-ea"/>
                <a:cs typeface="+mn-cs"/>
              </a:rPr>
              <a:t> Q-vectors are in black,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Q-vector convergence in red, and divergence in blue.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model shows the Q-vectors pointing toward the </a:t>
            </a:r>
            <a:r>
              <a:rPr lang="en-US" sz="1200" kern="1200" dirty="0" err="1" smtClean="0">
                <a:solidFill>
                  <a:schemeClr val="tx1"/>
                </a:solidFill>
                <a:effectLst/>
                <a:latin typeface="+mn-lt"/>
                <a:ea typeface="+mn-ea"/>
                <a:cs typeface="+mn-cs"/>
              </a:rPr>
              <a:t>Uttarakhand</a:t>
            </a:r>
            <a:r>
              <a:rPr lang="en-US" sz="1200" kern="1200" dirty="0" smtClean="0">
                <a:solidFill>
                  <a:schemeClr val="tx1"/>
                </a:solidFill>
                <a:effectLst/>
                <a:latin typeface="+mn-lt"/>
                <a:ea typeface="+mn-ea"/>
                <a:cs typeface="+mn-cs"/>
              </a:rPr>
              <a:t> region, thus leading to maximum Q-vector convergence and therefore rising motion over the region.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model output accurately simulates the same pattern that I showed with the reanalysis calculated Q-vectors and convergence/divergence.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Overall, the model was able to capture the large scale dynamics of the flood event.</a:t>
            </a:r>
          </a:p>
          <a:p>
            <a:endParaRPr lang="en-US" baseline="0" dirty="0" smtClean="0"/>
          </a:p>
          <a:p>
            <a:r>
              <a:rPr lang="en-US" baseline="0" dirty="0" smtClean="0"/>
              <a:t>TRANS: In the following figure I’ll show you how well the WRF simulated the mesoscale forcing.</a:t>
            </a:r>
            <a:endParaRPr lang="en-US" dirty="0"/>
          </a:p>
        </p:txBody>
      </p:sp>
      <p:sp>
        <p:nvSpPr>
          <p:cNvPr id="4" name="Slide Number Placeholder 3"/>
          <p:cNvSpPr>
            <a:spLocks noGrp="1"/>
          </p:cNvSpPr>
          <p:nvPr>
            <p:ph type="sldNum" sz="quarter" idx="10"/>
          </p:nvPr>
        </p:nvSpPr>
        <p:spPr/>
        <p:txBody>
          <a:bodyPr/>
          <a:lstStyle/>
          <a:p>
            <a:fld id="{8F6C57F3-5453-48B0-9700-2C08354CBAED}" type="slidenum">
              <a:rPr lang="en-US" smtClean="0"/>
              <a:t>21</a:t>
            </a:fld>
            <a:endParaRPr lang="en-US"/>
          </a:p>
        </p:txBody>
      </p:sp>
    </p:spTree>
    <p:extLst>
      <p:ext uri="{BB962C8B-B14F-4D97-AF65-F5344CB8AC3E}">
        <p14:creationId xmlns:p14="http://schemas.microsoft.com/office/powerpoint/2010/main" val="12262742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These are plots of the WRF vertical</a:t>
            </a:r>
            <a:r>
              <a:rPr lang="en-US" baseline="0" dirty="0" smtClean="0"/>
              <a:t> velocities, or main regions of upward or downward motions, at 500 </a:t>
            </a:r>
            <a:r>
              <a:rPr lang="en-US" baseline="0" dirty="0" err="1" smtClean="0"/>
              <a:t>hPa</a:t>
            </a:r>
            <a:r>
              <a:rPr lang="en-US" baseline="0" dirty="0" smtClean="0"/>
              <a:t> and 700 </a:t>
            </a:r>
            <a:r>
              <a:rPr lang="en-US" baseline="0" dirty="0" err="1" smtClean="0"/>
              <a:t>hPa</a:t>
            </a:r>
            <a:r>
              <a:rPr lang="en-US" baseline="0" dirty="0" smtClean="0"/>
              <a:t> during the flood event. The red shading represents upward motion, blue shading is downward motion, and the black vectors are the winds at those heights. </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What’s notable at both 500 and 700 </a:t>
            </a:r>
            <a:r>
              <a:rPr lang="en-US" baseline="0" dirty="0" err="1" smtClean="0"/>
              <a:t>hPa</a:t>
            </a:r>
            <a:r>
              <a:rPr lang="en-US" baseline="0" dirty="0" smtClean="0"/>
              <a:t> is the line of upward motion, which is associated with the leading edge of the </a:t>
            </a:r>
            <a:r>
              <a:rPr lang="en-US" baseline="0" dirty="0" err="1" smtClean="0"/>
              <a:t>baroclinic</a:t>
            </a:r>
            <a:r>
              <a:rPr lang="en-US" baseline="0" dirty="0" smtClean="0"/>
              <a:t> trough, and also coincides with the line of higher radar </a:t>
            </a:r>
            <a:r>
              <a:rPr lang="en-US" baseline="0" dirty="0" err="1" smtClean="0"/>
              <a:t>reflectivities</a:t>
            </a:r>
            <a:r>
              <a:rPr lang="en-US" baseline="0" dirty="0" smtClean="0"/>
              <a:t> seen in the Delhi airport radar. What’s also notable in the 500 </a:t>
            </a:r>
            <a:r>
              <a:rPr lang="en-US" baseline="0" dirty="0" err="1" smtClean="0"/>
              <a:t>hPa</a:t>
            </a:r>
            <a:r>
              <a:rPr lang="en-US" baseline="0" dirty="0" smtClean="0"/>
              <a:t> vertical </a:t>
            </a:r>
            <a:r>
              <a:rPr lang="en-US" baseline="0" dirty="0" err="1" smtClean="0"/>
              <a:t>veloctities</a:t>
            </a:r>
            <a:r>
              <a:rPr lang="en-US" baseline="0" dirty="0" smtClean="0"/>
              <a:t> is that as this system, (the warm, moist air flow from the Arabian sea) reaches the Himalayas, the warm, moist air is </a:t>
            </a:r>
            <a:r>
              <a:rPr lang="en-US" baseline="0" dirty="0" err="1" smtClean="0"/>
              <a:t>orographically</a:t>
            </a:r>
            <a:r>
              <a:rPr lang="en-US" baseline="0" dirty="0" smtClean="0"/>
              <a:t> lifted over a much broader region. There are no calculated vertical velocities or winds into the Himalayas in the 700 </a:t>
            </a:r>
            <a:r>
              <a:rPr lang="en-US" baseline="0" dirty="0" err="1" smtClean="0"/>
              <a:t>hPa</a:t>
            </a:r>
            <a:r>
              <a:rPr lang="en-US" baseline="0" dirty="0" smtClean="0"/>
              <a:t> plot because the Himalayan peaks are at a higher altitude. </a:t>
            </a:r>
          </a:p>
          <a:p>
            <a:pPr marL="171450" indent="-171450">
              <a:buFont typeface="Arial" panose="020B0604020202020204" pitchFamily="34" charset="0"/>
              <a:buChar char="•"/>
            </a:pPr>
            <a:r>
              <a:rPr lang="en-US" baseline="0" dirty="0" smtClean="0"/>
              <a:t>The broad region of uplift over the Himalaya also coincides well with the radar </a:t>
            </a:r>
            <a:r>
              <a:rPr lang="en-US" baseline="0" dirty="0" err="1" smtClean="0"/>
              <a:t>refelectivites</a:t>
            </a:r>
            <a:r>
              <a:rPr lang="en-US" baseline="0" dirty="0" smtClean="0"/>
              <a:t> seen on the Delhi radar, and also with the suggestion that the advection of warm, moist air forced by the low level jet associated with the </a:t>
            </a:r>
            <a:r>
              <a:rPr lang="en-US" baseline="0" dirty="0" err="1" smtClean="0"/>
              <a:t>baroclinic</a:t>
            </a:r>
            <a:r>
              <a:rPr lang="en-US" baseline="0" dirty="0" smtClean="0"/>
              <a:t> wave </a:t>
            </a:r>
            <a:r>
              <a:rPr lang="en-US" baseline="0" dirty="0" err="1" smtClean="0"/>
              <a:t>int</a:t>
            </a:r>
            <a:r>
              <a:rPr lang="en-US" baseline="0" dirty="0" smtClean="0"/>
              <a:t> the Himalayan foothills of </a:t>
            </a:r>
            <a:r>
              <a:rPr lang="en-US" baseline="0" dirty="0" err="1" smtClean="0"/>
              <a:t>Uttarakhand</a:t>
            </a:r>
            <a:r>
              <a:rPr lang="en-US" baseline="0" dirty="0" smtClean="0"/>
              <a:t>. These broad </a:t>
            </a:r>
            <a:r>
              <a:rPr lang="en-US" u="sng" baseline="0" dirty="0" smtClean="0"/>
              <a:t>and persistent </a:t>
            </a:r>
            <a:r>
              <a:rPr lang="en-US" u="none" baseline="0" dirty="0" smtClean="0"/>
              <a:t>regions</a:t>
            </a:r>
            <a:r>
              <a:rPr lang="en-US" baseline="0" dirty="0" smtClean="0"/>
              <a:t> of uplift, likely led to the massive condensation and extensive precipitation. </a:t>
            </a:r>
          </a:p>
          <a:p>
            <a:pPr marL="171450" indent="-171450">
              <a:buFont typeface="Arial" panose="020B0604020202020204" pitchFamily="34" charset="0"/>
              <a:buChar char="•"/>
            </a:pPr>
            <a:r>
              <a:rPr lang="en-US" baseline="0" dirty="0" smtClean="0"/>
              <a:t>Overall, the model validated our observations and hypotheses about the mesoscale forcing associated with this storm and flood event.</a:t>
            </a:r>
          </a:p>
          <a:p>
            <a:endParaRPr lang="en-US" baseline="0" dirty="0" smtClean="0"/>
          </a:p>
          <a:p>
            <a:r>
              <a:rPr lang="en-US" baseline="0" dirty="0" smtClean="0"/>
              <a:t>TRANS: Next, we used the model to further to see if it could accurately simulate the nature of the precipitation.</a:t>
            </a:r>
            <a:endParaRPr lang="en-US" dirty="0"/>
          </a:p>
        </p:txBody>
      </p:sp>
      <p:sp>
        <p:nvSpPr>
          <p:cNvPr id="4" name="Slide Number Placeholder 3"/>
          <p:cNvSpPr>
            <a:spLocks noGrp="1"/>
          </p:cNvSpPr>
          <p:nvPr>
            <p:ph type="sldNum" sz="quarter" idx="10"/>
          </p:nvPr>
        </p:nvSpPr>
        <p:spPr/>
        <p:txBody>
          <a:bodyPr/>
          <a:lstStyle/>
          <a:p>
            <a:fld id="{8F6C57F3-5453-48B0-9700-2C08354CBAED}" type="slidenum">
              <a:rPr lang="en-US" smtClean="0"/>
              <a:t>22</a:t>
            </a:fld>
            <a:endParaRPr lang="en-US"/>
          </a:p>
        </p:txBody>
      </p:sp>
    </p:spTree>
    <p:extLst>
      <p:ext uri="{BB962C8B-B14F-4D97-AF65-F5344CB8AC3E}">
        <p14:creationId xmlns:p14="http://schemas.microsoft.com/office/powerpoint/2010/main" val="29894263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figure on the left is the WRF modeled</a:t>
            </a:r>
            <a:r>
              <a:rPr lang="en-US" baseline="0" dirty="0" smtClean="0"/>
              <a:t> hydrometeor mixing ratios, </a:t>
            </a:r>
            <a:r>
              <a:rPr lang="en-US" dirty="0" smtClean="0"/>
              <a:t>and the figure on the right is the WRF</a:t>
            </a:r>
            <a:r>
              <a:rPr lang="en-US" baseline="0" dirty="0" smtClean="0"/>
              <a:t> modeled vertical cross-section of radar </a:t>
            </a:r>
            <a:r>
              <a:rPr lang="en-US" baseline="0" dirty="0" err="1" smtClean="0"/>
              <a:t>reflectivities</a:t>
            </a:r>
            <a:r>
              <a:rPr lang="en-US" baseline="0" dirty="0" smtClean="0"/>
              <a:t> over </a:t>
            </a:r>
            <a:r>
              <a:rPr lang="en-US" baseline="0" dirty="0" err="1" smtClean="0"/>
              <a:t>Uttarakhand</a:t>
            </a:r>
            <a:r>
              <a:rPr lang="en-US" baseline="0" dirty="0" smtClean="0"/>
              <a:t>, both on June 17</a:t>
            </a:r>
            <a:r>
              <a:rPr lang="en-US" baseline="30000" dirty="0" smtClean="0"/>
              <a:t>th</a:t>
            </a:r>
            <a:r>
              <a:rPr lang="en-US" baseline="0" dirty="0" smtClean="0"/>
              <a:t> at 0700 UTC.</a:t>
            </a:r>
          </a:p>
          <a:p>
            <a:endParaRPr lang="en-US" baseline="0" dirty="0" smtClean="0"/>
          </a:p>
          <a:p>
            <a:r>
              <a:rPr lang="en-US" baseline="0" dirty="0" smtClean="0"/>
              <a:t>Shading is the rainwater mixing ratio, black is </a:t>
            </a:r>
            <a:r>
              <a:rPr lang="en-US" baseline="0" dirty="0" err="1" smtClean="0"/>
              <a:t>graupel</a:t>
            </a:r>
            <a:r>
              <a:rPr lang="en-US" baseline="0" dirty="0" smtClean="0"/>
              <a:t> mixing ratio, green snow, blue cloud ice, and grey is the temperature line. The regions of higher </a:t>
            </a:r>
            <a:r>
              <a:rPr lang="en-US" baseline="0" dirty="0" err="1" smtClean="0"/>
              <a:t>graupel</a:t>
            </a:r>
            <a:r>
              <a:rPr lang="en-US" baseline="0" dirty="0" smtClean="0"/>
              <a:t> and cloud ice mixing ratios are above the regions with higher </a:t>
            </a:r>
            <a:r>
              <a:rPr lang="en-US" baseline="0" dirty="0" err="1" smtClean="0"/>
              <a:t>reflectivities</a:t>
            </a:r>
            <a:r>
              <a:rPr lang="en-US" baseline="0" dirty="0" smtClean="0"/>
              <a:t> and higher rainwater mixing ratio are consistent with the embedded convection and higher </a:t>
            </a:r>
            <a:r>
              <a:rPr lang="en-US" baseline="0" dirty="0" err="1" smtClean="0"/>
              <a:t>rainrates</a:t>
            </a:r>
            <a:r>
              <a:rPr lang="en-US" baseline="0" dirty="0" smtClean="0"/>
              <a:t> associated with the initial uplift of the warm and moist air by the orography into the foothills. Into the foothills the air is forced upward– stronger upward motion can lead to the formation of </a:t>
            </a:r>
            <a:r>
              <a:rPr lang="en-US" baseline="0" dirty="0" err="1" smtClean="0"/>
              <a:t>graupel</a:t>
            </a:r>
            <a:r>
              <a:rPr lang="en-US" baseline="0" dirty="0" smtClean="0"/>
              <a:t> and cloud ice that wasn’t present prior to uplift, thus enhancing the radar </a:t>
            </a:r>
            <a:r>
              <a:rPr lang="en-US" baseline="0" dirty="0" err="1" smtClean="0"/>
              <a:t>reflectivities</a:t>
            </a:r>
            <a:r>
              <a:rPr lang="en-US" baseline="0" dirty="0" smtClean="0"/>
              <a:t> and also rainwater mixing ratios. </a:t>
            </a:r>
          </a:p>
          <a:p>
            <a:endParaRPr lang="en-US" dirty="0" smtClean="0"/>
          </a:p>
          <a:p>
            <a:r>
              <a:rPr lang="en-US" dirty="0" smtClean="0"/>
              <a:t>Both plots</a:t>
            </a:r>
            <a:r>
              <a:rPr lang="en-US" baseline="0" dirty="0" smtClean="0"/>
              <a:t> accurately capture the </a:t>
            </a:r>
            <a:r>
              <a:rPr lang="en-US" baseline="0" dirty="0" err="1" smtClean="0"/>
              <a:t>stratiform</a:t>
            </a:r>
            <a:r>
              <a:rPr lang="en-US" baseline="0" dirty="0" smtClean="0"/>
              <a:t> nature of the precipitation, as well as the embedded convection along the foothills. </a:t>
            </a:r>
          </a:p>
          <a:p>
            <a:endParaRPr lang="en-US" baseline="0" dirty="0" smtClean="0"/>
          </a:p>
          <a:p>
            <a:r>
              <a:rPr lang="en-US" baseline="0" dirty="0" smtClean="0"/>
              <a:t>We can directly compare the WRF modeled vertical cross section to the TRMM vertical cross section at the same time. </a:t>
            </a:r>
          </a:p>
          <a:p>
            <a:r>
              <a:rPr lang="en-US" baseline="0" dirty="0" smtClean="0"/>
              <a:t>The higher reflectivity values both reached about 8 km in the model and observations. </a:t>
            </a:r>
          </a:p>
          <a:p>
            <a:r>
              <a:rPr lang="en-US" baseline="0" dirty="0" smtClean="0"/>
              <a:t>The model also was able to capture the sloping of the </a:t>
            </a:r>
            <a:r>
              <a:rPr lang="en-US" baseline="0" dirty="0" err="1" smtClean="0"/>
              <a:t>brightband</a:t>
            </a:r>
            <a:r>
              <a:rPr lang="en-US" baseline="0" dirty="0" smtClean="0"/>
              <a:t>, also representative of the melting level into the higher terrain of the Himalayas, where snow did fall. </a:t>
            </a:r>
          </a:p>
          <a:p>
            <a:endParaRPr lang="en-US" baseline="0" dirty="0" smtClean="0"/>
          </a:p>
          <a:p>
            <a:r>
              <a:rPr lang="en-US" baseline="0" dirty="0" smtClean="0"/>
              <a:t>TRANS: </a:t>
            </a:r>
            <a:r>
              <a:rPr lang="en-US" sz="1200" kern="1200" dirty="0" smtClean="0">
                <a:solidFill>
                  <a:schemeClr val="tx1"/>
                </a:solidFill>
                <a:effectLst/>
                <a:latin typeface="+mn-lt"/>
                <a:ea typeface="+mn-ea"/>
                <a:cs typeface="+mn-cs"/>
              </a:rPr>
              <a:t>Precipitation and soil moisture feedback is not especially well understood over complex terrain, but the relationship between the two can often lead to flash flooding and landslides over the Himalayas</a:t>
            </a:r>
            <a:endParaRPr lang="en-US" dirty="0"/>
          </a:p>
        </p:txBody>
      </p:sp>
      <p:sp>
        <p:nvSpPr>
          <p:cNvPr id="4" name="Slide Number Placeholder 3"/>
          <p:cNvSpPr>
            <a:spLocks noGrp="1"/>
          </p:cNvSpPr>
          <p:nvPr>
            <p:ph type="sldNum" sz="quarter" idx="10"/>
          </p:nvPr>
        </p:nvSpPr>
        <p:spPr/>
        <p:txBody>
          <a:bodyPr/>
          <a:lstStyle/>
          <a:p>
            <a:fld id="{8F6C57F3-5453-48B0-9700-2C08354CBAED}" type="slidenum">
              <a:rPr lang="en-US" smtClean="0"/>
              <a:t>23</a:t>
            </a:fld>
            <a:endParaRPr lang="en-US"/>
          </a:p>
        </p:txBody>
      </p:sp>
    </p:spTree>
    <p:extLst>
      <p:ext uri="{BB962C8B-B14F-4D97-AF65-F5344CB8AC3E}">
        <p14:creationId xmlns:p14="http://schemas.microsoft.com/office/powerpoint/2010/main" val="19381448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figure on the left is the WRF modeled</a:t>
            </a:r>
            <a:r>
              <a:rPr lang="en-US" baseline="0" dirty="0" smtClean="0"/>
              <a:t> hydrometeor mixing ratios, </a:t>
            </a:r>
            <a:r>
              <a:rPr lang="en-US" dirty="0" smtClean="0"/>
              <a:t>and the figure on the right is the WRF</a:t>
            </a:r>
            <a:r>
              <a:rPr lang="en-US" baseline="0" dirty="0" smtClean="0"/>
              <a:t> modeled vertical cross-section of radar </a:t>
            </a:r>
            <a:r>
              <a:rPr lang="en-US" baseline="0" dirty="0" err="1" smtClean="0"/>
              <a:t>reflectivities</a:t>
            </a:r>
            <a:r>
              <a:rPr lang="en-US" baseline="0" dirty="0" smtClean="0"/>
              <a:t> over </a:t>
            </a:r>
            <a:r>
              <a:rPr lang="en-US" baseline="0" dirty="0" err="1" smtClean="0"/>
              <a:t>Uttarakhand</a:t>
            </a:r>
            <a:r>
              <a:rPr lang="en-US" baseline="0" dirty="0" smtClean="0"/>
              <a:t>, both on June 17</a:t>
            </a:r>
            <a:r>
              <a:rPr lang="en-US" baseline="30000" dirty="0" smtClean="0"/>
              <a:t>th</a:t>
            </a:r>
            <a:r>
              <a:rPr lang="en-US" baseline="0" dirty="0" smtClean="0"/>
              <a:t> at 0700 UTC.</a:t>
            </a:r>
          </a:p>
          <a:p>
            <a:endParaRPr lang="en-US" baseline="0" dirty="0" smtClean="0"/>
          </a:p>
          <a:p>
            <a:r>
              <a:rPr lang="en-US" baseline="0" dirty="0" smtClean="0"/>
              <a:t>Shading is the rainwater mixing ratio, black is </a:t>
            </a:r>
            <a:r>
              <a:rPr lang="en-US" baseline="0" dirty="0" err="1" smtClean="0"/>
              <a:t>graupel</a:t>
            </a:r>
            <a:r>
              <a:rPr lang="en-US" baseline="0" dirty="0" smtClean="0"/>
              <a:t> mixing ratio, green snow, blue cloud ice, and grey is the temperature line. The regions of higher </a:t>
            </a:r>
            <a:r>
              <a:rPr lang="en-US" baseline="0" dirty="0" err="1" smtClean="0"/>
              <a:t>graupel</a:t>
            </a:r>
            <a:r>
              <a:rPr lang="en-US" baseline="0" dirty="0" smtClean="0"/>
              <a:t> and cloud ice mixing ratios are above the regions with higher </a:t>
            </a:r>
            <a:r>
              <a:rPr lang="en-US" baseline="0" dirty="0" err="1" smtClean="0"/>
              <a:t>reflectivities</a:t>
            </a:r>
            <a:r>
              <a:rPr lang="en-US" baseline="0" dirty="0" smtClean="0"/>
              <a:t> and higher rainwater mixing ratio are consistent with the embedded convection and higher </a:t>
            </a:r>
            <a:r>
              <a:rPr lang="en-US" baseline="0" dirty="0" err="1" smtClean="0"/>
              <a:t>rainrates</a:t>
            </a:r>
            <a:r>
              <a:rPr lang="en-US" baseline="0" dirty="0" smtClean="0"/>
              <a:t> associated with the initial uplift of the warm and moist air by the orography into the foothills. Into the foothills the air is forced upward– stronger upward motion can lead to the formation of </a:t>
            </a:r>
            <a:r>
              <a:rPr lang="en-US" baseline="0" dirty="0" err="1" smtClean="0"/>
              <a:t>graupel</a:t>
            </a:r>
            <a:r>
              <a:rPr lang="en-US" baseline="0" dirty="0" smtClean="0"/>
              <a:t> and cloud ice that wasn’t present prior to uplift, thus enhancing the radar </a:t>
            </a:r>
            <a:r>
              <a:rPr lang="en-US" baseline="0" dirty="0" err="1" smtClean="0"/>
              <a:t>reflectivities</a:t>
            </a:r>
            <a:r>
              <a:rPr lang="en-US" baseline="0" dirty="0" smtClean="0"/>
              <a:t> and also rainwater mixing ratios. </a:t>
            </a:r>
          </a:p>
          <a:p>
            <a:endParaRPr lang="en-US" dirty="0" smtClean="0"/>
          </a:p>
          <a:p>
            <a:r>
              <a:rPr lang="en-US" dirty="0" smtClean="0"/>
              <a:t>Both plots</a:t>
            </a:r>
            <a:r>
              <a:rPr lang="en-US" baseline="0" dirty="0" smtClean="0"/>
              <a:t> accurately capture the </a:t>
            </a:r>
            <a:r>
              <a:rPr lang="en-US" baseline="0" dirty="0" err="1" smtClean="0"/>
              <a:t>stratiform</a:t>
            </a:r>
            <a:r>
              <a:rPr lang="en-US" baseline="0" dirty="0" smtClean="0"/>
              <a:t> nature of the precipitation, as well as the embedded convection along the foothills. </a:t>
            </a:r>
          </a:p>
          <a:p>
            <a:endParaRPr lang="en-US" baseline="0" dirty="0" smtClean="0"/>
          </a:p>
          <a:p>
            <a:r>
              <a:rPr lang="en-US" baseline="0" dirty="0" smtClean="0"/>
              <a:t>We can directly compare the WRF modeled vertical cross section to the TRMM vertical cross section at the same time. </a:t>
            </a:r>
          </a:p>
          <a:p>
            <a:r>
              <a:rPr lang="en-US" baseline="0" dirty="0" smtClean="0"/>
              <a:t>The higher reflectivity values both reached about 8 km in the model and observations. </a:t>
            </a:r>
          </a:p>
          <a:p>
            <a:r>
              <a:rPr lang="en-US" baseline="0" dirty="0" smtClean="0"/>
              <a:t>The model also was able to capture the sloping of the </a:t>
            </a:r>
            <a:r>
              <a:rPr lang="en-US" baseline="0" dirty="0" err="1" smtClean="0"/>
              <a:t>brightband</a:t>
            </a:r>
            <a:r>
              <a:rPr lang="en-US" baseline="0" dirty="0" smtClean="0"/>
              <a:t>, also representative of the melting level into the higher terrain of the Himalayas, where snow did fall. </a:t>
            </a:r>
          </a:p>
          <a:p>
            <a:endParaRPr lang="en-US" baseline="0" dirty="0" smtClean="0"/>
          </a:p>
          <a:p>
            <a:r>
              <a:rPr lang="en-US" baseline="0" dirty="0" smtClean="0"/>
              <a:t>TRANS: </a:t>
            </a:r>
            <a:r>
              <a:rPr lang="en-US" sz="1200" kern="1200" dirty="0" smtClean="0">
                <a:solidFill>
                  <a:schemeClr val="tx1"/>
                </a:solidFill>
                <a:effectLst/>
                <a:latin typeface="+mn-lt"/>
                <a:ea typeface="+mn-ea"/>
                <a:cs typeface="+mn-cs"/>
              </a:rPr>
              <a:t>Precipitation and soil moisture feedback is not especially well understood over complex terrain, but the relationship between the two can often lead to flash flooding and landslides over the Himalayas</a:t>
            </a:r>
            <a:endParaRPr lang="en-US" dirty="0"/>
          </a:p>
        </p:txBody>
      </p:sp>
      <p:sp>
        <p:nvSpPr>
          <p:cNvPr id="4" name="Slide Number Placeholder 3"/>
          <p:cNvSpPr>
            <a:spLocks noGrp="1"/>
          </p:cNvSpPr>
          <p:nvPr>
            <p:ph type="sldNum" sz="quarter" idx="10"/>
          </p:nvPr>
        </p:nvSpPr>
        <p:spPr/>
        <p:txBody>
          <a:bodyPr/>
          <a:lstStyle/>
          <a:p>
            <a:fld id="{8F6C57F3-5453-48B0-9700-2C08354CBAED}" type="slidenum">
              <a:rPr lang="en-US" smtClean="0"/>
              <a:t>24</a:t>
            </a:fld>
            <a:endParaRPr lang="en-US"/>
          </a:p>
        </p:txBody>
      </p:sp>
    </p:spTree>
    <p:extLst>
      <p:ext uri="{BB962C8B-B14F-4D97-AF65-F5344CB8AC3E}">
        <p14:creationId xmlns:p14="http://schemas.microsoft.com/office/powerpoint/2010/main" val="19381448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To better understand the soil moisture and precipitation, we used</a:t>
            </a:r>
            <a:r>
              <a:rPr lang="en-US" baseline="0" dirty="0" smtClean="0"/>
              <a:t> the NASA Land information system </a:t>
            </a:r>
          </a:p>
          <a:p>
            <a:pPr marL="171450" indent="-171450">
              <a:buFont typeface="Arial" panose="020B0604020202020204" pitchFamily="34" charset="0"/>
              <a:buChar char="•"/>
            </a:pPr>
            <a:r>
              <a:rPr lang="en-US" baseline="0" dirty="0" smtClean="0"/>
              <a:t>which is a land surface modeling and data assimilation framework used to produce land surface states and fluxes. </a:t>
            </a:r>
          </a:p>
          <a:p>
            <a:pPr marL="171450" indent="-171450">
              <a:buFont typeface="Arial" panose="020B0604020202020204" pitchFamily="34" charset="0"/>
              <a:buChar char="•"/>
            </a:pPr>
            <a:r>
              <a:rPr lang="en-US" baseline="0" dirty="0" smtClean="0"/>
              <a:t>It integrates observations with model forecasts to generate improved estimates of land surface conditions.</a:t>
            </a:r>
          </a:p>
          <a:p>
            <a:pPr marL="171450" indent="-171450">
              <a:buFont typeface="Arial" panose="020B0604020202020204" pitchFamily="34" charset="0"/>
              <a:buChar char="•"/>
            </a:pPr>
            <a:r>
              <a:rPr lang="en-US" baseline="0" dirty="0" smtClean="0"/>
              <a:t>In our case we ran LIS at 3-km spatial resolution over </a:t>
            </a:r>
            <a:r>
              <a:rPr lang="en-US" baseline="0" dirty="0" err="1" smtClean="0"/>
              <a:t>Uttarakhand</a:t>
            </a:r>
            <a:r>
              <a:rPr lang="en-US" baseline="0" dirty="0" smtClean="0"/>
              <a:t> to generate plots of the Rainfall rate, and the soil moisture over </a:t>
            </a:r>
            <a:r>
              <a:rPr lang="en-US" baseline="0" dirty="0" err="1" smtClean="0"/>
              <a:t>Uttarakhand</a:t>
            </a:r>
            <a:r>
              <a:rPr lang="en-US" baseline="0" dirty="0" smtClean="0"/>
              <a:t> in the days leading up to and during the flood period.</a:t>
            </a:r>
          </a:p>
          <a:p>
            <a:pPr marL="171450" indent="-171450">
              <a:buFont typeface="Arial" panose="020B0604020202020204" pitchFamily="34" charset="0"/>
              <a:buChar char="•"/>
            </a:pPr>
            <a:endParaRPr lang="en-US" baseline="0" dirty="0" smtClean="0"/>
          </a:p>
          <a:p>
            <a:pPr marL="0" indent="0">
              <a:buFont typeface="Arial" panose="020B0604020202020204" pitchFamily="34" charset="0"/>
              <a:buNone/>
            </a:pPr>
            <a:r>
              <a:rPr lang="en-US" baseline="0" dirty="0" smtClean="0"/>
              <a:t>TRANSITION: But </a:t>
            </a:r>
            <a:r>
              <a:rPr lang="en-US" dirty="0" smtClean="0"/>
              <a:t>Before</a:t>
            </a:r>
            <a:r>
              <a:rPr lang="en-US" baseline="0" dirty="0" smtClean="0"/>
              <a:t> looking at the LIS output for the month of June., first recall the TRMM accumulated precipitation in the week prior to the flood, and during the flood period</a:t>
            </a:r>
            <a:endParaRPr lang="en-US" dirty="0"/>
          </a:p>
        </p:txBody>
      </p:sp>
      <p:sp>
        <p:nvSpPr>
          <p:cNvPr id="4" name="Slide Number Placeholder 3"/>
          <p:cNvSpPr>
            <a:spLocks noGrp="1"/>
          </p:cNvSpPr>
          <p:nvPr>
            <p:ph type="sldNum" sz="quarter" idx="10"/>
          </p:nvPr>
        </p:nvSpPr>
        <p:spPr/>
        <p:txBody>
          <a:bodyPr/>
          <a:lstStyle/>
          <a:p>
            <a:fld id="{8F6C57F3-5453-48B0-9700-2C08354CBAED}" type="slidenum">
              <a:rPr lang="en-US" smtClean="0"/>
              <a:t>25</a:t>
            </a:fld>
            <a:endParaRPr lang="en-US"/>
          </a:p>
        </p:txBody>
      </p:sp>
    </p:spTree>
    <p:extLst>
      <p:ext uri="{BB962C8B-B14F-4D97-AF65-F5344CB8AC3E}">
        <p14:creationId xmlns:p14="http://schemas.microsoft.com/office/powerpoint/2010/main" val="39349689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As a reminder, TRMM 3B42 data measured over 300 mm (or 1 foot) of precipitation in the week prior to the flood, and during the flood period over 600 mm.</a:t>
            </a:r>
          </a:p>
          <a:p>
            <a:endParaRPr lang="en-US" baseline="0" dirty="0" smtClean="0"/>
          </a:p>
          <a:p>
            <a:r>
              <a:rPr lang="en-US" baseline="0" dirty="0" smtClean="0"/>
              <a:t>TRANS: The Land information system output, will give us a better look into when certain raining events occurred, and their affects on the soil moisture in </a:t>
            </a:r>
            <a:r>
              <a:rPr lang="en-US" baseline="0" dirty="0" err="1" smtClean="0"/>
              <a:t>Uttarakhand</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8F6C57F3-5453-48B0-9700-2C08354CBAED}" type="slidenum">
              <a:rPr lang="en-US" smtClean="0"/>
              <a:t>26</a:t>
            </a:fld>
            <a:endParaRPr lang="en-US"/>
          </a:p>
        </p:txBody>
      </p:sp>
    </p:spTree>
    <p:extLst>
      <p:ext uri="{BB962C8B-B14F-4D97-AF65-F5344CB8AC3E}">
        <p14:creationId xmlns:p14="http://schemas.microsoft.com/office/powerpoint/2010/main" val="38288765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The plot of rainfall in (mm per hour)</a:t>
            </a:r>
            <a:r>
              <a:rPr lang="en-US" baseline="0" dirty="0" smtClean="0"/>
              <a:t> </a:t>
            </a:r>
            <a:r>
              <a:rPr lang="en-US" dirty="0" smtClean="0"/>
              <a:t>shows a</a:t>
            </a:r>
            <a:r>
              <a:rPr lang="en-US" baseline="0" dirty="0" smtClean="0"/>
              <a:t> significant raining event on the 10</a:t>
            </a:r>
            <a:r>
              <a:rPr lang="en-US" baseline="30000" dirty="0" smtClean="0"/>
              <a:t>th</a:t>
            </a:r>
            <a:r>
              <a:rPr lang="en-US" baseline="0" dirty="0" smtClean="0"/>
              <a:t> of June with similar rainfall rates as during the flood event, this is likely the event that led to the accumulation of over 300 mm seen in the TRMM PR data. </a:t>
            </a:r>
          </a:p>
          <a:p>
            <a:pPr marL="171450" indent="-171450">
              <a:buFont typeface="Arial" panose="020B0604020202020204" pitchFamily="34" charset="0"/>
              <a:buChar char="•"/>
            </a:pPr>
            <a:r>
              <a:rPr lang="en-US" baseline="0" dirty="0" smtClean="0"/>
              <a:t>In the soil moisture plot, this event on the 10</a:t>
            </a:r>
            <a:r>
              <a:rPr lang="en-US" baseline="30000" dirty="0" smtClean="0"/>
              <a:t>th</a:t>
            </a:r>
            <a:r>
              <a:rPr lang="en-US" baseline="0" dirty="0" smtClean="0"/>
              <a:t> caused the soil moisture over </a:t>
            </a:r>
            <a:r>
              <a:rPr lang="en-US" baseline="0" dirty="0" err="1" smtClean="0"/>
              <a:t>Uttarakhand</a:t>
            </a:r>
            <a:r>
              <a:rPr lang="en-US" baseline="0" dirty="0" smtClean="0"/>
              <a:t> to double and remain significantly higher throughout the flood period. After June 15</a:t>
            </a:r>
            <a:r>
              <a:rPr lang="en-US" baseline="30000" dirty="0" smtClean="0"/>
              <a:t>th</a:t>
            </a:r>
            <a:r>
              <a:rPr lang="en-US" baseline="0" dirty="0" smtClean="0"/>
              <a:t> the soil moisture is nearly at the saturation state at the time of the flooding. </a:t>
            </a:r>
          </a:p>
          <a:p>
            <a:pPr marL="171450" indent="-171450">
              <a:buFont typeface="Arial" panose="020B0604020202020204" pitchFamily="34" charset="0"/>
              <a:buChar char="•"/>
            </a:pPr>
            <a:r>
              <a:rPr lang="en-US" baseline="0" dirty="0" smtClean="0"/>
              <a:t>The unusually high soil moisture in a short time span over complex terrain caused the mountainous slopes of </a:t>
            </a:r>
            <a:r>
              <a:rPr lang="en-US" baseline="0" dirty="0" err="1" smtClean="0"/>
              <a:t>Uttarakhand</a:t>
            </a:r>
            <a:r>
              <a:rPr lang="en-US" baseline="0" dirty="0" smtClean="0"/>
              <a:t> to become more susceptible to landslide and mudslide conditions.</a:t>
            </a:r>
          </a:p>
          <a:p>
            <a:pPr marL="171450" indent="-171450">
              <a:buFont typeface="Arial" panose="020B0604020202020204" pitchFamily="34" charset="0"/>
              <a:buChar char="•"/>
            </a:pPr>
            <a:r>
              <a:rPr lang="en-US" baseline="0" dirty="0" smtClean="0"/>
              <a:t> A previous study done by Rasmussen and </a:t>
            </a:r>
            <a:r>
              <a:rPr lang="en-US" baseline="0" dirty="0" err="1" smtClean="0"/>
              <a:t>Houze</a:t>
            </a:r>
            <a:r>
              <a:rPr lang="en-US" baseline="0" dirty="0" smtClean="0"/>
              <a:t> about the </a:t>
            </a:r>
            <a:r>
              <a:rPr lang="en-US" baseline="0" dirty="0" err="1" smtClean="0"/>
              <a:t>Leh</a:t>
            </a:r>
            <a:r>
              <a:rPr lang="en-US" baseline="0" dirty="0" smtClean="0"/>
              <a:t> flash flood in Northwest India also found that enhanced moisture preconditioning likely played a large role in the land surface impact of the flash flood event.</a:t>
            </a:r>
          </a:p>
          <a:p>
            <a:endParaRPr lang="en-US" baseline="0" dirty="0" smtClean="0"/>
          </a:p>
          <a:p>
            <a:r>
              <a:rPr lang="en-US" baseline="0" dirty="0" smtClean="0"/>
              <a:t>TRANS: To conclude…</a:t>
            </a:r>
            <a:endParaRPr lang="en-US" dirty="0"/>
          </a:p>
        </p:txBody>
      </p:sp>
      <p:sp>
        <p:nvSpPr>
          <p:cNvPr id="4" name="Slide Number Placeholder 3"/>
          <p:cNvSpPr>
            <a:spLocks noGrp="1"/>
          </p:cNvSpPr>
          <p:nvPr>
            <p:ph type="sldNum" sz="quarter" idx="10"/>
          </p:nvPr>
        </p:nvSpPr>
        <p:spPr/>
        <p:txBody>
          <a:bodyPr/>
          <a:lstStyle/>
          <a:p>
            <a:fld id="{8F6C57F3-5453-48B0-9700-2C08354CBAED}" type="slidenum">
              <a:rPr lang="en-US" smtClean="0"/>
              <a:t>27</a:t>
            </a:fld>
            <a:endParaRPr lang="en-US"/>
          </a:p>
        </p:txBody>
      </p:sp>
    </p:spTree>
    <p:extLst>
      <p:ext uri="{BB962C8B-B14F-4D97-AF65-F5344CB8AC3E}">
        <p14:creationId xmlns:p14="http://schemas.microsoft.com/office/powerpoint/2010/main" val="38858335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smtClean="0">
                <a:solidFill>
                  <a:schemeClr val="tx1"/>
                </a:solidFill>
                <a:effectLst/>
                <a:latin typeface="+mn-lt"/>
                <a:ea typeface="+mn-ea"/>
                <a:cs typeface="+mn-cs"/>
              </a:rPr>
              <a:t>The flood was associated with a BAROCLINIC WAVE PASSAGE</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smtClean="0">
                <a:solidFill>
                  <a:schemeClr val="tx1"/>
                </a:solidFill>
                <a:effectLst/>
                <a:latin typeface="+mn-lt"/>
                <a:ea typeface="+mn-ea"/>
                <a:cs typeface="+mn-cs"/>
              </a:rPr>
              <a:t>The precipitation was mostly STRATIFORM or weakly convective</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smtClean="0">
                <a:solidFill>
                  <a:schemeClr val="tx1"/>
                </a:solidFill>
                <a:effectLst/>
                <a:latin typeface="+mn-lt"/>
                <a:ea typeface="+mn-ea"/>
                <a:cs typeface="+mn-cs"/>
              </a:rPr>
              <a:t>In this respect, this storm contrasts strongly with other flood events in India and Pakistan which are associated with deep convection</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smtClean="0">
                <a:solidFill>
                  <a:schemeClr val="tx1"/>
                </a:solidFill>
                <a:effectLst/>
                <a:latin typeface="+mn-lt"/>
                <a:ea typeface="+mn-ea"/>
                <a:cs typeface="+mn-cs"/>
              </a:rPr>
              <a:t>Persistent OROGRAPHIC lifting of the relatively stable air ahead of the trough was a major contributor to the flood-producing storm</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smtClean="0">
                <a:solidFill>
                  <a:schemeClr val="tx1"/>
                </a:solidFill>
                <a:effectLst/>
                <a:latin typeface="+mn-lt"/>
                <a:ea typeface="+mn-ea"/>
                <a:cs typeface="+mn-cs"/>
              </a:rPr>
              <a:t>As in other Himalaya flood events prior convective and non-convective raining events moistened the soil</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smtClean="0">
                <a:solidFill>
                  <a:schemeClr val="tx1"/>
                </a:solidFill>
                <a:effectLst/>
                <a:latin typeface="+mn-lt"/>
                <a:ea typeface="+mn-ea"/>
                <a:cs typeface="+mn-cs"/>
              </a:rPr>
              <a:t>Model simulation was consistent with observations in simulating the </a:t>
            </a:r>
            <a:r>
              <a:rPr lang="en-US" sz="1200" b="1" kern="1200" dirty="0" err="1" smtClean="0">
                <a:solidFill>
                  <a:schemeClr val="tx1"/>
                </a:solidFill>
                <a:effectLst/>
                <a:latin typeface="+mn-lt"/>
                <a:ea typeface="+mn-ea"/>
                <a:cs typeface="+mn-cs"/>
              </a:rPr>
              <a:t>baroclinic</a:t>
            </a:r>
            <a:r>
              <a:rPr lang="en-US" sz="1200" b="1" kern="1200" dirty="0" smtClean="0">
                <a:solidFill>
                  <a:schemeClr val="tx1"/>
                </a:solidFill>
                <a:effectLst/>
                <a:latin typeface="+mn-lt"/>
                <a:ea typeface="+mn-ea"/>
                <a:cs typeface="+mn-cs"/>
              </a:rPr>
              <a:t> wave synoptic/mesoscale forcing, and </a:t>
            </a:r>
            <a:r>
              <a:rPr lang="en-US" sz="1200" b="1" kern="1200" dirty="0" err="1" smtClean="0">
                <a:solidFill>
                  <a:schemeClr val="tx1"/>
                </a:solidFill>
                <a:effectLst/>
                <a:latin typeface="+mn-lt"/>
                <a:ea typeface="+mn-ea"/>
                <a:cs typeface="+mn-cs"/>
              </a:rPr>
              <a:t>stratiform</a:t>
            </a:r>
            <a:r>
              <a:rPr lang="en-US" sz="1200" b="1" kern="1200" dirty="0" smtClean="0">
                <a:solidFill>
                  <a:schemeClr val="tx1"/>
                </a:solidFill>
                <a:effectLst/>
                <a:latin typeface="+mn-lt"/>
                <a:ea typeface="+mn-ea"/>
                <a:cs typeface="+mn-cs"/>
              </a:rPr>
              <a:t> nature of the storm</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F6C57F3-5453-48B0-9700-2C08354CBAED}" type="slidenum">
              <a:rPr lang="en-US" smtClean="0"/>
              <a:t>28</a:t>
            </a:fld>
            <a:endParaRPr lang="en-US"/>
          </a:p>
        </p:txBody>
      </p:sp>
    </p:spTree>
    <p:extLst>
      <p:ext uri="{BB962C8B-B14F-4D97-AF65-F5344CB8AC3E}">
        <p14:creationId xmlns:p14="http://schemas.microsoft.com/office/powerpoint/2010/main" val="3563829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The previous major</a:t>
            </a:r>
            <a:r>
              <a:rPr lang="en-US" baseline="0" dirty="0" smtClean="0"/>
              <a:t> flood events in the prior three years, 2010-2012 were located in southern Pakistan, and also in </a:t>
            </a:r>
            <a:r>
              <a:rPr lang="en-US" baseline="0" dirty="0" err="1" smtClean="0"/>
              <a:t>Leh</a:t>
            </a:r>
            <a:r>
              <a:rPr lang="en-US" baseline="0" dirty="0" smtClean="0"/>
              <a:t>, in NW India. </a:t>
            </a:r>
          </a:p>
          <a:p>
            <a:pPr marL="171450" indent="-171450">
              <a:buFont typeface="Arial" panose="020B0604020202020204" pitchFamily="34" charset="0"/>
              <a:buChar char="•"/>
            </a:pPr>
            <a:r>
              <a:rPr lang="en-US" baseline="0" dirty="0" smtClean="0"/>
              <a:t>The storms associated with these major flood events were all highly convective and associated with mesoscale convective systems that developed over the region. </a:t>
            </a:r>
          </a:p>
          <a:p>
            <a:pPr marL="171450" indent="-171450">
              <a:buFont typeface="Arial" panose="020B0604020202020204" pitchFamily="34" charset="0"/>
              <a:buChar char="•"/>
            </a:pPr>
            <a:r>
              <a:rPr lang="en-US" baseline="0" dirty="0" smtClean="0"/>
              <a:t>Later in my talk I will compare infrared satellite imagery data as well as a vertical cross section of radar </a:t>
            </a:r>
            <a:r>
              <a:rPr lang="en-US" baseline="0" dirty="0" err="1" smtClean="0"/>
              <a:t>reflectivities</a:t>
            </a:r>
            <a:r>
              <a:rPr lang="en-US" baseline="0" dirty="0" smtClean="0"/>
              <a:t> to show how these storms differed from the flood producing storm in </a:t>
            </a:r>
            <a:r>
              <a:rPr lang="en-US" baseline="0" dirty="0" err="1" smtClean="0"/>
              <a:t>Uttarakhand</a:t>
            </a:r>
            <a:r>
              <a:rPr lang="en-US" baseline="0" dirty="0" smtClean="0"/>
              <a:t>.</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TRANSITION: Although each of these floods, including the one in </a:t>
            </a:r>
            <a:r>
              <a:rPr lang="en-US" baseline="0" dirty="0" err="1" smtClean="0"/>
              <a:t>Uttarakhand</a:t>
            </a:r>
            <a:r>
              <a:rPr lang="en-US" baseline="0" dirty="0" smtClean="0"/>
              <a:t> in June 2013 occurred in a similar region in the world, I will now show how the storm in </a:t>
            </a:r>
            <a:r>
              <a:rPr lang="en-US" baseline="0" dirty="0" err="1" smtClean="0"/>
              <a:t>Uttarakhand</a:t>
            </a:r>
            <a:r>
              <a:rPr lang="en-US" baseline="0" dirty="0" smtClean="0"/>
              <a:t> had much different  synoptic, mesoscale, and microscale characteristics</a:t>
            </a:r>
            <a:endParaRPr lang="en-US" dirty="0"/>
          </a:p>
        </p:txBody>
      </p:sp>
      <p:sp>
        <p:nvSpPr>
          <p:cNvPr id="4" name="Slide Number Placeholder 3"/>
          <p:cNvSpPr>
            <a:spLocks noGrp="1"/>
          </p:cNvSpPr>
          <p:nvPr>
            <p:ph type="sldNum" sz="quarter" idx="10"/>
          </p:nvPr>
        </p:nvSpPr>
        <p:spPr/>
        <p:txBody>
          <a:bodyPr/>
          <a:lstStyle/>
          <a:p>
            <a:fld id="{8F6C57F3-5453-48B0-9700-2C08354CBAED}" type="slidenum">
              <a:rPr lang="en-US" smtClean="0"/>
              <a:t>3</a:t>
            </a:fld>
            <a:endParaRPr lang="en-US"/>
          </a:p>
        </p:txBody>
      </p:sp>
    </p:spTree>
    <p:extLst>
      <p:ext uri="{BB962C8B-B14F-4D97-AF65-F5344CB8AC3E}">
        <p14:creationId xmlns:p14="http://schemas.microsoft.com/office/powerpoint/2010/main" val="27930643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2013</a:t>
            </a:r>
            <a:r>
              <a:rPr lang="en-US" baseline="0" dirty="0" smtClean="0"/>
              <a:t> Flooding in </a:t>
            </a:r>
            <a:r>
              <a:rPr lang="en-US" baseline="0" dirty="0" err="1" smtClean="0"/>
              <a:t>Uttarakhand</a:t>
            </a:r>
            <a:endParaRPr lang="en-US" dirty="0"/>
          </a:p>
        </p:txBody>
      </p:sp>
      <p:sp>
        <p:nvSpPr>
          <p:cNvPr id="4" name="Slide Number Placeholder 3"/>
          <p:cNvSpPr>
            <a:spLocks noGrp="1"/>
          </p:cNvSpPr>
          <p:nvPr>
            <p:ph type="sldNum" sz="quarter" idx="10"/>
          </p:nvPr>
        </p:nvSpPr>
        <p:spPr/>
        <p:txBody>
          <a:bodyPr/>
          <a:lstStyle/>
          <a:p>
            <a:fld id="{8F6C57F3-5453-48B0-9700-2C08354CBAED}" type="slidenum">
              <a:rPr lang="en-US" smtClean="0"/>
              <a:t>4</a:t>
            </a:fld>
            <a:endParaRPr lang="en-US"/>
          </a:p>
        </p:txBody>
      </p:sp>
    </p:spTree>
    <p:extLst>
      <p:ext uri="{BB962C8B-B14F-4D97-AF65-F5344CB8AC3E}">
        <p14:creationId xmlns:p14="http://schemas.microsoft.com/office/powerpoint/2010/main" val="2330532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The rainfall was mainly non-convective on the day of the flood. The overall synoptic situation consisted of a </a:t>
            </a:r>
            <a:r>
              <a:rPr lang="en-US" dirty="0" err="1" smtClean="0"/>
              <a:t>baroclinic</a:t>
            </a:r>
            <a:r>
              <a:rPr lang="en-US" dirty="0" smtClean="0"/>
              <a:t> wave in the westerlies that extended unusually far southward.</a:t>
            </a:r>
          </a:p>
          <a:p>
            <a:pPr marL="171450" indent="-171450">
              <a:buFont typeface="Arial" panose="020B0604020202020204" pitchFamily="34" charset="0"/>
              <a:buChar char="•"/>
            </a:pPr>
            <a:r>
              <a:rPr lang="en-US" dirty="0" smtClean="0"/>
              <a:t>The combination</a:t>
            </a:r>
            <a:r>
              <a:rPr lang="en-US" baseline="0" dirty="0" smtClean="0"/>
              <a:t> of this anomalous synoptic feature, plus prior rain, and orographic enhancement led to the flood</a:t>
            </a:r>
          </a:p>
          <a:p>
            <a:pPr marL="171450" indent="-171450">
              <a:buFont typeface="Arial" panose="020B0604020202020204" pitchFamily="34" charset="0"/>
              <a:buChar char="•"/>
            </a:pPr>
            <a:r>
              <a:rPr lang="en-US" baseline="0" dirty="0" smtClean="0"/>
              <a:t>In my talk I will describe the synoptic, mesoscale, and orographic characteristics. And illustrate how these features combined to produce the massive flooding, similar in strength to the floods due to convection</a:t>
            </a:r>
          </a:p>
          <a:p>
            <a:pPr marL="171450" indent="-171450">
              <a:buFont typeface="Arial" panose="020B0604020202020204" pitchFamily="34" charset="0"/>
              <a:buChar char="•"/>
            </a:pPr>
            <a:r>
              <a:rPr lang="en-US" baseline="0" dirty="0" smtClean="0"/>
              <a:t>This study uses reanalysis, satellite and radar observations, and model output</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8F6C57F3-5453-48B0-9700-2C08354CBAED}" type="slidenum">
              <a:rPr lang="en-US" smtClean="0"/>
              <a:t>5</a:t>
            </a:fld>
            <a:endParaRPr lang="en-US"/>
          </a:p>
        </p:txBody>
      </p:sp>
    </p:spTree>
    <p:extLst>
      <p:ext uri="{BB962C8B-B14F-4D97-AF65-F5344CB8AC3E}">
        <p14:creationId xmlns:p14="http://schemas.microsoft.com/office/powerpoint/2010/main" val="4269873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begin to</a:t>
            </a:r>
            <a:r>
              <a:rPr lang="en-US" baseline="0" dirty="0" smtClean="0"/>
              <a:t> understand the nature of the storm that produced the extensive flooding in </a:t>
            </a:r>
            <a:r>
              <a:rPr lang="en-US" baseline="0" dirty="0" err="1" smtClean="0"/>
              <a:t>Uttarakhand</a:t>
            </a:r>
            <a:r>
              <a:rPr lang="en-US" baseline="0" dirty="0" smtClean="0"/>
              <a:t>, by first looking at the large scale forcing.</a:t>
            </a:r>
            <a:endParaRPr lang="en-US" dirty="0"/>
          </a:p>
        </p:txBody>
      </p:sp>
      <p:sp>
        <p:nvSpPr>
          <p:cNvPr id="4" name="Slide Number Placeholder 3"/>
          <p:cNvSpPr>
            <a:spLocks noGrp="1"/>
          </p:cNvSpPr>
          <p:nvPr>
            <p:ph type="sldNum" sz="quarter" idx="10"/>
          </p:nvPr>
        </p:nvSpPr>
        <p:spPr/>
        <p:txBody>
          <a:bodyPr/>
          <a:lstStyle/>
          <a:p>
            <a:fld id="{8F6C57F3-5453-48B0-9700-2C08354CBAED}" type="slidenum">
              <a:rPr lang="en-US" smtClean="0"/>
              <a:t>6</a:t>
            </a:fld>
            <a:endParaRPr lang="en-US"/>
          </a:p>
        </p:txBody>
      </p:sp>
    </p:spTree>
    <p:extLst>
      <p:ext uri="{BB962C8B-B14F-4D97-AF65-F5344CB8AC3E}">
        <p14:creationId xmlns:p14="http://schemas.microsoft.com/office/powerpoint/2010/main" val="28403263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040" dirty="0" smtClean="0"/>
              <a:t>To start, these</a:t>
            </a:r>
            <a:r>
              <a:rPr lang="en-US" sz="1040" baseline="0" dirty="0" smtClean="0"/>
              <a:t> are a series of Tropopause potential temperature maps, starting on June 13, progressing to June 15, and then June 17, the day of the flooding. </a:t>
            </a:r>
          </a:p>
          <a:p>
            <a:pPr marL="171450" indent="-171450">
              <a:buFont typeface="Arial" panose="020B0604020202020204" pitchFamily="34" charset="0"/>
              <a:buChar char="•"/>
            </a:pPr>
            <a:r>
              <a:rPr lang="en-US" sz="1040" baseline="0" dirty="0" smtClean="0"/>
              <a:t>DESCRIBE GEOGRAPHY</a:t>
            </a:r>
          </a:p>
          <a:p>
            <a:pPr marL="171450" indent="-171450">
              <a:buFont typeface="Arial" panose="020B0604020202020204" pitchFamily="34" charset="0"/>
              <a:buChar char="•"/>
            </a:pPr>
            <a:endParaRPr lang="en-US" sz="1040" baseline="0" dirty="0" smtClean="0"/>
          </a:p>
          <a:p>
            <a:pPr marL="171450" indent="-171450">
              <a:buFont typeface="Arial" panose="020B0604020202020204" pitchFamily="34" charset="0"/>
              <a:buChar char="•"/>
            </a:pPr>
            <a:r>
              <a:rPr lang="en-US" sz="1040" baseline="0" dirty="0" smtClean="0"/>
              <a:t>Tropopause theta maps show the ‘height’ of the tropopause in theta coordinates. The value of plotting potential temperature on the tropopause is that it is conserved, so with potential temperature you can infer how a pattern is evolving and get a sense of what changes are taking place. </a:t>
            </a:r>
          </a:p>
          <a:p>
            <a:pPr marL="171450" indent="-171450">
              <a:buFont typeface="Arial" panose="020B0604020202020204" pitchFamily="34" charset="0"/>
              <a:buChar char="•"/>
            </a:pPr>
            <a:r>
              <a:rPr lang="en-US" sz="1040" baseline="0" dirty="0" smtClean="0"/>
              <a:t>-Jets are located where there are strong potential temp gradients</a:t>
            </a:r>
          </a:p>
          <a:p>
            <a:pPr marL="171450" indent="-171450">
              <a:buFont typeface="Arial" panose="020B0604020202020204" pitchFamily="34" charset="0"/>
              <a:buChar char="•"/>
            </a:pPr>
            <a:r>
              <a:rPr lang="en-US" sz="1040" baseline="0" dirty="0" smtClean="0"/>
              <a:t>-Cyclonic rotation occurs where the tropopause potential temp is relatively cold</a:t>
            </a:r>
          </a:p>
          <a:p>
            <a:pPr marL="171450" indent="-171450">
              <a:buFont typeface="Arial" panose="020B0604020202020204" pitchFamily="34" charset="0"/>
              <a:buChar char="•"/>
            </a:pPr>
            <a:r>
              <a:rPr lang="en-US" sz="1040" baseline="0" dirty="0" smtClean="0"/>
              <a:t>-Wind patterns extend downward toward the surface</a:t>
            </a:r>
          </a:p>
          <a:p>
            <a:pPr marL="171450" indent="-171450">
              <a:buFont typeface="Arial" panose="020B0604020202020204" pitchFamily="34" charset="0"/>
              <a:buChar char="•"/>
            </a:pPr>
            <a:r>
              <a:rPr lang="en-US" sz="1040" baseline="0" dirty="0" smtClean="0"/>
              <a:t>-When colder tropopause potential temps are approaching, air tends to ascend and produce clouds and precipitation</a:t>
            </a:r>
          </a:p>
          <a:p>
            <a:pPr marL="171450" indent="-171450">
              <a:buFont typeface="Arial" panose="020B0604020202020204" pitchFamily="34" charset="0"/>
              <a:buChar char="•"/>
            </a:pPr>
            <a:endParaRPr lang="en-US" sz="1040" baseline="0" dirty="0" smtClean="0"/>
          </a:p>
          <a:p>
            <a:pPr marL="171450" indent="-171450">
              <a:buFont typeface="Arial" panose="020B0604020202020204" pitchFamily="34" charset="0"/>
              <a:buChar char="•"/>
            </a:pPr>
            <a:r>
              <a:rPr lang="en-US" sz="1040" baseline="0" dirty="0" smtClean="0"/>
              <a:t>Thus, these plots are indicative of a </a:t>
            </a:r>
            <a:r>
              <a:rPr lang="en-US" sz="1040" baseline="0" dirty="0" err="1" smtClean="0"/>
              <a:t>baroclinic</a:t>
            </a:r>
            <a:r>
              <a:rPr lang="en-US" sz="1040" baseline="0" dirty="0" smtClean="0"/>
              <a:t> wave trough extending to lower than normal latitudes over </a:t>
            </a:r>
            <a:r>
              <a:rPr lang="en-US" sz="1040" baseline="0" dirty="0" err="1" smtClean="0"/>
              <a:t>Uttarakhand</a:t>
            </a:r>
            <a:r>
              <a:rPr lang="en-US" sz="1040" baseline="0" dirty="0" smtClean="0"/>
              <a:t>. These plots signify a </a:t>
            </a:r>
            <a:r>
              <a:rPr lang="en-US" sz="1040" baseline="0" dirty="0" err="1" smtClean="0"/>
              <a:t>baroclinic</a:t>
            </a:r>
            <a:r>
              <a:rPr lang="en-US" sz="1040" baseline="0" dirty="0" smtClean="0"/>
              <a:t> wave trough extending anomalously far southward. </a:t>
            </a:r>
          </a:p>
          <a:p>
            <a:endParaRPr lang="en-US" sz="1040" baseline="0" dirty="0" smtClean="0"/>
          </a:p>
          <a:p>
            <a:r>
              <a:rPr lang="en-US" sz="1040" baseline="0" dirty="0" smtClean="0"/>
              <a:t>TRANSITION: Another way to see this is in the 500 </a:t>
            </a:r>
            <a:r>
              <a:rPr lang="en-US" sz="1040" baseline="0" dirty="0" err="1" smtClean="0"/>
              <a:t>hPa</a:t>
            </a:r>
            <a:r>
              <a:rPr lang="en-US" sz="1040" baseline="0" dirty="0" smtClean="0"/>
              <a:t> heights..</a:t>
            </a:r>
          </a:p>
        </p:txBody>
      </p:sp>
      <p:sp>
        <p:nvSpPr>
          <p:cNvPr id="4" name="Slide Number Placeholder 3"/>
          <p:cNvSpPr>
            <a:spLocks noGrp="1"/>
          </p:cNvSpPr>
          <p:nvPr>
            <p:ph type="sldNum" sz="quarter" idx="10"/>
          </p:nvPr>
        </p:nvSpPr>
        <p:spPr/>
        <p:txBody>
          <a:bodyPr/>
          <a:lstStyle/>
          <a:p>
            <a:fld id="{8F6C57F3-5453-48B0-9700-2C08354CBAED}" type="slidenum">
              <a:rPr lang="en-US" smtClean="0"/>
              <a:t>7</a:t>
            </a:fld>
            <a:endParaRPr lang="en-US"/>
          </a:p>
        </p:txBody>
      </p:sp>
    </p:spTree>
    <p:extLst>
      <p:ext uri="{BB962C8B-B14F-4D97-AF65-F5344CB8AC3E}">
        <p14:creationId xmlns:p14="http://schemas.microsoft.com/office/powerpoint/2010/main" val="27490080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smtClean="0"/>
              <a:t>DESCRIBE GEOGRAPHY</a:t>
            </a:r>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dirty="0" smtClean="0"/>
              <a:t>The 500 </a:t>
            </a:r>
            <a:r>
              <a:rPr lang="en-US" dirty="0" err="1" smtClean="0"/>
              <a:t>hPa</a:t>
            </a:r>
            <a:r>
              <a:rPr lang="en-US" dirty="0" smtClean="0"/>
              <a:t> heights are denoted by the solid black contour,</a:t>
            </a:r>
            <a:r>
              <a:rPr lang="en-US" baseline="0" dirty="0" smtClean="0"/>
              <a:t> and they clearly show the trough associated with the </a:t>
            </a:r>
            <a:r>
              <a:rPr lang="en-US" baseline="0" dirty="0" err="1" smtClean="0"/>
              <a:t>baroclinic</a:t>
            </a:r>
            <a:r>
              <a:rPr lang="en-US" baseline="0" dirty="0" smtClean="0"/>
              <a:t> wave. </a:t>
            </a:r>
          </a:p>
          <a:p>
            <a:r>
              <a:rPr lang="en-US" baseline="0" dirty="0" smtClean="0"/>
              <a:t>The vectors are the 500 </a:t>
            </a:r>
            <a:r>
              <a:rPr lang="en-US" baseline="0" dirty="0" err="1" smtClean="0"/>
              <a:t>hPa</a:t>
            </a:r>
            <a:r>
              <a:rPr lang="en-US" baseline="0" dirty="0" smtClean="0"/>
              <a:t> reanalysis calculated Q-vectors, red contours are Q vector convergence and blue contours are divergence. </a:t>
            </a:r>
            <a:r>
              <a:rPr lang="en-US" baseline="0" dirty="0" err="1" smtClean="0"/>
              <a:t>Uttarakhand</a:t>
            </a:r>
            <a:r>
              <a:rPr lang="en-US" baseline="0" dirty="0" smtClean="0"/>
              <a:t> is denoted by the star.</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According to Quasi-geostrophic flow and the omega equation, Q-vectors are comprised of combinations of horizontal derivatives of the geostrophic wind. Where Q vectors converge is representative of upward motion, and divergence downward motion.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So what this is telling us on the day of the flood 6/17 is that there was strong upward motion over </a:t>
            </a:r>
            <a:r>
              <a:rPr lang="en-US" baseline="0" dirty="0" err="1" smtClean="0"/>
              <a:t>Uttarakhand</a:t>
            </a:r>
            <a:r>
              <a:rPr lang="en-US" baseline="0" dirty="0" smtClean="0"/>
              <a:t>, on the leading edge of the trough, and downward motion behind it. This is a strong signature of a </a:t>
            </a:r>
            <a:r>
              <a:rPr lang="en-US" baseline="0" dirty="0" err="1" smtClean="0"/>
              <a:t>baroclinic</a:t>
            </a:r>
            <a:r>
              <a:rPr lang="en-US" baseline="0" dirty="0" smtClean="0"/>
              <a:t> environment with strong forcing over </a:t>
            </a:r>
            <a:r>
              <a:rPr lang="en-US" baseline="0" dirty="0" err="1" smtClean="0"/>
              <a:t>Uttarakhand</a:t>
            </a:r>
            <a:r>
              <a:rPr lang="en-US" baseline="0" dirty="0" smtClean="0"/>
              <a:t>, overall depicting the three dimensional nature of the </a:t>
            </a:r>
            <a:r>
              <a:rPr lang="en-US" baseline="0" dirty="0" err="1" smtClean="0"/>
              <a:t>baroclinic</a:t>
            </a:r>
            <a:r>
              <a:rPr lang="en-US" baseline="0" dirty="0" smtClean="0"/>
              <a:t> system.</a:t>
            </a:r>
          </a:p>
          <a:p>
            <a:endParaRPr lang="en-US" baseline="0" dirty="0" smtClean="0"/>
          </a:p>
          <a:p>
            <a:r>
              <a:rPr lang="en-US" baseline="0" dirty="0" smtClean="0"/>
              <a:t>TRANS: These maps show the </a:t>
            </a:r>
            <a:r>
              <a:rPr lang="en-US" b="1" baseline="0" dirty="0" smtClean="0"/>
              <a:t>ACTUAL </a:t>
            </a:r>
            <a:r>
              <a:rPr lang="en-US" b="0" baseline="0" dirty="0" smtClean="0"/>
              <a:t>500</a:t>
            </a:r>
            <a:r>
              <a:rPr lang="en-US" baseline="0" dirty="0" smtClean="0"/>
              <a:t> </a:t>
            </a:r>
            <a:r>
              <a:rPr lang="en-US" baseline="0" dirty="0" err="1" smtClean="0"/>
              <a:t>hPa</a:t>
            </a:r>
            <a:r>
              <a:rPr lang="en-US" baseline="0" dirty="0" smtClean="0"/>
              <a:t> height contours, in the next figures we look at how these heights are anomalous to the 500 </a:t>
            </a:r>
            <a:r>
              <a:rPr lang="en-US" baseline="0" dirty="0" err="1" smtClean="0"/>
              <a:t>hPa</a:t>
            </a:r>
            <a:r>
              <a:rPr lang="en-US" baseline="0" dirty="0" smtClean="0"/>
              <a:t> seasonal mean, to justify how the strong anomaly reaches </a:t>
            </a:r>
            <a:r>
              <a:rPr lang="en-US" baseline="0" dirty="0" err="1" smtClean="0"/>
              <a:t>Uttarakhand</a:t>
            </a:r>
            <a:r>
              <a:rPr lang="en-US" baseline="0" dirty="0" smtClean="0"/>
              <a:t>.</a:t>
            </a:r>
          </a:p>
          <a:p>
            <a:endParaRPr lang="en-US" baseline="0" dirty="0" smtClean="0"/>
          </a:p>
        </p:txBody>
      </p:sp>
      <p:sp>
        <p:nvSpPr>
          <p:cNvPr id="4" name="Slide Number Placeholder 3"/>
          <p:cNvSpPr>
            <a:spLocks noGrp="1"/>
          </p:cNvSpPr>
          <p:nvPr>
            <p:ph type="sldNum" sz="quarter" idx="10"/>
          </p:nvPr>
        </p:nvSpPr>
        <p:spPr/>
        <p:txBody>
          <a:bodyPr/>
          <a:lstStyle/>
          <a:p>
            <a:fld id="{8F6C57F3-5453-48B0-9700-2C08354CBAED}" type="slidenum">
              <a:rPr lang="en-US" smtClean="0"/>
              <a:t>8</a:t>
            </a:fld>
            <a:endParaRPr lang="en-US"/>
          </a:p>
        </p:txBody>
      </p:sp>
    </p:spTree>
    <p:extLst>
      <p:ext uri="{BB962C8B-B14F-4D97-AF65-F5344CB8AC3E}">
        <p14:creationId xmlns:p14="http://schemas.microsoft.com/office/powerpoint/2010/main" val="19294886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black</a:t>
            </a:r>
            <a:r>
              <a:rPr lang="en-US" baseline="0" dirty="0" smtClean="0"/>
              <a:t> vectors are the one-day average winds for June 17. </a:t>
            </a:r>
          </a:p>
          <a:p>
            <a:endParaRPr lang="en-US" baseline="0" dirty="0" smtClean="0"/>
          </a:p>
          <a:p>
            <a:r>
              <a:rPr lang="en-US" baseline="0" dirty="0" smtClean="0"/>
              <a:t>The dark blues therefore show the most anomalously low heights associated with the </a:t>
            </a:r>
            <a:r>
              <a:rPr lang="en-US" baseline="0" dirty="0" err="1" smtClean="0"/>
              <a:t>baroclinic</a:t>
            </a:r>
            <a:r>
              <a:rPr lang="en-US" baseline="0" dirty="0" smtClean="0"/>
              <a:t> trough moving southward into the region. </a:t>
            </a:r>
          </a:p>
          <a:p>
            <a:r>
              <a:rPr lang="en-US" baseline="0" dirty="0" smtClean="0"/>
              <a:t>The southerly flow ahead of the trough is perpendicular to the steep Himalayan foothills in </a:t>
            </a:r>
            <a:r>
              <a:rPr lang="en-US" baseline="0" dirty="0" err="1" smtClean="0"/>
              <a:t>Uttarakhand</a:t>
            </a:r>
            <a:endParaRPr lang="en-US" baseline="0" dirty="0" smtClean="0"/>
          </a:p>
          <a:p>
            <a:endParaRPr lang="en-US" baseline="0" dirty="0" smtClean="0"/>
          </a:p>
          <a:p>
            <a:r>
              <a:rPr lang="en-US" baseline="0" dirty="0" smtClean="0"/>
              <a:t>TRANS: To get a better understanding of the low-level flow associated with the anomalous trough, the next plot is of the 850 </a:t>
            </a:r>
            <a:r>
              <a:rPr lang="en-US" baseline="0" dirty="0" err="1" smtClean="0"/>
              <a:t>hPa</a:t>
            </a:r>
            <a:r>
              <a:rPr lang="en-US" baseline="0" dirty="0" smtClean="0"/>
              <a:t> height anomaly relative to the seasonal mean, </a:t>
            </a:r>
            <a:endParaRPr lang="en-US" dirty="0"/>
          </a:p>
        </p:txBody>
      </p:sp>
      <p:sp>
        <p:nvSpPr>
          <p:cNvPr id="4" name="Slide Number Placeholder 3"/>
          <p:cNvSpPr>
            <a:spLocks noGrp="1"/>
          </p:cNvSpPr>
          <p:nvPr>
            <p:ph type="sldNum" sz="quarter" idx="10"/>
          </p:nvPr>
        </p:nvSpPr>
        <p:spPr/>
        <p:txBody>
          <a:bodyPr/>
          <a:lstStyle/>
          <a:p>
            <a:fld id="{8F6C57F3-5453-48B0-9700-2C08354CBAED}" type="slidenum">
              <a:rPr lang="en-US" smtClean="0"/>
              <a:t>9</a:t>
            </a:fld>
            <a:endParaRPr lang="en-US"/>
          </a:p>
        </p:txBody>
      </p:sp>
    </p:spTree>
    <p:extLst>
      <p:ext uri="{BB962C8B-B14F-4D97-AF65-F5344CB8AC3E}">
        <p14:creationId xmlns:p14="http://schemas.microsoft.com/office/powerpoint/2010/main" val="27866678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64DCD27-E71E-4D02-90CB-F8578212CE48}" type="datetimeFigureOut">
              <a:rPr lang="en-US" smtClean="0"/>
              <a:t>4/27/16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C24050-9075-49D5-BC80-129E21E89B2F}" type="slidenum">
              <a:rPr lang="en-US" smtClean="0"/>
              <a:t>‹#›</a:t>
            </a:fld>
            <a:endParaRPr lang="en-US"/>
          </a:p>
        </p:txBody>
      </p:sp>
    </p:spTree>
    <p:extLst>
      <p:ext uri="{BB962C8B-B14F-4D97-AF65-F5344CB8AC3E}">
        <p14:creationId xmlns:p14="http://schemas.microsoft.com/office/powerpoint/2010/main" val="3653976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64DCD27-E71E-4D02-90CB-F8578212CE48}" type="datetimeFigureOut">
              <a:rPr lang="en-US" smtClean="0"/>
              <a:t>4/27/16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C24050-9075-49D5-BC80-129E21E89B2F}" type="slidenum">
              <a:rPr lang="en-US" smtClean="0"/>
              <a:t>‹#›</a:t>
            </a:fld>
            <a:endParaRPr lang="en-US"/>
          </a:p>
        </p:txBody>
      </p:sp>
    </p:spTree>
    <p:extLst>
      <p:ext uri="{BB962C8B-B14F-4D97-AF65-F5344CB8AC3E}">
        <p14:creationId xmlns:p14="http://schemas.microsoft.com/office/powerpoint/2010/main" val="3049729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64DCD27-E71E-4D02-90CB-F8578212CE48}" type="datetimeFigureOut">
              <a:rPr lang="en-US" smtClean="0"/>
              <a:t>4/27/16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C24050-9075-49D5-BC80-129E21E89B2F}" type="slidenum">
              <a:rPr lang="en-US" smtClean="0"/>
              <a:t>‹#›</a:t>
            </a:fld>
            <a:endParaRPr lang="en-US"/>
          </a:p>
        </p:txBody>
      </p:sp>
    </p:spTree>
    <p:extLst>
      <p:ext uri="{BB962C8B-B14F-4D97-AF65-F5344CB8AC3E}">
        <p14:creationId xmlns:p14="http://schemas.microsoft.com/office/powerpoint/2010/main" val="76462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64DCD27-E71E-4D02-90CB-F8578212CE48}" type="datetimeFigureOut">
              <a:rPr lang="en-US" smtClean="0"/>
              <a:t>4/27/16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C24050-9075-49D5-BC80-129E21E89B2F}" type="slidenum">
              <a:rPr lang="en-US" smtClean="0"/>
              <a:t>‹#›</a:t>
            </a:fld>
            <a:endParaRPr lang="en-US"/>
          </a:p>
        </p:txBody>
      </p:sp>
    </p:spTree>
    <p:extLst>
      <p:ext uri="{BB962C8B-B14F-4D97-AF65-F5344CB8AC3E}">
        <p14:creationId xmlns:p14="http://schemas.microsoft.com/office/powerpoint/2010/main" val="3384488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64DCD27-E71E-4D02-90CB-F8578212CE48}" type="datetimeFigureOut">
              <a:rPr lang="en-US" smtClean="0"/>
              <a:t>4/27/16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C24050-9075-49D5-BC80-129E21E89B2F}" type="slidenum">
              <a:rPr lang="en-US" smtClean="0"/>
              <a:t>‹#›</a:t>
            </a:fld>
            <a:endParaRPr lang="en-US"/>
          </a:p>
        </p:txBody>
      </p:sp>
    </p:spTree>
    <p:extLst>
      <p:ext uri="{BB962C8B-B14F-4D97-AF65-F5344CB8AC3E}">
        <p14:creationId xmlns:p14="http://schemas.microsoft.com/office/powerpoint/2010/main" val="1421723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64DCD27-E71E-4D02-90CB-F8578212CE48}" type="datetimeFigureOut">
              <a:rPr lang="en-US" smtClean="0"/>
              <a:t>4/27/16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C24050-9075-49D5-BC80-129E21E89B2F}" type="slidenum">
              <a:rPr lang="en-US" smtClean="0"/>
              <a:t>‹#›</a:t>
            </a:fld>
            <a:endParaRPr lang="en-US"/>
          </a:p>
        </p:txBody>
      </p:sp>
    </p:spTree>
    <p:extLst>
      <p:ext uri="{BB962C8B-B14F-4D97-AF65-F5344CB8AC3E}">
        <p14:creationId xmlns:p14="http://schemas.microsoft.com/office/powerpoint/2010/main" val="11963737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64DCD27-E71E-4D02-90CB-F8578212CE48}" type="datetimeFigureOut">
              <a:rPr lang="en-US" smtClean="0"/>
              <a:t>4/27/16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DC24050-9075-49D5-BC80-129E21E89B2F}" type="slidenum">
              <a:rPr lang="en-US" smtClean="0"/>
              <a:t>‹#›</a:t>
            </a:fld>
            <a:endParaRPr lang="en-US"/>
          </a:p>
        </p:txBody>
      </p:sp>
    </p:spTree>
    <p:extLst>
      <p:ext uri="{BB962C8B-B14F-4D97-AF65-F5344CB8AC3E}">
        <p14:creationId xmlns:p14="http://schemas.microsoft.com/office/powerpoint/2010/main" val="2511037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64DCD27-E71E-4D02-90CB-F8578212CE48}" type="datetimeFigureOut">
              <a:rPr lang="en-US" smtClean="0"/>
              <a:t>4/27/16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C24050-9075-49D5-BC80-129E21E89B2F}" type="slidenum">
              <a:rPr lang="en-US" smtClean="0"/>
              <a:t>‹#›</a:t>
            </a:fld>
            <a:endParaRPr lang="en-US"/>
          </a:p>
        </p:txBody>
      </p:sp>
    </p:spTree>
    <p:extLst>
      <p:ext uri="{BB962C8B-B14F-4D97-AF65-F5344CB8AC3E}">
        <p14:creationId xmlns:p14="http://schemas.microsoft.com/office/powerpoint/2010/main" val="542661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4DCD27-E71E-4D02-90CB-F8578212CE48}" type="datetimeFigureOut">
              <a:rPr lang="en-US" smtClean="0"/>
              <a:t>4/27/16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DC24050-9075-49D5-BC80-129E21E89B2F}" type="slidenum">
              <a:rPr lang="en-US" smtClean="0"/>
              <a:t>‹#›</a:t>
            </a:fld>
            <a:endParaRPr lang="en-US"/>
          </a:p>
        </p:txBody>
      </p:sp>
    </p:spTree>
    <p:extLst>
      <p:ext uri="{BB962C8B-B14F-4D97-AF65-F5344CB8AC3E}">
        <p14:creationId xmlns:p14="http://schemas.microsoft.com/office/powerpoint/2010/main" val="1448895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4DCD27-E71E-4D02-90CB-F8578212CE48}" type="datetimeFigureOut">
              <a:rPr lang="en-US" smtClean="0"/>
              <a:t>4/27/16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C24050-9075-49D5-BC80-129E21E89B2F}" type="slidenum">
              <a:rPr lang="en-US" smtClean="0"/>
              <a:t>‹#›</a:t>
            </a:fld>
            <a:endParaRPr lang="en-US"/>
          </a:p>
        </p:txBody>
      </p:sp>
    </p:spTree>
    <p:extLst>
      <p:ext uri="{BB962C8B-B14F-4D97-AF65-F5344CB8AC3E}">
        <p14:creationId xmlns:p14="http://schemas.microsoft.com/office/powerpoint/2010/main" val="4093182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4DCD27-E71E-4D02-90CB-F8578212CE48}" type="datetimeFigureOut">
              <a:rPr lang="en-US" smtClean="0"/>
              <a:t>4/27/16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C24050-9075-49D5-BC80-129E21E89B2F}" type="slidenum">
              <a:rPr lang="en-US" smtClean="0"/>
              <a:t>‹#›</a:t>
            </a:fld>
            <a:endParaRPr lang="en-US"/>
          </a:p>
        </p:txBody>
      </p:sp>
    </p:spTree>
    <p:extLst>
      <p:ext uri="{BB962C8B-B14F-4D97-AF65-F5344CB8AC3E}">
        <p14:creationId xmlns:p14="http://schemas.microsoft.com/office/powerpoint/2010/main" val="362450044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B050">
            <a:alpha val="39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4DCD27-E71E-4D02-90CB-F8578212CE48}" type="datetimeFigureOut">
              <a:rPr lang="en-US" smtClean="0"/>
              <a:t>4/27/16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C24050-9075-49D5-BC80-129E21E89B2F}" type="slidenum">
              <a:rPr lang="en-US" smtClean="0"/>
              <a:t>‹#›</a:t>
            </a:fld>
            <a:endParaRPr lang="en-US"/>
          </a:p>
        </p:txBody>
      </p:sp>
    </p:spTree>
    <p:extLst>
      <p:ext uri="{BB962C8B-B14F-4D97-AF65-F5344CB8AC3E}">
        <p14:creationId xmlns:p14="http://schemas.microsoft.com/office/powerpoint/2010/main" val="242414636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2.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gif"/><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jp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2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30.png"/><Relationship Id="rId6" Type="http://schemas.openxmlformats.org/officeDocument/2006/relationships/image" Target="../media/image340.pn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12192000" cy="1603332"/>
          </a:xfrm>
        </p:spPr>
        <p:txBody>
          <a:bodyPr>
            <a:normAutofit/>
          </a:bodyPr>
          <a:lstStyle/>
          <a:p>
            <a:r>
              <a:rPr lang="en-US" sz="4800" b="1" dirty="0"/>
              <a:t>Cloud and Precipitation Processes of the Himalayan Flood of June 2013</a:t>
            </a:r>
          </a:p>
        </p:txBody>
      </p:sp>
      <p:sp>
        <p:nvSpPr>
          <p:cNvPr id="3" name="Subtitle 2"/>
          <p:cNvSpPr>
            <a:spLocks noGrp="1"/>
          </p:cNvSpPr>
          <p:nvPr>
            <p:ph type="subTitle" idx="1"/>
          </p:nvPr>
        </p:nvSpPr>
        <p:spPr>
          <a:xfrm>
            <a:off x="0" y="4977188"/>
            <a:ext cx="12192000" cy="1655762"/>
          </a:xfrm>
        </p:spPr>
        <p:txBody>
          <a:bodyPr>
            <a:normAutofit lnSpcReduction="10000"/>
          </a:bodyPr>
          <a:lstStyle/>
          <a:p>
            <a:r>
              <a:rPr lang="en-US" sz="2800" dirty="0"/>
              <a:t>Megan Chaplin </a:t>
            </a:r>
          </a:p>
          <a:p>
            <a:r>
              <a:rPr lang="en-US" sz="2000" dirty="0"/>
              <a:t>Kristen Rasmussen, Robert A. </a:t>
            </a:r>
            <a:r>
              <a:rPr lang="en-US" sz="2000" dirty="0" err="1"/>
              <a:t>Houze</a:t>
            </a:r>
            <a:r>
              <a:rPr lang="en-US" sz="2000" dirty="0"/>
              <a:t>, Jr., Lynn </a:t>
            </a:r>
            <a:r>
              <a:rPr lang="en-US" sz="2000" dirty="0" err="1"/>
              <a:t>McMurdie</a:t>
            </a:r>
            <a:r>
              <a:rPr lang="en-US" sz="2000" dirty="0"/>
              <a:t>, Anil Kumar</a:t>
            </a:r>
          </a:p>
          <a:p>
            <a:r>
              <a:rPr lang="en-US" sz="2000" dirty="0" smtClean="0"/>
              <a:t>University of Washington, Atmospheric Physics and Chemistry Seminar, April </a:t>
            </a:r>
            <a:r>
              <a:rPr lang="en-US" sz="2000" dirty="0"/>
              <a:t>25, </a:t>
            </a:r>
            <a:r>
              <a:rPr lang="en-US" sz="2000" dirty="0" smtClean="0"/>
              <a:t>2016</a:t>
            </a:r>
          </a:p>
          <a:p>
            <a:r>
              <a:rPr lang="en-US" sz="2000" dirty="0" smtClean="0"/>
              <a:t>NSF Grant </a:t>
            </a:r>
            <a:r>
              <a:rPr lang="en-US" sz="2000" dirty="0"/>
              <a:t>AGS-</a:t>
            </a:r>
            <a:r>
              <a:rPr lang="en-US" sz="2000" dirty="0" smtClean="0"/>
              <a:t>1503155, NASA Grant </a:t>
            </a:r>
            <a:r>
              <a:rPr lang="en-US" sz="2000" dirty="0"/>
              <a:t>NNX16AD75G</a:t>
            </a:r>
            <a:endParaRPr lang="en-US" sz="2000" dirty="0" smtClean="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5881" r="5669"/>
          <a:stretch/>
        </p:blipFill>
        <p:spPr>
          <a:xfrm>
            <a:off x="3661409" y="1569122"/>
            <a:ext cx="4869183" cy="3338562"/>
          </a:xfrm>
          <a:prstGeom prst="rect">
            <a:avLst/>
          </a:prstGeom>
        </p:spPr>
      </p:pic>
    </p:spTree>
    <p:extLst>
      <p:ext uri="{BB962C8B-B14F-4D97-AF65-F5344CB8AC3E}">
        <p14:creationId xmlns:p14="http://schemas.microsoft.com/office/powerpoint/2010/main" val="125313086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Shape 1"/>
          <p:cNvSpPr txBox="1"/>
          <p:nvPr/>
        </p:nvSpPr>
        <p:spPr>
          <a:xfrm>
            <a:off x="2013071" y="0"/>
            <a:ext cx="8228763" cy="967563"/>
          </a:xfrm>
          <a:prstGeom prst="rect">
            <a:avLst/>
          </a:prstGeom>
        </p:spPr>
        <p:txBody>
          <a:bodyPr wrap="none" lIns="0" tIns="0" rIns="0" bIns="0" anchor="ctr"/>
          <a:lstStyle/>
          <a:p>
            <a:pPr algn="ctr"/>
            <a:r>
              <a:rPr lang="en-US" sz="4000" b="1" dirty="0" smtClean="0"/>
              <a:t>LOWER LEVEL FLOW</a:t>
            </a:r>
            <a:endParaRPr sz="4000" b="1" dirty="0"/>
          </a:p>
        </p:txBody>
      </p:sp>
      <p:pic>
        <p:nvPicPr>
          <p:cNvPr id="3" name="Picture 2" descr="850hgtanom_617.png"/>
          <p:cNvPicPr>
            <a:picLocks noChangeAspect="1"/>
          </p:cNvPicPr>
          <p:nvPr/>
        </p:nvPicPr>
        <p:blipFill>
          <a:blip r:embed="rId3" cstate="print"/>
          <a:stretch>
            <a:fillRect/>
          </a:stretch>
        </p:blipFill>
        <p:spPr>
          <a:xfrm>
            <a:off x="191383" y="595415"/>
            <a:ext cx="8354608" cy="6177516"/>
          </a:xfrm>
          <a:prstGeom prst="rect">
            <a:avLst/>
          </a:prstGeom>
        </p:spPr>
      </p:pic>
      <p:pic>
        <p:nvPicPr>
          <p:cNvPr id="4" name="Picture 3" descr="HgtLabel.png"/>
          <p:cNvPicPr>
            <a:picLocks noChangeAspect="1"/>
          </p:cNvPicPr>
          <p:nvPr/>
        </p:nvPicPr>
        <p:blipFill>
          <a:blip r:embed="rId4" cstate="print"/>
          <a:srcRect l="87678" t="4651" r="1890" b="13954"/>
          <a:stretch>
            <a:fillRect/>
          </a:stretch>
        </p:blipFill>
        <p:spPr>
          <a:xfrm>
            <a:off x="7602280" y="754912"/>
            <a:ext cx="967563" cy="5582093"/>
          </a:xfrm>
          <a:prstGeom prst="rect">
            <a:avLst/>
          </a:prstGeom>
        </p:spPr>
      </p:pic>
      <p:sp>
        <p:nvSpPr>
          <p:cNvPr id="5" name="5-Point Star 4"/>
          <p:cNvSpPr/>
          <p:nvPr/>
        </p:nvSpPr>
        <p:spPr>
          <a:xfrm>
            <a:off x="3887972" y="2261191"/>
            <a:ext cx="372140" cy="350874"/>
          </a:xfrm>
          <a:prstGeom prst="star5">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65544" y="493928"/>
            <a:ext cx="1701209" cy="523220"/>
          </a:xfrm>
          <a:prstGeom prst="rect">
            <a:avLst/>
          </a:prstGeom>
          <a:noFill/>
        </p:spPr>
        <p:txBody>
          <a:bodyPr wrap="square" rtlCol="0">
            <a:spAutoFit/>
          </a:bodyPr>
          <a:lstStyle/>
          <a:p>
            <a:r>
              <a:rPr lang="en-US" sz="2800" dirty="0" smtClean="0"/>
              <a:t>6/17</a:t>
            </a:r>
            <a:endParaRPr lang="en-US" sz="2800" dirty="0"/>
          </a:p>
        </p:txBody>
      </p:sp>
      <p:sp>
        <p:nvSpPr>
          <p:cNvPr id="7" name="TextBox 6"/>
          <p:cNvSpPr txBox="1"/>
          <p:nvPr/>
        </p:nvSpPr>
        <p:spPr>
          <a:xfrm>
            <a:off x="8347811" y="1298721"/>
            <a:ext cx="3724249" cy="1815882"/>
          </a:xfrm>
          <a:prstGeom prst="rect">
            <a:avLst/>
          </a:prstGeom>
          <a:noFill/>
        </p:spPr>
        <p:txBody>
          <a:bodyPr wrap="square" rtlCol="0">
            <a:spAutoFit/>
          </a:bodyPr>
          <a:lstStyle/>
          <a:p>
            <a:pPr algn="ctr"/>
            <a:r>
              <a:rPr lang="en-US" sz="2800" dirty="0" smtClean="0"/>
              <a:t>850 </a:t>
            </a:r>
            <a:r>
              <a:rPr lang="en-US" sz="2800" dirty="0" err="1" smtClean="0"/>
              <a:t>hPa</a:t>
            </a:r>
            <a:r>
              <a:rPr lang="en-US" sz="2800" dirty="0" smtClean="0"/>
              <a:t> Height Anomaly</a:t>
            </a:r>
          </a:p>
          <a:p>
            <a:pPr algn="ctr"/>
            <a:r>
              <a:rPr lang="en-US" sz="2800" dirty="0" smtClean="0"/>
              <a:t> and One Day Average Winds</a:t>
            </a:r>
            <a:endParaRPr lang="en-US" sz="2800" dirty="0"/>
          </a:p>
        </p:txBody>
      </p:sp>
    </p:spTree>
    <p:extLst>
      <p:ext uri="{BB962C8B-B14F-4D97-AF65-F5344CB8AC3E}">
        <p14:creationId xmlns:p14="http://schemas.microsoft.com/office/powerpoint/2010/main" val="423204612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ttarakhand.2013.0617.pwat.mean.700mb.png"/>
          <p:cNvPicPr>
            <a:picLocks noChangeAspect="1"/>
          </p:cNvPicPr>
          <p:nvPr/>
        </p:nvPicPr>
        <p:blipFill>
          <a:blip r:embed="rId3" cstate="print"/>
          <a:stretch>
            <a:fillRect/>
          </a:stretch>
        </p:blipFill>
        <p:spPr>
          <a:xfrm>
            <a:off x="101158" y="829293"/>
            <a:ext cx="8334385" cy="6028707"/>
          </a:xfrm>
          <a:prstGeom prst="rect">
            <a:avLst/>
          </a:prstGeom>
        </p:spPr>
      </p:pic>
      <p:sp>
        <p:nvSpPr>
          <p:cNvPr id="3" name="TextShape 1"/>
          <p:cNvSpPr txBox="1"/>
          <p:nvPr/>
        </p:nvSpPr>
        <p:spPr>
          <a:xfrm>
            <a:off x="1981173" y="12084"/>
            <a:ext cx="8228763" cy="1145009"/>
          </a:xfrm>
          <a:prstGeom prst="rect">
            <a:avLst/>
          </a:prstGeom>
        </p:spPr>
        <p:txBody>
          <a:bodyPr wrap="none" lIns="0" tIns="0" rIns="0" bIns="0" anchor="ctr"/>
          <a:lstStyle/>
          <a:p>
            <a:pPr algn="ctr"/>
            <a:r>
              <a:rPr lang="en-US" sz="4000" b="1" dirty="0" smtClean="0"/>
              <a:t>HIGH PRECIPITABLE WATER</a:t>
            </a:r>
            <a:endParaRPr sz="4000" b="1" dirty="0"/>
          </a:p>
        </p:txBody>
      </p:sp>
      <p:sp>
        <p:nvSpPr>
          <p:cNvPr id="4" name="TextBox 3"/>
          <p:cNvSpPr txBox="1"/>
          <p:nvPr/>
        </p:nvSpPr>
        <p:spPr>
          <a:xfrm>
            <a:off x="774170" y="657830"/>
            <a:ext cx="1701209" cy="523220"/>
          </a:xfrm>
          <a:prstGeom prst="rect">
            <a:avLst/>
          </a:prstGeom>
          <a:noFill/>
        </p:spPr>
        <p:txBody>
          <a:bodyPr wrap="square" rtlCol="0">
            <a:spAutoFit/>
          </a:bodyPr>
          <a:lstStyle/>
          <a:p>
            <a:r>
              <a:rPr lang="en-US" sz="2800" dirty="0" smtClean="0"/>
              <a:t>6/17</a:t>
            </a:r>
            <a:endParaRPr lang="en-US" sz="2800" dirty="0"/>
          </a:p>
        </p:txBody>
      </p:sp>
      <p:sp>
        <p:nvSpPr>
          <p:cNvPr id="5" name="5-Point Star 4"/>
          <p:cNvSpPr/>
          <p:nvPr/>
        </p:nvSpPr>
        <p:spPr>
          <a:xfrm>
            <a:off x="3819148" y="2455604"/>
            <a:ext cx="372140" cy="350874"/>
          </a:xfrm>
          <a:prstGeom prst="star5">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114832" y="1388294"/>
            <a:ext cx="3969212" cy="1384995"/>
          </a:xfrm>
          <a:prstGeom prst="rect">
            <a:avLst/>
          </a:prstGeom>
          <a:noFill/>
        </p:spPr>
        <p:txBody>
          <a:bodyPr wrap="square" rtlCol="0">
            <a:spAutoFit/>
          </a:bodyPr>
          <a:lstStyle/>
          <a:p>
            <a:pPr algn="ctr"/>
            <a:r>
              <a:rPr lang="en-US" sz="2800" dirty="0" err="1" smtClean="0"/>
              <a:t>Precipitable</a:t>
            </a:r>
            <a:r>
              <a:rPr lang="en-US" sz="2800" dirty="0" smtClean="0"/>
              <a:t> Water</a:t>
            </a:r>
          </a:p>
          <a:p>
            <a:pPr algn="ctr"/>
            <a:r>
              <a:rPr lang="en-US" sz="2800" dirty="0" smtClean="0"/>
              <a:t> and 700 </a:t>
            </a:r>
            <a:r>
              <a:rPr lang="en-US" sz="2800" dirty="0" err="1" smtClean="0"/>
              <a:t>hPa</a:t>
            </a:r>
            <a:r>
              <a:rPr lang="en-US" sz="2800" dirty="0" smtClean="0"/>
              <a:t> One Day Average Winds</a:t>
            </a:r>
            <a:endParaRPr lang="en-US" sz="2800" dirty="0"/>
          </a:p>
        </p:txBody>
      </p:sp>
      <p:pic>
        <p:nvPicPr>
          <p:cNvPr id="7" name="Picture 6" descr="PWATlabel.png"/>
          <p:cNvPicPr>
            <a:picLocks noChangeAspect="1"/>
          </p:cNvPicPr>
          <p:nvPr/>
        </p:nvPicPr>
        <p:blipFill>
          <a:blip r:embed="rId4" cstate="print"/>
          <a:srcRect l="89013" t="6126" r="3341" b="14835"/>
          <a:stretch>
            <a:fillRect/>
          </a:stretch>
        </p:blipFill>
        <p:spPr>
          <a:xfrm>
            <a:off x="7504670" y="947350"/>
            <a:ext cx="724930" cy="5420497"/>
          </a:xfrm>
          <a:prstGeom prst="rect">
            <a:avLst/>
          </a:prstGeom>
        </p:spPr>
      </p:pic>
    </p:spTree>
    <p:extLst>
      <p:ext uri="{BB962C8B-B14F-4D97-AF65-F5344CB8AC3E}">
        <p14:creationId xmlns:p14="http://schemas.microsoft.com/office/powerpoint/2010/main" val="179477200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Shape 5"/>
          <p:cNvSpPr txBox="1"/>
          <p:nvPr/>
        </p:nvSpPr>
        <p:spPr>
          <a:xfrm>
            <a:off x="1789787" y="0"/>
            <a:ext cx="8228763" cy="1145009"/>
          </a:xfrm>
          <a:prstGeom prst="rect">
            <a:avLst/>
          </a:prstGeom>
        </p:spPr>
        <p:txBody>
          <a:bodyPr wrap="none" lIns="0" tIns="0" rIns="0" bIns="0" anchor="ctr"/>
          <a:lstStyle/>
          <a:p>
            <a:pPr algn="ctr"/>
            <a:r>
              <a:rPr lang="en-US" sz="4000" b="1" dirty="0" smtClean="0"/>
              <a:t>SIGNIFICANT RAINFALL</a:t>
            </a:r>
            <a:endParaRPr sz="4000" b="1" dirty="0"/>
          </a:p>
        </p:txBody>
      </p:sp>
      <p:sp>
        <p:nvSpPr>
          <p:cNvPr id="6" name="TextBox 5"/>
          <p:cNvSpPr txBox="1"/>
          <p:nvPr/>
        </p:nvSpPr>
        <p:spPr>
          <a:xfrm>
            <a:off x="7967493" y="978074"/>
            <a:ext cx="1778051" cy="523220"/>
          </a:xfrm>
          <a:prstGeom prst="rect">
            <a:avLst/>
          </a:prstGeom>
          <a:noFill/>
        </p:spPr>
        <p:txBody>
          <a:bodyPr wrap="none" rtlCol="0">
            <a:spAutoFit/>
          </a:bodyPr>
          <a:lstStyle/>
          <a:p>
            <a:r>
              <a:rPr lang="en-US" sz="2800" dirty="0"/>
              <a:t>June </a:t>
            </a:r>
            <a:r>
              <a:rPr lang="en-US" sz="2800" dirty="0" smtClean="0"/>
              <a:t>14-17</a:t>
            </a:r>
            <a:endParaRPr lang="en-US" sz="2800" dirty="0"/>
          </a:p>
        </p:txBody>
      </p:sp>
      <p:pic>
        <p:nvPicPr>
          <p:cNvPr id="7" name="Picture 6" descr="RainLabel.png"/>
          <p:cNvPicPr>
            <a:picLocks noChangeAspect="1"/>
          </p:cNvPicPr>
          <p:nvPr/>
        </p:nvPicPr>
        <p:blipFill>
          <a:blip r:embed="rId3" cstate="print"/>
          <a:srcRect l="89495" t="8682" r="3077" b="14574"/>
          <a:stretch>
            <a:fillRect/>
          </a:stretch>
        </p:blipFill>
        <p:spPr>
          <a:xfrm>
            <a:off x="11532781" y="827531"/>
            <a:ext cx="659219" cy="5263117"/>
          </a:xfrm>
          <a:prstGeom prst="rect">
            <a:avLst/>
          </a:prstGeom>
        </p:spPr>
      </p:pic>
      <p:pic>
        <p:nvPicPr>
          <p:cNvPr id="8" name="Picture 7" descr="India2013_0614_0617_accum_largeDomain.png"/>
          <p:cNvPicPr>
            <a:picLocks noChangeAspect="1"/>
          </p:cNvPicPr>
          <p:nvPr/>
        </p:nvPicPr>
        <p:blipFill>
          <a:blip r:embed="rId4" cstate="print"/>
          <a:srcRect l="5992" t="11938" r="9427" b="10388"/>
          <a:stretch>
            <a:fillRect/>
          </a:stretch>
        </p:blipFill>
        <p:spPr>
          <a:xfrm>
            <a:off x="5869142" y="1393847"/>
            <a:ext cx="5663639" cy="4019099"/>
          </a:xfrm>
          <a:prstGeom prst="rect">
            <a:avLst/>
          </a:prstGeom>
        </p:spPr>
      </p:pic>
      <p:sp>
        <p:nvSpPr>
          <p:cNvPr id="9" name="5-Point Star 8"/>
          <p:cNvSpPr/>
          <p:nvPr/>
        </p:nvSpPr>
        <p:spPr>
          <a:xfrm>
            <a:off x="7878725" y="3275804"/>
            <a:ext cx="333153" cy="333153"/>
          </a:xfrm>
          <a:prstGeom prst="star5">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405640" y="5505873"/>
            <a:ext cx="2901756" cy="584775"/>
          </a:xfrm>
          <a:prstGeom prst="rect">
            <a:avLst/>
          </a:prstGeom>
          <a:noFill/>
        </p:spPr>
        <p:txBody>
          <a:bodyPr wrap="none" rtlCol="0">
            <a:spAutoFit/>
          </a:bodyPr>
          <a:lstStyle/>
          <a:p>
            <a:r>
              <a:rPr lang="en-US" sz="3200" dirty="0" smtClean="0"/>
              <a:t>Flood: &gt;600 mm</a:t>
            </a:r>
            <a:endParaRPr lang="en-US" sz="3200" dirty="0"/>
          </a:p>
        </p:txBody>
      </p:sp>
      <p:sp>
        <p:nvSpPr>
          <p:cNvPr id="11" name="TextBox 10"/>
          <p:cNvSpPr txBox="1"/>
          <p:nvPr/>
        </p:nvSpPr>
        <p:spPr>
          <a:xfrm>
            <a:off x="2314354" y="894407"/>
            <a:ext cx="1595309" cy="523220"/>
          </a:xfrm>
          <a:prstGeom prst="rect">
            <a:avLst/>
          </a:prstGeom>
          <a:noFill/>
        </p:spPr>
        <p:txBody>
          <a:bodyPr wrap="none" rtlCol="0">
            <a:spAutoFit/>
          </a:bodyPr>
          <a:lstStyle/>
          <a:p>
            <a:r>
              <a:rPr lang="en-US" sz="2800" dirty="0"/>
              <a:t>June </a:t>
            </a:r>
            <a:r>
              <a:rPr lang="en-US" sz="2800" dirty="0" smtClean="0"/>
              <a:t>7-13</a:t>
            </a:r>
            <a:endParaRPr lang="en-US" sz="2800" dirty="0"/>
          </a:p>
        </p:txBody>
      </p:sp>
      <p:pic>
        <p:nvPicPr>
          <p:cNvPr id="12" name="Picture 11" descr="India2013_0607_0613_accum_largeDomain.png"/>
          <p:cNvPicPr>
            <a:picLocks noChangeAspect="1"/>
          </p:cNvPicPr>
          <p:nvPr/>
        </p:nvPicPr>
        <p:blipFill>
          <a:blip r:embed="rId5" cstate="print"/>
          <a:srcRect l="2099" t="11468" r="8982" b="6974"/>
          <a:stretch>
            <a:fillRect/>
          </a:stretch>
        </p:blipFill>
        <p:spPr>
          <a:xfrm>
            <a:off x="0" y="1361703"/>
            <a:ext cx="5930343" cy="4203156"/>
          </a:xfrm>
          <a:prstGeom prst="rect">
            <a:avLst/>
          </a:prstGeom>
        </p:spPr>
      </p:pic>
      <p:sp>
        <p:nvSpPr>
          <p:cNvPr id="14" name="5-Point Star 13"/>
          <p:cNvSpPr/>
          <p:nvPr/>
        </p:nvSpPr>
        <p:spPr>
          <a:xfrm>
            <a:off x="2314354" y="3388977"/>
            <a:ext cx="333153" cy="333153"/>
          </a:xfrm>
          <a:prstGeom prst="star5">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592255" y="5558399"/>
            <a:ext cx="3515129" cy="584775"/>
          </a:xfrm>
          <a:prstGeom prst="rect">
            <a:avLst/>
          </a:prstGeom>
          <a:noFill/>
        </p:spPr>
        <p:txBody>
          <a:bodyPr wrap="none" rtlCol="0">
            <a:spAutoFit/>
          </a:bodyPr>
          <a:lstStyle/>
          <a:p>
            <a:r>
              <a:rPr lang="en-US" sz="3200" dirty="0" smtClean="0"/>
              <a:t>Pre-flood: &gt;300 mm</a:t>
            </a:r>
            <a:endParaRPr lang="en-US" sz="3200" dirty="0"/>
          </a:p>
        </p:txBody>
      </p:sp>
    </p:spTree>
    <p:extLst>
      <p:ext uri="{BB962C8B-B14F-4D97-AF65-F5344CB8AC3E}">
        <p14:creationId xmlns:p14="http://schemas.microsoft.com/office/powerpoint/2010/main" val="315200995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8549" y="2209890"/>
            <a:ext cx="9007523" cy="923330"/>
          </a:xfrm>
          <a:prstGeom prst="rect">
            <a:avLst/>
          </a:prstGeom>
          <a:noFill/>
        </p:spPr>
        <p:txBody>
          <a:bodyPr wrap="square" rtlCol="0">
            <a:spAutoFit/>
          </a:bodyPr>
          <a:lstStyle/>
          <a:p>
            <a:pPr algn="ctr"/>
            <a:r>
              <a:rPr lang="en-US" sz="5400" b="1" dirty="0" smtClean="0"/>
              <a:t>SATELLITE AND RADAR DATA</a:t>
            </a:r>
            <a:endParaRPr lang="en-US" sz="5400" b="1" dirty="0"/>
          </a:p>
        </p:txBody>
      </p:sp>
    </p:spTree>
    <p:extLst>
      <p:ext uri="{BB962C8B-B14F-4D97-AF65-F5344CB8AC3E}">
        <p14:creationId xmlns:p14="http://schemas.microsoft.com/office/powerpoint/2010/main" val="177785444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Shape 5"/>
          <p:cNvSpPr txBox="1"/>
          <p:nvPr/>
        </p:nvSpPr>
        <p:spPr>
          <a:xfrm>
            <a:off x="1789787" y="0"/>
            <a:ext cx="8228763" cy="693683"/>
          </a:xfrm>
          <a:prstGeom prst="rect">
            <a:avLst/>
          </a:prstGeom>
        </p:spPr>
        <p:txBody>
          <a:bodyPr wrap="none" lIns="0" tIns="0" rIns="0" bIns="0" anchor="ctr"/>
          <a:lstStyle/>
          <a:p>
            <a:pPr algn="ctr"/>
            <a:r>
              <a:rPr lang="en-US" sz="4000" b="1" dirty="0" smtClean="0"/>
              <a:t>IR SATELLITE</a:t>
            </a:r>
            <a:endParaRPr sz="4000" b="1" dirty="0"/>
          </a:p>
        </p:txBody>
      </p:sp>
      <p:sp>
        <p:nvSpPr>
          <p:cNvPr id="3" name="TextBox 2"/>
          <p:cNvSpPr txBox="1"/>
          <p:nvPr/>
        </p:nvSpPr>
        <p:spPr>
          <a:xfrm>
            <a:off x="1340854" y="5996769"/>
            <a:ext cx="2491388" cy="584775"/>
          </a:xfrm>
          <a:prstGeom prst="rect">
            <a:avLst/>
          </a:prstGeom>
          <a:noFill/>
        </p:spPr>
        <p:txBody>
          <a:bodyPr wrap="none" rtlCol="0">
            <a:spAutoFit/>
          </a:bodyPr>
          <a:lstStyle/>
          <a:p>
            <a:r>
              <a:rPr lang="en-US" sz="3200" dirty="0" smtClean="0"/>
              <a:t>Min Tb: 198 K</a:t>
            </a:r>
            <a:endParaRPr lang="en-US" sz="3200" dirty="0"/>
          </a:p>
        </p:txBody>
      </p:sp>
      <p:sp>
        <p:nvSpPr>
          <p:cNvPr id="4" name="TextBox 3"/>
          <p:cNvSpPr txBox="1"/>
          <p:nvPr/>
        </p:nvSpPr>
        <p:spPr>
          <a:xfrm>
            <a:off x="8099006" y="6090077"/>
            <a:ext cx="2491388" cy="584775"/>
          </a:xfrm>
          <a:prstGeom prst="rect">
            <a:avLst/>
          </a:prstGeom>
          <a:noFill/>
        </p:spPr>
        <p:txBody>
          <a:bodyPr wrap="none" rtlCol="0">
            <a:spAutoFit/>
          </a:bodyPr>
          <a:lstStyle/>
          <a:p>
            <a:r>
              <a:rPr lang="en-US" sz="3200" dirty="0" smtClean="0"/>
              <a:t>Min Tb: 191 K</a:t>
            </a:r>
            <a:endParaRPr lang="en-US" sz="3200"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87670" b="29337"/>
          <a:stretch/>
        </p:blipFill>
        <p:spPr>
          <a:xfrm>
            <a:off x="5699216" y="1498638"/>
            <a:ext cx="725214" cy="3693175"/>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0500" t="417" r="12011" b="4496"/>
          <a:stretch/>
        </p:blipFill>
        <p:spPr>
          <a:xfrm>
            <a:off x="7147536" y="1215227"/>
            <a:ext cx="4394328" cy="4791516"/>
          </a:xfrm>
          <a:prstGeom prst="rect">
            <a:avLst/>
          </a:prstGeom>
        </p:spPr>
      </p:pic>
      <p:sp>
        <p:nvSpPr>
          <p:cNvPr id="8" name="TextBox 7"/>
          <p:cNvSpPr txBox="1"/>
          <p:nvPr/>
        </p:nvSpPr>
        <p:spPr>
          <a:xfrm>
            <a:off x="1340854" y="617063"/>
            <a:ext cx="2821606" cy="584775"/>
          </a:xfrm>
          <a:prstGeom prst="rect">
            <a:avLst/>
          </a:prstGeom>
          <a:noFill/>
        </p:spPr>
        <p:txBody>
          <a:bodyPr wrap="none" rtlCol="0">
            <a:spAutoFit/>
          </a:bodyPr>
          <a:lstStyle/>
          <a:p>
            <a:r>
              <a:rPr lang="en-US" sz="3200" b="1" dirty="0" smtClean="0"/>
              <a:t>UTTARAKHAND</a:t>
            </a:r>
          </a:p>
        </p:txBody>
      </p:sp>
      <p:sp>
        <p:nvSpPr>
          <p:cNvPr id="9" name="TextBox 8"/>
          <p:cNvSpPr txBox="1"/>
          <p:nvPr/>
        </p:nvSpPr>
        <p:spPr>
          <a:xfrm>
            <a:off x="7941623" y="620478"/>
            <a:ext cx="2806153" cy="584775"/>
          </a:xfrm>
          <a:prstGeom prst="rect">
            <a:avLst/>
          </a:prstGeom>
          <a:noFill/>
        </p:spPr>
        <p:txBody>
          <a:bodyPr wrap="none" rtlCol="0">
            <a:spAutoFit/>
          </a:bodyPr>
          <a:lstStyle/>
          <a:p>
            <a:r>
              <a:rPr lang="en-US" sz="3200" dirty="0" smtClean="0"/>
              <a:t>PAKISTAN 2010</a:t>
            </a: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9478" t="10533" r="15104" b="11592"/>
          <a:stretch/>
        </p:blipFill>
        <p:spPr>
          <a:xfrm>
            <a:off x="627646" y="1161438"/>
            <a:ext cx="4510004" cy="4858135"/>
          </a:xfrm>
          <a:prstGeom prst="rect">
            <a:avLst/>
          </a:prstGeom>
        </p:spPr>
      </p:pic>
      <p:cxnSp>
        <p:nvCxnSpPr>
          <p:cNvPr id="10" name="Straight Connector 9"/>
          <p:cNvCxnSpPr/>
          <p:nvPr/>
        </p:nvCxnSpPr>
        <p:spPr>
          <a:xfrm>
            <a:off x="9344699" y="3345225"/>
            <a:ext cx="862991" cy="469557"/>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789787" y="3286276"/>
            <a:ext cx="562062" cy="52850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5-Point Star 11"/>
          <p:cNvSpPr/>
          <p:nvPr/>
        </p:nvSpPr>
        <p:spPr>
          <a:xfrm>
            <a:off x="1988737" y="3286276"/>
            <a:ext cx="308540" cy="241222"/>
          </a:xfrm>
          <a:prstGeom prst="star5">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29208198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Shape 1"/>
          <p:cNvSpPr txBox="1"/>
          <p:nvPr/>
        </p:nvSpPr>
        <p:spPr>
          <a:xfrm>
            <a:off x="1981172" y="-607"/>
            <a:ext cx="8228763" cy="917705"/>
          </a:xfrm>
          <a:prstGeom prst="rect">
            <a:avLst/>
          </a:prstGeom>
        </p:spPr>
        <p:txBody>
          <a:bodyPr wrap="none" lIns="0" tIns="0" rIns="0" bIns="0" anchor="ctr"/>
          <a:lstStyle/>
          <a:p>
            <a:pPr algn="ctr"/>
            <a:r>
              <a:rPr lang="en-US" sz="4400" b="1" dirty="0" smtClean="0"/>
              <a:t>TRMM Precipitation Radar</a:t>
            </a:r>
            <a:endParaRPr sz="4400" b="1" dirty="0"/>
          </a:p>
        </p:txBody>
      </p:sp>
      <p:sp>
        <p:nvSpPr>
          <p:cNvPr id="4" name="TextBox 3"/>
          <p:cNvSpPr txBox="1"/>
          <p:nvPr/>
        </p:nvSpPr>
        <p:spPr>
          <a:xfrm>
            <a:off x="6801816" y="1215319"/>
            <a:ext cx="5390184" cy="6009337"/>
          </a:xfrm>
          <a:prstGeom prst="rect">
            <a:avLst/>
          </a:prstGeom>
          <a:noFill/>
        </p:spPr>
        <p:txBody>
          <a:bodyPr wrap="square" rtlCol="0">
            <a:spAutoFit/>
          </a:bodyPr>
          <a:lstStyle/>
          <a:p>
            <a:pPr>
              <a:spcAft>
                <a:spcPts val="600"/>
              </a:spcAft>
              <a:buFont typeface="Arial" pitchFamily="34" charset="0"/>
              <a:buChar char="•"/>
            </a:pPr>
            <a:r>
              <a:rPr lang="en-US" sz="3600" dirty="0" smtClean="0"/>
              <a:t>Spaceborne satellite radar</a:t>
            </a:r>
          </a:p>
          <a:p>
            <a:pPr>
              <a:spcAft>
                <a:spcPts val="600"/>
              </a:spcAft>
              <a:buFont typeface="Arial" pitchFamily="34" charset="0"/>
              <a:buChar char="•"/>
            </a:pPr>
            <a:r>
              <a:rPr lang="en-US" sz="3600" dirty="0" smtClean="0"/>
              <a:t>3D maps of storm structure</a:t>
            </a:r>
          </a:p>
          <a:p>
            <a:pPr>
              <a:spcAft>
                <a:spcPts val="600"/>
              </a:spcAft>
              <a:buFont typeface="Arial" pitchFamily="34" charset="0"/>
              <a:buChar char="•"/>
            </a:pPr>
            <a:r>
              <a:rPr lang="en-US" sz="3600" dirty="0" smtClean="0"/>
              <a:t>INFORMATION ON:</a:t>
            </a:r>
          </a:p>
          <a:p>
            <a:pPr lvl="1">
              <a:spcAft>
                <a:spcPts val="600"/>
              </a:spcAft>
              <a:buFont typeface="Arial" pitchFamily="34" charset="0"/>
              <a:buChar char="•"/>
            </a:pPr>
            <a:r>
              <a:rPr lang="en-US" sz="3600" dirty="0" smtClean="0"/>
              <a:t>Intensity and distribution of rain</a:t>
            </a:r>
          </a:p>
          <a:p>
            <a:pPr lvl="1">
              <a:spcAft>
                <a:spcPts val="600"/>
              </a:spcAft>
              <a:buFont typeface="Arial" pitchFamily="34" charset="0"/>
              <a:buChar char="•"/>
            </a:pPr>
            <a:r>
              <a:rPr lang="en-US" sz="3600" dirty="0" smtClean="0"/>
              <a:t>Rain type</a:t>
            </a:r>
          </a:p>
          <a:p>
            <a:pPr lvl="1">
              <a:spcAft>
                <a:spcPts val="600"/>
              </a:spcAft>
              <a:buFont typeface="Arial" pitchFamily="34" charset="0"/>
              <a:buChar char="•"/>
            </a:pPr>
            <a:r>
              <a:rPr lang="en-US" sz="3600" b="1" dirty="0" smtClean="0"/>
              <a:t>VERTICAL STRUCTURE</a:t>
            </a:r>
          </a:p>
          <a:p>
            <a:pPr>
              <a:spcAft>
                <a:spcPts val="300"/>
              </a:spcAft>
              <a:buFont typeface="Arial" pitchFamily="34" charset="0"/>
              <a:buChar char="•"/>
            </a:pPr>
            <a:endParaRPr lang="en-US" sz="3200" dirty="0" smtClean="0"/>
          </a:p>
          <a:p>
            <a:pPr>
              <a:spcAft>
                <a:spcPts val="300"/>
              </a:spcAft>
              <a:buFont typeface="Arial" pitchFamily="34" charset="0"/>
              <a:buChar char="•"/>
            </a:pPr>
            <a:endParaRPr lang="en-US" sz="3200" dirty="0"/>
          </a:p>
        </p:txBody>
      </p:sp>
      <p:pic>
        <p:nvPicPr>
          <p:cNvPr id="5" name="Picture 4" descr="TRMMswa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088" y="1214712"/>
            <a:ext cx="6614728" cy="5000614"/>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884553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MMxsect.png"/>
          <p:cNvPicPr>
            <a:picLocks noChangeAspect="1"/>
          </p:cNvPicPr>
          <p:nvPr/>
        </p:nvPicPr>
        <p:blipFill>
          <a:blip r:embed="rId3" cstate="print"/>
          <a:stretch>
            <a:fillRect/>
          </a:stretch>
        </p:blipFill>
        <p:spPr>
          <a:xfrm>
            <a:off x="519758" y="1640121"/>
            <a:ext cx="5490517" cy="3418259"/>
          </a:xfrm>
          <a:prstGeom prst="rect">
            <a:avLst/>
          </a:prstGeom>
        </p:spPr>
      </p:pic>
      <p:pic>
        <p:nvPicPr>
          <p:cNvPr id="3" name="Picture 2"/>
          <p:cNvPicPr>
            <a:picLocks noChangeAspect="1" noChangeArrowheads="1"/>
          </p:cNvPicPr>
          <p:nvPr/>
        </p:nvPicPr>
        <p:blipFill>
          <a:blip r:embed="rId4" cstate="print"/>
          <a:srcRect/>
          <a:stretch>
            <a:fillRect/>
          </a:stretch>
        </p:blipFill>
        <p:spPr bwMode="auto">
          <a:xfrm>
            <a:off x="6096000" y="1417370"/>
            <a:ext cx="285750" cy="4476750"/>
          </a:xfrm>
          <a:prstGeom prst="rect">
            <a:avLst/>
          </a:prstGeom>
          <a:noFill/>
          <a:ln w="9525">
            <a:noFill/>
            <a:miter lim="800000"/>
            <a:headEnd/>
            <a:tailEnd/>
          </a:ln>
        </p:spPr>
      </p:pic>
      <p:sp>
        <p:nvSpPr>
          <p:cNvPr id="4" name="TextBox 3"/>
          <p:cNvSpPr txBox="1"/>
          <p:nvPr/>
        </p:nvSpPr>
        <p:spPr>
          <a:xfrm>
            <a:off x="6334124" y="1318945"/>
            <a:ext cx="504825" cy="4670509"/>
          </a:xfrm>
          <a:prstGeom prst="rect">
            <a:avLst/>
          </a:prstGeom>
          <a:noFill/>
        </p:spPr>
        <p:txBody>
          <a:bodyPr wrap="square" rtlCol="0">
            <a:spAutoFit/>
          </a:bodyPr>
          <a:lstStyle/>
          <a:p>
            <a:r>
              <a:rPr lang="en-US" sz="1750" dirty="0" smtClean="0"/>
              <a:t>67</a:t>
            </a:r>
          </a:p>
          <a:p>
            <a:r>
              <a:rPr lang="en-US" sz="1750" dirty="0" smtClean="0"/>
              <a:t>63</a:t>
            </a:r>
          </a:p>
          <a:p>
            <a:r>
              <a:rPr lang="en-US" sz="1750" dirty="0" smtClean="0"/>
              <a:t>59</a:t>
            </a:r>
          </a:p>
          <a:p>
            <a:r>
              <a:rPr lang="en-US" sz="1750" dirty="0" smtClean="0"/>
              <a:t>55</a:t>
            </a:r>
          </a:p>
          <a:p>
            <a:r>
              <a:rPr lang="en-US" sz="1750" dirty="0" smtClean="0"/>
              <a:t>51</a:t>
            </a:r>
          </a:p>
          <a:p>
            <a:r>
              <a:rPr lang="en-US" sz="1750" dirty="0" smtClean="0"/>
              <a:t>47</a:t>
            </a:r>
          </a:p>
          <a:p>
            <a:r>
              <a:rPr lang="en-US" sz="1750" dirty="0" smtClean="0"/>
              <a:t>43</a:t>
            </a:r>
          </a:p>
          <a:p>
            <a:r>
              <a:rPr lang="en-US" sz="1750" dirty="0" smtClean="0"/>
              <a:t>39</a:t>
            </a:r>
          </a:p>
          <a:p>
            <a:r>
              <a:rPr lang="en-US" sz="1750" dirty="0" smtClean="0"/>
              <a:t>35</a:t>
            </a:r>
          </a:p>
          <a:p>
            <a:r>
              <a:rPr lang="en-US" sz="1750" dirty="0" smtClean="0"/>
              <a:t>31</a:t>
            </a:r>
          </a:p>
          <a:p>
            <a:r>
              <a:rPr lang="en-US" sz="1750" dirty="0" smtClean="0"/>
              <a:t>27</a:t>
            </a:r>
          </a:p>
          <a:p>
            <a:r>
              <a:rPr lang="en-US" sz="1750" dirty="0" smtClean="0"/>
              <a:t>23</a:t>
            </a:r>
          </a:p>
          <a:p>
            <a:r>
              <a:rPr lang="en-US" sz="1750" dirty="0" smtClean="0"/>
              <a:t>19</a:t>
            </a:r>
          </a:p>
          <a:p>
            <a:r>
              <a:rPr lang="en-US" sz="1750" dirty="0" smtClean="0"/>
              <a:t>15</a:t>
            </a:r>
          </a:p>
          <a:p>
            <a:r>
              <a:rPr lang="en-US" sz="1750" dirty="0" smtClean="0"/>
              <a:t>11</a:t>
            </a:r>
          </a:p>
          <a:p>
            <a:r>
              <a:rPr lang="en-US" sz="1750" dirty="0" smtClean="0"/>
              <a:t>7</a:t>
            </a:r>
          </a:p>
          <a:p>
            <a:r>
              <a:rPr lang="en-US" sz="1750" dirty="0" smtClean="0"/>
              <a:t>3</a:t>
            </a:r>
            <a:endParaRPr lang="en-US" sz="1750" dirty="0"/>
          </a:p>
        </p:txBody>
      </p:sp>
      <p:sp>
        <p:nvSpPr>
          <p:cNvPr id="5" name="TextBox 4"/>
          <p:cNvSpPr txBox="1"/>
          <p:nvPr/>
        </p:nvSpPr>
        <p:spPr>
          <a:xfrm>
            <a:off x="104775" y="4811796"/>
            <a:ext cx="476412" cy="369332"/>
          </a:xfrm>
          <a:prstGeom prst="rect">
            <a:avLst/>
          </a:prstGeom>
          <a:noFill/>
        </p:spPr>
        <p:txBody>
          <a:bodyPr wrap="none" rtlCol="0">
            <a:spAutoFit/>
          </a:bodyPr>
          <a:lstStyle/>
          <a:p>
            <a:r>
              <a:rPr lang="en-US" dirty="0" smtClean="0"/>
              <a:t>0.0</a:t>
            </a:r>
            <a:endParaRPr lang="en-US" dirty="0"/>
          </a:p>
        </p:txBody>
      </p:sp>
      <p:sp>
        <p:nvSpPr>
          <p:cNvPr id="6" name="TextBox 5"/>
          <p:cNvSpPr txBox="1"/>
          <p:nvPr/>
        </p:nvSpPr>
        <p:spPr>
          <a:xfrm>
            <a:off x="95250" y="4059321"/>
            <a:ext cx="476412" cy="369332"/>
          </a:xfrm>
          <a:prstGeom prst="rect">
            <a:avLst/>
          </a:prstGeom>
          <a:noFill/>
        </p:spPr>
        <p:txBody>
          <a:bodyPr wrap="none" rtlCol="0">
            <a:spAutoFit/>
          </a:bodyPr>
          <a:lstStyle/>
          <a:p>
            <a:r>
              <a:rPr lang="en-US" dirty="0" smtClean="0"/>
              <a:t>4.0</a:t>
            </a:r>
            <a:endParaRPr lang="en-US" dirty="0"/>
          </a:p>
        </p:txBody>
      </p:sp>
      <p:sp>
        <p:nvSpPr>
          <p:cNvPr id="7" name="TextBox 6"/>
          <p:cNvSpPr txBox="1"/>
          <p:nvPr/>
        </p:nvSpPr>
        <p:spPr>
          <a:xfrm>
            <a:off x="85725" y="3278271"/>
            <a:ext cx="476412" cy="369332"/>
          </a:xfrm>
          <a:prstGeom prst="rect">
            <a:avLst/>
          </a:prstGeom>
          <a:noFill/>
        </p:spPr>
        <p:txBody>
          <a:bodyPr wrap="none" rtlCol="0">
            <a:spAutoFit/>
          </a:bodyPr>
          <a:lstStyle/>
          <a:p>
            <a:r>
              <a:rPr lang="en-US" dirty="0" smtClean="0"/>
              <a:t>8.0</a:t>
            </a:r>
            <a:endParaRPr lang="en-US" dirty="0"/>
          </a:p>
        </p:txBody>
      </p:sp>
      <p:sp>
        <p:nvSpPr>
          <p:cNvPr id="8" name="TextBox 7"/>
          <p:cNvSpPr txBox="1"/>
          <p:nvPr/>
        </p:nvSpPr>
        <p:spPr>
          <a:xfrm>
            <a:off x="0" y="2525796"/>
            <a:ext cx="593432" cy="369332"/>
          </a:xfrm>
          <a:prstGeom prst="rect">
            <a:avLst/>
          </a:prstGeom>
          <a:noFill/>
        </p:spPr>
        <p:txBody>
          <a:bodyPr wrap="none" rtlCol="0">
            <a:spAutoFit/>
          </a:bodyPr>
          <a:lstStyle/>
          <a:p>
            <a:r>
              <a:rPr lang="en-US" dirty="0" smtClean="0"/>
              <a:t>12.0</a:t>
            </a:r>
            <a:endParaRPr lang="en-US" dirty="0"/>
          </a:p>
        </p:txBody>
      </p:sp>
      <p:sp>
        <p:nvSpPr>
          <p:cNvPr id="9" name="TextBox 8"/>
          <p:cNvSpPr txBox="1"/>
          <p:nvPr/>
        </p:nvSpPr>
        <p:spPr>
          <a:xfrm>
            <a:off x="9525" y="1725696"/>
            <a:ext cx="593432" cy="369332"/>
          </a:xfrm>
          <a:prstGeom prst="rect">
            <a:avLst/>
          </a:prstGeom>
          <a:noFill/>
        </p:spPr>
        <p:txBody>
          <a:bodyPr wrap="none" rtlCol="0">
            <a:spAutoFit/>
          </a:bodyPr>
          <a:lstStyle/>
          <a:p>
            <a:r>
              <a:rPr lang="en-US" dirty="0" smtClean="0"/>
              <a:t>16.0</a:t>
            </a:r>
            <a:endParaRPr lang="en-US" dirty="0"/>
          </a:p>
        </p:txBody>
      </p:sp>
      <p:sp>
        <p:nvSpPr>
          <p:cNvPr id="10" name="TextBox 9"/>
          <p:cNvSpPr txBox="1"/>
          <p:nvPr/>
        </p:nvSpPr>
        <p:spPr>
          <a:xfrm>
            <a:off x="361950" y="5030871"/>
            <a:ext cx="476412" cy="369332"/>
          </a:xfrm>
          <a:prstGeom prst="rect">
            <a:avLst/>
          </a:prstGeom>
          <a:noFill/>
        </p:spPr>
        <p:txBody>
          <a:bodyPr wrap="none" rtlCol="0">
            <a:spAutoFit/>
          </a:bodyPr>
          <a:lstStyle/>
          <a:p>
            <a:r>
              <a:rPr lang="en-US" dirty="0" smtClean="0"/>
              <a:t>0.0</a:t>
            </a:r>
            <a:endParaRPr lang="en-US" dirty="0"/>
          </a:p>
        </p:txBody>
      </p:sp>
      <p:sp>
        <p:nvSpPr>
          <p:cNvPr id="11" name="TextBox 10"/>
          <p:cNvSpPr txBox="1"/>
          <p:nvPr/>
        </p:nvSpPr>
        <p:spPr>
          <a:xfrm>
            <a:off x="1638300" y="5030871"/>
            <a:ext cx="593432" cy="369332"/>
          </a:xfrm>
          <a:prstGeom prst="rect">
            <a:avLst/>
          </a:prstGeom>
          <a:noFill/>
        </p:spPr>
        <p:txBody>
          <a:bodyPr wrap="none" rtlCol="0">
            <a:spAutoFit/>
          </a:bodyPr>
          <a:lstStyle/>
          <a:p>
            <a:r>
              <a:rPr lang="en-US" dirty="0" smtClean="0"/>
              <a:t>43.0</a:t>
            </a:r>
            <a:endParaRPr lang="en-US" dirty="0"/>
          </a:p>
        </p:txBody>
      </p:sp>
      <p:sp>
        <p:nvSpPr>
          <p:cNvPr id="12" name="TextBox 11"/>
          <p:cNvSpPr txBox="1"/>
          <p:nvPr/>
        </p:nvSpPr>
        <p:spPr>
          <a:xfrm>
            <a:off x="2952750" y="5021346"/>
            <a:ext cx="593432" cy="369332"/>
          </a:xfrm>
          <a:prstGeom prst="rect">
            <a:avLst/>
          </a:prstGeom>
          <a:noFill/>
        </p:spPr>
        <p:txBody>
          <a:bodyPr wrap="none" rtlCol="0">
            <a:spAutoFit/>
          </a:bodyPr>
          <a:lstStyle/>
          <a:p>
            <a:r>
              <a:rPr lang="en-US" dirty="0" smtClean="0"/>
              <a:t>86.0</a:t>
            </a:r>
            <a:endParaRPr lang="en-US" dirty="0"/>
          </a:p>
        </p:txBody>
      </p:sp>
      <p:sp>
        <p:nvSpPr>
          <p:cNvPr id="13" name="TextBox 12"/>
          <p:cNvSpPr txBox="1"/>
          <p:nvPr/>
        </p:nvSpPr>
        <p:spPr>
          <a:xfrm>
            <a:off x="4267200" y="5030871"/>
            <a:ext cx="710451" cy="369332"/>
          </a:xfrm>
          <a:prstGeom prst="rect">
            <a:avLst/>
          </a:prstGeom>
          <a:noFill/>
        </p:spPr>
        <p:txBody>
          <a:bodyPr wrap="none" rtlCol="0">
            <a:spAutoFit/>
          </a:bodyPr>
          <a:lstStyle/>
          <a:p>
            <a:r>
              <a:rPr lang="en-US" dirty="0" smtClean="0"/>
              <a:t>128.9</a:t>
            </a:r>
            <a:endParaRPr lang="en-US" dirty="0"/>
          </a:p>
        </p:txBody>
      </p:sp>
      <p:sp>
        <p:nvSpPr>
          <p:cNvPr id="14" name="TextBox 13"/>
          <p:cNvSpPr txBox="1"/>
          <p:nvPr/>
        </p:nvSpPr>
        <p:spPr>
          <a:xfrm>
            <a:off x="5467350" y="5040396"/>
            <a:ext cx="710451" cy="369332"/>
          </a:xfrm>
          <a:prstGeom prst="rect">
            <a:avLst/>
          </a:prstGeom>
          <a:noFill/>
        </p:spPr>
        <p:txBody>
          <a:bodyPr wrap="none" rtlCol="0">
            <a:spAutoFit/>
          </a:bodyPr>
          <a:lstStyle/>
          <a:p>
            <a:r>
              <a:rPr lang="en-US" dirty="0" smtClean="0"/>
              <a:t>171.9</a:t>
            </a:r>
            <a:endParaRPr lang="en-US" dirty="0"/>
          </a:p>
        </p:txBody>
      </p:sp>
      <p:sp>
        <p:nvSpPr>
          <p:cNvPr id="15" name="TextBox 14"/>
          <p:cNvSpPr txBox="1"/>
          <p:nvPr/>
        </p:nvSpPr>
        <p:spPr>
          <a:xfrm>
            <a:off x="5960594" y="1001856"/>
            <a:ext cx="576504" cy="400110"/>
          </a:xfrm>
          <a:prstGeom prst="rect">
            <a:avLst/>
          </a:prstGeom>
          <a:noFill/>
        </p:spPr>
        <p:txBody>
          <a:bodyPr wrap="none" rtlCol="0">
            <a:spAutoFit/>
          </a:bodyPr>
          <a:lstStyle/>
          <a:p>
            <a:r>
              <a:rPr lang="en-US" sz="2000" dirty="0" err="1" smtClean="0"/>
              <a:t>dBZ</a:t>
            </a:r>
            <a:endParaRPr lang="en-US" sz="2000" dirty="0"/>
          </a:p>
        </p:txBody>
      </p:sp>
      <p:pic>
        <p:nvPicPr>
          <p:cNvPr id="17" name="Picture 16" descr="2010xSect.png"/>
          <p:cNvPicPr>
            <a:picLocks noChangeAspect="1"/>
          </p:cNvPicPr>
          <p:nvPr/>
        </p:nvPicPr>
        <p:blipFill>
          <a:blip r:embed="rId5" cstate="print"/>
          <a:stretch>
            <a:fillRect/>
          </a:stretch>
        </p:blipFill>
        <p:spPr>
          <a:xfrm>
            <a:off x="6738400" y="1671659"/>
            <a:ext cx="5468799" cy="3379937"/>
          </a:xfrm>
          <a:prstGeom prst="rect">
            <a:avLst/>
          </a:prstGeom>
        </p:spPr>
      </p:pic>
      <p:sp>
        <p:nvSpPr>
          <p:cNvPr id="18" name="TextBox 17"/>
          <p:cNvSpPr txBox="1"/>
          <p:nvPr/>
        </p:nvSpPr>
        <p:spPr>
          <a:xfrm>
            <a:off x="9939988" y="5811268"/>
            <a:ext cx="2271738" cy="369332"/>
          </a:xfrm>
          <a:prstGeom prst="rect">
            <a:avLst/>
          </a:prstGeom>
          <a:noFill/>
        </p:spPr>
        <p:txBody>
          <a:bodyPr wrap="none" rtlCol="0">
            <a:spAutoFit/>
          </a:bodyPr>
          <a:lstStyle/>
          <a:p>
            <a:r>
              <a:rPr lang="en-US" dirty="0"/>
              <a:t>Rasmussen et al. 2015</a:t>
            </a:r>
          </a:p>
        </p:txBody>
      </p:sp>
      <p:sp>
        <p:nvSpPr>
          <p:cNvPr id="19" name="TextBox 18"/>
          <p:cNvSpPr txBox="1"/>
          <p:nvPr/>
        </p:nvSpPr>
        <p:spPr>
          <a:xfrm>
            <a:off x="8561504" y="5346516"/>
            <a:ext cx="1822593" cy="400110"/>
          </a:xfrm>
          <a:prstGeom prst="rect">
            <a:avLst/>
          </a:prstGeom>
          <a:noFill/>
        </p:spPr>
        <p:txBody>
          <a:bodyPr wrap="square" rtlCol="0">
            <a:spAutoFit/>
          </a:bodyPr>
          <a:lstStyle/>
          <a:p>
            <a:r>
              <a:rPr lang="en-US" sz="2000" dirty="0" smtClean="0"/>
              <a:t>Distance </a:t>
            </a:r>
            <a:r>
              <a:rPr lang="en-US" sz="2000" dirty="0"/>
              <a:t>(</a:t>
            </a:r>
            <a:r>
              <a:rPr lang="en-US" sz="2000" dirty="0" smtClean="0"/>
              <a:t>km)</a:t>
            </a:r>
            <a:endParaRPr lang="en-US" sz="2000" dirty="0"/>
          </a:p>
        </p:txBody>
      </p:sp>
      <p:sp>
        <p:nvSpPr>
          <p:cNvPr id="25" name="TextBox 24"/>
          <p:cNvSpPr txBox="1"/>
          <p:nvPr/>
        </p:nvSpPr>
        <p:spPr>
          <a:xfrm>
            <a:off x="-124655" y="2895128"/>
            <a:ext cx="492443" cy="1373966"/>
          </a:xfrm>
          <a:prstGeom prst="rect">
            <a:avLst/>
          </a:prstGeom>
          <a:noFill/>
        </p:spPr>
        <p:txBody>
          <a:bodyPr vert="vert270" wrap="none" rtlCol="0">
            <a:spAutoFit/>
          </a:bodyPr>
          <a:lstStyle/>
          <a:p>
            <a:r>
              <a:rPr lang="en-US" sz="2000" dirty="0" smtClean="0"/>
              <a:t>Height  (km)</a:t>
            </a:r>
            <a:endParaRPr lang="en-US" sz="2000" dirty="0"/>
          </a:p>
        </p:txBody>
      </p:sp>
      <p:sp>
        <p:nvSpPr>
          <p:cNvPr id="26" name="TextBox 25"/>
          <p:cNvSpPr txBox="1"/>
          <p:nvPr/>
        </p:nvSpPr>
        <p:spPr>
          <a:xfrm>
            <a:off x="6833603" y="5072748"/>
            <a:ext cx="476412" cy="369332"/>
          </a:xfrm>
          <a:prstGeom prst="rect">
            <a:avLst/>
          </a:prstGeom>
          <a:noFill/>
        </p:spPr>
        <p:txBody>
          <a:bodyPr wrap="none" rtlCol="0">
            <a:spAutoFit/>
          </a:bodyPr>
          <a:lstStyle/>
          <a:p>
            <a:r>
              <a:rPr lang="en-US" dirty="0" smtClean="0"/>
              <a:t>0.0</a:t>
            </a:r>
            <a:endParaRPr lang="en-US" dirty="0"/>
          </a:p>
        </p:txBody>
      </p:sp>
      <p:sp>
        <p:nvSpPr>
          <p:cNvPr id="27" name="TextBox 26"/>
          <p:cNvSpPr txBox="1"/>
          <p:nvPr/>
        </p:nvSpPr>
        <p:spPr>
          <a:xfrm>
            <a:off x="7868414" y="5064123"/>
            <a:ext cx="593432" cy="369332"/>
          </a:xfrm>
          <a:prstGeom prst="rect">
            <a:avLst/>
          </a:prstGeom>
          <a:noFill/>
        </p:spPr>
        <p:txBody>
          <a:bodyPr wrap="none" rtlCol="0">
            <a:spAutoFit/>
          </a:bodyPr>
          <a:lstStyle/>
          <a:p>
            <a:r>
              <a:rPr lang="en-US" dirty="0" smtClean="0"/>
              <a:t>72.0</a:t>
            </a:r>
            <a:endParaRPr lang="en-US" dirty="0"/>
          </a:p>
        </p:txBody>
      </p:sp>
      <p:sp>
        <p:nvSpPr>
          <p:cNvPr id="28" name="TextBox 27"/>
          <p:cNvSpPr txBox="1"/>
          <p:nvPr/>
        </p:nvSpPr>
        <p:spPr>
          <a:xfrm>
            <a:off x="9131106" y="5063224"/>
            <a:ext cx="710451" cy="369332"/>
          </a:xfrm>
          <a:prstGeom prst="rect">
            <a:avLst/>
          </a:prstGeom>
          <a:noFill/>
        </p:spPr>
        <p:txBody>
          <a:bodyPr wrap="none" rtlCol="0">
            <a:spAutoFit/>
          </a:bodyPr>
          <a:lstStyle/>
          <a:p>
            <a:r>
              <a:rPr lang="en-US" dirty="0" smtClean="0"/>
              <a:t>144.0</a:t>
            </a:r>
            <a:endParaRPr lang="en-US" dirty="0"/>
          </a:p>
        </p:txBody>
      </p:sp>
      <p:sp>
        <p:nvSpPr>
          <p:cNvPr id="29" name="TextBox 28"/>
          <p:cNvSpPr txBox="1"/>
          <p:nvPr/>
        </p:nvSpPr>
        <p:spPr>
          <a:xfrm>
            <a:off x="10385170" y="5072749"/>
            <a:ext cx="710451" cy="369332"/>
          </a:xfrm>
          <a:prstGeom prst="rect">
            <a:avLst/>
          </a:prstGeom>
          <a:noFill/>
        </p:spPr>
        <p:txBody>
          <a:bodyPr wrap="none" rtlCol="0">
            <a:spAutoFit/>
          </a:bodyPr>
          <a:lstStyle/>
          <a:p>
            <a:r>
              <a:rPr lang="en-US" dirty="0" smtClean="0"/>
              <a:t>216.0</a:t>
            </a:r>
            <a:endParaRPr lang="en-US" dirty="0"/>
          </a:p>
        </p:txBody>
      </p:sp>
      <p:sp>
        <p:nvSpPr>
          <p:cNvPr id="30" name="TextBox 29"/>
          <p:cNvSpPr txBox="1"/>
          <p:nvPr/>
        </p:nvSpPr>
        <p:spPr>
          <a:xfrm>
            <a:off x="11481803" y="5056395"/>
            <a:ext cx="710451" cy="369332"/>
          </a:xfrm>
          <a:prstGeom prst="rect">
            <a:avLst/>
          </a:prstGeom>
          <a:noFill/>
        </p:spPr>
        <p:txBody>
          <a:bodyPr wrap="none" rtlCol="0">
            <a:spAutoFit/>
          </a:bodyPr>
          <a:lstStyle/>
          <a:p>
            <a:r>
              <a:rPr lang="en-US" dirty="0" smtClean="0"/>
              <a:t>287.0</a:t>
            </a:r>
            <a:endParaRPr lang="en-US" dirty="0"/>
          </a:p>
        </p:txBody>
      </p:sp>
      <p:sp>
        <p:nvSpPr>
          <p:cNvPr id="31" name="TextBox 30"/>
          <p:cNvSpPr txBox="1"/>
          <p:nvPr/>
        </p:nvSpPr>
        <p:spPr>
          <a:xfrm>
            <a:off x="2634885" y="5390678"/>
            <a:ext cx="1822593" cy="400110"/>
          </a:xfrm>
          <a:prstGeom prst="rect">
            <a:avLst/>
          </a:prstGeom>
          <a:noFill/>
        </p:spPr>
        <p:txBody>
          <a:bodyPr wrap="square" rtlCol="0">
            <a:spAutoFit/>
          </a:bodyPr>
          <a:lstStyle/>
          <a:p>
            <a:r>
              <a:rPr lang="en-US" sz="2000" dirty="0" smtClean="0"/>
              <a:t>Distance </a:t>
            </a:r>
            <a:r>
              <a:rPr lang="en-US" sz="2000" dirty="0"/>
              <a:t>(</a:t>
            </a:r>
            <a:r>
              <a:rPr lang="en-US" sz="2000" dirty="0" smtClean="0"/>
              <a:t>km)</a:t>
            </a:r>
            <a:endParaRPr lang="en-US" sz="2000" dirty="0"/>
          </a:p>
        </p:txBody>
      </p:sp>
      <p:sp>
        <p:nvSpPr>
          <p:cNvPr id="32" name="TextBox 31"/>
          <p:cNvSpPr txBox="1"/>
          <p:nvPr/>
        </p:nvSpPr>
        <p:spPr>
          <a:xfrm>
            <a:off x="82379" y="162690"/>
            <a:ext cx="4091954" cy="584775"/>
          </a:xfrm>
          <a:prstGeom prst="rect">
            <a:avLst/>
          </a:prstGeom>
          <a:noFill/>
        </p:spPr>
        <p:txBody>
          <a:bodyPr wrap="none" rtlCol="0">
            <a:spAutoFit/>
          </a:bodyPr>
          <a:lstStyle/>
          <a:p>
            <a:r>
              <a:rPr lang="en-US" sz="3200" b="1" u="sng" dirty="0" smtClean="0"/>
              <a:t>TRMM</a:t>
            </a:r>
            <a:r>
              <a:rPr lang="en-US" sz="3200" dirty="0" smtClean="0"/>
              <a:t> OBSERVATIONS:</a:t>
            </a:r>
          </a:p>
        </p:txBody>
      </p:sp>
      <p:sp>
        <p:nvSpPr>
          <p:cNvPr id="33" name="TextBox 32"/>
          <p:cNvSpPr txBox="1"/>
          <p:nvPr/>
        </p:nvSpPr>
        <p:spPr>
          <a:xfrm>
            <a:off x="1935016" y="1068226"/>
            <a:ext cx="2821606" cy="584775"/>
          </a:xfrm>
          <a:prstGeom prst="rect">
            <a:avLst/>
          </a:prstGeom>
          <a:noFill/>
        </p:spPr>
        <p:txBody>
          <a:bodyPr wrap="none" rtlCol="0">
            <a:spAutoFit/>
          </a:bodyPr>
          <a:lstStyle/>
          <a:p>
            <a:r>
              <a:rPr lang="en-US" sz="3200" b="1" dirty="0" smtClean="0"/>
              <a:t>UTTARAKHAND</a:t>
            </a:r>
          </a:p>
        </p:txBody>
      </p:sp>
      <p:sp>
        <p:nvSpPr>
          <p:cNvPr id="34" name="TextBox 33"/>
          <p:cNvSpPr txBox="1"/>
          <p:nvPr/>
        </p:nvSpPr>
        <p:spPr>
          <a:xfrm>
            <a:off x="8175620" y="1124982"/>
            <a:ext cx="2806153" cy="584775"/>
          </a:xfrm>
          <a:prstGeom prst="rect">
            <a:avLst/>
          </a:prstGeom>
          <a:noFill/>
        </p:spPr>
        <p:txBody>
          <a:bodyPr wrap="none" rtlCol="0">
            <a:spAutoFit/>
          </a:bodyPr>
          <a:lstStyle/>
          <a:p>
            <a:r>
              <a:rPr lang="en-US" sz="3200" dirty="0" smtClean="0"/>
              <a:t>PAKISTAN 2010</a:t>
            </a:r>
          </a:p>
        </p:txBody>
      </p:sp>
      <p:cxnSp>
        <p:nvCxnSpPr>
          <p:cNvPr id="36" name="Straight Arrow Connector 35"/>
          <p:cNvCxnSpPr/>
          <p:nvPr/>
        </p:nvCxnSpPr>
        <p:spPr>
          <a:xfrm>
            <a:off x="7115771" y="830153"/>
            <a:ext cx="548640" cy="1093172"/>
          </a:xfrm>
          <a:prstGeom prst="straightConnector1">
            <a:avLst/>
          </a:prstGeom>
          <a:ln w="825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rot="5940000">
            <a:off x="9466038" y="1468994"/>
            <a:ext cx="548640" cy="1093172"/>
          </a:xfrm>
          <a:prstGeom prst="straightConnector1">
            <a:avLst/>
          </a:prstGeom>
          <a:ln w="825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52957" y="919240"/>
            <a:ext cx="8649688" cy="4854325"/>
          </a:xfrm>
          <a:prstGeom prst="rect">
            <a:avLst/>
          </a:prstGeom>
        </p:spPr>
      </p:pic>
    </p:spTree>
    <p:extLst>
      <p:ext uri="{BB962C8B-B14F-4D97-AF65-F5344CB8AC3E}">
        <p14:creationId xmlns:p14="http://schemas.microsoft.com/office/powerpoint/2010/main" val="19594118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6" grpId="0"/>
      <p:bldP spid="27" grpId="0"/>
      <p:bldP spid="28" grpId="0"/>
      <p:bldP spid="29" grpId="0"/>
      <p:bldP spid="30" grpId="0"/>
      <p:bldP spid="3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Shape 1"/>
          <p:cNvSpPr txBox="1"/>
          <p:nvPr/>
        </p:nvSpPr>
        <p:spPr>
          <a:xfrm>
            <a:off x="1981173" y="14526"/>
            <a:ext cx="8228763" cy="948155"/>
          </a:xfrm>
          <a:prstGeom prst="rect">
            <a:avLst/>
          </a:prstGeom>
        </p:spPr>
        <p:txBody>
          <a:bodyPr wrap="none" lIns="0" tIns="0" rIns="0" bIns="0" anchor="ctr"/>
          <a:lstStyle/>
          <a:p>
            <a:pPr algn="ctr"/>
            <a:r>
              <a:rPr lang="en-US" sz="4000" b="1" dirty="0" smtClean="0"/>
              <a:t>OROGRAPHIC ENHANCEMENT</a:t>
            </a:r>
            <a:endParaRPr sz="4000" b="1" dirty="0"/>
          </a:p>
        </p:txBody>
      </p:sp>
      <p:pic>
        <p:nvPicPr>
          <p:cNvPr id="3" name="Picture 2"/>
          <p:cNvPicPr/>
          <p:nvPr/>
        </p:nvPicPr>
        <p:blipFill>
          <a:blip r:embed="rId3" cstate="print"/>
          <a:stretch>
            <a:fillRect/>
          </a:stretch>
        </p:blipFill>
        <p:spPr>
          <a:xfrm>
            <a:off x="2907584" y="962681"/>
            <a:ext cx="6375940" cy="5026007"/>
          </a:xfrm>
          <a:prstGeom prst="rect">
            <a:avLst/>
          </a:prstGeom>
        </p:spPr>
      </p:pic>
      <p:sp>
        <p:nvSpPr>
          <p:cNvPr id="4" name="TextBox 3"/>
          <p:cNvSpPr txBox="1"/>
          <p:nvPr/>
        </p:nvSpPr>
        <p:spPr>
          <a:xfrm>
            <a:off x="3393404" y="6002336"/>
            <a:ext cx="5131789" cy="584775"/>
          </a:xfrm>
          <a:prstGeom prst="rect">
            <a:avLst/>
          </a:prstGeom>
          <a:noFill/>
        </p:spPr>
        <p:txBody>
          <a:bodyPr wrap="none" rtlCol="0">
            <a:spAutoFit/>
          </a:bodyPr>
          <a:lstStyle/>
          <a:p>
            <a:r>
              <a:rPr lang="en-US" sz="3200" dirty="0" smtClean="0"/>
              <a:t>Delhi airport radar reflectivity</a:t>
            </a:r>
            <a:endParaRPr lang="en-US" sz="3200" dirty="0"/>
          </a:p>
        </p:txBody>
      </p:sp>
      <p:sp>
        <p:nvSpPr>
          <p:cNvPr id="5" name="TextBox 4"/>
          <p:cNvSpPr txBox="1"/>
          <p:nvPr/>
        </p:nvSpPr>
        <p:spPr>
          <a:xfrm>
            <a:off x="1981173" y="908530"/>
            <a:ext cx="890857" cy="523220"/>
          </a:xfrm>
          <a:prstGeom prst="rect">
            <a:avLst/>
          </a:prstGeom>
          <a:noFill/>
        </p:spPr>
        <p:txBody>
          <a:bodyPr wrap="square" rtlCol="0">
            <a:spAutoFit/>
          </a:bodyPr>
          <a:lstStyle/>
          <a:p>
            <a:r>
              <a:rPr lang="en-US" sz="2800" dirty="0" smtClean="0"/>
              <a:t>6/17</a:t>
            </a:r>
            <a:endParaRPr lang="en-US" sz="2800" dirty="0"/>
          </a:p>
        </p:txBody>
      </p:sp>
      <p:sp>
        <p:nvSpPr>
          <p:cNvPr id="7" name="5-Point Star 6"/>
          <p:cNvSpPr/>
          <p:nvPr/>
        </p:nvSpPr>
        <p:spPr>
          <a:xfrm>
            <a:off x="7780790" y="1580993"/>
            <a:ext cx="372140" cy="350874"/>
          </a:xfrm>
          <a:prstGeom prst="star5">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102579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8549" y="2209890"/>
            <a:ext cx="9007523" cy="923330"/>
          </a:xfrm>
          <a:prstGeom prst="rect">
            <a:avLst/>
          </a:prstGeom>
          <a:noFill/>
        </p:spPr>
        <p:txBody>
          <a:bodyPr wrap="square" rtlCol="0">
            <a:spAutoFit/>
          </a:bodyPr>
          <a:lstStyle/>
          <a:p>
            <a:pPr algn="ctr"/>
            <a:r>
              <a:rPr lang="en-US" sz="5400" b="1" dirty="0" smtClean="0"/>
              <a:t>MODEL VERIFICATION</a:t>
            </a:r>
            <a:endParaRPr lang="en-US" sz="5400" b="1" dirty="0"/>
          </a:p>
        </p:txBody>
      </p:sp>
    </p:spTree>
    <p:extLst>
      <p:ext uri="{BB962C8B-B14F-4D97-AF65-F5344CB8AC3E}">
        <p14:creationId xmlns:p14="http://schemas.microsoft.com/office/powerpoint/2010/main" val="335236446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CustomShape 1"/>
          <p:cNvSpPr/>
          <p:nvPr/>
        </p:nvSpPr>
        <p:spPr>
          <a:xfrm>
            <a:off x="1981498" y="94057"/>
            <a:ext cx="8228110" cy="1142396"/>
          </a:xfrm>
          <a:prstGeom prst="rect">
            <a:avLst/>
          </a:prstGeom>
        </p:spPr>
        <p:txBody>
          <a:bodyPr wrap="none" lIns="0" tIns="0" rIns="0" bIns="0" anchor="ctr"/>
          <a:lstStyle/>
          <a:p>
            <a:pPr algn="ctr">
              <a:lnSpc>
                <a:spcPct val="100000"/>
              </a:lnSpc>
            </a:pPr>
            <a:r>
              <a:rPr lang="en-US" sz="4400" b="1" dirty="0" smtClean="0"/>
              <a:t>MODELING</a:t>
            </a:r>
            <a:endParaRPr sz="2000" b="1" dirty="0"/>
          </a:p>
        </p:txBody>
      </p:sp>
      <p:sp>
        <p:nvSpPr>
          <p:cNvPr id="2" name="TextBox 1"/>
          <p:cNvSpPr txBox="1"/>
          <p:nvPr/>
        </p:nvSpPr>
        <p:spPr>
          <a:xfrm>
            <a:off x="947490" y="881604"/>
            <a:ext cx="10296123" cy="1908215"/>
          </a:xfrm>
          <a:prstGeom prst="rect">
            <a:avLst/>
          </a:prstGeom>
          <a:noFill/>
        </p:spPr>
        <p:txBody>
          <a:bodyPr wrap="square" rtlCol="0">
            <a:spAutoFit/>
          </a:bodyPr>
          <a:lstStyle/>
          <a:p>
            <a:pPr>
              <a:spcAft>
                <a:spcPts val="600"/>
              </a:spcAft>
              <a:buSzPct val="100000"/>
            </a:pPr>
            <a:r>
              <a:rPr lang="en-US" sz="3600" u="sng" dirty="0" smtClean="0"/>
              <a:t>Can model simulate</a:t>
            </a:r>
            <a:r>
              <a:rPr lang="en-US" sz="3600" dirty="0" smtClean="0"/>
              <a:t>:</a:t>
            </a:r>
          </a:p>
          <a:p>
            <a:pPr marL="742950" lvl="1" indent="-285750">
              <a:spcAft>
                <a:spcPts val="600"/>
              </a:spcAft>
              <a:buSzPct val="100000"/>
              <a:buFont typeface="Arial" panose="020B0604020202020204" pitchFamily="34" charset="0"/>
              <a:buChar char="•"/>
            </a:pPr>
            <a:r>
              <a:rPr lang="en-US" sz="3600" dirty="0" smtClean="0"/>
              <a:t>Type of precipitation</a:t>
            </a:r>
          </a:p>
          <a:p>
            <a:pPr marL="742950" lvl="1" indent="-285750">
              <a:spcAft>
                <a:spcPts val="600"/>
              </a:spcAft>
              <a:buSzPct val="100000"/>
              <a:buFont typeface="Arial" panose="020B0604020202020204" pitchFamily="34" charset="0"/>
              <a:buChar char="•"/>
            </a:pPr>
            <a:r>
              <a:rPr lang="en-US" sz="3600" dirty="0" smtClean="0"/>
              <a:t>Dynamics of storm system</a:t>
            </a:r>
          </a:p>
        </p:txBody>
      </p:sp>
      <p:sp>
        <p:nvSpPr>
          <p:cNvPr id="5" name="TextBox 4"/>
          <p:cNvSpPr txBox="1"/>
          <p:nvPr/>
        </p:nvSpPr>
        <p:spPr>
          <a:xfrm>
            <a:off x="947491" y="2794562"/>
            <a:ext cx="10296123" cy="2539157"/>
          </a:xfrm>
          <a:prstGeom prst="rect">
            <a:avLst/>
          </a:prstGeom>
          <a:noFill/>
        </p:spPr>
        <p:txBody>
          <a:bodyPr wrap="square" rtlCol="0">
            <a:spAutoFit/>
          </a:bodyPr>
          <a:lstStyle/>
          <a:p>
            <a:pPr>
              <a:spcAft>
                <a:spcPts val="600"/>
              </a:spcAft>
              <a:buSzPct val="100000"/>
            </a:pPr>
            <a:r>
              <a:rPr lang="en-US" sz="3600" u="sng" dirty="0" smtClean="0"/>
              <a:t>Hypotheses to test</a:t>
            </a:r>
            <a:r>
              <a:rPr lang="en-US" sz="3600" dirty="0" smtClean="0"/>
              <a:t>:</a:t>
            </a:r>
          </a:p>
          <a:p>
            <a:pPr marL="742950" lvl="1" indent="-285750">
              <a:spcAft>
                <a:spcPts val="600"/>
              </a:spcAft>
              <a:buSzPct val="100000"/>
              <a:buFont typeface="Arial" panose="020B0604020202020204" pitchFamily="34" charset="0"/>
              <a:buChar char="•"/>
            </a:pPr>
            <a:r>
              <a:rPr lang="en-US" sz="3600" dirty="0" smtClean="0"/>
              <a:t>Non-convective/</a:t>
            </a:r>
            <a:r>
              <a:rPr lang="en-US" sz="3600" dirty="0" err="1" smtClean="0"/>
              <a:t>stratiform</a:t>
            </a:r>
            <a:endParaRPr lang="en-US" sz="3600" dirty="0" smtClean="0"/>
          </a:p>
          <a:p>
            <a:pPr marL="742950" lvl="1" indent="-285750">
              <a:spcAft>
                <a:spcPts val="600"/>
              </a:spcAft>
              <a:buSzPct val="100000"/>
              <a:buFont typeface="Arial" panose="020B0604020202020204" pitchFamily="34" charset="0"/>
              <a:buChar char="•"/>
            </a:pPr>
            <a:r>
              <a:rPr lang="en-US" sz="3600" dirty="0" err="1" smtClean="0"/>
              <a:t>Orographically</a:t>
            </a:r>
            <a:r>
              <a:rPr lang="en-US" sz="3600" dirty="0" smtClean="0"/>
              <a:t> enhanced</a:t>
            </a:r>
          </a:p>
          <a:p>
            <a:pPr marL="742950" lvl="1" indent="-285750">
              <a:spcAft>
                <a:spcPts val="600"/>
              </a:spcAft>
              <a:buSzPct val="100000"/>
              <a:buFont typeface="Arial" panose="020B0604020202020204" pitchFamily="34" charset="0"/>
              <a:buChar char="•"/>
            </a:pPr>
            <a:r>
              <a:rPr lang="en-US" sz="3600" dirty="0" err="1" smtClean="0"/>
              <a:t>Baroclinically</a:t>
            </a:r>
            <a:r>
              <a:rPr lang="en-US" sz="3600" dirty="0" smtClean="0"/>
              <a:t> driven system</a:t>
            </a:r>
          </a:p>
        </p:txBody>
      </p:sp>
      <p:sp>
        <p:nvSpPr>
          <p:cNvPr id="6" name="TextBox 5"/>
          <p:cNvSpPr txBox="1"/>
          <p:nvPr/>
        </p:nvSpPr>
        <p:spPr>
          <a:xfrm>
            <a:off x="947489" y="5251830"/>
            <a:ext cx="10296123" cy="1277273"/>
          </a:xfrm>
          <a:prstGeom prst="rect">
            <a:avLst/>
          </a:prstGeom>
          <a:noFill/>
        </p:spPr>
        <p:txBody>
          <a:bodyPr wrap="square" rtlCol="0">
            <a:spAutoFit/>
          </a:bodyPr>
          <a:lstStyle/>
          <a:p>
            <a:pPr>
              <a:spcAft>
                <a:spcPts val="600"/>
              </a:spcAft>
              <a:buSzPct val="100000"/>
            </a:pPr>
            <a:r>
              <a:rPr lang="en-US" sz="3600" u="sng" dirty="0" smtClean="0"/>
              <a:t>Goal</a:t>
            </a:r>
            <a:r>
              <a:rPr lang="en-US" sz="3600" dirty="0" smtClean="0"/>
              <a:t>:</a:t>
            </a:r>
          </a:p>
          <a:p>
            <a:pPr marL="742950" lvl="1" indent="-285750">
              <a:spcAft>
                <a:spcPts val="600"/>
              </a:spcAft>
              <a:buSzPct val="100000"/>
              <a:buFont typeface="Arial" panose="020B0604020202020204" pitchFamily="34" charset="0"/>
              <a:buChar char="•"/>
            </a:pPr>
            <a:r>
              <a:rPr lang="en-US" sz="3600" dirty="0" smtClean="0"/>
              <a:t>Better </a:t>
            </a:r>
            <a:r>
              <a:rPr lang="en-US" sz="3600" b="1" dirty="0" smtClean="0">
                <a:solidFill>
                  <a:srgbClr val="FF0000"/>
                </a:solidFill>
              </a:rPr>
              <a:t>predictability</a:t>
            </a:r>
            <a:r>
              <a:rPr lang="en-US" sz="3600" b="1" dirty="0" smtClean="0"/>
              <a:t> </a:t>
            </a:r>
            <a:endParaRPr lang="en-US" sz="3600" b="1" dirty="0" smtClean="0">
              <a:solidFill>
                <a:srgbClr val="FF0000"/>
              </a:solidFill>
            </a:endParaRPr>
          </a:p>
        </p:txBody>
      </p:sp>
    </p:spTree>
    <p:extLst>
      <p:ext uri="{BB962C8B-B14F-4D97-AF65-F5344CB8AC3E}">
        <p14:creationId xmlns:p14="http://schemas.microsoft.com/office/powerpoint/2010/main" val="395199737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364" y="1244808"/>
            <a:ext cx="6858000" cy="5143500"/>
          </a:xfrm>
          <a:prstGeom prst="rect">
            <a:avLst/>
          </a:prstGeom>
        </p:spPr>
      </p:pic>
      <p:sp>
        <p:nvSpPr>
          <p:cNvPr id="6" name="TextBox 5"/>
          <p:cNvSpPr txBox="1"/>
          <p:nvPr/>
        </p:nvSpPr>
        <p:spPr>
          <a:xfrm>
            <a:off x="2729246" y="3674354"/>
            <a:ext cx="595035" cy="276999"/>
          </a:xfrm>
          <a:prstGeom prst="rect">
            <a:avLst/>
          </a:prstGeom>
          <a:noFill/>
        </p:spPr>
        <p:txBody>
          <a:bodyPr wrap="none" rtlCol="0">
            <a:spAutoFit/>
          </a:bodyPr>
          <a:lstStyle/>
          <a:p>
            <a:r>
              <a:rPr lang="en-US" sz="1200" dirty="0">
                <a:latin typeface="Helvetica Neue"/>
              </a:rPr>
              <a:t>INDIA</a:t>
            </a:r>
            <a:endParaRPr lang="en-US" dirty="0">
              <a:latin typeface="Helvetica Neue"/>
            </a:endParaRPr>
          </a:p>
        </p:txBody>
      </p:sp>
      <p:sp>
        <p:nvSpPr>
          <p:cNvPr id="7" name="TextBox 6"/>
          <p:cNvSpPr txBox="1"/>
          <p:nvPr/>
        </p:nvSpPr>
        <p:spPr>
          <a:xfrm rot="19532534">
            <a:off x="1223072" y="2910449"/>
            <a:ext cx="923266" cy="276999"/>
          </a:xfrm>
          <a:prstGeom prst="rect">
            <a:avLst/>
          </a:prstGeom>
          <a:noFill/>
        </p:spPr>
        <p:txBody>
          <a:bodyPr wrap="none" rtlCol="0">
            <a:spAutoFit/>
          </a:bodyPr>
          <a:lstStyle/>
          <a:p>
            <a:r>
              <a:rPr lang="en-US" sz="1200" dirty="0">
                <a:latin typeface="Helvetica Neue"/>
              </a:rPr>
              <a:t>PAKISTAN</a:t>
            </a:r>
            <a:endParaRPr lang="en-US" dirty="0">
              <a:latin typeface="Helvetica Neue"/>
            </a:endParaRPr>
          </a:p>
        </p:txBody>
      </p:sp>
      <p:sp>
        <p:nvSpPr>
          <p:cNvPr id="8" name="TextBox 7"/>
          <p:cNvSpPr txBox="1"/>
          <p:nvPr/>
        </p:nvSpPr>
        <p:spPr>
          <a:xfrm rot="19532534">
            <a:off x="860278" y="2262592"/>
            <a:ext cx="1268104" cy="276999"/>
          </a:xfrm>
          <a:prstGeom prst="rect">
            <a:avLst/>
          </a:prstGeom>
          <a:noFill/>
        </p:spPr>
        <p:txBody>
          <a:bodyPr wrap="none" rtlCol="0">
            <a:spAutoFit/>
          </a:bodyPr>
          <a:lstStyle/>
          <a:p>
            <a:r>
              <a:rPr lang="en-US" sz="1200" dirty="0">
                <a:latin typeface="Helvetica Neue"/>
              </a:rPr>
              <a:t>AFGHANISTAN</a:t>
            </a:r>
            <a:endParaRPr lang="en-US" dirty="0">
              <a:latin typeface="Helvetica Neue"/>
            </a:endParaRPr>
          </a:p>
        </p:txBody>
      </p:sp>
      <p:sp>
        <p:nvSpPr>
          <p:cNvPr id="9" name="TextBox 8"/>
          <p:cNvSpPr txBox="1"/>
          <p:nvPr/>
        </p:nvSpPr>
        <p:spPr>
          <a:xfrm>
            <a:off x="3528912" y="2262590"/>
            <a:ext cx="1178528" cy="253916"/>
          </a:xfrm>
          <a:prstGeom prst="rect">
            <a:avLst/>
          </a:prstGeom>
          <a:noFill/>
        </p:spPr>
        <p:txBody>
          <a:bodyPr wrap="none" rtlCol="0">
            <a:spAutoFit/>
          </a:bodyPr>
          <a:lstStyle/>
          <a:p>
            <a:r>
              <a:rPr lang="en-US" sz="1050" b="1" dirty="0">
                <a:solidFill>
                  <a:schemeClr val="tx1">
                    <a:lumMod val="65000"/>
                    <a:lumOff val="35000"/>
                  </a:schemeClr>
                </a:solidFill>
                <a:latin typeface="Helvetica Neue"/>
              </a:rPr>
              <a:t>Tibetan Plateau</a:t>
            </a:r>
            <a:endParaRPr lang="en-US" sz="1400" b="1" dirty="0">
              <a:solidFill>
                <a:schemeClr val="tx1">
                  <a:lumMod val="65000"/>
                  <a:lumOff val="35000"/>
                </a:schemeClr>
              </a:solidFill>
              <a:latin typeface="Helvetica Neue"/>
            </a:endParaRPr>
          </a:p>
        </p:txBody>
      </p:sp>
      <p:sp>
        <p:nvSpPr>
          <p:cNvPr id="10" name="TextBox 9"/>
          <p:cNvSpPr txBox="1"/>
          <p:nvPr/>
        </p:nvSpPr>
        <p:spPr>
          <a:xfrm rot="1768360">
            <a:off x="3262629" y="2638400"/>
            <a:ext cx="853119" cy="253916"/>
          </a:xfrm>
          <a:prstGeom prst="rect">
            <a:avLst/>
          </a:prstGeom>
          <a:noFill/>
        </p:spPr>
        <p:txBody>
          <a:bodyPr wrap="none" rtlCol="0">
            <a:spAutoFit/>
          </a:bodyPr>
          <a:lstStyle/>
          <a:p>
            <a:r>
              <a:rPr lang="en-US" sz="1050" b="1" dirty="0">
                <a:solidFill>
                  <a:schemeClr val="tx1">
                    <a:lumMod val="65000"/>
                    <a:lumOff val="35000"/>
                  </a:schemeClr>
                </a:solidFill>
                <a:latin typeface="Helvetica Neue"/>
              </a:rPr>
              <a:t>Himalayas</a:t>
            </a:r>
            <a:endParaRPr lang="en-US" sz="1400" b="1" dirty="0">
              <a:solidFill>
                <a:schemeClr val="tx1">
                  <a:lumMod val="65000"/>
                  <a:lumOff val="35000"/>
                </a:schemeClr>
              </a:solidFill>
              <a:latin typeface="Helvetica Neue"/>
            </a:endParaRPr>
          </a:p>
        </p:txBody>
      </p:sp>
      <p:sp>
        <p:nvSpPr>
          <p:cNvPr id="11" name="TextBox 10"/>
          <p:cNvSpPr txBox="1"/>
          <p:nvPr/>
        </p:nvSpPr>
        <p:spPr>
          <a:xfrm>
            <a:off x="4169764" y="4822119"/>
            <a:ext cx="685800" cy="415498"/>
          </a:xfrm>
          <a:prstGeom prst="rect">
            <a:avLst/>
          </a:prstGeom>
          <a:noFill/>
        </p:spPr>
        <p:txBody>
          <a:bodyPr wrap="square" rtlCol="0">
            <a:spAutoFit/>
          </a:bodyPr>
          <a:lstStyle/>
          <a:p>
            <a:pPr algn="ctr"/>
            <a:r>
              <a:rPr lang="en-US" sz="1050" b="1" i="1" dirty="0">
                <a:latin typeface="Helvetica Neue"/>
              </a:rPr>
              <a:t>Bay of Bengal</a:t>
            </a:r>
            <a:endParaRPr lang="en-US" sz="1400" b="1" i="1" dirty="0">
              <a:latin typeface="Helvetica Neue"/>
            </a:endParaRPr>
          </a:p>
        </p:txBody>
      </p:sp>
      <p:sp>
        <p:nvSpPr>
          <p:cNvPr id="12" name="TextBox 11"/>
          <p:cNvSpPr txBox="1"/>
          <p:nvPr/>
        </p:nvSpPr>
        <p:spPr>
          <a:xfrm>
            <a:off x="1217061" y="4645338"/>
            <a:ext cx="686406" cy="415498"/>
          </a:xfrm>
          <a:prstGeom prst="rect">
            <a:avLst/>
          </a:prstGeom>
          <a:noFill/>
        </p:spPr>
        <p:txBody>
          <a:bodyPr wrap="none" rtlCol="0">
            <a:spAutoFit/>
          </a:bodyPr>
          <a:lstStyle/>
          <a:p>
            <a:pPr algn="ctr"/>
            <a:r>
              <a:rPr lang="en-US" sz="1050" b="1" i="1" dirty="0">
                <a:latin typeface="Helvetica Neue"/>
              </a:rPr>
              <a:t>Arabian</a:t>
            </a:r>
          </a:p>
          <a:p>
            <a:pPr algn="ctr"/>
            <a:r>
              <a:rPr lang="en-US" sz="1050" b="1" i="1" dirty="0">
                <a:latin typeface="Helvetica Neue"/>
              </a:rPr>
              <a:t>Sea</a:t>
            </a:r>
            <a:endParaRPr lang="en-US" sz="1400" b="1" i="1" dirty="0">
              <a:latin typeface="Helvetica Neue"/>
            </a:endParaRPr>
          </a:p>
        </p:txBody>
      </p:sp>
      <p:sp>
        <p:nvSpPr>
          <p:cNvPr id="13" name="TextBox 12"/>
          <p:cNvSpPr txBox="1"/>
          <p:nvPr/>
        </p:nvSpPr>
        <p:spPr>
          <a:xfrm>
            <a:off x="2437093" y="2824148"/>
            <a:ext cx="1281120" cy="261610"/>
          </a:xfrm>
          <a:prstGeom prst="rect">
            <a:avLst/>
          </a:prstGeom>
          <a:noFill/>
        </p:spPr>
        <p:txBody>
          <a:bodyPr wrap="none" rtlCol="0">
            <a:spAutoFit/>
          </a:bodyPr>
          <a:lstStyle/>
          <a:p>
            <a:r>
              <a:rPr lang="en-US" sz="1100" b="1" dirty="0">
                <a:latin typeface="Helvetica Neue"/>
              </a:rPr>
              <a:t>UTTARAKHAND</a:t>
            </a:r>
            <a:endParaRPr lang="en-US" sz="1600" b="1" dirty="0">
              <a:latin typeface="Helvetica Neue"/>
            </a:endParaRPr>
          </a:p>
        </p:txBody>
      </p:sp>
      <p:sp>
        <p:nvSpPr>
          <p:cNvPr id="14" name="TextBox 13"/>
          <p:cNvSpPr txBox="1"/>
          <p:nvPr/>
        </p:nvSpPr>
        <p:spPr>
          <a:xfrm rot="1889501">
            <a:off x="3160863" y="3157904"/>
            <a:ext cx="736099" cy="230832"/>
          </a:xfrm>
          <a:prstGeom prst="rect">
            <a:avLst/>
          </a:prstGeom>
          <a:noFill/>
        </p:spPr>
        <p:txBody>
          <a:bodyPr wrap="none" rtlCol="0">
            <a:spAutoFit/>
          </a:bodyPr>
          <a:lstStyle/>
          <a:p>
            <a:r>
              <a:rPr lang="en-US" sz="900" dirty="0">
                <a:solidFill>
                  <a:schemeClr val="tx1">
                    <a:lumMod val="75000"/>
                    <a:lumOff val="25000"/>
                  </a:schemeClr>
                </a:solidFill>
                <a:latin typeface="Helvetica Neue"/>
              </a:rPr>
              <a:t>Ganges R.</a:t>
            </a:r>
            <a:endParaRPr lang="en-US" dirty="0">
              <a:solidFill>
                <a:schemeClr val="tx1">
                  <a:lumMod val="75000"/>
                  <a:lumOff val="25000"/>
                </a:schemeClr>
              </a:solidFill>
              <a:latin typeface="Helvetica Neue"/>
            </a:endParaRPr>
          </a:p>
        </p:txBody>
      </p:sp>
      <p:sp>
        <p:nvSpPr>
          <p:cNvPr id="15" name="TextBox 14"/>
          <p:cNvSpPr txBox="1"/>
          <p:nvPr/>
        </p:nvSpPr>
        <p:spPr>
          <a:xfrm rot="18742392">
            <a:off x="1851107" y="2268009"/>
            <a:ext cx="614271" cy="230832"/>
          </a:xfrm>
          <a:prstGeom prst="rect">
            <a:avLst/>
          </a:prstGeom>
          <a:noFill/>
        </p:spPr>
        <p:txBody>
          <a:bodyPr wrap="none" rtlCol="0">
            <a:spAutoFit/>
          </a:bodyPr>
          <a:lstStyle/>
          <a:p>
            <a:r>
              <a:rPr lang="en-US" sz="900" dirty="0">
                <a:solidFill>
                  <a:schemeClr val="tx1">
                    <a:lumMod val="75000"/>
                    <a:lumOff val="25000"/>
                  </a:schemeClr>
                </a:solidFill>
                <a:latin typeface="Helvetica Neue"/>
              </a:rPr>
              <a:t>Indus R.</a:t>
            </a:r>
            <a:endParaRPr lang="en-US" dirty="0">
              <a:solidFill>
                <a:schemeClr val="tx1">
                  <a:lumMod val="75000"/>
                  <a:lumOff val="25000"/>
                </a:schemeClr>
              </a:solidFill>
              <a:latin typeface="Helvetica Neue"/>
            </a:endParaRPr>
          </a:p>
        </p:txBody>
      </p:sp>
      <p:pic>
        <p:nvPicPr>
          <p:cNvPr id="24" name="Picture 23"/>
          <p:cNvPicPr>
            <a:picLocks noChangeAspect="1"/>
          </p:cNvPicPr>
          <p:nvPr/>
        </p:nvPicPr>
        <p:blipFill>
          <a:blip r:embed="rId4" cstate="print"/>
          <a:stretch>
            <a:fillRect/>
          </a:stretch>
        </p:blipFill>
        <p:spPr>
          <a:xfrm>
            <a:off x="408777" y="189777"/>
            <a:ext cx="6372687" cy="6523572"/>
          </a:xfrm>
          <a:prstGeom prst="rect">
            <a:avLst/>
          </a:prstGeom>
        </p:spPr>
      </p:pic>
      <p:sp>
        <p:nvSpPr>
          <p:cNvPr id="25" name="Rectangle 24"/>
          <p:cNvSpPr/>
          <p:nvPr/>
        </p:nvSpPr>
        <p:spPr>
          <a:xfrm>
            <a:off x="2541182" y="542260"/>
            <a:ext cx="2009553" cy="543323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836120" y="-45852"/>
            <a:ext cx="5518002" cy="1323439"/>
          </a:xfrm>
          <a:prstGeom prst="rect">
            <a:avLst/>
          </a:prstGeom>
          <a:noFill/>
        </p:spPr>
        <p:txBody>
          <a:bodyPr wrap="square" rtlCol="0">
            <a:spAutoFit/>
          </a:bodyPr>
          <a:lstStyle/>
          <a:p>
            <a:pPr algn="ctr"/>
            <a:r>
              <a:rPr lang="en-US" sz="4000" b="1" dirty="0" smtClean="0">
                <a:solidFill>
                  <a:srgbClr val="FF0000"/>
                </a:solidFill>
              </a:rPr>
              <a:t>4</a:t>
            </a:r>
            <a:r>
              <a:rPr lang="en-US" sz="4000" b="1" baseline="30000" dirty="0" smtClean="0">
                <a:solidFill>
                  <a:srgbClr val="FF0000"/>
                </a:solidFill>
              </a:rPr>
              <a:t>TH</a:t>
            </a:r>
            <a:r>
              <a:rPr lang="en-US" sz="4000" b="1" dirty="0" smtClean="0">
                <a:solidFill>
                  <a:srgbClr val="FF0000"/>
                </a:solidFill>
              </a:rPr>
              <a:t> CONSECUTIVE YEAR OF FLOODING</a:t>
            </a:r>
            <a:endParaRPr lang="en-US" sz="4000" b="1" dirty="0">
              <a:solidFill>
                <a:srgbClr val="FF0000"/>
              </a:solidFill>
            </a:endParaRPr>
          </a:p>
        </p:txBody>
      </p:sp>
      <p:sp>
        <p:nvSpPr>
          <p:cNvPr id="16" name="TextBox 15"/>
          <p:cNvSpPr txBox="1"/>
          <p:nvPr/>
        </p:nvSpPr>
        <p:spPr>
          <a:xfrm>
            <a:off x="7192108" y="476624"/>
            <a:ext cx="5076091" cy="1377300"/>
          </a:xfrm>
          <a:prstGeom prst="rect">
            <a:avLst/>
          </a:prstGeom>
          <a:noFill/>
        </p:spPr>
        <p:txBody>
          <a:bodyPr wrap="square" rtlCol="0">
            <a:spAutoFit/>
          </a:bodyPr>
          <a:lstStyle/>
          <a:p>
            <a:pPr>
              <a:spcAft>
                <a:spcPts val="300"/>
              </a:spcAft>
              <a:buFont typeface="Arial" pitchFamily="34" charset="0"/>
              <a:buChar char="•"/>
            </a:pPr>
            <a:r>
              <a:rPr lang="en-US" sz="1900" dirty="0" smtClean="0"/>
              <a:t>Continuous </a:t>
            </a:r>
            <a:r>
              <a:rPr lang="en-US" sz="1900" b="1" dirty="0" smtClean="0"/>
              <a:t>rainfall</a:t>
            </a:r>
            <a:r>
              <a:rPr lang="en-US" sz="1900" dirty="0" smtClean="0"/>
              <a:t> and </a:t>
            </a:r>
            <a:r>
              <a:rPr lang="en-US" sz="1900" b="1" dirty="0" smtClean="0"/>
              <a:t>snow</a:t>
            </a:r>
            <a:r>
              <a:rPr lang="en-US" sz="1900" dirty="0" smtClean="0"/>
              <a:t> at high elevations</a:t>
            </a:r>
          </a:p>
          <a:p>
            <a:pPr>
              <a:spcAft>
                <a:spcPts val="300"/>
              </a:spcAft>
              <a:buFont typeface="Arial" pitchFamily="34" charset="0"/>
              <a:buChar char="•"/>
            </a:pPr>
            <a:r>
              <a:rPr lang="en-US" sz="1900" b="1" dirty="0" smtClean="0"/>
              <a:t>Flash flooding </a:t>
            </a:r>
            <a:r>
              <a:rPr lang="en-US" sz="1900" dirty="0" smtClean="0"/>
              <a:t>AND </a:t>
            </a:r>
            <a:r>
              <a:rPr lang="en-US" sz="1900" b="1" dirty="0" smtClean="0"/>
              <a:t>landslides</a:t>
            </a:r>
          </a:p>
          <a:p>
            <a:pPr>
              <a:spcAft>
                <a:spcPts val="300"/>
              </a:spcAft>
              <a:buFont typeface="Arial" pitchFamily="34" charset="0"/>
              <a:buChar char="•"/>
            </a:pPr>
            <a:r>
              <a:rPr lang="en-US" sz="1900" dirty="0" smtClean="0"/>
              <a:t>5700 presumed dead</a:t>
            </a:r>
          </a:p>
          <a:p>
            <a:pPr>
              <a:spcAft>
                <a:spcPts val="300"/>
              </a:spcAft>
              <a:buFont typeface="Arial" pitchFamily="34" charset="0"/>
              <a:buChar char="•"/>
            </a:pPr>
            <a:r>
              <a:rPr lang="en-US" sz="1900" dirty="0" smtClean="0"/>
              <a:t>4200 villages affected</a:t>
            </a:r>
            <a:endParaRPr lang="en-US" sz="1900" dirty="0"/>
          </a:p>
        </p:txBody>
      </p:sp>
      <p:pic>
        <p:nvPicPr>
          <p:cNvPr id="17" name="Picture 16" descr="BSRProb.png"/>
          <p:cNvPicPr>
            <a:picLocks noChangeAspect="1"/>
          </p:cNvPicPr>
          <p:nvPr/>
        </p:nvPicPr>
        <p:blipFill>
          <a:blip r:embed="rId5" cstate="print"/>
          <a:srcRect t="9766"/>
          <a:stretch>
            <a:fillRect/>
          </a:stretch>
        </p:blipFill>
        <p:spPr>
          <a:xfrm>
            <a:off x="7580434" y="3106645"/>
            <a:ext cx="4012441" cy="3174262"/>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18" name="TextBox 17"/>
          <p:cNvSpPr txBox="1"/>
          <p:nvPr/>
        </p:nvSpPr>
        <p:spPr>
          <a:xfrm>
            <a:off x="7192110" y="2268482"/>
            <a:ext cx="4570726" cy="715581"/>
          </a:xfrm>
          <a:prstGeom prst="rect">
            <a:avLst/>
          </a:prstGeom>
          <a:noFill/>
        </p:spPr>
        <p:txBody>
          <a:bodyPr wrap="square" rtlCol="0">
            <a:spAutoFit/>
          </a:bodyPr>
          <a:lstStyle/>
          <a:p>
            <a:pPr>
              <a:spcAft>
                <a:spcPts val="300"/>
              </a:spcAft>
              <a:buFont typeface="Arial" pitchFamily="34" charset="0"/>
              <a:buChar char="•"/>
            </a:pPr>
            <a:r>
              <a:rPr lang="en-US" sz="1900" dirty="0" smtClean="0"/>
              <a:t>Flooding common and highly disruptive</a:t>
            </a:r>
          </a:p>
          <a:p>
            <a:pPr>
              <a:spcAft>
                <a:spcPts val="300"/>
              </a:spcAft>
              <a:buFont typeface="Arial" pitchFamily="34" charset="0"/>
              <a:buChar char="•"/>
            </a:pPr>
            <a:r>
              <a:rPr lang="en-US" sz="1900" dirty="0" smtClean="0"/>
              <a:t>Broad </a:t>
            </a:r>
            <a:r>
              <a:rPr lang="en-US" sz="1900" b="1" dirty="0" err="1" smtClean="0"/>
              <a:t>stratiform</a:t>
            </a:r>
            <a:r>
              <a:rPr lang="en-US" sz="1900" dirty="0" smtClean="0"/>
              <a:t> precipitation </a:t>
            </a:r>
            <a:r>
              <a:rPr lang="en-US" sz="1900" b="1" dirty="0" smtClean="0"/>
              <a:t>RARE</a:t>
            </a:r>
            <a:endParaRPr lang="en-US" sz="1900" b="1" dirty="0"/>
          </a:p>
        </p:txBody>
      </p:sp>
      <p:sp>
        <p:nvSpPr>
          <p:cNvPr id="19" name="TextBox 18"/>
          <p:cNvSpPr txBox="1"/>
          <p:nvPr/>
        </p:nvSpPr>
        <p:spPr>
          <a:xfrm>
            <a:off x="7342647" y="1890885"/>
            <a:ext cx="2675604" cy="461665"/>
          </a:xfrm>
          <a:prstGeom prst="rect">
            <a:avLst/>
          </a:prstGeom>
          <a:noFill/>
        </p:spPr>
        <p:txBody>
          <a:bodyPr wrap="none" rtlCol="0">
            <a:spAutoFit/>
          </a:bodyPr>
          <a:lstStyle/>
          <a:p>
            <a:r>
              <a:rPr lang="en-US" sz="2400" u="sng" dirty="0" smtClean="0"/>
              <a:t>MONSOON SEASON</a:t>
            </a:r>
            <a:endParaRPr lang="en-US" sz="2400" u="sng" dirty="0"/>
          </a:p>
        </p:txBody>
      </p:sp>
      <p:sp>
        <p:nvSpPr>
          <p:cNvPr id="20" name="TextBox 19"/>
          <p:cNvSpPr txBox="1"/>
          <p:nvPr/>
        </p:nvSpPr>
        <p:spPr>
          <a:xfrm>
            <a:off x="7342647" y="80595"/>
            <a:ext cx="2104487" cy="461665"/>
          </a:xfrm>
          <a:prstGeom prst="rect">
            <a:avLst/>
          </a:prstGeom>
          <a:noFill/>
        </p:spPr>
        <p:txBody>
          <a:bodyPr wrap="none" rtlCol="0">
            <a:spAutoFit/>
          </a:bodyPr>
          <a:lstStyle/>
          <a:p>
            <a:r>
              <a:rPr lang="en-US" sz="2400" u="sng" dirty="0" smtClean="0"/>
              <a:t>UTTARAKHAND</a:t>
            </a:r>
            <a:endParaRPr lang="en-US" sz="2400" u="sng" dirty="0"/>
          </a:p>
        </p:txBody>
      </p:sp>
      <p:sp>
        <p:nvSpPr>
          <p:cNvPr id="21" name="5-Point Star 20"/>
          <p:cNvSpPr/>
          <p:nvPr/>
        </p:nvSpPr>
        <p:spPr>
          <a:xfrm>
            <a:off x="9478951" y="3712180"/>
            <a:ext cx="252680" cy="191069"/>
          </a:xfrm>
          <a:prstGeom prst="star5">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2" name="TextBox 21"/>
          <p:cNvSpPr txBox="1"/>
          <p:nvPr/>
        </p:nvSpPr>
        <p:spPr>
          <a:xfrm>
            <a:off x="9586654" y="6312720"/>
            <a:ext cx="2357248" cy="369332"/>
          </a:xfrm>
          <a:prstGeom prst="rect">
            <a:avLst/>
          </a:prstGeom>
          <a:noFill/>
        </p:spPr>
        <p:txBody>
          <a:bodyPr wrap="none" rtlCol="0">
            <a:spAutoFit/>
          </a:bodyPr>
          <a:lstStyle/>
          <a:p>
            <a:r>
              <a:rPr lang="en-US" dirty="0" err="1" smtClean="0"/>
              <a:t>Romatschke</a:t>
            </a:r>
            <a:r>
              <a:rPr lang="en-US" dirty="0" smtClean="0"/>
              <a:t> </a:t>
            </a:r>
            <a:r>
              <a:rPr lang="en-US" dirty="0"/>
              <a:t>et al. </a:t>
            </a:r>
            <a:r>
              <a:rPr lang="en-US" dirty="0" smtClean="0"/>
              <a:t>2010</a:t>
            </a:r>
            <a:endParaRPr lang="en-US" dirty="0"/>
          </a:p>
        </p:txBody>
      </p:sp>
      <p:sp>
        <p:nvSpPr>
          <p:cNvPr id="23" name="TextBox 22"/>
          <p:cNvSpPr txBox="1"/>
          <p:nvPr/>
        </p:nvSpPr>
        <p:spPr>
          <a:xfrm>
            <a:off x="7718946" y="3190607"/>
            <a:ext cx="3794885" cy="369332"/>
          </a:xfrm>
          <a:prstGeom prst="rect">
            <a:avLst/>
          </a:prstGeom>
          <a:noFill/>
        </p:spPr>
        <p:txBody>
          <a:bodyPr wrap="none" rtlCol="0">
            <a:spAutoFit/>
          </a:bodyPr>
          <a:lstStyle/>
          <a:p>
            <a:r>
              <a:rPr lang="en-US" b="1" dirty="0" smtClean="0"/>
              <a:t>PROBABILITY OF BROAD STRATIFORM</a:t>
            </a:r>
            <a:endParaRPr lang="en-US" b="1" dirty="0"/>
          </a:p>
        </p:txBody>
      </p:sp>
    </p:spTree>
    <p:extLst>
      <p:ext uri="{BB962C8B-B14F-4D97-AF65-F5344CB8AC3E}">
        <p14:creationId xmlns:p14="http://schemas.microsoft.com/office/powerpoint/2010/main" val="40746005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564" y="1424865"/>
            <a:ext cx="5553659" cy="454762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6594" y="1318536"/>
            <a:ext cx="4171378" cy="4760278"/>
          </a:xfrm>
          <a:prstGeom prst="rect">
            <a:avLst/>
          </a:prstGeom>
        </p:spPr>
      </p:pic>
      <p:sp>
        <p:nvSpPr>
          <p:cNvPr id="6" name="TextBox 5"/>
          <p:cNvSpPr txBox="1"/>
          <p:nvPr/>
        </p:nvSpPr>
        <p:spPr>
          <a:xfrm>
            <a:off x="187756" y="4191026"/>
            <a:ext cx="620683" cy="369332"/>
          </a:xfrm>
          <a:prstGeom prst="rect">
            <a:avLst/>
          </a:prstGeom>
          <a:noFill/>
        </p:spPr>
        <p:txBody>
          <a:bodyPr wrap="none" rtlCol="0">
            <a:spAutoFit/>
          </a:bodyPr>
          <a:lstStyle/>
          <a:p>
            <a:r>
              <a:rPr lang="en-US" dirty="0" smtClean="0"/>
              <a:t>15 N</a:t>
            </a:r>
            <a:endParaRPr lang="en-US" dirty="0"/>
          </a:p>
        </p:txBody>
      </p:sp>
      <p:sp>
        <p:nvSpPr>
          <p:cNvPr id="7" name="TextBox 6"/>
          <p:cNvSpPr txBox="1"/>
          <p:nvPr/>
        </p:nvSpPr>
        <p:spPr>
          <a:xfrm>
            <a:off x="170623" y="3586306"/>
            <a:ext cx="620683" cy="369332"/>
          </a:xfrm>
          <a:prstGeom prst="rect">
            <a:avLst/>
          </a:prstGeom>
          <a:noFill/>
        </p:spPr>
        <p:txBody>
          <a:bodyPr wrap="none" rtlCol="0">
            <a:spAutoFit/>
          </a:bodyPr>
          <a:lstStyle/>
          <a:p>
            <a:r>
              <a:rPr lang="en-US" dirty="0" smtClean="0"/>
              <a:t>20 N</a:t>
            </a:r>
            <a:endParaRPr lang="en-US" dirty="0"/>
          </a:p>
        </p:txBody>
      </p:sp>
      <p:sp>
        <p:nvSpPr>
          <p:cNvPr id="8" name="TextBox 7"/>
          <p:cNvSpPr txBox="1"/>
          <p:nvPr/>
        </p:nvSpPr>
        <p:spPr>
          <a:xfrm>
            <a:off x="170622" y="2966241"/>
            <a:ext cx="620683" cy="369332"/>
          </a:xfrm>
          <a:prstGeom prst="rect">
            <a:avLst/>
          </a:prstGeom>
          <a:noFill/>
        </p:spPr>
        <p:txBody>
          <a:bodyPr wrap="none" rtlCol="0">
            <a:spAutoFit/>
          </a:bodyPr>
          <a:lstStyle/>
          <a:p>
            <a:r>
              <a:rPr lang="en-US" dirty="0" smtClean="0"/>
              <a:t>25 N</a:t>
            </a:r>
            <a:endParaRPr lang="en-US" dirty="0"/>
          </a:p>
        </p:txBody>
      </p:sp>
      <p:sp>
        <p:nvSpPr>
          <p:cNvPr id="9" name="TextBox 8"/>
          <p:cNvSpPr txBox="1"/>
          <p:nvPr/>
        </p:nvSpPr>
        <p:spPr>
          <a:xfrm>
            <a:off x="169101" y="2320920"/>
            <a:ext cx="620683" cy="369332"/>
          </a:xfrm>
          <a:prstGeom prst="rect">
            <a:avLst/>
          </a:prstGeom>
          <a:noFill/>
        </p:spPr>
        <p:txBody>
          <a:bodyPr wrap="none" rtlCol="0">
            <a:spAutoFit/>
          </a:bodyPr>
          <a:lstStyle/>
          <a:p>
            <a:r>
              <a:rPr lang="en-US" dirty="0" smtClean="0"/>
              <a:t>30 N</a:t>
            </a:r>
            <a:endParaRPr lang="en-US" dirty="0"/>
          </a:p>
        </p:txBody>
      </p:sp>
      <p:sp>
        <p:nvSpPr>
          <p:cNvPr id="10" name="TextBox 9"/>
          <p:cNvSpPr txBox="1"/>
          <p:nvPr/>
        </p:nvSpPr>
        <p:spPr>
          <a:xfrm>
            <a:off x="187755" y="1675599"/>
            <a:ext cx="620683" cy="369332"/>
          </a:xfrm>
          <a:prstGeom prst="rect">
            <a:avLst/>
          </a:prstGeom>
          <a:noFill/>
        </p:spPr>
        <p:txBody>
          <a:bodyPr wrap="none" rtlCol="0">
            <a:spAutoFit/>
          </a:bodyPr>
          <a:lstStyle/>
          <a:p>
            <a:r>
              <a:rPr lang="en-US" dirty="0" smtClean="0"/>
              <a:t>35 N</a:t>
            </a:r>
            <a:endParaRPr lang="en-US" dirty="0"/>
          </a:p>
        </p:txBody>
      </p:sp>
      <p:sp>
        <p:nvSpPr>
          <p:cNvPr id="11" name="TextBox 10"/>
          <p:cNvSpPr txBox="1"/>
          <p:nvPr/>
        </p:nvSpPr>
        <p:spPr>
          <a:xfrm>
            <a:off x="170624" y="4790862"/>
            <a:ext cx="620683" cy="369332"/>
          </a:xfrm>
          <a:prstGeom prst="rect">
            <a:avLst/>
          </a:prstGeom>
          <a:noFill/>
        </p:spPr>
        <p:txBody>
          <a:bodyPr wrap="none" rtlCol="0">
            <a:spAutoFit/>
          </a:bodyPr>
          <a:lstStyle/>
          <a:p>
            <a:r>
              <a:rPr lang="en-US" dirty="0" smtClean="0"/>
              <a:t>10 N</a:t>
            </a:r>
            <a:endParaRPr lang="en-US" dirty="0"/>
          </a:p>
        </p:txBody>
      </p:sp>
      <p:sp>
        <p:nvSpPr>
          <p:cNvPr id="12" name="TextBox 11"/>
          <p:cNvSpPr txBox="1"/>
          <p:nvPr/>
        </p:nvSpPr>
        <p:spPr>
          <a:xfrm>
            <a:off x="249367" y="5367765"/>
            <a:ext cx="503664" cy="369332"/>
          </a:xfrm>
          <a:prstGeom prst="rect">
            <a:avLst/>
          </a:prstGeom>
          <a:noFill/>
        </p:spPr>
        <p:txBody>
          <a:bodyPr wrap="none" rtlCol="0">
            <a:spAutoFit/>
          </a:bodyPr>
          <a:lstStyle/>
          <a:p>
            <a:r>
              <a:rPr lang="en-US" dirty="0" smtClean="0"/>
              <a:t>5 N</a:t>
            </a:r>
            <a:endParaRPr lang="en-US" dirty="0"/>
          </a:p>
        </p:txBody>
      </p:sp>
      <p:sp>
        <p:nvSpPr>
          <p:cNvPr id="13" name="TextBox 12"/>
          <p:cNvSpPr txBox="1"/>
          <p:nvPr/>
        </p:nvSpPr>
        <p:spPr>
          <a:xfrm>
            <a:off x="1007033" y="5894148"/>
            <a:ext cx="583814" cy="369332"/>
          </a:xfrm>
          <a:prstGeom prst="rect">
            <a:avLst/>
          </a:prstGeom>
          <a:noFill/>
        </p:spPr>
        <p:txBody>
          <a:bodyPr wrap="none" rtlCol="0">
            <a:spAutoFit/>
          </a:bodyPr>
          <a:lstStyle/>
          <a:p>
            <a:r>
              <a:rPr lang="en-US" dirty="0" smtClean="0"/>
              <a:t>60 E</a:t>
            </a:r>
            <a:endParaRPr lang="en-US" dirty="0"/>
          </a:p>
        </p:txBody>
      </p:sp>
      <p:sp>
        <p:nvSpPr>
          <p:cNvPr id="14" name="TextBox 13"/>
          <p:cNvSpPr txBox="1"/>
          <p:nvPr/>
        </p:nvSpPr>
        <p:spPr>
          <a:xfrm>
            <a:off x="2132787" y="5897971"/>
            <a:ext cx="583814" cy="369332"/>
          </a:xfrm>
          <a:prstGeom prst="rect">
            <a:avLst/>
          </a:prstGeom>
          <a:noFill/>
        </p:spPr>
        <p:txBody>
          <a:bodyPr wrap="none" rtlCol="0">
            <a:spAutoFit/>
          </a:bodyPr>
          <a:lstStyle/>
          <a:p>
            <a:r>
              <a:rPr lang="en-US" dirty="0" smtClean="0"/>
              <a:t>70 E</a:t>
            </a:r>
            <a:endParaRPr lang="en-US" dirty="0"/>
          </a:p>
        </p:txBody>
      </p:sp>
      <p:sp>
        <p:nvSpPr>
          <p:cNvPr id="15" name="TextBox 14"/>
          <p:cNvSpPr txBox="1"/>
          <p:nvPr/>
        </p:nvSpPr>
        <p:spPr>
          <a:xfrm>
            <a:off x="3310869" y="5894148"/>
            <a:ext cx="583814" cy="369332"/>
          </a:xfrm>
          <a:prstGeom prst="rect">
            <a:avLst/>
          </a:prstGeom>
          <a:noFill/>
        </p:spPr>
        <p:txBody>
          <a:bodyPr wrap="none" rtlCol="0">
            <a:spAutoFit/>
          </a:bodyPr>
          <a:lstStyle/>
          <a:p>
            <a:r>
              <a:rPr lang="en-US" dirty="0" smtClean="0"/>
              <a:t>80 E</a:t>
            </a:r>
            <a:endParaRPr lang="en-US" dirty="0"/>
          </a:p>
        </p:txBody>
      </p:sp>
      <p:sp>
        <p:nvSpPr>
          <p:cNvPr id="16" name="TextBox 15"/>
          <p:cNvSpPr txBox="1"/>
          <p:nvPr/>
        </p:nvSpPr>
        <p:spPr>
          <a:xfrm>
            <a:off x="4419491" y="5899545"/>
            <a:ext cx="583814" cy="369332"/>
          </a:xfrm>
          <a:prstGeom prst="rect">
            <a:avLst/>
          </a:prstGeom>
          <a:noFill/>
        </p:spPr>
        <p:txBody>
          <a:bodyPr wrap="none" rtlCol="0">
            <a:spAutoFit/>
          </a:bodyPr>
          <a:lstStyle/>
          <a:p>
            <a:r>
              <a:rPr lang="en-US" dirty="0" smtClean="0"/>
              <a:t>90 E</a:t>
            </a:r>
            <a:endParaRPr lang="en-US" dirty="0"/>
          </a:p>
        </p:txBody>
      </p:sp>
      <p:sp>
        <p:nvSpPr>
          <p:cNvPr id="17" name="TextBox 16"/>
          <p:cNvSpPr txBox="1"/>
          <p:nvPr/>
        </p:nvSpPr>
        <p:spPr>
          <a:xfrm>
            <a:off x="5528113" y="5894148"/>
            <a:ext cx="700833" cy="369332"/>
          </a:xfrm>
          <a:prstGeom prst="rect">
            <a:avLst/>
          </a:prstGeom>
          <a:noFill/>
        </p:spPr>
        <p:txBody>
          <a:bodyPr wrap="none" rtlCol="0">
            <a:spAutoFit/>
          </a:bodyPr>
          <a:lstStyle/>
          <a:p>
            <a:r>
              <a:rPr lang="en-US" dirty="0" smtClean="0"/>
              <a:t>100 E</a:t>
            </a:r>
            <a:endParaRPr lang="en-US" dirty="0"/>
          </a:p>
        </p:txBody>
      </p:sp>
      <p:sp>
        <p:nvSpPr>
          <p:cNvPr id="18" name="TextBox 17"/>
          <p:cNvSpPr txBox="1"/>
          <p:nvPr/>
        </p:nvSpPr>
        <p:spPr>
          <a:xfrm>
            <a:off x="1943507" y="849576"/>
            <a:ext cx="3318537" cy="584775"/>
          </a:xfrm>
          <a:prstGeom prst="rect">
            <a:avLst/>
          </a:prstGeom>
          <a:noFill/>
        </p:spPr>
        <p:txBody>
          <a:bodyPr wrap="none" rtlCol="0">
            <a:spAutoFit/>
          </a:bodyPr>
          <a:lstStyle/>
          <a:p>
            <a:r>
              <a:rPr lang="en-US" sz="3200" dirty="0" smtClean="0"/>
              <a:t>Domain: 9, 3, 1 km</a:t>
            </a:r>
          </a:p>
        </p:txBody>
      </p:sp>
      <p:sp>
        <p:nvSpPr>
          <p:cNvPr id="19" name="TextBox 18"/>
          <p:cNvSpPr txBox="1"/>
          <p:nvPr/>
        </p:nvSpPr>
        <p:spPr>
          <a:xfrm>
            <a:off x="7736421" y="733761"/>
            <a:ext cx="3951723" cy="584775"/>
          </a:xfrm>
          <a:prstGeom prst="rect">
            <a:avLst/>
          </a:prstGeom>
          <a:noFill/>
        </p:spPr>
        <p:txBody>
          <a:bodyPr wrap="none" rtlCol="0">
            <a:spAutoFit/>
          </a:bodyPr>
          <a:lstStyle/>
          <a:p>
            <a:r>
              <a:rPr lang="en-US" sz="3200" dirty="0" smtClean="0"/>
              <a:t>Domain: 81 and 27 km</a:t>
            </a:r>
          </a:p>
        </p:txBody>
      </p:sp>
      <p:sp>
        <p:nvSpPr>
          <p:cNvPr id="25" name="TextBox 24"/>
          <p:cNvSpPr txBox="1"/>
          <p:nvPr/>
        </p:nvSpPr>
        <p:spPr>
          <a:xfrm>
            <a:off x="7189772" y="4790862"/>
            <a:ext cx="503664" cy="369332"/>
          </a:xfrm>
          <a:prstGeom prst="rect">
            <a:avLst/>
          </a:prstGeom>
          <a:noFill/>
        </p:spPr>
        <p:txBody>
          <a:bodyPr wrap="none" rtlCol="0">
            <a:spAutoFit/>
          </a:bodyPr>
          <a:lstStyle/>
          <a:p>
            <a:r>
              <a:rPr lang="en-US" dirty="0"/>
              <a:t>0</a:t>
            </a:r>
            <a:r>
              <a:rPr lang="en-US" dirty="0" smtClean="0"/>
              <a:t> N</a:t>
            </a:r>
            <a:endParaRPr lang="en-US" dirty="0"/>
          </a:p>
        </p:txBody>
      </p:sp>
      <p:sp>
        <p:nvSpPr>
          <p:cNvPr id="26" name="TextBox 25"/>
          <p:cNvSpPr txBox="1"/>
          <p:nvPr/>
        </p:nvSpPr>
        <p:spPr>
          <a:xfrm>
            <a:off x="7097842" y="3937142"/>
            <a:ext cx="620683" cy="369332"/>
          </a:xfrm>
          <a:prstGeom prst="rect">
            <a:avLst/>
          </a:prstGeom>
          <a:noFill/>
        </p:spPr>
        <p:txBody>
          <a:bodyPr wrap="none" rtlCol="0">
            <a:spAutoFit/>
          </a:bodyPr>
          <a:lstStyle/>
          <a:p>
            <a:r>
              <a:rPr lang="en-US" dirty="0"/>
              <a:t>1</a:t>
            </a:r>
            <a:r>
              <a:rPr lang="en-US" dirty="0" smtClean="0"/>
              <a:t>5 N</a:t>
            </a:r>
            <a:endParaRPr lang="en-US" dirty="0"/>
          </a:p>
        </p:txBody>
      </p:sp>
      <p:sp>
        <p:nvSpPr>
          <p:cNvPr id="27" name="TextBox 26"/>
          <p:cNvSpPr txBox="1"/>
          <p:nvPr/>
        </p:nvSpPr>
        <p:spPr>
          <a:xfrm>
            <a:off x="7081961" y="3083422"/>
            <a:ext cx="620683" cy="369332"/>
          </a:xfrm>
          <a:prstGeom prst="rect">
            <a:avLst/>
          </a:prstGeom>
          <a:noFill/>
        </p:spPr>
        <p:txBody>
          <a:bodyPr wrap="none" rtlCol="0">
            <a:spAutoFit/>
          </a:bodyPr>
          <a:lstStyle/>
          <a:p>
            <a:r>
              <a:rPr lang="en-US" dirty="0" smtClean="0"/>
              <a:t>30 N</a:t>
            </a:r>
            <a:endParaRPr lang="en-US" dirty="0"/>
          </a:p>
        </p:txBody>
      </p:sp>
      <p:sp>
        <p:nvSpPr>
          <p:cNvPr id="28" name="TextBox 27"/>
          <p:cNvSpPr txBox="1"/>
          <p:nvPr/>
        </p:nvSpPr>
        <p:spPr>
          <a:xfrm>
            <a:off x="7097842" y="2060016"/>
            <a:ext cx="620683" cy="369332"/>
          </a:xfrm>
          <a:prstGeom prst="rect">
            <a:avLst/>
          </a:prstGeom>
          <a:noFill/>
        </p:spPr>
        <p:txBody>
          <a:bodyPr wrap="none" rtlCol="0">
            <a:spAutoFit/>
          </a:bodyPr>
          <a:lstStyle/>
          <a:p>
            <a:r>
              <a:rPr lang="en-US" dirty="0"/>
              <a:t>4</a:t>
            </a:r>
            <a:r>
              <a:rPr lang="en-US" dirty="0" smtClean="0"/>
              <a:t>5 N</a:t>
            </a:r>
            <a:endParaRPr lang="en-US" dirty="0"/>
          </a:p>
        </p:txBody>
      </p:sp>
      <p:sp>
        <p:nvSpPr>
          <p:cNvPr id="29" name="TextBox 28"/>
          <p:cNvSpPr txBox="1"/>
          <p:nvPr/>
        </p:nvSpPr>
        <p:spPr>
          <a:xfrm>
            <a:off x="7103602" y="5552431"/>
            <a:ext cx="577402" cy="369332"/>
          </a:xfrm>
          <a:prstGeom prst="rect">
            <a:avLst/>
          </a:prstGeom>
          <a:noFill/>
        </p:spPr>
        <p:txBody>
          <a:bodyPr wrap="none" rtlCol="0">
            <a:spAutoFit/>
          </a:bodyPr>
          <a:lstStyle/>
          <a:p>
            <a:r>
              <a:rPr lang="en-US" dirty="0" smtClean="0"/>
              <a:t>15 S</a:t>
            </a:r>
            <a:endParaRPr lang="en-US" dirty="0"/>
          </a:p>
        </p:txBody>
      </p:sp>
      <p:sp>
        <p:nvSpPr>
          <p:cNvPr id="30" name="TextBox 29"/>
          <p:cNvSpPr txBox="1"/>
          <p:nvPr/>
        </p:nvSpPr>
        <p:spPr>
          <a:xfrm>
            <a:off x="7698153" y="6009434"/>
            <a:ext cx="583814" cy="369332"/>
          </a:xfrm>
          <a:prstGeom prst="rect">
            <a:avLst/>
          </a:prstGeom>
          <a:noFill/>
        </p:spPr>
        <p:txBody>
          <a:bodyPr wrap="none" rtlCol="0">
            <a:spAutoFit/>
          </a:bodyPr>
          <a:lstStyle/>
          <a:p>
            <a:r>
              <a:rPr lang="en-US" dirty="0" smtClean="0"/>
              <a:t>45 E</a:t>
            </a:r>
            <a:endParaRPr lang="en-US" dirty="0"/>
          </a:p>
        </p:txBody>
      </p:sp>
      <p:sp>
        <p:nvSpPr>
          <p:cNvPr id="31" name="TextBox 30"/>
          <p:cNvSpPr txBox="1"/>
          <p:nvPr/>
        </p:nvSpPr>
        <p:spPr>
          <a:xfrm>
            <a:off x="8546343" y="6009319"/>
            <a:ext cx="583814" cy="369332"/>
          </a:xfrm>
          <a:prstGeom prst="rect">
            <a:avLst/>
          </a:prstGeom>
          <a:noFill/>
        </p:spPr>
        <p:txBody>
          <a:bodyPr wrap="none" rtlCol="0">
            <a:spAutoFit/>
          </a:bodyPr>
          <a:lstStyle/>
          <a:p>
            <a:r>
              <a:rPr lang="en-US" dirty="0"/>
              <a:t>6</a:t>
            </a:r>
            <a:r>
              <a:rPr lang="en-US" dirty="0" smtClean="0"/>
              <a:t>0 E</a:t>
            </a:r>
            <a:endParaRPr lang="en-US" dirty="0"/>
          </a:p>
        </p:txBody>
      </p:sp>
      <p:sp>
        <p:nvSpPr>
          <p:cNvPr id="32" name="TextBox 31"/>
          <p:cNvSpPr txBox="1"/>
          <p:nvPr/>
        </p:nvSpPr>
        <p:spPr>
          <a:xfrm>
            <a:off x="9275072" y="6009319"/>
            <a:ext cx="583814" cy="369332"/>
          </a:xfrm>
          <a:prstGeom prst="rect">
            <a:avLst/>
          </a:prstGeom>
          <a:noFill/>
        </p:spPr>
        <p:txBody>
          <a:bodyPr wrap="none" rtlCol="0">
            <a:spAutoFit/>
          </a:bodyPr>
          <a:lstStyle/>
          <a:p>
            <a:r>
              <a:rPr lang="en-US" dirty="0" smtClean="0"/>
              <a:t>75 E</a:t>
            </a:r>
            <a:endParaRPr lang="en-US" dirty="0"/>
          </a:p>
        </p:txBody>
      </p:sp>
      <p:sp>
        <p:nvSpPr>
          <p:cNvPr id="33" name="TextBox 32"/>
          <p:cNvSpPr txBox="1"/>
          <p:nvPr/>
        </p:nvSpPr>
        <p:spPr>
          <a:xfrm>
            <a:off x="10111612" y="6009204"/>
            <a:ext cx="583814" cy="369332"/>
          </a:xfrm>
          <a:prstGeom prst="rect">
            <a:avLst/>
          </a:prstGeom>
          <a:noFill/>
        </p:spPr>
        <p:txBody>
          <a:bodyPr wrap="none" rtlCol="0">
            <a:spAutoFit/>
          </a:bodyPr>
          <a:lstStyle/>
          <a:p>
            <a:r>
              <a:rPr lang="en-US" dirty="0" smtClean="0"/>
              <a:t>90 E</a:t>
            </a:r>
            <a:endParaRPr lang="en-US" dirty="0"/>
          </a:p>
        </p:txBody>
      </p:sp>
      <p:sp>
        <p:nvSpPr>
          <p:cNvPr id="34" name="TextBox 33"/>
          <p:cNvSpPr txBox="1"/>
          <p:nvPr/>
        </p:nvSpPr>
        <p:spPr>
          <a:xfrm>
            <a:off x="10840341" y="6009204"/>
            <a:ext cx="700833" cy="369332"/>
          </a:xfrm>
          <a:prstGeom prst="rect">
            <a:avLst/>
          </a:prstGeom>
          <a:noFill/>
        </p:spPr>
        <p:txBody>
          <a:bodyPr wrap="none" rtlCol="0">
            <a:spAutoFit/>
          </a:bodyPr>
          <a:lstStyle/>
          <a:p>
            <a:r>
              <a:rPr lang="en-US" dirty="0" smtClean="0"/>
              <a:t>105 E</a:t>
            </a:r>
            <a:endParaRPr lang="en-US" dirty="0"/>
          </a:p>
        </p:txBody>
      </p:sp>
    </p:spTree>
    <p:extLst>
      <p:ext uri="{BB962C8B-B14F-4D97-AF65-F5344CB8AC3E}">
        <p14:creationId xmlns:p14="http://schemas.microsoft.com/office/powerpoint/2010/main" val="111514660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Shape 4"/>
          <p:cNvSpPr txBox="1"/>
          <p:nvPr/>
        </p:nvSpPr>
        <p:spPr>
          <a:xfrm>
            <a:off x="2087212" y="768745"/>
            <a:ext cx="8228763" cy="929264"/>
          </a:xfrm>
          <a:prstGeom prst="rect">
            <a:avLst/>
          </a:prstGeom>
        </p:spPr>
        <p:txBody>
          <a:bodyPr wrap="none" lIns="0" tIns="0" rIns="0" bIns="0" anchor="ctr"/>
          <a:lstStyle/>
          <a:p>
            <a:pPr algn="ctr"/>
            <a:r>
              <a:rPr lang="en-US" sz="4000" dirty="0" smtClean="0"/>
              <a:t>500 </a:t>
            </a:r>
            <a:r>
              <a:rPr lang="en-US" sz="4000" dirty="0" err="1" smtClean="0"/>
              <a:t>hPa</a:t>
            </a:r>
            <a:r>
              <a:rPr lang="en-US" sz="4000" dirty="0" smtClean="0"/>
              <a:t> WRF Q-VECTORS</a:t>
            </a:r>
            <a:endParaRPr sz="4000" dirty="0"/>
          </a:p>
        </p:txBody>
      </p:sp>
      <p:sp>
        <p:nvSpPr>
          <p:cNvPr id="3" name="TextBox 2"/>
          <p:cNvSpPr txBox="1"/>
          <p:nvPr/>
        </p:nvSpPr>
        <p:spPr>
          <a:xfrm>
            <a:off x="1126868" y="1698009"/>
            <a:ext cx="2355773" cy="523220"/>
          </a:xfrm>
          <a:prstGeom prst="rect">
            <a:avLst/>
          </a:prstGeom>
          <a:noFill/>
        </p:spPr>
        <p:txBody>
          <a:bodyPr wrap="none" rtlCol="0">
            <a:spAutoFit/>
          </a:bodyPr>
          <a:lstStyle/>
          <a:p>
            <a:r>
              <a:rPr lang="en-US" sz="2800" dirty="0"/>
              <a:t>6/17 </a:t>
            </a:r>
            <a:r>
              <a:rPr lang="en-US" sz="2800" dirty="0" smtClean="0"/>
              <a:t>0600 </a:t>
            </a:r>
            <a:r>
              <a:rPr lang="en-US" sz="2800" dirty="0"/>
              <a:t>UTC</a:t>
            </a:r>
          </a:p>
        </p:txBody>
      </p:sp>
      <p:pic>
        <p:nvPicPr>
          <p:cNvPr id="4" name="Picture 3" descr="wrfq3.png"/>
          <p:cNvPicPr>
            <a:picLocks noChangeAspect="1"/>
          </p:cNvPicPr>
          <p:nvPr/>
        </p:nvPicPr>
        <p:blipFill>
          <a:blip r:embed="rId3" cstate="print"/>
          <a:srcRect l="6727" t="14022" r="12233" b="9313"/>
          <a:stretch>
            <a:fillRect/>
          </a:stretch>
        </p:blipFill>
        <p:spPr>
          <a:xfrm>
            <a:off x="3424261" y="1496494"/>
            <a:ext cx="5612693" cy="5302155"/>
          </a:xfrm>
          <a:prstGeom prst="rect">
            <a:avLst/>
          </a:prstGeom>
        </p:spPr>
      </p:pic>
      <p:pic>
        <p:nvPicPr>
          <p:cNvPr id="5" name="Picture 4" descr="WRFQlabel.png"/>
          <p:cNvPicPr>
            <a:picLocks noChangeAspect="1"/>
          </p:cNvPicPr>
          <p:nvPr/>
        </p:nvPicPr>
        <p:blipFill>
          <a:blip r:embed="rId4" cstate="print"/>
          <a:srcRect l="91959" t="12665" r="-428" b="9173"/>
          <a:stretch>
            <a:fillRect/>
          </a:stretch>
        </p:blipFill>
        <p:spPr>
          <a:xfrm>
            <a:off x="9130866" y="921145"/>
            <a:ext cx="650401" cy="5993899"/>
          </a:xfrm>
          <a:prstGeom prst="rect">
            <a:avLst/>
          </a:prstGeom>
        </p:spPr>
      </p:pic>
      <p:sp>
        <p:nvSpPr>
          <p:cNvPr id="6" name="TextBox 5"/>
          <p:cNvSpPr txBox="1"/>
          <p:nvPr/>
        </p:nvSpPr>
        <p:spPr>
          <a:xfrm>
            <a:off x="141215" y="5897683"/>
            <a:ext cx="3043462" cy="646331"/>
          </a:xfrm>
          <a:prstGeom prst="rect">
            <a:avLst/>
          </a:prstGeom>
          <a:noFill/>
        </p:spPr>
        <p:txBody>
          <a:bodyPr wrap="none" rtlCol="0">
            <a:spAutoFit/>
          </a:bodyPr>
          <a:lstStyle/>
          <a:p>
            <a:r>
              <a:rPr lang="en-US" dirty="0" smtClean="0"/>
              <a:t>RED SHADING: CONVERGENCE</a:t>
            </a:r>
            <a:endParaRPr lang="en-US" dirty="0"/>
          </a:p>
          <a:p>
            <a:r>
              <a:rPr lang="en-US" dirty="0" smtClean="0"/>
              <a:t>BLUE SHADING: DIVERGENCE</a:t>
            </a:r>
            <a:endParaRPr lang="en-US" dirty="0"/>
          </a:p>
        </p:txBody>
      </p:sp>
      <p:sp>
        <p:nvSpPr>
          <p:cNvPr id="7" name="TextShape 4"/>
          <p:cNvSpPr txBox="1"/>
          <p:nvPr/>
        </p:nvSpPr>
        <p:spPr>
          <a:xfrm>
            <a:off x="2116227" y="-8119"/>
            <a:ext cx="8228763" cy="929264"/>
          </a:xfrm>
          <a:prstGeom prst="rect">
            <a:avLst/>
          </a:prstGeom>
        </p:spPr>
        <p:txBody>
          <a:bodyPr wrap="none" lIns="0" tIns="0" rIns="0" bIns="0" anchor="ctr"/>
          <a:lstStyle/>
          <a:p>
            <a:pPr algn="ctr"/>
            <a:r>
              <a:rPr lang="en-US" sz="4000" b="1" dirty="0" smtClean="0"/>
              <a:t>MODELED SYNOPTIC FORCING</a:t>
            </a:r>
            <a:endParaRPr sz="4000" b="1" dirty="0"/>
          </a:p>
        </p:txBody>
      </p:sp>
      <p:sp>
        <p:nvSpPr>
          <p:cNvPr id="8" name="5-Point Star 7"/>
          <p:cNvSpPr/>
          <p:nvPr/>
        </p:nvSpPr>
        <p:spPr>
          <a:xfrm>
            <a:off x="6406531" y="3644667"/>
            <a:ext cx="238459" cy="273427"/>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223367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4"/>
          <p:cNvSpPr/>
          <p:nvPr/>
        </p:nvSpPr>
        <p:spPr>
          <a:xfrm>
            <a:off x="0" y="3292003"/>
            <a:ext cx="458478" cy="258982"/>
          </a:xfrm>
          <a:prstGeom prst="rect">
            <a:avLst/>
          </a:prstGeom>
        </p:spPr>
        <p:txBody>
          <a:bodyPr wrap="none" lIns="81639" tIns="40820" rIns="81639" bIns="40820"/>
          <a:lstStyle/>
          <a:p>
            <a:pPr>
              <a:lnSpc>
                <a:spcPct val="100000"/>
              </a:lnSpc>
            </a:pPr>
            <a:r>
              <a:rPr lang="en-US" sz="2800" dirty="0" smtClean="0">
                <a:solidFill>
                  <a:srgbClr val="000000"/>
                </a:solidFill>
                <a:latin typeface="Calibri"/>
              </a:rPr>
              <a:t>6/17</a:t>
            </a:r>
          </a:p>
          <a:p>
            <a:pPr>
              <a:lnSpc>
                <a:spcPct val="100000"/>
              </a:lnSpc>
            </a:pPr>
            <a:r>
              <a:rPr lang="en-US" sz="2800" dirty="0" smtClean="0">
                <a:solidFill>
                  <a:srgbClr val="000000"/>
                </a:solidFill>
                <a:latin typeface="Calibri"/>
              </a:rPr>
              <a:t>0600</a:t>
            </a:r>
            <a:endParaRPr sz="2800" dirty="0"/>
          </a:p>
        </p:txBody>
      </p:sp>
      <p:sp>
        <p:nvSpPr>
          <p:cNvPr id="3" name="TextShape 11"/>
          <p:cNvSpPr txBox="1"/>
          <p:nvPr/>
        </p:nvSpPr>
        <p:spPr>
          <a:xfrm>
            <a:off x="2687970" y="1232229"/>
            <a:ext cx="995328" cy="314175"/>
          </a:xfrm>
          <a:prstGeom prst="rect">
            <a:avLst/>
          </a:prstGeom>
        </p:spPr>
        <p:txBody>
          <a:bodyPr wrap="none" lIns="81639" tIns="40820" rIns="81639" bIns="40820"/>
          <a:lstStyle/>
          <a:p>
            <a:r>
              <a:rPr lang="en-US" sz="2800" dirty="0"/>
              <a:t>500 </a:t>
            </a:r>
            <a:r>
              <a:rPr lang="en-US" sz="2800" dirty="0" err="1"/>
              <a:t>hPa</a:t>
            </a:r>
            <a:endParaRPr sz="2800" dirty="0"/>
          </a:p>
        </p:txBody>
      </p:sp>
      <p:sp>
        <p:nvSpPr>
          <p:cNvPr id="4" name="TextShape 12"/>
          <p:cNvSpPr txBox="1"/>
          <p:nvPr/>
        </p:nvSpPr>
        <p:spPr>
          <a:xfrm>
            <a:off x="8714960" y="1232229"/>
            <a:ext cx="995328" cy="314175"/>
          </a:xfrm>
          <a:prstGeom prst="rect">
            <a:avLst/>
          </a:prstGeom>
        </p:spPr>
        <p:txBody>
          <a:bodyPr wrap="none" lIns="81639" tIns="40820" rIns="81639" bIns="40820"/>
          <a:lstStyle/>
          <a:p>
            <a:r>
              <a:rPr lang="en-US" sz="2800" dirty="0"/>
              <a:t>700 </a:t>
            </a:r>
            <a:r>
              <a:rPr lang="en-US" sz="2800" dirty="0" err="1"/>
              <a:t>hPa</a:t>
            </a:r>
            <a:endParaRPr sz="2800" dirty="0"/>
          </a:p>
        </p:txBody>
      </p:sp>
      <p:sp>
        <p:nvSpPr>
          <p:cNvPr id="5" name="TextBox 4"/>
          <p:cNvSpPr txBox="1"/>
          <p:nvPr/>
        </p:nvSpPr>
        <p:spPr>
          <a:xfrm>
            <a:off x="8487774" y="5887051"/>
            <a:ext cx="3449342" cy="923330"/>
          </a:xfrm>
          <a:prstGeom prst="rect">
            <a:avLst/>
          </a:prstGeom>
          <a:noFill/>
        </p:spPr>
        <p:txBody>
          <a:bodyPr wrap="none" rtlCol="0">
            <a:spAutoFit/>
          </a:bodyPr>
          <a:lstStyle/>
          <a:p>
            <a:r>
              <a:rPr lang="en-US" dirty="0" smtClean="0"/>
              <a:t>Vectors</a:t>
            </a:r>
            <a:r>
              <a:rPr lang="en-US" dirty="0"/>
              <a:t>: horizontal wind vectors</a:t>
            </a:r>
          </a:p>
          <a:p>
            <a:r>
              <a:rPr lang="en-US" dirty="0"/>
              <a:t>Dark red shading: upward motion</a:t>
            </a:r>
          </a:p>
          <a:p>
            <a:r>
              <a:rPr lang="en-US" dirty="0"/>
              <a:t>Blue shading: </a:t>
            </a:r>
            <a:r>
              <a:rPr lang="en-US" dirty="0" smtClean="0"/>
              <a:t>subsidence</a:t>
            </a:r>
            <a:endParaRPr lang="en-US" dirty="0"/>
          </a:p>
        </p:txBody>
      </p:sp>
      <p:pic>
        <p:nvPicPr>
          <p:cNvPr id="6" name="Picture 5" descr="700VV.png"/>
          <p:cNvPicPr>
            <a:picLocks noChangeAspect="1"/>
          </p:cNvPicPr>
          <p:nvPr/>
        </p:nvPicPr>
        <p:blipFill>
          <a:blip r:embed="rId3" cstate="print"/>
          <a:stretch>
            <a:fillRect/>
          </a:stretch>
        </p:blipFill>
        <p:spPr>
          <a:xfrm>
            <a:off x="6574972" y="1687246"/>
            <a:ext cx="4984695" cy="4215154"/>
          </a:xfrm>
          <a:prstGeom prst="rect">
            <a:avLst/>
          </a:prstGeom>
        </p:spPr>
      </p:pic>
      <p:pic>
        <p:nvPicPr>
          <p:cNvPr id="7" name="Picture 6" descr="500VV.png"/>
          <p:cNvPicPr>
            <a:picLocks noChangeAspect="1"/>
          </p:cNvPicPr>
          <p:nvPr/>
        </p:nvPicPr>
        <p:blipFill>
          <a:blip r:embed="rId4" cstate="print"/>
          <a:stretch>
            <a:fillRect/>
          </a:stretch>
        </p:blipFill>
        <p:spPr>
          <a:xfrm>
            <a:off x="882538" y="1660366"/>
            <a:ext cx="5029018" cy="4251552"/>
          </a:xfrm>
          <a:prstGeom prst="rect">
            <a:avLst/>
          </a:prstGeom>
        </p:spPr>
      </p:pic>
      <p:sp>
        <p:nvSpPr>
          <p:cNvPr id="8" name="TextShape 4"/>
          <p:cNvSpPr txBox="1"/>
          <p:nvPr/>
        </p:nvSpPr>
        <p:spPr>
          <a:xfrm>
            <a:off x="1981173" y="600503"/>
            <a:ext cx="8228763" cy="747870"/>
          </a:xfrm>
          <a:prstGeom prst="rect">
            <a:avLst/>
          </a:prstGeom>
        </p:spPr>
        <p:txBody>
          <a:bodyPr wrap="none" lIns="0" tIns="0" rIns="0" bIns="0" anchor="ctr"/>
          <a:lstStyle/>
          <a:p>
            <a:pPr algn="ctr"/>
            <a:r>
              <a:rPr lang="en-US" sz="4000" dirty="0" smtClean="0"/>
              <a:t>WRF VERTICAL VELOCITIES</a:t>
            </a:r>
            <a:endParaRPr sz="4000" dirty="0"/>
          </a:p>
        </p:txBody>
      </p:sp>
      <p:sp>
        <p:nvSpPr>
          <p:cNvPr id="9" name="TextShape 4"/>
          <p:cNvSpPr txBox="1"/>
          <p:nvPr/>
        </p:nvSpPr>
        <p:spPr>
          <a:xfrm>
            <a:off x="2116227" y="-103655"/>
            <a:ext cx="8228763" cy="929264"/>
          </a:xfrm>
          <a:prstGeom prst="rect">
            <a:avLst/>
          </a:prstGeom>
        </p:spPr>
        <p:txBody>
          <a:bodyPr wrap="none" lIns="0" tIns="0" rIns="0" bIns="0" anchor="ctr"/>
          <a:lstStyle/>
          <a:p>
            <a:pPr algn="ctr"/>
            <a:r>
              <a:rPr lang="en-US" sz="4000" b="1" dirty="0" smtClean="0"/>
              <a:t>MODELED MESOSCALE FORCING</a:t>
            </a:r>
            <a:endParaRPr sz="4000" b="1" dirty="0"/>
          </a:p>
        </p:txBody>
      </p:sp>
      <p:sp>
        <p:nvSpPr>
          <p:cNvPr id="10" name="5-Point Star 9"/>
          <p:cNvSpPr/>
          <p:nvPr/>
        </p:nvSpPr>
        <p:spPr>
          <a:xfrm>
            <a:off x="9358791" y="3155289"/>
            <a:ext cx="238459" cy="273427"/>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5-Point Star 10"/>
          <p:cNvSpPr/>
          <p:nvPr/>
        </p:nvSpPr>
        <p:spPr>
          <a:xfrm>
            <a:off x="3650452" y="3155289"/>
            <a:ext cx="238459" cy="273427"/>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801968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wrfhydro.png"/>
          <p:cNvPicPr>
            <a:picLocks noChangeAspect="1"/>
          </p:cNvPicPr>
          <p:nvPr/>
        </p:nvPicPr>
        <p:blipFill>
          <a:blip r:embed="rId3" cstate="print"/>
          <a:stretch>
            <a:fillRect/>
          </a:stretch>
        </p:blipFill>
        <p:spPr>
          <a:xfrm>
            <a:off x="3452544" y="1378072"/>
            <a:ext cx="4540920" cy="4425705"/>
          </a:xfrm>
          <a:prstGeom prst="rect">
            <a:avLst/>
          </a:prstGeom>
        </p:spPr>
      </p:pic>
      <p:sp>
        <p:nvSpPr>
          <p:cNvPr id="2" name="TextShape 1"/>
          <p:cNvSpPr txBox="1"/>
          <p:nvPr/>
        </p:nvSpPr>
        <p:spPr>
          <a:xfrm>
            <a:off x="1981173" y="77403"/>
            <a:ext cx="8228763" cy="779848"/>
          </a:xfrm>
          <a:prstGeom prst="rect">
            <a:avLst/>
          </a:prstGeom>
        </p:spPr>
        <p:txBody>
          <a:bodyPr wrap="none" lIns="0" tIns="0" rIns="0" bIns="0" anchor="ctr"/>
          <a:lstStyle/>
          <a:p>
            <a:pPr algn="ctr"/>
            <a:r>
              <a:rPr lang="en-US" sz="3600" b="1" dirty="0" smtClean="0"/>
              <a:t>COMPARISON OF MODEL AND RADAR</a:t>
            </a:r>
            <a:endParaRPr sz="3600" b="1" dirty="0"/>
          </a:p>
        </p:txBody>
      </p:sp>
      <p:sp>
        <p:nvSpPr>
          <p:cNvPr id="3" name="TextBox 2"/>
          <p:cNvSpPr txBox="1"/>
          <p:nvPr/>
        </p:nvSpPr>
        <p:spPr>
          <a:xfrm>
            <a:off x="137725" y="1266765"/>
            <a:ext cx="1859355" cy="400110"/>
          </a:xfrm>
          <a:prstGeom prst="rect">
            <a:avLst/>
          </a:prstGeom>
          <a:noFill/>
        </p:spPr>
        <p:txBody>
          <a:bodyPr wrap="none" rtlCol="0">
            <a:spAutoFit/>
          </a:bodyPr>
          <a:lstStyle/>
          <a:p>
            <a:r>
              <a:rPr lang="en-US" sz="2000" dirty="0" smtClean="0"/>
              <a:t>06/17 0700 UTC</a:t>
            </a:r>
            <a:endParaRPr lang="en-US" sz="2000" dirty="0"/>
          </a:p>
        </p:txBody>
      </p:sp>
      <p:sp>
        <p:nvSpPr>
          <p:cNvPr id="27" name="TextBox 26"/>
          <p:cNvSpPr txBox="1"/>
          <p:nvPr/>
        </p:nvSpPr>
        <p:spPr>
          <a:xfrm>
            <a:off x="3398905" y="934054"/>
            <a:ext cx="4571998" cy="523220"/>
          </a:xfrm>
          <a:prstGeom prst="rect">
            <a:avLst/>
          </a:prstGeom>
          <a:noFill/>
        </p:spPr>
        <p:txBody>
          <a:bodyPr wrap="square" rtlCol="0">
            <a:spAutoFit/>
          </a:bodyPr>
          <a:lstStyle/>
          <a:p>
            <a:pPr algn="ctr"/>
            <a:r>
              <a:rPr lang="en-US" sz="2800" dirty="0" smtClean="0"/>
              <a:t>WRF MIXING RATIOS</a:t>
            </a:r>
            <a:endParaRPr lang="en-US" sz="2800" dirty="0"/>
          </a:p>
        </p:txBody>
      </p:sp>
      <p:pic>
        <p:nvPicPr>
          <p:cNvPr id="28" name="Picture 27" descr="wrfhydroLABEL.png"/>
          <p:cNvPicPr>
            <a:picLocks noChangeAspect="1"/>
          </p:cNvPicPr>
          <p:nvPr/>
        </p:nvPicPr>
        <p:blipFill>
          <a:blip r:embed="rId4" cstate="print"/>
          <a:srcRect l="91256" t="15060" b="13870"/>
          <a:stretch>
            <a:fillRect/>
          </a:stretch>
        </p:blipFill>
        <p:spPr>
          <a:xfrm>
            <a:off x="7970903" y="876300"/>
            <a:ext cx="701683" cy="5712646"/>
          </a:xfrm>
          <a:prstGeom prst="rect">
            <a:avLst/>
          </a:prstGeom>
        </p:spPr>
      </p:pic>
      <p:sp>
        <p:nvSpPr>
          <p:cNvPr id="29" name="TextBox 28"/>
          <p:cNvSpPr txBox="1"/>
          <p:nvPr/>
        </p:nvSpPr>
        <p:spPr>
          <a:xfrm>
            <a:off x="3309861" y="6022824"/>
            <a:ext cx="4798827" cy="400110"/>
          </a:xfrm>
          <a:prstGeom prst="rect">
            <a:avLst/>
          </a:prstGeom>
          <a:noFill/>
        </p:spPr>
        <p:txBody>
          <a:bodyPr wrap="square" rtlCol="0">
            <a:spAutoFit/>
          </a:bodyPr>
          <a:lstStyle/>
          <a:p>
            <a:r>
              <a:rPr lang="en-US" sz="2000" dirty="0"/>
              <a:t>S                        </a:t>
            </a:r>
            <a:r>
              <a:rPr lang="en-US" sz="2000" dirty="0" smtClean="0"/>
              <a:t>Distance </a:t>
            </a:r>
            <a:r>
              <a:rPr lang="en-US" sz="2000" dirty="0"/>
              <a:t>(km</a:t>
            </a:r>
            <a:r>
              <a:rPr lang="en-US" sz="2000" dirty="0" smtClean="0"/>
              <a:t>)                          N</a:t>
            </a:r>
            <a:endParaRPr lang="en-US" sz="2000" dirty="0"/>
          </a:p>
        </p:txBody>
      </p:sp>
      <p:sp>
        <p:nvSpPr>
          <p:cNvPr id="30" name="TextBox 29"/>
          <p:cNvSpPr txBox="1"/>
          <p:nvPr/>
        </p:nvSpPr>
        <p:spPr>
          <a:xfrm>
            <a:off x="3398904" y="5772150"/>
            <a:ext cx="301686" cy="369332"/>
          </a:xfrm>
          <a:prstGeom prst="rect">
            <a:avLst/>
          </a:prstGeom>
          <a:noFill/>
        </p:spPr>
        <p:txBody>
          <a:bodyPr wrap="none" rtlCol="0">
            <a:spAutoFit/>
          </a:bodyPr>
          <a:lstStyle/>
          <a:p>
            <a:r>
              <a:rPr lang="en-US" dirty="0" smtClean="0"/>
              <a:t>0</a:t>
            </a:r>
            <a:endParaRPr lang="en-US" dirty="0"/>
          </a:p>
        </p:txBody>
      </p:sp>
      <p:sp>
        <p:nvSpPr>
          <p:cNvPr id="31" name="TextBox 30"/>
          <p:cNvSpPr txBox="1"/>
          <p:nvPr/>
        </p:nvSpPr>
        <p:spPr>
          <a:xfrm>
            <a:off x="4113279" y="5772150"/>
            <a:ext cx="535724" cy="369332"/>
          </a:xfrm>
          <a:prstGeom prst="rect">
            <a:avLst/>
          </a:prstGeom>
          <a:noFill/>
        </p:spPr>
        <p:txBody>
          <a:bodyPr wrap="none" rtlCol="0">
            <a:spAutoFit/>
          </a:bodyPr>
          <a:lstStyle/>
          <a:p>
            <a:r>
              <a:rPr lang="en-US" dirty="0" smtClean="0"/>
              <a:t>100</a:t>
            </a:r>
            <a:endParaRPr lang="en-US" dirty="0"/>
          </a:p>
        </p:txBody>
      </p:sp>
      <p:sp>
        <p:nvSpPr>
          <p:cNvPr id="32" name="TextBox 31"/>
          <p:cNvSpPr txBox="1"/>
          <p:nvPr/>
        </p:nvSpPr>
        <p:spPr>
          <a:xfrm>
            <a:off x="4980054" y="5762625"/>
            <a:ext cx="535724" cy="369332"/>
          </a:xfrm>
          <a:prstGeom prst="rect">
            <a:avLst/>
          </a:prstGeom>
          <a:noFill/>
        </p:spPr>
        <p:txBody>
          <a:bodyPr wrap="none" rtlCol="0">
            <a:spAutoFit/>
          </a:bodyPr>
          <a:lstStyle/>
          <a:p>
            <a:r>
              <a:rPr lang="en-US" dirty="0" smtClean="0"/>
              <a:t>200</a:t>
            </a:r>
            <a:endParaRPr lang="en-US" dirty="0"/>
          </a:p>
        </p:txBody>
      </p:sp>
      <p:sp>
        <p:nvSpPr>
          <p:cNvPr id="33" name="TextBox 32"/>
          <p:cNvSpPr txBox="1"/>
          <p:nvPr/>
        </p:nvSpPr>
        <p:spPr>
          <a:xfrm>
            <a:off x="5856354" y="5762625"/>
            <a:ext cx="535724" cy="369332"/>
          </a:xfrm>
          <a:prstGeom prst="rect">
            <a:avLst/>
          </a:prstGeom>
          <a:noFill/>
        </p:spPr>
        <p:txBody>
          <a:bodyPr wrap="none" rtlCol="0">
            <a:spAutoFit/>
          </a:bodyPr>
          <a:lstStyle/>
          <a:p>
            <a:r>
              <a:rPr lang="en-US" dirty="0" smtClean="0"/>
              <a:t>300</a:t>
            </a:r>
            <a:endParaRPr lang="en-US" dirty="0"/>
          </a:p>
        </p:txBody>
      </p:sp>
      <p:sp>
        <p:nvSpPr>
          <p:cNvPr id="34" name="TextBox 33"/>
          <p:cNvSpPr txBox="1"/>
          <p:nvPr/>
        </p:nvSpPr>
        <p:spPr>
          <a:xfrm>
            <a:off x="6723129" y="5762625"/>
            <a:ext cx="535724" cy="369332"/>
          </a:xfrm>
          <a:prstGeom prst="rect">
            <a:avLst/>
          </a:prstGeom>
          <a:noFill/>
        </p:spPr>
        <p:txBody>
          <a:bodyPr wrap="none" rtlCol="0">
            <a:spAutoFit/>
          </a:bodyPr>
          <a:lstStyle/>
          <a:p>
            <a:r>
              <a:rPr lang="en-US" dirty="0" smtClean="0"/>
              <a:t>400</a:t>
            </a:r>
            <a:endParaRPr lang="en-US" dirty="0"/>
          </a:p>
        </p:txBody>
      </p:sp>
      <p:sp>
        <p:nvSpPr>
          <p:cNvPr id="35" name="TextBox 34"/>
          <p:cNvSpPr txBox="1"/>
          <p:nvPr/>
        </p:nvSpPr>
        <p:spPr>
          <a:xfrm>
            <a:off x="7589904" y="5743575"/>
            <a:ext cx="535724" cy="369332"/>
          </a:xfrm>
          <a:prstGeom prst="rect">
            <a:avLst/>
          </a:prstGeom>
          <a:noFill/>
        </p:spPr>
        <p:txBody>
          <a:bodyPr wrap="none" rtlCol="0">
            <a:spAutoFit/>
          </a:bodyPr>
          <a:lstStyle/>
          <a:p>
            <a:r>
              <a:rPr lang="en-US" dirty="0" smtClean="0"/>
              <a:t>500</a:t>
            </a:r>
            <a:endParaRPr lang="en-US" dirty="0"/>
          </a:p>
        </p:txBody>
      </p:sp>
      <p:sp>
        <p:nvSpPr>
          <p:cNvPr id="36" name="TextBox 35"/>
          <p:cNvSpPr txBox="1"/>
          <p:nvPr/>
        </p:nvSpPr>
        <p:spPr>
          <a:xfrm>
            <a:off x="2979804" y="5591175"/>
            <a:ext cx="476412" cy="369332"/>
          </a:xfrm>
          <a:prstGeom prst="rect">
            <a:avLst/>
          </a:prstGeom>
          <a:noFill/>
        </p:spPr>
        <p:txBody>
          <a:bodyPr wrap="none" rtlCol="0">
            <a:spAutoFit/>
          </a:bodyPr>
          <a:lstStyle/>
          <a:p>
            <a:r>
              <a:rPr lang="en-US" dirty="0" smtClean="0"/>
              <a:t>0.0</a:t>
            </a:r>
            <a:endParaRPr lang="en-US" dirty="0"/>
          </a:p>
        </p:txBody>
      </p:sp>
      <p:sp>
        <p:nvSpPr>
          <p:cNvPr id="37" name="TextBox 36"/>
          <p:cNvSpPr txBox="1"/>
          <p:nvPr/>
        </p:nvSpPr>
        <p:spPr>
          <a:xfrm>
            <a:off x="2979804" y="5143500"/>
            <a:ext cx="476412" cy="369332"/>
          </a:xfrm>
          <a:prstGeom prst="rect">
            <a:avLst/>
          </a:prstGeom>
          <a:noFill/>
        </p:spPr>
        <p:txBody>
          <a:bodyPr wrap="none" rtlCol="0">
            <a:spAutoFit/>
          </a:bodyPr>
          <a:lstStyle/>
          <a:p>
            <a:r>
              <a:rPr lang="en-US" dirty="0" smtClean="0"/>
              <a:t>2.0</a:t>
            </a:r>
            <a:endParaRPr lang="en-US" dirty="0"/>
          </a:p>
        </p:txBody>
      </p:sp>
      <p:sp>
        <p:nvSpPr>
          <p:cNvPr id="38" name="TextBox 37"/>
          <p:cNvSpPr txBox="1"/>
          <p:nvPr/>
        </p:nvSpPr>
        <p:spPr>
          <a:xfrm>
            <a:off x="2979804" y="4686300"/>
            <a:ext cx="476412" cy="369332"/>
          </a:xfrm>
          <a:prstGeom prst="rect">
            <a:avLst/>
          </a:prstGeom>
          <a:noFill/>
        </p:spPr>
        <p:txBody>
          <a:bodyPr wrap="none" rtlCol="0">
            <a:spAutoFit/>
          </a:bodyPr>
          <a:lstStyle/>
          <a:p>
            <a:r>
              <a:rPr lang="en-US" dirty="0" smtClean="0"/>
              <a:t>4.0</a:t>
            </a:r>
            <a:endParaRPr lang="en-US" dirty="0"/>
          </a:p>
        </p:txBody>
      </p:sp>
      <p:sp>
        <p:nvSpPr>
          <p:cNvPr id="39" name="TextBox 38"/>
          <p:cNvSpPr txBox="1"/>
          <p:nvPr/>
        </p:nvSpPr>
        <p:spPr>
          <a:xfrm>
            <a:off x="2979804" y="4238625"/>
            <a:ext cx="476412" cy="369332"/>
          </a:xfrm>
          <a:prstGeom prst="rect">
            <a:avLst/>
          </a:prstGeom>
          <a:noFill/>
        </p:spPr>
        <p:txBody>
          <a:bodyPr wrap="none" rtlCol="0">
            <a:spAutoFit/>
          </a:bodyPr>
          <a:lstStyle/>
          <a:p>
            <a:r>
              <a:rPr lang="en-US" dirty="0" smtClean="0"/>
              <a:t>6.0</a:t>
            </a:r>
            <a:endParaRPr lang="en-US" dirty="0"/>
          </a:p>
        </p:txBody>
      </p:sp>
      <p:sp>
        <p:nvSpPr>
          <p:cNvPr id="40" name="TextBox 39"/>
          <p:cNvSpPr txBox="1"/>
          <p:nvPr/>
        </p:nvSpPr>
        <p:spPr>
          <a:xfrm>
            <a:off x="2979804" y="3810000"/>
            <a:ext cx="476412" cy="369332"/>
          </a:xfrm>
          <a:prstGeom prst="rect">
            <a:avLst/>
          </a:prstGeom>
          <a:noFill/>
        </p:spPr>
        <p:txBody>
          <a:bodyPr wrap="none" rtlCol="0">
            <a:spAutoFit/>
          </a:bodyPr>
          <a:lstStyle/>
          <a:p>
            <a:r>
              <a:rPr lang="en-US" dirty="0" smtClean="0"/>
              <a:t>8.0</a:t>
            </a:r>
            <a:endParaRPr lang="en-US" dirty="0"/>
          </a:p>
        </p:txBody>
      </p:sp>
      <p:sp>
        <p:nvSpPr>
          <p:cNvPr id="41" name="TextBox 40"/>
          <p:cNvSpPr txBox="1"/>
          <p:nvPr/>
        </p:nvSpPr>
        <p:spPr>
          <a:xfrm>
            <a:off x="2913129" y="3352800"/>
            <a:ext cx="593432" cy="369332"/>
          </a:xfrm>
          <a:prstGeom prst="rect">
            <a:avLst/>
          </a:prstGeom>
          <a:noFill/>
        </p:spPr>
        <p:txBody>
          <a:bodyPr wrap="none" rtlCol="0">
            <a:spAutoFit/>
          </a:bodyPr>
          <a:lstStyle/>
          <a:p>
            <a:r>
              <a:rPr lang="en-US" dirty="0" smtClean="0"/>
              <a:t>10.0</a:t>
            </a:r>
            <a:endParaRPr lang="en-US" dirty="0"/>
          </a:p>
        </p:txBody>
      </p:sp>
      <p:sp>
        <p:nvSpPr>
          <p:cNvPr id="42" name="TextBox 41"/>
          <p:cNvSpPr txBox="1"/>
          <p:nvPr/>
        </p:nvSpPr>
        <p:spPr>
          <a:xfrm>
            <a:off x="2922654" y="2924175"/>
            <a:ext cx="593432" cy="369332"/>
          </a:xfrm>
          <a:prstGeom prst="rect">
            <a:avLst/>
          </a:prstGeom>
          <a:noFill/>
        </p:spPr>
        <p:txBody>
          <a:bodyPr wrap="none" rtlCol="0">
            <a:spAutoFit/>
          </a:bodyPr>
          <a:lstStyle/>
          <a:p>
            <a:r>
              <a:rPr lang="en-US" dirty="0" smtClean="0"/>
              <a:t>12.0</a:t>
            </a:r>
            <a:endParaRPr lang="en-US" dirty="0"/>
          </a:p>
        </p:txBody>
      </p:sp>
      <p:sp>
        <p:nvSpPr>
          <p:cNvPr id="43" name="TextBox 42"/>
          <p:cNvSpPr txBox="1"/>
          <p:nvPr/>
        </p:nvSpPr>
        <p:spPr>
          <a:xfrm>
            <a:off x="2922654" y="2524125"/>
            <a:ext cx="593432" cy="369332"/>
          </a:xfrm>
          <a:prstGeom prst="rect">
            <a:avLst/>
          </a:prstGeom>
          <a:noFill/>
        </p:spPr>
        <p:txBody>
          <a:bodyPr wrap="none" rtlCol="0">
            <a:spAutoFit/>
          </a:bodyPr>
          <a:lstStyle/>
          <a:p>
            <a:r>
              <a:rPr lang="en-US" dirty="0" smtClean="0"/>
              <a:t>14.0</a:t>
            </a:r>
            <a:endParaRPr lang="en-US" dirty="0"/>
          </a:p>
        </p:txBody>
      </p:sp>
      <p:sp>
        <p:nvSpPr>
          <p:cNvPr id="44" name="TextBox 43"/>
          <p:cNvSpPr txBox="1"/>
          <p:nvPr/>
        </p:nvSpPr>
        <p:spPr>
          <a:xfrm>
            <a:off x="2922654" y="2114550"/>
            <a:ext cx="593432" cy="369332"/>
          </a:xfrm>
          <a:prstGeom prst="rect">
            <a:avLst/>
          </a:prstGeom>
          <a:noFill/>
        </p:spPr>
        <p:txBody>
          <a:bodyPr wrap="none" rtlCol="0">
            <a:spAutoFit/>
          </a:bodyPr>
          <a:lstStyle/>
          <a:p>
            <a:r>
              <a:rPr lang="en-US" dirty="0" smtClean="0"/>
              <a:t>16.0</a:t>
            </a:r>
            <a:endParaRPr lang="en-US" dirty="0"/>
          </a:p>
        </p:txBody>
      </p:sp>
      <p:sp>
        <p:nvSpPr>
          <p:cNvPr id="45" name="TextBox 44"/>
          <p:cNvSpPr txBox="1"/>
          <p:nvPr/>
        </p:nvSpPr>
        <p:spPr>
          <a:xfrm>
            <a:off x="2922654" y="1666875"/>
            <a:ext cx="593432" cy="369332"/>
          </a:xfrm>
          <a:prstGeom prst="rect">
            <a:avLst/>
          </a:prstGeom>
          <a:noFill/>
        </p:spPr>
        <p:txBody>
          <a:bodyPr wrap="none" rtlCol="0">
            <a:spAutoFit/>
          </a:bodyPr>
          <a:lstStyle/>
          <a:p>
            <a:r>
              <a:rPr lang="en-US" dirty="0" smtClean="0"/>
              <a:t>18.0</a:t>
            </a:r>
            <a:endParaRPr lang="en-US" dirty="0"/>
          </a:p>
        </p:txBody>
      </p:sp>
      <p:sp>
        <p:nvSpPr>
          <p:cNvPr id="46" name="TextBox 45"/>
          <p:cNvSpPr txBox="1"/>
          <p:nvPr/>
        </p:nvSpPr>
        <p:spPr>
          <a:xfrm>
            <a:off x="2922654" y="1219200"/>
            <a:ext cx="593432" cy="369332"/>
          </a:xfrm>
          <a:prstGeom prst="rect">
            <a:avLst/>
          </a:prstGeom>
          <a:noFill/>
        </p:spPr>
        <p:txBody>
          <a:bodyPr wrap="none" rtlCol="0">
            <a:spAutoFit/>
          </a:bodyPr>
          <a:lstStyle/>
          <a:p>
            <a:r>
              <a:rPr lang="en-US" dirty="0" smtClean="0"/>
              <a:t>20.0</a:t>
            </a:r>
            <a:endParaRPr lang="en-US" dirty="0"/>
          </a:p>
        </p:txBody>
      </p:sp>
      <p:sp>
        <p:nvSpPr>
          <p:cNvPr id="47" name="TextBox 46"/>
          <p:cNvSpPr txBox="1"/>
          <p:nvPr/>
        </p:nvSpPr>
        <p:spPr>
          <a:xfrm>
            <a:off x="2598804" y="2739249"/>
            <a:ext cx="492443" cy="1316258"/>
          </a:xfrm>
          <a:prstGeom prst="rect">
            <a:avLst/>
          </a:prstGeom>
          <a:noFill/>
        </p:spPr>
        <p:txBody>
          <a:bodyPr vert="vert270" wrap="none" rtlCol="0">
            <a:spAutoFit/>
          </a:bodyPr>
          <a:lstStyle/>
          <a:p>
            <a:r>
              <a:rPr lang="en-US" sz="2000" dirty="0" smtClean="0"/>
              <a:t>Height (km)</a:t>
            </a:r>
            <a:endParaRPr lang="en-US" sz="2000" dirty="0"/>
          </a:p>
        </p:txBody>
      </p:sp>
      <p:sp>
        <p:nvSpPr>
          <p:cNvPr id="48" name="TextBox 47"/>
          <p:cNvSpPr txBox="1"/>
          <p:nvPr/>
        </p:nvSpPr>
        <p:spPr>
          <a:xfrm>
            <a:off x="6144230" y="3343275"/>
            <a:ext cx="1791452" cy="1323439"/>
          </a:xfrm>
          <a:prstGeom prst="rect">
            <a:avLst/>
          </a:prstGeom>
          <a:noFill/>
        </p:spPr>
        <p:txBody>
          <a:bodyPr wrap="none" rtlCol="0">
            <a:spAutoFit/>
          </a:bodyPr>
          <a:lstStyle/>
          <a:p>
            <a:r>
              <a:rPr lang="en-US" sz="1600" dirty="0"/>
              <a:t>Shading: rain water</a:t>
            </a:r>
          </a:p>
          <a:p>
            <a:r>
              <a:rPr lang="en-US" sz="1600" dirty="0"/>
              <a:t>Black </a:t>
            </a:r>
            <a:r>
              <a:rPr lang="en-US" sz="1600" dirty="0" smtClean="0"/>
              <a:t>: </a:t>
            </a:r>
            <a:r>
              <a:rPr lang="en-US" sz="1600" dirty="0" err="1"/>
              <a:t>graupel</a:t>
            </a:r>
            <a:r>
              <a:rPr lang="en-US" sz="1600" dirty="0"/>
              <a:t> </a:t>
            </a:r>
          </a:p>
          <a:p>
            <a:r>
              <a:rPr lang="en-US" sz="1600" dirty="0" smtClean="0"/>
              <a:t>Green: </a:t>
            </a:r>
            <a:r>
              <a:rPr lang="en-US" sz="1600" dirty="0"/>
              <a:t>snow </a:t>
            </a:r>
          </a:p>
          <a:p>
            <a:r>
              <a:rPr lang="en-US" sz="1600" dirty="0" smtClean="0"/>
              <a:t>Blue: </a:t>
            </a:r>
            <a:r>
              <a:rPr lang="en-US" sz="1600" dirty="0"/>
              <a:t>cloud ice </a:t>
            </a:r>
          </a:p>
          <a:p>
            <a:r>
              <a:rPr lang="en-US" sz="1600" dirty="0" smtClean="0"/>
              <a:t>Grey: </a:t>
            </a:r>
            <a:r>
              <a:rPr lang="en-US" sz="1600" dirty="0"/>
              <a:t>temperature</a:t>
            </a:r>
          </a:p>
        </p:txBody>
      </p:sp>
    </p:spTree>
    <p:extLst>
      <p:ext uri="{BB962C8B-B14F-4D97-AF65-F5344CB8AC3E}">
        <p14:creationId xmlns:p14="http://schemas.microsoft.com/office/powerpoint/2010/main" val="414328105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descr="TRMMxsect.png"/>
          <p:cNvPicPr>
            <a:picLocks noChangeAspect="1"/>
          </p:cNvPicPr>
          <p:nvPr/>
        </p:nvPicPr>
        <p:blipFill>
          <a:blip r:embed="rId3" cstate="print"/>
          <a:stretch>
            <a:fillRect/>
          </a:stretch>
        </p:blipFill>
        <p:spPr>
          <a:xfrm>
            <a:off x="448556" y="2036207"/>
            <a:ext cx="5490517" cy="3418259"/>
          </a:xfrm>
          <a:prstGeom prst="rect">
            <a:avLst/>
          </a:prstGeom>
        </p:spPr>
      </p:pic>
      <p:sp>
        <p:nvSpPr>
          <p:cNvPr id="2" name="TextShape 1"/>
          <p:cNvSpPr txBox="1"/>
          <p:nvPr/>
        </p:nvSpPr>
        <p:spPr>
          <a:xfrm>
            <a:off x="1981173" y="77403"/>
            <a:ext cx="8228763" cy="779848"/>
          </a:xfrm>
          <a:prstGeom prst="rect">
            <a:avLst/>
          </a:prstGeom>
        </p:spPr>
        <p:txBody>
          <a:bodyPr wrap="none" lIns="0" tIns="0" rIns="0" bIns="0" anchor="ctr"/>
          <a:lstStyle/>
          <a:p>
            <a:pPr algn="ctr"/>
            <a:r>
              <a:rPr lang="en-US" sz="3600" b="1" dirty="0" smtClean="0"/>
              <a:t>COMPARISON OF MODEL AND RADAR</a:t>
            </a:r>
            <a:endParaRPr sz="3600" b="1" dirty="0"/>
          </a:p>
        </p:txBody>
      </p:sp>
      <p:sp>
        <p:nvSpPr>
          <p:cNvPr id="3" name="TextBox 2"/>
          <p:cNvSpPr txBox="1"/>
          <p:nvPr/>
        </p:nvSpPr>
        <p:spPr>
          <a:xfrm>
            <a:off x="121818" y="1222861"/>
            <a:ext cx="1859355" cy="400110"/>
          </a:xfrm>
          <a:prstGeom prst="rect">
            <a:avLst/>
          </a:prstGeom>
          <a:noFill/>
        </p:spPr>
        <p:txBody>
          <a:bodyPr wrap="none" rtlCol="0">
            <a:spAutoFit/>
          </a:bodyPr>
          <a:lstStyle/>
          <a:p>
            <a:r>
              <a:rPr lang="en-US" sz="2000" dirty="0" smtClean="0"/>
              <a:t>06/17 0700 UTC</a:t>
            </a:r>
            <a:endParaRPr lang="en-US" sz="2000" dirty="0"/>
          </a:p>
        </p:txBody>
      </p:sp>
      <p:sp>
        <p:nvSpPr>
          <p:cNvPr id="4" name="TextBox 3"/>
          <p:cNvSpPr txBox="1"/>
          <p:nvPr/>
        </p:nvSpPr>
        <p:spPr>
          <a:xfrm>
            <a:off x="6673707" y="895954"/>
            <a:ext cx="4721637" cy="523220"/>
          </a:xfrm>
          <a:prstGeom prst="rect">
            <a:avLst/>
          </a:prstGeom>
          <a:noFill/>
        </p:spPr>
        <p:txBody>
          <a:bodyPr wrap="square" rtlCol="0">
            <a:spAutoFit/>
          </a:bodyPr>
          <a:lstStyle/>
          <a:p>
            <a:pPr algn="ctr"/>
            <a:r>
              <a:rPr lang="en-US" sz="2800" dirty="0" smtClean="0"/>
              <a:t>WRF REFLECTIVITY (</a:t>
            </a:r>
            <a:r>
              <a:rPr lang="en-US" sz="2800" dirty="0" err="1" smtClean="0"/>
              <a:t>dBZ</a:t>
            </a:r>
            <a:r>
              <a:rPr lang="en-US" sz="2800" dirty="0" smtClean="0"/>
              <a:t>)</a:t>
            </a:r>
            <a:endParaRPr lang="en-US" sz="2800" dirty="0"/>
          </a:p>
        </p:txBody>
      </p:sp>
      <p:pic>
        <p:nvPicPr>
          <p:cNvPr id="5" name="Picture 4" descr="wrfLABEL.png"/>
          <p:cNvPicPr>
            <a:picLocks noChangeAspect="1"/>
          </p:cNvPicPr>
          <p:nvPr/>
        </p:nvPicPr>
        <p:blipFill>
          <a:blip r:embed="rId4" cstate="print"/>
          <a:srcRect l="92031" t="14566" r="-681" b="13901"/>
          <a:stretch>
            <a:fillRect/>
          </a:stretch>
        </p:blipFill>
        <p:spPr>
          <a:xfrm>
            <a:off x="11313757" y="563525"/>
            <a:ext cx="709233" cy="5878445"/>
          </a:xfrm>
          <a:prstGeom prst="rect">
            <a:avLst/>
          </a:prstGeom>
        </p:spPr>
      </p:pic>
      <p:sp>
        <p:nvSpPr>
          <p:cNvPr id="6" name="TextBox 5"/>
          <p:cNvSpPr txBox="1"/>
          <p:nvPr/>
        </p:nvSpPr>
        <p:spPr>
          <a:xfrm>
            <a:off x="6673707" y="6022824"/>
            <a:ext cx="4798827" cy="400110"/>
          </a:xfrm>
          <a:prstGeom prst="rect">
            <a:avLst/>
          </a:prstGeom>
          <a:noFill/>
        </p:spPr>
        <p:txBody>
          <a:bodyPr wrap="square" rtlCol="0">
            <a:spAutoFit/>
          </a:bodyPr>
          <a:lstStyle/>
          <a:p>
            <a:r>
              <a:rPr lang="en-US" sz="2000" dirty="0"/>
              <a:t>S                        </a:t>
            </a:r>
            <a:r>
              <a:rPr lang="en-US" sz="2000" dirty="0" smtClean="0"/>
              <a:t>Distance </a:t>
            </a:r>
            <a:r>
              <a:rPr lang="en-US" sz="2000" dirty="0"/>
              <a:t>(km</a:t>
            </a:r>
            <a:r>
              <a:rPr lang="en-US" sz="2000" dirty="0" smtClean="0"/>
              <a:t>)                          N</a:t>
            </a:r>
            <a:endParaRPr lang="en-US" sz="2000" dirty="0"/>
          </a:p>
        </p:txBody>
      </p:sp>
      <p:sp>
        <p:nvSpPr>
          <p:cNvPr id="7" name="TextBox 6"/>
          <p:cNvSpPr txBox="1"/>
          <p:nvPr/>
        </p:nvSpPr>
        <p:spPr>
          <a:xfrm>
            <a:off x="5905500" y="2844024"/>
            <a:ext cx="492443" cy="1316258"/>
          </a:xfrm>
          <a:prstGeom prst="rect">
            <a:avLst/>
          </a:prstGeom>
          <a:noFill/>
        </p:spPr>
        <p:txBody>
          <a:bodyPr vert="vert270" wrap="none" rtlCol="0">
            <a:spAutoFit/>
          </a:bodyPr>
          <a:lstStyle/>
          <a:p>
            <a:r>
              <a:rPr lang="en-US" sz="2000" dirty="0" smtClean="0"/>
              <a:t>Height (km)</a:t>
            </a:r>
            <a:endParaRPr lang="en-US" sz="2000" dirty="0"/>
          </a:p>
        </p:txBody>
      </p:sp>
      <p:pic>
        <p:nvPicPr>
          <p:cNvPr id="8" name="Picture 7" descr="wrfavgXSECT.png"/>
          <p:cNvPicPr>
            <a:picLocks noChangeAspect="1"/>
          </p:cNvPicPr>
          <p:nvPr/>
        </p:nvPicPr>
        <p:blipFill>
          <a:blip r:embed="rId5" cstate="print"/>
          <a:stretch>
            <a:fillRect/>
          </a:stretch>
        </p:blipFill>
        <p:spPr>
          <a:xfrm>
            <a:off x="6742019" y="1369081"/>
            <a:ext cx="4537262" cy="4405588"/>
          </a:xfrm>
          <a:prstGeom prst="rect">
            <a:avLst/>
          </a:prstGeom>
        </p:spPr>
      </p:pic>
      <p:sp>
        <p:nvSpPr>
          <p:cNvPr id="9" name="TextBox 8"/>
          <p:cNvSpPr txBox="1"/>
          <p:nvPr/>
        </p:nvSpPr>
        <p:spPr>
          <a:xfrm>
            <a:off x="6696075" y="5724525"/>
            <a:ext cx="301686" cy="369332"/>
          </a:xfrm>
          <a:prstGeom prst="rect">
            <a:avLst/>
          </a:prstGeom>
          <a:noFill/>
        </p:spPr>
        <p:txBody>
          <a:bodyPr wrap="none" rtlCol="0">
            <a:spAutoFit/>
          </a:bodyPr>
          <a:lstStyle/>
          <a:p>
            <a:r>
              <a:rPr lang="en-US" dirty="0" smtClean="0"/>
              <a:t>0</a:t>
            </a:r>
            <a:endParaRPr lang="en-US" dirty="0"/>
          </a:p>
        </p:txBody>
      </p:sp>
      <p:sp>
        <p:nvSpPr>
          <p:cNvPr id="10" name="TextBox 9"/>
          <p:cNvSpPr txBox="1"/>
          <p:nvPr/>
        </p:nvSpPr>
        <p:spPr>
          <a:xfrm>
            <a:off x="7410450" y="5724525"/>
            <a:ext cx="535724" cy="369332"/>
          </a:xfrm>
          <a:prstGeom prst="rect">
            <a:avLst/>
          </a:prstGeom>
          <a:noFill/>
        </p:spPr>
        <p:txBody>
          <a:bodyPr wrap="none" rtlCol="0">
            <a:spAutoFit/>
          </a:bodyPr>
          <a:lstStyle/>
          <a:p>
            <a:r>
              <a:rPr lang="en-US" dirty="0" smtClean="0"/>
              <a:t>100</a:t>
            </a:r>
            <a:endParaRPr lang="en-US" dirty="0"/>
          </a:p>
        </p:txBody>
      </p:sp>
      <p:sp>
        <p:nvSpPr>
          <p:cNvPr id="11" name="TextBox 10"/>
          <p:cNvSpPr txBox="1"/>
          <p:nvPr/>
        </p:nvSpPr>
        <p:spPr>
          <a:xfrm>
            <a:off x="8277225" y="5715000"/>
            <a:ext cx="535724" cy="369332"/>
          </a:xfrm>
          <a:prstGeom prst="rect">
            <a:avLst/>
          </a:prstGeom>
          <a:noFill/>
        </p:spPr>
        <p:txBody>
          <a:bodyPr wrap="none" rtlCol="0">
            <a:spAutoFit/>
          </a:bodyPr>
          <a:lstStyle/>
          <a:p>
            <a:r>
              <a:rPr lang="en-US" dirty="0" smtClean="0"/>
              <a:t>200</a:t>
            </a:r>
            <a:endParaRPr lang="en-US" dirty="0"/>
          </a:p>
        </p:txBody>
      </p:sp>
      <p:sp>
        <p:nvSpPr>
          <p:cNvPr id="12" name="TextBox 11"/>
          <p:cNvSpPr txBox="1"/>
          <p:nvPr/>
        </p:nvSpPr>
        <p:spPr>
          <a:xfrm>
            <a:off x="9153525" y="5715000"/>
            <a:ext cx="535724" cy="369332"/>
          </a:xfrm>
          <a:prstGeom prst="rect">
            <a:avLst/>
          </a:prstGeom>
          <a:noFill/>
        </p:spPr>
        <p:txBody>
          <a:bodyPr wrap="none" rtlCol="0">
            <a:spAutoFit/>
          </a:bodyPr>
          <a:lstStyle/>
          <a:p>
            <a:r>
              <a:rPr lang="en-US" dirty="0" smtClean="0"/>
              <a:t>300</a:t>
            </a:r>
            <a:endParaRPr lang="en-US" dirty="0"/>
          </a:p>
        </p:txBody>
      </p:sp>
      <p:sp>
        <p:nvSpPr>
          <p:cNvPr id="13" name="TextBox 12"/>
          <p:cNvSpPr txBox="1"/>
          <p:nvPr/>
        </p:nvSpPr>
        <p:spPr>
          <a:xfrm>
            <a:off x="10020300" y="5715000"/>
            <a:ext cx="535724" cy="369332"/>
          </a:xfrm>
          <a:prstGeom prst="rect">
            <a:avLst/>
          </a:prstGeom>
          <a:noFill/>
        </p:spPr>
        <p:txBody>
          <a:bodyPr wrap="none" rtlCol="0">
            <a:spAutoFit/>
          </a:bodyPr>
          <a:lstStyle/>
          <a:p>
            <a:r>
              <a:rPr lang="en-US" dirty="0" smtClean="0"/>
              <a:t>400</a:t>
            </a:r>
            <a:endParaRPr lang="en-US" dirty="0"/>
          </a:p>
        </p:txBody>
      </p:sp>
      <p:sp>
        <p:nvSpPr>
          <p:cNvPr id="14" name="TextBox 13"/>
          <p:cNvSpPr txBox="1"/>
          <p:nvPr/>
        </p:nvSpPr>
        <p:spPr>
          <a:xfrm>
            <a:off x="10887075" y="5695950"/>
            <a:ext cx="535724" cy="369332"/>
          </a:xfrm>
          <a:prstGeom prst="rect">
            <a:avLst/>
          </a:prstGeom>
          <a:noFill/>
        </p:spPr>
        <p:txBody>
          <a:bodyPr wrap="none" rtlCol="0">
            <a:spAutoFit/>
          </a:bodyPr>
          <a:lstStyle/>
          <a:p>
            <a:r>
              <a:rPr lang="en-US" dirty="0" smtClean="0"/>
              <a:t>500</a:t>
            </a:r>
            <a:endParaRPr lang="en-US" dirty="0"/>
          </a:p>
        </p:txBody>
      </p:sp>
      <p:sp>
        <p:nvSpPr>
          <p:cNvPr id="15" name="TextBox 14"/>
          <p:cNvSpPr txBox="1"/>
          <p:nvPr/>
        </p:nvSpPr>
        <p:spPr>
          <a:xfrm>
            <a:off x="6267450" y="5610225"/>
            <a:ext cx="476412" cy="369332"/>
          </a:xfrm>
          <a:prstGeom prst="rect">
            <a:avLst/>
          </a:prstGeom>
          <a:noFill/>
        </p:spPr>
        <p:txBody>
          <a:bodyPr wrap="none" rtlCol="0">
            <a:spAutoFit/>
          </a:bodyPr>
          <a:lstStyle/>
          <a:p>
            <a:r>
              <a:rPr lang="en-US" dirty="0" smtClean="0"/>
              <a:t>0.0</a:t>
            </a:r>
            <a:endParaRPr lang="en-US" dirty="0"/>
          </a:p>
        </p:txBody>
      </p:sp>
      <p:sp>
        <p:nvSpPr>
          <p:cNvPr id="16" name="TextBox 15"/>
          <p:cNvSpPr txBox="1"/>
          <p:nvPr/>
        </p:nvSpPr>
        <p:spPr>
          <a:xfrm>
            <a:off x="6267450" y="5162550"/>
            <a:ext cx="476412" cy="369332"/>
          </a:xfrm>
          <a:prstGeom prst="rect">
            <a:avLst/>
          </a:prstGeom>
          <a:noFill/>
        </p:spPr>
        <p:txBody>
          <a:bodyPr wrap="none" rtlCol="0">
            <a:spAutoFit/>
          </a:bodyPr>
          <a:lstStyle/>
          <a:p>
            <a:r>
              <a:rPr lang="en-US" dirty="0" smtClean="0"/>
              <a:t>2.0</a:t>
            </a:r>
            <a:endParaRPr lang="en-US" dirty="0"/>
          </a:p>
        </p:txBody>
      </p:sp>
      <p:sp>
        <p:nvSpPr>
          <p:cNvPr id="17" name="TextBox 16"/>
          <p:cNvSpPr txBox="1"/>
          <p:nvPr/>
        </p:nvSpPr>
        <p:spPr>
          <a:xfrm>
            <a:off x="6267450" y="4705350"/>
            <a:ext cx="476412" cy="369332"/>
          </a:xfrm>
          <a:prstGeom prst="rect">
            <a:avLst/>
          </a:prstGeom>
          <a:noFill/>
        </p:spPr>
        <p:txBody>
          <a:bodyPr wrap="none" rtlCol="0">
            <a:spAutoFit/>
          </a:bodyPr>
          <a:lstStyle/>
          <a:p>
            <a:r>
              <a:rPr lang="en-US" dirty="0" smtClean="0"/>
              <a:t>4.0</a:t>
            </a:r>
            <a:endParaRPr lang="en-US" dirty="0"/>
          </a:p>
        </p:txBody>
      </p:sp>
      <p:sp>
        <p:nvSpPr>
          <p:cNvPr id="18" name="TextBox 17"/>
          <p:cNvSpPr txBox="1"/>
          <p:nvPr/>
        </p:nvSpPr>
        <p:spPr>
          <a:xfrm>
            <a:off x="6267450" y="4257675"/>
            <a:ext cx="476412" cy="369332"/>
          </a:xfrm>
          <a:prstGeom prst="rect">
            <a:avLst/>
          </a:prstGeom>
          <a:noFill/>
        </p:spPr>
        <p:txBody>
          <a:bodyPr wrap="none" rtlCol="0">
            <a:spAutoFit/>
          </a:bodyPr>
          <a:lstStyle/>
          <a:p>
            <a:r>
              <a:rPr lang="en-US" dirty="0" smtClean="0"/>
              <a:t>6.0</a:t>
            </a:r>
            <a:endParaRPr lang="en-US" dirty="0"/>
          </a:p>
        </p:txBody>
      </p:sp>
      <p:sp>
        <p:nvSpPr>
          <p:cNvPr id="19" name="TextBox 18"/>
          <p:cNvSpPr txBox="1"/>
          <p:nvPr/>
        </p:nvSpPr>
        <p:spPr>
          <a:xfrm>
            <a:off x="6267450" y="3829050"/>
            <a:ext cx="476412" cy="369332"/>
          </a:xfrm>
          <a:prstGeom prst="rect">
            <a:avLst/>
          </a:prstGeom>
          <a:noFill/>
        </p:spPr>
        <p:txBody>
          <a:bodyPr wrap="none" rtlCol="0">
            <a:spAutoFit/>
          </a:bodyPr>
          <a:lstStyle/>
          <a:p>
            <a:r>
              <a:rPr lang="en-US" dirty="0" smtClean="0"/>
              <a:t>8.0</a:t>
            </a:r>
            <a:endParaRPr lang="en-US" dirty="0"/>
          </a:p>
        </p:txBody>
      </p:sp>
      <p:sp>
        <p:nvSpPr>
          <p:cNvPr id="20" name="TextBox 19"/>
          <p:cNvSpPr txBox="1"/>
          <p:nvPr/>
        </p:nvSpPr>
        <p:spPr>
          <a:xfrm>
            <a:off x="6200775" y="3371850"/>
            <a:ext cx="593432" cy="369332"/>
          </a:xfrm>
          <a:prstGeom prst="rect">
            <a:avLst/>
          </a:prstGeom>
          <a:noFill/>
        </p:spPr>
        <p:txBody>
          <a:bodyPr wrap="none" rtlCol="0">
            <a:spAutoFit/>
          </a:bodyPr>
          <a:lstStyle/>
          <a:p>
            <a:r>
              <a:rPr lang="en-US" dirty="0" smtClean="0"/>
              <a:t>10.0</a:t>
            </a:r>
            <a:endParaRPr lang="en-US" dirty="0"/>
          </a:p>
        </p:txBody>
      </p:sp>
      <p:sp>
        <p:nvSpPr>
          <p:cNvPr id="21" name="TextBox 20"/>
          <p:cNvSpPr txBox="1"/>
          <p:nvPr/>
        </p:nvSpPr>
        <p:spPr>
          <a:xfrm>
            <a:off x="6210300" y="2943225"/>
            <a:ext cx="593432" cy="369332"/>
          </a:xfrm>
          <a:prstGeom prst="rect">
            <a:avLst/>
          </a:prstGeom>
          <a:noFill/>
        </p:spPr>
        <p:txBody>
          <a:bodyPr wrap="none" rtlCol="0">
            <a:spAutoFit/>
          </a:bodyPr>
          <a:lstStyle/>
          <a:p>
            <a:r>
              <a:rPr lang="en-US" dirty="0" smtClean="0"/>
              <a:t>12.0</a:t>
            </a:r>
            <a:endParaRPr lang="en-US" dirty="0"/>
          </a:p>
        </p:txBody>
      </p:sp>
      <p:sp>
        <p:nvSpPr>
          <p:cNvPr id="22" name="TextBox 21"/>
          <p:cNvSpPr txBox="1"/>
          <p:nvPr/>
        </p:nvSpPr>
        <p:spPr>
          <a:xfrm>
            <a:off x="6210300" y="2543175"/>
            <a:ext cx="593432" cy="369332"/>
          </a:xfrm>
          <a:prstGeom prst="rect">
            <a:avLst/>
          </a:prstGeom>
          <a:noFill/>
        </p:spPr>
        <p:txBody>
          <a:bodyPr wrap="none" rtlCol="0">
            <a:spAutoFit/>
          </a:bodyPr>
          <a:lstStyle/>
          <a:p>
            <a:r>
              <a:rPr lang="en-US" dirty="0" smtClean="0"/>
              <a:t>14.0</a:t>
            </a:r>
            <a:endParaRPr lang="en-US" dirty="0"/>
          </a:p>
        </p:txBody>
      </p:sp>
      <p:sp>
        <p:nvSpPr>
          <p:cNvPr id="23" name="TextBox 22"/>
          <p:cNvSpPr txBox="1"/>
          <p:nvPr/>
        </p:nvSpPr>
        <p:spPr>
          <a:xfrm>
            <a:off x="6210300" y="2133600"/>
            <a:ext cx="593432" cy="369332"/>
          </a:xfrm>
          <a:prstGeom prst="rect">
            <a:avLst/>
          </a:prstGeom>
          <a:noFill/>
        </p:spPr>
        <p:txBody>
          <a:bodyPr wrap="none" rtlCol="0">
            <a:spAutoFit/>
          </a:bodyPr>
          <a:lstStyle/>
          <a:p>
            <a:r>
              <a:rPr lang="en-US" dirty="0" smtClean="0"/>
              <a:t>16.0</a:t>
            </a:r>
            <a:endParaRPr lang="en-US" dirty="0"/>
          </a:p>
        </p:txBody>
      </p:sp>
      <p:sp>
        <p:nvSpPr>
          <p:cNvPr id="24" name="TextBox 23"/>
          <p:cNvSpPr txBox="1"/>
          <p:nvPr/>
        </p:nvSpPr>
        <p:spPr>
          <a:xfrm>
            <a:off x="6210300" y="1685925"/>
            <a:ext cx="593432" cy="369332"/>
          </a:xfrm>
          <a:prstGeom prst="rect">
            <a:avLst/>
          </a:prstGeom>
          <a:noFill/>
        </p:spPr>
        <p:txBody>
          <a:bodyPr wrap="none" rtlCol="0">
            <a:spAutoFit/>
          </a:bodyPr>
          <a:lstStyle/>
          <a:p>
            <a:r>
              <a:rPr lang="en-US" dirty="0" smtClean="0"/>
              <a:t>18.0</a:t>
            </a:r>
            <a:endParaRPr lang="en-US" dirty="0"/>
          </a:p>
        </p:txBody>
      </p:sp>
      <p:sp>
        <p:nvSpPr>
          <p:cNvPr id="25" name="TextBox 24"/>
          <p:cNvSpPr txBox="1"/>
          <p:nvPr/>
        </p:nvSpPr>
        <p:spPr>
          <a:xfrm>
            <a:off x="6210300" y="1238250"/>
            <a:ext cx="593432" cy="369332"/>
          </a:xfrm>
          <a:prstGeom prst="rect">
            <a:avLst/>
          </a:prstGeom>
          <a:noFill/>
        </p:spPr>
        <p:txBody>
          <a:bodyPr wrap="none" rtlCol="0">
            <a:spAutoFit/>
          </a:bodyPr>
          <a:lstStyle/>
          <a:p>
            <a:r>
              <a:rPr lang="en-US" dirty="0" smtClean="0"/>
              <a:t>20.0</a:t>
            </a:r>
            <a:endParaRPr lang="en-US" dirty="0"/>
          </a:p>
        </p:txBody>
      </p:sp>
      <p:sp>
        <p:nvSpPr>
          <p:cNvPr id="47" name="TextBox 46"/>
          <p:cNvSpPr txBox="1"/>
          <p:nvPr/>
        </p:nvSpPr>
        <p:spPr>
          <a:xfrm>
            <a:off x="0" y="2739249"/>
            <a:ext cx="492443" cy="1316258"/>
          </a:xfrm>
          <a:prstGeom prst="rect">
            <a:avLst/>
          </a:prstGeom>
          <a:noFill/>
        </p:spPr>
        <p:txBody>
          <a:bodyPr vert="vert270" wrap="none" rtlCol="0">
            <a:spAutoFit/>
          </a:bodyPr>
          <a:lstStyle/>
          <a:p>
            <a:r>
              <a:rPr lang="en-US" sz="2000" dirty="0" smtClean="0"/>
              <a:t>Height (km)</a:t>
            </a:r>
            <a:endParaRPr lang="en-US" sz="2000" dirty="0"/>
          </a:p>
        </p:txBody>
      </p:sp>
      <p:sp>
        <p:nvSpPr>
          <p:cNvPr id="50" name="TextBox 49"/>
          <p:cNvSpPr txBox="1"/>
          <p:nvPr/>
        </p:nvSpPr>
        <p:spPr>
          <a:xfrm>
            <a:off x="529171" y="4088897"/>
            <a:ext cx="476412" cy="369332"/>
          </a:xfrm>
          <a:prstGeom prst="rect">
            <a:avLst/>
          </a:prstGeom>
          <a:noFill/>
        </p:spPr>
        <p:txBody>
          <a:bodyPr wrap="none" rtlCol="0">
            <a:spAutoFit/>
          </a:bodyPr>
          <a:lstStyle/>
          <a:p>
            <a:r>
              <a:rPr lang="en-US" dirty="0" smtClean="0">
                <a:solidFill>
                  <a:schemeClr val="bg1"/>
                </a:solidFill>
              </a:rPr>
              <a:t>8.0</a:t>
            </a:r>
            <a:endParaRPr lang="en-US" dirty="0">
              <a:solidFill>
                <a:schemeClr val="bg1"/>
              </a:solidFill>
            </a:endParaRPr>
          </a:p>
        </p:txBody>
      </p:sp>
      <p:sp>
        <p:nvSpPr>
          <p:cNvPr id="51" name="TextBox 50"/>
          <p:cNvSpPr txBox="1"/>
          <p:nvPr/>
        </p:nvSpPr>
        <p:spPr>
          <a:xfrm>
            <a:off x="533100" y="4863338"/>
            <a:ext cx="476412" cy="369332"/>
          </a:xfrm>
          <a:prstGeom prst="rect">
            <a:avLst/>
          </a:prstGeom>
          <a:noFill/>
        </p:spPr>
        <p:txBody>
          <a:bodyPr wrap="none" rtlCol="0">
            <a:spAutoFit/>
          </a:bodyPr>
          <a:lstStyle/>
          <a:p>
            <a:r>
              <a:rPr lang="en-US" dirty="0" smtClean="0">
                <a:solidFill>
                  <a:schemeClr val="bg1"/>
                </a:solidFill>
              </a:rPr>
              <a:t>4.0</a:t>
            </a:r>
            <a:endParaRPr lang="en-US" dirty="0">
              <a:solidFill>
                <a:schemeClr val="bg1"/>
              </a:solidFill>
            </a:endParaRPr>
          </a:p>
        </p:txBody>
      </p:sp>
      <p:sp>
        <p:nvSpPr>
          <p:cNvPr id="52" name="TextBox 51"/>
          <p:cNvSpPr txBox="1"/>
          <p:nvPr/>
        </p:nvSpPr>
        <p:spPr>
          <a:xfrm>
            <a:off x="7533564" y="1685925"/>
            <a:ext cx="2871299" cy="707886"/>
          </a:xfrm>
          <a:prstGeom prst="rect">
            <a:avLst/>
          </a:prstGeom>
          <a:noFill/>
        </p:spPr>
        <p:txBody>
          <a:bodyPr wrap="none" rtlCol="0">
            <a:spAutoFit/>
          </a:bodyPr>
          <a:lstStyle/>
          <a:p>
            <a:r>
              <a:rPr lang="en-US" sz="4000" dirty="0" smtClean="0">
                <a:solidFill>
                  <a:srgbClr val="FF0000"/>
                </a:solidFill>
              </a:rPr>
              <a:t>STRATIFORM</a:t>
            </a:r>
            <a:endParaRPr lang="en-US" sz="4000" dirty="0">
              <a:solidFill>
                <a:srgbClr val="FF0000"/>
              </a:solidFill>
            </a:endParaRPr>
          </a:p>
        </p:txBody>
      </p:sp>
      <p:sp>
        <p:nvSpPr>
          <p:cNvPr id="53" name="TextBox 52"/>
          <p:cNvSpPr txBox="1"/>
          <p:nvPr/>
        </p:nvSpPr>
        <p:spPr>
          <a:xfrm>
            <a:off x="1756611" y="1485870"/>
            <a:ext cx="3248526" cy="523220"/>
          </a:xfrm>
          <a:prstGeom prst="rect">
            <a:avLst/>
          </a:prstGeom>
          <a:noFill/>
        </p:spPr>
        <p:txBody>
          <a:bodyPr wrap="square" rtlCol="0">
            <a:spAutoFit/>
          </a:bodyPr>
          <a:lstStyle/>
          <a:p>
            <a:r>
              <a:rPr lang="en-US" sz="2800" dirty="0" smtClean="0"/>
              <a:t>TRMM REFLECTIVITY</a:t>
            </a:r>
            <a:endParaRPr lang="en-US" sz="2800" dirty="0"/>
          </a:p>
        </p:txBody>
      </p:sp>
    </p:spTree>
    <p:extLst>
      <p:ext uri="{BB962C8B-B14F-4D97-AF65-F5344CB8AC3E}">
        <p14:creationId xmlns:p14="http://schemas.microsoft.com/office/powerpoint/2010/main" val="12491647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50" grpId="0"/>
      <p:bldP spid="51" grpId="0"/>
      <p:bldP spid="52" grpId="0"/>
      <p:bldP spid="5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95534" y="201352"/>
            <a:ext cx="11952304"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smtClean="0">
                <a:latin typeface="+mn-lt"/>
              </a:rPr>
              <a:t>NASA GODDARD LAND INFORMATION SYSTEM</a:t>
            </a:r>
            <a:endParaRPr lang="en-US" b="1" dirty="0">
              <a:latin typeface="+mn-lt"/>
            </a:endParaRPr>
          </a:p>
        </p:txBody>
      </p:sp>
      <p:sp>
        <p:nvSpPr>
          <p:cNvPr id="3" name="TextBox 2"/>
          <p:cNvSpPr txBox="1"/>
          <p:nvPr/>
        </p:nvSpPr>
        <p:spPr>
          <a:xfrm>
            <a:off x="537944" y="1392072"/>
            <a:ext cx="11353800" cy="4262705"/>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3200" dirty="0" smtClean="0"/>
              <a:t>Land </a:t>
            </a:r>
            <a:r>
              <a:rPr lang="en-US" sz="3200" i="1" dirty="0" smtClean="0">
                <a:solidFill>
                  <a:srgbClr val="CC0066"/>
                </a:solidFill>
              </a:rPr>
              <a:t>surface modeling </a:t>
            </a:r>
            <a:r>
              <a:rPr lang="en-US" sz="3200" dirty="0" smtClean="0"/>
              <a:t>and </a:t>
            </a:r>
            <a:r>
              <a:rPr lang="en-US" sz="3200" i="1" dirty="0" smtClean="0">
                <a:solidFill>
                  <a:srgbClr val="CC0066"/>
                </a:solidFill>
              </a:rPr>
              <a:t>data assimilation </a:t>
            </a:r>
            <a:r>
              <a:rPr lang="en-US" sz="3200" dirty="0" smtClean="0"/>
              <a:t>framework used for land surface states and fluxes</a:t>
            </a:r>
          </a:p>
          <a:p>
            <a:pPr marL="285750" indent="-285750">
              <a:spcAft>
                <a:spcPts val="600"/>
              </a:spcAft>
              <a:buFont typeface="Arial" panose="020B0604020202020204" pitchFamily="34" charset="0"/>
              <a:buChar char="•"/>
            </a:pPr>
            <a:r>
              <a:rPr lang="en-US" sz="3200" dirty="0" smtClean="0"/>
              <a:t>Integrates </a:t>
            </a:r>
            <a:r>
              <a:rPr lang="en-US" sz="3200" i="1" dirty="0" smtClean="0"/>
              <a:t>observations</a:t>
            </a:r>
            <a:r>
              <a:rPr lang="en-US" sz="3200" dirty="0" smtClean="0"/>
              <a:t> with </a:t>
            </a:r>
            <a:r>
              <a:rPr lang="en-US" sz="3200" i="1" dirty="0" smtClean="0"/>
              <a:t>model</a:t>
            </a:r>
            <a:r>
              <a:rPr lang="en-US" sz="3200" dirty="0" smtClean="0"/>
              <a:t> forecasts</a:t>
            </a:r>
          </a:p>
          <a:p>
            <a:pPr marL="285750" indent="-285750">
              <a:spcAft>
                <a:spcPts val="600"/>
              </a:spcAft>
              <a:buFont typeface="Arial" panose="020B0604020202020204" pitchFamily="34" charset="0"/>
              <a:buChar char="•"/>
            </a:pPr>
            <a:endParaRPr lang="en-US" sz="3200" dirty="0"/>
          </a:p>
          <a:p>
            <a:endParaRPr lang="en-US" sz="3200" dirty="0" smtClean="0"/>
          </a:p>
          <a:p>
            <a:pPr marL="285750" indent="-285750">
              <a:buFont typeface="Arial" panose="020B0604020202020204" pitchFamily="34" charset="0"/>
              <a:buChar char="•"/>
            </a:pPr>
            <a:endParaRPr lang="en-US" sz="3200" dirty="0"/>
          </a:p>
          <a:p>
            <a:pPr marL="285750" indent="-285750">
              <a:spcAft>
                <a:spcPts val="600"/>
              </a:spcAft>
              <a:buFont typeface="Arial" panose="020B0604020202020204" pitchFamily="34" charset="0"/>
              <a:buChar char="•"/>
            </a:pPr>
            <a:r>
              <a:rPr lang="en-US" sz="3200" dirty="0" smtClean="0"/>
              <a:t>Ran LIS offline system at 3-km spatial resolution over </a:t>
            </a:r>
            <a:r>
              <a:rPr lang="en-US" sz="3200" dirty="0" err="1" smtClean="0"/>
              <a:t>Uttarakhand</a:t>
            </a:r>
            <a:r>
              <a:rPr lang="en-US" sz="3200" dirty="0" smtClean="0"/>
              <a:t> region</a:t>
            </a:r>
          </a:p>
        </p:txBody>
      </p:sp>
      <p:sp>
        <p:nvSpPr>
          <p:cNvPr id="4" name="Title 1"/>
          <p:cNvSpPr txBox="1">
            <a:spLocks/>
          </p:cNvSpPr>
          <p:nvPr/>
        </p:nvSpPr>
        <p:spPr>
          <a:xfrm>
            <a:off x="374176" y="352342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latin typeface="+mn-lt"/>
              </a:rPr>
              <a:t>UTTARAKHAND</a:t>
            </a:r>
            <a:r>
              <a:rPr lang="en-US" dirty="0" smtClean="0">
                <a:latin typeface="+mn-lt"/>
              </a:rPr>
              <a:t>:</a:t>
            </a:r>
            <a:endParaRPr lang="en-US" dirty="0">
              <a:latin typeface="+mn-lt"/>
            </a:endParaRPr>
          </a:p>
        </p:txBody>
      </p:sp>
    </p:spTree>
    <p:extLst>
      <p:ext uri="{BB962C8B-B14F-4D97-AF65-F5344CB8AC3E}">
        <p14:creationId xmlns:p14="http://schemas.microsoft.com/office/powerpoint/2010/main" val="120395648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Shape 5"/>
          <p:cNvSpPr txBox="1"/>
          <p:nvPr/>
        </p:nvSpPr>
        <p:spPr>
          <a:xfrm>
            <a:off x="1789787" y="0"/>
            <a:ext cx="8228763" cy="1145009"/>
          </a:xfrm>
          <a:prstGeom prst="rect">
            <a:avLst/>
          </a:prstGeom>
        </p:spPr>
        <p:txBody>
          <a:bodyPr wrap="none" lIns="0" tIns="0" rIns="0" bIns="0" anchor="ctr"/>
          <a:lstStyle/>
          <a:p>
            <a:pPr algn="ctr"/>
            <a:r>
              <a:rPr lang="en-US" sz="4000" b="1" dirty="0" smtClean="0"/>
              <a:t>SIGNIFICANT RAINFALL</a:t>
            </a:r>
            <a:endParaRPr sz="4000" b="1" dirty="0"/>
          </a:p>
        </p:txBody>
      </p:sp>
      <p:sp>
        <p:nvSpPr>
          <p:cNvPr id="6" name="TextBox 5"/>
          <p:cNvSpPr txBox="1"/>
          <p:nvPr/>
        </p:nvSpPr>
        <p:spPr>
          <a:xfrm>
            <a:off x="7967493" y="978074"/>
            <a:ext cx="1778051" cy="523220"/>
          </a:xfrm>
          <a:prstGeom prst="rect">
            <a:avLst/>
          </a:prstGeom>
          <a:noFill/>
        </p:spPr>
        <p:txBody>
          <a:bodyPr wrap="none" rtlCol="0">
            <a:spAutoFit/>
          </a:bodyPr>
          <a:lstStyle/>
          <a:p>
            <a:r>
              <a:rPr lang="en-US" sz="2800" dirty="0"/>
              <a:t>June </a:t>
            </a:r>
            <a:r>
              <a:rPr lang="en-US" sz="2800" dirty="0" smtClean="0"/>
              <a:t>14-17</a:t>
            </a:r>
            <a:endParaRPr lang="en-US" sz="2800" dirty="0"/>
          </a:p>
        </p:txBody>
      </p:sp>
      <p:pic>
        <p:nvPicPr>
          <p:cNvPr id="7" name="Picture 6" descr="RainLabel.png"/>
          <p:cNvPicPr>
            <a:picLocks noChangeAspect="1"/>
          </p:cNvPicPr>
          <p:nvPr/>
        </p:nvPicPr>
        <p:blipFill>
          <a:blip r:embed="rId3" cstate="print"/>
          <a:srcRect l="89495" t="8682" r="3077" b="14574"/>
          <a:stretch>
            <a:fillRect/>
          </a:stretch>
        </p:blipFill>
        <p:spPr>
          <a:xfrm>
            <a:off x="11532781" y="827531"/>
            <a:ext cx="659219" cy="5263117"/>
          </a:xfrm>
          <a:prstGeom prst="rect">
            <a:avLst/>
          </a:prstGeom>
        </p:spPr>
      </p:pic>
      <p:pic>
        <p:nvPicPr>
          <p:cNvPr id="8" name="Picture 7" descr="India2013_0614_0617_accum_largeDomain.png"/>
          <p:cNvPicPr>
            <a:picLocks noChangeAspect="1"/>
          </p:cNvPicPr>
          <p:nvPr/>
        </p:nvPicPr>
        <p:blipFill>
          <a:blip r:embed="rId4" cstate="print"/>
          <a:srcRect l="5992" t="11938" r="9427" b="10388"/>
          <a:stretch>
            <a:fillRect/>
          </a:stretch>
        </p:blipFill>
        <p:spPr>
          <a:xfrm>
            <a:off x="5869142" y="1393847"/>
            <a:ext cx="5663639" cy="4019099"/>
          </a:xfrm>
          <a:prstGeom prst="rect">
            <a:avLst/>
          </a:prstGeom>
        </p:spPr>
      </p:pic>
      <p:sp>
        <p:nvSpPr>
          <p:cNvPr id="9" name="5-Point Star 8"/>
          <p:cNvSpPr/>
          <p:nvPr/>
        </p:nvSpPr>
        <p:spPr>
          <a:xfrm>
            <a:off x="7878725" y="3275804"/>
            <a:ext cx="333153" cy="333153"/>
          </a:xfrm>
          <a:prstGeom prst="star5">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405640" y="5505873"/>
            <a:ext cx="2901756" cy="584775"/>
          </a:xfrm>
          <a:prstGeom prst="rect">
            <a:avLst/>
          </a:prstGeom>
          <a:noFill/>
        </p:spPr>
        <p:txBody>
          <a:bodyPr wrap="none" rtlCol="0">
            <a:spAutoFit/>
          </a:bodyPr>
          <a:lstStyle/>
          <a:p>
            <a:r>
              <a:rPr lang="en-US" sz="3200" dirty="0" smtClean="0"/>
              <a:t>Flood: &gt;600 mm</a:t>
            </a:r>
            <a:endParaRPr lang="en-US" sz="3200" dirty="0"/>
          </a:p>
        </p:txBody>
      </p:sp>
      <p:sp>
        <p:nvSpPr>
          <p:cNvPr id="11" name="TextBox 10"/>
          <p:cNvSpPr txBox="1"/>
          <p:nvPr/>
        </p:nvSpPr>
        <p:spPr>
          <a:xfrm>
            <a:off x="2314354" y="894407"/>
            <a:ext cx="1595309" cy="523220"/>
          </a:xfrm>
          <a:prstGeom prst="rect">
            <a:avLst/>
          </a:prstGeom>
          <a:noFill/>
        </p:spPr>
        <p:txBody>
          <a:bodyPr wrap="none" rtlCol="0">
            <a:spAutoFit/>
          </a:bodyPr>
          <a:lstStyle/>
          <a:p>
            <a:r>
              <a:rPr lang="en-US" sz="2800" dirty="0"/>
              <a:t>June </a:t>
            </a:r>
            <a:r>
              <a:rPr lang="en-US" sz="2800" dirty="0" smtClean="0"/>
              <a:t>7-13</a:t>
            </a:r>
            <a:endParaRPr lang="en-US" sz="2800" dirty="0"/>
          </a:p>
        </p:txBody>
      </p:sp>
      <p:pic>
        <p:nvPicPr>
          <p:cNvPr id="12" name="Picture 11" descr="India2013_0607_0613_accum_largeDomain.png"/>
          <p:cNvPicPr>
            <a:picLocks noChangeAspect="1"/>
          </p:cNvPicPr>
          <p:nvPr/>
        </p:nvPicPr>
        <p:blipFill>
          <a:blip r:embed="rId5" cstate="print"/>
          <a:srcRect l="2099" t="11468" r="8982" b="6974"/>
          <a:stretch>
            <a:fillRect/>
          </a:stretch>
        </p:blipFill>
        <p:spPr>
          <a:xfrm>
            <a:off x="0" y="1446368"/>
            <a:ext cx="5930343" cy="4203156"/>
          </a:xfrm>
          <a:prstGeom prst="rect">
            <a:avLst/>
          </a:prstGeom>
        </p:spPr>
      </p:pic>
      <p:sp>
        <p:nvSpPr>
          <p:cNvPr id="14" name="5-Point Star 13"/>
          <p:cNvSpPr/>
          <p:nvPr/>
        </p:nvSpPr>
        <p:spPr>
          <a:xfrm>
            <a:off x="2314354" y="3473642"/>
            <a:ext cx="333153" cy="333153"/>
          </a:xfrm>
          <a:prstGeom prst="star5">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592255" y="5558399"/>
            <a:ext cx="3515129" cy="584775"/>
          </a:xfrm>
          <a:prstGeom prst="rect">
            <a:avLst/>
          </a:prstGeom>
          <a:noFill/>
        </p:spPr>
        <p:txBody>
          <a:bodyPr wrap="none" rtlCol="0">
            <a:spAutoFit/>
          </a:bodyPr>
          <a:lstStyle/>
          <a:p>
            <a:r>
              <a:rPr lang="en-US" sz="3200" dirty="0" smtClean="0"/>
              <a:t>Pre-flood: &gt;300 mm</a:t>
            </a:r>
            <a:endParaRPr lang="en-US" sz="3200" dirty="0"/>
          </a:p>
        </p:txBody>
      </p:sp>
    </p:spTree>
    <p:extLst>
      <p:ext uri="{BB962C8B-B14F-4D97-AF65-F5344CB8AC3E}">
        <p14:creationId xmlns:p14="http://schemas.microsoft.com/office/powerpoint/2010/main" val="360169210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ISRainfall.png"/>
          <p:cNvPicPr>
            <a:picLocks noChangeAspect="1"/>
          </p:cNvPicPr>
          <p:nvPr/>
        </p:nvPicPr>
        <p:blipFill rotWithShape="1">
          <a:blip r:embed="rId3" cstate="print"/>
          <a:srcRect b="10270"/>
          <a:stretch/>
        </p:blipFill>
        <p:spPr>
          <a:xfrm>
            <a:off x="275701" y="2012231"/>
            <a:ext cx="5647822" cy="2395443"/>
          </a:xfrm>
          <a:prstGeom prst="rect">
            <a:avLst/>
          </a:prstGeom>
        </p:spPr>
      </p:pic>
      <p:pic>
        <p:nvPicPr>
          <p:cNvPr id="3" name="Picture 2" descr="LISSoilMoisture.png"/>
          <p:cNvPicPr>
            <a:picLocks noChangeAspect="1"/>
          </p:cNvPicPr>
          <p:nvPr/>
        </p:nvPicPr>
        <p:blipFill rotWithShape="1">
          <a:blip r:embed="rId4" cstate="print"/>
          <a:srcRect b="9664"/>
          <a:stretch/>
        </p:blipFill>
        <p:spPr>
          <a:xfrm>
            <a:off x="6406515" y="2012231"/>
            <a:ext cx="5556702" cy="2444576"/>
          </a:xfrm>
          <a:prstGeom prst="rect">
            <a:avLst/>
          </a:prstGeom>
        </p:spPr>
      </p:pic>
      <p:sp>
        <p:nvSpPr>
          <p:cNvPr id="4" name="TextShape 1"/>
          <p:cNvSpPr txBox="1"/>
          <p:nvPr/>
        </p:nvSpPr>
        <p:spPr>
          <a:xfrm>
            <a:off x="2036411" y="208460"/>
            <a:ext cx="8228763" cy="571426"/>
          </a:xfrm>
          <a:prstGeom prst="rect">
            <a:avLst/>
          </a:prstGeom>
        </p:spPr>
        <p:txBody>
          <a:bodyPr wrap="none" lIns="0" tIns="0" rIns="0" bIns="0" anchor="ctr"/>
          <a:lstStyle/>
          <a:p>
            <a:pPr algn="ctr"/>
            <a:r>
              <a:rPr lang="en-US" sz="3600" b="1" dirty="0" smtClean="0"/>
              <a:t>LIS OUTPUT</a:t>
            </a:r>
            <a:endParaRPr sz="3600" b="1" dirty="0">
              <a:solidFill>
                <a:srgbClr val="CC0066"/>
              </a:solidFill>
            </a:endParaRPr>
          </a:p>
        </p:txBody>
      </p:sp>
      <p:sp>
        <p:nvSpPr>
          <p:cNvPr id="5" name="TextBox 4"/>
          <p:cNvSpPr txBox="1"/>
          <p:nvPr/>
        </p:nvSpPr>
        <p:spPr>
          <a:xfrm>
            <a:off x="562585" y="4325786"/>
            <a:ext cx="508473" cy="369332"/>
          </a:xfrm>
          <a:prstGeom prst="rect">
            <a:avLst/>
          </a:prstGeom>
          <a:noFill/>
        </p:spPr>
        <p:txBody>
          <a:bodyPr wrap="none" rtlCol="0">
            <a:spAutoFit/>
          </a:bodyPr>
          <a:lstStyle/>
          <a:p>
            <a:r>
              <a:rPr lang="en-US" dirty="0" smtClean="0"/>
              <a:t>6/1</a:t>
            </a:r>
            <a:endParaRPr lang="en-US" dirty="0"/>
          </a:p>
        </p:txBody>
      </p:sp>
      <p:sp>
        <p:nvSpPr>
          <p:cNvPr id="6" name="TextBox 5"/>
          <p:cNvSpPr txBox="1"/>
          <p:nvPr/>
        </p:nvSpPr>
        <p:spPr>
          <a:xfrm>
            <a:off x="1450044" y="4325786"/>
            <a:ext cx="508473" cy="369332"/>
          </a:xfrm>
          <a:prstGeom prst="rect">
            <a:avLst/>
          </a:prstGeom>
          <a:noFill/>
        </p:spPr>
        <p:txBody>
          <a:bodyPr wrap="none" rtlCol="0">
            <a:spAutoFit/>
          </a:bodyPr>
          <a:lstStyle/>
          <a:p>
            <a:r>
              <a:rPr lang="en-US" dirty="0" smtClean="0"/>
              <a:t>6/4</a:t>
            </a:r>
            <a:endParaRPr lang="en-US" dirty="0"/>
          </a:p>
        </p:txBody>
      </p:sp>
      <p:sp>
        <p:nvSpPr>
          <p:cNvPr id="7" name="TextBox 6"/>
          <p:cNvSpPr txBox="1"/>
          <p:nvPr/>
        </p:nvSpPr>
        <p:spPr>
          <a:xfrm>
            <a:off x="2554783" y="4325786"/>
            <a:ext cx="508473" cy="369332"/>
          </a:xfrm>
          <a:prstGeom prst="rect">
            <a:avLst/>
          </a:prstGeom>
          <a:noFill/>
        </p:spPr>
        <p:txBody>
          <a:bodyPr wrap="none" rtlCol="0">
            <a:spAutoFit/>
          </a:bodyPr>
          <a:lstStyle/>
          <a:p>
            <a:r>
              <a:rPr lang="en-US" dirty="0" smtClean="0"/>
              <a:t>6/8</a:t>
            </a:r>
            <a:endParaRPr lang="en-US" dirty="0"/>
          </a:p>
        </p:txBody>
      </p:sp>
      <p:sp>
        <p:nvSpPr>
          <p:cNvPr id="8" name="TextBox 7"/>
          <p:cNvSpPr txBox="1"/>
          <p:nvPr/>
        </p:nvSpPr>
        <p:spPr>
          <a:xfrm>
            <a:off x="3581014" y="4300764"/>
            <a:ext cx="625492" cy="369332"/>
          </a:xfrm>
          <a:prstGeom prst="rect">
            <a:avLst/>
          </a:prstGeom>
          <a:noFill/>
        </p:spPr>
        <p:txBody>
          <a:bodyPr wrap="none" rtlCol="0">
            <a:spAutoFit/>
          </a:bodyPr>
          <a:lstStyle/>
          <a:p>
            <a:r>
              <a:rPr lang="en-US" dirty="0" smtClean="0"/>
              <a:t>6/12</a:t>
            </a:r>
            <a:endParaRPr lang="en-US" dirty="0"/>
          </a:p>
        </p:txBody>
      </p:sp>
      <p:sp>
        <p:nvSpPr>
          <p:cNvPr id="9" name="TextBox 8"/>
          <p:cNvSpPr txBox="1"/>
          <p:nvPr/>
        </p:nvSpPr>
        <p:spPr>
          <a:xfrm>
            <a:off x="4645540" y="4300764"/>
            <a:ext cx="625492" cy="369332"/>
          </a:xfrm>
          <a:prstGeom prst="rect">
            <a:avLst/>
          </a:prstGeom>
          <a:noFill/>
        </p:spPr>
        <p:txBody>
          <a:bodyPr wrap="none" rtlCol="0">
            <a:spAutoFit/>
          </a:bodyPr>
          <a:lstStyle/>
          <a:p>
            <a:r>
              <a:rPr lang="en-US" dirty="0" smtClean="0"/>
              <a:t>6/16</a:t>
            </a:r>
            <a:endParaRPr lang="en-US" dirty="0"/>
          </a:p>
        </p:txBody>
      </p:sp>
      <p:sp>
        <p:nvSpPr>
          <p:cNvPr id="10" name="TextBox 9"/>
          <p:cNvSpPr txBox="1"/>
          <p:nvPr/>
        </p:nvSpPr>
        <p:spPr>
          <a:xfrm>
            <a:off x="6684042" y="4372641"/>
            <a:ext cx="508473" cy="369332"/>
          </a:xfrm>
          <a:prstGeom prst="rect">
            <a:avLst/>
          </a:prstGeom>
          <a:noFill/>
        </p:spPr>
        <p:txBody>
          <a:bodyPr wrap="none" rtlCol="0">
            <a:spAutoFit/>
          </a:bodyPr>
          <a:lstStyle/>
          <a:p>
            <a:r>
              <a:rPr lang="en-US" dirty="0" smtClean="0"/>
              <a:t>6/1</a:t>
            </a:r>
            <a:endParaRPr lang="en-US" dirty="0"/>
          </a:p>
        </p:txBody>
      </p:sp>
      <p:sp>
        <p:nvSpPr>
          <p:cNvPr id="11" name="TextBox 10"/>
          <p:cNvSpPr txBox="1"/>
          <p:nvPr/>
        </p:nvSpPr>
        <p:spPr>
          <a:xfrm>
            <a:off x="7571501" y="4372641"/>
            <a:ext cx="508473" cy="369332"/>
          </a:xfrm>
          <a:prstGeom prst="rect">
            <a:avLst/>
          </a:prstGeom>
          <a:noFill/>
        </p:spPr>
        <p:txBody>
          <a:bodyPr wrap="none" rtlCol="0">
            <a:spAutoFit/>
          </a:bodyPr>
          <a:lstStyle/>
          <a:p>
            <a:r>
              <a:rPr lang="en-US" dirty="0" smtClean="0"/>
              <a:t>6/4</a:t>
            </a:r>
            <a:endParaRPr lang="en-US" dirty="0"/>
          </a:p>
        </p:txBody>
      </p:sp>
      <p:sp>
        <p:nvSpPr>
          <p:cNvPr id="12" name="TextBox 11"/>
          <p:cNvSpPr txBox="1"/>
          <p:nvPr/>
        </p:nvSpPr>
        <p:spPr>
          <a:xfrm>
            <a:off x="8676240" y="4372641"/>
            <a:ext cx="508473" cy="369332"/>
          </a:xfrm>
          <a:prstGeom prst="rect">
            <a:avLst/>
          </a:prstGeom>
          <a:noFill/>
        </p:spPr>
        <p:txBody>
          <a:bodyPr wrap="none" rtlCol="0">
            <a:spAutoFit/>
          </a:bodyPr>
          <a:lstStyle/>
          <a:p>
            <a:r>
              <a:rPr lang="en-US" dirty="0" smtClean="0"/>
              <a:t>6/8</a:t>
            </a:r>
            <a:endParaRPr lang="en-US" dirty="0"/>
          </a:p>
        </p:txBody>
      </p:sp>
      <p:sp>
        <p:nvSpPr>
          <p:cNvPr id="13" name="TextBox 12"/>
          <p:cNvSpPr txBox="1"/>
          <p:nvPr/>
        </p:nvSpPr>
        <p:spPr>
          <a:xfrm>
            <a:off x="9702471" y="4347619"/>
            <a:ext cx="625492" cy="369332"/>
          </a:xfrm>
          <a:prstGeom prst="rect">
            <a:avLst/>
          </a:prstGeom>
          <a:noFill/>
        </p:spPr>
        <p:txBody>
          <a:bodyPr wrap="none" rtlCol="0">
            <a:spAutoFit/>
          </a:bodyPr>
          <a:lstStyle/>
          <a:p>
            <a:r>
              <a:rPr lang="en-US" dirty="0" smtClean="0"/>
              <a:t>6/12</a:t>
            </a:r>
            <a:endParaRPr lang="en-US" dirty="0"/>
          </a:p>
        </p:txBody>
      </p:sp>
      <p:sp>
        <p:nvSpPr>
          <p:cNvPr id="14" name="TextBox 13"/>
          <p:cNvSpPr txBox="1"/>
          <p:nvPr/>
        </p:nvSpPr>
        <p:spPr>
          <a:xfrm>
            <a:off x="10766997" y="4347619"/>
            <a:ext cx="625492" cy="369332"/>
          </a:xfrm>
          <a:prstGeom prst="rect">
            <a:avLst/>
          </a:prstGeom>
          <a:noFill/>
        </p:spPr>
        <p:txBody>
          <a:bodyPr wrap="none" rtlCol="0">
            <a:spAutoFit/>
          </a:bodyPr>
          <a:lstStyle/>
          <a:p>
            <a:r>
              <a:rPr lang="en-US" dirty="0" smtClean="0"/>
              <a:t>6/16</a:t>
            </a:r>
            <a:endParaRPr lang="en-US" dirty="0"/>
          </a:p>
        </p:txBody>
      </p:sp>
      <p:cxnSp>
        <p:nvCxnSpPr>
          <p:cNvPr id="15" name="Straight Arrow Connector 14"/>
          <p:cNvCxnSpPr/>
          <p:nvPr/>
        </p:nvCxnSpPr>
        <p:spPr>
          <a:xfrm>
            <a:off x="3280762" y="2469692"/>
            <a:ext cx="0" cy="368490"/>
          </a:xfrm>
          <a:prstGeom prst="straightConnector1">
            <a:avLst/>
          </a:prstGeom>
          <a:ln w="28575">
            <a:solidFill>
              <a:srgbClr val="CC0066"/>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9415898" y="3454113"/>
            <a:ext cx="0" cy="461749"/>
          </a:xfrm>
          <a:prstGeom prst="straightConnector1">
            <a:avLst/>
          </a:prstGeom>
          <a:ln w="28575">
            <a:solidFill>
              <a:srgbClr val="CC0066"/>
            </a:solidFill>
            <a:tailEnd type="arrow"/>
          </a:ln>
        </p:spPr>
        <p:style>
          <a:lnRef idx="1">
            <a:schemeClr val="accent1"/>
          </a:lnRef>
          <a:fillRef idx="0">
            <a:schemeClr val="accent1"/>
          </a:fillRef>
          <a:effectRef idx="0">
            <a:schemeClr val="accent1"/>
          </a:effectRef>
          <a:fontRef idx="minor">
            <a:schemeClr val="tx1"/>
          </a:fontRef>
        </p:style>
      </p:cxnSp>
      <p:sp>
        <p:nvSpPr>
          <p:cNvPr id="17" name="5-Point Star 16"/>
          <p:cNvSpPr/>
          <p:nvPr/>
        </p:nvSpPr>
        <p:spPr>
          <a:xfrm>
            <a:off x="4837345" y="3542936"/>
            <a:ext cx="241884" cy="209645"/>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5-Point Star 17"/>
          <p:cNvSpPr/>
          <p:nvPr/>
        </p:nvSpPr>
        <p:spPr>
          <a:xfrm>
            <a:off x="10958801" y="2284156"/>
            <a:ext cx="241884" cy="209645"/>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9" name="CustomShape 1"/>
              <p:cNvSpPr/>
              <p:nvPr/>
            </p:nvSpPr>
            <p:spPr>
              <a:xfrm>
                <a:off x="7243151" y="1500827"/>
                <a:ext cx="1701005" cy="330178"/>
              </a:xfrm>
              <a:prstGeom prst="rect">
                <a:avLst/>
              </a:prstGeom>
            </p:spPr>
            <p:txBody>
              <a:bodyPr wrap="none" lIns="81639" tIns="40820" rIns="81639" bIns="40820"/>
              <a:lstStyle/>
              <a:p>
                <a:pPr>
                  <a:lnSpc>
                    <a:spcPct val="100000"/>
                  </a:lnSpc>
                </a:pPr>
                <a:r>
                  <a:rPr lang="en-US" sz="3200" dirty="0" smtClean="0">
                    <a:solidFill>
                      <a:srgbClr val="000000"/>
                    </a:solidFill>
                    <a:latin typeface="Calibri"/>
                  </a:rPr>
                  <a:t>SOIL MOISTURE (</a:t>
                </a:r>
                <a14:m>
                  <m:oMath xmlns:m="http://schemas.openxmlformats.org/officeDocument/2006/math" xmlns="">
                    <m:sSup>
                      <m:sSupPr>
                        <m:ctrlPr>
                          <a:rPr lang="en-US" sz="3200" i="1">
                            <a:solidFill>
                              <a:srgbClr val="000000"/>
                            </a:solidFill>
                            <a:latin typeface="Cambria Math" panose="02040503050406030204" pitchFamily="18" charset="0"/>
                          </a:rPr>
                        </m:ctrlPr>
                      </m:sSupPr>
                      <m:e>
                        <m:r>
                          <m:rPr>
                            <m:sty m:val="p"/>
                          </m:rPr>
                          <a:rPr lang="en-US" sz="3200" b="0" i="0" smtClean="0">
                            <a:solidFill>
                              <a:srgbClr val="000000"/>
                            </a:solidFill>
                            <a:latin typeface="Cambria Math"/>
                          </a:rPr>
                          <m:t>m</m:t>
                        </m:r>
                      </m:e>
                      <m:sup>
                        <m:r>
                          <a:rPr lang="en-US" sz="3200" b="0" i="0" smtClean="0">
                            <a:solidFill>
                              <a:srgbClr val="000000"/>
                            </a:solidFill>
                            <a:latin typeface="Cambria Math"/>
                          </a:rPr>
                          <m:t>3</m:t>
                        </m:r>
                      </m:sup>
                    </m:sSup>
                    <m:sSup>
                      <m:sSupPr>
                        <m:ctrlPr>
                          <a:rPr lang="en-US" sz="3200" i="1">
                            <a:solidFill>
                              <a:srgbClr val="000000"/>
                            </a:solidFill>
                            <a:latin typeface="Cambria Math" panose="02040503050406030204" pitchFamily="18" charset="0"/>
                          </a:rPr>
                        </m:ctrlPr>
                      </m:sSupPr>
                      <m:e>
                        <m:r>
                          <m:rPr>
                            <m:sty m:val="p"/>
                          </m:rPr>
                          <a:rPr lang="en-US" sz="3200" b="0" i="0" smtClean="0">
                            <a:solidFill>
                              <a:srgbClr val="000000"/>
                            </a:solidFill>
                            <a:latin typeface="Cambria Math"/>
                          </a:rPr>
                          <m:t>m</m:t>
                        </m:r>
                      </m:e>
                      <m:sup>
                        <m:r>
                          <a:rPr lang="en-US" sz="3200">
                            <a:solidFill>
                              <a:srgbClr val="000000"/>
                            </a:solidFill>
                            <a:latin typeface="Cambria Math"/>
                          </a:rPr>
                          <m:t>−</m:t>
                        </m:r>
                        <m:r>
                          <a:rPr lang="en-US" sz="3200" b="0" i="1" smtClean="0">
                            <a:solidFill>
                              <a:srgbClr val="000000"/>
                            </a:solidFill>
                            <a:latin typeface="Cambria Math"/>
                          </a:rPr>
                          <m:t>3</m:t>
                        </m:r>
                      </m:sup>
                    </m:sSup>
                  </m:oMath>
                </a14:m>
                <a:r>
                  <a:rPr lang="en-US" sz="3200" dirty="0" smtClean="0">
                    <a:solidFill>
                      <a:srgbClr val="000000"/>
                    </a:solidFill>
                    <a:latin typeface="Calibri"/>
                  </a:rPr>
                  <a:t>)</a:t>
                </a:r>
                <a:endParaRPr sz="3200" dirty="0"/>
              </a:p>
            </p:txBody>
          </p:sp>
        </mc:Choice>
        <mc:Fallback xmlns="">
          <p:sp>
            <p:nvSpPr>
              <p:cNvPr id="19" name="CustomShape 1"/>
              <p:cNvSpPr>
                <a:spLocks noRot="1" noChangeAspect="1" noMove="1" noResize="1" noEditPoints="1" noAdjustHandles="1" noChangeArrowheads="1" noChangeShapeType="1" noTextEdit="1"/>
              </p:cNvSpPr>
              <p:nvPr/>
            </p:nvSpPr>
            <p:spPr>
              <a:xfrm>
                <a:off x="7243151" y="1500827"/>
                <a:ext cx="1701005" cy="330178"/>
              </a:xfrm>
              <a:prstGeom prst="rect">
                <a:avLst/>
              </a:prstGeom>
              <a:blipFill rotWithShape="0">
                <a:blip r:embed="rId5"/>
                <a:stretch>
                  <a:fillRect l="-9677" t="-24074" r="-167025" b="-1370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CustomShape 1"/>
              <p:cNvSpPr/>
              <p:nvPr/>
            </p:nvSpPr>
            <p:spPr>
              <a:xfrm>
                <a:off x="1752807" y="1478431"/>
                <a:ext cx="1701005" cy="330178"/>
              </a:xfrm>
              <a:prstGeom prst="rect">
                <a:avLst/>
              </a:prstGeom>
            </p:spPr>
            <p:txBody>
              <a:bodyPr wrap="none" lIns="81639" tIns="40820" rIns="81639" bIns="40820"/>
              <a:lstStyle/>
              <a:p>
                <a:pPr>
                  <a:lnSpc>
                    <a:spcPct val="100000"/>
                  </a:lnSpc>
                </a:pPr>
                <a:r>
                  <a:rPr lang="en-US" sz="3200" dirty="0" smtClean="0">
                    <a:solidFill>
                      <a:srgbClr val="000000"/>
                    </a:solidFill>
                    <a:latin typeface="Calibri"/>
                  </a:rPr>
                  <a:t>RAINFALL (</a:t>
                </a:r>
                <a:r>
                  <a:rPr lang="en-US" sz="3200" dirty="0" err="1" smtClean="0">
                    <a:solidFill>
                      <a:srgbClr val="000000"/>
                    </a:solidFill>
                    <a:latin typeface="Calibri"/>
                  </a:rPr>
                  <a:t>mm</a:t>
                </a:r>
                <a14:m>
                  <m:oMath xmlns:m="http://schemas.openxmlformats.org/officeDocument/2006/math" xmlns="">
                    <m:sSup>
                      <m:sSupPr>
                        <m:ctrlPr>
                          <a:rPr lang="en-US" sz="3200" i="1" smtClean="0">
                            <a:solidFill>
                              <a:srgbClr val="000000"/>
                            </a:solidFill>
                            <a:latin typeface="Cambria Math" panose="02040503050406030204" pitchFamily="18" charset="0"/>
                          </a:rPr>
                        </m:ctrlPr>
                      </m:sSupPr>
                      <m:e>
                        <m:r>
                          <m:rPr>
                            <m:sty m:val="p"/>
                          </m:rPr>
                          <a:rPr lang="en-US" sz="3200" b="0" i="0" smtClean="0">
                            <a:solidFill>
                              <a:srgbClr val="000000"/>
                            </a:solidFill>
                            <a:latin typeface="Cambria Math"/>
                          </a:rPr>
                          <m:t>hr</m:t>
                        </m:r>
                      </m:e>
                      <m:sup>
                        <m:r>
                          <a:rPr lang="en-US" sz="3200" b="0" i="0" smtClean="0">
                            <a:solidFill>
                              <a:srgbClr val="000000"/>
                            </a:solidFill>
                            <a:latin typeface="Cambria Math"/>
                          </a:rPr>
                          <m:t>−1</m:t>
                        </m:r>
                      </m:sup>
                    </m:sSup>
                  </m:oMath>
                </a14:m>
                <a:r>
                  <a:rPr lang="en-US" sz="3200" dirty="0" smtClean="0">
                    <a:solidFill>
                      <a:srgbClr val="000000"/>
                    </a:solidFill>
                    <a:latin typeface="Calibri"/>
                  </a:rPr>
                  <a:t>)</a:t>
                </a:r>
                <a:endParaRPr sz="3200" dirty="0"/>
              </a:p>
            </p:txBody>
          </p:sp>
        </mc:Choice>
        <mc:Fallback xmlns="">
          <p:sp>
            <p:nvSpPr>
              <p:cNvPr id="20" name="CustomShape 1"/>
              <p:cNvSpPr>
                <a:spLocks noRot="1" noChangeAspect="1" noMove="1" noResize="1" noEditPoints="1" noAdjustHandles="1" noChangeArrowheads="1" noChangeShapeType="1" noTextEdit="1"/>
              </p:cNvSpPr>
              <p:nvPr/>
            </p:nvSpPr>
            <p:spPr>
              <a:xfrm>
                <a:off x="1752807" y="1478431"/>
                <a:ext cx="1701005" cy="330178"/>
              </a:xfrm>
              <a:prstGeom prst="rect">
                <a:avLst/>
              </a:prstGeom>
              <a:blipFill rotWithShape="0">
                <a:blip r:embed="rId6"/>
                <a:stretch>
                  <a:fillRect l="-10036" t="-24074" r="-117204" b="-137037"/>
                </a:stretch>
              </a:blipFill>
            </p:spPr>
            <p:txBody>
              <a:bodyPr/>
              <a:lstStyle/>
              <a:p>
                <a:r>
                  <a:rPr lang="en-US">
                    <a:noFill/>
                  </a:rPr>
                  <a:t> </a:t>
                </a:r>
              </a:p>
            </p:txBody>
          </p:sp>
        </mc:Fallback>
      </mc:AlternateContent>
      <p:sp>
        <p:nvSpPr>
          <p:cNvPr id="21" name="Rectangle 20"/>
          <p:cNvSpPr/>
          <p:nvPr/>
        </p:nvSpPr>
        <p:spPr>
          <a:xfrm>
            <a:off x="4028564" y="5333228"/>
            <a:ext cx="4244455" cy="707886"/>
          </a:xfrm>
          <a:prstGeom prst="rect">
            <a:avLst/>
          </a:prstGeom>
        </p:spPr>
        <p:txBody>
          <a:bodyPr wrap="square">
            <a:spAutoFit/>
          </a:bodyPr>
          <a:lstStyle/>
          <a:p>
            <a:r>
              <a:rPr lang="en-US" sz="4000" b="1" dirty="0">
                <a:solidFill>
                  <a:srgbClr val="CC0066"/>
                </a:solidFill>
              </a:rPr>
              <a:t>PRECONDITIONING</a:t>
            </a:r>
            <a:endParaRPr lang="en-US" dirty="0"/>
          </a:p>
        </p:txBody>
      </p:sp>
    </p:spTree>
    <p:extLst>
      <p:ext uri="{BB962C8B-B14F-4D97-AF65-F5344CB8AC3E}">
        <p14:creationId xmlns:p14="http://schemas.microsoft.com/office/powerpoint/2010/main" val="48522547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CustomShape 1"/>
          <p:cNvSpPr/>
          <p:nvPr/>
        </p:nvSpPr>
        <p:spPr>
          <a:xfrm>
            <a:off x="1981498" y="94057"/>
            <a:ext cx="8228110" cy="1142396"/>
          </a:xfrm>
          <a:prstGeom prst="rect">
            <a:avLst/>
          </a:prstGeom>
        </p:spPr>
        <p:txBody>
          <a:bodyPr wrap="none" lIns="0" tIns="0" rIns="0" bIns="0" anchor="ctr"/>
          <a:lstStyle/>
          <a:p>
            <a:pPr algn="ctr">
              <a:lnSpc>
                <a:spcPct val="100000"/>
              </a:lnSpc>
            </a:pPr>
            <a:r>
              <a:rPr lang="en-US" sz="4400" b="1" dirty="0" smtClean="0"/>
              <a:t>CONCLUSIONS</a:t>
            </a:r>
            <a:endParaRPr sz="2000" b="1" dirty="0"/>
          </a:p>
        </p:txBody>
      </p:sp>
      <p:sp>
        <p:nvSpPr>
          <p:cNvPr id="2" name="TextBox 1"/>
          <p:cNvSpPr txBox="1"/>
          <p:nvPr/>
        </p:nvSpPr>
        <p:spPr>
          <a:xfrm>
            <a:off x="573205" y="1280814"/>
            <a:ext cx="11368584" cy="5309146"/>
          </a:xfrm>
          <a:prstGeom prst="rect">
            <a:avLst/>
          </a:prstGeom>
          <a:noFill/>
        </p:spPr>
        <p:txBody>
          <a:bodyPr wrap="square" rtlCol="0">
            <a:spAutoFit/>
          </a:bodyPr>
          <a:lstStyle/>
          <a:p>
            <a:pPr marL="285750" indent="-285750">
              <a:spcAft>
                <a:spcPts val="600"/>
              </a:spcAft>
              <a:buSzPct val="100000"/>
              <a:buFont typeface="Arial" panose="020B0604020202020204" pitchFamily="34" charset="0"/>
              <a:buChar char="•"/>
            </a:pPr>
            <a:r>
              <a:rPr lang="en-US" sz="3600" dirty="0" smtClean="0"/>
              <a:t>Synoptic </a:t>
            </a:r>
            <a:r>
              <a:rPr lang="en-US" sz="3600" dirty="0"/>
              <a:t>and mesoscale evolution </a:t>
            </a:r>
            <a:r>
              <a:rPr lang="en-US" sz="3600" dirty="0" smtClean="0"/>
              <a:t>characteristic </a:t>
            </a:r>
            <a:r>
              <a:rPr lang="en-US" sz="3600" b="1" dirty="0" smtClean="0">
                <a:solidFill>
                  <a:srgbClr val="FF0000"/>
                </a:solidFill>
              </a:rPr>
              <a:t>BAROCLINIC WAVE PASSAGE</a:t>
            </a:r>
          </a:p>
          <a:p>
            <a:pPr marL="285750" indent="-285750">
              <a:spcAft>
                <a:spcPts val="600"/>
              </a:spcAft>
              <a:buSzPct val="100000"/>
              <a:buFont typeface="Arial" panose="020B0604020202020204" pitchFamily="34" charset="0"/>
              <a:buChar char="•"/>
            </a:pPr>
            <a:r>
              <a:rPr lang="en-US" sz="3600" b="1" dirty="0" smtClean="0">
                <a:solidFill>
                  <a:srgbClr val="FF0000"/>
                </a:solidFill>
              </a:rPr>
              <a:t>NON-CONVECTIVE</a:t>
            </a:r>
            <a:r>
              <a:rPr lang="en-US" sz="3600" dirty="0" smtClean="0"/>
              <a:t> </a:t>
            </a:r>
            <a:r>
              <a:rPr lang="en-US" sz="3600" dirty="0"/>
              <a:t>precipitation on day of flood combined with prior convective and non-convective raining </a:t>
            </a:r>
            <a:r>
              <a:rPr lang="en-US" sz="3600" dirty="0" smtClean="0"/>
              <a:t>events</a:t>
            </a:r>
          </a:p>
          <a:p>
            <a:pPr marL="285750" indent="-285750">
              <a:spcAft>
                <a:spcPts val="600"/>
              </a:spcAft>
              <a:buSzPct val="100000"/>
              <a:buFont typeface="Arial" panose="020B0604020202020204" pitchFamily="34" charset="0"/>
              <a:buChar char="•"/>
            </a:pPr>
            <a:r>
              <a:rPr lang="en-US" sz="3600" dirty="0"/>
              <a:t>Persistent moist flow </a:t>
            </a:r>
            <a:r>
              <a:rPr lang="en-US" sz="3600" b="1" dirty="0">
                <a:solidFill>
                  <a:srgbClr val="FF0000"/>
                </a:solidFill>
              </a:rPr>
              <a:t>OROGRAPHICALLY</a:t>
            </a:r>
            <a:r>
              <a:rPr lang="en-US" sz="3600" dirty="0">
                <a:solidFill>
                  <a:srgbClr val="FF0000"/>
                </a:solidFill>
              </a:rPr>
              <a:t> </a:t>
            </a:r>
            <a:r>
              <a:rPr lang="en-US" sz="3600" dirty="0"/>
              <a:t>uplifted by low pressure system associated with trough, enhanced </a:t>
            </a:r>
            <a:r>
              <a:rPr lang="en-US" sz="3600" dirty="0" smtClean="0"/>
              <a:t>precipitation</a:t>
            </a:r>
            <a:endParaRPr lang="en-US" sz="3600" dirty="0"/>
          </a:p>
          <a:p>
            <a:pPr marL="285750" indent="-285750">
              <a:spcAft>
                <a:spcPts val="600"/>
              </a:spcAft>
              <a:buSzPct val="100000"/>
              <a:buFont typeface="Arial" panose="020B0604020202020204" pitchFamily="34" charset="0"/>
              <a:buChar char="•"/>
            </a:pPr>
            <a:r>
              <a:rPr lang="en-US" sz="3600" dirty="0" smtClean="0"/>
              <a:t>Model consistent with observations, accurately simulated synoptic/mesoscale forcing, and </a:t>
            </a:r>
            <a:r>
              <a:rPr lang="en-US" sz="3600" dirty="0" err="1" smtClean="0"/>
              <a:t>stratiform</a:t>
            </a:r>
            <a:r>
              <a:rPr lang="en-US" sz="3600" dirty="0" smtClean="0"/>
              <a:t> nature</a:t>
            </a:r>
            <a:endParaRPr lang="en-US" sz="3600" dirty="0"/>
          </a:p>
        </p:txBody>
      </p:sp>
    </p:spTree>
    <p:extLst>
      <p:ext uri="{BB962C8B-B14F-4D97-AF65-F5344CB8AC3E}">
        <p14:creationId xmlns:p14="http://schemas.microsoft.com/office/powerpoint/2010/main" val="150200838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1"/>
          <p:cNvSpPr/>
          <p:nvPr/>
        </p:nvSpPr>
        <p:spPr>
          <a:xfrm>
            <a:off x="1962247" y="2298242"/>
            <a:ext cx="8228110" cy="1142396"/>
          </a:xfrm>
          <a:prstGeom prst="rect">
            <a:avLst/>
          </a:prstGeom>
        </p:spPr>
        <p:txBody>
          <a:bodyPr wrap="none" lIns="0" tIns="0" rIns="0" bIns="0" anchor="ctr"/>
          <a:lstStyle/>
          <a:p>
            <a:pPr algn="ctr">
              <a:lnSpc>
                <a:spcPct val="100000"/>
              </a:lnSpc>
            </a:pPr>
            <a:r>
              <a:rPr lang="en-US" sz="4400" b="1" dirty="0" smtClean="0"/>
              <a:t>Thank you!</a:t>
            </a:r>
            <a:endParaRPr sz="2000" b="1" dirty="0"/>
          </a:p>
        </p:txBody>
      </p:sp>
    </p:spTree>
    <p:extLst>
      <p:ext uri="{BB962C8B-B14F-4D97-AF65-F5344CB8AC3E}">
        <p14:creationId xmlns:p14="http://schemas.microsoft.com/office/powerpoint/2010/main" val="37602833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925993" y="198784"/>
            <a:ext cx="6699656" cy="677612"/>
          </a:xfrm>
        </p:spPr>
        <p:txBody>
          <a:bodyPr>
            <a:noAutofit/>
          </a:bodyPr>
          <a:lstStyle/>
          <a:p>
            <a:r>
              <a:rPr lang="en-US" sz="4800" b="1" dirty="0" smtClean="0"/>
              <a:t>PREVIOUS FLOOD EVENTS</a:t>
            </a:r>
            <a:endParaRPr lang="en-US" sz="4800" dirty="0"/>
          </a:p>
        </p:txBody>
      </p:sp>
      <p:pic>
        <p:nvPicPr>
          <p:cNvPr id="4" name="Picture 3"/>
          <p:cNvPicPr>
            <a:picLocks noChangeAspect="1"/>
          </p:cNvPicPr>
          <p:nvPr/>
        </p:nvPicPr>
        <p:blipFill rotWithShape="1">
          <a:blip r:embed="rId3"/>
          <a:srcRect l="24999" t="17008" r="32369" b="20005"/>
          <a:stretch/>
        </p:blipFill>
        <p:spPr>
          <a:xfrm>
            <a:off x="2727159" y="1010653"/>
            <a:ext cx="7097324" cy="5374106"/>
          </a:xfrm>
          <a:prstGeom prst="rect">
            <a:avLst/>
          </a:prstGeom>
        </p:spPr>
      </p:pic>
      <p:sp>
        <p:nvSpPr>
          <p:cNvPr id="5" name="Isosceles Triangle 4"/>
          <p:cNvSpPr/>
          <p:nvPr/>
        </p:nvSpPr>
        <p:spPr>
          <a:xfrm>
            <a:off x="4320352" y="5879431"/>
            <a:ext cx="354841" cy="25930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sosceles Triangle 5"/>
          <p:cNvSpPr/>
          <p:nvPr/>
        </p:nvSpPr>
        <p:spPr>
          <a:xfrm>
            <a:off x="4827593" y="4568528"/>
            <a:ext cx="354841" cy="25930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p:cNvSpPr/>
          <p:nvPr/>
        </p:nvSpPr>
        <p:spPr>
          <a:xfrm>
            <a:off x="4556911" y="5253909"/>
            <a:ext cx="354841" cy="25930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a:off x="7899656" y="1833349"/>
            <a:ext cx="354841" cy="25930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5-Point Star 8"/>
          <p:cNvSpPr/>
          <p:nvPr/>
        </p:nvSpPr>
        <p:spPr>
          <a:xfrm>
            <a:off x="8436214" y="3602171"/>
            <a:ext cx="252680" cy="191069"/>
          </a:xfrm>
          <a:prstGeom prst="star5">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0" name="TextBox 9"/>
          <p:cNvSpPr txBox="1"/>
          <p:nvPr/>
        </p:nvSpPr>
        <p:spPr>
          <a:xfrm>
            <a:off x="219412" y="2813233"/>
            <a:ext cx="3149430" cy="1323439"/>
          </a:xfrm>
          <a:prstGeom prst="rect">
            <a:avLst/>
          </a:prstGeom>
          <a:noFill/>
        </p:spPr>
        <p:txBody>
          <a:bodyPr wrap="square" rtlCol="0">
            <a:spAutoFit/>
          </a:bodyPr>
          <a:lstStyle/>
          <a:p>
            <a:pPr algn="ctr"/>
            <a:r>
              <a:rPr lang="en-US" sz="4000" dirty="0" smtClean="0"/>
              <a:t>Highly </a:t>
            </a:r>
            <a:r>
              <a:rPr lang="en-US" sz="4000" u="sng" dirty="0" smtClean="0">
                <a:solidFill>
                  <a:srgbClr val="FF0000"/>
                </a:solidFill>
              </a:rPr>
              <a:t>CONVECTIVE!</a:t>
            </a:r>
            <a:endParaRPr lang="en-US" sz="4000" dirty="0"/>
          </a:p>
        </p:txBody>
      </p:sp>
    </p:spTree>
    <p:extLst>
      <p:ext uri="{BB962C8B-B14F-4D97-AF65-F5344CB8AC3E}">
        <p14:creationId xmlns:p14="http://schemas.microsoft.com/office/powerpoint/2010/main" val="25942937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8549" y="2209890"/>
            <a:ext cx="9007523" cy="1754326"/>
          </a:xfrm>
          <a:prstGeom prst="rect">
            <a:avLst/>
          </a:prstGeom>
          <a:noFill/>
        </p:spPr>
        <p:txBody>
          <a:bodyPr wrap="square" rtlCol="0">
            <a:spAutoFit/>
          </a:bodyPr>
          <a:lstStyle/>
          <a:p>
            <a:pPr algn="ctr"/>
            <a:r>
              <a:rPr lang="en-US" sz="5400" b="1" dirty="0" smtClean="0"/>
              <a:t>THE 2013 UTTARAKHAND FLOOD</a:t>
            </a:r>
            <a:endParaRPr lang="en-US" sz="5400" b="1" dirty="0"/>
          </a:p>
        </p:txBody>
      </p:sp>
    </p:spTree>
    <p:extLst>
      <p:ext uri="{BB962C8B-B14F-4D97-AF65-F5344CB8AC3E}">
        <p14:creationId xmlns:p14="http://schemas.microsoft.com/office/powerpoint/2010/main" val="7384682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8920" y="2200456"/>
            <a:ext cx="5896220" cy="646331"/>
          </a:xfrm>
          <a:prstGeom prst="rect">
            <a:avLst/>
          </a:prstGeom>
          <a:noFill/>
        </p:spPr>
        <p:txBody>
          <a:bodyPr wrap="square" rtlCol="0">
            <a:spAutoFit/>
          </a:bodyPr>
          <a:lstStyle/>
          <a:p>
            <a:r>
              <a:rPr lang="en-US" sz="3600" b="1" dirty="0"/>
              <a:t>Objectives</a:t>
            </a:r>
          </a:p>
        </p:txBody>
      </p:sp>
      <p:sp>
        <p:nvSpPr>
          <p:cNvPr id="3" name="TextBox 2"/>
          <p:cNvSpPr txBox="1"/>
          <p:nvPr/>
        </p:nvSpPr>
        <p:spPr>
          <a:xfrm flipH="1">
            <a:off x="928048" y="547932"/>
            <a:ext cx="10454184" cy="1754326"/>
          </a:xfrm>
          <a:prstGeom prst="rect">
            <a:avLst/>
          </a:prstGeom>
          <a:noFill/>
        </p:spPr>
        <p:txBody>
          <a:bodyPr wrap="square" rtlCol="0">
            <a:spAutoFit/>
          </a:bodyPr>
          <a:lstStyle/>
          <a:p>
            <a:pPr marL="285750" indent="-285750">
              <a:buFont typeface="Arial"/>
              <a:buChar char="•"/>
            </a:pPr>
            <a:r>
              <a:rPr lang="en-US" sz="3600" b="1" dirty="0" smtClean="0">
                <a:solidFill>
                  <a:srgbClr val="FF0000"/>
                </a:solidFill>
              </a:rPr>
              <a:t>Non-convective</a:t>
            </a:r>
            <a:endParaRPr lang="en-US" sz="3600" b="1" dirty="0">
              <a:solidFill>
                <a:srgbClr val="FF0000"/>
              </a:solidFill>
            </a:endParaRPr>
          </a:p>
          <a:p>
            <a:pPr marL="285750" indent="-285750">
              <a:buFont typeface="Arial"/>
              <a:buChar char="•"/>
            </a:pPr>
            <a:r>
              <a:rPr lang="en-US" sz="3600" dirty="0" err="1" smtClean="0"/>
              <a:t>Baroclinic</a:t>
            </a:r>
            <a:r>
              <a:rPr lang="en-US" sz="3600" dirty="0" smtClean="0"/>
              <a:t> </a:t>
            </a:r>
            <a:r>
              <a:rPr lang="en-US" sz="3600" dirty="0"/>
              <a:t>wave in the westerlies </a:t>
            </a:r>
          </a:p>
          <a:p>
            <a:pPr marL="285750" indent="-285750">
              <a:buFont typeface="Arial"/>
              <a:buChar char="•"/>
            </a:pPr>
            <a:r>
              <a:rPr lang="en-US" sz="3600" u="sng" dirty="0"/>
              <a:t>Synoptic </a:t>
            </a:r>
            <a:r>
              <a:rPr lang="en-US" sz="3600" u="sng" dirty="0" smtClean="0"/>
              <a:t>features</a:t>
            </a:r>
            <a:r>
              <a:rPr lang="en-US" sz="3600" dirty="0" smtClean="0"/>
              <a:t> + </a:t>
            </a:r>
            <a:r>
              <a:rPr lang="en-US" sz="3600" u="sng" dirty="0" smtClean="0"/>
              <a:t>prior rain</a:t>
            </a:r>
            <a:r>
              <a:rPr lang="en-US" sz="3600" dirty="0" smtClean="0"/>
              <a:t> + </a:t>
            </a:r>
            <a:r>
              <a:rPr lang="en-US" sz="3600" u="sng" dirty="0" smtClean="0"/>
              <a:t>orography</a:t>
            </a:r>
            <a:endParaRPr lang="en-US" sz="3600" u="sng" dirty="0"/>
          </a:p>
        </p:txBody>
      </p:sp>
      <p:sp>
        <p:nvSpPr>
          <p:cNvPr id="4" name="TextBox 3"/>
          <p:cNvSpPr txBox="1"/>
          <p:nvPr/>
        </p:nvSpPr>
        <p:spPr>
          <a:xfrm>
            <a:off x="245660" y="5091606"/>
            <a:ext cx="5896220" cy="646331"/>
          </a:xfrm>
          <a:prstGeom prst="rect">
            <a:avLst/>
          </a:prstGeom>
          <a:noFill/>
        </p:spPr>
        <p:txBody>
          <a:bodyPr wrap="square" rtlCol="0">
            <a:spAutoFit/>
          </a:bodyPr>
          <a:lstStyle/>
          <a:p>
            <a:r>
              <a:rPr lang="en-US" sz="3600" b="1" dirty="0"/>
              <a:t>Methodology</a:t>
            </a:r>
          </a:p>
        </p:txBody>
      </p:sp>
      <p:sp>
        <p:nvSpPr>
          <p:cNvPr id="5" name="TextBox 4"/>
          <p:cNvSpPr txBox="1"/>
          <p:nvPr/>
        </p:nvSpPr>
        <p:spPr>
          <a:xfrm flipH="1">
            <a:off x="928049" y="5664253"/>
            <a:ext cx="11368584" cy="646331"/>
          </a:xfrm>
          <a:prstGeom prst="rect">
            <a:avLst/>
          </a:prstGeom>
          <a:noFill/>
        </p:spPr>
        <p:txBody>
          <a:bodyPr wrap="square" rtlCol="0">
            <a:spAutoFit/>
          </a:bodyPr>
          <a:lstStyle/>
          <a:p>
            <a:pPr marL="285750" indent="-285750">
              <a:buFont typeface="Arial"/>
              <a:buChar char="•"/>
            </a:pPr>
            <a:r>
              <a:rPr lang="en-US" sz="3600" dirty="0"/>
              <a:t>Reanalysis, satellite, radar observations, and model output</a:t>
            </a:r>
          </a:p>
        </p:txBody>
      </p:sp>
      <p:sp>
        <p:nvSpPr>
          <p:cNvPr id="6" name="TextBox 5"/>
          <p:cNvSpPr txBox="1"/>
          <p:nvPr/>
        </p:nvSpPr>
        <p:spPr>
          <a:xfrm>
            <a:off x="928049" y="2777405"/>
            <a:ext cx="11033580" cy="2308324"/>
          </a:xfrm>
          <a:prstGeom prst="rect">
            <a:avLst/>
          </a:prstGeom>
          <a:noFill/>
        </p:spPr>
        <p:txBody>
          <a:bodyPr wrap="square" rtlCol="0">
            <a:spAutoFit/>
          </a:bodyPr>
          <a:lstStyle/>
          <a:p>
            <a:pPr marL="285750" indent="-285750">
              <a:buFont typeface="Arial" panose="020B0604020202020204" pitchFamily="34" charset="0"/>
              <a:buChar char="•"/>
            </a:pPr>
            <a:r>
              <a:rPr lang="en-US" sz="3600" dirty="0"/>
              <a:t>Describe the synoptic, mesoscale, and orographic characteristics </a:t>
            </a:r>
            <a:endParaRPr lang="en-US" sz="3600" dirty="0" smtClean="0"/>
          </a:p>
          <a:p>
            <a:pPr marL="285750" indent="-285750">
              <a:buFont typeface="Arial" panose="020B0604020202020204" pitchFamily="34" charset="0"/>
              <a:buChar char="•"/>
            </a:pPr>
            <a:r>
              <a:rPr lang="en-US" sz="3600" dirty="0" smtClean="0"/>
              <a:t>Understand </a:t>
            </a:r>
            <a:r>
              <a:rPr lang="en-US" sz="3600" dirty="0"/>
              <a:t>how </a:t>
            </a:r>
            <a:r>
              <a:rPr lang="en-US" sz="3600" dirty="0" smtClean="0"/>
              <a:t>characteristics </a:t>
            </a:r>
            <a:r>
              <a:rPr lang="en-US" sz="3600" dirty="0"/>
              <a:t>led to massive flooding, </a:t>
            </a:r>
            <a:r>
              <a:rPr lang="en-US" sz="3600" i="1" u="sng" dirty="0"/>
              <a:t>similar in strength</a:t>
            </a:r>
            <a:r>
              <a:rPr lang="en-US" sz="3600" i="1" dirty="0"/>
              <a:t> </a:t>
            </a:r>
            <a:r>
              <a:rPr lang="en-US" sz="3600" dirty="0"/>
              <a:t>to </a:t>
            </a:r>
            <a:r>
              <a:rPr lang="en-US" sz="3600" dirty="0" smtClean="0"/>
              <a:t>floods </a:t>
            </a:r>
            <a:r>
              <a:rPr lang="en-US" sz="3600" dirty="0"/>
              <a:t>due to convection</a:t>
            </a:r>
          </a:p>
        </p:txBody>
      </p:sp>
      <p:sp>
        <p:nvSpPr>
          <p:cNvPr id="7" name="TextBox 6"/>
          <p:cNvSpPr txBox="1"/>
          <p:nvPr/>
        </p:nvSpPr>
        <p:spPr>
          <a:xfrm>
            <a:off x="245660" y="0"/>
            <a:ext cx="7462424" cy="646331"/>
          </a:xfrm>
          <a:prstGeom prst="rect">
            <a:avLst/>
          </a:prstGeom>
          <a:noFill/>
        </p:spPr>
        <p:txBody>
          <a:bodyPr wrap="none" rtlCol="0">
            <a:spAutoFit/>
          </a:bodyPr>
          <a:lstStyle/>
          <a:p>
            <a:r>
              <a:rPr lang="en-US" sz="3600" b="1" dirty="0" smtClean="0"/>
              <a:t>Features of the flood producing storm</a:t>
            </a:r>
            <a:endParaRPr lang="en-US" sz="3600" b="1" dirty="0"/>
          </a:p>
        </p:txBody>
      </p:sp>
    </p:spTree>
    <p:extLst>
      <p:ext uri="{BB962C8B-B14F-4D97-AF65-F5344CB8AC3E}">
        <p14:creationId xmlns:p14="http://schemas.microsoft.com/office/powerpoint/2010/main" val="310819644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8549" y="2209890"/>
            <a:ext cx="9007523" cy="923330"/>
          </a:xfrm>
          <a:prstGeom prst="rect">
            <a:avLst/>
          </a:prstGeom>
          <a:noFill/>
        </p:spPr>
        <p:txBody>
          <a:bodyPr wrap="square" rtlCol="0">
            <a:spAutoFit/>
          </a:bodyPr>
          <a:lstStyle/>
          <a:p>
            <a:pPr algn="ctr"/>
            <a:r>
              <a:rPr lang="en-US" sz="5400" b="1" dirty="0" smtClean="0"/>
              <a:t>LARGE SCALE FORCING</a:t>
            </a:r>
            <a:endParaRPr lang="en-US" sz="5400" b="1" dirty="0"/>
          </a:p>
        </p:txBody>
      </p:sp>
    </p:spTree>
    <p:extLst>
      <p:ext uri="{BB962C8B-B14F-4D97-AF65-F5344CB8AC3E}">
        <p14:creationId xmlns:p14="http://schemas.microsoft.com/office/powerpoint/2010/main" val="36693182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1524001" y="68240"/>
            <a:ext cx="9143999" cy="707886"/>
          </a:xfrm>
          <a:prstGeom prst="rect">
            <a:avLst/>
          </a:prstGeom>
          <a:noFill/>
        </p:spPr>
        <p:txBody>
          <a:bodyPr wrap="square" rtlCol="0">
            <a:spAutoFit/>
          </a:bodyPr>
          <a:lstStyle/>
          <a:p>
            <a:pPr algn="ctr"/>
            <a:r>
              <a:rPr lang="en-US" sz="4000" b="1" dirty="0" smtClean="0"/>
              <a:t>TROPOPAUSE THETA MAPS</a:t>
            </a:r>
            <a:endParaRPr lang="en-US" sz="4000" b="1" dirty="0"/>
          </a:p>
        </p:txBody>
      </p:sp>
      <p:pic>
        <p:nvPicPr>
          <p:cNvPr id="16" name="Picture 15" descr="trop_theta_gfsanal_cntrs_2013061300_000.png"/>
          <p:cNvPicPr>
            <a:picLocks noChangeAspect="1"/>
          </p:cNvPicPr>
          <p:nvPr/>
        </p:nvPicPr>
        <p:blipFill>
          <a:blip r:embed="rId3" cstate="print"/>
          <a:stretch>
            <a:fillRect/>
          </a:stretch>
        </p:blipFill>
        <p:spPr>
          <a:xfrm>
            <a:off x="0" y="1360969"/>
            <a:ext cx="3937648" cy="2724912"/>
          </a:xfrm>
          <a:prstGeom prst="rect">
            <a:avLst/>
          </a:prstGeom>
        </p:spPr>
      </p:pic>
      <p:pic>
        <p:nvPicPr>
          <p:cNvPr id="17" name="Picture 16" descr="trop_theta_gfsanal_cntrs_2013061500_000.png"/>
          <p:cNvPicPr>
            <a:picLocks noChangeAspect="1"/>
          </p:cNvPicPr>
          <p:nvPr/>
        </p:nvPicPr>
        <p:blipFill>
          <a:blip r:embed="rId4" cstate="print"/>
          <a:stretch>
            <a:fillRect/>
          </a:stretch>
        </p:blipFill>
        <p:spPr>
          <a:xfrm>
            <a:off x="4166980" y="1350385"/>
            <a:ext cx="3929290" cy="2724912"/>
          </a:xfrm>
          <a:prstGeom prst="rect">
            <a:avLst/>
          </a:prstGeom>
        </p:spPr>
      </p:pic>
      <p:pic>
        <p:nvPicPr>
          <p:cNvPr id="18" name="Picture 17" descr="trop_theta_gfsanal_cntrs_2013061700_000.png"/>
          <p:cNvPicPr>
            <a:picLocks noChangeAspect="1"/>
          </p:cNvPicPr>
          <p:nvPr/>
        </p:nvPicPr>
        <p:blipFill>
          <a:blip r:embed="rId5" cstate="print"/>
          <a:stretch>
            <a:fillRect/>
          </a:stretch>
        </p:blipFill>
        <p:spPr>
          <a:xfrm>
            <a:off x="8286426" y="1341413"/>
            <a:ext cx="3905574" cy="2720224"/>
          </a:xfrm>
          <a:prstGeom prst="rect">
            <a:avLst/>
          </a:prstGeom>
        </p:spPr>
      </p:pic>
      <p:sp>
        <p:nvSpPr>
          <p:cNvPr id="19" name="TextBox 18"/>
          <p:cNvSpPr txBox="1"/>
          <p:nvPr/>
        </p:nvSpPr>
        <p:spPr>
          <a:xfrm>
            <a:off x="1626781" y="935665"/>
            <a:ext cx="872355" cy="523220"/>
          </a:xfrm>
          <a:prstGeom prst="rect">
            <a:avLst/>
          </a:prstGeom>
          <a:noFill/>
        </p:spPr>
        <p:txBody>
          <a:bodyPr wrap="none" rtlCol="0">
            <a:spAutoFit/>
          </a:bodyPr>
          <a:lstStyle/>
          <a:p>
            <a:r>
              <a:rPr lang="en-US" sz="2800" dirty="0" smtClean="0"/>
              <a:t>6/13</a:t>
            </a:r>
            <a:endParaRPr lang="en-US" sz="2800" dirty="0"/>
          </a:p>
        </p:txBody>
      </p:sp>
      <p:sp>
        <p:nvSpPr>
          <p:cNvPr id="20" name="TextBox 19"/>
          <p:cNvSpPr txBox="1"/>
          <p:nvPr/>
        </p:nvSpPr>
        <p:spPr>
          <a:xfrm>
            <a:off x="5798288" y="939209"/>
            <a:ext cx="872355" cy="523220"/>
          </a:xfrm>
          <a:prstGeom prst="rect">
            <a:avLst/>
          </a:prstGeom>
          <a:noFill/>
        </p:spPr>
        <p:txBody>
          <a:bodyPr wrap="none" rtlCol="0">
            <a:spAutoFit/>
          </a:bodyPr>
          <a:lstStyle/>
          <a:p>
            <a:r>
              <a:rPr lang="en-US" sz="2800" dirty="0" smtClean="0"/>
              <a:t>6/15</a:t>
            </a:r>
            <a:endParaRPr lang="en-US" sz="2800" dirty="0"/>
          </a:p>
        </p:txBody>
      </p:sp>
      <p:sp>
        <p:nvSpPr>
          <p:cNvPr id="21" name="TextBox 20"/>
          <p:cNvSpPr txBox="1"/>
          <p:nvPr/>
        </p:nvSpPr>
        <p:spPr>
          <a:xfrm>
            <a:off x="10072577" y="939209"/>
            <a:ext cx="872355" cy="523220"/>
          </a:xfrm>
          <a:prstGeom prst="rect">
            <a:avLst/>
          </a:prstGeom>
          <a:noFill/>
        </p:spPr>
        <p:txBody>
          <a:bodyPr wrap="none" rtlCol="0">
            <a:spAutoFit/>
          </a:bodyPr>
          <a:lstStyle/>
          <a:p>
            <a:r>
              <a:rPr lang="en-US" sz="2800" dirty="0" smtClean="0"/>
              <a:t>6/17</a:t>
            </a:r>
            <a:endParaRPr lang="en-US" sz="2800" dirty="0"/>
          </a:p>
        </p:txBody>
      </p:sp>
      <p:sp>
        <p:nvSpPr>
          <p:cNvPr id="22" name="5-Point Star 21"/>
          <p:cNvSpPr/>
          <p:nvPr/>
        </p:nvSpPr>
        <p:spPr>
          <a:xfrm>
            <a:off x="1818168" y="3296093"/>
            <a:ext cx="372140" cy="350874"/>
          </a:xfrm>
          <a:prstGeom prst="star5">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5-Point Star 22"/>
          <p:cNvSpPr/>
          <p:nvPr/>
        </p:nvSpPr>
        <p:spPr>
          <a:xfrm>
            <a:off x="10115107" y="3299637"/>
            <a:ext cx="372140" cy="350874"/>
          </a:xfrm>
          <a:prstGeom prst="star5">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5-Point Star 23"/>
          <p:cNvSpPr/>
          <p:nvPr/>
        </p:nvSpPr>
        <p:spPr>
          <a:xfrm>
            <a:off x="5971954" y="3303181"/>
            <a:ext cx="372140" cy="350874"/>
          </a:xfrm>
          <a:prstGeom prst="star5">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PVLabel.png"/>
          <p:cNvPicPr>
            <a:picLocks noChangeAspect="1"/>
          </p:cNvPicPr>
          <p:nvPr/>
        </p:nvPicPr>
        <p:blipFill>
          <a:blip r:embed="rId6" cstate="print"/>
          <a:stretch>
            <a:fillRect/>
          </a:stretch>
        </p:blipFill>
        <p:spPr>
          <a:xfrm>
            <a:off x="3407591" y="4558732"/>
            <a:ext cx="5247312" cy="938301"/>
          </a:xfrm>
          <a:prstGeom prst="rect">
            <a:avLst/>
          </a:prstGeom>
        </p:spPr>
      </p:pic>
    </p:spTree>
    <p:extLst>
      <p:ext uri="{BB962C8B-B14F-4D97-AF65-F5344CB8AC3E}">
        <p14:creationId xmlns:p14="http://schemas.microsoft.com/office/powerpoint/2010/main" val="191320760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64590" y="580956"/>
            <a:ext cx="1701209" cy="523220"/>
          </a:xfrm>
          <a:prstGeom prst="rect">
            <a:avLst/>
          </a:prstGeom>
          <a:noFill/>
        </p:spPr>
        <p:txBody>
          <a:bodyPr wrap="square" rtlCol="0">
            <a:spAutoFit/>
          </a:bodyPr>
          <a:lstStyle/>
          <a:p>
            <a:r>
              <a:rPr lang="en-US" sz="2800" dirty="0" smtClean="0"/>
              <a:t>6/17</a:t>
            </a:r>
            <a:endParaRPr lang="en-US" sz="2800" dirty="0"/>
          </a:p>
        </p:txBody>
      </p:sp>
      <mc:AlternateContent xmlns:mc="http://schemas.openxmlformats.org/markup-compatibility/2006" xmlns:a14="http://schemas.microsoft.com/office/drawing/2010/main">
        <mc:Choice Requires="a14">
          <p:sp>
            <p:nvSpPr>
              <p:cNvPr id="8" name="TextBox 7"/>
              <p:cNvSpPr txBox="1"/>
              <p:nvPr/>
            </p:nvSpPr>
            <p:spPr>
              <a:xfrm>
                <a:off x="7875103" y="5467522"/>
                <a:ext cx="3815942" cy="1200329"/>
              </a:xfrm>
              <a:prstGeom prst="rect">
                <a:avLst/>
              </a:prstGeom>
              <a:noFill/>
            </p:spPr>
            <p:txBody>
              <a:bodyPr wrap="square" rtlCol="0">
                <a:spAutoFit/>
              </a:bodyPr>
              <a:lstStyle/>
              <a:p>
                <a:r>
                  <a:rPr lang="en-US" dirty="0"/>
                  <a:t>Black contours: 500 </a:t>
                </a:r>
                <a:r>
                  <a:rPr lang="en-US" dirty="0" err="1"/>
                  <a:t>hPa</a:t>
                </a:r>
                <a:r>
                  <a:rPr lang="en-US" dirty="0"/>
                  <a:t> heights</a:t>
                </a:r>
              </a:p>
              <a:p>
                <a:r>
                  <a:rPr lang="en-US" dirty="0"/>
                  <a:t>Black vectors: Q vectors (m/</a:t>
                </a:r>
                <a14:m>
                  <m:oMath xmlns:m="http://schemas.openxmlformats.org/officeDocument/2006/math" xmlns="">
                    <m:sSup>
                      <m:sSupPr>
                        <m:ctrlPr>
                          <a:rPr lang="en-US" i="1">
                            <a:latin typeface="Cambria Math" panose="02040503050406030204" pitchFamily="18" charset="0"/>
                          </a:rPr>
                        </m:ctrlPr>
                      </m:sSupPr>
                      <m:e>
                        <m:r>
                          <m:rPr>
                            <m:sty m:val="p"/>
                          </m:rPr>
                          <a:rPr lang="en-US">
                            <a:latin typeface="Cambria Math"/>
                          </a:rPr>
                          <m:t>s</m:t>
                        </m:r>
                      </m:e>
                      <m:sup>
                        <m:r>
                          <a:rPr lang="en-US">
                            <a:latin typeface="Cambria Math"/>
                          </a:rPr>
                          <m:t>3</m:t>
                        </m:r>
                      </m:sup>
                    </m:sSup>
                  </m:oMath>
                </a14:m>
                <a:r>
                  <a:rPr lang="en-US" dirty="0"/>
                  <a:t> hPa)</a:t>
                </a:r>
              </a:p>
              <a:p>
                <a:r>
                  <a:rPr lang="en-US" dirty="0"/>
                  <a:t>Red contours: Q Vector convergence</a:t>
                </a:r>
              </a:p>
              <a:p>
                <a:r>
                  <a:rPr lang="en-US" dirty="0"/>
                  <a:t>Blue contours: Q Vector divergence</a:t>
                </a:r>
              </a:p>
            </p:txBody>
          </p:sp>
        </mc:Choice>
        <mc:Fallback xmlns="">
          <p:sp>
            <p:nvSpPr>
              <p:cNvPr id="8" name="TextBox 7"/>
              <p:cNvSpPr txBox="1">
                <a:spLocks noRot="1" noChangeAspect="1" noMove="1" noResize="1" noEditPoints="1" noAdjustHandles="1" noChangeArrowheads="1" noChangeShapeType="1" noTextEdit="1"/>
              </p:cNvSpPr>
              <p:nvPr/>
            </p:nvSpPr>
            <p:spPr>
              <a:xfrm>
                <a:off x="7875103" y="5467522"/>
                <a:ext cx="3815942" cy="1200329"/>
              </a:xfrm>
              <a:prstGeom prst="rect">
                <a:avLst/>
              </a:prstGeom>
              <a:blipFill rotWithShape="0">
                <a:blip r:embed="rId3"/>
                <a:stretch>
                  <a:fillRect l="-1438" t="-3046" b="-7107"/>
                </a:stretch>
              </a:blipFill>
            </p:spPr>
            <p:txBody>
              <a:bodyPr/>
              <a:lstStyle/>
              <a:p>
                <a:r>
                  <a:rPr lang="en-US">
                    <a:noFill/>
                  </a:rPr>
                  <a:t> </a:t>
                </a:r>
              </a:p>
            </p:txBody>
          </p:sp>
        </mc:Fallback>
      </mc:AlternateContent>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38689" t="12763" r="18076" b="20856"/>
          <a:stretch/>
        </p:blipFill>
        <p:spPr>
          <a:xfrm>
            <a:off x="264590" y="1104176"/>
            <a:ext cx="7610513" cy="5563675"/>
          </a:xfrm>
          <a:prstGeom prst="rect">
            <a:avLst/>
          </a:prstGeom>
        </p:spPr>
      </p:pic>
      <p:sp>
        <p:nvSpPr>
          <p:cNvPr id="10" name="5-Point Star 9"/>
          <p:cNvSpPr/>
          <p:nvPr/>
        </p:nvSpPr>
        <p:spPr>
          <a:xfrm>
            <a:off x="4124209" y="4664458"/>
            <a:ext cx="372140" cy="350874"/>
          </a:xfrm>
          <a:prstGeom prst="star5">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Shape 7"/>
          <p:cNvSpPr txBox="1"/>
          <p:nvPr/>
        </p:nvSpPr>
        <p:spPr>
          <a:xfrm>
            <a:off x="1981173" y="-85892"/>
            <a:ext cx="8228763" cy="1145009"/>
          </a:xfrm>
          <a:prstGeom prst="rect">
            <a:avLst/>
          </a:prstGeom>
        </p:spPr>
        <p:txBody>
          <a:bodyPr wrap="none" lIns="0" tIns="0" rIns="0" bIns="0" anchor="ctr"/>
          <a:lstStyle/>
          <a:p>
            <a:pPr algn="ctr"/>
            <a:r>
              <a:rPr lang="en-US" sz="4000" b="1" dirty="0" smtClean="0"/>
              <a:t>SYNOPTIC FORCING</a:t>
            </a:r>
            <a:endParaRPr sz="4000" b="1" dirty="0"/>
          </a:p>
        </p:txBody>
      </p:sp>
    </p:spTree>
    <p:extLst>
      <p:ext uri="{BB962C8B-B14F-4D97-AF65-F5344CB8AC3E}">
        <p14:creationId xmlns:p14="http://schemas.microsoft.com/office/powerpoint/2010/main" val="312735648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500hgtanom_617.png"/>
          <p:cNvPicPr>
            <a:picLocks noChangeAspect="1"/>
          </p:cNvPicPr>
          <p:nvPr/>
        </p:nvPicPr>
        <p:blipFill>
          <a:blip r:embed="rId3" cstate="print"/>
          <a:stretch>
            <a:fillRect/>
          </a:stretch>
        </p:blipFill>
        <p:spPr>
          <a:xfrm>
            <a:off x="267699" y="584791"/>
            <a:ext cx="8484025" cy="6273209"/>
          </a:xfrm>
          <a:prstGeom prst="rect">
            <a:avLst/>
          </a:prstGeom>
        </p:spPr>
      </p:pic>
      <p:sp>
        <p:nvSpPr>
          <p:cNvPr id="2" name="TextShape 1"/>
          <p:cNvSpPr txBox="1"/>
          <p:nvPr/>
        </p:nvSpPr>
        <p:spPr>
          <a:xfrm>
            <a:off x="1981173" y="27293"/>
            <a:ext cx="8228763" cy="944090"/>
          </a:xfrm>
          <a:prstGeom prst="rect">
            <a:avLst/>
          </a:prstGeom>
        </p:spPr>
        <p:txBody>
          <a:bodyPr wrap="none" lIns="0" tIns="0" rIns="0" bIns="0" anchor="ctr"/>
          <a:lstStyle/>
          <a:p>
            <a:pPr algn="ctr"/>
            <a:r>
              <a:rPr lang="en-US" sz="4000" b="1" dirty="0" smtClean="0"/>
              <a:t>UPPER LEVEL FLOW</a:t>
            </a:r>
            <a:endParaRPr sz="4000" b="1" dirty="0"/>
          </a:p>
        </p:txBody>
      </p:sp>
      <p:sp>
        <p:nvSpPr>
          <p:cNvPr id="4" name="TextBox 3"/>
          <p:cNvSpPr txBox="1"/>
          <p:nvPr/>
        </p:nvSpPr>
        <p:spPr>
          <a:xfrm>
            <a:off x="8347811" y="1298721"/>
            <a:ext cx="3724249" cy="1815882"/>
          </a:xfrm>
          <a:prstGeom prst="rect">
            <a:avLst/>
          </a:prstGeom>
          <a:noFill/>
        </p:spPr>
        <p:txBody>
          <a:bodyPr wrap="square" rtlCol="0">
            <a:spAutoFit/>
          </a:bodyPr>
          <a:lstStyle/>
          <a:p>
            <a:pPr algn="ctr"/>
            <a:r>
              <a:rPr lang="en-US" sz="2800" dirty="0" smtClean="0"/>
              <a:t>500 </a:t>
            </a:r>
            <a:r>
              <a:rPr lang="en-US" sz="2800" dirty="0" err="1" smtClean="0"/>
              <a:t>hPa</a:t>
            </a:r>
            <a:r>
              <a:rPr lang="en-US" sz="2800" dirty="0" smtClean="0"/>
              <a:t> Height Anomaly</a:t>
            </a:r>
          </a:p>
          <a:p>
            <a:pPr algn="ctr"/>
            <a:r>
              <a:rPr lang="en-US" sz="2800" dirty="0" smtClean="0"/>
              <a:t> and One Day Average Winds</a:t>
            </a:r>
            <a:endParaRPr lang="en-US" sz="2800" dirty="0"/>
          </a:p>
        </p:txBody>
      </p:sp>
      <p:sp>
        <p:nvSpPr>
          <p:cNvPr id="5" name="TextBox 4"/>
          <p:cNvSpPr txBox="1"/>
          <p:nvPr/>
        </p:nvSpPr>
        <p:spPr>
          <a:xfrm>
            <a:off x="765544" y="493928"/>
            <a:ext cx="1701209" cy="523220"/>
          </a:xfrm>
          <a:prstGeom prst="rect">
            <a:avLst/>
          </a:prstGeom>
          <a:noFill/>
        </p:spPr>
        <p:txBody>
          <a:bodyPr wrap="square" rtlCol="0">
            <a:spAutoFit/>
          </a:bodyPr>
          <a:lstStyle/>
          <a:p>
            <a:r>
              <a:rPr lang="en-US" sz="2800" dirty="0" smtClean="0"/>
              <a:t>6/17</a:t>
            </a:r>
            <a:endParaRPr lang="en-US" sz="2800" dirty="0"/>
          </a:p>
        </p:txBody>
      </p:sp>
      <p:pic>
        <p:nvPicPr>
          <p:cNvPr id="6" name="Picture 5" descr="HgtLabel.png"/>
          <p:cNvPicPr>
            <a:picLocks noChangeAspect="1"/>
          </p:cNvPicPr>
          <p:nvPr/>
        </p:nvPicPr>
        <p:blipFill>
          <a:blip r:embed="rId4" cstate="print"/>
          <a:srcRect l="87678" t="4651" r="1890" b="13954"/>
          <a:stretch>
            <a:fillRect/>
          </a:stretch>
        </p:blipFill>
        <p:spPr>
          <a:xfrm>
            <a:off x="7772400" y="776177"/>
            <a:ext cx="967563" cy="5582093"/>
          </a:xfrm>
          <a:prstGeom prst="rect">
            <a:avLst/>
          </a:prstGeom>
        </p:spPr>
      </p:pic>
      <p:sp>
        <p:nvSpPr>
          <p:cNvPr id="7" name="5-Point Star 6"/>
          <p:cNvSpPr/>
          <p:nvPr/>
        </p:nvSpPr>
        <p:spPr>
          <a:xfrm>
            <a:off x="3887972" y="2261191"/>
            <a:ext cx="372140" cy="350874"/>
          </a:xfrm>
          <a:prstGeom prst="star5">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188740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3989</TotalTime>
  <Words>4553</Words>
  <Application>Microsoft Macintosh PowerPoint</Application>
  <PresentationFormat>Custom</PresentationFormat>
  <Paragraphs>461</Paragraphs>
  <Slides>29</Slides>
  <Notes>28</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Cloud and Precipitation Processes of the Himalayan Flood of June 2013</vt:lpstr>
      <vt:lpstr>PowerPoint Presentation</vt:lpstr>
      <vt:lpstr>PREVIOUS FLOOD EVENTS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Cloud and Precipitation Processes of the Himalayan Flood of June 2013</dc:title>
  <dc:creator>Megan</dc:creator>
  <cp:lastModifiedBy>Robert Houze</cp:lastModifiedBy>
  <cp:revision>82</cp:revision>
  <dcterms:created xsi:type="dcterms:W3CDTF">2016-04-06T16:06:45Z</dcterms:created>
  <dcterms:modified xsi:type="dcterms:W3CDTF">2016-04-28T04:30:58Z</dcterms:modified>
</cp:coreProperties>
</file>