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67" r:id="rId5"/>
    <p:sldId id="275" r:id="rId6"/>
    <p:sldId id="300" r:id="rId7"/>
    <p:sldId id="301" r:id="rId8"/>
    <p:sldId id="289" r:id="rId9"/>
    <p:sldId id="287" r:id="rId10"/>
    <p:sldId id="306" r:id="rId11"/>
    <p:sldId id="305" r:id="rId12"/>
    <p:sldId id="299" r:id="rId13"/>
    <p:sldId id="298" r:id="rId14"/>
    <p:sldId id="291" r:id="rId15"/>
    <p:sldId id="296" r:id="rId16"/>
    <p:sldId id="309" r:id="rId17"/>
    <p:sldId id="307" r:id="rId18"/>
    <p:sldId id="308" r:id="rId19"/>
    <p:sldId id="30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40" userDrawn="1">
          <p15:clr>
            <a:srgbClr val="A4A3A4"/>
          </p15:clr>
        </p15:guide>
        <p15:guide id="2" pos="11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3F7"/>
    <a:srgbClr val="EB4B47"/>
    <a:srgbClr val="2F66B2"/>
    <a:srgbClr val="D86F2A"/>
    <a:srgbClr val="101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86" autoAdjust="0"/>
  </p:normalViewPr>
  <p:slideViewPr>
    <p:cSldViewPr snapToGrid="0" snapToObjects="1">
      <p:cViewPr varScale="1">
        <p:scale>
          <a:sx n="131" d="100"/>
          <a:sy n="131" d="100"/>
        </p:scale>
        <p:origin x="-120" y="-416"/>
      </p:cViewPr>
      <p:guideLst>
        <p:guide orient="horz" pos="2040"/>
        <p:guide pos="113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42E15-A6F1-F34F-95D2-C814207051B2}" type="datetimeFigureOut">
              <a:rPr lang="en-US" smtClean="0"/>
              <a:t>4/27/16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C08B7-451F-0D43-A307-53DA344DC267}" type="slidenum">
              <a:rPr lang="en-US" smtClean="0"/>
              <a:t>‹#›</a:t>
            </a:fld>
            <a:endParaRPr lang="en-US"/>
          </a:p>
        </p:txBody>
      </p:sp>
    </p:spTree>
    <p:extLst>
      <p:ext uri="{BB962C8B-B14F-4D97-AF65-F5344CB8AC3E}">
        <p14:creationId xmlns:p14="http://schemas.microsoft.com/office/powerpoint/2010/main" val="37852618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Karl’s best track in</a:t>
            </a:r>
            <a:r>
              <a:rPr lang="en-US" baseline="0" dirty="0" smtClean="0"/>
              <a:t> terms of wind speed, reaching Category 3. Can see initial landfall on Yucatan peninsula and intensification after reemerging over the warm ocean water. NASA’s GRIP campaign flew several flights into Karl, but today I’ll be focusing on the flight during Karl’s second landfall. </a:t>
            </a:r>
          </a:p>
          <a:p>
            <a:endParaRPr lang="en-US" baseline="0" dirty="0" smtClean="0"/>
          </a:p>
          <a:p>
            <a:r>
              <a:rPr lang="en-US" baseline="0" dirty="0" smtClean="0"/>
              <a:t>Transition: While Karl was one of many hurricanes during a busy 2010 season, it’s remembered in Mexico for the mudslides caused by the rain.</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2</a:t>
            </a:fld>
            <a:endParaRPr lang="en-US"/>
          </a:p>
        </p:txBody>
      </p:sp>
    </p:spTree>
    <p:extLst>
      <p:ext uri="{BB962C8B-B14F-4D97-AF65-F5344CB8AC3E}">
        <p14:creationId xmlns:p14="http://schemas.microsoft.com/office/powerpoint/2010/main" val="103309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a:t>
            </a:r>
            <a:r>
              <a:rPr lang="en-US" baseline="0" dirty="0" smtClean="0"/>
              <a:t> on the heels of a very wet summer in Mexico, Karl dumped an additional 10 inches (250 mm) over already saturated soil. Flooding and mudslides were the biggest destruction. </a:t>
            </a:r>
            <a:r>
              <a:rPr lang="en-US" dirty="0" smtClean="0"/>
              <a:t>Plots</a:t>
            </a:r>
            <a:r>
              <a:rPr lang="en-US" baseline="0" dirty="0" smtClean="0"/>
              <a:t> of rainfall from David Roth at NOAA and </a:t>
            </a:r>
            <a:r>
              <a:rPr lang="en-US" baseline="0" dirty="0" err="1" smtClean="0"/>
              <a:t>mexican</a:t>
            </a:r>
            <a:r>
              <a:rPr lang="en-US" baseline="0" dirty="0" smtClean="0"/>
              <a:t> topography. Large swath of rainfall within Veracruz, with the total amount maximizing north of the triangular feature jutting out towards the gulf. </a:t>
            </a:r>
          </a:p>
          <a:p>
            <a:endParaRPr lang="en-US" baseline="0" dirty="0" smtClean="0"/>
          </a:p>
          <a:p>
            <a:r>
              <a:rPr lang="en-US" baseline="0" dirty="0" smtClean="0"/>
              <a:t>Transition: Looks like orographic enhancement clearly played a role, but I’d like to investigate exactly what Karl’s structure was as it made landfall.</a:t>
            </a:r>
          </a:p>
        </p:txBody>
      </p:sp>
      <p:sp>
        <p:nvSpPr>
          <p:cNvPr id="4" name="Slide Number Placeholder 3"/>
          <p:cNvSpPr>
            <a:spLocks noGrp="1"/>
          </p:cNvSpPr>
          <p:nvPr>
            <p:ph type="sldNum" sz="quarter" idx="10"/>
          </p:nvPr>
        </p:nvSpPr>
        <p:spPr/>
        <p:txBody>
          <a:bodyPr/>
          <a:lstStyle/>
          <a:p>
            <a:fld id="{631C08B7-451F-0D43-A307-53DA344DC267}" type="slidenum">
              <a:rPr lang="en-US" smtClean="0"/>
              <a:t>3</a:t>
            </a:fld>
            <a:endParaRPr lang="en-US"/>
          </a:p>
        </p:txBody>
      </p:sp>
    </p:spTree>
    <p:extLst>
      <p:ext uri="{BB962C8B-B14F-4D97-AF65-F5344CB8AC3E}">
        <p14:creationId xmlns:p14="http://schemas.microsoft.com/office/powerpoint/2010/main" val="373230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4</a:t>
            </a:fld>
            <a:endParaRPr lang="en-US"/>
          </a:p>
        </p:txBody>
      </p:sp>
    </p:spTree>
    <p:extLst>
      <p:ext uri="{BB962C8B-B14F-4D97-AF65-F5344CB8AC3E}">
        <p14:creationId xmlns:p14="http://schemas.microsoft.com/office/powerpoint/2010/main" val="214932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be trying to answer those questions</a:t>
            </a:r>
            <a:r>
              <a:rPr lang="en-US" baseline="0" dirty="0" smtClean="0"/>
              <a:t> with data collected during NASA’s GRIP campaign during the summer of 2010. Featured planes with a number of instruments, but today I’ll be looking at data from the APR-2 radar on the DC-8. Specs. Track from the 17</a:t>
            </a:r>
            <a:r>
              <a:rPr lang="en-US" baseline="30000" dirty="0" smtClean="0"/>
              <a:t>th</a:t>
            </a:r>
            <a:r>
              <a:rPr lang="en-US" baseline="0" dirty="0" smtClean="0"/>
              <a:t> is shown on the left.</a:t>
            </a:r>
          </a:p>
          <a:p>
            <a:endParaRPr lang="en-US" baseline="0" dirty="0" smtClean="0"/>
          </a:p>
          <a:p>
            <a:r>
              <a:rPr lang="en-US" baseline="0" dirty="0" smtClean="0"/>
              <a:t>Transition: First, let’s again look at the surface context </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5</a:t>
            </a:fld>
            <a:endParaRPr lang="en-US"/>
          </a:p>
        </p:txBody>
      </p:sp>
    </p:spTree>
    <p:extLst>
      <p:ext uri="{BB962C8B-B14F-4D97-AF65-F5344CB8AC3E}">
        <p14:creationId xmlns:p14="http://schemas.microsoft.com/office/powerpoint/2010/main" val="363957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Upstream sounding from just a couple minutes before the radar swath showing a very moist,</a:t>
            </a:r>
            <a:r>
              <a:rPr lang="en-US" baseline="0" dirty="0" smtClean="0"/>
              <a:t> almost neutral environment – this supports the notion that enhanced reflectivity is due to rainwater collecting cloud droplets created by forced ascent.</a:t>
            </a:r>
          </a:p>
          <a:p>
            <a:endParaRPr lang="en-US" baseline="0" dirty="0" smtClean="0"/>
          </a:p>
          <a:p>
            <a:r>
              <a:rPr lang="en-US" baseline="0" dirty="0" smtClean="0"/>
              <a:t>Transition: can now look further to the south to compare the structure.</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6</a:t>
            </a:fld>
            <a:endParaRPr lang="en-US"/>
          </a:p>
        </p:txBody>
      </p:sp>
    </p:spTree>
    <p:extLst>
      <p:ext uri="{BB962C8B-B14F-4D97-AF65-F5344CB8AC3E}">
        <p14:creationId xmlns:p14="http://schemas.microsoft.com/office/powerpoint/2010/main" val="3754611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19Z positioning (interpolated from</a:t>
            </a:r>
            <a:r>
              <a:rPr lang="en-US" baseline="0" dirty="0" smtClean="0"/>
              <a:t> the NHC best track) of Karl in reference to the cities mentioned before: leg around </a:t>
            </a:r>
            <a:r>
              <a:rPr lang="en-US" baseline="0" dirty="0" err="1" smtClean="0"/>
              <a:t>xalapa</a:t>
            </a:r>
            <a:r>
              <a:rPr lang="en-US" baseline="0" dirty="0" smtClean="0"/>
              <a:t> would experience a strong easterly component of the flow, which could easily ride up the topography. </a:t>
            </a:r>
            <a:r>
              <a:rPr lang="en-US" baseline="0" dirty="0" err="1" smtClean="0"/>
              <a:t>orizaba</a:t>
            </a:r>
            <a:r>
              <a:rPr lang="en-US" baseline="0" dirty="0" smtClean="0"/>
              <a:t> and </a:t>
            </a:r>
            <a:r>
              <a:rPr lang="en-US" baseline="0" dirty="0" err="1" smtClean="0"/>
              <a:t>cordoba</a:t>
            </a:r>
            <a:r>
              <a:rPr lang="en-US" baseline="0" dirty="0" smtClean="0"/>
              <a:t> on the other hand aren’t favorably situated to experience enhancement. observations from </a:t>
            </a:r>
            <a:r>
              <a:rPr lang="en-US" baseline="0" dirty="0" err="1" smtClean="0"/>
              <a:t>cordoba</a:t>
            </a:r>
            <a:r>
              <a:rPr lang="en-US" baseline="0" dirty="0" smtClean="0"/>
              <a:t> indicate wind with a northerly and even westerly component. </a:t>
            </a:r>
          </a:p>
          <a:p>
            <a:endParaRPr lang="en-US" baseline="0" dirty="0" smtClean="0"/>
          </a:p>
          <a:p>
            <a:r>
              <a:rPr lang="en-US" baseline="0" dirty="0" smtClean="0"/>
              <a:t>Transition: given paltry rainfall rates at each city during the time, this emphasizes another key point: background precipitation is important.</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7</a:t>
            </a:fld>
            <a:endParaRPr lang="en-US"/>
          </a:p>
        </p:txBody>
      </p:sp>
    </p:spTree>
    <p:extLst>
      <p:ext uri="{BB962C8B-B14F-4D97-AF65-F5344CB8AC3E}">
        <p14:creationId xmlns:p14="http://schemas.microsoft.com/office/powerpoint/2010/main" val="1976343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have a vertical cross-section through the radar swath – this is the nadir most beam. Blue arrow denotes direction. First, there are some interesting structural features. Further east, the vertical extent of the echo is quite reduced – only extending up to 6 km. There’s a sudden jump in reflectivity height moving further west – likely due to where air mass originated. However, I want to focus on the low-level structure. Despite fairly average reflectivity intensities, there is a general increase in reflectivity moving down towards the surface. While it’s possible this could be due to larger rainfall particles settling, give the positioning relative to the terrain, likely that it’s enhancement due to terrain. Additionally, </a:t>
            </a:r>
            <a:r>
              <a:rPr lang="en-US" baseline="0" dirty="0" err="1" smtClean="0"/>
              <a:t>orographically</a:t>
            </a:r>
            <a:r>
              <a:rPr lang="en-US" baseline="0" dirty="0" smtClean="0"/>
              <a:t> </a:t>
            </a:r>
            <a:r>
              <a:rPr lang="en-US" baseline="0" dirty="0" err="1" smtClean="0"/>
              <a:t>enahnced</a:t>
            </a:r>
            <a:r>
              <a:rPr lang="en-US" baseline="0" dirty="0" smtClean="0"/>
              <a:t> </a:t>
            </a:r>
            <a:r>
              <a:rPr lang="en-US" baseline="0" dirty="0" err="1" smtClean="0"/>
              <a:t>precip</a:t>
            </a:r>
            <a:r>
              <a:rPr lang="en-US" baseline="0" dirty="0" smtClean="0"/>
              <a:t> often thought of as convection kicked off by forced ascent or low-level production of cloud water that’s caught by falling raindrops. Don’t currently have processed </a:t>
            </a:r>
            <a:r>
              <a:rPr lang="en-US" baseline="0" dirty="0" err="1" smtClean="0"/>
              <a:t>doppler</a:t>
            </a:r>
            <a:r>
              <a:rPr lang="en-US" baseline="0" dirty="0" smtClean="0"/>
              <a:t> velocity data, but the raw </a:t>
            </a:r>
            <a:r>
              <a:rPr lang="en-US" baseline="0" dirty="0" err="1" smtClean="0"/>
              <a:t>doppler</a:t>
            </a:r>
            <a:r>
              <a:rPr lang="en-US" baseline="0" dirty="0" smtClean="0"/>
              <a:t> velocity doesn’t show strong upward motion. Would think this would be cloud water.</a:t>
            </a:r>
          </a:p>
          <a:p>
            <a:endParaRPr lang="en-US" baseline="0" dirty="0" smtClean="0"/>
          </a:p>
          <a:p>
            <a:r>
              <a:rPr lang="en-US" baseline="0" dirty="0" smtClean="0"/>
              <a:t>Transition: what does thermodynamic environment look like?</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8</a:t>
            </a:fld>
            <a:endParaRPr lang="en-US"/>
          </a:p>
        </p:txBody>
      </p:sp>
    </p:spTree>
    <p:extLst>
      <p:ext uri="{BB962C8B-B14F-4D97-AF65-F5344CB8AC3E}">
        <p14:creationId xmlns:p14="http://schemas.microsoft.com/office/powerpoint/2010/main" val="1137106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vertical</a:t>
            </a:r>
            <a:r>
              <a:rPr lang="en-US" baseline="0" dirty="0" smtClean="0"/>
              <a:t> cross-section near Orizaba and Cordoba and the overall structure is quite different. First, much higher vertical extent of the radar echo. Overall reflectivity intensity is the same, slightly stronger in the bright band. However, most notable difference is the low-level structure. There is no increase in reflectivity at low-levels, in fact looks more like the the particles are being moved by the wind.</a:t>
            </a:r>
          </a:p>
          <a:p>
            <a:endParaRPr lang="en-US" baseline="0" dirty="0" smtClean="0"/>
          </a:p>
          <a:p>
            <a:r>
              <a:rPr lang="en-US" baseline="0" dirty="0" smtClean="0"/>
              <a:t>Transition: Obviously, given positioning of the storm center, we would expect this.</a:t>
            </a:r>
            <a:endParaRPr lang="en-US" dirty="0"/>
          </a:p>
        </p:txBody>
      </p:sp>
      <p:sp>
        <p:nvSpPr>
          <p:cNvPr id="4" name="Slide Number Placeholder 3"/>
          <p:cNvSpPr>
            <a:spLocks noGrp="1"/>
          </p:cNvSpPr>
          <p:nvPr>
            <p:ph type="sldNum" sz="quarter" idx="10"/>
          </p:nvPr>
        </p:nvSpPr>
        <p:spPr/>
        <p:txBody>
          <a:bodyPr/>
          <a:lstStyle/>
          <a:p>
            <a:fld id="{631C08B7-451F-0D43-A307-53DA344DC267}" type="slidenum">
              <a:rPr lang="en-US" smtClean="0"/>
              <a:t>9</a:t>
            </a:fld>
            <a:endParaRPr lang="en-US"/>
          </a:p>
        </p:txBody>
      </p:sp>
    </p:spTree>
    <p:extLst>
      <p:ext uri="{BB962C8B-B14F-4D97-AF65-F5344CB8AC3E}">
        <p14:creationId xmlns:p14="http://schemas.microsoft.com/office/powerpoint/2010/main" val="1731595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91151F-930A-4747-8C4B-816B0F99427A}"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140615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1151F-930A-4747-8C4B-816B0F99427A}"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348881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1151F-930A-4747-8C4B-816B0F99427A}"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397362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1151F-930A-4747-8C4B-816B0F99427A}"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156833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1151F-930A-4747-8C4B-816B0F99427A}"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426039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91151F-930A-4747-8C4B-816B0F99427A}"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403540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91151F-930A-4747-8C4B-816B0F99427A}" type="datetimeFigureOut">
              <a:rPr lang="en-US" smtClean="0"/>
              <a:t>4/27/16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272757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91151F-930A-4747-8C4B-816B0F99427A}" type="datetimeFigureOut">
              <a:rPr lang="en-US" smtClean="0"/>
              <a:t>4/27/16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292664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1151F-930A-4747-8C4B-816B0F99427A}" type="datetimeFigureOut">
              <a:rPr lang="en-US" smtClean="0"/>
              <a:t>4/27/16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183661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1151F-930A-4747-8C4B-816B0F99427A}"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357171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1151F-930A-4747-8C4B-816B0F99427A}"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79703-50A4-774D-998A-5EFF16DEF0D3}" type="slidenum">
              <a:rPr lang="en-US" smtClean="0"/>
              <a:t>‹#›</a:t>
            </a:fld>
            <a:endParaRPr lang="en-US"/>
          </a:p>
        </p:txBody>
      </p:sp>
    </p:spTree>
    <p:extLst>
      <p:ext uri="{BB962C8B-B14F-4D97-AF65-F5344CB8AC3E}">
        <p14:creationId xmlns:p14="http://schemas.microsoft.com/office/powerpoint/2010/main" val="20425444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ppleGothic"/>
                <a:ea typeface="AppleGothic"/>
                <a:cs typeface="AppleGothic"/>
              </a:defRPr>
            </a:lvl1pPr>
          </a:lstStyle>
          <a:p>
            <a:fld id="{A191151F-930A-4747-8C4B-816B0F99427A}" type="datetimeFigureOut">
              <a:rPr lang="en-US" smtClean="0"/>
              <a:pPr/>
              <a:t>4/27/16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ppleGothic"/>
                <a:ea typeface="AppleGothic"/>
                <a:cs typeface="AppleGothic"/>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ppleGothic"/>
                <a:ea typeface="AppleGothic"/>
                <a:cs typeface="AppleGothic"/>
              </a:defRPr>
            </a:lvl1pPr>
          </a:lstStyle>
          <a:p>
            <a:fld id="{E7979703-50A4-774D-998A-5EFF16DEF0D3}" type="slidenum">
              <a:rPr lang="en-US" smtClean="0"/>
              <a:pPr/>
              <a:t>‹#›</a:t>
            </a:fld>
            <a:endParaRPr lang="en-US" dirty="0"/>
          </a:p>
        </p:txBody>
      </p:sp>
    </p:spTree>
    <p:extLst>
      <p:ext uri="{BB962C8B-B14F-4D97-AF65-F5344CB8AC3E}">
        <p14:creationId xmlns:p14="http://schemas.microsoft.com/office/powerpoint/2010/main" val="149027403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ppleGothic"/>
          <a:ea typeface="AppleGothic"/>
          <a:cs typeface="Apple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ppleGothic"/>
          <a:ea typeface="AppleGothic"/>
          <a:cs typeface="AppleGothic"/>
        </a:defRPr>
      </a:lvl1pPr>
      <a:lvl2pPr marL="742950" indent="-285750" algn="l" defTabSz="457200" rtl="0" eaLnBrk="1" latinLnBrk="0" hangingPunct="1">
        <a:spcBef>
          <a:spcPct val="20000"/>
        </a:spcBef>
        <a:buFont typeface="Arial"/>
        <a:buChar char="–"/>
        <a:defRPr sz="2800" kern="1200">
          <a:solidFill>
            <a:schemeClr val="tx1"/>
          </a:solidFill>
          <a:latin typeface="AppleGothic"/>
          <a:ea typeface="AppleGothic"/>
          <a:cs typeface="AppleGothic"/>
        </a:defRPr>
      </a:lvl2pPr>
      <a:lvl3pPr marL="1143000" indent="-228600" algn="l" defTabSz="457200" rtl="0" eaLnBrk="1" latinLnBrk="0" hangingPunct="1">
        <a:spcBef>
          <a:spcPct val="20000"/>
        </a:spcBef>
        <a:buFont typeface="Arial"/>
        <a:buChar char="•"/>
        <a:defRPr sz="2400" kern="1200">
          <a:solidFill>
            <a:schemeClr val="tx1"/>
          </a:solidFill>
          <a:latin typeface="AppleGothic"/>
          <a:ea typeface="AppleGothic"/>
          <a:cs typeface="AppleGothic"/>
        </a:defRPr>
      </a:lvl3pPr>
      <a:lvl4pPr marL="1600200" indent="-228600" algn="l" defTabSz="457200" rtl="0" eaLnBrk="1" latinLnBrk="0" hangingPunct="1">
        <a:spcBef>
          <a:spcPct val="20000"/>
        </a:spcBef>
        <a:buFont typeface="Arial"/>
        <a:buChar char="–"/>
        <a:defRPr sz="2000" kern="1200">
          <a:solidFill>
            <a:schemeClr val="tx1"/>
          </a:solidFill>
          <a:latin typeface="AppleGothic"/>
          <a:ea typeface="AppleGothic"/>
          <a:cs typeface="AppleGothic"/>
        </a:defRPr>
      </a:lvl4pPr>
      <a:lvl5pPr marL="2057400" indent="-228600" algn="l" defTabSz="457200" rtl="0" eaLnBrk="1" latinLnBrk="0" hangingPunct="1">
        <a:spcBef>
          <a:spcPct val="20000"/>
        </a:spcBef>
        <a:buFont typeface="Arial"/>
        <a:buChar char="»"/>
        <a:defRPr sz="2000" kern="1200">
          <a:solidFill>
            <a:schemeClr val="tx1"/>
          </a:solidFill>
          <a:latin typeface="AppleGothic"/>
          <a:ea typeface="AppleGothic"/>
          <a:cs typeface="Apple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em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8609"/>
            <a:ext cx="4688538" cy="4174581"/>
          </a:xfrm>
        </p:spPr>
        <p:txBody>
          <a:bodyPr>
            <a:normAutofit/>
          </a:bodyPr>
          <a:lstStyle/>
          <a:p>
            <a:r>
              <a:rPr lang="en-US" sz="4000" dirty="0" smtClean="0"/>
              <a:t>Characterizing the Structure of Hurricane Karl (2010): </a:t>
            </a:r>
            <a:br>
              <a:rPr lang="en-US" sz="4000" dirty="0" smtClean="0"/>
            </a:br>
            <a:r>
              <a:rPr lang="en-US" sz="4000" dirty="0" smtClean="0"/>
              <a:t>Doppler Radar and WRF</a:t>
            </a:r>
            <a:endParaRPr lang="en-US" sz="4000" dirty="0"/>
          </a:p>
        </p:txBody>
      </p:sp>
      <p:sp>
        <p:nvSpPr>
          <p:cNvPr id="3" name="Subtitle 2"/>
          <p:cNvSpPr>
            <a:spLocks noGrp="1"/>
          </p:cNvSpPr>
          <p:nvPr>
            <p:ph type="subTitle" idx="1"/>
          </p:nvPr>
        </p:nvSpPr>
        <p:spPr>
          <a:xfrm>
            <a:off x="0" y="4398011"/>
            <a:ext cx="4688538" cy="1752600"/>
          </a:xfrm>
        </p:spPr>
        <p:txBody>
          <a:bodyPr>
            <a:normAutofit lnSpcReduction="10000"/>
          </a:bodyPr>
          <a:lstStyle/>
          <a:p>
            <a:r>
              <a:rPr lang="en-US" sz="2000" dirty="0" smtClean="0"/>
              <a:t>Jennifer DeHart and Robert Houze</a:t>
            </a:r>
          </a:p>
          <a:p>
            <a:endParaRPr lang="en-US" sz="2000" dirty="0" smtClean="0"/>
          </a:p>
          <a:p>
            <a:r>
              <a:rPr lang="en-US" sz="2000" dirty="0" smtClean="0"/>
              <a:t>32</a:t>
            </a:r>
            <a:r>
              <a:rPr lang="en-US" sz="2000" baseline="30000" dirty="0" smtClean="0"/>
              <a:t>nd</a:t>
            </a:r>
            <a:r>
              <a:rPr lang="en-US" sz="2000" dirty="0" smtClean="0"/>
              <a:t> Conference on Hurricanes and Tropical Meteorology</a:t>
            </a:r>
          </a:p>
          <a:p>
            <a:r>
              <a:rPr lang="en-US" sz="2000" dirty="0" smtClean="0"/>
              <a:t>4.20.16</a:t>
            </a:r>
          </a:p>
        </p:txBody>
      </p:sp>
      <p:pic>
        <p:nvPicPr>
          <p:cNvPr id="4" name="Picture 3" descr="483079main_20100920_Karl-MODIS_full.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688538" y="12700"/>
            <a:ext cx="4445331" cy="6845300"/>
          </a:xfrm>
          <a:prstGeom prst="rect">
            <a:avLst/>
          </a:prstGeom>
        </p:spPr>
      </p:pic>
      <p:cxnSp>
        <p:nvCxnSpPr>
          <p:cNvPr id="6" name="Straight Connector 5"/>
          <p:cNvCxnSpPr/>
          <p:nvPr/>
        </p:nvCxnSpPr>
        <p:spPr>
          <a:xfrm>
            <a:off x="546100" y="4157470"/>
            <a:ext cx="36322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18169" y="6272626"/>
            <a:ext cx="4089400" cy="461665"/>
          </a:xfrm>
          <a:prstGeom prst="rect">
            <a:avLst/>
          </a:prstGeom>
          <a:noFill/>
        </p:spPr>
        <p:txBody>
          <a:bodyPr wrap="square" rtlCol="0">
            <a:spAutoFit/>
          </a:bodyPr>
          <a:lstStyle/>
          <a:p>
            <a:pPr algn="ctr"/>
            <a:r>
              <a:rPr lang="en-US" sz="1200" dirty="0" smtClean="0">
                <a:latin typeface="AppleGothic"/>
                <a:ea typeface="AppleGothic"/>
                <a:cs typeface="AppleGothic"/>
              </a:rPr>
              <a:t>NASA grants: NNX13AG71G / </a:t>
            </a:r>
            <a:r>
              <a:rPr lang="en-US" sz="1200" dirty="0" smtClean="0">
                <a:latin typeface="AppleGothic"/>
                <a:ea typeface="AppleGothic"/>
                <a:cs typeface="AppleGothic"/>
              </a:rPr>
              <a:t>NNX12AJ82G</a:t>
            </a:r>
          </a:p>
          <a:p>
            <a:pPr algn="ctr"/>
            <a:r>
              <a:rPr lang="en-US" sz="1200" dirty="0" smtClean="0">
                <a:latin typeface="AppleGothic"/>
                <a:ea typeface="AppleGothic"/>
                <a:cs typeface="AppleGothic"/>
              </a:rPr>
              <a:t>NSF grant: AGS-1503155</a:t>
            </a:r>
            <a:endParaRPr lang="en-US" sz="1200" dirty="0">
              <a:latin typeface="AppleGothic"/>
              <a:ea typeface="AppleGothic"/>
              <a:cs typeface="AppleGothic"/>
            </a:endParaRPr>
          </a:p>
        </p:txBody>
      </p:sp>
      <p:cxnSp>
        <p:nvCxnSpPr>
          <p:cNvPr id="7" name="Straight Connector 6"/>
          <p:cNvCxnSpPr/>
          <p:nvPr/>
        </p:nvCxnSpPr>
        <p:spPr>
          <a:xfrm>
            <a:off x="546100" y="6255307"/>
            <a:ext cx="36322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7231595"/>
      </p:ext>
    </p:extLst>
  </p:cSld>
  <p:clrMapOvr>
    <a:masterClrMapping/>
  </p:clrMapOvr>
  <mc:AlternateContent xmlns:mc="http://schemas.openxmlformats.org/markup-compatibility/2006" xmlns:p14="http://schemas.microsoft.com/office/powerpoint/2010/main">
    <mc:Choice Requires="p14">
      <p:transition spd="slow" p14:dur="2000" advTm="15456"/>
    </mc:Choice>
    <mc:Fallback xmlns="">
      <p:transition xmlns:p14="http://schemas.microsoft.com/office/powerpoint/2010/main" spd="slow" advTm="15456"/>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Upslope and Downslope Segments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87" t="21138" r="2324" b="7642"/>
          <a:stretch/>
        </p:blipFill>
        <p:spPr>
          <a:xfrm>
            <a:off x="111513" y="1639227"/>
            <a:ext cx="4697717" cy="5118409"/>
          </a:xfrm>
          <a:prstGeom prst="rect">
            <a:avLst/>
          </a:prstGeom>
        </p:spPr>
      </p:pic>
      <p:cxnSp>
        <p:nvCxnSpPr>
          <p:cNvPr id="5" name="Straight Connector 4"/>
          <p:cNvCxnSpPr/>
          <p:nvPr/>
        </p:nvCxnSpPr>
        <p:spPr>
          <a:xfrm>
            <a:off x="546100" y="1330402"/>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166" y="3724507"/>
            <a:ext cx="4044171" cy="3033129"/>
          </a:xfrm>
          <a:prstGeom prst="rect">
            <a:avLst/>
          </a:prstGeom>
        </p:spPr>
      </p:pic>
      <p:sp>
        <p:nvSpPr>
          <p:cNvPr id="6" name="TextBox 5"/>
          <p:cNvSpPr txBox="1"/>
          <p:nvPr/>
        </p:nvSpPr>
        <p:spPr>
          <a:xfrm>
            <a:off x="4977166" y="1639227"/>
            <a:ext cx="4044171" cy="1938992"/>
          </a:xfrm>
          <a:prstGeom prst="rect">
            <a:avLst/>
          </a:prstGeom>
          <a:noFill/>
          <a:ln>
            <a:solidFill>
              <a:schemeClr val="tx1">
                <a:lumMod val="60000"/>
                <a:lumOff val="40000"/>
              </a:schemeClr>
            </a:solidFill>
          </a:ln>
        </p:spPr>
        <p:txBody>
          <a:bodyPr wrap="square" rtlCol="0">
            <a:spAutoFit/>
          </a:bodyPr>
          <a:lstStyle/>
          <a:p>
            <a:r>
              <a:rPr lang="en-US" sz="2400" dirty="0" smtClean="0">
                <a:latin typeface="AppleGothic"/>
              </a:rPr>
              <a:t>Compare reflectivity and hydrometeor velocity distributions between upslope and downslope flight legs</a:t>
            </a:r>
          </a:p>
        </p:txBody>
      </p:sp>
    </p:spTree>
    <p:extLst>
      <p:ext uri="{BB962C8B-B14F-4D97-AF65-F5344CB8AC3E}">
        <p14:creationId xmlns:p14="http://schemas.microsoft.com/office/powerpoint/2010/main" val="25736812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4333" y="4659062"/>
            <a:ext cx="8201875" cy="1938992"/>
          </a:xfrm>
          <a:prstGeom prst="rect">
            <a:avLst/>
          </a:prstGeom>
          <a:noFill/>
          <a:ln>
            <a:solidFill>
              <a:schemeClr val="tx1">
                <a:lumMod val="20000"/>
                <a:lumOff val="80000"/>
              </a:schemeClr>
            </a:solidFill>
          </a:ln>
        </p:spPr>
        <p:txBody>
          <a:bodyPr wrap="square" rtlCol="0">
            <a:spAutoFit/>
          </a:bodyPr>
          <a:lstStyle/>
          <a:p>
            <a:pPr algn="ctr"/>
            <a:r>
              <a:rPr lang="en-US" sz="2400" dirty="0" smtClean="0">
                <a:latin typeface="AppleGothic"/>
                <a:ea typeface="AppleGothic"/>
                <a:cs typeface="AppleGothic"/>
              </a:rPr>
              <a:t>Velocity distribution for upslope segments shifted towards weaker hydrometeor velocities</a:t>
            </a:r>
          </a:p>
          <a:p>
            <a:pPr algn="ctr"/>
            <a:endParaRPr lang="en-US" sz="2400" dirty="0" smtClean="0">
              <a:latin typeface="AppleGothic"/>
              <a:ea typeface="AppleGothic"/>
              <a:cs typeface="AppleGothic"/>
            </a:endParaRPr>
          </a:p>
          <a:p>
            <a:pPr algn="ctr"/>
            <a:r>
              <a:rPr lang="en-US" sz="2400" dirty="0" smtClean="0">
                <a:latin typeface="AppleGothic"/>
                <a:ea typeface="AppleGothic"/>
                <a:cs typeface="AppleGothic"/>
              </a:rPr>
              <a:t>Larger particles fall quickly in downslope legs and upslope legs have weaker velocities – small particles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4333" y="202368"/>
            <a:ext cx="4895385" cy="4000000"/>
          </a:xfrm>
          <a:prstGeom prst="rect">
            <a:avLst/>
          </a:prstGeom>
        </p:spPr>
      </p:pic>
      <p:cxnSp>
        <p:nvCxnSpPr>
          <p:cNvPr id="6" name="Straight Connector 5"/>
          <p:cNvCxnSpPr/>
          <p:nvPr/>
        </p:nvCxnSpPr>
        <p:spPr>
          <a:xfrm>
            <a:off x="454333" y="4475047"/>
            <a:ext cx="8201875"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564459" y="494657"/>
            <a:ext cx="3091749" cy="2862322"/>
          </a:xfrm>
          <a:prstGeom prst="rect">
            <a:avLst/>
          </a:prstGeom>
          <a:noFill/>
          <a:ln>
            <a:solidFill>
              <a:schemeClr val="tx1">
                <a:lumMod val="60000"/>
                <a:lumOff val="40000"/>
              </a:schemeClr>
            </a:solidFill>
          </a:ln>
        </p:spPr>
        <p:txBody>
          <a:bodyPr wrap="square" rtlCol="0">
            <a:spAutoFit/>
          </a:bodyPr>
          <a:lstStyle/>
          <a:p>
            <a:r>
              <a:rPr lang="en-US" sz="2000" dirty="0" smtClean="0">
                <a:latin typeface="AppleGothic"/>
              </a:rPr>
              <a:t>Anomaly frequency diagram</a:t>
            </a:r>
          </a:p>
          <a:p>
            <a:endParaRPr lang="en-US" sz="2000" dirty="0">
              <a:latin typeface="AppleGothic"/>
            </a:endParaRPr>
          </a:p>
          <a:p>
            <a:r>
              <a:rPr lang="en-US" sz="2000" dirty="0" smtClean="0">
                <a:latin typeface="AppleGothic"/>
              </a:rPr>
              <a:t>Upslope segments minus downslope segments</a:t>
            </a:r>
          </a:p>
          <a:p>
            <a:endParaRPr lang="en-US" sz="2000" dirty="0">
              <a:latin typeface="AppleGothic"/>
            </a:endParaRPr>
          </a:p>
          <a:p>
            <a:r>
              <a:rPr lang="en-US" sz="2000" dirty="0" smtClean="0">
                <a:latin typeface="AppleGothic"/>
              </a:rPr>
              <a:t>Beams affected by attenuation have been removed</a:t>
            </a:r>
            <a:endParaRPr lang="en-US" sz="2000" dirty="0">
              <a:latin typeface="AppleGothic"/>
            </a:endParaRPr>
          </a:p>
        </p:txBody>
      </p:sp>
    </p:spTree>
    <p:extLst>
      <p:ext uri="{BB962C8B-B14F-4D97-AF65-F5344CB8AC3E}">
        <p14:creationId xmlns:p14="http://schemas.microsoft.com/office/powerpoint/2010/main" val="34197551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Grp="1"/>
          </p:cNvSpPr>
          <p:nvPr>
            <p:ph type="body" idx="1"/>
          </p:nvPr>
        </p:nvSpPr>
        <p:spPr>
          <a:xfrm>
            <a:off x="692644" y="2915334"/>
            <a:ext cx="7772400" cy="646331"/>
          </a:xfrm>
          <a:prstGeom prst="rect">
            <a:avLst/>
          </a:prstGeom>
          <a:solidFill>
            <a:schemeClr val="tx1"/>
          </a:solidFill>
          <a:ln w="38100" cmpd="sng">
            <a:solidFill>
              <a:srgbClr val="2F66B2"/>
            </a:solidFill>
          </a:ln>
        </p:spPr>
        <p:txBody>
          <a:bodyPr wrap="square" rtlCol="0">
            <a:spAutoFit/>
          </a:bodyPr>
          <a:lstStyle/>
          <a:p>
            <a:pPr algn="ctr"/>
            <a:r>
              <a:rPr lang="en-US" sz="3600" b="1" dirty="0" smtClean="0">
                <a:solidFill>
                  <a:srgbClr val="3B83F7"/>
                </a:solidFill>
              </a:rPr>
              <a:t>Terrain Modification Experiments</a:t>
            </a:r>
          </a:p>
        </p:txBody>
      </p:sp>
    </p:spTree>
    <p:extLst>
      <p:ext uri="{BB962C8B-B14F-4D97-AF65-F5344CB8AC3E}">
        <p14:creationId xmlns:p14="http://schemas.microsoft.com/office/powerpoint/2010/main" val="2494505179"/>
      </p:ext>
    </p:extLst>
  </p:cSld>
  <p:clrMapOvr>
    <a:masterClrMapping/>
  </p:clrMapOvr>
  <mc:AlternateContent xmlns:mc="http://schemas.openxmlformats.org/markup-compatibility/2006" xmlns:p14="http://schemas.microsoft.com/office/powerpoint/2010/main">
    <mc:Choice Requires="p14">
      <p:transition spd="slow" p14:dur="2000" advTm="31460"/>
    </mc:Choice>
    <mc:Fallback xmlns="">
      <p:transition xmlns:p14="http://schemas.microsoft.com/office/powerpoint/2010/main" spd="slow" advTm="3146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WRF Details</a:t>
            </a:r>
            <a:endParaRPr lang="en-US" dirty="0"/>
          </a:p>
        </p:txBody>
      </p:sp>
      <p:sp>
        <p:nvSpPr>
          <p:cNvPr id="4" name="Content Placeholder 3"/>
          <p:cNvSpPr>
            <a:spLocks noGrp="1"/>
          </p:cNvSpPr>
          <p:nvPr>
            <p:ph idx="1"/>
          </p:nvPr>
        </p:nvSpPr>
        <p:spPr>
          <a:xfrm>
            <a:off x="457200" y="1600200"/>
            <a:ext cx="8229600" cy="4900961"/>
          </a:xfrm>
          <a:solidFill>
            <a:srgbClr val="E0E0E0"/>
          </a:solidFill>
          <a:ln w="28575">
            <a:solidFill>
              <a:srgbClr val="3B83F7"/>
            </a:solidFill>
          </a:ln>
        </p:spPr>
        <p:txBody>
          <a:bodyPr>
            <a:normAutofit/>
          </a:bodyPr>
          <a:lstStyle/>
          <a:p>
            <a:r>
              <a:rPr lang="en-US" dirty="0" smtClean="0">
                <a:solidFill>
                  <a:schemeClr val="bg1">
                    <a:lumMod val="75000"/>
                    <a:lumOff val="25000"/>
                  </a:schemeClr>
                </a:solidFill>
              </a:rPr>
              <a:t>WRF 3.4.1</a:t>
            </a:r>
          </a:p>
          <a:p>
            <a:r>
              <a:rPr lang="en-US" dirty="0" smtClean="0">
                <a:solidFill>
                  <a:schemeClr val="bg1">
                    <a:lumMod val="75000"/>
                    <a:lumOff val="25000"/>
                  </a:schemeClr>
                </a:solidFill>
              </a:rPr>
              <a:t>Initialized at 00Z on 9/15/2010</a:t>
            </a:r>
          </a:p>
          <a:p>
            <a:r>
              <a:rPr lang="en-US" dirty="0" smtClean="0">
                <a:solidFill>
                  <a:schemeClr val="bg1">
                    <a:lumMod val="75000"/>
                    <a:lumOff val="25000"/>
                  </a:schemeClr>
                </a:solidFill>
              </a:rPr>
              <a:t>4 domains: 54, 18, 6, 2 km</a:t>
            </a:r>
          </a:p>
          <a:p>
            <a:pPr lvl="1"/>
            <a:r>
              <a:rPr lang="en-US" dirty="0" smtClean="0">
                <a:solidFill>
                  <a:schemeClr val="bg1">
                    <a:lumMod val="75000"/>
                    <a:lumOff val="25000"/>
                  </a:schemeClr>
                </a:solidFill>
              </a:rPr>
              <a:t>2, 6 km domains follow vortex</a:t>
            </a:r>
          </a:p>
          <a:p>
            <a:r>
              <a:rPr lang="en-US" dirty="0" smtClean="0">
                <a:solidFill>
                  <a:schemeClr val="bg1">
                    <a:lumMod val="75000"/>
                    <a:lumOff val="25000"/>
                  </a:schemeClr>
                </a:solidFill>
              </a:rPr>
              <a:t>Microphysics: Goddard</a:t>
            </a:r>
          </a:p>
          <a:p>
            <a:r>
              <a:rPr lang="en-US" dirty="0" smtClean="0">
                <a:solidFill>
                  <a:schemeClr val="bg1">
                    <a:lumMod val="75000"/>
                    <a:lumOff val="25000"/>
                  </a:schemeClr>
                </a:solidFill>
              </a:rPr>
              <a:t>Boundary Layer: MYJ</a:t>
            </a:r>
            <a:endParaRPr lang="en-US" dirty="0">
              <a:solidFill>
                <a:schemeClr val="bg1">
                  <a:lumMod val="75000"/>
                  <a:lumOff val="25000"/>
                </a:schemeClr>
              </a:solidFill>
            </a:endParaRPr>
          </a:p>
          <a:p>
            <a:r>
              <a:rPr lang="en-US" dirty="0" smtClean="0">
                <a:solidFill>
                  <a:schemeClr val="bg1">
                    <a:lumMod val="75000"/>
                    <a:lumOff val="25000"/>
                  </a:schemeClr>
                </a:solidFill>
              </a:rPr>
              <a:t>Levels: 70</a:t>
            </a:r>
          </a:p>
          <a:p>
            <a:r>
              <a:rPr lang="en-US" dirty="0" smtClean="0">
                <a:solidFill>
                  <a:srgbClr val="3B83F7"/>
                </a:solidFill>
              </a:rPr>
              <a:t>Two runs: control and reduced terrain</a:t>
            </a:r>
          </a:p>
        </p:txBody>
      </p:sp>
      <p:cxnSp>
        <p:nvCxnSpPr>
          <p:cNvPr id="3" name="Straight Connector 2"/>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9889418"/>
      </p:ext>
    </p:extLst>
  </p:cSld>
  <p:clrMapOvr>
    <a:masterClrMapping/>
  </p:clrMapOvr>
  <mc:AlternateContent xmlns:mc="http://schemas.openxmlformats.org/markup-compatibility/2006" xmlns:p14="http://schemas.microsoft.com/office/powerpoint/2010/main">
    <mc:Choice Requires="p14">
      <p:transition spd="slow" p14:dur="2000" advTm="14807"/>
    </mc:Choice>
    <mc:Fallback xmlns="">
      <p:transition xmlns:p14="http://schemas.microsoft.com/office/powerpoint/2010/main" spd="slow" advTm="14807"/>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Observed and Simulated Tracks</a:t>
            </a:r>
            <a:endParaRPr lang="en-US" dirty="0"/>
          </a:p>
        </p:txBody>
      </p:sp>
      <p:cxnSp>
        <p:nvCxnSpPr>
          <p:cNvPr id="6" name="Straight Connector 5"/>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99249" y="5740342"/>
            <a:ext cx="8384311" cy="830997"/>
          </a:xfrm>
          <a:prstGeom prst="rect">
            <a:avLst/>
          </a:prstGeom>
          <a:noFill/>
          <a:ln>
            <a:solidFill>
              <a:srgbClr val="F5F5F5"/>
            </a:solidFill>
          </a:ln>
        </p:spPr>
        <p:txBody>
          <a:bodyPr wrap="square" rtlCol="0">
            <a:spAutoFit/>
          </a:bodyPr>
          <a:lstStyle/>
          <a:p>
            <a:pPr algn="ctr"/>
            <a:r>
              <a:rPr lang="en-US" sz="2400" dirty="0" smtClean="0">
                <a:latin typeface="AppleGothic"/>
                <a:ea typeface="AppleGothic"/>
                <a:cs typeface="AppleGothic"/>
              </a:rPr>
              <a:t>Control run: traces observed track (storm motion too fast). </a:t>
            </a:r>
          </a:p>
          <a:p>
            <a:pPr algn="ctr"/>
            <a:r>
              <a:rPr lang="en-US" sz="2400" dirty="0" smtClean="0">
                <a:latin typeface="AppleGothic"/>
                <a:ea typeface="AppleGothic"/>
                <a:cs typeface="AppleGothic"/>
              </a:rPr>
              <a:t>Flat terrain run: track shifts northward.</a:t>
            </a:r>
            <a:endParaRPr lang="en-US" sz="2400" dirty="0">
              <a:latin typeface="AppleGothic"/>
              <a:ea typeface="AppleGothic"/>
              <a:cs typeface="AppleGothic"/>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5976" t="24003" r="29512" b="25039"/>
          <a:stretch/>
        </p:blipFill>
        <p:spPr>
          <a:xfrm>
            <a:off x="524106" y="1658941"/>
            <a:ext cx="3565492" cy="371668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5488" t="24693" r="30000" b="25730"/>
          <a:stretch/>
        </p:blipFill>
        <p:spPr>
          <a:xfrm>
            <a:off x="5006899" y="1658941"/>
            <a:ext cx="3664879" cy="3716680"/>
          </a:xfrm>
          <a:prstGeom prst="rect">
            <a:avLst/>
          </a:prstGeom>
        </p:spPr>
      </p:pic>
    </p:spTree>
    <p:extLst>
      <p:ext uri="{BB962C8B-B14F-4D97-AF65-F5344CB8AC3E}">
        <p14:creationId xmlns:p14="http://schemas.microsoft.com/office/powerpoint/2010/main" val="817392946"/>
      </p:ext>
    </p:extLst>
  </p:cSld>
  <p:clrMapOvr>
    <a:masterClrMapping/>
  </p:clrMapOvr>
  <mc:AlternateContent xmlns:mc="http://schemas.openxmlformats.org/markup-compatibility/2006" xmlns:p14="http://schemas.microsoft.com/office/powerpoint/2010/main">
    <mc:Choice Requires="p14">
      <p:transition spd="slow" p14:dur="2000" advTm="20632"/>
    </mc:Choice>
    <mc:Fallback xmlns="">
      <p:transition xmlns:p14="http://schemas.microsoft.com/office/powerpoint/2010/main" spd="slow" advTm="20632"/>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Modeled Intensity</a:t>
            </a:r>
            <a:endParaRPr lang="en-US" dirty="0"/>
          </a:p>
        </p:txBody>
      </p:sp>
      <p:cxnSp>
        <p:nvCxnSpPr>
          <p:cNvPr id="3" name="Straight Connector 2"/>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646501" y="1999264"/>
            <a:ext cx="3036856" cy="3785652"/>
          </a:xfrm>
          <a:prstGeom prst="rect">
            <a:avLst/>
          </a:prstGeom>
          <a:noFill/>
          <a:ln>
            <a:solidFill>
              <a:schemeClr val="tx1">
                <a:lumMod val="20000"/>
                <a:lumOff val="80000"/>
              </a:schemeClr>
            </a:solidFill>
          </a:ln>
        </p:spPr>
        <p:txBody>
          <a:bodyPr wrap="square" rtlCol="0">
            <a:spAutoFit/>
          </a:bodyPr>
          <a:lstStyle/>
          <a:p>
            <a:r>
              <a:rPr lang="en-US" sz="2400" dirty="0" smtClean="0">
                <a:latin typeface="AppleGothic"/>
                <a:ea typeface="AppleGothic"/>
                <a:cs typeface="AppleGothic"/>
              </a:rPr>
              <a:t>Karl’s intensity is underestimated, but general trend is captured</a:t>
            </a:r>
          </a:p>
          <a:p>
            <a:endParaRPr lang="en-US" sz="2400" dirty="0" smtClean="0">
              <a:latin typeface="AppleGothic"/>
              <a:ea typeface="AppleGothic"/>
              <a:cs typeface="AppleGothic"/>
            </a:endParaRPr>
          </a:p>
          <a:p>
            <a:r>
              <a:rPr lang="en-US" sz="2400" dirty="0" smtClean="0">
                <a:latin typeface="AppleGothic"/>
                <a:ea typeface="AppleGothic"/>
                <a:cs typeface="AppleGothic"/>
              </a:rPr>
              <a:t>Modified terrain run reaches deeper intensity and does not drop off as quickly</a:t>
            </a:r>
            <a:endParaRPr lang="en-US" sz="2400" dirty="0">
              <a:latin typeface="AppleGothic"/>
              <a:ea typeface="AppleGothic"/>
              <a:cs typeface="AppleGothic"/>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7989" y="1711758"/>
            <a:ext cx="4642293" cy="4599832"/>
          </a:xfrm>
          <a:prstGeom prst="rect">
            <a:avLst/>
          </a:prstGeom>
        </p:spPr>
      </p:pic>
      <p:sp>
        <p:nvSpPr>
          <p:cNvPr id="7" name="TextBox 6"/>
          <p:cNvSpPr txBox="1"/>
          <p:nvPr/>
        </p:nvSpPr>
        <p:spPr>
          <a:xfrm>
            <a:off x="1572322" y="4025590"/>
            <a:ext cx="1237785" cy="1326995"/>
          </a:xfrm>
          <a:prstGeom prst="rect">
            <a:avLst/>
          </a:prstGeom>
          <a:solidFill>
            <a:schemeClr val="tx1">
              <a:lumMod val="20000"/>
              <a:lumOff val="80000"/>
            </a:schemeClr>
          </a:solidFill>
        </p:spPr>
        <p:txBody>
          <a:bodyPr wrap="square" rtlCol="0">
            <a:spAutoFit/>
          </a:bodyPr>
          <a:lstStyle/>
          <a:p>
            <a:endParaRPr lang="en-US" dirty="0"/>
          </a:p>
        </p:txBody>
      </p:sp>
      <p:sp>
        <p:nvSpPr>
          <p:cNvPr id="8" name="TextBox 7"/>
          <p:cNvSpPr txBox="1"/>
          <p:nvPr/>
        </p:nvSpPr>
        <p:spPr>
          <a:xfrm>
            <a:off x="1494264" y="3512632"/>
            <a:ext cx="836341" cy="584775"/>
          </a:xfrm>
          <a:prstGeom prst="rect">
            <a:avLst/>
          </a:prstGeom>
          <a:noFill/>
        </p:spPr>
        <p:txBody>
          <a:bodyPr wrap="square" rtlCol="0">
            <a:spAutoFit/>
          </a:bodyPr>
          <a:lstStyle/>
          <a:p>
            <a:pPr algn="ctr"/>
            <a:r>
              <a:rPr lang="en-US" sz="1600" dirty="0" smtClean="0">
                <a:solidFill>
                  <a:schemeClr val="bg1"/>
                </a:solidFill>
                <a:latin typeface="AppleGothic"/>
              </a:rPr>
              <a:t>Best Track</a:t>
            </a:r>
            <a:endParaRPr lang="en-US" sz="1600" dirty="0">
              <a:solidFill>
                <a:schemeClr val="bg1"/>
              </a:solidFill>
              <a:latin typeface="AppleGothic"/>
            </a:endParaRPr>
          </a:p>
        </p:txBody>
      </p:sp>
      <p:sp>
        <p:nvSpPr>
          <p:cNvPr id="9" name="TextBox 8"/>
          <p:cNvSpPr txBox="1"/>
          <p:nvPr/>
        </p:nvSpPr>
        <p:spPr>
          <a:xfrm>
            <a:off x="3434575" y="2480837"/>
            <a:ext cx="966438" cy="338554"/>
          </a:xfrm>
          <a:prstGeom prst="rect">
            <a:avLst/>
          </a:prstGeom>
          <a:noFill/>
        </p:spPr>
        <p:txBody>
          <a:bodyPr wrap="square" rtlCol="0">
            <a:spAutoFit/>
          </a:bodyPr>
          <a:lstStyle/>
          <a:p>
            <a:pPr algn="ctr"/>
            <a:r>
              <a:rPr lang="en-US" sz="1600" dirty="0" smtClean="0">
                <a:solidFill>
                  <a:schemeClr val="bg1"/>
                </a:solidFill>
                <a:latin typeface="AppleGothic"/>
              </a:rPr>
              <a:t>Control</a:t>
            </a:r>
            <a:endParaRPr lang="en-US" sz="1600" dirty="0">
              <a:solidFill>
                <a:schemeClr val="bg1"/>
              </a:solidFill>
              <a:latin typeface="AppleGothic"/>
            </a:endParaRPr>
          </a:p>
        </p:txBody>
      </p:sp>
      <p:sp>
        <p:nvSpPr>
          <p:cNvPr id="10" name="TextBox 9"/>
          <p:cNvSpPr txBox="1"/>
          <p:nvPr/>
        </p:nvSpPr>
        <p:spPr>
          <a:xfrm>
            <a:off x="3743092" y="4519810"/>
            <a:ext cx="966438" cy="584775"/>
          </a:xfrm>
          <a:prstGeom prst="rect">
            <a:avLst/>
          </a:prstGeom>
          <a:noFill/>
        </p:spPr>
        <p:txBody>
          <a:bodyPr wrap="square" rtlCol="0">
            <a:spAutoFit/>
          </a:bodyPr>
          <a:lstStyle/>
          <a:p>
            <a:pPr algn="ctr"/>
            <a:r>
              <a:rPr lang="en-US" sz="1600" dirty="0" smtClean="0">
                <a:solidFill>
                  <a:schemeClr val="bg1"/>
                </a:solidFill>
                <a:latin typeface="AppleGothic"/>
              </a:rPr>
              <a:t>Modified Terrain</a:t>
            </a:r>
            <a:endParaRPr lang="en-US" sz="1600" dirty="0">
              <a:solidFill>
                <a:schemeClr val="bg1"/>
              </a:solidFill>
              <a:latin typeface="AppleGothic"/>
            </a:endParaRPr>
          </a:p>
        </p:txBody>
      </p:sp>
      <p:cxnSp>
        <p:nvCxnSpPr>
          <p:cNvPr id="12" name="Straight Arrow Connector 11"/>
          <p:cNvCxnSpPr/>
          <p:nvPr/>
        </p:nvCxnSpPr>
        <p:spPr>
          <a:xfrm>
            <a:off x="3862039" y="2797089"/>
            <a:ext cx="308517" cy="224892"/>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401013" y="4025590"/>
            <a:ext cx="0" cy="49422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185642" y="3802566"/>
            <a:ext cx="373863"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7248111"/>
      </p:ext>
    </p:extLst>
  </p:cSld>
  <p:clrMapOvr>
    <a:masterClrMapping/>
  </p:clrMapOvr>
  <mc:AlternateContent xmlns:mc="http://schemas.openxmlformats.org/markup-compatibility/2006" xmlns:p14="http://schemas.microsoft.com/office/powerpoint/2010/main">
    <mc:Choice Requires="p14">
      <p:transition spd="slow" p14:dur="2000" advTm="36346"/>
    </mc:Choice>
    <mc:Fallback xmlns="">
      <p:transition xmlns:p14="http://schemas.microsoft.com/office/powerpoint/2010/main" spd="slow" advTm="36346"/>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Accumulated Precipitation</a:t>
            </a:r>
            <a:endParaRPr lang="en-US" dirty="0"/>
          </a:p>
        </p:txBody>
      </p:sp>
      <p:cxnSp>
        <p:nvCxnSpPr>
          <p:cNvPr id="6" name="Straight Connector 5"/>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980" t="34798" r="21440" b="27032"/>
          <a:stretch/>
        </p:blipFill>
        <p:spPr>
          <a:xfrm>
            <a:off x="314692" y="1657606"/>
            <a:ext cx="4030098" cy="378418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288" t="34797" r="21441" b="26897"/>
          <a:stretch/>
        </p:blipFill>
        <p:spPr>
          <a:xfrm>
            <a:off x="4790175" y="1657606"/>
            <a:ext cx="4063893" cy="3784186"/>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6576" t="72554" r="25329" b="20097"/>
          <a:stretch/>
        </p:blipFill>
        <p:spPr>
          <a:xfrm>
            <a:off x="2446717" y="5748672"/>
            <a:ext cx="4225166" cy="914400"/>
          </a:xfrm>
          <a:prstGeom prst="rect">
            <a:avLst/>
          </a:prstGeom>
        </p:spPr>
      </p:pic>
    </p:spTree>
    <p:extLst>
      <p:ext uri="{BB962C8B-B14F-4D97-AF65-F5344CB8AC3E}">
        <p14:creationId xmlns:p14="http://schemas.microsoft.com/office/powerpoint/2010/main" val="3333751536"/>
      </p:ext>
    </p:extLst>
  </p:cSld>
  <p:clrMapOvr>
    <a:masterClrMapping/>
  </p:clrMapOvr>
  <mc:AlternateContent xmlns:mc="http://schemas.openxmlformats.org/markup-compatibility/2006" xmlns:p14="http://schemas.microsoft.com/office/powerpoint/2010/main">
    <mc:Choice Requires="p14">
      <p:transition spd="slow" p14:dur="2000" advTm="20632"/>
    </mc:Choice>
    <mc:Fallback xmlns="">
      <p:transition xmlns:p14="http://schemas.microsoft.com/office/powerpoint/2010/main" spd="slow" advTm="20632"/>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684" t="13987" r="21631" b="5346"/>
          <a:stretch/>
        </p:blipFill>
        <p:spPr>
          <a:xfrm>
            <a:off x="4894690" y="3671154"/>
            <a:ext cx="3334911" cy="312964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7440" t="14295" r="21400" b="5174"/>
          <a:stretch/>
        </p:blipFill>
        <p:spPr>
          <a:xfrm>
            <a:off x="924869" y="3691140"/>
            <a:ext cx="3345365" cy="3109751"/>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7683" t="13918" r="21847" b="5174"/>
          <a:stretch/>
        </p:blipFill>
        <p:spPr>
          <a:xfrm>
            <a:off x="4894691" y="630165"/>
            <a:ext cx="3334911" cy="3150093"/>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24869" y="630165"/>
            <a:ext cx="3345365" cy="3172486"/>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45524" y="106179"/>
            <a:ext cx="6273877" cy="423746"/>
          </a:xfrm>
          <a:prstGeom prst="rect">
            <a:avLst/>
          </a:prstGeom>
          <a:ln>
            <a:solidFill>
              <a:schemeClr val="bg1"/>
            </a:solidFill>
          </a:ln>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11516" y="1768163"/>
            <a:ext cx="698131" cy="3657600"/>
          </a:xfrm>
          <a:prstGeom prst="rect">
            <a:avLst/>
          </a:prstGeom>
        </p:spPr>
      </p:pic>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8318805" y="1768163"/>
            <a:ext cx="743662" cy="3657600"/>
          </a:xfrm>
          <a:prstGeom prst="rect">
            <a:avLst/>
          </a:prstGeom>
        </p:spPr>
      </p:pic>
      <p:sp>
        <p:nvSpPr>
          <p:cNvPr id="14" name="TextBox 13"/>
          <p:cNvSpPr txBox="1"/>
          <p:nvPr/>
        </p:nvSpPr>
        <p:spPr>
          <a:xfrm>
            <a:off x="1750748" y="3434575"/>
            <a:ext cx="1996068" cy="400110"/>
          </a:xfrm>
          <a:prstGeom prst="rect">
            <a:avLst/>
          </a:prstGeom>
          <a:solidFill>
            <a:schemeClr val="tx1">
              <a:lumMod val="60000"/>
              <a:lumOff val="40000"/>
            </a:schemeClr>
          </a:solidFill>
          <a:ln>
            <a:solidFill>
              <a:schemeClr val="bg1"/>
            </a:solidFill>
          </a:ln>
        </p:spPr>
        <p:txBody>
          <a:bodyPr wrap="square" rtlCol="0">
            <a:spAutoFit/>
          </a:bodyPr>
          <a:lstStyle/>
          <a:p>
            <a:pPr algn="ctr"/>
            <a:r>
              <a:rPr lang="en-US" sz="2000" b="1" dirty="0" smtClean="0">
                <a:solidFill>
                  <a:schemeClr val="bg1"/>
                </a:solidFill>
                <a:latin typeface="AppleGothic"/>
              </a:rPr>
              <a:t>Cloud Water</a:t>
            </a:r>
            <a:endParaRPr lang="en-US" sz="2000" b="1" dirty="0">
              <a:solidFill>
                <a:schemeClr val="bg1"/>
              </a:solidFill>
              <a:latin typeface="AppleGothic"/>
            </a:endParaRPr>
          </a:p>
        </p:txBody>
      </p:sp>
      <p:sp>
        <p:nvSpPr>
          <p:cNvPr id="15" name="TextBox 14"/>
          <p:cNvSpPr txBox="1"/>
          <p:nvPr/>
        </p:nvSpPr>
        <p:spPr>
          <a:xfrm>
            <a:off x="5843233" y="3442009"/>
            <a:ext cx="1806497" cy="400110"/>
          </a:xfrm>
          <a:prstGeom prst="rect">
            <a:avLst/>
          </a:prstGeom>
          <a:solidFill>
            <a:schemeClr val="tx1">
              <a:lumMod val="60000"/>
              <a:lumOff val="40000"/>
            </a:schemeClr>
          </a:solidFill>
          <a:ln>
            <a:solidFill>
              <a:schemeClr val="bg1"/>
            </a:solidFill>
          </a:ln>
        </p:spPr>
        <p:txBody>
          <a:bodyPr wrap="square" rtlCol="0">
            <a:spAutoFit/>
          </a:bodyPr>
          <a:lstStyle/>
          <a:p>
            <a:pPr algn="ctr"/>
            <a:r>
              <a:rPr lang="en-US" sz="2000" b="1" dirty="0" smtClean="0">
                <a:solidFill>
                  <a:schemeClr val="bg1"/>
                </a:solidFill>
                <a:latin typeface="AppleGothic"/>
              </a:rPr>
              <a:t>Rain</a:t>
            </a:r>
            <a:endParaRPr lang="en-US" sz="1600" b="1" dirty="0">
              <a:solidFill>
                <a:schemeClr val="bg1"/>
              </a:solidFill>
              <a:latin typeface="AppleGothic"/>
            </a:endParaRPr>
          </a:p>
        </p:txBody>
      </p:sp>
    </p:spTree>
    <p:extLst>
      <p:ext uri="{BB962C8B-B14F-4D97-AF65-F5344CB8AC3E}">
        <p14:creationId xmlns:p14="http://schemas.microsoft.com/office/powerpoint/2010/main" val="604312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6951" t="11790" r="21694" b="5347"/>
          <a:stretch/>
        </p:blipFill>
        <p:spPr>
          <a:xfrm>
            <a:off x="5507474" y="680225"/>
            <a:ext cx="3166619" cy="3019267"/>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6830" t="11682" r="21439" b="5174"/>
          <a:stretch/>
        </p:blipFill>
        <p:spPr>
          <a:xfrm>
            <a:off x="493467" y="680225"/>
            <a:ext cx="3163824" cy="3008388"/>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6952" t="11565" r="22083" b="5173"/>
          <a:stretch/>
        </p:blipFill>
        <p:spPr>
          <a:xfrm>
            <a:off x="493467" y="3669598"/>
            <a:ext cx="3163824" cy="3050462"/>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16830" t="11594" r="22647" b="5346"/>
          <a:stretch/>
        </p:blipFill>
        <p:spPr>
          <a:xfrm>
            <a:off x="5507474" y="3669598"/>
            <a:ext cx="3166619" cy="3068013"/>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898273" y="118370"/>
            <a:ext cx="7355909" cy="447785"/>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159402" y="1860787"/>
            <a:ext cx="833653" cy="3751434"/>
          </a:xfrm>
          <a:prstGeom prst="rect">
            <a:avLst/>
          </a:prstGeom>
        </p:spPr>
      </p:pic>
      <p:sp>
        <p:nvSpPr>
          <p:cNvPr id="8" name="TextBox 7"/>
          <p:cNvSpPr txBox="1"/>
          <p:nvPr/>
        </p:nvSpPr>
        <p:spPr>
          <a:xfrm>
            <a:off x="1249394" y="3269488"/>
            <a:ext cx="1996068" cy="400110"/>
          </a:xfrm>
          <a:prstGeom prst="rect">
            <a:avLst/>
          </a:prstGeom>
          <a:solidFill>
            <a:schemeClr val="tx1">
              <a:lumMod val="60000"/>
              <a:lumOff val="40000"/>
            </a:schemeClr>
          </a:solidFill>
          <a:ln>
            <a:solidFill>
              <a:schemeClr val="bg1"/>
            </a:solidFill>
          </a:ln>
        </p:spPr>
        <p:txBody>
          <a:bodyPr wrap="square" rtlCol="0">
            <a:spAutoFit/>
          </a:bodyPr>
          <a:lstStyle/>
          <a:p>
            <a:pPr algn="ctr"/>
            <a:r>
              <a:rPr lang="en-US" sz="2000" b="1" dirty="0" smtClean="0">
                <a:solidFill>
                  <a:schemeClr val="bg1"/>
                </a:solidFill>
                <a:latin typeface="AppleGothic"/>
              </a:rPr>
              <a:t>Cloud Water</a:t>
            </a:r>
            <a:endParaRPr lang="en-US" sz="2000" b="1" dirty="0">
              <a:solidFill>
                <a:schemeClr val="bg1"/>
              </a:solidFill>
              <a:latin typeface="AppleGothic"/>
            </a:endParaRPr>
          </a:p>
        </p:txBody>
      </p:sp>
      <p:sp>
        <p:nvSpPr>
          <p:cNvPr id="9" name="TextBox 8"/>
          <p:cNvSpPr txBox="1"/>
          <p:nvPr/>
        </p:nvSpPr>
        <p:spPr>
          <a:xfrm>
            <a:off x="6289291" y="3263593"/>
            <a:ext cx="2152183" cy="400110"/>
          </a:xfrm>
          <a:prstGeom prst="rect">
            <a:avLst/>
          </a:prstGeom>
          <a:solidFill>
            <a:schemeClr val="tx1">
              <a:lumMod val="60000"/>
              <a:lumOff val="40000"/>
            </a:schemeClr>
          </a:solidFill>
          <a:ln>
            <a:solidFill>
              <a:schemeClr val="bg1"/>
            </a:solidFill>
          </a:ln>
        </p:spPr>
        <p:txBody>
          <a:bodyPr wrap="square" rtlCol="0">
            <a:spAutoFit/>
          </a:bodyPr>
          <a:lstStyle/>
          <a:p>
            <a:pPr algn="ctr"/>
            <a:r>
              <a:rPr lang="en-US" sz="2000" b="1" dirty="0" smtClean="0">
                <a:solidFill>
                  <a:schemeClr val="bg1"/>
                </a:solidFill>
                <a:latin typeface="AppleGothic"/>
              </a:rPr>
              <a:t>Rain</a:t>
            </a:r>
            <a:endParaRPr lang="en-US" sz="1600" b="1" dirty="0">
              <a:solidFill>
                <a:schemeClr val="bg1"/>
              </a:solidFill>
              <a:latin typeface="AppleGothic"/>
            </a:endParaRPr>
          </a:p>
        </p:txBody>
      </p:sp>
      <p:sp>
        <p:nvSpPr>
          <p:cNvPr id="3" name="Rectangle 2"/>
          <p:cNvSpPr/>
          <p:nvPr/>
        </p:nvSpPr>
        <p:spPr>
          <a:xfrm>
            <a:off x="1103971" y="142208"/>
            <a:ext cx="1583473" cy="311177"/>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578193" y="1036728"/>
            <a:ext cx="1996068" cy="461665"/>
          </a:xfrm>
          <a:prstGeom prst="rect">
            <a:avLst/>
          </a:prstGeom>
          <a:solidFill>
            <a:schemeClr val="tx1">
              <a:lumMod val="60000"/>
              <a:lumOff val="40000"/>
            </a:schemeClr>
          </a:solidFill>
          <a:ln>
            <a:solidFill>
              <a:schemeClr val="bg1"/>
            </a:solidFill>
          </a:ln>
        </p:spPr>
        <p:txBody>
          <a:bodyPr wrap="square" rtlCol="0">
            <a:spAutoFit/>
          </a:bodyPr>
          <a:lstStyle/>
          <a:p>
            <a:pPr algn="ctr"/>
            <a:r>
              <a:rPr lang="en-US" sz="2400" b="1" dirty="0" smtClean="0">
                <a:solidFill>
                  <a:schemeClr val="bg1"/>
                </a:solidFill>
                <a:latin typeface="AppleGothic"/>
              </a:rPr>
              <a:t>Flat Terrain</a:t>
            </a:r>
            <a:endParaRPr lang="en-US" sz="2400" b="1" dirty="0">
              <a:solidFill>
                <a:schemeClr val="bg1"/>
              </a:solidFill>
              <a:latin typeface="AppleGothic"/>
            </a:endParaRPr>
          </a:p>
        </p:txBody>
      </p:sp>
      <p:sp>
        <p:nvSpPr>
          <p:cNvPr id="18" name="TextBox 17"/>
          <p:cNvSpPr txBox="1"/>
          <p:nvPr/>
        </p:nvSpPr>
        <p:spPr>
          <a:xfrm>
            <a:off x="3577085" y="6012331"/>
            <a:ext cx="1996068" cy="461665"/>
          </a:xfrm>
          <a:prstGeom prst="rect">
            <a:avLst/>
          </a:prstGeom>
          <a:solidFill>
            <a:schemeClr val="tx1">
              <a:lumMod val="60000"/>
              <a:lumOff val="40000"/>
            </a:schemeClr>
          </a:solidFill>
          <a:ln>
            <a:solidFill>
              <a:schemeClr val="bg1"/>
            </a:solidFill>
          </a:ln>
        </p:spPr>
        <p:txBody>
          <a:bodyPr wrap="square" rtlCol="0">
            <a:spAutoFit/>
          </a:bodyPr>
          <a:lstStyle/>
          <a:p>
            <a:pPr algn="ctr"/>
            <a:r>
              <a:rPr lang="en-US" sz="2400" b="1" dirty="0" smtClean="0">
                <a:solidFill>
                  <a:schemeClr val="bg1"/>
                </a:solidFill>
                <a:latin typeface="AppleGothic"/>
              </a:rPr>
              <a:t>Full Terrain</a:t>
            </a:r>
            <a:endParaRPr lang="en-US" sz="2400" b="1" dirty="0">
              <a:solidFill>
                <a:schemeClr val="bg1"/>
              </a:solidFill>
              <a:latin typeface="AppleGothic"/>
            </a:endParaRPr>
          </a:p>
        </p:txBody>
      </p:sp>
    </p:spTree>
    <p:extLst>
      <p:ext uri="{BB962C8B-B14F-4D97-AF65-F5344CB8AC3E}">
        <p14:creationId xmlns:p14="http://schemas.microsoft.com/office/powerpoint/2010/main" val="2822136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65" y="450539"/>
            <a:ext cx="7772400" cy="892672"/>
          </a:xfrm>
        </p:spPr>
        <p:txBody>
          <a:bodyPr/>
          <a:lstStyle/>
          <a:p>
            <a:pPr algn="ctr"/>
            <a:r>
              <a:rPr lang="en-US" dirty="0" smtClean="0">
                <a:solidFill>
                  <a:schemeClr val="tx1">
                    <a:lumMod val="60000"/>
                    <a:lumOff val="40000"/>
                  </a:schemeClr>
                </a:solidFill>
              </a:rPr>
              <a:t>Conclusions</a:t>
            </a:r>
            <a:endParaRPr lang="en-US" dirty="0">
              <a:solidFill>
                <a:schemeClr val="tx1">
                  <a:lumMod val="60000"/>
                  <a:lumOff val="40000"/>
                </a:schemeClr>
              </a:solidFill>
            </a:endParaRPr>
          </a:p>
        </p:txBody>
      </p:sp>
      <p:sp>
        <p:nvSpPr>
          <p:cNvPr id="6" name="Content Placeholder 5"/>
          <p:cNvSpPr txBox="1">
            <a:spLocks noGrp="1"/>
          </p:cNvSpPr>
          <p:nvPr>
            <p:ph type="body" idx="1"/>
          </p:nvPr>
        </p:nvSpPr>
        <p:spPr>
          <a:xfrm>
            <a:off x="688860" y="1847951"/>
            <a:ext cx="7772400" cy="4456605"/>
          </a:xfrm>
          <a:prstGeom prst="rect">
            <a:avLst/>
          </a:prstGeom>
          <a:solidFill>
            <a:schemeClr val="tx1"/>
          </a:solidFill>
          <a:ln w="38100" cmpd="sng">
            <a:solidFill>
              <a:srgbClr val="2F66B2"/>
            </a:solidFill>
          </a:ln>
        </p:spPr>
        <p:txBody>
          <a:bodyPr wrap="square" rtlCol="0">
            <a:spAutoFit/>
          </a:bodyPr>
          <a:lstStyle/>
          <a:p>
            <a:pPr marL="342900" indent="-342900">
              <a:buFont typeface="Arial"/>
              <a:buChar char="•"/>
            </a:pPr>
            <a:r>
              <a:rPr lang="en-US" sz="2800" b="1" dirty="0" smtClean="0">
                <a:solidFill>
                  <a:srgbClr val="3B83F7"/>
                </a:solidFill>
              </a:rPr>
              <a:t>Upslope flow produces enhanced near-surface reflectivity in Karl</a:t>
            </a:r>
          </a:p>
          <a:p>
            <a:pPr marL="800100" lvl="1" indent="-342900">
              <a:buFont typeface="Arial"/>
              <a:buChar char="•"/>
            </a:pPr>
            <a:r>
              <a:rPr lang="en-US" sz="2600" b="1" dirty="0" smtClean="0">
                <a:solidFill>
                  <a:srgbClr val="3B83F7"/>
                </a:solidFill>
              </a:rPr>
              <a:t>cloud water collected by falling raindrops</a:t>
            </a:r>
          </a:p>
          <a:p>
            <a:pPr marL="800100" lvl="1" indent="-342900">
              <a:buFont typeface="Arial"/>
              <a:buChar char="•"/>
            </a:pPr>
            <a:r>
              <a:rPr lang="en-US" sz="2600" b="1" dirty="0">
                <a:solidFill>
                  <a:srgbClr val="3B83F7"/>
                </a:solidFill>
              </a:rPr>
              <a:t>v</a:t>
            </a:r>
            <a:r>
              <a:rPr lang="en-US" sz="2600" b="1" dirty="0" smtClean="0">
                <a:solidFill>
                  <a:srgbClr val="3B83F7"/>
                </a:solidFill>
              </a:rPr>
              <a:t>elocity distributions shift to weaker speeds – smaller drops falling slowly</a:t>
            </a:r>
          </a:p>
          <a:p>
            <a:pPr marL="342900" indent="-342900">
              <a:buFont typeface="Arial"/>
              <a:buChar char="•"/>
            </a:pPr>
            <a:r>
              <a:rPr lang="en-US" sz="2800" b="1" dirty="0" smtClean="0">
                <a:solidFill>
                  <a:srgbClr val="3B83F7"/>
                </a:solidFill>
              </a:rPr>
              <a:t>WRF simulations consistent</a:t>
            </a:r>
          </a:p>
          <a:p>
            <a:pPr marL="800100" lvl="1" indent="-342900">
              <a:buFont typeface="Arial"/>
              <a:buChar char="•"/>
            </a:pPr>
            <a:r>
              <a:rPr lang="en-US" sz="2400" b="1" dirty="0">
                <a:solidFill>
                  <a:srgbClr val="3B83F7"/>
                </a:solidFill>
              </a:rPr>
              <a:t>e</a:t>
            </a:r>
            <a:r>
              <a:rPr lang="en-US" sz="2400" b="1" dirty="0" smtClean="0">
                <a:solidFill>
                  <a:srgbClr val="3B83F7"/>
                </a:solidFill>
              </a:rPr>
              <a:t>nhanced cloud water and rain trace line of Mexican terrain</a:t>
            </a:r>
          </a:p>
          <a:p>
            <a:pPr marL="800100" lvl="1" indent="-342900">
              <a:buFont typeface="Arial"/>
              <a:buChar char="•"/>
            </a:pPr>
            <a:r>
              <a:rPr lang="en-US" sz="2400" b="1" dirty="0">
                <a:solidFill>
                  <a:srgbClr val="3B83F7"/>
                </a:solidFill>
              </a:rPr>
              <a:t>v</a:t>
            </a:r>
            <a:r>
              <a:rPr lang="en-US" sz="2400" b="1" dirty="0" smtClean="0">
                <a:solidFill>
                  <a:srgbClr val="3B83F7"/>
                </a:solidFill>
              </a:rPr>
              <a:t>ertical distributions shift towards greater hydrometeor mixing ratios</a:t>
            </a:r>
          </a:p>
        </p:txBody>
      </p:sp>
      <p:cxnSp>
        <p:nvCxnSpPr>
          <p:cNvPr id="4" name="Straight Connector 3"/>
          <p:cNvCxnSpPr/>
          <p:nvPr/>
        </p:nvCxnSpPr>
        <p:spPr>
          <a:xfrm>
            <a:off x="558312" y="1405788"/>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8311840"/>
      </p:ext>
    </p:extLst>
  </p:cSld>
  <p:clrMapOvr>
    <a:masterClrMapping/>
  </p:clrMapOvr>
  <mc:AlternateContent xmlns:mc="http://schemas.openxmlformats.org/markup-compatibility/2006" xmlns:p14="http://schemas.microsoft.com/office/powerpoint/2010/main">
    <mc:Choice Requires="p14">
      <p:transition spd="slow" p14:dur="2000" advTm="34298"/>
    </mc:Choice>
    <mc:Fallback xmlns="">
      <p:transition xmlns:p14="http://schemas.microsoft.com/office/powerpoint/2010/main" spd="slow" advTm="34298"/>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68608"/>
            <a:ext cx="8229600" cy="706199"/>
          </a:xfrm>
        </p:spPr>
        <p:txBody>
          <a:bodyPr>
            <a:normAutofit fontScale="90000"/>
          </a:bodyPr>
          <a:lstStyle/>
          <a:p>
            <a:r>
              <a:rPr lang="en-US" dirty="0" smtClean="0"/>
              <a:t>Karl Best Track and Flights</a:t>
            </a:r>
            <a:endParaRPr lang="en-US" dirty="0"/>
          </a:p>
        </p:txBody>
      </p:sp>
      <p:sp>
        <p:nvSpPr>
          <p:cNvPr id="13" name="TextBox 12"/>
          <p:cNvSpPr txBox="1"/>
          <p:nvPr/>
        </p:nvSpPr>
        <p:spPr>
          <a:xfrm>
            <a:off x="6070600" y="6470829"/>
            <a:ext cx="2984500" cy="307777"/>
          </a:xfrm>
          <a:prstGeom prst="rect">
            <a:avLst/>
          </a:prstGeom>
          <a:noFill/>
          <a:ln>
            <a:noFill/>
          </a:ln>
        </p:spPr>
        <p:txBody>
          <a:bodyPr wrap="square" rtlCol="0">
            <a:spAutoFit/>
          </a:bodyPr>
          <a:lstStyle/>
          <a:p>
            <a:pPr algn="r"/>
            <a:r>
              <a:rPr lang="en-US" sz="1400" dirty="0" smtClean="0">
                <a:latin typeface="AppleGothic"/>
                <a:ea typeface="AppleGothic"/>
                <a:cs typeface="AppleGothic"/>
              </a:rPr>
              <a:t>Image: NHC</a:t>
            </a:r>
          </a:p>
        </p:txBody>
      </p:sp>
      <p:grpSp>
        <p:nvGrpSpPr>
          <p:cNvPr id="2" name="Group 1"/>
          <p:cNvGrpSpPr/>
          <p:nvPr/>
        </p:nvGrpSpPr>
        <p:grpSpPr>
          <a:xfrm>
            <a:off x="546100" y="1081143"/>
            <a:ext cx="8026400" cy="5049168"/>
            <a:chOff x="546100" y="659784"/>
            <a:chExt cx="8026400" cy="5049168"/>
          </a:xfrm>
        </p:grpSpPr>
        <p:grpSp>
          <p:nvGrpSpPr>
            <p:cNvPr id="6" name="Group 5"/>
            <p:cNvGrpSpPr/>
            <p:nvPr/>
          </p:nvGrpSpPr>
          <p:grpSpPr>
            <a:xfrm>
              <a:off x="810259" y="980837"/>
              <a:ext cx="7535455" cy="4728115"/>
              <a:chOff x="0" y="241300"/>
              <a:chExt cx="9144000" cy="635416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300"/>
                <a:ext cx="9144000" cy="6354164"/>
              </a:xfrm>
              <a:prstGeom prst="rect">
                <a:avLst/>
              </a:prstGeom>
            </p:spPr>
          </p:pic>
          <p:cxnSp>
            <p:nvCxnSpPr>
              <p:cNvPr id="5" name="Straight Connector 4"/>
              <p:cNvCxnSpPr/>
              <p:nvPr/>
            </p:nvCxnSpPr>
            <p:spPr>
              <a:xfrm flipV="1">
                <a:off x="8086210" y="490419"/>
                <a:ext cx="12574" cy="5143107"/>
              </a:xfrm>
              <a:prstGeom prst="line">
                <a:avLst/>
              </a:prstGeom>
              <a:ln w="57150" cmpd="sng">
                <a:solidFill>
                  <a:srgbClr val="C0504D"/>
                </a:solidFill>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5435746" y="1904190"/>
              <a:ext cx="1104900" cy="368300"/>
            </a:xfrm>
            <a:prstGeom prst="rect">
              <a:avLst/>
            </a:prstGeom>
            <a:noFill/>
          </p:spPr>
          <p:txBody>
            <a:bodyPr wrap="square" rtlCol="0">
              <a:spAutoFit/>
            </a:bodyPr>
            <a:lstStyle/>
            <a:p>
              <a:r>
                <a:rPr lang="en-US" b="1" dirty="0" smtClean="0">
                  <a:solidFill>
                    <a:schemeClr val="bg1"/>
                  </a:solidFill>
                </a:rPr>
                <a:t>Flight </a:t>
              </a:r>
              <a:endParaRPr lang="en-US" b="1" dirty="0">
                <a:solidFill>
                  <a:schemeClr val="bg1"/>
                </a:solidFill>
              </a:endParaRPr>
            </a:p>
          </p:txBody>
        </p:sp>
        <p:cxnSp>
          <p:nvCxnSpPr>
            <p:cNvPr id="11" name="Straight Arrow Connector 10"/>
            <p:cNvCxnSpPr/>
            <p:nvPr/>
          </p:nvCxnSpPr>
          <p:spPr>
            <a:xfrm flipV="1">
              <a:off x="6197600" y="2108200"/>
              <a:ext cx="1155700" cy="1270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46100" y="659784"/>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99236522"/>
      </p:ext>
    </p:extLst>
  </p:cSld>
  <p:clrMapOvr>
    <a:masterClrMapping/>
  </p:clrMapOvr>
  <mc:AlternateContent xmlns:mc="http://schemas.openxmlformats.org/markup-compatibility/2006" xmlns:p14="http://schemas.microsoft.com/office/powerpoint/2010/main">
    <mc:Choice Requires="p14">
      <p:transition spd="slow" p14:dur="2000" advTm="69255"/>
    </mc:Choice>
    <mc:Fallback xmlns="">
      <p:transition xmlns:p14="http://schemas.microsoft.com/office/powerpoint/2010/main" spd="slow" advTm="69255"/>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rl2010filledrainblk.gif"/>
          <p:cNvPicPr>
            <a:picLocks noChangeAspect="1"/>
          </p:cNvPicPr>
          <p:nvPr/>
        </p:nvPicPr>
        <p:blipFill rotWithShape="1">
          <a:blip r:embed="rId3" cstate="print">
            <a:extLst>
              <a:ext uri="{28A0092B-C50C-407E-A947-70E740481C1C}">
                <a14:useLocalDpi xmlns:a14="http://schemas.microsoft.com/office/drawing/2010/main" val="0"/>
              </a:ext>
            </a:extLst>
          </a:blip>
          <a:srcRect b="31839"/>
          <a:stretch/>
        </p:blipFill>
        <p:spPr>
          <a:xfrm>
            <a:off x="2636699" y="1357340"/>
            <a:ext cx="6418401" cy="3620806"/>
          </a:xfrm>
          <a:prstGeom prst="rect">
            <a:avLst/>
          </a:prstGeom>
          <a:ln>
            <a:solidFill>
              <a:srgbClr val="F5F5F5"/>
            </a:solidFill>
          </a:ln>
        </p:spPr>
      </p:pic>
      <p:sp>
        <p:nvSpPr>
          <p:cNvPr id="3" name="Title 2"/>
          <p:cNvSpPr>
            <a:spLocks noGrp="1"/>
          </p:cNvSpPr>
          <p:nvPr>
            <p:ph type="title"/>
          </p:nvPr>
        </p:nvSpPr>
        <p:spPr>
          <a:xfrm>
            <a:off x="148455" y="207088"/>
            <a:ext cx="8879621" cy="886505"/>
          </a:xfrm>
        </p:spPr>
        <p:txBody>
          <a:bodyPr>
            <a:normAutofit/>
          </a:bodyPr>
          <a:lstStyle/>
          <a:p>
            <a:r>
              <a:rPr lang="en-US" dirty="0" smtClean="0"/>
              <a:t>Rainfall and Mexican Terrain</a:t>
            </a:r>
            <a:endParaRPr lang="en-US" dirty="0"/>
          </a:p>
        </p:txBody>
      </p:sp>
      <p:sp>
        <p:nvSpPr>
          <p:cNvPr id="6" name="TextBox 5"/>
          <p:cNvSpPr txBox="1"/>
          <p:nvPr/>
        </p:nvSpPr>
        <p:spPr>
          <a:xfrm>
            <a:off x="3824868" y="5395100"/>
            <a:ext cx="5230232" cy="923330"/>
          </a:xfrm>
          <a:prstGeom prst="rect">
            <a:avLst/>
          </a:prstGeom>
          <a:noFill/>
          <a:ln>
            <a:solidFill>
              <a:srgbClr val="F5F5F5"/>
            </a:solidFill>
          </a:ln>
        </p:spPr>
        <p:txBody>
          <a:bodyPr wrap="square" rtlCol="0">
            <a:spAutoFit/>
          </a:bodyPr>
          <a:lstStyle/>
          <a:p>
            <a:pPr marL="285750" indent="-285750">
              <a:buFont typeface="Arial"/>
              <a:buChar char="•"/>
            </a:pPr>
            <a:r>
              <a:rPr lang="en-US" dirty="0" smtClean="0">
                <a:latin typeface="AppleGothic"/>
                <a:ea typeface="AppleGothic"/>
                <a:cs typeface="AppleGothic"/>
              </a:rPr>
              <a:t>Intense rainfall collocated with eastern edge of Mexican terrain</a:t>
            </a:r>
          </a:p>
          <a:p>
            <a:pPr marL="285750" indent="-285750">
              <a:buFont typeface="Arial"/>
              <a:buChar char="•"/>
            </a:pPr>
            <a:r>
              <a:rPr lang="en-US" dirty="0" smtClean="0">
                <a:latin typeface="AppleGothic"/>
                <a:ea typeface="AppleGothic"/>
                <a:cs typeface="AppleGothic"/>
              </a:rPr>
              <a:t>Maximum rainfall measured near </a:t>
            </a:r>
            <a:r>
              <a:rPr lang="en-US" dirty="0" err="1" smtClean="0">
                <a:latin typeface="AppleGothic"/>
                <a:ea typeface="AppleGothic"/>
                <a:cs typeface="AppleGothic"/>
              </a:rPr>
              <a:t>Misantla</a:t>
            </a:r>
            <a:endParaRPr lang="en-US" dirty="0">
              <a:latin typeface="AppleGothic"/>
              <a:ea typeface="AppleGothic"/>
              <a:cs typeface="AppleGothic"/>
            </a:endParaRPr>
          </a:p>
        </p:txBody>
      </p:sp>
      <p:sp>
        <p:nvSpPr>
          <p:cNvPr id="7" name="TextBox 6"/>
          <p:cNvSpPr txBox="1"/>
          <p:nvPr/>
        </p:nvSpPr>
        <p:spPr>
          <a:xfrm>
            <a:off x="6070600" y="6470829"/>
            <a:ext cx="2984500" cy="307777"/>
          </a:xfrm>
          <a:prstGeom prst="rect">
            <a:avLst/>
          </a:prstGeom>
          <a:noFill/>
          <a:ln>
            <a:noFill/>
          </a:ln>
        </p:spPr>
        <p:txBody>
          <a:bodyPr wrap="square" rtlCol="0">
            <a:spAutoFit/>
          </a:bodyPr>
          <a:lstStyle/>
          <a:p>
            <a:pPr algn="r"/>
            <a:r>
              <a:rPr lang="en-US" sz="1400" dirty="0" smtClean="0">
                <a:latin typeface="AppleGothic"/>
                <a:ea typeface="AppleGothic"/>
                <a:cs typeface="AppleGothic"/>
              </a:rPr>
              <a:t>Image: David Roth, NOAA</a:t>
            </a:r>
          </a:p>
        </p:txBody>
      </p:sp>
      <p:cxnSp>
        <p:nvCxnSpPr>
          <p:cNvPr id="8" name="Straight Connector 7"/>
          <p:cNvCxnSpPr/>
          <p:nvPr/>
        </p:nvCxnSpPr>
        <p:spPr>
          <a:xfrm>
            <a:off x="546100" y="11430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6490" t="26830" r="28736" b="28943"/>
          <a:stretch/>
        </p:blipFill>
        <p:spPr>
          <a:xfrm>
            <a:off x="148455" y="2025566"/>
            <a:ext cx="2382872" cy="4292864"/>
          </a:xfrm>
          <a:prstGeom prst="rect">
            <a:avLst/>
          </a:prstGeom>
          <a:ln w="19050">
            <a:solidFill>
              <a:schemeClr val="tx1">
                <a:lumMod val="20000"/>
                <a:lumOff val="80000"/>
              </a:schemeClr>
            </a:solid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8778" t="76406" r="30819" b="14163"/>
          <a:stretch/>
        </p:blipFill>
        <p:spPr>
          <a:xfrm>
            <a:off x="475853" y="5497552"/>
            <a:ext cx="1745864" cy="767122"/>
          </a:xfrm>
          <a:prstGeom prst="rect">
            <a:avLst/>
          </a:prstGeom>
          <a:ln>
            <a:solidFill>
              <a:schemeClr val="bg1"/>
            </a:solidFill>
          </a:ln>
        </p:spPr>
      </p:pic>
    </p:spTree>
    <p:extLst>
      <p:ext uri="{BB962C8B-B14F-4D97-AF65-F5344CB8AC3E}">
        <p14:creationId xmlns:p14="http://schemas.microsoft.com/office/powerpoint/2010/main" val="1680181670"/>
      </p:ext>
    </p:extLst>
  </p:cSld>
  <p:clrMapOvr>
    <a:masterClrMapping/>
  </p:clrMapOvr>
  <mc:AlternateContent xmlns:mc="http://schemas.openxmlformats.org/markup-compatibility/2006" xmlns:p14="http://schemas.microsoft.com/office/powerpoint/2010/main">
    <mc:Choice Requires="p14">
      <p:transition spd="slow" p14:dur="2000" advTm="76395"/>
    </mc:Choice>
    <mc:Fallback xmlns="">
      <p:transition xmlns:p14="http://schemas.microsoft.com/office/powerpoint/2010/main" spd="slow" advTm="76395"/>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Questions</a:t>
            </a:r>
            <a:endParaRPr lang="en-US" dirty="0"/>
          </a:p>
        </p:txBody>
      </p:sp>
      <p:sp>
        <p:nvSpPr>
          <p:cNvPr id="3" name="Content Placeholder 2"/>
          <p:cNvSpPr>
            <a:spLocks noGrp="1"/>
          </p:cNvSpPr>
          <p:nvPr>
            <p:ph idx="1"/>
          </p:nvPr>
        </p:nvSpPr>
        <p:spPr>
          <a:xfrm>
            <a:off x="684213" y="1829868"/>
            <a:ext cx="7772400" cy="3249881"/>
          </a:xfrm>
          <a:solidFill>
            <a:srgbClr val="E0E0E0"/>
          </a:solidFill>
          <a:ln>
            <a:solidFill>
              <a:schemeClr val="tx1">
                <a:lumMod val="20000"/>
                <a:lumOff val="80000"/>
              </a:schemeClr>
            </a:solidFill>
          </a:ln>
        </p:spPr>
        <p:txBody>
          <a:bodyPr/>
          <a:lstStyle/>
          <a:p>
            <a:r>
              <a:rPr lang="en-US" dirty="0" smtClean="0">
                <a:solidFill>
                  <a:schemeClr val="bg1">
                    <a:lumMod val="75000"/>
                    <a:lumOff val="25000"/>
                  </a:schemeClr>
                </a:solidFill>
              </a:rPr>
              <a:t>What do airborne radar measurements indicate about the nature of the precipitation during landfall over the mountainous terrain of Mexico?</a:t>
            </a:r>
          </a:p>
          <a:p>
            <a:r>
              <a:rPr lang="en-US" dirty="0" smtClean="0">
                <a:solidFill>
                  <a:schemeClr val="bg1">
                    <a:lumMod val="75000"/>
                    <a:lumOff val="25000"/>
                  </a:schemeClr>
                </a:solidFill>
              </a:rPr>
              <a:t>What can WRF simulations tell us about the underlying processes?</a:t>
            </a:r>
          </a:p>
        </p:txBody>
      </p:sp>
      <p:cxnSp>
        <p:nvCxnSpPr>
          <p:cNvPr id="4" name="Straight Connector 3"/>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898235"/>
      </p:ext>
    </p:extLst>
  </p:cSld>
  <p:clrMapOvr>
    <a:masterClrMapping/>
  </p:clrMapOvr>
  <mc:AlternateContent xmlns:mc="http://schemas.openxmlformats.org/markup-compatibility/2006" xmlns:p14="http://schemas.microsoft.com/office/powerpoint/2010/main">
    <mc:Choice Requires="p14">
      <p:transition spd="slow" p14:dur="2000" advTm="23718"/>
    </mc:Choice>
    <mc:Fallback xmlns="">
      <p:transition xmlns:p14="http://schemas.microsoft.com/office/powerpoint/2010/main" spd="slow" advTm="23718"/>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GRIP</a:t>
            </a:r>
            <a:endParaRPr lang="en-US" dirty="0"/>
          </a:p>
        </p:txBody>
      </p:sp>
      <p:cxnSp>
        <p:nvCxnSpPr>
          <p:cNvPr id="4" name="Straight Connector 3"/>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3" name="Picture 2" descr="tracks_0917.ps"/>
          <p:cNvPicPr>
            <a:picLocks noChangeAspect="1"/>
          </p:cNvPicPr>
          <p:nvPr/>
        </p:nvPicPr>
        <p:blipFill rotWithShape="1">
          <a:blip r:embed="rId3">
            <a:extLst>
              <a:ext uri="{28A0092B-C50C-407E-A947-70E740481C1C}">
                <a14:useLocalDpi xmlns:a14="http://schemas.microsoft.com/office/drawing/2010/main" val="0"/>
              </a:ext>
            </a:extLst>
          </a:blip>
          <a:srcRect l="4653" t="16159" b="20836"/>
          <a:stretch/>
        </p:blipFill>
        <p:spPr>
          <a:xfrm>
            <a:off x="336187" y="1867817"/>
            <a:ext cx="5052803" cy="4320882"/>
          </a:xfrm>
          <a:prstGeom prst="rect">
            <a:avLst/>
          </a:prstGeom>
          <a:solidFill>
            <a:schemeClr val="tx1">
              <a:lumMod val="20000"/>
              <a:lumOff val="80000"/>
            </a:schemeClr>
          </a:solidFill>
        </p:spPr>
      </p:pic>
      <p:pic>
        <p:nvPicPr>
          <p:cNvPr id="6" name="Picture 5" descr="grip_graphic-sm-fro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7300" y="108657"/>
            <a:ext cx="1589500" cy="1105739"/>
          </a:xfrm>
          <a:prstGeom prst="rect">
            <a:avLst/>
          </a:prstGeom>
        </p:spPr>
      </p:pic>
      <p:pic>
        <p:nvPicPr>
          <p:cNvPr id="7" name="Picture 6" descr="grip_graphic-sm-fro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08657"/>
            <a:ext cx="1589500" cy="1105739"/>
          </a:xfrm>
          <a:prstGeom prst="rect">
            <a:avLst/>
          </a:prstGeom>
        </p:spPr>
      </p:pic>
      <p:sp>
        <p:nvSpPr>
          <p:cNvPr id="5" name="TextBox 4"/>
          <p:cNvSpPr txBox="1"/>
          <p:nvPr/>
        </p:nvSpPr>
        <p:spPr>
          <a:xfrm>
            <a:off x="806604" y="1417638"/>
            <a:ext cx="4191000" cy="400110"/>
          </a:xfrm>
          <a:prstGeom prst="rect">
            <a:avLst/>
          </a:prstGeom>
          <a:noFill/>
        </p:spPr>
        <p:txBody>
          <a:bodyPr wrap="square" rtlCol="0">
            <a:spAutoFit/>
          </a:bodyPr>
          <a:lstStyle/>
          <a:p>
            <a:pPr algn="ctr"/>
            <a:r>
              <a:rPr lang="en-US" sz="2000" dirty="0" smtClean="0">
                <a:latin typeface="AppleGothic"/>
                <a:ea typeface="AppleGothic"/>
                <a:cs typeface="AppleGothic"/>
              </a:rPr>
              <a:t>DC 8 Flight Track – 09/17/2010</a:t>
            </a:r>
            <a:endParaRPr lang="en-US" sz="2000" dirty="0">
              <a:latin typeface="AppleGothic"/>
              <a:ea typeface="AppleGothic"/>
              <a:cs typeface="AppleGothic"/>
            </a:endParaRPr>
          </a:p>
        </p:txBody>
      </p:sp>
      <p:sp>
        <p:nvSpPr>
          <p:cNvPr id="8" name="TextBox 7"/>
          <p:cNvSpPr txBox="1"/>
          <p:nvPr/>
        </p:nvSpPr>
        <p:spPr>
          <a:xfrm>
            <a:off x="5562600" y="2153620"/>
            <a:ext cx="3441700" cy="3416320"/>
          </a:xfrm>
          <a:prstGeom prst="rect">
            <a:avLst/>
          </a:prstGeom>
          <a:noFill/>
          <a:ln>
            <a:solidFill>
              <a:srgbClr val="F5F5F5"/>
            </a:solidFill>
          </a:ln>
        </p:spPr>
        <p:txBody>
          <a:bodyPr wrap="square" rtlCol="0">
            <a:spAutoFit/>
          </a:bodyPr>
          <a:lstStyle/>
          <a:p>
            <a:pPr algn="ctr"/>
            <a:r>
              <a:rPr lang="en-US" sz="2400" u="sng" dirty="0" smtClean="0">
                <a:latin typeface="AppleGothic"/>
                <a:ea typeface="AppleGothic"/>
                <a:cs typeface="AppleGothic"/>
              </a:rPr>
              <a:t>Aug. / Sept. 2010</a:t>
            </a:r>
          </a:p>
          <a:p>
            <a:endParaRPr lang="en-US" sz="2400" dirty="0">
              <a:latin typeface="AppleGothic"/>
              <a:ea typeface="AppleGothic"/>
              <a:cs typeface="AppleGothic"/>
            </a:endParaRPr>
          </a:p>
          <a:p>
            <a:r>
              <a:rPr lang="en-US" sz="2400" dirty="0" smtClean="0">
                <a:latin typeface="AppleGothic"/>
                <a:ea typeface="AppleGothic"/>
                <a:cs typeface="AppleGothic"/>
              </a:rPr>
              <a:t>Key instrument: APR-2 radar on DC8</a:t>
            </a:r>
          </a:p>
          <a:p>
            <a:pPr lvl="1"/>
            <a:r>
              <a:rPr lang="en-US" sz="2400" dirty="0" smtClean="0">
                <a:latin typeface="AppleGothic"/>
                <a:ea typeface="AppleGothic"/>
                <a:cs typeface="AppleGothic"/>
              </a:rPr>
              <a:t>-10 km flight level</a:t>
            </a:r>
          </a:p>
          <a:p>
            <a:pPr lvl="1"/>
            <a:r>
              <a:rPr lang="en-US" sz="2400" dirty="0" smtClean="0">
                <a:latin typeface="AppleGothic"/>
                <a:ea typeface="AppleGothic"/>
                <a:cs typeface="AppleGothic"/>
              </a:rPr>
              <a:t>-Ku / </a:t>
            </a:r>
            <a:r>
              <a:rPr lang="en-US" sz="2400" dirty="0" err="1" smtClean="0">
                <a:latin typeface="AppleGothic"/>
                <a:ea typeface="AppleGothic"/>
                <a:cs typeface="AppleGothic"/>
              </a:rPr>
              <a:t>Ka</a:t>
            </a:r>
            <a:r>
              <a:rPr lang="en-US" sz="2400" dirty="0" smtClean="0">
                <a:latin typeface="AppleGothic"/>
                <a:ea typeface="AppleGothic"/>
                <a:cs typeface="AppleGothic"/>
              </a:rPr>
              <a:t> band</a:t>
            </a:r>
          </a:p>
          <a:p>
            <a:pPr lvl="1"/>
            <a:r>
              <a:rPr lang="en-US" sz="2400" dirty="0" smtClean="0">
                <a:latin typeface="AppleGothic"/>
                <a:ea typeface="AppleGothic"/>
                <a:cs typeface="AppleGothic"/>
              </a:rPr>
              <a:t>-high resolution</a:t>
            </a:r>
            <a:r>
              <a:rPr lang="en-US" sz="2400" dirty="0">
                <a:latin typeface="AppleGothic"/>
                <a:ea typeface="AppleGothic"/>
                <a:cs typeface="AppleGothic"/>
              </a:rPr>
              <a:t>	</a:t>
            </a:r>
            <a:endParaRPr lang="en-US" sz="2400" dirty="0" smtClean="0">
              <a:latin typeface="AppleGothic"/>
              <a:ea typeface="AppleGothic"/>
              <a:cs typeface="AppleGothic"/>
            </a:endParaRPr>
          </a:p>
          <a:p>
            <a:pPr lvl="1"/>
            <a:r>
              <a:rPr lang="en-US" sz="2400" dirty="0" smtClean="0">
                <a:latin typeface="AppleGothic"/>
                <a:ea typeface="AppleGothic"/>
                <a:cs typeface="AppleGothic"/>
              </a:rPr>
              <a:t>-downward pointing</a:t>
            </a:r>
          </a:p>
          <a:p>
            <a:pPr lvl="1"/>
            <a:r>
              <a:rPr lang="en-US" sz="2400" dirty="0" smtClean="0">
                <a:latin typeface="AppleGothic"/>
                <a:ea typeface="AppleGothic"/>
                <a:cs typeface="AppleGothic"/>
              </a:rPr>
              <a:t>-cross-track scan</a:t>
            </a:r>
            <a:endParaRPr lang="en-US" sz="2400" dirty="0">
              <a:latin typeface="AppleGothic"/>
              <a:ea typeface="AppleGothic"/>
              <a:cs typeface="AppleGothic"/>
            </a:endParaRPr>
          </a:p>
        </p:txBody>
      </p:sp>
    </p:spTree>
    <p:extLst>
      <p:ext uri="{BB962C8B-B14F-4D97-AF65-F5344CB8AC3E}">
        <p14:creationId xmlns:p14="http://schemas.microsoft.com/office/powerpoint/2010/main" val="4206597890"/>
      </p:ext>
    </p:extLst>
  </p:cSld>
  <p:clrMapOvr>
    <a:masterClrMapping/>
  </p:clrMapOvr>
  <mc:AlternateContent xmlns:mc="http://schemas.openxmlformats.org/markup-compatibility/2006" xmlns:p14="http://schemas.microsoft.com/office/powerpoint/2010/main">
    <mc:Choice Requires="p14">
      <p:transition spd="slow" p14:dur="2000" advTm="73428"/>
    </mc:Choice>
    <mc:Fallback xmlns="">
      <p:transition xmlns:p14="http://schemas.microsoft.com/office/powerpoint/2010/main" spd="slow" advTm="73428"/>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kew_t_193204.ps"/>
          <p:cNvPicPr>
            <a:picLocks noChangeAspect="1"/>
          </p:cNvPicPr>
          <p:nvPr/>
        </p:nvPicPr>
        <p:blipFill rotWithShape="1">
          <a:blip r:embed="rId3">
            <a:extLst>
              <a:ext uri="{28A0092B-C50C-407E-A947-70E740481C1C}">
                <a14:useLocalDpi xmlns:a14="http://schemas.microsoft.com/office/drawing/2010/main" val="0"/>
              </a:ext>
            </a:extLst>
          </a:blip>
          <a:srcRect l="3948" t="19753" r="10291" b="16296"/>
          <a:stretch/>
        </p:blipFill>
        <p:spPr>
          <a:xfrm>
            <a:off x="1178393" y="168830"/>
            <a:ext cx="6778053" cy="6540909"/>
          </a:xfrm>
          <a:prstGeom prst="rect">
            <a:avLst/>
          </a:prstGeom>
          <a:solidFill>
            <a:schemeClr val="tx1">
              <a:lumMod val="20000"/>
              <a:lumOff val="80000"/>
            </a:schemeClr>
          </a:solidFill>
        </p:spPr>
      </p:pic>
      <p:sp>
        <p:nvSpPr>
          <p:cNvPr id="4" name="TextBox 3"/>
          <p:cNvSpPr txBox="1"/>
          <p:nvPr/>
        </p:nvSpPr>
        <p:spPr>
          <a:xfrm>
            <a:off x="1981200" y="772180"/>
            <a:ext cx="4541764" cy="523220"/>
          </a:xfrm>
          <a:prstGeom prst="rect">
            <a:avLst/>
          </a:prstGeom>
          <a:solidFill>
            <a:schemeClr val="tx1">
              <a:lumMod val="20000"/>
              <a:lumOff val="80000"/>
            </a:schemeClr>
          </a:solidFill>
          <a:ln w="12700" cmpd="sng">
            <a:solidFill>
              <a:schemeClr val="bg1"/>
            </a:solidFill>
          </a:ln>
        </p:spPr>
        <p:txBody>
          <a:bodyPr wrap="square" rtlCol="0">
            <a:spAutoFit/>
          </a:bodyPr>
          <a:lstStyle/>
          <a:p>
            <a:pPr algn="ctr"/>
            <a:r>
              <a:rPr lang="en-US" sz="2800" b="1" u="sng" dirty="0" smtClean="0">
                <a:solidFill>
                  <a:schemeClr val="bg1"/>
                </a:solidFill>
                <a:latin typeface="AppleGothic"/>
                <a:ea typeface="AppleGothic"/>
                <a:cs typeface="AppleGothic"/>
              </a:rPr>
              <a:t>Upstream Sounding</a:t>
            </a:r>
            <a:endParaRPr lang="en-US" sz="2800" b="1" u="sng" dirty="0">
              <a:solidFill>
                <a:schemeClr val="bg1"/>
              </a:solidFill>
              <a:latin typeface="AppleGothic"/>
              <a:ea typeface="AppleGothic"/>
              <a:cs typeface="AppleGothic"/>
            </a:endParaRPr>
          </a:p>
        </p:txBody>
      </p:sp>
    </p:spTree>
    <p:extLst>
      <p:ext uri="{BB962C8B-B14F-4D97-AF65-F5344CB8AC3E}">
        <p14:creationId xmlns:p14="http://schemas.microsoft.com/office/powerpoint/2010/main" val="3440071019"/>
      </p:ext>
    </p:extLst>
  </p:cSld>
  <p:clrMapOvr>
    <a:masterClrMapping/>
  </p:clrMapOvr>
  <mc:AlternateContent xmlns:mc="http://schemas.openxmlformats.org/markup-compatibility/2006" xmlns:p14="http://schemas.microsoft.com/office/powerpoint/2010/main">
    <mc:Choice Requires="p14">
      <p:transition spd="slow" p14:dur="2000" advTm="47730"/>
    </mc:Choice>
    <mc:Fallback xmlns="">
      <p:transition xmlns:p14="http://schemas.microsoft.com/office/powerpoint/2010/main" spd="slow" advTm="4773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opo_center.pdf"/>
          <p:cNvPicPr>
            <a:picLocks noChangeAspect="1"/>
          </p:cNvPicPr>
          <p:nvPr/>
        </p:nvPicPr>
        <p:blipFill rotWithShape="1">
          <a:blip r:embed="rId3">
            <a:extLst>
              <a:ext uri="{28A0092B-C50C-407E-A947-70E740481C1C}">
                <a14:useLocalDpi xmlns:a14="http://schemas.microsoft.com/office/drawing/2010/main" val="0"/>
              </a:ext>
            </a:extLst>
          </a:blip>
          <a:srcRect l="4371" t="12998" b="23614"/>
          <a:stretch/>
        </p:blipFill>
        <p:spPr>
          <a:xfrm>
            <a:off x="709070" y="94067"/>
            <a:ext cx="7748162" cy="6646401"/>
          </a:xfrm>
          <a:prstGeom prst="rect">
            <a:avLst/>
          </a:prstGeom>
          <a:solidFill>
            <a:schemeClr val="tx1">
              <a:lumMod val="20000"/>
              <a:lumOff val="80000"/>
            </a:schemeClr>
          </a:solidFill>
        </p:spPr>
      </p:pic>
      <p:sp>
        <p:nvSpPr>
          <p:cNvPr id="10" name="Circular Arrow 9"/>
          <p:cNvSpPr>
            <a:spLocks noChangeAspect="1"/>
          </p:cNvSpPr>
          <p:nvPr/>
        </p:nvSpPr>
        <p:spPr>
          <a:xfrm>
            <a:off x="4728120" y="3227388"/>
            <a:ext cx="2453265" cy="2463674"/>
          </a:xfrm>
          <a:prstGeom prst="circularArrow">
            <a:avLst>
              <a:gd name="adj1" fmla="val 0"/>
              <a:gd name="adj2" fmla="val 1006519"/>
              <a:gd name="adj3" fmla="val 20399852"/>
              <a:gd name="adj4" fmla="val 1728369"/>
              <a:gd name="adj5" fmla="val 12869"/>
            </a:avLst>
          </a:prstGeom>
          <a:solidFill>
            <a:srgbClr val="1012F2"/>
          </a:solidFill>
          <a:ln w="212725">
            <a:solidFill>
              <a:srgbClr val="1012F2"/>
            </a:solidFill>
          </a:ln>
          <a:effectLst>
            <a:outerShdw blurRad="40000" dist="23000" dir="5400000" rotWithShape="0">
              <a:srgbClr val="000000">
                <a:alpha val="35000"/>
              </a:srgbClr>
            </a:outerShdw>
          </a:effectLst>
          <a:scene3d>
            <a:camera prst="orthographicFront">
              <a:rot lat="0" lon="10799999"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2594237" y="478026"/>
            <a:ext cx="4256164" cy="523220"/>
          </a:xfrm>
          <a:prstGeom prst="rect">
            <a:avLst/>
          </a:prstGeom>
          <a:solidFill>
            <a:schemeClr val="tx1">
              <a:lumMod val="20000"/>
              <a:lumOff val="80000"/>
            </a:schemeClr>
          </a:solidFill>
          <a:ln w="12700" cmpd="sng">
            <a:solidFill>
              <a:schemeClr val="bg1"/>
            </a:solidFill>
          </a:ln>
        </p:spPr>
        <p:txBody>
          <a:bodyPr wrap="square" rtlCol="0">
            <a:spAutoFit/>
          </a:bodyPr>
          <a:lstStyle/>
          <a:p>
            <a:pPr algn="ctr"/>
            <a:r>
              <a:rPr lang="en-US" sz="2800" b="1" u="sng" dirty="0" smtClean="0">
                <a:solidFill>
                  <a:schemeClr val="bg1"/>
                </a:solidFill>
                <a:latin typeface="AppleGothic"/>
                <a:ea typeface="AppleGothic"/>
                <a:cs typeface="AppleGothic"/>
              </a:rPr>
              <a:t>Karl Circulation at 19Z</a:t>
            </a:r>
            <a:endParaRPr lang="en-US" sz="2800" b="1" u="sng" dirty="0">
              <a:solidFill>
                <a:schemeClr val="bg1"/>
              </a:solidFill>
              <a:latin typeface="AppleGothic"/>
              <a:ea typeface="AppleGothic"/>
              <a:cs typeface="AppleGothic"/>
            </a:endParaRPr>
          </a:p>
        </p:txBody>
      </p:sp>
    </p:spTree>
    <p:extLst>
      <p:ext uri="{BB962C8B-B14F-4D97-AF65-F5344CB8AC3E}">
        <p14:creationId xmlns:p14="http://schemas.microsoft.com/office/powerpoint/2010/main" val="2611296584"/>
      </p:ext>
    </p:extLst>
  </p:cSld>
  <p:clrMapOvr>
    <a:masterClrMapping/>
  </p:clrMapOvr>
  <mc:AlternateContent xmlns:mc="http://schemas.openxmlformats.org/markup-compatibility/2006" xmlns:p14="http://schemas.microsoft.com/office/powerpoint/2010/main">
    <mc:Choice Requires="p14">
      <p:transition spd="slow" p14:dur="2000" advTm="69679"/>
    </mc:Choice>
    <mc:Fallback xmlns="">
      <p:transition xmlns:p14="http://schemas.microsoft.com/office/powerpoint/2010/main" spd="slow" advTm="69679"/>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Upslope Segment</a:t>
            </a:r>
            <a:endParaRPr lang="en-US" dirty="0"/>
          </a:p>
        </p:txBody>
      </p:sp>
      <p:cxnSp>
        <p:nvCxnSpPr>
          <p:cNvPr id="4" name="Straight Connector 3"/>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5" name="Picture 4" descr="xalapa_1_fixed.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1905" y="1417637"/>
            <a:ext cx="5960164" cy="3589791"/>
          </a:xfrm>
          <a:prstGeom prst="rect">
            <a:avLst/>
          </a:prstGeom>
        </p:spPr>
      </p:pic>
      <p:pic>
        <p:nvPicPr>
          <p:cNvPr id="6" name="Picture 5" descr="tracks_0917_xalapa.pdf"/>
          <p:cNvPicPr>
            <a:picLocks noChangeAspect="1"/>
          </p:cNvPicPr>
          <p:nvPr/>
        </p:nvPicPr>
        <p:blipFill rotWithShape="1">
          <a:blip r:embed="rId4">
            <a:extLst>
              <a:ext uri="{28A0092B-C50C-407E-A947-70E740481C1C}">
                <a14:useLocalDpi xmlns:a14="http://schemas.microsoft.com/office/drawing/2010/main" val="0"/>
              </a:ext>
            </a:extLst>
          </a:blip>
          <a:srcRect l="25799" t="26511" r="34023" b="34633"/>
          <a:stretch/>
        </p:blipFill>
        <p:spPr>
          <a:xfrm>
            <a:off x="6326995" y="1568966"/>
            <a:ext cx="2588209" cy="3239228"/>
          </a:xfrm>
          <a:prstGeom prst="rect">
            <a:avLst/>
          </a:prstGeom>
          <a:solidFill>
            <a:schemeClr val="tx1">
              <a:lumMod val="20000"/>
              <a:lumOff val="80000"/>
            </a:schemeClr>
          </a:solidFill>
        </p:spPr>
      </p:pic>
      <p:sp>
        <p:nvSpPr>
          <p:cNvPr id="7" name="TextBox 6"/>
          <p:cNvSpPr txBox="1"/>
          <p:nvPr/>
        </p:nvSpPr>
        <p:spPr>
          <a:xfrm>
            <a:off x="759536" y="5092915"/>
            <a:ext cx="4349672" cy="400110"/>
          </a:xfrm>
          <a:prstGeom prst="rect">
            <a:avLst/>
          </a:prstGeom>
          <a:noFill/>
        </p:spPr>
        <p:txBody>
          <a:bodyPr wrap="square" rtlCol="0">
            <a:spAutoFit/>
          </a:bodyPr>
          <a:lstStyle/>
          <a:p>
            <a:pPr algn="ctr"/>
            <a:r>
              <a:rPr lang="en-US" sz="2000" dirty="0" smtClean="0">
                <a:latin typeface="AppleGothic"/>
                <a:ea typeface="AppleGothic"/>
                <a:cs typeface="AppleGothic"/>
              </a:rPr>
              <a:t>Minutes after 1800 Z</a:t>
            </a:r>
            <a:endParaRPr lang="en-US" sz="2000" dirty="0">
              <a:latin typeface="AppleGothic"/>
              <a:ea typeface="AppleGothic"/>
              <a:cs typeface="AppleGothic"/>
            </a:endParaRPr>
          </a:p>
        </p:txBody>
      </p:sp>
      <p:cxnSp>
        <p:nvCxnSpPr>
          <p:cNvPr id="9" name="Straight Arrow Connector 8"/>
          <p:cNvCxnSpPr/>
          <p:nvPr/>
        </p:nvCxnSpPr>
        <p:spPr>
          <a:xfrm>
            <a:off x="753186" y="1708150"/>
            <a:ext cx="4701464" cy="0"/>
          </a:xfrm>
          <a:prstGeom prst="straightConnector1">
            <a:avLst/>
          </a:prstGeom>
          <a:ln w="57150" cmpd="sng">
            <a:solidFill>
              <a:srgbClr val="1012F2"/>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7194550" y="3105150"/>
            <a:ext cx="85725" cy="88900"/>
          </a:xfrm>
          <a:prstGeom prst="line">
            <a:avLst/>
          </a:prstGeom>
          <a:ln>
            <a:solidFill>
              <a:srgbClr val="1012F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194550" y="3200400"/>
            <a:ext cx="85725" cy="85725"/>
          </a:xfrm>
          <a:prstGeom prst="line">
            <a:avLst/>
          </a:prstGeom>
          <a:ln>
            <a:solidFill>
              <a:srgbClr val="1012F2"/>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46100" y="5688984"/>
            <a:ext cx="8140700" cy="954107"/>
          </a:xfrm>
          <a:prstGeom prst="rect">
            <a:avLst/>
          </a:prstGeom>
          <a:noFill/>
          <a:ln>
            <a:solidFill>
              <a:schemeClr val="tx1">
                <a:lumMod val="20000"/>
                <a:lumOff val="80000"/>
              </a:schemeClr>
            </a:solidFill>
          </a:ln>
        </p:spPr>
        <p:txBody>
          <a:bodyPr wrap="square" rtlCol="0">
            <a:spAutoFit/>
          </a:bodyPr>
          <a:lstStyle/>
          <a:p>
            <a:pPr algn="ctr"/>
            <a:r>
              <a:rPr lang="en-US" sz="2800" dirty="0" smtClean="0">
                <a:latin typeface="AppleGothic"/>
                <a:ea typeface="AppleGothic"/>
                <a:cs typeface="AppleGothic"/>
              </a:rPr>
              <a:t>Low-level enhancement present in reflectivity data</a:t>
            </a:r>
          </a:p>
          <a:p>
            <a:pPr algn="ctr"/>
            <a:r>
              <a:rPr lang="en-US" sz="2800" dirty="0" smtClean="0">
                <a:latin typeface="AppleGothic"/>
                <a:ea typeface="AppleGothic"/>
                <a:cs typeface="AppleGothic"/>
              </a:rPr>
              <a:t>Warm-rain process</a:t>
            </a:r>
            <a:endParaRPr lang="en-US" sz="2800" dirty="0">
              <a:latin typeface="AppleGothic"/>
              <a:ea typeface="AppleGothic"/>
              <a:cs typeface="AppleGothic"/>
            </a:endParaRPr>
          </a:p>
        </p:txBody>
      </p:sp>
    </p:spTree>
    <p:extLst>
      <p:ext uri="{BB962C8B-B14F-4D97-AF65-F5344CB8AC3E}">
        <p14:creationId xmlns:p14="http://schemas.microsoft.com/office/powerpoint/2010/main" val="367846642"/>
      </p:ext>
    </p:extLst>
  </p:cSld>
  <p:clrMapOvr>
    <a:masterClrMapping/>
  </p:clrMapOvr>
  <mc:AlternateContent xmlns:mc="http://schemas.openxmlformats.org/markup-compatibility/2006" xmlns:p14="http://schemas.microsoft.com/office/powerpoint/2010/main">
    <mc:Choice Requires="p14">
      <p:transition spd="slow" p14:dur="2000" advTm="129749"/>
    </mc:Choice>
    <mc:Fallback xmlns="">
      <p:transition xmlns:p14="http://schemas.microsoft.com/office/powerpoint/2010/main" spd="slow" advTm="129749"/>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Downslope Segment</a:t>
            </a:r>
            <a:endParaRPr lang="en-US" dirty="0"/>
          </a:p>
        </p:txBody>
      </p:sp>
      <p:cxnSp>
        <p:nvCxnSpPr>
          <p:cNvPr id="4" name="Straight Connector 3"/>
          <p:cNvCxnSpPr/>
          <p:nvPr/>
        </p:nvCxnSpPr>
        <p:spPr>
          <a:xfrm>
            <a:off x="546100" y="1308100"/>
            <a:ext cx="80264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5" name="Picture 4" descr="oricor_1_fixed.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3269" y="1461472"/>
            <a:ext cx="5660572" cy="3433461"/>
          </a:xfrm>
          <a:prstGeom prst="rect">
            <a:avLst/>
          </a:prstGeom>
        </p:spPr>
      </p:pic>
      <p:pic>
        <p:nvPicPr>
          <p:cNvPr id="6" name="Picture 5" descr="tracks_0917_oricor.pdf"/>
          <p:cNvPicPr>
            <a:picLocks noChangeAspect="1"/>
          </p:cNvPicPr>
          <p:nvPr/>
        </p:nvPicPr>
        <p:blipFill rotWithShape="1">
          <a:blip r:embed="rId4">
            <a:extLst>
              <a:ext uri="{28A0092B-C50C-407E-A947-70E740481C1C}">
                <a14:useLocalDpi xmlns:a14="http://schemas.microsoft.com/office/drawing/2010/main" val="0"/>
              </a:ext>
            </a:extLst>
          </a:blip>
          <a:srcRect l="21617" t="39946" r="37970" b="26655"/>
          <a:stretch/>
        </p:blipFill>
        <p:spPr>
          <a:xfrm>
            <a:off x="6148995" y="1769258"/>
            <a:ext cx="2712126" cy="2900723"/>
          </a:xfrm>
          <a:prstGeom prst="rect">
            <a:avLst/>
          </a:prstGeom>
          <a:solidFill>
            <a:schemeClr val="tx1">
              <a:lumMod val="20000"/>
              <a:lumOff val="80000"/>
            </a:schemeClr>
          </a:solidFill>
        </p:spPr>
      </p:pic>
      <p:sp>
        <p:nvSpPr>
          <p:cNvPr id="7" name="TextBox 6"/>
          <p:cNvSpPr txBox="1"/>
          <p:nvPr/>
        </p:nvSpPr>
        <p:spPr>
          <a:xfrm>
            <a:off x="759536" y="4957815"/>
            <a:ext cx="4349672" cy="400110"/>
          </a:xfrm>
          <a:prstGeom prst="rect">
            <a:avLst/>
          </a:prstGeom>
          <a:noFill/>
        </p:spPr>
        <p:txBody>
          <a:bodyPr wrap="square" rtlCol="0">
            <a:spAutoFit/>
          </a:bodyPr>
          <a:lstStyle/>
          <a:p>
            <a:pPr algn="ctr"/>
            <a:r>
              <a:rPr lang="en-US" sz="2000" dirty="0" smtClean="0">
                <a:latin typeface="AppleGothic"/>
                <a:ea typeface="AppleGothic"/>
                <a:cs typeface="AppleGothic"/>
              </a:rPr>
              <a:t>Minutes after 1900 Z</a:t>
            </a:r>
            <a:endParaRPr lang="en-US" sz="2000" dirty="0">
              <a:latin typeface="AppleGothic"/>
              <a:ea typeface="AppleGothic"/>
              <a:cs typeface="AppleGothic"/>
            </a:endParaRPr>
          </a:p>
        </p:txBody>
      </p:sp>
      <p:cxnSp>
        <p:nvCxnSpPr>
          <p:cNvPr id="9" name="Straight Connector 8"/>
          <p:cNvCxnSpPr/>
          <p:nvPr/>
        </p:nvCxnSpPr>
        <p:spPr>
          <a:xfrm>
            <a:off x="7717367" y="3100917"/>
            <a:ext cx="121708" cy="0"/>
          </a:xfrm>
          <a:prstGeom prst="line">
            <a:avLst/>
          </a:prstGeom>
          <a:ln>
            <a:solidFill>
              <a:srgbClr val="1012F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848598" y="3105150"/>
            <a:ext cx="42334" cy="119945"/>
          </a:xfrm>
          <a:prstGeom prst="line">
            <a:avLst/>
          </a:prstGeom>
          <a:ln>
            <a:solidFill>
              <a:srgbClr val="1012F2"/>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22300" y="1620648"/>
            <a:ext cx="4527550" cy="0"/>
          </a:xfrm>
          <a:prstGeom prst="straightConnector1">
            <a:avLst/>
          </a:prstGeom>
          <a:ln w="38100" cmpd="sng">
            <a:solidFill>
              <a:srgbClr val="1012F2"/>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46100" y="5640372"/>
            <a:ext cx="8140700" cy="954107"/>
          </a:xfrm>
          <a:prstGeom prst="rect">
            <a:avLst/>
          </a:prstGeom>
          <a:noFill/>
          <a:ln>
            <a:solidFill>
              <a:schemeClr val="tx1">
                <a:lumMod val="20000"/>
                <a:lumOff val="80000"/>
              </a:schemeClr>
            </a:solidFill>
          </a:ln>
        </p:spPr>
        <p:txBody>
          <a:bodyPr wrap="square" rtlCol="0">
            <a:spAutoFit/>
          </a:bodyPr>
          <a:lstStyle/>
          <a:p>
            <a:pPr algn="ctr"/>
            <a:r>
              <a:rPr lang="en-US" sz="2800" dirty="0" smtClean="0">
                <a:latin typeface="AppleGothic"/>
                <a:ea typeface="AppleGothic"/>
                <a:cs typeface="AppleGothic"/>
              </a:rPr>
              <a:t>Low-level enhancement not present</a:t>
            </a:r>
          </a:p>
          <a:p>
            <a:pPr algn="ctr"/>
            <a:r>
              <a:rPr lang="en-US" sz="2800" dirty="0" smtClean="0">
                <a:latin typeface="AppleGothic"/>
                <a:ea typeface="AppleGothic"/>
                <a:cs typeface="AppleGothic"/>
              </a:rPr>
              <a:t>Fall streaks from melting ice aggregates</a:t>
            </a:r>
          </a:p>
        </p:txBody>
      </p:sp>
    </p:spTree>
    <p:extLst>
      <p:ext uri="{BB962C8B-B14F-4D97-AF65-F5344CB8AC3E}">
        <p14:creationId xmlns:p14="http://schemas.microsoft.com/office/powerpoint/2010/main" val="3391571513"/>
      </p:ext>
    </p:extLst>
  </p:cSld>
  <p:clrMapOvr>
    <a:masterClrMapping/>
  </p:clrMapOvr>
  <mc:AlternateContent xmlns:mc="http://schemas.openxmlformats.org/markup-compatibility/2006" xmlns:p14="http://schemas.microsoft.com/office/powerpoint/2010/main">
    <mc:Choice Requires="p14">
      <p:transition spd="slow" p14:dur="2000" advTm="75756"/>
    </mc:Choice>
    <mc:Fallback xmlns="">
      <p:transition xmlns:p14="http://schemas.microsoft.com/office/powerpoint/2010/main" spd="slow" advTm="75756"/>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white">
      <a:dk1>
        <a:sysClr val="windowText" lastClr="000000"/>
      </a:dk1>
      <a:lt1>
        <a:srgbClr val="CBCBCB"/>
      </a:lt1>
      <a:dk2>
        <a:srgbClr val="000000"/>
      </a:dk2>
      <a:lt2>
        <a:srgbClr val="C0C0C0"/>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12096</TotalTime>
  <Words>1104</Words>
  <Application>Microsoft Macintosh PowerPoint</Application>
  <PresentationFormat>On-screen Show (4:3)</PresentationFormat>
  <Paragraphs>110</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Characterizing the Structure of Hurricane Karl (2010):  Doppler Radar and WRF</vt:lpstr>
      <vt:lpstr>Karl Best Track and Flights</vt:lpstr>
      <vt:lpstr>Rainfall and Mexican Terrain</vt:lpstr>
      <vt:lpstr>Science Questions</vt:lpstr>
      <vt:lpstr>NASA GRIP</vt:lpstr>
      <vt:lpstr>PowerPoint Presentation</vt:lpstr>
      <vt:lpstr>PowerPoint Presentation</vt:lpstr>
      <vt:lpstr>Upslope Segment</vt:lpstr>
      <vt:lpstr>Downslope Segment</vt:lpstr>
      <vt:lpstr>Upslope and Downslope Segments</vt:lpstr>
      <vt:lpstr>PowerPoint Presentation</vt:lpstr>
      <vt:lpstr>PowerPoint Presentation</vt:lpstr>
      <vt:lpstr>WRF Details</vt:lpstr>
      <vt:lpstr>Observed and Simulated Tracks</vt:lpstr>
      <vt:lpstr>Modeled Intensity</vt:lpstr>
      <vt:lpstr>Accumulated Precipitation</vt:lpstr>
      <vt:lpstr>PowerPoint Presentation</vt:lpstr>
      <vt:lpstr>PowerPoint Presentation</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DeHart</dc:creator>
  <cp:lastModifiedBy>Robert Houze</cp:lastModifiedBy>
  <cp:revision>363</cp:revision>
  <dcterms:created xsi:type="dcterms:W3CDTF">2015-04-28T20:44:50Z</dcterms:created>
  <dcterms:modified xsi:type="dcterms:W3CDTF">2016-04-27T23:37:51Z</dcterms:modified>
</cp:coreProperties>
</file>