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mp4" ContentType="video/unknown"/>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3.JPG" ContentType="image/pn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2"/>
  </p:notesMasterIdLst>
  <p:sldIdLst>
    <p:sldId id="316" r:id="rId3"/>
    <p:sldId id="376" r:id="rId4"/>
    <p:sldId id="377" r:id="rId5"/>
    <p:sldId id="378" r:id="rId6"/>
    <p:sldId id="385" r:id="rId7"/>
    <p:sldId id="381" r:id="rId8"/>
    <p:sldId id="382" r:id="rId9"/>
    <p:sldId id="383" r:id="rId10"/>
    <p:sldId id="384" r:id="rId11"/>
    <p:sldId id="386" r:id="rId12"/>
    <p:sldId id="387" r:id="rId13"/>
    <p:sldId id="388" r:id="rId14"/>
    <p:sldId id="389" r:id="rId15"/>
    <p:sldId id="375" r:id="rId16"/>
    <p:sldId id="390" r:id="rId17"/>
    <p:sldId id="393" r:id="rId18"/>
    <p:sldId id="399" r:id="rId19"/>
    <p:sldId id="401" r:id="rId20"/>
    <p:sldId id="391" r:id="rId21"/>
    <p:sldId id="272" r:id="rId22"/>
    <p:sldId id="329" r:id="rId23"/>
    <p:sldId id="330" r:id="rId24"/>
    <p:sldId id="331" r:id="rId25"/>
    <p:sldId id="332" r:id="rId26"/>
    <p:sldId id="333" r:id="rId27"/>
    <p:sldId id="334" r:id="rId28"/>
    <p:sldId id="392" r:id="rId29"/>
    <p:sldId id="394" r:id="rId30"/>
    <p:sldId id="395" r:id="rId31"/>
    <p:sldId id="397" r:id="rId32"/>
    <p:sldId id="398" r:id="rId33"/>
    <p:sldId id="400" r:id="rId34"/>
    <p:sldId id="321" r:id="rId35"/>
    <p:sldId id="322" r:id="rId36"/>
    <p:sldId id="323" r:id="rId37"/>
    <p:sldId id="363" r:id="rId38"/>
    <p:sldId id="366" r:id="rId39"/>
    <p:sldId id="373" r:id="rId40"/>
    <p:sldId id="37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A3CA"/>
    <a:srgbClr val="FAFFA3"/>
    <a:srgbClr val="FBFFB2"/>
    <a:srgbClr val="F0F067"/>
    <a:srgbClr val="FBFF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761" autoAdjust="0"/>
  </p:normalViewPr>
  <p:slideViewPr>
    <p:cSldViewPr snapToGrid="0">
      <p:cViewPr>
        <p:scale>
          <a:sx n="100" d="100"/>
          <a:sy n="100" d="100"/>
        </p:scale>
        <p:origin x="-672"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309BF2-04B6-6A4A-AAF0-6FD9D19C1BA7}"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18529-E9BF-D64B-8E75-D9DB870689AD}" type="slidenum">
              <a:rPr lang="en-US" smtClean="0"/>
              <a:t>‹#›</a:t>
            </a:fld>
            <a:endParaRPr lang="en-US"/>
          </a:p>
        </p:txBody>
      </p:sp>
    </p:spTree>
    <p:extLst>
      <p:ext uri="{BB962C8B-B14F-4D97-AF65-F5344CB8AC3E}">
        <p14:creationId xmlns:p14="http://schemas.microsoft.com/office/powerpoint/2010/main" val="1198886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3AF710A-858E-854C-8962-C7C72F3230C2}" type="slidenum">
              <a:rPr lang="en-US" smtClean="0"/>
              <a:t>4</a:t>
            </a:fld>
            <a:endParaRPr lang="en-US"/>
          </a:p>
        </p:txBody>
      </p:sp>
    </p:spTree>
    <p:extLst>
      <p:ext uri="{BB962C8B-B14F-4D97-AF65-F5344CB8AC3E}">
        <p14:creationId xmlns:p14="http://schemas.microsoft.com/office/powerpoint/2010/main" val="400486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3AF710A-858E-854C-8962-C7C72F3230C2}" type="slidenum">
              <a:rPr lang="en-US" smtClean="0"/>
              <a:t>5</a:t>
            </a:fld>
            <a:endParaRPr lang="en-US"/>
          </a:p>
        </p:txBody>
      </p:sp>
    </p:spTree>
    <p:extLst>
      <p:ext uri="{BB962C8B-B14F-4D97-AF65-F5344CB8AC3E}">
        <p14:creationId xmlns:p14="http://schemas.microsoft.com/office/powerpoint/2010/main" val="400486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3AF710A-858E-854C-8962-C7C72F3230C2}" type="slidenum">
              <a:rPr lang="en-US" smtClean="0"/>
              <a:t>7</a:t>
            </a:fld>
            <a:endParaRPr lang="en-US"/>
          </a:p>
        </p:txBody>
      </p:sp>
    </p:spTree>
    <p:extLst>
      <p:ext uri="{BB962C8B-B14F-4D97-AF65-F5344CB8AC3E}">
        <p14:creationId xmlns:p14="http://schemas.microsoft.com/office/powerpoint/2010/main" val="161299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NASA</a:t>
            </a:r>
            <a:r>
              <a:rPr lang="en-US" b="0" baseline="0" dirty="0" smtClean="0"/>
              <a:t> has a good video on passive/active measurements from space at http://</a:t>
            </a:r>
            <a:r>
              <a:rPr lang="en-US" b="0" baseline="0" dirty="0" err="1" smtClean="0"/>
              <a:t>gpm.nasa.gov</a:t>
            </a:r>
            <a:r>
              <a:rPr lang="en-US" b="0" baseline="0" dirty="0" smtClean="0"/>
              <a:t>/education/videos/water-falls-getting-big-picture</a:t>
            </a:r>
            <a:endParaRPr lang="en-US" b="0" dirty="0"/>
          </a:p>
        </p:txBody>
      </p:sp>
      <p:sp>
        <p:nvSpPr>
          <p:cNvPr id="4" name="Slide Number Placeholder 3"/>
          <p:cNvSpPr>
            <a:spLocks noGrp="1"/>
          </p:cNvSpPr>
          <p:nvPr>
            <p:ph type="sldNum" sz="quarter" idx="10"/>
          </p:nvPr>
        </p:nvSpPr>
        <p:spPr/>
        <p:txBody>
          <a:bodyPr/>
          <a:lstStyle/>
          <a:p>
            <a:fld id="{D3AF710A-858E-854C-8962-C7C72F3230C2}" type="slidenum">
              <a:rPr lang="en-US" smtClean="0"/>
              <a:t>8</a:t>
            </a:fld>
            <a:endParaRPr lang="en-US"/>
          </a:p>
        </p:txBody>
      </p:sp>
    </p:spTree>
    <p:extLst>
      <p:ext uri="{BB962C8B-B14F-4D97-AF65-F5344CB8AC3E}">
        <p14:creationId xmlns:p14="http://schemas.microsoft.com/office/powerpoint/2010/main" val="110200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F710A-858E-854C-8962-C7C72F3230C2}" type="slidenum">
              <a:rPr lang="en-US" smtClean="0"/>
              <a:t>9</a:t>
            </a:fld>
            <a:endParaRPr lang="en-US"/>
          </a:p>
        </p:txBody>
      </p:sp>
    </p:spTree>
    <p:extLst>
      <p:ext uri="{BB962C8B-B14F-4D97-AF65-F5344CB8AC3E}">
        <p14:creationId xmlns:p14="http://schemas.microsoft.com/office/powerpoint/2010/main" val="151291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radar loop of the same storm</a:t>
            </a:r>
            <a:endParaRPr lang="en-US" dirty="0"/>
          </a:p>
        </p:txBody>
      </p:sp>
      <p:sp>
        <p:nvSpPr>
          <p:cNvPr id="4" name="Slide Number Placeholder 3"/>
          <p:cNvSpPr>
            <a:spLocks noGrp="1"/>
          </p:cNvSpPr>
          <p:nvPr>
            <p:ph type="sldNum" sz="quarter" idx="10"/>
          </p:nvPr>
        </p:nvSpPr>
        <p:spPr/>
        <p:txBody>
          <a:bodyPr/>
          <a:lstStyle/>
          <a:p>
            <a:fld id="{D3AF710A-858E-854C-8962-C7C72F3230C2}" type="slidenum">
              <a:rPr lang="en-US" smtClean="0"/>
              <a:t>15</a:t>
            </a:fld>
            <a:endParaRPr lang="en-US"/>
          </a:p>
        </p:txBody>
      </p:sp>
    </p:spTree>
    <p:extLst>
      <p:ext uri="{BB962C8B-B14F-4D97-AF65-F5344CB8AC3E}">
        <p14:creationId xmlns:p14="http://schemas.microsoft.com/office/powerpoint/2010/main" val="318394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3AF710A-858E-854C-8962-C7C72F3230C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0486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this is a complex orographically-enhanced</a:t>
            </a:r>
            <a:r>
              <a:rPr lang="en-US" baseline="0" dirty="0" smtClean="0"/>
              <a:t> stratiform situation with embedded light convective overturning- some riming (liquid water) present and upper level ice generating cells indicated by the ground radars.   At the location of the UND Citation aircraft, the polarimetric data indicate a layer of branched crystal growth at around 13000-17000 feet and then rapid aggregation of that snow underneath that layer prior to melting to become rain. The Citation microphysics probes detected the rimed branched crystals.  The story is consistent between the ground radars, </a:t>
            </a:r>
            <a:r>
              <a:rPr lang="en-US" baseline="0" smtClean="0"/>
              <a:t>airborne radars </a:t>
            </a:r>
            <a:r>
              <a:rPr lang="en-US" baseline="0" dirty="0" smtClean="0"/>
              <a:t>and the Citation microphysics data (always a plus). </a:t>
            </a:r>
          </a:p>
          <a:p>
            <a:endParaRPr lang="en-US" baseline="0" dirty="0" smtClean="0"/>
          </a:p>
          <a:p>
            <a:r>
              <a:rPr lang="en-US" baseline="0" dirty="0" smtClean="0"/>
              <a:t>ER-2 altitude 65,000 feet (~20 km)</a:t>
            </a:r>
          </a:p>
          <a:p>
            <a:r>
              <a:rPr lang="en-US" baseline="0" dirty="0" smtClean="0"/>
              <a:t>DC-8 altitude 39,000 feet (~12 km)</a:t>
            </a:r>
          </a:p>
          <a:p>
            <a:r>
              <a:rPr lang="en-US" baseline="0" dirty="0" smtClean="0"/>
              <a:t>Citation altitude 13,000 feet (in cloud/ice-precipitation); Large aggregated snow (up to 1.5 cm diameter) reported, icing and liquid water contents up to 0.6 g/m^3 reported.</a:t>
            </a:r>
          </a:p>
          <a:p>
            <a:endParaRPr lang="en-US" baseline="0" dirty="0" smtClean="0"/>
          </a:p>
          <a:p>
            <a:r>
              <a:rPr lang="en-US" baseline="0" dirty="0" smtClean="0"/>
              <a:t>Gauge observations report 100-200 mm (4 – 8 inches) of rain on southern Olympics, with 50-100 mm (2 – 4 inches) in vicinity of Quinault Valley.</a:t>
            </a:r>
          </a:p>
          <a:p>
            <a:endParaRPr lang="en-US" baseline="0" dirty="0" smtClean="0"/>
          </a:p>
          <a:p>
            <a:r>
              <a:rPr lang="en-US" baseline="0" dirty="0" smtClean="0"/>
              <a:t>Per S. Nesbitt, airborne 3 freq data indicate the same process; including the riming.</a:t>
            </a:r>
          </a:p>
        </p:txBody>
      </p:sp>
      <p:sp>
        <p:nvSpPr>
          <p:cNvPr id="4" name="Slide Number Placeholder 3"/>
          <p:cNvSpPr>
            <a:spLocks noGrp="1"/>
          </p:cNvSpPr>
          <p:nvPr>
            <p:ph type="sldNum" sz="quarter" idx="10"/>
          </p:nvPr>
        </p:nvSpPr>
        <p:spPr/>
        <p:txBody>
          <a:bodyPr/>
          <a:lstStyle/>
          <a:p>
            <a:fld id="{A95F59F6-1D36-4EA1-B1B9-1B6341C36A7B}" type="slidenum">
              <a:rPr lang="en-US" smtClean="0">
                <a:solidFill>
                  <a:prstClr val="black"/>
                </a:solidFill>
                <a:latin typeface="Calibri"/>
              </a:rPr>
              <a:pPr/>
              <a:t>31</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958629-F800-734D-B8CD-F7D830A4ED5D}" type="datetimeFigureOut">
              <a:rPr lang="en-US" smtClean="0"/>
              <a:t>4/18/16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193034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58629-F800-734D-B8CD-F7D830A4ED5D}" type="datetimeFigureOut">
              <a:rPr lang="en-US" smtClean="0"/>
              <a:t>4/18/16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64284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58629-F800-734D-B8CD-F7D830A4ED5D}" type="datetimeFigureOut">
              <a:rPr lang="en-US" smtClean="0"/>
              <a:t>4/18/16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1578684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58629-F800-734D-B8CD-F7D830A4ED5D}" type="datetimeFigureOut">
              <a:rPr lang="en-US" smtClean="0"/>
              <a:t>4/18/16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1931477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833C6-95EC-474E-A7CE-1B2C2B103BF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DE34C9-1843-4CF6-8FB1-B25AB67995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958629-F800-734D-B8CD-F7D830A4ED5D}" type="datetimeFigureOut">
              <a:rPr lang="en-US" smtClean="0"/>
              <a:t>4/18/16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321406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958629-F800-734D-B8CD-F7D830A4ED5D}" type="datetimeFigureOut">
              <a:rPr lang="en-US" smtClean="0"/>
              <a:t>4/18/16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407647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958629-F800-734D-B8CD-F7D830A4ED5D}" type="datetimeFigureOut">
              <a:rPr lang="en-US" smtClean="0"/>
              <a:t>4/18/16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218566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958629-F800-734D-B8CD-F7D830A4ED5D}" type="datetimeFigureOut">
              <a:rPr lang="en-US" smtClean="0"/>
              <a:t>4/18/16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363899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58629-F800-734D-B8CD-F7D830A4ED5D}" type="datetimeFigureOut">
              <a:rPr lang="en-US" smtClean="0"/>
              <a:t>4/18/16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360785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58629-F800-734D-B8CD-F7D830A4ED5D}" type="datetimeFigureOut">
              <a:rPr lang="en-US" smtClean="0"/>
              <a:t>4/18/16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671893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58629-F800-734D-B8CD-F7D830A4ED5D}" type="datetimeFigureOut">
              <a:rPr lang="en-US" smtClean="0"/>
              <a:t>4/18/16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055AB-76F8-9B4D-874F-1FD5548A5803}" type="slidenum">
              <a:rPr lang="en-US" smtClean="0"/>
              <a:t>‹#›</a:t>
            </a:fld>
            <a:endParaRPr lang="en-US"/>
          </a:p>
        </p:txBody>
      </p:sp>
    </p:spTree>
    <p:extLst>
      <p:ext uri="{BB962C8B-B14F-4D97-AF65-F5344CB8AC3E}">
        <p14:creationId xmlns:p14="http://schemas.microsoft.com/office/powerpoint/2010/main" val="2552040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58629-F800-734D-B8CD-F7D830A4ED5D}" type="datetimeFigureOut">
              <a:rPr lang="en-US" smtClean="0"/>
              <a:t>4/18/16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055AB-76F8-9B4D-874F-1FD5548A5803}" type="slidenum">
              <a:rPr lang="en-US" smtClean="0"/>
              <a:t>‹#›</a:t>
            </a:fld>
            <a:endParaRPr lang="en-US"/>
          </a:p>
        </p:txBody>
      </p:sp>
    </p:spTree>
    <p:extLst>
      <p:ext uri="{BB962C8B-B14F-4D97-AF65-F5344CB8AC3E}">
        <p14:creationId xmlns:p14="http://schemas.microsoft.com/office/powerpoint/2010/main" val="283532130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FF833C6-95EC-474E-A7CE-1B2C2B103BFA}" type="datetimeFigureOut">
              <a:rPr lang="en-US" smtClean="0">
                <a:solidFill>
                  <a:prstClr val="black">
                    <a:tint val="75000"/>
                  </a:prstClr>
                </a:solidFill>
                <a:latin typeface="Calibri"/>
              </a:rPr>
              <a:pPr defTabSz="914400"/>
              <a:t>4/18/16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DE34C9-1843-4CF6-8FB1-B25AB67995D4}"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0.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gif"/><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7.tif"/><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tiff"/></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1.tiff"/><Relationship Id="rId1" Type="http://schemas.openxmlformats.org/officeDocument/2006/relationships/slideLayout" Target="../slideLayouts/slideLayout4.xml"/><Relationship Id="rId2"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1.tiff"/><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31.tiff"/><Relationship Id="rId1" Type="http://schemas.openxmlformats.org/officeDocument/2006/relationships/slideLayout" Target="../slideLayouts/slideLayout4.xml"/><Relationship Id="rId2"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tiff"/><Relationship Id="rId3"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4.xml"/><Relationship Id="rId2" Type="http://schemas.openxmlformats.org/officeDocument/2006/relationships/image" Target="../media/image31.tiff"/></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45.JPG"/><Relationship Id="rId1" Type="http://schemas.openxmlformats.org/officeDocument/2006/relationships/slideLayout" Target="../slideLayouts/slideLayout4.xml"/><Relationship Id="rId2" Type="http://schemas.openxmlformats.org/officeDocument/2006/relationships/image" Target="../media/image31.tiff"/></Relationships>
</file>

<file path=ppt/slides/_rels/slide27.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G"/><Relationship Id="rId8" Type="http://schemas.openxmlformats.org/officeDocument/2006/relationships/image" Target="../media/image52.jpeg"/><Relationship Id="rId9" Type="http://schemas.openxmlformats.org/officeDocument/2006/relationships/image" Target="../media/image53.JPG"/><Relationship Id="rId1" Type="http://schemas.openxmlformats.org/officeDocument/2006/relationships/slideLayout" Target="../slideLayouts/slideLayout6.xml"/><Relationship Id="rId2"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 Id="rId3"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g"/><Relationship Id="rId3"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56.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1.gi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6.png"/><Relationship Id="rId6" Type="http://schemas.openxmlformats.org/officeDocument/2006/relationships/image" Target="../media/image67.gif"/><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hyperlink" Target="http://gpm.nasa.gov" TargetMode="External"/><Relationship Id="rId4" Type="http://schemas.openxmlformats.org/officeDocument/2006/relationships/hyperlink" Target="http://www.nasa.gov/gpm" TargetMode="External"/><Relationship Id="rId5" Type="http://schemas.openxmlformats.org/officeDocument/2006/relationships/hyperlink" Target="https://www.facebook.com/OLYMPEX/" TargetMode="External"/><Relationship Id="rId6" Type="http://schemas.openxmlformats.org/officeDocument/2006/relationships/image" Target="../media/image8.png"/><Relationship Id="rId7" Type="http://schemas.openxmlformats.org/officeDocument/2006/relationships/image" Target="../media/image68.jpg"/><Relationship Id="rId8" Type="http://schemas.openxmlformats.org/officeDocument/2006/relationships/image" Target="../media/image69.jp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hyperlink" Target="http://olympex.atmos.washington.ed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8" Type="http://schemas.openxmlformats.org/officeDocument/2006/relationships/image" Target="../media/image1.jp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jpg"/><Relationship Id="rId5" Type="http://schemas.openxmlformats.org/officeDocument/2006/relationships/image" Target="../media/image9.png"/><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19026"/>
            <a:ext cx="9143999" cy="1015663"/>
          </a:xfrm>
          <a:prstGeom prst="rect">
            <a:avLst/>
          </a:prstGeom>
          <a:noFill/>
        </p:spPr>
        <p:txBody>
          <a:bodyPr wrap="square" rtlCol="0">
            <a:spAutoFit/>
          </a:bodyPr>
          <a:lstStyle/>
          <a:p>
            <a:pPr algn="ctr"/>
            <a:r>
              <a:rPr lang="en-US"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a:t>
            </a:r>
            <a:endPar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endParaRPr>
          </a:p>
        </p:txBody>
      </p:sp>
      <p:sp>
        <p:nvSpPr>
          <p:cNvPr id="11" name="TextBox 10"/>
          <p:cNvSpPr txBox="1"/>
          <p:nvPr/>
        </p:nvSpPr>
        <p:spPr>
          <a:xfrm>
            <a:off x="317528" y="1113911"/>
            <a:ext cx="8642321" cy="461665"/>
          </a:xfrm>
          <a:prstGeom prst="rect">
            <a:avLst/>
          </a:prstGeom>
          <a:noFill/>
        </p:spPr>
        <p:txBody>
          <a:bodyPr wrap="square" rtlCol="0">
            <a:spAutoFit/>
          </a:bodyPr>
          <a:lstStyle/>
          <a:p>
            <a:pPr algn="ctr"/>
            <a:r>
              <a:rPr lang="en-US" sz="2400" dirty="0" smtClean="0">
                <a:solidFill>
                  <a:srgbClr val="FBFFB2"/>
                </a:solidFill>
              </a:rPr>
              <a:t>Measuring Rain and Snow on the Olympic Peninsula</a:t>
            </a:r>
            <a:endParaRPr lang="en-US" sz="2400" dirty="0">
              <a:solidFill>
                <a:srgbClr val="FBFFB2"/>
              </a:solidFill>
            </a:endParaRPr>
          </a:p>
        </p:txBody>
      </p:sp>
      <p:pic>
        <p:nvPicPr>
          <p:cNvPr id="9" name="Picture 8" descr="583773main_GPM_Banner_1_full.jpg"/>
          <p:cNvPicPr>
            <a:picLocks noChangeAspect="1"/>
          </p:cNvPicPr>
          <p:nvPr/>
        </p:nvPicPr>
        <p:blipFill rotWithShape="1">
          <a:blip r:embed="rId2">
            <a:extLst>
              <a:ext uri="{28A0092B-C50C-407E-A947-70E740481C1C}">
                <a14:useLocalDpi xmlns:a14="http://schemas.microsoft.com/office/drawing/2010/main" val="0"/>
              </a:ext>
            </a:extLst>
          </a:blip>
          <a:srcRect t="15751"/>
          <a:stretch/>
        </p:blipFill>
        <p:spPr>
          <a:xfrm>
            <a:off x="304800" y="2068325"/>
            <a:ext cx="2920292" cy="1845237"/>
          </a:xfrm>
          <a:prstGeom prst="rect">
            <a:avLst/>
          </a:prstGeom>
        </p:spPr>
      </p:pic>
      <p:sp>
        <p:nvSpPr>
          <p:cNvPr id="14" name="TextBox 13"/>
          <p:cNvSpPr txBox="1"/>
          <p:nvPr/>
        </p:nvSpPr>
        <p:spPr>
          <a:xfrm>
            <a:off x="0" y="6417421"/>
            <a:ext cx="9143999" cy="400110"/>
          </a:xfrm>
          <a:prstGeom prst="rect">
            <a:avLst/>
          </a:prstGeom>
          <a:noFill/>
        </p:spPr>
        <p:txBody>
          <a:bodyPr wrap="square" rtlCol="0">
            <a:spAutoFit/>
          </a:bodyPr>
          <a:lstStyle/>
          <a:p>
            <a:pPr algn="ctr"/>
            <a:r>
              <a:rPr lang="en-US" sz="2000" dirty="0" smtClean="0">
                <a:solidFill>
                  <a:srgbClr val="FBFFB2"/>
                </a:solidFill>
              </a:rPr>
              <a:t>Project Manager, Lynn McMurdie at Western Snow Conference, Seattle, 18 April 2016</a:t>
            </a:r>
            <a:endParaRPr lang="en-US" sz="2000" dirty="0">
              <a:solidFill>
                <a:srgbClr val="FBFFB2"/>
              </a:solidFill>
            </a:endParaRPr>
          </a:p>
        </p:txBody>
      </p:sp>
      <p:pic>
        <p:nvPicPr>
          <p:cNvPr id="12" name="Picture 11" descr="20151026_lakequinault.jpg"/>
          <p:cNvPicPr>
            <a:picLocks noChangeAspect="1"/>
          </p:cNvPicPr>
          <p:nvPr/>
        </p:nvPicPr>
        <p:blipFill rotWithShape="1">
          <a:blip r:embed="rId3">
            <a:extLst>
              <a:ext uri="{28A0092B-C50C-407E-A947-70E740481C1C}">
                <a14:useLocalDpi xmlns:a14="http://schemas.microsoft.com/office/drawing/2010/main" val="0"/>
              </a:ext>
            </a:extLst>
          </a:blip>
          <a:srcRect t="13580" b="11111"/>
          <a:stretch/>
        </p:blipFill>
        <p:spPr>
          <a:xfrm>
            <a:off x="3568700" y="3695701"/>
            <a:ext cx="2743199" cy="1549400"/>
          </a:xfrm>
          <a:prstGeom prst="rect">
            <a:avLst/>
          </a:prstGeom>
        </p:spPr>
      </p:pic>
      <p:pic>
        <p:nvPicPr>
          <p:cNvPr id="7" name="Picture 6" descr="20151218_panorama.jpg"/>
          <p:cNvPicPr>
            <a:picLocks noChangeAspect="1"/>
          </p:cNvPicPr>
          <p:nvPr/>
        </p:nvPicPr>
        <p:blipFill rotWithShape="1">
          <a:blip r:embed="rId4">
            <a:extLst>
              <a:ext uri="{28A0092B-C50C-407E-A947-70E740481C1C}">
                <a14:useLocalDpi xmlns:a14="http://schemas.microsoft.com/office/drawing/2010/main" val="0"/>
              </a:ext>
            </a:extLst>
          </a:blip>
          <a:srcRect b="30288"/>
          <a:stretch/>
        </p:blipFill>
        <p:spPr>
          <a:xfrm>
            <a:off x="2578100" y="5153083"/>
            <a:ext cx="6426200" cy="1336618"/>
          </a:xfrm>
          <a:prstGeom prst="rect">
            <a:avLst/>
          </a:prstGeom>
        </p:spPr>
      </p:pic>
      <p:pic>
        <p:nvPicPr>
          <p:cNvPr id="3" name="Picture 2" descr="2015_sun_through_trees_jo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159250"/>
            <a:ext cx="3022600" cy="2266950"/>
          </a:xfrm>
          <a:prstGeom prst="rect">
            <a:avLst/>
          </a:prstGeom>
        </p:spPr>
      </p:pic>
      <p:pic>
        <p:nvPicPr>
          <p:cNvPr id="5" name="Picture 4" descr="IMG_0081 cop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4699" y="1657350"/>
            <a:ext cx="2650067" cy="1987550"/>
          </a:xfrm>
          <a:prstGeom prst="rect">
            <a:avLst/>
          </a:prstGeom>
        </p:spPr>
      </p:pic>
      <p:pic>
        <p:nvPicPr>
          <p:cNvPr id="13" name="Picture 12" descr="Bill_UQ_IMG_365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1100" y="1663700"/>
            <a:ext cx="2476500" cy="1857375"/>
          </a:xfrm>
          <a:prstGeom prst="rect">
            <a:avLst/>
          </a:prstGeom>
        </p:spPr>
      </p:pic>
      <p:pic>
        <p:nvPicPr>
          <p:cNvPr id="6" name="Picture 5" descr="20151218_IMG_035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3631" y="3657600"/>
            <a:ext cx="1964267" cy="1473200"/>
          </a:xfrm>
          <a:prstGeom prst="rect">
            <a:avLst/>
          </a:prstGeom>
        </p:spPr>
      </p:pic>
    </p:spTree>
    <p:extLst>
      <p:ext uri="{BB962C8B-B14F-4D97-AF65-F5344CB8AC3E}">
        <p14:creationId xmlns:p14="http://schemas.microsoft.com/office/powerpoint/2010/main" val="24531848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PM_instrumen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8644151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0" y="2006600"/>
            <a:ext cx="7061200" cy="3539430"/>
          </a:xfrm>
          <a:prstGeom prst="rect">
            <a:avLst/>
          </a:prstGeom>
          <a:noFill/>
        </p:spPr>
        <p:txBody>
          <a:bodyPr wrap="square" rtlCol="0">
            <a:spAutoFit/>
          </a:bodyPr>
          <a:lstStyle/>
          <a:p>
            <a:r>
              <a:rPr lang="en-US" sz="3200" dirty="0" smtClean="0">
                <a:solidFill>
                  <a:srgbClr val="FBFFB2"/>
                </a:solidFill>
              </a:rPr>
              <a:t>“A NASA supported Global Precipitation Measurement (GPM) Satellite Ground Validation Field Campaign over the Olympic Peninsula to measure </a:t>
            </a:r>
            <a:r>
              <a:rPr lang="en-US" sz="3200" dirty="0" smtClean="0">
                <a:solidFill>
                  <a:srgbClr val="9DF131"/>
                </a:solidFill>
              </a:rPr>
              <a:t>winter-time mid-latitude cyclones</a:t>
            </a:r>
            <a:r>
              <a:rPr lang="en-US" sz="3200" dirty="0" smtClean="0">
                <a:solidFill>
                  <a:srgbClr val="FBFFB2"/>
                </a:solidFill>
              </a:rPr>
              <a:t> as they traverse from the ocean to the coast to high terrain to the leeside.” </a:t>
            </a:r>
            <a:endParaRPr lang="en-US" sz="3200" dirty="0"/>
          </a:p>
        </p:txBody>
      </p:sp>
      <p:pic>
        <p:nvPicPr>
          <p:cNvPr id="3" name="Picture 2"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1" y="723690"/>
            <a:ext cx="1619646" cy="1373087"/>
          </a:xfrm>
          <a:prstGeom prst="rect">
            <a:avLst/>
          </a:prstGeom>
        </p:spPr>
      </p:pic>
      <p:pic>
        <p:nvPicPr>
          <p:cNvPr id="4" name="Picture 3"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3" y="923159"/>
            <a:ext cx="1794704" cy="969141"/>
          </a:xfrm>
          <a:prstGeom prst="rect">
            <a:avLst/>
          </a:prstGeom>
        </p:spPr>
      </p:pic>
      <p:sp>
        <p:nvSpPr>
          <p:cNvPr id="5" name="TextBox 4"/>
          <p:cNvSpPr txBox="1"/>
          <p:nvPr/>
        </p:nvSpPr>
        <p:spPr>
          <a:xfrm>
            <a:off x="2413000" y="927100"/>
            <a:ext cx="4292600" cy="1015663"/>
          </a:xfrm>
          <a:prstGeom prst="rect">
            <a:avLst/>
          </a:prstGeom>
          <a:noFill/>
        </p:spPr>
        <p:txBody>
          <a:bodyPr wrap="square" rtlCol="0">
            <a:spAutoFit/>
          </a:bodyPr>
          <a:lstStyle/>
          <a:p>
            <a:pPr algn="ct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a:t>
            </a:r>
          </a:p>
        </p:txBody>
      </p:sp>
    </p:spTree>
    <p:extLst>
      <p:ext uri="{BB962C8B-B14F-4D97-AF65-F5344CB8AC3E}">
        <p14:creationId xmlns:p14="http://schemas.microsoft.com/office/powerpoint/2010/main" val="40346104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s_201604131930.gif"/>
          <p:cNvPicPr>
            <a:picLocks noChangeAspect="1"/>
          </p:cNvPicPr>
          <p:nvPr/>
        </p:nvPicPr>
        <p:blipFill rotWithShape="1">
          <a:blip r:embed="rId2">
            <a:extLst>
              <a:ext uri="{28A0092B-C50C-407E-A947-70E740481C1C}">
                <a14:useLocalDpi xmlns:a14="http://schemas.microsoft.com/office/drawing/2010/main" val="0"/>
              </a:ext>
            </a:extLst>
          </a:blip>
          <a:srcRect r="9267" b="15282"/>
          <a:stretch/>
        </p:blipFill>
        <p:spPr>
          <a:xfrm>
            <a:off x="723900" y="711200"/>
            <a:ext cx="8014728" cy="6021216"/>
          </a:xfrm>
          <a:prstGeom prst="rect">
            <a:avLst/>
          </a:prstGeom>
        </p:spPr>
      </p:pic>
      <p:sp>
        <p:nvSpPr>
          <p:cNvPr id="3" name="Title 3"/>
          <p:cNvSpPr txBox="1">
            <a:spLocks/>
          </p:cNvSpPr>
          <p:nvPr/>
        </p:nvSpPr>
        <p:spPr>
          <a:xfrm>
            <a:off x="457200" y="58738"/>
            <a:ext cx="8293100" cy="542920"/>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Midlatitude</a:t>
            </a:r>
            <a:r>
              <a:rPr lang="en-US" dirty="0" smtClean="0"/>
              <a:t> Cyclones</a:t>
            </a:r>
            <a:endParaRPr lang="en-US" dirty="0"/>
          </a:p>
        </p:txBody>
      </p:sp>
      <p:sp>
        <p:nvSpPr>
          <p:cNvPr id="4" name="Rectangle 3"/>
          <p:cNvSpPr/>
          <p:nvPr/>
        </p:nvSpPr>
        <p:spPr>
          <a:xfrm>
            <a:off x="3721100" y="1143000"/>
            <a:ext cx="3365500" cy="2476500"/>
          </a:xfrm>
          <a:prstGeom prst="rect">
            <a:avLst/>
          </a:prstGeom>
          <a:solidFill>
            <a:schemeClr val="accent1">
              <a:alpha val="10000"/>
            </a:schemeClr>
          </a:solid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379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s_201604131930.gif"/>
          <p:cNvPicPr>
            <a:picLocks noChangeAspect="1"/>
          </p:cNvPicPr>
          <p:nvPr/>
        </p:nvPicPr>
        <p:blipFill rotWithShape="1">
          <a:blip r:embed="rId2">
            <a:extLst>
              <a:ext uri="{28A0092B-C50C-407E-A947-70E740481C1C}">
                <a14:useLocalDpi xmlns:a14="http://schemas.microsoft.com/office/drawing/2010/main" val="0"/>
              </a:ext>
            </a:extLst>
          </a:blip>
          <a:srcRect l="33931" t="6076" r="28257" b="59438"/>
          <a:stretch/>
        </p:blipFill>
        <p:spPr>
          <a:xfrm>
            <a:off x="711199" y="775955"/>
            <a:ext cx="7708901" cy="5657102"/>
          </a:xfrm>
          <a:prstGeom prst="rect">
            <a:avLst/>
          </a:prstGeom>
        </p:spPr>
      </p:pic>
      <p:sp>
        <p:nvSpPr>
          <p:cNvPr id="3" name="Title 3"/>
          <p:cNvSpPr txBox="1">
            <a:spLocks/>
          </p:cNvSpPr>
          <p:nvPr/>
        </p:nvSpPr>
        <p:spPr>
          <a:xfrm>
            <a:off x="457200" y="58738"/>
            <a:ext cx="8293100" cy="542920"/>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Midlatitude</a:t>
            </a:r>
            <a:r>
              <a:rPr lang="en-US" dirty="0" smtClean="0"/>
              <a:t> Cyclones</a:t>
            </a:r>
            <a:endParaRPr lang="en-US" dirty="0"/>
          </a:p>
        </p:txBody>
      </p:sp>
    </p:spTree>
    <p:extLst>
      <p:ext uri="{BB962C8B-B14F-4D97-AF65-F5344CB8AC3E}">
        <p14:creationId xmlns:p14="http://schemas.microsoft.com/office/powerpoint/2010/main" val="705873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1700" y="988569"/>
            <a:ext cx="7594600" cy="5834004"/>
          </a:xfrm>
          <a:prstGeom prst="rect">
            <a:avLst/>
          </a:prstGeom>
        </p:spPr>
      </p:pic>
      <p:grpSp>
        <p:nvGrpSpPr>
          <p:cNvPr id="27" name="Group 26"/>
          <p:cNvGrpSpPr/>
          <p:nvPr/>
        </p:nvGrpSpPr>
        <p:grpSpPr>
          <a:xfrm>
            <a:off x="681289" y="3518416"/>
            <a:ext cx="3251200" cy="1309523"/>
            <a:chOff x="973389" y="4089916"/>
            <a:chExt cx="3251200" cy="1309523"/>
          </a:xfrm>
        </p:grpSpPr>
        <p:sp>
          <p:nvSpPr>
            <p:cNvPr id="14" name="Oval 13"/>
            <p:cNvSpPr/>
            <p:nvPr/>
          </p:nvSpPr>
          <p:spPr>
            <a:xfrm rot="3153025">
              <a:off x="1944227" y="3119078"/>
              <a:ext cx="1309523" cy="32512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206500" y="4203700"/>
              <a:ext cx="1981200" cy="523220"/>
            </a:xfrm>
            <a:prstGeom prst="rect">
              <a:avLst/>
            </a:prstGeom>
            <a:noFill/>
          </p:spPr>
          <p:txBody>
            <a:bodyPr wrap="square" rtlCol="0">
              <a:spAutoFit/>
            </a:bodyPr>
            <a:lstStyle/>
            <a:p>
              <a:r>
                <a:rPr lang="en-US" sz="2800" dirty="0" smtClean="0">
                  <a:solidFill>
                    <a:schemeClr val="accent6">
                      <a:lumMod val="60000"/>
                      <a:lumOff val="40000"/>
                    </a:schemeClr>
                  </a:solidFill>
                </a:rPr>
                <a:t>Post Frontal</a:t>
              </a:r>
              <a:endParaRPr lang="en-US" sz="2800" dirty="0">
                <a:solidFill>
                  <a:schemeClr val="accent6">
                    <a:lumMod val="60000"/>
                    <a:lumOff val="40000"/>
                  </a:schemeClr>
                </a:solidFill>
              </a:endParaRPr>
            </a:p>
          </p:txBody>
        </p:sp>
      </p:grpSp>
      <p:grpSp>
        <p:nvGrpSpPr>
          <p:cNvPr id="25" name="Group 24"/>
          <p:cNvGrpSpPr/>
          <p:nvPr/>
        </p:nvGrpSpPr>
        <p:grpSpPr>
          <a:xfrm>
            <a:off x="977900" y="4943526"/>
            <a:ext cx="3558906" cy="1370894"/>
            <a:chOff x="977900" y="4943526"/>
            <a:chExt cx="3558906" cy="1370894"/>
          </a:xfrm>
        </p:grpSpPr>
        <p:sp>
          <p:nvSpPr>
            <p:cNvPr id="15" name="Oval 14"/>
            <p:cNvSpPr/>
            <p:nvPr/>
          </p:nvSpPr>
          <p:spPr>
            <a:xfrm rot="3153015">
              <a:off x="2526981" y="3702151"/>
              <a:ext cx="768449" cy="3251200"/>
            </a:xfrm>
            <a:prstGeom prst="ellipse">
              <a:avLst/>
            </a:prstGeom>
            <a:noFill/>
            <a:ln w="3810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977900" y="5791200"/>
              <a:ext cx="1981200" cy="523220"/>
            </a:xfrm>
            <a:prstGeom prst="rect">
              <a:avLst/>
            </a:prstGeom>
            <a:noFill/>
          </p:spPr>
          <p:txBody>
            <a:bodyPr wrap="square" rtlCol="0">
              <a:spAutoFit/>
            </a:bodyPr>
            <a:lstStyle/>
            <a:p>
              <a:r>
                <a:rPr lang="en-US" sz="2800" dirty="0" smtClean="0">
                  <a:solidFill>
                    <a:schemeClr val="accent1">
                      <a:lumMod val="75000"/>
                    </a:schemeClr>
                  </a:solidFill>
                </a:rPr>
                <a:t>Frontal</a:t>
              </a:r>
              <a:endParaRPr lang="en-US" sz="2800" dirty="0">
                <a:solidFill>
                  <a:schemeClr val="accent1">
                    <a:lumMod val="75000"/>
                  </a:schemeClr>
                </a:solidFill>
              </a:endParaRPr>
            </a:p>
          </p:txBody>
        </p:sp>
      </p:grpSp>
      <p:grpSp>
        <p:nvGrpSpPr>
          <p:cNvPr id="24" name="Group 23"/>
          <p:cNvGrpSpPr/>
          <p:nvPr/>
        </p:nvGrpSpPr>
        <p:grpSpPr>
          <a:xfrm>
            <a:off x="2479845" y="5175337"/>
            <a:ext cx="3717755" cy="1380383"/>
            <a:chOff x="2937045" y="5086437"/>
            <a:chExt cx="3717755" cy="1380383"/>
          </a:xfrm>
        </p:grpSpPr>
        <p:sp>
          <p:nvSpPr>
            <p:cNvPr id="16" name="Oval 15"/>
            <p:cNvSpPr/>
            <p:nvPr/>
          </p:nvSpPr>
          <p:spPr>
            <a:xfrm rot="2896394">
              <a:off x="3688464" y="4335018"/>
              <a:ext cx="1054297" cy="2557136"/>
            </a:xfrm>
            <a:prstGeom prst="ellipse">
              <a:avLst/>
            </a:prstGeom>
            <a:noFill/>
            <a:ln w="38100" cmpd="sng">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102100" y="5943600"/>
              <a:ext cx="2552700" cy="523220"/>
            </a:xfrm>
            <a:prstGeom prst="rect">
              <a:avLst/>
            </a:prstGeom>
            <a:noFill/>
          </p:spPr>
          <p:txBody>
            <a:bodyPr wrap="square" rtlCol="0">
              <a:spAutoFit/>
            </a:bodyPr>
            <a:lstStyle/>
            <a:p>
              <a:r>
                <a:rPr lang="en-US" sz="2800" dirty="0" smtClean="0">
                  <a:solidFill>
                    <a:schemeClr val="accent5">
                      <a:lumMod val="60000"/>
                      <a:lumOff val="40000"/>
                    </a:schemeClr>
                  </a:solidFill>
                </a:rPr>
                <a:t>Warm Sector</a:t>
              </a:r>
              <a:endParaRPr lang="en-US" sz="2800" dirty="0">
                <a:solidFill>
                  <a:schemeClr val="accent5">
                    <a:lumMod val="60000"/>
                    <a:lumOff val="40000"/>
                  </a:schemeClr>
                </a:solidFill>
              </a:endParaRPr>
            </a:p>
          </p:txBody>
        </p:sp>
      </p:grpSp>
      <p:grpSp>
        <p:nvGrpSpPr>
          <p:cNvPr id="23" name="Group 22"/>
          <p:cNvGrpSpPr/>
          <p:nvPr/>
        </p:nvGrpSpPr>
        <p:grpSpPr>
          <a:xfrm>
            <a:off x="3543300" y="821029"/>
            <a:ext cx="4864098" cy="3738271"/>
            <a:chOff x="4038600" y="1816100"/>
            <a:chExt cx="4220321" cy="3251200"/>
          </a:xfrm>
        </p:grpSpPr>
        <p:sp>
          <p:nvSpPr>
            <p:cNvPr id="13" name="Oval 12"/>
            <p:cNvSpPr/>
            <p:nvPr/>
          </p:nvSpPr>
          <p:spPr>
            <a:xfrm rot="19254053">
              <a:off x="4038600" y="1816100"/>
              <a:ext cx="1968500" cy="3251200"/>
            </a:xfrm>
            <a:prstGeom prst="ellipse">
              <a:avLst/>
            </a:prstGeom>
            <a:noFill/>
            <a:ln w="38100"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277721" y="3708731"/>
              <a:ext cx="1981200" cy="455048"/>
            </a:xfrm>
            <a:prstGeom prst="rect">
              <a:avLst/>
            </a:prstGeom>
            <a:noFill/>
          </p:spPr>
          <p:txBody>
            <a:bodyPr wrap="square" rtlCol="0">
              <a:spAutoFit/>
            </a:bodyPr>
            <a:lstStyle/>
            <a:p>
              <a:r>
                <a:rPr lang="en-US" sz="2800" dirty="0" smtClean="0">
                  <a:solidFill>
                    <a:schemeClr val="accent3">
                      <a:lumMod val="75000"/>
                    </a:schemeClr>
                  </a:solidFill>
                  <a:effectLst>
                    <a:outerShdw blurRad="50800" dist="38100" dir="2700000" algn="tl" rotWithShape="0">
                      <a:srgbClr val="000000">
                        <a:alpha val="43000"/>
                      </a:srgbClr>
                    </a:outerShdw>
                  </a:effectLst>
                </a:rPr>
                <a:t>Prefrontal</a:t>
              </a:r>
              <a:endParaRPr lang="en-US" sz="2800" dirty="0">
                <a:solidFill>
                  <a:schemeClr val="accent3">
                    <a:lumMod val="75000"/>
                  </a:schemeClr>
                </a:solidFill>
                <a:effectLst>
                  <a:outerShdw blurRad="50800" dist="38100" dir="2700000" algn="tl" rotWithShape="0">
                    <a:srgbClr val="000000">
                      <a:alpha val="43000"/>
                    </a:srgbClr>
                  </a:outerShdw>
                </a:effectLst>
              </a:endParaRPr>
            </a:p>
          </p:txBody>
        </p:sp>
      </p:grpSp>
      <p:sp>
        <p:nvSpPr>
          <p:cNvPr id="6" name="TextBox 5"/>
          <p:cNvSpPr txBox="1"/>
          <p:nvPr/>
        </p:nvSpPr>
        <p:spPr>
          <a:xfrm>
            <a:off x="5892801" y="1028700"/>
            <a:ext cx="2578100" cy="646331"/>
          </a:xfrm>
          <a:prstGeom prst="rect">
            <a:avLst/>
          </a:prstGeom>
          <a:noFill/>
        </p:spPr>
        <p:txBody>
          <a:bodyPr wrap="square" rtlCol="0">
            <a:spAutoFit/>
          </a:bodyPr>
          <a:lstStyle/>
          <a:p>
            <a:pPr algn="r"/>
            <a:r>
              <a:rPr lang="en-US" sz="1200" dirty="0" smtClean="0">
                <a:solidFill>
                  <a:schemeClr val="bg1"/>
                </a:solidFill>
              </a:rPr>
              <a:t>Graphic from </a:t>
            </a:r>
            <a:r>
              <a:rPr lang="en-US" sz="1200" i="1" dirty="0" smtClean="0">
                <a:solidFill>
                  <a:schemeClr val="bg1"/>
                </a:solidFill>
              </a:rPr>
              <a:t>Cloud </a:t>
            </a:r>
            <a:r>
              <a:rPr lang="en-US" sz="1200" i="1" dirty="0">
                <a:solidFill>
                  <a:schemeClr val="bg1"/>
                </a:solidFill>
              </a:rPr>
              <a:t>Dynamics</a:t>
            </a:r>
            <a:r>
              <a:rPr lang="en-US" sz="1200" i="1" dirty="0" smtClean="0">
                <a:solidFill>
                  <a:schemeClr val="bg1"/>
                </a:solidFill>
              </a:rPr>
              <a:t>, 2</a:t>
            </a:r>
            <a:r>
              <a:rPr lang="en-US" sz="1200" i="1" baseline="30000" dirty="0" smtClean="0">
                <a:solidFill>
                  <a:schemeClr val="bg1"/>
                </a:solidFill>
              </a:rPr>
              <a:t>nd</a:t>
            </a:r>
            <a:r>
              <a:rPr lang="en-US" sz="1200" dirty="0">
                <a:solidFill>
                  <a:schemeClr val="bg1"/>
                </a:solidFill>
              </a:rPr>
              <a:t> </a:t>
            </a:r>
            <a:r>
              <a:rPr lang="en-US" sz="1200" i="1" dirty="0" smtClean="0">
                <a:solidFill>
                  <a:schemeClr val="bg1"/>
                </a:solidFill>
              </a:rPr>
              <a:t>Ed., </a:t>
            </a:r>
            <a:r>
              <a:rPr lang="en-US" sz="1200" dirty="0" smtClean="0">
                <a:solidFill>
                  <a:schemeClr val="bg1"/>
                </a:solidFill>
              </a:rPr>
              <a:t>by R. A. Houze, Jr., ©Academic Press-Elsevier, 2014 </a:t>
            </a:r>
            <a:r>
              <a:rPr lang="en-US" sz="1200" baseline="30000" dirty="0" smtClean="0">
                <a:solidFill>
                  <a:schemeClr val="bg1"/>
                </a:solidFill>
              </a:rPr>
              <a:t> </a:t>
            </a:r>
            <a:r>
              <a:rPr lang="en-US" sz="1200" dirty="0" smtClean="0">
                <a:solidFill>
                  <a:schemeClr val="bg1"/>
                </a:solidFill>
              </a:rPr>
              <a:t> </a:t>
            </a:r>
            <a:endParaRPr lang="en-US" sz="1200" dirty="0">
              <a:solidFill>
                <a:schemeClr val="bg1"/>
              </a:solidFill>
            </a:endParaRPr>
          </a:p>
        </p:txBody>
      </p:sp>
      <p:sp>
        <p:nvSpPr>
          <p:cNvPr id="8" name="Title 7"/>
          <p:cNvSpPr>
            <a:spLocks noGrp="1"/>
          </p:cNvSpPr>
          <p:nvPr>
            <p:ph type="title"/>
          </p:nvPr>
        </p:nvSpPr>
        <p:spPr>
          <a:xfrm>
            <a:off x="457200" y="274638"/>
            <a:ext cx="8229600" cy="588962"/>
          </a:xfrm>
        </p:spPr>
        <p:txBody>
          <a:bodyPr>
            <a:normAutofit fontScale="90000"/>
          </a:bodyPr>
          <a:lstStyle/>
          <a:p>
            <a:r>
              <a:rPr lang="en-US" dirty="0" err="1"/>
              <a:t>Midlatitude</a:t>
            </a:r>
            <a:r>
              <a:rPr lang="en-US" dirty="0"/>
              <a:t> </a:t>
            </a:r>
            <a:r>
              <a:rPr lang="en-US" dirty="0" smtClean="0"/>
              <a:t>Cyclones</a:t>
            </a:r>
            <a:endParaRPr lang="en-US" dirty="0"/>
          </a:p>
        </p:txBody>
      </p:sp>
    </p:spTree>
    <p:extLst>
      <p:ext uri="{BB962C8B-B14F-4D97-AF65-F5344CB8AC3E}">
        <p14:creationId xmlns:p14="http://schemas.microsoft.com/office/powerpoint/2010/main" val="3882120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FF"/>
                </a:solidFill>
              </a:rPr>
              <a:t>Typical Frontal Passage </a:t>
            </a:r>
            <a:br>
              <a:rPr lang="en-US" dirty="0" smtClean="0">
                <a:solidFill>
                  <a:srgbClr val="FFFFFF"/>
                </a:solidFill>
              </a:rPr>
            </a:br>
            <a:r>
              <a:rPr lang="en-US" sz="2800" dirty="0" smtClean="0">
                <a:solidFill>
                  <a:srgbClr val="FFFFFF"/>
                </a:solidFill>
              </a:rPr>
              <a:t>Olympic Peninsula gets wet in all sectors of storms!</a:t>
            </a:r>
            <a:endParaRPr lang="en-US" dirty="0">
              <a:solidFill>
                <a:srgbClr val="FFFFFF"/>
              </a:solidFill>
            </a:endParaRPr>
          </a:p>
        </p:txBody>
      </p:sp>
      <p:pic>
        <p:nvPicPr>
          <p:cNvPr id="4" name="Content Placeholder 3" descr="loop2.gif"/>
          <p:cNvPicPr>
            <a:picLocks noGrp="1" noChangeAspect="1"/>
          </p:cNvPicPr>
          <p:nvPr>
            <p:ph idx="1"/>
          </p:nvPr>
        </p:nvPicPr>
        <p:blipFill>
          <a:blip r:embed="rId3"/>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rgbClr val="FBFFDA"/>
                </a:solidFill>
              </a:rPr>
              <a:t>SW side of Olympics gets rain well ahead of front</a:t>
            </a:r>
          </a:p>
          <a:p>
            <a:pPr>
              <a:buFont typeface="Wingdings" charset="2"/>
              <a:buChar char="Ø"/>
            </a:pPr>
            <a:r>
              <a:rPr lang="en-US" dirty="0" smtClean="0">
                <a:solidFill>
                  <a:srgbClr val="FBFFDA"/>
                </a:solidFill>
              </a:rPr>
              <a:t>SW side gets rain during front</a:t>
            </a:r>
          </a:p>
          <a:p>
            <a:pPr>
              <a:buFont typeface="Wingdings" charset="2"/>
              <a:buChar char="Ø"/>
            </a:pPr>
            <a:r>
              <a:rPr lang="en-US" dirty="0" smtClean="0">
                <a:solidFill>
                  <a:srgbClr val="FBFFDA"/>
                </a:solidFill>
              </a:rPr>
              <a:t>SW side gets post-frontal showers</a:t>
            </a:r>
            <a:endParaRPr lang="en-US" dirty="0">
              <a:solidFill>
                <a:srgbClr val="FBFFDA"/>
              </a:solidFill>
            </a:endParaRPr>
          </a:p>
        </p:txBody>
      </p:sp>
      <p:sp>
        <p:nvSpPr>
          <p:cNvPr id="3" name="TextBox 2"/>
          <p:cNvSpPr txBox="1"/>
          <p:nvPr/>
        </p:nvSpPr>
        <p:spPr>
          <a:xfrm>
            <a:off x="1179972" y="2021813"/>
            <a:ext cx="1317300" cy="923330"/>
          </a:xfrm>
          <a:prstGeom prst="rect">
            <a:avLst/>
          </a:prstGeom>
          <a:noFill/>
        </p:spPr>
        <p:txBody>
          <a:bodyPr wrap="none" rtlCol="0">
            <a:spAutoFit/>
          </a:bodyPr>
          <a:lstStyle/>
          <a:p>
            <a:r>
              <a:rPr lang="en-US" dirty="0" smtClean="0">
                <a:solidFill>
                  <a:srgbClr val="FFFFFF"/>
                </a:solidFill>
              </a:rPr>
              <a:t>Prefrontal</a:t>
            </a:r>
          </a:p>
          <a:p>
            <a:r>
              <a:rPr lang="en-US" dirty="0" smtClean="0">
                <a:solidFill>
                  <a:srgbClr val="FFFFFF"/>
                </a:solidFill>
              </a:rPr>
              <a:t>Frontal</a:t>
            </a:r>
          </a:p>
          <a:p>
            <a:r>
              <a:rPr lang="en-US" dirty="0" smtClean="0">
                <a:solidFill>
                  <a:srgbClr val="FFFFFF"/>
                </a:solidFill>
              </a:rPr>
              <a:t>Postfrontal</a:t>
            </a:r>
            <a:endParaRPr lang="en-US" dirty="0">
              <a:solidFill>
                <a:srgbClr val="FFFFFF"/>
              </a:solidFill>
            </a:endParaRPr>
          </a:p>
        </p:txBody>
      </p:sp>
    </p:spTree>
    <p:extLst>
      <p:ext uri="{BB962C8B-B14F-4D97-AF65-F5344CB8AC3E}">
        <p14:creationId xmlns:p14="http://schemas.microsoft.com/office/powerpoint/2010/main" val="42668905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029700" cy="1143000"/>
          </a:xfrm>
        </p:spPr>
        <p:txBody>
          <a:bodyPr>
            <a:normAutofit fontScale="90000"/>
          </a:bodyPr>
          <a:lstStyle/>
          <a:p>
            <a:r>
              <a:rPr lang="en-US" dirty="0" smtClean="0"/>
              <a:t>Precipitation Totals this Water Year so far</a:t>
            </a:r>
            <a:endParaRPr lang="en-US" dirty="0"/>
          </a:p>
        </p:txBody>
      </p:sp>
      <p:pic>
        <p:nvPicPr>
          <p:cNvPr id="6" name="Picture 5" descr="oct28_apr9_rainf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193800"/>
            <a:ext cx="4572000" cy="5486400"/>
          </a:xfrm>
          <a:prstGeom prst="rect">
            <a:avLst/>
          </a:prstGeom>
        </p:spPr>
      </p:pic>
      <p:pic>
        <p:nvPicPr>
          <p:cNvPr id="7" name="Picture 6" descr="snotswe.gif"/>
          <p:cNvPicPr>
            <a:picLocks noChangeAspect="1"/>
          </p:cNvPicPr>
          <p:nvPr/>
        </p:nvPicPr>
        <p:blipFill rotWithShape="1">
          <a:blip r:embed="rId3">
            <a:extLst>
              <a:ext uri="{28A0092B-C50C-407E-A947-70E740481C1C}">
                <a14:useLocalDpi xmlns:a14="http://schemas.microsoft.com/office/drawing/2010/main" val="0"/>
              </a:ext>
            </a:extLst>
          </a:blip>
          <a:srcRect l="15313" r="40000" b="56459"/>
          <a:stretch/>
        </p:blipFill>
        <p:spPr>
          <a:xfrm>
            <a:off x="5118100" y="1206500"/>
            <a:ext cx="3632200" cy="2654300"/>
          </a:xfrm>
          <a:prstGeom prst="rect">
            <a:avLst/>
          </a:prstGeom>
        </p:spPr>
      </p:pic>
      <p:pic>
        <p:nvPicPr>
          <p:cNvPr id="8" name="Picture 7" descr="snotpre.gif"/>
          <p:cNvPicPr>
            <a:picLocks noChangeAspect="1"/>
          </p:cNvPicPr>
          <p:nvPr/>
        </p:nvPicPr>
        <p:blipFill rotWithShape="1">
          <a:blip r:embed="rId4">
            <a:extLst>
              <a:ext uri="{28A0092B-C50C-407E-A947-70E740481C1C}">
                <a14:useLocalDpi xmlns:a14="http://schemas.microsoft.com/office/drawing/2010/main" val="0"/>
              </a:ext>
            </a:extLst>
          </a:blip>
          <a:srcRect l="17813" r="35938" b="57083"/>
          <a:stretch/>
        </p:blipFill>
        <p:spPr>
          <a:xfrm>
            <a:off x="5054600" y="4038600"/>
            <a:ext cx="3759200" cy="2616200"/>
          </a:xfrm>
          <a:prstGeom prst="rect">
            <a:avLst/>
          </a:prstGeom>
        </p:spPr>
      </p:pic>
      <p:sp>
        <p:nvSpPr>
          <p:cNvPr id="9" name="TextBox 8"/>
          <p:cNvSpPr txBox="1"/>
          <p:nvPr/>
        </p:nvSpPr>
        <p:spPr>
          <a:xfrm>
            <a:off x="5245100" y="1790700"/>
            <a:ext cx="762000" cy="369332"/>
          </a:xfrm>
          <a:prstGeom prst="rect">
            <a:avLst/>
          </a:prstGeom>
          <a:noFill/>
        </p:spPr>
        <p:txBody>
          <a:bodyPr wrap="square" rtlCol="0">
            <a:spAutoFit/>
          </a:bodyPr>
          <a:lstStyle/>
          <a:p>
            <a:r>
              <a:rPr lang="en-US" dirty="0" smtClean="0">
                <a:solidFill>
                  <a:srgbClr val="000000"/>
                </a:solidFill>
              </a:rPr>
              <a:t>100%</a:t>
            </a:r>
            <a:endParaRPr lang="en-US" dirty="0">
              <a:solidFill>
                <a:srgbClr val="000000"/>
              </a:solidFill>
            </a:endParaRPr>
          </a:p>
        </p:txBody>
      </p:sp>
      <p:sp>
        <p:nvSpPr>
          <p:cNvPr id="10" name="TextBox 9"/>
          <p:cNvSpPr txBox="1"/>
          <p:nvPr/>
        </p:nvSpPr>
        <p:spPr>
          <a:xfrm>
            <a:off x="7823200" y="2603500"/>
            <a:ext cx="1041400" cy="369332"/>
          </a:xfrm>
          <a:prstGeom prst="rect">
            <a:avLst/>
          </a:prstGeom>
          <a:noFill/>
        </p:spPr>
        <p:txBody>
          <a:bodyPr wrap="square" rtlCol="0">
            <a:spAutoFit/>
          </a:bodyPr>
          <a:lstStyle/>
          <a:p>
            <a:r>
              <a:rPr lang="en-US" dirty="0" smtClean="0">
                <a:solidFill>
                  <a:srgbClr val="000000"/>
                </a:solidFill>
              </a:rPr>
              <a:t>75 - 90%</a:t>
            </a:r>
            <a:endParaRPr lang="en-US" dirty="0">
              <a:solidFill>
                <a:srgbClr val="000000"/>
              </a:solidFill>
            </a:endParaRPr>
          </a:p>
        </p:txBody>
      </p:sp>
      <p:sp>
        <p:nvSpPr>
          <p:cNvPr id="11" name="TextBox 10"/>
          <p:cNvSpPr txBox="1"/>
          <p:nvPr/>
        </p:nvSpPr>
        <p:spPr>
          <a:xfrm>
            <a:off x="5181600" y="5994400"/>
            <a:ext cx="1231900" cy="369332"/>
          </a:xfrm>
          <a:prstGeom prst="rect">
            <a:avLst/>
          </a:prstGeom>
          <a:noFill/>
        </p:spPr>
        <p:txBody>
          <a:bodyPr wrap="square" rtlCol="0">
            <a:spAutoFit/>
          </a:bodyPr>
          <a:lstStyle/>
          <a:p>
            <a:r>
              <a:rPr lang="en-US" dirty="0" smtClean="0">
                <a:solidFill>
                  <a:srgbClr val="000000"/>
                </a:solidFill>
              </a:rPr>
              <a:t>125 -150%</a:t>
            </a:r>
            <a:endParaRPr lang="en-US" dirty="0">
              <a:solidFill>
                <a:srgbClr val="000000"/>
              </a:solidFill>
            </a:endParaRPr>
          </a:p>
        </p:txBody>
      </p:sp>
    </p:spTree>
    <p:extLst>
      <p:ext uri="{BB962C8B-B14F-4D97-AF65-F5344CB8AC3E}">
        <p14:creationId xmlns:p14="http://schemas.microsoft.com/office/powerpoint/2010/main" val="26207875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0" y="2006600"/>
            <a:ext cx="7061200" cy="3539430"/>
          </a:xfrm>
          <a:prstGeom prst="rect">
            <a:avLst/>
          </a:prstGeom>
          <a:noFill/>
        </p:spPr>
        <p:txBody>
          <a:bodyPr wrap="square" rtlCol="0">
            <a:spAutoFit/>
          </a:bodyPr>
          <a:lstStyle/>
          <a:p>
            <a:r>
              <a:rPr lang="en-US" sz="3200" dirty="0" smtClean="0">
                <a:solidFill>
                  <a:srgbClr val="FBFFB2"/>
                </a:solidFill>
              </a:rPr>
              <a:t>“A NASA supported Global Precipitation Measurement (GPM) Satellite </a:t>
            </a:r>
            <a:r>
              <a:rPr lang="en-US" sz="3200" dirty="0" smtClean="0">
                <a:solidFill>
                  <a:schemeClr val="accent3">
                    <a:lumMod val="60000"/>
                    <a:lumOff val="40000"/>
                  </a:schemeClr>
                </a:solidFill>
              </a:rPr>
              <a:t>Ground Validation Field Campaign</a:t>
            </a:r>
            <a:r>
              <a:rPr lang="en-US" sz="3200" dirty="0" smtClean="0">
                <a:solidFill>
                  <a:srgbClr val="FBFFB2"/>
                </a:solidFill>
              </a:rPr>
              <a:t> over the Olympic Peninsula to measure winter-time mid-latitude cyclones as they traverse from the ocean to the coast to high terrain to the leeside.” </a:t>
            </a:r>
            <a:endParaRPr lang="en-US" sz="3200" dirty="0"/>
          </a:p>
        </p:txBody>
      </p:sp>
      <p:pic>
        <p:nvPicPr>
          <p:cNvPr id="3" name="Picture 2"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1" y="723690"/>
            <a:ext cx="1619646" cy="1373087"/>
          </a:xfrm>
          <a:prstGeom prst="rect">
            <a:avLst/>
          </a:prstGeom>
        </p:spPr>
      </p:pic>
      <p:pic>
        <p:nvPicPr>
          <p:cNvPr id="4" name="Picture 3"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3" y="923159"/>
            <a:ext cx="1794704" cy="969141"/>
          </a:xfrm>
          <a:prstGeom prst="rect">
            <a:avLst/>
          </a:prstGeom>
        </p:spPr>
      </p:pic>
      <p:sp>
        <p:nvSpPr>
          <p:cNvPr id="5" name="TextBox 4"/>
          <p:cNvSpPr txBox="1"/>
          <p:nvPr/>
        </p:nvSpPr>
        <p:spPr>
          <a:xfrm>
            <a:off x="2413000" y="927100"/>
            <a:ext cx="4292600" cy="1015663"/>
          </a:xfrm>
          <a:prstGeom prst="rect">
            <a:avLst/>
          </a:prstGeom>
          <a:noFill/>
        </p:spPr>
        <p:txBody>
          <a:bodyPr wrap="square" rtlCol="0">
            <a:spAutoFit/>
          </a:bodyPr>
          <a:lstStyle/>
          <a:p>
            <a:pPr algn="ct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a:t>
            </a:r>
          </a:p>
        </p:txBody>
      </p:sp>
      <p:sp>
        <p:nvSpPr>
          <p:cNvPr id="6" name="TextBox 5"/>
          <p:cNvSpPr txBox="1"/>
          <p:nvPr/>
        </p:nvSpPr>
        <p:spPr>
          <a:xfrm>
            <a:off x="533400" y="5981700"/>
            <a:ext cx="8255000" cy="646331"/>
          </a:xfrm>
          <a:prstGeom prst="rect">
            <a:avLst/>
          </a:prstGeom>
          <a:noFill/>
        </p:spPr>
        <p:txBody>
          <a:bodyPr wrap="square" rtlCol="0">
            <a:spAutoFit/>
          </a:bodyPr>
          <a:lstStyle/>
          <a:p>
            <a:r>
              <a:rPr lang="en-US" dirty="0" smtClean="0">
                <a:solidFill>
                  <a:srgbClr val="9DF131"/>
                </a:solidFill>
              </a:rPr>
              <a:t>Need to make </a:t>
            </a:r>
            <a:r>
              <a:rPr lang="en-US" i="1" dirty="0" smtClean="0">
                <a:solidFill>
                  <a:srgbClr val="9DF131"/>
                </a:solidFill>
              </a:rPr>
              <a:t>in situ </a:t>
            </a:r>
            <a:r>
              <a:rPr lang="en-US" dirty="0" smtClean="0">
                <a:solidFill>
                  <a:srgbClr val="9DF131"/>
                </a:solidFill>
              </a:rPr>
              <a:t>measurements to validate what is measured from space</a:t>
            </a:r>
          </a:p>
          <a:p>
            <a:r>
              <a:rPr lang="en-US" dirty="0" smtClean="0">
                <a:solidFill>
                  <a:srgbClr val="9DF131"/>
                </a:solidFill>
              </a:rPr>
              <a:t>Need to test assumptions made by satellite algorithms</a:t>
            </a:r>
            <a:endParaRPr lang="en-US" dirty="0">
              <a:solidFill>
                <a:srgbClr val="9DF131"/>
              </a:solidFill>
            </a:endParaRPr>
          </a:p>
        </p:txBody>
      </p:sp>
    </p:spTree>
    <p:extLst>
      <p:ext uri="{BB962C8B-B14F-4D97-AF65-F5344CB8AC3E}">
        <p14:creationId xmlns:p14="http://schemas.microsoft.com/office/powerpoint/2010/main" val="8550250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 </a:t>
            </a:r>
            <a:endParaRPr lang="en-US" dirty="0"/>
          </a:p>
        </p:txBody>
      </p:sp>
      <p:sp>
        <p:nvSpPr>
          <p:cNvPr id="3" name="Content Placeholder 2"/>
          <p:cNvSpPr>
            <a:spLocks noGrp="1"/>
          </p:cNvSpPr>
          <p:nvPr>
            <p:ph idx="1"/>
          </p:nvPr>
        </p:nvSpPr>
        <p:spPr>
          <a:xfrm>
            <a:off x="444500" y="1409701"/>
            <a:ext cx="8229600" cy="1371600"/>
          </a:xfrm>
        </p:spPr>
        <p:txBody>
          <a:bodyPr/>
          <a:lstStyle/>
          <a:p>
            <a:r>
              <a:rPr lang="en-US" dirty="0" smtClean="0"/>
              <a:t>Olympic Peninsula is the place to go to measure precipitation!! But has challenges.</a:t>
            </a:r>
            <a:endParaRPr lang="en-US" dirty="0"/>
          </a:p>
        </p:txBody>
      </p:sp>
      <p:pic>
        <p:nvPicPr>
          <p:cNvPr id="4" name="Picture 3" descr="F01_v04.tif"/>
          <p:cNvPicPr>
            <a:picLocks noChangeAspect="1"/>
          </p:cNvPicPr>
          <p:nvPr/>
        </p:nvPicPr>
        <p:blipFill rotWithShape="1">
          <a:blip r:embed="rId2">
            <a:extLst>
              <a:ext uri="{28A0092B-C50C-407E-A947-70E740481C1C}">
                <a14:useLocalDpi xmlns:a14="http://schemas.microsoft.com/office/drawing/2010/main" val="0"/>
              </a:ext>
            </a:extLst>
          </a:blip>
          <a:srcRect l="55277" r="1"/>
          <a:stretch/>
        </p:blipFill>
        <p:spPr>
          <a:xfrm>
            <a:off x="2514600" y="2717800"/>
            <a:ext cx="4089400" cy="3967815"/>
          </a:xfrm>
          <a:prstGeom prst="rect">
            <a:avLst/>
          </a:prstGeom>
        </p:spPr>
      </p:pic>
    </p:spTree>
    <p:extLst>
      <p:ext uri="{BB962C8B-B14F-4D97-AF65-F5344CB8AC3E}">
        <p14:creationId xmlns:p14="http://schemas.microsoft.com/office/powerpoint/2010/main" val="648482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765" y="368300"/>
            <a:ext cx="5346700" cy="989015"/>
          </a:xfrm>
        </p:spPr>
        <p:txBody>
          <a:bodyPr>
            <a:normAutofit/>
          </a:bodyPr>
          <a:lstStyle/>
          <a:p>
            <a:r>
              <a:rPr lang="en-US" dirty="0" smtClean="0">
                <a:solidFill>
                  <a:srgbClr val="FBFFB2"/>
                </a:solidFill>
              </a:rPr>
              <a:t>Observational Regions</a:t>
            </a:r>
            <a:endParaRPr lang="en-US" sz="2700" dirty="0">
              <a:solidFill>
                <a:srgbClr val="FBFFB2"/>
              </a:solidFill>
            </a:endParaRPr>
          </a:p>
        </p:txBody>
      </p:sp>
      <p:sp>
        <p:nvSpPr>
          <p:cNvPr id="10" name="TextBox 9"/>
          <p:cNvSpPr txBox="1"/>
          <p:nvPr/>
        </p:nvSpPr>
        <p:spPr>
          <a:xfrm>
            <a:off x="5790115" y="3935637"/>
            <a:ext cx="751490" cy="369332"/>
          </a:xfrm>
          <a:prstGeom prst="rect">
            <a:avLst/>
          </a:prstGeom>
          <a:noFill/>
        </p:spPr>
        <p:txBody>
          <a:bodyPr wrap="none" rtlCol="0">
            <a:spAutoFit/>
          </a:bodyPr>
          <a:lstStyle/>
          <a:p>
            <a:r>
              <a:rPr lang="en-US" dirty="0" smtClean="0"/>
              <a:t>Valley</a:t>
            </a:r>
            <a:endParaRPr lang="en-US" dirty="0"/>
          </a:p>
        </p:txBody>
      </p:sp>
      <p:pic>
        <p:nvPicPr>
          <p:cNvPr id="12" name="Picture 11" descr="logo_imag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3587"/>
            <a:ext cx="2724853" cy="2310047"/>
          </a:xfrm>
          <a:prstGeom prst="rect">
            <a:avLst/>
          </a:prstGeom>
        </p:spPr>
      </p:pic>
      <p:pic>
        <p:nvPicPr>
          <p:cNvPr id="14" name="Picture 13" descr="F07_v06_CMYK_maponly.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463" y="3441700"/>
            <a:ext cx="3596537" cy="3317687"/>
          </a:xfrm>
          <a:prstGeom prst="rect">
            <a:avLst/>
          </a:prstGeom>
        </p:spPr>
      </p:pic>
      <p:sp>
        <p:nvSpPr>
          <p:cNvPr id="4" name="TextBox 3"/>
          <p:cNvSpPr txBox="1"/>
          <p:nvPr/>
        </p:nvSpPr>
        <p:spPr>
          <a:xfrm>
            <a:off x="8902697" y="3441705"/>
            <a:ext cx="228600" cy="215444"/>
          </a:xfrm>
          <a:prstGeom prst="rect">
            <a:avLst/>
          </a:prstGeom>
          <a:solidFill>
            <a:schemeClr val="tx1"/>
          </a:solidFill>
        </p:spPr>
        <p:txBody>
          <a:bodyPr wrap="square" rtlCol="0">
            <a:spAutoFit/>
          </a:bodyPr>
          <a:lstStyle/>
          <a:p>
            <a:r>
              <a:rPr lang="en-US" sz="800" dirty="0">
                <a:solidFill>
                  <a:schemeClr val="bg1"/>
                </a:solidFill>
              </a:rPr>
              <a:t>m</a:t>
            </a:r>
          </a:p>
        </p:txBody>
      </p:sp>
      <p:grpSp>
        <p:nvGrpSpPr>
          <p:cNvPr id="15" name="Group 14"/>
          <p:cNvGrpSpPr/>
          <p:nvPr/>
        </p:nvGrpSpPr>
        <p:grpSpPr>
          <a:xfrm>
            <a:off x="105657" y="3946971"/>
            <a:ext cx="7323843" cy="2466529"/>
            <a:chOff x="105657" y="3946971"/>
            <a:chExt cx="7323843" cy="2466529"/>
          </a:xfrm>
        </p:grpSpPr>
        <p:pic>
          <p:nvPicPr>
            <p:cNvPr id="8" name="Picture 7" descr="Joe_shishibeachIMG_427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657" y="3946971"/>
              <a:ext cx="3256438" cy="2442328"/>
            </a:xfrm>
            <a:prstGeom prst="rect">
              <a:avLst/>
            </a:prstGeom>
          </p:spPr>
        </p:pic>
        <p:sp>
          <p:nvSpPr>
            <p:cNvPr id="3" name="TextBox 2"/>
            <p:cNvSpPr txBox="1"/>
            <p:nvPr/>
          </p:nvSpPr>
          <p:spPr>
            <a:xfrm>
              <a:off x="228600" y="5953031"/>
              <a:ext cx="781810" cy="369332"/>
            </a:xfrm>
            <a:prstGeom prst="rect">
              <a:avLst/>
            </a:prstGeom>
            <a:noFill/>
          </p:spPr>
          <p:txBody>
            <a:bodyPr wrap="none" rtlCol="0">
              <a:spAutoFit/>
            </a:bodyPr>
            <a:lstStyle/>
            <a:p>
              <a:r>
                <a:rPr lang="en-US" dirty="0" smtClean="0"/>
                <a:t>Ocean</a:t>
              </a:r>
              <a:endParaRPr lang="en-US" dirty="0"/>
            </a:p>
          </p:txBody>
        </p:sp>
        <p:sp>
          <p:nvSpPr>
            <p:cNvPr id="5" name="Oval 4"/>
            <p:cNvSpPr/>
            <p:nvPr/>
          </p:nvSpPr>
          <p:spPr>
            <a:xfrm>
              <a:off x="6070600" y="4318000"/>
              <a:ext cx="1358900" cy="2095500"/>
            </a:xfrm>
            <a:prstGeom prst="ellipse">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323907" y="1936670"/>
            <a:ext cx="5804093" cy="4300229"/>
            <a:chOff x="2323907" y="1936670"/>
            <a:chExt cx="5804093" cy="4300229"/>
          </a:xfrm>
        </p:grpSpPr>
        <p:pic>
          <p:nvPicPr>
            <p:cNvPr id="7" name="Picture 6" descr="IMG_0224.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23907" y="1936670"/>
              <a:ext cx="3211899" cy="4300229"/>
            </a:xfrm>
            <a:prstGeom prst="rect">
              <a:avLst/>
            </a:prstGeom>
          </p:spPr>
        </p:pic>
        <p:sp>
          <p:nvSpPr>
            <p:cNvPr id="9" name="TextBox 8"/>
            <p:cNvSpPr txBox="1"/>
            <p:nvPr/>
          </p:nvSpPr>
          <p:spPr>
            <a:xfrm>
              <a:off x="2501900" y="5806632"/>
              <a:ext cx="2882632" cy="369332"/>
            </a:xfrm>
            <a:prstGeom prst="rect">
              <a:avLst/>
            </a:prstGeom>
            <a:noFill/>
          </p:spPr>
          <p:txBody>
            <a:bodyPr wrap="none" rtlCol="0">
              <a:spAutoFit/>
            </a:bodyPr>
            <a:lstStyle/>
            <a:p>
              <a:r>
                <a:rPr lang="en-US" dirty="0" smtClean="0"/>
                <a:t>Rain Forest – Windward Side</a:t>
              </a:r>
              <a:endParaRPr lang="en-US" dirty="0"/>
            </a:p>
          </p:txBody>
        </p:sp>
        <p:sp>
          <p:nvSpPr>
            <p:cNvPr id="16" name="Oval 15"/>
            <p:cNvSpPr/>
            <p:nvPr/>
          </p:nvSpPr>
          <p:spPr>
            <a:xfrm rot="19664224">
              <a:off x="6985000" y="4483100"/>
              <a:ext cx="939800" cy="533400"/>
            </a:xfrm>
            <a:prstGeom prst="ellipse">
              <a:avLst/>
            </a:prstGeom>
            <a:noFill/>
            <a:ln w="2540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404100" y="4699000"/>
              <a:ext cx="723900" cy="1104900"/>
            </a:xfrm>
            <a:prstGeom prst="ellipse">
              <a:avLst/>
            </a:prstGeom>
            <a:noFill/>
            <a:ln w="2540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155115" y="1257301"/>
            <a:ext cx="3595185" cy="3644899"/>
            <a:chOff x="5155115" y="1257301"/>
            <a:chExt cx="3595185" cy="3644899"/>
          </a:xfrm>
        </p:grpSpPr>
        <p:pic>
          <p:nvPicPr>
            <p:cNvPr id="6" name="Picture 5" descr="MtCarrie.jpg"/>
            <p:cNvPicPr>
              <a:picLocks noChangeAspect="1"/>
            </p:cNvPicPr>
            <p:nvPr/>
          </p:nvPicPr>
          <p:blipFill rotWithShape="1">
            <a:blip r:embed="rId7" cstate="email">
              <a:extLst>
                <a:ext uri="{28A0092B-C50C-407E-A947-70E740481C1C}">
                  <a14:useLocalDpi xmlns:a14="http://schemas.microsoft.com/office/drawing/2010/main" val="0"/>
                </a:ext>
              </a:extLst>
            </a:blip>
            <a:srcRect b="18988"/>
            <a:stretch/>
          </p:blipFill>
          <p:spPr>
            <a:xfrm>
              <a:off x="5155115" y="1257301"/>
              <a:ext cx="3595185" cy="2184400"/>
            </a:xfrm>
            <a:prstGeom prst="rect">
              <a:avLst/>
            </a:prstGeom>
          </p:spPr>
        </p:pic>
        <p:sp>
          <p:nvSpPr>
            <p:cNvPr id="11" name="TextBox 10"/>
            <p:cNvSpPr txBox="1"/>
            <p:nvPr/>
          </p:nvSpPr>
          <p:spPr>
            <a:xfrm>
              <a:off x="7121513" y="1409540"/>
              <a:ext cx="1336687" cy="369332"/>
            </a:xfrm>
            <a:prstGeom prst="rect">
              <a:avLst/>
            </a:prstGeom>
            <a:noFill/>
          </p:spPr>
          <p:txBody>
            <a:bodyPr wrap="none" rtlCol="0">
              <a:spAutoFit/>
            </a:bodyPr>
            <a:lstStyle/>
            <a:p>
              <a:r>
                <a:rPr lang="en-US" dirty="0" smtClean="0"/>
                <a:t>High Terrain</a:t>
              </a:r>
              <a:endParaRPr lang="en-US" dirty="0"/>
            </a:p>
          </p:txBody>
        </p:sp>
        <p:sp>
          <p:nvSpPr>
            <p:cNvPr id="19" name="Oval 18"/>
            <p:cNvSpPr/>
            <p:nvPr/>
          </p:nvSpPr>
          <p:spPr>
            <a:xfrm>
              <a:off x="7543800" y="4051300"/>
              <a:ext cx="723900" cy="850900"/>
            </a:xfrm>
            <a:prstGeom prst="ellipse">
              <a:avLst/>
            </a:prstGeom>
            <a:noFill/>
            <a:ln w="25400">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Oval 20"/>
          <p:cNvSpPr/>
          <p:nvPr/>
        </p:nvSpPr>
        <p:spPr>
          <a:xfrm>
            <a:off x="7696200" y="3505200"/>
            <a:ext cx="723900" cy="7239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556500" y="5715000"/>
            <a:ext cx="1117600" cy="276999"/>
          </a:xfrm>
          <a:prstGeom prst="rect">
            <a:avLst/>
          </a:prstGeom>
          <a:noFill/>
        </p:spPr>
        <p:txBody>
          <a:bodyPr wrap="square" rtlCol="0">
            <a:spAutoFit/>
          </a:bodyPr>
          <a:lstStyle/>
          <a:p>
            <a:r>
              <a:rPr lang="en-US" sz="1200" dirty="0" smtClean="0">
                <a:solidFill>
                  <a:srgbClr val="EBF98B"/>
                </a:solidFill>
              </a:rPr>
              <a:t>Chehalis</a:t>
            </a:r>
            <a:endParaRPr lang="en-US" sz="1200" dirty="0">
              <a:solidFill>
                <a:srgbClr val="EBF98B"/>
              </a:solidFill>
            </a:endParaRPr>
          </a:p>
        </p:txBody>
      </p:sp>
      <p:sp>
        <p:nvSpPr>
          <p:cNvPr id="23" name="TextBox 22"/>
          <p:cNvSpPr txBox="1"/>
          <p:nvPr/>
        </p:nvSpPr>
        <p:spPr>
          <a:xfrm>
            <a:off x="6921500" y="4343400"/>
            <a:ext cx="1117600" cy="276999"/>
          </a:xfrm>
          <a:prstGeom prst="rect">
            <a:avLst/>
          </a:prstGeom>
          <a:noFill/>
        </p:spPr>
        <p:txBody>
          <a:bodyPr wrap="square" rtlCol="0">
            <a:spAutoFit/>
          </a:bodyPr>
          <a:lstStyle/>
          <a:p>
            <a:r>
              <a:rPr lang="en-US" sz="1200" dirty="0" smtClean="0">
                <a:solidFill>
                  <a:srgbClr val="EBF98B"/>
                </a:solidFill>
              </a:rPr>
              <a:t>Quinault</a:t>
            </a:r>
            <a:endParaRPr lang="en-US" sz="1200" dirty="0">
              <a:solidFill>
                <a:srgbClr val="EBF98B"/>
              </a:solidFill>
            </a:endParaRPr>
          </a:p>
        </p:txBody>
      </p:sp>
    </p:spTree>
    <p:extLst>
      <p:ext uri="{BB962C8B-B14F-4D97-AF65-F5344CB8AC3E}">
        <p14:creationId xmlns:p14="http://schemas.microsoft.com/office/powerpoint/2010/main" val="430703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0" y="2006600"/>
            <a:ext cx="7061200" cy="3539430"/>
          </a:xfrm>
          <a:prstGeom prst="rect">
            <a:avLst/>
          </a:prstGeom>
          <a:noFill/>
        </p:spPr>
        <p:txBody>
          <a:bodyPr wrap="square" rtlCol="0">
            <a:spAutoFit/>
          </a:bodyPr>
          <a:lstStyle/>
          <a:p>
            <a:r>
              <a:rPr lang="en-US" sz="3200" dirty="0" smtClean="0">
                <a:solidFill>
                  <a:srgbClr val="FBFFB2"/>
                </a:solidFill>
              </a:rPr>
              <a:t>“A NASA supported Global Precipitation Measurement (GPM) Satellite Ground Validation Field Campaign over the Olympic Peninsula to measure winter-time mid-latitude cyclones as they traverse from the ocean to the coast to high terrain to the leeside.” </a:t>
            </a:r>
            <a:endParaRPr lang="en-US" sz="3200" dirty="0"/>
          </a:p>
        </p:txBody>
      </p:sp>
      <p:pic>
        <p:nvPicPr>
          <p:cNvPr id="3" name="Picture 2"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1" y="723690"/>
            <a:ext cx="1619646" cy="1373087"/>
          </a:xfrm>
          <a:prstGeom prst="rect">
            <a:avLst/>
          </a:prstGeom>
        </p:spPr>
      </p:pic>
      <p:pic>
        <p:nvPicPr>
          <p:cNvPr id="4" name="Picture 3"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3" y="923159"/>
            <a:ext cx="1794704" cy="969141"/>
          </a:xfrm>
          <a:prstGeom prst="rect">
            <a:avLst/>
          </a:prstGeom>
        </p:spPr>
      </p:pic>
      <p:sp>
        <p:nvSpPr>
          <p:cNvPr id="5" name="TextBox 4"/>
          <p:cNvSpPr txBox="1"/>
          <p:nvPr/>
        </p:nvSpPr>
        <p:spPr>
          <a:xfrm>
            <a:off x="2413000" y="927100"/>
            <a:ext cx="4292600" cy="1015663"/>
          </a:xfrm>
          <a:prstGeom prst="rect">
            <a:avLst/>
          </a:prstGeom>
          <a:noFill/>
        </p:spPr>
        <p:txBody>
          <a:bodyPr wrap="square" rtlCol="0">
            <a:spAutoFit/>
          </a:bodyPr>
          <a:lstStyle/>
          <a:p>
            <a:pPr algn="ct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a:t>
            </a:r>
          </a:p>
        </p:txBody>
      </p:sp>
      <p:sp>
        <p:nvSpPr>
          <p:cNvPr id="6" name="TextBox 5"/>
          <p:cNvSpPr txBox="1"/>
          <p:nvPr/>
        </p:nvSpPr>
        <p:spPr>
          <a:xfrm>
            <a:off x="6654800" y="5969000"/>
            <a:ext cx="1917700" cy="584776"/>
          </a:xfrm>
          <a:prstGeom prst="rect">
            <a:avLst/>
          </a:prstGeom>
          <a:noFill/>
        </p:spPr>
        <p:txBody>
          <a:bodyPr wrap="square" rtlCol="0">
            <a:spAutoFit/>
          </a:bodyPr>
          <a:lstStyle/>
          <a:p>
            <a:r>
              <a:rPr lang="en-US" sz="3200" i="1" dirty="0" smtClean="0">
                <a:solidFill>
                  <a:schemeClr val="accent5">
                    <a:lumMod val="20000"/>
                    <a:lumOff val="80000"/>
                  </a:schemeClr>
                </a:solidFill>
              </a:rPr>
              <a:t>~ whew~</a:t>
            </a:r>
            <a:endParaRPr lang="en-US" sz="3200" i="1" dirty="0">
              <a:solidFill>
                <a:schemeClr val="accent5">
                  <a:lumMod val="20000"/>
                  <a:lumOff val="80000"/>
                </a:schemeClr>
              </a:solidFill>
            </a:endParaRPr>
          </a:p>
        </p:txBody>
      </p:sp>
    </p:spTree>
    <p:extLst>
      <p:ext uri="{BB962C8B-B14F-4D97-AF65-F5344CB8AC3E}">
        <p14:creationId xmlns:p14="http://schemas.microsoft.com/office/powerpoint/2010/main" val="2966296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462"/>
            <a:ext cx="8229600" cy="1143000"/>
          </a:xfrm>
        </p:spPr>
        <p:txBody>
          <a:bodyPr/>
          <a:lstStyle/>
          <a:p>
            <a:pPr algn="l"/>
            <a:r>
              <a:rPr lang="en-US" dirty="0" smtClean="0">
                <a:solidFill>
                  <a:srgbClr val="FBFFB2"/>
                </a:solidFill>
              </a:rPr>
              <a:t>Timeline of Operations</a:t>
            </a:r>
            <a:endParaRPr lang="en-US" dirty="0">
              <a:solidFill>
                <a:srgbClr val="FBFFB2"/>
              </a:solidFill>
            </a:endParaRPr>
          </a:p>
        </p:txBody>
      </p:sp>
      <p:grpSp>
        <p:nvGrpSpPr>
          <p:cNvPr id="22" name="Group 21"/>
          <p:cNvGrpSpPr/>
          <p:nvPr/>
        </p:nvGrpSpPr>
        <p:grpSpPr>
          <a:xfrm>
            <a:off x="-114300" y="3263900"/>
            <a:ext cx="9313881" cy="732254"/>
            <a:chOff x="-114300" y="2273300"/>
            <a:chExt cx="9313881" cy="732254"/>
          </a:xfrm>
        </p:grpSpPr>
        <p:grpSp>
          <p:nvGrpSpPr>
            <p:cNvPr id="17" name="Group 16"/>
            <p:cNvGrpSpPr/>
            <p:nvPr/>
          </p:nvGrpSpPr>
          <p:grpSpPr>
            <a:xfrm>
              <a:off x="355600" y="2273300"/>
              <a:ext cx="8547100" cy="482600"/>
              <a:chOff x="469900" y="2273300"/>
              <a:chExt cx="8547100" cy="482600"/>
            </a:xfrm>
          </p:grpSpPr>
          <p:cxnSp>
            <p:nvCxnSpPr>
              <p:cNvPr id="6" name="Straight Connector 5"/>
              <p:cNvCxnSpPr/>
              <p:nvPr/>
            </p:nvCxnSpPr>
            <p:spPr>
              <a:xfrm>
                <a:off x="469900" y="2514600"/>
                <a:ext cx="85471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272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099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545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991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564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0137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a:off x="3683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8900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14955">
              <a:off x="-114300" y="2654300"/>
              <a:ext cx="1181100" cy="338554"/>
            </a:xfrm>
            <a:prstGeom prst="rect">
              <a:avLst/>
            </a:prstGeom>
            <a:noFill/>
          </p:spPr>
          <p:txBody>
            <a:bodyPr wrap="square" rtlCol="0">
              <a:spAutoFit/>
            </a:bodyPr>
            <a:lstStyle/>
            <a:p>
              <a:r>
                <a:rPr lang="en-US" sz="1600" dirty="0" smtClean="0">
                  <a:solidFill>
                    <a:schemeClr val="accent2"/>
                  </a:solidFill>
                </a:rPr>
                <a:t>Oct 2014</a:t>
              </a:r>
              <a:endParaRPr lang="en-US" sz="1600" dirty="0">
                <a:solidFill>
                  <a:schemeClr val="accent2"/>
                </a:solidFill>
              </a:endParaRPr>
            </a:p>
          </p:txBody>
        </p:sp>
        <p:sp>
          <p:nvSpPr>
            <p:cNvPr id="51" name="TextBox 50"/>
            <p:cNvSpPr txBox="1"/>
            <p:nvPr/>
          </p:nvSpPr>
          <p:spPr>
            <a:xfrm rot="19414955">
              <a:off x="2298700" y="2654301"/>
              <a:ext cx="1181100" cy="338554"/>
            </a:xfrm>
            <a:prstGeom prst="rect">
              <a:avLst/>
            </a:prstGeom>
            <a:noFill/>
          </p:spPr>
          <p:txBody>
            <a:bodyPr wrap="square" rtlCol="0">
              <a:spAutoFit/>
            </a:bodyPr>
            <a:lstStyle/>
            <a:p>
              <a:r>
                <a:rPr lang="en-US" sz="1600" dirty="0" smtClean="0">
                  <a:solidFill>
                    <a:srgbClr val="DDF53D"/>
                  </a:solidFill>
                </a:rPr>
                <a:t>Oct</a:t>
              </a:r>
              <a:r>
                <a:rPr lang="en-US" sz="1600" dirty="0" smtClean="0">
                  <a:solidFill>
                    <a:schemeClr val="accent1"/>
                  </a:solidFill>
                </a:rPr>
                <a:t> </a:t>
              </a:r>
              <a:r>
                <a:rPr lang="en-US" sz="1600" dirty="0" smtClean="0">
                  <a:solidFill>
                    <a:srgbClr val="DDF53D"/>
                  </a:solidFill>
                </a:rPr>
                <a:t>2015</a:t>
              </a:r>
              <a:endParaRPr lang="en-US" sz="1600" dirty="0">
                <a:solidFill>
                  <a:srgbClr val="DDF53D"/>
                </a:solidFill>
              </a:endParaRPr>
            </a:p>
          </p:txBody>
        </p:sp>
        <p:sp>
          <p:nvSpPr>
            <p:cNvPr id="52" name="TextBox 51"/>
            <p:cNvSpPr txBox="1"/>
            <p:nvPr/>
          </p:nvSpPr>
          <p:spPr>
            <a:xfrm rot="19414955">
              <a:off x="1054101" y="2641599"/>
              <a:ext cx="1181100" cy="338554"/>
            </a:xfrm>
            <a:prstGeom prst="rect">
              <a:avLst/>
            </a:prstGeom>
            <a:noFill/>
          </p:spPr>
          <p:txBody>
            <a:bodyPr wrap="square" rtlCol="0">
              <a:spAutoFit/>
            </a:bodyPr>
            <a:lstStyle/>
            <a:p>
              <a:r>
                <a:rPr lang="en-US" sz="1600" dirty="0" smtClean="0">
                  <a:solidFill>
                    <a:srgbClr val="DDF53D"/>
                  </a:solidFill>
                </a:rPr>
                <a:t>Spring 2015</a:t>
              </a:r>
              <a:endParaRPr lang="en-US" sz="1600" dirty="0">
                <a:solidFill>
                  <a:srgbClr val="DDF53D"/>
                </a:solidFill>
              </a:endParaRPr>
            </a:p>
          </p:txBody>
        </p:sp>
        <p:sp>
          <p:nvSpPr>
            <p:cNvPr id="53" name="TextBox 52"/>
            <p:cNvSpPr txBox="1"/>
            <p:nvPr/>
          </p:nvSpPr>
          <p:spPr>
            <a:xfrm rot="19414955">
              <a:off x="3594101" y="2667000"/>
              <a:ext cx="1181100" cy="338554"/>
            </a:xfrm>
            <a:prstGeom prst="rect">
              <a:avLst/>
            </a:prstGeom>
            <a:noFill/>
          </p:spPr>
          <p:txBody>
            <a:bodyPr wrap="square" rtlCol="0">
              <a:spAutoFit/>
            </a:bodyPr>
            <a:lstStyle/>
            <a:p>
              <a:r>
                <a:rPr lang="en-US" sz="1600" dirty="0" smtClean="0">
                  <a:solidFill>
                    <a:srgbClr val="DDF53D"/>
                  </a:solidFill>
                </a:rPr>
                <a:t>Nov 2015</a:t>
              </a:r>
              <a:endParaRPr lang="en-US" sz="1600" dirty="0">
                <a:solidFill>
                  <a:srgbClr val="DDF53D"/>
                </a:solidFill>
              </a:endParaRPr>
            </a:p>
          </p:txBody>
        </p:sp>
        <p:sp>
          <p:nvSpPr>
            <p:cNvPr id="54" name="TextBox 53"/>
            <p:cNvSpPr txBox="1"/>
            <p:nvPr/>
          </p:nvSpPr>
          <p:spPr>
            <a:xfrm rot="19414955">
              <a:off x="4851400" y="2628900"/>
              <a:ext cx="1181100" cy="338554"/>
            </a:xfrm>
            <a:prstGeom prst="rect">
              <a:avLst/>
            </a:prstGeom>
            <a:noFill/>
          </p:spPr>
          <p:txBody>
            <a:bodyPr wrap="square" rtlCol="0">
              <a:spAutoFit/>
            </a:bodyPr>
            <a:lstStyle/>
            <a:p>
              <a:r>
                <a:rPr lang="en-US" sz="1600" dirty="0" smtClean="0">
                  <a:solidFill>
                    <a:srgbClr val="DDF53D"/>
                  </a:solidFill>
                </a:rPr>
                <a:t>Dec 2015</a:t>
              </a:r>
              <a:endParaRPr lang="en-US" sz="1600" dirty="0">
                <a:solidFill>
                  <a:srgbClr val="DDF53D"/>
                </a:solidFill>
              </a:endParaRPr>
            </a:p>
          </p:txBody>
        </p:sp>
        <p:sp>
          <p:nvSpPr>
            <p:cNvPr id="55" name="TextBox 54"/>
            <p:cNvSpPr txBox="1"/>
            <p:nvPr/>
          </p:nvSpPr>
          <p:spPr>
            <a:xfrm rot="19414955">
              <a:off x="6070600" y="2666999"/>
              <a:ext cx="1181100" cy="338554"/>
            </a:xfrm>
            <a:prstGeom prst="rect">
              <a:avLst/>
            </a:prstGeom>
            <a:noFill/>
          </p:spPr>
          <p:txBody>
            <a:bodyPr wrap="square" rtlCol="0">
              <a:spAutoFit/>
            </a:bodyPr>
            <a:lstStyle/>
            <a:p>
              <a:r>
                <a:rPr lang="en-US" sz="1600" dirty="0" smtClean="0">
                  <a:solidFill>
                    <a:srgbClr val="DDF53D"/>
                  </a:solidFill>
                </a:rPr>
                <a:t>Jan 2016</a:t>
              </a:r>
              <a:endParaRPr lang="en-US" sz="1600" dirty="0">
                <a:solidFill>
                  <a:srgbClr val="DDF53D"/>
                </a:solidFill>
              </a:endParaRPr>
            </a:p>
          </p:txBody>
        </p:sp>
        <p:sp>
          <p:nvSpPr>
            <p:cNvPr id="56" name="TextBox 55"/>
            <p:cNvSpPr txBox="1"/>
            <p:nvPr/>
          </p:nvSpPr>
          <p:spPr>
            <a:xfrm rot="19414955">
              <a:off x="8393188" y="2625824"/>
              <a:ext cx="806393" cy="338554"/>
            </a:xfrm>
            <a:prstGeom prst="rect">
              <a:avLst/>
            </a:prstGeom>
            <a:noFill/>
          </p:spPr>
          <p:txBody>
            <a:bodyPr wrap="square" rtlCol="0">
              <a:spAutoFit/>
            </a:bodyPr>
            <a:lstStyle/>
            <a:p>
              <a:r>
                <a:rPr lang="en-US" sz="1600" dirty="0" smtClean="0">
                  <a:solidFill>
                    <a:srgbClr val="DDF53D"/>
                  </a:solidFill>
                </a:rPr>
                <a:t>Now</a:t>
              </a:r>
              <a:endParaRPr lang="en-US" sz="1600" dirty="0">
                <a:solidFill>
                  <a:srgbClr val="DDF53D"/>
                </a:solidFill>
              </a:endParaRPr>
            </a:p>
          </p:txBody>
        </p:sp>
        <p:sp>
          <p:nvSpPr>
            <p:cNvPr id="57" name="TextBox 56"/>
            <p:cNvSpPr txBox="1"/>
            <p:nvPr/>
          </p:nvSpPr>
          <p:spPr>
            <a:xfrm rot="19414955">
              <a:off x="7340601" y="2654300"/>
              <a:ext cx="1181100" cy="338554"/>
            </a:xfrm>
            <a:prstGeom prst="rect">
              <a:avLst/>
            </a:prstGeom>
            <a:noFill/>
          </p:spPr>
          <p:txBody>
            <a:bodyPr wrap="square" rtlCol="0">
              <a:spAutoFit/>
            </a:bodyPr>
            <a:lstStyle/>
            <a:p>
              <a:r>
                <a:rPr lang="en-US" sz="1600" dirty="0" smtClean="0">
                  <a:solidFill>
                    <a:srgbClr val="DDF53D"/>
                  </a:solidFill>
                </a:rPr>
                <a:t>Feb 2016</a:t>
              </a:r>
              <a:endParaRPr lang="en-US" sz="1600" dirty="0">
                <a:solidFill>
                  <a:srgbClr val="DDF53D"/>
                </a:solidFill>
              </a:endParaRPr>
            </a:p>
          </p:txBody>
        </p:sp>
      </p:grpSp>
      <p:pic>
        <p:nvPicPr>
          <p:cNvPr id="58" name="Picture 57" descr="F02_OLYMPEX_CMYK_v04_SCALE-CORRECTED.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16700" y="50801"/>
            <a:ext cx="2311400" cy="2155455"/>
          </a:xfrm>
          <a:prstGeom prst="rect">
            <a:avLst/>
          </a:prstGeom>
        </p:spPr>
      </p:pic>
    </p:spTree>
    <p:extLst>
      <p:ext uri="{BB962C8B-B14F-4D97-AF65-F5344CB8AC3E}">
        <p14:creationId xmlns:p14="http://schemas.microsoft.com/office/powerpoint/2010/main" val="11965991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462"/>
            <a:ext cx="8229600" cy="1143000"/>
          </a:xfrm>
        </p:spPr>
        <p:txBody>
          <a:bodyPr/>
          <a:lstStyle/>
          <a:p>
            <a:pPr algn="l"/>
            <a:r>
              <a:rPr lang="en-US" dirty="0" smtClean="0">
                <a:solidFill>
                  <a:srgbClr val="FBFFB2"/>
                </a:solidFill>
              </a:rPr>
              <a:t>Timeline of Operations</a:t>
            </a:r>
            <a:endParaRPr lang="en-US" dirty="0">
              <a:solidFill>
                <a:srgbClr val="FBFFB2"/>
              </a:solidFill>
            </a:endParaRPr>
          </a:p>
        </p:txBody>
      </p:sp>
      <p:grpSp>
        <p:nvGrpSpPr>
          <p:cNvPr id="22" name="Group 21"/>
          <p:cNvGrpSpPr/>
          <p:nvPr/>
        </p:nvGrpSpPr>
        <p:grpSpPr>
          <a:xfrm>
            <a:off x="-114300" y="3263900"/>
            <a:ext cx="9313881" cy="732254"/>
            <a:chOff x="-114300" y="2273300"/>
            <a:chExt cx="9313881" cy="732254"/>
          </a:xfrm>
        </p:grpSpPr>
        <p:grpSp>
          <p:nvGrpSpPr>
            <p:cNvPr id="17" name="Group 16"/>
            <p:cNvGrpSpPr/>
            <p:nvPr/>
          </p:nvGrpSpPr>
          <p:grpSpPr>
            <a:xfrm>
              <a:off x="355600" y="2273300"/>
              <a:ext cx="8547100" cy="482600"/>
              <a:chOff x="469900" y="2273300"/>
              <a:chExt cx="8547100" cy="482600"/>
            </a:xfrm>
          </p:grpSpPr>
          <p:cxnSp>
            <p:nvCxnSpPr>
              <p:cNvPr id="6" name="Straight Connector 5"/>
              <p:cNvCxnSpPr/>
              <p:nvPr/>
            </p:nvCxnSpPr>
            <p:spPr>
              <a:xfrm>
                <a:off x="469900" y="2514600"/>
                <a:ext cx="85471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272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099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545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991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564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0137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a:off x="3683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8900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14955">
              <a:off x="-114300" y="2654300"/>
              <a:ext cx="1181100" cy="338554"/>
            </a:xfrm>
            <a:prstGeom prst="rect">
              <a:avLst/>
            </a:prstGeom>
            <a:noFill/>
          </p:spPr>
          <p:txBody>
            <a:bodyPr wrap="square" rtlCol="0">
              <a:spAutoFit/>
            </a:bodyPr>
            <a:lstStyle/>
            <a:p>
              <a:r>
                <a:rPr lang="en-US" sz="1600" dirty="0" smtClean="0">
                  <a:solidFill>
                    <a:schemeClr val="accent2"/>
                  </a:solidFill>
                </a:rPr>
                <a:t>Oct 2014</a:t>
              </a:r>
              <a:endParaRPr lang="en-US" sz="1600" dirty="0">
                <a:solidFill>
                  <a:schemeClr val="accent2"/>
                </a:solidFill>
              </a:endParaRPr>
            </a:p>
          </p:txBody>
        </p:sp>
        <p:sp>
          <p:nvSpPr>
            <p:cNvPr id="51" name="TextBox 50"/>
            <p:cNvSpPr txBox="1"/>
            <p:nvPr/>
          </p:nvSpPr>
          <p:spPr>
            <a:xfrm rot="19414955">
              <a:off x="2298700" y="2654301"/>
              <a:ext cx="1181100" cy="338554"/>
            </a:xfrm>
            <a:prstGeom prst="rect">
              <a:avLst/>
            </a:prstGeom>
            <a:noFill/>
          </p:spPr>
          <p:txBody>
            <a:bodyPr wrap="square" rtlCol="0">
              <a:spAutoFit/>
            </a:bodyPr>
            <a:lstStyle/>
            <a:p>
              <a:r>
                <a:rPr lang="en-US" sz="1600" dirty="0" smtClean="0">
                  <a:solidFill>
                    <a:srgbClr val="DDF53D"/>
                  </a:solidFill>
                </a:rPr>
                <a:t>Oct</a:t>
              </a:r>
              <a:r>
                <a:rPr lang="en-US" sz="1600" dirty="0" smtClean="0">
                  <a:solidFill>
                    <a:schemeClr val="accent1"/>
                  </a:solidFill>
                </a:rPr>
                <a:t> </a:t>
              </a:r>
              <a:r>
                <a:rPr lang="en-US" sz="1600" dirty="0" smtClean="0">
                  <a:solidFill>
                    <a:srgbClr val="DDF53D"/>
                  </a:solidFill>
                </a:rPr>
                <a:t>2015</a:t>
              </a:r>
              <a:endParaRPr lang="en-US" sz="1600" dirty="0">
                <a:solidFill>
                  <a:srgbClr val="DDF53D"/>
                </a:solidFill>
              </a:endParaRPr>
            </a:p>
          </p:txBody>
        </p:sp>
        <p:sp>
          <p:nvSpPr>
            <p:cNvPr id="52" name="TextBox 51"/>
            <p:cNvSpPr txBox="1"/>
            <p:nvPr/>
          </p:nvSpPr>
          <p:spPr>
            <a:xfrm rot="19414955">
              <a:off x="1054101" y="2641599"/>
              <a:ext cx="1181100" cy="338554"/>
            </a:xfrm>
            <a:prstGeom prst="rect">
              <a:avLst/>
            </a:prstGeom>
            <a:noFill/>
          </p:spPr>
          <p:txBody>
            <a:bodyPr wrap="square" rtlCol="0">
              <a:spAutoFit/>
            </a:bodyPr>
            <a:lstStyle/>
            <a:p>
              <a:r>
                <a:rPr lang="en-US" sz="1600" dirty="0" smtClean="0">
                  <a:solidFill>
                    <a:srgbClr val="DDF53D"/>
                  </a:solidFill>
                </a:rPr>
                <a:t>Spring 2015</a:t>
              </a:r>
              <a:endParaRPr lang="en-US" sz="1600" dirty="0">
                <a:solidFill>
                  <a:srgbClr val="DDF53D"/>
                </a:solidFill>
              </a:endParaRPr>
            </a:p>
          </p:txBody>
        </p:sp>
        <p:sp>
          <p:nvSpPr>
            <p:cNvPr id="53" name="TextBox 52"/>
            <p:cNvSpPr txBox="1"/>
            <p:nvPr/>
          </p:nvSpPr>
          <p:spPr>
            <a:xfrm rot="19414955">
              <a:off x="3594101" y="2667000"/>
              <a:ext cx="1181100" cy="338554"/>
            </a:xfrm>
            <a:prstGeom prst="rect">
              <a:avLst/>
            </a:prstGeom>
            <a:noFill/>
          </p:spPr>
          <p:txBody>
            <a:bodyPr wrap="square" rtlCol="0">
              <a:spAutoFit/>
            </a:bodyPr>
            <a:lstStyle/>
            <a:p>
              <a:r>
                <a:rPr lang="en-US" sz="1600" dirty="0" smtClean="0">
                  <a:solidFill>
                    <a:srgbClr val="DDF53D"/>
                  </a:solidFill>
                </a:rPr>
                <a:t>Nov 2015</a:t>
              </a:r>
              <a:endParaRPr lang="en-US" sz="1600" dirty="0">
                <a:solidFill>
                  <a:srgbClr val="DDF53D"/>
                </a:solidFill>
              </a:endParaRPr>
            </a:p>
          </p:txBody>
        </p:sp>
        <p:sp>
          <p:nvSpPr>
            <p:cNvPr id="54" name="TextBox 53"/>
            <p:cNvSpPr txBox="1"/>
            <p:nvPr/>
          </p:nvSpPr>
          <p:spPr>
            <a:xfrm rot="19414955">
              <a:off x="4851400" y="2628900"/>
              <a:ext cx="1181100" cy="338554"/>
            </a:xfrm>
            <a:prstGeom prst="rect">
              <a:avLst/>
            </a:prstGeom>
            <a:noFill/>
          </p:spPr>
          <p:txBody>
            <a:bodyPr wrap="square" rtlCol="0">
              <a:spAutoFit/>
            </a:bodyPr>
            <a:lstStyle/>
            <a:p>
              <a:r>
                <a:rPr lang="en-US" sz="1600" dirty="0" smtClean="0">
                  <a:solidFill>
                    <a:srgbClr val="DDF53D"/>
                  </a:solidFill>
                </a:rPr>
                <a:t>Dec 2015</a:t>
              </a:r>
              <a:endParaRPr lang="en-US" sz="1600" dirty="0">
                <a:solidFill>
                  <a:srgbClr val="DDF53D"/>
                </a:solidFill>
              </a:endParaRPr>
            </a:p>
          </p:txBody>
        </p:sp>
        <p:sp>
          <p:nvSpPr>
            <p:cNvPr id="55" name="TextBox 54"/>
            <p:cNvSpPr txBox="1"/>
            <p:nvPr/>
          </p:nvSpPr>
          <p:spPr>
            <a:xfrm rot="19414955">
              <a:off x="6070600" y="2666999"/>
              <a:ext cx="1181100" cy="338554"/>
            </a:xfrm>
            <a:prstGeom prst="rect">
              <a:avLst/>
            </a:prstGeom>
            <a:noFill/>
          </p:spPr>
          <p:txBody>
            <a:bodyPr wrap="square" rtlCol="0">
              <a:spAutoFit/>
            </a:bodyPr>
            <a:lstStyle/>
            <a:p>
              <a:r>
                <a:rPr lang="en-US" sz="1600" dirty="0" smtClean="0">
                  <a:solidFill>
                    <a:srgbClr val="DDF53D"/>
                  </a:solidFill>
                </a:rPr>
                <a:t>Jan 2016</a:t>
              </a:r>
              <a:endParaRPr lang="en-US" sz="1600" dirty="0">
                <a:solidFill>
                  <a:srgbClr val="DDF53D"/>
                </a:solidFill>
              </a:endParaRPr>
            </a:p>
          </p:txBody>
        </p:sp>
        <p:sp>
          <p:nvSpPr>
            <p:cNvPr id="56" name="TextBox 55"/>
            <p:cNvSpPr txBox="1"/>
            <p:nvPr/>
          </p:nvSpPr>
          <p:spPr>
            <a:xfrm rot="19414955">
              <a:off x="8393188" y="2625824"/>
              <a:ext cx="806393" cy="338554"/>
            </a:xfrm>
            <a:prstGeom prst="rect">
              <a:avLst/>
            </a:prstGeom>
            <a:noFill/>
          </p:spPr>
          <p:txBody>
            <a:bodyPr wrap="square" rtlCol="0">
              <a:spAutoFit/>
            </a:bodyPr>
            <a:lstStyle/>
            <a:p>
              <a:r>
                <a:rPr lang="en-US" sz="1600" dirty="0" smtClean="0">
                  <a:solidFill>
                    <a:srgbClr val="DDF53D"/>
                  </a:solidFill>
                </a:rPr>
                <a:t>Now</a:t>
              </a:r>
              <a:endParaRPr lang="en-US" sz="1600" dirty="0">
                <a:solidFill>
                  <a:srgbClr val="DDF53D"/>
                </a:solidFill>
              </a:endParaRPr>
            </a:p>
          </p:txBody>
        </p:sp>
        <p:sp>
          <p:nvSpPr>
            <p:cNvPr id="57" name="TextBox 56"/>
            <p:cNvSpPr txBox="1"/>
            <p:nvPr/>
          </p:nvSpPr>
          <p:spPr>
            <a:xfrm rot="19414955">
              <a:off x="7340601" y="2654300"/>
              <a:ext cx="1181100" cy="338554"/>
            </a:xfrm>
            <a:prstGeom prst="rect">
              <a:avLst/>
            </a:prstGeom>
            <a:noFill/>
          </p:spPr>
          <p:txBody>
            <a:bodyPr wrap="square" rtlCol="0">
              <a:spAutoFit/>
            </a:bodyPr>
            <a:lstStyle/>
            <a:p>
              <a:r>
                <a:rPr lang="en-US" sz="1600" dirty="0" smtClean="0">
                  <a:solidFill>
                    <a:srgbClr val="DDF53D"/>
                  </a:solidFill>
                </a:rPr>
                <a:t>Feb 2016</a:t>
              </a:r>
              <a:endParaRPr lang="en-US" sz="1600" dirty="0">
                <a:solidFill>
                  <a:srgbClr val="DDF53D"/>
                </a:solidFill>
              </a:endParaRPr>
            </a:p>
          </p:txBody>
        </p:sp>
      </p:grpSp>
      <p:sp>
        <p:nvSpPr>
          <p:cNvPr id="23" name="Left Brace 22"/>
          <p:cNvSpPr/>
          <p:nvPr/>
        </p:nvSpPr>
        <p:spPr>
          <a:xfrm rot="16200000">
            <a:off x="763273" y="3928110"/>
            <a:ext cx="508000" cy="1242062"/>
          </a:xfrm>
          <a:prstGeom prst="leftBrace">
            <a:avLst>
              <a:gd name="adj1" fmla="val 40833"/>
              <a:gd name="adj2" fmla="val 50000"/>
            </a:avLst>
          </a:prstGeom>
          <a:ln w="38100" cmpd="sng">
            <a:solidFill>
              <a:srgbClr val="EB6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17500" y="4838700"/>
            <a:ext cx="2768600" cy="984885"/>
          </a:xfrm>
          <a:prstGeom prst="rect">
            <a:avLst/>
          </a:prstGeom>
          <a:noFill/>
        </p:spPr>
        <p:txBody>
          <a:bodyPr wrap="square" rtlCol="0">
            <a:spAutoFit/>
          </a:bodyPr>
          <a:lstStyle/>
          <a:p>
            <a:r>
              <a:rPr lang="en-US" sz="2000" b="1" dirty="0" smtClean="0">
                <a:solidFill>
                  <a:schemeClr val="accent6">
                    <a:lumMod val="40000"/>
                    <a:lumOff val="60000"/>
                  </a:schemeClr>
                </a:solidFill>
              </a:rPr>
              <a:t>Testing of Remote sites</a:t>
            </a:r>
            <a:r>
              <a:rPr lang="en-US" dirty="0" smtClean="0">
                <a:solidFill>
                  <a:schemeClr val="accent6">
                    <a:lumMod val="40000"/>
                    <a:lumOff val="60000"/>
                  </a:schemeClr>
                </a:solidFill>
              </a:rPr>
              <a:t>: Snow Poles, Trailer, Hurricane Ridge</a:t>
            </a:r>
            <a:endParaRPr lang="en-US" dirty="0">
              <a:solidFill>
                <a:schemeClr val="accent6">
                  <a:lumMod val="40000"/>
                  <a:lumOff val="60000"/>
                </a:schemeClr>
              </a:solidFill>
            </a:endParaRPr>
          </a:p>
        </p:txBody>
      </p:sp>
      <p:pic>
        <p:nvPicPr>
          <p:cNvPr id="2" name="Picture 1" descr="WSCT0010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300" y="4445000"/>
            <a:ext cx="2540000" cy="1905000"/>
          </a:xfrm>
          <a:prstGeom prst="rect">
            <a:avLst/>
          </a:prstGeom>
        </p:spPr>
      </p:pic>
      <p:pic>
        <p:nvPicPr>
          <p:cNvPr id="5" name="Picture 4" descr="IMG_2689.JPG"/>
          <p:cNvPicPr>
            <a:picLocks noChangeAspect="1"/>
          </p:cNvPicPr>
          <p:nvPr/>
        </p:nvPicPr>
        <p:blipFill rotWithShape="1">
          <a:blip r:embed="rId3">
            <a:extLst>
              <a:ext uri="{28A0092B-C50C-407E-A947-70E740481C1C}">
                <a14:useLocalDpi xmlns:a14="http://schemas.microsoft.com/office/drawing/2010/main" val="0"/>
              </a:ext>
            </a:extLst>
          </a:blip>
          <a:srcRect l="15064" r="17537"/>
          <a:stretch/>
        </p:blipFill>
        <p:spPr>
          <a:xfrm rot="5400000">
            <a:off x="6445250" y="4198942"/>
            <a:ext cx="2336800" cy="2600325"/>
          </a:xfrm>
          <a:prstGeom prst="rect">
            <a:avLst/>
          </a:prstGeom>
        </p:spPr>
      </p:pic>
      <p:pic>
        <p:nvPicPr>
          <p:cNvPr id="7" name="Picture 6" descr="IMG_2728.JPG"/>
          <p:cNvPicPr>
            <a:picLocks noChangeAspect="1"/>
          </p:cNvPicPr>
          <p:nvPr/>
        </p:nvPicPr>
        <p:blipFill rotWithShape="1">
          <a:blip r:embed="rId4">
            <a:extLst>
              <a:ext uri="{28A0092B-C50C-407E-A947-70E740481C1C}">
                <a14:useLocalDpi xmlns:a14="http://schemas.microsoft.com/office/drawing/2010/main" val="0"/>
              </a:ext>
            </a:extLst>
          </a:blip>
          <a:srcRect l="12235" t="21020" r="17412" b="10274"/>
          <a:stretch/>
        </p:blipFill>
        <p:spPr>
          <a:xfrm>
            <a:off x="3111500" y="939801"/>
            <a:ext cx="2819400" cy="2065045"/>
          </a:xfrm>
          <a:prstGeom prst="rect">
            <a:avLst/>
          </a:prstGeom>
        </p:spPr>
      </p:pic>
      <p:sp>
        <p:nvSpPr>
          <p:cNvPr id="8" name="Right Arrow 7"/>
          <p:cNvSpPr/>
          <p:nvPr/>
        </p:nvSpPr>
        <p:spPr>
          <a:xfrm>
            <a:off x="393700" y="3009900"/>
            <a:ext cx="1244600" cy="558800"/>
          </a:xfrm>
          <a:prstGeom prst="rightArrow">
            <a:avLst>
              <a:gd name="adj1" fmla="val 50000"/>
              <a:gd name="adj2" fmla="val 70455"/>
            </a:avLst>
          </a:prstGeom>
          <a:solidFill>
            <a:srgbClr val="EB62FF"/>
          </a:solidFill>
          <a:ln>
            <a:solidFill>
              <a:srgbClr val="EB6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1800" y="3124200"/>
            <a:ext cx="774700" cy="307777"/>
          </a:xfrm>
          <a:prstGeom prst="rect">
            <a:avLst/>
          </a:prstGeom>
          <a:noFill/>
        </p:spPr>
        <p:txBody>
          <a:bodyPr wrap="square" rtlCol="0">
            <a:spAutoFit/>
          </a:bodyPr>
          <a:lstStyle/>
          <a:p>
            <a:r>
              <a:rPr lang="en-US" sz="1400" dirty="0" smtClean="0"/>
              <a:t>Testing</a:t>
            </a:r>
            <a:endParaRPr lang="en-US" sz="1400" dirty="0"/>
          </a:p>
        </p:txBody>
      </p:sp>
      <p:pic>
        <p:nvPicPr>
          <p:cNvPr id="30" name="Picture 29" descr="F02_OLYMPEX_CMYK_v04_SCALE-CORRECTED.t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16700" y="50801"/>
            <a:ext cx="2311400" cy="2155455"/>
          </a:xfrm>
          <a:prstGeom prst="rect">
            <a:avLst/>
          </a:prstGeom>
        </p:spPr>
      </p:pic>
      <p:sp>
        <p:nvSpPr>
          <p:cNvPr id="3" name="Oval 2"/>
          <p:cNvSpPr/>
          <p:nvPr/>
        </p:nvSpPr>
        <p:spPr>
          <a:xfrm>
            <a:off x="7937500" y="431800"/>
            <a:ext cx="304800" cy="330200"/>
          </a:xfrm>
          <a:prstGeom prst="ellipse">
            <a:avLst/>
          </a:prstGeom>
          <a:noFill/>
          <a:ln w="19050" cmpd="sng">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670800" y="723900"/>
            <a:ext cx="304800" cy="330200"/>
          </a:xfrm>
          <a:prstGeom prst="ellipse">
            <a:avLst/>
          </a:prstGeom>
          <a:noFill/>
          <a:ln w="19050" cmpd="sng">
            <a:solidFill>
              <a:srgbClr val="EB6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2493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462"/>
            <a:ext cx="8229600" cy="1143000"/>
          </a:xfrm>
        </p:spPr>
        <p:txBody>
          <a:bodyPr/>
          <a:lstStyle/>
          <a:p>
            <a:pPr algn="l"/>
            <a:r>
              <a:rPr lang="en-US" dirty="0" smtClean="0">
                <a:solidFill>
                  <a:srgbClr val="FBFFB2"/>
                </a:solidFill>
              </a:rPr>
              <a:t>Timeline of Operations</a:t>
            </a:r>
            <a:endParaRPr lang="en-US" dirty="0">
              <a:solidFill>
                <a:srgbClr val="FBFFB2"/>
              </a:solidFill>
            </a:endParaRPr>
          </a:p>
        </p:txBody>
      </p:sp>
      <p:grpSp>
        <p:nvGrpSpPr>
          <p:cNvPr id="22" name="Group 21"/>
          <p:cNvGrpSpPr/>
          <p:nvPr/>
        </p:nvGrpSpPr>
        <p:grpSpPr>
          <a:xfrm>
            <a:off x="-114300" y="3263900"/>
            <a:ext cx="9313881" cy="732254"/>
            <a:chOff x="-114300" y="2273300"/>
            <a:chExt cx="9313881" cy="732254"/>
          </a:xfrm>
        </p:grpSpPr>
        <p:grpSp>
          <p:nvGrpSpPr>
            <p:cNvPr id="17" name="Group 16"/>
            <p:cNvGrpSpPr/>
            <p:nvPr/>
          </p:nvGrpSpPr>
          <p:grpSpPr>
            <a:xfrm>
              <a:off x="355600" y="2273300"/>
              <a:ext cx="8547100" cy="482600"/>
              <a:chOff x="469900" y="2273300"/>
              <a:chExt cx="8547100" cy="482600"/>
            </a:xfrm>
          </p:grpSpPr>
          <p:cxnSp>
            <p:nvCxnSpPr>
              <p:cNvPr id="6" name="Straight Connector 5"/>
              <p:cNvCxnSpPr/>
              <p:nvPr/>
            </p:nvCxnSpPr>
            <p:spPr>
              <a:xfrm>
                <a:off x="469900" y="2514600"/>
                <a:ext cx="85471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272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099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545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991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564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0137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a:off x="3683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8900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14955">
              <a:off x="-114300" y="2654300"/>
              <a:ext cx="1181100" cy="338554"/>
            </a:xfrm>
            <a:prstGeom prst="rect">
              <a:avLst/>
            </a:prstGeom>
            <a:noFill/>
          </p:spPr>
          <p:txBody>
            <a:bodyPr wrap="square" rtlCol="0">
              <a:spAutoFit/>
            </a:bodyPr>
            <a:lstStyle/>
            <a:p>
              <a:r>
                <a:rPr lang="en-US" sz="1600" dirty="0" smtClean="0">
                  <a:solidFill>
                    <a:schemeClr val="accent2"/>
                  </a:solidFill>
                </a:rPr>
                <a:t>Oct 2014</a:t>
              </a:r>
              <a:endParaRPr lang="en-US" sz="1600" dirty="0">
                <a:solidFill>
                  <a:schemeClr val="accent2"/>
                </a:solidFill>
              </a:endParaRPr>
            </a:p>
          </p:txBody>
        </p:sp>
        <p:sp>
          <p:nvSpPr>
            <p:cNvPr id="51" name="TextBox 50"/>
            <p:cNvSpPr txBox="1"/>
            <p:nvPr/>
          </p:nvSpPr>
          <p:spPr>
            <a:xfrm rot="19414955">
              <a:off x="2298700" y="2654301"/>
              <a:ext cx="1181100" cy="338554"/>
            </a:xfrm>
            <a:prstGeom prst="rect">
              <a:avLst/>
            </a:prstGeom>
            <a:noFill/>
          </p:spPr>
          <p:txBody>
            <a:bodyPr wrap="square" rtlCol="0">
              <a:spAutoFit/>
            </a:bodyPr>
            <a:lstStyle/>
            <a:p>
              <a:r>
                <a:rPr lang="en-US" sz="1600" dirty="0" smtClean="0">
                  <a:solidFill>
                    <a:srgbClr val="DDF53D"/>
                  </a:solidFill>
                </a:rPr>
                <a:t>Oct</a:t>
              </a:r>
              <a:r>
                <a:rPr lang="en-US" sz="1600" dirty="0" smtClean="0">
                  <a:solidFill>
                    <a:schemeClr val="accent1"/>
                  </a:solidFill>
                </a:rPr>
                <a:t> </a:t>
              </a:r>
              <a:r>
                <a:rPr lang="en-US" sz="1600" dirty="0" smtClean="0">
                  <a:solidFill>
                    <a:srgbClr val="DDF53D"/>
                  </a:solidFill>
                </a:rPr>
                <a:t>2015</a:t>
              </a:r>
              <a:endParaRPr lang="en-US" sz="1600" dirty="0">
                <a:solidFill>
                  <a:srgbClr val="DDF53D"/>
                </a:solidFill>
              </a:endParaRPr>
            </a:p>
          </p:txBody>
        </p:sp>
        <p:sp>
          <p:nvSpPr>
            <p:cNvPr id="52" name="TextBox 51"/>
            <p:cNvSpPr txBox="1"/>
            <p:nvPr/>
          </p:nvSpPr>
          <p:spPr>
            <a:xfrm rot="19414955">
              <a:off x="1054101" y="2641599"/>
              <a:ext cx="1181100" cy="338554"/>
            </a:xfrm>
            <a:prstGeom prst="rect">
              <a:avLst/>
            </a:prstGeom>
            <a:noFill/>
          </p:spPr>
          <p:txBody>
            <a:bodyPr wrap="square" rtlCol="0">
              <a:spAutoFit/>
            </a:bodyPr>
            <a:lstStyle/>
            <a:p>
              <a:r>
                <a:rPr lang="en-US" sz="1600" dirty="0" smtClean="0">
                  <a:solidFill>
                    <a:srgbClr val="DDF53D"/>
                  </a:solidFill>
                </a:rPr>
                <a:t>Spring 2015</a:t>
              </a:r>
              <a:endParaRPr lang="en-US" sz="1600" dirty="0">
                <a:solidFill>
                  <a:srgbClr val="DDF53D"/>
                </a:solidFill>
              </a:endParaRPr>
            </a:p>
          </p:txBody>
        </p:sp>
        <p:sp>
          <p:nvSpPr>
            <p:cNvPr id="53" name="TextBox 52"/>
            <p:cNvSpPr txBox="1"/>
            <p:nvPr/>
          </p:nvSpPr>
          <p:spPr>
            <a:xfrm rot="19414955">
              <a:off x="3594101" y="2667000"/>
              <a:ext cx="1181100" cy="338554"/>
            </a:xfrm>
            <a:prstGeom prst="rect">
              <a:avLst/>
            </a:prstGeom>
            <a:noFill/>
          </p:spPr>
          <p:txBody>
            <a:bodyPr wrap="square" rtlCol="0">
              <a:spAutoFit/>
            </a:bodyPr>
            <a:lstStyle/>
            <a:p>
              <a:r>
                <a:rPr lang="en-US" sz="1600" dirty="0" smtClean="0">
                  <a:solidFill>
                    <a:srgbClr val="DDF53D"/>
                  </a:solidFill>
                </a:rPr>
                <a:t>Nov 2015</a:t>
              </a:r>
              <a:endParaRPr lang="en-US" sz="1600" dirty="0">
                <a:solidFill>
                  <a:srgbClr val="DDF53D"/>
                </a:solidFill>
              </a:endParaRPr>
            </a:p>
          </p:txBody>
        </p:sp>
        <p:sp>
          <p:nvSpPr>
            <p:cNvPr id="54" name="TextBox 53"/>
            <p:cNvSpPr txBox="1"/>
            <p:nvPr/>
          </p:nvSpPr>
          <p:spPr>
            <a:xfrm rot="19414955">
              <a:off x="4851400" y="2628900"/>
              <a:ext cx="1181100" cy="338554"/>
            </a:xfrm>
            <a:prstGeom prst="rect">
              <a:avLst/>
            </a:prstGeom>
            <a:noFill/>
          </p:spPr>
          <p:txBody>
            <a:bodyPr wrap="square" rtlCol="0">
              <a:spAutoFit/>
            </a:bodyPr>
            <a:lstStyle/>
            <a:p>
              <a:r>
                <a:rPr lang="en-US" sz="1600" dirty="0" smtClean="0">
                  <a:solidFill>
                    <a:srgbClr val="DDF53D"/>
                  </a:solidFill>
                </a:rPr>
                <a:t>Dec 2015</a:t>
              </a:r>
              <a:endParaRPr lang="en-US" sz="1600" dirty="0">
                <a:solidFill>
                  <a:srgbClr val="DDF53D"/>
                </a:solidFill>
              </a:endParaRPr>
            </a:p>
          </p:txBody>
        </p:sp>
        <p:sp>
          <p:nvSpPr>
            <p:cNvPr id="55" name="TextBox 54"/>
            <p:cNvSpPr txBox="1"/>
            <p:nvPr/>
          </p:nvSpPr>
          <p:spPr>
            <a:xfrm rot="19414955">
              <a:off x="6070600" y="2666999"/>
              <a:ext cx="1181100" cy="338554"/>
            </a:xfrm>
            <a:prstGeom prst="rect">
              <a:avLst/>
            </a:prstGeom>
            <a:noFill/>
          </p:spPr>
          <p:txBody>
            <a:bodyPr wrap="square" rtlCol="0">
              <a:spAutoFit/>
            </a:bodyPr>
            <a:lstStyle/>
            <a:p>
              <a:r>
                <a:rPr lang="en-US" sz="1600" dirty="0" smtClean="0">
                  <a:solidFill>
                    <a:srgbClr val="DDF53D"/>
                  </a:solidFill>
                </a:rPr>
                <a:t>Jan 2016</a:t>
              </a:r>
              <a:endParaRPr lang="en-US" sz="1600" dirty="0">
                <a:solidFill>
                  <a:srgbClr val="DDF53D"/>
                </a:solidFill>
              </a:endParaRPr>
            </a:p>
          </p:txBody>
        </p:sp>
        <p:sp>
          <p:nvSpPr>
            <p:cNvPr id="56" name="TextBox 55"/>
            <p:cNvSpPr txBox="1"/>
            <p:nvPr/>
          </p:nvSpPr>
          <p:spPr>
            <a:xfrm rot="19414955">
              <a:off x="8393188" y="2625824"/>
              <a:ext cx="806393" cy="338554"/>
            </a:xfrm>
            <a:prstGeom prst="rect">
              <a:avLst/>
            </a:prstGeom>
            <a:noFill/>
          </p:spPr>
          <p:txBody>
            <a:bodyPr wrap="square" rtlCol="0">
              <a:spAutoFit/>
            </a:bodyPr>
            <a:lstStyle/>
            <a:p>
              <a:r>
                <a:rPr lang="en-US" sz="1600" dirty="0" smtClean="0">
                  <a:solidFill>
                    <a:srgbClr val="DDF53D"/>
                  </a:solidFill>
                </a:rPr>
                <a:t>Now</a:t>
              </a:r>
              <a:endParaRPr lang="en-US" sz="1600" dirty="0">
                <a:solidFill>
                  <a:srgbClr val="DDF53D"/>
                </a:solidFill>
              </a:endParaRPr>
            </a:p>
          </p:txBody>
        </p:sp>
        <p:sp>
          <p:nvSpPr>
            <p:cNvPr id="57" name="TextBox 56"/>
            <p:cNvSpPr txBox="1"/>
            <p:nvPr/>
          </p:nvSpPr>
          <p:spPr>
            <a:xfrm rot="19414955">
              <a:off x="7340601" y="2654300"/>
              <a:ext cx="1181100" cy="338554"/>
            </a:xfrm>
            <a:prstGeom prst="rect">
              <a:avLst/>
            </a:prstGeom>
            <a:noFill/>
          </p:spPr>
          <p:txBody>
            <a:bodyPr wrap="square" rtlCol="0">
              <a:spAutoFit/>
            </a:bodyPr>
            <a:lstStyle/>
            <a:p>
              <a:r>
                <a:rPr lang="en-US" sz="1600" dirty="0" smtClean="0">
                  <a:solidFill>
                    <a:srgbClr val="DDF53D"/>
                  </a:solidFill>
                </a:rPr>
                <a:t>Feb 2016</a:t>
              </a:r>
              <a:endParaRPr lang="en-US" sz="1600" dirty="0">
                <a:solidFill>
                  <a:srgbClr val="DDF53D"/>
                </a:solidFill>
              </a:endParaRPr>
            </a:p>
          </p:txBody>
        </p:sp>
      </p:grpSp>
      <p:sp>
        <p:nvSpPr>
          <p:cNvPr id="23" name="Left Brace 22"/>
          <p:cNvSpPr/>
          <p:nvPr/>
        </p:nvSpPr>
        <p:spPr>
          <a:xfrm rot="16200000">
            <a:off x="3379471" y="3826512"/>
            <a:ext cx="508000" cy="1470658"/>
          </a:xfrm>
          <a:prstGeom prst="leftBrace">
            <a:avLst>
              <a:gd name="adj1" fmla="val 40833"/>
              <a:gd name="adj2" fmla="val 50000"/>
            </a:avLst>
          </a:prstGeom>
          <a:ln w="38100" cmpd="sng">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2895600" y="4889500"/>
            <a:ext cx="2400300" cy="677108"/>
          </a:xfrm>
          <a:prstGeom prst="rect">
            <a:avLst/>
          </a:prstGeom>
          <a:noFill/>
        </p:spPr>
        <p:txBody>
          <a:bodyPr wrap="square" rtlCol="0">
            <a:spAutoFit/>
          </a:bodyPr>
          <a:lstStyle/>
          <a:p>
            <a:r>
              <a:rPr lang="en-US" sz="2000" b="1" dirty="0" smtClean="0">
                <a:solidFill>
                  <a:schemeClr val="accent4">
                    <a:lumMod val="40000"/>
                    <a:lumOff val="60000"/>
                  </a:schemeClr>
                </a:solidFill>
              </a:rPr>
              <a:t>Installation</a:t>
            </a:r>
          </a:p>
          <a:p>
            <a:r>
              <a:rPr lang="en-US" dirty="0" smtClean="0">
                <a:solidFill>
                  <a:schemeClr val="accent4">
                    <a:lumMod val="40000"/>
                    <a:lumOff val="60000"/>
                  </a:schemeClr>
                </a:solidFill>
              </a:rPr>
              <a:t>Ground sites</a:t>
            </a:r>
            <a:endParaRPr lang="en-US" dirty="0">
              <a:solidFill>
                <a:schemeClr val="accent5">
                  <a:lumMod val="40000"/>
                  <a:lumOff val="60000"/>
                </a:schemeClr>
              </a:solidFill>
            </a:endParaRPr>
          </a:p>
        </p:txBody>
      </p:sp>
      <p:sp>
        <p:nvSpPr>
          <p:cNvPr id="8" name="Right Arrow 7"/>
          <p:cNvSpPr/>
          <p:nvPr/>
        </p:nvSpPr>
        <p:spPr>
          <a:xfrm>
            <a:off x="393700" y="3009900"/>
            <a:ext cx="1244600" cy="558800"/>
          </a:xfrm>
          <a:prstGeom prst="rightArrow">
            <a:avLst>
              <a:gd name="adj1" fmla="val 50000"/>
              <a:gd name="adj2" fmla="val 70455"/>
            </a:avLst>
          </a:prstGeom>
          <a:solidFill>
            <a:srgbClr val="EB62FF"/>
          </a:solidFill>
          <a:ln>
            <a:solidFill>
              <a:srgbClr val="EB6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1800" y="3124200"/>
            <a:ext cx="774700" cy="307777"/>
          </a:xfrm>
          <a:prstGeom prst="rect">
            <a:avLst/>
          </a:prstGeom>
          <a:noFill/>
        </p:spPr>
        <p:txBody>
          <a:bodyPr wrap="square" rtlCol="0">
            <a:spAutoFit/>
          </a:bodyPr>
          <a:lstStyle/>
          <a:p>
            <a:r>
              <a:rPr lang="en-US" sz="1400" dirty="0" smtClean="0"/>
              <a:t>Testing</a:t>
            </a:r>
            <a:endParaRPr lang="en-US" sz="1400" dirty="0"/>
          </a:p>
        </p:txBody>
      </p:sp>
      <p:sp>
        <p:nvSpPr>
          <p:cNvPr id="30" name="Right Arrow 29"/>
          <p:cNvSpPr/>
          <p:nvPr/>
        </p:nvSpPr>
        <p:spPr>
          <a:xfrm>
            <a:off x="2908300" y="3048000"/>
            <a:ext cx="5969000" cy="558800"/>
          </a:xfrm>
          <a:prstGeom prst="rightArrow">
            <a:avLst>
              <a:gd name="adj1" fmla="val 50000"/>
              <a:gd name="adj2" fmla="val 70455"/>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MG_0458_CR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599" y="4330700"/>
            <a:ext cx="3098799" cy="2324099"/>
          </a:xfrm>
          <a:prstGeom prst="rect">
            <a:avLst/>
          </a:prstGeom>
        </p:spPr>
      </p:pic>
      <p:pic>
        <p:nvPicPr>
          <p:cNvPr id="11" name="Picture 10" descr="Bill_UQ_install_IMG_36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24" y="4165600"/>
            <a:ext cx="1908175" cy="2544233"/>
          </a:xfrm>
          <a:prstGeom prst="rect">
            <a:avLst/>
          </a:prstGeom>
        </p:spPr>
      </p:pic>
      <p:pic>
        <p:nvPicPr>
          <p:cNvPr id="12" name="Picture 11" descr="Bill_22889427731_0d1b672258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200" y="927100"/>
            <a:ext cx="2768600" cy="2076450"/>
          </a:xfrm>
          <a:prstGeom prst="rect">
            <a:avLst/>
          </a:prstGeom>
        </p:spPr>
      </p:pic>
      <p:sp>
        <p:nvSpPr>
          <p:cNvPr id="36" name="TextBox 35"/>
          <p:cNvSpPr txBox="1"/>
          <p:nvPr/>
        </p:nvSpPr>
        <p:spPr>
          <a:xfrm>
            <a:off x="2946400" y="3162300"/>
            <a:ext cx="5524500" cy="307777"/>
          </a:xfrm>
          <a:prstGeom prst="rect">
            <a:avLst/>
          </a:prstGeom>
          <a:noFill/>
        </p:spPr>
        <p:txBody>
          <a:bodyPr wrap="square" rtlCol="0">
            <a:spAutoFit/>
          </a:bodyPr>
          <a:lstStyle/>
          <a:p>
            <a:r>
              <a:rPr lang="en-US" sz="1400" dirty="0" smtClean="0"/>
              <a:t>Ground sites collecting data – </a:t>
            </a:r>
            <a:r>
              <a:rPr lang="en-US" sz="1400" dirty="0" err="1" smtClean="0"/>
              <a:t>Raingauges</a:t>
            </a:r>
            <a:r>
              <a:rPr lang="en-US" sz="1400" dirty="0" smtClean="0"/>
              <a:t> and </a:t>
            </a:r>
            <a:r>
              <a:rPr lang="en-US" sz="1400" dirty="0" err="1" smtClean="0"/>
              <a:t>Parsivel</a:t>
            </a:r>
            <a:r>
              <a:rPr lang="en-US" sz="1400" dirty="0" smtClean="0"/>
              <a:t> and MRR’s</a:t>
            </a:r>
            <a:endParaRPr lang="en-US" sz="1400" dirty="0"/>
          </a:p>
        </p:txBody>
      </p:sp>
      <p:pic>
        <p:nvPicPr>
          <p:cNvPr id="37" name="Picture 36" descr="F02_OLYMPEX_CMYK_v04_SCALE-CORRECTED.t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16700" y="50801"/>
            <a:ext cx="2311400" cy="2155455"/>
          </a:xfrm>
          <a:prstGeom prst="rect">
            <a:avLst/>
          </a:prstGeom>
        </p:spPr>
      </p:pic>
      <p:sp>
        <p:nvSpPr>
          <p:cNvPr id="32" name="Oval 31"/>
          <p:cNvSpPr/>
          <p:nvPr/>
        </p:nvSpPr>
        <p:spPr>
          <a:xfrm rot="2513943">
            <a:off x="7738526" y="592665"/>
            <a:ext cx="309034" cy="736600"/>
          </a:xfrm>
          <a:prstGeom prst="ellipse">
            <a:avLst/>
          </a:prstGeom>
          <a:noFill/>
          <a:ln w="19050" cmpd="sng">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6320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462"/>
            <a:ext cx="8229600" cy="1143000"/>
          </a:xfrm>
        </p:spPr>
        <p:txBody>
          <a:bodyPr/>
          <a:lstStyle/>
          <a:p>
            <a:pPr algn="l"/>
            <a:r>
              <a:rPr lang="en-US" dirty="0" smtClean="0">
                <a:solidFill>
                  <a:srgbClr val="FBFFB2"/>
                </a:solidFill>
              </a:rPr>
              <a:t>Timeline of Operations</a:t>
            </a:r>
            <a:endParaRPr lang="en-US" dirty="0">
              <a:solidFill>
                <a:srgbClr val="FBFFB2"/>
              </a:solidFill>
            </a:endParaRPr>
          </a:p>
        </p:txBody>
      </p:sp>
      <p:grpSp>
        <p:nvGrpSpPr>
          <p:cNvPr id="22" name="Group 21"/>
          <p:cNvGrpSpPr/>
          <p:nvPr/>
        </p:nvGrpSpPr>
        <p:grpSpPr>
          <a:xfrm>
            <a:off x="-114300" y="3263900"/>
            <a:ext cx="9313881" cy="732254"/>
            <a:chOff x="-114300" y="2273300"/>
            <a:chExt cx="9313881" cy="732254"/>
          </a:xfrm>
        </p:grpSpPr>
        <p:grpSp>
          <p:nvGrpSpPr>
            <p:cNvPr id="17" name="Group 16"/>
            <p:cNvGrpSpPr/>
            <p:nvPr/>
          </p:nvGrpSpPr>
          <p:grpSpPr>
            <a:xfrm>
              <a:off x="355600" y="2273300"/>
              <a:ext cx="8547100" cy="482600"/>
              <a:chOff x="469900" y="2273300"/>
              <a:chExt cx="8547100" cy="482600"/>
            </a:xfrm>
          </p:grpSpPr>
          <p:cxnSp>
            <p:nvCxnSpPr>
              <p:cNvPr id="6" name="Straight Connector 5"/>
              <p:cNvCxnSpPr/>
              <p:nvPr/>
            </p:nvCxnSpPr>
            <p:spPr>
              <a:xfrm>
                <a:off x="469900" y="2514600"/>
                <a:ext cx="85471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272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099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545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991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564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0137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a:off x="3683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8900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14955">
              <a:off x="-114300" y="2654300"/>
              <a:ext cx="1181100" cy="338554"/>
            </a:xfrm>
            <a:prstGeom prst="rect">
              <a:avLst/>
            </a:prstGeom>
            <a:noFill/>
          </p:spPr>
          <p:txBody>
            <a:bodyPr wrap="square" rtlCol="0">
              <a:spAutoFit/>
            </a:bodyPr>
            <a:lstStyle/>
            <a:p>
              <a:r>
                <a:rPr lang="en-US" sz="1600" dirty="0" smtClean="0">
                  <a:solidFill>
                    <a:schemeClr val="accent2"/>
                  </a:solidFill>
                </a:rPr>
                <a:t>Oct 2014</a:t>
              </a:r>
              <a:endParaRPr lang="en-US" sz="1600" dirty="0">
                <a:solidFill>
                  <a:schemeClr val="accent2"/>
                </a:solidFill>
              </a:endParaRPr>
            </a:p>
          </p:txBody>
        </p:sp>
        <p:sp>
          <p:nvSpPr>
            <p:cNvPr id="51" name="TextBox 50"/>
            <p:cNvSpPr txBox="1"/>
            <p:nvPr/>
          </p:nvSpPr>
          <p:spPr>
            <a:xfrm rot="19414955">
              <a:off x="2298700" y="2654301"/>
              <a:ext cx="1181100" cy="338554"/>
            </a:xfrm>
            <a:prstGeom prst="rect">
              <a:avLst/>
            </a:prstGeom>
            <a:noFill/>
          </p:spPr>
          <p:txBody>
            <a:bodyPr wrap="square" rtlCol="0">
              <a:spAutoFit/>
            </a:bodyPr>
            <a:lstStyle/>
            <a:p>
              <a:r>
                <a:rPr lang="en-US" sz="1600" dirty="0" smtClean="0">
                  <a:solidFill>
                    <a:srgbClr val="DDF53D"/>
                  </a:solidFill>
                </a:rPr>
                <a:t>Oct</a:t>
              </a:r>
              <a:r>
                <a:rPr lang="en-US" sz="1600" dirty="0" smtClean="0">
                  <a:solidFill>
                    <a:schemeClr val="accent1"/>
                  </a:solidFill>
                </a:rPr>
                <a:t> </a:t>
              </a:r>
              <a:r>
                <a:rPr lang="en-US" sz="1600" dirty="0" smtClean="0">
                  <a:solidFill>
                    <a:srgbClr val="DDF53D"/>
                  </a:solidFill>
                </a:rPr>
                <a:t>2015</a:t>
              </a:r>
              <a:endParaRPr lang="en-US" sz="1600" dirty="0">
                <a:solidFill>
                  <a:srgbClr val="DDF53D"/>
                </a:solidFill>
              </a:endParaRPr>
            </a:p>
          </p:txBody>
        </p:sp>
        <p:sp>
          <p:nvSpPr>
            <p:cNvPr id="52" name="TextBox 51"/>
            <p:cNvSpPr txBox="1"/>
            <p:nvPr/>
          </p:nvSpPr>
          <p:spPr>
            <a:xfrm rot="19414955">
              <a:off x="1054101" y="2641599"/>
              <a:ext cx="1181100" cy="338554"/>
            </a:xfrm>
            <a:prstGeom prst="rect">
              <a:avLst/>
            </a:prstGeom>
            <a:noFill/>
          </p:spPr>
          <p:txBody>
            <a:bodyPr wrap="square" rtlCol="0">
              <a:spAutoFit/>
            </a:bodyPr>
            <a:lstStyle/>
            <a:p>
              <a:r>
                <a:rPr lang="en-US" sz="1600" dirty="0" smtClean="0">
                  <a:solidFill>
                    <a:srgbClr val="DDF53D"/>
                  </a:solidFill>
                </a:rPr>
                <a:t>Spring 2015</a:t>
              </a:r>
              <a:endParaRPr lang="en-US" sz="1600" dirty="0">
                <a:solidFill>
                  <a:srgbClr val="DDF53D"/>
                </a:solidFill>
              </a:endParaRPr>
            </a:p>
          </p:txBody>
        </p:sp>
        <p:sp>
          <p:nvSpPr>
            <p:cNvPr id="53" name="TextBox 52"/>
            <p:cNvSpPr txBox="1"/>
            <p:nvPr/>
          </p:nvSpPr>
          <p:spPr>
            <a:xfrm rot="19414955">
              <a:off x="3594101" y="2667000"/>
              <a:ext cx="1181100" cy="338554"/>
            </a:xfrm>
            <a:prstGeom prst="rect">
              <a:avLst/>
            </a:prstGeom>
            <a:noFill/>
          </p:spPr>
          <p:txBody>
            <a:bodyPr wrap="square" rtlCol="0">
              <a:spAutoFit/>
            </a:bodyPr>
            <a:lstStyle/>
            <a:p>
              <a:r>
                <a:rPr lang="en-US" sz="1600" dirty="0" smtClean="0">
                  <a:solidFill>
                    <a:srgbClr val="DDF53D"/>
                  </a:solidFill>
                </a:rPr>
                <a:t>Nov 2015</a:t>
              </a:r>
              <a:endParaRPr lang="en-US" sz="1600" dirty="0">
                <a:solidFill>
                  <a:srgbClr val="DDF53D"/>
                </a:solidFill>
              </a:endParaRPr>
            </a:p>
          </p:txBody>
        </p:sp>
        <p:sp>
          <p:nvSpPr>
            <p:cNvPr id="54" name="TextBox 53"/>
            <p:cNvSpPr txBox="1"/>
            <p:nvPr/>
          </p:nvSpPr>
          <p:spPr>
            <a:xfrm rot="19414955">
              <a:off x="4851400" y="2628900"/>
              <a:ext cx="1181100" cy="338554"/>
            </a:xfrm>
            <a:prstGeom prst="rect">
              <a:avLst/>
            </a:prstGeom>
            <a:noFill/>
          </p:spPr>
          <p:txBody>
            <a:bodyPr wrap="square" rtlCol="0">
              <a:spAutoFit/>
            </a:bodyPr>
            <a:lstStyle/>
            <a:p>
              <a:r>
                <a:rPr lang="en-US" sz="1600" dirty="0" smtClean="0">
                  <a:solidFill>
                    <a:srgbClr val="DDF53D"/>
                  </a:solidFill>
                </a:rPr>
                <a:t>Dec 2015</a:t>
              </a:r>
              <a:endParaRPr lang="en-US" sz="1600" dirty="0">
                <a:solidFill>
                  <a:srgbClr val="DDF53D"/>
                </a:solidFill>
              </a:endParaRPr>
            </a:p>
          </p:txBody>
        </p:sp>
        <p:sp>
          <p:nvSpPr>
            <p:cNvPr id="55" name="TextBox 54"/>
            <p:cNvSpPr txBox="1"/>
            <p:nvPr/>
          </p:nvSpPr>
          <p:spPr>
            <a:xfrm rot="19414955">
              <a:off x="6070600" y="2666999"/>
              <a:ext cx="1181100" cy="338554"/>
            </a:xfrm>
            <a:prstGeom prst="rect">
              <a:avLst/>
            </a:prstGeom>
            <a:noFill/>
          </p:spPr>
          <p:txBody>
            <a:bodyPr wrap="square" rtlCol="0">
              <a:spAutoFit/>
            </a:bodyPr>
            <a:lstStyle/>
            <a:p>
              <a:r>
                <a:rPr lang="en-US" sz="1600" dirty="0" smtClean="0">
                  <a:solidFill>
                    <a:srgbClr val="DDF53D"/>
                  </a:solidFill>
                </a:rPr>
                <a:t>Jan 2016</a:t>
              </a:r>
              <a:endParaRPr lang="en-US" sz="1600" dirty="0">
                <a:solidFill>
                  <a:srgbClr val="DDF53D"/>
                </a:solidFill>
              </a:endParaRPr>
            </a:p>
          </p:txBody>
        </p:sp>
        <p:sp>
          <p:nvSpPr>
            <p:cNvPr id="56" name="TextBox 55"/>
            <p:cNvSpPr txBox="1"/>
            <p:nvPr/>
          </p:nvSpPr>
          <p:spPr>
            <a:xfrm rot="19414955">
              <a:off x="8393188" y="2625824"/>
              <a:ext cx="806393" cy="338554"/>
            </a:xfrm>
            <a:prstGeom prst="rect">
              <a:avLst/>
            </a:prstGeom>
            <a:noFill/>
          </p:spPr>
          <p:txBody>
            <a:bodyPr wrap="square" rtlCol="0">
              <a:spAutoFit/>
            </a:bodyPr>
            <a:lstStyle/>
            <a:p>
              <a:r>
                <a:rPr lang="en-US" sz="1600" dirty="0" smtClean="0">
                  <a:solidFill>
                    <a:srgbClr val="DDF53D"/>
                  </a:solidFill>
                </a:rPr>
                <a:t>Now</a:t>
              </a:r>
              <a:endParaRPr lang="en-US" sz="1600" dirty="0">
                <a:solidFill>
                  <a:srgbClr val="DDF53D"/>
                </a:solidFill>
              </a:endParaRPr>
            </a:p>
          </p:txBody>
        </p:sp>
        <p:sp>
          <p:nvSpPr>
            <p:cNvPr id="57" name="TextBox 56"/>
            <p:cNvSpPr txBox="1"/>
            <p:nvPr/>
          </p:nvSpPr>
          <p:spPr>
            <a:xfrm rot="19414955">
              <a:off x="7340601" y="2654300"/>
              <a:ext cx="1181100" cy="338554"/>
            </a:xfrm>
            <a:prstGeom prst="rect">
              <a:avLst/>
            </a:prstGeom>
            <a:noFill/>
          </p:spPr>
          <p:txBody>
            <a:bodyPr wrap="square" rtlCol="0">
              <a:spAutoFit/>
            </a:bodyPr>
            <a:lstStyle/>
            <a:p>
              <a:r>
                <a:rPr lang="en-US" sz="1600" dirty="0" smtClean="0">
                  <a:solidFill>
                    <a:srgbClr val="DDF53D"/>
                  </a:solidFill>
                </a:rPr>
                <a:t>Feb 2016</a:t>
              </a:r>
              <a:endParaRPr lang="en-US" sz="1600" dirty="0">
                <a:solidFill>
                  <a:srgbClr val="DDF53D"/>
                </a:solidFill>
              </a:endParaRPr>
            </a:p>
          </p:txBody>
        </p:sp>
      </p:grpSp>
      <p:sp>
        <p:nvSpPr>
          <p:cNvPr id="23" name="Left Brace 22"/>
          <p:cNvSpPr/>
          <p:nvPr/>
        </p:nvSpPr>
        <p:spPr>
          <a:xfrm rot="16200000">
            <a:off x="4941571" y="3458212"/>
            <a:ext cx="508000" cy="2105658"/>
          </a:xfrm>
          <a:prstGeom prst="leftBrace">
            <a:avLst>
              <a:gd name="adj1" fmla="val 40833"/>
              <a:gd name="adj2" fmla="val 50000"/>
            </a:avLst>
          </a:prstGeom>
          <a:ln w="38100" cmpd="sng">
            <a:solidFill>
              <a:srgbClr val="FF2B2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4127500" y="4876800"/>
            <a:ext cx="2400300" cy="1292662"/>
          </a:xfrm>
          <a:prstGeom prst="rect">
            <a:avLst/>
          </a:prstGeom>
          <a:noFill/>
        </p:spPr>
        <p:txBody>
          <a:bodyPr wrap="square" rtlCol="0">
            <a:spAutoFit/>
          </a:bodyPr>
          <a:lstStyle/>
          <a:p>
            <a:r>
              <a:rPr lang="en-US" sz="2000" b="1" dirty="0" smtClean="0">
                <a:solidFill>
                  <a:schemeClr val="accent5">
                    <a:lumMod val="40000"/>
                    <a:lumOff val="60000"/>
                  </a:schemeClr>
                </a:solidFill>
              </a:rPr>
              <a:t>Installation and Operations of Radars</a:t>
            </a:r>
          </a:p>
          <a:p>
            <a:r>
              <a:rPr lang="en-US" dirty="0" smtClean="0">
                <a:solidFill>
                  <a:schemeClr val="accent5">
                    <a:lumMod val="40000"/>
                    <a:lumOff val="60000"/>
                  </a:schemeClr>
                </a:solidFill>
              </a:rPr>
              <a:t>NPOL, DOW, </a:t>
            </a:r>
            <a:r>
              <a:rPr lang="en-US" dirty="0" smtClean="0">
                <a:solidFill>
                  <a:schemeClr val="accent3">
                    <a:lumMod val="60000"/>
                    <a:lumOff val="40000"/>
                  </a:schemeClr>
                </a:solidFill>
              </a:rPr>
              <a:t>EC X-band</a:t>
            </a:r>
            <a:endParaRPr lang="en-US" dirty="0">
              <a:solidFill>
                <a:schemeClr val="accent3">
                  <a:lumMod val="60000"/>
                  <a:lumOff val="40000"/>
                </a:schemeClr>
              </a:solidFill>
            </a:endParaRPr>
          </a:p>
        </p:txBody>
      </p:sp>
      <p:sp>
        <p:nvSpPr>
          <p:cNvPr id="8" name="Right Arrow 7"/>
          <p:cNvSpPr/>
          <p:nvPr/>
        </p:nvSpPr>
        <p:spPr>
          <a:xfrm>
            <a:off x="393700" y="3009900"/>
            <a:ext cx="1244600" cy="558800"/>
          </a:xfrm>
          <a:prstGeom prst="rightArrow">
            <a:avLst>
              <a:gd name="adj1" fmla="val 50000"/>
              <a:gd name="adj2" fmla="val 70455"/>
            </a:avLst>
          </a:prstGeom>
          <a:solidFill>
            <a:srgbClr val="EB62FF"/>
          </a:solidFill>
          <a:ln>
            <a:solidFill>
              <a:srgbClr val="EB6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1800" y="3124200"/>
            <a:ext cx="774700" cy="307777"/>
          </a:xfrm>
          <a:prstGeom prst="rect">
            <a:avLst/>
          </a:prstGeom>
          <a:noFill/>
        </p:spPr>
        <p:txBody>
          <a:bodyPr wrap="square" rtlCol="0">
            <a:spAutoFit/>
          </a:bodyPr>
          <a:lstStyle/>
          <a:p>
            <a:r>
              <a:rPr lang="en-US" sz="1400" dirty="0" smtClean="0"/>
              <a:t>Testing</a:t>
            </a:r>
            <a:endParaRPr lang="en-US" sz="1400" dirty="0"/>
          </a:p>
        </p:txBody>
      </p:sp>
      <p:grpSp>
        <p:nvGrpSpPr>
          <p:cNvPr id="3" name="Group 2"/>
          <p:cNvGrpSpPr/>
          <p:nvPr/>
        </p:nvGrpSpPr>
        <p:grpSpPr>
          <a:xfrm>
            <a:off x="2908300" y="3048000"/>
            <a:ext cx="5969000" cy="558800"/>
            <a:chOff x="2908300" y="3048000"/>
            <a:chExt cx="5969000" cy="558800"/>
          </a:xfrm>
        </p:grpSpPr>
        <p:sp>
          <p:nvSpPr>
            <p:cNvPr id="30" name="Right Arrow 29"/>
            <p:cNvSpPr/>
            <p:nvPr/>
          </p:nvSpPr>
          <p:spPr>
            <a:xfrm>
              <a:off x="2908300" y="3048000"/>
              <a:ext cx="5969000" cy="558800"/>
            </a:xfrm>
            <a:prstGeom prst="rightArrow">
              <a:avLst>
                <a:gd name="adj1" fmla="val 50000"/>
                <a:gd name="adj2" fmla="val 70455"/>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946400" y="3162300"/>
              <a:ext cx="5524500" cy="307777"/>
            </a:xfrm>
            <a:prstGeom prst="rect">
              <a:avLst/>
            </a:prstGeom>
            <a:noFill/>
          </p:spPr>
          <p:txBody>
            <a:bodyPr wrap="square" rtlCol="0">
              <a:spAutoFit/>
            </a:bodyPr>
            <a:lstStyle/>
            <a:p>
              <a:r>
                <a:rPr lang="en-US" sz="1400" dirty="0" smtClean="0"/>
                <a:t>Ground sites collecting data – </a:t>
              </a:r>
              <a:r>
                <a:rPr lang="en-US" sz="1400" dirty="0" err="1" smtClean="0"/>
                <a:t>Raingauges</a:t>
              </a:r>
              <a:r>
                <a:rPr lang="en-US" sz="1400" dirty="0" smtClean="0"/>
                <a:t> and </a:t>
              </a:r>
              <a:r>
                <a:rPr lang="en-US" sz="1400" dirty="0" err="1" smtClean="0"/>
                <a:t>Parsivel</a:t>
              </a:r>
              <a:r>
                <a:rPr lang="en-US" sz="1400" dirty="0" smtClean="0"/>
                <a:t> and MRR’s</a:t>
              </a:r>
              <a:endParaRPr lang="en-US" sz="1400" dirty="0"/>
            </a:p>
          </p:txBody>
        </p:sp>
      </p:grpSp>
      <p:pic>
        <p:nvPicPr>
          <p:cNvPr id="39" name="Picture 38" descr="IMG_9980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35221"/>
            <a:ext cx="2879764" cy="1919842"/>
          </a:xfrm>
          <a:prstGeom prst="rect">
            <a:avLst/>
          </a:prstGeom>
        </p:spPr>
      </p:pic>
      <p:pic>
        <p:nvPicPr>
          <p:cNvPr id="40" name="Picture 39" descr="20151109_xbandS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369965"/>
            <a:ext cx="2098181" cy="1573636"/>
          </a:xfrm>
          <a:prstGeom prst="rect">
            <a:avLst/>
          </a:prstGeom>
        </p:spPr>
      </p:pic>
      <p:pic>
        <p:nvPicPr>
          <p:cNvPr id="2" name="Picture 1" descr="20151108_12314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 y="4330700"/>
            <a:ext cx="3568700" cy="2012970"/>
          </a:xfrm>
          <a:prstGeom prst="rect">
            <a:avLst/>
          </a:prstGeom>
        </p:spPr>
      </p:pic>
      <p:grpSp>
        <p:nvGrpSpPr>
          <p:cNvPr id="5" name="Group 4"/>
          <p:cNvGrpSpPr/>
          <p:nvPr/>
        </p:nvGrpSpPr>
        <p:grpSpPr>
          <a:xfrm>
            <a:off x="4229100" y="2628900"/>
            <a:ext cx="4660900" cy="800100"/>
            <a:chOff x="4229100" y="2628900"/>
            <a:chExt cx="4660900" cy="800100"/>
          </a:xfrm>
        </p:grpSpPr>
        <p:sp>
          <p:nvSpPr>
            <p:cNvPr id="32" name="Right Arrow 31"/>
            <p:cNvSpPr/>
            <p:nvPr/>
          </p:nvSpPr>
          <p:spPr>
            <a:xfrm>
              <a:off x="4305300" y="2819400"/>
              <a:ext cx="20574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229100" y="2921000"/>
              <a:ext cx="2298700" cy="307777"/>
            </a:xfrm>
            <a:prstGeom prst="rect">
              <a:avLst/>
            </a:prstGeom>
            <a:noFill/>
          </p:spPr>
          <p:txBody>
            <a:bodyPr wrap="square" rtlCol="0">
              <a:spAutoFit/>
            </a:bodyPr>
            <a:lstStyle/>
            <a:p>
              <a:r>
                <a:rPr lang="en-US" sz="1400" dirty="0" smtClean="0"/>
                <a:t>NPOL and DOW Operations </a:t>
              </a:r>
              <a:endParaRPr lang="en-US" sz="1400" dirty="0"/>
            </a:p>
          </p:txBody>
        </p:sp>
        <p:sp>
          <p:nvSpPr>
            <p:cNvPr id="35" name="Right Arrow 34"/>
            <p:cNvSpPr/>
            <p:nvPr/>
          </p:nvSpPr>
          <p:spPr>
            <a:xfrm>
              <a:off x="6629400" y="2870200"/>
              <a:ext cx="9779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616700" y="2984500"/>
              <a:ext cx="1320800" cy="307777"/>
            </a:xfrm>
            <a:prstGeom prst="rect">
              <a:avLst/>
            </a:prstGeom>
            <a:noFill/>
          </p:spPr>
          <p:txBody>
            <a:bodyPr wrap="square" rtlCol="0">
              <a:spAutoFit/>
            </a:bodyPr>
            <a:lstStyle/>
            <a:p>
              <a:r>
                <a:rPr lang="en-US" sz="1400" dirty="0" smtClean="0"/>
                <a:t>NPOL,DOW</a:t>
              </a:r>
              <a:endParaRPr lang="en-US" sz="1400" dirty="0"/>
            </a:p>
          </p:txBody>
        </p:sp>
        <p:sp>
          <p:nvSpPr>
            <p:cNvPr id="42" name="Right Arrow 41"/>
            <p:cNvSpPr/>
            <p:nvPr/>
          </p:nvSpPr>
          <p:spPr>
            <a:xfrm>
              <a:off x="4699000" y="2628900"/>
              <a:ext cx="4191000" cy="444500"/>
            </a:xfrm>
            <a:prstGeom prst="rightArrow">
              <a:avLst>
                <a:gd name="adj1" fmla="val 50000"/>
                <a:gd name="adj2" fmla="val 70455"/>
              </a:avLst>
            </a:prstGeom>
            <a:solidFill>
              <a:srgbClr val="9DF131"/>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826000" y="2692400"/>
              <a:ext cx="2298700" cy="307777"/>
            </a:xfrm>
            <a:prstGeom prst="rect">
              <a:avLst/>
            </a:prstGeom>
            <a:noFill/>
          </p:spPr>
          <p:txBody>
            <a:bodyPr wrap="square" rtlCol="0">
              <a:spAutoFit/>
            </a:bodyPr>
            <a:lstStyle/>
            <a:p>
              <a:r>
                <a:rPr lang="en-US" sz="1400" dirty="0" smtClean="0"/>
                <a:t>EC X-band Operations</a:t>
              </a:r>
              <a:endParaRPr lang="en-US" sz="1400" dirty="0"/>
            </a:p>
          </p:txBody>
        </p:sp>
      </p:grpSp>
      <p:pic>
        <p:nvPicPr>
          <p:cNvPr id="44" name="Picture 43" descr="F02_OLYMPEX_CMYK_v04_SCALE-CORRECTED.t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16700" y="50801"/>
            <a:ext cx="2311400" cy="2155455"/>
          </a:xfrm>
          <a:prstGeom prst="rect">
            <a:avLst/>
          </a:prstGeom>
        </p:spPr>
      </p:pic>
      <p:sp>
        <p:nvSpPr>
          <p:cNvPr id="45" name="Oval 44"/>
          <p:cNvSpPr/>
          <p:nvPr/>
        </p:nvSpPr>
        <p:spPr>
          <a:xfrm>
            <a:off x="7463366" y="965200"/>
            <a:ext cx="304800" cy="330200"/>
          </a:xfrm>
          <a:prstGeom prst="ellipse">
            <a:avLst/>
          </a:prstGeom>
          <a:noFill/>
          <a:ln w="190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708899" y="728133"/>
            <a:ext cx="304800" cy="330200"/>
          </a:xfrm>
          <a:prstGeom prst="ellipse">
            <a:avLst/>
          </a:prstGeom>
          <a:noFill/>
          <a:ln w="190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7835899" y="84666"/>
            <a:ext cx="304800" cy="330200"/>
          </a:xfrm>
          <a:prstGeom prst="ellipse">
            <a:avLst/>
          </a:prstGeom>
          <a:noFill/>
          <a:ln w="1905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656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2_OLYMPEX_CMYK_v04_SCALE-CORRECTED.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16700" y="50801"/>
            <a:ext cx="2311400" cy="2155455"/>
          </a:xfrm>
          <a:prstGeom prst="rect">
            <a:avLst/>
          </a:prstGeom>
        </p:spPr>
      </p:pic>
      <p:sp>
        <p:nvSpPr>
          <p:cNvPr id="4" name="Title 3"/>
          <p:cNvSpPr>
            <a:spLocks noGrp="1"/>
          </p:cNvSpPr>
          <p:nvPr>
            <p:ph type="title"/>
          </p:nvPr>
        </p:nvSpPr>
        <p:spPr>
          <a:xfrm>
            <a:off x="457200" y="-17462"/>
            <a:ext cx="8229600" cy="1143000"/>
          </a:xfrm>
        </p:spPr>
        <p:txBody>
          <a:bodyPr/>
          <a:lstStyle/>
          <a:p>
            <a:pPr algn="l"/>
            <a:r>
              <a:rPr lang="en-US" dirty="0" smtClean="0">
                <a:solidFill>
                  <a:srgbClr val="FBFFB2"/>
                </a:solidFill>
              </a:rPr>
              <a:t>Timeline of Operations</a:t>
            </a:r>
            <a:endParaRPr lang="en-US" dirty="0">
              <a:solidFill>
                <a:srgbClr val="FBFFB2"/>
              </a:solidFill>
            </a:endParaRPr>
          </a:p>
        </p:txBody>
      </p:sp>
      <p:grpSp>
        <p:nvGrpSpPr>
          <p:cNvPr id="22" name="Group 21"/>
          <p:cNvGrpSpPr/>
          <p:nvPr/>
        </p:nvGrpSpPr>
        <p:grpSpPr>
          <a:xfrm>
            <a:off x="-114300" y="3263900"/>
            <a:ext cx="9313881" cy="732254"/>
            <a:chOff x="-114300" y="2273300"/>
            <a:chExt cx="9313881" cy="732254"/>
          </a:xfrm>
        </p:grpSpPr>
        <p:grpSp>
          <p:nvGrpSpPr>
            <p:cNvPr id="17" name="Group 16"/>
            <p:cNvGrpSpPr/>
            <p:nvPr/>
          </p:nvGrpSpPr>
          <p:grpSpPr>
            <a:xfrm>
              <a:off x="355600" y="2273300"/>
              <a:ext cx="8547100" cy="482600"/>
              <a:chOff x="469900" y="2273300"/>
              <a:chExt cx="8547100" cy="482600"/>
            </a:xfrm>
          </p:grpSpPr>
          <p:cxnSp>
            <p:nvCxnSpPr>
              <p:cNvPr id="6" name="Straight Connector 5"/>
              <p:cNvCxnSpPr/>
              <p:nvPr/>
            </p:nvCxnSpPr>
            <p:spPr>
              <a:xfrm>
                <a:off x="469900" y="2514600"/>
                <a:ext cx="85471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272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099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545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991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564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0137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a:off x="3683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8900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14955">
              <a:off x="-114300" y="2654300"/>
              <a:ext cx="1181100" cy="338554"/>
            </a:xfrm>
            <a:prstGeom prst="rect">
              <a:avLst/>
            </a:prstGeom>
            <a:noFill/>
          </p:spPr>
          <p:txBody>
            <a:bodyPr wrap="square" rtlCol="0">
              <a:spAutoFit/>
            </a:bodyPr>
            <a:lstStyle/>
            <a:p>
              <a:r>
                <a:rPr lang="en-US" sz="1600" dirty="0" smtClean="0">
                  <a:solidFill>
                    <a:schemeClr val="accent2"/>
                  </a:solidFill>
                </a:rPr>
                <a:t>Oct 2014</a:t>
              </a:r>
              <a:endParaRPr lang="en-US" sz="1600" dirty="0">
                <a:solidFill>
                  <a:schemeClr val="accent2"/>
                </a:solidFill>
              </a:endParaRPr>
            </a:p>
          </p:txBody>
        </p:sp>
        <p:sp>
          <p:nvSpPr>
            <p:cNvPr id="51" name="TextBox 50"/>
            <p:cNvSpPr txBox="1"/>
            <p:nvPr/>
          </p:nvSpPr>
          <p:spPr>
            <a:xfrm rot="19414955">
              <a:off x="2298700" y="2654301"/>
              <a:ext cx="1181100" cy="338554"/>
            </a:xfrm>
            <a:prstGeom prst="rect">
              <a:avLst/>
            </a:prstGeom>
            <a:noFill/>
          </p:spPr>
          <p:txBody>
            <a:bodyPr wrap="square" rtlCol="0">
              <a:spAutoFit/>
            </a:bodyPr>
            <a:lstStyle/>
            <a:p>
              <a:r>
                <a:rPr lang="en-US" sz="1600" dirty="0" smtClean="0">
                  <a:solidFill>
                    <a:srgbClr val="DDF53D"/>
                  </a:solidFill>
                </a:rPr>
                <a:t>Oct</a:t>
              </a:r>
              <a:r>
                <a:rPr lang="en-US" sz="1600" dirty="0" smtClean="0">
                  <a:solidFill>
                    <a:schemeClr val="accent1"/>
                  </a:solidFill>
                </a:rPr>
                <a:t> </a:t>
              </a:r>
              <a:r>
                <a:rPr lang="en-US" sz="1600" dirty="0" smtClean="0">
                  <a:solidFill>
                    <a:srgbClr val="DDF53D"/>
                  </a:solidFill>
                </a:rPr>
                <a:t>2015</a:t>
              </a:r>
              <a:endParaRPr lang="en-US" sz="1600" dirty="0">
                <a:solidFill>
                  <a:srgbClr val="DDF53D"/>
                </a:solidFill>
              </a:endParaRPr>
            </a:p>
          </p:txBody>
        </p:sp>
        <p:sp>
          <p:nvSpPr>
            <p:cNvPr id="52" name="TextBox 51"/>
            <p:cNvSpPr txBox="1"/>
            <p:nvPr/>
          </p:nvSpPr>
          <p:spPr>
            <a:xfrm rot="19414955">
              <a:off x="1054101" y="2641599"/>
              <a:ext cx="1181100" cy="338554"/>
            </a:xfrm>
            <a:prstGeom prst="rect">
              <a:avLst/>
            </a:prstGeom>
            <a:noFill/>
          </p:spPr>
          <p:txBody>
            <a:bodyPr wrap="square" rtlCol="0">
              <a:spAutoFit/>
            </a:bodyPr>
            <a:lstStyle/>
            <a:p>
              <a:r>
                <a:rPr lang="en-US" sz="1600" dirty="0" smtClean="0">
                  <a:solidFill>
                    <a:srgbClr val="DDF53D"/>
                  </a:solidFill>
                </a:rPr>
                <a:t>Spring 2015</a:t>
              </a:r>
              <a:endParaRPr lang="en-US" sz="1600" dirty="0">
                <a:solidFill>
                  <a:srgbClr val="DDF53D"/>
                </a:solidFill>
              </a:endParaRPr>
            </a:p>
          </p:txBody>
        </p:sp>
        <p:sp>
          <p:nvSpPr>
            <p:cNvPr id="53" name="TextBox 52"/>
            <p:cNvSpPr txBox="1"/>
            <p:nvPr/>
          </p:nvSpPr>
          <p:spPr>
            <a:xfrm rot="19414955">
              <a:off x="3594101" y="2667000"/>
              <a:ext cx="1181100" cy="338554"/>
            </a:xfrm>
            <a:prstGeom prst="rect">
              <a:avLst/>
            </a:prstGeom>
            <a:noFill/>
          </p:spPr>
          <p:txBody>
            <a:bodyPr wrap="square" rtlCol="0">
              <a:spAutoFit/>
            </a:bodyPr>
            <a:lstStyle/>
            <a:p>
              <a:r>
                <a:rPr lang="en-US" sz="1600" dirty="0" smtClean="0">
                  <a:solidFill>
                    <a:srgbClr val="DDF53D"/>
                  </a:solidFill>
                </a:rPr>
                <a:t>Nov 2015</a:t>
              </a:r>
              <a:endParaRPr lang="en-US" sz="1600" dirty="0">
                <a:solidFill>
                  <a:srgbClr val="DDF53D"/>
                </a:solidFill>
              </a:endParaRPr>
            </a:p>
          </p:txBody>
        </p:sp>
        <p:sp>
          <p:nvSpPr>
            <p:cNvPr id="54" name="TextBox 53"/>
            <p:cNvSpPr txBox="1"/>
            <p:nvPr/>
          </p:nvSpPr>
          <p:spPr>
            <a:xfrm rot="19414955">
              <a:off x="4851400" y="2628900"/>
              <a:ext cx="1181100" cy="338554"/>
            </a:xfrm>
            <a:prstGeom prst="rect">
              <a:avLst/>
            </a:prstGeom>
            <a:noFill/>
          </p:spPr>
          <p:txBody>
            <a:bodyPr wrap="square" rtlCol="0">
              <a:spAutoFit/>
            </a:bodyPr>
            <a:lstStyle/>
            <a:p>
              <a:r>
                <a:rPr lang="en-US" sz="1600" dirty="0" smtClean="0">
                  <a:solidFill>
                    <a:srgbClr val="DDF53D"/>
                  </a:solidFill>
                </a:rPr>
                <a:t>Dec 2015</a:t>
              </a:r>
              <a:endParaRPr lang="en-US" sz="1600" dirty="0">
                <a:solidFill>
                  <a:srgbClr val="DDF53D"/>
                </a:solidFill>
              </a:endParaRPr>
            </a:p>
          </p:txBody>
        </p:sp>
        <p:sp>
          <p:nvSpPr>
            <p:cNvPr id="55" name="TextBox 54"/>
            <p:cNvSpPr txBox="1"/>
            <p:nvPr/>
          </p:nvSpPr>
          <p:spPr>
            <a:xfrm rot="19414955">
              <a:off x="6070600" y="2666999"/>
              <a:ext cx="1181100" cy="338554"/>
            </a:xfrm>
            <a:prstGeom prst="rect">
              <a:avLst/>
            </a:prstGeom>
            <a:noFill/>
          </p:spPr>
          <p:txBody>
            <a:bodyPr wrap="square" rtlCol="0">
              <a:spAutoFit/>
            </a:bodyPr>
            <a:lstStyle/>
            <a:p>
              <a:r>
                <a:rPr lang="en-US" sz="1600" dirty="0" smtClean="0">
                  <a:solidFill>
                    <a:srgbClr val="DDF53D"/>
                  </a:solidFill>
                </a:rPr>
                <a:t>Jan 2016</a:t>
              </a:r>
              <a:endParaRPr lang="en-US" sz="1600" dirty="0">
                <a:solidFill>
                  <a:srgbClr val="DDF53D"/>
                </a:solidFill>
              </a:endParaRPr>
            </a:p>
          </p:txBody>
        </p:sp>
        <p:sp>
          <p:nvSpPr>
            <p:cNvPr id="56" name="TextBox 55"/>
            <p:cNvSpPr txBox="1"/>
            <p:nvPr/>
          </p:nvSpPr>
          <p:spPr>
            <a:xfrm rot="19414955">
              <a:off x="8393188" y="2625824"/>
              <a:ext cx="806393" cy="338554"/>
            </a:xfrm>
            <a:prstGeom prst="rect">
              <a:avLst/>
            </a:prstGeom>
            <a:noFill/>
          </p:spPr>
          <p:txBody>
            <a:bodyPr wrap="square" rtlCol="0">
              <a:spAutoFit/>
            </a:bodyPr>
            <a:lstStyle/>
            <a:p>
              <a:r>
                <a:rPr lang="en-US" sz="1600" dirty="0" smtClean="0">
                  <a:solidFill>
                    <a:srgbClr val="DDF53D"/>
                  </a:solidFill>
                </a:rPr>
                <a:t>Now</a:t>
              </a:r>
              <a:endParaRPr lang="en-US" sz="1600" dirty="0">
                <a:solidFill>
                  <a:srgbClr val="DDF53D"/>
                </a:solidFill>
              </a:endParaRPr>
            </a:p>
          </p:txBody>
        </p:sp>
        <p:sp>
          <p:nvSpPr>
            <p:cNvPr id="57" name="TextBox 56"/>
            <p:cNvSpPr txBox="1"/>
            <p:nvPr/>
          </p:nvSpPr>
          <p:spPr>
            <a:xfrm rot="19414955">
              <a:off x="7340601" y="2654300"/>
              <a:ext cx="1181100" cy="338554"/>
            </a:xfrm>
            <a:prstGeom prst="rect">
              <a:avLst/>
            </a:prstGeom>
            <a:noFill/>
          </p:spPr>
          <p:txBody>
            <a:bodyPr wrap="square" rtlCol="0">
              <a:spAutoFit/>
            </a:bodyPr>
            <a:lstStyle/>
            <a:p>
              <a:r>
                <a:rPr lang="en-US" sz="1600" dirty="0" smtClean="0">
                  <a:solidFill>
                    <a:srgbClr val="DDF53D"/>
                  </a:solidFill>
                </a:rPr>
                <a:t>Feb 2016</a:t>
              </a:r>
              <a:endParaRPr lang="en-US" sz="1600" dirty="0">
                <a:solidFill>
                  <a:srgbClr val="DDF53D"/>
                </a:solidFill>
              </a:endParaRPr>
            </a:p>
          </p:txBody>
        </p:sp>
      </p:grpSp>
      <p:sp>
        <p:nvSpPr>
          <p:cNvPr id="23" name="Left Brace 22"/>
          <p:cNvSpPr/>
          <p:nvPr/>
        </p:nvSpPr>
        <p:spPr>
          <a:xfrm rot="16200000">
            <a:off x="4941571" y="3458212"/>
            <a:ext cx="508000" cy="2105658"/>
          </a:xfrm>
          <a:prstGeom prst="leftBrace">
            <a:avLst>
              <a:gd name="adj1" fmla="val 40833"/>
              <a:gd name="adj2" fmla="val 50000"/>
            </a:avLst>
          </a:prstGeom>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759200" y="4876800"/>
            <a:ext cx="3962400" cy="707886"/>
          </a:xfrm>
          <a:prstGeom prst="rect">
            <a:avLst/>
          </a:prstGeom>
          <a:noFill/>
        </p:spPr>
        <p:txBody>
          <a:bodyPr wrap="square" rtlCol="0">
            <a:spAutoFit/>
          </a:bodyPr>
          <a:lstStyle/>
          <a:p>
            <a:r>
              <a:rPr lang="en-US" sz="2000" b="1" dirty="0" smtClean="0">
                <a:solidFill>
                  <a:schemeClr val="accent2"/>
                </a:solidFill>
              </a:rPr>
              <a:t>Supplemental Soundings</a:t>
            </a:r>
          </a:p>
          <a:p>
            <a:r>
              <a:rPr lang="en-US" sz="2000" dirty="0" smtClean="0">
                <a:solidFill>
                  <a:schemeClr val="accent2"/>
                </a:solidFill>
              </a:rPr>
              <a:t>NPOL and Victoria                    KUIL</a:t>
            </a:r>
          </a:p>
        </p:txBody>
      </p:sp>
      <p:sp>
        <p:nvSpPr>
          <p:cNvPr id="8" name="Right Arrow 7"/>
          <p:cNvSpPr/>
          <p:nvPr/>
        </p:nvSpPr>
        <p:spPr>
          <a:xfrm>
            <a:off x="393700" y="3009900"/>
            <a:ext cx="1244600" cy="558800"/>
          </a:xfrm>
          <a:prstGeom prst="rightArrow">
            <a:avLst>
              <a:gd name="adj1" fmla="val 50000"/>
              <a:gd name="adj2" fmla="val 70455"/>
            </a:avLst>
          </a:prstGeom>
          <a:solidFill>
            <a:srgbClr val="EB62FF"/>
          </a:solidFill>
          <a:ln>
            <a:solidFill>
              <a:srgbClr val="EB6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1800" y="3124200"/>
            <a:ext cx="774700" cy="307777"/>
          </a:xfrm>
          <a:prstGeom prst="rect">
            <a:avLst/>
          </a:prstGeom>
          <a:noFill/>
        </p:spPr>
        <p:txBody>
          <a:bodyPr wrap="square" rtlCol="0">
            <a:spAutoFit/>
          </a:bodyPr>
          <a:lstStyle/>
          <a:p>
            <a:r>
              <a:rPr lang="en-US" sz="1400" dirty="0" smtClean="0"/>
              <a:t>Testing</a:t>
            </a:r>
            <a:endParaRPr lang="en-US" sz="1400" dirty="0"/>
          </a:p>
        </p:txBody>
      </p:sp>
      <p:sp>
        <p:nvSpPr>
          <p:cNvPr id="30" name="Right Arrow 29"/>
          <p:cNvSpPr/>
          <p:nvPr/>
        </p:nvSpPr>
        <p:spPr>
          <a:xfrm>
            <a:off x="2908300" y="3048000"/>
            <a:ext cx="5969000" cy="558800"/>
          </a:xfrm>
          <a:prstGeom prst="rightArrow">
            <a:avLst>
              <a:gd name="adj1" fmla="val 50000"/>
              <a:gd name="adj2" fmla="val 70455"/>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946400" y="3162300"/>
            <a:ext cx="5524500" cy="307777"/>
          </a:xfrm>
          <a:prstGeom prst="rect">
            <a:avLst/>
          </a:prstGeom>
          <a:noFill/>
        </p:spPr>
        <p:txBody>
          <a:bodyPr wrap="square" rtlCol="0">
            <a:spAutoFit/>
          </a:bodyPr>
          <a:lstStyle/>
          <a:p>
            <a:r>
              <a:rPr lang="en-US" sz="1400" dirty="0" smtClean="0"/>
              <a:t>Ground sites collecting data – </a:t>
            </a:r>
            <a:r>
              <a:rPr lang="en-US" sz="1400" dirty="0" err="1" smtClean="0"/>
              <a:t>Raingauges</a:t>
            </a:r>
            <a:r>
              <a:rPr lang="en-US" sz="1400" dirty="0" smtClean="0"/>
              <a:t> and </a:t>
            </a:r>
            <a:r>
              <a:rPr lang="en-US" sz="1400" dirty="0" err="1" smtClean="0"/>
              <a:t>Parsivel</a:t>
            </a:r>
            <a:r>
              <a:rPr lang="en-US" sz="1400" dirty="0" smtClean="0"/>
              <a:t> and MRR’s</a:t>
            </a:r>
            <a:endParaRPr lang="en-US" sz="1400" dirty="0"/>
          </a:p>
        </p:txBody>
      </p:sp>
      <p:sp>
        <p:nvSpPr>
          <p:cNvPr id="32" name="Right Arrow 31"/>
          <p:cNvSpPr/>
          <p:nvPr/>
        </p:nvSpPr>
        <p:spPr>
          <a:xfrm>
            <a:off x="4305300" y="2819400"/>
            <a:ext cx="20574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229100" y="2921000"/>
            <a:ext cx="2298700" cy="307777"/>
          </a:xfrm>
          <a:prstGeom prst="rect">
            <a:avLst/>
          </a:prstGeom>
          <a:noFill/>
        </p:spPr>
        <p:txBody>
          <a:bodyPr wrap="square" rtlCol="0">
            <a:spAutoFit/>
          </a:bodyPr>
          <a:lstStyle/>
          <a:p>
            <a:r>
              <a:rPr lang="en-US" sz="1400" dirty="0" smtClean="0"/>
              <a:t>NPOL and DOW Operations </a:t>
            </a:r>
            <a:endParaRPr lang="en-US" sz="1400" dirty="0"/>
          </a:p>
        </p:txBody>
      </p:sp>
      <p:sp>
        <p:nvSpPr>
          <p:cNvPr id="35" name="Right Arrow 34"/>
          <p:cNvSpPr/>
          <p:nvPr/>
        </p:nvSpPr>
        <p:spPr>
          <a:xfrm>
            <a:off x="6629400" y="2870200"/>
            <a:ext cx="9779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616700" y="2984500"/>
            <a:ext cx="1320800" cy="307777"/>
          </a:xfrm>
          <a:prstGeom prst="rect">
            <a:avLst/>
          </a:prstGeom>
          <a:noFill/>
        </p:spPr>
        <p:txBody>
          <a:bodyPr wrap="square" rtlCol="0">
            <a:spAutoFit/>
          </a:bodyPr>
          <a:lstStyle/>
          <a:p>
            <a:r>
              <a:rPr lang="en-US" sz="1400" dirty="0" smtClean="0"/>
              <a:t>NPOL,DOW</a:t>
            </a:r>
            <a:endParaRPr lang="en-US" sz="1400" dirty="0"/>
          </a:p>
        </p:txBody>
      </p:sp>
      <p:sp>
        <p:nvSpPr>
          <p:cNvPr id="42" name="Right Arrow 41"/>
          <p:cNvSpPr/>
          <p:nvPr/>
        </p:nvSpPr>
        <p:spPr>
          <a:xfrm>
            <a:off x="4699000" y="2628900"/>
            <a:ext cx="4191000" cy="444500"/>
          </a:xfrm>
          <a:prstGeom prst="rightArrow">
            <a:avLst>
              <a:gd name="adj1" fmla="val 50000"/>
              <a:gd name="adj2" fmla="val 70455"/>
            </a:avLst>
          </a:prstGeom>
          <a:solidFill>
            <a:srgbClr val="9DF131"/>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826000" y="2692400"/>
            <a:ext cx="2298700" cy="307777"/>
          </a:xfrm>
          <a:prstGeom prst="rect">
            <a:avLst/>
          </a:prstGeom>
          <a:noFill/>
        </p:spPr>
        <p:txBody>
          <a:bodyPr wrap="square" rtlCol="0">
            <a:spAutoFit/>
          </a:bodyPr>
          <a:lstStyle/>
          <a:p>
            <a:r>
              <a:rPr lang="en-US" sz="1400" dirty="0" smtClean="0"/>
              <a:t>EC X-band Operations</a:t>
            </a:r>
            <a:endParaRPr lang="en-US" sz="1400" dirty="0"/>
          </a:p>
        </p:txBody>
      </p:sp>
      <p:sp>
        <p:nvSpPr>
          <p:cNvPr id="44" name="Left Brace 43"/>
          <p:cNvSpPr/>
          <p:nvPr/>
        </p:nvSpPr>
        <p:spPr>
          <a:xfrm rot="16200000">
            <a:off x="6802121" y="4112262"/>
            <a:ext cx="508000" cy="848358"/>
          </a:xfrm>
          <a:prstGeom prst="leftBrace">
            <a:avLst>
              <a:gd name="adj1" fmla="val 40833"/>
              <a:gd name="adj2" fmla="val 50000"/>
            </a:avLst>
          </a:prstGeom>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descr="sounding_launch_angela_201512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4267201"/>
            <a:ext cx="3175000" cy="2381250"/>
          </a:xfrm>
          <a:prstGeom prst="rect">
            <a:avLst/>
          </a:prstGeom>
        </p:spPr>
      </p:pic>
      <p:sp>
        <p:nvSpPr>
          <p:cNvPr id="46" name="Right Arrow 45"/>
          <p:cNvSpPr/>
          <p:nvPr/>
        </p:nvSpPr>
        <p:spPr>
          <a:xfrm>
            <a:off x="4318000" y="2413000"/>
            <a:ext cx="2057400" cy="444500"/>
          </a:xfrm>
          <a:prstGeom prst="rightArrow">
            <a:avLst>
              <a:gd name="adj1" fmla="val 50000"/>
              <a:gd name="adj2" fmla="val 70455"/>
            </a:avLst>
          </a:prstGeom>
          <a:solidFill>
            <a:srgbClr val="DDF53D"/>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318000" y="2463800"/>
            <a:ext cx="2298700" cy="307777"/>
          </a:xfrm>
          <a:prstGeom prst="rect">
            <a:avLst/>
          </a:prstGeom>
          <a:noFill/>
        </p:spPr>
        <p:txBody>
          <a:bodyPr wrap="square" rtlCol="0">
            <a:spAutoFit/>
          </a:bodyPr>
          <a:lstStyle/>
          <a:p>
            <a:r>
              <a:rPr lang="en-US" sz="1400" dirty="0" smtClean="0">
                <a:solidFill>
                  <a:schemeClr val="bg2"/>
                </a:solidFill>
              </a:rPr>
              <a:t>Soundings</a:t>
            </a:r>
            <a:endParaRPr lang="en-US" sz="1400" dirty="0">
              <a:solidFill>
                <a:schemeClr val="bg2"/>
              </a:solidFill>
            </a:endParaRPr>
          </a:p>
        </p:txBody>
      </p:sp>
      <p:sp>
        <p:nvSpPr>
          <p:cNvPr id="58" name="Right Arrow 57"/>
          <p:cNvSpPr/>
          <p:nvPr/>
        </p:nvSpPr>
        <p:spPr>
          <a:xfrm>
            <a:off x="6629400" y="2451100"/>
            <a:ext cx="990600" cy="444500"/>
          </a:xfrm>
          <a:prstGeom prst="rightArrow">
            <a:avLst>
              <a:gd name="adj1" fmla="val 50000"/>
              <a:gd name="adj2" fmla="val 70455"/>
            </a:avLst>
          </a:prstGeom>
          <a:solidFill>
            <a:srgbClr val="DDF53D"/>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616700" y="2514600"/>
            <a:ext cx="1117600" cy="307777"/>
          </a:xfrm>
          <a:prstGeom prst="rect">
            <a:avLst/>
          </a:prstGeom>
          <a:noFill/>
        </p:spPr>
        <p:txBody>
          <a:bodyPr wrap="square" rtlCol="0">
            <a:spAutoFit/>
          </a:bodyPr>
          <a:lstStyle/>
          <a:p>
            <a:r>
              <a:rPr lang="en-US" sz="1400" dirty="0" smtClean="0">
                <a:solidFill>
                  <a:schemeClr val="bg2"/>
                </a:solidFill>
              </a:rPr>
              <a:t>Soundings</a:t>
            </a:r>
            <a:endParaRPr lang="en-US" sz="1400" dirty="0">
              <a:solidFill>
                <a:schemeClr val="bg2"/>
              </a:solidFill>
            </a:endParaRPr>
          </a:p>
        </p:txBody>
      </p:sp>
      <p:sp>
        <p:nvSpPr>
          <p:cNvPr id="60" name="Oval 59"/>
          <p:cNvSpPr/>
          <p:nvPr/>
        </p:nvSpPr>
        <p:spPr>
          <a:xfrm>
            <a:off x="7463366" y="965200"/>
            <a:ext cx="304800" cy="330200"/>
          </a:xfrm>
          <a:prstGeom prst="ellipse">
            <a:avLst/>
          </a:prstGeom>
          <a:noFill/>
          <a:ln w="19050" cmpd="sng">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835899" y="84666"/>
            <a:ext cx="304800" cy="330200"/>
          </a:xfrm>
          <a:prstGeom prst="ellipse">
            <a:avLst/>
          </a:prstGeom>
          <a:noFill/>
          <a:ln w="19050" cmpd="sng">
            <a:solidFill>
              <a:srgbClr val="EBF9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260165" y="372533"/>
            <a:ext cx="304800" cy="330200"/>
          </a:xfrm>
          <a:prstGeom prst="ellipse">
            <a:avLst/>
          </a:prstGeom>
          <a:noFill/>
          <a:ln w="19050" cmpd="sng">
            <a:solidFill>
              <a:srgbClr val="EBF98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3320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2_OLYMPEX_CMYK_v04_SCALE-CORRECTED.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16700" y="50801"/>
            <a:ext cx="2311400" cy="2155455"/>
          </a:xfrm>
          <a:prstGeom prst="rect">
            <a:avLst/>
          </a:prstGeom>
        </p:spPr>
      </p:pic>
      <p:sp>
        <p:nvSpPr>
          <p:cNvPr id="4" name="Title 3"/>
          <p:cNvSpPr>
            <a:spLocks noGrp="1"/>
          </p:cNvSpPr>
          <p:nvPr>
            <p:ph type="title"/>
          </p:nvPr>
        </p:nvSpPr>
        <p:spPr>
          <a:xfrm>
            <a:off x="457200" y="-17462"/>
            <a:ext cx="8229600" cy="1143000"/>
          </a:xfrm>
        </p:spPr>
        <p:txBody>
          <a:bodyPr/>
          <a:lstStyle/>
          <a:p>
            <a:pPr algn="l"/>
            <a:r>
              <a:rPr lang="en-US" dirty="0" smtClean="0">
                <a:solidFill>
                  <a:srgbClr val="FBFFB2"/>
                </a:solidFill>
              </a:rPr>
              <a:t>Timeline of Operations</a:t>
            </a:r>
            <a:endParaRPr lang="en-US" dirty="0">
              <a:solidFill>
                <a:srgbClr val="FBFFB2"/>
              </a:solidFill>
            </a:endParaRPr>
          </a:p>
        </p:txBody>
      </p:sp>
      <p:grpSp>
        <p:nvGrpSpPr>
          <p:cNvPr id="22" name="Group 21"/>
          <p:cNvGrpSpPr/>
          <p:nvPr/>
        </p:nvGrpSpPr>
        <p:grpSpPr>
          <a:xfrm>
            <a:off x="-114300" y="3263900"/>
            <a:ext cx="9313881" cy="732254"/>
            <a:chOff x="-114300" y="2273300"/>
            <a:chExt cx="9313881" cy="732254"/>
          </a:xfrm>
        </p:grpSpPr>
        <p:grpSp>
          <p:nvGrpSpPr>
            <p:cNvPr id="17" name="Group 16"/>
            <p:cNvGrpSpPr/>
            <p:nvPr/>
          </p:nvGrpSpPr>
          <p:grpSpPr>
            <a:xfrm>
              <a:off x="355600" y="2273300"/>
              <a:ext cx="8547100" cy="482600"/>
              <a:chOff x="469900" y="2273300"/>
              <a:chExt cx="8547100" cy="482600"/>
            </a:xfrm>
          </p:grpSpPr>
          <p:cxnSp>
            <p:nvCxnSpPr>
              <p:cNvPr id="6" name="Straight Connector 5"/>
              <p:cNvCxnSpPr/>
              <p:nvPr/>
            </p:nvCxnSpPr>
            <p:spPr>
              <a:xfrm>
                <a:off x="469900" y="2514600"/>
                <a:ext cx="85471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272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099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545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991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564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0137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a:off x="3683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8900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14955">
              <a:off x="-114300" y="2654300"/>
              <a:ext cx="1181100" cy="338554"/>
            </a:xfrm>
            <a:prstGeom prst="rect">
              <a:avLst/>
            </a:prstGeom>
            <a:noFill/>
          </p:spPr>
          <p:txBody>
            <a:bodyPr wrap="square" rtlCol="0">
              <a:spAutoFit/>
            </a:bodyPr>
            <a:lstStyle/>
            <a:p>
              <a:r>
                <a:rPr lang="en-US" sz="1600" dirty="0" smtClean="0">
                  <a:solidFill>
                    <a:schemeClr val="accent2"/>
                  </a:solidFill>
                </a:rPr>
                <a:t>Oct 2014</a:t>
              </a:r>
              <a:endParaRPr lang="en-US" sz="1600" dirty="0">
                <a:solidFill>
                  <a:schemeClr val="accent2"/>
                </a:solidFill>
              </a:endParaRPr>
            </a:p>
          </p:txBody>
        </p:sp>
        <p:sp>
          <p:nvSpPr>
            <p:cNvPr id="51" name="TextBox 50"/>
            <p:cNvSpPr txBox="1"/>
            <p:nvPr/>
          </p:nvSpPr>
          <p:spPr>
            <a:xfrm rot="19414955">
              <a:off x="2298700" y="2654301"/>
              <a:ext cx="1181100" cy="338554"/>
            </a:xfrm>
            <a:prstGeom prst="rect">
              <a:avLst/>
            </a:prstGeom>
            <a:noFill/>
          </p:spPr>
          <p:txBody>
            <a:bodyPr wrap="square" rtlCol="0">
              <a:spAutoFit/>
            </a:bodyPr>
            <a:lstStyle/>
            <a:p>
              <a:r>
                <a:rPr lang="en-US" sz="1600" dirty="0" smtClean="0">
                  <a:solidFill>
                    <a:srgbClr val="DDF53D"/>
                  </a:solidFill>
                </a:rPr>
                <a:t>Oct</a:t>
              </a:r>
              <a:r>
                <a:rPr lang="en-US" sz="1600" dirty="0" smtClean="0">
                  <a:solidFill>
                    <a:schemeClr val="accent1"/>
                  </a:solidFill>
                </a:rPr>
                <a:t> </a:t>
              </a:r>
              <a:r>
                <a:rPr lang="en-US" sz="1600" dirty="0" smtClean="0">
                  <a:solidFill>
                    <a:srgbClr val="DDF53D"/>
                  </a:solidFill>
                </a:rPr>
                <a:t>2015</a:t>
              </a:r>
              <a:endParaRPr lang="en-US" sz="1600" dirty="0">
                <a:solidFill>
                  <a:srgbClr val="DDF53D"/>
                </a:solidFill>
              </a:endParaRPr>
            </a:p>
          </p:txBody>
        </p:sp>
        <p:sp>
          <p:nvSpPr>
            <p:cNvPr id="52" name="TextBox 51"/>
            <p:cNvSpPr txBox="1"/>
            <p:nvPr/>
          </p:nvSpPr>
          <p:spPr>
            <a:xfrm rot="19414955">
              <a:off x="1054101" y="2641599"/>
              <a:ext cx="1181100" cy="338554"/>
            </a:xfrm>
            <a:prstGeom prst="rect">
              <a:avLst/>
            </a:prstGeom>
            <a:noFill/>
          </p:spPr>
          <p:txBody>
            <a:bodyPr wrap="square" rtlCol="0">
              <a:spAutoFit/>
            </a:bodyPr>
            <a:lstStyle/>
            <a:p>
              <a:r>
                <a:rPr lang="en-US" sz="1600" dirty="0" smtClean="0">
                  <a:solidFill>
                    <a:srgbClr val="DDF53D"/>
                  </a:solidFill>
                </a:rPr>
                <a:t>Spring 2015</a:t>
              </a:r>
              <a:endParaRPr lang="en-US" sz="1600" dirty="0">
                <a:solidFill>
                  <a:srgbClr val="DDF53D"/>
                </a:solidFill>
              </a:endParaRPr>
            </a:p>
          </p:txBody>
        </p:sp>
        <p:sp>
          <p:nvSpPr>
            <p:cNvPr id="53" name="TextBox 52"/>
            <p:cNvSpPr txBox="1"/>
            <p:nvPr/>
          </p:nvSpPr>
          <p:spPr>
            <a:xfrm rot="19414955">
              <a:off x="3594101" y="2667000"/>
              <a:ext cx="1181100" cy="338554"/>
            </a:xfrm>
            <a:prstGeom prst="rect">
              <a:avLst/>
            </a:prstGeom>
            <a:noFill/>
          </p:spPr>
          <p:txBody>
            <a:bodyPr wrap="square" rtlCol="0">
              <a:spAutoFit/>
            </a:bodyPr>
            <a:lstStyle/>
            <a:p>
              <a:r>
                <a:rPr lang="en-US" sz="1600" dirty="0" smtClean="0">
                  <a:solidFill>
                    <a:srgbClr val="DDF53D"/>
                  </a:solidFill>
                </a:rPr>
                <a:t>Nov 2015</a:t>
              </a:r>
              <a:endParaRPr lang="en-US" sz="1600" dirty="0">
                <a:solidFill>
                  <a:srgbClr val="DDF53D"/>
                </a:solidFill>
              </a:endParaRPr>
            </a:p>
          </p:txBody>
        </p:sp>
        <p:sp>
          <p:nvSpPr>
            <p:cNvPr id="54" name="TextBox 53"/>
            <p:cNvSpPr txBox="1"/>
            <p:nvPr/>
          </p:nvSpPr>
          <p:spPr>
            <a:xfrm rot="19414955">
              <a:off x="4851400" y="2628900"/>
              <a:ext cx="1181100" cy="338554"/>
            </a:xfrm>
            <a:prstGeom prst="rect">
              <a:avLst/>
            </a:prstGeom>
            <a:noFill/>
          </p:spPr>
          <p:txBody>
            <a:bodyPr wrap="square" rtlCol="0">
              <a:spAutoFit/>
            </a:bodyPr>
            <a:lstStyle/>
            <a:p>
              <a:r>
                <a:rPr lang="en-US" sz="1600" dirty="0" smtClean="0">
                  <a:solidFill>
                    <a:srgbClr val="DDF53D"/>
                  </a:solidFill>
                </a:rPr>
                <a:t>Dec 2015</a:t>
              </a:r>
              <a:endParaRPr lang="en-US" sz="1600" dirty="0">
                <a:solidFill>
                  <a:srgbClr val="DDF53D"/>
                </a:solidFill>
              </a:endParaRPr>
            </a:p>
          </p:txBody>
        </p:sp>
        <p:sp>
          <p:nvSpPr>
            <p:cNvPr id="55" name="TextBox 54"/>
            <p:cNvSpPr txBox="1"/>
            <p:nvPr/>
          </p:nvSpPr>
          <p:spPr>
            <a:xfrm rot="19414955">
              <a:off x="6070600" y="2666999"/>
              <a:ext cx="1181100" cy="338554"/>
            </a:xfrm>
            <a:prstGeom prst="rect">
              <a:avLst/>
            </a:prstGeom>
            <a:noFill/>
          </p:spPr>
          <p:txBody>
            <a:bodyPr wrap="square" rtlCol="0">
              <a:spAutoFit/>
            </a:bodyPr>
            <a:lstStyle/>
            <a:p>
              <a:r>
                <a:rPr lang="en-US" sz="1600" dirty="0" smtClean="0">
                  <a:solidFill>
                    <a:srgbClr val="DDF53D"/>
                  </a:solidFill>
                </a:rPr>
                <a:t>Jan 2016</a:t>
              </a:r>
              <a:endParaRPr lang="en-US" sz="1600" dirty="0">
                <a:solidFill>
                  <a:srgbClr val="DDF53D"/>
                </a:solidFill>
              </a:endParaRPr>
            </a:p>
          </p:txBody>
        </p:sp>
        <p:sp>
          <p:nvSpPr>
            <p:cNvPr id="56" name="TextBox 55"/>
            <p:cNvSpPr txBox="1"/>
            <p:nvPr/>
          </p:nvSpPr>
          <p:spPr>
            <a:xfrm rot="19414955">
              <a:off x="8393188" y="2625824"/>
              <a:ext cx="806393" cy="338554"/>
            </a:xfrm>
            <a:prstGeom prst="rect">
              <a:avLst/>
            </a:prstGeom>
            <a:noFill/>
          </p:spPr>
          <p:txBody>
            <a:bodyPr wrap="square" rtlCol="0">
              <a:spAutoFit/>
            </a:bodyPr>
            <a:lstStyle/>
            <a:p>
              <a:r>
                <a:rPr lang="en-US" sz="1600" dirty="0" smtClean="0">
                  <a:solidFill>
                    <a:srgbClr val="DDF53D"/>
                  </a:solidFill>
                </a:rPr>
                <a:t>Now</a:t>
              </a:r>
              <a:endParaRPr lang="en-US" sz="1600" dirty="0">
                <a:solidFill>
                  <a:srgbClr val="DDF53D"/>
                </a:solidFill>
              </a:endParaRPr>
            </a:p>
          </p:txBody>
        </p:sp>
        <p:sp>
          <p:nvSpPr>
            <p:cNvPr id="57" name="TextBox 56"/>
            <p:cNvSpPr txBox="1"/>
            <p:nvPr/>
          </p:nvSpPr>
          <p:spPr>
            <a:xfrm rot="19414955">
              <a:off x="7340601" y="2654300"/>
              <a:ext cx="1181100" cy="338554"/>
            </a:xfrm>
            <a:prstGeom prst="rect">
              <a:avLst/>
            </a:prstGeom>
            <a:noFill/>
          </p:spPr>
          <p:txBody>
            <a:bodyPr wrap="square" rtlCol="0">
              <a:spAutoFit/>
            </a:bodyPr>
            <a:lstStyle/>
            <a:p>
              <a:r>
                <a:rPr lang="en-US" sz="1600" dirty="0" smtClean="0">
                  <a:solidFill>
                    <a:srgbClr val="DDF53D"/>
                  </a:solidFill>
                </a:rPr>
                <a:t>Feb 2016</a:t>
              </a:r>
              <a:endParaRPr lang="en-US" sz="1600" dirty="0">
                <a:solidFill>
                  <a:srgbClr val="DDF53D"/>
                </a:solidFill>
              </a:endParaRPr>
            </a:p>
          </p:txBody>
        </p:sp>
      </p:grpSp>
      <p:sp>
        <p:nvSpPr>
          <p:cNvPr id="23" name="Left Brace 22"/>
          <p:cNvSpPr/>
          <p:nvPr/>
        </p:nvSpPr>
        <p:spPr>
          <a:xfrm rot="16200000">
            <a:off x="5029200" y="3647441"/>
            <a:ext cx="508000" cy="1727200"/>
          </a:xfrm>
          <a:prstGeom prst="leftBrace">
            <a:avLst>
              <a:gd name="adj1" fmla="val 40833"/>
              <a:gd name="adj2" fmla="val 50000"/>
            </a:avLst>
          </a:prstGeom>
          <a:ln w="38100" cmpd="sng">
            <a:solidFill>
              <a:srgbClr val="0978B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4102100" y="4838700"/>
            <a:ext cx="2413000" cy="707886"/>
          </a:xfrm>
          <a:prstGeom prst="rect">
            <a:avLst/>
          </a:prstGeom>
          <a:noFill/>
        </p:spPr>
        <p:txBody>
          <a:bodyPr wrap="square" rtlCol="0">
            <a:spAutoFit/>
          </a:bodyPr>
          <a:lstStyle/>
          <a:p>
            <a:r>
              <a:rPr lang="en-US" sz="2000" b="1" dirty="0" smtClean="0">
                <a:solidFill>
                  <a:schemeClr val="accent1"/>
                </a:solidFill>
              </a:rPr>
              <a:t>Aircraft</a:t>
            </a:r>
          </a:p>
          <a:p>
            <a:r>
              <a:rPr lang="en-US" sz="2000" dirty="0" smtClean="0">
                <a:solidFill>
                  <a:schemeClr val="accent1"/>
                </a:solidFill>
              </a:rPr>
              <a:t>DC-8, Citation, ER-2</a:t>
            </a:r>
          </a:p>
        </p:txBody>
      </p:sp>
      <p:sp>
        <p:nvSpPr>
          <p:cNvPr id="8" name="Right Arrow 7"/>
          <p:cNvSpPr/>
          <p:nvPr/>
        </p:nvSpPr>
        <p:spPr>
          <a:xfrm>
            <a:off x="393700" y="3009900"/>
            <a:ext cx="1244600" cy="558800"/>
          </a:xfrm>
          <a:prstGeom prst="rightArrow">
            <a:avLst>
              <a:gd name="adj1" fmla="val 50000"/>
              <a:gd name="adj2" fmla="val 70455"/>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1800" y="3124200"/>
            <a:ext cx="774700" cy="307777"/>
          </a:xfrm>
          <a:prstGeom prst="rect">
            <a:avLst/>
          </a:prstGeom>
          <a:noFill/>
        </p:spPr>
        <p:txBody>
          <a:bodyPr wrap="square" rtlCol="0">
            <a:spAutoFit/>
          </a:bodyPr>
          <a:lstStyle/>
          <a:p>
            <a:r>
              <a:rPr lang="en-US" sz="1400" dirty="0" smtClean="0"/>
              <a:t>Testing</a:t>
            </a:r>
            <a:endParaRPr lang="en-US" sz="1400" dirty="0"/>
          </a:p>
        </p:txBody>
      </p:sp>
      <p:sp>
        <p:nvSpPr>
          <p:cNvPr id="30" name="Right Arrow 29"/>
          <p:cNvSpPr/>
          <p:nvPr/>
        </p:nvSpPr>
        <p:spPr>
          <a:xfrm>
            <a:off x="2908300" y="3048000"/>
            <a:ext cx="5969000" cy="558800"/>
          </a:xfrm>
          <a:prstGeom prst="rightArrow">
            <a:avLst>
              <a:gd name="adj1" fmla="val 50000"/>
              <a:gd name="adj2" fmla="val 70455"/>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946400" y="3162300"/>
            <a:ext cx="5524500" cy="307777"/>
          </a:xfrm>
          <a:prstGeom prst="rect">
            <a:avLst/>
          </a:prstGeom>
          <a:noFill/>
        </p:spPr>
        <p:txBody>
          <a:bodyPr wrap="square" rtlCol="0">
            <a:spAutoFit/>
          </a:bodyPr>
          <a:lstStyle/>
          <a:p>
            <a:r>
              <a:rPr lang="en-US" sz="1400" dirty="0" smtClean="0"/>
              <a:t>Ground sites collecting data – </a:t>
            </a:r>
            <a:r>
              <a:rPr lang="en-US" sz="1400" dirty="0" err="1" smtClean="0"/>
              <a:t>Raingauges</a:t>
            </a:r>
            <a:r>
              <a:rPr lang="en-US" sz="1400" dirty="0" smtClean="0"/>
              <a:t> and </a:t>
            </a:r>
            <a:r>
              <a:rPr lang="en-US" sz="1400" dirty="0" err="1" smtClean="0"/>
              <a:t>Parsivel</a:t>
            </a:r>
            <a:r>
              <a:rPr lang="en-US" sz="1400" dirty="0" smtClean="0"/>
              <a:t> and MRR’s</a:t>
            </a:r>
            <a:endParaRPr lang="en-US" sz="1400" dirty="0"/>
          </a:p>
        </p:txBody>
      </p:sp>
      <p:sp>
        <p:nvSpPr>
          <p:cNvPr id="32" name="Right Arrow 31"/>
          <p:cNvSpPr/>
          <p:nvPr/>
        </p:nvSpPr>
        <p:spPr>
          <a:xfrm>
            <a:off x="4305300" y="2819400"/>
            <a:ext cx="20574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229100" y="2921000"/>
            <a:ext cx="2298700" cy="307777"/>
          </a:xfrm>
          <a:prstGeom prst="rect">
            <a:avLst/>
          </a:prstGeom>
          <a:noFill/>
        </p:spPr>
        <p:txBody>
          <a:bodyPr wrap="square" rtlCol="0">
            <a:spAutoFit/>
          </a:bodyPr>
          <a:lstStyle/>
          <a:p>
            <a:r>
              <a:rPr lang="en-US" sz="1400" dirty="0" smtClean="0"/>
              <a:t>NPOL and DOW Operations </a:t>
            </a:r>
            <a:endParaRPr lang="en-US" sz="1400" dirty="0"/>
          </a:p>
        </p:txBody>
      </p:sp>
      <p:sp>
        <p:nvSpPr>
          <p:cNvPr id="35" name="Right Arrow 34"/>
          <p:cNvSpPr/>
          <p:nvPr/>
        </p:nvSpPr>
        <p:spPr>
          <a:xfrm>
            <a:off x="6629400" y="2870200"/>
            <a:ext cx="9779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616700" y="2984500"/>
            <a:ext cx="1320800" cy="307777"/>
          </a:xfrm>
          <a:prstGeom prst="rect">
            <a:avLst/>
          </a:prstGeom>
          <a:noFill/>
        </p:spPr>
        <p:txBody>
          <a:bodyPr wrap="square" rtlCol="0">
            <a:spAutoFit/>
          </a:bodyPr>
          <a:lstStyle/>
          <a:p>
            <a:r>
              <a:rPr lang="en-US" sz="1400" dirty="0" smtClean="0"/>
              <a:t>NPOL,DOW</a:t>
            </a:r>
            <a:endParaRPr lang="en-US" sz="1400" dirty="0"/>
          </a:p>
        </p:txBody>
      </p:sp>
      <p:sp>
        <p:nvSpPr>
          <p:cNvPr id="42" name="Right Arrow 41"/>
          <p:cNvSpPr/>
          <p:nvPr/>
        </p:nvSpPr>
        <p:spPr>
          <a:xfrm>
            <a:off x="4699000" y="2628900"/>
            <a:ext cx="4191000" cy="444500"/>
          </a:xfrm>
          <a:prstGeom prst="rightArrow">
            <a:avLst>
              <a:gd name="adj1" fmla="val 50000"/>
              <a:gd name="adj2" fmla="val 70455"/>
            </a:avLst>
          </a:prstGeom>
          <a:solidFill>
            <a:srgbClr val="9DF131"/>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826000" y="2692400"/>
            <a:ext cx="2298700" cy="307777"/>
          </a:xfrm>
          <a:prstGeom prst="rect">
            <a:avLst/>
          </a:prstGeom>
          <a:noFill/>
        </p:spPr>
        <p:txBody>
          <a:bodyPr wrap="square" rtlCol="0">
            <a:spAutoFit/>
          </a:bodyPr>
          <a:lstStyle/>
          <a:p>
            <a:r>
              <a:rPr lang="en-US" sz="1400" dirty="0" smtClean="0"/>
              <a:t>EC X-band Operations</a:t>
            </a:r>
            <a:endParaRPr lang="en-US" sz="1400" dirty="0"/>
          </a:p>
        </p:txBody>
      </p:sp>
      <p:sp>
        <p:nvSpPr>
          <p:cNvPr id="46" name="Right Arrow 45"/>
          <p:cNvSpPr/>
          <p:nvPr/>
        </p:nvSpPr>
        <p:spPr>
          <a:xfrm>
            <a:off x="4318000" y="2413000"/>
            <a:ext cx="2057400" cy="444500"/>
          </a:xfrm>
          <a:prstGeom prst="rightArrow">
            <a:avLst>
              <a:gd name="adj1" fmla="val 50000"/>
              <a:gd name="adj2" fmla="val 70455"/>
            </a:avLst>
          </a:prstGeom>
          <a:solidFill>
            <a:srgbClr val="DDF53D"/>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318000" y="2476500"/>
            <a:ext cx="2298700" cy="307777"/>
          </a:xfrm>
          <a:prstGeom prst="rect">
            <a:avLst/>
          </a:prstGeom>
          <a:noFill/>
        </p:spPr>
        <p:txBody>
          <a:bodyPr wrap="square" rtlCol="0">
            <a:spAutoFit/>
          </a:bodyPr>
          <a:lstStyle/>
          <a:p>
            <a:r>
              <a:rPr lang="en-US" sz="1400" dirty="0" smtClean="0">
                <a:solidFill>
                  <a:schemeClr val="bg2"/>
                </a:solidFill>
              </a:rPr>
              <a:t>Soundings</a:t>
            </a:r>
            <a:endParaRPr lang="en-US" sz="1400" dirty="0">
              <a:solidFill>
                <a:schemeClr val="bg2"/>
              </a:solidFill>
            </a:endParaRPr>
          </a:p>
        </p:txBody>
      </p:sp>
      <p:sp>
        <p:nvSpPr>
          <p:cNvPr id="58" name="Right Arrow 57"/>
          <p:cNvSpPr/>
          <p:nvPr/>
        </p:nvSpPr>
        <p:spPr>
          <a:xfrm>
            <a:off x="6629400" y="2451100"/>
            <a:ext cx="990600" cy="444500"/>
          </a:xfrm>
          <a:prstGeom prst="rightArrow">
            <a:avLst>
              <a:gd name="adj1" fmla="val 50000"/>
              <a:gd name="adj2" fmla="val 70455"/>
            </a:avLst>
          </a:prstGeom>
          <a:solidFill>
            <a:srgbClr val="DDF53D"/>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616700" y="2514600"/>
            <a:ext cx="1117600" cy="307777"/>
          </a:xfrm>
          <a:prstGeom prst="rect">
            <a:avLst/>
          </a:prstGeom>
          <a:noFill/>
        </p:spPr>
        <p:txBody>
          <a:bodyPr wrap="square" rtlCol="0">
            <a:spAutoFit/>
          </a:bodyPr>
          <a:lstStyle/>
          <a:p>
            <a:r>
              <a:rPr lang="en-US" sz="1400" dirty="0" smtClean="0">
                <a:solidFill>
                  <a:schemeClr val="bg2"/>
                </a:solidFill>
              </a:rPr>
              <a:t>Soundings</a:t>
            </a:r>
            <a:endParaRPr lang="en-US" sz="1400" dirty="0">
              <a:solidFill>
                <a:schemeClr val="bg2"/>
              </a:solidFill>
            </a:endParaRPr>
          </a:p>
        </p:txBody>
      </p:sp>
      <p:grpSp>
        <p:nvGrpSpPr>
          <p:cNvPr id="2" name="Group 1"/>
          <p:cNvGrpSpPr/>
          <p:nvPr/>
        </p:nvGrpSpPr>
        <p:grpSpPr>
          <a:xfrm>
            <a:off x="4406900" y="2184400"/>
            <a:ext cx="1968500" cy="444500"/>
            <a:chOff x="4406900" y="2184400"/>
            <a:chExt cx="1968500" cy="444500"/>
          </a:xfrm>
        </p:grpSpPr>
        <p:sp>
          <p:nvSpPr>
            <p:cNvPr id="60" name="Right Arrow 59"/>
            <p:cNvSpPr/>
            <p:nvPr/>
          </p:nvSpPr>
          <p:spPr>
            <a:xfrm>
              <a:off x="4406900" y="2184400"/>
              <a:ext cx="1968500" cy="444500"/>
            </a:xfrm>
            <a:prstGeom prst="rightArrow">
              <a:avLst>
                <a:gd name="adj1" fmla="val 50000"/>
                <a:gd name="adj2" fmla="val 70455"/>
              </a:avLst>
            </a:prstGeom>
            <a:solidFill>
              <a:schemeClr val="accent1"/>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445000" y="2235200"/>
              <a:ext cx="1346200" cy="307777"/>
            </a:xfrm>
            <a:prstGeom prst="rect">
              <a:avLst/>
            </a:prstGeom>
            <a:noFill/>
          </p:spPr>
          <p:txBody>
            <a:bodyPr wrap="square" rtlCol="0">
              <a:spAutoFit/>
            </a:bodyPr>
            <a:lstStyle/>
            <a:p>
              <a:r>
                <a:rPr lang="en-US" sz="1400" dirty="0" smtClean="0"/>
                <a:t>Aircraft</a:t>
              </a:r>
              <a:endParaRPr lang="en-US" sz="1400" dirty="0"/>
            </a:p>
          </p:txBody>
        </p:sp>
      </p:grpSp>
      <p:grpSp>
        <p:nvGrpSpPr>
          <p:cNvPr id="62" name="Group 61"/>
          <p:cNvGrpSpPr/>
          <p:nvPr/>
        </p:nvGrpSpPr>
        <p:grpSpPr>
          <a:xfrm>
            <a:off x="266700" y="4826000"/>
            <a:ext cx="3764761" cy="1807865"/>
            <a:chOff x="226804" y="1417638"/>
            <a:chExt cx="5773157" cy="3008994"/>
          </a:xfrm>
        </p:grpSpPr>
        <p:pic>
          <p:nvPicPr>
            <p:cNvPr id="63" name="Picture 62" descr="DC-8.jpg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04" y="1417638"/>
              <a:ext cx="5773157" cy="2875303"/>
            </a:xfrm>
            <a:prstGeom prst="rect">
              <a:avLst/>
            </a:prstGeom>
          </p:spPr>
        </p:pic>
        <p:sp>
          <p:nvSpPr>
            <p:cNvPr id="64" name="TextBox 63"/>
            <p:cNvSpPr txBox="1"/>
            <p:nvPr/>
          </p:nvSpPr>
          <p:spPr>
            <a:xfrm>
              <a:off x="226804" y="3658241"/>
              <a:ext cx="2083836" cy="768391"/>
            </a:xfrm>
            <a:prstGeom prst="rect">
              <a:avLst/>
            </a:prstGeom>
            <a:noFill/>
          </p:spPr>
          <p:txBody>
            <a:bodyPr wrap="square" rtlCol="0">
              <a:spAutoFit/>
            </a:bodyPr>
            <a:lstStyle/>
            <a:p>
              <a:r>
                <a:rPr lang="en-US" sz="2400" dirty="0" smtClean="0">
                  <a:solidFill>
                    <a:srgbClr val="FBFFB2"/>
                  </a:solidFill>
                </a:rPr>
                <a:t>DC-8</a:t>
              </a:r>
              <a:endParaRPr lang="en-US" sz="2400" dirty="0">
                <a:solidFill>
                  <a:srgbClr val="FBFFB2"/>
                </a:solidFill>
              </a:endParaRPr>
            </a:p>
          </p:txBody>
        </p:sp>
      </p:grpSp>
      <p:grpSp>
        <p:nvGrpSpPr>
          <p:cNvPr id="65" name="Group 64"/>
          <p:cNvGrpSpPr/>
          <p:nvPr/>
        </p:nvGrpSpPr>
        <p:grpSpPr>
          <a:xfrm>
            <a:off x="776707" y="1143000"/>
            <a:ext cx="2902122" cy="1677919"/>
            <a:chOff x="5173631" y="3266890"/>
            <a:chExt cx="3468684" cy="1992429"/>
          </a:xfrm>
        </p:grpSpPr>
        <p:pic>
          <p:nvPicPr>
            <p:cNvPr id="66" name="Picture 65" descr="ER2-681841main_ED08-0053-07_672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631" y="3266890"/>
              <a:ext cx="3468684" cy="1992429"/>
            </a:xfrm>
            <a:prstGeom prst="rect">
              <a:avLst/>
            </a:prstGeom>
          </p:spPr>
        </p:pic>
        <p:sp>
          <p:nvSpPr>
            <p:cNvPr id="67" name="TextBox 66"/>
            <p:cNvSpPr txBox="1"/>
            <p:nvPr/>
          </p:nvSpPr>
          <p:spPr>
            <a:xfrm>
              <a:off x="7589032" y="3276965"/>
              <a:ext cx="1043087" cy="461665"/>
            </a:xfrm>
            <a:prstGeom prst="rect">
              <a:avLst/>
            </a:prstGeom>
            <a:noFill/>
          </p:spPr>
          <p:txBody>
            <a:bodyPr wrap="square" rtlCol="0">
              <a:spAutoFit/>
            </a:bodyPr>
            <a:lstStyle/>
            <a:p>
              <a:r>
                <a:rPr lang="en-US" sz="2400" dirty="0" smtClean="0">
                  <a:solidFill>
                    <a:srgbClr val="FBFFB2"/>
                  </a:solidFill>
                </a:rPr>
                <a:t>ER-2</a:t>
              </a:r>
              <a:endParaRPr lang="en-US" sz="2400" dirty="0">
                <a:solidFill>
                  <a:srgbClr val="FBFFB2"/>
                </a:solidFill>
              </a:endParaRPr>
            </a:p>
          </p:txBody>
        </p:sp>
      </p:grpSp>
      <p:pic>
        <p:nvPicPr>
          <p:cNvPr id="68" name="Picture 67" descr="cessna-research-jet_sidebar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699" y="4839841"/>
            <a:ext cx="2638263" cy="1758842"/>
          </a:xfrm>
          <a:prstGeom prst="rect">
            <a:avLst/>
          </a:prstGeom>
        </p:spPr>
      </p:pic>
      <p:sp>
        <p:nvSpPr>
          <p:cNvPr id="70" name="Oval 69"/>
          <p:cNvSpPr/>
          <p:nvPr/>
        </p:nvSpPr>
        <p:spPr>
          <a:xfrm>
            <a:off x="7040032" y="1320799"/>
            <a:ext cx="452967" cy="423333"/>
          </a:xfrm>
          <a:prstGeom prst="ellipse">
            <a:avLst/>
          </a:prstGeom>
          <a:noFill/>
          <a:ln w="1905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4469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2_OLYMPEX_CMYK_v04_SCALE-CORRECTED.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16700" y="50801"/>
            <a:ext cx="2311400" cy="2155455"/>
          </a:xfrm>
          <a:prstGeom prst="rect">
            <a:avLst/>
          </a:prstGeom>
        </p:spPr>
      </p:pic>
      <p:sp>
        <p:nvSpPr>
          <p:cNvPr id="4" name="Title 3"/>
          <p:cNvSpPr>
            <a:spLocks noGrp="1"/>
          </p:cNvSpPr>
          <p:nvPr>
            <p:ph type="title"/>
          </p:nvPr>
        </p:nvSpPr>
        <p:spPr>
          <a:xfrm>
            <a:off x="457200" y="-17462"/>
            <a:ext cx="8229600" cy="1143000"/>
          </a:xfrm>
        </p:spPr>
        <p:txBody>
          <a:bodyPr/>
          <a:lstStyle/>
          <a:p>
            <a:pPr algn="l"/>
            <a:r>
              <a:rPr lang="en-US" dirty="0" smtClean="0">
                <a:solidFill>
                  <a:srgbClr val="FBFFB2"/>
                </a:solidFill>
              </a:rPr>
              <a:t>Timeline of Operations</a:t>
            </a:r>
            <a:endParaRPr lang="en-US" dirty="0">
              <a:solidFill>
                <a:srgbClr val="FBFFB2"/>
              </a:solidFill>
            </a:endParaRPr>
          </a:p>
        </p:txBody>
      </p:sp>
      <p:grpSp>
        <p:nvGrpSpPr>
          <p:cNvPr id="22" name="Group 21"/>
          <p:cNvGrpSpPr/>
          <p:nvPr/>
        </p:nvGrpSpPr>
        <p:grpSpPr>
          <a:xfrm>
            <a:off x="-114300" y="3263900"/>
            <a:ext cx="9313881" cy="732254"/>
            <a:chOff x="-114300" y="2273300"/>
            <a:chExt cx="9313881" cy="732254"/>
          </a:xfrm>
        </p:grpSpPr>
        <p:grpSp>
          <p:nvGrpSpPr>
            <p:cNvPr id="17" name="Group 16"/>
            <p:cNvGrpSpPr/>
            <p:nvPr/>
          </p:nvGrpSpPr>
          <p:grpSpPr>
            <a:xfrm>
              <a:off x="355600" y="2273300"/>
              <a:ext cx="8547100" cy="482600"/>
              <a:chOff x="469900" y="2273300"/>
              <a:chExt cx="8547100" cy="482600"/>
            </a:xfrm>
          </p:grpSpPr>
          <p:cxnSp>
            <p:nvCxnSpPr>
              <p:cNvPr id="6" name="Straight Connector 5"/>
              <p:cNvCxnSpPr/>
              <p:nvPr/>
            </p:nvCxnSpPr>
            <p:spPr>
              <a:xfrm>
                <a:off x="469900" y="2514600"/>
                <a:ext cx="85471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272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099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545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4991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7564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80137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grpSp>
        <p:cxnSp>
          <p:nvCxnSpPr>
            <p:cNvPr id="49" name="Straight Connector 48"/>
            <p:cNvCxnSpPr/>
            <p:nvPr/>
          </p:nvCxnSpPr>
          <p:spPr>
            <a:xfrm>
              <a:off x="368300" y="22733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890000" y="2286000"/>
              <a:ext cx="0" cy="469900"/>
            </a:xfrm>
            <a:prstGeom prst="line">
              <a:avLst/>
            </a:prstGeom>
            <a:ln>
              <a:solidFill>
                <a:srgbClr val="DDF53D"/>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414955">
              <a:off x="-114300" y="2654300"/>
              <a:ext cx="1181100" cy="338554"/>
            </a:xfrm>
            <a:prstGeom prst="rect">
              <a:avLst/>
            </a:prstGeom>
            <a:noFill/>
          </p:spPr>
          <p:txBody>
            <a:bodyPr wrap="square" rtlCol="0">
              <a:spAutoFit/>
            </a:bodyPr>
            <a:lstStyle/>
            <a:p>
              <a:r>
                <a:rPr lang="en-US" sz="1600" dirty="0" smtClean="0">
                  <a:solidFill>
                    <a:schemeClr val="accent2"/>
                  </a:solidFill>
                </a:rPr>
                <a:t>Oct 2014</a:t>
              </a:r>
              <a:endParaRPr lang="en-US" sz="1600" dirty="0">
                <a:solidFill>
                  <a:schemeClr val="accent2"/>
                </a:solidFill>
              </a:endParaRPr>
            </a:p>
          </p:txBody>
        </p:sp>
        <p:sp>
          <p:nvSpPr>
            <p:cNvPr id="51" name="TextBox 50"/>
            <p:cNvSpPr txBox="1"/>
            <p:nvPr/>
          </p:nvSpPr>
          <p:spPr>
            <a:xfrm rot="19414955">
              <a:off x="2298700" y="2654301"/>
              <a:ext cx="1181100" cy="338554"/>
            </a:xfrm>
            <a:prstGeom prst="rect">
              <a:avLst/>
            </a:prstGeom>
            <a:noFill/>
          </p:spPr>
          <p:txBody>
            <a:bodyPr wrap="square" rtlCol="0">
              <a:spAutoFit/>
            </a:bodyPr>
            <a:lstStyle/>
            <a:p>
              <a:r>
                <a:rPr lang="en-US" sz="1600" dirty="0" smtClean="0">
                  <a:solidFill>
                    <a:srgbClr val="DDF53D"/>
                  </a:solidFill>
                </a:rPr>
                <a:t>Oct</a:t>
              </a:r>
              <a:r>
                <a:rPr lang="en-US" sz="1600" dirty="0" smtClean="0">
                  <a:solidFill>
                    <a:schemeClr val="accent1"/>
                  </a:solidFill>
                </a:rPr>
                <a:t> </a:t>
              </a:r>
              <a:r>
                <a:rPr lang="en-US" sz="1600" dirty="0" smtClean="0">
                  <a:solidFill>
                    <a:srgbClr val="DDF53D"/>
                  </a:solidFill>
                </a:rPr>
                <a:t>2015</a:t>
              </a:r>
              <a:endParaRPr lang="en-US" sz="1600" dirty="0">
                <a:solidFill>
                  <a:srgbClr val="DDF53D"/>
                </a:solidFill>
              </a:endParaRPr>
            </a:p>
          </p:txBody>
        </p:sp>
        <p:sp>
          <p:nvSpPr>
            <p:cNvPr id="52" name="TextBox 51"/>
            <p:cNvSpPr txBox="1"/>
            <p:nvPr/>
          </p:nvSpPr>
          <p:spPr>
            <a:xfrm rot="19414955">
              <a:off x="1054101" y="2641599"/>
              <a:ext cx="1181100" cy="338554"/>
            </a:xfrm>
            <a:prstGeom prst="rect">
              <a:avLst/>
            </a:prstGeom>
            <a:noFill/>
          </p:spPr>
          <p:txBody>
            <a:bodyPr wrap="square" rtlCol="0">
              <a:spAutoFit/>
            </a:bodyPr>
            <a:lstStyle/>
            <a:p>
              <a:r>
                <a:rPr lang="en-US" sz="1600" dirty="0" smtClean="0">
                  <a:solidFill>
                    <a:srgbClr val="DDF53D"/>
                  </a:solidFill>
                </a:rPr>
                <a:t>Spring 2015</a:t>
              </a:r>
              <a:endParaRPr lang="en-US" sz="1600" dirty="0">
                <a:solidFill>
                  <a:srgbClr val="DDF53D"/>
                </a:solidFill>
              </a:endParaRPr>
            </a:p>
          </p:txBody>
        </p:sp>
        <p:sp>
          <p:nvSpPr>
            <p:cNvPr id="53" name="TextBox 52"/>
            <p:cNvSpPr txBox="1"/>
            <p:nvPr/>
          </p:nvSpPr>
          <p:spPr>
            <a:xfrm rot="19414955">
              <a:off x="3594101" y="2667000"/>
              <a:ext cx="1181100" cy="338554"/>
            </a:xfrm>
            <a:prstGeom prst="rect">
              <a:avLst/>
            </a:prstGeom>
            <a:noFill/>
          </p:spPr>
          <p:txBody>
            <a:bodyPr wrap="square" rtlCol="0">
              <a:spAutoFit/>
            </a:bodyPr>
            <a:lstStyle/>
            <a:p>
              <a:r>
                <a:rPr lang="en-US" sz="1600" dirty="0" smtClean="0">
                  <a:solidFill>
                    <a:srgbClr val="DDF53D"/>
                  </a:solidFill>
                </a:rPr>
                <a:t>Nov 2015</a:t>
              </a:r>
              <a:endParaRPr lang="en-US" sz="1600" dirty="0">
                <a:solidFill>
                  <a:srgbClr val="DDF53D"/>
                </a:solidFill>
              </a:endParaRPr>
            </a:p>
          </p:txBody>
        </p:sp>
        <p:sp>
          <p:nvSpPr>
            <p:cNvPr id="54" name="TextBox 53"/>
            <p:cNvSpPr txBox="1"/>
            <p:nvPr/>
          </p:nvSpPr>
          <p:spPr>
            <a:xfrm rot="19414955">
              <a:off x="4851400" y="2628900"/>
              <a:ext cx="1181100" cy="338554"/>
            </a:xfrm>
            <a:prstGeom prst="rect">
              <a:avLst/>
            </a:prstGeom>
            <a:noFill/>
          </p:spPr>
          <p:txBody>
            <a:bodyPr wrap="square" rtlCol="0">
              <a:spAutoFit/>
            </a:bodyPr>
            <a:lstStyle/>
            <a:p>
              <a:r>
                <a:rPr lang="en-US" sz="1600" dirty="0" smtClean="0">
                  <a:solidFill>
                    <a:srgbClr val="DDF53D"/>
                  </a:solidFill>
                </a:rPr>
                <a:t>Dec 2015</a:t>
              </a:r>
              <a:endParaRPr lang="en-US" sz="1600" dirty="0">
                <a:solidFill>
                  <a:srgbClr val="DDF53D"/>
                </a:solidFill>
              </a:endParaRPr>
            </a:p>
          </p:txBody>
        </p:sp>
        <p:sp>
          <p:nvSpPr>
            <p:cNvPr id="55" name="TextBox 54"/>
            <p:cNvSpPr txBox="1"/>
            <p:nvPr/>
          </p:nvSpPr>
          <p:spPr>
            <a:xfrm rot="19414955">
              <a:off x="6070600" y="2666999"/>
              <a:ext cx="1181100" cy="338554"/>
            </a:xfrm>
            <a:prstGeom prst="rect">
              <a:avLst/>
            </a:prstGeom>
            <a:noFill/>
          </p:spPr>
          <p:txBody>
            <a:bodyPr wrap="square" rtlCol="0">
              <a:spAutoFit/>
            </a:bodyPr>
            <a:lstStyle/>
            <a:p>
              <a:r>
                <a:rPr lang="en-US" sz="1600" dirty="0" smtClean="0">
                  <a:solidFill>
                    <a:srgbClr val="DDF53D"/>
                  </a:solidFill>
                </a:rPr>
                <a:t>Jan 2016</a:t>
              </a:r>
              <a:endParaRPr lang="en-US" sz="1600" dirty="0">
                <a:solidFill>
                  <a:srgbClr val="DDF53D"/>
                </a:solidFill>
              </a:endParaRPr>
            </a:p>
          </p:txBody>
        </p:sp>
        <p:sp>
          <p:nvSpPr>
            <p:cNvPr id="56" name="TextBox 55"/>
            <p:cNvSpPr txBox="1"/>
            <p:nvPr/>
          </p:nvSpPr>
          <p:spPr>
            <a:xfrm rot="19414955">
              <a:off x="8393188" y="2625824"/>
              <a:ext cx="806393" cy="338554"/>
            </a:xfrm>
            <a:prstGeom prst="rect">
              <a:avLst/>
            </a:prstGeom>
            <a:noFill/>
          </p:spPr>
          <p:txBody>
            <a:bodyPr wrap="square" rtlCol="0">
              <a:spAutoFit/>
            </a:bodyPr>
            <a:lstStyle/>
            <a:p>
              <a:r>
                <a:rPr lang="en-US" sz="1600" dirty="0" smtClean="0">
                  <a:solidFill>
                    <a:srgbClr val="DDF53D"/>
                  </a:solidFill>
                </a:rPr>
                <a:t>Now</a:t>
              </a:r>
              <a:endParaRPr lang="en-US" sz="1600" dirty="0">
                <a:solidFill>
                  <a:srgbClr val="DDF53D"/>
                </a:solidFill>
              </a:endParaRPr>
            </a:p>
          </p:txBody>
        </p:sp>
        <p:sp>
          <p:nvSpPr>
            <p:cNvPr id="57" name="TextBox 56"/>
            <p:cNvSpPr txBox="1"/>
            <p:nvPr/>
          </p:nvSpPr>
          <p:spPr>
            <a:xfrm rot="19414955">
              <a:off x="7340601" y="2654300"/>
              <a:ext cx="1181100" cy="338554"/>
            </a:xfrm>
            <a:prstGeom prst="rect">
              <a:avLst/>
            </a:prstGeom>
            <a:noFill/>
          </p:spPr>
          <p:txBody>
            <a:bodyPr wrap="square" rtlCol="0">
              <a:spAutoFit/>
            </a:bodyPr>
            <a:lstStyle/>
            <a:p>
              <a:r>
                <a:rPr lang="en-US" sz="1600" dirty="0" smtClean="0">
                  <a:solidFill>
                    <a:srgbClr val="DDF53D"/>
                  </a:solidFill>
                </a:rPr>
                <a:t>Feb 2016</a:t>
              </a:r>
              <a:endParaRPr lang="en-US" sz="1600" dirty="0">
                <a:solidFill>
                  <a:srgbClr val="DDF53D"/>
                </a:solidFill>
              </a:endParaRPr>
            </a:p>
          </p:txBody>
        </p:sp>
      </p:grpSp>
      <p:sp>
        <p:nvSpPr>
          <p:cNvPr id="23" name="Left Brace 22"/>
          <p:cNvSpPr/>
          <p:nvPr/>
        </p:nvSpPr>
        <p:spPr>
          <a:xfrm rot="16200000">
            <a:off x="5626100" y="1526541"/>
            <a:ext cx="508000" cy="5969000"/>
          </a:xfrm>
          <a:prstGeom prst="leftBrace">
            <a:avLst>
              <a:gd name="adj1" fmla="val 40833"/>
              <a:gd name="adj2" fmla="val 50000"/>
            </a:avLst>
          </a:prstGeom>
          <a:ln w="38100" cmpd="sng">
            <a:solidFill>
              <a:srgbClr val="98A3C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5435600" y="4864100"/>
            <a:ext cx="3086100" cy="1323439"/>
          </a:xfrm>
          <a:prstGeom prst="rect">
            <a:avLst/>
          </a:prstGeom>
          <a:noFill/>
        </p:spPr>
        <p:txBody>
          <a:bodyPr wrap="square" rtlCol="0">
            <a:spAutoFit/>
          </a:bodyPr>
          <a:lstStyle/>
          <a:p>
            <a:r>
              <a:rPr lang="en-US" sz="2000" b="1" dirty="0" smtClean="0">
                <a:solidFill>
                  <a:srgbClr val="98A3CA"/>
                </a:solidFill>
              </a:rPr>
              <a:t>Snow Measurements</a:t>
            </a:r>
          </a:p>
          <a:p>
            <a:r>
              <a:rPr lang="en-US" sz="2000" dirty="0" smtClean="0">
                <a:solidFill>
                  <a:srgbClr val="98A3CA"/>
                </a:solidFill>
              </a:rPr>
              <a:t>Trailer, Hurricane Ridge, Snow Poles, Snow Survey, </a:t>
            </a:r>
            <a:r>
              <a:rPr lang="en-US" sz="2000" dirty="0" err="1" smtClean="0">
                <a:solidFill>
                  <a:srgbClr val="98A3CA"/>
                </a:solidFill>
              </a:rPr>
              <a:t>Lidar</a:t>
            </a:r>
            <a:r>
              <a:rPr lang="en-US" sz="2000" dirty="0" smtClean="0">
                <a:solidFill>
                  <a:srgbClr val="98A3CA"/>
                </a:solidFill>
              </a:rPr>
              <a:t> Flights</a:t>
            </a:r>
          </a:p>
        </p:txBody>
      </p:sp>
      <p:sp>
        <p:nvSpPr>
          <p:cNvPr id="8" name="Right Arrow 7"/>
          <p:cNvSpPr/>
          <p:nvPr/>
        </p:nvSpPr>
        <p:spPr>
          <a:xfrm>
            <a:off x="393700" y="3009900"/>
            <a:ext cx="1244600" cy="558800"/>
          </a:xfrm>
          <a:prstGeom prst="rightArrow">
            <a:avLst>
              <a:gd name="adj1" fmla="val 50000"/>
              <a:gd name="adj2" fmla="val 70455"/>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1800" y="3124200"/>
            <a:ext cx="774700" cy="307777"/>
          </a:xfrm>
          <a:prstGeom prst="rect">
            <a:avLst/>
          </a:prstGeom>
          <a:noFill/>
        </p:spPr>
        <p:txBody>
          <a:bodyPr wrap="square" rtlCol="0">
            <a:spAutoFit/>
          </a:bodyPr>
          <a:lstStyle/>
          <a:p>
            <a:r>
              <a:rPr lang="en-US" sz="1400" dirty="0" smtClean="0"/>
              <a:t>Testing</a:t>
            </a:r>
            <a:endParaRPr lang="en-US" sz="1400" dirty="0"/>
          </a:p>
        </p:txBody>
      </p:sp>
      <p:sp>
        <p:nvSpPr>
          <p:cNvPr id="30" name="Right Arrow 29"/>
          <p:cNvSpPr/>
          <p:nvPr/>
        </p:nvSpPr>
        <p:spPr>
          <a:xfrm>
            <a:off x="2908300" y="3048000"/>
            <a:ext cx="5969000" cy="558800"/>
          </a:xfrm>
          <a:prstGeom prst="rightArrow">
            <a:avLst>
              <a:gd name="adj1" fmla="val 50000"/>
              <a:gd name="adj2" fmla="val 70455"/>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946400" y="3162300"/>
            <a:ext cx="5524500" cy="307777"/>
          </a:xfrm>
          <a:prstGeom prst="rect">
            <a:avLst/>
          </a:prstGeom>
          <a:noFill/>
        </p:spPr>
        <p:txBody>
          <a:bodyPr wrap="square" rtlCol="0">
            <a:spAutoFit/>
          </a:bodyPr>
          <a:lstStyle/>
          <a:p>
            <a:r>
              <a:rPr lang="en-US" sz="1400" dirty="0" smtClean="0"/>
              <a:t>Ground sites collecting data – </a:t>
            </a:r>
            <a:r>
              <a:rPr lang="en-US" sz="1400" dirty="0" err="1" smtClean="0"/>
              <a:t>Raingauges</a:t>
            </a:r>
            <a:r>
              <a:rPr lang="en-US" sz="1400" dirty="0" smtClean="0"/>
              <a:t> and </a:t>
            </a:r>
            <a:r>
              <a:rPr lang="en-US" sz="1400" dirty="0" err="1" smtClean="0"/>
              <a:t>Parsivel</a:t>
            </a:r>
            <a:r>
              <a:rPr lang="en-US" sz="1400" dirty="0" smtClean="0"/>
              <a:t> and MRR’s</a:t>
            </a:r>
            <a:endParaRPr lang="en-US" sz="1400" dirty="0"/>
          </a:p>
        </p:txBody>
      </p:sp>
      <p:sp>
        <p:nvSpPr>
          <p:cNvPr id="32" name="Right Arrow 31"/>
          <p:cNvSpPr/>
          <p:nvPr/>
        </p:nvSpPr>
        <p:spPr>
          <a:xfrm>
            <a:off x="4305300" y="2819400"/>
            <a:ext cx="20574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4229100" y="2921000"/>
            <a:ext cx="2298700" cy="307777"/>
          </a:xfrm>
          <a:prstGeom prst="rect">
            <a:avLst/>
          </a:prstGeom>
          <a:noFill/>
        </p:spPr>
        <p:txBody>
          <a:bodyPr wrap="square" rtlCol="0">
            <a:spAutoFit/>
          </a:bodyPr>
          <a:lstStyle/>
          <a:p>
            <a:r>
              <a:rPr lang="en-US" sz="1400" dirty="0" smtClean="0"/>
              <a:t>NPOL and DOW Operations </a:t>
            </a:r>
            <a:endParaRPr lang="en-US" sz="1400" dirty="0"/>
          </a:p>
        </p:txBody>
      </p:sp>
      <p:sp>
        <p:nvSpPr>
          <p:cNvPr id="35" name="Right Arrow 34"/>
          <p:cNvSpPr/>
          <p:nvPr/>
        </p:nvSpPr>
        <p:spPr>
          <a:xfrm>
            <a:off x="6629400" y="2870200"/>
            <a:ext cx="977900" cy="558800"/>
          </a:xfrm>
          <a:prstGeom prst="rightArrow">
            <a:avLst>
              <a:gd name="adj1" fmla="val 50000"/>
              <a:gd name="adj2" fmla="val 70455"/>
            </a:avLst>
          </a:prstGeom>
          <a:solidFill>
            <a:schemeClr val="accent5">
              <a:lumMod val="40000"/>
              <a:lumOff val="6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616700" y="2984500"/>
            <a:ext cx="1320800" cy="307777"/>
          </a:xfrm>
          <a:prstGeom prst="rect">
            <a:avLst/>
          </a:prstGeom>
          <a:noFill/>
        </p:spPr>
        <p:txBody>
          <a:bodyPr wrap="square" rtlCol="0">
            <a:spAutoFit/>
          </a:bodyPr>
          <a:lstStyle/>
          <a:p>
            <a:r>
              <a:rPr lang="en-US" sz="1400" dirty="0" smtClean="0"/>
              <a:t>NPOL,DOW</a:t>
            </a:r>
            <a:endParaRPr lang="en-US" sz="1400" dirty="0"/>
          </a:p>
        </p:txBody>
      </p:sp>
      <p:sp>
        <p:nvSpPr>
          <p:cNvPr id="42" name="Right Arrow 41"/>
          <p:cNvSpPr/>
          <p:nvPr/>
        </p:nvSpPr>
        <p:spPr>
          <a:xfrm>
            <a:off x="4699000" y="2628900"/>
            <a:ext cx="4191000" cy="444500"/>
          </a:xfrm>
          <a:prstGeom prst="rightArrow">
            <a:avLst>
              <a:gd name="adj1" fmla="val 50000"/>
              <a:gd name="adj2" fmla="val 70455"/>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826000" y="2692400"/>
            <a:ext cx="2298700" cy="307777"/>
          </a:xfrm>
          <a:prstGeom prst="rect">
            <a:avLst/>
          </a:prstGeom>
          <a:noFill/>
        </p:spPr>
        <p:txBody>
          <a:bodyPr wrap="square" rtlCol="0">
            <a:spAutoFit/>
          </a:bodyPr>
          <a:lstStyle/>
          <a:p>
            <a:r>
              <a:rPr lang="en-US" sz="1400" dirty="0" smtClean="0"/>
              <a:t>EC X-band Operations</a:t>
            </a:r>
            <a:endParaRPr lang="en-US" sz="1400" dirty="0"/>
          </a:p>
        </p:txBody>
      </p:sp>
      <p:sp>
        <p:nvSpPr>
          <p:cNvPr id="46" name="Right Arrow 45"/>
          <p:cNvSpPr/>
          <p:nvPr/>
        </p:nvSpPr>
        <p:spPr>
          <a:xfrm>
            <a:off x="4318000" y="2413000"/>
            <a:ext cx="2057400" cy="444500"/>
          </a:xfrm>
          <a:prstGeom prst="rightArrow">
            <a:avLst>
              <a:gd name="adj1" fmla="val 50000"/>
              <a:gd name="adj2" fmla="val 70455"/>
            </a:avLst>
          </a:prstGeom>
          <a:solidFill>
            <a:srgbClr val="DDF53D"/>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318000" y="2476500"/>
            <a:ext cx="2298700" cy="307777"/>
          </a:xfrm>
          <a:prstGeom prst="rect">
            <a:avLst/>
          </a:prstGeom>
          <a:noFill/>
        </p:spPr>
        <p:txBody>
          <a:bodyPr wrap="square" rtlCol="0">
            <a:spAutoFit/>
          </a:bodyPr>
          <a:lstStyle/>
          <a:p>
            <a:r>
              <a:rPr lang="en-US" sz="1400" dirty="0" smtClean="0">
                <a:solidFill>
                  <a:schemeClr val="bg2"/>
                </a:solidFill>
              </a:rPr>
              <a:t>Soundings</a:t>
            </a:r>
            <a:endParaRPr lang="en-US" sz="1400" dirty="0">
              <a:solidFill>
                <a:schemeClr val="bg2"/>
              </a:solidFill>
            </a:endParaRPr>
          </a:p>
        </p:txBody>
      </p:sp>
      <p:sp>
        <p:nvSpPr>
          <p:cNvPr id="58" name="Right Arrow 57"/>
          <p:cNvSpPr/>
          <p:nvPr/>
        </p:nvSpPr>
        <p:spPr>
          <a:xfrm>
            <a:off x="6629400" y="2451100"/>
            <a:ext cx="990600" cy="444500"/>
          </a:xfrm>
          <a:prstGeom prst="rightArrow">
            <a:avLst>
              <a:gd name="adj1" fmla="val 50000"/>
              <a:gd name="adj2" fmla="val 70455"/>
            </a:avLst>
          </a:prstGeom>
          <a:solidFill>
            <a:srgbClr val="DDF53D"/>
          </a:solidFill>
          <a:ln>
            <a:solidFill>
              <a:srgbClr val="9DF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616700" y="2514600"/>
            <a:ext cx="1117600" cy="307777"/>
          </a:xfrm>
          <a:prstGeom prst="rect">
            <a:avLst/>
          </a:prstGeom>
          <a:noFill/>
        </p:spPr>
        <p:txBody>
          <a:bodyPr wrap="square" rtlCol="0">
            <a:spAutoFit/>
          </a:bodyPr>
          <a:lstStyle/>
          <a:p>
            <a:r>
              <a:rPr lang="en-US" sz="1400" dirty="0" smtClean="0">
                <a:solidFill>
                  <a:schemeClr val="bg2"/>
                </a:solidFill>
              </a:rPr>
              <a:t>Soundings</a:t>
            </a:r>
            <a:endParaRPr lang="en-US" sz="1400" dirty="0">
              <a:solidFill>
                <a:schemeClr val="bg2"/>
              </a:solidFill>
            </a:endParaRPr>
          </a:p>
        </p:txBody>
      </p:sp>
      <p:sp>
        <p:nvSpPr>
          <p:cNvPr id="60" name="Right Arrow 59"/>
          <p:cNvSpPr/>
          <p:nvPr/>
        </p:nvSpPr>
        <p:spPr>
          <a:xfrm>
            <a:off x="4406900" y="2184400"/>
            <a:ext cx="1968500" cy="444500"/>
          </a:xfrm>
          <a:prstGeom prst="rightArrow">
            <a:avLst>
              <a:gd name="adj1" fmla="val 50000"/>
              <a:gd name="adj2" fmla="val 70455"/>
            </a:avLst>
          </a:prstGeom>
          <a:solidFill>
            <a:schemeClr val="accent1"/>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445000" y="2247900"/>
            <a:ext cx="2298700" cy="307777"/>
          </a:xfrm>
          <a:prstGeom prst="rect">
            <a:avLst/>
          </a:prstGeom>
          <a:noFill/>
        </p:spPr>
        <p:txBody>
          <a:bodyPr wrap="square" rtlCol="0">
            <a:spAutoFit/>
          </a:bodyPr>
          <a:lstStyle/>
          <a:p>
            <a:r>
              <a:rPr lang="en-US" sz="1400" dirty="0" smtClean="0"/>
              <a:t>Aircraft</a:t>
            </a:r>
            <a:endParaRPr lang="en-US" sz="1400" dirty="0"/>
          </a:p>
        </p:txBody>
      </p:sp>
      <p:sp>
        <p:nvSpPr>
          <p:cNvPr id="69" name="Right Arrow 68"/>
          <p:cNvSpPr/>
          <p:nvPr/>
        </p:nvSpPr>
        <p:spPr>
          <a:xfrm>
            <a:off x="2921000" y="1981200"/>
            <a:ext cx="6057900" cy="444500"/>
          </a:xfrm>
          <a:prstGeom prst="rightArrow">
            <a:avLst>
              <a:gd name="adj1" fmla="val 50000"/>
              <a:gd name="adj2" fmla="val 70455"/>
            </a:avLst>
          </a:prstGeom>
          <a:solidFill>
            <a:srgbClr val="98A3CA"/>
          </a:solidFill>
          <a:ln>
            <a:solidFill>
              <a:srgbClr val="98A3C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2997200" y="2044700"/>
            <a:ext cx="2298700" cy="307777"/>
          </a:xfrm>
          <a:prstGeom prst="rect">
            <a:avLst/>
          </a:prstGeom>
          <a:noFill/>
        </p:spPr>
        <p:txBody>
          <a:bodyPr wrap="square" rtlCol="0">
            <a:spAutoFit/>
          </a:bodyPr>
          <a:lstStyle/>
          <a:p>
            <a:r>
              <a:rPr lang="en-US" sz="1400" dirty="0" smtClean="0">
                <a:solidFill>
                  <a:schemeClr val="bg2"/>
                </a:solidFill>
              </a:rPr>
              <a:t>Snow Measurements</a:t>
            </a:r>
            <a:endParaRPr lang="en-US" sz="1400" dirty="0">
              <a:solidFill>
                <a:schemeClr val="bg2"/>
              </a:solidFill>
            </a:endParaRPr>
          </a:p>
        </p:txBody>
      </p:sp>
      <p:cxnSp>
        <p:nvCxnSpPr>
          <p:cNvPr id="71" name="Straight Connector 70"/>
          <p:cNvCxnSpPr/>
          <p:nvPr/>
        </p:nvCxnSpPr>
        <p:spPr>
          <a:xfrm>
            <a:off x="8864600" y="1993900"/>
            <a:ext cx="0" cy="469900"/>
          </a:xfrm>
          <a:prstGeom prst="line">
            <a:avLst/>
          </a:prstGeom>
          <a:ln>
            <a:solidFill>
              <a:srgbClr val="142A49"/>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975600" y="1993900"/>
            <a:ext cx="0" cy="46990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7903632" y="516465"/>
            <a:ext cx="503768" cy="541867"/>
          </a:xfrm>
          <a:prstGeom prst="ellipse">
            <a:avLst/>
          </a:prstGeom>
          <a:noFill/>
          <a:ln w="19050" cmpd="sng">
            <a:solidFill>
              <a:srgbClr val="98A3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IMG_03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616448"/>
            <a:ext cx="2641599" cy="1981199"/>
          </a:xfrm>
          <a:prstGeom prst="rect">
            <a:avLst/>
          </a:prstGeom>
        </p:spPr>
      </p:pic>
      <p:pic>
        <p:nvPicPr>
          <p:cNvPr id="5" name="Picture 4" descr="IMG_32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1" y="984250"/>
            <a:ext cx="2565400" cy="1924050"/>
          </a:xfrm>
          <a:prstGeom prst="rect">
            <a:avLst/>
          </a:prstGeom>
        </p:spPr>
      </p:pic>
    </p:spTree>
    <p:extLst>
      <p:ext uri="{BB962C8B-B14F-4D97-AF65-F5344CB8AC3E}">
        <p14:creationId xmlns:p14="http://schemas.microsoft.com/office/powerpoint/2010/main" val="1283025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8285 (2) Olympex weather brief 11-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194" y="1417638"/>
            <a:ext cx="3734654" cy="1942631"/>
          </a:xfrm>
          <a:prstGeom prst="rect">
            <a:avLst/>
          </a:prstGeom>
        </p:spPr>
      </p:pic>
      <p:pic>
        <p:nvPicPr>
          <p:cNvPr id="11" name="Picture 10" descr="PlanOfTheDay_20151117_Page_1.tiff"/>
          <p:cNvPicPr>
            <a:picLocks noChangeAspect="1"/>
          </p:cNvPicPr>
          <p:nvPr/>
        </p:nvPicPr>
        <p:blipFill rotWithShape="1">
          <a:blip r:embed="rId3">
            <a:extLst>
              <a:ext uri="{28A0092B-C50C-407E-A947-70E740481C1C}">
                <a14:useLocalDpi xmlns:a14="http://schemas.microsoft.com/office/drawing/2010/main" val="0"/>
              </a:ext>
            </a:extLst>
          </a:blip>
          <a:srcRect t="8727" b="44098"/>
          <a:stretch/>
        </p:blipFill>
        <p:spPr>
          <a:xfrm>
            <a:off x="6122846" y="4862078"/>
            <a:ext cx="2824651" cy="1724435"/>
          </a:xfrm>
          <a:prstGeom prst="rect">
            <a:avLst/>
          </a:prstGeom>
        </p:spPr>
      </p:pic>
      <p:grpSp>
        <p:nvGrpSpPr>
          <p:cNvPr id="13" name="Group 12"/>
          <p:cNvGrpSpPr/>
          <p:nvPr/>
        </p:nvGrpSpPr>
        <p:grpSpPr>
          <a:xfrm>
            <a:off x="226803" y="1240946"/>
            <a:ext cx="3961519" cy="3301158"/>
            <a:chOff x="226803" y="1240946"/>
            <a:chExt cx="3961519" cy="3301158"/>
          </a:xfrm>
        </p:grpSpPr>
        <p:pic>
          <p:nvPicPr>
            <p:cNvPr id="10" name="Picture 9" descr="20151111_walt_steve_lynn_roj.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133" y="2662462"/>
              <a:ext cx="2506189" cy="1879642"/>
            </a:xfrm>
            <a:prstGeom prst="rect">
              <a:avLst/>
            </a:prstGeom>
          </p:spPr>
        </p:pic>
        <p:pic>
          <p:nvPicPr>
            <p:cNvPr id="12" name="Picture 11" descr="IMG_8267 UW students developing Olympex forecast 11-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803" y="1240946"/>
              <a:ext cx="3111001" cy="1797467"/>
            </a:xfrm>
            <a:prstGeom prst="rect">
              <a:avLst/>
            </a:prstGeom>
          </p:spPr>
        </p:pic>
      </p:grpSp>
      <p:pic>
        <p:nvPicPr>
          <p:cNvPr id="7" name="Picture 6" descr="20151212_J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803" y="4384760"/>
            <a:ext cx="3124611" cy="2201753"/>
          </a:xfrm>
          <a:prstGeom prst="rect">
            <a:avLst/>
          </a:prstGeom>
        </p:spPr>
      </p:pic>
      <p:grpSp>
        <p:nvGrpSpPr>
          <p:cNvPr id="15" name="Group 14"/>
          <p:cNvGrpSpPr/>
          <p:nvPr/>
        </p:nvGrpSpPr>
        <p:grpSpPr>
          <a:xfrm>
            <a:off x="5561377" y="780368"/>
            <a:ext cx="3395903" cy="3761736"/>
            <a:chOff x="5561377" y="780368"/>
            <a:chExt cx="3395903" cy="3761736"/>
          </a:xfrm>
        </p:grpSpPr>
        <p:pic>
          <p:nvPicPr>
            <p:cNvPr id="8" name="Picture 7" descr="IMG_8272 Olympex planning 11-1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377" y="2330814"/>
              <a:ext cx="3386120" cy="2211290"/>
            </a:xfrm>
            <a:prstGeom prst="rect">
              <a:avLst/>
            </a:prstGeom>
          </p:spPr>
        </p:pic>
        <p:pic>
          <p:nvPicPr>
            <p:cNvPr id="14" name="Picture 13" descr="Macintosh HD:Users:ezipser:Dropbox:Camera Uploads:2015-11-11 09.48.00.jpg"/>
            <p:cNvPicPr/>
            <p:nvPr/>
          </p:nvPicPr>
          <p:blipFill>
            <a:blip r:embed="rId8"/>
            <a:srcRect t="2941" b="7353"/>
            <a:stretch>
              <a:fillRect/>
            </a:stretch>
          </p:blipFill>
          <p:spPr bwMode="auto">
            <a:xfrm>
              <a:off x="7129546" y="780368"/>
              <a:ext cx="1827734" cy="1230356"/>
            </a:xfrm>
            <a:prstGeom prst="rect">
              <a:avLst/>
            </a:prstGeom>
            <a:noFill/>
            <a:ln w="9525">
              <a:noFill/>
              <a:miter lim="800000"/>
              <a:headEnd/>
              <a:tailEnd/>
            </a:ln>
          </p:spPr>
        </p:pic>
      </p:grpSp>
      <p:pic>
        <p:nvPicPr>
          <p:cNvPr id="6" name="Picture 5" descr="20151208_timelin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37804" y="3991208"/>
            <a:ext cx="2928920" cy="1993744"/>
          </a:xfrm>
          <a:prstGeom prst="rect">
            <a:avLst/>
          </a:prstGeom>
        </p:spPr>
      </p:pic>
      <p:sp>
        <p:nvSpPr>
          <p:cNvPr id="3" name="TextBox 2"/>
          <p:cNvSpPr txBox="1"/>
          <p:nvPr/>
        </p:nvSpPr>
        <p:spPr>
          <a:xfrm>
            <a:off x="125203" y="209034"/>
            <a:ext cx="5659272" cy="646331"/>
          </a:xfrm>
          <a:prstGeom prst="rect">
            <a:avLst/>
          </a:prstGeom>
          <a:noFill/>
        </p:spPr>
        <p:txBody>
          <a:bodyPr wrap="none" rtlCol="0">
            <a:spAutoFit/>
          </a:bodyPr>
          <a:lstStyle/>
          <a:p>
            <a:r>
              <a:rPr lang="en-US" sz="3600" dirty="0" smtClean="0">
                <a:solidFill>
                  <a:srgbClr val="FBFFB2"/>
                </a:solidFill>
              </a:rPr>
              <a:t>Operations Center at the UW</a:t>
            </a:r>
            <a:endParaRPr lang="en-US" sz="3600" dirty="0">
              <a:solidFill>
                <a:srgbClr val="FBFFB2"/>
              </a:solidFill>
            </a:endParaRPr>
          </a:p>
        </p:txBody>
      </p:sp>
    </p:spTree>
    <p:extLst>
      <p:ext uri="{BB962C8B-B14F-4D97-AF65-F5344CB8AC3E}">
        <p14:creationId xmlns:p14="http://schemas.microsoft.com/office/powerpoint/2010/main" val="609998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274638"/>
            <a:ext cx="8917196" cy="1143000"/>
          </a:xfrm>
        </p:spPr>
        <p:txBody>
          <a:bodyPr>
            <a:normAutofit/>
          </a:bodyPr>
          <a:lstStyle/>
          <a:p>
            <a:r>
              <a:rPr lang="en-US" dirty="0" smtClean="0">
                <a:solidFill>
                  <a:srgbClr val="FBFFB2"/>
                </a:solidFill>
              </a:rPr>
              <a:t>High-flying NASA Aircraft</a:t>
            </a:r>
            <a:endParaRPr lang="en-US" dirty="0">
              <a:solidFill>
                <a:srgbClr val="FBFFB2"/>
              </a:solidFill>
            </a:endParaRPr>
          </a:p>
        </p:txBody>
      </p:sp>
      <p:pic>
        <p:nvPicPr>
          <p:cNvPr id="5" name="Picture 4" descr="DC-8.jpg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04" y="1417638"/>
            <a:ext cx="5773157" cy="2875303"/>
          </a:xfrm>
          <a:prstGeom prst="rect">
            <a:avLst/>
          </a:prstGeom>
        </p:spPr>
      </p:pic>
      <p:sp>
        <p:nvSpPr>
          <p:cNvPr id="9" name="TextBox 8"/>
          <p:cNvSpPr txBox="1"/>
          <p:nvPr/>
        </p:nvSpPr>
        <p:spPr>
          <a:xfrm>
            <a:off x="226804" y="5288340"/>
            <a:ext cx="8521335" cy="1304973"/>
          </a:xfrm>
          <a:prstGeom prst="rect">
            <a:avLst/>
          </a:prstGeom>
          <a:noFill/>
        </p:spPr>
        <p:txBody>
          <a:bodyPr wrap="square" rtlCol="0">
            <a:spAutoFit/>
          </a:bodyPr>
          <a:lstStyle/>
          <a:p>
            <a:pPr>
              <a:lnSpc>
                <a:spcPct val="110000"/>
              </a:lnSpc>
            </a:pPr>
            <a:r>
              <a:rPr lang="en-US" sz="2400" dirty="0" smtClean="0">
                <a:solidFill>
                  <a:srgbClr val="FBFFB2"/>
                </a:solidFill>
              </a:rPr>
              <a:t>High altitude: DC-8 at 39K </a:t>
            </a:r>
            <a:r>
              <a:rPr lang="en-US" sz="2400" dirty="0" err="1" smtClean="0">
                <a:solidFill>
                  <a:srgbClr val="FBFFB2"/>
                </a:solidFill>
              </a:rPr>
              <a:t>ft</a:t>
            </a:r>
            <a:r>
              <a:rPr lang="en-US" sz="2400" dirty="0" smtClean="0">
                <a:solidFill>
                  <a:srgbClr val="FBFFB2"/>
                </a:solidFill>
              </a:rPr>
              <a:t> and ER-2 at 61K </a:t>
            </a:r>
            <a:r>
              <a:rPr lang="en-US" sz="2400" dirty="0" err="1" smtClean="0">
                <a:solidFill>
                  <a:srgbClr val="FBFFB2"/>
                </a:solidFill>
              </a:rPr>
              <a:t>ft</a:t>
            </a:r>
            <a:endParaRPr lang="en-US" sz="2400" dirty="0" smtClean="0">
              <a:solidFill>
                <a:srgbClr val="FBFFB2"/>
              </a:solidFill>
            </a:endParaRPr>
          </a:p>
          <a:p>
            <a:pPr>
              <a:lnSpc>
                <a:spcPct val="110000"/>
              </a:lnSpc>
            </a:pPr>
            <a:r>
              <a:rPr lang="en-US" sz="2400" dirty="0" smtClean="0">
                <a:solidFill>
                  <a:srgbClr val="FBFFB2"/>
                </a:solidFill>
              </a:rPr>
              <a:t>Satellite-simulating instruments</a:t>
            </a:r>
          </a:p>
          <a:p>
            <a:pPr>
              <a:lnSpc>
                <a:spcPct val="110000"/>
              </a:lnSpc>
            </a:pPr>
            <a:r>
              <a:rPr lang="en-US" sz="2400" dirty="0">
                <a:solidFill>
                  <a:srgbClr val="FBFFB2"/>
                </a:solidFill>
              </a:rPr>
              <a:t>A</a:t>
            </a:r>
            <a:r>
              <a:rPr lang="en-US" sz="2400" dirty="0" smtClean="0">
                <a:solidFill>
                  <a:srgbClr val="FBFFB2"/>
                </a:solidFill>
              </a:rPr>
              <a:t>llowed direct comparison with radars and ground instruments</a:t>
            </a:r>
            <a:endParaRPr lang="en-US" sz="2400" dirty="0">
              <a:solidFill>
                <a:srgbClr val="FBFFB2"/>
              </a:solidFill>
            </a:endParaRPr>
          </a:p>
        </p:txBody>
      </p:sp>
      <p:sp>
        <p:nvSpPr>
          <p:cNvPr id="10" name="TextBox 9"/>
          <p:cNvSpPr txBox="1"/>
          <p:nvPr/>
        </p:nvSpPr>
        <p:spPr>
          <a:xfrm>
            <a:off x="226804" y="3751861"/>
            <a:ext cx="3265696" cy="461665"/>
          </a:xfrm>
          <a:prstGeom prst="rect">
            <a:avLst/>
          </a:prstGeom>
          <a:noFill/>
        </p:spPr>
        <p:txBody>
          <a:bodyPr wrap="square" rtlCol="0">
            <a:spAutoFit/>
          </a:bodyPr>
          <a:lstStyle/>
          <a:p>
            <a:r>
              <a:rPr lang="en-US" sz="2400" dirty="0" smtClean="0"/>
              <a:t>DC-8 at </a:t>
            </a:r>
            <a:r>
              <a:rPr lang="en-US" sz="2400" dirty="0" err="1" smtClean="0"/>
              <a:t>McChord</a:t>
            </a:r>
            <a:r>
              <a:rPr lang="en-US" sz="2400" dirty="0" smtClean="0"/>
              <a:t> AFB</a:t>
            </a:r>
            <a:endParaRPr lang="en-US" sz="2400" dirty="0"/>
          </a:p>
        </p:txBody>
      </p:sp>
      <p:pic>
        <p:nvPicPr>
          <p:cNvPr id="12" name="Picture 11" descr="ER-2 and DC-8.jpg"/>
          <p:cNvPicPr>
            <a:picLocks noChangeAspect="1"/>
          </p:cNvPicPr>
          <p:nvPr/>
        </p:nvPicPr>
        <p:blipFill rotWithShape="1">
          <a:blip r:embed="rId3">
            <a:extLst>
              <a:ext uri="{28A0092B-C50C-407E-A947-70E740481C1C}">
                <a14:useLocalDpi xmlns:a14="http://schemas.microsoft.com/office/drawing/2010/main" val="0"/>
              </a:ext>
            </a:extLst>
          </a:blip>
          <a:srcRect t="15803" b="18877"/>
          <a:stretch/>
        </p:blipFill>
        <p:spPr>
          <a:xfrm>
            <a:off x="5276899" y="3297238"/>
            <a:ext cx="3619399" cy="1574800"/>
          </a:xfrm>
          <a:prstGeom prst="rect">
            <a:avLst/>
          </a:prstGeom>
        </p:spPr>
      </p:pic>
      <p:sp>
        <p:nvSpPr>
          <p:cNvPr id="11" name="TextBox 10"/>
          <p:cNvSpPr txBox="1"/>
          <p:nvPr/>
        </p:nvSpPr>
        <p:spPr>
          <a:xfrm>
            <a:off x="5969000" y="3230129"/>
            <a:ext cx="2779293" cy="461665"/>
          </a:xfrm>
          <a:prstGeom prst="rect">
            <a:avLst/>
          </a:prstGeom>
          <a:noFill/>
        </p:spPr>
        <p:txBody>
          <a:bodyPr wrap="square" rtlCol="0">
            <a:spAutoFit/>
          </a:bodyPr>
          <a:lstStyle/>
          <a:p>
            <a:r>
              <a:rPr lang="en-US" sz="2400" dirty="0" smtClean="0">
                <a:solidFill>
                  <a:srgbClr val="000000"/>
                </a:solidFill>
              </a:rPr>
              <a:t>ER-2 over </a:t>
            </a:r>
            <a:r>
              <a:rPr lang="en-US" sz="2400" dirty="0" err="1" smtClean="0">
                <a:solidFill>
                  <a:srgbClr val="000000"/>
                </a:solidFill>
              </a:rPr>
              <a:t>McChord</a:t>
            </a:r>
            <a:endParaRPr lang="en-US" sz="2400" dirty="0">
              <a:solidFill>
                <a:srgbClr val="000000"/>
              </a:solidFill>
            </a:endParaRPr>
          </a:p>
        </p:txBody>
      </p:sp>
    </p:spTree>
    <p:extLst>
      <p:ext uri="{BB962C8B-B14F-4D97-AF65-F5344CB8AC3E}">
        <p14:creationId xmlns:p14="http://schemas.microsoft.com/office/powerpoint/2010/main" val="41483724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274638"/>
            <a:ext cx="8917196" cy="1143000"/>
          </a:xfrm>
        </p:spPr>
        <p:txBody>
          <a:bodyPr>
            <a:normAutofit/>
          </a:bodyPr>
          <a:lstStyle/>
          <a:p>
            <a:r>
              <a:rPr lang="en-US" dirty="0" smtClean="0">
                <a:solidFill>
                  <a:srgbClr val="FBFFB2"/>
                </a:solidFill>
              </a:rPr>
              <a:t>In-cloud aircraft</a:t>
            </a:r>
            <a:endParaRPr lang="en-US" dirty="0">
              <a:solidFill>
                <a:srgbClr val="FBFFB2"/>
              </a:solidFill>
            </a:endParaRPr>
          </a:p>
        </p:txBody>
      </p:sp>
      <p:sp>
        <p:nvSpPr>
          <p:cNvPr id="4" name="TextBox 3"/>
          <p:cNvSpPr txBox="1"/>
          <p:nvPr/>
        </p:nvSpPr>
        <p:spPr>
          <a:xfrm>
            <a:off x="2324100" y="5195375"/>
            <a:ext cx="4425023" cy="1409617"/>
          </a:xfrm>
          <a:prstGeom prst="rect">
            <a:avLst/>
          </a:prstGeom>
          <a:noFill/>
        </p:spPr>
        <p:txBody>
          <a:bodyPr wrap="square" rtlCol="0">
            <a:spAutoFit/>
          </a:bodyPr>
          <a:lstStyle/>
          <a:p>
            <a:pPr marL="223838" indent="-223838">
              <a:lnSpc>
                <a:spcPct val="120000"/>
              </a:lnSpc>
            </a:pPr>
            <a:r>
              <a:rPr lang="en-US" sz="2400" dirty="0" smtClean="0">
                <a:solidFill>
                  <a:srgbClr val="FBFFDA"/>
                </a:solidFill>
              </a:rPr>
              <a:t>Flew into/out of clouds </a:t>
            </a:r>
          </a:p>
          <a:p>
            <a:pPr marL="223838" indent="-223838">
              <a:lnSpc>
                <a:spcPct val="120000"/>
              </a:lnSpc>
            </a:pPr>
            <a:r>
              <a:rPr lang="en-US" sz="2400" dirty="0" smtClean="0">
                <a:solidFill>
                  <a:srgbClr val="FBFFDA"/>
                </a:solidFill>
              </a:rPr>
              <a:t>Sampled ice crystals &amp; drops </a:t>
            </a:r>
          </a:p>
          <a:p>
            <a:pPr marL="223838" indent="-223838">
              <a:lnSpc>
                <a:spcPct val="120000"/>
              </a:lnSpc>
            </a:pPr>
            <a:r>
              <a:rPr lang="en-US" sz="2400" dirty="0" smtClean="0">
                <a:solidFill>
                  <a:srgbClr val="FBFFDA"/>
                </a:solidFill>
              </a:rPr>
              <a:t>Important for satellite validation</a:t>
            </a:r>
            <a:endParaRPr lang="en-US" sz="2400" dirty="0">
              <a:solidFill>
                <a:srgbClr val="FBFFDA"/>
              </a:solidFill>
            </a:endParaRPr>
          </a:p>
        </p:txBody>
      </p:sp>
      <p:pic>
        <p:nvPicPr>
          <p:cNvPr id="6" name="Picture 5" descr="citation_at_PAE.jpg"/>
          <p:cNvPicPr>
            <a:picLocks noChangeAspect="1"/>
          </p:cNvPicPr>
          <p:nvPr/>
        </p:nvPicPr>
        <p:blipFill rotWithShape="1">
          <a:blip r:embed="rId2">
            <a:extLst>
              <a:ext uri="{28A0092B-C50C-407E-A947-70E740481C1C}">
                <a14:useLocalDpi xmlns:a14="http://schemas.microsoft.com/office/drawing/2010/main" val="0"/>
              </a:ext>
            </a:extLst>
          </a:blip>
          <a:srcRect t="15241" b="15920"/>
          <a:stretch/>
        </p:blipFill>
        <p:spPr>
          <a:xfrm>
            <a:off x="518903" y="1320800"/>
            <a:ext cx="8060407" cy="3708400"/>
          </a:xfrm>
          <a:prstGeom prst="rect">
            <a:avLst/>
          </a:prstGeom>
        </p:spPr>
      </p:pic>
      <p:sp>
        <p:nvSpPr>
          <p:cNvPr id="5" name="TextBox 4"/>
          <p:cNvSpPr txBox="1"/>
          <p:nvPr/>
        </p:nvSpPr>
        <p:spPr>
          <a:xfrm>
            <a:off x="4445000" y="4606023"/>
            <a:ext cx="4049745" cy="400110"/>
          </a:xfrm>
          <a:prstGeom prst="rect">
            <a:avLst/>
          </a:prstGeom>
          <a:noFill/>
        </p:spPr>
        <p:txBody>
          <a:bodyPr wrap="square" rtlCol="0">
            <a:spAutoFit/>
          </a:bodyPr>
          <a:lstStyle/>
          <a:p>
            <a:r>
              <a:rPr lang="en-US" sz="2000" dirty="0" smtClean="0"/>
              <a:t>North Dakota Citation at Paine Field</a:t>
            </a:r>
            <a:endParaRPr lang="en-US" sz="2000" dirty="0"/>
          </a:p>
        </p:txBody>
      </p:sp>
      <p:pic>
        <p:nvPicPr>
          <p:cNvPr id="7" name="Picture 3"/>
          <p:cNvPicPr>
            <a:picLocks noChangeAspect="1" noChangeArrowheads="1"/>
          </p:cNvPicPr>
          <p:nvPr/>
        </p:nvPicPr>
        <p:blipFill>
          <a:blip r:embed="rId3" cstate="print"/>
          <a:srcRect/>
          <a:stretch>
            <a:fillRect/>
          </a:stretch>
        </p:blipFill>
        <p:spPr bwMode="auto">
          <a:xfrm>
            <a:off x="6541233" y="5069639"/>
            <a:ext cx="2496087" cy="1724861"/>
          </a:xfrm>
          <a:prstGeom prst="rect">
            <a:avLst/>
          </a:prstGeom>
          <a:noFill/>
          <a:ln w="9525">
            <a:noFill/>
            <a:miter lim="800000"/>
            <a:headEnd/>
            <a:tailEnd/>
          </a:ln>
          <a:effectLst/>
        </p:spPr>
      </p:pic>
    </p:spTree>
    <p:extLst>
      <p:ext uri="{BB962C8B-B14F-4D97-AF65-F5344CB8AC3E}">
        <p14:creationId xmlns:p14="http://schemas.microsoft.com/office/powerpoint/2010/main" val="11067681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0" y="2006600"/>
            <a:ext cx="7061200" cy="3539430"/>
          </a:xfrm>
          <a:prstGeom prst="rect">
            <a:avLst/>
          </a:prstGeom>
          <a:noFill/>
        </p:spPr>
        <p:txBody>
          <a:bodyPr wrap="square" rtlCol="0">
            <a:spAutoFit/>
          </a:bodyPr>
          <a:lstStyle/>
          <a:p>
            <a:r>
              <a:rPr lang="en-US" sz="3200" dirty="0" smtClean="0">
                <a:solidFill>
                  <a:srgbClr val="FBFFB2"/>
                </a:solidFill>
              </a:rPr>
              <a:t>“A NASA supported </a:t>
            </a:r>
            <a:r>
              <a:rPr lang="en-US" sz="3200" dirty="0" smtClean="0">
                <a:solidFill>
                  <a:schemeClr val="accent3">
                    <a:lumMod val="60000"/>
                    <a:lumOff val="40000"/>
                  </a:schemeClr>
                </a:solidFill>
              </a:rPr>
              <a:t>Global Precipitation Measurement (GPM) Satellite </a:t>
            </a:r>
            <a:r>
              <a:rPr lang="en-US" sz="3200" dirty="0" smtClean="0">
                <a:solidFill>
                  <a:srgbClr val="FBFFB2"/>
                </a:solidFill>
              </a:rPr>
              <a:t>Ground Validation Field Campaign over the Olympic Peninsula to measure winter-time mid-latitude cyclones as they traverse from the ocean to the coast to high terrain to the leeside.” </a:t>
            </a:r>
            <a:endParaRPr lang="en-US" sz="3200" dirty="0"/>
          </a:p>
        </p:txBody>
      </p:sp>
      <p:pic>
        <p:nvPicPr>
          <p:cNvPr id="3" name="Picture 2"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1" y="723690"/>
            <a:ext cx="1619646" cy="1373087"/>
          </a:xfrm>
          <a:prstGeom prst="rect">
            <a:avLst/>
          </a:prstGeom>
        </p:spPr>
      </p:pic>
      <p:pic>
        <p:nvPicPr>
          <p:cNvPr id="4" name="Picture 3"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3" y="923159"/>
            <a:ext cx="1794704" cy="969141"/>
          </a:xfrm>
          <a:prstGeom prst="rect">
            <a:avLst/>
          </a:prstGeom>
        </p:spPr>
      </p:pic>
      <p:sp>
        <p:nvSpPr>
          <p:cNvPr id="5" name="TextBox 4"/>
          <p:cNvSpPr txBox="1"/>
          <p:nvPr/>
        </p:nvSpPr>
        <p:spPr>
          <a:xfrm>
            <a:off x="2413000" y="927100"/>
            <a:ext cx="4292600" cy="1015663"/>
          </a:xfrm>
          <a:prstGeom prst="rect">
            <a:avLst/>
          </a:prstGeom>
          <a:noFill/>
        </p:spPr>
        <p:txBody>
          <a:bodyPr wrap="square" rtlCol="0">
            <a:spAutoFit/>
          </a:bodyPr>
          <a:lstStyle/>
          <a:p>
            <a:pPr algn="ct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a:t>
            </a:r>
          </a:p>
        </p:txBody>
      </p:sp>
    </p:spTree>
    <p:extLst>
      <p:ext uri="{BB962C8B-B14F-4D97-AF65-F5344CB8AC3E}">
        <p14:creationId xmlns:p14="http://schemas.microsoft.com/office/powerpoint/2010/main" val="25915240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274638"/>
            <a:ext cx="8917196" cy="1143000"/>
          </a:xfrm>
        </p:spPr>
        <p:txBody>
          <a:bodyPr>
            <a:normAutofit/>
          </a:bodyPr>
          <a:lstStyle/>
          <a:p>
            <a:r>
              <a:rPr lang="en-US" dirty="0" smtClean="0">
                <a:solidFill>
                  <a:srgbClr val="FBFFB2"/>
                </a:solidFill>
              </a:rPr>
              <a:t>An Example of Coordination</a:t>
            </a:r>
            <a:endParaRPr lang="en-US" dirty="0">
              <a:solidFill>
                <a:srgbClr val="FBFFB2"/>
              </a:solidFill>
            </a:endParaRPr>
          </a:p>
        </p:txBody>
      </p:sp>
      <p:pic>
        <p:nvPicPr>
          <p:cNvPr id="5" name="Picture 4" descr="20151217_flighttracks_DC8_Ci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331" y="1849727"/>
            <a:ext cx="6543338" cy="3953091"/>
          </a:xfrm>
          <a:prstGeom prst="rect">
            <a:avLst/>
          </a:prstGeom>
        </p:spPr>
      </p:pic>
      <p:sp>
        <p:nvSpPr>
          <p:cNvPr id="3" name="TextBox 2"/>
          <p:cNvSpPr txBox="1"/>
          <p:nvPr/>
        </p:nvSpPr>
        <p:spPr>
          <a:xfrm>
            <a:off x="1610484" y="2335000"/>
            <a:ext cx="1172579" cy="369332"/>
          </a:xfrm>
          <a:prstGeom prst="rect">
            <a:avLst/>
          </a:prstGeom>
          <a:noFill/>
        </p:spPr>
        <p:txBody>
          <a:bodyPr wrap="none" rtlCol="0">
            <a:spAutoFit/>
          </a:bodyPr>
          <a:lstStyle/>
          <a:p>
            <a:r>
              <a:rPr lang="en-US" dirty="0" smtClean="0"/>
              <a:t>NPOL RHIs</a:t>
            </a:r>
            <a:endParaRPr lang="en-US" dirty="0"/>
          </a:p>
        </p:txBody>
      </p:sp>
      <p:sp>
        <p:nvSpPr>
          <p:cNvPr id="4" name="TextBox 3"/>
          <p:cNvSpPr txBox="1"/>
          <p:nvPr/>
        </p:nvSpPr>
        <p:spPr>
          <a:xfrm>
            <a:off x="1423190" y="3239358"/>
            <a:ext cx="569387" cy="369332"/>
          </a:xfrm>
          <a:prstGeom prst="rect">
            <a:avLst/>
          </a:prstGeom>
          <a:noFill/>
        </p:spPr>
        <p:txBody>
          <a:bodyPr wrap="none" rtlCol="0">
            <a:spAutoFit/>
          </a:bodyPr>
          <a:lstStyle/>
          <a:p>
            <a:r>
              <a:rPr lang="en-US" b="1" dirty="0" smtClean="0">
                <a:solidFill>
                  <a:srgbClr val="FF0000"/>
                </a:solidFill>
              </a:rPr>
              <a:t>DC8</a:t>
            </a:r>
            <a:endParaRPr lang="en-US" b="1" dirty="0">
              <a:solidFill>
                <a:srgbClr val="FF0000"/>
              </a:solidFill>
            </a:endParaRPr>
          </a:p>
        </p:txBody>
      </p:sp>
      <p:sp>
        <p:nvSpPr>
          <p:cNvPr id="8" name="TextBox 7"/>
          <p:cNvSpPr txBox="1"/>
          <p:nvPr/>
        </p:nvSpPr>
        <p:spPr>
          <a:xfrm>
            <a:off x="4586185" y="2337043"/>
            <a:ext cx="1106530" cy="369332"/>
          </a:xfrm>
          <a:prstGeom prst="rect">
            <a:avLst/>
          </a:prstGeom>
          <a:noFill/>
        </p:spPr>
        <p:txBody>
          <a:bodyPr wrap="none" rtlCol="0">
            <a:spAutoFit/>
          </a:bodyPr>
          <a:lstStyle/>
          <a:p>
            <a:r>
              <a:rPr lang="en-US" b="1" dirty="0" smtClean="0">
                <a:solidFill>
                  <a:srgbClr val="0000FF"/>
                </a:solidFill>
              </a:rPr>
              <a:t>CITATION</a:t>
            </a:r>
            <a:endParaRPr lang="en-US" b="1" dirty="0">
              <a:solidFill>
                <a:srgbClr val="0000FF"/>
              </a:solidFill>
            </a:endParaRPr>
          </a:p>
        </p:txBody>
      </p:sp>
      <p:pic>
        <p:nvPicPr>
          <p:cNvPr id="7" name="Picture 6" descr="20151212_J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603" y="5123983"/>
            <a:ext cx="2173497" cy="1531552"/>
          </a:xfrm>
          <a:prstGeom prst="rect">
            <a:avLst/>
          </a:prstGeom>
        </p:spPr>
      </p:pic>
    </p:spTree>
    <p:extLst>
      <p:ext uri="{BB962C8B-B14F-4D97-AF65-F5344CB8AC3E}">
        <p14:creationId xmlns:p14="http://schemas.microsoft.com/office/powerpoint/2010/main" val="3744977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91440"/>
            <a:ext cx="9144000" cy="1031051"/>
          </a:xfrm>
          <a:prstGeom prst="rect">
            <a:avLst/>
          </a:prstGeom>
          <a:noFill/>
        </p:spPr>
        <p:txBody>
          <a:bodyPr wrap="square" rtlCol="0">
            <a:spAutoFit/>
          </a:bodyPr>
          <a:lstStyle/>
          <a:p>
            <a:pPr algn="ctr" defTabSz="914400">
              <a:spcAft>
                <a:spcPts val="600"/>
              </a:spcAft>
            </a:pPr>
            <a:r>
              <a:rPr lang="en-US" sz="2000" b="1" i="1" dirty="0" smtClean="0">
                <a:solidFill>
                  <a:prstClr val="black"/>
                </a:solidFill>
                <a:latin typeface="Calibri"/>
              </a:rPr>
              <a:t>OLYMPEX Conducts first ever 3-aircraft stack (DC-8, ER-2, UND Citation) directly under the GPM Core satellite track within ground-based polarimetric radar coverage</a:t>
            </a:r>
          </a:p>
          <a:p>
            <a:pPr algn="ctr" defTabSz="914400"/>
            <a:r>
              <a:rPr lang="en-US" sz="1600" dirty="0" smtClean="0">
                <a:solidFill>
                  <a:prstClr val="black"/>
                </a:solidFill>
                <a:latin typeface="Calibri"/>
              </a:rPr>
              <a:t>12/3/2015:  A complex heavy precipitation event over the Olympic Mountains</a:t>
            </a:r>
            <a:endParaRPr lang="en-US" sz="1600" dirty="0">
              <a:solidFill>
                <a:prstClr val="black"/>
              </a:solidFill>
              <a:latin typeface="Calibri"/>
            </a:endParaRPr>
          </a:p>
        </p:txBody>
      </p:sp>
      <p:grpSp>
        <p:nvGrpSpPr>
          <p:cNvPr id="70" name="Group 69"/>
          <p:cNvGrpSpPr/>
          <p:nvPr/>
        </p:nvGrpSpPr>
        <p:grpSpPr>
          <a:xfrm>
            <a:off x="0" y="1290320"/>
            <a:ext cx="9225280" cy="5567680"/>
            <a:chOff x="0" y="1206500"/>
            <a:chExt cx="9225280" cy="5567680"/>
          </a:xfrm>
        </p:grpSpPr>
        <p:pic>
          <p:nvPicPr>
            <p:cNvPr id="61" name="Picture 2"/>
            <p:cNvPicPr>
              <a:picLocks noChangeAspect="1" noChangeArrowheads="1"/>
            </p:cNvPicPr>
            <p:nvPr/>
          </p:nvPicPr>
          <p:blipFill>
            <a:blip r:embed="rId3" cstate="print"/>
            <a:srcRect/>
            <a:stretch>
              <a:fillRect/>
            </a:stretch>
          </p:blipFill>
          <p:spPr bwMode="auto">
            <a:xfrm>
              <a:off x="0" y="1206500"/>
              <a:ext cx="7025769" cy="3990340"/>
            </a:xfrm>
            <a:prstGeom prst="rect">
              <a:avLst/>
            </a:prstGeom>
            <a:noFill/>
            <a:ln w="9525">
              <a:noFill/>
              <a:miter lim="800000"/>
              <a:headEnd/>
              <a:tailEnd/>
            </a:ln>
            <a:effectLst/>
          </p:spPr>
        </p:pic>
        <p:pic>
          <p:nvPicPr>
            <p:cNvPr id="1029" name="Picture 5" descr="http://olympex.atmos.washington.edu/archive/reports/20151203/NPOL/2015.1203.1519.zdr.rhi046.NPOL.png"/>
            <p:cNvPicPr>
              <a:picLocks noChangeAspect="1" noChangeArrowheads="1"/>
            </p:cNvPicPr>
            <p:nvPr/>
          </p:nvPicPr>
          <p:blipFill>
            <a:blip r:embed="rId4" cstate="print"/>
            <a:srcRect t="10792"/>
            <a:stretch>
              <a:fillRect/>
            </a:stretch>
          </p:blipFill>
          <p:spPr bwMode="auto">
            <a:xfrm>
              <a:off x="6039853" y="3163967"/>
              <a:ext cx="3104147" cy="2033337"/>
            </a:xfrm>
            <a:prstGeom prst="rect">
              <a:avLst/>
            </a:prstGeom>
            <a:noFill/>
          </p:spPr>
        </p:pic>
        <p:pic>
          <p:nvPicPr>
            <p:cNvPr id="1031" name="Picture 7" descr="http://olympex.atmos.washington.edu/archive/reports/20151203/NPOL/2015.1203.1519.dbz.rhi046.NPOL.png"/>
            <p:cNvPicPr>
              <a:picLocks noChangeAspect="1" noChangeArrowheads="1"/>
            </p:cNvPicPr>
            <p:nvPr/>
          </p:nvPicPr>
          <p:blipFill>
            <a:blip r:embed="rId5" cstate="print"/>
            <a:srcRect t="18508"/>
            <a:stretch>
              <a:fillRect/>
            </a:stretch>
          </p:blipFill>
          <p:spPr bwMode="auto">
            <a:xfrm>
              <a:off x="6045333" y="1343520"/>
              <a:ext cx="3098667" cy="1854201"/>
            </a:xfrm>
            <a:prstGeom prst="rect">
              <a:avLst/>
            </a:prstGeom>
            <a:noFill/>
          </p:spPr>
        </p:pic>
        <p:sp>
          <p:nvSpPr>
            <p:cNvPr id="16" name="TextBox 15"/>
            <p:cNvSpPr txBox="1"/>
            <p:nvPr/>
          </p:nvSpPr>
          <p:spPr>
            <a:xfrm>
              <a:off x="6075681" y="5184489"/>
              <a:ext cx="3149599" cy="1323439"/>
            </a:xfrm>
            <a:prstGeom prst="rect">
              <a:avLst/>
            </a:prstGeom>
            <a:noFill/>
          </p:spPr>
          <p:txBody>
            <a:bodyPr wrap="square" rtlCol="0">
              <a:spAutoFit/>
            </a:bodyPr>
            <a:lstStyle/>
            <a:p>
              <a:pPr defTabSz="914400"/>
              <a:r>
                <a:rPr lang="en-US" sz="1600" dirty="0" smtClean="0">
                  <a:solidFill>
                    <a:prstClr val="black"/>
                  </a:solidFill>
                  <a:latin typeface="Calibri"/>
                </a:rPr>
                <a:t>NPOL Radar vertical cross-sections across  GPM satellite/aircraft tracks indicating snow crystal growth and aggregation process to make rain below  </a:t>
              </a:r>
              <a:endParaRPr lang="en-US" sz="1600" dirty="0">
                <a:solidFill>
                  <a:prstClr val="black"/>
                </a:solidFill>
                <a:latin typeface="Calibri"/>
              </a:endParaRPr>
            </a:p>
          </p:txBody>
        </p:sp>
        <p:sp>
          <p:nvSpPr>
            <p:cNvPr id="17" name="Oval 16"/>
            <p:cNvSpPr/>
            <p:nvPr/>
          </p:nvSpPr>
          <p:spPr>
            <a:xfrm>
              <a:off x="7169150" y="4345305"/>
              <a:ext cx="1263650" cy="1752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8" name="Oval 17"/>
            <p:cNvSpPr/>
            <p:nvPr/>
          </p:nvSpPr>
          <p:spPr>
            <a:xfrm>
              <a:off x="7132320" y="4478020"/>
              <a:ext cx="1263650" cy="1955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Oval 18"/>
            <p:cNvSpPr/>
            <p:nvPr/>
          </p:nvSpPr>
          <p:spPr>
            <a:xfrm>
              <a:off x="6191250" y="4726940"/>
              <a:ext cx="2025650" cy="1219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0" name="TextBox 19"/>
            <p:cNvSpPr txBox="1"/>
            <p:nvPr/>
          </p:nvSpPr>
          <p:spPr>
            <a:xfrm>
              <a:off x="6623050" y="3625850"/>
              <a:ext cx="1720850" cy="276999"/>
            </a:xfrm>
            <a:prstGeom prst="rect">
              <a:avLst/>
            </a:prstGeom>
            <a:noFill/>
          </p:spPr>
          <p:txBody>
            <a:bodyPr wrap="square" rtlCol="0">
              <a:spAutoFit/>
            </a:bodyPr>
            <a:lstStyle/>
            <a:p>
              <a:pPr defTabSz="914400"/>
              <a:r>
                <a:rPr lang="en-US" sz="1200" dirty="0" smtClean="0">
                  <a:solidFill>
                    <a:prstClr val="white"/>
                  </a:solidFill>
                  <a:latin typeface="Calibri"/>
                </a:rPr>
                <a:t>Branched crystal growth</a:t>
              </a:r>
              <a:endParaRPr lang="en-US" sz="1200" dirty="0">
                <a:solidFill>
                  <a:prstClr val="white"/>
                </a:solidFill>
                <a:latin typeface="Calibri"/>
              </a:endParaRPr>
            </a:p>
          </p:txBody>
        </p:sp>
        <p:sp>
          <p:nvSpPr>
            <p:cNvPr id="21" name="TextBox 20"/>
            <p:cNvSpPr txBox="1"/>
            <p:nvPr/>
          </p:nvSpPr>
          <p:spPr>
            <a:xfrm>
              <a:off x="6140450" y="3822700"/>
              <a:ext cx="946150" cy="461665"/>
            </a:xfrm>
            <a:prstGeom prst="rect">
              <a:avLst/>
            </a:prstGeom>
            <a:noFill/>
          </p:spPr>
          <p:txBody>
            <a:bodyPr wrap="square" rtlCol="0">
              <a:spAutoFit/>
            </a:bodyPr>
            <a:lstStyle/>
            <a:p>
              <a:pPr defTabSz="914400"/>
              <a:r>
                <a:rPr lang="en-US" sz="1200" dirty="0" smtClean="0">
                  <a:solidFill>
                    <a:prstClr val="white"/>
                  </a:solidFill>
                  <a:latin typeface="Calibri"/>
                </a:rPr>
                <a:t>Aggregation and riming</a:t>
              </a:r>
            </a:p>
          </p:txBody>
        </p:sp>
        <p:sp>
          <p:nvSpPr>
            <p:cNvPr id="22" name="TextBox 21"/>
            <p:cNvSpPr txBox="1"/>
            <p:nvPr/>
          </p:nvSpPr>
          <p:spPr>
            <a:xfrm>
              <a:off x="7771130" y="4851400"/>
              <a:ext cx="1365250" cy="276999"/>
            </a:xfrm>
            <a:prstGeom prst="rect">
              <a:avLst/>
            </a:prstGeom>
            <a:noFill/>
          </p:spPr>
          <p:txBody>
            <a:bodyPr wrap="square" rtlCol="0">
              <a:spAutoFit/>
            </a:bodyPr>
            <a:lstStyle/>
            <a:p>
              <a:pPr defTabSz="914400"/>
              <a:r>
                <a:rPr lang="en-US" sz="1200" dirty="0" smtClean="0">
                  <a:solidFill>
                    <a:prstClr val="white"/>
                  </a:solidFill>
                  <a:latin typeface="Calibri"/>
                </a:rPr>
                <a:t>Snow melt to rain  </a:t>
              </a:r>
              <a:endParaRPr lang="en-US" sz="1200" dirty="0">
                <a:solidFill>
                  <a:prstClr val="white"/>
                </a:solidFill>
                <a:latin typeface="Calibri"/>
              </a:endParaRPr>
            </a:p>
          </p:txBody>
        </p:sp>
        <p:cxnSp>
          <p:nvCxnSpPr>
            <p:cNvPr id="25" name="Straight Arrow Connector 24"/>
            <p:cNvCxnSpPr>
              <a:stCxn id="21" idx="2"/>
            </p:cNvCxnSpPr>
            <p:nvPr/>
          </p:nvCxnSpPr>
          <p:spPr>
            <a:xfrm>
              <a:off x="6613525" y="4284365"/>
              <a:ext cx="587375" cy="255885"/>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0" idx="2"/>
            </p:cNvCxnSpPr>
            <p:nvPr/>
          </p:nvCxnSpPr>
          <p:spPr>
            <a:xfrm>
              <a:off x="7483475" y="3902849"/>
              <a:ext cx="123825" cy="402451"/>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2" idx="1"/>
            </p:cNvCxnSpPr>
            <p:nvPr/>
          </p:nvCxnSpPr>
          <p:spPr>
            <a:xfrm flipH="1" flipV="1">
              <a:off x="7542530" y="4883150"/>
              <a:ext cx="228600" cy="10675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 y="5245001"/>
              <a:ext cx="3139440" cy="1323439"/>
            </a:xfrm>
            <a:prstGeom prst="rect">
              <a:avLst/>
            </a:prstGeom>
            <a:noFill/>
          </p:spPr>
          <p:txBody>
            <a:bodyPr wrap="square" rtlCol="0">
              <a:spAutoFit/>
            </a:bodyPr>
            <a:lstStyle/>
            <a:p>
              <a:pPr defTabSz="914400"/>
              <a:r>
                <a:rPr lang="en-US" sz="1600" dirty="0" smtClean="0">
                  <a:solidFill>
                    <a:prstClr val="black"/>
                  </a:solidFill>
                  <a:latin typeface="Calibri"/>
                </a:rPr>
                <a:t>UND Citation cloud particle imager (CPI) observation, 4 km altitude. Indications of rimed (supercooled liquid water), branched and aggregated snow.</a:t>
              </a:r>
              <a:endParaRPr lang="en-US" sz="1600" dirty="0">
                <a:solidFill>
                  <a:prstClr val="black"/>
                </a:solidFill>
                <a:latin typeface="Calibri"/>
              </a:endParaRPr>
            </a:p>
          </p:txBody>
        </p:sp>
        <p:sp>
          <p:nvSpPr>
            <p:cNvPr id="55" name="TextBox 54"/>
            <p:cNvSpPr txBox="1"/>
            <p:nvPr/>
          </p:nvSpPr>
          <p:spPr>
            <a:xfrm>
              <a:off x="6134100" y="1428750"/>
              <a:ext cx="2463800" cy="369332"/>
            </a:xfrm>
            <a:prstGeom prst="rect">
              <a:avLst/>
            </a:prstGeom>
            <a:noFill/>
          </p:spPr>
          <p:txBody>
            <a:bodyPr wrap="square" rtlCol="0">
              <a:spAutoFit/>
            </a:bodyPr>
            <a:lstStyle/>
            <a:p>
              <a:pPr defTabSz="914400"/>
              <a:r>
                <a:rPr lang="en-US" dirty="0" smtClean="0">
                  <a:solidFill>
                    <a:prstClr val="white"/>
                  </a:solidFill>
                  <a:latin typeface="Calibri"/>
                </a:rPr>
                <a:t>NPOL Radar Reflectivity </a:t>
              </a:r>
              <a:endParaRPr lang="en-US" dirty="0">
                <a:solidFill>
                  <a:prstClr val="white"/>
                </a:solidFill>
                <a:latin typeface="Calibri"/>
              </a:endParaRPr>
            </a:p>
          </p:txBody>
        </p:sp>
        <p:sp>
          <p:nvSpPr>
            <p:cNvPr id="56" name="TextBox 55"/>
            <p:cNvSpPr txBox="1"/>
            <p:nvPr/>
          </p:nvSpPr>
          <p:spPr>
            <a:xfrm>
              <a:off x="6159500" y="3365500"/>
              <a:ext cx="2984500" cy="369332"/>
            </a:xfrm>
            <a:prstGeom prst="rect">
              <a:avLst/>
            </a:prstGeom>
            <a:noFill/>
          </p:spPr>
          <p:txBody>
            <a:bodyPr wrap="square" rtlCol="0">
              <a:spAutoFit/>
            </a:bodyPr>
            <a:lstStyle/>
            <a:p>
              <a:pPr defTabSz="914400"/>
              <a:r>
                <a:rPr lang="en-US" dirty="0" smtClean="0">
                  <a:solidFill>
                    <a:prstClr val="white"/>
                  </a:solidFill>
                  <a:latin typeface="Calibri"/>
                </a:rPr>
                <a:t>NPOL Differential Reflectivity</a:t>
              </a:r>
              <a:endParaRPr lang="en-US" dirty="0">
                <a:solidFill>
                  <a:prstClr val="white"/>
                </a:solidFill>
                <a:latin typeface="Calibri"/>
              </a:endParaRPr>
            </a:p>
          </p:txBody>
        </p:sp>
        <p:grpSp>
          <p:nvGrpSpPr>
            <p:cNvPr id="68" name="Group 67"/>
            <p:cNvGrpSpPr/>
            <p:nvPr/>
          </p:nvGrpSpPr>
          <p:grpSpPr>
            <a:xfrm>
              <a:off x="3213833" y="5011219"/>
              <a:ext cx="2714527" cy="1762961"/>
              <a:chOff x="3381473" y="5011219"/>
              <a:chExt cx="2714527" cy="1762961"/>
            </a:xfrm>
          </p:grpSpPr>
          <p:pic>
            <p:nvPicPr>
              <p:cNvPr id="1027" name="Picture 3"/>
              <p:cNvPicPr>
                <a:picLocks noChangeAspect="1" noChangeArrowheads="1"/>
              </p:cNvPicPr>
              <p:nvPr/>
            </p:nvPicPr>
            <p:blipFill>
              <a:blip r:embed="rId6" cstate="print"/>
              <a:srcRect/>
              <a:stretch>
                <a:fillRect/>
              </a:stretch>
            </p:blipFill>
            <p:spPr bwMode="auto">
              <a:xfrm>
                <a:off x="3381473" y="5011219"/>
                <a:ext cx="2496087" cy="1724861"/>
              </a:xfrm>
              <a:prstGeom prst="rect">
                <a:avLst/>
              </a:prstGeom>
              <a:noFill/>
              <a:ln w="9525">
                <a:noFill/>
                <a:miter lim="800000"/>
                <a:headEnd/>
                <a:tailEnd/>
              </a:ln>
              <a:effectLst/>
            </p:spPr>
          </p:pic>
          <p:sp>
            <p:nvSpPr>
              <p:cNvPr id="59" name="TextBox 58"/>
              <p:cNvSpPr txBox="1"/>
              <p:nvPr/>
            </p:nvSpPr>
            <p:spPr>
              <a:xfrm>
                <a:off x="4533900" y="6466403"/>
                <a:ext cx="1562100" cy="307777"/>
              </a:xfrm>
              <a:prstGeom prst="rect">
                <a:avLst/>
              </a:prstGeom>
              <a:noFill/>
            </p:spPr>
            <p:txBody>
              <a:bodyPr wrap="square" rtlCol="0">
                <a:spAutoFit/>
              </a:bodyPr>
              <a:lstStyle/>
              <a:p>
                <a:pPr defTabSz="914400"/>
                <a:r>
                  <a:rPr lang="en-US" sz="1400" b="1" dirty="0" smtClean="0">
                    <a:solidFill>
                      <a:prstClr val="white"/>
                    </a:solidFill>
                    <a:latin typeface="Calibri"/>
                  </a:rPr>
                  <a:t>UND  CPI Image</a:t>
                </a:r>
                <a:endParaRPr lang="en-US" sz="1400" b="1" dirty="0">
                  <a:solidFill>
                    <a:prstClr val="white"/>
                  </a:solidFill>
                  <a:latin typeface="Calibri"/>
                </a:endParaRPr>
              </a:p>
            </p:txBody>
          </p:sp>
        </p:grpSp>
        <p:sp>
          <p:nvSpPr>
            <p:cNvPr id="62" name="TextBox 61"/>
            <p:cNvSpPr txBox="1"/>
            <p:nvPr/>
          </p:nvSpPr>
          <p:spPr>
            <a:xfrm>
              <a:off x="7563411" y="2442697"/>
              <a:ext cx="385478" cy="184666"/>
            </a:xfrm>
            <a:prstGeom prst="rect">
              <a:avLst/>
            </a:prstGeom>
            <a:noFill/>
          </p:spPr>
          <p:txBody>
            <a:bodyPr wrap="square" lIns="0" tIns="0" rIns="0" bIns="0" rtlCol="0">
              <a:spAutoFit/>
            </a:bodyPr>
            <a:lstStyle/>
            <a:p>
              <a:pPr algn="ctr" defTabSz="914400"/>
              <a:r>
                <a:rPr lang="en-US" sz="1200" b="1" dirty="0" smtClean="0">
                  <a:solidFill>
                    <a:prstClr val="white"/>
                  </a:solidFill>
                  <a:latin typeface="Calibri"/>
                </a:rPr>
                <a:t>UND</a:t>
              </a:r>
              <a:endParaRPr lang="en-US" sz="1200" b="1" dirty="0">
                <a:solidFill>
                  <a:prstClr val="white"/>
                </a:solidFill>
                <a:latin typeface="Calibri"/>
              </a:endParaRPr>
            </a:p>
          </p:txBody>
        </p:sp>
        <p:sp>
          <p:nvSpPr>
            <p:cNvPr id="63" name="Oval 62"/>
            <p:cNvSpPr/>
            <p:nvPr/>
          </p:nvSpPr>
          <p:spPr>
            <a:xfrm>
              <a:off x="7493000" y="2479675"/>
              <a:ext cx="69850" cy="635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4" name="TextBox 63"/>
            <p:cNvSpPr txBox="1"/>
            <p:nvPr/>
          </p:nvSpPr>
          <p:spPr>
            <a:xfrm>
              <a:off x="7566586" y="1360022"/>
              <a:ext cx="370914" cy="184666"/>
            </a:xfrm>
            <a:prstGeom prst="rect">
              <a:avLst/>
            </a:prstGeom>
            <a:solidFill>
              <a:schemeClr val="tx1"/>
            </a:solidFill>
          </p:spPr>
          <p:txBody>
            <a:bodyPr wrap="square" lIns="0" tIns="0" rIns="0" bIns="0" rtlCol="0">
              <a:spAutoFit/>
            </a:bodyPr>
            <a:lstStyle/>
            <a:p>
              <a:pPr algn="ctr" defTabSz="914400"/>
              <a:r>
                <a:rPr lang="en-US" sz="1200" b="1" dirty="0" smtClean="0">
                  <a:solidFill>
                    <a:prstClr val="white"/>
                  </a:solidFill>
                  <a:latin typeface="Calibri"/>
                </a:rPr>
                <a:t>DC-8</a:t>
              </a:r>
              <a:endParaRPr lang="en-US" sz="1200" b="1" dirty="0">
                <a:solidFill>
                  <a:prstClr val="white"/>
                </a:solidFill>
                <a:latin typeface="Calibri"/>
              </a:endParaRPr>
            </a:p>
          </p:txBody>
        </p:sp>
        <p:sp>
          <p:nvSpPr>
            <p:cNvPr id="65" name="Oval 64"/>
            <p:cNvSpPr/>
            <p:nvPr/>
          </p:nvSpPr>
          <p:spPr>
            <a:xfrm>
              <a:off x="7486650" y="1365250"/>
              <a:ext cx="69850" cy="635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6" name="TextBox 65"/>
            <p:cNvSpPr txBox="1"/>
            <p:nvPr/>
          </p:nvSpPr>
          <p:spPr>
            <a:xfrm>
              <a:off x="0" y="1341120"/>
              <a:ext cx="3063240" cy="646331"/>
            </a:xfrm>
            <a:prstGeom prst="rect">
              <a:avLst/>
            </a:prstGeom>
            <a:solidFill>
              <a:srgbClr val="000066">
                <a:alpha val="33000"/>
              </a:srgbClr>
            </a:solidFill>
          </p:spPr>
          <p:txBody>
            <a:bodyPr wrap="square" rtlCol="0">
              <a:spAutoFit/>
            </a:bodyPr>
            <a:lstStyle/>
            <a:p>
              <a:pPr defTabSz="914400"/>
              <a:r>
                <a:rPr lang="en-US" b="1" dirty="0" smtClean="0">
                  <a:solidFill>
                    <a:prstClr val="white"/>
                  </a:solidFill>
                  <a:latin typeface="Calibri"/>
                </a:rPr>
                <a:t>Aircraft flight and GPM tracks overlaid on radar data</a:t>
              </a:r>
              <a:endParaRPr lang="en-US" b="1" dirty="0">
                <a:solidFill>
                  <a:prstClr val="white"/>
                </a:solidFill>
                <a:latin typeface="Calibri"/>
              </a:endParaRPr>
            </a:p>
          </p:txBody>
        </p:sp>
        <p:sp>
          <p:nvSpPr>
            <p:cNvPr id="69" name="Right Arrow 68"/>
            <p:cNvSpPr/>
            <p:nvPr/>
          </p:nvSpPr>
          <p:spPr>
            <a:xfrm>
              <a:off x="2545080" y="6004560"/>
              <a:ext cx="746760" cy="426720"/>
            </a:xfrm>
            <a:prstGeom prst="rightArrow">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2" name="Freeform 1"/>
          <p:cNvSpPr/>
          <p:nvPr/>
        </p:nvSpPr>
        <p:spPr>
          <a:xfrm>
            <a:off x="2074333" y="2226733"/>
            <a:ext cx="3251200" cy="2802467"/>
          </a:xfrm>
          <a:custGeom>
            <a:avLst/>
            <a:gdLst>
              <a:gd name="connsiteX0" fmla="*/ 1422400 w 3251200"/>
              <a:gd name="connsiteY0" fmla="*/ 2802467 h 2802467"/>
              <a:gd name="connsiteX1" fmla="*/ 1422400 w 3251200"/>
              <a:gd name="connsiteY1" fmla="*/ 2802467 h 2802467"/>
              <a:gd name="connsiteX2" fmla="*/ 1405467 w 3251200"/>
              <a:gd name="connsiteY2" fmla="*/ 2726267 h 2802467"/>
              <a:gd name="connsiteX3" fmla="*/ 1397000 w 3251200"/>
              <a:gd name="connsiteY3" fmla="*/ 2683934 h 2802467"/>
              <a:gd name="connsiteX4" fmla="*/ 1210734 w 3251200"/>
              <a:gd name="connsiteY4" fmla="*/ 2370667 h 2802467"/>
              <a:gd name="connsiteX5" fmla="*/ 965200 w 3251200"/>
              <a:gd name="connsiteY5" fmla="*/ 1947334 h 2802467"/>
              <a:gd name="connsiteX6" fmla="*/ 770467 w 3251200"/>
              <a:gd name="connsiteY6" fmla="*/ 1693334 h 2802467"/>
              <a:gd name="connsiteX7" fmla="*/ 575734 w 3251200"/>
              <a:gd name="connsiteY7" fmla="*/ 1312334 h 2802467"/>
              <a:gd name="connsiteX8" fmla="*/ 423334 w 3251200"/>
              <a:gd name="connsiteY8" fmla="*/ 965200 h 2802467"/>
              <a:gd name="connsiteX9" fmla="*/ 177800 w 3251200"/>
              <a:gd name="connsiteY9" fmla="*/ 635000 h 2802467"/>
              <a:gd name="connsiteX10" fmla="*/ 8467 w 3251200"/>
              <a:gd name="connsiteY10" fmla="*/ 287867 h 2802467"/>
              <a:gd name="connsiteX11" fmla="*/ 0 w 3251200"/>
              <a:gd name="connsiteY11" fmla="*/ 186267 h 2802467"/>
              <a:gd name="connsiteX12" fmla="*/ 194734 w 3251200"/>
              <a:gd name="connsiteY12" fmla="*/ 50800 h 2802467"/>
              <a:gd name="connsiteX13" fmla="*/ 651934 w 3251200"/>
              <a:gd name="connsiteY13" fmla="*/ 0 h 2802467"/>
              <a:gd name="connsiteX14" fmla="*/ 1337734 w 3251200"/>
              <a:gd name="connsiteY14" fmla="*/ 8467 h 2802467"/>
              <a:gd name="connsiteX15" fmla="*/ 2192867 w 3251200"/>
              <a:gd name="connsiteY15" fmla="*/ 93134 h 2802467"/>
              <a:gd name="connsiteX16" fmla="*/ 2794000 w 3251200"/>
              <a:gd name="connsiteY16" fmla="*/ 186267 h 2802467"/>
              <a:gd name="connsiteX17" fmla="*/ 3251200 w 3251200"/>
              <a:gd name="connsiteY17" fmla="*/ 313267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1200" h="2802467">
                <a:moveTo>
                  <a:pt x="1422400" y="2802467"/>
                </a:moveTo>
                <a:lnTo>
                  <a:pt x="1422400" y="2802467"/>
                </a:lnTo>
                <a:cubicBezTo>
                  <a:pt x="1416756" y="2777067"/>
                  <a:pt x="1411318" y="2751620"/>
                  <a:pt x="1405467" y="2726267"/>
                </a:cubicBezTo>
                <a:cubicBezTo>
                  <a:pt x="1396316" y="2686611"/>
                  <a:pt x="1397000" y="2704777"/>
                  <a:pt x="1397000" y="2683934"/>
                </a:cubicBezTo>
                <a:lnTo>
                  <a:pt x="1210734" y="2370667"/>
                </a:lnTo>
                <a:lnTo>
                  <a:pt x="965200" y="1947334"/>
                </a:lnTo>
                <a:lnTo>
                  <a:pt x="770467" y="1693334"/>
                </a:lnTo>
                <a:lnTo>
                  <a:pt x="575734" y="1312334"/>
                </a:lnTo>
                <a:lnTo>
                  <a:pt x="423334" y="965200"/>
                </a:lnTo>
                <a:lnTo>
                  <a:pt x="177800" y="635000"/>
                </a:lnTo>
                <a:lnTo>
                  <a:pt x="8467" y="287867"/>
                </a:lnTo>
                <a:lnTo>
                  <a:pt x="0" y="186267"/>
                </a:lnTo>
                <a:lnTo>
                  <a:pt x="194734" y="50800"/>
                </a:lnTo>
                <a:lnTo>
                  <a:pt x="651934" y="0"/>
                </a:lnTo>
                <a:lnTo>
                  <a:pt x="1337734" y="8467"/>
                </a:lnTo>
                <a:lnTo>
                  <a:pt x="2192867" y="93134"/>
                </a:lnTo>
                <a:lnTo>
                  <a:pt x="2794000" y="186267"/>
                </a:lnTo>
                <a:lnTo>
                  <a:pt x="3251200" y="313267"/>
                </a:lnTo>
              </a:path>
            </a:pathLst>
          </a:custGeom>
          <a:ln>
            <a:solidFill>
              <a:schemeClr val="bg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5969000" y="1409700"/>
            <a:ext cx="3175000" cy="54483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31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0" y="2006600"/>
            <a:ext cx="7061200" cy="3539430"/>
          </a:xfrm>
          <a:prstGeom prst="rect">
            <a:avLst/>
          </a:prstGeom>
          <a:noFill/>
        </p:spPr>
        <p:txBody>
          <a:bodyPr wrap="square" rtlCol="0">
            <a:spAutoFit/>
          </a:bodyPr>
          <a:lstStyle/>
          <a:p>
            <a:r>
              <a:rPr lang="en-US" sz="3200" dirty="0" smtClean="0">
                <a:solidFill>
                  <a:srgbClr val="FBFFB2"/>
                </a:solidFill>
              </a:rPr>
              <a:t>“A NASA supported Global Precipitation Measurement (GPM) Satellite </a:t>
            </a:r>
            <a:r>
              <a:rPr lang="en-US" sz="3200" dirty="0" smtClean="0">
                <a:solidFill>
                  <a:schemeClr val="accent3">
                    <a:lumMod val="60000"/>
                    <a:lumOff val="40000"/>
                  </a:schemeClr>
                </a:solidFill>
              </a:rPr>
              <a:t>Ground Validation Field Campaign</a:t>
            </a:r>
            <a:r>
              <a:rPr lang="en-US" sz="3200" dirty="0" smtClean="0">
                <a:solidFill>
                  <a:srgbClr val="FBFFB2"/>
                </a:solidFill>
              </a:rPr>
              <a:t> over the Olympic Peninsula to measure winter-time mid-latitude cyclones as they traverse from the ocean to the coast to high terrain to the leeside.” </a:t>
            </a:r>
            <a:endParaRPr lang="en-US" sz="3200" dirty="0"/>
          </a:p>
        </p:txBody>
      </p:sp>
      <p:pic>
        <p:nvPicPr>
          <p:cNvPr id="3" name="Picture 2"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1" y="723690"/>
            <a:ext cx="1619646" cy="1373087"/>
          </a:xfrm>
          <a:prstGeom prst="rect">
            <a:avLst/>
          </a:prstGeom>
        </p:spPr>
      </p:pic>
      <p:pic>
        <p:nvPicPr>
          <p:cNvPr id="4" name="Picture 3"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3" y="923159"/>
            <a:ext cx="1794704" cy="969141"/>
          </a:xfrm>
          <a:prstGeom prst="rect">
            <a:avLst/>
          </a:prstGeom>
        </p:spPr>
      </p:pic>
      <p:sp>
        <p:nvSpPr>
          <p:cNvPr id="5" name="TextBox 4"/>
          <p:cNvSpPr txBox="1"/>
          <p:nvPr/>
        </p:nvSpPr>
        <p:spPr>
          <a:xfrm>
            <a:off x="2413000" y="927100"/>
            <a:ext cx="4292600" cy="1015663"/>
          </a:xfrm>
          <a:prstGeom prst="rect">
            <a:avLst/>
          </a:prstGeom>
          <a:noFill/>
        </p:spPr>
        <p:txBody>
          <a:bodyPr wrap="square" rtlCol="0">
            <a:spAutoFit/>
          </a:bodyPr>
          <a:lstStyle/>
          <a:p>
            <a:pPr algn="ct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a:t>
            </a:r>
          </a:p>
        </p:txBody>
      </p:sp>
      <p:sp>
        <p:nvSpPr>
          <p:cNvPr id="6" name="TextBox 5"/>
          <p:cNvSpPr txBox="1"/>
          <p:nvPr/>
        </p:nvSpPr>
        <p:spPr>
          <a:xfrm>
            <a:off x="533400" y="5981700"/>
            <a:ext cx="8255000" cy="738664"/>
          </a:xfrm>
          <a:prstGeom prst="rect">
            <a:avLst/>
          </a:prstGeom>
          <a:noFill/>
        </p:spPr>
        <p:txBody>
          <a:bodyPr wrap="square" rtlCol="0">
            <a:spAutoFit/>
          </a:bodyPr>
          <a:lstStyle/>
          <a:p>
            <a:r>
              <a:rPr lang="en-US" dirty="0" smtClean="0">
                <a:solidFill>
                  <a:srgbClr val="9DF131"/>
                </a:solidFill>
              </a:rPr>
              <a:t>Need to make </a:t>
            </a:r>
            <a:r>
              <a:rPr lang="en-US" i="1" dirty="0" smtClean="0">
                <a:solidFill>
                  <a:srgbClr val="9DF131"/>
                </a:solidFill>
              </a:rPr>
              <a:t>in situ </a:t>
            </a:r>
            <a:r>
              <a:rPr lang="en-US" dirty="0" smtClean="0">
                <a:solidFill>
                  <a:srgbClr val="9DF131"/>
                </a:solidFill>
              </a:rPr>
              <a:t>measurements to validate what is measured from space</a:t>
            </a:r>
          </a:p>
          <a:p>
            <a:r>
              <a:rPr lang="en-US" dirty="0" smtClean="0">
                <a:solidFill>
                  <a:srgbClr val="9DF131"/>
                </a:solidFill>
              </a:rPr>
              <a:t>Need to </a:t>
            </a:r>
            <a:r>
              <a:rPr lang="en-US" sz="2400" dirty="0" smtClean="0"/>
              <a:t>test assumptions</a:t>
            </a:r>
            <a:r>
              <a:rPr lang="en-US" dirty="0" smtClean="0"/>
              <a:t> </a:t>
            </a:r>
            <a:r>
              <a:rPr lang="en-US" dirty="0" smtClean="0">
                <a:solidFill>
                  <a:srgbClr val="9DF131"/>
                </a:solidFill>
              </a:rPr>
              <a:t>made by satellite algorithms</a:t>
            </a:r>
            <a:endParaRPr lang="en-US" dirty="0">
              <a:solidFill>
                <a:srgbClr val="9DF131"/>
              </a:solidFill>
            </a:endParaRPr>
          </a:p>
        </p:txBody>
      </p:sp>
    </p:spTree>
    <p:extLst>
      <p:ext uri="{BB962C8B-B14F-4D97-AF65-F5344CB8AC3E}">
        <p14:creationId xmlns:p14="http://schemas.microsoft.com/office/powerpoint/2010/main" val="22120618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BFFB2"/>
                </a:solidFill>
              </a:rPr>
              <a:t>Satellite </a:t>
            </a:r>
            <a:r>
              <a:rPr lang="en-US" b="1" dirty="0">
                <a:solidFill>
                  <a:srgbClr val="FBFFB2"/>
                </a:solidFill>
              </a:rPr>
              <a:t>Precipitation Measurement Challenges</a:t>
            </a:r>
            <a:endParaRPr lang="en-US" b="1" dirty="0"/>
          </a:p>
        </p:txBody>
      </p:sp>
      <p:sp>
        <p:nvSpPr>
          <p:cNvPr id="3" name="Content Placeholder 2"/>
          <p:cNvSpPr>
            <a:spLocks noGrp="1"/>
          </p:cNvSpPr>
          <p:nvPr>
            <p:ph idx="1"/>
          </p:nvPr>
        </p:nvSpPr>
        <p:spPr/>
        <p:txBody>
          <a:bodyPr/>
          <a:lstStyle/>
          <a:p>
            <a:r>
              <a:rPr lang="en-US" dirty="0" smtClean="0"/>
              <a:t>Melting level variations</a:t>
            </a:r>
          </a:p>
        </p:txBody>
      </p:sp>
      <p:pic>
        <p:nvPicPr>
          <p:cNvPr id="4" name="Picture 3"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581" y="863390"/>
            <a:ext cx="1125965" cy="954559"/>
          </a:xfrm>
          <a:prstGeom prst="rect">
            <a:avLst/>
          </a:prstGeom>
        </p:spPr>
      </p:pic>
      <p:pic>
        <p:nvPicPr>
          <p:cNvPr id="5" name="Picture 4"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603" y="961259"/>
            <a:ext cx="1183223" cy="638941"/>
          </a:xfrm>
          <a:prstGeom prst="rect">
            <a:avLst/>
          </a:prstGeom>
        </p:spPr>
      </p:pic>
      <p:pic>
        <p:nvPicPr>
          <p:cNvPr id="7" name="Picture 6" descr="fks1535101_melt.gif"/>
          <p:cNvPicPr>
            <a:picLocks noChangeAspect="1"/>
          </p:cNvPicPr>
          <p:nvPr/>
        </p:nvPicPr>
        <p:blipFill rotWithShape="1">
          <a:blip r:embed="rId4">
            <a:extLst>
              <a:ext uri="{28A0092B-C50C-407E-A947-70E740481C1C}">
                <a14:useLocalDpi xmlns:a14="http://schemas.microsoft.com/office/drawing/2010/main" val="0"/>
              </a:ext>
            </a:extLst>
          </a:blip>
          <a:srcRect t="10154" r="56572" b="27256"/>
          <a:stretch/>
        </p:blipFill>
        <p:spPr>
          <a:xfrm>
            <a:off x="2513092" y="2270388"/>
            <a:ext cx="4175091" cy="4432889"/>
          </a:xfrm>
          <a:prstGeom prst="rect">
            <a:avLst/>
          </a:prstGeom>
        </p:spPr>
      </p:pic>
      <p:cxnSp>
        <p:nvCxnSpPr>
          <p:cNvPr id="10" name="Straight Arrow Connector 9"/>
          <p:cNvCxnSpPr/>
          <p:nvPr/>
        </p:nvCxnSpPr>
        <p:spPr>
          <a:xfrm flipH="1">
            <a:off x="5466303" y="3632952"/>
            <a:ext cx="2073980" cy="183255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84614" y="3632952"/>
            <a:ext cx="2355669" cy="489974"/>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93653" y="2748826"/>
            <a:ext cx="1913206" cy="923330"/>
          </a:xfrm>
          <a:prstGeom prst="rect">
            <a:avLst/>
          </a:prstGeom>
          <a:noFill/>
        </p:spPr>
        <p:txBody>
          <a:bodyPr wrap="square" rtlCol="0">
            <a:spAutoFit/>
          </a:bodyPr>
          <a:lstStyle/>
          <a:p>
            <a:r>
              <a:rPr lang="en-US" dirty="0" smtClean="0"/>
              <a:t>1km increase</a:t>
            </a:r>
          </a:p>
          <a:p>
            <a:r>
              <a:rPr lang="en-US" dirty="0" smtClean="0"/>
              <a:t>in melting level over 1 hour</a:t>
            </a:r>
            <a:endParaRPr lang="en-US" dirty="0"/>
          </a:p>
        </p:txBody>
      </p:sp>
    </p:spTree>
    <p:extLst>
      <p:ext uri="{BB962C8B-B14F-4D97-AF65-F5344CB8AC3E}">
        <p14:creationId xmlns:p14="http://schemas.microsoft.com/office/powerpoint/2010/main" val="41440414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BFFB2"/>
                </a:solidFill>
              </a:rPr>
              <a:t>Satellite </a:t>
            </a:r>
            <a:r>
              <a:rPr lang="en-US" b="1" dirty="0">
                <a:solidFill>
                  <a:srgbClr val="FBFFB2"/>
                </a:solidFill>
              </a:rPr>
              <a:t>Precipitation Measurement Challenges</a:t>
            </a:r>
            <a:endParaRPr lang="en-US" b="1" dirty="0"/>
          </a:p>
        </p:txBody>
      </p:sp>
      <p:sp>
        <p:nvSpPr>
          <p:cNvPr id="3" name="Content Placeholder 2"/>
          <p:cNvSpPr>
            <a:spLocks noGrp="1"/>
          </p:cNvSpPr>
          <p:nvPr>
            <p:ph idx="1"/>
          </p:nvPr>
        </p:nvSpPr>
        <p:spPr/>
        <p:txBody>
          <a:bodyPr/>
          <a:lstStyle/>
          <a:p>
            <a:r>
              <a:rPr lang="en-US" dirty="0" err="1" smtClean="0"/>
              <a:t>Dropsize</a:t>
            </a:r>
            <a:r>
              <a:rPr lang="en-US" dirty="0" smtClean="0"/>
              <a:t> distribution variations</a:t>
            </a:r>
          </a:p>
        </p:txBody>
      </p:sp>
      <p:pic>
        <p:nvPicPr>
          <p:cNvPr id="4" name="Picture 3"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581" y="734790"/>
            <a:ext cx="1125965" cy="954559"/>
          </a:xfrm>
          <a:prstGeom prst="rect">
            <a:avLst/>
          </a:prstGeom>
        </p:spPr>
      </p:pic>
      <p:pic>
        <p:nvPicPr>
          <p:cNvPr id="5" name="Picture 4"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603" y="961259"/>
            <a:ext cx="1183223" cy="638941"/>
          </a:xfrm>
          <a:prstGeom prst="rect">
            <a:avLst/>
          </a:prstGeom>
        </p:spPr>
      </p:pic>
      <p:pic>
        <p:nvPicPr>
          <p:cNvPr id="6" name="Picture 5" descr="research.prairie.20151117.parsivel_ps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 y="2349500"/>
            <a:ext cx="3990693" cy="2434772"/>
          </a:xfrm>
          <a:prstGeom prst="rect">
            <a:avLst/>
          </a:prstGeom>
        </p:spPr>
      </p:pic>
      <p:pic>
        <p:nvPicPr>
          <p:cNvPr id="7" name="Picture 6" descr="research.prairie.201511170000.parsivel_rain.png"/>
          <p:cNvPicPr>
            <a:picLocks noChangeAspect="1"/>
          </p:cNvPicPr>
          <p:nvPr/>
        </p:nvPicPr>
        <p:blipFill rotWithShape="1">
          <a:blip r:embed="rId5">
            <a:extLst>
              <a:ext uri="{28A0092B-C50C-407E-A947-70E740481C1C}">
                <a14:useLocalDpi xmlns:a14="http://schemas.microsoft.com/office/drawing/2010/main" val="0"/>
              </a:ext>
            </a:extLst>
          </a:blip>
          <a:srcRect b="76667"/>
          <a:stretch/>
        </p:blipFill>
        <p:spPr>
          <a:xfrm>
            <a:off x="1448270" y="5016500"/>
            <a:ext cx="5845257" cy="1711628"/>
          </a:xfrm>
          <a:prstGeom prst="rect">
            <a:avLst/>
          </a:prstGeom>
        </p:spPr>
      </p:pic>
      <p:pic>
        <p:nvPicPr>
          <p:cNvPr id="8" name="Picture 7" descr="research.prairie.201511170000.tip_00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896" y="2374900"/>
            <a:ext cx="4923160" cy="2273300"/>
          </a:xfrm>
          <a:prstGeom prst="rect">
            <a:avLst/>
          </a:prstGeom>
        </p:spPr>
      </p:pic>
      <p:sp>
        <p:nvSpPr>
          <p:cNvPr id="9" name="Rounded Rectangle 8"/>
          <p:cNvSpPr/>
          <p:nvPr/>
        </p:nvSpPr>
        <p:spPr>
          <a:xfrm>
            <a:off x="1677804" y="3641365"/>
            <a:ext cx="561629" cy="1173475"/>
          </a:xfrm>
          <a:prstGeom prst="roundRect">
            <a:avLst/>
          </a:prstGeom>
          <a:noFill/>
          <a:ln w="476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368800" y="5526725"/>
            <a:ext cx="956733" cy="1173475"/>
          </a:xfrm>
          <a:prstGeom prst="roundRect">
            <a:avLst/>
          </a:prstGeom>
          <a:noFill/>
          <a:ln w="476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642099" y="3103727"/>
            <a:ext cx="812801" cy="1188873"/>
          </a:xfrm>
          <a:prstGeom prst="roundRect">
            <a:avLst/>
          </a:prstGeom>
          <a:noFill/>
          <a:ln w="476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8459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0130225062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470" y="2082799"/>
            <a:ext cx="3322430" cy="2939073"/>
          </a:xfrm>
          <a:prstGeom prst="rect">
            <a:avLst/>
          </a:prstGeom>
        </p:spPr>
      </p:pic>
      <p:sp>
        <p:nvSpPr>
          <p:cNvPr id="2" name="Title 1"/>
          <p:cNvSpPr>
            <a:spLocks noGrp="1"/>
          </p:cNvSpPr>
          <p:nvPr>
            <p:ph type="title"/>
          </p:nvPr>
        </p:nvSpPr>
        <p:spPr/>
        <p:txBody>
          <a:bodyPr>
            <a:normAutofit fontScale="90000"/>
          </a:bodyPr>
          <a:lstStyle/>
          <a:p>
            <a:r>
              <a:rPr lang="en-US" b="1" dirty="0" smtClean="0">
                <a:solidFill>
                  <a:srgbClr val="FBFFB2"/>
                </a:solidFill>
              </a:rPr>
              <a:t>Satellite </a:t>
            </a:r>
            <a:r>
              <a:rPr lang="en-US" b="1" dirty="0">
                <a:solidFill>
                  <a:srgbClr val="FBFFB2"/>
                </a:solidFill>
              </a:rPr>
              <a:t>Precipitation Measurement Challenges</a:t>
            </a:r>
            <a:endParaRPr lang="en-US" b="1" dirty="0"/>
          </a:p>
        </p:txBody>
      </p:sp>
      <p:sp>
        <p:nvSpPr>
          <p:cNvPr id="3" name="Content Placeholder 2"/>
          <p:cNvSpPr>
            <a:spLocks noGrp="1"/>
          </p:cNvSpPr>
          <p:nvPr>
            <p:ph idx="1"/>
          </p:nvPr>
        </p:nvSpPr>
        <p:spPr/>
        <p:txBody>
          <a:bodyPr/>
          <a:lstStyle/>
          <a:p>
            <a:r>
              <a:rPr lang="en-US" dirty="0" smtClean="0"/>
              <a:t>Precipitation regimes</a:t>
            </a:r>
          </a:p>
        </p:txBody>
      </p:sp>
      <p:pic>
        <p:nvPicPr>
          <p:cNvPr id="4" name="Picture 3" descr="logo_imag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6581" y="734790"/>
            <a:ext cx="1125965" cy="954559"/>
          </a:xfrm>
          <a:prstGeom prst="rect">
            <a:avLst/>
          </a:prstGeom>
        </p:spPr>
      </p:pic>
      <p:pic>
        <p:nvPicPr>
          <p:cNvPr id="5" name="Picture 4" descr="GPM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603" y="961259"/>
            <a:ext cx="1183223" cy="638941"/>
          </a:xfrm>
          <a:prstGeom prst="rect">
            <a:avLst/>
          </a:prstGeom>
        </p:spPr>
      </p:pic>
      <p:pic>
        <p:nvPicPr>
          <p:cNvPr id="6" name="Picture 5" descr="opxLG_pwat.2015120815.f0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393356"/>
            <a:ext cx="4098004" cy="4350344"/>
          </a:xfrm>
          <a:prstGeom prst="rect">
            <a:avLst/>
          </a:prstGeom>
        </p:spPr>
      </p:pic>
      <p:pic>
        <p:nvPicPr>
          <p:cNvPr id="8" name="Picture 7" descr="VIS_201512102100.gif"/>
          <p:cNvPicPr>
            <a:picLocks noChangeAspect="1"/>
          </p:cNvPicPr>
          <p:nvPr/>
        </p:nvPicPr>
        <p:blipFill rotWithShape="1">
          <a:blip r:embed="rId6">
            <a:extLst>
              <a:ext uri="{28A0092B-C50C-407E-A947-70E740481C1C}">
                <a14:useLocalDpi xmlns:a14="http://schemas.microsoft.com/office/drawing/2010/main" val="0"/>
              </a:ext>
            </a:extLst>
          </a:blip>
          <a:srcRect t="20000" r="46623" b="42408"/>
          <a:stretch/>
        </p:blipFill>
        <p:spPr>
          <a:xfrm>
            <a:off x="5854700" y="4165600"/>
            <a:ext cx="3111500" cy="2578100"/>
          </a:xfrm>
          <a:prstGeom prst="rect">
            <a:avLst/>
          </a:prstGeom>
        </p:spPr>
      </p:pic>
      <p:sp>
        <p:nvSpPr>
          <p:cNvPr id="9" name="TextBox 8"/>
          <p:cNvSpPr txBox="1"/>
          <p:nvPr/>
        </p:nvSpPr>
        <p:spPr>
          <a:xfrm>
            <a:off x="2197100" y="5956300"/>
            <a:ext cx="1993900" cy="369332"/>
          </a:xfrm>
          <a:prstGeom prst="rect">
            <a:avLst/>
          </a:prstGeom>
          <a:noFill/>
        </p:spPr>
        <p:txBody>
          <a:bodyPr wrap="square" rtlCol="0">
            <a:spAutoFit/>
          </a:bodyPr>
          <a:lstStyle/>
          <a:p>
            <a:r>
              <a:rPr lang="en-US" b="1" dirty="0" smtClean="0">
                <a:solidFill>
                  <a:schemeClr val="bg2"/>
                </a:solidFill>
              </a:rPr>
              <a:t>Atmospheric River</a:t>
            </a:r>
            <a:endParaRPr lang="en-US" b="1" dirty="0">
              <a:solidFill>
                <a:schemeClr val="bg2"/>
              </a:solidFill>
            </a:endParaRPr>
          </a:p>
        </p:txBody>
      </p:sp>
      <p:sp>
        <p:nvSpPr>
          <p:cNvPr id="10" name="TextBox 9"/>
          <p:cNvSpPr txBox="1"/>
          <p:nvPr/>
        </p:nvSpPr>
        <p:spPr>
          <a:xfrm>
            <a:off x="5918200" y="2374900"/>
            <a:ext cx="1993900" cy="369332"/>
          </a:xfrm>
          <a:prstGeom prst="rect">
            <a:avLst/>
          </a:prstGeom>
          <a:noFill/>
        </p:spPr>
        <p:txBody>
          <a:bodyPr wrap="square" rtlCol="0">
            <a:spAutoFit/>
          </a:bodyPr>
          <a:lstStyle/>
          <a:p>
            <a:r>
              <a:rPr lang="en-US" b="1" dirty="0" smtClean="0">
                <a:solidFill>
                  <a:srgbClr val="9DF131"/>
                </a:solidFill>
              </a:rPr>
              <a:t>Cold Front</a:t>
            </a:r>
            <a:endParaRPr lang="en-US" b="1" dirty="0">
              <a:solidFill>
                <a:srgbClr val="9DF131"/>
              </a:solidFill>
            </a:endParaRPr>
          </a:p>
        </p:txBody>
      </p:sp>
      <p:sp>
        <p:nvSpPr>
          <p:cNvPr id="11" name="TextBox 10"/>
          <p:cNvSpPr txBox="1"/>
          <p:nvPr/>
        </p:nvSpPr>
        <p:spPr>
          <a:xfrm>
            <a:off x="6083300" y="6210300"/>
            <a:ext cx="2755900" cy="369332"/>
          </a:xfrm>
          <a:prstGeom prst="rect">
            <a:avLst/>
          </a:prstGeom>
          <a:noFill/>
        </p:spPr>
        <p:txBody>
          <a:bodyPr wrap="square" rtlCol="0">
            <a:spAutoFit/>
          </a:bodyPr>
          <a:lstStyle/>
          <a:p>
            <a:r>
              <a:rPr lang="en-US" b="1" dirty="0" smtClean="0">
                <a:solidFill>
                  <a:schemeClr val="accent2"/>
                </a:solidFill>
              </a:rPr>
              <a:t>Post Frontal Convection</a:t>
            </a:r>
            <a:endParaRPr lang="en-US" b="1" dirty="0">
              <a:solidFill>
                <a:schemeClr val="accent2"/>
              </a:solidFill>
            </a:endParaRPr>
          </a:p>
        </p:txBody>
      </p:sp>
    </p:spTree>
    <p:extLst>
      <p:ext uri="{BB962C8B-B14F-4D97-AF65-F5344CB8AC3E}">
        <p14:creationId xmlns:p14="http://schemas.microsoft.com/office/powerpoint/2010/main" val="40016207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BFFB2"/>
                </a:solidFill>
              </a:rPr>
              <a:t>Satellite </a:t>
            </a:r>
            <a:r>
              <a:rPr lang="en-US" b="1" dirty="0">
                <a:solidFill>
                  <a:srgbClr val="FBFFB2"/>
                </a:solidFill>
              </a:rPr>
              <a:t>Precipitation Measurement Challenges</a:t>
            </a:r>
            <a:endParaRPr lang="en-US" b="1" dirty="0"/>
          </a:p>
        </p:txBody>
      </p:sp>
      <p:sp>
        <p:nvSpPr>
          <p:cNvPr id="3" name="Content Placeholder 2"/>
          <p:cNvSpPr>
            <a:spLocks noGrp="1"/>
          </p:cNvSpPr>
          <p:nvPr>
            <p:ph idx="1"/>
          </p:nvPr>
        </p:nvSpPr>
        <p:spPr/>
        <p:txBody>
          <a:bodyPr/>
          <a:lstStyle/>
          <a:p>
            <a:r>
              <a:rPr lang="en-US" dirty="0" smtClean="0"/>
              <a:t>Effects of terrain</a:t>
            </a:r>
          </a:p>
        </p:txBody>
      </p:sp>
      <p:pic>
        <p:nvPicPr>
          <p:cNvPr id="4" name="Picture 3"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581" y="734790"/>
            <a:ext cx="1125965" cy="954559"/>
          </a:xfrm>
          <a:prstGeom prst="rect">
            <a:avLst/>
          </a:prstGeom>
        </p:spPr>
      </p:pic>
      <p:pic>
        <p:nvPicPr>
          <p:cNvPr id="5" name="Picture 4"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603" y="961259"/>
            <a:ext cx="1183223" cy="638941"/>
          </a:xfrm>
          <a:prstGeom prst="rect">
            <a:avLst/>
          </a:prstGeom>
        </p:spPr>
      </p:pic>
      <p:pic>
        <p:nvPicPr>
          <p:cNvPr id="7" name="Picture 6" descr="oct28_apr9_rainf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747" y="2171700"/>
            <a:ext cx="3714751" cy="4457700"/>
          </a:xfrm>
          <a:prstGeom prst="rect">
            <a:avLst/>
          </a:prstGeom>
        </p:spPr>
      </p:pic>
    </p:spTree>
    <p:extLst>
      <p:ext uri="{BB962C8B-B14F-4D97-AF65-F5344CB8AC3E}">
        <p14:creationId xmlns:p14="http://schemas.microsoft.com/office/powerpoint/2010/main" val="18982576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solidFill>
                  <a:srgbClr val="FBFFB2"/>
                </a:solidFill>
              </a:rPr>
              <a:t>We want to measure:</a:t>
            </a:r>
            <a:endParaRPr lang="en-US" dirty="0"/>
          </a:p>
        </p:txBody>
      </p:sp>
      <p:sp>
        <p:nvSpPr>
          <p:cNvPr id="4" name="Content Placeholder 3"/>
          <p:cNvSpPr>
            <a:spLocks noGrp="1"/>
          </p:cNvSpPr>
          <p:nvPr>
            <p:ph idx="1"/>
          </p:nvPr>
        </p:nvSpPr>
        <p:spPr>
          <a:xfrm>
            <a:off x="457200" y="1600200"/>
            <a:ext cx="8229600" cy="4914900"/>
          </a:xfrm>
        </p:spPr>
        <p:txBody>
          <a:bodyPr>
            <a:normAutofit/>
          </a:bodyPr>
          <a:lstStyle/>
          <a:p>
            <a:r>
              <a:rPr lang="en-US" dirty="0" smtClean="0"/>
              <a:t>Different storms with different </a:t>
            </a:r>
            <a:r>
              <a:rPr lang="en-US" dirty="0" smtClean="0">
                <a:solidFill>
                  <a:schemeClr val="accent3">
                    <a:lumMod val="60000"/>
                    <a:lumOff val="40000"/>
                  </a:schemeClr>
                </a:solidFill>
              </a:rPr>
              <a:t>melting levels</a:t>
            </a:r>
          </a:p>
          <a:p>
            <a:r>
              <a:rPr lang="en-US" dirty="0" smtClean="0"/>
              <a:t>Variation of </a:t>
            </a:r>
            <a:r>
              <a:rPr lang="en-US" dirty="0" smtClean="0">
                <a:solidFill>
                  <a:schemeClr val="accent6">
                    <a:lumMod val="60000"/>
                    <a:lumOff val="40000"/>
                  </a:schemeClr>
                </a:solidFill>
              </a:rPr>
              <a:t>raindrop sizes</a:t>
            </a:r>
            <a:endParaRPr lang="en-US" dirty="0" smtClean="0"/>
          </a:p>
          <a:p>
            <a:r>
              <a:rPr lang="en-US" dirty="0" smtClean="0"/>
              <a:t>Different </a:t>
            </a:r>
            <a:r>
              <a:rPr lang="en-US" dirty="0" smtClean="0">
                <a:solidFill>
                  <a:schemeClr val="accent4">
                    <a:lumMod val="60000"/>
                    <a:lumOff val="40000"/>
                  </a:schemeClr>
                </a:solidFill>
              </a:rPr>
              <a:t>storms intensities</a:t>
            </a:r>
          </a:p>
          <a:p>
            <a:r>
              <a:rPr lang="en-US" dirty="0" smtClean="0"/>
              <a:t>Different </a:t>
            </a:r>
            <a:r>
              <a:rPr lang="en-US" dirty="0" smtClean="0">
                <a:solidFill>
                  <a:schemeClr val="accent1">
                    <a:lumMod val="60000"/>
                    <a:lumOff val="40000"/>
                  </a:schemeClr>
                </a:solidFill>
              </a:rPr>
              <a:t>storm sectors</a:t>
            </a:r>
          </a:p>
          <a:p>
            <a:r>
              <a:rPr lang="en-US" dirty="0" smtClean="0"/>
              <a:t>Precipitation </a:t>
            </a:r>
            <a:r>
              <a:rPr lang="en-US" dirty="0" smtClean="0">
                <a:solidFill>
                  <a:schemeClr val="accent5">
                    <a:lumMod val="60000"/>
                    <a:lumOff val="40000"/>
                  </a:schemeClr>
                </a:solidFill>
              </a:rPr>
              <a:t>enhancement due to terrain</a:t>
            </a:r>
          </a:p>
          <a:p>
            <a:r>
              <a:rPr lang="en-US" dirty="0" smtClean="0">
                <a:solidFill>
                  <a:srgbClr val="FFFFFF"/>
                </a:solidFill>
              </a:rPr>
              <a:t>Accumulating</a:t>
            </a:r>
            <a:r>
              <a:rPr lang="en-US" dirty="0" smtClean="0">
                <a:solidFill>
                  <a:schemeClr val="accent5">
                    <a:lumMod val="60000"/>
                    <a:lumOff val="40000"/>
                  </a:schemeClr>
                </a:solidFill>
              </a:rPr>
              <a:t> </a:t>
            </a:r>
            <a:r>
              <a:rPr lang="en-US" dirty="0" smtClean="0">
                <a:solidFill>
                  <a:schemeClr val="accent2">
                    <a:lumMod val="60000"/>
                    <a:lumOff val="40000"/>
                  </a:schemeClr>
                </a:solidFill>
              </a:rPr>
              <a:t>snow pack</a:t>
            </a:r>
            <a:endParaRPr lang="en-US" dirty="0">
              <a:solidFill>
                <a:schemeClr val="accent2">
                  <a:lumMod val="60000"/>
                  <a:lumOff val="40000"/>
                </a:schemeClr>
              </a:solidFill>
            </a:endParaRPr>
          </a:p>
        </p:txBody>
      </p:sp>
      <p:pic>
        <p:nvPicPr>
          <p:cNvPr id="5" name="Picture 4"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981" y="582390"/>
            <a:ext cx="1125965" cy="954559"/>
          </a:xfrm>
          <a:prstGeom prst="rect">
            <a:avLst/>
          </a:prstGeom>
        </p:spPr>
      </p:pic>
      <p:pic>
        <p:nvPicPr>
          <p:cNvPr id="6" name="Picture 5" descr="GPM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681859"/>
            <a:ext cx="1183223" cy="638941"/>
          </a:xfrm>
          <a:prstGeom prst="rect">
            <a:avLst/>
          </a:prstGeom>
        </p:spPr>
      </p:pic>
      <p:sp>
        <p:nvSpPr>
          <p:cNvPr id="2" name="TextBox 1"/>
          <p:cNvSpPr txBox="1"/>
          <p:nvPr/>
        </p:nvSpPr>
        <p:spPr>
          <a:xfrm>
            <a:off x="2336800" y="5765800"/>
            <a:ext cx="4660900" cy="646331"/>
          </a:xfrm>
          <a:prstGeom prst="rect">
            <a:avLst/>
          </a:prstGeom>
          <a:noFill/>
        </p:spPr>
        <p:txBody>
          <a:bodyPr wrap="square" rtlCol="0">
            <a:spAutoFit/>
          </a:bodyPr>
          <a:lstStyle/>
          <a:p>
            <a:r>
              <a:rPr lang="en-US" sz="3600" dirty="0" smtClean="0">
                <a:solidFill>
                  <a:schemeClr val="accent2">
                    <a:lumMod val="60000"/>
                    <a:lumOff val="40000"/>
                  </a:schemeClr>
                </a:solidFill>
              </a:rPr>
              <a:t>How did we do all that?</a:t>
            </a:r>
            <a:endParaRPr lang="en-US" sz="3600" dirty="0">
              <a:solidFill>
                <a:schemeClr val="accent2">
                  <a:lumMod val="60000"/>
                  <a:lumOff val="40000"/>
                </a:schemeClr>
              </a:solidFill>
            </a:endParaRPr>
          </a:p>
        </p:txBody>
      </p:sp>
    </p:spTree>
    <p:extLst>
      <p:ext uri="{BB962C8B-B14F-4D97-AF65-F5344CB8AC3E}">
        <p14:creationId xmlns:p14="http://schemas.microsoft.com/office/powerpoint/2010/main" val="39285941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OLYMPEX</a:t>
            </a:r>
            <a:endParaRPr lang="en-US" dirty="0">
              <a:latin typeface="Times New Roman"/>
              <a:cs typeface="Times New Roman"/>
            </a:endParaRPr>
          </a:p>
        </p:txBody>
      </p:sp>
      <p:sp>
        <p:nvSpPr>
          <p:cNvPr id="3" name="Content Placeholder 2"/>
          <p:cNvSpPr>
            <a:spLocks noGrp="1"/>
          </p:cNvSpPr>
          <p:nvPr>
            <p:ph idx="1"/>
          </p:nvPr>
        </p:nvSpPr>
        <p:spPr>
          <a:xfrm>
            <a:off x="215900" y="2108200"/>
            <a:ext cx="4902200" cy="4449763"/>
          </a:xfrm>
        </p:spPr>
        <p:txBody>
          <a:bodyPr>
            <a:normAutofit fontScale="77500" lnSpcReduction="20000"/>
          </a:bodyPr>
          <a:lstStyle/>
          <a:p>
            <a:r>
              <a:rPr lang="en-US" dirty="0" smtClean="0"/>
              <a:t>More Information</a:t>
            </a:r>
            <a:r>
              <a:rPr lang="en-US" dirty="0" smtClean="0">
                <a:solidFill>
                  <a:srgbClr val="DDF53D"/>
                </a:solidFill>
              </a:rPr>
              <a:t>:</a:t>
            </a:r>
          </a:p>
          <a:p>
            <a:r>
              <a:rPr lang="en-US" dirty="0" smtClean="0">
                <a:solidFill>
                  <a:schemeClr val="accent2"/>
                </a:solidFill>
                <a:hlinkClick r:id="rId2"/>
              </a:rPr>
              <a:t>http://olympex.atmos.washington.edu/</a:t>
            </a:r>
            <a:endParaRPr lang="en-US" dirty="0" smtClean="0">
              <a:solidFill>
                <a:schemeClr val="accent2"/>
              </a:solidFill>
            </a:endParaRPr>
          </a:p>
          <a:p>
            <a:r>
              <a:rPr lang="en-US" dirty="0" smtClean="0">
                <a:solidFill>
                  <a:schemeClr val="accent2"/>
                </a:solidFill>
                <a:hlinkClick r:id="rId3"/>
              </a:rPr>
              <a:t>http://gpm.nasa.gov</a:t>
            </a:r>
            <a:endParaRPr lang="en-US" dirty="0" smtClean="0">
              <a:solidFill>
                <a:schemeClr val="accent2"/>
              </a:solidFill>
            </a:endParaRPr>
          </a:p>
          <a:p>
            <a:r>
              <a:rPr lang="en-US" dirty="0" smtClean="0">
                <a:solidFill>
                  <a:schemeClr val="accent2"/>
                </a:solidFill>
                <a:hlinkClick r:id="rId4"/>
              </a:rPr>
              <a:t>http://www.nasa.gov/gpm</a:t>
            </a:r>
            <a:endParaRPr lang="en-US" dirty="0" smtClean="0">
              <a:solidFill>
                <a:schemeClr val="accent2"/>
              </a:solidFill>
            </a:endParaRPr>
          </a:p>
          <a:p>
            <a:r>
              <a:rPr lang="en-US" dirty="0" smtClean="0">
                <a:solidFill>
                  <a:srgbClr val="FFFFFF"/>
                </a:solidFill>
              </a:rPr>
              <a:t>         Facebook: </a:t>
            </a:r>
            <a:r>
              <a:rPr lang="en-US" dirty="0" smtClean="0">
                <a:solidFill>
                  <a:schemeClr val="accent2"/>
                </a:solidFill>
                <a:hlinkClick r:id="rId5"/>
              </a:rPr>
              <a:t>https://www.facebook.com/OLYMPEX/</a:t>
            </a:r>
            <a:endParaRPr lang="en-US" dirty="0" smtClean="0">
              <a:solidFill>
                <a:schemeClr val="accent2"/>
              </a:solidFill>
            </a:endParaRPr>
          </a:p>
          <a:p>
            <a:r>
              <a:rPr lang="en-US" dirty="0" smtClean="0">
                <a:solidFill>
                  <a:srgbClr val="FFFFFF"/>
                </a:solidFill>
              </a:rPr>
              <a:t>         Twitter:</a:t>
            </a:r>
            <a:r>
              <a:rPr lang="en-US" dirty="0" smtClean="0">
                <a:solidFill>
                  <a:schemeClr val="accent2"/>
                </a:solidFill>
              </a:rPr>
              <a:t> </a:t>
            </a:r>
            <a:r>
              <a:rPr lang="en-US" dirty="0" err="1" smtClean="0">
                <a:solidFill>
                  <a:schemeClr val="accent2"/>
                </a:solidFill>
              </a:rPr>
              <a:t>uw_olympex</a:t>
            </a:r>
            <a:endParaRPr lang="en-US" dirty="0" smtClean="0">
              <a:solidFill>
                <a:schemeClr val="accent2"/>
              </a:solidFill>
            </a:endParaRPr>
          </a:p>
          <a:p>
            <a:r>
              <a:rPr lang="en-US" dirty="0" smtClean="0">
                <a:solidFill>
                  <a:srgbClr val="FFFFFF"/>
                </a:solidFill>
              </a:rPr>
              <a:t>NASA Facebook/Twitter: </a:t>
            </a:r>
            <a:r>
              <a:rPr lang="en-US" dirty="0" err="1" smtClean="0">
                <a:solidFill>
                  <a:schemeClr val="accent2"/>
                </a:solidFill>
              </a:rPr>
              <a:t>NASA.Rain</a:t>
            </a:r>
            <a:r>
              <a:rPr lang="en-US" dirty="0" smtClean="0">
                <a:solidFill>
                  <a:schemeClr val="accent2"/>
                </a:solidFill>
              </a:rPr>
              <a:t> </a:t>
            </a:r>
            <a:r>
              <a:rPr lang="en-US" dirty="0" err="1" smtClean="0">
                <a:solidFill>
                  <a:schemeClr val="accent2"/>
                </a:solidFill>
              </a:rPr>
              <a:t>NASA_Rain</a:t>
            </a:r>
            <a:endParaRPr lang="en-US" dirty="0" smtClean="0">
              <a:solidFill>
                <a:schemeClr val="accent2"/>
              </a:solidFill>
            </a:endParaRPr>
          </a:p>
          <a:p>
            <a:endParaRPr lang="en-US" dirty="0">
              <a:solidFill>
                <a:schemeClr val="accent2"/>
              </a:solidFill>
            </a:endParaRPr>
          </a:p>
        </p:txBody>
      </p:sp>
      <p:pic>
        <p:nvPicPr>
          <p:cNvPr id="4" name="Picture 3" descr="logo_imag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57" y="209120"/>
            <a:ext cx="2167643" cy="1837661"/>
          </a:xfrm>
          <a:prstGeom prst="rect">
            <a:avLst/>
          </a:prstGeom>
        </p:spPr>
      </p:pic>
      <p:pic>
        <p:nvPicPr>
          <p:cNvPr id="5" name="Picture 4" descr="facebook-symbo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3987800"/>
            <a:ext cx="342900" cy="342900"/>
          </a:xfrm>
          <a:prstGeom prst="rect">
            <a:avLst/>
          </a:prstGeom>
        </p:spPr>
      </p:pic>
      <p:pic>
        <p:nvPicPr>
          <p:cNvPr id="6" name="Picture 5" descr="twitter.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130" y="5003801"/>
            <a:ext cx="297070" cy="296080"/>
          </a:xfrm>
          <a:prstGeom prst="rect">
            <a:avLst/>
          </a:prstGeom>
        </p:spPr>
      </p:pic>
      <p:pic>
        <p:nvPicPr>
          <p:cNvPr id="8" name="Picture 7" descr="oct28_apr9_rainfal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5915" y="1447800"/>
            <a:ext cx="3947584" cy="4737100"/>
          </a:xfrm>
          <a:prstGeom prst="rect">
            <a:avLst/>
          </a:prstGeom>
        </p:spPr>
      </p:pic>
    </p:spTree>
    <p:extLst>
      <p:ext uri="{BB962C8B-B14F-4D97-AF65-F5344CB8AC3E}">
        <p14:creationId xmlns:p14="http://schemas.microsoft.com/office/powerpoint/2010/main" val="35474086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OLYMPEX</a:t>
            </a:r>
            <a:endParaRPr lang="en-US" dirty="0">
              <a:latin typeface="Times New Roman"/>
              <a:cs typeface="Times New Roman"/>
            </a:endParaRPr>
          </a:p>
        </p:txBody>
      </p:sp>
      <p:sp>
        <p:nvSpPr>
          <p:cNvPr id="3" name="Content Placeholder 2"/>
          <p:cNvSpPr>
            <a:spLocks noGrp="1"/>
          </p:cNvSpPr>
          <p:nvPr>
            <p:ph idx="1"/>
          </p:nvPr>
        </p:nvSpPr>
        <p:spPr>
          <a:xfrm>
            <a:off x="457200" y="2032000"/>
            <a:ext cx="8229600" cy="4525963"/>
          </a:xfrm>
        </p:spPr>
        <p:txBody>
          <a:bodyPr>
            <a:normAutofit/>
          </a:bodyPr>
          <a:lstStyle/>
          <a:p>
            <a:r>
              <a:rPr lang="en-US" dirty="0" smtClean="0">
                <a:solidFill>
                  <a:schemeClr val="accent2"/>
                </a:solidFill>
              </a:rPr>
              <a:t>Work supported by: </a:t>
            </a:r>
            <a:r>
              <a:rPr lang="en-US" dirty="0" smtClean="0">
                <a:solidFill>
                  <a:srgbClr val="71C5F8"/>
                </a:solidFill>
              </a:rPr>
              <a:t>National Aeronautics and Space Administration Grants NNX14AO64G and NNX15AL38G and </a:t>
            </a:r>
            <a:r>
              <a:rPr lang="en-US" smtClean="0">
                <a:solidFill>
                  <a:srgbClr val="71C5F8"/>
                </a:solidFill>
              </a:rPr>
              <a:t>NSF grant AGS-1503155.</a:t>
            </a:r>
            <a:endParaRPr lang="en-US" dirty="0">
              <a:solidFill>
                <a:srgbClr val="71C5F8"/>
              </a:solidFill>
            </a:endParaRPr>
          </a:p>
        </p:txBody>
      </p:sp>
      <p:pic>
        <p:nvPicPr>
          <p:cNvPr id="4" name="Picture 3" descr="logo_imag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57" y="209120"/>
            <a:ext cx="2167643" cy="1837661"/>
          </a:xfrm>
          <a:prstGeom prst="rect">
            <a:avLst/>
          </a:prstGeom>
        </p:spPr>
      </p:pic>
    </p:spTree>
    <p:extLst>
      <p:ext uri="{BB962C8B-B14F-4D97-AF65-F5344CB8AC3E}">
        <p14:creationId xmlns:p14="http://schemas.microsoft.com/office/powerpoint/2010/main" val="36485239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 y="0"/>
            <a:ext cx="9232900" cy="69723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_image2.png"/>
          <p:cNvPicPr>
            <a:picLocks noChangeAspect="1"/>
          </p:cNvPicPr>
          <p:nvPr/>
        </p:nvPicPr>
        <p:blipFill>
          <a:blip r:embed="rId3"/>
          <a:stretch>
            <a:fillRect/>
          </a:stretch>
        </p:blipFill>
        <p:spPr>
          <a:xfrm>
            <a:off x="7035800" y="177800"/>
            <a:ext cx="1485900" cy="1259700"/>
          </a:xfrm>
          <a:prstGeom prst="rect">
            <a:avLst/>
          </a:prstGeom>
        </p:spPr>
      </p:pic>
      <p:grpSp>
        <p:nvGrpSpPr>
          <p:cNvPr id="21" name="Group 20"/>
          <p:cNvGrpSpPr/>
          <p:nvPr/>
        </p:nvGrpSpPr>
        <p:grpSpPr>
          <a:xfrm>
            <a:off x="558800" y="1231900"/>
            <a:ext cx="3683000" cy="2856131"/>
            <a:chOff x="558800" y="1231900"/>
            <a:chExt cx="3683000" cy="2856131"/>
          </a:xfrm>
        </p:grpSpPr>
        <p:pic>
          <p:nvPicPr>
            <p:cNvPr id="3" name="Picture 2" descr="single gauges.png"/>
            <p:cNvPicPr>
              <a:picLocks noChangeAspect="1"/>
            </p:cNvPicPr>
            <p:nvPr/>
          </p:nvPicPr>
          <p:blipFill rotWithShape="1">
            <a:blip r:embed="rId4">
              <a:extLst>
                <a:ext uri="{28A0092B-C50C-407E-A947-70E740481C1C}">
                  <a14:useLocalDpi xmlns:a14="http://schemas.microsoft.com/office/drawing/2010/main" val="0"/>
                </a:ext>
              </a:extLst>
            </a:blip>
            <a:srcRect l="31418" t="41705" r="37165" b="21416"/>
            <a:stretch/>
          </p:blipFill>
          <p:spPr>
            <a:xfrm>
              <a:off x="609600" y="1231900"/>
              <a:ext cx="1549400" cy="2425700"/>
            </a:xfrm>
            <a:prstGeom prst="rect">
              <a:avLst/>
            </a:prstGeom>
          </p:spPr>
        </p:pic>
        <p:pic>
          <p:nvPicPr>
            <p:cNvPr id="18" name="Picture 17" descr="NPOL at GXY2.jpg"/>
            <p:cNvPicPr>
              <a:picLocks noChangeAspect="1"/>
            </p:cNvPicPr>
            <p:nvPr/>
          </p:nvPicPr>
          <p:blipFill rotWithShape="1">
            <a:blip r:embed="rId5">
              <a:extLst>
                <a:ext uri="{28A0092B-C50C-407E-A947-70E740481C1C}">
                  <a14:useLocalDpi xmlns:a14="http://schemas.microsoft.com/office/drawing/2010/main" val="0"/>
                </a:ext>
              </a:extLst>
            </a:blip>
            <a:srcRect l="7888" t="7828" r="33944" b="6458"/>
            <a:stretch/>
          </p:blipFill>
          <p:spPr>
            <a:xfrm>
              <a:off x="2324100" y="1456010"/>
              <a:ext cx="1752600" cy="1858690"/>
            </a:xfrm>
            <a:prstGeom prst="rect">
              <a:avLst/>
            </a:prstGeom>
          </p:spPr>
        </p:pic>
        <p:sp>
          <p:nvSpPr>
            <p:cNvPr id="20" name="TextBox 19"/>
            <p:cNvSpPr txBox="1"/>
            <p:nvPr/>
          </p:nvSpPr>
          <p:spPr>
            <a:xfrm>
              <a:off x="558800" y="3441700"/>
              <a:ext cx="3683000" cy="646331"/>
            </a:xfrm>
            <a:prstGeom prst="rect">
              <a:avLst/>
            </a:prstGeom>
            <a:noFill/>
          </p:spPr>
          <p:txBody>
            <a:bodyPr wrap="square" rtlCol="0">
              <a:spAutoFit/>
            </a:bodyPr>
            <a:lstStyle/>
            <a:p>
              <a:pPr marL="0" lvl="1"/>
              <a:r>
                <a:rPr lang="en-US" dirty="0" smtClean="0"/>
                <a:t>    rain gauges             </a:t>
              </a:r>
              <a:r>
                <a:rPr lang="en-US" dirty="0"/>
                <a:t>weather </a:t>
              </a:r>
              <a:r>
                <a:rPr lang="en-US" dirty="0" smtClean="0"/>
                <a:t>radars.</a:t>
              </a:r>
              <a:endParaRPr lang="en-US" dirty="0"/>
            </a:p>
            <a:p>
              <a:endParaRPr lang="en-US" dirty="0">
                <a:solidFill>
                  <a:srgbClr val="9DF131"/>
                </a:solidFill>
              </a:endParaRPr>
            </a:p>
          </p:txBody>
        </p:sp>
      </p:grpSp>
      <p:grpSp>
        <p:nvGrpSpPr>
          <p:cNvPr id="30" name="Group 29"/>
          <p:cNvGrpSpPr/>
          <p:nvPr/>
        </p:nvGrpSpPr>
        <p:grpSpPr>
          <a:xfrm>
            <a:off x="5126566" y="1507066"/>
            <a:ext cx="3928534" cy="4409765"/>
            <a:chOff x="5050366" y="1951566"/>
            <a:chExt cx="3928534" cy="4409765"/>
          </a:xfrm>
        </p:grpSpPr>
        <p:grpSp>
          <p:nvGrpSpPr>
            <p:cNvPr id="25" name="Group 24"/>
            <p:cNvGrpSpPr/>
            <p:nvPr/>
          </p:nvGrpSpPr>
          <p:grpSpPr>
            <a:xfrm>
              <a:off x="5050366" y="3251201"/>
              <a:ext cx="3318933" cy="2489200"/>
              <a:chOff x="2967566" y="3975101"/>
              <a:chExt cx="3318933" cy="2489200"/>
            </a:xfrm>
          </p:grpSpPr>
          <p:pic>
            <p:nvPicPr>
              <p:cNvPr id="26" name="Picture 25" descr="beach_seastac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7566" y="3975101"/>
                <a:ext cx="3318933" cy="2489200"/>
              </a:xfrm>
              <a:prstGeom prst="rect">
                <a:avLst/>
              </a:prstGeom>
            </p:spPr>
          </p:pic>
          <p:sp>
            <p:nvSpPr>
              <p:cNvPr id="27" name="TextBox 26"/>
              <p:cNvSpPr txBox="1"/>
              <p:nvPr/>
            </p:nvSpPr>
            <p:spPr>
              <a:xfrm>
                <a:off x="3124200" y="6045200"/>
                <a:ext cx="2324100" cy="307777"/>
              </a:xfrm>
              <a:prstGeom prst="rect">
                <a:avLst/>
              </a:prstGeom>
              <a:noFill/>
            </p:spPr>
            <p:txBody>
              <a:bodyPr wrap="square" rtlCol="0">
                <a:spAutoFit/>
              </a:bodyPr>
              <a:lstStyle/>
              <a:p>
                <a:r>
                  <a:rPr lang="en-US" sz="1400" dirty="0" smtClean="0">
                    <a:solidFill>
                      <a:schemeClr val="bg1"/>
                    </a:solidFill>
                  </a:rPr>
                  <a:t>Olympic National Park</a:t>
                </a:r>
                <a:endParaRPr lang="en-US" sz="1400" dirty="0">
                  <a:solidFill>
                    <a:schemeClr val="bg1"/>
                  </a:solidFill>
                </a:endParaRPr>
              </a:p>
            </p:txBody>
          </p:sp>
        </p:grpSp>
        <p:grpSp>
          <p:nvGrpSpPr>
            <p:cNvPr id="22" name="Group 21"/>
            <p:cNvGrpSpPr/>
            <p:nvPr/>
          </p:nvGrpSpPr>
          <p:grpSpPr>
            <a:xfrm>
              <a:off x="6337300" y="1951566"/>
              <a:ext cx="2641600" cy="1744133"/>
              <a:chOff x="266700" y="4516966"/>
              <a:chExt cx="2641600" cy="1744133"/>
            </a:xfrm>
          </p:grpSpPr>
          <p:pic>
            <p:nvPicPr>
              <p:cNvPr id="23" name="Picture 22" descr="hurricane_ridge_lodge cop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 y="4516966"/>
                <a:ext cx="2616200" cy="1744133"/>
              </a:xfrm>
              <a:prstGeom prst="rect">
                <a:avLst/>
              </a:prstGeom>
            </p:spPr>
          </p:pic>
          <p:sp>
            <p:nvSpPr>
              <p:cNvPr id="24" name="TextBox 23"/>
              <p:cNvSpPr txBox="1"/>
              <p:nvPr/>
            </p:nvSpPr>
            <p:spPr>
              <a:xfrm>
                <a:off x="1409700" y="5918200"/>
                <a:ext cx="1498600" cy="307777"/>
              </a:xfrm>
              <a:prstGeom prst="rect">
                <a:avLst/>
              </a:prstGeom>
              <a:noFill/>
            </p:spPr>
            <p:txBody>
              <a:bodyPr wrap="square" rtlCol="0">
                <a:spAutoFit/>
              </a:bodyPr>
              <a:lstStyle/>
              <a:p>
                <a:r>
                  <a:rPr lang="en-US" sz="1400" dirty="0" smtClean="0">
                    <a:solidFill>
                      <a:schemeClr val="tx2"/>
                    </a:solidFill>
                  </a:rPr>
                  <a:t>Hurricane Ridge</a:t>
                </a:r>
                <a:endParaRPr lang="en-US" sz="1400" dirty="0">
                  <a:solidFill>
                    <a:schemeClr val="tx2"/>
                  </a:solidFill>
                </a:endParaRPr>
              </a:p>
            </p:txBody>
          </p:sp>
        </p:grpSp>
        <p:sp>
          <p:nvSpPr>
            <p:cNvPr id="29" name="TextBox 28"/>
            <p:cNvSpPr txBox="1"/>
            <p:nvPr/>
          </p:nvSpPr>
          <p:spPr>
            <a:xfrm>
              <a:off x="5054600" y="5715000"/>
              <a:ext cx="3708400" cy="646331"/>
            </a:xfrm>
            <a:prstGeom prst="rect">
              <a:avLst/>
            </a:prstGeom>
            <a:noFill/>
          </p:spPr>
          <p:txBody>
            <a:bodyPr wrap="square" rtlCol="0">
              <a:spAutoFit/>
            </a:bodyPr>
            <a:lstStyle/>
            <a:p>
              <a:r>
                <a:rPr lang="en-US" dirty="0" smtClean="0">
                  <a:solidFill>
                    <a:srgbClr val="FFFFFF"/>
                  </a:solidFill>
                </a:rPr>
                <a:t>How about over ocean? Over remote locations?</a:t>
              </a:r>
              <a:endParaRPr lang="en-US" dirty="0">
                <a:solidFill>
                  <a:srgbClr val="FFFFFF"/>
                </a:solidFill>
              </a:endParaRPr>
            </a:p>
          </p:txBody>
        </p:sp>
      </p:grpSp>
      <p:grpSp>
        <p:nvGrpSpPr>
          <p:cNvPr id="35" name="Group 34"/>
          <p:cNvGrpSpPr/>
          <p:nvPr/>
        </p:nvGrpSpPr>
        <p:grpSpPr>
          <a:xfrm>
            <a:off x="762000" y="4180278"/>
            <a:ext cx="3733800" cy="2574753"/>
            <a:chOff x="762000" y="4307278"/>
            <a:chExt cx="3733800" cy="2574753"/>
          </a:xfrm>
        </p:grpSpPr>
        <p:grpSp>
          <p:nvGrpSpPr>
            <p:cNvPr id="31" name="Group 30"/>
            <p:cNvGrpSpPr/>
            <p:nvPr/>
          </p:nvGrpSpPr>
          <p:grpSpPr>
            <a:xfrm>
              <a:off x="1543571" y="4307278"/>
              <a:ext cx="2634729" cy="1890322"/>
              <a:chOff x="5709171" y="3329378"/>
              <a:chExt cx="2634729" cy="1890322"/>
            </a:xfrm>
          </p:grpSpPr>
          <p:pic>
            <p:nvPicPr>
              <p:cNvPr id="32" name="Picture 31" descr="583773main_GPM_Banner_1_full.jpg"/>
              <p:cNvPicPr>
                <a:picLocks noChangeAspect="1"/>
              </p:cNvPicPr>
              <p:nvPr/>
            </p:nvPicPr>
            <p:blipFill>
              <a:blip r:embed="rId8"/>
              <a:stretch>
                <a:fillRect/>
              </a:stretch>
            </p:blipFill>
            <p:spPr>
              <a:xfrm>
                <a:off x="5709171" y="3329378"/>
                <a:ext cx="2520429" cy="1890322"/>
              </a:xfrm>
              <a:prstGeom prst="rect">
                <a:avLst/>
              </a:prstGeom>
              <a:ln w="28575" cmpd="sng">
                <a:solidFill>
                  <a:srgbClr val="FFFFFF"/>
                </a:solidFill>
              </a:ln>
            </p:spPr>
          </p:pic>
          <p:sp>
            <p:nvSpPr>
              <p:cNvPr id="33" name="TextBox 32"/>
              <p:cNvSpPr txBox="1"/>
              <p:nvPr/>
            </p:nvSpPr>
            <p:spPr>
              <a:xfrm>
                <a:off x="6362700" y="4889500"/>
                <a:ext cx="1981200" cy="307777"/>
              </a:xfrm>
              <a:prstGeom prst="rect">
                <a:avLst/>
              </a:prstGeom>
              <a:noFill/>
            </p:spPr>
            <p:txBody>
              <a:bodyPr wrap="square" rtlCol="0">
                <a:spAutoFit/>
              </a:bodyPr>
              <a:lstStyle/>
              <a:p>
                <a:r>
                  <a:rPr lang="en-US" sz="1400" dirty="0" smtClean="0">
                    <a:solidFill>
                      <a:schemeClr val="bg1"/>
                    </a:solidFill>
                  </a:rPr>
                  <a:t>GPM Core Satellite</a:t>
                </a:r>
                <a:endParaRPr lang="en-US" sz="1400" dirty="0">
                  <a:solidFill>
                    <a:schemeClr val="bg1"/>
                  </a:solidFill>
                </a:endParaRPr>
              </a:p>
            </p:txBody>
          </p:sp>
        </p:grpSp>
        <p:sp>
          <p:nvSpPr>
            <p:cNvPr id="34" name="TextBox 33"/>
            <p:cNvSpPr txBox="1"/>
            <p:nvPr/>
          </p:nvSpPr>
          <p:spPr>
            <a:xfrm>
              <a:off x="762000" y="6235700"/>
              <a:ext cx="3733800" cy="646331"/>
            </a:xfrm>
            <a:prstGeom prst="rect">
              <a:avLst/>
            </a:prstGeom>
            <a:noFill/>
          </p:spPr>
          <p:txBody>
            <a:bodyPr wrap="square" rtlCol="0">
              <a:spAutoFit/>
            </a:bodyPr>
            <a:lstStyle/>
            <a:p>
              <a:pPr marL="0" lvl="1"/>
              <a:r>
                <a:rPr lang="en-US" dirty="0" smtClean="0">
                  <a:solidFill>
                    <a:srgbClr val="FFFFFF"/>
                  </a:solidFill>
                </a:rPr>
                <a:t>Measure precipitation from </a:t>
              </a:r>
              <a:r>
                <a:rPr lang="en-US" dirty="0" smtClean="0">
                  <a:solidFill>
                    <a:schemeClr val="accent2"/>
                  </a:solidFill>
                </a:rPr>
                <a:t>satellites</a:t>
              </a:r>
              <a:endParaRPr lang="en-US" dirty="0">
                <a:solidFill>
                  <a:schemeClr val="accent2"/>
                </a:solidFill>
              </a:endParaRPr>
            </a:p>
            <a:p>
              <a:endParaRPr lang="en-US" dirty="0">
                <a:solidFill>
                  <a:srgbClr val="FFFFFF"/>
                </a:solidFill>
              </a:endParaRPr>
            </a:p>
          </p:txBody>
        </p:sp>
      </p:grpSp>
      <p:sp>
        <p:nvSpPr>
          <p:cNvPr id="2" name="Title 1"/>
          <p:cNvSpPr>
            <a:spLocks noGrp="1"/>
          </p:cNvSpPr>
          <p:nvPr>
            <p:ph type="title"/>
          </p:nvPr>
        </p:nvSpPr>
        <p:spPr>
          <a:xfrm>
            <a:off x="798513" y="330200"/>
            <a:ext cx="7583487" cy="965200"/>
          </a:xfrm>
        </p:spPr>
        <p:txBody>
          <a:bodyPr>
            <a:normAutofit fontScale="90000"/>
          </a:bodyPr>
          <a:lstStyle/>
          <a:p>
            <a:r>
              <a:rPr lang="en-US"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OLYMPEX</a:t>
            </a:r>
            <a:r>
              <a:rPr lang="en-US" dirty="0" smtClean="0"/>
              <a:t/>
            </a:r>
            <a:br>
              <a:rPr lang="en-US" dirty="0" smtClean="0"/>
            </a:br>
            <a:r>
              <a:rPr lang="en-US" sz="2400" dirty="0" smtClean="0">
                <a:solidFill>
                  <a:schemeClr val="accent2"/>
                </a:solidFill>
              </a:rPr>
              <a:t>How can we measure precipitation?</a:t>
            </a:r>
            <a:endParaRPr lang="en-US" dirty="0"/>
          </a:p>
        </p:txBody>
      </p:sp>
      <p:pic>
        <p:nvPicPr>
          <p:cNvPr id="28" name="Picture 27" descr="GPM_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223" y="262759"/>
            <a:ext cx="1794704" cy="969141"/>
          </a:xfrm>
          <a:prstGeom prst="rect">
            <a:avLst/>
          </a:prstGeom>
        </p:spPr>
      </p:pic>
    </p:spTree>
    <p:extLst>
      <p:ext uri="{BB962C8B-B14F-4D97-AF65-F5344CB8AC3E}">
        <p14:creationId xmlns:p14="http://schemas.microsoft.com/office/powerpoint/2010/main" val="3219049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 y="0"/>
            <a:ext cx="9232900" cy="69723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_image2.png"/>
          <p:cNvPicPr>
            <a:picLocks noChangeAspect="1"/>
          </p:cNvPicPr>
          <p:nvPr/>
        </p:nvPicPr>
        <p:blipFill>
          <a:blip r:embed="rId3"/>
          <a:stretch>
            <a:fillRect/>
          </a:stretch>
        </p:blipFill>
        <p:spPr>
          <a:xfrm>
            <a:off x="8026400" y="658000"/>
            <a:ext cx="1016000" cy="861333"/>
          </a:xfrm>
          <a:prstGeom prst="rect">
            <a:avLst/>
          </a:prstGeom>
        </p:spPr>
      </p:pic>
      <p:grpSp>
        <p:nvGrpSpPr>
          <p:cNvPr id="31" name="Group 30"/>
          <p:cNvGrpSpPr/>
          <p:nvPr/>
        </p:nvGrpSpPr>
        <p:grpSpPr>
          <a:xfrm>
            <a:off x="298971" y="1640278"/>
            <a:ext cx="3599929" cy="2766622"/>
            <a:chOff x="5709171" y="3329378"/>
            <a:chExt cx="2634729" cy="1890322"/>
          </a:xfrm>
        </p:grpSpPr>
        <p:pic>
          <p:nvPicPr>
            <p:cNvPr id="32" name="Picture 31" descr="583773main_GPM_Banner_1_full.jpg"/>
            <p:cNvPicPr>
              <a:picLocks noChangeAspect="1"/>
            </p:cNvPicPr>
            <p:nvPr/>
          </p:nvPicPr>
          <p:blipFill>
            <a:blip r:embed="rId4"/>
            <a:stretch>
              <a:fillRect/>
            </a:stretch>
          </p:blipFill>
          <p:spPr>
            <a:xfrm>
              <a:off x="5709171" y="3329378"/>
              <a:ext cx="2520429" cy="1890322"/>
            </a:xfrm>
            <a:prstGeom prst="rect">
              <a:avLst/>
            </a:prstGeom>
            <a:ln w="28575" cmpd="sng">
              <a:solidFill>
                <a:srgbClr val="FFFFFF"/>
              </a:solidFill>
            </a:ln>
          </p:spPr>
        </p:pic>
        <p:sp>
          <p:nvSpPr>
            <p:cNvPr id="33" name="TextBox 32"/>
            <p:cNvSpPr txBox="1"/>
            <p:nvPr/>
          </p:nvSpPr>
          <p:spPr>
            <a:xfrm>
              <a:off x="6362700" y="4889500"/>
              <a:ext cx="1981200" cy="307777"/>
            </a:xfrm>
            <a:prstGeom prst="rect">
              <a:avLst/>
            </a:prstGeom>
            <a:noFill/>
          </p:spPr>
          <p:txBody>
            <a:bodyPr wrap="square" rtlCol="0">
              <a:spAutoFit/>
            </a:bodyPr>
            <a:lstStyle/>
            <a:p>
              <a:r>
                <a:rPr lang="en-US" sz="1400" dirty="0" smtClean="0">
                  <a:solidFill>
                    <a:schemeClr val="bg1"/>
                  </a:solidFill>
                </a:rPr>
                <a:t>GPM Core Satellite</a:t>
              </a:r>
              <a:endParaRPr lang="en-US" sz="1400" dirty="0">
                <a:solidFill>
                  <a:schemeClr val="bg1"/>
                </a:solidFill>
              </a:endParaRPr>
            </a:p>
          </p:txBody>
        </p:sp>
      </p:grpSp>
      <p:sp>
        <p:nvSpPr>
          <p:cNvPr id="2" name="Title 1"/>
          <p:cNvSpPr>
            <a:spLocks noGrp="1"/>
          </p:cNvSpPr>
          <p:nvPr>
            <p:ph type="title"/>
          </p:nvPr>
        </p:nvSpPr>
        <p:spPr>
          <a:xfrm>
            <a:off x="798513" y="330200"/>
            <a:ext cx="7583487" cy="965200"/>
          </a:xfrm>
        </p:spPr>
        <p:txBody>
          <a:bodyPr>
            <a:normAutofit fontScale="90000"/>
          </a:bodyPr>
          <a:lstStyle/>
          <a:p>
            <a:r>
              <a:rPr lang="en-US"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Global Precipitation Mission</a:t>
            </a:r>
            <a:r>
              <a:rPr lang="en-US" dirty="0" smtClean="0"/>
              <a:t/>
            </a:r>
            <a:br>
              <a:rPr lang="en-US" dirty="0" smtClean="0"/>
            </a:br>
            <a:r>
              <a:rPr lang="en-US" sz="2400" dirty="0" smtClean="0">
                <a:solidFill>
                  <a:schemeClr val="accent2"/>
                </a:solidFill>
              </a:rPr>
              <a:t>Measuring Precipitation from Space</a:t>
            </a:r>
            <a:endParaRPr lang="en-US" dirty="0"/>
          </a:p>
        </p:txBody>
      </p:sp>
      <p:pic>
        <p:nvPicPr>
          <p:cNvPr id="28" name="Picture 27" descr="GPM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880363"/>
            <a:ext cx="1168400" cy="630937"/>
          </a:xfrm>
          <a:prstGeom prst="rect">
            <a:avLst/>
          </a:prstGeom>
        </p:spPr>
      </p:pic>
      <p:pic>
        <p:nvPicPr>
          <p:cNvPr id="36" name="Picture 35" descr="GPMlaunch.jpg"/>
          <p:cNvPicPr>
            <a:picLocks noChangeAspect="1"/>
          </p:cNvPicPr>
          <p:nvPr/>
        </p:nvPicPr>
        <p:blipFill rotWithShape="1">
          <a:blip r:embed="rId6">
            <a:extLst>
              <a:ext uri="{28A0092B-C50C-407E-A947-70E740481C1C}">
                <a14:useLocalDpi xmlns:a14="http://schemas.microsoft.com/office/drawing/2010/main" val="0"/>
              </a:ext>
            </a:extLst>
          </a:blip>
          <a:srcRect t="6232"/>
          <a:stretch/>
        </p:blipFill>
        <p:spPr>
          <a:xfrm>
            <a:off x="4069259" y="1541783"/>
            <a:ext cx="4892393" cy="3068317"/>
          </a:xfrm>
          <a:prstGeom prst="rect">
            <a:avLst/>
          </a:prstGeom>
        </p:spPr>
      </p:pic>
      <p:sp>
        <p:nvSpPr>
          <p:cNvPr id="5" name="TextBox 4"/>
          <p:cNvSpPr txBox="1"/>
          <p:nvPr/>
        </p:nvSpPr>
        <p:spPr>
          <a:xfrm>
            <a:off x="7048500" y="4191000"/>
            <a:ext cx="1816100" cy="369332"/>
          </a:xfrm>
          <a:prstGeom prst="rect">
            <a:avLst/>
          </a:prstGeom>
          <a:noFill/>
        </p:spPr>
        <p:txBody>
          <a:bodyPr wrap="square" rtlCol="0">
            <a:spAutoFit/>
          </a:bodyPr>
          <a:lstStyle/>
          <a:p>
            <a:r>
              <a:rPr lang="en-US" dirty="0" smtClean="0">
                <a:solidFill>
                  <a:schemeClr val="bg1"/>
                </a:solidFill>
              </a:rPr>
              <a:t>27 February 2014</a:t>
            </a:r>
            <a:endParaRPr lang="en-US" dirty="0">
              <a:solidFill>
                <a:schemeClr val="bg1"/>
              </a:solidFill>
            </a:endParaRPr>
          </a:p>
        </p:txBody>
      </p:sp>
      <p:sp>
        <p:nvSpPr>
          <p:cNvPr id="6" name="TextBox 5"/>
          <p:cNvSpPr txBox="1"/>
          <p:nvPr/>
        </p:nvSpPr>
        <p:spPr>
          <a:xfrm>
            <a:off x="495300" y="5372100"/>
            <a:ext cx="8001000" cy="1200328"/>
          </a:xfrm>
          <a:prstGeom prst="rect">
            <a:avLst/>
          </a:prstGeom>
          <a:noFill/>
        </p:spPr>
        <p:txBody>
          <a:bodyPr wrap="square" rtlCol="0">
            <a:spAutoFit/>
          </a:bodyPr>
          <a:lstStyle/>
          <a:p>
            <a:pPr marL="285750" indent="-285750">
              <a:buFont typeface="Arial"/>
              <a:buChar char="•"/>
            </a:pPr>
            <a:r>
              <a:rPr lang="en-US" sz="2400" dirty="0" smtClean="0">
                <a:solidFill>
                  <a:schemeClr val="accent3">
                    <a:lumMod val="60000"/>
                    <a:lumOff val="40000"/>
                  </a:schemeClr>
                </a:solidFill>
              </a:rPr>
              <a:t>Polar Orbiting </a:t>
            </a:r>
            <a:r>
              <a:rPr lang="en-US" sz="2400" dirty="0" smtClean="0">
                <a:solidFill>
                  <a:srgbClr val="FBFFB2"/>
                </a:solidFill>
              </a:rPr>
              <a:t>Satellite</a:t>
            </a:r>
          </a:p>
          <a:p>
            <a:pPr marL="285750" indent="-285750">
              <a:buFont typeface="Arial"/>
              <a:buChar char="•"/>
            </a:pPr>
            <a:r>
              <a:rPr lang="en-US" sz="2400" dirty="0" smtClean="0">
                <a:solidFill>
                  <a:srgbClr val="9DF131"/>
                </a:solidFill>
              </a:rPr>
              <a:t>Passive Instrument </a:t>
            </a:r>
            <a:r>
              <a:rPr lang="en-US" sz="2400" dirty="0" smtClean="0">
                <a:solidFill>
                  <a:srgbClr val="FBFFB2"/>
                </a:solidFill>
              </a:rPr>
              <a:t>called GPM Microwave Imager (GMI)</a:t>
            </a:r>
          </a:p>
          <a:p>
            <a:pPr marL="285750" indent="-285750">
              <a:buFont typeface="Arial"/>
              <a:buChar char="•"/>
            </a:pPr>
            <a:r>
              <a:rPr lang="en-US" sz="2400" dirty="0" smtClean="0">
                <a:solidFill>
                  <a:srgbClr val="9DF131"/>
                </a:solidFill>
              </a:rPr>
              <a:t>Active Instrument </a:t>
            </a:r>
            <a:r>
              <a:rPr lang="en-US" sz="2400" dirty="0" smtClean="0">
                <a:solidFill>
                  <a:srgbClr val="FBFFB2"/>
                </a:solidFill>
              </a:rPr>
              <a:t>called the Dual Precipitation Radar (DPR)</a:t>
            </a:r>
            <a:endParaRPr lang="en-US" sz="2400" dirty="0">
              <a:solidFill>
                <a:srgbClr val="FBFFB2"/>
              </a:solidFill>
            </a:endParaRPr>
          </a:p>
        </p:txBody>
      </p:sp>
    </p:spTree>
    <p:extLst>
      <p:ext uri="{BB962C8B-B14F-4D97-AF65-F5344CB8AC3E}">
        <p14:creationId xmlns:p14="http://schemas.microsoft.com/office/powerpoint/2010/main" val="20705818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738"/>
            <a:ext cx="8293100" cy="542920"/>
          </a:xfrm>
        </p:spPr>
        <p:txBody>
          <a:bodyPr>
            <a:normAutofit fontScale="90000"/>
          </a:bodyPr>
          <a:lstStyle/>
          <a:p>
            <a:pPr algn="ctr"/>
            <a:r>
              <a:rPr lang="en-US" dirty="0" smtClean="0"/>
              <a:t>Types of Satellites: Geosynchronous</a:t>
            </a:r>
            <a:endParaRPr lang="en-US" dirty="0"/>
          </a:p>
        </p:txBody>
      </p:sp>
      <p:sp>
        <p:nvSpPr>
          <p:cNvPr id="8" name="Content Placeholder 7"/>
          <p:cNvSpPr>
            <a:spLocks noGrp="1"/>
          </p:cNvSpPr>
          <p:nvPr>
            <p:ph sz="quarter" idx="4"/>
          </p:nvPr>
        </p:nvSpPr>
        <p:spPr>
          <a:xfrm>
            <a:off x="1355725" y="5100638"/>
            <a:ext cx="6607175" cy="1808162"/>
          </a:xfrm>
        </p:spPr>
        <p:txBody>
          <a:bodyPr>
            <a:normAutofit fontScale="92500" lnSpcReduction="10000"/>
          </a:bodyPr>
          <a:lstStyle/>
          <a:p>
            <a:r>
              <a:rPr lang="en-US" sz="1800" dirty="0" smtClean="0">
                <a:solidFill>
                  <a:srgbClr val="FBFFB2"/>
                </a:solidFill>
              </a:rPr>
              <a:t>Satellite rotates at the same speed as the earth itself rotates</a:t>
            </a:r>
          </a:p>
          <a:p>
            <a:r>
              <a:rPr lang="en-US" sz="1800" dirty="0" smtClean="0">
                <a:solidFill>
                  <a:srgbClr val="FBFFB2"/>
                </a:solidFill>
              </a:rPr>
              <a:t>Appears to be stationary </a:t>
            </a:r>
          </a:p>
          <a:p>
            <a:r>
              <a:rPr lang="en-US" sz="1800" dirty="0" smtClean="0">
                <a:solidFill>
                  <a:srgbClr val="FBFFB2"/>
                </a:solidFill>
              </a:rPr>
              <a:t>35,000km above earth</a:t>
            </a:r>
          </a:p>
          <a:p>
            <a:r>
              <a:rPr lang="en-US" sz="1800" dirty="0" smtClean="0">
                <a:solidFill>
                  <a:srgbClr val="FBFFB2"/>
                </a:solidFill>
              </a:rPr>
              <a:t>10 Geosynchronous satellites positioned around the Earth</a:t>
            </a:r>
          </a:p>
          <a:p>
            <a:r>
              <a:rPr lang="en-US" sz="1800" dirty="0" smtClean="0">
                <a:solidFill>
                  <a:srgbClr val="FBFFB2"/>
                </a:solidFill>
              </a:rPr>
              <a:t>Takes pictures ‘visible’ or ‘infrared’ every 15 min</a:t>
            </a:r>
          </a:p>
          <a:p>
            <a:r>
              <a:rPr lang="en-US" sz="1800" dirty="0" smtClean="0">
                <a:solidFill>
                  <a:srgbClr val="FBFFB2"/>
                </a:solidFill>
              </a:rPr>
              <a:t>Often shown on TV weather shows, the Weather Channel, etc.</a:t>
            </a:r>
          </a:p>
        </p:txBody>
      </p:sp>
      <p:pic>
        <p:nvPicPr>
          <p:cNvPr id="3" name="Picture 2" descr="vis_201604131930.gif"/>
          <p:cNvPicPr>
            <a:picLocks noChangeAspect="1"/>
          </p:cNvPicPr>
          <p:nvPr/>
        </p:nvPicPr>
        <p:blipFill rotWithShape="1">
          <a:blip r:embed="rId2">
            <a:extLst>
              <a:ext uri="{28A0092B-C50C-407E-A947-70E740481C1C}">
                <a14:useLocalDpi xmlns:a14="http://schemas.microsoft.com/office/drawing/2010/main" val="0"/>
              </a:ext>
            </a:extLst>
          </a:blip>
          <a:srcRect r="9267" b="15282"/>
          <a:stretch/>
        </p:blipFill>
        <p:spPr>
          <a:xfrm>
            <a:off x="1740070" y="711201"/>
            <a:ext cx="5740230" cy="4312456"/>
          </a:xfrm>
          <a:prstGeom prst="rect">
            <a:avLst/>
          </a:prstGeom>
        </p:spPr>
      </p:pic>
      <p:sp>
        <p:nvSpPr>
          <p:cNvPr id="14" name="TextBox 13"/>
          <p:cNvSpPr txBox="1"/>
          <p:nvPr/>
        </p:nvSpPr>
        <p:spPr>
          <a:xfrm>
            <a:off x="2159000" y="4584700"/>
            <a:ext cx="5181600" cy="369332"/>
          </a:xfrm>
          <a:prstGeom prst="rect">
            <a:avLst/>
          </a:prstGeom>
          <a:noFill/>
        </p:spPr>
        <p:txBody>
          <a:bodyPr wrap="square" rtlCol="0">
            <a:spAutoFit/>
          </a:bodyPr>
          <a:lstStyle/>
          <a:p>
            <a:pPr algn="ctr"/>
            <a:r>
              <a:rPr lang="en-US" dirty="0" smtClean="0">
                <a:solidFill>
                  <a:srgbClr val="FFFF00"/>
                </a:solidFill>
              </a:rPr>
              <a:t>Visible picture of the clouds taken 13 April 2016</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738"/>
            <a:ext cx="8293100" cy="542920"/>
          </a:xfrm>
        </p:spPr>
        <p:txBody>
          <a:bodyPr>
            <a:normAutofit fontScale="90000"/>
          </a:bodyPr>
          <a:lstStyle/>
          <a:p>
            <a:pPr algn="ctr"/>
            <a:r>
              <a:rPr lang="en-US" dirty="0" smtClean="0"/>
              <a:t>Types of Satellites: </a:t>
            </a:r>
            <a:r>
              <a:rPr lang="en-US" dirty="0" smtClean="0">
                <a:solidFill>
                  <a:srgbClr val="9DF131"/>
                </a:solidFill>
              </a:rPr>
              <a:t>Polar Orbiting</a:t>
            </a:r>
            <a:endParaRPr lang="en-US" dirty="0">
              <a:solidFill>
                <a:srgbClr val="9DF131"/>
              </a:solidFill>
            </a:endParaRPr>
          </a:p>
        </p:txBody>
      </p:sp>
      <p:sp>
        <p:nvSpPr>
          <p:cNvPr id="6" name="Content Placeholder 5"/>
          <p:cNvSpPr>
            <a:spLocks noGrp="1"/>
          </p:cNvSpPr>
          <p:nvPr>
            <p:ph sz="half" idx="2"/>
          </p:nvPr>
        </p:nvSpPr>
        <p:spPr>
          <a:xfrm>
            <a:off x="457200" y="774701"/>
            <a:ext cx="8547100" cy="2197099"/>
          </a:xfrm>
        </p:spPr>
        <p:txBody>
          <a:bodyPr>
            <a:noAutofit/>
          </a:bodyPr>
          <a:lstStyle/>
          <a:p>
            <a:r>
              <a:rPr lang="en-US" dirty="0" smtClean="0">
                <a:solidFill>
                  <a:srgbClr val="FBFFB2"/>
                </a:solidFill>
              </a:rPr>
              <a:t>Circle around the earth more or less from pole to pole.</a:t>
            </a:r>
          </a:p>
          <a:p>
            <a:r>
              <a:rPr lang="en-US" dirty="0" smtClean="0">
                <a:solidFill>
                  <a:srgbClr val="FBFFB2"/>
                </a:solidFill>
              </a:rPr>
              <a:t>GPM samples Antarctic circle to Arctic circle.</a:t>
            </a:r>
          </a:p>
          <a:p>
            <a:r>
              <a:rPr lang="en-US" dirty="0" smtClean="0">
                <a:solidFill>
                  <a:srgbClr val="FBFFB2"/>
                </a:solidFill>
              </a:rPr>
              <a:t>These satellites make one orbit every ~110 min (~13 orbits/day). </a:t>
            </a:r>
          </a:p>
          <a:p>
            <a:r>
              <a:rPr lang="en-US" dirty="0" smtClean="0">
                <a:solidFill>
                  <a:srgbClr val="FBFFB2"/>
                </a:solidFill>
              </a:rPr>
              <a:t>~800km above the earth.</a:t>
            </a:r>
          </a:p>
          <a:p>
            <a:r>
              <a:rPr lang="en-US" dirty="0" smtClean="0">
                <a:solidFill>
                  <a:srgbClr val="FBFFB2"/>
                </a:solidFill>
              </a:rPr>
              <a:t>Satellite observes the same location on earth ~ 2 times a day</a:t>
            </a:r>
          </a:p>
        </p:txBody>
      </p:sp>
      <p:pic>
        <p:nvPicPr>
          <p:cNvPr id="7" name="Picture 6" descr="GPMorbitCropp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800" y="3419928"/>
            <a:ext cx="5930900" cy="3312062"/>
          </a:xfrm>
          <a:prstGeom prst="rect">
            <a:avLst/>
          </a:prstGeom>
        </p:spPr>
      </p:pic>
    </p:spTree>
    <p:extLst>
      <p:ext uri="{BB962C8B-B14F-4D97-AF65-F5344CB8AC3E}">
        <p14:creationId xmlns:p14="http://schemas.microsoft.com/office/powerpoint/2010/main" val="41010827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738"/>
            <a:ext cx="8293100" cy="542920"/>
          </a:xfrm>
        </p:spPr>
        <p:txBody>
          <a:bodyPr>
            <a:normAutofit fontScale="90000"/>
          </a:bodyPr>
          <a:lstStyle/>
          <a:p>
            <a:pPr algn="ctr"/>
            <a:r>
              <a:rPr lang="en-US" dirty="0" smtClean="0"/>
              <a:t>Types of Instruments: </a:t>
            </a:r>
            <a:r>
              <a:rPr lang="en-US" dirty="0" smtClean="0">
                <a:solidFill>
                  <a:schemeClr val="accent3">
                    <a:lumMod val="60000"/>
                    <a:lumOff val="40000"/>
                  </a:schemeClr>
                </a:solidFill>
              </a:rPr>
              <a:t>Passive</a:t>
            </a:r>
            <a:endParaRPr lang="en-US" dirty="0">
              <a:solidFill>
                <a:schemeClr val="accent3">
                  <a:lumMod val="60000"/>
                  <a:lumOff val="40000"/>
                </a:schemeClr>
              </a:solidFill>
            </a:endParaRPr>
          </a:p>
        </p:txBody>
      </p:sp>
      <p:sp>
        <p:nvSpPr>
          <p:cNvPr id="6" name="Content Placeholder 5"/>
          <p:cNvSpPr>
            <a:spLocks noGrp="1"/>
          </p:cNvSpPr>
          <p:nvPr>
            <p:ph sz="half" idx="2"/>
          </p:nvPr>
        </p:nvSpPr>
        <p:spPr>
          <a:xfrm>
            <a:off x="165100" y="4114801"/>
            <a:ext cx="8826500" cy="2565400"/>
          </a:xfrm>
        </p:spPr>
        <p:txBody>
          <a:bodyPr>
            <a:noAutofit/>
          </a:bodyPr>
          <a:lstStyle/>
          <a:p>
            <a:r>
              <a:rPr lang="en-US" sz="1900" dirty="0" smtClean="0">
                <a:solidFill>
                  <a:srgbClr val="FBFFDA"/>
                </a:solidFill>
              </a:rPr>
              <a:t>Everything ‘radiates’ according to its temperature. Very hot things radiate at high frequencies (the sun at visible light). Cold things at lower frequencies (the earth, people at IR)</a:t>
            </a:r>
          </a:p>
          <a:p>
            <a:r>
              <a:rPr lang="en-US" sz="1900" dirty="0" smtClean="0">
                <a:solidFill>
                  <a:srgbClr val="FBFFDA"/>
                </a:solidFill>
              </a:rPr>
              <a:t>Raindrops and snowflakes also radiate at a variety of wavelengths including microwave.</a:t>
            </a:r>
          </a:p>
          <a:p>
            <a:r>
              <a:rPr lang="en-US" sz="1900" dirty="0" smtClean="0">
                <a:solidFill>
                  <a:srgbClr val="FBFFDA"/>
                </a:solidFill>
              </a:rPr>
              <a:t>The GMI measures radiation from the rain and snow at microwave wavelengths.</a:t>
            </a:r>
          </a:p>
          <a:p>
            <a:r>
              <a:rPr lang="en-US" sz="1900" dirty="0" smtClean="0">
                <a:solidFill>
                  <a:srgbClr val="FBFFDA"/>
                </a:solidFill>
              </a:rPr>
              <a:t>Algorithms translate the microwave radiation measured by GMI to things we want to measure like rain rate.</a:t>
            </a:r>
            <a:endParaRPr lang="en-US" sz="1900" dirty="0">
              <a:solidFill>
                <a:srgbClr val="FBFFDA"/>
              </a:solidFill>
            </a:endParaRPr>
          </a:p>
        </p:txBody>
      </p:sp>
      <p:pic>
        <p:nvPicPr>
          <p:cNvPr id="2" name="Picture 1" descr="electromagnetic_spectr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700" y="711199"/>
            <a:ext cx="4889500" cy="3367425"/>
          </a:xfrm>
          <a:prstGeom prst="rect">
            <a:avLst/>
          </a:prstGeom>
        </p:spPr>
      </p:pic>
      <p:pic>
        <p:nvPicPr>
          <p:cNvPr id="8" name="Content Placeholder 3" descr="GMI-medium.jpg"/>
          <p:cNvPicPr>
            <a:picLocks noChangeAspect="1"/>
          </p:cNvPicPr>
          <p:nvPr/>
        </p:nvPicPr>
        <p:blipFill>
          <a:blip r:embed="rId4"/>
          <a:srcRect l="1757" r="-611"/>
          <a:stretch>
            <a:fillRect/>
          </a:stretch>
        </p:blipFill>
        <p:spPr>
          <a:xfrm>
            <a:off x="7099300" y="1335088"/>
            <a:ext cx="1296988" cy="2233612"/>
          </a:xfrm>
          <a:prstGeom prst="rect">
            <a:avLst/>
          </a:prstGeom>
        </p:spPr>
      </p:pic>
      <p:sp>
        <p:nvSpPr>
          <p:cNvPr id="9" name="TextBox 8"/>
          <p:cNvSpPr txBox="1"/>
          <p:nvPr/>
        </p:nvSpPr>
        <p:spPr>
          <a:xfrm>
            <a:off x="6731000" y="3606800"/>
            <a:ext cx="2108200" cy="369332"/>
          </a:xfrm>
          <a:prstGeom prst="rect">
            <a:avLst/>
          </a:prstGeom>
          <a:noFill/>
        </p:spPr>
        <p:txBody>
          <a:bodyPr wrap="square" rtlCol="0">
            <a:spAutoFit/>
          </a:bodyPr>
          <a:lstStyle/>
          <a:p>
            <a:r>
              <a:rPr lang="en-US" dirty="0" smtClean="0">
                <a:solidFill>
                  <a:schemeClr val="accent2"/>
                </a:solidFill>
              </a:rPr>
              <a:t>The GMI on GPM</a:t>
            </a:r>
            <a:endParaRPr lang="en-US" dirty="0">
              <a:solidFill>
                <a:schemeClr val="accent2"/>
              </a:solidFill>
            </a:endParaRPr>
          </a:p>
        </p:txBody>
      </p:sp>
      <p:cxnSp>
        <p:nvCxnSpPr>
          <p:cNvPr id="13" name="Straight Arrow Connector 12"/>
          <p:cNvCxnSpPr/>
          <p:nvPr/>
        </p:nvCxnSpPr>
        <p:spPr>
          <a:xfrm flipV="1">
            <a:off x="3035300" y="18796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692400" y="18923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149600" y="18923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819400" y="19050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933700" y="18796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019800" y="5664200"/>
            <a:ext cx="0" cy="330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5495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738"/>
            <a:ext cx="8293100" cy="542920"/>
          </a:xfrm>
        </p:spPr>
        <p:txBody>
          <a:bodyPr>
            <a:normAutofit fontScale="90000"/>
          </a:bodyPr>
          <a:lstStyle/>
          <a:p>
            <a:pPr algn="ctr"/>
            <a:r>
              <a:rPr lang="en-US" dirty="0" smtClean="0"/>
              <a:t>Types of Instruments: </a:t>
            </a:r>
            <a:r>
              <a:rPr lang="en-US" dirty="0" smtClean="0">
                <a:solidFill>
                  <a:schemeClr val="accent3">
                    <a:lumMod val="60000"/>
                    <a:lumOff val="40000"/>
                  </a:schemeClr>
                </a:solidFill>
              </a:rPr>
              <a:t>Active</a:t>
            </a:r>
            <a:endParaRPr lang="en-US" dirty="0">
              <a:solidFill>
                <a:schemeClr val="accent3">
                  <a:lumMod val="60000"/>
                  <a:lumOff val="40000"/>
                </a:schemeClr>
              </a:solidFill>
            </a:endParaRPr>
          </a:p>
        </p:txBody>
      </p:sp>
      <p:sp>
        <p:nvSpPr>
          <p:cNvPr id="6" name="Content Placeholder 5"/>
          <p:cNvSpPr>
            <a:spLocks noGrp="1"/>
          </p:cNvSpPr>
          <p:nvPr>
            <p:ph sz="half" idx="2"/>
          </p:nvPr>
        </p:nvSpPr>
        <p:spPr>
          <a:xfrm>
            <a:off x="469900" y="4102100"/>
            <a:ext cx="8547100" cy="3441701"/>
          </a:xfrm>
        </p:spPr>
        <p:txBody>
          <a:bodyPr>
            <a:normAutofit/>
          </a:bodyPr>
          <a:lstStyle/>
          <a:p>
            <a:r>
              <a:rPr lang="en-US" sz="1800" dirty="0" smtClean="0">
                <a:solidFill>
                  <a:srgbClr val="FBFFDA"/>
                </a:solidFill>
              </a:rPr>
              <a:t>Sends out a beam of radiation and it is reflected back by the raindrops and snowflakes</a:t>
            </a:r>
          </a:p>
          <a:p>
            <a:r>
              <a:rPr lang="en-US" sz="1800" dirty="0" smtClean="0">
                <a:solidFill>
                  <a:srgbClr val="FBFFDA"/>
                </a:solidFill>
              </a:rPr>
              <a:t> Amount of reflected energy is measured at the instrument (weather radar).</a:t>
            </a:r>
          </a:p>
          <a:p>
            <a:r>
              <a:rPr lang="en-US" sz="1800" dirty="0" smtClean="0">
                <a:solidFill>
                  <a:srgbClr val="FBFFDA"/>
                </a:solidFill>
              </a:rPr>
              <a:t>The GPM has the first dual-frequency radar (DPR) in space.</a:t>
            </a:r>
          </a:p>
          <a:p>
            <a:r>
              <a:rPr lang="en-US" sz="1800" dirty="0" smtClean="0">
                <a:solidFill>
                  <a:srgbClr val="FBFFDA"/>
                </a:solidFill>
              </a:rPr>
              <a:t>The DPR is a Ku- and </a:t>
            </a:r>
            <a:r>
              <a:rPr lang="en-US" sz="1800" dirty="0" err="1" smtClean="0">
                <a:solidFill>
                  <a:srgbClr val="FBFFDA"/>
                </a:solidFill>
              </a:rPr>
              <a:t>Ka</a:t>
            </a:r>
            <a:r>
              <a:rPr lang="en-US" sz="1800" dirty="0">
                <a:solidFill>
                  <a:srgbClr val="FBFFDA"/>
                </a:solidFill>
              </a:rPr>
              <a:t>-</a:t>
            </a:r>
            <a:r>
              <a:rPr lang="en-US" sz="1800" dirty="0" smtClean="0">
                <a:solidFill>
                  <a:srgbClr val="FBFFDA"/>
                </a:solidFill>
              </a:rPr>
              <a:t>band dual radar.</a:t>
            </a:r>
          </a:p>
          <a:p>
            <a:r>
              <a:rPr lang="en-US" sz="1800" dirty="0" smtClean="0">
                <a:solidFill>
                  <a:srgbClr val="FBFFDA"/>
                </a:solidFill>
              </a:rPr>
              <a:t>This ‘reflectivity’ gives 3-D distribution of precipitation and rate rate on the surface.</a:t>
            </a:r>
          </a:p>
          <a:p>
            <a:r>
              <a:rPr lang="en-US" sz="1800" dirty="0" smtClean="0">
                <a:solidFill>
                  <a:srgbClr val="FBFFDA"/>
                </a:solidFill>
              </a:rPr>
              <a:t>Ground weather radars are usually in the S-band (10cm)</a:t>
            </a:r>
            <a:r>
              <a:rPr lang="en-US" sz="1800" dirty="0" smtClean="0">
                <a:solidFill>
                  <a:srgbClr val="000090"/>
                </a:solidFill>
              </a:rPr>
              <a:t>)</a:t>
            </a:r>
            <a:endParaRPr lang="en-US" sz="1800" dirty="0">
              <a:solidFill>
                <a:srgbClr val="000090"/>
              </a:solidFill>
            </a:endParaRPr>
          </a:p>
        </p:txBody>
      </p:sp>
      <p:pic>
        <p:nvPicPr>
          <p:cNvPr id="2" name="Picture 1" descr="electromagnetic_spectr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838200"/>
            <a:ext cx="4635500" cy="3192494"/>
          </a:xfrm>
          <a:prstGeom prst="rect">
            <a:avLst/>
          </a:prstGeom>
        </p:spPr>
      </p:pic>
      <p:sp>
        <p:nvSpPr>
          <p:cNvPr id="9" name="TextBox 8"/>
          <p:cNvSpPr txBox="1"/>
          <p:nvPr/>
        </p:nvSpPr>
        <p:spPr>
          <a:xfrm>
            <a:off x="6731000" y="3606800"/>
            <a:ext cx="2108200" cy="369332"/>
          </a:xfrm>
          <a:prstGeom prst="rect">
            <a:avLst/>
          </a:prstGeom>
          <a:noFill/>
        </p:spPr>
        <p:txBody>
          <a:bodyPr wrap="square" rtlCol="0">
            <a:spAutoFit/>
          </a:bodyPr>
          <a:lstStyle/>
          <a:p>
            <a:r>
              <a:rPr lang="en-US" dirty="0" smtClean="0">
                <a:solidFill>
                  <a:schemeClr val="accent2"/>
                </a:solidFill>
              </a:rPr>
              <a:t>The DPR on GPM</a:t>
            </a:r>
            <a:endParaRPr lang="en-US" dirty="0">
              <a:solidFill>
                <a:schemeClr val="accent2"/>
              </a:solidFill>
            </a:endParaRPr>
          </a:p>
        </p:txBody>
      </p:sp>
      <p:grpSp>
        <p:nvGrpSpPr>
          <p:cNvPr id="7" name="Group 6"/>
          <p:cNvGrpSpPr/>
          <p:nvPr/>
        </p:nvGrpSpPr>
        <p:grpSpPr>
          <a:xfrm>
            <a:off x="5956300" y="1549400"/>
            <a:ext cx="2933700" cy="1955800"/>
            <a:chOff x="2489200" y="1219200"/>
            <a:chExt cx="4165600" cy="2616200"/>
          </a:xfrm>
        </p:grpSpPr>
        <p:pic>
          <p:nvPicPr>
            <p:cNvPr id="10" name="Picture 9" descr="diagram_GPM_satellite.jpg"/>
            <p:cNvPicPr>
              <a:picLocks noChangeAspect="1"/>
            </p:cNvPicPr>
            <p:nvPr/>
          </p:nvPicPr>
          <p:blipFill>
            <a:blip r:embed="rId4"/>
            <a:stretch>
              <a:fillRect/>
            </a:stretch>
          </p:blipFill>
          <p:spPr>
            <a:xfrm>
              <a:off x="2495550" y="1234058"/>
              <a:ext cx="4152900" cy="2588641"/>
            </a:xfrm>
            <a:prstGeom prst="rect">
              <a:avLst/>
            </a:prstGeom>
          </p:spPr>
        </p:pic>
        <p:sp>
          <p:nvSpPr>
            <p:cNvPr id="11" name="Rectangle 10"/>
            <p:cNvSpPr/>
            <p:nvPr/>
          </p:nvSpPr>
          <p:spPr>
            <a:xfrm>
              <a:off x="2489200" y="1219200"/>
              <a:ext cx="4165600" cy="2616200"/>
            </a:xfrm>
            <a:prstGeom prst="rect">
              <a:avLst/>
            </a:prstGeom>
            <a:noFill/>
            <a:ln w="25400" cap="flat" cmpd="sng" algn="ctr">
              <a:solidFill>
                <a:srgbClr val="649F7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Arrow Connector 4"/>
          <p:cNvCxnSpPr/>
          <p:nvPr/>
        </p:nvCxnSpPr>
        <p:spPr>
          <a:xfrm flipV="1">
            <a:off x="2349500" y="19812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082800" y="19685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892300" y="1955800"/>
            <a:ext cx="0" cy="431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775200" y="5080000"/>
            <a:ext cx="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286500" y="5829300"/>
            <a:ext cx="0" cy="431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50179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4">
      <a:dk1>
        <a:srgbClr val="000000"/>
      </a:dk1>
      <a:lt1>
        <a:sysClr val="window" lastClr="FFFFFF"/>
      </a:lt1>
      <a:dk2>
        <a:srgbClr val="1B3861"/>
      </a:dk2>
      <a:lt2>
        <a:srgbClr val="287EB2"/>
      </a:lt2>
      <a:accent1>
        <a:srgbClr val="129FF4"/>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11300</TotalTime>
  <Words>1725</Words>
  <Application>Microsoft Macintosh PowerPoint</Application>
  <PresentationFormat>On-screen Show (4:3)</PresentationFormat>
  <Paragraphs>275</Paragraphs>
  <Slides>39</Slides>
  <Notes>8</Notes>
  <HiddenSlides>0</HiddenSlides>
  <MMClips>1</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PowerPoint Presentation</vt:lpstr>
      <vt:lpstr>PowerPoint Presentation</vt:lpstr>
      <vt:lpstr>PowerPoint Presentation</vt:lpstr>
      <vt:lpstr>OLYMPEX How can we measure precipitation?</vt:lpstr>
      <vt:lpstr>Global Precipitation Mission Measuring Precipitation from Space</vt:lpstr>
      <vt:lpstr>Types of Satellites: Geosynchronous</vt:lpstr>
      <vt:lpstr>Types of Satellites: Polar Orbiting</vt:lpstr>
      <vt:lpstr>Types of Instruments: Passive</vt:lpstr>
      <vt:lpstr>Types of Instruments: Active</vt:lpstr>
      <vt:lpstr>PowerPoint Presentation</vt:lpstr>
      <vt:lpstr>PowerPoint Presentation</vt:lpstr>
      <vt:lpstr>PowerPoint Presentation</vt:lpstr>
      <vt:lpstr>PowerPoint Presentation</vt:lpstr>
      <vt:lpstr>Midlatitude Cyclones</vt:lpstr>
      <vt:lpstr>Typical Frontal Passage  Olympic Peninsula gets wet in all sectors of storms!</vt:lpstr>
      <vt:lpstr>Precipitation Totals this Water Year so far</vt:lpstr>
      <vt:lpstr>PowerPoint Presentation</vt:lpstr>
      <vt:lpstr>OLYMPEX </vt:lpstr>
      <vt:lpstr>Observational Regions</vt:lpstr>
      <vt:lpstr>Timeline of Operations</vt:lpstr>
      <vt:lpstr>Timeline of Operations</vt:lpstr>
      <vt:lpstr>Timeline of Operations</vt:lpstr>
      <vt:lpstr>Timeline of Operations</vt:lpstr>
      <vt:lpstr>Timeline of Operations</vt:lpstr>
      <vt:lpstr>Timeline of Operations</vt:lpstr>
      <vt:lpstr>Timeline of Operations</vt:lpstr>
      <vt:lpstr>PowerPoint Presentation</vt:lpstr>
      <vt:lpstr>High-flying NASA Aircraft</vt:lpstr>
      <vt:lpstr>In-cloud aircraft</vt:lpstr>
      <vt:lpstr>An Example of Coordination</vt:lpstr>
      <vt:lpstr>PowerPoint Presentation</vt:lpstr>
      <vt:lpstr>PowerPoint Presentation</vt:lpstr>
      <vt:lpstr>Satellite Precipitation Measurement Challenges</vt:lpstr>
      <vt:lpstr>Satellite Precipitation Measurement Challenges</vt:lpstr>
      <vt:lpstr>Satellite Precipitation Measurement Challenges</vt:lpstr>
      <vt:lpstr>Satellite Precipitation Measurement Challenges</vt:lpstr>
      <vt:lpstr>We want to measure:</vt:lpstr>
      <vt:lpstr>OLYMPEX</vt:lpstr>
      <vt:lpstr>OLYMPEX</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McMurdie</dc:creator>
  <cp:lastModifiedBy>Lynn McMurdie</cp:lastModifiedBy>
  <cp:revision>190</cp:revision>
  <dcterms:created xsi:type="dcterms:W3CDTF">2016-01-25T19:40:22Z</dcterms:created>
  <dcterms:modified xsi:type="dcterms:W3CDTF">2016-04-19T01:24:33Z</dcterms:modified>
</cp:coreProperties>
</file>