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65" r:id="rId3"/>
    <p:sldId id="257" r:id="rId4"/>
    <p:sldId id="266" r:id="rId5"/>
    <p:sldId id="267" r:id="rId6"/>
    <p:sldId id="293" r:id="rId7"/>
    <p:sldId id="304" r:id="rId8"/>
    <p:sldId id="305" r:id="rId9"/>
    <p:sldId id="306" r:id="rId10"/>
    <p:sldId id="307" r:id="rId11"/>
    <p:sldId id="295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308" r:id="rId20"/>
    <p:sldId id="276" r:id="rId21"/>
    <p:sldId id="309" r:id="rId22"/>
    <p:sldId id="277" r:id="rId23"/>
    <p:sldId id="278" r:id="rId24"/>
    <p:sldId id="310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11" r:id="rId35"/>
    <p:sldId id="289" r:id="rId36"/>
    <p:sldId id="312" r:id="rId37"/>
    <p:sldId id="290" r:id="rId38"/>
    <p:sldId id="302" r:id="rId39"/>
    <p:sldId id="260" r:id="rId40"/>
    <p:sldId id="261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AB12"/>
    <a:srgbClr val="24FB0A"/>
    <a:srgbClr val="FEB309"/>
    <a:srgbClr val="AA0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A4173-01B7-694E-BF85-9B33B863B1AA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61414-65FF-5640-A81D-BC4E690F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0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Ocean-coast-high terrain, satellite validation</a:t>
            </a:r>
          </a:p>
          <a:p>
            <a:r>
              <a:rPr lang="en-US" dirty="0" smtClean="0"/>
              <a:t>Key locations: Ground sites,</a:t>
            </a:r>
            <a:r>
              <a:rPr lang="en-US" baseline="0" dirty="0" smtClean="0"/>
              <a:t> NPOL, DOW (put interactive circles)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68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12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Outliers—mostly because of high rain rates</a:t>
            </a:r>
          </a:p>
          <a:p>
            <a:r>
              <a:rPr lang="en-US" dirty="0" smtClean="0"/>
              <a:t>It was also uncommon to have large drops like the ones observed</a:t>
            </a:r>
            <a:r>
              <a:rPr lang="en-US" baseline="0" dirty="0" smtClean="0"/>
              <a:t> in the prefrontal sector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20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Outliers—mostly because of high rain rates</a:t>
            </a:r>
          </a:p>
          <a:p>
            <a:r>
              <a:rPr lang="en-US" dirty="0" smtClean="0"/>
              <a:t>It was also uncommon to have large drops like the ones observed</a:t>
            </a:r>
            <a:r>
              <a:rPr lang="en-US" baseline="0" dirty="0" smtClean="0"/>
              <a:t> in the prefrontal sector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20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period of max</a:t>
            </a:r>
            <a:r>
              <a:rPr lang="en-US" baseline="0" dirty="0" smtClean="0"/>
              <a:t> orographic enhancement!!!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3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Outliers—mostly because of high rain rates</a:t>
            </a:r>
          </a:p>
          <a:p>
            <a:r>
              <a:rPr lang="en-US" dirty="0" smtClean="0"/>
              <a:t>It was also uncommon to have large drops like the ones observed</a:t>
            </a:r>
            <a:r>
              <a:rPr lang="en-US" baseline="0" dirty="0" smtClean="0"/>
              <a:t> in the prefrontal sector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20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DOW!!!!!!!!!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27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show more sites in detailed cases later. Haven’t pulled</a:t>
            </a:r>
            <a:r>
              <a:rPr lang="en-US" baseline="0" dirty="0" smtClean="0"/>
              <a:t> data from inland sites in a while.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2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Outliers—mostly because of high rain rates</a:t>
            </a:r>
          </a:p>
          <a:p>
            <a:r>
              <a:rPr lang="en-US" dirty="0" smtClean="0"/>
              <a:t>It was also uncommon to have large drops like the ones observed</a:t>
            </a:r>
            <a:r>
              <a:rPr lang="en-US" baseline="0" dirty="0" smtClean="0"/>
              <a:t> in the prefrontal sector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20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more pronounced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Wynoochee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73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Outliers—mostly because of high rain rates</a:t>
            </a:r>
          </a:p>
          <a:p>
            <a:r>
              <a:rPr lang="en-US" dirty="0" smtClean="0"/>
              <a:t>It was also uncommon to have large drops like the ones observed</a:t>
            </a:r>
            <a:r>
              <a:rPr lang="en-US" baseline="0" dirty="0" smtClean="0"/>
              <a:t> in the prefrontal sector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2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Transition: What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1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stratiform</a:t>
            </a:r>
            <a:r>
              <a:rPr lang="en-US" dirty="0" smtClean="0"/>
              <a:t>/convective </a:t>
            </a:r>
            <a:r>
              <a:rPr lang="en-US" dirty="0" err="1" smtClean="0"/>
              <a:t>tools</a:t>
            </a:r>
            <a:r>
              <a:rPr lang="en-US" dirty="0" err="1" smtClean="0">
                <a:sym typeface="Wingdings"/>
              </a:rPr>
              <a:t>applied</a:t>
            </a:r>
            <a:r>
              <a:rPr lang="en-US" dirty="0" smtClean="0">
                <a:sym typeface="Wingdings"/>
              </a:rPr>
              <a:t> to orographic precipitation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86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with</a:t>
            </a:r>
            <a:r>
              <a:rPr lang="en-US" baseline="0" dirty="0" smtClean="0"/>
              <a:t> Marshall-Palmer is that N0 is not a constant In nature</a:t>
            </a:r>
          </a:p>
          <a:p>
            <a:r>
              <a:rPr lang="en-US" baseline="0" dirty="0" smtClean="0"/>
              <a:t>Problem with Gamma is that N0 depends on mu</a:t>
            </a:r>
          </a:p>
          <a:p>
            <a:r>
              <a:rPr lang="en-US" baseline="0" dirty="0" smtClean="0"/>
              <a:t>Plot doesn’t show it, but the gamma distribution is also useful at high D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We would prefer to have two </a:t>
            </a:r>
            <a:r>
              <a:rPr lang="en-US" b="1" i="1" dirty="0" smtClean="0"/>
              <a:t>physically-based</a:t>
            </a:r>
            <a:r>
              <a:rPr lang="en-US" b="1" dirty="0" smtClean="0"/>
              <a:t> parameters to describe the DSD </a:t>
            </a:r>
            <a:r>
              <a:rPr lang="en-US" b="1" i="1" dirty="0" smtClean="0"/>
              <a:t>independent of the shape </a:t>
            </a:r>
            <a:r>
              <a:rPr lang="en-US" b="1" dirty="0" smtClean="0"/>
              <a:t>of the DSD.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19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dirty="0" err="1" smtClean="0"/>
              <a:t>Nw</a:t>
            </a:r>
            <a:r>
              <a:rPr lang="en-US" dirty="0" smtClean="0"/>
              <a:t> is the intercept parameter of the exponential DSD with the same LWC and D0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Nw</a:t>
            </a:r>
            <a:r>
              <a:rPr lang="en-US" dirty="0" smtClean="0"/>
              <a:t> is proportional to LWC (simply the</a:t>
            </a:r>
            <a:r>
              <a:rPr lang="en-US" baseline="0" dirty="0" smtClean="0"/>
              <a:t> 3</a:t>
            </a:r>
            <a:r>
              <a:rPr lang="en-US" baseline="30000" dirty="0" smtClean="0"/>
              <a:t>rd</a:t>
            </a:r>
            <a:r>
              <a:rPr lang="en-US" baseline="0" dirty="0" smtClean="0"/>
              <a:t> moment of DSD—no ambiguity!</a:t>
            </a:r>
          </a:p>
          <a:p>
            <a:r>
              <a:rPr lang="en-US" dirty="0" smtClean="0"/>
              <a:t>Why useful?</a:t>
            </a:r>
          </a:p>
          <a:p>
            <a:r>
              <a:rPr lang="en-US" dirty="0" smtClean="0"/>
              <a:t>-We now have 3 independent parameters, </a:t>
            </a:r>
            <a:r>
              <a:rPr lang="en-US" dirty="0" err="1" smtClean="0"/>
              <a:t>Nw</a:t>
            </a:r>
            <a:r>
              <a:rPr lang="en-US" dirty="0" smtClean="0"/>
              <a:t>, D0, and mu, all of which are independent of each other</a:t>
            </a:r>
          </a:p>
          <a:p>
            <a:endParaRPr lang="en-US" dirty="0" smtClean="0"/>
          </a:p>
          <a:p>
            <a:r>
              <a:rPr lang="en-US" dirty="0" smtClean="0"/>
              <a:t>-Key</a:t>
            </a:r>
            <a:r>
              <a:rPr lang="en-US" baseline="0" dirty="0" smtClean="0"/>
              <a:t> point from figure: We can look for “regimes” of different DSDs from </a:t>
            </a:r>
            <a:r>
              <a:rPr lang="en-US" baseline="0" dirty="0" err="1" smtClean="0"/>
              <a:t>Nw</a:t>
            </a:r>
            <a:r>
              <a:rPr lang="en-US" baseline="0" dirty="0" smtClean="0"/>
              <a:t> and Do. Note the two separation lines!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11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13 days worth of “raining” data (after filtering out for only DSDs with at least 100 drops)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</a:t>
            </a:r>
            <a:r>
              <a:rPr lang="en-US" baseline="0" dirty="0" smtClean="0"/>
              <a:t> extreme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33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cases warm with high moisture content. This is useful because</a:t>
            </a:r>
            <a:r>
              <a:rPr lang="en-US" baseline="0" dirty="0" smtClean="0"/>
              <a:t> it rains.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61414-65FF-5640-A81D-BC4E690FEC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5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5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8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3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2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9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2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8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57F70-2B7B-4B4C-808E-FF8137AC9F1D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875CE-5055-F64C-A836-B4082ABA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7.png"/><Relationship Id="rId8" Type="http://schemas.openxmlformats.org/officeDocument/2006/relationships/oleObject" Target="../embeddings/oleObject2.bin"/><Relationship Id="rId9" Type="http://schemas.openxmlformats.org/officeDocument/2006/relationships/package" Target="../embeddings/Microsoft_Word_Document2.docx"/><Relationship Id="rId1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43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Synoptic and Orographic Control of Observed Drop Size Distributions (DSDs) during OLYMPEX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632325"/>
            <a:ext cx="91440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Joe Zagrodnik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ATM Physics/Chemistry Seminar, 11 April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578476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Contributors: Lynn </a:t>
            </a:r>
            <a:r>
              <a:rPr lang="en-US" sz="1600" dirty="0" err="1" smtClean="0">
                <a:solidFill>
                  <a:schemeClr val="bg1"/>
                </a:solidFill>
              </a:rPr>
              <a:t>McMurdie</a:t>
            </a:r>
            <a:r>
              <a:rPr lang="en-US" sz="1600" dirty="0" smtClean="0">
                <a:solidFill>
                  <a:schemeClr val="bg1"/>
                </a:solidFill>
              </a:rPr>
              <a:t>, Robert A. </a:t>
            </a:r>
            <a:r>
              <a:rPr lang="en-US" sz="1600" dirty="0" err="1" smtClean="0">
                <a:solidFill>
                  <a:schemeClr val="bg1"/>
                </a:solidFill>
              </a:rPr>
              <a:t>Houze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Thanks to: Matt </a:t>
            </a:r>
            <a:r>
              <a:rPr lang="en-US" sz="1600" dirty="0" err="1" smtClean="0">
                <a:solidFill>
                  <a:schemeClr val="bg1"/>
                </a:solidFill>
              </a:rPr>
              <a:t>Wingo</a:t>
            </a:r>
            <a:r>
              <a:rPr lang="en-US" sz="1600" dirty="0" smtClean="0">
                <a:solidFill>
                  <a:schemeClr val="bg1"/>
                </a:solidFill>
              </a:rPr>
              <a:t>, Bill </a:t>
            </a:r>
            <a:r>
              <a:rPr lang="en-US" sz="1600" dirty="0" err="1" smtClean="0">
                <a:solidFill>
                  <a:schemeClr val="bg1"/>
                </a:solidFill>
              </a:rPr>
              <a:t>Baccus</a:t>
            </a:r>
            <a:r>
              <a:rPr lang="en-US" sz="1600" dirty="0" smtClean="0">
                <a:solidFill>
                  <a:schemeClr val="bg1"/>
                </a:solidFill>
              </a:rPr>
              <a:t>, CJ </a:t>
            </a:r>
            <a:r>
              <a:rPr lang="en-US" sz="1600" dirty="0" err="1" smtClean="0">
                <a:solidFill>
                  <a:schemeClr val="bg1"/>
                </a:solidFill>
              </a:rPr>
              <a:t>Urnes</a:t>
            </a:r>
            <a:r>
              <a:rPr lang="en-US" sz="1600" dirty="0" smtClean="0">
                <a:solidFill>
                  <a:schemeClr val="bg1"/>
                </a:solidFill>
              </a:rPr>
              <a:t>, Hans </a:t>
            </a:r>
            <a:r>
              <a:rPr lang="en-US" sz="1600" dirty="0" err="1" smtClean="0">
                <a:solidFill>
                  <a:schemeClr val="bg1"/>
                </a:solidFill>
              </a:rPr>
              <a:t>Mohrmann</a:t>
            </a:r>
            <a:r>
              <a:rPr lang="en-US" sz="1600" dirty="0" smtClean="0">
                <a:solidFill>
                  <a:schemeClr val="bg1"/>
                </a:solidFill>
              </a:rPr>
              <a:t>, Patrick Gatlin, Ali Tokay, Dave Wolff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NASA grants: NNX13AG71G, NNX15AL38G, and NNX16AD75G      NSF grants: AGS-1503155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6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Prairie Creek (highest rain total)</a:t>
            </a:r>
            <a:endParaRPr lang="en-US" dirty="0"/>
          </a:p>
        </p:txBody>
      </p:sp>
      <p:pic>
        <p:nvPicPr>
          <p:cNvPr id="5" name="Picture 4" descr="Prairie_nwd0_2dhist_1min_filte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3" y="990600"/>
            <a:ext cx="5605272" cy="4864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5250" y="5866876"/>
            <a:ext cx="390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5-Nov-2015 to 17-Jan-2016</a:t>
            </a:r>
          </a:p>
          <a:p>
            <a:r>
              <a:rPr lang="en-US" dirty="0" smtClean="0"/>
              <a:t>Each 1-min DSD must have &gt; 100 drops</a:t>
            </a:r>
          </a:p>
          <a:p>
            <a:r>
              <a:rPr lang="en-US" dirty="0" smtClean="0"/>
              <a:t>Elevation: 1700 </a:t>
            </a:r>
            <a:r>
              <a:rPr lang="en-US" dirty="0" err="1" smtClean="0"/>
              <a:t>ft</a:t>
            </a:r>
            <a:r>
              <a:rPr lang="en-US" dirty="0" smtClean="0"/>
              <a:t> (520 m)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98972" y="1508185"/>
            <a:ext cx="2938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98972" y="990600"/>
            <a:ext cx="29386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frequent rain.</a:t>
            </a:r>
          </a:p>
          <a:p>
            <a:endParaRPr lang="en-US" sz="2400" dirty="0"/>
          </a:p>
          <a:p>
            <a:r>
              <a:rPr lang="en-US" sz="2400" dirty="0" smtClean="0"/>
              <a:t>Greater spread in values.</a:t>
            </a:r>
          </a:p>
          <a:p>
            <a:endParaRPr lang="en-US" sz="2400" dirty="0"/>
          </a:p>
          <a:p>
            <a:r>
              <a:rPr lang="en-US" sz="2400" dirty="0" smtClean="0"/>
              <a:t>Higher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w</a:t>
            </a:r>
            <a:r>
              <a:rPr lang="en-US" sz="2400" dirty="0" smtClean="0"/>
              <a:t> + smaller D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is more common than Beach</a:t>
            </a:r>
          </a:p>
          <a:p>
            <a:endParaRPr lang="en-US" sz="2400" dirty="0"/>
          </a:p>
          <a:p>
            <a:r>
              <a:rPr lang="en-US" sz="2400" dirty="0" smtClean="0"/>
              <a:t>Many more points with both higher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w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and D</a:t>
            </a:r>
            <a:r>
              <a:rPr lang="en-US" sz="2400" baseline="-25000" dirty="0" smtClean="0"/>
              <a:t>0 </a:t>
            </a:r>
            <a:r>
              <a:rPr lang="en-US" sz="2400" dirty="0" smtClean="0"/>
              <a:t>suggesting greater rain rates at times.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966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Nov 12-13, 2015 “Atmospheric river”</a:t>
            </a:r>
          </a:p>
          <a:p>
            <a:r>
              <a:rPr lang="en-US" dirty="0" smtClean="0"/>
              <a:t>Dec 3, 2015 “Intense shortwave trough”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6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366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Nov 12-13: Widespread extreme rainfall totals</a:t>
            </a:r>
            <a:endParaRPr lang="en-US" sz="3200" dirty="0"/>
          </a:p>
        </p:txBody>
      </p:sp>
      <p:pic>
        <p:nvPicPr>
          <p:cNvPr id="4" name="Picture 3" descr="daily_rain_201511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62" y="793665"/>
            <a:ext cx="4970703" cy="59452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977081" y="2525302"/>
            <a:ext cx="1933787" cy="125543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5450" y="1558472"/>
            <a:ext cx="1962650" cy="175432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303 mm at CRN site just north of Lake Quinault</a:t>
            </a:r>
          </a:p>
          <a:p>
            <a:endParaRPr lang="en-US" dirty="0"/>
          </a:p>
          <a:p>
            <a:r>
              <a:rPr lang="en-US" dirty="0" smtClean="0"/>
              <a:t>363 mm at 1,700 </a:t>
            </a:r>
            <a:r>
              <a:rPr lang="en-US" dirty="0" err="1" smtClean="0"/>
              <a:t>ft</a:t>
            </a:r>
            <a:r>
              <a:rPr lang="en-US" dirty="0" smtClean="0"/>
              <a:t> (Prairie Creek)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147712" y="1659485"/>
            <a:ext cx="1204146" cy="49632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1858" y="1509482"/>
            <a:ext cx="1667672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famous rain shadow!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77081" y="4357951"/>
            <a:ext cx="1587437" cy="1091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5450" y="3780739"/>
            <a:ext cx="1962650" cy="120032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Gradient of increasing rainfall totals moving inland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953000" y="3269509"/>
            <a:ext cx="2666700" cy="46794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51858" y="2567958"/>
            <a:ext cx="1667672" cy="175432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175-275 mm farther up Quinault Valley and in </a:t>
            </a:r>
            <a:r>
              <a:rPr lang="en-US" dirty="0" err="1" smtClean="0"/>
              <a:t>Wynoochee</a:t>
            </a:r>
            <a:r>
              <a:rPr lang="en-US" dirty="0" smtClean="0"/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78541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17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Nov 12-13 0600 UTC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86989"/>
            <a:ext cx="453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Height (lines), </a:t>
            </a:r>
            <a:r>
              <a:rPr lang="en-US" dirty="0" err="1" smtClean="0"/>
              <a:t>Vorticity</a:t>
            </a:r>
            <a:r>
              <a:rPr lang="en-US" dirty="0" smtClean="0"/>
              <a:t> (contours)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37" y="1366769"/>
            <a:ext cx="4538723" cy="4818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4727" y="1877580"/>
            <a:ext cx="37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9908" y="4225092"/>
            <a:ext cx="37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</a:rPr>
              <a:t>H</a:t>
            </a:r>
          </a:p>
        </p:txBody>
      </p:sp>
      <p:sp>
        <p:nvSpPr>
          <p:cNvPr id="9" name="Right Arrow 8"/>
          <p:cNvSpPr/>
          <p:nvPr/>
        </p:nvSpPr>
        <p:spPr>
          <a:xfrm rot="21031795">
            <a:off x="7330385" y="3506657"/>
            <a:ext cx="745463" cy="276115"/>
          </a:xfrm>
          <a:prstGeom prst="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5277" y="886989"/>
            <a:ext cx="453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Pressure (contours), Temp (colors)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72" y="6309224"/>
            <a:ext cx="563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“Westerly Atmospheric River”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88" y="1325351"/>
            <a:ext cx="4590743" cy="4873424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21031795">
            <a:off x="2899570" y="3264051"/>
            <a:ext cx="745463" cy="276115"/>
          </a:xfrm>
          <a:prstGeom prst="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6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08402"/>
          </a:xfrm>
          <a:prstGeom prst="rect">
            <a:avLst/>
          </a:prstGeom>
        </p:spPr>
      </p:pic>
      <p:pic>
        <p:nvPicPr>
          <p:cNvPr id="6" name="Picture 5" descr="KLGX_PPI_20151113_0604_0.18de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556"/>
            <a:ext cx="4226284" cy="3993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940000">
            <a:off x="5788981" y="3180100"/>
            <a:ext cx="355029" cy="36592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0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earch.skewt.201511130600.cs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0" y="27612"/>
            <a:ext cx="771525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8159"/>
            <a:ext cx="8229600" cy="625611"/>
          </a:xfrm>
        </p:spPr>
        <p:txBody>
          <a:bodyPr>
            <a:noAutofit/>
          </a:bodyPr>
          <a:lstStyle/>
          <a:p>
            <a:r>
              <a:rPr lang="en-US" sz="2800" dirty="0" smtClean="0"/>
              <a:t>NPOL Sounding 0600 UTC 13-Nov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854970" y="1159682"/>
            <a:ext cx="481500" cy="19328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85810" y="5509026"/>
            <a:ext cx="330770" cy="19328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16580" y="5143563"/>
            <a:ext cx="1755201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45 </a:t>
            </a:r>
            <a:r>
              <a:rPr lang="en-US" dirty="0" err="1" smtClean="0"/>
              <a:t>kt</a:t>
            </a:r>
            <a:r>
              <a:rPr lang="en-US" dirty="0" smtClean="0"/>
              <a:t> wind at 925 </a:t>
            </a:r>
            <a:r>
              <a:rPr lang="en-US" dirty="0" err="1" smtClean="0"/>
              <a:t>hPa</a:t>
            </a:r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6862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v1213_rainrates_30min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616"/>
            <a:ext cx="9144000" cy="3219384"/>
          </a:xfrm>
          <a:prstGeom prst="rect">
            <a:avLst/>
          </a:prstGeom>
        </p:spPr>
      </p:pic>
      <p:pic>
        <p:nvPicPr>
          <p:cNvPr id="3" name="Picture 2" descr="nww_site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42" y="119137"/>
            <a:ext cx="3500967" cy="3374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25" y="587348"/>
            <a:ext cx="4810496" cy="3919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Nov 12-13 </a:t>
            </a:r>
            <a:br>
              <a:rPr lang="en-US" dirty="0" smtClean="0"/>
            </a:br>
            <a:r>
              <a:rPr lang="en-US" dirty="0" smtClean="0"/>
              <a:t>Rain rates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02730" y="4024250"/>
            <a:ext cx="437614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8461" y="1757973"/>
            <a:ext cx="4711259" cy="14773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 hour period of orographic enhancement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tarting around 00 UTC 13-Nov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More rain at low-elevation CRN site compared with interior</a:t>
            </a:r>
            <a:r>
              <a:rPr lang="en-US" dirty="0"/>
              <a:t> </a:t>
            </a:r>
            <a:r>
              <a:rPr lang="en-US" dirty="0" smtClean="0"/>
              <a:t>sites (Graves Creek, Quinault HW)</a:t>
            </a:r>
          </a:p>
        </p:txBody>
      </p:sp>
      <p:sp>
        <p:nvSpPr>
          <p:cNvPr id="10" name="Oval 9"/>
          <p:cNvSpPr/>
          <p:nvPr/>
        </p:nvSpPr>
        <p:spPr>
          <a:xfrm>
            <a:off x="7041444" y="1608667"/>
            <a:ext cx="537429" cy="338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3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u08_20151113_M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" y="248503"/>
            <a:ext cx="7762864" cy="619877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086242" y="1214905"/>
            <a:ext cx="1076780" cy="303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52581" y="1333965"/>
            <a:ext cx="25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Weaker bright band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24631" y="3506657"/>
            <a:ext cx="251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data (power outage)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52581" y="2369932"/>
            <a:ext cx="255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Near-surface </a:t>
            </a:r>
            <a:r>
              <a:rPr lang="en-US" dirty="0" err="1" smtClean="0"/>
              <a:t>dBZ</a:t>
            </a:r>
            <a:r>
              <a:rPr lang="en-US" dirty="0" smtClean="0"/>
              <a:t> remains constant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94636" y="593646"/>
            <a:ext cx="133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“Prefrontal”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1217" y="579840"/>
            <a:ext cx="197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“Warm Sector”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24631" y="2872130"/>
            <a:ext cx="4279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595318" y="5473639"/>
            <a:ext cx="664349" cy="9736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98680" y="6454420"/>
            <a:ext cx="25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drops falling fast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7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ww_site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33" y="62693"/>
            <a:ext cx="2112676" cy="20361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856612" y="925741"/>
            <a:ext cx="343482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0611" y="2796457"/>
            <a:ext cx="206638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Orographic enhancement associated with large quantities of  &lt; 1.5 mm drops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CRN_20151113_parsivel_dsd_rainbow_lo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3866" cy="669578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 orographic enhancement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820333" y="4713111"/>
            <a:ext cx="1298223" cy="13828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91732" y="4064000"/>
            <a:ext cx="1526824" cy="16622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22922" y="4713111"/>
            <a:ext cx="20663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</a:t>
            </a:r>
            <a:r>
              <a:rPr lang="en-US" dirty="0" smtClean="0"/>
              <a:t>small-medium sized </a:t>
            </a:r>
            <a:r>
              <a:rPr lang="en-US" dirty="0"/>
              <a:t>drops are responsible for the majority of the increase in rain rate</a:t>
            </a:r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77875" y="3190875"/>
            <a:ext cx="6985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77458" y="3190875"/>
            <a:ext cx="349250" cy="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003550" y="3178175"/>
            <a:ext cx="838200" cy="0"/>
          </a:xfrm>
          <a:prstGeom prst="straightConnector1">
            <a:avLst/>
          </a:prstGeom>
          <a:ln w="38100" cmpd="sng">
            <a:solidFill>
              <a:srgbClr val="AA00D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2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76596" y="1437164"/>
            <a:ext cx="386740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dots</a:t>
            </a:r>
            <a:r>
              <a:rPr lang="en-US" dirty="0" smtClean="0"/>
              <a:t>: Prefrontal </a:t>
            </a:r>
            <a:r>
              <a:rPr lang="en-US" dirty="0" err="1" smtClean="0"/>
              <a:t>stratiform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Blue dots</a:t>
            </a:r>
            <a:r>
              <a:rPr lang="en-US" dirty="0" smtClean="0"/>
              <a:t>: Intensified </a:t>
            </a:r>
            <a:r>
              <a:rPr lang="en-US" dirty="0" err="1" smtClean="0"/>
              <a:t>stratiform</a:t>
            </a:r>
            <a:endParaRPr lang="en-US" dirty="0" smtClean="0"/>
          </a:p>
          <a:p>
            <a:r>
              <a:rPr lang="en-US" dirty="0" smtClean="0"/>
              <a:t>(“Big drops falling fast”)</a:t>
            </a:r>
          </a:p>
          <a:p>
            <a:r>
              <a:rPr lang="en-US" dirty="0" smtClean="0">
                <a:solidFill>
                  <a:srgbClr val="AA00D7"/>
                </a:solidFill>
              </a:rPr>
              <a:t>Purple dots</a:t>
            </a:r>
            <a:r>
              <a:rPr lang="en-US" dirty="0" smtClean="0"/>
              <a:t>: Warm sector (maximum orographic enhancement)</a:t>
            </a:r>
          </a:p>
          <a:p>
            <a:endParaRPr lang="en-US" dirty="0"/>
          </a:p>
          <a:p>
            <a:r>
              <a:rPr lang="en-US" dirty="0" smtClean="0"/>
              <a:t>DSD regimes remain consistent for hours at a time, then transition depending on changes in the storm such as frontal passages.</a:t>
            </a:r>
          </a:p>
          <a:p>
            <a:endParaRPr lang="en-US" dirty="0">
              <a:solidFill>
                <a:srgbClr val="AA00D7"/>
              </a:solidFill>
            </a:endParaRPr>
          </a:p>
          <a:p>
            <a:r>
              <a:rPr lang="en-US" dirty="0" smtClean="0">
                <a:solidFill>
                  <a:srgbClr val="AA00D7"/>
                </a:solidFill>
              </a:rPr>
              <a:t>Warm sector enhancement</a:t>
            </a:r>
            <a:r>
              <a:rPr lang="en-US" dirty="0" smtClean="0"/>
              <a:t> generally leads to an increase in N</a:t>
            </a:r>
            <a:r>
              <a:rPr lang="en-US" baseline="-25000" dirty="0" smtClean="0"/>
              <a:t>w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Both the </a:t>
            </a:r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AA00D7"/>
                </a:solidFill>
              </a:rPr>
              <a:t>purple</a:t>
            </a:r>
            <a:r>
              <a:rPr lang="en-US" dirty="0" smtClean="0"/>
              <a:t> DSDs are outliers relative to the sample of 21 days worth of 1-min raining observations (&gt; 100 drops/min).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677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Normalized 1-min DSDs (CRN, selected times)</a:t>
            </a:r>
            <a:endParaRPr lang="en-US" sz="3200" dirty="0"/>
          </a:p>
        </p:txBody>
      </p:sp>
      <p:pic>
        <p:nvPicPr>
          <p:cNvPr id="8" name="Picture 7" descr="CRN_nwd0_contour_case_crn_12Nov_14_18_3color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862965"/>
            <a:ext cx="5111496" cy="512064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51000" y="3000375"/>
            <a:ext cx="809625" cy="104775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380396">
            <a:off x="2055813" y="2065861"/>
            <a:ext cx="809625" cy="1436856"/>
          </a:xfrm>
          <a:prstGeom prst="ellipse">
            <a:avLst/>
          </a:prstGeom>
          <a:noFill/>
          <a:ln w="28575" cmpd="sng">
            <a:solidFill>
              <a:srgbClr val="AA00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858221">
            <a:off x="2923941" y="3782294"/>
            <a:ext cx="1259698" cy="889000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2_OLYMPEX_CMYK_v04_SCALE-CORRECTED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18" y="862959"/>
            <a:ext cx="6428781" cy="5995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530" y="0"/>
            <a:ext cx="7810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OLYMPEX Overview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715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ww_site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33" y="62693"/>
            <a:ext cx="2112676" cy="20361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605889" y="665665"/>
            <a:ext cx="989958" cy="324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0640" y="2824680"/>
            <a:ext cx="19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Looks similar, but considerably less drops in all size ranges</a:t>
            </a:r>
          </a:p>
          <a:p>
            <a:endParaRPr lang="en-US" dirty="0"/>
          </a:p>
        </p:txBody>
      </p:sp>
      <p:pic>
        <p:nvPicPr>
          <p:cNvPr id="3" name="Picture 2" descr="Graves_20151113_parsivel_dsd_rainbow_lo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" y="0"/>
            <a:ext cx="6860743" cy="667329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820333" y="5376333"/>
            <a:ext cx="1665111" cy="4797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20333" y="5048955"/>
            <a:ext cx="1665111" cy="4797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50640" y="4655782"/>
            <a:ext cx="1768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in rain rate on 13-Nov is subdued</a:t>
            </a:r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 orographic enhancement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04875" y="3190875"/>
            <a:ext cx="6985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04458" y="3190875"/>
            <a:ext cx="349250" cy="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30550" y="3178175"/>
            <a:ext cx="838200" cy="0"/>
          </a:xfrm>
          <a:prstGeom prst="straightConnector1">
            <a:avLst/>
          </a:prstGeom>
          <a:ln w="38100" cmpd="sng">
            <a:solidFill>
              <a:srgbClr val="AA00D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37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76595" y="1087914"/>
            <a:ext cx="386740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dots</a:t>
            </a:r>
            <a:r>
              <a:rPr lang="en-US" dirty="0" smtClean="0"/>
              <a:t>: Prefrontal </a:t>
            </a:r>
            <a:r>
              <a:rPr lang="en-US" dirty="0" err="1" smtClean="0"/>
              <a:t>stratiform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Blue dots</a:t>
            </a:r>
            <a:r>
              <a:rPr lang="en-US" dirty="0" smtClean="0"/>
              <a:t>: Intensified </a:t>
            </a:r>
            <a:r>
              <a:rPr lang="en-US" dirty="0" err="1" smtClean="0"/>
              <a:t>stratiform</a:t>
            </a:r>
            <a:endParaRPr lang="en-US" dirty="0" smtClean="0"/>
          </a:p>
          <a:p>
            <a:r>
              <a:rPr lang="en-US" dirty="0" smtClean="0">
                <a:solidFill>
                  <a:srgbClr val="AA00D7"/>
                </a:solidFill>
              </a:rPr>
              <a:t>Purple dots</a:t>
            </a:r>
            <a:r>
              <a:rPr lang="en-US" dirty="0" smtClean="0"/>
              <a:t>: Warm sector (maximum orographic enhancement)</a:t>
            </a:r>
          </a:p>
          <a:p>
            <a:endParaRPr lang="en-US" dirty="0"/>
          </a:p>
          <a:p>
            <a:r>
              <a:rPr lang="en-US" dirty="0" smtClean="0"/>
              <a:t>Times shifted forward 1-hr from CRN plot.</a:t>
            </a:r>
          </a:p>
          <a:p>
            <a:endParaRPr lang="en-US" dirty="0"/>
          </a:p>
          <a:p>
            <a:r>
              <a:rPr lang="en-US" dirty="0" smtClean="0"/>
              <a:t>Same regime separation is observed as CRN site, just more subdued. </a:t>
            </a:r>
          </a:p>
          <a:p>
            <a:endParaRPr lang="en-US" dirty="0"/>
          </a:p>
          <a:p>
            <a:r>
              <a:rPr lang="en-US" dirty="0" err="1" smtClean="0"/>
              <a:t>Stratiform</a:t>
            </a:r>
            <a:r>
              <a:rPr lang="en-US" dirty="0" smtClean="0"/>
              <a:t> regimes (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66FF"/>
                </a:solidFill>
              </a:rPr>
              <a:t>blue</a:t>
            </a:r>
            <a:r>
              <a:rPr lang="en-US" dirty="0" smtClean="0"/>
              <a:t>) shifted toward smaller D</a:t>
            </a:r>
            <a:r>
              <a:rPr lang="en-US" baseline="-25000" dirty="0" smtClean="0"/>
              <a:t>0</a:t>
            </a:r>
            <a:r>
              <a:rPr lang="en-US" dirty="0" smtClean="0"/>
              <a:t> compared with CRN site (</a:t>
            </a:r>
            <a:r>
              <a:rPr lang="en-US" u="sng" dirty="0" smtClean="0"/>
              <a:t>smaller drops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Warm sector regime (</a:t>
            </a:r>
            <a:r>
              <a:rPr lang="en-US" dirty="0" smtClean="0">
                <a:solidFill>
                  <a:srgbClr val="AA00D7"/>
                </a:solidFill>
              </a:rPr>
              <a:t>purple</a:t>
            </a:r>
            <a:r>
              <a:rPr lang="en-US" dirty="0" smtClean="0"/>
              <a:t>) shifted toward lower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w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u="sng" dirty="0" smtClean="0"/>
              <a:t>less drops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67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Normalized 1-min DSDs (Graves Creek, selected times)</a:t>
            </a:r>
            <a:endParaRPr lang="en-US" sz="2800" dirty="0"/>
          </a:p>
        </p:txBody>
      </p:sp>
      <p:pic>
        <p:nvPicPr>
          <p:cNvPr id="2" name="Picture 1" descr="Graves_nwd0_contour_case_crn_12Nov_15_19_3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863600"/>
            <a:ext cx="5111496" cy="51206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08125" y="2794000"/>
            <a:ext cx="635000" cy="8255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9380396">
            <a:off x="2185795" y="2382027"/>
            <a:ext cx="321307" cy="1061075"/>
          </a:xfrm>
          <a:prstGeom prst="ellipse">
            <a:avLst/>
          </a:prstGeom>
          <a:noFill/>
          <a:ln w="28575" cmpd="sng">
            <a:solidFill>
              <a:srgbClr val="AA00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035541">
            <a:off x="2357644" y="3445845"/>
            <a:ext cx="1402722" cy="609968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6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03-03 at 11.3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233"/>
            <a:ext cx="5629911" cy="3377947"/>
          </a:xfrm>
          <a:prstGeom prst="rect">
            <a:avLst/>
          </a:prstGeom>
        </p:spPr>
      </p:pic>
      <p:pic>
        <p:nvPicPr>
          <p:cNvPr id="9" name="Picture 8" descr="Screen Shot 2016-03-03 at 11.36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14112"/>
            <a:ext cx="5587578" cy="3375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49" y="3290957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1635878" y="2982039"/>
            <a:ext cx="365829" cy="30891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11509" y="0"/>
            <a:ext cx="373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NPOL RHI 13-Nov 02:12 UTC</a:t>
            </a:r>
          </a:p>
          <a:p>
            <a:pPr algn="ctr"/>
            <a:r>
              <a:rPr lang="en-US" sz="2400" dirty="0" smtClean="0"/>
              <a:t>50° Azimuth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2825" y="1408185"/>
            <a:ext cx="3078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0" y="3003281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NPOL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68388" y="234698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3608" y="3675853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42825" y="890299"/>
            <a:ext cx="307848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Low-level jet is within 1 km of the surface near NPOL and starts lifting around 20 km from radar (white arrow)</a:t>
            </a:r>
          </a:p>
          <a:p>
            <a:endParaRPr lang="en-US" dirty="0"/>
          </a:p>
          <a:p>
            <a:r>
              <a:rPr lang="en-US" dirty="0" smtClean="0"/>
              <a:t>Shear below jet is likely enhancing collision/coalescence, allowing drops to grow quickly and fall out.</a:t>
            </a:r>
          </a:p>
          <a:p>
            <a:endParaRPr lang="en-US" dirty="0"/>
          </a:p>
          <a:p>
            <a:r>
              <a:rPr lang="en-US" dirty="0" smtClean="0"/>
              <a:t>Jet lifting decreases 50-60 km from radar.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33914" y="3003282"/>
            <a:ext cx="369361" cy="36648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18580" y="3268762"/>
            <a:ext cx="102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Graves</a:t>
            </a:r>
            <a:endParaRPr lang="en-US" dirty="0"/>
          </a:p>
        </p:txBody>
      </p:sp>
      <p:pic>
        <p:nvPicPr>
          <p:cNvPr id="12" name="Picture 11" descr="KLGX_PPI_20151113_0214_0.18de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67" y="4591274"/>
            <a:ext cx="2398889" cy="226672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15289" y="5907347"/>
            <a:ext cx="7316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NPOL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640841" y="3044608"/>
            <a:ext cx="437270" cy="32516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98483" y="3280626"/>
            <a:ext cx="147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Quinault HW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733900" y="6276679"/>
            <a:ext cx="469375" cy="46843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203275" y="6560445"/>
            <a:ext cx="147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Mountain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4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nww_site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33" y="62693"/>
            <a:ext cx="2112676" cy="2036160"/>
          </a:xfrm>
          <a:prstGeom prst="rect">
            <a:avLst/>
          </a:prstGeom>
        </p:spPr>
      </p:pic>
      <p:pic>
        <p:nvPicPr>
          <p:cNvPr id="6" name="Picture 5" descr="Quinault HW_20151113_parsivel_dsd_rainbow_lo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064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084382" y="345131"/>
            <a:ext cx="791506" cy="324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0640" y="2161283"/>
            <a:ext cx="19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DSD is nearly identical to Graves Creek prior to 09 UTC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60222" y="5616222"/>
            <a:ext cx="1933222" cy="603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50640" y="3543995"/>
            <a:ext cx="1768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10-13 UTC, medium-to-large sized drops account for the increase in rain rate!</a:t>
            </a:r>
          </a:p>
          <a:p>
            <a:endParaRPr lang="en-US" dirty="0"/>
          </a:p>
          <a:p>
            <a:r>
              <a:rPr lang="en-US" dirty="0" smtClean="0"/>
              <a:t>Smaller drops dominate again after 14 UTC.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 orographic enhancement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060222" y="5252155"/>
            <a:ext cx="1806222" cy="603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64844" y="4302008"/>
            <a:ext cx="623712" cy="9501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1889" y="300424"/>
            <a:ext cx="81844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SNOW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01889" y="776112"/>
            <a:ext cx="818444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16000" y="4885648"/>
            <a:ext cx="81844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SNOW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891844" y="5252155"/>
            <a:ext cx="733778" cy="364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891844" y="5700890"/>
            <a:ext cx="733778" cy="1552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21389" y="3270250"/>
            <a:ext cx="585611" cy="0"/>
          </a:xfrm>
          <a:prstGeom prst="straightConnector1">
            <a:avLst/>
          </a:prstGeom>
          <a:ln w="38100" cmpd="sng">
            <a:solidFill>
              <a:srgbClr val="AA00D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804458" y="3270250"/>
            <a:ext cx="926042" cy="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947231" y="3257550"/>
            <a:ext cx="536575" cy="0"/>
          </a:xfrm>
          <a:prstGeom prst="straightConnector1">
            <a:avLst/>
          </a:prstGeom>
          <a:ln w="38100" cmpd="sng">
            <a:solidFill>
              <a:srgbClr val="24FB0A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12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 animBg="1"/>
      <p:bldP spid="23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76596" y="1437164"/>
            <a:ext cx="386740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Blue dots</a:t>
            </a:r>
            <a:r>
              <a:rPr lang="en-US" dirty="0" smtClean="0"/>
              <a:t>: Intensified </a:t>
            </a:r>
            <a:r>
              <a:rPr lang="en-US" dirty="0" err="1" smtClean="0"/>
              <a:t>stratiform</a:t>
            </a:r>
            <a:r>
              <a:rPr lang="en-US" dirty="0" smtClean="0"/>
              <a:t>, big drops</a:t>
            </a:r>
          </a:p>
          <a:p>
            <a:r>
              <a:rPr lang="en-US" dirty="0" smtClean="0">
                <a:solidFill>
                  <a:srgbClr val="24FB0A"/>
                </a:solidFill>
              </a:rPr>
              <a:t>Green dots</a:t>
            </a:r>
            <a:r>
              <a:rPr lang="en-US" dirty="0" smtClean="0"/>
              <a:t>: Orographic enhancement with larger drops dominating</a:t>
            </a:r>
          </a:p>
          <a:p>
            <a:r>
              <a:rPr lang="en-US" dirty="0" smtClean="0">
                <a:solidFill>
                  <a:srgbClr val="AA00D7"/>
                </a:solidFill>
              </a:rPr>
              <a:t>Purple dots</a:t>
            </a:r>
            <a:r>
              <a:rPr lang="en-US" dirty="0" smtClean="0"/>
              <a:t>: Orographic enhancement with smaller drops dominating</a:t>
            </a:r>
          </a:p>
          <a:p>
            <a:endParaRPr lang="en-US" dirty="0"/>
          </a:p>
          <a:p>
            <a:r>
              <a:rPr lang="en-US" dirty="0" smtClean="0"/>
              <a:t>Early prefrontal period was snow so it can’t be compared.</a:t>
            </a:r>
          </a:p>
          <a:p>
            <a:endParaRPr lang="en-US" dirty="0"/>
          </a:p>
          <a:p>
            <a:r>
              <a:rPr lang="en-US" dirty="0" smtClean="0"/>
              <a:t>Enhanced </a:t>
            </a:r>
            <a:r>
              <a:rPr lang="en-US" dirty="0" err="1" smtClean="0"/>
              <a:t>stratiform</a:t>
            </a:r>
            <a:r>
              <a:rPr lang="en-US" dirty="0" smtClean="0"/>
              <a:t> period lasts longer than other sites. </a:t>
            </a:r>
          </a:p>
          <a:p>
            <a:endParaRPr lang="en-US" dirty="0"/>
          </a:p>
          <a:p>
            <a:r>
              <a:rPr lang="en-US" dirty="0" smtClean="0"/>
              <a:t>Around 13-Nov 14 UTC, the warm phase precipitation (</a:t>
            </a:r>
            <a:r>
              <a:rPr lang="en-US" dirty="0" smtClean="0">
                <a:solidFill>
                  <a:srgbClr val="AA00D7"/>
                </a:solidFill>
              </a:rPr>
              <a:t>purple dots</a:t>
            </a:r>
            <a:r>
              <a:rPr lang="en-US" dirty="0" smtClean="0"/>
              <a:t>) takes over. Rain rate decreased slightly (</a:t>
            </a:r>
            <a:r>
              <a:rPr lang="en-US" dirty="0" smtClean="0">
                <a:solidFill>
                  <a:srgbClr val="24FB0A"/>
                </a:solidFill>
              </a:rPr>
              <a:t>13</a:t>
            </a:r>
            <a:r>
              <a:rPr lang="en-US" dirty="0" smtClean="0"/>
              <a:t> -&gt; </a:t>
            </a:r>
            <a:r>
              <a:rPr lang="en-US" dirty="0" smtClean="0">
                <a:solidFill>
                  <a:srgbClr val="AA00D7"/>
                </a:solidFill>
              </a:rPr>
              <a:t>10 </a:t>
            </a:r>
            <a:r>
              <a:rPr lang="en-US" dirty="0" smtClean="0"/>
              <a:t>mm/</a:t>
            </a:r>
            <a:r>
              <a:rPr lang="en-US" dirty="0" err="1" smtClean="0"/>
              <a:t>hr</a:t>
            </a:r>
            <a:r>
              <a:rPr lang="en-US" dirty="0" smtClean="0"/>
              <a:t>) during this transition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67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Normalized 1-min DSDs (Quinault HW, selected times)</a:t>
            </a:r>
            <a:endParaRPr lang="en-US" sz="2800" dirty="0"/>
          </a:p>
        </p:txBody>
      </p:sp>
      <p:pic>
        <p:nvPicPr>
          <p:cNvPr id="4" name="Picture 3" descr="QuinaultHW_nwd0_contour_case_crn_13Nov_10_13_3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863600"/>
            <a:ext cx="5111496" cy="51206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18019470">
            <a:off x="2706986" y="3059438"/>
            <a:ext cx="567789" cy="1749698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380396">
            <a:off x="2056659" y="2500114"/>
            <a:ext cx="323747" cy="733137"/>
          </a:xfrm>
          <a:prstGeom prst="ellipse">
            <a:avLst/>
          </a:prstGeom>
          <a:noFill/>
          <a:ln w="28575" cmpd="sng">
            <a:solidFill>
              <a:srgbClr val="AA00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712064">
            <a:off x="2119191" y="3132211"/>
            <a:ext cx="1259698" cy="391565"/>
          </a:xfrm>
          <a:prstGeom prst="ellipse">
            <a:avLst/>
          </a:prstGeom>
          <a:noFill/>
          <a:ln w="28575" cmpd="sng">
            <a:solidFill>
              <a:srgbClr val="24FB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1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04 at 10.26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1736" cy="2662767"/>
          </a:xfrm>
          <a:prstGeom prst="rect">
            <a:avLst/>
          </a:prstGeom>
        </p:spPr>
      </p:pic>
      <p:pic>
        <p:nvPicPr>
          <p:cNvPr id="6" name="Picture 5" descr="Screen Shot 2016-03-04 at 10.27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3069168"/>
            <a:ext cx="3984759" cy="2817506"/>
          </a:xfrm>
          <a:prstGeom prst="rect">
            <a:avLst/>
          </a:prstGeom>
        </p:spPr>
      </p:pic>
      <p:pic>
        <p:nvPicPr>
          <p:cNvPr id="8" name="Picture 7" descr="Screen Shot 2016-03-04 at 10.26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36" y="-1"/>
            <a:ext cx="3893522" cy="2662767"/>
          </a:xfrm>
          <a:prstGeom prst="rect">
            <a:avLst/>
          </a:prstGeom>
        </p:spPr>
      </p:pic>
      <p:pic>
        <p:nvPicPr>
          <p:cNvPr id="9" name="Picture 8" descr="Screen Shot 2016-03-04 at 10.27.3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34" y="3069168"/>
            <a:ext cx="4100408" cy="28175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85257" y="600164"/>
            <a:ext cx="1358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 </a:t>
            </a:r>
            <a:r>
              <a:rPr lang="en-US" dirty="0"/>
              <a:t>RHI 13-Nov 02</a:t>
            </a:r>
            <a:r>
              <a:rPr lang="en-US" dirty="0" smtClean="0"/>
              <a:t>:04 </a:t>
            </a:r>
            <a:r>
              <a:rPr lang="en-US" dirty="0"/>
              <a:t>UTC</a:t>
            </a:r>
          </a:p>
          <a:p>
            <a:pPr algn="ctr"/>
            <a:r>
              <a:rPr lang="en-US" dirty="0" smtClean="0"/>
              <a:t>65° </a:t>
            </a:r>
            <a:r>
              <a:rPr lang="en-US" dirty="0"/>
              <a:t>Azimuth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5258" y="3725333"/>
            <a:ext cx="135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 </a:t>
            </a:r>
            <a:r>
              <a:rPr lang="en-US" dirty="0"/>
              <a:t>RHI 13-Nov </a:t>
            </a:r>
            <a:r>
              <a:rPr lang="en-US" dirty="0" smtClean="0"/>
              <a:t>11:14 </a:t>
            </a:r>
            <a:r>
              <a:rPr lang="en-US" dirty="0"/>
              <a:t>UTC</a:t>
            </a:r>
          </a:p>
          <a:p>
            <a:pPr algn="ctr"/>
            <a:r>
              <a:rPr lang="en-US" dirty="0" smtClean="0"/>
              <a:t>65° </a:t>
            </a:r>
            <a:r>
              <a:rPr lang="en-US" dirty="0"/>
              <a:t>Azimuth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9969" y="2674437"/>
            <a:ext cx="878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Graves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645005" y="2372200"/>
            <a:ext cx="101295" cy="408067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16933" y="2306316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65453" y="2674437"/>
            <a:ext cx="183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Quinault HW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823988" y="2372200"/>
            <a:ext cx="101295" cy="408067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19889" y="889000"/>
            <a:ext cx="1072444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81222" y="4586111"/>
            <a:ext cx="1608666" cy="34043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50556" y="1693336"/>
            <a:ext cx="105833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778022" y="2303496"/>
            <a:ext cx="745067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91666" y="536222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Mid-level jet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8111" y="5934670"/>
            <a:ext cx="781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Enhancement later in event at Quinault HW possibly related to evolution of low to mid level jet. Appreciable shear is observed between upper and lower layers.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81222" y="1324004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Low-level jet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1222" y="4188177"/>
            <a:ext cx="206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Deeper, stronger jet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1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7969"/>
          </a:xfrm>
        </p:spPr>
        <p:txBody>
          <a:bodyPr/>
          <a:lstStyle/>
          <a:p>
            <a:r>
              <a:rPr lang="en-US" dirty="0" smtClean="0"/>
              <a:t>Nov 12-13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03356" cy="49831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Low-level jet lifting </a:t>
            </a:r>
            <a:r>
              <a:rPr lang="en-US" dirty="0" smtClean="0">
                <a:sym typeface="Wingdings"/>
              </a:rPr>
              <a:t>-&gt; orographic enhancement</a:t>
            </a:r>
          </a:p>
          <a:p>
            <a:r>
              <a:rPr lang="en-US" dirty="0" smtClean="0">
                <a:sym typeface="Wingdings"/>
              </a:rPr>
              <a:t>Shear enhances particle growth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Below bright band = </a:t>
            </a:r>
            <a:r>
              <a:rPr lang="en-US" dirty="0" smtClean="0">
                <a:solidFill>
                  <a:srgbClr val="AA00D7"/>
                </a:solidFill>
                <a:sym typeface="Wingdings"/>
              </a:rPr>
              <a:t>warm processes </a:t>
            </a:r>
            <a:r>
              <a:rPr lang="en-US" dirty="0" smtClean="0">
                <a:sym typeface="Wingdings"/>
              </a:rPr>
              <a:t>(collision/coalescence), drops fall out quickly</a:t>
            </a:r>
          </a:p>
          <a:p>
            <a:pPr lvl="1"/>
            <a:r>
              <a:rPr lang="en-US" dirty="0" smtClean="0">
                <a:sym typeface="Wingdings"/>
              </a:rPr>
              <a:t>Within/above bright band =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cold processes </a:t>
            </a:r>
            <a:r>
              <a:rPr lang="en-US" dirty="0" smtClean="0">
                <a:sym typeface="Wingdings"/>
              </a:rPr>
              <a:t>(riming/aggregation), drops grow to larger sizes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These processes are evident in distinct DSD regimes and are consistent with radar + synoptic setup.</a:t>
            </a:r>
          </a:p>
          <a:p>
            <a:r>
              <a:rPr lang="en-US" dirty="0" smtClean="0">
                <a:sym typeface="Wingdings"/>
              </a:rPr>
              <a:t>“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Enchanced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stratiform</a:t>
            </a:r>
            <a:r>
              <a:rPr lang="en-US" dirty="0" smtClean="0">
                <a:sym typeface="Wingdings"/>
              </a:rPr>
              <a:t>” period may be related to warm front passage.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33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87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Dec 03: Significant localized enhancement</a:t>
            </a:r>
            <a:endParaRPr lang="en-US" sz="3600" dirty="0"/>
          </a:p>
        </p:txBody>
      </p:sp>
      <p:pic>
        <p:nvPicPr>
          <p:cNvPr id="5" name="Picture 4" descr="daily_rain_201512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79" y="778774"/>
            <a:ext cx="4986222" cy="596378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962649" y="1991381"/>
            <a:ext cx="1933787" cy="18110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5450" y="1096703"/>
            <a:ext cx="1962650" cy="175432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Most totals around Lake Quinault recorded less than 25% as much rain as Nov 12-13 event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60612" y="3802383"/>
            <a:ext cx="1783130" cy="49872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5450" y="3202218"/>
            <a:ext cx="1962650" cy="120032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Little to no increase between coast and Lake Quinault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88120" y="3001502"/>
            <a:ext cx="3232598" cy="80088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31074" y="1219674"/>
            <a:ext cx="1755201" cy="2585323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Huge totals at a few sites in interior Quinault Valley. </a:t>
            </a:r>
          </a:p>
          <a:p>
            <a:endParaRPr lang="en-US" dirty="0"/>
          </a:p>
          <a:p>
            <a:r>
              <a:rPr lang="en-US" dirty="0" smtClean="0"/>
              <a:t>213 mm at 3,400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r>
              <a:rPr lang="en-US" dirty="0" err="1" smtClean="0"/>
              <a:t>Wynoochee</a:t>
            </a:r>
            <a:r>
              <a:rPr lang="en-US" dirty="0" smtClean="0"/>
              <a:t> site (80% of Nov 12-13 event)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151956" y="3899677"/>
            <a:ext cx="2721162" cy="64586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31074" y="3957397"/>
            <a:ext cx="1755201" cy="1200329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125-150 mm near Lake Cushman (more than Nov 12-13)  </a:t>
            </a:r>
          </a:p>
        </p:txBody>
      </p:sp>
    </p:spTree>
    <p:extLst>
      <p:ext uri="{BB962C8B-B14F-4D97-AF65-F5344CB8AC3E}">
        <p14:creationId xmlns:p14="http://schemas.microsoft.com/office/powerpoint/2010/main" val="274947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691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Dec 03 1200 UTC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21"/>
            <a:ext cx="4640580" cy="4926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20" y="1256321"/>
            <a:ext cx="4640580" cy="4926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86989"/>
            <a:ext cx="453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Height (lines), </a:t>
            </a:r>
            <a:r>
              <a:rPr lang="en-US" dirty="0" err="1" smtClean="0"/>
              <a:t>Vorticity</a:t>
            </a:r>
            <a:r>
              <a:rPr lang="en-US" dirty="0" smtClean="0"/>
              <a:t> (contours)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05277" y="886989"/>
            <a:ext cx="453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Pressure (contours), Temp (colors)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7400000">
            <a:off x="3258497" y="3661522"/>
            <a:ext cx="745463" cy="276115"/>
          </a:xfrm>
          <a:prstGeom prst="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5702" y="2408275"/>
            <a:ext cx="37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1269" y="3603834"/>
            <a:ext cx="37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682" y="6226388"/>
            <a:ext cx="762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East-west surface pressure gradient favors low-level easterlies. </a:t>
            </a:r>
          </a:p>
          <a:p>
            <a:pPr algn="ctr"/>
            <a:r>
              <a:rPr lang="en-US" dirty="0" smtClean="0"/>
              <a:t>South-southwesterly flow at mid-levels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9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08402"/>
          </a:xfrm>
          <a:prstGeom prst="rect">
            <a:avLst/>
          </a:prstGeom>
        </p:spPr>
      </p:pic>
      <p:pic>
        <p:nvPicPr>
          <p:cNvPr id="6" name="Picture 5" descr="KLGX_PPI_20151203_1203_0.18d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1237"/>
            <a:ext cx="3922889" cy="37067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940000">
            <a:off x="5788981" y="3180100"/>
            <a:ext cx="355029" cy="36592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8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0"/>
            <a:ext cx="8229600" cy="640857"/>
          </a:xfrm>
        </p:spPr>
        <p:txBody>
          <a:bodyPr>
            <a:noAutofit/>
          </a:bodyPr>
          <a:lstStyle/>
          <a:p>
            <a:r>
              <a:rPr lang="en-US" sz="2800" dirty="0" smtClean="0"/>
              <a:t>We observed lots of precipitation, especially inland: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286375" y="907418"/>
            <a:ext cx="36331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Gradient of increased totals from coast to Lake Quinault </a:t>
            </a:r>
          </a:p>
          <a:p>
            <a:endParaRPr lang="en-US" sz="2000" dirty="0"/>
          </a:p>
          <a:p>
            <a:r>
              <a:rPr lang="en-US" sz="2000" dirty="0" smtClean="0"/>
              <a:t>At least 178” (4500 mm) at Prairie Creek at only 1,700 </a:t>
            </a:r>
            <a:r>
              <a:rPr lang="en-US" sz="2000" dirty="0" err="1" smtClean="0"/>
              <a:t>ft</a:t>
            </a:r>
            <a:r>
              <a:rPr lang="en-US" sz="2000" dirty="0" smtClean="0"/>
              <a:t> elevation. </a:t>
            </a:r>
          </a:p>
          <a:p>
            <a:endParaRPr lang="en-US" sz="2000" dirty="0"/>
          </a:p>
          <a:p>
            <a:r>
              <a:rPr lang="en-US" sz="2000" dirty="0" smtClean="0"/>
              <a:t>Mike Wallace’s Beach House observed 69.3” (1760 mm). </a:t>
            </a:r>
          </a:p>
          <a:p>
            <a:endParaRPr lang="en-US" sz="2000" dirty="0"/>
          </a:p>
          <a:p>
            <a:r>
              <a:rPr lang="en-US" sz="2000" dirty="0" smtClean="0"/>
              <a:t>Many individual events had different precipitation distributions compared with this map.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674117"/>
            <a:ext cx="5000625" cy="6000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375" y="5746750"/>
            <a:ext cx="112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Beach House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0150" y="2178566"/>
            <a:ext cx="148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Prairie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5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earch.skewt.201512031500.cs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1525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8159"/>
            <a:ext cx="8229600" cy="625611"/>
          </a:xfrm>
        </p:spPr>
        <p:txBody>
          <a:bodyPr>
            <a:noAutofit/>
          </a:bodyPr>
          <a:lstStyle/>
          <a:p>
            <a:r>
              <a:rPr lang="en-US" sz="2800" dirty="0" smtClean="0"/>
              <a:t>NPOL Sounding 1500 UTC 03-Dec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944950" y="1090653"/>
            <a:ext cx="481500" cy="19328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85810" y="5509026"/>
            <a:ext cx="330770" cy="19328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16580" y="5143563"/>
            <a:ext cx="1755201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70 </a:t>
            </a:r>
            <a:r>
              <a:rPr lang="en-US" dirty="0" err="1" smtClean="0"/>
              <a:t>kt</a:t>
            </a:r>
            <a:r>
              <a:rPr lang="en-US" dirty="0" smtClean="0"/>
              <a:t> wind at 900 </a:t>
            </a:r>
            <a:r>
              <a:rPr lang="en-US" dirty="0" err="1" smtClean="0"/>
              <a:t>hPa</a:t>
            </a:r>
            <a:r>
              <a:rPr lang="en-US" dirty="0" smtClean="0"/>
              <a:t> 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985810" y="6129747"/>
            <a:ext cx="537844" cy="15293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88799" y="5961927"/>
            <a:ext cx="1298001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SE flow at surface</a:t>
            </a:r>
          </a:p>
        </p:txBody>
      </p:sp>
    </p:spTree>
    <p:extLst>
      <p:ext uri="{BB962C8B-B14F-4D97-AF65-F5344CB8AC3E}">
        <p14:creationId xmlns:p14="http://schemas.microsoft.com/office/powerpoint/2010/main" val="78585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037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 3</a:t>
            </a:r>
            <a:br>
              <a:rPr lang="en-US" dirty="0" smtClean="0"/>
            </a:br>
            <a:r>
              <a:rPr lang="en-US" dirty="0" smtClean="0"/>
              <a:t>Rain Rates</a:t>
            </a:r>
            <a:endParaRPr lang="en-US" dirty="0"/>
          </a:p>
        </p:txBody>
      </p:sp>
      <p:pic>
        <p:nvPicPr>
          <p:cNvPr id="4" name="Picture 3" descr="dec03_rainrates_30m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892"/>
            <a:ext cx="9144000" cy="3148569"/>
          </a:xfrm>
          <a:prstGeom prst="rect">
            <a:avLst/>
          </a:prstGeom>
        </p:spPr>
      </p:pic>
      <p:pic>
        <p:nvPicPr>
          <p:cNvPr id="5" name="Picture 4" descr="nww_siteloc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54" y="205413"/>
            <a:ext cx="3266872" cy="31485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202567" y="3826482"/>
            <a:ext cx="191864" cy="1173716"/>
            <a:chOff x="1849895" y="2825066"/>
            <a:chExt cx="191864" cy="1173716"/>
          </a:xfrm>
        </p:grpSpPr>
        <p:cxnSp>
          <p:nvCxnSpPr>
            <p:cNvPr id="7" name="Curved Connector 6"/>
            <p:cNvCxnSpPr/>
            <p:nvPr/>
          </p:nvCxnSpPr>
          <p:spPr>
            <a:xfrm rot="5400000">
              <a:off x="1304570" y="3408749"/>
              <a:ext cx="1173716" cy="635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>
              <a:spLocks noChangeAspect="1"/>
            </p:cNvSpPr>
            <p:nvPr/>
          </p:nvSpPr>
          <p:spPr>
            <a:xfrm rot="19680000">
              <a:off x="1849895" y="3632253"/>
              <a:ext cx="179164" cy="13716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" name="Isosceles Triangle 8"/>
            <p:cNvSpPr>
              <a:spLocks noChangeAspect="1"/>
            </p:cNvSpPr>
            <p:nvPr/>
          </p:nvSpPr>
          <p:spPr>
            <a:xfrm rot="19680000">
              <a:off x="1862595" y="2984553"/>
              <a:ext cx="179164" cy="13716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" name="Isosceles Triangle 9"/>
            <p:cNvSpPr>
              <a:spLocks noChangeAspect="1"/>
            </p:cNvSpPr>
            <p:nvPr/>
          </p:nvSpPr>
          <p:spPr>
            <a:xfrm rot="19680000">
              <a:off x="1862595" y="3327453"/>
              <a:ext cx="179164" cy="137160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3760986" y="3962724"/>
            <a:ext cx="1664327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039" y="1999163"/>
            <a:ext cx="4196680" cy="12003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10-14 UTC: Max orographic enhancement</a:t>
            </a:r>
          </a:p>
          <a:p>
            <a:endParaRPr lang="en-US" dirty="0"/>
          </a:p>
          <a:p>
            <a:r>
              <a:rPr lang="en-US" dirty="0" err="1" smtClean="0"/>
              <a:t>Wynoochee</a:t>
            </a:r>
            <a:r>
              <a:rPr lang="en-US" dirty="0" smtClean="0"/>
              <a:t> and Bunch Field have highest rain rates by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2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0126" y="6067623"/>
            <a:ext cx="8170843" cy="539901"/>
          </a:xfrm>
        </p:spPr>
        <p:txBody>
          <a:bodyPr>
            <a:noAutofit/>
          </a:bodyPr>
          <a:lstStyle/>
          <a:p>
            <a:r>
              <a:rPr lang="en-US" sz="2400" dirty="0" smtClean="0"/>
              <a:t>Light to moderate </a:t>
            </a:r>
            <a:r>
              <a:rPr lang="en-US" sz="2400" dirty="0" err="1" smtClean="0"/>
              <a:t>stratiform</a:t>
            </a:r>
            <a:r>
              <a:rPr lang="en-US" sz="2400" dirty="0" smtClean="0"/>
              <a:t> precipitation, some weak enhancement at low-levels </a:t>
            </a:r>
            <a:endParaRPr lang="en-US" sz="2400" dirty="0"/>
          </a:p>
        </p:txBody>
      </p:sp>
      <p:pic>
        <p:nvPicPr>
          <p:cNvPr id="6" name="Picture 5" descr="apu08_20151203_M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023"/>
            <a:ext cx="7461504" cy="594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8333" y="3316111"/>
            <a:ext cx="1072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power outage!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N_20151204_parsivel_dsd_rainbow_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0640" cy="6858000"/>
          </a:xfrm>
          <a:prstGeom prst="rect">
            <a:avLst/>
          </a:prstGeom>
        </p:spPr>
      </p:pic>
      <p:pic>
        <p:nvPicPr>
          <p:cNvPr id="8" name="Picture 7" descr="nww_sitelocs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11" y="0"/>
            <a:ext cx="2193389" cy="211395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856612" y="925741"/>
            <a:ext cx="343482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0640" y="3078679"/>
            <a:ext cx="1756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smaller size and number compared with Nov 12-13</a:t>
            </a:r>
          </a:p>
          <a:p>
            <a:endParaRPr lang="en-US" dirty="0"/>
          </a:p>
          <a:p>
            <a:r>
              <a:rPr lang="en-US" dirty="0" smtClean="0"/>
              <a:t>Not much contribution to rain rate from drops &gt; 1.5 mm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60333" y="3270250"/>
            <a:ext cx="576792" cy="0"/>
          </a:xfrm>
          <a:prstGeom prst="straightConnector1">
            <a:avLst/>
          </a:prstGeom>
          <a:ln w="38100" cmpd="sng">
            <a:solidFill>
              <a:srgbClr val="AA00D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28166" y="3302000"/>
            <a:ext cx="597959" cy="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47533" y="3270250"/>
            <a:ext cx="500592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8856" y="3302000"/>
            <a:ext cx="989894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37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76596" y="1199039"/>
            <a:ext cx="386740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CAB12"/>
                </a:solidFill>
              </a:rPr>
              <a:t>Yellow dots: </a:t>
            </a:r>
            <a:r>
              <a:rPr lang="en-US" dirty="0" smtClean="0"/>
              <a:t>Warm drizzle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Red dots</a:t>
            </a:r>
            <a:r>
              <a:rPr lang="en-US" dirty="0" smtClean="0"/>
              <a:t>: Weaker </a:t>
            </a:r>
            <a:r>
              <a:rPr lang="en-US" dirty="0" err="1" smtClean="0"/>
              <a:t>stratiform</a:t>
            </a:r>
            <a:endParaRPr lang="en-US" dirty="0" smtClean="0"/>
          </a:p>
          <a:p>
            <a:r>
              <a:rPr lang="en-US" dirty="0" smtClean="0">
                <a:solidFill>
                  <a:srgbClr val="AA00D7"/>
                </a:solidFill>
              </a:rPr>
              <a:t>Purple dots</a:t>
            </a:r>
            <a:r>
              <a:rPr lang="en-US" dirty="0" smtClean="0"/>
              <a:t>: Orographic enhancement with smaller drops dominating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 dots</a:t>
            </a:r>
            <a:r>
              <a:rPr lang="en-US" dirty="0" smtClean="0"/>
              <a:t>: Slightly-intensified </a:t>
            </a:r>
            <a:r>
              <a:rPr lang="en-US" dirty="0" err="1" smtClean="0"/>
              <a:t>stratiform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BCAB12"/>
                </a:solidFill>
              </a:rPr>
              <a:t>Drizzle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stratiform</a:t>
            </a:r>
            <a:r>
              <a:rPr lang="en-US" dirty="0" smtClean="0"/>
              <a:t> periods fit well with expected regimes from full-season sample.</a:t>
            </a:r>
          </a:p>
          <a:p>
            <a:endParaRPr lang="en-US" dirty="0"/>
          </a:p>
          <a:p>
            <a:r>
              <a:rPr lang="en-US" dirty="0" smtClean="0"/>
              <a:t>Drops formed by </a:t>
            </a:r>
            <a:r>
              <a:rPr lang="en-US" dirty="0" smtClean="0">
                <a:solidFill>
                  <a:srgbClr val="AA00D7"/>
                </a:solidFill>
              </a:rPr>
              <a:t>warm processes </a:t>
            </a:r>
            <a:r>
              <a:rPr lang="en-US" dirty="0" smtClean="0"/>
              <a:t>are less numerous and smaller compared with Nov-13.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Cold front passage </a:t>
            </a:r>
            <a:r>
              <a:rPr lang="en-US" dirty="0" smtClean="0"/>
              <a:t>briefly increases drop size at end of event.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67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Normalized 1-min DSDs (CRN, selected times)</a:t>
            </a:r>
            <a:endParaRPr lang="en-US" sz="2800" dirty="0"/>
          </a:p>
        </p:txBody>
      </p:sp>
      <p:pic>
        <p:nvPicPr>
          <p:cNvPr id="2" name="Picture 1" descr="CRN_nwd0_contour_case_crn_03Dec_14_16_3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863600"/>
            <a:ext cx="5111496" cy="51206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79500" y="1936750"/>
            <a:ext cx="466755" cy="1047750"/>
          </a:xfrm>
          <a:prstGeom prst="ellipse">
            <a:avLst/>
          </a:prstGeom>
          <a:noFill/>
          <a:ln w="28575" cmpd="sng">
            <a:solidFill>
              <a:srgbClr val="BCAB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AB1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380396">
            <a:off x="1551739" y="2192011"/>
            <a:ext cx="509192" cy="1017011"/>
          </a:xfrm>
          <a:prstGeom prst="ellipse">
            <a:avLst/>
          </a:prstGeom>
          <a:noFill/>
          <a:ln w="28575" cmpd="sng">
            <a:solidFill>
              <a:srgbClr val="AA00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5649505">
            <a:off x="1859708" y="3194551"/>
            <a:ext cx="667781" cy="5707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 rot="1998018">
            <a:off x="2073804" y="3413125"/>
            <a:ext cx="1513945" cy="420501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8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nch_20151204_parsivel_dsd_rainbow_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50640" cy="6858000"/>
          </a:xfrm>
          <a:prstGeom prst="rect">
            <a:avLst/>
          </a:prstGeom>
        </p:spPr>
      </p:pic>
      <p:pic>
        <p:nvPicPr>
          <p:cNvPr id="18" name="Picture 17" descr="nww_sitelocs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11" y="0"/>
            <a:ext cx="2193389" cy="21139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50639" y="2411929"/>
            <a:ext cx="19639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9 km up valley from CRN!</a:t>
            </a:r>
          </a:p>
          <a:p>
            <a:endParaRPr lang="en-US" dirty="0"/>
          </a:p>
          <a:p>
            <a:r>
              <a:rPr lang="en-US" dirty="0" smtClean="0"/>
              <a:t>Significant increase in larger drops &gt; 0.9 mm compared with CRN.</a:t>
            </a:r>
          </a:p>
          <a:p>
            <a:endParaRPr lang="en-US" dirty="0"/>
          </a:p>
          <a:p>
            <a:r>
              <a:rPr lang="en-US" dirty="0" smtClean="0"/>
              <a:t>Small drops increase also but not to extreme levels seen on Nov-13. </a:t>
            </a:r>
          </a:p>
          <a:p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8049882" y="801487"/>
            <a:ext cx="343482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60333" y="3270250"/>
            <a:ext cx="576792" cy="0"/>
          </a:xfrm>
          <a:prstGeom prst="straightConnector1">
            <a:avLst/>
          </a:prstGeom>
          <a:ln w="38100" cmpd="sng">
            <a:solidFill>
              <a:srgbClr val="AA00D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228166" y="3302000"/>
            <a:ext cx="597959" cy="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47533" y="3270250"/>
            <a:ext cx="500592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8856" y="3302000"/>
            <a:ext cx="989894" cy="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00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76595" y="1135539"/>
            <a:ext cx="386740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CAB12"/>
                </a:solidFill>
              </a:rPr>
              <a:t>Yellow dots: </a:t>
            </a:r>
            <a:r>
              <a:rPr lang="en-US" dirty="0" smtClean="0"/>
              <a:t>Warm drizzle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Red dots</a:t>
            </a:r>
            <a:r>
              <a:rPr lang="en-US" dirty="0" smtClean="0"/>
              <a:t>: </a:t>
            </a:r>
            <a:r>
              <a:rPr lang="en-US" dirty="0" err="1" smtClean="0"/>
              <a:t>Stratiform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Blue dots</a:t>
            </a:r>
            <a:r>
              <a:rPr lang="en-US" dirty="0" smtClean="0"/>
              <a:t>: </a:t>
            </a:r>
            <a:r>
              <a:rPr lang="en-US" dirty="0" err="1" smtClean="0"/>
              <a:t>Stratiform</a:t>
            </a:r>
            <a:r>
              <a:rPr lang="en-US" dirty="0" smtClean="0"/>
              <a:t> (near time of cold front passage)</a:t>
            </a:r>
          </a:p>
          <a:p>
            <a:r>
              <a:rPr lang="en-US" dirty="0" smtClean="0">
                <a:solidFill>
                  <a:srgbClr val="AA00D7"/>
                </a:solidFill>
              </a:rPr>
              <a:t>Purple dots</a:t>
            </a:r>
            <a:r>
              <a:rPr lang="en-US" dirty="0" smtClean="0"/>
              <a:t>: Orographic enhancement with smaller drops dominating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Shift toward higher D</a:t>
            </a:r>
            <a:r>
              <a:rPr lang="en-US" baseline="-25000" dirty="0" smtClean="0">
                <a:solidFill>
                  <a:srgbClr val="000000"/>
                </a:solidFill>
              </a:rPr>
              <a:t>0</a:t>
            </a:r>
            <a:r>
              <a:rPr lang="en-US" dirty="0" smtClean="0">
                <a:solidFill>
                  <a:srgbClr val="000000"/>
                </a:solidFill>
              </a:rPr>
              <a:t> in </a:t>
            </a:r>
            <a:r>
              <a:rPr lang="en-US" dirty="0" err="1" smtClean="0">
                <a:solidFill>
                  <a:srgbClr val="000000"/>
                </a:solidFill>
              </a:rPr>
              <a:t>stratiform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>
                <a:solidFill>
                  <a:srgbClr val="000000"/>
                </a:solidFill>
              </a:rPr>
              <a:t>) period.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Depending on the exact time, subtle shifts toward higher D</a:t>
            </a:r>
            <a:r>
              <a:rPr lang="en-US" baseline="-25000" dirty="0" smtClean="0"/>
              <a:t>0</a:t>
            </a:r>
            <a:r>
              <a:rPr lang="en-US" dirty="0" smtClean="0"/>
              <a:t> and/or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w</a:t>
            </a:r>
            <a:r>
              <a:rPr lang="en-US" dirty="0" smtClean="0"/>
              <a:t> are both occurring during </a:t>
            </a:r>
            <a:r>
              <a:rPr lang="en-US" dirty="0" smtClean="0">
                <a:solidFill>
                  <a:srgbClr val="3366FF"/>
                </a:solidFill>
              </a:rPr>
              <a:t>blue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AA00D7"/>
                </a:solidFill>
              </a:rPr>
              <a:t>purple</a:t>
            </a:r>
            <a:r>
              <a:rPr lang="en-US" dirty="0" smtClean="0"/>
              <a:t> periods.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67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Normalized 1-min DSDs (Bunch Field, selected times)</a:t>
            </a:r>
            <a:endParaRPr lang="en-US" sz="2800" dirty="0"/>
          </a:p>
        </p:txBody>
      </p:sp>
      <p:pic>
        <p:nvPicPr>
          <p:cNvPr id="2" name="Picture 1" descr="Bunch_nwd0_contour_case_crn_03Dec_14_16_3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6" y="863600"/>
            <a:ext cx="5111496" cy="51206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79500" y="1936750"/>
            <a:ext cx="466755" cy="1047750"/>
          </a:xfrm>
          <a:prstGeom prst="ellipse">
            <a:avLst/>
          </a:prstGeom>
          <a:noFill/>
          <a:ln w="28575" cmpd="sng">
            <a:solidFill>
              <a:srgbClr val="BCAB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AB1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380396">
            <a:off x="1783811" y="2114376"/>
            <a:ext cx="251148" cy="1017011"/>
          </a:xfrm>
          <a:prstGeom prst="ellipse">
            <a:avLst/>
          </a:prstGeom>
          <a:noFill/>
          <a:ln w="28575" cmpd="sng">
            <a:solidFill>
              <a:srgbClr val="AA00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98018">
            <a:off x="1928699" y="3160706"/>
            <a:ext cx="767645" cy="420501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6821678">
            <a:off x="2764587" y="3028093"/>
            <a:ext cx="667781" cy="119154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8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02 at 12.4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57657" cy="3369769"/>
          </a:xfrm>
          <a:prstGeom prst="rect">
            <a:avLst/>
          </a:prstGeom>
        </p:spPr>
      </p:pic>
      <p:pic>
        <p:nvPicPr>
          <p:cNvPr id="3" name="Picture 2" descr="Screen Shot 2016-03-02 at 12.43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9170"/>
            <a:ext cx="5629910" cy="3338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49" y="3290957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82262" y="3280626"/>
            <a:ext cx="102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Bunch</a:t>
            </a:r>
            <a:endParaRPr lang="en-US" dirty="0"/>
          </a:p>
        </p:txBody>
      </p:sp>
      <p:pic>
        <p:nvPicPr>
          <p:cNvPr id="4" name="Picture 3" descr="Screen Shot 2016-04-11 at 10.14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84"/>
            <a:ext cx="5635291" cy="333598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1635878" y="2982039"/>
            <a:ext cx="365829" cy="30891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526291" y="2982039"/>
            <a:ext cx="0" cy="38773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11509" y="0"/>
            <a:ext cx="373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NPOL RHI 03-Dec 11:32 UTC</a:t>
            </a:r>
          </a:p>
          <a:p>
            <a:pPr algn="ctr"/>
            <a:r>
              <a:rPr lang="en-US" sz="2400" dirty="0" smtClean="0"/>
              <a:t>50° Azimuth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2824" y="1191778"/>
            <a:ext cx="324242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 </a:t>
            </a:r>
            <a:r>
              <a:rPr lang="en-US" dirty="0" err="1" smtClean="0"/>
              <a:t>kt</a:t>
            </a:r>
            <a:r>
              <a:rPr lang="en-US" dirty="0" smtClean="0"/>
              <a:t> SW low-level jet, 1.9 km above surface. All shear is below the jet max, veering toward alignment with 50° RHI. </a:t>
            </a:r>
          </a:p>
          <a:p>
            <a:endParaRPr lang="en-US" dirty="0"/>
          </a:p>
          <a:p>
            <a:r>
              <a:rPr lang="en-US" dirty="0" smtClean="0"/>
              <a:t>Jet lifts abruptly when it reaches higher mountains 40-50 km from NPOL.</a:t>
            </a:r>
          </a:p>
          <a:p>
            <a:endParaRPr lang="en-US" dirty="0"/>
          </a:p>
          <a:p>
            <a:r>
              <a:rPr lang="en-US" dirty="0" smtClean="0"/>
              <a:t>Lifting occurs downstream of the CRN site, accounting for less precipitation compared with sites farther inland.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0" y="3003281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NPOL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68388" y="234698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68388" y="3824727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4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Dec-03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Jet begins higher and lifts farther inland -&gt; changes location and type of orographic enhancement.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Enhancement at Bunch Field appears to be from both </a:t>
            </a:r>
            <a:r>
              <a:rPr lang="en-US" dirty="0" smtClean="0">
                <a:solidFill>
                  <a:srgbClr val="AA00D7"/>
                </a:solidFill>
                <a:sym typeface="Wingdings"/>
              </a:rPr>
              <a:t>warm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cold</a:t>
            </a:r>
            <a:r>
              <a:rPr lang="en-US" dirty="0" smtClean="0">
                <a:sym typeface="Wingdings"/>
              </a:rPr>
              <a:t> processes. </a:t>
            </a:r>
          </a:p>
          <a:p>
            <a:r>
              <a:rPr lang="en-US" dirty="0" smtClean="0"/>
              <a:t>A cold front passage resulted in a brief increase in larger drops.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0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3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52387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Normalized DSDs provide an effective way of diagnosing the relative contribution of </a:t>
            </a:r>
            <a:r>
              <a:rPr lang="en-US" dirty="0" smtClean="0">
                <a:solidFill>
                  <a:srgbClr val="AA00D7"/>
                </a:solidFill>
              </a:rPr>
              <a:t>warm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cold</a:t>
            </a:r>
            <a:r>
              <a:rPr lang="en-US" dirty="0" smtClean="0"/>
              <a:t> orographic processes (and even when the two processes are blended).</a:t>
            </a:r>
          </a:p>
          <a:p>
            <a:r>
              <a:rPr lang="en-US" dirty="0" smtClean="0"/>
              <a:t>The synoptic setup appears to be the key factor in determining what type of orographic enhancement will occur, especially the low-level jet position.</a:t>
            </a:r>
            <a:endParaRPr lang="en-US" dirty="0"/>
          </a:p>
          <a:p>
            <a:r>
              <a:rPr lang="en-US" dirty="0" smtClean="0"/>
              <a:t>Future work: statistical distributions of vertical reflectivity and fall velocity to compare with DSD regimes. </a:t>
            </a:r>
          </a:p>
          <a:p>
            <a:r>
              <a:rPr lang="en-US" dirty="0" smtClean="0"/>
              <a:t>Haven’t looked very closely at convective processes (e.g. postfrontal) or very cold events with lower melting levels.</a:t>
            </a:r>
          </a:p>
        </p:txBody>
      </p:sp>
    </p:spTree>
    <p:extLst>
      <p:ext uri="{BB962C8B-B14F-4D97-AF65-F5344CB8AC3E}">
        <p14:creationId xmlns:p14="http://schemas.microsoft.com/office/powerpoint/2010/main" val="347428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4515" y="1324648"/>
            <a:ext cx="5272263" cy="4761536"/>
            <a:chOff x="4190999" y="1256351"/>
            <a:chExt cx="4811890" cy="4345760"/>
          </a:xfrm>
        </p:grpSpPr>
        <p:pic>
          <p:nvPicPr>
            <p:cNvPr id="4" name="Picture 3" descr="Screen Shot 2016-02-27 at 5.32.0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0999" y="1256351"/>
              <a:ext cx="4811890" cy="434576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6688665" y="1735667"/>
              <a:ext cx="197555" cy="649111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589887" y="1382889"/>
              <a:ext cx="1707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Cell antenna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882443" y="1933223"/>
              <a:ext cx="733777" cy="0"/>
            </a:xfrm>
            <a:prstGeom prst="straightConnector1">
              <a:avLst/>
            </a:prstGeom>
            <a:ln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540953" y="1535289"/>
              <a:ext cx="1707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12” diameter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714998" y="3934178"/>
              <a:ext cx="874889" cy="905934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861275" y="4854223"/>
              <a:ext cx="1707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    Solar panel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6741582" y="3795889"/>
              <a:ext cx="440972" cy="1227667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568720" y="5038889"/>
              <a:ext cx="1707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       GPS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142875" y="127000"/>
            <a:ext cx="877957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Dual Tipping Bucket Rain Gauge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5699125" y="1377950"/>
            <a:ext cx="322332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10 gauges in Quinault, 10 in Chehalis</a:t>
            </a:r>
          </a:p>
          <a:p>
            <a:r>
              <a:rPr lang="en-US" sz="2400" dirty="0" smtClean="0"/>
              <a:t>Subject to usual limitations of tipping buckets (calibration, moving parts, freeze/thaw cycle)</a:t>
            </a:r>
          </a:p>
          <a:p>
            <a:r>
              <a:rPr lang="en-US" sz="2400" dirty="0" smtClean="0"/>
              <a:t>Critical for comparing to </a:t>
            </a:r>
            <a:r>
              <a:rPr lang="en-US" sz="2400" dirty="0" err="1" smtClean="0"/>
              <a:t>disdrometer</a:t>
            </a:r>
            <a:r>
              <a:rPr lang="en-US" sz="2400" dirty="0" smtClean="0"/>
              <a:t>-estimated rain rates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940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439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with the 2DVD</a:t>
            </a:r>
            <a:endParaRPr lang="en-US" dirty="0"/>
          </a:p>
        </p:txBody>
      </p:sp>
      <p:pic>
        <p:nvPicPr>
          <p:cNvPr id="4" name="Picture 3" descr="20151106_comparison_parsivel_2dv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1" y="603250"/>
            <a:ext cx="6128250" cy="62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07443" y="158750"/>
            <a:ext cx="4119057" cy="1145226"/>
          </a:xfrm>
        </p:spPr>
        <p:txBody>
          <a:bodyPr>
            <a:noAutofit/>
          </a:bodyPr>
          <a:lstStyle/>
          <a:p>
            <a:r>
              <a:rPr lang="en-US" sz="2400" dirty="0" smtClean="0"/>
              <a:t>Particles pass through sheet laser, fall speed inferred based on time in laser path</a:t>
            </a:r>
          </a:p>
          <a:p>
            <a:r>
              <a:rPr lang="en-US" sz="2400" dirty="0" smtClean="0"/>
              <a:t>Assumptions:</a:t>
            </a:r>
          </a:p>
          <a:p>
            <a:pPr lvl="1"/>
            <a:r>
              <a:rPr lang="en-US" sz="2000" dirty="0" smtClean="0"/>
              <a:t>Spheroidal raindrop shape</a:t>
            </a:r>
          </a:p>
          <a:p>
            <a:pPr lvl="1"/>
            <a:r>
              <a:rPr lang="en-US" sz="2000" dirty="0" smtClean="0"/>
              <a:t>Drops falling straight down (no wind)</a:t>
            </a:r>
          </a:p>
          <a:p>
            <a:pPr lvl="1"/>
            <a:r>
              <a:rPr lang="en-US" sz="2000" dirty="0" smtClean="0"/>
              <a:t>Only one drop in laser path at a time</a:t>
            </a:r>
          </a:p>
          <a:p>
            <a:r>
              <a:rPr lang="en-US" sz="2400" dirty="0" smtClean="0"/>
              <a:t>Measurements are only 1D (bad for snow)</a:t>
            </a:r>
          </a:p>
          <a:p>
            <a:r>
              <a:rPr lang="en-US" sz="2400" dirty="0" smtClean="0"/>
              <a:t>Some anomalous large drops</a:t>
            </a:r>
          </a:p>
          <a:p>
            <a:r>
              <a:rPr lang="en-US" sz="2400" dirty="0" smtClean="0"/>
              <a:t>Runs on battery + solar power = huge plus for OLYMPEX</a:t>
            </a:r>
          </a:p>
          <a:p>
            <a:r>
              <a:rPr lang="en-US" sz="2400" dirty="0" smtClean="0"/>
              <a:t>Deployed at 14 ground sites. </a:t>
            </a:r>
            <a:r>
              <a:rPr lang="en-US" sz="2400" dirty="0"/>
              <a:t>U</a:t>
            </a:r>
            <a:r>
              <a:rPr lang="en-US" sz="2400" dirty="0" smtClean="0"/>
              <a:t>nprecedented dataset!!!</a:t>
            </a:r>
          </a:p>
          <a:p>
            <a:endParaRPr lang="en-US" sz="2400" dirty="0"/>
          </a:p>
        </p:txBody>
      </p:sp>
      <p:pic>
        <p:nvPicPr>
          <p:cNvPr id="5" name="Picture 4" descr="Screen Shot 2016-02-27 at 9.3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8" y="908749"/>
            <a:ext cx="3586041" cy="1653836"/>
          </a:xfrm>
          <a:prstGeom prst="rect">
            <a:avLst/>
          </a:prstGeom>
        </p:spPr>
      </p:pic>
      <p:pic>
        <p:nvPicPr>
          <p:cNvPr id="6" name="Picture 5" descr="Screen Shot 2016-04-09 at 3.31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5" y="2730500"/>
            <a:ext cx="3939215" cy="3492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4707443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Parsivel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Disdrometer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23000"/>
            <a:ext cx="454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Sampling rate: 50 kHz</a:t>
            </a:r>
          </a:p>
          <a:p>
            <a:pPr algn="ctr"/>
            <a:r>
              <a:rPr lang="en-US" dirty="0" smtClean="0"/>
              <a:t>Sampling area: 54 cm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3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Goals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63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Are there any coherent spatial patterns/regimes in the normalized OLYMPEX drop size distribution (DSD) data?</a:t>
            </a:r>
          </a:p>
          <a:p>
            <a:r>
              <a:rPr lang="en-US" dirty="0" smtClean="0"/>
              <a:t>If so, which synoptic/orographic controls are most important?</a:t>
            </a:r>
          </a:p>
          <a:p>
            <a:pPr lvl="1"/>
            <a:r>
              <a:rPr lang="en-US" dirty="0" smtClean="0"/>
              <a:t>Prefrontal/warm-sector/frontal/postfrontal</a:t>
            </a:r>
          </a:p>
          <a:p>
            <a:pPr lvl="1"/>
            <a:r>
              <a:rPr lang="en-US" dirty="0" smtClean="0"/>
              <a:t>Location relative to terrain</a:t>
            </a:r>
          </a:p>
          <a:p>
            <a:pPr lvl="1"/>
            <a:r>
              <a:rPr lang="en-US" dirty="0" smtClean="0"/>
              <a:t>Moisture, shear, flow direction?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123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06 at 2.43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78"/>
            <a:ext cx="4463274" cy="61426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57600" y="1528066"/>
            <a:ext cx="5506720" cy="3300218"/>
            <a:chOff x="3657600" y="0"/>
            <a:chExt cx="5506720" cy="3300218"/>
          </a:xfrm>
        </p:grpSpPr>
        <p:sp>
          <p:nvSpPr>
            <p:cNvPr id="5" name="TextBox 4"/>
            <p:cNvSpPr txBox="1"/>
            <p:nvPr/>
          </p:nvSpPr>
          <p:spPr>
            <a:xfrm>
              <a:off x="4463274" y="0"/>
              <a:ext cx="4680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Marshall—Palmer DSD: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359593"/>
                </p:ext>
              </p:extLst>
            </p:nvPr>
          </p:nvGraphicFramePr>
          <p:xfrm>
            <a:off x="3657600" y="394178"/>
            <a:ext cx="54864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" name="Document" r:id="rId6" imgW="5486400" imgH="355600" progId="Word.Document.12">
                    <p:embed/>
                  </p:oleObj>
                </mc:Choice>
                <mc:Fallback>
                  <p:oleObj name="Document" r:id="rId6" imgW="5486400" imgH="3556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57600" y="394178"/>
                          <a:ext cx="54864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483594" y="802088"/>
              <a:ext cx="3813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-25000" dirty="0" smtClean="0"/>
                <a:t>0</a:t>
              </a:r>
              <a:r>
                <a:rPr lang="en-US" dirty="0" smtClean="0"/>
                <a:t> = Intercept (fixed constant)</a:t>
              </a:r>
            </a:p>
            <a:p>
              <a:r>
                <a:rPr lang="en-US" dirty="0" err="1" smtClean="0"/>
                <a:t>Λ</a:t>
              </a:r>
              <a:r>
                <a:rPr lang="en-US" dirty="0" smtClean="0"/>
                <a:t> = Slope (depends on rain rate)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83594" y="1574800"/>
              <a:ext cx="4680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Gamma DSD (</a:t>
              </a:r>
              <a:r>
                <a:rPr lang="en-US" dirty="0" err="1" smtClean="0"/>
                <a:t>Ulbrich</a:t>
              </a:r>
              <a:r>
                <a:rPr lang="en-US" dirty="0" smtClean="0"/>
                <a:t> 1983):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552114"/>
                </p:ext>
              </p:extLst>
            </p:nvPr>
          </p:nvGraphicFramePr>
          <p:xfrm>
            <a:off x="3677920" y="1944132"/>
            <a:ext cx="54864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" name="Document" r:id="rId9" imgW="5486400" imgH="355600" progId="Word.Document.12">
                    <p:embed/>
                  </p:oleObj>
                </mc:Choice>
                <mc:Fallback>
                  <p:oleObj name="Document" r:id="rId9" imgW="5486400" imgH="3556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677920" y="1944132"/>
                          <a:ext cx="54864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4635994" y="2376888"/>
              <a:ext cx="40476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μ = Shape parameter</a:t>
              </a:r>
            </a:p>
            <a:p>
              <a:r>
                <a:rPr lang="en-US" dirty="0" smtClean="0"/>
                <a:t>Advantage: More realistic DSDs</a:t>
              </a:r>
            </a:p>
            <a:p>
              <a:r>
                <a:rPr lang="en-US" dirty="0" smtClean="0"/>
                <a:t>Disadvantage: N</a:t>
              </a:r>
              <a:r>
                <a:rPr lang="en-US" baseline="-25000" dirty="0" smtClean="0"/>
                <a:t>0</a:t>
              </a:r>
              <a:r>
                <a:rPr lang="en-US" dirty="0" smtClean="0"/>
                <a:t> is not entirely physical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8125" y="0"/>
            <a:ext cx="509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Drop Size Distribution Review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751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693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“Normalized” DSD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46625" y="3444875"/>
            <a:ext cx="42386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Why is this useful?</a:t>
            </a:r>
          </a:p>
          <a:p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err="1" smtClean="0"/>
              <a:t>N</a:t>
            </a:r>
            <a:r>
              <a:rPr lang="en-US" baseline="-25000" dirty="0" err="1" smtClean="0"/>
              <a:t>w</a:t>
            </a:r>
            <a:r>
              <a:rPr lang="en-US" dirty="0" smtClean="0"/>
              <a:t> is same as N</a:t>
            </a:r>
            <a:r>
              <a:rPr lang="en-US" baseline="-25000" dirty="0" smtClean="0"/>
              <a:t>0</a:t>
            </a:r>
            <a:r>
              <a:rPr lang="en-US" dirty="0" smtClean="0"/>
              <a:t> for an exponential DSD with same LWC and D</a:t>
            </a:r>
            <a:r>
              <a:rPr lang="en-US" baseline="-25000" dirty="0" smtClean="0"/>
              <a:t>0</a:t>
            </a:r>
            <a:r>
              <a:rPr lang="en-US" dirty="0" smtClean="0"/>
              <a:t>.</a:t>
            </a:r>
          </a:p>
          <a:p>
            <a:pPr marL="342900" indent="-342900">
              <a:buAutoNum type="arabicParenR"/>
            </a:pPr>
            <a:r>
              <a:rPr lang="en-US" dirty="0" smtClean="0"/>
              <a:t>No assumption about μ (shape).</a:t>
            </a:r>
          </a:p>
          <a:p>
            <a:pPr marL="342900" indent="-342900">
              <a:buAutoNum type="arabicParenR"/>
            </a:pPr>
            <a:r>
              <a:rPr lang="en-US" b="1" dirty="0" smtClean="0">
                <a:solidFill>
                  <a:srgbClr val="3366FF"/>
                </a:solidFill>
              </a:rPr>
              <a:t>DSDs with different rain rates can be compared directly.</a:t>
            </a:r>
          </a:p>
          <a:p>
            <a:pPr marL="342900" indent="-342900">
              <a:buAutoNum type="arabicParenR"/>
            </a:pPr>
            <a:r>
              <a:rPr lang="en-US" dirty="0" smtClean="0"/>
              <a:t>(For future work) Dual-pol parameters Z</a:t>
            </a:r>
            <a:r>
              <a:rPr lang="en-US" baseline="-25000" dirty="0" smtClean="0"/>
              <a:t>DR</a:t>
            </a:r>
            <a:r>
              <a:rPr lang="en-US" dirty="0" smtClean="0"/>
              <a:t> and K</a:t>
            </a:r>
            <a:r>
              <a:rPr lang="en-US" baseline="-25000" dirty="0" smtClean="0"/>
              <a:t>DP </a:t>
            </a:r>
            <a:r>
              <a:rPr lang="en-US" dirty="0" smtClean="0"/>
              <a:t>are directly proportional to D</a:t>
            </a:r>
            <a:r>
              <a:rPr lang="en-US" baseline="-25000" dirty="0" smtClean="0"/>
              <a:t>0</a:t>
            </a:r>
            <a:r>
              <a:rPr lang="en-US" dirty="0" smtClean="0"/>
              <a:t> and LWC*D</a:t>
            </a:r>
            <a:r>
              <a:rPr lang="en-US" baseline="-25000" dirty="0" smtClean="0"/>
              <a:t>0</a:t>
            </a:r>
            <a:r>
              <a:rPr lang="en-US" dirty="0" smtClean="0"/>
              <a:t> respectively. </a:t>
            </a:r>
          </a:p>
          <a:p>
            <a:pPr marL="342900" indent="-342900">
              <a:buAutoNum type="arabicParenR"/>
            </a:pP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498850" y="1016000"/>
            <a:ext cx="5486400" cy="2306361"/>
            <a:chOff x="3498850" y="1016000"/>
            <a:chExt cx="5486400" cy="2306361"/>
          </a:xfrm>
        </p:grpSpPr>
        <p:sp>
          <p:nvSpPr>
            <p:cNvPr id="5" name="TextBox 4"/>
            <p:cNvSpPr txBox="1"/>
            <p:nvPr/>
          </p:nvSpPr>
          <p:spPr>
            <a:xfrm>
              <a:off x="4889994" y="1016000"/>
              <a:ext cx="3661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Testud</a:t>
              </a:r>
              <a:r>
                <a:rPr lang="en-US" dirty="0" smtClean="0"/>
                <a:t> et al. (2001) derived a normalization procedure: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89994" y="2676030"/>
              <a:ext cx="3880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baseline="-25000" dirty="0" smtClean="0"/>
                <a:t>0</a:t>
              </a:r>
              <a:r>
                <a:rPr lang="en-US" dirty="0" smtClean="0"/>
                <a:t> = Volume median diameter</a:t>
              </a:r>
            </a:p>
            <a:p>
              <a:r>
                <a:rPr lang="en-US" dirty="0" err="1" smtClean="0"/>
                <a:t>N</a:t>
              </a:r>
              <a:r>
                <a:rPr lang="en-US" baseline="-25000" dirty="0" err="1" smtClean="0"/>
                <a:t>w</a:t>
              </a:r>
              <a:r>
                <a:rPr lang="en-US" dirty="0" smtClean="0"/>
                <a:t> = “Normalized” intercept parameter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9660400"/>
                </p:ext>
              </p:extLst>
            </p:nvPr>
          </p:nvGraphicFramePr>
          <p:xfrm>
            <a:off x="3498850" y="1694081"/>
            <a:ext cx="54864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" name="Document" r:id="rId5" imgW="5486400" imgH="825500" progId="Word.Document.12">
                    <p:embed/>
                  </p:oleObj>
                </mc:Choice>
                <mc:Fallback>
                  <p:oleObj name="Document" r:id="rId5" imgW="5486400" imgH="8255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98850" y="1694081"/>
                          <a:ext cx="54864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126485" y="857248"/>
            <a:ext cx="4305815" cy="5893834"/>
            <a:chOff x="126485" y="857248"/>
            <a:chExt cx="4305815" cy="5893834"/>
          </a:xfrm>
        </p:grpSpPr>
        <p:pic>
          <p:nvPicPr>
            <p:cNvPr id="9" name="Picture 8" descr="Screen Shot 2016-04-10 at 12.44.24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158875"/>
              <a:ext cx="3975100" cy="4572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54125" y="6381750"/>
              <a:ext cx="2714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Thompson et al. (2015)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524000" y="5842000"/>
              <a:ext cx="1762125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11150" y="2598956"/>
              <a:ext cx="0" cy="1411069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524000" y="5842000"/>
              <a:ext cx="1762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Larger drops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569912" y="1553645"/>
              <a:ext cx="1762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More drops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89025" y="4613275"/>
              <a:ext cx="1762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Stratiform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17750" y="1812925"/>
              <a:ext cx="1762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Convective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89025" y="857250"/>
              <a:ext cx="2879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Tropical Marine Distribution: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348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2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Wallace Beach House (lowest rain total)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98972" y="1508185"/>
            <a:ext cx="29386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Most DSDs cluster into one regime.</a:t>
            </a:r>
          </a:p>
          <a:p>
            <a:endParaRPr lang="en-US" sz="2400" dirty="0"/>
          </a:p>
          <a:p>
            <a:r>
              <a:rPr lang="en-US" sz="2400" dirty="0" smtClean="0"/>
              <a:t>Plenty of outliers with either higher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w</a:t>
            </a:r>
            <a:r>
              <a:rPr lang="en-US" sz="2400" dirty="0"/>
              <a:t> </a:t>
            </a:r>
            <a:r>
              <a:rPr lang="en-US" sz="2400" dirty="0" smtClean="0"/>
              <a:t>+ smaller D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or vice-versa. </a:t>
            </a:r>
          </a:p>
          <a:p>
            <a:endParaRPr lang="en-US" sz="2400" dirty="0"/>
          </a:p>
          <a:p>
            <a:r>
              <a:rPr lang="en-US" sz="2400" dirty="0" err="1" smtClean="0"/>
              <a:t>N</a:t>
            </a:r>
            <a:r>
              <a:rPr lang="en-US" sz="2400" baseline="-25000" dirty="0" err="1" smtClean="0"/>
              <a:t>w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values are surprisingly high at times. 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 descr="Beach_nwd0_2dhist_1min_filte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3" y="990600"/>
            <a:ext cx="5605272" cy="4864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5250" y="5898626"/>
            <a:ext cx="384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5-Nov-2015 to 17-Jan-2016</a:t>
            </a:r>
          </a:p>
          <a:p>
            <a:r>
              <a:rPr lang="en-US" dirty="0" smtClean="0"/>
              <a:t>Each 1-min DSD must have &gt; 100 drops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9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7415</TotalTime>
  <Words>2475</Words>
  <Application>Microsoft Macintosh PowerPoint</Application>
  <PresentationFormat>On-screen Show (4:3)</PresentationFormat>
  <Paragraphs>346</Paragraphs>
  <Slides>40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Document</vt:lpstr>
      <vt:lpstr>Synoptic and Orographic Control of Observed Drop Size Distributions (DSDs) during OLYMPEX</vt:lpstr>
      <vt:lpstr>PowerPoint Presentation</vt:lpstr>
      <vt:lpstr>We observed lots of precipitation, especially inland:</vt:lpstr>
      <vt:lpstr>PowerPoint Presentation</vt:lpstr>
      <vt:lpstr>Parsivel2 Disdrometer</vt:lpstr>
      <vt:lpstr>Goals of this presentation</vt:lpstr>
      <vt:lpstr>PowerPoint Presentation</vt:lpstr>
      <vt:lpstr>“Normalized” DSD</vt:lpstr>
      <vt:lpstr>Wallace Beach House (lowest rain total)</vt:lpstr>
      <vt:lpstr>Prairie Creek (highest rain total)</vt:lpstr>
      <vt:lpstr>Case Studies</vt:lpstr>
      <vt:lpstr>Nov 12-13: Widespread extreme rainfall totals</vt:lpstr>
      <vt:lpstr>Nov 12-13 0600 UTC</vt:lpstr>
      <vt:lpstr>PowerPoint Presentation</vt:lpstr>
      <vt:lpstr>NPOL Sounding 0600 UTC 13-Nov</vt:lpstr>
      <vt:lpstr>Nov 12-13  Rain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Nov 12-13 Conclusions</vt:lpstr>
      <vt:lpstr>Dec 03: Significant localized enhancement</vt:lpstr>
      <vt:lpstr>PowerPoint Presentation</vt:lpstr>
      <vt:lpstr>PowerPoint Presentation</vt:lpstr>
      <vt:lpstr>NPOL Sounding 1500 UTC 03-Dec</vt:lpstr>
      <vt:lpstr>Dec 3 Rain Rates</vt:lpstr>
      <vt:lpstr>Light to moderate stratiform precipitation, some weak enhancement at low-levels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Dec-03 Conclusions</vt:lpstr>
      <vt:lpstr>Conclusions</vt:lpstr>
      <vt:lpstr>Problem with the 2DVD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Synoptic and Orographic Control of Observed Drop Size Distributions (DSDs) during OLYMPEX</dc:title>
  <dc:creator>Joseph Zagrodnik</dc:creator>
  <cp:lastModifiedBy>Robert Houze</cp:lastModifiedBy>
  <cp:revision>74</cp:revision>
  <dcterms:created xsi:type="dcterms:W3CDTF">2016-04-06T18:35:34Z</dcterms:created>
  <dcterms:modified xsi:type="dcterms:W3CDTF">2016-06-02T21:37:42Z</dcterms:modified>
</cp:coreProperties>
</file>