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44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316" r:id="rId2"/>
    <p:sldId id="338" r:id="rId3"/>
    <p:sldId id="334" r:id="rId4"/>
    <p:sldId id="337" r:id="rId5"/>
    <p:sldId id="256" r:id="rId6"/>
    <p:sldId id="262" r:id="rId7"/>
    <p:sldId id="264" r:id="rId8"/>
    <p:sldId id="267" r:id="rId9"/>
    <p:sldId id="321" r:id="rId10"/>
    <p:sldId id="291" r:id="rId11"/>
    <p:sldId id="292" r:id="rId12"/>
    <p:sldId id="328" r:id="rId13"/>
    <p:sldId id="329" r:id="rId14"/>
    <p:sldId id="295" r:id="rId15"/>
    <p:sldId id="297" r:id="rId16"/>
    <p:sldId id="298" r:id="rId17"/>
    <p:sldId id="302" r:id="rId18"/>
    <p:sldId id="331" r:id="rId19"/>
    <p:sldId id="311" r:id="rId20"/>
    <p:sldId id="312" r:id="rId21"/>
    <p:sldId id="327" r:id="rId22"/>
    <p:sldId id="305" r:id="rId23"/>
    <p:sldId id="308" r:id="rId24"/>
    <p:sldId id="332" r:id="rId25"/>
    <p:sldId id="318" r:id="rId26"/>
    <p:sldId id="293" r:id="rId27"/>
    <p:sldId id="320" r:id="rId28"/>
    <p:sldId id="333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FFA3"/>
    <a:srgbClr val="FBFFB2"/>
    <a:srgbClr val="F0F067"/>
    <a:srgbClr val="FBFF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8761" autoAdjust="0"/>
  </p:normalViewPr>
  <p:slideViewPr>
    <p:cSldViewPr snapToGrid="0" snapToObjects="1">
      <p:cViewPr varScale="1">
        <p:scale>
          <a:sx n="111" d="100"/>
          <a:sy n="111" d="100"/>
        </p:scale>
        <p:origin x="-30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309BF2-04B6-6A4A-AAF0-6FD9D19C1BA7}" type="datetimeFigureOut">
              <a:rPr lang="en-US" smtClean="0"/>
              <a:t>3/4/16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B18529-E9BF-D64B-8E75-D9DB870689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8862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F710A-858E-854C-8962-C7C72F3230C2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867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8629-F800-734D-B8CD-F7D830A4ED5D}" type="datetimeFigureOut">
              <a:rPr lang="en-US" smtClean="0"/>
              <a:t>3/4/16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055AB-76F8-9B4D-874F-1FD5548A5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345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8629-F800-734D-B8CD-F7D830A4ED5D}" type="datetimeFigureOut">
              <a:rPr lang="en-US" smtClean="0"/>
              <a:t>3/4/16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055AB-76F8-9B4D-874F-1FD5548A5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840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8629-F800-734D-B8CD-F7D830A4ED5D}" type="datetimeFigureOut">
              <a:rPr lang="en-US" smtClean="0"/>
              <a:t>3/4/16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055AB-76F8-9B4D-874F-1FD5548A5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684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8629-F800-734D-B8CD-F7D830A4ED5D}" type="datetimeFigureOut">
              <a:rPr lang="en-US" smtClean="0"/>
              <a:t>3/4/16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055AB-76F8-9B4D-874F-1FD5548A5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477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8629-F800-734D-B8CD-F7D830A4ED5D}" type="datetimeFigureOut">
              <a:rPr lang="en-US" smtClean="0"/>
              <a:t>3/4/16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055AB-76F8-9B4D-874F-1FD5548A5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065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8629-F800-734D-B8CD-F7D830A4ED5D}" type="datetimeFigureOut">
              <a:rPr lang="en-US" smtClean="0"/>
              <a:t>3/4/16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055AB-76F8-9B4D-874F-1FD5548A5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478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8629-F800-734D-B8CD-F7D830A4ED5D}" type="datetimeFigureOut">
              <a:rPr lang="en-US" smtClean="0"/>
              <a:t>3/4/16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055AB-76F8-9B4D-874F-1FD5548A5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6684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8629-F800-734D-B8CD-F7D830A4ED5D}" type="datetimeFigureOut">
              <a:rPr lang="en-US" smtClean="0"/>
              <a:t>3/4/16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055AB-76F8-9B4D-874F-1FD5548A5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990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8629-F800-734D-B8CD-F7D830A4ED5D}" type="datetimeFigureOut">
              <a:rPr lang="en-US" smtClean="0"/>
              <a:t>3/4/16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055AB-76F8-9B4D-874F-1FD5548A5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857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8629-F800-734D-B8CD-F7D830A4ED5D}" type="datetimeFigureOut">
              <a:rPr lang="en-US" smtClean="0"/>
              <a:t>3/4/16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055AB-76F8-9B4D-874F-1FD5548A5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893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8629-F800-734D-B8CD-F7D830A4ED5D}" type="datetimeFigureOut">
              <a:rPr lang="en-US" smtClean="0"/>
              <a:t>3/4/16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055AB-76F8-9B4D-874F-1FD5548A5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04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58629-F800-734D-B8CD-F7D830A4ED5D}" type="datetimeFigureOut">
              <a:rPr lang="en-US" smtClean="0"/>
              <a:t>3/4/16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8055AB-76F8-9B4D-874F-1FD5548A5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32130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g"/><Relationship Id="rId3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17.JPG"/><Relationship Id="rId5" Type="http://schemas.openxmlformats.org/officeDocument/2006/relationships/image" Target="../media/image18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G"/><Relationship Id="rId5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jpg"/><Relationship Id="rId3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4" Type="http://schemas.openxmlformats.org/officeDocument/2006/relationships/image" Target="../media/image27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4" Type="http://schemas.openxmlformats.org/officeDocument/2006/relationships/image" Target="../media/image30.jpg"/><Relationship Id="rId5" Type="http://schemas.openxmlformats.org/officeDocument/2006/relationships/image" Target="../media/image31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jpg"/><Relationship Id="rId3" Type="http://schemas.openxmlformats.org/officeDocument/2006/relationships/image" Target="../media/image36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4" Type="http://schemas.openxmlformats.org/officeDocument/2006/relationships/image" Target="../media/image39.jpg"/><Relationship Id="rId5" Type="http://schemas.openxmlformats.org/officeDocument/2006/relationships/image" Target="../media/image40.JPG"/><Relationship Id="rId6" Type="http://schemas.openxmlformats.org/officeDocument/2006/relationships/image" Target="../media/image41.jpg"/><Relationship Id="rId7" Type="http://schemas.openxmlformats.org/officeDocument/2006/relationships/image" Target="../media/image42.JPG"/><Relationship Id="rId8" Type="http://schemas.openxmlformats.org/officeDocument/2006/relationships/image" Target="../media/image43.jpeg"/><Relationship Id="rId9" Type="http://schemas.openxmlformats.org/officeDocument/2006/relationships/image" Target="../media/image44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8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" y="2736249"/>
            <a:ext cx="9143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/>
                <a:cs typeface="Arial"/>
              </a:rPr>
              <a:t>OLYMPEX</a:t>
            </a:r>
            <a:endParaRPr lang="en-US" sz="96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6543283"/>
            <a:ext cx="91439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BFFB2"/>
                </a:solidFill>
              </a:rPr>
              <a:t>Pacific Northwest Weather Workshop, Seattle, 4 March 2016</a:t>
            </a:r>
            <a:endParaRPr lang="en-US" sz="1400" dirty="0">
              <a:solidFill>
                <a:srgbClr val="FBFFB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184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804" y="274638"/>
            <a:ext cx="8917196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BFFB2"/>
                </a:solidFill>
              </a:rPr>
              <a:t>High-flying NASA Aircraft</a:t>
            </a:r>
            <a:endParaRPr lang="en-US" dirty="0">
              <a:solidFill>
                <a:srgbClr val="FBFFB2"/>
              </a:solidFill>
            </a:endParaRPr>
          </a:p>
        </p:txBody>
      </p:sp>
      <p:pic>
        <p:nvPicPr>
          <p:cNvPr id="5" name="Picture 4" descr="DC-8.jpg_lar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04" y="1417638"/>
            <a:ext cx="5773157" cy="2875303"/>
          </a:xfrm>
          <a:prstGeom prst="rect">
            <a:avLst/>
          </a:prstGeom>
        </p:spPr>
      </p:pic>
      <p:pic>
        <p:nvPicPr>
          <p:cNvPr id="8" name="Picture 7" descr="ER2-681841main_ED08-0053-07_672 cop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631" y="3266890"/>
            <a:ext cx="3468684" cy="199242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6804" y="5288340"/>
            <a:ext cx="8521335" cy="1304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400" dirty="0" smtClean="0">
                <a:solidFill>
                  <a:srgbClr val="FBFFB2"/>
                </a:solidFill>
              </a:rPr>
              <a:t>High altitude </a:t>
            </a:r>
          </a:p>
          <a:p>
            <a:pPr>
              <a:lnSpc>
                <a:spcPct val="110000"/>
              </a:lnSpc>
            </a:pPr>
            <a:r>
              <a:rPr lang="en-US" sz="2400" dirty="0" smtClean="0">
                <a:solidFill>
                  <a:srgbClr val="FBFFB2"/>
                </a:solidFill>
              </a:rPr>
              <a:t>Satellite-simulating instruments</a:t>
            </a:r>
          </a:p>
          <a:p>
            <a:pPr>
              <a:lnSpc>
                <a:spcPct val="110000"/>
              </a:lnSpc>
            </a:pPr>
            <a:r>
              <a:rPr lang="en-US" sz="2400" dirty="0">
                <a:solidFill>
                  <a:srgbClr val="FBFFB2"/>
                </a:solidFill>
              </a:rPr>
              <a:t>A</a:t>
            </a:r>
            <a:r>
              <a:rPr lang="en-US" sz="2400" dirty="0" smtClean="0">
                <a:solidFill>
                  <a:srgbClr val="FBFFB2"/>
                </a:solidFill>
              </a:rPr>
              <a:t>llowed direct comparison with radars and ground instruments</a:t>
            </a:r>
            <a:endParaRPr lang="en-US" sz="2400" dirty="0">
              <a:solidFill>
                <a:srgbClr val="FBFFB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6804" y="3751861"/>
            <a:ext cx="1043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DC-8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7756005" y="3382529"/>
            <a:ext cx="1043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ER-2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349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804" y="274638"/>
            <a:ext cx="8917196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BFFB2"/>
                </a:solidFill>
              </a:rPr>
              <a:t>In-cloud aircraft</a:t>
            </a:r>
            <a:endParaRPr lang="en-US" dirty="0">
              <a:solidFill>
                <a:srgbClr val="FBFFB2"/>
              </a:solidFill>
            </a:endParaRPr>
          </a:p>
        </p:txBody>
      </p:sp>
      <p:pic>
        <p:nvPicPr>
          <p:cNvPr id="3" name="Picture 2" descr="cessna-research-jet_sidebar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63" y="1709183"/>
            <a:ext cx="3810000" cy="2540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82408" y="2274375"/>
            <a:ext cx="4425023" cy="1409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3838" indent="-223838">
              <a:lnSpc>
                <a:spcPct val="120000"/>
              </a:lnSpc>
            </a:pPr>
            <a:r>
              <a:rPr lang="en-US" sz="2400" dirty="0" smtClean="0">
                <a:solidFill>
                  <a:srgbClr val="FBFFDA"/>
                </a:solidFill>
              </a:rPr>
              <a:t>Flew into/out of clouds </a:t>
            </a:r>
          </a:p>
          <a:p>
            <a:pPr marL="223838" indent="-223838">
              <a:lnSpc>
                <a:spcPct val="120000"/>
              </a:lnSpc>
            </a:pPr>
            <a:r>
              <a:rPr lang="en-US" sz="2400" dirty="0" smtClean="0">
                <a:solidFill>
                  <a:srgbClr val="FBFFDA"/>
                </a:solidFill>
              </a:rPr>
              <a:t>Sampled ice crystals &amp; drops </a:t>
            </a:r>
          </a:p>
          <a:p>
            <a:pPr marL="223838" indent="-223838">
              <a:lnSpc>
                <a:spcPct val="120000"/>
              </a:lnSpc>
            </a:pPr>
            <a:r>
              <a:rPr lang="en-US" sz="2400" dirty="0" smtClean="0">
                <a:solidFill>
                  <a:srgbClr val="FBFFDA"/>
                </a:solidFill>
              </a:rPr>
              <a:t>Important for satellite validation</a:t>
            </a:r>
            <a:endParaRPr lang="en-US" sz="2400" dirty="0">
              <a:solidFill>
                <a:srgbClr val="FBFFDA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12707" y="1646923"/>
            <a:ext cx="34546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North Dakota Citation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48343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02_OLYMPEX_CMYK_v04_SCALE-CORRECTED.t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6" y="1166019"/>
            <a:ext cx="4853414" cy="452596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105644" y="3904301"/>
            <a:ext cx="672356" cy="1152394"/>
          </a:xfrm>
          <a:prstGeom prst="ellipse">
            <a:avLst/>
          </a:prstGeom>
          <a:noFill/>
          <a:ln w="1905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1543050" y="1309243"/>
            <a:ext cx="1618921" cy="2341421"/>
            <a:chOff x="1543050" y="1913442"/>
            <a:chExt cx="1618921" cy="2341421"/>
          </a:xfrm>
        </p:grpSpPr>
        <p:sp>
          <p:nvSpPr>
            <p:cNvPr id="34" name="Oval 33"/>
            <p:cNvSpPr/>
            <p:nvPr/>
          </p:nvSpPr>
          <p:spPr>
            <a:xfrm>
              <a:off x="1940297" y="3852553"/>
              <a:ext cx="469900" cy="402310"/>
            </a:xfrm>
            <a:prstGeom prst="ellipse">
              <a:avLst/>
            </a:prstGeom>
            <a:noFill/>
            <a:ln w="19050" cmpd="sng">
              <a:solidFill>
                <a:srgbClr val="129FF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1543050" y="2567738"/>
              <a:ext cx="469900" cy="402310"/>
            </a:xfrm>
            <a:prstGeom prst="ellipse">
              <a:avLst/>
            </a:prstGeom>
            <a:noFill/>
            <a:ln w="19050" cmpd="sng">
              <a:solidFill>
                <a:srgbClr val="129FF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2692071" y="1913442"/>
              <a:ext cx="469900" cy="402310"/>
            </a:xfrm>
            <a:prstGeom prst="ellipse">
              <a:avLst/>
            </a:prstGeom>
            <a:noFill/>
            <a:ln w="19050" cmpd="sng">
              <a:solidFill>
                <a:srgbClr val="129FF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4" name="Oval 13"/>
          <p:cNvSpPr/>
          <p:nvPr/>
        </p:nvSpPr>
        <p:spPr>
          <a:xfrm rot="2788265">
            <a:off x="2445868" y="1927300"/>
            <a:ext cx="847094" cy="2080979"/>
          </a:xfrm>
          <a:prstGeom prst="ellipse">
            <a:avLst/>
          </a:prstGeom>
          <a:noFill/>
          <a:ln w="19050" cmpd="sng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1599440" y="1283841"/>
            <a:ext cx="1911223" cy="2853890"/>
            <a:chOff x="1462421" y="1519739"/>
            <a:chExt cx="1911223" cy="2853890"/>
          </a:xfrm>
        </p:grpSpPr>
        <p:sp>
          <p:nvSpPr>
            <p:cNvPr id="21" name="Oval 20"/>
            <p:cNvSpPr/>
            <p:nvPr/>
          </p:nvSpPr>
          <p:spPr>
            <a:xfrm>
              <a:off x="1462421" y="2832101"/>
              <a:ext cx="1613353" cy="1541528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5" name="Oval 24"/>
            <p:cNvSpPr/>
            <p:nvPr/>
          </p:nvSpPr>
          <p:spPr>
            <a:xfrm rot="3224335">
              <a:off x="2499332" y="2842651"/>
              <a:ext cx="347953" cy="981846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2431657" y="1519739"/>
              <a:ext cx="941987" cy="1312361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599440" y="1283841"/>
            <a:ext cx="1911223" cy="2853890"/>
            <a:chOff x="1462421" y="1519739"/>
            <a:chExt cx="1911223" cy="2853890"/>
          </a:xfrm>
        </p:grpSpPr>
        <p:sp>
          <p:nvSpPr>
            <p:cNvPr id="19" name="Oval 18"/>
            <p:cNvSpPr/>
            <p:nvPr/>
          </p:nvSpPr>
          <p:spPr>
            <a:xfrm>
              <a:off x="1462421" y="2832101"/>
              <a:ext cx="1613353" cy="1541528"/>
            </a:xfrm>
            <a:prstGeom prst="ellipse">
              <a:avLst/>
            </a:prstGeom>
            <a:noFill/>
            <a:ln w="571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" name="Oval 19"/>
            <p:cNvSpPr/>
            <p:nvPr/>
          </p:nvSpPr>
          <p:spPr>
            <a:xfrm rot="3224335">
              <a:off x="2499332" y="2842651"/>
              <a:ext cx="347953" cy="981846"/>
            </a:xfrm>
            <a:prstGeom prst="ellipse">
              <a:avLst/>
            </a:prstGeom>
            <a:noFill/>
            <a:ln w="571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2431657" y="1519739"/>
              <a:ext cx="941987" cy="1312361"/>
            </a:xfrm>
            <a:prstGeom prst="ellipse">
              <a:avLst/>
            </a:prstGeom>
            <a:noFill/>
            <a:ln w="571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" y="3848221"/>
            <a:ext cx="8309243" cy="3009778"/>
            <a:chOff x="1" y="3848221"/>
            <a:chExt cx="8309243" cy="3009778"/>
          </a:xfrm>
        </p:grpSpPr>
        <p:pic>
          <p:nvPicPr>
            <p:cNvPr id="26" name="Picture 25" descr="20151218_panorama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4378828"/>
              <a:ext cx="8309243" cy="2479171"/>
            </a:xfrm>
            <a:prstGeom prst="rect">
              <a:avLst/>
            </a:prstGeom>
          </p:spPr>
        </p:pic>
        <p:cxnSp>
          <p:nvCxnSpPr>
            <p:cNvPr id="27" name="Straight Arrow Connector 26"/>
            <p:cNvCxnSpPr/>
            <p:nvPr/>
          </p:nvCxnSpPr>
          <p:spPr>
            <a:xfrm>
              <a:off x="3074154" y="3848221"/>
              <a:ext cx="2166629" cy="1056145"/>
            </a:xfrm>
            <a:prstGeom prst="straightConnector1">
              <a:avLst/>
            </a:prstGeom>
            <a:ln w="762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3232439" y="1692119"/>
            <a:ext cx="5246709" cy="2358766"/>
            <a:chOff x="3232439" y="1692119"/>
            <a:chExt cx="5246709" cy="2358766"/>
          </a:xfrm>
        </p:grpSpPr>
        <p:pic>
          <p:nvPicPr>
            <p:cNvPr id="23" name="Picture 22" descr="IMG_9980 copy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0998" y="1692119"/>
              <a:ext cx="3538150" cy="2358766"/>
            </a:xfrm>
            <a:prstGeom prst="rect">
              <a:avLst/>
            </a:prstGeom>
          </p:spPr>
        </p:pic>
        <p:cxnSp>
          <p:nvCxnSpPr>
            <p:cNvPr id="28" name="Straight Arrow Connector 27"/>
            <p:cNvCxnSpPr/>
            <p:nvPr/>
          </p:nvCxnSpPr>
          <p:spPr>
            <a:xfrm>
              <a:off x="3232439" y="2847087"/>
              <a:ext cx="2219473" cy="0"/>
            </a:xfrm>
            <a:prstGeom prst="straightConnector1">
              <a:avLst/>
            </a:prstGeom>
            <a:ln w="762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3485800" y="116330"/>
            <a:ext cx="2553289" cy="1573636"/>
            <a:chOff x="3485800" y="116330"/>
            <a:chExt cx="2553289" cy="1573636"/>
          </a:xfrm>
        </p:grpSpPr>
        <p:pic>
          <p:nvPicPr>
            <p:cNvPr id="24" name="Picture 23" descr="20151109_xbandSite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0908" y="116330"/>
              <a:ext cx="2098181" cy="1573636"/>
            </a:xfrm>
            <a:prstGeom prst="rect">
              <a:avLst/>
            </a:prstGeom>
          </p:spPr>
        </p:pic>
        <p:cxnSp>
          <p:nvCxnSpPr>
            <p:cNvPr id="30" name="Straight Arrow Connector 29"/>
            <p:cNvCxnSpPr/>
            <p:nvPr/>
          </p:nvCxnSpPr>
          <p:spPr>
            <a:xfrm flipV="1">
              <a:off x="3485800" y="1062025"/>
              <a:ext cx="1188837" cy="627481"/>
            </a:xfrm>
            <a:prstGeom prst="straightConnector1">
              <a:avLst/>
            </a:prstGeom>
            <a:ln w="762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itle 3"/>
          <p:cNvSpPr>
            <a:spLocks noGrp="1"/>
          </p:cNvSpPr>
          <p:nvPr>
            <p:ph type="title"/>
          </p:nvPr>
        </p:nvSpPr>
        <p:spPr>
          <a:xfrm>
            <a:off x="0" y="23019"/>
            <a:ext cx="8229600" cy="11430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FBFFB2"/>
                </a:solidFill>
              </a:rPr>
              <a:t>The RHI radars</a:t>
            </a:r>
            <a:endParaRPr lang="en-US" dirty="0">
              <a:solidFill>
                <a:srgbClr val="FBFFB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350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191237" y="1297628"/>
            <a:ext cx="4853414" cy="4525963"/>
            <a:chOff x="82066" y="1143000"/>
            <a:chExt cx="4853414" cy="4525963"/>
          </a:xfrm>
        </p:grpSpPr>
        <p:pic>
          <p:nvPicPr>
            <p:cNvPr id="3" name="Picture 2" descr="F02_OLYMPEX_CMYK_v04_SCALE-CORRECTED.tif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66" y="1143000"/>
              <a:ext cx="4853414" cy="4525963"/>
            </a:xfrm>
            <a:prstGeom prst="rect">
              <a:avLst/>
            </a:prstGeom>
          </p:spPr>
        </p:pic>
        <p:sp>
          <p:nvSpPr>
            <p:cNvPr id="5" name="Oval 4"/>
            <p:cNvSpPr/>
            <p:nvPr/>
          </p:nvSpPr>
          <p:spPr>
            <a:xfrm>
              <a:off x="1105644" y="3881282"/>
              <a:ext cx="672356" cy="1152394"/>
            </a:xfrm>
            <a:prstGeom prst="ellipse">
              <a:avLst/>
            </a:prstGeom>
            <a:noFill/>
            <a:ln w="19050" cmpd="sng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1543050" y="1286224"/>
              <a:ext cx="1618921" cy="2341421"/>
              <a:chOff x="1543050" y="1913442"/>
              <a:chExt cx="1618921" cy="2341421"/>
            </a:xfrm>
          </p:grpSpPr>
          <p:sp>
            <p:nvSpPr>
              <p:cNvPr id="34" name="Oval 33"/>
              <p:cNvSpPr/>
              <p:nvPr/>
            </p:nvSpPr>
            <p:spPr>
              <a:xfrm>
                <a:off x="1940297" y="3852553"/>
                <a:ext cx="469900" cy="402310"/>
              </a:xfrm>
              <a:prstGeom prst="ellipse">
                <a:avLst/>
              </a:prstGeom>
              <a:noFill/>
              <a:ln w="19050" cmpd="sng">
                <a:solidFill>
                  <a:srgbClr val="129FF4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1543050" y="2567738"/>
                <a:ext cx="469900" cy="402310"/>
              </a:xfrm>
              <a:prstGeom prst="ellipse">
                <a:avLst/>
              </a:prstGeom>
              <a:noFill/>
              <a:ln w="19050" cmpd="sng">
                <a:solidFill>
                  <a:srgbClr val="129FF4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2692071" y="1913442"/>
                <a:ext cx="469900" cy="402310"/>
              </a:xfrm>
              <a:prstGeom prst="ellipse">
                <a:avLst/>
              </a:prstGeom>
              <a:noFill/>
              <a:ln w="19050" cmpd="sng">
                <a:solidFill>
                  <a:srgbClr val="129FF4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4" name="Oval 13"/>
            <p:cNvSpPr/>
            <p:nvPr/>
          </p:nvSpPr>
          <p:spPr>
            <a:xfrm rot="2788265">
              <a:off x="2445868" y="1904281"/>
              <a:ext cx="847094" cy="2080979"/>
            </a:xfrm>
            <a:prstGeom prst="ellipse">
              <a:avLst/>
            </a:prstGeom>
            <a:noFill/>
            <a:ln w="19050" cmpd="sng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1462421" y="1235421"/>
              <a:ext cx="1911223" cy="2853890"/>
              <a:chOff x="1462421" y="1519739"/>
              <a:chExt cx="1911223" cy="2853890"/>
            </a:xfrm>
          </p:grpSpPr>
          <p:sp>
            <p:nvSpPr>
              <p:cNvPr id="21" name="Oval 20"/>
              <p:cNvSpPr/>
              <p:nvPr/>
            </p:nvSpPr>
            <p:spPr>
              <a:xfrm>
                <a:off x="1462421" y="2832101"/>
                <a:ext cx="1613353" cy="1541528"/>
              </a:xfrm>
              <a:prstGeom prst="ellipse">
                <a:avLst/>
              </a:prstGeom>
              <a:noFill/>
              <a:ln w="28575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5" name="Oval 24"/>
              <p:cNvSpPr/>
              <p:nvPr/>
            </p:nvSpPr>
            <p:spPr>
              <a:xfrm rot="3224335">
                <a:off x="2499332" y="2842651"/>
                <a:ext cx="347953" cy="981846"/>
              </a:xfrm>
              <a:prstGeom prst="ellipse">
                <a:avLst/>
              </a:prstGeom>
              <a:noFill/>
              <a:ln w="28575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2431657" y="1519739"/>
                <a:ext cx="941987" cy="1312361"/>
              </a:xfrm>
              <a:prstGeom prst="ellipse">
                <a:avLst/>
              </a:prstGeom>
              <a:noFill/>
              <a:ln w="28575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18" name="Oval 17"/>
          <p:cNvSpPr/>
          <p:nvPr/>
        </p:nvSpPr>
        <p:spPr>
          <a:xfrm rot="2788265">
            <a:off x="4555040" y="2078349"/>
            <a:ext cx="847094" cy="2080979"/>
          </a:xfrm>
          <a:prstGeom prst="ellipse">
            <a:avLst/>
          </a:prstGeom>
          <a:noFill/>
          <a:ln w="57150" cmpd="sng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Title 3"/>
          <p:cNvSpPr>
            <a:spLocks noGrp="1"/>
          </p:cNvSpPr>
          <p:nvPr>
            <p:ph type="title"/>
          </p:nvPr>
        </p:nvSpPr>
        <p:spPr>
          <a:xfrm>
            <a:off x="109480" y="23019"/>
            <a:ext cx="9034520" cy="1143000"/>
          </a:xfrm>
        </p:spPr>
        <p:txBody>
          <a:bodyPr/>
          <a:lstStyle/>
          <a:p>
            <a:r>
              <a:rPr lang="en-US" dirty="0" smtClean="0">
                <a:solidFill>
                  <a:srgbClr val="FBFFB2"/>
                </a:solidFill>
              </a:rPr>
              <a:t>Ground Sites</a:t>
            </a:r>
            <a:endParaRPr lang="en-US" dirty="0">
              <a:solidFill>
                <a:srgbClr val="FBFFB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350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591396" y="3827411"/>
            <a:ext cx="2339642" cy="2133600"/>
            <a:chOff x="1394338" y="3597488"/>
            <a:chExt cx="2339642" cy="2133600"/>
          </a:xfrm>
        </p:grpSpPr>
        <p:pic>
          <p:nvPicPr>
            <p:cNvPr id="9" name="Picture 8" descr="MRR_Parsivel.jpg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4338" y="3597488"/>
              <a:ext cx="2133600" cy="213360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2166236" y="5033620"/>
              <a:ext cx="15677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Micro Rain Radar</a:t>
              </a:r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394338" y="3672284"/>
              <a:ext cx="15677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Parsivel</a:t>
              </a:r>
              <a:endParaRPr lang="en-US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243702" y="1824712"/>
            <a:ext cx="1567744" cy="2398889"/>
            <a:chOff x="7199560" y="4223601"/>
            <a:chExt cx="1567744" cy="2398889"/>
          </a:xfrm>
        </p:grpSpPr>
        <p:pic>
          <p:nvPicPr>
            <p:cNvPr id="7" name="Picture 6" descr="IMG_4159.jpg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77"/>
            <a:stretch/>
          </p:blipFill>
          <p:spPr>
            <a:xfrm>
              <a:off x="7199560" y="4223601"/>
              <a:ext cx="1567744" cy="2398889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7199560" y="4379621"/>
              <a:ext cx="15677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Tipping Bucket</a:t>
              </a:r>
              <a:endParaRPr lang="en-US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290062" y="2801370"/>
            <a:ext cx="1974850" cy="2299483"/>
            <a:chOff x="7013575" y="1824073"/>
            <a:chExt cx="1974850" cy="2299483"/>
          </a:xfrm>
        </p:grpSpPr>
        <p:pic>
          <p:nvPicPr>
            <p:cNvPr id="3" name="Picture 2" descr="pluvio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3575" y="1824073"/>
              <a:ext cx="1974850" cy="2299483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8074819" y="1826419"/>
              <a:ext cx="8341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Pluvio</a:t>
              </a:r>
              <a:endParaRPr lang="en-US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32417" y="1560818"/>
            <a:ext cx="2129872" cy="1651001"/>
            <a:chOff x="4956728" y="1748683"/>
            <a:chExt cx="2129872" cy="1651001"/>
          </a:xfrm>
        </p:grpSpPr>
        <p:pic>
          <p:nvPicPr>
            <p:cNvPr id="8" name="Picture 7" descr="Joe_Kalaloch_IMG_4203.JPG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86"/>
            <a:stretch/>
          </p:blipFill>
          <p:spPr>
            <a:xfrm>
              <a:off x="4956728" y="1748683"/>
              <a:ext cx="2084212" cy="1651001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6019799" y="1796385"/>
              <a:ext cx="10668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Tipping Buckets</a:t>
              </a:r>
              <a:endParaRPr lang="en-US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956728" y="2977580"/>
              <a:ext cx="10082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Parsivel</a:t>
              </a:r>
              <a:endParaRPr lang="en-US" dirty="0"/>
            </a:p>
          </p:txBody>
        </p:sp>
      </p:grpSp>
      <p:sp>
        <p:nvSpPr>
          <p:cNvPr id="20" name="Title 1"/>
          <p:cNvSpPr txBox="1">
            <a:spLocks/>
          </p:cNvSpPr>
          <p:nvPr/>
        </p:nvSpPr>
        <p:spPr>
          <a:xfrm>
            <a:off x="0" y="274638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BFFB2"/>
                </a:solidFill>
              </a:rPr>
              <a:t>Ground Instruments </a:t>
            </a:r>
            <a:endParaRPr lang="en-US" dirty="0">
              <a:solidFill>
                <a:srgbClr val="FBFFB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375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068670" y="2657939"/>
            <a:ext cx="7006661" cy="3517513"/>
            <a:chOff x="600364" y="2657939"/>
            <a:chExt cx="7006661" cy="3517513"/>
          </a:xfrm>
        </p:grpSpPr>
        <p:pic>
          <p:nvPicPr>
            <p:cNvPr id="3" name="Picture 2" descr="IMG_3344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364" y="2657939"/>
              <a:ext cx="2638135" cy="3517513"/>
            </a:xfrm>
            <a:prstGeom prst="rect">
              <a:avLst/>
            </a:prstGeom>
          </p:spPr>
        </p:pic>
        <p:pic>
          <p:nvPicPr>
            <p:cNvPr id="4" name="Picture 3" descr="IMG_0113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562538" y="3130965"/>
              <a:ext cx="3479413" cy="2609560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1473200" y="5745872"/>
            <a:ext cx="1442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On the beach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51600" y="5764044"/>
            <a:ext cx="1356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Lower valley</a:t>
            </a:r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274638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BFFB2"/>
                </a:solidFill>
              </a:rPr>
              <a:t>Ground Instruments </a:t>
            </a:r>
            <a:endParaRPr lang="en-US" dirty="0">
              <a:solidFill>
                <a:srgbClr val="FBFFB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747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ill_22486086109_fb1c2a7068_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900" y="4186535"/>
            <a:ext cx="3331980" cy="2498985"/>
          </a:xfrm>
          <a:prstGeom prst="rect">
            <a:avLst/>
          </a:prstGeom>
        </p:spPr>
      </p:pic>
      <p:pic>
        <p:nvPicPr>
          <p:cNvPr id="8" name="Picture 7" descr="joe_20151008_enchanted_valle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40" y="2343118"/>
            <a:ext cx="3867711" cy="2900783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6804" y="274638"/>
            <a:ext cx="8917196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BFFB2"/>
                </a:solidFill>
              </a:rPr>
              <a:t>Ground Instruments </a:t>
            </a:r>
            <a:endParaRPr lang="en-US" dirty="0">
              <a:solidFill>
                <a:srgbClr val="FBFFB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34719" y="6271419"/>
            <a:ext cx="2872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 the Upper Quinault </a:t>
            </a:r>
            <a:endParaRPr lang="en-US" dirty="0"/>
          </a:p>
        </p:txBody>
      </p:sp>
      <p:pic>
        <p:nvPicPr>
          <p:cNvPr id="7" name="Picture 6" descr="Bill_UQ_IMG_365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274" y="1527899"/>
            <a:ext cx="3327001" cy="249525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791619" y="3515519"/>
            <a:ext cx="2872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Inside the Quinault Valley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7810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26804" y="274638"/>
            <a:ext cx="8917196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BFFB2"/>
                </a:solidFill>
              </a:rPr>
              <a:t>Ground Instruments </a:t>
            </a:r>
            <a:endParaRPr lang="en-US" dirty="0">
              <a:solidFill>
                <a:srgbClr val="FBFFB2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923122" y="1417638"/>
            <a:ext cx="7297757" cy="5135563"/>
            <a:chOff x="578747" y="1417638"/>
            <a:chExt cx="7297757" cy="5135563"/>
          </a:xfrm>
        </p:grpSpPr>
        <p:pic>
          <p:nvPicPr>
            <p:cNvPr id="3" name="Picture 2" descr="IMG_6312.jpe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75"/>
            <a:stretch/>
          </p:blipFill>
          <p:spPr>
            <a:xfrm>
              <a:off x="578747" y="1417638"/>
              <a:ext cx="3534578" cy="2822384"/>
            </a:xfrm>
            <a:prstGeom prst="rect">
              <a:avLst/>
            </a:prstGeom>
          </p:spPr>
        </p:pic>
        <p:pic>
          <p:nvPicPr>
            <p:cNvPr id="4" name="Picture 3" descr="wynoochee_Nov15_pic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3325" y="1417638"/>
              <a:ext cx="3763179" cy="2822384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163474" y="1548368"/>
              <a:ext cx="10823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3000 feet</a:t>
              </a:r>
              <a:endParaRPr lang="en-US" dirty="0"/>
            </a:p>
          </p:txBody>
        </p:sp>
        <p:pic>
          <p:nvPicPr>
            <p:cNvPr id="2" name="Picture 1" descr="WSCT2108.jp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921"/>
            <a:stretch/>
          </p:blipFill>
          <p:spPr>
            <a:xfrm>
              <a:off x="4155404" y="4067175"/>
              <a:ext cx="3721100" cy="2486026"/>
            </a:xfrm>
            <a:prstGeom prst="rect">
              <a:avLst/>
            </a:prstGeom>
          </p:spPr>
        </p:pic>
        <p:pic>
          <p:nvPicPr>
            <p:cNvPr id="5" name="Picture 4" descr="WSCT3519.jp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447"/>
            <a:stretch/>
          </p:blipFill>
          <p:spPr>
            <a:xfrm>
              <a:off x="578747" y="4067175"/>
              <a:ext cx="3581400" cy="24860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18319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191237" y="1297628"/>
            <a:ext cx="4853414" cy="4525963"/>
            <a:chOff x="82066" y="1143000"/>
            <a:chExt cx="4853414" cy="4525963"/>
          </a:xfrm>
        </p:grpSpPr>
        <p:pic>
          <p:nvPicPr>
            <p:cNvPr id="3" name="Picture 2" descr="F02_OLYMPEX_CMYK_v04_SCALE-CORRECTED.tif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66" y="1143000"/>
              <a:ext cx="4853414" cy="4525963"/>
            </a:xfrm>
            <a:prstGeom prst="rect">
              <a:avLst/>
            </a:prstGeom>
          </p:spPr>
        </p:pic>
        <p:sp>
          <p:nvSpPr>
            <p:cNvPr id="5" name="Oval 4"/>
            <p:cNvSpPr/>
            <p:nvPr/>
          </p:nvSpPr>
          <p:spPr>
            <a:xfrm>
              <a:off x="1105644" y="3881282"/>
              <a:ext cx="672356" cy="1152394"/>
            </a:xfrm>
            <a:prstGeom prst="ellipse">
              <a:avLst/>
            </a:prstGeom>
            <a:noFill/>
            <a:ln w="19050" cmpd="sng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1543050" y="1286224"/>
              <a:ext cx="1618921" cy="2341421"/>
              <a:chOff x="1543050" y="1913442"/>
              <a:chExt cx="1618921" cy="2341421"/>
            </a:xfrm>
          </p:grpSpPr>
          <p:sp>
            <p:nvSpPr>
              <p:cNvPr id="34" name="Oval 33"/>
              <p:cNvSpPr/>
              <p:nvPr/>
            </p:nvSpPr>
            <p:spPr>
              <a:xfrm>
                <a:off x="1940297" y="3852553"/>
                <a:ext cx="469900" cy="402310"/>
              </a:xfrm>
              <a:prstGeom prst="ellipse">
                <a:avLst/>
              </a:prstGeom>
              <a:noFill/>
              <a:ln w="19050" cmpd="sng">
                <a:solidFill>
                  <a:srgbClr val="129FF4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1543050" y="2567738"/>
                <a:ext cx="469900" cy="402310"/>
              </a:xfrm>
              <a:prstGeom prst="ellipse">
                <a:avLst/>
              </a:prstGeom>
              <a:noFill/>
              <a:ln w="19050" cmpd="sng">
                <a:solidFill>
                  <a:srgbClr val="129FF4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2692071" y="1913442"/>
                <a:ext cx="469900" cy="402310"/>
              </a:xfrm>
              <a:prstGeom prst="ellipse">
                <a:avLst/>
              </a:prstGeom>
              <a:noFill/>
              <a:ln w="19050" cmpd="sng">
                <a:solidFill>
                  <a:srgbClr val="129FF4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4" name="Oval 13"/>
            <p:cNvSpPr/>
            <p:nvPr/>
          </p:nvSpPr>
          <p:spPr>
            <a:xfrm rot="2788265">
              <a:off x="2445868" y="1904281"/>
              <a:ext cx="847094" cy="2080979"/>
            </a:xfrm>
            <a:prstGeom prst="ellipse">
              <a:avLst/>
            </a:prstGeom>
            <a:noFill/>
            <a:ln w="19050" cmpd="sng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1462421" y="1235421"/>
              <a:ext cx="1911223" cy="2853890"/>
              <a:chOff x="1462421" y="1519739"/>
              <a:chExt cx="1911223" cy="2853890"/>
            </a:xfrm>
          </p:grpSpPr>
          <p:sp>
            <p:nvSpPr>
              <p:cNvPr id="21" name="Oval 20"/>
              <p:cNvSpPr/>
              <p:nvPr/>
            </p:nvSpPr>
            <p:spPr>
              <a:xfrm>
                <a:off x="1462421" y="2832101"/>
                <a:ext cx="1613353" cy="1541528"/>
              </a:xfrm>
              <a:prstGeom prst="ellipse">
                <a:avLst/>
              </a:prstGeom>
              <a:noFill/>
              <a:ln w="28575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5" name="Oval 24"/>
              <p:cNvSpPr/>
              <p:nvPr/>
            </p:nvSpPr>
            <p:spPr>
              <a:xfrm rot="3224335">
                <a:off x="2499332" y="2842651"/>
                <a:ext cx="347953" cy="981846"/>
              </a:xfrm>
              <a:prstGeom prst="ellipse">
                <a:avLst/>
              </a:prstGeom>
              <a:noFill/>
              <a:ln w="28575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2431657" y="1519739"/>
                <a:ext cx="941987" cy="1312361"/>
              </a:xfrm>
              <a:prstGeom prst="ellipse">
                <a:avLst/>
              </a:prstGeom>
              <a:noFill/>
              <a:ln w="28575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19" name="Title 3"/>
          <p:cNvSpPr>
            <a:spLocks noGrp="1"/>
          </p:cNvSpPr>
          <p:nvPr>
            <p:ph type="title"/>
          </p:nvPr>
        </p:nvSpPr>
        <p:spPr>
          <a:xfrm>
            <a:off x="109480" y="23019"/>
            <a:ext cx="9034520" cy="1143000"/>
          </a:xfrm>
        </p:spPr>
        <p:txBody>
          <a:bodyPr/>
          <a:lstStyle/>
          <a:p>
            <a:r>
              <a:rPr lang="en-US" dirty="0" smtClean="0">
                <a:solidFill>
                  <a:srgbClr val="FBFFB2"/>
                </a:solidFill>
              </a:rPr>
              <a:t>Snow Cameras</a:t>
            </a:r>
            <a:endParaRPr lang="en-US" dirty="0">
              <a:solidFill>
                <a:srgbClr val="FBFFB2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959273" y="2857614"/>
            <a:ext cx="463628" cy="372256"/>
          </a:xfrm>
          <a:prstGeom prst="rect">
            <a:avLst/>
          </a:prstGeom>
          <a:noFill/>
          <a:ln w="57150" cmpd="sng">
            <a:solidFill>
              <a:srgbClr val="FFFF00"/>
            </a:solidFill>
            <a:prstDash val="solid"/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762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:\Users\Student\Desktop\Olympex Timelapse\Water Hole #2\WSCT006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109480" y="23019"/>
            <a:ext cx="90345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>
                <a:solidFill>
                  <a:srgbClr val="FBFFB2"/>
                </a:solidFill>
              </a:rPr>
              <a:t>Snow Cameras</a:t>
            </a:r>
            <a:endParaRPr lang="en-US" dirty="0">
              <a:solidFill>
                <a:srgbClr val="FBFFB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226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804107" y="2273300"/>
            <a:ext cx="5535786" cy="3497881"/>
            <a:chOff x="1804107" y="2463800"/>
            <a:chExt cx="5535786" cy="3497881"/>
          </a:xfrm>
        </p:grpSpPr>
        <p:pic>
          <p:nvPicPr>
            <p:cNvPr id="9" name="Picture 8" descr="583773main_GPM_Banner_1_full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751"/>
            <a:stretch/>
          </p:blipFill>
          <p:spPr>
            <a:xfrm>
              <a:off x="1804107" y="2463800"/>
              <a:ext cx="5535786" cy="3497881"/>
            </a:xfrm>
            <a:prstGeom prst="rect">
              <a:avLst/>
            </a:prstGeom>
          </p:spPr>
        </p:pic>
        <p:pic>
          <p:nvPicPr>
            <p:cNvPr id="16" name="Picture 15" descr="GPM_Logo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2118" y="4577058"/>
              <a:ext cx="1183223" cy="638941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0" y="219026"/>
            <a:ext cx="9143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/>
                <a:cs typeface="Arial"/>
              </a:rPr>
              <a:t>The GPM Satellite</a:t>
            </a:r>
            <a:endParaRPr lang="en-US" sz="60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7528" y="1215511"/>
            <a:ext cx="86423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BFFB2"/>
                </a:solidFill>
              </a:rPr>
              <a:t>Satellite Validation in the Pacific Northwest</a:t>
            </a:r>
            <a:endParaRPr lang="en-US" sz="3600" dirty="0">
              <a:solidFill>
                <a:srgbClr val="FBFFB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6417421"/>
            <a:ext cx="9143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BFFB2"/>
                </a:solidFill>
              </a:rPr>
              <a:t>Pacific Northwest Weather Workshop, Seattle, 4 March 2016</a:t>
            </a:r>
            <a:endParaRPr lang="en-US" sz="2000" dirty="0">
              <a:solidFill>
                <a:srgbClr val="FBFFB2"/>
              </a:solidFill>
            </a:endParaRPr>
          </a:p>
        </p:txBody>
      </p:sp>
      <p:pic>
        <p:nvPicPr>
          <p:cNvPr id="4" name="Picture 3" descr="GPMlaunch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2"/>
          <a:stretch/>
        </p:blipFill>
        <p:spPr>
          <a:xfrm>
            <a:off x="523570" y="1224283"/>
            <a:ext cx="8171382" cy="51247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58928" y="5320492"/>
            <a:ext cx="1333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BFFB2"/>
                </a:solidFill>
              </a:rPr>
              <a:t>27 Feb 2014</a:t>
            </a:r>
            <a:endParaRPr lang="en-US" dirty="0">
              <a:solidFill>
                <a:srgbClr val="FBFFB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637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Student\Desktop\Olympex Timelapse\Water Hole #2\WSCT008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88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109480" y="23019"/>
            <a:ext cx="90345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>
                <a:solidFill>
                  <a:srgbClr val="FBFFB2"/>
                </a:solidFill>
              </a:rPr>
              <a:t>Snow Cameras</a:t>
            </a:r>
            <a:endParaRPr lang="en-US" dirty="0">
              <a:solidFill>
                <a:srgbClr val="FBFFB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126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02_OLYMPEX_CMYK_v04_SCALE-CORRECTED.t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293" y="1790112"/>
            <a:ext cx="4853414" cy="452596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168871" y="4528394"/>
            <a:ext cx="672356" cy="1152394"/>
          </a:xfrm>
          <a:prstGeom prst="ellipse">
            <a:avLst/>
          </a:prstGeom>
          <a:noFill/>
          <a:ln w="1905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606277" y="1933336"/>
            <a:ext cx="1618921" cy="2341421"/>
            <a:chOff x="1543050" y="1913442"/>
            <a:chExt cx="1618921" cy="2341421"/>
          </a:xfrm>
        </p:grpSpPr>
        <p:sp>
          <p:nvSpPr>
            <p:cNvPr id="34" name="Oval 33"/>
            <p:cNvSpPr/>
            <p:nvPr/>
          </p:nvSpPr>
          <p:spPr>
            <a:xfrm>
              <a:off x="1940297" y="3852553"/>
              <a:ext cx="469900" cy="402310"/>
            </a:xfrm>
            <a:prstGeom prst="ellipse">
              <a:avLst/>
            </a:prstGeom>
            <a:noFill/>
            <a:ln w="19050" cmpd="sng">
              <a:solidFill>
                <a:srgbClr val="129FF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1543050" y="2567738"/>
              <a:ext cx="469900" cy="402310"/>
            </a:xfrm>
            <a:prstGeom prst="ellipse">
              <a:avLst/>
            </a:prstGeom>
            <a:noFill/>
            <a:ln w="19050" cmpd="sng">
              <a:solidFill>
                <a:srgbClr val="129FF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2692071" y="1913442"/>
              <a:ext cx="469900" cy="402310"/>
            </a:xfrm>
            <a:prstGeom prst="ellipse">
              <a:avLst/>
            </a:prstGeom>
            <a:noFill/>
            <a:ln w="19050" cmpd="sng">
              <a:solidFill>
                <a:srgbClr val="129FF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4" name="Oval 13"/>
          <p:cNvSpPr/>
          <p:nvPr/>
        </p:nvSpPr>
        <p:spPr>
          <a:xfrm rot="2788265">
            <a:off x="4509095" y="2551393"/>
            <a:ext cx="847094" cy="2080979"/>
          </a:xfrm>
          <a:prstGeom prst="ellipse">
            <a:avLst/>
          </a:prstGeom>
          <a:noFill/>
          <a:ln w="19050" cmpd="sng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3525648" y="3194895"/>
            <a:ext cx="1613353" cy="1541528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 rot="3224335">
            <a:off x="4562559" y="3205445"/>
            <a:ext cx="347953" cy="981846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4597963" y="1882533"/>
            <a:ext cx="941987" cy="1312361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4597963" y="1882533"/>
            <a:ext cx="941987" cy="1312361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457200" y="211918"/>
            <a:ext cx="8432038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BFFB2"/>
                </a:solidFill>
              </a:rPr>
              <a:t>Leeside strategy:</a:t>
            </a:r>
            <a:br>
              <a:rPr lang="en-US" dirty="0" smtClean="0">
                <a:solidFill>
                  <a:srgbClr val="FBFFB2"/>
                </a:solidFill>
              </a:rPr>
            </a:br>
            <a:r>
              <a:rPr lang="en-US" dirty="0" smtClean="0">
                <a:solidFill>
                  <a:srgbClr val="FBFFB2"/>
                </a:solidFill>
              </a:rPr>
              <a:t>Hurricane Ridge &amp; EC radar</a:t>
            </a:r>
            <a:endParaRPr lang="en-US" dirty="0">
              <a:solidFill>
                <a:srgbClr val="FBFFB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393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1918"/>
            <a:ext cx="8432038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BFFB2"/>
                </a:solidFill>
              </a:rPr>
              <a:t>Hurricane Ridge</a:t>
            </a:r>
            <a:endParaRPr lang="en-US" dirty="0">
              <a:solidFill>
                <a:srgbClr val="FBFFB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95341" y="2887790"/>
            <a:ext cx="25631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AFFA3"/>
                </a:solidFill>
              </a:rPr>
              <a:t>Leeside</a:t>
            </a:r>
          </a:p>
          <a:p>
            <a:pPr algn="ctr"/>
            <a:r>
              <a:rPr lang="en-US" sz="2400" dirty="0" smtClean="0">
                <a:solidFill>
                  <a:srgbClr val="FAFFA3"/>
                </a:solidFill>
              </a:rPr>
              <a:t>Elevation </a:t>
            </a:r>
            <a:r>
              <a:rPr lang="en-US" sz="2400" dirty="0">
                <a:solidFill>
                  <a:srgbClr val="FAFFA3"/>
                </a:solidFill>
              </a:rPr>
              <a:t>&gt;5000’</a:t>
            </a:r>
          </a:p>
          <a:p>
            <a:pPr algn="ctr"/>
            <a:endParaRPr lang="en-US" sz="2400" dirty="0" smtClean="0">
              <a:solidFill>
                <a:srgbClr val="FBFFDA"/>
              </a:solidFill>
            </a:endParaRPr>
          </a:p>
          <a:p>
            <a:pPr algn="ctr"/>
            <a:r>
              <a:rPr lang="en-US" sz="2400" dirty="0" smtClean="0">
                <a:solidFill>
                  <a:srgbClr val="FBFFDA"/>
                </a:solidFill>
              </a:rPr>
              <a:t>                </a:t>
            </a:r>
            <a:endParaRPr lang="en-US" sz="2400" dirty="0" smtClean="0">
              <a:solidFill>
                <a:srgbClr val="FBFFDA"/>
              </a:solidFill>
            </a:endParaRPr>
          </a:p>
          <a:p>
            <a:pPr algn="ctr"/>
            <a:endParaRPr lang="en-US" sz="2400" dirty="0" smtClean="0">
              <a:solidFill>
                <a:srgbClr val="FBFFDA"/>
              </a:solidFill>
            </a:endParaRPr>
          </a:p>
          <a:p>
            <a:pPr algn="ctr"/>
            <a:r>
              <a:rPr lang="en-US" sz="2400" dirty="0">
                <a:solidFill>
                  <a:srgbClr val="FBFFDA"/>
                </a:solidFill>
              </a:rPr>
              <a:t> </a:t>
            </a:r>
            <a:r>
              <a:rPr lang="en-US" sz="2400" dirty="0" smtClean="0">
                <a:solidFill>
                  <a:srgbClr val="FBFFDA"/>
                </a:solidFill>
              </a:rPr>
              <a:t>                   </a:t>
            </a:r>
            <a:endParaRPr lang="en-US" sz="2400" dirty="0">
              <a:solidFill>
                <a:srgbClr val="FBFFDA"/>
              </a:solidFill>
            </a:endParaRPr>
          </a:p>
        </p:txBody>
      </p:sp>
      <p:pic>
        <p:nvPicPr>
          <p:cNvPr id="4" name="Picture 3" descr="IMG_2689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92853" y="2110275"/>
            <a:ext cx="4951312" cy="3713484"/>
          </a:xfrm>
          <a:prstGeom prst="rect">
            <a:avLst/>
          </a:prstGeom>
          <a:ln w="28575" cmpd="sng">
            <a:solidFill>
              <a:srgbClr val="FBFFB2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4564296" y="3937427"/>
            <a:ext cx="1113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BFFB2"/>
                </a:solidFill>
              </a:rPr>
              <a:t>Parsivel</a:t>
            </a:r>
            <a:endParaRPr lang="en-US" dirty="0">
              <a:solidFill>
                <a:srgbClr val="FBFFB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78529" y="2741355"/>
            <a:ext cx="1113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BFFB2"/>
                </a:solidFill>
              </a:rPr>
              <a:t>MRR</a:t>
            </a:r>
            <a:endParaRPr lang="en-US" dirty="0">
              <a:solidFill>
                <a:srgbClr val="FBFFB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29810" y="4826782"/>
            <a:ext cx="1113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BFFB2"/>
                </a:solidFill>
              </a:rPr>
              <a:t>PIP</a:t>
            </a:r>
            <a:endParaRPr lang="en-US" dirty="0">
              <a:solidFill>
                <a:srgbClr val="FBFFB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402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39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73912"/>
            <a:ext cx="3831222" cy="5108296"/>
          </a:xfrm>
          <a:prstGeom prst="rect">
            <a:avLst/>
          </a:prstGeom>
        </p:spPr>
      </p:pic>
      <p:pic>
        <p:nvPicPr>
          <p:cNvPr id="4" name="Picture 3" descr="IMG_040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277" y="1473912"/>
            <a:ext cx="3831222" cy="5108296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11918"/>
            <a:ext cx="8432038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BFFB2"/>
                </a:solidFill>
              </a:rPr>
              <a:t>Hurricane Ridge</a:t>
            </a:r>
            <a:endParaRPr lang="en-US" dirty="0">
              <a:solidFill>
                <a:srgbClr val="FBFFB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815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02_OLYMPEX_CMYK_v04_SCALE-CORRECTED.t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237" y="1676400"/>
            <a:ext cx="4853414" cy="452596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192483" y="4447086"/>
            <a:ext cx="672356" cy="1152394"/>
          </a:xfrm>
          <a:prstGeom prst="ellipse">
            <a:avLst/>
          </a:prstGeom>
          <a:noFill/>
          <a:ln w="1905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4049468" y="3758735"/>
            <a:ext cx="469900" cy="402310"/>
          </a:xfrm>
          <a:prstGeom prst="ellipse">
            <a:avLst/>
          </a:prstGeom>
          <a:noFill/>
          <a:ln w="19050" cmpd="sng">
            <a:solidFill>
              <a:srgbClr val="129FF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3652221" y="2473920"/>
            <a:ext cx="469900" cy="402310"/>
          </a:xfrm>
          <a:prstGeom prst="ellipse">
            <a:avLst/>
          </a:prstGeom>
          <a:noFill/>
          <a:ln w="19050" cmpd="sng">
            <a:solidFill>
              <a:srgbClr val="129FF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4801242" y="1819624"/>
            <a:ext cx="469900" cy="402310"/>
          </a:xfrm>
          <a:prstGeom prst="ellipse">
            <a:avLst/>
          </a:prstGeom>
          <a:noFill/>
          <a:ln w="19050" cmpd="sng">
            <a:solidFill>
              <a:srgbClr val="129FF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2788265">
            <a:off x="4555039" y="2437681"/>
            <a:ext cx="847094" cy="2080979"/>
          </a:xfrm>
          <a:prstGeom prst="ellipse">
            <a:avLst/>
          </a:prstGeom>
          <a:noFill/>
          <a:ln w="19050" cmpd="sng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3571592" y="3081183"/>
            <a:ext cx="1613353" cy="1541528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 rot="3224335">
            <a:off x="4608503" y="3091733"/>
            <a:ext cx="347953" cy="981846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4540828" y="1768821"/>
            <a:ext cx="941987" cy="1312361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Title 3"/>
          <p:cNvSpPr>
            <a:spLocks noGrp="1"/>
          </p:cNvSpPr>
          <p:nvPr>
            <p:ph type="title"/>
          </p:nvPr>
        </p:nvSpPr>
        <p:spPr>
          <a:xfrm>
            <a:off x="109480" y="187254"/>
            <a:ext cx="903452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BFFB2"/>
                </a:solidFill>
              </a:rPr>
              <a:t>The Daily Challenge:</a:t>
            </a:r>
            <a:br>
              <a:rPr lang="en-US" dirty="0" smtClean="0">
                <a:solidFill>
                  <a:srgbClr val="FBFFB2"/>
                </a:solidFill>
              </a:rPr>
            </a:br>
            <a:r>
              <a:rPr lang="en-US" dirty="0" smtClean="0">
                <a:solidFill>
                  <a:srgbClr val="FBFFB2"/>
                </a:solidFill>
              </a:rPr>
              <a:t>Aircraft Coordination</a:t>
            </a:r>
            <a:endParaRPr lang="en-US" dirty="0">
              <a:solidFill>
                <a:srgbClr val="FBFFB2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3192483" y="4447086"/>
            <a:ext cx="672356" cy="1152394"/>
          </a:xfrm>
          <a:prstGeom prst="ellipse">
            <a:avLst/>
          </a:prstGeom>
          <a:noFill/>
          <a:ln w="5715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260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MG_8285 (2) Olympex weather brief 11-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194" y="1417638"/>
            <a:ext cx="3734654" cy="1942631"/>
          </a:xfrm>
          <a:prstGeom prst="rect">
            <a:avLst/>
          </a:prstGeom>
        </p:spPr>
      </p:pic>
      <p:pic>
        <p:nvPicPr>
          <p:cNvPr id="11" name="Picture 10" descr="PlanOfTheDay_20151117_Page_1.tif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27" b="44098"/>
          <a:stretch/>
        </p:blipFill>
        <p:spPr>
          <a:xfrm>
            <a:off x="6122846" y="4862078"/>
            <a:ext cx="2824651" cy="172443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26803" y="1240946"/>
            <a:ext cx="3961519" cy="3301158"/>
            <a:chOff x="226803" y="1240946"/>
            <a:chExt cx="3961519" cy="3301158"/>
          </a:xfrm>
        </p:grpSpPr>
        <p:pic>
          <p:nvPicPr>
            <p:cNvPr id="10" name="Picture 9" descr="20151111_walt_steve_lynn_roj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2133" y="2662462"/>
              <a:ext cx="2506189" cy="1879642"/>
            </a:xfrm>
            <a:prstGeom prst="rect">
              <a:avLst/>
            </a:prstGeom>
          </p:spPr>
        </p:pic>
        <p:pic>
          <p:nvPicPr>
            <p:cNvPr id="12" name="Picture 11" descr="IMG_8267 UW students developing Olympex forecast 11-10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803" y="1240946"/>
              <a:ext cx="3111001" cy="1797467"/>
            </a:xfrm>
            <a:prstGeom prst="rect">
              <a:avLst/>
            </a:prstGeom>
          </p:spPr>
        </p:pic>
      </p:grpSp>
      <p:pic>
        <p:nvPicPr>
          <p:cNvPr id="7" name="Picture 6" descr="20151212_Jan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03" y="4384760"/>
            <a:ext cx="3124611" cy="2201753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5561377" y="780368"/>
            <a:ext cx="3395903" cy="3761736"/>
            <a:chOff x="5561377" y="780368"/>
            <a:chExt cx="3395903" cy="3761736"/>
          </a:xfrm>
        </p:grpSpPr>
        <p:pic>
          <p:nvPicPr>
            <p:cNvPr id="8" name="Picture 7" descr="IMG_8272 Olympex planning 11-10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377" y="2330814"/>
              <a:ext cx="3386120" cy="2211290"/>
            </a:xfrm>
            <a:prstGeom prst="rect">
              <a:avLst/>
            </a:prstGeom>
          </p:spPr>
        </p:pic>
        <p:pic>
          <p:nvPicPr>
            <p:cNvPr id="14" name="Picture 13" descr="Macintosh HD:Users:ezipser:Dropbox:Camera Uploads:2015-11-11 09.48.00.jpg"/>
            <p:cNvPicPr/>
            <p:nvPr/>
          </p:nvPicPr>
          <p:blipFill>
            <a:blip r:embed="rId8"/>
            <a:srcRect t="2941" b="7353"/>
            <a:stretch>
              <a:fillRect/>
            </a:stretch>
          </p:blipFill>
          <p:spPr bwMode="auto">
            <a:xfrm>
              <a:off x="7129546" y="780368"/>
              <a:ext cx="1827734" cy="1230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" name="Picture 5" descr="20151208_timeline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804" y="3991208"/>
            <a:ext cx="2928920" cy="19937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5203" y="209034"/>
            <a:ext cx="56592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BFFB2"/>
                </a:solidFill>
              </a:rPr>
              <a:t>Operations Center at the UW</a:t>
            </a:r>
            <a:endParaRPr lang="en-US" sz="3600" dirty="0">
              <a:solidFill>
                <a:srgbClr val="FBFFB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355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804" y="274638"/>
            <a:ext cx="8917196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BFFB2"/>
                </a:solidFill>
              </a:rPr>
              <a:t>An Example of Coordination</a:t>
            </a:r>
            <a:endParaRPr lang="en-US" dirty="0">
              <a:solidFill>
                <a:srgbClr val="FBFFB2"/>
              </a:solidFill>
            </a:endParaRPr>
          </a:p>
        </p:txBody>
      </p:sp>
      <p:pic>
        <p:nvPicPr>
          <p:cNvPr id="5" name="Picture 4" descr="20151217_flighttracks_DC8_Citat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331" y="1849727"/>
            <a:ext cx="6543338" cy="3953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10484" y="2335000"/>
            <a:ext cx="117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NPOL RHIs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23190" y="3239358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DC8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86185" y="2337043"/>
            <a:ext cx="1106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CITATION</a:t>
            </a:r>
            <a:endParaRPr lang="en-U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612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_image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179" y="386920"/>
            <a:ext cx="5215643" cy="44216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73150" y="4914900"/>
            <a:ext cx="69977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BFFB2"/>
                </a:solidFill>
              </a:rPr>
              <a:t>Now for some preliminary results…</a:t>
            </a:r>
            <a:endParaRPr lang="en-US" sz="4800" dirty="0">
              <a:solidFill>
                <a:srgbClr val="FBFFB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17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4135" y="2969740"/>
            <a:ext cx="77462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BFFB2"/>
                </a:solidFill>
              </a:rPr>
              <a:t>Acknowledgements:</a:t>
            </a:r>
          </a:p>
          <a:p>
            <a:pPr algn="ctr"/>
            <a:r>
              <a:rPr lang="en-US" sz="1600" dirty="0" smtClean="0">
                <a:solidFill>
                  <a:srgbClr val="FBFFB2"/>
                </a:solidFill>
              </a:rPr>
              <a:t>This research is supported by NASA grants NNX13AG71G, NNX15AL38G, and NNX16AD75G  </a:t>
            </a:r>
          </a:p>
          <a:p>
            <a:pPr algn="ctr"/>
            <a:r>
              <a:rPr lang="en-US" sz="1600" dirty="0" smtClean="0">
                <a:solidFill>
                  <a:srgbClr val="FBFFB2"/>
                </a:solidFill>
              </a:rPr>
              <a:t>and NSF grant </a:t>
            </a:r>
            <a:r>
              <a:rPr lang="en-US" sz="1600" dirty="0">
                <a:solidFill>
                  <a:srgbClr val="FBFFB2"/>
                </a:solidFill>
              </a:rPr>
              <a:t>AGS-1503155</a:t>
            </a:r>
            <a:endParaRPr lang="en-US" sz="1600" dirty="0" smtClean="0">
              <a:solidFill>
                <a:srgbClr val="FBFFB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685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79463" y="381001"/>
            <a:ext cx="7583487" cy="635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FBFFB2"/>
                </a:solidFill>
              </a:rPr>
              <a:t>GPM </a:t>
            </a:r>
            <a:r>
              <a:rPr lang="en-US" dirty="0" smtClean="0">
                <a:solidFill>
                  <a:srgbClr val="FBFFB2"/>
                </a:solidFill>
              </a:rPr>
              <a:t>Orbit</a:t>
            </a:r>
            <a:endParaRPr lang="en-US" dirty="0">
              <a:solidFill>
                <a:srgbClr val="FBFFB2"/>
              </a:solidFill>
            </a:endParaRPr>
          </a:p>
        </p:txBody>
      </p:sp>
      <p:pic>
        <p:nvPicPr>
          <p:cNvPr id="2" name="Picture 1" descr="GPMorbitCropped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00"/>
            <a:ext cx="9144000" cy="510639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6548577" y="2216211"/>
            <a:ext cx="273538" cy="237065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464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939570" y="2274838"/>
            <a:ext cx="726486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BFFB2"/>
                </a:solidFill>
              </a:rPr>
              <a:t>The Olympic Peninsula </a:t>
            </a:r>
            <a:r>
              <a:rPr lang="en-US" sz="4800" dirty="0" smtClean="0">
                <a:solidFill>
                  <a:srgbClr val="FBFFB2"/>
                </a:solidFill>
              </a:rPr>
              <a:t>was the Best Place to Validate the GPM Satellite!</a:t>
            </a:r>
            <a:endParaRPr lang="en-US" sz="4800" dirty="0">
              <a:solidFill>
                <a:srgbClr val="FBFFB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665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logo_image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02" y="107950"/>
            <a:ext cx="7834796" cy="664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190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87363" y="163605"/>
            <a:ext cx="8148637" cy="635000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solidFill>
                  <a:srgbClr val="FBFFB2"/>
                </a:solidFill>
              </a:rPr>
              <a:t>Instruments on GPM</a:t>
            </a:r>
            <a:endParaRPr lang="en-US" dirty="0">
              <a:solidFill>
                <a:srgbClr val="FBFFB2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038464" y="1016001"/>
            <a:ext cx="5384258" cy="3728684"/>
            <a:chOff x="2489200" y="1219200"/>
            <a:chExt cx="4165600" cy="2616200"/>
          </a:xfrm>
        </p:grpSpPr>
        <p:pic>
          <p:nvPicPr>
            <p:cNvPr id="9" name="Picture 8" descr="diagram_GPM_satellit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95550" y="1234058"/>
              <a:ext cx="4152900" cy="2588641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2489200" y="1219200"/>
              <a:ext cx="4165600" cy="2616200"/>
            </a:xfrm>
            <a:prstGeom prst="rect">
              <a:avLst/>
            </a:prstGeom>
            <a:noFill/>
            <a:ln w="25400" cap="flat" cmpd="sng" algn="ctr">
              <a:solidFill>
                <a:srgbClr val="649F7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Content Placeholder 3"/>
          <p:cNvSpPr txBox="1">
            <a:spLocks/>
          </p:cNvSpPr>
          <p:nvPr/>
        </p:nvSpPr>
        <p:spPr>
          <a:xfrm>
            <a:off x="0" y="4617454"/>
            <a:ext cx="3822700" cy="2237873"/>
          </a:xfrm>
          <a:prstGeom prst="rect">
            <a:avLst/>
          </a:prstGeom>
          <a:solidFill>
            <a:schemeClr val="accent1">
              <a:alpha val="4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82575" indent="-282575" algn="l" defTabSz="914400" rtl="0" eaLnBrk="1" latinLnBrk="0" hangingPunct="1">
              <a:spcBef>
                <a:spcPts val="2000"/>
              </a:spcBef>
              <a:buFont typeface="Wingdings 2" pitchFamily="18" charset="2"/>
              <a:buChar char=""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77850" indent="-2952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0425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43000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425575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711325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2000250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290763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571750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rgbClr val="FFFFFF"/>
                </a:solidFill>
              </a:rPr>
              <a:t>GPM Microwave Imager (</a:t>
            </a:r>
            <a:r>
              <a:rPr lang="en-US" sz="2400" dirty="0" smtClean="0">
                <a:solidFill>
                  <a:srgbClr val="FFFF00"/>
                </a:solidFill>
              </a:rPr>
              <a:t>GMI</a:t>
            </a:r>
            <a:r>
              <a:rPr lang="en-US" sz="2400" dirty="0" smtClean="0">
                <a:solidFill>
                  <a:srgbClr val="FFFFFF"/>
                </a:solidFill>
              </a:rPr>
              <a:t>) – Passive instrument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Can measure wide range of precipitation intensities including falling snow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87363" y="1142859"/>
            <a:ext cx="5913437" cy="3271652"/>
            <a:chOff x="232217" y="1157975"/>
            <a:chExt cx="5913437" cy="3271652"/>
          </a:xfrm>
        </p:grpSpPr>
        <p:grpSp>
          <p:nvGrpSpPr>
            <p:cNvPr id="5" name="Group 4"/>
            <p:cNvGrpSpPr/>
            <p:nvPr/>
          </p:nvGrpSpPr>
          <p:grpSpPr>
            <a:xfrm>
              <a:off x="232217" y="1157975"/>
              <a:ext cx="2307993" cy="3271652"/>
              <a:chOff x="368299" y="1462088"/>
              <a:chExt cx="2307993" cy="3271652"/>
            </a:xfrm>
          </p:grpSpPr>
          <p:pic>
            <p:nvPicPr>
              <p:cNvPr id="12" name="Content Placeholder 3" descr="GMI-medium.jpg"/>
              <p:cNvPicPr>
                <a:picLocks noChangeAspect="1"/>
              </p:cNvPicPr>
              <p:nvPr/>
            </p:nvPicPr>
            <p:blipFill>
              <a:blip r:embed="rId3"/>
              <a:srcRect l="1757" r="-611"/>
              <a:stretch>
                <a:fillRect/>
              </a:stretch>
            </p:blipFill>
            <p:spPr>
              <a:xfrm>
                <a:off x="368299" y="1462088"/>
                <a:ext cx="1899745" cy="3271652"/>
              </a:xfrm>
              <a:prstGeom prst="rect">
                <a:avLst/>
              </a:prstGeom>
              <a:ln>
                <a:solidFill>
                  <a:schemeClr val="tx2"/>
                </a:solidFill>
              </a:ln>
            </p:spPr>
          </p:pic>
          <p:sp>
            <p:nvSpPr>
              <p:cNvPr id="2" name="TextBox 1"/>
              <p:cNvSpPr txBox="1"/>
              <p:nvPr/>
            </p:nvSpPr>
            <p:spPr>
              <a:xfrm>
                <a:off x="1596792" y="1486932"/>
                <a:ext cx="10795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GMI</a:t>
                </a:r>
                <a:endParaRPr lang="en-US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p:grpSp>
        <p:cxnSp>
          <p:nvCxnSpPr>
            <p:cNvPr id="7" name="Straight Arrow Connector 6"/>
            <p:cNvCxnSpPr/>
            <p:nvPr/>
          </p:nvCxnSpPr>
          <p:spPr>
            <a:xfrm>
              <a:off x="1841499" y="1552151"/>
              <a:ext cx="4304155" cy="138396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5014952" y="3982482"/>
            <a:ext cx="3822700" cy="2875518"/>
            <a:chOff x="5014952" y="3982482"/>
            <a:chExt cx="3822700" cy="2875518"/>
          </a:xfrm>
        </p:grpSpPr>
        <p:cxnSp>
          <p:nvCxnSpPr>
            <p:cNvPr id="22" name="Straight Arrow Connector 21"/>
            <p:cNvCxnSpPr/>
            <p:nvPr/>
          </p:nvCxnSpPr>
          <p:spPr>
            <a:xfrm flipH="1" flipV="1">
              <a:off x="6108700" y="3982482"/>
              <a:ext cx="152400" cy="1110218"/>
            </a:xfrm>
            <a:prstGeom prst="straightConnector1">
              <a:avLst/>
            </a:prstGeom>
            <a:ln>
              <a:solidFill>
                <a:schemeClr val="accent1">
                  <a:lumMod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Content Placeholder 3"/>
            <p:cNvSpPr txBox="1">
              <a:spLocks/>
            </p:cNvSpPr>
            <p:nvPr/>
          </p:nvSpPr>
          <p:spPr>
            <a:xfrm>
              <a:off x="5014952" y="4620127"/>
              <a:ext cx="3822700" cy="2237873"/>
            </a:xfrm>
            <a:prstGeom prst="rect">
              <a:avLst/>
            </a:prstGeom>
            <a:solidFill>
              <a:schemeClr val="accent1">
                <a:alpha val="45000"/>
              </a:schemeClr>
            </a:solidFill>
            <a:ln>
              <a:solidFill>
                <a:schemeClr val="tx1"/>
              </a:solidFill>
            </a:ln>
          </p:spPr>
          <p:txBody>
            <a:bodyPr vert="horz" lIns="91440" tIns="45720" rIns="91440" bIns="45720" rtlCol="0">
              <a:normAutofit/>
            </a:bodyPr>
            <a:lstStyle>
              <a:lvl1pPr marL="282575" indent="-282575" algn="l" defTabSz="914400" rtl="0" eaLnBrk="1" latinLnBrk="0" hangingPunct="1">
                <a:spcBef>
                  <a:spcPts val="2000"/>
                </a:spcBef>
                <a:buFont typeface="Wingdings 2" pitchFamily="18" charset="2"/>
                <a:buChar char=""/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577850" indent="-295275" algn="l" defTabSz="914400" rtl="0" eaLnBrk="1" latinLnBrk="0" hangingPunct="1">
                <a:spcBef>
                  <a:spcPts val="600"/>
                </a:spcBef>
                <a:buFont typeface="Wingdings 2" pitchFamily="18" charset="2"/>
                <a:buChar char=""/>
                <a:defRPr sz="2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860425" indent="-282575" algn="l" defTabSz="914400" rtl="0" eaLnBrk="1" latinLnBrk="0" hangingPunct="1">
                <a:spcBef>
                  <a:spcPts val="600"/>
                </a:spcBef>
                <a:buFont typeface="Wingdings 2" pitchFamily="18" charset="2"/>
                <a:buChar char="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143000" indent="-282575" algn="l" defTabSz="914400" rtl="0" eaLnBrk="1" latinLnBrk="0" hangingPunct="1">
                <a:spcBef>
                  <a:spcPts val="600"/>
                </a:spcBef>
                <a:buFont typeface="Wingdings 2" pitchFamily="18" charset="2"/>
                <a:buChar char="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425575" indent="-282575" algn="l" defTabSz="914400" rtl="0" eaLnBrk="1" latinLnBrk="0" hangingPunct="1">
                <a:spcBef>
                  <a:spcPts val="600"/>
                </a:spcBef>
                <a:buFont typeface="Wingdings 2" pitchFamily="18" charset="2"/>
                <a:buChar char="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1711325" indent="-288925" algn="l" defTabSz="914400" rtl="0" eaLnBrk="1" latinLnBrk="0" hangingPunct="1">
                <a:spcBef>
                  <a:spcPct val="20000"/>
                </a:spcBef>
                <a:buFont typeface="Wingdings 2" pitchFamily="18" charset="2"/>
                <a:buChar char=""/>
                <a:defRPr lang="en-US" sz="1800" kern="1200" dirty="0" smtClean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6pPr>
              <a:lvl7pPr marL="2000250" indent="-288925" algn="l" defTabSz="914400" rtl="0" eaLnBrk="1" latinLnBrk="0" hangingPunct="1">
                <a:spcBef>
                  <a:spcPct val="20000"/>
                </a:spcBef>
                <a:buFont typeface="Wingdings 2" pitchFamily="18" charset="2"/>
                <a:buChar char=""/>
                <a:defRPr lang="en-US" sz="1800" kern="1200" dirty="0" smtClean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7pPr>
              <a:lvl8pPr marL="2290763" indent="-288925" algn="l" defTabSz="914400" rtl="0" eaLnBrk="1" latinLnBrk="0" hangingPunct="1">
                <a:spcBef>
                  <a:spcPct val="20000"/>
                </a:spcBef>
                <a:buFont typeface="Wingdings 2" pitchFamily="18" charset="2"/>
                <a:buChar char=""/>
                <a:defRPr lang="en-US" sz="1800" kern="1200" dirty="0" smtClean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8pPr>
              <a:lvl9pPr marL="2571750" indent="-288925" algn="l" defTabSz="914400" rtl="0" eaLnBrk="1" latinLnBrk="0" hangingPunct="1">
                <a:spcBef>
                  <a:spcPct val="20000"/>
                </a:spcBef>
                <a:buFont typeface="Wingdings 2" pitchFamily="18" charset="2"/>
                <a:buChar char=""/>
                <a:defRPr lang="en-US" sz="180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dirty="0" smtClean="0">
                  <a:solidFill>
                    <a:srgbClr val="FFFFFF"/>
                  </a:solidFill>
                </a:rPr>
                <a:t>Dual Precipitation Radar(</a:t>
              </a:r>
              <a:r>
                <a:rPr lang="en-US" sz="2400" dirty="0" smtClean="0">
                  <a:solidFill>
                    <a:srgbClr val="FFFF00"/>
                  </a:solidFill>
                </a:rPr>
                <a:t>DPR</a:t>
              </a:r>
              <a:r>
                <a:rPr lang="en-US" sz="2400" dirty="0" smtClean="0">
                  <a:solidFill>
                    <a:srgbClr val="FFFFFF"/>
                  </a:solidFill>
                </a:rPr>
                <a:t>) – Active instrument</a:t>
              </a:r>
            </a:p>
            <a:p>
              <a:r>
                <a:rPr lang="en-US" sz="2400" dirty="0" smtClean="0">
                  <a:solidFill>
                    <a:srgbClr val="FFFFFF"/>
                  </a:solidFill>
                </a:rPr>
                <a:t>Measures 3-D structure of precipitation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46935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PM_instrument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512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6765" y="368300"/>
            <a:ext cx="5346700" cy="989015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BFFB2"/>
                </a:solidFill>
              </a:rPr>
              <a:t>Observational Targets</a:t>
            </a:r>
            <a:endParaRPr lang="en-US" sz="2700" dirty="0">
              <a:solidFill>
                <a:srgbClr val="FBFFB2"/>
              </a:solidFill>
            </a:endParaRPr>
          </a:p>
        </p:txBody>
      </p:sp>
      <p:pic>
        <p:nvPicPr>
          <p:cNvPr id="8" name="Picture 7" descr="Joe_shishibeachIMG_427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57" y="3946971"/>
            <a:ext cx="3256438" cy="2442328"/>
          </a:xfrm>
          <a:prstGeom prst="rect">
            <a:avLst/>
          </a:prstGeom>
        </p:spPr>
      </p:pic>
      <p:pic>
        <p:nvPicPr>
          <p:cNvPr id="7" name="Picture 6" descr="IMG_0224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507" y="1847770"/>
            <a:ext cx="3211899" cy="4300229"/>
          </a:xfrm>
          <a:prstGeom prst="rect">
            <a:avLst/>
          </a:prstGeom>
        </p:spPr>
      </p:pic>
      <p:pic>
        <p:nvPicPr>
          <p:cNvPr id="6" name="Picture 5" descr="MtCarrie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415" y="1676400"/>
            <a:ext cx="3595185" cy="26963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5953031"/>
            <a:ext cx="781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Ocean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200400" y="5616132"/>
            <a:ext cx="1237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Rain Forest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790115" y="3935637"/>
            <a:ext cx="751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Valley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121513" y="1765140"/>
            <a:ext cx="1336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 Terrain</a:t>
            </a:r>
            <a:endParaRPr lang="en-US" dirty="0"/>
          </a:p>
        </p:txBody>
      </p:sp>
      <p:pic>
        <p:nvPicPr>
          <p:cNvPr id="12" name="Picture 11" descr="logo_image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3587"/>
            <a:ext cx="2724853" cy="231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703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02_OLYMPEX_CMYK_v04_SCALE-CORRECTED.t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34" y="1770218"/>
            <a:ext cx="4853414" cy="452596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BFFB2"/>
                </a:solidFill>
              </a:rPr>
              <a:t>The OLYMPEX Strategy </a:t>
            </a:r>
            <a:endParaRPr lang="en-US" dirty="0">
              <a:solidFill>
                <a:srgbClr val="FBFFB2"/>
              </a:solidFill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1280812" y="1705347"/>
            <a:ext cx="7312367" cy="3955547"/>
            <a:chOff x="1105644" y="1705347"/>
            <a:chExt cx="7312367" cy="3955547"/>
          </a:xfrm>
        </p:grpSpPr>
        <p:sp>
          <p:nvSpPr>
            <p:cNvPr id="7" name="TextBox 6"/>
            <p:cNvSpPr txBox="1"/>
            <p:nvPr/>
          </p:nvSpPr>
          <p:spPr>
            <a:xfrm>
              <a:off x="5219700" y="1705347"/>
              <a:ext cx="319831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BFFB2"/>
                  </a:solidFill>
                </a:rPr>
                <a:t>Aircraft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dirty="0" smtClean="0">
                  <a:solidFill>
                    <a:srgbClr val="FBFFB2"/>
                  </a:solidFill>
                </a:rPr>
                <a:t>ER2 &amp; DC8—over the top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dirty="0" smtClean="0">
                  <a:solidFill>
                    <a:srgbClr val="FBFFB2"/>
                  </a:solidFill>
                </a:rPr>
                <a:t>Citation—through the clouds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1105644" y="4508500"/>
              <a:ext cx="672356" cy="1152394"/>
            </a:xfrm>
            <a:prstGeom prst="ellipse">
              <a:avLst/>
            </a:prstGeom>
            <a:noFill/>
            <a:ln w="19050" cmpd="sng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1718218" y="1913442"/>
            <a:ext cx="7349450" cy="2999835"/>
            <a:chOff x="1543050" y="1913442"/>
            <a:chExt cx="7349450" cy="2999835"/>
          </a:xfrm>
        </p:grpSpPr>
        <p:grpSp>
          <p:nvGrpSpPr>
            <p:cNvPr id="37" name="Group 36"/>
            <p:cNvGrpSpPr/>
            <p:nvPr/>
          </p:nvGrpSpPr>
          <p:grpSpPr>
            <a:xfrm>
              <a:off x="1543050" y="1913442"/>
              <a:ext cx="1618921" cy="2341421"/>
              <a:chOff x="1543050" y="1913442"/>
              <a:chExt cx="1618921" cy="2341421"/>
            </a:xfrm>
          </p:grpSpPr>
          <p:sp>
            <p:nvSpPr>
              <p:cNvPr id="34" name="Oval 33"/>
              <p:cNvSpPr/>
              <p:nvPr/>
            </p:nvSpPr>
            <p:spPr>
              <a:xfrm>
                <a:off x="1940297" y="3852553"/>
                <a:ext cx="469900" cy="402310"/>
              </a:xfrm>
              <a:prstGeom prst="ellipse">
                <a:avLst/>
              </a:prstGeom>
              <a:noFill/>
              <a:ln w="19050" cmpd="sng">
                <a:solidFill>
                  <a:srgbClr val="129FF4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1543050" y="2567738"/>
                <a:ext cx="469900" cy="402310"/>
              </a:xfrm>
              <a:prstGeom prst="ellipse">
                <a:avLst/>
              </a:prstGeom>
              <a:noFill/>
              <a:ln w="19050" cmpd="sng">
                <a:solidFill>
                  <a:srgbClr val="129FF4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2692071" y="1913442"/>
                <a:ext cx="469900" cy="402310"/>
              </a:xfrm>
              <a:prstGeom prst="ellipse">
                <a:avLst/>
              </a:prstGeom>
              <a:noFill/>
              <a:ln w="19050" cmpd="sng">
                <a:solidFill>
                  <a:srgbClr val="129FF4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9" name="TextBox 38"/>
            <p:cNvSpPr txBox="1"/>
            <p:nvPr/>
          </p:nvSpPr>
          <p:spPr>
            <a:xfrm>
              <a:off x="5219700" y="3989947"/>
              <a:ext cx="367280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BFFB2"/>
                  </a:solidFill>
                </a:rPr>
                <a:t>Upper air 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dirty="0" smtClean="0">
                  <a:solidFill>
                    <a:srgbClr val="FBFFB2"/>
                  </a:solidFill>
                </a:rPr>
                <a:t>Supplemental soundings in events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dirty="0" smtClean="0">
                  <a:solidFill>
                    <a:srgbClr val="FBFFB2"/>
                  </a:solidFill>
                </a:rPr>
                <a:t>Windward and leeside stations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2004093" y="2717484"/>
            <a:ext cx="6460846" cy="1278052"/>
            <a:chOff x="1828925" y="2717484"/>
            <a:chExt cx="6460846" cy="1278052"/>
          </a:xfrm>
        </p:grpSpPr>
        <p:sp>
          <p:nvSpPr>
            <p:cNvPr id="14" name="Oval 13"/>
            <p:cNvSpPr/>
            <p:nvPr/>
          </p:nvSpPr>
          <p:spPr>
            <a:xfrm rot="2788265">
              <a:off x="2445868" y="2531499"/>
              <a:ext cx="847094" cy="2080979"/>
            </a:xfrm>
            <a:prstGeom prst="ellipse">
              <a:avLst/>
            </a:prstGeom>
            <a:noFill/>
            <a:ln w="19050" cmpd="sng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219700" y="2717484"/>
              <a:ext cx="3070071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BFFB2"/>
                  </a:solidFill>
                </a:rPr>
                <a:t>Surface 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dirty="0" smtClean="0">
                  <a:solidFill>
                    <a:srgbClr val="FBFFB2"/>
                  </a:solidFill>
                </a:rPr>
                <a:t>Particle sizes and fallspeeds 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dirty="0" smtClean="0">
                  <a:solidFill>
                    <a:srgbClr val="FBFFB2"/>
                  </a:solidFill>
                </a:rPr>
                <a:t>Rain and snow amounts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dirty="0" smtClean="0">
                  <a:solidFill>
                    <a:srgbClr val="FBFFB2"/>
                  </a:solidFill>
                </a:rPr>
                <a:t>Snow cameras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1637589" y="1862639"/>
            <a:ext cx="7160775" cy="4316994"/>
            <a:chOff x="1462421" y="1862639"/>
            <a:chExt cx="7160775" cy="4316994"/>
          </a:xfrm>
        </p:grpSpPr>
        <p:grpSp>
          <p:nvGrpSpPr>
            <p:cNvPr id="32" name="Group 31"/>
            <p:cNvGrpSpPr/>
            <p:nvPr/>
          </p:nvGrpSpPr>
          <p:grpSpPr>
            <a:xfrm>
              <a:off x="1462421" y="1862639"/>
              <a:ext cx="1911223" cy="2853890"/>
              <a:chOff x="1462421" y="1519739"/>
              <a:chExt cx="1911223" cy="2853890"/>
            </a:xfrm>
          </p:grpSpPr>
          <p:sp>
            <p:nvSpPr>
              <p:cNvPr id="21" name="Oval 20"/>
              <p:cNvSpPr/>
              <p:nvPr/>
            </p:nvSpPr>
            <p:spPr>
              <a:xfrm>
                <a:off x="1462421" y="2832101"/>
                <a:ext cx="1613353" cy="1541528"/>
              </a:xfrm>
              <a:prstGeom prst="ellipse">
                <a:avLst/>
              </a:prstGeom>
              <a:noFill/>
              <a:ln w="28575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5" name="Oval 24"/>
              <p:cNvSpPr/>
              <p:nvPr/>
            </p:nvSpPr>
            <p:spPr>
              <a:xfrm rot="3224335">
                <a:off x="2499332" y="2842651"/>
                <a:ext cx="347953" cy="981846"/>
              </a:xfrm>
              <a:prstGeom prst="ellipse">
                <a:avLst/>
              </a:prstGeom>
              <a:noFill/>
              <a:ln w="28575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2431657" y="1519739"/>
                <a:ext cx="941987" cy="1312361"/>
              </a:xfrm>
              <a:prstGeom prst="ellipse">
                <a:avLst/>
              </a:prstGeom>
              <a:noFill/>
              <a:ln w="28575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2" name="TextBox 41"/>
            <p:cNvSpPr txBox="1"/>
            <p:nvPr/>
          </p:nvSpPr>
          <p:spPr>
            <a:xfrm>
              <a:off x="5219700" y="4979304"/>
              <a:ext cx="340349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BFFB2"/>
                  </a:solidFill>
                </a:rPr>
                <a:t>Radars for 3D structure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dirty="0" smtClean="0">
                  <a:solidFill>
                    <a:srgbClr val="FBFFB2"/>
                  </a:solidFill>
                </a:rPr>
                <a:t>RHIs at 4 different wavelengths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dirty="0" smtClean="0">
                  <a:solidFill>
                    <a:srgbClr val="FBFFB2"/>
                  </a:solidFill>
                </a:rPr>
                <a:t>Dual polarization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dirty="0" smtClean="0">
                  <a:solidFill>
                    <a:srgbClr val="FBFFB2"/>
                  </a:solidFill>
                </a:rPr>
                <a:t>Doppler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47277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4">
      <a:dk1>
        <a:srgbClr val="000000"/>
      </a:dk1>
      <a:lt1>
        <a:sysClr val="window" lastClr="FFFFFF"/>
      </a:lt1>
      <a:dk2>
        <a:srgbClr val="1B3861"/>
      </a:dk2>
      <a:lt2>
        <a:srgbClr val="287EB2"/>
      </a:lt2>
      <a:accent1>
        <a:srgbClr val="129FF4"/>
      </a:accent1>
      <a:accent2>
        <a:srgbClr val="DDF53D"/>
      </a:accent2>
      <a:accent3>
        <a:srgbClr val="508709"/>
      </a:accent3>
      <a:accent4>
        <a:srgbClr val="BF5E00"/>
      </a:accent4>
      <a:accent5>
        <a:srgbClr val="9C0001"/>
      </a:accent5>
      <a:accent6>
        <a:srgbClr val="660075"/>
      </a:accent6>
      <a:hlink>
        <a:srgbClr val="ABF24D"/>
      </a:hlink>
      <a:folHlink>
        <a:srgbClr val="A0E7F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4435</TotalTime>
  <Words>297</Words>
  <Application>Microsoft Macintosh PowerPoint</Application>
  <PresentationFormat>On-screen Show (4:3)</PresentationFormat>
  <Paragraphs>88</Paragraphs>
  <Slides>28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PowerPoint Presentation</vt:lpstr>
      <vt:lpstr>PowerPoint Presentation</vt:lpstr>
      <vt:lpstr>GPM Orbit</vt:lpstr>
      <vt:lpstr>PowerPoint Presentation</vt:lpstr>
      <vt:lpstr>PowerPoint Presentation</vt:lpstr>
      <vt:lpstr>Instruments on GPM</vt:lpstr>
      <vt:lpstr>PowerPoint Presentation</vt:lpstr>
      <vt:lpstr>Observational Targets</vt:lpstr>
      <vt:lpstr>The OLYMPEX Strategy </vt:lpstr>
      <vt:lpstr>High-flying NASA Aircraft</vt:lpstr>
      <vt:lpstr>In-cloud aircraft</vt:lpstr>
      <vt:lpstr>The RHI radars</vt:lpstr>
      <vt:lpstr>Ground Sites</vt:lpstr>
      <vt:lpstr>PowerPoint Presentation</vt:lpstr>
      <vt:lpstr>PowerPoint Presentation</vt:lpstr>
      <vt:lpstr>Ground Instruments </vt:lpstr>
      <vt:lpstr>Ground Instruments </vt:lpstr>
      <vt:lpstr>Snow Cameras</vt:lpstr>
      <vt:lpstr>PowerPoint Presentation</vt:lpstr>
      <vt:lpstr>PowerPoint Presentation</vt:lpstr>
      <vt:lpstr>Leeside strategy: Hurricane Ridge &amp; EC radar</vt:lpstr>
      <vt:lpstr>Hurricane Ridge</vt:lpstr>
      <vt:lpstr>Hurricane Ridge</vt:lpstr>
      <vt:lpstr>The Daily Challenge: Aircraft Coordination</vt:lpstr>
      <vt:lpstr>PowerPoint Presentation</vt:lpstr>
      <vt:lpstr>An Example of Coordination</vt:lpstr>
      <vt:lpstr>PowerPoint Presentation</vt:lpstr>
      <vt:lpstr>PowerPoint Presentation</vt:lpstr>
    </vt:vector>
  </TitlesOfParts>
  <Company>University of Washington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Lynn McMurdie</dc:creator>
  <cp:lastModifiedBy>Robert Houze</cp:lastModifiedBy>
  <cp:revision>113</cp:revision>
  <dcterms:created xsi:type="dcterms:W3CDTF">2016-01-25T19:40:22Z</dcterms:created>
  <dcterms:modified xsi:type="dcterms:W3CDTF">2016-03-04T17:24:07Z</dcterms:modified>
</cp:coreProperties>
</file>