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92" r:id="rId4"/>
    <p:sldId id="264" r:id="rId5"/>
    <p:sldId id="285" r:id="rId6"/>
    <p:sldId id="278" r:id="rId7"/>
    <p:sldId id="274" r:id="rId8"/>
    <p:sldId id="280" r:id="rId9"/>
    <p:sldId id="290" r:id="rId10"/>
    <p:sldId id="291" r:id="rId11"/>
    <p:sldId id="286" r:id="rId12"/>
    <p:sldId id="296" r:id="rId13"/>
    <p:sldId id="297" r:id="rId14"/>
    <p:sldId id="29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53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8F60-288A-494F-901F-145E055E115D}" type="datetimeFigureOut">
              <a:rPr lang="en-US" smtClean="0"/>
              <a:t>3/5/16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B0C51-3E7F-8B4B-80E2-FC5566ED0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6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1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Plotted on a log scale to emphasize contribution from larger</a:t>
            </a:r>
            <a:r>
              <a:rPr lang="en-US" baseline="0" dirty="0" smtClean="0"/>
              <a:t>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Plotted on a log scale to emphasize contribution from larger</a:t>
            </a:r>
            <a:r>
              <a:rPr lang="en-US" baseline="0" dirty="0" smtClean="0"/>
              <a:t>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Plotted on a log scale to emphasize contribution from larger</a:t>
            </a:r>
            <a:r>
              <a:rPr lang="en-US" baseline="0" dirty="0" smtClean="0"/>
              <a:t>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2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3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1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0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0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6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077C8-5C74-154A-82AD-6BD8FD1FB4EA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61B43-15EF-B543-BDCD-8FA453A4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9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20"/>
            <a:ext cx="9144000" cy="871770"/>
          </a:xfrm>
        </p:spPr>
        <p:txBody>
          <a:bodyPr>
            <a:noAutofit/>
          </a:bodyPr>
          <a:lstStyle/>
          <a:p>
            <a:r>
              <a:rPr lang="en-US" sz="2400" dirty="0" smtClean="0"/>
              <a:t>Variations in Raindrop Concentration and Size Distribution on the Olympic Peninsula during the Nov 12-13 Heavy Rain Event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01442"/>
            <a:ext cx="6400800" cy="1306690"/>
          </a:xfrm>
        </p:spPr>
        <p:txBody>
          <a:bodyPr>
            <a:normAutofit/>
          </a:bodyPr>
          <a:lstStyle/>
          <a:p>
            <a:r>
              <a:rPr lang="en-US" dirty="0" smtClean="0"/>
              <a:t>Joe Zagrodnik</a:t>
            </a:r>
          </a:p>
          <a:p>
            <a:r>
              <a:rPr lang="en-US" sz="2100" dirty="0" smtClean="0"/>
              <a:t>Robert A. </a:t>
            </a:r>
            <a:r>
              <a:rPr lang="en-US" sz="2100" dirty="0" err="1" smtClean="0"/>
              <a:t>Houze</a:t>
            </a:r>
            <a:r>
              <a:rPr lang="en-US" sz="2100" dirty="0" smtClean="0"/>
              <a:t>, Lynn </a:t>
            </a:r>
            <a:r>
              <a:rPr lang="en-US" sz="2100" dirty="0" err="1" smtClean="0"/>
              <a:t>McMurdie</a:t>
            </a:r>
            <a:endParaRPr lang="en-US" sz="2100" dirty="0" smtClean="0"/>
          </a:p>
          <a:p>
            <a:r>
              <a:rPr lang="en-US" sz="1800" dirty="0" smtClean="0"/>
              <a:t>Pacific Northwest Weather Workshop 4 March 2016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72010"/>
            <a:ext cx="86642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NASA grants: NNX13AG71G</a:t>
            </a:r>
            <a:r>
              <a:rPr lang="en-US" sz="1600" dirty="0"/>
              <a:t>, NNX15AL38G, and </a:t>
            </a:r>
            <a:r>
              <a:rPr lang="en-US" sz="1600" dirty="0" smtClean="0"/>
              <a:t>NNX16AD75G</a:t>
            </a:r>
          </a:p>
          <a:p>
            <a:r>
              <a:rPr lang="en-US" sz="1600" dirty="0" smtClean="0"/>
              <a:t>NSF grants: AGS-1503155</a:t>
            </a:r>
            <a:endParaRPr lang="en-US" sz="1600" dirty="0"/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2" y="1409372"/>
            <a:ext cx="3259667" cy="2763447"/>
          </a:xfrm>
          <a:prstGeom prst="rect">
            <a:avLst/>
          </a:prstGeom>
        </p:spPr>
      </p:pic>
      <p:pic>
        <p:nvPicPr>
          <p:cNvPr id="6" name="Picture 5" descr="IMG_00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56" y="1030112"/>
            <a:ext cx="4557888" cy="3418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223" y="5808132"/>
            <a:ext cx="1130639" cy="938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639" y="5750359"/>
            <a:ext cx="1035757" cy="1035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03" y="5850465"/>
            <a:ext cx="1300459" cy="896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1444" y="1030112"/>
            <a:ext cx="444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Parsivel-2 Disdrometer at the Upper Quinault site in Olympic National Park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0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ww_site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33" y="62693"/>
            <a:ext cx="2112676" cy="20361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605889" y="665665"/>
            <a:ext cx="989958" cy="324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0640" y="2824680"/>
            <a:ext cx="19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Looks similar, but considerably less drops in all size ranges</a:t>
            </a:r>
          </a:p>
          <a:p>
            <a:endParaRPr lang="en-US" dirty="0"/>
          </a:p>
        </p:txBody>
      </p:sp>
      <p:pic>
        <p:nvPicPr>
          <p:cNvPr id="3" name="Picture 2" descr="Graves_20151113_parsivel_dsd_rainbow_lo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" y="0"/>
            <a:ext cx="6860743" cy="667329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820333" y="5376333"/>
            <a:ext cx="1665111" cy="4797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20333" y="5048955"/>
            <a:ext cx="1665111" cy="4797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50640" y="4655782"/>
            <a:ext cx="1768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in rain rate on 13-Nov is subdued</a:t>
            </a:r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40844" y="776112"/>
            <a:ext cx="3079045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00111" y="296333"/>
            <a:ext cx="30197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 orographic enhancement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3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6-03-03 at 11.3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233"/>
            <a:ext cx="5629911" cy="3377947"/>
          </a:xfrm>
          <a:prstGeom prst="rect">
            <a:avLst/>
          </a:prstGeom>
        </p:spPr>
      </p:pic>
      <p:pic>
        <p:nvPicPr>
          <p:cNvPr id="9" name="Picture 8" descr="Screen Shot 2016-03-03 at 11.36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" y="14112"/>
            <a:ext cx="5587578" cy="3375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49" y="3290957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1635878" y="2982039"/>
            <a:ext cx="365829" cy="30891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11509" y="0"/>
            <a:ext cx="373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NPOL RHI 13-Nov 02:12 UTC</a:t>
            </a:r>
          </a:p>
          <a:p>
            <a:pPr algn="ctr"/>
            <a:r>
              <a:rPr lang="en-US" sz="2400" dirty="0" smtClean="0"/>
              <a:t>50° Azimuth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742825" y="1408185"/>
            <a:ext cx="3078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0" y="3003281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NPOL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68388" y="234698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Reflectivity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3608" y="3675853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Velocity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42825" y="890299"/>
            <a:ext cx="307848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Low-level jet is within 1 km of the surface near NPOL and starts lifting around 20 km from radar (white arrow)</a:t>
            </a:r>
          </a:p>
          <a:p>
            <a:endParaRPr lang="en-US" dirty="0"/>
          </a:p>
          <a:p>
            <a:r>
              <a:rPr lang="en-US" dirty="0" smtClean="0"/>
              <a:t>Shear between lower and upper layer is likely enhancing collision/coalescence, allowing drops to grow quickly and fall out.</a:t>
            </a:r>
          </a:p>
          <a:p>
            <a:endParaRPr lang="en-US" dirty="0"/>
          </a:p>
          <a:p>
            <a:r>
              <a:rPr lang="en-US" dirty="0" smtClean="0"/>
              <a:t>Jet lifting decreases 50-60 km from radar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833914" y="3003282"/>
            <a:ext cx="369361" cy="36648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18580" y="3268762"/>
            <a:ext cx="102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Graves</a:t>
            </a:r>
            <a:endParaRPr lang="en-US" dirty="0"/>
          </a:p>
        </p:txBody>
      </p:sp>
      <p:pic>
        <p:nvPicPr>
          <p:cNvPr id="12" name="Picture 11" descr="KLGX_PPI_20151113_0214_0.18de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67" y="4591274"/>
            <a:ext cx="2398889" cy="226672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15289" y="5907347"/>
            <a:ext cx="7316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NPOL</a:t>
            </a:r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640841" y="3044608"/>
            <a:ext cx="437270" cy="32516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98483" y="3280626"/>
            <a:ext cx="147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Quinault HW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733900" y="6276679"/>
            <a:ext cx="469375" cy="46843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203275" y="6560445"/>
            <a:ext cx="147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Mountain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2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nww_site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33" y="62693"/>
            <a:ext cx="2112676" cy="2036160"/>
          </a:xfrm>
          <a:prstGeom prst="rect">
            <a:avLst/>
          </a:prstGeom>
        </p:spPr>
      </p:pic>
      <p:pic>
        <p:nvPicPr>
          <p:cNvPr id="6" name="Picture 5" descr="Quinault HW_20151113_parsivel_dsd_rainbow_lo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064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084382" y="345131"/>
            <a:ext cx="791506" cy="324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0640" y="2824680"/>
            <a:ext cx="19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DSD is nearly identical to Graves Creek prior to 09 UTC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60222" y="5616222"/>
            <a:ext cx="1933222" cy="6039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50640" y="4363016"/>
            <a:ext cx="17688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09 UTC, medium-to-large sized drops account for the increase in rain rate!</a:t>
            </a:r>
            <a:endParaRPr lang="en-US" dirty="0"/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40844" y="776112"/>
            <a:ext cx="3079045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00111" y="296333"/>
            <a:ext cx="30197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 orographic enhancement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060222" y="5252155"/>
            <a:ext cx="1806222" cy="6039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64844" y="4302008"/>
            <a:ext cx="623712" cy="9501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1889" y="300424"/>
            <a:ext cx="81844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SNOW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01889" y="776112"/>
            <a:ext cx="818444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16000" y="4885648"/>
            <a:ext cx="81844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SNOW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891844" y="5122333"/>
            <a:ext cx="1047045" cy="4938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891844" y="5700890"/>
            <a:ext cx="733778" cy="1552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63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 animBg="1"/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04 at 10.26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91736" cy="2662767"/>
          </a:xfrm>
          <a:prstGeom prst="rect">
            <a:avLst/>
          </a:prstGeom>
        </p:spPr>
      </p:pic>
      <p:pic>
        <p:nvPicPr>
          <p:cNvPr id="6" name="Picture 5" descr="Screen Shot 2016-03-04 at 10.27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3069168"/>
            <a:ext cx="3984759" cy="2817506"/>
          </a:xfrm>
          <a:prstGeom prst="rect">
            <a:avLst/>
          </a:prstGeom>
        </p:spPr>
      </p:pic>
      <p:pic>
        <p:nvPicPr>
          <p:cNvPr id="8" name="Picture 7" descr="Screen Shot 2016-03-04 at 10.26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36" y="-1"/>
            <a:ext cx="3893522" cy="2662767"/>
          </a:xfrm>
          <a:prstGeom prst="rect">
            <a:avLst/>
          </a:prstGeom>
        </p:spPr>
      </p:pic>
      <p:pic>
        <p:nvPicPr>
          <p:cNvPr id="9" name="Picture 8" descr="Screen Shot 2016-03-04 at 10.27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34" y="3069168"/>
            <a:ext cx="4100408" cy="28175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85257" y="600164"/>
            <a:ext cx="1358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DOW </a:t>
            </a:r>
            <a:r>
              <a:rPr lang="en-US" dirty="0"/>
              <a:t>RHI 13-Nov 02</a:t>
            </a:r>
            <a:r>
              <a:rPr lang="en-US" dirty="0" smtClean="0"/>
              <a:t>:04 </a:t>
            </a:r>
            <a:r>
              <a:rPr lang="en-US" dirty="0"/>
              <a:t>UTC</a:t>
            </a:r>
          </a:p>
          <a:p>
            <a:pPr algn="ctr"/>
            <a:r>
              <a:rPr lang="en-US" dirty="0" smtClean="0"/>
              <a:t>65° </a:t>
            </a:r>
            <a:r>
              <a:rPr lang="en-US" dirty="0"/>
              <a:t>Azimuth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5258" y="3725333"/>
            <a:ext cx="135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DOW </a:t>
            </a:r>
            <a:r>
              <a:rPr lang="en-US" dirty="0"/>
              <a:t>RHI 13-Nov </a:t>
            </a:r>
            <a:r>
              <a:rPr lang="en-US" dirty="0" smtClean="0"/>
              <a:t>11:14 </a:t>
            </a:r>
            <a:r>
              <a:rPr lang="en-US" dirty="0"/>
              <a:t>UTC</a:t>
            </a:r>
          </a:p>
          <a:p>
            <a:pPr algn="ctr"/>
            <a:r>
              <a:rPr lang="en-US" dirty="0" smtClean="0"/>
              <a:t>65° </a:t>
            </a:r>
            <a:r>
              <a:rPr lang="en-US" dirty="0"/>
              <a:t>Azimuth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9969" y="2674437"/>
            <a:ext cx="878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Graves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645005" y="2372200"/>
            <a:ext cx="101295" cy="408067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16933" y="2306316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65453" y="2674437"/>
            <a:ext cx="183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Quinault HW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823988" y="2372200"/>
            <a:ext cx="101295" cy="408067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19889" y="889000"/>
            <a:ext cx="1072444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81222" y="4586111"/>
            <a:ext cx="1608666" cy="34043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50556" y="1693336"/>
            <a:ext cx="105833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778022" y="2303496"/>
            <a:ext cx="745067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91666" y="536222"/>
            <a:ext cx="14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Mid-level jet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8111" y="5934670"/>
            <a:ext cx="781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Enhancement later in event at Quinault HW possibly related to evolution of low to mid level jet. Appreciable shear is observed between upper and lower layers.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981222" y="1324004"/>
            <a:ext cx="14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Low-level jet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81222" y="4188177"/>
            <a:ext cx="206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Deeper, stronger jet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3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7969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03356" cy="498316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Strong relationship between lifting of low-level jet and orographic enhancement.</a:t>
            </a:r>
          </a:p>
          <a:p>
            <a:endParaRPr lang="en-US" dirty="0"/>
          </a:p>
          <a:p>
            <a:r>
              <a:rPr lang="en-US" dirty="0" smtClean="0"/>
              <a:t>Depth and extent of lower layer of easterly flow is important for determining location of lifting and max enhancement. </a:t>
            </a:r>
          </a:p>
          <a:p>
            <a:endParaRPr lang="en-US" dirty="0"/>
          </a:p>
          <a:p>
            <a:r>
              <a:rPr lang="en-US" dirty="0" smtClean="0"/>
              <a:t>Jet lifting below bright band</a:t>
            </a:r>
            <a:r>
              <a:rPr lang="en-US" dirty="0" smtClean="0">
                <a:sym typeface="Wingdings"/>
              </a:rPr>
              <a:t> enhances drop formation/growth via warm processes. Drops form and fall out quickly in large numbers. 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Role of shear-generated turbulence needs to be investigated further. May be enhancing particle growth both above and below the bright band.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7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366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Nov 12-13: Widespread extreme rainfall totals</a:t>
            </a:r>
            <a:endParaRPr lang="en-US" sz="3200" dirty="0"/>
          </a:p>
        </p:txBody>
      </p:sp>
      <p:pic>
        <p:nvPicPr>
          <p:cNvPr id="4" name="Picture 3" descr="daily_rain_201511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62" y="793665"/>
            <a:ext cx="4970703" cy="59452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977081" y="2525302"/>
            <a:ext cx="1933787" cy="125543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5450" y="1558472"/>
            <a:ext cx="1962650" cy="2031325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303 mm at CRN site just north of Lake Quinault</a:t>
            </a:r>
          </a:p>
          <a:p>
            <a:endParaRPr lang="en-US" dirty="0"/>
          </a:p>
          <a:p>
            <a:r>
              <a:rPr lang="en-US" dirty="0" smtClean="0"/>
              <a:t>363 mm at 1,700 </a:t>
            </a:r>
            <a:r>
              <a:rPr lang="en-US" dirty="0" err="1" smtClean="0"/>
              <a:t>ft</a:t>
            </a:r>
            <a:r>
              <a:rPr lang="en-US" dirty="0" smtClean="0"/>
              <a:t> on ridge NW of lake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147712" y="1659485"/>
            <a:ext cx="1204146" cy="49632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1858" y="1509482"/>
            <a:ext cx="1667672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famous rain shadow!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77081" y="4357951"/>
            <a:ext cx="1587437" cy="10910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5450" y="3780739"/>
            <a:ext cx="1962650" cy="120032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Gradient of increasing rainfall totals moving inland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953000" y="3269509"/>
            <a:ext cx="2666700" cy="46794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51858" y="2567958"/>
            <a:ext cx="1667672" cy="175432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175-275 mm farther up Quinault Valley and in </a:t>
            </a:r>
            <a:r>
              <a:rPr lang="en-US" dirty="0" err="1" smtClean="0"/>
              <a:t>Wynoochee</a:t>
            </a:r>
            <a:r>
              <a:rPr lang="en-US" dirty="0" smtClean="0"/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68254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82333"/>
            <a:ext cx="8229600" cy="354383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Explain the differences in rainfall distributio</a:t>
            </a:r>
            <a:r>
              <a:rPr lang="en-US" dirty="0"/>
              <a:t>n</a:t>
            </a:r>
            <a:r>
              <a:rPr lang="en-US" dirty="0" smtClean="0"/>
              <a:t> using the various measurements from OLYMPEX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2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17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Nov 12-13 0600 UTC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86989"/>
            <a:ext cx="453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500 </a:t>
            </a:r>
            <a:r>
              <a:rPr lang="en-US" dirty="0" err="1" smtClean="0"/>
              <a:t>hPa</a:t>
            </a:r>
            <a:r>
              <a:rPr lang="en-US" dirty="0" smtClean="0"/>
              <a:t> Height (lines), </a:t>
            </a:r>
            <a:r>
              <a:rPr lang="en-US" dirty="0" err="1" smtClean="0"/>
              <a:t>Vorticity</a:t>
            </a:r>
            <a:r>
              <a:rPr lang="en-US" dirty="0" smtClean="0"/>
              <a:t> (contours)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37" y="1366769"/>
            <a:ext cx="4538723" cy="4818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4727" y="1877580"/>
            <a:ext cx="37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9908" y="4225092"/>
            <a:ext cx="37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</a:rPr>
              <a:t>H</a:t>
            </a:r>
          </a:p>
        </p:txBody>
      </p:sp>
      <p:sp>
        <p:nvSpPr>
          <p:cNvPr id="9" name="Right Arrow 8"/>
          <p:cNvSpPr/>
          <p:nvPr/>
        </p:nvSpPr>
        <p:spPr>
          <a:xfrm rot="21031795">
            <a:off x="7330385" y="3506657"/>
            <a:ext cx="745463" cy="276115"/>
          </a:xfrm>
          <a:prstGeom prst="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5277" y="886989"/>
            <a:ext cx="453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Pressure (contours), Temp (colors)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72" y="6309224"/>
            <a:ext cx="563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“Westerly Atmospheric River”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88" y="1325351"/>
            <a:ext cx="4590743" cy="4873424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21031795">
            <a:off x="2899570" y="3264051"/>
            <a:ext cx="745463" cy="276115"/>
          </a:xfrm>
          <a:prstGeom prst="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08402"/>
          </a:xfrm>
          <a:prstGeom prst="rect">
            <a:avLst/>
          </a:prstGeom>
        </p:spPr>
      </p:pic>
      <p:pic>
        <p:nvPicPr>
          <p:cNvPr id="6" name="Picture 5" descr="KLGX_PPI_20151113_0604_0.18de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4556"/>
            <a:ext cx="4226284" cy="39934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940000">
            <a:off x="5788981" y="3180100"/>
            <a:ext cx="355029" cy="36592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83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earch.skewt.201511130600.cs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0" y="27612"/>
            <a:ext cx="771525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8159"/>
            <a:ext cx="8229600" cy="625611"/>
          </a:xfrm>
        </p:spPr>
        <p:txBody>
          <a:bodyPr>
            <a:noAutofit/>
          </a:bodyPr>
          <a:lstStyle/>
          <a:p>
            <a:r>
              <a:rPr lang="en-US" sz="2800" dirty="0" smtClean="0"/>
              <a:t>NPOL Sounding 0600 UTC 13-Nov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854970" y="1159682"/>
            <a:ext cx="481500" cy="19328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85810" y="5509026"/>
            <a:ext cx="330770" cy="19328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16580" y="5143563"/>
            <a:ext cx="1755201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45 </a:t>
            </a:r>
            <a:r>
              <a:rPr lang="en-US" dirty="0" err="1" smtClean="0"/>
              <a:t>kt</a:t>
            </a:r>
            <a:r>
              <a:rPr lang="en-US" dirty="0" smtClean="0"/>
              <a:t> wind at 925 </a:t>
            </a:r>
            <a:r>
              <a:rPr lang="en-US" dirty="0" err="1" smtClean="0"/>
              <a:t>hPa</a:t>
            </a:r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7951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v1213_rainrates_30min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616"/>
            <a:ext cx="9144000" cy="3219384"/>
          </a:xfrm>
          <a:prstGeom prst="rect">
            <a:avLst/>
          </a:prstGeom>
        </p:spPr>
      </p:pic>
      <p:pic>
        <p:nvPicPr>
          <p:cNvPr id="3" name="Picture 2" descr="nww_site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42" y="119137"/>
            <a:ext cx="3500967" cy="3374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25" y="587348"/>
            <a:ext cx="4810496" cy="3919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Nov 12-13 </a:t>
            </a:r>
            <a:br>
              <a:rPr lang="en-US" dirty="0" smtClean="0"/>
            </a:br>
            <a:r>
              <a:rPr lang="en-US" dirty="0" smtClean="0"/>
              <a:t>Rain rates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02730" y="4024250"/>
            <a:ext cx="437614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8461" y="1757973"/>
            <a:ext cx="4711259" cy="14773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 hour period of orographic enhancement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tarting around 00 UTC 13-Nov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More rain at low-elevation CRN site compared with interior</a:t>
            </a:r>
            <a:r>
              <a:rPr lang="en-US" dirty="0"/>
              <a:t> </a:t>
            </a:r>
            <a:r>
              <a:rPr lang="en-US" dirty="0" smtClean="0"/>
              <a:t>sites (Graves Creek, Quinault HW)</a:t>
            </a:r>
          </a:p>
        </p:txBody>
      </p:sp>
      <p:sp>
        <p:nvSpPr>
          <p:cNvPr id="10" name="Oval 9"/>
          <p:cNvSpPr/>
          <p:nvPr/>
        </p:nvSpPr>
        <p:spPr>
          <a:xfrm>
            <a:off x="7041444" y="1608667"/>
            <a:ext cx="537429" cy="338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2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u08_20151113_M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" y="248503"/>
            <a:ext cx="7762864" cy="619877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086242" y="1214905"/>
            <a:ext cx="1076780" cy="303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52581" y="1333965"/>
            <a:ext cx="255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Weaker bright band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24631" y="3506657"/>
            <a:ext cx="251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data (power outage)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52581" y="2369932"/>
            <a:ext cx="255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Near-surface </a:t>
            </a:r>
            <a:r>
              <a:rPr lang="en-US" dirty="0" err="1" smtClean="0"/>
              <a:t>dBZ</a:t>
            </a:r>
            <a:r>
              <a:rPr lang="en-US" dirty="0" smtClean="0"/>
              <a:t> remains constant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94636" y="593646"/>
            <a:ext cx="133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“Prefrontal”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1217" y="579840"/>
            <a:ext cx="197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“Warm Sector”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624631" y="2872130"/>
            <a:ext cx="4279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595318" y="5473639"/>
            <a:ext cx="664349" cy="9736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98680" y="6454420"/>
            <a:ext cx="255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drops falling fast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75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ww_site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33" y="62693"/>
            <a:ext cx="2112676" cy="20361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856612" y="925741"/>
            <a:ext cx="343482" cy="26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0611" y="2796457"/>
            <a:ext cx="206638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Orographic enhancement associated with large quantities of  &lt; 1.5 mm drops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CRN_20151113_parsivel_dsd_rainbow_lo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3866" cy="669578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240844" y="776112"/>
            <a:ext cx="3079045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00111" y="296333"/>
            <a:ext cx="30197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 orographic enhancement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820333" y="4713111"/>
            <a:ext cx="1298223" cy="13828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91732" y="4064000"/>
            <a:ext cx="1526824" cy="16622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22922" y="4713111"/>
            <a:ext cx="20663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</a:t>
            </a:r>
            <a:r>
              <a:rPr lang="en-US" dirty="0" smtClean="0"/>
              <a:t>small-medium sized </a:t>
            </a:r>
            <a:r>
              <a:rPr lang="en-US" dirty="0"/>
              <a:t>drops are responsible for the majority of the increase in rain 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0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16523</TotalTime>
  <Words>599</Words>
  <Application>Microsoft Macintosh PowerPoint</Application>
  <PresentationFormat>On-screen Show (4:3)</PresentationFormat>
  <Paragraphs>100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Variations in Raindrop Concentration and Size Distribution on the Olympic Peninsula during the Nov 12-13 Heavy Rain Event</vt:lpstr>
      <vt:lpstr>Nov 12-13: Widespread extreme rainfall totals</vt:lpstr>
      <vt:lpstr>Goal of this presentation</vt:lpstr>
      <vt:lpstr>Nov 12-13 0600 UTC</vt:lpstr>
      <vt:lpstr>PowerPoint Presentation</vt:lpstr>
      <vt:lpstr>NPOL Sounding 0600 UTC 13-Nov</vt:lpstr>
      <vt:lpstr>Nov 12-13  Rain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Zagrodnik</dc:creator>
  <cp:lastModifiedBy>Joseph Zagrodnik</cp:lastModifiedBy>
  <cp:revision>79</cp:revision>
  <dcterms:created xsi:type="dcterms:W3CDTF">2016-02-20T06:20:54Z</dcterms:created>
  <dcterms:modified xsi:type="dcterms:W3CDTF">2016-03-05T17:18:51Z</dcterms:modified>
</cp:coreProperties>
</file>