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311" r:id="rId3"/>
    <p:sldId id="324" r:id="rId4"/>
    <p:sldId id="388" r:id="rId5"/>
    <p:sldId id="384" r:id="rId6"/>
    <p:sldId id="373" r:id="rId7"/>
    <p:sldId id="337" r:id="rId8"/>
    <p:sldId id="385" r:id="rId9"/>
    <p:sldId id="338" r:id="rId10"/>
    <p:sldId id="340" r:id="rId11"/>
    <p:sldId id="386" r:id="rId12"/>
    <p:sldId id="351" r:id="rId13"/>
    <p:sldId id="344" r:id="rId14"/>
    <p:sldId id="345" r:id="rId15"/>
    <p:sldId id="322" r:id="rId16"/>
    <p:sldId id="318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97" autoAdjust="0"/>
  </p:normalViewPr>
  <p:slideViewPr>
    <p:cSldViewPr snapToGrid="0" snapToObjects="1">
      <p:cViewPr>
        <p:scale>
          <a:sx n="90" d="100"/>
          <a:sy n="90" d="100"/>
        </p:scale>
        <p:origin x="-608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76F08-4A0D-244B-9340-FD8B57D09382}" type="datetimeFigureOut">
              <a:rPr lang="en-US" smtClean="0"/>
              <a:t>3/3/16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2E979-CAF2-B143-A6B9-C74725202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37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</a:t>
            </a:r>
            <a:r>
              <a:rPr lang="en-US" dirty="0" smtClean="0">
                <a:solidFill>
                  <a:schemeClr val="bg1"/>
                </a:solidFill>
              </a:rPr>
              <a:t>The radar is located on Langley Hill at an elevation of approximately 250 </a:t>
            </a:r>
            <a:r>
              <a:rPr lang="en-US" dirty="0" err="1" smtClean="0">
                <a:solidFill>
                  <a:schemeClr val="bg1"/>
                </a:solidFill>
              </a:rPr>
              <a:t>ft</a:t>
            </a:r>
            <a:r>
              <a:rPr lang="en-US" dirty="0" smtClean="0">
                <a:solidFill>
                  <a:schemeClr val="bg1"/>
                </a:solidFill>
              </a:rPr>
              <a:t>, roughly 3 miles east of the coastal town of </a:t>
            </a:r>
            <a:r>
              <a:rPr lang="en-US" dirty="0" err="1" smtClean="0">
                <a:solidFill>
                  <a:schemeClr val="bg1"/>
                </a:solidFill>
              </a:rPr>
              <a:t>Copalis</a:t>
            </a:r>
            <a:r>
              <a:rPr lang="en-US" dirty="0" smtClean="0">
                <a:solidFill>
                  <a:schemeClr val="bg1"/>
                </a:solidFill>
              </a:rPr>
              <a:t> Beach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FFFF"/>
                </a:solidFill>
              </a:rPr>
              <a:t>- Info/photos</a:t>
            </a:r>
            <a:r>
              <a:rPr lang="en-US" baseline="0" dirty="0" smtClean="0">
                <a:solidFill>
                  <a:srgbClr val="FFFFFF"/>
                </a:solidFill>
              </a:rPr>
              <a:t> from </a:t>
            </a:r>
            <a:r>
              <a:rPr lang="en-US" dirty="0" smtClean="0">
                <a:solidFill>
                  <a:srgbClr val="FFFFFF"/>
                </a:solidFill>
              </a:rPr>
              <a:t>http://</a:t>
            </a:r>
            <a:r>
              <a:rPr lang="en-US" dirty="0" err="1" smtClean="0">
                <a:solidFill>
                  <a:srgbClr val="FFFFFF"/>
                </a:solidFill>
              </a:rPr>
              <a:t>www.atmos.washington.edu</a:t>
            </a:r>
            <a:r>
              <a:rPr lang="en-US" dirty="0" smtClean="0">
                <a:solidFill>
                  <a:srgbClr val="FFFFFF"/>
                </a:solidFill>
              </a:rPr>
              <a:t>/%7Ecliff/</a:t>
            </a:r>
            <a:r>
              <a:rPr lang="en-US" dirty="0" err="1" smtClean="0">
                <a:solidFill>
                  <a:srgbClr val="FFFFFF"/>
                </a:solidFill>
              </a:rPr>
              <a:t>Langleyradar.html</a:t>
            </a:r>
            <a:endParaRPr lang="en-US" dirty="0" smtClean="0">
              <a:solidFill>
                <a:srgbClr val="FFFFFF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2E979-CAF2-B143-A6B9-C747252021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901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3FEE8DE-7243-254F-9661-155C74F1B5B0}" type="slidenum">
              <a:rPr lang="en-US" sz="1200">
                <a:solidFill>
                  <a:srgbClr val="000000"/>
                </a:solidFill>
              </a:rPr>
              <a:pPr eaLnBrk="1" hangingPunct="1"/>
              <a:t>11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</a:rPr>
              <a:t>In post-frontal regimes, aircraft and ground-based radar noted intense convective cells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</a:rPr>
              <a:t>Significant</a:t>
            </a:r>
            <a:r>
              <a:rPr lang="en-US" baseline="0" dirty="0" smtClean="0">
                <a:latin typeface="Calibri" charset="0"/>
              </a:rPr>
              <a:t> ice scattering and lightning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latin typeface="Calibri" charset="0"/>
              </a:rPr>
              <a:t>Graupel observed at NPOL</a:t>
            </a:r>
            <a:endParaRPr lang="en-US" dirty="0" smtClean="0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3FEE8DE-7243-254F-9661-155C74F1B5B0}" type="slidenum">
              <a:rPr lang="en-US" sz="1200">
                <a:solidFill>
                  <a:srgbClr val="000000"/>
                </a:solidFill>
              </a:rPr>
              <a:pPr eaLnBrk="1" hangingPunct="1"/>
              <a:t>12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3FEE8DE-7243-254F-9661-155C74F1B5B0}" type="slidenum">
              <a:rPr lang="en-US" sz="1200">
                <a:solidFill>
                  <a:srgbClr val="000000"/>
                </a:solidFill>
              </a:rPr>
              <a:pPr eaLnBrk="1" hangingPunct="1"/>
              <a:t>13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In addition to the shallow precipitating cells observed primarily over the ocean, several</a:t>
            </a:r>
            <a:r>
              <a:rPr lang="en-US" sz="1200" baseline="0" dirty="0" smtClean="0">
                <a:solidFill>
                  <a:srgbClr val="FFFFFF"/>
                </a:solidFill>
              </a:rPr>
              <a:t> </a:t>
            </a:r>
            <a:r>
              <a:rPr lang="en-US" sz="1200" dirty="0" smtClean="0">
                <a:solidFill>
                  <a:srgbClr val="FFFFFF"/>
                </a:solidFill>
              </a:rPr>
              <a:t>Bragg/cloud layers were observed : below 1 km, at 2 km, just above 3 km, and at 5 km height</a:t>
            </a:r>
            <a:r>
              <a:rPr lang="en-US" sz="1200" baseline="0" dirty="0" smtClean="0">
                <a:solidFill>
                  <a:srgbClr val="FFFFFF"/>
                </a:solidFill>
              </a:rPr>
              <a:t> </a:t>
            </a:r>
            <a:r>
              <a:rPr lang="en-US" sz="1200" dirty="0" smtClean="0">
                <a:solidFill>
                  <a:srgbClr val="FFFFFF"/>
                </a:solidFill>
              </a:rPr>
              <a:t>(Figure 5). The shallow layer of easterly winds near the surface persisted. With time, mantle</a:t>
            </a:r>
            <a:r>
              <a:rPr lang="en-US" sz="1200" baseline="0" dirty="0" smtClean="0">
                <a:solidFill>
                  <a:srgbClr val="FFFFFF"/>
                </a:solidFill>
              </a:rPr>
              <a:t> </a:t>
            </a:r>
            <a:r>
              <a:rPr lang="en-US" sz="1200" dirty="0" smtClean="0">
                <a:solidFill>
                  <a:srgbClr val="FFFFFF"/>
                </a:solidFill>
              </a:rPr>
              <a:t>echoes and eventually shallow nonprecipitating clouds were observed forming on the lowest</a:t>
            </a:r>
            <a:r>
              <a:rPr lang="en-US" sz="1200" baseline="0" dirty="0" smtClean="0">
                <a:solidFill>
                  <a:srgbClr val="FFFFFF"/>
                </a:solidFill>
              </a:rPr>
              <a:t> </a:t>
            </a:r>
            <a:r>
              <a:rPr lang="en-US" sz="1200" dirty="0" smtClean="0">
                <a:solidFill>
                  <a:srgbClr val="FFFFFF"/>
                </a:solidFill>
              </a:rPr>
              <a:t>Bragg layer near 1 km height (Figure 6). At 2055 UTC, see mantle echoes then more</a:t>
            </a:r>
            <a:r>
              <a:rPr lang="en-US" sz="1200" baseline="0" dirty="0" smtClean="0">
                <a:solidFill>
                  <a:srgbClr val="FFFFFF"/>
                </a:solidFill>
              </a:rPr>
              <a:t> </a:t>
            </a:r>
            <a:r>
              <a:rPr lang="en-US" sz="1200" dirty="0" smtClean="0">
                <a:solidFill>
                  <a:srgbClr val="FFFFFF"/>
                </a:solidFill>
              </a:rPr>
              <a:t>pronounced cloud signature at 2115 UTC, with cloud droplets below ~1.2 km (melting level) and</a:t>
            </a:r>
            <a:r>
              <a:rPr lang="en-US" sz="1200" baseline="0" dirty="0" smtClean="0">
                <a:solidFill>
                  <a:srgbClr val="FFFFFF"/>
                </a:solidFill>
              </a:rPr>
              <a:t> </a:t>
            </a:r>
            <a:r>
              <a:rPr lang="en-US" sz="1200" dirty="0" smtClean="0">
                <a:solidFill>
                  <a:srgbClr val="FFFFFF"/>
                </a:solidFill>
              </a:rPr>
              <a:t>small ice crystals above. </a:t>
            </a:r>
            <a:r>
              <a:rPr lang="en-US" sz="1200" dirty="0" smtClean="0">
                <a:solidFill>
                  <a:srgbClr val="FFFFFF"/>
                </a:solidFill>
              </a:rPr>
              <a:t>Near-zero</a:t>
            </a:r>
            <a:r>
              <a:rPr lang="en-US" sz="1200" baseline="0" dirty="0" smtClean="0">
                <a:solidFill>
                  <a:srgbClr val="FFFFFF"/>
                </a:solidFill>
              </a:rPr>
              <a:t> </a:t>
            </a:r>
            <a:r>
              <a:rPr lang="en-US" sz="1200" dirty="0" smtClean="0">
                <a:solidFill>
                  <a:srgbClr val="FFFFFF"/>
                </a:solidFill>
              </a:rPr>
              <a:t>ZDR, RHOHV near 1, enhanced reflectivity at cloud top,</a:t>
            </a:r>
            <a:r>
              <a:rPr lang="en-US" sz="1200" baseline="0" dirty="0" smtClean="0">
                <a:solidFill>
                  <a:srgbClr val="FFFFFF"/>
                </a:solidFill>
              </a:rPr>
              <a:t> </a:t>
            </a:r>
            <a:r>
              <a:rPr lang="en-US" sz="1200" dirty="0" smtClean="0">
                <a:solidFill>
                  <a:srgbClr val="FFFFFF"/>
                </a:solidFill>
              </a:rPr>
              <a:t>reaching 05</a:t>
            </a:r>
            <a:r>
              <a:rPr lang="en-US" sz="1200" baseline="0" dirty="0" smtClean="0">
                <a:solidFill>
                  <a:srgbClr val="FFFFFF"/>
                </a:solidFill>
              </a:rPr>
              <a:t> </a:t>
            </a:r>
            <a:r>
              <a:rPr lang="en-US" sz="1200" dirty="0" smtClean="0">
                <a:solidFill>
                  <a:srgbClr val="FFFFFF"/>
                </a:solidFill>
              </a:rPr>
              <a:t>dBZ.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3FEE8DE-7243-254F-9661-155C74F1B5B0}" type="slidenum">
              <a:rPr lang="en-US" sz="1200">
                <a:solidFill>
                  <a:srgbClr val="000000"/>
                </a:solidFill>
              </a:rPr>
              <a:pPr eaLnBrk="1" hangingPunct="1"/>
              <a:t>14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2E979-CAF2-B143-A6B9-C747252021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35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</a:rPr>
              <a:t>RHIs (0-45 </a:t>
            </a:r>
            <a:r>
              <a:rPr lang="en-US" dirty="0" err="1" smtClean="0">
                <a:latin typeface="Calibri" charset="0"/>
              </a:rPr>
              <a:t>deg</a:t>
            </a:r>
            <a:r>
              <a:rPr lang="en-US" dirty="0" smtClean="0">
                <a:latin typeface="Calibri" charset="0"/>
              </a:rPr>
              <a:t> elevation,</a:t>
            </a:r>
            <a:r>
              <a:rPr lang="en-US" baseline="0" dirty="0" smtClean="0">
                <a:latin typeface="Calibri" charset="0"/>
              </a:rPr>
              <a:t> 135 km range, 125 m beam spacing)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latin typeface="Calibri" charset="0"/>
              </a:rPr>
              <a:t>  – Ocean: 40 azimuths, 3-degree spacing, ~12 min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latin typeface="Calibri" charset="0"/>
              </a:rPr>
              <a:t>  - Valley: 16 azimuths, 2-degree spacing, ~ </a:t>
            </a:r>
            <a:r>
              <a:rPr lang="en-US" baseline="0" dirty="0" smtClean="0">
                <a:latin typeface="Calibri" charset="0"/>
              </a:rPr>
              <a:t>4 </a:t>
            </a:r>
            <a:r>
              <a:rPr lang="en-US" baseline="0" dirty="0" smtClean="0">
                <a:latin typeface="Calibri" charset="0"/>
              </a:rPr>
              <a:t>min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latin typeface="Calibri" charset="0"/>
              </a:rPr>
              <a:t>Followed by 3 low-level PPIs then a birdbath once an hour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latin typeface="Calibri" charset="0"/>
              </a:rPr>
              <a:t>Total: ~19 min cycle</a:t>
            </a:r>
            <a:endParaRPr lang="en-US" dirty="0" smtClean="0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3FEE8DE-7243-254F-9661-155C74F1B5B0}" type="slidenum">
              <a:rPr lang="en-US" sz="1200">
                <a:solidFill>
                  <a:srgbClr val="000000"/>
                </a:solidFill>
              </a:rPr>
              <a:pPr eaLnBrk="1" hangingPunct="1"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3FEE8DE-7243-254F-9661-155C74F1B5B0}" type="slidenum">
              <a:rPr lang="en-US" sz="1200">
                <a:solidFill>
                  <a:srgbClr val="000000"/>
                </a:solidFill>
              </a:rPr>
              <a:pPr eaLnBrk="1" hangingPunct="1"/>
              <a:t>4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3FEE8DE-7243-254F-9661-155C74F1B5B0}" type="slidenum">
              <a:rPr lang="en-US" sz="1200">
                <a:solidFill>
                  <a:srgbClr val="000000"/>
                </a:solidFill>
              </a:rPr>
              <a:pPr eaLnBrk="1" hangingPunct="1"/>
              <a:t>5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3FEE8DE-7243-254F-9661-155C74F1B5B0}" type="slidenum">
              <a:rPr lang="en-US" sz="1200">
                <a:solidFill>
                  <a:srgbClr val="000000"/>
                </a:solidFill>
              </a:rPr>
              <a:pPr eaLnBrk="1" hangingPunct="1"/>
              <a:t>6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3FEE8DE-7243-254F-9661-155C74F1B5B0}" type="slidenum">
              <a:rPr lang="en-US" sz="1200">
                <a:solidFill>
                  <a:srgbClr val="000000"/>
                </a:solidFill>
              </a:rPr>
              <a:pPr eaLnBrk="1" hangingPunct="1"/>
              <a:t>7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setup of widespread stratiform precipitation toward and over the mountains persisted throughout the 3-h duration of the Citation’s flight. Around 0315-0320 UTC, the Citation was flying along NPOL/DOW radials over the Quinault Valley and toward the radar. Flying at 14,000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(just over 4 km), the crew noted plates, capped columns, and plate aggregates, probably corresponding to the continued slight enhancement in ZDR/reduction in RHOHV at that level (~4 km) seen in Quinault RHIs around this time (Figure 2).</a:t>
            </a: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3FEE8DE-7243-254F-9661-155C74F1B5B0}" type="slidenum">
              <a:rPr lang="en-US" sz="1200">
                <a:solidFill>
                  <a:srgbClr val="000000"/>
                </a:solidFill>
              </a:rPr>
              <a:pPr eaLnBrk="1" hangingPunct="1"/>
              <a:t>8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3FEE8DE-7243-254F-9661-155C74F1B5B0}" type="slidenum">
              <a:rPr lang="en-US" sz="1200">
                <a:solidFill>
                  <a:srgbClr val="000000"/>
                </a:solidFill>
              </a:rPr>
              <a:pPr eaLnBrk="1" hangingPunct="1"/>
              <a:t>9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3FEE8DE-7243-254F-9661-155C74F1B5B0}" type="slidenum">
              <a:rPr lang="en-US" sz="1200">
                <a:solidFill>
                  <a:srgbClr val="000000"/>
                </a:solidFill>
              </a:rPr>
              <a:pPr eaLnBrk="1" hangingPunct="1"/>
              <a:t>10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7437-9E52-AD41-8F5F-E0D56B4C4FE6}" type="datetimeFigureOut">
              <a:rPr lang="en-US" smtClean="0"/>
              <a:t>3/3/16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86123-7E2B-8F4E-BEF3-4DB488BC2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02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7437-9E52-AD41-8F5F-E0D56B4C4FE6}" type="datetimeFigureOut">
              <a:rPr lang="en-US" smtClean="0"/>
              <a:t>3/3/16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86123-7E2B-8F4E-BEF3-4DB488BC2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724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7437-9E52-AD41-8F5F-E0D56B4C4FE6}" type="datetimeFigureOut">
              <a:rPr lang="en-US" smtClean="0"/>
              <a:t>3/3/16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86123-7E2B-8F4E-BEF3-4DB488BC2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2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7437-9E52-AD41-8F5F-E0D56B4C4FE6}" type="datetimeFigureOut">
              <a:rPr lang="en-US" smtClean="0"/>
              <a:t>3/3/16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86123-7E2B-8F4E-BEF3-4DB488BC2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51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7437-9E52-AD41-8F5F-E0D56B4C4FE6}" type="datetimeFigureOut">
              <a:rPr lang="en-US" smtClean="0"/>
              <a:t>3/3/16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86123-7E2B-8F4E-BEF3-4DB488BC2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04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7437-9E52-AD41-8F5F-E0D56B4C4FE6}" type="datetimeFigureOut">
              <a:rPr lang="en-US" smtClean="0"/>
              <a:t>3/3/16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86123-7E2B-8F4E-BEF3-4DB488BC2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14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7437-9E52-AD41-8F5F-E0D56B4C4FE6}" type="datetimeFigureOut">
              <a:rPr lang="en-US" smtClean="0"/>
              <a:t>3/3/16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86123-7E2B-8F4E-BEF3-4DB488BC2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55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7437-9E52-AD41-8F5F-E0D56B4C4FE6}" type="datetimeFigureOut">
              <a:rPr lang="en-US" smtClean="0"/>
              <a:t>3/3/16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86123-7E2B-8F4E-BEF3-4DB488BC2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60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7437-9E52-AD41-8F5F-E0D56B4C4FE6}" type="datetimeFigureOut">
              <a:rPr lang="en-US" smtClean="0"/>
              <a:t>3/3/16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86123-7E2B-8F4E-BEF3-4DB488BC2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6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7437-9E52-AD41-8F5F-E0D56B4C4FE6}" type="datetimeFigureOut">
              <a:rPr lang="en-US" smtClean="0"/>
              <a:t>3/3/16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86123-7E2B-8F4E-BEF3-4DB488BC2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426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7437-9E52-AD41-8F5F-E0D56B4C4FE6}" type="datetimeFigureOut">
              <a:rPr lang="en-US" smtClean="0"/>
              <a:t>3/3/16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86123-7E2B-8F4E-BEF3-4DB488BC2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93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F7437-9E52-AD41-8F5F-E0D56B4C4FE6}" type="datetimeFigureOut">
              <a:rPr lang="en-US" smtClean="0"/>
              <a:t>3/3/16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86123-7E2B-8F4E-BEF3-4DB488BC2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14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22354" y="1040932"/>
            <a:ext cx="7431891" cy="251420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/>
              <a:t>Microphysical processes during OLYMPEX: Insight from a research S-band polarimetric radar</a:t>
            </a:r>
            <a:endParaRPr lang="en-US" sz="4000" b="1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11818" y="3935468"/>
            <a:ext cx="7742427" cy="22970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 smtClean="0">
                <a:solidFill>
                  <a:srgbClr val="FFFFFF"/>
                </a:solidFill>
              </a:rPr>
              <a:t>Angela Rowe</a:t>
            </a:r>
          </a:p>
          <a:p>
            <a:r>
              <a:rPr lang="en-US" sz="1900" b="1" i="1" dirty="0" smtClean="0">
                <a:solidFill>
                  <a:srgbClr val="FFFFFF"/>
                </a:solidFill>
              </a:rPr>
              <a:t>University of Washington, Seattle, WA</a:t>
            </a:r>
          </a:p>
          <a:p>
            <a:endParaRPr lang="en-US" sz="1800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Pacific Northwest Weather Workshop</a:t>
            </a:r>
          </a:p>
          <a:p>
            <a:r>
              <a:rPr lang="en-US" sz="1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Seattle, WA</a:t>
            </a:r>
          </a:p>
          <a:p>
            <a:r>
              <a: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4</a:t>
            </a:r>
            <a:r>
              <a:rPr lang="en-US" sz="1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March 2016</a:t>
            </a:r>
            <a:endParaRPr lang="en-US" sz="1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717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370138" y="361327"/>
            <a:ext cx="4709862" cy="7868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Frontal passage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1364"/>
          <a:stretch/>
        </p:blipFill>
        <p:spPr>
          <a:xfrm>
            <a:off x="4843924" y="1270000"/>
            <a:ext cx="4004830" cy="260313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6742" r="4937"/>
          <a:stretch/>
        </p:blipFill>
        <p:spPr>
          <a:xfrm>
            <a:off x="214916" y="1608667"/>
            <a:ext cx="4364571" cy="4318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11111"/>
          <a:stretch/>
        </p:blipFill>
        <p:spPr>
          <a:xfrm>
            <a:off x="4886257" y="3951112"/>
            <a:ext cx="4004830" cy="261055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307667" y="562518"/>
            <a:ext cx="2144889" cy="4554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atin typeface="+mj-lt"/>
                <a:ea typeface="+mj-ea"/>
                <a:cs typeface="+mj-cs"/>
              </a:rPr>
              <a:t>18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Dec 2015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65298" y="1616912"/>
            <a:ext cx="287258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Z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8072109" y="4334712"/>
            <a:ext cx="453970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ρ</a:t>
            </a:r>
            <a:r>
              <a:rPr lang="en-US" sz="1600" baseline="-25000" dirty="0" err="1" smtClean="0"/>
              <a:t>HV</a:t>
            </a:r>
            <a:endParaRPr lang="en-US" sz="1600" dirty="0"/>
          </a:p>
        </p:txBody>
      </p:sp>
      <p:sp>
        <p:nvSpPr>
          <p:cNvPr id="10" name="Oval 9"/>
          <p:cNvSpPr/>
          <p:nvPr/>
        </p:nvSpPr>
        <p:spPr>
          <a:xfrm>
            <a:off x="5004544" y="5864577"/>
            <a:ext cx="3886543" cy="409222"/>
          </a:xfrm>
          <a:prstGeom prst="ellipse">
            <a:avLst/>
          </a:prstGeom>
          <a:noFill/>
          <a:ln w="571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93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86419" y="333105"/>
            <a:ext cx="3662248" cy="11485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Narrow Cold Frontal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Rainband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NPOL_20151117_2019UTC_RHI_305az_DBZ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0"/>
          <a:stretch/>
        </p:blipFill>
        <p:spPr>
          <a:xfrm>
            <a:off x="4643409" y="1010434"/>
            <a:ext cx="4161926" cy="2682602"/>
          </a:xfrm>
          <a:prstGeom prst="rect">
            <a:avLst/>
          </a:prstGeom>
        </p:spPr>
      </p:pic>
      <p:pic>
        <p:nvPicPr>
          <p:cNvPr id="6" name="Picture 5" descr="NPOL_20151117_2019UTC_RHI_305az_VEL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2"/>
          <a:stretch/>
        </p:blipFill>
        <p:spPr>
          <a:xfrm>
            <a:off x="4651587" y="3876828"/>
            <a:ext cx="4153748" cy="26948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222" y="6082416"/>
            <a:ext cx="1622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2000</a:t>
            </a:r>
            <a:r>
              <a:rPr lang="en-US" dirty="0" smtClean="0">
                <a:solidFill>
                  <a:srgbClr val="FFFFFF"/>
                </a:solidFill>
              </a:rPr>
              <a:t>-2300 UTC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757332" y="330530"/>
            <a:ext cx="2144889" cy="4554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atin typeface="+mj-lt"/>
                <a:ea typeface="+mj-ea"/>
                <a:cs typeface="+mj-cs"/>
              </a:rPr>
              <a:t>17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Nov 2015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08854" y="1391136"/>
            <a:ext cx="287258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Z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8072109" y="4334712"/>
            <a:ext cx="312906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V</a:t>
            </a:r>
            <a:endParaRPr lang="en-US" sz="1600" dirty="0"/>
          </a:p>
        </p:txBody>
      </p:sp>
      <p:sp>
        <p:nvSpPr>
          <p:cNvPr id="11" name="Oval 10"/>
          <p:cNvSpPr/>
          <p:nvPr/>
        </p:nvSpPr>
        <p:spPr>
          <a:xfrm>
            <a:off x="6152445" y="2836335"/>
            <a:ext cx="860777" cy="800257"/>
          </a:xfrm>
          <a:prstGeom prst="ellipse">
            <a:avLst/>
          </a:prstGeom>
          <a:noFill/>
          <a:ln w="571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166556" y="5594951"/>
            <a:ext cx="860777" cy="800257"/>
          </a:xfrm>
          <a:prstGeom prst="ellipse">
            <a:avLst/>
          </a:prstGeom>
          <a:noFill/>
          <a:ln w="571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4Nov_NCFR_loop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223" y="1802494"/>
            <a:ext cx="4330171" cy="41486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t="20164" b="15844"/>
          <a:stretch/>
        </p:blipFill>
        <p:spPr>
          <a:xfrm>
            <a:off x="0" y="1382889"/>
            <a:ext cx="9139844" cy="438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4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550333" y="316841"/>
            <a:ext cx="5221111" cy="5883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Post-frontal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convection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1616"/>
          <a:stretch/>
        </p:blipFill>
        <p:spPr>
          <a:xfrm>
            <a:off x="296334" y="1227667"/>
            <a:ext cx="4223658" cy="273755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1616"/>
          <a:stretch/>
        </p:blipFill>
        <p:spPr>
          <a:xfrm>
            <a:off x="4604658" y="1241778"/>
            <a:ext cx="4223658" cy="273755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11616"/>
          <a:stretch/>
        </p:blipFill>
        <p:spPr>
          <a:xfrm>
            <a:off x="296334" y="3993443"/>
            <a:ext cx="4233325" cy="274382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11616"/>
          <a:stretch/>
        </p:blipFill>
        <p:spPr>
          <a:xfrm>
            <a:off x="4604658" y="4021667"/>
            <a:ext cx="4223658" cy="273755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804965" y="1560413"/>
            <a:ext cx="287258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Z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8139127" y="1616802"/>
            <a:ext cx="312906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V</a:t>
            </a:r>
            <a:endParaRPr lang="en-US" sz="16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448776" y="449816"/>
            <a:ext cx="2144889" cy="4554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atin typeface="+mj-lt"/>
                <a:ea typeface="+mj-ea"/>
                <a:cs typeface="+mj-cs"/>
              </a:rPr>
              <a:t>14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Dec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2015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5616223" y="2441222"/>
            <a:ext cx="790220" cy="70556"/>
          </a:xfrm>
          <a:prstGeom prst="straightConnector1">
            <a:avLst/>
          </a:prstGeom>
          <a:ln w="57150" cmpd="sng">
            <a:solidFill>
              <a:schemeClr val="bg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544732" y="2441222"/>
            <a:ext cx="863601" cy="0"/>
          </a:xfrm>
          <a:prstGeom prst="straightConnector1">
            <a:avLst/>
          </a:prstGeom>
          <a:ln w="57150" cmpd="sng">
            <a:solidFill>
              <a:schemeClr val="bg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43181" y="4365701"/>
            <a:ext cx="441146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Z</a:t>
            </a:r>
            <a:r>
              <a:rPr lang="en-US" sz="1600" baseline="-25000" dirty="0" smtClean="0"/>
              <a:t>DR</a:t>
            </a:r>
            <a:endParaRPr lang="en-US" sz="1600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8010887" y="4382245"/>
            <a:ext cx="468598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PID</a:t>
            </a:r>
            <a:endParaRPr lang="en-US" sz="1600" baseline="-25000" dirty="0"/>
          </a:p>
        </p:txBody>
      </p:sp>
      <p:sp>
        <p:nvSpPr>
          <p:cNvPr id="17" name="Oval 16"/>
          <p:cNvSpPr/>
          <p:nvPr/>
        </p:nvSpPr>
        <p:spPr>
          <a:xfrm>
            <a:off x="5185834" y="2111649"/>
            <a:ext cx="1358898" cy="800257"/>
          </a:xfrm>
          <a:prstGeom prst="ellipse">
            <a:avLst/>
          </a:prstGeom>
          <a:noFill/>
          <a:ln w="571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50333" y="2041093"/>
            <a:ext cx="1358898" cy="800257"/>
          </a:xfrm>
          <a:prstGeom prst="ellipse">
            <a:avLst/>
          </a:prstGeom>
          <a:noFill/>
          <a:ln w="571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909231" y="5001604"/>
            <a:ext cx="546102" cy="1489507"/>
          </a:xfrm>
          <a:prstGeom prst="ellipse">
            <a:avLst/>
          </a:prstGeom>
          <a:noFill/>
          <a:ln w="571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906408" y="2289449"/>
            <a:ext cx="546102" cy="1489507"/>
          </a:xfrm>
          <a:prstGeom prst="ellipse">
            <a:avLst/>
          </a:prstGeom>
          <a:noFill/>
          <a:ln w="571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175725" y="5100381"/>
            <a:ext cx="546102" cy="1489507"/>
          </a:xfrm>
          <a:prstGeom prst="ellipse">
            <a:avLst/>
          </a:prstGeom>
          <a:noFill/>
          <a:ln w="571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544732" y="4495194"/>
            <a:ext cx="1006894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Graupel!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6721827" y="4875815"/>
            <a:ext cx="425459" cy="641629"/>
          </a:xfrm>
          <a:prstGeom prst="straightConnector1">
            <a:avLst/>
          </a:prstGeom>
          <a:ln w="57150" cmpd="sng">
            <a:solidFill>
              <a:schemeClr val="bg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421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  <p:bldP spid="21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83027" y="440432"/>
            <a:ext cx="3524529" cy="9565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Post-frontal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convection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801" t="2777" r="24987" b="41872"/>
          <a:stretch/>
        </p:blipFill>
        <p:spPr>
          <a:xfrm>
            <a:off x="296334" y="2048305"/>
            <a:ext cx="4037666" cy="3033889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1869"/>
          <a:stretch/>
        </p:blipFill>
        <p:spPr>
          <a:xfrm>
            <a:off x="4543777" y="381488"/>
            <a:ext cx="4176255" cy="26990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346" t="21561" r="32562" b="21668"/>
          <a:stretch/>
        </p:blipFill>
        <p:spPr>
          <a:xfrm>
            <a:off x="4543778" y="3395916"/>
            <a:ext cx="4176255" cy="3123418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96334" y="5431038"/>
            <a:ext cx="2144889" cy="4554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atin typeface="+mj-lt"/>
                <a:ea typeface="+mj-ea"/>
                <a:cs typeface="+mj-cs"/>
              </a:rPr>
              <a:t>18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Dec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669165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398360" y="403660"/>
            <a:ext cx="4314751" cy="7868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Mantle echoes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61667" y="631366"/>
            <a:ext cx="2144889" cy="4554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atin typeface="+mj-lt"/>
                <a:ea typeface="+mj-ea"/>
                <a:cs typeface="+mj-cs"/>
              </a:rPr>
              <a:t>15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Dec 2015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1869"/>
          <a:stretch/>
        </p:blipFill>
        <p:spPr>
          <a:xfrm>
            <a:off x="762000" y="1509889"/>
            <a:ext cx="7620000" cy="49247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36743" y="2068413"/>
            <a:ext cx="287258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Z</a:t>
            </a:r>
            <a:endParaRPr lang="en-US" sz="1600" dirty="0"/>
          </a:p>
        </p:txBody>
      </p:sp>
      <p:sp>
        <p:nvSpPr>
          <p:cNvPr id="7" name="Oval 6"/>
          <p:cNvSpPr/>
          <p:nvPr/>
        </p:nvSpPr>
        <p:spPr>
          <a:xfrm>
            <a:off x="1749778" y="2006838"/>
            <a:ext cx="6342944" cy="800257"/>
          </a:xfrm>
          <a:prstGeom prst="ellipse">
            <a:avLst/>
          </a:prstGeom>
          <a:noFill/>
          <a:ln w="571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947333" y="4064238"/>
            <a:ext cx="2554111" cy="987540"/>
          </a:xfrm>
          <a:prstGeom prst="ellipse">
            <a:avLst/>
          </a:prstGeom>
          <a:noFill/>
          <a:ln w="571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98360" y="4006334"/>
            <a:ext cx="64317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 km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4316" y="1822172"/>
            <a:ext cx="64317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 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514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33456" y="1479920"/>
            <a:ext cx="8443655" cy="4672524"/>
          </a:xfr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buFontTx/>
              <a:buChar char="•"/>
            </a:pPr>
            <a:r>
              <a:rPr lang="en-US" sz="2800" dirty="0" smtClean="0"/>
              <a:t>High vertical resolution for studying microphysical processes</a:t>
            </a:r>
          </a:p>
          <a:p>
            <a:pPr lvl="1">
              <a:buFontTx/>
              <a:buChar char="•"/>
            </a:pPr>
            <a:r>
              <a:rPr lang="en-US" sz="2000" dirty="0" err="1" smtClean="0"/>
              <a:t>Brightband</a:t>
            </a:r>
            <a:endParaRPr lang="en-US" sz="2000" dirty="0" smtClean="0"/>
          </a:p>
          <a:p>
            <a:pPr lvl="1">
              <a:buFontTx/>
              <a:buChar char="•"/>
            </a:pPr>
            <a:r>
              <a:rPr lang="en-US" sz="2000" dirty="0" smtClean="0"/>
              <a:t>Dendritic </a:t>
            </a:r>
            <a:r>
              <a:rPr lang="en-US" sz="2000" dirty="0" smtClean="0"/>
              <a:t>growth/aggregation</a:t>
            </a:r>
            <a:endParaRPr lang="en-US" sz="2000" dirty="0" smtClean="0"/>
          </a:p>
          <a:p>
            <a:pPr>
              <a:buFontTx/>
              <a:buChar char="•"/>
            </a:pPr>
            <a:r>
              <a:rPr lang="en-US" sz="2800" dirty="0" smtClean="0"/>
              <a:t>Role of topography</a:t>
            </a:r>
          </a:p>
          <a:p>
            <a:pPr lvl="1">
              <a:buFontTx/>
              <a:buChar char="•"/>
            </a:pPr>
            <a:r>
              <a:rPr lang="en-US" sz="2000" dirty="0" smtClean="0"/>
              <a:t>Ocean vs. valley</a:t>
            </a:r>
          </a:p>
          <a:p>
            <a:pPr lvl="1">
              <a:buFontTx/>
              <a:buChar char="•"/>
            </a:pPr>
            <a:r>
              <a:rPr lang="en-US" sz="2000" dirty="0" smtClean="0"/>
              <a:t>Lifting air</a:t>
            </a:r>
          </a:p>
          <a:p>
            <a:pPr lvl="1">
              <a:buFontTx/>
              <a:buChar char="•"/>
            </a:pPr>
            <a:r>
              <a:rPr lang="en-US" sz="2000" dirty="0" smtClean="0"/>
              <a:t>Precipitation </a:t>
            </a:r>
            <a:r>
              <a:rPr lang="en-US" sz="2000" dirty="0" smtClean="0"/>
              <a:t>enhancement (K-H waves)</a:t>
            </a:r>
            <a:endParaRPr lang="en-US" sz="2000" dirty="0" smtClean="0"/>
          </a:p>
          <a:p>
            <a:pPr>
              <a:buFontTx/>
              <a:buChar char="•"/>
            </a:pPr>
            <a:r>
              <a:rPr lang="en-US" sz="2800" dirty="0" smtClean="0"/>
              <a:t>Warm-sector stratiform to post-</a:t>
            </a:r>
            <a:r>
              <a:rPr lang="en-US" sz="2800" dirty="0" smtClean="0"/>
              <a:t>frontal </a:t>
            </a:r>
            <a:r>
              <a:rPr lang="en-US" sz="2800" dirty="0" smtClean="0"/>
              <a:t>convection</a:t>
            </a:r>
          </a:p>
          <a:p>
            <a:pPr>
              <a:buFontTx/>
              <a:buChar char="•"/>
            </a:pPr>
            <a:r>
              <a:rPr lang="en-US" sz="2800" dirty="0" smtClean="0"/>
              <a:t>Sensitivity for studying full cloud lifecycle</a:t>
            </a:r>
            <a:endParaRPr lang="en-US" sz="2800" dirty="0"/>
          </a:p>
          <a:p>
            <a:endParaRPr lang="en-US" sz="2800" dirty="0"/>
          </a:p>
          <a:p>
            <a:pPr lvl="1"/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476883"/>
            <a:ext cx="5410200" cy="7234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latin typeface="+mj-lt"/>
                <a:ea typeface="+mj-ea"/>
                <a:cs typeface="+mj-cs"/>
              </a:rPr>
              <a:t>NPOL Summary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0328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700868" y="251370"/>
            <a:ext cx="3132688" cy="9762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defRPr/>
            </a:pPr>
            <a:r>
              <a:rPr lang="en-US" sz="4000" b="1" smtClean="0"/>
              <a:t>Thank you!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644445" y="4824295"/>
            <a:ext cx="3160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This work is supported by NASA </a:t>
            </a:r>
            <a:r>
              <a:rPr lang="en-US" dirty="0" smtClean="0">
                <a:solidFill>
                  <a:schemeClr val="bg1"/>
                </a:solidFill>
              </a:rPr>
              <a:t>Grants </a:t>
            </a:r>
            <a:r>
              <a:rPr lang="en-US" dirty="0" smtClean="0">
                <a:solidFill>
                  <a:schemeClr val="bg1"/>
                </a:solidFill>
              </a:rPr>
              <a:t>#</a:t>
            </a:r>
            <a:r>
              <a:rPr lang="en-US" dirty="0" smtClean="0">
                <a:solidFill>
                  <a:schemeClr val="bg1"/>
                </a:solidFill>
              </a:rPr>
              <a:t>NNX13AG71G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</a:rPr>
              <a:t>#NNX15AL38G, #</a:t>
            </a:r>
            <a:r>
              <a:rPr lang="en-US" dirty="0" smtClean="0">
                <a:solidFill>
                  <a:schemeClr val="bg1"/>
                </a:solidFill>
              </a:rPr>
              <a:t>NNX16AD75G, and NSF Grant #AGS-1503155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403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22915" y="375438"/>
            <a:ext cx="2028751" cy="7868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KLGX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5090862" y="-2300110"/>
            <a:ext cx="42018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FFFF"/>
                </a:solidFill>
              </a:rPr>
              <a:t>Full-volume scans every 5(?) minutes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FFFF"/>
                </a:solidFill>
              </a:rPr>
              <a:t>Great for precipitation estimates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FFFF"/>
                </a:solidFill>
              </a:rPr>
              <a:t>Not ideal for microphysical studies                  (high spatial resolution desired)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748" y="375438"/>
            <a:ext cx="2247540" cy="2844109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5544567" y="3428911"/>
            <a:ext cx="3308393" cy="2906889"/>
            <a:chOff x="5544567" y="3428911"/>
            <a:chExt cx="3308393" cy="29068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15654" t="3913" r="26933" b="40068"/>
            <a:stretch/>
          </p:blipFill>
          <p:spPr>
            <a:xfrm>
              <a:off x="5544567" y="3428911"/>
              <a:ext cx="3308393" cy="2906889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6787444" y="5700890"/>
              <a:ext cx="1249448" cy="369332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Langley Hill</a:t>
              </a:r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75733" y="1524586"/>
            <a:ext cx="45324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rgbClr val="FFFFFF"/>
                </a:solidFill>
              </a:rPr>
              <a:t>Full-volume scans </a:t>
            </a:r>
            <a:r>
              <a:rPr lang="en-US" sz="2000" smtClean="0">
                <a:solidFill>
                  <a:srgbClr val="FFFFFF"/>
                </a:solidFill>
              </a:rPr>
              <a:t>every 5 </a:t>
            </a:r>
            <a:r>
              <a:rPr lang="en-US" sz="2000" dirty="0" smtClean="0">
                <a:solidFill>
                  <a:srgbClr val="FFFFFF"/>
                </a:solidFill>
              </a:rPr>
              <a:t>minutes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rgbClr val="FFFFFF"/>
                </a:solidFill>
              </a:rPr>
              <a:t>Great for precipitation estimates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rgbClr val="FFFFFF"/>
                </a:solidFill>
              </a:rPr>
              <a:t>Not ideal for microphysical studies            (high vertical resolution)</a:t>
            </a:r>
            <a:endParaRPr lang="en-US" sz="2000" dirty="0" smtClean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16083"/>
          <a:stretch/>
        </p:blipFill>
        <p:spPr>
          <a:xfrm>
            <a:off x="264207" y="3132667"/>
            <a:ext cx="5040471" cy="3259578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873467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595916" y="377142"/>
            <a:ext cx="2409751" cy="7868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NPOL</a:t>
            </a:r>
          </a:p>
        </p:txBody>
      </p:sp>
      <p:pic>
        <p:nvPicPr>
          <p:cNvPr id="2" name="Picture 1" descr="Screen Shot 2016-02-26 at 2.04.4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7" y="1961446"/>
            <a:ext cx="4663906" cy="4148668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3" name="Picture 2" descr="NPOL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639" y="126999"/>
            <a:ext cx="4176889" cy="3132667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821692" y="2235552"/>
            <a:ext cx="1125641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40 RHIs,   3° spacing (12 min)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2667424" y="4180061"/>
            <a:ext cx="1125641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16 RHIs,   2° spacing (4 min)</a:t>
            </a:r>
            <a:endParaRPr lang="en-US" sz="16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354666" y="3021997"/>
            <a:ext cx="0" cy="475338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791177" y="3845069"/>
            <a:ext cx="285045" cy="334992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t="14836"/>
          <a:stretch/>
        </p:blipFill>
        <p:spPr>
          <a:xfrm>
            <a:off x="4924355" y="3495011"/>
            <a:ext cx="4054729" cy="2615103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029943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553582" y="221921"/>
            <a:ext cx="3615183" cy="7868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Brightband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4836"/>
          <a:stretch/>
        </p:blipFill>
        <p:spPr>
          <a:xfrm>
            <a:off x="132064" y="1227666"/>
            <a:ext cx="4396430" cy="2578700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pic>
        <p:nvPicPr>
          <p:cNvPr id="4" name="Picture 3"/>
          <p:cNvPicPr/>
          <p:nvPr/>
        </p:nvPicPr>
        <p:blipFill rotWithShape="1">
          <a:blip r:embed="rId4"/>
          <a:srcRect t="15610"/>
          <a:stretch/>
        </p:blipFill>
        <p:spPr>
          <a:xfrm>
            <a:off x="4634432" y="1230798"/>
            <a:ext cx="4396680" cy="257558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/>
          <p:cNvPicPr/>
          <p:nvPr/>
        </p:nvPicPr>
        <p:blipFill rotWithShape="1">
          <a:blip r:embed="rId5"/>
          <a:srcRect t="15247"/>
          <a:stretch/>
        </p:blipFill>
        <p:spPr>
          <a:xfrm>
            <a:off x="137286" y="3922888"/>
            <a:ext cx="4391208" cy="257507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/>
          <p:cNvPicPr/>
          <p:nvPr/>
        </p:nvPicPr>
        <p:blipFill rotWithShape="1">
          <a:blip r:embed="rId6"/>
          <a:srcRect t="15912"/>
          <a:stretch/>
        </p:blipFill>
        <p:spPr>
          <a:xfrm>
            <a:off x="4603762" y="3908777"/>
            <a:ext cx="4399128" cy="257766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307668" y="419478"/>
            <a:ext cx="2144889" cy="4554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14 Nov 2015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70000" y="1636890"/>
            <a:ext cx="2206554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Reflectivity (Z): Intensity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063067" y="1605734"/>
            <a:ext cx="3599763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Differential Reflectivity (Z</a:t>
            </a:r>
            <a:r>
              <a:rPr lang="en-US" sz="1600" baseline="-25000" dirty="0" smtClean="0"/>
              <a:t>DR</a:t>
            </a:r>
            <a:r>
              <a:rPr lang="en-US" sz="1600" dirty="0" smtClean="0"/>
              <a:t>): Size/shape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39557" y="4326356"/>
            <a:ext cx="3391707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Correlation Coefficient (</a:t>
            </a:r>
            <a:r>
              <a:rPr lang="en-US" sz="1600" dirty="0" err="1" smtClean="0"/>
              <a:t>ρ</a:t>
            </a:r>
            <a:r>
              <a:rPr lang="en-US" sz="1600" baseline="-25000" dirty="0" err="1" smtClean="0"/>
              <a:t>HV</a:t>
            </a:r>
            <a:r>
              <a:rPr lang="en-US" sz="1600" dirty="0" smtClean="0"/>
              <a:t>): Similarity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077178" y="4340467"/>
            <a:ext cx="3468117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Particle Identification (PID): </a:t>
            </a:r>
            <a:r>
              <a:rPr lang="en-US" sz="1600" dirty="0" err="1" smtClean="0"/>
              <a:t>T+variables</a:t>
            </a:r>
            <a:endParaRPr lang="en-US" sz="1600" dirty="0"/>
          </a:p>
        </p:txBody>
      </p:sp>
      <p:sp>
        <p:nvSpPr>
          <p:cNvPr id="8" name="Oval 7"/>
          <p:cNvSpPr/>
          <p:nvPr/>
        </p:nvSpPr>
        <p:spPr>
          <a:xfrm>
            <a:off x="493887" y="3090334"/>
            <a:ext cx="3886543" cy="409222"/>
          </a:xfrm>
          <a:prstGeom prst="ellipse">
            <a:avLst/>
          </a:prstGeom>
          <a:noFill/>
          <a:ln w="571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776287" y="3090334"/>
            <a:ext cx="3886543" cy="409222"/>
          </a:xfrm>
          <a:prstGeom prst="ellipse">
            <a:avLst/>
          </a:prstGeom>
          <a:noFill/>
          <a:ln w="571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84909" y="5796845"/>
            <a:ext cx="3886543" cy="409222"/>
          </a:xfrm>
          <a:prstGeom prst="ellipse">
            <a:avLst/>
          </a:prstGeom>
          <a:noFill/>
          <a:ln w="571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776287" y="5796845"/>
            <a:ext cx="3886543" cy="409222"/>
          </a:xfrm>
          <a:prstGeom prst="ellipse">
            <a:avLst/>
          </a:prstGeom>
          <a:noFill/>
          <a:ln w="571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833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8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553582" y="363031"/>
            <a:ext cx="3615183" cy="7868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Brightband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350001" y="377145"/>
            <a:ext cx="2144889" cy="4554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14 Nov 2015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11111" y="235655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/>
          <p:nvPr/>
        </p:nvPicPr>
        <p:blipFill rotWithShape="1">
          <a:blip r:embed="rId3"/>
          <a:srcRect t="16622" r="3620"/>
          <a:stretch/>
        </p:blipFill>
        <p:spPr>
          <a:xfrm>
            <a:off x="365760" y="1735666"/>
            <a:ext cx="4065129" cy="4191001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/>
          <p:nvPr/>
        </p:nvPicPr>
        <p:blipFill rotWithShape="1">
          <a:blip r:embed="rId4"/>
          <a:srcRect t="16261"/>
          <a:stretch/>
        </p:blipFill>
        <p:spPr>
          <a:xfrm>
            <a:off x="4636382" y="1093400"/>
            <a:ext cx="4281840" cy="2653453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/>
          <p:nvPr/>
        </p:nvPicPr>
        <p:blipFill rotWithShape="1">
          <a:blip r:embed="rId5"/>
          <a:srcRect t="15108"/>
          <a:stretch/>
        </p:blipFill>
        <p:spPr>
          <a:xfrm>
            <a:off x="4636382" y="3824113"/>
            <a:ext cx="4288536" cy="2660904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868334" y="1397113"/>
            <a:ext cx="287258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77105" y="4174180"/>
            <a:ext cx="468598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PID</a:t>
            </a:r>
            <a:endParaRPr lang="en-US" sz="16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5345703" y="1975556"/>
            <a:ext cx="538630" cy="1157111"/>
          </a:xfrm>
          <a:prstGeom prst="straightConnector1">
            <a:avLst/>
          </a:prstGeom>
          <a:ln w="57150" cmpd="sng">
            <a:solidFill>
              <a:srgbClr val="FFFF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416258" y="4512734"/>
            <a:ext cx="538630" cy="1397000"/>
          </a:xfrm>
          <a:prstGeom prst="straightConnector1">
            <a:avLst/>
          </a:prstGeom>
          <a:ln w="57150" cmpd="sng">
            <a:solidFill>
              <a:srgbClr val="FFFF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884333" y="1620334"/>
            <a:ext cx="90094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60 dBZ!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50460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12" grpId="1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308950" y="377145"/>
            <a:ext cx="4568751" cy="7868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Role of terrain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1570"/>
          <a:stretch/>
        </p:blipFill>
        <p:spPr>
          <a:xfrm>
            <a:off x="4770195" y="1349279"/>
            <a:ext cx="4155646" cy="26857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1851"/>
          <a:stretch/>
        </p:blipFill>
        <p:spPr>
          <a:xfrm>
            <a:off x="421838" y="1405723"/>
            <a:ext cx="4152857" cy="268452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350001" y="377145"/>
            <a:ext cx="2144889" cy="4554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 Dec 2015</a:t>
            </a:r>
          </a:p>
        </p:txBody>
      </p:sp>
      <p:pic>
        <p:nvPicPr>
          <p:cNvPr id="11" name="Picture 10"/>
          <p:cNvPicPr>
            <a:picLocks/>
          </p:cNvPicPr>
          <p:nvPr/>
        </p:nvPicPr>
        <p:blipFill rotWithShape="1">
          <a:blip r:embed="rId5"/>
          <a:srcRect t="13028"/>
          <a:stretch/>
        </p:blipFill>
        <p:spPr>
          <a:xfrm>
            <a:off x="4783117" y="4078110"/>
            <a:ext cx="4164061" cy="268833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22517" y="4332448"/>
            <a:ext cx="405217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Lifting air (upstream of mountains)</a:t>
            </a:r>
          </a:p>
          <a:p>
            <a:endParaRPr lang="en-US" sz="1200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Precipitation enhancement</a:t>
            </a:r>
          </a:p>
          <a:p>
            <a:endParaRPr lang="en-US" sz="1200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Dipping of </a:t>
            </a:r>
            <a:r>
              <a:rPr lang="en-US" dirty="0" err="1" smtClean="0">
                <a:solidFill>
                  <a:srgbClr val="FFFFFF"/>
                </a:solidFill>
              </a:rPr>
              <a:t>brightband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- Latent cooling (melting)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- Melting distance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- Adiabatic cooling (forced ascent)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- Preexisting cold air</a:t>
            </a:r>
            <a:endParaRPr lang="en-US" sz="1600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505" y="1767112"/>
            <a:ext cx="347637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Radial velocity (V): Red – away, blue - toward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8181624" y="4473623"/>
            <a:ext cx="453970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/>
              <a:t>ρ</a:t>
            </a:r>
            <a:r>
              <a:rPr lang="en-US" sz="1600" baseline="-25000" dirty="0" err="1"/>
              <a:t>HV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8181624" y="1702602"/>
            <a:ext cx="287258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Z</a:t>
            </a:r>
          </a:p>
        </p:txBody>
      </p:sp>
      <p:sp>
        <p:nvSpPr>
          <p:cNvPr id="2" name="Right Arrow 1"/>
          <p:cNvSpPr/>
          <p:nvPr/>
        </p:nvSpPr>
        <p:spPr>
          <a:xfrm rot="20923806">
            <a:off x="842662" y="3093385"/>
            <a:ext cx="978408" cy="484632"/>
          </a:xfrm>
          <a:prstGeom prst="rightArrow">
            <a:avLst/>
          </a:prstGeom>
          <a:solidFill>
            <a:srgbClr val="FFFFFF">
              <a:alpha val="67000"/>
            </a:srgb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601591" y="2201334"/>
            <a:ext cx="538630" cy="1157111"/>
          </a:xfrm>
          <a:prstGeom prst="straightConnector1">
            <a:avLst/>
          </a:prstGeom>
          <a:ln w="57150" cmpd="sng">
            <a:solidFill>
              <a:srgbClr val="FFFF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484676" y="5077178"/>
            <a:ext cx="538630" cy="1157111"/>
          </a:xfrm>
          <a:prstGeom prst="straightConnector1">
            <a:avLst/>
          </a:prstGeom>
          <a:ln w="57150" cmpd="sng">
            <a:solidFill>
              <a:srgbClr val="FFFF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214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1019249" y="431884"/>
            <a:ext cx="7184870" cy="7868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latin typeface="+mj-lt"/>
                <a:ea typeface="+mj-ea"/>
                <a:cs typeface="+mj-cs"/>
              </a:rPr>
              <a:t>In-situ Aircraft </a:t>
            </a:r>
            <a:r>
              <a:rPr lang="en-US" sz="4800" b="1" dirty="0">
                <a:latin typeface="+mj-lt"/>
                <a:ea typeface="+mj-ea"/>
                <a:cs typeface="+mj-cs"/>
              </a:rPr>
              <a:t>D</a:t>
            </a:r>
            <a:r>
              <a:rPr lang="en-US" sz="4800" b="1" dirty="0" smtClean="0">
                <a:latin typeface="+mj-lt"/>
                <a:ea typeface="+mj-ea"/>
                <a:cs typeface="+mj-cs"/>
              </a:rPr>
              <a:t>ata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249" y="1402139"/>
            <a:ext cx="7154334" cy="5144794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4191000" y="3076222"/>
            <a:ext cx="381000" cy="1453445"/>
          </a:xfrm>
          <a:prstGeom prst="straightConnector1">
            <a:avLst/>
          </a:prstGeom>
          <a:ln w="38100" cmpd="sng">
            <a:solidFill>
              <a:srgbClr val="0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322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83028" y="375440"/>
            <a:ext cx="5641195" cy="7868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Microphysical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processes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1362"/>
          <a:stretch/>
        </p:blipFill>
        <p:spPr>
          <a:xfrm>
            <a:off x="444510" y="1402139"/>
            <a:ext cx="3859240" cy="25085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1616"/>
          <a:stretch/>
        </p:blipFill>
        <p:spPr>
          <a:xfrm>
            <a:off x="4779760" y="1402139"/>
            <a:ext cx="3870351" cy="25085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11364"/>
          <a:stretch/>
        </p:blipFill>
        <p:spPr>
          <a:xfrm>
            <a:off x="4788793" y="4080033"/>
            <a:ext cx="3861317" cy="250985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660444" y="604851"/>
            <a:ext cx="2144889" cy="4554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atin typeface="+mj-lt"/>
                <a:ea typeface="+mj-ea"/>
                <a:cs typeface="+mj-cs"/>
              </a:rPr>
              <a:t>18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Dec 2015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45224" y="1729745"/>
            <a:ext cx="287258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Z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828845" y="1729745"/>
            <a:ext cx="441146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Z</a:t>
            </a:r>
            <a:r>
              <a:rPr lang="en-US" sz="1600" baseline="-25000" dirty="0" smtClean="0"/>
              <a:t>DR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828845" y="4495633"/>
            <a:ext cx="453970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ρ</a:t>
            </a:r>
            <a:r>
              <a:rPr lang="en-US" sz="1600" baseline="-25000" dirty="0" err="1" smtClean="0"/>
              <a:t>HV</a:t>
            </a:r>
            <a:endParaRPr lang="en-US" sz="1600" dirty="0"/>
          </a:p>
        </p:txBody>
      </p:sp>
      <p:sp>
        <p:nvSpPr>
          <p:cNvPr id="11" name="Oval 10"/>
          <p:cNvSpPr/>
          <p:nvPr/>
        </p:nvSpPr>
        <p:spPr>
          <a:xfrm>
            <a:off x="493887" y="3259666"/>
            <a:ext cx="3886543" cy="409222"/>
          </a:xfrm>
          <a:prstGeom prst="ellipse">
            <a:avLst/>
          </a:prstGeom>
          <a:noFill/>
          <a:ln w="571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763567" y="3259666"/>
            <a:ext cx="3886543" cy="409222"/>
          </a:xfrm>
          <a:prstGeom prst="ellipse">
            <a:avLst/>
          </a:prstGeom>
          <a:noFill/>
          <a:ln w="571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717172" y="5966177"/>
            <a:ext cx="3886543" cy="409222"/>
          </a:xfrm>
          <a:prstGeom prst="ellipse">
            <a:avLst/>
          </a:prstGeom>
          <a:noFill/>
          <a:ln w="571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99892" y="2830688"/>
            <a:ext cx="3886543" cy="409222"/>
          </a:xfrm>
          <a:prstGeom prst="ellipse">
            <a:avLst/>
          </a:prstGeom>
          <a:noFill/>
          <a:ln w="571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869572" y="2830688"/>
            <a:ext cx="3886543" cy="409222"/>
          </a:xfrm>
          <a:prstGeom prst="ellipse">
            <a:avLst/>
          </a:prstGeom>
          <a:noFill/>
          <a:ln w="571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823177" y="5537199"/>
            <a:ext cx="3886543" cy="409222"/>
          </a:xfrm>
          <a:prstGeom prst="ellipse">
            <a:avLst/>
          </a:prstGeom>
          <a:noFill/>
          <a:ln w="571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22516" y="4558225"/>
            <a:ext cx="385791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Citation: Flying at 14,000 FT (~ 4 km), noted </a:t>
            </a:r>
            <a:r>
              <a:rPr lang="en-US" b="1" i="1" dirty="0" smtClean="0">
                <a:solidFill>
                  <a:srgbClr val="FFFFFF"/>
                </a:solidFill>
              </a:rPr>
              <a:t>plates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b="1" i="1" dirty="0" smtClean="0">
                <a:solidFill>
                  <a:srgbClr val="FFFFFF"/>
                </a:solidFill>
              </a:rPr>
              <a:t>capped</a:t>
            </a:r>
            <a:r>
              <a:rPr lang="en-US" dirty="0" smtClean="0">
                <a:solidFill>
                  <a:srgbClr val="FFFFFF"/>
                </a:solidFill>
              </a:rPr>
              <a:t> columns, and </a:t>
            </a:r>
            <a:r>
              <a:rPr lang="en-US" b="1" i="1" dirty="0" smtClean="0">
                <a:solidFill>
                  <a:srgbClr val="FFFFFF"/>
                </a:solidFill>
              </a:rPr>
              <a:t>plate</a:t>
            </a:r>
            <a:r>
              <a:rPr lang="en-US" dirty="0" smtClean="0">
                <a:solidFill>
                  <a:srgbClr val="FFFFFF"/>
                </a:solidFill>
              </a:rPr>
              <a:t> aggregates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  <a:sym typeface="Wingdings"/>
              </a:rPr>
              <a:t>Dendritic growth zone, aggregation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338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1364"/>
          <a:stretch/>
        </p:blipFill>
        <p:spPr>
          <a:xfrm>
            <a:off x="479780" y="1258205"/>
            <a:ext cx="4018274" cy="261187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1564"/>
          <a:stretch/>
        </p:blipFill>
        <p:spPr>
          <a:xfrm>
            <a:off x="493891" y="3922888"/>
            <a:ext cx="4021643" cy="260814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11483"/>
          <a:stretch/>
        </p:blipFill>
        <p:spPr>
          <a:xfrm>
            <a:off x="4649611" y="3922888"/>
            <a:ext cx="4021666" cy="261055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11132"/>
          <a:stretch/>
        </p:blipFill>
        <p:spPr>
          <a:xfrm>
            <a:off x="4650648" y="1249841"/>
            <a:ext cx="4020629" cy="262024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83028" y="333107"/>
            <a:ext cx="5641195" cy="7868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Dendritic growth zone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660444" y="562518"/>
            <a:ext cx="2144889" cy="4554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atin typeface="+mj-lt"/>
                <a:ea typeface="+mj-ea"/>
                <a:cs typeface="+mj-cs"/>
              </a:rPr>
              <a:t>8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Dec 2015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80595" y="1616912"/>
            <a:ext cx="287258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Z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828845" y="1729745"/>
            <a:ext cx="441146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Z</a:t>
            </a:r>
            <a:r>
              <a:rPr lang="en-US" sz="1600" baseline="-25000" dirty="0" smtClean="0"/>
              <a:t>DR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7845124" y="4326356"/>
            <a:ext cx="453970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ρ</a:t>
            </a:r>
            <a:r>
              <a:rPr lang="en-US" sz="1600" baseline="-25000" dirty="0" err="1" smtClean="0"/>
              <a:t>HV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3807521" y="4326356"/>
            <a:ext cx="312906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V</a:t>
            </a:r>
            <a:endParaRPr lang="en-US" sz="1600" dirty="0"/>
          </a:p>
        </p:txBody>
      </p:sp>
      <p:sp>
        <p:nvSpPr>
          <p:cNvPr id="14" name="Right Arrow 13"/>
          <p:cNvSpPr/>
          <p:nvPr/>
        </p:nvSpPr>
        <p:spPr>
          <a:xfrm rot="20923806">
            <a:off x="842663" y="5661607"/>
            <a:ext cx="978408" cy="484632"/>
          </a:xfrm>
          <a:prstGeom prst="rightArrow">
            <a:avLst/>
          </a:prstGeom>
          <a:solidFill>
            <a:srgbClr val="FFFFFF">
              <a:alpha val="67000"/>
            </a:srgb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062962" y="1616912"/>
            <a:ext cx="538630" cy="1157111"/>
          </a:xfrm>
          <a:prstGeom prst="straightConnector1">
            <a:avLst/>
          </a:prstGeom>
          <a:ln w="57150" cmpd="sng">
            <a:solidFill>
              <a:srgbClr val="FFFF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655628" y="4326356"/>
            <a:ext cx="538630" cy="1157111"/>
          </a:xfrm>
          <a:prstGeom prst="straightConnector1">
            <a:avLst/>
          </a:prstGeom>
          <a:ln w="57150" cmpd="sng">
            <a:solidFill>
              <a:srgbClr val="FFFF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8512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14807</TotalTime>
  <Words>736</Words>
  <Application>Microsoft Macintosh PowerPoint</Application>
  <PresentationFormat>On-screen Show (4:3)</PresentationFormat>
  <Paragraphs>119</Paragraphs>
  <Slides>16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Mesoscale Convective Systems over the Maritime Continent: A CloudSat Perspective </dc:title>
  <dc:creator>Angela Rowe</dc:creator>
  <cp:lastModifiedBy>Angela Rowe</cp:lastModifiedBy>
  <cp:revision>217</cp:revision>
  <dcterms:created xsi:type="dcterms:W3CDTF">2016-02-24T21:42:24Z</dcterms:created>
  <dcterms:modified xsi:type="dcterms:W3CDTF">2016-03-07T20:35:05Z</dcterms:modified>
</cp:coreProperties>
</file>