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82" r:id="rId3"/>
    <p:sldId id="283" r:id="rId4"/>
    <p:sldId id="289" r:id="rId5"/>
    <p:sldId id="292" r:id="rId6"/>
    <p:sldId id="296" r:id="rId7"/>
    <p:sldId id="293" r:id="rId8"/>
    <p:sldId id="294" r:id="rId9"/>
    <p:sldId id="295" r:id="rId10"/>
    <p:sldId id="291" r:id="rId11"/>
    <p:sldId id="297" r:id="rId12"/>
    <p:sldId id="284" r:id="rId13"/>
    <p:sldId id="298" r:id="rId14"/>
    <p:sldId id="299" r:id="rId15"/>
    <p:sldId id="287" r:id="rId16"/>
    <p:sldId id="301" r:id="rId17"/>
    <p:sldId id="302" r:id="rId18"/>
    <p:sldId id="288" r:id="rId19"/>
    <p:sldId id="305" r:id="rId20"/>
    <p:sldId id="30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30" autoAdjust="0"/>
  </p:normalViewPr>
  <p:slideViewPr>
    <p:cSldViewPr snapToGrid="0" snapToObjects="1">
      <p:cViewPr varScale="1">
        <p:scale>
          <a:sx n="99" d="100"/>
          <a:sy n="99" d="100"/>
        </p:scale>
        <p:origin x="-6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BBF4A-B652-6C4F-87E9-2E6FB2815A7C}" type="datetimeFigureOut">
              <a:rPr lang="en-US" smtClean="0"/>
              <a:t>3/8/16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3C1A7-263A-0640-A0EC-22D918655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47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, 8</a:t>
            </a:r>
            <a:r>
              <a:rPr lang="en-US" baseline="30000" dirty="0" smtClean="0"/>
              <a:t>th</a:t>
            </a:r>
            <a:r>
              <a:rPr lang="en-US" dirty="0" smtClean="0"/>
              <a:t>-9</a:t>
            </a:r>
            <a:r>
              <a:rPr lang="en-US" baseline="30000" dirty="0" smtClean="0"/>
              <a:t>th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="1" baseline="0" dirty="0" smtClean="0"/>
              <a:t>17</a:t>
            </a:r>
            <a:r>
              <a:rPr lang="en-US" b="1" baseline="30000" dirty="0" smtClean="0"/>
              <a:t>th</a:t>
            </a:r>
            <a:r>
              <a:rPr lang="en-US" b="1" baseline="0" dirty="0" smtClean="0"/>
              <a:t>,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3C1A7-263A-0640-A0EC-22D9186554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9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mentioned 11/21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3C1A7-263A-0640-A0EC-22D9186554F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74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D9D9D9"/>
                </a:solidFill>
                <a:latin typeface="AppleGothic"/>
                <a:ea typeface="AppleGothic"/>
                <a:cs typeface="AppleGothic"/>
              </a:defRPr>
            </a:lvl1pPr>
          </a:lstStyle>
          <a:p>
            <a:fld id="{6BFECD78-3C8E-49F2-8FAB-59489D168ABB}" type="datetimeFigureOut">
              <a:rPr lang="en-US" smtClean="0"/>
              <a:pPr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D9D9D9"/>
                </a:solidFill>
                <a:latin typeface="AppleGothic"/>
                <a:ea typeface="AppleGothic"/>
                <a:cs typeface="AppleGothic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D9D9D9"/>
                </a:solidFill>
                <a:latin typeface="AppleGothic"/>
                <a:ea typeface="AppleGothic"/>
                <a:cs typeface="AppleGothic"/>
              </a:defRPr>
            </a:lvl1pPr>
          </a:lstStyle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D9D9D9"/>
          </a:solidFill>
          <a:latin typeface="AppleGothic"/>
          <a:ea typeface="AppleGothic"/>
          <a:cs typeface="AppleGothic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D9D9D9"/>
          </a:solidFill>
          <a:latin typeface="AppleGothic"/>
          <a:ea typeface="AppleGothic"/>
          <a:cs typeface="AppleGothic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D9D9D9"/>
          </a:solidFill>
          <a:latin typeface="AppleGothic"/>
          <a:ea typeface="AppleGothic"/>
          <a:cs typeface="AppleGothic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D9D9D9"/>
          </a:solidFill>
          <a:latin typeface="AppleGothic"/>
          <a:ea typeface="AppleGothic"/>
          <a:cs typeface="AppleGothic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D9D9D9"/>
          </a:solidFill>
          <a:latin typeface="AppleGothic"/>
          <a:ea typeface="AppleGothic"/>
          <a:cs typeface="AppleGothic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D9D9D9"/>
          </a:solidFill>
          <a:latin typeface="AppleGothic"/>
          <a:ea typeface="AppleGothic"/>
          <a:cs typeface="Apple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62001" y="300261"/>
            <a:ext cx="7620000" cy="1659168"/>
          </a:xfrm>
          <a:solidFill>
            <a:schemeClr val="bg1">
              <a:alpha val="42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ppleGothic"/>
                <a:ea typeface="AppleGothic"/>
                <a:cs typeface="AppleGothic"/>
              </a:rPr>
              <a:t>A Day in the Life of an OLYMPEX forecaster</a:t>
            </a:r>
            <a:endParaRPr lang="en-US" sz="2400" dirty="0">
              <a:solidFill>
                <a:schemeClr val="tx1">
                  <a:lumMod val="85000"/>
                </a:schemeClr>
              </a:solidFill>
              <a:latin typeface="AppleGothic"/>
              <a:ea typeface="AppleGothic"/>
              <a:cs typeface="AppleGothic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46100" y="2299677"/>
            <a:ext cx="8026400" cy="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MG_1733-copy-1-468x2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1831" y="2915180"/>
            <a:ext cx="5150669" cy="3147631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98834" y="3410090"/>
            <a:ext cx="29438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  <a:latin typeface="AppleGothic"/>
                <a:ea typeface="AppleGothic"/>
                <a:cs typeface="AppleGothic"/>
              </a:rPr>
              <a:t>Jennifer DeHart Luke </a:t>
            </a:r>
            <a:r>
              <a:rPr lang="en-US" sz="2800" dirty="0" err="1" smtClean="0">
                <a:solidFill>
                  <a:schemeClr val="tx1">
                    <a:lumMod val="85000"/>
                  </a:schemeClr>
                </a:solidFill>
                <a:latin typeface="AppleGothic"/>
                <a:ea typeface="AppleGothic"/>
                <a:cs typeface="AppleGothic"/>
              </a:rPr>
              <a:t>Madaus</a:t>
            </a:r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  <a:latin typeface="AppleGothic"/>
                <a:ea typeface="AppleGothic"/>
                <a:cs typeface="AppleGothic"/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  <a:latin typeface="AppleGothic"/>
                <a:ea typeface="AppleGothic"/>
                <a:cs typeface="AppleGothic"/>
              </a:rPr>
              <a:t>Nick Weber</a:t>
            </a:r>
          </a:p>
          <a:p>
            <a:pPr algn="ctr"/>
            <a:endParaRPr lang="en-US" sz="2800" dirty="0">
              <a:solidFill>
                <a:schemeClr val="tx1">
                  <a:lumMod val="85000"/>
                </a:schemeClr>
              </a:solidFill>
              <a:latin typeface="AppleGothic"/>
              <a:ea typeface="AppleGothic"/>
              <a:cs typeface="AppleGothic"/>
            </a:endParaRPr>
          </a:p>
          <a:p>
            <a:pPr algn="ctr"/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  <a:latin typeface="AppleGothic"/>
                <a:ea typeface="AppleGothic"/>
                <a:cs typeface="AppleGothic"/>
              </a:rPr>
              <a:t>3.4.16</a:t>
            </a:r>
            <a:endParaRPr lang="en-US" sz="2800" dirty="0">
              <a:latin typeface="AppleGothic"/>
              <a:ea typeface="AppleGothic"/>
              <a:cs typeface="AppleGothi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267" y="6336875"/>
            <a:ext cx="8762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ppleGothic"/>
                <a:ea typeface="AppleGothic"/>
                <a:cs typeface="AppleGothic"/>
              </a:rPr>
              <a:t>NASA grants NNX13AG71G, NNX15AL38G, and </a:t>
            </a:r>
            <a:r>
              <a:rPr lang="en-US" sz="1400" dirty="0" smtClean="0">
                <a:latin typeface="AppleGothic"/>
                <a:ea typeface="AppleGothic"/>
                <a:cs typeface="AppleGothic"/>
              </a:rPr>
              <a:t>NNX16AD75 and </a:t>
            </a:r>
            <a:r>
              <a:rPr lang="en-US" sz="1400" dirty="0">
                <a:latin typeface="AppleGothic"/>
                <a:ea typeface="AppleGothic"/>
                <a:cs typeface="AppleGothic"/>
              </a:rPr>
              <a:t>NSF grant AGS-1503155.</a:t>
            </a:r>
          </a:p>
        </p:txBody>
      </p:sp>
    </p:spTree>
    <p:extLst>
      <p:ext uri="{BB962C8B-B14F-4D97-AF65-F5344CB8AC3E}">
        <p14:creationId xmlns:p14="http://schemas.microsoft.com/office/powerpoint/2010/main" val="324308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74"/>
    </mc:Choice>
    <mc:Fallback xmlns="">
      <p:transition xmlns:p14="http://schemas.microsoft.com/office/powerpoint/2010/main" spd="slow" advTm="2747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046"/>
            <a:ext cx="8229600" cy="1143000"/>
          </a:xfrm>
        </p:spPr>
        <p:txBody>
          <a:bodyPr/>
          <a:lstStyle/>
          <a:p>
            <a:r>
              <a:rPr lang="en-US" dirty="0" smtClean="0"/>
              <a:t>Briefing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46100" y="1113417"/>
            <a:ext cx="8026400" cy="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IMG_20151204_111132-468x3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113" y="1284569"/>
            <a:ext cx="7153040" cy="5364780"/>
          </a:xfrm>
          <a:prstGeom prst="rect">
            <a:avLst/>
          </a:prstGeom>
          <a:ln w="38100" cmpd="sng">
            <a:solidFill>
              <a:srgbClr val="BFBFBF"/>
            </a:solidFill>
          </a:ln>
        </p:spPr>
      </p:pic>
    </p:spTree>
    <p:extLst>
      <p:ext uri="{BB962C8B-B14F-4D97-AF65-F5344CB8AC3E}">
        <p14:creationId xmlns:p14="http://schemas.microsoft.com/office/powerpoint/2010/main" val="10046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32"/>
    </mc:Choice>
    <mc:Fallback xmlns="">
      <p:transition xmlns:p14="http://schemas.microsoft.com/office/powerpoint/2010/main" spd="slow" advTm="366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633" y="3435045"/>
            <a:ext cx="8026399" cy="1011082"/>
          </a:xfrm>
          <a:solidFill>
            <a:srgbClr val="BFBFBF"/>
          </a:solidFill>
          <a:ln w="38100" cmpd="sng">
            <a:solidFill>
              <a:srgbClr val="4F81BD"/>
            </a:solidFill>
          </a:ln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Forecast Successes!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type="subTitle" idx="1"/>
          </p:nvPr>
        </p:nvSpPr>
        <p:spPr>
          <a:xfrm>
            <a:off x="537633" y="4822975"/>
            <a:ext cx="8026400" cy="1752600"/>
          </a:xfrm>
          <a:solidFill>
            <a:schemeClr val="tx1">
              <a:lumMod val="75000"/>
            </a:schemeClr>
          </a:solidFill>
          <a:ln w="38100" cmpd="sng">
            <a:solidFill>
              <a:srgbClr val="4F81BD"/>
            </a:solidFill>
          </a:ln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800" b="1" dirty="0">
                <a:solidFill>
                  <a:schemeClr val="accent1"/>
                </a:solidFill>
                <a:sym typeface="Wingdings"/>
              </a:rPr>
              <a:t>Flight planners didn’t have complaints</a:t>
            </a:r>
            <a:endParaRPr lang="en-US" sz="2800" b="1" dirty="0">
              <a:solidFill>
                <a:schemeClr val="accent1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800" b="1" dirty="0" smtClean="0">
                <a:solidFill>
                  <a:srgbClr val="4F81BD"/>
                </a:solidFill>
              </a:rPr>
              <a:t>Long lead time for some events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b="1" dirty="0" smtClean="0">
                <a:solidFill>
                  <a:srgbClr val="4F81BD"/>
                </a:solidFill>
              </a:rPr>
              <a:t>Thanksgiving break (literally) </a:t>
            </a:r>
            <a:r>
              <a:rPr lang="en-US" sz="2800" b="1" dirty="0" smtClean="0">
                <a:solidFill>
                  <a:srgbClr val="4F81BD"/>
                </a:solidFill>
                <a:sym typeface="Wingdings"/>
              </a:rPr>
              <a:t>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46100" y="4622127"/>
            <a:ext cx="8026400" cy="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DOW_Radar_at_Lake_Quinault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4950" y="169334"/>
            <a:ext cx="5842003" cy="3091006"/>
          </a:xfrm>
          <a:prstGeom prst="rect">
            <a:avLst/>
          </a:prstGeom>
          <a:ln w="38100" cmpd="sng">
            <a:solidFill>
              <a:schemeClr val="tx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0925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30"/>
    </mc:Choice>
    <mc:Fallback xmlns="">
      <p:transition xmlns:p14="http://schemas.microsoft.com/office/powerpoint/2010/main" spd="slow" advTm="4083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rain event 11/17/15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46100" y="1344321"/>
            <a:ext cx="8026400" cy="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creen Shot 2016-03-03 at 5.25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92" y="1430289"/>
            <a:ext cx="6222154" cy="1178382"/>
          </a:xfrm>
          <a:prstGeom prst="rect">
            <a:avLst/>
          </a:prstGeom>
        </p:spPr>
      </p:pic>
      <p:pic>
        <p:nvPicPr>
          <p:cNvPr id="7" name="Picture 6" descr="Screen Shot 2016-03-03 at 5.25.3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89" y="2225235"/>
            <a:ext cx="6029716" cy="76687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 descr="Screen Shot 2016-03-03 at 5.32.29 PM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2162" y="2608671"/>
            <a:ext cx="4618284" cy="3429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 descr="Screen Shot 2016-03-03 at 5.32.57 PM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2579" y="3030589"/>
            <a:ext cx="4505247" cy="3429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 descr="Screen Shot 2016-03-03 at 5.33.13 PM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093" y="3339204"/>
            <a:ext cx="4299676" cy="3429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 descr="daily_rain_2015111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04" y="1975463"/>
            <a:ext cx="3918386" cy="468659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940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71"/>
    </mc:Choice>
    <mc:Fallback xmlns="">
      <p:transition xmlns:p14="http://schemas.microsoft.com/office/powerpoint/2010/main" spd="slow" advTm="8807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Dry spell over Thanksgiving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46100" y="1293521"/>
            <a:ext cx="8026400" cy="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Screen Shot 2016-03-03 at 3.12.11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" y="1417638"/>
            <a:ext cx="4603972" cy="3429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 descr="Screen Shot 2016-03-03 at 3.12.33 P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1298" y="1803400"/>
            <a:ext cx="4603974" cy="3429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Screen Shot 2016-03-03 at 3.12.49 PM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0718" y="2273300"/>
            <a:ext cx="4603974" cy="3429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Screen Shot 2016-03-03 at 3.13.04 PM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89" y="2908300"/>
            <a:ext cx="4603974" cy="3429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 descr="model.WRF_GFS_36km_oly.201511270000.00.500vor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9" y="3251200"/>
            <a:ext cx="3230103" cy="3429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640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98"/>
    </mc:Choice>
    <mc:Fallback xmlns="">
      <p:transition xmlns:p14="http://schemas.microsoft.com/office/powerpoint/2010/main" spd="slow" advTm="5709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633" y="3435045"/>
            <a:ext cx="8026399" cy="1011082"/>
          </a:xfrm>
          <a:solidFill>
            <a:srgbClr val="BFBFBF"/>
          </a:solidFill>
          <a:ln w="38100" cmpd="sng">
            <a:solidFill>
              <a:srgbClr val="4F81BD"/>
            </a:solidFill>
          </a:ln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Challenges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type="subTitle" idx="1"/>
          </p:nvPr>
        </p:nvSpPr>
        <p:spPr>
          <a:xfrm>
            <a:off x="537633" y="4822975"/>
            <a:ext cx="8026400" cy="1752600"/>
          </a:xfrm>
          <a:solidFill>
            <a:schemeClr val="tx1">
              <a:lumMod val="75000"/>
            </a:schemeClr>
          </a:solidFill>
          <a:ln w="38100" cmpd="sng">
            <a:solidFill>
              <a:srgbClr val="4F81BD"/>
            </a:solidFill>
          </a:ln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800" b="1" dirty="0" smtClean="0">
                <a:solidFill>
                  <a:schemeClr val="accent1"/>
                </a:solidFill>
              </a:rPr>
              <a:t>Early wake-up calls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b="1" dirty="0" smtClean="0">
                <a:solidFill>
                  <a:schemeClr val="accent1"/>
                </a:solidFill>
              </a:rPr>
              <a:t>DOW and flooding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b="1" dirty="0" smtClean="0">
                <a:solidFill>
                  <a:schemeClr val="accent1"/>
                </a:solidFill>
              </a:rPr>
              <a:t>Inherent difficulties of forecasting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46100" y="4622127"/>
            <a:ext cx="8026400" cy="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DOW_Radar_at_Lake_Quinault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4950" y="169334"/>
            <a:ext cx="5842003" cy="3091006"/>
          </a:xfrm>
          <a:prstGeom prst="rect">
            <a:avLst/>
          </a:prstGeom>
          <a:ln w="38100" cmpd="sng">
            <a:solidFill>
              <a:schemeClr val="tx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1756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74"/>
    </mc:Choice>
    <mc:Fallback xmlns="">
      <p:transition xmlns:p14="http://schemas.microsoft.com/office/powerpoint/2010/main" spd="slow" advTm="4387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Meteorologists turned Hydrologists?</a:t>
            </a:r>
            <a:endParaRPr lang="en-US" sz="36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546100" y="1295941"/>
            <a:ext cx="8026400" cy="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Screen Shot 2016-03-03 at 2.38.34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379" y="1471582"/>
            <a:ext cx="7015238" cy="526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7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94"/>
    </mc:Choice>
    <mc:Fallback xmlns="">
      <p:transition xmlns:p14="http://schemas.microsoft.com/office/powerpoint/2010/main" spd="slow" advTm="5249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Model Run Variability</a:t>
            </a:r>
            <a:endParaRPr lang="en-US" sz="36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546100" y="1131446"/>
            <a:ext cx="8026400" cy="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Screen Shot 2016-03-03 at 3.44.37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699" y="1257300"/>
            <a:ext cx="7340601" cy="5486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01699" y="4000500"/>
            <a:ext cx="7340601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943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02"/>
    </mc:Choice>
    <mc:Fallback xmlns="">
      <p:transition xmlns:p14="http://schemas.microsoft.com/office/powerpoint/2010/main" spd="slow" advTm="5510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Model Run Variability</a:t>
            </a:r>
            <a:endParaRPr lang="en-US" sz="36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546100" y="1131446"/>
            <a:ext cx="8026400" cy="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model.WRF_GFS_04km_oly.201512040000.00.wssf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5752" y="1265238"/>
            <a:ext cx="5239295" cy="54087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6100" y="1549400"/>
            <a:ext cx="28321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ppleGothic"/>
                <a:ea typeface="AppleGothic"/>
                <a:cs typeface="AppleGothic"/>
              </a:rPr>
              <a:t>After much discussion, heeded the new guidance.</a:t>
            </a:r>
          </a:p>
          <a:p>
            <a:endParaRPr lang="en-US" sz="2400" dirty="0">
              <a:solidFill>
                <a:schemeClr val="tx1">
                  <a:lumMod val="75000"/>
                </a:schemeClr>
              </a:solidFill>
              <a:latin typeface="AppleGothic"/>
              <a:ea typeface="AppleGothic"/>
              <a:cs typeface="AppleGothic"/>
            </a:endParaRPr>
          </a:p>
          <a:p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ppleGothic"/>
                <a:ea typeface="AppleGothic"/>
                <a:cs typeface="AppleGothic"/>
              </a:rPr>
              <a:t>The ground crew out for maintenance bunkered down.</a:t>
            </a:r>
          </a:p>
          <a:p>
            <a:endParaRPr lang="en-US" sz="2400" dirty="0">
              <a:solidFill>
                <a:schemeClr val="tx1">
                  <a:lumMod val="75000"/>
                </a:schemeClr>
              </a:solidFill>
              <a:latin typeface="AppleGothic"/>
              <a:ea typeface="AppleGothic"/>
              <a:cs typeface="AppleGothic"/>
            </a:endParaRPr>
          </a:p>
          <a:p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ppleGothic"/>
                <a:ea typeface="AppleGothic"/>
                <a:cs typeface="AppleGothic"/>
              </a:rPr>
              <a:t>And the verification...  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AppleGothic"/>
              <a:ea typeface="AppleGothic"/>
              <a:cs typeface="AppleGothic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626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73"/>
    </mc:Choice>
    <mc:Fallback xmlns="">
      <p:transition xmlns:p14="http://schemas.microsoft.com/office/powerpoint/2010/main" spd="slow" advTm="2577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Communicating Uncertainty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Limited time within briefing</a:t>
            </a:r>
          </a:p>
          <a:p>
            <a:pPr lvl="1"/>
            <a:r>
              <a:rPr lang="en-US" dirty="0" smtClean="0"/>
              <a:t>Need to plan flights a couple days out</a:t>
            </a:r>
          </a:p>
          <a:p>
            <a:pPr lvl="1"/>
            <a:r>
              <a:rPr lang="en-US" dirty="0" smtClean="0"/>
              <a:t>Long term planning for DOW </a:t>
            </a:r>
          </a:p>
          <a:p>
            <a:r>
              <a:rPr lang="en-US" dirty="0" smtClean="0"/>
              <a:t>Long term forecasts require ensembles</a:t>
            </a:r>
          </a:p>
          <a:p>
            <a:r>
              <a:rPr lang="en-US" dirty="0" smtClean="0"/>
              <a:t>Postage stamps, violins, paintball plots, plumes, spaghetti plots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46100" y="1344321"/>
            <a:ext cx="8026400" cy="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35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46"/>
    </mc:Choice>
    <mc:Fallback xmlns="">
      <p:transition xmlns:p14="http://schemas.microsoft.com/office/powerpoint/2010/main" spd="slow" advTm="5354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Numerous Ensemble Products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46100" y="1344321"/>
            <a:ext cx="8026400" cy="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naefs_500mb_day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497849"/>
            <a:ext cx="4635500" cy="39999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sref_kuil_preci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2302242"/>
            <a:ext cx="5892800" cy="352368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KUIL_2015112900_eps_precip_24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00" y="3068852"/>
            <a:ext cx="4916729" cy="368754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263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40"/>
    </mc:Choice>
    <mc:Fallback xmlns="">
      <p:transition xmlns:p14="http://schemas.microsoft.com/office/powerpoint/2010/main" spd="slow" advTm="6284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Responsibilities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 daily weather updates</a:t>
            </a:r>
          </a:p>
          <a:p>
            <a:r>
              <a:rPr lang="en-US" dirty="0" smtClean="0"/>
              <a:t>Flight support</a:t>
            </a:r>
          </a:p>
          <a:p>
            <a:r>
              <a:rPr lang="en-US" dirty="0" smtClean="0"/>
              <a:t>Ground maintenance</a:t>
            </a:r>
          </a:p>
          <a:p>
            <a:r>
              <a:rPr lang="en-US" dirty="0" smtClean="0"/>
              <a:t>DOW</a:t>
            </a:r>
          </a:p>
          <a:p>
            <a:r>
              <a:rPr lang="en-US" dirty="0" smtClean="0"/>
              <a:t>Documentation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46100" y="1344321"/>
            <a:ext cx="8026400" cy="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Screen Shot 2016-03-03 at 10.36.0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"/>
          <a:stretch/>
        </p:blipFill>
        <p:spPr>
          <a:xfrm>
            <a:off x="4426069" y="3466219"/>
            <a:ext cx="4628128" cy="3320255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3042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73"/>
    </mc:Choice>
    <mc:Fallback xmlns="">
      <p:transition xmlns:p14="http://schemas.microsoft.com/office/powerpoint/2010/main" spd="slow" advTm="4607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5422"/>
            <a:ext cx="8229600" cy="249020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Overall...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8 forecasters</a:t>
            </a:r>
          </a:p>
          <a:p>
            <a:pPr marL="0" indent="0" algn="ctr">
              <a:buNone/>
            </a:pPr>
            <a:r>
              <a:rPr lang="en-US" dirty="0" smtClean="0"/>
              <a:t>60 days</a:t>
            </a:r>
          </a:p>
          <a:p>
            <a:pPr marL="0" indent="0" algn="ctr">
              <a:buNone/>
            </a:pPr>
            <a:r>
              <a:rPr lang="en-US" dirty="0" smtClean="0"/>
              <a:t>68 weather briefings</a:t>
            </a:r>
          </a:p>
        </p:txBody>
      </p:sp>
      <p:pic>
        <p:nvPicPr>
          <p:cNvPr id="5" name="Picture 4" descr="12644843_10100765791584350_300088806809434908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22419" cy="2206361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6" name="Picture 5" descr="82e97f50-f95b-4061-b090-1fc864706c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89130"/>
            <a:ext cx="2528082" cy="3368870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7" name="Picture 6" descr="1d6b34a9-4954-4c48-8bd1-b033b28eca07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5" b="14976"/>
          <a:stretch/>
        </p:blipFill>
        <p:spPr>
          <a:xfrm>
            <a:off x="6748150" y="3489130"/>
            <a:ext cx="2395850" cy="3368870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8" name="Picture 7" descr="IMG_8267-UW-students-developing-Olympex-forecast-11-10-468x27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282" y="0"/>
            <a:ext cx="3832718" cy="2211183"/>
          </a:xfrm>
          <a:prstGeom prst="rect">
            <a:avLst/>
          </a:prstGeom>
          <a:ln>
            <a:solidFill>
              <a:srgbClr val="BFBFBF"/>
            </a:solidFill>
          </a:ln>
        </p:spPr>
      </p:pic>
    </p:spTree>
    <p:extLst>
      <p:ext uri="{BB962C8B-B14F-4D97-AF65-F5344CB8AC3E}">
        <p14:creationId xmlns:p14="http://schemas.microsoft.com/office/powerpoint/2010/main" val="402397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86"/>
    </mc:Choice>
    <mc:Fallback xmlns="">
      <p:transition xmlns:p14="http://schemas.microsoft.com/office/powerpoint/2010/main" spd="slow" advTm="2228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633" y="3435045"/>
            <a:ext cx="8026399" cy="1011082"/>
          </a:xfrm>
          <a:solidFill>
            <a:srgbClr val="BFBFBF"/>
          </a:solidFill>
          <a:ln w="38100" cmpd="sng">
            <a:solidFill>
              <a:srgbClr val="4F81BD"/>
            </a:solidFill>
          </a:ln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Daily Briefing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type="subTitle" idx="1"/>
          </p:nvPr>
        </p:nvSpPr>
        <p:spPr>
          <a:xfrm>
            <a:off x="537633" y="4822975"/>
            <a:ext cx="8026400" cy="1752600"/>
          </a:xfrm>
          <a:solidFill>
            <a:schemeClr val="tx1">
              <a:lumMod val="75000"/>
            </a:schemeClr>
          </a:solidFill>
          <a:ln w="38100" cmpd="sng">
            <a:solidFill>
              <a:srgbClr val="4F81BD"/>
            </a:solidFill>
          </a:ln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800" b="1" dirty="0" smtClean="0">
                <a:solidFill>
                  <a:schemeClr val="accent1"/>
                </a:solidFill>
              </a:rPr>
              <a:t>20-30 minute summary every morning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b="1" dirty="0" smtClean="0">
                <a:solidFill>
                  <a:schemeClr val="accent1"/>
                </a:solidFill>
              </a:rPr>
              <a:t>Helped determine flight plans, DOW operations, ground maintenance, soundings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46100" y="4622127"/>
            <a:ext cx="8026400" cy="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briefingRoom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015" y="157243"/>
            <a:ext cx="7185271" cy="3097654"/>
          </a:xfrm>
          <a:prstGeom prst="rect">
            <a:avLst/>
          </a:prstGeom>
          <a:ln w="38100" cmpd="sng">
            <a:solidFill>
              <a:schemeClr val="tx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955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73"/>
    </mc:Choice>
    <mc:Fallback xmlns="">
      <p:transition xmlns:p14="http://schemas.microsoft.com/office/powerpoint/2010/main" spd="slow" advTm="4027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046"/>
            <a:ext cx="8229600" cy="1143000"/>
          </a:xfrm>
        </p:spPr>
        <p:txBody>
          <a:bodyPr/>
          <a:lstStyle/>
          <a:p>
            <a:r>
              <a:rPr lang="en-US" dirty="0" smtClean="0"/>
              <a:t>Briefing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46100" y="1113417"/>
            <a:ext cx="8026400" cy="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creen Shot 2016-02-29 at 8.15.31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80" y="1169811"/>
            <a:ext cx="5487040" cy="4114800"/>
          </a:xfrm>
          <a:prstGeom prst="rect">
            <a:avLst/>
          </a:prstGeom>
        </p:spPr>
      </p:pic>
      <p:pic>
        <p:nvPicPr>
          <p:cNvPr id="5" name="Picture 4" descr="Screen Shot 2016-02-29 at 8.15.42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3144" y="2673948"/>
            <a:ext cx="5493617" cy="41148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696862" y="1488012"/>
            <a:ext cx="3389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  <a:latin typeface="AppleGothic"/>
                <a:ea typeface="AppleGothic"/>
                <a:cs typeface="AppleGothic"/>
              </a:rPr>
              <a:t>Graphics and script courtesy of Luke </a:t>
            </a:r>
            <a:r>
              <a:rPr lang="en-US" sz="2000" dirty="0" err="1" smtClean="0">
                <a:solidFill>
                  <a:schemeClr val="tx1">
                    <a:lumMod val="85000"/>
                  </a:schemeClr>
                </a:solidFill>
                <a:latin typeface="AppleGothic"/>
                <a:ea typeface="AppleGothic"/>
                <a:cs typeface="AppleGothic"/>
              </a:rPr>
              <a:t>Madaus</a:t>
            </a:r>
            <a:endParaRPr lang="en-US" sz="2000" dirty="0">
              <a:solidFill>
                <a:schemeClr val="tx1">
                  <a:lumMod val="85000"/>
                </a:schemeClr>
              </a:solidFill>
              <a:latin typeface="AppleGothic"/>
              <a:ea typeface="AppleGothic"/>
              <a:cs typeface="AppleGothic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65"/>
    </mc:Choice>
    <mc:Fallback xmlns="">
      <p:transition xmlns:p14="http://schemas.microsoft.com/office/powerpoint/2010/main" spd="slow" advTm="4866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046"/>
            <a:ext cx="8229600" cy="1143000"/>
          </a:xfrm>
        </p:spPr>
        <p:txBody>
          <a:bodyPr/>
          <a:lstStyle/>
          <a:p>
            <a:r>
              <a:rPr lang="en-US" dirty="0" smtClean="0"/>
              <a:t>Briefing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46100" y="1113417"/>
            <a:ext cx="8026400" cy="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creen Shot 2016-02-29 at 8.17.43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51" y="1182139"/>
            <a:ext cx="5487041" cy="4114800"/>
          </a:xfrm>
          <a:prstGeom prst="rect">
            <a:avLst/>
          </a:prstGeom>
        </p:spPr>
      </p:pic>
      <p:pic>
        <p:nvPicPr>
          <p:cNvPr id="7" name="Picture 6" descr="Screen Shot 2016-02-29 at 8.17.46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5310" y="2681555"/>
            <a:ext cx="5487040" cy="41148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72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85"/>
    </mc:Choice>
    <mc:Fallback xmlns="">
      <p:transition xmlns:p14="http://schemas.microsoft.com/office/powerpoint/2010/main" spd="slow" advTm="1548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046"/>
            <a:ext cx="8229600" cy="1143000"/>
          </a:xfrm>
        </p:spPr>
        <p:txBody>
          <a:bodyPr/>
          <a:lstStyle/>
          <a:p>
            <a:r>
              <a:rPr lang="en-US" dirty="0" smtClean="0"/>
              <a:t>Briefing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46100" y="1113417"/>
            <a:ext cx="8026400" cy="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creen Shot 2016-02-29 at 8.18.40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383" y="1259288"/>
            <a:ext cx="7203905" cy="540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4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15"/>
    </mc:Choice>
    <mc:Fallback xmlns="">
      <p:transition xmlns:p14="http://schemas.microsoft.com/office/powerpoint/2010/main" spd="slow" advTm="3401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046"/>
            <a:ext cx="8229600" cy="1143000"/>
          </a:xfrm>
        </p:spPr>
        <p:txBody>
          <a:bodyPr/>
          <a:lstStyle/>
          <a:p>
            <a:r>
              <a:rPr lang="en-US" dirty="0" smtClean="0"/>
              <a:t>Briefing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46100" y="1113417"/>
            <a:ext cx="8026400" cy="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creen Shot 2016-02-29 at 8.19.01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53" y="1169811"/>
            <a:ext cx="5487040" cy="4114800"/>
          </a:xfrm>
          <a:prstGeom prst="rect">
            <a:avLst/>
          </a:prstGeom>
        </p:spPr>
      </p:pic>
      <p:pic>
        <p:nvPicPr>
          <p:cNvPr id="10" name="Picture 9" descr="Screen Shot 2016-02-29 at 8.19.03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9317" y="2666827"/>
            <a:ext cx="5487040" cy="41148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143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60"/>
    </mc:Choice>
    <mc:Fallback xmlns="">
      <p:transition xmlns:p14="http://schemas.microsoft.com/office/powerpoint/2010/main" spd="slow" advTm="3706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046"/>
            <a:ext cx="8229600" cy="1143000"/>
          </a:xfrm>
        </p:spPr>
        <p:txBody>
          <a:bodyPr/>
          <a:lstStyle/>
          <a:p>
            <a:r>
              <a:rPr lang="en-US" dirty="0" smtClean="0"/>
              <a:t>Briefing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46100" y="1113417"/>
            <a:ext cx="8026400" cy="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Screen Shot 2016-02-29 at 8.19.15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84" y="1176401"/>
            <a:ext cx="5487040" cy="4114800"/>
          </a:xfrm>
          <a:prstGeom prst="rect">
            <a:avLst/>
          </a:prstGeom>
        </p:spPr>
      </p:pic>
      <p:pic>
        <p:nvPicPr>
          <p:cNvPr id="11" name="Picture 10" descr="Screen Shot 2016-02-29 at 8.19.05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6600" y="2681555"/>
            <a:ext cx="5487040" cy="41148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78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15"/>
    </mc:Choice>
    <mc:Fallback xmlns="">
      <p:transition xmlns:p14="http://schemas.microsoft.com/office/powerpoint/2010/main" spd="slow" advTm="7571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046"/>
            <a:ext cx="8229600" cy="1143000"/>
          </a:xfrm>
        </p:spPr>
        <p:txBody>
          <a:bodyPr/>
          <a:lstStyle/>
          <a:p>
            <a:r>
              <a:rPr lang="en-US" dirty="0" smtClean="0"/>
              <a:t>Briefing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46100" y="1113417"/>
            <a:ext cx="8026400" cy="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Screen Shot 2016-02-29 at 8.19.10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89" y="1176401"/>
            <a:ext cx="5487040" cy="4114800"/>
          </a:xfrm>
          <a:prstGeom prst="rect">
            <a:avLst/>
          </a:prstGeom>
        </p:spPr>
      </p:pic>
      <p:pic>
        <p:nvPicPr>
          <p:cNvPr id="14" name="Picture 13" descr="Screen Shot 2016-02-29 at 8.19.17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5707" y="2693884"/>
            <a:ext cx="5487037" cy="41148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843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59"/>
    </mc:Choice>
    <mc:Fallback xmlns="">
      <p:transition xmlns:p14="http://schemas.microsoft.com/office/powerpoint/2010/main" spd="slow" advTm="8345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1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5|15.2|11.3|9.5|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6.5|4.4|3.1|1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"/>
</p:tagLst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7419</TotalTime>
  <Words>221</Words>
  <Application>Microsoft Macintosh PowerPoint</Application>
  <PresentationFormat>On-screen Show (4:3)</PresentationFormat>
  <Paragraphs>57</Paragraphs>
  <Slides>20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 Black </vt:lpstr>
      <vt:lpstr>A Day in the Life of an OLYMPEX forecaster</vt:lpstr>
      <vt:lpstr>Responsibilities</vt:lpstr>
      <vt:lpstr>Daily Briefing</vt:lpstr>
      <vt:lpstr>Briefing</vt:lpstr>
      <vt:lpstr>Briefing</vt:lpstr>
      <vt:lpstr>Briefing</vt:lpstr>
      <vt:lpstr>Briefing</vt:lpstr>
      <vt:lpstr>Briefing</vt:lpstr>
      <vt:lpstr>Briefing</vt:lpstr>
      <vt:lpstr>Briefing</vt:lpstr>
      <vt:lpstr>Forecast Successes!</vt:lpstr>
      <vt:lpstr>Large rain event 11/17/15</vt:lpstr>
      <vt:lpstr>Dry spell over Thanksgiving</vt:lpstr>
      <vt:lpstr>Challenges</vt:lpstr>
      <vt:lpstr>Meteorologists turned Hydrologists?</vt:lpstr>
      <vt:lpstr>Model Run Variability</vt:lpstr>
      <vt:lpstr>Model Run Variability</vt:lpstr>
      <vt:lpstr>Communicating Uncertainty</vt:lpstr>
      <vt:lpstr>Numerous Ensemble Products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Tropical Cyclones</dc:title>
  <dc:creator>Jennifer DeHart</dc:creator>
  <cp:lastModifiedBy>Jennifer DeHart</cp:lastModifiedBy>
  <cp:revision>221</cp:revision>
  <dcterms:created xsi:type="dcterms:W3CDTF">2014-09-29T19:30:32Z</dcterms:created>
  <dcterms:modified xsi:type="dcterms:W3CDTF">2016-03-09T00:33:59Z</dcterms:modified>
</cp:coreProperties>
</file>