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0" r:id="rId3"/>
    <p:sldId id="258" r:id="rId4"/>
    <p:sldId id="267" r:id="rId5"/>
    <p:sldId id="261" r:id="rId6"/>
    <p:sldId id="259" r:id="rId7"/>
    <p:sldId id="262" r:id="rId8"/>
    <p:sldId id="263" r:id="rId9"/>
    <p:sldId id="265" r:id="rId10"/>
    <p:sldId id="266"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8" autoAdjust="0"/>
    <p:restoredTop sz="85657" autoAdjust="0"/>
  </p:normalViewPr>
  <p:slideViewPr>
    <p:cSldViewPr snapToGrid="0">
      <p:cViewPr varScale="1">
        <p:scale>
          <a:sx n="64" d="100"/>
          <a:sy n="64" d="100"/>
        </p:scale>
        <p:origin x="-918"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79A97-5DF2-42AA-B74F-CCB40311100B}" type="datetimeFigureOut">
              <a:rPr lang="en-US" smtClean="0"/>
              <a:pPr/>
              <a:t>3/5/2016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5BC5A-1B43-44FE-8C75-8095663D4D5C}" type="slidenum">
              <a:rPr lang="en-US" smtClean="0"/>
              <a:pPr/>
              <a:t>‹#›</a:t>
            </a:fld>
            <a:endParaRPr lang="en-US"/>
          </a:p>
        </p:txBody>
      </p:sp>
    </p:spTree>
    <p:extLst>
      <p:ext uri="{BB962C8B-B14F-4D97-AF65-F5344CB8AC3E}">
        <p14:creationId xmlns:p14="http://schemas.microsoft.com/office/powerpoint/2010/main" xmlns="" val="324644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 located</a:t>
            </a:r>
            <a:r>
              <a:rPr lang="en-US" baseline="0" dirty="0" smtClean="0"/>
              <a:t> in Lake Quinault valley looking up valley into Olympic mountains, DOW measurements will supplement the NASA NPOL radar by obtaining duel-pol data in the Quinault valley below the beam of the NPOL radar. </a:t>
            </a:r>
            <a:r>
              <a:rPr lang="en-US" baseline="0" dirty="0" smtClean="0">
                <a:sym typeface="Wingdings" panose="05000000000000000000" pitchFamily="2" charset="2"/>
              </a:rPr>
              <a:t> Objective to determine the dynamical and microphysical processes leading to rapid growth and fallout of precipitation on the windward sides of mountain ranges. </a:t>
            </a:r>
          </a:p>
          <a:p>
            <a:r>
              <a:rPr lang="en-US" baseline="0" dirty="0" smtClean="0">
                <a:sym typeface="Wingdings" panose="05000000000000000000" pitchFamily="2" charset="2"/>
              </a:rPr>
              <a:t>-want to understand the potential impact of the low level flows on microphysical properties</a:t>
            </a:r>
          </a:p>
          <a:p>
            <a:endParaRPr lang="en-US" baseline="0" dirty="0" smtClean="0">
              <a:sym typeface="Wingdings" panose="05000000000000000000" pitchFamily="2" charset="2"/>
            </a:endParaRPr>
          </a:p>
          <a:p>
            <a:r>
              <a:rPr lang="en-US" baseline="0" dirty="0" smtClean="0">
                <a:sym typeface="Wingdings" panose="05000000000000000000" pitchFamily="2" charset="2"/>
              </a:rPr>
              <a:t> DOW will complete the picture of documenting the orographic processes and making measurements at the levels lower than what the NPOL can see</a:t>
            </a:r>
            <a:endParaRPr lang="en-US" dirty="0"/>
          </a:p>
        </p:txBody>
      </p:sp>
      <p:sp>
        <p:nvSpPr>
          <p:cNvPr id="4" name="Slide Number Placeholder 3"/>
          <p:cNvSpPr>
            <a:spLocks noGrp="1"/>
          </p:cNvSpPr>
          <p:nvPr>
            <p:ph type="sldNum" sz="quarter" idx="10"/>
          </p:nvPr>
        </p:nvSpPr>
        <p:spPr/>
        <p:txBody>
          <a:bodyPr/>
          <a:lstStyle/>
          <a:p>
            <a:fld id="{1935BC5A-1B43-44FE-8C75-8095663D4D5C}" type="slidenum">
              <a:rPr lang="en-US" smtClean="0"/>
              <a:pPr/>
              <a:t>2</a:t>
            </a:fld>
            <a:endParaRPr lang="en-US"/>
          </a:p>
        </p:txBody>
      </p:sp>
    </p:spTree>
    <p:extLst>
      <p:ext uri="{BB962C8B-B14F-4D97-AF65-F5344CB8AC3E}">
        <p14:creationId xmlns:p14="http://schemas.microsoft.com/office/powerpoint/2010/main" xmlns="" val="337118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That there were many other cases of orographic enhancement (with and without KH waves) and, of course, several other examples of KH waves in this data, similar to what has been described in the recent Medina and </a:t>
            </a:r>
            <a:r>
              <a:rPr lang="en-US" baseline="0" dirty="0" err="1" smtClean="0"/>
              <a:t>Houze</a:t>
            </a:r>
            <a:r>
              <a:rPr lang="en-US" baseline="0" dirty="0" smtClean="0"/>
              <a:t> paper that described the presence of KH waves in the Alps and Oregon Cascades using radar data</a:t>
            </a:r>
            <a:endParaRPr lang="en-US" dirty="0"/>
          </a:p>
        </p:txBody>
      </p:sp>
      <p:sp>
        <p:nvSpPr>
          <p:cNvPr id="4" name="Slide Number Placeholder 3"/>
          <p:cNvSpPr>
            <a:spLocks noGrp="1"/>
          </p:cNvSpPr>
          <p:nvPr>
            <p:ph type="sldNum" sz="quarter" idx="10"/>
          </p:nvPr>
        </p:nvSpPr>
        <p:spPr/>
        <p:txBody>
          <a:bodyPr/>
          <a:lstStyle/>
          <a:p>
            <a:fld id="{1935BC5A-1B43-44FE-8C75-8095663D4D5C}" type="slidenum">
              <a:rPr lang="en-US" smtClean="0"/>
              <a:pPr/>
              <a:t>11</a:t>
            </a:fld>
            <a:endParaRPr lang="en-US"/>
          </a:p>
        </p:txBody>
      </p:sp>
    </p:spTree>
    <p:extLst>
      <p:ext uri="{BB962C8B-B14F-4D97-AF65-F5344CB8AC3E}">
        <p14:creationId xmlns:p14="http://schemas.microsoft.com/office/powerpoint/2010/main" xmlns="" val="327782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Schematic of topography and wind flow over the Oregon</a:t>
            </a:r>
            <a:r>
              <a:rPr lang="en-US" baseline="0" dirty="0" smtClean="0"/>
              <a:t> cascade mountains (southerly airflow at low levels along windward slopes; upslope flow over it)</a:t>
            </a:r>
            <a:endParaRPr lang="en-US" dirty="0" smtClean="0"/>
          </a:p>
          <a:p>
            <a:r>
              <a:rPr lang="en-US" dirty="0" smtClean="0"/>
              <a:t>2. Schematic of the</a:t>
            </a:r>
            <a:r>
              <a:rPr lang="en-US" baseline="0" dirty="0" smtClean="0"/>
              <a:t> typical radar reflectivity structure observed in </a:t>
            </a:r>
            <a:r>
              <a:rPr lang="en-US" baseline="0" dirty="0" err="1" smtClean="0"/>
              <a:t>midlatitude</a:t>
            </a:r>
            <a:r>
              <a:rPr lang="en-US" baseline="0" dirty="0" smtClean="0"/>
              <a:t> Pacific cyclone passages over the Cascade mountains</a:t>
            </a:r>
          </a:p>
          <a:p>
            <a:r>
              <a:rPr lang="en-US" baseline="0" dirty="0" smtClean="0"/>
              <a:t>-Bright band = region of higher reflectivity near the elevation of the melting layer between snow and rain</a:t>
            </a:r>
          </a:p>
          <a:p>
            <a:r>
              <a:rPr lang="en-US" baseline="0" dirty="0" smtClean="0"/>
              <a:t>-</a:t>
            </a:r>
            <a:r>
              <a:rPr lang="en-US" dirty="0" smtClean="0"/>
              <a:t>presence</a:t>
            </a:r>
            <a:r>
              <a:rPr lang="en-US" baseline="0" dirty="0" smtClean="0"/>
              <a:t> of the shear layer and its suggested role in enhancing microphysical processes through turbulence</a:t>
            </a:r>
            <a:endParaRPr lang="en-US" dirty="0"/>
          </a:p>
        </p:txBody>
      </p:sp>
      <p:sp>
        <p:nvSpPr>
          <p:cNvPr id="4" name="Slide Number Placeholder 3"/>
          <p:cNvSpPr>
            <a:spLocks noGrp="1"/>
          </p:cNvSpPr>
          <p:nvPr>
            <p:ph type="sldNum" sz="quarter" idx="10"/>
          </p:nvPr>
        </p:nvSpPr>
        <p:spPr/>
        <p:txBody>
          <a:bodyPr/>
          <a:lstStyle/>
          <a:p>
            <a:fld id="{1935BC5A-1B43-44FE-8C75-8095663D4D5C}" type="slidenum">
              <a:rPr lang="en-US" smtClean="0"/>
              <a:pPr/>
              <a:t>3</a:t>
            </a:fld>
            <a:endParaRPr lang="en-US"/>
          </a:p>
        </p:txBody>
      </p:sp>
    </p:spTree>
    <p:extLst>
      <p:ext uri="{BB962C8B-B14F-4D97-AF65-F5344CB8AC3E}">
        <p14:creationId xmlns:p14="http://schemas.microsoft.com/office/powerpoint/2010/main" xmlns="" val="299177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-Pacific storm</a:t>
            </a:r>
            <a:r>
              <a:rPr lang="en-US" baseline="0" dirty="0" smtClean="0"/>
              <a:t> airflow within the Quinault Valley during OLYMPEX</a:t>
            </a:r>
          </a:p>
          <a:p>
            <a:r>
              <a:rPr lang="en-US" baseline="0" dirty="0" smtClean="0"/>
              <a:t>-It was very common for there to be down valley flow at low levels, and up valley flow at upper levels</a:t>
            </a:r>
          </a:p>
          <a:p>
            <a:r>
              <a:rPr lang="en-US" baseline="0" dirty="0" smtClean="0">
                <a:sym typeface="Wingdings" panose="05000000000000000000" pitchFamily="2" charset="2"/>
              </a:rPr>
              <a:t>This can be due sometimes to cold air exiting the valley (as it cools and sinks from the mountains) or can sometimes be due to the large scale conditions  </a:t>
            </a:r>
            <a:r>
              <a:rPr lang="en-US" baseline="0" dirty="0" smtClean="0">
                <a:solidFill>
                  <a:srgbClr val="C00000"/>
                </a:solidFill>
                <a:sym typeface="Wingdings" panose="05000000000000000000" pitchFamily="2" charset="2"/>
              </a:rPr>
              <a:t>(when didn’t see shear layer)</a:t>
            </a:r>
          </a:p>
          <a:p>
            <a:r>
              <a:rPr lang="en-US" baseline="0" dirty="0" smtClean="0">
                <a:sym typeface="Wingdings" panose="05000000000000000000" pitchFamily="2" charset="2"/>
              </a:rPr>
              <a:t>-Strong shear layer was much rarer during these Pacific storm events, and the production of KHI waves and turbulence was very uncommon</a:t>
            </a:r>
          </a:p>
          <a:p>
            <a:endParaRPr lang="en-US" baseline="0" dirty="0" smtClean="0">
              <a:sym typeface="Wingdings" panose="05000000000000000000" pitchFamily="2" charset="2"/>
            </a:endParaRPr>
          </a:p>
          <a:p>
            <a:r>
              <a:rPr lang="en-US" baseline="0" dirty="0" smtClean="0">
                <a:sym typeface="Wingdings" panose="05000000000000000000" pitchFamily="2" charset="2"/>
              </a:rPr>
              <a:t>11/13 – Down valley flow occurring near </a:t>
            </a:r>
            <a:r>
              <a:rPr lang="en-US" baseline="0" dirty="0" err="1" smtClean="0">
                <a:sym typeface="Wingdings" panose="05000000000000000000" pitchFamily="2" charset="2"/>
              </a:rPr>
              <a:t>sfc</a:t>
            </a:r>
            <a:r>
              <a:rPr lang="en-US" baseline="0" dirty="0" smtClean="0">
                <a:sym typeface="Wingdings" panose="05000000000000000000" pitchFamily="2" charset="2"/>
              </a:rPr>
              <a:t>-weaker- due to evaporative cooling/sinking from mountains within valley</a:t>
            </a:r>
          </a:p>
          <a:p>
            <a:r>
              <a:rPr lang="en-US" baseline="0" dirty="0" smtClean="0">
                <a:sym typeface="Wingdings" panose="05000000000000000000" pitchFamily="2" charset="2"/>
              </a:rPr>
              <a:t>12/1- stronger down valley flow associated with mountains as well, cold air exiting valley at low levels-weaker upper level flow</a:t>
            </a:r>
          </a:p>
          <a:p>
            <a:r>
              <a:rPr lang="en-US" baseline="0" dirty="0" smtClean="0">
                <a:sym typeface="Wingdings" panose="05000000000000000000" pitchFamily="2" charset="2"/>
              </a:rPr>
              <a:t>1/6- down valley flow much deeper –due to synoptic flow- see jagged edges in radial velocity, but no waves associated in other fields, Mostly </a:t>
            </a:r>
            <a:r>
              <a:rPr lang="en-US" baseline="0" dirty="0" err="1" smtClean="0">
                <a:sym typeface="Wingdings" panose="05000000000000000000" pitchFamily="2" charset="2"/>
              </a:rPr>
              <a:t>stratiform</a:t>
            </a:r>
            <a:r>
              <a:rPr lang="en-US" baseline="0" dirty="0" smtClean="0">
                <a:sym typeface="Wingdings" panose="05000000000000000000" pitchFamily="2" charset="2"/>
              </a:rPr>
              <a:t> </a:t>
            </a:r>
            <a:r>
              <a:rPr lang="en-US" baseline="0" dirty="0" err="1" smtClean="0">
                <a:sym typeface="Wingdings" panose="05000000000000000000" pitchFamily="2" charset="2"/>
              </a:rPr>
              <a:t>precip</a:t>
            </a:r>
            <a:r>
              <a:rPr lang="en-US" baseline="0" dirty="0" smtClean="0">
                <a:sym typeface="Wingdings" panose="05000000000000000000" pitchFamily="2" charset="2"/>
              </a:rPr>
              <a:t> associated with disorganized band</a:t>
            </a:r>
          </a:p>
        </p:txBody>
      </p:sp>
      <p:sp>
        <p:nvSpPr>
          <p:cNvPr id="4" name="Slide Number Placeholder 3"/>
          <p:cNvSpPr>
            <a:spLocks noGrp="1"/>
          </p:cNvSpPr>
          <p:nvPr>
            <p:ph type="sldNum" sz="quarter" idx="10"/>
          </p:nvPr>
        </p:nvSpPr>
        <p:spPr/>
        <p:txBody>
          <a:bodyPr/>
          <a:lstStyle/>
          <a:p>
            <a:fld id="{1935BC5A-1B43-44FE-8C75-8095663D4D5C}" type="slidenum">
              <a:rPr lang="en-US" smtClean="0"/>
              <a:pPr/>
              <a:t>4</a:t>
            </a:fld>
            <a:endParaRPr lang="en-US"/>
          </a:p>
        </p:txBody>
      </p:sp>
    </p:spTree>
    <p:extLst>
      <p:ext uri="{BB962C8B-B14F-4D97-AF65-F5344CB8AC3E}">
        <p14:creationId xmlns:p14="http://schemas.microsoft.com/office/powerpoint/2010/main" xmlns="" val="227952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-Occur</a:t>
            </a:r>
            <a:r>
              <a:rPr lang="en-US" baseline="0" dirty="0" smtClean="0"/>
              <a:t> when there is velocity shear (two layers of air moving at different speeds) </a:t>
            </a:r>
            <a:r>
              <a:rPr lang="en-US" baseline="0" dirty="0" smtClean="0">
                <a:sym typeface="Wingdings" panose="05000000000000000000" pitchFamily="2" charset="2"/>
              </a:rPr>
              <a:t> which leads to instability and turbulent flow  wave structure forms; the upper layers of air are moving at higher speeds and scoop the top of the cloud layer into wave-like structures</a:t>
            </a:r>
          </a:p>
          <a:p>
            <a:r>
              <a:rPr lang="en-US" baseline="0" dirty="0" smtClean="0">
                <a:sym typeface="Wingdings" panose="05000000000000000000" pitchFamily="2" charset="2"/>
              </a:rPr>
              <a:t>-In this image -up valley flow above 1.5 km, and down valley flow below 1.5 km</a:t>
            </a:r>
            <a:endParaRPr lang="en-US" dirty="0"/>
          </a:p>
        </p:txBody>
      </p:sp>
      <p:sp>
        <p:nvSpPr>
          <p:cNvPr id="4" name="Slide Number Placeholder 3"/>
          <p:cNvSpPr>
            <a:spLocks noGrp="1"/>
          </p:cNvSpPr>
          <p:nvPr>
            <p:ph type="sldNum" sz="quarter" idx="10"/>
          </p:nvPr>
        </p:nvSpPr>
        <p:spPr/>
        <p:txBody>
          <a:bodyPr/>
          <a:lstStyle/>
          <a:p>
            <a:fld id="{1935BC5A-1B43-44FE-8C75-8095663D4D5C}" type="slidenum">
              <a:rPr lang="en-US" smtClean="0"/>
              <a:pPr/>
              <a:t>5</a:t>
            </a:fld>
            <a:endParaRPr lang="en-US"/>
          </a:p>
        </p:txBody>
      </p:sp>
    </p:spTree>
    <p:extLst>
      <p:ext uri="{BB962C8B-B14F-4D97-AF65-F5344CB8AC3E}">
        <p14:creationId xmlns:p14="http://schemas.microsoft.com/office/powerpoint/2010/main" xmlns="" val="73577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Extensive </a:t>
            </a:r>
            <a:r>
              <a:rPr lang="en-US" dirty="0" err="1" smtClean="0"/>
              <a:t>stratiform</a:t>
            </a:r>
            <a:r>
              <a:rPr lang="en-US" dirty="0" smtClean="0"/>
              <a:t> precipitation area </a:t>
            </a:r>
            <a:r>
              <a:rPr lang="en-US" dirty="0" smtClean="0">
                <a:sym typeface="Wingdings" panose="05000000000000000000" pitchFamily="2" charset="2"/>
              </a:rPr>
              <a:t> Over 200 mm in Quinault region over 2 day period</a:t>
            </a:r>
            <a:endParaRPr lang="en-US" dirty="0" smtClean="0"/>
          </a:p>
          <a:p>
            <a:pPr marL="171450" indent="-171450">
              <a:buFont typeface="Arial" panose="020B0604020202020204" pitchFamily="34" charset="0"/>
              <a:buChar char="•"/>
            </a:pPr>
            <a:r>
              <a:rPr lang="en-US" dirty="0" smtClean="0"/>
              <a:t>KH</a:t>
            </a:r>
            <a:r>
              <a:rPr lang="en-US" baseline="0" dirty="0" smtClean="0"/>
              <a:t> </a:t>
            </a:r>
            <a:r>
              <a:rPr lang="en-US" dirty="0" smtClean="0"/>
              <a:t>wave outbreak -Strong southwesterly winds at 900 </a:t>
            </a:r>
            <a:r>
              <a:rPr lang="en-US" dirty="0" err="1" smtClean="0"/>
              <a:t>hPa</a:t>
            </a:r>
            <a:r>
              <a:rPr lang="en-US" dirty="0" smtClean="0"/>
              <a:t> and above, surface winds moderate and southeasterly </a:t>
            </a:r>
            <a:r>
              <a:rPr lang="en-US" dirty="0" smtClean="0">
                <a:sym typeface="Wingdings" panose="05000000000000000000" pitchFamily="2" charset="2"/>
              </a:rPr>
              <a:t> shear at low levels</a:t>
            </a:r>
            <a:endParaRPr lang="en-US" dirty="0" smtClean="0"/>
          </a:p>
          <a:p>
            <a:endParaRPr lang="en-US" dirty="0"/>
          </a:p>
        </p:txBody>
      </p:sp>
      <p:sp>
        <p:nvSpPr>
          <p:cNvPr id="4" name="Slide Number Placeholder 3"/>
          <p:cNvSpPr>
            <a:spLocks noGrp="1"/>
          </p:cNvSpPr>
          <p:nvPr>
            <p:ph type="sldNum" sz="quarter" idx="10"/>
          </p:nvPr>
        </p:nvSpPr>
        <p:spPr/>
        <p:txBody>
          <a:bodyPr/>
          <a:lstStyle/>
          <a:p>
            <a:fld id="{1935BC5A-1B43-44FE-8C75-8095663D4D5C}" type="slidenum">
              <a:rPr lang="en-US" smtClean="0"/>
              <a:pPr/>
              <a:t>6</a:t>
            </a:fld>
            <a:endParaRPr lang="en-US"/>
          </a:p>
        </p:txBody>
      </p:sp>
    </p:spTree>
    <p:extLst>
      <p:ext uri="{BB962C8B-B14F-4D97-AF65-F5344CB8AC3E}">
        <p14:creationId xmlns:p14="http://schemas.microsoft.com/office/powerpoint/2010/main" xmlns="" val="57329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KH waves are rare in this region,</a:t>
            </a:r>
            <a:r>
              <a:rPr lang="en-US" baseline="0" dirty="0" smtClean="0"/>
              <a:t> when they did occur – we were able to recognize the waves in the radar data and here are some examples of what they look like</a:t>
            </a:r>
            <a:endParaRPr lang="en-US" dirty="0" smtClean="0"/>
          </a:p>
          <a:p>
            <a:r>
              <a:rPr lang="en-US" dirty="0" smtClean="0"/>
              <a:t>-As shown in</a:t>
            </a:r>
            <a:r>
              <a:rPr lang="en-US" baseline="0" dirty="0" smtClean="0"/>
              <a:t> coastal sounding, low level flow was weak and south easterly; leading to down valley flow at low levels in the Quinault valley (blues = toward DOW), and up valley flow at upper levels (away from the DOW)</a:t>
            </a:r>
          </a:p>
          <a:p>
            <a:r>
              <a:rPr lang="en-US" baseline="0" dirty="0" smtClean="0"/>
              <a:t>-This leads to a very strong shear layer, which then leads to the Kelvin </a:t>
            </a:r>
            <a:r>
              <a:rPr lang="en-US" baseline="0" dirty="0" err="1" smtClean="0"/>
              <a:t>Helmhotlz</a:t>
            </a:r>
            <a:r>
              <a:rPr lang="en-US" baseline="0" dirty="0" smtClean="0"/>
              <a:t> waves </a:t>
            </a:r>
            <a:endParaRPr lang="en-US" dirty="0"/>
          </a:p>
        </p:txBody>
      </p:sp>
      <p:sp>
        <p:nvSpPr>
          <p:cNvPr id="4" name="Slide Number Placeholder 3"/>
          <p:cNvSpPr>
            <a:spLocks noGrp="1"/>
          </p:cNvSpPr>
          <p:nvPr>
            <p:ph type="sldNum" sz="quarter" idx="10"/>
          </p:nvPr>
        </p:nvSpPr>
        <p:spPr/>
        <p:txBody>
          <a:bodyPr/>
          <a:lstStyle/>
          <a:p>
            <a:fld id="{1935BC5A-1B43-44FE-8C75-8095663D4D5C}" type="slidenum">
              <a:rPr lang="en-US" smtClean="0"/>
              <a:pPr/>
              <a:t>7</a:t>
            </a:fld>
            <a:endParaRPr lang="en-US"/>
          </a:p>
        </p:txBody>
      </p:sp>
    </p:spTree>
    <p:extLst>
      <p:ext uri="{BB962C8B-B14F-4D97-AF65-F5344CB8AC3E}">
        <p14:creationId xmlns:p14="http://schemas.microsoft.com/office/powerpoint/2010/main" xmlns="" val="129445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a:t>
            </a:r>
            <a:r>
              <a:rPr lang="en-US" baseline="0" dirty="0" smtClean="0"/>
              <a:t> to look at the potential impact of this strong shear layer on microphysical properties of precipitation and cloud droplets</a:t>
            </a:r>
            <a:endParaRPr lang="en-US" dirty="0" smtClean="0"/>
          </a:p>
          <a:p>
            <a:r>
              <a:rPr lang="en-US" dirty="0" smtClean="0"/>
              <a:t>-Shear layer modifies</a:t>
            </a:r>
            <a:r>
              <a:rPr lang="en-US" baseline="0" dirty="0" smtClean="0"/>
              <a:t> the intensity of the precipitation and bright band precipitation </a:t>
            </a:r>
            <a:endParaRPr lang="en-US" dirty="0"/>
          </a:p>
        </p:txBody>
      </p:sp>
      <p:sp>
        <p:nvSpPr>
          <p:cNvPr id="4" name="Slide Number Placeholder 3"/>
          <p:cNvSpPr>
            <a:spLocks noGrp="1"/>
          </p:cNvSpPr>
          <p:nvPr>
            <p:ph type="sldNum" sz="quarter" idx="10"/>
          </p:nvPr>
        </p:nvSpPr>
        <p:spPr/>
        <p:txBody>
          <a:bodyPr/>
          <a:lstStyle/>
          <a:p>
            <a:fld id="{1935BC5A-1B43-44FE-8C75-8095663D4D5C}" type="slidenum">
              <a:rPr lang="en-US" smtClean="0"/>
              <a:pPr/>
              <a:t>8</a:t>
            </a:fld>
            <a:endParaRPr lang="en-US"/>
          </a:p>
        </p:txBody>
      </p:sp>
    </p:spTree>
    <p:extLst>
      <p:ext uri="{BB962C8B-B14F-4D97-AF65-F5344CB8AC3E}">
        <p14:creationId xmlns:p14="http://schemas.microsoft.com/office/powerpoint/2010/main" xmlns="" val="202064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a:t>
            </a:r>
            <a:r>
              <a:rPr lang="en-US" baseline="0" dirty="0" smtClean="0"/>
              <a:t> impact of different low level flows into the valley/hitting mountains on microphysical properties</a:t>
            </a:r>
            <a:endParaRPr lang="en-US" dirty="0" smtClean="0"/>
          </a:p>
          <a:p>
            <a:r>
              <a:rPr lang="en-US" dirty="0" smtClean="0"/>
              <a:t>-See</a:t>
            </a:r>
            <a:r>
              <a:rPr lang="en-US" baseline="0" dirty="0" smtClean="0"/>
              <a:t> evolution of the melting level in </a:t>
            </a:r>
            <a:r>
              <a:rPr lang="en-US" i="1" baseline="0" dirty="0" smtClean="0"/>
              <a:t>rho-</a:t>
            </a:r>
            <a:r>
              <a:rPr lang="en-US" i="1" baseline="0" dirty="0" err="1" smtClean="0"/>
              <a:t>hv</a:t>
            </a:r>
            <a:r>
              <a:rPr lang="en-US" i="0" baseline="0" dirty="0" smtClean="0"/>
              <a:t> plots, which are a measure of the correlation coefficient </a:t>
            </a:r>
            <a:r>
              <a:rPr lang="en-US" i="0" baseline="0" dirty="0" smtClean="0">
                <a:sym typeface="Wingdings" panose="05000000000000000000" pitchFamily="2" charset="2"/>
              </a:rPr>
              <a:t> how similar in shape/size droplets are  represent melting level because of change from snow to rain</a:t>
            </a:r>
            <a:endParaRPr lang="en-US" dirty="0"/>
          </a:p>
        </p:txBody>
      </p:sp>
      <p:sp>
        <p:nvSpPr>
          <p:cNvPr id="4" name="Slide Number Placeholder 3"/>
          <p:cNvSpPr>
            <a:spLocks noGrp="1"/>
          </p:cNvSpPr>
          <p:nvPr>
            <p:ph type="sldNum" sz="quarter" idx="10"/>
          </p:nvPr>
        </p:nvSpPr>
        <p:spPr/>
        <p:txBody>
          <a:bodyPr/>
          <a:lstStyle/>
          <a:p>
            <a:fld id="{1935BC5A-1B43-44FE-8C75-8095663D4D5C}" type="slidenum">
              <a:rPr lang="en-US" smtClean="0"/>
              <a:pPr/>
              <a:t>9</a:t>
            </a:fld>
            <a:endParaRPr lang="en-US"/>
          </a:p>
        </p:txBody>
      </p:sp>
    </p:spTree>
    <p:extLst>
      <p:ext uri="{BB962C8B-B14F-4D97-AF65-F5344CB8AC3E}">
        <p14:creationId xmlns:p14="http://schemas.microsoft.com/office/powerpoint/2010/main" xmlns="" val="1484031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-ZDR</a:t>
            </a:r>
            <a:r>
              <a:rPr lang="en-US" baseline="0" dirty="0" smtClean="0"/>
              <a:t> plots show the difference in returned energy between the horizontal and vertical pulses. </a:t>
            </a:r>
            <a:r>
              <a:rPr lang="en-US" baseline="0" dirty="0" smtClean="0">
                <a:sym typeface="Wingdings" panose="05000000000000000000" pitchFamily="2" charset="2"/>
              </a:rPr>
              <a:t> Larger particles/drops (more horizontally extensive)= more contribution to reflectivity factor</a:t>
            </a:r>
          </a:p>
          <a:p>
            <a:r>
              <a:rPr lang="en-US" baseline="0" dirty="0" smtClean="0">
                <a:sym typeface="Wingdings" panose="05000000000000000000" pitchFamily="2" charset="2"/>
              </a:rPr>
              <a:t>-Also a way to measure bright band/melting level within the storm system (Important for seeing transition from liquid to snow)</a:t>
            </a:r>
          </a:p>
          <a:p>
            <a:r>
              <a:rPr lang="en-US" baseline="0" dirty="0" smtClean="0">
                <a:sym typeface="Wingdings" panose="05000000000000000000" pitchFamily="2" charset="2"/>
              </a:rPr>
              <a:t>-One thing to mention is that the biases have not yet been removed from these data, so the higher reflectivity values around the top edge are a product of the radar and aren’t ‘real’</a:t>
            </a:r>
          </a:p>
          <a:p>
            <a:r>
              <a:rPr lang="en-US" baseline="0" dirty="0" smtClean="0">
                <a:sym typeface="Wingdings" panose="05000000000000000000" pitchFamily="2" charset="2"/>
              </a:rPr>
              <a:t>-Similar modification of bright band due to shear layer!</a:t>
            </a:r>
            <a:endParaRPr lang="en-US" baseline="0" dirty="0" smtClean="0"/>
          </a:p>
        </p:txBody>
      </p:sp>
      <p:sp>
        <p:nvSpPr>
          <p:cNvPr id="4" name="Slide Number Placeholder 3"/>
          <p:cNvSpPr>
            <a:spLocks noGrp="1"/>
          </p:cNvSpPr>
          <p:nvPr>
            <p:ph type="sldNum" sz="quarter" idx="10"/>
          </p:nvPr>
        </p:nvSpPr>
        <p:spPr/>
        <p:txBody>
          <a:bodyPr/>
          <a:lstStyle/>
          <a:p>
            <a:fld id="{1935BC5A-1B43-44FE-8C75-8095663D4D5C}" type="slidenum">
              <a:rPr lang="en-US" smtClean="0"/>
              <a:pPr/>
              <a:t>10</a:t>
            </a:fld>
            <a:endParaRPr lang="en-US"/>
          </a:p>
        </p:txBody>
      </p:sp>
    </p:spTree>
    <p:extLst>
      <p:ext uri="{BB962C8B-B14F-4D97-AF65-F5344CB8AC3E}">
        <p14:creationId xmlns:p14="http://schemas.microsoft.com/office/powerpoint/2010/main" xmlns="" val="245371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CAAF5C-A7C0-40F8-AD82-C64F388EA2A7}" type="datetimeFigureOut">
              <a:rPr lang="en-US" smtClean="0"/>
              <a:pPr/>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AB208-F181-448E-A9FC-2F6E9A21A168}" type="slidenum">
              <a:rPr lang="en-US" smtClean="0"/>
              <a:pPr/>
              <a:t>‹#›</a:t>
            </a:fld>
            <a:endParaRPr lang="en-US"/>
          </a:p>
        </p:txBody>
      </p:sp>
    </p:spTree>
    <p:extLst>
      <p:ext uri="{BB962C8B-B14F-4D97-AF65-F5344CB8AC3E}">
        <p14:creationId xmlns:p14="http://schemas.microsoft.com/office/powerpoint/2010/main" xmlns="" val="119018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AAF5C-A7C0-40F8-AD82-C64F388EA2A7}" type="datetimeFigureOut">
              <a:rPr lang="en-US" smtClean="0"/>
              <a:pPr/>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AB208-F181-448E-A9FC-2F6E9A21A168}" type="slidenum">
              <a:rPr lang="en-US" smtClean="0"/>
              <a:pPr/>
              <a:t>‹#›</a:t>
            </a:fld>
            <a:endParaRPr lang="en-US"/>
          </a:p>
        </p:txBody>
      </p:sp>
    </p:spTree>
    <p:extLst>
      <p:ext uri="{BB962C8B-B14F-4D97-AF65-F5344CB8AC3E}">
        <p14:creationId xmlns:p14="http://schemas.microsoft.com/office/powerpoint/2010/main" xmlns="" val="414971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AAF5C-A7C0-40F8-AD82-C64F388EA2A7}" type="datetimeFigureOut">
              <a:rPr lang="en-US" smtClean="0"/>
              <a:pPr/>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AB208-F181-448E-A9FC-2F6E9A21A168}" type="slidenum">
              <a:rPr lang="en-US" smtClean="0"/>
              <a:pPr/>
              <a:t>‹#›</a:t>
            </a:fld>
            <a:endParaRPr lang="en-US"/>
          </a:p>
        </p:txBody>
      </p:sp>
    </p:spTree>
    <p:extLst>
      <p:ext uri="{BB962C8B-B14F-4D97-AF65-F5344CB8AC3E}">
        <p14:creationId xmlns:p14="http://schemas.microsoft.com/office/powerpoint/2010/main" xmlns="" val="66153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AAF5C-A7C0-40F8-AD82-C64F388EA2A7}" type="datetimeFigureOut">
              <a:rPr lang="en-US" smtClean="0"/>
              <a:pPr/>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AB208-F181-448E-A9FC-2F6E9A21A168}" type="slidenum">
              <a:rPr lang="en-US" smtClean="0"/>
              <a:pPr/>
              <a:t>‹#›</a:t>
            </a:fld>
            <a:endParaRPr lang="en-US"/>
          </a:p>
        </p:txBody>
      </p:sp>
    </p:spTree>
    <p:extLst>
      <p:ext uri="{BB962C8B-B14F-4D97-AF65-F5344CB8AC3E}">
        <p14:creationId xmlns:p14="http://schemas.microsoft.com/office/powerpoint/2010/main" xmlns="" val="23001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AAF5C-A7C0-40F8-AD82-C64F388EA2A7}" type="datetimeFigureOut">
              <a:rPr lang="en-US" smtClean="0"/>
              <a:pPr/>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AB208-F181-448E-A9FC-2F6E9A21A168}" type="slidenum">
              <a:rPr lang="en-US" smtClean="0"/>
              <a:pPr/>
              <a:t>‹#›</a:t>
            </a:fld>
            <a:endParaRPr lang="en-US"/>
          </a:p>
        </p:txBody>
      </p:sp>
    </p:spTree>
    <p:extLst>
      <p:ext uri="{BB962C8B-B14F-4D97-AF65-F5344CB8AC3E}">
        <p14:creationId xmlns:p14="http://schemas.microsoft.com/office/powerpoint/2010/main" xmlns="" val="319503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CAAF5C-A7C0-40F8-AD82-C64F388EA2A7}" type="datetimeFigureOut">
              <a:rPr lang="en-US" smtClean="0"/>
              <a:pPr/>
              <a:t>3/5/2016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AB208-F181-448E-A9FC-2F6E9A21A168}" type="slidenum">
              <a:rPr lang="en-US" smtClean="0"/>
              <a:pPr/>
              <a:t>‹#›</a:t>
            </a:fld>
            <a:endParaRPr lang="en-US"/>
          </a:p>
        </p:txBody>
      </p:sp>
    </p:spTree>
    <p:extLst>
      <p:ext uri="{BB962C8B-B14F-4D97-AF65-F5344CB8AC3E}">
        <p14:creationId xmlns:p14="http://schemas.microsoft.com/office/powerpoint/2010/main" xmlns="" val="30077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AAF5C-A7C0-40F8-AD82-C64F388EA2A7}" type="datetimeFigureOut">
              <a:rPr lang="en-US" smtClean="0"/>
              <a:pPr/>
              <a:t>3/5/2016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AB208-F181-448E-A9FC-2F6E9A21A168}" type="slidenum">
              <a:rPr lang="en-US" smtClean="0"/>
              <a:pPr/>
              <a:t>‹#›</a:t>
            </a:fld>
            <a:endParaRPr lang="en-US"/>
          </a:p>
        </p:txBody>
      </p:sp>
    </p:spTree>
    <p:extLst>
      <p:ext uri="{BB962C8B-B14F-4D97-AF65-F5344CB8AC3E}">
        <p14:creationId xmlns:p14="http://schemas.microsoft.com/office/powerpoint/2010/main" xmlns="" val="250725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CAAF5C-A7C0-40F8-AD82-C64F388EA2A7}" type="datetimeFigureOut">
              <a:rPr lang="en-US" smtClean="0"/>
              <a:pPr/>
              <a:t>3/5/2016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AB208-F181-448E-A9FC-2F6E9A21A168}" type="slidenum">
              <a:rPr lang="en-US" smtClean="0"/>
              <a:pPr/>
              <a:t>‹#›</a:t>
            </a:fld>
            <a:endParaRPr lang="en-US"/>
          </a:p>
        </p:txBody>
      </p:sp>
    </p:spTree>
    <p:extLst>
      <p:ext uri="{BB962C8B-B14F-4D97-AF65-F5344CB8AC3E}">
        <p14:creationId xmlns:p14="http://schemas.microsoft.com/office/powerpoint/2010/main" xmlns="" val="146002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AAF5C-A7C0-40F8-AD82-C64F388EA2A7}" type="datetimeFigureOut">
              <a:rPr lang="en-US" smtClean="0"/>
              <a:pPr/>
              <a:t>3/5/2016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AB208-F181-448E-A9FC-2F6E9A21A168}" type="slidenum">
              <a:rPr lang="en-US" smtClean="0"/>
              <a:pPr/>
              <a:t>‹#›</a:t>
            </a:fld>
            <a:endParaRPr lang="en-US"/>
          </a:p>
        </p:txBody>
      </p:sp>
    </p:spTree>
    <p:extLst>
      <p:ext uri="{BB962C8B-B14F-4D97-AF65-F5344CB8AC3E}">
        <p14:creationId xmlns:p14="http://schemas.microsoft.com/office/powerpoint/2010/main" xmlns="" val="181260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AAF5C-A7C0-40F8-AD82-C64F388EA2A7}" type="datetimeFigureOut">
              <a:rPr lang="en-US" smtClean="0"/>
              <a:pPr/>
              <a:t>3/5/2016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AB208-F181-448E-A9FC-2F6E9A21A168}" type="slidenum">
              <a:rPr lang="en-US" smtClean="0"/>
              <a:pPr/>
              <a:t>‹#›</a:t>
            </a:fld>
            <a:endParaRPr lang="en-US"/>
          </a:p>
        </p:txBody>
      </p:sp>
    </p:spTree>
    <p:extLst>
      <p:ext uri="{BB962C8B-B14F-4D97-AF65-F5344CB8AC3E}">
        <p14:creationId xmlns:p14="http://schemas.microsoft.com/office/powerpoint/2010/main" xmlns="" val="394366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AAF5C-A7C0-40F8-AD82-C64F388EA2A7}" type="datetimeFigureOut">
              <a:rPr lang="en-US" smtClean="0"/>
              <a:pPr/>
              <a:t>3/5/2016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AB208-F181-448E-A9FC-2F6E9A21A168}" type="slidenum">
              <a:rPr lang="en-US" smtClean="0"/>
              <a:pPr/>
              <a:t>‹#›</a:t>
            </a:fld>
            <a:endParaRPr lang="en-US"/>
          </a:p>
        </p:txBody>
      </p:sp>
    </p:spTree>
    <p:extLst>
      <p:ext uri="{BB962C8B-B14F-4D97-AF65-F5344CB8AC3E}">
        <p14:creationId xmlns:p14="http://schemas.microsoft.com/office/powerpoint/2010/main" xmlns="" val="389616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AAF5C-A7C0-40F8-AD82-C64F388EA2A7}" type="datetimeFigureOut">
              <a:rPr lang="en-US" smtClean="0"/>
              <a:pPr/>
              <a:t>3/5/2016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AB208-F181-448E-A9FC-2F6E9A21A168}" type="slidenum">
              <a:rPr lang="en-US" smtClean="0"/>
              <a:pPr/>
              <a:t>‹#›</a:t>
            </a:fld>
            <a:endParaRPr lang="en-US"/>
          </a:p>
        </p:txBody>
      </p:sp>
    </p:spTree>
    <p:extLst>
      <p:ext uri="{BB962C8B-B14F-4D97-AF65-F5344CB8AC3E}">
        <p14:creationId xmlns:p14="http://schemas.microsoft.com/office/powerpoint/2010/main" xmlns="" val="62151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58104" y="2559362"/>
            <a:ext cx="6520206" cy="2176425"/>
          </a:xfrm>
        </p:spPr>
        <p:txBody>
          <a:bodyPr>
            <a:normAutofit/>
          </a:bodyPr>
          <a:lstStyle/>
          <a:p>
            <a:r>
              <a:rPr lang="en-US" dirty="0" smtClean="0"/>
              <a:t>Megan Chaplin</a:t>
            </a:r>
          </a:p>
          <a:p>
            <a:r>
              <a:rPr lang="en-US" dirty="0" smtClean="0"/>
              <a:t>UW Department of Atmospheric Sciences</a:t>
            </a:r>
          </a:p>
          <a:p>
            <a:r>
              <a:rPr lang="en-US" dirty="0" smtClean="0"/>
              <a:t>Pacific Northwest Weather Workshop</a:t>
            </a:r>
          </a:p>
          <a:p>
            <a:r>
              <a:rPr lang="en-US" dirty="0" smtClean="0"/>
              <a:t>March 4, 2016</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2562" y="2714918"/>
            <a:ext cx="5363852" cy="3575901"/>
          </a:xfrm>
          <a:prstGeom prst="rect">
            <a:avLst/>
          </a:prstGeom>
        </p:spPr>
      </p:pic>
      <p:sp>
        <p:nvSpPr>
          <p:cNvPr id="5" name="Title 1"/>
          <p:cNvSpPr txBox="1">
            <a:spLocks/>
          </p:cNvSpPr>
          <p:nvPr/>
        </p:nvSpPr>
        <p:spPr>
          <a:xfrm>
            <a:off x="1124215" y="668789"/>
            <a:ext cx="10326116" cy="2190289"/>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b="1" dirty="0" smtClean="0">
                <a:latin typeface="+mn-lt"/>
              </a:rPr>
              <a:t>Orographic enhancement of precipitation as observed by a DOW X-band radar during the OLYMPEX field campaign</a:t>
            </a:r>
            <a:r>
              <a:rPr lang="en-US" b="1" dirty="0" smtClean="0"/>
              <a:t/>
            </a:r>
            <a:br>
              <a:rPr lang="en-US" b="1" dirty="0" smtClean="0"/>
            </a:br>
            <a:endParaRPr lang="en-US" b="1" dirty="0"/>
          </a:p>
        </p:txBody>
      </p:sp>
      <p:sp>
        <p:nvSpPr>
          <p:cNvPr id="6" name="TextBox 5"/>
          <p:cNvSpPr txBox="1"/>
          <p:nvPr/>
        </p:nvSpPr>
        <p:spPr>
          <a:xfrm>
            <a:off x="6238704" y="5006715"/>
            <a:ext cx="5953296" cy="1200329"/>
          </a:xfrm>
          <a:prstGeom prst="rect">
            <a:avLst/>
          </a:prstGeom>
          <a:noFill/>
        </p:spPr>
        <p:txBody>
          <a:bodyPr wrap="none" rtlCol="0">
            <a:spAutoFit/>
          </a:bodyPr>
          <a:lstStyle/>
          <a:p>
            <a:r>
              <a:rPr lang="en-US" b="1" dirty="0" smtClean="0"/>
              <a:t>ACKNOWLEDGEMENTS</a:t>
            </a:r>
            <a:r>
              <a:rPr lang="en-US" dirty="0" smtClean="0"/>
              <a:t>:</a:t>
            </a:r>
          </a:p>
          <a:p>
            <a:r>
              <a:rPr lang="en-US" dirty="0" smtClean="0"/>
              <a:t>NASA grants NNX13AG71G, NNX15AL38G, and NNX16AD75G </a:t>
            </a:r>
          </a:p>
          <a:p>
            <a:r>
              <a:rPr lang="en-US" dirty="0" smtClean="0"/>
              <a:t>and NSF grant AGS-1503155</a:t>
            </a:r>
          </a:p>
          <a:p>
            <a:endParaRPr lang="en-US" dirty="0"/>
          </a:p>
        </p:txBody>
      </p:sp>
    </p:spTree>
    <p:extLst>
      <p:ext uri="{BB962C8B-B14F-4D97-AF65-F5344CB8AC3E}">
        <p14:creationId xmlns:p14="http://schemas.microsoft.com/office/powerpoint/2010/main" xmlns="" val="2157353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MICROPHYSICAL EVOLUTION</a:t>
            </a:r>
            <a:endParaRPr lang="en-US" dirty="0">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t="10911"/>
          <a:stretch/>
        </p:blipFill>
        <p:spPr>
          <a:xfrm>
            <a:off x="8267699" y="2580674"/>
            <a:ext cx="3828912" cy="250150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t="11261"/>
          <a:stretch/>
        </p:blipFill>
        <p:spPr>
          <a:xfrm>
            <a:off x="4264066" y="2595869"/>
            <a:ext cx="3828912" cy="2491671"/>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xmlns="" val="0"/>
              </a:ext>
            </a:extLst>
          </a:blip>
          <a:srcRect t="11452"/>
          <a:stretch/>
        </p:blipFill>
        <p:spPr>
          <a:xfrm>
            <a:off x="223285" y="2595869"/>
            <a:ext cx="3828912" cy="2486311"/>
          </a:xfrm>
          <a:prstGeom prst="rect">
            <a:avLst/>
          </a:prstGeom>
        </p:spPr>
      </p:pic>
      <p:sp>
        <p:nvSpPr>
          <p:cNvPr id="6" name="TextBox 5"/>
          <p:cNvSpPr txBox="1"/>
          <p:nvPr/>
        </p:nvSpPr>
        <p:spPr>
          <a:xfrm>
            <a:off x="838200" y="1429078"/>
            <a:ext cx="10059649" cy="954107"/>
          </a:xfrm>
          <a:prstGeom prst="rect">
            <a:avLst/>
          </a:prstGeom>
          <a:noFill/>
        </p:spPr>
        <p:txBody>
          <a:bodyPr wrap="square" rtlCol="0">
            <a:spAutoFit/>
          </a:bodyPr>
          <a:lstStyle/>
          <a:p>
            <a:r>
              <a:rPr lang="en-US" sz="2800" b="1" dirty="0" smtClean="0">
                <a:sym typeface="Wingdings" panose="05000000000000000000" pitchFamily="2" charset="2"/>
              </a:rPr>
              <a:t> DIFFERENTIAL REFLECTIVITY: </a:t>
            </a:r>
            <a:r>
              <a:rPr lang="en-US" sz="2800" dirty="0" smtClean="0">
                <a:sym typeface="Wingdings" panose="05000000000000000000" pitchFamily="2" charset="2"/>
              </a:rPr>
              <a:t>ratio of reflected horizontal and vertical power returns, depends on median </a:t>
            </a:r>
            <a:r>
              <a:rPr lang="en-US" sz="2800" i="1" dirty="0" smtClean="0">
                <a:sym typeface="Wingdings" panose="05000000000000000000" pitchFamily="2" charset="2"/>
              </a:rPr>
              <a:t>shape/size</a:t>
            </a:r>
            <a:r>
              <a:rPr lang="en-US" sz="2800" dirty="0" smtClean="0">
                <a:sym typeface="Wingdings" panose="05000000000000000000" pitchFamily="2" charset="2"/>
              </a:rPr>
              <a:t> of droplets</a:t>
            </a:r>
            <a:endParaRPr lang="en-US" sz="2800" b="1" dirty="0"/>
          </a:p>
        </p:txBody>
      </p:sp>
      <p:sp>
        <p:nvSpPr>
          <p:cNvPr id="7" name="TextBox 6"/>
          <p:cNvSpPr txBox="1"/>
          <p:nvPr/>
        </p:nvSpPr>
        <p:spPr>
          <a:xfrm>
            <a:off x="1066881" y="5629569"/>
            <a:ext cx="10429586" cy="523220"/>
          </a:xfrm>
          <a:prstGeom prst="rect">
            <a:avLst/>
          </a:prstGeom>
          <a:noFill/>
        </p:spPr>
        <p:txBody>
          <a:bodyPr wrap="none" rtlCol="0">
            <a:spAutoFit/>
          </a:bodyPr>
          <a:lstStyle/>
          <a:p>
            <a:r>
              <a:rPr lang="en-US" sz="2800" b="1" dirty="0" smtClean="0"/>
              <a:t>MODIFICATION OF MELTING LEVEL </a:t>
            </a:r>
            <a:r>
              <a:rPr lang="en-US" sz="2800" dirty="0" smtClean="0"/>
              <a:t>due to </a:t>
            </a:r>
            <a:r>
              <a:rPr lang="en-US" sz="2800" dirty="0" smtClean="0">
                <a:solidFill>
                  <a:srgbClr val="FF0000"/>
                </a:solidFill>
              </a:rPr>
              <a:t>SHEAR LAYER </a:t>
            </a:r>
            <a:r>
              <a:rPr lang="en-US" sz="2800" dirty="0" smtClean="0"/>
              <a:t>and </a:t>
            </a:r>
            <a:r>
              <a:rPr lang="en-US" sz="2800" dirty="0" smtClean="0">
                <a:solidFill>
                  <a:srgbClr val="FF0000"/>
                </a:solidFill>
              </a:rPr>
              <a:t>TERRAIN </a:t>
            </a:r>
            <a:endParaRPr lang="en-US" sz="2800" dirty="0">
              <a:solidFill>
                <a:srgbClr val="FF0000"/>
              </a:solidFill>
            </a:endParaRPr>
          </a:p>
        </p:txBody>
      </p:sp>
      <p:sp>
        <p:nvSpPr>
          <p:cNvPr id="8" name="Rectangle 7"/>
          <p:cNvSpPr/>
          <p:nvPr/>
        </p:nvSpPr>
        <p:spPr>
          <a:xfrm>
            <a:off x="171451" y="4582005"/>
            <a:ext cx="1402830" cy="47268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80338" y="4362138"/>
            <a:ext cx="1927529" cy="69255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09146" y="4227227"/>
            <a:ext cx="1927529" cy="79748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12" y="5024713"/>
            <a:ext cx="693203" cy="369332"/>
          </a:xfrm>
          <a:prstGeom prst="rect">
            <a:avLst/>
          </a:prstGeom>
          <a:noFill/>
        </p:spPr>
        <p:txBody>
          <a:bodyPr wrap="none" rtlCol="0">
            <a:spAutoFit/>
          </a:bodyPr>
          <a:lstStyle/>
          <a:p>
            <a:r>
              <a:rPr lang="en-US" b="1" dirty="0" smtClean="0"/>
              <a:t>DOW</a:t>
            </a:r>
            <a:endParaRPr lang="en-US" b="1" dirty="0"/>
          </a:p>
        </p:txBody>
      </p:sp>
    </p:spTree>
    <p:extLst>
      <p:ext uri="{BB962C8B-B14F-4D97-AF65-F5344CB8AC3E}">
        <p14:creationId xmlns:p14="http://schemas.microsoft.com/office/powerpoint/2010/main" xmlns="" val="223899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SUMMARY</a:t>
            </a:r>
            <a:endParaRPr lang="en-US" b="1" dirty="0">
              <a:latin typeface="+mn-lt"/>
            </a:endParaRPr>
          </a:p>
        </p:txBody>
      </p:sp>
      <p:sp>
        <p:nvSpPr>
          <p:cNvPr id="3" name="TextBox 2"/>
          <p:cNvSpPr txBox="1"/>
          <p:nvPr/>
        </p:nvSpPr>
        <p:spPr>
          <a:xfrm>
            <a:off x="1127052" y="1816326"/>
            <a:ext cx="10520306" cy="3370153"/>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800" dirty="0" smtClean="0"/>
              <a:t>Better understanding of </a:t>
            </a:r>
            <a:r>
              <a:rPr lang="en-US" sz="2800" b="1" dirty="0" smtClean="0">
                <a:solidFill>
                  <a:srgbClr val="FF0000"/>
                </a:solidFill>
              </a:rPr>
              <a:t>LOW-LEVEL FLOW</a:t>
            </a:r>
          </a:p>
          <a:p>
            <a:pPr marL="285750" indent="-285750">
              <a:spcAft>
                <a:spcPts val="1800"/>
              </a:spcAft>
              <a:buFont typeface="Arial" panose="020B0604020202020204" pitchFamily="34" charset="0"/>
              <a:buChar char="•"/>
            </a:pPr>
            <a:r>
              <a:rPr lang="en-US" sz="2800" dirty="0" smtClean="0"/>
              <a:t>Orographic enhancement of precipitation</a:t>
            </a:r>
          </a:p>
          <a:p>
            <a:pPr marL="285750" indent="-285750">
              <a:spcAft>
                <a:spcPts val="1800"/>
              </a:spcAft>
              <a:buFont typeface="Arial" panose="020B0604020202020204" pitchFamily="34" charset="0"/>
              <a:buChar char="•"/>
            </a:pPr>
            <a:r>
              <a:rPr lang="en-US" sz="2800" dirty="0" smtClean="0"/>
              <a:t>Impact </a:t>
            </a:r>
            <a:r>
              <a:rPr lang="en-US" sz="2800" dirty="0"/>
              <a:t>of shear layer on </a:t>
            </a:r>
            <a:r>
              <a:rPr lang="en-US" sz="2800" dirty="0" smtClean="0"/>
              <a:t>microphysics</a:t>
            </a:r>
          </a:p>
          <a:p>
            <a:pPr marL="285750" indent="-285750">
              <a:spcAft>
                <a:spcPts val="1800"/>
              </a:spcAft>
              <a:buFont typeface="Arial" panose="020B0604020202020204" pitchFamily="34" charset="0"/>
              <a:buChar char="•"/>
            </a:pPr>
            <a:r>
              <a:rPr lang="en-US" sz="2800" dirty="0" smtClean="0"/>
              <a:t>Further research in microphysical and dynamical processes associated with winter storms and interactions with WA coast and mountains</a:t>
            </a:r>
            <a:endParaRPr lang="en-US" sz="2800" dirty="0"/>
          </a:p>
        </p:txBody>
      </p:sp>
    </p:spTree>
    <p:extLst>
      <p:ext uri="{BB962C8B-B14F-4D97-AF65-F5344CB8AC3E}">
        <p14:creationId xmlns:p14="http://schemas.microsoft.com/office/powerpoint/2010/main" xmlns="" val="564615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0"/>
            <a:ext cx="10515600" cy="1325563"/>
          </a:xfrm>
        </p:spPr>
        <p:txBody>
          <a:bodyPr/>
          <a:lstStyle/>
          <a:p>
            <a:r>
              <a:rPr lang="en-US" b="1" dirty="0" smtClean="0">
                <a:latin typeface="+mn-lt"/>
              </a:rPr>
              <a:t>DOPPLER ON WHEELS (DOW)</a:t>
            </a:r>
            <a:endParaRPr lang="en-US" b="1" dirty="0">
              <a:latin typeface="+mn-lt"/>
            </a:endParaRPr>
          </a:p>
        </p:txBody>
      </p:sp>
      <p:sp>
        <p:nvSpPr>
          <p:cNvPr id="3" name="TextBox 2"/>
          <p:cNvSpPr txBox="1"/>
          <p:nvPr/>
        </p:nvSpPr>
        <p:spPr>
          <a:xfrm>
            <a:off x="558800" y="1177181"/>
            <a:ext cx="7171257" cy="3416320"/>
          </a:xfrm>
          <a:prstGeom prst="rect">
            <a:avLst/>
          </a:prstGeom>
          <a:noFill/>
        </p:spPr>
        <p:txBody>
          <a:bodyPr wrap="square" rtlCol="0">
            <a:spAutoFit/>
          </a:bodyPr>
          <a:lstStyle/>
          <a:p>
            <a:pPr>
              <a:spcAft>
                <a:spcPts val="600"/>
              </a:spcAft>
            </a:pPr>
            <a:r>
              <a:rPr lang="en-US" sz="2400" u="sng" dirty="0" smtClean="0"/>
              <a:t>LOCATION</a:t>
            </a:r>
            <a:r>
              <a:rPr lang="en-US" sz="2400" dirty="0" smtClean="0"/>
              <a:t>:</a:t>
            </a:r>
          </a:p>
          <a:p>
            <a:pPr marL="285750" indent="-285750">
              <a:spcAft>
                <a:spcPts val="600"/>
              </a:spcAft>
              <a:buFont typeface="Arial" panose="020B0604020202020204" pitchFamily="34" charset="0"/>
              <a:buChar char="•"/>
            </a:pPr>
            <a:r>
              <a:rPr lang="en-US" sz="2400" dirty="0" smtClean="0"/>
              <a:t>Lake Quinault valley </a:t>
            </a:r>
          </a:p>
          <a:p>
            <a:pPr marL="285750" indent="-285750">
              <a:spcAft>
                <a:spcPts val="600"/>
              </a:spcAft>
              <a:buFont typeface="Arial" panose="020B0604020202020204" pitchFamily="34" charset="0"/>
              <a:buChar char="•"/>
            </a:pPr>
            <a:r>
              <a:rPr lang="en-US" sz="2400" dirty="0" smtClean="0"/>
              <a:t>DOW will obtain duel-polarization data in Quinault Valley below the beam of the NPOL radar</a:t>
            </a:r>
            <a:endParaRPr lang="en-US" sz="2400" dirty="0"/>
          </a:p>
          <a:p>
            <a:pPr>
              <a:spcAft>
                <a:spcPts val="600"/>
              </a:spcAft>
            </a:pPr>
            <a:r>
              <a:rPr lang="en-US" sz="2400" u="sng" dirty="0" smtClean="0"/>
              <a:t>PURPOSE</a:t>
            </a:r>
            <a:r>
              <a:rPr lang="en-US" sz="2400" dirty="0" smtClean="0"/>
              <a:t>:</a:t>
            </a:r>
          </a:p>
          <a:p>
            <a:pPr marL="285750" indent="-285750">
              <a:spcAft>
                <a:spcPts val="600"/>
              </a:spcAft>
              <a:buFont typeface="Arial" panose="020B0604020202020204" pitchFamily="34" charset="0"/>
              <a:buChar char="•"/>
            </a:pPr>
            <a:r>
              <a:rPr lang="en-US" sz="2400" dirty="0" smtClean="0"/>
              <a:t>Understand </a:t>
            </a:r>
            <a:r>
              <a:rPr lang="en-US" sz="2400" b="1" u="sng" dirty="0" smtClean="0">
                <a:solidFill>
                  <a:srgbClr val="FF0000"/>
                </a:solidFill>
              </a:rPr>
              <a:t>low-level flow</a:t>
            </a:r>
          </a:p>
          <a:p>
            <a:pPr marL="285750" indent="-285750">
              <a:spcAft>
                <a:spcPts val="600"/>
              </a:spcAft>
              <a:buFont typeface="Arial" panose="020B0604020202020204" pitchFamily="34" charset="0"/>
              <a:buChar char="•"/>
            </a:pPr>
            <a:r>
              <a:rPr lang="en-US" sz="2400" dirty="0" smtClean="0"/>
              <a:t>Orographic effects on precipitation</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0571" y="4376715"/>
            <a:ext cx="6439231" cy="2311519"/>
          </a:xfrm>
          <a:prstGeom prst="rect">
            <a:avLst/>
          </a:prstGeom>
        </p:spPr>
      </p:pic>
      <p:pic>
        <p:nvPicPr>
          <p:cNvPr id="6" name="Picture 5"/>
          <p:cNvPicPr>
            <a:picLocks noChangeAspect="1"/>
          </p:cNvPicPr>
          <p:nvPr/>
        </p:nvPicPr>
        <p:blipFill rotWithShape="1">
          <a:blip r:embed="rId4" cstate="print"/>
          <a:srcRect l="31842" t="29505" r="32456" b="5455"/>
          <a:stretch/>
        </p:blipFill>
        <p:spPr>
          <a:xfrm>
            <a:off x="7730057" y="244548"/>
            <a:ext cx="4238146" cy="3956991"/>
          </a:xfrm>
          <a:prstGeom prst="rect">
            <a:avLst/>
          </a:prstGeom>
        </p:spPr>
      </p:pic>
      <p:sp>
        <p:nvSpPr>
          <p:cNvPr id="4" name="Oval 3"/>
          <p:cNvSpPr/>
          <p:nvPr/>
        </p:nvSpPr>
        <p:spPr>
          <a:xfrm>
            <a:off x="9849130" y="1578465"/>
            <a:ext cx="509073" cy="574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82619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6315" y="316476"/>
            <a:ext cx="6152147" cy="886159"/>
          </a:xfrm>
        </p:spPr>
        <p:txBody>
          <a:bodyPr/>
          <a:lstStyle/>
          <a:p>
            <a:r>
              <a:rPr lang="en-US" b="1" dirty="0" smtClean="0">
                <a:latin typeface="+mn-lt"/>
              </a:rPr>
              <a:t>OROGRAPHIC EFFECTS</a:t>
            </a:r>
            <a:endParaRPr lang="en-US" b="1" dirty="0">
              <a:latin typeface="+mn-lt"/>
            </a:endParaRPr>
          </a:p>
        </p:txBody>
      </p:sp>
      <p:sp>
        <p:nvSpPr>
          <p:cNvPr id="6" name="TextBox 5"/>
          <p:cNvSpPr txBox="1"/>
          <p:nvPr/>
        </p:nvSpPr>
        <p:spPr>
          <a:xfrm>
            <a:off x="1209675" y="5865596"/>
            <a:ext cx="10125075" cy="523220"/>
          </a:xfrm>
          <a:prstGeom prst="rect">
            <a:avLst/>
          </a:prstGeom>
          <a:noFill/>
        </p:spPr>
        <p:txBody>
          <a:bodyPr wrap="square" rtlCol="0">
            <a:spAutoFit/>
          </a:bodyPr>
          <a:lstStyle/>
          <a:p>
            <a:pPr>
              <a:spcAft>
                <a:spcPts val="1200"/>
              </a:spcAft>
            </a:pPr>
            <a:r>
              <a:rPr lang="en-US" sz="2800" dirty="0" smtClean="0"/>
              <a:t>LIFTING </a:t>
            </a:r>
            <a:r>
              <a:rPr lang="en-US" sz="2800" dirty="0" smtClean="0">
                <a:sym typeface="Wingdings" panose="05000000000000000000" pitchFamily="2" charset="2"/>
              </a:rPr>
              <a:t> ADIABATIC COOLING  CONDENSATION/PRECIPITATION</a:t>
            </a:r>
            <a:endParaRPr lang="en-US" sz="2800" dirty="0" smtClean="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636" t="22202" r="23848" b="14551"/>
          <a:stretch/>
        </p:blipFill>
        <p:spPr bwMode="auto">
          <a:xfrm>
            <a:off x="218363" y="1519986"/>
            <a:ext cx="5336276" cy="39933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6676" t="26865" r="15981" b="21269"/>
          <a:stretch/>
        </p:blipFill>
        <p:spPr bwMode="auto">
          <a:xfrm>
            <a:off x="5650174" y="2004326"/>
            <a:ext cx="6427594" cy="32685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270644" y="5496811"/>
            <a:ext cx="1866517" cy="338554"/>
          </a:xfrm>
          <a:prstGeom prst="rect">
            <a:avLst/>
          </a:prstGeom>
          <a:noFill/>
        </p:spPr>
        <p:txBody>
          <a:bodyPr wrap="none" rtlCol="0">
            <a:spAutoFit/>
          </a:bodyPr>
          <a:lstStyle/>
          <a:p>
            <a:r>
              <a:rPr lang="en-US" sz="1600" dirty="0" err="1" smtClean="0"/>
              <a:t>Garvert</a:t>
            </a:r>
            <a:r>
              <a:rPr lang="en-US" sz="1600" dirty="0" smtClean="0"/>
              <a:t> et al. (2007) </a:t>
            </a:r>
            <a:endParaRPr lang="en-US" sz="1600" dirty="0"/>
          </a:p>
        </p:txBody>
      </p:sp>
      <p:sp>
        <p:nvSpPr>
          <p:cNvPr id="8" name="TextBox 7"/>
          <p:cNvSpPr txBox="1"/>
          <p:nvPr/>
        </p:nvSpPr>
        <p:spPr>
          <a:xfrm>
            <a:off x="10124597" y="5357714"/>
            <a:ext cx="1870724" cy="338554"/>
          </a:xfrm>
          <a:prstGeom prst="rect">
            <a:avLst/>
          </a:prstGeom>
          <a:noFill/>
        </p:spPr>
        <p:txBody>
          <a:bodyPr wrap="none" rtlCol="0">
            <a:spAutoFit/>
          </a:bodyPr>
          <a:lstStyle/>
          <a:p>
            <a:r>
              <a:rPr lang="en-US" sz="1600" dirty="0" smtClean="0"/>
              <a:t>Medina et al. (2007) </a:t>
            </a:r>
            <a:endParaRPr lang="en-US" sz="1600" dirty="0"/>
          </a:p>
        </p:txBody>
      </p:sp>
    </p:spTree>
    <p:extLst>
      <p:ext uri="{BB962C8B-B14F-4D97-AF65-F5344CB8AC3E}">
        <p14:creationId xmlns:p14="http://schemas.microsoft.com/office/powerpoint/2010/main" xmlns="" val="4114505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365125"/>
            <a:ext cx="11560629" cy="1325563"/>
          </a:xfrm>
        </p:spPr>
        <p:txBody>
          <a:bodyPr/>
          <a:lstStyle/>
          <a:p>
            <a:r>
              <a:rPr lang="en-US" b="1" dirty="0" smtClean="0">
                <a:latin typeface="+mn-lt"/>
              </a:rPr>
              <a:t>AIRFLOW IN QUINAULT VALLEY</a:t>
            </a:r>
            <a:endParaRPr lang="en-US" b="1" dirty="0">
              <a:latin typeface="+mn-lt"/>
            </a:endParaRPr>
          </a:p>
        </p:txBody>
      </p:sp>
      <p:sp>
        <p:nvSpPr>
          <p:cNvPr id="3" name="TextBox 2"/>
          <p:cNvSpPr txBox="1"/>
          <p:nvPr/>
        </p:nvSpPr>
        <p:spPr>
          <a:xfrm>
            <a:off x="860575" y="1507365"/>
            <a:ext cx="3911135" cy="461665"/>
          </a:xfrm>
          <a:prstGeom prst="rect">
            <a:avLst/>
          </a:prstGeom>
          <a:noFill/>
        </p:spPr>
        <p:txBody>
          <a:bodyPr wrap="none" rtlCol="0">
            <a:spAutoFit/>
          </a:bodyPr>
          <a:lstStyle/>
          <a:p>
            <a:r>
              <a:rPr lang="en-US" sz="2400" u="sng" dirty="0" smtClean="0"/>
              <a:t>COMMON</a:t>
            </a:r>
            <a:r>
              <a:rPr lang="en-US" sz="2400" dirty="0" smtClean="0"/>
              <a:t> DURING OLYMPEX:</a:t>
            </a:r>
          </a:p>
        </p:txBody>
      </p:sp>
      <p:sp>
        <p:nvSpPr>
          <p:cNvPr id="4" name="TextBox 3"/>
          <p:cNvSpPr txBox="1"/>
          <p:nvPr/>
        </p:nvSpPr>
        <p:spPr>
          <a:xfrm>
            <a:off x="3901440" y="2175845"/>
            <a:ext cx="8290560" cy="400110"/>
          </a:xfrm>
          <a:prstGeom prst="rect">
            <a:avLst/>
          </a:prstGeom>
          <a:noFill/>
        </p:spPr>
        <p:txBody>
          <a:bodyPr wrap="square" rtlCol="0">
            <a:spAutoFit/>
          </a:bodyPr>
          <a:lstStyle/>
          <a:p>
            <a:r>
              <a:rPr lang="en-US" sz="2000" dirty="0" smtClean="0"/>
              <a:t>CAUSED BY: </a:t>
            </a:r>
            <a:r>
              <a:rPr lang="en-US" sz="2000" i="1" dirty="0" smtClean="0"/>
              <a:t>Cold air exiting valley </a:t>
            </a:r>
            <a:r>
              <a:rPr lang="en-US" sz="2000" dirty="0" smtClean="0"/>
              <a:t>OR forced by </a:t>
            </a:r>
            <a:r>
              <a:rPr lang="en-US" sz="2000" i="1" dirty="0" smtClean="0"/>
              <a:t>large-scale pressure gradients</a:t>
            </a:r>
            <a:endParaRPr lang="en-US" sz="2000" i="1" dirty="0"/>
          </a:p>
        </p:txBody>
      </p:sp>
      <p:sp>
        <p:nvSpPr>
          <p:cNvPr id="6" name="TextBox 5"/>
          <p:cNvSpPr txBox="1"/>
          <p:nvPr/>
        </p:nvSpPr>
        <p:spPr>
          <a:xfrm>
            <a:off x="-41958" y="2054331"/>
            <a:ext cx="3808415" cy="707886"/>
          </a:xfrm>
          <a:prstGeom prst="rect">
            <a:avLst/>
          </a:prstGeom>
          <a:noFill/>
        </p:spPr>
        <p:txBody>
          <a:bodyPr wrap="none" rtlCol="0">
            <a:spAutoFit/>
          </a:bodyPr>
          <a:lstStyle/>
          <a:p>
            <a:pPr marL="742950" lvl="1" indent="-285750">
              <a:buFont typeface="Arial" panose="020B0604020202020204" pitchFamily="34" charset="0"/>
              <a:buChar char="•"/>
            </a:pPr>
            <a:r>
              <a:rPr lang="en-US" sz="2000" b="1" dirty="0" smtClean="0"/>
              <a:t>Down</a:t>
            </a:r>
            <a:r>
              <a:rPr lang="en-US" sz="2000" dirty="0" smtClean="0"/>
              <a:t>-valley, </a:t>
            </a:r>
            <a:r>
              <a:rPr lang="en-US" sz="2000" b="1" dirty="0" smtClean="0"/>
              <a:t>low</a:t>
            </a:r>
            <a:r>
              <a:rPr lang="en-US" sz="2000" dirty="0"/>
              <a:t>-</a:t>
            </a:r>
            <a:r>
              <a:rPr lang="en-US" sz="2000" dirty="0" smtClean="0"/>
              <a:t>level </a:t>
            </a:r>
            <a:r>
              <a:rPr lang="en-US" sz="2000" dirty="0"/>
              <a:t>flow</a:t>
            </a:r>
          </a:p>
          <a:p>
            <a:pPr marL="742950" lvl="1" indent="-285750">
              <a:buFont typeface="Arial" panose="020B0604020202020204" pitchFamily="34" charset="0"/>
              <a:buChar char="•"/>
            </a:pPr>
            <a:r>
              <a:rPr lang="en-US" sz="2000" b="1" dirty="0" smtClean="0"/>
              <a:t>Up</a:t>
            </a:r>
            <a:r>
              <a:rPr lang="en-US" sz="2000" dirty="0"/>
              <a:t>-</a:t>
            </a:r>
            <a:r>
              <a:rPr lang="en-US" sz="2000" dirty="0" smtClean="0"/>
              <a:t>valley, </a:t>
            </a:r>
            <a:r>
              <a:rPr lang="en-US" sz="2000" b="1" dirty="0" smtClean="0"/>
              <a:t>upper-</a:t>
            </a:r>
            <a:r>
              <a:rPr lang="en-US" sz="2000" dirty="0" smtClean="0"/>
              <a:t>level flow</a:t>
            </a:r>
            <a:endParaRPr lang="en-US" sz="20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t="11420"/>
          <a:stretch/>
        </p:blipFill>
        <p:spPr>
          <a:xfrm>
            <a:off x="8190145" y="3004457"/>
            <a:ext cx="3833388" cy="249011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t="11266"/>
          <a:stretch/>
        </p:blipFill>
        <p:spPr>
          <a:xfrm>
            <a:off x="175132" y="3011725"/>
            <a:ext cx="3815565" cy="2482843"/>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xmlns="" val="0"/>
              </a:ext>
            </a:extLst>
          </a:blip>
          <a:srcRect t="11154"/>
          <a:stretch/>
        </p:blipFill>
        <p:spPr>
          <a:xfrm>
            <a:off x="4182638" y="3008571"/>
            <a:ext cx="3815565" cy="2485997"/>
          </a:xfrm>
          <a:prstGeom prst="rect">
            <a:avLst/>
          </a:prstGeom>
        </p:spPr>
      </p:pic>
      <p:sp>
        <p:nvSpPr>
          <p:cNvPr id="10" name="TextBox 9"/>
          <p:cNvSpPr txBox="1"/>
          <p:nvPr/>
        </p:nvSpPr>
        <p:spPr>
          <a:xfrm>
            <a:off x="175132" y="5677042"/>
            <a:ext cx="3591325" cy="646331"/>
          </a:xfrm>
          <a:prstGeom prst="rect">
            <a:avLst/>
          </a:prstGeom>
          <a:noFill/>
        </p:spPr>
        <p:txBody>
          <a:bodyPr wrap="square" rtlCol="0">
            <a:spAutoFit/>
          </a:bodyPr>
          <a:lstStyle/>
          <a:p>
            <a:pPr algn="ctr"/>
            <a:r>
              <a:rPr lang="en-US" dirty="0" smtClean="0"/>
              <a:t>11/13/15 Enhanced prefrontal precipitation </a:t>
            </a:r>
            <a:endParaRPr lang="en-US" dirty="0"/>
          </a:p>
        </p:txBody>
      </p:sp>
      <p:sp>
        <p:nvSpPr>
          <p:cNvPr id="11" name="TextBox 10"/>
          <p:cNvSpPr txBox="1"/>
          <p:nvPr/>
        </p:nvSpPr>
        <p:spPr>
          <a:xfrm>
            <a:off x="4294757" y="5677041"/>
            <a:ext cx="3591325" cy="646331"/>
          </a:xfrm>
          <a:prstGeom prst="rect">
            <a:avLst/>
          </a:prstGeom>
          <a:noFill/>
        </p:spPr>
        <p:txBody>
          <a:bodyPr wrap="square" rtlCol="0">
            <a:spAutoFit/>
          </a:bodyPr>
          <a:lstStyle/>
          <a:p>
            <a:pPr algn="ctr"/>
            <a:r>
              <a:rPr lang="en-US" dirty="0" smtClean="0"/>
              <a:t>12/01/15 Weak front with extensive </a:t>
            </a:r>
            <a:r>
              <a:rPr lang="en-US" dirty="0" err="1" smtClean="0"/>
              <a:t>stratiform</a:t>
            </a:r>
            <a:r>
              <a:rPr lang="en-US" dirty="0" smtClean="0"/>
              <a:t> precipitation</a:t>
            </a:r>
            <a:endParaRPr lang="en-US" dirty="0"/>
          </a:p>
        </p:txBody>
      </p:sp>
      <p:sp>
        <p:nvSpPr>
          <p:cNvPr id="12" name="TextBox 11"/>
          <p:cNvSpPr txBox="1"/>
          <p:nvPr/>
        </p:nvSpPr>
        <p:spPr>
          <a:xfrm>
            <a:off x="8311176" y="5677040"/>
            <a:ext cx="3591325" cy="646331"/>
          </a:xfrm>
          <a:prstGeom prst="rect">
            <a:avLst/>
          </a:prstGeom>
          <a:noFill/>
        </p:spPr>
        <p:txBody>
          <a:bodyPr wrap="square" rtlCol="0">
            <a:spAutoFit/>
          </a:bodyPr>
          <a:lstStyle/>
          <a:p>
            <a:pPr algn="ctr"/>
            <a:r>
              <a:rPr lang="en-US" dirty="0" smtClean="0"/>
              <a:t>01/06/16 Disorganized band of precipitation</a:t>
            </a:r>
            <a:endParaRPr lang="en-US" dirty="0"/>
          </a:p>
        </p:txBody>
      </p:sp>
      <p:sp>
        <p:nvSpPr>
          <p:cNvPr id="13" name="TextBox 12"/>
          <p:cNvSpPr txBox="1"/>
          <p:nvPr/>
        </p:nvSpPr>
        <p:spPr>
          <a:xfrm>
            <a:off x="0" y="5401139"/>
            <a:ext cx="693203" cy="369332"/>
          </a:xfrm>
          <a:prstGeom prst="rect">
            <a:avLst/>
          </a:prstGeom>
          <a:noFill/>
        </p:spPr>
        <p:txBody>
          <a:bodyPr wrap="none" rtlCol="0">
            <a:spAutoFit/>
          </a:bodyPr>
          <a:lstStyle/>
          <a:p>
            <a:r>
              <a:rPr lang="en-US" b="1" dirty="0" smtClean="0"/>
              <a:t>DOW</a:t>
            </a:r>
            <a:endParaRPr lang="en-US" b="1" dirty="0"/>
          </a:p>
        </p:txBody>
      </p:sp>
    </p:spTree>
    <p:extLst>
      <p:ext uri="{BB962C8B-B14F-4D97-AF65-F5344CB8AC3E}">
        <p14:creationId xmlns:p14="http://schemas.microsoft.com/office/powerpoint/2010/main" xmlns="" val="3481094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t="34445" b="33712"/>
          <a:stretch/>
        </p:blipFill>
        <p:spPr>
          <a:xfrm>
            <a:off x="2498411" y="1763788"/>
            <a:ext cx="7335135" cy="4152383"/>
          </a:xfrm>
          <a:prstGeom prst="rect">
            <a:avLst/>
          </a:prstGeom>
        </p:spPr>
      </p:pic>
      <p:sp>
        <p:nvSpPr>
          <p:cNvPr id="2" name="Title 1"/>
          <p:cNvSpPr>
            <a:spLocks noGrp="1"/>
          </p:cNvSpPr>
          <p:nvPr>
            <p:ph type="title"/>
          </p:nvPr>
        </p:nvSpPr>
        <p:spPr/>
        <p:txBody>
          <a:bodyPr/>
          <a:lstStyle/>
          <a:p>
            <a:r>
              <a:rPr lang="en-US" b="1" dirty="0" smtClean="0">
                <a:latin typeface="+mn-lt"/>
              </a:rPr>
              <a:t>KELVIN-HELMHOLTZ WAVES</a:t>
            </a:r>
            <a:endParaRPr lang="en-US" b="1" dirty="0">
              <a:latin typeface="+mn-lt"/>
            </a:endParaRPr>
          </a:p>
        </p:txBody>
      </p:sp>
      <p:sp>
        <p:nvSpPr>
          <p:cNvPr id="5" name="TextBox 4"/>
          <p:cNvSpPr txBox="1"/>
          <p:nvPr/>
        </p:nvSpPr>
        <p:spPr>
          <a:xfrm>
            <a:off x="0" y="3655313"/>
            <a:ext cx="2612318" cy="400110"/>
          </a:xfrm>
          <a:prstGeom prst="rect">
            <a:avLst/>
          </a:prstGeom>
          <a:noFill/>
        </p:spPr>
        <p:txBody>
          <a:bodyPr wrap="none" rtlCol="0">
            <a:spAutoFit/>
          </a:bodyPr>
          <a:lstStyle/>
          <a:p>
            <a:r>
              <a:rPr lang="en-US" sz="2000" b="1" dirty="0" smtClean="0"/>
              <a:t>OPPOSING AIR FLOWS </a:t>
            </a:r>
            <a:endParaRPr lang="en-US" sz="2000" b="1" dirty="0"/>
          </a:p>
        </p:txBody>
      </p:sp>
      <p:cxnSp>
        <p:nvCxnSpPr>
          <p:cNvPr id="10" name="Straight Arrow Connector 9"/>
          <p:cNvCxnSpPr/>
          <p:nvPr/>
        </p:nvCxnSpPr>
        <p:spPr>
          <a:xfrm>
            <a:off x="5071698" y="4362138"/>
            <a:ext cx="142406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442108" y="3327177"/>
            <a:ext cx="268323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45207" y="2773179"/>
            <a:ext cx="2077043" cy="369332"/>
          </a:xfrm>
          <a:prstGeom prst="rect">
            <a:avLst/>
          </a:prstGeom>
          <a:noFill/>
        </p:spPr>
        <p:txBody>
          <a:bodyPr wrap="none" rtlCol="0">
            <a:spAutoFit/>
          </a:bodyPr>
          <a:lstStyle/>
          <a:p>
            <a:r>
              <a:rPr lang="en-US" b="1" dirty="0" smtClean="0">
                <a:solidFill>
                  <a:srgbClr val="FF0000"/>
                </a:solidFill>
              </a:rPr>
              <a:t>STRONG UP-VALLEY</a:t>
            </a:r>
            <a:endParaRPr lang="en-US" b="1" dirty="0">
              <a:solidFill>
                <a:srgbClr val="FF0000"/>
              </a:solidFill>
            </a:endParaRPr>
          </a:p>
        </p:txBody>
      </p:sp>
      <p:sp>
        <p:nvSpPr>
          <p:cNvPr id="14" name="TextBox 13"/>
          <p:cNvSpPr txBox="1"/>
          <p:nvPr/>
        </p:nvSpPr>
        <p:spPr>
          <a:xfrm>
            <a:off x="4859311" y="4484557"/>
            <a:ext cx="2470228" cy="369332"/>
          </a:xfrm>
          <a:prstGeom prst="rect">
            <a:avLst/>
          </a:prstGeom>
          <a:noFill/>
        </p:spPr>
        <p:txBody>
          <a:bodyPr wrap="none" rtlCol="0">
            <a:spAutoFit/>
          </a:bodyPr>
          <a:lstStyle/>
          <a:p>
            <a:r>
              <a:rPr lang="en-US" b="1" dirty="0" smtClean="0">
                <a:solidFill>
                  <a:srgbClr val="002060"/>
                </a:solidFill>
              </a:rPr>
              <a:t>WEAKER DOWN VALLEY</a:t>
            </a:r>
            <a:endParaRPr lang="en-US" b="1" dirty="0">
              <a:solidFill>
                <a:srgbClr val="002060"/>
              </a:solidFill>
            </a:endParaRPr>
          </a:p>
        </p:txBody>
      </p:sp>
      <p:sp>
        <p:nvSpPr>
          <p:cNvPr id="15" name="Right Brace 14"/>
          <p:cNvSpPr/>
          <p:nvPr/>
        </p:nvSpPr>
        <p:spPr>
          <a:xfrm>
            <a:off x="9896007" y="3373344"/>
            <a:ext cx="269823" cy="92341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10165830" y="3604216"/>
            <a:ext cx="1874231" cy="461665"/>
          </a:xfrm>
          <a:prstGeom prst="rect">
            <a:avLst/>
          </a:prstGeom>
          <a:noFill/>
        </p:spPr>
        <p:txBody>
          <a:bodyPr wrap="none" rtlCol="0">
            <a:spAutoFit/>
          </a:bodyPr>
          <a:lstStyle/>
          <a:p>
            <a:r>
              <a:rPr lang="en-US" sz="2400" b="1" dirty="0" smtClean="0"/>
              <a:t>SHEAR LAYER</a:t>
            </a:r>
            <a:endParaRPr lang="en-US" sz="2400" b="1" dirty="0"/>
          </a:p>
        </p:txBody>
      </p:sp>
      <p:sp>
        <p:nvSpPr>
          <p:cNvPr id="11" name="TextBox 10"/>
          <p:cNvSpPr txBox="1"/>
          <p:nvPr/>
        </p:nvSpPr>
        <p:spPr>
          <a:xfrm>
            <a:off x="458014" y="6100627"/>
            <a:ext cx="2223686" cy="338554"/>
          </a:xfrm>
          <a:prstGeom prst="rect">
            <a:avLst/>
          </a:prstGeom>
          <a:noFill/>
        </p:spPr>
        <p:txBody>
          <a:bodyPr wrap="none" rtlCol="0">
            <a:spAutoFit/>
          </a:bodyPr>
          <a:lstStyle/>
          <a:p>
            <a:r>
              <a:rPr lang="en-US" sz="1600" dirty="0" smtClean="0"/>
              <a:t>Photo credit: Ali </a:t>
            </a:r>
            <a:r>
              <a:rPr lang="en-US" sz="1600" dirty="0" err="1" smtClean="0"/>
              <a:t>Gingrey</a:t>
            </a:r>
            <a:endParaRPr lang="en-US" sz="1600" dirty="0"/>
          </a:p>
        </p:txBody>
      </p:sp>
    </p:spTree>
    <p:extLst>
      <p:ext uri="{BB962C8B-B14F-4D97-AF65-F5344CB8AC3E}">
        <p14:creationId xmlns:p14="http://schemas.microsoft.com/office/powerpoint/2010/main" xmlns="" val="2509514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7006" y="1327659"/>
            <a:ext cx="4434581" cy="5303993"/>
          </a:xfrm>
          <a:prstGeom prst="rect">
            <a:avLst/>
          </a:prstGeom>
        </p:spPr>
      </p:pic>
      <p:sp>
        <p:nvSpPr>
          <p:cNvPr id="2" name="Title 1"/>
          <p:cNvSpPr>
            <a:spLocks noGrp="1"/>
          </p:cNvSpPr>
          <p:nvPr>
            <p:ph type="title"/>
          </p:nvPr>
        </p:nvSpPr>
        <p:spPr>
          <a:xfrm>
            <a:off x="330200" y="174625"/>
            <a:ext cx="11430000" cy="1325563"/>
          </a:xfrm>
        </p:spPr>
        <p:txBody>
          <a:bodyPr>
            <a:normAutofit fontScale="90000"/>
          </a:bodyPr>
          <a:lstStyle/>
          <a:p>
            <a:pPr>
              <a:spcAft>
                <a:spcPts val="600"/>
              </a:spcAft>
            </a:pPr>
            <a:r>
              <a:rPr lang="en-US" u="sng" dirty="0" smtClean="0">
                <a:latin typeface="+mn-lt"/>
              </a:rPr>
              <a:t>CASE STUDY</a:t>
            </a:r>
            <a:r>
              <a:rPr lang="en-US" dirty="0" smtClean="0">
                <a:latin typeface="+mn-lt"/>
              </a:rPr>
              <a:t>: December 5-6</a:t>
            </a:r>
            <a:br>
              <a:rPr lang="en-US" dirty="0" smtClean="0">
                <a:latin typeface="+mn-lt"/>
              </a:rPr>
            </a:br>
            <a:r>
              <a:rPr lang="en-US" b="1" dirty="0" smtClean="0">
                <a:latin typeface="+mn-lt"/>
              </a:rPr>
              <a:t>Broad Frontal Cloud System with Strong Wind Shear</a:t>
            </a:r>
            <a:endParaRPr lang="en-US" b="1" dirty="0">
              <a:latin typeface="+mn-lt"/>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t="5866" r="16959" b="3266"/>
          <a:stretch/>
        </p:blipFill>
        <p:spPr>
          <a:xfrm>
            <a:off x="6455532" y="1733263"/>
            <a:ext cx="4489971" cy="4367285"/>
          </a:xfrm>
          <a:prstGeom prst="rect">
            <a:avLst/>
          </a:prstGeom>
        </p:spPr>
      </p:pic>
      <p:sp>
        <p:nvSpPr>
          <p:cNvPr id="6" name="Rectangle 5"/>
          <p:cNvSpPr/>
          <p:nvPr/>
        </p:nvSpPr>
        <p:spPr>
          <a:xfrm>
            <a:off x="1902543" y="3780430"/>
            <a:ext cx="1269242" cy="696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169857" y="4844955"/>
            <a:ext cx="1007658" cy="1091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0608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515"/>
            <a:ext cx="10515600" cy="1325563"/>
          </a:xfrm>
        </p:spPr>
        <p:txBody>
          <a:bodyPr/>
          <a:lstStyle/>
          <a:p>
            <a:r>
              <a:rPr lang="en-US" b="1" dirty="0" smtClean="0">
                <a:latin typeface="+mn-lt"/>
              </a:rPr>
              <a:t>FLOW PATTERN	</a:t>
            </a:r>
            <a:endParaRPr lang="en-US" b="1" dirty="0">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t="11013"/>
          <a:stretch/>
        </p:blipFill>
        <p:spPr>
          <a:xfrm>
            <a:off x="133350" y="2042192"/>
            <a:ext cx="3795235" cy="247668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t="11255"/>
          <a:stretch/>
        </p:blipFill>
        <p:spPr>
          <a:xfrm>
            <a:off x="4179076" y="2045089"/>
            <a:ext cx="3795234" cy="2469928"/>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xmlns="" val="0"/>
              </a:ext>
            </a:extLst>
          </a:blip>
          <a:srcRect t="11559"/>
          <a:stretch/>
        </p:blipFill>
        <p:spPr>
          <a:xfrm>
            <a:off x="8258176" y="2057400"/>
            <a:ext cx="3795234" cy="2461473"/>
          </a:xfrm>
          <a:prstGeom prst="rect">
            <a:avLst/>
          </a:prstGeom>
        </p:spPr>
      </p:pic>
      <p:sp>
        <p:nvSpPr>
          <p:cNvPr id="6" name="TextBox 5"/>
          <p:cNvSpPr txBox="1"/>
          <p:nvPr/>
        </p:nvSpPr>
        <p:spPr>
          <a:xfrm>
            <a:off x="153537" y="5219905"/>
            <a:ext cx="3962816" cy="907941"/>
          </a:xfrm>
          <a:prstGeom prst="rect">
            <a:avLst/>
          </a:prstGeom>
          <a:noFill/>
        </p:spPr>
        <p:txBody>
          <a:bodyPr wrap="none" rtlCol="0">
            <a:spAutoFit/>
          </a:bodyPr>
          <a:lstStyle/>
          <a:p>
            <a:pPr>
              <a:spcAft>
                <a:spcPts val="600"/>
              </a:spcAft>
            </a:pPr>
            <a:r>
              <a:rPr lang="en-US" sz="2400" b="1" dirty="0" smtClean="0"/>
              <a:t>Down</a:t>
            </a:r>
            <a:r>
              <a:rPr lang="en-US" sz="2400" dirty="0"/>
              <a:t>-</a:t>
            </a:r>
            <a:r>
              <a:rPr lang="en-US" sz="2400" dirty="0" smtClean="0"/>
              <a:t>valley flow at </a:t>
            </a:r>
            <a:r>
              <a:rPr lang="en-US" sz="2400" b="1" dirty="0" smtClean="0"/>
              <a:t>low</a:t>
            </a:r>
            <a:r>
              <a:rPr lang="en-US" sz="2400" dirty="0" smtClean="0"/>
              <a:t> levels</a:t>
            </a:r>
          </a:p>
          <a:p>
            <a:pPr>
              <a:spcAft>
                <a:spcPts val="600"/>
              </a:spcAft>
            </a:pPr>
            <a:r>
              <a:rPr lang="en-US" sz="2400" b="1" dirty="0" smtClean="0"/>
              <a:t>Up</a:t>
            </a:r>
            <a:r>
              <a:rPr lang="en-US" sz="2400" dirty="0"/>
              <a:t>-</a:t>
            </a:r>
            <a:r>
              <a:rPr lang="en-US" sz="2400" dirty="0" smtClean="0"/>
              <a:t>valley flow at </a:t>
            </a:r>
            <a:r>
              <a:rPr lang="en-US" sz="2400" b="1" dirty="0" smtClean="0"/>
              <a:t>upper </a:t>
            </a:r>
            <a:r>
              <a:rPr lang="en-US" sz="2400" dirty="0" smtClean="0"/>
              <a:t>levels</a:t>
            </a:r>
            <a:endParaRPr lang="en-US" sz="2400" dirty="0"/>
          </a:p>
        </p:txBody>
      </p:sp>
      <p:sp>
        <p:nvSpPr>
          <p:cNvPr id="7" name="TextBox 6"/>
          <p:cNvSpPr txBox="1"/>
          <p:nvPr/>
        </p:nvSpPr>
        <p:spPr>
          <a:xfrm>
            <a:off x="3911008" y="5475817"/>
            <a:ext cx="410690" cy="369332"/>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
        <p:nvSpPr>
          <p:cNvPr id="8" name="TextBox 7"/>
          <p:cNvSpPr txBox="1"/>
          <p:nvPr/>
        </p:nvSpPr>
        <p:spPr>
          <a:xfrm>
            <a:off x="4362629" y="5364240"/>
            <a:ext cx="3961277" cy="584775"/>
          </a:xfrm>
          <a:prstGeom prst="rect">
            <a:avLst/>
          </a:prstGeom>
          <a:noFill/>
        </p:spPr>
        <p:txBody>
          <a:bodyPr wrap="none" rtlCol="0">
            <a:spAutoFit/>
          </a:bodyPr>
          <a:lstStyle/>
          <a:p>
            <a:r>
              <a:rPr lang="en-US" sz="3200" b="1" dirty="0" smtClean="0"/>
              <a:t>STRONG SHEAR LAYER</a:t>
            </a:r>
            <a:endParaRPr lang="en-US" sz="3200" b="1" dirty="0"/>
          </a:p>
        </p:txBody>
      </p:sp>
      <p:sp>
        <p:nvSpPr>
          <p:cNvPr id="9" name="TextBox 8"/>
          <p:cNvSpPr txBox="1"/>
          <p:nvPr/>
        </p:nvSpPr>
        <p:spPr>
          <a:xfrm>
            <a:off x="8285634" y="5489210"/>
            <a:ext cx="410690" cy="369332"/>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
        <p:nvSpPr>
          <p:cNvPr id="10" name="TextBox 9"/>
          <p:cNvSpPr txBox="1"/>
          <p:nvPr/>
        </p:nvSpPr>
        <p:spPr>
          <a:xfrm>
            <a:off x="8696323" y="5335322"/>
            <a:ext cx="1626279" cy="523220"/>
          </a:xfrm>
          <a:prstGeom prst="rect">
            <a:avLst/>
          </a:prstGeom>
          <a:noFill/>
        </p:spPr>
        <p:txBody>
          <a:bodyPr wrap="none" rtlCol="0">
            <a:spAutoFit/>
          </a:bodyPr>
          <a:lstStyle/>
          <a:p>
            <a:r>
              <a:rPr lang="en-US" sz="2800" dirty="0" smtClean="0"/>
              <a:t>KH Waves</a:t>
            </a:r>
            <a:endParaRPr lang="en-US" sz="2800" b="1" dirty="0"/>
          </a:p>
        </p:txBody>
      </p:sp>
      <p:cxnSp>
        <p:nvCxnSpPr>
          <p:cNvPr id="12" name="Straight Arrow Connector 11"/>
          <p:cNvCxnSpPr/>
          <p:nvPr/>
        </p:nvCxnSpPr>
        <p:spPr>
          <a:xfrm flipH="1">
            <a:off x="960121" y="4297680"/>
            <a:ext cx="666206" cy="13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09897" y="3866606"/>
            <a:ext cx="692332" cy="2612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68305" y="3779555"/>
            <a:ext cx="2302317" cy="591846"/>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flipV="1">
            <a:off x="6520722" y="4339973"/>
            <a:ext cx="2533337" cy="102426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475989" y="3732551"/>
            <a:ext cx="2302317" cy="63885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9509462" y="4371401"/>
            <a:ext cx="0" cy="96392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103293"/>
            <a:ext cx="10539334" cy="954107"/>
          </a:xfrm>
          <a:prstGeom prst="rect">
            <a:avLst/>
          </a:prstGeom>
          <a:noFill/>
        </p:spPr>
        <p:txBody>
          <a:bodyPr wrap="square" rtlCol="0">
            <a:spAutoFit/>
          </a:bodyPr>
          <a:lstStyle/>
          <a:p>
            <a:pPr marL="457200" indent="-457200">
              <a:buFont typeface="Wingdings"/>
              <a:buChar char="à"/>
            </a:pPr>
            <a:r>
              <a:rPr lang="en-US" sz="2800" b="1" dirty="0" smtClean="0"/>
              <a:t>RADIAL VELOCITY: </a:t>
            </a:r>
            <a:r>
              <a:rPr lang="en-US" sz="2800" dirty="0" smtClean="0"/>
              <a:t>direction of particles from radar </a:t>
            </a:r>
          </a:p>
          <a:p>
            <a:r>
              <a:rPr lang="en-US" sz="2800" dirty="0" smtClean="0"/>
              <a:t>(</a:t>
            </a:r>
            <a:r>
              <a:rPr lang="en-US" sz="2800" b="1" dirty="0" smtClean="0">
                <a:solidFill>
                  <a:schemeClr val="accent5">
                    <a:lumMod val="50000"/>
                  </a:schemeClr>
                </a:solidFill>
              </a:rPr>
              <a:t>blue</a:t>
            </a:r>
            <a:r>
              <a:rPr lang="en-US" sz="2800" dirty="0" smtClean="0"/>
              <a:t> – toward; </a:t>
            </a:r>
            <a:r>
              <a:rPr lang="en-US" sz="2800" b="1" dirty="0" smtClean="0">
                <a:solidFill>
                  <a:srgbClr val="FF0000"/>
                </a:solidFill>
              </a:rPr>
              <a:t>red</a:t>
            </a:r>
            <a:r>
              <a:rPr lang="en-US" sz="2800" dirty="0" smtClean="0"/>
              <a:t> – away) </a:t>
            </a:r>
            <a:endParaRPr lang="en-US" sz="2800" b="1" dirty="0"/>
          </a:p>
        </p:txBody>
      </p:sp>
      <p:sp>
        <p:nvSpPr>
          <p:cNvPr id="13" name="TextBox 12"/>
          <p:cNvSpPr txBox="1"/>
          <p:nvPr/>
        </p:nvSpPr>
        <p:spPr>
          <a:xfrm>
            <a:off x="0" y="4480220"/>
            <a:ext cx="693203" cy="369332"/>
          </a:xfrm>
          <a:prstGeom prst="rect">
            <a:avLst/>
          </a:prstGeom>
          <a:noFill/>
        </p:spPr>
        <p:txBody>
          <a:bodyPr wrap="none" rtlCol="0">
            <a:spAutoFit/>
          </a:bodyPr>
          <a:lstStyle/>
          <a:p>
            <a:r>
              <a:rPr lang="en-US" b="1" dirty="0" smtClean="0"/>
              <a:t>DOW</a:t>
            </a:r>
            <a:endParaRPr lang="en-US" b="1" dirty="0"/>
          </a:p>
        </p:txBody>
      </p:sp>
    </p:spTree>
    <p:extLst>
      <p:ext uri="{BB962C8B-B14F-4D97-AF65-F5344CB8AC3E}">
        <p14:creationId xmlns:p14="http://schemas.microsoft.com/office/powerpoint/2010/main" xmlns="" val="33206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PRECIPITATION INTENSITY</a:t>
            </a:r>
            <a:endParaRPr lang="en-US" b="1" dirty="0">
              <a:latin typeface="+mn-lt"/>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t="11024"/>
          <a:stretch/>
        </p:blipFill>
        <p:spPr>
          <a:xfrm>
            <a:off x="209551" y="2420350"/>
            <a:ext cx="3844218" cy="250832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t="11251"/>
          <a:stretch/>
        </p:blipFill>
        <p:spPr>
          <a:xfrm>
            <a:off x="4208109" y="2420350"/>
            <a:ext cx="3844218" cy="250192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xmlns="" val="0"/>
              </a:ext>
            </a:extLst>
          </a:blip>
          <a:srcRect t="11478"/>
          <a:stretch/>
        </p:blipFill>
        <p:spPr>
          <a:xfrm>
            <a:off x="8206668" y="2433163"/>
            <a:ext cx="3844218" cy="2495513"/>
          </a:xfrm>
          <a:prstGeom prst="rect">
            <a:avLst/>
          </a:prstGeom>
        </p:spPr>
      </p:pic>
      <p:sp>
        <p:nvSpPr>
          <p:cNvPr id="9" name="TextBox 8"/>
          <p:cNvSpPr txBox="1"/>
          <p:nvPr/>
        </p:nvSpPr>
        <p:spPr>
          <a:xfrm>
            <a:off x="2402531" y="5250154"/>
            <a:ext cx="7455374" cy="523220"/>
          </a:xfrm>
          <a:prstGeom prst="rect">
            <a:avLst/>
          </a:prstGeom>
          <a:noFill/>
        </p:spPr>
        <p:txBody>
          <a:bodyPr wrap="none" rtlCol="0">
            <a:spAutoFit/>
          </a:bodyPr>
          <a:lstStyle/>
          <a:p>
            <a:r>
              <a:rPr lang="en-US" sz="2800" b="1" dirty="0" smtClean="0"/>
              <a:t>ENHANCEMENT</a:t>
            </a:r>
            <a:r>
              <a:rPr lang="en-US" sz="2800" dirty="0" smtClean="0"/>
              <a:t> IN SHEAR LAYER AND AT </a:t>
            </a:r>
            <a:r>
              <a:rPr lang="en-US" sz="2800" dirty="0" smtClean="0">
                <a:solidFill>
                  <a:srgbClr val="FF0000"/>
                </a:solidFill>
              </a:rPr>
              <a:t>TERRAIN</a:t>
            </a:r>
            <a:endParaRPr lang="en-US" sz="2800" dirty="0">
              <a:solidFill>
                <a:srgbClr val="FF0000"/>
              </a:solidFill>
            </a:endParaRPr>
          </a:p>
        </p:txBody>
      </p:sp>
      <p:sp>
        <p:nvSpPr>
          <p:cNvPr id="3" name="Rectangle 2"/>
          <p:cNvSpPr/>
          <p:nvPr/>
        </p:nvSpPr>
        <p:spPr>
          <a:xfrm>
            <a:off x="4572000" y="4205241"/>
            <a:ext cx="1004341" cy="67455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486931" y="4220231"/>
            <a:ext cx="1370974" cy="67455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4518" y="4220231"/>
            <a:ext cx="1004341" cy="65956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60551" y="1455632"/>
            <a:ext cx="10539334" cy="523220"/>
          </a:xfrm>
          <a:prstGeom prst="rect">
            <a:avLst/>
          </a:prstGeom>
          <a:noFill/>
        </p:spPr>
        <p:txBody>
          <a:bodyPr wrap="square" rtlCol="0">
            <a:spAutoFit/>
          </a:bodyPr>
          <a:lstStyle/>
          <a:p>
            <a:r>
              <a:rPr lang="en-US" sz="2800" b="1" dirty="0" smtClean="0">
                <a:sym typeface="Wingdings" panose="05000000000000000000" pitchFamily="2" charset="2"/>
              </a:rPr>
              <a:t> RADAR REFLECTIVITY</a:t>
            </a:r>
            <a:r>
              <a:rPr lang="en-US" sz="2800" b="1" dirty="0" smtClean="0"/>
              <a:t>: </a:t>
            </a:r>
            <a:r>
              <a:rPr lang="en-US" sz="2800" dirty="0" smtClean="0"/>
              <a:t>used to estimate precipitation</a:t>
            </a:r>
            <a:r>
              <a:rPr lang="en-US" sz="2800" i="1" dirty="0" smtClean="0"/>
              <a:t> intensity</a:t>
            </a:r>
            <a:endParaRPr lang="en-US" sz="2800" b="1" dirty="0"/>
          </a:p>
        </p:txBody>
      </p:sp>
      <p:sp>
        <p:nvSpPr>
          <p:cNvPr id="13" name="TextBox 12"/>
          <p:cNvSpPr txBox="1"/>
          <p:nvPr/>
        </p:nvSpPr>
        <p:spPr>
          <a:xfrm>
            <a:off x="41315" y="4870464"/>
            <a:ext cx="693203" cy="369332"/>
          </a:xfrm>
          <a:prstGeom prst="rect">
            <a:avLst/>
          </a:prstGeom>
          <a:noFill/>
        </p:spPr>
        <p:txBody>
          <a:bodyPr wrap="none" rtlCol="0">
            <a:spAutoFit/>
          </a:bodyPr>
          <a:lstStyle/>
          <a:p>
            <a:r>
              <a:rPr lang="en-US" b="1" dirty="0" smtClean="0"/>
              <a:t>DOW</a:t>
            </a:r>
            <a:endParaRPr lang="en-US" b="1" dirty="0"/>
          </a:p>
        </p:txBody>
      </p:sp>
    </p:spTree>
    <p:extLst>
      <p:ext uri="{BB962C8B-B14F-4D97-AF65-F5344CB8AC3E}">
        <p14:creationId xmlns:p14="http://schemas.microsoft.com/office/powerpoint/2010/main" xmlns="" val="370384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MICROPHYSICAL EVOLUTION</a:t>
            </a:r>
            <a:endParaRPr lang="en-US" b="1" dirty="0">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t="11049"/>
          <a:stretch/>
        </p:blipFill>
        <p:spPr>
          <a:xfrm>
            <a:off x="171451" y="2603415"/>
            <a:ext cx="3831324" cy="249920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t="11349"/>
          <a:stretch/>
        </p:blipFill>
        <p:spPr>
          <a:xfrm>
            <a:off x="4180338" y="2603415"/>
            <a:ext cx="3831324" cy="249074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xmlns="" val="0"/>
              </a:ext>
            </a:extLst>
          </a:blip>
          <a:srcRect t="11349"/>
          <a:stretch/>
        </p:blipFill>
        <p:spPr>
          <a:xfrm>
            <a:off x="8189225" y="2611873"/>
            <a:ext cx="3831324" cy="2490749"/>
          </a:xfrm>
          <a:prstGeom prst="rect">
            <a:avLst/>
          </a:prstGeom>
        </p:spPr>
      </p:pic>
      <p:sp>
        <p:nvSpPr>
          <p:cNvPr id="6" name="TextBox 5"/>
          <p:cNvSpPr txBox="1"/>
          <p:nvPr/>
        </p:nvSpPr>
        <p:spPr>
          <a:xfrm>
            <a:off x="3752850" y="5662285"/>
            <a:ext cx="5314404" cy="523220"/>
          </a:xfrm>
          <a:prstGeom prst="rect">
            <a:avLst/>
          </a:prstGeom>
          <a:noFill/>
        </p:spPr>
        <p:txBody>
          <a:bodyPr wrap="none" rtlCol="0">
            <a:spAutoFit/>
          </a:bodyPr>
          <a:lstStyle/>
          <a:p>
            <a:r>
              <a:rPr lang="en-US" sz="2800" dirty="0" smtClean="0"/>
              <a:t>MODIFICATION OF </a:t>
            </a:r>
            <a:r>
              <a:rPr lang="en-US" sz="2800" b="1" dirty="0" smtClean="0"/>
              <a:t>MELTING LEVEL </a:t>
            </a:r>
            <a:endParaRPr lang="en-US" sz="2800" b="1" dirty="0"/>
          </a:p>
        </p:txBody>
      </p:sp>
      <p:sp>
        <p:nvSpPr>
          <p:cNvPr id="7" name="TextBox 6"/>
          <p:cNvSpPr txBox="1"/>
          <p:nvPr/>
        </p:nvSpPr>
        <p:spPr>
          <a:xfrm>
            <a:off x="838200" y="1429078"/>
            <a:ext cx="10539334" cy="954107"/>
          </a:xfrm>
          <a:prstGeom prst="rect">
            <a:avLst/>
          </a:prstGeom>
          <a:noFill/>
        </p:spPr>
        <p:txBody>
          <a:bodyPr wrap="square" rtlCol="0">
            <a:spAutoFit/>
          </a:bodyPr>
          <a:lstStyle/>
          <a:p>
            <a:r>
              <a:rPr lang="en-US" sz="2800" b="1" dirty="0" smtClean="0">
                <a:sym typeface="Wingdings" panose="05000000000000000000" pitchFamily="2" charset="2"/>
              </a:rPr>
              <a:t> </a:t>
            </a:r>
            <a:r>
              <a:rPr lang="en-US" sz="2800" b="1" dirty="0" smtClean="0"/>
              <a:t>CORRELATION COEFFICIENT: </a:t>
            </a:r>
            <a:r>
              <a:rPr lang="en-US" sz="2800" dirty="0" smtClean="0"/>
              <a:t>measure of </a:t>
            </a:r>
            <a:r>
              <a:rPr lang="en-US" sz="2800" i="1" dirty="0" smtClean="0"/>
              <a:t>similarity</a:t>
            </a:r>
            <a:r>
              <a:rPr lang="en-US" sz="2800" dirty="0" smtClean="0"/>
              <a:t> between horizontal/vertical pulses within volume</a:t>
            </a:r>
            <a:endParaRPr lang="en-US" sz="2800" b="1" dirty="0"/>
          </a:p>
        </p:txBody>
      </p:sp>
      <p:sp>
        <p:nvSpPr>
          <p:cNvPr id="8" name="Rectangle 7"/>
          <p:cNvSpPr/>
          <p:nvPr/>
        </p:nvSpPr>
        <p:spPr>
          <a:xfrm>
            <a:off x="171451" y="4582005"/>
            <a:ext cx="1402830" cy="47268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80338" y="4362138"/>
            <a:ext cx="1927529" cy="69255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09146" y="4227227"/>
            <a:ext cx="1927529" cy="79748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12" y="5024713"/>
            <a:ext cx="693203" cy="369332"/>
          </a:xfrm>
          <a:prstGeom prst="rect">
            <a:avLst/>
          </a:prstGeom>
          <a:noFill/>
        </p:spPr>
        <p:txBody>
          <a:bodyPr wrap="none" rtlCol="0">
            <a:spAutoFit/>
          </a:bodyPr>
          <a:lstStyle/>
          <a:p>
            <a:r>
              <a:rPr lang="en-US" b="1" dirty="0" smtClean="0"/>
              <a:t>DOW</a:t>
            </a:r>
            <a:endParaRPr lang="en-US" b="1" dirty="0"/>
          </a:p>
        </p:txBody>
      </p:sp>
    </p:spTree>
    <p:extLst>
      <p:ext uri="{BB962C8B-B14F-4D97-AF65-F5344CB8AC3E}">
        <p14:creationId xmlns:p14="http://schemas.microsoft.com/office/powerpoint/2010/main" xmlns="" val="146305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TotalTime>
  <Words>1125</Words>
  <Application>Microsoft Office PowerPoint</Application>
  <PresentationFormat>Custom</PresentationFormat>
  <Paragraphs>104</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DOPPLER ON WHEELS (DOW)</vt:lpstr>
      <vt:lpstr>OROGRAPHIC EFFECTS</vt:lpstr>
      <vt:lpstr>AIRFLOW IN QUINAULT VALLEY</vt:lpstr>
      <vt:lpstr>KELVIN-HELMHOLTZ WAVES</vt:lpstr>
      <vt:lpstr>CASE STUDY: December 5-6 Broad Frontal Cloud System with Strong Wind Shear</vt:lpstr>
      <vt:lpstr>FLOW PATTERN </vt:lpstr>
      <vt:lpstr>PRECIPITATION INTENSITY</vt:lpstr>
      <vt:lpstr>MICROPHYSICAL EVOLUTION</vt:lpstr>
      <vt:lpstr>MICROPHYSICAL EVOLUTION</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Orographic enhancement of precipitation as observed by a DOW X-band radar during the OLYMPEX field campaign</dc:title>
  <dc:creator>Megan</dc:creator>
  <cp:lastModifiedBy>Anne Chaplin</cp:lastModifiedBy>
  <cp:revision>61</cp:revision>
  <dcterms:created xsi:type="dcterms:W3CDTF">2016-02-26T21:46:45Z</dcterms:created>
  <dcterms:modified xsi:type="dcterms:W3CDTF">2016-03-05T17:40:45Z</dcterms:modified>
</cp:coreProperties>
</file>