
<file path=[Content_Types].xml><?xml version="1.0" encoding="utf-8"?>
<Types xmlns="http://schemas.openxmlformats.org/package/2006/content-types">
  <Default Extension="xml" ContentType="application/xml"/>
  <Default Extension="mpeg" ContentType="video/unknown"/>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7" r:id="rId2"/>
    <p:sldId id="292" r:id="rId3"/>
    <p:sldId id="308" r:id="rId4"/>
    <p:sldId id="295" r:id="rId5"/>
    <p:sldId id="296" r:id="rId6"/>
    <p:sldId id="294" r:id="rId7"/>
    <p:sldId id="298" r:id="rId8"/>
    <p:sldId id="299" r:id="rId9"/>
    <p:sldId id="301" r:id="rId10"/>
    <p:sldId id="305" r:id="rId11"/>
    <p:sldId id="300" r:id="rId12"/>
    <p:sldId id="309" r:id="rId13"/>
    <p:sldId id="303" r:id="rId14"/>
    <p:sldId id="304" r:id="rId15"/>
    <p:sldId id="306" r:id="rId16"/>
    <p:sldId id="307" r:id="rId17"/>
    <p:sldId id="297" r:id="rId18"/>
    <p:sldId id="30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EEECE1"/>
    <a:srgbClr val="D260BA"/>
    <a:srgbClr val="FDE9B4"/>
    <a:srgbClr val="FFF9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86412" autoAdjust="0"/>
  </p:normalViewPr>
  <p:slideViewPr>
    <p:cSldViewPr snapToGrid="0">
      <p:cViewPr>
        <p:scale>
          <a:sx n="100" d="100"/>
          <a:sy n="100" d="100"/>
        </p:scale>
        <p:origin x="-1016" y="4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102660-9B78-4ABA-87F6-B98C9EDFF1AC}" type="datetimeFigureOut">
              <a:rPr lang="en-US" smtClean="0"/>
              <a:t>3/5/16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20700-75B5-4EF8-A192-3514584F3E85}" type="slidenum">
              <a:rPr lang="en-US" smtClean="0"/>
              <a:t>‹#›</a:t>
            </a:fld>
            <a:endParaRPr lang="en-US"/>
          </a:p>
        </p:txBody>
      </p:sp>
    </p:spTree>
    <p:extLst>
      <p:ext uri="{BB962C8B-B14F-4D97-AF65-F5344CB8AC3E}">
        <p14:creationId xmlns:p14="http://schemas.microsoft.com/office/powerpoint/2010/main" val="362906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Show how use multiple data sources to obtain</a:t>
            </a:r>
            <a:r>
              <a:rPr lang="en-US" baseline="0" dirty="0" smtClean="0"/>
              <a:t> a detailed understanding of weather event</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1</a:t>
            </a:fld>
            <a:endParaRPr lang="en-US"/>
          </a:p>
        </p:txBody>
      </p:sp>
    </p:spTree>
    <p:extLst>
      <p:ext uri="{BB962C8B-B14F-4D97-AF65-F5344CB8AC3E}">
        <p14:creationId xmlns:p14="http://schemas.microsoft.com/office/powerpoint/2010/main" val="1454238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OLYMPEX data not only can tell use</a:t>
            </a:r>
            <a:r>
              <a:rPr lang="en-US" baseline="0" dirty="0" smtClean="0"/>
              <a:t> about the </a:t>
            </a:r>
            <a:r>
              <a:rPr lang="en-US" baseline="0" dirty="0" err="1" smtClean="0"/>
              <a:t>microscale</a:t>
            </a:r>
            <a:r>
              <a:rPr lang="en-US" baseline="0" dirty="0" smtClean="0"/>
              <a:t> particle changes. But our data has such high temporal and spatial resolution that we can see </a:t>
            </a:r>
            <a:r>
              <a:rPr lang="en-US" baseline="0" dirty="0" err="1" smtClean="0"/>
              <a:t>microscale</a:t>
            </a:r>
            <a:r>
              <a:rPr lang="en-US" baseline="0" dirty="0" smtClean="0"/>
              <a:t> dynamical features.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10</a:t>
            </a:fld>
            <a:endParaRPr lang="en-US"/>
          </a:p>
        </p:txBody>
      </p:sp>
    </p:spTree>
    <p:extLst>
      <p:ext uri="{BB962C8B-B14F-4D97-AF65-F5344CB8AC3E}">
        <p14:creationId xmlns:p14="http://schemas.microsoft.com/office/powerpoint/2010/main" val="70816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One great instrument for this is the</a:t>
            </a:r>
            <a:r>
              <a:rPr lang="en-US" altLang="en-US" baseline="0" dirty="0" smtClean="0">
                <a:latin typeface="Arial" panose="020B0604020202020204" pitchFamily="34" charset="0"/>
              </a:rPr>
              <a:t> DC8 aircraft. During this event we had the fortune of having the plane fly during the frontal passage and they were able to launch several </a:t>
            </a:r>
            <a:r>
              <a:rPr lang="en-US" altLang="en-US" baseline="0" dirty="0" err="1" smtClean="0">
                <a:latin typeface="Arial" panose="020B0604020202020204" pitchFamily="34" charset="0"/>
              </a:rPr>
              <a:t>dropsondes</a:t>
            </a:r>
            <a:r>
              <a:rPr lang="en-US" altLang="en-US" baseline="0" dirty="0" smtClean="0">
                <a:latin typeface="Arial" panose="020B0604020202020204" pitchFamily="34" charset="0"/>
              </a:rPr>
              <a:t> out of the plane as they flew from behind towards the front. </a:t>
            </a:r>
            <a:r>
              <a:rPr lang="en-US" altLang="en-US" baseline="0" dirty="0" err="1" smtClean="0">
                <a:latin typeface="Arial" panose="020B0604020202020204" pitchFamily="34" charset="0"/>
              </a:rPr>
              <a:t>Dropsondes</a:t>
            </a:r>
            <a:r>
              <a:rPr lang="en-US" altLang="en-US" baseline="0" dirty="0" smtClean="0">
                <a:latin typeface="Arial" panose="020B0604020202020204" pitchFamily="34" charset="0"/>
              </a:rPr>
              <a:t> are essentially radiosondes that instead of being carried by a balloon upwards fall towards the ground after being released from an aircraft. </a:t>
            </a:r>
          </a:p>
          <a:p>
            <a:pPr marL="171450" indent="-171450">
              <a:spcBef>
                <a:spcPct val="0"/>
              </a:spcBef>
              <a:buFontTx/>
              <a:buChar char="-"/>
            </a:pPr>
            <a:r>
              <a:rPr lang="en-US" altLang="en-US" baseline="0" dirty="0" smtClean="0">
                <a:latin typeface="Arial" panose="020B0604020202020204" pitchFamily="34" charset="0"/>
              </a:rPr>
              <a:t>You can see that as they approached the front the midlevel drying steadily decreased. Also, the winds near the surface rotated from coming from the south to coming from the west.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11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75587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rPr>
              <a:t>-This plane also had three radars on it. And</a:t>
            </a:r>
            <a:r>
              <a:rPr lang="en-US" altLang="en-US" baseline="0" dirty="0" smtClean="0">
                <a:latin typeface="Arial" panose="020B0604020202020204" pitchFamily="34" charset="0"/>
              </a:rPr>
              <a:t> we can then use that to see how the </a:t>
            </a:r>
            <a:r>
              <a:rPr lang="en-US" altLang="en-US" baseline="0" dirty="0" err="1" smtClean="0">
                <a:latin typeface="Arial" panose="020B0604020202020204" pitchFamily="34" charset="0"/>
              </a:rPr>
              <a:t>precipitaiton</a:t>
            </a:r>
            <a:r>
              <a:rPr lang="en-US" altLang="en-US" baseline="0" dirty="0" smtClean="0">
                <a:latin typeface="Arial" panose="020B0604020202020204" pitchFamily="34" charset="0"/>
              </a:rPr>
              <a:t> changed with this changing </a:t>
            </a:r>
            <a:r>
              <a:rPr lang="en-US" altLang="en-US" baseline="0" dirty="0" err="1" smtClean="0">
                <a:latin typeface="Arial" panose="020B0604020202020204" pitchFamily="34" charset="0"/>
              </a:rPr>
              <a:t>evironment</a:t>
            </a:r>
            <a:r>
              <a:rPr lang="en-US" altLang="en-US" baseline="0" dirty="0" smtClean="0">
                <a:latin typeface="Arial" panose="020B0604020202020204" pitchFamily="34" charset="0"/>
              </a:rPr>
              <a:t>. The red lines show the location of the </a:t>
            </a:r>
            <a:r>
              <a:rPr lang="en-US" altLang="en-US" baseline="0" dirty="0" err="1" smtClean="0">
                <a:latin typeface="Arial" panose="020B0604020202020204" pitchFamily="34" charset="0"/>
              </a:rPr>
              <a:t>dropsondes</a:t>
            </a:r>
            <a:r>
              <a:rPr lang="en-US" altLang="en-US" baseline="0" dirty="0" smtClean="0">
                <a:latin typeface="Arial" panose="020B0604020202020204" pitchFamily="34" charset="0"/>
              </a:rPr>
              <a:t>. We can see that as they approached the front and the midlevel moistened there was an increase o upper level and low-level clouds.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12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75587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rPr>
              <a:t>- This is something very interesting. Remember</a:t>
            </a:r>
            <a:r>
              <a:rPr lang="en-US" altLang="en-US" baseline="0" dirty="0" smtClean="0">
                <a:latin typeface="Arial" panose="020B0604020202020204" pitchFamily="34" charset="0"/>
              </a:rPr>
              <a:t> how I mentioned how the vertical wind shear became very strong during the frontal and post-frontal periods. Well, there is evidence that this strong shear led to the development of atmospheric waves called kelvin-</a:t>
            </a:r>
            <a:r>
              <a:rPr lang="en-US" altLang="en-US" baseline="0" dirty="0" err="1" smtClean="0">
                <a:latin typeface="Arial" panose="020B0604020202020204" pitchFamily="34" charset="0"/>
              </a:rPr>
              <a:t>helmholtz</a:t>
            </a:r>
            <a:r>
              <a:rPr lang="en-US" altLang="en-US" baseline="0" dirty="0" smtClean="0">
                <a:latin typeface="Arial" panose="020B0604020202020204" pitchFamily="34" charset="0"/>
              </a:rPr>
              <a:t> waves and we can see these in the DOW radar. All these figures are vertical cross sections. The top row shows radar reflectivity. The bottom left shows radial velocity with blue colors toward the radar and red colors away. You can see that at low levels there is an </a:t>
            </a:r>
            <a:r>
              <a:rPr lang="en-US" altLang="en-US" baseline="0" dirty="0" err="1" smtClean="0">
                <a:latin typeface="Arial" panose="020B0604020202020204" pitchFamily="34" charset="0"/>
              </a:rPr>
              <a:t>adrupt</a:t>
            </a:r>
            <a:r>
              <a:rPr lang="en-US" altLang="en-US" baseline="0" dirty="0" smtClean="0">
                <a:latin typeface="Arial" panose="020B0604020202020204" pitchFamily="34" charset="0"/>
              </a:rPr>
              <a:t> change in the wind direction as it rapidly changes from toward to away. The bottom right shows what we call spectrum with, which </a:t>
            </a:r>
            <a:r>
              <a:rPr lang="en-US" altLang="en-US" baseline="0" dirty="0" err="1" smtClean="0">
                <a:latin typeface="Arial" panose="020B0604020202020204" pitchFamily="34" charset="0"/>
              </a:rPr>
              <a:t>bascially</a:t>
            </a:r>
            <a:r>
              <a:rPr lang="en-US" altLang="en-US" baseline="0" dirty="0" smtClean="0">
                <a:latin typeface="Arial" panose="020B0604020202020204" pitchFamily="34" charset="0"/>
              </a:rPr>
              <a:t> shows the variability of the radial </a:t>
            </a:r>
            <a:r>
              <a:rPr lang="en-US" altLang="en-US" baseline="0" dirty="0" err="1" smtClean="0">
                <a:latin typeface="Arial" panose="020B0604020202020204" pitchFamily="34" charset="0"/>
              </a:rPr>
              <a:t>elocity</a:t>
            </a:r>
            <a:r>
              <a:rPr lang="en-US" altLang="en-US" baseline="0" dirty="0" smtClean="0">
                <a:latin typeface="Arial" panose="020B0604020202020204" pitchFamily="34" charset="0"/>
              </a:rPr>
              <a:t>. You notice that this has a braided structure. This structure is know to be </a:t>
            </a:r>
            <a:r>
              <a:rPr lang="en-US" altLang="en-US" baseline="0" dirty="0" err="1" smtClean="0">
                <a:latin typeface="Arial" panose="020B0604020202020204" pitchFamily="34" charset="0"/>
              </a:rPr>
              <a:t>assoicated</a:t>
            </a:r>
            <a:r>
              <a:rPr lang="en-US" altLang="en-US" baseline="0" dirty="0" smtClean="0">
                <a:latin typeface="Arial" panose="020B0604020202020204" pitchFamily="34" charset="0"/>
              </a:rPr>
              <a:t> with these Kelvin-Helmholtz waves. We observed these several times and you will be hearing more about them in the coming talks.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13</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59373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8D8EC4D-79A9-436B-9584-9A8E52D97729}" type="slidenum">
              <a:rPr lang="en-US" altLang="en-US">
                <a:solidFill>
                  <a:srgbClr val="000000"/>
                </a:solidFill>
                <a:latin typeface="Arial" panose="020B0604020202020204" pitchFamily="34" charset="0"/>
              </a:rPr>
              <a:pPr/>
              <a:t>14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32173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8D8EC4D-79A9-436B-9584-9A8E52D97729}" type="slidenum">
              <a:rPr lang="en-US" altLang="en-US">
                <a:solidFill>
                  <a:srgbClr val="000000"/>
                </a:solidFill>
                <a:latin typeface="Arial" panose="020B0604020202020204" pitchFamily="34" charset="0"/>
              </a:rPr>
              <a:pPr/>
              <a:t>15</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34901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8D8EC4D-79A9-436B-9584-9A8E52D97729}" type="slidenum">
              <a:rPr lang="en-US" altLang="en-US">
                <a:solidFill>
                  <a:srgbClr val="000000"/>
                </a:solidFill>
                <a:latin typeface="Arial" panose="020B0604020202020204" pitchFamily="34" charset="0"/>
              </a:rPr>
              <a:pPr/>
              <a:t>16</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14375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rPr>
              <a:t>- Another routine tool we have</a:t>
            </a:r>
            <a:r>
              <a:rPr lang="en-US" altLang="en-US" baseline="0" dirty="0" smtClean="0">
                <a:latin typeface="Arial" panose="020B0604020202020204" pitchFamily="34" charset="0"/>
              </a:rPr>
              <a:t> for understanding these events on the coast is the </a:t>
            </a:r>
            <a:r>
              <a:rPr lang="en-US" altLang="en-US" baseline="0" dirty="0" err="1" smtClean="0">
                <a:latin typeface="Arial" panose="020B0604020202020204" pitchFamily="34" charset="0"/>
              </a:rPr>
              <a:t>Quillayute</a:t>
            </a:r>
            <a:r>
              <a:rPr lang="en-US" altLang="en-US" baseline="0" dirty="0" smtClean="0">
                <a:latin typeface="Arial" panose="020B0604020202020204" pitchFamily="34" charset="0"/>
              </a:rPr>
              <a:t> soundings. The 12 UTC Dec 12</a:t>
            </a:r>
            <a:r>
              <a:rPr lang="en-US" altLang="en-US" baseline="30000" dirty="0" smtClean="0">
                <a:latin typeface="Arial" panose="020B0604020202020204" pitchFamily="34" charset="0"/>
              </a:rPr>
              <a:t>th</a:t>
            </a:r>
            <a:r>
              <a:rPr lang="en-US" altLang="en-US" baseline="0" dirty="0" smtClean="0">
                <a:latin typeface="Arial" panose="020B0604020202020204" pitchFamily="34" charset="0"/>
              </a:rPr>
              <a:t> and 00 UTC 13 Dec 13</a:t>
            </a:r>
            <a:r>
              <a:rPr lang="en-US" altLang="en-US" baseline="30000" dirty="0" smtClean="0">
                <a:latin typeface="Arial" panose="020B0604020202020204" pitchFamily="34" charset="0"/>
              </a:rPr>
              <a:t>th</a:t>
            </a:r>
            <a:r>
              <a:rPr lang="en-US" altLang="en-US" baseline="0" dirty="0" smtClean="0">
                <a:latin typeface="Arial" panose="020B0604020202020204" pitchFamily="34" charset="0"/>
              </a:rPr>
              <a:t> bracketed the occluded front, one the 12</a:t>
            </a:r>
            <a:r>
              <a:rPr lang="en-US" altLang="en-US" baseline="30000" dirty="0" smtClean="0">
                <a:latin typeface="Arial" panose="020B0604020202020204" pitchFamily="34" charset="0"/>
              </a:rPr>
              <a:t>th</a:t>
            </a:r>
            <a:r>
              <a:rPr lang="en-US" altLang="en-US" baseline="0" dirty="0" smtClean="0">
                <a:latin typeface="Arial" panose="020B0604020202020204" pitchFamily="34" charset="0"/>
              </a:rPr>
              <a:t> was launched in the pre-frontal period and the 13</a:t>
            </a:r>
            <a:r>
              <a:rPr lang="en-US" altLang="en-US" baseline="30000" dirty="0" smtClean="0">
                <a:latin typeface="Arial" panose="020B0604020202020204" pitchFamily="34" charset="0"/>
              </a:rPr>
              <a:t>th</a:t>
            </a:r>
            <a:r>
              <a:rPr lang="en-US" altLang="en-US" baseline="0" dirty="0" smtClean="0">
                <a:latin typeface="Arial" panose="020B0604020202020204" pitchFamily="34" charset="0"/>
              </a:rPr>
              <a:t> was launched in the post-frontal </a:t>
            </a:r>
            <a:r>
              <a:rPr lang="en-US" altLang="en-US" baseline="0" dirty="0" err="1" smtClean="0">
                <a:latin typeface="Arial" panose="020B0604020202020204" pitchFamily="34" charset="0"/>
              </a:rPr>
              <a:t>enivronment</a:t>
            </a:r>
            <a:r>
              <a:rPr lang="en-US" altLang="en-US" baseline="0" dirty="0" smtClean="0">
                <a:latin typeface="Arial" panose="020B0604020202020204" pitchFamily="34" charset="0"/>
              </a:rPr>
              <a:t>. You can see that those 12 hours significant changes occurred. Red is temperature, green Is dew point. Blue line highlights the 0C line. Gray line is a lifted parcel. Some of my striking changes include a drying of the atmosphere above 700 hPa, </a:t>
            </a:r>
            <a:r>
              <a:rPr lang="en-US" altLang="en-US" baseline="0" dirty="0" err="1" smtClean="0">
                <a:latin typeface="Arial" panose="020B0604020202020204" pitchFamily="34" charset="0"/>
              </a:rPr>
              <a:t>destablization</a:t>
            </a:r>
            <a:r>
              <a:rPr lang="en-US" altLang="en-US" baseline="0" dirty="0" smtClean="0">
                <a:latin typeface="Arial" panose="020B0604020202020204" pitchFamily="34" charset="0"/>
              </a:rPr>
              <a:t> of the lower atmosphere, and a strong increase in the winds. Additionally if you look closely you can see that the height of the melting level has increased.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17</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46838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18</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54398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As my title suggests we are going to start at the largest scales and work our way down. So we will start by looking at the synoptic setup </a:t>
            </a:r>
          </a:p>
          <a:p>
            <a:pPr marL="171450" indent="-171450">
              <a:spcBef>
                <a:spcPct val="0"/>
              </a:spcBef>
              <a:buFontTx/>
              <a:buChar char="-"/>
            </a:pPr>
            <a:r>
              <a:rPr lang="en-US" altLang="en-US" dirty="0" smtClean="0">
                <a:latin typeface="Arial" panose="020B0604020202020204" pitchFamily="34" charset="0"/>
              </a:rPr>
              <a:t>On the left is 500 hPa temperatures in shading and heights in contours. At 1800 UTC there was a 500 hPa</a:t>
            </a:r>
            <a:r>
              <a:rPr lang="en-US" altLang="en-US" baseline="0" dirty="0" smtClean="0">
                <a:latin typeface="Arial" panose="020B0604020202020204" pitchFamily="34" charset="0"/>
              </a:rPr>
              <a:t> shortwave located north of Vancouver Island and zonal winds were over the OLYMPEX domain. </a:t>
            </a:r>
          </a:p>
          <a:p>
            <a:pPr marL="171450" indent="-171450">
              <a:spcBef>
                <a:spcPct val="0"/>
              </a:spcBef>
              <a:buFontTx/>
              <a:buChar char="-"/>
            </a:pPr>
            <a:r>
              <a:rPr lang="en-US" altLang="en-US" baseline="0" dirty="0" smtClean="0">
                <a:latin typeface="Arial" panose="020B0604020202020204" pitchFamily="34" charset="0"/>
              </a:rPr>
              <a:t>On the right is the 2 m temperature, 10 m winds, and sea-level pressure. This shortwave is associated with an surface low. And you can see a small occluded front approaching the coast. Associated with a surface wind shift but little change in temperature. </a:t>
            </a:r>
          </a:p>
          <a:p>
            <a:pPr marL="171450" indent="-171450">
              <a:spcBef>
                <a:spcPct val="0"/>
              </a:spcBef>
              <a:buFontTx/>
              <a:buChar char="-"/>
            </a:pPr>
            <a:r>
              <a:rPr lang="en-US" altLang="en-US" baseline="0" dirty="0" smtClean="0">
                <a:latin typeface="Arial" panose="020B0604020202020204" pitchFamily="34" charset="0"/>
              </a:rPr>
              <a:t>On top see that this feature associated with a large cold cloud shield. That at this time was already over Washington and Oregon.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63547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3</a:t>
            </a:fld>
            <a:endParaRPr lang="en-US"/>
          </a:p>
        </p:txBody>
      </p:sp>
    </p:spTree>
    <p:extLst>
      <p:ext uri="{BB962C8B-B14F-4D97-AF65-F5344CB8AC3E}">
        <p14:creationId xmlns:p14="http://schemas.microsoft.com/office/powerpoint/2010/main" val="81465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For this talk I will be focusing</a:t>
            </a:r>
            <a:r>
              <a:rPr lang="en-US" altLang="en-US" baseline="0" dirty="0" smtClean="0">
                <a:latin typeface="Arial" panose="020B0604020202020204" pitchFamily="34" charset="0"/>
              </a:rPr>
              <a:t> on an occluded front that occurred on Dec 12</a:t>
            </a:r>
            <a:r>
              <a:rPr lang="en-US" altLang="en-US" baseline="30000" dirty="0" smtClean="0">
                <a:latin typeface="Arial" panose="020B0604020202020204" pitchFamily="34" charset="0"/>
              </a:rPr>
              <a:t>th</a:t>
            </a:r>
            <a:r>
              <a:rPr lang="en-US" altLang="en-US" baseline="0" dirty="0" smtClean="0">
                <a:latin typeface="Arial" panose="020B0604020202020204" pitchFamily="34" charset="0"/>
              </a:rPr>
              <a:t>. This is a rough timeline of the event showing the timing of the front in the top row. All the other rows show all the other instruments were operational. On top of these also had the UW WRF and satellite data</a:t>
            </a:r>
          </a:p>
          <a:p>
            <a:pPr marL="171450" indent="-171450">
              <a:spcBef>
                <a:spcPct val="0"/>
              </a:spcBef>
              <a:buFontTx/>
              <a:buChar char="-"/>
            </a:pPr>
            <a:endParaRPr lang="en-US" altLang="en-US" baseline="0" dirty="0" smtClean="0">
              <a:latin typeface="Arial" panose="020B0604020202020204" pitchFamily="34" charset="0"/>
            </a:endParaRPr>
          </a:p>
          <a:p>
            <a:pPr marL="171450" indent="-171450">
              <a:spcBef>
                <a:spcPct val="0"/>
              </a:spcBef>
              <a:buFontTx/>
              <a:buChar char="-"/>
            </a:pPr>
            <a:r>
              <a:rPr lang="en-US" altLang="en-US" baseline="0" dirty="0" smtClean="0">
                <a:latin typeface="Arial" panose="020B0604020202020204" pitchFamily="34" charset="0"/>
              </a:rPr>
              <a:t>With 12 </a:t>
            </a:r>
            <a:r>
              <a:rPr lang="en-US" altLang="en-US" baseline="0" dirty="0" err="1" smtClean="0">
                <a:latin typeface="Arial" panose="020B0604020202020204" pitchFamily="34" charset="0"/>
              </a:rPr>
              <a:t>mins</a:t>
            </a:r>
            <a:r>
              <a:rPr lang="en-US" altLang="en-US" baseline="0" dirty="0" smtClean="0">
                <a:latin typeface="Arial" panose="020B0604020202020204" pitchFamily="34" charset="0"/>
              </a:rPr>
              <a:t> way to much to discuss every stage of the frontal passage or to discuss every data source so I am going to focus on the frontal period and these seven data sources.</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422754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Launched soundings at</a:t>
            </a:r>
            <a:r>
              <a:rPr lang="en-US" altLang="en-US" baseline="0" dirty="0" smtClean="0">
                <a:latin typeface="Arial" panose="020B0604020202020204" pitchFamily="34" charset="0"/>
              </a:rPr>
              <a:t> the NPOL radar sight during this event and was able to sample all three phases of the passage of the occluded front. </a:t>
            </a:r>
          </a:p>
          <a:p>
            <a:pPr marL="171450" indent="-171450">
              <a:spcBef>
                <a:spcPct val="0"/>
              </a:spcBef>
              <a:buFontTx/>
              <a:buChar char="-"/>
            </a:pPr>
            <a:r>
              <a:rPr lang="en-US" altLang="en-US" baseline="0" dirty="0" smtClean="0">
                <a:latin typeface="Arial" panose="020B0604020202020204" pitchFamily="34" charset="0"/>
              </a:rPr>
              <a:t>First I want to highlight how the stability changed throughout the event. That the atmosphere was very stable during the frontal passage </a:t>
            </a:r>
            <a:r>
              <a:rPr lang="en-US" altLang="en-US" baseline="0" dirty="0" err="1" smtClean="0">
                <a:latin typeface="Arial" panose="020B0604020202020204" pitchFamily="34" charset="0"/>
              </a:rPr>
              <a:t>iteself</a:t>
            </a:r>
            <a:r>
              <a:rPr lang="en-US" altLang="en-US" baseline="0" dirty="0" smtClean="0">
                <a:latin typeface="Arial" panose="020B0604020202020204" pitchFamily="34" charset="0"/>
              </a:rPr>
              <a:t>, with a deep layer of temperatures increasing with height. However, this </a:t>
            </a:r>
            <a:r>
              <a:rPr lang="en-US" altLang="en-US" baseline="0" dirty="0" err="1" smtClean="0">
                <a:latin typeface="Arial" panose="020B0604020202020204" pitchFamily="34" charset="0"/>
              </a:rPr>
              <a:t>stabliity</a:t>
            </a:r>
            <a:r>
              <a:rPr lang="en-US" altLang="en-US" baseline="0" dirty="0" smtClean="0">
                <a:latin typeface="Arial" panose="020B0604020202020204" pitchFamily="34" charset="0"/>
              </a:rPr>
              <a:t> did not last long and the atmosphere quickly began to destabilize during the post-frontal regime. </a:t>
            </a:r>
          </a:p>
          <a:p>
            <a:pPr marL="171450" indent="-171450">
              <a:spcBef>
                <a:spcPct val="0"/>
              </a:spcBef>
              <a:buFontTx/>
              <a:buChar char="-"/>
            </a:pPr>
            <a:r>
              <a:rPr lang="en-US" altLang="en-US" baseline="0" dirty="0" smtClean="0">
                <a:latin typeface="Arial" panose="020B0604020202020204" pitchFamily="34" charset="0"/>
              </a:rPr>
              <a:t>You also notice that the atmosphere rapidly dried starting in the post-frontal period, </a:t>
            </a:r>
            <a:r>
              <a:rPr lang="en-US" altLang="en-US" baseline="0" dirty="0" err="1" smtClean="0">
                <a:latin typeface="Arial" panose="020B0604020202020204" pitchFamily="34" charset="0"/>
              </a:rPr>
              <a:t>espeically</a:t>
            </a:r>
            <a:r>
              <a:rPr lang="en-US" altLang="en-US" baseline="0" dirty="0" smtClean="0">
                <a:latin typeface="Arial" panose="020B0604020202020204" pitchFamily="34" charset="0"/>
              </a:rPr>
              <a:t> at midlevel levels. The pre-frontal and frontal periods were nearly saturated everywhere. </a:t>
            </a:r>
          </a:p>
          <a:p>
            <a:pPr marL="171450" indent="-171450">
              <a:spcBef>
                <a:spcPct val="0"/>
              </a:spcBef>
              <a:buFontTx/>
              <a:buChar char="-"/>
            </a:pPr>
            <a:r>
              <a:rPr lang="en-US" altLang="en-US" baseline="0" dirty="0" smtClean="0">
                <a:latin typeface="Arial" panose="020B0604020202020204" pitchFamily="34" charset="0"/>
              </a:rPr>
              <a:t>The melting level also increased substantially during the post-frontal period. Was very low, especially </a:t>
            </a:r>
            <a:r>
              <a:rPr lang="en-US" altLang="en-US" baseline="0" dirty="0" err="1" smtClean="0">
                <a:latin typeface="Arial" panose="020B0604020202020204" pitchFamily="34" charset="0"/>
              </a:rPr>
              <a:t>dring</a:t>
            </a:r>
            <a:r>
              <a:rPr lang="en-US" altLang="en-US" baseline="0" dirty="0" smtClean="0">
                <a:latin typeface="Arial" panose="020B0604020202020204" pitchFamily="34" charset="0"/>
              </a:rPr>
              <a:t> the frontal passage. But much higher during the post-frontal period. </a:t>
            </a:r>
          </a:p>
          <a:p>
            <a:pPr marL="171450" indent="-171450">
              <a:spcBef>
                <a:spcPct val="0"/>
              </a:spcBef>
              <a:buFontTx/>
              <a:buChar char="-"/>
            </a:pPr>
            <a:r>
              <a:rPr lang="en-US" altLang="en-US" baseline="0" dirty="0" smtClean="0">
                <a:latin typeface="Arial" panose="020B0604020202020204" pitchFamily="34" charset="0"/>
              </a:rPr>
              <a:t>Finally, you notice that the winds and vertical wind shear increased </a:t>
            </a:r>
            <a:r>
              <a:rPr lang="en-US" altLang="en-US" baseline="0" dirty="0" err="1" smtClean="0">
                <a:latin typeface="Arial" panose="020B0604020202020204" pitchFamily="34" charset="0"/>
              </a:rPr>
              <a:t>substanitally</a:t>
            </a:r>
            <a:r>
              <a:rPr lang="en-US" altLang="en-US" baseline="0" dirty="0" smtClean="0">
                <a:latin typeface="Arial" panose="020B0604020202020204" pitchFamily="34" charset="0"/>
              </a:rPr>
              <a:t> starting during the frontal period. </a:t>
            </a:r>
          </a:p>
          <a:p>
            <a:pPr marL="171450" indent="-171450">
              <a:spcBef>
                <a:spcPct val="0"/>
              </a:spcBef>
              <a:buFontTx/>
              <a:buChar char="-"/>
            </a:pPr>
            <a:endParaRPr lang="en-US" altLang="en-US" baseline="0"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5</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38187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How did this changing atmosphere relate the precipitation?</a:t>
            </a:r>
            <a:r>
              <a:rPr lang="en-US" altLang="en-US" baseline="0" dirty="0" smtClean="0">
                <a:latin typeface="Arial" panose="020B0604020202020204" pitchFamily="34" charset="0"/>
              </a:rPr>
              <a:t> </a:t>
            </a:r>
          </a:p>
          <a:p>
            <a:pPr marL="171450" indent="-171450">
              <a:spcBef>
                <a:spcPct val="0"/>
              </a:spcBef>
              <a:buFontTx/>
              <a:buChar char="-"/>
            </a:pPr>
            <a:endParaRPr lang="en-US" altLang="en-US" dirty="0" smtClean="0">
              <a:latin typeface="Arial" panose="020B0604020202020204" pitchFamily="34" charset="0"/>
            </a:endParaRPr>
          </a:p>
          <a:p>
            <a:pPr>
              <a:spcBef>
                <a:spcPct val="0"/>
              </a:spcBef>
            </a:pPr>
            <a:r>
              <a:rPr lang="en-US" altLang="en-US" dirty="0" smtClean="0">
                <a:latin typeface="Arial" panose="020B0604020202020204" pitchFamily="34" charset="0"/>
              </a:rPr>
              <a:t>- What did the passage of the front look</a:t>
            </a:r>
            <a:r>
              <a:rPr lang="en-US" altLang="en-US" baseline="0" dirty="0" smtClean="0">
                <a:latin typeface="Arial" panose="020B0604020202020204" pitchFamily="34" charset="0"/>
              </a:rPr>
              <a:t> like from a radar perspective. Here is a sequence of images every two hours from the NPOL radar. These are horizontal maps of reflectivity out to 150 km away from NPOL. The lines on top of the radar images show the flight tracks of our research aircraft. During the pre-frontal period there was an expansive region of stratiform precipitation. During the frontal passage itself this stratiform precipitation become more intense, as evident by the higher reflectivity. As we transitioned into the post-frontal period the precipitation became more isolated and convective in nature.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6</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247065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One of the aspects of this front that I have found</a:t>
            </a:r>
            <a:r>
              <a:rPr lang="en-US" altLang="en-US" baseline="0" dirty="0" smtClean="0">
                <a:latin typeface="Arial" panose="020B0604020202020204" pitchFamily="34" charset="0"/>
              </a:rPr>
              <a:t> most interesting is the evolution of the melting level. </a:t>
            </a:r>
          </a:p>
          <a:p>
            <a:pPr marL="171450" indent="-171450">
              <a:spcBef>
                <a:spcPct val="0"/>
              </a:spcBef>
              <a:buFontTx/>
              <a:buChar char="-"/>
            </a:pPr>
            <a:r>
              <a:rPr lang="en-US" altLang="en-US" baseline="0" dirty="0" smtClean="0">
                <a:latin typeface="Arial" panose="020B0604020202020204" pitchFamily="34" charset="0"/>
              </a:rPr>
              <a:t>These are two vertical cross sections of radar reflectivity obtained by the D3R radar. The left is from the frontal period and the right is one taken from the post-frontal period. Both have a very distinct band of high radar reflectivity. This is called the </a:t>
            </a:r>
            <a:r>
              <a:rPr lang="en-US" altLang="en-US" baseline="0" dirty="0" err="1" smtClean="0">
                <a:latin typeface="Arial" panose="020B0604020202020204" pitchFamily="34" charset="0"/>
              </a:rPr>
              <a:t>brightband</a:t>
            </a:r>
            <a:r>
              <a:rPr lang="en-US" altLang="en-US" baseline="0" dirty="0" smtClean="0">
                <a:latin typeface="Arial" panose="020B0604020202020204" pitchFamily="34" charset="0"/>
              </a:rPr>
              <a:t> and it corresponds to the location of the melting level. Thus, these images are showing the rise of the melting level during the frontal passage. The remarkable thing is that these images are only 30 </a:t>
            </a:r>
            <a:r>
              <a:rPr lang="en-US" altLang="en-US" baseline="0" dirty="0" err="1" smtClean="0">
                <a:latin typeface="Arial" panose="020B0604020202020204" pitchFamily="34" charset="0"/>
              </a:rPr>
              <a:t>mins</a:t>
            </a:r>
            <a:r>
              <a:rPr lang="en-US" altLang="en-US" baseline="0" dirty="0" smtClean="0">
                <a:latin typeface="Arial" panose="020B0604020202020204" pitchFamily="34" charset="0"/>
              </a:rPr>
              <a:t> apart and the </a:t>
            </a:r>
            <a:r>
              <a:rPr lang="en-US" altLang="en-US" baseline="0" dirty="0" err="1" smtClean="0">
                <a:latin typeface="Arial" panose="020B0604020202020204" pitchFamily="34" charset="0"/>
              </a:rPr>
              <a:t>brightband</a:t>
            </a:r>
            <a:r>
              <a:rPr lang="en-US" altLang="en-US" baseline="0" dirty="0" smtClean="0">
                <a:latin typeface="Arial" panose="020B0604020202020204" pitchFamily="34" charset="0"/>
              </a:rPr>
              <a:t> rose nearly 2 km in that short time.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7</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27600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The rapid rise</a:t>
            </a:r>
            <a:r>
              <a:rPr lang="en-US" altLang="en-US" baseline="0" dirty="0" smtClean="0">
                <a:latin typeface="Arial" panose="020B0604020202020204" pitchFamily="34" charset="0"/>
              </a:rPr>
              <a:t> of the melting level can be seen even more dramatically when you look at vertical cross-sections of radar data obtained from the NPOL radar. </a:t>
            </a:r>
          </a:p>
          <a:p>
            <a:pPr marL="171450" indent="-171450">
              <a:spcBef>
                <a:spcPct val="0"/>
              </a:spcBef>
              <a:buFontTx/>
              <a:buChar char="-"/>
            </a:pPr>
            <a:r>
              <a:rPr lang="en-US" altLang="en-US" baseline="0" dirty="0" smtClean="0">
                <a:latin typeface="Arial" panose="020B0604020202020204" pitchFamily="34" charset="0"/>
              </a:rPr>
              <a:t>This image of the left is a horizontal map of the reflectivity, showing that we are looking at the time in which the precipitation transitioned from frontal to post-frontal. If we take a vertical cross-section through the storm along this thick yellow line we get this series of images on the right. </a:t>
            </a:r>
          </a:p>
          <a:p>
            <a:pPr marL="171450" indent="-171450">
              <a:spcBef>
                <a:spcPct val="0"/>
              </a:spcBef>
              <a:buFontTx/>
              <a:buChar char="-"/>
            </a:pPr>
            <a:r>
              <a:rPr lang="en-US" altLang="en-US" baseline="0" dirty="0" smtClean="0">
                <a:latin typeface="Arial" panose="020B0604020202020204" pitchFamily="34" charset="0"/>
              </a:rPr>
              <a:t>The top two panels show vertical cross-sections of two dual-polarimetric radar variables with differential reflectivity shown in the top and correlation </a:t>
            </a:r>
            <a:r>
              <a:rPr lang="en-US" altLang="en-US" baseline="0" dirty="0" err="1" smtClean="0">
                <a:latin typeface="Arial" panose="020B0604020202020204" pitchFamily="34" charset="0"/>
              </a:rPr>
              <a:t>coefficent</a:t>
            </a:r>
            <a:r>
              <a:rPr lang="en-US" altLang="en-US" baseline="0" dirty="0" smtClean="0">
                <a:latin typeface="Arial" panose="020B0604020202020204" pitchFamily="34" charset="0"/>
              </a:rPr>
              <a:t> shown in the middle. At this point it don’t worry about the exact </a:t>
            </a:r>
            <a:r>
              <a:rPr lang="en-US" altLang="en-US" baseline="0" dirty="0" err="1" smtClean="0">
                <a:latin typeface="Arial" panose="020B0604020202020204" pitchFamily="34" charset="0"/>
              </a:rPr>
              <a:t>defintion</a:t>
            </a:r>
            <a:r>
              <a:rPr lang="en-US" altLang="en-US" baseline="0" dirty="0" smtClean="0">
                <a:latin typeface="Arial" panose="020B0604020202020204" pitchFamily="34" charset="0"/>
              </a:rPr>
              <a:t> of these variables. What I want to point out is that both of these variables can be used to identify the melting level. In differential reflectivity the melting level has high values and in correlation </a:t>
            </a:r>
            <a:r>
              <a:rPr lang="en-US" altLang="en-US" baseline="0" dirty="0" err="1" smtClean="0">
                <a:latin typeface="Arial" panose="020B0604020202020204" pitchFamily="34" charset="0"/>
              </a:rPr>
              <a:t>coefficent</a:t>
            </a:r>
            <a:r>
              <a:rPr lang="en-US" altLang="en-US" baseline="0" dirty="0" smtClean="0">
                <a:latin typeface="Arial" panose="020B0604020202020204" pitchFamily="34" charset="0"/>
              </a:rPr>
              <a:t> the melting level is characterized by low values. With this in mind you quite clearly see the melting level in this images. Notice the jump in both of these variables. That is the rise in the melting level. During this occluded front the melting level rose nearly 2 km in altitude over a horizontal distance of 20 km. </a:t>
            </a:r>
          </a:p>
          <a:p>
            <a:pPr marL="171450" indent="-171450">
              <a:spcBef>
                <a:spcPct val="0"/>
              </a:spcBef>
              <a:buFontTx/>
              <a:buChar char="-"/>
            </a:pPr>
            <a:r>
              <a:rPr lang="en-US" altLang="en-US" baseline="0" dirty="0" smtClean="0">
                <a:latin typeface="Arial" panose="020B0604020202020204" pitchFamily="34" charset="0"/>
              </a:rPr>
              <a:t>The bottom panel shows a vertical cross section of radar reflectivity of this time and you can see that as the melting level rises the nature of the precipitation changes. When the melting level was low the precipitation was uniform and stratiform. After the melting level rose the precipitation became more isolated and convective in nature.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8</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41154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latin typeface="Arial" panose="020B0604020202020204" pitchFamily="34" charset="0"/>
              </a:rPr>
              <a:t>This change</a:t>
            </a:r>
            <a:r>
              <a:rPr lang="en-US" altLang="en-US" baseline="0" dirty="0" smtClean="0">
                <a:latin typeface="Arial" panose="020B0604020202020204" pitchFamily="34" charset="0"/>
              </a:rPr>
              <a:t> in the nature of the precipitation is also seen through the ground observations. </a:t>
            </a:r>
          </a:p>
          <a:p>
            <a:pPr marL="171450" indent="-171450">
              <a:spcBef>
                <a:spcPct val="0"/>
              </a:spcBef>
              <a:buFontTx/>
              <a:buChar char="-"/>
            </a:pPr>
            <a:r>
              <a:rPr lang="en-US" altLang="en-US" baseline="0" dirty="0" smtClean="0">
                <a:latin typeface="Arial" panose="020B0604020202020204" pitchFamily="34" charset="0"/>
              </a:rPr>
              <a:t>This is showing the evolution of the particle size distribution observed at a location very close to the coast. The x-axis is time, the y-axis is the diameter of the particle, and the colors show how many drops were a given size. The frontal passage is marked in red. </a:t>
            </a:r>
          </a:p>
          <a:p>
            <a:pPr marL="171450" indent="-171450">
              <a:spcBef>
                <a:spcPct val="0"/>
              </a:spcBef>
              <a:buFontTx/>
              <a:buChar char="-"/>
            </a:pPr>
            <a:r>
              <a:rPr lang="en-US" altLang="en-US" baseline="0" dirty="0" smtClean="0">
                <a:latin typeface="Arial" panose="020B0604020202020204" pitchFamily="34" charset="0"/>
              </a:rPr>
              <a:t>Prior and during the front the particle distribution was broad. With the sizes of the particles being relatively equally divided among the different sizes. However, during the post-frontal period there was a sharp increase in the number of small drops as evident by the </a:t>
            </a:r>
            <a:r>
              <a:rPr lang="en-US" altLang="en-US" baseline="0" dirty="0" err="1" smtClean="0">
                <a:latin typeface="Arial" panose="020B0604020202020204" pitchFamily="34" charset="0"/>
              </a:rPr>
              <a:t>adrupt</a:t>
            </a:r>
            <a:r>
              <a:rPr lang="en-US" altLang="en-US" baseline="0" dirty="0" smtClean="0">
                <a:latin typeface="Arial" panose="020B0604020202020204" pitchFamily="34" charset="0"/>
              </a:rPr>
              <a:t> change seen here the plot. So the post-frontal period was characterized by an increase in small drops compared to the pre and frontal periods. </a:t>
            </a:r>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07491A7-8D71-4709-85BB-450B8011A52E}" type="slidenum">
              <a:rPr lang="en-US" altLang="en-US">
                <a:solidFill>
                  <a:srgbClr val="000000"/>
                </a:solidFill>
                <a:latin typeface="Arial" panose="020B0604020202020204" pitchFamily="34" charset="0"/>
              </a:rPr>
              <a:pPr/>
              <a:t>9</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910830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377"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377"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Arial"/>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57B0AA-AC8E-4463-ADAC-E87D09B82E4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247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lgn="l" defTabSz="914377"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630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1828800" y="457203"/>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80571" y="5181603"/>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lgn="l" defTabSz="914377"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8591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5"/>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80571" y="5181603"/>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lgn="l" defTabSz="914377"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Tree>
    <p:extLst>
      <p:ext uri="{BB962C8B-B14F-4D97-AF65-F5344CB8AC3E}">
        <p14:creationId xmlns:p14="http://schemas.microsoft.com/office/powerpoint/2010/main" val="207009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65401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4"/>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4"/>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57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2"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043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4"/>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extLst>
      <p:ext uri="{BB962C8B-B14F-4D97-AF65-F5344CB8AC3E}">
        <p14:creationId xmlns:p14="http://schemas.microsoft.com/office/powerpoint/2010/main" val="73223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2" y="990600"/>
            <a:ext cx="7770813" cy="1743075"/>
          </a:xfrm>
        </p:spPr>
        <p:txBody>
          <a:bodyPr vert="horz" lIns="91440" tIns="45720" rIns="91440" bIns="45720" rtlCol="0" anchor="b" anchorCtr="0">
            <a:noAutofit/>
          </a:bodyPr>
          <a:lstStyle>
            <a:lvl1pPr algn="ctr" defTabSz="914377"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Text Placeholder 2"/>
          <p:cNvSpPr>
            <a:spLocks noGrp="1"/>
          </p:cNvSpPr>
          <p:nvPr>
            <p:ph type="body" idx="1"/>
          </p:nvPr>
        </p:nvSpPr>
        <p:spPr>
          <a:xfrm>
            <a:off x="685802" y="2756651"/>
            <a:ext cx="7770813" cy="1281953"/>
          </a:xfrm>
        </p:spPr>
        <p:txBody>
          <a:bodyPr vert="horz" lIns="91440" tIns="45720" rIns="91440" bIns="45720" rtlCol="0">
            <a:normAutofit/>
          </a:bodyPr>
          <a:lstStyle>
            <a:lvl1pPr marL="0" indent="0" algn="ctr" defTabSz="914377"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7159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2" y="121027"/>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42"/>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653" indent="-336542">
              <a:defRPr sz="1800"/>
            </a:lvl8pPr>
            <a:lvl9pPr marL="2398653" indent="-336542">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42"/>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653" indent="-336542">
              <a:defRPr sz="1800"/>
            </a:lvl8pPr>
            <a:lvl9pPr marL="2398653" indent="-336542">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8482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2" y="121027"/>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653" indent="-336542">
              <a:defRPr sz="1600"/>
            </a:lvl8pPr>
            <a:lvl9pPr marL="2398653" indent="-336542">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653" indent="-336542">
              <a:defRPr sz="1600"/>
            </a:lvl8pPr>
            <a:lvl9pPr marL="2398653" indent="-336542">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66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7639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499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4"/>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653" indent="-336542">
              <a:defRPr sz="1800"/>
            </a:lvl8pPr>
            <a:lvl9pPr marL="2398653" indent="-336542">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3/5/16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175625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2" y="121027"/>
            <a:ext cx="7770813" cy="1429871"/>
          </a:xfrm>
          <a:prstGeom prst="rect">
            <a:avLst/>
          </a:prstGeom>
        </p:spPr>
        <p:txBody>
          <a:bodyPr vert="horz" lIns="91440" tIns="45720" rIns="91440" bIns="45720"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2" y="1752602"/>
            <a:ext cx="7770813"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20435" y="6356354"/>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latin typeface="Arial"/>
              </a:defRPr>
            </a:lvl1pPr>
          </a:lstStyle>
          <a:p>
            <a:pPr defTabSz="457189"/>
            <a:fld id="{ED612AAF-69F3-1249-8B6C-0180623CA157}" type="datetimeFigureOut">
              <a:rPr lang="en-US" smtClean="0">
                <a:solidFill>
                  <a:prstClr val="white">
                    <a:tint val="75000"/>
                  </a:prstClr>
                </a:solidFill>
              </a:rPr>
              <a:pPr defTabSz="457189"/>
              <a:t>3/5/16</a:t>
            </a:fld>
            <a:endParaRPr lang="en-US" dirty="0">
              <a:solidFill>
                <a:prstClr val="white">
                  <a:tint val="75000"/>
                </a:prstClr>
              </a:solidFill>
            </a:endParaRPr>
          </a:p>
        </p:txBody>
      </p:sp>
      <p:sp>
        <p:nvSpPr>
          <p:cNvPr id="5" name="Footer Placeholder 4"/>
          <p:cNvSpPr>
            <a:spLocks noGrp="1"/>
          </p:cNvSpPr>
          <p:nvPr>
            <p:ph type="ftr" sz="quarter" idx="3"/>
          </p:nvPr>
        </p:nvSpPr>
        <p:spPr>
          <a:xfrm>
            <a:off x="354105" y="6356354"/>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latin typeface="Arial"/>
              </a:defRPr>
            </a:lvl1pPr>
          </a:lstStyle>
          <a:p>
            <a:pPr defTabSz="457189"/>
            <a:endParaRPr lang="en-US" dirty="0">
              <a:solidFill>
                <a:prstClr val="white">
                  <a:tint val="75000"/>
                </a:prstClr>
              </a:solidFill>
            </a:endParaRPr>
          </a:p>
        </p:txBody>
      </p:sp>
      <p:sp>
        <p:nvSpPr>
          <p:cNvPr id="6" name="Slide Number Placeholder 5"/>
          <p:cNvSpPr>
            <a:spLocks noGrp="1"/>
          </p:cNvSpPr>
          <p:nvPr>
            <p:ph type="sldNum" sz="quarter" idx="4"/>
          </p:nvPr>
        </p:nvSpPr>
        <p:spPr>
          <a:xfrm>
            <a:off x="4229100" y="6356354"/>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latin typeface="Arial"/>
              </a:defRPr>
            </a:lvl1pPr>
          </a:lstStyle>
          <a:p>
            <a:pPr defTabSz="457189"/>
            <a:fld id="{626B440D-9ABF-0C46-859A-15559B344C44}" type="slidenum">
              <a:rPr lang="en-US" smtClean="0">
                <a:solidFill>
                  <a:prstClr val="white">
                    <a:tint val="75000"/>
                  </a:prstClr>
                </a:solidFill>
              </a:rPr>
              <a:pPr defTabSz="457189"/>
              <a:t>‹#›</a:t>
            </a:fld>
            <a:endParaRPr lang="en-US" dirty="0">
              <a:solidFill>
                <a:prstClr val="white">
                  <a:tint val="75000"/>
                </a:prstClr>
              </a:solidFill>
            </a:endParaRPr>
          </a:p>
        </p:txBody>
      </p:sp>
    </p:spTree>
    <p:extLst>
      <p:ext uri="{BB962C8B-B14F-4D97-AF65-F5344CB8AC3E}">
        <p14:creationId xmlns:p14="http://schemas.microsoft.com/office/powerpoint/2010/main" val="100043322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377"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p:titleStyle>
    <p:bodyStyle>
      <a:lvl1pPr marL="342891" indent="-342891" algn="l" defTabSz="914377"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685783" indent="-336542" algn="l" defTabSz="914377"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Arial"/>
          <a:ea typeface="+mn-ea"/>
          <a:cs typeface="+mn-cs"/>
        </a:defRPr>
      </a:lvl2pPr>
      <a:lvl3pPr marL="1035025" indent="-349242" algn="l" defTabSz="914377"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3pPr>
      <a:lvl4pPr marL="1371566" indent="-336542" algn="l" defTabSz="914377"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4pPr>
      <a:lvl5pPr marL="1720808" indent="-349242" algn="l" defTabSz="914377"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5pPr>
      <a:lvl6pPr marL="2055762" indent="-336542" algn="l" defTabSz="914377"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653" indent="-336542" algn="l" defTabSz="914377"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131" indent="-336542" algn="l" defTabSz="914377"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11" indent="-336542" algn="l" defTabSz="914377"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3.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olympex.atmos.washington.edu/index.html?x=Science_Summarie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31.png"/><Relationship Id="rId1" Type="http://schemas.microsoft.com/office/2007/relationships/media" Target="../media/media1.mpeg"/><Relationship Id="rId2" Type="http://schemas.openxmlformats.org/officeDocument/2006/relationships/video" Target="../media/media1.m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32.png"/><Relationship Id="rId1" Type="http://schemas.microsoft.com/office/2007/relationships/media" Target="../media/media2.mpeg"/><Relationship Id="rId2" Type="http://schemas.openxmlformats.org/officeDocument/2006/relationships/video" Target="../media/media2.m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389661"/>
            <a:ext cx="9144000" cy="2817339"/>
          </a:xfrm>
        </p:spPr>
        <p:txBody>
          <a:bodyPr>
            <a:noAutofit/>
          </a:bodyPr>
          <a:lstStyle/>
          <a:p>
            <a:r>
              <a:rPr lang="en-US" dirty="0" smtClean="0">
                <a:solidFill>
                  <a:srgbClr val="EEECE1"/>
                </a:solidFill>
                <a:effectLst>
                  <a:outerShdw blurRad="50800" dist="38100" dir="2700000" algn="tl" rotWithShape="0">
                    <a:prstClr val="black">
                      <a:alpha val="40000"/>
                    </a:prstClr>
                  </a:outerShdw>
                </a:effectLst>
              </a:rPr>
              <a:t>Hannah </a:t>
            </a:r>
            <a:r>
              <a:rPr lang="en-US" dirty="0">
                <a:solidFill>
                  <a:srgbClr val="EEECE1"/>
                </a:solidFill>
                <a:effectLst>
                  <a:outerShdw blurRad="50800" dist="38100" dir="2700000" algn="tl" rotWithShape="0">
                    <a:prstClr val="black">
                      <a:alpha val="40000"/>
                    </a:prstClr>
                  </a:outerShdw>
                </a:effectLst>
              </a:rPr>
              <a:t>C. </a:t>
            </a:r>
            <a:r>
              <a:rPr lang="en-US" dirty="0" smtClean="0">
                <a:solidFill>
                  <a:srgbClr val="EEECE1"/>
                </a:solidFill>
                <a:effectLst>
                  <a:outerShdw blurRad="50800" dist="38100" dir="2700000" algn="tl" rotWithShape="0">
                    <a:prstClr val="black">
                      <a:alpha val="40000"/>
                    </a:prstClr>
                  </a:outerShdw>
                </a:effectLst>
              </a:rPr>
              <a:t>Barnes</a:t>
            </a:r>
            <a:endParaRPr lang="en-US" dirty="0" smtClean="0">
              <a:solidFill>
                <a:srgbClr val="EEECE1"/>
              </a:solidFill>
              <a:effectLst/>
            </a:endParaRPr>
          </a:p>
          <a:p>
            <a:r>
              <a:rPr lang="en-US" sz="1400" dirty="0" smtClean="0">
                <a:solidFill>
                  <a:srgbClr val="EEECE1"/>
                </a:solidFill>
                <a:effectLst>
                  <a:outerShdw blurRad="50800" dist="38100" dir="2700000" algn="tl" rotWithShape="0">
                    <a:prstClr val="black">
                      <a:alpha val="40000"/>
                    </a:prstClr>
                  </a:outerShdw>
                </a:effectLst>
              </a:rPr>
              <a:t>University of Washington </a:t>
            </a:r>
          </a:p>
          <a:p>
            <a:endParaRPr lang="en-US" sz="1400" dirty="0">
              <a:solidFill>
                <a:srgbClr val="EEECE1"/>
              </a:solidFill>
              <a:effectLst>
                <a:outerShdw blurRad="50800" dist="38100" dir="2700000" algn="tl" rotWithShape="0">
                  <a:prstClr val="black">
                    <a:alpha val="40000"/>
                  </a:prstClr>
                </a:outerShdw>
              </a:effectLst>
            </a:endParaRPr>
          </a:p>
          <a:p>
            <a:endParaRPr lang="en-US" sz="1400" dirty="0" smtClean="0">
              <a:solidFill>
                <a:srgbClr val="EEECE1"/>
              </a:solidFill>
              <a:effectLst>
                <a:outerShdw blurRad="50800" dist="38100" dir="2700000" algn="tl" rotWithShape="0">
                  <a:prstClr val="black">
                    <a:alpha val="40000"/>
                  </a:prstClr>
                </a:outerShdw>
              </a:effectLst>
            </a:endParaRPr>
          </a:p>
          <a:p>
            <a:endParaRPr lang="en-US" sz="1400" dirty="0">
              <a:solidFill>
                <a:srgbClr val="EEECE1"/>
              </a:solidFill>
              <a:effectLst>
                <a:outerShdw blurRad="50800" dist="38100" dir="2700000" algn="tl" rotWithShape="0">
                  <a:prstClr val="black">
                    <a:alpha val="40000"/>
                  </a:prstClr>
                </a:outerShdw>
              </a:effectLst>
            </a:endParaRPr>
          </a:p>
          <a:p>
            <a:r>
              <a:rPr lang="en-US" sz="1400" dirty="0" smtClean="0">
                <a:solidFill>
                  <a:srgbClr val="EEECE1"/>
                </a:solidFill>
                <a:effectLst>
                  <a:outerShdw blurRad="50800" dist="38100" dir="2700000" algn="tl" rotWithShape="0">
                    <a:prstClr val="black">
                      <a:alpha val="40000"/>
                    </a:prstClr>
                  </a:outerShdw>
                </a:effectLst>
              </a:rPr>
              <a:t>Pacific Northwest Weather Workshop</a:t>
            </a:r>
            <a:endParaRPr lang="en-US" sz="1400" dirty="0">
              <a:solidFill>
                <a:srgbClr val="EEECE1"/>
              </a:solidFill>
              <a:effectLst>
                <a:outerShdw blurRad="50800" dist="38100" dir="2700000" algn="tl" rotWithShape="0">
                  <a:prstClr val="black">
                    <a:alpha val="40000"/>
                  </a:prstClr>
                </a:outerShdw>
              </a:effectLst>
            </a:endParaRPr>
          </a:p>
          <a:p>
            <a:r>
              <a:rPr lang="en-US" sz="1400" dirty="0" smtClean="0">
                <a:solidFill>
                  <a:srgbClr val="EEECE1"/>
                </a:solidFill>
                <a:effectLst>
                  <a:outerShdw blurRad="50800" dist="38100" dir="2700000" algn="tl" rotWithShape="0">
                    <a:prstClr val="black">
                      <a:alpha val="40000"/>
                    </a:prstClr>
                  </a:outerShdw>
                </a:effectLst>
              </a:rPr>
              <a:t>4th March 2016</a:t>
            </a:r>
            <a:endParaRPr lang="en-US" sz="1400" dirty="0">
              <a:solidFill>
                <a:srgbClr val="EEECE1"/>
              </a:solidFill>
              <a:effectLst>
                <a:outerShdw blurRad="50800" dist="38100" dir="2700000" algn="tl" rotWithShape="0">
                  <a:prstClr val="black">
                    <a:alpha val="40000"/>
                  </a:prstClr>
                </a:outerShdw>
              </a:effectLst>
            </a:endParaRPr>
          </a:p>
          <a:p>
            <a:r>
              <a:rPr lang="en-US" sz="1400" dirty="0" smtClean="0">
                <a:solidFill>
                  <a:srgbClr val="EEECE1"/>
                </a:solidFill>
                <a:effectLst>
                  <a:outerShdw blurRad="50800" dist="38100" dir="2700000" algn="tl" rotWithShape="0">
                    <a:prstClr val="black">
                      <a:alpha val="40000"/>
                    </a:prstClr>
                  </a:outerShdw>
                </a:effectLst>
              </a:rPr>
              <a:t>NOAA Western Regional Center, Seattle, WA</a:t>
            </a:r>
          </a:p>
          <a:p>
            <a:endParaRPr lang="en-US" sz="1400" dirty="0" smtClean="0">
              <a:solidFill>
                <a:srgbClr val="EEECE1"/>
              </a:solidFill>
              <a:effectLst>
                <a:outerShdw blurRad="50800" dist="38100" dir="2700000" algn="tl" rotWithShape="0">
                  <a:prstClr val="black">
                    <a:alpha val="40000"/>
                  </a:prstClr>
                </a:outerShdw>
              </a:effectLst>
            </a:endParaRPr>
          </a:p>
          <a:p>
            <a:r>
              <a:rPr lang="en-US" sz="1200" dirty="0" smtClean="0">
                <a:solidFill>
                  <a:srgbClr val="EEECE1"/>
                </a:solidFill>
                <a:effectLst>
                  <a:outerShdw blurRad="50800" dist="38100" dir="2700000" algn="tl" rotWithShape="0">
                    <a:prstClr val="black">
                      <a:alpha val="40000"/>
                    </a:prstClr>
                  </a:outerShdw>
                </a:effectLst>
              </a:rPr>
              <a:t>Funded by </a:t>
            </a:r>
            <a:r>
              <a:rPr lang="en-US" sz="1200" dirty="0"/>
              <a:t>NASA grants NNX13AG71G, NNX15AL38G, and NNX16AD75G </a:t>
            </a:r>
            <a:r>
              <a:rPr lang="fr-FR" sz="1200" dirty="0" smtClean="0"/>
              <a:t>and </a:t>
            </a:r>
            <a:r>
              <a:rPr lang="fr-FR" sz="1200" dirty="0"/>
              <a:t>NSF grant AGS-1503155. </a:t>
            </a:r>
            <a:endParaRPr lang="en-US" sz="1200" dirty="0" smtClean="0">
              <a:solidFill>
                <a:srgbClr val="EEECE1"/>
              </a:solidFill>
              <a:effectLst>
                <a:outerShdw blurRad="50800" dist="38100" dir="2700000" algn="tl" rotWithShape="0">
                  <a:prstClr val="black">
                    <a:alpha val="40000"/>
                  </a:prstClr>
                </a:outerShdw>
              </a:effectLst>
            </a:endParaRPr>
          </a:p>
        </p:txBody>
      </p:sp>
      <p:sp>
        <p:nvSpPr>
          <p:cNvPr id="7" name="Title 3"/>
          <p:cNvSpPr txBox="1">
            <a:spLocks/>
          </p:cNvSpPr>
          <p:nvPr/>
        </p:nvSpPr>
        <p:spPr>
          <a:xfrm>
            <a:off x="708532" y="417689"/>
            <a:ext cx="8091376" cy="1440385"/>
          </a:xfrm>
          <a:prstGeom prst="rect">
            <a:avLst/>
          </a:prstGeom>
        </p:spPr>
        <p:txBody>
          <a:bodyPr vert="horz" lIns="91440" tIns="0" rIns="91440" bIns="45720" rtlCol="0" anchor="b" anchorCtr="0">
            <a:noAutofit/>
          </a:bodyPr>
          <a:lstStyle>
            <a:lvl1pPr algn="ctr" defTabSz="914377"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altLang="en-US" sz="2800" b="1" i="1" dirty="0" smtClean="0">
                <a:solidFill>
                  <a:srgbClr val="FDE9B4"/>
                </a:solidFill>
                <a:effectLst>
                  <a:outerShdw blurRad="50800" dist="38100" algn="l" rotWithShape="0">
                    <a:prstClr val="black">
                      <a:alpha val="40000"/>
                    </a:prstClr>
                  </a:outerShdw>
                </a:effectLst>
                <a:latin typeface="Arial" panose="020B0604020202020204" pitchFamily="34" charset="0"/>
              </a:rPr>
              <a:t>From Synoptic to Microscale: </a:t>
            </a:r>
          </a:p>
          <a:p>
            <a:r>
              <a:rPr lang="en-US" altLang="en-US" sz="2800" b="1" i="1" dirty="0" smtClean="0">
                <a:solidFill>
                  <a:srgbClr val="FDE9B4"/>
                </a:solidFill>
                <a:effectLst>
                  <a:outerShdw blurRad="50800" dist="38100" algn="l" rotWithShape="0">
                    <a:prstClr val="black">
                      <a:alpha val="40000"/>
                    </a:prstClr>
                  </a:outerShdw>
                </a:effectLst>
                <a:latin typeface="Arial" panose="020B0604020202020204" pitchFamily="34" charset="0"/>
              </a:rPr>
              <a:t>A Case Study of a Frontal Passage using Multiple OLYMPEX Observations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845" y="5094111"/>
            <a:ext cx="2204861" cy="17638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94112"/>
            <a:ext cx="2347287" cy="1760466"/>
          </a:xfrm>
          <a:prstGeom prst="rect">
            <a:avLst/>
          </a:prstGeom>
        </p:spPr>
      </p:pic>
      <p:pic>
        <p:nvPicPr>
          <p:cNvPr id="4" name="Picture 3" descr="DSCN002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56" y="5093758"/>
            <a:ext cx="2352322" cy="1764242"/>
          </a:xfrm>
          <a:prstGeom prst="rect">
            <a:avLst/>
          </a:prstGeom>
        </p:spPr>
      </p:pic>
      <p:pic>
        <p:nvPicPr>
          <p:cNvPr id="5" name="Picture 4" descr="DSCN0179.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2147" y="5094110"/>
            <a:ext cx="2351852" cy="1763889"/>
          </a:xfrm>
          <a:prstGeom prst="rect">
            <a:avLst/>
          </a:prstGeom>
        </p:spPr>
      </p:pic>
    </p:spTree>
    <p:extLst>
      <p:ext uri="{BB962C8B-B14F-4D97-AF65-F5344CB8AC3E}">
        <p14:creationId xmlns:p14="http://schemas.microsoft.com/office/powerpoint/2010/main" val="7423022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1822" y="2115434"/>
            <a:ext cx="7608382" cy="623325"/>
          </a:xfrm>
        </p:spPr>
        <p:txBody>
          <a:bodyPr/>
          <a:lstStyle/>
          <a:p>
            <a:r>
              <a:rPr lang="en-US" sz="3200" b="1" i="1" dirty="0" smtClean="0">
                <a:solidFill>
                  <a:schemeClr val="accent4">
                    <a:lumMod val="40000"/>
                    <a:lumOff val="60000"/>
                  </a:schemeClr>
                </a:solidFill>
                <a:latin typeface="Arial Black" panose="020B0A04020102020204" pitchFamily="34" charset="0"/>
              </a:rPr>
              <a:t>Microscale Dynamical Features</a:t>
            </a:r>
            <a:endParaRPr lang="en-US" sz="3200" b="1" i="1" dirty="0">
              <a:solidFill>
                <a:schemeClr val="accent4">
                  <a:lumMod val="40000"/>
                  <a:lumOff val="60000"/>
                </a:schemeClr>
              </a:solidFill>
              <a:latin typeface="Arial Black" panose="020B0A040201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845" y="5113044"/>
            <a:ext cx="2181195" cy="174495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884" y="5064067"/>
            <a:ext cx="2381115" cy="17858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136444"/>
            <a:ext cx="2290844" cy="1718133"/>
          </a:xfrm>
          <a:prstGeom prst="rect">
            <a:avLst/>
          </a:prstGeom>
        </p:spPr>
      </p:pic>
      <p:pic>
        <p:nvPicPr>
          <p:cNvPr id="11" name="Picture 10" descr="DSCN0029.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7456" y="5093758"/>
            <a:ext cx="2352322" cy="1764242"/>
          </a:xfrm>
          <a:prstGeom prst="rect">
            <a:avLst/>
          </a:prstGeom>
        </p:spPr>
      </p:pic>
    </p:spTree>
    <p:extLst>
      <p:ext uri="{BB962C8B-B14F-4D97-AF65-F5344CB8AC3E}">
        <p14:creationId xmlns:p14="http://schemas.microsoft.com/office/powerpoint/2010/main" val="37246033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1316"/>
            <a:ext cx="9144000" cy="838200"/>
          </a:xfrm>
        </p:spPr>
        <p:txBody>
          <a:bodyPr>
            <a:noAutofit/>
          </a:bodyPr>
          <a:lstStyle/>
          <a:p>
            <a:r>
              <a:rPr lang="en-US" altLang="en-US" sz="2800" b="1" i="1" dirty="0" smtClean="0">
                <a:solidFill>
                  <a:srgbClr val="FDE9B4"/>
                </a:solidFill>
                <a:latin typeface="Arial" panose="020B0604020202020204" pitchFamily="34" charset="0"/>
              </a:rPr>
              <a:t>DC8 Aircraft Data - </a:t>
            </a:r>
            <a:r>
              <a:rPr lang="en-US" altLang="en-US" sz="2800" b="1" i="1" dirty="0" err="1" smtClean="0">
                <a:solidFill>
                  <a:srgbClr val="FDE9B4"/>
                </a:solidFill>
                <a:latin typeface="Arial" panose="020B0604020202020204" pitchFamily="34" charset="0"/>
              </a:rPr>
              <a:t>Dropsondes</a:t>
            </a:r>
            <a:endParaRPr lang="en-US" altLang="en-US" sz="2800" b="1" i="1" dirty="0" smtClean="0">
              <a:solidFill>
                <a:srgbClr val="FDE9B4"/>
              </a:solidFill>
              <a:latin typeface="Arial" panose="020B0604020202020204" pitchFamily="34" charset="0"/>
            </a:endParaRPr>
          </a:p>
        </p:txBody>
      </p:sp>
      <p:grpSp>
        <p:nvGrpSpPr>
          <p:cNvPr id="9" name="Group 8"/>
          <p:cNvGrpSpPr/>
          <p:nvPr/>
        </p:nvGrpSpPr>
        <p:grpSpPr>
          <a:xfrm>
            <a:off x="1500676" y="747496"/>
            <a:ext cx="3881016" cy="1843655"/>
            <a:chOff x="203442" y="925297"/>
            <a:chExt cx="2743200" cy="1843655"/>
          </a:xfrm>
        </p:grpSpPr>
        <p:pic>
          <p:nvPicPr>
            <p:cNvPr id="25" name="Picture 24"/>
            <p:cNvPicPr preferRelativeResize="0">
              <a:picLocks/>
            </p:cNvPicPr>
            <p:nvPr/>
          </p:nvPicPr>
          <p:blipFill rotWithShape="1">
            <a:blip r:embed="rId3" cstate="print">
              <a:extLst>
                <a:ext uri="{28A0092B-C50C-407E-A947-70E740481C1C}">
                  <a14:useLocalDpi xmlns:a14="http://schemas.microsoft.com/office/drawing/2010/main" val="0"/>
                </a:ext>
              </a:extLst>
            </a:blip>
            <a:srcRect l="4074" t="30997" r="30000" b="4100"/>
            <a:stretch/>
          </p:blipFill>
          <p:spPr>
            <a:xfrm>
              <a:off x="203442" y="925297"/>
              <a:ext cx="2743200" cy="1828800"/>
            </a:xfrm>
            <a:prstGeom prst="rect">
              <a:avLst/>
            </a:prstGeom>
          </p:spPr>
        </p:pic>
        <p:sp>
          <p:nvSpPr>
            <p:cNvPr id="5" name="TextBox 4"/>
            <p:cNvSpPr txBox="1"/>
            <p:nvPr/>
          </p:nvSpPr>
          <p:spPr>
            <a:xfrm>
              <a:off x="365457" y="2184177"/>
              <a:ext cx="1682045" cy="584775"/>
            </a:xfrm>
            <a:prstGeom prst="rect">
              <a:avLst/>
            </a:prstGeom>
            <a:no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1707 UTC</a:t>
              </a:r>
            </a:p>
            <a:p>
              <a:r>
                <a:rPr lang="en-US" sz="1600" dirty="0" smtClean="0">
                  <a:solidFill>
                    <a:schemeClr val="bg1"/>
                  </a:solidFill>
                  <a:latin typeface="Arial" panose="020B0604020202020204" pitchFamily="34" charset="0"/>
                  <a:cs typeface="Arial" panose="020B0604020202020204" pitchFamily="34" charset="0"/>
                </a:rPr>
                <a:t>46°N 128°W</a:t>
              </a:r>
              <a:endParaRPr lang="en-US" sz="1600" dirty="0">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1480678" y="2763770"/>
            <a:ext cx="3889715" cy="1828800"/>
            <a:chOff x="203442" y="2842794"/>
            <a:chExt cx="2743200" cy="1828800"/>
          </a:xfrm>
        </p:grpSpPr>
        <p:pic>
          <p:nvPicPr>
            <p:cNvPr id="7168" name="Picture 7167"/>
            <p:cNvPicPr preferRelativeResize="0">
              <a:picLocks/>
            </p:cNvPicPr>
            <p:nvPr/>
          </p:nvPicPr>
          <p:blipFill rotWithShape="1">
            <a:blip r:embed="rId4" cstate="print">
              <a:extLst>
                <a:ext uri="{28A0092B-C50C-407E-A947-70E740481C1C}">
                  <a14:useLocalDpi xmlns:a14="http://schemas.microsoft.com/office/drawing/2010/main" val="0"/>
                </a:ext>
              </a:extLst>
            </a:blip>
            <a:srcRect l="3826" t="30996" r="29753" b="2337"/>
            <a:stretch/>
          </p:blipFill>
          <p:spPr>
            <a:xfrm>
              <a:off x="203442" y="2842794"/>
              <a:ext cx="2743200" cy="1828800"/>
            </a:xfrm>
            <a:prstGeom prst="rect">
              <a:avLst/>
            </a:prstGeom>
          </p:spPr>
        </p:pic>
        <p:sp>
          <p:nvSpPr>
            <p:cNvPr id="16" name="TextBox 15"/>
            <p:cNvSpPr txBox="1"/>
            <p:nvPr/>
          </p:nvSpPr>
          <p:spPr>
            <a:xfrm>
              <a:off x="365457" y="4086819"/>
              <a:ext cx="1682045" cy="584775"/>
            </a:xfrm>
            <a:prstGeom prst="rect">
              <a:avLst/>
            </a:prstGeom>
            <a:no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1711 UTC</a:t>
              </a:r>
            </a:p>
            <a:p>
              <a:r>
                <a:rPr lang="en-US" sz="1600" dirty="0" smtClean="0">
                  <a:solidFill>
                    <a:schemeClr val="bg1"/>
                  </a:solidFill>
                  <a:latin typeface="Arial" panose="020B0604020202020204" pitchFamily="34" charset="0"/>
                  <a:cs typeface="Arial" panose="020B0604020202020204" pitchFamily="34" charset="0"/>
                </a:rPr>
                <a:t>46°N 127°W</a:t>
              </a:r>
              <a:endParaRPr lang="en-US" sz="1600" dirty="0">
                <a:solidFill>
                  <a:schemeClr val="bg1"/>
                </a:solidFill>
                <a:latin typeface="Arial" panose="020B0604020202020204" pitchFamily="34" charset="0"/>
                <a:cs typeface="Arial" panose="020B0604020202020204" pitchFamily="34" charset="0"/>
              </a:endParaRPr>
            </a:p>
          </p:txBody>
        </p:sp>
      </p:grpSp>
      <p:grpSp>
        <p:nvGrpSpPr>
          <p:cNvPr id="7" name="Group 6"/>
          <p:cNvGrpSpPr/>
          <p:nvPr/>
        </p:nvGrpSpPr>
        <p:grpSpPr>
          <a:xfrm>
            <a:off x="1494789" y="4854949"/>
            <a:ext cx="3875600" cy="1828800"/>
            <a:chOff x="194683" y="4750526"/>
            <a:chExt cx="2743200" cy="1828800"/>
          </a:xfrm>
        </p:grpSpPr>
        <p:pic>
          <p:nvPicPr>
            <p:cNvPr id="31" name="Picture 30"/>
            <p:cNvPicPr preferRelativeResize="0">
              <a:picLocks/>
            </p:cNvPicPr>
            <p:nvPr/>
          </p:nvPicPr>
          <p:blipFill rotWithShape="1">
            <a:blip r:embed="rId5" cstate="print">
              <a:extLst>
                <a:ext uri="{28A0092B-C50C-407E-A947-70E740481C1C}">
                  <a14:useLocalDpi xmlns:a14="http://schemas.microsoft.com/office/drawing/2010/main" val="0"/>
                </a:ext>
              </a:extLst>
            </a:blip>
            <a:srcRect l="3951" t="30820" r="29876" b="2337"/>
            <a:stretch/>
          </p:blipFill>
          <p:spPr>
            <a:xfrm>
              <a:off x="194683" y="4750526"/>
              <a:ext cx="2743200" cy="1828800"/>
            </a:xfrm>
            <a:prstGeom prst="rect">
              <a:avLst/>
            </a:prstGeom>
          </p:spPr>
        </p:pic>
        <p:sp>
          <p:nvSpPr>
            <p:cNvPr id="17" name="TextBox 16"/>
            <p:cNvSpPr txBox="1"/>
            <p:nvPr/>
          </p:nvSpPr>
          <p:spPr>
            <a:xfrm>
              <a:off x="365456" y="5951078"/>
              <a:ext cx="1682045" cy="584775"/>
            </a:xfrm>
            <a:prstGeom prst="rect">
              <a:avLst/>
            </a:prstGeom>
            <a:no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1713 UTC</a:t>
              </a:r>
            </a:p>
            <a:p>
              <a:r>
                <a:rPr lang="en-US" sz="1600" dirty="0" smtClean="0">
                  <a:solidFill>
                    <a:schemeClr val="bg1"/>
                  </a:solidFill>
                  <a:latin typeface="Arial" panose="020B0604020202020204" pitchFamily="34" charset="0"/>
                  <a:cs typeface="Arial" panose="020B0604020202020204" pitchFamily="34" charset="0"/>
                </a:rPr>
                <a:t>46°N 126°W</a:t>
              </a:r>
              <a:endParaRPr lang="en-US" sz="1600" dirty="0">
                <a:solidFill>
                  <a:schemeClr val="bg1"/>
                </a:solidFill>
                <a:latin typeface="Arial" panose="020B0604020202020204" pitchFamily="34" charset="0"/>
                <a:cs typeface="Arial" panose="020B0604020202020204" pitchFamily="34" charset="0"/>
              </a:endParaRPr>
            </a:p>
          </p:txBody>
        </p:sp>
      </p:grpSp>
      <p:sp>
        <p:nvSpPr>
          <p:cNvPr id="14" name="TextBox 13"/>
          <p:cNvSpPr txBox="1"/>
          <p:nvPr/>
        </p:nvSpPr>
        <p:spPr>
          <a:xfrm rot="16200000">
            <a:off x="-1270991" y="2888866"/>
            <a:ext cx="4642556" cy="400110"/>
          </a:xfrm>
          <a:prstGeom prst="rect">
            <a:avLst/>
          </a:prstGeom>
          <a:noFill/>
        </p:spPr>
        <p:txBody>
          <a:bodyPr wrap="square" rtlCol="0">
            <a:spAutoFit/>
          </a:bodyPr>
          <a:lstStyle/>
          <a:p>
            <a:pPr algn="ctr"/>
            <a:r>
              <a:rPr lang="en-US" sz="2000" dirty="0" err="1" smtClean="0">
                <a:solidFill>
                  <a:srgbClr val="EEECE1"/>
                </a:solidFill>
                <a:latin typeface="Arial" panose="020B0604020202020204" pitchFamily="34" charset="0"/>
                <a:cs typeface="Arial" panose="020B0604020202020204" pitchFamily="34" charset="0"/>
              </a:rPr>
              <a:t>Dropsondes</a:t>
            </a:r>
            <a:r>
              <a:rPr lang="en-US" sz="2000" dirty="0" smtClean="0">
                <a:solidFill>
                  <a:srgbClr val="EEECE1"/>
                </a:solidFill>
                <a:latin typeface="Arial" panose="020B0604020202020204" pitchFamily="34" charset="0"/>
                <a:cs typeface="Arial" panose="020B0604020202020204" pitchFamily="34" charset="0"/>
              </a:rPr>
              <a:t> Toward Front</a:t>
            </a:r>
            <a:endParaRPr lang="en-US" sz="2000" dirty="0">
              <a:solidFill>
                <a:srgbClr val="EEECE1"/>
              </a:solidFill>
              <a:latin typeface="Arial" panose="020B0604020202020204" pitchFamily="34" charset="0"/>
              <a:cs typeface="Arial" panose="020B0604020202020204" pitchFamily="34" charset="0"/>
            </a:endParaRPr>
          </a:p>
        </p:txBody>
      </p:sp>
      <p:grpSp>
        <p:nvGrpSpPr>
          <p:cNvPr id="2" name="Group 1"/>
          <p:cNvGrpSpPr/>
          <p:nvPr/>
        </p:nvGrpSpPr>
        <p:grpSpPr>
          <a:xfrm>
            <a:off x="5849941" y="1915724"/>
            <a:ext cx="2617633" cy="1539292"/>
            <a:chOff x="6071633" y="2063060"/>
            <a:chExt cx="2617633" cy="1539292"/>
          </a:xfrm>
        </p:grpSpPr>
        <p:grpSp>
          <p:nvGrpSpPr>
            <p:cNvPr id="7169" name="Group 7168"/>
            <p:cNvGrpSpPr/>
            <p:nvPr/>
          </p:nvGrpSpPr>
          <p:grpSpPr>
            <a:xfrm>
              <a:off x="6071633" y="2063060"/>
              <a:ext cx="2617633" cy="1539292"/>
              <a:chOff x="4620140" y="1032820"/>
              <a:chExt cx="2617633" cy="1539292"/>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 t="17038" r="80763" b="68312"/>
              <a:stretch/>
            </p:blipFill>
            <p:spPr>
              <a:xfrm>
                <a:off x="4620140" y="1032820"/>
                <a:ext cx="2617632" cy="1539292"/>
              </a:xfrm>
              <a:prstGeom prst="rect">
                <a:avLst/>
              </a:prstGeom>
            </p:spPr>
          </p:pic>
          <p:sp>
            <p:nvSpPr>
              <p:cNvPr id="20" name="TextBox 19"/>
              <p:cNvSpPr txBox="1"/>
              <p:nvPr/>
            </p:nvSpPr>
            <p:spPr>
              <a:xfrm>
                <a:off x="4620141" y="1039014"/>
                <a:ext cx="2617632"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Flight Track</a:t>
                </a:r>
                <a:endParaRPr lang="en-US" dirty="0">
                  <a:solidFill>
                    <a:schemeClr val="bg1"/>
                  </a:solidFill>
                  <a:latin typeface="Arial" panose="020B0604020202020204" pitchFamily="34" charset="0"/>
                  <a:cs typeface="Arial" panose="020B0604020202020204" pitchFamily="34" charset="0"/>
                </a:endParaRPr>
              </a:p>
            </p:txBody>
          </p:sp>
          <p:sp>
            <p:nvSpPr>
              <p:cNvPr id="19" name="5-Point Star 18"/>
              <p:cNvSpPr/>
              <p:nvPr/>
            </p:nvSpPr>
            <p:spPr>
              <a:xfrm>
                <a:off x="5326072" y="2099933"/>
                <a:ext cx="182880" cy="182880"/>
              </a:xfrm>
              <a:prstGeom prst="star5">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5725845" y="2024594"/>
                <a:ext cx="182880" cy="182880"/>
              </a:xfrm>
              <a:prstGeom prst="star5">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6127908" y="1935773"/>
                <a:ext cx="182880" cy="182880"/>
              </a:xfrm>
              <a:prstGeom prst="star5">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rot="3602983">
              <a:off x="7594079" y="2763241"/>
              <a:ext cx="911572" cy="369332"/>
            </a:xfrm>
            <a:prstGeom prst="rect">
              <a:avLst/>
            </a:prstGeom>
            <a:noFill/>
          </p:spPr>
          <p:txBody>
            <a:bodyPr wrap="square" rtlCol="0">
              <a:spAutoFit/>
            </a:bodyPr>
            <a:lstStyle/>
            <a:p>
              <a:r>
                <a:rPr lang="en-US" b="1" i="1" dirty="0" smtClean="0">
                  <a:solidFill>
                    <a:srgbClr val="0000FF"/>
                  </a:solidFill>
                  <a:latin typeface="Arial"/>
                  <a:cs typeface="Arial"/>
                </a:rPr>
                <a:t>Front</a:t>
              </a:r>
              <a:endParaRPr lang="en-US" b="1" i="1" dirty="0">
                <a:solidFill>
                  <a:srgbClr val="0000FF"/>
                </a:solidFill>
                <a:latin typeface="Arial"/>
                <a:cs typeface="Arial"/>
              </a:endParaRPr>
            </a:p>
          </p:txBody>
        </p:sp>
      </p:grpSp>
      <p:sp>
        <p:nvSpPr>
          <p:cNvPr id="26" name="TextBox 25"/>
          <p:cNvSpPr txBox="1"/>
          <p:nvPr/>
        </p:nvSpPr>
        <p:spPr>
          <a:xfrm>
            <a:off x="3499597" y="773854"/>
            <a:ext cx="2617632"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Farthest</a:t>
            </a:r>
            <a:endParaRPr lang="en-US"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3397997" y="4891477"/>
            <a:ext cx="2617632"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Closest</a:t>
            </a:r>
            <a:endParaRPr lang="en-US" dirty="0">
              <a:solidFill>
                <a:schemeClr val="bg1"/>
              </a:solidFill>
              <a:latin typeface="Arial" panose="020B0604020202020204" pitchFamily="34" charset="0"/>
              <a:cs typeface="Arial" panose="020B0604020202020204" pitchFamily="34" charset="0"/>
            </a:endParaRPr>
          </a:p>
        </p:txBody>
      </p:sp>
      <p:cxnSp>
        <p:nvCxnSpPr>
          <p:cNvPr id="3" name="Straight Arrow Connector 2"/>
          <p:cNvCxnSpPr/>
          <p:nvPr/>
        </p:nvCxnSpPr>
        <p:spPr>
          <a:xfrm flipH="1">
            <a:off x="1085565" y="4888089"/>
            <a:ext cx="0" cy="1058333"/>
          </a:xfrm>
          <a:prstGeom prst="straightConnector1">
            <a:avLst/>
          </a:prstGeom>
          <a:ln w="38100" cmpd="sng">
            <a:solidFill>
              <a:srgbClr val="FFF9D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4918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p:cNvPicPr>
          <p:nvPr/>
        </p:nvPicPr>
        <p:blipFill rotWithShape="1">
          <a:blip r:embed="rId3">
            <a:extLst>
              <a:ext uri="{28A0092B-C50C-407E-A947-70E740481C1C}">
                <a14:useLocalDpi xmlns:a14="http://schemas.microsoft.com/office/drawing/2010/main" val="0"/>
              </a:ext>
            </a:extLst>
          </a:blip>
          <a:srcRect l="19937" t="22670" r="41357" b="63205"/>
          <a:stretch/>
        </p:blipFill>
        <p:spPr>
          <a:xfrm>
            <a:off x="430885" y="2801380"/>
            <a:ext cx="8141338" cy="2934485"/>
          </a:xfrm>
          <a:prstGeom prst="rect">
            <a:avLst/>
          </a:prstGeom>
        </p:spPr>
      </p:pic>
      <p:sp>
        <p:nvSpPr>
          <p:cNvPr id="7170" name="Title 3"/>
          <p:cNvSpPr>
            <a:spLocks noGrp="1"/>
          </p:cNvSpPr>
          <p:nvPr>
            <p:ph type="title"/>
          </p:nvPr>
        </p:nvSpPr>
        <p:spPr>
          <a:xfrm>
            <a:off x="71969" y="260662"/>
            <a:ext cx="6533444" cy="1281816"/>
          </a:xfrm>
        </p:spPr>
        <p:txBody>
          <a:bodyPr>
            <a:noAutofit/>
          </a:bodyPr>
          <a:lstStyle/>
          <a:p>
            <a:r>
              <a:rPr lang="en-US" altLang="en-US" sz="2800" b="1" i="1" dirty="0" smtClean="0">
                <a:solidFill>
                  <a:srgbClr val="FDE9B4"/>
                </a:solidFill>
                <a:latin typeface="Arial" panose="020B0604020202020204" pitchFamily="34" charset="0"/>
              </a:rPr>
              <a:t>DC8 Aircraft Data - </a:t>
            </a:r>
            <a:br>
              <a:rPr lang="en-US" altLang="en-US" sz="2800" b="1" i="1" dirty="0" smtClean="0">
                <a:solidFill>
                  <a:srgbClr val="FDE9B4"/>
                </a:solidFill>
                <a:latin typeface="Arial" panose="020B0604020202020204" pitchFamily="34" charset="0"/>
              </a:rPr>
            </a:br>
            <a:r>
              <a:rPr lang="en-US" altLang="en-US" sz="2800" b="1" i="1" dirty="0" err="1" smtClean="0">
                <a:solidFill>
                  <a:srgbClr val="FDE9B4"/>
                </a:solidFill>
                <a:latin typeface="Arial" panose="020B0604020202020204" pitchFamily="34" charset="0"/>
              </a:rPr>
              <a:t>Ka</a:t>
            </a:r>
            <a:r>
              <a:rPr lang="en-US" altLang="en-US" sz="2800" b="1" i="1" dirty="0" smtClean="0">
                <a:solidFill>
                  <a:srgbClr val="FDE9B4"/>
                </a:solidFill>
                <a:latin typeface="Arial" panose="020B0604020202020204" pitchFamily="34" charset="0"/>
              </a:rPr>
              <a:t>-Band Reflectivity</a:t>
            </a:r>
          </a:p>
        </p:txBody>
      </p:sp>
      <p:grpSp>
        <p:nvGrpSpPr>
          <p:cNvPr id="7169" name="Group 7168"/>
          <p:cNvGrpSpPr/>
          <p:nvPr/>
        </p:nvGrpSpPr>
        <p:grpSpPr>
          <a:xfrm>
            <a:off x="6551941" y="317027"/>
            <a:ext cx="2427111" cy="1524000"/>
            <a:chOff x="4620140" y="1032820"/>
            <a:chExt cx="2617633" cy="1539292"/>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7038" r="80763" b="68312"/>
            <a:stretch/>
          </p:blipFill>
          <p:spPr>
            <a:xfrm>
              <a:off x="4620140" y="1032820"/>
              <a:ext cx="2617632" cy="1539292"/>
            </a:xfrm>
            <a:prstGeom prst="rect">
              <a:avLst/>
            </a:prstGeom>
          </p:spPr>
        </p:pic>
        <p:sp>
          <p:nvSpPr>
            <p:cNvPr id="20" name="TextBox 19"/>
            <p:cNvSpPr txBox="1"/>
            <p:nvPr/>
          </p:nvSpPr>
          <p:spPr>
            <a:xfrm>
              <a:off x="4620141" y="1039014"/>
              <a:ext cx="2617632"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Flight Track</a:t>
              </a:r>
              <a:endParaRPr lang="en-US" dirty="0">
                <a:solidFill>
                  <a:schemeClr val="bg1"/>
                </a:solidFill>
                <a:latin typeface="Arial" panose="020B0604020202020204" pitchFamily="34" charset="0"/>
                <a:cs typeface="Arial" panose="020B0604020202020204" pitchFamily="34" charset="0"/>
              </a:endParaRPr>
            </a:p>
          </p:txBody>
        </p:sp>
        <p:sp>
          <p:nvSpPr>
            <p:cNvPr id="19" name="5-Point Star 18"/>
            <p:cNvSpPr/>
            <p:nvPr/>
          </p:nvSpPr>
          <p:spPr>
            <a:xfrm>
              <a:off x="5326072" y="2099933"/>
              <a:ext cx="182880" cy="182880"/>
            </a:xfrm>
            <a:prstGeom prst="star5">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5725845" y="2024594"/>
              <a:ext cx="182880" cy="182880"/>
            </a:xfrm>
            <a:prstGeom prst="star5">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6127908" y="1935773"/>
              <a:ext cx="182880" cy="182880"/>
            </a:xfrm>
            <a:prstGeom prst="star5">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p:nvPr/>
        </p:nvCxnSpPr>
        <p:spPr>
          <a:xfrm flipH="1" flipV="1">
            <a:off x="1009105" y="2593275"/>
            <a:ext cx="0" cy="3200400"/>
          </a:xfrm>
          <a:prstGeom prst="line">
            <a:avLst/>
          </a:prstGeom>
          <a:ln w="57150">
            <a:solidFill>
              <a:srgbClr val="FFC000"/>
            </a:solidFill>
          </a:ln>
          <a:effectLst>
            <a:glow rad="2286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130999" y="2649714"/>
            <a:ext cx="0" cy="3200400"/>
          </a:xfrm>
          <a:prstGeom prst="line">
            <a:avLst/>
          </a:prstGeom>
          <a:ln w="57150">
            <a:solidFill>
              <a:srgbClr val="FFC000"/>
            </a:solidFill>
          </a:ln>
          <a:effectLst>
            <a:glow rad="2286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5749605" y="2633775"/>
            <a:ext cx="0" cy="3200400"/>
          </a:xfrm>
          <a:prstGeom prst="line">
            <a:avLst/>
          </a:prstGeom>
          <a:ln w="57150">
            <a:solidFill>
              <a:srgbClr val="FFC000"/>
            </a:solidFill>
          </a:ln>
          <a:effectLst>
            <a:glow rad="2286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42429" y="2192444"/>
            <a:ext cx="1290016" cy="338554"/>
          </a:xfrm>
          <a:prstGeom prst="rect">
            <a:avLst/>
          </a:prstGeom>
          <a:noFill/>
        </p:spPr>
        <p:txBody>
          <a:bodyPr wrap="square" rtlCol="0">
            <a:spAutoFit/>
          </a:bodyPr>
          <a:lstStyle/>
          <a:p>
            <a:r>
              <a:rPr lang="en-US" sz="1600" dirty="0" smtClean="0">
                <a:solidFill>
                  <a:srgbClr val="EEECE1"/>
                </a:solidFill>
                <a:latin typeface="Arial" panose="020B0604020202020204" pitchFamily="34" charset="0"/>
                <a:cs typeface="Arial" panose="020B0604020202020204" pitchFamily="34" charset="0"/>
              </a:rPr>
              <a:t>128°W</a:t>
            </a:r>
            <a:endParaRPr lang="en-US" sz="1600" dirty="0">
              <a:solidFill>
                <a:srgbClr val="EEECE1"/>
              </a:solidFill>
              <a:latin typeface="Arial" panose="020B0604020202020204" pitchFamily="34" charset="0"/>
              <a:cs typeface="Arial" panose="020B0604020202020204" pitchFamily="34" charset="0"/>
            </a:endParaRPr>
          </a:p>
        </p:txBody>
      </p:sp>
      <p:sp>
        <p:nvSpPr>
          <p:cNvPr id="35" name="TextBox 34"/>
          <p:cNvSpPr txBox="1"/>
          <p:nvPr/>
        </p:nvSpPr>
        <p:spPr>
          <a:xfrm>
            <a:off x="2734347" y="2213247"/>
            <a:ext cx="1290016" cy="338554"/>
          </a:xfrm>
          <a:prstGeom prst="rect">
            <a:avLst/>
          </a:prstGeom>
          <a:noFill/>
        </p:spPr>
        <p:txBody>
          <a:bodyPr wrap="square" rtlCol="0">
            <a:spAutoFit/>
          </a:bodyPr>
          <a:lstStyle/>
          <a:p>
            <a:r>
              <a:rPr lang="en-US" sz="1600" dirty="0" smtClean="0">
                <a:solidFill>
                  <a:srgbClr val="EEECE1"/>
                </a:solidFill>
                <a:latin typeface="Arial" panose="020B0604020202020204" pitchFamily="34" charset="0"/>
                <a:cs typeface="Arial" panose="020B0604020202020204" pitchFamily="34" charset="0"/>
              </a:rPr>
              <a:t>127°W</a:t>
            </a:r>
            <a:endParaRPr lang="en-US" sz="1600" dirty="0">
              <a:solidFill>
                <a:srgbClr val="EEECE1"/>
              </a:solidFill>
              <a:latin typeface="Arial" panose="020B0604020202020204" pitchFamily="34" charset="0"/>
              <a:cs typeface="Arial" panose="020B0604020202020204" pitchFamily="34" charset="0"/>
            </a:endParaRPr>
          </a:p>
        </p:txBody>
      </p:sp>
      <p:sp>
        <p:nvSpPr>
          <p:cNvPr id="37" name="TextBox 36"/>
          <p:cNvSpPr txBox="1"/>
          <p:nvPr/>
        </p:nvSpPr>
        <p:spPr>
          <a:xfrm>
            <a:off x="5345137" y="2193092"/>
            <a:ext cx="1290016" cy="338554"/>
          </a:xfrm>
          <a:prstGeom prst="rect">
            <a:avLst/>
          </a:prstGeom>
          <a:noFill/>
        </p:spPr>
        <p:txBody>
          <a:bodyPr wrap="square" rtlCol="0">
            <a:spAutoFit/>
          </a:bodyPr>
          <a:lstStyle/>
          <a:p>
            <a:r>
              <a:rPr lang="en-US" sz="1600" dirty="0" smtClean="0">
                <a:solidFill>
                  <a:srgbClr val="EEECE1"/>
                </a:solidFill>
                <a:latin typeface="Arial" panose="020B0604020202020204" pitchFamily="34" charset="0"/>
                <a:cs typeface="Arial" panose="020B0604020202020204" pitchFamily="34" charset="0"/>
              </a:rPr>
              <a:t>126°W</a:t>
            </a:r>
            <a:endParaRPr lang="en-US" sz="1600" dirty="0">
              <a:solidFill>
                <a:srgbClr val="EEECE1"/>
              </a:solidFill>
              <a:latin typeface="Arial" panose="020B0604020202020204" pitchFamily="34" charset="0"/>
              <a:cs typeface="Arial" panose="020B0604020202020204" pitchFamily="34" charset="0"/>
            </a:endParaRPr>
          </a:p>
        </p:txBody>
      </p:sp>
      <p:sp>
        <p:nvSpPr>
          <p:cNvPr id="3" name="TextBox 2"/>
          <p:cNvSpPr txBox="1"/>
          <p:nvPr/>
        </p:nvSpPr>
        <p:spPr>
          <a:xfrm rot="3602983">
            <a:off x="7908910" y="963603"/>
            <a:ext cx="911572" cy="369332"/>
          </a:xfrm>
          <a:prstGeom prst="rect">
            <a:avLst/>
          </a:prstGeom>
          <a:noFill/>
        </p:spPr>
        <p:txBody>
          <a:bodyPr wrap="square" rtlCol="0">
            <a:spAutoFit/>
          </a:bodyPr>
          <a:lstStyle/>
          <a:p>
            <a:r>
              <a:rPr lang="en-US" b="1" i="1" dirty="0" smtClean="0">
                <a:solidFill>
                  <a:srgbClr val="0000FF"/>
                </a:solidFill>
                <a:latin typeface="Arial"/>
                <a:cs typeface="Arial"/>
              </a:rPr>
              <a:t>Front</a:t>
            </a:r>
            <a:endParaRPr lang="en-US" b="1" i="1" dirty="0">
              <a:solidFill>
                <a:srgbClr val="0000FF"/>
              </a:solidFill>
              <a:latin typeface="Arial"/>
              <a:cs typeface="Arial"/>
            </a:endParaRPr>
          </a:p>
        </p:txBody>
      </p:sp>
      <p:sp>
        <p:nvSpPr>
          <p:cNvPr id="31" name="TextBox 30"/>
          <p:cNvSpPr txBox="1"/>
          <p:nvPr/>
        </p:nvSpPr>
        <p:spPr>
          <a:xfrm>
            <a:off x="1125570" y="6264563"/>
            <a:ext cx="7239126" cy="369332"/>
          </a:xfrm>
          <a:prstGeom prst="rect">
            <a:avLst/>
          </a:prstGeom>
          <a:noFill/>
        </p:spPr>
        <p:txBody>
          <a:bodyPr wrap="square" rtlCol="0">
            <a:spAutoFit/>
          </a:bodyPr>
          <a:lstStyle/>
          <a:p>
            <a:r>
              <a:rPr lang="en-US" dirty="0" smtClean="0">
                <a:solidFill>
                  <a:srgbClr val="EEECE1"/>
                </a:solidFill>
                <a:latin typeface="Arial" panose="020B0604020202020204" pitchFamily="34" charset="0"/>
                <a:cs typeface="Arial" panose="020B0604020202020204" pitchFamily="34" charset="0"/>
              </a:rPr>
              <a:t>More upper-level clouds and shallow precipitation as approach front. </a:t>
            </a:r>
            <a:endParaRPr lang="en-US" dirty="0">
              <a:solidFill>
                <a:srgbClr val="EEECE1"/>
              </a:solidFill>
              <a:latin typeface="Arial" panose="020B0604020202020204" pitchFamily="34" charset="0"/>
              <a:cs typeface="Arial" panose="020B0604020202020204" pitchFamily="34" charset="0"/>
            </a:endParaRPr>
          </a:p>
        </p:txBody>
      </p:sp>
      <p:sp>
        <p:nvSpPr>
          <p:cNvPr id="18" name="TextBox 17"/>
          <p:cNvSpPr txBox="1"/>
          <p:nvPr/>
        </p:nvSpPr>
        <p:spPr>
          <a:xfrm>
            <a:off x="8086120" y="2495692"/>
            <a:ext cx="721610" cy="338554"/>
          </a:xfrm>
          <a:prstGeom prst="rect">
            <a:avLst/>
          </a:prstGeom>
          <a:noFill/>
        </p:spPr>
        <p:txBody>
          <a:bodyPr wrap="square" rtlCol="0">
            <a:spAutoFit/>
          </a:bodyPr>
          <a:lstStyle/>
          <a:p>
            <a:r>
              <a:rPr lang="en-US" sz="1600" dirty="0" smtClean="0">
                <a:solidFill>
                  <a:srgbClr val="EEECE1"/>
                </a:solidFill>
                <a:latin typeface="Arial" panose="020B0604020202020204" pitchFamily="34" charset="0"/>
                <a:cs typeface="Arial" panose="020B0604020202020204" pitchFamily="34" charset="0"/>
              </a:rPr>
              <a:t>East</a:t>
            </a:r>
            <a:endParaRPr lang="en-US" sz="1600" dirty="0">
              <a:solidFill>
                <a:srgbClr val="EEECE1"/>
              </a:solidFill>
              <a:latin typeface="Arial" panose="020B0604020202020204" pitchFamily="34" charset="0"/>
              <a:cs typeface="Arial" panose="020B0604020202020204" pitchFamily="34" charset="0"/>
            </a:endParaRPr>
          </a:p>
        </p:txBody>
      </p:sp>
      <p:sp>
        <p:nvSpPr>
          <p:cNvPr id="25" name="TextBox 24"/>
          <p:cNvSpPr txBox="1"/>
          <p:nvPr/>
        </p:nvSpPr>
        <p:spPr>
          <a:xfrm>
            <a:off x="263763" y="2497890"/>
            <a:ext cx="721610" cy="338554"/>
          </a:xfrm>
          <a:prstGeom prst="rect">
            <a:avLst/>
          </a:prstGeom>
          <a:noFill/>
        </p:spPr>
        <p:txBody>
          <a:bodyPr wrap="square" rtlCol="0">
            <a:spAutoFit/>
          </a:bodyPr>
          <a:lstStyle/>
          <a:p>
            <a:r>
              <a:rPr lang="en-US" sz="1600" dirty="0" smtClean="0">
                <a:solidFill>
                  <a:srgbClr val="EEECE1"/>
                </a:solidFill>
                <a:latin typeface="Arial" panose="020B0604020202020204" pitchFamily="34" charset="0"/>
                <a:cs typeface="Arial" panose="020B0604020202020204" pitchFamily="34" charset="0"/>
              </a:rPr>
              <a:t>West</a:t>
            </a:r>
            <a:endParaRPr lang="en-US" sz="1600" dirty="0">
              <a:solidFill>
                <a:srgbClr val="EEECE1"/>
              </a:solidFill>
              <a:latin typeface="Arial" panose="020B0604020202020204" pitchFamily="34" charset="0"/>
              <a:cs typeface="Arial" panose="020B0604020202020204" pitchFamily="34" charset="0"/>
            </a:endParaRPr>
          </a:p>
        </p:txBody>
      </p:sp>
      <p:sp>
        <p:nvSpPr>
          <p:cNvPr id="28" name="TextBox 27"/>
          <p:cNvSpPr txBox="1"/>
          <p:nvPr/>
        </p:nvSpPr>
        <p:spPr>
          <a:xfrm rot="16200000">
            <a:off x="7760173" y="3898859"/>
            <a:ext cx="2114820" cy="461665"/>
          </a:xfrm>
          <a:prstGeom prst="rect">
            <a:avLst/>
          </a:prstGeom>
          <a:noFill/>
        </p:spPr>
        <p:txBody>
          <a:bodyPr wrap="square" rtlCol="0">
            <a:spAutoFit/>
          </a:bodyPr>
          <a:lstStyle/>
          <a:p>
            <a:pPr algn="ctr"/>
            <a:r>
              <a:rPr lang="en-US" sz="2400" dirty="0" smtClean="0">
                <a:solidFill>
                  <a:srgbClr val="FDE9B4"/>
                </a:solidFill>
                <a:latin typeface="Arial" panose="020B0604020202020204" pitchFamily="34" charset="0"/>
                <a:cs typeface="Arial" panose="020B0604020202020204" pitchFamily="34" charset="0"/>
              </a:rPr>
              <a:t>FRONT</a:t>
            </a:r>
          </a:p>
        </p:txBody>
      </p:sp>
    </p:spTree>
    <p:extLst>
      <p:ext uri="{BB962C8B-B14F-4D97-AF65-F5344CB8AC3E}">
        <p14:creationId xmlns:p14="http://schemas.microsoft.com/office/powerpoint/2010/main" val="3274429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32576"/>
            <a:ext cx="9058009" cy="1282822"/>
          </a:xfrm>
        </p:spPr>
        <p:txBody>
          <a:bodyPr>
            <a:noAutofit/>
          </a:bodyPr>
          <a:lstStyle/>
          <a:p>
            <a:r>
              <a:rPr lang="en-US" altLang="en-US" sz="2800" b="1" i="1" dirty="0" smtClean="0">
                <a:solidFill>
                  <a:srgbClr val="FDE9B4"/>
                </a:solidFill>
                <a:latin typeface="Arial" panose="020B0604020202020204" pitchFamily="34" charset="0"/>
              </a:rPr>
              <a:t>DOW X-Band Radar </a:t>
            </a:r>
            <a:br>
              <a:rPr lang="en-US" altLang="en-US" sz="2800" b="1" i="1" dirty="0" smtClean="0">
                <a:solidFill>
                  <a:srgbClr val="FDE9B4"/>
                </a:solidFill>
                <a:latin typeface="Arial" panose="020B0604020202020204" pitchFamily="34" charset="0"/>
              </a:rPr>
            </a:br>
            <a:r>
              <a:rPr lang="en-US" altLang="en-US" sz="2800" b="1" i="1" dirty="0" smtClean="0">
                <a:solidFill>
                  <a:srgbClr val="FDE9B4"/>
                </a:solidFill>
                <a:latin typeface="Arial" panose="020B0604020202020204" pitchFamily="34" charset="0"/>
              </a:rPr>
              <a:t>2102 UTC</a:t>
            </a:r>
          </a:p>
        </p:txBody>
      </p:sp>
      <p:pic>
        <p:nvPicPr>
          <p:cNvPr id="2" name="Picture 1"/>
          <p:cNvPicPr preferRelativeResize="0">
            <a:picLocks/>
          </p:cNvPicPr>
          <p:nvPr/>
        </p:nvPicPr>
        <p:blipFill rotWithShape="1">
          <a:blip r:embed="rId3">
            <a:extLst>
              <a:ext uri="{28A0092B-C50C-407E-A947-70E740481C1C}">
                <a14:useLocalDpi xmlns:a14="http://schemas.microsoft.com/office/drawing/2010/main" val="0"/>
              </a:ext>
            </a:extLst>
          </a:blip>
          <a:srcRect t="19092"/>
          <a:stretch/>
        </p:blipFill>
        <p:spPr>
          <a:xfrm>
            <a:off x="2533862" y="1707094"/>
            <a:ext cx="4114800" cy="2286000"/>
          </a:xfrm>
          <a:prstGeom prst="rect">
            <a:avLst/>
          </a:prstGeom>
        </p:spPr>
      </p:pic>
      <p:pic>
        <p:nvPicPr>
          <p:cNvPr id="7" name="Picture 6"/>
          <p:cNvPicPr preferRelativeResize="0">
            <a:picLocks/>
          </p:cNvPicPr>
          <p:nvPr/>
        </p:nvPicPr>
        <p:blipFill rotWithShape="1">
          <a:blip r:embed="rId4">
            <a:extLst>
              <a:ext uri="{28A0092B-C50C-407E-A947-70E740481C1C}">
                <a14:useLocalDpi xmlns:a14="http://schemas.microsoft.com/office/drawing/2010/main" val="0"/>
              </a:ext>
            </a:extLst>
          </a:blip>
          <a:srcRect t="19541"/>
          <a:stretch/>
        </p:blipFill>
        <p:spPr>
          <a:xfrm>
            <a:off x="324555" y="4233332"/>
            <a:ext cx="4114800" cy="2286000"/>
          </a:xfrm>
          <a:prstGeom prst="rect">
            <a:avLst/>
          </a:prstGeom>
        </p:spPr>
      </p:pic>
      <p:pic>
        <p:nvPicPr>
          <p:cNvPr id="9" name="Picture 8"/>
          <p:cNvPicPr preferRelativeResize="0">
            <a:picLocks/>
          </p:cNvPicPr>
          <p:nvPr/>
        </p:nvPicPr>
        <p:blipFill rotWithShape="1">
          <a:blip r:embed="rId5">
            <a:extLst>
              <a:ext uri="{28A0092B-C50C-407E-A947-70E740481C1C}">
                <a14:useLocalDpi xmlns:a14="http://schemas.microsoft.com/office/drawing/2010/main" val="0"/>
              </a:ext>
            </a:extLst>
          </a:blip>
          <a:srcRect t="19325"/>
          <a:stretch/>
        </p:blipFill>
        <p:spPr>
          <a:xfrm>
            <a:off x="4765271" y="4219222"/>
            <a:ext cx="4114800" cy="2286000"/>
          </a:xfrm>
          <a:prstGeom prst="rect">
            <a:avLst/>
          </a:prstGeom>
        </p:spPr>
      </p:pic>
      <p:sp>
        <p:nvSpPr>
          <p:cNvPr id="15" name="TextBox 14"/>
          <p:cNvSpPr txBox="1"/>
          <p:nvPr/>
        </p:nvSpPr>
        <p:spPr>
          <a:xfrm>
            <a:off x="4922578" y="4252684"/>
            <a:ext cx="3105926"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Spectrum Width</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507125" y="4288945"/>
            <a:ext cx="3105926"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Radial Velocity</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2679624" y="1735317"/>
            <a:ext cx="3105926"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Reflectivity</a:t>
            </a:r>
            <a:endParaRPr lang="en-US" dirty="0">
              <a:latin typeface="Arial" panose="020B0604020202020204" pitchFamily="34" charset="0"/>
              <a:cs typeface="Arial" panose="020B0604020202020204" pitchFamily="34" charset="0"/>
            </a:endParaRPr>
          </a:p>
        </p:txBody>
      </p:sp>
      <p:cxnSp>
        <p:nvCxnSpPr>
          <p:cNvPr id="18" name="Straight Arrow Connector 17"/>
          <p:cNvCxnSpPr/>
          <p:nvPr/>
        </p:nvCxnSpPr>
        <p:spPr>
          <a:xfrm>
            <a:off x="2289202" y="5764222"/>
            <a:ext cx="82408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229936" y="6297373"/>
            <a:ext cx="942622"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492691" y="1167919"/>
            <a:ext cx="4304717" cy="369332"/>
          </a:xfrm>
          <a:prstGeom prst="rect">
            <a:avLst/>
          </a:prstGeom>
          <a:noFill/>
        </p:spPr>
        <p:txBody>
          <a:bodyPr wrap="square" rtlCol="0">
            <a:spAutoFit/>
          </a:bodyPr>
          <a:lstStyle/>
          <a:p>
            <a:r>
              <a:rPr lang="en-US" dirty="0" smtClean="0">
                <a:solidFill>
                  <a:srgbClr val="EEECE1"/>
                </a:solidFill>
                <a:latin typeface="Arial" panose="020B0604020202020204" pitchFamily="34" charset="0"/>
                <a:cs typeface="Arial" panose="020B0604020202020204" pitchFamily="34" charset="0"/>
              </a:rPr>
              <a:t>Shear induced </a:t>
            </a:r>
            <a:r>
              <a:rPr lang="en-US" dirty="0">
                <a:solidFill>
                  <a:srgbClr val="EEECE1"/>
                </a:solidFill>
                <a:latin typeface="Arial" panose="020B0604020202020204" pitchFamily="34" charset="0"/>
                <a:cs typeface="Arial" panose="020B0604020202020204" pitchFamily="34" charset="0"/>
              </a:rPr>
              <a:t>K</a:t>
            </a:r>
            <a:r>
              <a:rPr lang="en-US" dirty="0" smtClean="0">
                <a:solidFill>
                  <a:srgbClr val="EEECE1"/>
                </a:solidFill>
                <a:latin typeface="Arial" panose="020B0604020202020204" pitchFamily="34" charset="0"/>
                <a:cs typeface="Arial" panose="020B0604020202020204" pitchFamily="34" charset="0"/>
              </a:rPr>
              <a:t>elvin-Helmholtz waves</a:t>
            </a:r>
            <a:endParaRPr lang="en-US" dirty="0">
              <a:solidFill>
                <a:srgbClr val="EEECE1"/>
              </a:solidFill>
              <a:latin typeface="Arial" panose="020B0604020202020204" pitchFamily="34" charset="0"/>
              <a:cs typeface="Arial" panose="020B0604020202020204" pitchFamily="34" charset="0"/>
            </a:endParaRPr>
          </a:p>
        </p:txBody>
      </p:sp>
      <p:sp>
        <p:nvSpPr>
          <p:cNvPr id="22" name="TextBox 21"/>
          <p:cNvSpPr txBox="1"/>
          <p:nvPr/>
        </p:nvSpPr>
        <p:spPr>
          <a:xfrm>
            <a:off x="1025262" y="5362222"/>
            <a:ext cx="1231814" cy="646331"/>
          </a:xfrm>
          <a:prstGeom prst="rect">
            <a:avLst/>
          </a:prstGeom>
          <a:noFill/>
        </p:spPr>
        <p:txBody>
          <a:bodyPr wrap="square" rtlCol="0">
            <a:spAutoFit/>
          </a:bodyPr>
          <a:lstStyle/>
          <a:p>
            <a:pPr algn="r"/>
            <a:r>
              <a:rPr lang="en-US" dirty="0" smtClean="0">
                <a:solidFill>
                  <a:srgbClr val="EEECE1"/>
                </a:solidFill>
                <a:latin typeface="Arial" panose="020B0604020202020204" pitchFamily="34" charset="0"/>
                <a:cs typeface="Arial" panose="020B0604020202020204" pitchFamily="34" charset="0"/>
              </a:rPr>
              <a:t>Strong Shear</a:t>
            </a:r>
            <a:endParaRPr lang="en-US" dirty="0">
              <a:solidFill>
                <a:srgbClr val="EEECE1"/>
              </a:solidFill>
              <a:latin typeface="Arial" panose="020B0604020202020204" pitchFamily="34" charset="0"/>
              <a:cs typeface="Arial" panose="020B0604020202020204" pitchFamily="34" charset="0"/>
            </a:endParaRPr>
          </a:p>
        </p:txBody>
      </p:sp>
      <p:sp>
        <p:nvSpPr>
          <p:cNvPr id="23" name="TextBox 22"/>
          <p:cNvSpPr txBox="1"/>
          <p:nvPr/>
        </p:nvSpPr>
        <p:spPr>
          <a:xfrm>
            <a:off x="6434667" y="6169352"/>
            <a:ext cx="2709333" cy="369332"/>
          </a:xfrm>
          <a:prstGeom prst="rect">
            <a:avLst/>
          </a:prstGeom>
          <a:solidFill>
            <a:schemeClr val="bg1">
              <a:alpha val="70000"/>
            </a:schemeClr>
          </a:solidFill>
        </p:spPr>
        <p:txBody>
          <a:bodyPr wrap="square" rtlCol="0">
            <a:spAutoFit/>
          </a:bodyPr>
          <a:lstStyle/>
          <a:p>
            <a:r>
              <a:rPr lang="en-US" dirty="0" smtClean="0">
                <a:solidFill>
                  <a:srgbClr val="EEECE1"/>
                </a:solidFill>
                <a:latin typeface="Arial" panose="020B0604020202020204" pitchFamily="34" charset="0"/>
                <a:cs typeface="Arial" panose="020B0604020202020204" pitchFamily="34" charset="0"/>
              </a:rPr>
              <a:t>Kelvin-Helmholtz Waves</a:t>
            </a:r>
            <a:endParaRPr lang="en-US" dirty="0">
              <a:solidFill>
                <a:srgbClr val="EEECE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679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466" y="975079"/>
            <a:ext cx="8692445" cy="5786199"/>
          </a:xfrm>
          <a:prstGeom prst="rect">
            <a:avLst/>
          </a:prstGeom>
          <a:noFill/>
        </p:spPr>
        <p:txBody>
          <a:bodyPr wrap="square">
            <a:spAutoFit/>
          </a:bodyPr>
          <a:lstStyle/>
          <a:p>
            <a:pPr marL="800100" lvl="1" indent="-342900">
              <a:spcBef>
                <a:spcPts val="1200"/>
              </a:spcBef>
              <a:buFont typeface="Arial" pitchFamily="34" charset="0"/>
              <a:buChar char="•"/>
              <a:defRPr/>
            </a:pPr>
            <a:r>
              <a:rPr lang="en-US" sz="2000" dirty="0" smtClean="0">
                <a:solidFill>
                  <a:srgbClr val="EEECE1"/>
                </a:solidFill>
                <a:latin typeface="Calibri" panose="020F0502020204030204" pitchFamily="34" charset="0"/>
              </a:rPr>
              <a:t>OLYMPEX observations allow analysis from synoptic to microscale</a:t>
            </a:r>
          </a:p>
          <a:p>
            <a:pPr marL="800100" lvl="1" indent="-342900">
              <a:spcBef>
                <a:spcPts val="1200"/>
              </a:spcBef>
              <a:buFont typeface="Arial" pitchFamily="34" charset="0"/>
              <a:buChar char="•"/>
              <a:defRPr/>
            </a:pPr>
            <a:r>
              <a:rPr lang="en-US" sz="2000" dirty="0" smtClean="0">
                <a:solidFill>
                  <a:srgbClr val="EEECE1"/>
                </a:solidFill>
                <a:latin typeface="Calibri" panose="020F0502020204030204" pitchFamily="34" charset="0"/>
              </a:rPr>
              <a:t>12 December 2015 </a:t>
            </a:r>
            <a:endParaRPr lang="en-US" sz="2000" dirty="0">
              <a:solidFill>
                <a:srgbClr val="EEECE1"/>
              </a:solidFill>
              <a:latin typeface="Calibri" panose="020F0502020204030204" pitchFamily="34" charset="0"/>
            </a:endParaRPr>
          </a:p>
          <a:p>
            <a:pPr marL="1257300" lvl="2" indent="-342900">
              <a:spcBef>
                <a:spcPts val="1200"/>
              </a:spcBef>
              <a:buFont typeface="Arial" pitchFamily="34" charset="0"/>
              <a:buChar char="•"/>
              <a:defRPr/>
            </a:pPr>
            <a:r>
              <a:rPr lang="en-US" sz="2000" i="1" dirty="0" smtClean="0">
                <a:solidFill>
                  <a:srgbClr val="EEECE1"/>
                </a:solidFill>
                <a:latin typeface="Calibri" panose="020F0502020204030204" pitchFamily="34" charset="0"/>
              </a:rPr>
              <a:t>Synoptic: </a:t>
            </a:r>
            <a:r>
              <a:rPr lang="en-US" sz="2000" dirty="0" smtClean="0">
                <a:solidFill>
                  <a:srgbClr val="EEECE1"/>
                </a:solidFill>
                <a:latin typeface="Calibri" panose="020F0502020204030204" pitchFamily="34" charset="0"/>
              </a:rPr>
              <a:t>Occluded front</a:t>
            </a:r>
          </a:p>
          <a:p>
            <a:pPr marL="1257300" lvl="2" indent="-342900">
              <a:spcBef>
                <a:spcPts val="1200"/>
              </a:spcBef>
              <a:buFont typeface="Arial" pitchFamily="34" charset="0"/>
              <a:buChar char="•"/>
              <a:defRPr/>
            </a:pPr>
            <a:r>
              <a:rPr lang="en-US" sz="2000" i="1" dirty="0" smtClean="0">
                <a:solidFill>
                  <a:srgbClr val="EEECE1"/>
                </a:solidFill>
                <a:latin typeface="Calibri" panose="020F0502020204030204" pitchFamily="34" charset="0"/>
              </a:rPr>
              <a:t>Mesoscale: </a:t>
            </a:r>
          </a:p>
          <a:p>
            <a:pPr marL="1714500" lvl="3" indent="-342900">
              <a:spcBef>
                <a:spcPts val="1200"/>
              </a:spcBef>
              <a:buFont typeface="Arial" pitchFamily="34" charset="0"/>
              <a:buChar char="•"/>
              <a:defRPr/>
            </a:pPr>
            <a:r>
              <a:rPr lang="en-US" sz="2000" dirty="0" smtClean="0">
                <a:solidFill>
                  <a:srgbClr val="EEECE1"/>
                </a:solidFill>
                <a:latin typeface="Calibri" panose="020F0502020204030204" pitchFamily="34" charset="0"/>
              </a:rPr>
              <a:t>Abrupt rise in melting level</a:t>
            </a:r>
          </a:p>
          <a:p>
            <a:pPr marL="1714500" lvl="3" indent="-342900">
              <a:spcBef>
                <a:spcPts val="1200"/>
              </a:spcBef>
              <a:buFont typeface="Arial" pitchFamily="34" charset="0"/>
              <a:buChar char="•"/>
              <a:defRPr/>
            </a:pPr>
            <a:r>
              <a:rPr lang="en-US" sz="2000" dirty="0" smtClean="0">
                <a:solidFill>
                  <a:srgbClr val="EEECE1"/>
                </a:solidFill>
                <a:latin typeface="Calibri" panose="020F0502020204030204" pitchFamily="34" charset="0"/>
              </a:rPr>
              <a:t>Stratiform -&gt; convective  </a:t>
            </a:r>
          </a:p>
          <a:p>
            <a:pPr marL="1257300" lvl="2" indent="-342900">
              <a:spcBef>
                <a:spcPts val="1200"/>
              </a:spcBef>
              <a:buFont typeface="Arial" pitchFamily="34" charset="0"/>
              <a:buChar char="•"/>
              <a:defRPr/>
            </a:pPr>
            <a:r>
              <a:rPr lang="en-US" sz="2000" i="1" dirty="0" smtClean="0">
                <a:solidFill>
                  <a:srgbClr val="EEECE1"/>
                </a:solidFill>
                <a:latin typeface="Calibri" panose="020F0502020204030204" pitchFamily="34" charset="0"/>
              </a:rPr>
              <a:t>Microscale: </a:t>
            </a:r>
          </a:p>
          <a:p>
            <a:pPr marL="1714500" lvl="3" indent="-342900">
              <a:spcBef>
                <a:spcPts val="1200"/>
              </a:spcBef>
              <a:buFont typeface="Arial" pitchFamily="34" charset="0"/>
              <a:buChar char="•"/>
              <a:defRPr/>
            </a:pPr>
            <a:r>
              <a:rPr lang="en-US" sz="2000" dirty="0" smtClean="0">
                <a:solidFill>
                  <a:srgbClr val="EEECE1"/>
                </a:solidFill>
                <a:latin typeface="Calibri" panose="020F0502020204030204" pitchFamily="34" charset="0"/>
              </a:rPr>
              <a:t>Drop size changes</a:t>
            </a:r>
          </a:p>
          <a:p>
            <a:pPr marL="1714500" lvl="3" indent="-342900">
              <a:spcBef>
                <a:spcPts val="1200"/>
              </a:spcBef>
              <a:buFont typeface="Arial" pitchFamily="34" charset="0"/>
              <a:buChar char="•"/>
              <a:defRPr/>
            </a:pPr>
            <a:r>
              <a:rPr lang="en-US" sz="2000" dirty="0" smtClean="0">
                <a:solidFill>
                  <a:srgbClr val="EEECE1"/>
                </a:solidFill>
                <a:latin typeface="Calibri" panose="020F0502020204030204" pitchFamily="34" charset="0"/>
              </a:rPr>
              <a:t>Midlevel drying behind front</a:t>
            </a:r>
          </a:p>
          <a:p>
            <a:pPr marL="1714500" lvl="3" indent="-342900">
              <a:spcBef>
                <a:spcPts val="1200"/>
              </a:spcBef>
              <a:buFont typeface="Arial" pitchFamily="34" charset="0"/>
              <a:buChar char="•"/>
              <a:defRPr/>
            </a:pPr>
            <a:r>
              <a:rPr lang="en-US" sz="2000" dirty="0" smtClean="0">
                <a:solidFill>
                  <a:srgbClr val="EEECE1"/>
                </a:solidFill>
                <a:latin typeface="Calibri" panose="020F0502020204030204" pitchFamily="34" charset="0"/>
              </a:rPr>
              <a:t>Kelvin-Helmholtz waves</a:t>
            </a:r>
          </a:p>
          <a:p>
            <a:pPr marL="1714500" lvl="3" indent="-342900">
              <a:spcBef>
                <a:spcPts val="1200"/>
              </a:spcBef>
              <a:buFont typeface="Arial" pitchFamily="34" charset="0"/>
              <a:buChar char="•"/>
              <a:defRPr/>
            </a:pPr>
            <a:endParaRPr lang="en-US" sz="2000" dirty="0">
              <a:solidFill>
                <a:srgbClr val="EEECE1"/>
              </a:solidFill>
              <a:latin typeface="Calibri" panose="020F0502020204030204" pitchFamily="34" charset="0"/>
            </a:endParaRPr>
          </a:p>
          <a:p>
            <a:pPr marL="800100" lvl="1" indent="-342900">
              <a:spcBef>
                <a:spcPts val="1200"/>
              </a:spcBef>
              <a:buFont typeface="Arial" pitchFamily="34" charset="0"/>
              <a:buChar char="•"/>
              <a:defRPr/>
            </a:pPr>
            <a:r>
              <a:rPr lang="en-US" sz="2000" dirty="0" smtClean="0">
                <a:solidFill>
                  <a:srgbClr val="EEECE1"/>
                </a:solidFill>
                <a:latin typeface="Calibri" panose="020F0502020204030204" pitchFamily="34" charset="0"/>
              </a:rPr>
              <a:t>Similar analyses available for all days during OLYMPEX available </a:t>
            </a:r>
            <a:r>
              <a:rPr lang="en-US" sz="2000" dirty="0">
                <a:solidFill>
                  <a:srgbClr val="EEECE1"/>
                </a:solidFill>
                <a:latin typeface="Calibri" panose="020F0502020204030204" pitchFamily="34" charset="0"/>
              </a:rPr>
              <a:t>at </a:t>
            </a:r>
            <a:r>
              <a:rPr lang="en-US" sz="2000" dirty="0">
                <a:solidFill>
                  <a:srgbClr val="FFF9DE"/>
                </a:solidFill>
                <a:latin typeface="Calibri" panose="020F0502020204030204" pitchFamily="34" charset="0"/>
                <a:hlinkClick r:id="rId3"/>
              </a:rPr>
              <a:t>http://</a:t>
            </a:r>
            <a:r>
              <a:rPr lang="en-US" sz="2000" dirty="0" err="1">
                <a:solidFill>
                  <a:srgbClr val="FFF9DE"/>
                </a:solidFill>
                <a:latin typeface="Calibri" panose="020F0502020204030204" pitchFamily="34" charset="0"/>
                <a:hlinkClick r:id="rId3"/>
              </a:rPr>
              <a:t>olympex.atmos.washington.edu</a:t>
            </a:r>
            <a:r>
              <a:rPr lang="en-US" sz="2000" dirty="0">
                <a:solidFill>
                  <a:srgbClr val="FFF9DE"/>
                </a:solidFill>
                <a:latin typeface="Calibri" panose="020F0502020204030204" pitchFamily="34" charset="0"/>
                <a:hlinkClick r:id="rId3"/>
              </a:rPr>
              <a:t>/</a:t>
            </a:r>
            <a:r>
              <a:rPr lang="en-US" sz="2000" dirty="0" err="1">
                <a:solidFill>
                  <a:srgbClr val="FFF9DE"/>
                </a:solidFill>
                <a:latin typeface="Calibri" panose="020F0502020204030204" pitchFamily="34" charset="0"/>
                <a:hlinkClick r:id="rId3"/>
              </a:rPr>
              <a:t>index.html?x</a:t>
            </a:r>
            <a:r>
              <a:rPr lang="en-US" sz="2000" dirty="0">
                <a:solidFill>
                  <a:srgbClr val="FFF9DE"/>
                </a:solidFill>
                <a:latin typeface="Calibri" panose="020F0502020204030204" pitchFamily="34" charset="0"/>
                <a:hlinkClick r:id="rId3"/>
              </a:rPr>
              <a:t>=</a:t>
            </a:r>
            <a:r>
              <a:rPr lang="en-US" sz="2000" dirty="0" err="1">
                <a:solidFill>
                  <a:srgbClr val="FFF9DE"/>
                </a:solidFill>
                <a:latin typeface="Calibri" panose="020F0502020204030204" pitchFamily="34" charset="0"/>
                <a:hlinkClick r:id="rId3"/>
              </a:rPr>
              <a:t>Science_Summaries</a:t>
            </a:r>
            <a:r>
              <a:rPr lang="en-US" sz="2000" dirty="0">
                <a:solidFill>
                  <a:srgbClr val="FFF9DE"/>
                </a:solidFill>
                <a:latin typeface="Calibri" panose="020F0502020204030204" pitchFamily="34" charset="0"/>
                <a:hlinkClick r:id="rId3"/>
              </a:rPr>
              <a:t> </a:t>
            </a:r>
            <a:endParaRPr lang="en-US" sz="2000" dirty="0" smtClean="0">
              <a:solidFill>
                <a:srgbClr val="FFF9DE"/>
              </a:solidFill>
              <a:latin typeface="Calibri" panose="020F0502020204030204" pitchFamily="34" charset="0"/>
            </a:endParaRPr>
          </a:p>
        </p:txBody>
      </p:sp>
      <p:sp>
        <p:nvSpPr>
          <p:cNvPr id="7" name="Rectangle 3"/>
          <p:cNvSpPr txBox="1">
            <a:spLocks noChangeArrowheads="1"/>
          </p:cNvSpPr>
          <p:nvPr/>
        </p:nvSpPr>
        <p:spPr>
          <a:xfrm>
            <a:off x="0" y="124178"/>
            <a:ext cx="9144001" cy="850901"/>
          </a:xfrm>
          <a:prstGeom prst="rect">
            <a:avLst/>
          </a:prstGeom>
        </p:spPr>
        <p:txBody>
          <a:bodyPr vert="horz" wrap="square" lIns="91440" tIns="45720" rIns="91440" bIns="45720" rtlCol="0" anchor="ctr" anchorCtr="0">
            <a:noAutofit/>
          </a:bodyPr>
          <a:lstStyle>
            <a:lvl1pPr algn="ctr" defTabSz="914377"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pPr>
              <a:defRPr/>
            </a:pPr>
            <a:r>
              <a:rPr lang="en-CA" sz="3200" b="1" i="1" dirty="0" smtClean="0">
                <a:solidFill>
                  <a:srgbClr val="FDE9B4"/>
                </a:solidFill>
                <a:ea typeface="ＭＳ Ｐゴシック" charset="0"/>
                <a:cs typeface="Arial"/>
              </a:rPr>
              <a:t>Conclusions </a:t>
            </a:r>
          </a:p>
        </p:txBody>
      </p:sp>
    </p:spTree>
    <p:extLst>
      <p:ext uri="{BB962C8B-B14F-4D97-AF65-F5344CB8AC3E}">
        <p14:creationId xmlns:p14="http://schemas.microsoft.com/office/powerpoint/2010/main" val="31613661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0" y="0"/>
            <a:ext cx="9144001" cy="850901"/>
          </a:xfrm>
          <a:prstGeom prst="rect">
            <a:avLst/>
          </a:prstGeom>
        </p:spPr>
        <p:txBody>
          <a:bodyPr vert="horz" wrap="square" lIns="91440" tIns="45720" rIns="91440" bIns="45720" rtlCol="0" anchor="ctr" anchorCtr="0">
            <a:noAutofit/>
          </a:bodyPr>
          <a:lstStyle>
            <a:lvl1pPr algn="ctr" defTabSz="914377"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pPr>
              <a:defRPr/>
            </a:pPr>
            <a:r>
              <a:rPr lang="en-CA" sz="3200" b="1" i="1" dirty="0" smtClean="0">
                <a:solidFill>
                  <a:srgbClr val="FDE9B4"/>
                </a:solidFill>
                <a:ea typeface="ＭＳ Ｐゴシック" charset="0"/>
                <a:cs typeface="Arial"/>
              </a:rPr>
              <a:t>Satellite Loop</a:t>
            </a:r>
          </a:p>
        </p:txBody>
      </p:sp>
      <p:pic>
        <p:nvPicPr>
          <p:cNvPr id="3" name="lo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8720" y="850901"/>
            <a:ext cx="5837413" cy="5737798"/>
          </a:xfrm>
          <a:prstGeom prst="rect">
            <a:avLst/>
          </a:prstGeom>
        </p:spPr>
      </p:pic>
    </p:spTree>
    <p:extLst>
      <p:ext uri="{BB962C8B-B14F-4D97-AF65-F5344CB8AC3E}">
        <p14:creationId xmlns:p14="http://schemas.microsoft.com/office/powerpoint/2010/main" val="15448498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0" y="-77939"/>
            <a:ext cx="9144001" cy="850901"/>
          </a:xfrm>
          <a:prstGeom prst="rect">
            <a:avLst/>
          </a:prstGeom>
        </p:spPr>
        <p:txBody>
          <a:bodyPr vert="horz" wrap="square" lIns="91440" tIns="45720" rIns="91440" bIns="45720" rtlCol="0" anchor="ctr" anchorCtr="0">
            <a:noAutofit/>
          </a:bodyPr>
          <a:lstStyle>
            <a:lvl1pPr algn="ctr" defTabSz="914377"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pPr>
              <a:defRPr/>
            </a:pPr>
            <a:r>
              <a:rPr lang="en-CA" sz="3200" b="1" i="1" dirty="0" smtClean="0">
                <a:solidFill>
                  <a:srgbClr val="FDE9B4"/>
                </a:solidFill>
                <a:ea typeface="ＭＳ Ｐゴシック" charset="0"/>
                <a:cs typeface="Arial"/>
              </a:rPr>
              <a:t>12 December 2015 Occluded Front</a:t>
            </a:r>
          </a:p>
        </p:txBody>
      </p:sp>
      <p:pic>
        <p:nvPicPr>
          <p:cNvPr id="6" name="lo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787" y="714401"/>
            <a:ext cx="5190158" cy="5774267"/>
          </a:xfrm>
          <a:prstGeom prst="rect">
            <a:avLst/>
          </a:prstGeom>
        </p:spPr>
      </p:pic>
      <p:sp>
        <p:nvSpPr>
          <p:cNvPr id="8" name="TextBox 7"/>
          <p:cNvSpPr txBox="1"/>
          <p:nvPr/>
        </p:nvSpPr>
        <p:spPr>
          <a:xfrm>
            <a:off x="5283200" y="6486225"/>
            <a:ext cx="3657599"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NPOL S-Band Reflectivity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8060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13167"/>
            <a:ext cx="9144000" cy="838200"/>
          </a:xfrm>
        </p:spPr>
        <p:txBody>
          <a:bodyPr>
            <a:noAutofit/>
          </a:bodyPr>
          <a:lstStyle/>
          <a:p>
            <a:r>
              <a:rPr lang="en-US" altLang="en-US" sz="2800" b="1" i="1" dirty="0" err="1" smtClean="0">
                <a:solidFill>
                  <a:srgbClr val="FDE9B4"/>
                </a:solidFill>
                <a:latin typeface="Arial" panose="020B0604020202020204" pitchFamily="34" charset="0"/>
              </a:rPr>
              <a:t>Quillayute</a:t>
            </a:r>
            <a:r>
              <a:rPr lang="en-US" altLang="en-US" sz="2800" b="1" i="1" dirty="0" smtClean="0">
                <a:solidFill>
                  <a:srgbClr val="FDE9B4"/>
                </a:solidFill>
                <a:latin typeface="Arial" panose="020B0604020202020204" pitchFamily="34" charset="0"/>
              </a:rPr>
              <a:t> Sounding Data</a:t>
            </a:r>
          </a:p>
        </p:txBody>
      </p:sp>
      <p:sp>
        <p:nvSpPr>
          <p:cNvPr id="9" name="TextBox 8"/>
          <p:cNvSpPr txBox="1"/>
          <p:nvPr/>
        </p:nvSpPr>
        <p:spPr>
          <a:xfrm>
            <a:off x="4670779" y="5372323"/>
            <a:ext cx="338955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DE9B4"/>
                </a:solidFill>
                <a:latin typeface="Arial" panose="020B0604020202020204" pitchFamily="34" charset="0"/>
                <a:cs typeface="Arial" panose="020B0604020202020204" pitchFamily="34" charset="0"/>
              </a:rPr>
              <a:t>Mid-upper troposphere dries</a:t>
            </a:r>
          </a:p>
          <a:p>
            <a:pPr marL="285750" indent="-285750">
              <a:buFont typeface="Arial" panose="020B0604020202020204" pitchFamily="34" charset="0"/>
              <a:buChar char="•"/>
            </a:pPr>
            <a:r>
              <a:rPr lang="en-US" dirty="0" smtClean="0">
                <a:solidFill>
                  <a:srgbClr val="FDE9B4"/>
                </a:solidFill>
                <a:latin typeface="Arial" panose="020B0604020202020204" pitchFamily="34" charset="0"/>
                <a:cs typeface="Arial" panose="020B0604020202020204" pitchFamily="34" charset="0"/>
              </a:rPr>
              <a:t>Destabilize</a:t>
            </a:r>
          </a:p>
          <a:p>
            <a:pPr marL="285750" indent="-285750">
              <a:buFont typeface="Arial" panose="020B0604020202020204" pitchFamily="34" charset="0"/>
              <a:buChar char="•"/>
            </a:pPr>
            <a:r>
              <a:rPr lang="en-US" dirty="0" smtClean="0">
                <a:solidFill>
                  <a:srgbClr val="FDE9B4"/>
                </a:solidFill>
                <a:latin typeface="Arial" panose="020B0604020202020204" pitchFamily="34" charset="0"/>
                <a:cs typeface="Arial" panose="020B0604020202020204" pitchFamily="34" charset="0"/>
              </a:rPr>
              <a:t>Melting level rise</a:t>
            </a:r>
            <a:endParaRPr lang="en-US" dirty="0">
              <a:solidFill>
                <a:srgbClr val="FDE9B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rgbClr val="FDE9B4"/>
                </a:solidFill>
                <a:latin typeface="Arial" panose="020B0604020202020204" pitchFamily="34" charset="0"/>
                <a:cs typeface="Arial" panose="020B0604020202020204" pitchFamily="34" charset="0"/>
              </a:rPr>
              <a:t>Winds increase</a:t>
            </a:r>
            <a:endParaRPr lang="en-US" dirty="0">
              <a:solidFill>
                <a:srgbClr val="FDE9B4"/>
              </a:solidFill>
              <a:latin typeface="Arial" panose="020B0604020202020204" pitchFamily="34" charset="0"/>
              <a:cs typeface="Arial" panose="020B0604020202020204" pitchFamily="34" charset="0"/>
            </a:endParaRPr>
          </a:p>
        </p:txBody>
      </p:sp>
      <p:grpSp>
        <p:nvGrpSpPr>
          <p:cNvPr id="6" name="Group 5"/>
          <p:cNvGrpSpPr/>
          <p:nvPr/>
        </p:nvGrpSpPr>
        <p:grpSpPr>
          <a:xfrm>
            <a:off x="956719" y="993919"/>
            <a:ext cx="3191662" cy="4026932"/>
            <a:chOff x="979297" y="1242274"/>
            <a:chExt cx="3191662" cy="4026932"/>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049" t="29730" r="-103"/>
            <a:stretch/>
          </p:blipFill>
          <p:spPr>
            <a:xfrm>
              <a:off x="979297" y="1242274"/>
              <a:ext cx="3191662" cy="3657599"/>
            </a:xfrm>
            <a:prstGeom prst="rect">
              <a:avLst/>
            </a:prstGeom>
          </p:spPr>
        </p:pic>
        <p:sp>
          <p:nvSpPr>
            <p:cNvPr id="7" name="TextBox 6"/>
            <p:cNvSpPr txBox="1"/>
            <p:nvPr/>
          </p:nvSpPr>
          <p:spPr>
            <a:xfrm>
              <a:off x="979297" y="1242274"/>
              <a:ext cx="3191662"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1200 UTC 12 Dec.</a:t>
              </a:r>
              <a:endParaRPr lang="en-US"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979297" y="4899874"/>
              <a:ext cx="3182139" cy="369332"/>
            </a:xfrm>
            <a:prstGeom prst="rect">
              <a:avLst/>
            </a:prstGeom>
            <a:solidFill>
              <a:srgbClr val="C00000"/>
            </a:solidFill>
          </p:spPr>
          <p:txBody>
            <a:bodyPr wrap="square" rtlCol="0">
              <a:spAutoFit/>
            </a:bodyPr>
            <a:lstStyle/>
            <a:p>
              <a:pPr algn="ctr"/>
              <a:r>
                <a:rPr lang="en-US" dirty="0" smtClean="0">
                  <a:latin typeface="Arial" panose="020B0604020202020204" pitchFamily="34" charset="0"/>
                  <a:cs typeface="Arial" panose="020B0604020202020204" pitchFamily="34" charset="0"/>
                </a:rPr>
                <a:t>Pre-Frontal</a:t>
              </a:r>
              <a:endParaRPr lang="en-US" dirty="0">
                <a:latin typeface="Arial" panose="020B0604020202020204" pitchFamily="34" charset="0"/>
                <a:cs typeface="Arial" panose="020B0604020202020204" pitchFamily="34" charset="0"/>
              </a:endParaRPr>
            </a:p>
          </p:txBody>
        </p:sp>
      </p:grpSp>
      <p:grpSp>
        <p:nvGrpSpPr>
          <p:cNvPr id="12" name="Group 11"/>
          <p:cNvGrpSpPr/>
          <p:nvPr/>
        </p:nvGrpSpPr>
        <p:grpSpPr>
          <a:xfrm>
            <a:off x="4893803" y="993919"/>
            <a:ext cx="3191662" cy="4026932"/>
            <a:chOff x="4916381" y="1242274"/>
            <a:chExt cx="3191662" cy="4026932"/>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0306" t="29247" r="1891"/>
            <a:stretch/>
          </p:blipFill>
          <p:spPr>
            <a:xfrm>
              <a:off x="5014031" y="1242274"/>
              <a:ext cx="3094012" cy="3657600"/>
            </a:xfrm>
            <a:prstGeom prst="rect">
              <a:avLst/>
            </a:prstGeom>
          </p:spPr>
        </p:pic>
        <p:sp>
          <p:nvSpPr>
            <p:cNvPr id="8" name="TextBox 7"/>
            <p:cNvSpPr txBox="1"/>
            <p:nvPr/>
          </p:nvSpPr>
          <p:spPr>
            <a:xfrm>
              <a:off x="4916381" y="1242274"/>
              <a:ext cx="3191662"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0000 UTC 13 Dec.</a:t>
              </a:r>
              <a:endParaRPr lang="en-US"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5004507" y="4899874"/>
              <a:ext cx="3103535" cy="369332"/>
            </a:xfrm>
            <a:prstGeom prst="rect">
              <a:avLst/>
            </a:prstGeom>
            <a:solidFill>
              <a:schemeClr val="accent1">
                <a:lumMod val="75000"/>
              </a:schemeClr>
            </a:solidFill>
          </p:spPr>
          <p:txBody>
            <a:bodyPr wrap="square" rtlCol="0">
              <a:spAutoFit/>
            </a:bodyPr>
            <a:lstStyle/>
            <a:p>
              <a:pPr algn="ctr"/>
              <a:r>
                <a:rPr lang="en-US" dirty="0" smtClean="0">
                  <a:latin typeface="Arial" panose="020B0604020202020204" pitchFamily="34" charset="0"/>
                  <a:cs typeface="Arial" panose="020B0604020202020204" pitchFamily="34" charset="0"/>
                </a:rPr>
                <a:t>Post-Frontal</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950303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65517"/>
            <a:ext cx="9144000" cy="838200"/>
          </a:xfrm>
        </p:spPr>
        <p:txBody>
          <a:bodyPr>
            <a:noAutofit/>
          </a:bodyPr>
          <a:lstStyle/>
          <a:p>
            <a:r>
              <a:rPr lang="en-US" altLang="en-US" sz="2800" b="1" i="1" dirty="0" err="1" smtClean="0">
                <a:solidFill>
                  <a:srgbClr val="FDE9B4"/>
                </a:solidFill>
                <a:latin typeface="Arial" panose="020B0604020202020204" pitchFamily="34" charset="0"/>
              </a:rPr>
              <a:t>Quillayute</a:t>
            </a:r>
            <a:r>
              <a:rPr lang="en-US" altLang="en-US" sz="2800" b="1" i="1" dirty="0" smtClean="0">
                <a:solidFill>
                  <a:srgbClr val="FDE9B4"/>
                </a:solidFill>
                <a:latin typeface="Arial" panose="020B0604020202020204" pitchFamily="34" charset="0"/>
              </a:rPr>
              <a:t> Surface Obs. - 12 Dec. 2015</a:t>
            </a:r>
          </a:p>
        </p:txBody>
      </p:sp>
      <p:sp>
        <p:nvSpPr>
          <p:cNvPr id="9" name="TextBox 8"/>
          <p:cNvSpPr txBox="1"/>
          <p:nvPr/>
        </p:nvSpPr>
        <p:spPr>
          <a:xfrm>
            <a:off x="914668" y="1008637"/>
            <a:ext cx="2054578" cy="338554"/>
          </a:xfrm>
          <a:prstGeom prst="rect">
            <a:avLst/>
          </a:prstGeom>
          <a:noFill/>
        </p:spPr>
        <p:txBody>
          <a:bodyPr wrap="square" rtlCol="0">
            <a:spAutoFit/>
          </a:bodyPr>
          <a:lstStyle/>
          <a:p>
            <a:pPr algn="r"/>
            <a:r>
              <a:rPr lang="en-US" sz="1600" dirty="0" smtClean="0">
                <a:latin typeface="Arial" panose="020B0604020202020204" pitchFamily="34" charset="0"/>
                <a:cs typeface="Arial" panose="020B0604020202020204" pitchFamily="34" charset="0"/>
              </a:rPr>
              <a:t>Temperature (°C)</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383822" y="1947479"/>
            <a:ext cx="2585424" cy="584775"/>
          </a:xfrm>
          <a:prstGeom prst="rect">
            <a:avLst/>
          </a:prstGeom>
          <a:noFill/>
        </p:spPr>
        <p:txBody>
          <a:bodyPr wrap="square" rtlCol="0">
            <a:spAutoFit/>
          </a:bodyPr>
          <a:lstStyle/>
          <a:p>
            <a:pPr algn="r"/>
            <a:r>
              <a:rPr lang="en-US" sz="1600" dirty="0" smtClean="0">
                <a:latin typeface="Arial" panose="020B0604020202020204" pitchFamily="34" charset="0"/>
                <a:cs typeface="Arial" panose="020B0604020202020204" pitchFamily="34" charset="0"/>
              </a:rPr>
              <a:t>Average wind speed and gusts (mph)</a:t>
            </a:r>
            <a:endParaRPr lang="en-US" sz="1600" dirty="0">
              <a:latin typeface="Arial" panose="020B0604020202020204" pitchFamily="34" charset="0"/>
              <a:cs typeface="Arial" panose="020B0604020202020204" pitchFamily="34" charset="0"/>
            </a:endParaRPr>
          </a:p>
        </p:txBody>
      </p:sp>
      <p:sp>
        <p:nvSpPr>
          <p:cNvPr id="12" name="TextBox 11"/>
          <p:cNvSpPr txBox="1"/>
          <p:nvPr/>
        </p:nvSpPr>
        <p:spPr>
          <a:xfrm>
            <a:off x="914668" y="3237113"/>
            <a:ext cx="2054578" cy="338554"/>
          </a:xfrm>
          <a:prstGeom prst="rect">
            <a:avLst/>
          </a:prstGeom>
          <a:noFill/>
        </p:spPr>
        <p:txBody>
          <a:bodyPr wrap="square" rtlCol="0">
            <a:spAutoFit/>
          </a:bodyPr>
          <a:lstStyle/>
          <a:p>
            <a:pPr algn="r"/>
            <a:r>
              <a:rPr lang="en-US" sz="1600" dirty="0" smtClean="0">
                <a:latin typeface="Arial" panose="020B0604020202020204" pitchFamily="34" charset="0"/>
                <a:cs typeface="Arial" panose="020B0604020202020204" pitchFamily="34" charset="0"/>
              </a:rPr>
              <a:t>Wind direction</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914668" y="4351810"/>
            <a:ext cx="2054578" cy="584775"/>
          </a:xfrm>
          <a:prstGeom prst="rect">
            <a:avLst/>
          </a:prstGeom>
          <a:noFill/>
        </p:spPr>
        <p:txBody>
          <a:bodyPr wrap="square" rtlCol="0">
            <a:spAutoFit/>
          </a:bodyPr>
          <a:lstStyle/>
          <a:p>
            <a:pPr algn="r"/>
            <a:r>
              <a:rPr lang="en-US" sz="1600" dirty="0" smtClean="0">
                <a:latin typeface="Arial" panose="020B0604020202020204" pitchFamily="34" charset="0"/>
                <a:cs typeface="Arial" panose="020B0604020202020204" pitchFamily="34" charset="0"/>
              </a:rPr>
              <a:t>Accumulated precipitation (mm)</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914668" y="5505283"/>
            <a:ext cx="2054578" cy="584775"/>
          </a:xfrm>
          <a:prstGeom prst="rect">
            <a:avLst/>
          </a:prstGeom>
          <a:noFill/>
        </p:spPr>
        <p:txBody>
          <a:bodyPr wrap="square" rtlCol="0">
            <a:spAutoFit/>
          </a:bodyPr>
          <a:lstStyle/>
          <a:p>
            <a:pPr algn="r"/>
            <a:r>
              <a:rPr lang="en-US" sz="1600" dirty="0" smtClean="0">
                <a:latin typeface="Arial" panose="020B0604020202020204" pitchFamily="34" charset="0"/>
                <a:cs typeface="Arial" panose="020B0604020202020204" pitchFamily="34" charset="0"/>
              </a:rPr>
              <a:t>Mean sea-level pressure (</a:t>
            </a:r>
            <a:r>
              <a:rPr lang="en-US" sz="1600" dirty="0" err="1" smtClean="0">
                <a:latin typeface="Arial" panose="020B0604020202020204" pitchFamily="34" charset="0"/>
                <a:cs typeface="Arial" panose="020B0604020202020204" pitchFamily="34" charset="0"/>
              </a:rPr>
              <a:t>hPa</a:t>
            </a:r>
            <a:r>
              <a:rPr lang="en-US" sz="1600" dirty="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75913"/>
          <a:stretch/>
        </p:blipFill>
        <p:spPr>
          <a:xfrm>
            <a:off x="2969246" y="5294317"/>
            <a:ext cx="3718882" cy="1314263"/>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57603" b="23776"/>
          <a:stretch/>
        </p:blipFill>
        <p:spPr>
          <a:xfrm>
            <a:off x="2969246" y="4141430"/>
            <a:ext cx="3718882" cy="1016000"/>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8811" b="61948"/>
          <a:stretch/>
        </p:blipFill>
        <p:spPr>
          <a:xfrm>
            <a:off x="2969246" y="1798666"/>
            <a:ext cx="3718882" cy="1049866"/>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b="80879"/>
          <a:stretch/>
        </p:blipFill>
        <p:spPr>
          <a:xfrm>
            <a:off x="2969246" y="676314"/>
            <a:ext cx="3718882" cy="104333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37534" b="42397"/>
          <a:stretch/>
        </p:blipFill>
        <p:spPr>
          <a:xfrm>
            <a:off x="2969246" y="2947470"/>
            <a:ext cx="3718882" cy="1095022"/>
          </a:xfrm>
          <a:prstGeom prst="rect">
            <a:avLst/>
          </a:prstGeom>
        </p:spPr>
      </p:pic>
      <p:cxnSp>
        <p:nvCxnSpPr>
          <p:cNvPr id="8" name="Straight Connector 7"/>
          <p:cNvCxnSpPr/>
          <p:nvPr/>
        </p:nvCxnSpPr>
        <p:spPr>
          <a:xfrm flipH="1">
            <a:off x="5816463" y="676314"/>
            <a:ext cx="0" cy="6068797"/>
          </a:xfrm>
          <a:prstGeom prst="line">
            <a:avLst/>
          </a:prstGeom>
          <a:ln w="38100">
            <a:solidFill>
              <a:srgbClr val="D260BA"/>
            </a:solidFill>
          </a:ln>
        </p:spPr>
        <p:style>
          <a:lnRef idx="2">
            <a:schemeClr val="accent4"/>
          </a:lnRef>
          <a:fillRef idx="0">
            <a:schemeClr val="accent4"/>
          </a:fillRef>
          <a:effectRef idx="1">
            <a:schemeClr val="accent4"/>
          </a:effectRef>
          <a:fontRef idx="minor">
            <a:schemeClr val="tx1"/>
          </a:fontRef>
        </p:style>
      </p:cxnSp>
      <p:sp>
        <p:nvSpPr>
          <p:cNvPr id="21" name="TextBox 20"/>
          <p:cNvSpPr txBox="1"/>
          <p:nvPr/>
        </p:nvSpPr>
        <p:spPr>
          <a:xfrm>
            <a:off x="5363829" y="6375779"/>
            <a:ext cx="1996526" cy="369332"/>
          </a:xfrm>
          <a:prstGeom prst="rect">
            <a:avLst/>
          </a:prstGeom>
          <a:solidFill>
            <a:schemeClr val="tx1"/>
          </a:solidFill>
          <a:ln w="38100">
            <a:solidFill>
              <a:srgbClr val="D260BA"/>
            </a:solidFill>
          </a:ln>
        </p:spPr>
        <p:txBody>
          <a:bodyPr wrap="square" lIns="0" rIns="91440" rtlCol="0">
            <a:spAutoFit/>
          </a:bodyPr>
          <a:lstStyle/>
          <a:p>
            <a:pPr algn="ctr"/>
            <a:r>
              <a:rPr lang="en-US" dirty="0" smtClean="0">
                <a:solidFill>
                  <a:srgbClr val="D260BA"/>
                </a:solidFill>
                <a:latin typeface="Arial" panose="020B0604020202020204" pitchFamily="34" charset="0"/>
                <a:cs typeface="Arial" panose="020B0604020202020204" pitchFamily="34" charset="0"/>
              </a:rPr>
              <a:t>Occluded </a:t>
            </a:r>
            <a:r>
              <a:rPr lang="en-US" dirty="0" err="1" smtClean="0">
                <a:solidFill>
                  <a:srgbClr val="D260BA"/>
                </a:solidFill>
                <a:latin typeface="Arial" panose="020B0604020202020204" pitchFamily="34" charset="0"/>
                <a:cs typeface="Arial" panose="020B0604020202020204" pitchFamily="34" charset="0"/>
              </a:rPr>
              <a:t>Frontc</a:t>
            </a:r>
            <a:endParaRPr lang="en-US" dirty="0">
              <a:solidFill>
                <a:srgbClr val="D260BA"/>
              </a:solidFill>
              <a:latin typeface="Arial" panose="020B0604020202020204" pitchFamily="34" charset="0"/>
              <a:cs typeface="Arial" panose="020B0604020202020204" pitchFamily="34" charset="0"/>
            </a:endParaRPr>
          </a:p>
        </p:txBody>
      </p:sp>
      <p:sp>
        <p:nvSpPr>
          <p:cNvPr id="15" name="TextBox 14"/>
          <p:cNvSpPr txBox="1"/>
          <p:nvPr/>
        </p:nvSpPr>
        <p:spPr>
          <a:xfrm>
            <a:off x="6801017" y="3171815"/>
            <a:ext cx="2258316" cy="584775"/>
          </a:xfrm>
          <a:prstGeom prst="rect">
            <a:avLst/>
          </a:prstGeom>
          <a:noFill/>
          <a:ln w="38100">
            <a:noFill/>
          </a:ln>
        </p:spPr>
        <p:txBody>
          <a:bodyPr wrap="square" lIns="0" rIns="91440" rtlCol="0">
            <a:spAutoFit/>
          </a:bodyPr>
          <a:lstStyle/>
          <a:p>
            <a:pPr algn="ctr"/>
            <a:r>
              <a:rPr lang="en-US" sz="1600" dirty="0" smtClean="0">
                <a:solidFill>
                  <a:srgbClr val="FDE9B4"/>
                </a:solidFill>
                <a:latin typeface="Arial" panose="020B0604020202020204" pitchFamily="34" charset="0"/>
                <a:cs typeface="Arial" panose="020B0604020202020204" pitchFamily="34" charset="0"/>
              </a:rPr>
              <a:t>Change in wind direction</a:t>
            </a:r>
            <a:endParaRPr lang="en-US" sz="1600" dirty="0">
              <a:solidFill>
                <a:srgbClr val="FDE9B4"/>
              </a:solidFill>
              <a:latin typeface="Arial" panose="020B0604020202020204" pitchFamily="34" charset="0"/>
              <a:cs typeface="Arial" panose="020B0604020202020204" pitchFamily="34" charset="0"/>
            </a:endParaRPr>
          </a:p>
        </p:txBody>
      </p:sp>
      <p:sp>
        <p:nvSpPr>
          <p:cNvPr id="20" name="TextBox 19"/>
          <p:cNvSpPr txBox="1"/>
          <p:nvPr/>
        </p:nvSpPr>
        <p:spPr>
          <a:xfrm>
            <a:off x="6801017" y="5503964"/>
            <a:ext cx="2258316" cy="338554"/>
          </a:xfrm>
          <a:prstGeom prst="rect">
            <a:avLst/>
          </a:prstGeom>
          <a:noFill/>
          <a:ln w="38100">
            <a:noFill/>
          </a:ln>
        </p:spPr>
        <p:txBody>
          <a:bodyPr wrap="square" lIns="0" rIns="91440" rtlCol="0">
            <a:spAutoFit/>
          </a:bodyPr>
          <a:lstStyle/>
          <a:p>
            <a:pPr algn="ctr"/>
            <a:r>
              <a:rPr lang="en-US" sz="1600" dirty="0" smtClean="0">
                <a:solidFill>
                  <a:srgbClr val="FDE9B4"/>
                </a:solidFill>
                <a:latin typeface="Arial" panose="020B0604020202020204" pitchFamily="34" charset="0"/>
                <a:cs typeface="Arial" panose="020B0604020202020204" pitchFamily="34" charset="0"/>
              </a:rPr>
              <a:t>Broad pressure trough</a:t>
            </a:r>
            <a:endParaRPr lang="en-US" sz="1600" dirty="0">
              <a:solidFill>
                <a:srgbClr val="FDE9B4"/>
              </a:solidFill>
              <a:latin typeface="Arial" panose="020B0604020202020204" pitchFamily="34" charset="0"/>
              <a:cs typeface="Arial" panose="020B0604020202020204" pitchFamily="34" charset="0"/>
            </a:endParaRPr>
          </a:p>
        </p:txBody>
      </p:sp>
      <p:sp>
        <p:nvSpPr>
          <p:cNvPr id="22" name="TextBox 21"/>
          <p:cNvSpPr txBox="1"/>
          <p:nvPr/>
        </p:nvSpPr>
        <p:spPr>
          <a:xfrm>
            <a:off x="6885684" y="4351809"/>
            <a:ext cx="2258316" cy="584775"/>
          </a:xfrm>
          <a:prstGeom prst="rect">
            <a:avLst/>
          </a:prstGeom>
          <a:noFill/>
          <a:ln w="38100">
            <a:noFill/>
          </a:ln>
        </p:spPr>
        <p:txBody>
          <a:bodyPr wrap="square" lIns="0" rIns="91440" rtlCol="0">
            <a:spAutoFit/>
          </a:bodyPr>
          <a:lstStyle/>
          <a:p>
            <a:pPr algn="ctr"/>
            <a:r>
              <a:rPr lang="en-US" sz="1600" dirty="0" smtClean="0">
                <a:solidFill>
                  <a:srgbClr val="FDE9B4"/>
                </a:solidFill>
                <a:latin typeface="Arial" panose="020B0604020202020204" pitchFamily="34" charset="0"/>
                <a:cs typeface="Arial" panose="020B0604020202020204" pitchFamily="34" charset="0"/>
              </a:rPr>
              <a:t>Most precipitation before front</a:t>
            </a:r>
            <a:endParaRPr lang="en-US" sz="1600" dirty="0">
              <a:solidFill>
                <a:srgbClr val="FDE9B4"/>
              </a:solidFill>
              <a:latin typeface="Arial" panose="020B0604020202020204" pitchFamily="34" charset="0"/>
              <a:cs typeface="Arial" panose="020B0604020202020204" pitchFamily="34" charset="0"/>
            </a:endParaRPr>
          </a:p>
        </p:txBody>
      </p:sp>
      <p:sp>
        <p:nvSpPr>
          <p:cNvPr id="23" name="TextBox 22"/>
          <p:cNvSpPr txBox="1"/>
          <p:nvPr/>
        </p:nvSpPr>
        <p:spPr>
          <a:xfrm>
            <a:off x="6786906" y="1038860"/>
            <a:ext cx="2258316" cy="338554"/>
          </a:xfrm>
          <a:prstGeom prst="rect">
            <a:avLst/>
          </a:prstGeom>
          <a:noFill/>
          <a:ln w="38100">
            <a:noFill/>
          </a:ln>
        </p:spPr>
        <p:txBody>
          <a:bodyPr wrap="square" lIns="0" rIns="91440" rtlCol="0">
            <a:spAutoFit/>
          </a:bodyPr>
          <a:lstStyle/>
          <a:p>
            <a:pPr algn="ctr"/>
            <a:r>
              <a:rPr lang="en-US" sz="1600" dirty="0" smtClean="0">
                <a:solidFill>
                  <a:srgbClr val="FDE9B4"/>
                </a:solidFill>
                <a:latin typeface="Arial" panose="020B0604020202020204" pitchFamily="34" charset="0"/>
                <a:cs typeface="Arial" panose="020B0604020202020204" pitchFamily="34" charset="0"/>
              </a:rPr>
              <a:t>Temperature rise</a:t>
            </a:r>
            <a:endParaRPr lang="en-US" sz="1600" dirty="0">
              <a:solidFill>
                <a:srgbClr val="FDE9B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209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464471" y="2698045"/>
            <a:ext cx="4419600" cy="4049278"/>
            <a:chOff x="4464471" y="2619022"/>
            <a:chExt cx="2713288" cy="4049278"/>
          </a:xfrm>
        </p:grpSpPr>
        <p:pic>
          <p:nvPicPr>
            <p:cNvPr id="12" name="Picture 11"/>
            <p:cNvPicPr preferRelativeResize="0">
              <a:picLocks/>
            </p:cNvPicPr>
            <p:nvPr/>
          </p:nvPicPr>
          <p:blipFill rotWithShape="1">
            <a:blip r:embed="rId3">
              <a:extLst>
                <a:ext uri="{28A0092B-C50C-407E-A947-70E740481C1C}">
                  <a14:useLocalDpi xmlns:a14="http://schemas.microsoft.com/office/drawing/2010/main" val="0"/>
                </a:ext>
              </a:extLst>
            </a:blip>
            <a:srcRect l="40885" t="4610"/>
            <a:stretch/>
          </p:blipFill>
          <p:spPr>
            <a:xfrm>
              <a:off x="4745288" y="2619022"/>
              <a:ext cx="2432471" cy="4049278"/>
            </a:xfrm>
            <a:prstGeom prst="rect">
              <a:avLst/>
            </a:prstGeom>
          </p:spPr>
        </p:pic>
        <p:pic>
          <p:nvPicPr>
            <p:cNvPr id="2" name="Picture 1"/>
            <p:cNvPicPr preferRelativeResize="0">
              <a:picLocks/>
            </p:cNvPicPr>
            <p:nvPr/>
          </p:nvPicPr>
          <p:blipFill rotWithShape="1">
            <a:blip r:embed="rId3">
              <a:extLst>
                <a:ext uri="{28A0092B-C50C-407E-A947-70E740481C1C}">
                  <a14:useLocalDpi xmlns:a14="http://schemas.microsoft.com/office/drawing/2010/main" val="0"/>
                </a:ext>
              </a:extLst>
            </a:blip>
            <a:srcRect t="4610" r="92997"/>
            <a:stretch/>
          </p:blipFill>
          <p:spPr>
            <a:xfrm>
              <a:off x="4464471" y="2619022"/>
              <a:ext cx="288151" cy="4049278"/>
            </a:xfrm>
            <a:prstGeom prst="rect">
              <a:avLst/>
            </a:prstGeom>
          </p:spPr>
        </p:pic>
      </p:grpSp>
      <p:grpSp>
        <p:nvGrpSpPr>
          <p:cNvPr id="6" name="Group 5"/>
          <p:cNvGrpSpPr/>
          <p:nvPr/>
        </p:nvGrpSpPr>
        <p:grpSpPr>
          <a:xfrm>
            <a:off x="194785" y="2698045"/>
            <a:ext cx="4114800" cy="4049279"/>
            <a:chOff x="194785" y="2619022"/>
            <a:chExt cx="2675466" cy="4049279"/>
          </a:xfrm>
        </p:grpSpPr>
        <p:pic>
          <p:nvPicPr>
            <p:cNvPr id="3" name="Picture 2"/>
            <p:cNvPicPr preferRelativeResize="0">
              <a:picLocks/>
            </p:cNvPicPr>
            <p:nvPr/>
          </p:nvPicPr>
          <p:blipFill rotWithShape="1">
            <a:blip r:embed="rId4">
              <a:extLst>
                <a:ext uri="{28A0092B-C50C-407E-A947-70E740481C1C}">
                  <a14:useLocalDpi xmlns:a14="http://schemas.microsoft.com/office/drawing/2010/main" val="0"/>
                </a:ext>
              </a:extLst>
            </a:blip>
            <a:srcRect t="4611" r="92937"/>
            <a:stretch/>
          </p:blipFill>
          <p:spPr>
            <a:xfrm>
              <a:off x="194785" y="2619022"/>
              <a:ext cx="290637" cy="4049279"/>
            </a:xfrm>
            <a:prstGeom prst="rect">
              <a:avLst/>
            </a:prstGeom>
          </p:spPr>
        </p:pic>
        <p:pic>
          <p:nvPicPr>
            <p:cNvPr id="9" name="Picture 8"/>
            <p:cNvPicPr preferRelativeResize="0">
              <a:picLocks/>
            </p:cNvPicPr>
            <p:nvPr/>
          </p:nvPicPr>
          <p:blipFill rotWithShape="1">
            <a:blip r:embed="rId4">
              <a:extLst>
                <a:ext uri="{28A0092B-C50C-407E-A947-70E740481C1C}">
                  <a14:useLocalDpi xmlns:a14="http://schemas.microsoft.com/office/drawing/2010/main" val="0"/>
                </a:ext>
              </a:extLst>
            </a:blip>
            <a:srcRect l="42042" t="4611"/>
            <a:stretch/>
          </p:blipFill>
          <p:spPr>
            <a:xfrm>
              <a:off x="485422" y="2619022"/>
              <a:ext cx="2384829" cy="4049279"/>
            </a:xfrm>
            <a:prstGeom prst="rect">
              <a:avLst/>
            </a:prstGeom>
          </p:spPr>
        </p:pic>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5500" t="12036" b="21796"/>
          <a:stretch/>
        </p:blipFill>
        <p:spPr>
          <a:xfrm>
            <a:off x="4801271" y="147195"/>
            <a:ext cx="4075358" cy="2381955"/>
          </a:xfrm>
          <a:prstGeom prst="rect">
            <a:avLst/>
          </a:prstGeom>
        </p:spPr>
      </p:pic>
      <p:sp>
        <p:nvSpPr>
          <p:cNvPr id="7170" name="Title 3"/>
          <p:cNvSpPr>
            <a:spLocks noGrp="1"/>
          </p:cNvSpPr>
          <p:nvPr>
            <p:ph type="title"/>
          </p:nvPr>
        </p:nvSpPr>
        <p:spPr>
          <a:xfrm>
            <a:off x="-17955" y="662525"/>
            <a:ext cx="4933832" cy="1244785"/>
          </a:xfrm>
        </p:spPr>
        <p:txBody>
          <a:bodyPr>
            <a:noAutofit/>
          </a:bodyPr>
          <a:lstStyle/>
          <a:p>
            <a:r>
              <a:rPr lang="en-US" altLang="en-US" sz="2800" b="1" i="1" u="sng" dirty="0" smtClean="0">
                <a:solidFill>
                  <a:srgbClr val="FDE9B4"/>
                </a:solidFill>
                <a:latin typeface="Arial" panose="020B0604020202020204" pitchFamily="34" charset="0"/>
              </a:rPr>
              <a:t>Occluded Front</a:t>
            </a:r>
            <a:r>
              <a:rPr lang="en-US" altLang="en-US" sz="2800" b="1" i="1" dirty="0" smtClean="0">
                <a:solidFill>
                  <a:srgbClr val="FDE9B4"/>
                </a:solidFill>
                <a:latin typeface="Arial" panose="020B0604020202020204" pitchFamily="34" charset="0"/>
              </a:rPr>
              <a:t/>
            </a:r>
            <a:br>
              <a:rPr lang="en-US" altLang="en-US" sz="2800" b="1" i="1" dirty="0" smtClean="0">
                <a:solidFill>
                  <a:srgbClr val="FDE9B4"/>
                </a:solidFill>
                <a:latin typeface="Arial" panose="020B0604020202020204" pitchFamily="34" charset="0"/>
              </a:rPr>
            </a:br>
            <a:r>
              <a:rPr lang="en-US" altLang="en-US" sz="2800" b="1" i="1" dirty="0" smtClean="0">
                <a:solidFill>
                  <a:srgbClr val="FDE9B4"/>
                </a:solidFill>
                <a:latin typeface="Arial" panose="020B0604020202020204" pitchFamily="34" charset="0"/>
              </a:rPr>
              <a:t/>
            </a:r>
            <a:br>
              <a:rPr lang="en-US" altLang="en-US" sz="2800" b="1" i="1" dirty="0" smtClean="0">
                <a:solidFill>
                  <a:srgbClr val="FDE9B4"/>
                </a:solidFill>
                <a:latin typeface="Arial" panose="020B0604020202020204" pitchFamily="34" charset="0"/>
              </a:rPr>
            </a:br>
            <a:r>
              <a:rPr lang="en-US" altLang="en-US" sz="2400" b="1" i="1" dirty="0" smtClean="0">
                <a:solidFill>
                  <a:srgbClr val="FDE9B4"/>
                </a:solidFill>
                <a:latin typeface="Arial" panose="020B0604020202020204" pitchFamily="34" charset="0"/>
              </a:rPr>
              <a:t>Synoptic Conditions</a:t>
            </a:r>
            <a:br>
              <a:rPr lang="en-US" altLang="en-US" sz="2400" b="1" i="1" dirty="0" smtClean="0">
                <a:solidFill>
                  <a:srgbClr val="FDE9B4"/>
                </a:solidFill>
                <a:latin typeface="Arial" panose="020B0604020202020204" pitchFamily="34" charset="0"/>
              </a:rPr>
            </a:br>
            <a:r>
              <a:rPr lang="en-US" altLang="en-US" sz="2400" b="1" i="1" dirty="0" smtClean="0">
                <a:solidFill>
                  <a:srgbClr val="FDE9B4"/>
                </a:solidFill>
                <a:latin typeface="Arial" panose="020B0604020202020204" pitchFamily="34" charset="0"/>
              </a:rPr>
              <a:t>1800 UTC 12 December</a:t>
            </a:r>
          </a:p>
        </p:txBody>
      </p:sp>
      <p:sp>
        <p:nvSpPr>
          <p:cNvPr id="5" name="TextBox 4"/>
          <p:cNvSpPr txBox="1"/>
          <p:nvPr/>
        </p:nvSpPr>
        <p:spPr>
          <a:xfrm>
            <a:off x="5384800" y="2111045"/>
            <a:ext cx="2494844"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IR Satellite</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514232" y="5958444"/>
            <a:ext cx="3869459"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500 </a:t>
            </a:r>
            <a:r>
              <a:rPr lang="en-US" dirty="0" err="1" smtClean="0">
                <a:latin typeface="Arial" panose="020B0604020202020204" pitchFamily="34" charset="0"/>
                <a:cs typeface="Arial" panose="020B0604020202020204" pitchFamily="34" charset="0"/>
              </a:rPr>
              <a:t>hPa</a:t>
            </a:r>
            <a:r>
              <a:rPr lang="en-US" dirty="0" smtClean="0">
                <a:latin typeface="Arial" panose="020B0604020202020204" pitchFamily="34" charset="0"/>
                <a:cs typeface="Arial" panose="020B0604020202020204" pitchFamily="34" charset="0"/>
              </a:rPr>
              <a:t> temperature, height, wind</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4933832" y="5417791"/>
            <a:ext cx="2105660" cy="923330"/>
          </a:xfrm>
          <a:prstGeom prst="rect">
            <a:avLst/>
          </a:prstGeom>
          <a:solidFill>
            <a:schemeClr val="tx1">
              <a:alpha val="70000"/>
            </a:schemeClr>
          </a:solidFill>
          <a:ln>
            <a:noFill/>
          </a:ln>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2 m temperature</a:t>
            </a:r>
          </a:p>
          <a:p>
            <a:r>
              <a:rPr lang="en-US" dirty="0" smtClean="0">
                <a:solidFill>
                  <a:schemeClr val="bg1"/>
                </a:solidFill>
                <a:latin typeface="Arial" panose="020B0604020202020204" pitchFamily="34" charset="0"/>
                <a:cs typeface="Arial" panose="020B0604020202020204" pitchFamily="34" charset="0"/>
              </a:rPr>
              <a:t>10 m wind </a:t>
            </a:r>
            <a:r>
              <a:rPr lang="en-US" dirty="0">
                <a:solidFill>
                  <a:schemeClr val="bg1"/>
                </a:solidFill>
                <a:latin typeface="Arial" panose="020B0604020202020204" pitchFamily="34" charset="0"/>
                <a:cs typeface="Arial" panose="020B0604020202020204" pitchFamily="34" charset="0"/>
              </a:rPr>
              <a:t>s</a:t>
            </a:r>
            <a:r>
              <a:rPr lang="en-US" dirty="0" smtClean="0">
                <a:solidFill>
                  <a:schemeClr val="bg1"/>
                </a:solidFill>
                <a:latin typeface="Arial" panose="020B0604020202020204" pitchFamily="34" charset="0"/>
                <a:cs typeface="Arial" panose="020B0604020202020204" pitchFamily="34" charset="0"/>
              </a:rPr>
              <a:t>peed</a:t>
            </a:r>
          </a:p>
          <a:p>
            <a:r>
              <a:rPr lang="en-US" dirty="0" smtClean="0">
                <a:solidFill>
                  <a:schemeClr val="bg1"/>
                </a:solidFill>
                <a:latin typeface="Arial" panose="020B0604020202020204" pitchFamily="34" charset="0"/>
                <a:cs typeface="Arial" panose="020B0604020202020204" pitchFamily="34" charset="0"/>
              </a:rPr>
              <a:t>Sea-level pressure</a:t>
            </a:r>
          </a:p>
        </p:txBody>
      </p:sp>
      <p:pic>
        <p:nvPicPr>
          <p:cNvPr id="10" name="Picture 9"/>
          <p:cNvPicPr preferRelativeResize="0">
            <a:picLocks/>
          </p:cNvPicPr>
          <p:nvPr/>
        </p:nvPicPr>
        <p:blipFill rotWithShape="1">
          <a:blip r:embed="rId4">
            <a:extLst>
              <a:ext uri="{28A0092B-C50C-407E-A947-70E740481C1C}">
                <a14:useLocalDpi xmlns:a14="http://schemas.microsoft.com/office/drawing/2010/main" val="0"/>
              </a:ext>
            </a:extLst>
          </a:blip>
          <a:srcRect t="92768"/>
          <a:stretch/>
        </p:blipFill>
        <p:spPr>
          <a:xfrm>
            <a:off x="194785" y="6458350"/>
            <a:ext cx="4114800" cy="307012"/>
          </a:xfrm>
          <a:prstGeom prst="rect">
            <a:avLst/>
          </a:prstGeom>
        </p:spPr>
      </p:pic>
      <p:pic>
        <p:nvPicPr>
          <p:cNvPr id="13" name="Picture 12"/>
          <p:cNvPicPr preferRelativeResize="0">
            <a:picLocks/>
          </p:cNvPicPr>
          <p:nvPr/>
        </p:nvPicPr>
        <p:blipFill rotWithShape="1">
          <a:blip r:embed="rId3">
            <a:extLst>
              <a:ext uri="{28A0092B-C50C-407E-A947-70E740481C1C}">
                <a14:useLocalDpi xmlns:a14="http://schemas.microsoft.com/office/drawing/2010/main" val="0"/>
              </a:ext>
            </a:extLst>
          </a:blip>
          <a:srcRect t="92634" b="1"/>
          <a:stretch/>
        </p:blipFill>
        <p:spPr>
          <a:xfrm>
            <a:off x="4769271" y="6435772"/>
            <a:ext cx="4114800" cy="312656"/>
          </a:xfrm>
          <a:prstGeom prst="rect">
            <a:avLst/>
          </a:prstGeom>
        </p:spPr>
      </p:pic>
      <p:sp>
        <p:nvSpPr>
          <p:cNvPr id="16" name="Arc 15"/>
          <p:cNvSpPr/>
          <p:nvPr/>
        </p:nvSpPr>
        <p:spPr>
          <a:xfrm>
            <a:off x="6838950" y="4065236"/>
            <a:ext cx="419100" cy="638175"/>
          </a:xfrm>
          <a:prstGeom prst="arc">
            <a:avLst/>
          </a:prstGeom>
          <a:ln w="57150">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06203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4266" y="1512712"/>
            <a:ext cx="5690441" cy="1779203"/>
          </a:xfrm>
        </p:spPr>
        <p:txBody>
          <a:bodyPr/>
          <a:lstStyle/>
          <a:p>
            <a:r>
              <a:rPr lang="en-US" sz="3200" b="1" i="1" dirty="0" smtClean="0">
                <a:solidFill>
                  <a:schemeClr val="accent4">
                    <a:lumMod val="40000"/>
                    <a:lumOff val="60000"/>
                  </a:schemeClr>
                </a:solidFill>
                <a:latin typeface="Arial Black" panose="020B0A04020102020204" pitchFamily="34" charset="0"/>
              </a:rPr>
              <a:t>What happened </a:t>
            </a:r>
            <a:r>
              <a:rPr lang="en-US" sz="3200" b="1" i="1" u="sng" dirty="0" smtClean="0">
                <a:solidFill>
                  <a:schemeClr val="accent4">
                    <a:lumMod val="40000"/>
                    <a:lumOff val="60000"/>
                  </a:schemeClr>
                </a:solidFill>
                <a:latin typeface="Arial Black" panose="020B0A04020102020204" pitchFamily="34" charset="0"/>
              </a:rPr>
              <a:t>during</a:t>
            </a:r>
            <a:r>
              <a:rPr lang="en-US" sz="3200" b="1" i="1" dirty="0" smtClean="0">
                <a:solidFill>
                  <a:schemeClr val="accent4">
                    <a:lumMod val="40000"/>
                    <a:lumOff val="60000"/>
                  </a:schemeClr>
                </a:solidFill>
                <a:latin typeface="Arial Black" panose="020B0A04020102020204" pitchFamily="34" charset="0"/>
              </a:rPr>
              <a:t> the passage of the occluded front?</a:t>
            </a:r>
            <a:endParaRPr lang="en-US" sz="3200" b="1" i="1" dirty="0">
              <a:solidFill>
                <a:schemeClr val="accent4">
                  <a:lumMod val="40000"/>
                  <a:lumOff val="60000"/>
                </a:schemeClr>
              </a:solidFill>
              <a:latin typeface="Arial Black" panose="020B0A040201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845" y="5094111"/>
            <a:ext cx="2204861" cy="176388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94112"/>
            <a:ext cx="2347287" cy="1760466"/>
          </a:xfrm>
          <a:prstGeom prst="rect">
            <a:avLst/>
          </a:prstGeom>
        </p:spPr>
      </p:pic>
      <p:pic>
        <p:nvPicPr>
          <p:cNvPr id="13" name="Picture 12" descr="DSCN002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56" y="5093758"/>
            <a:ext cx="2352322" cy="1764242"/>
          </a:xfrm>
          <a:prstGeom prst="rect">
            <a:avLst/>
          </a:prstGeom>
        </p:spPr>
      </p:pic>
      <p:pic>
        <p:nvPicPr>
          <p:cNvPr id="14" name="Picture 13" descr="DSCN0179.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2147" y="5094110"/>
            <a:ext cx="2351852" cy="1763889"/>
          </a:xfrm>
          <a:prstGeom prst="rect">
            <a:avLst/>
          </a:prstGeom>
        </p:spPr>
      </p:pic>
    </p:spTree>
    <p:extLst>
      <p:ext uri="{BB962C8B-B14F-4D97-AF65-F5344CB8AC3E}">
        <p14:creationId xmlns:p14="http://schemas.microsoft.com/office/powerpoint/2010/main" val="3256355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411" y="1351557"/>
            <a:ext cx="8834967" cy="1005902"/>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70" name="Title 3"/>
          <p:cNvSpPr>
            <a:spLocks noGrp="1"/>
          </p:cNvSpPr>
          <p:nvPr>
            <p:ph type="title"/>
          </p:nvPr>
        </p:nvSpPr>
        <p:spPr>
          <a:xfrm>
            <a:off x="0" y="-133869"/>
            <a:ext cx="9144000" cy="838200"/>
          </a:xfrm>
        </p:spPr>
        <p:txBody>
          <a:bodyPr>
            <a:noAutofit/>
          </a:bodyPr>
          <a:lstStyle/>
          <a:p>
            <a:r>
              <a:rPr lang="en-US" altLang="en-US" sz="2800" b="1" i="1" dirty="0" smtClean="0">
                <a:solidFill>
                  <a:srgbClr val="FDE9B4"/>
                </a:solidFill>
                <a:latin typeface="Arial" panose="020B0604020202020204" pitchFamily="34" charset="0"/>
              </a:rPr>
              <a:t>12 December 2015 Timeline</a:t>
            </a:r>
          </a:p>
        </p:txBody>
      </p:sp>
      <p:grpSp>
        <p:nvGrpSpPr>
          <p:cNvPr id="29" name="Group 28"/>
          <p:cNvGrpSpPr/>
          <p:nvPr/>
        </p:nvGrpSpPr>
        <p:grpSpPr>
          <a:xfrm>
            <a:off x="2155823" y="526247"/>
            <a:ext cx="7116237" cy="685224"/>
            <a:chOff x="2077155" y="645730"/>
            <a:chExt cx="7116237" cy="685224"/>
          </a:xfrm>
        </p:grpSpPr>
        <p:grpSp>
          <p:nvGrpSpPr>
            <p:cNvPr id="27" name="Group 26"/>
            <p:cNvGrpSpPr/>
            <p:nvPr/>
          </p:nvGrpSpPr>
          <p:grpSpPr>
            <a:xfrm>
              <a:off x="2314222" y="942621"/>
              <a:ext cx="6175023" cy="388333"/>
              <a:chOff x="2314222" y="942621"/>
              <a:chExt cx="6175023" cy="388333"/>
            </a:xfrm>
          </p:grpSpPr>
          <p:cxnSp>
            <p:nvCxnSpPr>
              <p:cNvPr id="7" name="Straight Connector 6"/>
              <p:cNvCxnSpPr/>
              <p:nvPr/>
            </p:nvCxnSpPr>
            <p:spPr>
              <a:xfrm>
                <a:off x="2314222" y="1128889"/>
                <a:ext cx="6175023" cy="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14222" y="953910"/>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489245" y="942621"/>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997202" y="953908"/>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7100711" y="965194"/>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63246" y="953910"/>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57513" y="953910"/>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034846" y="953908"/>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40402" y="965193"/>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423379" y="965193"/>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811913" y="942621"/>
                <a:ext cx="0" cy="365760"/>
              </a:xfrm>
              <a:prstGeom prst="line">
                <a:avLst/>
              </a:prstGeom>
              <a:ln w="38100">
                <a:solidFill>
                  <a:srgbClr val="FFF9DE"/>
                </a:solidFill>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2077155" y="645730"/>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12</a:t>
              </a:r>
              <a:endParaRPr lang="en-US" dirty="0">
                <a:solidFill>
                  <a:srgbClr val="FFF9DE"/>
                </a:solidFill>
                <a:latin typeface="Arial" panose="020B0604020202020204" pitchFamily="34" charset="0"/>
                <a:cs typeface="Arial" panose="020B0604020202020204" pitchFamily="34" charset="0"/>
              </a:endParaRPr>
            </a:p>
          </p:txBody>
        </p:sp>
        <p:sp>
          <p:nvSpPr>
            <p:cNvPr id="30" name="TextBox 29"/>
            <p:cNvSpPr txBox="1"/>
            <p:nvPr/>
          </p:nvSpPr>
          <p:spPr>
            <a:xfrm>
              <a:off x="2791176" y="645730"/>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13</a:t>
              </a:r>
              <a:endParaRPr lang="en-US" dirty="0">
                <a:solidFill>
                  <a:srgbClr val="FFF9DE"/>
                </a:solidFill>
                <a:latin typeface="Arial" panose="020B0604020202020204" pitchFamily="34" charset="0"/>
                <a:cs typeface="Arial" panose="020B0604020202020204" pitchFamily="34" charset="0"/>
              </a:endParaRPr>
            </a:p>
          </p:txBody>
        </p:sp>
        <p:sp>
          <p:nvSpPr>
            <p:cNvPr id="31" name="TextBox 30"/>
            <p:cNvSpPr txBox="1"/>
            <p:nvPr/>
          </p:nvSpPr>
          <p:spPr>
            <a:xfrm>
              <a:off x="3448755" y="654663"/>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14</a:t>
              </a:r>
              <a:endParaRPr lang="en-US" dirty="0">
                <a:solidFill>
                  <a:srgbClr val="FFF9DE"/>
                </a:solidFill>
                <a:latin typeface="Arial" panose="020B0604020202020204" pitchFamily="34" charset="0"/>
                <a:cs typeface="Arial" panose="020B0604020202020204" pitchFamily="34" charset="0"/>
              </a:endParaRPr>
            </a:p>
          </p:txBody>
        </p:sp>
        <p:sp>
          <p:nvSpPr>
            <p:cNvPr id="32" name="TextBox 31"/>
            <p:cNvSpPr txBox="1"/>
            <p:nvPr/>
          </p:nvSpPr>
          <p:spPr>
            <a:xfrm>
              <a:off x="4131732" y="651751"/>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15</a:t>
              </a:r>
              <a:endParaRPr lang="en-US" dirty="0">
                <a:solidFill>
                  <a:srgbClr val="FFF9DE"/>
                </a:solidFill>
                <a:latin typeface="Arial" panose="020B0604020202020204" pitchFamily="34" charset="0"/>
                <a:cs typeface="Arial" panose="020B0604020202020204" pitchFamily="34" charset="0"/>
              </a:endParaRPr>
            </a:p>
          </p:txBody>
        </p:sp>
        <p:sp>
          <p:nvSpPr>
            <p:cNvPr id="33" name="TextBox 32"/>
            <p:cNvSpPr txBox="1"/>
            <p:nvPr/>
          </p:nvSpPr>
          <p:spPr>
            <a:xfrm>
              <a:off x="4814709" y="654663"/>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16</a:t>
              </a:r>
              <a:endParaRPr lang="en-US" dirty="0">
                <a:solidFill>
                  <a:srgbClr val="FFF9DE"/>
                </a:solidFill>
                <a:latin typeface="Arial" panose="020B0604020202020204" pitchFamily="34" charset="0"/>
                <a:cs typeface="Arial" panose="020B0604020202020204" pitchFamily="34" charset="0"/>
              </a:endParaRPr>
            </a:p>
          </p:txBody>
        </p:sp>
        <p:sp>
          <p:nvSpPr>
            <p:cNvPr id="34" name="TextBox 33"/>
            <p:cNvSpPr txBox="1"/>
            <p:nvPr/>
          </p:nvSpPr>
          <p:spPr>
            <a:xfrm>
              <a:off x="5497686" y="663040"/>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17</a:t>
              </a:r>
              <a:endParaRPr lang="en-US" dirty="0">
                <a:solidFill>
                  <a:srgbClr val="FFF9DE"/>
                </a:solidFill>
                <a:latin typeface="Arial" panose="020B0604020202020204" pitchFamily="34" charset="0"/>
                <a:cs typeface="Arial" panose="020B0604020202020204" pitchFamily="34" charset="0"/>
              </a:endParaRPr>
            </a:p>
          </p:txBody>
        </p:sp>
        <p:sp>
          <p:nvSpPr>
            <p:cNvPr id="35" name="TextBox 34"/>
            <p:cNvSpPr txBox="1"/>
            <p:nvPr/>
          </p:nvSpPr>
          <p:spPr>
            <a:xfrm>
              <a:off x="6180667" y="668770"/>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18</a:t>
              </a:r>
              <a:endParaRPr lang="en-US" dirty="0">
                <a:solidFill>
                  <a:srgbClr val="FFF9DE"/>
                </a:solidFill>
                <a:latin typeface="Arial" panose="020B0604020202020204" pitchFamily="34" charset="0"/>
                <a:cs typeface="Arial" panose="020B0604020202020204" pitchFamily="34" charset="0"/>
              </a:endParaRPr>
            </a:p>
          </p:txBody>
        </p:sp>
        <p:sp>
          <p:nvSpPr>
            <p:cNvPr id="36" name="TextBox 35"/>
            <p:cNvSpPr txBox="1"/>
            <p:nvPr/>
          </p:nvSpPr>
          <p:spPr>
            <a:xfrm>
              <a:off x="6863643" y="662093"/>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19</a:t>
              </a:r>
              <a:endParaRPr lang="en-US" dirty="0">
                <a:solidFill>
                  <a:srgbClr val="FFF9DE"/>
                </a:solidFill>
                <a:latin typeface="Arial" panose="020B0604020202020204" pitchFamily="34" charset="0"/>
                <a:cs typeface="Arial" panose="020B0604020202020204" pitchFamily="34" charset="0"/>
              </a:endParaRPr>
            </a:p>
          </p:txBody>
        </p:sp>
        <p:sp>
          <p:nvSpPr>
            <p:cNvPr id="37" name="TextBox 36"/>
            <p:cNvSpPr txBox="1"/>
            <p:nvPr/>
          </p:nvSpPr>
          <p:spPr>
            <a:xfrm>
              <a:off x="7603066" y="657576"/>
              <a:ext cx="547513"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20</a:t>
              </a:r>
              <a:endParaRPr lang="en-US" dirty="0">
                <a:solidFill>
                  <a:srgbClr val="FFF9DE"/>
                </a:solidFill>
                <a:latin typeface="Arial" panose="020B0604020202020204" pitchFamily="34" charset="0"/>
                <a:cs typeface="Arial" panose="020B0604020202020204" pitchFamily="34" charset="0"/>
              </a:endParaRPr>
            </a:p>
          </p:txBody>
        </p:sp>
        <p:sp>
          <p:nvSpPr>
            <p:cNvPr id="38" name="TextBox 37"/>
            <p:cNvSpPr txBox="1"/>
            <p:nvPr/>
          </p:nvSpPr>
          <p:spPr>
            <a:xfrm>
              <a:off x="8101188" y="657390"/>
              <a:ext cx="1092204" cy="369332"/>
            </a:xfrm>
            <a:prstGeom prst="rect">
              <a:avLst/>
            </a:prstGeom>
            <a:noFill/>
            <a:ln>
              <a:noFill/>
            </a:ln>
          </p:spPr>
          <p:txBody>
            <a:bodyPr wrap="square" rtlCol="0">
              <a:spAutoFit/>
            </a:bodyPr>
            <a:lstStyle/>
            <a:p>
              <a:r>
                <a:rPr lang="en-US" dirty="0" smtClean="0">
                  <a:solidFill>
                    <a:srgbClr val="FFF9DE"/>
                  </a:solidFill>
                  <a:latin typeface="Arial" panose="020B0604020202020204" pitchFamily="34" charset="0"/>
                  <a:cs typeface="Arial" panose="020B0604020202020204" pitchFamily="34" charset="0"/>
                </a:rPr>
                <a:t>21 UTC</a:t>
              </a:r>
              <a:endParaRPr lang="en-US" dirty="0">
                <a:solidFill>
                  <a:srgbClr val="FFF9DE"/>
                </a:solidFill>
                <a:latin typeface="Arial" panose="020B0604020202020204" pitchFamily="34" charset="0"/>
                <a:cs typeface="Arial" panose="020B0604020202020204" pitchFamily="34" charset="0"/>
              </a:endParaRPr>
            </a:p>
          </p:txBody>
        </p:sp>
      </p:grpSp>
      <p:sp>
        <p:nvSpPr>
          <p:cNvPr id="7168" name="TextBox 7167"/>
          <p:cNvSpPr txBox="1"/>
          <p:nvPr/>
        </p:nvSpPr>
        <p:spPr>
          <a:xfrm>
            <a:off x="172870" y="1702492"/>
            <a:ext cx="188524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Weather Events</a:t>
            </a:r>
            <a:endParaRPr lang="en-US" dirty="0">
              <a:solidFill>
                <a:schemeClr val="bg1"/>
              </a:solidFill>
              <a:latin typeface="Arial" panose="020B0604020202020204" pitchFamily="34" charset="0"/>
              <a:cs typeface="Arial" panose="020B0604020202020204" pitchFamily="34" charset="0"/>
            </a:endParaRPr>
          </a:p>
        </p:txBody>
      </p:sp>
      <p:grpSp>
        <p:nvGrpSpPr>
          <p:cNvPr id="7175" name="Group 7174"/>
          <p:cNvGrpSpPr/>
          <p:nvPr/>
        </p:nvGrpSpPr>
        <p:grpSpPr>
          <a:xfrm>
            <a:off x="113951" y="2520038"/>
            <a:ext cx="8853664" cy="1465650"/>
            <a:chOff x="114301" y="2306828"/>
            <a:chExt cx="8853664" cy="1465650"/>
          </a:xfrm>
        </p:grpSpPr>
        <p:sp>
          <p:nvSpPr>
            <p:cNvPr id="41" name="Rectangle 40"/>
            <p:cNvSpPr/>
            <p:nvPr/>
          </p:nvSpPr>
          <p:spPr>
            <a:xfrm>
              <a:off x="114301" y="2306828"/>
              <a:ext cx="8834967" cy="146565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TextBox 42"/>
            <p:cNvSpPr txBox="1"/>
            <p:nvPr/>
          </p:nvSpPr>
          <p:spPr>
            <a:xfrm>
              <a:off x="114301" y="2694466"/>
              <a:ext cx="188524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NPOL Radar</a:t>
              </a:r>
              <a:endParaRPr lang="en-US"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128411" y="2330437"/>
              <a:ext cx="188524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DOW Radar</a:t>
              </a:r>
              <a:endParaRPr lang="en-US"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128411" y="3043768"/>
              <a:ext cx="188524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D3R Radar</a:t>
              </a:r>
              <a:endParaRPr lang="en-US" dirty="0">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128411" y="3393070"/>
              <a:ext cx="1885244" cy="369332"/>
            </a:xfrm>
            <a:prstGeom prst="rect">
              <a:avLst/>
            </a:prstGeom>
            <a:noFill/>
          </p:spPr>
          <p:txBody>
            <a:bodyPr wrap="square" rtlCol="0">
              <a:spAutoFit/>
            </a:bodyPr>
            <a:lstStyle/>
            <a:p>
              <a:r>
                <a:rPr lang="en-US" dirty="0" err="1" smtClean="0">
                  <a:solidFill>
                    <a:schemeClr val="bg1"/>
                  </a:solidFill>
                  <a:latin typeface="Arial" panose="020B0604020202020204" pitchFamily="34" charset="0"/>
                  <a:cs typeface="Arial" panose="020B0604020202020204" pitchFamily="34" charset="0"/>
                </a:rPr>
                <a:t>Env</a:t>
              </a:r>
              <a:r>
                <a:rPr lang="en-US" dirty="0" smtClean="0">
                  <a:solidFill>
                    <a:schemeClr val="bg1"/>
                  </a:solidFill>
                  <a:latin typeface="Arial" panose="020B0604020202020204" pitchFamily="34" charset="0"/>
                  <a:cs typeface="Arial" panose="020B0604020202020204" pitchFamily="34" charset="0"/>
                </a:rPr>
                <a:t>. Can. Radar</a:t>
              </a:r>
              <a:endParaRPr lang="en-US" dirty="0">
                <a:solidFill>
                  <a:schemeClr val="bg1"/>
                </a:solidFill>
                <a:latin typeface="Arial" panose="020B0604020202020204" pitchFamily="34" charset="0"/>
                <a:cs typeface="Arial" panose="020B0604020202020204" pitchFamily="34" charset="0"/>
              </a:endParaRPr>
            </a:p>
          </p:txBody>
        </p:sp>
        <p:cxnSp>
          <p:nvCxnSpPr>
            <p:cNvPr id="4" name="Straight Connector 3"/>
            <p:cNvCxnSpPr/>
            <p:nvPr/>
          </p:nvCxnSpPr>
          <p:spPr>
            <a:xfrm>
              <a:off x="2390424" y="2515103"/>
              <a:ext cx="6558844"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2369966" y="2843019"/>
              <a:ext cx="6584949" cy="1457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381249" y="3180266"/>
              <a:ext cx="6568019"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399946" y="3558278"/>
              <a:ext cx="6568019"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178" name="Group 7177"/>
          <p:cNvGrpSpPr/>
          <p:nvPr/>
        </p:nvGrpSpPr>
        <p:grpSpPr>
          <a:xfrm>
            <a:off x="132648" y="5246444"/>
            <a:ext cx="8834967" cy="1049546"/>
            <a:chOff x="128411" y="5324666"/>
            <a:chExt cx="8834967" cy="1049546"/>
          </a:xfrm>
        </p:grpSpPr>
        <p:sp>
          <p:nvSpPr>
            <p:cNvPr id="40" name="Rectangle 39"/>
            <p:cNvSpPr/>
            <p:nvPr/>
          </p:nvSpPr>
          <p:spPr>
            <a:xfrm>
              <a:off x="128411" y="5326223"/>
              <a:ext cx="8834967" cy="1020793"/>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TextBox 46"/>
            <p:cNvSpPr txBox="1"/>
            <p:nvPr/>
          </p:nvSpPr>
          <p:spPr>
            <a:xfrm>
              <a:off x="128411" y="5324666"/>
              <a:ext cx="188524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ER-2 Aircraft</a:t>
              </a:r>
              <a:endParaRPr lang="en-US" dirty="0">
                <a:solidFill>
                  <a:schemeClr val="bg1"/>
                </a:solidFill>
                <a:latin typeface="Arial" panose="020B0604020202020204" pitchFamily="34" charset="0"/>
                <a:cs typeface="Arial" panose="020B0604020202020204" pitchFamily="34" charset="0"/>
              </a:endParaRPr>
            </a:p>
          </p:txBody>
        </p:sp>
        <p:sp>
          <p:nvSpPr>
            <p:cNvPr id="48" name="TextBox 47"/>
            <p:cNvSpPr txBox="1"/>
            <p:nvPr/>
          </p:nvSpPr>
          <p:spPr>
            <a:xfrm>
              <a:off x="141118" y="5687503"/>
              <a:ext cx="188524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DC-8 Aircraft</a:t>
              </a:r>
              <a:endParaRPr lang="en-US" dirty="0">
                <a:solidFill>
                  <a:schemeClr val="bg1"/>
                </a:solidFill>
                <a:latin typeface="Arial" panose="020B0604020202020204" pitchFamily="34" charset="0"/>
                <a:cs typeface="Arial" panose="020B0604020202020204" pitchFamily="34" charset="0"/>
              </a:endParaRPr>
            </a:p>
          </p:txBody>
        </p:sp>
        <p:sp>
          <p:nvSpPr>
            <p:cNvPr id="49" name="TextBox 48"/>
            <p:cNvSpPr txBox="1"/>
            <p:nvPr/>
          </p:nvSpPr>
          <p:spPr>
            <a:xfrm>
              <a:off x="136878" y="6004880"/>
              <a:ext cx="188524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Citation Aircraft</a:t>
              </a:r>
              <a:endParaRPr lang="en-US" dirty="0">
                <a:solidFill>
                  <a:schemeClr val="bg1"/>
                </a:solidFill>
                <a:latin typeface="Arial" panose="020B0604020202020204" pitchFamily="34" charset="0"/>
                <a:cs typeface="Arial" panose="020B0604020202020204" pitchFamily="34" charset="0"/>
              </a:endParaRPr>
            </a:p>
          </p:txBody>
        </p:sp>
        <p:cxnSp>
          <p:nvCxnSpPr>
            <p:cNvPr id="58" name="Straight Connector 57"/>
            <p:cNvCxnSpPr/>
            <p:nvPr/>
          </p:nvCxnSpPr>
          <p:spPr>
            <a:xfrm>
              <a:off x="4997105" y="5879349"/>
              <a:ext cx="393982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479826" y="5509332"/>
              <a:ext cx="2475792"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599294" y="6189546"/>
              <a:ext cx="213360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179" name="Group 7178"/>
          <p:cNvGrpSpPr/>
          <p:nvPr/>
        </p:nvGrpSpPr>
        <p:grpSpPr>
          <a:xfrm>
            <a:off x="124892" y="6392162"/>
            <a:ext cx="8860366" cy="404174"/>
            <a:chOff x="103012" y="6374212"/>
            <a:chExt cx="8860366" cy="404174"/>
          </a:xfrm>
        </p:grpSpPr>
        <p:sp>
          <p:nvSpPr>
            <p:cNvPr id="42" name="Rectangle 41"/>
            <p:cNvSpPr/>
            <p:nvPr/>
          </p:nvSpPr>
          <p:spPr>
            <a:xfrm>
              <a:off x="128411" y="6374212"/>
              <a:ext cx="8834967" cy="404174"/>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TextBox 49"/>
            <p:cNvSpPr txBox="1"/>
            <p:nvPr/>
          </p:nvSpPr>
          <p:spPr>
            <a:xfrm>
              <a:off x="103012" y="6401203"/>
              <a:ext cx="2508254"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Ground Instruments</a:t>
              </a:r>
              <a:endParaRPr lang="en-US" dirty="0">
                <a:solidFill>
                  <a:schemeClr val="bg1"/>
                </a:solidFill>
                <a:latin typeface="Arial" panose="020B0604020202020204" pitchFamily="34" charset="0"/>
                <a:cs typeface="Arial" panose="020B0604020202020204" pitchFamily="34" charset="0"/>
              </a:endParaRPr>
            </a:p>
          </p:txBody>
        </p:sp>
        <p:cxnSp>
          <p:nvCxnSpPr>
            <p:cNvPr id="61" name="Straight Connector 60"/>
            <p:cNvCxnSpPr>
              <a:endCxn id="42" idx="3"/>
            </p:cNvCxnSpPr>
            <p:nvPr/>
          </p:nvCxnSpPr>
          <p:spPr>
            <a:xfrm>
              <a:off x="2556932" y="6576299"/>
              <a:ext cx="6406446"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7174" name="TextBox 7173"/>
          <p:cNvSpPr txBox="1"/>
          <p:nvPr/>
        </p:nvSpPr>
        <p:spPr>
          <a:xfrm>
            <a:off x="3741914" y="1466689"/>
            <a:ext cx="2732622" cy="369332"/>
          </a:xfrm>
          <a:prstGeom prst="rect">
            <a:avLst/>
          </a:prstGeom>
          <a:solidFill>
            <a:srgbClr val="C00000"/>
          </a:solidFill>
          <a:ln w="57150">
            <a:solidFill>
              <a:srgbClr val="C00000"/>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Pre-Frontal</a:t>
            </a:r>
            <a:endParaRPr lang="en-US" dirty="0">
              <a:latin typeface="Arial" panose="020B0604020202020204" pitchFamily="34" charset="0"/>
              <a:cs typeface="Arial" panose="020B0604020202020204" pitchFamily="34" charset="0"/>
            </a:endParaRPr>
          </a:p>
        </p:txBody>
      </p:sp>
      <p:sp>
        <p:nvSpPr>
          <p:cNvPr id="72" name="TextBox 71"/>
          <p:cNvSpPr txBox="1"/>
          <p:nvPr/>
        </p:nvSpPr>
        <p:spPr>
          <a:xfrm>
            <a:off x="6483709" y="1471793"/>
            <a:ext cx="1063277" cy="369332"/>
          </a:xfrm>
          <a:prstGeom prst="rect">
            <a:avLst/>
          </a:prstGeom>
          <a:solidFill>
            <a:schemeClr val="accent5">
              <a:lumMod val="75000"/>
            </a:schemeClr>
          </a:solidFill>
          <a:ln w="57150">
            <a:solidFill>
              <a:schemeClr val="accent5">
                <a:lumMod val="75000"/>
              </a:schemeClr>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Frontal</a:t>
            </a:r>
            <a:endParaRPr lang="en-US" dirty="0">
              <a:latin typeface="Arial" panose="020B0604020202020204" pitchFamily="34" charset="0"/>
              <a:cs typeface="Arial" panose="020B0604020202020204" pitchFamily="34" charset="0"/>
            </a:endParaRPr>
          </a:p>
        </p:txBody>
      </p:sp>
      <p:sp>
        <p:nvSpPr>
          <p:cNvPr id="74" name="TextBox 73"/>
          <p:cNvSpPr txBox="1"/>
          <p:nvPr/>
        </p:nvSpPr>
        <p:spPr>
          <a:xfrm>
            <a:off x="6496756" y="1936154"/>
            <a:ext cx="1405466" cy="369332"/>
          </a:xfrm>
          <a:prstGeom prst="rect">
            <a:avLst/>
          </a:prstGeom>
          <a:solidFill>
            <a:schemeClr val="bg1"/>
          </a:solidFill>
          <a:ln w="57150">
            <a:solidFill>
              <a:schemeClr val="bg1"/>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KHI</a:t>
            </a:r>
            <a:r>
              <a:rPr lang="en-US" dirty="0" smtClean="0">
                <a:solidFill>
                  <a:schemeClr val="bg1"/>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Waves</a:t>
            </a:r>
            <a:endParaRPr lang="en-US" dirty="0">
              <a:latin typeface="Arial" panose="020B0604020202020204" pitchFamily="34" charset="0"/>
              <a:cs typeface="Arial" panose="020B0604020202020204" pitchFamily="34" charset="0"/>
            </a:endParaRPr>
          </a:p>
        </p:txBody>
      </p:sp>
      <p:grpSp>
        <p:nvGrpSpPr>
          <p:cNvPr id="7177" name="Group 7176"/>
          <p:cNvGrpSpPr/>
          <p:nvPr/>
        </p:nvGrpSpPr>
        <p:grpSpPr>
          <a:xfrm>
            <a:off x="113951" y="4132608"/>
            <a:ext cx="8844847" cy="1021393"/>
            <a:chOff x="91723" y="4019382"/>
            <a:chExt cx="8844847" cy="1021393"/>
          </a:xfrm>
        </p:grpSpPr>
        <p:sp>
          <p:nvSpPr>
            <p:cNvPr id="39" name="Rectangle 38"/>
            <p:cNvSpPr/>
            <p:nvPr/>
          </p:nvSpPr>
          <p:spPr>
            <a:xfrm>
              <a:off x="101603" y="4027903"/>
              <a:ext cx="8834967" cy="96665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TextBox 50"/>
            <p:cNvSpPr txBox="1"/>
            <p:nvPr/>
          </p:nvSpPr>
          <p:spPr>
            <a:xfrm>
              <a:off x="125589" y="4671443"/>
              <a:ext cx="2195690"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NPOL Soundings</a:t>
              </a:r>
              <a:endParaRPr lang="en-US" dirty="0">
                <a:solidFill>
                  <a:schemeClr val="bg1"/>
                </a:solidFill>
                <a:latin typeface="Arial" panose="020B0604020202020204" pitchFamily="34" charset="0"/>
                <a:cs typeface="Arial" panose="020B0604020202020204" pitchFamily="34" charset="0"/>
              </a:endParaRPr>
            </a:p>
          </p:txBody>
        </p:sp>
        <p:sp>
          <p:nvSpPr>
            <p:cNvPr id="52" name="TextBox 51"/>
            <p:cNvSpPr txBox="1"/>
            <p:nvPr/>
          </p:nvSpPr>
          <p:spPr>
            <a:xfrm>
              <a:off x="107245" y="4351704"/>
              <a:ext cx="3067760" cy="369332"/>
            </a:xfrm>
            <a:prstGeom prst="rect">
              <a:avLst/>
            </a:prstGeom>
            <a:noFill/>
          </p:spPr>
          <p:txBody>
            <a:bodyPr wrap="square" rtlCol="0">
              <a:spAutoFit/>
            </a:bodyPr>
            <a:lstStyle/>
            <a:p>
              <a:r>
                <a:rPr lang="en-US" dirty="0" err="1" smtClean="0">
                  <a:solidFill>
                    <a:schemeClr val="bg1"/>
                  </a:solidFill>
                  <a:latin typeface="Arial" panose="020B0604020202020204" pitchFamily="34" charset="0"/>
                  <a:cs typeface="Arial" panose="020B0604020202020204" pitchFamily="34" charset="0"/>
                </a:rPr>
                <a:t>Env</a:t>
              </a:r>
              <a:r>
                <a:rPr lang="en-US" dirty="0" smtClean="0">
                  <a:solidFill>
                    <a:schemeClr val="bg1"/>
                  </a:solidFill>
                  <a:latin typeface="Arial" panose="020B0604020202020204" pitchFamily="34" charset="0"/>
                  <a:cs typeface="Arial" panose="020B0604020202020204" pitchFamily="34" charset="0"/>
                </a:rPr>
                <a:t>. Can. Soundings</a:t>
              </a:r>
              <a:endParaRPr lang="en-US" dirty="0">
                <a:solidFill>
                  <a:schemeClr val="bg1"/>
                </a:solidFill>
                <a:latin typeface="Arial" panose="020B0604020202020204" pitchFamily="34" charset="0"/>
                <a:cs typeface="Arial" panose="020B0604020202020204" pitchFamily="34" charset="0"/>
              </a:endParaRPr>
            </a:p>
          </p:txBody>
        </p:sp>
        <p:sp>
          <p:nvSpPr>
            <p:cNvPr id="53" name="TextBox 52"/>
            <p:cNvSpPr txBox="1"/>
            <p:nvPr/>
          </p:nvSpPr>
          <p:spPr>
            <a:xfrm>
              <a:off x="91723" y="4019382"/>
              <a:ext cx="3067760" cy="369332"/>
            </a:xfrm>
            <a:prstGeom prst="rect">
              <a:avLst/>
            </a:prstGeom>
            <a:noFill/>
          </p:spPr>
          <p:txBody>
            <a:bodyPr wrap="square" rtlCol="0">
              <a:spAutoFit/>
            </a:bodyPr>
            <a:lstStyle/>
            <a:p>
              <a:r>
                <a:rPr lang="en-US" dirty="0" err="1" smtClean="0">
                  <a:solidFill>
                    <a:schemeClr val="bg1"/>
                  </a:solidFill>
                  <a:latin typeface="Arial" panose="020B0604020202020204" pitchFamily="34" charset="0"/>
                  <a:cs typeface="Arial" panose="020B0604020202020204" pitchFamily="34" charset="0"/>
                </a:rPr>
                <a:t>Quillayute</a:t>
              </a:r>
              <a:r>
                <a:rPr lang="en-US" dirty="0" smtClean="0">
                  <a:solidFill>
                    <a:schemeClr val="bg1"/>
                  </a:solidFill>
                  <a:latin typeface="Arial" panose="020B0604020202020204" pitchFamily="34" charset="0"/>
                  <a:cs typeface="Arial" panose="020B0604020202020204" pitchFamily="34" charset="0"/>
                </a:rPr>
                <a:t> Soundings</a:t>
              </a:r>
              <a:endParaRPr lang="en-US" dirty="0">
                <a:solidFill>
                  <a:schemeClr val="bg1"/>
                </a:solidFill>
                <a:latin typeface="Arial" panose="020B0604020202020204" pitchFamily="34" charset="0"/>
                <a:cs typeface="Arial" panose="020B0604020202020204" pitchFamily="34" charset="0"/>
              </a:endParaRPr>
            </a:p>
          </p:txBody>
        </p:sp>
        <p:sp>
          <p:nvSpPr>
            <p:cNvPr id="10" name="Oval 9"/>
            <p:cNvSpPr/>
            <p:nvPr/>
          </p:nvSpPr>
          <p:spPr>
            <a:xfrm>
              <a:off x="2441223" y="4119895"/>
              <a:ext cx="135468" cy="147395"/>
            </a:xfrm>
            <a:prstGeom prst="ellipse">
              <a:avLst/>
            </a:prstGeom>
            <a:solidFill>
              <a:schemeClr val="bg1"/>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Oval 61"/>
            <p:cNvSpPr/>
            <p:nvPr/>
          </p:nvSpPr>
          <p:spPr>
            <a:xfrm>
              <a:off x="5043309" y="4785118"/>
              <a:ext cx="135468" cy="147395"/>
            </a:xfrm>
            <a:prstGeom prst="ellipse">
              <a:avLst/>
            </a:prstGeom>
            <a:solidFill>
              <a:schemeClr val="bg1"/>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Oval 62"/>
            <p:cNvSpPr/>
            <p:nvPr/>
          </p:nvSpPr>
          <p:spPr>
            <a:xfrm>
              <a:off x="7191023" y="4821980"/>
              <a:ext cx="135468" cy="147395"/>
            </a:xfrm>
            <a:prstGeom prst="ellipse">
              <a:avLst/>
            </a:prstGeom>
            <a:solidFill>
              <a:schemeClr val="bg1"/>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 name="Oval 63"/>
            <p:cNvSpPr/>
            <p:nvPr/>
          </p:nvSpPr>
          <p:spPr>
            <a:xfrm>
              <a:off x="6494997" y="4536370"/>
              <a:ext cx="135468" cy="147395"/>
            </a:xfrm>
            <a:prstGeom prst="ellipse">
              <a:avLst/>
            </a:prstGeom>
            <a:solidFill>
              <a:schemeClr val="bg1"/>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7" name="Oval 76"/>
            <p:cNvSpPr/>
            <p:nvPr/>
          </p:nvSpPr>
          <p:spPr>
            <a:xfrm>
              <a:off x="8579557" y="4536370"/>
              <a:ext cx="135468" cy="147395"/>
            </a:xfrm>
            <a:prstGeom prst="ellipse">
              <a:avLst/>
            </a:prstGeom>
            <a:solidFill>
              <a:schemeClr val="bg1"/>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9" name="Oval 78"/>
            <p:cNvSpPr/>
            <p:nvPr/>
          </p:nvSpPr>
          <p:spPr>
            <a:xfrm>
              <a:off x="8793335" y="4801322"/>
              <a:ext cx="135468" cy="147395"/>
            </a:xfrm>
            <a:prstGeom prst="ellipse">
              <a:avLst/>
            </a:prstGeom>
            <a:solidFill>
              <a:schemeClr val="bg1"/>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83" name="TextBox 82"/>
          <p:cNvSpPr txBox="1"/>
          <p:nvPr/>
        </p:nvSpPr>
        <p:spPr>
          <a:xfrm>
            <a:off x="7549797" y="1464673"/>
            <a:ext cx="1435461" cy="374904"/>
          </a:xfrm>
          <a:prstGeom prst="rect">
            <a:avLst/>
          </a:prstGeom>
          <a:solidFill>
            <a:schemeClr val="accent1">
              <a:lumMod val="75000"/>
            </a:schemeClr>
          </a:solidFill>
          <a:ln w="57150">
            <a:solidFill>
              <a:schemeClr val="accent1">
                <a:lumMod val="75000"/>
              </a:schemeClr>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Post-Frontal</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113951" y="3626310"/>
            <a:ext cx="8853664" cy="506298"/>
          </a:xfrm>
          <a:prstGeom prst="rect">
            <a:avLst/>
          </a:prstGeom>
          <a:solidFill>
            <a:schemeClr val="bg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87498" y="4106369"/>
            <a:ext cx="8853664" cy="690512"/>
          </a:xfrm>
          <a:prstGeom prst="rect">
            <a:avLst/>
          </a:prstGeom>
          <a:solidFill>
            <a:schemeClr val="bg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17476" y="5252358"/>
            <a:ext cx="8853664" cy="329584"/>
          </a:xfrm>
          <a:prstGeom prst="rect">
            <a:avLst/>
          </a:prstGeom>
          <a:solidFill>
            <a:schemeClr val="bg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23299" y="5936984"/>
            <a:ext cx="8853664" cy="329584"/>
          </a:xfrm>
          <a:prstGeom prst="rect">
            <a:avLst/>
          </a:prstGeom>
          <a:solidFill>
            <a:schemeClr val="bg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123867" y="549287"/>
            <a:ext cx="2681113" cy="6156313"/>
          </a:xfrm>
          <a:prstGeom prst="rect">
            <a:avLst/>
          </a:prstGeom>
          <a:noFill/>
          <a:ln w="76200">
            <a:solidFill>
              <a:srgbClr val="FFC000"/>
            </a:solidFill>
          </a:ln>
          <a:effectLst>
            <a:glow rad="2286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194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7" grpId="0" animBg="1"/>
      <p:bldP spid="68"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207226"/>
            <a:ext cx="9144000" cy="838200"/>
          </a:xfrm>
        </p:spPr>
        <p:txBody>
          <a:bodyPr>
            <a:noAutofit/>
          </a:bodyPr>
          <a:lstStyle/>
          <a:p>
            <a:r>
              <a:rPr lang="en-US" altLang="en-US" sz="2800" b="1" i="1" dirty="0" smtClean="0">
                <a:solidFill>
                  <a:srgbClr val="FDE9B4"/>
                </a:solidFill>
                <a:latin typeface="Arial" panose="020B0604020202020204" pitchFamily="34" charset="0"/>
              </a:rPr>
              <a:t>NPOL Soundings</a:t>
            </a:r>
            <a:br>
              <a:rPr lang="en-US" altLang="en-US" sz="2800" b="1" i="1" dirty="0" smtClean="0">
                <a:solidFill>
                  <a:srgbClr val="FDE9B4"/>
                </a:solidFill>
                <a:latin typeface="Arial" panose="020B0604020202020204" pitchFamily="34" charset="0"/>
              </a:rPr>
            </a:br>
            <a:r>
              <a:rPr lang="en-US" altLang="en-US" sz="2800" b="1" i="1" dirty="0" smtClean="0">
                <a:solidFill>
                  <a:srgbClr val="FDE9B4"/>
                </a:solidFill>
                <a:latin typeface="Arial" panose="020B0604020202020204" pitchFamily="34" charset="0"/>
              </a:rPr>
              <a:t>12 December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638"/>
          <a:stretch/>
        </p:blipFill>
        <p:spPr>
          <a:xfrm>
            <a:off x="179313" y="1484895"/>
            <a:ext cx="2778337" cy="371404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507"/>
          <a:stretch/>
        </p:blipFill>
        <p:spPr>
          <a:xfrm>
            <a:off x="3259547" y="1518761"/>
            <a:ext cx="2753166" cy="368017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217"/>
          <a:stretch/>
        </p:blipFill>
        <p:spPr>
          <a:xfrm>
            <a:off x="6224299" y="1507473"/>
            <a:ext cx="2723286" cy="3691465"/>
          </a:xfrm>
          <a:prstGeom prst="rect">
            <a:avLst/>
          </a:prstGeom>
        </p:spPr>
      </p:pic>
      <p:sp>
        <p:nvSpPr>
          <p:cNvPr id="4" name="TextBox 3"/>
          <p:cNvSpPr txBox="1"/>
          <p:nvPr/>
        </p:nvSpPr>
        <p:spPr>
          <a:xfrm>
            <a:off x="187215" y="1491195"/>
            <a:ext cx="2778337"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1516 UTC</a:t>
            </a:r>
            <a:endParaRPr lang="en-US"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293285" y="1500884"/>
            <a:ext cx="2754146"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1914 UTC</a:t>
            </a:r>
            <a:endParaRPr lang="en-US"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189581" y="1500884"/>
            <a:ext cx="2723286" cy="369332"/>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2123 UTC</a:t>
            </a:r>
            <a:endParaRPr lang="en-US"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87215" y="5205527"/>
            <a:ext cx="2770433" cy="369332"/>
          </a:xfrm>
          <a:prstGeom prst="rect">
            <a:avLst/>
          </a:prstGeom>
          <a:solidFill>
            <a:srgbClr val="C00000"/>
          </a:solidFill>
        </p:spPr>
        <p:txBody>
          <a:bodyPr wrap="square" rtlCol="0">
            <a:spAutoFit/>
          </a:bodyPr>
          <a:lstStyle/>
          <a:p>
            <a:pPr algn="ctr"/>
            <a:r>
              <a:rPr lang="en-US" dirty="0" smtClean="0">
                <a:latin typeface="Arial" panose="020B0604020202020204" pitchFamily="34" charset="0"/>
                <a:cs typeface="Arial" panose="020B0604020202020204" pitchFamily="34" charset="0"/>
              </a:rPr>
              <a:t>Pre-Frontal</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3258567" y="5205527"/>
            <a:ext cx="2754146" cy="369332"/>
          </a:xfrm>
          <a:prstGeom prst="rect">
            <a:avLst/>
          </a:prstGeom>
          <a:solidFill>
            <a:schemeClr val="accent5">
              <a:lumMod val="75000"/>
            </a:schemeClr>
          </a:solidFill>
        </p:spPr>
        <p:txBody>
          <a:bodyPr wrap="square" rtlCol="0">
            <a:spAutoFit/>
          </a:bodyPr>
          <a:lstStyle/>
          <a:p>
            <a:pPr algn="ctr"/>
            <a:r>
              <a:rPr lang="en-US" dirty="0" smtClean="0">
                <a:latin typeface="Arial" panose="020B0604020202020204" pitchFamily="34" charset="0"/>
                <a:cs typeface="Arial" panose="020B0604020202020204" pitchFamily="34" charset="0"/>
              </a:rPr>
              <a:t>Frontal</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6224299" y="5194237"/>
            <a:ext cx="2723286" cy="369332"/>
          </a:xfrm>
          <a:prstGeom prst="rect">
            <a:avLst/>
          </a:prstGeom>
          <a:solidFill>
            <a:schemeClr val="accent1">
              <a:lumMod val="75000"/>
            </a:schemeClr>
          </a:solidFill>
        </p:spPr>
        <p:txBody>
          <a:bodyPr wrap="square" rtlCol="0">
            <a:spAutoFit/>
          </a:bodyPr>
          <a:lstStyle/>
          <a:p>
            <a:pPr algn="ctr"/>
            <a:r>
              <a:rPr lang="en-US" dirty="0" smtClean="0">
                <a:latin typeface="Arial" panose="020B0604020202020204" pitchFamily="34" charset="0"/>
                <a:cs typeface="Arial" panose="020B0604020202020204" pitchFamily="34" charset="0"/>
              </a:rPr>
              <a:t>Post-Frontal</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3293285" y="5884109"/>
            <a:ext cx="2754146"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DE9B4"/>
                </a:solidFill>
                <a:latin typeface="Arial" panose="020B0604020202020204" pitchFamily="34" charset="0"/>
                <a:cs typeface="Arial" panose="020B0604020202020204" pitchFamily="34" charset="0"/>
              </a:rPr>
              <a:t>Increase winds</a:t>
            </a:r>
            <a:endParaRPr lang="en-US" dirty="0">
              <a:solidFill>
                <a:srgbClr val="FDE9B4"/>
              </a:solidFill>
              <a:latin typeface="Arial" panose="020B0604020202020204" pitchFamily="34" charset="0"/>
              <a:cs typeface="Arial" panose="020B0604020202020204" pitchFamily="34" charset="0"/>
            </a:endParaRPr>
          </a:p>
        </p:txBody>
      </p:sp>
      <p:sp>
        <p:nvSpPr>
          <p:cNvPr id="16" name="TextBox 15"/>
          <p:cNvSpPr txBox="1"/>
          <p:nvPr/>
        </p:nvSpPr>
        <p:spPr>
          <a:xfrm>
            <a:off x="6190331" y="5884109"/>
            <a:ext cx="2953669"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DE9B4"/>
                </a:solidFill>
                <a:latin typeface="Arial" panose="020B0604020202020204" pitchFamily="34" charset="0"/>
                <a:cs typeface="Arial" panose="020B0604020202020204" pitchFamily="34" charset="0"/>
              </a:rPr>
              <a:t>Melting </a:t>
            </a:r>
            <a:r>
              <a:rPr lang="en-US" dirty="0">
                <a:solidFill>
                  <a:srgbClr val="FDE9B4"/>
                </a:solidFill>
                <a:latin typeface="Arial" panose="020B0604020202020204" pitchFamily="34" charset="0"/>
                <a:cs typeface="Arial" panose="020B0604020202020204" pitchFamily="34" charset="0"/>
              </a:rPr>
              <a:t>level rise</a:t>
            </a:r>
          </a:p>
          <a:p>
            <a:pPr marL="285750" indent="-285750">
              <a:buFont typeface="Arial" panose="020B0604020202020204" pitchFamily="34" charset="0"/>
              <a:buChar char="•"/>
            </a:pPr>
            <a:endParaRPr lang="en-US" dirty="0">
              <a:solidFill>
                <a:srgbClr val="FDE9B4"/>
              </a:solidFill>
              <a:latin typeface="Arial" panose="020B0604020202020204" pitchFamily="34" charset="0"/>
              <a:cs typeface="Arial" panose="020B0604020202020204" pitchFamily="34" charset="0"/>
            </a:endParaRPr>
          </a:p>
        </p:txBody>
      </p:sp>
      <p:cxnSp>
        <p:nvCxnSpPr>
          <p:cNvPr id="19" name="Straight Connector 18"/>
          <p:cNvCxnSpPr/>
          <p:nvPr/>
        </p:nvCxnSpPr>
        <p:spPr>
          <a:xfrm flipV="1">
            <a:off x="1612833" y="3364509"/>
            <a:ext cx="1081088" cy="1547812"/>
          </a:xfrm>
          <a:prstGeom prst="line">
            <a:avLst/>
          </a:prstGeom>
          <a:ln w="19050">
            <a:solidFill>
              <a:srgbClr val="3333FF"/>
            </a:solidFill>
            <a:prstDash val="soli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670358" y="3426422"/>
            <a:ext cx="1081088" cy="1547812"/>
          </a:xfrm>
          <a:prstGeom prst="line">
            <a:avLst/>
          </a:prstGeom>
          <a:ln w="19050">
            <a:solidFill>
              <a:srgbClr val="3333FF"/>
            </a:solidFill>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585942" y="3424167"/>
            <a:ext cx="1081088" cy="1547812"/>
          </a:xfrm>
          <a:prstGeom prst="line">
            <a:avLst/>
          </a:prstGeom>
          <a:ln w="19050">
            <a:solidFill>
              <a:srgbClr val="3333FF"/>
            </a:solidFill>
            <a:prstDash val="solid"/>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14803" y="3610572"/>
            <a:ext cx="548640" cy="1445057"/>
          </a:xfrm>
          <a:prstGeom prst="rect">
            <a:avLst/>
          </a:prstGeom>
          <a:noFill/>
          <a:ln w="762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94707" y="3610572"/>
            <a:ext cx="548640" cy="1445057"/>
          </a:xfrm>
          <a:prstGeom prst="rect">
            <a:avLst/>
          </a:prstGeom>
          <a:noFill/>
          <a:ln w="762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485518" y="3638051"/>
            <a:ext cx="548640" cy="1445057"/>
          </a:xfrm>
          <a:prstGeom prst="rect">
            <a:avLst/>
          </a:prstGeom>
          <a:noFill/>
          <a:ln w="762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803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13167"/>
            <a:ext cx="9144000" cy="838200"/>
          </a:xfrm>
        </p:spPr>
        <p:txBody>
          <a:bodyPr>
            <a:noAutofit/>
          </a:bodyPr>
          <a:lstStyle/>
          <a:p>
            <a:r>
              <a:rPr lang="en-US" altLang="en-US" sz="2800" b="1" i="1" dirty="0" smtClean="0">
                <a:solidFill>
                  <a:srgbClr val="FDE9B4"/>
                </a:solidFill>
                <a:latin typeface="Arial" panose="020B0604020202020204" pitchFamily="34" charset="0"/>
              </a:rPr>
              <a:t>NPOL Reflectivity and Flight Tracks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1614" t="17091" r="4418" b="5390"/>
          <a:stretch/>
        </p:blipFill>
        <p:spPr>
          <a:xfrm>
            <a:off x="8797138" y="946298"/>
            <a:ext cx="252376" cy="5486400"/>
          </a:xfrm>
          <a:prstGeom prst="rect">
            <a:avLst/>
          </a:prstGeom>
        </p:spPr>
      </p:pic>
      <p:grpSp>
        <p:nvGrpSpPr>
          <p:cNvPr id="9" name="Group 8"/>
          <p:cNvGrpSpPr/>
          <p:nvPr/>
        </p:nvGrpSpPr>
        <p:grpSpPr>
          <a:xfrm>
            <a:off x="1565251" y="910570"/>
            <a:ext cx="2766851" cy="2754337"/>
            <a:chOff x="3118404" y="851367"/>
            <a:chExt cx="2766851" cy="2754337"/>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4712" r="8445" b="2962"/>
            <a:stretch/>
          </p:blipFill>
          <p:spPr>
            <a:xfrm>
              <a:off x="3118404" y="851367"/>
              <a:ext cx="2741854" cy="2743200"/>
            </a:xfrm>
            <a:prstGeom prst="rect">
              <a:avLst/>
            </a:prstGeom>
          </p:spPr>
        </p:pic>
        <p:sp>
          <p:nvSpPr>
            <p:cNvPr id="11" name="TextBox 10"/>
            <p:cNvSpPr txBox="1"/>
            <p:nvPr/>
          </p:nvSpPr>
          <p:spPr>
            <a:xfrm>
              <a:off x="4659174" y="881282"/>
              <a:ext cx="1226081"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1519 UTC</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3148846" y="3236372"/>
              <a:ext cx="1355422" cy="369332"/>
            </a:xfrm>
            <a:prstGeom prst="rect">
              <a:avLst/>
            </a:prstGeom>
            <a:solidFill>
              <a:srgbClr val="C00000"/>
            </a:solidFill>
          </p:spPr>
          <p:txBody>
            <a:bodyPr wrap="square" rtlCol="0">
              <a:spAutoFit/>
            </a:bodyPr>
            <a:lstStyle/>
            <a:p>
              <a:r>
                <a:rPr lang="en-US" dirty="0" smtClean="0">
                  <a:latin typeface="Arial" panose="020B0604020202020204" pitchFamily="34" charset="0"/>
                  <a:cs typeface="Arial" panose="020B0604020202020204" pitchFamily="34" charset="0"/>
                </a:rPr>
                <a:t>Pre-Frontal</a:t>
              </a:r>
              <a:endParaRPr lang="en-US" dirty="0">
                <a:latin typeface="Arial" panose="020B0604020202020204" pitchFamily="34" charset="0"/>
                <a:cs typeface="Arial" panose="020B0604020202020204" pitchFamily="34" charset="0"/>
              </a:endParaRPr>
            </a:p>
          </p:txBody>
        </p:sp>
      </p:grpSp>
      <p:grpSp>
        <p:nvGrpSpPr>
          <p:cNvPr id="2" name="Group 1"/>
          <p:cNvGrpSpPr/>
          <p:nvPr/>
        </p:nvGrpSpPr>
        <p:grpSpPr>
          <a:xfrm>
            <a:off x="4689648" y="902796"/>
            <a:ext cx="2809421" cy="2743200"/>
            <a:chOff x="5971643" y="851367"/>
            <a:chExt cx="2809421" cy="274320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4850" r="8463" b="2514"/>
            <a:stretch/>
          </p:blipFill>
          <p:spPr>
            <a:xfrm>
              <a:off x="5971643" y="851367"/>
              <a:ext cx="2731009" cy="2743200"/>
            </a:xfrm>
            <a:prstGeom prst="rect">
              <a:avLst/>
            </a:prstGeom>
          </p:spPr>
        </p:pic>
        <p:sp>
          <p:nvSpPr>
            <p:cNvPr id="12" name="TextBox 11"/>
            <p:cNvSpPr txBox="1"/>
            <p:nvPr/>
          </p:nvSpPr>
          <p:spPr>
            <a:xfrm>
              <a:off x="7554983" y="910570"/>
              <a:ext cx="1226081"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1719 UTC</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6044531" y="3225235"/>
              <a:ext cx="920713" cy="369332"/>
            </a:xfrm>
            <a:prstGeom prst="rect">
              <a:avLst/>
            </a:prstGeom>
            <a:solidFill>
              <a:schemeClr val="accent5">
                <a:lumMod val="75000"/>
              </a:schemeClr>
            </a:solidFill>
          </p:spPr>
          <p:txBody>
            <a:bodyPr wrap="square" rtlCol="0">
              <a:spAutoFit/>
            </a:bodyPr>
            <a:lstStyle/>
            <a:p>
              <a:r>
                <a:rPr lang="en-US" dirty="0" smtClean="0">
                  <a:latin typeface="Arial" panose="020B0604020202020204" pitchFamily="34" charset="0"/>
                  <a:cs typeface="Arial" panose="020B0604020202020204" pitchFamily="34" charset="0"/>
                </a:rPr>
                <a:t>Frontal</a:t>
              </a:r>
              <a:endParaRPr lang="en-US" dirty="0">
                <a:latin typeface="Arial" panose="020B0604020202020204" pitchFamily="34" charset="0"/>
                <a:cs typeface="Arial" panose="020B0604020202020204" pitchFamily="34" charset="0"/>
              </a:endParaRPr>
            </a:p>
          </p:txBody>
        </p:sp>
      </p:grpSp>
      <p:grpSp>
        <p:nvGrpSpPr>
          <p:cNvPr id="21" name="Group 20"/>
          <p:cNvGrpSpPr/>
          <p:nvPr/>
        </p:nvGrpSpPr>
        <p:grpSpPr>
          <a:xfrm>
            <a:off x="4689648" y="3809148"/>
            <a:ext cx="2806134" cy="2755053"/>
            <a:chOff x="4689648" y="3809148"/>
            <a:chExt cx="2806134" cy="275505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3887" r="8329" b="3351"/>
            <a:stretch/>
          </p:blipFill>
          <p:spPr>
            <a:xfrm>
              <a:off x="4689648" y="3809148"/>
              <a:ext cx="2730860" cy="2743200"/>
            </a:xfrm>
            <a:prstGeom prst="rect">
              <a:avLst/>
            </a:prstGeom>
          </p:spPr>
        </p:pic>
        <p:sp>
          <p:nvSpPr>
            <p:cNvPr id="14" name="TextBox 13"/>
            <p:cNvSpPr txBox="1"/>
            <p:nvPr/>
          </p:nvSpPr>
          <p:spPr>
            <a:xfrm>
              <a:off x="6269701" y="3946322"/>
              <a:ext cx="1226081"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2119 UTC</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a:off x="4771302" y="6194869"/>
              <a:ext cx="1498400" cy="369332"/>
            </a:xfrm>
            <a:prstGeom prst="rect">
              <a:avLst/>
            </a:prstGeom>
            <a:solidFill>
              <a:schemeClr val="accent1">
                <a:lumMod val="75000"/>
              </a:schemeClr>
            </a:solidFill>
          </p:spPr>
          <p:txBody>
            <a:bodyPr wrap="square" rtlCol="0">
              <a:spAutoFit/>
            </a:bodyPr>
            <a:lstStyle/>
            <a:p>
              <a:r>
                <a:rPr lang="en-US" dirty="0" smtClean="0">
                  <a:latin typeface="Arial" panose="020B0604020202020204" pitchFamily="34" charset="0"/>
                  <a:cs typeface="Arial" panose="020B0604020202020204" pitchFamily="34" charset="0"/>
                </a:rPr>
                <a:t>Post-Frontal</a:t>
              </a:r>
              <a:endParaRPr lang="en-US" dirty="0">
                <a:latin typeface="Arial" panose="020B0604020202020204" pitchFamily="34" charset="0"/>
                <a:cs typeface="Arial" panose="020B0604020202020204" pitchFamily="34" charset="0"/>
              </a:endParaRPr>
            </a:p>
          </p:txBody>
        </p:sp>
      </p:grpSp>
      <p:grpSp>
        <p:nvGrpSpPr>
          <p:cNvPr id="22" name="Group 21"/>
          <p:cNvGrpSpPr/>
          <p:nvPr/>
        </p:nvGrpSpPr>
        <p:grpSpPr>
          <a:xfrm>
            <a:off x="1609903" y="3809148"/>
            <a:ext cx="2722200" cy="2755710"/>
            <a:chOff x="1609903" y="3809148"/>
            <a:chExt cx="2722200" cy="2755710"/>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4059" r="9000" b="2686"/>
            <a:stretch/>
          </p:blipFill>
          <p:spPr>
            <a:xfrm>
              <a:off x="1609903" y="3809148"/>
              <a:ext cx="2694793" cy="2743200"/>
            </a:xfrm>
            <a:prstGeom prst="rect">
              <a:avLst/>
            </a:prstGeom>
          </p:spPr>
        </p:pic>
        <p:sp>
          <p:nvSpPr>
            <p:cNvPr id="13" name="TextBox 12"/>
            <p:cNvSpPr txBox="1"/>
            <p:nvPr/>
          </p:nvSpPr>
          <p:spPr>
            <a:xfrm>
              <a:off x="3106021" y="3941533"/>
              <a:ext cx="1226081"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1919 UTC</a:t>
              </a:r>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1674506" y="6183016"/>
              <a:ext cx="1431515" cy="369332"/>
            </a:xfrm>
            <a:prstGeom prst="rect">
              <a:avLst/>
            </a:prstGeom>
            <a:solidFill>
              <a:schemeClr val="accent1">
                <a:lumMod val="75000"/>
              </a:schemeClr>
            </a:solidFill>
          </p:spPr>
          <p:txBody>
            <a:bodyPr wrap="square" rtlCol="0">
              <a:spAutoFit/>
            </a:bodyPr>
            <a:lstStyle/>
            <a:p>
              <a:r>
                <a:rPr lang="en-US" dirty="0" smtClean="0">
                  <a:latin typeface="Arial" panose="020B0604020202020204" pitchFamily="34" charset="0"/>
                  <a:cs typeface="Arial" panose="020B0604020202020204" pitchFamily="34" charset="0"/>
                </a:rPr>
                <a:t>Post-Frontal</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3420533" y="6195526"/>
              <a:ext cx="911570" cy="369332"/>
            </a:xfrm>
            <a:prstGeom prst="rect">
              <a:avLst/>
            </a:prstGeom>
            <a:solidFill>
              <a:schemeClr val="accent5">
                <a:lumMod val="75000"/>
              </a:schemeClr>
            </a:solidFill>
          </p:spPr>
          <p:txBody>
            <a:bodyPr wrap="square" rtlCol="0">
              <a:spAutoFit/>
            </a:bodyPr>
            <a:lstStyle/>
            <a:p>
              <a:r>
                <a:rPr lang="en-US" dirty="0" smtClean="0">
                  <a:latin typeface="Arial" panose="020B0604020202020204" pitchFamily="34" charset="0"/>
                  <a:cs typeface="Arial" panose="020B0604020202020204" pitchFamily="34" charset="0"/>
                </a:rPr>
                <a:t>Frontal</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9488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13167"/>
            <a:ext cx="9144000" cy="1251189"/>
          </a:xfrm>
        </p:spPr>
        <p:txBody>
          <a:bodyPr>
            <a:normAutofit/>
          </a:bodyPr>
          <a:lstStyle/>
          <a:p>
            <a:r>
              <a:rPr lang="en-US" altLang="en-US" sz="2800" b="1" i="1" dirty="0" smtClean="0">
                <a:solidFill>
                  <a:srgbClr val="FDE9B4"/>
                </a:solidFill>
                <a:latin typeface="Arial" panose="020B0604020202020204" pitchFamily="34" charset="0"/>
              </a:rPr>
              <a:t>D3R Radar</a:t>
            </a:r>
            <a:br>
              <a:rPr lang="en-US" altLang="en-US" sz="2800" b="1" i="1" dirty="0" smtClean="0">
                <a:solidFill>
                  <a:srgbClr val="FDE9B4"/>
                </a:solidFill>
                <a:latin typeface="Arial" panose="020B0604020202020204" pitchFamily="34" charset="0"/>
              </a:rPr>
            </a:br>
            <a:r>
              <a:rPr lang="en-US" altLang="en-US" sz="2800" b="1" i="1" dirty="0" smtClean="0">
                <a:solidFill>
                  <a:srgbClr val="FDE9B4"/>
                </a:solidFill>
                <a:latin typeface="Arial" panose="020B0604020202020204" pitchFamily="34" charset="0"/>
              </a:rPr>
              <a:t>Ku-Band Reflectivity</a:t>
            </a:r>
          </a:p>
        </p:txBody>
      </p:sp>
      <p:pic>
        <p:nvPicPr>
          <p:cNvPr id="2" name="Picture 1"/>
          <p:cNvPicPr preferRelativeResize="0">
            <a:picLocks/>
          </p:cNvPicPr>
          <p:nvPr/>
        </p:nvPicPr>
        <p:blipFill rotWithShape="1">
          <a:blip r:embed="rId3">
            <a:extLst>
              <a:ext uri="{28A0092B-C50C-407E-A947-70E740481C1C}">
                <a14:useLocalDpi xmlns:a14="http://schemas.microsoft.com/office/drawing/2010/main" val="0"/>
              </a:ext>
            </a:extLst>
          </a:blip>
          <a:srcRect t="3419" r="38310" b="8755"/>
          <a:stretch/>
        </p:blipFill>
        <p:spPr>
          <a:xfrm>
            <a:off x="313046" y="1657876"/>
            <a:ext cx="3773657" cy="3657600"/>
          </a:xfrm>
          <a:prstGeom prst="rect">
            <a:avLst/>
          </a:prstGeom>
        </p:spPr>
      </p:pic>
      <p:pic>
        <p:nvPicPr>
          <p:cNvPr id="3" name="Picture 2"/>
          <p:cNvPicPr preferRelativeResize="0">
            <a:picLocks/>
          </p:cNvPicPr>
          <p:nvPr/>
        </p:nvPicPr>
        <p:blipFill rotWithShape="1">
          <a:blip r:embed="rId4">
            <a:extLst>
              <a:ext uri="{28A0092B-C50C-407E-A947-70E740481C1C}">
                <a14:useLocalDpi xmlns:a14="http://schemas.microsoft.com/office/drawing/2010/main" val="0"/>
              </a:ext>
            </a:extLst>
          </a:blip>
          <a:srcRect t="3426" r="38431" b="8892"/>
          <a:stretch/>
        </p:blipFill>
        <p:spPr>
          <a:xfrm>
            <a:off x="4295634" y="1631249"/>
            <a:ext cx="3746517" cy="3657600"/>
          </a:xfrm>
          <a:prstGeom prst="rect">
            <a:avLst/>
          </a:prstGeom>
        </p:spPr>
      </p:pic>
      <p:sp>
        <p:nvSpPr>
          <p:cNvPr id="7" name="TextBox 6"/>
          <p:cNvSpPr txBox="1"/>
          <p:nvPr/>
        </p:nvSpPr>
        <p:spPr>
          <a:xfrm>
            <a:off x="429104" y="1638490"/>
            <a:ext cx="3657599"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1926 UTC</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4339671" y="1649779"/>
            <a:ext cx="3657600"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2002 UTC</a:t>
            </a:r>
            <a:endParaRPr lang="en-US"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9857" r="-71" b="15623"/>
          <a:stretch/>
        </p:blipFill>
        <p:spPr>
          <a:xfrm>
            <a:off x="8370710" y="1458125"/>
            <a:ext cx="632177" cy="4449423"/>
          </a:xfrm>
          <a:prstGeom prst="rect">
            <a:avLst/>
          </a:prstGeom>
        </p:spPr>
      </p:pic>
      <p:sp>
        <p:nvSpPr>
          <p:cNvPr id="10" name="TextBox 9"/>
          <p:cNvSpPr txBox="1"/>
          <p:nvPr/>
        </p:nvSpPr>
        <p:spPr>
          <a:xfrm>
            <a:off x="302018" y="5296090"/>
            <a:ext cx="3784685" cy="369332"/>
          </a:xfrm>
          <a:prstGeom prst="rect">
            <a:avLst/>
          </a:prstGeom>
          <a:solidFill>
            <a:schemeClr val="accent5">
              <a:lumMod val="75000"/>
            </a:schemeClr>
          </a:solidFill>
        </p:spPr>
        <p:txBody>
          <a:bodyPr wrap="square" rtlCol="0">
            <a:spAutoFit/>
          </a:bodyPr>
          <a:lstStyle/>
          <a:p>
            <a:pPr algn="ctr"/>
            <a:r>
              <a:rPr lang="en-US" dirty="0" smtClean="0">
                <a:latin typeface="Arial" panose="020B0604020202020204" pitchFamily="34" charset="0"/>
                <a:cs typeface="Arial" panose="020B0604020202020204" pitchFamily="34" charset="0"/>
              </a:rPr>
              <a:t>Frontal</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4294790" y="5288849"/>
            <a:ext cx="3747362" cy="369332"/>
          </a:xfrm>
          <a:prstGeom prst="rect">
            <a:avLst/>
          </a:prstGeom>
          <a:solidFill>
            <a:schemeClr val="accent1">
              <a:lumMod val="75000"/>
            </a:schemeClr>
          </a:solidFill>
        </p:spPr>
        <p:txBody>
          <a:bodyPr wrap="square" rtlCol="0">
            <a:spAutoFit/>
          </a:bodyPr>
          <a:lstStyle/>
          <a:p>
            <a:pPr algn="ctr"/>
            <a:r>
              <a:rPr lang="en-US" dirty="0" smtClean="0">
                <a:latin typeface="Arial" panose="020B0604020202020204" pitchFamily="34" charset="0"/>
                <a:cs typeface="Arial" panose="020B0604020202020204" pitchFamily="34" charset="0"/>
              </a:rPr>
              <a:t>Post-Frontal</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8269109" y="5907548"/>
            <a:ext cx="733778"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dBZ</a:t>
            </a:r>
            <a:endParaRPr lang="en-US" sz="1000" dirty="0">
              <a:latin typeface="Arial" panose="020B0604020202020204" pitchFamily="34" charset="0"/>
              <a:cs typeface="Arial" panose="020B0604020202020204" pitchFamily="34" charset="0"/>
            </a:endParaRPr>
          </a:p>
        </p:txBody>
      </p:sp>
      <p:sp>
        <p:nvSpPr>
          <p:cNvPr id="12" name="TextBox 11"/>
          <p:cNvSpPr txBox="1"/>
          <p:nvPr/>
        </p:nvSpPr>
        <p:spPr>
          <a:xfrm>
            <a:off x="3014803" y="6081520"/>
            <a:ext cx="3113972" cy="369332"/>
          </a:xfrm>
          <a:prstGeom prst="rect">
            <a:avLst/>
          </a:prstGeom>
          <a:noFill/>
        </p:spPr>
        <p:txBody>
          <a:bodyPr wrap="square" rtlCol="0">
            <a:spAutoFit/>
          </a:bodyPr>
          <a:lstStyle/>
          <a:p>
            <a:r>
              <a:rPr lang="en-US" dirty="0" smtClean="0">
                <a:solidFill>
                  <a:srgbClr val="EEECE1"/>
                </a:solidFill>
                <a:latin typeface="Arial" panose="020B0604020202020204" pitchFamily="34" charset="0"/>
                <a:cs typeface="Arial" panose="020B0604020202020204" pitchFamily="34" charset="0"/>
              </a:rPr>
              <a:t>Melting level rose rapidly.</a:t>
            </a:r>
            <a:endParaRPr lang="en-US" dirty="0">
              <a:solidFill>
                <a:srgbClr val="EEECE1"/>
              </a:solidFill>
              <a:latin typeface="Arial" panose="020B0604020202020204" pitchFamily="34" charset="0"/>
              <a:cs typeface="Arial" panose="020B0604020202020204" pitchFamily="34" charset="0"/>
            </a:endParaRPr>
          </a:p>
        </p:txBody>
      </p:sp>
      <p:sp>
        <p:nvSpPr>
          <p:cNvPr id="4" name="TextBox 3"/>
          <p:cNvSpPr txBox="1"/>
          <p:nvPr/>
        </p:nvSpPr>
        <p:spPr>
          <a:xfrm rot="16200000">
            <a:off x="-1388282" y="3321551"/>
            <a:ext cx="3657601" cy="276999"/>
          </a:xfrm>
          <a:prstGeom prst="rect">
            <a:avLst/>
          </a:prstGeom>
          <a:solidFill>
            <a:schemeClr val="bg1"/>
          </a:solidFill>
        </p:spPr>
        <p:txBody>
          <a:bodyPr wrap="square" rtlCol="0">
            <a:spAutoFit/>
          </a:bodyPr>
          <a:lstStyle/>
          <a:p>
            <a:pPr algn="ctr"/>
            <a:r>
              <a:rPr lang="en-US" sz="1200" dirty="0" smtClean="0"/>
              <a:t>Height (km)</a:t>
            </a:r>
            <a:endParaRPr lang="en-US" sz="1200" dirty="0"/>
          </a:p>
        </p:txBody>
      </p:sp>
      <p:sp>
        <p:nvSpPr>
          <p:cNvPr id="13" name="TextBox 12"/>
          <p:cNvSpPr txBox="1"/>
          <p:nvPr/>
        </p:nvSpPr>
        <p:spPr>
          <a:xfrm rot="16200000">
            <a:off x="2604489" y="3314309"/>
            <a:ext cx="3657601" cy="276999"/>
          </a:xfrm>
          <a:prstGeom prst="rect">
            <a:avLst/>
          </a:prstGeom>
          <a:solidFill>
            <a:schemeClr val="bg1"/>
          </a:solidFill>
        </p:spPr>
        <p:txBody>
          <a:bodyPr wrap="square" rtlCol="0">
            <a:spAutoFit/>
          </a:bodyPr>
          <a:lstStyle/>
          <a:p>
            <a:pPr algn="ctr"/>
            <a:r>
              <a:rPr lang="en-US" sz="1200" dirty="0" smtClean="0"/>
              <a:t>Height (km)</a:t>
            </a:r>
            <a:endParaRPr lang="en-US" sz="1200" dirty="0"/>
          </a:p>
        </p:txBody>
      </p:sp>
      <p:sp>
        <p:nvSpPr>
          <p:cNvPr id="16" name="TextBox 15"/>
          <p:cNvSpPr txBox="1"/>
          <p:nvPr/>
        </p:nvSpPr>
        <p:spPr>
          <a:xfrm>
            <a:off x="6726858" y="4349428"/>
            <a:ext cx="1593051" cy="369332"/>
          </a:xfrm>
          <a:prstGeom prst="rect">
            <a:avLst/>
          </a:prstGeom>
          <a:solidFill>
            <a:schemeClr val="bg1">
              <a:alpha val="70000"/>
            </a:schemeClr>
          </a:solidFill>
        </p:spPr>
        <p:txBody>
          <a:bodyPr wrap="square" rtlCol="0">
            <a:spAutoFit/>
          </a:bodyPr>
          <a:lstStyle/>
          <a:p>
            <a:r>
              <a:rPr lang="en-US" dirty="0" smtClean="0">
                <a:latin typeface="Arial" panose="020B0604020202020204" pitchFamily="34" charset="0"/>
                <a:cs typeface="Arial" panose="020B0604020202020204" pitchFamily="34" charset="0"/>
              </a:rPr>
              <a:t>Melting Level</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1937562" y="4592103"/>
            <a:ext cx="1593051" cy="369332"/>
          </a:xfrm>
          <a:prstGeom prst="rect">
            <a:avLst/>
          </a:prstGeom>
          <a:solidFill>
            <a:schemeClr val="bg1">
              <a:alpha val="70000"/>
            </a:schemeClr>
          </a:solidFill>
        </p:spPr>
        <p:txBody>
          <a:bodyPr wrap="square" rtlCol="0">
            <a:spAutoFit/>
          </a:bodyPr>
          <a:lstStyle/>
          <a:p>
            <a:r>
              <a:rPr lang="en-US" dirty="0" smtClean="0">
                <a:latin typeface="Arial" panose="020B0604020202020204" pitchFamily="34" charset="0"/>
                <a:cs typeface="Arial" panose="020B0604020202020204" pitchFamily="34" charset="0"/>
              </a:rPr>
              <a:t>Melting Level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204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13643" y="214489"/>
            <a:ext cx="4583575" cy="1313513"/>
          </a:xfrm>
        </p:spPr>
        <p:txBody>
          <a:bodyPr>
            <a:noAutofit/>
          </a:bodyPr>
          <a:lstStyle/>
          <a:p>
            <a:r>
              <a:rPr lang="en-US" altLang="en-US" sz="2800" b="1" i="1" dirty="0" smtClean="0">
                <a:solidFill>
                  <a:srgbClr val="FDE9B4"/>
                </a:solidFill>
                <a:latin typeface="Arial" panose="020B0604020202020204" pitchFamily="34" charset="0"/>
              </a:rPr>
              <a:t>NPOL S-Band Radar </a:t>
            </a:r>
            <a:br>
              <a:rPr lang="en-US" altLang="en-US" sz="2800" b="1" i="1" dirty="0" smtClean="0">
                <a:solidFill>
                  <a:srgbClr val="FDE9B4"/>
                </a:solidFill>
                <a:latin typeface="Arial" panose="020B0604020202020204" pitchFamily="34" charset="0"/>
              </a:rPr>
            </a:br>
            <a:r>
              <a:rPr lang="en-US" altLang="en-US" sz="2800" b="1" i="1" dirty="0" smtClean="0">
                <a:solidFill>
                  <a:srgbClr val="FDE9B4"/>
                </a:solidFill>
                <a:latin typeface="Arial" panose="020B0604020202020204" pitchFamily="34" charset="0"/>
              </a:rPr>
              <a:t>1842 UTC</a:t>
            </a:r>
          </a:p>
        </p:txBody>
      </p:sp>
      <p:pic>
        <p:nvPicPr>
          <p:cNvPr id="5" name="Picture 4"/>
          <p:cNvPicPr preferRelativeResize="0">
            <a:picLocks/>
          </p:cNvPicPr>
          <p:nvPr/>
        </p:nvPicPr>
        <p:blipFill rotWithShape="1">
          <a:blip r:embed="rId3">
            <a:extLst>
              <a:ext uri="{28A0092B-C50C-407E-A947-70E740481C1C}">
                <a14:useLocalDpi xmlns:a14="http://schemas.microsoft.com/office/drawing/2010/main" val="0"/>
              </a:ext>
            </a:extLst>
          </a:blip>
          <a:srcRect t="19090"/>
          <a:stretch/>
        </p:blipFill>
        <p:spPr>
          <a:xfrm>
            <a:off x="4469951" y="3516656"/>
            <a:ext cx="4572000" cy="3200400"/>
          </a:xfrm>
          <a:prstGeom prst="rect">
            <a:avLst/>
          </a:prstGeom>
        </p:spPr>
      </p:pic>
      <p:pic>
        <p:nvPicPr>
          <p:cNvPr id="8" name="Picture 7"/>
          <p:cNvPicPr preferRelativeResize="0">
            <a:picLocks/>
          </p:cNvPicPr>
          <p:nvPr/>
        </p:nvPicPr>
        <p:blipFill rotWithShape="1">
          <a:blip r:embed="rId4">
            <a:extLst>
              <a:ext uri="{28A0092B-C50C-407E-A947-70E740481C1C}">
                <a14:useLocalDpi xmlns:a14="http://schemas.microsoft.com/office/drawing/2010/main" val="0"/>
              </a:ext>
            </a:extLst>
          </a:blip>
          <a:srcRect t="19522"/>
          <a:stretch/>
        </p:blipFill>
        <p:spPr>
          <a:xfrm>
            <a:off x="4484983" y="113251"/>
            <a:ext cx="4572000" cy="3200400"/>
          </a:xfrm>
          <a:prstGeom prst="rect">
            <a:avLst/>
          </a:prstGeom>
        </p:spPr>
      </p:pic>
      <p:sp>
        <p:nvSpPr>
          <p:cNvPr id="13" name="TextBox 12"/>
          <p:cNvSpPr txBox="1"/>
          <p:nvPr/>
        </p:nvSpPr>
        <p:spPr>
          <a:xfrm>
            <a:off x="4691348" y="113251"/>
            <a:ext cx="3105926"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Differential Reflectivity (Z</a:t>
            </a:r>
            <a:r>
              <a:rPr lang="en-US" baseline="-25000" dirty="0" smtClean="0">
                <a:latin typeface="Arial" panose="020B0604020202020204" pitchFamily="34" charset="0"/>
                <a:cs typeface="Arial" panose="020B0604020202020204" pitchFamily="34" charset="0"/>
              </a:rPr>
              <a:t>DR</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4691988" y="3573533"/>
            <a:ext cx="3105926"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Reflectivity</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487516" y="2907892"/>
            <a:ext cx="4203832"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EEECE1"/>
                </a:solidFill>
                <a:latin typeface="Arial" panose="020B0604020202020204" pitchFamily="34" charset="0"/>
                <a:cs typeface="Arial" panose="020B0604020202020204" pitchFamily="34" charset="0"/>
              </a:rPr>
              <a:t>Melting level rose abruptly</a:t>
            </a:r>
          </a:p>
          <a:p>
            <a:pPr marL="285750" indent="-285750">
              <a:buFont typeface="Arial" panose="020B0604020202020204" pitchFamily="34" charset="0"/>
              <a:buChar char="•"/>
            </a:pPr>
            <a:endParaRPr lang="en-US" dirty="0" smtClean="0">
              <a:solidFill>
                <a:srgbClr val="EEECE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rgbClr val="EEECE1"/>
                </a:solidFill>
                <a:latin typeface="Arial" panose="020B0604020202020204" pitchFamily="34" charset="0"/>
                <a:cs typeface="Arial" panose="020B0604020202020204" pitchFamily="34" charset="0"/>
              </a:rPr>
              <a:t>Nature of convection changes</a:t>
            </a:r>
            <a:endParaRPr lang="en-US" dirty="0">
              <a:solidFill>
                <a:srgbClr val="EEECE1"/>
              </a:solidFill>
              <a:latin typeface="Arial" panose="020B0604020202020204" pitchFamily="34" charset="0"/>
              <a:cs typeface="Arial" panose="020B0604020202020204" pitchFamily="34" charset="0"/>
            </a:endParaRPr>
          </a:p>
        </p:txBody>
      </p:sp>
      <p:sp>
        <p:nvSpPr>
          <p:cNvPr id="17" name="TextBox 16"/>
          <p:cNvSpPr txBox="1"/>
          <p:nvPr/>
        </p:nvSpPr>
        <p:spPr>
          <a:xfrm>
            <a:off x="4687501" y="2325061"/>
            <a:ext cx="1380485" cy="646331"/>
          </a:xfrm>
          <a:prstGeom prst="rect">
            <a:avLst/>
          </a:prstGeom>
          <a:noFill/>
        </p:spPr>
        <p:txBody>
          <a:bodyPr wrap="square" rtlCol="0">
            <a:spAutoFit/>
          </a:bodyPr>
          <a:lstStyle/>
          <a:p>
            <a:r>
              <a:rPr lang="en-US" dirty="0" smtClean="0">
                <a:solidFill>
                  <a:schemeClr val="accent4">
                    <a:lumMod val="20000"/>
                    <a:lumOff val="80000"/>
                  </a:schemeClr>
                </a:solidFill>
                <a:latin typeface="Arial" panose="020B0604020202020204" pitchFamily="34" charset="0"/>
                <a:cs typeface="Arial" panose="020B0604020202020204" pitchFamily="34" charset="0"/>
              </a:rPr>
              <a:t>Melting Level</a:t>
            </a:r>
            <a:endParaRPr lang="en-US"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23" name="TextBox 22"/>
          <p:cNvSpPr txBox="1"/>
          <p:nvPr/>
        </p:nvSpPr>
        <p:spPr>
          <a:xfrm>
            <a:off x="6411449" y="5449660"/>
            <a:ext cx="2196451" cy="369332"/>
          </a:xfrm>
          <a:prstGeom prst="rect">
            <a:avLst/>
          </a:prstGeom>
          <a:noFill/>
        </p:spPr>
        <p:txBody>
          <a:bodyPr wrap="square" rtlCol="0">
            <a:spAutoFit/>
          </a:bodyPr>
          <a:lstStyle/>
          <a:p>
            <a:r>
              <a:rPr lang="en-US" dirty="0" smtClean="0">
                <a:solidFill>
                  <a:schemeClr val="accent4">
                    <a:lumMod val="20000"/>
                    <a:lumOff val="80000"/>
                  </a:schemeClr>
                </a:solidFill>
                <a:latin typeface="Arial" panose="020B0604020202020204" pitchFamily="34" charset="0"/>
                <a:cs typeface="Arial" panose="020B0604020202020204" pitchFamily="34" charset="0"/>
              </a:rPr>
              <a:t>Convective</a:t>
            </a:r>
            <a:endParaRPr lang="en-US"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24" name="TextBox 23"/>
          <p:cNvSpPr txBox="1"/>
          <p:nvPr/>
        </p:nvSpPr>
        <p:spPr>
          <a:xfrm>
            <a:off x="4656892" y="5893991"/>
            <a:ext cx="1286034" cy="369332"/>
          </a:xfrm>
          <a:prstGeom prst="rect">
            <a:avLst/>
          </a:prstGeom>
          <a:noFill/>
        </p:spPr>
        <p:txBody>
          <a:bodyPr wrap="square" rtlCol="0">
            <a:spAutoFit/>
          </a:bodyPr>
          <a:lstStyle/>
          <a:p>
            <a:r>
              <a:rPr lang="en-US" dirty="0" smtClean="0">
                <a:solidFill>
                  <a:schemeClr val="accent4">
                    <a:lumMod val="20000"/>
                    <a:lumOff val="80000"/>
                  </a:schemeClr>
                </a:solidFill>
                <a:latin typeface="Arial" panose="020B0604020202020204" pitchFamily="34" charset="0"/>
                <a:cs typeface="Arial" panose="020B0604020202020204" pitchFamily="34" charset="0"/>
              </a:rPr>
              <a:t>Stratiform</a:t>
            </a:r>
            <a:endParaRPr lang="en-US"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33" name="TextBox 32"/>
          <p:cNvSpPr txBox="1"/>
          <p:nvPr/>
        </p:nvSpPr>
        <p:spPr>
          <a:xfrm>
            <a:off x="4501839" y="3039453"/>
            <a:ext cx="120650" cy="123111"/>
          </a:xfrm>
          <a:prstGeom prst="rect">
            <a:avLst/>
          </a:prstGeom>
          <a:solidFill>
            <a:schemeClr val="bg1"/>
          </a:solidFill>
        </p:spPr>
        <p:txBody>
          <a:bodyPr wrap="square" lIns="0" tIns="0" rIns="0" bIns="0" rtlCol="0">
            <a:spAutoFit/>
          </a:bodyPr>
          <a:lstStyle/>
          <a:p>
            <a:pPr algn="r"/>
            <a:r>
              <a:rPr lang="en-US" sz="800" dirty="0" smtClean="0"/>
              <a:t>0</a:t>
            </a:r>
            <a:endParaRPr lang="en-US" sz="800" dirty="0"/>
          </a:p>
        </p:txBody>
      </p:sp>
      <p:sp>
        <p:nvSpPr>
          <p:cNvPr id="34" name="TextBox 33"/>
          <p:cNvSpPr txBox="1"/>
          <p:nvPr/>
        </p:nvSpPr>
        <p:spPr>
          <a:xfrm>
            <a:off x="4489139" y="2842603"/>
            <a:ext cx="165100" cy="123111"/>
          </a:xfrm>
          <a:prstGeom prst="rect">
            <a:avLst/>
          </a:prstGeom>
          <a:solidFill>
            <a:schemeClr val="bg1"/>
          </a:solidFill>
        </p:spPr>
        <p:txBody>
          <a:bodyPr wrap="square" lIns="0" tIns="0" rIns="0" bIns="0" rtlCol="0">
            <a:spAutoFit/>
          </a:bodyPr>
          <a:lstStyle/>
          <a:p>
            <a:pPr algn="r"/>
            <a:r>
              <a:rPr lang="en-US" sz="800" dirty="0" smtClean="0"/>
              <a:t>1</a:t>
            </a:r>
            <a:endParaRPr lang="en-US" sz="800" dirty="0"/>
          </a:p>
        </p:txBody>
      </p:sp>
      <p:sp>
        <p:nvSpPr>
          <p:cNvPr id="35" name="TextBox 34"/>
          <p:cNvSpPr txBox="1"/>
          <p:nvPr/>
        </p:nvSpPr>
        <p:spPr>
          <a:xfrm>
            <a:off x="4495489" y="2556853"/>
            <a:ext cx="165100" cy="123111"/>
          </a:xfrm>
          <a:prstGeom prst="rect">
            <a:avLst/>
          </a:prstGeom>
          <a:solidFill>
            <a:schemeClr val="bg1"/>
          </a:solidFill>
        </p:spPr>
        <p:txBody>
          <a:bodyPr wrap="square" lIns="0" tIns="0" rIns="0" bIns="0" rtlCol="0">
            <a:spAutoFit/>
          </a:bodyPr>
          <a:lstStyle/>
          <a:p>
            <a:pPr algn="r"/>
            <a:r>
              <a:rPr lang="en-US" sz="800" dirty="0" smtClean="0"/>
              <a:t>2</a:t>
            </a:r>
            <a:endParaRPr lang="en-US" sz="800" dirty="0"/>
          </a:p>
        </p:txBody>
      </p:sp>
      <p:sp>
        <p:nvSpPr>
          <p:cNvPr id="36" name="TextBox 35"/>
          <p:cNvSpPr txBox="1"/>
          <p:nvPr/>
        </p:nvSpPr>
        <p:spPr>
          <a:xfrm>
            <a:off x="4501839" y="2315553"/>
            <a:ext cx="165100" cy="123111"/>
          </a:xfrm>
          <a:prstGeom prst="rect">
            <a:avLst/>
          </a:prstGeom>
          <a:solidFill>
            <a:schemeClr val="bg1"/>
          </a:solidFill>
        </p:spPr>
        <p:txBody>
          <a:bodyPr wrap="square" lIns="0" tIns="0" rIns="0" bIns="0" rtlCol="0">
            <a:spAutoFit/>
          </a:bodyPr>
          <a:lstStyle/>
          <a:p>
            <a:pPr algn="r"/>
            <a:r>
              <a:rPr lang="en-US" sz="800" dirty="0" smtClean="0"/>
              <a:t>3</a:t>
            </a:r>
            <a:endParaRPr lang="en-US" sz="800" dirty="0"/>
          </a:p>
        </p:txBody>
      </p:sp>
      <p:sp>
        <p:nvSpPr>
          <p:cNvPr id="37" name="TextBox 36"/>
          <p:cNvSpPr txBox="1"/>
          <p:nvPr/>
        </p:nvSpPr>
        <p:spPr>
          <a:xfrm>
            <a:off x="4489139" y="2074253"/>
            <a:ext cx="165100" cy="123111"/>
          </a:xfrm>
          <a:prstGeom prst="rect">
            <a:avLst/>
          </a:prstGeom>
          <a:solidFill>
            <a:schemeClr val="bg1"/>
          </a:solidFill>
        </p:spPr>
        <p:txBody>
          <a:bodyPr wrap="square" lIns="0" tIns="0" rIns="0" bIns="0" rtlCol="0">
            <a:spAutoFit/>
          </a:bodyPr>
          <a:lstStyle/>
          <a:p>
            <a:pPr algn="r"/>
            <a:r>
              <a:rPr lang="en-US" sz="800" dirty="0" smtClean="0"/>
              <a:t>4</a:t>
            </a:r>
            <a:endParaRPr lang="en-US" sz="800" dirty="0"/>
          </a:p>
        </p:txBody>
      </p:sp>
      <p:sp>
        <p:nvSpPr>
          <p:cNvPr id="39" name="TextBox 38"/>
          <p:cNvSpPr txBox="1"/>
          <p:nvPr/>
        </p:nvSpPr>
        <p:spPr>
          <a:xfrm>
            <a:off x="4482789" y="1832953"/>
            <a:ext cx="165100" cy="123111"/>
          </a:xfrm>
          <a:prstGeom prst="rect">
            <a:avLst/>
          </a:prstGeom>
          <a:solidFill>
            <a:schemeClr val="bg1"/>
          </a:solidFill>
        </p:spPr>
        <p:txBody>
          <a:bodyPr wrap="square" lIns="0" tIns="0" rIns="0" bIns="0" rtlCol="0">
            <a:spAutoFit/>
          </a:bodyPr>
          <a:lstStyle/>
          <a:p>
            <a:pPr algn="r"/>
            <a:r>
              <a:rPr lang="en-US" sz="800" dirty="0" smtClean="0"/>
              <a:t>5</a:t>
            </a:r>
            <a:endParaRPr lang="en-US" sz="800" dirty="0"/>
          </a:p>
        </p:txBody>
      </p:sp>
      <p:sp>
        <p:nvSpPr>
          <p:cNvPr id="40" name="TextBox 39"/>
          <p:cNvSpPr txBox="1"/>
          <p:nvPr/>
        </p:nvSpPr>
        <p:spPr>
          <a:xfrm>
            <a:off x="4495489" y="1585303"/>
            <a:ext cx="165100" cy="123111"/>
          </a:xfrm>
          <a:prstGeom prst="rect">
            <a:avLst/>
          </a:prstGeom>
          <a:solidFill>
            <a:schemeClr val="bg1"/>
          </a:solidFill>
        </p:spPr>
        <p:txBody>
          <a:bodyPr wrap="square" lIns="0" tIns="0" rIns="0" bIns="0" rtlCol="0">
            <a:spAutoFit/>
          </a:bodyPr>
          <a:lstStyle/>
          <a:p>
            <a:pPr algn="r"/>
            <a:r>
              <a:rPr lang="en-US" sz="800" dirty="0" smtClean="0"/>
              <a:t>6</a:t>
            </a:r>
            <a:endParaRPr lang="en-US" sz="800" dirty="0"/>
          </a:p>
        </p:txBody>
      </p:sp>
      <p:sp>
        <p:nvSpPr>
          <p:cNvPr id="41" name="TextBox 40"/>
          <p:cNvSpPr txBox="1"/>
          <p:nvPr/>
        </p:nvSpPr>
        <p:spPr>
          <a:xfrm>
            <a:off x="4495489" y="1337653"/>
            <a:ext cx="165100" cy="123111"/>
          </a:xfrm>
          <a:prstGeom prst="rect">
            <a:avLst/>
          </a:prstGeom>
          <a:solidFill>
            <a:schemeClr val="bg1"/>
          </a:solidFill>
        </p:spPr>
        <p:txBody>
          <a:bodyPr wrap="square" lIns="0" tIns="0" rIns="0" bIns="0" rtlCol="0">
            <a:spAutoFit/>
          </a:bodyPr>
          <a:lstStyle/>
          <a:p>
            <a:pPr algn="r"/>
            <a:r>
              <a:rPr lang="en-US" sz="800" dirty="0" smtClean="0"/>
              <a:t>7</a:t>
            </a:r>
            <a:endParaRPr lang="en-US" sz="800" dirty="0"/>
          </a:p>
        </p:txBody>
      </p:sp>
      <p:sp>
        <p:nvSpPr>
          <p:cNvPr id="42" name="TextBox 41"/>
          <p:cNvSpPr txBox="1"/>
          <p:nvPr/>
        </p:nvSpPr>
        <p:spPr>
          <a:xfrm>
            <a:off x="4501839" y="1070953"/>
            <a:ext cx="165100" cy="123111"/>
          </a:xfrm>
          <a:prstGeom prst="rect">
            <a:avLst/>
          </a:prstGeom>
          <a:solidFill>
            <a:schemeClr val="bg1"/>
          </a:solidFill>
        </p:spPr>
        <p:txBody>
          <a:bodyPr wrap="square" lIns="0" tIns="0" rIns="0" bIns="0" rtlCol="0">
            <a:spAutoFit/>
          </a:bodyPr>
          <a:lstStyle/>
          <a:p>
            <a:pPr algn="r"/>
            <a:r>
              <a:rPr lang="en-US" sz="800" dirty="0" smtClean="0"/>
              <a:t>8</a:t>
            </a:r>
            <a:endParaRPr lang="en-US" sz="800" dirty="0"/>
          </a:p>
        </p:txBody>
      </p:sp>
      <p:sp>
        <p:nvSpPr>
          <p:cNvPr id="43" name="TextBox 42"/>
          <p:cNvSpPr txBox="1"/>
          <p:nvPr/>
        </p:nvSpPr>
        <p:spPr>
          <a:xfrm>
            <a:off x="4501839" y="855053"/>
            <a:ext cx="165100" cy="123111"/>
          </a:xfrm>
          <a:prstGeom prst="rect">
            <a:avLst/>
          </a:prstGeom>
          <a:solidFill>
            <a:schemeClr val="bg1"/>
          </a:solidFill>
        </p:spPr>
        <p:txBody>
          <a:bodyPr wrap="square" lIns="0" tIns="0" rIns="0" bIns="0" rtlCol="0">
            <a:spAutoFit/>
          </a:bodyPr>
          <a:lstStyle/>
          <a:p>
            <a:pPr algn="r"/>
            <a:r>
              <a:rPr lang="en-US" sz="800" dirty="0" smtClean="0"/>
              <a:t>9</a:t>
            </a:r>
            <a:endParaRPr lang="en-US" sz="800" dirty="0"/>
          </a:p>
        </p:txBody>
      </p:sp>
      <p:sp>
        <p:nvSpPr>
          <p:cNvPr id="44" name="TextBox 43"/>
          <p:cNvSpPr txBox="1"/>
          <p:nvPr/>
        </p:nvSpPr>
        <p:spPr>
          <a:xfrm>
            <a:off x="4501839" y="575653"/>
            <a:ext cx="165100" cy="123111"/>
          </a:xfrm>
          <a:prstGeom prst="rect">
            <a:avLst/>
          </a:prstGeom>
          <a:solidFill>
            <a:schemeClr val="bg1"/>
          </a:solidFill>
        </p:spPr>
        <p:txBody>
          <a:bodyPr wrap="square" lIns="0" tIns="0" rIns="0" bIns="0" rtlCol="0">
            <a:spAutoFit/>
          </a:bodyPr>
          <a:lstStyle/>
          <a:p>
            <a:pPr algn="r"/>
            <a:r>
              <a:rPr lang="en-US" sz="800" dirty="0" smtClean="0"/>
              <a:t>10</a:t>
            </a:r>
            <a:endParaRPr lang="en-US" sz="800" dirty="0"/>
          </a:p>
        </p:txBody>
      </p:sp>
      <p:sp>
        <p:nvSpPr>
          <p:cNvPr id="45" name="TextBox 44"/>
          <p:cNvSpPr txBox="1"/>
          <p:nvPr/>
        </p:nvSpPr>
        <p:spPr>
          <a:xfrm>
            <a:off x="4502149" y="366103"/>
            <a:ext cx="177489" cy="123111"/>
          </a:xfrm>
          <a:prstGeom prst="rect">
            <a:avLst/>
          </a:prstGeom>
          <a:solidFill>
            <a:schemeClr val="bg1"/>
          </a:solidFill>
        </p:spPr>
        <p:txBody>
          <a:bodyPr wrap="square" lIns="0" tIns="0" rIns="0" bIns="0" rtlCol="0">
            <a:spAutoFit/>
          </a:bodyPr>
          <a:lstStyle/>
          <a:p>
            <a:pPr algn="r"/>
            <a:r>
              <a:rPr lang="en-US" sz="800" dirty="0" smtClean="0"/>
              <a:t>11</a:t>
            </a:r>
            <a:endParaRPr lang="en-US" sz="800" dirty="0"/>
          </a:p>
        </p:txBody>
      </p:sp>
      <p:sp>
        <p:nvSpPr>
          <p:cNvPr id="46" name="TextBox 45"/>
          <p:cNvSpPr txBox="1"/>
          <p:nvPr/>
        </p:nvSpPr>
        <p:spPr>
          <a:xfrm>
            <a:off x="4495490" y="109987"/>
            <a:ext cx="184150" cy="123111"/>
          </a:xfrm>
          <a:prstGeom prst="rect">
            <a:avLst/>
          </a:prstGeom>
          <a:solidFill>
            <a:schemeClr val="bg1"/>
          </a:solidFill>
        </p:spPr>
        <p:txBody>
          <a:bodyPr wrap="square" lIns="0" tIns="0" rIns="0" bIns="0" rtlCol="0">
            <a:spAutoFit/>
          </a:bodyPr>
          <a:lstStyle/>
          <a:p>
            <a:pPr algn="r"/>
            <a:r>
              <a:rPr lang="en-US" sz="800" dirty="0"/>
              <a:t>1</a:t>
            </a:r>
            <a:r>
              <a:rPr lang="en-US" sz="800" dirty="0" smtClean="0"/>
              <a:t>2</a:t>
            </a:r>
            <a:endParaRPr lang="en-US" sz="800" dirty="0"/>
          </a:p>
        </p:txBody>
      </p:sp>
      <p:cxnSp>
        <p:nvCxnSpPr>
          <p:cNvPr id="21" name="Straight Connector 20"/>
          <p:cNvCxnSpPr/>
          <p:nvPr/>
        </p:nvCxnSpPr>
        <p:spPr>
          <a:xfrm flipH="1">
            <a:off x="5888567" y="138121"/>
            <a:ext cx="0" cy="671987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4493366" y="6434714"/>
            <a:ext cx="120650" cy="123111"/>
          </a:xfrm>
          <a:prstGeom prst="rect">
            <a:avLst/>
          </a:prstGeom>
          <a:solidFill>
            <a:schemeClr val="bg1"/>
          </a:solidFill>
        </p:spPr>
        <p:txBody>
          <a:bodyPr wrap="square" lIns="0" tIns="0" rIns="0" bIns="0" rtlCol="0">
            <a:spAutoFit/>
          </a:bodyPr>
          <a:lstStyle/>
          <a:p>
            <a:pPr algn="r"/>
            <a:r>
              <a:rPr lang="en-US" sz="800" dirty="0" smtClean="0"/>
              <a:t>0</a:t>
            </a:r>
            <a:endParaRPr lang="en-US" sz="800" dirty="0"/>
          </a:p>
        </p:txBody>
      </p:sp>
      <p:sp>
        <p:nvSpPr>
          <p:cNvPr id="75" name="TextBox 74"/>
          <p:cNvSpPr txBox="1"/>
          <p:nvPr/>
        </p:nvSpPr>
        <p:spPr>
          <a:xfrm>
            <a:off x="4480666" y="6237864"/>
            <a:ext cx="165100" cy="123111"/>
          </a:xfrm>
          <a:prstGeom prst="rect">
            <a:avLst/>
          </a:prstGeom>
          <a:solidFill>
            <a:schemeClr val="bg1"/>
          </a:solidFill>
        </p:spPr>
        <p:txBody>
          <a:bodyPr wrap="square" lIns="0" tIns="0" rIns="0" bIns="0" rtlCol="0">
            <a:spAutoFit/>
          </a:bodyPr>
          <a:lstStyle/>
          <a:p>
            <a:pPr algn="r"/>
            <a:r>
              <a:rPr lang="en-US" sz="800" dirty="0" smtClean="0"/>
              <a:t>1</a:t>
            </a:r>
            <a:endParaRPr lang="en-US" sz="800" dirty="0"/>
          </a:p>
        </p:txBody>
      </p:sp>
      <p:sp>
        <p:nvSpPr>
          <p:cNvPr id="76" name="TextBox 75"/>
          <p:cNvSpPr txBox="1"/>
          <p:nvPr/>
        </p:nvSpPr>
        <p:spPr>
          <a:xfrm>
            <a:off x="4487016" y="5952114"/>
            <a:ext cx="165100" cy="123111"/>
          </a:xfrm>
          <a:prstGeom prst="rect">
            <a:avLst/>
          </a:prstGeom>
          <a:solidFill>
            <a:schemeClr val="bg1"/>
          </a:solidFill>
        </p:spPr>
        <p:txBody>
          <a:bodyPr wrap="square" lIns="0" tIns="0" rIns="0" bIns="0" rtlCol="0">
            <a:spAutoFit/>
          </a:bodyPr>
          <a:lstStyle/>
          <a:p>
            <a:pPr algn="r"/>
            <a:r>
              <a:rPr lang="en-US" sz="800" dirty="0" smtClean="0"/>
              <a:t>2</a:t>
            </a:r>
            <a:endParaRPr lang="en-US" sz="800" dirty="0"/>
          </a:p>
        </p:txBody>
      </p:sp>
      <p:sp>
        <p:nvSpPr>
          <p:cNvPr id="77" name="TextBox 76"/>
          <p:cNvSpPr txBox="1"/>
          <p:nvPr/>
        </p:nvSpPr>
        <p:spPr>
          <a:xfrm>
            <a:off x="4493366" y="5710814"/>
            <a:ext cx="165100" cy="123111"/>
          </a:xfrm>
          <a:prstGeom prst="rect">
            <a:avLst/>
          </a:prstGeom>
          <a:solidFill>
            <a:schemeClr val="bg1"/>
          </a:solidFill>
        </p:spPr>
        <p:txBody>
          <a:bodyPr wrap="square" lIns="0" tIns="0" rIns="0" bIns="0" rtlCol="0">
            <a:spAutoFit/>
          </a:bodyPr>
          <a:lstStyle/>
          <a:p>
            <a:pPr algn="r"/>
            <a:r>
              <a:rPr lang="en-US" sz="800" dirty="0" smtClean="0"/>
              <a:t>3</a:t>
            </a:r>
            <a:endParaRPr lang="en-US" sz="800" dirty="0"/>
          </a:p>
        </p:txBody>
      </p:sp>
      <p:sp>
        <p:nvSpPr>
          <p:cNvPr id="78" name="TextBox 77"/>
          <p:cNvSpPr txBox="1"/>
          <p:nvPr/>
        </p:nvSpPr>
        <p:spPr>
          <a:xfrm>
            <a:off x="4480666" y="5469514"/>
            <a:ext cx="165100" cy="123111"/>
          </a:xfrm>
          <a:prstGeom prst="rect">
            <a:avLst/>
          </a:prstGeom>
          <a:solidFill>
            <a:schemeClr val="bg1"/>
          </a:solidFill>
        </p:spPr>
        <p:txBody>
          <a:bodyPr wrap="square" lIns="0" tIns="0" rIns="0" bIns="0" rtlCol="0">
            <a:spAutoFit/>
          </a:bodyPr>
          <a:lstStyle/>
          <a:p>
            <a:pPr algn="r"/>
            <a:r>
              <a:rPr lang="en-US" sz="800" dirty="0" smtClean="0"/>
              <a:t>4</a:t>
            </a:r>
            <a:endParaRPr lang="en-US" sz="800" dirty="0"/>
          </a:p>
        </p:txBody>
      </p:sp>
      <p:sp>
        <p:nvSpPr>
          <p:cNvPr id="79" name="TextBox 78"/>
          <p:cNvSpPr txBox="1"/>
          <p:nvPr/>
        </p:nvSpPr>
        <p:spPr>
          <a:xfrm>
            <a:off x="4474316" y="5228214"/>
            <a:ext cx="165100" cy="123111"/>
          </a:xfrm>
          <a:prstGeom prst="rect">
            <a:avLst/>
          </a:prstGeom>
          <a:solidFill>
            <a:schemeClr val="bg1"/>
          </a:solidFill>
        </p:spPr>
        <p:txBody>
          <a:bodyPr wrap="square" lIns="0" tIns="0" rIns="0" bIns="0" rtlCol="0">
            <a:spAutoFit/>
          </a:bodyPr>
          <a:lstStyle/>
          <a:p>
            <a:pPr algn="r"/>
            <a:r>
              <a:rPr lang="en-US" sz="800" dirty="0" smtClean="0"/>
              <a:t>5</a:t>
            </a:r>
            <a:endParaRPr lang="en-US" sz="800" dirty="0"/>
          </a:p>
        </p:txBody>
      </p:sp>
      <p:sp>
        <p:nvSpPr>
          <p:cNvPr id="80" name="TextBox 79"/>
          <p:cNvSpPr txBox="1"/>
          <p:nvPr/>
        </p:nvSpPr>
        <p:spPr>
          <a:xfrm>
            <a:off x="4487016" y="4980564"/>
            <a:ext cx="165100" cy="123111"/>
          </a:xfrm>
          <a:prstGeom prst="rect">
            <a:avLst/>
          </a:prstGeom>
          <a:solidFill>
            <a:schemeClr val="bg1"/>
          </a:solidFill>
        </p:spPr>
        <p:txBody>
          <a:bodyPr wrap="square" lIns="0" tIns="0" rIns="0" bIns="0" rtlCol="0">
            <a:spAutoFit/>
          </a:bodyPr>
          <a:lstStyle/>
          <a:p>
            <a:pPr algn="r"/>
            <a:r>
              <a:rPr lang="en-US" sz="800" dirty="0" smtClean="0"/>
              <a:t>6</a:t>
            </a:r>
            <a:endParaRPr lang="en-US" sz="800" dirty="0"/>
          </a:p>
        </p:txBody>
      </p:sp>
      <p:sp>
        <p:nvSpPr>
          <p:cNvPr id="81" name="TextBox 80"/>
          <p:cNvSpPr txBox="1"/>
          <p:nvPr/>
        </p:nvSpPr>
        <p:spPr>
          <a:xfrm>
            <a:off x="4487016" y="4732914"/>
            <a:ext cx="165100" cy="123111"/>
          </a:xfrm>
          <a:prstGeom prst="rect">
            <a:avLst/>
          </a:prstGeom>
          <a:solidFill>
            <a:schemeClr val="bg1"/>
          </a:solidFill>
        </p:spPr>
        <p:txBody>
          <a:bodyPr wrap="square" lIns="0" tIns="0" rIns="0" bIns="0" rtlCol="0">
            <a:spAutoFit/>
          </a:bodyPr>
          <a:lstStyle/>
          <a:p>
            <a:pPr algn="r"/>
            <a:r>
              <a:rPr lang="en-US" sz="800" dirty="0" smtClean="0"/>
              <a:t>7</a:t>
            </a:r>
            <a:endParaRPr lang="en-US" sz="800" dirty="0"/>
          </a:p>
        </p:txBody>
      </p:sp>
      <p:sp>
        <p:nvSpPr>
          <p:cNvPr id="82" name="TextBox 81"/>
          <p:cNvSpPr txBox="1"/>
          <p:nvPr/>
        </p:nvSpPr>
        <p:spPr>
          <a:xfrm>
            <a:off x="4493366" y="4466214"/>
            <a:ext cx="165100" cy="123111"/>
          </a:xfrm>
          <a:prstGeom prst="rect">
            <a:avLst/>
          </a:prstGeom>
          <a:solidFill>
            <a:schemeClr val="bg1"/>
          </a:solidFill>
        </p:spPr>
        <p:txBody>
          <a:bodyPr wrap="square" lIns="0" tIns="0" rIns="0" bIns="0" rtlCol="0">
            <a:spAutoFit/>
          </a:bodyPr>
          <a:lstStyle/>
          <a:p>
            <a:pPr algn="r"/>
            <a:r>
              <a:rPr lang="en-US" sz="800" dirty="0" smtClean="0"/>
              <a:t>8</a:t>
            </a:r>
            <a:endParaRPr lang="en-US" sz="800" dirty="0"/>
          </a:p>
        </p:txBody>
      </p:sp>
      <p:sp>
        <p:nvSpPr>
          <p:cNvPr id="83" name="TextBox 82"/>
          <p:cNvSpPr txBox="1"/>
          <p:nvPr/>
        </p:nvSpPr>
        <p:spPr>
          <a:xfrm>
            <a:off x="4493366" y="4250314"/>
            <a:ext cx="165100" cy="123111"/>
          </a:xfrm>
          <a:prstGeom prst="rect">
            <a:avLst/>
          </a:prstGeom>
          <a:solidFill>
            <a:schemeClr val="bg1"/>
          </a:solidFill>
        </p:spPr>
        <p:txBody>
          <a:bodyPr wrap="square" lIns="0" tIns="0" rIns="0" bIns="0" rtlCol="0">
            <a:spAutoFit/>
          </a:bodyPr>
          <a:lstStyle/>
          <a:p>
            <a:pPr algn="r"/>
            <a:r>
              <a:rPr lang="en-US" sz="800" dirty="0" smtClean="0"/>
              <a:t>9</a:t>
            </a:r>
            <a:endParaRPr lang="en-US" sz="800" dirty="0"/>
          </a:p>
        </p:txBody>
      </p:sp>
      <p:sp>
        <p:nvSpPr>
          <p:cNvPr id="84" name="TextBox 83"/>
          <p:cNvSpPr txBox="1"/>
          <p:nvPr/>
        </p:nvSpPr>
        <p:spPr>
          <a:xfrm>
            <a:off x="4493366" y="3970914"/>
            <a:ext cx="165100" cy="123111"/>
          </a:xfrm>
          <a:prstGeom prst="rect">
            <a:avLst/>
          </a:prstGeom>
          <a:solidFill>
            <a:schemeClr val="bg1"/>
          </a:solidFill>
        </p:spPr>
        <p:txBody>
          <a:bodyPr wrap="square" lIns="0" tIns="0" rIns="0" bIns="0" rtlCol="0">
            <a:spAutoFit/>
          </a:bodyPr>
          <a:lstStyle/>
          <a:p>
            <a:pPr algn="r"/>
            <a:r>
              <a:rPr lang="en-US" sz="800" dirty="0" smtClean="0"/>
              <a:t>10</a:t>
            </a:r>
            <a:endParaRPr lang="en-US" sz="800" dirty="0"/>
          </a:p>
        </p:txBody>
      </p:sp>
      <p:sp>
        <p:nvSpPr>
          <p:cNvPr id="85" name="TextBox 84"/>
          <p:cNvSpPr txBox="1"/>
          <p:nvPr/>
        </p:nvSpPr>
        <p:spPr>
          <a:xfrm>
            <a:off x="4493676" y="3761364"/>
            <a:ext cx="177489" cy="123111"/>
          </a:xfrm>
          <a:prstGeom prst="rect">
            <a:avLst/>
          </a:prstGeom>
          <a:solidFill>
            <a:schemeClr val="bg1"/>
          </a:solidFill>
        </p:spPr>
        <p:txBody>
          <a:bodyPr wrap="square" lIns="0" tIns="0" rIns="0" bIns="0" rtlCol="0">
            <a:spAutoFit/>
          </a:bodyPr>
          <a:lstStyle/>
          <a:p>
            <a:pPr algn="r"/>
            <a:r>
              <a:rPr lang="en-US" sz="800" dirty="0" smtClean="0"/>
              <a:t>11</a:t>
            </a:r>
            <a:endParaRPr lang="en-US" sz="800" dirty="0"/>
          </a:p>
        </p:txBody>
      </p:sp>
      <p:sp>
        <p:nvSpPr>
          <p:cNvPr id="86" name="TextBox 85"/>
          <p:cNvSpPr txBox="1"/>
          <p:nvPr/>
        </p:nvSpPr>
        <p:spPr>
          <a:xfrm>
            <a:off x="4487017" y="3505248"/>
            <a:ext cx="184150" cy="123111"/>
          </a:xfrm>
          <a:prstGeom prst="rect">
            <a:avLst/>
          </a:prstGeom>
          <a:solidFill>
            <a:schemeClr val="bg1"/>
          </a:solidFill>
        </p:spPr>
        <p:txBody>
          <a:bodyPr wrap="square" lIns="0" tIns="0" rIns="0" bIns="0" rtlCol="0">
            <a:spAutoFit/>
          </a:bodyPr>
          <a:lstStyle/>
          <a:p>
            <a:pPr algn="r"/>
            <a:r>
              <a:rPr lang="en-US" sz="800" dirty="0"/>
              <a:t>1</a:t>
            </a:r>
            <a:r>
              <a:rPr lang="en-US" sz="800" dirty="0" smtClean="0"/>
              <a:t>2</a:t>
            </a:r>
            <a:endParaRPr lang="en-US" sz="800" dirty="0"/>
          </a:p>
        </p:txBody>
      </p:sp>
    </p:spTree>
    <p:extLst>
      <p:ext uri="{BB962C8B-B14F-4D97-AF65-F5344CB8AC3E}">
        <p14:creationId xmlns:p14="http://schemas.microsoft.com/office/powerpoint/2010/main" val="1025892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28068"/>
            <a:ext cx="9144000" cy="838200"/>
          </a:xfrm>
        </p:spPr>
        <p:txBody>
          <a:bodyPr>
            <a:noAutofit/>
          </a:bodyPr>
          <a:lstStyle/>
          <a:p>
            <a:r>
              <a:rPr lang="en-US" altLang="en-US" sz="2800" b="1" i="1" dirty="0" smtClean="0">
                <a:solidFill>
                  <a:srgbClr val="FDE9B4"/>
                </a:solidFill>
                <a:latin typeface="Arial" panose="020B0604020202020204" pitchFamily="34" charset="0"/>
              </a:rPr>
              <a:t>Ground Observations: Particle Size Distribution</a:t>
            </a:r>
          </a:p>
        </p:txBody>
      </p:sp>
      <p:grpSp>
        <p:nvGrpSpPr>
          <p:cNvPr id="15" name="Group 14"/>
          <p:cNvGrpSpPr/>
          <p:nvPr/>
        </p:nvGrpSpPr>
        <p:grpSpPr>
          <a:xfrm>
            <a:off x="733777" y="804333"/>
            <a:ext cx="7888111" cy="4311846"/>
            <a:chOff x="666046" y="676937"/>
            <a:chExt cx="4374444" cy="290012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92929"/>
            <a:stretch/>
          </p:blipFill>
          <p:spPr>
            <a:xfrm>
              <a:off x="666046" y="768584"/>
              <a:ext cx="474133" cy="2743200"/>
            </a:xfrm>
            <a:prstGeom prst="rect">
              <a:avLst/>
            </a:prstGeom>
          </p:spPr>
        </p:pic>
        <p:sp>
          <p:nvSpPr>
            <p:cNvPr id="7" name="TextBox 6"/>
            <p:cNvSpPr txBox="1"/>
            <p:nvPr/>
          </p:nvSpPr>
          <p:spPr>
            <a:xfrm rot="16200000">
              <a:off x="-62779" y="1951084"/>
              <a:ext cx="1749778" cy="187749"/>
            </a:xfrm>
            <a:prstGeom prst="rect">
              <a:avLst/>
            </a:prstGeom>
            <a:solidFill>
              <a:schemeClr val="tx1"/>
            </a:solid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Diameter (mm)</a:t>
              </a:r>
              <a:endParaRPr lang="en-US" sz="1600"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1835"/>
            <a:stretch/>
          </p:blipFill>
          <p:spPr>
            <a:xfrm>
              <a:off x="1140179" y="760039"/>
              <a:ext cx="3900311" cy="2743200"/>
            </a:xfrm>
            <a:prstGeom prst="rect">
              <a:avLst/>
            </a:prstGeom>
          </p:spPr>
        </p:pic>
        <p:sp>
          <p:nvSpPr>
            <p:cNvPr id="12" name="TextBox 11"/>
            <p:cNvSpPr txBox="1"/>
            <p:nvPr/>
          </p:nvSpPr>
          <p:spPr>
            <a:xfrm>
              <a:off x="666046" y="676937"/>
              <a:ext cx="4374444" cy="248411"/>
            </a:xfrm>
            <a:prstGeom prst="rect">
              <a:avLst/>
            </a:prstGeom>
            <a:solidFill>
              <a:schemeClr val="tx1"/>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Beach House</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666046" y="3349351"/>
              <a:ext cx="4374444" cy="227709"/>
            </a:xfrm>
            <a:prstGeom prst="rect">
              <a:avLst/>
            </a:prstGeom>
            <a:solidFill>
              <a:schemeClr val="tx1"/>
            </a:solid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Time (UTC)</a:t>
              </a:r>
              <a:endParaRPr lang="en-US" sz="16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857958" y="3217333"/>
              <a:ext cx="282222" cy="1226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flipV="1">
            <a:off x="4840112" y="1175922"/>
            <a:ext cx="0" cy="54864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09382" y="5346095"/>
            <a:ext cx="2574046" cy="1200329"/>
          </a:xfrm>
          <a:prstGeom prst="rect">
            <a:avLst/>
          </a:prstGeom>
          <a:noFill/>
        </p:spPr>
        <p:txBody>
          <a:bodyPr wrap="square" rtlCol="0">
            <a:spAutoFit/>
          </a:bodyPr>
          <a:lstStyle/>
          <a:p>
            <a:r>
              <a:rPr lang="en-US" u="sng" dirty="0" smtClean="0">
                <a:solidFill>
                  <a:srgbClr val="EEECE1"/>
                </a:solidFill>
                <a:latin typeface="Arial" panose="020B0604020202020204" pitchFamily="34" charset="0"/>
                <a:cs typeface="Arial" panose="020B0604020202020204" pitchFamily="34" charset="0"/>
              </a:rPr>
              <a:t>Pre-Frontal and Frontal</a:t>
            </a:r>
          </a:p>
          <a:p>
            <a:endParaRPr lang="en-US" dirty="0" smtClean="0">
              <a:solidFill>
                <a:srgbClr val="EEECE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rgbClr val="EEECE1"/>
                </a:solidFill>
                <a:latin typeface="Arial" panose="020B0604020202020204" pitchFamily="34" charset="0"/>
                <a:cs typeface="Arial" panose="020B0604020202020204" pitchFamily="34" charset="0"/>
              </a:rPr>
              <a:t>Stratiform</a:t>
            </a:r>
          </a:p>
          <a:p>
            <a:pPr marL="285750" indent="-285750">
              <a:buFont typeface="Arial" panose="020B0604020202020204" pitchFamily="34" charset="0"/>
              <a:buChar char="•"/>
            </a:pPr>
            <a:r>
              <a:rPr lang="en-US" dirty="0" smtClean="0">
                <a:solidFill>
                  <a:srgbClr val="EEECE1"/>
                </a:solidFill>
                <a:latin typeface="Arial" panose="020B0604020202020204" pitchFamily="34" charset="0"/>
                <a:cs typeface="Arial" panose="020B0604020202020204" pitchFamily="34" charset="0"/>
              </a:rPr>
              <a:t>Broad distribution</a:t>
            </a:r>
            <a:endParaRPr lang="en-US" dirty="0" smtClean="0">
              <a:solidFill>
                <a:srgbClr val="FDE9B4"/>
              </a:solidFill>
              <a:latin typeface="Arial" panose="020B0604020202020204" pitchFamily="34" charset="0"/>
              <a:cs typeface="Arial" panose="020B0604020202020204" pitchFamily="34" charset="0"/>
            </a:endParaRPr>
          </a:p>
        </p:txBody>
      </p:sp>
      <p:sp>
        <p:nvSpPr>
          <p:cNvPr id="21" name="TextBox 20"/>
          <p:cNvSpPr txBox="1"/>
          <p:nvPr/>
        </p:nvSpPr>
        <p:spPr>
          <a:xfrm>
            <a:off x="6181803" y="5346094"/>
            <a:ext cx="1837266" cy="1200329"/>
          </a:xfrm>
          <a:prstGeom prst="rect">
            <a:avLst/>
          </a:prstGeom>
          <a:noFill/>
        </p:spPr>
        <p:txBody>
          <a:bodyPr wrap="square" rtlCol="0">
            <a:spAutoFit/>
          </a:bodyPr>
          <a:lstStyle/>
          <a:p>
            <a:r>
              <a:rPr lang="en-US" u="sng" dirty="0" smtClean="0">
                <a:solidFill>
                  <a:srgbClr val="EEECE1"/>
                </a:solidFill>
                <a:latin typeface="Arial" panose="020B0604020202020204" pitchFamily="34" charset="0"/>
                <a:cs typeface="Arial" panose="020B0604020202020204" pitchFamily="34" charset="0"/>
              </a:rPr>
              <a:t>Post-Frontal</a:t>
            </a:r>
            <a:r>
              <a:rPr lang="en-US" dirty="0" smtClean="0">
                <a:solidFill>
                  <a:srgbClr val="EEECE1"/>
                </a:solidFill>
                <a:latin typeface="Arial" panose="020B0604020202020204" pitchFamily="34" charset="0"/>
                <a:cs typeface="Arial" panose="020B0604020202020204" pitchFamily="34" charset="0"/>
              </a:rPr>
              <a:t> </a:t>
            </a:r>
          </a:p>
          <a:p>
            <a:endParaRPr lang="en-US" dirty="0" smtClean="0">
              <a:solidFill>
                <a:srgbClr val="EEECE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rgbClr val="EEECE1"/>
                </a:solidFill>
                <a:latin typeface="Arial" panose="020B0604020202020204" pitchFamily="34" charset="0"/>
                <a:cs typeface="Arial" panose="020B0604020202020204" pitchFamily="34" charset="0"/>
              </a:rPr>
              <a:t>Convective</a:t>
            </a:r>
          </a:p>
          <a:p>
            <a:pPr marL="285750" indent="-285750">
              <a:buFont typeface="Arial" panose="020B0604020202020204" pitchFamily="34" charset="0"/>
              <a:buChar char="•"/>
            </a:pPr>
            <a:r>
              <a:rPr lang="en-US" dirty="0" smtClean="0">
                <a:solidFill>
                  <a:srgbClr val="EEECE1"/>
                </a:solidFill>
                <a:latin typeface="Arial" panose="020B0604020202020204" pitchFamily="34" charset="0"/>
                <a:cs typeface="Arial" panose="020B0604020202020204" pitchFamily="34" charset="0"/>
              </a:rPr>
              <a:t>Lots small</a:t>
            </a:r>
            <a:endParaRPr lang="en-US" dirty="0" smtClean="0">
              <a:solidFill>
                <a:srgbClr val="FDE9B4"/>
              </a:solidFill>
              <a:latin typeface="Arial" panose="020B0604020202020204" pitchFamily="34" charset="0"/>
              <a:cs typeface="Arial" panose="020B0604020202020204" pitchFamily="34" charset="0"/>
            </a:endParaRPr>
          </a:p>
        </p:txBody>
      </p:sp>
      <p:sp>
        <p:nvSpPr>
          <p:cNvPr id="16" name="TextBox 15"/>
          <p:cNvSpPr txBox="1"/>
          <p:nvPr/>
        </p:nvSpPr>
        <p:spPr>
          <a:xfrm>
            <a:off x="3898018" y="6292990"/>
            <a:ext cx="1854200" cy="369332"/>
          </a:xfrm>
          <a:prstGeom prst="rect">
            <a:avLst/>
          </a:prstGeom>
          <a:solidFill>
            <a:schemeClr val="tx1"/>
          </a:solidFill>
          <a:ln w="38100">
            <a:solidFill>
              <a:srgbClr val="FF0000"/>
            </a:solidFill>
          </a:ln>
        </p:spPr>
        <p:txBody>
          <a:bodyPr wrap="square" lIns="0" rIns="91440" rtlCol="0">
            <a:spAutoFit/>
          </a:bodyPr>
          <a:lstStyle/>
          <a:p>
            <a:pPr algn="ctr"/>
            <a:r>
              <a:rPr lang="en-US" dirty="0" smtClean="0">
                <a:solidFill>
                  <a:srgbClr val="FF0000"/>
                </a:solidFill>
                <a:latin typeface="Arial" panose="020B0604020202020204" pitchFamily="34" charset="0"/>
                <a:cs typeface="Arial" panose="020B0604020202020204" pitchFamily="34" charset="0"/>
              </a:rPr>
              <a:t>Occluded Front</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5499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7961</TotalTime>
  <Words>2182</Words>
  <Application>Microsoft Macintosh PowerPoint</Application>
  <PresentationFormat>On-screen Show (4:3)</PresentationFormat>
  <Paragraphs>239</Paragraphs>
  <Slides>18</Slides>
  <Notes>18</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Story</vt:lpstr>
      <vt:lpstr>PowerPoint Presentation</vt:lpstr>
      <vt:lpstr>Occluded Front  Synoptic Conditions 1800 UTC 12 December</vt:lpstr>
      <vt:lpstr>What happened during the passage of the occluded front?</vt:lpstr>
      <vt:lpstr>12 December 2015 Timeline</vt:lpstr>
      <vt:lpstr>NPOL Soundings 12 December</vt:lpstr>
      <vt:lpstr>NPOL Reflectivity and Flight Tracks</vt:lpstr>
      <vt:lpstr>D3R Radar Ku-Band Reflectivity</vt:lpstr>
      <vt:lpstr>NPOL S-Band Radar  1842 UTC</vt:lpstr>
      <vt:lpstr>Ground Observations: Particle Size Distribution</vt:lpstr>
      <vt:lpstr>Microscale Dynamical Features</vt:lpstr>
      <vt:lpstr>DC8 Aircraft Data - Dropsondes</vt:lpstr>
      <vt:lpstr>DC8 Aircraft Data -  Ka-Band Reflectivity</vt:lpstr>
      <vt:lpstr>DOW X-Band Radar  2102 UTC</vt:lpstr>
      <vt:lpstr>PowerPoint Presentation</vt:lpstr>
      <vt:lpstr>PowerPoint Presentation</vt:lpstr>
      <vt:lpstr>PowerPoint Presentation</vt:lpstr>
      <vt:lpstr>Quillayute Sounding Data</vt:lpstr>
      <vt:lpstr>Quillayute Surface Obs. - 12 Dec. 2015</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Organization of Microphysical Processes in Mesoscale Convective Systems over the central Indian Ocean</dc:title>
  <dc:creator>Hannah</dc:creator>
  <cp:lastModifiedBy>Hannah Barnes</cp:lastModifiedBy>
  <cp:revision>486</cp:revision>
  <dcterms:created xsi:type="dcterms:W3CDTF">2015-08-26T17:50:41Z</dcterms:created>
  <dcterms:modified xsi:type="dcterms:W3CDTF">2016-03-05T16:20:05Z</dcterms:modified>
</cp:coreProperties>
</file>