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11" r:id="rId3"/>
    <p:sldId id="272" r:id="rId4"/>
    <p:sldId id="273" r:id="rId5"/>
    <p:sldId id="309" r:id="rId6"/>
    <p:sldId id="259" r:id="rId7"/>
    <p:sldId id="277" r:id="rId8"/>
    <p:sldId id="299" r:id="rId9"/>
    <p:sldId id="313" r:id="rId10"/>
    <p:sldId id="282" r:id="rId11"/>
    <p:sldId id="321" r:id="rId12"/>
    <p:sldId id="293" r:id="rId13"/>
    <p:sldId id="308" r:id="rId14"/>
    <p:sldId id="291" r:id="rId15"/>
    <p:sldId id="322" r:id="rId16"/>
    <p:sldId id="31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7" autoAdjust="0"/>
  </p:normalViewPr>
  <p:slideViewPr>
    <p:cSldViewPr snapToGrid="0" snapToObjects="1">
      <p:cViewPr varScale="1">
        <p:scale>
          <a:sx n="66" d="100"/>
          <a:sy n="66" d="100"/>
        </p:scale>
        <p:origin x="-12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76F08-4A0D-244B-9340-FD8B57D09382}" type="datetimeFigureOut">
              <a:rPr lang="en-US" smtClean="0"/>
              <a:t>3/7/16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2E979-CAF2-B143-A6B9-C74725202169}" type="slidenum">
              <a:rPr lang="en-US" smtClean="0"/>
              <a:t>‹#›</a:t>
            </a:fld>
            <a:endParaRPr lang="en-US"/>
          </a:p>
        </p:txBody>
      </p:sp>
    </p:spTree>
    <p:extLst>
      <p:ext uri="{BB962C8B-B14F-4D97-AF65-F5344CB8AC3E}">
        <p14:creationId xmlns:p14="http://schemas.microsoft.com/office/powerpoint/2010/main" val="20952374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 of rainfall (average rain rates) across the tropics in Dec-Feb and Jun-Aug</a:t>
            </a:r>
            <a:r>
              <a:rPr lang="en-US" baseline="0" dirty="0" smtClean="0"/>
              <a:t> from 16+ years of TRMM Precipitation Radar</a:t>
            </a:r>
          </a:p>
          <a:p>
            <a:endParaRPr lang="en-US" baseline="0" dirty="0" smtClean="0"/>
          </a:p>
          <a:p>
            <a:r>
              <a:rPr lang="en-US" baseline="0" dirty="0" smtClean="0"/>
              <a:t>Tropical latent heating concentrated in three zones associated with land masses: central Africa, Amazonia, monsoonal complex extending from South Asia through the Maritime Continent to northern Australia</a:t>
            </a:r>
          </a:p>
          <a:p>
            <a:endParaRPr lang="en-US" baseline="0" dirty="0" smtClean="0"/>
          </a:p>
          <a:p>
            <a:r>
              <a:rPr lang="en-US" baseline="0" dirty="0" smtClean="0"/>
              <a:t>Significant amounts of latent heating also occurs over open oceans: ITCZ, SPCZ; note near-coastal maximization of oceanic convection occurs in connection with monsoonal climates, mountain ranges near coastlines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F2E979-CAF2-B143-A6B9-C74725202169}" type="slidenum">
              <a:rPr lang="en-US" smtClean="0"/>
              <a:t>2</a:t>
            </a:fld>
            <a:endParaRPr lang="en-US"/>
          </a:p>
        </p:txBody>
      </p:sp>
    </p:spTree>
    <p:extLst>
      <p:ext uri="{BB962C8B-B14F-4D97-AF65-F5344CB8AC3E}">
        <p14:creationId xmlns:p14="http://schemas.microsoft.com/office/powerpoint/2010/main" val="174990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diurnal dependence over Warm Pool (oceanic only)</a:t>
            </a:r>
          </a:p>
          <a:p>
            <a:pPr marL="171450" indent="-171450">
              <a:buFontTx/>
              <a:buChar char="-"/>
            </a:pPr>
            <a:r>
              <a:rPr lang="en-US" dirty="0" smtClean="0"/>
              <a:t>Analysis for the West Pacific Ocean</a:t>
            </a:r>
          </a:p>
          <a:p>
            <a:pPr marL="171450" indent="-171450">
              <a:buFontTx/>
              <a:buChar char="-"/>
            </a:pPr>
            <a:r>
              <a:rPr lang="en-US" dirty="0" smtClean="0"/>
              <a:t>At</a:t>
            </a:r>
            <a:r>
              <a:rPr lang="en-US" baseline="0" dirty="0" smtClean="0"/>
              <a:t> 1330 UTC (CloudSat “day”): peak in stratiform (mature)</a:t>
            </a:r>
          </a:p>
          <a:p>
            <a:pPr marL="171450" indent="-171450">
              <a:buFontTx/>
              <a:buChar char="-"/>
            </a:pPr>
            <a:r>
              <a:rPr lang="en-US" baseline="0" dirty="0" smtClean="0"/>
              <a:t>At 0130 UTC (CloudSat “night”): min in stratiform, developing from convection</a:t>
            </a:r>
            <a:endParaRPr lang="en-US" dirty="0" smtClean="0"/>
          </a:p>
          <a:p>
            <a:r>
              <a:rPr lang="en-US" dirty="0" smtClean="0"/>
              <a:t>So</a:t>
            </a:r>
            <a:r>
              <a:rPr lang="en-US" baseline="0" dirty="0" smtClean="0"/>
              <a:t> are there differences between anvil characteristics over WP and MC?</a:t>
            </a:r>
            <a:endParaRPr lang="en-US" dirty="0"/>
          </a:p>
        </p:txBody>
      </p:sp>
      <p:sp>
        <p:nvSpPr>
          <p:cNvPr id="4" name="Slide Number Placeholder 3"/>
          <p:cNvSpPr>
            <a:spLocks noGrp="1"/>
          </p:cNvSpPr>
          <p:nvPr>
            <p:ph type="sldNum" sz="quarter" idx="10"/>
          </p:nvPr>
        </p:nvSpPr>
        <p:spPr/>
        <p:txBody>
          <a:bodyPr/>
          <a:lstStyle/>
          <a:p>
            <a:fld id="{19F2E979-CAF2-B143-A6B9-C74725202169}" type="slidenum">
              <a:rPr lang="en-US" smtClean="0"/>
              <a:t>12</a:t>
            </a:fld>
            <a:endParaRPr lang="en-US"/>
          </a:p>
        </p:txBody>
      </p:sp>
    </p:spTree>
    <p:extLst>
      <p:ext uri="{BB962C8B-B14F-4D97-AF65-F5344CB8AC3E}">
        <p14:creationId xmlns:p14="http://schemas.microsoft.com/office/powerpoint/2010/main" val="121031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much difference</a:t>
            </a:r>
          </a:p>
          <a:p>
            <a:r>
              <a:rPr lang="en-US" dirty="0" smtClean="0"/>
              <a:t>Slight</a:t>
            </a:r>
            <a:r>
              <a:rPr lang="en-US" baseline="0" dirty="0" smtClean="0"/>
              <a:t> tendency for deeper, stronger, broader reflectivities over MC (land? Convection?)</a:t>
            </a:r>
          </a:p>
          <a:p>
            <a:endParaRPr lang="en-US" dirty="0"/>
          </a:p>
        </p:txBody>
      </p:sp>
      <p:sp>
        <p:nvSpPr>
          <p:cNvPr id="4" name="Slide Number Placeholder 3"/>
          <p:cNvSpPr>
            <a:spLocks noGrp="1"/>
          </p:cNvSpPr>
          <p:nvPr>
            <p:ph type="sldNum" sz="quarter" idx="10"/>
          </p:nvPr>
        </p:nvSpPr>
        <p:spPr/>
        <p:txBody>
          <a:bodyPr/>
          <a:lstStyle/>
          <a:p>
            <a:fld id="{19F2E979-CAF2-B143-A6B9-C74725202169}" type="slidenum">
              <a:rPr lang="en-US" smtClean="0"/>
              <a:t>13</a:t>
            </a:fld>
            <a:endParaRPr lang="en-US"/>
          </a:p>
        </p:txBody>
      </p:sp>
    </p:spTree>
    <p:extLst>
      <p:ext uri="{BB962C8B-B14F-4D97-AF65-F5344CB8AC3E}">
        <p14:creationId xmlns:p14="http://schemas.microsoft.com/office/powerpoint/2010/main" val="257386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night, similar pattern to all</a:t>
            </a:r>
          </a:p>
          <a:p>
            <a:r>
              <a:rPr lang="en-US" dirty="0" smtClean="0"/>
              <a:t>But during</a:t>
            </a:r>
            <a:r>
              <a:rPr lang="en-US" baseline="0" dirty="0" smtClean="0"/>
              <a:t> day, while reflectivity distributions are broader and stronger over MC, see deeper anvils over WP when isolate ocean areas only</a:t>
            </a:r>
          </a:p>
          <a:p>
            <a:endParaRPr lang="en-US" baseline="0" dirty="0" smtClean="0"/>
          </a:p>
          <a:p>
            <a:pPr marL="171450" indent="-171450">
              <a:buFontTx/>
              <a:buChar char="-"/>
            </a:pPr>
            <a:endParaRPr lang="en-US" baseline="0" dirty="0" smtClean="0"/>
          </a:p>
          <a:p>
            <a:pPr marL="171450" indent="-171450">
              <a:buFontTx/>
              <a:buChar char="-"/>
            </a:pPr>
            <a:r>
              <a:rPr lang="en-US" dirty="0" smtClean="0"/>
              <a:t>Maximum anvil reflectivity over ocean located higher in altitude during day: widespread cold cloud entities slowly rising in the upper troposphere (relevant to injection</a:t>
            </a:r>
            <a:r>
              <a:rPr lang="en-US" baseline="0" dirty="0" smtClean="0"/>
              <a:t> of ice and water vapor into troposphere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9F2E979-CAF2-B143-A6B9-C74725202169}" type="slidenum">
              <a:rPr lang="en-US" smtClean="0"/>
              <a:t>14</a:t>
            </a:fld>
            <a:endParaRPr lang="en-US"/>
          </a:p>
        </p:txBody>
      </p:sp>
    </p:spTree>
    <p:extLst>
      <p:ext uri="{BB962C8B-B14F-4D97-AF65-F5344CB8AC3E}">
        <p14:creationId xmlns:p14="http://schemas.microsoft.com/office/powerpoint/2010/main" val="135109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Relationship with lifecycle (mature: more time for size sorting/aggregation, decaying, proximity to convection)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FFFFFF"/>
                </a:solidFill>
              </a:rPr>
              <a:t>Daytime peak in stratiform over WP: widespread cold cloud entities slowly rising in upper troposphere (aggregation processes, mature)</a:t>
            </a:r>
          </a:p>
          <a:p>
            <a:r>
              <a:rPr lang="en-US" sz="2400" dirty="0" smtClean="0">
                <a:solidFill>
                  <a:srgbClr val="FFFFFF"/>
                </a:solidFill>
              </a:rPr>
              <a:t>Future work</a:t>
            </a:r>
          </a:p>
          <a:p>
            <a:pPr lvl="1"/>
            <a:r>
              <a:rPr lang="en-US" sz="1800" dirty="0" smtClean="0">
                <a:solidFill>
                  <a:srgbClr val="FFFFFF"/>
                </a:solidFill>
              </a:rPr>
              <a:t>MJO phase</a:t>
            </a:r>
          </a:p>
          <a:p>
            <a:pPr lvl="1"/>
            <a:r>
              <a:rPr lang="en-US" sz="1800" dirty="0" smtClean="0">
                <a:solidFill>
                  <a:srgbClr val="FFFFFF"/>
                </a:solidFill>
              </a:rPr>
              <a:t>Comparison with continental (Africa), green ocean (Amazonia), coastal regions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rgbClr val="FFFFFF"/>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9F2E979-CAF2-B143-A6B9-C74725202169}" type="slidenum">
              <a:rPr lang="en-US" smtClean="0"/>
              <a:t>15</a:t>
            </a:fld>
            <a:endParaRPr lang="en-US"/>
          </a:p>
        </p:txBody>
      </p:sp>
    </p:spTree>
    <p:extLst>
      <p:ext uri="{BB962C8B-B14F-4D97-AF65-F5344CB8AC3E}">
        <p14:creationId xmlns:p14="http://schemas.microsoft.com/office/powerpoint/2010/main" val="413993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Size of MCS is size of cold cloud top. To qualify as MCS, must have large cold cloud top, large rain area, and some heavy rain. This figure shows spatial distribution of active MCSs. Color of each point shows the number of active MCSs found within a circular area with radius of five degrees centered on that point. (a) Small separated MCSs (&lt;12,000km2; i.e., the smallest 25%) in DJF, (b) large separated MCS (&gt;40,000km2; i.e., the largest 25%) in DJF, (c) connected MCS in DJF, (d)-(f) same as (a)-(c) except for JJA</a:t>
            </a:r>
            <a:r>
              <a:rPr lang="en-US" dirty="0" smtClean="0">
                <a:latin typeface="Calibri" charset="0"/>
              </a:rPr>
              <a:t>.</a:t>
            </a:r>
          </a:p>
          <a:p>
            <a:pPr eaLnBrk="1" hangingPunct="1">
              <a:spcBef>
                <a:spcPct val="0"/>
              </a:spcBef>
            </a:pPr>
            <a:endParaRPr lang="en-US" dirty="0" smtClean="0">
              <a:latin typeface="Calibri" charset="0"/>
            </a:endParaRPr>
          </a:p>
          <a:p>
            <a:pPr marL="171450" indent="-171450">
              <a:buFontTx/>
              <a:buChar char="-"/>
            </a:pPr>
            <a:r>
              <a:rPr lang="en-US" dirty="0" smtClean="0"/>
              <a:t>Small separated MCSs numerous mainly over continental  regions of Africa and S. America</a:t>
            </a:r>
          </a:p>
          <a:p>
            <a:pPr marL="171450" indent="-171450">
              <a:buFontTx/>
              <a:buChar char="-"/>
            </a:pPr>
            <a:r>
              <a:rPr lang="en-US" dirty="0" smtClean="0"/>
              <a:t>Large separated MCSs occur frequently in these same continental regions</a:t>
            </a:r>
          </a:p>
          <a:p>
            <a:pPr marL="171450" indent="-171450">
              <a:buFontTx/>
              <a:buChar char="-"/>
            </a:pPr>
            <a:r>
              <a:rPr lang="en-US" dirty="0" smtClean="0"/>
              <a:t>Large separated MCSs occur with great frequency over the MC (relatively few small ones occur)</a:t>
            </a:r>
          </a:p>
          <a:p>
            <a:pPr marL="171450" indent="-171450">
              <a:buFontTx/>
              <a:buChar char="-"/>
            </a:pPr>
            <a:r>
              <a:rPr lang="en-US" dirty="0" smtClean="0"/>
              <a:t>Oceanic conditions in the MC favor growth of MCSs to larger sizes</a:t>
            </a:r>
          </a:p>
          <a:p>
            <a:pPr marL="171450" indent="-171450">
              <a:buFontTx/>
              <a:buChar char="-"/>
            </a:pPr>
            <a:r>
              <a:rPr lang="en-US" dirty="0" smtClean="0"/>
              <a:t>Connected MCSs occur mostly over warm pool regions of Indian and west Pacific Oceans (weaker diurnal cycle – strong diurnal cycle over MC likely limits large connected systems there)</a:t>
            </a:r>
          </a:p>
          <a:p>
            <a:pPr eaLnBrk="1" hangingPunct="1">
              <a:spcBef>
                <a:spcPct val="0"/>
              </a:spcBef>
            </a:pPr>
            <a:endParaRPr lang="en-US" dirty="0" smtClean="0">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3FEE8DE-7243-254F-9661-155C74F1B5B0}" type="slidenum">
              <a:rPr lang="en-US" sz="1200">
                <a:solidFill>
                  <a:srgbClr val="000000"/>
                </a:solidFill>
              </a:rPr>
              <a:pPr eaLnBrk="1" hangingPunct="1"/>
              <a:t>3</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Annual climatology of MCS anvil clouds for 2007. Color shows percentage of area covered by anvil clouds associated with (a) Small separated MCSs, (b) large separated MCSs, and (c) connected MCSs for each 5x5 grid.</a:t>
            </a:r>
          </a:p>
          <a:p>
            <a:endParaRPr lang="en-US" dirty="0" smtClean="0"/>
          </a:p>
          <a:p>
            <a:r>
              <a:rPr lang="en-US" dirty="0" smtClean="0"/>
              <a:t>Anvil clouds from large separated</a:t>
            </a:r>
            <a:r>
              <a:rPr lang="en-US" baseline="0" dirty="0" smtClean="0"/>
              <a:t> MCSs favored over open water, occur 10 times more frequently than those of small separated MCSs and cover several times more area overall</a:t>
            </a:r>
            <a:endParaRPr lang="en-US" dirty="0" smtClean="0"/>
          </a:p>
          <a:p>
            <a:endParaRPr lang="en-US" dirty="0" smtClean="0"/>
          </a:p>
          <a:p>
            <a:pPr marL="171450" indent="-171450">
              <a:buFontTx/>
              <a:buChar char="-"/>
            </a:pPr>
            <a:r>
              <a:rPr lang="en-US" dirty="0" err="1" smtClean="0"/>
              <a:t>Nonraining</a:t>
            </a:r>
            <a:r>
              <a:rPr lang="en-US" dirty="0" smtClean="0"/>
              <a:t> anvils of MCs throughout tropics mostly &lt;~10 km thick (modal thickness of ~4-5 km)</a:t>
            </a:r>
          </a:p>
          <a:p>
            <a:pPr marL="171450" indent="-171450">
              <a:buFontTx/>
              <a:buChar char="-"/>
            </a:pPr>
            <a:r>
              <a:rPr lang="en-US" dirty="0" smtClean="0"/>
              <a:t>Over warm oceans of the warm pool, less thick anvils may extend out to 5 times the equivalent radii of primary rain areas of the MCs</a:t>
            </a:r>
          </a:p>
          <a:p>
            <a:pPr marL="171450" indent="-171450">
              <a:buFontTx/>
              <a:buChar char="-"/>
            </a:pPr>
            <a:r>
              <a:rPr lang="en-US" dirty="0" smtClean="0"/>
              <a:t>Relationship</a:t>
            </a:r>
            <a:r>
              <a:rPr lang="en-US" baseline="0" dirty="0" smtClean="0"/>
              <a:t> to distance from raining core, processes forming anvil (convective/stratiform) </a:t>
            </a:r>
          </a:p>
          <a:p>
            <a:pPr marL="171450" indent="-171450">
              <a:buFontTx/>
              <a:buChar char="-"/>
            </a:pPr>
            <a:r>
              <a:rPr lang="en-US" dirty="0" smtClean="0"/>
              <a:t>Differences in reflectivity</a:t>
            </a:r>
            <a:r>
              <a:rPr lang="en-US" baseline="0" dirty="0" smtClean="0"/>
              <a:t> distributions of anvils in MCSs over ocean, continents (thicker anvils nearly absent over continental regions)</a:t>
            </a:r>
          </a:p>
          <a:p>
            <a:pPr marL="171450" indent="-171450">
              <a:buFontTx/>
              <a:buChar char="-"/>
            </a:pPr>
            <a:r>
              <a:rPr lang="en-US" baseline="0" dirty="0" smtClean="0"/>
              <a:t>Focus on frequency of anvils in MC, WP</a:t>
            </a:r>
          </a:p>
          <a:p>
            <a:pPr marL="171450" indent="-171450">
              <a:buFontTx/>
              <a:buChar char="-"/>
            </a:pPr>
            <a:endParaRPr lang="en-US" baseline="0" dirty="0" smtClean="0"/>
          </a:p>
          <a:p>
            <a:r>
              <a:rPr lang="en-US" baseline="0" dirty="0" smtClean="0"/>
              <a:t>Maritime Continent: </a:t>
            </a:r>
          </a:p>
          <a:p>
            <a:pPr marL="342900" indent="-342900">
              <a:buFontTx/>
              <a:buChar char="-"/>
            </a:pPr>
            <a:r>
              <a:rPr lang="en-US" sz="2000" dirty="0" smtClean="0"/>
              <a:t>Important energy source of global circulation</a:t>
            </a:r>
          </a:p>
          <a:p>
            <a:pPr marL="342900" indent="-342900">
              <a:buFontTx/>
              <a:buChar char="-"/>
            </a:pPr>
            <a:r>
              <a:rPr lang="en-US" sz="2000" dirty="0" smtClean="0"/>
              <a:t>GCMs still have trouble resolving convection over MC (boreal winter)</a:t>
            </a:r>
          </a:p>
          <a:p>
            <a:pPr lvl="1"/>
            <a:r>
              <a:rPr lang="en-US" sz="1800" dirty="0" smtClean="0"/>
              <a:t>Poor representation of MJO</a:t>
            </a:r>
          </a:p>
          <a:p>
            <a:pPr lvl="1"/>
            <a:r>
              <a:rPr lang="en-US" sz="1800" dirty="0" smtClean="0"/>
              <a:t>Significant diurnal cycle</a:t>
            </a:r>
          </a:p>
          <a:p>
            <a:pPr lvl="1"/>
            <a:endParaRPr lang="en-US" sz="1800" dirty="0" smtClean="0"/>
          </a:p>
          <a:p>
            <a:pPr lvl="1"/>
            <a:r>
              <a:rPr lang="en-US" sz="2000" dirty="0" smtClean="0"/>
              <a:t>Cloud lifecycle</a:t>
            </a:r>
          </a:p>
          <a:p>
            <a:pPr lvl="1"/>
            <a:r>
              <a:rPr lang="en-US" sz="1800" dirty="0" smtClean="0"/>
              <a:t>Latent heating (convective/stratiform)</a:t>
            </a:r>
          </a:p>
          <a:p>
            <a:pPr lvl="1"/>
            <a:r>
              <a:rPr lang="en-US" sz="1800" dirty="0" smtClean="0"/>
              <a:t>Radiative heating (anvil characteristics)</a:t>
            </a:r>
          </a:p>
          <a:p>
            <a:pPr marL="0" indent="0">
              <a:buFontTx/>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rPr>
              <a:t>CloudSat CPR: vertical structure of anvils (</a:t>
            </a:r>
            <a:r>
              <a:rPr lang="en-US" sz="1100" b="1" dirty="0" smtClean="0">
                <a:solidFill>
                  <a:srgbClr val="FFFFFF"/>
                </a:solidFill>
              </a:rPr>
              <a:t>diurnally, regionally)</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19F2E979-CAF2-B143-A6B9-C74725202169}" type="slidenum">
              <a:rPr lang="en-US" smtClean="0"/>
              <a:t>4</a:t>
            </a:fld>
            <a:endParaRPr lang="en-US"/>
          </a:p>
        </p:txBody>
      </p:sp>
    </p:spTree>
    <p:extLst>
      <p:ext uri="{BB962C8B-B14F-4D97-AF65-F5344CB8AC3E}">
        <p14:creationId xmlns:p14="http://schemas.microsoft.com/office/powerpoint/2010/main" val="259183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Conventions for the IWC and WV plots are as in the paper--what's plotted are anomalies from the climatological monthly mean, overlaid with CALIPSO cloud fraction and ERA-Interim wind anomalies.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IWC and water vapor mixing</a:t>
            </a:r>
            <a:r>
              <a:rPr lang="en-US" sz="1200" kern="1200" baseline="0" dirty="0" smtClean="0">
                <a:solidFill>
                  <a:schemeClr val="tx1"/>
                </a:solidFill>
                <a:latin typeface="+mn-lt"/>
                <a:ea typeface="+mn-ea"/>
                <a:cs typeface="+mn-cs"/>
              </a:rPr>
              <a:t> ratio profiles retrieved from thermal microwave emissions in five spectral regions measured by the MLS aboard A-Train’s Aura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IWC: Outward</a:t>
            </a:r>
            <a:r>
              <a:rPr lang="en-US" baseline="0" dirty="0" smtClean="0"/>
              <a:t> advection of cloud ice at high altitudes (TTL above 150 </a:t>
            </a:r>
            <a:r>
              <a:rPr lang="en-US" baseline="0" dirty="0" err="1" smtClean="0"/>
              <a:t>mb</a:t>
            </a:r>
            <a:r>
              <a:rPr lang="en-US" baseline="0" dirty="0" smtClean="0"/>
              <a:t>), greatest for larger systems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MC interior (left) </a:t>
            </a:r>
            <a:r>
              <a:rPr lang="en-US" baseline="0" dirty="0" err="1" smtClean="0"/>
              <a:t>vs</a:t>
            </a:r>
            <a:r>
              <a:rPr lang="en-US" baseline="0" dirty="0" smtClean="0"/>
              <a:t> West Pacific open ocean (right)</a:t>
            </a: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F2E979-CAF2-B143-A6B9-C74725202169}" type="slidenum">
              <a:rPr lang="en-US" smtClean="0"/>
              <a:t>5</a:t>
            </a:fld>
            <a:endParaRPr lang="en-US"/>
          </a:p>
        </p:txBody>
      </p:sp>
    </p:spTree>
    <p:extLst>
      <p:ext uri="{BB962C8B-B14F-4D97-AF65-F5344CB8AC3E}">
        <p14:creationId xmlns:p14="http://schemas.microsoft.com/office/powerpoint/2010/main" val="125034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dirty="0" smtClean="0">
                <a:solidFill>
                  <a:schemeClr val="tx1"/>
                </a:solidFill>
                <a:latin typeface="+mn-lt"/>
                <a:ea typeface="+mn-ea"/>
                <a:cs typeface="+mn-cs"/>
              </a:rPr>
              <a:t>Noticeable narrowing of CFADs and decreases in overall reflectivity found when moving away from rain areas</a:t>
            </a:r>
          </a:p>
          <a:p>
            <a:pPr marL="171450" indent="-171450">
              <a:buFontTx/>
              <a:buChar char="-"/>
            </a:pPr>
            <a:r>
              <a:rPr lang="en-US" sz="1200" kern="1200" baseline="0" dirty="0" smtClean="0">
                <a:solidFill>
                  <a:schemeClr val="tx1"/>
                </a:solidFill>
                <a:latin typeface="+mn-lt"/>
                <a:ea typeface="+mn-ea"/>
                <a:cs typeface="+mn-cs"/>
              </a:rPr>
              <a:t>Anvils in CMCSs tend to show a sharply peaked, narrower histogram at most levels, whereas SMCSs show a mode of high reflectivity concentration in the lower portion of the cloud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Difference</a:t>
            </a:r>
            <a:r>
              <a:rPr lang="en-US" sz="1200" kern="1200" baseline="0" dirty="0" smtClean="0">
                <a:solidFill>
                  <a:schemeClr val="tx1"/>
                </a:solidFill>
                <a:latin typeface="+mn-lt"/>
                <a:ea typeface="+mn-ea"/>
                <a:cs typeface="+mn-cs"/>
              </a:rPr>
              <a:t> CFADs: </a:t>
            </a:r>
          </a:p>
          <a:p>
            <a:pPr marL="171450" indent="-171450">
              <a:buFontTx/>
              <a:buChar char="-"/>
            </a:pPr>
            <a:r>
              <a:rPr lang="en-US" sz="1200" kern="1200" dirty="0" smtClean="0">
                <a:solidFill>
                  <a:schemeClr val="tx1"/>
                </a:solidFill>
                <a:latin typeface="+mn-lt"/>
                <a:ea typeface="+mn-ea"/>
                <a:cs typeface="+mn-cs"/>
              </a:rPr>
              <a:t>Daytime small SMCSs stronger, broader</a:t>
            </a:r>
            <a:r>
              <a:rPr lang="en-US" sz="1200" kern="1200" baseline="0" dirty="0" smtClean="0">
                <a:solidFill>
                  <a:schemeClr val="tx1"/>
                </a:solidFill>
                <a:latin typeface="+mn-lt"/>
                <a:ea typeface="+mn-ea"/>
                <a:cs typeface="+mn-cs"/>
              </a:rPr>
              <a:t> reflectivities aloft (convective)</a:t>
            </a:r>
          </a:p>
          <a:p>
            <a:pPr marL="171450" indent="-171450">
              <a:buFontTx/>
              <a:buChar char="-"/>
            </a:pPr>
            <a:r>
              <a:rPr lang="en-US" sz="1200" kern="1200" dirty="0" smtClean="0">
                <a:solidFill>
                  <a:schemeClr val="tx1"/>
                </a:solidFill>
                <a:latin typeface="+mn-lt"/>
                <a:ea typeface="+mn-ea"/>
                <a:cs typeface="+mn-cs"/>
              </a:rPr>
              <a:t>For large and connected MCSs, the daytime distributions are narrower, perhaps indicating their maturity (more time for size sorting/aggregation processes).</a:t>
            </a:r>
          </a:p>
          <a:p>
            <a:pPr marL="171450" indent="-171450">
              <a:buFontTx/>
              <a:buChar char="-"/>
            </a:pPr>
            <a:r>
              <a:rPr lang="en-US" sz="1200" kern="1200" dirty="0" smtClean="0">
                <a:solidFill>
                  <a:schemeClr val="tx1"/>
                </a:solidFill>
                <a:latin typeface="+mn-lt"/>
                <a:ea typeface="+mn-ea"/>
                <a:cs typeface="+mn-cs"/>
              </a:rPr>
              <a:t>Similar for connected MCSs</a:t>
            </a:r>
          </a:p>
          <a:p>
            <a:pPr marL="0" indent="0">
              <a:buFontTx/>
              <a:buNone/>
            </a:pPr>
            <a:endParaRPr lang="en-US" sz="1200" kern="1200" dirty="0" smtClean="0">
              <a:solidFill>
                <a:schemeClr val="tx1"/>
              </a:solidFill>
              <a:latin typeface="+mn-lt"/>
              <a:ea typeface="+mn-ea"/>
              <a:cs typeface="+mn-cs"/>
            </a:endParaRPr>
          </a:p>
          <a:p>
            <a:pPr marL="171450" indent="-171450">
              <a:buFontTx/>
              <a:buChar char="-"/>
            </a:pPr>
            <a:endParaRPr lang="en-U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Larger</a:t>
            </a:r>
            <a:r>
              <a:rPr lang="en-US" sz="1200" kern="1200" baseline="0" dirty="0" smtClean="0">
                <a:solidFill>
                  <a:schemeClr val="tx1"/>
                </a:solidFill>
                <a:latin typeface="+mn-lt"/>
                <a:ea typeface="+mn-ea"/>
                <a:cs typeface="+mn-cs"/>
              </a:rPr>
              <a:t> reflectivities in anvil clouds are due to the presence of larger particles</a:t>
            </a:r>
          </a:p>
          <a:p>
            <a:pPr marL="171450" indent="-171450">
              <a:buFontTx/>
              <a:buChar char="-"/>
            </a:pPr>
            <a:r>
              <a:rPr lang="en-US" sz="1200" kern="1200" baseline="0" dirty="0" smtClean="0">
                <a:solidFill>
                  <a:schemeClr val="tx1"/>
                </a:solidFill>
                <a:latin typeface="+mn-lt"/>
                <a:ea typeface="+mn-ea"/>
                <a:cs typeface="+mn-cs"/>
              </a:rPr>
              <a:t>Broadening of PSDs with distance below cloud top due primarily to aggregation of large particles and depletion of smaller ones</a:t>
            </a:r>
          </a:p>
          <a:p>
            <a:pPr marL="171450" indent="-171450">
              <a:buFontTx/>
              <a:buChar char="-"/>
            </a:pPr>
            <a:r>
              <a:rPr lang="en-US" sz="1200" kern="1200" baseline="0" dirty="0" smtClean="0">
                <a:solidFill>
                  <a:schemeClr val="tx1"/>
                </a:solidFill>
                <a:latin typeface="+mn-lt"/>
                <a:ea typeface="+mn-ea"/>
                <a:cs typeface="+mn-cs"/>
              </a:rPr>
              <a:t>Aggregation broadens the size distribution, thereby decreasing the slope</a:t>
            </a:r>
          </a:p>
          <a:p>
            <a:pPr marL="171450" indent="-171450">
              <a:buFontTx/>
              <a:buChar char="-"/>
            </a:pPr>
            <a:r>
              <a:rPr lang="en-US" sz="1200" kern="1200" baseline="0" dirty="0" smtClean="0">
                <a:solidFill>
                  <a:schemeClr val="tx1"/>
                </a:solidFill>
                <a:latin typeface="+mn-lt"/>
                <a:ea typeface="+mn-ea"/>
                <a:cs typeface="+mn-cs"/>
              </a:rPr>
              <a:t>Closest to the raining centers, thick anvils have broadest distribution of reflectivity at any level</a:t>
            </a:r>
          </a:p>
          <a:p>
            <a:pPr marL="171450" indent="-171450">
              <a:buFontTx/>
              <a:buChar char="-"/>
            </a:pPr>
            <a:r>
              <a:rPr lang="en-US" sz="1200" kern="1200" baseline="0" dirty="0" smtClean="0">
                <a:solidFill>
                  <a:schemeClr val="tx1"/>
                </a:solidFill>
                <a:latin typeface="+mn-lt"/>
                <a:ea typeface="+mn-ea"/>
                <a:cs typeface="+mn-cs"/>
              </a:rPr>
              <a:t>Narrowing of reflectivity distribution and weakening of overall reflectivity with increasing distance from raining center consistent with increase in age of anvils (with time, larger particles settled out – size sorting/sedimentation)</a:t>
            </a:r>
          </a:p>
          <a:p>
            <a:pPr marL="171450" indent="-171450">
              <a:buFontTx/>
              <a:buChar char="-"/>
            </a:pPr>
            <a:r>
              <a:rPr lang="en-US" sz="1200" kern="1200" baseline="0" dirty="0" smtClean="0">
                <a:solidFill>
                  <a:schemeClr val="tx1"/>
                </a:solidFill>
                <a:latin typeface="+mn-lt"/>
                <a:ea typeface="+mn-ea"/>
                <a:cs typeface="+mn-cs"/>
              </a:rPr>
              <a:t>Compared to oceanic MCSs, those in continental regions appear to have broader reflectivity distributions, especially in upper portions of anvil clouds</a:t>
            </a:r>
          </a:p>
          <a:p>
            <a:pPr marL="171450" indent="-171450">
              <a:buFontTx/>
              <a:buChar char="-"/>
            </a:pPr>
            <a:r>
              <a:rPr lang="en-US" sz="1200" kern="1200" baseline="0" dirty="0" smtClean="0">
                <a:solidFill>
                  <a:schemeClr val="tx1"/>
                </a:solidFill>
                <a:latin typeface="+mn-lt"/>
                <a:ea typeface="+mn-ea"/>
                <a:cs typeface="+mn-cs"/>
              </a:rPr>
              <a:t>Noticeable narrowing of CFADs and decreases in overall reflectivity found when moving away from rain areas</a:t>
            </a:r>
          </a:p>
          <a:p>
            <a:pPr marL="171450" indent="-171450">
              <a:buFontTx/>
              <a:buChar char="-"/>
            </a:pPr>
            <a:r>
              <a:rPr lang="en-US" sz="1200" kern="1200" baseline="0" dirty="0" smtClean="0">
                <a:solidFill>
                  <a:schemeClr val="tx1"/>
                </a:solidFill>
                <a:latin typeface="+mn-lt"/>
                <a:ea typeface="+mn-ea"/>
                <a:cs typeface="+mn-cs"/>
              </a:rPr>
              <a:t>Anvils in CMCSs tend to show a sharply peaked, narrower histogram at most levels, whereas SMCSs show a mode of high reflectivity concentration in the lower portion of the cloud</a:t>
            </a:r>
          </a:p>
          <a:p>
            <a:pPr marL="171450" indent="-171450">
              <a:buFontTx/>
              <a:buChar char="-"/>
            </a:pPr>
            <a:r>
              <a:rPr lang="en-US" sz="1200" kern="1200" baseline="0" dirty="0" smtClean="0">
                <a:solidFill>
                  <a:schemeClr val="tx1"/>
                </a:solidFill>
                <a:latin typeface="+mn-lt"/>
                <a:ea typeface="+mn-ea"/>
                <a:cs typeface="+mn-cs"/>
              </a:rPr>
              <a:t>Narrower-peaked, high-frequency distribution tilting toward weaker reflectivity with increasing height is characteristic of a stratiform cloud in which ice particle growth dominated by vapor diffusion and aggregation (less influenced by detrainment of ice from convective cores) </a:t>
            </a:r>
            <a:endParaRPr lang="en-US" sz="1200" kern="1200" dirty="0" smtClean="0">
              <a:solidFill>
                <a:schemeClr val="tx1"/>
              </a:solidFill>
              <a:latin typeface="+mn-lt"/>
              <a:ea typeface="+mn-ea"/>
              <a:cs typeface="+mn-cs"/>
            </a:endParaRPr>
          </a:p>
          <a:p>
            <a:pPr marL="0" indent="0">
              <a:buFontTx/>
              <a:buNone/>
            </a:pPr>
            <a:endParaRPr lang="en-US" sz="1200" kern="1200" dirty="0" smtClean="0">
              <a:solidFill>
                <a:schemeClr val="tx1"/>
              </a:solidFill>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9F2E979-CAF2-B143-A6B9-C74725202169}" type="slidenum">
              <a:rPr lang="en-US" smtClean="0"/>
              <a:t>6</a:t>
            </a:fld>
            <a:endParaRPr lang="en-US"/>
          </a:p>
        </p:txBody>
      </p:sp>
    </p:spTree>
    <p:extLst>
      <p:ext uri="{BB962C8B-B14F-4D97-AF65-F5344CB8AC3E}">
        <p14:creationId xmlns:p14="http://schemas.microsoft.com/office/powerpoint/2010/main" val="21370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 spots over land/coasts</a:t>
            </a:r>
            <a:r>
              <a:rPr lang="en-US" baseline="0" dirty="0" smtClean="0"/>
              <a:t> at night,</a:t>
            </a:r>
            <a:endParaRPr lang="en-US" dirty="0" smtClean="0"/>
          </a:p>
          <a:p>
            <a:r>
              <a:rPr lang="en-US" dirty="0" smtClean="0"/>
              <a:t>Differences in interior</a:t>
            </a:r>
            <a:r>
              <a:rPr lang="en-US" baseline="0" dirty="0" smtClean="0"/>
              <a:t> Maritime Continent (diurnal cycle, large separated MCSs) and western Pacific (connected MCSs)</a:t>
            </a:r>
            <a:endParaRPr lang="en-US" dirty="0"/>
          </a:p>
        </p:txBody>
      </p:sp>
      <p:sp>
        <p:nvSpPr>
          <p:cNvPr id="4" name="Slide Number Placeholder 3"/>
          <p:cNvSpPr>
            <a:spLocks noGrp="1"/>
          </p:cNvSpPr>
          <p:nvPr>
            <p:ph type="sldNum" sz="quarter" idx="10"/>
          </p:nvPr>
        </p:nvSpPr>
        <p:spPr/>
        <p:txBody>
          <a:bodyPr/>
          <a:lstStyle/>
          <a:p>
            <a:fld id="{19F2E979-CAF2-B143-A6B9-C74725202169}" type="slidenum">
              <a:rPr lang="en-US" smtClean="0"/>
              <a:t>7</a:t>
            </a:fld>
            <a:endParaRPr lang="en-US"/>
          </a:p>
        </p:txBody>
      </p:sp>
    </p:spTree>
    <p:extLst>
      <p:ext uri="{BB962C8B-B14F-4D97-AF65-F5344CB8AC3E}">
        <p14:creationId xmlns:p14="http://schemas.microsoft.com/office/powerpoint/2010/main" val="403226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Maritime Continent: greater difference in diurnal cycle than land/ocean</a:t>
            </a:r>
          </a:p>
          <a:p>
            <a:endParaRPr lang="en-US" dirty="0" smtClean="0"/>
          </a:p>
          <a:p>
            <a:r>
              <a:rPr lang="en-US" dirty="0" smtClean="0"/>
              <a:t>Daytime: Narrower</a:t>
            </a:r>
            <a:r>
              <a:rPr lang="en-US" baseline="0" dirty="0" smtClean="0"/>
              <a:t> distribution/decreased slope – mature/aggregation, but higher reflectivities aloft (larger particles)</a:t>
            </a:r>
            <a:endParaRPr lang="en-US" dirty="0"/>
          </a:p>
        </p:txBody>
      </p:sp>
      <p:sp>
        <p:nvSpPr>
          <p:cNvPr id="4" name="Slide Number Placeholder 3"/>
          <p:cNvSpPr>
            <a:spLocks noGrp="1"/>
          </p:cNvSpPr>
          <p:nvPr>
            <p:ph type="sldNum" sz="quarter" idx="10"/>
          </p:nvPr>
        </p:nvSpPr>
        <p:spPr/>
        <p:txBody>
          <a:bodyPr/>
          <a:lstStyle/>
          <a:p>
            <a:fld id="{19F2E979-CAF2-B143-A6B9-C74725202169}" type="slidenum">
              <a:rPr lang="en-US" smtClean="0"/>
              <a:t>8</a:t>
            </a:fld>
            <a:endParaRPr lang="en-US"/>
          </a:p>
        </p:txBody>
      </p:sp>
    </p:spTree>
    <p:extLst>
      <p:ext uri="{BB962C8B-B14F-4D97-AF65-F5344CB8AC3E}">
        <p14:creationId xmlns:p14="http://schemas.microsoft.com/office/powerpoint/2010/main" val="368772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Probability of a location being under a DCC, WCC, BSR</a:t>
            </a:r>
            <a:r>
              <a:rPr lang="en-US" baseline="0" dirty="0" smtClean="0"/>
              <a:t> during NDJF 1998-2013</a:t>
            </a:r>
          </a:p>
          <a:p>
            <a:pPr marL="171450" indent="-171450">
              <a:buFontTx/>
              <a:buChar char="-"/>
            </a:pPr>
            <a:r>
              <a:rPr lang="en-US" dirty="0" smtClean="0"/>
              <a:t>Analysis for the Maritime Continent!</a:t>
            </a:r>
          </a:p>
          <a:p>
            <a:pPr marL="171450" indent="-171450">
              <a:buFontTx/>
              <a:buChar char="-"/>
            </a:pPr>
            <a:r>
              <a:rPr lang="en-US" dirty="0" smtClean="0"/>
              <a:t>At 1330</a:t>
            </a:r>
            <a:r>
              <a:rPr lang="en-US" baseline="0" dirty="0" smtClean="0"/>
              <a:t> LT (CloudSat “day”): </a:t>
            </a:r>
          </a:p>
          <a:p>
            <a:pPr marL="628650" lvl="1" indent="-171450">
              <a:buFontTx/>
              <a:buChar char="-"/>
            </a:pPr>
            <a:r>
              <a:rPr lang="en-US" baseline="0" dirty="0" smtClean="0"/>
              <a:t>Over land, increase in deep/wide convection (not quite peak), near min in stratiform (small separated MCSs)</a:t>
            </a:r>
          </a:p>
          <a:p>
            <a:pPr marL="628650" lvl="1" indent="-171450">
              <a:buFontTx/>
              <a:buChar char="-"/>
            </a:pPr>
            <a:r>
              <a:rPr lang="en-US" baseline="0" dirty="0" smtClean="0"/>
              <a:t>Over ocean: min in convection, more stratiform (decaying)</a:t>
            </a:r>
          </a:p>
          <a:p>
            <a:pPr marL="171450" lvl="0" indent="-171450">
              <a:buFontTx/>
              <a:buChar char="-"/>
            </a:pPr>
            <a:r>
              <a:rPr lang="en-US" baseline="0" dirty="0" smtClean="0"/>
              <a:t>At 0130 LT (CloudSat “night”) :</a:t>
            </a:r>
          </a:p>
          <a:p>
            <a:pPr marL="628650" lvl="1" indent="-171450">
              <a:buFontTx/>
              <a:buChar char="-"/>
            </a:pPr>
            <a:r>
              <a:rPr lang="en-US" baseline="0" dirty="0" smtClean="0"/>
              <a:t>Over land, increasing stratiform, nearing min in convection</a:t>
            </a:r>
          </a:p>
          <a:p>
            <a:pPr marL="628650" lvl="1" indent="-171450">
              <a:buFontTx/>
              <a:buChar char="-"/>
            </a:pPr>
            <a:r>
              <a:rPr lang="en-US" baseline="0" dirty="0" smtClean="0"/>
              <a:t>Over ocean, max convection (still less than afternoon convection over land), increasing stratiform</a:t>
            </a:r>
          </a:p>
        </p:txBody>
      </p:sp>
      <p:sp>
        <p:nvSpPr>
          <p:cNvPr id="4" name="Slide Number Placeholder 3"/>
          <p:cNvSpPr>
            <a:spLocks noGrp="1"/>
          </p:cNvSpPr>
          <p:nvPr>
            <p:ph type="sldNum" sz="quarter" idx="10"/>
          </p:nvPr>
        </p:nvSpPr>
        <p:spPr/>
        <p:txBody>
          <a:bodyPr/>
          <a:lstStyle/>
          <a:p>
            <a:fld id="{95E78655-CF84-D04B-AECF-E5524DEAE7D3}" type="slidenum">
              <a:rPr lang="en-US" smtClean="0"/>
              <a:t>10</a:t>
            </a:fld>
            <a:endParaRPr lang="en-US"/>
          </a:p>
        </p:txBody>
      </p:sp>
    </p:spTree>
    <p:extLst>
      <p:ext uri="{BB962C8B-B14F-4D97-AF65-F5344CB8AC3E}">
        <p14:creationId xmlns:p14="http://schemas.microsoft.com/office/powerpoint/2010/main" val="165811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MCSs</a:t>
            </a:r>
            <a:r>
              <a:rPr lang="en-US" sz="1200" baseline="0" dirty="0" smtClean="0"/>
              <a:t> tend to form during the night then slowly spread out, weaken during the day</a:t>
            </a:r>
          </a:p>
        </p:txBody>
      </p:sp>
      <p:sp>
        <p:nvSpPr>
          <p:cNvPr id="4" name="Slide Number Placeholder 3"/>
          <p:cNvSpPr>
            <a:spLocks noGrp="1"/>
          </p:cNvSpPr>
          <p:nvPr>
            <p:ph type="sldNum" sz="quarter" idx="10"/>
          </p:nvPr>
        </p:nvSpPr>
        <p:spPr/>
        <p:txBody>
          <a:bodyPr/>
          <a:lstStyle/>
          <a:p>
            <a:fld id="{19F2E979-CAF2-B143-A6B9-C74725202169}" type="slidenum">
              <a:rPr lang="en-US" smtClean="0"/>
              <a:t>11</a:t>
            </a:fld>
            <a:endParaRPr lang="en-US"/>
          </a:p>
        </p:txBody>
      </p:sp>
    </p:spTree>
    <p:extLst>
      <p:ext uri="{BB962C8B-B14F-4D97-AF65-F5344CB8AC3E}">
        <p14:creationId xmlns:p14="http://schemas.microsoft.com/office/powerpoint/2010/main" val="342819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DF7437-9E52-AD41-8F5F-E0D56B4C4FE6}"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410190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7437-9E52-AD41-8F5F-E0D56B4C4FE6}"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289872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7437-9E52-AD41-8F5F-E0D56B4C4FE6}"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23609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F7437-9E52-AD41-8F5F-E0D56B4C4FE6}"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132205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F7437-9E52-AD41-8F5F-E0D56B4C4FE6}" type="datetimeFigureOut">
              <a:rPr lang="en-US" smtClean="0"/>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329830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DF7437-9E52-AD41-8F5F-E0D56B4C4FE6}" type="datetimeFigureOut">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344681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DF7437-9E52-AD41-8F5F-E0D56B4C4FE6}" type="datetimeFigureOut">
              <a:rPr lang="en-US" smtClean="0"/>
              <a:t>3/7/16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237155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F7437-9E52-AD41-8F5F-E0D56B4C4FE6}" type="datetimeFigureOut">
              <a:rPr lang="en-US" smtClean="0"/>
              <a:t>3/7/16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123166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F7437-9E52-AD41-8F5F-E0D56B4C4FE6}" type="datetimeFigureOut">
              <a:rPr lang="en-US" smtClean="0"/>
              <a:t>3/7/16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20626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F7437-9E52-AD41-8F5F-E0D56B4C4FE6}" type="datetimeFigureOut">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64042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F7437-9E52-AD41-8F5F-E0D56B4C4FE6}" type="datetimeFigureOut">
              <a:rPr lang="en-US" smtClean="0"/>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86123-7E2B-8F4E-BEF3-4DB488BC2F34}" type="slidenum">
              <a:rPr lang="en-US" smtClean="0"/>
              <a:t>‹#›</a:t>
            </a:fld>
            <a:endParaRPr lang="en-US"/>
          </a:p>
        </p:txBody>
      </p:sp>
    </p:spTree>
    <p:extLst>
      <p:ext uri="{BB962C8B-B14F-4D97-AF65-F5344CB8AC3E}">
        <p14:creationId xmlns:p14="http://schemas.microsoft.com/office/powerpoint/2010/main" val="1185793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F7437-9E52-AD41-8F5F-E0D56B4C4FE6}" type="datetimeFigureOut">
              <a:rPr lang="en-US" smtClean="0"/>
              <a:t>3/7/16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86123-7E2B-8F4E-BEF3-4DB488BC2F34}" type="slidenum">
              <a:rPr lang="en-US" smtClean="0"/>
              <a:t>‹#›</a:t>
            </a:fld>
            <a:endParaRPr lang="en-US"/>
          </a:p>
        </p:txBody>
      </p:sp>
    </p:spTree>
    <p:extLst>
      <p:ext uri="{BB962C8B-B14F-4D97-AF65-F5344CB8AC3E}">
        <p14:creationId xmlns:p14="http://schemas.microsoft.com/office/powerpoint/2010/main" val="4177414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2354" y="1040932"/>
            <a:ext cx="7431891" cy="2514202"/>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Mesoscale Convective Systems over the Maritime Continent: </a:t>
            </a:r>
          </a:p>
          <a:p>
            <a:r>
              <a:rPr lang="en-US" sz="3600" b="1" dirty="0" smtClean="0"/>
              <a:t>A CloudSat/</a:t>
            </a:r>
            <a:r>
              <a:rPr lang="en-US" sz="3600" b="1" dirty="0" err="1" smtClean="0"/>
              <a:t>Multisensor</a:t>
            </a:r>
            <a:r>
              <a:rPr lang="en-US" sz="3600" b="1" dirty="0" smtClean="0"/>
              <a:t> Perspective</a:t>
            </a:r>
            <a:endParaRPr lang="en-US" sz="3600" b="1" dirty="0"/>
          </a:p>
        </p:txBody>
      </p:sp>
      <p:sp>
        <p:nvSpPr>
          <p:cNvPr id="6" name="Subtitle 2"/>
          <p:cNvSpPr txBox="1">
            <a:spLocks/>
          </p:cNvSpPr>
          <p:nvPr/>
        </p:nvSpPr>
        <p:spPr>
          <a:xfrm>
            <a:off x="511818" y="3935468"/>
            <a:ext cx="7742427" cy="2297071"/>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b="1" dirty="0" smtClean="0">
                <a:solidFill>
                  <a:srgbClr val="FFFFFF"/>
                </a:solidFill>
              </a:rPr>
              <a:t>Angela Rowe, Robert </a:t>
            </a:r>
            <a:r>
              <a:rPr lang="en-US" sz="2600" b="1" dirty="0" err="1" smtClean="0">
                <a:solidFill>
                  <a:srgbClr val="FFFFFF"/>
                </a:solidFill>
              </a:rPr>
              <a:t>Houze</a:t>
            </a:r>
            <a:r>
              <a:rPr lang="en-US" sz="2600" b="1" dirty="0" smtClean="0">
                <a:solidFill>
                  <a:srgbClr val="FFFFFF"/>
                </a:solidFill>
              </a:rPr>
              <a:t>, Jr., </a:t>
            </a:r>
          </a:p>
          <a:p>
            <a:r>
              <a:rPr lang="en-US" sz="2600" b="1" dirty="0" smtClean="0">
                <a:solidFill>
                  <a:srgbClr val="FFFFFF"/>
                </a:solidFill>
              </a:rPr>
              <a:t>Katrina </a:t>
            </a:r>
            <a:r>
              <a:rPr lang="en-US" sz="2600" b="1" dirty="0" err="1" smtClean="0">
                <a:solidFill>
                  <a:srgbClr val="FFFFFF"/>
                </a:solidFill>
              </a:rPr>
              <a:t>Virts</a:t>
            </a:r>
            <a:r>
              <a:rPr lang="en-US" sz="2600" b="1" dirty="0" smtClean="0">
                <a:solidFill>
                  <a:srgbClr val="FFFFFF"/>
                </a:solidFill>
              </a:rPr>
              <a:t>, Manuel </a:t>
            </a:r>
            <a:r>
              <a:rPr lang="en-US" sz="2600" b="1" dirty="0" err="1" smtClean="0">
                <a:solidFill>
                  <a:srgbClr val="FFFFFF"/>
                </a:solidFill>
              </a:rPr>
              <a:t>Zuluaga</a:t>
            </a:r>
            <a:endParaRPr lang="en-US" sz="2600" b="1" dirty="0" smtClean="0">
              <a:solidFill>
                <a:srgbClr val="FFFFFF"/>
              </a:solidFill>
            </a:endParaRPr>
          </a:p>
          <a:p>
            <a:r>
              <a:rPr lang="en-US" sz="1900" b="1" i="1" dirty="0" smtClean="0">
                <a:solidFill>
                  <a:srgbClr val="FFFFFF"/>
                </a:solidFill>
              </a:rPr>
              <a:t>University of Washington, Seattle, WA</a:t>
            </a:r>
          </a:p>
          <a:p>
            <a:endParaRPr lang="en-US" sz="1800" dirty="0" smtClean="0">
              <a:solidFill>
                <a:schemeClr val="tx2">
                  <a:lumMod val="20000"/>
                  <a:lumOff val="80000"/>
                </a:schemeClr>
              </a:solidFill>
            </a:endParaRPr>
          </a:p>
          <a:p>
            <a:r>
              <a:rPr lang="en-US" sz="1800" dirty="0" smtClean="0">
                <a:solidFill>
                  <a:schemeClr val="tx2">
                    <a:lumMod val="20000"/>
                    <a:lumOff val="80000"/>
                  </a:schemeClr>
                </a:solidFill>
              </a:rPr>
              <a:t>CALIPSO-CloudSat Science Team Meeting</a:t>
            </a:r>
          </a:p>
          <a:p>
            <a:r>
              <a:rPr lang="en-US" sz="1800" dirty="0" smtClean="0">
                <a:solidFill>
                  <a:schemeClr val="tx2">
                    <a:lumMod val="20000"/>
                    <a:lumOff val="80000"/>
                  </a:schemeClr>
                </a:solidFill>
              </a:rPr>
              <a:t>Newport News, VA</a:t>
            </a:r>
          </a:p>
          <a:p>
            <a:r>
              <a:rPr lang="en-US" sz="1800" dirty="0" smtClean="0">
                <a:solidFill>
                  <a:schemeClr val="tx2">
                    <a:lumMod val="20000"/>
                    <a:lumOff val="80000"/>
                  </a:schemeClr>
                </a:solidFill>
              </a:rPr>
              <a:t>1 March 2016</a:t>
            </a:r>
            <a:endParaRPr lang="en-US" sz="1800" dirty="0">
              <a:solidFill>
                <a:schemeClr val="tx2">
                  <a:lumMod val="20000"/>
                  <a:lumOff val="80000"/>
                </a:schemeClr>
              </a:solidFill>
            </a:endParaRPr>
          </a:p>
        </p:txBody>
      </p:sp>
    </p:spTree>
    <p:extLst>
      <p:ext uri="{BB962C8B-B14F-4D97-AF65-F5344CB8AC3E}">
        <p14:creationId xmlns:p14="http://schemas.microsoft.com/office/powerpoint/2010/main" val="20637175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3836" b="-86"/>
          <a:stretch/>
        </p:blipFill>
        <p:spPr>
          <a:xfrm>
            <a:off x="352069" y="3862669"/>
            <a:ext cx="3149058" cy="2723584"/>
          </a:xfrm>
          <a:prstGeom prst="rect">
            <a:avLst/>
          </a:prstGeom>
        </p:spPr>
      </p:pic>
      <p:sp>
        <p:nvSpPr>
          <p:cNvPr id="10" name="TextBox 9"/>
          <p:cNvSpPr txBox="1"/>
          <p:nvPr/>
        </p:nvSpPr>
        <p:spPr>
          <a:xfrm>
            <a:off x="234679" y="178856"/>
            <a:ext cx="2595315" cy="369332"/>
          </a:xfrm>
          <a:prstGeom prst="rect">
            <a:avLst/>
          </a:prstGeom>
          <a:solidFill>
            <a:schemeClr val="accent1">
              <a:lumMod val="60000"/>
              <a:lumOff val="40000"/>
            </a:schemeClr>
          </a:solidFill>
        </p:spPr>
        <p:txBody>
          <a:bodyPr wrap="square" rtlCol="0">
            <a:spAutoFit/>
          </a:bodyPr>
          <a:lstStyle/>
          <a:p>
            <a:pPr algn="ctr"/>
            <a:r>
              <a:rPr lang="en-US" b="1" dirty="0" smtClean="0"/>
              <a:t>Deep Convective Cores</a:t>
            </a:r>
            <a:endParaRPr lang="en-US" b="1" dirty="0"/>
          </a:p>
        </p:txBody>
      </p:sp>
      <p:sp>
        <p:nvSpPr>
          <p:cNvPr id="12" name="TextBox 11"/>
          <p:cNvSpPr txBox="1"/>
          <p:nvPr/>
        </p:nvSpPr>
        <p:spPr>
          <a:xfrm>
            <a:off x="262286" y="3431466"/>
            <a:ext cx="2595315" cy="369332"/>
          </a:xfrm>
          <a:prstGeom prst="rect">
            <a:avLst/>
          </a:prstGeom>
          <a:solidFill>
            <a:schemeClr val="accent1">
              <a:lumMod val="60000"/>
              <a:lumOff val="40000"/>
            </a:schemeClr>
          </a:solidFill>
        </p:spPr>
        <p:txBody>
          <a:bodyPr wrap="square" rtlCol="0">
            <a:spAutoFit/>
          </a:bodyPr>
          <a:lstStyle/>
          <a:p>
            <a:pPr algn="ctr"/>
            <a:r>
              <a:rPr lang="en-US" b="1" dirty="0" smtClean="0"/>
              <a:t>Broad Stratiform Regions</a:t>
            </a:r>
            <a:endParaRPr lang="en-US" b="1" dirty="0"/>
          </a:p>
        </p:txBody>
      </p:sp>
      <p:sp>
        <p:nvSpPr>
          <p:cNvPr id="14" name="Title 1"/>
          <p:cNvSpPr txBox="1">
            <a:spLocks/>
          </p:cNvSpPr>
          <p:nvPr/>
        </p:nvSpPr>
        <p:spPr>
          <a:xfrm>
            <a:off x="4915945" y="221921"/>
            <a:ext cx="3288174" cy="786812"/>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mj-lt"/>
                <a:ea typeface="+mj-ea"/>
                <a:cs typeface="+mj-cs"/>
              </a:rPr>
              <a:t>Diurnal Cycle</a:t>
            </a:r>
          </a:p>
        </p:txBody>
      </p:sp>
      <p:grpSp>
        <p:nvGrpSpPr>
          <p:cNvPr id="15" name="Group 14"/>
          <p:cNvGrpSpPr/>
          <p:nvPr/>
        </p:nvGrpSpPr>
        <p:grpSpPr>
          <a:xfrm>
            <a:off x="4859924" y="3583323"/>
            <a:ext cx="3584446" cy="2157984"/>
            <a:chOff x="838201" y="2437419"/>
            <a:chExt cx="3584446" cy="2157984"/>
          </a:xfrm>
        </p:grpSpPr>
        <p:pic>
          <p:nvPicPr>
            <p:cNvPr id="16" name="Picture 15"/>
            <p:cNvPicPr>
              <a:picLocks noChangeAspect="1"/>
            </p:cNvPicPr>
            <p:nvPr/>
          </p:nvPicPr>
          <p:blipFill>
            <a:blip r:embed="rId4"/>
            <a:stretch>
              <a:fillRect/>
            </a:stretch>
          </p:blipFill>
          <p:spPr>
            <a:xfrm>
              <a:off x="838201" y="2437419"/>
              <a:ext cx="3584446" cy="2157984"/>
            </a:xfrm>
            <a:prstGeom prst="rect">
              <a:avLst/>
            </a:prstGeom>
          </p:spPr>
        </p:pic>
        <p:sp>
          <p:nvSpPr>
            <p:cNvPr id="17" name="TextBox 16"/>
            <p:cNvSpPr txBox="1"/>
            <p:nvPr/>
          </p:nvSpPr>
          <p:spPr>
            <a:xfrm>
              <a:off x="1228631" y="2556479"/>
              <a:ext cx="1725609" cy="369332"/>
            </a:xfrm>
            <a:prstGeom prst="rect">
              <a:avLst/>
            </a:prstGeom>
            <a:solidFill>
              <a:schemeClr val="bg1"/>
            </a:solidFill>
          </p:spPr>
          <p:txBody>
            <a:bodyPr wrap="square" rtlCol="0">
              <a:spAutoFit/>
            </a:bodyPr>
            <a:lstStyle/>
            <a:p>
              <a:pPr algn="ctr"/>
              <a:r>
                <a:rPr lang="en-US" dirty="0" smtClean="0"/>
                <a:t>Ocean</a:t>
              </a:r>
              <a:endParaRPr lang="en-US" dirty="0"/>
            </a:p>
          </p:txBody>
        </p:sp>
      </p:grpSp>
      <p:grpSp>
        <p:nvGrpSpPr>
          <p:cNvPr id="18" name="Group 17"/>
          <p:cNvGrpSpPr/>
          <p:nvPr/>
        </p:nvGrpSpPr>
        <p:grpSpPr>
          <a:xfrm>
            <a:off x="4836975" y="1319202"/>
            <a:ext cx="3586075" cy="2112264"/>
            <a:chOff x="4914544" y="4525792"/>
            <a:chExt cx="3586075" cy="2112264"/>
          </a:xfrm>
        </p:grpSpPr>
        <p:pic>
          <p:nvPicPr>
            <p:cNvPr id="19" name="Picture 18"/>
            <p:cNvPicPr>
              <a:picLocks noChangeAspect="1"/>
            </p:cNvPicPr>
            <p:nvPr/>
          </p:nvPicPr>
          <p:blipFill>
            <a:blip r:embed="rId5"/>
            <a:stretch>
              <a:fillRect/>
            </a:stretch>
          </p:blipFill>
          <p:spPr>
            <a:xfrm>
              <a:off x="4914544" y="4525792"/>
              <a:ext cx="3586075" cy="2112264"/>
            </a:xfrm>
            <a:prstGeom prst="rect">
              <a:avLst/>
            </a:prstGeom>
          </p:spPr>
        </p:pic>
        <p:sp>
          <p:nvSpPr>
            <p:cNvPr id="20" name="TextBox 19"/>
            <p:cNvSpPr txBox="1"/>
            <p:nvPr/>
          </p:nvSpPr>
          <p:spPr>
            <a:xfrm>
              <a:off x="5380505" y="4647850"/>
              <a:ext cx="1673027" cy="369332"/>
            </a:xfrm>
            <a:prstGeom prst="rect">
              <a:avLst/>
            </a:prstGeom>
            <a:solidFill>
              <a:schemeClr val="bg1"/>
            </a:solidFill>
          </p:spPr>
          <p:txBody>
            <a:bodyPr wrap="square" rtlCol="0">
              <a:spAutoFit/>
            </a:bodyPr>
            <a:lstStyle/>
            <a:p>
              <a:pPr algn="ctr"/>
              <a:r>
                <a:rPr lang="en-US" dirty="0" smtClean="0"/>
                <a:t>Land</a:t>
              </a:r>
              <a:endParaRPr lang="en-US" dirty="0"/>
            </a:p>
          </p:txBody>
        </p:sp>
      </p:grpSp>
      <p:grpSp>
        <p:nvGrpSpPr>
          <p:cNvPr id="21" name="Group 20"/>
          <p:cNvGrpSpPr/>
          <p:nvPr/>
        </p:nvGrpSpPr>
        <p:grpSpPr>
          <a:xfrm>
            <a:off x="3824693" y="5799117"/>
            <a:ext cx="1596502" cy="833794"/>
            <a:chOff x="4514194" y="294582"/>
            <a:chExt cx="1863659" cy="1446551"/>
          </a:xfrm>
        </p:grpSpPr>
        <p:sp>
          <p:nvSpPr>
            <p:cNvPr id="22" name="Rectangle 21"/>
            <p:cNvSpPr/>
            <p:nvPr/>
          </p:nvSpPr>
          <p:spPr>
            <a:xfrm>
              <a:off x="4514194" y="294582"/>
              <a:ext cx="1725609" cy="144655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3" name="TextBox 22"/>
            <p:cNvSpPr txBox="1"/>
            <p:nvPr/>
          </p:nvSpPr>
          <p:spPr>
            <a:xfrm>
              <a:off x="5397708" y="294583"/>
              <a:ext cx="980145" cy="1092550"/>
            </a:xfrm>
            <a:prstGeom prst="rect">
              <a:avLst/>
            </a:prstGeom>
            <a:noFill/>
          </p:spPr>
          <p:txBody>
            <a:bodyPr wrap="square" rtlCol="0">
              <a:spAutoFit/>
            </a:bodyPr>
            <a:lstStyle/>
            <a:p>
              <a:r>
                <a:rPr lang="en-US" sz="1200" dirty="0" smtClean="0"/>
                <a:t>DCC</a:t>
              </a:r>
            </a:p>
            <a:p>
              <a:r>
                <a:rPr lang="en-US" sz="1200" dirty="0" smtClean="0"/>
                <a:t>WCC</a:t>
              </a:r>
            </a:p>
            <a:p>
              <a:r>
                <a:rPr lang="en-US" sz="1200" dirty="0" smtClean="0"/>
                <a:t>BSR</a:t>
              </a:r>
            </a:p>
            <a:p>
              <a:r>
                <a:rPr lang="en-US" sz="1200" dirty="0" smtClean="0"/>
                <a:t>SHI</a:t>
              </a:r>
              <a:endParaRPr lang="en-US" sz="1200" dirty="0"/>
            </a:p>
          </p:txBody>
        </p:sp>
        <p:sp>
          <p:nvSpPr>
            <p:cNvPr id="24" name="Rectangle 23"/>
            <p:cNvSpPr/>
            <p:nvPr/>
          </p:nvSpPr>
          <p:spPr>
            <a:xfrm>
              <a:off x="4762684" y="534473"/>
              <a:ext cx="640080" cy="5486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5" name="Rectangle 24"/>
            <p:cNvSpPr/>
            <p:nvPr/>
          </p:nvSpPr>
          <p:spPr>
            <a:xfrm>
              <a:off x="4762684" y="852541"/>
              <a:ext cx="640080" cy="54863"/>
            </a:xfrm>
            <a:prstGeom prst="rect">
              <a:avLst/>
            </a:prstGeom>
            <a:solidFill>
              <a:srgbClr val="01E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6" name="Rectangle 25"/>
            <p:cNvSpPr/>
            <p:nvPr/>
          </p:nvSpPr>
          <p:spPr>
            <a:xfrm>
              <a:off x="4762684" y="1198221"/>
              <a:ext cx="640080" cy="54863"/>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27" name="Straight Connector 26"/>
            <p:cNvCxnSpPr/>
            <p:nvPr/>
          </p:nvCxnSpPr>
          <p:spPr>
            <a:xfrm>
              <a:off x="4762684" y="1553848"/>
              <a:ext cx="685800" cy="0"/>
            </a:xfrm>
            <a:prstGeom prst="line">
              <a:avLst/>
            </a:prstGeom>
            <a:ln w="38100"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pic>
        <p:nvPicPr>
          <p:cNvPr id="28" name="Picture 27"/>
          <p:cNvPicPr>
            <a:picLocks noChangeAspect="1"/>
          </p:cNvPicPr>
          <p:nvPr/>
        </p:nvPicPr>
        <p:blipFill rotWithShape="1">
          <a:blip r:embed="rId6"/>
          <a:srcRect t="4066"/>
          <a:stretch/>
        </p:blipFill>
        <p:spPr>
          <a:xfrm>
            <a:off x="331230" y="615916"/>
            <a:ext cx="3124292" cy="2702142"/>
          </a:xfrm>
          <a:prstGeom prst="rect">
            <a:avLst/>
          </a:prstGeom>
        </p:spPr>
      </p:pic>
      <p:sp>
        <p:nvSpPr>
          <p:cNvPr id="29" name="Rectangle 28"/>
          <p:cNvSpPr/>
          <p:nvPr/>
        </p:nvSpPr>
        <p:spPr>
          <a:xfrm>
            <a:off x="1280998" y="1544549"/>
            <a:ext cx="917522" cy="1077125"/>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267343" y="4798055"/>
            <a:ext cx="917522" cy="1077125"/>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075909" y="1332857"/>
            <a:ext cx="0" cy="401972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453159" y="1362362"/>
            <a:ext cx="0" cy="401972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Title 1"/>
          <p:cNvSpPr txBox="1">
            <a:spLocks/>
          </p:cNvSpPr>
          <p:nvPr/>
        </p:nvSpPr>
        <p:spPr>
          <a:xfrm>
            <a:off x="6975963" y="6173589"/>
            <a:ext cx="1664468" cy="404235"/>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i="1" baseline="0" dirty="0" smtClean="0">
                <a:latin typeface="+mj-lt"/>
                <a:ea typeface="+mj-ea"/>
                <a:cs typeface="+mj-cs"/>
              </a:rPr>
              <a:t>TRMM</a:t>
            </a:r>
            <a:r>
              <a:rPr lang="en-US" b="1" baseline="0" dirty="0" smtClean="0">
                <a:latin typeface="+mj-lt"/>
                <a:ea typeface="+mj-ea"/>
                <a:cs typeface="+mj-cs"/>
              </a:rPr>
              <a:t> PR</a:t>
            </a:r>
            <a:endParaRPr kumimoji="0" lang="en-US"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22513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par>
                                <p:cTn id="18" presetID="9"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46895"/>
            <a:ext cx="9144000" cy="5143500"/>
          </a:xfrm>
          <a:prstGeom prst="rect">
            <a:avLst/>
          </a:prstGeom>
        </p:spPr>
      </p:pic>
      <p:sp>
        <p:nvSpPr>
          <p:cNvPr id="4" name="Title 1"/>
          <p:cNvSpPr txBox="1">
            <a:spLocks/>
          </p:cNvSpPr>
          <p:nvPr/>
        </p:nvSpPr>
        <p:spPr>
          <a:xfrm>
            <a:off x="1604065" y="249672"/>
            <a:ext cx="6015650" cy="774419"/>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Maritime Continent - anvils</a:t>
            </a:r>
          </a:p>
        </p:txBody>
      </p:sp>
      <p:sp>
        <p:nvSpPr>
          <p:cNvPr id="6" name="Rectangle 5"/>
          <p:cNvSpPr/>
          <p:nvPr/>
        </p:nvSpPr>
        <p:spPr>
          <a:xfrm>
            <a:off x="5196791" y="4863387"/>
            <a:ext cx="2422924" cy="584776"/>
          </a:xfrm>
          <a:prstGeom prst="rect">
            <a:avLst/>
          </a:prstGeom>
        </p:spPr>
        <p:txBody>
          <a:bodyPr wrap="square">
            <a:spAutoFit/>
          </a:bodyPr>
          <a:lstStyle/>
          <a:p>
            <a:r>
              <a:rPr lang="en-US" sz="1600" baseline="0" dirty="0" smtClean="0"/>
              <a:t>Day: Decaying system</a:t>
            </a:r>
          </a:p>
          <a:p>
            <a:r>
              <a:rPr lang="en-US" sz="1600" dirty="0" smtClean="0"/>
              <a:t>Night: Developing system</a:t>
            </a:r>
          </a:p>
        </p:txBody>
      </p:sp>
      <p:sp>
        <p:nvSpPr>
          <p:cNvPr id="7" name="Rectangle 6"/>
          <p:cNvSpPr/>
          <p:nvPr/>
        </p:nvSpPr>
        <p:spPr>
          <a:xfrm>
            <a:off x="1004583" y="4814413"/>
            <a:ext cx="2930364" cy="584776"/>
          </a:xfrm>
          <a:prstGeom prst="rect">
            <a:avLst/>
          </a:prstGeom>
        </p:spPr>
        <p:txBody>
          <a:bodyPr wrap="square">
            <a:spAutoFit/>
          </a:bodyPr>
          <a:lstStyle/>
          <a:p>
            <a:r>
              <a:rPr lang="en-US" sz="1600" dirty="0" smtClean="0"/>
              <a:t>Day: Diurnally driven convection</a:t>
            </a:r>
          </a:p>
          <a:p>
            <a:r>
              <a:rPr lang="en-US" sz="1600" baseline="0" dirty="0" smtClean="0"/>
              <a:t>Night: Developing system</a:t>
            </a:r>
          </a:p>
        </p:txBody>
      </p:sp>
      <p:sp>
        <p:nvSpPr>
          <p:cNvPr id="8" name="Title 1"/>
          <p:cNvSpPr txBox="1">
            <a:spLocks/>
          </p:cNvSpPr>
          <p:nvPr/>
        </p:nvSpPr>
        <p:spPr>
          <a:xfrm>
            <a:off x="111957" y="6332675"/>
            <a:ext cx="1492108"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CloudSat</a:t>
            </a:r>
            <a:r>
              <a:rPr kumimoji="0" lang="en-US" b="1" i="0" u="none" strike="noStrike" kern="1200" cap="none" spc="0" normalizeH="0" baseline="0" noProof="0" dirty="0" smtClean="0">
                <a:ln>
                  <a:noFill/>
                </a:ln>
                <a:solidFill>
                  <a:schemeClr val="tx1"/>
                </a:solidFill>
                <a:effectLst/>
                <a:uLnTx/>
                <a:uFillTx/>
                <a:latin typeface="+mj-lt"/>
                <a:ea typeface="+mj-ea"/>
                <a:cs typeface="+mj-cs"/>
              </a:rPr>
              <a:t> CPR</a:t>
            </a:r>
          </a:p>
        </p:txBody>
      </p:sp>
    </p:spTree>
    <p:extLst>
      <p:ext uri="{BB962C8B-B14F-4D97-AF65-F5344CB8AC3E}">
        <p14:creationId xmlns:p14="http://schemas.microsoft.com/office/powerpoint/2010/main" val="2993748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6003" y="1629214"/>
            <a:ext cx="4205867" cy="4214939"/>
            <a:chOff x="245797" y="1178610"/>
            <a:chExt cx="5254401" cy="5143500"/>
          </a:xfrm>
        </p:grpSpPr>
        <p:pic>
          <p:nvPicPr>
            <p:cNvPr id="3" name="Picture 2"/>
            <p:cNvPicPr>
              <a:picLocks noChangeAspect="1"/>
            </p:cNvPicPr>
            <p:nvPr/>
          </p:nvPicPr>
          <p:blipFill rotWithShape="1">
            <a:blip r:embed="rId3"/>
            <a:srcRect r="52063"/>
            <a:stretch/>
          </p:blipFill>
          <p:spPr>
            <a:xfrm>
              <a:off x="245797" y="1178610"/>
              <a:ext cx="4383385" cy="5143500"/>
            </a:xfrm>
            <a:prstGeom prst="rect">
              <a:avLst/>
            </a:prstGeom>
          </p:spPr>
        </p:pic>
        <p:pic>
          <p:nvPicPr>
            <p:cNvPr id="4" name="Picture 3"/>
            <p:cNvPicPr>
              <a:picLocks noChangeAspect="1"/>
            </p:cNvPicPr>
            <p:nvPr/>
          </p:nvPicPr>
          <p:blipFill rotWithShape="1">
            <a:blip r:embed="rId3"/>
            <a:srcRect l="90474"/>
            <a:stretch/>
          </p:blipFill>
          <p:spPr>
            <a:xfrm>
              <a:off x="4629182" y="1178610"/>
              <a:ext cx="871016" cy="5143500"/>
            </a:xfrm>
            <a:prstGeom prst="rect">
              <a:avLst/>
            </a:prstGeom>
          </p:spPr>
        </p:pic>
      </p:grpSp>
      <p:pic>
        <p:nvPicPr>
          <p:cNvPr id="5" name="Picture 4"/>
          <p:cNvPicPr>
            <a:picLocks noChangeAspect="1"/>
          </p:cNvPicPr>
          <p:nvPr/>
        </p:nvPicPr>
        <p:blipFill>
          <a:blip r:embed="rId4"/>
          <a:stretch>
            <a:fillRect/>
          </a:stretch>
        </p:blipFill>
        <p:spPr>
          <a:xfrm>
            <a:off x="5803613" y="274638"/>
            <a:ext cx="3050208" cy="2743019"/>
          </a:xfrm>
          <a:prstGeom prst="rect">
            <a:avLst/>
          </a:prstGeom>
        </p:spPr>
      </p:pic>
      <p:sp>
        <p:nvSpPr>
          <p:cNvPr id="6" name="Title 1"/>
          <p:cNvSpPr txBox="1">
            <a:spLocks/>
          </p:cNvSpPr>
          <p:nvPr/>
        </p:nvSpPr>
        <p:spPr>
          <a:xfrm>
            <a:off x="327727" y="386222"/>
            <a:ext cx="4971101" cy="774419"/>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West Pacific Ocean</a:t>
            </a:r>
          </a:p>
        </p:txBody>
      </p:sp>
      <p:grpSp>
        <p:nvGrpSpPr>
          <p:cNvPr id="8" name="Group 7"/>
          <p:cNvGrpSpPr/>
          <p:nvPr/>
        </p:nvGrpSpPr>
        <p:grpSpPr>
          <a:xfrm>
            <a:off x="5079810" y="3439435"/>
            <a:ext cx="3707814" cy="2404713"/>
            <a:chOff x="741567" y="2383304"/>
            <a:chExt cx="3488796" cy="2112264"/>
          </a:xfrm>
        </p:grpSpPr>
        <p:pic>
          <p:nvPicPr>
            <p:cNvPr id="9" name="Picture 8"/>
            <p:cNvPicPr>
              <a:picLocks noChangeAspect="1"/>
            </p:cNvPicPr>
            <p:nvPr/>
          </p:nvPicPr>
          <p:blipFill>
            <a:blip r:embed="rId5"/>
            <a:stretch>
              <a:fillRect/>
            </a:stretch>
          </p:blipFill>
          <p:spPr>
            <a:xfrm>
              <a:off x="741567" y="2383304"/>
              <a:ext cx="3488796" cy="2112264"/>
            </a:xfrm>
            <a:prstGeom prst="rect">
              <a:avLst/>
            </a:prstGeom>
          </p:spPr>
        </p:pic>
        <p:sp>
          <p:nvSpPr>
            <p:cNvPr id="10" name="TextBox 9"/>
            <p:cNvSpPr txBox="1"/>
            <p:nvPr/>
          </p:nvSpPr>
          <p:spPr>
            <a:xfrm>
              <a:off x="1187216" y="2542673"/>
              <a:ext cx="1725609" cy="324416"/>
            </a:xfrm>
            <a:prstGeom prst="rect">
              <a:avLst/>
            </a:prstGeom>
            <a:solidFill>
              <a:schemeClr val="bg1"/>
            </a:solidFill>
          </p:spPr>
          <p:txBody>
            <a:bodyPr wrap="square" rtlCol="0">
              <a:spAutoFit/>
            </a:bodyPr>
            <a:lstStyle/>
            <a:p>
              <a:pPr algn="ctr"/>
              <a:r>
                <a:rPr lang="en-US" dirty="0" smtClean="0"/>
                <a:t>Ocean</a:t>
              </a:r>
              <a:endParaRPr lang="en-US" dirty="0"/>
            </a:p>
          </p:txBody>
        </p:sp>
      </p:grpSp>
      <p:cxnSp>
        <p:nvCxnSpPr>
          <p:cNvPr id="11" name="Straight Connector 10"/>
          <p:cNvCxnSpPr/>
          <p:nvPr/>
        </p:nvCxnSpPr>
        <p:spPr>
          <a:xfrm>
            <a:off x="7271771" y="3507710"/>
            <a:ext cx="0" cy="1913151"/>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649021" y="3494055"/>
            <a:ext cx="0" cy="1942656"/>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56234" y="4439879"/>
            <a:ext cx="2644378" cy="738664"/>
          </a:xfrm>
          <a:prstGeom prst="rect">
            <a:avLst/>
          </a:prstGeom>
        </p:spPr>
        <p:txBody>
          <a:bodyPr wrap="square">
            <a:spAutoFit/>
          </a:bodyPr>
          <a:lstStyle/>
          <a:p>
            <a:r>
              <a:rPr lang="en-US" sz="1400" dirty="0" smtClean="0"/>
              <a:t>Taller anvil with mature system during day, but broader distribution at night (convective)</a:t>
            </a:r>
            <a:endParaRPr lang="en-US" sz="1400" baseline="0" dirty="0" smtClean="0"/>
          </a:p>
        </p:txBody>
      </p:sp>
      <p:sp>
        <p:nvSpPr>
          <p:cNvPr id="13" name="Title 1"/>
          <p:cNvSpPr txBox="1">
            <a:spLocks/>
          </p:cNvSpPr>
          <p:nvPr/>
        </p:nvSpPr>
        <p:spPr>
          <a:xfrm>
            <a:off x="128666" y="6299251"/>
            <a:ext cx="2708992"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lvl="0" algn="ctr" defTabSz="914400">
              <a:spcBef>
                <a:spcPct val="0"/>
              </a:spcBef>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CloudSat</a:t>
            </a:r>
            <a:r>
              <a:rPr kumimoji="0" lang="en-US" b="1" i="0" u="none" strike="noStrike" kern="1200" cap="none" spc="0" normalizeH="0" baseline="0" noProof="0" dirty="0" smtClean="0">
                <a:ln>
                  <a:noFill/>
                </a:ln>
                <a:solidFill>
                  <a:schemeClr val="tx1"/>
                </a:solidFill>
                <a:effectLst/>
                <a:uLnTx/>
                <a:uFillTx/>
                <a:latin typeface="+mj-lt"/>
                <a:ea typeface="+mj-ea"/>
                <a:cs typeface="+mj-cs"/>
              </a:rPr>
              <a:t> CPR, </a:t>
            </a:r>
            <a:r>
              <a:rPr lang="en-US" b="1" i="1" dirty="0" smtClean="0"/>
              <a:t>TRMM</a:t>
            </a:r>
            <a:r>
              <a:rPr lang="en-US" b="1" dirty="0" smtClean="0"/>
              <a:t> </a:t>
            </a:r>
            <a:r>
              <a:rPr lang="en-US" b="1" dirty="0"/>
              <a:t>PR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918536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57366" y="1284993"/>
            <a:ext cx="4010840" cy="5143958"/>
            <a:chOff x="875628" y="997925"/>
            <a:chExt cx="4010840" cy="5143958"/>
          </a:xfrm>
        </p:grpSpPr>
        <p:pic>
          <p:nvPicPr>
            <p:cNvPr id="3" name="Picture 2"/>
            <p:cNvPicPr>
              <a:picLocks noChangeAspect="1"/>
            </p:cNvPicPr>
            <p:nvPr/>
          </p:nvPicPr>
          <p:blipFill rotWithShape="1">
            <a:blip r:embed="rId3"/>
            <a:srcRect l="32023" r="38655"/>
            <a:stretch/>
          </p:blipFill>
          <p:spPr>
            <a:xfrm>
              <a:off x="1234779" y="997925"/>
              <a:ext cx="2681241" cy="5143500"/>
            </a:xfrm>
            <a:prstGeom prst="rect">
              <a:avLst/>
            </a:prstGeom>
          </p:spPr>
        </p:pic>
        <p:pic>
          <p:nvPicPr>
            <p:cNvPr id="4" name="Picture 3"/>
            <p:cNvPicPr>
              <a:picLocks noChangeAspect="1"/>
            </p:cNvPicPr>
            <p:nvPr/>
          </p:nvPicPr>
          <p:blipFill rotWithShape="1">
            <a:blip r:embed="rId3"/>
            <a:srcRect r="94915"/>
            <a:stretch/>
          </p:blipFill>
          <p:spPr>
            <a:xfrm>
              <a:off x="875628" y="997925"/>
              <a:ext cx="464991" cy="5143500"/>
            </a:xfrm>
            <a:prstGeom prst="rect">
              <a:avLst/>
            </a:prstGeom>
          </p:spPr>
        </p:pic>
        <p:pic>
          <p:nvPicPr>
            <p:cNvPr id="5" name="Picture 4"/>
            <p:cNvPicPr>
              <a:picLocks noChangeAspect="1"/>
            </p:cNvPicPr>
            <p:nvPr/>
          </p:nvPicPr>
          <p:blipFill rotWithShape="1">
            <a:blip r:embed="rId3"/>
            <a:srcRect l="88808"/>
            <a:stretch/>
          </p:blipFill>
          <p:spPr>
            <a:xfrm>
              <a:off x="3863105" y="998383"/>
              <a:ext cx="1023363" cy="5143500"/>
            </a:xfrm>
            <a:prstGeom prst="rect">
              <a:avLst/>
            </a:prstGeom>
          </p:spPr>
        </p:pic>
      </p:grpSp>
      <p:sp>
        <p:nvSpPr>
          <p:cNvPr id="7" name="Title 1"/>
          <p:cNvSpPr txBox="1">
            <a:spLocks/>
          </p:cNvSpPr>
          <p:nvPr/>
        </p:nvSpPr>
        <p:spPr>
          <a:xfrm>
            <a:off x="590066" y="358914"/>
            <a:ext cx="8124965" cy="707912"/>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Maritime</a:t>
            </a:r>
            <a:r>
              <a:rPr kumimoji="0" lang="en-US" sz="4000" b="1" i="0" u="none" strike="noStrike" kern="1200" cap="none" spc="0" normalizeH="0" noProof="0" dirty="0" smtClean="0">
                <a:ln>
                  <a:noFill/>
                </a:ln>
                <a:solidFill>
                  <a:schemeClr val="tx1"/>
                </a:solidFill>
                <a:effectLst/>
                <a:uLnTx/>
                <a:uFillTx/>
                <a:latin typeface="+mj-lt"/>
                <a:ea typeface="+mj-ea"/>
                <a:cs typeface="+mj-cs"/>
              </a:rPr>
              <a:t> Continent vs. </a:t>
            </a:r>
            <a:r>
              <a:rPr kumimoji="0" lang="en-US" sz="4000" b="1" i="0" u="none" strike="noStrike" kern="1200" cap="none" spc="0" normalizeH="0" baseline="0" noProof="0" dirty="0" smtClean="0">
                <a:ln>
                  <a:noFill/>
                </a:ln>
                <a:solidFill>
                  <a:schemeClr val="tx1"/>
                </a:solidFill>
                <a:effectLst/>
                <a:uLnTx/>
                <a:uFillTx/>
                <a:latin typeface="+mj-lt"/>
                <a:ea typeface="+mj-ea"/>
                <a:cs typeface="+mj-cs"/>
              </a:rPr>
              <a:t>West Pacific</a:t>
            </a:r>
          </a:p>
        </p:txBody>
      </p:sp>
      <p:sp>
        <p:nvSpPr>
          <p:cNvPr id="9" name="Rectangle 8"/>
          <p:cNvSpPr/>
          <p:nvPr/>
        </p:nvSpPr>
        <p:spPr>
          <a:xfrm>
            <a:off x="6540941" y="2651795"/>
            <a:ext cx="2376040" cy="2554545"/>
          </a:xfrm>
          <a:prstGeom prst="rect">
            <a:avLst/>
          </a:prstGeom>
        </p:spPr>
        <p:txBody>
          <a:bodyPr wrap="square">
            <a:spAutoFit/>
          </a:bodyPr>
          <a:lstStyle/>
          <a:p>
            <a:pPr algn="ctr"/>
            <a:r>
              <a:rPr lang="en-US" sz="2000" dirty="0" smtClean="0">
                <a:solidFill>
                  <a:schemeClr val="bg1"/>
                </a:solidFill>
              </a:rPr>
              <a:t>Subtle difference overall!</a:t>
            </a:r>
          </a:p>
          <a:p>
            <a:endParaRPr lang="en-US" sz="2000" dirty="0" smtClean="0">
              <a:solidFill>
                <a:schemeClr val="bg1"/>
              </a:solidFill>
            </a:endParaRPr>
          </a:p>
          <a:p>
            <a:r>
              <a:rPr lang="en-US" sz="2000" dirty="0" smtClean="0">
                <a:solidFill>
                  <a:schemeClr val="bg1"/>
                </a:solidFill>
              </a:rPr>
              <a:t>Taller, broader, more intense over MP </a:t>
            </a:r>
          </a:p>
          <a:p>
            <a:pPr marL="342900" indent="-342900">
              <a:buFontTx/>
              <a:buChar char="-"/>
            </a:pPr>
            <a:r>
              <a:rPr lang="en-US" sz="2000" dirty="0" smtClean="0">
                <a:solidFill>
                  <a:schemeClr val="bg1"/>
                </a:solidFill>
              </a:rPr>
              <a:t>Diurnal?</a:t>
            </a:r>
          </a:p>
          <a:p>
            <a:pPr marL="342900" indent="-342900">
              <a:buFontTx/>
              <a:buChar char="-"/>
            </a:pPr>
            <a:r>
              <a:rPr lang="en-US" sz="2000" dirty="0" smtClean="0">
                <a:solidFill>
                  <a:schemeClr val="bg1"/>
                </a:solidFill>
              </a:rPr>
              <a:t>Land </a:t>
            </a:r>
            <a:r>
              <a:rPr lang="en-US" sz="2000" dirty="0" err="1" smtClean="0">
                <a:solidFill>
                  <a:schemeClr val="bg1"/>
                </a:solidFill>
              </a:rPr>
              <a:t>vs</a:t>
            </a:r>
            <a:r>
              <a:rPr lang="en-US" sz="2000" dirty="0" smtClean="0">
                <a:solidFill>
                  <a:schemeClr val="bg1"/>
                </a:solidFill>
              </a:rPr>
              <a:t> Ocean?</a:t>
            </a:r>
          </a:p>
          <a:p>
            <a:pPr marL="342900" indent="-342900">
              <a:buFontTx/>
              <a:buChar char="-"/>
            </a:pPr>
            <a:r>
              <a:rPr lang="en-US" sz="2000" baseline="0" dirty="0" err="1" smtClean="0">
                <a:solidFill>
                  <a:schemeClr val="bg1"/>
                </a:solidFill>
              </a:rPr>
              <a:t>Conv</a:t>
            </a:r>
            <a:r>
              <a:rPr lang="en-US" sz="2000" baseline="0" dirty="0" smtClean="0">
                <a:solidFill>
                  <a:schemeClr val="bg1"/>
                </a:solidFill>
              </a:rPr>
              <a:t>/</a:t>
            </a:r>
            <a:r>
              <a:rPr lang="en-US" sz="2000" baseline="0" dirty="0" err="1" smtClean="0">
                <a:solidFill>
                  <a:schemeClr val="bg1"/>
                </a:solidFill>
              </a:rPr>
              <a:t>strat</a:t>
            </a:r>
            <a:r>
              <a:rPr lang="en-US" sz="2000" baseline="0" dirty="0" smtClean="0">
                <a:solidFill>
                  <a:schemeClr val="bg1"/>
                </a:solidFill>
              </a:rPr>
              <a:t>?</a:t>
            </a:r>
          </a:p>
        </p:txBody>
      </p:sp>
      <p:sp>
        <p:nvSpPr>
          <p:cNvPr id="8" name="Title 1"/>
          <p:cNvSpPr txBox="1">
            <a:spLocks/>
          </p:cNvSpPr>
          <p:nvPr/>
        </p:nvSpPr>
        <p:spPr>
          <a:xfrm>
            <a:off x="128665" y="6282539"/>
            <a:ext cx="1575653"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CloudSat</a:t>
            </a:r>
            <a:r>
              <a:rPr kumimoji="0" lang="en-US" b="1" i="0" u="none" strike="noStrike" kern="1200" cap="none" spc="0" normalizeH="0" baseline="0" noProof="0" dirty="0" smtClean="0">
                <a:ln>
                  <a:noFill/>
                </a:ln>
                <a:solidFill>
                  <a:schemeClr val="tx1"/>
                </a:solidFill>
                <a:effectLst/>
                <a:uLnTx/>
                <a:uFillTx/>
                <a:latin typeface="+mj-lt"/>
                <a:ea typeface="+mj-ea"/>
                <a:cs typeface="+mj-cs"/>
              </a:rPr>
              <a:t> CPR</a:t>
            </a:r>
          </a:p>
        </p:txBody>
      </p:sp>
    </p:spTree>
    <p:extLst>
      <p:ext uri="{BB962C8B-B14F-4D97-AF65-F5344CB8AC3E}">
        <p14:creationId xmlns:p14="http://schemas.microsoft.com/office/powerpoint/2010/main" val="2610348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dissolve">
                                      <p:cBhvr>
                                        <p:cTn id="15" dur="500"/>
                                        <p:tgtEl>
                                          <p:spTgt spid="9">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dissolve">
                                      <p:cBhvr>
                                        <p:cTn id="18" dur="500"/>
                                        <p:tgtEl>
                                          <p:spTgt spid="9">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dissolve">
                                      <p:cBhvr>
                                        <p:cTn id="2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01515"/>
            <a:ext cx="9144000" cy="5143500"/>
          </a:xfrm>
          <a:prstGeom prst="rect">
            <a:avLst/>
          </a:prstGeom>
        </p:spPr>
      </p:pic>
      <p:sp>
        <p:nvSpPr>
          <p:cNvPr id="5" name="Title 1"/>
          <p:cNvSpPr txBox="1">
            <a:spLocks/>
          </p:cNvSpPr>
          <p:nvPr/>
        </p:nvSpPr>
        <p:spPr>
          <a:xfrm>
            <a:off x="513169" y="358914"/>
            <a:ext cx="8124965" cy="707912"/>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Maritime</a:t>
            </a:r>
            <a:r>
              <a:rPr kumimoji="0" lang="en-US" sz="4000" b="1" i="0" u="none" strike="noStrike" kern="1200" cap="none" spc="0" normalizeH="0" noProof="0" dirty="0" smtClean="0">
                <a:ln>
                  <a:noFill/>
                </a:ln>
                <a:solidFill>
                  <a:schemeClr val="tx1"/>
                </a:solidFill>
                <a:effectLst/>
                <a:uLnTx/>
                <a:uFillTx/>
                <a:latin typeface="+mj-lt"/>
                <a:ea typeface="+mj-ea"/>
                <a:cs typeface="+mj-cs"/>
              </a:rPr>
              <a:t> Continent vs. </a:t>
            </a:r>
            <a:r>
              <a:rPr kumimoji="0" lang="en-US" sz="4000" b="1" i="0" u="none" strike="noStrike" kern="1200" cap="none" spc="0" normalizeH="0" baseline="0" noProof="0" dirty="0" smtClean="0">
                <a:ln>
                  <a:noFill/>
                </a:ln>
                <a:solidFill>
                  <a:schemeClr val="tx1"/>
                </a:solidFill>
                <a:effectLst/>
                <a:uLnTx/>
                <a:uFillTx/>
                <a:latin typeface="+mj-lt"/>
                <a:ea typeface="+mj-ea"/>
                <a:cs typeface="+mj-cs"/>
              </a:rPr>
              <a:t>West Pacific</a:t>
            </a:r>
          </a:p>
        </p:txBody>
      </p:sp>
      <p:sp>
        <p:nvSpPr>
          <p:cNvPr id="6" name="TextBox 5"/>
          <p:cNvSpPr txBox="1"/>
          <p:nvPr/>
        </p:nvSpPr>
        <p:spPr>
          <a:xfrm>
            <a:off x="1037807" y="3092424"/>
            <a:ext cx="2691562" cy="338554"/>
          </a:xfrm>
          <a:prstGeom prst="rect">
            <a:avLst/>
          </a:prstGeom>
          <a:noFill/>
        </p:spPr>
        <p:txBody>
          <a:bodyPr wrap="none" rtlCol="0">
            <a:spAutoFit/>
          </a:bodyPr>
          <a:lstStyle/>
          <a:p>
            <a:r>
              <a:rPr lang="en-US" sz="1600" dirty="0" smtClean="0"/>
              <a:t>Biggest differences during day</a:t>
            </a:r>
            <a:endParaRPr lang="en-US" sz="1600" dirty="0"/>
          </a:p>
        </p:txBody>
      </p:sp>
      <p:sp>
        <p:nvSpPr>
          <p:cNvPr id="7" name="TextBox 6"/>
          <p:cNvSpPr txBox="1"/>
          <p:nvPr/>
        </p:nvSpPr>
        <p:spPr>
          <a:xfrm>
            <a:off x="942222" y="5333970"/>
            <a:ext cx="2491550" cy="523220"/>
          </a:xfrm>
          <a:prstGeom prst="rect">
            <a:avLst/>
          </a:prstGeom>
          <a:noFill/>
        </p:spPr>
        <p:txBody>
          <a:bodyPr wrap="none" rtlCol="0">
            <a:spAutoFit/>
          </a:bodyPr>
          <a:lstStyle/>
          <a:p>
            <a:r>
              <a:rPr lang="en-US" sz="1400" dirty="0" smtClean="0"/>
              <a:t>More intense, broader over MC</a:t>
            </a:r>
          </a:p>
          <a:p>
            <a:r>
              <a:rPr lang="en-US" sz="1400" dirty="0" smtClean="0"/>
              <a:t>Taller for WP</a:t>
            </a:r>
            <a:endParaRPr lang="en-US" sz="1400" dirty="0"/>
          </a:p>
        </p:txBody>
      </p:sp>
      <p:sp>
        <p:nvSpPr>
          <p:cNvPr id="8" name="TextBox 7"/>
          <p:cNvSpPr txBox="1"/>
          <p:nvPr/>
        </p:nvSpPr>
        <p:spPr>
          <a:xfrm>
            <a:off x="5778427" y="5199771"/>
            <a:ext cx="2278261" cy="584776"/>
          </a:xfrm>
          <a:prstGeom prst="rect">
            <a:avLst/>
          </a:prstGeom>
          <a:noFill/>
        </p:spPr>
        <p:txBody>
          <a:bodyPr wrap="square" rtlCol="0">
            <a:spAutoFit/>
          </a:bodyPr>
          <a:lstStyle/>
          <a:p>
            <a:r>
              <a:rPr lang="en-US" sz="1600" dirty="0" smtClean="0"/>
              <a:t>Taller, strong, broader over MC at night</a:t>
            </a:r>
            <a:endParaRPr lang="en-US" sz="1600" dirty="0"/>
          </a:p>
        </p:txBody>
      </p:sp>
      <p:sp>
        <p:nvSpPr>
          <p:cNvPr id="9" name="Rectangle 8"/>
          <p:cNvSpPr/>
          <p:nvPr/>
        </p:nvSpPr>
        <p:spPr>
          <a:xfrm>
            <a:off x="0" y="1301515"/>
            <a:ext cx="4377770" cy="514350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792" y="3782792"/>
            <a:ext cx="4377770" cy="266222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77220" y="3782792"/>
            <a:ext cx="4086483" cy="266222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28666" y="6466371"/>
            <a:ext cx="1358436" cy="285097"/>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smtClean="0">
                <a:ln>
                  <a:noFill/>
                </a:ln>
                <a:solidFill>
                  <a:schemeClr val="tx1"/>
                </a:solidFill>
                <a:effectLst/>
                <a:uLnTx/>
                <a:uFillTx/>
                <a:latin typeface="+mj-lt"/>
                <a:ea typeface="+mj-ea"/>
                <a:cs typeface="+mj-cs"/>
              </a:rPr>
              <a:t>CloudSat</a:t>
            </a:r>
            <a:r>
              <a:rPr kumimoji="0" lang="en-US" sz="1600" b="1" i="0" u="none" strike="noStrike" kern="1200" cap="none" spc="0" normalizeH="0" baseline="0" noProof="0" dirty="0" smtClean="0">
                <a:ln>
                  <a:noFill/>
                </a:ln>
                <a:solidFill>
                  <a:schemeClr val="tx1"/>
                </a:solidFill>
                <a:effectLst/>
                <a:uLnTx/>
                <a:uFillTx/>
                <a:latin typeface="+mj-lt"/>
                <a:ea typeface="+mj-ea"/>
                <a:cs typeface="+mj-cs"/>
              </a:rPr>
              <a:t> CPR</a:t>
            </a:r>
          </a:p>
        </p:txBody>
      </p:sp>
    </p:spTree>
    <p:extLst>
      <p:ext uri="{BB962C8B-B14F-4D97-AF65-F5344CB8AC3E}">
        <p14:creationId xmlns:p14="http://schemas.microsoft.com/office/powerpoint/2010/main" val="1969704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9" grpId="1" animBg="1"/>
      <p:bldP spid="10" grpId="0" animBg="1"/>
      <p:bldP spid="10"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63039" y="5631787"/>
            <a:ext cx="7155276" cy="902423"/>
          </a:xfrm>
          <a:solidFill>
            <a:schemeClr val="accent1">
              <a:lumMod val="60000"/>
              <a:lumOff val="40000"/>
            </a:schemeClr>
          </a:solidFill>
          <a:ln w="38100">
            <a:solidFill>
              <a:schemeClr val="tx1"/>
            </a:solidFill>
          </a:ln>
        </p:spPr>
        <p:txBody>
          <a:bodyPr>
            <a:noAutofit/>
          </a:bodyPr>
          <a:lstStyle/>
          <a:p>
            <a:pPr>
              <a:buFontTx/>
              <a:buChar char="•"/>
            </a:pPr>
            <a:r>
              <a:rPr lang="en-US" sz="2000" dirty="0" smtClean="0"/>
              <a:t>Dependence on </a:t>
            </a:r>
            <a:r>
              <a:rPr lang="en-US" sz="2000" b="1" dirty="0" smtClean="0">
                <a:solidFill>
                  <a:srgbClr val="EB0000"/>
                </a:solidFill>
              </a:rPr>
              <a:t>diurnal cycle</a:t>
            </a:r>
            <a:r>
              <a:rPr lang="en-US" sz="2000" dirty="0" smtClean="0"/>
              <a:t>, MCS type, lifecycle (</a:t>
            </a:r>
            <a:r>
              <a:rPr lang="en-US" sz="2000" dirty="0" err="1" smtClean="0"/>
              <a:t>multisensor</a:t>
            </a:r>
            <a:r>
              <a:rPr lang="en-US" sz="2000" dirty="0" smtClean="0"/>
              <a:t>)</a:t>
            </a:r>
          </a:p>
          <a:p>
            <a:pPr>
              <a:buFontTx/>
              <a:buChar char="•"/>
            </a:pPr>
            <a:r>
              <a:rPr lang="en-US" sz="2000" dirty="0" smtClean="0"/>
              <a:t>Implications for feedbacks, Comparison to other regions</a:t>
            </a:r>
            <a:endParaRPr lang="en-US" sz="2000" dirty="0"/>
          </a:p>
        </p:txBody>
      </p:sp>
      <p:sp>
        <p:nvSpPr>
          <p:cNvPr id="6" name="Title 1"/>
          <p:cNvSpPr txBox="1">
            <a:spLocks/>
          </p:cNvSpPr>
          <p:nvPr/>
        </p:nvSpPr>
        <p:spPr>
          <a:xfrm>
            <a:off x="195829" y="217009"/>
            <a:ext cx="2647193" cy="551722"/>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latin typeface="+mj-lt"/>
                <a:ea typeface="+mj-ea"/>
                <a:cs typeface="+mj-cs"/>
              </a:rPr>
              <a:t>Conclusions</a:t>
            </a:r>
            <a:endParaRPr kumimoji="0" lang="en-US" sz="4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itle 1"/>
          <p:cNvSpPr txBox="1">
            <a:spLocks/>
          </p:cNvSpPr>
          <p:nvPr/>
        </p:nvSpPr>
        <p:spPr>
          <a:xfrm>
            <a:off x="308754" y="2724983"/>
            <a:ext cx="1019973" cy="5357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schemeClr val="tx1"/>
                </a:solidFill>
                <a:effectLst/>
                <a:uLnTx/>
                <a:uFillTx/>
                <a:latin typeface="+mj-lt"/>
                <a:ea typeface="+mj-ea"/>
                <a:cs typeface="+mj-cs"/>
              </a:rPr>
              <a:t>Day</a:t>
            </a:r>
          </a:p>
        </p:txBody>
      </p:sp>
      <p:sp>
        <p:nvSpPr>
          <p:cNvPr id="7" name="Title 1"/>
          <p:cNvSpPr txBox="1">
            <a:spLocks/>
          </p:cNvSpPr>
          <p:nvPr/>
        </p:nvSpPr>
        <p:spPr>
          <a:xfrm>
            <a:off x="325463" y="4613388"/>
            <a:ext cx="1019973" cy="5357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schemeClr val="tx1"/>
                </a:solidFill>
                <a:effectLst/>
                <a:uLnTx/>
                <a:uFillTx/>
                <a:latin typeface="+mj-lt"/>
                <a:ea typeface="+mj-ea"/>
                <a:cs typeface="+mj-cs"/>
              </a:rPr>
              <a:t>Night</a:t>
            </a:r>
          </a:p>
        </p:txBody>
      </p:sp>
      <p:sp>
        <p:nvSpPr>
          <p:cNvPr id="8" name="Title 1"/>
          <p:cNvSpPr txBox="1">
            <a:spLocks/>
          </p:cNvSpPr>
          <p:nvPr/>
        </p:nvSpPr>
        <p:spPr>
          <a:xfrm>
            <a:off x="2165472" y="1674145"/>
            <a:ext cx="1019973" cy="5357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schemeClr val="tx1"/>
                </a:solidFill>
                <a:effectLst/>
                <a:uLnTx/>
                <a:uFillTx/>
                <a:latin typeface="+mj-lt"/>
                <a:ea typeface="+mj-ea"/>
                <a:cs typeface="+mj-cs"/>
              </a:rPr>
              <a:t>Land</a:t>
            </a:r>
          </a:p>
        </p:txBody>
      </p:sp>
      <p:sp>
        <p:nvSpPr>
          <p:cNvPr id="9" name="Title 1"/>
          <p:cNvSpPr txBox="1">
            <a:spLocks/>
          </p:cNvSpPr>
          <p:nvPr/>
        </p:nvSpPr>
        <p:spPr>
          <a:xfrm>
            <a:off x="4523460" y="1679138"/>
            <a:ext cx="1019973" cy="5357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schemeClr val="tx1"/>
                </a:solidFill>
                <a:effectLst/>
                <a:uLnTx/>
                <a:uFillTx/>
                <a:latin typeface="+mj-lt"/>
                <a:ea typeface="+mj-ea"/>
                <a:cs typeface="+mj-cs"/>
              </a:rPr>
              <a:t>Ocean</a:t>
            </a:r>
          </a:p>
        </p:txBody>
      </p:sp>
      <p:sp>
        <p:nvSpPr>
          <p:cNvPr id="10" name="Title 1"/>
          <p:cNvSpPr txBox="1">
            <a:spLocks/>
          </p:cNvSpPr>
          <p:nvPr/>
        </p:nvSpPr>
        <p:spPr>
          <a:xfrm>
            <a:off x="7303176" y="1679138"/>
            <a:ext cx="1019973" cy="5357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schemeClr val="tx1"/>
                </a:solidFill>
                <a:effectLst/>
                <a:uLnTx/>
                <a:uFillTx/>
                <a:latin typeface="+mj-lt"/>
                <a:ea typeface="+mj-ea"/>
                <a:cs typeface="+mj-cs"/>
              </a:rPr>
              <a:t>Ocean</a:t>
            </a:r>
          </a:p>
        </p:txBody>
      </p:sp>
      <p:sp>
        <p:nvSpPr>
          <p:cNvPr id="2" name="TextBox 1"/>
          <p:cNvSpPr txBox="1"/>
          <p:nvPr/>
        </p:nvSpPr>
        <p:spPr>
          <a:xfrm>
            <a:off x="2282435" y="908191"/>
            <a:ext cx="3132463" cy="523220"/>
          </a:xfrm>
          <a:prstGeom prst="rect">
            <a:avLst/>
          </a:prstGeom>
          <a:noFill/>
        </p:spPr>
        <p:txBody>
          <a:bodyPr wrap="none" rtlCol="0">
            <a:spAutoFit/>
          </a:bodyPr>
          <a:lstStyle/>
          <a:p>
            <a:r>
              <a:rPr lang="en-US" sz="2800" b="1" u="sng" dirty="0" smtClean="0">
                <a:solidFill>
                  <a:srgbClr val="FFFFFF"/>
                </a:solidFill>
              </a:rPr>
              <a:t>Maritime Continent</a:t>
            </a:r>
            <a:endParaRPr lang="en-US" sz="2800" b="1" u="sng" dirty="0">
              <a:solidFill>
                <a:srgbClr val="FFFFFF"/>
              </a:solidFill>
            </a:endParaRPr>
          </a:p>
        </p:txBody>
      </p:sp>
      <p:sp>
        <p:nvSpPr>
          <p:cNvPr id="11" name="TextBox 10"/>
          <p:cNvSpPr txBox="1"/>
          <p:nvPr/>
        </p:nvSpPr>
        <p:spPr>
          <a:xfrm>
            <a:off x="7017780" y="930674"/>
            <a:ext cx="1643223" cy="523220"/>
          </a:xfrm>
          <a:prstGeom prst="rect">
            <a:avLst/>
          </a:prstGeom>
          <a:noFill/>
        </p:spPr>
        <p:txBody>
          <a:bodyPr wrap="none" rtlCol="0">
            <a:spAutoFit/>
          </a:bodyPr>
          <a:lstStyle/>
          <a:p>
            <a:r>
              <a:rPr lang="en-US" sz="2800" b="1" u="sng" dirty="0" smtClean="0">
                <a:solidFill>
                  <a:srgbClr val="FFFFFF"/>
                </a:solidFill>
              </a:rPr>
              <a:t>W. Pacific</a:t>
            </a:r>
            <a:endParaRPr lang="en-US" sz="2800" b="1" u="sng" dirty="0">
              <a:solidFill>
                <a:srgbClr val="FFFFFF"/>
              </a:solidFill>
            </a:endParaRPr>
          </a:p>
        </p:txBody>
      </p:sp>
      <p:sp>
        <p:nvSpPr>
          <p:cNvPr id="3" name="Terminator 2"/>
          <p:cNvSpPr>
            <a:spLocks noChangeAspect="1"/>
          </p:cNvSpPr>
          <p:nvPr/>
        </p:nvSpPr>
        <p:spPr>
          <a:xfrm>
            <a:off x="1932726" y="2505739"/>
            <a:ext cx="1473968" cy="912555"/>
          </a:xfrm>
          <a:prstGeom prst="flowChartTerminato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chemeClr val="tx1"/>
                </a:solidFill>
              </a:rPr>
              <a:t>Developing</a:t>
            </a:r>
            <a:r>
              <a:rPr lang="en-US" sz="2400" dirty="0">
                <a:solidFill>
                  <a:schemeClr val="tx1"/>
                </a:solidFill>
              </a:rPr>
              <a:t> </a:t>
            </a:r>
            <a:r>
              <a:rPr lang="en-US" sz="2400" dirty="0" smtClean="0">
                <a:solidFill>
                  <a:schemeClr val="tx1"/>
                </a:solidFill>
              </a:rPr>
              <a:t>SMCSs</a:t>
            </a:r>
            <a:endParaRPr lang="en-US" sz="2400" dirty="0">
              <a:solidFill>
                <a:schemeClr val="tx1"/>
              </a:solidFill>
            </a:endParaRPr>
          </a:p>
        </p:txBody>
      </p:sp>
      <p:sp>
        <p:nvSpPr>
          <p:cNvPr id="12" name="Terminator 11"/>
          <p:cNvSpPr>
            <a:spLocks noChangeAspect="1"/>
          </p:cNvSpPr>
          <p:nvPr/>
        </p:nvSpPr>
        <p:spPr>
          <a:xfrm>
            <a:off x="1912062" y="4396159"/>
            <a:ext cx="1473968" cy="912555"/>
          </a:xfrm>
          <a:prstGeom prst="flowChartTerminato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tx1"/>
                </a:solidFill>
              </a:rPr>
              <a:t>Developing</a:t>
            </a:r>
            <a:r>
              <a:rPr lang="en-US" sz="2400" dirty="0" smtClean="0">
                <a:solidFill>
                  <a:schemeClr val="tx1"/>
                </a:solidFill>
              </a:rPr>
              <a:t> LMCSs</a:t>
            </a:r>
            <a:endParaRPr lang="en-US" sz="2400" dirty="0">
              <a:solidFill>
                <a:schemeClr val="tx1"/>
              </a:solidFill>
            </a:endParaRPr>
          </a:p>
        </p:txBody>
      </p:sp>
      <p:sp>
        <p:nvSpPr>
          <p:cNvPr id="13" name="Terminator 12"/>
          <p:cNvSpPr>
            <a:spLocks noChangeAspect="1"/>
          </p:cNvSpPr>
          <p:nvPr/>
        </p:nvSpPr>
        <p:spPr>
          <a:xfrm>
            <a:off x="4303468" y="2505739"/>
            <a:ext cx="1473968" cy="912555"/>
          </a:xfrm>
          <a:prstGeom prst="flowChartTerminato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tx1"/>
                </a:solidFill>
              </a:rPr>
              <a:t>Decaying</a:t>
            </a:r>
            <a:r>
              <a:rPr lang="en-US" sz="2400" dirty="0" smtClean="0">
                <a:solidFill>
                  <a:schemeClr val="tx1"/>
                </a:solidFill>
              </a:rPr>
              <a:t> </a:t>
            </a:r>
            <a:r>
              <a:rPr lang="en-US" sz="2400" dirty="0">
                <a:solidFill>
                  <a:schemeClr val="tx1"/>
                </a:solidFill>
              </a:rPr>
              <a:t>LMCSs</a:t>
            </a:r>
          </a:p>
        </p:txBody>
      </p:sp>
      <p:sp>
        <p:nvSpPr>
          <p:cNvPr id="14" name="Terminator 13"/>
          <p:cNvSpPr>
            <a:spLocks noChangeAspect="1"/>
          </p:cNvSpPr>
          <p:nvPr/>
        </p:nvSpPr>
        <p:spPr>
          <a:xfrm>
            <a:off x="4322951" y="4396159"/>
            <a:ext cx="1473968" cy="912555"/>
          </a:xfrm>
          <a:prstGeom prst="flowChartTerminato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chemeClr val="tx1"/>
                </a:solidFill>
              </a:rPr>
              <a:t>Developing</a:t>
            </a:r>
            <a:r>
              <a:rPr lang="en-US" sz="2400" dirty="0">
                <a:solidFill>
                  <a:schemeClr val="tx1"/>
                </a:solidFill>
              </a:rPr>
              <a:t> </a:t>
            </a:r>
            <a:r>
              <a:rPr lang="en-US" sz="2400" dirty="0" smtClean="0">
                <a:solidFill>
                  <a:schemeClr val="tx1"/>
                </a:solidFill>
              </a:rPr>
              <a:t>LMCSs</a:t>
            </a:r>
            <a:endParaRPr lang="en-US" sz="2400" dirty="0">
              <a:solidFill>
                <a:schemeClr val="tx1"/>
              </a:solidFill>
            </a:endParaRPr>
          </a:p>
        </p:txBody>
      </p:sp>
      <p:sp>
        <p:nvSpPr>
          <p:cNvPr id="15" name="Terminator 14"/>
          <p:cNvSpPr>
            <a:spLocks noChangeAspect="1"/>
          </p:cNvSpPr>
          <p:nvPr/>
        </p:nvSpPr>
        <p:spPr>
          <a:xfrm>
            <a:off x="7101324" y="2505739"/>
            <a:ext cx="1473968" cy="912555"/>
          </a:xfrm>
          <a:prstGeom prst="flowChartTerminato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tx1"/>
                </a:solidFill>
              </a:rPr>
              <a:t>Mature</a:t>
            </a:r>
            <a:r>
              <a:rPr lang="en-US" sz="2400" dirty="0" smtClean="0">
                <a:solidFill>
                  <a:schemeClr val="tx1"/>
                </a:solidFill>
              </a:rPr>
              <a:t> </a:t>
            </a:r>
            <a:r>
              <a:rPr lang="en-US" sz="2400" dirty="0">
                <a:solidFill>
                  <a:schemeClr val="tx1"/>
                </a:solidFill>
              </a:rPr>
              <a:t>LMCSs</a:t>
            </a:r>
          </a:p>
        </p:txBody>
      </p:sp>
      <p:sp>
        <p:nvSpPr>
          <p:cNvPr id="16" name="Terminator 15"/>
          <p:cNvSpPr>
            <a:spLocks noChangeAspect="1"/>
          </p:cNvSpPr>
          <p:nvPr/>
        </p:nvSpPr>
        <p:spPr>
          <a:xfrm>
            <a:off x="7101324" y="4396159"/>
            <a:ext cx="1473968" cy="912555"/>
          </a:xfrm>
          <a:prstGeom prst="flowChartTerminator">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tx1"/>
                </a:solidFill>
              </a:rPr>
              <a:t>Developing </a:t>
            </a:r>
            <a:r>
              <a:rPr lang="en-US" sz="2400" dirty="0" smtClean="0">
                <a:solidFill>
                  <a:schemeClr val="tx1"/>
                </a:solidFill>
              </a:rPr>
              <a:t>LMCSs</a:t>
            </a:r>
            <a:endParaRPr lang="en-US" sz="2400" dirty="0">
              <a:solidFill>
                <a:schemeClr val="tx1"/>
              </a:solidFill>
            </a:endParaRPr>
          </a:p>
        </p:txBody>
      </p:sp>
      <p:sp>
        <p:nvSpPr>
          <p:cNvPr id="17" name="Right Arrow 16"/>
          <p:cNvSpPr/>
          <p:nvPr/>
        </p:nvSpPr>
        <p:spPr>
          <a:xfrm rot="5400000">
            <a:off x="2173619" y="3626402"/>
            <a:ext cx="978408" cy="635042"/>
          </a:xfrm>
          <a:prstGeom prst="rightArrow">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5400000">
            <a:off x="4608173" y="3626402"/>
            <a:ext cx="978408" cy="635042"/>
          </a:xfrm>
          <a:prstGeom prst="rightArrow">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5400000">
            <a:off x="7425090" y="3501652"/>
            <a:ext cx="978410" cy="884543"/>
          </a:xfrm>
          <a:prstGeom prst="rightArrow">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393651" y="3424486"/>
            <a:ext cx="1053105" cy="923330"/>
          </a:xfrm>
          <a:prstGeom prst="rect">
            <a:avLst/>
          </a:prstGeom>
          <a:noFill/>
        </p:spPr>
        <p:txBody>
          <a:bodyPr wrap="none" rtlCol="0">
            <a:spAutoFit/>
          </a:bodyPr>
          <a:lstStyle/>
          <a:p>
            <a:pPr algn="ctr"/>
            <a:r>
              <a:rPr lang="en-US" dirty="0" smtClean="0">
                <a:solidFill>
                  <a:schemeClr val="bg1"/>
                </a:solidFill>
              </a:rPr>
              <a:t>Taller,</a:t>
            </a:r>
          </a:p>
          <a:p>
            <a:pPr algn="ctr"/>
            <a:r>
              <a:rPr lang="en-US" dirty="0" smtClean="0">
                <a:solidFill>
                  <a:schemeClr val="bg1"/>
                </a:solidFill>
              </a:rPr>
              <a:t>Stronger,</a:t>
            </a:r>
          </a:p>
          <a:p>
            <a:pPr algn="ctr"/>
            <a:r>
              <a:rPr lang="en-US" dirty="0" smtClean="0">
                <a:solidFill>
                  <a:schemeClr val="bg1"/>
                </a:solidFill>
              </a:rPr>
              <a:t>Broader</a:t>
            </a:r>
            <a:endParaRPr lang="en-US" dirty="0">
              <a:solidFill>
                <a:schemeClr val="bg1"/>
              </a:solidFill>
            </a:endParaRPr>
          </a:p>
        </p:txBody>
      </p:sp>
      <p:sp>
        <p:nvSpPr>
          <p:cNvPr id="21" name="TextBox 20"/>
          <p:cNvSpPr txBox="1"/>
          <p:nvPr/>
        </p:nvSpPr>
        <p:spPr>
          <a:xfrm>
            <a:off x="3809306" y="3424486"/>
            <a:ext cx="1087257" cy="923330"/>
          </a:xfrm>
          <a:prstGeom prst="rect">
            <a:avLst/>
          </a:prstGeom>
          <a:noFill/>
        </p:spPr>
        <p:txBody>
          <a:bodyPr wrap="none" rtlCol="0">
            <a:spAutoFit/>
          </a:bodyPr>
          <a:lstStyle/>
          <a:p>
            <a:pPr algn="ctr"/>
            <a:r>
              <a:rPr lang="en-US" dirty="0" smtClean="0">
                <a:solidFill>
                  <a:schemeClr val="bg1"/>
                </a:solidFill>
              </a:rPr>
              <a:t>Taller,</a:t>
            </a:r>
          </a:p>
          <a:p>
            <a:pPr algn="ctr"/>
            <a:r>
              <a:rPr lang="en-US" dirty="0" smtClean="0">
                <a:solidFill>
                  <a:schemeClr val="bg1"/>
                </a:solidFill>
              </a:rPr>
              <a:t>Stronger,</a:t>
            </a:r>
          </a:p>
          <a:p>
            <a:pPr algn="ctr"/>
            <a:r>
              <a:rPr lang="en-US" dirty="0" smtClean="0">
                <a:solidFill>
                  <a:schemeClr val="bg1"/>
                </a:solidFill>
              </a:rPr>
              <a:t>Narrower</a:t>
            </a:r>
            <a:endParaRPr lang="en-US" dirty="0">
              <a:solidFill>
                <a:schemeClr val="bg1"/>
              </a:solidFill>
            </a:endParaRPr>
          </a:p>
        </p:txBody>
      </p:sp>
      <p:sp>
        <p:nvSpPr>
          <p:cNvPr id="22" name="TextBox 21"/>
          <p:cNvSpPr txBox="1"/>
          <p:nvPr/>
        </p:nvSpPr>
        <p:spPr>
          <a:xfrm>
            <a:off x="6641241" y="3375716"/>
            <a:ext cx="1087257" cy="646331"/>
          </a:xfrm>
          <a:prstGeom prst="rect">
            <a:avLst/>
          </a:prstGeom>
          <a:noFill/>
        </p:spPr>
        <p:txBody>
          <a:bodyPr wrap="none" rtlCol="0">
            <a:spAutoFit/>
          </a:bodyPr>
          <a:lstStyle/>
          <a:p>
            <a:pPr algn="ctr"/>
            <a:r>
              <a:rPr lang="en-US" dirty="0" smtClean="0">
                <a:solidFill>
                  <a:schemeClr val="bg1"/>
                </a:solidFill>
              </a:rPr>
              <a:t>Taller,</a:t>
            </a:r>
          </a:p>
          <a:p>
            <a:pPr algn="ctr"/>
            <a:r>
              <a:rPr lang="en-US" dirty="0" smtClean="0">
                <a:solidFill>
                  <a:schemeClr val="bg1"/>
                </a:solidFill>
              </a:rPr>
              <a:t>Narrower</a:t>
            </a:r>
            <a:endParaRPr lang="en-US" dirty="0">
              <a:solidFill>
                <a:schemeClr val="bg1"/>
              </a:solidFill>
            </a:endParaRPr>
          </a:p>
        </p:txBody>
      </p:sp>
      <p:sp>
        <p:nvSpPr>
          <p:cNvPr id="23" name="Right Arrow 22"/>
          <p:cNvSpPr/>
          <p:nvPr/>
        </p:nvSpPr>
        <p:spPr>
          <a:xfrm>
            <a:off x="3552482" y="1838266"/>
            <a:ext cx="567171" cy="213263"/>
          </a:xfrm>
          <a:prstGeom prst="rightArrow">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5916219" y="1164026"/>
            <a:ext cx="567171" cy="213263"/>
          </a:xfrm>
          <a:prstGeom prst="rightArrow">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450242" y="1550234"/>
            <a:ext cx="753932" cy="338554"/>
          </a:xfrm>
          <a:prstGeom prst="rect">
            <a:avLst/>
          </a:prstGeom>
          <a:noFill/>
        </p:spPr>
        <p:txBody>
          <a:bodyPr wrap="none" rtlCol="0">
            <a:spAutoFit/>
          </a:bodyPr>
          <a:lstStyle/>
          <a:p>
            <a:pPr algn="ctr"/>
            <a:r>
              <a:rPr lang="en-US" sz="1600" dirty="0" smtClean="0">
                <a:solidFill>
                  <a:schemeClr val="bg1"/>
                </a:solidFill>
              </a:rPr>
              <a:t>Similar</a:t>
            </a:r>
            <a:endParaRPr lang="en-US" sz="1600" dirty="0">
              <a:solidFill>
                <a:schemeClr val="bg1"/>
              </a:solidFill>
            </a:endParaRPr>
          </a:p>
        </p:txBody>
      </p:sp>
      <p:sp>
        <p:nvSpPr>
          <p:cNvPr id="26" name="TextBox 25"/>
          <p:cNvSpPr txBox="1"/>
          <p:nvPr/>
        </p:nvSpPr>
        <p:spPr>
          <a:xfrm>
            <a:off x="5807134" y="806987"/>
            <a:ext cx="753932" cy="338554"/>
          </a:xfrm>
          <a:prstGeom prst="rect">
            <a:avLst/>
          </a:prstGeom>
          <a:noFill/>
        </p:spPr>
        <p:txBody>
          <a:bodyPr wrap="none" rtlCol="0">
            <a:spAutoFit/>
          </a:bodyPr>
          <a:lstStyle/>
          <a:p>
            <a:pPr algn="ctr"/>
            <a:r>
              <a:rPr lang="en-US" sz="1600" dirty="0" smtClean="0">
                <a:solidFill>
                  <a:schemeClr val="bg1"/>
                </a:solidFill>
              </a:rPr>
              <a:t>Similar</a:t>
            </a:r>
            <a:endParaRPr lang="en-US" sz="1600" dirty="0">
              <a:solidFill>
                <a:schemeClr val="bg1"/>
              </a:solidFill>
            </a:endParaRPr>
          </a:p>
        </p:txBody>
      </p:sp>
      <p:sp>
        <p:nvSpPr>
          <p:cNvPr id="27" name="Right Arrow 26"/>
          <p:cNvSpPr/>
          <p:nvPr/>
        </p:nvSpPr>
        <p:spPr>
          <a:xfrm>
            <a:off x="6005954" y="2750838"/>
            <a:ext cx="928281" cy="390930"/>
          </a:xfrm>
          <a:prstGeom prst="rightArrow">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698703" y="2403310"/>
            <a:ext cx="1478590" cy="338554"/>
          </a:xfrm>
          <a:prstGeom prst="rect">
            <a:avLst/>
          </a:prstGeom>
          <a:noFill/>
        </p:spPr>
        <p:txBody>
          <a:bodyPr wrap="none" rtlCol="0">
            <a:spAutoFit/>
          </a:bodyPr>
          <a:lstStyle/>
          <a:p>
            <a:pPr algn="ctr"/>
            <a:r>
              <a:rPr lang="en-US" sz="1600" dirty="0" smtClean="0">
                <a:solidFill>
                  <a:schemeClr val="bg1"/>
                </a:solidFill>
              </a:rPr>
              <a:t>Stronger, lower</a:t>
            </a:r>
            <a:endParaRPr lang="en-US" sz="1600" dirty="0">
              <a:solidFill>
                <a:schemeClr val="bg1"/>
              </a:solidFill>
            </a:endParaRPr>
          </a:p>
        </p:txBody>
      </p:sp>
      <p:sp>
        <p:nvSpPr>
          <p:cNvPr id="30" name="TextBox 29"/>
          <p:cNvSpPr txBox="1"/>
          <p:nvPr/>
        </p:nvSpPr>
        <p:spPr>
          <a:xfrm>
            <a:off x="6113178" y="4488896"/>
            <a:ext cx="753932" cy="338554"/>
          </a:xfrm>
          <a:prstGeom prst="rect">
            <a:avLst/>
          </a:prstGeom>
          <a:noFill/>
        </p:spPr>
        <p:txBody>
          <a:bodyPr wrap="none" rtlCol="0">
            <a:spAutoFit/>
          </a:bodyPr>
          <a:lstStyle/>
          <a:p>
            <a:pPr algn="ctr"/>
            <a:r>
              <a:rPr lang="en-US" sz="1600" dirty="0" smtClean="0">
                <a:solidFill>
                  <a:schemeClr val="bg1"/>
                </a:solidFill>
              </a:rPr>
              <a:t>Similar</a:t>
            </a:r>
            <a:endParaRPr lang="en-US" sz="1600" dirty="0">
              <a:solidFill>
                <a:schemeClr val="bg1"/>
              </a:solidFill>
            </a:endParaRPr>
          </a:p>
        </p:txBody>
      </p:sp>
      <p:sp>
        <p:nvSpPr>
          <p:cNvPr id="31" name="Right Arrow 30"/>
          <p:cNvSpPr/>
          <p:nvPr/>
        </p:nvSpPr>
        <p:spPr>
          <a:xfrm>
            <a:off x="6199804" y="4838383"/>
            <a:ext cx="567171" cy="213263"/>
          </a:xfrm>
          <a:prstGeom prst="rightArrow">
            <a:avLst/>
          </a:prstGeom>
          <a:solidFill>
            <a:srgbClr val="FF0000"/>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28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dissolv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ssolve">
                                      <p:cBhvr>
                                        <p:cTn id="59" dur="500"/>
                                        <p:tgtEl>
                                          <p:spTgt spid="18"/>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ssolv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dissolve">
                                      <p:cBhvr>
                                        <p:cTn id="73" dur="500"/>
                                        <p:tgtEl>
                                          <p:spTgt spid="2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dissolv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dissolve">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dissolv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dissolve">
                                      <p:cBhvr>
                                        <p:cTn id="91" dur="500"/>
                                        <p:tgtEl>
                                          <p:spTgt spid="19"/>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dissolve">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dissolve">
                                      <p:cBhvr>
                                        <p:cTn id="99" dur="500"/>
                                        <p:tgtEl>
                                          <p:spTgt spid="31"/>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dissolv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dissolve">
                                      <p:cBhvr>
                                        <p:cTn id="107" dur="500"/>
                                        <p:tgtEl>
                                          <p:spTgt spid="27"/>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dissolve">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
                                            <p:bg/>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7" grpId="0" animBg="1"/>
      <p:bldP spid="8" grpId="0" animBg="1"/>
      <p:bldP spid="9" grpId="0" animBg="1"/>
      <p:bldP spid="10" grpId="0" animBg="1"/>
      <p:bldP spid="2" grpId="0"/>
      <p:bldP spid="11" grpId="0"/>
      <p:bldP spid="3"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animBg="1"/>
      <p:bldP spid="24" grpId="0" animBg="1"/>
      <p:bldP spid="25" grpId="0"/>
      <p:bldP spid="26" grpId="0"/>
      <p:bldP spid="27" grpId="0" animBg="1"/>
      <p:bldP spid="28" grpId="0"/>
      <p:bldP spid="30"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08090" y="1395685"/>
            <a:ext cx="3504647" cy="1143000"/>
          </a:xfrm>
          <a:prstGeom prst="rect">
            <a:avLst/>
          </a:prstGeom>
          <a:solidFill>
            <a:schemeClr val="accent1">
              <a:lumMod val="60000"/>
              <a:lumOff val="40000"/>
            </a:schemeClr>
          </a:solidFill>
          <a:ln w="381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defRPr/>
            </a:pPr>
            <a:r>
              <a:rPr lang="en-US" b="1" smtClean="0"/>
              <a:t>Thank you!</a:t>
            </a:r>
            <a:endParaRPr lang="en-US" b="1" dirty="0"/>
          </a:p>
        </p:txBody>
      </p:sp>
      <p:sp>
        <p:nvSpPr>
          <p:cNvPr id="6" name="TextBox 5"/>
          <p:cNvSpPr txBox="1"/>
          <p:nvPr/>
        </p:nvSpPr>
        <p:spPr>
          <a:xfrm>
            <a:off x="404048" y="5917368"/>
            <a:ext cx="8561977" cy="646331"/>
          </a:xfrm>
          <a:prstGeom prst="rect">
            <a:avLst/>
          </a:prstGeom>
          <a:noFill/>
        </p:spPr>
        <p:txBody>
          <a:bodyPr wrap="square" rtlCol="0">
            <a:spAutoFit/>
          </a:bodyPr>
          <a:lstStyle/>
          <a:p>
            <a:r>
              <a:rPr lang="en-US" dirty="0" smtClean="0">
                <a:solidFill>
                  <a:schemeClr val="bg1"/>
                </a:solidFill>
              </a:rPr>
              <a:t>This work is supported by NASA </a:t>
            </a:r>
            <a:r>
              <a:rPr lang="en-US" dirty="0" smtClean="0">
                <a:solidFill>
                  <a:schemeClr val="bg1"/>
                </a:solidFill>
              </a:rPr>
              <a:t>Grants </a:t>
            </a:r>
            <a:r>
              <a:rPr lang="en-US" dirty="0" smtClean="0">
                <a:solidFill>
                  <a:schemeClr val="bg1"/>
                </a:solidFill>
              </a:rPr>
              <a:t>#</a:t>
            </a:r>
            <a:r>
              <a:rPr lang="en-US" dirty="0">
                <a:solidFill>
                  <a:schemeClr val="bg1"/>
                </a:solidFill>
              </a:rPr>
              <a:t>NNX13AQ37G, #</a:t>
            </a:r>
            <a:r>
              <a:rPr lang="en-US" dirty="0" smtClean="0">
                <a:solidFill>
                  <a:schemeClr val="bg1"/>
                </a:solidFill>
              </a:rPr>
              <a:t>NNX13AG71G, </a:t>
            </a:r>
            <a:r>
              <a:rPr lang="en-US" dirty="0">
                <a:solidFill>
                  <a:schemeClr val="bg1"/>
                </a:solidFill>
              </a:rPr>
              <a:t>#</a:t>
            </a:r>
            <a:r>
              <a:rPr lang="en-US" dirty="0" smtClean="0">
                <a:solidFill>
                  <a:schemeClr val="bg1"/>
                </a:solidFill>
              </a:rPr>
              <a:t>NNX16AD75G</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584034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5213" b="26484"/>
          <a:stretch/>
        </p:blipFill>
        <p:spPr>
          <a:xfrm>
            <a:off x="0" y="1877580"/>
            <a:ext cx="9144000" cy="3561881"/>
          </a:xfrm>
          <a:prstGeom prst="rect">
            <a:avLst/>
          </a:prstGeom>
        </p:spPr>
      </p:pic>
      <p:sp>
        <p:nvSpPr>
          <p:cNvPr id="6" name="Title 1"/>
          <p:cNvSpPr txBox="1">
            <a:spLocks/>
          </p:cNvSpPr>
          <p:nvPr/>
        </p:nvSpPr>
        <p:spPr>
          <a:xfrm>
            <a:off x="1019249" y="598615"/>
            <a:ext cx="7184870" cy="786812"/>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mj-lt"/>
                <a:ea typeface="+mj-ea"/>
                <a:cs typeface="+mj-cs"/>
              </a:rPr>
              <a:t>Tropical rainfall</a:t>
            </a:r>
          </a:p>
        </p:txBody>
      </p:sp>
      <p:sp>
        <p:nvSpPr>
          <p:cNvPr id="8" name="TextBox 7"/>
          <p:cNvSpPr txBox="1"/>
          <p:nvPr/>
        </p:nvSpPr>
        <p:spPr>
          <a:xfrm>
            <a:off x="7009469" y="5494081"/>
            <a:ext cx="2012816" cy="307777"/>
          </a:xfrm>
          <a:prstGeom prst="rect">
            <a:avLst/>
          </a:prstGeom>
          <a:solidFill>
            <a:schemeClr val="tx2">
              <a:lumMod val="20000"/>
              <a:lumOff val="80000"/>
            </a:schemeClr>
          </a:solidFill>
        </p:spPr>
        <p:txBody>
          <a:bodyPr wrap="none" rtlCol="0">
            <a:spAutoFit/>
          </a:bodyPr>
          <a:lstStyle/>
          <a:p>
            <a:r>
              <a:rPr lang="en-US" sz="1400" b="1" dirty="0" smtClean="0">
                <a:solidFill>
                  <a:schemeClr val="tx2">
                    <a:lumMod val="75000"/>
                  </a:schemeClr>
                </a:solidFill>
              </a:rPr>
              <a:t>From </a:t>
            </a:r>
            <a:r>
              <a:rPr lang="en-US" sz="1400" b="1" dirty="0" err="1" smtClean="0">
                <a:solidFill>
                  <a:schemeClr val="tx2">
                    <a:lumMod val="75000"/>
                  </a:schemeClr>
                </a:solidFill>
              </a:rPr>
              <a:t>Houze</a:t>
            </a:r>
            <a:r>
              <a:rPr lang="en-US" sz="1400" b="1" dirty="0" smtClean="0">
                <a:solidFill>
                  <a:schemeClr val="tx2">
                    <a:lumMod val="75000"/>
                  </a:schemeClr>
                </a:solidFill>
              </a:rPr>
              <a:t> et al. (2015)</a:t>
            </a:r>
            <a:endParaRPr lang="en-US" sz="1400" b="1" dirty="0">
              <a:solidFill>
                <a:schemeClr val="tx2">
                  <a:lumMod val="75000"/>
                </a:schemeClr>
              </a:solidFill>
            </a:endParaRPr>
          </a:p>
        </p:txBody>
      </p:sp>
      <p:sp>
        <p:nvSpPr>
          <p:cNvPr id="9" name="Oval 8"/>
          <p:cNvSpPr/>
          <p:nvPr/>
        </p:nvSpPr>
        <p:spPr>
          <a:xfrm>
            <a:off x="682770" y="2471474"/>
            <a:ext cx="1078777" cy="901201"/>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82770" y="3525075"/>
            <a:ext cx="1078777" cy="901201"/>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874725" y="2438639"/>
            <a:ext cx="1078777" cy="901201"/>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874725" y="3545982"/>
            <a:ext cx="1078777" cy="901201"/>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793792" y="2216715"/>
            <a:ext cx="1185541" cy="1014729"/>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201334" y="3456183"/>
            <a:ext cx="1777999" cy="1014729"/>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16779" y="2244937"/>
            <a:ext cx="1958622" cy="520842"/>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416778" y="3571383"/>
            <a:ext cx="2457947" cy="520842"/>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979333" y="2710602"/>
            <a:ext cx="1958622" cy="520842"/>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694288" y="4092225"/>
            <a:ext cx="1958622" cy="520842"/>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0" y="1877580"/>
            <a:ext cx="9144000" cy="146226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101854" y="6212992"/>
            <a:ext cx="1385247"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mj-lt"/>
                <a:ea typeface="+mj-ea"/>
                <a:cs typeface="+mj-cs"/>
              </a:rPr>
              <a:t>TRMM</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PR</a:t>
            </a:r>
          </a:p>
        </p:txBody>
      </p:sp>
    </p:spTree>
    <p:extLst>
      <p:ext uri="{BB962C8B-B14F-4D97-AF65-F5344CB8AC3E}">
        <p14:creationId xmlns:p14="http://schemas.microsoft.com/office/powerpoint/2010/main" val="873467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7"/>
          <p:cNvGrpSpPr>
            <a:grpSpLocks noChangeAspect="1"/>
          </p:cNvGrpSpPr>
          <p:nvPr/>
        </p:nvGrpSpPr>
        <p:grpSpPr bwMode="auto">
          <a:xfrm>
            <a:off x="476250" y="745866"/>
            <a:ext cx="8001000" cy="5502275"/>
            <a:chOff x="285750" y="884238"/>
            <a:chExt cx="8421688" cy="5791202"/>
          </a:xfrm>
        </p:grpSpPr>
        <p:sp>
          <p:nvSpPr>
            <p:cNvPr id="48141" name="Rectangle 8"/>
            <p:cNvSpPr>
              <a:spLocks noChangeArrowheads="1"/>
            </p:cNvSpPr>
            <p:nvPr/>
          </p:nvSpPr>
          <p:spPr bwMode="auto">
            <a:xfrm>
              <a:off x="285750" y="884238"/>
              <a:ext cx="8421688" cy="5791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smtClean="0">
                <a:solidFill>
                  <a:srgbClr val="FFFFFF"/>
                </a:solidFill>
                <a:latin typeface="Arial" charset="0"/>
                <a:ea typeface="ＭＳ Ｐゴシック" charset="0"/>
                <a:cs typeface="ＭＳ Ｐゴシック" charset="0"/>
              </a:endParaRPr>
            </a:p>
          </p:txBody>
        </p:sp>
        <p:grpSp>
          <p:nvGrpSpPr>
            <p:cNvPr id="48142" name="Group 6"/>
            <p:cNvGrpSpPr>
              <a:grpSpLocks/>
            </p:cNvGrpSpPr>
            <p:nvPr/>
          </p:nvGrpSpPr>
          <p:grpSpPr bwMode="auto">
            <a:xfrm>
              <a:off x="533400" y="904875"/>
              <a:ext cx="8174038" cy="5765800"/>
              <a:chOff x="762000" y="822836"/>
              <a:chExt cx="8174160" cy="5766529"/>
            </a:xfrm>
          </p:grpSpPr>
          <p:pic>
            <p:nvPicPr>
              <p:cNvPr id="48144" name="Picture 5"/>
              <p:cNvPicPr>
                <a:picLocks noChangeAspect="1"/>
              </p:cNvPicPr>
              <p:nvPr/>
            </p:nvPicPr>
            <p:blipFill>
              <a:blip r:embed="rId3">
                <a:extLst>
                  <a:ext uri="{28A0092B-C50C-407E-A947-70E740481C1C}">
                    <a14:useLocalDpi xmlns:a14="http://schemas.microsoft.com/office/drawing/2010/main" val="0"/>
                  </a:ext>
                </a:extLst>
              </a:blip>
              <a:srcRect l="6667" t="51018" r="5000" b="3149"/>
              <a:stretch>
                <a:fillRect/>
              </a:stretch>
            </p:blipFill>
            <p:spPr bwMode="auto">
              <a:xfrm>
                <a:off x="762000" y="976821"/>
                <a:ext cx="8174160" cy="561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3"/>
              <p:cNvPicPr>
                <a:picLocks noChangeAspect="1"/>
              </p:cNvPicPr>
              <p:nvPr/>
            </p:nvPicPr>
            <p:blipFill>
              <a:blip r:embed="rId3">
                <a:extLst>
                  <a:ext uri="{28A0092B-C50C-407E-A947-70E740481C1C}">
                    <a14:useLocalDpi xmlns:a14="http://schemas.microsoft.com/office/drawing/2010/main" val="0"/>
                  </a:ext>
                </a:extLst>
              </a:blip>
              <a:srcRect l="6667" t="4382" r="4167" b="51009"/>
              <a:stretch>
                <a:fillRect/>
              </a:stretch>
            </p:blipFill>
            <p:spPr bwMode="auto">
              <a:xfrm>
                <a:off x="782760" y="822836"/>
                <a:ext cx="8153400" cy="53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43" name="Picture 7"/>
            <p:cNvPicPr>
              <a:picLocks noChangeAspect="1"/>
            </p:cNvPicPr>
            <p:nvPr/>
          </p:nvPicPr>
          <p:blipFill>
            <a:blip r:embed="rId3">
              <a:extLst>
                <a:ext uri="{28A0092B-C50C-407E-A947-70E740481C1C}">
                  <a14:useLocalDpi xmlns:a14="http://schemas.microsoft.com/office/drawing/2010/main" val="0"/>
                </a:ext>
              </a:extLst>
            </a:blip>
            <a:srcRect l="3452" t="22862" r="93558" b="30128"/>
            <a:stretch>
              <a:fillRect/>
            </a:stretch>
          </p:blipFill>
          <p:spPr bwMode="auto">
            <a:xfrm>
              <a:off x="285750" y="902618"/>
              <a:ext cx="337812" cy="577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p:cNvSpPr txBox="1">
            <a:spLocks noChangeArrowheads="1"/>
          </p:cNvSpPr>
          <p:nvPr/>
        </p:nvSpPr>
        <p:spPr bwMode="auto">
          <a:xfrm>
            <a:off x="0" y="122238"/>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3200" b="1" dirty="0" smtClean="0">
                <a:solidFill>
                  <a:srgbClr val="B9D3EF"/>
                </a:solidFill>
                <a:effectLst>
                  <a:outerShdw blurRad="50800" dist="38100" dir="2700000" algn="tl" rotWithShape="0">
                    <a:prstClr val="black">
                      <a:alpha val="40000"/>
                    </a:prstClr>
                  </a:outerShdw>
                </a:effectLst>
                <a:latin typeface="Century Gothic" charset="0"/>
                <a:cs typeface="Arial" charset="0"/>
              </a:rPr>
              <a:t>A-Train Identification of MCSs</a:t>
            </a:r>
            <a:endParaRPr lang="en-US" sz="2000" b="1" dirty="0" smtClean="0">
              <a:solidFill>
                <a:srgbClr val="B9D3EF"/>
              </a:solidFill>
              <a:effectLst>
                <a:outerShdw blurRad="50800" dist="38100" dir="2700000" algn="tl" rotWithShape="0">
                  <a:prstClr val="black">
                    <a:alpha val="40000"/>
                  </a:prstClr>
                </a:outerShdw>
              </a:effectLst>
              <a:latin typeface="Century Gothic" charset="0"/>
              <a:cs typeface="Arial" charset="0"/>
            </a:endParaRP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l="3452" t="22862" r="93558" b="30128"/>
          <a:stretch>
            <a:fillRect/>
          </a:stretch>
        </p:blipFill>
        <p:spPr bwMode="auto">
          <a:xfrm>
            <a:off x="501650" y="826828"/>
            <a:ext cx="266700" cy="528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3" name="TextBox 10"/>
          <p:cNvSpPr txBox="1">
            <a:spLocks noChangeArrowheads="1"/>
          </p:cNvSpPr>
          <p:nvPr/>
        </p:nvSpPr>
        <p:spPr bwMode="auto">
          <a:xfrm>
            <a:off x="5118100" y="771266"/>
            <a:ext cx="3154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800" smtClean="0">
                <a:solidFill>
                  <a:srgbClr val="343434"/>
                </a:solidFill>
                <a:latin typeface="Arial" charset="0"/>
              </a:rPr>
              <a:t>Smallest 25% (&lt;12,000 km</a:t>
            </a:r>
            <a:r>
              <a:rPr lang="en-US" sz="1800" baseline="30000" smtClean="0">
                <a:solidFill>
                  <a:srgbClr val="343434"/>
                </a:solidFill>
                <a:latin typeface="Arial" charset="0"/>
              </a:rPr>
              <a:t>2</a:t>
            </a:r>
            <a:r>
              <a:rPr lang="en-US" sz="1800" smtClean="0">
                <a:solidFill>
                  <a:srgbClr val="343434"/>
                </a:solidFill>
                <a:latin typeface="Arial" charset="0"/>
              </a:rPr>
              <a:t>)</a:t>
            </a:r>
          </a:p>
        </p:txBody>
      </p:sp>
      <p:sp>
        <p:nvSpPr>
          <p:cNvPr id="48134" name="TextBox 11"/>
          <p:cNvSpPr txBox="1">
            <a:spLocks noChangeArrowheads="1"/>
          </p:cNvSpPr>
          <p:nvPr/>
        </p:nvSpPr>
        <p:spPr bwMode="auto">
          <a:xfrm>
            <a:off x="5245100" y="2442903"/>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800" smtClean="0">
                <a:solidFill>
                  <a:srgbClr val="343434"/>
                </a:solidFill>
                <a:latin typeface="Arial" charset="0"/>
              </a:rPr>
              <a:t>Largest 25% (&gt;40,000 km</a:t>
            </a:r>
            <a:r>
              <a:rPr lang="en-US" sz="1800" baseline="30000" smtClean="0">
                <a:solidFill>
                  <a:srgbClr val="343434"/>
                </a:solidFill>
                <a:latin typeface="Arial" charset="0"/>
              </a:rPr>
              <a:t>2</a:t>
            </a:r>
            <a:r>
              <a:rPr lang="en-US" sz="1800" smtClean="0">
                <a:solidFill>
                  <a:srgbClr val="343434"/>
                </a:solidFill>
                <a:latin typeface="Arial" charset="0"/>
              </a:rPr>
              <a:t>)</a:t>
            </a:r>
          </a:p>
        </p:txBody>
      </p:sp>
      <p:sp>
        <p:nvSpPr>
          <p:cNvPr id="48135" name="TextBox 12"/>
          <p:cNvSpPr txBox="1">
            <a:spLocks noChangeArrowheads="1"/>
          </p:cNvSpPr>
          <p:nvPr/>
        </p:nvSpPr>
        <p:spPr bwMode="auto">
          <a:xfrm>
            <a:off x="6456363" y="4127241"/>
            <a:ext cx="175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ja-JP" altLang="en-US" sz="1800" smtClean="0">
                <a:solidFill>
                  <a:srgbClr val="343434"/>
                </a:solidFill>
                <a:latin typeface="Arial" charset="0"/>
              </a:rPr>
              <a:t>“</a:t>
            </a:r>
            <a:r>
              <a:rPr lang="en-US" altLang="ja-JP" sz="1800" smtClean="0">
                <a:solidFill>
                  <a:srgbClr val="343434"/>
                </a:solidFill>
                <a:latin typeface="Arial" charset="0"/>
              </a:rPr>
              <a:t>Superclusters</a:t>
            </a:r>
            <a:r>
              <a:rPr lang="ja-JP" altLang="en-US" sz="1800" smtClean="0">
                <a:solidFill>
                  <a:srgbClr val="343434"/>
                </a:solidFill>
                <a:latin typeface="Arial" charset="0"/>
              </a:rPr>
              <a:t>”</a:t>
            </a:r>
            <a:endParaRPr lang="en-US" sz="1800" smtClean="0">
              <a:solidFill>
                <a:srgbClr val="343434"/>
              </a:solidFill>
              <a:latin typeface="Arial" charset="0"/>
            </a:endParaRPr>
          </a:p>
        </p:txBody>
      </p:sp>
      <p:sp>
        <p:nvSpPr>
          <p:cNvPr id="14" name="TextBox 8"/>
          <p:cNvSpPr txBox="1">
            <a:spLocks noChangeArrowheads="1"/>
          </p:cNvSpPr>
          <p:nvPr/>
        </p:nvSpPr>
        <p:spPr bwMode="auto">
          <a:xfrm>
            <a:off x="5529263" y="5948103"/>
            <a:ext cx="2646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defRPr/>
            </a:pPr>
            <a:r>
              <a:rPr lang="en-US" sz="1600" kern="0" dirty="0" smtClean="0">
                <a:solidFill>
                  <a:prstClr val="white">
                    <a:lumMod val="85000"/>
                    <a:lumOff val="15000"/>
                  </a:prstClr>
                </a:solidFill>
                <a:latin typeface="Calibri" charset="0"/>
              </a:rPr>
              <a:t>Yuan and Houze 2010</a:t>
            </a:r>
            <a:endParaRPr lang="en-US" sz="1600" kern="0" dirty="0">
              <a:solidFill>
                <a:prstClr val="white">
                  <a:lumMod val="85000"/>
                  <a:lumOff val="15000"/>
                </a:prstClr>
              </a:solidFill>
              <a:latin typeface="Calibri" charset="0"/>
            </a:endParaRPr>
          </a:p>
        </p:txBody>
      </p:sp>
      <p:sp>
        <p:nvSpPr>
          <p:cNvPr id="2" name="Rectangle 1"/>
          <p:cNvSpPr/>
          <p:nvPr/>
        </p:nvSpPr>
        <p:spPr>
          <a:xfrm>
            <a:off x="1747838" y="809366"/>
            <a:ext cx="720725" cy="36036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6" name="Rectangle 15"/>
          <p:cNvSpPr/>
          <p:nvPr/>
        </p:nvSpPr>
        <p:spPr>
          <a:xfrm>
            <a:off x="1747838" y="2471478"/>
            <a:ext cx="720725" cy="36036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7" name="Rectangle 16"/>
          <p:cNvSpPr/>
          <p:nvPr/>
        </p:nvSpPr>
        <p:spPr>
          <a:xfrm>
            <a:off x="1747838" y="4168516"/>
            <a:ext cx="1235075" cy="36036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8" name="TextBox 8"/>
          <p:cNvSpPr txBox="1">
            <a:spLocks noChangeArrowheads="1"/>
          </p:cNvSpPr>
          <p:nvPr/>
        </p:nvSpPr>
        <p:spPr bwMode="auto">
          <a:xfrm>
            <a:off x="5681663" y="5906828"/>
            <a:ext cx="2646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defRPr/>
            </a:pPr>
            <a:r>
              <a:rPr lang="en-US" sz="1600" kern="0" dirty="0" smtClean="0">
                <a:solidFill>
                  <a:prstClr val="black"/>
                </a:solidFill>
                <a:latin typeface="Calibri" charset="0"/>
              </a:rPr>
              <a:t>Yuan and Houze 2010</a:t>
            </a:r>
            <a:endParaRPr lang="en-US" sz="1600" kern="0" dirty="0">
              <a:solidFill>
                <a:prstClr val="black"/>
              </a:solidFill>
              <a:latin typeface="Calibri" charset="0"/>
            </a:endParaRPr>
          </a:p>
        </p:txBody>
      </p:sp>
      <p:sp>
        <p:nvSpPr>
          <p:cNvPr id="19" name="Rectangle 18"/>
          <p:cNvSpPr/>
          <p:nvPr/>
        </p:nvSpPr>
        <p:spPr>
          <a:xfrm>
            <a:off x="711528" y="763328"/>
            <a:ext cx="7765722" cy="1708149"/>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11528" y="2471478"/>
            <a:ext cx="7765722" cy="1708149"/>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11528" y="4132902"/>
            <a:ext cx="7765722" cy="1708149"/>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txBox="1">
            <a:spLocks/>
          </p:cNvSpPr>
          <p:nvPr/>
        </p:nvSpPr>
        <p:spPr>
          <a:xfrm>
            <a:off x="501650" y="6332675"/>
            <a:ext cx="4293677"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defTabSz="914400">
              <a:spcBef>
                <a:spcPct val="0"/>
              </a:spcBef>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Aqua</a:t>
            </a:r>
            <a:r>
              <a:rPr kumimoji="0" lang="en-US" b="1" i="0" u="none" strike="noStrike" kern="1200" cap="none" spc="0" normalizeH="0" baseline="0" noProof="0" dirty="0" smtClean="0">
                <a:ln>
                  <a:noFill/>
                </a:ln>
                <a:solidFill>
                  <a:schemeClr val="tx1"/>
                </a:solidFill>
                <a:effectLst/>
                <a:uLnTx/>
                <a:uFillTx/>
                <a:latin typeface="+mj-lt"/>
                <a:ea typeface="+mj-ea"/>
                <a:cs typeface="+mj-cs"/>
              </a:rPr>
              <a:t> MODIS</a:t>
            </a:r>
            <a:r>
              <a:rPr kumimoji="0" lang="en-US" b="1" i="0" u="none" strike="noStrike" kern="1200" cap="none" spc="0" normalizeH="0" noProof="0" dirty="0" smtClean="0">
                <a:ln>
                  <a:noFill/>
                </a:ln>
                <a:solidFill>
                  <a:schemeClr val="tx1"/>
                </a:solidFill>
                <a:effectLst/>
                <a:uLnTx/>
                <a:uFillTx/>
                <a:latin typeface="+mj-lt"/>
                <a:ea typeface="+mj-ea"/>
                <a:cs typeface="+mj-cs"/>
              </a:rPr>
              <a:t> and AMSR-E, </a:t>
            </a:r>
            <a:r>
              <a:rPr lang="en-US" b="1" i="1" dirty="0" err="1"/>
              <a:t>CloudSat</a:t>
            </a:r>
            <a:r>
              <a:rPr lang="en-US" b="1" dirty="0"/>
              <a:t> CPR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16980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xit" presetSubtype="0" fill="hold" grpId="1" nodeType="withEffect">
                                  <p:stCondLst>
                                    <p:cond delay="0"/>
                                  </p:stCondLst>
                                  <p:childTnLst>
                                    <p:animEffect transition="out" filter="dissolv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xit" presetSubtype="0" fill="hold" grpId="1" nodeType="withEffect">
                                  <p:stCondLst>
                                    <p:cond delay="0"/>
                                  </p:stCondLst>
                                  <p:childTnLst>
                                    <p:animEffect transition="out" filter="dissolv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0" y="122238"/>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3200" b="1" dirty="0">
                <a:solidFill>
                  <a:srgbClr val="B9D3EF"/>
                </a:solidFill>
                <a:effectLst>
                  <a:outerShdw blurRad="50800" dist="38100" dir="2700000" algn="tl" rotWithShape="0">
                    <a:prstClr val="black">
                      <a:alpha val="40000"/>
                    </a:prstClr>
                  </a:outerShdw>
                </a:effectLst>
                <a:latin typeface="Century Gothic" charset="0"/>
                <a:cs typeface="Arial" charset="0"/>
              </a:rPr>
              <a:t>A-Train Identification of </a:t>
            </a:r>
            <a:r>
              <a:rPr lang="en-US" sz="3200" b="1" dirty="0" smtClean="0">
                <a:solidFill>
                  <a:srgbClr val="B9D3EF"/>
                </a:solidFill>
                <a:effectLst>
                  <a:outerShdw blurRad="50800" dist="38100" dir="2700000" algn="tl" rotWithShape="0">
                    <a:prstClr val="black">
                      <a:alpha val="40000"/>
                    </a:prstClr>
                  </a:outerShdw>
                </a:effectLst>
                <a:latin typeface="Century Gothic" charset="0"/>
                <a:cs typeface="Arial" charset="0"/>
              </a:rPr>
              <a:t>Anvils</a:t>
            </a:r>
            <a:endParaRPr lang="en-US" sz="2000" b="1" dirty="0">
              <a:solidFill>
                <a:srgbClr val="B9D3EF"/>
              </a:solidFill>
              <a:effectLst>
                <a:outerShdw blurRad="50800" dist="38100" dir="2700000" algn="tl" rotWithShape="0">
                  <a:prstClr val="black">
                    <a:alpha val="40000"/>
                  </a:prstClr>
                </a:outerShdw>
              </a:effectLst>
              <a:latin typeface="Century Gothic" charset="0"/>
              <a:cs typeface="Arial" charset="0"/>
            </a:endParaRPr>
          </a:p>
        </p:txBody>
      </p:sp>
      <p:sp>
        <p:nvSpPr>
          <p:cNvPr id="2" name="Rectangle 1"/>
          <p:cNvSpPr/>
          <p:nvPr/>
        </p:nvSpPr>
        <p:spPr>
          <a:xfrm>
            <a:off x="1574800" y="820738"/>
            <a:ext cx="6216650" cy="58864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53252" name="Picture 9"/>
          <p:cNvPicPr>
            <a:picLocks noChangeAspect="1"/>
          </p:cNvPicPr>
          <p:nvPr/>
        </p:nvPicPr>
        <p:blipFill>
          <a:blip r:embed="rId3">
            <a:extLst>
              <a:ext uri="{28A0092B-C50C-407E-A947-70E740481C1C}">
                <a14:useLocalDpi xmlns:a14="http://schemas.microsoft.com/office/drawing/2010/main" val="0"/>
              </a:ext>
            </a:extLst>
          </a:blip>
          <a:srcRect l="4736" r="3712" b="6104"/>
          <a:stretch>
            <a:fillRect/>
          </a:stretch>
        </p:blipFill>
        <p:spPr bwMode="auto">
          <a:xfrm>
            <a:off x="1611313" y="847725"/>
            <a:ext cx="618172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5397500" y="6365875"/>
            <a:ext cx="2381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defRPr/>
            </a:pPr>
            <a:r>
              <a:rPr lang="en-US" sz="1600" kern="0" dirty="0" smtClean="0">
                <a:solidFill>
                  <a:prstClr val="black">
                    <a:lumMod val="65000"/>
                    <a:lumOff val="35000"/>
                  </a:prstClr>
                </a:solidFill>
                <a:latin typeface="Calibri" charset="0"/>
              </a:rPr>
              <a:t>Yuan and Houze 2010</a:t>
            </a:r>
            <a:endParaRPr lang="en-US" sz="1600" kern="0" dirty="0">
              <a:solidFill>
                <a:prstClr val="black">
                  <a:lumMod val="65000"/>
                  <a:lumOff val="35000"/>
                </a:prstClr>
              </a:solidFill>
              <a:latin typeface="Calibri" charset="0"/>
            </a:endParaRPr>
          </a:p>
        </p:txBody>
      </p:sp>
      <p:sp>
        <p:nvSpPr>
          <p:cNvPr id="6" name="Oval 5"/>
          <p:cNvSpPr/>
          <p:nvPr/>
        </p:nvSpPr>
        <p:spPr>
          <a:xfrm>
            <a:off x="7386638" y="2976563"/>
            <a:ext cx="457200" cy="4318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7" name="Oval 6"/>
          <p:cNvSpPr/>
          <p:nvPr/>
        </p:nvSpPr>
        <p:spPr>
          <a:xfrm>
            <a:off x="7346421" y="4695296"/>
            <a:ext cx="457200" cy="4318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8" name="Oval 7"/>
          <p:cNvSpPr/>
          <p:nvPr/>
        </p:nvSpPr>
        <p:spPr>
          <a:xfrm>
            <a:off x="2744737" y="2844824"/>
            <a:ext cx="2362384" cy="1483669"/>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744737" y="4654332"/>
            <a:ext cx="2362384" cy="1483669"/>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744737" y="1199456"/>
            <a:ext cx="2362384" cy="1483669"/>
          </a:xfrm>
          <a:prstGeom prst="ellipse">
            <a:avLst/>
          </a:prstGeom>
          <a:noFill/>
          <a:ln w="5715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386638" y="1237344"/>
            <a:ext cx="457200" cy="4318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 name="Title 1"/>
          <p:cNvSpPr txBox="1">
            <a:spLocks/>
          </p:cNvSpPr>
          <p:nvPr/>
        </p:nvSpPr>
        <p:spPr>
          <a:xfrm>
            <a:off x="45121" y="5719096"/>
            <a:ext cx="1482648" cy="925232"/>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defTabSz="914400">
              <a:spcBef>
                <a:spcPct val="0"/>
              </a:spcBef>
              <a:defRPr/>
            </a:pPr>
            <a:r>
              <a:rPr lang="en-US" b="1" i="1" dirty="0"/>
              <a:t>Aqua</a:t>
            </a:r>
            <a:r>
              <a:rPr lang="en-US" b="1" dirty="0"/>
              <a:t> MODIS and AMSR-E, </a:t>
            </a:r>
            <a:r>
              <a:rPr lang="en-US" b="1" i="1" dirty="0" err="1"/>
              <a:t>CloudSat</a:t>
            </a:r>
            <a:r>
              <a:rPr lang="en-US" b="1" dirty="0"/>
              <a:t> CPR</a:t>
            </a:r>
          </a:p>
          <a:p>
            <a:pPr lvl="0" algn="ctr" defTabSz="914400">
              <a:spcBef>
                <a:spcPct val="0"/>
              </a:spcBef>
              <a:defRPr/>
            </a:pPr>
            <a:endParaRPr lang="en-US" b="1" dirty="0"/>
          </a:p>
        </p:txBody>
      </p:sp>
    </p:spTree>
    <p:extLst>
      <p:ext uri="{BB962C8B-B14F-4D97-AF65-F5344CB8AC3E}">
        <p14:creationId xmlns:p14="http://schemas.microsoft.com/office/powerpoint/2010/main" val="4226257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6608" y="986722"/>
            <a:ext cx="4101567" cy="1955721"/>
            <a:chOff x="635812" y="1938946"/>
            <a:chExt cx="4101567" cy="1955721"/>
          </a:xfrm>
        </p:grpSpPr>
        <p:pic>
          <p:nvPicPr>
            <p:cNvPr id="4" name="Picture 3"/>
            <p:cNvPicPr>
              <a:picLocks noChangeAspect="1"/>
            </p:cNvPicPr>
            <p:nvPr/>
          </p:nvPicPr>
          <p:blipFill rotWithShape="1">
            <a:blip r:embed="rId3"/>
            <a:srcRect t="28273" r="96640" b="43209"/>
            <a:stretch/>
          </p:blipFill>
          <p:spPr>
            <a:xfrm>
              <a:off x="635812" y="1938946"/>
              <a:ext cx="265301" cy="1955721"/>
            </a:xfrm>
            <a:prstGeom prst="rect">
              <a:avLst/>
            </a:prstGeom>
          </p:spPr>
        </p:pic>
        <p:pic>
          <p:nvPicPr>
            <p:cNvPr id="5" name="Picture 4"/>
            <p:cNvPicPr>
              <a:picLocks noChangeAspect="1"/>
            </p:cNvPicPr>
            <p:nvPr/>
          </p:nvPicPr>
          <p:blipFill rotWithShape="1">
            <a:blip r:embed="rId3"/>
            <a:srcRect l="51240" t="28273" b="43209"/>
            <a:stretch/>
          </p:blipFill>
          <p:spPr>
            <a:xfrm>
              <a:off x="887601" y="1938946"/>
              <a:ext cx="3849778" cy="1955721"/>
            </a:xfrm>
            <a:prstGeom prst="rect">
              <a:avLst/>
            </a:prstGeom>
          </p:spPr>
        </p:pic>
      </p:grpSp>
      <p:pic>
        <p:nvPicPr>
          <p:cNvPr id="6" name="Picture 5"/>
          <p:cNvPicPr>
            <a:picLocks noChangeAspect="1"/>
          </p:cNvPicPr>
          <p:nvPr/>
        </p:nvPicPr>
        <p:blipFill rotWithShape="1">
          <a:blip r:embed="rId4"/>
          <a:srcRect l="51268" t="28273" b="41492"/>
          <a:stretch/>
        </p:blipFill>
        <p:spPr>
          <a:xfrm>
            <a:off x="1170587" y="2942443"/>
            <a:ext cx="3847588" cy="2073516"/>
          </a:xfrm>
          <a:prstGeom prst="rect">
            <a:avLst/>
          </a:prstGeom>
        </p:spPr>
      </p:pic>
      <p:pic>
        <p:nvPicPr>
          <p:cNvPr id="8" name="Picture 7"/>
          <p:cNvPicPr>
            <a:picLocks noChangeAspect="1"/>
          </p:cNvPicPr>
          <p:nvPr/>
        </p:nvPicPr>
        <p:blipFill rotWithShape="1">
          <a:blip r:embed="rId4"/>
          <a:srcRect l="51268" t="84905"/>
          <a:stretch/>
        </p:blipFill>
        <p:spPr>
          <a:xfrm>
            <a:off x="1170587" y="4826819"/>
            <a:ext cx="3847588" cy="1035202"/>
          </a:xfrm>
          <a:prstGeom prst="rect">
            <a:avLst/>
          </a:prstGeom>
        </p:spPr>
      </p:pic>
      <p:sp>
        <p:nvSpPr>
          <p:cNvPr id="9" name="Title 1"/>
          <p:cNvSpPr txBox="1">
            <a:spLocks/>
          </p:cNvSpPr>
          <p:nvPr/>
        </p:nvSpPr>
        <p:spPr>
          <a:xfrm>
            <a:off x="1547947" y="265748"/>
            <a:ext cx="2748753" cy="573274"/>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IWC anomalies</a:t>
            </a:r>
          </a:p>
        </p:txBody>
      </p:sp>
      <p:pic>
        <p:nvPicPr>
          <p:cNvPr id="11" name="Picture 10"/>
          <p:cNvPicPr>
            <a:picLocks noChangeAspect="1"/>
          </p:cNvPicPr>
          <p:nvPr/>
        </p:nvPicPr>
        <p:blipFill rotWithShape="1">
          <a:blip r:embed="rId3"/>
          <a:srcRect t="28273" r="96640" b="43209"/>
          <a:stretch/>
        </p:blipFill>
        <p:spPr>
          <a:xfrm>
            <a:off x="909333" y="2938648"/>
            <a:ext cx="265301" cy="1955721"/>
          </a:xfrm>
          <a:prstGeom prst="rect">
            <a:avLst/>
          </a:prstGeom>
        </p:spPr>
      </p:pic>
      <p:pic>
        <p:nvPicPr>
          <p:cNvPr id="12" name="Picture 11"/>
          <p:cNvPicPr>
            <a:picLocks noChangeAspect="1"/>
          </p:cNvPicPr>
          <p:nvPr/>
        </p:nvPicPr>
        <p:blipFill rotWithShape="1">
          <a:blip r:embed="rId5"/>
          <a:srcRect l="51587" t="28602" b="42782"/>
          <a:stretch/>
        </p:blipFill>
        <p:spPr>
          <a:xfrm>
            <a:off x="5004663" y="986722"/>
            <a:ext cx="3822468" cy="1962455"/>
          </a:xfrm>
          <a:prstGeom prst="rect">
            <a:avLst/>
          </a:prstGeom>
        </p:spPr>
      </p:pic>
      <p:pic>
        <p:nvPicPr>
          <p:cNvPr id="13" name="Picture 12"/>
          <p:cNvPicPr>
            <a:picLocks noChangeAspect="1"/>
          </p:cNvPicPr>
          <p:nvPr/>
        </p:nvPicPr>
        <p:blipFill rotWithShape="1">
          <a:blip r:embed="rId6"/>
          <a:srcRect l="51601" t="28368" b="43017"/>
          <a:stretch/>
        </p:blipFill>
        <p:spPr>
          <a:xfrm>
            <a:off x="5004663" y="2935667"/>
            <a:ext cx="3821322" cy="1962455"/>
          </a:xfrm>
          <a:prstGeom prst="rect">
            <a:avLst/>
          </a:prstGeom>
        </p:spPr>
      </p:pic>
      <p:pic>
        <p:nvPicPr>
          <p:cNvPr id="14" name="Picture 13"/>
          <p:cNvPicPr>
            <a:picLocks noChangeAspect="1"/>
          </p:cNvPicPr>
          <p:nvPr/>
        </p:nvPicPr>
        <p:blipFill rotWithShape="1">
          <a:blip r:embed="rId6"/>
          <a:srcRect l="51601" t="84905"/>
          <a:stretch/>
        </p:blipFill>
        <p:spPr>
          <a:xfrm>
            <a:off x="5000357" y="4817062"/>
            <a:ext cx="3821322" cy="1035202"/>
          </a:xfrm>
          <a:prstGeom prst="rect">
            <a:avLst/>
          </a:prstGeom>
        </p:spPr>
      </p:pic>
      <p:sp>
        <p:nvSpPr>
          <p:cNvPr id="17" name="Title 1"/>
          <p:cNvSpPr txBox="1">
            <a:spLocks/>
          </p:cNvSpPr>
          <p:nvPr/>
        </p:nvSpPr>
        <p:spPr>
          <a:xfrm>
            <a:off x="60811" y="1601096"/>
            <a:ext cx="774725" cy="467333"/>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MC</a:t>
            </a:r>
          </a:p>
        </p:txBody>
      </p:sp>
      <p:sp>
        <p:nvSpPr>
          <p:cNvPr id="18" name="Title 1"/>
          <p:cNvSpPr txBox="1">
            <a:spLocks/>
          </p:cNvSpPr>
          <p:nvPr/>
        </p:nvSpPr>
        <p:spPr>
          <a:xfrm>
            <a:off x="60811" y="3712442"/>
            <a:ext cx="774725" cy="467333"/>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WP</a:t>
            </a:r>
          </a:p>
        </p:txBody>
      </p:sp>
      <p:sp>
        <p:nvSpPr>
          <p:cNvPr id="20" name="Title 1"/>
          <p:cNvSpPr txBox="1">
            <a:spLocks/>
          </p:cNvSpPr>
          <p:nvPr/>
        </p:nvSpPr>
        <p:spPr>
          <a:xfrm>
            <a:off x="5551167" y="265748"/>
            <a:ext cx="2748753" cy="573274"/>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WV anomalies</a:t>
            </a:r>
          </a:p>
        </p:txBody>
      </p:sp>
      <p:sp>
        <p:nvSpPr>
          <p:cNvPr id="16" name="Title 1"/>
          <p:cNvSpPr txBox="1">
            <a:spLocks/>
          </p:cNvSpPr>
          <p:nvPr/>
        </p:nvSpPr>
        <p:spPr>
          <a:xfrm>
            <a:off x="147994" y="6092263"/>
            <a:ext cx="7705368" cy="408529"/>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Aura </a:t>
            </a:r>
            <a:r>
              <a:rPr kumimoji="0" lang="en-US" b="1" i="0" u="none" strike="noStrike" kern="1200" cap="none" spc="0" normalizeH="0" baseline="0" noProof="0" dirty="0" smtClean="0">
                <a:ln>
                  <a:noFill/>
                </a:ln>
                <a:solidFill>
                  <a:schemeClr val="tx1"/>
                </a:solidFill>
                <a:effectLst/>
                <a:uLnTx/>
                <a:uFillTx/>
                <a:latin typeface="+mj-lt"/>
                <a:ea typeface="+mj-ea"/>
                <a:cs typeface="+mj-cs"/>
              </a:rPr>
              <a:t>MLS (IWC,</a:t>
            </a:r>
            <a:r>
              <a:rPr kumimoji="0" lang="en-US" b="1" i="0" u="none" strike="noStrike" kern="1200" cap="none" spc="0" normalizeH="0" noProof="0" dirty="0" smtClean="0">
                <a:ln>
                  <a:noFill/>
                </a:ln>
                <a:solidFill>
                  <a:schemeClr val="tx1"/>
                </a:solidFill>
                <a:effectLst/>
                <a:uLnTx/>
                <a:uFillTx/>
                <a:latin typeface="+mj-lt"/>
                <a:ea typeface="+mj-ea"/>
                <a:cs typeface="+mj-cs"/>
              </a:rPr>
              <a:t> WV: shading), </a:t>
            </a:r>
            <a:r>
              <a:rPr kumimoji="0" lang="en-US" b="1" i="1" u="none" strike="noStrike" kern="1200" cap="none" spc="0" normalizeH="0" noProof="0" dirty="0" smtClean="0">
                <a:ln>
                  <a:noFill/>
                </a:ln>
                <a:solidFill>
                  <a:schemeClr val="tx1"/>
                </a:solidFill>
                <a:effectLst/>
                <a:uLnTx/>
                <a:uFillTx/>
                <a:latin typeface="+mj-lt"/>
                <a:ea typeface="+mj-ea"/>
                <a:cs typeface="+mj-cs"/>
              </a:rPr>
              <a:t>CALIPSO </a:t>
            </a:r>
            <a:r>
              <a:rPr kumimoji="0" lang="en-US" b="1" u="none" strike="noStrike" kern="1200" cap="none" spc="0" normalizeH="0" noProof="0" dirty="0" smtClean="0">
                <a:ln>
                  <a:noFill/>
                </a:ln>
                <a:solidFill>
                  <a:schemeClr val="tx1"/>
                </a:solidFill>
                <a:effectLst/>
                <a:uLnTx/>
                <a:uFillTx/>
                <a:latin typeface="+mj-lt"/>
                <a:ea typeface="+mj-ea"/>
                <a:cs typeface="+mj-cs"/>
              </a:rPr>
              <a:t>CALIOP (cloud fraction: black contours)</a:t>
            </a:r>
            <a:endParaRPr kumimoji="0" lang="en-US"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21" name="TextBox 20"/>
          <p:cNvSpPr txBox="1"/>
          <p:nvPr/>
        </p:nvSpPr>
        <p:spPr>
          <a:xfrm>
            <a:off x="8003610" y="5928593"/>
            <a:ext cx="969123" cy="738664"/>
          </a:xfrm>
          <a:prstGeom prst="rect">
            <a:avLst/>
          </a:prstGeom>
          <a:solidFill>
            <a:schemeClr val="tx2">
              <a:lumMod val="20000"/>
              <a:lumOff val="80000"/>
            </a:schemeClr>
          </a:solidFill>
        </p:spPr>
        <p:txBody>
          <a:bodyPr wrap="square" rtlCol="0">
            <a:spAutoFit/>
          </a:bodyPr>
          <a:lstStyle/>
          <a:p>
            <a:r>
              <a:rPr lang="en-US" sz="1400" b="1" dirty="0" smtClean="0">
                <a:solidFill>
                  <a:schemeClr val="tx2">
                    <a:lumMod val="75000"/>
                  </a:schemeClr>
                </a:solidFill>
              </a:rPr>
              <a:t>See </a:t>
            </a:r>
            <a:r>
              <a:rPr lang="en-US" sz="1400" b="1" dirty="0" err="1" smtClean="0">
                <a:solidFill>
                  <a:schemeClr val="tx2">
                    <a:lumMod val="75000"/>
                  </a:schemeClr>
                </a:solidFill>
              </a:rPr>
              <a:t>Virts</a:t>
            </a:r>
            <a:r>
              <a:rPr lang="en-US" sz="1400" b="1" dirty="0" smtClean="0">
                <a:solidFill>
                  <a:schemeClr val="tx2">
                    <a:lumMod val="75000"/>
                  </a:schemeClr>
                </a:solidFill>
              </a:rPr>
              <a:t> and </a:t>
            </a:r>
            <a:r>
              <a:rPr lang="en-US" sz="1400" b="1" dirty="0" err="1" smtClean="0">
                <a:solidFill>
                  <a:schemeClr val="tx2">
                    <a:lumMod val="75000"/>
                  </a:schemeClr>
                </a:solidFill>
              </a:rPr>
              <a:t>Houze</a:t>
            </a:r>
            <a:r>
              <a:rPr lang="en-US" sz="1400" b="1" dirty="0" smtClean="0">
                <a:solidFill>
                  <a:schemeClr val="tx2">
                    <a:lumMod val="75000"/>
                  </a:schemeClr>
                </a:solidFill>
              </a:rPr>
              <a:t> (2015)</a:t>
            </a:r>
            <a:endParaRPr lang="en-US" sz="1400" b="1" dirty="0">
              <a:solidFill>
                <a:schemeClr val="tx2">
                  <a:lumMod val="75000"/>
                </a:schemeClr>
              </a:solidFill>
            </a:endParaRPr>
          </a:p>
        </p:txBody>
      </p:sp>
    </p:spTree>
    <p:extLst>
      <p:ext uri="{BB962C8B-B14F-4D97-AF65-F5344CB8AC3E}">
        <p14:creationId xmlns:p14="http://schemas.microsoft.com/office/powerpoint/2010/main" val="30553330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206" b="69132"/>
          <a:stretch/>
        </p:blipFill>
        <p:spPr>
          <a:xfrm>
            <a:off x="88177" y="2266656"/>
            <a:ext cx="3110123" cy="2813997"/>
          </a:xfrm>
          <a:prstGeom prst="rect">
            <a:avLst/>
          </a:prstGeom>
        </p:spPr>
      </p:pic>
      <p:pic>
        <p:nvPicPr>
          <p:cNvPr id="6" name="Picture 5"/>
          <p:cNvPicPr>
            <a:picLocks noChangeAspect="1"/>
          </p:cNvPicPr>
          <p:nvPr/>
        </p:nvPicPr>
        <p:blipFill rotWithShape="1">
          <a:blip r:embed="rId3"/>
          <a:srcRect t="30868" b="40837"/>
          <a:stretch/>
        </p:blipFill>
        <p:spPr>
          <a:xfrm>
            <a:off x="2951340" y="2254642"/>
            <a:ext cx="3053597" cy="2826133"/>
          </a:xfrm>
          <a:prstGeom prst="rect">
            <a:avLst/>
          </a:prstGeom>
        </p:spPr>
      </p:pic>
      <p:pic>
        <p:nvPicPr>
          <p:cNvPr id="7" name="Picture 6"/>
          <p:cNvPicPr>
            <a:picLocks noChangeAspect="1"/>
          </p:cNvPicPr>
          <p:nvPr/>
        </p:nvPicPr>
        <p:blipFill rotWithShape="1">
          <a:blip r:embed="rId3"/>
          <a:srcRect t="59164" b="7827"/>
          <a:stretch/>
        </p:blipFill>
        <p:spPr>
          <a:xfrm>
            <a:off x="5836056" y="2254639"/>
            <a:ext cx="3055836" cy="3299340"/>
          </a:xfrm>
          <a:prstGeom prst="rect">
            <a:avLst/>
          </a:prstGeom>
        </p:spPr>
      </p:pic>
      <p:sp>
        <p:nvSpPr>
          <p:cNvPr id="9" name="Title 1"/>
          <p:cNvSpPr txBox="1">
            <a:spLocks/>
          </p:cNvSpPr>
          <p:nvPr/>
        </p:nvSpPr>
        <p:spPr>
          <a:xfrm>
            <a:off x="1093664" y="470987"/>
            <a:ext cx="7184870" cy="1363457"/>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300" b="1" i="0" u="none" strike="noStrike" kern="1200" cap="none" spc="0" normalizeH="0" baseline="0" noProof="0" dirty="0" smtClean="0">
                <a:ln>
                  <a:noFill/>
                </a:ln>
                <a:solidFill>
                  <a:schemeClr val="tx1"/>
                </a:solidFill>
                <a:effectLst/>
                <a:uLnTx/>
                <a:uFillTx/>
                <a:latin typeface="+mj-lt"/>
                <a:ea typeface="+mj-ea"/>
                <a:cs typeface="+mj-cs"/>
              </a:rPr>
              <a:t>Warm Pool/MC</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3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100" b="1" dirty="0" smtClean="0">
                <a:latin typeface="+mj-lt"/>
                <a:ea typeface="+mj-ea"/>
                <a:cs typeface="+mj-cs"/>
              </a:rPr>
              <a:t>Day (1330 LT) – Night (0130 LT)</a:t>
            </a:r>
            <a:endParaRPr kumimoji="0" lang="en-US" sz="41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 name="Picture 10"/>
          <p:cNvPicPr>
            <a:picLocks noChangeAspect="1"/>
          </p:cNvPicPr>
          <p:nvPr/>
        </p:nvPicPr>
        <p:blipFill rotWithShape="1">
          <a:blip r:embed="rId3"/>
          <a:srcRect l="12138" t="92465"/>
          <a:stretch/>
        </p:blipFill>
        <p:spPr>
          <a:xfrm>
            <a:off x="5975848" y="5802264"/>
            <a:ext cx="2777548" cy="779115"/>
          </a:xfrm>
          <a:prstGeom prst="rect">
            <a:avLst/>
          </a:prstGeom>
        </p:spPr>
      </p:pic>
      <p:pic>
        <p:nvPicPr>
          <p:cNvPr id="17" name="Picture 16"/>
          <p:cNvPicPr>
            <a:picLocks noChangeAspect="1"/>
          </p:cNvPicPr>
          <p:nvPr/>
        </p:nvPicPr>
        <p:blipFill rotWithShape="1">
          <a:blip r:embed="rId3"/>
          <a:srcRect t="86560" b="7827"/>
          <a:stretch/>
        </p:blipFill>
        <p:spPr>
          <a:xfrm>
            <a:off x="99595" y="4970259"/>
            <a:ext cx="3080236" cy="565431"/>
          </a:xfrm>
          <a:prstGeom prst="rect">
            <a:avLst/>
          </a:prstGeom>
        </p:spPr>
      </p:pic>
      <p:pic>
        <p:nvPicPr>
          <p:cNvPr id="18" name="Picture 17"/>
          <p:cNvPicPr>
            <a:picLocks noChangeAspect="1"/>
          </p:cNvPicPr>
          <p:nvPr/>
        </p:nvPicPr>
        <p:blipFill rotWithShape="1">
          <a:blip r:embed="rId3"/>
          <a:srcRect t="86560" b="7827"/>
          <a:stretch/>
        </p:blipFill>
        <p:spPr>
          <a:xfrm>
            <a:off x="2947197" y="4983914"/>
            <a:ext cx="3080236" cy="565431"/>
          </a:xfrm>
          <a:prstGeom prst="rect">
            <a:avLst/>
          </a:prstGeom>
        </p:spPr>
      </p:pic>
      <p:sp>
        <p:nvSpPr>
          <p:cNvPr id="19" name="Rectangle 18"/>
          <p:cNvSpPr/>
          <p:nvPr/>
        </p:nvSpPr>
        <p:spPr>
          <a:xfrm>
            <a:off x="18469" y="2235458"/>
            <a:ext cx="2932871" cy="330023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812710" y="2235458"/>
            <a:ext cx="3038217" cy="330023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917653" y="2235458"/>
            <a:ext cx="2895057" cy="330023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128665" y="6299251"/>
            <a:ext cx="1642489"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mj-lt"/>
                <a:ea typeface="+mj-ea"/>
                <a:cs typeface="+mj-cs"/>
              </a:rPr>
              <a:t>CloudSat</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CPR</a:t>
            </a:r>
          </a:p>
        </p:txBody>
      </p:sp>
    </p:spTree>
    <p:extLst>
      <p:ext uri="{BB962C8B-B14F-4D97-AF65-F5344CB8AC3E}">
        <p14:creationId xmlns:p14="http://schemas.microsoft.com/office/powerpoint/2010/main" val="3267020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30 at 2.06.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153" y="5701865"/>
            <a:ext cx="3519950" cy="705217"/>
          </a:xfrm>
          <a:prstGeom prst="rect">
            <a:avLst/>
          </a:prstGeom>
        </p:spPr>
      </p:pic>
      <p:pic>
        <p:nvPicPr>
          <p:cNvPr id="3" name="Picture 2" descr="Screen Shot 2014-10-30 at 2.06.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43" y="1433873"/>
            <a:ext cx="4526226" cy="4172615"/>
          </a:xfrm>
          <a:prstGeom prst="rect">
            <a:avLst/>
          </a:prstGeom>
        </p:spPr>
      </p:pic>
      <p:pic>
        <p:nvPicPr>
          <p:cNvPr id="4" name="Picture 3" descr="Screen Shot 2014-10-30 at 2.06.2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668" y="1417376"/>
            <a:ext cx="4589435" cy="4189111"/>
          </a:xfrm>
          <a:prstGeom prst="rect">
            <a:avLst/>
          </a:prstGeom>
        </p:spPr>
      </p:pic>
      <p:sp>
        <p:nvSpPr>
          <p:cNvPr id="9" name="Title 1"/>
          <p:cNvSpPr txBox="1">
            <a:spLocks/>
          </p:cNvSpPr>
          <p:nvPr/>
        </p:nvSpPr>
        <p:spPr>
          <a:xfrm>
            <a:off x="1815635" y="195052"/>
            <a:ext cx="5616868" cy="1154049"/>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Maritime Continent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latin typeface="+mj-lt"/>
                <a:ea typeface="+mj-ea"/>
                <a:cs typeface="+mj-cs"/>
              </a:rPr>
              <a:t>Diurnal, land/ocean</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Rectangle 10"/>
          <p:cNvSpPr/>
          <p:nvPr/>
        </p:nvSpPr>
        <p:spPr>
          <a:xfrm>
            <a:off x="1815635" y="2485129"/>
            <a:ext cx="1434351" cy="182971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14863" y="2514643"/>
            <a:ext cx="1434351" cy="182971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7105" y="6282539"/>
            <a:ext cx="2870515"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Aqua</a:t>
            </a:r>
            <a:r>
              <a:rPr kumimoji="0" lang="en-US" b="1" i="0" u="none" strike="noStrike" kern="1200" cap="none" spc="0" normalizeH="0" baseline="0" noProof="0" dirty="0" smtClean="0">
                <a:ln>
                  <a:noFill/>
                </a:ln>
                <a:solidFill>
                  <a:schemeClr val="tx1"/>
                </a:solidFill>
                <a:effectLst/>
                <a:uLnTx/>
                <a:uFillTx/>
                <a:latin typeface="+mj-lt"/>
                <a:ea typeface="+mj-ea"/>
                <a:cs typeface="+mj-cs"/>
              </a:rPr>
              <a:t> MODIS</a:t>
            </a:r>
            <a:r>
              <a:rPr kumimoji="0" lang="en-US" b="1" i="0" u="none" strike="noStrike" kern="1200" cap="none" spc="0" normalizeH="0" noProof="0" dirty="0" smtClean="0">
                <a:ln>
                  <a:noFill/>
                </a:ln>
                <a:solidFill>
                  <a:schemeClr val="tx1"/>
                </a:solidFill>
                <a:effectLst/>
                <a:uLnTx/>
                <a:uFillTx/>
                <a:latin typeface="+mj-lt"/>
                <a:ea typeface="+mj-ea"/>
                <a:cs typeface="+mj-cs"/>
              </a:rPr>
              <a:t> and AMSR-E</a:t>
            </a:r>
            <a:endParaRPr kumimoji="0" lang="en-US"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71504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19585"/>
            <a:ext cx="9144000" cy="5143500"/>
          </a:xfrm>
          <a:prstGeom prst="rect">
            <a:avLst/>
          </a:prstGeom>
        </p:spPr>
      </p:pic>
      <p:sp>
        <p:nvSpPr>
          <p:cNvPr id="4" name="Title 1"/>
          <p:cNvSpPr txBox="1">
            <a:spLocks/>
          </p:cNvSpPr>
          <p:nvPr/>
        </p:nvSpPr>
        <p:spPr>
          <a:xfrm>
            <a:off x="1537228" y="249672"/>
            <a:ext cx="6132203" cy="774419"/>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Maritime Continent - anvils</a:t>
            </a:r>
          </a:p>
        </p:txBody>
      </p:sp>
      <p:sp>
        <p:nvSpPr>
          <p:cNvPr id="5" name="Title 1"/>
          <p:cNvSpPr txBox="1">
            <a:spLocks/>
          </p:cNvSpPr>
          <p:nvPr/>
        </p:nvSpPr>
        <p:spPr>
          <a:xfrm>
            <a:off x="61829" y="6332675"/>
            <a:ext cx="1475399"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CloudSat</a:t>
            </a:r>
            <a:r>
              <a:rPr kumimoji="0" lang="en-US" b="1" i="0" u="none" strike="noStrike" kern="1200" cap="none" spc="0" normalizeH="0" baseline="0" noProof="0" dirty="0" smtClean="0">
                <a:ln>
                  <a:noFill/>
                </a:ln>
                <a:solidFill>
                  <a:schemeClr val="tx1"/>
                </a:solidFill>
                <a:effectLst/>
                <a:uLnTx/>
                <a:uFillTx/>
                <a:latin typeface="+mj-lt"/>
                <a:ea typeface="+mj-ea"/>
                <a:cs typeface="+mj-cs"/>
              </a:rPr>
              <a:t> CPR</a:t>
            </a:r>
          </a:p>
        </p:txBody>
      </p:sp>
    </p:spTree>
    <p:extLst>
      <p:ext uri="{BB962C8B-B14F-4D97-AF65-F5344CB8AC3E}">
        <p14:creationId xmlns:p14="http://schemas.microsoft.com/office/powerpoint/2010/main" val="731507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46895"/>
            <a:ext cx="9144000" cy="5143500"/>
          </a:xfrm>
          <a:prstGeom prst="rect">
            <a:avLst/>
          </a:prstGeom>
        </p:spPr>
      </p:pic>
      <p:sp>
        <p:nvSpPr>
          <p:cNvPr id="4" name="Title 1"/>
          <p:cNvSpPr txBox="1">
            <a:spLocks/>
          </p:cNvSpPr>
          <p:nvPr/>
        </p:nvSpPr>
        <p:spPr>
          <a:xfrm>
            <a:off x="1587356" y="249672"/>
            <a:ext cx="5998530" cy="774419"/>
          </a:xfrm>
          <a:prstGeom prst="rect">
            <a:avLst/>
          </a:prstGeom>
          <a:solidFill>
            <a:schemeClr val="accent1">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Maritime Continent -</a:t>
            </a:r>
            <a:r>
              <a:rPr kumimoji="0" lang="en-US" sz="4000" b="1" i="0" u="none" strike="noStrike" kern="1200" cap="none" spc="0" normalizeH="0" noProof="0" dirty="0" smtClean="0">
                <a:ln>
                  <a:noFill/>
                </a:ln>
                <a:solidFill>
                  <a:schemeClr val="tx1"/>
                </a:solidFill>
                <a:effectLst/>
                <a:uLnTx/>
                <a:uFillTx/>
                <a:latin typeface="+mj-lt"/>
                <a:ea typeface="+mj-ea"/>
                <a:cs typeface="+mj-cs"/>
              </a:rPr>
              <a:t> anvils</a:t>
            </a:r>
            <a:endParaRPr kumimoji="0" lang="en-US" sz="4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itle 1"/>
          <p:cNvSpPr txBox="1">
            <a:spLocks/>
          </p:cNvSpPr>
          <p:nvPr/>
        </p:nvSpPr>
        <p:spPr>
          <a:xfrm>
            <a:off x="111956" y="6299251"/>
            <a:ext cx="1475399" cy="414471"/>
          </a:xfrm>
          <a:prstGeom prst="rect">
            <a:avLst/>
          </a:prstGeom>
          <a:solidFill>
            <a:schemeClr val="accent1">
              <a:lumMod val="60000"/>
              <a:lumOff val="40000"/>
            </a:schemeClr>
          </a:solidFill>
          <a:ln w="381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1" u="none" strike="noStrike" kern="1200" cap="none" spc="0" normalizeH="0" baseline="0" noProof="0" dirty="0" smtClean="0">
                <a:ln>
                  <a:noFill/>
                </a:ln>
                <a:solidFill>
                  <a:schemeClr val="tx1"/>
                </a:solidFill>
                <a:effectLst/>
                <a:uLnTx/>
                <a:uFillTx/>
                <a:latin typeface="+mj-lt"/>
                <a:ea typeface="+mj-ea"/>
                <a:cs typeface="+mj-cs"/>
              </a:rPr>
              <a:t>CloudSat</a:t>
            </a:r>
            <a:r>
              <a:rPr kumimoji="0" lang="en-US" b="1" i="0" u="none" strike="noStrike" kern="1200" cap="none" spc="0" normalizeH="0" baseline="0" noProof="0" dirty="0" smtClean="0">
                <a:ln>
                  <a:noFill/>
                </a:ln>
                <a:solidFill>
                  <a:schemeClr val="tx1"/>
                </a:solidFill>
                <a:effectLst/>
                <a:uLnTx/>
                <a:uFillTx/>
                <a:latin typeface="+mj-lt"/>
                <a:ea typeface="+mj-ea"/>
                <a:cs typeface="+mj-cs"/>
              </a:rPr>
              <a:t> CPR</a:t>
            </a:r>
          </a:p>
        </p:txBody>
      </p:sp>
    </p:spTree>
    <p:extLst>
      <p:ext uri="{BB962C8B-B14F-4D97-AF65-F5344CB8AC3E}">
        <p14:creationId xmlns:p14="http://schemas.microsoft.com/office/powerpoint/2010/main" val="4855982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6488</TotalTime>
  <Words>1672</Words>
  <Application>Microsoft Macintosh PowerPoint</Application>
  <PresentationFormat>On-screen Show (4:3)</PresentationFormat>
  <Paragraphs>206</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Mesoscale Convective Systems over the Maritime Continent: A CloudSat Perspective </dc:title>
  <dc:creator>Angela Rowe</dc:creator>
  <cp:lastModifiedBy>Angela Rowe</cp:lastModifiedBy>
  <cp:revision>142</cp:revision>
  <dcterms:created xsi:type="dcterms:W3CDTF">2016-02-24T21:42:24Z</dcterms:created>
  <dcterms:modified xsi:type="dcterms:W3CDTF">2016-03-07T20:35:11Z</dcterms:modified>
</cp:coreProperties>
</file>