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1.bin" ContentType="application/vnd.openxmlformats-officedocument.oleObject"/>
  <Override PartName="/ppt/notesSlides/notesSlide10.xml" ContentType="application/vnd.openxmlformats-officedocument.presentationml.notesSlide+xml"/>
  <Override PartName="/ppt/embeddings/oleObject2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96" r:id="rId3"/>
    <p:sldMasterId id="2147483698" r:id="rId4"/>
    <p:sldMasterId id="2147483722" r:id="rId5"/>
    <p:sldMasterId id="2147483746" r:id="rId6"/>
    <p:sldMasterId id="2147483770" r:id="rId7"/>
    <p:sldMasterId id="2147483782" r:id="rId8"/>
    <p:sldMasterId id="2147483818" r:id="rId9"/>
    <p:sldMasterId id="2147483830" r:id="rId10"/>
  </p:sldMasterIdLst>
  <p:notesMasterIdLst>
    <p:notesMasterId r:id="rId49"/>
  </p:notesMasterIdLst>
  <p:sldIdLst>
    <p:sldId id="364" r:id="rId11"/>
    <p:sldId id="268" r:id="rId12"/>
    <p:sldId id="286" r:id="rId13"/>
    <p:sldId id="297" r:id="rId14"/>
    <p:sldId id="269" r:id="rId15"/>
    <p:sldId id="282" r:id="rId16"/>
    <p:sldId id="265" r:id="rId17"/>
    <p:sldId id="284" r:id="rId18"/>
    <p:sldId id="270" r:id="rId19"/>
    <p:sldId id="273" r:id="rId20"/>
    <p:sldId id="340" r:id="rId21"/>
    <p:sldId id="338" r:id="rId22"/>
    <p:sldId id="332" r:id="rId23"/>
    <p:sldId id="289" r:id="rId24"/>
    <p:sldId id="333" r:id="rId25"/>
    <p:sldId id="339" r:id="rId26"/>
    <p:sldId id="290" r:id="rId27"/>
    <p:sldId id="352" r:id="rId28"/>
    <p:sldId id="343" r:id="rId29"/>
    <p:sldId id="344" r:id="rId30"/>
    <p:sldId id="293" r:id="rId31"/>
    <p:sldId id="362" r:id="rId32"/>
    <p:sldId id="294" r:id="rId33"/>
    <p:sldId id="355" r:id="rId34"/>
    <p:sldId id="347" r:id="rId35"/>
    <p:sldId id="304" r:id="rId36"/>
    <p:sldId id="348" r:id="rId37"/>
    <p:sldId id="359" r:id="rId38"/>
    <p:sldId id="334" r:id="rId39"/>
    <p:sldId id="299" r:id="rId40"/>
    <p:sldId id="300" r:id="rId41"/>
    <p:sldId id="361" r:id="rId42"/>
    <p:sldId id="331" r:id="rId43"/>
    <p:sldId id="356" r:id="rId44"/>
    <p:sldId id="303" r:id="rId45"/>
    <p:sldId id="302" r:id="rId46"/>
    <p:sldId id="367" r:id="rId47"/>
    <p:sldId id="335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6497"/>
    <a:srgbClr val="0B2E5B"/>
    <a:srgbClr val="062652"/>
    <a:srgbClr val="3F0000"/>
    <a:srgbClr val="001079"/>
    <a:srgbClr val="FBFEFA"/>
    <a:srgbClr val="E4CD93"/>
    <a:srgbClr val="BDAC7A"/>
    <a:srgbClr val="291A48"/>
    <a:srgbClr val="5D5D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81" autoAdjust="0"/>
    <p:restoredTop sz="80229" autoAdjust="0"/>
  </p:normalViewPr>
  <p:slideViewPr>
    <p:cSldViewPr snapToGrid="0" snapToObjects="1">
      <p:cViewPr varScale="1">
        <p:scale>
          <a:sx n="81" d="100"/>
          <a:sy n="81" d="100"/>
        </p:scale>
        <p:origin x="-1496" y="-120"/>
      </p:cViewPr>
      <p:guideLst>
        <p:guide orient="horz" pos="405"/>
        <p:guide pos="2384"/>
      </p:guideLst>
    </p:cSldViewPr>
  </p:slideViewPr>
  <p:notesTextViewPr>
    <p:cViewPr>
      <p:scale>
        <a:sx n="95" d="100"/>
        <a:sy n="9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0.xml"/><Relationship Id="rId41" Type="http://schemas.openxmlformats.org/officeDocument/2006/relationships/slide" Target="slides/slide31.xml"/><Relationship Id="rId42" Type="http://schemas.openxmlformats.org/officeDocument/2006/relationships/slide" Target="slides/slide32.xml"/><Relationship Id="rId43" Type="http://schemas.openxmlformats.org/officeDocument/2006/relationships/slide" Target="slides/slide33.xml"/><Relationship Id="rId44" Type="http://schemas.openxmlformats.org/officeDocument/2006/relationships/slide" Target="slides/slide34.xml"/><Relationship Id="rId45" Type="http://schemas.openxmlformats.org/officeDocument/2006/relationships/slide" Target="slides/slide35.xml"/><Relationship Id="rId46" Type="http://schemas.openxmlformats.org/officeDocument/2006/relationships/slide" Target="slides/slide36.xml"/><Relationship Id="rId47" Type="http://schemas.openxmlformats.org/officeDocument/2006/relationships/slide" Target="slides/slide37.xml"/><Relationship Id="rId48" Type="http://schemas.openxmlformats.org/officeDocument/2006/relationships/slide" Target="slides/slide38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11" Type="http://schemas.openxmlformats.org/officeDocument/2006/relationships/slide" Target="slides/slide1.xml"/><Relationship Id="rId12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2BBB77-DE39-6B4F-8800-00C084A6FA03}" type="datetimeFigureOut">
              <a:rPr lang="en-US" smtClean="0"/>
              <a:t>1/26/16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9BFC8-47A1-7D40-8511-9EBC03735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57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 paper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28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D304D6-272A-F74C-BC65-C10933C489EA}" type="slidenum">
              <a:rPr lang="en-US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lIns="89730" tIns="44865" rIns="89730" bIns="44865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Interested</a:t>
            </a:r>
            <a:r>
              <a:rPr lang="en-US" baseline="0" dirty="0" smtClean="0"/>
              <a:t> in how much of the low-latitude rainfall is due to storms with and without storms containing these extreme forms of convective &amp; </a:t>
            </a:r>
            <a:r>
              <a:rPr lang="en-US" baseline="0" dirty="0" err="1" smtClean="0"/>
              <a:t>sf</a:t>
            </a:r>
            <a:r>
              <a:rPr lang="en-US" baseline="0" dirty="0" smtClean="0"/>
              <a:t> </a:t>
            </a:r>
            <a:r>
              <a:rPr lang="en-US" baseline="0" dirty="0" smtClean="0"/>
              <a:t>echo</a:t>
            </a:r>
          </a:p>
          <a:p>
            <a:r>
              <a:rPr lang="en-US" baseline="0" dirty="0" smtClean="0"/>
              <a:t>Next-----------------how much of low-</a:t>
            </a:r>
            <a:r>
              <a:rPr lang="en-US" baseline="0" dirty="0" err="1" smtClean="0"/>
              <a:t>lat</a:t>
            </a:r>
            <a:r>
              <a:rPr lang="en-US" baseline="0" dirty="0" smtClean="0"/>
              <a:t> rain is due to storms containing DCC, WCC, or BSR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60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Interested</a:t>
            </a:r>
            <a:r>
              <a:rPr lang="en-US" baseline="0" dirty="0" smtClean="0"/>
              <a:t> in how much of the low-latitude rainfall is due to storms with and without storms containing these extreme forms of convective &amp; </a:t>
            </a:r>
            <a:r>
              <a:rPr lang="en-US" baseline="0" dirty="0" err="1" smtClean="0"/>
              <a:t>sf</a:t>
            </a:r>
            <a:r>
              <a:rPr lang="en-US" baseline="0" dirty="0" smtClean="0"/>
              <a:t> echo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067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baseline="0" dirty="0" smtClean="0"/>
              <a:t>Storms containing features defined by strong thresholds account quit a bit of total rain, but certainly not all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Storms containing features defined by moderate thresholds account for nearly all precipitation 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Slight exceptions—ITCZ and monsoon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54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ISE—oceanic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DCC,</a:t>
            </a:r>
            <a:r>
              <a:rPr lang="en-US" baseline="0" dirty="0" smtClean="0"/>
              <a:t> strong—continental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NOTE</a:t>
            </a:r>
            <a:r>
              <a:rPr lang="en-US" baseline="0" dirty="0" smtClean="0">
                <a:sym typeface="Wingdings"/>
              </a:rPr>
              <a:t></a:t>
            </a:r>
            <a:r>
              <a:rPr lang="en-US" baseline="0" dirty="0" smtClean="0"/>
              <a:t>DCC, strong—absent not only over open </a:t>
            </a:r>
            <a:r>
              <a:rPr lang="en-US" u="sng" baseline="0" dirty="0" smtClean="0"/>
              <a:t>oceans but also Amazon, and Maritime Continent</a:t>
            </a:r>
          </a:p>
          <a:p>
            <a:pPr marL="171450" indent="-171450">
              <a:buFont typeface="Arial"/>
              <a:buChar char="•"/>
            </a:pPr>
            <a:r>
              <a:rPr lang="en-US" u="sng" baseline="0" dirty="0" smtClean="0"/>
              <a:t>Concentrations of ISEs at coastlines </a:t>
            </a:r>
            <a:r>
              <a:rPr lang="en-US" baseline="0" dirty="0" smtClean="0"/>
              <a:t>of S. America, Madagascar, and to a lesser extent India &amp; Burma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46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US" dirty="0" smtClean="0"/>
              <a:t>NOTE: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Convergence</a:t>
            </a:r>
            <a:r>
              <a:rPr lang="en-US" baseline="0" dirty="0" smtClean="0"/>
              <a:t> on </a:t>
            </a:r>
            <a:r>
              <a:rPr lang="en-US" dirty="0" smtClean="0"/>
              <a:t>on coast</a:t>
            </a:r>
            <a:r>
              <a:rPr lang="en-US" baseline="0" dirty="0" smtClean="0"/>
              <a:t> of South America, India, and Burma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Monsoon flow reversal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41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How</a:t>
            </a:r>
            <a:r>
              <a:rPr lang="en-US" baseline="0" dirty="0" smtClean="0"/>
              <a:t> do </a:t>
            </a:r>
            <a:r>
              <a:rPr lang="en-US" u="sng" baseline="0" dirty="0" smtClean="0"/>
              <a:t>intensity</a:t>
            </a:r>
            <a:r>
              <a:rPr lang="en-US" baseline="0" dirty="0" smtClean="0"/>
              <a:t> of convection </a:t>
            </a:r>
            <a:r>
              <a:rPr lang="en-US" u="sng" baseline="0" dirty="0" smtClean="0"/>
              <a:t>and mesoscale organization </a:t>
            </a:r>
            <a:r>
              <a:rPr lang="en-US" baseline="0" dirty="0" smtClean="0"/>
              <a:t>relate to this rain pattern?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In this rain map, note;</a:t>
            </a:r>
            <a:endParaRPr lang="en-US" u="sng" baseline="0" dirty="0" smtClean="0"/>
          </a:p>
          <a:p>
            <a:pPr marL="628650" lvl="1" indent="-171450">
              <a:buFont typeface="Arial"/>
              <a:buChar char="•"/>
            </a:pPr>
            <a:r>
              <a:rPr lang="en-US" u="sng" baseline="0" dirty="0" smtClean="0"/>
              <a:t> Amazonia and MC in DJF—WET</a:t>
            </a:r>
          </a:p>
          <a:p>
            <a:pPr marL="628650" lvl="1" indent="-171450">
              <a:buFont typeface="Arial"/>
              <a:buChar char="•"/>
            </a:pPr>
            <a:r>
              <a:rPr lang="en-US" u="sng" baseline="0" dirty="0" smtClean="0"/>
              <a:t>Argentina –DRY 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884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WCC</a:t>
            </a:r>
            <a:r>
              <a:rPr lang="en-US" baseline="0" dirty="0" smtClean="0"/>
              <a:t> by moderate thresholds look </a:t>
            </a:r>
            <a:r>
              <a:rPr lang="en-US" u="sng" baseline="0" dirty="0" smtClean="0"/>
              <a:t>most like the rain map</a:t>
            </a:r>
            <a:endParaRPr lang="en-US" u="sng" dirty="0" smtClean="0"/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Moderate &amp; strong WCCs all in same places—more over ocean with moderate thresholds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DCC strong—same as previous slide comparing with ISE—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u="sng" dirty="0" smtClean="0"/>
              <a:t>Lacks any correspondence</a:t>
            </a:r>
            <a:r>
              <a:rPr lang="en-US" u="sng" baseline="0" dirty="0" smtClean="0"/>
              <a:t> </a:t>
            </a:r>
            <a:r>
              <a:rPr lang="en-US" baseline="0" dirty="0" smtClean="0"/>
              <a:t>to the rain map don’t occur in all the same places as WCCS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 smtClean="0"/>
              <a:t>Esp. over Amazon &amp; MC &amp; oceans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>
                <a:sym typeface="Wingdings"/>
              </a:rPr>
              <a:t> rainfall and </a:t>
            </a:r>
            <a:r>
              <a:rPr lang="en-US" baseline="0" dirty="0" smtClean="0"/>
              <a:t>mesoscale system occurrence don’t depend on having the strongest convection</a:t>
            </a:r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8530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Generally</a:t>
            </a:r>
            <a:r>
              <a:rPr lang="en-US" baseline="0" dirty="0" smtClean="0"/>
              <a:t> similar behavior with some additional features in monsoons of America and Asia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WCCs in both monsoon zones, both moderate and strong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NW subcontinent gets DCC of the strong threshold type—not  so much in </a:t>
            </a:r>
            <a:r>
              <a:rPr lang="en-US" baseline="0" dirty="0" err="1" smtClean="0"/>
              <a:t>Bangledesh</a:t>
            </a:r>
            <a:r>
              <a:rPr lang="en-US" baseline="0" dirty="0" smtClean="0"/>
              <a:t>, where the DCCs are of the moderate type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Hard to see what’s going on in </a:t>
            </a:r>
            <a:r>
              <a:rPr lang="en-US" baseline="0" dirty="0" err="1" smtClean="0"/>
              <a:t>Mesosamerica</a:t>
            </a:r>
            <a:r>
              <a:rPr lang="en-US" baseline="0" dirty="0" smtClean="0"/>
              <a:t>—zoom in…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453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over mountains</a:t>
            </a:r>
          </a:p>
          <a:p>
            <a:r>
              <a:rPr lang="en-US" dirty="0" smtClean="0"/>
              <a:t>Some at base of mountains along both coastlines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588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13EBAD-6008-8D49-8680-FE46D5D66C1D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730" tIns="44865" rIns="89730" bIns="44865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en-CA" b="1" dirty="0" smtClean="0">
                <a:latin typeface="Calibri" charset="0"/>
                <a:ea typeface="ＭＳ Ｐゴシック" charset="0"/>
                <a:cs typeface="ＭＳ Ｐゴシック" charset="0"/>
              </a:rPr>
              <a:t>Unique</a:t>
            </a:r>
            <a:r>
              <a:rPr lang="en-CA" b="1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instrument: radar</a:t>
            </a:r>
          </a:p>
          <a:p>
            <a:pPr algn="just" eaLnBrk="1" hangingPunct="1">
              <a:spcBef>
                <a:spcPct val="0"/>
              </a:spcBef>
            </a:pPr>
            <a:r>
              <a:rPr lang="en-CA" b="1" baseline="0" dirty="0" smtClean="0">
                <a:latin typeface="Calibri" charset="0"/>
                <a:ea typeface="ＭＳ Ｐゴシック" charset="0"/>
                <a:cs typeface="ＭＳ Ｐゴシック" charset="0"/>
              </a:rPr>
              <a:t>Purpose: Measure rain in tropics</a:t>
            </a:r>
          </a:p>
          <a:p>
            <a:pPr algn="just" eaLnBrk="1" hangingPunct="1">
              <a:spcBef>
                <a:spcPct val="0"/>
              </a:spcBef>
            </a:pPr>
            <a:endParaRPr lang="en-CA" b="1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just" eaLnBrk="1" hangingPunct="1">
              <a:spcBef>
                <a:spcPct val="0"/>
              </a:spcBef>
            </a:pPr>
            <a:endParaRPr lang="en-CA" b="1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just"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Go CW</a:t>
            </a:r>
            <a:r>
              <a:rPr lang="en-US" baseline="0" dirty="0" smtClean="0"/>
              <a:t> from bottom left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In NW, incl. Pakistan--DCC strong—lots of lightning, tend to be vertical, some turn into WCCs, no squall lines, no BSRs.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Along Himalayan lower slopes, lots of DCC moderate, similar to Sierra Madre, as there a </a:t>
            </a:r>
            <a:r>
              <a:rPr lang="en-US" baseline="0" dirty="0" err="1" smtClean="0"/>
              <a:t>ffew</a:t>
            </a:r>
            <a:r>
              <a:rPr lang="en-US" baseline="0" dirty="0" smtClean="0"/>
              <a:t> turn into WCCs, Some WCCs on west coast not due even to moderate convection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Bay Bengal is hot spot: No strong DCCs, quite a few moderate DCCs, lots of moderate WCCs, some strong WCCs but…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Mode WCCs along Burma coast (also W. Ghats)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----FURTHER NOTE-----Will </a:t>
            </a:r>
            <a:r>
              <a:rPr lang="en-US" baseline="0" dirty="0" smtClean="0"/>
              <a:t>see also diff type of </a:t>
            </a:r>
            <a:r>
              <a:rPr lang="en-US" u="sng" baseline="0" dirty="0" smtClean="0"/>
              <a:t>stratiform</a:t>
            </a:r>
            <a:r>
              <a:rPr lang="en-US" baseline="0" dirty="0" smtClean="0"/>
              <a:t> associated with the two types of WCCS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838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Look first at bottom right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644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u="sng" dirty="0" smtClean="0"/>
              <a:t>Strong BSRs </a:t>
            </a:r>
            <a:r>
              <a:rPr lang="en-US" dirty="0" smtClean="0"/>
              <a:t>develop where </a:t>
            </a:r>
            <a:r>
              <a:rPr lang="en-US" u="sng" dirty="0" smtClean="0"/>
              <a:t>moderate WCCs </a:t>
            </a:r>
            <a:r>
              <a:rPr lang="en-US" dirty="0" smtClean="0"/>
              <a:t>occur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Strong</a:t>
            </a:r>
            <a:r>
              <a:rPr lang="en-US" baseline="0" dirty="0" smtClean="0"/>
              <a:t> BSRs manifest more strongly over the oceans</a:t>
            </a: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True in both DJF and JJA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Fronts produce BSRs in winter</a:t>
            </a:r>
            <a:r>
              <a:rPr lang="en-US" baseline="0" dirty="0" smtClean="0"/>
              <a:t> hemispheres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Plum rain region is combination of midlatitude troughs and the westward extension of the Indian monsoon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Mei Yu, </a:t>
            </a:r>
            <a:r>
              <a:rPr lang="en-US" baseline="0" dirty="0" err="1" smtClean="0"/>
              <a:t>Baiu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Jangma</a:t>
            </a: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616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Color coding indicates where </a:t>
            </a:r>
            <a:r>
              <a:rPr lang="en-US" u="sng" dirty="0" smtClean="0"/>
              <a:t>certain</a:t>
            </a:r>
            <a:r>
              <a:rPr lang="en-US" u="sng" baseline="0" dirty="0" smtClean="0"/>
              <a:t> types </a:t>
            </a:r>
            <a:r>
              <a:rPr lang="en-US" baseline="0" dirty="0" smtClean="0"/>
              <a:t>of stratiform structures exist</a:t>
            </a:r>
          </a:p>
          <a:p>
            <a:pPr marL="171450" indent="-171450">
              <a:buFont typeface="Arial"/>
              <a:buChar char="•"/>
            </a:pPr>
            <a:r>
              <a:rPr lang="en-US" b="1" baseline="0" dirty="0" smtClean="0">
                <a:solidFill>
                  <a:srgbClr val="0000FF"/>
                </a:solidFill>
              </a:rPr>
              <a:t>Blue</a:t>
            </a:r>
            <a:r>
              <a:rPr lang="en-US" baseline="0" dirty="0" smtClean="0"/>
              <a:t> regions are the regions where the stratiform structure are most clearly associated with MCSs of the </a:t>
            </a:r>
            <a:r>
              <a:rPr lang="en-US" u="sng" baseline="0" dirty="0" smtClean="0"/>
              <a:t>classic type</a:t>
            </a:r>
            <a:endParaRPr lang="en-US" baseline="0" dirty="0" smtClean="0"/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u="none" baseline="0" dirty="0" smtClean="0"/>
              <a:t>…with</a:t>
            </a:r>
            <a:r>
              <a:rPr lang="en-US" u="sng" baseline="0" dirty="0" smtClean="0"/>
              <a:t> robust deep convection &amp; associated SF precipitation</a:t>
            </a:r>
            <a:r>
              <a:rPr lang="en-US" baseline="0" dirty="0" smtClean="0"/>
              <a:t> </a:t>
            </a:r>
          </a:p>
          <a:p>
            <a:pPr marL="171450" indent="-171450">
              <a:buFont typeface="Arial"/>
              <a:buChar char="•"/>
            </a:pPr>
            <a:r>
              <a:rPr lang="en-US" b="1" baseline="0" dirty="0" smtClean="0"/>
              <a:t>Red</a:t>
            </a:r>
            <a:r>
              <a:rPr lang="en-US" baseline="0" dirty="0" smtClean="0"/>
              <a:t> regions have two types of characteristic structures—”robust” with strong bright band, and “cellular” with shallower cells packed together and weak bright band</a:t>
            </a:r>
          </a:p>
          <a:p>
            <a:pPr marL="171450" indent="-171450">
              <a:buFont typeface="Arial"/>
              <a:buChar char="•"/>
            </a:pPr>
            <a:r>
              <a:rPr lang="en-US" b="1" baseline="0" dirty="0" smtClean="0"/>
              <a:t>Green</a:t>
            </a:r>
            <a:r>
              <a:rPr lang="en-US" baseline="0" dirty="0" smtClean="0"/>
              <a:t> regions are where midlatitude fronts extend into the subtropics</a:t>
            </a:r>
          </a:p>
          <a:p>
            <a:pPr marL="171450" indent="-171450">
              <a:buFont typeface="Arial"/>
              <a:buChar char="•"/>
            </a:pPr>
            <a:r>
              <a:rPr lang="en-US" b="1" baseline="0" dirty="0" smtClean="0"/>
              <a:t>Orange</a:t>
            </a:r>
            <a:r>
              <a:rPr lang="en-US" baseline="0" dirty="0" smtClean="0"/>
              <a:t> indicates Plum Rain region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What are the </a:t>
            </a:r>
            <a:r>
              <a:rPr lang="en-US" u="sng" baseline="0" dirty="0" smtClean="0"/>
              <a:t>implications</a:t>
            </a:r>
            <a:r>
              <a:rPr lang="en-US" baseline="0" dirty="0" smtClean="0"/>
              <a:t> of these different types of stratiform precipitation?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864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First 3—”robust”—classic</a:t>
            </a:r>
            <a:r>
              <a:rPr lang="en-US" baseline="0" dirty="0" smtClean="0"/>
              <a:t> MCS structure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Last example—looks cellular but is classified 100% as SF, probably because of the faint bright band</a:t>
            </a:r>
          </a:p>
          <a:p>
            <a:pPr marL="628650" lvl="1" indent="-171450">
              <a:buFont typeface="Arial"/>
              <a:buChar char="•"/>
            </a:pPr>
            <a:r>
              <a:rPr lang="en-US" u="sng" baseline="0" dirty="0" smtClean="0"/>
              <a:t>What is it?</a:t>
            </a:r>
          </a:p>
          <a:p>
            <a:pPr marL="1085850" lvl="2" indent="-171450">
              <a:buFont typeface="Arial"/>
              <a:buChar char="•"/>
            </a:pPr>
            <a:r>
              <a:rPr lang="en-US" baseline="0" dirty="0" smtClean="0"/>
              <a:t>Previously robust but weakened?</a:t>
            </a:r>
          </a:p>
          <a:p>
            <a:pPr marL="1085850" lvl="2" indent="-171450">
              <a:buFont typeface="Arial"/>
              <a:buChar char="•"/>
            </a:pPr>
            <a:r>
              <a:rPr lang="en-US" baseline="0" dirty="0" smtClean="0"/>
              <a:t>Something else?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745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Look first at bottom right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644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Look first at bottom right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644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9921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Did a good job of</a:t>
            </a:r>
            <a:r>
              <a:rPr lang="en-US" baseline="0" dirty="0" smtClean="0"/>
              <a:t> measuring the rain</a:t>
            </a: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Now</a:t>
            </a:r>
            <a:r>
              <a:rPr lang="en-US" baseline="0" dirty="0" smtClean="0"/>
              <a:t> w</a:t>
            </a:r>
            <a:r>
              <a:rPr lang="en-US" dirty="0" smtClean="0"/>
              <a:t>ell known</a:t>
            </a:r>
            <a:r>
              <a:rPr lang="en-US" baseline="0" dirty="0" smtClean="0"/>
              <a:t> from TRMM</a:t>
            </a: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Major features: ITCZ,</a:t>
            </a:r>
            <a:r>
              <a:rPr lang="en-US" baseline="0" dirty="0" smtClean="0"/>
              <a:t> SPCZ, MC, Africa, tropical S. America</a:t>
            </a:r>
          </a:p>
          <a:p>
            <a:pPr marL="171450" indent="-171450">
              <a:buFont typeface="Arial"/>
              <a:buChar char="•"/>
            </a:pPr>
            <a:r>
              <a:rPr lang="en-US" b="1" baseline="0" dirty="0" smtClean="0">
                <a:solidFill>
                  <a:srgbClr val="FF0000"/>
                </a:solidFill>
              </a:rPr>
              <a:t>NOTE ESP</a:t>
            </a:r>
            <a:r>
              <a:rPr lang="en-US" b="0" baseline="0" dirty="0" smtClean="0">
                <a:solidFill>
                  <a:srgbClr val="FF0000"/>
                </a:solidFill>
              </a:rPr>
              <a:t>: Amazon and </a:t>
            </a:r>
            <a:r>
              <a:rPr lang="en-US" b="0" u="sng" baseline="0" dirty="0" smtClean="0">
                <a:solidFill>
                  <a:srgbClr val="FF0000"/>
                </a:solidFill>
              </a:rPr>
              <a:t>MC</a:t>
            </a:r>
            <a:r>
              <a:rPr lang="en-US" b="0" baseline="0" dirty="0" smtClean="0">
                <a:solidFill>
                  <a:srgbClr val="FF0000"/>
                </a:solidFill>
              </a:rPr>
              <a:t> in </a:t>
            </a:r>
            <a:r>
              <a:rPr lang="en-US" b="0" baseline="0" dirty="0" smtClean="0">
                <a:solidFill>
                  <a:srgbClr val="FF0000"/>
                </a:solidFill>
              </a:rPr>
              <a:t>DJF, </a:t>
            </a:r>
            <a:r>
              <a:rPr lang="en-US" baseline="0" dirty="0" smtClean="0"/>
              <a:t>S</a:t>
            </a:r>
            <a:r>
              <a:rPr lang="en-US" baseline="0" dirty="0" smtClean="0"/>
              <a:t>. </a:t>
            </a:r>
            <a:r>
              <a:rPr lang="en-US" u="sng" baseline="0" dirty="0" smtClean="0"/>
              <a:t>Asian monsoon </a:t>
            </a:r>
            <a:r>
              <a:rPr lang="en-US" baseline="0" dirty="0" smtClean="0"/>
              <a:t>in </a:t>
            </a:r>
            <a:r>
              <a:rPr lang="en-US" baseline="0" dirty="0" smtClean="0"/>
              <a:t>JJA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651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13EBAD-6008-8D49-8680-FE46D5D66C1D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4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730" tIns="44865" rIns="89730" bIns="44865" numCol="1" anchor="t" anchorCtr="0" compatLnSpc="1">
            <a:prstTxWarp prst="textNoShape">
              <a:avLst/>
            </a:prstTxWarp>
          </a:bodyPr>
          <a:lstStyle/>
          <a:p>
            <a:pPr marL="171450" indent="-171450" algn="just" eaLnBrk="1" hangingPunct="1">
              <a:spcBef>
                <a:spcPct val="0"/>
              </a:spcBef>
              <a:buFont typeface="Arial"/>
              <a:buChar char="•"/>
            </a:pPr>
            <a:r>
              <a:rPr lang="en-CA" b="0" dirty="0" smtClean="0">
                <a:latin typeface="Calibri" charset="0"/>
                <a:ea typeface="ＭＳ Ｐゴシック" charset="0"/>
                <a:cs typeface="ＭＳ Ｐゴシック" charset="0"/>
              </a:rPr>
              <a:t>TRMM </a:t>
            </a:r>
            <a:r>
              <a:rPr lang="en-CA" b="0" dirty="0">
                <a:latin typeface="Calibri" charset="0"/>
                <a:ea typeface="ＭＳ Ｐゴシック" charset="0"/>
                <a:cs typeface="ＭＳ Ｐゴシック" charset="0"/>
              </a:rPr>
              <a:t>PR </a:t>
            </a:r>
            <a:r>
              <a:rPr lang="en-CA" b="0" dirty="0" smtClean="0">
                <a:latin typeface="Calibri" charset="0"/>
                <a:ea typeface="ＭＳ Ｐゴシック" charset="0"/>
                <a:cs typeface="ＭＳ Ｐゴシック" charset="0"/>
              </a:rPr>
              <a:t>is a radar; it samples </a:t>
            </a:r>
            <a:r>
              <a:rPr lang="en-CA" b="0" dirty="0">
                <a:latin typeface="Calibri" charset="0"/>
                <a:ea typeface="ＭＳ Ｐゴシック" charset="0"/>
                <a:cs typeface="ＭＳ Ｐゴシック" charset="0"/>
              </a:rPr>
              <a:t>a 3D </a:t>
            </a:r>
            <a:r>
              <a:rPr lang="en-CA" b="0" dirty="0" smtClean="0">
                <a:latin typeface="Calibri" charset="0"/>
                <a:ea typeface="ＭＳ Ｐゴシック" charset="0"/>
                <a:cs typeface="ＭＳ Ｐゴシック" charset="0"/>
              </a:rPr>
              <a:t>volume</a:t>
            </a:r>
            <a:r>
              <a:rPr lang="en-CA" b="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with fine spatial resolution</a:t>
            </a:r>
            <a:r>
              <a:rPr lang="en-CA" b="0" dirty="0" smtClean="0">
                <a:latin typeface="Calibri" charset="0"/>
                <a:ea typeface="ＭＳ Ｐゴシック" charset="0"/>
                <a:cs typeface="ＭＳ Ｐゴシック" charset="0"/>
              </a:rPr>
              <a:t>. </a:t>
            </a:r>
          </a:p>
          <a:p>
            <a:pPr marL="171450" indent="-171450" algn="just" eaLnBrk="1" hangingPunct="1">
              <a:spcBef>
                <a:spcPct val="0"/>
              </a:spcBef>
              <a:buFont typeface="Arial"/>
              <a:buChar char="•"/>
            </a:pPr>
            <a:r>
              <a:rPr lang="en-CA" b="0" dirty="0" smtClean="0">
                <a:latin typeface="Calibri" charset="0"/>
                <a:ea typeface="ＭＳ Ｐゴシック" charset="0"/>
                <a:cs typeface="ＭＳ Ｐゴシック" charset="0"/>
              </a:rPr>
              <a:t>Like</a:t>
            </a:r>
            <a:r>
              <a:rPr lang="en-CA" b="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to look at the radar like a radar meteorologist</a:t>
            </a:r>
            <a:endParaRPr lang="en-CA" b="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just" eaLnBrk="1" hangingPunct="1">
              <a:spcBef>
                <a:spcPct val="0"/>
              </a:spcBef>
            </a:pPr>
            <a:endParaRPr lang="en-CA" b="1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just"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B0CEA5-7784-6845-BA3F-5B19C2D35008}" type="slidenum">
              <a:rPr lang="en-US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Like any radar the data</a:t>
            </a:r>
            <a:r>
              <a:rPr lang="en-US" baseline="0" dirty="0" smtClean="0"/>
              <a:t> come in along beams at range gates.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Need to </a:t>
            </a:r>
            <a:r>
              <a:rPr lang="en-US" u="sng" baseline="0" dirty="0" smtClean="0"/>
              <a:t>interpolate</a:t>
            </a:r>
            <a:r>
              <a:rPr lang="en-US" baseline="0" dirty="0" smtClean="0"/>
              <a:t>….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….and in the case of the TRMM </a:t>
            </a:r>
            <a:r>
              <a:rPr lang="en-US" u="sng" baseline="0" dirty="0" smtClean="0"/>
              <a:t>PR locate the data relative to Earth</a:t>
            </a:r>
            <a:endParaRPr lang="en-US" u="sng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Interpolation</a:t>
            </a:r>
            <a:r>
              <a:rPr lang="en-US" baseline="0" dirty="0" smtClean="0"/>
              <a:t> serves two purposes: visualization, objective identification of objects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15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</a:p>
          <a:p>
            <a:r>
              <a:rPr lang="en-US" dirty="0" smtClean="0"/>
              <a:t>Note: altitude,</a:t>
            </a:r>
            <a:r>
              <a:rPr lang="en-US" baseline="0" dirty="0" smtClean="0"/>
              <a:t> </a:t>
            </a:r>
            <a:r>
              <a:rPr lang="en-US" dirty="0" smtClean="0"/>
              <a:t> </a:t>
            </a:r>
            <a:r>
              <a:rPr lang="en-US" dirty="0" smtClean="0"/>
              <a:t>red </a:t>
            </a:r>
            <a:r>
              <a:rPr lang="en-US" dirty="0" smtClean="0"/>
              <a:t>x-sec</a:t>
            </a:r>
            <a:r>
              <a:rPr lang="en-US" baseline="0" dirty="0" smtClean="0"/>
              <a:t> </a:t>
            </a:r>
            <a:r>
              <a:rPr lang="en-US" dirty="0" smtClean="0"/>
              <a:t>line</a:t>
            </a:r>
          </a:p>
          <a:p>
            <a:r>
              <a:rPr lang="en-US" dirty="0" smtClean="0"/>
              <a:t>Important</a:t>
            </a:r>
            <a:r>
              <a:rPr lang="en-US" baseline="0" dirty="0" smtClean="0"/>
              <a:t> analysis tool; 1000’s of x-</a:t>
            </a:r>
            <a:r>
              <a:rPr lang="en-US" baseline="0" dirty="0" err="1" smtClean="0"/>
              <a:t>secs</a:t>
            </a:r>
            <a:r>
              <a:rPr lang="en-US" baseline="0" dirty="0" smtClean="0"/>
              <a:t>-------see example in next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08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Like an RHI</a:t>
            </a:r>
          </a:p>
          <a:p>
            <a:r>
              <a:rPr lang="en-US" dirty="0" smtClean="0"/>
              <a:t>See clearly </a:t>
            </a:r>
            <a:r>
              <a:rPr lang="en-US" dirty="0" err="1" smtClean="0"/>
              <a:t>conv</a:t>
            </a:r>
            <a:r>
              <a:rPr lang="en-US" dirty="0" smtClean="0"/>
              <a:t> &amp; </a:t>
            </a:r>
            <a:r>
              <a:rPr lang="en-US" dirty="0" err="1" smtClean="0"/>
              <a:t>sf</a:t>
            </a:r>
            <a:r>
              <a:rPr lang="en-US" dirty="0" smtClean="0"/>
              <a:t> areas</a:t>
            </a:r>
          </a:p>
          <a:p>
            <a:r>
              <a:rPr lang="en-US" dirty="0" smtClean="0"/>
              <a:t>TRMM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algorithm</a:t>
            </a:r>
            <a:r>
              <a:rPr lang="en-US" baseline="0" dirty="0" err="1" smtClean="0">
                <a:sym typeface="Wingdings"/>
              </a:rPr>
              <a:t>C</a:t>
            </a:r>
            <a:r>
              <a:rPr lang="en-US" baseline="0" dirty="0" smtClean="0">
                <a:sym typeface="Wingdings"/>
              </a:rPr>
              <a:t>/SF </a:t>
            </a:r>
            <a:r>
              <a:rPr lang="en-US" baseline="0" dirty="0" err="1" smtClean="0">
                <a:sym typeface="Wingdings"/>
              </a:rPr>
              <a:t>separationimp</a:t>
            </a:r>
            <a:r>
              <a:rPr lang="en-US" baseline="0" dirty="0" smtClean="0">
                <a:sym typeface="Wingdings"/>
              </a:rPr>
              <a:t>. For latent heating calculations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59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D304D6-272A-F74C-BC65-C10933C489EA}" type="slidenum">
              <a:rPr lang="en-US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lIns="89730" tIns="44865" rIns="89730" bIns="44865"/>
          <a:lstStyle/>
          <a:p>
            <a:pPr marL="171450" indent="-171450">
              <a:buFont typeface="Arial"/>
              <a:buChar char="•"/>
            </a:pPr>
            <a:r>
              <a:rPr lang="en-US" u="sng" dirty="0" smtClean="0"/>
              <a:t>First</a:t>
            </a:r>
            <a:r>
              <a:rPr lang="en-US" u="none" dirty="0" smtClean="0"/>
              <a:t>—we</a:t>
            </a:r>
            <a:r>
              <a:rPr lang="en-US" dirty="0" smtClean="0"/>
              <a:t> look at </a:t>
            </a:r>
            <a:r>
              <a:rPr lang="en-US" u="sng" dirty="0" smtClean="0"/>
              <a:t>convective</a:t>
            </a:r>
            <a:r>
              <a:rPr lang="en-US" dirty="0" smtClean="0"/>
              <a:t> echo structure in the TRMM data. </a:t>
            </a:r>
          </a:p>
          <a:p>
            <a:pPr marL="171450" indent="-171450">
              <a:buFont typeface="Arial"/>
              <a:buChar char="•"/>
            </a:pPr>
            <a:r>
              <a:rPr lang="en-US" u="sng" dirty="0" smtClean="0"/>
              <a:t>To </a:t>
            </a:r>
            <a:r>
              <a:rPr lang="en-US" u="sng" dirty="0"/>
              <a:t>do this</a:t>
            </a:r>
            <a:r>
              <a:rPr lang="en-US" dirty="0" smtClean="0"/>
              <a:t>—identify </a:t>
            </a:r>
            <a:r>
              <a:rPr lang="en-US" dirty="0"/>
              <a:t>3D echo </a:t>
            </a:r>
            <a:r>
              <a:rPr lang="ja-JP" altLang="en-US" dirty="0">
                <a:latin typeface="Arial"/>
              </a:rPr>
              <a:t>“</a:t>
            </a:r>
            <a:r>
              <a:rPr lang="en-US" u="sng" dirty="0"/>
              <a:t>cores</a:t>
            </a:r>
            <a:r>
              <a:rPr lang="ja-JP" altLang="en-US" dirty="0" smtClean="0">
                <a:latin typeface="Arial"/>
              </a:rPr>
              <a:t>”</a:t>
            </a:r>
            <a:r>
              <a:rPr lang="en-US" altLang="ja-JP" dirty="0" smtClean="0">
                <a:latin typeface="Arial"/>
              </a:rPr>
              <a:t> that are EMBEDDED in larger echoes</a:t>
            </a:r>
          </a:p>
          <a:p>
            <a:pPr marL="628650" lvl="1" indent="-171450">
              <a:buFont typeface="Arial"/>
              <a:buChar char="•"/>
            </a:pPr>
            <a:r>
              <a:rPr lang="en-US" u="sng" baseline="0" dirty="0" smtClean="0">
                <a:latin typeface="Arial"/>
              </a:rPr>
              <a:t>Shallow isolated</a:t>
            </a:r>
            <a:r>
              <a:rPr lang="en-US" baseline="0" dirty="0" smtClean="0">
                <a:latin typeface="Arial"/>
              </a:rPr>
              <a:t>—are generally </a:t>
            </a:r>
            <a:r>
              <a:rPr lang="en-US" u="sng" baseline="0" dirty="0" smtClean="0">
                <a:latin typeface="Arial"/>
              </a:rPr>
              <a:t>warm rain </a:t>
            </a:r>
            <a:r>
              <a:rPr lang="en-US" baseline="0" dirty="0" smtClean="0">
                <a:latin typeface="Arial"/>
              </a:rPr>
              <a:t>showers or small cumulonimbus clouds—fall into the category of “</a:t>
            </a:r>
            <a:r>
              <a:rPr lang="en-US" u="sng" baseline="0" dirty="0" smtClean="0">
                <a:latin typeface="Arial"/>
              </a:rPr>
              <a:t>congestus</a:t>
            </a:r>
            <a:r>
              <a:rPr lang="en-US" baseline="0" dirty="0" smtClean="0">
                <a:latin typeface="Arial"/>
              </a:rPr>
              <a:t>”</a:t>
            </a:r>
          </a:p>
          <a:p>
            <a:pPr marL="628650" lvl="1" indent="-171450">
              <a:buFont typeface="Arial"/>
              <a:buChar char="•"/>
            </a:pPr>
            <a:r>
              <a:rPr lang="en-US" u="sng" dirty="0" smtClean="0">
                <a:latin typeface="Arial"/>
              </a:rPr>
              <a:t>Deep cores</a:t>
            </a:r>
            <a:r>
              <a:rPr lang="en-US" dirty="0" smtClean="0">
                <a:latin typeface="Arial"/>
              </a:rPr>
              <a:t>—associated with young,</a:t>
            </a:r>
            <a:r>
              <a:rPr lang="en-US" baseline="0" dirty="0" smtClean="0">
                <a:latin typeface="Arial"/>
              </a:rPr>
              <a:t> extremely vigorous convection</a:t>
            </a:r>
          </a:p>
          <a:p>
            <a:pPr marL="628650" lvl="1" indent="-171450">
              <a:buFont typeface="Arial"/>
              <a:buChar char="•"/>
            </a:pPr>
            <a:r>
              <a:rPr lang="en-US" u="sng" baseline="0" dirty="0" smtClean="0">
                <a:latin typeface="Arial"/>
              </a:rPr>
              <a:t>Wide cores</a:t>
            </a:r>
            <a:r>
              <a:rPr lang="en-US" baseline="0" dirty="0" smtClean="0">
                <a:latin typeface="Arial"/>
              </a:rPr>
              <a:t>—indicate where intense convection is aggregating and growing upscale into mesoscale systems</a:t>
            </a:r>
          </a:p>
          <a:p>
            <a:pPr marL="171450" indent="-171450">
              <a:buFont typeface="Arial"/>
              <a:buChar char="•"/>
            </a:pPr>
            <a:r>
              <a:rPr lang="en-US" u="sng" baseline="0" dirty="0" smtClean="0">
                <a:latin typeface="Arial"/>
              </a:rPr>
              <a:t>Two categories</a:t>
            </a:r>
            <a:r>
              <a:rPr lang="en-US" baseline="0" dirty="0" smtClean="0">
                <a:latin typeface="Arial"/>
              </a:rPr>
              <a:t> </a:t>
            </a:r>
          </a:p>
          <a:p>
            <a:pPr marL="628650" lvl="1" indent="-171450">
              <a:buFont typeface="Arial"/>
              <a:buChar char="•"/>
            </a:pPr>
            <a:r>
              <a:rPr lang="en-US" u="sng" baseline="0" dirty="0" smtClean="0">
                <a:latin typeface="Arial"/>
              </a:rPr>
              <a:t>strong</a:t>
            </a:r>
            <a:r>
              <a:rPr lang="en-US" baseline="0" dirty="0" smtClean="0">
                <a:latin typeface="Arial"/>
              </a:rPr>
              <a:t> categories are better indicators of processes over </a:t>
            </a:r>
            <a:r>
              <a:rPr lang="en-US" u="sng" baseline="0" dirty="0" smtClean="0">
                <a:latin typeface="Arial"/>
              </a:rPr>
              <a:t>land</a:t>
            </a:r>
          </a:p>
          <a:p>
            <a:pPr marL="628650" lvl="1" indent="-171450">
              <a:buFont typeface="Arial"/>
              <a:buChar char="•"/>
            </a:pPr>
            <a:r>
              <a:rPr lang="en-US" u="sng" baseline="0" dirty="0" smtClean="0">
                <a:latin typeface="Arial"/>
              </a:rPr>
              <a:t>moderate </a:t>
            </a:r>
            <a:r>
              <a:rPr lang="en-US" baseline="0" dirty="0" smtClean="0">
                <a:latin typeface="Arial"/>
              </a:rPr>
              <a:t>better over </a:t>
            </a:r>
            <a:r>
              <a:rPr lang="en-US" u="sng" baseline="0" dirty="0" smtClean="0">
                <a:latin typeface="Arial"/>
              </a:rPr>
              <a:t>oceans</a:t>
            </a:r>
          </a:p>
          <a:p>
            <a:endParaRPr lang="en-US" baseline="0" dirty="0" smtClean="0">
              <a:latin typeface="Arial"/>
            </a:endParaRPr>
          </a:p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1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747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0818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07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3096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48220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1562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113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0971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7077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98606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0165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15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14656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7633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79633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latin typeface="Palatino Linotype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latin typeface="Palatino Linotype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F95B3-5579-2C41-8CD3-A9D9D3436CA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4187011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7EBD68-4906-7944-AD22-412261DE2907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520476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354FC-DE04-C64F-93CA-0581EDEC3A19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057337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556CD9-73DB-C649-A626-E3D68329BB21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803244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BF6AA9-F19C-704F-8516-10D8C34033BB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496695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D090F6-5CC6-7245-8EB8-615334C2CA54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70674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A60B1F-EDDD-1242-BB0B-9A0E62A9E128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65421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501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40825D-895C-1E41-9107-40DC4BD87479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937281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ED86E-195F-0544-A063-FE257B4DD233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857883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D34773-1587-564C-8417-40356C4A3FA6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782280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6FFEFB-60B4-DD43-9FB4-98D2708C5422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293140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FEE2B7-2393-E943-8040-7911A4B8B027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818554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62845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89166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52915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0480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2629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2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7771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85876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54209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17732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351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68601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99396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58181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28239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8503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1/26/16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626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2614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65598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72617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2583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13941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59533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30626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42061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36298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0052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1/26/16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274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71606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01954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63066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6489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50938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82402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0825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51333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38307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8419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1/26/16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390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46359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66458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29394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74960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15185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8162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07311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91088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68850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8500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182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7881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15866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40880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51123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19414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69091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48644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73877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06703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4948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5565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3106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177034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95255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04307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55285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58941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06025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235240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794570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534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Relationship Id="rId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9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E26D7-5AF0-7F48-A459-B66B89AE6A99}" type="datetimeFigureOut">
              <a:rPr lang="en-US" smtClean="0"/>
              <a:t>1/26/16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4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639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7403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>
              <a:latin typeface="Palatino Linotype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>
              <a:latin typeface="Palatino Linotype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  <a:latin typeface="Palatino Linotype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5ABF06-999A-6E43-8BAC-3290E820C7D8}" type="slidenum">
              <a:rPr lang="en-CA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CA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530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chemeClr val="bg1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6F195CE-D83C-B547-8F75-4F604798EF5E}" type="slidenum">
              <a: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77714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397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060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6251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0243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1/26/16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1605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964086"/>
            <a:ext cx="9144000" cy="4929828"/>
            <a:chOff x="0" y="94266"/>
            <a:chExt cx="9144000" cy="4929828"/>
          </a:xfrm>
        </p:grpSpPr>
        <p:sp>
          <p:nvSpPr>
            <p:cNvPr id="10" name="Rectangle 9"/>
            <p:cNvSpPr/>
            <p:nvPr/>
          </p:nvSpPr>
          <p:spPr>
            <a:xfrm>
              <a:off x="0" y="800188"/>
              <a:ext cx="9144000" cy="42239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94555" y="977322"/>
              <a:ext cx="769372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solidFill>
                    <a:prstClr val="white"/>
                  </a:solidFill>
                  <a:latin typeface="Arial"/>
                  <a:cs typeface="Arial"/>
                </a:rPr>
                <a:t>Global Distribution of Different Forms of Convection as Seen by TRMM</a:t>
              </a:r>
              <a:endParaRPr lang="en-US" sz="4400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94555" y="3204398"/>
              <a:ext cx="599625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white"/>
                  </a:solidFill>
                  <a:latin typeface="Arial"/>
                  <a:cs typeface="Arial"/>
                </a:rPr>
                <a:t>Robert A. Houze, Jr.</a:t>
              </a: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rial"/>
                  <a:cs typeface="Arial"/>
                </a:rPr>
                <a:t>University of Washington</a:t>
              </a:r>
            </a:p>
            <a:p>
              <a:pPr algn="ctr"/>
              <a:endParaRPr lang="en-US" dirty="0">
                <a:solidFill>
                  <a:prstClr val="white"/>
                </a:solidFill>
                <a:latin typeface="Arial"/>
                <a:cs typeface="Arial"/>
              </a:endParaRP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rial"/>
                  <a:cs typeface="Arial"/>
                </a:rPr>
                <a:t>with: K. L. Rasmussen, M. D. Zuluaga, and S. R. Brodzik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154222"/>
              <a:ext cx="9144000" cy="175175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94266"/>
              <a:ext cx="9144000" cy="131465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85473" t="62727" r="6099"/>
            <a:stretch/>
          </p:blipFill>
          <p:spPr>
            <a:xfrm>
              <a:off x="8228964" y="919328"/>
              <a:ext cx="770707" cy="49000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116164" y="4148222"/>
              <a:ext cx="3686113" cy="6463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355B77"/>
              </a:solidFill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 smtClean="0">
                  <a:solidFill>
                    <a:srgbClr val="355B77"/>
                  </a:solidFill>
                  <a:latin typeface="Arial"/>
                  <a:cs typeface="Arial"/>
                </a:rPr>
                <a:t>Presented at:</a:t>
              </a:r>
            </a:p>
            <a:p>
              <a:pPr algn="r"/>
              <a:r>
                <a:rPr lang="en-US" b="1" dirty="0" smtClean="0">
                  <a:solidFill>
                    <a:srgbClr val="355B77"/>
                  </a:solidFill>
                  <a:latin typeface="Arial"/>
                  <a:cs typeface="Arial"/>
                </a:rPr>
                <a:t>PNNL Seminar, 27 January 2016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l="3935" b="45709"/>
            <a:stretch/>
          </p:blipFill>
          <p:spPr>
            <a:xfrm>
              <a:off x="33423" y="1464117"/>
              <a:ext cx="2911878" cy="4630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0886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862069" y="137442"/>
            <a:ext cx="5604496" cy="593820"/>
          </a:xfrm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l"/>
            <a:r>
              <a:rPr lang="en-CA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Broad stratiform regions</a:t>
            </a:r>
            <a:endParaRPr lang="en-CA" sz="24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322184"/>
              </p:ext>
            </p:extLst>
          </p:nvPr>
        </p:nvGraphicFramePr>
        <p:xfrm>
          <a:off x="943141" y="4898647"/>
          <a:ext cx="3906901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7123"/>
                <a:gridCol w="174977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FF00"/>
                          </a:solidFill>
                        </a:rPr>
                        <a:t>Type</a:t>
                      </a:r>
                      <a:endParaRPr lang="en-US" sz="16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686B5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>
                          <a:solidFill>
                            <a:srgbClr val="FFFF00"/>
                          </a:solidFill>
                        </a:rPr>
                        <a:t>Width</a:t>
                      </a:r>
                      <a:endParaRPr lang="en-US" sz="16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686B5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sz="1600" dirty="0" smtClean="0"/>
                        <a:t>Strong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1600" dirty="0" smtClean="0"/>
                        <a:t>&gt; 50,000 km</a:t>
                      </a:r>
                      <a:r>
                        <a:rPr lang="en-CA" sz="1600" baseline="300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Moderate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dirty="0" smtClean="0"/>
                        <a:t>&gt; 30,000 km</a:t>
                      </a:r>
                      <a:r>
                        <a:rPr lang="en-CA" sz="1600" baseline="30000" dirty="0" smtClean="0"/>
                        <a:t>2</a:t>
                      </a:r>
                      <a:endParaRPr lang="en-US" sz="16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6502" name="Line 6"/>
          <p:cNvSpPr>
            <a:spLocks noChangeShapeType="1"/>
          </p:cNvSpPr>
          <p:nvPr/>
        </p:nvSpPr>
        <p:spPr bwMode="auto">
          <a:xfrm>
            <a:off x="1931340" y="3746867"/>
            <a:ext cx="3160468" cy="210698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6503" name="Line 7"/>
          <p:cNvSpPr>
            <a:spLocks noChangeShapeType="1"/>
          </p:cNvSpPr>
          <p:nvPr/>
        </p:nvSpPr>
        <p:spPr bwMode="auto">
          <a:xfrm flipV="1">
            <a:off x="1931340" y="2318804"/>
            <a:ext cx="2294265" cy="1428063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 flipV="1">
            <a:off x="5091808" y="2465122"/>
            <a:ext cx="838402" cy="1492443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6505" name="Text Box 9"/>
          <p:cNvSpPr txBox="1">
            <a:spLocks noChangeArrowheads="1"/>
          </p:cNvSpPr>
          <p:nvPr/>
        </p:nvSpPr>
        <p:spPr bwMode="auto">
          <a:xfrm rot="208255">
            <a:off x="2969837" y="3400691"/>
            <a:ext cx="10443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D1D1C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land</a:t>
            </a:r>
          </a:p>
        </p:txBody>
      </p:sp>
      <p:sp>
        <p:nvSpPr>
          <p:cNvPr id="106507" name="Freeform 11" descr="25%"/>
          <p:cNvSpPr>
            <a:spLocks/>
          </p:cNvSpPr>
          <p:nvPr/>
        </p:nvSpPr>
        <p:spPr bwMode="auto">
          <a:xfrm>
            <a:off x="1931340" y="3760035"/>
            <a:ext cx="3159005" cy="443344"/>
          </a:xfrm>
          <a:custGeom>
            <a:avLst/>
            <a:gdLst>
              <a:gd name="T0" fmla="*/ 0 w 2159"/>
              <a:gd name="T1" fmla="*/ 0 h 303"/>
              <a:gd name="T2" fmla="*/ 0 w 2159"/>
              <a:gd name="T3" fmla="*/ 160 h 303"/>
              <a:gd name="T4" fmla="*/ 2159 w 2159"/>
              <a:gd name="T5" fmla="*/ 303 h 303"/>
              <a:gd name="T6" fmla="*/ 2157 w 2159"/>
              <a:gd name="T7" fmla="*/ 140 h 303"/>
              <a:gd name="T8" fmla="*/ 0 w 2159"/>
              <a:gd name="T9" fmla="*/ 0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59" h="303">
                <a:moveTo>
                  <a:pt x="0" y="0"/>
                </a:moveTo>
                <a:lnTo>
                  <a:pt x="0" y="160"/>
                </a:lnTo>
                <a:lnTo>
                  <a:pt x="2159" y="303"/>
                </a:lnTo>
                <a:lnTo>
                  <a:pt x="2157" y="140"/>
                </a:lnTo>
                <a:lnTo>
                  <a:pt x="0" y="0"/>
                </a:lnTo>
                <a:close/>
              </a:path>
            </a:pathLst>
          </a:custGeom>
          <a:pattFill prst="pct25">
            <a:fgClr>
              <a:schemeClr val="tx2"/>
            </a:fgClr>
            <a:bgClr>
              <a:schemeClr val="bg1"/>
            </a:bgClr>
          </a:pattFill>
          <a:ln w="190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6508" name="Freeform 12" descr="25%"/>
          <p:cNvSpPr>
            <a:spLocks/>
          </p:cNvSpPr>
          <p:nvPr/>
        </p:nvSpPr>
        <p:spPr bwMode="auto">
          <a:xfrm>
            <a:off x="5064008" y="2434395"/>
            <a:ext cx="902781" cy="1779226"/>
          </a:xfrm>
          <a:custGeom>
            <a:avLst/>
            <a:gdLst>
              <a:gd name="T0" fmla="*/ 0 w 617"/>
              <a:gd name="T1" fmla="*/ 1058 h 1216"/>
              <a:gd name="T2" fmla="*/ 0 w 617"/>
              <a:gd name="T3" fmla="*/ 1216 h 1216"/>
              <a:gd name="T4" fmla="*/ 617 w 617"/>
              <a:gd name="T5" fmla="*/ 74 h 1216"/>
              <a:gd name="T6" fmla="*/ 611 w 617"/>
              <a:gd name="T7" fmla="*/ 0 h 1216"/>
              <a:gd name="T8" fmla="*/ 0 w 617"/>
              <a:gd name="T9" fmla="*/ 1058 h 1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7" h="1216">
                <a:moveTo>
                  <a:pt x="0" y="1058"/>
                </a:moveTo>
                <a:lnTo>
                  <a:pt x="0" y="1216"/>
                </a:lnTo>
                <a:lnTo>
                  <a:pt x="617" y="74"/>
                </a:lnTo>
                <a:lnTo>
                  <a:pt x="611" y="0"/>
                </a:lnTo>
                <a:lnTo>
                  <a:pt x="0" y="1058"/>
                </a:lnTo>
                <a:close/>
              </a:path>
            </a:pathLst>
          </a:custGeom>
          <a:pattFill prst="pct25">
            <a:fgClr>
              <a:schemeClr val="tx2"/>
            </a:fgClr>
            <a:bgClr>
              <a:schemeClr val="bg1"/>
            </a:bgClr>
          </a:pattFill>
          <a:ln w="190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graphicFrame>
        <p:nvGraphicFramePr>
          <p:cNvPr id="10650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6774474"/>
              </p:ext>
            </p:extLst>
          </p:nvPr>
        </p:nvGraphicFramePr>
        <p:xfrm>
          <a:off x="5002520" y="974442"/>
          <a:ext cx="1545117" cy="1025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7" name="Bitmap Image" r:id="rId4" imgW="2381582" imgH="1580952" progId="Paint.Picture">
                  <p:embed/>
                </p:oleObj>
              </mc:Choice>
              <mc:Fallback>
                <p:oleObj name="Bitmap Image" r:id="rId4" imgW="2381582" imgH="158095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2520" y="974442"/>
                        <a:ext cx="1545117" cy="10256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511" name="Arc 15"/>
          <p:cNvSpPr>
            <a:spLocks/>
          </p:cNvSpPr>
          <p:nvPr/>
        </p:nvSpPr>
        <p:spPr bwMode="auto">
          <a:xfrm>
            <a:off x="4562869" y="2130054"/>
            <a:ext cx="351163" cy="421396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6512" name="Arc 16"/>
          <p:cNvSpPr>
            <a:spLocks/>
          </p:cNvSpPr>
          <p:nvPr/>
        </p:nvSpPr>
        <p:spPr bwMode="auto">
          <a:xfrm>
            <a:off x="4740645" y="1944732"/>
            <a:ext cx="351163" cy="421396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6513" name="Arc 17"/>
          <p:cNvSpPr>
            <a:spLocks/>
          </p:cNvSpPr>
          <p:nvPr/>
        </p:nvSpPr>
        <p:spPr bwMode="auto">
          <a:xfrm>
            <a:off x="5108634" y="1628915"/>
            <a:ext cx="351163" cy="421396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6515" name="Arc 19"/>
          <p:cNvSpPr>
            <a:spLocks/>
          </p:cNvSpPr>
          <p:nvPr/>
        </p:nvSpPr>
        <p:spPr bwMode="auto">
          <a:xfrm>
            <a:off x="4933052" y="1763527"/>
            <a:ext cx="351163" cy="421396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6516" name="Rectangle 20"/>
          <p:cNvSpPr>
            <a:spLocks noChangeArrowheads="1"/>
          </p:cNvSpPr>
          <p:nvPr/>
        </p:nvSpPr>
        <p:spPr bwMode="auto">
          <a:xfrm flipH="1">
            <a:off x="3014133" y="2788484"/>
            <a:ext cx="2199119" cy="6189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legacyObliqueTopRight"/>
            <a:lightRig rig="legacyFlat3" dir="t"/>
          </a:scene3d>
          <a:sp3d extrusionH="5445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1240B29-F687-4f45-9708-019B960494DF}">
              <a14:hiddenLine xmlns:a14="http://schemas.microsoft.com/office/drawing/2010/main" w="2857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3" name="Arc 15"/>
          <p:cNvSpPr>
            <a:spLocks/>
          </p:cNvSpPr>
          <p:nvPr/>
        </p:nvSpPr>
        <p:spPr bwMode="auto">
          <a:xfrm>
            <a:off x="4291878" y="2254405"/>
            <a:ext cx="430792" cy="44385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  <a:gd name="connsiteX0" fmla="*/ 1802 w 26136"/>
              <a:gd name="connsiteY0" fmla="*/ 0 h 22679"/>
              <a:gd name="connsiteX1" fmla="*/ 23402 w 26136"/>
              <a:gd name="connsiteY1" fmla="*/ 21601 h 22679"/>
              <a:gd name="connsiteX0" fmla="*/ 1802 w 26136"/>
              <a:gd name="connsiteY0" fmla="*/ 0 h 22679"/>
              <a:gd name="connsiteX1" fmla="*/ 26136 w 26136"/>
              <a:gd name="connsiteY1" fmla="*/ 19648 h 22679"/>
              <a:gd name="connsiteX2" fmla="*/ 1802 w 26136"/>
              <a:gd name="connsiteY2" fmla="*/ 21601 h 22679"/>
              <a:gd name="connsiteX3" fmla="*/ 1802 w 26136"/>
              <a:gd name="connsiteY3" fmla="*/ 0 h 22679"/>
              <a:gd name="connsiteX0" fmla="*/ 1802 w 26527"/>
              <a:gd name="connsiteY0" fmla="*/ 0 h 22679"/>
              <a:gd name="connsiteX1" fmla="*/ 26527 w 26527"/>
              <a:gd name="connsiteY1" fmla="*/ 20625 h 22679"/>
              <a:gd name="connsiteX0" fmla="*/ 1802 w 26527"/>
              <a:gd name="connsiteY0" fmla="*/ 0 h 22679"/>
              <a:gd name="connsiteX1" fmla="*/ 26136 w 26527"/>
              <a:gd name="connsiteY1" fmla="*/ 19648 h 22679"/>
              <a:gd name="connsiteX2" fmla="*/ 1802 w 26527"/>
              <a:gd name="connsiteY2" fmla="*/ 21601 h 22679"/>
              <a:gd name="connsiteX3" fmla="*/ 1802 w 26527"/>
              <a:gd name="connsiteY3" fmla="*/ 0 h 22679"/>
              <a:gd name="connsiteX0" fmla="*/ 1629 w 26354"/>
              <a:gd name="connsiteY0" fmla="*/ 0 h 22828"/>
              <a:gd name="connsiteX1" fmla="*/ 26354 w 26354"/>
              <a:gd name="connsiteY1" fmla="*/ 20625 h 22828"/>
              <a:gd name="connsiteX0" fmla="*/ 1629 w 26354"/>
              <a:gd name="connsiteY0" fmla="*/ 0 h 22828"/>
              <a:gd name="connsiteX1" fmla="*/ 23619 w 26354"/>
              <a:gd name="connsiteY1" fmla="*/ 20299 h 22828"/>
              <a:gd name="connsiteX2" fmla="*/ 1629 w 26354"/>
              <a:gd name="connsiteY2" fmla="*/ 21601 h 22828"/>
              <a:gd name="connsiteX3" fmla="*/ 1629 w 26354"/>
              <a:gd name="connsiteY3" fmla="*/ 0 h 22828"/>
              <a:gd name="connsiteX0" fmla="*/ 1773 w 26498"/>
              <a:gd name="connsiteY0" fmla="*/ 0 h 22751"/>
              <a:gd name="connsiteX1" fmla="*/ 26498 w 26498"/>
              <a:gd name="connsiteY1" fmla="*/ 20625 h 22751"/>
              <a:gd name="connsiteX0" fmla="*/ 1773 w 26498"/>
              <a:gd name="connsiteY0" fmla="*/ 0 h 22751"/>
              <a:gd name="connsiteX1" fmla="*/ 25716 w 26498"/>
              <a:gd name="connsiteY1" fmla="*/ 19973 h 22751"/>
              <a:gd name="connsiteX2" fmla="*/ 1773 w 26498"/>
              <a:gd name="connsiteY2" fmla="*/ 21601 h 22751"/>
              <a:gd name="connsiteX3" fmla="*/ 1773 w 26498"/>
              <a:gd name="connsiteY3" fmla="*/ 0 h 22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98" h="22751" fill="none" extrusionOk="0">
                <a:moveTo>
                  <a:pt x="1773" y="0"/>
                </a:moveTo>
                <a:cubicBezTo>
                  <a:pt x="13702" y="0"/>
                  <a:pt x="26498" y="8695"/>
                  <a:pt x="26498" y="20625"/>
                </a:cubicBezTo>
              </a:path>
              <a:path w="26498" h="22751" stroke="0" extrusionOk="0">
                <a:moveTo>
                  <a:pt x="1773" y="0"/>
                </a:moveTo>
                <a:cubicBezTo>
                  <a:pt x="13702" y="0"/>
                  <a:pt x="25716" y="8043"/>
                  <a:pt x="25716" y="19973"/>
                </a:cubicBezTo>
                <a:cubicBezTo>
                  <a:pt x="18516" y="19973"/>
                  <a:pt x="5764" y="24930"/>
                  <a:pt x="1773" y="21601"/>
                </a:cubicBezTo>
                <a:cubicBezTo>
                  <a:pt x="-2218" y="18272"/>
                  <a:pt x="1773" y="7200"/>
                  <a:pt x="1773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4" name="Arc 15"/>
          <p:cNvSpPr>
            <a:spLocks/>
          </p:cNvSpPr>
          <p:nvPr/>
        </p:nvSpPr>
        <p:spPr bwMode="auto">
          <a:xfrm>
            <a:off x="4121938" y="2452980"/>
            <a:ext cx="351163" cy="421396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088120" y="2788484"/>
            <a:ext cx="914400" cy="242346"/>
          </a:xfrm>
          <a:prstGeom prst="rect">
            <a:avLst/>
          </a:prstGeom>
          <a:solidFill>
            <a:srgbClr val="C1C1C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4225605" y="2698538"/>
            <a:ext cx="337264" cy="89946"/>
          </a:xfrm>
          <a:prstGeom prst="rect">
            <a:avLst/>
          </a:prstGeom>
          <a:solidFill>
            <a:srgbClr val="959595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6506" name="Text Box 10"/>
          <p:cNvSpPr txBox="1">
            <a:spLocks noChangeArrowheads="1"/>
          </p:cNvSpPr>
          <p:nvPr/>
        </p:nvSpPr>
        <p:spPr bwMode="auto">
          <a:xfrm>
            <a:off x="3115733" y="2744555"/>
            <a:ext cx="20556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Stratiform echo volume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5400844" y="2887584"/>
            <a:ext cx="112562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D1D0CB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6400800" y="2602287"/>
            <a:ext cx="2065866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00"/>
                </a:solidFill>
                <a:latin typeface="Arial" charset="0"/>
                <a:ea typeface="ＭＳ Ｐゴシック" charset="0"/>
              </a:rPr>
              <a:t>Look for ones that are broad and contiguous</a:t>
            </a:r>
          </a:p>
        </p:txBody>
      </p:sp>
    </p:spTree>
    <p:extLst>
      <p:ext uri="{BB962C8B-B14F-4D97-AF65-F5344CB8AC3E}">
        <p14:creationId xmlns:p14="http://schemas.microsoft.com/office/powerpoint/2010/main" val="38618539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1814" y="1905506"/>
            <a:ext cx="81280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>
                <a:solidFill>
                  <a:schemeClr val="bg1"/>
                </a:solidFill>
              </a:rPr>
              <a:t>Terminology</a:t>
            </a:r>
            <a:r>
              <a:rPr lang="en-US" sz="3200" dirty="0" smtClean="0">
                <a:solidFill>
                  <a:schemeClr val="bg1"/>
                </a:solidFill>
              </a:rPr>
              <a:t>:</a:t>
            </a:r>
          </a:p>
          <a:p>
            <a:pPr algn="ctr"/>
            <a:endParaRPr lang="en-US" sz="3200" dirty="0" smtClean="0">
              <a:solidFill>
                <a:schemeClr val="bg1"/>
              </a:solidFill>
            </a:endParaRPr>
          </a:p>
          <a:p>
            <a:pPr marL="1593850"/>
            <a:r>
              <a:rPr lang="en-US" sz="3200" dirty="0" smtClean="0">
                <a:solidFill>
                  <a:schemeClr val="bg1"/>
                </a:solidFill>
              </a:rPr>
              <a:t>ISE—isolated shallow echoes</a:t>
            </a:r>
          </a:p>
          <a:p>
            <a:pPr marL="1593850"/>
            <a:r>
              <a:rPr lang="en-US" sz="3200" dirty="0" smtClean="0">
                <a:solidFill>
                  <a:schemeClr val="bg1"/>
                </a:solidFill>
              </a:rPr>
              <a:t>DCC—deep convective cores</a:t>
            </a:r>
          </a:p>
          <a:p>
            <a:pPr marL="1593850"/>
            <a:r>
              <a:rPr lang="en-US" sz="3200" dirty="0" smtClean="0">
                <a:solidFill>
                  <a:schemeClr val="bg1"/>
                </a:solidFill>
              </a:rPr>
              <a:t>WCC—wide convective cores</a:t>
            </a:r>
          </a:p>
          <a:p>
            <a:pPr marL="1593850"/>
            <a:r>
              <a:rPr lang="en-US" sz="3200" dirty="0" smtClean="0">
                <a:solidFill>
                  <a:schemeClr val="bg1"/>
                </a:solidFill>
              </a:rPr>
              <a:t>BSR—broad </a:t>
            </a:r>
            <a:r>
              <a:rPr lang="en-US" sz="3200" smtClean="0">
                <a:solidFill>
                  <a:schemeClr val="bg1"/>
                </a:solidFill>
              </a:rPr>
              <a:t>stratiform regions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511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384" y="601121"/>
            <a:ext cx="88332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>
                <a:solidFill>
                  <a:prstClr val="white"/>
                </a:solidFill>
                <a:latin typeface="Calibri"/>
              </a:rPr>
              <a:t>More terminology:</a:t>
            </a:r>
          </a:p>
          <a:p>
            <a:pPr algn="ctr"/>
            <a:endParaRPr lang="en-US" sz="3200" u="sng" dirty="0" smtClean="0">
              <a:solidFill>
                <a:prstClr val="white"/>
              </a:solidFill>
              <a:latin typeface="Calibri"/>
            </a:endParaRPr>
          </a:p>
          <a:p>
            <a:pPr algn="ctr"/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We call a contiguous radar echo a </a:t>
            </a:r>
            <a:r>
              <a:rPr lang="en-US" sz="2800" dirty="0">
                <a:solidFill>
                  <a:prstClr val="white"/>
                </a:solidFill>
              </a:rPr>
              <a:t>“</a:t>
            </a:r>
            <a:r>
              <a:rPr lang="en-US" sz="2800" dirty="0" smtClean="0">
                <a:solidFill>
                  <a:prstClr val="white"/>
                </a:solidFill>
              </a:rPr>
              <a:t>storm”</a:t>
            </a:r>
          </a:p>
          <a:p>
            <a:pPr algn="ctr"/>
            <a:endParaRPr lang="en-US" sz="3200" dirty="0" smtClean="0">
              <a:solidFill>
                <a:prstClr val="white"/>
              </a:solidFill>
            </a:endParaRPr>
          </a:p>
          <a:p>
            <a:pPr algn="ctr"/>
            <a:r>
              <a:rPr lang="en-US" sz="3200" u="sng" dirty="0" smtClean="0">
                <a:solidFill>
                  <a:prstClr val="white"/>
                </a:solidFill>
                <a:latin typeface="Calibri"/>
              </a:rPr>
              <a:t>Note:</a:t>
            </a:r>
            <a:r>
              <a:rPr lang="en-US" sz="3200" dirty="0" smtClean="0">
                <a:solidFill>
                  <a:prstClr val="white"/>
                </a:solidFill>
                <a:latin typeface="Calibri"/>
              </a:rPr>
              <a:t> </a:t>
            </a:r>
          </a:p>
          <a:p>
            <a:pPr algn="ctr"/>
            <a:endParaRPr lang="en-US" sz="3200" dirty="0" smtClean="0">
              <a:solidFill>
                <a:prstClr val="white"/>
              </a:solidFill>
              <a:latin typeface="Calibri"/>
            </a:endParaRPr>
          </a:p>
          <a:p>
            <a:pPr algn="ctr"/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A storm may or may not contain a DCC, WCC, or BSR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553224" y="5208935"/>
            <a:ext cx="715740" cy="484369"/>
            <a:chOff x="6375593" y="5232401"/>
            <a:chExt cx="715740" cy="484369"/>
          </a:xfrm>
        </p:grpSpPr>
        <p:sp>
          <p:nvSpPr>
            <p:cNvPr id="4" name="Freeform 3"/>
            <p:cNvSpPr/>
            <p:nvPr/>
          </p:nvSpPr>
          <p:spPr>
            <a:xfrm>
              <a:off x="6854583" y="5232401"/>
              <a:ext cx="236750" cy="299334"/>
            </a:xfrm>
            <a:custGeom>
              <a:avLst/>
              <a:gdLst>
                <a:gd name="connsiteX0" fmla="*/ 1355 w 195849"/>
                <a:gd name="connsiteY0" fmla="*/ 50800 h 305037"/>
                <a:gd name="connsiteX1" fmla="*/ 26755 w 195849"/>
                <a:gd name="connsiteY1" fmla="*/ 296334 h 305037"/>
                <a:gd name="connsiteX2" fmla="*/ 183388 w 195849"/>
                <a:gd name="connsiteY2" fmla="*/ 232834 h 305037"/>
                <a:gd name="connsiteX3" fmla="*/ 174922 w 195849"/>
                <a:gd name="connsiteY3" fmla="*/ 67734 h 305037"/>
                <a:gd name="connsiteX4" fmla="*/ 86022 w 195849"/>
                <a:gd name="connsiteY4" fmla="*/ 0 h 305037"/>
                <a:gd name="connsiteX0" fmla="*/ 46119 w 172880"/>
                <a:gd name="connsiteY0" fmla="*/ 8467 h 307801"/>
                <a:gd name="connsiteX1" fmla="*/ 3786 w 172880"/>
                <a:gd name="connsiteY1" fmla="*/ 296334 h 307801"/>
                <a:gd name="connsiteX2" fmla="*/ 160419 w 172880"/>
                <a:gd name="connsiteY2" fmla="*/ 232834 h 307801"/>
                <a:gd name="connsiteX3" fmla="*/ 151953 w 172880"/>
                <a:gd name="connsiteY3" fmla="*/ 67734 h 307801"/>
                <a:gd name="connsiteX4" fmla="*/ 63053 w 172880"/>
                <a:gd name="connsiteY4" fmla="*/ 0 h 307801"/>
                <a:gd name="connsiteX0" fmla="*/ 109251 w 236012"/>
                <a:gd name="connsiteY0" fmla="*/ 8467 h 307801"/>
                <a:gd name="connsiteX1" fmla="*/ 66918 w 236012"/>
                <a:gd name="connsiteY1" fmla="*/ 296334 h 307801"/>
                <a:gd name="connsiteX2" fmla="*/ 223551 w 236012"/>
                <a:gd name="connsiteY2" fmla="*/ 232834 h 307801"/>
                <a:gd name="connsiteX3" fmla="*/ 215085 w 236012"/>
                <a:gd name="connsiteY3" fmla="*/ 67734 h 307801"/>
                <a:gd name="connsiteX4" fmla="*/ 126185 w 236012"/>
                <a:gd name="connsiteY4" fmla="*/ 0 h 307801"/>
                <a:gd name="connsiteX0" fmla="*/ 109251 w 236750"/>
                <a:gd name="connsiteY0" fmla="*/ 0 h 299334"/>
                <a:gd name="connsiteX1" fmla="*/ 66918 w 236750"/>
                <a:gd name="connsiteY1" fmla="*/ 287867 h 299334"/>
                <a:gd name="connsiteX2" fmla="*/ 223551 w 236750"/>
                <a:gd name="connsiteY2" fmla="*/ 224367 h 299334"/>
                <a:gd name="connsiteX3" fmla="*/ 215085 w 236750"/>
                <a:gd name="connsiteY3" fmla="*/ 59267 h 299334"/>
                <a:gd name="connsiteX4" fmla="*/ 109252 w 236750"/>
                <a:gd name="connsiteY4" fmla="*/ 4233 h 29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750" h="299334">
                  <a:moveTo>
                    <a:pt x="109251" y="0"/>
                  </a:moveTo>
                  <a:cubicBezTo>
                    <a:pt x="-96419" y="14464"/>
                    <a:pt x="47868" y="250473"/>
                    <a:pt x="66918" y="287867"/>
                  </a:cubicBezTo>
                  <a:cubicBezTo>
                    <a:pt x="85968" y="325262"/>
                    <a:pt x="198857" y="262467"/>
                    <a:pt x="223551" y="224367"/>
                  </a:cubicBezTo>
                  <a:cubicBezTo>
                    <a:pt x="248245" y="186267"/>
                    <a:pt x="234135" y="95956"/>
                    <a:pt x="215085" y="59267"/>
                  </a:cubicBezTo>
                  <a:cubicBezTo>
                    <a:pt x="196035" y="22578"/>
                    <a:pt x="109252" y="4233"/>
                    <a:pt x="109252" y="4233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375593" y="5347438"/>
              <a:ext cx="582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B9CDE5"/>
                  </a:solidFill>
                </a:rPr>
                <a:t>DCC</a:t>
              </a:r>
            </a:p>
          </p:txBody>
        </p:sp>
      </p:grpSp>
      <p:sp>
        <p:nvSpPr>
          <p:cNvPr id="3" name="Freeform 2"/>
          <p:cNvSpPr/>
          <p:nvPr/>
        </p:nvSpPr>
        <p:spPr>
          <a:xfrm>
            <a:off x="6076552" y="4826945"/>
            <a:ext cx="1560413" cy="1505219"/>
          </a:xfrm>
          <a:custGeom>
            <a:avLst/>
            <a:gdLst>
              <a:gd name="connsiteX0" fmla="*/ 324279 w 1614861"/>
              <a:gd name="connsiteY0" fmla="*/ 307724 h 1370528"/>
              <a:gd name="connsiteX1" fmla="*/ 1486280 w 1614861"/>
              <a:gd name="connsiteY1" fmla="*/ 64544 h 1370528"/>
              <a:gd name="connsiteX2" fmla="*/ 1418721 w 1614861"/>
              <a:gd name="connsiteY2" fmla="*/ 1347991 h 1370528"/>
              <a:gd name="connsiteX3" fmla="*/ 0 w 1614861"/>
              <a:gd name="connsiteY3" fmla="*/ 915672 h 1370528"/>
              <a:gd name="connsiteX4" fmla="*/ 0 w 1614861"/>
              <a:gd name="connsiteY4" fmla="*/ 915672 h 1370528"/>
              <a:gd name="connsiteX0" fmla="*/ 378325 w 1668907"/>
              <a:gd name="connsiteY0" fmla="*/ 307724 h 1377099"/>
              <a:gd name="connsiteX1" fmla="*/ 1540326 w 1668907"/>
              <a:gd name="connsiteY1" fmla="*/ 64544 h 1377099"/>
              <a:gd name="connsiteX2" fmla="*/ 1472767 w 1668907"/>
              <a:gd name="connsiteY2" fmla="*/ 1347991 h 1377099"/>
              <a:gd name="connsiteX3" fmla="*/ 54046 w 1668907"/>
              <a:gd name="connsiteY3" fmla="*/ 915672 h 1377099"/>
              <a:gd name="connsiteX4" fmla="*/ 324279 w 1668907"/>
              <a:gd name="connsiteY4" fmla="*/ 388783 h 1377099"/>
              <a:gd name="connsiteX0" fmla="*/ 284299 w 1568815"/>
              <a:gd name="connsiteY0" fmla="*/ 307724 h 1457912"/>
              <a:gd name="connsiteX1" fmla="*/ 1446300 w 1568815"/>
              <a:gd name="connsiteY1" fmla="*/ 64544 h 1457912"/>
              <a:gd name="connsiteX2" fmla="*/ 1378741 w 1568815"/>
              <a:gd name="connsiteY2" fmla="*/ 1347991 h 1457912"/>
              <a:gd name="connsiteX3" fmla="*/ 68113 w 1568815"/>
              <a:gd name="connsiteY3" fmla="*/ 1280442 h 1457912"/>
              <a:gd name="connsiteX4" fmla="*/ 230253 w 1568815"/>
              <a:gd name="connsiteY4" fmla="*/ 388783 h 1457912"/>
              <a:gd name="connsiteX0" fmla="*/ 270312 w 1554828"/>
              <a:gd name="connsiteY0" fmla="*/ 307724 h 1463639"/>
              <a:gd name="connsiteX1" fmla="*/ 1432313 w 1554828"/>
              <a:gd name="connsiteY1" fmla="*/ 64544 h 1463639"/>
              <a:gd name="connsiteX2" fmla="*/ 1364754 w 1554828"/>
              <a:gd name="connsiteY2" fmla="*/ 1347991 h 1463639"/>
              <a:gd name="connsiteX3" fmla="*/ 54126 w 1554828"/>
              <a:gd name="connsiteY3" fmla="*/ 1280442 h 1463639"/>
              <a:gd name="connsiteX4" fmla="*/ 283825 w 1554828"/>
              <a:gd name="connsiteY4" fmla="*/ 267194 h 1463639"/>
              <a:gd name="connsiteX0" fmla="*/ 270312 w 1554828"/>
              <a:gd name="connsiteY0" fmla="*/ 350929 h 1506844"/>
              <a:gd name="connsiteX1" fmla="*/ 1432313 w 1554828"/>
              <a:gd name="connsiteY1" fmla="*/ 107749 h 1506844"/>
              <a:gd name="connsiteX2" fmla="*/ 1364754 w 1554828"/>
              <a:gd name="connsiteY2" fmla="*/ 1391196 h 1506844"/>
              <a:gd name="connsiteX3" fmla="*/ 54126 w 1554828"/>
              <a:gd name="connsiteY3" fmla="*/ 1323647 h 1506844"/>
              <a:gd name="connsiteX4" fmla="*/ 283825 w 1554828"/>
              <a:gd name="connsiteY4" fmla="*/ 310399 h 1506844"/>
              <a:gd name="connsiteX0" fmla="*/ 270312 w 1554828"/>
              <a:gd name="connsiteY0" fmla="*/ 350929 h 1506844"/>
              <a:gd name="connsiteX1" fmla="*/ 1432313 w 1554828"/>
              <a:gd name="connsiteY1" fmla="*/ 107749 h 1506844"/>
              <a:gd name="connsiteX2" fmla="*/ 1364754 w 1554828"/>
              <a:gd name="connsiteY2" fmla="*/ 1391196 h 1506844"/>
              <a:gd name="connsiteX3" fmla="*/ 54126 w 1554828"/>
              <a:gd name="connsiteY3" fmla="*/ 1323647 h 1506844"/>
              <a:gd name="connsiteX4" fmla="*/ 283825 w 1554828"/>
              <a:gd name="connsiteY4" fmla="*/ 310399 h 1506844"/>
              <a:gd name="connsiteX0" fmla="*/ 274172 w 1558688"/>
              <a:gd name="connsiteY0" fmla="*/ 350929 h 1506844"/>
              <a:gd name="connsiteX1" fmla="*/ 1436173 w 1558688"/>
              <a:gd name="connsiteY1" fmla="*/ 107749 h 1506844"/>
              <a:gd name="connsiteX2" fmla="*/ 1368614 w 1558688"/>
              <a:gd name="connsiteY2" fmla="*/ 1391196 h 1506844"/>
              <a:gd name="connsiteX3" fmla="*/ 57986 w 1558688"/>
              <a:gd name="connsiteY3" fmla="*/ 1323647 h 1506844"/>
              <a:gd name="connsiteX4" fmla="*/ 287685 w 1558688"/>
              <a:gd name="connsiteY4" fmla="*/ 310399 h 1506844"/>
              <a:gd name="connsiteX0" fmla="*/ 275897 w 1560413"/>
              <a:gd name="connsiteY0" fmla="*/ 350929 h 1505219"/>
              <a:gd name="connsiteX1" fmla="*/ 1437898 w 1560413"/>
              <a:gd name="connsiteY1" fmla="*/ 107749 h 1505219"/>
              <a:gd name="connsiteX2" fmla="*/ 1370339 w 1560413"/>
              <a:gd name="connsiteY2" fmla="*/ 1391196 h 1505219"/>
              <a:gd name="connsiteX3" fmla="*/ 59711 w 1560413"/>
              <a:gd name="connsiteY3" fmla="*/ 1323647 h 1505219"/>
              <a:gd name="connsiteX4" fmla="*/ 280944 w 1560413"/>
              <a:gd name="connsiteY4" fmla="*/ 344266 h 150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0413" h="1505219">
                <a:moveTo>
                  <a:pt x="275897" y="350929"/>
                </a:moveTo>
                <a:cubicBezTo>
                  <a:pt x="603554" y="-60000"/>
                  <a:pt x="1255491" y="-65629"/>
                  <a:pt x="1437898" y="107749"/>
                </a:cubicBezTo>
                <a:cubicBezTo>
                  <a:pt x="1620305" y="281127"/>
                  <a:pt x="1600037" y="1188546"/>
                  <a:pt x="1370339" y="1391196"/>
                </a:cubicBezTo>
                <a:cubicBezTo>
                  <a:pt x="1140641" y="1593846"/>
                  <a:pt x="241277" y="1498135"/>
                  <a:pt x="59711" y="1323647"/>
                </a:cubicBezTo>
                <a:cubicBezTo>
                  <a:pt x="-121855" y="1149159"/>
                  <a:pt x="156999" y="515663"/>
                  <a:pt x="280944" y="34426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35409" y="4731306"/>
            <a:ext cx="1240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Radar echo</a:t>
            </a:r>
            <a:b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“STORM”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61890" y="4623900"/>
            <a:ext cx="2328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>
                <a:solidFill>
                  <a:schemeClr val="bg1"/>
                </a:solidFill>
                <a:latin typeface="Calibri"/>
              </a:rPr>
              <a:t>For example:</a:t>
            </a:r>
            <a:endParaRPr lang="en-US" sz="2800" u="sng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12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6600"/>
            <a:ext cx="9144000" cy="53664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74404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5D5D5D"/>
                </a:solidFill>
                <a:latin typeface="Calibri"/>
              </a:rPr>
              <a:t>Rainfall from TRMM PR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5679" y="444212"/>
            <a:ext cx="1170112" cy="584776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Recall</a:t>
            </a:r>
          </a:p>
        </p:txBody>
      </p:sp>
    </p:spTree>
    <p:extLst>
      <p:ext uri="{BB962C8B-B14F-4D97-AF65-F5344CB8AC3E}">
        <p14:creationId xmlns:p14="http://schemas.microsoft.com/office/powerpoint/2010/main" val="4000513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168" b="4066"/>
          <a:stretch/>
        </p:blipFill>
        <p:spPr>
          <a:xfrm>
            <a:off x="1206500" y="179495"/>
            <a:ext cx="6711207" cy="64990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45397" y="259590"/>
            <a:ext cx="2172828" cy="263164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44852" y="4261821"/>
            <a:ext cx="2145709" cy="147732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Storms with extreme echo features explain most of the precipitation in low latitudes</a:t>
            </a:r>
          </a:p>
        </p:txBody>
      </p:sp>
    </p:spTree>
    <p:extLst>
      <p:ext uri="{BB962C8B-B14F-4D97-AF65-F5344CB8AC3E}">
        <p14:creationId xmlns:p14="http://schemas.microsoft.com/office/powerpoint/2010/main" val="1978051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8000" y="2397949"/>
            <a:ext cx="81280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The next few slides are maps of the frequency of occurrence of </a:t>
            </a:r>
            <a:r>
              <a:rPr lang="en-US" sz="3200" dirty="0" smtClean="0">
                <a:solidFill>
                  <a:srgbClr val="FFFFFF"/>
                </a:solidFill>
              </a:rPr>
              <a:t>ISEs, DCCs, WCCs , and BSRs </a:t>
            </a:r>
            <a:r>
              <a:rPr lang="en-US" sz="3200" dirty="0" smtClean="0">
                <a:solidFill>
                  <a:schemeClr val="bg1"/>
                </a:solidFill>
              </a:rPr>
              <a:t>defined by both the strong and moderate thresholds </a:t>
            </a:r>
          </a:p>
        </p:txBody>
      </p:sp>
    </p:spTree>
    <p:extLst>
      <p:ext uri="{BB962C8B-B14F-4D97-AF65-F5344CB8AC3E}">
        <p14:creationId xmlns:p14="http://schemas.microsoft.com/office/powerpoint/2010/main" val="1301569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97048" y="391789"/>
            <a:ext cx="986349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797048" y="1962736"/>
            <a:ext cx="986349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797048" y="3547193"/>
            <a:ext cx="986349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797048" y="5118140"/>
            <a:ext cx="986349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0"/>
            <a:ext cx="7377622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86238" y="4640870"/>
            <a:ext cx="1771708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ISEs are oceanic; strong DCC echoes are continental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797048" y="391789"/>
            <a:ext cx="986349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797048" y="1962736"/>
            <a:ext cx="986349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771390" y="3547193"/>
            <a:ext cx="986349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771390" y="5118140"/>
            <a:ext cx="986349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689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36907"/>
            <a:ext cx="9144000" cy="593105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500"/>
            <a:ext cx="9144000" cy="56964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2016" y="533955"/>
            <a:ext cx="3278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5D5D5D"/>
                </a:solidFill>
              </a:rPr>
              <a:t>1000 hPa Climatology</a:t>
            </a:r>
          </a:p>
        </p:txBody>
      </p:sp>
      <p:sp>
        <p:nvSpPr>
          <p:cNvPr id="4" name="Rectangle 3"/>
          <p:cNvSpPr/>
          <p:nvPr/>
        </p:nvSpPr>
        <p:spPr>
          <a:xfrm>
            <a:off x="1321790" y="910054"/>
            <a:ext cx="920069" cy="2432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95872" y="2993190"/>
            <a:ext cx="920069" cy="2432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51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6600"/>
            <a:ext cx="9144000" cy="53664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74404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5D5D5D"/>
                </a:solidFill>
                <a:latin typeface="Calibri"/>
              </a:rPr>
              <a:t>Rainfall from TRMM PR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5679" y="444212"/>
            <a:ext cx="1170112" cy="584776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alibri"/>
              </a:rPr>
              <a:t>Recall</a:t>
            </a:r>
          </a:p>
        </p:txBody>
      </p:sp>
    </p:spTree>
    <p:extLst>
      <p:ext uri="{BB962C8B-B14F-4D97-AF65-F5344CB8AC3E}">
        <p14:creationId xmlns:p14="http://schemas.microsoft.com/office/powerpoint/2010/main" val="127252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25528"/>
          <a:stretch/>
        </p:blipFill>
        <p:spPr>
          <a:xfrm>
            <a:off x="973250" y="0"/>
            <a:ext cx="712279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5502" y="407894"/>
            <a:ext cx="6618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5D5D5D"/>
                </a:solidFill>
              </a:rPr>
              <a:t>Deep and wide convective cores in DJF</a:t>
            </a:r>
          </a:p>
        </p:txBody>
      </p:sp>
      <p:sp>
        <p:nvSpPr>
          <p:cNvPr id="7" name="Rectangle 6"/>
          <p:cNvSpPr/>
          <p:nvPr/>
        </p:nvSpPr>
        <p:spPr>
          <a:xfrm>
            <a:off x="7693296" y="0"/>
            <a:ext cx="1450704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76639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628831" y="1194312"/>
            <a:ext cx="246888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628831" y="2386086"/>
            <a:ext cx="246888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628831" y="3583225"/>
            <a:ext cx="228600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628831" y="4788543"/>
            <a:ext cx="228600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55574" y="4650040"/>
            <a:ext cx="1755648" cy="190821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Raininess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u="sng" dirty="0" smtClean="0">
                <a:solidFill>
                  <a:srgbClr val="FF0000"/>
                </a:solidFill>
              </a:rPr>
              <a:t>is</a:t>
            </a:r>
            <a:r>
              <a:rPr lang="en-US" dirty="0" smtClean="0">
                <a:solidFill>
                  <a:srgbClr val="FF0000"/>
                </a:solidFill>
              </a:rPr>
              <a:t> associated with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mesoscale organization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but </a:t>
            </a:r>
            <a:r>
              <a:rPr lang="en-US" u="sng" dirty="0" smtClean="0">
                <a:solidFill>
                  <a:srgbClr val="FF0000"/>
                </a:solidFill>
              </a:rPr>
              <a:t>not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US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intensity of convection</a:t>
            </a:r>
          </a:p>
        </p:txBody>
      </p:sp>
    </p:spTree>
    <p:extLst>
      <p:ext uri="{BB962C8B-B14F-4D97-AF65-F5344CB8AC3E}">
        <p14:creationId xmlns:p14="http://schemas.microsoft.com/office/powerpoint/2010/main" val="1329417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609600" y="0"/>
            <a:ext cx="77747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-110" charset="0"/>
            </a:endParaRPr>
          </a:p>
        </p:txBody>
      </p:sp>
      <p:pic>
        <p:nvPicPr>
          <p:cNvPr id="46081" name="Picture 2" descr="TRMMswa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00" y="773113"/>
            <a:ext cx="7696200" cy="58181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6120525" y="6148388"/>
            <a:ext cx="2819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CA" sz="1600" b="1" smtClean="0">
                <a:solidFill>
                  <a:srgbClr val="FFFFFF"/>
                </a:solidFill>
              </a:rPr>
              <a:t>Kummerow et al, 1998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642563" y="3092450"/>
            <a:ext cx="32067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&gt;</a:t>
            </a: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609600" y="0"/>
            <a:ext cx="7772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2800" b="1" dirty="0" smtClean="0">
                <a:solidFill>
                  <a:srgbClr val="000000"/>
                </a:solidFill>
              </a:rPr>
              <a:t>TRMM Instruments</a:t>
            </a:r>
          </a:p>
        </p:txBody>
      </p:sp>
      <p:sp>
        <p:nvSpPr>
          <p:cNvPr id="46087" name="Text Box 5"/>
          <p:cNvSpPr txBox="1">
            <a:spLocks noChangeArrowheads="1"/>
          </p:cNvSpPr>
          <p:nvPr/>
        </p:nvSpPr>
        <p:spPr bwMode="auto">
          <a:xfrm>
            <a:off x="3202700" y="1795463"/>
            <a:ext cx="1044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FF0000"/>
                </a:solidFill>
                <a:latin typeface="Symbol" charset="0"/>
              </a:rPr>
              <a:t>λ</a:t>
            </a:r>
            <a:r>
              <a:rPr lang="en-US" sz="1800" smtClean="0">
                <a:solidFill>
                  <a:srgbClr val="FF0000"/>
                </a:solidFill>
              </a:rPr>
              <a:t>= 2 cm</a:t>
            </a:r>
          </a:p>
        </p:txBody>
      </p:sp>
      <p:sp>
        <p:nvSpPr>
          <p:cNvPr id="46088" name="Rectangle 6"/>
          <p:cNvSpPr>
            <a:spLocks noChangeArrowheads="1"/>
          </p:cNvSpPr>
          <p:nvPr/>
        </p:nvSpPr>
        <p:spPr bwMode="auto">
          <a:xfrm>
            <a:off x="764299" y="1816100"/>
            <a:ext cx="3482975" cy="3048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PR: Precipitation Radar </a:t>
            </a:r>
            <a:r>
              <a:rPr lang="en-US" b="1" dirty="0" err="1" smtClean="0">
                <a:solidFill>
                  <a:srgbClr val="FF0000"/>
                </a:solidFill>
                <a:latin typeface="Symbol" charset="2"/>
                <a:ea typeface="ＭＳ Ｐゴシック" charset="0"/>
                <a:cs typeface="Symbol" charset="2"/>
              </a:rPr>
              <a:t>λ</a:t>
            </a:r>
            <a:r>
              <a:rPr lang="en-US" b="1" dirty="0" smtClean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 = 2 cm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5160211" y="1671053"/>
            <a:ext cx="975894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0671714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25528"/>
          <a:stretch/>
        </p:blipFill>
        <p:spPr>
          <a:xfrm>
            <a:off x="973250" y="0"/>
            <a:ext cx="712279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93296" y="0"/>
            <a:ext cx="1450704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44852" y="4261821"/>
            <a:ext cx="2145709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JJA has additional features associated with monsoons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76639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25502" y="407894"/>
            <a:ext cx="6618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5D5D5D"/>
                </a:solidFill>
              </a:rPr>
              <a:t>Deep and wide convective cores in JJA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603173" y="1194312"/>
            <a:ext cx="246888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603173" y="2386086"/>
            <a:ext cx="246888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603173" y="3583225"/>
            <a:ext cx="228600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603173" y="4788543"/>
            <a:ext cx="228600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628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447" y="0"/>
            <a:ext cx="597612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44852" y="4261821"/>
            <a:ext cx="2145709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DCC &amp; WCC over Sierra Madre and coastal convergence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zones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3280" y="832928"/>
            <a:ext cx="1301692" cy="7078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American Monsoon</a:t>
            </a:r>
          </a:p>
        </p:txBody>
      </p:sp>
    </p:spTree>
    <p:extLst>
      <p:ext uri="{BB962C8B-B14F-4D97-AF65-F5344CB8AC3E}">
        <p14:creationId xmlns:p14="http://schemas.microsoft.com/office/powerpoint/2010/main" val="1978051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037523"/>
            <a:ext cx="9144000" cy="4782954"/>
            <a:chOff x="0" y="448235"/>
            <a:chExt cx="9144000" cy="4782954"/>
          </a:xfrm>
        </p:grpSpPr>
        <p:pic>
          <p:nvPicPr>
            <p:cNvPr id="2" name="Picture 1" descr="SierraMadreOccidental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76941"/>
              <a:ext cx="5976471" cy="41106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12749" t="20860" r="60893" b="35489"/>
            <a:stretch/>
          </p:blipFill>
          <p:spPr>
            <a:xfrm>
              <a:off x="4527176" y="776942"/>
              <a:ext cx="4616824" cy="41106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0" y="448235"/>
              <a:ext cx="9144000" cy="35858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0" y="4872600"/>
              <a:ext cx="9144000" cy="35858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8800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0"/>
            <a:ext cx="753932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3868" y="832928"/>
            <a:ext cx="1301692" cy="7078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Asian Monsoon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48378" y="2787733"/>
            <a:ext cx="1691075" cy="7078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Two types of WCCs</a:t>
            </a:r>
          </a:p>
        </p:txBody>
      </p:sp>
    </p:spTree>
    <p:extLst>
      <p:ext uri="{BB962C8B-B14F-4D97-AF65-F5344CB8AC3E}">
        <p14:creationId xmlns:p14="http://schemas.microsoft.com/office/powerpoint/2010/main" val="1978051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96954" y="1389674"/>
            <a:ext cx="8150093" cy="4078652"/>
            <a:chOff x="419100" y="1143000"/>
            <a:chExt cx="8150093" cy="4078652"/>
          </a:xfrm>
        </p:grpSpPr>
        <p:sp>
          <p:nvSpPr>
            <p:cNvPr id="5" name="Rectangle 4"/>
            <p:cNvSpPr/>
            <p:nvPr/>
          </p:nvSpPr>
          <p:spPr>
            <a:xfrm>
              <a:off x="419100" y="1143000"/>
              <a:ext cx="8150093" cy="4078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t="44485" r="3064" b="3236"/>
            <a:stretch/>
          </p:blipFill>
          <p:spPr>
            <a:xfrm>
              <a:off x="419101" y="1636348"/>
              <a:ext cx="8033306" cy="3585304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0" y="1418602"/>
            <a:ext cx="91440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Composite 850 hPa Anomaly Fields</a:t>
            </a:r>
          </a:p>
        </p:txBody>
      </p:sp>
    </p:spTree>
    <p:extLst>
      <p:ext uri="{BB962C8B-B14F-4D97-AF65-F5344CB8AC3E}">
        <p14:creationId xmlns:p14="http://schemas.microsoft.com/office/powerpoint/2010/main" val="2385834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8000" y="1413064"/>
            <a:ext cx="812800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Extensive stratiform precipitation regions develop when well organized mesoscale convective systems reach a mature stage.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BSRs occur in regions where upscale development of mesoscale convection </a:t>
            </a:r>
            <a:r>
              <a:rPr lang="en-US" sz="3200" dirty="0" smtClean="0">
                <a:solidFill>
                  <a:schemeClr val="bg1"/>
                </a:solidFill>
              </a:rPr>
              <a:t>occurs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Is that all?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796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00" y="0"/>
            <a:ext cx="7318364" cy="6858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912303" y="426790"/>
            <a:ext cx="978887" cy="0"/>
          </a:xfrm>
          <a:prstGeom prst="line">
            <a:avLst/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912303" y="1922014"/>
            <a:ext cx="978887" cy="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912303" y="3423855"/>
            <a:ext cx="978887" cy="0"/>
          </a:xfrm>
          <a:prstGeom prst="line">
            <a:avLst/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99474" y="4909030"/>
            <a:ext cx="978887" cy="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255242" y="426790"/>
            <a:ext cx="541254" cy="0"/>
          </a:xfrm>
          <a:prstGeom prst="line">
            <a:avLst/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346737" y="1922014"/>
            <a:ext cx="365760" cy="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228786" y="3423855"/>
            <a:ext cx="541254" cy="0"/>
          </a:xfrm>
          <a:prstGeom prst="line">
            <a:avLst/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333908" y="4909030"/>
            <a:ext cx="365760" cy="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725548" y="443689"/>
            <a:ext cx="1313846" cy="163121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Fronts produce BSRs in </a:t>
            </a:r>
            <a:r>
              <a:rPr lang="en-US" sz="2000" dirty="0" smtClean="0">
                <a:solidFill>
                  <a:srgbClr val="FF0000"/>
                </a:solidFill>
              </a:rPr>
              <a:t>winter in  </a:t>
            </a:r>
            <a:r>
              <a:rPr lang="en-US" sz="2000" dirty="0" smtClean="0">
                <a:solidFill>
                  <a:srgbClr val="FF0000"/>
                </a:solidFill>
              </a:rPr>
              <a:t>subtropics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36123" y="426790"/>
            <a:ext cx="1469688" cy="101566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FF0000"/>
                </a:solidFill>
              </a:rPr>
              <a:t>Strong BSRs develop from WCCs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262287" y="4401198"/>
            <a:ext cx="1698717" cy="163121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“Plum rain” region in JJA: monsoon + baroclinic effects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4515" y="1951850"/>
            <a:ext cx="1119331" cy="163121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FF0000"/>
                </a:solidFill>
              </a:rPr>
              <a:t>Manifest more strongly over oceans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25548" y="2759224"/>
            <a:ext cx="1235456" cy="101566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Monsoon regions different? </a:t>
            </a:r>
            <a:endParaRPr lang="en-US" sz="20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025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8000" y="2151728"/>
            <a:ext cx="81280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The stratiform radar echo </a:t>
            </a:r>
            <a:r>
              <a:rPr lang="en-US" sz="3200" u="sng" dirty="0" smtClean="0">
                <a:solidFill>
                  <a:schemeClr val="bg1"/>
                </a:solidFill>
              </a:rPr>
              <a:t>structures</a:t>
            </a:r>
            <a:r>
              <a:rPr lang="en-US" sz="3200" dirty="0" smtClean="0">
                <a:solidFill>
                  <a:schemeClr val="bg1"/>
                </a:solidFill>
              </a:rPr>
              <a:t> vary regionally!</a:t>
            </a:r>
          </a:p>
          <a:p>
            <a:pPr algn="ctr"/>
            <a:endParaRPr lang="en-US" sz="32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This has implications for assumptions about latent heating distributions in the tropics</a:t>
            </a:r>
          </a:p>
        </p:txBody>
      </p:sp>
    </p:spTree>
    <p:extLst>
      <p:ext uri="{BB962C8B-B14F-4D97-AF65-F5344CB8AC3E}">
        <p14:creationId xmlns:p14="http://schemas.microsoft.com/office/powerpoint/2010/main" val="2627168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78722" y="-14599"/>
            <a:ext cx="8586557" cy="6887199"/>
            <a:chOff x="366312" y="-29198"/>
            <a:chExt cx="8586557" cy="6887199"/>
          </a:xfrm>
        </p:grpSpPr>
        <p:sp>
          <p:nvSpPr>
            <p:cNvPr id="8" name="Rectangle 7"/>
            <p:cNvSpPr/>
            <p:nvPr/>
          </p:nvSpPr>
          <p:spPr>
            <a:xfrm>
              <a:off x="366312" y="-29198"/>
              <a:ext cx="8586557" cy="489075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66312" y="-29198"/>
              <a:ext cx="8586557" cy="6887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1756" t="4804" r="4341" b="17592"/>
            <a:stretch/>
          </p:blipFill>
          <p:spPr>
            <a:xfrm>
              <a:off x="366312" y="145993"/>
              <a:ext cx="8586557" cy="425081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t="81713" b="6027"/>
            <a:stretch/>
          </p:blipFill>
          <p:spPr>
            <a:xfrm>
              <a:off x="2620864" y="4317422"/>
              <a:ext cx="5029200" cy="369361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762955" y="145993"/>
              <a:ext cx="323968" cy="2816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62955" y="2181225"/>
              <a:ext cx="323968" cy="238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96186" y="4143442"/>
              <a:ext cx="7758631" cy="1739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3394" t="43275" r="5239" b="17000"/>
            <a:stretch/>
          </p:blipFill>
          <p:spPr>
            <a:xfrm>
              <a:off x="366312" y="4215399"/>
              <a:ext cx="8586557" cy="23257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79439" y="5913498"/>
              <a:ext cx="959117" cy="338554"/>
            </a:xfrm>
            <a:prstGeom prst="rect">
              <a:avLst/>
            </a:prstGeom>
            <a:solidFill>
              <a:srgbClr val="FFFFFF">
                <a:alpha val="13000"/>
              </a:srgb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5D5D5D"/>
                  </a:solidFill>
                </a:rPr>
                <a:t>1000 hPa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43787" y="4139379"/>
              <a:ext cx="323968" cy="2816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20188" y="6376920"/>
              <a:ext cx="554735" cy="3175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021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8000" y="2397949"/>
            <a:ext cx="81280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Next we will look at some vertical cross sections obtained from the Zebra visualization software to see the different kinds of structures exhibited by the BSR echoes</a:t>
            </a:r>
          </a:p>
        </p:txBody>
      </p:sp>
    </p:spTree>
    <p:extLst>
      <p:ext uri="{BB962C8B-B14F-4D97-AF65-F5344CB8AC3E}">
        <p14:creationId xmlns:p14="http://schemas.microsoft.com/office/powerpoint/2010/main" val="2758930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6600"/>
            <a:ext cx="9144000" cy="53664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74404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5D5D5D"/>
                </a:solidFill>
              </a:rPr>
              <a:t>Rainfall from TRMM PR</a:t>
            </a:r>
          </a:p>
        </p:txBody>
      </p:sp>
    </p:spTree>
    <p:extLst>
      <p:ext uri="{BB962C8B-B14F-4D97-AF65-F5344CB8AC3E}">
        <p14:creationId xmlns:p14="http://schemas.microsoft.com/office/powerpoint/2010/main" val="1367607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91176" y="168234"/>
            <a:ext cx="2761648" cy="40011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West Pacific Warm Pool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600"/>
            <a:ext cx="9144000" cy="66312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4647" y="121679"/>
            <a:ext cx="26747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West Pacific Warm Pool</a:t>
            </a:r>
          </a:p>
        </p:txBody>
      </p:sp>
    </p:spTree>
    <p:extLst>
      <p:ext uri="{BB962C8B-B14F-4D97-AF65-F5344CB8AC3E}">
        <p14:creationId xmlns:p14="http://schemas.microsoft.com/office/powerpoint/2010/main" val="4142025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226" y="0"/>
            <a:ext cx="571954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78881" y="63179"/>
            <a:ext cx="5418666" cy="181186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77740" y="2112219"/>
            <a:ext cx="1414369" cy="707886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Monsoonal cases</a:t>
            </a:r>
          </a:p>
        </p:txBody>
      </p:sp>
    </p:spTree>
    <p:extLst>
      <p:ext uri="{BB962C8B-B14F-4D97-AF65-F5344CB8AC3E}">
        <p14:creationId xmlns:p14="http://schemas.microsoft.com/office/powerpoint/2010/main" val="4142025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321184"/>
            <a:ext cx="9144000" cy="3992306"/>
            <a:chOff x="0" y="321184"/>
            <a:chExt cx="9144000" cy="3992306"/>
          </a:xfrm>
        </p:grpSpPr>
        <p:sp>
          <p:nvSpPr>
            <p:cNvPr id="5" name="Rectangle 4"/>
            <p:cNvSpPr/>
            <p:nvPr/>
          </p:nvSpPr>
          <p:spPr>
            <a:xfrm>
              <a:off x="419100" y="321184"/>
              <a:ext cx="8287221" cy="39923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t="1" b="55727"/>
            <a:stretch/>
          </p:blipFill>
          <p:spPr>
            <a:xfrm>
              <a:off x="419100" y="526010"/>
              <a:ext cx="8287221" cy="303621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0" y="383395"/>
              <a:ext cx="91440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Composite 850 hPa Anomaly Fields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t="85810" b="3235"/>
            <a:stretch/>
          </p:blipFill>
          <p:spPr>
            <a:xfrm>
              <a:off x="419100" y="3562220"/>
              <a:ext cx="8287221" cy="75127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70322" t="3764" r="12436" b="93031"/>
            <a:stretch/>
          </p:blipFill>
          <p:spPr>
            <a:xfrm>
              <a:off x="5954773" y="780333"/>
              <a:ext cx="1428846" cy="2197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1252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0"/>
            <a:ext cx="753932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0795" y="1221099"/>
            <a:ext cx="1170112" cy="584776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Recall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48378" y="2787733"/>
            <a:ext cx="1691075" cy="101566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Two types of mesoscale systems</a:t>
            </a:r>
          </a:p>
        </p:txBody>
      </p:sp>
    </p:spTree>
    <p:extLst>
      <p:ext uri="{BB962C8B-B14F-4D97-AF65-F5344CB8AC3E}">
        <p14:creationId xmlns:p14="http://schemas.microsoft.com/office/powerpoint/2010/main" val="3333289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2819400"/>
            <a:ext cx="9144000" cy="4038305"/>
            <a:chOff x="0" y="2819400"/>
            <a:chExt cx="9144000" cy="4038305"/>
          </a:xfrm>
        </p:grpSpPr>
        <p:sp>
          <p:nvSpPr>
            <p:cNvPr id="10" name="Rectangle 9"/>
            <p:cNvSpPr/>
            <p:nvPr/>
          </p:nvSpPr>
          <p:spPr>
            <a:xfrm>
              <a:off x="419100" y="2819400"/>
              <a:ext cx="8287221" cy="39923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2819400"/>
              <a:ext cx="91440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Composite 850 hPa Anomaly Fields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t="44179" b="12819"/>
            <a:stretch/>
          </p:blipFill>
          <p:spPr>
            <a:xfrm>
              <a:off x="419100" y="3235613"/>
              <a:ext cx="8287221" cy="294904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t="85810" b="3235"/>
            <a:stretch/>
          </p:blipFill>
          <p:spPr>
            <a:xfrm>
              <a:off x="419100" y="6106435"/>
              <a:ext cx="8287221" cy="75127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0" y="-10542"/>
            <a:ext cx="9144000" cy="3222381"/>
            <a:chOff x="0" y="-10542"/>
            <a:chExt cx="9144000" cy="3222381"/>
          </a:xfrm>
        </p:grpSpPr>
        <p:sp>
          <p:nvSpPr>
            <p:cNvPr id="5" name="Rectangle 4"/>
            <p:cNvSpPr/>
            <p:nvPr/>
          </p:nvSpPr>
          <p:spPr>
            <a:xfrm>
              <a:off x="419100" y="-10542"/>
              <a:ext cx="8287221" cy="32118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0" y="92091"/>
              <a:ext cx="9144000" cy="3119748"/>
              <a:chOff x="0" y="92091"/>
              <a:chExt cx="9144000" cy="3119748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19100" y="175629"/>
                <a:ext cx="8287221" cy="3036210"/>
                <a:chOff x="419100" y="175629"/>
                <a:chExt cx="8287221" cy="3036210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1" b="55727"/>
                <a:stretch/>
              </p:blipFill>
              <p:spPr>
                <a:xfrm>
                  <a:off x="419100" y="175629"/>
                  <a:ext cx="8287221" cy="3036210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0322" t="3764" r="12436" b="93031"/>
                <a:stretch/>
              </p:blipFill>
              <p:spPr>
                <a:xfrm>
                  <a:off x="5954773" y="430553"/>
                  <a:ext cx="1428846" cy="219798"/>
                </a:xfrm>
                <a:prstGeom prst="rect">
                  <a:avLst/>
                </a:prstGeom>
              </p:spPr>
            </p:pic>
          </p:grpSp>
          <p:sp>
            <p:nvSpPr>
              <p:cNvPr id="9" name="TextBox 8"/>
              <p:cNvSpPr txBox="1"/>
              <p:nvPr/>
            </p:nvSpPr>
            <p:spPr>
              <a:xfrm>
                <a:off x="0" y="92091"/>
                <a:ext cx="9144000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/>
                  <a:t>Composite 850 hPa Anomaly Fields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6731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70884" y="1103877"/>
            <a:ext cx="2404487" cy="40011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8000"/>
                </a:solidFill>
              </a:rPr>
              <a:t>Frontal Systems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48515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60511" y="1058335"/>
            <a:ext cx="1822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5D5D5D"/>
                </a:solidFill>
              </a:rPr>
              <a:t>Frontal systems</a:t>
            </a:r>
          </a:p>
        </p:txBody>
      </p:sp>
    </p:spTree>
    <p:extLst>
      <p:ext uri="{BB962C8B-B14F-4D97-AF65-F5344CB8AC3E}">
        <p14:creationId xmlns:p14="http://schemas.microsoft.com/office/powerpoint/2010/main" val="4142025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89938" y="148166"/>
            <a:ext cx="2404487" cy="40011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Plum Rain Region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"/>
            <a:ext cx="9144000" cy="66659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89938" y="104747"/>
            <a:ext cx="2164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5D5D5D"/>
                </a:solidFill>
              </a:rPr>
              <a:t>“Plum Rain” region</a:t>
            </a:r>
          </a:p>
        </p:txBody>
      </p:sp>
    </p:spTree>
    <p:extLst>
      <p:ext uri="{BB962C8B-B14F-4D97-AF65-F5344CB8AC3E}">
        <p14:creationId xmlns:p14="http://schemas.microsoft.com/office/powerpoint/2010/main" val="4142025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464" y="1362271"/>
            <a:ext cx="7716772" cy="5114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200" u="sng" dirty="0" smtClean="0">
                <a:latin typeface="Calibri"/>
              </a:rPr>
              <a:t>Convective cores</a:t>
            </a:r>
            <a:endParaRPr lang="en-US" sz="2200" u="sng" dirty="0">
              <a:latin typeface="Calibri"/>
            </a:endParaRPr>
          </a:p>
          <a:p>
            <a:pPr marL="512763" indent="-285750">
              <a:buFont typeface="Arial"/>
              <a:buChar char="•"/>
            </a:pPr>
            <a:r>
              <a:rPr lang="en-US" dirty="0" smtClean="0">
                <a:solidFill>
                  <a:srgbClr val="346497"/>
                </a:solidFill>
                <a:latin typeface="Calibri"/>
              </a:rPr>
              <a:t>Shallow </a:t>
            </a:r>
            <a:r>
              <a:rPr lang="en-US" dirty="0">
                <a:solidFill>
                  <a:srgbClr val="346497"/>
                </a:solidFill>
                <a:latin typeface="Calibri"/>
              </a:rPr>
              <a:t>isolated echoes</a:t>
            </a:r>
            <a:r>
              <a:rPr lang="en-US" dirty="0" smtClean="0">
                <a:solidFill>
                  <a:srgbClr val="346497"/>
                </a:solidFill>
                <a:latin typeface="Calibri"/>
              </a:rPr>
              <a:t>—oceanic</a:t>
            </a:r>
            <a:endParaRPr lang="en-US" dirty="0">
              <a:solidFill>
                <a:srgbClr val="346497"/>
              </a:solidFill>
              <a:latin typeface="Calibri"/>
            </a:endParaRPr>
          </a:p>
          <a:p>
            <a:pPr marL="512763" indent="-285750">
              <a:buFont typeface="Arial"/>
              <a:buChar char="•"/>
            </a:pPr>
            <a:r>
              <a:rPr lang="en-US" dirty="0" smtClean="0">
                <a:solidFill>
                  <a:srgbClr val="346497"/>
                </a:solidFill>
                <a:latin typeface="Calibri"/>
              </a:rPr>
              <a:t>Deep intense </a:t>
            </a:r>
            <a:r>
              <a:rPr lang="en-US" dirty="0">
                <a:solidFill>
                  <a:srgbClr val="346497"/>
                </a:solidFill>
                <a:latin typeface="Calibri"/>
              </a:rPr>
              <a:t>cores—</a:t>
            </a:r>
            <a:r>
              <a:rPr lang="en-US" dirty="0" smtClean="0">
                <a:solidFill>
                  <a:srgbClr val="346497"/>
                </a:solidFill>
                <a:latin typeface="Calibri"/>
              </a:rPr>
              <a:t>continental, not in rainiest zones</a:t>
            </a:r>
          </a:p>
          <a:p>
            <a:pPr marL="512763" indent="-285750">
              <a:buFont typeface="Arial"/>
              <a:buChar char="•"/>
            </a:pPr>
            <a:r>
              <a:rPr lang="en-US" dirty="0" smtClean="0">
                <a:solidFill>
                  <a:srgbClr val="346497"/>
                </a:solidFill>
                <a:latin typeface="Calibri"/>
              </a:rPr>
              <a:t>Concentrated on upstream side of coasts and/or mountains</a:t>
            </a:r>
            <a:endParaRPr lang="en-US" dirty="0">
              <a:solidFill>
                <a:srgbClr val="346497"/>
              </a:solidFill>
              <a:latin typeface="Calibri"/>
            </a:endParaRP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200" u="sng" dirty="0">
                <a:solidFill>
                  <a:srgbClr val="000000"/>
                </a:solidFill>
                <a:latin typeface="Calibri"/>
              </a:rPr>
              <a:t>Upscale growth of convection</a:t>
            </a:r>
            <a:r>
              <a:rPr lang="en-US" sz="2200" dirty="0">
                <a:solidFill>
                  <a:srgbClr val="000000"/>
                </a:solidFill>
                <a:latin typeface="Calibri"/>
              </a:rPr>
              <a:t> (“aggregation,” “organization”</a:t>
            </a:r>
            <a:r>
              <a:rPr lang="en-US" sz="2200" dirty="0" smtClean="0">
                <a:solidFill>
                  <a:srgbClr val="000000"/>
                </a:solidFill>
                <a:latin typeface="Calibri"/>
              </a:rPr>
              <a:t>)</a:t>
            </a:r>
            <a:endParaRPr lang="en-US" sz="2200" dirty="0">
              <a:solidFill>
                <a:srgbClr val="000000"/>
              </a:solidFill>
              <a:latin typeface="Calibri"/>
            </a:endParaRPr>
          </a:p>
          <a:p>
            <a:pPr marL="512763" indent="-285750">
              <a:buFont typeface="Arial"/>
              <a:buChar char="•"/>
            </a:pPr>
            <a:r>
              <a:rPr lang="en-US" dirty="0" smtClean="0">
                <a:solidFill>
                  <a:srgbClr val="346497"/>
                </a:solidFill>
              </a:rPr>
              <a:t>Mesoscale organization coincides with rainiest areas</a:t>
            </a:r>
            <a:endParaRPr lang="en-US" dirty="0" smtClean="0">
              <a:solidFill>
                <a:srgbClr val="346497"/>
              </a:solidFill>
              <a:latin typeface="Calibri"/>
            </a:endParaRPr>
          </a:p>
          <a:p>
            <a:pPr marL="512763" indent="-285750">
              <a:buFont typeface="Arial"/>
              <a:buChar char="•"/>
            </a:pPr>
            <a:r>
              <a:rPr lang="en-US" dirty="0" smtClean="0">
                <a:solidFill>
                  <a:srgbClr val="346497"/>
                </a:solidFill>
                <a:latin typeface="Calibri"/>
              </a:rPr>
              <a:t>Mesoscale organization associated with </a:t>
            </a:r>
            <a:r>
              <a:rPr lang="en-US" u="sng" dirty="0" smtClean="0">
                <a:solidFill>
                  <a:srgbClr val="346497"/>
                </a:solidFill>
                <a:latin typeface="Calibri"/>
              </a:rPr>
              <a:t>less</a:t>
            </a:r>
            <a:r>
              <a:rPr lang="en-US" dirty="0" smtClean="0">
                <a:solidFill>
                  <a:srgbClr val="346497"/>
                </a:solidFill>
                <a:latin typeface="Calibri"/>
              </a:rPr>
              <a:t> </a:t>
            </a:r>
            <a:r>
              <a:rPr lang="en-US" dirty="0">
                <a:solidFill>
                  <a:srgbClr val="346497"/>
                </a:solidFill>
                <a:latin typeface="Calibri"/>
              </a:rPr>
              <a:t>deep &amp; </a:t>
            </a:r>
            <a:r>
              <a:rPr lang="en-US" dirty="0" smtClean="0">
                <a:solidFill>
                  <a:srgbClr val="346497"/>
                </a:solidFill>
                <a:latin typeface="Calibri"/>
              </a:rPr>
              <a:t>intense convection 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200" u="sng" dirty="0" smtClean="0">
                <a:solidFill>
                  <a:srgbClr val="000000"/>
                </a:solidFill>
                <a:latin typeface="Calibri"/>
              </a:rPr>
              <a:t>Stratiform development</a:t>
            </a:r>
            <a:endParaRPr lang="en-US" sz="2200" u="sng" dirty="0">
              <a:solidFill>
                <a:srgbClr val="000000"/>
              </a:solidFill>
              <a:latin typeface="Calibri"/>
            </a:endParaRPr>
          </a:p>
          <a:p>
            <a:pPr marL="512763" indent="-285750">
              <a:buFont typeface="Arial"/>
              <a:buChar char="•"/>
            </a:pPr>
            <a:r>
              <a:rPr lang="en-US" dirty="0">
                <a:solidFill>
                  <a:srgbClr val="346497"/>
                </a:solidFill>
                <a:latin typeface="Calibri"/>
              </a:rPr>
              <a:t>Wherever mesoscale </a:t>
            </a:r>
            <a:r>
              <a:rPr lang="en-US" dirty="0" smtClean="0">
                <a:solidFill>
                  <a:srgbClr val="346497"/>
                </a:solidFill>
                <a:latin typeface="Calibri"/>
              </a:rPr>
              <a:t>aggregation occurs</a:t>
            </a:r>
          </a:p>
          <a:p>
            <a:pPr marL="512763" indent="-285750">
              <a:buFont typeface="Arial"/>
              <a:buChar char="•"/>
            </a:pPr>
            <a:r>
              <a:rPr lang="en-US" dirty="0" smtClean="0">
                <a:solidFill>
                  <a:srgbClr val="346497"/>
                </a:solidFill>
                <a:latin typeface="Calibri"/>
              </a:rPr>
              <a:t>Manifests </a:t>
            </a:r>
            <a:r>
              <a:rPr lang="en-US" dirty="0">
                <a:solidFill>
                  <a:srgbClr val="346497"/>
                </a:solidFill>
                <a:latin typeface="Calibri"/>
              </a:rPr>
              <a:t>most strongly over </a:t>
            </a:r>
            <a:r>
              <a:rPr lang="en-US" dirty="0" smtClean="0">
                <a:solidFill>
                  <a:srgbClr val="346497"/>
                </a:solidFill>
                <a:latin typeface="Calibri"/>
              </a:rPr>
              <a:t>oceans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200" u="sng" dirty="0" smtClean="0">
                <a:solidFill>
                  <a:srgbClr val="000000"/>
                </a:solidFill>
                <a:latin typeface="Calibri"/>
              </a:rPr>
              <a:t>Stratiform structure varies!</a:t>
            </a:r>
            <a:endParaRPr lang="en-US" sz="2200" u="sng" dirty="0">
              <a:solidFill>
                <a:srgbClr val="000000"/>
              </a:solidFill>
              <a:latin typeface="Calibri"/>
            </a:endParaRPr>
          </a:p>
          <a:p>
            <a:pPr marL="512763" indent="-285750">
              <a:buFont typeface="Arial"/>
              <a:buChar char="•"/>
            </a:pPr>
            <a:r>
              <a:rPr lang="en-US" dirty="0">
                <a:solidFill>
                  <a:srgbClr val="346497"/>
                </a:solidFill>
                <a:latin typeface="Calibri"/>
              </a:rPr>
              <a:t>Mesoscale system </a:t>
            </a:r>
            <a:r>
              <a:rPr lang="en-US" dirty="0" smtClean="0">
                <a:solidFill>
                  <a:srgbClr val="346497"/>
                </a:solidFill>
                <a:latin typeface="Calibri"/>
              </a:rPr>
              <a:t>type—over open tropical oceans</a:t>
            </a:r>
          </a:p>
          <a:p>
            <a:pPr marL="512763" indent="-285750">
              <a:buFont typeface="Arial"/>
              <a:buChar char="•"/>
            </a:pPr>
            <a:r>
              <a:rPr lang="en-US" dirty="0" smtClean="0">
                <a:solidFill>
                  <a:srgbClr val="346497"/>
                </a:solidFill>
                <a:latin typeface="Calibri"/>
              </a:rPr>
              <a:t>Widespread cellular </a:t>
            </a:r>
            <a:r>
              <a:rPr lang="en-US" dirty="0">
                <a:solidFill>
                  <a:srgbClr val="346497"/>
                </a:solidFill>
                <a:latin typeface="Calibri"/>
              </a:rPr>
              <a:t>form</a:t>
            </a:r>
            <a:r>
              <a:rPr lang="en-US" dirty="0" smtClean="0">
                <a:solidFill>
                  <a:srgbClr val="346497"/>
                </a:solidFill>
                <a:latin typeface="Calibri"/>
              </a:rPr>
              <a:t>—in ITCZ </a:t>
            </a:r>
            <a:r>
              <a:rPr lang="en-US" dirty="0">
                <a:solidFill>
                  <a:srgbClr val="346497"/>
                </a:solidFill>
                <a:latin typeface="Calibri"/>
              </a:rPr>
              <a:t>and </a:t>
            </a:r>
            <a:r>
              <a:rPr lang="en-US" dirty="0" smtClean="0">
                <a:solidFill>
                  <a:srgbClr val="346497"/>
                </a:solidFill>
                <a:latin typeface="Calibri"/>
              </a:rPr>
              <a:t>monsoonal coastal regions</a:t>
            </a:r>
          </a:p>
          <a:p>
            <a:pPr marL="512763" indent="-285750">
              <a:buFont typeface="Arial"/>
              <a:buChar char="•"/>
            </a:pPr>
            <a:r>
              <a:rPr lang="en-US" dirty="0" smtClean="0">
                <a:solidFill>
                  <a:srgbClr val="346497"/>
                </a:solidFill>
                <a:latin typeface="Calibri"/>
              </a:rPr>
              <a:t>Frontal—over subtropical oceans in winter</a:t>
            </a:r>
            <a:endParaRPr lang="en-US" dirty="0">
              <a:solidFill>
                <a:srgbClr val="346497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84" y="36444"/>
            <a:ext cx="39005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/>
            <a:r>
              <a:rPr lang="en-US" sz="3800" dirty="0" smtClean="0">
                <a:latin typeface="Arial"/>
                <a:cs typeface="Arial"/>
              </a:rPr>
              <a:t>Conclusions: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9582" y="789030"/>
            <a:ext cx="76151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/>
            <a:r>
              <a:rPr lang="en-US" sz="2200" dirty="0" smtClean="0">
                <a:solidFill>
                  <a:srgbClr val="346497"/>
                </a:solidFill>
                <a:latin typeface="Arial"/>
                <a:cs typeface="Arial"/>
              </a:rPr>
              <a:t>The nature of convection varies across low latitudes</a:t>
            </a:r>
            <a:endParaRPr lang="en-US" sz="2200" dirty="0">
              <a:solidFill>
                <a:srgbClr val="346497"/>
              </a:solidFill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60554" t="8054" r="3862" b="38326"/>
          <a:stretch/>
        </p:blipFill>
        <p:spPr>
          <a:xfrm>
            <a:off x="6490026" y="46580"/>
            <a:ext cx="2653974" cy="57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60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2534889"/>
            <a:ext cx="9144000" cy="1788223"/>
            <a:chOff x="0" y="3075057"/>
            <a:chExt cx="9144000" cy="1788223"/>
          </a:xfrm>
        </p:grpSpPr>
        <p:sp>
          <p:nvSpPr>
            <p:cNvPr id="6" name="TextBox 5"/>
            <p:cNvSpPr txBox="1"/>
            <p:nvPr/>
          </p:nvSpPr>
          <p:spPr>
            <a:xfrm>
              <a:off x="0" y="3075057"/>
              <a:ext cx="9144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7800" algn="ctr"/>
              <a:r>
                <a:rPr lang="en-US" sz="5400" dirty="0" smtClean="0">
                  <a:solidFill>
                    <a:srgbClr val="346497"/>
                  </a:solidFill>
                  <a:latin typeface="Arial"/>
                  <a:cs typeface="Arial"/>
                </a:rPr>
                <a:t>End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" y="4493948"/>
              <a:ext cx="9143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346497"/>
                  </a:solidFill>
                  <a:latin typeface="Arial"/>
                  <a:cs typeface="Arial"/>
                </a:rPr>
                <a:t>This research is supported by</a:t>
              </a:r>
              <a:r>
                <a:rPr lang="en-US" dirty="0">
                  <a:solidFill>
                    <a:srgbClr val="346497"/>
                  </a:solidFill>
                  <a:latin typeface="Arial"/>
                  <a:cs typeface="Arial"/>
                </a:rPr>
                <a:t>: </a:t>
              </a:r>
              <a:r>
                <a:rPr lang="en-US" dirty="0" smtClean="0">
                  <a:solidFill>
                    <a:srgbClr val="346497"/>
                  </a:solidFill>
                  <a:latin typeface="Arial"/>
                  <a:cs typeface="Arial"/>
                </a:rPr>
                <a:t>NASA grant NNX13AG71G  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0554" t="8054" r="3862" b="38326"/>
          <a:stretch/>
        </p:blipFill>
        <p:spPr>
          <a:xfrm>
            <a:off x="6490026" y="46580"/>
            <a:ext cx="2653974" cy="57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9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609600" y="0"/>
            <a:ext cx="77747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-110" charset="0"/>
            </a:endParaRPr>
          </a:p>
        </p:txBody>
      </p:sp>
      <p:pic>
        <p:nvPicPr>
          <p:cNvPr id="46081" name="Picture 2" descr="TRMMswa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00" y="773113"/>
            <a:ext cx="7696200" cy="58181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6120525" y="6148388"/>
            <a:ext cx="2819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CA" sz="1600" b="1" smtClean="0">
                <a:solidFill>
                  <a:srgbClr val="FFFFFF"/>
                </a:solidFill>
              </a:rPr>
              <a:t>Kummerow et al, 1998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642563" y="3092450"/>
            <a:ext cx="32067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&gt;</a:t>
            </a: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609600" y="0"/>
            <a:ext cx="7772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2800" b="1" dirty="0" smtClean="0">
                <a:solidFill>
                  <a:srgbClr val="000000"/>
                </a:solidFill>
              </a:rPr>
              <a:t>TRMM Instruments</a:t>
            </a:r>
          </a:p>
        </p:txBody>
      </p:sp>
      <p:sp>
        <p:nvSpPr>
          <p:cNvPr id="46087" name="Text Box 5"/>
          <p:cNvSpPr txBox="1">
            <a:spLocks noChangeArrowheads="1"/>
          </p:cNvSpPr>
          <p:nvPr/>
        </p:nvSpPr>
        <p:spPr bwMode="auto">
          <a:xfrm>
            <a:off x="3202700" y="1795463"/>
            <a:ext cx="1044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FF0000"/>
                </a:solidFill>
                <a:latin typeface="Symbol" charset="0"/>
              </a:rPr>
              <a:t>λ</a:t>
            </a:r>
            <a:r>
              <a:rPr lang="en-US" sz="1800" smtClean="0">
                <a:solidFill>
                  <a:srgbClr val="FF0000"/>
                </a:solidFill>
              </a:rPr>
              <a:t>= 2 cm</a:t>
            </a:r>
          </a:p>
        </p:txBody>
      </p:sp>
      <p:sp>
        <p:nvSpPr>
          <p:cNvPr id="46088" name="Rectangle 6"/>
          <p:cNvSpPr>
            <a:spLocks noChangeArrowheads="1"/>
          </p:cNvSpPr>
          <p:nvPr/>
        </p:nvSpPr>
        <p:spPr bwMode="auto">
          <a:xfrm>
            <a:off x="764299" y="1816100"/>
            <a:ext cx="3482975" cy="3048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PR: Precipitation Radar </a:t>
            </a:r>
            <a:r>
              <a:rPr lang="en-US" b="1" dirty="0" err="1" smtClean="0">
                <a:solidFill>
                  <a:srgbClr val="FF0000"/>
                </a:solidFill>
                <a:latin typeface="Symbol" charset="2"/>
                <a:ea typeface="ＭＳ Ｐゴシック" charset="0"/>
                <a:cs typeface="Symbol" charset="2"/>
              </a:rPr>
              <a:t>λ</a:t>
            </a:r>
            <a:r>
              <a:rPr lang="en-US" b="1" dirty="0" smtClean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 = 2 cm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855038" y="1752600"/>
            <a:ext cx="6084887" cy="3867150"/>
            <a:chOff x="2855038" y="1752600"/>
            <a:chExt cx="6084887" cy="3867150"/>
          </a:xfrm>
        </p:grpSpPr>
        <p:grpSp>
          <p:nvGrpSpPr>
            <p:cNvPr id="2" name="Group 8"/>
            <p:cNvGrpSpPr>
              <a:grpSpLocks/>
            </p:cNvGrpSpPr>
            <p:nvPr/>
          </p:nvGrpSpPr>
          <p:grpSpPr bwMode="auto">
            <a:xfrm>
              <a:off x="2855038" y="2752725"/>
              <a:ext cx="3792537" cy="2867025"/>
              <a:chOff x="1653" y="1830"/>
              <a:chExt cx="2389" cy="1806"/>
            </a:xfrm>
          </p:grpSpPr>
          <p:sp>
            <p:nvSpPr>
              <p:cNvPr id="46089" name="Line 9"/>
              <p:cNvSpPr>
                <a:spLocks noChangeShapeType="1"/>
              </p:cNvSpPr>
              <p:nvPr/>
            </p:nvSpPr>
            <p:spPr bwMode="auto">
              <a:xfrm flipV="1">
                <a:off x="1653" y="1849"/>
                <a:ext cx="457" cy="589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6090" name="Line 10"/>
              <p:cNvSpPr>
                <a:spLocks noChangeShapeType="1"/>
              </p:cNvSpPr>
              <p:nvPr/>
            </p:nvSpPr>
            <p:spPr bwMode="auto">
              <a:xfrm flipV="1">
                <a:off x="3680" y="1847"/>
                <a:ext cx="362" cy="587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46091" name="Group 11"/>
              <p:cNvGrpSpPr>
                <a:grpSpLocks/>
              </p:cNvGrpSpPr>
              <p:nvPr/>
            </p:nvGrpSpPr>
            <p:grpSpPr bwMode="auto">
              <a:xfrm>
                <a:off x="1665" y="1830"/>
                <a:ext cx="2375" cy="1806"/>
                <a:chOff x="1665" y="1830"/>
                <a:chExt cx="2375" cy="1806"/>
              </a:xfrm>
            </p:grpSpPr>
            <p:sp>
              <p:nvSpPr>
                <p:cNvPr id="46092" name="Line 12"/>
                <p:cNvSpPr>
                  <a:spLocks noChangeShapeType="1"/>
                </p:cNvSpPr>
                <p:nvPr/>
              </p:nvSpPr>
              <p:spPr bwMode="auto">
                <a:xfrm rot="-5400000">
                  <a:off x="1060" y="3021"/>
                  <a:ext cx="1211" cy="0"/>
                </a:xfrm>
                <a:prstGeom prst="line">
                  <a:avLst/>
                </a:prstGeom>
                <a:noFill/>
                <a:ln w="5715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6093" name="Line 13"/>
                <p:cNvSpPr>
                  <a:spLocks noChangeShapeType="1"/>
                </p:cNvSpPr>
                <p:nvPr/>
              </p:nvSpPr>
              <p:spPr bwMode="auto">
                <a:xfrm rot="-5400000">
                  <a:off x="1497" y="2452"/>
                  <a:ext cx="1229" cy="0"/>
                </a:xfrm>
                <a:prstGeom prst="line">
                  <a:avLst/>
                </a:prstGeom>
                <a:noFill/>
                <a:ln w="57150">
                  <a:solidFill>
                    <a:srgbClr val="0033CC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6094" name="Line 14"/>
                <p:cNvSpPr>
                  <a:spLocks noChangeShapeType="1"/>
                </p:cNvSpPr>
                <p:nvPr/>
              </p:nvSpPr>
              <p:spPr bwMode="auto">
                <a:xfrm>
                  <a:off x="1673" y="3634"/>
                  <a:ext cx="2010" cy="0"/>
                </a:xfrm>
                <a:prstGeom prst="line">
                  <a:avLst/>
                </a:prstGeom>
                <a:noFill/>
                <a:ln w="5715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6095" name="Line 15"/>
                <p:cNvSpPr>
                  <a:spLocks noChangeShapeType="1"/>
                </p:cNvSpPr>
                <p:nvPr/>
              </p:nvSpPr>
              <p:spPr bwMode="auto">
                <a:xfrm>
                  <a:off x="2106" y="3059"/>
                  <a:ext cx="1924" cy="0"/>
                </a:xfrm>
                <a:prstGeom prst="line">
                  <a:avLst/>
                </a:prstGeom>
                <a:noFill/>
                <a:ln w="57150">
                  <a:solidFill>
                    <a:srgbClr val="0033CC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6096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1668" y="3061"/>
                  <a:ext cx="452" cy="575"/>
                </a:xfrm>
                <a:prstGeom prst="line">
                  <a:avLst/>
                </a:prstGeom>
                <a:noFill/>
                <a:ln w="57150">
                  <a:solidFill>
                    <a:srgbClr val="0033CC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6097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3670" y="3041"/>
                  <a:ext cx="362" cy="587"/>
                </a:xfrm>
                <a:prstGeom prst="line">
                  <a:avLst/>
                </a:prstGeom>
                <a:noFill/>
                <a:ln w="5715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6098" name="Line 18"/>
                <p:cNvSpPr>
                  <a:spLocks noChangeShapeType="1"/>
                </p:cNvSpPr>
                <p:nvPr/>
              </p:nvSpPr>
              <p:spPr bwMode="auto">
                <a:xfrm rot="-5400000">
                  <a:off x="3077" y="3022"/>
                  <a:ext cx="1217" cy="0"/>
                </a:xfrm>
                <a:prstGeom prst="line">
                  <a:avLst/>
                </a:prstGeom>
                <a:noFill/>
                <a:ln w="5715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6099" name="Line 19"/>
                <p:cNvSpPr>
                  <a:spLocks noChangeShapeType="1"/>
                </p:cNvSpPr>
                <p:nvPr/>
              </p:nvSpPr>
              <p:spPr bwMode="auto">
                <a:xfrm rot="-5400000">
                  <a:off x="3412" y="2450"/>
                  <a:ext cx="1240" cy="0"/>
                </a:xfrm>
                <a:prstGeom prst="line">
                  <a:avLst/>
                </a:prstGeom>
                <a:noFill/>
                <a:ln w="5715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6100" name="Line 20"/>
                <p:cNvSpPr>
                  <a:spLocks noChangeShapeType="1"/>
                </p:cNvSpPr>
                <p:nvPr/>
              </p:nvSpPr>
              <p:spPr bwMode="auto">
                <a:xfrm>
                  <a:off x="2098" y="1853"/>
                  <a:ext cx="1942" cy="0"/>
                </a:xfrm>
                <a:prstGeom prst="line">
                  <a:avLst/>
                </a:prstGeom>
                <a:noFill/>
                <a:ln w="5715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6101" name="Line 21"/>
                <p:cNvSpPr>
                  <a:spLocks noChangeShapeType="1"/>
                </p:cNvSpPr>
                <p:nvPr/>
              </p:nvSpPr>
              <p:spPr bwMode="auto">
                <a:xfrm>
                  <a:off x="1665" y="2429"/>
                  <a:ext cx="2010" cy="0"/>
                </a:xfrm>
                <a:prstGeom prst="line">
                  <a:avLst/>
                </a:prstGeom>
                <a:noFill/>
                <a:ln w="5715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cxnSp>
          <p:nvCxnSpPr>
            <p:cNvPr id="5" name="Straight Arrow Connector 4"/>
            <p:cNvCxnSpPr>
              <a:stCxn id="46086" idx="2"/>
            </p:cNvCxnSpPr>
            <p:nvPr/>
          </p:nvCxnSpPr>
          <p:spPr bwMode="auto">
            <a:xfrm flipH="1">
              <a:off x="6647575" y="3001963"/>
              <a:ext cx="1328738" cy="865764"/>
            </a:xfrm>
            <a:prstGeom prst="straightConnector1">
              <a:avLst/>
            </a:prstGeom>
            <a:noFill/>
            <a:ln w="57150" cap="flat" cmpd="sng" algn="ctr">
              <a:solidFill>
                <a:srgbClr val="80800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6086" name="Text Box 7"/>
            <p:cNvSpPr txBox="1">
              <a:spLocks noChangeArrowheads="1"/>
            </p:cNvSpPr>
            <p:nvPr/>
          </p:nvSpPr>
          <p:spPr bwMode="auto">
            <a:xfrm>
              <a:off x="7012700" y="1752600"/>
              <a:ext cx="1927225" cy="124936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cs typeface="Arial" charset="0"/>
                </a:rPr>
                <a:t>Important!</a:t>
              </a:r>
              <a:r>
                <a:rPr lang="en-US" sz="1800" dirty="0" smtClean="0">
                  <a:solidFill>
                    <a:srgbClr val="FF0000"/>
                  </a:solidFill>
                  <a:cs typeface="Arial" charset="0"/>
                </a:rPr>
                <a:t> Radar measures 3D </a:t>
              </a:r>
              <a:r>
                <a:rPr lang="en-US" sz="1800" u="sng" dirty="0" smtClean="0">
                  <a:solidFill>
                    <a:srgbClr val="FF0000"/>
                  </a:solidFill>
                  <a:cs typeface="Arial" charset="0"/>
                </a:rPr>
                <a:t>structure</a:t>
              </a:r>
              <a:r>
                <a:rPr lang="en-US" sz="1800" dirty="0" smtClean="0">
                  <a:solidFill>
                    <a:srgbClr val="FF0000"/>
                  </a:solidFill>
                  <a:cs typeface="Arial" charset="0"/>
                </a:rPr>
                <a:t> of radar echoes</a:t>
              </a:r>
            </a:p>
          </p:txBody>
        </p:sp>
      </p:grpSp>
      <p:cxnSp>
        <p:nvCxnSpPr>
          <p:cNvPr id="6" name="Straight Connector 5"/>
          <p:cNvCxnSpPr/>
          <p:nvPr/>
        </p:nvCxnSpPr>
        <p:spPr bwMode="auto">
          <a:xfrm>
            <a:off x="5160211" y="1671053"/>
            <a:ext cx="975894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33042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710" name="Rectangle 310"/>
          <p:cNvSpPr>
            <a:spLocks noChangeArrowheads="1"/>
          </p:cNvSpPr>
          <p:nvPr/>
        </p:nvSpPr>
        <p:spPr bwMode="auto">
          <a:xfrm>
            <a:off x="498475" y="1390650"/>
            <a:ext cx="8153400" cy="4648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04" name="Rectangle 104" descr="Wide upward diagonal"/>
          <p:cNvSpPr>
            <a:spLocks noChangeArrowheads="1"/>
          </p:cNvSpPr>
          <p:nvPr/>
        </p:nvSpPr>
        <p:spPr bwMode="auto">
          <a:xfrm>
            <a:off x="987425" y="5002213"/>
            <a:ext cx="7000875" cy="239712"/>
          </a:xfrm>
          <a:prstGeom prst="rect">
            <a:avLst/>
          </a:prstGeom>
          <a:pattFill prst="wdUpDiag">
            <a:fgClr>
              <a:srgbClr val="00FF00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05" name="Line 105"/>
          <p:cNvSpPr>
            <a:spLocks noChangeShapeType="1"/>
          </p:cNvSpPr>
          <p:nvPr/>
        </p:nvSpPr>
        <p:spPr bwMode="auto">
          <a:xfrm>
            <a:off x="990600" y="4972050"/>
            <a:ext cx="6929438" cy="0"/>
          </a:xfrm>
          <a:prstGeom prst="line">
            <a:avLst/>
          </a:prstGeom>
          <a:noFill/>
          <a:ln w="28575">
            <a:solidFill>
              <a:srgbClr val="26262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07" name="Rectangle 107"/>
          <p:cNvSpPr>
            <a:spLocks noChangeArrowheads="1"/>
          </p:cNvSpPr>
          <p:nvPr/>
        </p:nvSpPr>
        <p:spPr bwMode="auto">
          <a:xfrm>
            <a:off x="5943600" y="4286250"/>
            <a:ext cx="1050925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08" name="Rectangle 108"/>
          <p:cNvSpPr>
            <a:spLocks noChangeArrowheads="1"/>
          </p:cNvSpPr>
          <p:nvPr/>
        </p:nvSpPr>
        <p:spPr bwMode="auto">
          <a:xfrm>
            <a:off x="4897438" y="4289425"/>
            <a:ext cx="1052512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09" name="Rectangle 109"/>
          <p:cNvSpPr>
            <a:spLocks noChangeArrowheads="1"/>
          </p:cNvSpPr>
          <p:nvPr/>
        </p:nvSpPr>
        <p:spPr bwMode="auto">
          <a:xfrm>
            <a:off x="3846513" y="4289425"/>
            <a:ext cx="1050925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10" name="Rectangle 110"/>
          <p:cNvSpPr>
            <a:spLocks noChangeArrowheads="1"/>
          </p:cNvSpPr>
          <p:nvPr/>
        </p:nvSpPr>
        <p:spPr bwMode="auto">
          <a:xfrm>
            <a:off x="2794000" y="4289425"/>
            <a:ext cx="1052513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11" name="Rectangle 111"/>
          <p:cNvSpPr>
            <a:spLocks noChangeArrowheads="1"/>
          </p:cNvSpPr>
          <p:nvPr/>
        </p:nvSpPr>
        <p:spPr bwMode="auto">
          <a:xfrm>
            <a:off x="1743075" y="4289425"/>
            <a:ext cx="1050925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12" name="Rectangle 112"/>
          <p:cNvSpPr>
            <a:spLocks noChangeArrowheads="1"/>
          </p:cNvSpPr>
          <p:nvPr/>
        </p:nvSpPr>
        <p:spPr bwMode="auto">
          <a:xfrm>
            <a:off x="5949950" y="3590925"/>
            <a:ext cx="1050925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13" name="Rectangle 113"/>
          <p:cNvSpPr>
            <a:spLocks noChangeArrowheads="1"/>
          </p:cNvSpPr>
          <p:nvPr/>
        </p:nvSpPr>
        <p:spPr bwMode="auto">
          <a:xfrm>
            <a:off x="4897438" y="3590925"/>
            <a:ext cx="1052512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14" name="Rectangle 114"/>
          <p:cNvSpPr>
            <a:spLocks noChangeArrowheads="1"/>
          </p:cNvSpPr>
          <p:nvPr/>
        </p:nvSpPr>
        <p:spPr bwMode="auto">
          <a:xfrm>
            <a:off x="3846513" y="3590925"/>
            <a:ext cx="1050925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15" name="Rectangle 115"/>
          <p:cNvSpPr>
            <a:spLocks noChangeArrowheads="1"/>
          </p:cNvSpPr>
          <p:nvPr/>
        </p:nvSpPr>
        <p:spPr bwMode="auto">
          <a:xfrm>
            <a:off x="2794000" y="3590925"/>
            <a:ext cx="1052513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16" name="Rectangle 116"/>
          <p:cNvSpPr>
            <a:spLocks noChangeArrowheads="1"/>
          </p:cNvSpPr>
          <p:nvPr/>
        </p:nvSpPr>
        <p:spPr bwMode="auto">
          <a:xfrm>
            <a:off x="1743075" y="3590925"/>
            <a:ext cx="1050925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17" name="Rectangle 117"/>
          <p:cNvSpPr>
            <a:spLocks noChangeArrowheads="1"/>
          </p:cNvSpPr>
          <p:nvPr/>
        </p:nvSpPr>
        <p:spPr bwMode="auto">
          <a:xfrm>
            <a:off x="5949950" y="2892425"/>
            <a:ext cx="1050925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18" name="Rectangle 118"/>
          <p:cNvSpPr>
            <a:spLocks noChangeArrowheads="1"/>
          </p:cNvSpPr>
          <p:nvPr/>
        </p:nvSpPr>
        <p:spPr bwMode="auto">
          <a:xfrm>
            <a:off x="4897438" y="2892425"/>
            <a:ext cx="1052512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19" name="Rectangle 119"/>
          <p:cNvSpPr>
            <a:spLocks noChangeArrowheads="1"/>
          </p:cNvSpPr>
          <p:nvPr/>
        </p:nvSpPr>
        <p:spPr bwMode="auto">
          <a:xfrm>
            <a:off x="3846513" y="2892425"/>
            <a:ext cx="1050925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20" name="Rectangle 120"/>
          <p:cNvSpPr>
            <a:spLocks noChangeArrowheads="1"/>
          </p:cNvSpPr>
          <p:nvPr/>
        </p:nvSpPr>
        <p:spPr bwMode="auto">
          <a:xfrm>
            <a:off x="2794000" y="2892425"/>
            <a:ext cx="1052513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21" name="Rectangle 121"/>
          <p:cNvSpPr>
            <a:spLocks noChangeArrowheads="1"/>
          </p:cNvSpPr>
          <p:nvPr/>
        </p:nvSpPr>
        <p:spPr bwMode="auto">
          <a:xfrm>
            <a:off x="1743075" y="2892425"/>
            <a:ext cx="1050925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22" name="Rectangle 122"/>
          <p:cNvSpPr>
            <a:spLocks noChangeArrowheads="1"/>
          </p:cNvSpPr>
          <p:nvPr/>
        </p:nvSpPr>
        <p:spPr bwMode="auto">
          <a:xfrm>
            <a:off x="5949950" y="2152650"/>
            <a:ext cx="1050925" cy="739775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23" name="Rectangle 123"/>
          <p:cNvSpPr>
            <a:spLocks noChangeArrowheads="1"/>
          </p:cNvSpPr>
          <p:nvPr/>
        </p:nvSpPr>
        <p:spPr bwMode="auto">
          <a:xfrm>
            <a:off x="4897438" y="2152650"/>
            <a:ext cx="1052512" cy="739775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24" name="Rectangle 124"/>
          <p:cNvSpPr>
            <a:spLocks noChangeArrowheads="1"/>
          </p:cNvSpPr>
          <p:nvPr/>
        </p:nvSpPr>
        <p:spPr bwMode="auto">
          <a:xfrm>
            <a:off x="3846513" y="2152650"/>
            <a:ext cx="1050925" cy="739775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25" name="Rectangle 125"/>
          <p:cNvSpPr>
            <a:spLocks noChangeArrowheads="1"/>
          </p:cNvSpPr>
          <p:nvPr/>
        </p:nvSpPr>
        <p:spPr bwMode="auto">
          <a:xfrm>
            <a:off x="2794000" y="2152650"/>
            <a:ext cx="1052513" cy="739775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26" name="Rectangle 126"/>
          <p:cNvSpPr>
            <a:spLocks noChangeArrowheads="1"/>
          </p:cNvSpPr>
          <p:nvPr/>
        </p:nvSpPr>
        <p:spPr bwMode="auto">
          <a:xfrm>
            <a:off x="1743075" y="2152650"/>
            <a:ext cx="1050925" cy="739775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27" name="Line 127"/>
          <p:cNvSpPr>
            <a:spLocks noChangeShapeType="1"/>
          </p:cNvSpPr>
          <p:nvPr/>
        </p:nvSpPr>
        <p:spPr bwMode="auto">
          <a:xfrm>
            <a:off x="1743075" y="2152650"/>
            <a:ext cx="5257800" cy="0"/>
          </a:xfrm>
          <a:prstGeom prst="line">
            <a:avLst/>
          </a:prstGeom>
          <a:noFill/>
          <a:ln w="28575" cap="sq">
            <a:solidFill>
              <a:srgbClr val="26262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28" name="Line 128"/>
          <p:cNvSpPr>
            <a:spLocks noChangeShapeType="1"/>
          </p:cNvSpPr>
          <p:nvPr/>
        </p:nvSpPr>
        <p:spPr bwMode="auto">
          <a:xfrm>
            <a:off x="1743075" y="2892425"/>
            <a:ext cx="5257800" cy="0"/>
          </a:xfrm>
          <a:prstGeom prst="line">
            <a:avLst/>
          </a:prstGeom>
          <a:noFill/>
          <a:ln w="12700">
            <a:solidFill>
              <a:srgbClr val="26262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29" name="Line 129"/>
          <p:cNvSpPr>
            <a:spLocks noChangeShapeType="1"/>
          </p:cNvSpPr>
          <p:nvPr/>
        </p:nvSpPr>
        <p:spPr bwMode="auto">
          <a:xfrm>
            <a:off x="1743075" y="3590925"/>
            <a:ext cx="5257800" cy="0"/>
          </a:xfrm>
          <a:prstGeom prst="line">
            <a:avLst/>
          </a:prstGeom>
          <a:noFill/>
          <a:ln w="12700">
            <a:solidFill>
              <a:srgbClr val="26262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30" name="Line 130"/>
          <p:cNvSpPr>
            <a:spLocks noChangeShapeType="1"/>
          </p:cNvSpPr>
          <p:nvPr/>
        </p:nvSpPr>
        <p:spPr bwMode="auto">
          <a:xfrm>
            <a:off x="1743075" y="4289425"/>
            <a:ext cx="5257800" cy="0"/>
          </a:xfrm>
          <a:prstGeom prst="line">
            <a:avLst/>
          </a:prstGeom>
          <a:noFill/>
          <a:ln w="12700">
            <a:solidFill>
              <a:srgbClr val="26262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31" name="Line 131"/>
          <p:cNvSpPr>
            <a:spLocks noChangeShapeType="1"/>
          </p:cNvSpPr>
          <p:nvPr/>
        </p:nvSpPr>
        <p:spPr bwMode="auto">
          <a:xfrm>
            <a:off x="1743075" y="4987925"/>
            <a:ext cx="5257800" cy="0"/>
          </a:xfrm>
          <a:prstGeom prst="line">
            <a:avLst/>
          </a:prstGeom>
          <a:noFill/>
          <a:ln w="28575" cap="sq">
            <a:solidFill>
              <a:srgbClr val="26262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32" name="Line 132"/>
          <p:cNvSpPr>
            <a:spLocks noChangeShapeType="1"/>
          </p:cNvSpPr>
          <p:nvPr/>
        </p:nvSpPr>
        <p:spPr bwMode="auto">
          <a:xfrm>
            <a:off x="1743075" y="2152650"/>
            <a:ext cx="0" cy="2835275"/>
          </a:xfrm>
          <a:prstGeom prst="line">
            <a:avLst/>
          </a:prstGeom>
          <a:noFill/>
          <a:ln w="28575" cap="sq">
            <a:solidFill>
              <a:srgbClr val="26262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33" name="Line 133"/>
          <p:cNvSpPr>
            <a:spLocks noChangeShapeType="1"/>
          </p:cNvSpPr>
          <p:nvPr/>
        </p:nvSpPr>
        <p:spPr bwMode="auto">
          <a:xfrm>
            <a:off x="2794000" y="2152650"/>
            <a:ext cx="0" cy="2835275"/>
          </a:xfrm>
          <a:prstGeom prst="line">
            <a:avLst/>
          </a:prstGeom>
          <a:noFill/>
          <a:ln w="12700">
            <a:solidFill>
              <a:srgbClr val="26262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34" name="Line 134"/>
          <p:cNvSpPr>
            <a:spLocks noChangeShapeType="1"/>
          </p:cNvSpPr>
          <p:nvPr/>
        </p:nvSpPr>
        <p:spPr bwMode="auto">
          <a:xfrm>
            <a:off x="3846513" y="2152650"/>
            <a:ext cx="0" cy="2835275"/>
          </a:xfrm>
          <a:prstGeom prst="line">
            <a:avLst/>
          </a:prstGeom>
          <a:noFill/>
          <a:ln w="12700">
            <a:solidFill>
              <a:srgbClr val="26262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35" name="Line 135"/>
          <p:cNvSpPr>
            <a:spLocks noChangeShapeType="1"/>
          </p:cNvSpPr>
          <p:nvPr/>
        </p:nvSpPr>
        <p:spPr bwMode="auto">
          <a:xfrm>
            <a:off x="4897438" y="2152650"/>
            <a:ext cx="0" cy="2835275"/>
          </a:xfrm>
          <a:prstGeom prst="line">
            <a:avLst/>
          </a:prstGeom>
          <a:noFill/>
          <a:ln w="12700">
            <a:solidFill>
              <a:srgbClr val="26262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36" name="Line 136"/>
          <p:cNvSpPr>
            <a:spLocks noChangeShapeType="1"/>
          </p:cNvSpPr>
          <p:nvPr/>
        </p:nvSpPr>
        <p:spPr bwMode="auto">
          <a:xfrm>
            <a:off x="5949950" y="2152650"/>
            <a:ext cx="0" cy="2835275"/>
          </a:xfrm>
          <a:prstGeom prst="line">
            <a:avLst/>
          </a:prstGeom>
          <a:noFill/>
          <a:ln w="12700">
            <a:solidFill>
              <a:srgbClr val="26262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37" name="Line 137"/>
          <p:cNvSpPr>
            <a:spLocks noChangeShapeType="1"/>
          </p:cNvSpPr>
          <p:nvPr/>
        </p:nvSpPr>
        <p:spPr bwMode="auto">
          <a:xfrm>
            <a:off x="7000875" y="2152650"/>
            <a:ext cx="0" cy="2835275"/>
          </a:xfrm>
          <a:prstGeom prst="line">
            <a:avLst/>
          </a:prstGeom>
          <a:noFill/>
          <a:ln w="28575" cap="sq">
            <a:solidFill>
              <a:srgbClr val="26262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38" name="Oval 138"/>
          <p:cNvSpPr>
            <a:spLocks noChangeArrowheads="1"/>
          </p:cNvSpPr>
          <p:nvPr/>
        </p:nvSpPr>
        <p:spPr bwMode="auto">
          <a:xfrm>
            <a:off x="5911850" y="424815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39" name="Oval 139"/>
          <p:cNvSpPr>
            <a:spLocks noChangeArrowheads="1"/>
          </p:cNvSpPr>
          <p:nvPr/>
        </p:nvSpPr>
        <p:spPr bwMode="auto">
          <a:xfrm>
            <a:off x="4864100" y="425450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40" name="Oval 140"/>
          <p:cNvSpPr>
            <a:spLocks noChangeArrowheads="1"/>
          </p:cNvSpPr>
          <p:nvPr/>
        </p:nvSpPr>
        <p:spPr bwMode="auto">
          <a:xfrm>
            <a:off x="4857750" y="355600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41" name="Line 141"/>
          <p:cNvSpPr>
            <a:spLocks noChangeShapeType="1"/>
          </p:cNvSpPr>
          <p:nvPr/>
        </p:nvSpPr>
        <p:spPr bwMode="auto">
          <a:xfrm>
            <a:off x="3200400" y="1847850"/>
            <a:ext cx="2895600" cy="3124200"/>
          </a:xfrm>
          <a:prstGeom prst="line">
            <a:avLst/>
          </a:prstGeom>
          <a:noFill/>
          <a:ln w="28575">
            <a:solidFill>
              <a:srgbClr val="26262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42" name="Line 142"/>
          <p:cNvSpPr>
            <a:spLocks noChangeShapeType="1"/>
          </p:cNvSpPr>
          <p:nvPr/>
        </p:nvSpPr>
        <p:spPr bwMode="auto">
          <a:xfrm>
            <a:off x="3200400" y="1847850"/>
            <a:ext cx="4189413" cy="3148013"/>
          </a:xfrm>
          <a:prstGeom prst="line">
            <a:avLst/>
          </a:prstGeom>
          <a:noFill/>
          <a:ln w="28575">
            <a:solidFill>
              <a:srgbClr val="26262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43" name="Oval 143"/>
          <p:cNvSpPr>
            <a:spLocks noChangeArrowheads="1"/>
          </p:cNvSpPr>
          <p:nvPr/>
        </p:nvSpPr>
        <p:spPr bwMode="auto">
          <a:xfrm>
            <a:off x="5918200" y="356235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44" name="Oval 144"/>
          <p:cNvSpPr>
            <a:spLocks noChangeArrowheads="1"/>
          </p:cNvSpPr>
          <p:nvPr/>
        </p:nvSpPr>
        <p:spPr bwMode="auto">
          <a:xfrm>
            <a:off x="6146800" y="40703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45" name="Oval 145"/>
          <p:cNvSpPr>
            <a:spLocks noChangeArrowheads="1"/>
          </p:cNvSpPr>
          <p:nvPr/>
        </p:nvSpPr>
        <p:spPr bwMode="auto">
          <a:xfrm>
            <a:off x="5580063" y="44354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46" name="Oval 146"/>
          <p:cNvSpPr>
            <a:spLocks noChangeArrowheads="1"/>
          </p:cNvSpPr>
          <p:nvPr/>
        </p:nvSpPr>
        <p:spPr bwMode="auto">
          <a:xfrm>
            <a:off x="5676900" y="37084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47" name="Text Box 147"/>
          <p:cNvSpPr txBox="1">
            <a:spLocks noChangeArrowheads="1"/>
          </p:cNvSpPr>
          <p:nvPr/>
        </p:nvSpPr>
        <p:spPr bwMode="auto">
          <a:xfrm>
            <a:off x="2667000" y="1543050"/>
            <a:ext cx="15017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262626"/>
                </a:solidFill>
                <a:latin typeface="Arial" charset="0"/>
                <a:ea typeface="ＭＳ Ｐゴシック" charset="0"/>
                <a:cs typeface="ＭＳ Ｐゴシック" charset="0"/>
              </a:rPr>
              <a:t>Satellite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72000" y="4041775"/>
            <a:ext cx="1295400" cy="1601788"/>
            <a:chOff x="4572000" y="4041775"/>
            <a:chExt cx="1295400" cy="1601788"/>
          </a:xfrm>
        </p:grpSpPr>
        <p:sp>
          <p:nvSpPr>
            <p:cNvPr id="358549" name="Line 149"/>
            <p:cNvSpPr>
              <a:spLocks noChangeShapeType="1"/>
            </p:cNvSpPr>
            <p:nvPr/>
          </p:nvSpPr>
          <p:spPr bwMode="auto">
            <a:xfrm>
              <a:off x="5210175" y="4041775"/>
              <a:ext cx="0" cy="930275"/>
            </a:xfrm>
            <a:prstGeom prst="line">
              <a:avLst/>
            </a:prstGeom>
            <a:noFill/>
            <a:ln w="28575">
              <a:solidFill>
                <a:srgbClr val="262626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8550" name="Text Box 150"/>
            <p:cNvSpPr txBox="1">
              <a:spLocks noChangeArrowheads="1"/>
            </p:cNvSpPr>
            <p:nvPr/>
          </p:nvSpPr>
          <p:spPr bwMode="auto">
            <a:xfrm>
              <a:off x="4572000" y="5276850"/>
              <a:ext cx="12954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262626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Geolocate</a:t>
              </a:r>
              <a:endParaRPr lang="en-US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334000" y="3905250"/>
            <a:ext cx="3048000" cy="762000"/>
            <a:chOff x="5334000" y="3905250"/>
            <a:chExt cx="3048000" cy="762000"/>
          </a:xfrm>
        </p:grpSpPr>
        <p:sp>
          <p:nvSpPr>
            <p:cNvPr id="358552" name="Oval 152"/>
            <p:cNvSpPr>
              <a:spLocks noChangeArrowheads="1"/>
            </p:cNvSpPr>
            <p:nvPr/>
          </p:nvSpPr>
          <p:spPr bwMode="auto">
            <a:xfrm>
              <a:off x="5334000" y="3905250"/>
              <a:ext cx="1219200" cy="7620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8553" name="Text Box 153"/>
            <p:cNvSpPr txBox="1">
              <a:spLocks noChangeArrowheads="1"/>
            </p:cNvSpPr>
            <p:nvPr/>
          </p:nvSpPr>
          <p:spPr bwMode="auto">
            <a:xfrm>
              <a:off x="7086600" y="4057650"/>
              <a:ext cx="12954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Interpolate</a:t>
              </a:r>
            </a:p>
          </p:txBody>
        </p:sp>
      </p:grpSp>
      <p:sp>
        <p:nvSpPr>
          <p:cNvPr id="358554" name="Oval 154"/>
          <p:cNvSpPr>
            <a:spLocks noChangeArrowheads="1"/>
          </p:cNvSpPr>
          <p:nvPr/>
        </p:nvSpPr>
        <p:spPr bwMode="auto">
          <a:xfrm>
            <a:off x="5175250" y="39941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11" name="Oval 311"/>
          <p:cNvSpPr>
            <a:spLocks noChangeArrowheads="1"/>
          </p:cNvSpPr>
          <p:nvPr/>
        </p:nvSpPr>
        <p:spPr bwMode="auto">
          <a:xfrm>
            <a:off x="6615113" y="44100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12" name="Oval 312"/>
          <p:cNvSpPr>
            <a:spLocks noChangeArrowheads="1"/>
          </p:cNvSpPr>
          <p:nvPr/>
        </p:nvSpPr>
        <p:spPr bwMode="auto">
          <a:xfrm>
            <a:off x="5970588" y="48529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13" name="Oval 313"/>
          <p:cNvSpPr>
            <a:spLocks noChangeArrowheads="1"/>
          </p:cNvSpPr>
          <p:nvPr/>
        </p:nvSpPr>
        <p:spPr bwMode="auto">
          <a:xfrm>
            <a:off x="5202238" y="33401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14" name="Oval 314"/>
          <p:cNvSpPr>
            <a:spLocks noChangeArrowheads="1"/>
          </p:cNvSpPr>
          <p:nvPr/>
        </p:nvSpPr>
        <p:spPr bwMode="auto">
          <a:xfrm>
            <a:off x="4876800" y="3676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15" name="Oval 315"/>
          <p:cNvSpPr>
            <a:spLocks noChangeArrowheads="1"/>
          </p:cNvSpPr>
          <p:nvPr/>
        </p:nvSpPr>
        <p:spPr bwMode="auto">
          <a:xfrm>
            <a:off x="4800600" y="30670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16" name="Oval 316"/>
          <p:cNvSpPr>
            <a:spLocks noChangeArrowheads="1"/>
          </p:cNvSpPr>
          <p:nvPr/>
        </p:nvSpPr>
        <p:spPr bwMode="auto">
          <a:xfrm>
            <a:off x="4516438" y="32639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17" name="Oval 317"/>
          <p:cNvSpPr>
            <a:spLocks noChangeArrowheads="1"/>
          </p:cNvSpPr>
          <p:nvPr/>
        </p:nvSpPr>
        <p:spPr bwMode="auto">
          <a:xfrm>
            <a:off x="7054850" y="4752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18" name="Oval 318"/>
          <p:cNvSpPr>
            <a:spLocks noChangeArrowheads="1"/>
          </p:cNvSpPr>
          <p:nvPr/>
        </p:nvSpPr>
        <p:spPr bwMode="auto">
          <a:xfrm>
            <a:off x="4354513" y="27193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19" name="Oval 319"/>
          <p:cNvSpPr>
            <a:spLocks noChangeArrowheads="1"/>
          </p:cNvSpPr>
          <p:nvPr/>
        </p:nvSpPr>
        <p:spPr bwMode="auto">
          <a:xfrm>
            <a:off x="4114800" y="2838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20" name="Oval 320"/>
          <p:cNvSpPr>
            <a:spLocks noChangeArrowheads="1"/>
          </p:cNvSpPr>
          <p:nvPr/>
        </p:nvSpPr>
        <p:spPr bwMode="auto">
          <a:xfrm>
            <a:off x="3921125" y="23685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21" name="Oval 321"/>
          <p:cNvSpPr>
            <a:spLocks noChangeArrowheads="1"/>
          </p:cNvSpPr>
          <p:nvPr/>
        </p:nvSpPr>
        <p:spPr bwMode="auto">
          <a:xfrm>
            <a:off x="3789363" y="25019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23" name="Oval 323"/>
          <p:cNvSpPr>
            <a:spLocks noChangeArrowheads="1"/>
          </p:cNvSpPr>
          <p:nvPr/>
        </p:nvSpPr>
        <p:spPr bwMode="auto">
          <a:xfrm>
            <a:off x="3805238" y="4249738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24" name="Oval 324"/>
          <p:cNvSpPr>
            <a:spLocks noChangeArrowheads="1"/>
          </p:cNvSpPr>
          <p:nvPr/>
        </p:nvSpPr>
        <p:spPr bwMode="auto">
          <a:xfrm>
            <a:off x="2757488" y="4256088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25" name="Oval 325"/>
          <p:cNvSpPr>
            <a:spLocks noChangeArrowheads="1"/>
          </p:cNvSpPr>
          <p:nvPr/>
        </p:nvSpPr>
        <p:spPr bwMode="auto">
          <a:xfrm>
            <a:off x="2751138" y="3557588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26" name="Oval 326"/>
          <p:cNvSpPr>
            <a:spLocks noChangeArrowheads="1"/>
          </p:cNvSpPr>
          <p:nvPr/>
        </p:nvSpPr>
        <p:spPr bwMode="auto">
          <a:xfrm>
            <a:off x="3811588" y="3563938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27" name="Oval 327"/>
          <p:cNvSpPr>
            <a:spLocks noChangeArrowheads="1"/>
          </p:cNvSpPr>
          <p:nvPr/>
        </p:nvSpPr>
        <p:spPr bwMode="auto">
          <a:xfrm>
            <a:off x="3810000" y="283845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28" name="Oval 328"/>
          <p:cNvSpPr>
            <a:spLocks noChangeArrowheads="1"/>
          </p:cNvSpPr>
          <p:nvPr/>
        </p:nvSpPr>
        <p:spPr bwMode="auto">
          <a:xfrm>
            <a:off x="2762250" y="284480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29" name="Oval 329"/>
          <p:cNvSpPr>
            <a:spLocks noChangeArrowheads="1"/>
          </p:cNvSpPr>
          <p:nvPr/>
        </p:nvSpPr>
        <p:spPr bwMode="auto">
          <a:xfrm>
            <a:off x="2755900" y="214630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30" name="Oval 330"/>
          <p:cNvSpPr>
            <a:spLocks noChangeArrowheads="1"/>
          </p:cNvSpPr>
          <p:nvPr/>
        </p:nvSpPr>
        <p:spPr bwMode="auto">
          <a:xfrm>
            <a:off x="3816350" y="215265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31" name="Oval 331"/>
          <p:cNvSpPr>
            <a:spLocks noChangeArrowheads="1"/>
          </p:cNvSpPr>
          <p:nvPr/>
        </p:nvSpPr>
        <p:spPr bwMode="auto">
          <a:xfrm>
            <a:off x="5943600" y="283845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32" name="Oval 332"/>
          <p:cNvSpPr>
            <a:spLocks noChangeArrowheads="1"/>
          </p:cNvSpPr>
          <p:nvPr/>
        </p:nvSpPr>
        <p:spPr bwMode="auto">
          <a:xfrm>
            <a:off x="4895850" y="284480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33" name="Oval 333"/>
          <p:cNvSpPr>
            <a:spLocks noChangeArrowheads="1"/>
          </p:cNvSpPr>
          <p:nvPr/>
        </p:nvSpPr>
        <p:spPr bwMode="auto">
          <a:xfrm>
            <a:off x="4889500" y="214630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34" name="Oval 334"/>
          <p:cNvSpPr>
            <a:spLocks noChangeArrowheads="1"/>
          </p:cNvSpPr>
          <p:nvPr/>
        </p:nvSpPr>
        <p:spPr bwMode="auto">
          <a:xfrm>
            <a:off x="5943600" y="215265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35" name="Oval 335"/>
          <p:cNvSpPr>
            <a:spLocks noChangeArrowheads="1"/>
          </p:cNvSpPr>
          <p:nvPr/>
        </p:nvSpPr>
        <p:spPr bwMode="auto">
          <a:xfrm>
            <a:off x="2755900" y="496570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36" name="Oval 336"/>
          <p:cNvSpPr>
            <a:spLocks noChangeArrowheads="1"/>
          </p:cNvSpPr>
          <p:nvPr/>
        </p:nvSpPr>
        <p:spPr bwMode="auto">
          <a:xfrm>
            <a:off x="3816350" y="497205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37" name="Oval 337"/>
          <p:cNvSpPr>
            <a:spLocks noChangeArrowheads="1"/>
          </p:cNvSpPr>
          <p:nvPr/>
        </p:nvSpPr>
        <p:spPr bwMode="auto">
          <a:xfrm>
            <a:off x="4889500" y="496570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38" name="Oval 338"/>
          <p:cNvSpPr>
            <a:spLocks noChangeArrowheads="1"/>
          </p:cNvSpPr>
          <p:nvPr/>
        </p:nvSpPr>
        <p:spPr bwMode="auto">
          <a:xfrm>
            <a:off x="5943600" y="497205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39" name="Rectangle 339"/>
          <p:cNvSpPr>
            <a:spLocks noChangeArrowheads="1"/>
          </p:cNvSpPr>
          <p:nvPr/>
        </p:nvSpPr>
        <p:spPr bwMode="auto">
          <a:xfrm>
            <a:off x="0" y="434975"/>
            <a:ext cx="91440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CA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Re-map and interpolate the PR reflectivity field</a:t>
            </a:r>
          </a:p>
        </p:txBody>
      </p:sp>
    </p:spTree>
    <p:extLst>
      <p:ext uri="{BB962C8B-B14F-4D97-AF65-F5344CB8AC3E}">
        <p14:creationId xmlns:p14="http://schemas.microsoft.com/office/powerpoint/2010/main" val="2964483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01053" y="1152942"/>
            <a:ext cx="8618018" cy="4552117"/>
          </a:xfrm>
          <a:prstGeom prst="rect">
            <a:avLst/>
          </a:prstGeom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Use remapped </a:t>
            </a:r>
            <a:r>
              <a:rPr lang="en-CA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&amp;</a:t>
            </a:r>
            <a:r>
              <a:rPr lang="en-CA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interpolated data to: </a:t>
            </a:r>
          </a:p>
          <a:p>
            <a:pPr algn="l"/>
            <a:endParaRPr lang="en-CA" sz="3600" b="1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 marL="741363" indent="-276225" algn="l">
              <a:buFont typeface="Arial"/>
              <a:buChar char="•"/>
            </a:pPr>
            <a:r>
              <a:rPr lang="en-CA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View PR data in visualization software</a:t>
            </a:r>
          </a:p>
          <a:p>
            <a:pPr marL="741363" indent="-276225" algn="l">
              <a:buFont typeface="Arial"/>
              <a:buChar char="•"/>
            </a:pPr>
            <a:endParaRPr lang="en-CA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 marL="741363" indent="-276225" algn="l">
              <a:buFont typeface="Arial"/>
              <a:buChar char="•"/>
            </a:pPr>
            <a:r>
              <a:rPr lang="en-CA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Objectively identify 3D echo objects indicative of convective lifecycle stage</a:t>
            </a:r>
            <a:endParaRPr lang="en-CA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9247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ebra_westPac_20100121_1618_PAPER_TOP_LEF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385"/>
            <a:ext cx="9144000" cy="59432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44911" y="6011938"/>
            <a:ext cx="1658553" cy="486359"/>
          </a:xfrm>
          <a:prstGeom prst="rect">
            <a:avLst/>
          </a:prstGeom>
          <a:noFill/>
          <a:ln w="28575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35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ebra_westPac_20100121_1618_PAPER_TOP_LEFT_xsect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3" b="9329"/>
          <a:stretch/>
        </p:blipFill>
        <p:spPr>
          <a:xfrm>
            <a:off x="0" y="1661727"/>
            <a:ext cx="9144000" cy="471498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200" y="454967"/>
            <a:ext cx="8257806" cy="6098233"/>
            <a:chOff x="457200" y="454967"/>
            <a:chExt cx="8257806" cy="6098233"/>
          </a:xfrm>
        </p:grpSpPr>
        <p:grpSp>
          <p:nvGrpSpPr>
            <p:cNvPr id="16" name="Group 15"/>
            <p:cNvGrpSpPr/>
            <p:nvPr/>
          </p:nvGrpSpPr>
          <p:grpSpPr>
            <a:xfrm>
              <a:off x="791219" y="1248360"/>
              <a:ext cx="5955395" cy="5304840"/>
              <a:chOff x="791219" y="1248360"/>
              <a:chExt cx="5955395" cy="5304840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2206169" y="1371600"/>
                <a:ext cx="0" cy="5181600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/>
              <p:cNvSpPr txBox="1"/>
              <p:nvPr/>
            </p:nvSpPr>
            <p:spPr>
              <a:xfrm>
                <a:off x="5539771" y="1248360"/>
                <a:ext cx="12068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  <a:latin typeface="Calibri"/>
                  </a:rPr>
                  <a:t>Convective</a:t>
                </a: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2976332" y="1248360"/>
                <a:ext cx="11351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  <a:latin typeface="Calibri"/>
                  </a:rPr>
                  <a:t>Stratiform</a:t>
                </a: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791219" y="1248360"/>
                <a:ext cx="7314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  <a:latin typeface="Calibri"/>
                  </a:rPr>
                  <a:t>Other</a:t>
                </a: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>
                <a:off x="5288036" y="1371600"/>
                <a:ext cx="0" cy="5181600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457200" y="454967"/>
              <a:ext cx="8257806" cy="58477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 smtClean="0">
                  <a:solidFill>
                    <a:prstClr val="white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TRMM algorithm subdivisions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2822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339035" y="66785"/>
            <a:ext cx="8414986" cy="868049"/>
          </a:xfrm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l"/>
            <a:r>
              <a:rPr lang="en-CA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en-CA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onvective cores</a:t>
            </a:r>
            <a:endParaRPr lang="en-CA" sz="24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23700" y="503382"/>
            <a:ext cx="5873387" cy="3207289"/>
            <a:chOff x="914400" y="3200400"/>
            <a:chExt cx="6372425" cy="3479800"/>
          </a:xfrm>
        </p:grpSpPr>
        <p:sp>
          <p:nvSpPr>
            <p:cNvPr id="106502" name="Line 6"/>
            <p:cNvSpPr>
              <a:spLocks noChangeShapeType="1"/>
            </p:cNvSpPr>
            <p:nvPr/>
          </p:nvSpPr>
          <p:spPr bwMode="auto">
            <a:xfrm>
              <a:off x="914400" y="6173788"/>
              <a:ext cx="3429000" cy="22860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6503" name="Line 7"/>
            <p:cNvSpPr>
              <a:spLocks noChangeShapeType="1"/>
            </p:cNvSpPr>
            <p:nvPr/>
          </p:nvSpPr>
          <p:spPr bwMode="auto">
            <a:xfrm flipV="1">
              <a:off x="914400" y="4624388"/>
              <a:ext cx="2489200" cy="154940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6504" name="Line 8"/>
            <p:cNvSpPr>
              <a:spLocks noChangeShapeType="1"/>
            </p:cNvSpPr>
            <p:nvPr/>
          </p:nvSpPr>
          <p:spPr bwMode="auto">
            <a:xfrm flipV="1">
              <a:off x="4343400" y="4783138"/>
              <a:ext cx="909638" cy="161925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6505" name="Text Box 9"/>
            <p:cNvSpPr txBox="1">
              <a:spLocks noChangeArrowheads="1"/>
            </p:cNvSpPr>
            <p:nvPr/>
          </p:nvSpPr>
          <p:spPr bwMode="auto">
            <a:xfrm rot="208255">
              <a:off x="2041134" y="5798198"/>
              <a:ext cx="1133043" cy="434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srgbClr val="D1D1C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0"/>
                </a:rPr>
                <a:t>land</a:t>
              </a:r>
            </a:p>
          </p:txBody>
        </p:sp>
        <p:sp>
          <p:nvSpPr>
            <p:cNvPr id="106507" name="Freeform 11" descr="25%"/>
            <p:cNvSpPr>
              <a:spLocks/>
            </p:cNvSpPr>
            <p:nvPr/>
          </p:nvSpPr>
          <p:spPr bwMode="auto">
            <a:xfrm>
              <a:off x="914400" y="6188075"/>
              <a:ext cx="3427413" cy="481013"/>
            </a:xfrm>
            <a:custGeom>
              <a:avLst/>
              <a:gdLst>
                <a:gd name="T0" fmla="*/ 0 w 2159"/>
                <a:gd name="T1" fmla="*/ 0 h 303"/>
                <a:gd name="T2" fmla="*/ 0 w 2159"/>
                <a:gd name="T3" fmla="*/ 160 h 303"/>
                <a:gd name="T4" fmla="*/ 2159 w 2159"/>
                <a:gd name="T5" fmla="*/ 303 h 303"/>
                <a:gd name="T6" fmla="*/ 2157 w 2159"/>
                <a:gd name="T7" fmla="*/ 140 h 303"/>
                <a:gd name="T8" fmla="*/ 0 w 2159"/>
                <a:gd name="T9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9" h="303">
                  <a:moveTo>
                    <a:pt x="0" y="0"/>
                  </a:moveTo>
                  <a:lnTo>
                    <a:pt x="0" y="160"/>
                  </a:lnTo>
                  <a:lnTo>
                    <a:pt x="2159" y="303"/>
                  </a:lnTo>
                  <a:lnTo>
                    <a:pt x="2157" y="140"/>
                  </a:lnTo>
                  <a:lnTo>
                    <a:pt x="0" y="0"/>
                  </a:lnTo>
                  <a:close/>
                </a:path>
              </a:pathLst>
            </a:custGeom>
            <a:pattFill prst="pct25">
              <a:fgClr>
                <a:schemeClr val="tx2"/>
              </a:fgClr>
              <a:bgClr>
                <a:schemeClr val="bg1"/>
              </a:bgClr>
            </a:pattFill>
            <a:ln w="1905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6508" name="Freeform 12" descr="25%"/>
            <p:cNvSpPr>
              <a:spLocks/>
            </p:cNvSpPr>
            <p:nvPr/>
          </p:nvSpPr>
          <p:spPr bwMode="auto">
            <a:xfrm>
              <a:off x="4313238" y="4749800"/>
              <a:ext cx="979487" cy="1930400"/>
            </a:xfrm>
            <a:custGeom>
              <a:avLst/>
              <a:gdLst>
                <a:gd name="T0" fmla="*/ 0 w 617"/>
                <a:gd name="T1" fmla="*/ 1058 h 1216"/>
                <a:gd name="T2" fmla="*/ 0 w 617"/>
                <a:gd name="T3" fmla="*/ 1216 h 1216"/>
                <a:gd name="T4" fmla="*/ 617 w 617"/>
                <a:gd name="T5" fmla="*/ 74 h 1216"/>
                <a:gd name="T6" fmla="*/ 611 w 617"/>
                <a:gd name="T7" fmla="*/ 0 h 1216"/>
                <a:gd name="T8" fmla="*/ 0 w 617"/>
                <a:gd name="T9" fmla="*/ 1058 h 1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1216">
                  <a:moveTo>
                    <a:pt x="0" y="1058"/>
                  </a:moveTo>
                  <a:lnTo>
                    <a:pt x="0" y="1216"/>
                  </a:lnTo>
                  <a:lnTo>
                    <a:pt x="617" y="74"/>
                  </a:lnTo>
                  <a:lnTo>
                    <a:pt x="611" y="0"/>
                  </a:lnTo>
                  <a:lnTo>
                    <a:pt x="0" y="1058"/>
                  </a:lnTo>
                  <a:close/>
                </a:path>
              </a:pathLst>
            </a:custGeom>
            <a:pattFill prst="pct25">
              <a:fgClr>
                <a:schemeClr val="tx2"/>
              </a:fgClr>
              <a:bgClr>
                <a:schemeClr val="bg1"/>
              </a:bgClr>
            </a:pattFill>
            <a:ln w="1905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graphicFrame>
          <p:nvGraphicFramePr>
            <p:cNvPr id="106509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91126143"/>
                </p:ext>
              </p:extLst>
            </p:nvPr>
          </p:nvGraphicFramePr>
          <p:xfrm>
            <a:off x="4800600" y="3200400"/>
            <a:ext cx="1676400" cy="11128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53" name="Bitmap Image" r:id="rId4" imgW="2381582" imgH="1580952" progId="Paint.Picture">
                    <p:embed/>
                  </p:oleObj>
                </mc:Choice>
                <mc:Fallback>
                  <p:oleObj name="Bitmap Image" r:id="rId4" imgW="2381582" imgH="1580952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0600" y="3200400"/>
                          <a:ext cx="1676400" cy="11128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6510" name="Line 14"/>
            <p:cNvSpPr>
              <a:spLocks noChangeShapeType="1"/>
            </p:cNvSpPr>
            <p:nvPr/>
          </p:nvSpPr>
          <p:spPr bwMode="auto">
            <a:xfrm flipH="1">
              <a:off x="4419599" y="5113716"/>
              <a:ext cx="1666009" cy="1911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6511" name="Arc 15"/>
            <p:cNvSpPr>
              <a:spLocks/>
            </p:cNvSpPr>
            <p:nvPr/>
          </p:nvSpPr>
          <p:spPr bwMode="auto">
            <a:xfrm>
              <a:off x="4094163" y="4246563"/>
              <a:ext cx="381000" cy="4572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6512" name="Arc 16"/>
            <p:cNvSpPr>
              <a:spLocks/>
            </p:cNvSpPr>
            <p:nvPr/>
          </p:nvSpPr>
          <p:spPr bwMode="auto">
            <a:xfrm>
              <a:off x="4318000" y="4095750"/>
              <a:ext cx="381000" cy="4572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6513" name="Arc 17"/>
            <p:cNvSpPr>
              <a:spLocks/>
            </p:cNvSpPr>
            <p:nvPr/>
          </p:nvSpPr>
          <p:spPr bwMode="auto">
            <a:xfrm>
              <a:off x="4876800" y="3810000"/>
              <a:ext cx="381000" cy="4572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6514" name="Arc 18"/>
            <p:cNvSpPr>
              <a:spLocks/>
            </p:cNvSpPr>
            <p:nvPr/>
          </p:nvSpPr>
          <p:spPr bwMode="auto">
            <a:xfrm>
              <a:off x="4572000" y="3962400"/>
              <a:ext cx="381000" cy="4572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6515" name="Arc 19"/>
            <p:cNvSpPr>
              <a:spLocks/>
            </p:cNvSpPr>
            <p:nvPr/>
          </p:nvSpPr>
          <p:spPr bwMode="auto">
            <a:xfrm>
              <a:off x="4579938" y="3956050"/>
              <a:ext cx="381000" cy="4572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6516" name="Rectangle 20"/>
            <p:cNvSpPr>
              <a:spLocks noChangeArrowheads="1"/>
            </p:cNvSpPr>
            <p:nvPr/>
          </p:nvSpPr>
          <p:spPr bwMode="auto">
            <a:xfrm flipH="1">
              <a:off x="3525838" y="4678363"/>
              <a:ext cx="665162" cy="11271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scene3d>
              <a:camera prst="legacyObliqueTopRight"/>
              <a:lightRig rig="legacyFlat3" dir="t"/>
            </a:scene3d>
            <a:sp3d extrusionH="5445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  <a:extLst>
              <a:ext uri="{91240B29-F687-4f45-9708-019B960494DF}">
                <a14:hiddenLine xmlns:a14="http://schemas.microsoft.com/office/drawing/2010/main" w="2857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6506" name="Text Box 10"/>
            <p:cNvSpPr txBox="1">
              <a:spLocks noChangeArrowheads="1"/>
            </p:cNvSpPr>
            <p:nvPr/>
          </p:nvSpPr>
          <p:spPr bwMode="auto">
            <a:xfrm>
              <a:off x="3476625" y="4851400"/>
              <a:ext cx="777875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0"/>
                </a:rPr>
                <a:t>echo</a:t>
              </a:r>
              <a:b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0"/>
                </a:rPr>
              </a:br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0"/>
                </a:rPr>
                <a:t>core</a:t>
              </a:r>
            </a:p>
          </p:txBody>
        </p:sp>
        <p:sp>
          <p:nvSpPr>
            <p:cNvPr id="106500" name="Text Box 4"/>
            <p:cNvSpPr txBox="1">
              <a:spLocks noChangeArrowheads="1"/>
            </p:cNvSpPr>
            <p:nvPr/>
          </p:nvSpPr>
          <p:spPr bwMode="auto">
            <a:xfrm>
              <a:off x="6094310" y="4551533"/>
              <a:ext cx="1192515" cy="173642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FFFF00"/>
                  </a:solidFill>
                  <a:latin typeface="Arial" charset="0"/>
                  <a:ea typeface="ＭＳ Ｐゴシック" charset="0"/>
                </a:rPr>
                <a:t>3D</a:t>
              </a:r>
              <a:r>
                <a:rPr lang="en-US" sz="1400" b="1" dirty="0" smtClean="0">
                  <a:solidFill>
                    <a:srgbClr val="FFFFFF"/>
                  </a:solidFill>
                  <a:latin typeface="Arial" charset="0"/>
                  <a:ea typeface="ＭＳ Ｐゴシック" charset="0"/>
                </a:rPr>
                <a:t> convective echo bounded </a:t>
              </a:r>
              <a:br>
                <a:rPr lang="en-US" sz="1400" b="1" dirty="0" smtClean="0">
                  <a:solidFill>
                    <a:srgbClr val="FFFFFF"/>
                  </a:solidFill>
                  <a:latin typeface="Arial" charset="0"/>
                  <a:ea typeface="ＭＳ Ｐゴシック" charset="0"/>
                </a:rPr>
              </a:br>
              <a:r>
                <a:rPr lang="en-US" sz="1400" b="1" dirty="0" smtClean="0">
                  <a:solidFill>
                    <a:srgbClr val="FFFFFF"/>
                  </a:solidFill>
                  <a:latin typeface="Arial" charset="0"/>
                  <a:ea typeface="ＭＳ Ｐゴシック" charset="0"/>
                </a:rPr>
                <a:t>by threshold dBZ</a:t>
              </a: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485056"/>
              </p:ext>
            </p:extLst>
          </p:nvPr>
        </p:nvGraphicFramePr>
        <p:xfrm>
          <a:off x="477575" y="4304207"/>
          <a:ext cx="6999112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7123"/>
                <a:gridCol w="1342433"/>
                <a:gridCol w="1749778"/>
                <a:gridCol w="174977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FF00"/>
                          </a:solidFill>
                        </a:rPr>
                        <a:t>Type</a:t>
                      </a:r>
                      <a:endParaRPr lang="en-US" sz="16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686B5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>
                          <a:solidFill>
                            <a:srgbClr val="FFFF00"/>
                          </a:solidFill>
                        </a:rPr>
                        <a:t>Threshold</a:t>
                      </a:r>
                      <a:endParaRPr lang="en-US" sz="16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686B5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>
                          <a:solidFill>
                            <a:srgbClr val="FFFF00"/>
                          </a:solidFill>
                        </a:rPr>
                        <a:t>Width</a:t>
                      </a:r>
                      <a:endParaRPr lang="en-US" sz="16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686B5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>
                          <a:solidFill>
                            <a:srgbClr val="FFFF00"/>
                          </a:solidFill>
                        </a:rPr>
                        <a:t>Height</a:t>
                      </a:r>
                      <a:endParaRPr lang="en-US" sz="16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686B5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sz="1600" dirty="0" smtClean="0"/>
                        <a:t>Shallow-</a:t>
                      </a:r>
                      <a:r>
                        <a:rPr lang="en-CA" sz="1600" dirty="0" smtClean="0">
                          <a:solidFill>
                            <a:srgbClr val="FFFF00"/>
                          </a:solidFill>
                        </a:rPr>
                        <a:t>isolated</a:t>
                      </a:r>
                      <a:endParaRPr lang="en-US" sz="1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17 dBZ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1600" dirty="0" smtClean="0"/>
                        <a:t>2 pixels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1600" dirty="0" smtClean="0"/>
                        <a:t>&lt; 5 km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Deep-</a:t>
                      </a:r>
                      <a:r>
                        <a:rPr lang="en-US" sz="1600" dirty="0" smtClean="0">
                          <a:solidFill>
                            <a:srgbClr val="FFFF00"/>
                          </a:solidFill>
                        </a:rPr>
                        <a:t>strong</a:t>
                      </a:r>
                      <a:endParaRPr lang="en-US" sz="1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40</a:t>
                      </a:r>
                      <a:r>
                        <a:rPr lang="en-US" sz="1600" baseline="0" dirty="0" smtClean="0"/>
                        <a:t> dBZ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dirty="0" smtClean="0"/>
                        <a:t>&gt;10 km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Deep-</a:t>
                      </a:r>
                      <a:r>
                        <a:rPr lang="en-US" sz="1600" baseline="0" dirty="0" smtClean="0">
                          <a:solidFill>
                            <a:srgbClr val="FFFF00"/>
                          </a:solidFill>
                        </a:rPr>
                        <a:t>moderate</a:t>
                      </a:r>
                      <a:endParaRPr lang="en-US" sz="1600" dirty="0" smtClean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30</a:t>
                      </a:r>
                      <a:r>
                        <a:rPr lang="en-US" sz="1600" baseline="0" dirty="0" smtClean="0"/>
                        <a:t> dBZ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&gt; 8 km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Wide-</a:t>
                      </a:r>
                      <a:r>
                        <a:rPr lang="en-US" sz="1600" dirty="0" smtClean="0">
                          <a:solidFill>
                            <a:srgbClr val="FFFF00"/>
                          </a:solidFill>
                        </a:rPr>
                        <a:t>strong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40</a:t>
                      </a:r>
                      <a:r>
                        <a:rPr lang="en-US" sz="1600" baseline="0" dirty="0" smtClean="0"/>
                        <a:t> dBZ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dirty="0" smtClean="0"/>
                        <a:t>&gt;1000 km</a:t>
                      </a:r>
                      <a:r>
                        <a:rPr lang="en-CA" sz="1600" baseline="30000" dirty="0" smtClean="0"/>
                        <a:t>2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Wide</a:t>
                      </a:r>
                      <a:r>
                        <a:rPr lang="en-US" sz="1600" baseline="0" dirty="0" smtClean="0"/>
                        <a:t>-</a:t>
                      </a:r>
                      <a:r>
                        <a:rPr lang="en-US" sz="1600" baseline="0" dirty="0" smtClean="0">
                          <a:solidFill>
                            <a:srgbClr val="FFFF00"/>
                          </a:solidFill>
                        </a:rPr>
                        <a:t>moderate</a:t>
                      </a:r>
                      <a:endParaRPr lang="en-US" sz="1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30 dBZ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dirty="0" smtClean="0"/>
                        <a:t>&gt;800 km</a:t>
                      </a:r>
                      <a:r>
                        <a:rPr lang="en-CA" sz="1600" baseline="30000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43897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000000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FF0000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rgbClr val="FF0000"/>
          </a:solidFill>
        </a:ln>
      </a:spPr>
      <a:bodyPr wrap="square" rtlCol="0">
        <a:spAutoFit/>
      </a:bodyPr>
      <a:lstStyle>
        <a:defPPr>
          <a:defRPr sz="2000" dirty="0" smtClean="0">
            <a:solidFill>
              <a:srgbClr val="FF0000"/>
            </a:solidFill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2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000000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000000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1_Default Design">
  <a:themeElements>
    <a:clrScheme name="Default Design 4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Default Design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CA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CA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0">
      <a:dk1>
        <a:srgbClr val="777777"/>
      </a:dk1>
      <a:lt1>
        <a:srgbClr val="FFFFFF"/>
      </a:lt1>
      <a:dk2>
        <a:srgbClr val="686B5D"/>
      </a:dk2>
      <a:lt2>
        <a:srgbClr val="D1D1CB"/>
      </a:lt2>
      <a:accent1>
        <a:srgbClr val="909082"/>
      </a:accent1>
      <a:accent2>
        <a:srgbClr val="809EA8"/>
      </a:accent2>
      <a:accent3>
        <a:srgbClr val="B9BAB6"/>
      </a:accent3>
      <a:accent4>
        <a:srgbClr val="DADADA"/>
      </a:accent4>
      <a:accent5>
        <a:srgbClr val="C6C6C1"/>
      </a:accent5>
      <a:accent6>
        <a:srgbClr val="738F98"/>
      </a:accent6>
      <a:hlink>
        <a:srgbClr val="FFCC66"/>
      </a:hlink>
      <a:folHlink>
        <a:srgbClr val="E9DCB9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000000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6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000000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3200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8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000000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2000" dirty="0" smtClean="0">
            <a:solidFill>
              <a:srgbClr val="5D5D5D"/>
            </a:solidFill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5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000000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2000" dirty="0" smtClean="0">
            <a:solidFill>
              <a:srgbClr val="5D5D5D"/>
            </a:solidFill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11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000000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FF0000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rgbClr val="FF0000"/>
          </a:solidFill>
        </a:ln>
      </a:spPr>
      <a:bodyPr wrap="square" rtlCol="0">
        <a:spAutoFit/>
      </a:bodyPr>
      <a:lstStyle>
        <a:defPPr>
          <a:defRPr sz="2000" dirty="0" smtClean="0">
            <a:solidFill>
              <a:srgbClr val="FF0000"/>
            </a:solidFill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10280</TotalTime>
  <Words>1668</Words>
  <Application>Microsoft Macintosh PowerPoint</Application>
  <PresentationFormat>On-screen Show (4:3)</PresentationFormat>
  <Paragraphs>258</Paragraphs>
  <Slides>38</Slides>
  <Notes>27</Notes>
  <HiddenSlides>0</HiddenSlides>
  <MMClips>0</MMClips>
  <ScaleCrop>false</ScaleCrop>
  <HeadingPairs>
    <vt:vector size="6" baseType="variant"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Default Theme</vt:lpstr>
      <vt:lpstr>1_Default Theme</vt:lpstr>
      <vt:lpstr>11_Default Design</vt:lpstr>
      <vt:lpstr>1_Default Design</vt:lpstr>
      <vt:lpstr>4_Default Theme</vt:lpstr>
      <vt:lpstr>6_Default Theme</vt:lpstr>
      <vt:lpstr>8_Default Theme</vt:lpstr>
      <vt:lpstr>5_Default Theme</vt:lpstr>
      <vt:lpstr>11_Default Theme</vt:lpstr>
      <vt:lpstr>2_Default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Convective cores</vt:lpstr>
      <vt:lpstr>Broad stratiform regions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Washington Department of Atmos. Sci.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Houze</dc:creator>
  <cp:lastModifiedBy>Robert Houze</cp:lastModifiedBy>
  <cp:revision>187</cp:revision>
  <dcterms:created xsi:type="dcterms:W3CDTF">2015-06-04T00:35:42Z</dcterms:created>
  <dcterms:modified xsi:type="dcterms:W3CDTF">2016-01-27T14:49:12Z</dcterms:modified>
</cp:coreProperties>
</file>