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7" r:id="rId2"/>
    <p:sldMasterId id="2147483744" r:id="rId3"/>
    <p:sldMasterId id="2147483794" r:id="rId4"/>
    <p:sldMasterId id="2147483806" r:id="rId5"/>
  </p:sldMasterIdLst>
  <p:notesMasterIdLst>
    <p:notesMasterId r:id="rId21"/>
  </p:notesMasterIdLst>
  <p:sldIdLst>
    <p:sldId id="314" r:id="rId6"/>
    <p:sldId id="292" r:id="rId7"/>
    <p:sldId id="290" r:id="rId8"/>
    <p:sldId id="310" r:id="rId9"/>
    <p:sldId id="320" r:id="rId10"/>
    <p:sldId id="258" r:id="rId11"/>
    <p:sldId id="303" r:id="rId12"/>
    <p:sldId id="309" r:id="rId13"/>
    <p:sldId id="261" r:id="rId14"/>
    <p:sldId id="323" r:id="rId15"/>
    <p:sldId id="266" r:id="rId16"/>
    <p:sldId id="302" r:id="rId17"/>
    <p:sldId id="264" r:id="rId18"/>
    <p:sldId id="322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0BD"/>
    <a:srgbClr val="B50010"/>
    <a:srgbClr val="6C8DBD"/>
    <a:srgbClr val="218623"/>
    <a:srgbClr val="355B77"/>
    <a:srgbClr val="0A2855"/>
    <a:srgbClr val="D1D0CB"/>
    <a:srgbClr val="26F7F5"/>
    <a:srgbClr val="7E7E7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3" autoAdjust="0"/>
    <p:restoredTop sz="99663" autoAdjust="0"/>
  </p:normalViewPr>
  <p:slideViewPr>
    <p:cSldViewPr snapToGrid="0">
      <p:cViewPr varScale="1">
        <p:scale>
          <a:sx n="115" d="100"/>
          <a:sy n="115" d="100"/>
        </p:scale>
        <p:origin x="-136" y="-104"/>
      </p:cViewPr>
      <p:guideLst>
        <p:guide orient="horz" pos="1440"/>
        <p:guide pos="2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FF81F-17E5-1845-AAD7-3CE95E793C48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0661D-5E63-4940-82C2-514BD76A1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2F0C7A-2699-554F-8AEB-CD1860E4ED22}" type="slidenum">
              <a:rPr lang="en-CA" sz="1200">
                <a:solidFill>
                  <a:srgbClr val="000000"/>
                </a:solidFill>
                <a:latin typeface="Calibri" charset="0"/>
              </a:rPr>
              <a:pPr eaLnBrk="1" hangingPunct="1"/>
              <a:t>2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CA">
                <a:latin typeface="Calibri" charset="0"/>
                <a:ea typeface="ＭＳ Ｐゴシック" charset="0"/>
                <a:cs typeface="ＭＳ Ｐゴシック" charset="0"/>
              </a:rPr>
              <a:t>92.5 minute orbit; approximately 16 orbits per day.</a:t>
            </a:r>
          </a:p>
          <a:p>
            <a:pPr algn="just" eaLnBrk="1" hangingPunct="1">
              <a:spcBef>
                <a:spcPct val="0"/>
              </a:spcBef>
            </a:pPr>
            <a:r>
              <a:rPr lang="en-CA">
                <a:latin typeface="Calibri" charset="0"/>
                <a:ea typeface="ＭＳ Ｐゴシック" charset="0"/>
                <a:cs typeface="ＭＳ Ｐゴシック" charset="0"/>
              </a:rPr>
              <a:t>Revisits specific locations 10-20 times per 30 day period (dependent on latitude).</a:t>
            </a:r>
          </a:p>
          <a:p>
            <a:pPr algn="just" eaLnBrk="1" hangingPunct="1">
              <a:spcBef>
                <a:spcPct val="0"/>
              </a:spcBef>
            </a:pPr>
            <a:r>
              <a:rPr lang="en-CA">
                <a:latin typeface="Calibri" charset="0"/>
                <a:ea typeface="ＭＳ Ｐゴシック" charset="0"/>
                <a:cs typeface="ＭＳ Ｐゴシック" charset="0"/>
              </a:rPr>
              <a:t>Our data set consists of 1648 TRMM 2A23 &amp; 2A25 rain containing orbit files from the monsoon season (June – September) in 2002 &amp; 2003.</a:t>
            </a:r>
          </a:p>
          <a:p>
            <a:pPr algn="just" eaLnBrk="1" hangingPunct="1">
              <a:spcBef>
                <a:spcPct val="0"/>
              </a:spcBef>
            </a:pPr>
            <a:r>
              <a:rPr lang="en-CA">
                <a:latin typeface="Calibri" charset="0"/>
                <a:ea typeface="ＭＳ Ｐゴシック" charset="0"/>
                <a:cs typeface="ＭＳ Ｐゴシック" charset="0"/>
              </a:rPr>
              <a:t>The TRMM 2A25 data contains </a:t>
            </a:r>
            <a:r>
              <a:rPr lang="en-CA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corrected TRMM  reflectivity data</a:t>
            </a:r>
            <a:r>
              <a:rPr lang="en-CA">
                <a:latin typeface="Calibri" charset="0"/>
                <a:ea typeface="ＭＳ Ｐゴシック" charset="0"/>
                <a:cs typeface="ＭＳ Ｐゴシック" charset="0"/>
              </a:rPr>
              <a:t> in 250 m height bins.</a:t>
            </a:r>
          </a:p>
          <a:p>
            <a:pPr algn="just" eaLnBrk="1" hangingPunct="1">
              <a:spcBef>
                <a:spcPct val="0"/>
              </a:spcBef>
            </a:pPr>
            <a:r>
              <a:rPr lang="en-CA">
                <a:latin typeface="Calibri" charset="0"/>
                <a:ea typeface="ＭＳ Ｐゴシック" charset="0"/>
                <a:cs typeface="ＭＳ Ｐゴシック" charset="0"/>
              </a:rPr>
              <a:t>The TRMM 2A23 algorithm detects the presence of a bright band and </a:t>
            </a:r>
            <a:r>
              <a:rPr lang="en-CA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categorizes precipitation as stratiform, convective or other</a:t>
            </a:r>
            <a:r>
              <a:rPr lang="en-CA">
                <a:latin typeface="Calibri" charset="0"/>
                <a:ea typeface="ＭＳ Ｐゴシック" charset="0"/>
                <a:cs typeface="ＭＳ Ｐゴシック" charset="0"/>
              </a:rPr>
              <a:t> (unclassified).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13EBAD-6008-8D49-8680-FE46D5D66C1D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CA" b="1">
                <a:latin typeface="Calibri" charset="0"/>
                <a:ea typeface="ＭＳ Ｐゴシック" charset="0"/>
                <a:cs typeface="ＭＳ Ｐゴシック" charset="0"/>
              </a:rPr>
              <a:t>Recall</a:t>
            </a:r>
          </a:p>
          <a:p>
            <a:pPr algn="just" eaLnBrk="1" hangingPunct="1">
              <a:spcBef>
                <a:spcPct val="0"/>
              </a:spcBef>
            </a:pPr>
            <a:r>
              <a:rPr lang="en-CA" b="1">
                <a:latin typeface="Calibri" charset="0"/>
                <a:ea typeface="ＭＳ Ｐゴシック" charset="0"/>
                <a:cs typeface="ＭＳ Ｐゴシック" charset="0"/>
              </a:rPr>
              <a:t>	TRMM PR samples a 3D volume.</a:t>
            </a:r>
          </a:p>
          <a:p>
            <a:pPr algn="just" eaLnBrk="1" hangingPunct="1">
              <a:spcBef>
                <a:spcPct val="0"/>
              </a:spcBef>
            </a:pPr>
            <a:r>
              <a:rPr lang="en-CA" b="1">
                <a:latin typeface="Calibri" charset="0"/>
                <a:ea typeface="ＭＳ Ｐゴシック" charset="0"/>
                <a:cs typeface="ＭＳ Ｐゴシック" charset="0"/>
              </a:rPr>
              <a:t>We can</a:t>
            </a:r>
          </a:p>
          <a:p>
            <a:pPr algn="just" eaLnBrk="1" hangingPunct="1">
              <a:spcBef>
                <a:spcPct val="0"/>
              </a:spcBef>
            </a:pPr>
            <a:r>
              <a:rPr lang="en-CA" b="1">
                <a:latin typeface="Calibri" charset="0"/>
                <a:ea typeface="ＭＳ Ｐゴシック" charset="0"/>
                <a:cs typeface="ＭＳ Ｐゴシック" charset="0"/>
              </a:rPr>
              <a:t>	plot a histogram showing frequency of occurrence of reflectivity values at each altitude. </a:t>
            </a:r>
          </a:p>
          <a:p>
            <a:pPr algn="just" eaLnBrk="1" hangingPunct="1">
              <a:spcBef>
                <a:spcPct val="0"/>
              </a:spcBef>
            </a:pPr>
            <a:endParaRPr lang="en-CA" b="1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304D6-272A-F74C-BC65-C10933C489EA}" type="slidenum">
              <a:rPr lang="en-US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r>
              <a:rPr lang="en-US" dirty="0"/>
              <a:t>First we will look at </a:t>
            </a:r>
            <a:r>
              <a:rPr lang="en-US" dirty="0" smtClean="0"/>
              <a:t>echoes identified</a:t>
            </a:r>
            <a:r>
              <a:rPr lang="en-US" baseline="0" dirty="0" smtClean="0"/>
              <a:t> as “convective”</a:t>
            </a:r>
            <a:r>
              <a:rPr lang="en-US" dirty="0" smtClean="0"/>
              <a:t> </a:t>
            </a:r>
            <a:r>
              <a:rPr lang="en-US" dirty="0" err="1" smtClean="0"/>
              <a:t>byTRMM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To do this</a:t>
            </a:r>
            <a:r>
              <a:rPr lang="en-US" dirty="0" smtClean="0"/>
              <a:t>—identify </a:t>
            </a:r>
            <a:r>
              <a:rPr lang="en-US" dirty="0"/>
              <a:t>3D echo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cores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altLang="ja-JP" dirty="0" smtClean="0">
                <a:latin typeface="Arial"/>
              </a:rPr>
              <a:t> that are EMBEDDED in larger echoes</a:t>
            </a:r>
          </a:p>
          <a:p>
            <a:r>
              <a:rPr lang="en-US" u="sng" dirty="0" smtClean="0">
                <a:latin typeface="Arial"/>
              </a:rPr>
              <a:t>Deep cores</a:t>
            </a:r>
            <a:r>
              <a:rPr lang="en-US" dirty="0" smtClean="0">
                <a:latin typeface="Arial"/>
              </a:rPr>
              <a:t>—associated with young,</a:t>
            </a:r>
            <a:r>
              <a:rPr lang="en-US" baseline="0" dirty="0" smtClean="0">
                <a:latin typeface="Arial"/>
              </a:rPr>
              <a:t> extremely vigorous convection</a:t>
            </a:r>
          </a:p>
          <a:p>
            <a:r>
              <a:rPr lang="en-US" u="sng" baseline="0" dirty="0" smtClean="0">
                <a:latin typeface="Arial"/>
              </a:rPr>
              <a:t>Wide cores</a:t>
            </a:r>
            <a:r>
              <a:rPr lang="en-US" baseline="0" dirty="0" smtClean="0">
                <a:latin typeface="Arial"/>
              </a:rPr>
              <a:t>—indicate where intense convection is aggregating and growing upscale into mesoscale systems</a:t>
            </a:r>
          </a:p>
          <a:p>
            <a:r>
              <a:rPr lang="en-US" baseline="0" dirty="0" smtClean="0">
                <a:latin typeface="Arial"/>
              </a:rPr>
              <a:t>Two categories—we find </a:t>
            </a:r>
            <a:r>
              <a:rPr lang="en-US" u="sng" baseline="0" dirty="0" smtClean="0">
                <a:latin typeface="Arial"/>
              </a:rPr>
              <a:t>strong</a:t>
            </a:r>
            <a:r>
              <a:rPr lang="en-US" baseline="0" dirty="0" smtClean="0">
                <a:latin typeface="Arial"/>
              </a:rPr>
              <a:t> categories are better indicators of processes over land, moderate better over oceans</a:t>
            </a:r>
          </a:p>
          <a:p>
            <a:r>
              <a:rPr lang="en-US" u="sng" baseline="0" dirty="0" smtClean="0">
                <a:latin typeface="Arial"/>
              </a:rPr>
              <a:t>Shallow isolated</a:t>
            </a:r>
            <a:r>
              <a:rPr lang="en-US" baseline="0" dirty="0" smtClean="0">
                <a:latin typeface="Arial"/>
              </a:rPr>
              <a:t>—are generally warm rain showers or small cumulonimbus clouds—fall into the category of “congestus”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r>
              <a:rPr lang="en-US" baseline="0" dirty="0" smtClean="0"/>
              <a:t> of results</a:t>
            </a:r>
          </a:p>
          <a:p>
            <a:r>
              <a:rPr lang="en-US" dirty="0" smtClean="0"/>
              <a:t>Because of time limitation—showing only DJF</a:t>
            </a:r>
          </a:p>
          <a:p>
            <a:r>
              <a:rPr lang="en-US" dirty="0" smtClean="0"/>
              <a:t>Shallow isolated echoes—are</a:t>
            </a:r>
            <a:r>
              <a:rPr lang="en-US" baseline="0" dirty="0" smtClean="0"/>
              <a:t> an oceanic phenomenon</a:t>
            </a:r>
          </a:p>
          <a:p>
            <a:r>
              <a:rPr lang="en-US" baseline="0" dirty="0" smtClean="0"/>
              <a:t>Deepest, most intense, embedded cores--continental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1D-5E63-4940-82C2-514BD76A1D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noted…wide cores</a:t>
            </a:r>
            <a:r>
              <a:rPr lang="en-US" baseline="0" dirty="0" smtClean="0"/>
              <a:t> are those growing upscale</a:t>
            </a:r>
          </a:p>
          <a:p>
            <a:r>
              <a:rPr lang="en-US" baseline="0" dirty="0" smtClean="0"/>
              <a:t>This shows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Mesoscale development much more widespread than the occurrence of extremely deep/intense convective core occurrence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Close correspondence of moderate deep conv. cores and mesoscale development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The rainiest regions—Amazon, MC, &amp; Gulf coast—have mesoscale development from mostly moderately deep &amp; intense convection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1D-5E63-4940-82C2-514BD76A1D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8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304D6-272A-F74C-BC65-C10933C489EA}" type="slidenum">
              <a:rPr lang="en-US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r>
              <a:rPr lang="en-US"/>
              <a:t>First we will look at convective echo structure in the TRMM data. </a:t>
            </a:r>
          </a:p>
          <a:p>
            <a:r>
              <a:rPr lang="en-US"/>
              <a:t>To do this—</a:t>
            </a:r>
          </a:p>
          <a:p>
            <a:r>
              <a:rPr lang="en-US"/>
              <a:t>	identify 3D echo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cores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Broad</a:t>
            </a:r>
            <a:r>
              <a:rPr lang="en-US" baseline="0" dirty="0" smtClean="0"/>
              <a:t> stratiform regions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Manifest in regions of wide convective cores, i.e. where mesoscale aggregation &amp; organization occur—globally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Manifests more strongly over oceans—wherever mesoscale organization is happening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Over land regions where the most intense deep &amp; wide convective systems occur, stratiform development is not especially strong.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Over semi-oceanic regions—Amazon, MC, and Gulf, BRSs manifest more strongly than regions where mesoscale conv. aggregation manifests most strongly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1D-5E63-4940-82C2-514BD76A1D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7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</a:t>
            </a:r>
            <a:r>
              <a:rPr lang="en-US" baseline="0" dirty="0" smtClean="0"/>
              <a:t> at BSRs in both winter &amp; summer in both hemispheres—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Several regimes: warm pool,</a:t>
            </a:r>
            <a:r>
              <a:rPr lang="en-US" baseline="0" dirty="0" smtClean="0"/>
              <a:t> monsoonal ITCZ, frontal, plum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1D-5E63-4940-82C2-514BD76A1D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79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1D-5E63-4940-82C2-514BD76A1D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7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1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07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EBD68-4906-7944-AD22-412261DE29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4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354FC-DE04-C64F-93CA-0581EDEC3A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61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56CD9-73DB-C649-A626-E3D68329BB2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46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F6AA9-F19C-704F-8516-10D8C34033B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3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090F6-5CC6-7245-8EB8-615334C2CA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3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60B1F-EDDD-1242-BB0B-9A0E62A9E1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78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0825D-895C-1E41-9107-40DC4BD874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83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ED86E-195F-0544-A063-FE257B4DD2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3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15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34773-1587-564C-8417-40356C4A3FA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92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FFEFB-60B4-DD43-9FB4-98D2708C54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50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EE2B7-2393-E943-8040-7911A4B8B0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79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latin typeface="Palatino Linotype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latin typeface="Palatino Linotype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95B3-5579-2C41-8CD3-A9D9D3436C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4984976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2C079-532C-6947-AF1B-B9C7E42AEC6C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68012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AE318-1EAC-A841-8ABA-0B641CF44301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23626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8D626-1D2A-594A-B31A-AABC1ADEDFA2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1201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37C90-D8AA-364B-99EF-3DD08CF89D88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91696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5B4E8-DA2F-5241-9798-A3B82FA946C8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30354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6D338-F7DA-0D4E-93A7-3BB031475F40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3201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50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07165-45D6-0947-B678-674292E743D7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94855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F65A6-824B-074C-8F3D-0D435C556DDF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4672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9E9F0-D3AF-4949-82D6-4E2A127CB7A0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36258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25308-7870-2542-BE76-138EB153B721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41243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3E615-394D-954B-8328-0F576342715A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46134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571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931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6855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07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86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730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592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337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524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1016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01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3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5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26D7-5AF0-7F48-A459-B66B89AE6A99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4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6F195CE-D83C-B547-8F75-4F604798EF5E}" type="slidenum"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862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>
              <a:latin typeface="Palatino Linotype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>
              <a:latin typeface="Palatino Linotype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Palatino Linotype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ABF06-999A-6E43-8BAC-3290E820C7D8}" type="slidenum">
              <a:rPr lang="en-CA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3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9E2FFFE-AF9B-D24A-91F8-C0F5C6602776}" type="slidenum"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039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23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964086"/>
            <a:ext cx="9144000" cy="4929828"/>
            <a:chOff x="0" y="94266"/>
            <a:chExt cx="9144000" cy="4929828"/>
          </a:xfrm>
        </p:grpSpPr>
        <p:sp>
          <p:nvSpPr>
            <p:cNvPr id="10" name="Rectangle 9"/>
            <p:cNvSpPr/>
            <p:nvPr/>
          </p:nvSpPr>
          <p:spPr>
            <a:xfrm>
              <a:off x="0" y="800188"/>
              <a:ext cx="9144000" cy="4223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4555" y="977322"/>
              <a:ext cx="769372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"/>
                  <a:cs typeface="Arial"/>
                </a:rPr>
                <a:t>Global Distribution of Different Forms of Convection as Seen by TRMM</a:t>
              </a:r>
              <a:endParaRPr lang="en-US" sz="44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4555" y="3204398"/>
              <a:ext cx="599625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"/>
                  <a:cs typeface="Arial"/>
                </a:rPr>
                <a:t>Robert A. Houze, Jr.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"/>
                  <a:cs typeface="Arial"/>
                </a:rPr>
                <a:t>University of Washington</a:t>
              </a:r>
            </a:p>
            <a:p>
              <a:pPr algn="ctr"/>
              <a:endParaRPr lang="en-US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"/>
                  <a:cs typeface="Arial"/>
                </a:rPr>
                <a:t>with: K. L. Rasmussen, M. D. Zuluaga, and S. R. Brodzik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54222"/>
              <a:ext cx="9144000" cy="175175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4266"/>
              <a:ext cx="9144000" cy="13146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85473" t="62727" r="6099"/>
            <a:stretch/>
          </p:blipFill>
          <p:spPr>
            <a:xfrm>
              <a:off x="8228964" y="919328"/>
              <a:ext cx="770707" cy="49000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857395" y="4148222"/>
              <a:ext cx="5944882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355B77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355B77"/>
                  </a:solidFill>
                  <a:latin typeface="Arial"/>
                  <a:cs typeface="Arial"/>
                </a:rPr>
                <a:t>Presented at:</a:t>
              </a:r>
            </a:p>
            <a:p>
              <a:pPr algn="r"/>
              <a:r>
                <a:rPr lang="en-US" b="1" dirty="0" smtClean="0">
                  <a:solidFill>
                    <a:srgbClr val="355B77"/>
                  </a:solidFill>
                  <a:latin typeface="Arial"/>
                  <a:cs typeface="Arial"/>
                </a:rPr>
                <a:t>AGU Fall Meeting, San Francisco, 18 December 2015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935" b="45709"/>
            <a:stretch/>
          </p:blipFill>
          <p:spPr>
            <a:xfrm>
              <a:off x="33423" y="1464117"/>
              <a:ext cx="2911878" cy="463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333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73099"/>
            <a:ext cx="9144000" cy="5210353"/>
            <a:chOff x="0" y="279399"/>
            <a:chExt cx="9144000" cy="5210353"/>
          </a:xfrm>
        </p:grpSpPr>
        <p:sp>
          <p:nvSpPr>
            <p:cNvPr id="3" name="Rectangle 2"/>
            <p:cNvSpPr/>
            <p:nvPr/>
          </p:nvSpPr>
          <p:spPr>
            <a:xfrm>
              <a:off x="0" y="279399"/>
              <a:ext cx="9144000" cy="5210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b="24800"/>
            <a:stretch/>
          </p:blipFill>
          <p:spPr>
            <a:xfrm>
              <a:off x="0" y="546101"/>
              <a:ext cx="9144000" cy="432433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317500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A2855"/>
                  </a:solidFill>
                </a:rPr>
                <a:t>Regions of Frequent Broad Stratiform</a:t>
              </a:r>
              <a:endParaRPr lang="en-US" b="1" dirty="0">
                <a:solidFill>
                  <a:srgbClr val="0A2855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8477250" y="2646750"/>
            <a:ext cx="463466" cy="1592458"/>
            <a:chOff x="8218052" y="2273302"/>
            <a:chExt cx="489899" cy="168328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6528" t="79166" r="15779" b="13638"/>
            <a:stretch/>
          </p:blipFill>
          <p:spPr>
            <a:xfrm rot="5400000">
              <a:off x="7707775" y="2956408"/>
              <a:ext cx="1683282" cy="31707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91242" t="41723" r="5474" b="44682"/>
            <a:stretch/>
          </p:blipFill>
          <p:spPr>
            <a:xfrm flipH="1" flipV="1">
              <a:off x="8218052" y="2731998"/>
              <a:ext cx="241161" cy="932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475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16000"/>
            <a:ext cx="9144000" cy="447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573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A2855"/>
                </a:solidFill>
              </a:rPr>
              <a:t>Mesoscale systems over the western Pacific warm pool</a:t>
            </a:r>
            <a:endParaRPr lang="en-US" b="1" dirty="0">
              <a:solidFill>
                <a:srgbClr val="0A285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29" r="4445" b="56642"/>
          <a:stretch/>
        </p:blipFill>
        <p:spPr>
          <a:xfrm>
            <a:off x="480600" y="1728538"/>
            <a:ext cx="8369300" cy="279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t="31927" r="95417" b="47576"/>
          <a:stretch/>
        </p:blipFill>
        <p:spPr>
          <a:xfrm>
            <a:off x="59495" y="2490537"/>
            <a:ext cx="419100" cy="132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9623" t="72416" r="18754" b="9213"/>
          <a:stretch/>
        </p:blipFill>
        <p:spPr>
          <a:xfrm>
            <a:off x="1540933" y="4555063"/>
            <a:ext cx="6062134" cy="7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7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16000"/>
            <a:ext cx="9144000" cy="447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573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A2855"/>
                </a:solidFill>
              </a:rPr>
              <a:t>Mesoscale systems over the Bay of Bengal</a:t>
            </a:r>
            <a:endParaRPr lang="en-US" b="1" dirty="0">
              <a:solidFill>
                <a:srgbClr val="0A285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t="31927" r="95417" b="47576"/>
          <a:stretch/>
        </p:blipFill>
        <p:spPr>
          <a:xfrm>
            <a:off x="59495" y="2490537"/>
            <a:ext cx="419100" cy="132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73508"/>
          <a:stretch/>
        </p:blipFill>
        <p:spPr>
          <a:xfrm>
            <a:off x="0" y="1550415"/>
            <a:ext cx="9144000" cy="2903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7734" y="1845734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ocean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5868" y="1845734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Near coast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9623" t="72416" r="18754" b="9213"/>
          <a:stretch/>
        </p:blipFill>
        <p:spPr>
          <a:xfrm>
            <a:off x="1540933" y="4555063"/>
            <a:ext cx="6062134" cy="7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8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16000"/>
            <a:ext cx="9144000" cy="447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31" t="1" r="9459" b="28011"/>
          <a:stretch/>
        </p:blipFill>
        <p:spPr>
          <a:xfrm>
            <a:off x="-18792" y="1413934"/>
            <a:ext cx="9181585" cy="3081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573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A2855"/>
                </a:solidFill>
              </a:rPr>
              <a:t>Frontal precipitation in subtropical latitudes</a:t>
            </a:r>
            <a:endParaRPr lang="en-US" b="1" dirty="0">
              <a:solidFill>
                <a:srgbClr val="0A285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623" t="72416" r="18754" b="9213"/>
          <a:stretch/>
        </p:blipFill>
        <p:spPr>
          <a:xfrm>
            <a:off x="1540933" y="4555063"/>
            <a:ext cx="6062134" cy="7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6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0800" y="164434"/>
            <a:ext cx="946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en-US" sz="4000" b="1" dirty="0" smtClean="0">
                <a:solidFill>
                  <a:srgbClr val="FFFF00"/>
                </a:solidFill>
                <a:latin typeface="Arial"/>
                <a:cs typeface="Arial"/>
              </a:rPr>
              <a:t>Forms of convection seen by TRMM</a:t>
            </a:r>
            <a:endParaRPr lang="en-US" sz="4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100" y="994859"/>
            <a:ext cx="7797800" cy="5509199"/>
          </a:xfrm>
          <a:prstGeom prst="rect">
            <a:avLst/>
          </a:prstGeom>
          <a:solidFill>
            <a:srgbClr val="D9D9D9"/>
          </a:solidFill>
          <a:ln>
            <a:solidFill>
              <a:srgbClr val="355B77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0A2855"/>
                </a:solidFill>
              </a:rPr>
              <a:t>Convective cores</a:t>
            </a:r>
            <a:endParaRPr lang="en-US" sz="2200" b="1" u="sng" dirty="0">
              <a:solidFill>
                <a:srgbClr val="0A2855"/>
              </a:solidFill>
            </a:endParaRPr>
          </a:p>
          <a:p>
            <a:pPr marL="514350" indent="-285750">
              <a:buFont typeface="Arial"/>
              <a:buChar char="•"/>
            </a:pPr>
            <a:r>
              <a:rPr lang="en-US" sz="2200" dirty="0">
                <a:solidFill>
                  <a:srgbClr val="0A2855"/>
                </a:solidFill>
              </a:rPr>
              <a:t>Shallow isolated echoes</a:t>
            </a:r>
            <a:r>
              <a:rPr lang="en-US" sz="2200" dirty="0" smtClean="0">
                <a:solidFill>
                  <a:srgbClr val="0A2855"/>
                </a:solidFill>
              </a:rPr>
              <a:t>—oceanic</a:t>
            </a:r>
            <a:endParaRPr lang="en-US" sz="2200" dirty="0">
              <a:solidFill>
                <a:srgbClr val="0A2855"/>
              </a:solidFill>
            </a:endParaRPr>
          </a:p>
          <a:p>
            <a:pPr marL="514350" indent="-285750">
              <a:buFont typeface="Arial"/>
              <a:buChar char="•"/>
            </a:pPr>
            <a:r>
              <a:rPr lang="en-US" sz="2200" dirty="0" smtClean="0">
                <a:solidFill>
                  <a:srgbClr val="0A2855"/>
                </a:solidFill>
              </a:rPr>
              <a:t>Deep intense </a:t>
            </a:r>
            <a:r>
              <a:rPr lang="en-US" sz="2200" dirty="0">
                <a:solidFill>
                  <a:srgbClr val="0A2855"/>
                </a:solidFill>
              </a:rPr>
              <a:t>cores—</a:t>
            </a:r>
            <a:r>
              <a:rPr lang="en-US" sz="2200" dirty="0" smtClean="0">
                <a:solidFill>
                  <a:srgbClr val="0A2855"/>
                </a:solidFill>
              </a:rPr>
              <a:t>continental</a:t>
            </a:r>
            <a:endParaRPr lang="en-US" sz="2200" dirty="0">
              <a:solidFill>
                <a:srgbClr val="0A2855"/>
              </a:solidFill>
            </a:endParaRPr>
          </a:p>
          <a:p>
            <a:r>
              <a:rPr lang="en-US" sz="2200" dirty="0">
                <a:solidFill>
                  <a:srgbClr val="0A2855"/>
                </a:solidFill>
              </a:rPr>
              <a:t> </a:t>
            </a:r>
          </a:p>
          <a:p>
            <a:r>
              <a:rPr lang="en-US" sz="2200" b="1" u="sng" dirty="0">
                <a:solidFill>
                  <a:srgbClr val="0A2855"/>
                </a:solidFill>
              </a:rPr>
              <a:t>Upscale growth of convection</a:t>
            </a:r>
            <a:r>
              <a:rPr lang="en-US" sz="2200" dirty="0">
                <a:solidFill>
                  <a:srgbClr val="0A2855"/>
                </a:solidFill>
              </a:rPr>
              <a:t> (“aggregation,” “organization”</a:t>
            </a:r>
            <a:r>
              <a:rPr lang="en-US" sz="2200" dirty="0" smtClean="0">
                <a:solidFill>
                  <a:srgbClr val="0A2855"/>
                </a:solidFill>
              </a:rPr>
              <a:t>)</a:t>
            </a:r>
            <a:endParaRPr lang="en-US" sz="2200" dirty="0">
              <a:solidFill>
                <a:srgbClr val="0A2855"/>
              </a:solidFill>
            </a:endParaRPr>
          </a:p>
          <a:p>
            <a:pPr marL="514350" indent="-285750">
              <a:buFont typeface="Arial"/>
              <a:buChar char="•"/>
            </a:pPr>
            <a:r>
              <a:rPr lang="en-US" sz="2200" dirty="0">
                <a:solidFill>
                  <a:srgbClr val="0A2855"/>
                </a:solidFill>
              </a:rPr>
              <a:t>A</a:t>
            </a:r>
            <a:r>
              <a:rPr lang="en-US" sz="2200" dirty="0" smtClean="0">
                <a:solidFill>
                  <a:srgbClr val="0A2855"/>
                </a:solidFill>
              </a:rPr>
              <a:t>ssociated </a:t>
            </a:r>
            <a:r>
              <a:rPr lang="en-US" sz="2200" dirty="0">
                <a:solidFill>
                  <a:srgbClr val="0A2855"/>
                </a:solidFill>
              </a:rPr>
              <a:t>with </a:t>
            </a:r>
            <a:r>
              <a:rPr lang="en-US" sz="2200" u="sng" dirty="0">
                <a:solidFill>
                  <a:srgbClr val="0A2855"/>
                </a:solidFill>
              </a:rPr>
              <a:t>less</a:t>
            </a:r>
            <a:r>
              <a:rPr lang="en-US" sz="2200" dirty="0">
                <a:solidFill>
                  <a:srgbClr val="0A2855"/>
                </a:solidFill>
              </a:rPr>
              <a:t> deep &amp; intense conv. cores </a:t>
            </a:r>
          </a:p>
          <a:p>
            <a:r>
              <a:rPr lang="en-US" sz="2200" dirty="0">
                <a:solidFill>
                  <a:srgbClr val="0A2855"/>
                </a:solidFill>
              </a:rPr>
              <a:t> </a:t>
            </a:r>
          </a:p>
          <a:p>
            <a:r>
              <a:rPr lang="en-US" sz="2200" b="1" u="sng" dirty="0">
                <a:solidFill>
                  <a:srgbClr val="0A2855"/>
                </a:solidFill>
              </a:rPr>
              <a:t>Stratiform </a:t>
            </a:r>
            <a:r>
              <a:rPr lang="en-US" sz="2200" b="1" u="sng" dirty="0" smtClean="0">
                <a:solidFill>
                  <a:srgbClr val="0A2855"/>
                </a:solidFill>
              </a:rPr>
              <a:t>development</a:t>
            </a:r>
            <a:endParaRPr lang="en-US" sz="2200" b="1" u="sng" dirty="0">
              <a:solidFill>
                <a:srgbClr val="0A2855"/>
              </a:solidFill>
            </a:endParaRPr>
          </a:p>
          <a:p>
            <a:pPr marL="514350" indent="-285750">
              <a:buFont typeface="Arial"/>
              <a:buChar char="•"/>
            </a:pPr>
            <a:r>
              <a:rPr lang="en-US" sz="2200" dirty="0" smtClean="0">
                <a:solidFill>
                  <a:srgbClr val="0A2855"/>
                </a:solidFill>
              </a:rPr>
              <a:t>Wherever mesoscale </a:t>
            </a:r>
            <a:r>
              <a:rPr lang="en-US" sz="2200" dirty="0">
                <a:solidFill>
                  <a:srgbClr val="0A2855"/>
                </a:solidFill>
              </a:rPr>
              <a:t>aggregation </a:t>
            </a:r>
            <a:r>
              <a:rPr lang="en-US" sz="2200" dirty="0" smtClean="0">
                <a:solidFill>
                  <a:srgbClr val="0A2855"/>
                </a:solidFill>
              </a:rPr>
              <a:t>occurs </a:t>
            </a:r>
            <a:endParaRPr lang="en-US" sz="2200" dirty="0">
              <a:solidFill>
                <a:srgbClr val="0A2855"/>
              </a:solidFill>
            </a:endParaRPr>
          </a:p>
          <a:p>
            <a:pPr marL="514350" indent="-285750">
              <a:buFont typeface="Arial"/>
              <a:buChar char="•"/>
            </a:pPr>
            <a:r>
              <a:rPr lang="en-US" sz="2200" dirty="0" smtClean="0">
                <a:solidFill>
                  <a:srgbClr val="0A2855"/>
                </a:solidFill>
              </a:rPr>
              <a:t>Mostly oceanic </a:t>
            </a:r>
            <a:r>
              <a:rPr lang="en-US" sz="2200" dirty="0">
                <a:solidFill>
                  <a:srgbClr val="0A2855"/>
                </a:solidFill>
              </a:rPr>
              <a:t>and semi-oceanic </a:t>
            </a:r>
            <a:endParaRPr lang="en-US" sz="2200" dirty="0" smtClean="0">
              <a:solidFill>
                <a:srgbClr val="0A2855"/>
              </a:solidFill>
            </a:endParaRPr>
          </a:p>
          <a:p>
            <a:pPr marL="514350" indent="-285750">
              <a:buFont typeface="Arial"/>
              <a:buChar char="•"/>
            </a:pPr>
            <a:r>
              <a:rPr lang="en-US" sz="2200" dirty="0" smtClean="0">
                <a:solidFill>
                  <a:srgbClr val="0A2855"/>
                </a:solidFill>
              </a:rPr>
              <a:t>Less strong </a:t>
            </a:r>
            <a:r>
              <a:rPr lang="en-US" sz="2200" dirty="0">
                <a:solidFill>
                  <a:srgbClr val="0A2855"/>
                </a:solidFill>
              </a:rPr>
              <a:t>over land regions—where convection is strongest</a:t>
            </a:r>
          </a:p>
          <a:p>
            <a:r>
              <a:rPr lang="en-US" sz="2200" dirty="0">
                <a:solidFill>
                  <a:srgbClr val="0A2855"/>
                </a:solidFill>
              </a:rPr>
              <a:t> </a:t>
            </a:r>
          </a:p>
          <a:p>
            <a:r>
              <a:rPr lang="en-US" sz="2200" b="1" u="sng" dirty="0">
                <a:solidFill>
                  <a:srgbClr val="0A2855"/>
                </a:solidFill>
              </a:rPr>
              <a:t>Stratiform </a:t>
            </a:r>
            <a:r>
              <a:rPr lang="en-US" sz="2200" b="1" u="sng" dirty="0" smtClean="0">
                <a:solidFill>
                  <a:srgbClr val="0A2855"/>
                </a:solidFill>
              </a:rPr>
              <a:t>structure</a:t>
            </a:r>
            <a:endParaRPr lang="en-US" sz="2200" b="1" u="sng" dirty="0">
              <a:solidFill>
                <a:srgbClr val="0A2855"/>
              </a:solidFill>
            </a:endParaRPr>
          </a:p>
          <a:p>
            <a:pPr marL="514350" indent="-285750">
              <a:buFont typeface="Arial"/>
              <a:buChar char="•"/>
            </a:pPr>
            <a:r>
              <a:rPr lang="en-US" sz="2200" dirty="0">
                <a:solidFill>
                  <a:srgbClr val="0A2855"/>
                </a:solidFill>
              </a:rPr>
              <a:t>Mesoscale system </a:t>
            </a:r>
            <a:r>
              <a:rPr lang="en-US" sz="2200" dirty="0" smtClean="0">
                <a:solidFill>
                  <a:srgbClr val="0A2855"/>
                </a:solidFill>
              </a:rPr>
              <a:t>type—over open tropical oceans</a:t>
            </a:r>
          </a:p>
          <a:p>
            <a:pPr marL="514350" indent="-285750">
              <a:buFont typeface="Arial"/>
              <a:buChar char="•"/>
            </a:pPr>
            <a:r>
              <a:rPr lang="en-US" sz="2200" dirty="0" smtClean="0">
                <a:solidFill>
                  <a:srgbClr val="0A2855"/>
                </a:solidFill>
              </a:rPr>
              <a:t>Weak </a:t>
            </a:r>
            <a:r>
              <a:rPr lang="en-US" sz="2200" dirty="0">
                <a:solidFill>
                  <a:srgbClr val="0A2855"/>
                </a:solidFill>
              </a:rPr>
              <a:t>cellular form</a:t>
            </a:r>
            <a:r>
              <a:rPr lang="en-US" sz="2200" dirty="0" smtClean="0">
                <a:solidFill>
                  <a:srgbClr val="0A2855"/>
                </a:solidFill>
              </a:rPr>
              <a:t>—in ITCZ </a:t>
            </a:r>
            <a:r>
              <a:rPr lang="en-US" sz="2200" dirty="0">
                <a:solidFill>
                  <a:srgbClr val="0A2855"/>
                </a:solidFill>
              </a:rPr>
              <a:t>and </a:t>
            </a:r>
            <a:r>
              <a:rPr lang="en-US" sz="2200" dirty="0" smtClean="0">
                <a:solidFill>
                  <a:srgbClr val="0A2855"/>
                </a:solidFill>
              </a:rPr>
              <a:t>monsoonal coastal regions</a:t>
            </a:r>
          </a:p>
          <a:p>
            <a:pPr marL="514350" indent="-285750">
              <a:buFont typeface="Arial"/>
              <a:buChar char="•"/>
            </a:pPr>
            <a:r>
              <a:rPr lang="en-US" sz="2200" dirty="0" smtClean="0">
                <a:solidFill>
                  <a:srgbClr val="0A2855"/>
                </a:solidFill>
              </a:rPr>
              <a:t> Frontal—over subtropical oceans</a:t>
            </a:r>
            <a:endParaRPr lang="en-US" sz="2200" dirty="0">
              <a:solidFill>
                <a:srgbClr val="0A2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5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2324100"/>
            <a:ext cx="9144000" cy="2209800"/>
            <a:chOff x="0" y="2908300"/>
            <a:chExt cx="9144000" cy="2209800"/>
          </a:xfrm>
        </p:grpSpPr>
        <p:sp>
          <p:nvSpPr>
            <p:cNvPr id="5" name="Rectangle 4"/>
            <p:cNvSpPr/>
            <p:nvPr/>
          </p:nvSpPr>
          <p:spPr>
            <a:xfrm>
              <a:off x="0" y="2908300"/>
              <a:ext cx="91440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0" y="3044280"/>
              <a:ext cx="9143999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355B77"/>
                  </a:solidFill>
                  <a:latin typeface="Arial"/>
                  <a:cs typeface="Arial"/>
                </a:rPr>
                <a:t>END</a:t>
              </a:r>
              <a:endParaRPr lang="en-US" sz="4400" b="1" dirty="0">
                <a:solidFill>
                  <a:srgbClr val="355B77"/>
                </a:solidFill>
                <a:latin typeface="Arial"/>
                <a:cs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" y="4493948"/>
              <a:ext cx="91439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355B77"/>
                  </a:solidFill>
                  <a:latin typeface="Arial"/>
                  <a:cs typeface="Arial"/>
                </a:rPr>
                <a:t>This research is supported by</a:t>
              </a:r>
              <a:r>
                <a:rPr lang="en-US" b="1" dirty="0">
                  <a:solidFill>
                    <a:srgbClr val="355B77"/>
                  </a:solidFill>
                  <a:latin typeface="Arial"/>
                  <a:cs typeface="Arial"/>
                </a:rPr>
                <a:t>: </a:t>
              </a:r>
              <a:r>
                <a:rPr lang="en-US" b="1" dirty="0" smtClean="0">
                  <a:solidFill>
                    <a:srgbClr val="355B77"/>
                  </a:solidFill>
                  <a:latin typeface="Arial"/>
                  <a:cs typeface="Arial"/>
                </a:rPr>
                <a:t>NASA grant NNX13AG71G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292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685800" y="351245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800" b="1" dirty="0" smtClean="0">
                <a:solidFill>
                  <a:srgbClr val="FFFFFF"/>
                </a:solidFill>
                <a:cs typeface="Arial" charset="0"/>
              </a:rPr>
              <a:t>The TRMM Satellite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800" b="1" dirty="0" smtClean="0">
                <a:solidFill>
                  <a:srgbClr val="FFFFFF"/>
                </a:solidFill>
                <a:cs typeface="Arial" charset="0"/>
              </a:rPr>
              <a:t>1997-2014</a:t>
            </a:r>
            <a:endParaRPr lang="en-US" sz="2800" b="1" dirty="0" smtClean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440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575307"/>
              </p:ext>
            </p:extLst>
          </p:nvPr>
        </p:nvGraphicFramePr>
        <p:xfrm>
          <a:off x="3519921" y="1464270"/>
          <a:ext cx="2171989" cy="147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7" name="Bitmap Image" r:id="rId4" imgW="2381582" imgH="1580952" progId="">
                  <p:embed/>
                </p:oleObj>
              </mc:Choice>
              <mc:Fallback>
                <p:oleObj name="Bitmap Image" r:id="rId4" imgW="2381582" imgH="15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921" y="1464270"/>
                        <a:ext cx="2171989" cy="1471161"/>
                      </a:xfrm>
                      <a:prstGeom prst="rect">
                        <a:avLst/>
                      </a:prstGeom>
                      <a:noFill/>
                      <a:ln w="38100" cmpd="sng"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Box 13"/>
          <p:cNvSpPr txBox="1">
            <a:spLocks noChangeArrowheads="1"/>
          </p:cNvSpPr>
          <p:nvPr/>
        </p:nvSpPr>
        <p:spPr bwMode="auto">
          <a:xfrm>
            <a:off x="1100887" y="2578022"/>
            <a:ext cx="2172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Precipitation Radar</a:t>
            </a:r>
          </a:p>
        </p:txBody>
      </p:sp>
      <p:sp>
        <p:nvSpPr>
          <p:cNvPr id="44039" name="TextBox 17"/>
          <p:cNvSpPr txBox="1">
            <a:spLocks noChangeArrowheads="1"/>
          </p:cNvSpPr>
          <p:nvPr/>
        </p:nvSpPr>
        <p:spPr bwMode="auto">
          <a:xfrm>
            <a:off x="172452" y="6002421"/>
            <a:ext cx="3495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Low altitude, low inclination orbit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68313" y="3429000"/>
            <a:ext cx="8229600" cy="2352675"/>
            <a:chOff x="468313" y="3429000"/>
            <a:chExt cx="8229600" cy="2352675"/>
          </a:xfrm>
        </p:grpSpPr>
        <p:graphicFrame>
          <p:nvGraphicFramePr>
            <p:cNvPr id="4403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292950"/>
                </p:ext>
              </p:extLst>
            </p:nvPr>
          </p:nvGraphicFramePr>
          <p:xfrm>
            <a:off x="468313" y="3429000"/>
            <a:ext cx="8229600" cy="2352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08" name="Bitmap Image" r:id="rId6" imgW="4963218" imgH="1419048" progId="">
                    <p:embed/>
                  </p:oleObj>
                </mc:Choice>
                <mc:Fallback>
                  <p:oleObj name="Bitmap Image" r:id="rId6" imgW="4963218" imgH="141904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13" y="3429000"/>
                          <a:ext cx="8229600" cy="2352675"/>
                        </a:xfrm>
                        <a:prstGeom prst="rect">
                          <a:avLst/>
                        </a:prstGeom>
                        <a:solidFill>
                          <a:srgbClr val="23FF05"/>
                        </a:solidFill>
                        <a:ln w="38100" cmpd="sng"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 bwMode="auto">
            <a:xfrm>
              <a:off x="6188075" y="3622675"/>
              <a:ext cx="76200" cy="317500"/>
            </a:xfrm>
            <a:prstGeom prst="rect">
              <a:avLst/>
            </a:prstGeom>
            <a:solidFill>
              <a:srgbClr val="23FF0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233794" y="3622675"/>
              <a:ext cx="386081" cy="69850"/>
            </a:xfrm>
            <a:prstGeom prst="rect">
              <a:avLst/>
            </a:prstGeom>
            <a:solidFill>
              <a:srgbClr val="23FF0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74156" y="3657599"/>
              <a:ext cx="45719" cy="92075"/>
            </a:xfrm>
            <a:prstGeom prst="rect">
              <a:avLst/>
            </a:prstGeom>
            <a:solidFill>
              <a:srgbClr val="23FF0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74156" y="3844925"/>
              <a:ext cx="45719" cy="165100"/>
            </a:xfrm>
            <a:prstGeom prst="rect">
              <a:avLst/>
            </a:prstGeom>
            <a:solidFill>
              <a:srgbClr val="23FF0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H="1">
              <a:off x="6188075" y="4010025"/>
              <a:ext cx="22225" cy="152400"/>
            </a:xfrm>
            <a:prstGeom prst="line">
              <a:avLst/>
            </a:prstGeom>
            <a:noFill/>
            <a:ln w="38100" cap="flat" cmpd="sng" algn="ctr">
              <a:solidFill>
                <a:srgbClr val="23FF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6230619" y="3981450"/>
              <a:ext cx="0" cy="180975"/>
            </a:xfrm>
            <a:prstGeom prst="line">
              <a:avLst/>
            </a:prstGeom>
            <a:noFill/>
            <a:ln w="38100" cap="flat" cmpd="sng" algn="ctr">
              <a:solidFill>
                <a:srgbClr val="23FF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6797675" y="3959225"/>
              <a:ext cx="0" cy="123825"/>
            </a:xfrm>
            <a:prstGeom prst="line">
              <a:avLst/>
            </a:prstGeom>
            <a:noFill/>
            <a:ln w="38100" cap="flat" cmpd="sng" algn="ctr">
              <a:solidFill>
                <a:srgbClr val="23FF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6668769" y="3898900"/>
              <a:ext cx="182881" cy="0"/>
            </a:xfrm>
            <a:prstGeom prst="line">
              <a:avLst/>
            </a:prstGeom>
            <a:noFill/>
            <a:ln w="38100" cap="flat" cmpd="sng" algn="ctr">
              <a:solidFill>
                <a:srgbClr val="23FF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6210301" y="4124325"/>
              <a:ext cx="184149" cy="0"/>
            </a:xfrm>
            <a:prstGeom prst="line">
              <a:avLst/>
            </a:prstGeom>
            <a:noFill/>
            <a:ln w="38100" cap="flat" cmpd="sng" algn="ctr">
              <a:solidFill>
                <a:srgbClr val="23FF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6394450" y="4124325"/>
              <a:ext cx="184149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6546850" y="4276725"/>
              <a:ext cx="184149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6580506" y="4010025"/>
              <a:ext cx="4443" cy="219075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4040" name="Straight Arrow Connector 18"/>
          <p:cNvCxnSpPr>
            <a:cxnSpLocks noChangeShapeType="1"/>
          </p:cNvCxnSpPr>
          <p:nvPr/>
        </p:nvCxnSpPr>
        <p:spPr bwMode="auto">
          <a:xfrm flipV="1">
            <a:off x="1029368" y="4772526"/>
            <a:ext cx="334212" cy="1296737"/>
          </a:xfrm>
          <a:prstGeom prst="straightConnector1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468313" y="3429000"/>
            <a:ext cx="8229600" cy="2352675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4" name="Straight Arrow Connector 13"/>
          <p:cNvCxnSpPr>
            <a:stCxn id="44037" idx="3"/>
          </p:cNvCxnSpPr>
          <p:nvPr/>
        </p:nvCxnSpPr>
        <p:spPr bwMode="auto">
          <a:xfrm flipV="1">
            <a:off x="3273277" y="2499901"/>
            <a:ext cx="1031352" cy="262787"/>
          </a:xfrm>
          <a:prstGeom prst="straightConnector1">
            <a:avLst/>
          </a:prstGeom>
          <a:noFill/>
          <a:ln w="38100" cap="flat" cmpd="sng" algn="ctr">
            <a:solidFill>
              <a:srgbClr val="7E7E7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7938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0"/>
            <a:ext cx="77747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46081" name="Picture 2" descr="TRMMsw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0" y="773113"/>
            <a:ext cx="7696200" cy="58181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6120525" y="6148388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sz="1600" b="1" smtClean="0">
                <a:solidFill>
                  <a:srgbClr val="FFFFFF"/>
                </a:solidFill>
              </a:rPr>
              <a:t>Kummerow et al, 1998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42563" y="3092450"/>
            <a:ext cx="320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&gt;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09600" y="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800" b="1" dirty="0" smtClean="0"/>
              <a:t>TRMM Instruments</a:t>
            </a: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3202700" y="1795463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F0000"/>
                </a:solidFill>
                <a:latin typeface="Symbol" charset="0"/>
              </a:rPr>
              <a:t>λ</a:t>
            </a:r>
            <a:r>
              <a:rPr lang="en-US" sz="1800" smtClean="0">
                <a:solidFill>
                  <a:srgbClr val="FF0000"/>
                </a:solidFill>
              </a:rPr>
              <a:t>= 2 cm</a:t>
            </a:r>
          </a:p>
        </p:txBody>
      </p:sp>
      <p:sp>
        <p:nvSpPr>
          <p:cNvPr id="46088" name="Rectangle 6"/>
          <p:cNvSpPr>
            <a:spLocks noChangeArrowheads="1"/>
          </p:cNvSpPr>
          <p:nvPr/>
        </p:nvSpPr>
        <p:spPr bwMode="auto">
          <a:xfrm>
            <a:off x="764299" y="1816100"/>
            <a:ext cx="3482975" cy="3048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PR: Precipitation Radar 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λ</a:t>
            </a:r>
            <a:r>
              <a:rPr lang="en-US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 = 2 cm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55038" y="1752600"/>
            <a:ext cx="6084887" cy="3867150"/>
            <a:chOff x="2855038" y="1752600"/>
            <a:chExt cx="6084887" cy="3867150"/>
          </a:xfrm>
        </p:grpSpPr>
        <p:grpSp>
          <p:nvGrpSpPr>
            <p:cNvPr id="2" name="Group 8"/>
            <p:cNvGrpSpPr>
              <a:grpSpLocks/>
            </p:cNvGrpSpPr>
            <p:nvPr/>
          </p:nvGrpSpPr>
          <p:grpSpPr bwMode="auto">
            <a:xfrm>
              <a:off x="2855038" y="2752725"/>
              <a:ext cx="3792537" cy="2867025"/>
              <a:chOff x="1653" y="1830"/>
              <a:chExt cx="2389" cy="1806"/>
            </a:xfrm>
          </p:grpSpPr>
          <p:sp>
            <p:nvSpPr>
              <p:cNvPr id="46089" name="Line 9"/>
              <p:cNvSpPr>
                <a:spLocks noChangeShapeType="1"/>
              </p:cNvSpPr>
              <p:nvPr/>
            </p:nvSpPr>
            <p:spPr bwMode="auto">
              <a:xfrm flipV="1">
                <a:off x="1653" y="1849"/>
                <a:ext cx="457" cy="589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090" name="Line 10"/>
              <p:cNvSpPr>
                <a:spLocks noChangeShapeType="1"/>
              </p:cNvSpPr>
              <p:nvPr/>
            </p:nvSpPr>
            <p:spPr bwMode="auto">
              <a:xfrm flipV="1">
                <a:off x="3680" y="1847"/>
                <a:ext cx="362" cy="587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46091" name="Group 11"/>
              <p:cNvGrpSpPr>
                <a:grpSpLocks/>
              </p:cNvGrpSpPr>
              <p:nvPr/>
            </p:nvGrpSpPr>
            <p:grpSpPr bwMode="auto">
              <a:xfrm>
                <a:off x="1665" y="1830"/>
                <a:ext cx="2375" cy="1806"/>
                <a:chOff x="1665" y="1830"/>
                <a:chExt cx="2375" cy="1806"/>
              </a:xfrm>
            </p:grpSpPr>
            <p:sp>
              <p:nvSpPr>
                <p:cNvPr id="46092" name="Line 12"/>
                <p:cNvSpPr>
                  <a:spLocks noChangeShapeType="1"/>
                </p:cNvSpPr>
                <p:nvPr/>
              </p:nvSpPr>
              <p:spPr bwMode="auto">
                <a:xfrm rot="-5400000">
                  <a:off x="1060" y="3021"/>
                  <a:ext cx="1211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3" name="Line 13"/>
                <p:cNvSpPr>
                  <a:spLocks noChangeShapeType="1"/>
                </p:cNvSpPr>
                <p:nvPr/>
              </p:nvSpPr>
              <p:spPr bwMode="auto">
                <a:xfrm rot="-5400000">
                  <a:off x="1497" y="2452"/>
                  <a:ext cx="1229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4" name="Line 14"/>
                <p:cNvSpPr>
                  <a:spLocks noChangeShapeType="1"/>
                </p:cNvSpPr>
                <p:nvPr/>
              </p:nvSpPr>
              <p:spPr bwMode="auto">
                <a:xfrm>
                  <a:off x="1673" y="3634"/>
                  <a:ext cx="2010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5" name="Line 15"/>
                <p:cNvSpPr>
                  <a:spLocks noChangeShapeType="1"/>
                </p:cNvSpPr>
                <p:nvPr/>
              </p:nvSpPr>
              <p:spPr bwMode="auto">
                <a:xfrm>
                  <a:off x="2106" y="3059"/>
                  <a:ext cx="1924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668" y="3061"/>
                  <a:ext cx="452" cy="575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670" y="3041"/>
                  <a:ext cx="362" cy="587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8" name="Line 18"/>
                <p:cNvSpPr>
                  <a:spLocks noChangeShapeType="1"/>
                </p:cNvSpPr>
                <p:nvPr/>
              </p:nvSpPr>
              <p:spPr bwMode="auto">
                <a:xfrm rot="-5400000">
                  <a:off x="3077" y="3022"/>
                  <a:ext cx="1217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9" name="Line 19"/>
                <p:cNvSpPr>
                  <a:spLocks noChangeShapeType="1"/>
                </p:cNvSpPr>
                <p:nvPr/>
              </p:nvSpPr>
              <p:spPr bwMode="auto">
                <a:xfrm rot="-5400000">
                  <a:off x="3412" y="2450"/>
                  <a:ext cx="1240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100" name="Line 20"/>
                <p:cNvSpPr>
                  <a:spLocks noChangeShapeType="1"/>
                </p:cNvSpPr>
                <p:nvPr/>
              </p:nvSpPr>
              <p:spPr bwMode="auto">
                <a:xfrm>
                  <a:off x="2098" y="1853"/>
                  <a:ext cx="1942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101" name="Line 21"/>
                <p:cNvSpPr>
                  <a:spLocks noChangeShapeType="1"/>
                </p:cNvSpPr>
                <p:nvPr/>
              </p:nvSpPr>
              <p:spPr bwMode="auto">
                <a:xfrm>
                  <a:off x="1665" y="2429"/>
                  <a:ext cx="2010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cxnSp>
          <p:nvCxnSpPr>
            <p:cNvPr id="5" name="Straight Arrow Connector 4"/>
            <p:cNvCxnSpPr>
              <a:stCxn id="46086" idx="2"/>
            </p:cNvCxnSpPr>
            <p:nvPr/>
          </p:nvCxnSpPr>
          <p:spPr bwMode="auto">
            <a:xfrm flipH="1">
              <a:off x="6647575" y="3001963"/>
              <a:ext cx="1328738" cy="865764"/>
            </a:xfrm>
            <a:prstGeom prst="straightConnector1">
              <a:avLst/>
            </a:prstGeom>
            <a:noFill/>
            <a:ln w="57150" cap="flat" cmpd="sng" algn="ctr">
              <a:solidFill>
                <a:srgbClr val="80800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6086" name="Text Box 7"/>
            <p:cNvSpPr txBox="1">
              <a:spLocks noChangeArrowheads="1"/>
            </p:cNvSpPr>
            <p:nvPr/>
          </p:nvSpPr>
          <p:spPr bwMode="auto">
            <a:xfrm>
              <a:off x="7012700" y="1752600"/>
              <a:ext cx="1927225" cy="12493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Important!</a:t>
              </a:r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 Radar measures 3D </a:t>
              </a:r>
              <a:r>
                <a:rPr lang="en-US" sz="1800" u="sng" smtClean="0">
                  <a:solidFill>
                    <a:srgbClr val="FF0000"/>
                  </a:solidFill>
                  <a:cs typeface="Arial" charset="0"/>
                </a:rPr>
                <a:t>structure</a:t>
              </a:r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 of radar echoes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5160211" y="1671053"/>
            <a:ext cx="975894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0821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bra_westPac_20100121_1618_PAPER_TOP_LEFT_xsect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" b="9329"/>
          <a:stretch/>
        </p:blipFill>
        <p:spPr>
          <a:xfrm>
            <a:off x="0" y="1661727"/>
            <a:ext cx="9144000" cy="47149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91219" y="1248360"/>
            <a:ext cx="5955395" cy="5304840"/>
            <a:chOff x="791219" y="1248360"/>
            <a:chExt cx="5955395" cy="53048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206169" y="1371600"/>
              <a:ext cx="0" cy="5181600"/>
            </a:xfrm>
            <a:prstGeom prst="line">
              <a:avLst/>
            </a:prstGeom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539771" y="1248360"/>
              <a:ext cx="1206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Calibri"/>
                </a:rPr>
                <a:t>Convective</a:t>
              </a:r>
              <a:endParaRPr lang="en-US" dirty="0">
                <a:solidFill>
                  <a:srgbClr val="FFFF00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6332" y="1248360"/>
              <a:ext cx="1135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Calibri"/>
                </a:rPr>
                <a:t>Stratiform</a:t>
              </a:r>
              <a:endParaRPr lang="en-US" dirty="0">
                <a:solidFill>
                  <a:srgbClr val="FFFF00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1219" y="1248360"/>
              <a:ext cx="731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Calibri"/>
                </a:rPr>
                <a:t>Other</a:t>
              </a:r>
              <a:endParaRPr lang="en-US" dirty="0">
                <a:solidFill>
                  <a:srgbClr val="FFFF00"/>
                </a:solidFill>
                <a:latin typeface="Calibri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288036" y="1371600"/>
              <a:ext cx="0" cy="5181600"/>
            </a:xfrm>
            <a:prstGeom prst="line">
              <a:avLst/>
            </a:prstGeom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454967"/>
            <a:ext cx="8257806" cy="58477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TRMM algorithm divides the echoes</a:t>
            </a:r>
          </a:p>
        </p:txBody>
      </p:sp>
    </p:spTree>
    <p:extLst>
      <p:ext uri="{BB962C8B-B14F-4D97-AF65-F5344CB8AC3E}">
        <p14:creationId xmlns:p14="http://schemas.microsoft.com/office/powerpoint/2010/main" val="4460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035" y="66785"/>
            <a:ext cx="8414986" cy="868049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/>
            <a:r>
              <a:rPr lang="en-C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C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onvective cores</a:t>
            </a:r>
            <a:endParaRPr lang="en-C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23700" y="503382"/>
            <a:ext cx="5873387" cy="3207289"/>
            <a:chOff x="914400" y="3200400"/>
            <a:chExt cx="6372425" cy="3479800"/>
          </a:xfrm>
        </p:grpSpPr>
        <p:sp>
          <p:nvSpPr>
            <p:cNvPr id="106502" name="Line 6"/>
            <p:cNvSpPr>
              <a:spLocks noChangeShapeType="1"/>
            </p:cNvSpPr>
            <p:nvPr/>
          </p:nvSpPr>
          <p:spPr bwMode="auto">
            <a:xfrm>
              <a:off x="914400" y="6173788"/>
              <a:ext cx="3429000" cy="228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03" name="Line 7"/>
            <p:cNvSpPr>
              <a:spLocks noChangeShapeType="1"/>
            </p:cNvSpPr>
            <p:nvPr/>
          </p:nvSpPr>
          <p:spPr bwMode="auto">
            <a:xfrm flipV="1">
              <a:off x="914400" y="4624388"/>
              <a:ext cx="2489200" cy="1549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04" name="Line 8"/>
            <p:cNvSpPr>
              <a:spLocks noChangeShapeType="1"/>
            </p:cNvSpPr>
            <p:nvPr/>
          </p:nvSpPr>
          <p:spPr bwMode="auto">
            <a:xfrm flipV="1">
              <a:off x="4343400" y="4783138"/>
              <a:ext cx="909638" cy="16192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05" name="Text Box 9"/>
            <p:cNvSpPr txBox="1">
              <a:spLocks noChangeArrowheads="1"/>
            </p:cNvSpPr>
            <p:nvPr/>
          </p:nvSpPr>
          <p:spPr bwMode="auto">
            <a:xfrm rot="208255">
              <a:off x="2041134" y="5798198"/>
              <a:ext cx="1133043" cy="434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D1D1C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land</a:t>
              </a:r>
            </a:p>
          </p:txBody>
        </p:sp>
        <p:sp>
          <p:nvSpPr>
            <p:cNvPr id="106507" name="Freeform 11" descr="25%"/>
            <p:cNvSpPr>
              <a:spLocks/>
            </p:cNvSpPr>
            <p:nvPr/>
          </p:nvSpPr>
          <p:spPr bwMode="auto">
            <a:xfrm>
              <a:off x="914400" y="6188075"/>
              <a:ext cx="3427413" cy="481013"/>
            </a:xfrm>
            <a:custGeom>
              <a:avLst/>
              <a:gdLst>
                <a:gd name="T0" fmla="*/ 0 w 2159"/>
                <a:gd name="T1" fmla="*/ 0 h 303"/>
                <a:gd name="T2" fmla="*/ 0 w 2159"/>
                <a:gd name="T3" fmla="*/ 160 h 303"/>
                <a:gd name="T4" fmla="*/ 2159 w 2159"/>
                <a:gd name="T5" fmla="*/ 303 h 303"/>
                <a:gd name="T6" fmla="*/ 2157 w 2159"/>
                <a:gd name="T7" fmla="*/ 140 h 303"/>
                <a:gd name="T8" fmla="*/ 0 w 2159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" h="303">
                  <a:moveTo>
                    <a:pt x="0" y="0"/>
                  </a:moveTo>
                  <a:lnTo>
                    <a:pt x="0" y="160"/>
                  </a:lnTo>
                  <a:lnTo>
                    <a:pt x="2159" y="303"/>
                  </a:lnTo>
                  <a:lnTo>
                    <a:pt x="2157" y="140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chemeClr val="bg1"/>
              </a:bgClr>
            </a:pattFill>
            <a:ln w="190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08" name="Freeform 12" descr="25%"/>
            <p:cNvSpPr>
              <a:spLocks/>
            </p:cNvSpPr>
            <p:nvPr/>
          </p:nvSpPr>
          <p:spPr bwMode="auto">
            <a:xfrm>
              <a:off x="4313238" y="4749800"/>
              <a:ext cx="979487" cy="1930400"/>
            </a:xfrm>
            <a:custGeom>
              <a:avLst/>
              <a:gdLst>
                <a:gd name="T0" fmla="*/ 0 w 617"/>
                <a:gd name="T1" fmla="*/ 1058 h 1216"/>
                <a:gd name="T2" fmla="*/ 0 w 617"/>
                <a:gd name="T3" fmla="*/ 1216 h 1216"/>
                <a:gd name="T4" fmla="*/ 617 w 617"/>
                <a:gd name="T5" fmla="*/ 74 h 1216"/>
                <a:gd name="T6" fmla="*/ 611 w 617"/>
                <a:gd name="T7" fmla="*/ 0 h 1216"/>
                <a:gd name="T8" fmla="*/ 0 w 617"/>
                <a:gd name="T9" fmla="*/ 1058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1216">
                  <a:moveTo>
                    <a:pt x="0" y="1058"/>
                  </a:moveTo>
                  <a:lnTo>
                    <a:pt x="0" y="1216"/>
                  </a:lnTo>
                  <a:lnTo>
                    <a:pt x="617" y="74"/>
                  </a:lnTo>
                  <a:lnTo>
                    <a:pt x="611" y="0"/>
                  </a:lnTo>
                  <a:lnTo>
                    <a:pt x="0" y="1058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chemeClr val="bg1"/>
              </a:bgClr>
            </a:pattFill>
            <a:ln w="190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106509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4895937"/>
                </p:ext>
              </p:extLst>
            </p:nvPr>
          </p:nvGraphicFramePr>
          <p:xfrm>
            <a:off x="4800600" y="3200400"/>
            <a:ext cx="1676400" cy="1112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71" name="Bitmap Image" r:id="rId4" imgW="2381582" imgH="1580952" progId="Paint.Picture">
                    <p:embed/>
                  </p:oleObj>
                </mc:Choice>
                <mc:Fallback>
                  <p:oleObj name="Bitmap Image" r:id="rId4" imgW="2381582" imgH="158095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3200400"/>
                          <a:ext cx="1676400" cy="1112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510" name="Line 14"/>
            <p:cNvSpPr>
              <a:spLocks noChangeShapeType="1"/>
            </p:cNvSpPr>
            <p:nvPr/>
          </p:nvSpPr>
          <p:spPr bwMode="auto">
            <a:xfrm flipH="1">
              <a:off x="4419599" y="5113716"/>
              <a:ext cx="1666009" cy="191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1" name="Arc 15"/>
            <p:cNvSpPr>
              <a:spLocks/>
            </p:cNvSpPr>
            <p:nvPr/>
          </p:nvSpPr>
          <p:spPr bwMode="auto">
            <a:xfrm>
              <a:off x="4094163" y="4246563"/>
              <a:ext cx="3810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2" name="Arc 16"/>
            <p:cNvSpPr>
              <a:spLocks/>
            </p:cNvSpPr>
            <p:nvPr/>
          </p:nvSpPr>
          <p:spPr bwMode="auto">
            <a:xfrm>
              <a:off x="4318000" y="4095750"/>
              <a:ext cx="3810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3" name="Arc 17"/>
            <p:cNvSpPr>
              <a:spLocks/>
            </p:cNvSpPr>
            <p:nvPr/>
          </p:nvSpPr>
          <p:spPr bwMode="auto">
            <a:xfrm>
              <a:off x="4876800" y="3810000"/>
              <a:ext cx="3810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4" name="Arc 18"/>
            <p:cNvSpPr>
              <a:spLocks/>
            </p:cNvSpPr>
            <p:nvPr/>
          </p:nvSpPr>
          <p:spPr bwMode="auto">
            <a:xfrm>
              <a:off x="4572000" y="3962400"/>
              <a:ext cx="3810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5" name="Arc 19"/>
            <p:cNvSpPr>
              <a:spLocks/>
            </p:cNvSpPr>
            <p:nvPr/>
          </p:nvSpPr>
          <p:spPr bwMode="auto">
            <a:xfrm>
              <a:off x="4579938" y="3956050"/>
              <a:ext cx="3810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6" name="Rectangle 20"/>
            <p:cNvSpPr>
              <a:spLocks noChangeArrowheads="1"/>
            </p:cNvSpPr>
            <p:nvPr/>
          </p:nvSpPr>
          <p:spPr bwMode="auto">
            <a:xfrm flipH="1">
              <a:off x="3525838" y="4678363"/>
              <a:ext cx="665162" cy="11271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legacyObliqueTopRight"/>
              <a:lightRig rig="legacyFlat3" dir="t"/>
            </a:scene3d>
            <a:sp3d extrusionH="5445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1240B29-F687-4f45-9708-019B960494DF}">
                <a14:hiddenLine xmlns:a14="http://schemas.microsoft.com/office/drawing/2010/main" w="2857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06" name="Text Box 10"/>
            <p:cNvSpPr txBox="1">
              <a:spLocks noChangeArrowheads="1"/>
            </p:cNvSpPr>
            <p:nvPr/>
          </p:nvSpPr>
          <p:spPr bwMode="auto">
            <a:xfrm>
              <a:off x="3476625" y="4851400"/>
              <a:ext cx="77787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echo</a:t>
              </a:r>
              <a:b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</a:b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core</a:t>
              </a:r>
            </a:p>
          </p:txBody>
        </p:sp>
        <p:sp>
          <p:nvSpPr>
            <p:cNvPr id="106500" name="Text Box 4"/>
            <p:cNvSpPr txBox="1">
              <a:spLocks noChangeArrowheads="1"/>
            </p:cNvSpPr>
            <p:nvPr/>
          </p:nvSpPr>
          <p:spPr bwMode="auto">
            <a:xfrm>
              <a:off x="6094310" y="4551533"/>
              <a:ext cx="1192515" cy="17364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00"/>
                  </a:solidFill>
                  <a:latin typeface="Arial" charset="0"/>
                  <a:ea typeface="ＭＳ Ｐゴシック" charset="0"/>
                </a:rPr>
                <a:t>3D</a:t>
              </a: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 convective echo bounded </a:t>
              </a:r>
              <a:br>
                <a:rPr lang="en-US" sz="1400" b="1" dirty="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</a:b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by threshold dBZ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413647"/>
              </p:ext>
            </p:extLst>
          </p:nvPr>
        </p:nvGraphicFramePr>
        <p:xfrm>
          <a:off x="477575" y="4304207"/>
          <a:ext cx="699911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7123"/>
                <a:gridCol w="1342433"/>
                <a:gridCol w="1749778"/>
                <a:gridCol w="17497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Type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686B5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Threshold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686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Height</a:t>
                      </a:r>
                    </a:p>
                  </a:txBody>
                  <a:tcPr>
                    <a:solidFill>
                      <a:srgbClr val="686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Width</a:t>
                      </a:r>
                    </a:p>
                  </a:txBody>
                  <a:tcPr>
                    <a:solidFill>
                      <a:srgbClr val="686B5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Shallow-</a:t>
                      </a:r>
                      <a:r>
                        <a:rPr lang="en-CA" sz="1600" dirty="0" smtClean="0">
                          <a:solidFill>
                            <a:srgbClr val="FFFF00"/>
                          </a:solidFill>
                        </a:rPr>
                        <a:t>isolated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 dBZ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&lt; 5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/>
                        <a:t>2 pixels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Deep-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strong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</a:t>
                      </a:r>
                      <a:r>
                        <a:rPr lang="en-US" sz="1600" baseline="0" dirty="0" smtClean="0"/>
                        <a:t> dBZ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&gt; 10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Deep-</a:t>
                      </a:r>
                      <a:r>
                        <a:rPr lang="en-US" sz="1600" baseline="0" dirty="0" smtClean="0">
                          <a:solidFill>
                            <a:srgbClr val="FFFF00"/>
                          </a:solidFill>
                        </a:rPr>
                        <a:t>moderate</a:t>
                      </a:r>
                      <a:endParaRPr lang="en-US" sz="160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</a:t>
                      </a:r>
                      <a:r>
                        <a:rPr lang="en-US" sz="1600" baseline="0" dirty="0" smtClean="0"/>
                        <a:t> dBZ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&gt; 8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Wide-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strong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</a:t>
                      </a:r>
                      <a:r>
                        <a:rPr lang="en-US" sz="1600" baseline="0" dirty="0" smtClean="0"/>
                        <a:t> dBZ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&gt;1000 km</a:t>
                      </a:r>
                      <a:r>
                        <a:rPr lang="en-CA" sz="1600" baseline="30000" dirty="0" smtClean="0"/>
                        <a:t>2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Wide</a:t>
                      </a:r>
                      <a:r>
                        <a:rPr lang="en-US" sz="1600" baseline="0" dirty="0" smtClean="0"/>
                        <a:t>-</a:t>
                      </a:r>
                      <a:r>
                        <a:rPr lang="en-US" sz="1600" baseline="0" dirty="0" smtClean="0">
                          <a:solidFill>
                            <a:srgbClr val="FFFF00"/>
                          </a:solidFill>
                        </a:rPr>
                        <a:t>moderate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 dBZ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&gt;800 km</a:t>
                      </a:r>
                      <a:r>
                        <a:rPr lang="en-CA" sz="1600" baseline="30000" dirty="0" smtClean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022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5778"/>
            <a:ext cx="9144000" cy="389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937" b="51203"/>
          <a:stretch/>
        </p:blipFill>
        <p:spPr>
          <a:xfrm>
            <a:off x="1006105" y="1911622"/>
            <a:ext cx="6651996" cy="31693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6347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A2855"/>
                </a:solidFill>
              </a:rPr>
              <a:t>Shallow-isolated and Strong-deep in DJF</a:t>
            </a:r>
            <a:endParaRPr lang="en-US" b="1" dirty="0">
              <a:solidFill>
                <a:srgbClr val="0A285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94136" r="1538" b="3518"/>
          <a:stretch/>
        </p:blipFill>
        <p:spPr>
          <a:xfrm>
            <a:off x="1104456" y="5070828"/>
            <a:ext cx="6818071" cy="15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1242" t="41723" r="5474" b="44682"/>
          <a:stretch/>
        </p:blipFill>
        <p:spPr>
          <a:xfrm>
            <a:off x="7728215" y="3166024"/>
            <a:ext cx="241161" cy="9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0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46476" b="31584"/>
          <a:stretch/>
        </p:blipFill>
        <p:spPr>
          <a:xfrm>
            <a:off x="988029" y="3513659"/>
            <a:ext cx="7167943" cy="1490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6600" y="745067"/>
            <a:ext cx="7670800" cy="5367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86100" y="770467"/>
            <a:ext cx="2971800" cy="37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A2855"/>
                </a:solidFill>
              </a:rPr>
              <a:t>Deep and Wide in DJF</a:t>
            </a:r>
            <a:endParaRPr lang="en-US" b="1" dirty="0">
              <a:solidFill>
                <a:srgbClr val="0A2855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155972" y="1810268"/>
            <a:ext cx="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4951" r="5001" b="53429"/>
          <a:stretch/>
        </p:blipFill>
        <p:spPr>
          <a:xfrm>
            <a:off x="988030" y="1337725"/>
            <a:ext cx="6809492" cy="1473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68414" b="10144"/>
          <a:stretch/>
        </p:blipFill>
        <p:spPr>
          <a:xfrm>
            <a:off x="988029" y="4368798"/>
            <a:ext cx="7167943" cy="14562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90104" b="6779"/>
          <a:stretch/>
        </p:blipFill>
        <p:spPr>
          <a:xfrm>
            <a:off x="988029" y="5884336"/>
            <a:ext cx="7167943" cy="211671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2048933" y="1473200"/>
            <a:ext cx="3217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12066" y="1473200"/>
            <a:ext cx="3217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988029" y="2844798"/>
            <a:ext cx="7167943" cy="1447801"/>
            <a:chOff x="988029" y="2844798"/>
            <a:chExt cx="7167943" cy="144780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t="3219" b="75465"/>
            <a:stretch/>
          </p:blipFill>
          <p:spPr>
            <a:xfrm>
              <a:off x="988029" y="2844798"/>
              <a:ext cx="7167943" cy="1447801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2048933" y="2988734"/>
              <a:ext cx="321734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12066" y="2988734"/>
              <a:ext cx="4826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>
            <a:off x="2048933" y="4504267"/>
            <a:ext cx="3217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12066" y="4504267"/>
            <a:ext cx="3217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037322" y="4304192"/>
            <a:ext cx="7040880" cy="1562325"/>
            <a:chOff x="5226050" y="3132665"/>
            <a:chExt cx="7040880" cy="156232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/>
            <a:srcRect t="3983" r="4869" b="73416"/>
            <a:stretch/>
          </p:blipFill>
          <p:spPr>
            <a:xfrm>
              <a:off x="5226050" y="3132665"/>
              <a:ext cx="7040880" cy="1562325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6252447" y="3336679"/>
              <a:ext cx="321734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587970" y="3336679"/>
              <a:ext cx="4826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91242" t="41723" r="5474" b="44682"/>
          <a:stretch/>
        </p:blipFill>
        <p:spPr>
          <a:xfrm>
            <a:off x="7840754" y="3166024"/>
            <a:ext cx="241161" cy="9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62069" y="137442"/>
            <a:ext cx="5604496" cy="593820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/>
            <a:r>
              <a:rPr lang="en-C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Broad stratiform regions</a:t>
            </a:r>
            <a:endParaRPr lang="en-C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341111"/>
              </p:ext>
            </p:extLst>
          </p:nvPr>
        </p:nvGraphicFramePr>
        <p:xfrm>
          <a:off x="943141" y="4898647"/>
          <a:ext cx="390690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7123"/>
                <a:gridCol w="17497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Type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686B5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Width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686B5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Strong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/>
                        <a:t>&gt; 50,000 km</a:t>
                      </a:r>
                      <a:r>
                        <a:rPr lang="en-CA" sz="1600" baseline="300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&gt; 30,000 km</a:t>
                      </a:r>
                      <a:r>
                        <a:rPr lang="en-CA" sz="1600" baseline="30000" dirty="0" smtClean="0"/>
                        <a:t>2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1931340" y="3746867"/>
            <a:ext cx="3160468" cy="21069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V="1">
            <a:off x="1931340" y="2318804"/>
            <a:ext cx="2294265" cy="14280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5091808" y="2465122"/>
            <a:ext cx="838402" cy="149244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 rot="208255">
            <a:off x="2969837" y="3400691"/>
            <a:ext cx="1044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D1D1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land</a:t>
            </a:r>
          </a:p>
        </p:txBody>
      </p:sp>
      <p:sp>
        <p:nvSpPr>
          <p:cNvPr id="106507" name="Freeform 11" descr="25%"/>
          <p:cNvSpPr>
            <a:spLocks/>
          </p:cNvSpPr>
          <p:nvPr/>
        </p:nvSpPr>
        <p:spPr bwMode="auto">
          <a:xfrm>
            <a:off x="1931340" y="3760035"/>
            <a:ext cx="3159005" cy="443344"/>
          </a:xfrm>
          <a:custGeom>
            <a:avLst/>
            <a:gdLst>
              <a:gd name="T0" fmla="*/ 0 w 2159"/>
              <a:gd name="T1" fmla="*/ 0 h 303"/>
              <a:gd name="T2" fmla="*/ 0 w 2159"/>
              <a:gd name="T3" fmla="*/ 160 h 303"/>
              <a:gd name="T4" fmla="*/ 2159 w 2159"/>
              <a:gd name="T5" fmla="*/ 303 h 303"/>
              <a:gd name="T6" fmla="*/ 2157 w 2159"/>
              <a:gd name="T7" fmla="*/ 140 h 303"/>
              <a:gd name="T8" fmla="*/ 0 w 2159"/>
              <a:gd name="T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9" h="303">
                <a:moveTo>
                  <a:pt x="0" y="0"/>
                </a:moveTo>
                <a:lnTo>
                  <a:pt x="0" y="160"/>
                </a:lnTo>
                <a:lnTo>
                  <a:pt x="2159" y="303"/>
                </a:lnTo>
                <a:lnTo>
                  <a:pt x="2157" y="140"/>
                </a:lnTo>
                <a:lnTo>
                  <a:pt x="0" y="0"/>
                </a:lnTo>
                <a:close/>
              </a:path>
            </a:pathLst>
          </a:custGeom>
          <a:pattFill prst="pct25">
            <a:fgClr>
              <a:schemeClr val="tx2"/>
            </a:fgClr>
            <a:bgClr>
              <a:schemeClr val="bg1"/>
            </a:bgClr>
          </a:pattFill>
          <a:ln w="19050" cmpd="sng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08" name="Freeform 12" descr="25%"/>
          <p:cNvSpPr>
            <a:spLocks/>
          </p:cNvSpPr>
          <p:nvPr/>
        </p:nvSpPr>
        <p:spPr bwMode="auto">
          <a:xfrm>
            <a:off x="5064008" y="2434395"/>
            <a:ext cx="902781" cy="1779226"/>
          </a:xfrm>
          <a:custGeom>
            <a:avLst/>
            <a:gdLst>
              <a:gd name="T0" fmla="*/ 0 w 617"/>
              <a:gd name="T1" fmla="*/ 1058 h 1216"/>
              <a:gd name="T2" fmla="*/ 0 w 617"/>
              <a:gd name="T3" fmla="*/ 1216 h 1216"/>
              <a:gd name="T4" fmla="*/ 617 w 617"/>
              <a:gd name="T5" fmla="*/ 74 h 1216"/>
              <a:gd name="T6" fmla="*/ 611 w 617"/>
              <a:gd name="T7" fmla="*/ 0 h 1216"/>
              <a:gd name="T8" fmla="*/ 0 w 617"/>
              <a:gd name="T9" fmla="*/ 105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7" h="1216">
                <a:moveTo>
                  <a:pt x="0" y="1058"/>
                </a:moveTo>
                <a:lnTo>
                  <a:pt x="0" y="1216"/>
                </a:lnTo>
                <a:lnTo>
                  <a:pt x="617" y="74"/>
                </a:lnTo>
                <a:lnTo>
                  <a:pt x="611" y="0"/>
                </a:lnTo>
                <a:lnTo>
                  <a:pt x="0" y="1058"/>
                </a:lnTo>
                <a:close/>
              </a:path>
            </a:pathLst>
          </a:custGeom>
          <a:pattFill prst="pct25">
            <a:fgClr>
              <a:schemeClr val="tx2"/>
            </a:fgClr>
            <a:bgClr>
              <a:schemeClr val="bg1"/>
            </a:bgClr>
          </a:pattFill>
          <a:ln w="19050" cmpd="sng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65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965849"/>
              </p:ext>
            </p:extLst>
          </p:nvPr>
        </p:nvGraphicFramePr>
        <p:xfrm>
          <a:off x="5002520" y="974442"/>
          <a:ext cx="1545117" cy="1025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0" name="Bitmap Image" r:id="rId4" imgW="2381582" imgH="1580952" progId="Paint.Picture">
                  <p:embed/>
                </p:oleObj>
              </mc:Choice>
              <mc:Fallback>
                <p:oleObj name="Bitmap Image" r:id="rId4" imgW="2381582" imgH="15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520" y="974442"/>
                        <a:ext cx="1545117" cy="1025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1" name="Arc 15"/>
          <p:cNvSpPr>
            <a:spLocks/>
          </p:cNvSpPr>
          <p:nvPr/>
        </p:nvSpPr>
        <p:spPr bwMode="auto">
          <a:xfrm>
            <a:off x="4562869" y="2130054"/>
            <a:ext cx="351163" cy="4213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12" name="Arc 16"/>
          <p:cNvSpPr>
            <a:spLocks/>
          </p:cNvSpPr>
          <p:nvPr/>
        </p:nvSpPr>
        <p:spPr bwMode="auto">
          <a:xfrm>
            <a:off x="4740645" y="1944732"/>
            <a:ext cx="351163" cy="4213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13" name="Arc 17"/>
          <p:cNvSpPr>
            <a:spLocks/>
          </p:cNvSpPr>
          <p:nvPr/>
        </p:nvSpPr>
        <p:spPr bwMode="auto">
          <a:xfrm>
            <a:off x="5108634" y="1628915"/>
            <a:ext cx="351163" cy="4213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15" name="Arc 19"/>
          <p:cNvSpPr>
            <a:spLocks/>
          </p:cNvSpPr>
          <p:nvPr/>
        </p:nvSpPr>
        <p:spPr bwMode="auto">
          <a:xfrm>
            <a:off x="4933052" y="1763527"/>
            <a:ext cx="351163" cy="4213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auto">
          <a:xfrm flipH="1">
            <a:off x="3014133" y="2788484"/>
            <a:ext cx="2199119" cy="6189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legacyObliqueTopRight"/>
            <a:lightRig rig="legacyFlat3" dir="t"/>
          </a:scene3d>
          <a:sp3d extrusionH="5445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1240B29-F687-4f45-9708-019B960494DF}">
              <a14:hiddenLine xmlns:a14="http://schemas.microsoft.com/office/drawing/2010/main" w="2857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Arc 15"/>
          <p:cNvSpPr>
            <a:spLocks/>
          </p:cNvSpPr>
          <p:nvPr/>
        </p:nvSpPr>
        <p:spPr bwMode="auto">
          <a:xfrm>
            <a:off x="4291878" y="2254405"/>
            <a:ext cx="430792" cy="44385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  <a:gd name="connsiteX0" fmla="*/ 1802 w 26136"/>
              <a:gd name="connsiteY0" fmla="*/ 0 h 22679"/>
              <a:gd name="connsiteX1" fmla="*/ 23402 w 26136"/>
              <a:gd name="connsiteY1" fmla="*/ 21601 h 22679"/>
              <a:gd name="connsiteX0" fmla="*/ 1802 w 26136"/>
              <a:gd name="connsiteY0" fmla="*/ 0 h 22679"/>
              <a:gd name="connsiteX1" fmla="*/ 26136 w 26136"/>
              <a:gd name="connsiteY1" fmla="*/ 19648 h 22679"/>
              <a:gd name="connsiteX2" fmla="*/ 1802 w 26136"/>
              <a:gd name="connsiteY2" fmla="*/ 21601 h 22679"/>
              <a:gd name="connsiteX3" fmla="*/ 1802 w 26136"/>
              <a:gd name="connsiteY3" fmla="*/ 0 h 22679"/>
              <a:gd name="connsiteX0" fmla="*/ 1802 w 26527"/>
              <a:gd name="connsiteY0" fmla="*/ 0 h 22679"/>
              <a:gd name="connsiteX1" fmla="*/ 26527 w 26527"/>
              <a:gd name="connsiteY1" fmla="*/ 20625 h 22679"/>
              <a:gd name="connsiteX0" fmla="*/ 1802 w 26527"/>
              <a:gd name="connsiteY0" fmla="*/ 0 h 22679"/>
              <a:gd name="connsiteX1" fmla="*/ 26136 w 26527"/>
              <a:gd name="connsiteY1" fmla="*/ 19648 h 22679"/>
              <a:gd name="connsiteX2" fmla="*/ 1802 w 26527"/>
              <a:gd name="connsiteY2" fmla="*/ 21601 h 22679"/>
              <a:gd name="connsiteX3" fmla="*/ 1802 w 26527"/>
              <a:gd name="connsiteY3" fmla="*/ 0 h 22679"/>
              <a:gd name="connsiteX0" fmla="*/ 1629 w 26354"/>
              <a:gd name="connsiteY0" fmla="*/ 0 h 22828"/>
              <a:gd name="connsiteX1" fmla="*/ 26354 w 26354"/>
              <a:gd name="connsiteY1" fmla="*/ 20625 h 22828"/>
              <a:gd name="connsiteX0" fmla="*/ 1629 w 26354"/>
              <a:gd name="connsiteY0" fmla="*/ 0 h 22828"/>
              <a:gd name="connsiteX1" fmla="*/ 23619 w 26354"/>
              <a:gd name="connsiteY1" fmla="*/ 20299 h 22828"/>
              <a:gd name="connsiteX2" fmla="*/ 1629 w 26354"/>
              <a:gd name="connsiteY2" fmla="*/ 21601 h 22828"/>
              <a:gd name="connsiteX3" fmla="*/ 1629 w 26354"/>
              <a:gd name="connsiteY3" fmla="*/ 0 h 22828"/>
              <a:gd name="connsiteX0" fmla="*/ 1773 w 26498"/>
              <a:gd name="connsiteY0" fmla="*/ 0 h 22751"/>
              <a:gd name="connsiteX1" fmla="*/ 26498 w 26498"/>
              <a:gd name="connsiteY1" fmla="*/ 20625 h 22751"/>
              <a:gd name="connsiteX0" fmla="*/ 1773 w 26498"/>
              <a:gd name="connsiteY0" fmla="*/ 0 h 22751"/>
              <a:gd name="connsiteX1" fmla="*/ 25716 w 26498"/>
              <a:gd name="connsiteY1" fmla="*/ 19973 h 22751"/>
              <a:gd name="connsiteX2" fmla="*/ 1773 w 26498"/>
              <a:gd name="connsiteY2" fmla="*/ 21601 h 22751"/>
              <a:gd name="connsiteX3" fmla="*/ 1773 w 26498"/>
              <a:gd name="connsiteY3" fmla="*/ 0 h 2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98" h="22751" fill="none" extrusionOk="0">
                <a:moveTo>
                  <a:pt x="1773" y="0"/>
                </a:moveTo>
                <a:cubicBezTo>
                  <a:pt x="13702" y="0"/>
                  <a:pt x="26498" y="8695"/>
                  <a:pt x="26498" y="20625"/>
                </a:cubicBezTo>
              </a:path>
              <a:path w="26498" h="22751" stroke="0" extrusionOk="0">
                <a:moveTo>
                  <a:pt x="1773" y="0"/>
                </a:moveTo>
                <a:cubicBezTo>
                  <a:pt x="13702" y="0"/>
                  <a:pt x="25716" y="8043"/>
                  <a:pt x="25716" y="19973"/>
                </a:cubicBezTo>
                <a:cubicBezTo>
                  <a:pt x="18516" y="19973"/>
                  <a:pt x="5764" y="24930"/>
                  <a:pt x="1773" y="21601"/>
                </a:cubicBezTo>
                <a:cubicBezTo>
                  <a:pt x="-2218" y="18272"/>
                  <a:pt x="1773" y="7200"/>
                  <a:pt x="1773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Arc 15"/>
          <p:cNvSpPr>
            <a:spLocks/>
          </p:cNvSpPr>
          <p:nvPr/>
        </p:nvSpPr>
        <p:spPr bwMode="auto">
          <a:xfrm>
            <a:off x="4121938" y="2452980"/>
            <a:ext cx="351163" cy="4213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88120" y="2788484"/>
            <a:ext cx="914400" cy="242346"/>
          </a:xfrm>
          <a:prstGeom prst="rect">
            <a:avLst/>
          </a:prstGeom>
          <a:solidFill>
            <a:srgbClr val="C1C1C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225605" y="2698538"/>
            <a:ext cx="337264" cy="89946"/>
          </a:xfrm>
          <a:prstGeom prst="rect">
            <a:avLst/>
          </a:prstGeom>
          <a:solidFill>
            <a:srgbClr val="95959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3115733" y="2744555"/>
            <a:ext cx="2055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Stratiform echo volume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400844" y="2887584"/>
            <a:ext cx="112562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D1D0C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400800" y="2602287"/>
            <a:ext cx="2065866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Look for ones that are broad and contiguous</a:t>
            </a:r>
          </a:p>
        </p:txBody>
      </p:sp>
    </p:spTree>
    <p:extLst>
      <p:ext uri="{BB962C8B-B14F-4D97-AF65-F5344CB8AC3E}">
        <p14:creationId xmlns:p14="http://schemas.microsoft.com/office/powerpoint/2010/main" val="3962946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0458" y="3499556"/>
            <a:ext cx="7452360" cy="335844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495778"/>
            <a:ext cx="9144000" cy="389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6347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A2855"/>
                </a:solidFill>
              </a:rPr>
              <a:t>Wide Convective and Broad Stratiform in DJF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984" r="8681" b="51935"/>
          <a:stretch/>
        </p:blipFill>
        <p:spPr>
          <a:xfrm>
            <a:off x="978387" y="2025762"/>
            <a:ext cx="6705113" cy="3023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1242" t="41723" r="5474" b="44682"/>
          <a:stretch/>
        </p:blipFill>
        <p:spPr>
          <a:xfrm>
            <a:off x="7728215" y="3166024"/>
            <a:ext cx="241161" cy="9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6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3826</TotalTime>
  <Words>670</Words>
  <Application>Microsoft Macintosh PowerPoint</Application>
  <PresentationFormat>On-screen Show (4:3)</PresentationFormat>
  <Paragraphs>126</Paragraphs>
  <Slides>15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Default Theme</vt:lpstr>
      <vt:lpstr>1_Default Design</vt:lpstr>
      <vt:lpstr>11_Default Design</vt:lpstr>
      <vt:lpstr>8_Default Design</vt:lpstr>
      <vt:lpstr>1_Default Theme</vt:lpstr>
      <vt:lpstr>Bitmap Image</vt:lpstr>
      <vt:lpstr>PowerPoint Presentation</vt:lpstr>
      <vt:lpstr>PowerPoint Presentation</vt:lpstr>
      <vt:lpstr>PowerPoint Presentation</vt:lpstr>
      <vt:lpstr>PowerPoint Presentation</vt:lpstr>
      <vt:lpstr>Convective cores</vt:lpstr>
      <vt:lpstr>PowerPoint Presentation</vt:lpstr>
      <vt:lpstr>PowerPoint Presentation</vt:lpstr>
      <vt:lpstr>Broad stratiform regions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 Department of Atmos. Sci.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Houze</dc:creator>
  <cp:lastModifiedBy>Robert Houze</cp:lastModifiedBy>
  <cp:revision>105</cp:revision>
  <dcterms:created xsi:type="dcterms:W3CDTF">2015-03-30T22:34:10Z</dcterms:created>
  <dcterms:modified xsi:type="dcterms:W3CDTF">2015-12-19T01:19:20Z</dcterms:modified>
</cp:coreProperties>
</file>