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9.jpg" ContentType="image/png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367" r:id="rId3"/>
    <p:sldId id="368" r:id="rId4"/>
    <p:sldId id="370" r:id="rId5"/>
    <p:sldId id="285" r:id="rId6"/>
    <p:sldId id="373" r:id="rId7"/>
    <p:sldId id="350" r:id="rId8"/>
    <p:sldId id="351" r:id="rId9"/>
    <p:sldId id="353" r:id="rId10"/>
    <p:sldId id="354" r:id="rId11"/>
    <p:sldId id="355" r:id="rId12"/>
    <p:sldId id="357" r:id="rId13"/>
    <p:sldId id="356" r:id="rId14"/>
    <p:sldId id="374" r:id="rId15"/>
    <p:sldId id="375" r:id="rId16"/>
    <p:sldId id="376" r:id="rId17"/>
    <p:sldId id="352" r:id="rId18"/>
    <p:sldId id="369" r:id="rId19"/>
    <p:sldId id="377" r:id="rId20"/>
    <p:sldId id="358" r:id="rId21"/>
    <p:sldId id="347" r:id="rId22"/>
    <p:sldId id="360" r:id="rId23"/>
    <p:sldId id="361" r:id="rId24"/>
    <p:sldId id="327" r:id="rId25"/>
    <p:sldId id="382" r:id="rId26"/>
    <p:sldId id="381" r:id="rId27"/>
    <p:sldId id="344" r:id="rId28"/>
    <p:sldId id="379" r:id="rId29"/>
    <p:sldId id="380" r:id="rId30"/>
    <p:sldId id="383" r:id="rId31"/>
    <p:sldId id="362" r:id="rId32"/>
    <p:sldId id="364" r:id="rId33"/>
    <p:sldId id="365" r:id="rId34"/>
    <p:sldId id="262" r:id="rId35"/>
    <p:sldId id="384" r:id="rId36"/>
    <p:sldId id="385" r:id="rId37"/>
    <p:sldId id="371" r:id="rId38"/>
    <p:sldId id="288" r:id="rId39"/>
    <p:sldId id="348" r:id="rId40"/>
    <p:sldId id="349" r:id="rId41"/>
    <p:sldId id="366" r:id="rId42"/>
    <p:sldId id="378" r:id="rId43"/>
    <p:sldId id="363" r:id="rId44"/>
    <p:sldId id="386" r:id="rId45"/>
    <p:sldId id="292" r:id="rId46"/>
    <p:sldId id="372" r:id="rId47"/>
    <p:sldId id="346" r:id="rId48"/>
    <p:sldId id="387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C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25" autoAdjust="0"/>
  </p:normalViewPr>
  <p:slideViewPr>
    <p:cSldViewPr snapToGrid="0" snapToObjects="1">
      <p:cViewPr>
        <p:scale>
          <a:sx n="76" d="100"/>
          <a:sy n="76" d="100"/>
        </p:scale>
        <p:origin x="-1208" y="-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D72C7-1F5D-8D44-97ED-2F7DC54D6839}" type="datetimeFigureOut">
              <a:rPr lang="en-US" smtClean="0"/>
              <a:t>11/5/15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D6B4C-E1BF-EC49-8F66-7793B2B04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18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43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1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39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1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0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8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0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6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4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0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1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5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"/><Relationship Id="rId3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"/><Relationship Id="rId3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"/><Relationship Id="rId3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"/><Relationship Id="rId3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"/><Relationship Id="rId3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8.emf"/><Relationship Id="rId5" Type="http://schemas.openxmlformats.org/officeDocument/2006/relationships/image" Target="../media/image3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"/><Relationship Id="rId3" Type="http://schemas.openxmlformats.org/officeDocument/2006/relationships/image" Target="../media/image2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OLYMPEX" TargetMode="External"/><Relationship Id="rId4" Type="http://schemas.openxmlformats.org/officeDocument/2006/relationships/hyperlink" Target="http://pmm.nasa.gov/olympex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lympex.atmos.washington.edu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"/><Relationship Id="rId3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889" y="5414549"/>
            <a:ext cx="8588425" cy="1370334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Angela Rowe, Robert </a:t>
            </a:r>
            <a:r>
              <a:rPr lang="en-US" sz="2400" b="1" dirty="0" err="1" smtClean="0">
                <a:solidFill>
                  <a:srgbClr val="FFFFFF"/>
                </a:solidFill>
              </a:rPr>
              <a:t>Houze</a:t>
            </a:r>
            <a:r>
              <a:rPr lang="en-US" sz="2400" b="1" dirty="0" smtClean="0">
                <a:solidFill>
                  <a:srgbClr val="FFFFFF"/>
                </a:solidFill>
              </a:rPr>
              <a:t>, Jr., Lynn </a:t>
            </a:r>
            <a:r>
              <a:rPr lang="en-US" sz="2400" b="1" dirty="0" err="1" smtClean="0">
                <a:solidFill>
                  <a:srgbClr val="FFFFFF"/>
                </a:solidFill>
              </a:rPr>
              <a:t>McMurdie</a:t>
            </a:r>
            <a:r>
              <a:rPr lang="en-US" sz="2400" b="1" dirty="0" smtClean="0">
                <a:solidFill>
                  <a:srgbClr val="FFFFFF"/>
                </a:solidFill>
              </a:rPr>
              <a:t>, Joe </a:t>
            </a:r>
            <a:r>
              <a:rPr lang="en-US" sz="2400" b="1" dirty="0" err="1" smtClean="0">
                <a:solidFill>
                  <a:srgbClr val="FFFFFF"/>
                </a:solidFill>
              </a:rPr>
              <a:t>Zagrodnik</a:t>
            </a:r>
            <a:r>
              <a:rPr lang="en-US" sz="2400" b="1" dirty="0" smtClean="0">
                <a:solidFill>
                  <a:srgbClr val="FFFFFF"/>
                </a:solidFill>
              </a:rPr>
              <a:t>,… 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University of Washington</a:t>
            </a:r>
          </a:p>
          <a:p>
            <a:r>
              <a:rPr lang="en-US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Richland, WA, 27 October </a:t>
            </a:r>
            <a:r>
              <a:rPr lang="en-US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2015</a:t>
            </a:r>
          </a:p>
          <a:p>
            <a:r>
              <a:rPr lang="en-US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Supported by </a:t>
            </a:r>
            <a:r>
              <a:rPr lang="en-US" sz="160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NASA grant NNX15AL38G</a:t>
            </a:r>
            <a:endParaRPr lang="en-US" sz="1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629" y="295383"/>
            <a:ext cx="6012743" cy="509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21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4440556" cy="9318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Mid-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lat</a:t>
            </a:r>
            <a:r>
              <a:rPr lang="en-US" sz="3600" b="1" dirty="0" err="1" smtClean="0">
                <a:latin typeface="+mj-lt"/>
                <a:ea typeface="+mj-ea"/>
                <a:cs typeface="+mj-cs"/>
              </a:rPr>
              <a:t>itude</a:t>
            </a:r>
            <a:endParaRPr lang="en-US" sz="36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Pacific Cyclone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F01_SECTORS_Medinaetal-07F0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0" y="1689100"/>
            <a:ext cx="5105400" cy="38878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5413" y="5806901"/>
            <a:ext cx="2251438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Nagle and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</a:rPr>
              <a:t>Serebreny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 (1962)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5430425" y="304800"/>
            <a:ext cx="3408636" cy="27367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Trebuchet MS"/>
              </a:rPr>
              <a:t>Frontal</a:t>
            </a:r>
            <a:r>
              <a:rPr lang="en-US" sz="2000" dirty="0" smtClean="0">
                <a:latin typeface="Trebuchet MS"/>
              </a:rPr>
              <a:t>:</a:t>
            </a:r>
          </a:p>
          <a:p>
            <a:pPr lvl="1"/>
            <a:r>
              <a:rPr lang="en-US" sz="1600" dirty="0" smtClean="0">
                <a:latin typeface="Trebuchet MS"/>
              </a:rPr>
              <a:t>Precipitation intense at front</a:t>
            </a:r>
          </a:p>
          <a:p>
            <a:pPr lvl="1"/>
            <a:r>
              <a:rPr lang="en-US" sz="1600" dirty="0" smtClean="0">
                <a:latin typeface="Trebuchet MS"/>
              </a:rPr>
              <a:t>Strong upward motion at front</a:t>
            </a:r>
          </a:p>
          <a:p>
            <a:pPr lvl="1"/>
            <a:r>
              <a:rPr lang="en-US" sz="1600" dirty="0" smtClean="0">
                <a:latin typeface="Trebuchet MS"/>
              </a:rPr>
              <a:t>Rapid drop of melting level</a:t>
            </a:r>
          </a:p>
          <a:p>
            <a:pPr lvl="1"/>
            <a:r>
              <a:rPr lang="en-US" sz="1600" dirty="0" smtClean="0">
                <a:latin typeface="Trebuchet MS"/>
              </a:rPr>
              <a:t>Transition from stratiform to convective</a:t>
            </a:r>
            <a:endParaRPr lang="en-US" sz="1600" dirty="0">
              <a:latin typeface="Trebuchet MS"/>
            </a:endParaRPr>
          </a:p>
        </p:txBody>
      </p:sp>
      <p:pic>
        <p:nvPicPr>
          <p:cNvPr id="7" name="Picture 6" descr="20150118052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425" y="3125062"/>
            <a:ext cx="3492013" cy="349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79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4440556" cy="9318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Mid-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lat</a:t>
            </a:r>
            <a:r>
              <a:rPr lang="en-US" sz="3600" b="1" dirty="0" err="1" smtClean="0">
                <a:latin typeface="+mj-lt"/>
                <a:ea typeface="+mj-ea"/>
                <a:cs typeface="+mj-cs"/>
              </a:rPr>
              <a:t>itude</a:t>
            </a:r>
            <a:endParaRPr lang="en-US" sz="36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Pacific Cyclone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F01_SECTORS_Medinaetal-07F0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0" y="1689100"/>
            <a:ext cx="5105400" cy="38878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5413" y="5806901"/>
            <a:ext cx="2251438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Nagle and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</a:rPr>
              <a:t>Serebreny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 (1962)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5413716" y="237951"/>
            <a:ext cx="3542308" cy="28301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Trebuchet MS"/>
              </a:rPr>
              <a:t>Postfrontal</a:t>
            </a:r>
            <a:r>
              <a:rPr lang="en-US" sz="2000" dirty="0" smtClean="0">
                <a:latin typeface="Trebuchet MS"/>
              </a:rPr>
              <a:t>:</a:t>
            </a:r>
          </a:p>
          <a:p>
            <a:pPr lvl="1"/>
            <a:r>
              <a:rPr lang="en-US" sz="1600" dirty="0" smtClean="0">
                <a:latin typeface="Trebuchet MS"/>
              </a:rPr>
              <a:t>Shallow convection</a:t>
            </a:r>
          </a:p>
          <a:p>
            <a:pPr lvl="1"/>
            <a:r>
              <a:rPr lang="en-US" sz="1600" dirty="0" smtClean="0">
                <a:latin typeface="Trebuchet MS"/>
              </a:rPr>
              <a:t>Cold-air advection</a:t>
            </a:r>
          </a:p>
          <a:p>
            <a:pPr lvl="1"/>
            <a:r>
              <a:rPr lang="en-US" sz="1600" dirty="0" smtClean="0">
                <a:latin typeface="Trebuchet MS"/>
              </a:rPr>
              <a:t>Low stability</a:t>
            </a:r>
          </a:p>
          <a:p>
            <a:pPr lvl="1"/>
            <a:r>
              <a:rPr lang="en-US" sz="1600" dirty="0" smtClean="0">
                <a:latin typeface="Trebuchet MS"/>
              </a:rPr>
              <a:t>Low melting level</a:t>
            </a:r>
          </a:p>
          <a:p>
            <a:pPr lvl="1"/>
            <a:r>
              <a:rPr lang="en-US" sz="1600" dirty="0" smtClean="0">
                <a:latin typeface="Trebuchet MS"/>
              </a:rPr>
              <a:t>Produce significant precipitation (windward)</a:t>
            </a:r>
          </a:p>
          <a:p>
            <a:pPr lvl="1"/>
            <a:r>
              <a:rPr lang="en-US" sz="1600" dirty="0" smtClean="0">
                <a:latin typeface="Trebuchet MS"/>
              </a:rPr>
              <a:t>Significant snowfall at higher elevations</a:t>
            </a:r>
          </a:p>
        </p:txBody>
      </p:sp>
      <p:pic>
        <p:nvPicPr>
          <p:cNvPr id="7" name="Picture 6" descr="20150118170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425" y="3134949"/>
            <a:ext cx="3360006" cy="336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46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8484134" cy="580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Frontal Passage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Content Placeholder 3" descr="loop2.gif"/>
          <p:cNvPicPr>
            <a:picLocks noChangeAspect="1"/>
          </p:cNvPicPr>
          <p:nvPr/>
        </p:nvPicPr>
        <p:blipFill>
          <a:blip r:embed="rId2"/>
          <a:srcRect l="-40098" r="-40098"/>
          <a:stretch>
            <a:fillRect/>
          </a:stretch>
        </p:blipFill>
        <p:spPr>
          <a:xfrm>
            <a:off x="-1074737" y="1470536"/>
            <a:ext cx="7583487" cy="42089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40300" y="1453824"/>
            <a:ext cx="39243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Prefrontal -&gt; Frontal -&gt; Postfrontal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Example 1= </a:t>
            </a:r>
            <a:r>
              <a:rPr lang="en-US" b="1" dirty="0" smtClean="0">
                <a:solidFill>
                  <a:srgbClr val="9DF131"/>
                </a:solidFill>
              </a:rPr>
              <a:t>15 </a:t>
            </a:r>
            <a:r>
              <a:rPr lang="en-US" b="1" dirty="0" err="1" smtClean="0">
                <a:solidFill>
                  <a:srgbClr val="9DF131"/>
                </a:solidFill>
              </a:rPr>
              <a:t>hr</a:t>
            </a:r>
            <a:endParaRPr lang="en-US" b="1" dirty="0" smtClean="0">
              <a:solidFill>
                <a:srgbClr val="9DF13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Example 2</a:t>
            </a:r>
            <a:r>
              <a:rPr lang="en-US" b="1" dirty="0" smtClean="0">
                <a:solidFill>
                  <a:srgbClr val="FFFFFF"/>
                </a:solidFill>
              </a:rPr>
              <a:t> = </a:t>
            </a:r>
            <a:r>
              <a:rPr lang="en-US" b="1" dirty="0" smtClean="0">
                <a:solidFill>
                  <a:srgbClr val="9DF131"/>
                </a:solidFill>
              </a:rPr>
              <a:t>12 </a:t>
            </a:r>
            <a:r>
              <a:rPr lang="en-US" b="1" dirty="0" err="1" smtClean="0">
                <a:solidFill>
                  <a:srgbClr val="9DF131"/>
                </a:solidFill>
              </a:rPr>
              <a:t>hr</a:t>
            </a:r>
            <a:endParaRPr lang="en-US" b="1" dirty="0" smtClean="0">
              <a:solidFill>
                <a:srgbClr val="9DF131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Example 3 = </a:t>
            </a:r>
            <a:r>
              <a:rPr lang="en-US" b="1" dirty="0" smtClean="0">
                <a:solidFill>
                  <a:srgbClr val="9DF131"/>
                </a:solidFill>
              </a:rPr>
              <a:t>12 </a:t>
            </a:r>
            <a:r>
              <a:rPr lang="en-US" b="1" dirty="0" err="1" smtClean="0">
                <a:solidFill>
                  <a:srgbClr val="9DF131"/>
                </a:solidFill>
              </a:rPr>
              <a:t>hr</a:t>
            </a:r>
            <a:endParaRPr lang="en-US" b="1" dirty="0" smtClean="0">
              <a:solidFill>
                <a:srgbClr val="9DF131"/>
              </a:solidFill>
            </a:endParaRPr>
          </a:p>
          <a:p>
            <a:endParaRPr lang="en-US" b="1" dirty="0">
              <a:solidFill>
                <a:srgbClr val="9DF131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However, postfrontal period can go on for additional 12-24 </a:t>
            </a:r>
            <a:r>
              <a:rPr lang="en-US" b="1" dirty="0" err="1" smtClean="0">
                <a:solidFill>
                  <a:srgbClr val="FFFFFF"/>
                </a:solidFill>
              </a:rPr>
              <a:t>hrs</a:t>
            </a:r>
            <a:r>
              <a:rPr lang="en-US" b="1" dirty="0" smtClean="0">
                <a:solidFill>
                  <a:srgbClr val="FFFFFF"/>
                </a:solidFill>
              </a:rPr>
              <a:t>, and prefrontal can last 12 </a:t>
            </a:r>
            <a:r>
              <a:rPr lang="en-US" b="1" dirty="0" err="1" smtClean="0">
                <a:solidFill>
                  <a:srgbClr val="FFFFFF"/>
                </a:solidFill>
              </a:rPr>
              <a:t>hr</a:t>
            </a:r>
            <a:r>
              <a:rPr lang="en-US" b="1" dirty="0" smtClean="0">
                <a:solidFill>
                  <a:srgbClr val="FFFFFF"/>
                </a:solidFill>
              </a:rPr>
              <a:t> also.</a:t>
            </a:r>
          </a:p>
          <a:p>
            <a:endParaRPr lang="en-US" b="1" dirty="0">
              <a:solidFill>
                <a:srgbClr val="9DF131"/>
              </a:solidFill>
            </a:endParaRPr>
          </a:p>
          <a:p>
            <a:r>
              <a:rPr lang="en-US" b="1" dirty="0" smtClean="0">
                <a:solidFill>
                  <a:srgbClr val="9DF131"/>
                </a:solidFill>
              </a:rPr>
              <a:t>Need to keep in mind these storms can produce </a:t>
            </a:r>
            <a:r>
              <a:rPr lang="en-US" b="1" dirty="0" err="1" smtClean="0">
                <a:solidFill>
                  <a:srgbClr val="9DF131"/>
                </a:solidFill>
              </a:rPr>
              <a:t>precip</a:t>
            </a:r>
            <a:r>
              <a:rPr lang="en-US" b="1" dirty="0" smtClean="0">
                <a:solidFill>
                  <a:srgbClr val="9DF131"/>
                </a:solidFill>
              </a:rPr>
              <a:t> for 1-3 days</a:t>
            </a:r>
          </a:p>
          <a:p>
            <a:endParaRPr lang="en-US" b="1" dirty="0">
              <a:solidFill>
                <a:srgbClr val="9DF131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In some regimes (strong </a:t>
            </a:r>
            <a:r>
              <a:rPr lang="en-US" b="1" dirty="0" err="1" smtClean="0">
                <a:solidFill>
                  <a:srgbClr val="FFFF00"/>
                </a:solidFill>
              </a:rPr>
              <a:t>westerlies</a:t>
            </a:r>
            <a:r>
              <a:rPr lang="en-US" b="1" dirty="0" smtClean="0">
                <a:solidFill>
                  <a:srgbClr val="FFFF00"/>
                </a:solidFill>
              </a:rPr>
              <a:t>), storm frequency is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1 1/2 days – 2 days</a:t>
            </a:r>
          </a:p>
          <a:p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300" y="1143000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DFBF"/>
                </a:solidFill>
              </a:rPr>
              <a:t>Example 2 Radar Loop</a:t>
            </a:r>
            <a:endParaRPr lang="en-US" dirty="0">
              <a:solidFill>
                <a:srgbClr val="FFD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94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8484134" cy="580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Mid-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lat</a:t>
            </a:r>
            <a:r>
              <a:rPr lang="en-US" sz="3600" b="1" dirty="0" err="1" smtClean="0">
                <a:latin typeface="+mj-lt"/>
                <a:ea typeface="+mj-ea"/>
                <a:cs typeface="+mj-cs"/>
              </a:rPr>
              <a:t>itude</a:t>
            </a:r>
            <a:r>
              <a:rPr lang="en-US" sz="3600" b="1" dirty="0"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Pacific Cyclone (IMPROVE-2)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5129" y="6516799"/>
            <a:ext cx="1728871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Medina et al.  (2007)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32258" b="32485"/>
          <a:stretch/>
        </p:blipFill>
        <p:spPr>
          <a:xfrm>
            <a:off x="245526" y="2807537"/>
            <a:ext cx="8660372" cy="1948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67516"/>
          <a:stretch/>
        </p:blipFill>
        <p:spPr>
          <a:xfrm>
            <a:off x="233926" y="4695774"/>
            <a:ext cx="8671972" cy="17979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67486"/>
          <a:stretch/>
        </p:blipFill>
        <p:spPr>
          <a:xfrm>
            <a:off x="233926" y="1019707"/>
            <a:ext cx="8621844" cy="178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4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0381" y="1600082"/>
            <a:ext cx="2703016" cy="4763447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1800" dirty="0" smtClean="0"/>
              <a:t>3-D idealized </a:t>
            </a:r>
            <a:r>
              <a:rPr lang="en-US" sz="1800" dirty="0"/>
              <a:t>schematic </a:t>
            </a:r>
            <a:r>
              <a:rPr lang="en-US" sz="1800" dirty="0" smtClean="0"/>
              <a:t>of flow </a:t>
            </a:r>
            <a:r>
              <a:rPr lang="en-US" sz="1800" dirty="0"/>
              <a:t>over the IMPROVE study area from 2300 to 0100 UTC 13–14 Dec </a:t>
            </a:r>
            <a:r>
              <a:rPr lang="en-US" sz="1800" dirty="0" smtClean="0"/>
              <a:t>2001</a:t>
            </a:r>
          </a:p>
          <a:p>
            <a:r>
              <a:rPr lang="en-US" sz="1800" dirty="0" smtClean="0"/>
              <a:t>Blue arrows: Strong </a:t>
            </a:r>
            <a:r>
              <a:rPr lang="en-US" sz="1800" dirty="0"/>
              <a:t>southerly </a:t>
            </a:r>
            <a:r>
              <a:rPr lang="en-US" sz="1800" dirty="0" smtClean="0"/>
              <a:t>low-level flow along </a:t>
            </a:r>
            <a:r>
              <a:rPr lang="en-US" sz="1800" dirty="0"/>
              <a:t>the windward (west facing) slopes of the </a:t>
            </a:r>
            <a:r>
              <a:rPr lang="en-US" sz="1800" dirty="0" smtClean="0"/>
              <a:t>Cascades</a:t>
            </a:r>
          </a:p>
          <a:p>
            <a:r>
              <a:rPr lang="en-US" sz="1800" dirty="0" smtClean="0"/>
              <a:t>Red </a:t>
            </a:r>
            <a:r>
              <a:rPr lang="en-US" sz="1800" dirty="0"/>
              <a:t>arrows show the </a:t>
            </a:r>
            <a:r>
              <a:rPr lang="en-US" sz="1800" dirty="0" smtClean="0"/>
              <a:t>cross</a:t>
            </a:r>
            <a:r>
              <a:rPr lang="en-US" sz="1800" dirty="0"/>
              <a:t>- barrier flow </a:t>
            </a:r>
            <a:r>
              <a:rPr lang="en-US" sz="1800" dirty="0" smtClean="0"/>
              <a:t>that exhibited </a:t>
            </a:r>
            <a:r>
              <a:rPr lang="en-US" sz="1800" dirty="0"/>
              <a:t>a vertically propagating mountain- wave </a:t>
            </a:r>
            <a:r>
              <a:rPr lang="en-US" sz="1800" dirty="0" smtClean="0"/>
              <a:t>structure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19249" y="533400"/>
            <a:ext cx="7184870" cy="78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IMPROVE-2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2467" y="6363529"/>
            <a:ext cx="1508496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</a:rPr>
              <a:t>Garvert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 et al.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[2007]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165" y="1600082"/>
            <a:ext cx="5935871" cy="44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81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82510" y="394345"/>
            <a:ext cx="3142582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IMPROVE-2 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9383" y="6114678"/>
            <a:ext cx="169301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Medina et al.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[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2007]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64002" y="1464529"/>
            <a:ext cx="8340701" cy="4451361"/>
            <a:chOff x="0" y="1546711"/>
            <a:chExt cx="9144000" cy="4880075"/>
          </a:xfrm>
        </p:grpSpPr>
        <p:sp>
          <p:nvSpPr>
            <p:cNvPr id="11" name="Rectangle 10"/>
            <p:cNvSpPr/>
            <p:nvPr/>
          </p:nvSpPr>
          <p:spPr>
            <a:xfrm>
              <a:off x="0" y="1546711"/>
              <a:ext cx="9144000" cy="4880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2338"/>
            <a:stretch/>
          </p:blipFill>
          <p:spPr>
            <a:xfrm>
              <a:off x="113160" y="1722194"/>
              <a:ext cx="8930255" cy="44053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314700" y="1963494"/>
              <a:ext cx="3162300" cy="469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2875" y="2076811"/>
              <a:ext cx="8001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Frontal precipitation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4235" y="1963494"/>
              <a:ext cx="4699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151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Olympic Peninsula</a:t>
            </a:r>
          </a:p>
        </p:txBody>
      </p:sp>
      <p:pic>
        <p:nvPicPr>
          <p:cNvPr id="10" name="Picture 9" descr="F06_v0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97" y="1725049"/>
            <a:ext cx="4605206" cy="36727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55969" y="5576263"/>
            <a:ext cx="4442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Histogram of 0°C isotherm at UIL for onshore moist flow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1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 Nino</a:t>
            </a:r>
          </a:p>
        </p:txBody>
      </p:sp>
      <p:pic>
        <p:nvPicPr>
          <p:cNvPr id="5" name="Picture 4" descr="BWOCTJ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4292600" cy="3219450"/>
          </a:xfrm>
          <a:prstGeom prst="rect">
            <a:avLst/>
          </a:prstGeom>
        </p:spPr>
      </p:pic>
      <p:pic>
        <p:nvPicPr>
          <p:cNvPr id="6" name="Picture 5" descr="BWOCTJAN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1612900"/>
            <a:ext cx="4250267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4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106933" y="261774"/>
            <a:ext cx="3660211" cy="8177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OLYMPEX Goals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idx="1"/>
          </p:nvPr>
        </p:nvSpPr>
        <p:spPr>
          <a:xfrm>
            <a:off x="601523" y="1381448"/>
            <a:ext cx="8103866" cy="4893648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dirty="0" smtClean="0"/>
              <a:t>Physical validation of precipitation algorithms (GMI, DPR)</a:t>
            </a:r>
          </a:p>
          <a:p>
            <a:pPr lvl="1"/>
            <a:r>
              <a:rPr lang="en-US" sz="1800" dirty="0" smtClean="0"/>
              <a:t>Rainfall characteristics (DSD, crystal size/habit, rainfall intensity)</a:t>
            </a:r>
          </a:p>
          <a:p>
            <a:pPr lvl="1"/>
            <a:r>
              <a:rPr lang="en-US" sz="1800" dirty="0" smtClean="0"/>
              <a:t>Changes in rain/snow distribution from ocean to terrain</a:t>
            </a:r>
          </a:p>
          <a:p>
            <a:pPr lvl="1"/>
            <a:r>
              <a:rPr lang="en-US" sz="1800" dirty="0" smtClean="0"/>
              <a:t>Modification of frontal precipitation by terrain (affect on GPM rainfall estimation uncertainties)</a:t>
            </a:r>
          </a:p>
          <a:p>
            <a:pPr lvl="1"/>
            <a:r>
              <a:rPr lang="en-US" sz="1800" dirty="0" smtClean="0"/>
              <a:t>Melting level variability</a:t>
            </a:r>
          </a:p>
          <a:p>
            <a:pPr lvl="1"/>
            <a:r>
              <a:rPr lang="en-US" sz="1800" dirty="0" smtClean="0"/>
              <a:t>Environmental characteristics</a:t>
            </a:r>
          </a:p>
          <a:p>
            <a:r>
              <a:rPr lang="en-US" sz="2400" dirty="0" smtClean="0"/>
              <a:t>Quantifying accuracy and uncertainty of the GPM precipitation data and its hydrologic applicability</a:t>
            </a:r>
          </a:p>
          <a:p>
            <a:pPr lvl="1"/>
            <a:r>
              <a:rPr lang="en-US" sz="1800" dirty="0" smtClean="0"/>
              <a:t>Snow pack accumulations</a:t>
            </a:r>
          </a:p>
          <a:p>
            <a:pPr lvl="1"/>
            <a:r>
              <a:rPr lang="en-US" sz="1800" dirty="0" smtClean="0"/>
              <a:t>Hydrological response</a:t>
            </a:r>
          </a:p>
          <a:p>
            <a:r>
              <a:rPr lang="en-US" sz="2400" dirty="0" smtClean="0"/>
              <a:t>Merging numerical modeling and satellite observations to optimize precipitation estimation</a:t>
            </a:r>
          </a:p>
        </p:txBody>
      </p:sp>
    </p:spTree>
    <p:extLst>
      <p:ext uri="{BB962C8B-B14F-4D97-AF65-F5344CB8AC3E}">
        <p14:creationId xmlns:p14="http://schemas.microsoft.com/office/powerpoint/2010/main" val="226382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106933" y="261774"/>
            <a:ext cx="3660211" cy="8177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OLYMPEX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idx="1"/>
          </p:nvPr>
        </p:nvSpPr>
        <p:spPr>
          <a:xfrm>
            <a:off x="601523" y="1381448"/>
            <a:ext cx="8103866" cy="4066515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dirty="0" smtClean="0"/>
              <a:t>Ground instrumentation (precipitation gauges, microphysical instruments, snow cameras, snow surveys): </a:t>
            </a:r>
            <a:r>
              <a:rPr lang="en-US" sz="2800" b="1" dirty="0" smtClean="0"/>
              <a:t>Oct 2015 – Apr 2016</a:t>
            </a:r>
          </a:p>
          <a:p>
            <a:r>
              <a:rPr lang="en-US" sz="2800" dirty="0" smtClean="0"/>
              <a:t>Ground-based weather radars: </a:t>
            </a:r>
            <a:r>
              <a:rPr lang="en-US" sz="2800" b="1" dirty="0" smtClean="0"/>
              <a:t>Nov 2015 – 21 Dec 2015, 2-15 Jan 2016</a:t>
            </a:r>
          </a:p>
          <a:p>
            <a:r>
              <a:rPr lang="en-US" sz="2800" dirty="0" smtClean="0"/>
              <a:t>Aircraft-based measurements: </a:t>
            </a:r>
            <a:r>
              <a:rPr lang="en-US" sz="2800" b="1" dirty="0" smtClean="0"/>
              <a:t>6 Nov – 21 Dec 2015</a:t>
            </a:r>
          </a:p>
          <a:p>
            <a:r>
              <a:rPr lang="en-US" sz="2800" dirty="0" smtClean="0"/>
              <a:t>Observe 3 sectors of systems and 4 geographical regions</a:t>
            </a:r>
          </a:p>
        </p:txBody>
      </p:sp>
    </p:spTree>
    <p:extLst>
      <p:ext uri="{BB962C8B-B14F-4D97-AF65-F5344CB8AC3E}">
        <p14:creationId xmlns:p14="http://schemas.microsoft.com/office/powerpoint/2010/main" val="4292514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7344" y="1600083"/>
            <a:ext cx="8511019" cy="2577804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200" dirty="0" smtClean="0"/>
              <a:t>Precipitation is difficult to measure accurately</a:t>
            </a:r>
          </a:p>
          <a:p>
            <a:pPr lvl="1"/>
            <a:r>
              <a:rPr lang="en-US" sz="2000" dirty="0" smtClean="0"/>
              <a:t>Multi-scale processes</a:t>
            </a:r>
          </a:p>
          <a:p>
            <a:pPr lvl="1"/>
            <a:r>
              <a:rPr lang="en-US" sz="2000" dirty="0" smtClean="0"/>
              <a:t>Lack of global coverage of ground-based instruments</a:t>
            </a:r>
          </a:p>
          <a:p>
            <a:pPr lvl="1"/>
            <a:r>
              <a:rPr lang="en-US" sz="2000" dirty="0" smtClean="0"/>
              <a:t>Satellite-based precipitation estimates fill in gaps</a:t>
            </a:r>
          </a:p>
          <a:p>
            <a:r>
              <a:rPr lang="en-US" sz="2200" dirty="0" smtClean="0"/>
              <a:t>Core satellite of Global Precipitation Measurement (GPM) mission launched Feb 2014 from Japan</a:t>
            </a:r>
            <a:endParaRPr lang="en-US" sz="2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88879" y="349573"/>
            <a:ext cx="4544848" cy="78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GPM</a:t>
            </a:r>
          </a:p>
        </p:txBody>
      </p:sp>
      <p:pic>
        <p:nvPicPr>
          <p:cNvPr id="11" name="Picture 10" descr="liftoff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4343400"/>
            <a:ext cx="2082800" cy="2082800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pic>
        <p:nvPicPr>
          <p:cNvPr id="12" name="Picture 11" descr="screen_grab_liftoff_sit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4488092"/>
            <a:ext cx="3060700" cy="192425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13" name="Picture 12" descr="Tanegashima_island_japan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254" y="4419600"/>
            <a:ext cx="2317146" cy="189865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27891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2736238" cy="580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Regions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F07_v06_CMYK_maponl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71" y="1589740"/>
            <a:ext cx="4998387" cy="4610847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2336" y="3028950"/>
            <a:ext cx="1219415" cy="819150"/>
          </a:xfrm>
          <a:custGeom>
            <a:avLst/>
            <a:gdLst>
              <a:gd name="connsiteX0" fmla="*/ 215 w 1219415"/>
              <a:gd name="connsiteY0" fmla="*/ 762000 h 819150"/>
              <a:gd name="connsiteX1" fmla="*/ 6565 w 1219415"/>
              <a:gd name="connsiteY1" fmla="*/ 730250 h 819150"/>
              <a:gd name="connsiteX2" fmla="*/ 31965 w 1219415"/>
              <a:gd name="connsiteY2" fmla="*/ 692150 h 819150"/>
              <a:gd name="connsiteX3" fmla="*/ 44665 w 1219415"/>
              <a:gd name="connsiteY3" fmla="*/ 673100 h 819150"/>
              <a:gd name="connsiteX4" fmla="*/ 51015 w 1219415"/>
              <a:gd name="connsiteY4" fmla="*/ 654050 h 819150"/>
              <a:gd name="connsiteX5" fmla="*/ 70065 w 1219415"/>
              <a:gd name="connsiteY5" fmla="*/ 647700 h 819150"/>
              <a:gd name="connsiteX6" fmla="*/ 82765 w 1219415"/>
              <a:gd name="connsiteY6" fmla="*/ 628650 h 819150"/>
              <a:gd name="connsiteX7" fmla="*/ 89115 w 1219415"/>
              <a:gd name="connsiteY7" fmla="*/ 609600 h 819150"/>
              <a:gd name="connsiteX8" fmla="*/ 127215 w 1219415"/>
              <a:gd name="connsiteY8" fmla="*/ 590550 h 819150"/>
              <a:gd name="connsiteX9" fmla="*/ 158965 w 1219415"/>
              <a:gd name="connsiteY9" fmla="*/ 596900 h 819150"/>
              <a:gd name="connsiteX10" fmla="*/ 178015 w 1219415"/>
              <a:gd name="connsiteY10" fmla="*/ 603250 h 819150"/>
              <a:gd name="connsiteX11" fmla="*/ 209765 w 1219415"/>
              <a:gd name="connsiteY11" fmla="*/ 596900 h 819150"/>
              <a:gd name="connsiteX12" fmla="*/ 228815 w 1219415"/>
              <a:gd name="connsiteY12" fmla="*/ 539750 h 819150"/>
              <a:gd name="connsiteX13" fmla="*/ 235165 w 1219415"/>
              <a:gd name="connsiteY13" fmla="*/ 520700 h 819150"/>
              <a:gd name="connsiteX14" fmla="*/ 254215 w 1219415"/>
              <a:gd name="connsiteY14" fmla="*/ 508000 h 819150"/>
              <a:gd name="connsiteX15" fmla="*/ 298665 w 1219415"/>
              <a:gd name="connsiteY15" fmla="*/ 463550 h 819150"/>
              <a:gd name="connsiteX16" fmla="*/ 311365 w 1219415"/>
              <a:gd name="connsiteY16" fmla="*/ 444500 h 819150"/>
              <a:gd name="connsiteX17" fmla="*/ 349465 w 1219415"/>
              <a:gd name="connsiteY17" fmla="*/ 425450 h 819150"/>
              <a:gd name="connsiteX18" fmla="*/ 400265 w 1219415"/>
              <a:gd name="connsiteY18" fmla="*/ 412750 h 819150"/>
              <a:gd name="connsiteX19" fmla="*/ 438365 w 1219415"/>
              <a:gd name="connsiteY19" fmla="*/ 393700 h 819150"/>
              <a:gd name="connsiteX20" fmla="*/ 457415 w 1219415"/>
              <a:gd name="connsiteY20" fmla="*/ 400050 h 819150"/>
              <a:gd name="connsiteX21" fmla="*/ 476465 w 1219415"/>
              <a:gd name="connsiteY21" fmla="*/ 419100 h 819150"/>
              <a:gd name="connsiteX22" fmla="*/ 501865 w 1219415"/>
              <a:gd name="connsiteY22" fmla="*/ 412750 h 819150"/>
              <a:gd name="connsiteX23" fmla="*/ 533615 w 1219415"/>
              <a:gd name="connsiteY23" fmla="*/ 368300 h 819150"/>
              <a:gd name="connsiteX24" fmla="*/ 559015 w 1219415"/>
              <a:gd name="connsiteY24" fmla="*/ 361950 h 819150"/>
              <a:gd name="connsiteX25" fmla="*/ 565365 w 1219415"/>
              <a:gd name="connsiteY25" fmla="*/ 342900 h 819150"/>
              <a:gd name="connsiteX26" fmla="*/ 546315 w 1219415"/>
              <a:gd name="connsiteY26" fmla="*/ 330200 h 819150"/>
              <a:gd name="connsiteX27" fmla="*/ 539965 w 1219415"/>
              <a:gd name="connsiteY27" fmla="*/ 311150 h 819150"/>
              <a:gd name="connsiteX28" fmla="*/ 584415 w 1219415"/>
              <a:gd name="connsiteY28" fmla="*/ 292100 h 819150"/>
              <a:gd name="connsiteX29" fmla="*/ 603465 w 1219415"/>
              <a:gd name="connsiteY29" fmla="*/ 279400 h 819150"/>
              <a:gd name="connsiteX30" fmla="*/ 622515 w 1219415"/>
              <a:gd name="connsiteY30" fmla="*/ 273050 h 819150"/>
              <a:gd name="connsiteX31" fmla="*/ 647915 w 1219415"/>
              <a:gd name="connsiteY31" fmla="*/ 279400 h 819150"/>
              <a:gd name="connsiteX32" fmla="*/ 666965 w 1219415"/>
              <a:gd name="connsiteY32" fmla="*/ 285750 h 819150"/>
              <a:gd name="connsiteX33" fmla="*/ 686015 w 1219415"/>
              <a:gd name="connsiteY33" fmla="*/ 279400 h 819150"/>
              <a:gd name="connsiteX34" fmla="*/ 698715 w 1219415"/>
              <a:gd name="connsiteY34" fmla="*/ 241300 h 819150"/>
              <a:gd name="connsiteX35" fmla="*/ 705065 w 1219415"/>
              <a:gd name="connsiteY35" fmla="*/ 222250 h 819150"/>
              <a:gd name="connsiteX36" fmla="*/ 711415 w 1219415"/>
              <a:gd name="connsiteY36" fmla="*/ 165100 h 819150"/>
              <a:gd name="connsiteX37" fmla="*/ 724115 w 1219415"/>
              <a:gd name="connsiteY37" fmla="*/ 146050 h 819150"/>
              <a:gd name="connsiteX38" fmla="*/ 736815 w 1219415"/>
              <a:gd name="connsiteY38" fmla="*/ 107950 h 819150"/>
              <a:gd name="connsiteX39" fmla="*/ 749515 w 1219415"/>
              <a:gd name="connsiteY39" fmla="*/ 88900 h 819150"/>
              <a:gd name="connsiteX40" fmla="*/ 755865 w 1219415"/>
              <a:gd name="connsiteY40" fmla="*/ 69850 h 819150"/>
              <a:gd name="connsiteX41" fmla="*/ 781265 w 1219415"/>
              <a:gd name="connsiteY41" fmla="*/ 63500 h 819150"/>
              <a:gd name="connsiteX42" fmla="*/ 800315 w 1219415"/>
              <a:gd name="connsiteY42" fmla="*/ 50800 h 819150"/>
              <a:gd name="connsiteX43" fmla="*/ 813015 w 1219415"/>
              <a:gd name="connsiteY43" fmla="*/ 31750 h 819150"/>
              <a:gd name="connsiteX44" fmla="*/ 870165 w 1219415"/>
              <a:gd name="connsiteY44" fmla="*/ 0 h 819150"/>
              <a:gd name="connsiteX45" fmla="*/ 889215 w 1219415"/>
              <a:gd name="connsiteY45" fmla="*/ 6350 h 819150"/>
              <a:gd name="connsiteX46" fmla="*/ 895565 w 1219415"/>
              <a:gd name="connsiteY46" fmla="*/ 25400 h 819150"/>
              <a:gd name="connsiteX47" fmla="*/ 933665 w 1219415"/>
              <a:gd name="connsiteY47" fmla="*/ 38100 h 819150"/>
              <a:gd name="connsiteX48" fmla="*/ 978115 w 1219415"/>
              <a:gd name="connsiteY48" fmla="*/ 50800 h 819150"/>
              <a:gd name="connsiteX49" fmla="*/ 990815 w 1219415"/>
              <a:gd name="connsiteY49" fmla="*/ 69850 h 819150"/>
              <a:gd name="connsiteX50" fmla="*/ 1016215 w 1219415"/>
              <a:gd name="connsiteY50" fmla="*/ 107950 h 819150"/>
              <a:gd name="connsiteX51" fmla="*/ 1035265 w 1219415"/>
              <a:gd name="connsiteY51" fmla="*/ 114300 h 819150"/>
              <a:gd name="connsiteX52" fmla="*/ 1079715 w 1219415"/>
              <a:gd name="connsiteY52" fmla="*/ 101600 h 819150"/>
              <a:gd name="connsiteX53" fmla="*/ 1092415 w 1219415"/>
              <a:gd name="connsiteY53" fmla="*/ 82550 h 819150"/>
              <a:gd name="connsiteX54" fmla="*/ 1111465 w 1219415"/>
              <a:gd name="connsiteY54" fmla="*/ 69850 h 819150"/>
              <a:gd name="connsiteX55" fmla="*/ 1143215 w 1219415"/>
              <a:gd name="connsiteY55" fmla="*/ 38100 h 819150"/>
              <a:gd name="connsiteX56" fmla="*/ 1181315 w 1219415"/>
              <a:gd name="connsiteY56" fmla="*/ 25400 h 819150"/>
              <a:gd name="connsiteX57" fmla="*/ 1206715 w 1219415"/>
              <a:gd name="connsiteY57" fmla="*/ 31750 h 819150"/>
              <a:gd name="connsiteX58" fmla="*/ 1219415 w 1219415"/>
              <a:gd name="connsiteY58" fmla="*/ 69850 h 819150"/>
              <a:gd name="connsiteX59" fmla="*/ 1213065 w 1219415"/>
              <a:gd name="connsiteY59" fmla="*/ 101600 h 819150"/>
              <a:gd name="connsiteX60" fmla="*/ 1174965 w 1219415"/>
              <a:gd name="connsiteY60" fmla="*/ 120650 h 819150"/>
              <a:gd name="connsiteX61" fmla="*/ 1136865 w 1219415"/>
              <a:gd name="connsiteY61" fmla="*/ 146050 h 819150"/>
              <a:gd name="connsiteX62" fmla="*/ 1130515 w 1219415"/>
              <a:gd name="connsiteY62" fmla="*/ 234950 h 819150"/>
              <a:gd name="connsiteX63" fmla="*/ 1124165 w 1219415"/>
              <a:gd name="connsiteY63" fmla="*/ 254000 h 819150"/>
              <a:gd name="connsiteX64" fmla="*/ 1086065 w 1219415"/>
              <a:gd name="connsiteY64" fmla="*/ 279400 h 819150"/>
              <a:gd name="connsiteX65" fmla="*/ 1067015 w 1219415"/>
              <a:gd name="connsiteY65" fmla="*/ 292100 h 819150"/>
              <a:gd name="connsiteX66" fmla="*/ 1035265 w 1219415"/>
              <a:gd name="connsiteY66" fmla="*/ 323850 h 819150"/>
              <a:gd name="connsiteX67" fmla="*/ 1022565 w 1219415"/>
              <a:gd name="connsiteY67" fmla="*/ 342900 h 819150"/>
              <a:gd name="connsiteX68" fmla="*/ 984465 w 1219415"/>
              <a:gd name="connsiteY68" fmla="*/ 355600 h 819150"/>
              <a:gd name="connsiteX69" fmla="*/ 971765 w 1219415"/>
              <a:gd name="connsiteY69" fmla="*/ 374650 h 819150"/>
              <a:gd name="connsiteX70" fmla="*/ 965415 w 1219415"/>
              <a:gd name="connsiteY70" fmla="*/ 400050 h 819150"/>
              <a:gd name="connsiteX71" fmla="*/ 946365 w 1219415"/>
              <a:gd name="connsiteY71" fmla="*/ 406400 h 819150"/>
              <a:gd name="connsiteX72" fmla="*/ 908265 w 1219415"/>
              <a:gd name="connsiteY72" fmla="*/ 412750 h 819150"/>
              <a:gd name="connsiteX73" fmla="*/ 882865 w 1219415"/>
              <a:gd name="connsiteY73" fmla="*/ 419100 h 819150"/>
              <a:gd name="connsiteX74" fmla="*/ 838415 w 1219415"/>
              <a:gd name="connsiteY74" fmla="*/ 469900 h 819150"/>
              <a:gd name="connsiteX75" fmla="*/ 806665 w 1219415"/>
              <a:gd name="connsiteY75" fmla="*/ 463550 h 819150"/>
              <a:gd name="connsiteX76" fmla="*/ 787615 w 1219415"/>
              <a:gd name="connsiteY76" fmla="*/ 450850 h 819150"/>
              <a:gd name="connsiteX77" fmla="*/ 768565 w 1219415"/>
              <a:gd name="connsiteY77" fmla="*/ 444500 h 819150"/>
              <a:gd name="connsiteX78" fmla="*/ 705065 w 1219415"/>
              <a:gd name="connsiteY78" fmla="*/ 457200 h 819150"/>
              <a:gd name="connsiteX79" fmla="*/ 686015 w 1219415"/>
              <a:gd name="connsiteY79" fmla="*/ 469900 h 819150"/>
              <a:gd name="connsiteX80" fmla="*/ 641565 w 1219415"/>
              <a:gd name="connsiteY80" fmla="*/ 514350 h 819150"/>
              <a:gd name="connsiteX81" fmla="*/ 622515 w 1219415"/>
              <a:gd name="connsiteY81" fmla="*/ 552450 h 819150"/>
              <a:gd name="connsiteX82" fmla="*/ 584415 w 1219415"/>
              <a:gd name="connsiteY82" fmla="*/ 577850 h 819150"/>
              <a:gd name="connsiteX83" fmla="*/ 565365 w 1219415"/>
              <a:gd name="connsiteY83" fmla="*/ 596900 h 819150"/>
              <a:gd name="connsiteX84" fmla="*/ 527265 w 1219415"/>
              <a:gd name="connsiteY84" fmla="*/ 628650 h 819150"/>
              <a:gd name="connsiteX85" fmla="*/ 520915 w 1219415"/>
              <a:gd name="connsiteY85" fmla="*/ 647700 h 819150"/>
              <a:gd name="connsiteX86" fmla="*/ 514565 w 1219415"/>
              <a:gd name="connsiteY86" fmla="*/ 692150 h 819150"/>
              <a:gd name="connsiteX87" fmla="*/ 476465 w 1219415"/>
              <a:gd name="connsiteY87" fmla="*/ 711200 h 819150"/>
              <a:gd name="connsiteX88" fmla="*/ 457415 w 1219415"/>
              <a:gd name="connsiteY88" fmla="*/ 723900 h 819150"/>
              <a:gd name="connsiteX89" fmla="*/ 412965 w 1219415"/>
              <a:gd name="connsiteY89" fmla="*/ 774700 h 819150"/>
              <a:gd name="connsiteX90" fmla="*/ 381215 w 1219415"/>
              <a:gd name="connsiteY90" fmla="*/ 806450 h 819150"/>
              <a:gd name="connsiteX91" fmla="*/ 343115 w 1219415"/>
              <a:gd name="connsiteY91" fmla="*/ 819150 h 819150"/>
              <a:gd name="connsiteX92" fmla="*/ 222465 w 1219415"/>
              <a:gd name="connsiteY92" fmla="*/ 812800 h 819150"/>
              <a:gd name="connsiteX93" fmla="*/ 203415 w 1219415"/>
              <a:gd name="connsiteY93" fmla="*/ 800100 h 819150"/>
              <a:gd name="connsiteX94" fmla="*/ 197065 w 1219415"/>
              <a:gd name="connsiteY94" fmla="*/ 781050 h 819150"/>
              <a:gd name="connsiteX95" fmla="*/ 165315 w 1219415"/>
              <a:gd name="connsiteY95" fmla="*/ 787400 h 819150"/>
              <a:gd name="connsiteX96" fmla="*/ 152615 w 1219415"/>
              <a:gd name="connsiteY96" fmla="*/ 806450 h 819150"/>
              <a:gd name="connsiteX97" fmla="*/ 133565 w 1219415"/>
              <a:gd name="connsiteY97" fmla="*/ 819150 h 819150"/>
              <a:gd name="connsiteX98" fmla="*/ 108165 w 1219415"/>
              <a:gd name="connsiteY98" fmla="*/ 806450 h 819150"/>
              <a:gd name="connsiteX99" fmla="*/ 70065 w 1219415"/>
              <a:gd name="connsiteY99" fmla="*/ 781050 h 819150"/>
              <a:gd name="connsiteX100" fmla="*/ 12915 w 1219415"/>
              <a:gd name="connsiteY100" fmla="*/ 781050 h 819150"/>
              <a:gd name="connsiteX101" fmla="*/ 215 w 1219415"/>
              <a:gd name="connsiteY101" fmla="*/ 76200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415" h="819150">
                <a:moveTo>
                  <a:pt x="215" y="762000"/>
                </a:moveTo>
                <a:cubicBezTo>
                  <a:pt x="-843" y="753533"/>
                  <a:pt x="2099" y="740076"/>
                  <a:pt x="6565" y="730250"/>
                </a:cubicBezTo>
                <a:cubicBezTo>
                  <a:pt x="12881" y="716355"/>
                  <a:pt x="23498" y="704850"/>
                  <a:pt x="31965" y="692150"/>
                </a:cubicBezTo>
                <a:cubicBezTo>
                  <a:pt x="36198" y="685800"/>
                  <a:pt x="42252" y="680340"/>
                  <a:pt x="44665" y="673100"/>
                </a:cubicBezTo>
                <a:cubicBezTo>
                  <a:pt x="46782" y="666750"/>
                  <a:pt x="46282" y="658783"/>
                  <a:pt x="51015" y="654050"/>
                </a:cubicBezTo>
                <a:cubicBezTo>
                  <a:pt x="55748" y="649317"/>
                  <a:pt x="63715" y="649817"/>
                  <a:pt x="70065" y="647700"/>
                </a:cubicBezTo>
                <a:cubicBezTo>
                  <a:pt x="74298" y="641350"/>
                  <a:pt x="79352" y="635476"/>
                  <a:pt x="82765" y="628650"/>
                </a:cubicBezTo>
                <a:cubicBezTo>
                  <a:pt x="85758" y="622663"/>
                  <a:pt x="84934" y="614827"/>
                  <a:pt x="89115" y="609600"/>
                </a:cubicBezTo>
                <a:cubicBezTo>
                  <a:pt x="98067" y="598409"/>
                  <a:pt x="114666" y="594733"/>
                  <a:pt x="127215" y="590550"/>
                </a:cubicBezTo>
                <a:cubicBezTo>
                  <a:pt x="137798" y="592667"/>
                  <a:pt x="148494" y="594282"/>
                  <a:pt x="158965" y="596900"/>
                </a:cubicBezTo>
                <a:cubicBezTo>
                  <a:pt x="165459" y="598523"/>
                  <a:pt x="171322" y="603250"/>
                  <a:pt x="178015" y="603250"/>
                </a:cubicBezTo>
                <a:cubicBezTo>
                  <a:pt x="188808" y="603250"/>
                  <a:pt x="199182" y="599017"/>
                  <a:pt x="209765" y="596900"/>
                </a:cubicBezTo>
                <a:lnTo>
                  <a:pt x="228815" y="539750"/>
                </a:lnTo>
                <a:cubicBezTo>
                  <a:pt x="230932" y="533400"/>
                  <a:pt x="229596" y="524413"/>
                  <a:pt x="235165" y="520700"/>
                </a:cubicBezTo>
                <a:lnTo>
                  <a:pt x="254215" y="508000"/>
                </a:lnTo>
                <a:cubicBezTo>
                  <a:pt x="283328" y="464331"/>
                  <a:pt x="265135" y="474727"/>
                  <a:pt x="298665" y="463550"/>
                </a:cubicBezTo>
                <a:cubicBezTo>
                  <a:pt x="302898" y="457200"/>
                  <a:pt x="305969" y="449896"/>
                  <a:pt x="311365" y="444500"/>
                </a:cubicBezTo>
                <a:cubicBezTo>
                  <a:pt x="322203" y="433662"/>
                  <a:pt x="335262" y="429323"/>
                  <a:pt x="349465" y="425450"/>
                </a:cubicBezTo>
                <a:cubicBezTo>
                  <a:pt x="366304" y="420857"/>
                  <a:pt x="383706" y="418270"/>
                  <a:pt x="400265" y="412750"/>
                </a:cubicBezTo>
                <a:cubicBezTo>
                  <a:pt x="426555" y="403987"/>
                  <a:pt x="413746" y="410113"/>
                  <a:pt x="438365" y="393700"/>
                </a:cubicBezTo>
                <a:cubicBezTo>
                  <a:pt x="444715" y="395817"/>
                  <a:pt x="451846" y="396337"/>
                  <a:pt x="457415" y="400050"/>
                </a:cubicBezTo>
                <a:cubicBezTo>
                  <a:pt x="464887" y="405031"/>
                  <a:pt x="467830" y="416633"/>
                  <a:pt x="476465" y="419100"/>
                </a:cubicBezTo>
                <a:cubicBezTo>
                  <a:pt x="484856" y="421498"/>
                  <a:pt x="493398" y="414867"/>
                  <a:pt x="501865" y="412750"/>
                </a:cubicBezTo>
                <a:cubicBezTo>
                  <a:pt x="515568" y="371642"/>
                  <a:pt x="502422" y="377212"/>
                  <a:pt x="533615" y="368300"/>
                </a:cubicBezTo>
                <a:cubicBezTo>
                  <a:pt x="542006" y="365902"/>
                  <a:pt x="550548" y="364067"/>
                  <a:pt x="559015" y="361950"/>
                </a:cubicBezTo>
                <a:cubicBezTo>
                  <a:pt x="561132" y="355600"/>
                  <a:pt x="567851" y="349115"/>
                  <a:pt x="565365" y="342900"/>
                </a:cubicBezTo>
                <a:cubicBezTo>
                  <a:pt x="562531" y="335814"/>
                  <a:pt x="551083" y="336159"/>
                  <a:pt x="546315" y="330200"/>
                </a:cubicBezTo>
                <a:cubicBezTo>
                  <a:pt x="542134" y="324973"/>
                  <a:pt x="542082" y="317500"/>
                  <a:pt x="539965" y="311150"/>
                </a:cubicBezTo>
                <a:cubicBezTo>
                  <a:pt x="587791" y="279266"/>
                  <a:pt x="527008" y="316703"/>
                  <a:pt x="584415" y="292100"/>
                </a:cubicBezTo>
                <a:cubicBezTo>
                  <a:pt x="591430" y="289094"/>
                  <a:pt x="596639" y="282813"/>
                  <a:pt x="603465" y="279400"/>
                </a:cubicBezTo>
                <a:cubicBezTo>
                  <a:pt x="609452" y="276407"/>
                  <a:pt x="616165" y="275167"/>
                  <a:pt x="622515" y="273050"/>
                </a:cubicBezTo>
                <a:cubicBezTo>
                  <a:pt x="630982" y="275167"/>
                  <a:pt x="639524" y="277002"/>
                  <a:pt x="647915" y="279400"/>
                </a:cubicBezTo>
                <a:cubicBezTo>
                  <a:pt x="654351" y="281239"/>
                  <a:pt x="660272" y="285750"/>
                  <a:pt x="666965" y="285750"/>
                </a:cubicBezTo>
                <a:cubicBezTo>
                  <a:pt x="673658" y="285750"/>
                  <a:pt x="679665" y="281517"/>
                  <a:pt x="686015" y="279400"/>
                </a:cubicBezTo>
                <a:lnTo>
                  <a:pt x="698715" y="241300"/>
                </a:lnTo>
                <a:lnTo>
                  <a:pt x="705065" y="222250"/>
                </a:lnTo>
                <a:cubicBezTo>
                  <a:pt x="707182" y="203200"/>
                  <a:pt x="706766" y="183695"/>
                  <a:pt x="711415" y="165100"/>
                </a:cubicBezTo>
                <a:cubicBezTo>
                  <a:pt x="713266" y="157696"/>
                  <a:pt x="721015" y="153024"/>
                  <a:pt x="724115" y="146050"/>
                </a:cubicBezTo>
                <a:cubicBezTo>
                  <a:pt x="729552" y="133817"/>
                  <a:pt x="729389" y="119089"/>
                  <a:pt x="736815" y="107950"/>
                </a:cubicBezTo>
                <a:cubicBezTo>
                  <a:pt x="741048" y="101600"/>
                  <a:pt x="746102" y="95726"/>
                  <a:pt x="749515" y="88900"/>
                </a:cubicBezTo>
                <a:cubicBezTo>
                  <a:pt x="752508" y="82913"/>
                  <a:pt x="750638" y="74031"/>
                  <a:pt x="755865" y="69850"/>
                </a:cubicBezTo>
                <a:cubicBezTo>
                  <a:pt x="762680" y="64398"/>
                  <a:pt x="772798" y="65617"/>
                  <a:pt x="781265" y="63500"/>
                </a:cubicBezTo>
                <a:cubicBezTo>
                  <a:pt x="787615" y="59267"/>
                  <a:pt x="794919" y="56196"/>
                  <a:pt x="800315" y="50800"/>
                </a:cubicBezTo>
                <a:cubicBezTo>
                  <a:pt x="805711" y="45404"/>
                  <a:pt x="807272" y="36776"/>
                  <a:pt x="813015" y="31750"/>
                </a:cubicBezTo>
                <a:cubicBezTo>
                  <a:pt x="839888" y="8236"/>
                  <a:pt x="844000" y="8722"/>
                  <a:pt x="870165" y="0"/>
                </a:cubicBezTo>
                <a:cubicBezTo>
                  <a:pt x="876515" y="2117"/>
                  <a:pt x="884482" y="1617"/>
                  <a:pt x="889215" y="6350"/>
                </a:cubicBezTo>
                <a:cubicBezTo>
                  <a:pt x="893948" y="11083"/>
                  <a:pt x="890118" y="21509"/>
                  <a:pt x="895565" y="25400"/>
                </a:cubicBezTo>
                <a:cubicBezTo>
                  <a:pt x="906458" y="33181"/>
                  <a:pt x="920678" y="34853"/>
                  <a:pt x="933665" y="38100"/>
                </a:cubicBezTo>
                <a:cubicBezTo>
                  <a:pt x="965559" y="46073"/>
                  <a:pt x="950786" y="41690"/>
                  <a:pt x="978115" y="50800"/>
                </a:cubicBezTo>
                <a:cubicBezTo>
                  <a:pt x="982348" y="57150"/>
                  <a:pt x="987402" y="63024"/>
                  <a:pt x="990815" y="69850"/>
                </a:cubicBezTo>
                <a:cubicBezTo>
                  <a:pt x="1002465" y="93151"/>
                  <a:pt x="989131" y="89894"/>
                  <a:pt x="1016215" y="107950"/>
                </a:cubicBezTo>
                <a:cubicBezTo>
                  <a:pt x="1021784" y="111663"/>
                  <a:pt x="1028915" y="112183"/>
                  <a:pt x="1035265" y="114300"/>
                </a:cubicBezTo>
                <a:cubicBezTo>
                  <a:pt x="1036924" y="113885"/>
                  <a:pt x="1075574" y="104913"/>
                  <a:pt x="1079715" y="101600"/>
                </a:cubicBezTo>
                <a:cubicBezTo>
                  <a:pt x="1085674" y="96832"/>
                  <a:pt x="1087019" y="87946"/>
                  <a:pt x="1092415" y="82550"/>
                </a:cubicBezTo>
                <a:cubicBezTo>
                  <a:pt x="1097811" y="77154"/>
                  <a:pt x="1105115" y="74083"/>
                  <a:pt x="1111465" y="69850"/>
                </a:cubicBezTo>
                <a:cubicBezTo>
                  <a:pt x="1123051" y="52471"/>
                  <a:pt x="1123162" y="47012"/>
                  <a:pt x="1143215" y="38100"/>
                </a:cubicBezTo>
                <a:cubicBezTo>
                  <a:pt x="1155448" y="32663"/>
                  <a:pt x="1181315" y="25400"/>
                  <a:pt x="1181315" y="25400"/>
                </a:cubicBezTo>
                <a:cubicBezTo>
                  <a:pt x="1189782" y="27517"/>
                  <a:pt x="1201035" y="25124"/>
                  <a:pt x="1206715" y="31750"/>
                </a:cubicBezTo>
                <a:cubicBezTo>
                  <a:pt x="1215427" y="41914"/>
                  <a:pt x="1219415" y="69850"/>
                  <a:pt x="1219415" y="69850"/>
                </a:cubicBezTo>
                <a:cubicBezTo>
                  <a:pt x="1217298" y="80433"/>
                  <a:pt x="1218420" y="92229"/>
                  <a:pt x="1213065" y="101600"/>
                </a:cubicBezTo>
                <a:cubicBezTo>
                  <a:pt x="1205198" y="115367"/>
                  <a:pt x="1186562" y="114207"/>
                  <a:pt x="1174965" y="120650"/>
                </a:cubicBezTo>
                <a:cubicBezTo>
                  <a:pt x="1161622" y="128063"/>
                  <a:pt x="1136865" y="146050"/>
                  <a:pt x="1136865" y="146050"/>
                </a:cubicBezTo>
                <a:cubicBezTo>
                  <a:pt x="1134748" y="175683"/>
                  <a:pt x="1133986" y="205445"/>
                  <a:pt x="1130515" y="234950"/>
                </a:cubicBezTo>
                <a:cubicBezTo>
                  <a:pt x="1129733" y="241598"/>
                  <a:pt x="1128898" y="249267"/>
                  <a:pt x="1124165" y="254000"/>
                </a:cubicBezTo>
                <a:cubicBezTo>
                  <a:pt x="1113372" y="264793"/>
                  <a:pt x="1098765" y="270933"/>
                  <a:pt x="1086065" y="279400"/>
                </a:cubicBezTo>
                <a:lnTo>
                  <a:pt x="1067015" y="292100"/>
                </a:lnTo>
                <a:cubicBezTo>
                  <a:pt x="1033148" y="342900"/>
                  <a:pt x="1077598" y="281517"/>
                  <a:pt x="1035265" y="323850"/>
                </a:cubicBezTo>
                <a:cubicBezTo>
                  <a:pt x="1029869" y="329246"/>
                  <a:pt x="1029037" y="338855"/>
                  <a:pt x="1022565" y="342900"/>
                </a:cubicBezTo>
                <a:cubicBezTo>
                  <a:pt x="1011213" y="349995"/>
                  <a:pt x="984465" y="355600"/>
                  <a:pt x="984465" y="355600"/>
                </a:cubicBezTo>
                <a:cubicBezTo>
                  <a:pt x="980232" y="361950"/>
                  <a:pt x="974771" y="367635"/>
                  <a:pt x="971765" y="374650"/>
                </a:cubicBezTo>
                <a:cubicBezTo>
                  <a:pt x="968327" y="382672"/>
                  <a:pt x="970867" y="393235"/>
                  <a:pt x="965415" y="400050"/>
                </a:cubicBezTo>
                <a:cubicBezTo>
                  <a:pt x="961234" y="405277"/>
                  <a:pt x="952899" y="404948"/>
                  <a:pt x="946365" y="406400"/>
                </a:cubicBezTo>
                <a:cubicBezTo>
                  <a:pt x="933796" y="409193"/>
                  <a:pt x="920890" y="410225"/>
                  <a:pt x="908265" y="412750"/>
                </a:cubicBezTo>
                <a:cubicBezTo>
                  <a:pt x="899707" y="414462"/>
                  <a:pt x="891332" y="416983"/>
                  <a:pt x="882865" y="419100"/>
                </a:cubicBezTo>
                <a:cubicBezTo>
                  <a:pt x="853232" y="463550"/>
                  <a:pt x="870165" y="448733"/>
                  <a:pt x="838415" y="469900"/>
                </a:cubicBezTo>
                <a:cubicBezTo>
                  <a:pt x="827832" y="467783"/>
                  <a:pt x="816771" y="467340"/>
                  <a:pt x="806665" y="463550"/>
                </a:cubicBezTo>
                <a:cubicBezTo>
                  <a:pt x="799519" y="460870"/>
                  <a:pt x="794441" y="454263"/>
                  <a:pt x="787615" y="450850"/>
                </a:cubicBezTo>
                <a:cubicBezTo>
                  <a:pt x="781628" y="447857"/>
                  <a:pt x="774915" y="446617"/>
                  <a:pt x="768565" y="444500"/>
                </a:cubicBezTo>
                <a:cubicBezTo>
                  <a:pt x="759970" y="445933"/>
                  <a:pt x="717121" y="452033"/>
                  <a:pt x="705065" y="457200"/>
                </a:cubicBezTo>
                <a:cubicBezTo>
                  <a:pt x="698050" y="460206"/>
                  <a:pt x="692365" y="465667"/>
                  <a:pt x="686015" y="469900"/>
                </a:cubicBezTo>
                <a:cubicBezTo>
                  <a:pt x="656902" y="513569"/>
                  <a:pt x="675095" y="503173"/>
                  <a:pt x="641565" y="514350"/>
                </a:cubicBezTo>
                <a:cubicBezTo>
                  <a:pt x="637035" y="527939"/>
                  <a:pt x="634101" y="542313"/>
                  <a:pt x="622515" y="552450"/>
                </a:cubicBezTo>
                <a:cubicBezTo>
                  <a:pt x="611028" y="562501"/>
                  <a:pt x="595208" y="567057"/>
                  <a:pt x="584415" y="577850"/>
                </a:cubicBezTo>
                <a:cubicBezTo>
                  <a:pt x="578065" y="584200"/>
                  <a:pt x="572264" y="591151"/>
                  <a:pt x="565365" y="596900"/>
                </a:cubicBezTo>
                <a:cubicBezTo>
                  <a:pt x="512321" y="641103"/>
                  <a:pt x="582920" y="572995"/>
                  <a:pt x="527265" y="628650"/>
                </a:cubicBezTo>
                <a:cubicBezTo>
                  <a:pt x="525148" y="635000"/>
                  <a:pt x="522228" y="641136"/>
                  <a:pt x="520915" y="647700"/>
                </a:cubicBezTo>
                <a:cubicBezTo>
                  <a:pt x="517980" y="662376"/>
                  <a:pt x="520644" y="678473"/>
                  <a:pt x="514565" y="692150"/>
                </a:cubicBezTo>
                <a:cubicBezTo>
                  <a:pt x="509366" y="703849"/>
                  <a:pt x="485723" y="706571"/>
                  <a:pt x="476465" y="711200"/>
                </a:cubicBezTo>
                <a:cubicBezTo>
                  <a:pt x="469639" y="714613"/>
                  <a:pt x="463765" y="719667"/>
                  <a:pt x="457415" y="723900"/>
                </a:cubicBezTo>
                <a:cubicBezTo>
                  <a:pt x="427782" y="768350"/>
                  <a:pt x="444715" y="753533"/>
                  <a:pt x="412965" y="774700"/>
                </a:cubicBezTo>
                <a:cubicBezTo>
                  <a:pt x="401379" y="792079"/>
                  <a:pt x="401268" y="797538"/>
                  <a:pt x="381215" y="806450"/>
                </a:cubicBezTo>
                <a:cubicBezTo>
                  <a:pt x="368982" y="811887"/>
                  <a:pt x="343115" y="819150"/>
                  <a:pt x="343115" y="819150"/>
                </a:cubicBezTo>
                <a:cubicBezTo>
                  <a:pt x="302898" y="817033"/>
                  <a:pt x="262368" y="818241"/>
                  <a:pt x="222465" y="812800"/>
                </a:cubicBezTo>
                <a:cubicBezTo>
                  <a:pt x="214903" y="811769"/>
                  <a:pt x="208183" y="806059"/>
                  <a:pt x="203415" y="800100"/>
                </a:cubicBezTo>
                <a:cubicBezTo>
                  <a:pt x="199234" y="794873"/>
                  <a:pt x="199182" y="787400"/>
                  <a:pt x="197065" y="781050"/>
                </a:cubicBezTo>
                <a:cubicBezTo>
                  <a:pt x="186482" y="783167"/>
                  <a:pt x="174686" y="782045"/>
                  <a:pt x="165315" y="787400"/>
                </a:cubicBezTo>
                <a:cubicBezTo>
                  <a:pt x="158689" y="791186"/>
                  <a:pt x="158011" y="801054"/>
                  <a:pt x="152615" y="806450"/>
                </a:cubicBezTo>
                <a:cubicBezTo>
                  <a:pt x="147219" y="811846"/>
                  <a:pt x="139915" y="814917"/>
                  <a:pt x="133565" y="819150"/>
                </a:cubicBezTo>
                <a:cubicBezTo>
                  <a:pt x="125098" y="814917"/>
                  <a:pt x="116282" y="811320"/>
                  <a:pt x="108165" y="806450"/>
                </a:cubicBezTo>
                <a:cubicBezTo>
                  <a:pt x="95077" y="798597"/>
                  <a:pt x="70065" y="781050"/>
                  <a:pt x="70065" y="781050"/>
                </a:cubicBezTo>
                <a:cubicBezTo>
                  <a:pt x="49197" y="788006"/>
                  <a:pt x="37619" y="795167"/>
                  <a:pt x="12915" y="781050"/>
                </a:cubicBezTo>
                <a:cubicBezTo>
                  <a:pt x="5896" y="777039"/>
                  <a:pt x="1273" y="770467"/>
                  <a:pt x="215" y="762000"/>
                </a:cubicBezTo>
                <a:close/>
              </a:path>
            </a:pathLst>
          </a:custGeom>
          <a:noFill/>
          <a:ln w="12700" cmpd="sng">
            <a:solidFill>
              <a:schemeClr val="accent2">
                <a:lumMod val="40000"/>
                <a:lumOff val="60000"/>
              </a:schemeClr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153251" y="3422650"/>
            <a:ext cx="1759230" cy="2159000"/>
          </a:xfrm>
          <a:custGeom>
            <a:avLst/>
            <a:gdLst>
              <a:gd name="connsiteX0" fmla="*/ 38100 w 1759230"/>
              <a:gd name="connsiteY0" fmla="*/ 1047750 h 2159000"/>
              <a:gd name="connsiteX1" fmla="*/ 69850 w 1759230"/>
              <a:gd name="connsiteY1" fmla="*/ 1041400 h 2159000"/>
              <a:gd name="connsiteX2" fmla="*/ 57150 w 1759230"/>
              <a:gd name="connsiteY2" fmla="*/ 1022350 h 2159000"/>
              <a:gd name="connsiteX3" fmla="*/ 19050 w 1759230"/>
              <a:gd name="connsiteY3" fmla="*/ 996950 h 2159000"/>
              <a:gd name="connsiteX4" fmla="*/ 0 w 1759230"/>
              <a:gd name="connsiteY4" fmla="*/ 984250 h 2159000"/>
              <a:gd name="connsiteX5" fmla="*/ 6350 w 1759230"/>
              <a:gd name="connsiteY5" fmla="*/ 946150 h 2159000"/>
              <a:gd name="connsiteX6" fmla="*/ 44450 w 1759230"/>
              <a:gd name="connsiteY6" fmla="*/ 920750 h 2159000"/>
              <a:gd name="connsiteX7" fmla="*/ 50800 w 1759230"/>
              <a:gd name="connsiteY7" fmla="*/ 901700 h 2159000"/>
              <a:gd name="connsiteX8" fmla="*/ 63500 w 1759230"/>
              <a:gd name="connsiteY8" fmla="*/ 882650 h 2159000"/>
              <a:gd name="connsiteX9" fmla="*/ 69850 w 1759230"/>
              <a:gd name="connsiteY9" fmla="*/ 857250 h 2159000"/>
              <a:gd name="connsiteX10" fmla="*/ 76200 w 1759230"/>
              <a:gd name="connsiteY10" fmla="*/ 838200 h 2159000"/>
              <a:gd name="connsiteX11" fmla="*/ 88900 w 1759230"/>
              <a:gd name="connsiteY11" fmla="*/ 698500 h 2159000"/>
              <a:gd name="connsiteX12" fmla="*/ 101600 w 1759230"/>
              <a:gd name="connsiteY12" fmla="*/ 660400 h 2159000"/>
              <a:gd name="connsiteX13" fmla="*/ 107950 w 1759230"/>
              <a:gd name="connsiteY13" fmla="*/ 641350 h 2159000"/>
              <a:gd name="connsiteX14" fmla="*/ 82550 w 1759230"/>
              <a:gd name="connsiteY14" fmla="*/ 615950 h 2159000"/>
              <a:gd name="connsiteX15" fmla="*/ 69850 w 1759230"/>
              <a:gd name="connsiteY15" fmla="*/ 596900 h 2159000"/>
              <a:gd name="connsiteX16" fmla="*/ 50800 w 1759230"/>
              <a:gd name="connsiteY16" fmla="*/ 584200 h 2159000"/>
              <a:gd name="connsiteX17" fmla="*/ 44450 w 1759230"/>
              <a:gd name="connsiteY17" fmla="*/ 533400 h 2159000"/>
              <a:gd name="connsiteX18" fmla="*/ 82550 w 1759230"/>
              <a:gd name="connsiteY18" fmla="*/ 514350 h 2159000"/>
              <a:gd name="connsiteX19" fmla="*/ 120650 w 1759230"/>
              <a:gd name="connsiteY19" fmla="*/ 488950 h 2159000"/>
              <a:gd name="connsiteX20" fmla="*/ 146050 w 1759230"/>
              <a:gd name="connsiteY20" fmla="*/ 412750 h 2159000"/>
              <a:gd name="connsiteX21" fmla="*/ 152400 w 1759230"/>
              <a:gd name="connsiteY21" fmla="*/ 393700 h 2159000"/>
              <a:gd name="connsiteX22" fmla="*/ 203200 w 1759230"/>
              <a:gd name="connsiteY22" fmla="*/ 374650 h 2159000"/>
              <a:gd name="connsiteX23" fmla="*/ 209550 w 1759230"/>
              <a:gd name="connsiteY23" fmla="*/ 298450 h 2159000"/>
              <a:gd name="connsiteX24" fmla="*/ 222250 w 1759230"/>
              <a:gd name="connsiteY24" fmla="*/ 279400 h 2159000"/>
              <a:gd name="connsiteX25" fmla="*/ 241300 w 1759230"/>
              <a:gd name="connsiteY25" fmla="*/ 196850 h 2159000"/>
              <a:gd name="connsiteX26" fmla="*/ 254000 w 1759230"/>
              <a:gd name="connsiteY26" fmla="*/ 177800 h 2159000"/>
              <a:gd name="connsiteX27" fmla="*/ 292100 w 1759230"/>
              <a:gd name="connsiteY27" fmla="*/ 165100 h 2159000"/>
              <a:gd name="connsiteX28" fmla="*/ 298450 w 1759230"/>
              <a:gd name="connsiteY28" fmla="*/ 139700 h 2159000"/>
              <a:gd name="connsiteX29" fmla="*/ 304800 w 1759230"/>
              <a:gd name="connsiteY29" fmla="*/ 107950 h 2159000"/>
              <a:gd name="connsiteX30" fmla="*/ 317500 w 1759230"/>
              <a:gd name="connsiteY30" fmla="*/ 69850 h 2159000"/>
              <a:gd name="connsiteX31" fmla="*/ 336550 w 1759230"/>
              <a:gd name="connsiteY31" fmla="*/ 63500 h 2159000"/>
              <a:gd name="connsiteX32" fmla="*/ 349250 w 1759230"/>
              <a:gd name="connsiteY32" fmla="*/ 44450 h 2159000"/>
              <a:gd name="connsiteX33" fmla="*/ 387350 w 1759230"/>
              <a:gd name="connsiteY33" fmla="*/ 25400 h 2159000"/>
              <a:gd name="connsiteX34" fmla="*/ 406400 w 1759230"/>
              <a:gd name="connsiteY34" fmla="*/ 12700 h 2159000"/>
              <a:gd name="connsiteX35" fmla="*/ 444500 w 1759230"/>
              <a:gd name="connsiteY35" fmla="*/ 0 h 2159000"/>
              <a:gd name="connsiteX36" fmla="*/ 457200 w 1759230"/>
              <a:gd name="connsiteY36" fmla="*/ 19050 h 2159000"/>
              <a:gd name="connsiteX37" fmla="*/ 469900 w 1759230"/>
              <a:gd name="connsiteY37" fmla="*/ 95250 h 2159000"/>
              <a:gd name="connsiteX38" fmla="*/ 476250 w 1759230"/>
              <a:gd name="connsiteY38" fmla="*/ 171450 h 2159000"/>
              <a:gd name="connsiteX39" fmla="*/ 482600 w 1759230"/>
              <a:gd name="connsiteY39" fmla="*/ 190500 h 2159000"/>
              <a:gd name="connsiteX40" fmla="*/ 501650 w 1759230"/>
              <a:gd name="connsiteY40" fmla="*/ 203200 h 2159000"/>
              <a:gd name="connsiteX41" fmla="*/ 539750 w 1759230"/>
              <a:gd name="connsiteY41" fmla="*/ 228600 h 2159000"/>
              <a:gd name="connsiteX42" fmla="*/ 584200 w 1759230"/>
              <a:gd name="connsiteY42" fmla="*/ 222250 h 2159000"/>
              <a:gd name="connsiteX43" fmla="*/ 603250 w 1759230"/>
              <a:gd name="connsiteY43" fmla="*/ 254000 h 2159000"/>
              <a:gd name="connsiteX44" fmla="*/ 565150 w 1759230"/>
              <a:gd name="connsiteY44" fmla="*/ 266700 h 2159000"/>
              <a:gd name="connsiteX45" fmla="*/ 546100 w 1759230"/>
              <a:gd name="connsiteY45" fmla="*/ 279400 h 2159000"/>
              <a:gd name="connsiteX46" fmla="*/ 571500 w 1759230"/>
              <a:gd name="connsiteY46" fmla="*/ 304800 h 2159000"/>
              <a:gd name="connsiteX47" fmla="*/ 609600 w 1759230"/>
              <a:gd name="connsiteY47" fmla="*/ 330200 h 2159000"/>
              <a:gd name="connsiteX48" fmla="*/ 622300 w 1759230"/>
              <a:gd name="connsiteY48" fmla="*/ 368300 h 2159000"/>
              <a:gd name="connsiteX49" fmla="*/ 628650 w 1759230"/>
              <a:gd name="connsiteY49" fmla="*/ 387350 h 2159000"/>
              <a:gd name="connsiteX50" fmla="*/ 647700 w 1759230"/>
              <a:gd name="connsiteY50" fmla="*/ 393700 h 2159000"/>
              <a:gd name="connsiteX51" fmla="*/ 679450 w 1759230"/>
              <a:gd name="connsiteY51" fmla="*/ 400050 h 2159000"/>
              <a:gd name="connsiteX52" fmla="*/ 698500 w 1759230"/>
              <a:gd name="connsiteY52" fmla="*/ 457200 h 2159000"/>
              <a:gd name="connsiteX53" fmla="*/ 704850 w 1759230"/>
              <a:gd name="connsiteY53" fmla="*/ 476250 h 2159000"/>
              <a:gd name="connsiteX54" fmla="*/ 723900 w 1759230"/>
              <a:gd name="connsiteY54" fmla="*/ 488950 h 2159000"/>
              <a:gd name="connsiteX55" fmla="*/ 755650 w 1759230"/>
              <a:gd name="connsiteY55" fmla="*/ 533400 h 2159000"/>
              <a:gd name="connsiteX56" fmla="*/ 774700 w 1759230"/>
              <a:gd name="connsiteY56" fmla="*/ 546100 h 2159000"/>
              <a:gd name="connsiteX57" fmla="*/ 781050 w 1759230"/>
              <a:gd name="connsiteY57" fmla="*/ 565150 h 2159000"/>
              <a:gd name="connsiteX58" fmla="*/ 742950 w 1759230"/>
              <a:gd name="connsiteY58" fmla="*/ 641350 h 2159000"/>
              <a:gd name="connsiteX59" fmla="*/ 736600 w 1759230"/>
              <a:gd name="connsiteY59" fmla="*/ 660400 h 2159000"/>
              <a:gd name="connsiteX60" fmla="*/ 742950 w 1759230"/>
              <a:gd name="connsiteY60" fmla="*/ 679450 h 2159000"/>
              <a:gd name="connsiteX61" fmla="*/ 762000 w 1759230"/>
              <a:gd name="connsiteY61" fmla="*/ 685800 h 2159000"/>
              <a:gd name="connsiteX62" fmla="*/ 819150 w 1759230"/>
              <a:gd name="connsiteY62" fmla="*/ 692150 h 2159000"/>
              <a:gd name="connsiteX63" fmla="*/ 806450 w 1759230"/>
              <a:gd name="connsiteY63" fmla="*/ 755650 h 2159000"/>
              <a:gd name="connsiteX64" fmla="*/ 787400 w 1759230"/>
              <a:gd name="connsiteY64" fmla="*/ 793750 h 2159000"/>
              <a:gd name="connsiteX65" fmla="*/ 831850 w 1759230"/>
              <a:gd name="connsiteY65" fmla="*/ 838200 h 2159000"/>
              <a:gd name="connsiteX66" fmla="*/ 850900 w 1759230"/>
              <a:gd name="connsiteY66" fmla="*/ 850900 h 2159000"/>
              <a:gd name="connsiteX67" fmla="*/ 876300 w 1759230"/>
              <a:gd name="connsiteY67" fmla="*/ 889000 h 2159000"/>
              <a:gd name="connsiteX68" fmla="*/ 889000 w 1759230"/>
              <a:gd name="connsiteY68" fmla="*/ 908050 h 2159000"/>
              <a:gd name="connsiteX69" fmla="*/ 908050 w 1759230"/>
              <a:gd name="connsiteY69" fmla="*/ 914400 h 2159000"/>
              <a:gd name="connsiteX70" fmla="*/ 1028700 w 1759230"/>
              <a:gd name="connsiteY70" fmla="*/ 958850 h 2159000"/>
              <a:gd name="connsiteX71" fmla="*/ 1035050 w 1759230"/>
              <a:gd name="connsiteY71" fmla="*/ 977900 h 2159000"/>
              <a:gd name="connsiteX72" fmla="*/ 1016000 w 1759230"/>
              <a:gd name="connsiteY72" fmla="*/ 1041400 h 2159000"/>
              <a:gd name="connsiteX73" fmla="*/ 1041400 w 1759230"/>
              <a:gd name="connsiteY73" fmla="*/ 1117600 h 2159000"/>
              <a:gd name="connsiteX74" fmla="*/ 1085850 w 1759230"/>
              <a:gd name="connsiteY74" fmla="*/ 1111250 h 2159000"/>
              <a:gd name="connsiteX75" fmla="*/ 1104900 w 1759230"/>
              <a:gd name="connsiteY75" fmla="*/ 1104900 h 2159000"/>
              <a:gd name="connsiteX76" fmla="*/ 1123950 w 1759230"/>
              <a:gd name="connsiteY76" fmla="*/ 1092200 h 2159000"/>
              <a:gd name="connsiteX77" fmla="*/ 1276350 w 1759230"/>
              <a:gd name="connsiteY77" fmla="*/ 1085850 h 2159000"/>
              <a:gd name="connsiteX78" fmla="*/ 1301750 w 1759230"/>
              <a:gd name="connsiteY78" fmla="*/ 1092200 h 2159000"/>
              <a:gd name="connsiteX79" fmla="*/ 1314450 w 1759230"/>
              <a:gd name="connsiteY79" fmla="*/ 1130300 h 2159000"/>
              <a:gd name="connsiteX80" fmla="*/ 1327150 w 1759230"/>
              <a:gd name="connsiteY80" fmla="*/ 1168400 h 2159000"/>
              <a:gd name="connsiteX81" fmla="*/ 1333500 w 1759230"/>
              <a:gd name="connsiteY81" fmla="*/ 1187450 h 2159000"/>
              <a:gd name="connsiteX82" fmla="*/ 1339850 w 1759230"/>
              <a:gd name="connsiteY82" fmla="*/ 1206500 h 2159000"/>
              <a:gd name="connsiteX83" fmla="*/ 1377950 w 1759230"/>
              <a:gd name="connsiteY83" fmla="*/ 1231900 h 2159000"/>
              <a:gd name="connsiteX84" fmla="*/ 1397000 w 1759230"/>
              <a:gd name="connsiteY84" fmla="*/ 1244600 h 2159000"/>
              <a:gd name="connsiteX85" fmla="*/ 1422400 w 1759230"/>
              <a:gd name="connsiteY85" fmla="*/ 1282700 h 2159000"/>
              <a:gd name="connsiteX86" fmla="*/ 1536700 w 1759230"/>
              <a:gd name="connsiteY86" fmla="*/ 1308100 h 2159000"/>
              <a:gd name="connsiteX87" fmla="*/ 1555750 w 1759230"/>
              <a:gd name="connsiteY87" fmla="*/ 1327150 h 2159000"/>
              <a:gd name="connsiteX88" fmla="*/ 1574800 w 1759230"/>
              <a:gd name="connsiteY88" fmla="*/ 1339850 h 2159000"/>
              <a:gd name="connsiteX89" fmla="*/ 1644650 w 1759230"/>
              <a:gd name="connsiteY89" fmla="*/ 1352550 h 2159000"/>
              <a:gd name="connsiteX90" fmla="*/ 1670050 w 1759230"/>
              <a:gd name="connsiteY90" fmla="*/ 1390650 h 2159000"/>
              <a:gd name="connsiteX91" fmla="*/ 1682750 w 1759230"/>
              <a:gd name="connsiteY91" fmla="*/ 1409700 h 2159000"/>
              <a:gd name="connsiteX92" fmla="*/ 1720850 w 1759230"/>
              <a:gd name="connsiteY92" fmla="*/ 1435100 h 2159000"/>
              <a:gd name="connsiteX93" fmla="*/ 1739900 w 1759230"/>
              <a:gd name="connsiteY93" fmla="*/ 1447800 h 2159000"/>
              <a:gd name="connsiteX94" fmla="*/ 1752600 w 1759230"/>
              <a:gd name="connsiteY94" fmla="*/ 1466850 h 2159000"/>
              <a:gd name="connsiteX95" fmla="*/ 1752600 w 1759230"/>
              <a:gd name="connsiteY95" fmla="*/ 1619250 h 2159000"/>
              <a:gd name="connsiteX96" fmla="*/ 1746250 w 1759230"/>
              <a:gd name="connsiteY96" fmla="*/ 1638300 h 2159000"/>
              <a:gd name="connsiteX97" fmla="*/ 1708150 w 1759230"/>
              <a:gd name="connsiteY97" fmla="*/ 1663700 h 2159000"/>
              <a:gd name="connsiteX98" fmla="*/ 1689100 w 1759230"/>
              <a:gd name="connsiteY98" fmla="*/ 1676400 h 2159000"/>
              <a:gd name="connsiteX99" fmla="*/ 1670050 w 1759230"/>
              <a:gd name="connsiteY99" fmla="*/ 1689100 h 2159000"/>
              <a:gd name="connsiteX100" fmla="*/ 1663700 w 1759230"/>
              <a:gd name="connsiteY100" fmla="*/ 1752600 h 2159000"/>
              <a:gd name="connsiteX101" fmla="*/ 1638300 w 1759230"/>
              <a:gd name="connsiteY101" fmla="*/ 1765300 h 2159000"/>
              <a:gd name="connsiteX102" fmla="*/ 1600200 w 1759230"/>
              <a:gd name="connsiteY102" fmla="*/ 1790700 h 2159000"/>
              <a:gd name="connsiteX103" fmla="*/ 1562100 w 1759230"/>
              <a:gd name="connsiteY103" fmla="*/ 1803400 h 2159000"/>
              <a:gd name="connsiteX104" fmla="*/ 1536700 w 1759230"/>
              <a:gd name="connsiteY104" fmla="*/ 1828800 h 2159000"/>
              <a:gd name="connsiteX105" fmla="*/ 1517650 w 1759230"/>
              <a:gd name="connsiteY105" fmla="*/ 1841500 h 2159000"/>
              <a:gd name="connsiteX106" fmla="*/ 1219200 w 1759230"/>
              <a:gd name="connsiteY106" fmla="*/ 1847850 h 2159000"/>
              <a:gd name="connsiteX107" fmla="*/ 1187450 w 1759230"/>
              <a:gd name="connsiteY107" fmla="*/ 1873250 h 2159000"/>
              <a:gd name="connsiteX108" fmla="*/ 1149350 w 1759230"/>
              <a:gd name="connsiteY108" fmla="*/ 1892300 h 2159000"/>
              <a:gd name="connsiteX109" fmla="*/ 1117600 w 1759230"/>
              <a:gd name="connsiteY109" fmla="*/ 1885950 h 2159000"/>
              <a:gd name="connsiteX110" fmla="*/ 1079500 w 1759230"/>
              <a:gd name="connsiteY110" fmla="*/ 1873250 h 2159000"/>
              <a:gd name="connsiteX111" fmla="*/ 1066800 w 1759230"/>
              <a:gd name="connsiteY111" fmla="*/ 1892300 h 2159000"/>
              <a:gd name="connsiteX112" fmla="*/ 1079500 w 1759230"/>
              <a:gd name="connsiteY112" fmla="*/ 1943100 h 2159000"/>
              <a:gd name="connsiteX113" fmla="*/ 1060450 w 1759230"/>
              <a:gd name="connsiteY113" fmla="*/ 1993900 h 2159000"/>
              <a:gd name="connsiteX114" fmla="*/ 1041400 w 1759230"/>
              <a:gd name="connsiteY114" fmla="*/ 2000250 h 2159000"/>
              <a:gd name="connsiteX115" fmla="*/ 1028700 w 1759230"/>
              <a:gd name="connsiteY115" fmla="*/ 2019300 h 2159000"/>
              <a:gd name="connsiteX116" fmla="*/ 1009650 w 1759230"/>
              <a:gd name="connsiteY116" fmla="*/ 2032000 h 2159000"/>
              <a:gd name="connsiteX117" fmla="*/ 984250 w 1759230"/>
              <a:gd name="connsiteY117" fmla="*/ 2070100 h 2159000"/>
              <a:gd name="connsiteX118" fmla="*/ 939800 w 1759230"/>
              <a:gd name="connsiteY118" fmla="*/ 2095500 h 2159000"/>
              <a:gd name="connsiteX119" fmla="*/ 882650 w 1759230"/>
              <a:gd name="connsiteY119" fmla="*/ 2139950 h 2159000"/>
              <a:gd name="connsiteX120" fmla="*/ 844550 w 1759230"/>
              <a:gd name="connsiteY120" fmla="*/ 2152650 h 2159000"/>
              <a:gd name="connsiteX121" fmla="*/ 825500 w 1759230"/>
              <a:gd name="connsiteY121" fmla="*/ 2159000 h 2159000"/>
              <a:gd name="connsiteX122" fmla="*/ 781050 w 1759230"/>
              <a:gd name="connsiteY122" fmla="*/ 2152650 h 2159000"/>
              <a:gd name="connsiteX123" fmla="*/ 774700 w 1759230"/>
              <a:gd name="connsiteY123" fmla="*/ 2133600 h 2159000"/>
              <a:gd name="connsiteX124" fmla="*/ 736600 w 1759230"/>
              <a:gd name="connsiteY124" fmla="*/ 2139950 h 2159000"/>
              <a:gd name="connsiteX125" fmla="*/ 755650 w 1759230"/>
              <a:gd name="connsiteY125" fmla="*/ 2120900 h 2159000"/>
              <a:gd name="connsiteX126" fmla="*/ 717550 w 1759230"/>
              <a:gd name="connsiteY126" fmla="*/ 2114550 h 2159000"/>
              <a:gd name="connsiteX127" fmla="*/ 673100 w 1759230"/>
              <a:gd name="connsiteY127" fmla="*/ 2101850 h 2159000"/>
              <a:gd name="connsiteX128" fmla="*/ 660400 w 1759230"/>
              <a:gd name="connsiteY128" fmla="*/ 2082800 h 2159000"/>
              <a:gd name="connsiteX129" fmla="*/ 622300 w 1759230"/>
              <a:gd name="connsiteY129" fmla="*/ 2057400 h 2159000"/>
              <a:gd name="connsiteX130" fmla="*/ 603250 w 1759230"/>
              <a:gd name="connsiteY130" fmla="*/ 2019300 h 2159000"/>
              <a:gd name="connsiteX131" fmla="*/ 596900 w 1759230"/>
              <a:gd name="connsiteY131" fmla="*/ 2000250 h 2159000"/>
              <a:gd name="connsiteX132" fmla="*/ 571500 w 1759230"/>
              <a:gd name="connsiteY132" fmla="*/ 1962150 h 2159000"/>
              <a:gd name="connsiteX133" fmla="*/ 558800 w 1759230"/>
              <a:gd name="connsiteY133" fmla="*/ 1943100 h 2159000"/>
              <a:gd name="connsiteX134" fmla="*/ 552450 w 1759230"/>
              <a:gd name="connsiteY134" fmla="*/ 1816100 h 2159000"/>
              <a:gd name="connsiteX135" fmla="*/ 539750 w 1759230"/>
              <a:gd name="connsiteY135" fmla="*/ 1778000 h 2159000"/>
              <a:gd name="connsiteX136" fmla="*/ 501650 w 1759230"/>
              <a:gd name="connsiteY136" fmla="*/ 1752600 h 2159000"/>
              <a:gd name="connsiteX137" fmla="*/ 495300 w 1759230"/>
              <a:gd name="connsiteY137" fmla="*/ 1733550 h 2159000"/>
              <a:gd name="connsiteX138" fmla="*/ 463550 w 1759230"/>
              <a:gd name="connsiteY138" fmla="*/ 1695450 h 2159000"/>
              <a:gd name="connsiteX139" fmla="*/ 450850 w 1759230"/>
              <a:gd name="connsiteY139" fmla="*/ 1657350 h 2159000"/>
              <a:gd name="connsiteX140" fmla="*/ 457200 w 1759230"/>
              <a:gd name="connsiteY140" fmla="*/ 1619250 h 2159000"/>
              <a:gd name="connsiteX141" fmla="*/ 488950 w 1759230"/>
              <a:gd name="connsiteY141" fmla="*/ 1593850 h 2159000"/>
              <a:gd name="connsiteX142" fmla="*/ 508000 w 1759230"/>
              <a:gd name="connsiteY142" fmla="*/ 1581150 h 2159000"/>
              <a:gd name="connsiteX143" fmla="*/ 527050 w 1759230"/>
              <a:gd name="connsiteY143" fmla="*/ 1574800 h 2159000"/>
              <a:gd name="connsiteX144" fmla="*/ 577850 w 1759230"/>
              <a:gd name="connsiteY144" fmla="*/ 1562100 h 2159000"/>
              <a:gd name="connsiteX145" fmla="*/ 622300 w 1759230"/>
              <a:gd name="connsiteY145" fmla="*/ 1517650 h 2159000"/>
              <a:gd name="connsiteX146" fmla="*/ 654050 w 1759230"/>
              <a:gd name="connsiteY146" fmla="*/ 1524000 h 2159000"/>
              <a:gd name="connsiteX147" fmla="*/ 673100 w 1759230"/>
              <a:gd name="connsiteY147" fmla="*/ 1536700 h 2159000"/>
              <a:gd name="connsiteX148" fmla="*/ 692150 w 1759230"/>
              <a:gd name="connsiteY148" fmla="*/ 1543050 h 2159000"/>
              <a:gd name="connsiteX149" fmla="*/ 698500 w 1759230"/>
              <a:gd name="connsiteY149" fmla="*/ 1524000 h 2159000"/>
              <a:gd name="connsiteX150" fmla="*/ 685800 w 1759230"/>
              <a:gd name="connsiteY150" fmla="*/ 1485900 h 2159000"/>
              <a:gd name="connsiteX151" fmla="*/ 628650 w 1759230"/>
              <a:gd name="connsiteY151" fmla="*/ 1441450 h 2159000"/>
              <a:gd name="connsiteX152" fmla="*/ 615950 w 1759230"/>
              <a:gd name="connsiteY152" fmla="*/ 1339850 h 2159000"/>
              <a:gd name="connsiteX153" fmla="*/ 609600 w 1759230"/>
              <a:gd name="connsiteY153" fmla="*/ 1314450 h 2159000"/>
              <a:gd name="connsiteX154" fmla="*/ 552450 w 1759230"/>
              <a:gd name="connsiteY154" fmla="*/ 1282700 h 2159000"/>
              <a:gd name="connsiteX155" fmla="*/ 533400 w 1759230"/>
              <a:gd name="connsiteY155" fmla="*/ 1270000 h 2159000"/>
              <a:gd name="connsiteX156" fmla="*/ 520700 w 1759230"/>
              <a:gd name="connsiteY156" fmla="*/ 1231900 h 2159000"/>
              <a:gd name="connsiteX157" fmla="*/ 482600 w 1759230"/>
              <a:gd name="connsiteY157" fmla="*/ 1200150 h 2159000"/>
              <a:gd name="connsiteX158" fmla="*/ 463550 w 1759230"/>
              <a:gd name="connsiteY158" fmla="*/ 1162050 h 2159000"/>
              <a:gd name="connsiteX159" fmla="*/ 406400 w 1759230"/>
              <a:gd name="connsiteY159" fmla="*/ 1117600 h 2159000"/>
              <a:gd name="connsiteX160" fmla="*/ 349250 w 1759230"/>
              <a:gd name="connsiteY160" fmla="*/ 1111250 h 2159000"/>
              <a:gd name="connsiteX161" fmla="*/ 330200 w 1759230"/>
              <a:gd name="connsiteY161" fmla="*/ 1098550 h 2159000"/>
              <a:gd name="connsiteX162" fmla="*/ 247650 w 1759230"/>
              <a:gd name="connsiteY162" fmla="*/ 1111250 h 2159000"/>
              <a:gd name="connsiteX163" fmla="*/ 209550 w 1759230"/>
              <a:gd name="connsiteY163" fmla="*/ 1117600 h 2159000"/>
              <a:gd name="connsiteX164" fmla="*/ 171450 w 1759230"/>
              <a:gd name="connsiteY164" fmla="*/ 1130300 h 2159000"/>
              <a:gd name="connsiteX165" fmla="*/ 133350 w 1759230"/>
              <a:gd name="connsiteY165" fmla="*/ 1117600 h 2159000"/>
              <a:gd name="connsiteX166" fmla="*/ 107950 w 1759230"/>
              <a:gd name="connsiteY166" fmla="*/ 1085850 h 2159000"/>
              <a:gd name="connsiteX167" fmla="*/ 38100 w 1759230"/>
              <a:gd name="connsiteY167" fmla="*/ 104775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759230" h="2159000">
                <a:moveTo>
                  <a:pt x="38100" y="1047750"/>
                </a:moveTo>
                <a:cubicBezTo>
                  <a:pt x="31750" y="1040342"/>
                  <a:pt x="63374" y="1050034"/>
                  <a:pt x="69850" y="1041400"/>
                </a:cubicBezTo>
                <a:cubicBezTo>
                  <a:pt x="74429" y="1035295"/>
                  <a:pt x="62893" y="1027376"/>
                  <a:pt x="57150" y="1022350"/>
                </a:cubicBezTo>
                <a:cubicBezTo>
                  <a:pt x="45663" y="1012299"/>
                  <a:pt x="31750" y="1005417"/>
                  <a:pt x="19050" y="996950"/>
                </a:cubicBezTo>
                <a:lnTo>
                  <a:pt x="0" y="984250"/>
                </a:lnTo>
                <a:cubicBezTo>
                  <a:pt x="2117" y="971550"/>
                  <a:pt x="-1033" y="956698"/>
                  <a:pt x="6350" y="946150"/>
                </a:cubicBezTo>
                <a:cubicBezTo>
                  <a:pt x="15103" y="933646"/>
                  <a:pt x="44450" y="920750"/>
                  <a:pt x="44450" y="920750"/>
                </a:cubicBezTo>
                <a:cubicBezTo>
                  <a:pt x="46567" y="914400"/>
                  <a:pt x="47807" y="907687"/>
                  <a:pt x="50800" y="901700"/>
                </a:cubicBezTo>
                <a:cubicBezTo>
                  <a:pt x="54213" y="894874"/>
                  <a:pt x="60494" y="889665"/>
                  <a:pt x="63500" y="882650"/>
                </a:cubicBezTo>
                <a:cubicBezTo>
                  <a:pt x="66938" y="874628"/>
                  <a:pt x="67452" y="865641"/>
                  <a:pt x="69850" y="857250"/>
                </a:cubicBezTo>
                <a:cubicBezTo>
                  <a:pt x="71689" y="850814"/>
                  <a:pt x="74083" y="844550"/>
                  <a:pt x="76200" y="838200"/>
                </a:cubicBezTo>
                <a:cubicBezTo>
                  <a:pt x="79933" y="771011"/>
                  <a:pt x="74004" y="748152"/>
                  <a:pt x="88900" y="698500"/>
                </a:cubicBezTo>
                <a:cubicBezTo>
                  <a:pt x="92747" y="685678"/>
                  <a:pt x="97367" y="673100"/>
                  <a:pt x="101600" y="660400"/>
                </a:cubicBezTo>
                <a:lnTo>
                  <a:pt x="107950" y="641350"/>
                </a:lnTo>
                <a:cubicBezTo>
                  <a:pt x="94095" y="599786"/>
                  <a:pt x="113338" y="640580"/>
                  <a:pt x="82550" y="615950"/>
                </a:cubicBezTo>
                <a:cubicBezTo>
                  <a:pt x="76591" y="611182"/>
                  <a:pt x="75246" y="602296"/>
                  <a:pt x="69850" y="596900"/>
                </a:cubicBezTo>
                <a:cubicBezTo>
                  <a:pt x="64454" y="591504"/>
                  <a:pt x="57150" y="588433"/>
                  <a:pt x="50800" y="584200"/>
                </a:cubicBezTo>
                <a:cubicBezTo>
                  <a:pt x="37662" y="564492"/>
                  <a:pt x="28757" y="560863"/>
                  <a:pt x="44450" y="533400"/>
                </a:cubicBezTo>
                <a:cubicBezTo>
                  <a:pt x="52317" y="519633"/>
                  <a:pt x="70953" y="520793"/>
                  <a:pt x="82550" y="514350"/>
                </a:cubicBezTo>
                <a:cubicBezTo>
                  <a:pt x="95893" y="506937"/>
                  <a:pt x="120650" y="488950"/>
                  <a:pt x="120650" y="488950"/>
                </a:cubicBezTo>
                <a:lnTo>
                  <a:pt x="146050" y="412750"/>
                </a:lnTo>
                <a:cubicBezTo>
                  <a:pt x="148167" y="406400"/>
                  <a:pt x="146831" y="397413"/>
                  <a:pt x="152400" y="393700"/>
                </a:cubicBezTo>
                <a:cubicBezTo>
                  <a:pt x="180430" y="375013"/>
                  <a:pt x="163966" y="382497"/>
                  <a:pt x="203200" y="374650"/>
                </a:cubicBezTo>
                <a:cubicBezTo>
                  <a:pt x="232260" y="331060"/>
                  <a:pt x="202357" y="384763"/>
                  <a:pt x="209550" y="298450"/>
                </a:cubicBezTo>
                <a:cubicBezTo>
                  <a:pt x="210184" y="290845"/>
                  <a:pt x="218017" y="285750"/>
                  <a:pt x="222250" y="279400"/>
                </a:cubicBezTo>
                <a:cubicBezTo>
                  <a:pt x="225178" y="258907"/>
                  <a:pt x="228621" y="215868"/>
                  <a:pt x="241300" y="196850"/>
                </a:cubicBezTo>
                <a:cubicBezTo>
                  <a:pt x="245533" y="190500"/>
                  <a:pt x="247528" y="181845"/>
                  <a:pt x="254000" y="177800"/>
                </a:cubicBezTo>
                <a:cubicBezTo>
                  <a:pt x="265352" y="170705"/>
                  <a:pt x="292100" y="165100"/>
                  <a:pt x="292100" y="165100"/>
                </a:cubicBezTo>
                <a:cubicBezTo>
                  <a:pt x="294217" y="156633"/>
                  <a:pt x="296557" y="148219"/>
                  <a:pt x="298450" y="139700"/>
                </a:cubicBezTo>
                <a:cubicBezTo>
                  <a:pt x="300791" y="129164"/>
                  <a:pt x="301960" y="118363"/>
                  <a:pt x="304800" y="107950"/>
                </a:cubicBezTo>
                <a:cubicBezTo>
                  <a:pt x="308322" y="95035"/>
                  <a:pt x="304800" y="74083"/>
                  <a:pt x="317500" y="69850"/>
                </a:cubicBezTo>
                <a:lnTo>
                  <a:pt x="336550" y="63500"/>
                </a:lnTo>
                <a:cubicBezTo>
                  <a:pt x="340783" y="57150"/>
                  <a:pt x="343854" y="49846"/>
                  <a:pt x="349250" y="44450"/>
                </a:cubicBezTo>
                <a:cubicBezTo>
                  <a:pt x="367448" y="26252"/>
                  <a:pt x="366692" y="35729"/>
                  <a:pt x="387350" y="25400"/>
                </a:cubicBezTo>
                <a:cubicBezTo>
                  <a:pt x="394176" y="21987"/>
                  <a:pt x="399426" y="15800"/>
                  <a:pt x="406400" y="12700"/>
                </a:cubicBezTo>
                <a:cubicBezTo>
                  <a:pt x="418633" y="7263"/>
                  <a:pt x="444500" y="0"/>
                  <a:pt x="444500" y="0"/>
                </a:cubicBezTo>
                <a:cubicBezTo>
                  <a:pt x="448733" y="6350"/>
                  <a:pt x="454194" y="12035"/>
                  <a:pt x="457200" y="19050"/>
                </a:cubicBezTo>
                <a:cubicBezTo>
                  <a:pt x="464417" y="35890"/>
                  <a:pt x="468865" y="84901"/>
                  <a:pt x="469900" y="95250"/>
                </a:cubicBezTo>
                <a:cubicBezTo>
                  <a:pt x="472436" y="120612"/>
                  <a:pt x="472881" y="146186"/>
                  <a:pt x="476250" y="171450"/>
                </a:cubicBezTo>
                <a:cubicBezTo>
                  <a:pt x="477135" y="178085"/>
                  <a:pt x="478419" y="185273"/>
                  <a:pt x="482600" y="190500"/>
                </a:cubicBezTo>
                <a:cubicBezTo>
                  <a:pt x="487368" y="196459"/>
                  <a:pt x="495787" y="198314"/>
                  <a:pt x="501650" y="203200"/>
                </a:cubicBezTo>
                <a:cubicBezTo>
                  <a:pt x="533361" y="229626"/>
                  <a:pt x="506272" y="217441"/>
                  <a:pt x="539750" y="228600"/>
                </a:cubicBezTo>
                <a:cubicBezTo>
                  <a:pt x="554567" y="226483"/>
                  <a:pt x="569233" y="222250"/>
                  <a:pt x="584200" y="222250"/>
                </a:cubicBezTo>
                <a:cubicBezTo>
                  <a:pt x="602868" y="222250"/>
                  <a:pt x="640391" y="226144"/>
                  <a:pt x="603250" y="254000"/>
                </a:cubicBezTo>
                <a:cubicBezTo>
                  <a:pt x="592540" y="262032"/>
                  <a:pt x="576289" y="259274"/>
                  <a:pt x="565150" y="266700"/>
                </a:cubicBezTo>
                <a:lnTo>
                  <a:pt x="546100" y="279400"/>
                </a:lnTo>
                <a:cubicBezTo>
                  <a:pt x="556876" y="311727"/>
                  <a:pt x="543791" y="289406"/>
                  <a:pt x="571500" y="304800"/>
                </a:cubicBezTo>
                <a:cubicBezTo>
                  <a:pt x="584843" y="312213"/>
                  <a:pt x="609600" y="330200"/>
                  <a:pt x="609600" y="330200"/>
                </a:cubicBezTo>
                <a:lnTo>
                  <a:pt x="622300" y="368300"/>
                </a:lnTo>
                <a:cubicBezTo>
                  <a:pt x="624417" y="374650"/>
                  <a:pt x="622300" y="385233"/>
                  <a:pt x="628650" y="387350"/>
                </a:cubicBezTo>
                <a:cubicBezTo>
                  <a:pt x="635000" y="389467"/>
                  <a:pt x="641206" y="392077"/>
                  <a:pt x="647700" y="393700"/>
                </a:cubicBezTo>
                <a:cubicBezTo>
                  <a:pt x="658171" y="396318"/>
                  <a:pt x="668867" y="397933"/>
                  <a:pt x="679450" y="400050"/>
                </a:cubicBezTo>
                <a:lnTo>
                  <a:pt x="698500" y="457200"/>
                </a:lnTo>
                <a:cubicBezTo>
                  <a:pt x="700617" y="463550"/>
                  <a:pt x="699281" y="472537"/>
                  <a:pt x="704850" y="476250"/>
                </a:cubicBezTo>
                <a:lnTo>
                  <a:pt x="723900" y="488950"/>
                </a:lnTo>
                <a:cubicBezTo>
                  <a:pt x="742950" y="546100"/>
                  <a:pt x="721783" y="516467"/>
                  <a:pt x="755650" y="533400"/>
                </a:cubicBezTo>
                <a:cubicBezTo>
                  <a:pt x="762476" y="536813"/>
                  <a:pt x="768350" y="541867"/>
                  <a:pt x="774700" y="546100"/>
                </a:cubicBezTo>
                <a:cubicBezTo>
                  <a:pt x="776817" y="552450"/>
                  <a:pt x="781789" y="558497"/>
                  <a:pt x="781050" y="565150"/>
                </a:cubicBezTo>
                <a:cubicBezTo>
                  <a:pt x="773852" y="629928"/>
                  <a:pt x="763999" y="578204"/>
                  <a:pt x="742950" y="641350"/>
                </a:cubicBezTo>
                <a:lnTo>
                  <a:pt x="736600" y="660400"/>
                </a:lnTo>
                <a:cubicBezTo>
                  <a:pt x="738717" y="666750"/>
                  <a:pt x="738217" y="674717"/>
                  <a:pt x="742950" y="679450"/>
                </a:cubicBezTo>
                <a:cubicBezTo>
                  <a:pt x="747683" y="684183"/>
                  <a:pt x="755398" y="684700"/>
                  <a:pt x="762000" y="685800"/>
                </a:cubicBezTo>
                <a:cubicBezTo>
                  <a:pt x="780906" y="688951"/>
                  <a:pt x="800100" y="690033"/>
                  <a:pt x="819150" y="692150"/>
                </a:cubicBezTo>
                <a:cubicBezTo>
                  <a:pt x="816810" y="708531"/>
                  <a:pt x="815316" y="737917"/>
                  <a:pt x="806450" y="755650"/>
                </a:cubicBezTo>
                <a:cubicBezTo>
                  <a:pt x="781831" y="804889"/>
                  <a:pt x="803361" y="745867"/>
                  <a:pt x="787400" y="793750"/>
                </a:cubicBezTo>
                <a:cubicBezTo>
                  <a:pt x="798577" y="827280"/>
                  <a:pt x="788181" y="809087"/>
                  <a:pt x="831850" y="838200"/>
                </a:cubicBezTo>
                <a:lnTo>
                  <a:pt x="850900" y="850900"/>
                </a:lnTo>
                <a:lnTo>
                  <a:pt x="876300" y="889000"/>
                </a:lnTo>
                <a:cubicBezTo>
                  <a:pt x="880533" y="895350"/>
                  <a:pt x="881760" y="905637"/>
                  <a:pt x="889000" y="908050"/>
                </a:cubicBezTo>
                <a:lnTo>
                  <a:pt x="908050" y="914400"/>
                </a:lnTo>
                <a:cubicBezTo>
                  <a:pt x="932149" y="986696"/>
                  <a:pt x="907386" y="951714"/>
                  <a:pt x="1028700" y="958850"/>
                </a:cubicBezTo>
                <a:cubicBezTo>
                  <a:pt x="1030817" y="965200"/>
                  <a:pt x="1035050" y="971207"/>
                  <a:pt x="1035050" y="977900"/>
                </a:cubicBezTo>
                <a:cubicBezTo>
                  <a:pt x="1035050" y="1018761"/>
                  <a:pt x="1033214" y="1015579"/>
                  <a:pt x="1016000" y="1041400"/>
                </a:cubicBezTo>
                <a:cubicBezTo>
                  <a:pt x="1017016" y="1050540"/>
                  <a:pt x="1011761" y="1111672"/>
                  <a:pt x="1041400" y="1117600"/>
                </a:cubicBezTo>
                <a:cubicBezTo>
                  <a:pt x="1056076" y="1120535"/>
                  <a:pt x="1071033" y="1113367"/>
                  <a:pt x="1085850" y="1111250"/>
                </a:cubicBezTo>
                <a:cubicBezTo>
                  <a:pt x="1092200" y="1109133"/>
                  <a:pt x="1098913" y="1107893"/>
                  <a:pt x="1104900" y="1104900"/>
                </a:cubicBezTo>
                <a:cubicBezTo>
                  <a:pt x="1111726" y="1101487"/>
                  <a:pt x="1116365" y="1093043"/>
                  <a:pt x="1123950" y="1092200"/>
                </a:cubicBezTo>
                <a:cubicBezTo>
                  <a:pt x="1174483" y="1086585"/>
                  <a:pt x="1225550" y="1087967"/>
                  <a:pt x="1276350" y="1085850"/>
                </a:cubicBezTo>
                <a:cubicBezTo>
                  <a:pt x="1284817" y="1087967"/>
                  <a:pt x="1296070" y="1085574"/>
                  <a:pt x="1301750" y="1092200"/>
                </a:cubicBezTo>
                <a:cubicBezTo>
                  <a:pt x="1310462" y="1102364"/>
                  <a:pt x="1310217" y="1117600"/>
                  <a:pt x="1314450" y="1130300"/>
                </a:cubicBezTo>
                <a:lnTo>
                  <a:pt x="1327150" y="1168400"/>
                </a:lnTo>
                <a:lnTo>
                  <a:pt x="1333500" y="1187450"/>
                </a:lnTo>
                <a:cubicBezTo>
                  <a:pt x="1335617" y="1193800"/>
                  <a:pt x="1334281" y="1202787"/>
                  <a:pt x="1339850" y="1206500"/>
                </a:cubicBezTo>
                <a:lnTo>
                  <a:pt x="1377950" y="1231900"/>
                </a:lnTo>
                <a:lnTo>
                  <a:pt x="1397000" y="1244600"/>
                </a:lnTo>
                <a:lnTo>
                  <a:pt x="1422400" y="1282700"/>
                </a:lnTo>
                <a:cubicBezTo>
                  <a:pt x="1453923" y="1329984"/>
                  <a:pt x="1427483" y="1301274"/>
                  <a:pt x="1536700" y="1308100"/>
                </a:cubicBezTo>
                <a:cubicBezTo>
                  <a:pt x="1543050" y="1314450"/>
                  <a:pt x="1548851" y="1321401"/>
                  <a:pt x="1555750" y="1327150"/>
                </a:cubicBezTo>
                <a:cubicBezTo>
                  <a:pt x="1561613" y="1332036"/>
                  <a:pt x="1567974" y="1336437"/>
                  <a:pt x="1574800" y="1339850"/>
                </a:cubicBezTo>
                <a:cubicBezTo>
                  <a:pt x="1594377" y="1349639"/>
                  <a:pt x="1627138" y="1350361"/>
                  <a:pt x="1644650" y="1352550"/>
                </a:cubicBezTo>
                <a:lnTo>
                  <a:pt x="1670050" y="1390650"/>
                </a:lnTo>
                <a:cubicBezTo>
                  <a:pt x="1674283" y="1397000"/>
                  <a:pt x="1676400" y="1405467"/>
                  <a:pt x="1682750" y="1409700"/>
                </a:cubicBezTo>
                <a:lnTo>
                  <a:pt x="1720850" y="1435100"/>
                </a:lnTo>
                <a:lnTo>
                  <a:pt x="1739900" y="1447800"/>
                </a:lnTo>
                <a:cubicBezTo>
                  <a:pt x="1744133" y="1454150"/>
                  <a:pt x="1750407" y="1459540"/>
                  <a:pt x="1752600" y="1466850"/>
                </a:cubicBezTo>
                <a:cubicBezTo>
                  <a:pt x="1765620" y="1510249"/>
                  <a:pt x="1756042" y="1584825"/>
                  <a:pt x="1752600" y="1619250"/>
                </a:cubicBezTo>
                <a:cubicBezTo>
                  <a:pt x="1751934" y="1625910"/>
                  <a:pt x="1750983" y="1633567"/>
                  <a:pt x="1746250" y="1638300"/>
                </a:cubicBezTo>
                <a:cubicBezTo>
                  <a:pt x="1735457" y="1649093"/>
                  <a:pt x="1720850" y="1655233"/>
                  <a:pt x="1708150" y="1663700"/>
                </a:cubicBezTo>
                <a:lnTo>
                  <a:pt x="1689100" y="1676400"/>
                </a:lnTo>
                <a:lnTo>
                  <a:pt x="1670050" y="1689100"/>
                </a:lnTo>
                <a:cubicBezTo>
                  <a:pt x="1667933" y="1710267"/>
                  <a:pt x="1671882" y="1732964"/>
                  <a:pt x="1663700" y="1752600"/>
                </a:cubicBezTo>
                <a:cubicBezTo>
                  <a:pt x="1660059" y="1761338"/>
                  <a:pt x="1646417" y="1760430"/>
                  <a:pt x="1638300" y="1765300"/>
                </a:cubicBezTo>
                <a:cubicBezTo>
                  <a:pt x="1625212" y="1773153"/>
                  <a:pt x="1614680" y="1785873"/>
                  <a:pt x="1600200" y="1790700"/>
                </a:cubicBezTo>
                <a:lnTo>
                  <a:pt x="1562100" y="1803400"/>
                </a:lnTo>
                <a:cubicBezTo>
                  <a:pt x="1551940" y="1833880"/>
                  <a:pt x="1563793" y="1815253"/>
                  <a:pt x="1536700" y="1828800"/>
                </a:cubicBezTo>
                <a:cubicBezTo>
                  <a:pt x="1529874" y="1832213"/>
                  <a:pt x="1525268" y="1841043"/>
                  <a:pt x="1517650" y="1841500"/>
                </a:cubicBezTo>
                <a:cubicBezTo>
                  <a:pt x="1418323" y="1847460"/>
                  <a:pt x="1318683" y="1845733"/>
                  <a:pt x="1219200" y="1847850"/>
                </a:cubicBezTo>
                <a:cubicBezTo>
                  <a:pt x="1182114" y="1860212"/>
                  <a:pt x="1216173" y="1844527"/>
                  <a:pt x="1187450" y="1873250"/>
                </a:cubicBezTo>
                <a:cubicBezTo>
                  <a:pt x="1175140" y="1885560"/>
                  <a:pt x="1164844" y="1887135"/>
                  <a:pt x="1149350" y="1892300"/>
                </a:cubicBezTo>
                <a:cubicBezTo>
                  <a:pt x="1138767" y="1890183"/>
                  <a:pt x="1128013" y="1888790"/>
                  <a:pt x="1117600" y="1885950"/>
                </a:cubicBezTo>
                <a:cubicBezTo>
                  <a:pt x="1104685" y="1882428"/>
                  <a:pt x="1079500" y="1873250"/>
                  <a:pt x="1079500" y="1873250"/>
                </a:cubicBezTo>
                <a:cubicBezTo>
                  <a:pt x="1075267" y="1879600"/>
                  <a:pt x="1067747" y="1884727"/>
                  <a:pt x="1066800" y="1892300"/>
                </a:cubicBezTo>
                <a:cubicBezTo>
                  <a:pt x="1065407" y="1903446"/>
                  <a:pt x="1075353" y="1930660"/>
                  <a:pt x="1079500" y="1943100"/>
                </a:cubicBezTo>
                <a:cubicBezTo>
                  <a:pt x="1076058" y="1960311"/>
                  <a:pt x="1076022" y="1981442"/>
                  <a:pt x="1060450" y="1993900"/>
                </a:cubicBezTo>
                <a:cubicBezTo>
                  <a:pt x="1055223" y="1998081"/>
                  <a:pt x="1047750" y="1998133"/>
                  <a:pt x="1041400" y="2000250"/>
                </a:cubicBezTo>
                <a:cubicBezTo>
                  <a:pt x="1037167" y="2006600"/>
                  <a:pt x="1034096" y="2013904"/>
                  <a:pt x="1028700" y="2019300"/>
                </a:cubicBezTo>
                <a:cubicBezTo>
                  <a:pt x="1023304" y="2024696"/>
                  <a:pt x="1014676" y="2026257"/>
                  <a:pt x="1009650" y="2032000"/>
                </a:cubicBezTo>
                <a:cubicBezTo>
                  <a:pt x="999599" y="2043487"/>
                  <a:pt x="997902" y="2063274"/>
                  <a:pt x="984250" y="2070100"/>
                </a:cubicBezTo>
                <a:cubicBezTo>
                  <a:pt x="952024" y="2086213"/>
                  <a:pt x="966726" y="2077549"/>
                  <a:pt x="939800" y="2095500"/>
                </a:cubicBezTo>
                <a:cubicBezTo>
                  <a:pt x="904498" y="2148453"/>
                  <a:pt x="932136" y="2126454"/>
                  <a:pt x="882650" y="2139950"/>
                </a:cubicBezTo>
                <a:cubicBezTo>
                  <a:pt x="869735" y="2143472"/>
                  <a:pt x="857250" y="2148417"/>
                  <a:pt x="844550" y="2152650"/>
                </a:cubicBezTo>
                <a:lnTo>
                  <a:pt x="825500" y="2159000"/>
                </a:lnTo>
                <a:cubicBezTo>
                  <a:pt x="810683" y="2156883"/>
                  <a:pt x="794437" y="2159343"/>
                  <a:pt x="781050" y="2152650"/>
                </a:cubicBezTo>
                <a:cubicBezTo>
                  <a:pt x="775063" y="2149657"/>
                  <a:pt x="781136" y="2135439"/>
                  <a:pt x="774700" y="2133600"/>
                </a:cubicBezTo>
                <a:cubicBezTo>
                  <a:pt x="762320" y="2130063"/>
                  <a:pt x="749300" y="2137833"/>
                  <a:pt x="736600" y="2139950"/>
                </a:cubicBezTo>
                <a:cubicBezTo>
                  <a:pt x="742950" y="2133600"/>
                  <a:pt x="755650" y="2129880"/>
                  <a:pt x="755650" y="2120900"/>
                </a:cubicBezTo>
                <a:cubicBezTo>
                  <a:pt x="755650" y="2096281"/>
                  <a:pt x="722248" y="2112984"/>
                  <a:pt x="717550" y="2114550"/>
                </a:cubicBezTo>
                <a:cubicBezTo>
                  <a:pt x="715891" y="2114135"/>
                  <a:pt x="677241" y="2105163"/>
                  <a:pt x="673100" y="2101850"/>
                </a:cubicBezTo>
                <a:cubicBezTo>
                  <a:pt x="667141" y="2097082"/>
                  <a:pt x="666143" y="2087826"/>
                  <a:pt x="660400" y="2082800"/>
                </a:cubicBezTo>
                <a:cubicBezTo>
                  <a:pt x="648913" y="2072749"/>
                  <a:pt x="622300" y="2057400"/>
                  <a:pt x="622300" y="2057400"/>
                </a:cubicBezTo>
                <a:cubicBezTo>
                  <a:pt x="606339" y="2009517"/>
                  <a:pt x="627869" y="2068539"/>
                  <a:pt x="603250" y="2019300"/>
                </a:cubicBezTo>
                <a:cubicBezTo>
                  <a:pt x="600257" y="2013313"/>
                  <a:pt x="600151" y="2006101"/>
                  <a:pt x="596900" y="2000250"/>
                </a:cubicBezTo>
                <a:cubicBezTo>
                  <a:pt x="589487" y="1986907"/>
                  <a:pt x="579967" y="1974850"/>
                  <a:pt x="571500" y="1962150"/>
                </a:cubicBezTo>
                <a:lnTo>
                  <a:pt x="558800" y="1943100"/>
                </a:lnTo>
                <a:cubicBezTo>
                  <a:pt x="556683" y="1900767"/>
                  <a:pt x="557308" y="1858207"/>
                  <a:pt x="552450" y="1816100"/>
                </a:cubicBezTo>
                <a:cubicBezTo>
                  <a:pt x="550916" y="1802801"/>
                  <a:pt x="550889" y="1785426"/>
                  <a:pt x="539750" y="1778000"/>
                </a:cubicBezTo>
                <a:lnTo>
                  <a:pt x="501650" y="1752600"/>
                </a:lnTo>
                <a:cubicBezTo>
                  <a:pt x="499533" y="1746250"/>
                  <a:pt x="499013" y="1739119"/>
                  <a:pt x="495300" y="1733550"/>
                </a:cubicBezTo>
                <a:cubicBezTo>
                  <a:pt x="475361" y="1703642"/>
                  <a:pt x="477400" y="1726613"/>
                  <a:pt x="463550" y="1695450"/>
                </a:cubicBezTo>
                <a:cubicBezTo>
                  <a:pt x="458113" y="1683217"/>
                  <a:pt x="450850" y="1657350"/>
                  <a:pt x="450850" y="1657350"/>
                </a:cubicBezTo>
                <a:cubicBezTo>
                  <a:pt x="452967" y="1644650"/>
                  <a:pt x="453129" y="1631464"/>
                  <a:pt x="457200" y="1619250"/>
                </a:cubicBezTo>
                <a:cubicBezTo>
                  <a:pt x="465764" y="1593559"/>
                  <a:pt x="469544" y="1603553"/>
                  <a:pt x="488950" y="1593850"/>
                </a:cubicBezTo>
                <a:cubicBezTo>
                  <a:pt x="495776" y="1590437"/>
                  <a:pt x="501174" y="1584563"/>
                  <a:pt x="508000" y="1581150"/>
                </a:cubicBezTo>
                <a:cubicBezTo>
                  <a:pt x="513987" y="1578157"/>
                  <a:pt x="520592" y="1576561"/>
                  <a:pt x="527050" y="1574800"/>
                </a:cubicBezTo>
                <a:cubicBezTo>
                  <a:pt x="543889" y="1570207"/>
                  <a:pt x="577850" y="1562100"/>
                  <a:pt x="577850" y="1562100"/>
                </a:cubicBezTo>
                <a:cubicBezTo>
                  <a:pt x="606963" y="1518431"/>
                  <a:pt x="588770" y="1528827"/>
                  <a:pt x="622300" y="1517650"/>
                </a:cubicBezTo>
                <a:cubicBezTo>
                  <a:pt x="632883" y="1519767"/>
                  <a:pt x="643944" y="1520210"/>
                  <a:pt x="654050" y="1524000"/>
                </a:cubicBezTo>
                <a:cubicBezTo>
                  <a:pt x="661196" y="1526680"/>
                  <a:pt x="666274" y="1533287"/>
                  <a:pt x="673100" y="1536700"/>
                </a:cubicBezTo>
                <a:cubicBezTo>
                  <a:pt x="679087" y="1539693"/>
                  <a:pt x="685800" y="1540933"/>
                  <a:pt x="692150" y="1543050"/>
                </a:cubicBezTo>
                <a:cubicBezTo>
                  <a:pt x="694267" y="1536700"/>
                  <a:pt x="699239" y="1530653"/>
                  <a:pt x="698500" y="1524000"/>
                </a:cubicBezTo>
                <a:cubicBezTo>
                  <a:pt x="697022" y="1510695"/>
                  <a:pt x="696939" y="1493326"/>
                  <a:pt x="685800" y="1485900"/>
                </a:cubicBezTo>
                <a:cubicBezTo>
                  <a:pt x="640228" y="1455519"/>
                  <a:pt x="658493" y="1471293"/>
                  <a:pt x="628650" y="1441450"/>
                </a:cubicBezTo>
                <a:cubicBezTo>
                  <a:pt x="618515" y="1309692"/>
                  <a:pt x="631821" y="1395398"/>
                  <a:pt x="615950" y="1339850"/>
                </a:cubicBezTo>
                <a:cubicBezTo>
                  <a:pt x="613552" y="1331459"/>
                  <a:pt x="615347" y="1321018"/>
                  <a:pt x="609600" y="1314450"/>
                </a:cubicBezTo>
                <a:cubicBezTo>
                  <a:pt x="578455" y="1278856"/>
                  <a:pt x="580488" y="1296719"/>
                  <a:pt x="552450" y="1282700"/>
                </a:cubicBezTo>
                <a:cubicBezTo>
                  <a:pt x="545624" y="1279287"/>
                  <a:pt x="539750" y="1274233"/>
                  <a:pt x="533400" y="1270000"/>
                </a:cubicBezTo>
                <a:cubicBezTo>
                  <a:pt x="529167" y="1257300"/>
                  <a:pt x="531839" y="1239326"/>
                  <a:pt x="520700" y="1231900"/>
                </a:cubicBezTo>
                <a:cubicBezTo>
                  <a:pt x="494178" y="1214219"/>
                  <a:pt x="507046" y="1224596"/>
                  <a:pt x="482600" y="1200150"/>
                </a:cubicBezTo>
                <a:cubicBezTo>
                  <a:pt x="476716" y="1182497"/>
                  <a:pt x="476680" y="1176822"/>
                  <a:pt x="463550" y="1162050"/>
                </a:cubicBezTo>
                <a:cubicBezTo>
                  <a:pt x="443145" y="1139094"/>
                  <a:pt x="434130" y="1122222"/>
                  <a:pt x="406400" y="1117600"/>
                </a:cubicBezTo>
                <a:cubicBezTo>
                  <a:pt x="387494" y="1114449"/>
                  <a:pt x="368300" y="1113367"/>
                  <a:pt x="349250" y="1111250"/>
                </a:cubicBezTo>
                <a:cubicBezTo>
                  <a:pt x="342900" y="1107017"/>
                  <a:pt x="337805" y="1099184"/>
                  <a:pt x="330200" y="1098550"/>
                </a:cubicBezTo>
                <a:cubicBezTo>
                  <a:pt x="292498" y="1095408"/>
                  <a:pt x="278840" y="1105012"/>
                  <a:pt x="247650" y="1111250"/>
                </a:cubicBezTo>
                <a:cubicBezTo>
                  <a:pt x="235025" y="1113775"/>
                  <a:pt x="222041" y="1114477"/>
                  <a:pt x="209550" y="1117600"/>
                </a:cubicBezTo>
                <a:cubicBezTo>
                  <a:pt x="196563" y="1120847"/>
                  <a:pt x="171450" y="1130300"/>
                  <a:pt x="171450" y="1130300"/>
                </a:cubicBezTo>
                <a:cubicBezTo>
                  <a:pt x="158750" y="1126067"/>
                  <a:pt x="137583" y="1130300"/>
                  <a:pt x="133350" y="1117600"/>
                </a:cubicBezTo>
                <a:cubicBezTo>
                  <a:pt x="124587" y="1091310"/>
                  <a:pt x="132569" y="1102263"/>
                  <a:pt x="107950" y="1085850"/>
                </a:cubicBezTo>
                <a:cubicBezTo>
                  <a:pt x="90554" y="1059755"/>
                  <a:pt x="44450" y="1055158"/>
                  <a:pt x="38100" y="1047750"/>
                </a:cubicBezTo>
                <a:close/>
              </a:path>
            </a:pathLst>
          </a:custGeom>
          <a:noFill/>
          <a:ln w="12700" cmpd="sng">
            <a:solidFill>
              <a:srgbClr val="F1FBB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32336" y="2875061"/>
            <a:ext cx="100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Quinault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5271" y="4703861"/>
            <a:ext cx="100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Chehalis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8645" y="2345764"/>
            <a:ext cx="2914380" cy="3391647"/>
            <a:chOff x="432444" y="2345764"/>
            <a:chExt cx="2914380" cy="3391647"/>
          </a:xfrm>
        </p:grpSpPr>
        <p:sp>
          <p:nvSpPr>
            <p:cNvPr id="17" name="Oval 16"/>
            <p:cNvSpPr/>
            <p:nvPr/>
          </p:nvSpPr>
          <p:spPr>
            <a:xfrm>
              <a:off x="717177" y="2345764"/>
              <a:ext cx="2629647" cy="3391647"/>
            </a:xfrm>
            <a:prstGeom prst="ellipse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2444" y="5016500"/>
              <a:ext cx="9144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Ocean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007201" y="2330187"/>
            <a:ext cx="3177669" cy="1354040"/>
            <a:chOff x="1536700" y="2916897"/>
            <a:chExt cx="4038435" cy="1354040"/>
          </a:xfrm>
        </p:grpSpPr>
        <p:sp>
          <p:nvSpPr>
            <p:cNvPr id="21" name="Oval 20"/>
            <p:cNvSpPr/>
            <p:nvPr/>
          </p:nvSpPr>
          <p:spPr>
            <a:xfrm>
              <a:off x="1536700" y="2916897"/>
              <a:ext cx="1371170" cy="135404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63100" y="3430994"/>
              <a:ext cx="171203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High Terrain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00636" y="1094790"/>
            <a:ext cx="1371170" cy="1798191"/>
            <a:chOff x="1676400" y="2472746"/>
            <a:chExt cx="1371170" cy="1798191"/>
          </a:xfrm>
        </p:grpSpPr>
        <p:sp>
          <p:nvSpPr>
            <p:cNvPr id="24" name="Oval 23"/>
            <p:cNvSpPr/>
            <p:nvPr/>
          </p:nvSpPr>
          <p:spPr>
            <a:xfrm>
              <a:off x="1676400" y="2916897"/>
              <a:ext cx="1371170" cy="1354040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15885" y="2472746"/>
              <a:ext cx="97283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FCF00"/>
                  </a:solidFill>
                </a:rPr>
                <a:t>Leeside</a:t>
              </a:r>
              <a:endParaRPr lang="en-US" b="1" dirty="0">
                <a:solidFill>
                  <a:srgbClr val="CFCF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34101" y="2875061"/>
            <a:ext cx="2374469" cy="3731773"/>
            <a:chOff x="3517900" y="2875061"/>
            <a:chExt cx="2374469" cy="3731773"/>
          </a:xfrm>
        </p:grpSpPr>
        <p:grpSp>
          <p:nvGrpSpPr>
            <p:cNvPr id="27" name="Group 26"/>
            <p:cNvGrpSpPr/>
            <p:nvPr/>
          </p:nvGrpSpPr>
          <p:grpSpPr>
            <a:xfrm>
              <a:off x="3517900" y="2875061"/>
              <a:ext cx="1778854" cy="3731773"/>
              <a:chOff x="1676400" y="2916897"/>
              <a:chExt cx="1778854" cy="3731773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1676400" y="2916897"/>
                <a:ext cx="1371170" cy="1354040"/>
              </a:xfrm>
              <a:prstGeom prst="ellipse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739900" y="6279338"/>
                <a:ext cx="1715354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1F5C28"/>
                    </a:solidFill>
                  </a:rPr>
                  <a:t>Windward side</a:t>
                </a:r>
                <a:endParaRPr lang="en-US" b="1" dirty="0">
                  <a:solidFill>
                    <a:srgbClr val="1F5C28"/>
                  </a:solidFill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968534" y="3848100"/>
              <a:ext cx="1923835" cy="1733550"/>
            </a:xfrm>
            <a:prstGeom prst="ellipse">
              <a:avLst/>
            </a:prstGeom>
            <a:noFill/>
            <a:ln w="38100" cmpd="sng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217001" y="1612901"/>
            <a:ext cx="254000" cy="2793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endParaRPr lang="en-US" sz="1200" dirty="0"/>
          </a:p>
        </p:txBody>
      </p:sp>
      <p:pic>
        <p:nvPicPr>
          <p:cNvPr id="34" name="Picture 33" descr="F01_v04.jpg"/>
          <p:cNvPicPr>
            <a:picLocks noChangeAspect="1"/>
          </p:cNvPicPr>
          <p:nvPr/>
        </p:nvPicPr>
        <p:blipFill rotWithShape="1">
          <a:blip r:embed="rId3"/>
          <a:srcRect l="55373" b="5995"/>
          <a:stretch/>
        </p:blipFill>
        <p:spPr>
          <a:xfrm>
            <a:off x="6455106" y="120973"/>
            <a:ext cx="2605349" cy="238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2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567744" y="124338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OLYMPEX 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0421" y="2350910"/>
            <a:ext cx="2526632" cy="23083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Legend</a:t>
            </a:r>
          </a:p>
          <a:p>
            <a:r>
              <a:rPr lang="en-US" sz="1200" dirty="0">
                <a:solidFill>
                  <a:srgbClr val="0852A0"/>
                </a:solidFill>
                <a:latin typeface="Trebuchet MS"/>
              </a:rPr>
              <a:t>	</a:t>
            </a:r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= WSR-88D</a:t>
            </a:r>
          </a:p>
          <a:p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	= NPOL	</a:t>
            </a:r>
          </a:p>
          <a:p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	= DOW	</a:t>
            </a:r>
          </a:p>
          <a:p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	= EC X-Band</a:t>
            </a:r>
          </a:p>
          <a:p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	= MRR				= SNOTEL</a:t>
            </a:r>
          </a:p>
          <a:p>
            <a:r>
              <a:rPr lang="en-US" sz="1200" dirty="0">
                <a:solidFill>
                  <a:srgbClr val="0852A0"/>
                </a:solidFill>
                <a:latin typeface="Trebuchet MS"/>
              </a:rPr>
              <a:t>	</a:t>
            </a:r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= Ground </a:t>
            </a:r>
            <a:r>
              <a:rPr lang="en-US" sz="1200" dirty="0" err="1" smtClean="0">
                <a:solidFill>
                  <a:srgbClr val="0852A0"/>
                </a:solidFill>
                <a:latin typeface="Trebuchet MS"/>
              </a:rPr>
              <a:t>Obs</a:t>
            </a:r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 sites</a:t>
            </a:r>
          </a:p>
          <a:p>
            <a:r>
              <a:rPr lang="en-US" sz="1200" dirty="0">
                <a:solidFill>
                  <a:srgbClr val="0852A0"/>
                </a:solidFill>
                <a:latin typeface="Trebuchet MS"/>
              </a:rPr>
              <a:t>	</a:t>
            </a:r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= Snow camera network	= UW Tipping bucket network</a:t>
            </a:r>
          </a:p>
          <a:p>
            <a:r>
              <a:rPr lang="en-US" sz="1200" dirty="0">
                <a:solidFill>
                  <a:srgbClr val="0852A0"/>
                </a:solidFill>
                <a:latin typeface="Trebuchet MS"/>
              </a:rPr>
              <a:t>	</a:t>
            </a:r>
            <a:r>
              <a:rPr lang="en-US" sz="1200" dirty="0" smtClean="0">
                <a:solidFill>
                  <a:srgbClr val="0852A0"/>
                </a:solidFill>
                <a:latin typeface="Trebuchet MS"/>
              </a:rPr>
              <a:t>= Chehalis rain gauge     	 	   network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6841517" y="2994203"/>
            <a:ext cx="135784" cy="13545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7275" y="3161561"/>
            <a:ext cx="144261" cy="1354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4246" y="3363497"/>
            <a:ext cx="12729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0920" y="358445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Trebuchet MS"/>
              </a:rPr>
              <a:t>x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633610" y="4131590"/>
            <a:ext cx="330955" cy="0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33611" y="3953791"/>
            <a:ext cx="330955" cy="0"/>
          </a:xfrm>
          <a:prstGeom prst="line">
            <a:avLst/>
          </a:prstGeom>
          <a:ln w="1905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33609" y="4317857"/>
            <a:ext cx="330955" cy="0"/>
          </a:xfrm>
          <a:prstGeom prst="line">
            <a:avLst/>
          </a:prstGeom>
          <a:ln w="19050" cmpd="sng">
            <a:solidFill>
              <a:srgbClr val="00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841517" y="3517756"/>
            <a:ext cx="140019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41517" y="2796533"/>
            <a:ext cx="135784" cy="13545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40878" y="2619047"/>
            <a:ext cx="135784" cy="135450"/>
          </a:xfrm>
          <a:prstGeom prst="rect">
            <a:avLst/>
          </a:prstGeom>
          <a:solidFill>
            <a:srgbClr val="00000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1701" y="311132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43351" y="2825575"/>
            <a:ext cx="520700" cy="438150"/>
          </a:xfrm>
          <a:prstGeom prst="rect">
            <a:avLst/>
          </a:prstGeom>
          <a:noFill/>
          <a:ln w="12700" cmpd="sng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09951" y="3005492"/>
            <a:ext cx="448733" cy="397933"/>
          </a:xfrm>
          <a:prstGeom prst="rect">
            <a:avLst/>
          </a:prstGeom>
          <a:noFill/>
          <a:ln w="12700" cmpd="sng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58684" y="3462692"/>
            <a:ext cx="1126067" cy="1574800"/>
          </a:xfrm>
          <a:prstGeom prst="rect">
            <a:avLst/>
          </a:prstGeom>
          <a:noFill/>
          <a:ln w="12700" cmpd="sng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97301" y="29271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x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093117" y="2273125"/>
            <a:ext cx="774700" cy="596900"/>
            <a:chOff x="4093117" y="2273125"/>
            <a:chExt cx="774700" cy="596900"/>
          </a:xfrm>
        </p:grpSpPr>
        <p:sp>
          <p:nvSpPr>
            <p:cNvPr id="27" name="Oval 26"/>
            <p:cNvSpPr/>
            <p:nvPr/>
          </p:nvSpPr>
          <p:spPr>
            <a:xfrm>
              <a:off x="4118517" y="22731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645567" y="23747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728117" y="26033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093117" y="27176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475058" y="3524134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81351" y="4089225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494351" y="1591558"/>
            <a:ext cx="152400" cy="152400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51818" y="1261359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538558" y="3149442"/>
            <a:ext cx="152400" cy="15240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869684" y="3640492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09859" y="3573702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449141" y="3155720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859101" y="2091634"/>
            <a:ext cx="1519158" cy="1941473"/>
            <a:chOff x="2859101" y="2091634"/>
            <a:chExt cx="1519158" cy="1941473"/>
          </a:xfrm>
        </p:grpSpPr>
        <p:sp>
          <p:nvSpPr>
            <p:cNvPr id="40" name="TextBox 39"/>
            <p:cNvSpPr txBox="1"/>
            <p:nvPr/>
          </p:nvSpPr>
          <p:spPr>
            <a:xfrm>
              <a:off x="2859101" y="366377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alibri"/>
                </a:rPr>
                <a:t>x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986101" y="349867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alibri"/>
                </a:rPr>
                <a:t>x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134545" y="2091634"/>
              <a:ext cx="1243714" cy="1694275"/>
              <a:chOff x="3134545" y="2091634"/>
              <a:chExt cx="1243714" cy="1694275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4091001" y="26858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770733" y="3056262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862401" y="28509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373663" y="299189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402977" y="3359501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134545" y="3416577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US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973790" y="2091634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</p:grpSp>
      </p:grpSp>
      <p:sp>
        <p:nvSpPr>
          <p:cNvPr id="50" name="Rectangle 49"/>
          <p:cNvSpPr/>
          <p:nvPr/>
        </p:nvSpPr>
        <p:spPr>
          <a:xfrm>
            <a:off x="4049721" y="2254075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1" name="Picture 50" descr="F07_v06_CMYK_maponl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" y="1020033"/>
            <a:ext cx="6009861" cy="5543898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843351" y="2273125"/>
            <a:ext cx="1024466" cy="990600"/>
            <a:chOff x="3843351" y="2273125"/>
            <a:chExt cx="1024466" cy="990600"/>
          </a:xfrm>
        </p:grpSpPr>
        <p:sp>
          <p:nvSpPr>
            <p:cNvPr id="53" name="Rectangle 52"/>
            <p:cNvSpPr/>
            <p:nvPr/>
          </p:nvSpPr>
          <p:spPr>
            <a:xfrm>
              <a:off x="3843351" y="2825575"/>
              <a:ext cx="520700" cy="438150"/>
            </a:xfrm>
            <a:prstGeom prst="rect">
              <a:avLst/>
            </a:prstGeom>
            <a:noFill/>
            <a:ln w="12700" cmpd="sng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4093117" y="2273125"/>
              <a:ext cx="774700" cy="596900"/>
              <a:chOff x="4093117" y="2273125"/>
              <a:chExt cx="774700" cy="596900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4118517" y="22731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645567" y="23747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728117" y="26033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4093117" y="27176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2859101" y="2685875"/>
            <a:ext cx="1519158" cy="1347232"/>
            <a:chOff x="2859101" y="2685875"/>
            <a:chExt cx="1519158" cy="1347232"/>
          </a:xfrm>
        </p:grpSpPr>
        <p:grpSp>
          <p:nvGrpSpPr>
            <p:cNvPr id="60" name="Group 59"/>
            <p:cNvGrpSpPr/>
            <p:nvPr/>
          </p:nvGrpSpPr>
          <p:grpSpPr>
            <a:xfrm>
              <a:off x="2859101" y="2685875"/>
              <a:ext cx="1519158" cy="1347232"/>
              <a:chOff x="2859101" y="2685875"/>
              <a:chExt cx="1519158" cy="1347232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2986101" y="34986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341701" y="311132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697301" y="29271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862401" y="28509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2859101" y="36637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091001" y="26858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3770733" y="3056262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373663" y="299189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3402977" y="3359501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3134545" y="3416577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US" dirty="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3462351" y="3157892"/>
              <a:ext cx="448733" cy="397933"/>
            </a:xfrm>
            <a:prstGeom prst="rect">
              <a:avLst/>
            </a:prstGeom>
            <a:noFill/>
            <a:ln w="12700" cmpd="sng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869684" y="1261359"/>
            <a:ext cx="2777067" cy="2980266"/>
            <a:chOff x="2869684" y="1261359"/>
            <a:chExt cx="2777067" cy="2980266"/>
          </a:xfrm>
        </p:grpSpPr>
        <p:sp>
          <p:nvSpPr>
            <p:cNvPr id="73" name="Rectangle 72"/>
            <p:cNvSpPr/>
            <p:nvPr/>
          </p:nvSpPr>
          <p:spPr>
            <a:xfrm>
              <a:off x="5494351" y="1591558"/>
              <a:ext cx="152400" cy="1524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2869684" y="1261359"/>
              <a:ext cx="1307037" cy="2980266"/>
              <a:chOff x="2869684" y="1261359"/>
              <a:chExt cx="1307037" cy="2980266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3475058" y="3524134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081351" y="4089225"/>
                <a:ext cx="152400" cy="152400"/>
              </a:xfrm>
              <a:prstGeom prst="rect">
                <a:avLst/>
              </a:prstGeom>
              <a:solidFill>
                <a:srgbClr val="0E1C30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851818" y="1261359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2869684" y="3640492"/>
                <a:ext cx="152400" cy="152400"/>
              </a:xfrm>
              <a:prstGeom prst="rect">
                <a:avLst/>
              </a:prstGeom>
              <a:solidFill>
                <a:srgbClr val="0E1C30"/>
              </a:solidFill>
              <a:ln w="25400">
                <a:solidFill>
                  <a:srgbClr val="E97DA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209859" y="3573702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538558" y="3149442"/>
                <a:ext cx="152400" cy="152400"/>
              </a:xfrm>
              <a:prstGeom prst="rect">
                <a:avLst/>
              </a:prstGeom>
              <a:solidFill>
                <a:srgbClr val="3A7A9B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3449141" y="3155720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4049721" y="2254075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1350513" y="3945387"/>
            <a:ext cx="1334584" cy="1461043"/>
            <a:chOff x="1350513" y="3945387"/>
            <a:chExt cx="1334584" cy="1461043"/>
          </a:xfrm>
        </p:grpSpPr>
        <p:pic>
          <p:nvPicPr>
            <p:cNvPr id="84" name="Picture 83" descr="plane-clipart-4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10564">
              <a:off x="1511300" y="3784600"/>
              <a:ext cx="774700" cy="1096273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1676400" y="4483100"/>
              <a:ext cx="10086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Trebuchet MS"/>
                </a:rPr>
                <a:t>DC-8</a:t>
              </a:r>
            </a:p>
            <a:p>
              <a:r>
                <a:rPr lang="en-US" dirty="0" smtClean="0">
                  <a:solidFill>
                    <a:srgbClr val="000000"/>
                  </a:solidFill>
                  <a:latin typeface="Trebuchet MS"/>
                </a:rPr>
                <a:t>ER-2</a:t>
              </a:r>
            </a:p>
            <a:p>
              <a:r>
                <a:rPr lang="en-US" dirty="0" smtClean="0">
                  <a:solidFill>
                    <a:srgbClr val="000000"/>
                  </a:solidFill>
                  <a:latin typeface="Trebuchet MS"/>
                </a:rPr>
                <a:t>Citation</a:t>
              </a:r>
              <a:endParaRPr lang="en-US" dirty="0">
                <a:solidFill>
                  <a:srgbClr val="000000"/>
                </a:solidFill>
                <a:latin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26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567744" y="141050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OLYMPEX Network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510421" y="2350910"/>
            <a:ext cx="2526632" cy="24929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Legend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WSR-88D</a:t>
            </a:r>
          </a:p>
          <a:p>
            <a:r>
              <a:rPr lang="en-US" sz="1200" dirty="0" smtClean="0"/>
              <a:t>	= NPOL and D3R	</a:t>
            </a:r>
          </a:p>
          <a:p>
            <a:r>
              <a:rPr lang="en-US" sz="1200" dirty="0" smtClean="0"/>
              <a:t>	= DOW	</a:t>
            </a:r>
          </a:p>
          <a:p>
            <a:r>
              <a:rPr lang="en-US" sz="1200" dirty="0" smtClean="0"/>
              <a:t>	= EC X-Band</a:t>
            </a:r>
          </a:p>
          <a:p>
            <a:r>
              <a:rPr lang="en-US" sz="1200" dirty="0" smtClean="0"/>
              <a:t>	= MRR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Soundings</a:t>
            </a:r>
          </a:p>
          <a:p>
            <a:r>
              <a:rPr lang="en-US" sz="1200" dirty="0" smtClean="0"/>
              <a:t>	= SNOTEL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Ground </a:t>
            </a:r>
            <a:r>
              <a:rPr lang="en-US" sz="1200" dirty="0" err="1" smtClean="0"/>
              <a:t>Obs</a:t>
            </a:r>
            <a:r>
              <a:rPr lang="en-US" sz="1200" dirty="0" smtClean="0"/>
              <a:t> sites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Snow camera network	= UW Tipping bucket network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Chehalis rain gauge     	 	   network</a:t>
            </a:r>
          </a:p>
        </p:txBody>
      </p:sp>
      <p:sp>
        <p:nvSpPr>
          <p:cNvPr id="89" name="Rectangle 88"/>
          <p:cNvSpPr/>
          <p:nvPr/>
        </p:nvSpPr>
        <p:spPr>
          <a:xfrm>
            <a:off x="6841517" y="2994203"/>
            <a:ext cx="135784" cy="13545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837275" y="3178495"/>
            <a:ext cx="144261" cy="1354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854246" y="3355030"/>
            <a:ext cx="12729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770920" y="376226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cxnSp>
        <p:nvCxnSpPr>
          <p:cNvPr id="93" name="Straight Connector 92"/>
          <p:cNvCxnSpPr/>
          <p:nvPr/>
        </p:nvCxnSpPr>
        <p:spPr>
          <a:xfrm>
            <a:off x="6633610" y="4326331"/>
            <a:ext cx="330955" cy="0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633611" y="4148532"/>
            <a:ext cx="330955" cy="0"/>
          </a:xfrm>
          <a:prstGeom prst="line">
            <a:avLst/>
          </a:prstGeom>
          <a:ln w="1905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633609" y="4504131"/>
            <a:ext cx="330955" cy="0"/>
          </a:xfrm>
          <a:prstGeom prst="line">
            <a:avLst/>
          </a:prstGeom>
          <a:ln w="19050" cmpd="sng">
            <a:solidFill>
              <a:srgbClr val="00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Oval 95"/>
          <p:cNvSpPr/>
          <p:nvPr/>
        </p:nvSpPr>
        <p:spPr>
          <a:xfrm>
            <a:off x="6841517" y="3704030"/>
            <a:ext cx="140019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6841517" y="2796533"/>
            <a:ext cx="135784" cy="13545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6840878" y="2619047"/>
            <a:ext cx="135784" cy="135450"/>
          </a:xfrm>
          <a:prstGeom prst="rect">
            <a:avLst/>
          </a:prstGeom>
          <a:solidFill>
            <a:srgbClr val="00000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3341701" y="311132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x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3843351" y="2825575"/>
            <a:ext cx="520700" cy="438150"/>
          </a:xfrm>
          <a:prstGeom prst="rect">
            <a:avLst/>
          </a:prstGeom>
          <a:noFill/>
          <a:ln w="12700" cmpd="sng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309951" y="3005492"/>
            <a:ext cx="448733" cy="397933"/>
          </a:xfrm>
          <a:prstGeom prst="rect">
            <a:avLst/>
          </a:prstGeom>
          <a:noFill/>
          <a:ln w="12700" cmpd="sng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758684" y="3462692"/>
            <a:ext cx="1126067" cy="1574800"/>
          </a:xfrm>
          <a:prstGeom prst="rect">
            <a:avLst/>
          </a:prstGeom>
          <a:noFill/>
          <a:ln w="12700" cmpd="sng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697301" y="29271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x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4093117" y="2273125"/>
            <a:ext cx="774700" cy="596900"/>
            <a:chOff x="4093117" y="2273125"/>
            <a:chExt cx="774700" cy="596900"/>
          </a:xfrm>
        </p:grpSpPr>
        <p:sp>
          <p:nvSpPr>
            <p:cNvPr id="105" name="Oval 104"/>
            <p:cNvSpPr/>
            <p:nvPr/>
          </p:nvSpPr>
          <p:spPr>
            <a:xfrm>
              <a:off x="4118517" y="22731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4645567" y="23747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4728117" y="26033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4093117" y="27176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9" name="Rectangle 108"/>
          <p:cNvSpPr/>
          <p:nvPr/>
        </p:nvSpPr>
        <p:spPr>
          <a:xfrm>
            <a:off x="3475058" y="3524134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3081351" y="4089225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5494351" y="1591558"/>
            <a:ext cx="152400" cy="152400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3851818" y="1261359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3538558" y="3149442"/>
            <a:ext cx="152400" cy="15240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2869684" y="3640492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3209859" y="3573702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3449141" y="3155720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7" name="Group 116"/>
          <p:cNvGrpSpPr/>
          <p:nvPr/>
        </p:nvGrpSpPr>
        <p:grpSpPr>
          <a:xfrm>
            <a:off x="2859101" y="2091634"/>
            <a:ext cx="1519158" cy="1941473"/>
            <a:chOff x="2859101" y="2091634"/>
            <a:chExt cx="1519158" cy="1941473"/>
          </a:xfrm>
        </p:grpSpPr>
        <p:sp>
          <p:nvSpPr>
            <p:cNvPr id="118" name="TextBox 117"/>
            <p:cNvSpPr txBox="1"/>
            <p:nvPr/>
          </p:nvSpPr>
          <p:spPr>
            <a:xfrm>
              <a:off x="2859101" y="366377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alibri"/>
                </a:rPr>
                <a:t>x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986101" y="349867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alibri"/>
                </a:rPr>
                <a:t>x</a:t>
              </a:r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3134545" y="2091634"/>
              <a:ext cx="1243714" cy="1694275"/>
              <a:chOff x="3134545" y="2091634"/>
              <a:chExt cx="1243714" cy="1694275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4091001" y="26858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3770733" y="3056262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862401" y="28509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3373663" y="299189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3402977" y="3359501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3134545" y="3416577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US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3973790" y="2091634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</p:grpSp>
      </p:grpSp>
      <p:sp>
        <p:nvSpPr>
          <p:cNvPr id="128" name="Rectangle 127"/>
          <p:cNvSpPr/>
          <p:nvPr/>
        </p:nvSpPr>
        <p:spPr>
          <a:xfrm>
            <a:off x="4049721" y="2254075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9" name="Picture 128" descr="F07_v06_CMYK_maponl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" y="1020033"/>
            <a:ext cx="6009861" cy="5543898"/>
          </a:xfrm>
          <a:prstGeom prst="rect">
            <a:avLst/>
          </a:prstGeom>
        </p:spPr>
      </p:pic>
      <p:grpSp>
        <p:nvGrpSpPr>
          <p:cNvPr id="130" name="Group 129"/>
          <p:cNvGrpSpPr/>
          <p:nvPr/>
        </p:nvGrpSpPr>
        <p:grpSpPr>
          <a:xfrm>
            <a:off x="3843351" y="2273125"/>
            <a:ext cx="1024466" cy="990600"/>
            <a:chOff x="3843351" y="2273125"/>
            <a:chExt cx="1024466" cy="990600"/>
          </a:xfrm>
        </p:grpSpPr>
        <p:sp>
          <p:nvSpPr>
            <p:cNvPr id="131" name="Rectangle 130"/>
            <p:cNvSpPr/>
            <p:nvPr/>
          </p:nvSpPr>
          <p:spPr>
            <a:xfrm>
              <a:off x="3843351" y="2825575"/>
              <a:ext cx="520700" cy="438150"/>
            </a:xfrm>
            <a:prstGeom prst="rect">
              <a:avLst/>
            </a:prstGeom>
            <a:noFill/>
            <a:ln w="12700" cmpd="sng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4093117" y="2273125"/>
              <a:ext cx="774700" cy="596900"/>
              <a:chOff x="4093117" y="2273125"/>
              <a:chExt cx="774700" cy="596900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4118517" y="22731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4645567" y="23747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4728117" y="26033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4093117" y="27176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2859101" y="2040467"/>
            <a:ext cx="1519158" cy="1992640"/>
            <a:chOff x="2859101" y="2040467"/>
            <a:chExt cx="1519158" cy="1992640"/>
          </a:xfrm>
        </p:grpSpPr>
        <p:grpSp>
          <p:nvGrpSpPr>
            <p:cNvPr id="138" name="Group 137"/>
            <p:cNvGrpSpPr/>
            <p:nvPr/>
          </p:nvGrpSpPr>
          <p:grpSpPr>
            <a:xfrm>
              <a:off x="2859101" y="2139775"/>
              <a:ext cx="1519158" cy="1893332"/>
              <a:chOff x="2859101" y="2139775"/>
              <a:chExt cx="1519158" cy="1893332"/>
            </a:xfrm>
          </p:grpSpPr>
          <p:sp>
            <p:nvSpPr>
              <p:cNvPr id="140" name="TextBox 139"/>
              <p:cNvSpPr txBox="1"/>
              <p:nvPr/>
            </p:nvSpPr>
            <p:spPr>
              <a:xfrm>
                <a:off x="3989401" y="21397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grpSp>
            <p:nvGrpSpPr>
              <p:cNvPr id="141" name="Group 140"/>
              <p:cNvGrpSpPr/>
              <p:nvPr/>
            </p:nvGrpSpPr>
            <p:grpSpPr>
              <a:xfrm>
                <a:off x="2859101" y="2685875"/>
                <a:ext cx="1519158" cy="1347232"/>
                <a:chOff x="2859101" y="2685875"/>
                <a:chExt cx="1519158" cy="1347232"/>
              </a:xfrm>
            </p:grpSpPr>
            <p:grpSp>
              <p:nvGrpSpPr>
                <p:cNvPr id="142" name="Group 141"/>
                <p:cNvGrpSpPr/>
                <p:nvPr/>
              </p:nvGrpSpPr>
              <p:grpSpPr>
                <a:xfrm>
                  <a:off x="2859101" y="2685875"/>
                  <a:ext cx="1519158" cy="1347232"/>
                  <a:chOff x="2859101" y="2685875"/>
                  <a:chExt cx="1519158" cy="1347232"/>
                </a:xfrm>
              </p:grpSpPr>
              <p:grpSp>
                <p:nvGrpSpPr>
                  <p:cNvPr id="144" name="Group 143"/>
                  <p:cNvGrpSpPr/>
                  <p:nvPr/>
                </p:nvGrpSpPr>
                <p:grpSpPr>
                  <a:xfrm>
                    <a:off x="2859101" y="2685875"/>
                    <a:ext cx="1519158" cy="1347232"/>
                    <a:chOff x="2859101" y="2685875"/>
                    <a:chExt cx="1519158" cy="1347232"/>
                  </a:xfrm>
                </p:grpSpPr>
                <p:grpSp>
                  <p:nvGrpSpPr>
                    <p:cNvPr id="146" name="Group 145"/>
                    <p:cNvGrpSpPr/>
                    <p:nvPr/>
                  </p:nvGrpSpPr>
                  <p:grpSpPr>
                    <a:xfrm>
                      <a:off x="2859101" y="2685875"/>
                      <a:ext cx="1519158" cy="1347232"/>
                      <a:chOff x="2859101" y="2685875"/>
                      <a:chExt cx="1519158" cy="1347232"/>
                    </a:xfrm>
                  </p:grpSpPr>
                  <p:sp>
                    <p:nvSpPr>
                      <p:cNvPr id="148" name="TextBox 147"/>
                      <p:cNvSpPr txBox="1"/>
                      <p:nvPr/>
                    </p:nvSpPr>
                    <p:spPr>
                      <a:xfrm>
                        <a:off x="2986101" y="34986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49" name="TextBox 148"/>
                      <p:cNvSpPr txBox="1"/>
                      <p:nvPr/>
                    </p:nvSpPr>
                    <p:spPr>
                      <a:xfrm>
                        <a:off x="3341701" y="311132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50" name="TextBox 149"/>
                      <p:cNvSpPr txBox="1"/>
                      <p:nvPr/>
                    </p:nvSpPr>
                    <p:spPr>
                      <a:xfrm>
                        <a:off x="3697301" y="29271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51" name="TextBox 150"/>
                      <p:cNvSpPr txBox="1"/>
                      <p:nvPr/>
                    </p:nvSpPr>
                    <p:spPr>
                      <a:xfrm>
                        <a:off x="3862401" y="28509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52" name="TextBox 151"/>
                      <p:cNvSpPr txBox="1"/>
                      <p:nvPr/>
                    </p:nvSpPr>
                    <p:spPr>
                      <a:xfrm>
                        <a:off x="2859101" y="36637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53" name="TextBox 152"/>
                      <p:cNvSpPr txBox="1"/>
                      <p:nvPr/>
                    </p:nvSpPr>
                    <p:spPr>
                      <a:xfrm>
                        <a:off x="4091001" y="26858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54" name="TextBox 153"/>
                      <p:cNvSpPr txBox="1"/>
                      <p:nvPr/>
                    </p:nvSpPr>
                    <p:spPr>
                      <a:xfrm>
                        <a:off x="3770733" y="3056262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55" name="TextBox 154"/>
                      <p:cNvSpPr txBox="1"/>
                      <p:nvPr/>
                    </p:nvSpPr>
                    <p:spPr>
                      <a:xfrm>
                        <a:off x="3373663" y="299189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56" name="TextBox 155"/>
                      <p:cNvSpPr txBox="1"/>
                      <p:nvPr/>
                    </p:nvSpPr>
                    <p:spPr>
                      <a:xfrm>
                        <a:off x="3402977" y="3359501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57" name="TextBox 156"/>
                      <p:cNvSpPr txBox="1"/>
                      <p:nvPr/>
                    </p:nvSpPr>
                    <p:spPr>
                      <a:xfrm>
                        <a:off x="3134545" y="3416577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  <a:endParaRPr lang="en-US" dirty="0">
                          <a:solidFill>
                            <a:srgbClr val="FFFFFF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147" name="Rectangle 146"/>
                    <p:cNvSpPr/>
                    <p:nvPr/>
                  </p:nvSpPr>
                  <p:spPr>
                    <a:xfrm>
                      <a:off x="3462351" y="3157892"/>
                      <a:ext cx="610116" cy="397933"/>
                    </a:xfrm>
                    <a:prstGeom prst="rect">
                      <a:avLst/>
                    </a:prstGeom>
                    <a:noFill/>
                    <a:ln w="12700" cmpd="sng">
                      <a:solidFill>
                        <a:schemeClr val="bg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45" name="TextBox 144"/>
                  <p:cNvSpPr txBox="1"/>
                  <p:nvPr/>
                </p:nvSpPr>
                <p:spPr>
                  <a:xfrm>
                    <a:off x="3760801" y="2857325"/>
                    <a:ext cx="2872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FFFF"/>
                        </a:solidFill>
                        <a:latin typeface="Calibri"/>
                      </a:rPr>
                      <a:t>x</a:t>
                    </a:r>
                  </a:p>
                </p:txBody>
              </p:sp>
            </p:grpSp>
            <p:sp>
              <p:nvSpPr>
                <p:cNvPr id="143" name="TextBox 142"/>
                <p:cNvSpPr txBox="1"/>
                <p:nvPr/>
              </p:nvSpPr>
              <p:spPr>
                <a:xfrm>
                  <a:off x="3570301" y="3035125"/>
                  <a:ext cx="2872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FF"/>
                      </a:solidFill>
                      <a:latin typeface="Calibri"/>
                    </a:rPr>
                    <a:t>x</a:t>
                  </a:r>
                </a:p>
              </p:txBody>
            </p:sp>
          </p:grpSp>
        </p:grpSp>
        <p:sp>
          <p:nvSpPr>
            <p:cNvPr id="139" name="Rectangle 138"/>
            <p:cNvSpPr/>
            <p:nvPr/>
          </p:nvSpPr>
          <p:spPr>
            <a:xfrm>
              <a:off x="3911600" y="2040467"/>
              <a:ext cx="287351" cy="270758"/>
            </a:xfrm>
            <a:prstGeom prst="rect">
              <a:avLst/>
            </a:prstGeom>
            <a:noFill/>
            <a:ln w="12700" cmpd="sng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2869684" y="1261359"/>
            <a:ext cx="2777067" cy="2980266"/>
            <a:chOff x="2869684" y="1261359"/>
            <a:chExt cx="2777067" cy="2980266"/>
          </a:xfrm>
        </p:grpSpPr>
        <p:sp>
          <p:nvSpPr>
            <p:cNvPr id="159" name="Rectangle 158"/>
            <p:cNvSpPr/>
            <p:nvPr/>
          </p:nvSpPr>
          <p:spPr>
            <a:xfrm>
              <a:off x="5494351" y="1591558"/>
              <a:ext cx="152400" cy="1524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60" name="Group 159"/>
            <p:cNvGrpSpPr/>
            <p:nvPr/>
          </p:nvGrpSpPr>
          <p:grpSpPr>
            <a:xfrm>
              <a:off x="2869684" y="1261359"/>
              <a:ext cx="1307037" cy="2980266"/>
              <a:chOff x="2869684" y="1261359"/>
              <a:chExt cx="1307037" cy="2980266"/>
            </a:xfrm>
          </p:grpSpPr>
          <p:sp>
            <p:nvSpPr>
              <p:cNvPr id="161" name="Rectangle 160"/>
              <p:cNvSpPr/>
              <p:nvPr/>
            </p:nvSpPr>
            <p:spPr>
              <a:xfrm>
                <a:off x="3475058" y="3524134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3081351" y="4089225"/>
                <a:ext cx="152400" cy="152400"/>
              </a:xfrm>
              <a:prstGeom prst="rect">
                <a:avLst/>
              </a:prstGeom>
              <a:solidFill>
                <a:srgbClr val="0E1C30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3851818" y="1261359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2869684" y="3640492"/>
                <a:ext cx="152400" cy="152400"/>
              </a:xfrm>
              <a:prstGeom prst="rect">
                <a:avLst/>
              </a:prstGeom>
              <a:solidFill>
                <a:srgbClr val="0E1C30"/>
              </a:solidFill>
              <a:ln w="25400">
                <a:solidFill>
                  <a:srgbClr val="E97DA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3209859" y="3573702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3538558" y="3149442"/>
                <a:ext cx="152400" cy="152400"/>
              </a:xfrm>
              <a:prstGeom prst="rect">
                <a:avLst/>
              </a:prstGeom>
              <a:solidFill>
                <a:srgbClr val="3A7A9B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3449141" y="3155720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4049721" y="2254075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69" name="Rectangle 168"/>
          <p:cNvSpPr/>
          <p:nvPr/>
        </p:nvSpPr>
        <p:spPr>
          <a:xfrm>
            <a:off x="3911084" y="3615092"/>
            <a:ext cx="1126067" cy="1574800"/>
          </a:xfrm>
          <a:prstGeom prst="rect">
            <a:avLst/>
          </a:prstGeom>
          <a:noFill/>
          <a:ln w="12700" cmpd="sng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0" name="Group 169"/>
          <p:cNvGrpSpPr/>
          <p:nvPr/>
        </p:nvGrpSpPr>
        <p:grpSpPr>
          <a:xfrm>
            <a:off x="1350513" y="3945387"/>
            <a:ext cx="1334584" cy="1461043"/>
            <a:chOff x="1350513" y="3945387"/>
            <a:chExt cx="1334584" cy="1461043"/>
          </a:xfrm>
        </p:grpSpPr>
        <p:pic>
          <p:nvPicPr>
            <p:cNvPr id="171" name="Picture 170" descr="plane-clipart-4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10564">
              <a:off x="1511300" y="3784600"/>
              <a:ext cx="774700" cy="1096273"/>
            </a:xfrm>
            <a:prstGeom prst="rect">
              <a:avLst/>
            </a:prstGeom>
          </p:spPr>
        </p:pic>
        <p:sp>
          <p:nvSpPr>
            <p:cNvPr id="172" name="TextBox 171"/>
            <p:cNvSpPr txBox="1"/>
            <p:nvPr/>
          </p:nvSpPr>
          <p:spPr>
            <a:xfrm>
              <a:off x="1676400" y="4483100"/>
              <a:ext cx="10086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DC-8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ER-2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Citation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2023534" y="1244600"/>
            <a:ext cx="2108199" cy="3225800"/>
            <a:chOff x="2023534" y="1244600"/>
            <a:chExt cx="2108199" cy="3225800"/>
          </a:xfrm>
        </p:grpSpPr>
        <p:sp>
          <p:nvSpPr>
            <p:cNvPr id="174" name="Diamond 173"/>
            <p:cNvSpPr/>
            <p:nvPr/>
          </p:nvSpPr>
          <p:spPr>
            <a:xfrm>
              <a:off x="3996266" y="1244600"/>
              <a:ext cx="135467" cy="203200"/>
            </a:xfrm>
            <a:prstGeom prst="diamond">
              <a:avLst/>
            </a:prstGeom>
            <a:solidFill>
              <a:srgbClr val="FF6600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Diamond 174"/>
            <p:cNvSpPr/>
            <p:nvPr/>
          </p:nvSpPr>
          <p:spPr>
            <a:xfrm>
              <a:off x="2379133" y="2209800"/>
              <a:ext cx="135467" cy="203200"/>
            </a:xfrm>
            <a:prstGeom prst="diamond">
              <a:avLst/>
            </a:prstGeom>
            <a:solidFill>
              <a:srgbClr val="FF6600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Diamond 175"/>
            <p:cNvSpPr/>
            <p:nvPr/>
          </p:nvSpPr>
          <p:spPr>
            <a:xfrm>
              <a:off x="2946400" y="3522134"/>
              <a:ext cx="135467" cy="203200"/>
            </a:xfrm>
            <a:prstGeom prst="diamond">
              <a:avLst/>
            </a:prstGeom>
            <a:solidFill>
              <a:srgbClr val="FF6600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Diamond 176"/>
            <p:cNvSpPr/>
            <p:nvPr/>
          </p:nvSpPr>
          <p:spPr>
            <a:xfrm>
              <a:off x="2023534" y="4267200"/>
              <a:ext cx="135467" cy="203200"/>
            </a:xfrm>
            <a:prstGeom prst="diamond">
              <a:avLst/>
            </a:prstGeom>
            <a:solidFill>
              <a:srgbClr val="FF6600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8" name="Diamond 177"/>
          <p:cNvSpPr/>
          <p:nvPr/>
        </p:nvSpPr>
        <p:spPr>
          <a:xfrm>
            <a:off x="6849533" y="3488267"/>
            <a:ext cx="135467" cy="203200"/>
          </a:xfrm>
          <a:prstGeom prst="diamond">
            <a:avLst/>
          </a:prstGeom>
          <a:solidFill>
            <a:srgbClr val="FF66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TextBox 178"/>
          <p:cNvSpPr txBox="1"/>
          <p:nvPr/>
        </p:nvSpPr>
        <p:spPr>
          <a:xfrm>
            <a:off x="6032500" y="1079501"/>
            <a:ext cx="431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259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567744" y="141050"/>
            <a:ext cx="4812554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OLYMPEX Radar Network</a:t>
            </a:r>
          </a:p>
        </p:txBody>
      </p:sp>
      <p:pic>
        <p:nvPicPr>
          <p:cNvPr id="186" name="Picture 185" descr="F07_v06_CMYK_maponl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" y="1020033"/>
            <a:ext cx="6009861" cy="5543898"/>
          </a:xfrm>
          <a:prstGeom prst="rect">
            <a:avLst/>
          </a:prstGeom>
        </p:spPr>
      </p:pic>
      <p:sp>
        <p:nvSpPr>
          <p:cNvPr id="187" name="Rectangle 186"/>
          <p:cNvSpPr/>
          <p:nvPr/>
        </p:nvSpPr>
        <p:spPr>
          <a:xfrm>
            <a:off x="3475058" y="3524134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3081351" y="4089225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5494351" y="1591558"/>
            <a:ext cx="152400" cy="152400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3851818" y="1261359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3538558" y="3149442"/>
            <a:ext cx="152400" cy="15240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2869684" y="3640492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3209859" y="3573702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3449141" y="3155720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4049721" y="2254075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TextBox 195"/>
          <p:cNvSpPr txBox="1"/>
          <p:nvPr/>
        </p:nvSpPr>
        <p:spPr>
          <a:xfrm>
            <a:off x="6633472" y="2001557"/>
            <a:ext cx="2105335" cy="286232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Significant investment in documenting the structure, characteristics and distribution of precipitation and how they change with complex terrain</a:t>
            </a:r>
            <a:endParaRPr lang="en-US" dirty="0"/>
          </a:p>
        </p:txBody>
      </p:sp>
      <p:grpSp>
        <p:nvGrpSpPr>
          <p:cNvPr id="197" name="Group 196"/>
          <p:cNvGrpSpPr/>
          <p:nvPr/>
        </p:nvGrpSpPr>
        <p:grpSpPr>
          <a:xfrm>
            <a:off x="1436764" y="1505800"/>
            <a:ext cx="3087962" cy="3932342"/>
            <a:chOff x="1436764" y="1505800"/>
            <a:chExt cx="3087962" cy="3932342"/>
          </a:xfrm>
        </p:grpSpPr>
        <p:sp>
          <p:nvSpPr>
            <p:cNvPr id="198" name="Freeform 197"/>
            <p:cNvSpPr/>
            <p:nvPr/>
          </p:nvSpPr>
          <p:spPr>
            <a:xfrm rot="866381">
              <a:off x="3661647" y="1505800"/>
              <a:ext cx="863079" cy="1385875"/>
            </a:xfrm>
            <a:custGeom>
              <a:avLst/>
              <a:gdLst>
                <a:gd name="connsiteX0" fmla="*/ 90715 w 743858"/>
                <a:gd name="connsiteY0" fmla="*/ 0 h 1215572"/>
                <a:gd name="connsiteX1" fmla="*/ 0 w 743858"/>
                <a:gd name="connsiteY1" fmla="*/ 1124858 h 1215572"/>
                <a:gd name="connsiteX2" fmla="*/ 526143 w 743858"/>
                <a:gd name="connsiteY2" fmla="*/ 1215572 h 1215572"/>
                <a:gd name="connsiteX3" fmla="*/ 743858 w 743858"/>
                <a:gd name="connsiteY3" fmla="*/ 907143 h 1215572"/>
                <a:gd name="connsiteX4" fmla="*/ 90715 w 743858"/>
                <a:gd name="connsiteY4" fmla="*/ 0 h 1215572"/>
                <a:gd name="connsiteX0" fmla="*/ 90715 w 761540"/>
                <a:gd name="connsiteY0" fmla="*/ 0 h 1259886"/>
                <a:gd name="connsiteX1" fmla="*/ 0 w 761540"/>
                <a:gd name="connsiteY1" fmla="*/ 1124858 h 1259886"/>
                <a:gd name="connsiteX2" fmla="*/ 526143 w 761540"/>
                <a:gd name="connsiteY2" fmla="*/ 1215572 h 1259886"/>
                <a:gd name="connsiteX3" fmla="*/ 743858 w 761540"/>
                <a:gd name="connsiteY3" fmla="*/ 907143 h 1259886"/>
                <a:gd name="connsiteX4" fmla="*/ 90715 w 761540"/>
                <a:gd name="connsiteY4" fmla="*/ 0 h 125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540" h="1259886">
                  <a:moveTo>
                    <a:pt x="90715" y="0"/>
                  </a:moveTo>
                  <a:lnTo>
                    <a:pt x="0" y="1124858"/>
                  </a:lnTo>
                  <a:cubicBezTo>
                    <a:pt x="72571" y="1327453"/>
                    <a:pt x="402167" y="1251858"/>
                    <a:pt x="526143" y="1215572"/>
                  </a:cubicBezTo>
                  <a:cubicBezTo>
                    <a:pt x="650119" y="1179286"/>
                    <a:pt x="816429" y="1109738"/>
                    <a:pt x="743858" y="907143"/>
                  </a:cubicBezTo>
                  <a:lnTo>
                    <a:pt x="9071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39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39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23" tIns="50911" rIns="101823" bIns="50911" rtlCol="0" anchor="ctr"/>
            <a:lstStyle/>
            <a:p>
              <a:pPr algn="ctr"/>
              <a:endParaRPr lang="en-US"/>
            </a:p>
          </p:txBody>
        </p:sp>
        <p:sp>
          <p:nvSpPr>
            <p:cNvPr id="199" name="Freeform 198"/>
            <p:cNvSpPr/>
            <p:nvPr/>
          </p:nvSpPr>
          <p:spPr>
            <a:xfrm rot="15563458">
              <a:off x="3161391" y="2510035"/>
              <a:ext cx="837694" cy="1427871"/>
            </a:xfrm>
            <a:custGeom>
              <a:avLst/>
              <a:gdLst>
                <a:gd name="connsiteX0" fmla="*/ 90715 w 743858"/>
                <a:gd name="connsiteY0" fmla="*/ 0 h 1215572"/>
                <a:gd name="connsiteX1" fmla="*/ 0 w 743858"/>
                <a:gd name="connsiteY1" fmla="*/ 1124858 h 1215572"/>
                <a:gd name="connsiteX2" fmla="*/ 526143 w 743858"/>
                <a:gd name="connsiteY2" fmla="*/ 1215572 h 1215572"/>
                <a:gd name="connsiteX3" fmla="*/ 743858 w 743858"/>
                <a:gd name="connsiteY3" fmla="*/ 907143 h 1215572"/>
                <a:gd name="connsiteX4" fmla="*/ 90715 w 743858"/>
                <a:gd name="connsiteY4" fmla="*/ 0 h 1215572"/>
                <a:gd name="connsiteX0" fmla="*/ 90715 w 761540"/>
                <a:gd name="connsiteY0" fmla="*/ 0 h 1259886"/>
                <a:gd name="connsiteX1" fmla="*/ 0 w 761540"/>
                <a:gd name="connsiteY1" fmla="*/ 1124858 h 1259886"/>
                <a:gd name="connsiteX2" fmla="*/ 526143 w 761540"/>
                <a:gd name="connsiteY2" fmla="*/ 1215572 h 1259886"/>
                <a:gd name="connsiteX3" fmla="*/ 743858 w 761540"/>
                <a:gd name="connsiteY3" fmla="*/ 907143 h 1259886"/>
                <a:gd name="connsiteX4" fmla="*/ 90715 w 761540"/>
                <a:gd name="connsiteY4" fmla="*/ 0 h 125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540" h="1259886">
                  <a:moveTo>
                    <a:pt x="90715" y="0"/>
                  </a:moveTo>
                  <a:lnTo>
                    <a:pt x="0" y="1124858"/>
                  </a:lnTo>
                  <a:cubicBezTo>
                    <a:pt x="72571" y="1327453"/>
                    <a:pt x="402167" y="1251858"/>
                    <a:pt x="526143" y="1215572"/>
                  </a:cubicBezTo>
                  <a:cubicBezTo>
                    <a:pt x="650119" y="1179286"/>
                    <a:pt x="816429" y="1109738"/>
                    <a:pt x="743858" y="907143"/>
                  </a:cubicBezTo>
                  <a:lnTo>
                    <a:pt x="9071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0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23" tIns="50911" rIns="101823" bIns="50911" rtlCol="0" anchor="ctr"/>
            <a:lstStyle/>
            <a:p>
              <a:pPr algn="ctr"/>
              <a:endParaRPr lang="en-US"/>
            </a:p>
          </p:txBody>
        </p:sp>
        <p:sp>
          <p:nvSpPr>
            <p:cNvPr id="200" name="Freeform 199"/>
            <p:cNvSpPr/>
            <p:nvPr/>
          </p:nvSpPr>
          <p:spPr>
            <a:xfrm rot="5400000">
              <a:off x="757926" y="3355879"/>
              <a:ext cx="2761101" cy="1403425"/>
            </a:xfrm>
            <a:custGeom>
              <a:avLst/>
              <a:gdLst>
                <a:gd name="connsiteX0" fmla="*/ 90715 w 743858"/>
                <a:gd name="connsiteY0" fmla="*/ 0 h 1215572"/>
                <a:gd name="connsiteX1" fmla="*/ 0 w 743858"/>
                <a:gd name="connsiteY1" fmla="*/ 1124858 h 1215572"/>
                <a:gd name="connsiteX2" fmla="*/ 526143 w 743858"/>
                <a:gd name="connsiteY2" fmla="*/ 1215572 h 1215572"/>
                <a:gd name="connsiteX3" fmla="*/ 743858 w 743858"/>
                <a:gd name="connsiteY3" fmla="*/ 907143 h 1215572"/>
                <a:gd name="connsiteX4" fmla="*/ 90715 w 743858"/>
                <a:gd name="connsiteY4" fmla="*/ 0 h 1215572"/>
                <a:gd name="connsiteX0" fmla="*/ 90715 w 761540"/>
                <a:gd name="connsiteY0" fmla="*/ 0 h 1259886"/>
                <a:gd name="connsiteX1" fmla="*/ 0 w 761540"/>
                <a:gd name="connsiteY1" fmla="*/ 1124858 h 1259886"/>
                <a:gd name="connsiteX2" fmla="*/ 526143 w 761540"/>
                <a:gd name="connsiteY2" fmla="*/ 1215572 h 1259886"/>
                <a:gd name="connsiteX3" fmla="*/ 743858 w 761540"/>
                <a:gd name="connsiteY3" fmla="*/ 907143 h 1259886"/>
                <a:gd name="connsiteX4" fmla="*/ 90715 w 761540"/>
                <a:gd name="connsiteY4" fmla="*/ 0 h 1259886"/>
                <a:gd name="connsiteX0" fmla="*/ 997858 w 1688090"/>
                <a:gd name="connsiteY0" fmla="*/ 0 h 1215572"/>
                <a:gd name="connsiteX1" fmla="*/ 0 w 1688090"/>
                <a:gd name="connsiteY1" fmla="*/ 907143 h 1215572"/>
                <a:gd name="connsiteX2" fmla="*/ 1433286 w 1688090"/>
                <a:gd name="connsiteY2" fmla="*/ 1215572 h 1215572"/>
                <a:gd name="connsiteX3" fmla="*/ 1651001 w 1688090"/>
                <a:gd name="connsiteY3" fmla="*/ 907143 h 1215572"/>
                <a:gd name="connsiteX4" fmla="*/ 997858 w 1688090"/>
                <a:gd name="connsiteY4" fmla="*/ 0 h 1215572"/>
                <a:gd name="connsiteX0" fmla="*/ 997858 w 2490728"/>
                <a:gd name="connsiteY0" fmla="*/ 0 h 1233085"/>
                <a:gd name="connsiteX1" fmla="*/ 0 w 2490728"/>
                <a:gd name="connsiteY1" fmla="*/ 907143 h 1233085"/>
                <a:gd name="connsiteX2" fmla="*/ 1433286 w 2490728"/>
                <a:gd name="connsiteY2" fmla="*/ 1215572 h 1233085"/>
                <a:gd name="connsiteX3" fmla="*/ 2485572 w 2490728"/>
                <a:gd name="connsiteY3" fmla="*/ 453572 h 1233085"/>
                <a:gd name="connsiteX4" fmla="*/ 997858 w 2490728"/>
                <a:gd name="connsiteY4" fmla="*/ 0 h 1233085"/>
                <a:gd name="connsiteX0" fmla="*/ 997858 w 2508775"/>
                <a:gd name="connsiteY0" fmla="*/ 0 h 1238316"/>
                <a:gd name="connsiteX1" fmla="*/ 0 w 2508775"/>
                <a:gd name="connsiteY1" fmla="*/ 907143 h 1238316"/>
                <a:gd name="connsiteX2" fmla="*/ 1433286 w 2508775"/>
                <a:gd name="connsiteY2" fmla="*/ 1215572 h 1238316"/>
                <a:gd name="connsiteX3" fmla="*/ 2503718 w 2508775"/>
                <a:gd name="connsiteY3" fmla="*/ 362858 h 1238316"/>
                <a:gd name="connsiteX4" fmla="*/ 997858 w 2508775"/>
                <a:gd name="connsiteY4" fmla="*/ 0 h 1238316"/>
                <a:gd name="connsiteX0" fmla="*/ 997858 w 2510092"/>
                <a:gd name="connsiteY0" fmla="*/ 0 h 1238316"/>
                <a:gd name="connsiteX1" fmla="*/ 0 w 2510092"/>
                <a:gd name="connsiteY1" fmla="*/ 907143 h 1238316"/>
                <a:gd name="connsiteX2" fmla="*/ 1596574 w 2510092"/>
                <a:gd name="connsiteY2" fmla="*/ 1215572 h 1238316"/>
                <a:gd name="connsiteX3" fmla="*/ 2503718 w 2510092"/>
                <a:gd name="connsiteY3" fmla="*/ 362858 h 1238316"/>
                <a:gd name="connsiteX4" fmla="*/ 997858 w 2510092"/>
                <a:gd name="connsiteY4" fmla="*/ 0 h 123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0092" h="1238316">
                  <a:moveTo>
                    <a:pt x="997858" y="0"/>
                  </a:moveTo>
                  <a:lnTo>
                    <a:pt x="0" y="907143"/>
                  </a:lnTo>
                  <a:cubicBezTo>
                    <a:pt x="72571" y="1109738"/>
                    <a:pt x="1179288" y="1306286"/>
                    <a:pt x="1596574" y="1215572"/>
                  </a:cubicBezTo>
                  <a:cubicBezTo>
                    <a:pt x="2013860" y="1124858"/>
                    <a:pt x="2576289" y="565453"/>
                    <a:pt x="2503718" y="362858"/>
                  </a:cubicBezTo>
                  <a:lnTo>
                    <a:pt x="99785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0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23" tIns="50911" rIns="101823" bIns="50911"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6661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99473" y="227225"/>
            <a:ext cx="3142582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NPOL/D3R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5980" y="191652"/>
            <a:ext cx="5434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rebuchet MS"/>
              </a:rPr>
              <a:t>On Quinault Indian Nation land near the coast - clear views towards the ocean and towards the Olympic Mountains up the Quinault River</a:t>
            </a:r>
            <a:endParaRPr lang="en-US" sz="1400" dirty="0">
              <a:solidFill>
                <a:schemeClr val="bg1"/>
              </a:solidFill>
              <a:latin typeface="Trebuchet MS"/>
            </a:endParaRPr>
          </a:p>
        </p:txBody>
      </p:sp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6" y="1147762"/>
            <a:ext cx="8891203" cy="1977195"/>
          </a:xfrm>
        </p:spPr>
      </p:pic>
      <p:cxnSp>
        <p:nvCxnSpPr>
          <p:cNvPr id="17" name="Straight Arrow Connector 16"/>
          <p:cNvCxnSpPr/>
          <p:nvPr/>
        </p:nvCxnSpPr>
        <p:spPr>
          <a:xfrm>
            <a:off x="1435100" y="1676400"/>
            <a:ext cx="990600" cy="558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96874" y="1333500"/>
            <a:ext cx="239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rebuchet MS"/>
              </a:rPr>
              <a:t>Pacific Ocean (SW)</a:t>
            </a:r>
            <a:endParaRPr lang="en-US" dirty="0">
              <a:solidFill>
                <a:srgbClr val="FFFF00"/>
              </a:solidFill>
              <a:latin typeface="Trebuchet M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340600" y="1511300"/>
            <a:ext cx="1016000" cy="635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07149" y="1184275"/>
            <a:ext cx="233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rebuchet MS"/>
              </a:rPr>
              <a:t>Olympic Mts. (NE)</a:t>
            </a:r>
            <a:endParaRPr lang="en-US" dirty="0">
              <a:solidFill>
                <a:srgbClr val="FFFF00"/>
              </a:solidFill>
              <a:latin typeface="Trebuchet M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6874" y="3405968"/>
            <a:ext cx="3523113" cy="3101441"/>
            <a:chOff x="621319" y="1308100"/>
            <a:chExt cx="3523113" cy="3101441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8361" t="10856" r="6271" b="2412"/>
            <a:stretch>
              <a:fillRect/>
            </a:stretch>
          </p:blipFill>
          <p:spPr bwMode="auto">
            <a:xfrm flipH="1">
              <a:off x="621319" y="1308100"/>
              <a:ext cx="3523113" cy="3101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2072494" y="2244838"/>
              <a:ext cx="81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852A0"/>
                  </a:solidFill>
                  <a:latin typeface="Trebuchet MS"/>
                </a:rPr>
                <a:t>NPOL</a:t>
              </a:r>
              <a:endParaRPr lang="en-US" sz="1400" dirty="0">
                <a:solidFill>
                  <a:srgbClr val="0852A0"/>
                </a:solidFill>
                <a:latin typeface="Trebuchet M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40572" y="3212220"/>
              <a:ext cx="81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852A0"/>
                  </a:solidFill>
                  <a:latin typeface="Trebuchet MS"/>
                </a:rPr>
                <a:t>D3R</a:t>
              </a:r>
              <a:endParaRPr lang="en-US" sz="1400" dirty="0">
                <a:solidFill>
                  <a:srgbClr val="0852A0"/>
                </a:solidFill>
                <a:latin typeface="Trebuchet MS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430" y="3460426"/>
            <a:ext cx="4062643" cy="30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1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99473" y="227225"/>
            <a:ext cx="3142582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NPOL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Screen Shot 2015-10-26 at 11.00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05854"/>
            <a:ext cx="89916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53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99473" y="227225"/>
            <a:ext cx="3142582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D3R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Screen Shot 2015-10-26 at 11.00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65300"/>
            <a:ext cx="86868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3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88345" y="421784"/>
            <a:ext cx="4808154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Doppler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on Wheels (DOW)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" name="Picture 25" descr="Vortex 2 (5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49" y="1592560"/>
            <a:ext cx="4915831" cy="3278245"/>
          </a:xfrm>
          <a:prstGeom prst="rect">
            <a:avLst/>
          </a:prstGeom>
        </p:spPr>
      </p:pic>
      <p:pic>
        <p:nvPicPr>
          <p:cNvPr id="27" name="Picture 26" descr="Screen Shot 2015-01-11 at 7.29.5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4751" b="21274"/>
          <a:stretch/>
        </p:blipFill>
        <p:spPr>
          <a:xfrm>
            <a:off x="5514810" y="1308100"/>
            <a:ext cx="3495860" cy="2446045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7296205" y="1916442"/>
            <a:ext cx="647700" cy="647700"/>
          </a:xfrm>
          <a:prstGeom prst="ellipse">
            <a:avLst/>
          </a:prstGeom>
          <a:noFill/>
          <a:ln w="38100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154539" y="4348450"/>
            <a:ext cx="2600977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Lake Quinault</a:t>
            </a:r>
          </a:p>
          <a:p>
            <a:pPr marL="342900" indent="-342900">
              <a:buFontTx/>
              <a:buChar char="•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Sample under lowest NPOL beam</a:t>
            </a:r>
          </a:p>
          <a:p>
            <a:pPr marL="342900" indent="-342900">
              <a:buFontTx/>
              <a:buChar char="•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Range of 40 km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1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88345" y="421784"/>
            <a:ext cx="4808154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Doppler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on Wheels (DOW)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9553" y="1373794"/>
            <a:ext cx="8582799" cy="17543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dirty="0" smtClean="0"/>
              <a:t>Testing hypothesis: </a:t>
            </a:r>
          </a:p>
          <a:p>
            <a:pPr marL="800100" lvl="1" indent="-342900">
              <a:buFontTx/>
              <a:buChar char="•"/>
            </a:pPr>
            <a:r>
              <a:rPr lang="en-US" dirty="0" smtClean="0"/>
              <a:t>Rapid </a:t>
            </a:r>
            <a:r>
              <a:rPr lang="en-US" dirty="0"/>
              <a:t>precipitation enhancement of frontal precipitation occurs on the lower slopes of a mountain barrier </a:t>
            </a:r>
            <a:r>
              <a:rPr lang="en-US" dirty="0" smtClean="0"/>
              <a:t>In </a:t>
            </a:r>
            <a:r>
              <a:rPr lang="en-US" dirty="0"/>
              <a:t>highly unstable flows convection is </a:t>
            </a:r>
            <a:r>
              <a:rPr lang="en-US" dirty="0" smtClean="0"/>
              <a:t>released</a:t>
            </a:r>
          </a:p>
          <a:p>
            <a:pPr marL="800100" lvl="1" indent="-342900">
              <a:buFontTx/>
              <a:buChar char="•"/>
            </a:pPr>
            <a:r>
              <a:rPr lang="en-US" dirty="0" smtClean="0"/>
              <a:t>In </a:t>
            </a:r>
            <a:r>
              <a:rPr lang="en-US" dirty="0"/>
              <a:t>stable conditions, the lower flow is retarded or blocked so that it is “</a:t>
            </a:r>
            <a:r>
              <a:rPr lang="en-US" dirty="0" smtClean="0"/>
              <a:t>decoupled” (i.e., </a:t>
            </a:r>
            <a:r>
              <a:rPr lang="en-US" dirty="0"/>
              <a:t>separated from the midlevel flow by a shear </a:t>
            </a:r>
            <a:r>
              <a:rPr lang="en-US" dirty="0" smtClean="0"/>
              <a:t>layer) </a:t>
            </a:r>
            <a:r>
              <a:rPr lang="en-US" dirty="0"/>
              <a:t>and overturning in the shear layer contributes to windward-side </a:t>
            </a:r>
            <a:r>
              <a:rPr lang="en-US" dirty="0" smtClean="0"/>
              <a:t>enhancement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252" y="3320137"/>
            <a:ext cx="6737904" cy="30284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49420" y="6392645"/>
            <a:ext cx="2355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Rotunno and Houze 2007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4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88345" y="421784"/>
            <a:ext cx="4808154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Doppler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on Wheels (DOW)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9553" y="1323658"/>
            <a:ext cx="8582799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smtClean="0"/>
              <a:t>Observations of </a:t>
            </a:r>
            <a:r>
              <a:rPr lang="en-US" dirty="0"/>
              <a:t>the low-level flow, including situations in which the shear layer separating it from the midlevel flow occurs in connection with </a:t>
            </a:r>
            <a:r>
              <a:rPr lang="en-US" dirty="0" smtClean="0"/>
              <a:t>decoupling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Single </a:t>
            </a:r>
            <a:r>
              <a:rPr lang="en-US" dirty="0"/>
              <a:t>Doppler data in RHI sectors looking up and down the valley will allow the windward flow documentation </a:t>
            </a:r>
            <a:endParaRPr lang="en-US" dirty="0" smtClean="0"/>
          </a:p>
          <a:p>
            <a:pPr marL="285750" indent="-285750">
              <a:buFontTx/>
              <a:buChar char="•"/>
            </a:pPr>
            <a:r>
              <a:rPr lang="en-US" dirty="0" smtClean="0"/>
              <a:t>The </a:t>
            </a:r>
            <a:r>
              <a:rPr lang="en-US" dirty="0"/>
              <a:t>reflectivity data associated with the Doppler velocity will allow the precipitation structure to be associated with the velocity </a:t>
            </a:r>
            <a:r>
              <a:rPr lang="en-US" dirty="0" smtClean="0"/>
              <a:t>structures</a:t>
            </a:r>
            <a:endParaRPr lang="en-US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Dual-pol data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24502" y="6392645"/>
            <a:ext cx="318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DOW in MAP (Alps) [ Steiner et al. 2003]</a:t>
            </a:r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97" y="3456010"/>
            <a:ext cx="9143003" cy="2954418"/>
            <a:chOff x="499" y="2503460"/>
            <a:chExt cx="9143003" cy="2954418"/>
          </a:xfrm>
        </p:grpSpPr>
        <p:grpSp>
          <p:nvGrpSpPr>
            <p:cNvPr id="9" name="Group 8"/>
            <p:cNvGrpSpPr/>
            <p:nvPr/>
          </p:nvGrpSpPr>
          <p:grpSpPr>
            <a:xfrm>
              <a:off x="499" y="2503460"/>
              <a:ext cx="9143003" cy="2954418"/>
              <a:chOff x="996" y="2584455"/>
              <a:chExt cx="9143003" cy="2954418"/>
            </a:xfrm>
          </p:grpSpPr>
          <p:graphicFrame>
            <p:nvGraphicFramePr>
              <p:cNvPr id="12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0702675"/>
                  </p:ext>
                </p:extLst>
              </p:nvPr>
            </p:nvGraphicFramePr>
            <p:xfrm>
              <a:off x="5524500" y="3124200"/>
              <a:ext cx="127000" cy="190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9" name="Equation" r:id="rId3" imgW="127000" imgH="190500" progId="Equation.DSMT4">
                      <p:embed/>
                    </p:oleObj>
                  </mc:Choice>
                  <mc:Fallback>
                    <p:oleObj name="Equation" r:id="rId3" imgW="127000" imgH="1905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5524500" y="3124200"/>
                            <a:ext cx="127000" cy="190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5017" t="65949" r="4710" b="3350"/>
              <a:stretch/>
            </p:blipFill>
            <p:spPr>
              <a:xfrm>
                <a:off x="996" y="2584455"/>
                <a:ext cx="9143003" cy="2954418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999117" y="4779016"/>
                <a:ext cx="14240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/>
                  <a:t>Downslope flow</a:t>
                </a:r>
                <a:endParaRPr lang="en-US" sz="1400" b="1" i="1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210427" y="4630638"/>
                <a:ext cx="8120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/>
                  <a:t>Melting</a:t>
                </a:r>
                <a:endParaRPr lang="en-US" sz="1400" b="1" i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99117" y="4597219"/>
                <a:ext cx="10679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/>
                  <a:t>Shear</a:t>
                </a:r>
                <a:r>
                  <a:rPr lang="en-US" sz="1400" i="1" dirty="0" smtClean="0"/>
                  <a:t> </a:t>
                </a:r>
                <a:r>
                  <a:rPr lang="en-US" sz="1400" b="1" i="1" dirty="0" smtClean="0"/>
                  <a:t>layer</a:t>
                </a:r>
                <a:endParaRPr lang="en-US" sz="1400" b="1" i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99117" y="4374420"/>
                <a:ext cx="11996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/>
                  <a:t>Upslope flow</a:t>
                </a:r>
                <a:endParaRPr lang="en-US" sz="1400" b="1" i="1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247795" y="2966772"/>
              <a:ext cx="1534495" cy="369332"/>
            </a:xfrm>
            <a:prstGeom prst="rect">
              <a:avLst/>
            </a:prstGeom>
            <a:solidFill>
              <a:srgbClr val="D6FFE8"/>
            </a:solidFill>
            <a:ln w="19050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Radial velocity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32459" y="3022471"/>
              <a:ext cx="1223412" cy="369332"/>
            </a:xfrm>
            <a:prstGeom prst="rect">
              <a:avLst/>
            </a:prstGeom>
            <a:solidFill>
              <a:srgbClr val="D6FFE8"/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Reflectivity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98216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0380" y="1382832"/>
            <a:ext cx="3492181" cy="5301785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1800" dirty="0" smtClean="0"/>
              <a:t>Core satellite: Polar Orbiting, non-sun synchronous (crosses equator at variable local times)</a:t>
            </a:r>
          </a:p>
          <a:p>
            <a:r>
              <a:rPr lang="en-US" sz="1800" dirty="0" smtClean="0"/>
              <a:t>Consortium of precipitation measuring satellites </a:t>
            </a:r>
          </a:p>
          <a:p>
            <a:endParaRPr lang="en-US" sz="1800" dirty="0" smtClean="0"/>
          </a:p>
          <a:p>
            <a:r>
              <a:rPr lang="en-US" sz="1800" dirty="0" smtClean="0"/>
              <a:t>Goals:</a:t>
            </a:r>
          </a:p>
          <a:p>
            <a:pPr lvl="1"/>
            <a:r>
              <a:rPr lang="en-US" sz="1800" dirty="0"/>
              <a:t>Measure rain and snow </a:t>
            </a:r>
            <a:r>
              <a:rPr lang="en-US" sz="1800" dirty="0" smtClean="0"/>
              <a:t>globally over wide range of intensities (0.2 </a:t>
            </a:r>
            <a:r>
              <a:rPr lang="en-US" sz="1800" dirty="0"/>
              <a:t>mm/</a:t>
            </a:r>
            <a:r>
              <a:rPr lang="en-US" sz="1800" dirty="0" smtClean="0"/>
              <a:t>hr-110 </a:t>
            </a:r>
            <a:r>
              <a:rPr lang="en-US" sz="1800" dirty="0"/>
              <a:t>mm/</a:t>
            </a:r>
            <a:r>
              <a:rPr lang="en-US" sz="1800" dirty="0" err="1" smtClean="0"/>
              <a:t>hr</a:t>
            </a:r>
            <a:r>
              <a:rPr lang="en-US" sz="1800" dirty="0" smtClean="0"/>
              <a:t>), locations (ocean </a:t>
            </a:r>
            <a:r>
              <a:rPr lang="en-US" sz="1800" dirty="0"/>
              <a:t>to complex </a:t>
            </a:r>
            <a:r>
              <a:rPr lang="en-US" sz="1800" dirty="0" smtClean="0"/>
              <a:t>terrain), regimes (tropical rainfall to high-</a:t>
            </a:r>
            <a:r>
              <a:rPr lang="en-US" sz="1800" dirty="0" err="1" smtClean="0"/>
              <a:t>lat</a:t>
            </a:r>
            <a:r>
              <a:rPr lang="en-US" sz="1800" dirty="0" smtClean="0"/>
              <a:t> snowfall)</a:t>
            </a:r>
            <a:endParaRPr lang="en-US" sz="1800" dirty="0"/>
          </a:p>
          <a:p>
            <a:pPr lvl="1"/>
            <a:r>
              <a:rPr lang="en-US" sz="1800" dirty="0" smtClean="0"/>
              <a:t>Apply </a:t>
            </a:r>
            <a:r>
              <a:rPr lang="en-US" sz="1800" dirty="0"/>
              <a:t>to high impact </a:t>
            </a:r>
            <a:r>
              <a:rPr lang="en-US" sz="1800" dirty="0" smtClean="0"/>
              <a:t>events (flood, drought)</a:t>
            </a: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1017" y="403586"/>
            <a:ext cx="2472932" cy="78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GPM</a:t>
            </a:r>
          </a:p>
        </p:txBody>
      </p:sp>
      <p:pic>
        <p:nvPicPr>
          <p:cNvPr id="14" name="Picture 13" descr="GPM_Auto1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022" y="208921"/>
            <a:ext cx="4751912" cy="23889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69000" y="595614"/>
            <a:ext cx="708955" cy="369332"/>
          </a:xfrm>
          <a:prstGeom prst="rect">
            <a:avLst/>
          </a:prstGeom>
          <a:solidFill>
            <a:srgbClr val="2273C6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GPM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7879" y="1234807"/>
            <a:ext cx="910144" cy="369332"/>
          </a:xfrm>
          <a:prstGeom prst="rect">
            <a:avLst/>
          </a:prstGeom>
          <a:solidFill>
            <a:srgbClr val="C5C64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TRMM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7" name="Picture 16" descr="740891main_GPM_constellation_updated_8_25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511" y="2774115"/>
            <a:ext cx="5113024" cy="376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34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99473" y="227225"/>
            <a:ext cx="3142582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DOW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Screen Shot 2015-10-26 at 11.01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26162"/>
            <a:ext cx="86741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4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8484134" cy="580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Rain gauge networks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" name="Content Placeholder 3"/>
          <p:cNvSpPr txBox="1">
            <a:spLocks/>
          </p:cNvSpPr>
          <p:nvPr/>
        </p:nvSpPr>
        <p:spPr>
          <a:xfrm>
            <a:off x="353262" y="1453570"/>
            <a:ext cx="4253767" cy="5020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Trebuchet MS"/>
              </a:rPr>
              <a:t>Quinault Valley: Single bucket</a:t>
            </a:r>
            <a:endParaRPr lang="en-US" sz="1200" dirty="0">
              <a:latin typeface="Trebuchet MS"/>
            </a:endParaRPr>
          </a:p>
        </p:txBody>
      </p:sp>
      <p:pic>
        <p:nvPicPr>
          <p:cNvPr id="13" name="Picture 12" descr="IMG_0268 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26" y="2287387"/>
            <a:ext cx="3266573" cy="4373429"/>
          </a:xfrm>
          <a:prstGeom prst="rect">
            <a:avLst/>
          </a:prstGeom>
        </p:spPr>
      </p:pic>
      <p:pic>
        <p:nvPicPr>
          <p:cNvPr id="14" name="pasted-image.png"/>
          <p:cNvPicPr/>
          <p:nvPr/>
        </p:nvPicPr>
        <p:blipFill rotWithShape="1">
          <a:blip r:embed="rId3">
            <a:extLst/>
          </a:blip>
          <a:srcRect l="32324" t="37286" r="37159" b="12762"/>
          <a:stretch/>
        </p:blipFill>
        <p:spPr>
          <a:xfrm>
            <a:off x="6585750" y="4412240"/>
            <a:ext cx="2405403" cy="2208807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15" name="Picture 14" descr="F09_v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16" y="1066800"/>
            <a:ext cx="3922884" cy="294898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2888726" y="1955586"/>
            <a:ext cx="3573553" cy="1169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565784" y="3660926"/>
            <a:ext cx="2004671" cy="7810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3"/>
          <p:cNvSpPr txBox="1">
            <a:spLocks/>
          </p:cNvSpPr>
          <p:nvPr/>
        </p:nvSpPr>
        <p:spPr>
          <a:xfrm>
            <a:off x="4559120" y="4497460"/>
            <a:ext cx="1903159" cy="21633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Trebuchet MS"/>
              </a:rPr>
              <a:t>Chehalis: 10-15 dual gauges, </a:t>
            </a:r>
            <a:r>
              <a:rPr lang="en-US" sz="2000" b="1" dirty="0" err="1" smtClean="0">
                <a:latin typeface="Trebuchet MS"/>
              </a:rPr>
              <a:t>CoCoRaHS</a:t>
            </a:r>
            <a:r>
              <a:rPr lang="en-US" sz="2000" b="1" dirty="0" smtClean="0">
                <a:latin typeface="Trebuchet MS"/>
              </a:rPr>
              <a:t>, Coop observers</a:t>
            </a:r>
            <a:endParaRPr lang="en-US" sz="1200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50290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8484134" cy="580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Ground sites (rain)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" name="Content Placeholder 3"/>
          <p:cNvSpPr txBox="1">
            <a:spLocks/>
          </p:cNvSpPr>
          <p:nvPr/>
        </p:nvSpPr>
        <p:spPr>
          <a:xfrm>
            <a:off x="938077" y="1403101"/>
            <a:ext cx="4392094" cy="20262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Trebuchet MS"/>
              </a:rPr>
              <a:t>Low elevations </a:t>
            </a:r>
            <a:r>
              <a:rPr lang="en-US" sz="2000" b="1" u="sng" dirty="0" smtClean="0">
                <a:latin typeface="Trebuchet MS"/>
              </a:rPr>
              <a:t>with power</a:t>
            </a:r>
            <a:endParaRPr lang="en-US" sz="2000" dirty="0" smtClean="0">
              <a:latin typeface="Trebuchet MS"/>
            </a:endParaRPr>
          </a:p>
          <a:p>
            <a:pPr lvl="1"/>
            <a:r>
              <a:rPr lang="en-US" sz="2000" dirty="0" smtClean="0">
                <a:latin typeface="Trebuchet MS"/>
              </a:rPr>
              <a:t>Micro Rain Radar (MRR)</a:t>
            </a:r>
          </a:p>
          <a:p>
            <a:pPr lvl="1"/>
            <a:r>
              <a:rPr lang="en-US" sz="2000" dirty="0" err="1" smtClean="0">
                <a:latin typeface="Trebuchet MS"/>
              </a:rPr>
              <a:t>Parsivel</a:t>
            </a:r>
            <a:r>
              <a:rPr lang="en-US" sz="2000" dirty="0" smtClean="0">
                <a:latin typeface="Trebuchet MS"/>
              </a:rPr>
              <a:t> (disdrometer)</a:t>
            </a:r>
          </a:p>
          <a:p>
            <a:pPr lvl="1"/>
            <a:r>
              <a:rPr lang="en-US" sz="2000" dirty="0" smtClean="0">
                <a:latin typeface="Trebuchet MS"/>
              </a:rPr>
              <a:t>2DVD</a:t>
            </a:r>
          </a:p>
          <a:p>
            <a:pPr lvl="1"/>
            <a:r>
              <a:rPr lang="en-US" sz="2000" dirty="0" smtClean="0">
                <a:latin typeface="Trebuchet MS"/>
              </a:rPr>
              <a:t>Rain gauge (dual bucket)</a:t>
            </a:r>
            <a:endParaRPr lang="en-US" sz="2000" dirty="0">
              <a:latin typeface="Trebuchet MS"/>
            </a:endParaRPr>
          </a:p>
        </p:txBody>
      </p:sp>
      <p:pic>
        <p:nvPicPr>
          <p:cNvPr id="21" name="Picture 20" descr="MRR_Parsiv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1346200"/>
            <a:ext cx="2133600" cy="21336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6502400" y="2946400"/>
            <a:ext cx="18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Parsivel</a:t>
            </a:r>
            <a:r>
              <a:rPr lang="en-US" dirty="0" smtClean="0">
                <a:solidFill>
                  <a:srgbClr val="FFFF00"/>
                </a:solidFill>
              </a:rPr>
              <a:t>    MRR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5" name="Picture 24" descr="IMG_587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35741" r="20972" b="25000"/>
          <a:stretch/>
        </p:blipFill>
        <p:spPr>
          <a:xfrm>
            <a:off x="393700" y="3774968"/>
            <a:ext cx="5499100" cy="2692400"/>
          </a:xfrm>
          <a:prstGeom prst="rect">
            <a:avLst/>
          </a:prstGeom>
        </p:spPr>
      </p:pic>
      <p:sp>
        <p:nvSpPr>
          <p:cNvPr id="28" name="Content Placeholder 3"/>
          <p:cNvSpPr txBox="1">
            <a:spLocks/>
          </p:cNvSpPr>
          <p:nvPr/>
        </p:nvSpPr>
        <p:spPr>
          <a:xfrm>
            <a:off x="6243689" y="3814167"/>
            <a:ext cx="2545245" cy="27850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Trebuchet MS"/>
              </a:rPr>
              <a:t>Low elevations </a:t>
            </a:r>
            <a:r>
              <a:rPr lang="en-US" sz="2000" b="1" u="sng" dirty="0" smtClean="0">
                <a:latin typeface="Trebuchet MS"/>
              </a:rPr>
              <a:t>without power</a:t>
            </a:r>
            <a:endParaRPr lang="en-US" sz="2000" dirty="0" smtClean="0">
              <a:latin typeface="Trebuchet MS"/>
            </a:endParaRPr>
          </a:p>
          <a:p>
            <a:pPr lvl="1"/>
            <a:r>
              <a:rPr lang="en-US" sz="2000" dirty="0" err="1" smtClean="0">
                <a:latin typeface="Trebuchet MS"/>
              </a:rPr>
              <a:t>Parsivel</a:t>
            </a:r>
            <a:r>
              <a:rPr lang="en-US" sz="2000" dirty="0" smtClean="0">
                <a:latin typeface="Trebuchet MS"/>
              </a:rPr>
              <a:t> (solar/battery)</a:t>
            </a:r>
          </a:p>
          <a:p>
            <a:pPr lvl="1"/>
            <a:r>
              <a:rPr lang="en-US" sz="2000" dirty="0" smtClean="0">
                <a:latin typeface="Trebuchet MS"/>
              </a:rPr>
              <a:t>Rain gauge (dual bucket)</a:t>
            </a:r>
            <a:endParaRPr lang="en-US" sz="2000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90953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8484134" cy="580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Ground sites (leeside)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" name="Content Placeholder 3"/>
          <p:cNvSpPr txBox="1">
            <a:spLocks/>
          </p:cNvSpPr>
          <p:nvPr/>
        </p:nvSpPr>
        <p:spPr>
          <a:xfrm>
            <a:off x="501270" y="1403101"/>
            <a:ext cx="4828901" cy="12707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Trebuchet MS"/>
              </a:rPr>
              <a:t>Coordinated with </a:t>
            </a:r>
            <a:r>
              <a:rPr lang="en-US" sz="2000" b="1" dirty="0" err="1" smtClean="0">
                <a:latin typeface="Trebuchet MS"/>
              </a:rPr>
              <a:t>Env</a:t>
            </a:r>
            <a:r>
              <a:rPr lang="en-US" sz="2000" b="1" dirty="0" smtClean="0">
                <a:latin typeface="Trebuchet MS"/>
              </a:rPr>
              <a:t>. Canada radar</a:t>
            </a:r>
          </a:p>
          <a:p>
            <a:r>
              <a:rPr lang="en-US" sz="2000" b="1" dirty="0" smtClean="0">
                <a:latin typeface="Trebuchet MS"/>
              </a:rPr>
              <a:t>Power</a:t>
            </a:r>
          </a:p>
          <a:p>
            <a:r>
              <a:rPr lang="en-US" sz="2000" b="1" dirty="0" smtClean="0">
                <a:latin typeface="Trebuchet MS"/>
              </a:rPr>
              <a:t>MRR, </a:t>
            </a:r>
            <a:r>
              <a:rPr lang="en-US" sz="2000" b="1" dirty="0" err="1" smtClean="0">
                <a:latin typeface="Trebuchet MS"/>
              </a:rPr>
              <a:t>Parsivel</a:t>
            </a:r>
            <a:r>
              <a:rPr lang="en-US" sz="2000" b="1" dirty="0" smtClean="0">
                <a:latin typeface="Trebuchet MS"/>
              </a:rPr>
              <a:t>, PIP, Hot Plate</a:t>
            </a:r>
            <a:endParaRPr lang="en-US" sz="2000" dirty="0">
              <a:latin typeface="Trebuchet MS"/>
            </a:endParaRPr>
          </a:p>
        </p:txBody>
      </p:sp>
      <p:pic>
        <p:nvPicPr>
          <p:cNvPr id="11" name="Picture 10" descr="Screen Shot 2015-01-11 at 7.30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0" y="2789046"/>
            <a:ext cx="4315099" cy="39660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694" y="2981158"/>
            <a:ext cx="2707106" cy="3609474"/>
          </a:xfrm>
          <a:prstGeom prst="rect">
            <a:avLst/>
          </a:prstGeom>
        </p:spPr>
      </p:pic>
      <p:pic>
        <p:nvPicPr>
          <p:cNvPr id="13" name="Picture 12" descr="Screen Shot 2015-01-20 at 8.32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220" y="2981158"/>
            <a:ext cx="1987480" cy="902423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902135" y="4589417"/>
            <a:ext cx="1676400" cy="339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38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539668" y="388385"/>
            <a:ext cx="4706957" cy="11504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High Elevation Ground </a:t>
            </a:r>
            <a:r>
              <a:rPr lang="en-US" sz="3600" b="1" dirty="0" smtClean="0"/>
              <a:t>S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ites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(No Power)</a:t>
            </a:r>
          </a:p>
        </p:txBody>
      </p:sp>
      <p:pic>
        <p:nvPicPr>
          <p:cNvPr id="11" name="Picture 10" descr="Screen Shot 2015-01-11 at 7.2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51022"/>
            <a:ext cx="3600470" cy="330655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290692" y="1257300"/>
            <a:ext cx="647700" cy="647700"/>
          </a:xfrm>
          <a:prstGeom prst="ellipse">
            <a:avLst/>
          </a:prstGeom>
          <a:noFill/>
          <a:ln w="38100" cmpd="sng">
            <a:solidFill>
              <a:srgbClr val="F41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814016" y="2070987"/>
            <a:ext cx="491784" cy="483344"/>
          </a:xfrm>
          <a:prstGeom prst="ellipse">
            <a:avLst/>
          </a:prstGeom>
          <a:noFill/>
          <a:ln w="38100" cmpd="sng">
            <a:solidFill>
              <a:srgbClr val="F41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2" y="2603500"/>
            <a:ext cx="4501888" cy="3362522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13" idx="2"/>
          </p:cNvCxnSpPr>
          <p:nvPr/>
        </p:nvCxnSpPr>
        <p:spPr>
          <a:xfrm flipH="1">
            <a:off x="2556368" y="2312659"/>
            <a:ext cx="5257648" cy="2049731"/>
          </a:xfrm>
          <a:prstGeom prst="straightConnector1">
            <a:avLst/>
          </a:prstGeom>
          <a:ln>
            <a:solidFill>
              <a:srgbClr val="F41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7800" y="723900"/>
            <a:ext cx="292100" cy="330200"/>
          </a:xfrm>
          <a:prstGeom prst="rect">
            <a:avLst/>
          </a:prstGeom>
          <a:solidFill>
            <a:srgbClr val="F41FFF"/>
          </a:solidFill>
          <a:ln w="19050" cmpd="sng">
            <a:solidFill>
              <a:srgbClr val="1B386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550833" y="1905000"/>
            <a:ext cx="4301066" cy="4953000"/>
            <a:chOff x="4550833" y="1905000"/>
            <a:chExt cx="4301066" cy="4953000"/>
          </a:xfrm>
        </p:grpSpPr>
        <p:pic>
          <p:nvPicPr>
            <p:cNvPr id="23" name="Picture 22" descr="DSC0278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0833" y="3632200"/>
              <a:ext cx="4301066" cy="3225800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>
              <a:stCxn id="12" idx="4"/>
            </p:cNvCxnSpPr>
            <p:nvPr/>
          </p:nvCxnSpPr>
          <p:spPr>
            <a:xfrm flipH="1">
              <a:off x="7001724" y="1905000"/>
              <a:ext cx="1612818" cy="4029670"/>
            </a:xfrm>
            <a:prstGeom prst="straightConnector1">
              <a:avLst/>
            </a:prstGeom>
            <a:ln>
              <a:solidFill>
                <a:srgbClr val="F41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574471" y="5805834"/>
              <a:ext cx="28545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EBF98B"/>
                  </a:solidFill>
                </a:rPr>
                <a:t>3000+ </a:t>
              </a:r>
              <a:r>
                <a:rPr lang="en-US" dirty="0" err="1" smtClean="0">
                  <a:solidFill>
                    <a:srgbClr val="EBF98B"/>
                  </a:solidFill>
                </a:rPr>
                <a:t>ft</a:t>
              </a:r>
              <a:endParaRPr lang="en-US" dirty="0" smtClean="0">
                <a:solidFill>
                  <a:srgbClr val="EBF98B"/>
                </a:solidFill>
              </a:endParaRPr>
            </a:p>
            <a:p>
              <a:r>
                <a:rPr lang="en-US" dirty="0" smtClean="0">
                  <a:solidFill>
                    <a:srgbClr val="EBF98B"/>
                  </a:solidFill>
                </a:rPr>
                <a:t>13 miles by pack animals</a:t>
              </a:r>
              <a:endParaRPr lang="en-US" dirty="0">
                <a:solidFill>
                  <a:srgbClr val="EBF98B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549447" y="4093318"/>
            <a:ext cx="100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BF98B"/>
                </a:solidFill>
              </a:rPr>
              <a:t>2200 </a:t>
            </a:r>
            <a:r>
              <a:rPr lang="en-US" dirty="0" err="1" smtClean="0">
                <a:solidFill>
                  <a:srgbClr val="EBF98B"/>
                </a:solidFill>
              </a:rPr>
              <a:t>ft</a:t>
            </a:r>
            <a:endParaRPr lang="en-US" dirty="0">
              <a:solidFill>
                <a:srgbClr val="EBF9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9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539668" y="388385"/>
            <a:ext cx="4706957" cy="11504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High Elevation Ground </a:t>
            </a:r>
            <a:r>
              <a:rPr lang="en-US" sz="3600" b="1" dirty="0" smtClean="0"/>
              <a:t>S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ites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(No Power)</a:t>
            </a:r>
          </a:p>
        </p:txBody>
      </p:sp>
      <p:pic>
        <p:nvPicPr>
          <p:cNvPr id="2" name="Picture 1" descr="Screen Shot 2015-10-26 at 11.07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84" y="1739899"/>
            <a:ext cx="6979878" cy="39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2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347537" y="375695"/>
            <a:ext cx="3437074" cy="6811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OLYMPEX</a:t>
            </a:r>
          </a:p>
        </p:txBody>
      </p:sp>
      <p:pic>
        <p:nvPicPr>
          <p:cNvPr id="3" name="Picture 2" descr="Screen Shot 2015-10-26 at 11.08.5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4246" r="16126"/>
          <a:stretch/>
        </p:blipFill>
        <p:spPr>
          <a:xfrm>
            <a:off x="4076996" y="375695"/>
            <a:ext cx="4728646" cy="3269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47" y="3041502"/>
            <a:ext cx="4438075" cy="332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5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1425245" y="388385"/>
            <a:ext cx="6478112" cy="11504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High Elevation Ground </a:t>
            </a:r>
            <a:r>
              <a:rPr lang="en-US" sz="3600" b="1" dirty="0" smtClean="0"/>
              <a:t>S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ites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(Snow)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539668" y="1828800"/>
            <a:ext cx="8232557" cy="420893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For measuring snow depth and SWE of accumulating snowpack and for measuring falling snow microphysical characteristics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SNOTEL sites (existing sites)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Snow Cameras – 18 on windward side (Lundquist)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Additional </a:t>
            </a:r>
            <a:r>
              <a:rPr lang="en-US" dirty="0">
                <a:solidFill>
                  <a:srgbClr val="FFFFFF"/>
                </a:solidFill>
              </a:rPr>
              <a:t>Snow surveys at </a:t>
            </a:r>
            <a:r>
              <a:rPr lang="en-US" dirty="0" smtClean="0">
                <a:solidFill>
                  <a:srgbClr val="FFFFFF"/>
                </a:solidFill>
              </a:rPr>
              <a:t>cameras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Hurricane Ridge installation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Enchanted Valley </a:t>
            </a:r>
            <a:r>
              <a:rPr lang="en-US" dirty="0">
                <a:solidFill>
                  <a:srgbClr val="FFFFFF"/>
                </a:solidFill>
              </a:rPr>
              <a:t>i</a:t>
            </a:r>
            <a:r>
              <a:rPr lang="en-US" dirty="0" smtClean="0">
                <a:solidFill>
                  <a:srgbClr val="FFFFFF"/>
                </a:solidFill>
              </a:rPr>
              <a:t>nstallation</a:t>
            </a:r>
          </a:p>
        </p:txBody>
      </p:sp>
    </p:spTree>
    <p:extLst>
      <p:ext uri="{BB962C8B-B14F-4D97-AF65-F5344CB8AC3E}">
        <p14:creationId xmlns:p14="http://schemas.microsoft.com/office/powerpoint/2010/main" val="224956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 noGrp="1"/>
          </p:cNvSpPr>
          <p:nvPr>
            <p:ph type="title"/>
          </p:nvPr>
        </p:nvSpPr>
        <p:spPr>
          <a:xfrm>
            <a:off x="266226" y="274638"/>
            <a:ext cx="5063945" cy="7614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Snow camera installations</a:t>
            </a:r>
          </a:p>
        </p:txBody>
      </p:sp>
      <p:pic>
        <p:nvPicPr>
          <p:cNvPr id="35" name="Picture 34" descr="WSCT0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754" y="3592890"/>
            <a:ext cx="3947079" cy="296031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19448" t="25741" r="5952" b="35370"/>
          <a:stretch/>
        </p:blipFill>
        <p:spPr>
          <a:xfrm>
            <a:off x="1812204" y="1298727"/>
            <a:ext cx="4991100" cy="195182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/>
          <a:srcRect l="19017" t="38333" r="30355" b="13518"/>
          <a:stretch/>
        </p:blipFill>
        <p:spPr>
          <a:xfrm>
            <a:off x="838200" y="3416300"/>
            <a:ext cx="26035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5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tudent\Desktop\Olympex Timelapse\Water Hole #2\WSCT0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Precipitation event (snow) + Accumulation 1 of 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1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73949" y="292688"/>
            <a:ext cx="2472932" cy="78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GPM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800600" y="4277227"/>
            <a:ext cx="3822700" cy="23902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FF"/>
                </a:solidFill>
              </a:rPr>
              <a:t>Dual Precipitation Radar (</a:t>
            </a:r>
            <a:r>
              <a:rPr lang="en-US" sz="2400" dirty="0" smtClean="0">
                <a:solidFill>
                  <a:srgbClr val="FFFF00"/>
                </a:solidFill>
              </a:rPr>
              <a:t>DPR</a:t>
            </a:r>
            <a:r>
              <a:rPr lang="en-US" sz="2400" dirty="0" smtClean="0">
                <a:solidFill>
                  <a:srgbClr val="FFFFFF"/>
                </a:solidFill>
              </a:rPr>
              <a:t>)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dirty="0" smtClean="0">
                <a:solidFill>
                  <a:srgbClr val="FFFFFF"/>
                </a:solidFill>
              </a:rPr>
              <a:t>easures 3-D structure of precipitation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Ku-band (245 km width swath) and </a:t>
            </a:r>
            <a:r>
              <a:rPr lang="en-US" dirty="0" err="1" smtClean="0">
                <a:solidFill>
                  <a:srgbClr val="FFFFFF"/>
                </a:solidFill>
              </a:rPr>
              <a:t>Ka</a:t>
            </a:r>
            <a:r>
              <a:rPr lang="en-US" dirty="0" smtClean="0">
                <a:solidFill>
                  <a:srgbClr val="FFFFFF"/>
                </a:solidFill>
              </a:rPr>
              <a:t>-band (120 km width swath)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Sensitive to a range of precipitation intensities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65300" y="1320800"/>
            <a:ext cx="4165600" cy="2616200"/>
            <a:chOff x="2489200" y="1219200"/>
            <a:chExt cx="4165600" cy="2616200"/>
          </a:xfrm>
        </p:grpSpPr>
        <p:pic>
          <p:nvPicPr>
            <p:cNvPr id="12" name="Picture 11" descr="diagram_GPM_satellit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5550" y="1234058"/>
              <a:ext cx="4152900" cy="258864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489200" y="1219200"/>
              <a:ext cx="4165600" cy="2616200"/>
            </a:xfrm>
            <a:prstGeom prst="rect">
              <a:avLst/>
            </a:prstGeom>
            <a:noFill/>
            <a:ln w="25400" cap="flat" cmpd="sng" algn="ctr">
              <a:solidFill>
                <a:srgbClr val="649F7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Content Placeholder 3" descr="GMI-medium.jpg"/>
          <p:cNvPicPr>
            <a:picLocks noChangeAspect="1"/>
          </p:cNvPicPr>
          <p:nvPr/>
        </p:nvPicPr>
        <p:blipFill>
          <a:blip r:embed="rId3"/>
          <a:srcRect l="1757" r="-611"/>
          <a:stretch>
            <a:fillRect/>
          </a:stretch>
        </p:blipFill>
        <p:spPr>
          <a:xfrm>
            <a:off x="317500" y="1462088"/>
            <a:ext cx="1296988" cy="2233612"/>
          </a:xfrm>
          <a:prstGeom prst="rect">
            <a:avLst/>
          </a:prstGeom>
        </p:spPr>
      </p:pic>
      <p:pic>
        <p:nvPicPr>
          <p:cNvPr id="19" name="Picture 18" descr="DPR_Logo_Revis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058" y="1463067"/>
            <a:ext cx="2763842" cy="24104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5800" y="1079500"/>
            <a:ext cx="107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DF53D"/>
                </a:solidFill>
              </a:rPr>
              <a:t>GMI</a:t>
            </a:r>
            <a:endParaRPr lang="en-US" dirty="0">
              <a:solidFill>
                <a:srgbClr val="DDF53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51700" y="1117600"/>
            <a:ext cx="107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DF53D"/>
                </a:solidFill>
              </a:rPr>
              <a:t>DPR</a:t>
            </a:r>
            <a:endParaRPr lang="en-US" dirty="0">
              <a:solidFill>
                <a:srgbClr val="DDF53D"/>
              </a:solidFill>
            </a:endParaRPr>
          </a:p>
        </p:txBody>
      </p:sp>
      <p:sp>
        <p:nvSpPr>
          <p:cNvPr id="22" name="Content Placeholder 3"/>
          <p:cNvSpPr txBox="1">
            <a:spLocks/>
          </p:cNvSpPr>
          <p:nvPr/>
        </p:nvSpPr>
        <p:spPr>
          <a:xfrm>
            <a:off x="520700" y="4277227"/>
            <a:ext cx="3822700" cy="22378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FF"/>
                </a:solidFill>
              </a:rPr>
              <a:t>GPM Microwave Imager (</a:t>
            </a:r>
            <a:r>
              <a:rPr lang="en-US" sz="2400" dirty="0" smtClean="0">
                <a:solidFill>
                  <a:srgbClr val="FFFF00"/>
                </a:solidFill>
              </a:rPr>
              <a:t>GMI</a:t>
            </a:r>
            <a:r>
              <a:rPr lang="en-US" sz="2400" dirty="0" smtClean="0">
                <a:solidFill>
                  <a:srgbClr val="FFFFFF"/>
                </a:solidFill>
              </a:rPr>
              <a:t>)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Passive microwave instrument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904 km swath width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Has frequencies sensitive to falling snow</a:t>
            </a:r>
          </a:p>
        </p:txBody>
      </p:sp>
    </p:spTree>
    <p:extLst>
      <p:ext uri="{BB962C8B-B14F-4D97-AF65-F5344CB8AC3E}">
        <p14:creationId xmlns:p14="http://schemas.microsoft.com/office/powerpoint/2010/main" val="373806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udent\Desktop\Olympex Timelapse\Water Hole #2\WSCT0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Accumulation 2 </a:t>
            </a:r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89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8484134" cy="580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High elevation trailer (</a:t>
            </a:r>
            <a:r>
              <a:rPr lang="en-US" sz="3600" b="1" dirty="0" err="1" smtClean="0">
                <a:latin typeface="+mj-lt"/>
                <a:ea typeface="+mj-ea"/>
                <a:cs typeface="+mj-cs"/>
              </a:rPr>
              <a:t>Wynoochee</a:t>
            </a:r>
            <a:r>
              <a:rPr lang="en-US" sz="3600" b="1" dirty="0">
                <a:latin typeface="+mj-lt"/>
                <a:ea typeface="+mj-ea"/>
                <a:cs typeface="+mj-cs"/>
              </a:rPr>
              <a:t>)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" name="Content Placeholder 3"/>
          <p:cNvSpPr txBox="1">
            <a:spLocks/>
          </p:cNvSpPr>
          <p:nvPr/>
        </p:nvSpPr>
        <p:spPr>
          <a:xfrm>
            <a:off x="353262" y="1202561"/>
            <a:ext cx="8435672" cy="17219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Trebuchet MS"/>
              </a:rPr>
              <a:t>15-ft anchored trailer</a:t>
            </a:r>
          </a:p>
          <a:p>
            <a:r>
              <a:rPr lang="en-US" sz="2000" b="1" dirty="0" smtClean="0">
                <a:latin typeface="Trebuchet MS"/>
              </a:rPr>
              <a:t>8 deep-cycle batteries, electronics, computer inside</a:t>
            </a:r>
          </a:p>
          <a:p>
            <a:r>
              <a:rPr lang="en-US" sz="2000" b="1" dirty="0" smtClean="0">
                <a:latin typeface="Trebuchet MS"/>
              </a:rPr>
              <a:t>Solar panel to recharge batteries</a:t>
            </a:r>
          </a:p>
          <a:p>
            <a:r>
              <a:rPr lang="en-US" sz="2000" b="1" dirty="0" err="1" smtClean="0">
                <a:latin typeface="Trebuchet MS"/>
              </a:rPr>
              <a:t>Pluvio</a:t>
            </a:r>
            <a:r>
              <a:rPr lang="en-US" sz="2000" b="1" dirty="0" smtClean="0">
                <a:latin typeface="Trebuchet MS"/>
              </a:rPr>
              <a:t> and </a:t>
            </a:r>
            <a:r>
              <a:rPr lang="en-US" sz="2000" b="1" dirty="0" err="1" smtClean="0">
                <a:latin typeface="Trebuchet MS"/>
              </a:rPr>
              <a:t>Parsivel</a:t>
            </a:r>
            <a:r>
              <a:rPr lang="en-US" sz="2000" b="1" dirty="0" smtClean="0">
                <a:latin typeface="Trebuchet MS"/>
              </a:rPr>
              <a:t> mounted to be above snow</a:t>
            </a:r>
          </a:p>
        </p:txBody>
      </p:sp>
      <p:pic>
        <p:nvPicPr>
          <p:cNvPr id="10" name="Content Placeholder 3" descr="IMG_272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6" t="22380" r="24367" b="13003"/>
          <a:stretch/>
        </p:blipFill>
        <p:spPr>
          <a:xfrm>
            <a:off x="419100" y="3291224"/>
            <a:ext cx="3774859" cy="3241806"/>
          </a:xfrm>
          <a:prstGeom prst="rect">
            <a:avLst/>
          </a:prstGeom>
        </p:spPr>
      </p:pic>
      <p:pic>
        <p:nvPicPr>
          <p:cNvPr id="13" name="Picture 12" descr="IMG_289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42648" y="3279284"/>
            <a:ext cx="4346286" cy="32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8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567744" y="141050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OLYMPEX Network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510421" y="2350910"/>
            <a:ext cx="2526632" cy="24929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Legend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WSR-88D</a:t>
            </a:r>
          </a:p>
          <a:p>
            <a:r>
              <a:rPr lang="en-US" sz="1200" dirty="0" smtClean="0"/>
              <a:t>	= NPOL and D3R	</a:t>
            </a:r>
          </a:p>
          <a:p>
            <a:r>
              <a:rPr lang="en-US" sz="1200" dirty="0" smtClean="0"/>
              <a:t>	= DOW	</a:t>
            </a:r>
          </a:p>
          <a:p>
            <a:r>
              <a:rPr lang="en-US" sz="1200" dirty="0" smtClean="0"/>
              <a:t>	= EC X-Band</a:t>
            </a:r>
          </a:p>
          <a:p>
            <a:r>
              <a:rPr lang="en-US" sz="1200" dirty="0" smtClean="0"/>
              <a:t>	= MRR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Soundings</a:t>
            </a:r>
          </a:p>
          <a:p>
            <a:r>
              <a:rPr lang="en-US" sz="1200" dirty="0" smtClean="0"/>
              <a:t>	= SNOTEL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Ground </a:t>
            </a:r>
            <a:r>
              <a:rPr lang="en-US" sz="1200" dirty="0" err="1" smtClean="0"/>
              <a:t>Obs</a:t>
            </a:r>
            <a:r>
              <a:rPr lang="en-US" sz="1200" dirty="0" smtClean="0"/>
              <a:t> sites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Snow camera network	= UW Tipping bucket network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Chehalis rain gauge     	 	   network</a:t>
            </a:r>
          </a:p>
        </p:txBody>
      </p:sp>
      <p:sp>
        <p:nvSpPr>
          <p:cNvPr id="89" name="Rectangle 88"/>
          <p:cNvSpPr/>
          <p:nvPr/>
        </p:nvSpPr>
        <p:spPr>
          <a:xfrm>
            <a:off x="6841517" y="2994203"/>
            <a:ext cx="135784" cy="13545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837275" y="3178495"/>
            <a:ext cx="144261" cy="1354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854246" y="3355030"/>
            <a:ext cx="12729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770920" y="376226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cxnSp>
        <p:nvCxnSpPr>
          <p:cNvPr id="93" name="Straight Connector 92"/>
          <p:cNvCxnSpPr/>
          <p:nvPr/>
        </p:nvCxnSpPr>
        <p:spPr>
          <a:xfrm>
            <a:off x="6633610" y="4326331"/>
            <a:ext cx="330955" cy="0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633611" y="4148532"/>
            <a:ext cx="330955" cy="0"/>
          </a:xfrm>
          <a:prstGeom prst="line">
            <a:avLst/>
          </a:prstGeom>
          <a:ln w="1905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633609" y="4504131"/>
            <a:ext cx="330955" cy="0"/>
          </a:xfrm>
          <a:prstGeom prst="line">
            <a:avLst/>
          </a:prstGeom>
          <a:ln w="19050" cmpd="sng">
            <a:solidFill>
              <a:srgbClr val="00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Oval 95"/>
          <p:cNvSpPr/>
          <p:nvPr/>
        </p:nvSpPr>
        <p:spPr>
          <a:xfrm>
            <a:off x="6841517" y="3704030"/>
            <a:ext cx="140019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6841517" y="2796533"/>
            <a:ext cx="135784" cy="13545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6840878" y="2619047"/>
            <a:ext cx="135784" cy="135450"/>
          </a:xfrm>
          <a:prstGeom prst="rect">
            <a:avLst/>
          </a:prstGeom>
          <a:solidFill>
            <a:srgbClr val="00000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3341701" y="311132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x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3843351" y="2825575"/>
            <a:ext cx="520700" cy="438150"/>
          </a:xfrm>
          <a:prstGeom prst="rect">
            <a:avLst/>
          </a:prstGeom>
          <a:noFill/>
          <a:ln w="12700" cmpd="sng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309951" y="3005492"/>
            <a:ext cx="448733" cy="397933"/>
          </a:xfrm>
          <a:prstGeom prst="rect">
            <a:avLst/>
          </a:prstGeom>
          <a:noFill/>
          <a:ln w="12700" cmpd="sng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758684" y="3462692"/>
            <a:ext cx="1126067" cy="1574800"/>
          </a:xfrm>
          <a:prstGeom prst="rect">
            <a:avLst/>
          </a:prstGeom>
          <a:noFill/>
          <a:ln w="12700" cmpd="sng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697301" y="29271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x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4093117" y="2273125"/>
            <a:ext cx="774700" cy="596900"/>
            <a:chOff x="4093117" y="2273125"/>
            <a:chExt cx="774700" cy="596900"/>
          </a:xfrm>
        </p:grpSpPr>
        <p:sp>
          <p:nvSpPr>
            <p:cNvPr id="105" name="Oval 104"/>
            <p:cNvSpPr/>
            <p:nvPr/>
          </p:nvSpPr>
          <p:spPr>
            <a:xfrm>
              <a:off x="4118517" y="22731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4645567" y="23747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4728117" y="26033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4093117" y="27176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9" name="Rectangle 108"/>
          <p:cNvSpPr/>
          <p:nvPr/>
        </p:nvSpPr>
        <p:spPr>
          <a:xfrm>
            <a:off x="3475058" y="3524134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3081351" y="4089225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5494351" y="1591558"/>
            <a:ext cx="152400" cy="152400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3851818" y="1261359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3538558" y="3149442"/>
            <a:ext cx="152400" cy="15240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2869684" y="3640492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3209859" y="3573702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3449141" y="3155720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7" name="Group 116"/>
          <p:cNvGrpSpPr/>
          <p:nvPr/>
        </p:nvGrpSpPr>
        <p:grpSpPr>
          <a:xfrm>
            <a:off x="2859101" y="2091634"/>
            <a:ext cx="1519158" cy="1941473"/>
            <a:chOff x="2859101" y="2091634"/>
            <a:chExt cx="1519158" cy="1941473"/>
          </a:xfrm>
        </p:grpSpPr>
        <p:sp>
          <p:nvSpPr>
            <p:cNvPr id="118" name="TextBox 117"/>
            <p:cNvSpPr txBox="1"/>
            <p:nvPr/>
          </p:nvSpPr>
          <p:spPr>
            <a:xfrm>
              <a:off x="2859101" y="366377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alibri"/>
                </a:rPr>
                <a:t>x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986101" y="349867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alibri"/>
                </a:rPr>
                <a:t>x</a:t>
              </a:r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3134545" y="2091634"/>
              <a:ext cx="1243714" cy="1694275"/>
              <a:chOff x="3134545" y="2091634"/>
              <a:chExt cx="1243714" cy="1694275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4091001" y="26858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3770733" y="3056262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862401" y="28509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3373663" y="299189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3402977" y="3359501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3134545" y="3416577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US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3973790" y="2091634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</p:grpSp>
      </p:grpSp>
      <p:sp>
        <p:nvSpPr>
          <p:cNvPr id="128" name="Rectangle 127"/>
          <p:cNvSpPr/>
          <p:nvPr/>
        </p:nvSpPr>
        <p:spPr>
          <a:xfrm>
            <a:off x="4049721" y="2254075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9" name="Picture 128" descr="F07_v06_CMYK_maponl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" y="1020033"/>
            <a:ext cx="6009861" cy="5543898"/>
          </a:xfrm>
          <a:prstGeom prst="rect">
            <a:avLst/>
          </a:prstGeom>
        </p:spPr>
      </p:pic>
      <p:grpSp>
        <p:nvGrpSpPr>
          <p:cNvPr id="130" name="Group 129"/>
          <p:cNvGrpSpPr/>
          <p:nvPr/>
        </p:nvGrpSpPr>
        <p:grpSpPr>
          <a:xfrm>
            <a:off x="3843351" y="2273125"/>
            <a:ext cx="1024466" cy="990600"/>
            <a:chOff x="3843351" y="2273125"/>
            <a:chExt cx="1024466" cy="990600"/>
          </a:xfrm>
        </p:grpSpPr>
        <p:sp>
          <p:nvSpPr>
            <p:cNvPr id="131" name="Rectangle 130"/>
            <p:cNvSpPr/>
            <p:nvPr/>
          </p:nvSpPr>
          <p:spPr>
            <a:xfrm>
              <a:off x="3843351" y="2825575"/>
              <a:ext cx="520700" cy="438150"/>
            </a:xfrm>
            <a:prstGeom prst="rect">
              <a:avLst/>
            </a:prstGeom>
            <a:noFill/>
            <a:ln w="12700" cmpd="sng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4093117" y="2273125"/>
              <a:ext cx="774700" cy="596900"/>
              <a:chOff x="4093117" y="2273125"/>
              <a:chExt cx="774700" cy="596900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4118517" y="22731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4645567" y="23747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4728117" y="26033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4093117" y="27176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2859101" y="2040467"/>
            <a:ext cx="1519158" cy="1992640"/>
            <a:chOff x="2859101" y="2040467"/>
            <a:chExt cx="1519158" cy="1992640"/>
          </a:xfrm>
        </p:grpSpPr>
        <p:grpSp>
          <p:nvGrpSpPr>
            <p:cNvPr id="138" name="Group 137"/>
            <p:cNvGrpSpPr/>
            <p:nvPr/>
          </p:nvGrpSpPr>
          <p:grpSpPr>
            <a:xfrm>
              <a:off x="2859101" y="2139775"/>
              <a:ext cx="1519158" cy="1893332"/>
              <a:chOff x="2859101" y="2139775"/>
              <a:chExt cx="1519158" cy="1893332"/>
            </a:xfrm>
          </p:grpSpPr>
          <p:sp>
            <p:nvSpPr>
              <p:cNvPr id="140" name="TextBox 139"/>
              <p:cNvSpPr txBox="1"/>
              <p:nvPr/>
            </p:nvSpPr>
            <p:spPr>
              <a:xfrm>
                <a:off x="3989401" y="21397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grpSp>
            <p:nvGrpSpPr>
              <p:cNvPr id="141" name="Group 140"/>
              <p:cNvGrpSpPr/>
              <p:nvPr/>
            </p:nvGrpSpPr>
            <p:grpSpPr>
              <a:xfrm>
                <a:off x="2859101" y="2685875"/>
                <a:ext cx="1519158" cy="1347232"/>
                <a:chOff x="2859101" y="2685875"/>
                <a:chExt cx="1519158" cy="1347232"/>
              </a:xfrm>
            </p:grpSpPr>
            <p:grpSp>
              <p:nvGrpSpPr>
                <p:cNvPr id="142" name="Group 141"/>
                <p:cNvGrpSpPr/>
                <p:nvPr/>
              </p:nvGrpSpPr>
              <p:grpSpPr>
                <a:xfrm>
                  <a:off x="2859101" y="2685875"/>
                  <a:ext cx="1519158" cy="1347232"/>
                  <a:chOff x="2859101" y="2685875"/>
                  <a:chExt cx="1519158" cy="1347232"/>
                </a:xfrm>
              </p:grpSpPr>
              <p:grpSp>
                <p:nvGrpSpPr>
                  <p:cNvPr id="144" name="Group 143"/>
                  <p:cNvGrpSpPr/>
                  <p:nvPr/>
                </p:nvGrpSpPr>
                <p:grpSpPr>
                  <a:xfrm>
                    <a:off x="2859101" y="2685875"/>
                    <a:ext cx="1519158" cy="1347232"/>
                    <a:chOff x="2859101" y="2685875"/>
                    <a:chExt cx="1519158" cy="1347232"/>
                  </a:xfrm>
                </p:grpSpPr>
                <p:grpSp>
                  <p:nvGrpSpPr>
                    <p:cNvPr id="146" name="Group 145"/>
                    <p:cNvGrpSpPr/>
                    <p:nvPr/>
                  </p:nvGrpSpPr>
                  <p:grpSpPr>
                    <a:xfrm>
                      <a:off x="2859101" y="2685875"/>
                      <a:ext cx="1519158" cy="1347232"/>
                      <a:chOff x="2859101" y="2685875"/>
                      <a:chExt cx="1519158" cy="1347232"/>
                    </a:xfrm>
                  </p:grpSpPr>
                  <p:sp>
                    <p:nvSpPr>
                      <p:cNvPr id="148" name="TextBox 147"/>
                      <p:cNvSpPr txBox="1"/>
                      <p:nvPr/>
                    </p:nvSpPr>
                    <p:spPr>
                      <a:xfrm>
                        <a:off x="2986101" y="34986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49" name="TextBox 148"/>
                      <p:cNvSpPr txBox="1"/>
                      <p:nvPr/>
                    </p:nvSpPr>
                    <p:spPr>
                      <a:xfrm>
                        <a:off x="3341701" y="311132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50" name="TextBox 149"/>
                      <p:cNvSpPr txBox="1"/>
                      <p:nvPr/>
                    </p:nvSpPr>
                    <p:spPr>
                      <a:xfrm>
                        <a:off x="3697301" y="29271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51" name="TextBox 150"/>
                      <p:cNvSpPr txBox="1"/>
                      <p:nvPr/>
                    </p:nvSpPr>
                    <p:spPr>
                      <a:xfrm>
                        <a:off x="3862401" y="28509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52" name="TextBox 151"/>
                      <p:cNvSpPr txBox="1"/>
                      <p:nvPr/>
                    </p:nvSpPr>
                    <p:spPr>
                      <a:xfrm>
                        <a:off x="2859101" y="36637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53" name="TextBox 152"/>
                      <p:cNvSpPr txBox="1"/>
                      <p:nvPr/>
                    </p:nvSpPr>
                    <p:spPr>
                      <a:xfrm>
                        <a:off x="4091001" y="26858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54" name="TextBox 153"/>
                      <p:cNvSpPr txBox="1"/>
                      <p:nvPr/>
                    </p:nvSpPr>
                    <p:spPr>
                      <a:xfrm>
                        <a:off x="3770733" y="3056262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55" name="TextBox 154"/>
                      <p:cNvSpPr txBox="1"/>
                      <p:nvPr/>
                    </p:nvSpPr>
                    <p:spPr>
                      <a:xfrm>
                        <a:off x="3373663" y="299189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56" name="TextBox 155"/>
                      <p:cNvSpPr txBox="1"/>
                      <p:nvPr/>
                    </p:nvSpPr>
                    <p:spPr>
                      <a:xfrm>
                        <a:off x="3402977" y="3359501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57" name="TextBox 156"/>
                      <p:cNvSpPr txBox="1"/>
                      <p:nvPr/>
                    </p:nvSpPr>
                    <p:spPr>
                      <a:xfrm>
                        <a:off x="3134545" y="3416577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  <a:endParaRPr lang="en-US" dirty="0">
                          <a:solidFill>
                            <a:srgbClr val="FFFFFF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147" name="Rectangle 146"/>
                    <p:cNvSpPr/>
                    <p:nvPr/>
                  </p:nvSpPr>
                  <p:spPr>
                    <a:xfrm>
                      <a:off x="3462351" y="3157892"/>
                      <a:ext cx="610116" cy="397933"/>
                    </a:xfrm>
                    <a:prstGeom prst="rect">
                      <a:avLst/>
                    </a:prstGeom>
                    <a:noFill/>
                    <a:ln w="12700" cmpd="sng">
                      <a:solidFill>
                        <a:schemeClr val="bg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45" name="TextBox 144"/>
                  <p:cNvSpPr txBox="1"/>
                  <p:nvPr/>
                </p:nvSpPr>
                <p:spPr>
                  <a:xfrm>
                    <a:off x="3760801" y="2857325"/>
                    <a:ext cx="2872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FFFF"/>
                        </a:solidFill>
                        <a:latin typeface="Calibri"/>
                      </a:rPr>
                      <a:t>x</a:t>
                    </a:r>
                  </a:p>
                </p:txBody>
              </p:sp>
            </p:grpSp>
            <p:sp>
              <p:nvSpPr>
                <p:cNvPr id="143" name="TextBox 142"/>
                <p:cNvSpPr txBox="1"/>
                <p:nvPr/>
              </p:nvSpPr>
              <p:spPr>
                <a:xfrm>
                  <a:off x="3570301" y="3035125"/>
                  <a:ext cx="2872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FF"/>
                      </a:solidFill>
                      <a:latin typeface="Calibri"/>
                    </a:rPr>
                    <a:t>x</a:t>
                  </a:r>
                </a:p>
              </p:txBody>
            </p:sp>
          </p:grpSp>
        </p:grpSp>
        <p:sp>
          <p:nvSpPr>
            <p:cNvPr id="139" name="Rectangle 138"/>
            <p:cNvSpPr/>
            <p:nvPr/>
          </p:nvSpPr>
          <p:spPr>
            <a:xfrm>
              <a:off x="3911600" y="2040467"/>
              <a:ext cx="287351" cy="270758"/>
            </a:xfrm>
            <a:prstGeom prst="rect">
              <a:avLst/>
            </a:prstGeom>
            <a:noFill/>
            <a:ln w="12700" cmpd="sng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2869684" y="1261359"/>
            <a:ext cx="2777067" cy="2980266"/>
            <a:chOff x="2869684" y="1261359"/>
            <a:chExt cx="2777067" cy="2980266"/>
          </a:xfrm>
        </p:grpSpPr>
        <p:sp>
          <p:nvSpPr>
            <p:cNvPr id="159" name="Rectangle 158"/>
            <p:cNvSpPr/>
            <p:nvPr/>
          </p:nvSpPr>
          <p:spPr>
            <a:xfrm>
              <a:off x="5494351" y="1591558"/>
              <a:ext cx="152400" cy="1524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60" name="Group 159"/>
            <p:cNvGrpSpPr/>
            <p:nvPr/>
          </p:nvGrpSpPr>
          <p:grpSpPr>
            <a:xfrm>
              <a:off x="2869684" y="1261359"/>
              <a:ext cx="1307037" cy="2980266"/>
              <a:chOff x="2869684" y="1261359"/>
              <a:chExt cx="1307037" cy="2980266"/>
            </a:xfrm>
          </p:grpSpPr>
          <p:sp>
            <p:nvSpPr>
              <p:cNvPr id="161" name="Rectangle 160"/>
              <p:cNvSpPr/>
              <p:nvPr/>
            </p:nvSpPr>
            <p:spPr>
              <a:xfrm>
                <a:off x="3475058" y="3524134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3081351" y="4089225"/>
                <a:ext cx="152400" cy="152400"/>
              </a:xfrm>
              <a:prstGeom prst="rect">
                <a:avLst/>
              </a:prstGeom>
              <a:solidFill>
                <a:srgbClr val="0E1C30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3851818" y="1261359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2869684" y="3640492"/>
                <a:ext cx="152400" cy="152400"/>
              </a:xfrm>
              <a:prstGeom prst="rect">
                <a:avLst/>
              </a:prstGeom>
              <a:solidFill>
                <a:srgbClr val="0E1C30"/>
              </a:solidFill>
              <a:ln w="25400">
                <a:solidFill>
                  <a:srgbClr val="E97DA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3209859" y="3573702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3538558" y="3149442"/>
                <a:ext cx="152400" cy="152400"/>
              </a:xfrm>
              <a:prstGeom prst="rect">
                <a:avLst/>
              </a:prstGeom>
              <a:solidFill>
                <a:srgbClr val="3A7A9B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3449141" y="3155720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4049721" y="2254075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69" name="Rectangle 168"/>
          <p:cNvSpPr/>
          <p:nvPr/>
        </p:nvSpPr>
        <p:spPr>
          <a:xfrm>
            <a:off x="3911084" y="3615092"/>
            <a:ext cx="1126067" cy="1574800"/>
          </a:xfrm>
          <a:prstGeom prst="rect">
            <a:avLst/>
          </a:prstGeom>
          <a:noFill/>
          <a:ln w="12700" cmpd="sng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0" name="Group 169"/>
          <p:cNvGrpSpPr/>
          <p:nvPr/>
        </p:nvGrpSpPr>
        <p:grpSpPr>
          <a:xfrm>
            <a:off x="1350513" y="3945387"/>
            <a:ext cx="1334584" cy="1461043"/>
            <a:chOff x="1350513" y="3945387"/>
            <a:chExt cx="1334584" cy="1461043"/>
          </a:xfrm>
        </p:grpSpPr>
        <p:pic>
          <p:nvPicPr>
            <p:cNvPr id="171" name="Picture 170" descr="plane-clipart-4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10564">
              <a:off x="1511300" y="3784600"/>
              <a:ext cx="774700" cy="1096273"/>
            </a:xfrm>
            <a:prstGeom prst="rect">
              <a:avLst/>
            </a:prstGeom>
          </p:spPr>
        </p:pic>
        <p:sp>
          <p:nvSpPr>
            <p:cNvPr id="172" name="TextBox 171"/>
            <p:cNvSpPr txBox="1"/>
            <p:nvPr/>
          </p:nvSpPr>
          <p:spPr>
            <a:xfrm>
              <a:off x="1676400" y="4483100"/>
              <a:ext cx="10086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DC-8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ER-2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Citation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2023534" y="1244600"/>
            <a:ext cx="2108199" cy="3225800"/>
            <a:chOff x="2023534" y="1244600"/>
            <a:chExt cx="2108199" cy="3225800"/>
          </a:xfrm>
        </p:grpSpPr>
        <p:sp>
          <p:nvSpPr>
            <p:cNvPr id="174" name="Diamond 173"/>
            <p:cNvSpPr/>
            <p:nvPr/>
          </p:nvSpPr>
          <p:spPr>
            <a:xfrm>
              <a:off x="3996266" y="1244600"/>
              <a:ext cx="135467" cy="203200"/>
            </a:xfrm>
            <a:prstGeom prst="diamond">
              <a:avLst/>
            </a:prstGeom>
            <a:solidFill>
              <a:srgbClr val="FF6600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Diamond 174"/>
            <p:cNvSpPr/>
            <p:nvPr/>
          </p:nvSpPr>
          <p:spPr>
            <a:xfrm>
              <a:off x="2379133" y="2209800"/>
              <a:ext cx="135467" cy="203200"/>
            </a:xfrm>
            <a:prstGeom prst="diamond">
              <a:avLst/>
            </a:prstGeom>
            <a:solidFill>
              <a:srgbClr val="FF6600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Diamond 175"/>
            <p:cNvSpPr/>
            <p:nvPr/>
          </p:nvSpPr>
          <p:spPr>
            <a:xfrm>
              <a:off x="2946400" y="3522134"/>
              <a:ext cx="135467" cy="203200"/>
            </a:xfrm>
            <a:prstGeom prst="diamond">
              <a:avLst/>
            </a:prstGeom>
            <a:solidFill>
              <a:srgbClr val="FF6600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Diamond 176"/>
            <p:cNvSpPr/>
            <p:nvPr/>
          </p:nvSpPr>
          <p:spPr>
            <a:xfrm>
              <a:off x="2023534" y="4267200"/>
              <a:ext cx="135467" cy="203200"/>
            </a:xfrm>
            <a:prstGeom prst="diamond">
              <a:avLst/>
            </a:prstGeom>
            <a:solidFill>
              <a:srgbClr val="FF6600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8" name="Diamond 177"/>
          <p:cNvSpPr/>
          <p:nvPr/>
        </p:nvSpPr>
        <p:spPr>
          <a:xfrm>
            <a:off x="6849533" y="3488267"/>
            <a:ext cx="135467" cy="203200"/>
          </a:xfrm>
          <a:prstGeom prst="diamond">
            <a:avLst/>
          </a:prstGeom>
          <a:solidFill>
            <a:srgbClr val="FF66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TextBox 178"/>
          <p:cNvSpPr txBox="1"/>
          <p:nvPr/>
        </p:nvSpPr>
        <p:spPr>
          <a:xfrm>
            <a:off x="6032500" y="1079501"/>
            <a:ext cx="431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endParaRPr lang="en-US" sz="1200" dirty="0"/>
          </a:p>
        </p:txBody>
      </p:sp>
      <p:sp>
        <p:nvSpPr>
          <p:cNvPr id="180" name="TextBox 179"/>
          <p:cNvSpPr txBox="1"/>
          <p:nvPr/>
        </p:nvSpPr>
        <p:spPr>
          <a:xfrm>
            <a:off x="6667029" y="241800"/>
            <a:ext cx="21336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Test deployments this winter: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Hurricane Ridge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Quinault Fisheries</a:t>
            </a:r>
          </a:p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Snoqualmie Pass</a:t>
            </a: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3873500" y="2006600"/>
            <a:ext cx="482600" cy="546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3035300" y="3365500"/>
            <a:ext cx="482600" cy="546100"/>
          </a:xfrm>
          <a:prstGeom prst="ellipse">
            <a:avLst/>
          </a:prstGeom>
          <a:noFill/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5930900" y="3352800"/>
            <a:ext cx="482600" cy="546100"/>
          </a:xfrm>
          <a:prstGeom prst="ellipse">
            <a:avLst/>
          </a:prstGeom>
          <a:noFill/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41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81" grpId="0" animBg="1"/>
      <p:bldP spid="182" grpId="0" animBg="1"/>
      <p:bldP spid="18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04800" y="595256"/>
            <a:ext cx="8484134" cy="580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Considerations – Power, Nature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" name="Content Placeholder 3"/>
          <p:cNvSpPr txBox="1">
            <a:spLocks/>
          </p:cNvSpPr>
          <p:nvPr/>
        </p:nvSpPr>
        <p:spPr>
          <a:xfrm>
            <a:off x="353262" y="1486657"/>
            <a:ext cx="8435672" cy="42119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atin typeface="Trebuchet MS"/>
              </a:rPr>
              <a:t>Hurricane Ridge</a:t>
            </a:r>
          </a:p>
          <a:p>
            <a:pPr lvl="1"/>
            <a:r>
              <a:rPr lang="en-US" sz="1800" b="1" dirty="0" smtClean="0">
                <a:latin typeface="Trebuchet MS"/>
              </a:rPr>
              <a:t>Strong winds (SWE underestimated by hotplate)</a:t>
            </a:r>
          </a:p>
          <a:p>
            <a:pPr lvl="1"/>
            <a:r>
              <a:rPr lang="en-US" sz="1800" b="1" dirty="0" smtClean="0">
                <a:latin typeface="Trebuchet MS"/>
              </a:rPr>
              <a:t>Noisy </a:t>
            </a:r>
            <a:r>
              <a:rPr lang="en-US" sz="1800" b="1" dirty="0" err="1" smtClean="0">
                <a:latin typeface="Trebuchet MS"/>
              </a:rPr>
              <a:t>Parsivel</a:t>
            </a:r>
            <a:r>
              <a:rPr lang="en-US" sz="1800" b="1" dirty="0" smtClean="0">
                <a:latin typeface="Trebuchet MS"/>
              </a:rPr>
              <a:t> data</a:t>
            </a:r>
          </a:p>
          <a:p>
            <a:pPr lvl="1"/>
            <a:r>
              <a:rPr lang="en-US" sz="1800" b="1" dirty="0" smtClean="0">
                <a:latin typeface="Trebuchet MS"/>
              </a:rPr>
              <a:t>Couldn’t test riming (abnormal year)</a:t>
            </a:r>
          </a:p>
          <a:p>
            <a:r>
              <a:rPr lang="en-US" sz="2400" b="1" dirty="0" smtClean="0">
                <a:latin typeface="Trebuchet MS"/>
              </a:rPr>
              <a:t>Quinault Fisheries</a:t>
            </a:r>
          </a:p>
          <a:p>
            <a:pPr lvl="1"/>
            <a:r>
              <a:rPr lang="en-US" sz="1800" b="1" dirty="0" smtClean="0">
                <a:latin typeface="Trebuchet MS"/>
              </a:rPr>
              <a:t>Solar panel + 1 battery = 2-3 weeks</a:t>
            </a:r>
          </a:p>
          <a:p>
            <a:pPr lvl="1"/>
            <a:r>
              <a:rPr lang="en-US" sz="1800" b="1" dirty="0" smtClean="0">
                <a:latin typeface="Trebuchet MS"/>
              </a:rPr>
              <a:t>Need to change batteries in dual tipping buckets every month</a:t>
            </a:r>
          </a:p>
          <a:p>
            <a:r>
              <a:rPr lang="en-US" sz="2400" b="1" dirty="0" smtClean="0">
                <a:latin typeface="Trebuchet MS"/>
              </a:rPr>
              <a:t>Snoqualmie Pass (high elevation, no power)</a:t>
            </a:r>
          </a:p>
          <a:p>
            <a:pPr lvl="1"/>
            <a:r>
              <a:rPr lang="en-US" sz="1800" b="1" dirty="0" smtClean="0">
                <a:latin typeface="Trebuchet MS"/>
              </a:rPr>
              <a:t>Solar panel + 8 batteries = all winter (1.5-2 </a:t>
            </a:r>
            <a:r>
              <a:rPr lang="en-US" sz="1800" b="1" dirty="0" err="1" smtClean="0">
                <a:latin typeface="Trebuchet MS"/>
              </a:rPr>
              <a:t>mo</a:t>
            </a:r>
            <a:r>
              <a:rPr lang="en-US" sz="1800" b="1" dirty="0" smtClean="0">
                <a:latin typeface="Trebuchet MS"/>
              </a:rPr>
              <a:t> in normal rainy year)</a:t>
            </a:r>
          </a:p>
          <a:p>
            <a:pPr lvl="1"/>
            <a:r>
              <a:rPr lang="en-US" sz="1800" b="1" dirty="0" err="1" smtClean="0">
                <a:latin typeface="Trebuchet MS"/>
              </a:rPr>
              <a:t>Pluvio</a:t>
            </a:r>
            <a:r>
              <a:rPr lang="en-US" sz="1800" b="1" dirty="0" smtClean="0">
                <a:latin typeface="Trebuchet MS"/>
              </a:rPr>
              <a:t> needs to be emptied at least every 3-4 weeks</a:t>
            </a:r>
          </a:p>
          <a:p>
            <a:pPr lvl="1"/>
            <a:r>
              <a:rPr lang="en-US" sz="1800" dirty="0" smtClean="0">
                <a:latin typeface="Trebuchet MS"/>
              </a:rPr>
              <a:t>No cell coverage</a:t>
            </a:r>
            <a:endParaRPr lang="en-US" sz="1800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7070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04800" y="595256"/>
            <a:ext cx="8484134" cy="580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Considerations - Visitors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53904"/>
            <a:ext cx="5454451" cy="4111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790" y="1453903"/>
            <a:ext cx="6105284" cy="457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6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 noGrp="1"/>
          </p:cNvSpPr>
          <p:nvPr>
            <p:ph type="title"/>
          </p:nvPr>
        </p:nvSpPr>
        <p:spPr>
          <a:xfrm>
            <a:off x="2221179" y="224502"/>
            <a:ext cx="5114072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Considerations: IOPs</a:t>
            </a: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353262" y="1484486"/>
            <a:ext cx="8318709" cy="49327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latin typeface="Trebuchet MS"/>
              </a:rPr>
              <a:t>Forecasting approaching storm</a:t>
            </a:r>
          </a:p>
          <a:p>
            <a:pPr lvl="1"/>
            <a:r>
              <a:rPr lang="en-US" sz="1800" b="1" dirty="0" smtClean="0">
                <a:latin typeface="Trebuchet MS"/>
              </a:rPr>
              <a:t>Achieve OLYMPEX goals?</a:t>
            </a:r>
          </a:p>
          <a:p>
            <a:pPr lvl="1"/>
            <a:r>
              <a:rPr lang="en-US" sz="1800" b="1" dirty="0" smtClean="0">
                <a:latin typeface="Trebuchet MS"/>
              </a:rPr>
              <a:t>10 AM planning meeting</a:t>
            </a:r>
          </a:p>
          <a:p>
            <a:pPr lvl="1"/>
            <a:r>
              <a:rPr lang="en-US" sz="1800" b="1" dirty="0" smtClean="0">
                <a:latin typeface="Trebuchet MS"/>
              </a:rPr>
              <a:t>Decisions for Day 1, 2, 3-5</a:t>
            </a:r>
          </a:p>
          <a:p>
            <a:r>
              <a:rPr lang="en-US" sz="2200" b="1" dirty="0" smtClean="0">
                <a:latin typeface="Trebuchet MS"/>
              </a:rPr>
              <a:t>When to start soundings (NPOL)</a:t>
            </a:r>
          </a:p>
          <a:p>
            <a:pPr lvl="1"/>
            <a:r>
              <a:rPr lang="en-US" sz="1800" b="1" dirty="0" smtClean="0">
                <a:latin typeface="Trebuchet MS"/>
              </a:rPr>
              <a:t>Increase frequency as storm progresses?</a:t>
            </a:r>
          </a:p>
          <a:p>
            <a:pPr lvl="1"/>
            <a:r>
              <a:rPr lang="en-US" sz="1800" b="1" dirty="0" smtClean="0">
                <a:latin typeface="Trebuchet MS"/>
              </a:rPr>
              <a:t>100 available at NPOL</a:t>
            </a:r>
          </a:p>
          <a:p>
            <a:r>
              <a:rPr lang="en-US" sz="2200" b="1" dirty="0" smtClean="0">
                <a:latin typeface="Trebuchet MS"/>
              </a:rPr>
              <a:t>If/when/which aircraft fly</a:t>
            </a:r>
          </a:p>
          <a:p>
            <a:pPr lvl="1"/>
            <a:r>
              <a:rPr lang="en-US" sz="1800" b="1" dirty="0" smtClean="0">
                <a:latin typeface="Trebuchet MS"/>
              </a:rPr>
              <a:t>If/when/how many </a:t>
            </a:r>
            <a:r>
              <a:rPr lang="en-US" sz="1800" b="1" dirty="0" err="1" smtClean="0">
                <a:latin typeface="Trebuchet MS"/>
              </a:rPr>
              <a:t>dropsonde</a:t>
            </a:r>
            <a:r>
              <a:rPr lang="en-US" sz="1800" b="1" dirty="0" smtClean="0">
                <a:latin typeface="Trebuchet MS"/>
              </a:rPr>
              <a:t> DC-8 launches</a:t>
            </a:r>
          </a:p>
          <a:p>
            <a:pPr lvl="1"/>
            <a:r>
              <a:rPr lang="en-US" sz="1800" b="1" dirty="0" smtClean="0">
                <a:latin typeface="Trebuchet MS"/>
              </a:rPr>
              <a:t>DC-8: 80 h</a:t>
            </a:r>
          </a:p>
          <a:p>
            <a:pPr lvl="1"/>
            <a:r>
              <a:rPr lang="en-US" sz="1800" b="1" dirty="0" smtClean="0">
                <a:latin typeface="Trebuchet MS"/>
              </a:rPr>
              <a:t>ER-2: 54 h (daylight)</a:t>
            </a:r>
          </a:p>
          <a:p>
            <a:pPr lvl="1"/>
            <a:r>
              <a:rPr lang="en-US" sz="1800" b="1" dirty="0" smtClean="0">
                <a:latin typeface="Trebuchet MS"/>
              </a:rPr>
              <a:t>Citation: 75 h (60 for OLYMPEX)</a:t>
            </a:r>
          </a:p>
          <a:p>
            <a:pPr lvl="1"/>
            <a:r>
              <a:rPr lang="en-US" sz="1800" b="1" dirty="0" smtClean="0">
                <a:latin typeface="Trebuchet MS"/>
              </a:rPr>
              <a:t>Distributed between different regions, storm sectors, RADEX (offshore)</a:t>
            </a:r>
            <a:endParaRPr lang="en-US" sz="1800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42690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 noGrp="1"/>
          </p:cNvSpPr>
          <p:nvPr>
            <p:ph type="title"/>
          </p:nvPr>
        </p:nvSpPr>
        <p:spPr>
          <a:xfrm>
            <a:off x="851041" y="274638"/>
            <a:ext cx="4078719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Aircraft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1801" y="3104832"/>
            <a:ext cx="4013200" cy="11557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Satellite Simulator instruments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Dropsondes</a:t>
            </a:r>
            <a:r>
              <a:rPr lang="en-US" dirty="0" smtClean="0">
                <a:solidFill>
                  <a:srgbClr val="FFFFFF"/>
                </a:solidFill>
              </a:rPr>
              <a:t> over the ocean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Flies at ~30,000 </a:t>
            </a:r>
            <a:r>
              <a:rPr lang="en-US" dirty="0" err="1" smtClean="0">
                <a:solidFill>
                  <a:srgbClr val="FFFFFF"/>
                </a:solidFill>
              </a:rPr>
              <a:t>ft</a:t>
            </a:r>
            <a:endParaRPr lang="en-US" dirty="0" smtClean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25500" y="1631095"/>
            <a:ext cx="3009900" cy="1410237"/>
            <a:chOff x="825500" y="1447263"/>
            <a:chExt cx="3009900" cy="1410237"/>
          </a:xfrm>
        </p:grpSpPr>
        <p:grpSp>
          <p:nvGrpSpPr>
            <p:cNvPr id="7" name="Group 6"/>
            <p:cNvGrpSpPr/>
            <p:nvPr/>
          </p:nvGrpSpPr>
          <p:grpSpPr>
            <a:xfrm>
              <a:off x="825500" y="1447263"/>
              <a:ext cx="2794000" cy="1410237"/>
              <a:chOff x="4864100" y="1498063"/>
              <a:chExt cx="2794000" cy="1410237"/>
            </a:xfrm>
          </p:grpSpPr>
          <p:pic>
            <p:nvPicPr>
              <p:cNvPr id="9" name="Picture 8" descr="DC8_GCPEx_cropped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64100" y="1498063"/>
                <a:ext cx="2781300" cy="141023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874130" y="1509294"/>
                <a:ext cx="2783970" cy="1399006"/>
              </a:xfrm>
              <a:prstGeom prst="rect">
                <a:avLst/>
              </a:prstGeom>
              <a:noFill/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806700" y="2451100"/>
              <a:ext cx="1028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DC-8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641600" y="4235158"/>
            <a:ext cx="3594100" cy="1947749"/>
            <a:chOff x="4546600" y="706550"/>
            <a:chExt cx="3594100" cy="1947749"/>
          </a:xfrm>
        </p:grpSpPr>
        <p:pic>
          <p:nvPicPr>
            <p:cNvPr id="13" name="Picture 12" descr="ER2-681841main_ED08-0053-07_67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600" y="706550"/>
              <a:ext cx="3390900" cy="1947749"/>
            </a:xfrm>
            <a:prstGeom prst="rect">
              <a:avLst/>
            </a:prstGeom>
            <a:ln w="28575" cmpd="sng">
              <a:solidFill>
                <a:schemeClr val="tx2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7112000" y="711200"/>
              <a:ext cx="1028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ER-2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07000" y="520700"/>
            <a:ext cx="3556000" cy="2483564"/>
            <a:chOff x="2552700" y="3937000"/>
            <a:chExt cx="3810000" cy="2540000"/>
          </a:xfrm>
        </p:grpSpPr>
        <p:pic>
          <p:nvPicPr>
            <p:cNvPr id="16" name="Picture 15" descr="cessna-research-jet_sideba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3937000"/>
              <a:ext cx="3810000" cy="2540000"/>
            </a:xfrm>
            <a:prstGeom prst="rect">
              <a:avLst/>
            </a:prstGeom>
            <a:ln w="28575" cmpd="sng">
              <a:solidFill>
                <a:srgbClr val="1B3861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5245100" y="4000500"/>
              <a:ext cx="1028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Citation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9" name="Content Placeholder 2"/>
          <p:cNvSpPr txBox="1">
            <a:spLocks/>
          </p:cNvSpPr>
          <p:nvPr/>
        </p:nvSpPr>
        <p:spPr>
          <a:xfrm>
            <a:off x="2616201" y="6221008"/>
            <a:ext cx="5651500" cy="54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Satellite Simulator instruments and Flies at ~60,000 </a:t>
            </a:r>
            <a:r>
              <a:rPr lang="en-US" sz="1600" dirty="0" err="1" smtClean="0"/>
              <a:t>ft</a:t>
            </a:r>
            <a:endParaRPr lang="en-US" sz="1600" dirty="0" smtClean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876800" y="3162300"/>
            <a:ext cx="4013200" cy="774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Cloud Microphysics instruments</a:t>
            </a:r>
          </a:p>
          <a:p>
            <a:r>
              <a:rPr lang="en-US" dirty="0" smtClean="0"/>
              <a:t>Flies at 2000 </a:t>
            </a:r>
            <a:r>
              <a:rPr lang="en-US" dirty="0" err="1" smtClean="0"/>
              <a:t>ft</a:t>
            </a:r>
            <a:r>
              <a:rPr lang="en-US" dirty="0" smtClean="0"/>
              <a:t> above highest obstacle</a:t>
            </a:r>
          </a:p>
        </p:txBody>
      </p:sp>
    </p:spTree>
    <p:extLst>
      <p:ext uri="{BB962C8B-B14F-4D97-AF65-F5344CB8AC3E}">
        <p14:creationId xmlns:p14="http://schemas.microsoft.com/office/powerpoint/2010/main" val="60636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249304"/>
            <a:ext cx="54102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+mj-lt"/>
                <a:ea typeface="+mj-ea"/>
                <a:cs typeface="+mj-cs"/>
              </a:rPr>
              <a:t>Resources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353262" y="1434350"/>
            <a:ext cx="8318709" cy="12729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latin typeface="Trebuchet MS"/>
              </a:rPr>
              <a:t>OLYMPEX </a:t>
            </a:r>
            <a:r>
              <a:rPr lang="en-US" sz="1800" b="1" dirty="0">
                <a:latin typeface="Trebuchet MS"/>
              </a:rPr>
              <a:t>webpage: </a:t>
            </a:r>
            <a:r>
              <a:rPr lang="en-US" sz="1800" b="1" dirty="0">
                <a:latin typeface="Trebuchet MS"/>
                <a:hlinkClick r:id="rId2"/>
              </a:rPr>
              <a:t>http://</a:t>
            </a:r>
            <a:r>
              <a:rPr lang="en-US" sz="1800" b="1" dirty="0" smtClean="0">
                <a:latin typeface="Trebuchet MS"/>
                <a:hlinkClick r:id="rId2"/>
              </a:rPr>
              <a:t>olympex.atmos.washington.edu</a:t>
            </a:r>
            <a:endParaRPr lang="en-US" sz="1800" b="1" dirty="0" smtClean="0">
              <a:latin typeface="Trebuchet MS"/>
            </a:endParaRPr>
          </a:p>
          <a:p>
            <a:r>
              <a:rPr lang="en-US" sz="1800" b="1" dirty="0" smtClean="0">
                <a:latin typeface="Trebuchet MS"/>
              </a:rPr>
              <a:t>Social media: </a:t>
            </a:r>
            <a:r>
              <a:rPr lang="en-US" sz="1800" b="1" dirty="0" smtClean="0">
                <a:latin typeface="Trebuchet MS"/>
                <a:hlinkClick r:id="rId3"/>
              </a:rPr>
              <a:t>http://www.facebook.com/OLYMPEX</a:t>
            </a:r>
            <a:r>
              <a:rPr lang="en-US" sz="1800" b="1" dirty="0" smtClean="0">
                <a:latin typeface="Trebuchet MS"/>
              </a:rPr>
              <a:t>, @UW_OLYMPEX</a:t>
            </a:r>
          </a:p>
          <a:p>
            <a:r>
              <a:rPr lang="en-US" sz="1800" b="1" dirty="0">
                <a:latin typeface="Trebuchet MS"/>
              </a:rPr>
              <a:t>Education: </a:t>
            </a:r>
            <a:r>
              <a:rPr lang="en-US" sz="1800" b="1" dirty="0">
                <a:latin typeface="Trebuchet MS"/>
                <a:hlinkClick r:id="rId4"/>
              </a:rPr>
              <a:t>http://pmm.nasa.gov/</a:t>
            </a:r>
            <a:r>
              <a:rPr lang="en-US" sz="1800" b="1" dirty="0" smtClean="0">
                <a:latin typeface="Trebuchet MS"/>
                <a:hlinkClick r:id="rId4"/>
              </a:rPr>
              <a:t>olympex</a:t>
            </a:r>
            <a:endParaRPr lang="en-US" sz="1800" b="1" dirty="0" smtClean="0">
              <a:latin typeface="Trebuchet MS"/>
            </a:endParaRPr>
          </a:p>
          <a:p>
            <a:endParaRPr lang="en-US" sz="1800" dirty="0">
              <a:latin typeface="Trebuchet MS"/>
            </a:endParaRPr>
          </a:p>
        </p:txBody>
      </p:sp>
      <p:pic>
        <p:nvPicPr>
          <p:cNvPr id="8" name="Picture 7" descr="Screen Shot 2015-10-26 at 11.19.40 PM.png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68" y="2840962"/>
            <a:ext cx="7263254" cy="376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7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249304"/>
            <a:ext cx="54102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+mj-lt"/>
                <a:ea typeface="+mj-ea"/>
                <a:cs typeface="+mj-cs"/>
              </a:rPr>
              <a:t>Looking Forward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614" y="1373596"/>
            <a:ext cx="6322616" cy="525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04800" y="405072"/>
            <a:ext cx="3755487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Olympic Peninsula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55" y="3326452"/>
            <a:ext cx="5198843" cy="3417879"/>
          </a:xfrm>
          <a:prstGeom prst="rect">
            <a:avLst/>
          </a:prstGeom>
        </p:spPr>
      </p:pic>
      <p:pic>
        <p:nvPicPr>
          <p:cNvPr id="25" name="Picture 24" descr="F03_v0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882" y="182438"/>
            <a:ext cx="4546435" cy="305960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85098" y="3256064"/>
            <a:ext cx="3258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Mean annual precipitation from PRISM – observations + elevation model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7414" y="2580238"/>
            <a:ext cx="355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Precipitation distribution from WRF model runs confirmed with rain gauge observations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18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19249" y="533400"/>
            <a:ext cx="7184870" cy="78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Atmospheric Rivers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6774" y="5394259"/>
            <a:ext cx="1641295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Newell et al. [1992]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845" y="2131665"/>
            <a:ext cx="4572000" cy="2871729"/>
            <a:chOff x="3733809" y="10"/>
            <a:chExt cx="4572000" cy="28717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r="1637" b="50100"/>
            <a:stretch/>
          </p:blipFill>
          <p:spPr>
            <a:xfrm>
              <a:off x="3733809" y="10"/>
              <a:ext cx="4572000" cy="287172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191000" y="82034"/>
              <a:ext cx="12221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 vapor (cm)</a:t>
              </a:r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638850" y="2127426"/>
            <a:ext cx="4389630" cy="2871713"/>
            <a:chOff x="3733800" y="3293698"/>
            <a:chExt cx="5448300" cy="356430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t="48027" r="1637"/>
            <a:stretch/>
          </p:blipFill>
          <p:spPr>
            <a:xfrm>
              <a:off x="3733800" y="3293698"/>
              <a:ext cx="5448300" cy="356430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279900" y="3422134"/>
              <a:ext cx="10623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r</a:t>
              </a:r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ain (mm)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7159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Olympic Peninsula</a:t>
            </a:r>
          </a:p>
        </p:txBody>
      </p:sp>
      <p:pic>
        <p:nvPicPr>
          <p:cNvPr id="8" name="Picture 7" descr="F02_v0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89" y="1459610"/>
            <a:ext cx="5860821" cy="37708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82352" y="5247194"/>
            <a:ext cx="5502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Mean sea level pressure for November – February from reanalysis data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01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2702302" y="143691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Olympic Peninsula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46102" y="985258"/>
            <a:ext cx="6554898" cy="4978402"/>
            <a:chOff x="3097102" y="1244598"/>
            <a:chExt cx="5774268" cy="4330701"/>
          </a:xfrm>
        </p:grpSpPr>
        <p:grpSp>
          <p:nvGrpSpPr>
            <p:cNvPr id="10" name="Group 9"/>
            <p:cNvGrpSpPr/>
            <p:nvPr/>
          </p:nvGrpSpPr>
          <p:grpSpPr>
            <a:xfrm>
              <a:off x="3097102" y="1244598"/>
              <a:ext cx="5774268" cy="4330701"/>
              <a:chOff x="2984500" y="1219199"/>
              <a:chExt cx="5774268" cy="4330701"/>
            </a:xfrm>
          </p:grpSpPr>
          <p:pic>
            <p:nvPicPr>
              <p:cNvPr id="15" name="Picture 14" descr="ProbabilityClearwatertenth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4500" y="1219199"/>
                <a:ext cx="5774268" cy="4330701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771900" y="4127500"/>
                <a:ext cx="2997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1F5C28"/>
                    </a:solidFill>
                    <a:latin typeface="Trebuchet MS"/>
                  </a:rPr>
                  <a:t>Probability of receiving at least 2.5 mm (0.1”) of </a:t>
                </a:r>
                <a:r>
                  <a:rPr lang="en-US" dirty="0" err="1" smtClean="0">
                    <a:solidFill>
                      <a:srgbClr val="1F5C28"/>
                    </a:solidFill>
                    <a:latin typeface="Trebuchet MS"/>
                  </a:rPr>
                  <a:t>precip</a:t>
                </a:r>
                <a:r>
                  <a:rPr lang="en-US" dirty="0" smtClean="0">
                    <a:solidFill>
                      <a:srgbClr val="1F5C28"/>
                    </a:solidFill>
                    <a:latin typeface="Trebuchet MS"/>
                  </a:rPr>
                  <a:t> </a:t>
                </a:r>
                <a:endParaRPr lang="en-US" dirty="0">
                  <a:solidFill>
                    <a:srgbClr val="1F5C28"/>
                  </a:solidFill>
                  <a:latin typeface="Trebuchet MS"/>
                </a:endParaRPr>
              </a:p>
            </p:txBody>
          </p:sp>
        </p:grpSp>
        <p:pic>
          <p:nvPicPr>
            <p:cNvPr id="11" name="Picture 7" descr="olympex_topo"/>
            <p:cNvPicPr>
              <a:picLocks noChangeAspect="1" noChangeArrowheads="1"/>
            </p:cNvPicPr>
            <p:nvPr/>
          </p:nvPicPr>
          <p:blipFill>
            <a:blip r:embed="rId3"/>
            <a:srcRect t="5795" r="6477" b="7951"/>
            <a:stretch>
              <a:fillRect/>
            </a:stretch>
          </p:blipFill>
          <p:spPr bwMode="auto">
            <a:xfrm>
              <a:off x="7044267" y="2044700"/>
              <a:ext cx="1484554" cy="1135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ardrop 11"/>
            <p:cNvSpPr/>
            <p:nvPr/>
          </p:nvSpPr>
          <p:spPr>
            <a:xfrm rot="19185818">
              <a:off x="7479147" y="2698865"/>
              <a:ext cx="45719" cy="45719"/>
            </a:xfrm>
            <a:prstGeom prst="teardrop">
              <a:avLst>
                <a:gd name="adj" fmla="val 155669"/>
              </a:avLst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rebuchet MS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241800" y="1892300"/>
              <a:ext cx="1003300" cy="0"/>
            </a:xfrm>
            <a:prstGeom prst="straightConnector1">
              <a:avLst/>
            </a:prstGeom>
            <a:ln>
              <a:solidFill>
                <a:srgbClr val="1F5C28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203700" y="1511300"/>
              <a:ext cx="2620350" cy="32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1F5C28"/>
                  </a:solidFill>
                </a:rPr>
                <a:t>OLYMPEX – Nov 10 – Jan 15</a:t>
              </a:r>
              <a:endParaRPr lang="en-US" dirty="0">
                <a:solidFill>
                  <a:srgbClr val="1F5C28"/>
                </a:solidFill>
              </a:endParaRPr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2387600" y="2382260"/>
            <a:ext cx="24892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52600" y="2179060"/>
            <a:ext cx="69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60%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6595" y="6003345"/>
            <a:ext cx="8716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Average rainfall during Nov, Dec and Jan is 400 mm (16”) each month. Range is 75 – 750 mm (3 – 30”) per month from 98 years of data.</a:t>
            </a:r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22730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4440556" cy="9318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Mid-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lat</a:t>
            </a:r>
            <a:r>
              <a:rPr lang="en-US" sz="3600" b="1" dirty="0" err="1" smtClean="0">
                <a:latin typeface="+mj-lt"/>
                <a:ea typeface="+mj-ea"/>
                <a:cs typeface="+mj-cs"/>
              </a:rPr>
              <a:t>itude</a:t>
            </a:r>
            <a:endParaRPr lang="en-US" sz="36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Pacific Cyclone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F01_SECTORS_Medinaetal-07F0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0" y="1689100"/>
            <a:ext cx="5105400" cy="38878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5413" y="5806901"/>
            <a:ext cx="2251438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Nagle and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</a:rPr>
              <a:t>Serebreny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 (1962)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5430425" y="304800"/>
            <a:ext cx="3408636" cy="27367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Trebuchet MS"/>
              </a:rPr>
              <a:t>Prefrontal</a:t>
            </a:r>
            <a:r>
              <a:rPr lang="en-US" sz="2000" dirty="0" smtClean="0">
                <a:latin typeface="Trebuchet MS"/>
              </a:rPr>
              <a:t>:</a:t>
            </a:r>
          </a:p>
          <a:p>
            <a:pPr lvl="1"/>
            <a:r>
              <a:rPr lang="en-US" sz="1600" dirty="0" smtClean="0">
                <a:latin typeface="Trebuchet MS"/>
              </a:rPr>
              <a:t>Precipitation </a:t>
            </a:r>
            <a:r>
              <a:rPr lang="en-US" sz="1600" dirty="0">
                <a:latin typeface="Trebuchet MS"/>
              </a:rPr>
              <a:t>occurs well out ahead of surface </a:t>
            </a:r>
            <a:r>
              <a:rPr lang="en-US" sz="1600" dirty="0" smtClean="0">
                <a:latin typeface="Trebuchet MS"/>
              </a:rPr>
              <a:t>fronts</a:t>
            </a:r>
          </a:p>
          <a:p>
            <a:pPr lvl="1"/>
            <a:r>
              <a:rPr lang="en-US" sz="1600" dirty="0" smtClean="0">
                <a:latin typeface="Trebuchet MS"/>
              </a:rPr>
              <a:t>Environment </a:t>
            </a:r>
            <a:r>
              <a:rPr lang="en-US" sz="1600" dirty="0">
                <a:latin typeface="Trebuchet MS"/>
              </a:rPr>
              <a:t>characterized by warm advection, large static stability, stratiform precipitation, relatively high or rising melting level (case dependent)</a:t>
            </a:r>
          </a:p>
        </p:txBody>
      </p:sp>
      <p:pic>
        <p:nvPicPr>
          <p:cNvPr id="14" name="Picture 13" descr="20150117210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716" y="3202367"/>
            <a:ext cx="3439709" cy="34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7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12490</TotalTime>
  <Words>1633</Words>
  <Application>Microsoft Macintosh PowerPoint</Application>
  <PresentationFormat>On-screen Show (4:3)</PresentationFormat>
  <Paragraphs>352</Paragraphs>
  <Slides>48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Elevation Ground Sites (No Power)</vt:lpstr>
      <vt:lpstr>High Elevation Ground Sites (No Power)</vt:lpstr>
      <vt:lpstr>OLYMPEX</vt:lpstr>
      <vt:lpstr>High Elevation Ground Sites (Snow)</vt:lpstr>
      <vt:lpstr>Snow camera installations</vt:lpstr>
      <vt:lpstr>Precipitation event (snow) + Accumulation 1 of 2</vt:lpstr>
      <vt:lpstr>Accumulation 2 of 2</vt:lpstr>
      <vt:lpstr>PowerPoint Presentation</vt:lpstr>
      <vt:lpstr>PowerPoint Presentation</vt:lpstr>
      <vt:lpstr>PowerPoint Presentation</vt:lpstr>
      <vt:lpstr>PowerPoint Presentation</vt:lpstr>
      <vt:lpstr>Considerations: IOPs</vt:lpstr>
      <vt:lpstr>Aircraft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Taiwan presentation</dc:title>
  <dc:creator>Angela Rowe</dc:creator>
  <cp:lastModifiedBy>Angela Rowe</cp:lastModifiedBy>
  <cp:revision>247</cp:revision>
  <dcterms:created xsi:type="dcterms:W3CDTF">2015-05-25T03:06:14Z</dcterms:created>
  <dcterms:modified xsi:type="dcterms:W3CDTF">2015-11-05T22:24:58Z</dcterms:modified>
</cp:coreProperties>
</file>