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32.gif" ContentType="image/gif"/>
  <Override PartName="/ppt/media/image35.gif" ContentType="image/gif"/>
  <Override PartName="/ppt/media/image61.gif" ContentType="image/gif"/>
  <Override PartName="/ppt/media/image62.gif" ContentType="image/gif"/>
  <Override PartName="/ppt/media/image67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25" r:id="rId3"/>
    <p:sldId id="326" r:id="rId4"/>
    <p:sldId id="324" r:id="rId5"/>
    <p:sldId id="285" r:id="rId6"/>
    <p:sldId id="327" r:id="rId7"/>
    <p:sldId id="344" r:id="rId8"/>
    <p:sldId id="262" r:id="rId9"/>
    <p:sldId id="288" r:id="rId10"/>
    <p:sldId id="292" r:id="rId11"/>
    <p:sldId id="289" r:id="rId12"/>
    <p:sldId id="297" r:id="rId13"/>
    <p:sldId id="298" r:id="rId14"/>
    <p:sldId id="263" r:id="rId15"/>
    <p:sldId id="300" r:id="rId16"/>
    <p:sldId id="301" r:id="rId17"/>
    <p:sldId id="303" r:id="rId18"/>
    <p:sldId id="305" r:id="rId19"/>
    <p:sldId id="309" r:id="rId20"/>
    <p:sldId id="341" r:id="rId21"/>
    <p:sldId id="299" r:id="rId22"/>
    <p:sldId id="345" r:id="rId23"/>
    <p:sldId id="307" r:id="rId24"/>
    <p:sldId id="329" r:id="rId25"/>
    <p:sldId id="328" r:id="rId26"/>
    <p:sldId id="330" r:id="rId27"/>
    <p:sldId id="342" r:id="rId28"/>
    <p:sldId id="310" r:id="rId29"/>
    <p:sldId id="311" r:id="rId30"/>
    <p:sldId id="312" r:id="rId31"/>
    <p:sldId id="313" r:id="rId32"/>
    <p:sldId id="314" r:id="rId33"/>
    <p:sldId id="318" r:id="rId34"/>
    <p:sldId id="332" r:id="rId35"/>
    <p:sldId id="333" r:id="rId36"/>
    <p:sldId id="320" r:id="rId37"/>
    <p:sldId id="336" r:id="rId38"/>
    <p:sldId id="334" r:id="rId39"/>
    <p:sldId id="335" r:id="rId40"/>
    <p:sldId id="340" r:id="rId41"/>
    <p:sldId id="338" r:id="rId42"/>
    <p:sldId id="343" r:id="rId43"/>
    <p:sldId id="346" r:id="rId44"/>
    <p:sldId id="28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25" autoAdjust="0"/>
  </p:normalViewPr>
  <p:slideViewPr>
    <p:cSldViewPr snapToGrid="0" snapToObjects="1">
      <p:cViewPr>
        <p:scale>
          <a:sx n="76" d="100"/>
          <a:sy n="76" d="100"/>
        </p:scale>
        <p:origin x="-1208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72C7-1F5D-8D44-97ED-2F7DC54D6839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D6B4C-E1BF-EC49-8F66-7793B2B04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1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1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0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8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4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1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CF6B8-DA2B-E042-A7E1-720AD4252EF4}" type="datetimeFigureOut">
              <a:rPr lang="en-US" smtClean="0"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E2C8-06DB-0842-A43F-AA1A6477C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818" y="3886199"/>
            <a:ext cx="7742427" cy="2297071"/>
          </a:xfrm>
        </p:spPr>
        <p:txBody>
          <a:bodyPr>
            <a:normAutofit fontScale="77500" lnSpcReduction="20000"/>
          </a:bodyPr>
          <a:lstStyle/>
          <a:p>
            <a:r>
              <a:rPr lang="en-US" sz="4500" b="1" dirty="0" smtClean="0">
                <a:solidFill>
                  <a:srgbClr val="FFFFFF"/>
                </a:solidFill>
              </a:rPr>
              <a:t>Angela Rowe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Robert </a:t>
            </a:r>
            <a:r>
              <a:rPr lang="en-US" b="1" dirty="0" err="1" smtClean="0">
                <a:solidFill>
                  <a:srgbClr val="FFFFFF"/>
                </a:solidFill>
              </a:rPr>
              <a:t>Houze</a:t>
            </a:r>
            <a:r>
              <a:rPr lang="en-US" b="1" dirty="0" smtClean="0">
                <a:solidFill>
                  <a:srgbClr val="FFFFFF"/>
                </a:solidFill>
              </a:rPr>
              <a:t>, Jr.</a:t>
            </a:r>
          </a:p>
          <a:p>
            <a:r>
              <a:rPr lang="en-US" sz="2900" b="1" dirty="0" smtClean="0">
                <a:solidFill>
                  <a:srgbClr val="FFFFFF"/>
                </a:solidFill>
              </a:rPr>
              <a:t>University of Washington</a:t>
            </a:r>
          </a:p>
          <a:p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PNNL Seminar</a:t>
            </a:r>
          </a:p>
          <a:p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Richland, WA</a:t>
            </a:r>
          </a:p>
          <a:p>
            <a:r>
              <a:rPr lang="en-US" sz="2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26 October 2015</a:t>
            </a:r>
            <a:endParaRPr lang="en-US" sz="2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1086251"/>
            <a:ext cx="7772400" cy="2514202"/>
          </a:xfr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en-US" sz="4000" b="1" dirty="0" smtClean="0"/>
              <a:t>AMIE, MC3E, and </a:t>
            </a:r>
            <a:r>
              <a:rPr lang="en-US" sz="4000" b="1" dirty="0" err="1" smtClean="0"/>
              <a:t>GOAmazon</a:t>
            </a:r>
            <a:r>
              <a:rPr lang="en-US" sz="4000" b="1" dirty="0" smtClean="0"/>
              <a:t>: </a:t>
            </a:r>
            <a:br>
              <a:rPr lang="en-US" sz="4000" b="1" dirty="0" smtClean="0"/>
            </a:br>
            <a:r>
              <a:rPr lang="en-US" sz="4000" b="1" dirty="0" smtClean="0"/>
              <a:t>An opportunity to understand MCSs in differing environments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6522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051549" y="274638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Development of precipitation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999" y="294120"/>
            <a:ext cx="2935111" cy="18344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8" y="1958412"/>
            <a:ext cx="5743222" cy="35895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999" y="2500658"/>
            <a:ext cx="2935111" cy="18344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999" y="4694244"/>
            <a:ext cx="2935111" cy="183444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1354667" y="2257778"/>
            <a:ext cx="635000" cy="776111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00400" y="2257778"/>
            <a:ext cx="635000" cy="7732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967111" y="2257778"/>
            <a:ext cx="635000" cy="7732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54667" y="3894667"/>
            <a:ext cx="635000" cy="7986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200400" y="3894667"/>
            <a:ext cx="635000" cy="7986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67111" y="3894667"/>
            <a:ext cx="635000" cy="79869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755456" y="752204"/>
            <a:ext cx="352778" cy="1097669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55456" y="2933006"/>
            <a:ext cx="352778" cy="1017220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17556" y="4731467"/>
            <a:ext cx="234234" cy="1659496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117868" y="3862360"/>
            <a:ext cx="933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dirty="0" smtClean="0"/>
              <a:t>rizzle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6316379" y="2813810"/>
            <a:ext cx="1144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Drizzle/rain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269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189946" y="342270"/>
            <a:ext cx="2198374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Cold Pools</a:t>
            </a:r>
          </a:p>
        </p:txBody>
      </p:sp>
      <p:pic>
        <p:nvPicPr>
          <p:cNvPr id="7" name="SPOL_20111011_12UTC_dbz_0.5deg_loop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9169" y="388385"/>
            <a:ext cx="3345951" cy="3118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0" y="3736725"/>
            <a:ext cx="2930473" cy="2730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513" y="3736725"/>
            <a:ext cx="2917402" cy="2726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093" y="3736725"/>
            <a:ext cx="2933678" cy="272616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839946" y="1587827"/>
            <a:ext cx="1032933" cy="1016001"/>
          </a:xfrm>
          <a:prstGeom prst="ellipse">
            <a:avLst/>
          </a:prstGeom>
          <a:noFill/>
          <a:ln w="38100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9382" y="3993220"/>
            <a:ext cx="3257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04128" y="3960954"/>
            <a:ext cx="47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80349" y="3980501"/>
            <a:ext cx="4951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ρ</a:t>
            </a:r>
            <a:r>
              <a:rPr lang="en-US" b="1" baseline="-25000" dirty="0" err="1" smtClean="0"/>
              <a:t>HV</a:t>
            </a:r>
            <a:r>
              <a:rPr lang="en-US" b="1" dirty="0" smtClean="0"/>
              <a:t> 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436974" y="5297560"/>
            <a:ext cx="852159" cy="919134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453618" y="5349690"/>
            <a:ext cx="852159" cy="919134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472961" y="5349690"/>
            <a:ext cx="852159" cy="919134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3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 animBg="1"/>
      <p:bldP spid="4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824" y="868442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Feng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et al. [2015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]</a:t>
            </a: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817368" y="186270"/>
            <a:ext cx="2063975" cy="7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Cold pools</a:t>
            </a:r>
          </a:p>
        </p:txBody>
      </p:sp>
      <p:pic>
        <p:nvPicPr>
          <p:cNvPr id="14" name="Picture 13" descr="Screen Shot 2015-03-13 at 3.5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6" y="1284112"/>
            <a:ext cx="5346272" cy="5235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737" y="186270"/>
            <a:ext cx="3258442" cy="3214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37" y="3499554"/>
            <a:ext cx="3258442" cy="31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0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9210" y="6299694"/>
            <a:ext cx="2173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Rowe and </a:t>
            </a:r>
            <a:r>
              <a:rPr lang="en-US" sz="16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Houze</a:t>
            </a:r>
            <a:r>
              <a:rPr lang="en-US" sz="1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(2015)</a:t>
            </a:r>
            <a:endParaRPr lang="en-US" sz="1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1084712" y="303254"/>
            <a:ext cx="2992284" cy="77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Upscale growth</a:t>
            </a:r>
          </a:p>
        </p:txBody>
      </p:sp>
      <p:pic>
        <p:nvPicPr>
          <p:cNvPr id="2" name="Picture 1" descr="Fig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0"/>
          <a:stretch/>
        </p:blipFill>
        <p:spPr>
          <a:xfrm>
            <a:off x="5210693" y="0"/>
            <a:ext cx="3883180" cy="6858000"/>
          </a:xfrm>
          <a:prstGeom prst="rect">
            <a:avLst/>
          </a:prstGeom>
        </p:spPr>
      </p:pic>
      <p:pic>
        <p:nvPicPr>
          <p:cNvPr id="3" name="Picture 2" descr="Fig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2"/>
          <a:stretch/>
        </p:blipFill>
        <p:spPr>
          <a:xfrm>
            <a:off x="449770" y="1437192"/>
            <a:ext cx="4488725" cy="46203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770" y="1437192"/>
            <a:ext cx="2240379" cy="46203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10693" y="1"/>
            <a:ext cx="3883180" cy="345929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0149" y="1437193"/>
            <a:ext cx="2240379" cy="46203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60820" y="3398710"/>
            <a:ext cx="3883180" cy="345929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 noGrp="1"/>
          </p:cNvSpPr>
          <p:nvPr>
            <p:ph type="title"/>
          </p:nvPr>
        </p:nvSpPr>
        <p:spPr>
          <a:xfrm>
            <a:off x="1050993" y="274638"/>
            <a:ext cx="6981707" cy="9295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Transition to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active periods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Fig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701"/>
            <a:ext cx="9144000" cy="41917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86600" y="5969550"/>
            <a:ext cx="170055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Rowe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[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2015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683701"/>
            <a:ext cx="2690149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0149" y="1702409"/>
            <a:ext cx="2474951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5100" y="1702409"/>
            <a:ext cx="1921500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86600" y="1702409"/>
            <a:ext cx="2044694" cy="34634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9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3772" y="533400"/>
            <a:ext cx="3101827" cy="7199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Diurnal cycle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84" y="300806"/>
            <a:ext cx="4907842" cy="3067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83" y="3539465"/>
            <a:ext cx="4871136" cy="3044460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533400" y="1836158"/>
            <a:ext cx="3192707" cy="4397249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For entire period (suppressed and active)</a:t>
            </a:r>
          </a:p>
          <a:p>
            <a:pPr lvl="1"/>
            <a:r>
              <a:rPr lang="en-US" sz="2400" dirty="0" smtClean="0"/>
              <a:t>Early-morning peak in rainfall</a:t>
            </a:r>
          </a:p>
          <a:p>
            <a:pPr lvl="1"/>
            <a:r>
              <a:rPr lang="en-US" sz="2400" dirty="0" smtClean="0"/>
              <a:t>Minimum around 0900 AM (LT)</a:t>
            </a:r>
          </a:p>
          <a:p>
            <a:pPr lvl="1"/>
            <a:r>
              <a:rPr lang="en-US" sz="2400" dirty="0" smtClean="0"/>
              <a:t>Earlier afternoon peaks in Oct and Dec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731188" y="466552"/>
            <a:ext cx="1102793" cy="435870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282585" y="1253366"/>
            <a:ext cx="852158" cy="1118930"/>
          </a:xfrm>
          <a:prstGeom prst="straightConnector1">
            <a:avLst/>
          </a:prstGeom>
          <a:ln w="5715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731189" y="3810232"/>
            <a:ext cx="835448" cy="451212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282585" y="4077617"/>
            <a:ext cx="417724" cy="787439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833981" y="3943924"/>
            <a:ext cx="835448" cy="584905"/>
          </a:xfrm>
          <a:prstGeom prst="straightConnector1">
            <a:avLst/>
          </a:prstGeom>
          <a:ln w="38100" cmpd="sng"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669429" y="4096324"/>
            <a:ext cx="835448" cy="584905"/>
          </a:xfrm>
          <a:prstGeom prst="straightConnector1">
            <a:avLst/>
          </a:prstGeom>
          <a:ln w="38100" cmpd="sng">
            <a:solidFill>
              <a:srgbClr val="3366FF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9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 noChangeArrowheads="1"/>
          </p:cNvPicPr>
          <p:nvPr/>
        </p:nvPicPr>
        <p:blipFill rotWithShape="1">
          <a:blip r:embed="rId2" cstate="print"/>
          <a:srcRect r="48812" b="5689"/>
          <a:stretch/>
        </p:blipFill>
        <p:spPr bwMode="auto">
          <a:xfrm>
            <a:off x="2529290" y="1295401"/>
            <a:ext cx="3983356" cy="50215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043889" y="21336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129489" y="1600200"/>
            <a:ext cx="1143000" cy="457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272489" y="44958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510489" y="4038600"/>
            <a:ext cx="9144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977089" y="2895600"/>
            <a:ext cx="13716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524000" y="152400"/>
            <a:ext cx="62484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Echo distributions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20093" y="6213125"/>
            <a:ext cx="195793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Rowe and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[2014]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3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9139" y="1711077"/>
            <a:ext cx="4561920" cy="2812554"/>
            <a:chOff x="4354560" y="921246"/>
            <a:chExt cx="4561920" cy="2812554"/>
          </a:xfrm>
        </p:grpSpPr>
        <p:pic>
          <p:nvPicPr>
            <p:cNvPr id="5" name="Picture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4560" y="921246"/>
              <a:ext cx="4561920" cy="281255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648200" y="2971800"/>
              <a:ext cx="14835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Yamada et al. [2010</a:t>
              </a:r>
              <a:r>
                <a:rPr lang="en-US" sz="1200" dirty="0"/>
                <a:t>]</a:t>
              </a:r>
            </a:p>
          </p:txBody>
        </p:sp>
      </p:grpSp>
      <p:pic>
        <p:nvPicPr>
          <p:cNvPr id="7" name="Picture 2" descr="C:\Users\Angela\Desktop\loop_SUR_Z_0000-0600UT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5588" y="304800"/>
            <a:ext cx="3852995" cy="37338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41696" y="403863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MISMO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3400" y="304800"/>
            <a:ext cx="28194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Oct, Nov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" name="Picture 24"/>
          <p:cNvPicPr>
            <a:picLocks noChangeAspect="1" noChangeArrowheads="1"/>
          </p:cNvPicPr>
          <p:nvPr/>
        </p:nvPicPr>
        <p:blipFill rotWithShape="1">
          <a:blip r:embed="rId4" cstate="print"/>
          <a:srcRect b="51625"/>
          <a:stretch/>
        </p:blipFill>
        <p:spPr bwMode="auto">
          <a:xfrm>
            <a:off x="1621034" y="4573767"/>
            <a:ext cx="6608091" cy="19979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64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ChangeAspect="1" noChangeArrowheads="1"/>
          </p:cNvPicPr>
          <p:nvPr/>
        </p:nvPicPr>
        <p:blipFill rotWithShape="1">
          <a:blip r:embed="rId2" cstate="print"/>
          <a:srcRect b="51284"/>
          <a:stretch/>
        </p:blipFill>
        <p:spPr bwMode="auto">
          <a:xfrm>
            <a:off x="645037" y="4047971"/>
            <a:ext cx="8001000" cy="24361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3845437" y="5314795"/>
            <a:ext cx="1524000" cy="30480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778637" y="4933795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31637" y="4933795"/>
            <a:ext cx="609600" cy="10668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69644" y="457200"/>
            <a:ext cx="3129004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December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" descr="C:\Users\Angela\Desktop\loop_SUR_Z_23D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142" y="241131"/>
            <a:ext cx="3651895" cy="353567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09" y="1490809"/>
            <a:ext cx="344031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1874" y="1498390"/>
            <a:ext cx="29473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TOGA COARE  [</a:t>
            </a:r>
            <a:r>
              <a:rPr lang="en-US" sz="1600" dirty="0" err="1" smtClean="0"/>
              <a:t>Houze</a:t>
            </a:r>
            <a:r>
              <a:rPr lang="en-US" sz="1600" dirty="0" smtClean="0"/>
              <a:t> et al. 2000]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28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315200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01758" y="381000"/>
            <a:ext cx="6551217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Transition back to suppressed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410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3273" y="1604308"/>
            <a:ext cx="8229600" cy="1403770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Contiguous precipitation </a:t>
            </a:r>
            <a:r>
              <a:rPr lang="en-US" sz="2800" dirty="0"/>
              <a:t>area </a:t>
            </a:r>
            <a:r>
              <a:rPr lang="en-US" sz="2800" dirty="0" smtClean="0"/>
              <a:t>&gt; 100 </a:t>
            </a:r>
            <a:r>
              <a:rPr lang="en-US" sz="2800" dirty="0"/>
              <a:t>km </a:t>
            </a:r>
            <a:r>
              <a:rPr lang="en-US" sz="2800" dirty="0" smtClean="0"/>
              <a:t>[</a:t>
            </a:r>
            <a:r>
              <a:rPr lang="en-US" sz="2800" dirty="0" err="1" smtClean="0"/>
              <a:t>Houze</a:t>
            </a:r>
            <a:r>
              <a:rPr lang="en-US" sz="2800" dirty="0" smtClean="0"/>
              <a:t> 2004]</a:t>
            </a:r>
          </a:p>
          <a:p>
            <a:pPr lvl="1"/>
            <a:r>
              <a:rPr lang="en-US" sz="2000" dirty="0" smtClean="0"/>
              <a:t>Stratiform: Decay of older convective cells, broader-sloping mesoscale layer ascent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9249" y="533400"/>
            <a:ext cx="7184870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Convective </a:t>
            </a:r>
            <a:r>
              <a:rPr lang="en-US" sz="4800" b="1" dirty="0">
                <a:latin typeface="+mj-lt"/>
                <a:ea typeface="+mj-ea"/>
                <a:cs typeface="+mj-cs"/>
              </a:rPr>
              <a:t>S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ystems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reen Shot 2015-10-23 at 8.20.4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20"/>
          <a:stretch/>
        </p:blipFill>
        <p:spPr>
          <a:xfrm>
            <a:off x="685069" y="3144716"/>
            <a:ext cx="7809120" cy="2871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7409" y="6213125"/>
            <a:ext cx="117369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[1989]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990600" y="304800"/>
            <a:ext cx="16002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MCSs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288365" y="220499"/>
            <a:ext cx="5450441" cy="1116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 smtClean="0"/>
              <a:t>Group 1</a:t>
            </a:r>
            <a:r>
              <a:rPr lang="en-US" sz="2400" dirty="0" smtClean="0"/>
              <a:t>: Embedded convection decaying in widespread stratiform</a:t>
            </a:r>
            <a:r>
              <a:rPr lang="en-US" sz="2400" dirty="0"/>
              <a:t> </a:t>
            </a:r>
            <a:r>
              <a:rPr lang="en-US" sz="2400" dirty="0" smtClean="0"/>
              <a:t>(Oct, Nov) </a:t>
            </a:r>
          </a:p>
          <a:p>
            <a:r>
              <a:rPr lang="en-US" sz="2400" b="1" u="sng" dirty="0" smtClean="0"/>
              <a:t>Group 2</a:t>
            </a:r>
            <a:r>
              <a:rPr lang="en-US" sz="2400" dirty="0" smtClean="0"/>
              <a:t>: Transition</a:t>
            </a:r>
          </a:p>
          <a:p>
            <a:r>
              <a:rPr lang="en-US" sz="2400" b="1" u="sng" dirty="0" smtClean="0"/>
              <a:t>Group 3</a:t>
            </a:r>
            <a:r>
              <a:rPr lang="en-US" sz="2400" dirty="0" smtClean="0"/>
              <a:t>: Fast-moving squall-lines (Dec)</a:t>
            </a:r>
            <a:endParaRPr lang="en-US" sz="2000" dirty="0" smtClean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 rotWithShape="1">
          <a:blip r:embed="rId2" cstate="print"/>
          <a:srcRect t="46222" r="8885"/>
          <a:stretch/>
        </p:blipFill>
        <p:spPr bwMode="auto">
          <a:xfrm>
            <a:off x="990600" y="1420474"/>
            <a:ext cx="6706923" cy="24741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 rot="21292224">
            <a:off x="4359062" y="2835014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1292224">
            <a:off x="2225462" y="2834299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1292224">
            <a:off x="6497122" y="2834299"/>
            <a:ext cx="802416" cy="386287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2"/>
          <p:cNvPicPr>
            <a:picLocks noChangeAspect="1" noChangeArrowheads="1"/>
          </p:cNvPicPr>
          <p:nvPr/>
        </p:nvPicPr>
        <p:blipFill rotWithShape="1">
          <a:blip r:embed="rId3" cstate="print"/>
          <a:srcRect t="49961"/>
          <a:stretch/>
        </p:blipFill>
        <p:spPr bwMode="auto">
          <a:xfrm>
            <a:off x="442510" y="4228030"/>
            <a:ext cx="8077198" cy="25260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195110" y="437284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85910" y="437284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00510" y="4372840"/>
            <a:ext cx="914400" cy="762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2"/>
          <p:cNvPicPr>
            <a:picLocks noChangeAspect="1" noChangeArrowheads="1"/>
          </p:cNvPicPr>
          <p:nvPr/>
        </p:nvPicPr>
        <p:blipFill rotWithShape="1">
          <a:blip r:embed="rId3" cstate="print"/>
          <a:srcRect b="92451"/>
          <a:stretch/>
        </p:blipFill>
        <p:spPr bwMode="auto">
          <a:xfrm>
            <a:off x="409092" y="3944840"/>
            <a:ext cx="8077198" cy="3811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332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633511"/>
            <a:ext cx="8229600" cy="4664634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b="1" u="sng" dirty="0" smtClean="0"/>
              <a:t>Occurrence of boundary layer rolls</a:t>
            </a:r>
            <a:r>
              <a:rPr lang="en-US" sz="2400" dirty="0" smtClean="0"/>
              <a:t>/open cellular overturning is </a:t>
            </a:r>
            <a:r>
              <a:rPr lang="en-US" sz="2400" b="1" dirty="0" smtClean="0">
                <a:solidFill>
                  <a:srgbClr val="FF0000"/>
                </a:solidFill>
              </a:rPr>
              <a:t>key to the formation</a:t>
            </a:r>
            <a:r>
              <a:rPr lang="en-US" sz="2400" dirty="0" smtClean="0"/>
              <a:t> of the first clouds that are robust enough to precipitate and generate cold pools</a:t>
            </a:r>
          </a:p>
          <a:p>
            <a:pPr lvl="1"/>
            <a:r>
              <a:rPr lang="en-US" sz="2200" dirty="0" smtClean="0"/>
              <a:t>Chain reaction necessary for evolution of cloud population to more active MJO </a:t>
            </a:r>
          </a:p>
          <a:p>
            <a:pPr lvl="1"/>
            <a:r>
              <a:rPr lang="en-US" sz="2200" dirty="0" smtClean="0"/>
              <a:t>Cloud evolution across diurnal cycle, precipitation event, and MJO phase</a:t>
            </a:r>
          </a:p>
          <a:p>
            <a:r>
              <a:rPr lang="en-US" sz="2400" dirty="0" smtClean="0"/>
              <a:t>December </a:t>
            </a:r>
            <a:r>
              <a:rPr lang="en-US" sz="2400" dirty="0"/>
              <a:t>active period characterized by shallower convection, less robust stratiform, fast-moving squall lines </a:t>
            </a:r>
            <a:endParaRPr lang="en-US" sz="2400" dirty="0" smtClean="0"/>
          </a:p>
          <a:p>
            <a:r>
              <a:rPr lang="en-US" sz="2400" dirty="0" smtClean="0"/>
              <a:t>Less </a:t>
            </a:r>
            <a:r>
              <a:rPr lang="en-US" sz="2400" dirty="0"/>
              <a:t>widespread stratiform, fast moving systems as active phases transitioned back to suppressed conditions</a:t>
            </a:r>
          </a:p>
          <a:p>
            <a:endParaRPr lang="en-US" sz="2400" dirty="0"/>
          </a:p>
          <a:p>
            <a:pPr lvl="1"/>
            <a:endParaRPr lang="en-US" sz="24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249304"/>
            <a:ext cx="54102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AMIE/DYNAMO</a:t>
            </a:r>
          </a:p>
        </p:txBody>
      </p:sp>
    </p:spTree>
    <p:extLst>
      <p:ext uri="{BB962C8B-B14F-4D97-AF65-F5344CB8AC3E}">
        <p14:creationId xmlns:p14="http://schemas.microsoft.com/office/powerpoint/2010/main" val="68496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2510" y="39434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MJO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 Shot 2015-10-23 at 7.5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82" y="461193"/>
            <a:ext cx="5393730" cy="5955577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99475" y="1485216"/>
            <a:ext cx="3025617" cy="4931554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Greatest variation for broad stratiform regions</a:t>
            </a:r>
          </a:p>
          <a:p>
            <a:pPr lvl="1"/>
            <a:r>
              <a:rPr lang="en-US" sz="2000" dirty="0" smtClean="0"/>
              <a:t>Peaking during active phase</a:t>
            </a:r>
          </a:p>
          <a:p>
            <a:pPr lvl="1"/>
            <a:r>
              <a:rPr lang="en-US" sz="2000" dirty="0" smtClean="0"/>
              <a:t>Transition to suppressed &gt; Transition to active</a:t>
            </a:r>
          </a:p>
          <a:p>
            <a:r>
              <a:rPr lang="en-US" sz="2400" b="1" dirty="0" smtClean="0"/>
              <a:t>Above 5 km, BSRs contribute more heat in West Pacific than in Central Indian Ocean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69383" y="6437010"/>
            <a:ext cx="177742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Barnes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[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2015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9" name="Rectangle 8"/>
          <p:cNvSpPr/>
          <p:nvPr/>
        </p:nvSpPr>
        <p:spPr>
          <a:xfrm>
            <a:off x="4321365" y="91861"/>
            <a:ext cx="3455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Indian Ocean (Oct-Feb)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1998–2012</a:t>
            </a:r>
          </a:p>
        </p:txBody>
      </p:sp>
      <p:pic>
        <p:nvPicPr>
          <p:cNvPr id="3" name="Picture 2" descr="Screen Shot 2015-10-25 at 10.33.42 P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13" y="3156530"/>
            <a:ext cx="2637399" cy="29642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9050" y="3358181"/>
            <a:ext cx="8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W. Pac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92182" y="3156530"/>
            <a:ext cx="5393730" cy="326024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0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403556" y="524045"/>
            <a:ext cx="601524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Stratiform across the Tropics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reen Shot 2015-10-22 at 1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69004"/>
            <a:ext cx="8991600" cy="207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0130" y="3770165"/>
            <a:ext cx="138767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et al. [2015]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736267" y="2607001"/>
            <a:ext cx="918995" cy="584904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5-10-25 at 11.07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3" y="4161174"/>
            <a:ext cx="7418796" cy="23123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463843" y="3058213"/>
            <a:ext cx="2272424" cy="1119673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79790" y="4511277"/>
            <a:ext cx="131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ROBUST!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3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2 at 1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34503"/>
            <a:ext cx="8991600" cy="2070100"/>
          </a:xfrm>
          <a:prstGeom prst="rect">
            <a:avLst/>
          </a:prstGeom>
        </p:spPr>
      </p:pic>
      <p:pic>
        <p:nvPicPr>
          <p:cNvPr id="4" name="Picture 3" descr="Screen Shot 2015-10-22 at 2.04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0" y="3680582"/>
            <a:ext cx="6566637" cy="26180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04572" y="290084"/>
            <a:ext cx="601524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Stratiform across the Tropics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6140" y="3391674"/>
            <a:ext cx="138767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et al. [2015]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165621" y="2139078"/>
            <a:ext cx="918995" cy="584904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79029" y="2723982"/>
            <a:ext cx="1587354" cy="956600"/>
          </a:xfrm>
          <a:prstGeom prst="straightConnector1">
            <a:avLst/>
          </a:prstGeom>
          <a:ln w="5715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70392" y="3876238"/>
            <a:ext cx="1120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9029" y="3814517"/>
            <a:ext cx="113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Cellular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45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055207" y="290084"/>
            <a:ext cx="514637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MCSs in the Tropics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reen Shot 2015-10-22 at 1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34503"/>
            <a:ext cx="8991600" cy="207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6140" y="3391674"/>
            <a:ext cx="138767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et al. [2015]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Screen Shot 2015-10-23 at 8.16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3479136"/>
            <a:ext cx="7175500" cy="30226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940784" y="4044194"/>
            <a:ext cx="2172170" cy="635038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93184" y="5466671"/>
            <a:ext cx="2172170" cy="635038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9565" y="6501736"/>
            <a:ext cx="167701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Yuan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[2010]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600055" y="2107651"/>
            <a:ext cx="2172170" cy="635038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8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34434" y="290084"/>
            <a:ext cx="3609144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Tropical rainfall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 Shot 2015-10-23 at 8.15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95" y="1118932"/>
            <a:ext cx="4511429" cy="518615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9473" y="1618902"/>
            <a:ext cx="3727395" cy="4397249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Land</a:t>
            </a:r>
          </a:p>
          <a:p>
            <a:pPr lvl="1"/>
            <a:r>
              <a:rPr lang="en-US" sz="2400" dirty="0" smtClean="0"/>
              <a:t>Shallow (late morning) </a:t>
            </a:r>
          </a:p>
          <a:p>
            <a:pPr lvl="1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Deep (afternoon) </a:t>
            </a:r>
          </a:p>
          <a:p>
            <a:pPr lvl="1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Wide </a:t>
            </a:r>
          </a:p>
          <a:p>
            <a:pPr lvl="1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Stratiform (overnight)</a:t>
            </a:r>
          </a:p>
          <a:p>
            <a:pPr>
              <a:buFontTx/>
              <a:buChar char="•"/>
            </a:pPr>
            <a:r>
              <a:rPr lang="en-US" sz="2400" dirty="0" smtClean="0">
                <a:sym typeface="Wingdings"/>
              </a:rPr>
              <a:t>Ocean</a:t>
            </a:r>
          </a:p>
          <a:p>
            <a:pPr lvl="1">
              <a:buFontTx/>
              <a:buChar char="•"/>
            </a:pPr>
            <a:r>
              <a:rPr lang="en-US" sz="2000" dirty="0" smtClean="0">
                <a:sym typeface="Wingdings"/>
              </a:rPr>
              <a:t>Overnight convection, stratiform into afternoon</a:t>
            </a:r>
          </a:p>
          <a:p>
            <a:pPr lvl="1">
              <a:buFontTx/>
              <a:buChar char="•"/>
            </a:pPr>
            <a:r>
              <a:rPr lang="en-US" sz="2000" dirty="0" smtClean="0">
                <a:sym typeface="Wingdings"/>
              </a:rPr>
              <a:t>Smaller amplitude</a:t>
            </a:r>
          </a:p>
        </p:txBody>
      </p:sp>
      <p:sp>
        <p:nvSpPr>
          <p:cNvPr id="3" name="Rectangle 2"/>
          <p:cNvSpPr/>
          <p:nvPr/>
        </p:nvSpPr>
        <p:spPr>
          <a:xfrm>
            <a:off x="4260795" y="1118932"/>
            <a:ext cx="4511429" cy="239049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60795" y="3509423"/>
            <a:ext cx="4511429" cy="2795667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3" grpId="0" animBg="1"/>
      <p:bldP spid="3" grpId="1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055207" y="290084"/>
            <a:ext cx="514637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MCSs in the Tropics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reen Shot 2015-10-22 at 1.5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34503"/>
            <a:ext cx="8991600" cy="207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6140" y="3391674"/>
            <a:ext cx="138767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et al. [2015]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 descr="Screen Shot 2015-10-23 at 8.16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3479136"/>
            <a:ext cx="7175500" cy="3022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148912" y="4044194"/>
            <a:ext cx="1169630" cy="772722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9565" y="6501736"/>
            <a:ext cx="167701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Yuan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[2010]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690149" y="2107651"/>
            <a:ext cx="1086085" cy="783446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48912" y="5550229"/>
            <a:ext cx="1169630" cy="772722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568106" y="296072"/>
            <a:ext cx="3609144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TRMM-LBA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108"/>
          <a:stretch/>
        </p:blipFill>
        <p:spPr>
          <a:xfrm>
            <a:off x="4333470" y="296072"/>
            <a:ext cx="4626731" cy="628778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860259" y="1245960"/>
            <a:ext cx="2999520" cy="5323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202" y="6495417"/>
            <a:ext cx="168785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Lima and Wilson [2008]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1811" y="60161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GOES-8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215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693918" y="341471"/>
            <a:ext cx="3609144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TRMM-LBA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9738" y="1983865"/>
            <a:ext cx="4836762" cy="310635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497262" y="413056"/>
            <a:ext cx="3406464" cy="3892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5114" y="5624986"/>
            <a:ext cx="218892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Lima and Wilson [2008]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9724" y="5163321"/>
            <a:ext cx="215316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Gust Front</a:t>
            </a:r>
          </a:p>
          <a:p>
            <a:r>
              <a:rPr lang="en-US" b="1" dirty="0" smtClean="0">
                <a:solidFill>
                  <a:srgbClr val="CFCF00"/>
                </a:solidFill>
              </a:rPr>
              <a:t>Terrain Forcing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Colliding Boundaries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7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0381" y="1600082"/>
            <a:ext cx="8876655" cy="1792361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Important link </a:t>
            </a:r>
            <a:r>
              <a:rPr lang="en-US" sz="2400" dirty="0"/>
              <a:t>between </a:t>
            </a:r>
            <a:r>
              <a:rPr lang="en-US" sz="2400" dirty="0" smtClean="0"/>
              <a:t>convection </a:t>
            </a:r>
            <a:r>
              <a:rPr lang="en-US" sz="2400" dirty="0"/>
              <a:t>and the larger-scale </a:t>
            </a:r>
            <a:r>
              <a:rPr lang="en-US" sz="2400" dirty="0" smtClean="0"/>
              <a:t>circulation</a:t>
            </a:r>
          </a:p>
          <a:p>
            <a:r>
              <a:rPr lang="en-US" sz="2400" dirty="0" smtClean="0"/>
              <a:t>Vertical distribution of heating</a:t>
            </a:r>
          </a:p>
          <a:p>
            <a:pPr lvl="1"/>
            <a:r>
              <a:rPr lang="en-US" sz="1800" dirty="0" smtClean="0"/>
              <a:t>Stratiform: Net heating aloft (condensation), Cooling below (melting/evaporation)</a:t>
            </a:r>
          </a:p>
          <a:p>
            <a:pPr lvl="1"/>
            <a:r>
              <a:rPr lang="en-US" sz="1800" dirty="0" smtClean="0"/>
              <a:t>The greater the stratiform fraction, net heating becomes more elevated and intense</a:t>
            </a:r>
          </a:p>
          <a:p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19249" y="533400"/>
            <a:ext cx="7184870" cy="7868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Mesoscale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Convective </a:t>
            </a:r>
            <a:r>
              <a:rPr lang="en-US" sz="4800" b="1" dirty="0">
                <a:latin typeface="+mj-lt"/>
                <a:ea typeface="+mj-ea"/>
                <a:cs typeface="+mj-cs"/>
              </a:rPr>
              <a:t>S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ystems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 Shot 2015-10-23 at 8.30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710" b="26087"/>
          <a:stretch/>
        </p:blipFill>
        <p:spPr>
          <a:xfrm>
            <a:off x="1203048" y="3545710"/>
            <a:ext cx="6393351" cy="2721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2467" y="6363529"/>
            <a:ext cx="180402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Schumacher et al.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[2004]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6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4478013" cy="7400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TRMM-LBA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5" y="3299257"/>
            <a:ext cx="6841181" cy="320153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0634" y="1167685"/>
            <a:ext cx="8723387" cy="2091061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000" dirty="0" smtClean="0">
                <a:sym typeface="Wingdings"/>
              </a:rPr>
              <a:t>High-res 3-D simulation based on idealization of observations from TRMM-LBA PDF of cloud size as function of height for 3 simulation times</a:t>
            </a:r>
          </a:p>
          <a:p>
            <a:r>
              <a:rPr lang="en-US" sz="2000" dirty="0" smtClean="0">
                <a:sym typeface="Wingdings"/>
              </a:rPr>
              <a:t>Cumulus convection starts shallow, gradually developing into congestus, becoming deep</a:t>
            </a:r>
          </a:p>
          <a:p>
            <a:pPr lvl="1"/>
            <a:r>
              <a:rPr lang="en-US" sz="1600" dirty="0" smtClean="0">
                <a:sym typeface="Wingdings"/>
              </a:rPr>
              <a:t>Cold pools needed to generate thermals big enough to support growth of deep clouds</a:t>
            </a:r>
          </a:p>
          <a:p>
            <a:pPr lvl="1"/>
            <a:r>
              <a:rPr lang="en-US" sz="1600" dirty="0" smtClean="0">
                <a:sym typeface="Wingdings"/>
              </a:rPr>
              <a:t>Bigger clouds less diluted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2330" y="6110946"/>
            <a:ext cx="2589895" cy="3703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noProof="0" dirty="0" err="1" smtClean="0">
                <a:latin typeface="+mj-lt"/>
                <a:ea typeface="+mj-ea"/>
                <a:cs typeface="+mj-cs"/>
              </a:rPr>
              <a:t>Khairoutdinov</a:t>
            </a:r>
            <a:r>
              <a:rPr lang="en-US" sz="1200" b="1" noProof="0" dirty="0" smtClean="0">
                <a:latin typeface="+mj-lt"/>
                <a:ea typeface="+mj-ea"/>
                <a:cs typeface="+mj-cs"/>
              </a:rPr>
              <a:t> and Randall [2006</a:t>
            </a:r>
            <a:r>
              <a:rPr lang="en-US" sz="1200" b="1" dirty="0">
                <a:latin typeface="+mj-lt"/>
                <a:ea typeface="+mj-ea"/>
                <a:cs typeface="+mj-cs"/>
              </a:rPr>
              <a:t>]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320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4427885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TRMM-LBA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 Shot 2015-10-22 at 2.23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7"/>
          <a:stretch/>
        </p:blipFill>
        <p:spPr>
          <a:xfrm>
            <a:off x="4661796" y="1754713"/>
            <a:ext cx="4226446" cy="3956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1696" y="5945315"/>
            <a:ext cx="175130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</a:rPr>
              <a:t>Rickenbach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[2004]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0634" y="1754712"/>
            <a:ext cx="4347891" cy="3946238"/>
            <a:chOff x="250634" y="1754712"/>
            <a:chExt cx="4347891" cy="3946238"/>
          </a:xfrm>
        </p:grpSpPr>
        <p:pic>
          <p:nvPicPr>
            <p:cNvPr id="3" name="Picture 2" descr="Screen Shot 2015-10-22 at 2.24.3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34" y="1754712"/>
              <a:ext cx="4347891" cy="394623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50889" y="1804008"/>
              <a:ext cx="91563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0015 LT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728646" y="1807682"/>
            <a:ext cx="9156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0215 LT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88" y="609920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Easterly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1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4427885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Nocturnal drizzle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creen Shot 2015-10-22 at 2.25.1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6803" b="10175"/>
          <a:stretch/>
        </p:blipFill>
        <p:spPr>
          <a:xfrm>
            <a:off x="401016" y="2038806"/>
            <a:ext cx="4160071" cy="3709963"/>
          </a:xfrm>
          <a:prstGeom prst="rect">
            <a:avLst/>
          </a:prstGeom>
        </p:spPr>
      </p:pic>
      <p:pic>
        <p:nvPicPr>
          <p:cNvPr id="5" name="Picture 4" descr="Screen Shot 2015-10-22 at 2.25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6"/>
          <a:stretch/>
        </p:blipFill>
        <p:spPr>
          <a:xfrm>
            <a:off x="4812192" y="2035024"/>
            <a:ext cx="3999096" cy="3713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1696" y="5945315"/>
            <a:ext cx="1751301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tx2">
                    <a:lumMod val="75000"/>
                  </a:schemeClr>
                </a:solidFill>
              </a:rPr>
              <a:t>Rickenbach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[2004]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8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569777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TRMM-LBA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t="-1" b="50001"/>
          <a:stretch/>
        </p:blipFill>
        <p:spPr>
          <a:xfrm>
            <a:off x="4127123" y="2189212"/>
            <a:ext cx="4711938" cy="247330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/>
          <a:srcRect t="33251" b="33686"/>
          <a:stretch/>
        </p:blipFill>
        <p:spPr>
          <a:xfrm>
            <a:off x="250634" y="1935097"/>
            <a:ext cx="3609144" cy="3278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054" y="5460680"/>
            <a:ext cx="229742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Schumacher et al. [2007]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1429" y="5105416"/>
            <a:ext cx="2569033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Pereira and Rutledge [2006]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0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569777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latin typeface="+mj-lt"/>
                <a:ea typeface="+mj-ea"/>
                <a:cs typeface="+mj-cs"/>
              </a:rPr>
              <a:t>GOAmazon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533400" y="1453905"/>
            <a:ext cx="8155280" cy="4946616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lvl="0"/>
            <a:r>
              <a:rPr lang="en-US" sz="2400" dirty="0"/>
              <a:t>What is the role of the </a:t>
            </a:r>
            <a:r>
              <a:rPr lang="en-US" sz="2400" b="1" dirty="0">
                <a:solidFill>
                  <a:srgbClr val="FF0000"/>
                </a:solidFill>
              </a:rPr>
              <a:t>daily transition </a:t>
            </a:r>
            <a:r>
              <a:rPr lang="en-US" sz="2400" dirty="0"/>
              <a:t>of convection from shallow to </a:t>
            </a:r>
            <a:r>
              <a:rPr lang="en-US" sz="2400" dirty="0" smtClean="0"/>
              <a:t>deep?</a:t>
            </a:r>
            <a:endParaRPr lang="en-US" sz="2400" dirty="0"/>
          </a:p>
          <a:p>
            <a:pPr lvl="1"/>
            <a:r>
              <a:rPr lang="en-US" sz="2000" dirty="0" smtClean="0"/>
              <a:t>Land surface heterogeneity (evolution and dynamics of systems)</a:t>
            </a:r>
          </a:p>
          <a:p>
            <a:pPr lvl="1"/>
            <a:r>
              <a:rPr lang="en-US" sz="2000" dirty="0" smtClean="0"/>
              <a:t>Cloud microphysical properties</a:t>
            </a:r>
          </a:p>
          <a:p>
            <a:pPr lvl="0"/>
            <a:r>
              <a:rPr lang="en-US" sz="2400" dirty="0" smtClean="0"/>
              <a:t>How </a:t>
            </a:r>
            <a:r>
              <a:rPr lang="en-US" sz="2400" dirty="0"/>
              <a:t>do </a:t>
            </a:r>
            <a:r>
              <a:rPr lang="en-US" sz="2400" b="1" dirty="0">
                <a:solidFill>
                  <a:srgbClr val="FF0000"/>
                </a:solidFill>
              </a:rPr>
              <a:t>storms evolve </a:t>
            </a:r>
            <a:r>
              <a:rPr lang="en-US" sz="2400" dirty="0"/>
              <a:t>over tropical rain forests </a:t>
            </a:r>
            <a:r>
              <a:rPr lang="en-US" sz="2400" dirty="0" smtClean="0"/>
              <a:t>from </a:t>
            </a:r>
            <a:r>
              <a:rPr lang="en-US" sz="2400" dirty="0"/>
              <a:t>severe in the dry </a:t>
            </a:r>
            <a:r>
              <a:rPr lang="en-US" sz="2400" b="1" dirty="0">
                <a:solidFill>
                  <a:srgbClr val="FF0000"/>
                </a:solidFill>
              </a:rPr>
              <a:t>season</a:t>
            </a:r>
            <a:r>
              <a:rPr lang="en-US" sz="2400" dirty="0"/>
              <a:t> </a:t>
            </a:r>
            <a:r>
              <a:rPr lang="en-US" sz="2400" dirty="0" smtClean="0"/>
              <a:t>to </a:t>
            </a:r>
            <a:r>
              <a:rPr lang="en-US" sz="2400" dirty="0"/>
              <a:t>large but less intense in the wet season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smtClean="0"/>
              <a:t>Intense convection during transition </a:t>
            </a:r>
            <a:r>
              <a:rPr lang="en-US" sz="2000" dirty="0"/>
              <a:t>from dry to wet and the beginning of the wet </a:t>
            </a:r>
            <a:r>
              <a:rPr lang="en-US" sz="2000" dirty="0" smtClean="0"/>
              <a:t>season</a:t>
            </a:r>
          </a:p>
          <a:p>
            <a:pPr lvl="1"/>
            <a:r>
              <a:rPr lang="en-US" sz="2000" dirty="0" smtClean="0"/>
              <a:t>Large-scale states and statistical distributions of cloud properties </a:t>
            </a:r>
          </a:p>
          <a:p>
            <a:pPr lvl="0"/>
            <a:r>
              <a:rPr lang="en-US" sz="2400" dirty="0"/>
              <a:t>How does this compare to </a:t>
            </a:r>
            <a:r>
              <a:rPr lang="en-US" sz="2400" b="1" dirty="0">
                <a:solidFill>
                  <a:srgbClr val="FF0000"/>
                </a:solidFill>
              </a:rPr>
              <a:t>other tropical and ARM environments</a:t>
            </a:r>
            <a:r>
              <a:rPr lang="en-US" sz="2400" dirty="0"/>
              <a:t>?</a:t>
            </a:r>
          </a:p>
          <a:p>
            <a:pPr lvl="1"/>
            <a:r>
              <a:rPr lang="en-US" sz="2000" dirty="0"/>
              <a:t>“Synthesizing a unified understanding of cloud life cycle processes based on a multi-site data set” </a:t>
            </a:r>
          </a:p>
          <a:p>
            <a:pPr lvl="1"/>
            <a:endParaRPr lang="en-US" sz="20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597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4060288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 smtClean="0">
                <a:latin typeface="+mj-lt"/>
                <a:ea typeface="+mj-ea"/>
                <a:cs typeface="+mj-cs"/>
              </a:rPr>
              <a:t>GOAmazon</a:t>
            </a:r>
            <a:r>
              <a:rPr lang="en-US" sz="4400" b="1" noProof="0" dirty="0" smtClean="0">
                <a:latin typeface="+mj-lt"/>
                <a:ea typeface="+mj-ea"/>
                <a:cs typeface="+mj-cs"/>
              </a:rPr>
              <a:t>/</a:t>
            </a:r>
            <a:r>
              <a:rPr lang="en-US" sz="4400" b="1" noProof="0" dirty="0" err="1" smtClean="0">
                <a:latin typeface="+mj-lt"/>
                <a:ea typeface="+mj-ea"/>
                <a:cs typeface="+mj-cs"/>
              </a:rPr>
              <a:t>Chuva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84034" y="1470617"/>
            <a:ext cx="3794232" cy="2306192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S-band, Doppler operational radar</a:t>
            </a:r>
          </a:p>
          <a:p>
            <a:pPr lvl="0"/>
            <a:r>
              <a:rPr lang="en-US" sz="2400" dirty="0"/>
              <a:t>X-</a:t>
            </a:r>
            <a:r>
              <a:rPr lang="en-US" sz="2400" dirty="0" smtClean="0"/>
              <a:t>Pol for </a:t>
            </a:r>
            <a:r>
              <a:rPr lang="en-US" sz="2400" dirty="0" err="1" smtClean="0"/>
              <a:t>Chuva</a:t>
            </a:r>
            <a:endParaRPr lang="en-US" sz="2400" dirty="0"/>
          </a:p>
          <a:p>
            <a:pPr lvl="1"/>
            <a:r>
              <a:rPr lang="en-US" sz="2000" dirty="0"/>
              <a:t>RHIs over ARM </a:t>
            </a:r>
            <a:r>
              <a:rPr lang="en-US" sz="2000" dirty="0" smtClean="0"/>
              <a:t>site</a:t>
            </a:r>
            <a:endParaRPr lang="en-US" sz="2400" dirty="0" smtClean="0"/>
          </a:p>
          <a:p>
            <a:pPr lvl="0"/>
            <a:r>
              <a:rPr lang="en-US" sz="2400" dirty="0" smtClean="0"/>
              <a:t>GPM overpasses</a:t>
            </a:r>
            <a:endParaRPr lang="en-US" sz="2000" dirty="0"/>
          </a:p>
          <a:p>
            <a:pPr lvl="1"/>
            <a:endParaRPr lang="en-US" sz="2400" dirty="0"/>
          </a:p>
        </p:txBody>
      </p:sp>
      <p:pic>
        <p:nvPicPr>
          <p:cNvPr id="5" name="Picture 4" descr="Screen Shot 2015-10-22 at 8.5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7" y="133693"/>
            <a:ext cx="3281968" cy="3241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9141" y="372904"/>
            <a:ext cx="23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2120 UTC  17 Feb 2014</a:t>
            </a:r>
            <a:endParaRPr lang="en-US" dirty="0"/>
          </a:p>
        </p:txBody>
      </p:sp>
      <p:pic>
        <p:nvPicPr>
          <p:cNvPr id="6" name="Picture 5" descr="Screen Shot 2015-10-22 at 8.5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7" y="3342308"/>
            <a:ext cx="3281968" cy="3257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9141" y="3566799"/>
            <a:ext cx="23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2100 UTC  18 Feb 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5745189"/>
            <a:ext cx="181408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Machado et al. (2014) 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 descr="Screen Shot 2015-10-22 at 8.5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" y="4051772"/>
            <a:ext cx="53594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4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5" y="296072"/>
            <a:ext cx="4728648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Beyond the Tropics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627" y="505650"/>
            <a:ext cx="3553460" cy="5553037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533399" y="1453905"/>
            <a:ext cx="4445883" cy="4604782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lvl="0"/>
            <a:r>
              <a:rPr lang="en-US" sz="2400" dirty="0" smtClean="0"/>
              <a:t>Cloud Resolving Models</a:t>
            </a:r>
          </a:p>
          <a:p>
            <a:pPr lvl="0"/>
            <a:r>
              <a:rPr lang="en-US" sz="2000" dirty="0" smtClean="0"/>
              <a:t>Mid-latitude continental (PRE-Storm) vs. tropical oceanic (TOGA-COARE)</a:t>
            </a:r>
          </a:p>
          <a:p>
            <a:pPr lvl="0"/>
            <a:r>
              <a:rPr lang="en-US" sz="2000" dirty="0" smtClean="0"/>
              <a:t>Low-/mid-level condensational heating in leading convection</a:t>
            </a:r>
          </a:p>
          <a:p>
            <a:pPr lvl="0"/>
            <a:r>
              <a:rPr lang="en-US" sz="2000" dirty="0" smtClean="0"/>
              <a:t>Upper-level heating, low-level cooling in trailing stratiform</a:t>
            </a:r>
          </a:p>
          <a:p>
            <a:pPr lvl="0"/>
            <a:r>
              <a:rPr lang="en-US" sz="2000" dirty="0" smtClean="0"/>
              <a:t>Alternating cooling-heating pattern in upper levels (gravity wave dispersion) more significant for deep convection during PRE-Storm</a:t>
            </a:r>
          </a:p>
          <a:p>
            <a:pPr lvl="0"/>
            <a:r>
              <a:rPr lang="en-US" sz="2000" dirty="0" smtClean="0"/>
              <a:t>Cooling in stratiform larger and deeper for PRE-Storm (drier)</a:t>
            </a:r>
            <a:endParaRPr lang="en-US" sz="2000" dirty="0"/>
          </a:p>
          <a:p>
            <a:pPr lvl="1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86006" y="6159592"/>
            <a:ext cx="139012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Tao et al. (2006) 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3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569777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MC3E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C3E_faciliti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9325" y="1416567"/>
            <a:ext cx="5664862" cy="4248647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250635" y="1416567"/>
            <a:ext cx="2790403" cy="46664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April-June 2011</a:t>
            </a:r>
          </a:p>
          <a:p>
            <a:r>
              <a:rPr lang="en-US" sz="2000" dirty="0" smtClean="0"/>
              <a:t>Convective systems and their environments</a:t>
            </a:r>
          </a:p>
          <a:p>
            <a:r>
              <a:rPr lang="en-US" sz="2000" dirty="0" smtClean="0"/>
              <a:t>Cloud radars, wind profilers, lidars, disdrometers, aircraft,…</a:t>
            </a:r>
          </a:p>
          <a:p>
            <a:r>
              <a:rPr lang="en-US" sz="2000" dirty="0" smtClean="0"/>
              <a:t>Dual-pol radar network</a:t>
            </a:r>
          </a:p>
          <a:p>
            <a:pPr lvl="1"/>
            <a:r>
              <a:rPr lang="en-US" sz="1600" dirty="0" smtClean="0"/>
              <a:t>3 X-SAPRs</a:t>
            </a:r>
          </a:p>
          <a:p>
            <a:pPr lvl="1"/>
            <a:r>
              <a:rPr lang="en-US" sz="1600" dirty="0" smtClean="0"/>
              <a:t>C-SAPR</a:t>
            </a:r>
          </a:p>
          <a:p>
            <a:pPr lvl="1"/>
            <a:r>
              <a:rPr lang="en-US" sz="1600" dirty="0" smtClean="0"/>
              <a:t>NPOL (S-band)</a:t>
            </a:r>
          </a:p>
        </p:txBody>
      </p:sp>
    </p:spTree>
    <p:extLst>
      <p:ext uri="{BB962C8B-B14F-4D97-AF65-F5344CB8AC3E}">
        <p14:creationId xmlns:p14="http://schemas.microsoft.com/office/powerpoint/2010/main" val="3641312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569777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MC3E – 25 Apr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24" y="1943594"/>
            <a:ext cx="60674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00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250634" y="296072"/>
            <a:ext cx="569777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MC3E – 25 Apr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5" y="1539876"/>
            <a:ext cx="4392722" cy="439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08" y="1544639"/>
            <a:ext cx="4387959" cy="438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95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82510" y="394345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MJO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Screen Shot 2015-10-23 at 7.5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82" y="461193"/>
            <a:ext cx="5393730" cy="5955577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99475" y="1786024"/>
            <a:ext cx="3025617" cy="3010189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Greatest variation for broad stratiform regions</a:t>
            </a:r>
          </a:p>
          <a:p>
            <a:pPr lvl="1"/>
            <a:r>
              <a:rPr lang="en-US" sz="2000" dirty="0" smtClean="0"/>
              <a:t>Transition to suppressed &gt; Transition to active</a:t>
            </a:r>
          </a:p>
          <a:p>
            <a:pPr lvl="1"/>
            <a:r>
              <a:rPr lang="en-US" sz="2000" dirty="0"/>
              <a:t>Peaking during active </a:t>
            </a:r>
            <a:r>
              <a:rPr lang="en-US" sz="2000" dirty="0" smtClean="0"/>
              <a:t>phase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869383" y="6437010"/>
            <a:ext cx="177742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Barnes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[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2015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9" name="Rectangle 8"/>
          <p:cNvSpPr/>
          <p:nvPr/>
        </p:nvSpPr>
        <p:spPr>
          <a:xfrm>
            <a:off x="4321365" y="91861"/>
            <a:ext cx="3455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Indian Ocean (Oct-Feb)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1998–2012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652" y="3208617"/>
            <a:ext cx="2589895" cy="292452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56984" y="3191903"/>
            <a:ext cx="1353429" cy="3208617"/>
          </a:xfrm>
          <a:prstGeom prst="ellips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1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XSAPR_SW_Z_Wvar_HID_winds_3rhi_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5201919" cy="4876799"/>
          </a:xfrm>
          <a:prstGeom prst="rect">
            <a:avLst/>
          </a:prstGeom>
        </p:spPr>
      </p:pic>
      <p:pic>
        <p:nvPicPr>
          <p:cNvPr id="6" name="Picture 5" descr="XSAPR_SW_0.5_Z_winds_1ppii_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609601"/>
            <a:ext cx="3498574" cy="3048000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848150" y="3858728"/>
            <a:ext cx="2790403" cy="2575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Upward motion along leading convective line, weak ascent above melting level in stratiform region</a:t>
            </a:r>
          </a:p>
          <a:p>
            <a:r>
              <a:rPr lang="en-US" sz="2000" dirty="0" smtClean="0"/>
              <a:t>Hydrometeor characteristics</a:t>
            </a:r>
            <a:endParaRPr lang="en-US" sz="14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0889" y="425032"/>
            <a:ext cx="4728648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MC3E – 20 May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44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434434" y="1928287"/>
            <a:ext cx="1971662" cy="2199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Over-the-top RHIs (X-SAPR)</a:t>
            </a:r>
          </a:p>
          <a:p>
            <a:r>
              <a:rPr lang="en-US" sz="2400" dirty="0" smtClean="0"/>
              <a:t>Decaying convection</a:t>
            </a:r>
            <a:endParaRPr lang="en-US" sz="16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0889" y="425032"/>
            <a:ext cx="2255715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MC3E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49389" y="768840"/>
            <a:ext cx="6170104" cy="5678424"/>
            <a:chOff x="2516696" y="905815"/>
            <a:chExt cx="6170104" cy="5678424"/>
          </a:xfrm>
        </p:grpSpPr>
        <p:pic>
          <p:nvPicPr>
            <p:cNvPr id="10" name="Picture 9" descr="XSAPR_20110511_211558.0000_DZ_285.156_RHI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6696" y="905815"/>
              <a:ext cx="3085052" cy="1892808"/>
            </a:xfrm>
            <a:prstGeom prst="rect">
              <a:avLst/>
            </a:prstGeom>
          </p:spPr>
        </p:pic>
        <p:pic>
          <p:nvPicPr>
            <p:cNvPr id="11" name="Picture 10" descr="XSAPR_20110511_211558.0000_DR_285.156_RHI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6696" y="2798623"/>
              <a:ext cx="3085052" cy="1892808"/>
            </a:xfrm>
            <a:prstGeom prst="rect">
              <a:avLst/>
            </a:prstGeom>
          </p:spPr>
        </p:pic>
        <p:pic>
          <p:nvPicPr>
            <p:cNvPr id="12" name="Picture 11" descr="XSAPR_20110511_211558.0000_RH_285.156_RHI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6696" y="4691431"/>
              <a:ext cx="3085052" cy="1892808"/>
            </a:xfrm>
            <a:prstGeom prst="rect">
              <a:avLst/>
            </a:prstGeom>
          </p:spPr>
        </p:pic>
        <p:pic>
          <p:nvPicPr>
            <p:cNvPr id="13" name="Picture 12" descr="XSAPR_20110511_211558.0000_KD_285.156_R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1748" y="905815"/>
              <a:ext cx="3085052" cy="1892808"/>
            </a:xfrm>
            <a:prstGeom prst="rect">
              <a:avLst/>
            </a:prstGeom>
          </p:spPr>
        </p:pic>
        <p:pic>
          <p:nvPicPr>
            <p:cNvPr id="14" name="Picture 13" descr="XSAPR_20110511_211558.0000_VR_285.156_RHI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1748" y="2798623"/>
              <a:ext cx="3085052" cy="1892808"/>
            </a:xfrm>
            <a:prstGeom prst="rect">
              <a:avLst/>
            </a:prstGeom>
          </p:spPr>
        </p:pic>
        <p:pic>
          <p:nvPicPr>
            <p:cNvPr id="15" name="Picture 14" descr="XSAPR_20110511_211558.0000_FN_285.156_RHI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1748" y="4691431"/>
              <a:ext cx="3085052" cy="1892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356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1016" y="1516530"/>
            <a:ext cx="8361984" cy="4833858"/>
          </a:xfr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Opportunity to investigate MCS characteristics over range of </a:t>
            </a:r>
            <a:r>
              <a:rPr lang="en-US" sz="2400" b="1" dirty="0" smtClean="0">
                <a:solidFill>
                  <a:srgbClr val="FF0000"/>
                </a:solidFill>
              </a:rPr>
              <a:t>environments</a:t>
            </a:r>
            <a:r>
              <a:rPr lang="en-US" sz="2400" dirty="0" smtClean="0"/>
              <a:t> (AMIE: tropical oceanic, MC3E: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continental, </a:t>
            </a:r>
            <a:r>
              <a:rPr lang="en-US" sz="2400" dirty="0" err="1" smtClean="0"/>
              <a:t>GOAmazon</a:t>
            </a:r>
            <a:r>
              <a:rPr lang="en-US" sz="2400" dirty="0" smtClean="0"/>
              <a:t>: Green Ocean)</a:t>
            </a:r>
          </a:p>
          <a:p>
            <a:pPr lvl="1"/>
            <a:r>
              <a:rPr lang="en-US" sz="2400" dirty="0" smtClean="0"/>
              <a:t>Shallow-to-deep transition, Microphysics, Spatial Extent, Stratiform</a:t>
            </a:r>
          </a:p>
          <a:p>
            <a:r>
              <a:rPr lang="en-US" sz="2400" dirty="0" smtClean="0"/>
              <a:t>Investigate characteristics across range of </a:t>
            </a:r>
            <a:r>
              <a:rPr lang="en-US" sz="2400" b="1" dirty="0" smtClean="0">
                <a:solidFill>
                  <a:srgbClr val="FF0000"/>
                </a:solidFill>
              </a:rPr>
              <a:t>timescales</a:t>
            </a:r>
          </a:p>
          <a:p>
            <a:pPr lvl="1"/>
            <a:r>
              <a:rPr lang="en-US" sz="2400" dirty="0" smtClean="0"/>
              <a:t>Cloud lifecycle, Diurnal, Event, Seasonal, </a:t>
            </a:r>
            <a:r>
              <a:rPr lang="en-US" sz="2400" dirty="0" err="1" smtClean="0"/>
              <a:t>Interannual</a:t>
            </a:r>
            <a:endParaRPr lang="en-US" sz="2400" dirty="0" smtClean="0"/>
          </a:p>
          <a:p>
            <a:r>
              <a:rPr lang="en-US" sz="2400" dirty="0" smtClean="0"/>
              <a:t>Improvement of </a:t>
            </a:r>
            <a:r>
              <a:rPr lang="en-US" sz="2400" b="1" dirty="0" smtClean="0">
                <a:solidFill>
                  <a:srgbClr val="FF0000"/>
                </a:solidFill>
              </a:rPr>
              <a:t>models</a:t>
            </a:r>
            <a:r>
              <a:rPr lang="en-US" sz="2400" dirty="0" smtClean="0"/>
              <a:t> of varying resolutions</a:t>
            </a:r>
          </a:p>
          <a:p>
            <a:pPr lvl="1"/>
            <a:r>
              <a:rPr lang="en-US" sz="2400" dirty="0" smtClean="0"/>
              <a:t>Cloud-resolving, Parameterization</a:t>
            </a:r>
          </a:p>
          <a:p>
            <a:r>
              <a:rPr lang="en-US" sz="2400" dirty="0" smtClean="0"/>
              <a:t>Role in </a:t>
            </a:r>
            <a:r>
              <a:rPr lang="en-US" sz="2400" b="1" dirty="0" smtClean="0">
                <a:solidFill>
                  <a:srgbClr val="FF0000"/>
                </a:solidFill>
              </a:rPr>
              <a:t>climate</a:t>
            </a:r>
          </a:p>
          <a:p>
            <a:pPr lvl="1"/>
            <a:r>
              <a:rPr lang="en-US" sz="2400" dirty="0" smtClean="0"/>
              <a:t>Feedback, Changing</a:t>
            </a:r>
            <a:endParaRPr lang="en-US" sz="2400" dirty="0"/>
          </a:p>
          <a:p>
            <a:endParaRPr lang="en-US" sz="2400" dirty="0"/>
          </a:p>
          <a:p>
            <a:pPr lvl="1"/>
            <a:endParaRPr lang="en-US" sz="24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81200" y="249304"/>
            <a:ext cx="5410200" cy="990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Looking Forward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017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983741" y="280614"/>
            <a:ext cx="3504647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852" y="6166566"/>
            <a:ext cx="8404627" cy="4679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FFFF"/>
                </a:solidFill>
              </a:rPr>
              <a:t>Research supported by </a:t>
            </a:r>
            <a:r>
              <a:rPr lang="en-US" sz="2000" dirty="0" smtClean="0">
                <a:solidFill>
                  <a:srgbClr val="FFFFFF"/>
                </a:solidFill>
              </a:rPr>
              <a:t>NASA grant NNX13AG71G and NSF grant AGS-1355567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2400"/>
            <a:ext cx="4191000" cy="3468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257800" y="16002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369608"/>
            <a:ext cx="2895600" cy="2209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447800" y="1929072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8800" y="2614872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AMIE/DYNAMO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29684"/>
            <a:ext cx="8795256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1447800" y="4029684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600" y="4029684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62600" y="4105884"/>
            <a:ext cx="15240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86600" y="5936126"/>
            <a:ext cx="170055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Rowe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[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2014]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1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15928" y="277361"/>
            <a:ext cx="3142582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latin typeface="+mj-lt"/>
                <a:ea typeface="+mj-ea"/>
                <a:cs typeface="+mj-cs"/>
              </a:rPr>
              <a:t>MJO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9383" y="6146365"/>
            <a:ext cx="184452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Zuluaga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[2013]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Screen Shot 2015-10-23 at 8.4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1" y="1390307"/>
            <a:ext cx="8659439" cy="449141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3263097">
            <a:off x="3120137" y="1793822"/>
            <a:ext cx="1283060" cy="524934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4404666">
            <a:off x="2266617" y="3157960"/>
            <a:ext cx="1283060" cy="524934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263097">
            <a:off x="1317459" y="2825316"/>
            <a:ext cx="1283060" cy="524934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3263097">
            <a:off x="4446454" y="1986590"/>
            <a:ext cx="1283060" cy="524934"/>
          </a:xfrm>
          <a:prstGeom prst="rightArrow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1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52400"/>
            <a:ext cx="4191000" cy="34684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5257800" y="1600200"/>
            <a:ext cx="990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369608"/>
            <a:ext cx="2895600" cy="2209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1447800" y="1929072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8800" y="2614872"/>
            <a:ext cx="990600" cy="533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04800" y="304800"/>
            <a:ext cx="4191000" cy="761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AMIE/DYNAMO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29684"/>
            <a:ext cx="8795256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1447800" y="4029684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57600" y="4029684"/>
            <a:ext cx="1447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562600" y="4105884"/>
            <a:ext cx="15240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9600" y="3953484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19400" y="3953484"/>
            <a:ext cx="914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05400" y="3941816"/>
            <a:ext cx="533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86600" y="5936126"/>
            <a:ext cx="170055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Rowe and 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Houze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[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2014]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1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539670" y="388385"/>
            <a:ext cx="2198374" cy="11504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Early suppressed</a:t>
            </a:r>
          </a:p>
        </p:txBody>
      </p:sp>
      <p:pic>
        <p:nvPicPr>
          <p:cNvPr id="7" name="loop_6Oct2011_9-16UTC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99" y="2042259"/>
            <a:ext cx="4700582" cy="45035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0188" y="1958699"/>
            <a:ext cx="2600977" cy="41549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1) Cloud lines oriented parallel to wind direction and (initially) to low-level shear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2) Shallow precipitating clouds produce cold pools during afternoon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624182" y="120428"/>
            <a:ext cx="5213350" cy="1838271"/>
            <a:chOff x="3624182" y="120428"/>
            <a:chExt cx="5213350" cy="1838271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6300" b="27623"/>
            <a:stretch/>
          </p:blipFill>
          <p:spPr bwMode="auto">
            <a:xfrm>
              <a:off x="3624182" y="120428"/>
              <a:ext cx="5213350" cy="1838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802399" y="250673"/>
              <a:ext cx="12167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</a:rPr>
                <a:t>Photo: Bob </a:t>
              </a:r>
              <a:r>
                <a:rPr lang="en-US" sz="1100" dirty="0" err="1" smtClean="0">
                  <a:solidFill>
                    <a:srgbClr val="FFFFFF"/>
                  </a:solidFill>
                </a:rPr>
                <a:t>Houze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79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 noGrp="1"/>
          </p:cNvSpPr>
          <p:nvPr>
            <p:ph type="title"/>
          </p:nvPr>
        </p:nvSpPr>
        <p:spPr>
          <a:xfrm>
            <a:off x="1051549" y="274638"/>
            <a:ext cx="4078719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Nonprecipitating echo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" y="1774473"/>
            <a:ext cx="6034701" cy="393296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386789" y="2428034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27151" y="2424941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84439" y="2424941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86789" y="4247178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27151" y="4247178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84439" y="4247178"/>
            <a:ext cx="667556" cy="72703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06491" y="3859118"/>
            <a:ext cx="1476877" cy="371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Cloud droplets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20" y="251352"/>
            <a:ext cx="2936801" cy="18355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18" y="2420894"/>
            <a:ext cx="2941603" cy="1838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753" y="4568623"/>
            <a:ext cx="2918468" cy="182404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338644" y="1013353"/>
            <a:ext cx="352778" cy="36688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61224" y="3200602"/>
            <a:ext cx="352778" cy="366888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58403" y="4630684"/>
            <a:ext cx="352778" cy="1659496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87245" y="2790184"/>
            <a:ext cx="132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Water/drizzle</a:t>
            </a:r>
            <a:endParaRPr lang="en-US" sz="1600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230920" y="5904403"/>
            <a:ext cx="5805976" cy="6443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KAZR-ARSCL: Active Remote Sensing of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CLouds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COMBRET: Combined Remote Sensor Retrieval Algorithm (radar + lidar)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3618" y="251352"/>
            <a:ext cx="2941603" cy="183550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69409" y="2437606"/>
            <a:ext cx="2941603" cy="395506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8" grpId="0" animBg="1"/>
      <p:bldP spid="29" grpId="0" animBg="1"/>
      <p:bldP spid="30" grpId="0"/>
      <p:bldP spid="4" grpId="0" animBg="1"/>
      <p:bldP spid="4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12239</TotalTime>
  <Words>1124</Words>
  <Application>Microsoft Macintosh PowerPoint</Application>
  <PresentationFormat>On-screen Show (4:3)</PresentationFormat>
  <Paragraphs>182</Paragraphs>
  <Slides>44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AMIE, MC3E, and GOAmazon:  An opportunity to understand MCSs in differing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suppressed</vt:lpstr>
      <vt:lpstr>Nonprecipitating echo</vt:lpstr>
      <vt:lpstr>Development of precipitation</vt:lpstr>
      <vt:lpstr>Cold Pools</vt:lpstr>
      <vt:lpstr>Cold pools</vt:lpstr>
      <vt:lpstr>Upscale growth</vt:lpstr>
      <vt:lpstr>Transition to active periods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Taiwan presentation</dc:title>
  <dc:creator>Angela Rowe</dc:creator>
  <cp:lastModifiedBy>Angela Rowe</cp:lastModifiedBy>
  <cp:revision>200</cp:revision>
  <dcterms:created xsi:type="dcterms:W3CDTF">2015-05-25T03:06:14Z</dcterms:created>
  <dcterms:modified xsi:type="dcterms:W3CDTF">2015-11-05T22:24:07Z</dcterms:modified>
</cp:coreProperties>
</file>