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57" r:id="rId3"/>
    <p:sldId id="258" r:id="rId4"/>
    <p:sldId id="267" r:id="rId5"/>
    <p:sldId id="275" r:id="rId6"/>
    <p:sldId id="278" r:id="rId7"/>
    <p:sldId id="279" r:id="rId8"/>
    <p:sldId id="283" r:id="rId9"/>
    <p:sldId id="289" r:id="rId10"/>
    <p:sldId id="300" r:id="rId11"/>
    <p:sldId id="280" r:id="rId12"/>
    <p:sldId id="281" r:id="rId13"/>
    <p:sldId id="287" r:id="rId14"/>
    <p:sldId id="301" r:id="rId15"/>
    <p:sldId id="302" r:id="rId16"/>
    <p:sldId id="304" r:id="rId17"/>
    <p:sldId id="285" r:id="rId18"/>
    <p:sldId id="297" r:id="rId19"/>
    <p:sldId id="299" r:id="rId20"/>
    <p:sldId id="298" r:id="rId21"/>
    <p:sldId id="296" r:id="rId22"/>
    <p:sldId id="291" r:id="rId23"/>
    <p:sldId id="295" r:id="rId24"/>
    <p:sldId id="294" r:id="rId25"/>
    <p:sldId id="303" r:id="rId26"/>
    <p:sldId id="290" r:id="rId27"/>
    <p:sldId id="288" r:id="rId28"/>
    <p:sldId id="286" r:id="rId29"/>
    <p:sldId id="272" r:id="rId30"/>
    <p:sldId id="273" r:id="rId31"/>
    <p:sldId id="262" r:id="rId32"/>
    <p:sldId id="270" r:id="rId33"/>
    <p:sldId id="261"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83F7"/>
    <a:srgbClr val="2F66B2"/>
    <a:srgbClr val="D86F2A"/>
    <a:srgbClr val="1012F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645" autoAdjust="0"/>
  </p:normalViewPr>
  <p:slideViewPr>
    <p:cSldViewPr snapToGrid="0" snapToObjects="1">
      <p:cViewPr varScale="1">
        <p:scale>
          <a:sx n="89" d="100"/>
          <a:sy n="89" d="100"/>
        </p:scale>
        <p:origin x="-1344" y="-104"/>
      </p:cViewPr>
      <p:guideLst>
        <p:guide orient="horz" pos="2033"/>
        <p:guide pos="113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F42E15-A6F1-F34F-95D2-C814207051B2}" type="datetimeFigureOut">
              <a:rPr lang="en-US" smtClean="0"/>
              <a:t>10/22/15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1C08B7-451F-0D43-A307-53DA344DC267}" type="slidenum">
              <a:rPr lang="en-US" smtClean="0"/>
              <a:t>‹#›</a:t>
            </a:fld>
            <a:endParaRPr lang="en-US"/>
          </a:p>
        </p:txBody>
      </p:sp>
    </p:spTree>
    <p:extLst>
      <p:ext uri="{BB962C8B-B14F-4D97-AF65-F5344CB8AC3E}">
        <p14:creationId xmlns:p14="http://schemas.microsoft.com/office/powerpoint/2010/main" val="37852618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Karl’s best track in</a:t>
            </a:r>
            <a:r>
              <a:rPr lang="en-US" baseline="0" dirty="0" smtClean="0"/>
              <a:t> terms of wind </a:t>
            </a:r>
            <a:r>
              <a:rPr lang="en-US" baseline="0" dirty="0" smtClean="0"/>
              <a:t>speed, reaching Category 3. Can see initial landfall on Yucatan peninsula and intensification after reemerging over the warm ocean water. NASA’s GRIP campaign flew several flights into Karl, but today I’ll be focusing on the flight during Karl’s second landfall. </a:t>
            </a:r>
          </a:p>
          <a:p>
            <a:endParaRPr lang="en-US" baseline="0" dirty="0" smtClean="0"/>
          </a:p>
          <a:p>
            <a:r>
              <a:rPr lang="en-US" baseline="0" dirty="0" smtClean="0"/>
              <a:t>Transition: While Karl was one of many hurricanes during a busy 2010 season, it’s remembered in Mexico for the mudslides caused by the rain.</a:t>
            </a:r>
            <a:endParaRPr lang="en-US" dirty="0"/>
          </a:p>
        </p:txBody>
      </p:sp>
      <p:sp>
        <p:nvSpPr>
          <p:cNvPr id="4" name="Slide Number Placeholder 3"/>
          <p:cNvSpPr>
            <a:spLocks noGrp="1"/>
          </p:cNvSpPr>
          <p:nvPr>
            <p:ph type="sldNum" sz="quarter" idx="10"/>
          </p:nvPr>
        </p:nvSpPr>
        <p:spPr/>
        <p:txBody>
          <a:bodyPr/>
          <a:lstStyle/>
          <a:p>
            <a:fld id="{631C08B7-451F-0D43-A307-53DA344DC267}" type="slidenum">
              <a:rPr lang="en-US" smtClean="0"/>
              <a:t>2</a:t>
            </a:fld>
            <a:endParaRPr lang="en-US"/>
          </a:p>
        </p:txBody>
      </p:sp>
    </p:spTree>
    <p:extLst>
      <p:ext uri="{BB962C8B-B14F-4D97-AF65-F5344CB8AC3E}">
        <p14:creationId xmlns:p14="http://schemas.microsoft.com/office/powerpoint/2010/main" val="1033096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Turns out there is 10-minute</a:t>
            </a:r>
            <a:r>
              <a:rPr lang="en-US" baseline="0" dirty="0" smtClean="0"/>
              <a:t> data at some stations, including Cordoba, which is not far from Orizaba.</a:t>
            </a:r>
            <a:endParaRPr lang="en-US" dirty="0"/>
          </a:p>
        </p:txBody>
      </p:sp>
      <p:sp>
        <p:nvSpPr>
          <p:cNvPr id="4" name="Slide Number Placeholder 3"/>
          <p:cNvSpPr>
            <a:spLocks noGrp="1"/>
          </p:cNvSpPr>
          <p:nvPr>
            <p:ph type="sldNum" sz="quarter" idx="10"/>
          </p:nvPr>
        </p:nvSpPr>
        <p:spPr/>
        <p:txBody>
          <a:bodyPr/>
          <a:lstStyle/>
          <a:p>
            <a:fld id="{631C08B7-451F-0D43-A307-53DA344DC267}" type="slidenum">
              <a:rPr lang="en-US" smtClean="0"/>
              <a:t>11</a:t>
            </a:fld>
            <a:endParaRPr lang="en-US"/>
          </a:p>
        </p:txBody>
      </p:sp>
    </p:spTree>
    <p:extLst>
      <p:ext uri="{BB962C8B-B14F-4D97-AF65-F5344CB8AC3E}">
        <p14:creationId xmlns:p14="http://schemas.microsoft.com/office/powerpoint/2010/main" val="196614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these data are complete,</a:t>
            </a:r>
            <a:r>
              <a:rPr lang="en-US" baseline="0" dirty="0" smtClean="0"/>
              <a:t> here plotted are the cumulative rainfall totals for those 6 cities and Cordoba I’ve highlighted here. Again, we precede the largest precipitation amounts and only flew during weak rain periods. </a:t>
            </a:r>
            <a:endParaRPr lang="en-US" dirty="0"/>
          </a:p>
        </p:txBody>
      </p:sp>
      <p:sp>
        <p:nvSpPr>
          <p:cNvPr id="4" name="Slide Number Placeholder 3"/>
          <p:cNvSpPr>
            <a:spLocks noGrp="1"/>
          </p:cNvSpPr>
          <p:nvPr>
            <p:ph type="sldNum" sz="quarter" idx="10"/>
          </p:nvPr>
        </p:nvSpPr>
        <p:spPr/>
        <p:txBody>
          <a:bodyPr/>
          <a:lstStyle/>
          <a:p>
            <a:fld id="{631C08B7-451F-0D43-A307-53DA344DC267}" type="slidenum">
              <a:rPr lang="en-US" smtClean="0"/>
              <a:t>12</a:t>
            </a:fld>
            <a:endParaRPr lang="en-US"/>
          </a:p>
        </p:txBody>
      </p:sp>
    </p:spTree>
    <p:extLst>
      <p:ext uri="{BB962C8B-B14F-4D97-AF65-F5344CB8AC3E}">
        <p14:creationId xmlns:p14="http://schemas.microsoft.com/office/powerpoint/2010/main" val="4141614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vertical</a:t>
            </a:r>
            <a:r>
              <a:rPr lang="en-US" baseline="0" dirty="0" smtClean="0"/>
              <a:t> cross-section near Orizaba and Cordoba and the overall structure is quite different. First, much higher vertical extent of the radar echo. Overall reflectivity intensity is the same, slightly stronger in the bright band. However, most notable difference is the low-level structure. There is no increase in reflectivity at low-levels, in fact looks more like the the particles are being moved by the wind.</a:t>
            </a:r>
          </a:p>
          <a:p>
            <a:endParaRPr lang="en-US" baseline="0" dirty="0" smtClean="0"/>
          </a:p>
          <a:p>
            <a:r>
              <a:rPr lang="en-US" baseline="0" dirty="0" smtClean="0"/>
              <a:t>Transition: Obviously, given positioning of the storm center, we would expect this.</a:t>
            </a:r>
            <a:endParaRPr lang="en-US" dirty="0"/>
          </a:p>
        </p:txBody>
      </p:sp>
      <p:sp>
        <p:nvSpPr>
          <p:cNvPr id="4" name="Slide Number Placeholder 3"/>
          <p:cNvSpPr>
            <a:spLocks noGrp="1"/>
          </p:cNvSpPr>
          <p:nvPr>
            <p:ph type="sldNum" sz="quarter" idx="10"/>
          </p:nvPr>
        </p:nvSpPr>
        <p:spPr/>
        <p:txBody>
          <a:bodyPr/>
          <a:lstStyle/>
          <a:p>
            <a:fld id="{631C08B7-451F-0D43-A307-53DA344DC267}" type="slidenum">
              <a:rPr lang="en-US" smtClean="0"/>
              <a:t>13</a:t>
            </a:fld>
            <a:endParaRPr lang="en-US"/>
          </a:p>
        </p:txBody>
      </p:sp>
    </p:spTree>
    <p:extLst>
      <p:ext uri="{BB962C8B-B14F-4D97-AF65-F5344CB8AC3E}">
        <p14:creationId xmlns:p14="http://schemas.microsoft.com/office/powerpoint/2010/main" val="1731595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19Z positioning (interpolated from</a:t>
            </a:r>
            <a:r>
              <a:rPr lang="en-US" baseline="0" dirty="0" smtClean="0"/>
              <a:t> the NHC best track) of Karl in reference to the cities mentioned before: leg around </a:t>
            </a:r>
            <a:r>
              <a:rPr lang="en-US" baseline="0" dirty="0" err="1" smtClean="0"/>
              <a:t>xalapa</a:t>
            </a:r>
            <a:r>
              <a:rPr lang="en-US" baseline="0" dirty="0" smtClean="0"/>
              <a:t> would experience a strong easterly component of the flow, which could easily ride up the topography. </a:t>
            </a:r>
            <a:r>
              <a:rPr lang="en-US" baseline="0" dirty="0" err="1" smtClean="0"/>
              <a:t>orizaba</a:t>
            </a:r>
            <a:r>
              <a:rPr lang="en-US" baseline="0" dirty="0" smtClean="0"/>
              <a:t> and </a:t>
            </a:r>
            <a:r>
              <a:rPr lang="en-US" baseline="0" dirty="0" err="1" smtClean="0"/>
              <a:t>cordoba</a:t>
            </a:r>
            <a:r>
              <a:rPr lang="en-US" baseline="0" dirty="0" smtClean="0"/>
              <a:t> on the other hand aren’t favorably situated to experience enhancement. observations from </a:t>
            </a:r>
            <a:r>
              <a:rPr lang="en-US" baseline="0" dirty="0" err="1" smtClean="0"/>
              <a:t>cordoba</a:t>
            </a:r>
            <a:r>
              <a:rPr lang="en-US" baseline="0" dirty="0" smtClean="0"/>
              <a:t> indicate wind with a northerly and even westerly component. </a:t>
            </a:r>
          </a:p>
          <a:p>
            <a:endParaRPr lang="en-US" baseline="0" dirty="0" smtClean="0"/>
          </a:p>
          <a:p>
            <a:r>
              <a:rPr lang="en-US" baseline="0" dirty="0" smtClean="0"/>
              <a:t>Transition: given paltry rainfall rates at each city during the time, this emphasizes another key point: background precipitation is important.</a:t>
            </a:r>
            <a:endParaRPr lang="en-US" dirty="0"/>
          </a:p>
        </p:txBody>
      </p:sp>
      <p:sp>
        <p:nvSpPr>
          <p:cNvPr id="4" name="Slide Number Placeholder 3"/>
          <p:cNvSpPr>
            <a:spLocks noGrp="1"/>
          </p:cNvSpPr>
          <p:nvPr>
            <p:ph type="sldNum" sz="quarter" idx="10"/>
          </p:nvPr>
        </p:nvSpPr>
        <p:spPr/>
        <p:txBody>
          <a:bodyPr/>
          <a:lstStyle/>
          <a:p>
            <a:fld id="{631C08B7-451F-0D43-A307-53DA344DC267}" type="slidenum">
              <a:rPr lang="en-US" smtClean="0"/>
              <a:t>14</a:t>
            </a:fld>
            <a:endParaRPr lang="en-US"/>
          </a:p>
        </p:txBody>
      </p:sp>
    </p:spTree>
    <p:extLst>
      <p:ext uri="{BB962C8B-B14F-4D97-AF65-F5344CB8AC3E}">
        <p14:creationId xmlns:p14="http://schemas.microsoft.com/office/powerpoint/2010/main" val="1976343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long cross section through the</a:t>
            </a:r>
            <a:r>
              <a:rPr lang="en-US" baseline="0" dirty="0" smtClean="0"/>
              <a:t> center. Cuts through some outer convection, more stratiform </a:t>
            </a:r>
            <a:r>
              <a:rPr lang="en-US" baseline="0" dirty="0" err="1" smtClean="0"/>
              <a:t>precip</a:t>
            </a:r>
            <a:r>
              <a:rPr lang="en-US" baseline="0" dirty="0" smtClean="0"/>
              <a:t> just north of the triangular feature, potential remnant convection in the eyewall and then the southern portion of the storm. See the big difference in echoes to the north and south, much shorter to the north and taller to the south (more continuous too). Not entirely sure what’s causing this, though potentially a combination of northerly shear and landfall. Also see increased low-level reflectivity to the north of the triangular feature too. Low rainfall rates likely attributed weaker background reflectivity values - this has been shown before. Landfall complicates matters by removing the low-level heat source – big difference between how islands interact with TCs.</a:t>
            </a:r>
          </a:p>
          <a:p>
            <a:endParaRPr lang="en-US" baseline="0" dirty="0" smtClean="0"/>
          </a:p>
          <a:p>
            <a:r>
              <a:rPr lang="en-US" baseline="0" dirty="0" smtClean="0"/>
              <a:t>Transition: probably noticed in second plot that rain total wasn’t just weak rain rates over a long time…</a:t>
            </a:r>
            <a:endParaRPr lang="en-US" dirty="0"/>
          </a:p>
        </p:txBody>
      </p:sp>
      <p:sp>
        <p:nvSpPr>
          <p:cNvPr id="4" name="Slide Number Placeholder 3"/>
          <p:cNvSpPr>
            <a:spLocks noGrp="1"/>
          </p:cNvSpPr>
          <p:nvPr>
            <p:ph type="sldNum" sz="quarter" idx="10"/>
          </p:nvPr>
        </p:nvSpPr>
        <p:spPr/>
        <p:txBody>
          <a:bodyPr/>
          <a:lstStyle/>
          <a:p>
            <a:fld id="{631C08B7-451F-0D43-A307-53DA344DC267}" type="slidenum">
              <a:rPr lang="en-US" smtClean="0"/>
              <a:t>15</a:t>
            </a:fld>
            <a:endParaRPr lang="en-US"/>
          </a:p>
        </p:txBody>
      </p:sp>
    </p:spTree>
    <p:extLst>
      <p:ext uri="{BB962C8B-B14F-4D97-AF65-F5344CB8AC3E}">
        <p14:creationId xmlns:p14="http://schemas.microsoft.com/office/powerpoint/2010/main" val="3561031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a:t>
            </a:r>
            <a:r>
              <a:rPr lang="en-US" baseline="0" dirty="0" smtClean="0"/>
              <a:t> here’s the cumulative rainfall plot showing Cordoba. Bulk of the rain seen there comes in a 6 hour period after 00z. </a:t>
            </a:r>
            <a:endParaRPr lang="en-US" dirty="0"/>
          </a:p>
        </p:txBody>
      </p:sp>
      <p:sp>
        <p:nvSpPr>
          <p:cNvPr id="4" name="Slide Number Placeholder 3"/>
          <p:cNvSpPr>
            <a:spLocks noGrp="1"/>
          </p:cNvSpPr>
          <p:nvPr>
            <p:ph type="sldNum" sz="quarter" idx="10"/>
          </p:nvPr>
        </p:nvSpPr>
        <p:spPr/>
        <p:txBody>
          <a:bodyPr/>
          <a:lstStyle/>
          <a:p>
            <a:fld id="{631C08B7-451F-0D43-A307-53DA344DC267}" type="slidenum">
              <a:rPr lang="en-US" smtClean="0"/>
              <a:t>16</a:t>
            </a:fld>
            <a:endParaRPr lang="en-US"/>
          </a:p>
        </p:txBody>
      </p:sp>
    </p:spTree>
    <p:extLst>
      <p:ext uri="{BB962C8B-B14F-4D97-AF65-F5344CB8AC3E}">
        <p14:creationId xmlns:p14="http://schemas.microsoft.com/office/powerpoint/2010/main" val="985060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the center continued to track</a:t>
            </a:r>
            <a:r>
              <a:rPr lang="en-US" baseline="0" dirty="0" smtClean="0"/>
              <a:t> west and flow became more favorable, there was large burst of convection near Cordoba and Orizaba. Here’s a radar image from 530Z and the corresponding IR showing it as it has matured. Quite high rain rates (~15 mm in 10 minutes) and it didn’t move too quickly.</a:t>
            </a:r>
            <a:endParaRPr lang="en-US" dirty="0"/>
          </a:p>
        </p:txBody>
      </p:sp>
      <p:sp>
        <p:nvSpPr>
          <p:cNvPr id="4" name="Slide Number Placeholder 3"/>
          <p:cNvSpPr>
            <a:spLocks noGrp="1"/>
          </p:cNvSpPr>
          <p:nvPr>
            <p:ph type="sldNum" sz="quarter" idx="10"/>
          </p:nvPr>
        </p:nvSpPr>
        <p:spPr/>
        <p:txBody>
          <a:bodyPr/>
          <a:lstStyle/>
          <a:p>
            <a:fld id="{631C08B7-451F-0D43-A307-53DA344DC267}" type="slidenum">
              <a:rPr lang="en-US" smtClean="0"/>
              <a:t>17</a:t>
            </a:fld>
            <a:endParaRPr lang="en-US"/>
          </a:p>
        </p:txBody>
      </p:sp>
    </p:spTree>
    <p:extLst>
      <p:ext uri="{BB962C8B-B14F-4D97-AF65-F5344CB8AC3E}">
        <p14:creationId xmlns:p14="http://schemas.microsoft.com/office/powerpoint/2010/main" val="1708839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CAPE =</a:t>
            </a:r>
            <a:r>
              <a:rPr lang="en-US" baseline="0" dirty="0" smtClean="0"/>
              <a:t> 1000, sounding from </a:t>
            </a:r>
            <a:r>
              <a:rPr lang="en-US" baseline="0" dirty="0" err="1" smtClean="0"/>
              <a:t>veracruz</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31C08B7-451F-0D43-A307-53DA344DC267}" type="slidenum">
              <a:rPr lang="en-US" smtClean="0"/>
              <a:t>18</a:t>
            </a:fld>
            <a:endParaRPr lang="en-US"/>
          </a:p>
        </p:txBody>
      </p:sp>
    </p:spTree>
    <p:extLst>
      <p:ext uri="{BB962C8B-B14F-4D97-AF65-F5344CB8AC3E}">
        <p14:creationId xmlns:p14="http://schemas.microsoft.com/office/powerpoint/2010/main" val="737800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cloud and rain mixing ratios</a:t>
            </a:r>
            <a:r>
              <a:rPr lang="en-US" baseline="0" dirty="0" smtClean="0"/>
              <a:t> at 1 km from a characteristic time. grey is no data – aka in the mountain. see the center in the rain field and to the north there is a strong band of fairly continuous cloud mixing ratios hugging the terrain line. See some rain associated with that, but let’s take a cross section through this line.</a:t>
            </a:r>
            <a:endParaRPr lang="en-US" dirty="0"/>
          </a:p>
        </p:txBody>
      </p:sp>
      <p:sp>
        <p:nvSpPr>
          <p:cNvPr id="4" name="Slide Number Placeholder 3"/>
          <p:cNvSpPr>
            <a:spLocks noGrp="1"/>
          </p:cNvSpPr>
          <p:nvPr>
            <p:ph type="sldNum" sz="quarter" idx="10"/>
          </p:nvPr>
        </p:nvSpPr>
        <p:spPr/>
        <p:txBody>
          <a:bodyPr/>
          <a:lstStyle/>
          <a:p>
            <a:fld id="{631C08B7-451F-0D43-A307-53DA344DC267}" type="slidenum">
              <a:rPr lang="en-US" smtClean="0"/>
              <a:t>23</a:t>
            </a:fld>
            <a:endParaRPr lang="en-US"/>
          </a:p>
        </p:txBody>
      </p:sp>
    </p:spTree>
    <p:extLst>
      <p:ext uri="{BB962C8B-B14F-4D97-AF65-F5344CB8AC3E}">
        <p14:creationId xmlns:p14="http://schemas.microsoft.com/office/powerpoint/2010/main" val="699525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plots</a:t>
            </a:r>
            <a:r>
              <a:rPr lang="en-US" baseline="0" dirty="0" smtClean="0"/>
              <a:t> of vertical cross section of cloud mixing ratio and rain mixing ratio as well as the wind component in this plane. where the wind maximizes (aka when the wind is parallel to the plane), see enhanced cloud water mixing ratios, particularly at low-levels following the terrain. At the same time, the rain mixing ratios maximize near the surface, suggesting that rain is collecting the newly formed cloud water.</a:t>
            </a:r>
            <a:endParaRPr lang="en-US" dirty="0"/>
          </a:p>
        </p:txBody>
      </p:sp>
      <p:sp>
        <p:nvSpPr>
          <p:cNvPr id="4" name="Slide Number Placeholder 3"/>
          <p:cNvSpPr>
            <a:spLocks noGrp="1"/>
          </p:cNvSpPr>
          <p:nvPr>
            <p:ph type="sldNum" sz="quarter" idx="10"/>
          </p:nvPr>
        </p:nvSpPr>
        <p:spPr/>
        <p:txBody>
          <a:bodyPr/>
          <a:lstStyle/>
          <a:p>
            <a:fld id="{631C08B7-451F-0D43-A307-53DA344DC267}" type="slidenum">
              <a:rPr lang="en-US" smtClean="0"/>
              <a:t>24</a:t>
            </a:fld>
            <a:endParaRPr lang="en-US"/>
          </a:p>
        </p:txBody>
      </p:sp>
    </p:spTree>
    <p:extLst>
      <p:ext uri="{BB962C8B-B14F-4D97-AF65-F5344CB8AC3E}">
        <p14:creationId xmlns:p14="http://schemas.microsoft.com/office/powerpoint/2010/main" val="2969019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Coming</a:t>
            </a:r>
            <a:r>
              <a:rPr lang="en-US" baseline="0" dirty="0" smtClean="0"/>
              <a:t> on the heels of a very wet summer in Mexico, Karl dumped an additional 10 inches (250 mm) over already saturated soil. Flooding and mudslides were the biggest destruction. </a:t>
            </a:r>
            <a:r>
              <a:rPr lang="en-US" dirty="0" smtClean="0"/>
              <a:t>Plots</a:t>
            </a:r>
            <a:r>
              <a:rPr lang="en-US" baseline="0" dirty="0" smtClean="0"/>
              <a:t> </a:t>
            </a:r>
            <a:r>
              <a:rPr lang="en-US" baseline="0" dirty="0" smtClean="0"/>
              <a:t>of rainfall from David Roth at NOAA and </a:t>
            </a:r>
            <a:r>
              <a:rPr lang="en-US" baseline="0" dirty="0" err="1" smtClean="0"/>
              <a:t>mexican</a:t>
            </a:r>
            <a:r>
              <a:rPr lang="en-US" baseline="0" dirty="0" smtClean="0"/>
              <a:t> topography. Large swath of rainfall within Veracruz, with the total amount maximizing north of the triangular feature jutting out towards the gulf</a:t>
            </a:r>
            <a:r>
              <a:rPr lang="en-US" baseline="0" dirty="0" smtClean="0"/>
              <a:t>. </a:t>
            </a:r>
          </a:p>
          <a:p>
            <a:endParaRPr lang="en-US" baseline="0" dirty="0" smtClean="0"/>
          </a:p>
          <a:p>
            <a:r>
              <a:rPr lang="en-US" baseline="0" dirty="0" smtClean="0"/>
              <a:t>Transition: Looks like orographic enhancement clearly played a role, but I’d like to investigate exactly what Karl’s structure was as it made landfall.</a:t>
            </a:r>
            <a:endParaRPr lang="en-US" baseline="0" dirty="0" smtClean="0"/>
          </a:p>
        </p:txBody>
      </p:sp>
      <p:sp>
        <p:nvSpPr>
          <p:cNvPr id="4" name="Slide Number Placeholder 3"/>
          <p:cNvSpPr>
            <a:spLocks noGrp="1"/>
          </p:cNvSpPr>
          <p:nvPr>
            <p:ph type="sldNum" sz="quarter" idx="10"/>
          </p:nvPr>
        </p:nvSpPr>
        <p:spPr/>
        <p:txBody>
          <a:bodyPr/>
          <a:lstStyle/>
          <a:p>
            <a:fld id="{631C08B7-451F-0D43-A307-53DA344DC267}" type="slidenum">
              <a:rPr lang="en-US" smtClean="0"/>
              <a:t>3</a:t>
            </a:fld>
            <a:endParaRPr lang="en-US"/>
          </a:p>
        </p:txBody>
      </p:sp>
    </p:spTree>
    <p:extLst>
      <p:ext uri="{BB962C8B-B14F-4D97-AF65-F5344CB8AC3E}">
        <p14:creationId xmlns:p14="http://schemas.microsoft.com/office/powerpoint/2010/main" val="37323042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a:t>
            </a:r>
            <a:r>
              <a:rPr lang="en-US" baseline="0" dirty="0" smtClean="0"/>
              <a:t> with 2 of the legs closer to the center of the storm. Immediately notice that the echo depth has been substantially reduced – no longer extends up to where the radar can first pick up returns. Even though leg 1 doesn’t intersect the eyewall, leg 2 does. Small region of remnant eyewall convection, but does not look healthy.</a:t>
            </a:r>
            <a:endParaRPr lang="en-US" dirty="0"/>
          </a:p>
        </p:txBody>
      </p:sp>
      <p:sp>
        <p:nvSpPr>
          <p:cNvPr id="4" name="Slide Number Placeholder 3"/>
          <p:cNvSpPr>
            <a:spLocks noGrp="1"/>
          </p:cNvSpPr>
          <p:nvPr>
            <p:ph type="sldNum" sz="quarter" idx="10"/>
          </p:nvPr>
        </p:nvSpPr>
        <p:spPr/>
        <p:txBody>
          <a:bodyPr/>
          <a:lstStyle/>
          <a:p>
            <a:fld id="{631C08B7-451F-0D43-A307-53DA344DC267}" type="slidenum">
              <a:rPr lang="en-US" smtClean="0"/>
              <a:t>29</a:t>
            </a:fld>
            <a:endParaRPr lang="en-US"/>
          </a:p>
        </p:txBody>
      </p:sp>
    </p:spTree>
    <p:extLst>
      <p:ext uri="{BB962C8B-B14F-4D97-AF65-F5344CB8AC3E}">
        <p14:creationId xmlns:p14="http://schemas.microsoft.com/office/powerpoint/2010/main" val="1595179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other three legs don’t look as</a:t>
            </a:r>
            <a:r>
              <a:rPr lang="en-US" baseline="0" dirty="0" smtClean="0"/>
              <a:t> depleted. Still a decrease in echo top height and more breaks in the returns. Might be slight enhancement over the sloping land surface.</a:t>
            </a:r>
            <a:endParaRPr lang="en-US" dirty="0"/>
          </a:p>
        </p:txBody>
      </p:sp>
      <p:sp>
        <p:nvSpPr>
          <p:cNvPr id="4" name="Slide Number Placeholder 3"/>
          <p:cNvSpPr>
            <a:spLocks noGrp="1"/>
          </p:cNvSpPr>
          <p:nvPr>
            <p:ph type="sldNum" sz="quarter" idx="10"/>
          </p:nvPr>
        </p:nvSpPr>
        <p:spPr/>
        <p:txBody>
          <a:bodyPr/>
          <a:lstStyle/>
          <a:p>
            <a:fld id="{631C08B7-451F-0D43-A307-53DA344DC267}" type="slidenum">
              <a:rPr lang="en-US" smtClean="0"/>
              <a:t>30</a:t>
            </a:fld>
            <a:endParaRPr lang="en-US"/>
          </a:p>
        </p:txBody>
      </p:sp>
    </p:spTree>
    <p:extLst>
      <p:ext uri="{BB962C8B-B14F-4D97-AF65-F5344CB8AC3E}">
        <p14:creationId xmlns:p14="http://schemas.microsoft.com/office/powerpoint/2010/main" val="16010745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Mean reflectivity profiles</a:t>
            </a:r>
            <a:r>
              <a:rPr lang="en-US" baseline="0" dirty="0" smtClean="0"/>
              <a:t> show decrease in height below melting level and weaker returns aloft in legs 1 and 2. </a:t>
            </a:r>
          </a:p>
          <a:p>
            <a:endParaRPr lang="en-US" baseline="0" dirty="0" smtClean="0"/>
          </a:p>
          <a:p>
            <a:r>
              <a:rPr lang="en-US" baseline="0" dirty="0" smtClean="0"/>
              <a:t>Now we can look at the legs that are further from the center.</a:t>
            </a:r>
            <a:endParaRPr lang="en-US" dirty="0"/>
          </a:p>
        </p:txBody>
      </p:sp>
      <p:sp>
        <p:nvSpPr>
          <p:cNvPr id="4" name="Slide Number Placeholder 3"/>
          <p:cNvSpPr>
            <a:spLocks noGrp="1"/>
          </p:cNvSpPr>
          <p:nvPr>
            <p:ph type="sldNum" sz="quarter" idx="10"/>
          </p:nvPr>
        </p:nvSpPr>
        <p:spPr/>
        <p:txBody>
          <a:bodyPr/>
          <a:lstStyle/>
          <a:p>
            <a:fld id="{631C08B7-451F-0D43-A307-53DA344DC267}" type="slidenum">
              <a:rPr lang="en-US" smtClean="0"/>
              <a:t>31</a:t>
            </a:fld>
            <a:endParaRPr lang="en-US"/>
          </a:p>
        </p:txBody>
      </p:sp>
    </p:spTree>
    <p:extLst>
      <p:ext uri="{BB962C8B-B14F-4D97-AF65-F5344CB8AC3E}">
        <p14:creationId xmlns:p14="http://schemas.microsoft.com/office/powerpoint/2010/main" val="2508165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Upstream of the mountain (dashed red line), see the convective</a:t>
            </a:r>
            <a:r>
              <a:rPr lang="en-US" baseline="0" dirty="0" smtClean="0"/>
              <a:t> structure seen in the satellite image. At the tail end transitions to stratiform (closer to mountain edge), could be transitioning? Red and blue lines are slightly inland of mountains and structure is more stratiform with strong </a:t>
            </a:r>
            <a:r>
              <a:rPr lang="en-US" baseline="0" dirty="0" err="1" smtClean="0"/>
              <a:t>brightbanding</a:t>
            </a:r>
            <a:r>
              <a:rPr lang="en-US" baseline="0" dirty="0" smtClean="0"/>
              <a:t>. Additionally, pretty intense returns below the melting layer. Moving even more inland (blue dashed line), reflectivity intensity weakens. In this area, convective clouds rise over the mountains, enhancing fall out which is eventually depleted.</a:t>
            </a:r>
            <a:endParaRPr lang="en-US" dirty="0"/>
          </a:p>
        </p:txBody>
      </p:sp>
      <p:sp>
        <p:nvSpPr>
          <p:cNvPr id="4" name="Slide Number Placeholder 3"/>
          <p:cNvSpPr>
            <a:spLocks noGrp="1"/>
          </p:cNvSpPr>
          <p:nvPr>
            <p:ph type="sldNum" sz="quarter" idx="10"/>
          </p:nvPr>
        </p:nvSpPr>
        <p:spPr/>
        <p:txBody>
          <a:bodyPr/>
          <a:lstStyle/>
          <a:p>
            <a:fld id="{631C08B7-451F-0D43-A307-53DA344DC267}" type="slidenum">
              <a:rPr lang="en-US" smtClean="0"/>
              <a:t>32</a:t>
            </a:fld>
            <a:endParaRPr lang="en-US"/>
          </a:p>
        </p:txBody>
      </p:sp>
    </p:spTree>
    <p:extLst>
      <p:ext uri="{BB962C8B-B14F-4D97-AF65-F5344CB8AC3E}">
        <p14:creationId xmlns:p14="http://schemas.microsoft.com/office/powerpoint/2010/main" val="41922473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Legs 1 and 2 here have the strongest mean reflectivity</a:t>
            </a:r>
            <a:r>
              <a:rPr lang="en-US" baseline="0" dirty="0" smtClean="0"/>
              <a:t> of any leg, even compared to the </a:t>
            </a:r>
            <a:r>
              <a:rPr lang="en-US" baseline="0" smtClean="0"/>
              <a:t>mature hurricane.</a:t>
            </a:r>
            <a:endParaRPr lang="en-US"/>
          </a:p>
        </p:txBody>
      </p:sp>
      <p:sp>
        <p:nvSpPr>
          <p:cNvPr id="4" name="Slide Number Placeholder 3"/>
          <p:cNvSpPr>
            <a:spLocks noGrp="1"/>
          </p:cNvSpPr>
          <p:nvPr>
            <p:ph type="sldNum" sz="quarter" idx="10"/>
          </p:nvPr>
        </p:nvSpPr>
        <p:spPr/>
        <p:txBody>
          <a:bodyPr/>
          <a:lstStyle/>
          <a:p>
            <a:fld id="{631C08B7-451F-0D43-A307-53DA344DC267}" type="slidenum">
              <a:rPr lang="en-US" smtClean="0"/>
              <a:t>33</a:t>
            </a:fld>
            <a:endParaRPr lang="en-US"/>
          </a:p>
        </p:txBody>
      </p:sp>
    </p:spTree>
    <p:extLst>
      <p:ext uri="{BB962C8B-B14F-4D97-AF65-F5344CB8AC3E}">
        <p14:creationId xmlns:p14="http://schemas.microsoft.com/office/powerpoint/2010/main" val="763133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1C08B7-451F-0D43-A307-53DA344DC267}" type="slidenum">
              <a:rPr lang="en-US" smtClean="0"/>
              <a:t>4</a:t>
            </a:fld>
            <a:endParaRPr lang="en-US"/>
          </a:p>
        </p:txBody>
      </p:sp>
    </p:spTree>
    <p:extLst>
      <p:ext uri="{BB962C8B-B14F-4D97-AF65-F5344CB8AC3E}">
        <p14:creationId xmlns:p14="http://schemas.microsoft.com/office/powerpoint/2010/main" val="2149328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be trying to answer those questions</a:t>
            </a:r>
            <a:r>
              <a:rPr lang="en-US" baseline="0" dirty="0" smtClean="0"/>
              <a:t> with data collected during NASA’s GRIP campaign during the summer of 2010. Featured planes with a number of instruments, but today I’ll be looking at data from the APR-2 radar on the DC-8. Specs. Track from the 17</a:t>
            </a:r>
            <a:r>
              <a:rPr lang="en-US" baseline="30000" dirty="0" smtClean="0"/>
              <a:t>th</a:t>
            </a:r>
            <a:r>
              <a:rPr lang="en-US" baseline="0" dirty="0" smtClean="0"/>
              <a:t> is shown on the left.</a:t>
            </a:r>
          </a:p>
          <a:p>
            <a:endParaRPr lang="en-US" baseline="0" dirty="0" smtClean="0"/>
          </a:p>
          <a:p>
            <a:r>
              <a:rPr lang="en-US" baseline="0" dirty="0" smtClean="0"/>
              <a:t>Transition: First, let’s again look at the surface context </a:t>
            </a:r>
            <a:endParaRPr lang="en-US" dirty="0"/>
          </a:p>
        </p:txBody>
      </p:sp>
      <p:sp>
        <p:nvSpPr>
          <p:cNvPr id="4" name="Slide Number Placeholder 3"/>
          <p:cNvSpPr>
            <a:spLocks noGrp="1"/>
          </p:cNvSpPr>
          <p:nvPr>
            <p:ph type="sldNum" sz="quarter" idx="10"/>
          </p:nvPr>
        </p:nvSpPr>
        <p:spPr/>
        <p:txBody>
          <a:bodyPr/>
          <a:lstStyle/>
          <a:p>
            <a:fld id="{631C08B7-451F-0D43-A307-53DA344DC267}" type="slidenum">
              <a:rPr lang="en-US" smtClean="0"/>
              <a:t>5</a:t>
            </a:fld>
            <a:endParaRPr lang="en-US"/>
          </a:p>
        </p:txBody>
      </p:sp>
    </p:spTree>
    <p:extLst>
      <p:ext uri="{BB962C8B-B14F-4D97-AF65-F5344CB8AC3E}">
        <p14:creationId xmlns:p14="http://schemas.microsoft.com/office/powerpoint/2010/main" val="363957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the 24 precipitation totals through</a:t>
            </a:r>
            <a:r>
              <a:rPr lang="en-US" baseline="0" dirty="0" smtClean="0"/>
              <a:t> 13Z on 9/18. Again, precipitation totals maximize in the regions surrounding both the inner core and surrounding the triangular topographic feature. Of course, it’s important to understand the temporal evolution of precipitation when examining the structure. </a:t>
            </a:r>
          </a:p>
          <a:p>
            <a:endParaRPr lang="en-US" baseline="0" dirty="0" smtClean="0"/>
          </a:p>
          <a:p>
            <a:r>
              <a:rPr lang="en-US" baseline="0" dirty="0" smtClean="0"/>
              <a:t>Transition: Data from Mexico is sparse (and somewhat vague), but there are some datasets available.</a:t>
            </a:r>
            <a:endParaRPr lang="en-US" dirty="0"/>
          </a:p>
        </p:txBody>
      </p:sp>
      <p:sp>
        <p:nvSpPr>
          <p:cNvPr id="4" name="Slide Number Placeholder 3"/>
          <p:cNvSpPr>
            <a:spLocks noGrp="1"/>
          </p:cNvSpPr>
          <p:nvPr>
            <p:ph type="sldNum" sz="quarter" idx="10"/>
          </p:nvPr>
        </p:nvSpPr>
        <p:spPr/>
        <p:txBody>
          <a:bodyPr/>
          <a:lstStyle/>
          <a:p>
            <a:fld id="{631C08B7-451F-0D43-A307-53DA344DC267}" type="slidenum">
              <a:rPr lang="en-US" smtClean="0"/>
              <a:t>6</a:t>
            </a:fld>
            <a:endParaRPr lang="en-US"/>
          </a:p>
        </p:txBody>
      </p:sp>
    </p:spTree>
    <p:extLst>
      <p:ext uri="{BB962C8B-B14F-4D97-AF65-F5344CB8AC3E}">
        <p14:creationId xmlns:p14="http://schemas.microsoft.com/office/powerpoint/2010/main" val="2169743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I’ll start with locations where data</a:t>
            </a:r>
            <a:r>
              <a:rPr lang="en-US" baseline="0" dirty="0" smtClean="0"/>
              <a:t> exists every 3 hours. Today, I’ll focus on two sites: Jalapa and Orizaba.</a:t>
            </a:r>
            <a:endParaRPr lang="en-US" dirty="0"/>
          </a:p>
        </p:txBody>
      </p:sp>
      <p:sp>
        <p:nvSpPr>
          <p:cNvPr id="4" name="Slide Number Placeholder 3"/>
          <p:cNvSpPr>
            <a:spLocks noGrp="1"/>
          </p:cNvSpPr>
          <p:nvPr>
            <p:ph type="sldNum" sz="quarter" idx="10"/>
          </p:nvPr>
        </p:nvSpPr>
        <p:spPr/>
        <p:txBody>
          <a:bodyPr/>
          <a:lstStyle/>
          <a:p>
            <a:fld id="{631C08B7-451F-0D43-A307-53DA344DC267}" type="slidenum">
              <a:rPr lang="en-US" smtClean="0"/>
              <a:t>7</a:t>
            </a:fld>
            <a:endParaRPr lang="en-US"/>
          </a:p>
        </p:txBody>
      </p:sp>
    </p:spTree>
    <p:extLst>
      <p:ext uri="{BB962C8B-B14F-4D97-AF65-F5344CB8AC3E}">
        <p14:creationId xmlns:p14="http://schemas.microsoft.com/office/powerpoint/2010/main" val="4264662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Timeseries</a:t>
            </a:r>
            <a:r>
              <a:rPr lang="en-US" baseline="0" dirty="0" smtClean="0"/>
              <a:t> of 3-hour precipitation totals. </a:t>
            </a:r>
            <a:r>
              <a:rPr lang="en-US" dirty="0" smtClean="0"/>
              <a:t>NHC</a:t>
            </a:r>
            <a:r>
              <a:rPr lang="en-US" baseline="0" dirty="0" smtClean="0"/>
              <a:t> reports storm totals of ~8 inches/200 mm, in contrast Veracruz received ~10 inches/250 mm. Of course, like most field campaigns, GRIP flight did not capture the periods of greatest precipitation. Regardless, we can still examine the structure. During the flight period, Orizaba measured a paltry amount – 10 mm in 3 hours. Jalapa measured 40 mm (1.5 inches).</a:t>
            </a:r>
          </a:p>
          <a:p>
            <a:endParaRPr lang="en-US" baseline="0" dirty="0" smtClean="0"/>
          </a:p>
          <a:p>
            <a:r>
              <a:rPr lang="en-US" baseline="0" dirty="0" smtClean="0"/>
              <a:t>Transition: start with Jalapa.</a:t>
            </a:r>
            <a:endParaRPr lang="en-US" dirty="0"/>
          </a:p>
        </p:txBody>
      </p:sp>
      <p:sp>
        <p:nvSpPr>
          <p:cNvPr id="4" name="Slide Number Placeholder 3"/>
          <p:cNvSpPr>
            <a:spLocks noGrp="1"/>
          </p:cNvSpPr>
          <p:nvPr>
            <p:ph type="sldNum" sz="quarter" idx="10"/>
          </p:nvPr>
        </p:nvSpPr>
        <p:spPr/>
        <p:txBody>
          <a:bodyPr/>
          <a:lstStyle/>
          <a:p>
            <a:fld id="{631C08B7-451F-0D43-A307-53DA344DC267}" type="slidenum">
              <a:rPr lang="en-US" smtClean="0"/>
              <a:t>8</a:t>
            </a:fld>
            <a:endParaRPr lang="en-US"/>
          </a:p>
        </p:txBody>
      </p:sp>
    </p:spTree>
    <p:extLst>
      <p:ext uri="{BB962C8B-B14F-4D97-AF65-F5344CB8AC3E}">
        <p14:creationId xmlns:p14="http://schemas.microsoft.com/office/powerpoint/2010/main" val="1178602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we have a vertical cross-section through the radar swath – this is the nadir most beam. Blue arrow denotes direction. First, there are some interesting structural features. Further east, the vertical extent of the echo is quite reduced – only extending up to 6 km. There’s a sudden jump in reflectivity height moving further west – likely due to where air mass originated. However, I want to focus on the low-level structure. Despite fairly average reflectivity intensities, there is a general increase in reflectivity moving down towards the surface. While it’s possible this could be due to larger rainfall particles settling, give the positioning relative to the terrain, likely that it’s enhancement due to terrain. Additionally, </a:t>
            </a:r>
            <a:r>
              <a:rPr lang="en-US" baseline="0" dirty="0" err="1" smtClean="0"/>
              <a:t>orographically</a:t>
            </a:r>
            <a:r>
              <a:rPr lang="en-US" baseline="0" dirty="0" smtClean="0"/>
              <a:t> </a:t>
            </a:r>
            <a:r>
              <a:rPr lang="en-US" baseline="0" dirty="0" err="1" smtClean="0"/>
              <a:t>enahnced</a:t>
            </a:r>
            <a:r>
              <a:rPr lang="en-US" baseline="0" dirty="0" smtClean="0"/>
              <a:t> </a:t>
            </a:r>
            <a:r>
              <a:rPr lang="en-US" baseline="0" dirty="0" err="1" smtClean="0"/>
              <a:t>precip</a:t>
            </a:r>
            <a:r>
              <a:rPr lang="en-US" baseline="0" dirty="0" smtClean="0"/>
              <a:t> often thought of as convection kicked off by forced ascent or low-level production of cloud water that’s caught by falling raindrops. Don’t currently have processed </a:t>
            </a:r>
            <a:r>
              <a:rPr lang="en-US" baseline="0" dirty="0" err="1" smtClean="0"/>
              <a:t>doppler</a:t>
            </a:r>
            <a:r>
              <a:rPr lang="en-US" baseline="0" dirty="0" smtClean="0"/>
              <a:t> velocity data, but the raw </a:t>
            </a:r>
            <a:r>
              <a:rPr lang="en-US" baseline="0" dirty="0" err="1" smtClean="0"/>
              <a:t>doppler</a:t>
            </a:r>
            <a:r>
              <a:rPr lang="en-US" baseline="0" dirty="0" smtClean="0"/>
              <a:t> velocity doesn’t show strong upward motion. Would think this would be cloud water.</a:t>
            </a:r>
          </a:p>
          <a:p>
            <a:endParaRPr lang="en-US" baseline="0" dirty="0" smtClean="0"/>
          </a:p>
          <a:p>
            <a:r>
              <a:rPr lang="en-US" baseline="0" dirty="0" smtClean="0"/>
              <a:t>Transition: what does thermodynamic environment look like?</a:t>
            </a:r>
            <a:endParaRPr lang="en-US" dirty="0"/>
          </a:p>
        </p:txBody>
      </p:sp>
      <p:sp>
        <p:nvSpPr>
          <p:cNvPr id="4" name="Slide Number Placeholder 3"/>
          <p:cNvSpPr>
            <a:spLocks noGrp="1"/>
          </p:cNvSpPr>
          <p:nvPr>
            <p:ph type="sldNum" sz="quarter" idx="10"/>
          </p:nvPr>
        </p:nvSpPr>
        <p:spPr/>
        <p:txBody>
          <a:bodyPr/>
          <a:lstStyle/>
          <a:p>
            <a:fld id="{631C08B7-451F-0D43-A307-53DA344DC267}" type="slidenum">
              <a:rPr lang="en-US" smtClean="0"/>
              <a:t>9</a:t>
            </a:fld>
            <a:endParaRPr lang="en-US"/>
          </a:p>
        </p:txBody>
      </p:sp>
    </p:spTree>
    <p:extLst>
      <p:ext uri="{BB962C8B-B14F-4D97-AF65-F5344CB8AC3E}">
        <p14:creationId xmlns:p14="http://schemas.microsoft.com/office/powerpoint/2010/main" val="1137106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Upstream sounding from just a couple minutes before the radar swath showing a very moist,</a:t>
            </a:r>
            <a:r>
              <a:rPr lang="en-US" baseline="0" dirty="0" smtClean="0"/>
              <a:t> almost neutral environment – this supports the notion that enhanced reflectivity is due to rainwater collecting cloud droplets created by forced ascent.</a:t>
            </a:r>
          </a:p>
          <a:p>
            <a:endParaRPr lang="en-US" baseline="0" dirty="0" smtClean="0"/>
          </a:p>
          <a:p>
            <a:r>
              <a:rPr lang="en-US" baseline="0" dirty="0" smtClean="0"/>
              <a:t>Transition: can now look further to the south to compare the structure.</a:t>
            </a:r>
            <a:endParaRPr lang="en-US" dirty="0"/>
          </a:p>
        </p:txBody>
      </p:sp>
      <p:sp>
        <p:nvSpPr>
          <p:cNvPr id="4" name="Slide Number Placeholder 3"/>
          <p:cNvSpPr>
            <a:spLocks noGrp="1"/>
          </p:cNvSpPr>
          <p:nvPr>
            <p:ph type="sldNum" sz="quarter" idx="10"/>
          </p:nvPr>
        </p:nvSpPr>
        <p:spPr/>
        <p:txBody>
          <a:bodyPr/>
          <a:lstStyle/>
          <a:p>
            <a:fld id="{631C08B7-451F-0D43-A307-53DA344DC267}" type="slidenum">
              <a:rPr lang="en-US" smtClean="0"/>
              <a:t>10</a:t>
            </a:fld>
            <a:endParaRPr lang="en-US"/>
          </a:p>
        </p:txBody>
      </p:sp>
    </p:spTree>
    <p:extLst>
      <p:ext uri="{BB962C8B-B14F-4D97-AF65-F5344CB8AC3E}">
        <p14:creationId xmlns:p14="http://schemas.microsoft.com/office/powerpoint/2010/main" val="3754611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91151F-930A-4747-8C4B-816B0F99427A}" type="datetimeFigureOut">
              <a:rPr lang="en-US" smtClean="0"/>
              <a:t>10/22/15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79703-50A4-774D-998A-5EFF16DEF0D3}" type="slidenum">
              <a:rPr lang="en-US" smtClean="0"/>
              <a:t>‹#›</a:t>
            </a:fld>
            <a:endParaRPr lang="en-US"/>
          </a:p>
        </p:txBody>
      </p:sp>
    </p:spTree>
    <p:extLst>
      <p:ext uri="{BB962C8B-B14F-4D97-AF65-F5344CB8AC3E}">
        <p14:creationId xmlns:p14="http://schemas.microsoft.com/office/powerpoint/2010/main" val="1406159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91151F-930A-4747-8C4B-816B0F99427A}" type="datetimeFigureOut">
              <a:rPr lang="en-US" smtClean="0"/>
              <a:t>10/22/15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79703-50A4-774D-998A-5EFF16DEF0D3}" type="slidenum">
              <a:rPr lang="en-US" smtClean="0"/>
              <a:t>‹#›</a:t>
            </a:fld>
            <a:endParaRPr lang="en-US"/>
          </a:p>
        </p:txBody>
      </p:sp>
    </p:spTree>
    <p:extLst>
      <p:ext uri="{BB962C8B-B14F-4D97-AF65-F5344CB8AC3E}">
        <p14:creationId xmlns:p14="http://schemas.microsoft.com/office/powerpoint/2010/main" val="3488818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91151F-930A-4747-8C4B-816B0F99427A}" type="datetimeFigureOut">
              <a:rPr lang="en-US" smtClean="0"/>
              <a:t>10/22/15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79703-50A4-774D-998A-5EFF16DEF0D3}" type="slidenum">
              <a:rPr lang="en-US" smtClean="0"/>
              <a:t>‹#›</a:t>
            </a:fld>
            <a:endParaRPr lang="en-US"/>
          </a:p>
        </p:txBody>
      </p:sp>
    </p:spTree>
    <p:extLst>
      <p:ext uri="{BB962C8B-B14F-4D97-AF65-F5344CB8AC3E}">
        <p14:creationId xmlns:p14="http://schemas.microsoft.com/office/powerpoint/2010/main" val="3973625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91151F-930A-4747-8C4B-816B0F99427A}" type="datetimeFigureOut">
              <a:rPr lang="en-US" smtClean="0"/>
              <a:t>10/22/15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79703-50A4-774D-998A-5EFF16DEF0D3}" type="slidenum">
              <a:rPr lang="en-US" smtClean="0"/>
              <a:t>‹#›</a:t>
            </a:fld>
            <a:endParaRPr lang="en-US"/>
          </a:p>
        </p:txBody>
      </p:sp>
    </p:spTree>
    <p:extLst>
      <p:ext uri="{BB962C8B-B14F-4D97-AF65-F5344CB8AC3E}">
        <p14:creationId xmlns:p14="http://schemas.microsoft.com/office/powerpoint/2010/main" val="1568332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91151F-930A-4747-8C4B-816B0F99427A}" type="datetimeFigureOut">
              <a:rPr lang="en-US" smtClean="0"/>
              <a:t>10/22/15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79703-50A4-774D-998A-5EFF16DEF0D3}" type="slidenum">
              <a:rPr lang="en-US" smtClean="0"/>
              <a:t>‹#›</a:t>
            </a:fld>
            <a:endParaRPr lang="en-US"/>
          </a:p>
        </p:txBody>
      </p:sp>
    </p:spTree>
    <p:extLst>
      <p:ext uri="{BB962C8B-B14F-4D97-AF65-F5344CB8AC3E}">
        <p14:creationId xmlns:p14="http://schemas.microsoft.com/office/powerpoint/2010/main" val="4260397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91151F-930A-4747-8C4B-816B0F99427A}" type="datetimeFigureOut">
              <a:rPr lang="en-US" smtClean="0"/>
              <a:t>10/22/15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79703-50A4-774D-998A-5EFF16DEF0D3}" type="slidenum">
              <a:rPr lang="en-US" smtClean="0"/>
              <a:t>‹#›</a:t>
            </a:fld>
            <a:endParaRPr lang="en-US"/>
          </a:p>
        </p:txBody>
      </p:sp>
    </p:spTree>
    <p:extLst>
      <p:ext uri="{BB962C8B-B14F-4D97-AF65-F5344CB8AC3E}">
        <p14:creationId xmlns:p14="http://schemas.microsoft.com/office/powerpoint/2010/main" val="403540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91151F-930A-4747-8C4B-816B0F99427A}" type="datetimeFigureOut">
              <a:rPr lang="en-US" smtClean="0"/>
              <a:t>10/22/15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979703-50A4-774D-998A-5EFF16DEF0D3}" type="slidenum">
              <a:rPr lang="en-US" smtClean="0"/>
              <a:t>‹#›</a:t>
            </a:fld>
            <a:endParaRPr lang="en-US"/>
          </a:p>
        </p:txBody>
      </p:sp>
    </p:spTree>
    <p:extLst>
      <p:ext uri="{BB962C8B-B14F-4D97-AF65-F5344CB8AC3E}">
        <p14:creationId xmlns:p14="http://schemas.microsoft.com/office/powerpoint/2010/main" val="2727577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91151F-930A-4747-8C4B-816B0F99427A}" type="datetimeFigureOut">
              <a:rPr lang="en-US" smtClean="0"/>
              <a:t>10/22/15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979703-50A4-774D-998A-5EFF16DEF0D3}" type="slidenum">
              <a:rPr lang="en-US" smtClean="0"/>
              <a:t>‹#›</a:t>
            </a:fld>
            <a:endParaRPr lang="en-US"/>
          </a:p>
        </p:txBody>
      </p:sp>
    </p:spTree>
    <p:extLst>
      <p:ext uri="{BB962C8B-B14F-4D97-AF65-F5344CB8AC3E}">
        <p14:creationId xmlns:p14="http://schemas.microsoft.com/office/powerpoint/2010/main" val="2926648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91151F-930A-4747-8C4B-816B0F99427A}" type="datetimeFigureOut">
              <a:rPr lang="en-US" smtClean="0"/>
              <a:t>10/22/15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979703-50A4-774D-998A-5EFF16DEF0D3}" type="slidenum">
              <a:rPr lang="en-US" smtClean="0"/>
              <a:t>‹#›</a:t>
            </a:fld>
            <a:endParaRPr lang="en-US"/>
          </a:p>
        </p:txBody>
      </p:sp>
    </p:spTree>
    <p:extLst>
      <p:ext uri="{BB962C8B-B14F-4D97-AF65-F5344CB8AC3E}">
        <p14:creationId xmlns:p14="http://schemas.microsoft.com/office/powerpoint/2010/main" val="1836612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91151F-930A-4747-8C4B-816B0F99427A}" type="datetimeFigureOut">
              <a:rPr lang="en-US" smtClean="0"/>
              <a:t>10/22/15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79703-50A4-774D-998A-5EFF16DEF0D3}" type="slidenum">
              <a:rPr lang="en-US" smtClean="0"/>
              <a:t>‹#›</a:t>
            </a:fld>
            <a:endParaRPr lang="en-US"/>
          </a:p>
        </p:txBody>
      </p:sp>
    </p:spTree>
    <p:extLst>
      <p:ext uri="{BB962C8B-B14F-4D97-AF65-F5344CB8AC3E}">
        <p14:creationId xmlns:p14="http://schemas.microsoft.com/office/powerpoint/2010/main" val="3571710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91151F-930A-4747-8C4B-816B0F99427A}" type="datetimeFigureOut">
              <a:rPr lang="en-US" smtClean="0"/>
              <a:t>10/22/15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79703-50A4-774D-998A-5EFF16DEF0D3}" type="slidenum">
              <a:rPr lang="en-US" smtClean="0"/>
              <a:t>‹#›</a:t>
            </a:fld>
            <a:endParaRPr lang="en-US"/>
          </a:p>
        </p:txBody>
      </p:sp>
    </p:spTree>
    <p:extLst>
      <p:ext uri="{BB962C8B-B14F-4D97-AF65-F5344CB8AC3E}">
        <p14:creationId xmlns:p14="http://schemas.microsoft.com/office/powerpoint/2010/main" val="20425444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ppleGothic"/>
                <a:ea typeface="AppleGothic"/>
                <a:cs typeface="AppleGothic"/>
              </a:defRPr>
            </a:lvl1pPr>
          </a:lstStyle>
          <a:p>
            <a:fld id="{A191151F-930A-4747-8C4B-816B0F99427A}" type="datetimeFigureOut">
              <a:rPr lang="en-US" smtClean="0"/>
              <a:pPr/>
              <a:t>10/22/15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ppleGothic"/>
                <a:ea typeface="AppleGothic"/>
                <a:cs typeface="AppleGothic"/>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ppleGothic"/>
                <a:ea typeface="AppleGothic"/>
                <a:cs typeface="AppleGothic"/>
              </a:defRPr>
            </a:lvl1pPr>
          </a:lstStyle>
          <a:p>
            <a:fld id="{E7979703-50A4-774D-998A-5EFF16DEF0D3}" type="slidenum">
              <a:rPr lang="en-US" smtClean="0"/>
              <a:pPr/>
              <a:t>‹#›</a:t>
            </a:fld>
            <a:endParaRPr lang="en-US" dirty="0"/>
          </a:p>
        </p:txBody>
      </p:sp>
    </p:spTree>
    <p:extLst>
      <p:ext uri="{BB962C8B-B14F-4D97-AF65-F5344CB8AC3E}">
        <p14:creationId xmlns:p14="http://schemas.microsoft.com/office/powerpoint/2010/main" val="149027403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AppleGothic"/>
          <a:ea typeface="AppleGothic"/>
          <a:cs typeface="Apple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ppleGothic"/>
          <a:ea typeface="AppleGothic"/>
          <a:cs typeface="AppleGothic"/>
        </a:defRPr>
      </a:lvl1pPr>
      <a:lvl2pPr marL="742950" indent="-285750" algn="l" defTabSz="457200" rtl="0" eaLnBrk="1" latinLnBrk="0" hangingPunct="1">
        <a:spcBef>
          <a:spcPct val="20000"/>
        </a:spcBef>
        <a:buFont typeface="Arial"/>
        <a:buChar char="–"/>
        <a:defRPr sz="2800" kern="1200">
          <a:solidFill>
            <a:schemeClr val="tx1"/>
          </a:solidFill>
          <a:latin typeface="AppleGothic"/>
          <a:ea typeface="AppleGothic"/>
          <a:cs typeface="AppleGothic"/>
        </a:defRPr>
      </a:lvl2pPr>
      <a:lvl3pPr marL="1143000" indent="-228600" algn="l" defTabSz="457200" rtl="0" eaLnBrk="1" latinLnBrk="0" hangingPunct="1">
        <a:spcBef>
          <a:spcPct val="20000"/>
        </a:spcBef>
        <a:buFont typeface="Arial"/>
        <a:buChar char="•"/>
        <a:defRPr sz="2400" kern="1200">
          <a:solidFill>
            <a:schemeClr val="tx1"/>
          </a:solidFill>
          <a:latin typeface="AppleGothic"/>
          <a:ea typeface="AppleGothic"/>
          <a:cs typeface="AppleGothic"/>
        </a:defRPr>
      </a:lvl3pPr>
      <a:lvl4pPr marL="1600200" indent="-228600" algn="l" defTabSz="457200" rtl="0" eaLnBrk="1" latinLnBrk="0" hangingPunct="1">
        <a:spcBef>
          <a:spcPct val="20000"/>
        </a:spcBef>
        <a:buFont typeface="Arial"/>
        <a:buChar char="–"/>
        <a:defRPr sz="2000" kern="1200">
          <a:solidFill>
            <a:schemeClr val="tx1"/>
          </a:solidFill>
          <a:latin typeface="AppleGothic"/>
          <a:ea typeface="AppleGothic"/>
          <a:cs typeface="AppleGothic"/>
        </a:defRPr>
      </a:lvl4pPr>
      <a:lvl5pPr marL="2057400" indent="-228600" algn="l" defTabSz="457200" rtl="0" eaLnBrk="1" latinLnBrk="0" hangingPunct="1">
        <a:spcBef>
          <a:spcPct val="20000"/>
        </a:spcBef>
        <a:buFont typeface="Arial"/>
        <a:buChar char="»"/>
        <a:defRPr sz="2000" kern="1200">
          <a:solidFill>
            <a:schemeClr val="tx1"/>
          </a:solidFill>
          <a:latin typeface="AppleGothic"/>
          <a:ea typeface="AppleGothic"/>
          <a:cs typeface="Apple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3.emf"/><Relationship Id="rId5" Type="http://schemas.openxmlformats.org/officeDocument/2006/relationships/image" Target="../media/image5.emf"/><Relationship Id="rId1" Type="http://schemas.openxmlformats.org/officeDocument/2006/relationships/tags" Target="../tags/tag3.xml"/><Relationship Id="rId2"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14.emf"/><Relationship Id="rId1" Type="http://schemas.openxmlformats.org/officeDocument/2006/relationships/tags" Target="../tags/tag4.xml"/><Relationship Id="rId2"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emf"/><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7.emf"/></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6.emf"/><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14.emf"/><Relationship Id="rId1" Type="http://schemas.openxmlformats.org/officeDocument/2006/relationships/tags" Target="../tags/tag5.xml"/><Relationship Id="rId2"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gif"/><Relationship Id="rId4" Type="http://schemas.openxmlformats.org/officeDocument/2006/relationships/image" Target="../media/image20.jp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emf"/><Relationship Id="rId3" Type="http://schemas.openxmlformats.org/officeDocument/2006/relationships/image" Target="../media/image5.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24.emf"/><Relationship Id="rId5" Type="http://schemas.openxmlformats.org/officeDocument/2006/relationships/image" Target="../media/image25.emf"/><Relationship Id="rId1" Type="http://schemas.openxmlformats.org/officeDocument/2006/relationships/tags" Target="../tags/tag6.xml"/><Relationship Id="rId2"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emf"/><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gif"/></Relationships>
</file>

<file path=ppt/slides/_rels/slide29.xml.rels><?xml version="1.0" encoding="UTF-8" standalone="yes"?>
<Relationships xmlns="http://schemas.openxmlformats.org/package/2006/relationships"><Relationship Id="rId3" Type="http://schemas.openxmlformats.org/officeDocument/2006/relationships/image" Target="../media/image31.emf"/><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4.tiff"/><Relationship Id="rId5" Type="http://schemas.openxmlformats.org/officeDocument/2006/relationships/image" Target="../media/image5.emf"/><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31.emf"/><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4.png"/><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1.emf"/><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9.emf"/><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42.png"/><Relationship Id="rId8" Type="http://schemas.openxmlformats.org/officeDocument/2006/relationships/image" Target="../media/image43.pn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39.emf"/><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5.emf"/><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5.emf"/><Relationship Id="rId1" Type="http://schemas.openxmlformats.org/officeDocument/2006/relationships/tags" Target="../tags/tag1.xml"/><Relationship Id="rId2"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9.emf"/><Relationship Id="rId1" Type="http://schemas.openxmlformats.org/officeDocument/2006/relationships/tags" Target="../tags/tag2.xml"/><Relationship Id="rId2"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emf"/><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8609"/>
            <a:ext cx="4688538" cy="4174581"/>
          </a:xfrm>
        </p:spPr>
        <p:txBody>
          <a:bodyPr>
            <a:normAutofit/>
          </a:bodyPr>
          <a:lstStyle/>
          <a:p>
            <a:r>
              <a:rPr lang="en-US" sz="4000" dirty="0" smtClean="0"/>
              <a:t>Hurricane </a:t>
            </a:r>
            <a:r>
              <a:rPr lang="en-US" sz="4000" dirty="0" smtClean="0"/>
              <a:t>Karl’s landfall as seen by high-resolution radar data and WRF</a:t>
            </a:r>
            <a:endParaRPr lang="en-US" sz="4000" dirty="0"/>
          </a:p>
        </p:txBody>
      </p:sp>
      <p:sp>
        <p:nvSpPr>
          <p:cNvPr id="3" name="Subtitle 2"/>
          <p:cNvSpPr>
            <a:spLocks noGrp="1"/>
          </p:cNvSpPr>
          <p:nvPr>
            <p:ph type="subTitle" idx="1"/>
          </p:nvPr>
        </p:nvSpPr>
        <p:spPr>
          <a:xfrm>
            <a:off x="0" y="4598730"/>
            <a:ext cx="4688538" cy="1752600"/>
          </a:xfrm>
        </p:spPr>
        <p:txBody>
          <a:bodyPr>
            <a:normAutofit/>
          </a:bodyPr>
          <a:lstStyle/>
          <a:p>
            <a:r>
              <a:rPr lang="en-US" sz="2000" dirty="0" smtClean="0"/>
              <a:t>Jennifer DeHart and Robert Houze</a:t>
            </a:r>
          </a:p>
          <a:p>
            <a:endParaRPr lang="en-US" sz="2000" dirty="0" smtClean="0"/>
          </a:p>
          <a:p>
            <a:r>
              <a:rPr lang="en-US" sz="2000" dirty="0" smtClean="0"/>
              <a:t>Cyclone Workshop</a:t>
            </a:r>
          </a:p>
          <a:p>
            <a:r>
              <a:rPr lang="en-US" sz="2000" dirty="0" smtClean="0"/>
              <a:t>10.26.15</a:t>
            </a:r>
            <a:endParaRPr lang="en-US" sz="2000" dirty="0"/>
          </a:p>
        </p:txBody>
      </p:sp>
      <p:pic>
        <p:nvPicPr>
          <p:cNvPr id="4" name="Picture 3" descr="483079main_20100920_Karl-MODIS_full.jpg"/>
          <p:cNvPicPr>
            <a:picLocks noChangeAspect="1"/>
          </p:cNvPicPr>
          <p:nvPr/>
        </p:nvPicPr>
        <p:blipFill rotWithShape="1">
          <a:blip r:embed="rId2" cstate="print">
            <a:extLst>
              <a:ext uri="{28A0092B-C50C-407E-A947-70E740481C1C}">
                <a14:useLocalDpi xmlns:a14="http://schemas.microsoft.com/office/drawing/2010/main"/>
              </a:ext>
            </a:extLst>
          </a:blip>
          <a:srcRect l="8099" r="2380"/>
          <a:stretch/>
        </p:blipFill>
        <p:spPr>
          <a:xfrm>
            <a:off x="4688538" y="12700"/>
            <a:ext cx="4445331" cy="6845300"/>
          </a:xfrm>
          <a:prstGeom prst="rect">
            <a:avLst/>
          </a:prstGeom>
        </p:spPr>
      </p:pic>
      <p:cxnSp>
        <p:nvCxnSpPr>
          <p:cNvPr id="6" name="Straight Connector 5"/>
          <p:cNvCxnSpPr/>
          <p:nvPr/>
        </p:nvCxnSpPr>
        <p:spPr>
          <a:xfrm>
            <a:off x="546100" y="4157470"/>
            <a:ext cx="363220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18169" y="6418051"/>
            <a:ext cx="4089400" cy="307777"/>
          </a:xfrm>
          <a:prstGeom prst="rect">
            <a:avLst/>
          </a:prstGeom>
          <a:noFill/>
        </p:spPr>
        <p:txBody>
          <a:bodyPr wrap="square" rtlCol="0">
            <a:spAutoFit/>
          </a:bodyPr>
          <a:lstStyle/>
          <a:p>
            <a:r>
              <a:rPr lang="en-US" sz="1400" dirty="0" smtClean="0">
                <a:latin typeface="AppleGothic"/>
                <a:ea typeface="AppleGothic"/>
                <a:cs typeface="AppleGothic"/>
              </a:rPr>
              <a:t>NASA grants: NNX13AG71G / NNX12AJ82G</a:t>
            </a:r>
            <a:endParaRPr lang="en-US" sz="1400" dirty="0">
              <a:latin typeface="AppleGothic"/>
              <a:ea typeface="AppleGothic"/>
              <a:cs typeface="AppleGothic"/>
            </a:endParaRPr>
          </a:p>
        </p:txBody>
      </p:sp>
      <p:cxnSp>
        <p:nvCxnSpPr>
          <p:cNvPr id="7" name="Straight Connector 6"/>
          <p:cNvCxnSpPr/>
          <p:nvPr/>
        </p:nvCxnSpPr>
        <p:spPr>
          <a:xfrm>
            <a:off x="546100" y="6255307"/>
            <a:ext cx="363220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7231595"/>
      </p:ext>
    </p:extLst>
  </p:cSld>
  <p:clrMapOvr>
    <a:masterClrMapping/>
  </p:clrMapOvr>
  <mc:AlternateContent xmlns:mc="http://schemas.openxmlformats.org/markup-compatibility/2006">
    <mc:Choice xmlns:p14="http://schemas.microsoft.com/office/powerpoint/2010/main" Requires="p14">
      <p:transition spd="slow" p14:dur="2000" advTm="15456"/>
    </mc:Choice>
    <mc:Fallback>
      <p:transition xmlns:p14="http://schemas.microsoft.com/office/powerpoint/2010/main" spd="slow" advTm="15456"/>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kew_t_193204.ps"/>
          <p:cNvPicPr>
            <a:picLocks noChangeAspect="1"/>
          </p:cNvPicPr>
          <p:nvPr/>
        </p:nvPicPr>
        <p:blipFill rotWithShape="1">
          <a:blip r:embed="rId3">
            <a:extLst>
              <a:ext uri="{28A0092B-C50C-407E-A947-70E740481C1C}">
                <a14:useLocalDpi xmlns:a14="http://schemas.microsoft.com/office/drawing/2010/main" val="0"/>
              </a:ext>
            </a:extLst>
          </a:blip>
          <a:srcRect l="3948" t="19753" r="10291" b="16296"/>
          <a:stretch/>
        </p:blipFill>
        <p:spPr>
          <a:xfrm>
            <a:off x="1178393" y="168830"/>
            <a:ext cx="6778053" cy="6540909"/>
          </a:xfrm>
          <a:prstGeom prst="rect">
            <a:avLst/>
          </a:prstGeom>
          <a:solidFill>
            <a:schemeClr val="tx1">
              <a:lumMod val="20000"/>
              <a:lumOff val="80000"/>
            </a:schemeClr>
          </a:solidFill>
        </p:spPr>
      </p:pic>
      <p:sp>
        <p:nvSpPr>
          <p:cNvPr id="4" name="TextBox 3"/>
          <p:cNvSpPr txBox="1"/>
          <p:nvPr/>
        </p:nvSpPr>
        <p:spPr>
          <a:xfrm>
            <a:off x="1981200" y="772180"/>
            <a:ext cx="4541764" cy="523220"/>
          </a:xfrm>
          <a:prstGeom prst="rect">
            <a:avLst/>
          </a:prstGeom>
          <a:solidFill>
            <a:schemeClr val="tx1">
              <a:lumMod val="20000"/>
              <a:lumOff val="80000"/>
            </a:schemeClr>
          </a:solidFill>
          <a:ln w="12700" cmpd="sng">
            <a:solidFill>
              <a:schemeClr val="bg1"/>
            </a:solidFill>
          </a:ln>
        </p:spPr>
        <p:txBody>
          <a:bodyPr wrap="square" rtlCol="0">
            <a:spAutoFit/>
          </a:bodyPr>
          <a:lstStyle/>
          <a:p>
            <a:pPr algn="ctr"/>
            <a:r>
              <a:rPr lang="en-US" sz="2800" b="1" u="sng" dirty="0" smtClean="0">
                <a:solidFill>
                  <a:schemeClr val="bg1"/>
                </a:solidFill>
                <a:latin typeface="AppleGothic"/>
                <a:ea typeface="AppleGothic"/>
                <a:cs typeface="AppleGothic"/>
              </a:rPr>
              <a:t>Upstream Sounding</a:t>
            </a:r>
            <a:endParaRPr lang="en-US" sz="2800" b="1" u="sng" dirty="0">
              <a:solidFill>
                <a:schemeClr val="bg1"/>
              </a:solidFill>
              <a:latin typeface="AppleGothic"/>
              <a:ea typeface="AppleGothic"/>
              <a:cs typeface="AppleGothic"/>
            </a:endParaRPr>
          </a:p>
        </p:txBody>
      </p:sp>
    </p:spTree>
    <p:extLst>
      <p:ext uri="{BB962C8B-B14F-4D97-AF65-F5344CB8AC3E}">
        <p14:creationId xmlns:p14="http://schemas.microsoft.com/office/powerpoint/2010/main" val="3440071019"/>
      </p:ext>
    </p:extLst>
  </p:cSld>
  <p:clrMapOvr>
    <a:masterClrMapping/>
  </p:clrMapOvr>
  <mc:AlternateContent xmlns:mc="http://schemas.openxmlformats.org/markup-compatibility/2006">
    <mc:Choice xmlns:p14="http://schemas.microsoft.com/office/powerpoint/2010/main" Requires="p14">
      <p:transition spd="slow" p14:dur="2000" advTm="47730"/>
    </mc:Choice>
    <mc:Fallback>
      <p:transition xmlns:p14="http://schemas.microsoft.com/office/powerpoint/2010/main" spd="slow" advTm="47730"/>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opo_rg_10.pdf"/>
          <p:cNvPicPr>
            <a:picLocks noChangeAspect="1"/>
          </p:cNvPicPr>
          <p:nvPr/>
        </p:nvPicPr>
        <p:blipFill rotWithShape="1">
          <a:blip r:embed="rId4" cstate="print">
            <a:extLst>
              <a:ext uri="{28A0092B-C50C-407E-A947-70E740481C1C}">
                <a14:useLocalDpi xmlns:a14="http://schemas.microsoft.com/office/drawing/2010/main"/>
              </a:ext>
            </a:extLst>
          </a:blip>
          <a:srcRect l="5355" t="19125" r="4162" b="24763"/>
          <a:stretch/>
        </p:blipFill>
        <p:spPr>
          <a:xfrm>
            <a:off x="635458" y="256031"/>
            <a:ext cx="7879615" cy="6323779"/>
          </a:xfrm>
          <a:prstGeom prst="rect">
            <a:avLst/>
          </a:prstGeom>
          <a:solidFill>
            <a:schemeClr val="tx1">
              <a:lumMod val="20000"/>
              <a:lumOff val="80000"/>
            </a:schemeClr>
          </a:solidFill>
        </p:spPr>
      </p:pic>
      <p:pic>
        <p:nvPicPr>
          <p:cNvPr id="4" name="Picture 3" descr="topo_rg_3hr.pdf"/>
          <p:cNvPicPr>
            <a:picLocks noChangeAspect="1"/>
          </p:cNvPicPr>
          <p:nvPr/>
        </p:nvPicPr>
        <p:blipFill rotWithShape="1">
          <a:blip r:embed="rId5" cstate="print">
            <a:extLst>
              <a:ext uri="{28A0092B-C50C-407E-A947-70E740481C1C}">
                <a14:useLocalDpi xmlns:a14="http://schemas.microsoft.com/office/drawing/2010/main"/>
              </a:ext>
            </a:extLst>
          </a:blip>
          <a:srcRect l="37905" t="74781" r="32776" b="15016"/>
          <a:stretch/>
        </p:blipFill>
        <p:spPr>
          <a:xfrm>
            <a:off x="1527896" y="4917817"/>
            <a:ext cx="2192867" cy="987552"/>
          </a:xfrm>
          <a:prstGeom prst="rect">
            <a:avLst/>
          </a:prstGeom>
          <a:solidFill>
            <a:schemeClr val="tx1">
              <a:lumMod val="20000"/>
              <a:lumOff val="80000"/>
            </a:schemeClr>
          </a:solidFill>
          <a:ln>
            <a:solidFill>
              <a:schemeClr val="bg1"/>
            </a:solidFill>
          </a:ln>
        </p:spPr>
      </p:pic>
      <p:sp>
        <p:nvSpPr>
          <p:cNvPr id="6" name="TextBox 5"/>
          <p:cNvSpPr txBox="1"/>
          <p:nvPr/>
        </p:nvSpPr>
        <p:spPr>
          <a:xfrm>
            <a:off x="1935236" y="628953"/>
            <a:ext cx="5624286" cy="523220"/>
          </a:xfrm>
          <a:prstGeom prst="rect">
            <a:avLst/>
          </a:prstGeom>
          <a:solidFill>
            <a:schemeClr val="tx1">
              <a:lumMod val="20000"/>
              <a:lumOff val="80000"/>
            </a:schemeClr>
          </a:solidFill>
          <a:ln w="12700" cmpd="sng">
            <a:solidFill>
              <a:schemeClr val="bg1"/>
            </a:solidFill>
          </a:ln>
        </p:spPr>
        <p:txBody>
          <a:bodyPr wrap="square" rtlCol="0">
            <a:spAutoFit/>
          </a:bodyPr>
          <a:lstStyle/>
          <a:p>
            <a:pPr algn="ctr"/>
            <a:r>
              <a:rPr lang="en-US" sz="2800" b="1" u="sng" dirty="0" smtClean="0">
                <a:solidFill>
                  <a:schemeClr val="bg1"/>
                </a:solidFill>
                <a:latin typeface="AppleGothic"/>
                <a:ea typeface="AppleGothic"/>
                <a:cs typeface="AppleGothic"/>
              </a:rPr>
              <a:t>10-Minute </a:t>
            </a:r>
            <a:r>
              <a:rPr lang="en-US" sz="2800" b="1" u="sng" dirty="0" err="1" smtClean="0">
                <a:solidFill>
                  <a:schemeClr val="bg1"/>
                </a:solidFill>
                <a:latin typeface="AppleGothic"/>
                <a:ea typeface="AppleGothic"/>
                <a:cs typeface="AppleGothic"/>
              </a:rPr>
              <a:t>Precip</a:t>
            </a:r>
            <a:r>
              <a:rPr lang="en-US" sz="2800" b="1" u="sng" dirty="0" smtClean="0">
                <a:solidFill>
                  <a:schemeClr val="bg1"/>
                </a:solidFill>
                <a:latin typeface="AppleGothic"/>
                <a:ea typeface="AppleGothic"/>
                <a:cs typeface="AppleGothic"/>
              </a:rPr>
              <a:t> Locations</a:t>
            </a:r>
            <a:endParaRPr lang="en-US" sz="2800" b="1" u="sng" dirty="0">
              <a:solidFill>
                <a:schemeClr val="bg1"/>
              </a:solidFill>
              <a:latin typeface="AppleGothic"/>
              <a:ea typeface="AppleGothic"/>
              <a:cs typeface="AppleGothic"/>
            </a:endParaRPr>
          </a:p>
        </p:txBody>
      </p:sp>
      <p:sp>
        <p:nvSpPr>
          <p:cNvPr id="2" name="Donut 1"/>
          <p:cNvSpPr/>
          <p:nvPr/>
        </p:nvSpPr>
        <p:spPr>
          <a:xfrm>
            <a:off x="4567421" y="3416789"/>
            <a:ext cx="1054893" cy="952458"/>
          </a:xfrm>
          <a:prstGeom prst="donut">
            <a:avLst>
              <a:gd name="adj" fmla="val 10896"/>
            </a:avLst>
          </a:prstGeom>
          <a:solidFill>
            <a:srgbClr val="1012F2"/>
          </a:solidFill>
          <a:ln>
            <a:solidFill>
              <a:srgbClr val="1012F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4261237643"/>
      </p:ext>
    </p:extLst>
  </p:cSld>
  <p:clrMapOvr>
    <a:masterClrMapping/>
  </p:clrMapOvr>
  <mc:AlternateContent xmlns:mc="http://schemas.openxmlformats.org/markup-compatibility/2006">
    <mc:Choice xmlns:p14="http://schemas.microsoft.com/office/powerpoint/2010/main" Requires="p14">
      <p:transition spd="slow" p14:dur="2000" advTm="29050"/>
    </mc:Choice>
    <mc:Fallback>
      <p:transition xmlns:p14="http://schemas.microsoft.com/office/powerpoint/2010/main" spd="slow" advTm="2905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g_10.pdf"/>
          <p:cNvPicPr>
            <a:picLocks noChangeAspect="1"/>
          </p:cNvPicPr>
          <p:nvPr/>
        </p:nvPicPr>
        <p:blipFill rotWithShape="1">
          <a:blip r:embed="rId4" cstate="print">
            <a:extLst>
              <a:ext uri="{28A0092B-C50C-407E-A947-70E740481C1C}">
                <a14:useLocalDpi xmlns:a14="http://schemas.microsoft.com/office/drawing/2010/main"/>
              </a:ext>
            </a:extLst>
          </a:blip>
          <a:srcRect l="18031" t="22576" r="18747" b="25829"/>
          <a:stretch/>
        </p:blipFill>
        <p:spPr>
          <a:xfrm>
            <a:off x="1509390" y="183961"/>
            <a:ext cx="6099820" cy="6441925"/>
          </a:xfrm>
          <a:prstGeom prst="rect">
            <a:avLst/>
          </a:prstGeom>
          <a:solidFill>
            <a:schemeClr val="tx1">
              <a:lumMod val="20000"/>
              <a:lumOff val="80000"/>
            </a:schemeClr>
          </a:solidFill>
        </p:spPr>
      </p:pic>
      <p:pic>
        <p:nvPicPr>
          <p:cNvPr id="6" name="Picture 5" descr="rg_10.pdf"/>
          <p:cNvPicPr>
            <a:picLocks noChangeAspect="1"/>
          </p:cNvPicPr>
          <p:nvPr/>
        </p:nvPicPr>
        <p:blipFill rotWithShape="1">
          <a:blip r:embed="rId4" cstate="print">
            <a:extLst>
              <a:ext uri="{28A0092B-C50C-407E-A947-70E740481C1C}">
                <a14:useLocalDpi xmlns:a14="http://schemas.microsoft.com/office/drawing/2010/main"/>
              </a:ext>
            </a:extLst>
          </a:blip>
          <a:srcRect l="39106" t="73937" r="39403" b="18085"/>
          <a:stretch/>
        </p:blipFill>
        <p:spPr>
          <a:xfrm>
            <a:off x="2185341" y="1435100"/>
            <a:ext cx="2246959" cy="1079500"/>
          </a:xfrm>
          <a:prstGeom prst="rect">
            <a:avLst/>
          </a:prstGeom>
          <a:solidFill>
            <a:schemeClr val="tx1">
              <a:lumMod val="20000"/>
              <a:lumOff val="80000"/>
            </a:schemeClr>
          </a:solidFill>
        </p:spPr>
      </p:pic>
      <p:cxnSp>
        <p:nvCxnSpPr>
          <p:cNvPr id="4" name="Straight Arrow Connector 3"/>
          <p:cNvCxnSpPr/>
          <p:nvPr/>
        </p:nvCxnSpPr>
        <p:spPr>
          <a:xfrm>
            <a:off x="3675919" y="4298270"/>
            <a:ext cx="1331146" cy="1086779"/>
          </a:xfrm>
          <a:prstGeom prst="straightConnector1">
            <a:avLst/>
          </a:prstGeom>
          <a:ln w="38100" cmpd="sng">
            <a:solidFill>
              <a:srgbClr val="1012F2"/>
            </a:solidFill>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2625648" y="3858674"/>
            <a:ext cx="1416633" cy="461665"/>
          </a:xfrm>
          <a:prstGeom prst="rect">
            <a:avLst/>
          </a:prstGeom>
          <a:solidFill>
            <a:schemeClr val="tx1">
              <a:lumMod val="20000"/>
              <a:lumOff val="80000"/>
            </a:schemeClr>
          </a:solidFill>
          <a:ln>
            <a:solidFill>
              <a:schemeClr val="bg1"/>
            </a:solidFill>
          </a:ln>
        </p:spPr>
        <p:txBody>
          <a:bodyPr wrap="square" rtlCol="0">
            <a:spAutoFit/>
          </a:bodyPr>
          <a:lstStyle/>
          <a:p>
            <a:pPr algn="ctr"/>
            <a:r>
              <a:rPr lang="en-US" sz="2400" dirty="0" smtClean="0">
                <a:solidFill>
                  <a:schemeClr val="bg1"/>
                </a:solidFill>
                <a:latin typeface="AppleGothic"/>
                <a:ea typeface="AppleGothic"/>
                <a:cs typeface="AppleGothic"/>
              </a:rPr>
              <a:t>Cordoba</a:t>
            </a:r>
            <a:endParaRPr lang="en-US" sz="2400" dirty="0">
              <a:solidFill>
                <a:schemeClr val="bg1"/>
              </a:solidFill>
              <a:latin typeface="AppleGothic"/>
              <a:ea typeface="AppleGothic"/>
              <a:cs typeface="AppleGothic"/>
            </a:endParaRPr>
          </a:p>
        </p:txBody>
      </p:sp>
      <p:sp>
        <p:nvSpPr>
          <p:cNvPr id="7" name="TextBox 6"/>
          <p:cNvSpPr txBox="1"/>
          <p:nvPr/>
        </p:nvSpPr>
        <p:spPr>
          <a:xfrm>
            <a:off x="1509389" y="340920"/>
            <a:ext cx="1944139" cy="584776"/>
          </a:xfrm>
          <a:prstGeom prst="rect">
            <a:avLst/>
          </a:prstGeom>
          <a:noFill/>
        </p:spPr>
        <p:txBody>
          <a:bodyPr wrap="square" rtlCol="0">
            <a:spAutoFit/>
          </a:bodyPr>
          <a:lstStyle/>
          <a:p>
            <a:r>
              <a:rPr lang="en-US" sz="1600" dirty="0" smtClean="0">
                <a:solidFill>
                  <a:srgbClr val="000000"/>
                </a:solidFill>
                <a:latin typeface="AppleGothic"/>
                <a:ea typeface="AppleGothic"/>
                <a:cs typeface="AppleGothic"/>
              </a:rPr>
              <a:t>data c/o</a:t>
            </a:r>
          </a:p>
          <a:p>
            <a:r>
              <a:rPr lang="en-US" sz="1600" dirty="0" smtClean="0">
                <a:solidFill>
                  <a:srgbClr val="000000"/>
                </a:solidFill>
                <a:latin typeface="AppleGothic"/>
                <a:ea typeface="AppleGothic"/>
                <a:cs typeface="AppleGothic"/>
              </a:rPr>
              <a:t>Michel </a:t>
            </a:r>
            <a:r>
              <a:rPr lang="en-US" sz="1600" dirty="0" err="1" smtClean="0">
                <a:solidFill>
                  <a:srgbClr val="000000"/>
                </a:solidFill>
                <a:latin typeface="AppleGothic"/>
                <a:ea typeface="AppleGothic"/>
                <a:cs typeface="AppleGothic"/>
              </a:rPr>
              <a:t>Rosengaus</a:t>
            </a:r>
            <a:endParaRPr lang="en-US" sz="1600" dirty="0">
              <a:solidFill>
                <a:srgbClr val="000000"/>
              </a:solidFill>
              <a:latin typeface="AppleGothic"/>
              <a:ea typeface="AppleGothic"/>
              <a:cs typeface="AppleGothic"/>
            </a:endParaRPr>
          </a:p>
        </p:txBody>
      </p:sp>
    </p:spTree>
    <p:custDataLst>
      <p:tags r:id="rId1"/>
    </p:custDataLst>
    <p:extLst>
      <p:ext uri="{BB962C8B-B14F-4D97-AF65-F5344CB8AC3E}">
        <p14:creationId xmlns:p14="http://schemas.microsoft.com/office/powerpoint/2010/main" val="1622582405"/>
      </p:ext>
    </p:extLst>
  </p:cSld>
  <p:clrMapOvr>
    <a:masterClrMapping/>
  </p:clrMapOvr>
  <mc:AlternateContent xmlns:mc="http://schemas.openxmlformats.org/markup-compatibility/2006">
    <mc:Choice xmlns:p14="http://schemas.microsoft.com/office/powerpoint/2010/main" Requires="p14">
      <p:transition spd="slow" p14:dur="2000" advTm="52350"/>
    </mc:Choice>
    <mc:Fallback>
      <p:transition xmlns:p14="http://schemas.microsoft.com/office/powerpoint/2010/main" spd="slow" advTm="5235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Structure near </a:t>
            </a:r>
            <a:r>
              <a:rPr lang="en-US" dirty="0" smtClean="0"/>
              <a:t>Orizaba/Cordoba</a:t>
            </a:r>
            <a:endParaRPr lang="en-US" dirty="0"/>
          </a:p>
        </p:txBody>
      </p:sp>
      <p:cxnSp>
        <p:nvCxnSpPr>
          <p:cNvPr id="4" name="Straight Connector 3"/>
          <p:cNvCxnSpPr/>
          <p:nvPr/>
        </p:nvCxnSpPr>
        <p:spPr>
          <a:xfrm>
            <a:off x="546100" y="1308100"/>
            <a:ext cx="802640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pic>
        <p:nvPicPr>
          <p:cNvPr id="5" name="Picture 4" descr="oricor_1_fixed.png"/>
          <p:cNvPicPr>
            <a:picLocks noChangeAspect="1"/>
          </p:cNvPicPr>
          <p:nvPr/>
        </p:nvPicPr>
        <p:blipFill rotWithShape="1">
          <a:blip r:embed="rId3">
            <a:extLst>
              <a:ext uri="{28A0092B-C50C-407E-A947-70E740481C1C}">
                <a14:useLocalDpi xmlns:a14="http://schemas.microsoft.com/office/drawing/2010/main" val="0"/>
              </a:ext>
            </a:extLst>
          </a:blip>
          <a:srcRect l="6272" t="5468" r="8691" b="55379"/>
          <a:stretch/>
        </p:blipFill>
        <p:spPr>
          <a:xfrm>
            <a:off x="183269" y="1461472"/>
            <a:ext cx="5660572" cy="3433461"/>
          </a:xfrm>
          <a:prstGeom prst="rect">
            <a:avLst/>
          </a:prstGeom>
        </p:spPr>
      </p:pic>
      <p:pic>
        <p:nvPicPr>
          <p:cNvPr id="6" name="Picture 5" descr="tracks_0917_oricor.pdf"/>
          <p:cNvPicPr>
            <a:picLocks noChangeAspect="1"/>
          </p:cNvPicPr>
          <p:nvPr/>
        </p:nvPicPr>
        <p:blipFill rotWithShape="1">
          <a:blip r:embed="rId4">
            <a:extLst>
              <a:ext uri="{28A0092B-C50C-407E-A947-70E740481C1C}">
                <a14:useLocalDpi xmlns:a14="http://schemas.microsoft.com/office/drawing/2010/main" val="0"/>
              </a:ext>
            </a:extLst>
          </a:blip>
          <a:srcRect l="21617" t="39946" r="37970" b="26655"/>
          <a:stretch/>
        </p:blipFill>
        <p:spPr>
          <a:xfrm>
            <a:off x="6148995" y="1769258"/>
            <a:ext cx="2712126" cy="2900723"/>
          </a:xfrm>
          <a:prstGeom prst="rect">
            <a:avLst/>
          </a:prstGeom>
          <a:solidFill>
            <a:schemeClr val="tx1">
              <a:lumMod val="20000"/>
              <a:lumOff val="80000"/>
            </a:schemeClr>
          </a:solidFill>
        </p:spPr>
      </p:pic>
      <p:sp>
        <p:nvSpPr>
          <p:cNvPr id="7" name="TextBox 6"/>
          <p:cNvSpPr txBox="1"/>
          <p:nvPr/>
        </p:nvSpPr>
        <p:spPr>
          <a:xfrm>
            <a:off x="759536" y="4957815"/>
            <a:ext cx="4349672" cy="400110"/>
          </a:xfrm>
          <a:prstGeom prst="rect">
            <a:avLst/>
          </a:prstGeom>
          <a:noFill/>
        </p:spPr>
        <p:txBody>
          <a:bodyPr wrap="square" rtlCol="0">
            <a:spAutoFit/>
          </a:bodyPr>
          <a:lstStyle/>
          <a:p>
            <a:pPr algn="ctr"/>
            <a:r>
              <a:rPr lang="en-US" sz="2000" dirty="0" smtClean="0">
                <a:latin typeface="AppleGothic"/>
                <a:ea typeface="AppleGothic"/>
                <a:cs typeface="AppleGothic"/>
              </a:rPr>
              <a:t>Minutes after 19 Z</a:t>
            </a:r>
            <a:endParaRPr lang="en-US" sz="2000" dirty="0">
              <a:latin typeface="AppleGothic"/>
              <a:ea typeface="AppleGothic"/>
              <a:cs typeface="AppleGothic"/>
            </a:endParaRPr>
          </a:p>
        </p:txBody>
      </p:sp>
      <p:sp>
        <p:nvSpPr>
          <p:cNvPr id="8" name="Oval 7"/>
          <p:cNvSpPr>
            <a:spLocks noChangeAspect="1"/>
          </p:cNvSpPr>
          <p:nvPr/>
        </p:nvSpPr>
        <p:spPr>
          <a:xfrm>
            <a:off x="7582898" y="3225095"/>
            <a:ext cx="109727" cy="109726"/>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7717367" y="3100917"/>
            <a:ext cx="121708" cy="0"/>
          </a:xfrm>
          <a:prstGeom prst="line">
            <a:avLst/>
          </a:prstGeom>
          <a:ln>
            <a:solidFill>
              <a:srgbClr val="1012F2"/>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848598" y="3105150"/>
            <a:ext cx="42334" cy="119945"/>
          </a:xfrm>
          <a:prstGeom prst="line">
            <a:avLst/>
          </a:prstGeom>
          <a:ln>
            <a:solidFill>
              <a:srgbClr val="1012F2"/>
            </a:solidFill>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622300" y="1620648"/>
            <a:ext cx="4527550" cy="0"/>
          </a:xfrm>
          <a:prstGeom prst="straightConnector1">
            <a:avLst/>
          </a:prstGeom>
          <a:ln w="38100" cmpd="sng">
            <a:solidFill>
              <a:srgbClr val="1012F2"/>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46100" y="5751882"/>
            <a:ext cx="8140700" cy="523220"/>
          </a:xfrm>
          <a:prstGeom prst="rect">
            <a:avLst/>
          </a:prstGeom>
          <a:noFill/>
          <a:ln>
            <a:solidFill>
              <a:schemeClr val="tx1">
                <a:lumMod val="20000"/>
                <a:lumOff val="80000"/>
              </a:schemeClr>
            </a:solidFill>
          </a:ln>
        </p:spPr>
        <p:txBody>
          <a:bodyPr wrap="square" rtlCol="0">
            <a:spAutoFit/>
          </a:bodyPr>
          <a:lstStyle/>
          <a:p>
            <a:pPr algn="ctr"/>
            <a:r>
              <a:rPr lang="en-US" sz="2800" dirty="0" smtClean="0">
                <a:latin typeface="AppleGothic"/>
                <a:ea typeface="AppleGothic"/>
                <a:cs typeface="AppleGothic"/>
              </a:rPr>
              <a:t>Low-level enhancement not present</a:t>
            </a:r>
          </a:p>
        </p:txBody>
      </p:sp>
    </p:spTree>
    <p:extLst>
      <p:ext uri="{BB962C8B-B14F-4D97-AF65-F5344CB8AC3E}">
        <p14:creationId xmlns:p14="http://schemas.microsoft.com/office/powerpoint/2010/main" val="3391571513"/>
      </p:ext>
    </p:extLst>
  </p:cSld>
  <p:clrMapOvr>
    <a:masterClrMapping/>
  </p:clrMapOvr>
  <mc:AlternateContent xmlns:mc="http://schemas.openxmlformats.org/markup-compatibility/2006">
    <mc:Choice xmlns:p14="http://schemas.microsoft.com/office/powerpoint/2010/main" Requires="p14">
      <p:transition spd="slow" p14:dur="2000" advTm="75756"/>
    </mc:Choice>
    <mc:Fallback>
      <p:transition xmlns:p14="http://schemas.microsoft.com/office/powerpoint/2010/main" spd="slow" advTm="75756"/>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topo_center.pdf"/>
          <p:cNvPicPr>
            <a:picLocks noChangeAspect="1"/>
          </p:cNvPicPr>
          <p:nvPr/>
        </p:nvPicPr>
        <p:blipFill rotWithShape="1">
          <a:blip r:embed="rId3">
            <a:extLst>
              <a:ext uri="{28A0092B-C50C-407E-A947-70E740481C1C}">
                <a14:useLocalDpi xmlns:a14="http://schemas.microsoft.com/office/drawing/2010/main" val="0"/>
              </a:ext>
            </a:extLst>
          </a:blip>
          <a:srcRect l="4371" t="12998" b="23614"/>
          <a:stretch/>
        </p:blipFill>
        <p:spPr>
          <a:xfrm>
            <a:off x="697919" y="94067"/>
            <a:ext cx="7748162" cy="6646401"/>
          </a:xfrm>
          <a:prstGeom prst="rect">
            <a:avLst/>
          </a:prstGeom>
          <a:solidFill>
            <a:schemeClr val="tx1">
              <a:lumMod val="20000"/>
              <a:lumOff val="80000"/>
            </a:schemeClr>
          </a:solidFill>
        </p:spPr>
      </p:pic>
      <p:sp>
        <p:nvSpPr>
          <p:cNvPr id="10" name="Circular Arrow 9"/>
          <p:cNvSpPr>
            <a:spLocks noChangeAspect="1"/>
          </p:cNvSpPr>
          <p:nvPr/>
        </p:nvSpPr>
        <p:spPr>
          <a:xfrm>
            <a:off x="5324565" y="3724352"/>
            <a:ext cx="1371600" cy="1371600"/>
          </a:xfrm>
          <a:prstGeom prst="circularArrow">
            <a:avLst>
              <a:gd name="adj1" fmla="val 8117"/>
              <a:gd name="adj2" fmla="val 1031078"/>
              <a:gd name="adj3" fmla="val 20614663"/>
              <a:gd name="adj4" fmla="val 2678590"/>
              <a:gd name="adj5" fmla="val 15184"/>
            </a:avLst>
          </a:prstGeom>
          <a:solidFill>
            <a:srgbClr val="1012F2"/>
          </a:solidFill>
          <a:ln>
            <a:solidFill>
              <a:srgbClr val="1012F2"/>
            </a:solidFill>
          </a:ln>
          <a:effectLst>
            <a:outerShdw blurRad="40000" dist="23000" dir="5400000" rotWithShape="0">
              <a:srgbClr val="000000">
                <a:alpha val="35000"/>
              </a:srgbClr>
            </a:outerShdw>
          </a:effectLst>
          <a:scene3d>
            <a:camera prst="orthographicFront">
              <a:rot lat="0" lon="10799999"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2594237" y="478026"/>
            <a:ext cx="4256164" cy="523220"/>
          </a:xfrm>
          <a:prstGeom prst="rect">
            <a:avLst/>
          </a:prstGeom>
          <a:solidFill>
            <a:schemeClr val="tx1">
              <a:lumMod val="20000"/>
              <a:lumOff val="80000"/>
            </a:schemeClr>
          </a:solidFill>
          <a:ln w="12700" cmpd="sng">
            <a:solidFill>
              <a:schemeClr val="bg1"/>
            </a:solidFill>
          </a:ln>
        </p:spPr>
        <p:txBody>
          <a:bodyPr wrap="square" rtlCol="0">
            <a:spAutoFit/>
          </a:bodyPr>
          <a:lstStyle/>
          <a:p>
            <a:pPr algn="ctr"/>
            <a:r>
              <a:rPr lang="en-US" sz="2800" b="1" u="sng" dirty="0" smtClean="0">
                <a:solidFill>
                  <a:schemeClr val="bg1"/>
                </a:solidFill>
                <a:latin typeface="AppleGothic"/>
                <a:ea typeface="AppleGothic"/>
                <a:cs typeface="AppleGothic"/>
              </a:rPr>
              <a:t>Karl Circulation at 19Z</a:t>
            </a:r>
            <a:endParaRPr lang="en-US" sz="2800" b="1" u="sng" dirty="0">
              <a:solidFill>
                <a:schemeClr val="bg1"/>
              </a:solidFill>
              <a:latin typeface="AppleGothic"/>
              <a:ea typeface="AppleGothic"/>
              <a:cs typeface="AppleGothic"/>
            </a:endParaRPr>
          </a:p>
        </p:txBody>
      </p:sp>
    </p:spTree>
    <p:extLst>
      <p:ext uri="{BB962C8B-B14F-4D97-AF65-F5344CB8AC3E}">
        <p14:creationId xmlns:p14="http://schemas.microsoft.com/office/powerpoint/2010/main" val="2611296584"/>
      </p:ext>
    </p:extLst>
  </p:cSld>
  <p:clrMapOvr>
    <a:masterClrMapping/>
  </p:clrMapOvr>
  <mc:AlternateContent xmlns:mc="http://schemas.openxmlformats.org/markup-compatibility/2006">
    <mc:Choice xmlns:p14="http://schemas.microsoft.com/office/powerpoint/2010/main" Requires="p14">
      <p:transition spd="slow" p14:dur="2000" advTm="69679"/>
    </mc:Choice>
    <mc:Fallback>
      <p:transition xmlns:p14="http://schemas.microsoft.com/office/powerpoint/2010/main" spd="slow" advTm="69679"/>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larger view...</a:t>
            </a:r>
            <a:endParaRPr lang="en-US" dirty="0"/>
          </a:p>
        </p:txBody>
      </p:sp>
      <p:pic>
        <p:nvPicPr>
          <p:cNvPr id="3" name="Picture 2" descr="fullswath.png"/>
          <p:cNvPicPr>
            <a:picLocks noChangeAspect="1"/>
          </p:cNvPicPr>
          <p:nvPr/>
        </p:nvPicPr>
        <p:blipFill rotWithShape="1">
          <a:blip r:embed="rId3">
            <a:extLst>
              <a:ext uri="{28A0092B-C50C-407E-A947-70E740481C1C}">
                <a14:useLocalDpi xmlns:a14="http://schemas.microsoft.com/office/drawing/2010/main" val="0"/>
              </a:ext>
            </a:extLst>
          </a:blip>
          <a:srcRect l="10416" t="34645" r="9167" b="35573"/>
          <a:stretch/>
        </p:blipFill>
        <p:spPr>
          <a:xfrm>
            <a:off x="25400" y="1720158"/>
            <a:ext cx="9093200" cy="1696141"/>
          </a:xfrm>
          <a:prstGeom prst="rect">
            <a:avLst/>
          </a:prstGeom>
        </p:spPr>
      </p:pic>
      <p:sp>
        <p:nvSpPr>
          <p:cNvPr id="4" name="TextBox 3"/>
          <p:cNvSpPr txBox="1"/>
          <p:nvPr/>
        </p:nvSpPr>
        <p:spPr>
          <a:xfrm>
            <a:off x="3648142" y="4140523"/>
            <a:ext cx="5038658" cy="1938992"/>
          </a:xfrm>
          <a:prstGeom prst="rect">
            <a:avLst/>
          </a:prstGeom>
          <a:noFill/>
          <a:ln>
            <a:solidFill>
              <a:srgbClr val="F5F5F5"/>
            </a:solidFill>
          </a:ln>
        </p:spPr>
        <p:txBody>
          <a:bodyPr wrap="square" rtlCol="0">
            <a:spAutoFit/>
          </a:bodyPr>
          <a:lstStyle/>
          <a:p>
            <a:r>
              <a:rPr lang="en-US" sz="2400" dirty="0" smtClean="0">
                <a:latin typeface="AppleGothic"/>
                <a:ea typeface="AppleGothic"/>
                <a:cs typeface="AppleGothic"/>
              </a:rPr>
              <a:t>Background precipitation important to determining enhancement</a:t>
            </a:r>
          </a:p>
          <a:p>
            <a:endParaRPr lang="en-US" sz="2400" dirty="0">
              <a:latin typeface="AppleGothic"/>
              <a:ea typeface="AppleGothic"/>
              <a:cs typeface="AppleGothic"/>
            </a:endParaRPr>
          </a:p>
          <a:p>
            <a:r>
              <a:rPr lang="en-US" sz="2400" dirty="0" smtClean="0">
                <a:latin typeface="AppleGothic"/>
                <a:ea typeface="AppleGothic"/>
                <a:cs typeface="AppleGothic"/>
              </a:rPr>
              <a:t>Landfall complicates matters by removing energy source</a:t>
            </a:r>
            <a:endParaRPr lang="en-US" sz="2400" dirty="0">
              <a:latin typeface="AppleGothic"/>
              <a:ea typeface="AppleGothic"/>
              <a:cs typeface="AppleGothic"/>
            </a:endParaRPr>
          </a:p>
        </p:txBody>
      </p:sp>
      <p:pic>
        <p:nvPicPr>
          <p:cNvPr id="5" name="Picture 4" descr="tracks_0917.ps"/>
          <p:cNvPicPr>
            <a:picLocks noChangeAspect="1"/>
          </p:cNvPicPr>
          <p:nvPr/>
        </p:nvPicPr>
        <p:blipFill rotWithShape="1">
          <a:blip r:embed="rId4">
            <a:extLst>
              <a:ext uri="{28A0092B-C50C-407E-A947-70E740481C1C}">
                <a14:useLocalDpi xmlns:a14="http://schemas.microsoft.com/office/drawing/2010/main" val="0"/>
              </a:ext>
            </a:extLst>
          </a:blip>
          <a:srcRect l="24911" t="28182" r="34588" b="35707"/>
          <a:stretch/>
        </p:blipFill>
        <p:spPr>
          <a:xfrm>
            <a:off x="638934" y="3530725"/>
            <a:ext cx="2781300" cy="3209192"/>
          </a:xfrm>
          <a:prstGeom prst="rect">
            <a:avLst/>
          </a:prstGeom>
          <a:solidFill>
            <a:schemeClr val="tx1">
              <a:lumMod val="20000"/>
              <a:lumOff val="80000"/>
            </a:schemeClr>
          </a:solidFill>
        </p:spPr>
      </p:pic>
      <p:sp>
        <p:nvSpPr>
          <p:cNvPr id="7" name="Freeform 6"/>
          <p:cNvSpPr/>
          <p:nvPr/>
        </p:nvSpPr>
        <p:spPr>
          <a:xfrm>
            <a:off x="1132964" y="3794760"/>
            <a:ext cx="1793240" cy="2646680"/>
          </a:xfrm>
          <a:custGeom>
            <a:avLst/>
            <a:gdLst>
              <a:gd name="connsiteX0" fmla="*/ 0 w 1793240"/>
              <a:gd name="connsiteY0" fmla="*/ 0 h 2646680"/>
              <a:gd name="connsiteX1" fmla="*/ 81280 w 1793240"/>
              <a:gd name="connsiteY1" fmla="*/ 132080 h 2646680"/>
              <a:gd name="connsiteX2" fmla="*/ 198120 w 1793240"/>
              <a:gd name="connsiteY2" fmla="*/ 269240 h 2646680"/>
              <a:gd name="connsiteX3" fmla="*/ 335280 w 1793240"/>
              <a:gd name="connsiteY3" fmla="*/ 406400 h 2646680"/>
              <a:gd name="connsiteX4" fmla="*/ 467360 w 1793240"/>
              <a:gd name="connsiteY4" fmla="*/ 538480 h 2646680"/>
              <a:gd name="connsiteX5" fmla="*/ 467360 w 1793240"/>
              <a:gd name="connsiteY5" fmla="*/ 538480 h 2646680"/>
              <a:gd name="connsiteX6" fmla="*/ 1793240 w 1793240"/>
              <a:gd name="connsiteY6" fmla="*/ 2646680 h 2646680"/>
              <a:gd name="connsiteX7" fmla="*/ 1793240 w 1793240"/>
              <a:gd name="connsiteY7" fmla="*/ 2646680 h 2646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3240" h="2646680">
                <a:moveTo>
                  <a:pt x="0" y="0"/>
                </a:moveTo>
                <a:lnTo>
                  <a:pt x="81280" y="132080"/>
                </a:lnTo>
                <a:lnTo>
                  <a:pt x="198120" y="269240"/>
                </a:lnTo>
                <a:lnTo>
                  <a:pt x="335280" y="406400"/>
                </a:lnTo>
                <a:lnTo>
                  <a:pt x="467360" y="538480"/>
                </a:lnTo>
                <a:lnTo>
                  <a:pt x="467360" y="538480"/>
                </a:lnTo>
                <a:lnTo>
                  <a:pt x="1793240" y="2646680"/>
                </a:lnTo>
                <a:lnTo>
                  <a:pt x="1793240" y="2646680"/>
                </a:lnTo>
              </a:path>
            </a:pathLst>
          </a:custGeom>
          <a:ln w="57150" cmpd="sng">
            <a:solidFill>
              <a:srgbClr val="1012F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9" name="Straight Connector 8"/>
          <p:cNvCxnSpPr>
            <a:stCxn id="7" idx="6"/>
          </p:cNvCxnSpPr>
          <p:nvPr/>
        </p:nvCxnSpPr>
        <p:spPr>
          <a:xfrm flipV="1">
            <a:off x="2926204" y="6172200"/>
            <a:ext cx="55880" cy="269240"/>
          </a:xfrm>
          <a:prstGeom prst="line">
            <a:avLst/>
          </a:prstGeom>
          <a:ln w="57150" cmpd="sng">
            <a:solidFill>
              <a:srgbClr val="1012F2"/>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670476" y="6429911"/>
            <a:ext cx="269240" cy="0"/>
          </a:xfrm>
          <a:prstGeom prst="line">
            <a:avLst/>
          </a:prstGeom>
          <a:ln w="57150" cmpd="sng">
            <a:solidFill>
              <a:srgbClr val="1012F2"/>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46100" y="1308100"/>
            <a:ext cx="802640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35346" y="1891757"/>
            <a:ext cx="8351454" cy="0"/>
          </a:xfrm>
          <a:prstGeom prst="straightConnector1">
            <a:avLst/>
          </a:prstGeom>
          <a:ln w="38100" cmpd="sng">
            <a:solidFill>
              <a:srgbClr val="1012F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119032"/>
      </p:ext>
    </p:extLst>
  </p:cSld>
  <p:clrMapOvr>
    <a:masterClrMapping/>
  </p:clrMapOvr>
  <mc:AlternateContent xmlns:mc="http://schemas.openxmlformats.org/markup-compatibility/2006">
    <mc:Choice xmlns:p14="http://schemas.microsoft.com/office/powerpoint/2010/main" Requires="p14">
      <p:transition spd="slow" p14:dur="2000" advTm="79959"/>
    </mc:Choice>
    <mc:Fallback>
      <p:transition xmlns:p14="http://schemas.microsoft.com/office/powerpoint/2010/main" spd="slow" advTm="79959"/>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g_10.pdf"/>
          <p:cNvPicPr>
            <a:picLocks noChangeAspect="1"/>
          </p:cNvPicPr>
          <p:nvPr/>
        </p:nvPicPr>
        <p:blipFill rotWithShape="1">
          <a:blip r:embed="rId4" cstate="print">
            <a:extLst>
              <a:ext uri="{28A0092B-C50C-407E-A947-70E740481C1C}">
                <a14:useLocalDpi xmlns:a14="http://schemas.microsoft.com/office/drawing/2010/main"/>
              </a:ext>
            </a:extLst>
          </a:blip>
          <a:srcRect l="18031" t="22576" r="18747" b="25829"/>
          <a:stretch/>
        </p:blipFill>
        <p:spPr>
          <a:xfrm>
            <a:off x="1509390" y="183961"/>
            <a:ext cx="6099820" cy="6441925"/>
          </a:xfrm>
          <a:prstGeom prst="rect">
            <a:avLst/>
          </a:prstGeom>
          <a:solidFill>
            <a:schemeClr val="tx1">
              <a:lumMod val="20000"/>
              <a:lumOff val="80000"/>
            </a:schemeClr>
          </a:solidFill>
        </p:spPr>
      </p:pic>
      <p:pic>
        <p:nvPicPr>
          <p:cNvPr id="6" name="Picture 5" descr="rg_10.pdf"/>
          <p:cNvPicPr>
            <a:picLocks noChangeAspect="1"/>
          </p:cNvPicPr>
          <p:nvPr/>
        </p:nvPicPr>
        <p:blipFill rotWithShape="1">
          <a:blip r:embed="rId4" cstate="print">
            <a:extLst>
              <a:ext uri="{28A0092B-C50C-407E-A947-70E740481C1C}">
                <a14:useLocalDpi xmlns:a14="http://schemas.microsoft.com/office/drawing/2010/main"/>
              </a:ext>
            </a:extLst>
          </a:blip>
          <a:srcRect l="39106" t="73937" r="39403" b="18085"/>
          <a:stretch/>
        </p:blipFill>
        <p:spPr>
          <a:xfrm>
            <a:off x="2185341" y="1435100"/>
            <a:ext cx="2246959" cy="1079500"/>
          </a:xfrm>
          <a:prstGeom prst="rect">
            <a:avLst/>
          </a:prstGeom>
          <a:solidFill>
            <a:schemeClr val="tx1">
              <a:lumMod val="20000"/>
              <a:lumOff val="80000"/>
            </a:schemeClr>
          </a:solidFill>
        </p:spPr>
      </p:pic>
      <p:cxnSp>
        <p:nvCxnSpPr>
          <p:cNvPr id="4" name="Straight Arrow Connector 3"/>
          <p:cNvCxnSpPr/>
          <p:nvPr/>
        </p:nvCxnSpPr>
        <p:spPr>
          <a:xfrm>
            <a:off x="3675919" y="4298270"/>
            <a:ext cx="1331146" cy="1086779"/>
          </a:xfrm>
          <a:prstGeom prst="straightConnector1">
            <a:avLst/>
          </a:prstGeom>
          <a:ln w="38100" cmpd="sng">
            <a:solidFill>
              <a:srgbClr val="1012F2"/>
            </a:solidFill>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2625648" y="3858674"/>
            <a:ext cx="1416633" cy="461665"/>
          </a:xfrm>
          <a:prstGeom prst="rect">
            <a:avLst/>
          </a:prstGeom>
          <a:solidFill>
            <a:schemeClr val="tx1">
              <a:lumMod val="20000"/>
              <a:lumOff val="80000"/>
            </a:schemeClr>
          </a:solidFill>
          <a:ln>
            <a:solidFill>
              <a:schemeClr val="bg1"/>
            </a:solidFill>
          </a:ln>
        </p:spPr>
        <p:txBody>
          <a:bodyPr wrap="square" rtlCol="0">
            <a:spAutoFit/>
          </a:bodyPr>
          <a:lstStyle/>
          <a:p>
            <a:pPr algn="ctr"/>
            <a:r>
              <a:rPr lang="en-US" sz="2400" dirty="0" smtClean="0">
                <a:solidFill>
                  <a:schemeClr val="bg1"/>
                </a:solidFill>
                <a:latin typeface="AppleGothic"/>
                <a:ea typeface="AppleGothic"/>
                <a:cs typeface="AppleGothic"/>
              </a:rPr>
              <a:t>Cordoba</a:t>
            </a:r>
            <a:endParaRPr lang="en-US" sz="2400" dirty="0">
              <a:solidFill>
                <a:schemeClr val="bg1"/>
              </a:solidFill>
              <a:latin typeface="AppleGothic"/>
              <a:ea typeface="AppleGothic"/>
              <a:cs typeface="AppleGothic"/>
            </a:endParaRPr>
          </a:p>
        </p:txBody>
      </p:sp>
    </p:spTree>
    <p:custDataLst>
      <p:tags r:id="rId1"/>
    </p:custDataLst>
    <p:extLst>
      <p:ext uri="{BB962C8B-B14F-4D97-AF65-F5344CB8AC3E}">
        <p14:creationId xmlns:p14="http://schemas.microsoft.com/office/powerpoint/2010/main" val="602822994"/>
      </p:ext>
    </p:extLst>
  </p:cSld>
  <p:clrMapOvr>
    <a:masterClrMapping/>
  </p:clrMapOvr>
  <mc:AlternateContent xmlns:mc="http://schemas.openxmlformats.org/markup-compatibility/2006">
    <mc:Choice xmlns:p14="http://schemas.microsoft.com/office/powerpoint/2010/main" Requires="p14">
      <p:transition spd="slow" p14:dur="2000" advTm="12503"/>
    </mc:Choice>
    <mc:Fallback>
      <p:transition xmlns:p14="http://schemas.microsoft.com/office/powerpoint/2010/main" spd="slow" advTm="1250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0530Z Convection</a:t>
            </a:r>
            <a:endParaRPr lang="en-US" dirty="0"/>
          </a:p>
        </p:txBody>
      </p:sp>
      <p:pic>
        <p:nvPicPr>
          <p:cNvPr id="3" name="Picture 2" descr="Karl2010_091820100230.gif"/>
          <p:cNvPicPr>
            <a:picLocks noChangeAspect="1"/>
          </p:cNvPicPr>
          <p:nvPr/>
        </p:nvPicPr>
        <p:blipFill rotWithShape="1">
          <a:blip r:embed="rId3">
            <a:extLst>
              <a:ext uri="{28A0092B-C50C-407E-A947-70E740481C1C}">
                <a14:useLocalDpi xmlns:a14="http://schemas.microsoft.com/office/drawing/2010/main" val="0"/>
              </a:ext>
            </a:extLst>
          </a:blip>
          <a:srcRect t="6661" b="6596"/>
          <a:stretch/>
        </p:blipFill>
        <p:spPr>
          <a:xfrm>
            <a:off x="87157" y="1542448"/>
            <a:ext cx="6086475" cy="4692952"/>
          </a:xfrm>
          <a:prstGeom prst="rect">
            <a:avLst/>
          </a:prstGeom>
        </p:spPr>
      </p:pic>
      <p:pic>
        <p:nvPicPr>
          <p:cNvPr id="4" name="Picture 3" descr="20100918.0459.terra.x.ir1km.13LKARL.60kts-995mb-187N-971W.100pc.jpg"/>
          <p:cNvPicPr>
            <a:picLocks noChangeAspect="1"/>
          </p:cNvPicPr>
          <p:nvPr/>
        </p:nvPicPr>
        <p:blipFill rotWithShape="1">
          <a:blip r:embed="rId4">
            <a:extLst>
              <a:ext uri="{28A0092B-C50C-407E-A947-70E740481C1C}">
                <a14:useLocalDpi xmlns:a14="http://schemas.microsoft.com/office/drawing/2010/main" val="0"/>
              </a:ext>
            </a:extLst>
          </a:blip>
          <a:srcRect l="34304" t="25371" r="27931" b="27222"/>
          <a:stretch/>
        </p:blipFill>
        <p:spPr>
          <a:xfrm>
            <a:off x="6375119" y="2217946"/>
            <a:ext cx="2589893" cy="3251200"/>
          </a:xfrm>
          <a:prstGeom prst="rect">
            <a:avLst/>
          </a:prstGeom>
        </p:spPr>
      </p:pic>
    </p:spTree>
    <p:extLst>
      <p:ext uri="{BB962C8B-B14F-4D97-AF65-F5344CB8AC3E}">
        <p14:creationId xmlns:p14="http://schemas.microsoft.com/office/powerpoint/2010/main" val="1344385589"/>
      </p:ext>
    </p:extLst>
  </p:cSld>
  <p:clrMapOvr>
    <a:masterClrMapping/>
  </p:clrMapOvr>
  <mc:AlternateContent xmlns:mc="http://schemas.openxmlformats.org/markup-compatibility/2006">
    <mc:Choice xmlns:p14="http://schemas.microsoft.com/office/powerpoint/2010/main" Requires="p14">
      <p:transition spd="slow" p14:dur="2000" advTm="41231"/>
    </mc:Choice>
    <mc:Fallback>
      <p:transition xmlns:p14="http://schemas.microsoft.com/office/powerpoint/2010/main" spd="slow" advTm="41231"/>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kew_t.pdf"/>
          <p:cNvPicPr>
            <a:picLocks noChangeAspect="1"/>
          </p:cNvPicPr>
          <p:nvPr/>
        </p:nvPicPr>
        <p:blipFill rotWithShape="1">
          <a:blip r:embed="rId3">
            <a:extLst>
              <a:ext uri="{28A0092B-C50C-407E-A947-70E740481C1C}">
                <a14:useLocalDpi xmlns:a14="http://schemas.microsoft.com/office/drawing/2010/main" val="0"/>
              </a:ext>
            </a:extLst>
          </a:blip>
          <a:srcRect l="3900" t="15556" r="11024" b="16111"/>
          <a:stretch/>
        </p:blipFill>
        <p:spPr>
          <a:xfrm>
            <a:off x="1411419" y="114300"/>
            <a:ext cx="6337300" cy="6587222"/>
          </a:xfrm>
          <a:prstGeom prst="rect">
            <a:avLst/>
          </a:prstGeom>
          <a:solidFill>
            <a:schemeClr val="tx1">
              <a:lumMod val="20000"/>
              <a:lumOff val="80000"/>
            </a:schemeClr>
          </a:solidFill>
        </p:spPr>
      </p:pic>
    </p:spTree>
    <p:extLst>
      <p:ext uri="{BB962C8B-B14F-4D97-AF65-F5344CB8AC3E}">
        <p14:creationId xmlns:p14="http://schemas.microsoft.com/office/powerpoint/2010/main" val="3191159109"/>
      </p:ext>
    </p:extLst>
  </p:cSld>
  <p:clrMapOvr>
    <a:masterClrMapping/>
  </p:clrMapOvr>
  <mc:AlternateContent xmlns:mc="http://schemas.openxmlformats.org/markup-compatibility/2006">
    <mc:Choice xmlns:p14="http://schemas.microsoft.com/office/powerpoint/2010/main" Requires="p14">
      <p:transition spd="slow" p14:dur="2000" advTm="33098"/>
    </mc:Choice>
    <mc:Fallback>
      <p:transition xmlns:p14="http://schemas.microsoft.com/office/powerpoint/2010/main" spd="slow" advTm="33098"/>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465" y="450539"/>
            <a:ext cx="7772400" cy="892672"/>
          </a:xfrm>
        </p:spPr>
        <p:txBody>
          <a:bodyPr/>
          <a:lstStyle/>
          <a:p>
            <a:pPr algn="ctr"/>
            <a:r>
              <a:rPr lang="en-US" dirty="0" smtClean="0">
                <a:solidFill>
                  <a:schemeClr val="tx1">
                    <a:lumMod val="60000"/>
                    <a:lumOff val="40000"/>
                  </a:schemeClr>
                </a:solidFill>
              </a:rPr>
              <a:t>Observations Summary</a:t>
            </a:r>
            <a:endParaRPr lang="en-US" dirty="0">
              <a:solidFill>
                <a:schemeClr val="tx1">
                  <a:lumMod val="60000"/>
                  <a:lumOff val="40000"/>
                </a:schemeClr>
              </a:solidFill>
            </a:endParaRPr>
          </a:p>
        </p:txBody>
      </p:sp>
      <p:sp>
        <p:nvSpPr>
          <p:cNvPr id="6" name="Content Placeholder 5"/>
          <p:cNvSpPr txBox="1">
            <a:spLocks noGrp="1"/>
          </p:cNvSpPr>
          <p:nvPr>
            <p:ph type="body" idx="1"/>
          </p:nvPr>
        </p:nvSpPr>
        <p:spPr>
          <a:xfrm>
            <a:off x="692644" y="1769267"/>
            <a:ext cx="7772400" cy="4622804"/>
          </a:xfrm>
          <a:prstGeom prst="rect">
            <a:avLst/>
          </a:prstGeom>
          <a:solidFill>
            <a:schemeClr val="tx1"/>
          </a:solidFill>
          <a:ln w="38100" cmpd="sng">
            <a:solidFill>
              <a:srgbClr val="2F66B2"/>
            </a:solidFill>
          </a:ln>
        </p:spPr>
        <p:txBody>
          <a:bodyPr wrap="square" rtlCol="0">
            <a:spAutoFit/>
          </a:bodyPr>
          <a:lstStyle/>
          <a:p>
            <a:pPr marL="342900" indent="-342900">
              <a:buFont typeface="Arial"/>
              <a:buChar char="•"/>
            </a:pPr>
            <a:r>
              <a:rPr lang="en-US" sz="2800" b="1" dirty="0" smtClean="0">
                <a:solidFill>
                  <a:srgbClr val="3B83F7"/>
                </a:solidFill>
              </a:rPr>
              <a:t>Precipitation values maximize near center of Karl and around topography</a:t>
            </a:r>
          </a:p>
          <a:p>
            <a:pPr marL="800100" lvl="1" indent="-342900">
              <a:buFont typeface="Arial"/>
              <a:buChar char="•"/>
            </a:pPr>
            <a:r>
              <a:rPr lang="en-US" sz="2600" b="1" dirty="0" smtClean="0">
                <a:solidFill>
                  <a:srgbClr val="3B83F7"/>
                </a:solidFill>
              </a:rPr>
              <a:t>compared to other TCs, somewhat low</a:t>
            </a:r>
            <a:endParaRPr lang="en-US" sz="2600" b="1" dirty="0" smtClean="0">
              <a:solidFill>
                <a:srgbClr val="3B83F7"/>
              </a:solidFill>
            </a:endParaRPr>
          </a:p>
          <a:p>
            <a:pPr marL="342900" indent="-342900">
              <a:buFont typeface="Arial"/>
              <a:buChar char="•"/>
            </a:pPr>
            <a:r>
              <a:rPr lang="en-US" sz="2800" b="1" dirty="0" smtClean="0">
                <a:solidFill>
                  <a:srgbClr val="3B83F7"/>
                </a:solidFill>
              </a:rPr>
              <a:t>Orographic enhancement seen </a:t>
            </a:r>
            <a:r>
              <a:rPr lang="en-US" sz="2800" b="1" dirty="0" smtClean="0">
                <a:solidFill>
                  <a:srgbClr val="3B83F7"/>
                </a:solidFill>
              </a:rPr>
              <a:t>where positioning is conducive for upslope flow</a:t>
            </a:r>
          </a:p>
          <a:p>
            <a:pPr marL="800100" lvl="1" indent="-342900">
              <a:buFont typeface="Arial"/>
              <a:buChar char="•"/>
            </a:pPr>
            <a:r>
              <a:rPr lang="en-US" sz="2600" b="1" dirty="0" smtClean="0">
                <a:solidFill>
                  <a:srgbClr val="3B83F7"/>
                </a:solidFill>
              </a:rPr>
              <a:t>in Karl, primarily occurs in the low-levels as a warm-cloud process</a:t>
            </a:r>
          </a:p>
          <a:p>
            <a:pPr marL="342900" indent="-342900">
              <a:buFont typeface="Arial"/>
              <a:buChar char="•"/>
            </a:pPr>
            <a:r>
              <a:rPr lang="en-US" sz="2600" b="1" dirty="0" smtClean="0">
                <a:solidFill>
                  <a:srgbClr val="3B83F7"/>
                </a:solidFill>
              </a:rPr>
              <a:t>Background precipitation important for final rainfall totals</a:t>
            </a:r>
          </a:p>
          <a:p>
            <a:pPr marL="342900" indent="-342900">
              <a:buFont typeface="Arial"/>
              <a:buChar char="•"/>
            </a:pPr>
            <a:r>
              <a:rPr lang="en-US" sz="2600" b="1" dirty="0" smtClean="0">
                <a:solidFill>
                  <a:srgbClr val="3B83F7"/>
                </a:solidFill>
              </a:rPr>
              <a:t>What can simulations reveal?</a:t>
            </a:r>
          </a:p>
        </p:txBody>
      </p:sp>
      <p:cxnSp>
        <p:nvCxnSpPr>
          <p:cNvPr id="4" name="Straight Connector 3"/>
          <p:cNvCxnSpPr/>
          <p:nvPr/>
        </p:nvCxnSpPr>
        <p:spPr>
          <a:xfrm>
            <a:off x="558312" y="1405788"/>
            <a:ext cx="802640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4505179"/>
      </p:ext>
    </p:extLst>
  </p:cSld>
  <p:clrMapOvr>
    <a:masterClrMapping/>
  </p:clrMapOvr>
  <mc:AlternateContent xmlns:mc="http://schemas.openxmlformats.org/markup-compatibility/2006">
    <mc:Choice xmlns:p14="http://schemas.microsoft.com/office/powerpoint/2010/main" Requires="p14">
      <p:transition spd="slow" p14:dur="2000" advTm="31460"/>
    </mc:Choice>
    <mc:Fallback>
      <p:transition xmlns:p14="http://schemas.microsoft.com/office/powerpoint/2010/main" spd="slow" advTm="31460"/>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68608"/>
            <a:ext cx="8229600" cy="706199"/>
          </a:xfrm>
        </p:spPr>
        <p:txBody>
          <a:bodyPr>
            <a:normAutofit fontScale="90000"/>
          </a:bodyPr>
          <a:lstStyle/>
          <a:p>
            <a:r>
              <a:rPr lang="en-US" dirty="0" smtClean="0"/>
              <a:t>Karl Best </a:t>
            </a:r>
            <a:r>
              <a:rPr lang="en-US" dirty="0" smtClean="0"/>
              <a:t>Track and Flights</a:t>
            </a:r>
            <a:endParaRPr lang="en-US" dirty="0"/>
          </a:p>
        </p:txBody>
      </p:sp>
      <p:sp>
        <p:nvSpPr>
          <p:cNvPr id="13" name="TextBox 12"/>
          <p:cNvSpPr txBox="1"/>
          <p:nvPr/>
        </p:nvSpPr>
        <p:spPr>
          <a:xfrm>
            <a:off x="6070600" y="6470829"/>
            <a:ext cx="2984500" cy="307777"/>
          </a:xfrm>
          <a:prstGeom prst="rect">
            <a:avLst/>
          </a:prstGeom>
          <a:noFill/>
          <a:ln>
            <a:noFill/>
          </a:ln>
        </p:spPr>
        <p:txBody>
          <a:bodyPr wrap="square" rtlCol="0">
            <a:spAutoFit/>
          </a:bodyPr>
          <a:lstStyle/>
          <a:p>
            <a:pPr algn="r"/>
            <a:r>
              <a:rPr lang="en-US" sz="1400" dirty="0" smtClean="0">
                <a:latin typeface="AppleGothic"/>
                <a:ea typeface="AppleGothic"/>
                <a:cs typeface="AppleGothic"/>
              </a:rPr>
              <a:t>Image: NHC</a:t>
            </a:r>
          </a:p>
        </p:txBody>
      </p:sp>
      <p:grpSp>
        <p:nvGrpSpPr>
          <p:cNvPr id="2" name="Group 1"/>
          <p:cNvGrpSpPr/>
          <p:nvPr/>
        </p:nvGrpSpPr>
        <p:grpSpPr>
          <a:xfrm>
            <a:off x="546100" y="1159200"/>
            <a:ext cx="8026400" cy="4870752"/>
            <a:chOff x="546100" y="838200"/>
            <a:chExt cx="8026400" cy="4870752"/>
          </a:xfrm>
        </p:grpSpPr>
        <p:grpSp>
          <p:nvGrpSpPr>
            <p:cNvPr id="6" name="Group 5"/>
            <p:cNvGrpSpPr/>
            <p:nvPr/>
          </p:nvGrpSpPr>
          <p:grpSpPr>
            <a:xfrm>
              <a:off x="810259" y="980837"/>
              <a:ext cx="7535455" cy="4728115"/>
              <a:chOff x="0" y="241300"/>
              <a:chExt cx="9144000" cy="6354164"/>
            </a:xfrm>
          </p:grpSpPr>
          <p:pic>
            <p:nvPicPr>
              <p:cNvPr id="4" name="Picture 3"/>
              <p:cNvPicPr>
                <a:picLocks noChangeAspect="1"/>
              </p:cNvPicPr>
              <p:nvPr/>
            </p:nvPicPr>
            <p:blipFill>
              <a:blip r:embed="rId3"/>
              <a:stretch>
                <a:fillRect/>
              </a:stretch>
            </p:blipFill>
            <p:spPr>
              <a:xfrm>
                <a:off x="0" y="241300"/>
                <a:ext cx="9144000" cy="6354164"/>
              </a:xfrm>
              <a:prstGeom prst="rect">
                <a:avLst/>
              </a:prstGeom>
            </p:spPr>
          </p:pic>
          <p:cxnSp>
            <p:nvCxnSpPr>
              <p:cNvPr id="5" name="Straight Connector 4"/>
              <p:cNvCxnSpPr/>
              <p:nvPr/>
            </p:nvCxnSpPr>
            <p:spPr>
              <a:xfrm flipV="1">
                <a:off x="8086210" y="490419"/>
                <a:ext cx="12574" cy="5143107"/>
              </a:xfrm>
              <a:prstGeom prst="line">
                <a:avLst/>
              </a:prstGeom>
              <a:ln w="57150" cmpd="sng">
                <a:solidFill>
                  <a:srgbClr val="C0504D"/>
                </a:solidFill>
              </a:ln>
            </p:spPr>
            <p:style>
              <a:lnRef idx="2">
                <a:schemeClr val="accent1"/>
              </a:lnRef>
              <a:fillRef idx="0">
                <a:schemeClr val="accent1"/>
              </a:fillRef>
              <a:effectRef idx="1">
                <a:schemeClr val="accent1"/>
              </a:effectRef>
              <a:fontRef idx="minor">
                <a:schemeClr val="tx1"/>
              </a:fontRef>
            </p:style>
          </p:cxnSp>
        </p:grpSp>
        <p:sp>
          <p:nvSpPr>
            <p:cNvPr id="9" name="TextBox 8"/>
            <p:cNvSpPr txBox="1"/>
            <p:nvPr/>
          </p:nvSpPr>
          <p:spPr>
            <a:xfrm>
              <a:off x="5435746" y="1904190"/>
              <a:ext cx="1104900" cy="368300"/>
            </a:xfrm>
            <a:prstGeom prst="rect">
              <a:avLst/>
            </a:prstGeom>
            <a:noFill/>
          </p:spPr>
          <p:txBody>
            <a:bodyPr wrap="square" rtlCol="0">
              <a:spAutoFit/>
            </a:bodyPr>
            <a:lstStyle/>
            <a:p>
              <a:r>
                <a:rPr lang="en-US" b="1" dirty="0" smtClean="0">
                  <a:solidFill>
                    <a:schemeClr val="bg1"/>
                  </a:solidFill>
                </a:rPr>
                <a:t>Flight </a:t>
              </a:r>
              <a:endParaRPr lang="en-US" b="1" dirty="0">
                <a:solidFill>
                  <a:schemeClr val="bg1"/>
                </a:solidFill>
              </a:endParaRPr>
            </a:p>
          </p:txBody>
        </p:sp>
        <p:cxnSp>
          <p:nvCxnSpPr>
            <p:cNvPr id="11" name="Straight Arrow Connector 10"/>
            <p:cNvCxnSpPr/>
            <p:nvPr/>
          </p:nvCxnSpPr>
          <p:spPr>
            <a:xfrm flipV="1">
              <a:off x="6197600" y="2108200"/>
              <a:ext cx="1155700" cy="12700"/>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46100" y="838200"/>
              <a:ext cx="802640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99236522"/>
      </p:ext>
    </p:extLst>
  </p:cSld>
  <p:clrMapOvr>
    <a:masterClrMapping/>
  </p:clrMapOvr>
  <mc:AlternateContent xmlns:mc="http://schemas.openxmlformats.org/markup-compatibility/2006">
    <mc:Choice xmlns:p14="http://schemas.microsoft.com/office/powerpoint/2010/main" Requires="p14">
      <p:transition spd="slow" p14:dur="2000" advTm="69255"/>
    </mc:Choice>
    <mc:Fallback>
      <p:transition xmlns:p14="http://schemas.microsoft.com/office/powerpoint/2010/main" spd="slow" advTm="69255"/>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WRF Details</a:t>
            </a:r>
            <a:endParaRPr lang="en-US" dirty="0"/>
          </a:p>
        </p:txBody>
      </p:sp>
      <p:sp>
        <p:nvSpPr>
          <p:cNvPr id="4" name="Content Placeholder 3"/>
          <p:cNvSpPr>
            <a:spLocks noGrp="1"/>
          </p:cNvSpPr>
          <p:nvPr>
            <p:ph idx="1"/>
          </p:nvPr>
        </p:nvSpPr>
        <p:spPr>
          <a:solidFill>
            <a:srgbClr val="E0E0E0"/>
          </a:solidFill>
          <a:ln>
            <a:solidFill>
              <a:schemeClr val="bg1">
                <a:lumMod val="50000"/>
                <a:lumOff val="50000"/>
              </a:schemeClr>
            </a:solidFill>
          </a:ln>
        </p:spPr>
        <p:txBody>
          <a:bodyPr/>
          <a:lstStyle/>
          <a:p>
            <a:r>
              <a:rPr lang="en-US" dirty="0" smtClean="0">
                <a:solidFill>
                  <a:schemeClr val="bg1">
                    <a:lumMod val="75000"/>
                    <a:lumOff val="25000"/>
                  </a:schemeClr>
                </a:solidFill>
              </a:rPr>
              <a:t>WRF </a:t>
            </a:r>
            <a:r>
              <a:rPr lang="en-US" dirty="0" smtClean="0">
                <a:solidFill>
                  <a:schemeClr val="bg1">
                    <a:lumMod val="75000"/>
                    <a:lumOff val="25000"/>
                  </a:schemeClr>
                </a:solidFill>
              </a:rPr>
              <a:t>3.4.1</a:t>
            </a:r>
          </a:p>
          <a:p>
            <a:r>
              <a:rPr lang="en-US" dirty="0" smtClean="0">
                <a:solidFill>
                  <a:schemeClr val="bg1">
                    <a:lumMod val="75000"/>
                    <a:lumOff val="25000"/>
                  </a:schemeClr>
                </a:solidFill>
              </a:rPr>
              <a:t>Initialized at 00Z on 9/15/2010</a:t>
            </a:r>
            <a:endParaRPr lang="en-US" dirty="0" smtClean="0">
              <a:solidFill>
                <a:schemeClr val="bg1">
                  <a:lumMod val="75000"/>
                  <a:lumOff val="25000"/>
                </a:schemeClr>
              </a:solidFill>
            </a:endParaRPr>
          </a:p>
          <a:p>
            <a:r>
              <a:rPr lang="en-US" dirty="0" smtClean="0">
                <a:solidFill>
                  <a:schemeClr val="bg1">
                    <a:lumMod val="75000"/>
                    <a:lumOff val="25000"/>
                  </a:schemeClr>
                </a:solidFill>
              </a:rPr>
              <a:t>4 domains: 54, 18, 6, 2 km</a:t>
            </a:r>
          </a:p>
          <a:p>
            <a:pPr lvl="1"/>
            <a:r>
              <a:rPr lang="en-US" dirty="0" smtClean="0">
                <a:solidFill>
                  <a:schemeClr val="bg1">
                    <a:lumMod val="75000"/>
                    <a:lumOff val="25000"/>
                  </a:schemeClr>
                </a:solidFill>
              </a:rPr>
              <a:t>6 and 2 km domains follow vortex</a:t>
            </a:r>
          </a:p>
          <a:p>
            <a:r>
              <a:rPr lang="en-US" dirty="0" smtClean="0">
                <a:solidFill>
                  <a:schemeClr val="bg1">
                    <a:lumMod val="75000"/>
                    <a:lumOff val="25000"/>
                  </a:schemeClr>
                </a:solidFill>
              </a:rPr>
              <a:t>Tested combination of microphysics and boundary layer schemes</a:t>
            </a:r>
          </a:p>
          <a:p>
            <a:pPr lvl="1"/>
            <a:r>
              <a:rPr lang="en-US" dirty="0" smtClean="0">
                <a:solidFill>
                  <a:schemeClr val="bg1">
                    <a:lumMod val="75000"/>
                    <a:lumOff val="25000"/>
                  </a:schemeClr>
                </a:solidFill>
              </a:rPr>
              <a:t>WSM, Goddard, Thompson, Morrison, WDM</a:t>
            </a:r>
          </a:p>
          <a:p>
            <a:pPr lvl="1"/>
            <a:r>
              <a:rPr lang="en-US" dirty="0" smtClean="0">
                <a:solidFill>
                  <a:schemeClr val="bg1">
                    <a:lumMod val="75000"/>
                    <a:lumOff val="25000"/>
                  </a:schemeClr>
                </a:solidFill>
              </a:rPr>
              <a:t>YSU, MYJ</a:t>
            </a:r>
            <a:endParaRPr lang="en-US" dirty="0">
              <a:solidFill>
                <a:schemeClr val="bg1">
                  <a:lumMod val="75000"/>
                  <a:lumOff val="25000"/>
                </a:schemeClr>
              </a:solidFill>
            </a:endParaRPr>
          </a:p>
        </p:txBody>
      </p:sp>
      <p:cxnSp>
        <p:nvCxnSpPr>
          <p:cNvPr id="3" name="Straight Connector 2"/>
          <p:cNvCxnSpPr/>
          <p:nvPr/>
        </p:nvCxnSpPr>
        <p:spPr>
          <a:xfrm>
            <a:off x="546100" y="1308100"/>
            <a:ext cx="802640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9889418"/>
      </p:ext>
    </p:extLst>
  </p:cSld>
  <p:clrMapOvr>
    <a:masterClrMapping/>
  </p:clrMapOvr>
  <mc:AlternateContent xmlns:mc="http://schemas.openxmlformats.org/markup-compatibility/2006">
    <mc:Choice xmlns:p14="http://schemas.microsoft.com/office/powerpoint/2010/main" Requires="p14">
      <p:transition spd="slow" p14:dur="2000" advTm="14807"/>
    </mc:Choice>
    <mc:Fallback>
      <p:transition xmlns:p14="http://schemas.microsoft.com/office/powerpoint/2010/main" spd="slow" advTm="14807"/>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Intensity for MYJ runs</a:t>
            </a:r>
            <a:endParaRPr lang="en-US" dirty="0"/>
          </a:p>
        </p:txBody>
      </p:sp>
      <p:cxnSp>
        <p:nvCxnSpPr>
          <p:cNvPr id="3" name="Straight Connector 2"/>
          <p:cNvCxnSpPr/>
          <p:nvPr/>
        </p:nvCxnSpPr>
        <p:spPr>
          <a:xfrm>
            <a:off x="546100" y="1308100"/>
            <a:ext cx="802640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pic>
        <p:nvPicPr>
          <p:cNvPr id="4" name="Picture 3" descr="mslp_myj.ps"/>
          <p:cNvPicPr>
            <a:picLocks noChangeAspect="1"/>
          </p:cNvPicPr>
          <p:nvPr/>
        </p:nvPicPr>
        <p:blipFill rotWithShape="1">
          <a:blip r:embed="rId2">
            <a:extLst>
              <a:ext uri="{28A0092B-C50C-407E-A947-70E740481C1C}">
                <a14:useLocalDpi xmlns:a14="http://schemas.microsoft.com/office/drawing/2010/main" val="0"/>
              </a:ext>
            </a:extLst>
          </a:blip>
          <a:srcRect l="8628" t="22751" r="15323" b="20458"/>
          <a:stretch/>
        </p:blipFill>
        <p:spPr>
          <a:xfrm>
            <a:off x="145142" y="1441828"/>
            <a:ext cx="5464549" cy="5280867"/>
          </a:xfrm>
          <a:prstGeom prst="rect">
            <a:avLst/>
          </a:prstGeom>
          <a:solidFill>
            <a:schemeClr val="tx1">
              <a:lumMod val="20000"/>
              <a:lumOff val="80000"/>
            </a:schemeClr>
          </a:solidFill>
        </p:spPr>
      </p:pic>
      <p:sp>
        <p:nvSpPr>
          <p:cNvPr id="5" name="TextBox 4"/>
          <p:cNvSpPr txBox="1"/>
          <p:nvPr/>
        </p:nvSpPr>
        <p:spPr>
          <a:xfrm>
            <a:off x="5802615" y="2233435"/>
            <a:ext cx="3036856" cy="3785652"/>
          </a:xfrm>
          <a:prstGeom prst="rect">
            <a:avLst/>
          </a:prstGeom>
          <a:noFill/>
          <a:ln>
            <a:solidFill>
              <a:schemeClr val="tx1">
                <a:lumMod val="20000"/>
                <a:lumOff val="80000"/>
              </a:schemeClr>
            </a:solidFill>
          </a:ln>
        </p:spPr>
        <p:txBody>
          <a:bodyPr wrap="square" rtlCol="0">
            <a:spAutoFit/>
          </a:bodyPr>
          <a:lstStyle/>
          <a:p>
            <a:r>
              <a:rPr lang="en-US" sz="2400" dirty="0" smtClean="0">
                <a:latin typeface="AppleGothic"/>
                <a:ea typeface="AppleGothic"/>
                <a:cs typeface="AppleGothic"/>
              </a:rPr>
              <a:t>Karl’s intensity </a:t>
            </a:r>
            <a:r>
              <a:rPr lang="en-US" sz="2400" dirty="0" smtClean="0">
                <a:latin typeface="AppleGothic"/>
                <a:ea typeface="AppleGothic"/>
                <a:cs typeface="AppleGothic"/>
              </a:rPr>
              <a:t>is </a:t>
            </a:r>
            <a:r>
              <a:rPr lang="en-US" sz="2400" dirty="0" smtClean="0">
                <a:latin typeface="AppleGothic"/>
                <a:ea typeface="AppleGothic"/>
                <a:cs typeface="AppleGothic"/>
              </a:rPr>
              <a:t>underestimated</a:t>
            </a:r>
            <a:r>
              <a:rPr lang="en-US" sz="2400" dirty="0" smtClean="0">
                <a:latin typeface="AppleGothic"/>
                <a:ea typeface="AppleGothic"/>
                <a:cs typeface="AppleGothic"/>
              </a:rPr>
              <a:t>, but in general schemes do </a:t>
            </a:r>
            <a:r>
              <a:rPr lang="en-US" sz="2400" dirty="0" smtClean="0">
                <a:latin typeface="AppleGothic"/>
                <a:ea typeface="AppleGothic"/>
                <a:cs typeface="AppleGothic"/>
              </a:rPr>
              <a:t>fairly well</a:t>
            </a:r>
            <a:endParaRPr lang="en-US" sz="2400" dirty="0" smtClean="0">
              <a:latin typeface="AppleGothic"/>
              <a:ea typeface="AppleGothic"/>
              <a:cs typeface="AppleGothic"/>
            </a:endParaRPr>
          </a:p>
          <a:p>
            <a:endParaRPr lang="en-US" sz="2400" dirty="0">
              <a:latin typeface="AppleGothic"/>
              <a:ea typeface="AppleGothic"/>
              <a:cs typeface="AppleGothic"/>
            </a:endParaRPr>
          </a:p>
          <a:p>
            <a:r>
              <a:rPr lang="en-US" sz="2400" dirty="0" smtClean="0">
                <a:latin typeface="AppleGothic"/>
                <a:ea typeface="AppleGothic"/>
                <a:cs typeface="AppleGothic"/>
              </a:rPr>
              <a:t>Combination of Goddar</a:t>
            </a:r>
            <a:r>
              <a:rPr lang="en-US" sz="2400" dirty="0" smtClean="0">
                <a:latin typeface="AppleGothic"/>
                <a:ea typeface="AppleGothic"/>
                <a:cs typeface="AppleGothic"/>
              </a:rPr>
              <a:t>d and MYJ used here, due to ability to reproduce intensity and track</a:t>
            </a:r>
            <a:endParaRPr lang="en-US" sz="2400" dirty="0">
              <a:latin typeface="AppleGothic"/>
              <a:ea typeface="AppleGothic"/>
              <a:cs typeface="AppleGothic"/>
            </a:endParaRPr>
          </a:p>
        </p:txBody>
      </p:sp>
    </p:spTree>
    <p:extLst>
      <p:ext uri="{BB962C8B-B14F-4D97-AF65-F5344CB8AC3E}">
        <p14:creationId xmlns:p14="http://schemas.microsoft.com/office/powerpoint/2010/main" val="3737248111"/>
      </p:ext>
    </p:extLst>
  </p:cSld>
  <p:clrMapOvr>
    <a:masterClrMapping/>
  </p:clrMapOvr>
  <mc:AlternateContent xmlns:mc="http://schemas.openxmlformats.org/markup-compatibility/2006">
    <mc:Choice xmlns:p14="http://schemas.microsoft.com/office/powerpoint/2010/main" Requires="p14">
      <p:transition spd="slow" p14:dur="2000" advTm="36346"/>
    </mc:Choice>
    <mc:Fallback>
      <p:transition xmlns:p14="http://schemas.microsoft.com/office/powerpoint/2010/main" spd="slow" advTm="36346"/>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Observed and Simulated Tracks</a:t>
            </a:r>
            <a:endParaRPr lang="en-US" dirty="0"/>
          </a:p>
        </p:txBody>
      </p:sp>
      <p:cxnSp>
        <p:nvCxnSpPr>
          <p:cNvPr id="6" name="Straight Connector 5"/>
          <p:cNvCxnSpPr/>
          <p:nvPr/>
        </p:nvCxnSpPr>
        <p:spPr>
          <a:xfrm>
            <a:off x="546100" y="1308100"/>
            <a:ext cx="802640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pic>
        <p:nvPicPr>
          <p:cNvPr id="7" name="Picture 6" descr="topo_god_myj_fixed.pdf"/>
          <p:cNvPicPr>
            <a:picLocks noChangeAspect="1"/>
          </p:cNvPicPr>
          <p:nvPr/>
        </p:nvPicPr>
        <p:blipFill rotWithShape="1">
          <a:blip r:embed="rId2">
            <a:extLst>
              <a:ext uri="{28A0092B-C50C-407E-A947-70E740481C1C}">
                <a14:useLocalDpi xmlns:a14="http://schemas.microsoft.com/office/drawing/2010/main" val="0"/>
              </a:ext>
            </a:extLst>
          </a:blip>
          <a:srcRect l="27062" t="3263" r="20269" b="3085"/>
          <a:stretch/>
        </p:blipFill>
        <p:spPr>
          <a:xfrm rot="16200000">
            <a:off x="2769582" y="-880124"/>
            <a:ext cx="3643646" cy="8384310"/>
          </a:xfrm>
          <a:prstGeom prst="rect">
            <a:avLst/>
          </a:prstGeom>
          <a:solidFill>
            <a:schemeClr val="tx1">
              <a:lumMod val="20000"/>
              <a:lumOff val="80000"/>
            </a:schemeClr>
          </a:solidFill>
          <a:ln>
            <a:noFill/>
          </a:ln>
        </p:spPr>
      </p:pic>
      <p:pic>
        <p:nvPicPr>
          <p:cNvPr id="4" name="Picture 3" descr="topo_rg_3hr.pdf"/>
          <p:cNvPicPr>
            <a:picLocks noChangeAspect="1"/>
          </p:cNvPicPr>
          <p:nvPr/>
        </p:nvPicPr>
        <p:blipFill rotWithShape="1">
          <a:blip r:embed="rId3" cstate="print">
            <a:extLst>
              <a:ext uri="{28A0092B-C50C-407E-A947-70E740481C1C}">
                <a14:useLocalDpi xmlns:a14="http://schemas.microsoft.com/office/drawing/2010/main"/>
              </a:ext>
            </a:extLst>
          </a:blip>
          <a:srcRect l="37905" t="74781" r="32776" b="15016"/>
          <a:stretch/>
        </p:blipFill>
        <p:spPr>
          <a:xfrm>
            <a:off x="4314034" y="1829266"/>
            <a:ext cx="2192867" cy="987552"/>
          </a:xfrm>
          <a:prstGeom prst="rect">
            <a:avLst/>
          </a:prstGeom>
          <a:solidFill>
            <a:schemeClr val="tx1">
              <a:lumMod val="20000"/>
              <a:lumOff val="80000"/>
            </a:schemeClr>
          </a:solidFill>
        </p:spPr>
      </p:pic>
      <p:sp>
        <p:nvSpPr>
          <p:cNvPr id="8" name="TextBox 7"/>
          <p:cNvSpPr txBox="1"/>
          <p:nvPr/>
        </p:nvSpPr>
        <p:spPr>
          <a:xfrm>
            <a:off x="399249" y="5539619"/>
            <a:ext cx="8384311" cy="830997"/>
          </a:xfrm>
          <a:prstGeom prst="rect">
            <a:avLst/>
          </a:prstGeom>
          <a:noFill/>
          <a:ln>
            <a:solidFill>
              <a:srgbClr val="F5F5F5"/>
            </a:solidFill>
          </a:ln>
        </p:spPr>
        <p:txBody>
          <a:bodyPr wrap="square" rtlCol="0">
            <a:spAutoFit/>
          </a:bodyPr>
          <a:lstStyle/>
          <a:p>
            <a:pPr algn="ctr"/>
            <a:r>
              <a:rPr lang="en-US" sz="2400" dirty="0" smtClean="0">
                <a:latin typeface="AppleGothic"/>
                <a:ea typeface="AppleGothic"/>
                <a:cs typeface="AppleGothic"/>
              </a:rPr>
              <a:t>Goddard, like other schemes, moves </a:t>
            </a:r>
            <a:r>
              <a:rPr lang="en-US" sz="2400" dirty="0" smtClean="0">
                <a:latin typeface="AppleGothic"/>
                <a:ea typeface="AppleGothic"/>
                <a:cs typeface="AppleGothic"/>
              </a:rPr>
              <a:t>Karl too </a:t>
            </a:r>
            <a:r>
              <a:rPr lang="en-US" sz="2400" dirty="0" smtClean="0">
                <a:latin typeface="AppleGothic"/>
                <a:ea typeface="AppleGothic"/>
                <a:cs typeface="AppleGothic"/>
              </a:rPr>
              <a:t>quickly </a:t>
            </a:r>
            <a:r>
              <a:rPr lang="en-US" sz="2400" dirty="0" smtClean="0">
                <a:latin typeface="AppleGothic"/>
                <a:ea typeface="AppleGothic"/>
                <a:cs typeface="AppleGothic"/>
              </a:rPr>
              <a:t>after 12Z on 9/17, </a:t>
            </a:r>
            <a:r>
              <a:rPr lang="en-US" sz="2400" dirty="0" smtClean="0">
                <a:latin typeface="AppleGothic"/>
                <a:ea typeface="AppleGothic"/>
                <a:cs typeface="AppleGothic"/>
              </a:rPr>
              <a:t>but best follows the </a:t>
            </a:r>
            <a:r>
              <a:rPr lang="en-US" sz="2400" dirty="0" smtClean="0">
                <a:latin typeface="AppleGothic"/>
                <a:ea typeface="AppleGothic"/>
                <a:cs typeface="AppleGothic"/>
              </a:rPr>
              <a:t>observed track</a:t>
            </a:r>
            <a:endParaRPr lang="en-US" sz="2400" dirty="0">
              <a:latin typeface="AppleGothic"/>
              <a:ea typeface="AppleGothic"/>
              <a:cs typeface="AppleGothic"/>
            </a:endParaRPr>
          </a:p>
        </p:txBody>
      </p:sp>
    </p:spTree>
    <p:extLst>
      <p:ext uri="{BB962C8B-B14F-4D97-AF65-F5344CB8AC3E}">
        <p14:creationId xmlns:p14="http://schemas.microsoft.com/office/powerpoint/2010/main" val="817392946"/>
      </p:ext>
    </p:extLst>
  </p:cSld>
  <p:clrMapOvr>
    <a:masterClrMapping/>
  </p:clrMapOvr>
  <mc:AlternateContent xmlns:mc="http://schemas.openxmlformats.org/markup-compatibility/2006">
    <mc:Choice xmlns:p14="http://schemas.microsoft.com/office/powerpoint/2010/main" Requires="p14">
      <p:transition spd="slow" p14:dur="2000" advTm="20632"/>
    </mc:Choice>
    <mc:Fallback>
      <p:transition xmlns:p14="http://schemas.microsoft.com/office/powerpoint/2010/main" spd="slow" advTm="20632"/>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101" y="274638"/>
            <a:ext cx="8795027" cy="1143000"/>
          </a:xfrm>
        </p:spPr>
        <p:txBody>
          <a:bodyPr>
            <a:normAutofit fontScale="90000"/>
          </a:bodyPr>
          <a:lstStyle/>
          <a:p>
            <a:r>
              <a:rPr lang="en-US" dirty="0" smtClean="0"/>
              <a:t>Cloud/Rain Mixing Ratios - Goddard</a:t>
            </a:r>
            <a:endParaRPr lang="en-US" dirty="0"/>
          </a:p>
        </p:txBody>
      </p:sp>
      <p:cxnSp>
        <p:nvCxnSpPr>
          <p:cNvPr id="4" name="Straight Connector 3"/>
          <p:cNvCxnSpPr/>
          <p:nvPr/>
        </p:nvCxnSpPr>
        <p:spPr>
          <a:xfrm>
            <a:off x="546100" y="1357908"/>
            <a:ext cx="802640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pic>
        <p:nvPicPr>
          <p:cNvPr id="5" name="Picture 4" descr="god_myj_1000_cloud.pdf"/>
          <p:cNvPicPr>
            <a:picLocks noChangeAspect="1"/>
          </p:cNvPicPr>
          <p:nvPr/>
        </p:nvPicPr>
        <p:blipFill rotWithShape="1">
          <a:blip r:embed="rId4">
            <a:extLst>
              <a:ext uri="{28A0092B-C50C-407E-A947-70E740481C1C}">
                <a14:useLocalDpi xmlns:a14="http://schemas.microsoft.com/office/drawing/2010/main" val="0"/>
              </a:ext>
            </a:extLst>
          </a:blip>
          <a:srcRect l="19173" t="31544" r="20343" b="23458"/>
          <a:stretch/>
        </p:blipFill>
        <p:spPr>
          <a:xfrm>
            <a:off x="167101" y="1643171"/>
            <a:ext cx="4447121" cy="4281718"/>
          </a:xfrm>
          <a:prstGeom prst="rect">
            <a:avLst/>
          </a:prstGeom>
          <a:solidFill>
            <a:schemeClr val="tx1">
              <a:lumMod val="20000"/>
              <a:lumOff val="80000"/>
            </a:schemeClr>
          </a:solidFill>
        </p:spPr>
      </p:pic>
      <p:pic>
        <p:nvPicPr>
          <p:cNvPr id="6" name="Picture 5" descr="god_myj_1000_rain.pdf"/>
          <p:cNvPicPr>
            <a:picLocks noChangeAspect="1"/>
          </p:cNvPicPr>
          <p:nvPr/>
        </p:nvPicPr>
        <p:blipFill rotWithShape="1">
          <a:blip r:embed="rId5">
            <a:extLst>
              <a:ext uri="{28A0092B-C50C-407E-A947-70E740481C1C}">
                <a14:useLocalDpi xmlns:a14="http://schemas.microsoft.com/office/drawing/2010/main" val="0"/>
              </a:ext>
            </a:extLst>
          </a:blip>
          <a:srcRect l="19872" t="31742" r="20557" b="22927"/>
          <a:stretch/>
        </p:blipFill>
        <p:spPr>
          <a:xfrm>
            <a:off x="4614222" y="1643171"/>
            <a:ext cx="4347906" cy="4281718"/>
          </a:xfrm>
          <a:prstGeom prst="rect">
            <a:avLst/>
          </a:prstGeom>
          <a:solidFill>
            <a:schemeClr val="tx1">
              <a:lumMod val="20000"/>
              <a:lumOff val="80000"/>
            </a:schemeClr>
          </a:solidFill>
        </p:spPr>
      </p:pic>
      <p:sp>
        <p:nvSpPr>
          <p:cNvPr id="7" name="TextBox 6"/>
          <p:cNvSpPr txBox="1"/>
          <p:nvPr/>
        </p:nvSpPr>
        <p:spPr>
          <a:xfrm>
            <a:off x="3107602" y="4395595"/>
            <a:ext cx="3013240" cy="523220"/>
          </a:xfrm>
          <a:prstGeom prst="rect">
            <a:avLst/>
          </a:prstGeom>
          <a:solidFill>
            <a:schemeClr val="tx1">
              <a:lumMod val="20000"/>
              <a:lumOff val="80000"/>
            </a:schemeClr>
          </a:solidFill>
          <a:ln w="12700" cmpd="sng">
            <a:solidFill>
              <a:schemeClr val="bg1"/>
            </a:solidFill>
          </a:ln>
        </p:spPr>
        <p:txBody>
          <a:bodyPr wrap="square" rtlCol="0">
            <a:spAutoFit/>
          </a:bodyPr>
          <a:lstStyle/>
          <a:p>
            <a:r>
              <a:rPr lang="en-US" sz="2800" b="1" dirty="0" smtClean="0">
                <a:solidFill>
                  <a:srgbClr val="000000"/>
                </a:solidFill>
                <a:latin typeface="AppleGothic"/>
                <a:ea typeface="AppleGothic"/>
                <a:cs typeface="AppleGothic"/>
              </a:rPr>
              <a:t>1 km – Hour 66</a:t>
            </a:r>
            <a:endParaRPr lang="en-US" sz="2800" b="1" dirty="0">
              <a:solidFill>
                <a:srgbClr val="000000"/>
              </a:solidFill>
              <a:latin typeface="AppleGothic"/>
              <a:ea typeface="AppleGothic"/>
              <a:cs typeface="AppleGothic"/>
            </a:endParaRPr>
          </a:p>
        </p:txBody>
      </p:sp>
      <p:sp>
        <p:nvSpPr>
          <p:cNvPr id="9" name="TextBox 8"/>
          <p:cNvSpPr txBox="1"/>
          <p:nvPr/>
        </p:nvSpPr>
        <p:spPr>
          <a:xfrm>
            <a:off x="167101" y="6174800"/>
            <a:ext cx="8795027" cy="461665"/>
          </a:xfrm>
          <a:prstGeom prst="rect">
            <a:avLst/>
          </a:prstGeom>
          <a:noFill/>
          <a:ln>
            <a:solidFill>
              <a:schemeClr val="tx1">
                <a:lumMod val="20000"/>
                <a:lumOff val="80000"/>
              </a:schemeClr>
            </a:solidFill>
          </a:ln>
        </p:spPr>
        <p:txBody>
          <a:bodyPr wrap="square" rtlCol="0">
            <a:spAutoFit/>
          </a:bodyPr>
          <a:lstStyle/>
          <a:p>
            <a:pPr algn="ctr"/>
            <a:r>
              <a:rPr lang="en-US" sz="2400" dirty="0" smtClean="0">
                <a:latin typeface="AppleGothic"/>
                <a:ea typeface="AppleGothic"/>
                <a:cs typeface="AppleGothic"/>
              </a:rPr>
              <a:t>Increased cloud water concentrations hug line of topography</a:t>
            </a:r>
            <a:endParaRPr lang="en-US" sz="2400" dirty="0">
              <a:latin typeface="AppleGothic"/>
              <a:ea typeface="AppleGothic"/>
              <a:cs typeface="AppleGothic"/>
            </a:endParaRPr>
          </a:p>
        </p:txBody>
      </p:sp>
      <p:cxnSp>
        <p:nvCxnSpPr>
          <p:cNvPr id="11" name="Straight Connector 10"/>
          <p:cNvCxnSpPr/>
          <p:nvPr/>
        </p:nvCxnSpPr>
        <p:spPr>
          <a:xfrm>
            <a:off x="734633" y="3175288"/>
            <a:ext cx="337433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123464" y="3175288"/>
            <a:ext cx="337433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4230110727"/>
      </p:ext>
    </p:extLst>
  </p:cSld>
  <p:clrMapOvr>
    <a:masterClrMapping/>
  </p:clrMapOvr>
  <mc:AlternateContent xmlns:mc="http://schemas.openxmlformats.org/markup-compatibility/2006">
    <mc:Choice xmlns:p14="http://schemas.microsoft.com/office/powerpoint/2010/main" Requires="p14">
      <p:transition spd="slow" p14:dur="2000" advTm="42013"/>
    </mc:Choice>
    <mc:Fallback>
      <p:transition xmlns:p14="http://schemas.microsoft.com/office/powerpoint/2010/main" spd="slow" advTm="4201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51" y="274638"/>
            <a:ext cx="9131549" cy="1143000"/>
          </a:xfrm>
        </p:spPr>
        <p:txBody>
          <a:bodyPr>
            <a:normAutofit fontScale="90000"/>
          </a:bodyPr>
          <a:lstStyle/>
          <a:p>
            <a:r>
              <a:rPr lang="en-US" dirty="0" smtClean="0"/>
              <a:t>Cloud/Rain Mixing Ratios - Goddard</a:t>
            </a:r>
            <a:endParaRPr lang="en-US" dirty="0"/>
          </a:p>
        </p:txBody>
      </p:sp>
      <p:cxnSp>
        <p:nvCxnSpPr>
          <p:cNvPr id="3" name="Straight Connector 2"/>
          <p:cNvCxnSpPr/>
          <p:nvPr/>
        </p:nvCxnSpPr>
        <p:spPr>
          <a:xfrm>
            <a:off x="546100" y="1308100"/>
            <a:ext cx="802640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pic>
        <p:nvPicPr>
          <p:cNvPr id="4" name="Picture 3" descr="cross_section_cloud.pdf"/>
          <p:cNvPicPr>
            <a:picLocks noChangeAspect="1"/>
          </p:cNvPicPr>
          <p:nvPr/>
        </p:nvPicPr>
        <p:blipFill rotWithShape="1">
          <a:blip r:embed="rId3">
            <a:extLst>
              <a:ext uri="{28A0092B-C50C-407E-A947-70E740481C1C}">
                <a14:useLocalDpi xmlns:a14="http://schemas.microsoft.com/office/drawing/2010/main" val="0"/>
              </a:ext>
            </a:extLst>
          </a:blip>
          <a:srcRect l="5639" t="20671" r="4607" b="22469"/>
          <a:stretch/>
        </p:blipFill>
        <p:spPr>
          <a:xfrm>
            <a:off x="12451" y="1417638"/>
            <a:ext cx="4756436" cy="3899413"/>
          </a:xfrm>
          <a:prstGeom prst="rect">
            <a:avLst/>
          </a:prstGeom>
          <a:solidFill>
            <a:schemeClr val="tx1">
              <a:lumMod val="20000"/>
              <a:lumOff val="80000"/>
            </a:schemeClr>
          </a:solidFill>
        </p:spPr>
      </p:pic>
      <p:pic>
        <p:nvPicPr>
          <p:cNvPr id="5" name="Picture 4" descr="cross_section_rain.pdf"/>
          <p:cNvPicPr>
            <a:picLocks noChangeAspect="1"/>
          </p:cNvPicPr>
          <p:nvPr/>
        </p:nvPicPr>
        <p:blipFill rotWithShape="1">
          <a:blip r:embed="rId4">
            <a:extLst>
              <a:ext uri="{28A0092B-C50C-407E-A947-70E740481C1C}">
                <a14:useLocalDpi xmlns:a14="http://schemas.microsoft.com/office/drawing/2010/main" val="0"/>
              </a:ext>
            </a:extLst>
          </a:blip>
          <a:srcRect l="12641" t="20671" r="4653" b="22469"/>
          <a:stretch/>
        </p:blipFill>
        <p:spPr>
          <a:xfrm>
            <a:off x="4761106" y="1417638"/>
            <a:ext cx="4382894" cy="3899413"/>
          </a:xfrm>
          <a:prstGeom prst="rect">
            <a:avLst/>
          </a:prstGeom>
          <a:solidFill>
            <a:schemeClr val="tx1">
              <a:lumMod val="20000"/>
              <a:lumOff val="80000"/>
            </a:schemeClr>
          </a:solidFill>
        </p:spPr>
      </p:pic>
      <p:sp>
        <p:nvSpPr>
          <p:cNvPr id="6" name="TextBox 5"/>
          <p:cNvSpPr txBox="1"/>
          <p:nvPr/>
        </p:nvSpPr>
        <p:spPr>
          <a:xfrm>
            <a:off x="3262267" y="1593870"/>
            <a:ext cx="3013240" cy="523220"/>
          </a:xfrm>
          <a:prstGeom prst="rect">
            <a:avLst/>
          </a:prstGeom>
          <a:solidFill>
            <a:schemeClr val="tx1">
              <a:lumMod val="20000"/>
              <a:lumOff val="80000"/>
            </a:schemeClr>
          </a:solidFill>
          <a:ln w="19050" cmpd="sng">
            <a:solidFill>
              <a:schemeClr val="bg1"/>
            </a:solidFill>
          </a:ln>
        </p:spPr>
        <p:txBody>
          <a:bodyPr wrap="square" rtlCol="0">
            <a:spAutoFit/>
          </a:bodyPr>
          <a:lstStyle/>
          <a:p>
            <a:pPr algn="ctr"/>
            <a:r>
              <a:rPr lang="en-US" sz="2800" b="1" dirty="0" smtClean="0">
                <a:solidFill>
                  <a:srgbClr val="000000"/>
                </a:solidFill>
                <a:latin typeface="AppleGothic"/>
                <a:ea typeface="AppleGothic"/>
                <a:cs typeface="AppleGothic"/>
              </a:rPr>
              <a:t>Hour 66</a:t>
            </a:r>
            <a:endParaRPr lang="en-US" sz="2800" b="1" dirty="0">
              <a:solidFill>
                <a:srgbClr val="000000"/>
              </a:solidFill>
              <a:latin typeface="AppleGothic"/>
              <a:ea typeface="AppleGothic"/>
              <a:cs typeface="AppleGothic"/>
            </a:endParaRPr>
          </a:p>
        </p:txBody>
      </p:sp>
      <p:sp>
        <p:nvSpPr>
          <p:cNvPr id="7" name="TextBox 6"/>
          <p:cNvSpPr txBox="1"/>
          <p:nvPr/>
        </p:nvSpPr>
        <p:spPr>
          <a:xfrm>
            <a:off x="167101" y="5700787"/>
            <a:ext cx="8795027" cy="830997"/>
          </a:xfrm>
          <a:prstGeom prst="rect">
            <a:avLst/>
          </a:prstGeom>
          <a:noFill/>
          <a:ln>
            <a:solidFill>
              <a:schemeClr val="tx1">
                <a:lumMod val="20000"/>
                <a:lumOff val="80000"/>
              </a:schemeClr>
            </a:solidFill>
          </a:ln>
        </p:spPr>
        <p:txBody>
          <a:bodyPr wrap="square" rtlCol="0">
            <a:spAutoFit/>
          </a:bodyPr>
          <a:lstStyle/>
          <a:p>
            <a:pPr algn="ctr"/>
            <a:r>
              <a:rPr lang="en-US" sz="2400" dirty="0" smtClean="0">
                <a:latin typeface="AppleGothic"/>
                <a:ea typeface="AppleGothic"/>
                <a:cs typeface="AppleGothic"/>
              </a:rPr>
              <a:t>Increased cloud water concentrations top of topography</a:t>
            </a:r>
          </a:p>
          <a:p>
            <a:pPr algn="ctr"/>
            <a:r>
              <a:rPr lang="en-US" sz="2400" dirty="0" smtClean="0">
                <a:latin typeface="AppleGothic"/>
                <a:ea typeface="AppleGothic"/>
                <a:cs typeface="AppleGothic"/>
              </a:rPr>
              <a:t>Rain mixing ratios increase towards surface</a:t>
            </a:r>
            <a:endParaRPr lang="en-US" sz="2400" dirty="0">
              <a:latin typeface="AppleGothic"/>
              <a:ea typeface="AppleGothic"/>
              <a:cs typeface="AppleGothic"/>
            </a:endParaRPr>
          </a:p>
        </p:txBody>
      </p:sp>
    </p:spTree>
    <p:extLst>
      <p:ext uri="{BB962C8B-B14F-4D97-AF65-F5344CB8AC3E}">
        <p14:creationId xmlns:p14="http://schemas.microsoft.com/office/powerpoint/2010/main" val="3221628252"/>
      </p:ext>
    </p:extLst>
  </p:cSld>
  <p:clrMapOvr>
    <a:masterClrMapping/>
  </p:clrMapOvr>
  <mc:AlternateContent xmlns:mc="http://schemas.openxmlformats.org/markup-compatibility/2006">
    <mc:Choice xmlns:p14="http://schemas.microsoft.com/office/powerpoint/2010/main" Requires="p14">
      <p:transition spd="slow" p14:dur="2000" advTm="57775"/>
    </mc:Choice>
    <mc:Fallback>
      <p:transition xmlns:p14="http://schemas.microsoft.com/office/powerpoint/2010/main" spd="slow" advTm="57775"/>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465" y="450539"/>
            <a:ext cx="7772400" cy="892672"/>
          </a:xfrm>
        </p:spPr>
        <p:txBody>
          <a:bodyPr/>
          <a:lstStyle/>
          <a:p>
            <a:pPr algn="ctr"/>
            <a:r>
              <a:rPr lang="en-US" dirty="0" smtClean="0">
                <a:solidFill>
                  <a:schemeClr val="tx1">
                    <a:lumMod val="60000"/>
                    <a:lumOff val="40000"/>
                  </a:schemeClr>
                </a:solidFill>
              </a:rPr>
              <a:t>Conclusions</a:t>
            </a:r>
            <a:endParaRPr lang="en-US" dirty="0">
              <a:solidFill>
                <a:schemeClr val="tx1">
                  <a:lumMod val="60000"/>
                  <a:lumOff val="40000"/>
                </a:schemeClr>
              </a:solidFill>
            </a:endParaRPr>
          </a:p>
        </p:txBody>
      </p:sp>
      <p:sp>
        <p:nvSpPr>
          <p:cNvPr id="6" name="Content Placeholder 5"/>
          <p:cNvSpPr txBox="1">
            <a:spLocks noGrp="1"/>
          </p:cNvSpPr>
          <p:nvPr>
            <p:ph type="body" idx="1"/>
          </p:nvPr>
        </p:nvSpPr>
        <p:spPr>
          <a:xfrm>
            <a:off x="722313" y="1827875"/>
            <a:ext cx="7772400" cy="4610493"/>
          </a:xfrm>
          <a:prstGeom prst="rect">
            <a:avLst/>
          </a:prstGeom>
          <a:solidFill>
            <a:schemeClr val="tx1"/>
          </a:solidFill>
          <a:ln w="38100" cmpd="sng">
            <a:solidFill>
              <a:srgbClr val="2F66B2"/>
            </a:solidFill>
          </a:ln>
        </p:spPr>
        <p:txBody>
          <a:bodyPr wrap="square" rtlCol="0">
            <a:spAutoFit/>
          </a:bodyPr>
          <a:lstStyle/>
          <a:p>
            <a:pPr marL="342900" indent="-342900">
              <a:buFont typeface="Arial"/>
              <a:buChar char="•"/>
            </a:pPr>
            <a:r>
              <a:rPr lang="en-US" sz="2800" b="1" dirty="0" smtClean="0">
                <a:solidFill>
                  <a:srgbClr val="3B83F7"/>
                </a:solidFill>
              </a:rPr>
              <a:t>Upslope flow produces enhanced low-level reflectivity in Karl</a:t>
            </a:r>
          </a:p>
          <a:p>
            <a:pPr marL="800100" lvl="1" indent="-342900">
              <a:buFont typeface="Arial"/>
              <a:buChar char="•"/>
            </a:pPr>
            <a:r>
              <a:rPr lang="en-US" sz="2600" b="1" dirty="0" smtClean="0">
                <a:solidFill>
                  <a:srgbClr val="3B83F7"/>
                </a:solidFill>
              </a:rPr>
              <a:t>cloud water production collected by falling raindrops</a:t>
            </a:r>
          </a:p>
          <a:p>
            <a:pPr marL="800100" lvl="1" indent="-342900">
              <a:buFont typeface="Arial"/>
              <a:buChar char="•"/>
            </a:pPr>
            <a:r>
              <a:rPr lang="en-US" sz="2600" b="1" dirty="0" smtClean="0">
                <a:solidFill>
                  <a:srgbClr val="3B83F7"/>
                </a:solidFill>
              </a:rPr>
              <a:t>radar doesn’t provide explicit microphysical or dynamica</a:t>
            </a:r>
            <a:r>
              <a:rPr lang="en-US" sz="2600" b="1" dirty="0">
                <a:solidFill>
                  <a:srgbClr val="3B83F7"/>
                </a:solidFill>
              </a:rPr>
              <a:t>l</a:t>
            </a:r>
            <a:r>
              <a:rPr lang="en-US" sz="2600" b="1" dirty="0" smtClean="0">
                <a:solidFill>
                  <a:srgbClr val="3B83F7"/>
                </a:solidFill>
              </a:rPr>
              <a:t> information</a:t>
            </a:r>
          </a:p>
          <a:p>
            <a:pPr marL="342900" indent="-342900">
              <a:buFont typeface="Arial"/>
              <a:buChar char="•"/>
            </a:pPr>
            <a:r>
              <a:rPr lang="en-US" sz="2800" b="1" dirty="0" smtClean="0">
                <a:solidFill>
                  <a:srgbClr val="3B83F7"/>
                </a:solidFill>
              </a:rPr>
              <a:t>WRF simulations suggest cloud water production is responsible for enhanced rain</a:t>
            </a:r>
          </a:p>
          <a:p>
            <a:pPr marL="342900" indent="-342900">
              <a:buFont typeface="Arial"/>
              <a:buChar char="•"/>
            </a:pPr>
            <a:r>
              <a:rPr lang="en-US" sz="2800" b="1" dirty="0" smtClean="0">
                <a:solidFill>
                  <a:srgbClr val="3B83F7"/>
                </a:solidFill>
              </a:rPr>
              <a:t>Future work: WRF simulations with modified topography/land surface</a:t>
            </a:r>
            <a:endParaRPr lang="en-US" sz="2800" b="1" dirty="0" smtClean="0">
              <a:solidFill>
                <a:srgbClr val="3B83F7"/>
              </a:solidFill>
            </a:endParaRPr>
          </a:p>
        </p:txBody>
      </p:sp>
      <p:cxnSp>
        <p:nvCxnSpPr>
          <p:cNvPr id="4" name="Straight Connector 3"/>
          <p:cNvCxnSpPr/>
          <p:nvPr/>
        </p:nvCxnSpPr>
        <p:spPr>
          <a:xfrm>
            <a:off x="558312" y="1405788"/>
            <a:ext cx="802640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8311840"/>
      </p:ext>
    </p:extLst>
  </p:cSld>
  <p:clrMapOvr>
    <a:masterClrMapping/>
  </p:clrMapOvr>
  <mc:AlternateContent xmlns:mc="http://schemas.openxmlformats.org/markup-compatibility/2006">
    <mc:Choice xmlns:p14="http://schemas.microsoft.com/office/powerpoint/2010/main" Requires="p14">
      <p:transition spd="slow" p14:dur="2000" advTm="34298"/>
    </mc:Choice>
    <mc:Fallback>
      <p:transition xmlns:p14="http://schemas.microsoft.com/office/powerpoint/2010/main" spd="slow" advTm="34298"/>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t>
            </a:r>
            <a:r>
              <a:rPr lang="en-US" dirty="0" smtClean="0"/>
              <a:t>alapa 2</a:t>
            </a:r>
            <a:endParaRPr lang="en-US" dirty="0"/>
          </a:p>
        </p:txBody>
      </p:sp>
      <p:cxnSp>
        <p:nvCxnSpPr>
          <p:cNvPr id="4" name="Straight Connector 3"/>
          <p:cNvCxnSpPr/>
          <p:nvPr/>
        </p:nvCxnSpPr>
        <p:spPr>
          <a:xfrm>
            <a:off x="546100" y="1308100"/>
            <a:ext cx="802640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pic>
        <p:nvPicPr>
          <p:cNvPr id="3" name="Picture 2" descr="xalapa_2_fixed.png"/>
          <p:cNvPicPr>
            <a:picLocks noChangeAspect="1"/>
          </p:cNvPicPr>
          <p:nvPr/>
        </p:nvPicPr>
        <p:blipFill rotWithShape="1">
          <a:blip r:embed="rId2">
            <a:extLst>
              <a:ext uri="{28A0092B-C50C-407E-A947-70E740481C1C}">
                <a14:useLocalDpi xmlns:a14="http://schemas.microsoft.com/office/drawing/2010/main" val="0"/>
              </a:ext>
            </a:extLst>
          </a:blip>
          <a:srcRect l="7080" t="4004" r="7662" b="54953"/>
          <a:stretch/>
        </p:blipFill>
        <p:spPr>
          <a:xfrm>
            <a:off x="398259" y="1893867"/>
            <a:ext cx="8347481" cy="4382585"/>
          </a:xfrm>
          <a:prstGeom prst="rect">
            <a:avLst/>
          </a:prstGeom>
        </p:spPr>
      </p:pic>
    </p:spTree>
    <p:extLst>
      <p:ext uri="{BB962C8B-B14F-4D97-AF65-F5344CB8AC3E}">
        <p14:creationId xmlns:p14="http://schemas.microsoft.com/office/powerpoint/2010/main" val="230154594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Orizaba/Cordoba - 2</a:t>
            </a:r>
            <a:endParaRPr lang="en-US" dirty="0"/>
          </a:p>
        </p:txBody>
      </p:sp>
      <p:cxnSp>
        <p:nvCxnSpPr>
          <p:cNvPr id="4" name="Straight Connector 3"/>
          <p:cNvCxnSpPr/>
          <p:nvPr/>
        </p:nvCxnSpPr>
        <p:spPr>
          <a:xfrm>
            <a:off x="546100" y="1308100"/>
            <a:ext cx="802640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pic>
        <p:nvPicPr>
          <p:cNvPr id="3" name="Picture 2" descr="oricor_2_fixed.png"/>
          <p:cNvPicPr>
            <a:picLocks noChangeAspect="1"/>
          </p:cNvPicPr>
          <p:nvPr/>
        </p:nvPicPr>
        <p:blipFill rotWithShape="1">
          <a:blip r:embed="rId2">
            <a:extLst>
              <a:ext uri="{28A0092B-C50C-407E-A947-70E740481C1C}">
                <a14:useLocalDpi xmlns:a14="http://schemas.microsoft.com/office/drawing/2010/main" val="0"/>
              </a:ext>
            </a:extLst>
          </a:blip>
          <a:srcRect l="6369" t="4004" r="7453" b="54774"/>
          <a:stretch/>
        </p:blipFill>
        <p:spPr>
          <a:xfrm>
            <a:off x="457200" y="1764371"/>
            <a:ext cx="8115300" cy="4731879"/>
          </a:xfrm>
          <a:prstGeom prst="rect">
            <a:avLst/>
          </a:prstGeom>
        </p:spPr>
      </p:pic>
    </p:spTree>
    <p:extLst>
      <p:ext uri="{BB962C8B-B14F-4D97-AF65-F5344CB8AC3E}">
        <p14:creationId xmlns:p14="http://schemas.microsoft.com/office/powerpoint/2010/main" val="348019264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Karl2010_09182010050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100" y="0"/>
            <a:ext cx="7715250" cy="6858000"/>
          </a:xfrm>
          <a:prstGeom prst="rect">
            <a:avLst/>
          </a:prstGeom>
        </p:spPr>
      </p:pic>
    </p:spTree>
    <p:extLst>
      <p:ext uri="{BB962C8B-B14F-4D97-AF65-F5344CB8AC3E}">
        <p14:creationId xmlns:p14="http://schemas.microsoft.com/office/powerpoint/2010/main" val="178039547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racks_0917_se.ps"/>
          <p:cNvPicPr>
            <a:picLocks noChangeAspect="1"/>
          </p:cNvPicPr>
          <p:nvPr/>
        </p:nvPicPr>
        <p:blipFill rotWithShape="1">
          <a:blip r:embed="rId3" cstate="print">
            <a:extLst>
              <a:ext uri="{28A0092B-C50C-407E-A947-70E740481C1C}">
                <a14:useLocalDpi xmlns:a14="http://schemas.microsoft.com/office/drawing/2010/main"/>
              </a:ext>
            </a:extLst>
          </a:blip>
          <a:srcRect l="19233" t="29262" r="27981" b="32787"/>
          <a:stretch/>
        </p:blipFill>
        <p:spPr>
          <a:xfrm>
            <a:off x="5638799" y="3581261"/>
            <a:ext cx="3416301" cy="3178442"/>
          </a:xfrm>
          <a:prstGeom prst="rect">
            <a:avLst/>
          </a:prstGeom>
          <a:solidFill>
            <a:schemeClr val="tx1">
              <a:lumMod val="20000"/>
              <a:lumOff val="80000"/>
            </a:schemeClr>
          </a:solidFill>
          <a:ln w="12700" cmpd="sng">
            <a:solidFill>
              <a:schemeClr val="tx1">
                <a:lumMod val="20000"/>
                <a:lumOff val="80000"/>
              </a:schemeClr>
            </a:solidFill>
          </a:ln>
        </p:spPr>
      </p:pic>
      <p:grpSp>
        <p:nvGrpSpPr>
          <p:cNvPr id="41" name="Group 40"/>
          <p:cNvGrpSpPr/>
          <p:nvPr/>
        </p:nvGrpSpPr>
        <p:grpSpPr>
          <a:xfrm>
            <a:off x="157518" y="854064"/>
            <a:ext cx="7665886" cy="3634617"/>
            <a:chOff x="63501" y="63500"/>
            <a:chExt cx="6181020" cy="2767714"/>
          </a:xfrm>
        </p:grpSpPr>
        <p:grpSp>
          <p:nvGrpSpPr>
            <p:cNvPr id="7" name="Group 6"/>
            <p:cNvGrpSpPr/>
            <p:nvPr/>
          </p:nvGrpSpPr>
          <p:grpSpPr>
            <a:xfrm>
              <a:off x="63501" y="63500"/>
              <a:ext cx="5338965" cy="2767714"/>
              <a:chOff x="0" y="0"/>
              <a:chExt cx="7063317" cy="2819935"/>
            </a:xfrm>
          </p:grpSpPr>
          <p:pic>
            <p:nvPicPr>
              <p:cNvPr id="2" name="Picture 1" descr="se_1.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0"/>
                <a:ext cx="7063317" cy="1420957"/>
              </a:xfrm>
              <a:prstGeom prst="rect">
                <a:avLst/>
              </a:prstGeom>
            </p:spPr>
          </p:pic>
          <p:pic>
            <p:nvPicPr>
              <p:cNvPr id="3" name="Picture 2" descr="se_2.pn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0" y="1373830"/>
                <a:ext cx="7063317" cy="1446105"/>
              </a:xfrm>
              <a:prstGeom prst="rect">
                <a:avLst/>
              </a:prstGeom>
            </p:spPr>
          </p:pic>
        </p:grpSp>
        <p:cxnSp>
          <p:nvCxnSpPr>
            <p:cNvPr id="10" name="Straight Connector 9"/>
            <p:cNvCxnSpPr/>
            <p:nvPr/>
          </p:nvCxnSpPr>
          <p:spPr>
            <a:xfrm>
              <a:off x="274254" y="225543"/>
              <a:ext cx="0" cy="972256"/>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179399" y="225543"/>
              <a:ext cx="0" cy="972256"/>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200013" y="1571743"/>
              <a:ext cx="0" cy="972256"/>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96583" y="1571743"/>
              <a:ext cx="0" cy="972256"/>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4191796" y="225543"/>
              <a:ext cx="1177742" cy="972256"/>
            </a:xfrm>
            <a:prstGeom prst="rect">
              <a:avLst/>
            </a:prstGeom>
            <a:solidFill>
              <a:schemeClr val="tx1">
                <a:lumMod val="20000"/>
                <a:lumOff val="80000"/>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endParaRPr>
            </a:p>
          </p:txBody>
        </p:sp>
        <p:sp>
          <p:nvSpPr>
            <p:cNvPr id="21" name="Rectangle 20"/>
            <p:cNvSpPr/>
            <p:nvPr/>
          </p:nvSpPr>
          <p:spPr>
            <a:xfrm>
              <a:off x="3224808" y="1571743"/>
              <a:ext cx="2144730" cy="972256"/>
            </a:xfrm>
            <a:prstGeom prst="rect">
              <a:avLst/>
            </a:prstGeom>
            <a:solidFill>
              <a:schemeClr val="tx1">
                <a:lumMod val="20000"/>
                <a:lumOff val="80000"/>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endParaRPr>
            </a:p>
          </p:txBody>
        </p:sp>
        <p:sp>
          <p:nvSpPr>
            <p:cNvPr id="22" name="Rectangle 21"/>
            <p:cNvSpPr/>
            <p:nvPr/>
          </p:nvSpPr>
          <p:spPr>
            <a:xfrm>
              <a:off x="274254" y="1571743"/>
              <a:ext cx="297535" cy="972256"/>
            </a:xfrm>
            <a:prstGeom prst="rect">
              <a:avLst/>
            </a:prstGeom>
            <a:solidFill>
              <a:schemeClr val="tx1">
                <a:lumMod val="20000"/>
                <a:lumOff val="80000"/>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endParaRPr>
            </a:p>
          </p:txBody>
        </p:sp>
        <p:cxnSp>
          <p:nvCxnSpPr>
            <p:cNvPr id="28" name="Straight Connector 27"/>
            <p:cNvCxnSpPr/>
            <p:nvPr/>
          </p:nvCxnSpPr>
          <p:spPr>
            <a:xfrm>
              <a:off x="261857" y="1197798"/>
              <a:ext cx="3917542" cy="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571789" y="2543998"/>
              <a:ext cx="2628225" cy="0"/>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pic>
          <p:nvPicPr>
            <p:cNvPr id="39" name="Picture 38" descr="pm_3.pn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747116" y="153237"/>
              <a:ext cx="497405" cy="1823893"/>
            </a:xfrm>
            <a:prstGeom prst="rect">
              <a:avLst/>
            </a:prstGeom>
            <a:ln>
              <a:solidFill>
                <a:schemeClr val="bg1"/>
              </a:solidFill>
            </a:ln>
          </p:spPr>
        </p:pic>
      </p:grpSp>
      <p:sp>
        <p:nvSpPr>
          <p:cNvPr id="40" name="Title 39"/>
          <p:cNvSpPr>
            <a:spLocks noGrp="1"/>
          </p:cNvSpPr>
          <p:nvPr>
            <p:ph type="title"/>
          </p:nvPr>
        </p:nvSpPr>
        <p:spPr>
          <a:xfrm>
            <a:off x="198356" y="98405"/>
            <a:ext cx="7789944" cy="726956"/>
          </a:xfrm>
        </p:spPr>
        <p:txBody>
          <a:bodyPr>
            <a:normAutofit/>
          </a:bodyPr>
          <a:lstStyle/>
          <a:p>
            <a:pPr algn="l"/>
            <a:r>
              <a:rPr lang="en-US" sz="3600" dirty="0" smtClean="0"/>
              <a:t>SE Reflectivity – Legs 1 and 2</a:t>
            </a:r>
            <a:endParaRPr lang="en-US" sz="3600" dirty="0"/>
          </a:p>
        </p:txBody>
      </p:sp>
      <p:sp>
        <p:nvSpPr>
          <p:cNvPr id="42" name="TextBox 41"/>
          <p:cNvSpPr txBox="1"/>
          <p:nvPr/>
        </p:nvSpPr>
        <p:spPr>
          <a:xfrm>
            <a:off x="198356" y="4699000"/>
            <a:ext cx="5079197" cy="1200329"/>
          </a:xfrm>
          <a:prstGeom prst="rect">
            <a:avLst/>
          </a:prstGeom>
          <a:noFill/>
          <a:ln>
            <a:solidFill>
              <a:srgbClr val="F5F5F5"/>
            </a:solidFill>
          </a:ln>
        </p:spPr>
        <p:txBody>
          <a:bodyPr wrap="square" rtlCol="0">
            <a:spAutoFit/>
          </a:bodyPr>
          <a:lstStyle/>
          <a:p>
            <a:pPr marL="285750" indent="-285750">
              <a:buFont typeface="Arial"/>
              <a:buChar char="•"/>
            </a:pPr>
            <a:r>
              <a:rPr lang="en-US" dirty="0" smtClean="0">
                <a:latin typeface="AppleGothic"/>
                <a:ea typeface="AppleGothic"/>
                <a:cs typeface="AppleGothic"/>
              </a:rPr>
              <a:t>Echo depth substantially reduced</a:t>
            </a:r>
          </a:p>
          <a:p>
            <a:pPr marL="285750" indent="-285750">
              <a:buFont typeface="Arial"/>
              <a:buChar char="•"/>
            </a:pPr>
            <a:r>
              <a:rPr lang="en-US" dirty="0" smtClean="0">
                <a:latin typeface="AppleGothic"/>
                <a:ea typeface="AppleGothic"/>
                <a:cs typeface="AppleGothic"/>
              </a:rPr>
              <a:t>Small region of intense reflectivity in eyewall, but convection doesn’t seem as healthy</a:t>
            </a:r>
            <a:endParaRPr lang="en-US" dirty="0">
              <a:latin typeface="AppleGothic"/>
              <a:ea typeface="AppleGothic"/>
              <a:cs typeface="AppleGothic"/>
            </a:endParaRPr>
          </a:p>
        </p:txBody>
      </p:sp>
      <p:cxnSp>
        <p:nvCxnSpPr>
          <p:cNvPr id="19" name="Straight Connector 18"/>
          <p:cNvCxnSpPr/>
          <p:nvPr/>
        </p:nvCxnSpPr>
        <p:spPr>
          <a:xfrm>
            <a:off x="198356" y="787261"/>
            <a:ext cx="8767844"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7899400" y="2884012"/>
            <a:ext cx="1155700" cy="461665"/>
          </a:xfrm>
          <a:prstGeom prst="rect">
            <a:avLst/>
          </a:prstGeom>
          <a:noFill/>
        </p:spPr>
        <p:txBody>
          <a:bodyPr wrap="square" rtlCol="0">
            <a:spAutoFit/>
          </a:bodyPr>
          <a:lstStyle/>
          <a:p>
            <a:r>
              <a:rPr lang="en-US" sz="2400" dirty="0" smtClean="0">
                <a:latin typeface="AppleGothic"/>
                <a:ea typeface="AppleGothic"/>
                <a:cs typeface="AppleGothic"/>
              </a:rPr>
              <a:t>dBZ</a:t>
            </a:r>
            <a:endParaRPr lang="en-US" sz="2400" dirty="0">
              <a:latin typeface="AppleGothic"/>
              <a:ea typeface="AppleGothic"/>
              <a:cs typeface="AppleGothic"/>
            </a:endParaRPr>
          </a:p>
        </p:txBody>
      </p:sp>
    </p:spTree>
    <p:extLst>
      <p:ext uri="{BB962C8B-B14F-4D97-AF65-F5344CB8AC3E}">
        <p14:creationId xmlns:p14="http://schemas.microsoft.com/office/powerpoint/2010/main" val="289828980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arl2010filledrainblk.gif"/>
          <p:cNvPicPr>
            <a:picLocks noChangeAspect="1"/>
          </p:cNvPicPr>
          <p:nvPr/>
        </p:nvPicPr>
        <p:blipFill rotWithShape="1">
          <a:blip r:embed="rId3" cstate="print">
            <a:extLst>
              <a:ext uri="{28A0092B-C50C-407E-A947-70E740481C1C}">
                <a14:useLocalDpi xmlns:a14="http://schemas.microsoft.com/office/drawing/2010/main"/>
              </a:ext>
            </a:extLst>
          </a:blip>
          <a:srcRect b="31839"/>
          <a:stretch/>
        </p:blipFill>
        <p:spPr>
          <a:xfrm>
            <a:off x="2636699" y="1357340"/>
            <a:ext cx="6418401" cy="3620806"/>
          </a:xfrm>
          <a:prstGeom prst="rect">
            <a:avLst/>
          </a:prstGeom>
          <a:ln>
            <a:solidFill>
              <a:srgbClr val="F5F5F5"/>
            </a:solidFill>
          </a:ln>
        </p:spPr>
      </p:pic>
      <p:sp>
        <p:nvSpPr>
          <p:cNvPr id="3" name="Title 2"/>
          <p:cNvSpPr>
            <a:spLocks noGrp="1"/>
          </p:cNvSpPr>
          <p:nvPr>
            <p:ph type="title"/>
          </p:nvPr>
        </p:nvSpPr>
        <p:spPr>
          <a:xfrm>
            <a:off x="148455" y="207088"/>
            <a:ext cx="8879621" cy="886505"/>
          </a:xfrm>
        </p:spPr>
        <p:txBody>
          <a:bodyPr>
            <a:normAutofit/>
          </a:bodyPr>
          <a:lstStyle/>
          <a:p>
            <a:r>
              <a:rPr lang="en-US" dirty="0" smtClean="0"/>
              <a:t>Rainfall </a:t>
            </a:r>
            <a:r>
              <a:rPr lang="en-US" dirty="0" smtClean="0"/>
              <a:t>and Mexican Topography</a:t>
            </a:r>
            <a:endParaRPr lang="en-US" dirty="0"/>
          </a:p>
        </p:txBody>
      </p:sp>
      <p:pic>
        <p:nvPicPr>
          <p:cNvPr id="5" name="Picture 4" descr="topo copy.tiff"/>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75479" y="2559229"/>
            <a:ext cx="2585322" cy="3759200"/>
          </a:xfrm>
          <a:prstGeom prst="rect">
            <a:avLst/>
          </a:prstGeom>
          <a:ln>
            <a:solidFill>
              <a:schemeClr val="tx1">
                <a:lumMod val="20000"/>
                <a:lumOff val="80000"/>
              </a:schemeClr>
            </a:solidFill>
          </a:ln>
        </p:spPr>
      </p:pic>
      <p:sp>
        <p:nvSpPr>
          <p:cNvPr id="6" name="TextBox 5"/>
          <p:cNvSpPr txBox="1"/>
          <p:nvPr/>
        </p:nvSpPr>
        <p:spPr>
          <a:xfrm>
            <a:off x="3695700" y="5118100"/>
            <a:ext cx="5359400" cy="1200329"/>
          </a:xfrm>
          <a:prstGeom prst="rect">
            <a:avLst/>
          </a:prstGeom>
          <a:noFill/>
          <a:ln>
            <a:solidFill>
              <a:srgbClr val="F5F5F5"/>
            </a:solidFill>
          </a:ln>
        </p:spPr>
        <p:txBody>
          <a:bodyPr wrap="square" rtlCol="0">
            <a:spAutoFit/>
          </a:bodyPr>
          <a:lstStyle/>
          <a:p>
            <a:pPr marL="285750" indent="-285750">
              <a:buFont typeface="Arial"/>
              <a:buChar char="•"/>
            </a:pPr>
            <a:r>
              <a:rPr lang="en-US" dirty="0" smtClean="0">
                <a:latin typeface="AppleGothic"/>
                <a:ea typeface="AppleGothic"/>
                <a:cs typeface="AppleGothic"/>
              </a:rPr>
              <a:t>Intense rainfall collocated with eastern edge of Mexican topography</a:t>
            </a:r>
          </a:p>
          <a:p>
            <a:pPr marL="285750" indent="-285750">
              <a:buFont typeface="Arial"/>
              <a:buChar char="•"/>
            </a:pPr>
            <a:r>
              <a:rPr lang="en-US" dirty="0" smtClean="0">
                <a:latin typeface="AppleGothic"/>
                <a:ea typeface="AppleGothic"/>
                <a:cs typeface="AppleGothic"/>
              </a:rPr>
              <a:t>Maximum rainfall measured on the northern side of triangular feature</a:t>
            </a:r>
            <a:endParaRPr lang="en-US" dirty="0">
              <a:latin typeface="AppleGothic"/>
              <a:ea typeface="AppleGothic"/>
              <a:cs typeface="AppleGothic"/>
            </a:endParaRPr>
          </a:p>
        </p:txBody>
      </p:sp>
      <p:sp>
        <p:nvSpPr>
          <p:cNvPr id="7" name="TextBox 6"/>
          <p:cNvSpPr txBox="1"/>
          <p:nvPr/>
        </p:nvSpPr>
        <p:spPr>
          <a:xfrm>
            <a:off x="6070600" y="6470829"/>
            <a:ext cx="2984500" cy="307777"/>
          </a:xfrm>
          <a:prstGeom prst="rect">
            <a:avLst/>
          </a:prstGeom>
          <a:noFill/>
          <a:ln>
            <a:noFill/>
          </a:ln>
        </p:spPr>
        <p:txBody>
          <a:bodyPr wrap="square" rtlCol="0">
            <a:spAutoFit/>
          </a:bodyPr>
          <a:lstStyle/>
          <a:p>
            <a:pPr algn="r"/>
            <a:r>
              <a:rPr lang="en-US" sz="1400" dirty="0" smtClean="0">
                <a:latin typeface="AppleGothic"/>
                <a:ea typeface="AppleGothic"/>
                <a:cs typeface="AppleGothic"/>
              </a:rPr>
              <a:t>Image: David Roth, NOAA</a:t>
            </a:r>
          </a:p>
        </p:txBody>
      </p:sp>
      <p:cxnSp>
        <p:nvCxnSpPr>
          <p:cNvPr id="8" name="Straight Connector 7"/>
          <p:cNvCxnSpPr/>
          <p:nvPr/>
        </p:nvCxnSpPr>
        <p:spPr>
          <a:xfrm>
            <a:off x="546100" y="1143000"/>
            <a:ext cx="802640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pic>
        <p:nvPicPr>
          <p:cNvPr id="9" name="Picture 8" descr="topo_rg_3hr.pdf"/>
          <p:cNvPicPr>
            <a:picLocks noChangeAspect="1"/>
          </p:cNvPicPr>
          <p:nvPr/>
        </p:nvPicPr>
        <p:blipFill rotWithShape="1">
          <a:blip r:embed="rId5" cstate="print">
            <a:extLst>
              <a:ext uri="{28A0092B-C50C-407E-A947-70E740481C1C}">
                <a14:useLocalDpi xmlns:a14="http://schemas.microsoft.com/office/drawing/2010/main"/>
              </a:ext>
            </a:extLst>
          </a:blip>
          <a:srcRect l="37905" t="74781" r="32776" b="15016"/>
          <a:stretch/>
        </p:blipFill>
        <p:spPr>
          <a:xfrm>
            <a:off x="356842" y="2686434"/>
            <a:ext cx="2192867" cy="987552"/>
          </a:xfrm>
          <a:prstGeom prst="rect">
            <a:avLst/>
          </a:prstGeom>
          <a:solidFill>
            <a:schemeClr val="tx1">
              <a:lumMod val="20000"/>
              <a:lumOff val="80000"/>
            </a:schemeClr>
          </a:solidFill>
          <a:ln>
            <a:solidFill>
              <a:schemeClr val="bg1"/>
            </a:solidFill>
          </a:ln>
        </p:spPr>
      </p:pic>
    </p:spTree>
    <p:extLst>
      <p:ext uri="{BB962C8B-B14F-4D97-AF65-F5344CB8AC3E}">
        <p14:creationId xmlns:p14="http://schemas.microsoft.com/office/powerpoint/2010/main" val="1680181670"/>
      </p:ext>
    </p:extLst>
  </p:cSld>
  <p:clrMapOvr>
    <a:masterClrMapping/>
  </p:clrMapOvr>
  <mc:AlternateContent xmlns:mc="http://schemas.openxmlformats.org/markup-compatibility/2006">
    <mc:Choice xmlns:p14="http://schemas.microsoft.com/office/powerpoint/2010/main" Requires="p14">
      <p:transition spd="slow" p14:dur="2000" advTm="76395"/>
    </mc:Choice>
    <mc:Fallback>
      <p:transition xmlns:p14="http://schemas.microsoft.com/office/powerpoint/2010/main" spd="slow" advTm="76395"/>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racks_0917_se.ps"/>
          <p:cNvPicPr>
            <a:picLocks noChangeAspect="1"/>
          </p:cNvPicPr>
          <p:nvPr/>
        </p:nvPicPr>
        <p:blipFill rotWithShape="1">
          <a:blip r:embed="rId3" cstate="print">
            <a:extLst>
              <a:ext uri="{28A0092B-C50C-407E-A947-70E740481C1C}">
                <a14:useLocalDpi xmlns:a14="http://schemas.microsoft.com/office/drawing/2010/main"/>
              </a:ext>
            </a:extLst>
          </a:blip>
          <a:srcRect l="19233" t="29262" r="27981" b="32787"/>
          <a:stretch/>
        </p:blipFill>
        <p:spPr>
          <a:xfrm>
            <a:off x="5613397" y="3566620"/>
            <a:ext cx="3416301" cy="3178442"/>
          </a:xfrm>
          <a:prstGeom prst="rect">
            <a:avLst/>
          </a:prstGeom>
          <a:solidFill>
            <a:schemeClr val="tx1">
              <a:lumMod val="20000"/>
              <a:lumOff val="80000"/>
            </a:schemeClr>
          </a:solidFill>
          <a:ln w="12700" cmpd="sng">
            <a:solidFill>
              <a:schemeClr val="tx1">
                <a:lumMod val="20000"/>
                <a:lumOff val="80000"/>
              </a:schemeClr>
            </a:solidFill>
          </a:ln>
        </p:spPr>
      </p:pic>
      <p:grpSp>
        <p:nvGrpSpPr>
          <p:cNvPr id="9" name="Group 8"/>
          <p:cNvGrpSpPr/>
          <p:nvPr/>
        </p:nvGrpSpPr>
        <p:grpSpPr>
          <a:xfrm>
            <a:off x="155448" y="850392"/>
            <a:ext cx="7097959" cy="4012655"/>
            <a:chOff x="63501" y="2781845"/>
            <a:chExt cx="6028113" cy="4012655"/>
          </a:xfrm>
        </p:grpSpPr>
        <p:pic>
          <p:nvPicPr>
            <p:cNvPr id="4" name="Picture 3" descr="se_3.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3501" y="2781845"/>
              <a:ext cx="5338965" cy="1408501"/>
            </a:xfrm>
            <a:prstGeom prst="rect">
              <a:avLst/>
            </a:prstGeom>
          </p:spPr>
        </p:pic>
        <p:pic>
          <p:nvPicPr>
            <p:cNvPr id="5" name="Picture 4" descr="se_4.pn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3501" y="4116293"/>
              <a:ext cx="5338965" cy="1345274"/>
            </a:xfrm>
            <a:prstGeom prst="rect">
              <a:avLst/>
            </a:prstGeom>
          </p:spPr>
        </p:pic>
        <p:pic>
          <p:nvPicPr>
            <p:cNvPr id="6" name="Picture 5" descr="se_5.pn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3501" y="5424541"/>
              <a:ext cx="5338965" cy="1369959"/>
            </a:xfrm>
            <a:prstGeom prst="rect">
              <a:avLst/>
            </a:prstGeom>
          </p:spPr>
        </p:pic>
        <p:cxnSp>
          <p:nvCxnSpPr>
            <p:cNvPr id="14" name="Straight Connector 13"/>
            <p:cNvCxnSpPr/>
            <p:nvPr/>
          </p:nvCxnSpPr>
          <p:spPr>
            <a:xfrm>
              <a:off x="4923236" y="2942872"/>
              <a:ext cx="0" cy="972256"/>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340420" y="2942872"/>
              <a:ext cx="0" cy="972256"/>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216448" y="4276607"/>
              <a:ext cx="0" cy="972256"/>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257819" y="4276607"/>
              <a:ext cx="0" cy="972256"/>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61857" y="5572948"/>
              <a:ext cx="0" cy="972256"/>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369538" y="5572948"/>
              <a:ext cx="0" cy="972256"/>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274254" y="2942872"/>
              <a:ext cx="1041372" cy="972256"/>
            </a:xfrm>
            <a:prstGeom prst="rect">
              <a:avLst/>
            </a:prstGeom>
            <a:solidFill>
              <a:schemeClr val="tx1">
                <a:lumMod val="20000"/>
                <a:lumOff val="80000"/>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endParaRPr>
            </a:p>
          </p:txBody>
        </p:sp>
        <p:sp>
          <p:nvSpPr>
            <p:cNvPr id="24" name="Rectangle 23"/>
            <p:cNvSpPr/>
            <p:nvPr/>
          </p:nvSpPr>
          <p:spPr>
            <a:xfrm>
              <a:off x="274254" y="4276607"/>
              <a:ext cx="917399" cy="972256"/>
            </a:xfrm>
            <a:prstGeom prst="rect">
              <a:avLst/>
            </a:prstGeom>
            <a:solidFill>
              <a:schemeClr val="tx1">
                <a:lumMod val="20000"/>
                <a:lumOff val="80000"/>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endParaRPr>
            </a:p>
          </p:txBody>
        </p:sp>
        <p:sp>
          <p:nvSpPr>
            <p:cNvPr id="25" name="Rectangle 24"/>
            <p:cNvSpPr/>
            <p:nvPr/>
          </p:nvSpPr>
          <p:spPr>
            <a:xfrm>
              <a:off x="2282614" y="4264143"/>
              <a:ext cx="3086924" cy="972256"/>
            </a:xfrm>
            <a:prstGeom prst="rect">
              <a:avLst/>
            </a:prstGeom>
            <a:solidFill>
              <a:schemeClr val="tx1">
                <a:lumMod val="20000"/>
                <a:lumOff val="80000"/>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endParaRPr>
            </a:p>
          </p:txBody>
        </p:sp>
        <p:cxnSp>
          <p:nvCxnSpPr>
            <p:cNvPr id="31" name="Straight Connector 30"/>
            <p:cNvCxnSpPr/>
            <p:nvPr/>
          </p:nvCxnSpPr>
          <p:spPr>
            <a:xfrm>
              <a:off x="1315626" y="3915128"/>
              <a:ext cx="3607610" cy="0"/>
            </a:xfrm>
            <a:prstGeom prst="line">
              <a:avLst/>
            </a:prstGeom>
            <a:ln w="76200" cmpd="sng">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1191653" y="5236398"/>
              <a:ext cx="1066166" cy="0"/>
            </a:xfrm>
            <a:prstGeom prst="line">
              <a:avLst/>
            </a:prstGeom>
            <a:ln w="76200" cmpd="sng">
              <a:solidFill>
                <a:srgbClr val="0000FF"/>
              </a:solidFill>
              <a:prstDash val="sysDash"/>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261857" y="6520274"/>
              <a:ext cx="5107681" cy="0"/>
            </a:xfrm>
            <a:prstGeom prst="line">
              <a:avLst/>
            </a:prstGeom>
            <a:ln w="76200" cmpd="sng">
              <a:solidFill>
                <a:schemeClr val="bg1"/>
              </a:solidFill>
              <a:prstDash val="dash"/>
            </a:ln>
          </p:spPr>
          <p:style>
            <a:lnRef idx="2">
              <a:schemeClr val="accent1"/>
            </a:lnRef>
            <a:fillRef idx="0">
              <a:schemeClr val="accent1"/>
            </a:fillRef>
            <a:effectRef idx="1">
              <a:schemeClr val="accent1"/>
            </a:effectRef>
            <a:fontRef idx="minor">
              <a:schemeClr val="tx1"/>
            </a:fontRef>
          </p:style>
        </p:cxnSp>
        <p:pic>
          <p:nvPicPr>
            <p:cNvPr id="39" name="Picture 38" descr="pm_3.png"/>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549180" y="2917472"/>
              <a:ext cx="542434" cy="2404319"/>
            </a:xfrm>
            <a:prstGeom prst="rect">
              <a:avLst/>
            </a:prstGeom>
            <a:ln>
              <a:solidFill>
                <a:schemeClr val="bg1"/>
              </a:solidFill>
            </a:ln>
          </p:spPr>
        </p:pic>
      </p:grpSp>
      <p:sp>
        <p:nvSpPr>
          <p:cNvPr id="40" name="Title 39"/>
          <p:cNvSpPr>
            <a:spLocks noGrp="1"/>
          </p:cNvSpPr>
          <p:nvPr>
            <p:ph type="title"/>
          </p:nvPr>
        </p:nvSpPr>
        <p:spPr>
          <a:xfrm>
            <a:off x="201168" y="100584"/>
            <a:ext cx="8432799" cy="726956"/>
          </a:xfrm>
        </p:spPr>
        <p:txBody>
          <a:bodyPr>
            <a:normAutofit/>
          </a:bodyPr>
          <a:lstStyle/>
          <a:p>
            <a:pPr algn="l"/>
            <a:r>
              <a:rPr lang="en-US" sz="3600" dirty="0" smtClean="0"/>
              <a:t>SE Reflectivity – Legs 3, 4 and 5</a:t>
            </a:r>
            <a:endParaRPr lang="en-US" sz="3600" dirty="0"/>
          </a:p>
        </p:txBody>
      </p:sp>
      <p:cxnSp>
        <p:nvCxnSpPr>
          <p:cNvPr id="21" name="Straight Connector 20"/>
          <p:cNvCxnSpPr/>
          <p:nvPr/>
        </p:nvCxnSpPr>
        <p:spPr>
          <a:xfrm>
            <a:off x="198356" y="787261"/>
            <a:ext cx="8767844"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7385067" y="2850420"/>
            <a:ext cx="1155700" cy="461665"/>
          </a:xfrm>
          <a:prstGeom prst="rect">
            <a:avLst/>
          </a:prstGeom>
          <a:noFill/>
        </p:spPr>
        <p:txBody>
          <a:bodyPr wrap="square" rtlCol="0">
            <a:spAutoFit/>
          </a:bodyPr>
          <a:lstStyle/>
          <a:p>
            <a:r>
              <a:rPr lang="en-US" sz="2400" dirty="0" smtClean="0">
                <a:latin typeface="AppleGothic"/>
                <a:ea typeface="AppleGothic"/>
                <a:cs typeface="AppleGothic"/>
              </a:rPr>
              <a:t>dBZ</a:t>
            </a:r>
            <a:endParaRPr lang="en-US" sz="2400" dirty="0">
              <a:latin typeface="AppleGothic"/>
              <a:ea typeface="AppleGothic"/>
              <a:cs typeface="AppleGothic"/>
            </a:endParaRPr>
          </a:p>
        </p:txBody>
      </p:sp>
    </p:spTree>
    <p:extLst>
      <p:ext uri="{BB962C8B-B14F-4D97-AF65-F5344CB8AC3E}">
        <p14:creationId xmlns:p14="http://schemas.microsoft.com/office/powerpoint/2010/main" val="111793950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_prof.png"/>
          <p:cNvPicPr>
            <a:picLocks noChangeAspect="1"/>
          </p:cNvPicPr>
          <p:nvPr/>
        </p:nvPicPr>
        <p:blipFill rotWithShape="1">
          <a:blip r:embed="rId3" cstate="print">
            <a:extLst>
              <a:ext uri="{28A0092B-C50C-407E-A947-70E740481C1C}">
                <a14:useLocalDpi xmlns:a14="http://schemas.microsoft.com/office/drawing/2010/main"/>
              </a:ext>
            </a:extLst>
          </a:blip>
          <a:srcRect l="4639" r="7561"/>
          <a:stretch/>
        </p:blipFill>
        <p:spPr>
          <a:xfrm>
            <a:off x="31427" y="1248173"/>
            <a:ext cx="4666093" cy="3971526"/>
          </a:xfrm>
          <a:prstGeom prst="rect">
            <a:avLst/>
          </a:prstGeom>
        </p:spPr>
      </p:pic>
      <p:pic>
        <p:nvPicPr>
          <p:cNvPr id="3" name="Picture 2" descr="tracks_0917_se.ps"/>
          <p:cNvPicPr>
            <a:picLocks noChangeAspect="1"/>
          </p:cNvPicPr>
          <p:nvPr/>
        </p:nvPicPr>
        <p:blipFill rotWithShape="1">
          <a:blip r:embed="rId4" cstate="print">
            <a:extLst>
              <a:ext uri="{28A0092B-C50C-407E-A947-70E740481C1C}">
                <a14:useLocalDpi xmlns:a14="http://schemas.microsoft.com/office/drawing/2010/main"/>
              </a:ext>
            </a:extLst>
          </a:blip>
          <a:srcRect l="5205" t="16666" r="5592" b="20709"/>
          <a:stretch/>
        </p:blipFill>
        <p:spPr>
          <a:xfrm>
            <a:off x="4747186" y="1248173"/>
            <a:ext cx="4371414" cy="3971526"/>
          </a:xfrm>
          <a:prstGeom prst="rect">
            <a:avLst/>
          </a:prstGeom>
          <a:solidFill>
            <a:schemeClr val="tx1">
              <a:lumMod val="20000"/>
              <a:lumOff val="80000"/>
            </a:schemeClr>
          </a:solidFill>
        </p:spPr>
      </p:pic>
      <p:sp>
        <p:nvSpPr>
          <p:cNvPr id="2" name="Title 1"/>
          <p:cNvSpPr>
            <a:spLocks noGrp="1"/>
          </p:cNvSpPr>
          <p:nvPr>
            <p:ph type="title"/>
          </p:nvPr>
        </p:nvSpPr>
        <p:spPr>
          <a:xfrm>
            <a:off x="457200" y="96838"/>
            <a:ext cx="8229600" cy="919162"/>
          </a:xfrm>
        </p:spPr>
        <p:txBody>
          <a:bodyPr/>
          <a:lstStyle/>
          <a:p>
            <a:r>
              <a:rPr lang="en-US" dirty="0" smtClean="0"/>
              <a:t>Mean Reflectivity - SE</a:t>
            </a:r>
            <a:endParaRPr lang="en-US" dirty="0"/>
          </a:p>
        </p:txBody>
      </p:sp>
      <p:cxnSp>
        <p:nvCxnSpPr>
          <p:cNvPr id="5" name="Straight Connector 4"/>
          <p:cNvCxnSpPr/>
          <p:nvPr/>
        </p:nvCxnSpPr>
        <p:spPr>
          <a:xfrm>
            <a:off x="546100" y="1028700"/>
            <a:ext cx="802640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09456" y="5372100"/>
            <a:ext cx="6926344" cy="369332"/>
          </a:xfrm>
          <a:prstGeom prst="rect">
            <a:avLst/>
          </a:prstGeom>
          <a:noFill/>
          <a:ln>
            <a:solidFill>
              <a:srgbClr val="F5F5F5"/>
            </a:solidFill>
          </a:ln>
        </p:spPr>
        <p:txBody>
          <a:bodyPr wrap="square" rtlCol="0">
            <a:spAutoFit/>
          </a:bodyPr>
          <a:lstStyle/>
          <a:p>
            <a:pPr marL="285750" indent="-285750">
              <a:buFont typeface="Arial"/>
              <a:buChar char="•"/>
            </a:pPr>
            <a:r>
              <a:rPr lang="en-US" dirty="0" smtClean="0">
                <a:latin typeface="AppleGothic"/>
                <a:ea typeface="AppleGothic"/>
                <a:cs typeface="AppleGothic"/>
              </a:rPr>
              <a:t>Decrease in mean reflectivity values with height</a:t>
            </a:r>
          </a:p>
        </p:txBody>
      </p:sp>
    </p:spTree>
    <p:extLst>
      <p:ext uri="{BB962C8B-B14F-4D97-AF65-F5344CB8AC3E}">
        <p14:creationId xmlns:p14="http://schemas.microsoft.com/office/powerpoint/2010/main" val="170232791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m_3.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579604" y="990979"/>
            <a:ext cx="705585" cy="2587249"/>
          </a:xfrm>
          <a:prstGeom prst="rect">
            <a:avLst/>
          </a:prstGeom>
          <a:ln w="12700" cmpd="sng">
            <a:solidFill>
              <a:srgbClr val="000000"/>
            </a:solidFill>
          </a:ln>
        </p:spPr>
      </p:pic>
      <p:pic>
        <p:nvPicPr>
          <p:cNvPr id="22" name="Picture 21" descr="tracks_0917_pm.ps"/>
          <p:cNvPicPr>
            <a:picLocks noChangeAspect="1"/>
          </p:cNvPicPr>
          <p:nvPr/>
        </p:nvPicPr>
        <p:blipFill rotWithShape="1">
          <a:blip r:embed="rId4" cstate="print">
            <a:extLst>
              <a:ext uri="{28A0092B-C50C-407E-A947-70E740481C1C}">
                <a14:useLocalDpi xmlns:a14="http://schemas.microsoft.com/office/drawing/2010/main"/>
              </a:ext>
            </a:extLst>
          </a:blip>
          <a:srcRect l="19282" t="22264" r="39369" b="32179"/>
          <a:stretch/>
        </p:blipFill>
        <p:spPr>
          <a:xfrm>
            <a:off x="6959599" y="3768728"/>
            <a:ext cx="2093205" cy="2984500"/>
          </a:xfrm>
          <a:prstGeom prst="rect">
            <a:avLst/>
          </a:prstGeom>
          <a:solidFill>
            <a:schemeClr val="tx1">
              <a:lumMod val="20000"/>
              <a:lumOff val="80000"/>
            </a:schemeClr>
          </a:solidFill>
          <a:ln w="12700" cmpd="sng">
            <a:solidFill>
              <a:schemeClr val="tx1">
                <a:lumMod val="20000"/>
                <a:lumOff val="80000"/>
              </a:schemeClr>
            </a:solidFill>
          </a:ln>
        </p:spPr>
      </p:pic>
      <p:grpSp>
        <p:nvGrpSpPr>
          <p:cNvPr id="34" name="Group 33"/>
          <p:cNvGrpSpPr/>
          <p:nvPr/>
        </p:nvGrpSpPr>
        <p:grpSpPr>
          <a:xfrm>
            <a:off x="-2687582" y="836044"/>
            <a:ext cx="10127486" cy="4388252"/>
            <a:chOff x="-2687582" y="797944"/>
            <a:chExt cx="10127486" cy="4388252"/>
          </a:xfrm>
        </p:grpSpPr>
        <p:grpSp>
          <p:nvGrpSpPr>
            <p:cNvPr id="21" name="Group 20"/>
            <p:cNvGrpSpPr/>
            <p:nvPr/>
          </p:nvGrpSpPr>
          <p:grpSpPr>
            <a:xfrm>
              <a:off x="-2687582" y="797944"/>
              <a:ext cx="10127486" cy="4388252"/>
              <a:chOff x="-2688887" y="0"/>
              <a:chExt cx="9762787" cy="4388252"/>
            </a:xfrm>
          </p:grpSpPr>
          <p:grpSp>
            <p:nvGrpSpPr>
              <p:cNvPr id="19" name="Group 18"/>
              <p:cNvGrpSpPr/>
              <p:nvPr/>
            </p:nvGrpSpPr>
            <p:grpSpPr>
              <a:xfrm>
                <a:off x="-4052" y="0"/>
                <a:ext cx="7077952" cy="4388252"/>
                <a:chOff x="-4052" y="0"/>
                <a:chExt cx="7077952" cy="4388252"/>
              </a:xfrm>
            </p:grpSpPr>
            <p:pic>
              <p:nvPicPr>
                <p:cNvPr id="2" name="Picture 1" descr="pm_1.pn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0" y="0"/>
                  <a:ext cx="7073900" cy="1420956"/>
                </a:xfrm>
                <a:prstGeom prst="rect">
                  <a:avLst/>
                </a:prstGeom>
              </p:spPr>
            </p:pic>
            <p:pic>
              <p:nvPicPr>
                <p:cNvPr id="3" name="Picture 2" descr="pm_2.pn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 y="1294708"/>
                  <a:ext cx="2887118" cy="1748162"/>
                </a:xfrm>
                <a:prstGeom prst="rect">
                  <a:avLst/>
                </a:prstGeom>
              </p:spPr>
            </p:pic>
            <p:pic>
              <p:nvPicPr>
                <p:cNvPr id="4" name="Picture 3" descr="pm_3.png"/>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4052" y="3030170"/>
                  <a:ext cx="7077952" cy="1358082"/>
                </a:xfrm>
                <a:prstGeom prst="rect">
                  <a:avLst/>
                </a:prstGeom>
              </p:spPr>
            </p:pic>
            <p:pic>
              <p:nvPicPr>
                <p:cNvPr id="5" name="Picture 4" descr="pm_4.png"/>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2874417" y="1394536"/>
                  <a:ext cx="4199483" cy="1648334"/>
                </a:xfrm>
                <a:prstGeom prst="rect">
                  <a:avLst/>
                </a:prstGeom>
              </p:spPr>
            </p:pic>
            <p:cxnSp>
              <p:nvCxnSpPr>
                <p:cNvPr id="7" name="Straight Connector 6"/>
                <p:cNvCxnSpPr/>
                <p:nvPr/>
              </p:nvCxnSpPr>
              <p:spPr>
                <a:xfrm>
                  <a:off x="5465941" y="174271"/>
                  <a:ext cx="0" cy="972256"/>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02641" y="174271"/>
                  <a:ext cx="0" cy="972256"/>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35141" y="1459056"/>
                  <a:ext cx="0" cy="1299892"/>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810917" y="1459056"/>
                  <a:ext cx="0" cy="1299892"/>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179941" y="1547956"/>
                  <a:ext cx="0" cy="1245028"/>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7002641" y="1535256"/>
                  <a:ext cx="0" cy="1245028"/>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58941" y="3149600"/>
                  <a:ext cx="0" cy="990012"/>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07582" y="3149600"/>
                  <a:ext cx="0" cy="990012"/>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grpSp>
          <p:sp>
            <p:nvSpPr>
              <p:cNvPr id="20" name="Rectangle 19"/>
              <p:cNvSpPr/>
              <p:nvPr/>
            </p:nvSpPr>
            <p:spPr>
              <a:xfrm>
                <a:off x="-2688887" y="2300865"/>
                <a:ext cx="5181600" cy="984237"/>
              </a:xfrm>
              <a:prstGeom prst="rect">
                <a:avLst/>
              </a:prstGeom>
              <a:solidFill>
                <a:schemeClr val="tx1">
                  <a:lumMod val="20000"/>
                  <a:lumOff val="80000"/>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endParaRPr>
              </a:p>
            </p:txBody>
          </p:sp>
        </p:grpSp>
        <p:cxnSp>
          <p:nvCxnSpPr>
            <p:cNvPr id="23" name="Straight Connector 22"/>
            <p:cNvCxnSpPr/>
            <p:nvPr/>
          </p:nvCxnSpPr>
          <p:spPr>
            <a:xfrm>
              <a:off x="5771878" y="1931052"/>
              <a:ext cx="1599231" cy="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449412" y="3556892"/>
              <a:ext cx="2568261" cy="21988"/>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70365" y="4937556"/>
              <a:ext cx="7000744" cy="0"/>
            </a:xfrm>
            <a:prstGeom prst="line">
              <a:avLst/>
            </a:prstGeom>
            <a:ln w="76200" cmpd="sng">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3400482" y="3567886"/>
              <a:ext cx="3965501" cy="0"/>
            </a:xfrm>
            <a:prstGeom prst="line">
              <a:avLst/>
            </a:prstGeom>
            <a:ln w="76200" cmpd="sng">
              <a:solidFill>
                <a:srgbClr val="0000FF"/>
              </a:solidFill>
              <a:prstDash val="dash"/>
            </a:ln>
          </p:spPr>
          <p:style>
            <a:lnRef idx="2">
              <a:schemeClr val="accent1"/>
            </a:lnRef>
            <a:fillRef idx="0">
              <a:schemeClr val="accent1"/>
            </a:fillRef>
            <a:effectRef idx="1">
              <a:schemeClr val="accent1"/>
            </a:effectRef>
            <a:fontRef idx="minor">
              <a:schemeClr val="tx1"/>
            </a:fontRef>
          </p:style>
        </p:cxnSp>
      </p:grpSp>
      <p:sp>
        <p:nvSpPr>
          <p:cNvPr id="35" name="Title 39"/>
          <p:cNvSpPr txBox="1">
            <a:spLocks/>
          </p:cNvSpPr>
          <p:nvPr/>
        </p:nvSpPr>
        <p:spPr>
          <a:xfrm>
            <a:off x="201168" y="100584"/>
            <a:ext cx="5283199" cy="726956"/>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AppleGothic"/>
                <a:ea typeface="AppleGothic"/>
                <a:cs typeface="AppleGothic"/>
              </a:defRPr>
            </a:lvl1pPr>
          </a:lstStyle>
          <a:p>
            <a:pPr algn="l"/>
            <a:r>
              <a:rPr lang="en-US" sz="3600" dirty="0" smtClean="0"/>
              <a:t>NW Reflectivity</a:t>
            </a:r>
            <a:endParaRPr lang="en-US" sz="3600" dirty="0"/>
          </a:p>
        </p:txBody>
      </p:sp>
      <p:sp>
        <p:nvSpPr>
          <p:cNvPr id="26" name="TextBox 25"/>
          <p:cNvSpPr txBox="1"/>
          <p:nvPr/>
        </p:nvSpPr>
        <p:spPr>
          <a:xfrm>
            <a:off x="109456" y="5334000"/>
            <a:ext cx="6138944" cy="923330"/>
          </a:xfrm>
          <a:prstGeom prst="rect">
            <a:avLst/>
          </a:prstGeom>
          <a:noFill/>
          <a:ln>
            <a:solidFill>
              <a:srgbClr val="F5F5F5"/>
            </a:solidFill>
          </a:ln>
        </p:spPr>
        <p:txBody>
          <a:bodyPr wrap="square" rtlCol="0">
            <a:spAutoFit/>
          </a:bodyPr>
          <a:lstStyle/>
          <a:p>
            <a:pPr marL="285750" indent="-285750">
              <a:buFont typeface="Arial"/>
              <a:buChar char="•"/>
            </a:pPr>
            <a:r>
              <a:rPr lang="en-US" dirty="0" smtClean="0">
                <a:latin typeface="AppleGothic"/>
                <a:ea typeface="AppleGothic"/>
                <a:cs typeface="AppleGothic"/>
              </a:rPr>
              <a:t>Strong, continuous reflectivity just past mountain edge along flow</a:t>
            </a:r>
          </a:p>
          <a:p>
            <a:pPr marL="285750" indent="-285750">
              <a:buFont typeface="Arial"/>
              <a:buChar char="•"/>
            </a:pPr>
            <a:r>
              <a:rPr lang="en-US" dirty="0" smtClean="0">
                <a:latin typeface="AppleGothic"/>
                <a:ea typeface="AppleGothic"/>
                <a:cs typeface="AppleGothic"/>
              </a:rPr>
              <a:t>Convective before mountain</a:t>
            </a:r>
            <a:endParaRPr lang="en-US" dirty="0">
              <a:latin typeface="AppleGothic"/>
              <a:ea typeface="AppleGothic"/>
              <a:cs typeface="AppleGothic"/>
            </a:endParaRPr>
          </a:p>
        </p:txBody>
      </p:sp>
      <p:cxnSp>
        <p:nvCxnSpPr>
          <p:cNvPr id="27" name="Straight Connector 26"/>
          <p:cNvCxnSpPr/>
          <p:nvPr/>
        </p:nvCxnSpPr>
        <p:spPr>
          <a:xfrm>
            <a:off x="198356" y="736461"/>
            <a:ext cx="8767844"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8285189" y="3133327"/>
            <a:ext cx="858811" cy="461665"/>
          </a:xfrm>
          <a:prstGeom prst="rect">
            <a:avLst/>
          </a:prstGeom>
          <a:noFill/>
        </p:spPr>
        <p:txBody>
          <a:bodyPr wrap="square" rtlCol="0">
            <a:spAutoFit/>
          </a:bodyPr>
          <a:lstStyle/>
          <a:p>
            <a:r>
              <a:rPr lang="en-US" sz="2400" dirty="0" smtClean="0">
                <a:latin typeface="AppleGothic"/>
                <a:ea typeface="AppleGothic"/>
                <a:cs typeface="AppleGothic"/>
              </a:rPr>
              <a:t>dBZ</a:t>
            </a:r>
            <a:endParaRPr lang="en-US" sz="2400" dirty="0">
              <a:latin typeface="AppleGothic"/>
              <a:ea typeface="AppleGothic"/>
              <a:cs typeface="AppleGothic"/>
            </a:endParaRPr>
          </a:p>
        </p:txBody>
      </p:sp>
    </p:spTree>
    <p:extLst>
      <p:ext uri="{BB962C8B-B14F-4D97-AF65-F5344CB8AC3E}">
        <p14:creationId xmlns:p14="http://schemas.microsoft.com/office/powerpoint/2010/main" val="303381286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m_prof.png"/>
          <p:cNvPicPr>
            <a:picLocks noChangeAspect="1"/>
          </p:cNvPicPr>
          <p:nvPr/>
        </p:nvPicPr>
        <p:blipFill rotWithShape="1">
          <a:blip r:embed="rId3" cstate="print">
            <a:extLst>
              <a:ext uri="{28A0092B-C50C-407E-A947-70E740481C1C}">
                <a14:useLocalDpi xmlns:a14="http://schemas.microsoft.com/office/drawing/2010/main"/>
              </a:ext>
            </a:extLst>
          </a:blip>
          <a:srcRect l="4977" r="7334"/>
          <a:stretch/>
        </p:blipFill>
        <p:spPr>
          <a:xfrm>
            <a:off x="75945" y="1257299"/>
            <a:ext cx="4603061" cy="3937000"/>
          </a:xfrm>
          <a:prstGeom prst="rect">
            <a:avLst/>
          </a:prstGeom>
        </p:spPr>
      </p:pic>
      <p:pic>
        <p:nvPicPr>
          <p:cNvPr id="2" name="Picture 1" descr="tracks_0917_pm.ps"/>
          <p:cNvPicPr>
            <a:picLocks noChangeAspect="1"/>
          </p:cNvPicPr>
          <p:nvPr/>
        </p:nvPicPr>
        <p:blipFill rotWithShape="1">
          <a:blip r:embed="rId4" cstate="print">
            <a:extLst>
              <a:ext uri="{28A0092B-C50C-407E-A947-70E740481C1C}">
                <a14:useLocalDpi xmlns:a14="http://schemas.microsoft.com/office/drawing/2010/main"/>
              </a:ext>
            </a:extLst>
          </a:blip>
          <a:srcRect l="5060" t="16255" r="4937" b="20160"/>
          <a:stretch/>
        </p:blipFill>
        <p:spPr>
          <a:xfrm>
            <a:off x="4775141" y="1257298"/>
            <a:ext cx="4306204" cy="3937001"/>
          </a:xfrm>
          <a:prstGeom prst="rect">
            <a:avLst/>
          </a:prstGeom>
          <a:solidFill>
            <a:schemeClr val="tx1">
              <a:lumMod val="20000"/>
              <a:lumOff val="80000"/>
            </a:schemeClr>
          </a:solidFill>
        </p:spPr>
      </p:pic>
      <p:sp>
        <p:nvSpPr>
          <p:cNvPr id="5" name="Title 1"/>
          <p:cNvSpPr txBox="1">
            <a:spLocks/>
          </p:cNvSpPr>
          <p:nvPr/>
        </p:nvSpPr>
        <p:spPr>
          <a:xfrm>
            <a:off x="127000" y="96838"/>
            <a:ext cx="8928100" cy="919162"/>
          </a:xfrm>
          <a:prstGeom prst="rect">
            <a:avLst/>
          </a:prstGeom>
        </p:spPr>
        <p:txBody>
          <a:bodyPr/>
          <a:lstStyle>
            <a:lvl1pPr algn="ctr" defTabSz="457200" rtl="0" eaLnBrk="1" latinLnBrk="0" hangingPunct="1">
              <a:spcBef>
                <a:spcPct val="0"/>
              </a:spcBef>
              <a:buNone/>
              <a:defRPr sz="4400" kern="1200">
                <a:solidFill>
                  <a:schemeClr val="tx1"/>
                </a:solidFill>
                <a:latin typeface="AppleGothic"/>
                <a:ea typeface="AppleGothic"/>
                <a:cs typeface="AppleGothic"/>
              </a:defRPr>
            </a:lvl1pPr>
          </a:lstStyle>
          <a:p>
            <a:r>
              <a:rPr lang="en-US" dirty="0" smtClean="0"/>
              <a:t>Mean Reflectivity - NW</a:t>
            </a:r>
            <a:endParaRPr lang="en-US" dirty="0"/>
          </a:p>
        </p:txBody>
      </p:sp>
      <p:sp>
        <p:nvSpPr>
          <p:cNvPr id="6" name="TextBox 5"/>
          <p:cNvSpPr txBox="1"/>
          <p:nvPr/>
        </p:nvSpPr>
        <p:spPr>
          <a:xfrm>
            <a:off x="109456" y="5372100"/>
            <a:ext cx="6926344" cy="1200329"/>
          </a:xfrm>
          <a:prstGeom prst="rect">
            <a:avLst/>
          </a:prstGeom>
          <a:noFill/>
          <a:ln>
            <a:solidFill>
              <a:srgbClr val="F5F5F5"/>
            </a:solidFill>
          </a:ln>
        </p:spPr>
        <p:txBody>
          <a:bodyPr wrap="square" rtlCol="0">
            <a:spAutoFit/>
          </a:bodyPr>
          <a:lstStyle/>
          <a:p>
            <a:pPr marL="285750" indent="-285750">
              <a:buFont typeface="Arial"/>
              <a:buChar char="•"/>
            </a:pPr>
            <a:r>
              <a:rPr lang="en-US" dirty="0" smtClean="0">
                <a:latin typeface="AppleGothic"/>
                <a:ea typeface="AppleGothic"/>
                <a:cs typeface="AppleGothic"/>
              </a:rPr>
              <a:t>Mean reflectivity most intense after passing over highest tops</a:t>
            </a:r>
          </a:p>
          <a:p>
            <a:pPr marL="285750" indent="-285750">
              <a:buFont typeface="Arial"/>
              <a:buChar char="•"/>
            </a:pPr>
            <a:r>
              <a:rPr lang="en-US" dirty="0" smtClean="0">
                <a:latin typeface="AppleGothic"/>
                <a:ea typeface="AppleGothic"/>
                <a:cs typeface="AppleGothic"/>
              </a:rPr>
              <a:t>Comparable reflectivity strength upstream of mountains compared to other regions of the storm</a:t>
            </a:r>
          </a:p>
          <a:p>
            <a:pPr marL="285750" indent="-285750">
              <a:buFont typeface="Arial"/>
              <a:buChar char="•"/>
            </a:pPr>
            <a:r>
              <a:rPr lang="en-US" dirty="0" smtClean="0">
                <a:latin typeface="AppleGothic"/>
                <a:ea typeface="AppleGothic"/>
                <a:cs typeface="AppleGothic"/>
              </a:rPr>
              <a:t>Weak mean returns further inland as fall out depletes storm</a:t>
            </a:r>
          </a:p>
        </p:txBody>
      </p:sp>
      <p:cxnSp>
        <p:nvCxnSpPr>
          <p:cNvPr id="7" name="Straight Connector 6"/>
          <p:cNvCxnSpPr/>
          <p:nvPr/>
        </p:nvCxnSpPr>
        <p:spPr>
          <a:xfrm>
            <a:off x="546100" y="1028700"/>
            <a:ext cx="802640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20045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Questions</a:t>
            </a:r>
            <a:endParaRPr lang="en-US" dirty="0"/>
          </a:p>
        </p:txBody>
      </p:sp>
      <p:sp>
        <p:nvSpPr>
          <p:cNvPr id="3" name="Content Placeholder 2"/>
          <p:cNvSpPr>
            <a:spLocks noGrp="1"/>
          </p:cNvSpPr>
          <p:nvPr>
            <p:ph idx="1"/>
          </p:nvPr>
        </p:nvSpPr>
        <p:spPr>
          <a:xfrm>
            <a:off x="684213" y="1829868"/>
            <a:ext cx="7772400" cy="3249881"/>
          </a:xfrm>
          <a:solidFill>
            <a:srgbClr val="E0E0E0"/>
          </a:solidFill>
          <a:ln>
            <a:solidFill>
              <a:schemeClr val="bg1">
                <a:lumMod val="75000"/>
                <a:lumOff val="25000"/>
              </a:schemeClr>
            </a:solidFill>
          </a:ln>
        </p:spPr>
        <p:txBody>
          <a:bodyPr/>
          <a:lstStyle/>
          <a:p>
            <a:r>
              <a:rPr lang="en-US" dirty="0" smtClean="0">
                <a:solidFill>
                  <a:schemeClr val="bg1">
                    <a:lumMod val="75000"/>
                    <a:lumOff val="25000"/>
                  </a:schemeClr>
                </a:solidFill>
              </a:rPr>
              <a:t>What is the </a:t>
            </a:r>
            <a:r>
              <a:rPr lang="en-US" dirty="0" smtClean="0">
                <a:solidFill>
                  <a:schemeClr val="bg1">
                    <a:lumMod val="75000"/>
                    <a:lumOff val="25000"/>
                  </a:schemeClr>
                </a:solidFill>
              </a:rPr>
              <a:t>vertical structure of </a:t>
            </a:r>
            <a:r>
              <a:rPr lang="en-US" dirty="0">
                <a:solidFill>
                  <a:schemeClr val="bg1">
                    <a:lumMod val="75000"/>
                    <a:lumOff val="25000"/>
                  </a:schemeClr>
                </a:solidFill>
              </a:rPr>
              <a:t>precipitation </a:t>
            </a:r>
            <a:r>
              <a:rPr lang="en-US" dirty="0" smtClean="0">
                <a:solidFill>
                  <a:schemeClr val="bg1">
                    <a:lumMod val="75000"/>
                    <a:lumOff val="25000"/>
                  </a:schemeClr>
                </a:solidFill>
              </a:rPr>
              <a:t>in Hurricane </a:t>
            </a:r>
            <a:r>
              <a:rPr lang="en-US" dirty="0">
                <a:solidFill>
                  <a:schemeClr val="bg1">
                    <a:lumMod val="75000"/>
                    <a:lumOff val="25000"/>
                  </a:schemeClr>
                </a:solidFill>
              </a:rPr>
              <a:t>Karl </a:t>
            </a:r>
            <a:r>
              <a:rPr lang="en-US" dirty="0" smtClean="0">
                <a:solidFill>
                  <a:schemeClr val="bg1">
                    <a:lumMod val="75000"/>
                    <a:lumOff val="25000"/>
                  </a:schemeClr>
                </a:solidFill>
              </a:rPr>
              <a:t>during </a:t>
            </a:r>
            <a:r>
              <a:rPr lang="en-US" dirty="0" smtClean="0">
                <a:solidFill>
                  <a:schemeClr val="bg1">
                    <a:lumMod val="75000"/>
                    <a:lumOff val="25000"/>
                  </a:schemeClr>
                </a:solidFill>
              </a:rPr>
              <a:t>landfall over the mountainous terrain of Mexico?</a:t>
            </a:r>
          </a:p>
          <a:p>
            <a:r>
              <a:rPr lang="en-US" dirty="0" smtClean="0">
                <a:solidFill>
                  <a:schemeClr val="bg1">
                    <a:lumMod val="75000"/>
                    <a:lumOff val="25000"/>
                  </a:schemeClr>
                </a:solidFill>
              </a:rPr>
              <a:t>What can WRF </a:t>
            </a:r>
            <a:r>
              <a:rPr lang="en-US" dirty="0" smtClean="0">
                <a:solidFill>
                  <a:schemeClr val="bg1">
                    <a:lumMod val="75000"/>
                    <a:lumOff val="25000"/>
                  </a:schemeClr>
                </a:solidFill>
              </a:rPr>
              <a:t>simulations </a:t>
            </a:r>
            <a:r>
              <a:rPr lang="en-US" dirty="0" smtClean="0">
                <a:solidFill>
                  <a:schemeClr val="bg1">
                    <a:lumMod val="75000"/>
                    <a:lumOff val="25000"/>
                  </a:schemeClr>
                </a:solidFill>
              </a:rPr>
              <a:t>tell </a:t>
            </a:r>
            <a:r>
              <a:rPr lang="en-US" dirty="0" smtClean="0">
                <a:solidFill>
                  <a:schemeClr val="bg1">
                    <a:lumMod val="75000"/>
                    <a:lumOff val="25000"/>
                  </a:schemeClr>
                </a:solidFill>
              </a:rPr>
              <a:t>us about the </a:t>
            </a:r>
            <a:r>
              <a:rPr lang="en-US" dirty="0" smtClean="0">
                <a:solidFill>
                  <a:schemeClr val="bg1">
                    <a:lumMod val="75000"/>
                    <a:lumOff val="25000"/>
                  </a:schemeClr>
                </a:solidFill>
              </a:rPr>
              <a:t>underlying </a:t>
            </a:r>
            <a:r>
              <a:rPr lang="en-US" dirty="0" smtClean="0">
                <a:solidFill>
                  <a:schemeClr val="bg1">
                    <a:lumMod val="75000"/>
                    <a:lumOff val="25000"/>
                  </a:schemeClr>
                </a:solidFill>
              </a:rPr>
              <a:t>processes</a:t>
            </a:r>
            <a:r>
              <a:rPr lang="en-US" dirty="0" smtClean="0">
                <a:solidFill>
                  <a:schemeClr val="bg1">
                    <a:lumMod val="75000"/>
                    <a:lumOff val="25000"/>
                  </a:schemeClr>
                </a:solidFill>
              </a:rPr>
              <a:t>?</a:t>
            </a:r>
            <a:endParaRPr lang="en-US" dirty="0" smtClean="0">
              <a:solidFill>
                <a:schemeClr val="bg1">
                  <a:lumMod val="75000"/>
                  <a:lumOff val="25000"/>
                </a:schemeClr>
              </a:solidFill>
            </a:endParaRPr>
          </a:p>
        </p:txBody>
      </p:sp>
      <p:cxnSp>
        <p:nvCxnSpPr>
          <p:cNvPr id="4" name="Straight Connector 3"/>
          <p:cNvCxnSpPr/>
          <p:nvPr/>
        </p:nvCxnSpPr>
        <p:spPr>
          <a:xfrm>
            <a:off x="546100" y="1308100"/>
            <a:ext cx="802640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4898235"/>
      </p:ext>
    </p:extLst>
  </p:cSld>
  <p:clrMapOvr>
    <a:masterClrMapping/>
  </p:clrMapOvr>
  <mc:AlternateContent xmlns:mc="http://schemas.openxmlformats.org/markup-compatibility/2006">
    <mc:Choice xmlns:p14="http://schemas.microsoft.com/office/powerpoint/2010/main" Requires="p14">
      <p:transition spd="slow" p14:dur="2000" advTm="23718"/>
    </mc:Choice>
    <mc:Fallback>
      <p:transition xmlns:p14="http://schemas.microsoft.com/office/powerpoint/2010/main" spd="slow" advTm="23718"/>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 GRIP</a:t>
            </a:r>
            <a:endParaRPr lang="en-US" dirty="0"/>
          </a:p>
        </p:txBody>
      </p:sp>
      <p:cxnSp>
        <p:nvCxnSpPr>
          <p:cNvPr id="4" name="Straight Connector 3"/>
          <p:cNvCxnSpPr/>
          <p:nvPr/>
        </p:nvCxnSpPr>
        <p:spPr>
          <a:xfrm>
            <a:off x="546100" y="1308100"/>
            <a:ext cx="802640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pic>
        <p:nvPicPr>
          <p:cNvPr id="3" name="Picture 2" descr="tracks_0917.ps"/>
          <p:cNvPicPr>
            <a:picLocks noChangeAspect="1"/>
          </p:cNvPicPr>
          <p:nvPr/>
        </p:nvPicPr>
        <p:blipFill rotWithShape="1">
          <a:blip r:embed="rId3">
            <a:extLst>
              <a:ext uri="{28A0092B-C50C-407E-A947-70E740481C1C}">
                <a14:useLocalDpi xmlns:a14="http://schemas.microsoft.com/office/drawing/2010/main" val="0"/>
              </a:ext>
            </a:extLst>
          </a:blip>
          <a:srcRect l="4653" t="16159" b="20836"/>
          <a:stretch/>
        </p:blipFill>
        <p:spPr>
          <a:xfrm>
            <a:off x="336187" y="1867817"/>
            <a:ext cx="5052803" cy="4320882"/>
          </a:xfrm>
          <a:prstGeom prst="rect">
            <a:avLst/>
          </a:prstGeom>
          <a:solidFill>
            <a:schemeClr val="tx1">
              <a:lumMod val="20000"/>
              <a:lumOff val="80000"/>
            </a:schemeClr>
          </a:solidFill>
        </p:spPr>
      </p:pic>
      <p:pic>
        <p:nvPicPr>
          <p:cNvPr id="6" name="Picture 5" descr="grip_graphic-sm-fron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7300" y="108657"/>
            <a:ext cx="1589500" cy="1105739"/>
          </a:xfrm>
          <a:prstGeom prst="rect">
            <a:avLst/>
          </a:prstGeom>
        </p:spPr>
      </p:pic>
      <p:pic>
        <p:nvPicPr>
          <p:cNvPr id="7" name="Picture 6" descr="grip_graphic-sm-fron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08657"/>
            <a:ext cx="1589500" cy="1105739"/>
          </a:xfrm>
          <a:prstGeom prst="rect">
            <a:avLst/>
          </a:prstGeom>
        </p:spPr>
      </p:pic>
      <p:sp>
        <p:nvSpPr>
          <p:cNvPr id="5" name="TextBox 4"/>
          <p:cNvSpPr txBox="1"/>
          <p:nvPr/>
        </p:nvSpPr>
        <p:spPr>
          <a:xfrm>
            <a:off x="762000" y="1417638"/>
            <a:ext cx="4191000" cy="400110"/>
          </a:xfrm>
          <a:prstGeom prst="rect">
            <a:avLst/>
          </a:prstGeom>
          <a:noFill/>
        </p:spPr>
        <p:txBody>
          <a:bodyPr wrap="square" rtlCol="0">
            <a:spAutoFit/>
          </a:bodyPr>
          <a:lstStyle/>
          <a:p>
            <a:r>
              <a:rPr lang="en-US" sz="2000" dirty="0" smtClean="0">
                <a:latin typeface="AppleGothic"/>
                <a:ea typeface="AppleGothic"/>
                <a:cs typeface="AppleGothic"/>
              </a:rPr>
              <a:t>DC 8 Flight Track – 09/17/2010</a:t>
            </a:r>
            <a:endParaRPr lang="en-US" sz="2000" dirty="0">
              <a:latin typeface="AppleGothic"/>
              <a:ea typeface="AppleGothic"/>
              <a:cs typeface="AppleGothic"/>
            </a:endParaRPr>
          </a:p>
        </p:txBody>
      </p:sp>
      <p:sp>
        <p:nvSpPr>
          <p:cNvPr id="8" name="TextBox 7"/>
          <p:cNvSpPr txBox="1"/>
          <p:nvPr/>
        </p:nvSpPr>
        <p:spPr>
          <a:xfrm>
            <a:off x="5562600" y="2153620"/>
            <a:ext cx="3441700" cy="3785652"/>
          </a:xfrm>
          <a:prstGeom prst="rect">
            <a:avLst/>
          </a:prstGeom>
          <a:noFill/>
          <a:ln>
            <a:solidFill>
              <a:srgbClr val="F5F5F5"/>
            </a:solidFill>
          </a:ln>
        </p:spPr>
        <p:txBody>
          <a:bodyPr wrap="square" rtlCol="0">
            <a:spAutoFit/>
          </a:bodyPr>
          <a:lstStyle/>
          <a:p>
            <a:r>
              <a:rPr lang="en-US" sz="2400" dirty="0" smtClean="0">
                <a:latin typeface="AppleGothic"/>
                <a:ea typeface="AppleGothic"/>
                <a:cs typeface="AppleGothic"/>
              </a:rPr>
              <a:t>August and September 2010</a:t>
            </a:r>
          </a:p>
          <a:p>
            <a:endParaRPr lang="en-US" sz="2400" dirty="0">
              <a:latin typeface="AppleGothic"/>
              <a:ea typeface="AppleGothic"/>
              <a:cs typeface="AppleGothic"/>
            </a:endParaRPr>
          </a:p>
          <a:p>
            <a:r>
              <a:rPr lang="en-US" sz="2400" dirty="0" smtClean="0">
                <a:latin typeface="AppleGothic"/>
                <a:ea typeface="AppleGothic"/>
                <a:cs typeface="AppleGothic"/>
              </a:rPr>
              <a:t>Key instrument: APR-2 radar on DC8</a:t>
            </a:r>
          </a:p>
          <a:p>
            <a:pPr lvl="1"/>
            <a:r>
              <a:rPr lang="en-US" sz="2400" dirty="0" smtClean="0">
                <a:latin typeface="AppleGothic"/>
                <a:ea typeface="AppleGothic"/>
                <a:cs typeface="AppleGothic"/>
              </a:rPr>
              <a:t>-10 km flight level</a:t>
            </a:r>
          </a:p>
          <a:p>
            <a:pPr lvl="1"/>
            <a:r>
              <a:rPr lang="en-US" sz="2400" dirty="0" smtClean="0">
                <a:latin typeface="AppleGothic"/>
                <a:ea typeface="AppleGothic"/>
                <a:cs typeface="AppleGothic"/>
              </a:rPr>
              <a:t>-Ku / </a:t>
            </a:r>
            <a:r>
              <a:rPr lang="en-US" sz="2400" dirty="0" err="1" smtClean="0">
                <a:latin typeface="AppleGothic"/>
                <a:ea typeface="AppleGothic"/>
                <a:cs typeface="AppleGothic"/>
              </a:rPr>
              <a:t>Ka</a:t>
            </a:r>
            <a:r>
              <a:rPr lang="en-US" sz="2400" dirty="0" smtClean="0">
                <a:latin typeface="AppleGothic"/>
                <a:ea typeface="AppleGothic"/>
                <a:cs typeface="AppleGothic"/>
              </a:rPr>
              <a:t> band</a:t>
            </a:r>
          </a:p>
          <a:p>
            <a:pPr lvl="1"/>
            <a:r>
              <a:rPr lang="en-US" sz="2400" dirty="0" smtClean="0">
                <a:latin typeface="AppleGothic"/>
                <a:ea typeface="AppleGothic"/>
                <a:cs typeface="AppleGothic"/>
              </a:rPr>
              <a:t>-high resolution</a:t>
            </a:r>
            <a:r>
              <a:rPr lang="en-US" sz="2400" dirty="0">
                <a:latin typeface="AppleGothic"/>
                <a:ea typeface="AppleGothic"/>
                <a:cs typeface="AppleGothic"/>
              </a:rPr>
              <a:t>	</a:t>
            </a:r>
            <a:endParaRPr lang="en-US" sz="2400" dirty="0" smtClean="0">
              <a:latin typeface="AppleGothic"/>
              <a:ea typeface="AppleGothic"/>
              <a:cs typeface="AppleGothic"/>
            </a:endParaRPr>
          </a:p>
          <a:p>
            <a:pPr lvl="1"/>
            <a:r>
              <a:rPr lang="en-US" sz="2400" dirty="0" smtClean="0">
                <a:latin typeface="AppleGothic"/>
                <a:ea typeface="AppleGothic"/>
                <a:cs typeface="AppleGothic"/>
              </a:rPr>
              <a:t>-downward pointing</a:t>
            </a:r>
          </a:p>
          <a:p>
            <a:pPr lvl="1"/>
            <a:r>
              <a:rPr lang="en-US" sz="2400" dirty="0" smtClean="0">
                <a:latin typeface="AppleGothic"/>
                <a:ea typeface="AppleGothic"/>
                <a:cs typeface="AppleGothic"/>
              </a:rPr>
              <a:t>-cross-track scan</a:t>
            </a:r>
            <a:endParaRPr lang="en-US" sz="2400" dirty="0">
              <a:latin typeface="AppleGothic"/>
              <a:ea typeface="AppleGothic"/>
              <a:cs typeface="AppleGothic"/>
            </a:endParaRPr>
          </a:p>
        </p:txBody>
      </p:sp>
    </p:spTree>
    <p:extLst>
      <p:ext uri="{BB962C8B-B14F-4D97-AF65-F5344CB8AC3E}">
        <p14:creationId xmlns:p14="http://schemas.microsoft.com/office/powerpoint/2010/main" val="4206597890"/>
      </p:ext>
    </p:extLst>
  </p:cSld>
  <p:clrMapOvr>
    <a:masterClrMapping/>
  </p:clrMapOvr>
  <mc:AlternateContent xmlns:mc="http://schemas.openxmlformats.org/markup-compatibility/2006">
    <mc:Choice xmlns:p14="http://schemas.microsoft.com/office/powerpoint/2010/main" Requires="p14">
      <p:transition spd="slow" p14:dur="2000" advTm="73428"/>
    </mc:Choice>
    <mc:Fallback>
      <p:transition xmlns:p14="http://schemas.microsoft.com/office/powerpoint/2010/main" spd="slow" advTm="73428"/>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opo_rain_gauges_918.pdf"/>
          <p:cNvPicPr>
            <a:picLocks noChangeAspect="1"/>
          </p:cNvPicPr>
          <p:nvPr/>
        </p:nvPicPr>
        <p:blipFill rotWithShape="1">
          <a:blip r:embed="rId3" cstate="print">
            <a:extLst>
              <a:ext uri="{28A0092B-C50C-407E-A947-70E740481C1C}">
                <a14:useLocalDpi xmlns:a14="http://schemas.microsoft.com/office/drawing/2010/main"/>
              </a:ext>
            </a:extLst>
          </a:blip>
          <a:srcRect l="2510" t="13404" r="3227" b="24851"/>
          <a:stretch/>
        </p:blipFill>
        <p:spPr>
          <a:xfrm>
            <a:off x="727395" y="157236"/>
            <a:ext cx="7690882" cy="6519333"/>
          </a:xfrm>
          <a:prstGeom prst="rect">
            <a:avLst/>
          </a:prstGeom>
          <a:solidFill>
            <a:schemeClr val="tx1">
              <a:lumMod val="20000"/>
              <a:lumOff val="80000"/>
            </a:schemeClr>
          </a:solidFill>
        </p:spPr>
      </p:pic>
      <p:pic>
        <p:nvPicPr>
          <p:cNvPr id="3" name="Picture 2" descr="topo_rg_3hr.pdf"/>
          <p:cNvPicPr>
            <a:picLocks noChangeAspect="1"/>
          </p:cNvPicPr>
          <p:nvPr/>
        </p:nvPicPr>
        <p:blipFill rotWithShape="1">
          <a:blip r:embed="rId4" cstate="print">
            <a:extLst>
              <a:ext uri="{28A0092B-C50C-407E-A947-70E740481C1C}">
                <a14:useLocalDpi xmlns:a14="http://schemas.microsoft.com/office/drawing/2010/main"/>
              </a:ext>
            </a:extLst>
          </a:blip>
          <a:srcRect l="37905" t="74781" r="32776" b="15016"/>
          <a:stretch/>
        </p:blipFill>
        <p:spPr>
          <a:xfrm>
            <a:off x="1890742" y="5002479"/>
            <a:ext cx="2192867" cy="987552"/>
          </a:xfrm>
          <a:prstGeom prst="rect">
            <a:avLst/>
          </a:prstGeom>
          <a:solidFill>
            <a:schemeClr val="tx1">
              <a:lumMod val="20000"/>
              <a:lumOff val="80000"/>
            </a:schemeClr>
          </a:solidFill>
          <a:ln>
            <a:solidFill>
              <a:srgbClr val="000000"/>
            </a:solidFill>
          </a:ln>
        </p:spPr>
      </p:pic>
    </p:spTree>
    <p:extLst>
      <p:ext uri="{BB962C8B-B14F-4D97-AF65-F5344CB8AC3E}">
        <p14:creationId xmlns:p14="http://schemas.microsoft.com/office/powerpoint/2010/main" val="475092919"/>
      </p:ext>
    </p:extLst>
  </p:cSld>
  <p:clrMapOvr>
    <a:masterClrMapping/>
  </p:clrMapOvr>
  <mc:AlternateContent xmlns:mc="http://schemas.openxmlformats.org/markup-compatibility/2006">
    <mc:Choice xmlns:p14="http://schemas.microsoft.com/office/powerpoint/2010/main" Requires="p14">
      <p:transition spd="slow" p14:dur="2000" advTm="46100"/>
    </mc:Choice>
    <mc:Fallback>
      <p:transition xmlns:p14="http://schemas.microsoft.com/office/powerpoint/2010/main" spd="slow" advTm="46100"/>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opo_rg_3hr.pdf"/>
          <p:cNvPicPr>
            <a:picLocks noChangeAspect="1"/>
          </p:cNvPicPr>
          <p:nvPr/>
        </p:nvPicPr>
        <p:blipFill rotWithShape="1">
          <a:blip r:embed="rId4" cstate="print">
            <a:extLst>
              <a:ext uri="{28A0092B-C50C-407E-A947-70E740481C1C}">
                <a14:useLocalDpi xmlns:a14="http://schemas.microsoft.com/office/drawing/2010/main"/>
              </a:ext>
            </a:extLst>
          </a:blip>
          <a:srcRect l="4913" t="18379" r="3640" b="25283"/>
          <a:stretch/>
        </p:blipFill>
        <p:spPr>
          <a:xfrm>
            <a:off x="567489" y="237261"/>
            <a:ext cx="7998889" cy="6377067"/>
          </a:xfrm>
          <a:prstGeom prst="rect">
            <a:avLst/>
          </a:prstGeom>
          <a:solidFill>
            <a:schemeClr val="tx1">
              <a:lumMod val="20000"/>
              <a:lumOff val="80000"/>
            </a:schemeClr>
          </a:solidFill>
        </p:spPr>
      </p:pic>
      <p:pic>
        <p:nvPicPr>
          <p:cNvPr id="4" name="Picture 3" descr="topo_rg_3hr.pdf"/>
          <p:cNvPicPr>
            <a:picLocks noChangeAspect="1"/>
          </p:cNvPicPr>
          <p:nvPr/>
        </p:nvPicPr>
        <p:blipFill rotWithShape="1">
          <a:blip r:embed="rId4" cstate="print">
            <a:extLst>
              <a:ext uri="{28A0092B-C50C-407E-A947-70E740481C1C}">
                <a14:useLocalDpi xmlns:a14="http://schemas.microsoft.com/office/drawing/2010/main"/>
              </a:ext>
            </a:extLst>
          </a:blip>
          <a:srcRect l="37905" t="74781" r="32776" b="15016"/>
          <a:stretch/>
        </p:blipFill>
        <p:spPr>
          <a:xfrm>
            <a:off x="1793990" y="4373535"/>
            <a:ext cx="2192867" cy="987552"/>
          </a:xfrm>
          <a:prstGeom prst="rect">
            <a:avLst/>
          </a:prstGeom>
          <a:solidFill>
            <a:schemeClr val="tx1">
              <a:lumMod val="20000"/>
              <a:lumOff val="80000"/>
            </a:schemeClr>
          </a:solidFill>
          <a:ln>
            <a:solidFill>
              <a:schemeClr val="bg1"/>
            </a:solidFill>
          </a:ln>
        </p:spPr>
      </p:pic>
      <p:sp>
        <p:nvSpPr>
          <p:cNvPr id="2" name="TextBox 1"/>
          <p:cNvSpPr txBox="1"/>
          <p:nvPr/>
        </p:nvSpPr>
        <p:spPr>
          <a:xfrm>
            <a:off x="1935236" y="671028"/>
            <a:ext cx="5624286" cy="523220"/>
          </a:xfrm>
          <a:prstGeom prst="rect">
            <a:avLst/>
          </a:prstGeom>
          <a:solidFill>
            <a:schemeClr val="tx1">
              <a:lumMod val="20000"/>
              <a:lumOff val="80000"/>
            </a:schemeClr>
          </a:solidFill>
          <a:ln w="12700" cmpd="sng">
            <a:solidFill>
              <a:schemeClr val="bg1"/>
            </a:solidFill>
          </a:ln>
        </p:spPr>
        <p:txBody>
          <a:bodyPr wrap="square" rtlCol="0">
            <a:spAutoFit/>
          </a:bodyPr>
          <a:lstStyle/>
          <a:p>
            <a:pPr algn="ctr"/>
            <a:r>
              <a:rPr lang="en-US" sz="2800" b="1" u="sng" dirty="0" smtClean="0">
                <a:solidFill>
                  <a:schemeClr val="bg1"/>
                </a:solidFill>
                <a:latin typeface="AppleGothic"/>
                <a:ea typeface="AppleGothic"/>
                <a:cs typeface="AppleGothic"/>
              </a:rPr>
              <a:t>3-Hour </a:t>
            </a:r>
            <a:r>
              <a:rPr lang="en-US" sz="2800" b="1" u="sng" dirty="0" err="1" smtClean="0">
                <a:solidFill>
                  <a:schemeClr val="bg1"/>
                </a:solidFill>
                <a:latin typeface="AppleGothic"/>
                <a:ea typeface="AppleGothic"/>
                <a:cs typeface="AppleGothic"/>
              </a:rPr>
              <a:t>Precip</a:t>
            </a:r>
            <a:r>
              <a:rPr lang="en-US" sz="2800" b="1" u="sng" dirty="0" smtClean="0">
                <a:solidFill>
                  <a:schemeClr val="bg1"/>
                </a:solidFill>
                <a:latin typeface="AppleGothic"/>
                <a:ea typeface="AppleGothic"/>
                <a:cs typeface="AppleGothic"/>
              </a:rPr>
              <a:t> Locations</a:t>
            </a:r>
            <a:endParaRPr lang="en-US" sz="2800" b="1" u="sng" dirty="0">
              <a:solidFill>
                <a:schemeClr val="bg1"/>
              </a:solidFill>
              <a:latin typeface="AppleGothic"/>
              <a:ea typeface="AppleGothic"/>
              <a:cs typeface="AppleGothic"/>
            </a:endParaRPr>
          </a:p>
        </p:txBody>
      </p:sp>
      <p:sp>
        <p:nvSpPr>
          <p:cNvPr id="5" name="Donut 4"/>
          <p:cNvSpPr/>
          <p:nvPr/>
        </p:nvSpPr>
        <p:spPr>
          <a:xfrm>
            <a:off x="3969011" y="2684813"/>
            <a:ext cx="1812059" cy="1795016"/>
          </a:xfrm>
          <a:prstGeom prst="donut">
            <a:avLst>
              <a:gd name="adj" fmla="val 6128"/>
            </a:avLst>
          </a:prstGeom>
          <a:solidFill>
            <a:srgbClr val="1012F2"/>
          </a:solidFill>
          <a:ln>
            <a:solidFill>
              <a:srgbClr val="1012F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2839800954"/>
      </p:ext>
    </p:extLst>
  </p:cSld>
  <p:clrMapOvr>
    <a:masterClrMapping/>
  </p:clrMapOvr>
  <mc:AlternateContent xmlns:mc="http://schemas.openxmlformats.org/markup-compatibility/2006">
    <mc:Choice xmlns:p14="http://schemas.microsoft.com/office/powerpoint/2010/main" Requires="p14">
      <p:transition spd="slow" p14:dur="2000" advTm="36259"/>
    </mc:Choice>
    <mc:Fallback>
      <p:transition xmlns:p14="http://schemas.microsoft.com/office/powerpoint/2010/main" spd="slow" advTm="3625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g_3hr_two.pdf"/>
          <p:cNvPicPr>
            <a:picLocks noChangeAspect="1"/>
          </p:cNvPicPr>
          <p:nvPr/>
        </p:nvPicPr>
        <p:blipFill rotWithShape="1">
          <a:blip r:embed="rId4">
            <a:extLst>
              <a:ext uri="{28A0092B-C50C-407E-A947-70E740481C1C}">
                <a14:useLocalDpi xmlns:a14="http://schemas.microsoft.com/office/drawing/2010/main" val="0"/>
              </a:ext>
            </a:extLst>
          </a:blip>
          <a:srcRect l="11054" t="23147" r="13128" b="21656"/>
          <a:stretch/>
        </p:blipFill>
        <p:spPr>
          <a:xfrm>
            <a:off x="1173814" y="271324"/>
            <a:ext cx="6788640" cy="6395881"/>
          </a:xfrm>
          <a:prstGeom prst="rect">
            <a:avLst/>
          </a:prstGeom>
          <a:solidFill>
            <a:schemeClr val="tx1">
              <a:lumMod val="20000"/>
              <a:lumOff val="80000"/>
            </a:schemeClr>
          </a:solidFill>
        </p:spPr>
      </p:pic>
      <p:sp>
        <p:nvSpPr>
          <p:cNvPr id="6" name="TextBox 5"/>
          <p:cNvSpPr txBox="1"/>
          <p:nvPr/>
        </p:nvSpPr>
        <p:spPr>
          <a:xfrm>
            <a:off x="2393621" y="3528978"/>
            <a:ext cx="1697518" cy="461665"/>
          </a:xfrm>
          <a:prstGeom prst="rect">
            <a:avLst/>
          </a:prstGeom>
          <a:noFill/>
        </p:spPr>
        <p:txBody>
          <a:bodyPr wrap="square" rtlCol="0">
            <a:spAutoFit/>
          </a:bodyPr>
          <a:lstStyle/>
          <a:p>
            <a:r>
              <a:rPr lang="en-US" sz="2400" b="1" dirty="0" smtClean="0">
                <a:solidFill>
                  <a:srgbClr val="000000"/>
                </a:solidFill>
                <a:latin typeface="AppleGothic"/>
                <a:ea typeface="AppleGothic"/>
                <a:cs typeface="AppleGothic"/>
              </a:rPr>
              <a:t>Jalapa</a:t>
            </a:r>
            <a:endParaRPr lang="en-US" sz="2400" b="1" dirty="0">
              <a:solidFill>
                <a:srgbClr val="000000"/>
              </a:solidFill>
              <a:latin typeface="AppleGothic"/>
              <a:ea typeface="AppleGothic"/>
              <a:cs typeface="AppleGothic"/>
            </a:endParaRPr>
          </a:p>
        </p:txBody>
      </p:sp>
      <p:sp>
        <p:nvSpPr>
          <p:cNvPr id="7" name="TextBox 6"/>
          <p:cNvSpPr txBox="1"/>
          <p:nvPr/>
        </p:nvSpPr>
        <p:spPr>
          <a:xfrm>
            <a:off x="2393621" y="1117070"/>
            <a:ext cx="1697518" cy="461665"/>
          </a:xfrm>
          <a:prstGeom prst="rect">
            <a:avLst/>
          </a:prstGeom>
          <a:noFill/>
        </p:spPr>
        <p:txBody>
          <a:bodyPr wrap="square" rtlCol="0">
            <a:spAutoFit/>
          </a:bodyPr>
          <a:lstStyle/>
          <a:p>
            <a:r>
              <a:rPr lang="en-US" sz="2400" b="1" dirty="0" smtClean="0">
                <a:solidFill>
                  <a:srgbClr val="000000"/>
                </a:solidFill>
                <a:latin typeface="AppleGothic"/>
                <a:ea typeface="AppleGothic"/>
                <a:cs typeface="AppleGothic"/>
              </a:rPr>
              <a:t>Orizaba</a:t>
            </a:r>
            <a:endParaRPr lang="en-US" sz="2400" b="1" dirty="0">
              <a:solidFill>
                <a:srgbClr val="000000"/>
              </a:solidFill>
              <a:latin typeface="AppleGothic"/>
              <a:ea typeface="AppleGothic"/>
              <a:cs typeface="AppleGothic"/>
            </a:endParaRPr>
          </a:p>
        </p:txBody>
      </p:sp>
      <p:sp>
        <p:nvSpPr>
          <p:cNvPr id="8" name="Rectangle 7"/>
          <p:cNvSpPr/>
          <p:nvPr/>
        </p:nvSpPr>
        <p:spPr>
          <a:xfrm>
            <a:off x="5059661" y="1108604"/>
            <a:ext cx="401340" cy="2265376"/>
          </a:xfrm>
          <a:prstGeom prst="rect">
            <a:avLst/>
          </a:prstGeom>
          <a:solidFill>
            <a:srgbClr val="D86F2A"/>
          </a:solidFill>
          <a:ln>
            <a:solidFill>
              <a:srgbClr val="D86F2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059662" y="4362450"/>
            <a:ext cx="401340" cy="1378506"/>
          </a:xfrm>
          <a:prstGeom prst="rect">
            <a:avLst/>
          </a:prstGeom>
          <a:solidFill>
            <a:srgbClr val="D86F2A"/>
          </a:solidFill>
          <a:ln>
            <a:solidFill>
              <a:srgbClr val="D86F2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105400" y="3022600"/>
            <a:ext cx="241300" cy="369332"/>
          </a:xfrm>
          <a:prstGeom prst="rect">
            <a:avLst/>
          </a:prstGeom>
          <a:noFill/>
        </p:spPr>
        <p:txBody>
          <a:bodyPr wrap="square" rtlCol="0">
            <a:spAutoFit/>
          </a:bodyPr>
          <a:lstStyle/>
          <a:p>
            <a:pPr algn="ctr"/>
            <a:r>
              <a:rPr lang="en-US" b="1" dirty="0" smtClean="0">
                <a:solidFill>
                  <a:srgbClr val="000000"/>
                </a:solidFill>
                <a:latin typeface="AppleGothic"/>
                <a:ea typeface="AppleGothic"/>
                <a:cs typeface="AppleGothic"/>
              </a:rPr>
              <a:t>?</a:t>
            </a:r>
            <a:endParaRPr lang="en-US" b="1" dirty="0">
              <a:solidFill>
                <a:srgbClr val="000000"/>
              </a:solidFill>
              <a:latin typeface="AppleGothic"/>
              <a:ea typeface="AppleGothic"/>
              <a:cs typeface="AppleGothic"/>
            </a:endParaRPr>
          </a:p>
        </p:txBody>
      </p:sp>
      <p:sp>
        <p:nvSpPr>
          <p:cNvPr id="11" name="TextBox 10"/>
          <p:cNvSpPr txBox="1"/>
          <p:nvPr/>
        </p:nvSpPr>
        <p:spPr>
          <a:xfrm>
            <a:off x="5105400" y="5371624"/>
            <a:ext cx="241300" cy="369332"/>
          </a:xfrm>
          <a:prstGeom prst="rect">
            <a:avLst/>
          </a:prstGeom>
          <a:noFill/>
        </p:spPr>
        <p:txBody>
          <a:bodyPr wrap="square" rtlCol="0">
            <a:spAutoFit/>
          </a:bodyPr>
          <a:lstStyle/>
          <a:p>
            <a:pPr algn="ctr"/>
            <a:r>
              <a:rPr lang="en-US" b="1" dirty="0" smtClean="0">
                <a:solidFill>
                  <a:srgbClr val="000000"/>
                </a:solidFill>
                <a:latin typeface="AppleGothic"/>
                <a:ea typeface="AppleGothic"/>
                <a:cs typeface="AppleGothic"/>
              </a:rPr>
              <a:t>?</a:t>
            </a:r>
            <a:endParaRPr lang="en-US" b="1" dirty="0">
              <a:solidFill>
                <a:srgbClr val="000000"/>
              </a:solidFill>
              <a:latin typeface="AppleGothic"/>
              <a:ea typeface="AppleGothic"/>
              <a:cs typeface="AppleGothic"/>
            </a:endParaRPr>
          </a:p>
        </p:txBody>
      </p:sp>
      <p:sp>
        <p:nvSpPr>
          <p:cNvPr id="12" name="TextBox 11"/>
          <p:cNvSpPr txBox="1"/>
          <p:nvPr/>
        </p:nvSpPr>
        <p:spPr>
          <a:xfrm>
            <a:off x="3632200" y="3790588"/>
            <a:ext cx="1270000" cy="400110"/>
          </a:xfrm>
          <a:prstGeom prst="rect">
            <a:avLst/>
          </a:prstGeom>
          <a:noFill/>
        </p:spPr>
        <p:txBody>
          <a:bodyPr wrap="square" rtlCol="0">
            <a:spAutoFit/>
          </a:bodyPr>
          <a:lstStyle/>
          <a:p>
            <a:pPr algn="ctr"/>
            <a:r>
              <a:rPr lang="en-US" sz="2000" b="1" dirty="0" smtClean="0">
                <a:solidFill>
                  <a:schemeClr val="bg1"/>
                </a:solidFill>
                <a:latin typeface="AppleGothic"/>
                <a:ea typeface="AppleGothic"/>
                <a:cs typeface="AppleGothic"/>
              </a:rPr>
              <a:t>flight</a:t>
            </a:r>
            <a:endParaRPr lang="en-US" sz="2000" b="1" dirty="0">
              <a:solidFill>
                <a:schemeClr val="bg1"/>
              </a:solidFill>
              <a:latin typeface="AppleGothic"/>
              <a:ea typeface="AppleGothic"/>
              <a:cs typeface="AppleGothic"/>
            </a:endParaRPr>
          </a:p>
        </p:txBody>
      </p:sp>
      <p:cxnSp>
        <p:nvCxnSpPr>
          <p:cNvPr id="14" name="Straight Arrow Connector 13"/>
          <p:cNvCxnSpPr/>
          <p:nvPr/>
        </p:nvCxnSpPr>
        <p:spPr>
          <a:xfrm>
            <a:off x="4432300" y="4190698"/>
            <a:ext cx="355600" cy="775002"/>
          </a:xfrm>
          <a:prstGeom prst="straightConnector1">
            <a:avLst/>
          </a:prstGeom>
          <a:ln w="38100" cmpd="sng">
            <a:solidFill>
              <a:srgbClr val="1012F2"/>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4445000" y="3430032"/>
            <a:ext cx="355600" cy="398656"/>
          </a:xfrm>
          <a:prstGeom prst="straightConnector1">
            <a:avLst/>
          </a:prstGeom>
          <a:ln w="38100" cmpd="sng">
            <a:solidFill>
              <a:srgbClr val="1012F2"/>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141658" y="6321132"/>
            <a:ext cx="2319290" cy="338554"/>
          </a:xfrm>
          <a:prstGeom prst="rect">
            <a:avLst/>
          </a:prstGeom>
          <a:noFill/>
        </p:spPr>
        <p:txBody>
          <a:bodyPr wrap="square" rtlCol="0">
            <a:spAutoFit/>
          </a:bodyPr>
          <a:lstStyle/>
          <a:p>
            <a:r>
              <a:rPr lang="en-US" sz="1600" dirty="0" smtClean="0">
                <a:solidFill>
                  <a:schemeClr val="bg1"/>
                </a:solidFill>
                <a:latin typeface="AppleGothic"/>
                <a:ea typeface="AppleGothic"/>
                <a:cs typeface="AppleGothic"/>
              </a:rPr>
              <a:t>data from NCDC/NHC</a:t>
            </a:r>
            <a:endParaRPr lang="en-US" sz="1600" dirty="0">
              <a:solidFill>
                <a:schemeClr val="bg1"/>
              </a:solidFill>
              <a:latin typeface="AppleGothic"/>
              <a:ea typeface="AppleGothic"/>
              <a:cs typeface="AppleGothic"/>
            </a:endParaRPr>
          </a:p>
        </p:txBody>
      </p:sp>
    </p:spTree>
    <p:custDataLst>
      <p:tags r:id="rId1"/>
    </p:custDataLst>
    <p:extLst>
      <p:ext uri="{BB962C8B-B14F-4D97-AF65-F5344CB8AC3E}">
        <p14:creationId xmlns:p14="http://schemas.microsoft.com/office/powerpoint/2010/main" val="621129976"/>
      </p:ext>
    </p:extLst>
  </p:cSld>
  <p:clrMapOvr>
    <a:masterClrMapping/>
  </p:clrMapOvr>
  <mc:AlternateContent xmlns:mc="http://schemas.openxmlformats.org/markup-compatibility/2006">
    <mc:Choice xmlns:p14="http://schemas.microsoft.com/office/powerpoint/2010/main" Requires="p14">
      <p:transition spd="slow" p14:dur="2000" advTm="61795"/>
    </mc:Choice>
    <mc:Fallback>
      <p:transition xmlns:p14="http://schemas.microsoft.com/office/powerpoint/2010/main" spd="slow" advTm="6179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near Jalapa</a:t>
            </a:r>
            <a:endParaRPr lang="en-US" dirty="0"/>
          </a:p>
        </p:txBody>
      </p:sp>
      <p:cxnSp>
        <p:nvCxnSpPr>
          <p:cNvPr id="4" name="Straight Connector 3"/>
          <p:cNvCxnSpPr/>
          <p:nvPr/>
        </p:nvCxnSpPr>
        <p:spPr>
          <a:xfrm>
            <a:off x="546100" y="1308100"/>
            <a:ext cx="802640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pic>
        <p:nvPicPr>
          <p:cNvPr id="5" name="Picture 4" descr="xalapa_1_fixed.png"/>
          <p:cNvPicPr>
            <a:picLocks noChangeAspect="1"/>
          </p:cNvPicPr>
          <p:nvPr/>
        </p:nvPicPr>
        <p:blipFill rotWithShape="1">
          <a:blip r:embed="rId3">
            <a:extLst>
              <a:ext uri="{28A0092B-C50C-407E-A947-70E740481C1C}">
                <a14:useLocalDpi xmlns:a14="http://schemas.microsoft.com/office/drawing/2010/main" val="0"/>
              </a:ext>
            </a:extLst>
          </a:blip>
          <a:srcRect l="5557" t="4005" r="7965" b="54674"/>
          <a:stretch/>
        </p:blipFill>
        <p:spPr>
          <a:xfrm>
            <a:off x="241905" y="1417637"/>
            <a:ext cx="5960164" cy="3589791"/>
          </a:xfrm>
          <a:prstGeom prst="rect">
            <a:avLst/>
          </a:prstGeom>
        </p:spPr>
      </p:pic>
      <p:pic>
        <p:nvPicPr>
          <p:cNvPr id="6" name="Picture 5" descr="tracks_0917_xalapa.pdf"/>
          <p:cNvPicPr>
            <a:picLocks noChangeAspect="1"/>
          </p:cNvPicPr>
          <p:nvPr/>
        </p:nvPicPr>
        <p:blipFill rotWithShape="1">
          <a:blip r:embed="rId4">
            <a:extLst>
              <a:ext uri="{28A0092B-C50C-407E-A947-70E740481C1C}">
                <a14:useLocalDpi xmlns:a14="http://schemas.microsoft.com/office/drawing/2010/main" val="0"/>
              </a:ext>
            </a:extLst>
          </a:blip>
          <a:srcRect l="25799" t="26511" r="34023" b="34633"/>
          <a:stretch/>
        </p:blipFill>
        <p:spPr>
          <a:xfrm>
            <a:off x="6326995" y="1568966"/>
            <a:ext cx="2588209" cy="3239228"/>
          </a:xfrm>
          <a:prstGeom prst="rect">
            <a:avLst/>
          </a:prstGeom>
          <a:solidFill>
            <a:schemeClr val="tx1">
              <a:lumMod val="20000"/>
              <a:lumOff val="80000"/>
            </a:schemeClr>
          </a:solidFill>
        </p:spPr>
      </p:pic>
      <p:sp>
        <p:nvSpPr>
          <p:cNvPr id="7" name="TextBox 6"/>
          <p:cNvSpPr txBox="1"/>
          <p:nvPr/>
        </p:nvSpPr>
        <p:spPr>
          <a:xfrm>
            <a:off x="759536" y="5092915"/>
            <a:ext cx="4349672" cy="400110"/>
          </a:xfrm>
          <a:prstGeom prst="rect">
            <a:avLst/>
          </a:prstGeom>
          <a:noFill/>
        </p:spPr>
        <p:txBody>
          <a:bodyPr wrap="square" rtlCol="0">
            <a:spAutoFit/>
          </a:bodyPr>
          <a:lstStyle/>
          <a:p>
            <a:pPr algn="ctr"/>
            <a:r>
              <a:rPr lang="en-US" sz="2000" dirty="0" smtClean="0">
                <a:latin typeface="AppleGothic"/>
                <a:ea typeface="AppleGothic"/>
                <a:cs typeface="AppleGothic"/>
              </a:rPr>
              <a:t>Minutes after 18 Z</a:t>
            </a:r>
            <a:endParaRPr lang="en-US" sz="2000" dirty="0">
              <a:latin typeface="AppleGothic"/>
              <a:ea typeface="AppleGothic"/>
              <a:cs typeface="AppleGothic"/>
            </a:endParaRPr>
          </a:p>
        </p:txBody>
      </p:sp>
      <p:sp>
        <p:nvSpPr>
          <p:cNvPr id="8" name="Oval 7"/>
          <p:cNvSpPr>
            <a:spLocks noChangeAspect="1"/>
          </p:cNvSpPr>
          <p:nvPr/>
        </p:nvSpPr>
        <p:spPr>
          <a:xfrm>
            <a:off x="7408584" y="3038315"/>
            <a:ext cx="109727" cy="109726"/>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753186" y="1708150"/>
            <a:ext cx="4701464" cy="0"/>
          </a:xfrm>
          <a:prstGeom prst="straightConnector1">
            <a:avLst/>
          </a:prstGeom>
          <a:ln w="57150" cmpd="sng">
            <a:solidFill>
              <a:srgbClr val="1012F2"/>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7194550" y="3105150"/>
            <a:ext cx="85725" cy="88900"/>
          </a:xfrm>
          <a:prstGeom prst="line">
            <a:avLst/>
          </a:prstGeom>
          <a:ln>
            <a:solidFill>
              <a:srgbClr val="1012F2"/>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194550" y="3200400"/>
            <a:ext cx="85725" cy="85725"/>
          </a:xfrm>
          <a:prstGeom prst="line">
            <a:avLst/>
          </a:prstGeom>
          <a:ln>
            <a:solidFill>
              <a:srgbClr val="1012F2"/>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46100" y="5867400"/>
            <a:ext cx="8140700" cy="523220"/>
          </a:xfrm>
          <a:prstGeom prst="rect">
            <a:avLst/>
          </a:prstGeom>
          <a:noFill/>
          <a:ln>
            <a:solidFill>
              <a:schemeClr val="tx1">
                <a:lumMod val="20000"/>
                <a:lumOff val="80000"/>
              </a:schemeClr>
            </a:solidFill>
          </a:ln>
        </p:spPr>
        <p:txBody>
          <a:bodyPr wrap="square" rtlCol="0">
            <a:spAutoFit/>
          </a:bodyPr>
          <a:lstStyle/>
          <a:p>
            <a:pPr algn="ctr"/>
            <a:r>
              <a:rPr lang="en-US" sz="2800" dirty="0" smtClean="0">
                <a:latin typeface="AppleGothic"/>
                <a:ea typeface="AppleGothic"/>
                <a:cs typeface="AppleGothic"/>
              </a:rPr>
              <a:t>Increased reflectivity intensity near surface</a:t>
            </a:r>
            <a:endParaRPr lang="en-US" sz="2800" dirty="0">
              <a:latin typeface="AppleGothic"/>
              <a:ea typeface="AppleGothic"/>
              <a:cs typeface="AppleGothic"/>
            </a:endParaRPr>
          </a:p>
        </p:txBody>
      </p:sp>
    </p:spTree>
    <p:extLst>
      <p:ext uri="{BB962C8B-B14F-4D97-AF65-F5344CB8AC3E}">
        <p14:creationId xmlns:p14="http://schemas.microsoft.com/office/powerpoint/2010/main" val="367846642"/>
      </p:ext>
    </p:extLst>
  </p:cSld>
  <p:clrMapOvr>
    <a:masterClrMapping/>
  </p:clrMapOvr>
  <mc:AlternateContent xmlns:mc="http://schemas.openxmlformats.org/markup-compatibility/2006">
    <mc:Choice xmlns:p14="http://schemas.microsoft.com/office/powerpoint/2010/main" Requires="p14">
      <p:transition spd="slow" p14:dur="2000" advTm="129749"/>
    </mc:Choice>
    <mc:Fallback>
      <p:transition xmlns:p14="http://schemas.microsoft.com/office/powerpoint/2010/main" spd="slow" advTm="129749"/>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9"/>
</p:tagLst>
</file>

<file path=ppt/tags/tag2.xml><?xml version="1.0" encoding="utf-8"?>
<p:tagLst xmlns:a="http://schemas.openxmlformats.org/drawingml/2006/main" xmlns:r="http://schemas.openxmlformats.org/officeDocument/2006/relationships" xmlns:p="http://schemas.openxmlformats.org/presentationml/2006/main">
  <p:tag name="TIMING" val="|35.3"/>
</p:tagLst>
</file>

<file path=ppt/tags/tag3.xml><?xml version="1.0" encoding="utf-8"?>
<p:tagLst xmlns:a="http://schemas.openxmlformats.org/drawingml/2006/main" xmlns:r="http://schemas.openxmlformats.org/officeDocument/2006/relationships" xmlns:p="http://schemas.openxmlformats.org/presentationml/2006/main">
  <p:tag name="TIMING" val="|17"/>
</p:tagLst>
</file>

<file path=ppt/tags/tag4.xml><?xml version="1.0" encoding="utf-8"?>
<p:tagLst xmlns:a="http://schemas.openxmlformats.org/drawingml/2006/main" xmlns:r="http://schemas.openxmlformats.org/officeDocument/2006/relationships" xmlns:p="http://schemas.openxmlformats.org/presentationml/2006/main">
  <p:tag name="TIMING" val="|7.7"/>
</p:tagLst>
</file>

<file path=ppt/tags/tag5.xml><?xml version="1.0" encoding="utf-8"?>
<p:tagLst xmlns:a="http://schemas.openxmlformats.org/drawingml/2006/main" xmlns:r="http://schemas.openxmlformats.org/officeDocument/2006/relationships" xmlns:p="http://schemas.openxmlformats.org/presentationml/2006/main">
  <p:tag name="TIMING" val="|1.3"/>
</p:tagLst>
</file>

<file path=ppt/tags/tag6.xml><?xml version="1.0" encoding="utf-8"?>
<p:tagLst xmlns:a="http://schemas.openxmlformats.org/drawingml/2006/main" xmlns:r="http://schemas.openxmlformats.org/officeDocument/2006/relationships" xmlns:p="http://schemas.openxmlformats.org/presentationml/2006/main">
  <p:tag name="TIMING" val="|38.4"/>
</p:tagLst>
</file>

<file path=ppt/theme/theme1.xml><?xml version="1.0" encoding="utf-8"?>
<a:theme xmlns:a="http://schemas.openxmlformats.org/drawingml/2006/main" name="Office Theme">
  <a:themeElements>
    <a:clrScheme name="Off-white">
      <a:dk1>
        <a:sysClr val="windowText" lastClr="000000"/>
      </a:dk1>
      <a:lt1>
        <a:srgbClr val="CBCBCB"/>
      </a:lt1>
      <a:dk2>
        <a:srgbClr val="000000"/>
      </a:dk2>
      <a:lt2>
        <a:srgbClr val="C0C0C0"/>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10698</TotalTime>
  <Words>2188</Words>
  <Application>Microsoft Macintosh PowerPoint</Application>
  <PresentationFormat>On-screen Show (4:3)</PresentationFormat>
  <Paragraphs>172</Paragraphs>
  <Slides>33</Slides>
  <Notes>24</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Hurricane Karl’s landfall as seen by high-resolution radar data and WRF</vt:lpstr>
      <vt:lpstr>Karl Best Track and Flights</vt:lpstr>
      <vt:lpstr>Rainfall and Mexican Topography</vt:lpstr>
      <vt:lpstr>Science Questions</vt:lpstr>
      <vt:lpstr>NASA GRIP</vt:lpstr>
      <vt:lpstr>PowerPoint Presentation</vt:lpstr>
      <vt:lpstr>PowerPoint Presentation</vt:lpstr>
      <vt:lpstr>PowerPoint Presentation</vt:lpstr>
      <vt:lpstr>Structure near Jalapa</vt:lpstr>
      <vt:lpstr>PowerPoint Presentation</vt:lpstr>
      <vt:lpstr>PowerPoint Presentation</vt:lpstr>
      <vt:lpstr>PowerPoint Presentation</vt:lpstr>
      <vt:lpstr>Structure near Orizaba/Cordoba</vt:lpstr>
      <vt:lpstr>PowerPoint Presentation</vt:lpstr>
      <vt:lpstr>A larger view...</vt:lpstr>
      <vt:lpstr>PowerPoint Presentation</vt:lpstr>
      <vt:lpstr>0530Z Convection</vt:lpstr>
      <vt:lpstr>PowerPoint Presentation</vt:lpstr>
      <vt:lpstr>Observations Summary</vt:lpstr>
      <vt:lpstr>WRF Details</vt:lpstr>
      <vt:lpstr>Intensity for MYJ runs</vt:lpstr>
      <vt:lpstr>Observed and Simulated Tracks</vt:lpstr>
      <vt:lpstr>Cloud/Rain Mixing Ratios - Goddard</vt:lpstr>
      <vt:lpstr>Cloud/Rain Mixing Ratios - Goddard</vt:lpstr>
      <vt:lpstr>Conclusions</vt:lpstr>
      <vt:lpstr>Jalapa 2</vt:lpstr>
      <vt:lpstr>Orizaba/Cordoba - 2</vt:lpstr>
      <vt:lpstr>PowerPoint Presentation</vt:lpstr>
      <vt:lpstr>SE Reflectivity – Legs 1 and 2</vt:lpstr>
      <vt:lpstr>SE Reflectivity – Legs 3, 4 and 5</vt:lpstr>
      <vt:lpstr>Mean Reflectivity - SE</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DeHart</dc:creator>
  <cp:lastModifiedBy>Jennifer DeHart</cp:lastModifiedBy>
  <cp:revision>297</cp:revision>
  <dcterms:created xsi:type="dcterms:W3CDTF">2015-04-28T20:44:50Z</dcterms:created>
  <dcterms:modified xsi:type="dcterms:W3CDTF">2015-10-26T20:18:54Z</dcterms:modified>
</cp:coreProperties>
</file>