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7"/>
  </p:notesMasterIdLst>
  <p:sldIdLst>
    <p:sldId id="257" r:id="rId2"/>
    <p:sldId id="329" r:id="rId3"/>
    <p:sldId id="291" r:id="rId4"/>
    <p:sldId id="294" r:id="rId5"/>
    <p:sldId id="315" r:id="rId6"/>
    <p:sldId id="293" r:id="rId7"/>
    <p:sldId id="258" r:id="rId8"/>
    <p:sldId id="302" r:id="rId9"/>
    <p:sldId id="285" r:id="rId10"/>
    <p:sldId id="259" r:id="rId11"/>
    <p:sldId id="261" r:id="rId12"/>
    <p:sldId id="262" r:id="rId13"/>
    <p:sldId id="263" r:id="rId14"/>
    <p:sldId id="264" r:id="rId15"/>
    <p:sldId id="265" r:id="rId16"/>
    <p:sldId id="269" r:id="rId17"/>
    <p:sldId id="270" r:id="rId18"/>
    <p:sldId id="271" r:id="rId19"/>
    <p:sldId id="272" r:id="rId20"/>
    <p:sldId id="275" r:id="rId21"/>
    <p:sldId id="300" r:id="rId22"/>
    <p:sldId id="310" r:id="rId23"/>
    <p:sldId id="327" r:id="rId24"/>
    <p:sldId id="298" r:id="rId25"/>
    <p:sldId id="299" r:id="rId26"/>
    <p:sldId id="311" r:id="rId27"/>
    <p:sldId id="312" r:id="rId28"/>
    <p:sldId id="313" r:id="rId29"/>
    <p:sldId id="306" r:id="rId30"/>
    <p:sldId id="307" r:id="rId31"/>
    <p:sldId id="308" r:id="rId32"/>
    <p:sldId id="309" r:id="rId33"/>
    <p:sldId id="316" r:id="rId34"/>
    <p:sldId id="283" r:id="rId35"/>
    <p:sldId id="260" r:id="rId36"/>
    <p:sldId id="318" r:id="rId37"/>
    <p:sldId id="319" r:id="rId38"/>
    <p:sldId id="320" r:id="rId39"/>
    <p:sldId id="324" r:id="rId40"/>
    <p:sldId id="321" r:id="rId41"/>
    <p:sldId id="325" r:id="rId42"/>
    <p:sldId id="322" r:id="rId43"/>
    <p:sldId id="326" r:id="rId44"/>
    <p:sldId id="323" r:id="rId45"/>
    <p:sldId id="28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6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2037" autoAdjust="0"/>
  </p:normalViewPr>
  <p:slideViewPr>
    <p:cSldViewPr snapToGrid="0">
      <p:cViewPr varScale="1">
        <p:scale>
          <a:sx n="98" d="100"/>
          <a:sy n="98" d="100"/>
        </p:scale>
        <p:origin x="-1784" y="-112"/>
      </p:cViewPr>
      <p:guideLst>
        <p:guide orient="horz" pos="2160"/>
        <p:guide pos="2880"/>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102660-9B78-4ABA-87F6-B98C9EDFF1AC}" type="datetimeFigureOut">
              <a:rPr lang="en-US" smtClean="0"/>
              <a:t>10/5/15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20700-75B5-4EF8-A192-3514584F3E85}" type="slidenum">
              <a:rPr lang="en-US" smtClean="0"/>
              <a:t>‹#›</a:t>
            </a:fld>
            <a:endParaRPr lang="en-US"/>
          </a:p>
        </p:txBody>
      </p:sp>
    </p:spTree>
    <p:extLst>
      <p:ext uri="{BB962C8B-B14F-4D97-AF65-F5344CB8AC3E}">
        <p14:creationId xmlns:p14="http://schemas.microsoft.com/office/powerpoint/2010/main" val="362906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2</a:t>
            </a:fld>
            <a:endParaRPr lang="en-US"/>
          </a:p>
        </p:txBody>
      </p:sp>
    </p:spTree>
    <p:extLst>
      <p:ext uri="{BB962C8B-B14F-4D97-AF65-F5344CB8AC3E}">
        <p14:creationId xmlns:p14="http://schemas.microsoft.com/office/powerpoint/2010/main" val="218751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Describes plot</a:t>
            </a:r>
          </a:p>
          <a:p>
            <a:pPr marL="0" indent="0">
              <a:buFontTx/>
              <a:buNone/>
            </a:pPr>
            <a:r>
              <a:rPr lang="en-US" baseline="0" dirty="0" smtClean="0"/>
              <a:t>Wet aggregates tendency to be in a narrow layer. </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00412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a:t>
            </a:r>
          </a:p>
          <a:p>
            <a:r>
              <a:rPr lang="en-US" dirty="0" smtClean="0"/>
              <a:t>Frozen </a:t>
            </a:r>
          </a:p>
          <a:p>
            <a:r>
              <a:rPr lang="en-US" dirty="0" smtClean="0"/>
              <a:t>Graupel.</a:t>
            </a:r>
            <a:r>
              <a:rPr lang="en-US" baseline="0" dirty="0" smtClean="0"/>
              <a:t> Surprised wanted to verify that PID functioning correctly. First step look directly a the </a:t>
            </a:r>
            <a:r>
              <a:rPr lang="en-US" baseline="0" dirty="0" err="1" smtClean="0"/>
              <a:t>polarimetric</a:t>
            </a:r>
            <a:r>
              <a:rPr lang="en-US" baseline="0" dirty="0" smtClean="0"/>
              <a:t> data.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16</a:t>
            </a:fld>
            <a:endParaRPr lang="en-US"/>
          </a:p>
        </p:txBody>
      </p:sp>
    </p:spTree>
    <p:extLst>
      <p:ext uri="{BB962C8B-B14F-4D97-AF65-F5344CB8AC3E}">
        <p14:creationId xmlns:p14="http://schemas.microsoft.com/office/powerpoint/2010/main" val="1943789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Bright band uniform.</a:t>
            </a:r>
            <a:r>
              <a:rPr lang="en-US" baseline="0" dirty="0" smtClean="0"/>
              <a:t> But different relatively high variable. Want to look more closely at this variability so take two profiles.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17</a:t>
            </a:fld>
            <a:endParaRPr lang="en-US"/>
          </a:p>
        </p:txBody>
      </p:sp>
    </p:spTree>
    <p:extLst>
      <p:ext uri="{BB962C8B-B14F-4D97-AF65-F5344CB8AC3E}">
        <p14:creationId xmlns:p14="http://schemas.microsoft.com/office/powerpoint/2010/main" val="199239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plots, remember the colored dots. </a:t>
            </a:r>
          </a:p>
          <a:p>
            <a:r>
              <a:rPr lang="en-US" dirty="0" smtClean="0"/>
              <a:t>Combination of low ZDR and high DBZ indicates riming. Which produces</a:t>
            </a:r>
            <a:r>
              <a:rPr lang="en-US" baseline="0" dirty="0" smtClean="0"/>
              <a:t> graupel. </a:t>
            </a:r>
          </a:p>
          <a:p>
            <a:r>
              <a:rPr lang="en-US" baseline="0" dirty="0" smtClean="0"/>
              <a:t>Radar data is consistent with PID, still really </a:t>
            </a:r>
            <a:r>
              <a:rPr lang="en-US" baseline="0" dirty="0" err="1" smtClean="0"/>
              <a:t>suprises</a:t>
            </a:r>
            <a:r>
              <a:rPr lang="en-US" baseline="0" dirty="0" smtClean="0"/>
              <a:t> and wonder if this seen before.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18</a:t>
            </a:fld>
            <a:endParaRPr lang="en-US"/>
          </a:p>
        </p:txBody>
      </p:sp>
    </p:spTree>
    <p:extLst>
      <p:ext uri="{BB962C8B-B14F-4D97-AF65-F5344CB8AC3E}">
        <p14:creationId xmlns:p14="http://schemas.microsoft.com/office/powerpoint/2010/main" val="2186718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seen before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19</a:t>
            </a:fld>
            <a:endParaRPr lang="en-US"/>
          </a:p>
        </p:txBody>
      </p:sp>
    </p:spTree>
    <p:extLst>
      <p:ext uri="{BB962C8B-B14F-4D97-AF65-F5344CB8AC3E}">
        <p14:creationId xmlns:p14="http://schemas.microsoft.com/office/powerpoint/2010/main" val="3205258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Now that confident in Graupel categorization put all the composites</a:t>
            </a:r>
            <a:r>
              <a:rPr lang="en-US" baseline="0" dirty="0" smtClean="0"/>
              <a:t> together to make one conceptual diagram. Now PID gives names in terms of hydrometeors but as alluded to before with the graupel category these are more indicative of processes, especially the frozen hydrometeors. Can be interpreted in terms of ….. </a:t>
            </a:r>
          </a:p>
          <a:p>
            <a:pPr marL="0" indent="0">
              <a:buFontTx/>
              <a:buNone/>
            </a:pPr>
            <a:endParaRPr lang="en-US" baseline="0" dirty="0" smtClean="0"/>
          </a:p>
          <a:p>
            <a:pPr marL="0" indent="0">
              <a:buFontTx/>
              <a:buNone/>
            </a:pPr>
            <a:r>
              <a:rPr lang="en-US" baseline="0" dirty="0" smtClean="0"/>
              <a:t>This ice process organization is so robust, is it also present in models. Organization in processes in models an area of limited research. Brings to second part.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20</a:t>
            </a:fld>
            <a:endParaRPr lang="en-US"/>
          </a:p>
        </p:txBody>
      </p:sp>
    </p:spTree>
    <p:extLst>
      <p:ext uri="{BB962C8B-B14F-4D97-AF65-F5344CB8AC3E}">
        <p14:creationId xmlns:p14="http://schemas.microsoft.com/office/powerpoint/2010/main" val="351093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want to directly</a:t>
            </a:r>
            <a:r>
              <a:rPr lang="en-US" baseline="0" dirty="0" smtClean="0"/>
              <a:t> compare WRF and PID need WRF to have same midlevel inflow structure. To accomplish this assimilate radial velocity</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21</a:t>
            </a:fld>
            <a:endParaRPr lang="en-US"/>
          </a:p>
        </p:txBody>
      </p:sp>
    </p:spTree>
    <p:extLst>
      <p:ext uri="{BB962C8B-B14F-4D97-AF65-F5344CB8AC3E}">
        <p14:creationId xmlns:p14="http://schemas.microsoft.com/office/powerpoint/2010/main" val="289721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 PSU</a:t>
            </a:r>
            <a:r>
              <a:rPr lang="en-US" baseline="0" dirty="0" smtClean="0"/>
              <a:t> .. All details here but only highlight a few things. Assimilate radial velocity every 15 mins. Has 50 members. Three MP schemes</a:t>
            </a:r>
          </a:p>
          <a:p>
            <a:endParaRPr lang="en-US" baseline="0" dirty="0" smtClean="0"/>
          </a:p>
          <a:p>
            <a:r>
              <a:rPr lang="en-US" baseline="0" dirty="0" smtClean="0"/>
              <a:t>Interested in structure of ice processes. While calculated in WRF not standard output, so modify WRF to output these extra variables. Nice amount WRF is that it outputs every process that is occurring at a given location and provides it rate. While cannot verify the rate with the PID data , we can use the rate to understand the spatial structure of these processes. </a:t>
            </a:r>
          </a:p>
          <a:p>
            <a:endParaRPr lang="en-US" baseline="0" dirty="0" smtClean="0"/>
          </a:p>
          <a:p>
            <a:r>
              <a:rPr lang="en-US" baseline="0" dirty="0" smtClean="0"/>
              <a:t>Given that ensemble of 50 slight different members the MLI each member varies, so I have developed a compositing method that unifies all the members.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22</a:t>
            </a:fld>
            <a:endParaRPr lang="en-US"/>
          </a:p>
        </p:txBody>
      </p:sp>
    </p:spTree>
    <p:extLst>
      <p:ext uri="{BB962C8B-B14F-4D97-AF65-F5344CB8AC3E}">
        <p14:creationId xmlns:p14="http://schemas.microsoft.com/office/powerpoint/2010/main" val="1846541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cross at some location in each member. Showing winds speed in colors and reflectivity in contours. First isolate where winds &gt; 18 m/s to approximate location of MLI. Then find the location of the maximum wind at each model level. Select only those fit criteria including nothing right of the lowest point, not too far separate, no holes in the radar data. This is my region of interest.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24</a:t>
            </a:fld>
            <a:endParaRPr lang="en-US"/>
          </a:p>
        </p:txBody>
      </p:sp>
    </p:spTree>
    <p:extLst>
      <p:ext uri="{BB962C8B-B14F-4D97-AF65-F5344CB8AC3E}">
        <p14:creationId xmlns:p14="http://schemas.microsoft.com/office/powerpoint/2010/main" val="3309049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I have my region of interest</a:t>
            </a:r>
            <a:r>
              <a:rPr lang="en-US" baseline="0" dirty="0" smtClean="0"/>
              <a:t> I then composite the cases. I do this my stretching or compressing the data so that its MLI is 0.4deg long. That is what is shown here for radar reflectivity, but same process for all the processes. </a:t>
            </a:r>
          </a:p>
          <a:p>
            <a:endParaRPr lang="en-US" baseline="0" dirty="0" smtClean="0"/>
          </a:p>
          <a:p>
            <a:r>
              <a:rPr lang="en-US" baseline="0" dirty="0" smtClean="0"/>
              <a:t>So I have discussed a lot about the model and my compositing methodology, lets see some actual results. Starting with what my squall lines look like.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25</a:t>
            </a:fld>
            <a:endParaRPr lang="en-US"/>
          </a:p>
        </p:txBody>
      </p:sp>
    </p:spTree>
    <p:extLst>
      <p:ext uri="{BB962C8B-B14F-4D97-AF65-F5344CB8AC3E}">
        <p14:creationId xmlns:p14="http://schemas.microsoft.com/office/powerpoint/2010/main" val="113571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that important to obtain correct microphysical structure for latent heating but our two data</a:t>
            </a:r>
            <a:r>
              <a:rPr lang="en-US" baseline="0" dirty="0" smtClean="0"/>
              <a:t> sources that provide the holistic structure are uncertain, we need to know if … </a:t>
            </a:r>
          </a:p>
          <a:p>
            <a:endParaRPr lang="en-US" baseline="0" dirty="0" smtClean="0"/>
          </a:p>
          <a:p>
            <a:r>
              <a:rPr lang="en-US" baseline="0" dirty="0" smtClean="0"/>
              <a:t>Consistent with dynamics important since the microphysical structure is a response to the dynamical structure of the storm and MCSs have a well know dynamical structure.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5</a:t>
            </a:fld>
            <a:endParaRPr lang="en-US"/>
          </a:p>
        </p:txBody>
      </p:sp>
    </p:spTree>
    <p:extLst>
      <p:ext uri="{BB962C8B-B14F-4D97-AF65-F5344CB8AC3E}">
        <p14:creationId xmlns:p14="http://schemas.microsoft.com/office/powerpoint/2010/main" val="3359082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Describes plots. Reflectivity</a:t>
            </a:r>
            <a:r>
              <a:rPr lang="en-US" baseline="0" dirty="0" smtClean="0"/>
              <a:t> structures differ. But what is important is that the wind speed structure are </a:t>
            </a:r>
            <a:r>
              <a:rPr lang="en-US" baseline="0" dirty="0" err="1" smtClean="0"/>
              <a:t>incredibily</a:t>
            </a:r>
            <a:r>
              <a:rPr lang="en-US" baseline="0" dirty="0" smtClean="0"/>
              <a:t> similar. This is the lynch pin of this analysis. These similar structures are a direct result of the assimilation and without them the following </a:t>
            </a:r>
            <a:r>
              <a:rPr lang="en-US" baseline="0" dirty="0" err="1" smtClean="0"/>
              <a:t>intercomparison</a:t>
            </a:r>
            <a:r>
              <a:rPr lang="en-US" baseline="0" dirty="0" smtClean="0"/>
              <a:t> would be impossible.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27</a:t>
            </a:fld>
            <a:endParaRPr lang="en-US"/>
          </a:p>
        </p:txBody>
      </p:sp>
    </p:spTree>
    <p:extLst>
      <p:ext uri="{BB962C8B-B14F-4D97-AF65-F5344CB8AC3E}">
        <p14:creationId xmlns:p14="http://schemas.microsoft.com/office/powerpoint/2010/main" val="1729002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jump into the comparison I want to remind you that there remains a few differences between the data sources. The PID only tells the dominant type and its location, not every process is accounted for. On the other hand WRF provides us with every process every where, along with its location and rate. Thus, based on the limitations of the PID we can only compare the spatial structure of the microphysical processes. But this itself will be insightful because the spatial structure of microphysical processes dictate the latent heating structure of these storms.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28</a:t>
            </a:fld>
            <a:endParaRPr lang="en-US"/>
          </a:p>
        </p:txBody>
      </p:sp>
    </p:spTree>
    <p:extLst>
      <p:ext uri="{BB962C8B-B14F-4D97-AF65-F5344CB8AC3E}">
        <p14:creationId xmlns:p14="http://schemas.microsoft.com/office/powerpoint/2010/main" val="26480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a:t>
            </a:r>
            <a:r>
              <a:rPr lang="en-US" baseline="0" dirty="0" smtClean="0"/>
              <a:t> Rate = How much added to hydrometeor by this process per second (how many kg added by process to 1 kg of hydrometeor per second)</a:t>
            </a:r>
          </a:p>
          <a:p>
            <a:endParaRPr lang="en-US" baseline="0" dirty="0" smtClean="0"/>
          </a:p>
          <a:p>
            <a:r>
              <a:rPr lang="en-US" baseline="0" dirty="0" smtClean="0"/>
              <a:t>Describe plots. </a:t>
            </a:r>
          </a:p>
          <a:p>
            <a:r>
              <a:rPr lang="en-US" baseline="0" dirty="0" smtClean="0"/>
              <a:t>PID suggests that deposition dominant at cloud top. WRF rate suggests occurs everywhere, but frequency suggests more common higher in the squall line. Thus, there is a general consistency between the two in the fact that it appears to be most </a:t>
            </a:r>
            <a:r>
              <a:rPr lang="en-US" baseline="0" dirty="0" err="1" smtClean="0"/>
              <a:t>frevelant</a:t>
            </a:r>
            <a:r>
              <a:rPr lang="en-US" baseline="0" dirty="0" smtClean="0"/>
              <a:t> higher in the cloud. Differences may be attributable to PID only picking dominant type. </a:t>
            </a:r>
            <a:endParaRPr lang="en-US" dirty="0"/>
          </a:p>
        </p:txBody>
      </p:sp>
      <p:sp>
        <p:nvSpPr>
          <p:cNvPr id="4" name="Slide Number Placeholder 3"/>
          <p:cNvSpPr>
            <a:spLocks noGrp="1"/>
          </p:cNvSpPr>
          <p:nvPr>
            <p:ph type="sldNum" sz="quarter" idx="10"/>
          </p:nvPr>
        </p:nvSpPr>
        <p:spPr/>
        <p:txBody>
          <a:bodyPr/>
          <a:lstStyle/>
          <a:p>
            <a:fld id="{54A7C5BC-B1DF-4C28-ADD1-3B3E27310DF8}" type="slidenum">
              <a:rPr lang="en-US" smtClean="0"/>
              <a:t>29</a:t>
            </a:fld>
            <a:endParaRPr lang="en-US"/>
          </a:p>
        </p:txBody>
      </p:sp>
    </p:spTree>
    <p:extLst>
      <p:ext uri="{BB962C8B-B14F-4D97-AF65-F5344CB8AC3E}">
        <p14:creationId xmlns:p14="http://schemas.microsoft.com/office/powerpoint/2010/main" val="3100806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PID aggregates at mid levels,</a:t>
            </a:r>
            <a:r>
              <a:rPr lang="en-US" baseline="0" dirty="0" smtClean="0"/>
              <a:t> </a:t>
            </a:r>
            <a:r>
              <a:rPr lang="en-US" baseline="0" dirty="0" err="1" smtClean="0"/>
              <a:t>stritchly</a:t>
            </a:r>
            <a:r>
              <a:rPr lang="en-US" baseline="0" dirty="0" smtClean="0"/>
              <a:t> follows theoretical temperature range. WRF indicates throughout depth. However, notice unlike deposition aggregation is very frequent at lower levels. Thus, both provide an indication that aggregation is dominant below deposition. Can individual ice crystals aggregation above -20C?</a:t>
            </a:r>
            <a:endParaRPr lang="en-US" dirty="0"/>
          </a:p>
        </p:txBody>
      </p:sp>
      <p:sp>
        <p:nvSpPr>
          <p:cNvPr id="4" name="Slide Number Placeholder 3"/>
          <p:cNvSpPr>
            <a:spLocks noGrp="1"/>
          </p:cNvSpPr>
          <p:nvPr>
            <p:ph type="sldNum" sz="quarter" idx="10"/>
          </p:nvPr>
        </p:nvSpPr>
        <p:spPr/>
        <p:txBody>
          <a:bodyPr/>
          <a:lstStyle/>
          <a:p>
            <a:fld id="{54A7C5BC-B1DF-4C28-ADD1-3B3E27310DF8}" type="slidenum">
              <a:rPr lang="en-US" smtClean="0"/>
              <a:t>30</a:t>
            </a:fld>
            <a:endParaRPr lang="en-US"/>
          </a:p>
        </p:txBody>
      </p:sp>
    </p:spTree>
    <p:extLst>
      <p:ext uri="{BB962C8B-B14F-4D97-AF65-F5344CB8AC3E}">
        <p14:creationId xmlns:p14="http://schemas.microsoft.com/office/powerpoint/2010/main" val="2338694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 differences.</a:t>
            </a:r>
            <a:r>
              <a:rPr lang="en-US" baseline="0" dirty="0" smtClean="0"/>
              <a:t> PID shallow, isolated. WRF consistently over a rather deep layer, especially near convective end. Differences may be the result of limited sensitive of PID or convection is too strong in WRF. One thing that does standout has highly questionable is </a:t>
            </a:r>
            <a:r>
              <a:rPr lang="en-US" baseline="0" dirty="0" err="1" smtClean="0"/>
              <a:t>Milbrant-Yau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31</a:t>
            </a:fld>
            <a:endParaRPr lang="en-US"/>
          </a:p>
        </p:txBody>
      </p:sp>
    </p:spTree>
    <p:extLst>
      <p:ext uri="{BB962C8B-B14F-4D97-AF65-F5344CB8AC3E}">
        <p14:creationId xmlns:p14="http://schemas.microsoft.com/office/powerpoint/2010/main" val="3549877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melting</a:t>
            </a:r>
            <a:r>
              <a:rPr lang="en-US" baseline="0" dirty="0" smtClean="0"/>
              <a:t>. PID shows narrow layer, which is very similar to the structure seen the rate plots. However, once again </a:t>
            </a:r>
            <a:r>
              <a:rPr lang="en-US" baseline="0" dirty="0" err="1" smtClean="0"/>
              <a:t>Milbrandt-Yau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32</a:t>
            </a:fld>
            <a:endParaRPr lang="en-US"/>
          </a:p>
        </p:txBody>
      </p:sp>
    </p:spTree>
    <p:extLst>
      <p:ext uri="{BB962C8B-B14F-4D97-AF65-F5344CB8AC3E}">
        <p14:creationId xmlns:p14="http://schemas.microsoft.com/office/powerpoint/2010/main" val="2240515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that </a:t>
            </a:r>
            <a:r>
              <a:rPr lang="en-US" dirty="0" err="1" smtClean="0"/>
              <a:t>intercomparison</a:t>
            </a:r>
            <a:r>
              <a:rPr lang="en-US" baseline="0" dirty="0" smtClean="0"/>
              <a:t> we are able to conclude that the spatial structure of the microphysical processes in the PID and WRF have a broadly similar layered structure. However, the details differ. Overall, we find this encouraging that two different data sources have a similar large-scale structure and suggests that we are at a good starting point. In terms of the details of these structures it is hard to decide which model or method is correct. Highlights that additional research is needed into microphysical processes. But we are on the right track.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33</a:t>
            </a:fld>
            <a:endParaRPr lang="en-US"/>
          </a:p>
        </p:txBody>
      </p:sp>
    </p:spTree>
    <p:extLst>
      <p:ext uri="{BB962C8B-B14F-4D97-AF65-F5344CB8AC3E}">
        <p14:creationId xmlns:p14="http://schemas.microsoft.com/office/powerpoint/2010/main" val="207123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components</a:t>
            </a:r>
            <a:r>
              <a:rPr lang="en-US" baseline="0" dirty="0" smtClean="0"/>
              <a:t> important but for this talk focus on MLI</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6</a:t>
            </a:fld>
            <a:endParaRPr lang="en-US"/>
          </a:p>
        </p:txBody>
      </p:sp>
    </p:spTree>
    <p:extLst>
      <p:ext uri="{BB962C8B-B14F-4D97-AF65-F5344CB8AC3E}">
        <p14:creationId xmlns:p14="http://schemas.microsoft.com/office/powerpoint/2010/main" val="3608623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en-US" dirty="0" smtClean="0"/>
              <a:t>First,</a:t>
            </a:r>
            <a:r>
              <a:rPr lang="en-US" baseline="0" dirty="0" smtClean="0"/>
              <a:t> show how first  use radial velocity to identify MLI in observations and then composite the dual-</a:t>
            </a:r>
            <a:r>
              <a:rPr lang="en-US" baseline="0" dirty="0" err="1" smtClean="0"/>
              <a:t>polarimteric</a:t>
            </a:r>
            <a:r>
              <a:rPr lang="en-US" baseline="0" dirty="0" smtClean="0"/>
              <a:t> data to show that …. Also highlight that frozen ….</a:t>
            </a:r>
          </a:p>
          <a:p>
            <a:pPr marL="457200" lvl="1" indent="0">
              <a:buFontTx/>
              <a:buNone/>
            </a:pPr>
            <a:r>
              <a:rPr lang="en-US" baseline="0" dirty="0" smtClean="0"/>
              <a:t>Then, in part two I will show how I use data assimilation to force my simulations to have midlevel inflow layers and how I composite the model’s process around those inflow layers.</a:t>
            </a:r>
          </a:p>
          <a:p>
            <a:pPr marL="457200" lvl="1" indent="0">
              <a:buFontTx/>
              <a:buNone/>
            </a:pPr>
            <a:r>
              <a:rPr lang="en-US" baseline="0" dirty="0" smtClean="0"/>
              <a:t>Final, compare the structure of the processes in the two showing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7</a:t>
            </a:fld>
            <a:endParaRPr lang="en-US"/>
          </a:p>
        </p:txBody>
      </p:sp>
    </p:spTree>
    <p:extLst>
      <p:ext uri="{BB962C8B-B14F-4D97-AF65-F5344CB8AC3E}">
        <p14:creationId xmlns:p14="http://schemas.microsoft.com/office/powerpoint/2010/main" val="64972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9</a:t>
            </a:fld>
            <a:endParaRPr lang="en-US"/>
          </a:p>
        </p:txBody>
      </p:sp>
    </p:spTree>
    <p:extLst>
      <p:ext uri="{BB962C8B-B14F-4D97-AF65-F5344CB8AC3E}">
        <p14:creationId xmlns:p14="http://schemas.microsoft.com/office/powerpoint/2010/main" val="1090176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Melting evident, but many other processes present. Trained expert can identify, but takes a long time even for them. Not feasible to thoroughly analyze three months of data. </a:t>
            </a:r>
          </a:p>
        </p:txBody>
      </p:sp>
      <p:sp>
        <p:nvSpPr>
          <p:cNvPr id="4" name="Slide Number Placeholder 3"/>
          <p:cNvSpPr>
            <a:spLocks noGrp="1"/>
          </p:cNvSpPr>
          <p:nvPr>
            <p:ph type="sldNum" sz="quarter" idx="10"/>
          </p:nvPr>
        </p:nvSpPr>
        <p:spPr/>
        <p:txBody>
          <a:bodyPr/>
          <a:lstStyle/>
          <a:p>
            <a:fld id="{9FA55F7F-D15E-46A1-855F-F40BA7BAB838}" type="slidenum">
              <a:rPr lang="en-US" smtClean="0"/>
              <a:t>10</a:t>
            </a:fld>
            <a:endParaRPr lang="en-US"/>
          </a:p>
        </p:txBody>
      </p:sp>
    </p:spTree>
    <p:extLst>
      <p:ext uri="{BB962C8B-B14F-4D97-AF65-F5344CB8AC3E}">
        <p14:creationId xmlns:p14="http://schemas.microsoft.com/office/powerpoint/2010/main" val="376506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shows organization</a:t>
            </a:r>
            <a:r>
              <a:rPr lang="en-US" baseline="0" dirty="0" smtClean="0"/>
              <a:t> to hydrometeors. Is this structure repeated throughout the data set? To answer that developed a spatial compositing technique that determines where each of these hydrometeor types are located relative to the midlevel inflow. </a:t>
            </a:r>
            <a:endParaRPr lang="en-US" dirty="0"/>
          </a:p>
        </p:txBody>
      </p:sp>
      <p:sp>
        <p:nvSpPr>
          <p:cNvPr id="4" name="Slide Number Placeholder 3"/>
          <p:cNvSpPr>
            <a:spLocks noGrp="1"/>
          </p:cNvSpPr>
          <p:nvPr>
            <p:ph type="sldNum" sz="quarter" idx="10"/>
          </p:nvPr>
        </p:nvSpPr>
        <p:spPr/>
        <p:txBody>
          <a:bodyPr/>
          <a:lstStyle/>
          <a:p>
            <a:fld id="{91420700-75B5-4EF8-A192-3514584F3E85}" type="slidenum">
              <a:rPr lang="en-US" smtClean="0"/>
              <a:t>11</a:t>
            </a:fld>
            <a:endParaRPr lang="en-US"/>
          </a:p>
        </p:txBody>
      </p:sp>
    </p:spTree>
    <p:extLst>
      <p:ext uri="{BB962C8B-B14F-4D97-AF65-F5344CB8AC3E}">
        <p14:creationId xmlns:p14="http://schemas.microsoft.com/office/powerpoint/2010/main" val="102225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rgbClr val="D9D9D9"/>
                </a:solidFill>
              </a:rPr>
              <a:t>Three step process.</a:t>
            </a:r>
            <a:r>
              <a:rPr lang="en-US" sz="1200" baseline="0" dirty="0" smtClean="0">
                <a:solidFill>
                  <a:srgbClr val="D9D9D9"/>
                </a:solidFill>
              </a:rPr>
              <a:t> First select cases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13</a:t>
            </a:fld>
            <a:endParaRPr lang="en-US"/>
          </a:p>
        </p:txBody>
      </p:sp>
    </p:spTree>
    <p:extLst>
      <p:ext uri="{BB962C8B-B14F-4D97-AF65-F5344CB8AC3E}">
        <p14:creationId xmlns:p14="http://schemas.microsoft.com/office/powerpoint/2010/main" val="36416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step manually</a:t>
            </a:r>
            <a:r>
              <a:rPr lang="en-US" baseline="0" dirty="0" smtClean="0"/>
              <a:t> map the location of the midlevel inflow and hydrometeors…..</a:t>
            </a:r>
          </a:p>
          <a:p>
            <a:r>
              <a:rPr lang="en-US" baseline="0" dirty="0" smtClean="0"/>
              <a:t>Third step, fit into a generic midlevel inflow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14</a:t>
            </a:fld>
            <a:endParaRPr lang="en-US"/>
          </a:p>
        </p:txBody>
      </p:sp>
    </p:spTree>
    <p:extLst>
      <p:ext uri="{BB962C8B-B14F-4D97-AF65-F5344CB8AC3E}">
        <p14:creationId xmlns:p14="http://schemas.microsoft.com/office/powerpoint/2010/main" val="2761392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377"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377"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Arial"/>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D57B0AA-AC8E-4463-ADAC-E87D09B82E4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247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lgn="l" defTabSz="914377"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630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1828800" y="457203"/>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80571" y="5181603"/>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lgn="l" defTabSz="914377"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8591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5"/>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80571" y="5181603"/>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lgn="l" defTabSz="914377"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891" indent="-342891" algn="l" defTabSz="914377"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dirty="0"/>
          </a:p>
        </p:txBody>
      </p:sp>
    </p:spTree>
    <p:extLst>
      <p:ext uri="{BB962C8B-B14F-4D97-AF65-F5344CB8AC3E}">
        <p14:creationId xmlns:p14="http://schemas.microsoft.com/office/powerpoint/2010/main" val="207009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65401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4"/>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4"/>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57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4B9AD35B-A1A5-F845-BC27-8722826B0B55}" type="slidenum">
              <a:rPr lang="en-US"/>
              <a:pPr>
                <a:defRPr/>
              </a:pPr>
              <a:t>‹#›</a:t>
            </a:fld>
            <a:endParaRPr lang="en-US"/>
          </a:p>
        </p:txBody>
      </p:sp>
    </p:spTree>
    <p:extLst>
      <p:ext uri="{BB962C8B-B14F-4D97-AF65-F5344CB8AC3E}">
        <p14:creationId xmlns:p14="http://schemas.microsoft.com/office/powerpoint/2010/main" val="201079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2"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043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4"/>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extLst>
      <p:ext uri="{BB962C8B-B14F-4D97-AF65-F5344CB8AC3E}">
        <p14:creationId xmlns:p14="http://schemas.microsoft.com/office/powerpoint/2010/main" val="73223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2" y="990600"/>
            <a:ext cx="7770813" cy="1743075"/>
          </a:xfrm>
        </p:spPr>
        <p:txBody>
          <a:bodyPr vert="horz" lIns="91440" tIns="45720" rIns="91440" bIns="45720" rtlCol="0" anchor="b" anchorCtr="0">
            <a:noAutofit/>
          </a:bodyPr>
          <a:lstStyle>
            <a:lvl1pPr algn="ctr" defTabSz="914377"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dirty="0" smtClean="0"/>
              <a:t>Click to edit Master title style</a:t>
            </a:r>
            <a:endParaRPr dirty="0"/>
          </a:p>
        </p:txBody>
      </p:sp>
      <p:sp>
        <p:nvSpPr>
          <p:cNvPr id="3" name="Text Placeholder 2"/>
          <p:cNvSpPr>
            <a:spLocks noGrp="1"/>
          </p:cNvSpPr>
          <p:nvPr>
            <p:ph type="body" idx="1"/>
          </p:nvPr>
        </p:nvSpPr>
        <p:spPr>
          <a:xfrm>
            <a:off x="685802" y="2756651"/>
            <a:ext cx="7770813" cy="1281953"/>
          </a:xfrm>
        </p:spPr>
        <p:txBody>
          <a:bodyPr vert="horz" lIns="91440" tIns="45720" rIns="91440" bIns="45720" rtlCol="0">
            <a:normAutofit/>
          </a:bodyPr>
          <a:lstStyle>
            <a:lvl1pPr marL="0" indent="0" algn="ctr" defTabSz="914377"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Arial"/>
                <a:ea typeface="+mn-ea"/>
                <a:cs typeface="+mn-cs"/>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7159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2" y="121027"/>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42"/>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653" indent="-336542">
              <a:defRPr sz="1800"/>
            </a:lvl8pPr>
            <a:lvl9pPr marL="2398653" indent="-336542">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42"/>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653" indent="-336542">
              <a:defRPr sz="1800"/>
            </a:lvl8pPr>
            <a:lvl9pPr marL="2398653" indent="-336542">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8482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2" y="121027"/>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653" indent="-336542">
              <a:defRPr sz="1600"/>
            </a:lvl8pPr>
            <a:lvl9pPr marL="2398653" indent="-336542">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653" indent="-336542">
              <a:defRPr sz="1600"/>
            </a:lvl8pPr>
            <a:lvl9pPr marL="2398653" indent="-336542">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66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7639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499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4"/>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653" indent="-336542">
              <a:defRPr sz="1800"/>
            </a:lvl8pPr>
            <a:lvl9pPr marL="2398653" indent="-336542">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12AAF-69F3-1249-8B6C-0180623CA157}" type="datetimeFigureOut">
              <a:rPr lang="en-US" smtClean="0">
                <a:solidFill>
                  <a:prstClr val="white">
                    <a:tint val="75000"/>
                  </a:prstClr>
                </a:solidFill>
              </a:rPr>
              <a:pPr/>
              <a:t>10/5/15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26B440D-9ABF-0C46-859A-15559B344C4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175625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2" y="121027"/>
            <a:ext cx="7770813" cy="1429871"/>
          </a:xfrm>
          <a:prstGeom prst="rect">
            <a:avLst/>
          </a:prstGeom>
        </p:spPr>
        <p:txBody>
          <a:bodyPr vert="horz" lIns="91440" tIns="45720" rIns="91440" bIns="45720"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2" y="1752602"/>
            <a:ext cx="7770813"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20435" y="6356354"/>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latin typeface="Arial"/>
              </a:defRPr>
            </a:lvl1pPr>
          </a:lstStyle>
          <a:p>
            <a:pPr defTabSz="457189"/>
            <a:fld id="{ED612AAF-69F3-1249-8B6C-0180623CA157}" type="datetimeFigureOut">
              <a:rPr lang="en-US" smtClean="0">
                <a:solidFill>
                  <a:prstClr val="white">
                    <a:tint val="75000"/>
                  </a:prstClr>
                </a:solidFill>
              </a:rPr>
              <a:pPr defTabSz="457189"/>
              <a:t>10/5/15</a:t>
            </a:fld>
            <a:endParaRPr lang="en-US" dirty="0">
              <a:solidFill>
                <a:prstClr val="white">
                  <a:tint val="75000"/>
                </a:prstClr>
              </a:solidFill>
            </a:endParaRPr>
          </a:p>
        </p:txBody>
      </p:sp>
      <p:sp>
        <p:nvSpPr>
          <p:cNvPr id="5" name="Footer Placeholder 4"/>
          <p:cNvSpPr>
            <a:spLocks noGrp="1"/>
          </p:cNvSpPr>
          <p:nvPr>
            <p:ph type="ftr" sz="quarter" idx="3"/>
          </p:nvPr>
        </p:nvSpPr>
        <p:spPr>
          <a:xfrm>
            <a:off x="354105" y="6356354"/>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latin typeface="Arial"/>
              </a:defRPr>
            </a:lvl1pPr>
          </a:lstStyle>
          <a:p>
            <a:pPr defTabSz="457189"/>
            <a:endParaRPr lang="en-US" dirty="0">
              <a:solidFill>
                <a:prstClr val="white">
                  <a:tint val="75000"/>
                </a:prstClr>
              </a:solidFill>
            </a:endParaRPr>
          </a:p>
        </p:txBody>
      </p:sp>
      <p:sp>
        <p:nvSpPr>
          <p:cNvPr id="6" name="Slide Number Placeholder 5"/>
          <p:cNvSpPr>
            <a:spLocks noGrp="1"/>
          </p:cNvSpPr>
          <p:nvPr>
            <p:ph type="sldNum" sz="quarter" idx="4"/>
          </p:nvPr>
        </p:nvSpPr>
        <p:spPr>
          <a:xfrm>
            <a:off x="4229100" y="6356354"/>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latin typeface="Arial"/>
              </a:defRPr>
            </a:lvl1pPr>
          </a:lstStyle>
          <a:p>
            <a:pPr defTabSz="457189"/>
            <a:fld id="{626B440D-9ABF-0C46-859A-15559B344C44}" type="slidenum">
              <a:rPr lang="en-US" smtClean="0">
                <a:solidFill>
                  <a:prstClr val="white">
                    <a:tint val="75000"/>
                  </a:prstClr>
                </a:solidFill>
              </a:rPr>
              <a:pPr defTabSz="457189"/>
              <a:t>‹#›</a:t>
            </a:fld>
            <a:endParaRPr lang="en-US" dirty="0">
              <a:solidFill>
                <a:prstClr val="white">
                  <a:tint val="75000"/>
                </a:prstClr>
              </a:solidFill>
            </a:endParaRPr>
          </a:p>
        </p:txBody>
      </p:sp>
    </p:spTree>
    <p:extLst>
      <p:ext uri="{BB962C8B-B14F-4D97-AF65-F5344CB8AC3E}">
        <p14:creationId xmlns:p14="http://schemas.microsoft.com/office/powerpoint/2010/main" val="100043322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ctr" defTabSz="914377"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p:titleStyle>
    <p:bodyStyle>
      <a:lvl1pPr marL="342891" indent="-342891" algn="l" defTabSz="914377" rtl="0" eaLnBrk="1" latinLnBrk="0" hangingPunct="1">
        <a:spcBef>
          <a:spcPts val="2000"/>
        </a:spcBef>
        <a:buFontTx/>
        <a:buBlip>
          <a:blip r:embed="rId17"/>
        </a:buBlip>
        <a:defRPr sz="2200" kern="1200">
          <a:solidFill>
            <a:schemeClr val="tx1"/>
          </a:solidFill>
          <a:effectLst>
            <a:outerShdw blurRad="50800" dist="50800" dir="5400000" sx="101000" sy="101000" algn="t" rotWithShape="0">
              <a:prstClr val="black">
                <a:alpha val="40000"/>
              </a:prstClr>
            </a:outerShdw>
          </a:effectLst>
          <a:latin typeface="Arial"/>
          <a:ea typeface="+mn-ea"/>
          <a:cs typeface="+mn-cs"/>
        </a:defRPr>
      </a:lvl1pPr>
      <a:lvl2pPr marL="685783" indent="-336542" algn="l" defTabSz="914377" rtl="0" eaLnBrk="1" latinLnBrk="0" hangingPunct="1">
        <a:spcBef>
          <a:spcPts val="600"/>
        </a:spcBef>
        <a:buFontTx/>
        <a:buBlip>
          <a:blip r:embed="rId17"/>
        </a:buBlip>
        <a:defRPr sz="2000" kern="1200">
          <a:solidFill>
            <a:schemeClr val="tx1"/>
          </a:solidFill>
          <a:effectLst>
            <a:outerShdw blurRad="50800" dist="50800" dir="5400000" sx="101000" sy="101000" algn="t" rotWithShape="0">
              <a:prstClr val="black">
                <a:alpha val="40000"/>
              </a:prstClr>
            </a:outerShdw>
          </a:effectLst>
          <a:latin typeface="Arial"/>
          <a:ea typeface="+mn-ea"/>
          <a:cs typeface="+mn-cs"/>
        </a:defRPr>
      </a:lvl2pPr>
      <a:lvl3pPr marL="1035025" indent="-349242" algn="l" defTabSz="914377" rtl="0" eaLnBrk="1" latinLnBrk="0" hangingPunct="1">
        <a:spcBef>
          <a:spcPts val="600"/>
        </a:spcBef>
        <a:buFontTx/>
        <a:buBlip>
          <a:blip r:embed="rId17"/>
        </a:buBlip>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3pPr>
      <a:lvl4pPr marL="1371566" indent="-336542" algn="l" defTabSz="914377" rtl="0" eaLnBrk="1" latinLnBrk="0" hangingPunct="1">
        <a:spcBef>
          <a:spcPts val="600"/>
        </a:spcBef>
        <a:buFontTx/>
        <a:buBlip>
          <a:blip r:embed="rId17"/>
        </a:buBlip>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4pPr>
      <a:lvl5pPr marL="1720808" indent="-349242" algn="l" defTabSz="914377" rtl="0" eaLnBrk="1" latinLnBrk="0" hangingPunct="1">
        <a:spcBef>
          <a:spcPts val="600"/>
        </a:spcBef>
        <a:buFontTx/>
        <a:buBlip>
          <a:blip r:embed="rId17"/>
        </a:buBlip>
        <a:defRPr sz="1800" kern="1200">
          <a:solidFill>
            <a:schemeClr val="tx1"/>
          </a:solidFill>
          <a:effectLst>
            <a:outerShdw blurRad="50800" dist="50800" dir="5400000" sx="101000" sy="101000" algn="t" rotWithShape="0">
              <a:prstClr val="black">
                <a:alpha val="40000"/>
              </a:prstClr>
            </a:outerShdw>
          </a:effectLst>
          <a:latin typeface="Arial"/>
          <a:ea typeface="+mn-ea"/>
          <a:cs typeface="+mn-cs"/>
        </a:defRPr>
      </a:lvl5pPr>
      <a:lvl6pPr marL="2055762" indent="-336542" algn="l" defTabSz="914377"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653" indent="-336542" algn="l" defTabSz="914377"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131" indent="-336542" algn="l" defTabSz="914377"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11" indent="-336542" algn="l" defTabSz="914377" rtl="0" eaLnBrk="1" latinLnBrk="0" hangingPunct="1">
        <a:spcBef>
          <a:spcPct val="20000"/>
        </a:spcBef>
        <a:buFontTx/>
        <a:buBlip>
          <a:blip r:embed="rId17"/>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7.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8.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emf"/><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wmf"/><Relationship Id="rId4" Type="http://schemas.openxmlformats.org/officeDocument/2006/relationships/image" Target="../media/image29.w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g"/><Relationship Id="rId5" Type="http://schemas.openxmlformats.org/officeDocument/2006/relationships/image" Target="../media/image46.wmf"/><Relationship Id="rId6" Type="http://schemas.openxmlformats.org/officeDocument/2006/relationships/image" Target="../media/image47.jpg"/><Relationship Id="rId7"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wmf"/><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g"/><Relationship Id="rId5" Type="http://schemas.openxmlformats.org/officeDocument/2006/relationships/image" Target="../media/image46.wmf"/><Relationship Id="rId6" Type="http://schemas.openxmlformats.org/officeDocument/2006/relationships/image" Target="../media/image51.jpg"/><Relationship Id="rId7"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g"/><Relationship Id="rId5" Type="http://schemas.openxmlformats.org/officeDocument/2006/relationships/image" Target="../media/image46.wmf"/><Relationship Id="rId6" Type="http://schemas.openxmlformats.org/officeDocument/2006/relationships/image" Target="../media/image55.jpg"/><Relationship Id="rId7"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7.jpg"/><Relationship Id="rId5" Type="http://schemas.openxmlformats.org/officeDocument/2006/relationships/image" Target="../media/image46.wmf"/><Relationship Id="rId6" Type="http://schemas.openxmlformats.org/officeDocument/2006/relationships/image" Target="../media/image58.jpg"/><Relationship Id="rId7" Type="http://schemas.openxmlformats.org/officeDocument/2006/relationships/image" Target="../media/image59.jp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64.jpg"/><Relationship Id="rId5" Type="http://schemas.openxmlformats.org/officeDocument/2006/relationships/image" Target="../media/image39.jpg"/><Relationship Id="rId6" Type="http://schemas.openxmlformats.org/officeDocument/2006/relationships/image" Target="../media/image65.jpg"/><Relationship Id="rId7" Type="http://schemas.openxmlformats.org/officeDocument/2006/relationships/image" Target="../media/image66.jpg"/><Relationship Id="rId8" Type="http://schemas.openxmlformats.org/officeDocument/2006/relationships/image" Target="../media/image67.jpg"/><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5.jpg"/><Relationship Id="rId5" Type="http://schemas.openxmlformats.org/officeDocument/2006/relationships/image" Target="../media/image58.jpg"/><Relationship Id="rId6" Type="http://schemas.openxmlformats.org/officeDocument/2006/relationships/image" Target="../media/image68.jpg"/><Relationship Id="rId7" Type="http://schemas.openxmlformats.org/officeDocument/2006/relationships/image" Target="../media/image69.jpg"/><Relationship Id="rId8" Type="http://schemas.openxmlformats.org/officeDocument/2006/relationships/image" Target="../media/image70.jpg"/><Relationship Id="rId9" Type="http://schemas.openxmlformats.org/officeDocument/2006/relationships/image" Target="../media/image71.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64.jpg"/><Relationship Id="rId5" Type="http://schemas.openxmlformats.org/officeDocument/2006/relationships/image" Target="../media/image39.jpg"/><Relationship Id="rId6" Type="http://schemas.openxmlformats.org/officeDocument/2006/relationships/image" Target="../media/image65.jpg"/><Relationship Id="rId7" Type="http://schemas.openxmlformats.org/officeDocument/2006/relationships/image" Target="../media/image66.jpg"/><Relationship Id="rId8" Type="http://schemas.openxmlformats.org/officeDocument/2006/relationships/image" Target="../media/image67.jpg"/><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5.jpg"/><Relationship Id="rId5" Type="http://schemas.openxmlformats.org/officeDocument/2006/relationships/image" Target="../media/image58.jpg"/><Relationship Id="rId6" Type="http://schemas.openxmlformats.org/officeDocument/2006/relationships/image" Target="../media/image68.jpg"/><Relationship Id="rId7" Type="http://schemas.openxmlformats.org/officeDocument/2006/relationships/image" Target="../media/image69.jpg"/><Relationship Id="rId8" Type="http://schemas.openxmlformats.org/officeDocument/2006/relationships/image" Target="../media/image70.jpg"/><Relationship Id="rId9" Type="http://schemas.openxmlformats.org/officeDocument/2006/relationships/image" Target="../media/image71.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64.jpg"/><Relationship Id="rId6" Type="http://schemas.openxmlformats.org/officeDocument/2006/relationships/image" Target="../media/image65.jpg"/><Relationship Id="rId7" Type="http://schemas.openxmlformats.org/officeDocument/2006/relationships/image" Target="../media/image66.jpg"/><Relationship Id="rId8" Type="http://schemas.openxmlformats.org/officeDocument/2006/relationships/image" Target="../media/image67.jpg"/><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1.jpg"/><Relationship Id="rId5" Type="http://schemas.openxmlformats.org/officeDocument/2006/relationships/image" Target="../media/image47.jpg"/><Relationship Id="rId6" Type="http://schemas.openxmlformats.org/officeDocument/2006/relationships/image" Target="../media/image68.jpg"/><Relationship Id="rId7" Type="http://schemas.openxmlformats.org/officeDocument/2006/relationships/image" Target="../media/image69.jpg"/><Relationship Id="rId8" Type="http://schemas.openxmlformats.org/officeDocument/2006/relationships/image" Target="../media/image70.jpg"/><Relationship Id="rId9" Type="http://schemas.openxmlformats.org/officeDocument/2006/relationships/image" Target="../media/image71.jpg"/><Relationship Id="rId1" Type="http://schemas.openxmlformats.org/officeDocument/2006/relationships/slideLayout" Target="../slideLayouts/slideLayout7.xml"/><Relationship Id="rId2"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73.jpg"/><Relationship Id="rId1" Type="http://schemas.openxmlformats.org/officeDocument/2006/relationships/slideLayout" Target="../slideLayouts/slideLayout7.xml"/><Relationship Id="rId2" Type="http://schemas.openxmlformats.org/officeDocument/2006/relationships/image" Target="../media/image7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image" Target="../media/image12.png"/><Relationship Id="rId6"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063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055800" y="2336968"/>
            <a:ext cx="7176155" cy="978408"/>
          </a:xfrm>
          <a:effectLst>
            <a:outerShdw blurRad="50800" dist="38100" algn="l" rotWithShape="0">
              <a:prstClr val="black">
                <a:alpha val="40000"/>
              </a:prstClr>
            </a:outerShdw>
          </a:effectLst>
        </p:spPr>
        <p:txBody>
          <a:bodyPr/>
          <a:lstStyle/>
          <a:p>
            <a:r>
              <a:rPr lang="en-US" sz="2800"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The Organization of Microphysical Processes in Mesoscale Convective Systems over the </a:t>
            </a:r>
            <a:r>
              <a:rPr lang="en-US" sz="2800"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Central </a:t>
            </a:r>
            <a:r>
              <a:rPr lang="en-US" sz="2800"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Indian </a:t>
            </a:r>
            <a:r>
              <a:rPr lang="en-US" sz="2800"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Ocean</a:t>
            </a:r>
            <a:endParaRPr lang="en-US" sz="2800"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3" name="Subtitle 2"/>
          <p:cNvSpPr>
            <a:spLocks noGrp="1"/>
          </p:cNvSpPr>
          <p:nvPr>
            <p:ph type="subTitle" idx="1"/>
          </p:nvPr>
        </p:nvSpPr>
        <p:spPr>
          <a:xfrm>
            <a:off x="685800" y="3966919"/>
            <a:ext cx="7772400" cy="877824"/>
          </a:xfrm>
        </p:spPr>
        <p:txBody>
          <a:bodyPr>
            <a:normAutofit fontScale="25000" lnSpcReduction="20000"/>
          </a:bodyPr>
          <a:lstStyle/>
          <a:p>
            <a:endParaRPr lang="en-US" dirty="0" smtClean="0"/>
          </a:p>
          <a:p>
            <a:endParaRPr lang="en-US" dirty="0" smtClean="0">
              <a:solidFill>
                <a:schemeClr val="tx1">
                  <a:lumMod val="85000"/>
                </a:schemeClr>
              </a:solidFill>
            </a:endParaRPr>
          </a:p>
          <a:p>
            <a:r>
              <a:rPr lang="en-US" sz="7200" dirty="0">
                <a:solidFill>
                  <a:schemeClr val="bg1"/>
                </a:solidFill>
                <a:effectLst/>
              </a:rPr>
              <a:t>Hannah C. </a:t>
            </a:r>
            <a:r>
              <a:rPr lang="en-US" sz="7200" dirty="0" smtClean="0">
                <a:solidFill>
                  <a:schemeClr val="bg1"/>
                </a:solidFill>
                <a:effectLst/>
              </a:rPr>
              <a:t>Barnes, Robert A. </a:t>
            </a:r>
            <a:r>
              <a:rPr lang="en-US" sz="7200" dirty="0" err="1" smtClean="0">
                <a:solidFill>
                  <a:schemeClr val="bg1"/>
                </a:solidFill>
                <a:effectLst/>
              </a:rPr>
              <a:t>Houze</a:t>
            </a:r>
            <a:r>
              <a:rPr lang="en-US" sz="7200" dirty="0">
                <a:solidFill>
                  <a:schemeClr val="bg1"/>
                </a:solidFill>
                <a:effectLst/>
              </a:rPr>
              <a:t> </a:t>
            </a:r>
            <a:r>
              <a:rPr lang="en-US" sz="7200" dirty="0" smtClean="0">
                <a:solidFill>
                  <a:schemeClr val="bg1"/>
                </a:solidFill>
                <a:effectLst/>
              </a:rPr>
              <a:t>Jr.</a:t>
            </a:r>
          </a:p>
          <a:p>
            <a:r>
              <a:rPr lang="en-US" sz="7200" dirty="0" smtClean="0">
                <a:solidFill>
                  <a:schemeClr val="bg1"/>
                </a:solidFill>
                <a:effectLst/>
              </a:rPr>
              <a:t>University of Washington</a:t>
            </a:r>
          </a:p>
          <a:p>
            <a:endParaRPr lang="en-US" sz="7200" dirty="0" smtClean="0">
              <a:solidFill>
                <a:schemeClr val="tx1">
                  <a:lumMod val="85000"/>
                </a:schemeClr>
              </a:solidFill>
            </a:endParaRPr>
          </a:p>
          <a:p>
            <a:endParaRPr lang="en-US" sz="7200" dirty="0">
              <a:solidFill>
                <a:schemeClr val="tx1">
                  <a:lumMod val="85000"/>
                </a:schemeClr>
              </a:solidFill>
            </a:endParaRPr>
          </a:p>
          <a:p>
            <a:endParaRPr lang="en-US" sz="7200" dirty="0">
              <a:solidFill>
                <a:schemeClr val="tx1">
                  <a:lumMod val="85000"/>
                </a:schemeClr>
              </a:solidFill>
            </a:endParaRPr>
          </a:p>
          <a:p>
            <a:r>
              <a:rPr lang="en-US" sz="7200" dirty="0" smtClean="0">
                <a:solidFill>
                  <a:schemeClr val="tx1">
                    <a:lumMod val="85000"/>
                  </a:schemeClr>
                </a:solidFill>
              </a:rPr>
              <a:t>PNNL Seminar</a:t>
            </a:r>
            <a:endParaRPr lang="en-US" sz="7200" dirty="0">
              <a:solidFill>
                <a:schemeClr val="tx1">
                  <a:lumMod val="85000"/>
                </a:schemeClr>
              </a:solidFill>
            </a:endParaRPr>
          </a:p>
          <a:p>
            <a:r>
              <a:rPr lang="en-US" sz="7200" dirty="0" smtClean="0">
                <a:solidFill>
                  <a:schemeClr val="tx1">
                    <a:lumMod val="85000"/>
                  </a:schemeClr>
                </a:solidFill>
              </a:rPr>
              <a:t>1</a:t>
            </a:r>
            <a:r>
              <a:rPr lang="en-US" sz="7200" baseline="30000" dirty="0" smtClean="0">
                <a:solidFill>
                  <a:schemeClr val="tx1">
                    <a:lumMod val="85000"/>
                  </a:schemeClr>
                </a:solidFill>
              </a:rPr>
              <a:t>st</a:t>
            </a:r>
            <a:r>
              <a:rPr lang="en-US" sz="7200" dirty="0" smtClean="0">
                <a:solidFill>
                  <a:schemeClr val="tx1">
                    <a:lumMod val="85000"/>
                  </a:schemeClr>
                </a:solidFill>
              </a:rPr>
              <a:t> October 2015</a:t>
            </a:r>
            <a:endParaRPr lang="en-US" sz="7200" dirty="0">
              <a:solidFill>
                <a:schemeClr val="tx1">
                  <a:lumMod val="85000"/>
                </a:schemeClr>
              </a:solidFill>
            </a:endParaRPr>
          </a:p>
          <a:p>
            <a:r>
              <a:rPr lang="en-US" sz="7200" dirty="0" smtClean="0">
                <a:solidFill>
                  <a:schemeClr val="tx1">
                    <a:lumMod val="85000"/>
                  </a:schemeClr>
                </a:solidFill>
              </a:rPr>
              <a:t>PNNL, Richland, WA</a:t>
            </a:r>
            <a:endParaRPr lang="en-US" sz="7200" dirty="0">
              <a:solidFill>
                <a:schemeClr val="tx1">
                  <a:lumMod val="85000"/>
                </a:schemeClr>
              </a:solidFill>
            </a:endParaRPr>
          </a:p>
          <a:p>
            <a:endParaRPr lang="en-US" dirty="0">
              <a:solidFill>
                <a:schemeClr val="tx1">
                  <a:lumMod val="85000"/>
                </a:schemeClr>
              </a:solidFill>
            </a:endParaRPr>
          </a:p>
        </p:txBody>
      </p:sp>
      <p:sp>
        <p:nvSpPr>
          <p:cNvPr id="4" name="TextBox 3"/>
          <p:cNvSpPr txBox="1"/>
          <p:nvPr/>
        </p:nvSpPr>
        <p:spPr>
          <a:xfrm>
            <a:off x="4229719" y="6596390"/>
            <a:ext cx="4943659" cy="276999"/>
          </a:xfrm>
          <a:prstGeom prst="rect">
            <a:avLst/>
          </a:prstGeom>
          <a:noFill/>
        </p:spPr>
        <p:txBody>
          <a:bodyPr wrap="square" rtlCol="0">
            <a:spAutoFit/>
          </a:bodyPr>
          <a:lstStyle/>
          <a:p>
            <a:pPr algn="r"/>
            <a:r>
              <a:rPr lang="en-US" sz="1200" dirty="0" smtClean="0">
                <a:solidFill>
                  <a:schemeClr val="tx1">
                    <a:lumMod val="95000"/>
                  </a:schemeClr>
                </a:solidFill>
                <a:latin typeface="Arial" panose="020B0604020202020204" pitchFamily="34" charset="0"/>
                <a:cs typeface="Arial" panose="020B0604020202020204" pitchFamily="34" charset="0"/>
              </a:rPr>
              <a:t>Funded by NSF Grant AGS-1355 and DOE Grant </a:t>
            </a:r>
            <a:r>
              <a:rPr lang="en-US" sz="1200" dirty="0">
                <a:solidFill>
                  <a:schemeClr val="tx1">
                    <a:lumMod val="95000"/>
                  </a:schemeClr>
                </a:solidFill>
                <a:latin typeface="Arial" panose="020B0604020202020204" pitchFamily="34" charset="0"/>
                <a:cs typeface="Arial" panose="020B0604020202020204" pitchFamily="34" charset="0"/>
              </a:rPr>
              <a:t>DE-SC0008452 </a:t>
            </a:r>
          </a:p>
        </p:txBody>
      </p:sp>
    </p:spTree>
    <p:extLst>
      <p:ext uri="{BB962C8B-B14F-4D97-AF65-F5344CB8AC3E}">
        <p14:creationId xmlns:p14="http://schemas.microsoft.com/office/powerpoint/2010/main" val="7423022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31573" y="1900445"/>
            <a:ext cx="4031645" cy="3911658"/>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solidFill>
                  <a:srgbClr val="D9D9D9"/>
                </a:solidFill>
                <a:latin typeface="Arial" panose="020B0604020202020204" pitchFamily="34" charset="0"/>
                <a:cs typeface="Arial" panose="020B0604020202020204" pitchFamily="34" charset="0"/>
              </a:rPr>
              <a:t>Emit and receive vertical and horizontal pulses</a:t>
            </a:r>
          </a:p>
          <a:p>
            <a:endParaRPr lang="en-US" sz="1600" dirty="0" smtClean="0">
              <a:solidFill>
                <a:srgbClr val="D9D9D9"/>
              </a:solidFill>
              <a:latin typeface="Arial" panose="020B0604020202020204" pitchFamily="34" charset="0"/>
              <a:cs typeface="Arial" panose="020B0604020202020204" pitchFamily="34" charset="0"/>
            </a:endParaRPr>
          </a:p>
          <a:p>
            <a:r>
              <a:rPr lang="en-US" sz="1600" dirty="0" smtClean="0">
                <a:solidFill>
                  <a:srgbClr val="D9D9D9"/>
                </a:solidFill>
                <a:latin typeface="Arial" panose="020B0604020202020204" pitchFamily="34" charset="0"/>
                <a:cs typeface="Arial" panose="020B0604020202020204" pitchFamily="34" charset="0"/>
              </a:rPr>
              <a:t>Variables</a:t>
            </a:r>
          </a:p>
          <a:p>
            <a:pPr lvl="1"/>
            <a:r>
              <a:rPr lang="en-US" sz="1600" dirty="0" smtClean="0">
                <a:solidFill>
                  <a:srgbClr val="D9D9D9"/>
                </a:solidFill>
                <a:latin typeface="Arial" panose="020B0604020202020204" pitchFamily="34" charset="0"/>
                <a:cs typeface="Arial" panose="020B0604020202020204" pitchFamily="34" charset="0"/>
              </a:rPr>
              <a:t>Differential Reflectivity (Z</a:t>
            </a:r>
            <a:r>
              <a:rPr lang="en-US" sz="1600" baseline="-25000" dirty="0" smtClean="0">
                <a:solidFill>
                  <a:srgbClr val="D9D9D9"/>
                </a:solidFill>
                <a:latin typeface="Arial" panose="020B0604020202020204" pitchFamily="34" charset="0"/>
                <a:cs typeface="Arial" panose="020B0604020202020204" pitchFamily="34" charset="0"/>
              </a:rPr>
              <a:t>DR</a:t>
            </a:r>
            <a:r>
              <a:rPr lang="en-US" sz="1600" dirty="0" smtClean="0">
                <a:solidFill>
                  <a:srgbClr val="D9D9D9"/>
                </a:solidFill>
                <a:latin typeface="Arial" panose="020B0604020202020204" pitchFamily="34" charset="0"/>
                <a:cs typeface="Arial" panose="020B0604020202020204" pitchFamily="34" charset="0"/>
              </a:rPr>
              <a:t>)</a:t>
            </a:r>
          </a:p>
          <a:p>
            <a:pPr lvl="2"/>
            <a:r>
              <a:rPr lang="en-US" sz="1600" dirty="0" smtClean="0">
                <a:solidFill>
                  <a:srgbClr val="D9D9D9"/>
                </a:solidFill>
                <a:latin typeface="Arial" panose="020B0604020202020204" pitchFamily="34" charset="0"/>
                <a:cs typeface="Arial" panose="020B0604020202020204" pitchFamily="34" charset="0"/>
              </a:rPr>
              <a:t>Shape, phase</a:t>
            </a:r>
          </a:p>
          <a:p>
            <a:pPr lvl="1"/>
            <a:r>
              <a:rPr lang="en-US" sz="1600" dirty="0" smtClean="0">
                <a:solidFill>
                  <a:srgbClr val="D9D9D9"/>
                </a:solidFill>
                <a:latin typeface="Arial" panose="020B0604020202020204" pitchFamily="34" charset="0"/>
                <a:cs typeface="Arial" panose="020B0604020202020204" pitchFamily="34" charset="0"/>
              </a:rPr>
              <a:t>Specific Differential Phase (K</a:t>
            </a:r>
            <a:r>
              <a:rPr lang="en-US" sz="1600" baseline="-25000" dirty="0" smtClean="0">
                <a:solidFill>
                  <a:srgbClr val="D9D9D9"/>
                </a:solidFill>
                <a:latin typeface="Arial" panose="020B0604020202020204" pitchFamily="34" charset="0"/>
                <a:cs typeface="Arial" panose="020B0604020202020204" pitchFamily="34" charset="0"/>
              </a:rPr>
              <a:t>DP</a:t>
            </a:r>
            <a:r>
              <a:rPr lang="en-US" sz="1600" dirty="0" smtClean="0">
                <a:solidFill>
                  <a:srgbClr val="D9D9D9"/>
                </a:solidFill>
                <a:latin typeface="Arial" panose="020B0604020202020204" pitchFamily="34" charset="0"/>
                <a:cs typeface="Arial" panose="020B0604020202020204" pitchFamily="34" charset="0"/>
              </a:rPr>
              <a:t>)</a:t>
            </a:r>
          </a:p>
          <a:p>
            <a:pPr lvl="2"/>
            <a:r>
              <a:rPr lang="en-US" sz="1600" dirty="0">
                <a:solidFill>
                  <a:srgbClr val="D9D9D9"/>
                </a:solidFill>
                <a:latin typeface="Arial" panose="020B0604020202020204" pitchFamily="34" charset="0"/>
                <a:cs typeface="Arial" panose="020B0604020202020204" pitchFamily="34" charset="0"/>
              </a:rPr>
              <a:t>W</a:t>
            </a:r>
            <a:r>
              <a:rPr lang="en-US" sz="1600" dirty="0" smtClean="0">
                <a:solidFill>
                  <a:srgbClr val="D9D9D9"/>
                </a:solidFill>
                <a:latin typeface="Arial" panose="020B0604020202020204" pitchFamily="34" charset="0"/>
                <a:cs typeface="Arial" panose="020B0604020202020204" pitchFamily="34" charset="0"/>
              </a:rPr>
              <a:t>ater content</a:t>
            </a:r>
          </a:p>
          <a:p>
            <a:pPr lvl="1"/>
            <a:r>
              <a:rPr lang="en-US" sz="1600" dirty="0" smtClean="0">
                <a:solidFill>
                  <a:srgbClr val="D9D9D9"/>
                </a:solidFill>
                <a:latin typeface="Arial" panose="020B0604020202020204" pitchFamily="34" charset="0"/>
                <a:cs typeface="Arial" panose="020B0604020202020204" pitchFamily="34" charset="0"/>
              </a:rPr>
              <a:t>Correlation Coefficient (</a:t>
            </a:r>
            <a:r>
              <a:rPr lang="en-US" sz="1600" dirty="0" err="1" smtClean="0">
                <a:solidFill>
                  <a:srgbClr val="D9D9D9"/>
                </a:solidFill>
                <a:latin typeface="Arial" panose="020B0604020202020204" pitchFamily="34" charset="0"/>
                <a:cs typeface="Arial" panose="020B0604020202020204" pitchFamily="34" charset="0"/>
              </a:rPr>
              <a:t>ρ</a:t>
            </a:r>
            <a:r>
              <a:rPr lang="en-US" sz="1600" baseline="-25000" dirty="0" err="1" smtClean="0">
                <a:solidFill>
                  <a:srgbClr val="D9D9D9"/>
                </a:solidFill>
                <a:latin typeface="Arial" panose="020B0604020202020204" pitchFamily="34" charset="0"/>
                <a:cs typeface="Arial" panose="020B0604020202020204" pitchFamily="34" charset="0"/>
              </a:rPr>
              <a:t>HV</a:t>
            </a:r>
            <a:r>
              <a:rPr lang="en-US" sz="1600" dirty="0" smtClean="0">
                <a:solidFill>
                  <a:srgbClr val="D9D9D9"/>
                </a:solidFill>
                <a:latin typeface="Arial" panose="020B0604020202020204" pitchFamily="34" charset="0"/>
                <a:cs typeface="Arial" panose="020B0604020202020204" pitchFamily="34" charset="0"/>
              </a:rPr>
              <a:t>)</a:t>
            </a:r>
            <a:endParaRPr lang="en-US" sz="1600" dirty="0">
              <a:solidFill>
                <a:srgbClr val="D9D9D9"/>
              </a:solidFill>
              <a:latin typeface="Arial" panose="020B0604020202020204" pitchFamily="34" charset="0"/>
              <a:cs typeface="Arial" panose="020B0604020202020204" pitchFamily="34" charset="0"/>
            </a:endParaRPr>
          </a:p>
          <a:p>
            <a:pPr lvl="2"/>
            <a:r>
              <a:rPr lang="en-US" sz="1600" dirty="0" smtClean="0">
                <a:solidFill>
                  <a:srgbClr val="D9D9D9"/>
                </a:solidFill>
                <a:latin typeface="Arial" panose="020B0604020202020204" pitchFamily="34" charset="0"/>
                <a:cs typeface="Arial" panose="020B0604020202020204" pitchFamily="34" charset="0"/>
              </a:rPr>
              <a:t>Phase, diversity</a:t>
            </a:r>
          </a:p>
          <a:p>
            <a:pPr lvl="1"/>
            <a:r>
              <a:rPr lang="en-US" sz="1600" dirty="0" smtClean="0">
                <a:solidFill>
                  <a:srgbClr val="D9D9D9"/>
                </a:solidFill>
                <a:latin typeface="Arial" panose="020B0604020202020204" pitchFamily="34" charset="0"/>
                <a:cs typeface="Arial" panose="020B0604020202020204" pitchFamily="34" charset="0"/>
              </a:rPr>
              <a:t>Linear Depolarization Ratio (LDR) </a:t>
            </a:r>
          </a:p>
          <a:p>
            <a:pPr lvl="2"/>
            <a:r>
              <a:rPr lang="en-US" sz="1600" dirty="0" smtClean="0">
                <a:solidFill>
                  <a:srgbClr val="D9D9D9"/>
                </a:solidFill>
                <a:latin typeface="Arial" panose="020B0604020202020204" pitchFamily="34" charset="0"/>
                <a:cs typeface="Arial" panose="020B0604020202020204" pitchFamily="34" charset="0"/>
              </a:rPr>
              <a:t>Phase, orientation, diversity</a:t>
            </a:r>
          </a:p>
        </p:txBody>
      </p:sp>
      <p:sp>
        <p:nvSpPr>
          <p:cNvPr id="6" name="TextBox 5"/>
          <p:cNvSpPr txBox="1"/>
          <p:nvPr/>
        </p:nvSpPr>
        <p:spPr>
          <a:xfrm>
            <a:off x="0" y="192270"/>
            <a:ext cx="9144000" cy="523220"/>
          </a:xfrm>
          <a:prstGeom prst="rect">
            <a:avLst/>
          </a:prstGeom>
          <a:noFill/>
        </p:spPr>
        <p:txBody>
          <a:bodyPr wrap="square" rtlCol="0">
            <a:spAutoFit/>
          </a:bodyPr>
          <a:lstStyle/>
          <a:p>
            <a:pPr algn="ctr"/>
            <a:r>
              <a:rPr lang="en-US" sz="2800" b="1"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rPr>
              <a:t>Dual - Polarimetric Radar</a:t>
            </a:r>
            <a:endParaRPr lang="en-US" sz="2800"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cs typeface="Arial" panose="020B0604020202020204" pitchFamily="34" charset="0"/>
            </a:endParaRPr>
          </a:p>
        </p:txBody>
      </p:sp>
      <p:grpSp>
        <p:nvGrpSpPr>
          <p:cNvPr id="5" name="Group 4"/>
          <p:cNvGrpSpPr/>
          <p:nvPr/>
        </p:nvGrpSpPr>
        <p:grpSpPr>
          <a:xfrm>
            <a:off x="4369554" y="840733"/>
            <a:ext cx="4674894" cy="5877424"/>
            <a:chOff x="4369554" y="840733"/>
            <a:chExt cx="4674894" cy="5877424"/>
          </a:xfrm>
        </p:grpSpPr>
        <p:sp>
          <p:nvSpPr>
            <p:cNvPr id="14" name="TextBox 13"/>
            <p:cNvSpPr txBox="1"/>
            <p:nvPr/>
          </p:nvSpPr>
          <p:spPr>
            <a:xfrm>
              <a:off x="7236947" y="840733"/>
              <a:ext cx="1293406"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Reflectivity</a:t>
              </a:r>
              <a:endParaRPr lang="en-US" sz="1000" dirty="0">
                <a:solidFill>
                  <a:schemeClr val="bg1"/>
                </a:solidFill>
                <a:latin typeface="Arial" panose="020B0604020202020204" pitchFamily="34" charset="0"/>
                <a:cs typeface="Arial" panose="020B0604020202020204" pitchFamily="34" charset="0"/>
              </a:endParaRPr>
            </a:p>
          </p:txBody>
        </p:sp>
        <p:sp>
          <p:nvSpPr>
            <p:cNvPr id="111" name="Rectangle 110"/>
            <p:cNvSpPr/>
            <p:nvPr/>
          </p:nvSpPr>
          <p:spPr>
            <a:xfrm>
              <a:off x="4413413" y="870731"/>
              <a:ext cx="4627234" cy="584742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5" name="TextBox 14"/>
            <p:cNvSpPr txBox="1"/>
            <p:nvPr/>
          </p:nvSpPr>
          <p:spPr>
            <a:xfrm>
              <a:off x="6942272" y="4642434"/>
              <a:ext cx="2102176"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Linear Depolarization Ratio</a:t>
              </a:r>
              <a:endParaRPr lang="en-US" sz="10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900790" y="2724279"/>
              <a:ext cx="2083027"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Differential Reflectivity</a:t>
              </a:r>
              <a:endParaRPr lang="en-US" sz="10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4801647" y="4639120"/>
              <a:ext cx="1887969"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Specific Differential Phase</a:t>
              </a:r>
              <a:endParaRPr lang="en-US" sz="10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7093431" y="2711160"/>
              <a:ext cx="1529175"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Correlation Coefficient</a:t>
              </a:r>
            </a:p>
          </p:txBody>
        </p:sp>
        <p:sp>
          <p:nvSpPr>
            <p:cNvPr id="20" name="TextBox 19"/>
            <p:cNvSpPr txBox="1"/>
            <p:nvPr/>
          </p:nvSpPr>
          <p:spPr>
            <a:xfrm>
              <a:off x="4369554" y="2862929"/>
              <a:ext cx="338554" cy="1844410"/>
            </a:xfrm>
            <a:prstGeom prst="rect">
              <a:avLst/>
            </a:prstGeom>
            <a:noFill/>
          </p:spPr>
          <p:txBody>
            <a:bodyPr vert="vert270" wrap="square" rtlCol="0" anchor="t" anchorCtr="1">
              <a:spAutoFit/>
            </a:bodyPr>
            <a:lstStyle/>
            <a:p>
              <a:pPr algn="ctr"/>
              <a:r>
                <a:rPr lang="en-US" sz="1000" dirty="0" smtClean="0">
                  <a:solidFill>
                    <a:schemeClr val="bg1"/>
                  </a:solidFill>
                  <a:latin typeface="Arial" panose="020B0604020202020204" pitchFamily="34" charset="0"/>
                  <a:cs typeface="Arial" panose="020B0604020202020204" pitchFamily="34" charset="0"/>
                </a:rPr>
                <a:t>Height (km)</a:t>
              </a:r>
              <a:endParaRPr lang="en-US" sz="1000" dirty="0">
                <a:solidFill>
                  <a:schemeClr val="bg1"/>
                </a:solidFill>
                <a:latin typeface="Arial" panose="020B0604020202020204" pitchFamily="34" charset="0"/>
                <a:cs typeface="Arial" panose="020B0604020202020204" pitchFamily="34" charset="0"/>
              </a:endParaRPr>
            </a:p>
          </p:txBody>
        </p:sp>
        <p:sp>
          <p:nvSpPr>
            <p:cNvPr id="28" name="TextBox 27"/>
            <p:cNvSpPr txBox="1"/>
            <p:nvPr/>
          </p:nvSpPr>
          <p:spPr>
            <a:xfrm>
              <a:off x="5494815" y="6471936"/>
              <a:ext cx="2700765" cy="246221"/>
            </a:xfrm>
            <a:prstGeom prst="rect">
              <a:avLst/>
            </a:prstGeom>
            <a:noFill/>
          </p:spPr>
          <p:txBody>
            <a:bodyPr wrap="square" rtlCol="0">
              <a:spAutoFit/>
            </a:bodyPr>
            <a:lstStyle/>
            <a:p>
              <a:pPr algn="ctr"/>
              <a:r>
                <a:rPr lang="en-US" sz="1000" dirty="0" smtClean="0">
                  <a:solidFill>
                    <a:schemeClr val="bg1"/>
                  </a:solidFill>
                </a:rPr>
                <a:t>Distance from S-</a:t>
              </a:r>
              <a:r>
                <a:rPr lang="en-US" sz="1000" dirty="0" err="1" smtClean="0">
                  <a:solidFill>
                    <a:schemeClr val="bg1"/>
                  </a:solidFill>
                </a:rPr>
                <a:t>PolKa</a:t>
              </a:r>
              <a:r>
                <a:rPr lang="en-US" sz="1000" dirty="0" smtClean="0">
                  <a:solidFill>
                    <a:schemeClr val="bg1"/>
                  </a:solidFill>
                </a:rPr>
                <a:t> (km)</a:t>
              </a:r>
              <a:endParaRPr lang="en-US" sz="1000" dirty="0">
                <a:solidFill>
                  <a:schemeClr val="bg1"/>
                </a:solidFill>
              </a:endParaRPr>
            </a:p>
          </p:txBody>
        </p:sp>
        <p:sp>
          <p:nvSpPr>
            <p:cNvPr id="4" name="TextBox 3"/>
            <p:cNvSpPr txBox="1"/>
            <p:nvPr/>
          </p:nvSpPr>
          <p:spPr>
            <a:xfrm>
              <a:off x="6988856" y="1156631"/>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6982841" y="1575497"/>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6964623" y="1982911"/>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6982842" y="2360550"/>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0</a:t>
              </a:r>
            </a:p>
          </p:txBody>
        </p:sp>
        <p:sp>
          <p:nvSpPr>
            <p:cNvPr id="31" name="TextBox 30"/>
            <p:cNvSpPr txBox="1"/>
            <p:nvPr/>
          </p:nvSpPr>
          <p:spPr>
            <a:xfrm>
              <a:off x="7025082" y="2486659"/>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7446815" y="2491379"/>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2</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7812694" y="2488566"/>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4</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8124620" y="2482605"/>
              <a:ext cx="229398"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60</a:t>
              </a:r>
              <a:endParaRPr lang="en-US" sz="1000" dirty="0">
                <a:solidFill>
                  <a:schemeClr val="bg1"/>
                </a:solidFill>
                <a:latin typeface="Arial" panose="020B0604020202020204" pitchFamily="34" charset="0"/>
                <a:cs typeface="Arial" panose="020B0604020202020204" pitchFamily="34" charset="0"/>
              </a:endParaRPr>
            </a:p>
          </p:txBody>
        </p:sp>
        <p:cxnSp>
          <p:nvCxnSpPr>
            <p:cNvPr id="7" name="Straight Connector 6"/>
            <p:cNvCxnSpPr/>
            <p:nvPr/>
          </p:nvCxnSpPr>
          <p:spPr>
            <a:xfrm>
              <a:off x="7146363" y="1105746"/>
              <a:ext cx="0" cy="1367529"/>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H="1">
              <a:off x="7136837" y="2468512"/>
              <a:ext cx="1309946" cy="0"/>
            </a:xfrm>
            <a:prstGeom prst="line">
              <a:avLst/>
            </a:prstGeom>
          </p:spPr>
          <p:style>
            <a:lnRef idx="2">
              <a:schemeClr val="dk1"/>
            </a:lnRef>
            <a:fillRef idx="0">
              <a:schemeClr val="dk1"/>
            </a:fillRef>
            <a:effectRef idx="1">
              <a:schemeClr val="dk1"/>
            </a:effectRef>
            <a:fontRef idx="minor">
              <a:schemeClr val="tx1"/>
            </a:fontRef>
          </p:style>
        </p:cxnSp>
        <p:sp>
          <p:nvSpPr>
            <p:cNvPr id="38" name="TextBox 37"/>
            <p:cNvSpPr txBox="1"/>
            <p:nvPr/>
          </p:nvSpPr>
          <p:spPr>
            <a:xfrm>
              <a:off x="4731776" y="2969957"/>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4717583" y="3405715"/>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4732503" y="3833659"/>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41" name="TextBox 40"/>
            <p:cNvSpPr txBox="1"/>
            <p:nvPr/>
          </p:nvSpPr>
          <p:spPr>
            <a:xfrm>
              <a:off x="4732506" y="4206271"/>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0</a:t>
              </a:r>
            </a:p>
          </p:txBody>
        </p:sp>
        <p:sp>
          <p:nvSpPr>
            <p:cNvPr id="42" name="TextBox 41"/>
            <p:cNvSpPr txBox="1"/>
            <p:nvPr/>
          </p:nvSpPr>
          <p:spPr>
            <a:xfrm>
              <a:off x="4809503" y="4342811"/>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43" name="TextBox 42"/>
            <p:cNvSpPr txBox="1"/>
            <p:nvPr/>
          </p:nvSpPr>
          <p:spPr>
            <a:xfrm>
              <a:off x="5214696" y="4337418"/>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2</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5657185" y="4333832"/>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4</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5924033" y="4324191"/>
              <a:ext cx="229398"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60</a:t>
              </a:r>
              <a:endParaRPr lang="en-US" sz="1000" dirty="0">
                <a:solidFill>
                  <a:schemeClr val="bg1"/>
                </a:solidFill>
                <a:latin typeface="Arial" panose="020B0604020202020204" pitchFamily="34" charset="0"/>
                <a:cs typeface="Arial" panose="020B0604020202020204" pitchFamily="34" charset="0"/>
              </a:endParaRPr>
            </a:p>
          </p:txBody>
        </p:sp>
        <p:cxnSp>
          <p:nvCxnSpPr>
            <p:cNvPr id="46" name="Straight Connector 45"/>
            <p:cNvCxnSpPr/>
            <p:nvPr/>
          </p:nvCxnSpPr>
          <p:spPr>
            <a:xfrm flipH="1">
              <a:off x="4903042" y="2932329"/>
              <a:ext cx="0" cy="1386667"/>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flipH="1">
              <a:off x="4900790" y="4314233"/>
              <a:ext cx="1309946" cy="0"/>
            </a:xfrm>
            <a:prstGeom prst="line">
              <a:avLst/>
            </a:prstGeom>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4705624" y="4946214"/>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52" name="TextBox 51"/>
            <p:cNvSpPr txBox="1"/>
            <p:nvPr/>
          </p:nvSpPr>
          <p:spPr>
            <a:xfrm>
              <a:off x="4710347" y="5368655"/>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53" name="TextBox 52"/>
            <p:cNvSpPr txBox="1"/>
            <p:nvPr/>
          </p:nvSpPr>
          <p:spPr>
            <a:xfrm>
              <a:off x="4715966" y="5792779"/>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54" name="TextBox 53"/>
            <p:cNvSpPr txBox="1"/>
            <p:nvPr/>
          </p:nvSpPr>
          <p:spPr>
            <a:xfrm>
              <a:off x="4715966" y="6175463"/>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0</a:t>
              </a:r>
            </a:p>
          </p:txBody>
        </p:sp>
        <p:sp>
          <p:nvSpPr>
            <p:cNvPr id="55" name="TextBox 54"/>
            <p:cNvSpPr txBox="1"/>
            <p:nvPr/>
          </p:nvSpPr>
          <p:spPr>
            <a:xfrm>
              <a:off x="5216804" y="6306151"/>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2</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5617151" y="6302079"/>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4</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57" name="TextBox 56"/>
            <p:cNvSpPr txBox="1"/>
            <p:nvPr/>
          </p:nvSpPr>
          <p:spPr>
            <a:xfrm>
              <a:off x="5931229" y="6317372"/>
              <a:ext cx="229398"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60</a:t>
              </a:r>
              <a:endParaRPr lang="en-US" sz="1000" dirty="0">
                <a:solidFill>
                  <a:schemeClr val="bg1"/>
                </a:solidFill>
                <a:latin typeface="Arial" panose="020B0604020202020204" pitchFamily="34" charset="0"/>
                <a:cs typeface="Arial" panose="020B0604020202020204" pitchFamily="34" charset="0"/>
              </a:endParaRPr>
            </a:p>
          </p:txBody>
        </p:sp>
        <p:cxnSp>
          <p:nvCxnSpPr>
            <p:cNvPr id="58" name="Straight Connector 57"/>
            <p:cNvCxnSpPr/>
            <p:nvPr/>
          </p:nvCxnSpPr>
          <p:spPr>
            <a:xfrm>
              <a:off x="4886502" y="4883638"/>
              <a:ext cx="0" cy="140455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a:xfrm flipH="1">
              <a:off x="4884250" y="6283425"/>
              <a:ext cx="1309946" cy="0"/>
            </a:xfrm>
            <a:prstGeom prst="line">
              <a:avLst/>
            </a:prstGeom>
          </p:spPr>
          <p:style>
            <a:lnRef idx="2">
              <a:schemeClr val="dk1"/>
            </a:lnRef>
            <a:fillRef idx="0">
              <a:schemeClr val="dk1"/>
            </a:fillRef>
            <a:effectRef idx="1">
              <a:schemeClr val="dk1"/>
            </a:effectRef>
            <a:fontRef idx="minor">
              <a:schemeClr val="tx1"/>
            </a:fontRef>
          </p:style>
        </p:cxnSp>
        <p:sp>
          <p:nvSpPr>
            <p:cNvPr id="62" name="TextBox 61"/>
            <p:cNvSpPr txBox="1"/>
            <p:nvPr/>
          </p:nvSpPr>
          <p:spPr>
            <a:xfrm>
              <a:off x="4805536" y="6311574"/>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63" name="TextBox 62"/>
            <p:cNvSpPr txBox="1"/>
            <p:nvPr/>
          </p:nvSpPr>
          <p:spPr>
            <a:xfrm>
              <a:off x="6908028" y="4920259"/>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64" name="TextBox 63"/>
            <p:cNvSpPr txBox="1"/>
            <p:nvPr/>
          </p:nvSpPr>
          <p:spPr>
            <a:xfrm>
              <a:off x="6911922" y="5346348"/>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65" name="TextBox 64"/>
            <p:cNvSpPr txBox="1"/>
            <p:nvPr/>
          </p:nvSpPr>
          <p:spPr>
            <a:xfrm>
              <a:off x="6908028" y="5783284"/>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66" name="TextBox 65"/>
            <p:cNvSpPr txBox="1"/>
            <p:nvPr/>
          </p:nvSpPr>
          <p:spPr>
            <a:xfrm>
              <a:off x="6908029" y="6165968"/>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0</a:t>
              </a:r>
            </a:p>
          </p:txBody>
        </p:sp>
        <p:sp>
          <p:nvSpPr>
            <p:cNvPr id="67" name="TextBox 66"/>
            <p:cNvSpPr txBox="1"/>
            <p:nvPr/>
          </p:nvSpPr>
          <p:spPr>
            <a:xfrm>
              <a:off x="7390924" y="6272531"/>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2</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7797027" y="6284011"/>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4</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69" name="TextBox 68"/>
            <p:cNvSpPr txBox="1"/>
            <p:nvPr/>
          </p:nvSpPr>
          <p:spPr>
            <a:xfrm>
              <a:off x="8092243" y="6284011"/>
              <a:ext cx="229398"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60</a:t>
              </a:r>
              <a:endParaRPr lang="en-US" sz="1000" dirty="0">
                <a:solidFill>
                  <a:schemeClr val="bg1"/>
                </a:solidFill>
                <a:latin typeface="Arial" panose="020B0604020202020204" pitchFamily="34" charset="0"/>
                <a:cs typeface="Arial" panose="020B0604020202020204" pitchFamily="34" charset="0"/>
              </a:endParaRPr>
            </a:p>
          </p:txBody>
        </p:sp>
        <p:cxnSp>
          <p:nvCxnSpPr>
            <p:cNvPr id="70" name="Straight Connector 69"/>
            <p:cNvCxnSpPr/>
            <p:nvPr/>
          </p:nvCxnSpPr>
          <p:spPr>
            <a:xfrm>
              <a:off x="7078565" y="4874143"/>
              <a:ext cx="0" cy="1404550"/>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p:cNvCxnSpPr/>
            <p:nvPr/>
          </p:nvCxnSpPr>
          <p:spPr>
            <a:xfrm flipH="1">
              <a:off x="7076313" y="6273930"/>
              <a:ext cx="1309946" cy="0"/>
            </a:xfrm>
            <a:prstGeom prst="line">
              <a:avLst/>
            </a:prstGeom>
          </p:spPr>
          <p:style>
            <a:lnRef idx="2">
              <a:schemeClr val="dk1"/>
            </a:lnRef>
            <a:fillRef idx="0">
              <a:schemeClr val="dk1"/>
            </a:fillRef>
            <a:effectRef idx="1">
              <a:schemeClr val="dk1"/>
            </a:effectRef>
            <a:fontRef idx="minor">
              <a:schemeClr val="tx1"/>
            </a:fontRef>
          </p:style>
        </p:cxnSp>
        <p:sp>
          <p:nvSpPr>
            <p:cNvPr id="72" name="TextBox 71"/>
            <p:cNvSpPr txBox="1"/>
            <p:nvPr/>
          </p:nvSpPr>
          <p:spPr>
            <a:xfrm>
              <a:off x="6997599" y="6302079"/>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73" name="TextBox 72"/>
            <p:cNvSpPr txBox="1"/>
            <p:nvPr/>
          </p:nvSpPr>
          <p:spPr>
            <a:xfrm>
              <a:off x="6908028" y="3018653"/>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6917440" y="3431674"/>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75" name="TextBox 74"/>
            <p:cNvSpPr txBox="1"/>
            <p:nvPr/>
          </p:nvSpPr>
          <p:spPr>
            <a:xfrm>
              <a:off x="6920600" y="3863451"/>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76" name="TextBox 75"/>
            <p:cNvSpPr txBox="1"/>
            <p:nvPr/>
          </p:nvSpPr>
          <p:spPr>
            <a:xfrm>
              <a:off x="6931257" y="4240608"/>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0</a:t>
              </a:r>
            </a:p>
          </p:txBody>
        </p:sp>
        <p:sp>
          <p:nvSpPr>
            <p:cNvPr id="77" name="TextBox 76"/>
            <p:cNvSpPr txBox="1"/>
            <p:nvPr/>
          </p:nvSpPr>
          <p:spPr>
            <a:xfrm>
              <a:off x="7380025" y="4375906"/>
              <a:ext cx="17231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2</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78" name="TextBox 77"/>
            <p:cNvSpPr txBox="1"/>
            <p:nvPr/>
          </p:nvSpPr>
          <p:spPr>
            <a:xfrm>
              <a:off x="7797719" y="4367342"/>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4</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79" name="TextBox 78"/>
            <p:cNvSpPr txBox="1"/>
            <p:nvPr/>
          </p:nvSpPr>
          <p:spPr>
            <a:xfrm>
              <a:off x="8122471" y="4365323"/>
              <a:ext cx="229398"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60</a:t>
              </a:r>
              <a:endParaRPr lang="en-US" sz="1000" dirty="0">
                <a:solidFill>
                  <a:schemeClr val="bg1"/>
                </a:solidFill>
                <a:latin typeface="Arial" panose="020B0604020202020204" pitchFamily="34" charset="0"/>
                <a:cs typeface="Arial" panose="020B0604020202020204" pitchFamily="34" charset="0"/>
              </a:endParaRPr>
            </a:p>
          </p:txBody>
        </p:sp>
        <p:cxnSp>
          <p:nvCxnSpPr>
            <p:cNvPr id="80" name="Straight Connector 79"/>
            <p:cNvCxnSpPr/>
            <p:nvPr/>
          </p:nvCxnSpPr>
          <p:spPr>
            <a:xfrm>
              <a:off x="7092267" y="2948783"/>
              <a:ext cx="0" cy="1404550"/>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p:cNvCxnSpPr/>
            <p:nvPr/>
          </p:nvCxnSpPr>
          <p:spPr>
            <a:xfrm flipH="1" flipV="1">
              <a:off x="7099541" y="4348570"/>
              <a:ext cx="1244942" cy="4763"/>
            </a:xfrm>
            <a:prstGeom prst="line">
              <a:avLst/>
            </a:prstGeom>
          </p:spPr>
          <p:style>
            <a:lnRef idx="2">
              <a:schemeClr val="dk1"/>
            </a:lnRef>
            <a:fillRef idx="0">
              <a:schemeClr val="dk1"/>
            </a:fillRef>
            <a:effectRef idx="1">
              <a:schemeClr val="dk1"/>
            </a:effectRef>
            <a:fontRef idx="minor">
              <a:schemeClr val="tx1"/>
            </a:fontRef>
          </p:style>
        </p:cxnSp>
        <p:sp>
          <p:nvSpPr>
            <p:cNvPr id="82" name="TextBox 81"/>
            <p:cNvSpPr txBox="1"/>
            <p:nvPr/>
          </p:nvSpPr>
          <p:spPr>
            <a:xfrm>
              <a:off x="7020827" y="4376719"/>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86" name="TextBox 85"/>
            <p:cNvSpPr txBox="1"/>
            <p:nvPr/>
          </p:nvSpPr>
          <p:spPr>
            <a:xfrm>
              <a:off x="8658731" y="1412819"/>
              <a:ext cx="15399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40</a:t>
              </a:r>
              <a:endParaRPr lang="en-US" sz="1000" dirty="0">
                <a:solidFill>
                  <a:schemeClr val="bg1"/>
                </a:solidFill>
                <a:latin typeface="Arial" panose="020B0604020202020204" pitchFamily="34" charset="0"/>
                <a:cs typeface="Arial" panose="020B0604020202020204" pitchFamily="34" charset="0"/>
              </a:endParaRPr>
            </a:p>
          </p:txBody>
        </p:sp>
        <p:sp>
          <p:nvSpPr>
            <p:cNvPr id="88" name="TextBox 87"/>
            <p:cNvSpPr txBox="1"/>
            <p:nvPr/>
          </p:nvSpPr>
          <p:spPr>
            <a:xfrm>
              <a:off x="8655490" y="1779213"/>
              <a:ext cx="153997" cy="153888"/>
            </a:xfrm>
            <a:prstGeom prst="rect">
              <a:avLst/>
            </a:prstGeom>
            <a:solidFill>
              <a:schemeClr val="tx1"/>
            </a:solidFill>
          </p:spPr>
          <p:txBody>
            <a:bodyPr wrap="square" lIns="0" tIns="0" rIns="0" bIns="0" rtlCol="0">
              <a:spAutoFit/>
            </a:bodyPr>
            <a:lstStyle/>
            <a:p>
              <a:pPr algn="r"/>
              <a:r>
                <a:rPr lang="en-US" sz="1000" dirty="0">
                  <a:solidFill>
                    <a:schemeClr val="bg1"/>
                  </a:solidFill>
                  <a:latin typeface="Arial" panose="020B0604020202020204" pitchFamily="34" charset="0"/>
                  <a:cs typeface="Arial" panose="020B0604020202020204" pitchFamily="34" charset="0"/>
                </a:rPr>
                <a:t>2</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90" name="TextBox 89"/>
            <p:cNvSpPr txBox="1"/>
            <p:nvPr/>
          </p:nvSpPr>
          <p:spPr>
            <a:xfrm>
              <a:off x="8671819" y="2297690"/>
              <a:ext cx="15399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91" name="TextBox 90"/>
            <p:cNvSpPr txBox="1"/>
            <p:nvPr/>
          </p:nvSpPr>
          <p:spPr>
            <a:xfrm>
              <a:off x="6440689" y="3048625"/>
              <a:ext cx="20852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93" name="TextBox 92"/>
            <p:cNvSpPr txBox="1"/>
            <p:nvPr/>
          </p:nvSpPr>
          <p:spPr>
            <a:xfrm>
              <a:off x="6453989" y="3759341"/>
              <a:ext cx="208528"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0</a:t>
              </a: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94" name="TextBox 93"/>
            <p:cNvSpPr txBox="1"/>
            <p:nvPr/>
          </p:nvSpPr>
          <p:spPr>
            <a:xfrm>
              <a:off x="6459675" y="3407448"/>
              <a:ext cx="20852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a:t>
              </a:r>
              <a:endParaRPr lang="en-US" sz="1000" dirty="0">
                <a:solidFill>
                  <a:schemeClr val="bg1"/>
                </a:solidFill>
                <a:latin typeface="Arial" panose="020B0604020202020204" pitchFamily="34" charset="0"/>
                <a:cs typeface="Arial" panose="020B0604020202020204" pitchFamily="34" charset="0"/>
              </a:endParaRPr>
            </a:p>
          </p:txBody>
        </p:sp>
        <p:sp>
          <p:nvSpPr>
            <p:cNvPr id="95" name="TextBox 94"/>
            <p:cNvSpPr txBox="1"/>
            <p:nvPr/>
          </p:nvSpPr>
          <p:spPr>
            <a:xfrm>
              <a:off x="6461892" y="4101660"/>
              <a:ext cx="20852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100" name="TextBox 99"/>
            <p:cNvSpPr txBox="1"/>
            <p:nvPr/>
          </p:nvSpPr>
          <p:spPr>
            <a:xfrm>
              <a:off x="8618776" y="6045241"/>
              <a:ext cx="229506"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-28</a:t>
              </a:r>
              <a:endParaRPr lang="en-US" sz="1000" dirty="0">
                <a:solidFill>
                  <a:schemeClr val="bg1"/>
                </a:solidFill>
                <a:latin typeface="Arial" panose="020B0604020202020204" pitchFamily="34" charset="0"/>
                <a:cs typeface="Arial" panose="020B0604020202020204" pitchFamily="34" charset="0"/>
              </a:endParaRPr>
            </a:p>
          </p:txBody>
        </p:sp>
        <p:sp>
          <p:nvSpPr>
            <p:cNvPr id="101" name="TextBox 100"/>
            <p:cNvSpPr txBox="1"/>
            <p:nvPr/>
          </p:nvSpPr>
          <p:spPr>
            <a:xfrm>
              <a:off x="8618776" y="5836355"/>
              <a:ext cx="229506"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-26</a:t>
              </a:r>
              <a:endParaRPr lang="en-US" sz="1000" dirty="0">
                <a:solidFill>
                  <a:schemeClr val="bg1"/>
                </a:solidFill>
                <a:latin typeface="Arial" panose="020B0604020202020204" pitchFamily="34" charset="0"/>
                <a:cs typeface="Arial" panose="020B0604020202020204" pitchFamily="34" charset="0"/>
              </a:endParaRPr>
            </a:p>
          </p:txBody>
        </p:sp>
        <p:sp>
          <p:nvSpPr>
            <p:cNvPr id="102" name="TextBox 101"/>
            <p:cNvSpPr txBox="1"/>
            <p:nvPr/>
          </p:nvSpPr>
          <p:spPr>
            <a:xfrm>
              <a:off x="8628446" y="5614929"/>
              <a:ext cx="229506"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-24</a:t>
              </a:r>
              <a:endParaRPr lang="en-US" sz="1000" dirty="0">
                <a:solidFill>
                  <a:schemeClr val="bg1"/>
                </a:solidFill>
                <a:latin typeface="Arial" panose="020B0604020202020204" pitchFamily="34" charset="0"/>
                <a:cs typeface="Arial" panose="020B0604020202020204" pitchFamily="34" charset="0"/>
              </a:endParaRPr>
            </a:p>
          </p:txBody>
        </p:sp>
        <p:sp>
          <p:nvSpPr>
            <p:cNvPr id="103" name="TextBox 102"/>
            <p:cNvSpPr txBox="1"/>
            <p:nvPr/>
          </p:nvSpPr>
          <p:spPr>
            <a:xfrm>
              <a:off x="8636853" y="5392268"/>
              <a:ext cx="229506"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-22</a:t>
              </a:r>
              <a:endParaRPr lang="en-US" sz="1000" dirty="0">
                <a:solidFill>
                  <a:schemeClr val="bg1"/>
                </a:solidFill>
                <a:latin typeface="Arial" panose="020B0604020202020204" pitchFamily="34" charset="0"/>
                <a:cs typeface="Arial" panose="020B0604020202020204" pitchFamily="34" charset="0"/>
              </a:endParaRPr>
            </a:p>
          </p:txBody>
        </p:sp>
        <p:sp>
          <p:nvSpPr>
            <p:cNvPr id="104" name="TextBox 103"/>
            <p:cNvSpPr txBox="1"/>
            <p:nvPr/>
          </p:nvSpPr>
          <p:spPr>
            <a:xfrm>
              <a:off x="8618776" y="5183382"/>
              <a:ext cx="229506"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-20</a:t>
              </a:r>
              <a:endParaRPr lang="en-US" sz="1000" dirty="0">
                <a:solidFill>
                  <a:schemeClr val="bg1"/>
                </a:solidFill>
                <a:latin typeface="Arial" panose="020B0604020202020204" pitchFamily="34" charset="0"/>
                <a:cs typeface="Arial" panose="020B0604020202020204" pitchFamily="34" charset="0"/>
              </a:endParaRPr>
            </a:p>
          </p:txBody>
        </p:sp>
        <p:sp>
          <p:nvSpPr>
            <p:cNvPr id="105" name="TextBox 104"/>
            <p:cNvSpPr txBox="1"/>
            <p:nvPr/>
          </p:nvSpPr>
          <p:spPr>
            <a:xfrm>
              <a:off x="8628446" y="4984840"/>
              <a:ext cx="229506"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-18</a:t>
              </a:r>
              <a:endParaRPr lang="en-US" sz="1000" dirty="0">
                <a:solidFill>
                  <a:schemeClr val="bg1"/>
                </a:solidFill>
                <a:latin typeface="Arial" panose="020B0604020202020204" pitchFamily="34" charset="0"/>
                <a:cs typeface="Arial" panose="020B0604020202020204" pitchFamily="34" charset="0"/>
              </a:endParaRPr>
            </a:p>
          </p:txBody>
        </p:sp>
        <p:sp>
          <p:nvSpPr>
            <p:cNvPr id="106" name="TextBox 105"/>
            <p:cNvSpPr txBox="1"/>
            <p:nvPr/>
          </p:nvSpPr>
          <p:spPr>
            <a:xfrm>
              <a:off x="8653165" y="3598285"/>
              <a:ext cx="260423"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0.98</a:t>
              </a:r>
              <a:endParaRPr lang="en-US" sz="1000" dirty="0">
                <a:solidFill>
                  <a:schemeClr val="bg1"/>
                </a:solidFill>
                <a:latin typeface="Arial" panose="020B0604020202020204" pitchFamily="34" charset="0"/>
                <a:cs typeface="Arial" panose="020B0604020202020204" pitchFamily="34" charset="0"/>
              </a:endParaRPr>
            </a:p>
          </p:txBody>
        </p:sp>
        <p:sp>
          <p:nvSpPr>
            <p:cNvPr id="108" name="TextBox 107"/>
            <p:cNvSpPr txBox="1"/>
            <p:nvPr/>
          </p:nvSpPr>
          <p:spPr>
            <a:xfrm>
              <a:off x="8668318" y="4144806"/>
              <a:ext cx="260423"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109" name="TextBox 108"/>
            <p:cNvSpPr txBox="1"/>
            <p:nvPr/>
          </p:nvSpPr>
          <p:spPr>
            <a:xfrm>
              <a:off x="8643007" y="3064832"/>
              <a:ext cx="149065"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a:t>
              </a:r>
              <a:endParaRPr lang="en-US" sz="1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821" t="73122" r="4110" b="4023"/>
            <a:stretch/>
          </p:blipFill>
          <p:spPr>
            <a:xfrm>
              <a:off x="7082456" y="4900931"/>
              <a:ext cx="1533708" cy="1371600"/>
            </a:xfrm>
            <a:prstGeom prst="rect">
              <a:avLst/>
            </a:prstGeom>
            <a:solidFill>
              <a:schemeClr val="tx1"/>
            </a:solidFill>
          </p:spPr>
        </p:pic>
        <p:pic>
          <p:nvPicPr>
            <p:cNvPr id="112" name="Picture 111"/>
            <p:cNvPicPr>
              <a:picLocks noChangeAspect="1"/>
            </p:cNvPicPr>
            <p:nvPr/>
          </p:nvPicPr>
          <p:blipFill rotWithShape="1">
            <a:blip r:embed="rId3" cstate="print">
              <a:extLst>
                <a:ext uri="{28A0092B-C50C-407E-A947-70E740481C1C}">
                  <a14:useLocalDpi xmlns:a14="http://schemas.microsoft.com/office/drawing/2010/main" val="0"/>
                </a:ext>
              </a:extLst>
            </a:blip>
            <a:srcRect l="56583" t="48433" r="3719" b="28771"/>
            <a:stretch/>
          </p:blipFill>
          <p:spPr>
            <a:xfrm>
              <a:off x="7091877" y="2970269"/>
              <a:ext cx="1562386" cy="1371600"/>
            </a:xfrm>
            <a:prstGeom prst="rect">
              <a:avLst/>
            </a:prstGeom>
            <a:solidFill>
              <a:schemeClr val="tx1"/>
            </a:solidFill>
          </p:spPr>
        </p:pic>
        <p:pic>
          <p:nvPicPr>
            <p:cNvPr id="114" name="Picture 113"/>
            <p:cNvPicPr>
              <a:picLocks noChangeAspect="1"/>
            </p:cNvPicPr>
            <p:nvPr/>
          </p:nvPicPr>
          <p:blipFill rotWithShape="1">
            <a:blip r:embed="rId3" cstate="print">
              <a:extLst>
                <a:ext uri="{28A0092B-C50C-407E-A947-70E740481C1C}">
                  <a14:useLocalDpi xmlns:a14="http://schemas.microsoft.com/office/drawing/2010/main" val="0"/>
                </a:ext>
              </a:extLst>
            </a:blip>
            <a:srcRect l="7273" t="73133" r="52470" b="4074"/>
            <a:stretch/>
          </p:blipFill>
          <p:spPr>
            <a:xfrm>
              <a:off x="4897971" y="4915882"/>
              <a:ext cx="1584592" cy="1371600"/>
            </a:xfrm>
            <a:prstGeom prst="rect">
              <a:avLst/>
            </a:prstGeom>
            <a:solidFill>
              <a:schemeClr val="tx1"/>
            </a:solidFill>
          </p:spPr>
        </p:pic>
        <p:pic>
          <p:nvPicPr>
            <p:cNvPr id="115" name="Picture 114"/>
            <p:cNvPicPr>
              <a:picLocks noChangeAspect="1"/>
            </p:cNvPicPr>
            <p:nvPr/>
          </p:nvPicPr>
          <p:blipFill rotWithShape="1">
            <a:blip r:embed="rId3" cstate="print">
              <a:extLst>
                <a:ext uri="{28A0092B-C50C-407E-A947-70E740481C1C}">
                  <a14:useLocalDpi xmlns:a14="http://schemas.microsoft.com/office/drawing/2010/main" val="0"/>
                </a:ext>
              </a:extLst>
            </a:blip>
            <a:srcRect l="7244" t="48333" r="53098" b="28585"/>
            <a:stretch/>
          </p:blipFill>
          <p:spPr>
            <a:xfrm>
              <a:off x="4912519" y="2942633"/>
              <a:ext cx="1541470" cy="1371600"/>
            </a:xfrm>
            <a:prstGeom prst="rect">
              <a:avLst/>
            </a:prstGeom>
            <a:solidFill>
              <a:schemeClr val="tx1"/>
            </a:solidFill>
          </p:spPr>
        </p:pic>
        <p:pic>
          <p:nvPicPr>
            <p:cNvPr id="116" name="Picture 115"/>
            <p:cNvPicPr>
              <a:picLocks noChangeAspect="1"/>
            </p:cNvPicPr>
            <p:nvPr/>
          </p:nvPicPr>
          <p:blipFill rotWithShape="1">
            <a:blip r:embed="rId3" cstate="print">
              <a:extLst>
                <a:ext uri="{28A0092B-C50C-407E-A947-70E740481C1C}">
                  <a14:useLocalDpi xmlns:a14="http://schemas.microsoft.com/office/drawing/2010/main" val="0"/>
                </a:ext>
              </a:extLst>
            </a:blip>
            <a:srcRect l="7495" r="53112" b="77080"/>
            <a:stretch/>
          </p:blipFill>
          <p:spPr>
            <a:xfrm>
              <a:off x="7151596" y="1114452"/>
              <a:ext cx="1519239" cy="1351420"/>
            </a:xfrm>
            <a:prstGeom prst="rect">
              <a:avLst/>
            </a:prstGeom>
            <a:solidFill>
              <a:schemeClr val="tx1"/>
            </a:solidFill>
          </p:spPr>
        </p:pic>
        <p:sp>
          <p:nvSpPr>
            <p:cNvPr id="3" name="Rectangle 2"/>
            <p:cNvSpPr/>
            <p:nvPr/>
          </p:nvSpPr>
          <p:spPr>
            <a:xfrm>
              <a:off x="7164790" y="1156631"/>
              <a:ext cx="530715" cy="11385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4926223" y="2985814"/>
              <a:ext cx="297193" cy="11018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6447935" y="5366884"/>
              <a:ext cx="208528"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0</a:t>
              </a: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97" name="TextBox 96"/>
            <p:cNvSpPr txBox="1"/>
            <p:nvPr/>
          </p:nvSpPr>
          <p:spPr>
            <a:xfrm>
              <a:off x="6468806" y="5022501"/>
              <a:ext cx="20852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a:t>
              </a:r>
              <a:endParaRPr lang="en-US" sz="1000" dirty="0">
                <a:solidFill>
                  <a:schemeClr val="bg1"/>
                </a:solidFill>
                <a:latin typeface="Arial" panose="020B0604020202020204" pitchFamily="34" charset="0"/>
                <a:cs typeface="Arial" panose="020B0604020202020204" pitchFamily="34" charset="0"/>
              </a:endParaRPr>
            </a:p>
          </p:txBody>
        </p:sp>
        <p:sp>
          <p:nvSpPr>
            <p:cNvPr id="98" name="TextBox 97"/>
            <p:cNvSpPr txBox="1"/>
            <p:nvPr/>
          </p:nvSpPr>
          <p:spPr>
            <a:xfrm>
              <a:off x="6453989" y="5730553"/>
              <a:ext cx="20852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99" name="TextBox 98"/>
            <p:cNvSpPr txBox="1"/>
            <p:nvPr/>
          </p:nvSpPr>
          <p:spPr>
            <a:xfrm>
              <a:off x="6454853" y="6094223"/>
              <a:ext cx="25889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-0.5</a:t>
              </a:r>
              <a:endParaRPr lang="en-US" sz="1000" dirty="0">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4921621" y="4930300"/>
              <a:ext cx="312305" cy="11994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7100484" y="4911132"/>
              <a:ext cx="325504" cy="11994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7113882" y="3007047"/>
              <a:ext cx="325504" cy="11994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6314366" y="2928945"/>
              <a:ext cx="20852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dB</a:t>
              </a:r>
              <a:endParaRPr lang="en-US" sz="1000" dirty="0">
                <a:solidFill>
                  <a:schemeClr val="bg1"/>
                </a:solidFill>
                <a:latin typeface="Arial" panose="020B0604020202020204" pitchFamily="34" charset="0"/>
                <a:cs typeface="Arial" panose="020B0604020202020204" pitchFamily="34" charset="0"/>
              </a:endParaRPr>
            </a:p>
          </p:txBody>
        </p:sp>
        <p:sp>
          <p:nvSpPr>
            <p:cNvPr id="122" name="TextBox 121"/>
            <p:cNvSpPr txBox="1"/>
            <p:nvPr/>
          </p:nvSpPr>
          <p:spPr>
            <a:xfrm>
              <a:off x="8536887" y="1108336"/>
              <a:ext cx="272599" cy="153888"/>
            </a:xfrm>
            <a:prstGeom prst="rect">
              <a:avLst/>
            </a:prstGeom>
            <a:solidFill>
              <a:schemeClr val="tx1"/>
            </a:solidFill>
          </p:spPr>
          <p:txBody>
            <a:bodyPr wrap="square" lIns="0" tIns="0" rIns="0" bIns="0" rtlCol="0">
              <a:spAutoFit/>
            </a:bodyPr>
            <a:lstStyle/>
            <a:p>
              <a:r>
                <a:rPr lang="en-US" sz="1000" dirty="0" err="1" smtClean="0">
                  <a:solidFill>
                    <a:schemeClr val="bg1"/>
                  </a:solidFill>
                  <a:latin typeface="Arial" panose="020B0604020202020204" pitchFamily="34" charset="0"/>
                  <a:cs typeface="Arial" panose="020B0604020202020204" pitchFamily="34" charset="0"/>
                </a:rPr>
                <a:t>dBZ</a:t>
              </a:r>
              <a:endParaRPr lang="en-US" sz="1000" dirty="0">
                <a:solidFill>
                  <a:schemeClr val="bg1"/>
                </a:solidFill>
                <a:latin typeface="Arial" panose="020B0604020202020204" pitchFamily="34" charset="0"/>
                <a:cs typeface="Arial" panose="020B0604020202020204" pitchFamily="34" charset="0"/>
              </a:endParaRPr>
            </a:p>
          </p:txBody>
        </p:sp>
        <p:sp>
          <p:nvSpPr>
            <p:cNvPr id="123" name="TextBox 122"/>
            <p:cNvSpPr txBox="1"/>
            <p:nvPr/>
          </p:nvSpPr>
          <p:spPr>
            <a:xfrm>
              <a:off x="8463065" y="4892782"/>
              <a:ext cx="20852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dB</a:t>
              </a:r>
              <a:endParaRPr lang="en-US" sz="1000" dirty="0">
                <a:solidFill>
                  <a:schemeClr val="bg1"/>
                </a:solidFill>
                <a:latin typeface="Arial" panose="020B0604020202020204" pitchFamily="34" charset="0"/>
                <a:cs typeface="Arial" panose="020B0604020202020204" pitchFamily="34" charset="0"/>
              </a:endParaRPr>
            </a:p>
          </p:txBody>
        </p:sp>
        <p:sp>
          <p:nvSpPr>
            <p:cNvPr id="124" name="TextBox 123"/>
            <p:cNvSpPr txBox="1"/>
            <p:nvPr/>
          </p:nvSpPr>
          <p:spPr>
            <a:xfrm>
              <a:off x="6297282" y="4892782"/>
              <a:ext cx="343048"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°km</a:t>
              </a:r>
              <a:r>
                <a:rPr lang="en-US" sz="1000" baseline="30000" dirty="0" smtClean="0">
                  <a:solidFill>
                    <a:schemeClr val="bg1"/>
                  </a:solidFill>
                  <a:latin typeface="Arial" panose="020B0604020202020204" pitchFamily="34" charset="0"/>
                  <a:cs typeface="Arial" panose="020B0604020202020204" pitchFamily="34" charset="0"/>
                </a:rPr>
                <a:t>-1</a:t>
              </a:r>
              <a:endParaRPr lang="en-US" sz="1000" dirty="0">
                <a:solidFill>
                  <a:schemeClr val="bg1"/>
                </a:solidFill>
                <a:latin typeface="Arial" panose="020B0604020202020204" pitchFamily="34" charset="0"/>
                <a:cs typeface="Arial" panose="020B0604020202020204" pitchFamily="34" charset="0"/>
              </a:endParaRPr>
            </a:p>
          </p:txBody>
        </p:sp>
        <p:sp>
          <p:nvSpPr>
            <p:cNvPr id="107" name="TextBox 106"/>
            <p:cNvSpPr txBox="1"/>
            <p:nvPr/>
          </p:nvSpPr>
          <p:spPr>
            <a:xfrm>
              <a:off x="4612593" y="1550106"/>
              <a:ext cx="2037503" cy="523220"/>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 0150 UTC </a:t>
              </a:r>
            </a:p>
            <a:p>
              <a:pPr algn="ctr"/>
              <a:r>
                <a:rPr lang="en-US" sz="1400" dirty="0" smtClean="0">
                  <a:solidFill>
                    <a:schemeClr val="bg1"/>
                  </a:solidFill>
                  <a:latin typeface="Arial" panose="020B0604020202020204" pitchFamily="34" charset="0"/>
                  <a:cs typeface="Arial" panose="020B0604020202020204" pitchFamily="34" charset="0"/>
                </a:rPr>
                <a:t>18 November 2011</a:t>
              </a:r>
              <a:endParaRPr lang="en-US" sz="1400" dirty="0">
                <a:solidFill>
                  <a:schemeClr val="bg1"/>
                </a:solidFill>
                <a:latin typeface="Arial" panose="020B0604020202020204" pitchFamily="34" charset="0"/>
                <a:cs typeface="Arial" panose="020B0604020202020204" pitchFamily="34" charset="0"/>
              </a:endParaRPr>
            </a:p>
          </p:txBody>
        </p:sp>
        <p:sp>
          <p:nvSpPr>
            <p:cNvPr id="110" name="TextBox 109"/>
            <p:cNvSpPr txBox="1"/>
            <p:nvPr/>
          </p:nvSpPr>
          <p:spPr>
            <a:xfrm>
              <a:off x="7078565" y="876612"/>
              <a:ext cx="1529175" cy="246221"/>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Reflectivity</a:t>
              </a:r>
            </a:p>
          </p:txBody>
        </p:sp>
      </p:grpSp>
    </p:spTree>
    <p:extLst>
      <p:ext uri="{BB962C8B-B14F-4D97-AF65-F5344CB8AC3E}">
        <p14:creationId xmlns:p14="http://schemas.microsoft.com/office/powerpoint/2010/main" val="34879710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118954" y="1593396"/>
            <a:ext cx="3588853" cy="48584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3" name="Title 1"/>
          <p:cNvSpPr txBox="1">
            <a:spLocks/>
          </p:cNvSpPr>
          <p:nvPr/>
        </p:nvSpPr>
        <p:spPr>
          <a:xfrm>
            <a:off x="0" y="-1965"/>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rPr>
              <a:t>NCAR Particle Identification Algorithm (PID)</a:t>
            </a:r>
            <a:endParaRPr lang="en-US" sz="2800" b="1" dirty="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endParaRPr>
          </a:p>
        </p:txBody>
      </p:sp>
      <p:grpSp>
        <p:nvGrpSpPr>
          <p:cNvPr id="6" name="Group 5"/>
          <p:cNvGrpSpPr/>
          <p:nvPr/>
        </p:nvGrpSpPr>
        <p:grpSpPr>
          <a:xfrm>
            <a:off x="5205764" y="1671686"/>
            <a:ext cx="3369226" cy="4534509"/>
            <a:chOff x="5369421" y="2071449"/>
            <a:chExt cx="3369226" cy="4534509"/>
          </a:xfrm>
        </p:grpSpPr>
        <p:sp>
          <p:nvSpPr>
            <p:cNvPr id="8" name="Title 1"/>
            <p:cNvSpPr txBox="1">
              <a:spLocks/>
            </p:cNvSpPr>
            <p:nvPr/>
          </p:nvSpPr>
          <p:spPr>
            <a:xfrm>
              <a:off x="5607771" y="2456467"/>
              <a:ext cx="3130876" cy="31691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solidFill>
                    <a:schemeClr val="bg1"/>
                  </a:solidFill>
                  <a:latin typeface="Arial" panose="020B0604020202020204" pitchFamily="34" charset="0"/>
                  <a:cs typeface="Arial" panose="020B0604020202020204" pitchFamily="34" charset="0"/>
                </a:rPr>
                <a:t>Heavy Rain</a:t>
              </a:r>
            </a:p>
            <a:p>
              <a:r>
                <a:rPr lang="en-US" sz="1600" dirty="0" smtClean="0">
                  <a:solidFill>
                    <a:schemeClr val="bg1"/>
                  </a:solidFill>
                  <a:latin typeface="Arial" panose="020B0604020202020204" pitchFamily="34" charset="0"/>
                  <a:cs typeface="Arial" panose="020B0604020202020204" pitchFamily="34" charset="0"/>
                </a:rPr>
                <a:t>Moderate Rain</a:t>
              </a:r>
            </a:p>
            <a:p>
              <a:r>
                <a:rPr lang="en-US" sz="1600" dirty="0" smtClean="0">
                  <a:solidFill>
                    <a:schemeClr val="bg1"/>
                  </a:solidFill>
                  <a:latin typeface="Arial" panose="020B0604020202020204" pitchFamily="34" charset="0"/>
                  <a:cs typeface="Arial" panose="020B0604020202020204" pitchFamily="34" charset="0"/>
                </a:rPr>
                <a:t>Light Rain</a:t>
              </a: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Graupel/Rimed Aggregates</a:t>
              </a:r>
            </a:p>
            <a:p>
              <a:r>
                <a:rPr lang="en-US" sz="1600" dirty="0" smtClean="0">
                  <a:solidFill>
                    <a:schemeClr val="bg1"/>
                  </a:solidFill>
                  <a:latin typeface="Arial" panose="020B0604020202020204" pitchFamily="34" charset="0"/>
                  <a:cs typeface="Arial" panose="020B0604020202020204" pitchFamily="34" charset="0"/>
                </a:rPr>
                <a:t>Wet Aggregates</a:t>
              </a: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endParaRPr lang="en-US" sz="1600" dirty="0" smtClean="0">
                <a:solidFill>
                  <a:schemeClr val="bg1"/>
                </a:solidFill>
                <a:latin typeface="Arial" panose="020B0604020202020204" pitchFamily="34" charset="0"/>
                <a:cs typeface="Arial" panose="020B0604020202020204" pitchFamily="34" charset="0"/>
              </a:endParaRPr>
            </a:p>
            <a:p>
              <a:r>
                <a:rPr lang="en-US" sz="1600" dirty="0" smtClean="0">
                  <a:solidFill>
                    <a:schemeClr val="bg1"/>
                  </a:solidFill>
                  <a:latin typeface="Arial" panose="020B0604020202020204" pitchFamily="34" charset="0"/>
                  <a:cs typeface="Arial" panose="020B0604020202020204" pitchFamily="34" charset="0"/>
                </a:rPr>
                <a:t>Dry Aggregates</a:t>
              </a:r>
            </a:p>
            <a:p>
              <a:r>
                <a:rPr lang="en-US" sz="1600" dirty="0" smtClean="0">
                  <a:solidFill>
                    <a:schemeClr val="bg1"/>
                  </a:solidFill>
                  <a:latin typeface="Arial" panose="020B0604020202020204" pitchFamily="34" charset="0"/>
                  <a:cs typeface="Arial" panose="020B0604020202020204" pitchFamily="34" charset="0"/>
                </a:rPr>
                <a:t>Small Ice Crystals</a:t>
              </a:r>
            </a:p>
            <a:p>
              <a:r>
                <a:rPr lang="en-US" sz="1600" dirty="0" smtClean="0">
                  <a:solidFill>
                    <a:schemeClr val="bg1"/>
                  </a:solidFill>
                  <a:latin typeface="Arial" panose="020B0604020202020204" pitchFamily="34" charset="0"/>
                  <a:cs typeface="Arial" panose="020B0604020202020204" pitchFamily="34" charset="0"/>
                </a:rPr>
                <a:t>Horizontally-Oriented Ice</a:t>
              </a:r>
            </a:p>
          </p:txBody>
        </p:sp>
        <p:sp>
          <p:nvSpPr>
            <p:cNvPr id="2" name="Rectangle 1"/>
            <p:cNvSpPr/>
            <p:nvPr/>
          </p:nvSpPr>
          <p:spPr>
            <a:xfrm>
              <a:off x="5493470" y="2430174"/>
              <a:ext cx="3186261" cy="993136"/>
            </a:xfrm>
            <a:prstGeom prst="rect">
              <a:avLst/>
            </a:prstGeom>
            <a:noFill/>
            <a:ln w="762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0" name="Rectangle 9"/>
            <p:cNvSpPr/>
            <p:nvPr/>
          </p:nvSpPr>
          <p:spPr>
            <a:xfrm>
              <a:off x="5493471" y="4108591"/>
              <a:ext cx="3186261" cy="766294"/>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2" name="Rectangle 11"/>
            <p:cNvSpPr/>
            <p:nvPr/>
          </p:nvSpPr>
          <p:spPr>
            <a:xfrm>
              <a:off x="5530001" y="5650863"/>
              <a:ext cx="3149731" cy="955095"/>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 name="TextBox 3"/>
            <p:cNvSpPr txBox="1"/>
            <p:nvPr/>
          </p:nvSpPr>
          <p:spPr>
            <a:xfrm>
              <a:off x="5369421" y="2071449"/>
              <a:ext cx="661839" cy="338554"/>
            </a:xfrm>
            <a:prstGeom prst="rect">
              <a:avLst/>
            </a:prstGeom>
            <a:noFill/>
          </p:spPr>
          <p:txBody>
            <a:bodyPr wrap="square" rtlCol="0">
              <a:spAutoFit/>
            </a:bodyPr>
            <a:lstStyle/>
            <a:p>
              <a:r>
                <a:rPr lang="en-US" sz="1600" b="1" dirty="0" smtClean="0">
                  <a:solidFill>
                    <a:srgbClr val="000090"/>
                  </a:solidFill>
                  <a:latin typeface="Arial" panose="020B0604020202020204" pitchFamily="34" charset="0"/>
                  <a:cs typeface="Arial" panose="020B0604020202020204" pitchFamily="34" charset="0"/>
                </a:rPr>
                <a:t>Rain </a:t>
              </a:r>
              <a:endParaRPr lang="en-US" sz="1600" b="1" dirty="0">
                <a:solidFill>
                  <a:srgbClr val="000090"/>
                </a:solidFill>
                <a:latin typeface="Arial" panose="020B0604020202020204" pitchFamily="34" charset="0"/>
                <a:cs typeface="Arial" panose="020B0604020202020204" pitchFamily="34" charset="0"/>
              </a:endParaRPr>
            </a:p>
          </p:txBody>
        </p:sp>
        <p:sp>
          <p:nvSpPr>
            <p:cNvPr id="15" name="TextBox 14"/>
            <p:cNvSpPr txBox="1"/>
            <p:nvPr/>
          </p:nvSpPr>
          <p:spPr>
            <a:xfrm>
              <a:off x="5369421" y="3740196"/>
              <a:ext cx="1621410" cy="338554"/>
            </a:xfrm>
            <a:prstGeom prst="rect">
              <a:avLst/>
            </a:prstGeom>
            <a:noFill/>
          </p:spPr>
          <p:txBody>
            <a:bodyPr wrap="square" rtlCol="0">
              <a:spAutoFit/>
            </a:bodyPr>
            <a:lstStyle/>
            <a:p>
              <a:r>
                <a:rPr lang="en-US" sz="1600" b="1" dirty="0" smtClean="0">
                  <a:solidFill>
                    <a:schemeClr val="accent3">
                      <a:lumMod val="50000"/>
                    </a:schemeClr>
                  </a:solidFill>
                  <a:latin typeface="Arial" panose="020B0604020202020204" pitchFamily="34" charset="0"/>
                  <a:cs typeface="Arial" panose="020B0604020202020204" pitchFamily="34" charset="0"/>
                </a:rPr>
                <a:t>Mixed Phase </a:t>
              </a:r>
              <a:endParaRPr lang="en-US" sz="1600" b="1" dirty="0">
                <a:solidFill>
                  <a:schemeClr val="accent3">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5419489" y="5287094"/>
              <a:ext cx="953031" cy="338554"/>
            </a:xfrm>
            <a:prstGeom prst="rect">
              <a:avLst/>
            </a:prstGeom>
            <a:noFill/>
          </p:spPr>
          <p:txBody>
            <a:bodyPr wrap="square" rtlCol="0">
              <a:spAutoFit/>
            </a:bodyPr>
            <a:lstStyle/>
            <a:p>
              <a:r>
                <a:rPr lang="en-US" sz="1600" b="1" dirty="0" smtClean="0">
                  <a:solidFill>
                    <a:schemeClr val="accent5">
                      <a:lumMod val="50000"/>
                    </a:schemeClr>
                  </a:solidFill>
                  <a:latin typeface="Arial" panose="020B0604020202020204" pitchFamily="34" charset="0"/>
                  <a:cs typeface="Arial" panose="020B0604020202020204" pitchFamily="34" charset="0"/>
                </a:rPr>
                <a:t>Frozen</a:t>
              </a:r>
              <a:endParaRPr lang="en-US" sz="1600" b="1" dirty="0">
                <a:solidFill>
                  <a:schemeClr val="accent5">
                    <a:lumMod val="50000"/>
                  </a:schemeClr>
                </a:solidFill>
                <a:latin typeface="Arial" panose="020B0604020202020204" pitchFamily="34" charset="0"/>
                <a:cs typeface="Arial" panose="020B0604020202020204" pitchFamily="34" charset="0"/>
              </a:endParaRPr>
            </a:p>
          </p:txBody>
        </p:sp>
      </p:grpSp>
      <p:sp>
        <p:nvSpPr>
          <p:cNvPr id="11" name="Title 1"/>
          <p:cNvSpPr txBox="1">
            <a:spLocks/>
          </p:cNvSpPr>
          <p:nvPr/>
        </p:nvSpPr>
        <p:spPr>
          <a:xfrm>
            <a:off x="722359" y="1540982"/>
            <a:ext cx="3604181" cy="14234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solidFill>
                  <a:srgbClr val="D9D9D9"/>
                </a:solidFill>
                <a:latin typeface="Arial" panose="020B0604020202020204" pitchFamily="34" charset="0"/>
                <a:cs typeface="Arial" panose="020B0604020202020204" pitchFamily="34" charset="0"/>
              </a:rPr>
              <a:t>Mimics </a:t>
            </a:r>
            <a:r>
              <a:rPr lang="en-US" sz="1600" dirty="0">
                <a:solidFill>
                  <a:srgbClr val="D9D9D9"/>
                </a:solidFill>
                <a:latin typeface="Arial" panose="020B0604020202020204" pitchFamily="34" charset="0"/>
                <a:cs typeface="Arial" panose="020B0604020202020204" pitchFamily="34" charset="0"/>
              </a:rPr>
              <a:t>radar </a:t>
            </a:r>
            <a:r>
              <a:rPr lang="en-US" sz="1600" dirty="0" smtClean="0">
                <a:solidFill>
                  <a:srgbClr val="D9D9D9"/>
                </a:solidFill>
                <a:latin typeface="Arial" panose="020B0604020202020204" pitchFamily="34" charset="0"/>
                <a:cs typeface="Arial" panose="020B0604020202020204" pitchFamily="34" charset="0"/>
              </a:rPr>
              <a:t>expert</a:t>
            </a:r>
            <a:endParaRPr lang="en-US" sz="1600" dirty="0">
              <a:solidFill>
                <a:srgbClr val="D9D9D9"/>
              </a:solidFill>
              <a:latin typeface="Arial" panose="020B0604020202020204" pitchFamily="34" charset="0"/>
              <a:cs typeface="Arial" panose="020B0604020202020204" pitchFamily="34" charset="0"/>
            </a:endParaRPr>
          </a:p>
          <a:p>
            <a:r>
              <a:rPr lang="en-US" sz="1600" dirty="0">
                <a:solidFill>
                  <a:srgbClr val="D9D9D9"/>
                </a:solidFill>
                <a:latin typeface="Arial" panose="020B0604020202020204" pitchFamily="34" charset="0"/>
                <a:cs typeface="Arial" panose="020B0604020202020204" pitchFamily="34" charset="0"/>
              </a:rPr>
              <a:t>Identifies most </a:t>
            </a:r>
            <a:r>
              <a:rPr lang="en-US" sz="1600" dirty="0" smtClean="0">
                <a:solidFill>
                  <a:srgbClr val="D9D9D9"/>
                </a:solidFill>
                <a:latin typeface="Arial" panose="020B0604020202020204" pitchFamily="34" charset="0"/>
                <a:cs typeface="Arial" panose="020B0604020202020204" pitchFamily="34" charset="0"/>
              </a:rPr>
              <a:t>likely </a:t>
            </a:r>
            <a:r>
              <a:rPr lang="en-US" sz="1600" dirty="0">
                <a:solidFill>
                  <a:srgbClr val="D9D9D9"/>
                </a:solidFill>
                <a:latin typeface="Arial" panose="020B0604020202020204" pitchFamily="34" charset="0"/>
                <a:cs typeface="Arial" panose="020B0604020202020204" pitchFamily="34" charset="0"/>
              </a:rPr>
              <a:t>dominant </a:t>
            </a:r>
            <a:r>
              <a:rPr lang="en-US" sz="1600" dirty="0" smtClean="0">
                <a:solidFill>
                  <a:srgbClr val="D9D9D9"/>
                </a:solidFill>
                <a:latin typeface="Arial" panose="020B0604020202020204" pitchFamily="34" charset="0"/>
                <a:cs typeface="Arial" panose="020B0604020202020204" pitchFamily="34" charset="0"/>
              </a:rPr>
              <a:t>hydrometeor</a:t>
            </a:r>
          </a:p>
          <a:p>
            <a:r>
              <a:rPr lang="en-US" sz="1600" dirty="0" smtClean="0">
                <a:solidFill>
                  <a:srgbClr val="D9D9D9"/>
                </a:solidFill>
                <a:latin typeface="Arial" panose="020B0604020202020204" pitchFamily="34" charset="0"/>
                <a:cs typeface="Arial" panose="020B0604020202020204" pitchFamily="34" charset="0"/>
              </a:rPr>
              <a:t>Based on theory, observations, experience</a:t>
            </a:r>
          </a:p>
        </p:txBody>
      </p:sp>
      <p:sp>
        <p:nvSpPr>
          <p:cNvPr id="5" name="TextBox 4"/>
          <p:cNvSpPr txBox="1"/>
          <p:nvPr/>
        </p:nvSpPr>
        <p:spPr>
          <a:xfrm>
            <a:off x="1121790" y="1085399"/>
            <a:ext cx="1743958" cy="377073"/>
          </a:xfrm>
          <a:prstGeom prst="rect">
            <a:avLst/>
          </a:prstGeom>
          <a:noFill/>
        </p:spPr>
        <p:txBody>
          <a:bodyPr wrap="square" rtlCol="0">
            <a:spAutoFit/>
          </a:bodyPr>
          <a:lstStyle/>
          <a:p>
            <a:pPr algn="ctr"/>
            <a:r>
              <a:rPr lang="en-US" u="sng" dirty="0" smtClean="0">
                <a:solidFill>
                  <a:schemeClr val="accent4">
                    <a:lumMod val="40000"/>
                    <a:lumOff val="60000"/>
                  </a:schemeClr>
                </a:solidFill>
                <a:latin typeface="Arial"/>
                <a:cs typeface="Arial"/>
              </a:rPr>
              <a:t>Algorithm</a:t>
            </a:r>
            <a:endParaRPr lang="en-US" u="sng" dirty="0">
              <a:solidFill>
                <a:schemeClr val="accent4">
                  <a:lumMod val="40000"/>
                  <a:lumOff val="60000"/>
                </a:schemeClr>
              </a:solidFill>
              <a:latin typeface="Arial"/>
              <a:cs typeface="Arial"/>
            </a:endParaRPr>
          </a:p>
        </p:txBody>
      </p:sp>
      <p:sp>
        <p:nvSpPr>
          <p:cNvPr id="13" name="TextBox 12"/>
          <p:cNvSpPr txBox="1"/>
          <p:nvPr/>
        </p:nvSpPr>
        <p:spPr>
          <a:xfrm>
            <a:off x="5936252" y="1069490"/>
            <a:ext cx="1743958" cy="377073"/>
          </a:xfrm>
          <a:prstGeom prst="rect">
            <a:avLst/>
          </a:prstGeom>
          <a:noFill/>
        </p:spPr>
        <p:txBody>
          <a:bodyPr wrap="square" rtlCol="0">
            <a:spAutoFit/>
          </a:bodyPr>
          <a:lstStyle/>
          <a:p>
            <a:pPr algn="ctr"/>
            <a:r>
              <a:rPr lang="en-US" u="sng" dirty="0" smtClean="0">
                <a:solidFill>
                  <a:schemeClr val="accent4">
                    <a:lumMod val="40000"/>
                    <a:lumOff val="60000"/>
                  </a:schemeClr>
                </a:solidFill>
                <a:latin typeface="Arial"/>
                <a:cs typeface="Arial"/>
              </a:rPr>
              <a:t>Categories</a:t>
            </a:r>
            <a:endParaRPr lang="en-US" u="sng" dirty="0">
              <a:solidFill>
                <a:schemeClr val="accent4">
                  <a:lumMod val="40000"/>
                  <a:lumOff val="60000"/>
                </a:schemeClr>
              </a:solidFill>
              <a:latin typeface="Arial"/>
              <a:cs typeface="Arial"/>
            </a:endParaRPr>
          </a:p>
        </p:txBody>
      </p:sp>
      <p:grpSp>
        <p:nvGrpSpPr>
          <p:cNvPr id="9" name="Group 8"/>
          <p:cNvGrpSpPr/>
          <p:nvPr/>
        </p:nvGrpSpPr>
        <p:grpSpPr>
          <a:xfrm>
            <a:off x="674280" y="3230406"/>
            <a:ext cx="3629228" cy="3381983"/>
            <a:chOff x="666547" y="3433831"/>
            <a:chExt cx="3629228" cy="3381983"/>
          </a:xfrm>
        </p:grpSpPr>
        <p:sp>
          <p:nvSpPr>
            <p:cNvPr id="30" name="Rectangle 29"/>
            <p:cNvSpPr/>
            <p:nvPr/>
          </p:nvSpPr>
          <p:spPr>
            <a:xfrm>
              <a:off x="714626" y="3588555"/>
              <a:ext cx="3581149" cy="3169597"/>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86959" y="3820118"/>
              <a:ext cx="179464" cy="184666"/>
            </a:xfrm>
            <a:prstGeom prst="rect">
              <a:avLst/>
            </a:prstGeom>
            <a:solidFill>
              <a:schemeClr val="tx1"/>
            </a:solidFill>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15</a:t>
              </a:r>
              <a:endParaRPr lang="en-US" sz="12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915369" y="5341647"/>
              <a:ext cx="179464" cy="184666"/>
            </a:xfrm>
            <a:prstGeom prst="rect">
              <a:avLst/>
            </a:prstGeom>
            <a:solidFill>
              <a:schemeClr val="tx1"/>
            </a:solidFill>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5</a:t>
              </a:r>
              <a:endParaRPr lang="en-US" sz="12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913196" y="6035263"/>
              <a:ext cx="179464" cy="184666"/>
            </a:xfrm>
            <a:prstGeom prst="rect">
              <a:avLst/>
            </a:prstGeom>
            <a:solidFill>
              <a:schemeClr val="tx1"/>
            </a:solidFill>
          </p:spPr>
          <p:txBody>
            <a:bodyPr wrap="square" lIns="0" tIns="0" rIns="0" bIns="0" rtlCol="0">
              <a:spAutoFit/>
            </a:bodyPr>
            <a:lstStyle/>
            <a:p>
              <a:pPr algn="r"/>
              <a:r>
                <a:rPr lang="en-US" sz="1200" dirty="0">
                  <a:solidFill>
                    <a:schemeClr val="bg1"/>
                  </a:solidFill>
                  <a:latin typeface="Arial" panose="020B0604020202020204" pitchFamily="34" charset="0"/>
                  <a:cs typeface="Arial" panose="020B0604020202020204" pitchFamily="34" charset="0"/>
                </a:rPr>
                <a:t>0</a:t>
              </a:r>
            </a:p>
          </p:txBody>
        </p:sp>
        <p:sp>
          <p:nvSpPr>
            <p:cNvPr id="20" name="TextBox 19"/>
            <p:cNvSpPr txBox="1"/>
            <p:nvPr/>
          </p:nvSpPr>
          <p:spPr>
            <a:xfrm>
              <a:off x="1009848" y="6166667"/>
              <a:ext cx="179464" cy="184666"/>
            </a:xfrm>
            <a:prstGeom prst="rect">
              <a:avLst/>
            </a:prstGeom>
            <a:solidFill>
              <a:schemeClr val="tx1"/>
            </a:solidFill>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0</a:t>
              </a:r>
              <a:endParaRPr lang="en-US" sz="12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1760119" y="6172644"/>
              <a:ext cx="179464" cy="184666"/>
            </a:xfrm>
            <a:prstGeom prst="rect">
              <a:avLst/>
            </a:prstGeom>
            <a:solidFill>
              <a:schemeClr val="tx1"/>
            </a:solidFill>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20</a:t>
              </a:r>
              <a:endParaRPr lang="en-US" sz="12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2439587" y="6152785"/>
              <a:ext cx="179464" cy="184666"/>
            </a:xfrm>
            <a:prstGeom prst="rect">
              <a:avLst/>
            </a:prstGeom>
            <a:solidFill>
              <a:schemeClr val="tx1"/>
            </a:solidFill>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40</a:t>
              </a:r>
              <a:endParaRPr lang="en-US" sz="1200"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3052186" y="6157214"/>
              <a:ext cx="267334" cy="184666"/>
            </a:xfrm>
            <a:prstGeom prst="rect">
              <a:avLst/>
            </a:prstGeom>
            <a:solidFill>
              <a:schemeClr val="tx1"/>
            </a:solidFill>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60</a:t>
              </a:r>
              <a:endParaRPr lang="en-US" sz="1200" dirty="0">
                <a:solidFill>
                  <a:schemeClr val="bg1"/>
                </a:solidFill>
                <a:latin typeface="Arial" panose="020B0604020202020204" pitchFamily="34" charset="0"/>
                <a:cs typeface="Arial" panose="020B0604020202020204" pitchFamily="34" charset="0"/>
              </a:endParaRPr>
            </a:p>
          </p:txBody>
        </p:sp>
        <p:cxnSp>
          <p:nvCxnSpPr>
            <p:cNvPr id="24" name="Straight Connector 23"/>
            <p:cNvCxnSpPr/>
            <p:nvPr/>
          </p:nvCxnSpPr>
          <p:spPr>
            <a:xfrm>
              <a:off x="1121790" y="3804202"/>
              <a:ext cx="0" cy="2365426"/>
            </a:xfrm>
            <a:prstGeom prst="line">
              <a:avLst/>
            </a:prstGeom>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924687" y="4573025"/>
              <a:ext cx="179464" cy="184666"/>
            </a:xfrm>
            <a:prstGeom prst="rect">
              <a:avLst/>
            </a:prstGeom>
            <a:solidFill>
              <a:schemeClr val="tx1"/>
            </a:solidFill>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10</a:t>
              </a:r>
              <a:endParaRPr lang="en-US" sz="1200"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666547" y="4226030"/>
              <a:ext cx="338554" cy="1844410"/>
            </a:xfrm>
            <a:prstGeom prst="rect">
              <a:avLst/>
            </a:prstGeom>
            <a:noFill/>
          </p:spPr>
          <p:txBody>
            <a:bodyPr vert="vert270" wrap="square" rtlCol="0" anchor="t" anchorCtr="1">
              <a:spAutoFit/>
            </a:bodyPr>
            <a:lstStyle/>
            <a:p>
              <a:pPr algn="ctr"/>
              <a:r>
                <a:rPr lang="en-US" sz="1000" dirty="0" smtClean="0">
                  <a:solidFill>
                    <a:schemeClr val="bg1"/>
                  </a:solidFill>
                  <a:latin typeface="Arial" panose="020B0604020202020204" pitchFamily="34" charset="0"/>
                  <a:cs typeface="Arial" panose="020B0604020202020204" pitchFamily="34" charset="0"/>
                </a:rPr>
                <a:t>Height (km)</a:t>
              </a:r>
              <a:endParaRPr lang="en-US" sz="10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099580" y="6293189"/>
              <a:ext cx="2700765" cy="246221"/>
            </a:xfrm>
            <a:prstGeom prst="rect">
              <a:avLst/>
            </a:prstGeom>
            <a:noFill/>
          </p:spPr>
          <p:txBody>
            <a:bodyPr wrap="square" rtlCol="0">
              <a:spAutoFit/>
            </a:bodyPr>
            <a:lstStyle/>
            <a:p>
              <a:pPr algn="ctr"/>
              <a:r>
                <a:rPr lang="en-US" sz="1000" dirty="0" smtClean="0">
                  <a:solidFill>
                    <a:schemeClr val="bg1"/>
                  </a:solidFill>
                </a:rPr>
                <a:t>Distance from S-</a:t>
              </a:r>
              <a:r>
                <a:rPr lang="en-US" sz="1000" dirty="0" err="1" smtClean="0">
                  <a:solidFill>
                    <a:schemeClr val="bg1"/>
                  </a:solidFill>
                </a:rPr>
                <a:t>PolKa</a:t>
              </a:r>
              <a:r>
                <a:rPr lang="en-US" sz="1000" dirty="0" smtClean="0">
                  <a:solidFill>
                    <a:schemeClr val="bg1"/>
                  </a:solidFill>
                </a:rPr>
                <a:t> (km)</a:t>
              </a:r>
              <a:endParaRPr lang="en-US" sz="1000" dirty="0">
                <a:solidFill>
                  <a:schemeClr val="bg1"/>
                </a:solidFill>
              </a:endParaRPr>
            </a:p>
          </p:txBody>
        </p:sp>
        <p:sp>
          <p:nvSpPr>
            <p:cNvPr id="36" name="TextBox 35"/>
            <p:cNvSpPr txBox="1"/>
            <p:nvPr/>
          </p:nvSpPr>
          <p:spPr>
            <a:xfrm>
              <a:off x="714626" y="3433831"/>
              <a:ext cx="3581149" cy="307777"/>
            </a:xfrm>
            <a:prstGeom prst="rect">
              <a:avLst/>
            </a:prstGeom>
            <a:solidFill>
              <a:schemeClr val="tx1"/>
            </a:solid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Particle ID</a:t>
              </a:r>
              <a:endParaRPr lang="en-US" sz="14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190" t="23786" r="48369" b="52815"/>
            <a:stretch/>
          </p:blipFill>
          <p:spPr>
            <a:xfrm>
              <a:off x="1128711" y="3650901"/>
              <a:ext cx="3124201" cy="2514600"/>
            </a:xfrm>
            <a:prstGeom prst="rect">
              <a:avLst/>
            </a:prstGeom>
            <a:solidFill>
              <a:schemeClr val="tx1"/>
            </a:solidFill>
          </p:spPr>
        </p:pic>
        <p:cxnSp>
          <p:nvCxnSpPr>
            <p:cNvPr id="34" name="Straight Connector 33"/>
            <p:cNvCxnSpPr/>
            <p:nvPr/>
          </p:nvCxnSpPr>
          <p:spPr>
            <a:xfrm flipH="1">
              <a:off x="1121790" y="6167013"/>
              <a:ext cx="2450085" cy="0"/>
            </a:xfrm>
            <a:prstGeom prst="line">
              <a:avLst/>
            </a:prstGeom>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1148748" y="3772387"/>
              <a:ext cx="595312" cy="307777"/>
            </a:xfrm>
            <a:prstGeom prst="rect">
              <a:avLst/>
            </a:prstGeom>
            <a:solidFill>
              <a:schemeClr val="tx1"/>
            </a:solidFill>
          </p:spPr>
          <p:txBody>
            <a:bodyPr wrap="square" rtlCol="0">
              <a:spAutoFit/>
            </a:bodyPr>
            <a:lstStyle/>
            <a:p>
              <a:endParaRPr lang="en-US" sz="1400"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742697" y="6508037"/>
              <a:ext cx="3525006"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 0150 UTC 18 November 2011</a:t>
              </a:r>
              <a:endParaRPr lang="en-US" sz="1400"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7060676" y="6581001"/>
            <a:ext cx="2083324" cy="276999"/>
          </a:xfrm>
          <a:prstGeom prst="rect">
            <a:avLst/>
          </a:prstGeom>
          <a:noFill/>
        </p:spPr>
        <p:txBody>
          <a:bodyPr wrap="square" rtlCol="0">
            <a:spAutoFit/>
          </a:bodyPr>
          <a:lstStyle/>
          <a:p>
            <a:pPr algn="r"/>
            <a:r>
              <a:rPr lang="en-US" sz="1200" dirty="0" smtClean="0">
                <a:solidFill>
                  <a:srgbClr val="CDD4D7"/>
                </a:solidFill>
                <a:latin typeface="Arial" panose="020B0604020202020204" pitchFamily="34" charset="0"/>
                <a:cs typeface="Arial" panose="020B0604020202020204" pitchFamily="34" charset="0"/>
              </a:rPr>
              <a:t>Vivekananda et al., 1999</a:t>
            </a:r>
            <a:endParaRPr lang="en-US" sz="1200" dirty="0">
              <a:solidFill>
                <a:srgbClr val="CDD4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7557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420"/>
            <a:ext cx="7772400" cy="978408"/>
          </a:xfrm>
        </p:spPr>
        <p:txBody>
          <a:bodyPr/>
          <a:lstStyle/>
          <a:p>
            <a:r>
              <a:rPr lang="en-US" sz="3600" b="1" dirty="0" smtClean="0">
                <a:solidFill>
                  <a:schemeClr val="accent4">
                    <a:lumMod val="40000"/>
                    <a:lumOff val="60000"/>
                  </a:schemeClr>
                </a:solidFill>
                <a:latin typeface="Arial Black" panose="020B0A04020102020204" pitchFamily="34" charset="0"/>
              </a:rPr>
              <a:t>Compositing Methodology</a:t>
            </a:r>
            <a:endParaRPr lang="en-US" sz="3600" b="1" dirty="0">
              <a:solidFill>
                <a:schemeClr val="accent4">
                  <a:lumMod val="40000"/>
                  <a:lumOff val="60000"/>
                </a:schemeClr>
              </a:solidFill>
              <a:latin typeface="Arial Black" panose="020B0A04020102020204" pitchFamily="34" charset="0"/>
            </a:endParaRPr>
          </a:p>
        </p:txBody>
      </p:sp>
      <p:pic>
        <p:nvPicPr>
          <p:cNvPr id="3" name="Picture 2" descr="DSCN06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7800"/>
            <a:ext cx="9144000" cy="1600200"/>
          </a:xfrm>
          <a:prstGeom prst="rect">
            <a:avLst/>
          </a:prstGeom>
        </p:spPr>
      </p:pic>
    </p:spTree>
    <p:extLst>
      <p:ext uri="{BB962C8B-B14F-4D97-AF65-F5344CB8AC3E}">
        <p14:creationId xmlns:p14="http://schemas.microsoft.com/office/powerpoint/2010/main" val="11449337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32"/>
            <a:ext cx="9143999" cy="914400"/>
          </a:xfrm>
        </p:spPr>
        <p:txBody>
          <a:bodyPr>
            <a:normAutofit/>
          </a:bodyPr>
          <a:lstStyle/>
          <a:p>
            <a:r>
              <a:rPr lang="en-US" sz="3200" b="1" dirty="0">
                <a:solidFill>
                  <a:schemeClr val="accent4">
                    <a:lumMod val="40000"/>
                    <a:lumOff val="60000"/>
                  </a:schemeClr>
                </a:solidFill>
                <a:latin typeface="Arial Black" panose="020B0A04020102020204" pitchFamily="34" charset="0"/>
                <a:cs typeface="Arial" panose="020B0604020202020204" pitchFamily="34" charset="0"/>
              </a:rPr>
              <a:t>Methodology: </a:t>
            </a:r>
            <a:r>
              <a:rPr lang="en-US" sz="3200" b="1" dirty="0" smtClean="0">
                <a:solidFill>
                  <a:schemeClr val="accent4">
                    <a:lumMod val="40000"/>
                    <a:lumOff val="60000"/>
                  </a:schemeClr>
                </a:solidFill>
                <a:latin typeface="Arial Black" panose="020B0A04020102020204" pitchFamily="34" charset="0"/>
              </a:rPr>
              <a:t>Case Selection</a:t>
            </a:r>
            <a:endParaRPr lang="en-US" sz="3200" b="1" dirty="0">
              <a:solidFill>
                <a:schemeClr val="accent4">
                  <a:lumMod val="40000"/>
                  <a:lumOff val="60000"/>
                </a:schemeClr>
              </a:solidFill>
              <a:latin typeface="Arial Black" panose="020B0A04020102020204" pitchFamily="34" charset="0"/>
            </a:endParaRPr>
          </a:p>
        </p:txBody>
      </p:sp>
      <p:sp>
        <p:nvSpPr>
          <p:cNvPr id="13" name="TextBox 12"/>
          <p:cNvSpPr txBox="1"/>
          <p:nvPr/>
        </p:nvSpPr>
        <p:spPr>
          <a:xfrm>
            <a:off x="2993612" y="1173620"/>
            <a:ext cx="3846181" cy="1754327"/>
          </a:xfrm>
          <a:prstGeom prst="rect">
            <a:avLst/>
          </a:prstGeom>
          <a:noFill/>
        </p:spPr>
        <p:txBody>
          <a:bodyPr wrap="square" rtlCol="0">
            <a:spAutoFit/>
          </a:bodyPr>
          <a:lstStyle/>
          <a:p>
            <a:pPr marL="285750" indent="-285750">
              <a:buFont typeface="Arial" pitchFamily="34" charset="0"/>
              <a:buChar char="•"/>
            </a:pPr>
            <a:r>
              <a:rPr lang="en-US" dirty="0" smtClean="0">
                <a:solidFill>
                  <a:srgbClr val="D9D9D9"/>
                </a:solidFill>
                <a:latin typeface="Arial" panose="020B0604020202020204" pitchFamily="34" charset="0"/>
                <a:cs typeface="Arial" panose="020B0604020202020204" pitchFamily="34" charset="0"/>
              </a:rPr>
              <a:t>Subjectively identify RHIs </a:t>
            </a:r>
          </a:p>
          <a:p>
            <a:pPr marL="742950" lvl="1" indent="-285750">
              <a:buFont typeface="Arial" pitchFamily="34" charset="0"/>
              <a:buChar char="•"/>
            </a:pPr>
            <a:r>
              <a:rPr lang="en-US" dirty="0" smtClean="0">
                <a:solidFill>
                  <a:srgbClr val="D9D9D9"/>
                </a:solidFill>
                <a:latin typeface="Arial" panose="020B0604020202020204" pitchFamily="34" charset="0"/>
                <a:cs typeface="Arial" panose="020B0604020202020204" pitchFamily="34" charset="0"/>
              </a:rPr>
              <a:t>Radial velocity</a:t>
            </a:r>
          </a:p>
          <a:p>
            <a:pPr marL="742950" lvl="1" indent="-285750">
              <a:buFont typeface="Arial" pitchFamily="34" charset="0"/>
              <a:buChar char="•"/>
            </a:pPr>
            <a:r>
              <a:rPr lang="en-US" dirty="0" smtClean="0">
                <a:solidFill>
                  <a:srgbClr val="D9D9D9"/>
                </a:solidFill>
                <a:latin typeface="Arial" panose="020B0604020202020204" pitchFamily="34" charset="0"/>
                <a:cs typeface="Arial" panose="020B0604020202020204" pitchFamily="34" charset="0"/>
              </a:rPr>
              <a:t>Midlevel inflow</a:t>
            </a:r>
          </a:p>
          <a:p>
            <a:pPr marL="742950" lvl="1" indent="-285750">
              <a:buFont typeface="Arial" pitchFamily="34" charset="0"/>
              <a:buChar char="•"/>
            </a:pPr>
            <a:r>
              <a:rPr lang="en-US" dirty="0" smtClean="0">
                <a:solidFill>
                  <a:srgbClr val="D9D9D9"/>
                </a:solidFill>
                <a:latin typeface="Arial" panose="020B0604020202020204" pitchFamily="34" charset="0"/>
                <a:cs typeface="Arial" panose="020B0604020202020204" pitchFamily="34" charset="0"/>
              </a:rPr>
              <a:t>One per storm</a:t>
            </a:r>
          </a:p>
          <a:p>
            <a:pPr marL="742950" lvl="1" indent="-285750">
              <a:buFont typeface="Arial" pitchFamily="34" charset="0"/>
              <a:buChar char="•"/>
            </a:pPr>
            <a:endParaRPr lang="en-US" dirty="0">
              <a:solidFill>
                <a:srgbClr val="D9D9D9"/>
              </a:solidFill>
              <a:latin typeface="Arial" panose="020B0604020202020204" pitchFamily="34" charset="0"/>
              <a:cs typeface="Arial" panose="020B0604020202020204" pitchFamily="34" charset="0"/>
            </a:endParaRPr>
          </a:p>
          <a:p>
            <a:pPr marL="285750" indent="-285750">
              <a:buFont typeface="Arial" pitchFamily="34" charset="0"/>
              <a:buChar char="•"/>
            </a:pPr>
            <a:r>
              <a:rPr lang="en-US" dirty="0" smtClean="0">
                <a:solidFill>
                  <a:srgbClr val="D9D9D9"/>
                </a:solidFill>
                <a:latin typeface="Arial" panose="020B0604020202020204" pitchFamily="34" charset="0"/>
                <a:cs typeface="Arial" panose="020B0604020202020204" pitchFamily="34" charset="0"/>
              </a:rPr>
              <a:t>37 midlevel inflows analyzed</a:t>
            </a:r>
          </a:p>
        </p:txBody>
      </p:sp>
      <p:sp>
        <p:nvSpPr>
          <p:cNvPr id="10" name="TextBox 9"/>
          <p:cNvSpPr txBox="1"/>
          <p:nvPr/>
        </p:nvSpPr>
        <p:spPr>
          <a:xfrm>
            <a:off x="2642991" y="6383865"/>
            <a:ext cx="434340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 1900 UTC 23 December 2011</a:t>
            </a:r>
            <a:endParaRPr lang="en-US" sz="1600" dirty="0">
              <a:solidFill>
                <a:schemeClr val="tx1">
                  <a:lumMod val="85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1075483" y="3319345"/>
            <a:ext cx="2959251" cy="3040804"/>
            <a:chOff x="963617" y="3729221"/>
            <a:chExt cx="2959251" cy="3040804"/>
          </a:xfrm>
        </p:grpSpPr>
        <p:sp>
          <p:nvSpPr>
            <p:cNvPr id="9" name="Rectangle 8"/>
            <p:cNvSpPr/>
            <p:nvPr/>
          </p:nvSpPr>
          <p:spPr>
            <a:xfrm>
              <a:off x="1298179" y="4059583"/>
              <a:ext cx="2624689" cy="23888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p:cNvSpPr txBox="1"/>
            <p:nvPr/>
          </p:nvSpPr>
          <p:spPr>
            <a:xfrm>
              <a:off x="1371051" y="3729221"/>
              <a:ext cx="2523743" cy="338554"/>
            </a:xfrm>
            <a:prstGeom prst="rect">
              <a:avLst/>
            </a:prstGeom>
            <a:noFill/>
          </p:spPr>
          <p:txBody>
            <a:bodyPr wrap="square"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Reflectivity PPI</a:t>
              </a:r>
              <a:endParaRPr lang="en-US" sz="1600" dirty="0">
                <a:solidFill>
                  <a:schemeClr val="tx1">
                    <a:lumMod val="9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1349960" y="4085926"/>
              <a:ext cx="2523744" cy="2286000"/>
              <a:chOff x="4267200" y="2168165"/>
              <a:chExt cx="2011680" cy="182880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6830" t="6140" r="18972" b="6140"/>
              <a:stretch/>
            </p:blipFill>
            <p:spPr>
              <a:xfrm>
                <a:off x="4267200" y="2168165"/>
                <a:ext cx="2011680" cy="1828800"/>
              </a:xfrm>
              <a:prstGeom prst="rect">
                <a:avLst/>
              </a:prstGeom>
            </p:spPr>
          </p:pic>
          <p:cxnSp>
            <p:nvCxnSpPr>
              <p:cNvPr id="28" name="Straight Connector 27"/>
              <p:cNvCxnSpPr/>
              <p:nvPr/>
            </p:nvCxnSpPr>
            <p:spPr>
              <a:xfrm flipV="1">
                <a:off x="5334000" y="2903090"/>
                <a:ext cx="914400" cy="152400"/>
              </a:xfrm>
              <a:prstGeom prst="line">
                <a:avLst/>
              </a:prstGeom>
              <a:ln>
                <a:solidFill>
                  <a:srgbClr val="44079D"/>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8" name="TextBox 17"/>
            <p:cNvSpPr txBox="1"/>
            <p:nvPr/>
          </p:nvSpPr>
          <p:spPr>
            <a:xfrm>
              <a:off x="963617" y="4085926"/>
              <a:ext cx="369332" cy="2286000"/>
            </a:xfrm>
            <a:prstGeom prst="rect">
              <a:avLst/>
            </a:prstGeom>
            <a:noFill/>
          </p:spPr>
          <p:txBody>
            <a:bodyPr vert="vert270" wrap="square" rtlCol="0">
              <a:spAutoFit/>
            </a:bodyPr>
            <a:lstStyle/>
            <a:p>
              <a:pPr algn="ctr"/>
              <a:r>
                <a:rPr lang="en-US" sz="1200" dirty="0" smtClean="0">
                  <a:latin typeface="Arial" panose="020B0604020202020204" pitchFamily="34" charset="0"/>
                  <a:cs typeface="Arial" panose="020B0604020202020204" pitchFamily="34" charset="0"/>
                </a:rPr>
                <a:t>Distance from S-</a:t>
              </a:r>
              <a:r>
                <a:rPr lang="en-US" sz="1200" dirty="0" err="1" smtClean="0">
                  <a:latin typeface="Arial" panose="020B0604020202020204" pitchFamily="34" charset="0"/>
                  <a:cs typeface="Arial" panose="020B0604020202020204" pitchFamily="34" charset="0"/>
                </a:rPr>
                <a:t>PolKa</a:t>
              </a:r>
              <a:r>
                <a:rPr lang="en-US" sz="1200" dirty="0" smtClean="0">
                  <a:latin typeface="Arial" panose="020B0604020202020204" pitchFamily="34" charset="0"/>
                  <a:cs typeface="Arial" panose="020B0604020202020204" pitchFamily="34" charset="0"/>
                </a:rPr>
                <a:t> (km)</a:t>
              </a:r>
              <a:endParaRPr lang="en-US" sz="1200" dirty="0">
                <a:latin typeface="Arial" panose="020B0604020202020204" pitchFamily="34" charset="0"/>
                <a:cs typeface="Arial" panose="020B0604020202020204" pitchFamily="34" charset="0"/>
              </a:endParaRPr>
            </a:p>
          </p:txBody>
        </p:sp>
        <p:sp>
          <p:nvSpPr>
            <p:cNvPr id="19" name="TextBox 18"/>
            <p:cNvSpPr txBox="1"/>
            <p:nvPr/>
          </p:nvSpPr>
          <p:spPr>
            <a:xfrm rot="5400000">
              <a:off x="2475520" y="5442359"/>
              <a:ext cx="369332" cy="2286000"/>
            </a:xfrm>
            <a:prstGeom prst="rect">
              <a:avLst/>
            </a:prstGeom>
            <a:noFill/>
          </p:spPr>
          <p:txBody>
            <a:bodyPr vert="vert270" wrap="square" rtlCol="0">
              <a:spAutoFit/>
            </a:bodyPr>
            <a:lstStyle/>
            <a:p>
              <a:pPr algn="ctr"/>
              <a:r>
                <a:rPr lang="en-US" sz="1200" dirty="0" smtClean="0">
                  <a:latin typeface="Arial" panose="020B0604020202020204" pitchFamily="34" charset="0"/>
                  <a:cs typeface="Arial" panose="020B0604020202020204" pitchFamily="34" charset="0"/>
                </a:rPr>
                <a:t>Distance from S-</a:t>
              </a:r>
              <a:r>
                <a:rPr lang="en-US" sz="1200" dirty="0" err="1" smtClean="0">
                  <a:latin typeface="Arial" panose="020B0604020202020204" pitchFamily="34" charset="0"/>
                  <a:cs typeface="Arial" panose="020B0604020202020204" pitchFamily="34" charset="0"/>
                </a:rPr>
                <a:t>PolKa</a:t>
              </a:r>
              <a:r>
                <a:rPr lang="en-US" sz="1200" dirty="0" smtClean="0">
                  <a:latin typeface="Arial" panose="020B0604020202020204" pitchFamily="34" charset="0"/>
                  <a:cs typeface="Arial" panose="020B0604020202020204" pitchFamily="34" charset="0"/>
                </a:rPr>
                <a:t> (km)</a:t>
              </a:r>
              <a:endParaRPr lang="en-US" sz="1200" dirty="0">
                <a:latin typeface="Arial" panose="020B0604020202020204" pitchFamily="34" charset="0"/>
                <a:cs typeface="Arial" panose="020B0604020202020204" pitchFamily="34" charset="0"/>
              </a:endParaRPr>
            </a:p>
          </p:txBody>
        </p:sp>
        <p:sp>
          <p:nvSpPr>
            <p:cNvPr id="8" name="TextBox 7"/>
            <p:cNvSpPr txBox="1"/>
            <p:nvPr/>
          </p:nvSpPr>
          <p:spPr>
            <a:xfrm>
              <a:off x="1349960" y="4085926"/>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endParaRPr lang="en-US" sz="8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1349960" y="4591325"/>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endParaRPr lang="en-US" sz="800"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1349960" y="5133526"/>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1349960" y="5656246"/>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endParaRPr lang="en-US" sz="800"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1319213" y="6176817"/>
              <a:ext cx="228047"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endParaRPr lang="en-US" sz="80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448610" y="6284027"/>
              <a:ext cx="228047"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endParaRPr lang="en-US" sz="800"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2009073" y="6263198"/>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endParaRPr lang="en-US" sz="800"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2511874" y="6255867"/>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3094735" y="6263197"/>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endParaRPr lang="en-US" sz="800"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3690237" y="6258822"/>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endParaRPr lang="en-US" sz="800" dirty="0">
                <a:solidFill>
                  <a:schemeClr val="bg1"/>
                </a:solidFill>
                <a:latin typeface="Arial" panose="020B0604020202020204" pitchFamily="34" charset="0"/>
                <a:cs typeface="Arial" panose="020B0604020202020204" pitchFamily="34" charset="0"/>
              </a:endParaRPr>
            </a:p>
          </p:txBody>
        </p:sp>
      </p:grpSp>
      <p:grpSp>
        <p:nvGrpSpPr>
          <p:cNvPr id="5" name="Group 4"/>
          <p:cNvGrpSpPr/>
          <p:nvPr/>
        </p:nvGrpSpPr>
        <p:grpSpPr>
          <a:xfrm>
            <a:off x="5091085" y="3319345"/>
            <a:ext cx="3104383" cy="3015091"/>
            <a:chOff x="4609984" y="3729221"/>
            <a:chExt cx="3104383" cy="3015091"/>
          </a:xfrm>
        </p:grpSpPr>
        <p:sp>
          <p:nvSpPr>
            <p:cNvPr id="17" name="TextBox 16"/>
            <p:cNvSpPr txBox="1"/>
            <p:nvPr/>
          </p:nvSpPr>
          <p:spPr>
            <a:xfrm>
              <a:off x="5079474" y="3729221"/>
              <a:ext cx="2520748" cy="338554"/>
            </a:xfrm>
            <a:prstGeom prst="rect">
              <a:avLst/>
            </a:prstGeom>
            <a:noFill/>
          </p:spPr>
          <p:txBody>
            <a:bodyPr wrap="square"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Radial Velocity RHI</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4609984" y="4059583"/>
              <a:ext cx="369332" cy="2445403"/>
            </a:xfrm>
            <a:prstGeom prst="rect">
              <a:avLst/>
            </a:prstGeom>
            <a:noFill/>
          </p:spPr>
          <p:txBody>
            <a:bodyPr vert="vert270" wrap="square" rtlCol="0">
              <a:spAutoFit/>
            </a:bodyPr>
            <a:lstStyle/>
            <a:p>
              <a:pPr algn="ctr"/>
              <a:r>
                <a:rPr lang="en-US" sz="1200" dirty="0" smtClean="0">
                  <a:latin typeface="Arial" panose="020B0604020202020204" pitchFamily="34" charset="0"/>
                  <a:cs typeface="Arial" panose="020B0604020202020204" pitchFamily="34" charset="0"/>
                </a:rPr>
                <a:t>Height (km)</a:t>
              </a:r>
              <a:endParaRPr lang="en-US" sz="1200" dirty="0">
                <a:latin typeface="Arial" panose="020B0604020202020204" pitchFamily="34" charset="0"/>
                <a:cs typeface="Arial" panose="020B0604020202020204" pitchFamily="34" charset="0"/>
              </a:endParaRPr>
            </a:p>
          </p:txBody>
        </p:sp>
        <p:sp>
          <p:nvSpPr>
            <p:cNvPr id="26" name="TextBox 25"/>
            <p:cNvSpPr txBox="1"/>
            <p:nvPr/>
          </p:nvSpPr>
          <p:spPr>
            <a:xfrm>
              <a:off x="5079474" y="6467313"/>
              <a:ext cx="2520748"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Distance from S-</a:t>
              </a:r>
              <a:r>
                <a:rPr lang="en-US" sz="1200" dirty="0" err="1" smtClean="0">
                  <a:latin typeface="Arial" panose="020B0604020202020204" pitchFamily="34" charset="0"/>
                  <a:cs typeface="Arial" panose="020B0604020202020204" pitchFamily="34" charset="0"/>
                </a:rPr>
                <a:t>PolKa</a:t>
              </a:r>
              <a:r>
                <a:rPr lang="en-US" sz="1200" dirty="0" smtClean="0">
                  <a:latin typeface="Arial" panose="020B0604020202020204" pitchFamily="34" charset="0"/>
                  <a:cs typeface="Arial" panose="020B0604020202020204" pitchFamily="34" charset="0"/>
                </a:rPr>
                <a:t> (km)</a:t>
              </a:r>
              <a:endParaRPr lang="en-US" sz="1200" dirty="0">
                <a:latin typeface="Arial" panose="020B0604020202020204" pitchFamily="34" charset="0"/>
                <a:cs typeface="Arial" panose="020B0604020202020204" pitchFamily="34" charset="0"/>
              </a:endParaRPr>
            </a:p>
          </p:txBody>
        </p:sp>
        <p:grpSp>
          <p:nvGrpSpPr>
            <p:cNvPr id="16" name="Group 15"/>
            <p:cNvGrpSpPr/>
            <p:nvPr/>
          </p:nvGrpSpPr>
          <p:grpSpPr>
            <a:xfrm>
              <a:off x="4971812" y="4071962"/>
              <a:ext cx="2742555" cy="2433024"/>
              <a:chOff x="4886969" y="4015400"/>
              <a:chExt cx="2742555" cy="2433024"/>
            </a:xfrm>
          </p:grpSpPr>
          <p:sp>
            <p:nvSpPr>
              <p:cNvPr id="35" name="Rectangle 34"/>
              <p:cNvSpPr/>
              <p:nvPr/>
            </p:nvSpPr>
            <p:spPr>
              <a:xfrm>
                <a:off x="4886969" y="4015400"/>
                <a:ext cx="2742555" cy="24330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938" t="7004" r="25567" b="8754"/>
              <a:stretch/>
            </p:blipFill>
            <p:spPr>
              <a:xfrm>
                <a:off x="4994631" y="4059583"/>
                <a:ext cx="2520748" cy="2286000"/>
              </a:xfrm>
              <a:prstGeom prst="rect">
                <a:avLst/>
              </a:prstGeom>
            </p:spPr>
          </p:pic>
          <p:sp>
            <p:nvSpPr>
              <p:cNvPr id="36" name="TextBox 35"/>
              <p:cNvSpPr txBox="1"/>
              <p:nvPr/>
            </p:nvSpPr>
            <p:spPr>
              <a:xfrm>
                <a:off x="7152574" y="6294237"/>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endParaRPr lang="en-US" sz="800"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6709661" y="6294236"/>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80</a:t>
                </a:r>
                <a:endParaRPr lang="en-US" sz="800"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6255005" y="6294235"/>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60</a:t>
                </a:r>
                <a:endParaRPr lang="en-US" sz="800"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5772063" y="6294235"/>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40</a:t>
                </a:r>
                <a:endParaRPr lang="en-US" sz="800"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5347435" y="6294235"/>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20</a:t>
                </a:r>
                <a:endParaRPr lang="en-US" sz="800" dirty="0">
                  <a:solidFill>
                    <a:schemeClr val="bg1"/>
                  </a:solidFill>
                  <a:latin typeface="Arial" panose="020B0604020202020204" pitchFamily="34" charset="0"/>
                  <a:cs typeface="Arial" panose="020B0604020202020204" pitchFamily="34" charset="0"/>
                </a:endParaRPr>
              </a:p>
            </p:txBody>
          </p:sp>
          <p:sp>
            <p:nvSpPr>
              <p:cNvPr id="41" name="TextBox 40"/>
              <p:cNvSpPr txBox="1"/>
              <p:nvPr/>
            </p:nvSpPr>
            <p:spPr>
              <a:xfrm>
                <a:off x="4909856" y="6294235"/>
                <a:ext cx="19730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4901976" y="6186589"/>
                <a:ext cx="16392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43" name="TextBox 42"/>
              <p:cNvSpPr txBox="1"/>
              <p:nvPr/>
            </p:nvSpPr>
            <p:spPr>
              <a:xfrm>
                <a:off x="4905093" y="5968758"/>
                <a:ext cx="156044"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4901977" y="5685972"/>
                <a:ext cx="15310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4896566" y="5400356"/>
                <a:ext cx="16392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6</a:t>
                </a:r>
                <a:endParaRPr lang="en-US" sz="800" dirty="0">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4896566" y="5104939"/>
                <a:ext cx="16392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8</a:t>
                </a:r>
                <a:endParaRPr lang="en-US" sz="800" dirty="0">
                  <a:solidFill>
                    <a:schemeClr val="bg1"/>
                  </a:solidFill>
                  <a:latin typeface="Arial" panose="020B0604020202020204" pitchFamily="34" charset="0"/>
                  <a:cs typeface="Arial" panose="020B0604020202020204" pitchFamily="34" charset="0"/>
                </a:endParaRPr>
              </a:p>
            </p:txBody>
          </p:sp>
          <p:sp>
            <p:nvSpPr>
              <p:cNvPr id="47" name="TextBox 46"/>
              <p:cNvSpPr txBox="1"/>
              <p:nvPr/>
            </p:nvSpPr>
            <p:spPr>
              <a:xfrm>
                <a:off x="4896566" y="4848195"/>
                <a:ext cx="16392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a:t>
                </a:r>
                <a:endParaRPr lang="en-US" sz="800" dirty="0">
                  <a:solidFill>
                    <a:schemeClr val="bg1"/>
                  </a:solidFill>
                  <a:latin typeface="Arial" panose="020B0604020202020204" pitchFamily="34" charset="0"/>
                  <a:cs typeface="Arial" panose="020B0604020202020204" pitchFamily="34" charset="0"/>
                </a:endParaRPr>
              </a:p>
            </p:txBody>
          </p:sp>
          <p:sp>
            <p:nvSpPr>
              <p:cNvPr id="48" name="TextBox 47"/>
              <p:cNvSpPr txBox="1"/>
              <p:nvPr/>
            </p:nvSpPr>
            <p:spPr>
              <a:xfrm>
                <a:off x="4896566" y="4571639"/>
                <a:ext cx="16392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12</a:t>
                </a:r>
                <a:endParaRPr lang="en-US" sz="800" dirty="0">
                  <a:solidFill>
                    <a:schemeClr val="bg1"/>
                  </a:solidFill>
                  <a:latin typeface="Arial" panose="020B0604020202020204" pitchFamily="34" charset="0"/>
                  <a:cs typeface="Arial" panose="020B0604020202020204" pitchFamily="34" charset="0"/>
                </a:endParaRPr>
              </a:p>
            </p:txBody>
          </p:sp>
          <p:sp>
            <p:nvSpPr>
              <p:cNvPr id="49" name="TextBox 48"/>
              <p:cNvSpPr txBox="1"/>
              <p:nvPr/>
            </p:nvSpPr>
            <p:spPr>
              <a:xfrm>
                <a:off x="4897213" y="4289305"/>
                <a:ext cx="16392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14</a:t>
                </a:r>
                <a:endParaRPr lang="en-US" sz="800"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4891579" y="4028060"/>
                <a:ext cx="16392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16</a:t>
                </a:r>
                <a:endParaRPr lang="en-US" sz="800" dirty="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a:off x="7438435" y="6201641"/>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-20</a:t>
                </a:r>
                <a:endParaRPr lang="en-US" sz="800" dirty="0">
                  <a:solidFill>
                    <a:schemeClr val="bg1"/>
                  </a:solidFill>
                  <a:latin typeface="Arial" panose="020B0604020202020204" pitchFamily="34" charset="0"/>
                  <a:cs typeface="Arial" panose="020B0604020202020204" pitchFamily="34" charset="0"/>
                </a:endParaRPr>
              </a:p>
            </p:txBody>
          </p:sp>
          <p:sp>
            <p:nvSpPr>
              <p:cNvPr id="52" name="TextBox 51"/>
              <p:cNvSpPr txBox="1"/>
              <p:nvPr/>
            </p:nvSpPr>
            <p:spPr>
              <a:xfrm>
                <a:off x="7440693" y="5950095"/>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-15</a:t>
                </a:r>
                <a:endParaRPr lang="en-US" sz="800" dirty="0">
                  <a:solidFill>
                    <a:schemeClr val="bg1"/>
                  </a:solidFill>
                  <a:latin typeface="Arial" panose="020B0604020202020204" pitchFamily="34" charset="0"/>
                  <a:cs typeface="Arial" panose="020B0604020202020204" pitchFamily="34" charset="0"/>
                </a:endParaRPr>
              </a:p>
            </p:txBody>
          </p:sp>
          <p:sp>
            <p:nvSpPr>
              <p:cNvPr id="53" name="TextBox 52"/>
              <p:cNvSpPr txBox="1"/>
              <p:nvPr/>
            </p:nvSpPr>
            <p:spPr>
              <a:xfrm>
                <a:off x="7435318" y="5661803"/>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-10</a:t>
                </a:r>
                <a:endParaRPr lang="en-US" sz="800" dirty="0">
                  <a:solidFill>
                    <a:schemeClr val="bg1"/>
                  </a:solidFill>
                  <a:latin typeface="Arial" panose="020B0604020202020204" pitchFamily="34" charset="0"/>
                  <a:cs typeface="Arial" panose="020B0604020202020204" pitchFamily="34" charset="0"/>
                </a:endParaRPr>
              </a:p>
            </p:txBody>
          </p:sp>
          <p:sp>
            <p:nvSpPr>
              <p:cNvPr id="54" name="TextBox 53"/>
              <p:cNvSpPr txBox="1"/>
              <p:nvPr/>
            </p:nvSpPr>
            <p:spPr>
              <a:xfrm>
                <a:off x="7435318" y="5387953"/>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-5</a:t>
                </a:r>
                <a:endParaRPr lang="en-US" sz="800" dirty="0">
                  <a:solidFill>
                    <a:schemeClr val="bg1"/>
                  </a:solidFill>
                  <a:latin typeface="Arial" panose="020B0604020202020204" pitchFamily="34" charset="0"/>
                  <a:cs typeface="Arial" panose="020B0604020202020204" pitchFamily="34" charset="0"/>
                </a:endParaRPr>
              </a:p>
            </p:txBody>
          </p:sp>
          <p:sp>
            <p:nvSpPr>
              <p:cNvPr id="55" name="TextBox 54"/>
              <p:cNvSpPr txBox="1"/>
              <p:nvPr/>
            </p:nvSpPr>
            <p:spPr>
              <a:xfrm>
                <a:off x="7435318" y="5120696"/>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7430480" y="4015400"/>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20</a:t>
                </a:r>
                <a:endParaRPr lang="en-US" sz="800" dirty="0">
                  <a:solidFill>
                    <a:schemeClr val="bg1"/>
                  </a:solidFill>
                  <a:latin typeface="Arial" panose="020B0604020202020204" pitchFamily="34" charset="0"/>
                  <a:cs typeface="Arial" panose="020B0604020202020204" pitchFamily="34" charset="0"/>
                </a:endParaRPr>
              </a:p>
            </p:txBody>
          </p:sp>
          <p:sp>
            <p:nvSpPr>
              <p:cNvPr id="57" name="TextBox 56"/>
              <p:cNvSpPr txBox="1"/>
              <p:nvPr/>
            </p:nvSpPr>
            <p:spPr>
              <a:xfrm>
                <a:off x="7435318" y="4282657"/>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15</a:t>
                </a:r>
                <a:endParaRPr lang="en-US" sz="800" dirty="0">
                  <a:solidFill>
                    <a:schemeClr val="bg1"/>
                  </a:solidFill>
                  <a:latin typeface="Arial" panose="020B0604020202020204" pitchFamily="34" charset="0"/>
                  <a:cs typeface="Arial" panose="020B0604020202020204" pitchFamily="34" charset="0"/>
                </a:endParaRPr>
              </a:p>
            </p:txBody>
          </p:sp>
          <p:sp>
            <p:nvSpPr>
              <p:cNvPr id="58" name="TextBox 57"/>
              <p:cNvSpPr txBox="1"/>
              <p:nvPr/>
            </p:nvSpPr>
            <p:spPr>
              <a:xfrm>
                <a:off x="7435318" y="4563157"/>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10</a:t>
                </a:r>
                <a:endParaRPr lang="en-US" sz="800" dirty="0">
                  <a:solidFill>
                    <a:schemeClr val="bg1"/>
                  </a:solidFill>
                  <a:latin typeface="Arial" panose="020B0604020202020204" pitchFamily="34" charset="0"/>
                  <a:cs typeface="Arial" panose="020B0604020202020204" pitchFamily="34" charset="0"/>
                </a:endParaRPr>
              </a:p>
            </p:txBody>
          </p:sp>
          <p:sp>
            <p:nvSpPr>
              <p:cNvPr id="59" name="TextBox 58"/>
              <p:cNvSpPr txBox="1"/>
              <p:nvPr/>
            </p:nvSpPr>
            <p:spPr>
              <a:xfrm>
                <a:off x="7435318" y="4838494"/>
                <a:ext cx="152682"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5</a:t>
                </a:r>
                <a:endParaRPr lang="en-US" sz="800" dirty="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3883076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254524" y="2209800"/>
            <a:ext cx="8663233" cy="42287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1286885" y="2214753"/>
            <a:ext cx="2169385"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1900 UTC 23 Dec 2011</a:t>
            </a:r>
            <a:endParaRPr lang="en-US" sz="1400" dirty="0">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5943120" y="5498021"/>
            <a:ext cx="2005567" cy="584775"/>
          </a:xfrm>
          <a:prstGeom prst="rect">
            <a:avLst/>
          </a:prstGeom>
          <a:noFill/>
          <a:effectLst/>
        </p:spPr>
        <p:txBody>
          <a:bodyPr wrap="square" rtlCol="0">
            <a:spAutoFit/>
          </a:bodyPr>
          <a:lstStyle/>
          <a:p>
            <a:pPr algn="ctr"/>
            <a:r>
              <a:rPr lang="en-US" sz="1600" dirty="0" smtClean="0">
                <a:solidFill>
                  <a:srgbClr val="000000"/>
                </a:solidFill>
                <a:latin typeface="Arial" panose="020B0604020202020204" pitchFamily="34" charset="0"/>
                <a:cs typeface="Arial" panose="020B0604020202020204" pitchFamily="34" charset="0"/>
              </a:rPr>
              <a:t>Z Scale Factor</a:t>
            </a:r>
          </a:p>
          <a:p>
            <a:pPr algn="ctr"/>
            <a:r>
              <a:rPr lang="en-US" sz="1600" dirty="0" smtClean="0">
                <a:solidFill>
                  <a:srgbClr val="000000"/>
                </a:solidFill>
                <a:latin typeface="Arial" panose="020B0604020202020204" pitchFamily="34" charset="0"/>
                <a:cs typeface="Arial" panose="020B0604020202020204" pitchFamily="34" charset="0"/>
              </a:rPr>
              <a:t>X Scale Factor</a:t>
            </a:r>
          </a:p>
        </p:txBody>
      </p:sp>
      <p:sp>
        <p:nvSpPr>
          <p:cNvPr id="4" name="Title 1"/>
          <p:cNvSpPr txBox="1">
            <a:spLocks/>
          </p:cNvSpPr>
          <p:nvPr/>
        </p:nvSpPr>
        <p:spPr>
          <a:xfrm>
            <a:off x="0" y="0"/>
            <a:ext cx="9144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FDE9B4"/>
              </a:solidFill>
              <a:latin typeface="Arial" panose="020B0604020202020204" pitchFamily="34" charset="0"/>
              <a:cs typeface="Arial" panose="020B0604020202020204" pitchFamily="34" charset="0"/>
            </a:endParaRPr>
          </a:p>
        </p:txBody>
      </p:sp>
      <p:sp>
        <p:nvSpPr>
          <p:cNvPr id="55" name="Rectangle 54"/>
          <p:cNvSpPr/>
          <p:nvPr/>
        </p:nvSpPr>
        <p:spPr>
          <a:xfrm>
            <a:off x="555164" y="1302603"/>
            <a:ext cx="4038600" cy="584775"/>
          </a:xfrm>
          <a:prstGeom prst="rect">
            <a:avLst/>
          </a:prstGeom>
        </p:spPr>
        <p:txBody>
          <a:bodyPr wrap="square">
            <a:spAutoFit/>
          </a:bodyPr>
          <a:lstStyle/>
          <a:p>
            <a:r>
              <a:rPr lang="en-US" sz="1600" dirty="0" smtClean="0">
                <a:solidFill>
                  <a:schemeClr val="tx1">
                    <a:lumMod val="85000"/>
                  </a:schemeClr>
                </a:solidFill>
                <a:latin typeface="Arial" panose="020B0604020202020204" pitchFamily="34" charset="0"/>
                <a:cs typeface="Arial" panose="020B0604020202020204" pitchFamily="34" charset="0"/>
              </a:rPr>
              <a:t>1.) Map kinematics and hydrometeors using radial velocity and  PID</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56" name="Rectangle 55"/>
          <p:cNvSpPr/>
          <p:nvPr/>
        </p:nvSpPr>
        <p:spPr>
          <a:xfrm>
            <a:off x="4985716" y="1330124"/>
            <a:ext cx="3810659" cy="338554"/>
          </a:xfrm>
          <a:prstGeom prst="rect">
            <a:avLst/>
          </a:prstGeom>
        </p:spPr>
        <p:txBody>
          <a:bodyPr wrap="none">
            <a:spAutoFit/>
          </a:bodyPr>
          <a:lstStyle/>
          <a:p>
            <a:r>
              <a:rPr lang="en-US" sz="1600" dirty="0" smtClean="0">
                <a:solidFill>
                  <a:schemeClr val="tx1">
                    <a:lumMod val="85000"/>
                  </a:schemeClr>
                </a:solidFill>
                <a:latin typeface="Arial" panose="020B0604020202020204" pitchFamily="34" charset="0"/>
                <a:cs typeface="Arial" panose="020B0604020202020204" pitchFamily="34" charset="0"/>
              </a:rPr>
              <a:t>2.) Composite </a:t>
            </a:r>
            <a:r>
              <a:rPr lang="en-US" sz="1600" dirty="0">
                <a:solidFill>
                  <a:schemeClr val="tx1">
                    <a:lumMod val="85000"/>
                  </a:schemeClr>
                </a:solidFill>
                <a:latin typeface="Arial" panose="020B0604020202020204" pitchFamily="34" charset="0"/>
                <a:cs typeface="Arial" panose="020B0604020202020204" pitchFamily="34" charset="0"/>
              </a:rPr>
              <a:t>around layer </a:t>
            </a:r>
            <a:r>
              <a:rPr lang="en-US" sz="1600" dirty="0" smtClean="0">
                <a:solidFill>
                  <a:schemeClr val="tx1">
                    <a:lumMod val="85000"/>
                  </a:schemeClr>
                </a:solidFill>
                <a:latin typeface="Arial" panose="020B0604020202020204" pitchFamily="34" charset="0"/>
                <a:cs typeface="Arial" panose="020B0604020202020204" pitchFamily="34" charset="0"/>
              </a:rPr>
              <a:t>lifting model</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57" name="Title 1"/>
          <p:cNvSpPr>
            <a:spLocks noGrp="1"/>
          </p:cNvSpPr>
          <p:nvPr>
            <p:ph type="title"/>
          </p:nvPr>
        </p:nvSpPr>
        <p:spPr>
          <a:xfrm>
            <a:off x="0" y="-8508"/>
            <a:ext cx="9133224" cy="914400"/>
          </a:xfrm>
        </p:spPr>
        <p:txBody>
          <a:bodyPr>
            <a:normAutofit/>
          </a:bodyPr>
          <a:lstStyle/>
          <a:p>
            <a:pPr>
              <a:tabLst>
                <a:tab pos="4000500" algn="l"/>
              </a:tabLst>
            </a:pPr>
            <a:r>
              <a:rPr lang="en-US" sz="2800" b="1" dirty="0" smtClean="0">
                <a:solidFill>
                  <a:schemeClr val="accent4">
                    <a:lumMod val="40000"/>
                    <a:lumOff val="60000"/>
                  </a:schemeClr>
                </a:solidFill>
                <a:latin typeface="Arial Black" panose="020B0A04020102020204" pitchFamily="34" charset="0"/>
                <a:cs typeface="Arial" panose="020B0604020202020204" pitchFamily="34" charset="0"/>
              </a:rPr>
              <a:t>Methodology: Compositing</a:t>
            </a:r>
            <a:endParaRPr lang="en-US" sz="2800" b="1" dirty="0">
              <a:solidFill>
                <a:schemeClr val="accent4">
                  <a:lumMod val="40000"/>
                  <a:lumOff val="60000"/>
                </a:schemeClr>
              </a:solidFill>
              <a:latin typeface="Arial Black" panose="020B0A04020102020204" pitchFamily="34" charset="0"/>
              <a:cs typeface="Arial" panose="020B0604020202020204" pitchFamily="34" charset="0"/>
            </a:endParaRPr>
          </a:p>
        </p:txBody>
      </p:sp>
      <p:grpSp>
        <p:nvGrpSpPr>
          <p:cNvPr id="13" name="Group 12"/>
          <p:cNvGrpSpPr/>
          <p:nvPr/>
        </p:nvGrpSpPr>
        <p:grpSpPr>
          <a:xfrm>
            <a:off x="391944" y="2472095"/>
            <a:ext cx="3963025" cy="3801101"/>
            <a:chOff x="391944" y="2472095"/>
            <a:chExt cx="3963025" cy="3801101"/>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041" t="7006" r="25361" b="8548"/>
            <a:stretch/>
          </p:blipFill>
          <p:spPr>
            <a:xfrm>
              <a:off x="733037" y="2790335"/>
              <a:ext cx="3516487" cy="3189600"/>
            </a:xfrm>
            <a:prstGeom prst="rect">
              <a:avLst/>
            </a:prstGeom>
          </p:spPr>
        </p:pic>
        <p:sp>
          <p:nvSpPr>
            <p:cNvPr id="11" name="TextBox 10"/>
            <p:cNvSpPr txBox="1"/>
            <p:nvPr/>
          </p:nvSpPr>
          <p:spPr>
            <a:xfrm>
              <a:off x="652269" y="2757099"/>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16</a:t>
              </a:r>
              <a:endParaRPr lang="en-US" sz="800"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652269" y="3125686"/>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14</a:t>
              </a:r>
              <a:endParaRPr lang="en-US" sz="800"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652269" y="3509663"/>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12</a:t>
              </a:r>
              <a:endParaRPr lang="en-US" sz="800"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652269" y="3905445"/>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a:t>
              </a:r>
              <a:endParaRPr lang="en-US" sz="800" dirty="0">
                <a:solidFill>
                  <a:schemeClr val="bg1"/>
                </a:solidFill>
                <a:latin typeface="Arial" panose="020B0604020202020204" pitchFamily="34" charset="0"/>
                <a:cs typeface="Arial" panose="020B0604020202020204" pitchFamily="34" charset="0"/>
              </a:endParaRPr>
            </a:p>
          </p:txBody>
        </p:sp>
        <p:sp>
          <p:nvSpPr>
            <p:cNvPr id="43" name="TextBox 42"/>
            <p:cNvSpPr txBox="1"/>
            <p:nvPr/>
          </p:nvSpPr>
          <p:spPr>
            <a:xfrm>
              <a:off x="652269" y="4283455"/>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8</a:t>
              </a:r>
              <a:endParaRPr lang="en-US" sz="800"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652269" y="4661465"/>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6</a:t>
              </a:r>
              <a:endParaRPr lang="en-US" sz="800"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652269" y="5039475"/>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49" name="TextBox 48"/>
            <p:cNvSpPr txBox="1"/>
            <p:nvPr/>
          </p:nvSpPr>
          <p:spPr>
            <a:xfrm>
              <a:off x="652269" y="5448149"/>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652269" y="5788453"/>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52" name="TextBox 51"/>
            <p:cNvSpPr txBox="1"/>
            <p:nvPr/>
          </p:nvSpPr>
          <p:spPr>
            <a:xfrm>
              <a:off x="690369" y="5903865"/>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53" name="TextBox 52"/>
            <p:cNvSpPr txBox="1"/>
            <p:nvPr/>
          </p:nvSpPr>
          <p:spPr>
            <a:xfrm>
              <a:off x="1309106" y="5911564"/>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20</a:t>
              </a:r>
              <a:endParaRPr lang="en-US" sz="800" dirty="0">
                <a:solidFill>
                  <a:schemeClr val="bg1"/>
                </a:solidFill>
                <a:latin typeface="Arial" panose="020B0604020202020204" pitchFamily="34" charset="0"/>
                <a:cs typeface="Arial" panose="020B0604020202020204" pitchFamily="34" charset="0"/>
              </a:endParaRPr>
            </a:p>
          </p:txBody>
        </p:sp>
        <p:sp>
          <p:nvSpPr>
            <p:cNvPr id="54" name="TextBox 53"/>
            <p:cNvSpPr txBox="1"/>
            <p:nvPr/>
          </p:nvSpPr>
          <p:spPr>
            <a:xfrm>
              <a:off x="1965943" y="5903864"/>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40</a:t>
              </a:r>
              <a:endParaRPr lang="en-US" sz="800" dirty="0">
                <a:solidFill>
                  <a:schemeClr val="bg1"/>
                </a:solidFill>
                <a:latin typeface="Arial" panose="020B0604020202020204" pitchFamily="34" charset="0"/>
                <a:cs typeface="Arial" panose="020B0604020202020204" pitchFamily="34" charset="0"/>
              </a:endParaRPr>
            </a:p>
          </p:txBody>
        </p:sp>
        <p:sp>
          <p:nvSpPr>
            <p:cNvPr id="58" name="TextBox 57"/>
            <p:cNvSpPr txBox="1"/>
            <p:nvPr/>
          </p:nvSpPr>
          <p:spPr>
            <a:xfrm>
              <a:off x="2567344" y="5897885"/>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60</a:t>
              </a:r>
              <a:endParaRPr lang="en-US" sz="800" dirty="0">
                <a:solidFill>
                  <a:schemeClr val="bg1"/>
                </a:solidFill>
                <a:latin typeface="Arial" panose="020B0604020202020204" pitchFamily="34" charset="0"/>
                <a:cs typeface="Arial" panose="020B0604020202020204" pitchFamily="34" charset="0"/>
              </a:endParaRPr>
            </a:p>
          </p:txBody>
        </p:sp>
        <p:sp>
          <p:nvSpPr>
            <p:cNvPr id="59" name="TextBox 58"/>
            <p:cNvSpPr txBox="1"/>
            <p:nvPr/>
          </p:nvSpPr>
          <p:spPr>
            <a:xfrm>
              <a:off x="3192574" y="5895272"/>
              <a:ext cx="161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80</a:t>
              </a:r>
              <a:endParaRPr lang="en-US" sz="800" dirty="0">
                <a:solidFill>
                  <a:schemeClr val="bg1"/>
                </a:solidFill>
                <a:latin typeface="Arial" panose="020B0604020202020204" pitchFamily="34" charset="0"/>
                <a:cs typeface="Arial" panose="020B0604020202020204" pitchFamily="34" charset="0"/>
              </a:endParaRPr>
            </a:p>
          </p:txBody>
        </p:sp>
        <p:sp>
          <p:nvSpPr>
            <p:cNvPr id="60" name="TextBox 59"/>
            <p:cNvSpPr txBox="1"/>
            <p:nvPr/>
          </p:nvSpPr>
          <p:spPr>
            <a:xfrm>
              <a:off x="3770454" y="5897885"/>
              <a:ext cx="209744"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endParaRPr lang="en-US" sz="800" dirty="0">
                <a:solidFill>
                  <a:schemeClr val="bg1"/>
                </a:solidFill>
                <a:latin typeface="Arial" panose="020B0604020202020204" pitchFamily="34" charset="0"/>
                <a:cs typeface="Arial" panose="020B0604020202020204" pitchFamily="34" charset="0"/>
              </a:endParaRPr>
            </a:p>
          </p:txBody>
        </p:sp>
        <p:sp>
          <p:nvSpPr>
            <p:cNvPr id="61" name="TextBox 60"/>
            <p:cNvSpPr txBox="1"/>
            <p:nvPr/>
          </p:nvSpPr>
          <p:spPr>
            <a:xfrm>
              <a:off x="4127073" y="4283455"/>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4107531" y="3905445"/>
              <a:ext cx="161536" cy="123111"/>
            </a:xfrm>
            <a:prstGeom prst="rect">
              <a:avLst/>
            </a:prstGeom>
            <a:solidFill>
              <a:schemeClr val="tx1"/>
            </a:solidFill>
            <a:ln>
              <a:noFill/>
            </a:ln>
          </p:spPr>
          <p:txBody>
            <a:bodyPr wrap="square" lIns="0" tIns="0" rIns="0" bIns="0" rtlCol="0">
              <a:spAutoFit/>
            </a:bodyPr>
            <a:lstStyle/>
            <a:p>
              <a:r>
                <a:rPr lang="en-US" sz="800" dirty="0">
                  <a:solidFill>
                    <a:schemeClr val="bg1"/>
                  </a:solidFill>
                  <a:latin typeface="Arial" panose="020B0604020202020204" pitchFamily="34" charset="0"/>
                  <a:cs typeface="Arial" panose="020B0604020202020204" pitchFamily="34" charset="0"/>
                </a:rPr>
                <a:t>5</a:t>
              </a:r>
            </a:p>
          </p:txBody>
        </p:sp>
        <p:sp>
          <p:nvSpPr>
            <p:cNvPr id="63" name="TextBox 62"/>
            <p:cNvSpPr txBox="1"/>
            <p:nvPr/>
          </p:nvSpPr>
          <p:spPr>
            <a:xfrm>
              <a:off x="4107531" y="3518410"/>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10</a:t>
              </a:r>
              <a:endParaRPr lang="en-US" sz="800" dirty="0">
                <a:solidFill>
                  <a:schemeClr val="bg1"/>
                </a:solidFill>
                <a:latin typeface="Arial" panose="020B0604020202020204" pitchFamily="34" charset="0"/>
                <a:cs typeface="Arial" panose="020B0604020202020204" pitchFamily="34" charset="0"/>
              </a:endParaRPr>
            </a:p>
          </p:txBody>
        </p:sp>
        <p:sp>
          <p:nvSpPr>
            <p:cNvPr id="64" name="TextBox 63"/>
            <p:cNvSpPr txBox="1"/>
            <p:nvPr/>
          </p:nvSpPr>
          <p:spPr>
            <a:xfrm>
              <a:off x="4107531" y="3122854"/>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15</a:t>
              </a:r>
              <a:endParaRPr lang="en-US" sz="800" dirty="0">
                <a:solidFill>
                  <a:schemeClr val="bg1"/>
                </a:solidFill>
                <a:latin typeface="Arial" panose="020B0604020202020204" pitchFamily="34" charset="0"/>
                <a:cs typeface="Arial" panose="020B0604020202020204" pitchFamily="34" charset="0"/>
              </a:endParaRPr>
            </a:p>
          </p:txBody>
        </p:sp>
        <p:sp>
          <p:nvSpPr>
            <p:cNvPr id="65" name="TextBox 64"/>
            <p:cNvSpPr txBox="1"/>
            <p:nvPr/>
          </p:nvSpPr>
          <p:spPr>
            <a:xfrm>
              <a:off x="4108023" y="2757098"/>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20</a:t>
              </a:r>
              <a:endParaRPr lang="en-US" sz="800" dirty="0">
                <a:solidFill>
                  <a:schemeClr val="bg1"/>
                </a:solidFill>
                <a:latin typeface="Arial" panose="020B0604020202020204" pitchFamily="34" charset="0"/>
                <a:cs typeface="Arial" panose="020B0604020202020204" pitchFamily="34" charset="0"/>
              </a:endParaRPr>
            </a:p>
          </p:txBody>
        </p:sp>
        <p:sp>
          <p:nvSpPr>
            <p:cNvPr id="66" name="TextBox 65"/>
            <p:cNvSpPr txBox="1"/>
            <p:nvPr/>
          </p:nvSpPr>
          <p:spPr>
            <a:xfrm>
              <a:off x="4127073" y="4682571"/>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-5</a:t>
              </a:r>
              <a:endParaRPr lang="en-US" sz="800" dirty="0">
                <a:solidFill>
                  <a:schemeClr val="bg1"/>
                </a:solidFill>
                <a:latin typeface="Arial" panose="020B0604020202020204" pitchFamily="34" charset="0"/>
                <a:cs typeface="Arial" panose="020B0604020202020204" pitchFamily="34" charset="0"/>
              </a:endParaRPr>
            </a:p>
          </p:txBody>
        </p:sp>
        <p:sp>
          <p:nvSpPr>
            <p:cNvPr id="67" name="TextBox 66"/>
            <p:cNvSpPr txBox="1"/>
            <p:nvPr/>
          </p:nvSpPr>
          <p:spPr>
            <a:xfrm>
              <a:off x="4112293" y="5066548"/>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-10</a:t>
              </a:r>
              <a:endParaRPr lang="en-US" sz="800"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4112785" y="5434076"/>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-15</a:t>
              </a:r>
              <a:endParaRPr lang="en-US" sz="800" dirty="0">
                <a:solidFill>
                  <a:schemeClr val="bg1"/>
                </a:solidFill>
                <a:latin typeface="Arial" panose="020B0604020202020204" pitchFamily="34" charset="0"/>
                <a:cs typeface="Arial" panose="020B0604020202020204" pitchFamily="34" charset="0"/>
              </a:endParaRPr>
            </a:p>
          </p:txBody>
        </p:sp>
        <p:sp>
          <p:nvSpPr>
            <p:cNvPr id="69" name="TextBox 68"/>
            <p:cNvSpPr txBox="1"/>
            <p:nvPr/>
          </p:nvSpPr>
          <p:spPr>
            <a:xfrm>
              <a:off x="4127073" y="5791200"/>
              <a:ext cx="161536"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-20</a:t>
              </a:r>
              <a:endParaRPr lang="en-US" sz="800"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4021628" y="2617221"/>
              <a:ext cx="333341" cy="123111"/>
            </a:xfrm>
            <a:prstGeom prst="rect">
              <a:avLst/>
            </a:prstGeom>
            <a:solidFill>
              <a:schemeClr val="tx1"/>
            </a:solidFill>
            <a:ln>
              <a:noFill/>
            </a:ln>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m/s</a:t>
              </a:r>
              <a:endParaRPr lang="en-US" sz="800"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22506" y="2472095"/>
              <a:ext cx="1941922"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Radial Velocity</a:t>
              </a:r>
              <a:endParaRPr lang="en-US" sz="1400" dirty="0">
                <a:solidFill>
                  <a:schemeClr val="bg1"/>
                </a:solidFill>
                <a:latin typeface="Arial" panose="020B0604020202020204" pitchFamily="34" charset="0"/>
                <a:cs typeface="Arial" panose="020B0604020202020204" pitchFamily="34" charset="0"/>
              </a:endParaRPr>
            </a:p>
          </p:txBody>
        </p:sp>
        <p:sp>
          <p:nvSpPr>
            <p:cNvPr id="75" name="TextBox 74"/>
            <p:cNvSpPr txBox="1"/>
            <p:nvPr/>
          </p:nvSpPr>
          <p:spPr>
            <a:xfrm>
              <a:off x="1207730" y="5965419"/>
              <a:ext cx="2097563" cy="307777"/>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Distance from S-Polka (km</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sp>
          <p:nvSpPr>
            <p:cNvPr id="76" name="TextBox 75"/>
            <p:cNvSpPr txBox="1"/>
            <p:nvPr/>
          </p:nvSpPr>
          <p:spPr>
            <a:xfrm rot="16200000">
              <a:off x="-502949" y="3602371"/>
              <a:ext cx="2097563" cy="307777"/>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Height (km</a:t>
              </a:r>
              <a:r>
                <a:rPr lang="en-US" sz="1400" dirty="0" smtClean="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grpSp>
      <p:grpSp>
        <p:nvGrpSpPr>
          <p:cNvPr id="47" name="Group 46"/>
          <p:cNvGrpSpPr/>
          <p:nvPr/>
        </p:nvGrpSpPr>
        <p:grpSpPr>
          <a:xfrm>
            <a:off x="5130102" y="2242438"/>
            <a:ext cx="3582824" cy="3144712"/>
            <a:chOff x="5130102" y="2242438"/>
            <a:chExt cx="3582824" cy="3144712"/>
          </a:xfrm>
        </p:grpSpPr>
        <p:grpSp>
          <p:nvGrpSpPr>
            <p:cNvPr id="29" name="Group 28"/>
            <p:cNvGrpSpPr/>
            <p:nvPr/>
          </p:nvGrpSpPr>
          <p:grpSpPr>
            <a:xfrm>
              <a:off x="5130102" y="3088015"/>
              <a:ext cx="3582824" cy="2299135"/>
              <a:chOff x="5130102" y="3088015"/>
              <a:chExt cx="3582824" cy="2299135"/>
            </a:xfrm>
          </p:grpSpPr>
          <p:pic>
            <p:nvPicPr>
              <p:cNvPr id="8" name="Picture 7"/>
              <p:cNvPicPr>
                <a:picLocks noChangeAspect="1"/>
              </p:cNvPicPr>
              <p:nvPr/>
            </p:nvPicPr>
            <p:blipFill rotWithShape="1">
              <a:blip r:embed="rId4"/>
              <a:srcRect t="37232" r="35984"/>
              <a:stretch/>
            </p:blipFill>
            <p:spPr>
              <a:xfrm>
                <a:off x="5130102" y="3127962"/>
                <a:ext cx="3372875" cy="2259188"/>
              </a:xfrm>
              <a:prstGeom prst="rect">
                <a:avLst/>
              </a:prstGeom>
            </p:spPr>
          </p:pic>
          <p:sp>
            <p:nvSpPr>
              <p:cNvPr id="10" name="Rectangle 9"/>
              <p:cNvSpPr/>
              <p:nvPr/>
            </p:nvSpPr>
            <p:spPr>
              <a:xfrm>
                <a:off x="5640948" y="3884285"/>
                <a:ext cx="138765" cy="2114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5779713" y="3245966"/>
                <a:ext cx="317221" cy="2293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7168202" y="3227110"/>
                <a:ext cx="1174520" cy="2481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rot="20780745">
                <a:off x="8316704" y="3088015"/>
                <a:ext cx="396222" cy="754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5752130" y="4417988"/>
                <a:ext cx="1590946" cy="2481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7774315" y="4542066"/>
                <a:ext cx="287293" cy="26297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6167906" y="4833221"/>
                <a:ext cx="308308" cy="26297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5584386" y="3976427"/>
                <a:ext cx="297375" cy="22987"/>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141719" y="4953215"/>
                <a:ext cx="386965" cy="11494"/>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728909" y="3360616"/>
                <a:ext cx="438997" cy="46561"/>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39406" y="4515439"/>
                <a:ext cx="321750" cy="317782"/>
              </a:xfrm>
              <a:prstGeom prst="line">
                <a:avLst/>
              </a:prstGeom>
              <a:ln w="5715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5826599" y="2242438"/>
              <a:ext cx="2215299"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Generic Midlevel Inflow</a:t>
              </a:r>
              <a:endParaRPr lang="en-US" sz="1400" dirty="0">
                <a:solidFill>
                  <a:schemeClr val="bg1"/>
                </a:solidFill>
                <a:latin typeface="Arial" panose="020B0604020202020204" pitchFamily="34" charset="0"/>
                <a:cs typeface="Arial" panose="020B0604020202020204" pitchFamily="34" charset="0"/>
              </a:endParaRPr>
            </a:p>
          </p:txBody>
        </p:sp>
      </p:grpSp>
      <p:cxnSp>
        <p:nvCxnSpPr>
          <p:cNvPr id="5" name="Straight Connector 4"/>
          <p:cNvCxnSpPr/>
          <p:nvPr/>
        </p:nvCxnSpPr>
        <p:spPr>
          <a:xfrm>
            <a:off x="1197038" y="4883085"/>
            <a:ext cx="1621576" cy="763571"/>
          </a:xfrm>
          <a:prstGeom prst="line">
            <a:avLst/>
          </a:prstGeom>
          <a:ln w="57150">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812080" y="2469680"/>
            <a:ext cx="3685292" cy="3487665"/>
            <a:chOff x="829558" y="2464482"/>
            <a:chExt cx="3685292" cy="3487665"/>
          </a:xfrm>
        </p:grpSpPr>
        <p:cxnSp>
          <p:nvCxnSpPr>
            <p:cNvPr id="16" name="Straight Connector 15"/>
            <p:cNvCxnSpPr/>
            <p:nvPr/>
          </p:nvCxnSpPr>
          <p:spPr>
            <a:xfrm>
              <a:off x="1197038" y="4883085"/>
              <a:ext cx="1553258" cy="688175"/>
            </a:xfrm>
            <a:prstGeom prst="line">
              <a:avLst/>
            </a:prstGeom>
            <a:ln w="76200">
              <a:solidFill>
                <a:schemeClr val="bg1"/>
              </a:solidFill>
              <a:prstDash val="sysDash"/>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687" t="7004" r="10309" b="11102"/>
            <a:stretch/>
          </p:blipFill>
          <p:spPr>
            <a:xfrm>
              <a:off x="829558" y="2790335"/>
              <a:ext cx="3145331" cy="3091990"/>
            </a:xfrm>
            <a:prstGeom prst="rect">
              <a:avLst/>
            </a:prstGeom>
          </p:spPr>
        </p:pic>
        <p:sp>
          <p:nvSpPr>
            <p:cNvPr id="78" name="TextBox 77"/>
            <p:cNvSpPr txBox="1"/>
            <p:nvPr/>
          </p:nvSpPr>
          <p:spPr>
            <a:xfrm>
              <a:off x="1622506" y="2464482"/>
              <a:ext cx="1941922" cy="307777"/>
            </a:xfrm>
            <a:prstGeom prst="rect">
              <a:avLst/>
            </a:prstGeom>
            <a:solidFill>
              <a:schemeClr val="tx1"/>
            </a:solid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Particle ID</a:t>
              </a:r>
              <a:endParaRPr lang="en-US" sz="1400"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974889" y="2544114"/>
              <a:ext cx="380080" cy="340803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898382" y="2774945"/>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SIC</a:t>
              </a:r>
              <a:endParaRPr lang="en-US" sz="1200" dirty="0">
                <a:solidFill>
                  <a:schemeClr val="bg1"/>
                </a:solidFill>
                <a:latin typeface="Arial" panose="020B0604020202020204" pitchFamily="34" charset="0"/>
                <a:cs typeface="Arial" panose="020B0604020202020204" pitchFamily="34" charset="0"/>
              </a:endParaRPr>
            </a:p>
          </p:txBody>
        </p:sp>
        <p:sp>
          <p:nvSpPr>
            <p:cNvPr id="79" name="TextBox 78"/>
            <p:cNvSpPr txBox="1"/>
            <p:nvPr/>
          </p:nvSpPr>
          <p:spPr>
            <a:xfrm>
              <a:off x="3891208" y="3020853"/>
              <a:ext cx="48846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H</a:t>
              </a:r>
              <a:r>
                <a:rPr lang="en-US" sz="1200" dirty="0" smtClean="0">
                  <a:solidFill>
                    <a:schemeClr val="bg1"/>
                  </a:solidFill>
                  <a:latin typeface="Arial" panose="020B0604020202020204" pitchFamily="34" charset="0"/>
                  <a:cs typeface="Arial" panose="020B0604020202020204" pitchFamily="34" charset="0"/>
                </a:rPr>
                <a:t>IC</a:t>
              </a:r>
              <a:endParaRPr lang="en-US" sz="1200"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3903084" y="3312810"/>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WA</a:t>
              </a:r>
              <a:endParaRPr lang="en-US" sz="1200" dirty="0">
                <a:solidFill>
                  <a:schemeClr val="bg1"/>
                </a:solidFill>
                <a:latin typeface="Arial" panose="020B0604020202020204" pitchFamily="34" charset="0"/>
                <a:cs typeface="Arial" panose="020B0604020202020204" pitchFamily="34" charset="0"/>
              </a:endParaRPr>
            </a:p>
          </p:txBody>
        </p:sp>
        <p:sp>
          <p:nvSpPr>
            <p:cNvPr id="81" name="TextBox 80"/>
            <p:cNvSpPr txBox="1"/>
            <p:nvPr/>
          </p:nvSpPr>
          <p:spPr>
            <a:xfrm>
              <a:off x="3920699" y="3599442"/>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DA</a:t>
              </a:r>
              <a:endParaRPr lang="en-US" sz="1200" dirty="0">
                <a:solidFill>
                  <a:schemeClr val="bg1"/>
                </a:solidFill>
                <a:latin typeface="Arial" panose="020B0604020202020204" pitchFamily="34" charset="0"/>
                <a:cs typeface="Arial" panose="020B0604020202020204" pitchFamily="34" charset="0"/>
              </a:endParaRPr>
            </a:p>
          </p:txBody>
        </p:sp>
        <p:sp>
          <p:nvSpPr>
            <p:cNvPr id="82" name="TextBox 81"/>
            <p:cNvSpPr txBox="1"/>
            <p:nvPr/>
          </p:nvSpPr>
          <p:spPr>
            <a:xfrm>
              <a:off x="3920699" y="3874859"/>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G/R</a:t>
              </a:r>
              <a:endParaRPr lang="en-US" sz="1200" dirty="0">
                <a:solidFill>
                  <a:schemeClr val="bg1"/>
                </a:solidFill>
                <a:latin typeface="Arial" panose="020B0604020202020204" pitchFamily="34" charset="0"/>
                <a:cs typeface="Arial" panose="020B0604020202020204" pitchFamily="34" charset="0"/>
              </a:endParaRPr>
            </a:p>
          </p:txBody>
        </p:sp>
        <p:sp>
          <p:nvSpPr>
            <p:cNvPr id="83" name="TextBox 82"/>
            <p:cNvSpPr txBox="1"/>
            <p:nvPr/>
          </p:nvSpPr>
          <p:spPr>
            <a:xfrm>
              <a:off x="3944068" y="4169636"/>
              <a:ext cx="570782"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G/RA</a:t>
              </a:r>
              <a:endParaRPr lang="en-US" sz="1200" dirty="0">
                <a:solidFill>
                  <a:schemeClr val="bg1"/>
                </a:solidFill>
                <a:latin typeface="Arial" panose="020B0604020202020204" pitchFamily="34" charset="0"/>
                <a:cs typeface="Arial" panose="020B0604020202020204" pitchFamily="34" charset="0"/>
              </a:endParaRPr>
            </a:p>
          </p:txBody>
        </p:sp>
        <p:sp>
          <p:nvSpPr>
            <p:cNvPr id="84" name="TextBox 83"/>
            <p:cNvSpPr txBox="1"/>
            <p:nvPr/>
          </p:nvSpPr>
          <p:spPr>
            <a:xfrm>
              <a:off x="3891208" y="5594513"/>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LR</a:t>
              </a:r>
              <a:endParaRPr lang="en-US" sz="1200" dirty="0">
                <a:solidFill>
                  <a:schemeClr val="bg1"/>
                </a:solidFill>
                <a:latin typeface="Arial" panose="020B0604020202020204" pitchFamily="34" charset="0"/>
                <a:cs typeface="Arial" panose="020B0604020202020204" pitchFamily="34" charset="0"/>
              </a:endParaRPr>
            </a:p>
          </p:txBody>
        </p:sp>
        <p:sp>
          <p:nvSpPr>
            <p:cNvPr id="85" name="TextBox 84"/>
            <p:cNvSpPr txBox="1"/>
            <p:nvPr/>
          </p:nvSpPr>
          <p:spPr>
            <a:xfrm>
              <a:off x="3887625" y="5328412"/>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MR</a:t>
              </a:r>
              <a:endParaRPr lang="en-US" sz="1200" dirty="0">
                <a:solidFill>
                  <a:schemeClr val="bg1"/>
                </a:solidFill>
                <a:latin typeface="Arial" panose="020B0604020202020204" pitchFamily="34" charset="0"/>
                <a:cs typeface="Arial" panose="020B0604020202020204" pitchFamily="34" charset="0"/>
              </a:endParaRPr>
            </a:p>
          </p:txBody>
        </p:sp>
        <p:sp>
          <p:nvSpPr>
            <p:cNvPr id="86" name="TextBox 85"/>
            <p:cNvSpPr txBox="1"/>
            <p:nvPr/>
          </p:nvSpPr>
          <p:spPr>
            <a:xfrm>
              <a:off x="3898382" y="5036412"/>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HR</a:t>
              </a:r>
              <a:endParaRPr lang="en-US" sz="1200" dirty="0">
                <a:solidFill>
                  <a:schemeClr val="bg1"/>
                </a:solidFill>
                <a:latin typeface="Arial" panose="020B0604020202020204" pitchFamily="34" charset="0"/>
                <a:cs typeface="Arial" panose="020B0604020202020204" pitchFamily="34" charset="0"/>
              </a:endParaRPr>
            </a:p>
          </p:txBody>
        </p:sp>
        <p:sp>
          <p:nvSpPr>
            <p:cNvPr id="87" name="TextBox 86"/>
            <p:cNvSpPr txBox="1"/>
            <p:nvPr/>
          </p:nvSpPr>
          <p:spPr>
            <a:xfrm>
              <a:off x="3898382" y="4757362"/>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H/R</a:t>
              </a:r>
              <a:endParaRPr lang="en-US" sz="1200" dirty="0">
                <a:solidFill>
                  <a:schemeClr val="bg1"/>
                </a:solidFill>
                <a:latin typeface="Arial" panose="020B0604020202020204" pitchFamily="34" charset="0"/>
                <a:cs typeface="Arial" panose="020B0604020202020204" pitchFamily="34" charset="0"/>
              </a:endParaRPr>
            </a:p>
          </p:txBody>
        </p:sp>
        <p:sp>
          <p:nvSpPr>
            <p:cNvPr id="88" name="TextBox 87"/>
            <p:cNvSpPr txBox="1"/>
            <p:nvPr/>
          </p:nvSpPr>
          <p:spPr>
            <a:xfrm>
              <a:off x="3923110" y="4432939"/>
              <a:ext cx="4884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H</a:t>
              </a:r>
              <a:endParaRPr lang="en-US" sz="1200" dirty="0">
                <a:solidFill>
                  <a:schemeClr val="bg1"/>
                </a:solidFill>
                <a:latin typeface="Arial" panose="020B0604020202020204" pitchFamily="34" charset="0"/>
                <a:cs typeface="Arial" panose="020B0604020202020204" pitchFamily="34" charset="0"/>
              </a:endParaRPr>
            </a:p>
          </p:txBody>
        </p:sp>
      </p:grpSp>
      <p:sp>
        <p:nvSpPr>
          <p:cNvPr id="7" name="Freeform 6"/>
          <p:cNvSpPr/>
          <p:nvPr/>
        </p:nvSpPr>
        <p:spPr>
          <a:xfrm>
            <a:off x="1135539" y="4989247"/>
            <a:ext cx="714375" cy="233363"/>
          </a:xfrm>
          <a:custGeom>
            <a:avLst/>
            <a:gdLst>
              <a:gd name="connsiteX0" fmla="*/ 9525 w 714375"/>
              <a:gd name="connsiteY0" fmla="*/ 171450 h 233363"/>
              <a:gd name="connsiteX1" fmla="*/ 9525 w 714375"/>
              <a:gd name="connsiteY1" fmla="*/ 171450 h 233363"/>
              <a:gd name="connsiteX2" fmla="*/ 52388 w 714375"/>
              <a:gd name="connsiteY2" fmla="*/ 195263 h 233363"/>
              <a:gd name="connsiteX3" fmla="*/ 80963 w 714375"/>
              <a:gd name="connsiteY3" fmla="*/ 214313 h 233363"/>
              <a:gd name="connsiteX4" fmla="*/ 95250 w 714375"/>
              <a:gd name="connsiteY4" fmla="*/ 219075 h 233363"/>
              <a:gd name="connsiteX5" fmla="*/ 114300 w 714375"/>
              <a:gd name="connsiteY5" fmla="*/ 223838 h 233363"/>
              <a:gd name="connsiteX6" fmla="*/ 133350 w 714375"/>
              <a:gd name="connsiteY6" fmla="*/ 233363 h 233363"/>
              <a:gd name="connsiteX7" fmla="*/ 195263 w 714375"/>
              <a:gd name="connsiteY7" fmla="*/ 223838 h 233363"/>
              <a:gd name="connsiteX8" fmla="*/ 276225 w 714375"/>
              <a:gd name="connsiteY8" fmla="*/ 214313 h 233363"/>
              <a:gd name="connsiteX9" fmla="*/ 295275 w 714375"/>
              <a:gd name="connsiteY9" fmla="*/ 209550 h 233363"/>
              <a:gd name="connsiteX10" fmla="*/ 233363 w 714375"/>
              <a:gd name="connsiteY10" fmla="*/ 214313 h 233363"/>
              <a:gd name="connsiteX11" fmla="*/ 252413 w 714375"/>
              <a:gd name="connsiteY11" fmla="*/ 214313 h 233363"/>
              <a:gd name="connsiteX12" fmla="*/ 276225 w 714375"/>
              <a:gd name="connsiteY12" fmla="*/ 180975 h 233363"/>
              <a:gd name="connsiteX13" fmla="*/ 285750 w 714375"/>
              <a:gd name="connsiteY13" fmla="*/ 166688 h 233363"/>
              <a:gd name="connsiteX14" fmla="*/ 414338 w 714375"/>
              <a:gd name="connsiteY14" fmla="*/ 209550 h 233363"/>
              <a:gd name="connsiteX15" fmla="*/ 500063 w 714375"/>
              <a:gd name="connsiteY15" fmla="*/ 138113 h 233363"/>
              <a:gd name="connsiteX16" fmla="*/ 561975 w 714375"/>
              <a:gd name="connsiteY16" fmla="*/ 171450 h 233363"/>
              <a:gd name="connsiteX17" fmla="*/ 604838 w 714375"/>
              <a:gd name="connsiteY17" fmla="*/ 104775 h 233363"/>
              <a:gd name="connsiteX18" fmla="*/ 685800 w 714375"/>
              <a:gd name="connsiteY18" fmla="*/ 123825 h 233363"/>
              <a:gd name="connsiteX19" fmla="*/ 714375 w 714375"/>
              <a:gd name="connsiteY19" fmla="*/ 42863 h 233363"/>
              <a:gd name="connsiteX20" fmla="*/ 542925 w 714375"/>
              <a:gd name="connsiteY20" fmla="*/ 0 h 233363"/>
              <a:gd name="connsiteX21" fmla="*/ 323850 w 714375"/>
              <a:gd name="connsiteY21" fmla="*/ 57150 h 233363"/>
              <a:gd name="connsiteX22" fmla="*/ 223838 w 714375"/>
              <a:gd name="connsiteY22" fmla="*/ 38100 h 233363"/>
              <a:gd name="connsiteX23" fmla="*/ 166688 w 714375"/>
              <a:gd name="connsiteY23" fmla="*/ 95250 h 233363"/>
              <a:gd name="connsiteX24" fmla="*/ 0 w 714375"/>
              <a:gd name="connsiteY24" fmla="*/ 80963 h 233363"/>
              <a:gd name="connsiteX25" fmla="*/ 9525 w 714375"/>
              <a:gd name="connsiteY25" fmla="*/ 171450 h 2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4375" h="233363">
                <a:moveTo>
                  <a:pt x="9525" y="171450"/>
                </a:moveTo>
                <a:lnTo>
                  <a:pt x="9525" y="171450"/>
                </a:lnTo>
                <a:cubicBezTo>
                  <a:pt x="23813" y="179388"/>
                  <a:pt x="38373" y="186854"/>
                  <a:pt x="52388" y="195263"/>
                </a:cubicBezTo>
                <a:cubicBezTo>
                  <a:pt x="62204" y="201153"/>
                  <a:pt x="70103" y="210693"/>
                  <a:pt x="80963" y="214313"/>
                </a:cubicBezTo>
                <a:cubicBezTo>
                  <a:pt x="85725" y="215900"/>
                  <a:pt x="90423" y="217696"/>
                  <a:pt x="95250" y="219075"/>
                </a:cubicBezTo>
                <a:cubicBezTo>
                  <a:pt x="101544" y="220873"/>
                  <a:pt x="108171" y="221540"/>
                  <a:pt x="114300" y="223838"/>
                </a:cubicBezTo>
                <a:cubicBezTo>
                  <a:pt x="120947" y="226331"/>
                  <a:pt x="127000" y="230188"/>
                  <a:pt x="133350" y="233363"/>
                </a:cubicBezTo>
                <a:cubicBezTo>
                  <a:pt x="162478" y="228508"/>
                  <a:pt x="164594" y="227927"/>
                  <a:pt x="195263" y="223838"/>
                </a:cubicBezTo>
                <a:cubicBezTo>
                  <a:pt x="228032" y="219469"/>
                  <a:pt x="242651" y="218043"/>
                  <a:pt x="276225" y="214313"/>
                </a:cubicBezTo>
                <a:cubicBezTo>
                  <a:pt x="282575" y="212725"/>
                  <a:pt x="301820" y="209550"/>
                  <a:pt x="295275" y="209550"/>
                </a:cubicBezTo>
                <a:cubicBezTo>
                  <a:pt x="274577" y="209550"/>
                  <a:pt x="254061" y="214313"/>
                  <a:pt x="233363" y="214313"/>
                </a:cubicBezTo>
                <a:lnTo>
                  <a:pt x="252413" y="214313"/>
                </a:lnTo>
                <a:cubicBezTo>
                  <a:pt x="260350" y="203200"/>
                  <a:pt x="269199" y="192685"/>
                  <a:pt x="276225" y="180975"/>
                </a:cubicBezTo>
                <a:cubicBezTo>
                  <a:pt x="285701" y="165182"/>
                  <a:pt x="274637" y="166688"/>
                  <a:pt x="285750" y="166688"/>
                </a:cubicBezTo>
                <a:lnTo>
                  <a:pt x="414338" y="209550"/>
                </a:lnTo>
                <a:lnTo>
                  <a:pt x="500063" y="138113"/>
                </a:lnTo>
                <a:lnTo>
                  <a:pt x="561975" y="171450"/>
                </a:lnTo>
                <a:lnTo>
                  <a:pt x="604838" y="104775"/>
                </a:lnTo>
                <a:lnTo>
                  <a:pt x="685800" y="123825"/>
                </a:lnTo>
                <a:lnTo>
                  <a:pt x="714375" y="42863"/>
                </a:lnTo>
                <a:lnTo>
                  <a:pt x="542925" y="0"/>
                </a:lnTo>
                <a:lnTo>
                  <a:pt x="323850" y="57150"/>
                </a:lnTo>
                <a:lnTo>
                  <a:pt x="223838" y="38100"/>
                </a:lnTo>
                <a:lnTo>
                  <a:pt x="166688" y="95250"/>
                </a:lnTo>
                <a:lnTo>
                  <a:pt x="0" y="80963"/>
                </a:lnTo>
                <a:lnTo>
                  <a:pt x="9525" y="171450"/>
                </a:lnTo>
                <a:close/>
              </a:path>
            </a:pathLst>
          </a:custGeom>
          <a:pattFill prst="wdDnDiag">
            <a:fgClr>
              <a:schemeClr val="tx1"/>
            </a:fgClr>
            <a:bgClr>
              <a:srgbClr val="C00000"/>
            </a:bgClr>
          </a:pattFill>
          <a:ln w="381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1907381" y="4967288"/>
            <a:ext cx="247650" cy="209550"/>
          </a:xfrm>
          <a:custGeom>
            <a:avLst/>
            <a:gdLst>
              <a:gd name="connsiteX0" fmla="*/ 0 w 247650"/>
              <a:gd name="connsiteY0" fmla="*/ 61912 h 209550"/>
              <a:gd name="connsiteX1" fmla="*/ 0 w 247650"/>
              <a:gd name="connsiteY1" fmla="*/ 61912 h 209550"/>
              <a:gd name="connsiteX2" fmla="*/ 19050 w 247650"/>
              <a:gd name="connsiteY2" fmla="*/ 54768 h 209550"/>
              <a:gd name="connsiteX3" fmla="*/ 26194 w 247650"/>
              <a:gd name="connsiteY3" fmla="*/ 52387 h 209550"/>
              <a:gd name="connsiteX4" fmla="*/ 35719 w 247650"/>
              <a:gd name="connsiteY4" fmla="*/ 42862 h 209550"/>
              <a:gd name="connsiteX5" fmla="*/ 50007 w 247650"/>
              <a:gd name="connsiteY5" fmla="*/ 33337 h 209550"/>
              <a:gd name="connsiteX6" fmla="*/ 52388 w 247650"/>
              <a:gd name="connsiteY6" fmla="*/ 26193 h 209550"/>
              <a:gd name="connsiteX7" fmla="*/ 66675 w 247650"/>
              <a:gd name="connsiteY7" fmla="*/ 16668 h 209550"/>
              <a:gd name="connsiteX8" fmla="*/ 76200 w 247650"/>
              <a:gd name="connsiteY8" fmla="*/ 2381 h 209550"/>
              <a:gd name="connsiteX9" fmla="*/ 83344 w 247650"/>
              <a:gd name="connsiteY9" fmla="*/ 0 h 209550"/>
              <a:gd name="connsiteX10" fmla="*/ 83344 w 247650"/>
              <a:gd name="connsiteY10" fmla="*/ 0 h 209550"/>
              <a:gd name="connsiteX11" fmla="*/ 121444 w 247650"/>
              <a:gd name="connsiteY11" fmla="*/ 50006 h 209550"/>
              <a:gd name="connsiteX12" fmla="*/ 130969 w 247650"/>
              <a:gd name="connsiteY12" fmla="*/ 64293 h 209550"/>
              <a:gd name="connsiteX13" fmla="*/ 135732 w 247650"/>
              <a:gd name="connsiteY13" fmla="*/ 71437 h 209550"/>
              <a:gd name="connsiteX14" fmla="*/ 138113 w 247650"/>
              <a:gd name="connsiteY14" fmla="*/ 85725 h 209550"/>
              <a:gd name="connsiteX15" fmla="*/ 138113 w 247650"/>
              <a:gd name="connsiteY15" fmla="*/ 85725 h 209550"/>
              <a:gd name="connsiteX16" fmla="*/ 140494 w 247650"/>
              <a:gd name="connsiteY16" fmla="*/ 61912 h 209550"/>
              <a:gd name="connsiteX17" fmla="*/ 142875 w 247650"/>
              <a:gd name="connsiteY17" fmla="*/ 50006 h 209550"/>
              <a:gd name="connsiteX18" fmla="*/ 147638 w 247650"/>
              <a:gd name="connsiteY18" fmla="*/ 19050 h 209550"/>
              <a:gd name="connsiteX19" fmla="*/ 159544 w 247650"/>
              <a:gd name="connsiteY19" fmla="*/ 4762 h 209550"/>
              <a:gd name="connsiteX20" fmla="*/ 161925 w 247650"/>
              <a:gd name="connsiteY20" fmla="*/ 0 h 209550"/>
              <a:gd name="connsiteX21" fmla="*/ 169069 w 247650"/>
              <a:gd name="connsiteY21" fmla="*/ 0 h 209550"/>
              <a:gd name="connsiteX22" fmla="*/ 185738 w 247650"/>
              <a:gd name="connsiteY22" fmla="*/ 14287 h 209550"/>
              <a:gd name="connsiteX23" fmla="*/ 197644 w 247650"/>
              <a:gd name="connsiteY23" fmla="*/ 23812 h 209550"/>
              <a:gd name="connsiteX24" fmla="*/ 219075 w 247650"/>
              <a:gd name="connsiteY24" fmla="*/ 40481 h 209550"/>
              <a:gd name="connsiteX25" fmla="*/ 226219 w 247650"/>
              <a:gd name="connsiteY25" fmla="*/ 45243 h 209550"/>
              <a:gd name="connsiteX26" fmla="*/ 247650 w 247650"/>
              <a:gd name="connsiteY26" fmla="*/ 57150 h 209550"/>
              <a:gd name="connsiteX27" fmla="*/ 242888 w 247650"/>
              <a:gd name="connsiteY27" fmla="*/ 78581 h 209550"/>
              <a:gd name="connsiteX28" fmla="*/ 83344 w 247650"/>
              <a:gd name="connsiteY28" fmla="*/ 209550 h 209550"/>
              <a:gd name="connsiteX29" fmla="*/ 0 w 247650"/>
              <a:gd name="connsiteY29" fmla="*/ 6191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650" h="209550">
                <a:moveTo>
                  <a:pt x="0" y="61912"/>
                </a:moveTo>
                <a:lnTo>
                  <a:pt x="0" y="61912"/>
                </a:lnTo>
                <a:lnTo>
                  <a:pt x="19050" y="54768"/>
                </a:lnTo>
                <a:cubicBezTo>
                  <a:pt x="21409" y="53910"/>
                  <a:pt x="24151" y="53846"/>
                  <a:pt x="26194" y="52387"/>
                </a:cubicBezTo>
                <a:cubicBezTo>
                  <a:pt x="29848" y="49777"/>
                  <a:pt x="32213" y="45667"/>
                  <a:pt x="35719" y="42862"/>
                </a:cubicBezTo>
                <a:cubicBezTo>
                  <a:pt x="40189" y="39286"/>
                  <a:pt x="50007" y="33337"/>
                  <a:pt x="50007" y="33337"/>
                </a:cubicBezTo>
                <a:cubicBezTo>
                  <a:pt x="50801" y="30956"/>
                  <a:pt x="50613" y="27968"/>
                  <a:pt x="52388" y="26193"/>
                </a:cubicBezTo>
                <a:cubicBezTo>
                  <a:pt x="56435" y="22146"/>
                  <a:pt x="66675" y="16668"/>
                  <a:pt x="66675" y="16668"/>
                </a:cubicBezTo>
                <a:cubicBezTo>
                  <a:pt x="69850" y="11906"/>
                  <a:pt x="70770" y="4191"/>
                  <a:pt x="76200" y="2381"/>
                </a:cubicBezTo>
                <a:lnTo>
                  <a:pt x="83344" y="0"/>
                </a:lnTo>
                <a:lnTo>
                  <a:pt x="83344" y="0"/>
                </a:lnTo>
                <a:cubicBezTo>
                  <a:pt x="115505" y="40200"/>
                  <a:pt x="103458" y="23027"/>
                  <a:pt x="121444" y="50006"/>
                </a:cubicBezTo>
                <a:lnTo>
                  <a:pt x="130969" y="64293"/>
                </a:lnTo>
                <a:lnTo>
                  <a:pt x="135732" y="71437"/>
                </a:lnTo>
                <a:cubicBezTo>
                  <a:pt x="138866" y="80840"/>
                  <a:pt x="138113" y="76071"/>
                  <a:pt x="138113" y="85725"/>
                </a:cubicBezTo>
                <a:lnTo>
                  <a:pt x="138113" y="85725"/>
                </a:lnTo>
                <a:cubicBezTo>
                  <a:pt x="138907" y="77787"/>
                  <a:pt x="139440" y="69819"/>
                  <a:pt x="140494" y="61912"/>
                </a:cubicBezTo>
                <a:cubicBezTo>
                  <a:pt x="141029" y="57900"/>
                  <a:pt x="142340" y="54018"/>
                  <a:pt x="142875" y="50006"/>
                </a:cubicBezTo>
                <a:cubicBezTo>
                  <a:pt x="143868" y="42557"/>
                  <a:pt x="143250" y="27827"/>
                  <a:pt x="147638" y="19050"/>
                </a:cubicBezTo>
                <a:cubicBezTo>
                  <a:pt x="152446" y="9434"/>
                  <a:pt x="152521" y="13541"/>
                  <a:pt x="159544" y="4762"/>
                </a:cubicBezTo>
                <a:cubicBezTo>
                  <a:pt x="160653" y="3376"/>
                  <a:pt x="161131" y="1587"/>
                  <a:pt x="161925" y="0"/>
                </a:cubicBezTo>
                <a:lnTo>
                  <a:pt x="169069" y="0"/>
                </a:lnTo>
                <a:cubicBezTo>
                  <a:pt x="174625" y="4762"/>
                  <a:pt x="180563" y="9112"/>
                  <a:pt x="185738" y="14287"/>
                </a:cubicBezTo>
                <a:cubicBezTo>
                  <a:pt x="196510" y="25059"/>
                  <a:pt x="183735" y="19176"/>
                  <a:pt x="197644" y="23812"/>
                </a:cubicBezTo>
                <a:cubicBezTo>
                  <a:pt x="208834" y="35002"/>
                  <a:pt x="201988" y="29090"/>
                  <a:pt x="219075" y="40481"/>
                </a:cubicBezTo>
                <a:cubicBezTo>
                  <a:pt x="221456" y="42068"/>
                  <a:pt x="223659" y="43963"/>
                  <a:pt x="226219" y="45243"/>
                </a:cubicBezTo>
                <a:cubicBezTo>
                  <a:pt x="246273" y="55270"/>
                  <a:pt x="240250" y="49747"/>
                  <a:pt x="247650" y="57150"/>
                </a:cubicBezTo>
                <a:lnTo>
                  <a:pt x="242888" y="78581"/>
                </a:lnTo>
                <a:lnTo>
                  <a:pt x="83344" y="209550"/>
                </a:lnTo>
                <a:lnTo>
                  <a:pt x="0" y="61912"/>
                </a:ln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2185988" y="5010150"/>
            <a:ext cx="71437" cy="162176"/>
          </a:xfrm>
          <a:custGeom>
            <a:avLst/>
            <a:gdLst>
              <a:gd name="connsiteX0" fmla="*/ 0 w 71437"/>
              <a:gd name="connsiteY0" fmla="*/ 69056 h 162176"/>
              <a:gd name="connsiteX1" fmla="*/ 0 w 71437"/>
              <a:gd name="connsiteY1" fmla="*/ 69056 h 162176"/>
              <a:gd name="connsiteX2" fmla="*/ 33337 w 71437"/>
              <a:gd name="connsiteY2" fmla="*/ 159544 h 162176"/>
              <a:gd name="connsiteX3" fmla="*/ 42862 w 71437"/>
              <a:gd name="connsiteY3" fmla="*/ 161925 h 162176"/>
              <a:gd name="connsiteX4" fmla="*/ 50006 w 71437"/>
              <a:gd name="connsiteY4" fmla="*/ 157163 h 162176"/>
              <a:gd name="connsiteX5" fmla="*/ 50006 w 71437"/>
              <a:gd name="connsiteY5" fmla="*/ 157163 h 162176"/>
              <a:gd name="connsiteX6" fmla="*/ 71437 w 71437"/>
              <a:gd name="connsiteY6" fmla="*/ 140494 h 162176"/>
              <a:gd name="connsiteX7" fmla="*/ 71437 w 71437"/>
              <a:gd name="connsiteY7" fmla="*/ 135731 h 162176"/>
              <a:gd name="connsiteX8" fmla="*/ 71437 w 71437"/>
              <a:gd name="connsiteY8" fmla="*/ 0 h 162176"/>
              <a:gd name="connsiteX9" fmla="*/ 71437 w 71437"/>
              <a:gd name="connsiteY9" fmla="*/ 0 h 162176"/>
              <a:gd name="connsiteX10" fmla="*/ 45243 w 71437"/>
              <a:gd name="connsiteY10" fmla="*/ 7144 h 162176"/>
              <a:gd name="connsiteX11" fmla="*/ 40481 w 71437"/>
              <a:gd name="connsiteY11" fmla="*/ 14288 h 162176"/>
              <a:gd name="connsiteX12" fmla="*/ 33337 w 71437"/>
              <a:gd name="connsiteY12" fmla="*/ 16669 h 162176"/>
              <a:gd name="connsiteX13" fmla="*/ 23812 w 71437"/>
              <a:gd name="connsiteY13" fmla="*/ 23813 h 162176"/>
              <a:gd name="connsiteX14" fmla="*/ 16668 w 71437"/>
              <a:gd name="connsiteY14" fmla="*/ 30956 h 162176"/>
              <a:gd name="connsiteX15" fmla="*/ 0 w 71437"/>
              <a:gd name="connsiteY15" fmla="*/ 69056 h 16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7" h="162176">
                <a:moveTo>
                  <a:pt x="0" y="69056"/>
                </a:moveTo>
                <a:lnTo>
                  <a:pt x="0" y="69056"/>
                </a:lnTo>
                <a:cubicBezTo>
                  <a:pt x="11112" y="99219"/>
                  <a:pt x="19867" y="130358"/>
                  <a:pt x="33337" y="159544"/>
                </a:cubicBezTo>
                <a:cubicBezTo>
                  <a:pt x="34708" y="162515"/>
                  <a:pt x="39622" y="162388"/>
                  <a:pt x="42862" y="161925"/>
                </a:cubicBezTo>
                <a:cubicBezTo>
                  <a:pt x="45695" y="161520"/>
                  <a:pt x="50006" y="157163"/>
                  <a:pt x="50006" y="157163"/>
                </a:cubicBezTo>
                <a:lnTo>
                  <a:pt x="50006" y="157163"/>
                </a:lnTo>
                <a:cubicBezTo>
                  <a:pt x="65843" y="138686"/>
                  <a:pt x="56975" y="140494"/>
                  <a:pt x="71437" y="140494"/>
                </a:cubicBezTo>
                <a:lnTo>
                  <a:pt x="71437" y="135731"/>
                </a:lnTo>
                <a:lnTo>
                  <a:pt x="71437" y="0"/>
                </a:lnTo>
                <a:lnTo>
                  <a:pt x="71437" y="0"/>
                </a:lnTo>
                <a:cubicBezTo>
                  <a:pt x="62706" y="2381"/>
                  <a:pt x="53460" y="3351"/>
                  <a:pt x="45243" y="7144"/>
                </a:cubicBezTo>
                <a:cubicBezTo>
                  <a:pt x="42645" y="8343"/>
                  <a:pt x="42716" y="12500"/>
                  <a:pt x="40481" y="14288"/>
                </a:cubicBezTo>
                <a:cubicBezTo>
                  <a:pt x="38521" y="15856"/>
                  <a:pt x="35718" y="15875"/>
                  <a:pt x="33337" y="16669"/>
                </a:cubicBezTo>
                <a:cubicBezTo>
                  <a:pt x="30162" y="19050"/>
                  <a:pt x="26825" y="21230"/>
                  <a:pt x="23812" y="23813"/>
                </a:cubicBezTo>
                <a:cubicBezTo>
                  <a:pt x="21255" y="26004"/>
                  <a:pt x="19612" y="29321"/>
                  <a:pt x="16668" y="30956"/>
                </a:cubicBezTo>
                <a:cubicBezTo>
                  <a:pt x="6287" y="36723"/>
                  <a:pt x="2778" y="62706"/>
                  <a:pt x="0" y="69056"/>
                </a:cubicBez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2421731" y="4924425"/>
            <a:ext cx="347663" cy="297656"/>
          </a:xfrm>
          <a:custGeom>
            <a:avLst/>
            <a:gdLst>
              <a:gd name="connsiteX0" fmla="*/ 42863 w 347663"/>
              <a:gd name="connsiteY0" fmla="*/ 297656 h 297656"/>
              <a:gd name="connsiteX1" fmla="*/ 42863 w 347663"/>
              <a:gd name="connsiteY1" fmla="*/ 297656 h 297656"/>
              <a:gd name="connsiteX2" fmla="*/ 71438 w 347663"/>
              <a:gd name="connsiteY2" fmla="*/ 290513 h 297656"/>
              <a:gd name="connsiteX3" fmla="*/ 80963 w 347663"/>
              <a:gd name="connsiteY3" fmla="*/ 285750 h 297656"/>
              <a:gd name="connsiteX4" fmla="*/ 95250 w 347663"/>
              <a:gd name="connsiteY4" fmla="*/ 280988 h 297656"/>
              <a:gd name="connsiteX5" fmla="*/ 102394 w 347663"/>
              <a:gd name="connsiteY5" fmla="*/ 278606 h 297656"/>
              <a:gd name="connsiteX6" fmla="*/ 109538 w 347663"/>
              <a:gd name="connsiteY6" fmla="*/ 273844 h 297656"/>
              <a:gd name="connsiteX7" fmla="*/ 123825 w 347663"/>
              <a:gd name="connsiteY7" fmla="*/ 269081 h 297656"/>
              <a:gd name="connsiteX8" fmla="*/ 130969 w 347663"/>
              <a:gd name="connsiteY8" fmla="*/ 264319 h 297656"/>
              <a:gd name="connsiteX9" fmla="*/ 145257 w 347663"/>
              <a:gd name="connsiteY9" fmla="*/ 259556 h 297656"/>
              <a:gd name="connsiteX10" fmla="*/ 159544 w 347663"/>
              <a:gd name="connsiteY10" fmla="*/ 250031 h 297656"/>
              <a:gd name="connsiteX11" fmla="*/ 166688 w 347663"/>
              <a:gd name="connsiteY11" fmla="*/ 245269 h 297656"/>
              <a:gd name="connsiteX12" fmla="*/ 173832 w 347663"/>
              <a:gd name="connsiteY12" fmla="*/ 242888 h 297656"/>
              <a:gd name="connsiteX13" fmla="*/ 192882 w 347663"/>
              <a:gd name="connsiteY13" fmla="*/ 238125 h 297656"/>
              <a:gd name="connsiteX14" fmla="*/ 209550 w 347663"/>
              <a:gd name="connsiteY14" fmla="*/ 228600 h 297656"/>
              <a:gd name="connsiteX15" fmla="*/ 228600 w 347663"/>
              <a:gd name="connsiteY15" fmla="*/ 223838 h 297656"/>
              <a:gd name="connsiteX16" fmla="*/ 238125 w 347663"/>
              <a:gd name="connsiteY16" fmla="*/ 219075 h 297656"/>
              <a:gd name="connsiteX17" fmla="*/ 252413 w 347663"/>
              <a:gd name="connsiteY17" fmla="*/ 214313 h 297656"/>
              <a:gd name="connsiteX18" fmla="*/ 261938 w 347663"/>
              <a:gd name="connsiteY18" fmla="*/ 207169 h 297656"/>
              <a:gd name="connsiteX19" fmla="*/ 276225 w 347663"/>
              <a:gd name="connsiteY19" fmla="*/ 202406 h 297656"/>
              <a:gd name="connsiteX20" fmla="*/ 290513 w 347663"/>
              <a:gd name="connsiteY20" fmla="*/ 192881 h 297656"/>
              <a:gd name="connsiteX21" fmla="*/ 319088 w 347663"/>
              <a:gd name="connsiteY21" fmla="*/ 183356 h 297656"/>
              <a:gd name="connsiteX22" fmla="*/ 335757 w 347663"/>
              <a:gd name="connsiteY22" fmla="*/ 178594 h 297656"/>
              <a:gd name="connsiteX23" fmla="*/ 345282 w 347663"/>
              <a:gd name="connsiteY23" fmla="*/ 176213 h 297656"/>
              <a:gd name="connsiteX24" fmla="*/ 345282 w 347663"/>
              <a:gd name="connsiteY24" fmla="*/ 176213 h 297656"/>
              <a:gd name="connsiteX25" fmla="*/ 347663 w 347663"/>
              <a:gd name="connsiteY25" fmla="*/ 57150 h 297656"/>
              <a:gd name="connsiteX26" fmla="*/ 347663 w 347663"/>
              <a:gd name="connsiteY26" fmla="*/ 57150 h 297656"/>
              <a:gd name="connsiteX27" fmla="*/ 216694 w 347663"/>
              <a:gd name="connsiteY27" fmla="*/ 54769 h 297656"/>
              <a:gd name="connsiteX28" fmla="*/ 202407 w 347663"/>
              <a:gd name="connsiteY28" fmla="*/ 52388 h 297656"/>
              <a:gd name="connsiteX29" fmla="*/ 147638 w 347663"/>
              <a:gd name="connsiteY29" fmla="*/ 47625 h 297656"/>
              <a:gd name="connsiteX30" fmla="*/ 128588 w 347663"/>
              <a:gd name="connsiteY30" fmla="*/ 42863 h 297656"/>
              <a:gd name="connsiteX31" fmla="*/ 109538 w 347663"/>
              <a:gd name="connsiteY31" fmla="*/ 35719 h 297656"/>
              <a:gd name="connsiteX32" fmla="*/ 100013 w 347663"/>
              <a:gd name="connsiteY32" fmla="*/ 33338 h 297656"/>
              <a:gd name="connsiteX33" fmla="*/ 92869 w 347663"/>
              <a:gd name="connsiteY33" fmla="*/ 28575 h 297656"/>
              <a:gd name="connsiteX34" fmla="*/ 85725 w 347663"/>
              <a:gd name="connsiteY34" fmla="*/ 26194 h 297656"/>
              <a:gd name="connsiteX35" fmla="*/ 80963 w 347663"/>
              <a:gd name="connsiteY35" fmla="*/ 19050 h 297656"/>
              <a:gd name="connsiteX36" fmla="*/ 76200 w 347663"/>
              <a:gd name="connsiteY36" fmla="*/ 4763 h 297656"/>
              <a:gd name="connsiteX37" fmla="*/ 73819 w 347663"/>
              <a:gd name="connsiteY37" fmla="*/ 0 h 297656"/>
              <a:gd name="connsiteX38" fmla="*/ 73819 w 347663"/>
              <a:gd name="connsiteY38" fmla="*/ 0 h 297656"/>
              <a:gd name="connsiteX39" fmla="*/ 45244 w 347663"/>
              <a:gd name="connsiteY39" fmla="*/ 9525 h 297656"/>
              <a:gd name="connsiteX40" fmla="*/ 35719 w 347663"/>
              <a:gd name="connsiteY40" fmla="*/ 21431 h 297656"/>
              <a:gd name="connsiteX41" fmla="*/ 19050 w 347663"/>
              <a:gd name="connsiteY41" fmla="*/ 33338 h 297656"/>
              <a:gd name="connsiteX42" fmla="*/ 2382 w 347663"/>
              <a:gd name="connsiteY42" fmla="*/ 35719 h 297656"/>
              <a:gd name="connsiteX43" fmla="*/ 2382 w 347663"/>
              <a:gd name="connsiteY43" fmla="*/ 35719 h 297656"/>
              <a:gd name="connsiteX44" fmla="*/ 4763 w 347663"/>
              <a:gd name="connsiteY44" fmla="*/ 69056 h 297656"/>
              <a:gd name="connsiteX45" fmla="*/ 0 w 347663"/>
              <a:gd name="connsiteY45" fmla="*/ 142875 h 297656"/>
              <a:gd name="connsiteX46" fmla="*/ 2382 w 347663"/>
              <a:gd name="connsiteY46" fmla="*/ 233363 h 297656"/>
              <a:gd name="connsiteX47" fmla="*/ 4763 w 347663"/>
              <a:gd name="connsiteY47" fmla="*/ 240506 h 297656"/>
              <a:gd name="connsiteX48" fmla="*/ 9525 w 347663"/>
              <a:gd name="connsiteY48" fmla="*/ 264319 h 297656"/>
              <a:gd name="connsiteX49" fmla="*/ 11907 w 347663"/>
              <a:gd name="connsiteY49" fmla="*/ 271463 h 297656"/>
              <a:gd name="connsiteX50" fmla="*/ 42863 w 347663"/>
              <a:gd name="connsiteY50" fmla="*/ 297656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7663" h="297656">
                <a:moveTo>
                  <a:pt x="42863" y="297656"/>
                </a:moveTo>
                <a:lnTo>
                  <a:pt x="42863" y="297656"/>
                </a:lnTo>
                <a:cubicBezTo>
                  <a:pt x="47782" y="296563"/>
                  <a:pt x="63856" y="293763"/>
                  <a:pt x="71438" y="290513"/>
                </a:cubicBezTo>
                <a:cubicBezTo>
                  <a:pt x="74701" y="289115"/>
                  <a:pt x="77667" y="287068"/>
                  <a:pt x="80963" y="285750"/>
                </a:cubicBezTo>
                <a:cubicBezTo>
                  <a:pt x="85624" y="283886"/>
                  <a:pt x="90488" y="282575"/>
                  <a:pt x="95250" y="280988"/>
                </a:cubicBezTo>
                <a:cubicBezTo>
                  <a:pt x="97631" y="280194"/>
                  <a:pt x="100305" y="279998"/>
                  <a:pt x="102394" y="278606"/>
                </a:cubicBezTo>
                <a:cubicBezTo>
                  <a:pt x="104775" y="277019"/>
                  <a:pt x="106923" y="275006"/>
                  <a:pt x="109538" y="273844"/>
                </a:cubicBezTo>
                <a:cubicBezTo>
                  <a:pt x="114125" y="271805"/>
                  <a:pt x="119648" y="271865"/>
                  <a:pt x="123825" y="269081"/>
                </a:cubicBezTo>
                <a:cubicBezTo>
                  <a:pt x="126206" y="267494"/>
                  <a:pt x="128354" y="265481"/>
                  <a:pt x="130969" y="264319"/>
                </a:cubicBezTo>
                <a:cubicBezTo>
                  <a:pt x="135557" y="262280"/>
                  <a:pt x="141080" y="262341"/>
                  <a:pt x="145257" y="259556"/>
                </a:cubicBezTo>
                <a:lnTo>
                  <a:pt x="159544" y="250031"/>
                </a:lnTo>
                <a:cubicBezTo>
                  <a:pt x="161925" y="248444"/>
                  <a:pt x="163973" y="246174"/>
                  <a:pt x="166688" y="245269"/>
                </a:cubicBezTo>
                <a:cubicBezTo>
                  <a:pt x="169069" y="244475"/>
                  <a:pt x="171397" y="243497"/>
                  <a:pt x="173832" y="242888"/>
                </a:cubicBezTo>
                <a:lnTo>
                  <a:pt x="192882" y="238125"/>
                </a:lnTo>
                <a:cubicBezTo>
                  <a:pt x="198106" y="234642"/>
                  <a:pt x="203510" y="230613"/>
                  <a:pt x="209550" y="228600"/>
                </a:cubicBezTo>
                <a:cubicBezTo>
                  <a:pt x="215760" y="226530"/>
                  <a:pt x="228600" y="223838"/>
                  <a:pt x="228600" y="223838"/>
                </a:cubicBezTo>
                <a:cubicBezTo>
                  <a:pt x="231775" y="222250"/>
                  <a:pt x="234829" y="220393"/>
                  <a:pt x="238125" y="219075"/>
                </a:cubicBezTo>
                <a:cubicBezTo>
                  <a:pt x="242786" y="217211"/>
                  <a:pt x="252413" y="214313"/>
                  <a:pt x="252413" y="214313"/>
                </a:cubicBezTo>
                <a:cubicBezTo>
                  <a:pt x="255588" y="211932"/>
                  <a:pt x="258388" y="208944"/>
                  <a:pt x="261938" y="207169"/>
                </a:cubicBezTo>
                <a:cubicBezTo>
                  <a:pt x="266428" y="204924"/>
                  <a:pt x="272048" y="205191"/>
                  <a:pt x="276225" y="202406"/>
                </a:cubicBezTo>
                <a:cubicBezTo>
                  <a:pt x="280988" y="199231"/>
                  <a:pt x="285083" y="194691"/>
                  <a:pt x="290513" y="192881"/>
                </a:cubicBezTo>
                <a:lnTo>
                  <a:pt x="319088" y="183356"/>
                </a:lnTo>
                <a:cubicBezTo>
                  <a:pt x="336198" y="177652"/>
                  <a:pt x="314852" y="184567"/>
                  <a:pt x="335757" y="178594"/>
                </a:cubicBezTo>
                <a:cubicBezTo>
                  <a:pt x="344970" y="175962"/>
                  <a:pt x="339974" y="176213"/>
                  <a:pt x="345282" y="176213"/>
                </a:cubicBezTo>
                <a:lnTo>
                  <a:pt x="345282" y="176213"/>
                </a:lnTo>
                <a:cubicBezTo>
                  <a:pt x="347714" y="61913"/>
                  <a:pt x="347663" y="101609"/>
                  <a:pt x="347663" y="57150"/>
                </a:cubicBezTo>
                <a:lnTo>
                  <a:pt x="347663" y="57150"/>
                </a:lnTo>
                <a:lnTo>
                  <a:pt x="216694" y="54769"/>
                </a:lnTo>
                <a:cubicBezTo>
                  <a:pt x="211869" y="54611"/>
                  <a:pt x="207213" y="52846"/>
                  <a:pt x="202407" y="52388"/>
                </a:cubicBezTo>
                <a:cubicBezTo>
                  <a:pt x="186293" y="50853"/>
                  <a:pt x="164590" y="50803"/>
                  <a:pt x="147638" y="47625"/>
                </a:cubicBezTo>
                <a:cubicBezTo>
                  <a:pt x="141205" y="46419"/>
                  <a:pt x="134665" y="45294"/>
                  <a:pt x="128588" y="42863"/>
                </a:cubicBezTo>
                <a:cubicBezTo>
                  <a:pt x="122290" y="40343"/>
                  <a:pt x="116076" y="37587"/>
                  <a:pt x="109538" y="35719"/>
                </a:cubicBezTo>
                <a:cubicBezTo>
                  <a:pt x="106391" y="34820"/>
                  <a:pt x="103188" y="34132"/>
                  <a:pt x="100013" y="33338"/>
                </a:cubicBezTo>
                <a:cubicBezTo>
                  <a:pt x="97632" y="31750"/>
                  <a:pt x="95429" y="29855"/>
                  <a:pt x="92869" y="28575"/>
                </a:cubicBezTo>
                <a:cubicBezTo>
                  <a:pt x="90624" y="27452"/>
                  <a:pt x="87685" y="27762"/>
                  <a:pt x="85725" y="26194"/>
                </a:cubicBezTo>
                <a:cubicBezTo>
                  <a:pt x="83490" y="24406"/>
                  <a:pt x="82125" y="21665"/>
                  <a:pt x="80963" y="19050"/>
                </a:cubicBezTo>
                <a:cubicBezTo>
                  <a:pt x="78924" y="14463"/>
                  <a:pt x="78445" y="9253"/>
                  <a:pt x="76200" y="4763"/>
                </a:cubicBezTo>
                <a:lnTo>
                  <a:pt x="73819" y="0"/>
                </a:lnTo>
                <a:lnTo>
                  <a:pt x="73819" y="0"/>
                </a:lnTo>
                <a:cubicBezTo>
                  <a:pt x="64294" y="3175"/>
                  <a:pt x="48419" y="0"/>
                  <a:pt x="45244" y="9525"/>
                </a:cubicBezTo>
                <a:cubicBezTo>
                  <a:pt x="41789" y="19891"/>
                  <a:pt x="45144" y="14699"/>
                  <a:pt x="35719" y="21431"/>
                </a:cubicBezTo>
                <a:cubicBezTo>
                  <a:pt x="35114" y="21863"/>
                  <a:pt x="21412" y="32452"/>
                  <a:pt x="19050" y="33338"/>
                </a:cubicBezTo>
                <a:cubicBezTo>
                  <a:pt x="11871" y="36030"/>
                  <a:pt x="8727" y="35719"/>
                  <a:pt x="2382" y="35719"/>
                </a:cubicBezTo>
                <a:lnTo>
                  <a:pt x="2382" y="35719"/>
                </a:lnTo>
                <a:cubicBezTo>
                  <a:pt x="3176" y="46831"/>
                  <a:pt x="4763" y="57915"/>
                  <a:pt x="4763" y="69056"/>
                </a:cubicBezTo>
                <a:cubicBezTo>
                  <a:pt x="4763" y="113517"/>
                  <a:pt x="4310" y="112717"/>
                  <a:pt x="0" y="142875"/>
                </a:cubicBezTo>
                <a:cubicBezTo>
                  <a:pt x="794" y="173038"/>
                  <a:pt x="912" y="203226"/>
                  <a:pt x="2382" y="233363"/>
                </a:cubicBezTo>
                <a:cubicBezTo>
                  <a:pt x="2504" y="235870"/>
                  <a:pt x="4074" y="238093"/>
                  <a:pt x="4763" y="240506"/>
                </a:cubicBezTo>
                <a:cubicBezTo>
                  <a:pt x="9509" y="257118"/>
                  <a:pt x="4845" y="243259"/>
                  <a:pt x="9525" y="264319"/>
                </a:cubicBezTo>
                <a:cubicBezTo>
                  <a:pt x="10070" y="266769"/>
                  <a:pt x="10918" y="269156"/>
                  <a:pt x="11907" y="271463"/>
                </a:cubicBezTo>
                <a:cubicBezTo>
                  <a:pt x="13305" y="274726"/>
                  <a:pt x="37704" y="293290"/>
                  <a:pt x="42863" y="297656"/>
                </a:cubicBez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343816" y="2428500"/>
            <a:ext cx="4201821" cy="3915268"/>
            <a:chOff x="343816" y="2428500"/>
            <a:chExt cx="4201821" cy="3915268"/>
          </a:xfrm>
        </p:grpSpPr>
        <p:sp>
          <p:nvSpPr>
            <p:cNvPr id="30" name="Rectangle 29"/>
            <p:cNvSpPr/>
            <p:nvPr/>
          </p:nvSpPr>
          <p:spPr>
            <a:xfrm>
              <a:off x="343816" y="2428500"/>
              <a:ext cx="4201821" cy="39152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1159906" y="4861875"/>
              <a:ext cx="1621576" cy="763571"/>
            </a:xfrm>
            <a:prstGeom prst="line">
              <a:avLst/>
            </a:prstGeom>
            <a:ln w="5715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90" name="Freeform 89"/>
            <p:cNvSpPr/>
            <p:nvPr/>
          </p:nvSpPr>
          <p:spPr>
            <a:xfrm>
              <a:off x="1099073" y="5003584"/>
              <a:ext cx="714375" cy="233363"/>
            </a:xfrm>
            <a:custGeom>
              <a:avLst/>
              <a:gdLst>
                <a:gd name="connsiteX0" fmla="*/ 9525 w 714375"/>
                <a:gd name="connsiteY0" fmla="*/ 171450 h 233363"/>
                <a:gd name="connsiteX1" fmla="*/ 9525 w 714375"/>
                <a:gd name="connsiteY1" fmla="*/ 171450 h 233363"/>
                <a:gd name="connsiteX2" fmla="*/ 52388 w 714375"/>
                <a:gd name="connsiteY2" fmla="*/ 195263 h 233363"/>
                <a:gd name="connsiteX3" fmla="*/ 80963 w 714375"/>
                <a:gd name="connsiteY3" fmla="*/ 214313 h 233363"/>
                <a:gd name="connsiteX4" fmla="*/ 95250 w 714375"/>
                <a:gd name="connsiteY4" fmla="*/ 219075 h 233363"/>
                <a:gd name="connsiteX5" fmla="*/ 114300 w 714375"/>
                <a:gd name="connsiteY5" fmla="*/ 223838 h 233363"/>
                <a:gd name="connsiteX6" fmla="*/ 133350 w 714375"/>
                <a:gd name="connsiteY6" fmla="*/ 233363 h 233363"/>
                <a:gd name="connsiteX7" fmla="*/ 195263 w 714375"/>
                <a:gd name="connsiteY7" fmla="*/ 223838 h 233363"/>
                <a:gd name="connsiteX8" fmla="*/ 276225 w 714375"/>
                <a:gd name="connsiteY8" fmla="*/ 214313 h 233363"/>
                <a:gd name="connsiteX9" fmla="*/ 295275 w 714375"/>
                <a:gd name="connsiteY9" fmla="*/ 209550 h 233363"/>
                <a:gd name="connsiteX10" fmla="*/ 233363 w 714375"/>
                <a:gd name="connsiteY10" fmla="*/ 214313 h 233363"/>
                <a:gd name="connsiteX11" fmla="*/ 252413 w 714375"/>
                <a:gd name="connsiteY11" fmla="*/ 214313 h 233363"/>
                <a:gd name="connsiteX12" fmla="*/ 276225 w 714375"/>
                <a:gd name="connsiteY12" fmla="*/ 180975 h 233363"/>
                <a:gd name="connsiteX13" fmla="*/ 285750 w 714375"/>
                <a:gd name="connsiteY13" fmla="*/ 166688 h 233363"/>
                <a:gd name="connsiteX14" fmla="*/ 414338 w 714375"/>
                <a:gd name="connsiteY14" fmla="*/ 209550 h 233363"/>
                <a:gd name="connsiteX15" fmla="*/ 500063 w 714375"/>
                <a:gd name="connsiteY15" fmla="*/ 138113 h 233363"/>
                <a:gd name="connsiteX16" fmla="*/ 561975 w 714375"/>
                <a:gd name="connsiteY16" fmla="*/ 171450 h 233363"/>
                <a:gd name="connsiteX17" fmla="*/ 604838 w 714375"/>
                <a:gd name="connsiteY17" fmla="*/ 104775 h 233363"/>
                <a:gd name="connsiteX18" fmla="*/ 685800 w 714375"/>
                <a:gd name="connsiteY18" fmla="*/ 123825 h 233363"/>
                <a:gd name="connsiteX19" fmla="*/ 714375 w 714375"/>
                <a:gd name="connsiteY19" fmla="*/ 42863 h 233363"/>
                <a:gd name="connsiteX20" fmla="*/ 542925 w 714375"/>
                <a:gd name="connsiteY20" fmla="*/ 0 h 233363"/>
                <a:gd name="connsiteX21" fmla="*/ 323850 w 714375"/>
                <a:gd name="connsiteY21" fmla="*/ 57150 h 233363"/>
                <a:gd name="connsiteX22" fmla="*/ 223838 w 714375"/>
                <a:gd name="connsiteY22" fmla="*/ 38100 h 233363"/>
                <a:gd name="connsiteX23" fmla="*/ 166688 w 714375"/>
                <a:gd name="connsiteY23" fmla="*/ 95250 h 233363"/>
                <a:gd name="connsiteX24" fmla="*/ 0 w 714375"/>
                <a:gd name="connsiteY24" fmla="*/ 80963 h 233363"/>
                <a:gd name="connsiteX25" fmla="*/ 9525 w 714375"/>
                <a:gd name="connsiteY25" fmla="*/ 171450 h 2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4375" h="233363">
                  <a:moveTo>
                    <a:pt x="9525" y="171450"/>
                  </a:moveTo>
                  <a:lnTo>
                    <a:pt x="9525" y="171450"/>
                  </a:lnTo>
                  <a:cubicBezTo>
                    <a:pt x="23813" y="179388"/>
                    <a:pt x="38373" y="186854"/>
                    <a:pt x="52388" y="195263"/>
                  </a:cubicBezTo>
                  <a:cubicBezTo>
                    <a:pt x="62204" y="201153"/>
                    <a:pt x="70103" y="210693"/>
                    <a:pt x="80963" y="214313"/>
                  </a:cubicBezTo>
                  <a:cubicBezTo>
                    <a:pt x="85725" y="215900"/>
                    <a:pt x="90423" y="217696"/>
                    <a:pt x="95250" y="219075"/>
                  </a:cubicBezTo>
                  <a:cubicBezTo>
                    <a:pt x="101544" y="220873"/>
                    <a:pt x="108171" y="221540"/>
                    <a:pt x="114300" y="223838"/>
                  </a:cubicBezTo>
                  <a:cubicBezTo>
                    <a:pt x="120947" y="226331"/>
                    <a:pt x="127000" y="230188"/>
                    <a:pt x="133350" y="233363"/>
                  </a:cubicBezTo>
                  <a:cubicBezTo>
                    <a:pt x="162478" y="228508"/>
                    <a:pt x="164594" y="227927"/>
                    <a:pt x="195263" y="223838"/>
                  </a:cubicBezTo>
                  <a:cubicBezTo>
                    <a:pt x="228032" y="219469"/>
                    <a:pt x="242651" y="218043"/>
                    <a:pt x="276225" y="214313"/>
                  </a:cubicBezTo>
                  <a:cubicBezTo>
                    <a:pt x="282575" y="212725"/>
                    <a:pt x="301820" y="209550"/>
                    <a:pt x="295275" y="209550"/>
                  </a:cubicBezTo>
                  <a:cubicBezTo>
                    <a:pt x="274577" y="209550"/>
                    <a:pt x="254061" y="214313"/>
                    <a:pt x="233363" y="214313"/>
                  </a:cubicBezTo>
                  <a:lnTo>
                    <a:pt x="252413" y="214313"/>
                  </a:lnTo>
                  <a:cubicBezTo>
                    <a:pt x="260350" y="203200"/>
                    <a:pt x="269199" y="192685"/>
                    <a:pt x="276225" y="180975"/>
                  </a:cubicBezTo>
                  <a:cubicBezTo>
                    <a:pt x="285701" y="165182"/>
                    <a:pt x="274637" y="166688"/>
                    <a:pt x="285750" y="166688"/>
                  </a:cubicBezTo>
                  <a:lnTo>
                    <a:pt x="414338" y="209550"/>
                  </a:lnTo>
                  <a:lnTo>
                    <a:pt x="500063" y="138113"/>
                  </a:lnTo>
                  <a:lnTo>
                    <a:pt x="561975" y="171450"/>
                  </a:lnTo>
                  <a:lnTo>
                    <a:pt x="604838" y="104775"/>
                  </a:lnTo>
                  <a:lnTo>
                    <a:pt x="685800" y="123825"/>
                  </a:lnTo>
                  <a:lnTo>
                    <a:pt x="714375" y="42863"/>
                  </a:lnTo>
                  <a:lnTo>
                    <a:pt x="542925" y="0"/>
                  </a:lnTo>
                  <a:lnTo>
                    <a:pt x="323850" y="57150"/>
                  </a:lnTo>
                  <a:lnTo>
                    <a:pt x="223838" y="38100"/>
                  </a:lnTo>
                  <a:lnTo>
                    <a:pt x="166688" y="95250"/>
                  </a:lnTo>
                  <a:lnTo>
                    <a:pt x="0" y="80963"/>
                  </a:lnTo>
                  <a:lnTo>
                    <a:pt x="9525" y="171450"/>
                  </a:lnTo>
                  <a:close/>
                </a:path>
              </a:pathLst>
            </a:custGeom>
            <a:pattFill prst="wdDnDiag">
              <a:fgClr>
                <a:schemeClr val="tx1"/>
              </a:fgClr>
              <a:bgClr>
                <a:srgbClr val="C00000"/>
              </a:bgClr>
            </a:pattFill>
            <a:ln w="381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Freeform 94"/>
            <p:cNvSpPr/>
            <p:nvPr/>
          </p:nvSpPr>
          <p:spPr>
            <a:xfrm>
              <a:off x="1870915" y="4981625"/>
              <a:ext cx="247650" cy="209550"/>
            </a:xfrm>
            <a:custGeom>
              <a:avLst/>
              <a:gdLst>
                <a:gd name="connsiteX0" fmla="*/ 0 w 247650"/>
                <a:gd name="connsiteY0" fmla="*/ 61912 h 209550"/>
                <a:gd name="connsiteX1" fmla="*/ 0 w 247650"/>
                <a:gd name="connsiteY1" fmla="*/ 61912 h 209550"/>
                <a:gd name="connsiteX2" fmla="*/ 19050 w 247650"/>
                <a:gd name="connsiteY2" fmla="*/ 54768 h 209550"/>
                <a:gd name="connsiteX3" fmla="*/ 26194 w 247650"/>
                <a:gd name="connsiteY3" fmla="*/ 52387 h 209550"/>
                <a:gd name="connsiteX4" fmla="*/ 35719 w 247650"/>
                <a:gd name="connsiteY4" fmla="*/ 42862 h 209550"/>
                <a:gd name="connsiteX5" fmla="*/ 50007 w 247650"/>
                <a:gd name="connsiteY5" fmla="*/ 33337 h 209550"/>
                <a:gd name="connsiteX6" fmla="*/ 52388 w 247650"/>
                <a:gd name="connsiteY6" fmla="*/ 26193 h 209550"/>
                <a:gd name="connsiteX7" fmla="*/ 66675 w 247650"/>
                <a:gd name="connsiteY7" fmla="*/ 16668 h 209550"/>
                <a:gd name="connsiteX8" fmla="*/ 76200 w 247650"/>
                <a:gd name="connsiteY8" fmla="*/ 2381 h 209550"/>
                <a:gd name="connsiteX9" fmla="*/ 83344 w 247650"/>
                <a:gd name="connsiteY9" fmla="*/ 0 h 209550"/>
                <a:gd name="connsiteX10" fmla="*/ 83344 w 247650"/>
                <a:gd name="connsiteY10" fmla="*/ 0 h 209550"/>
                <a:gd name="connsiteX11" fmla="*/ 121444 w 247650"/>
                <a:gd name="connsiteY11" fmla="*/ 50006 h 209550"/>
                <a:gd name="connsiteX12" fmla="*/ 130969 w 247650"/>
                <a:gd name="connsiteY12" fmla="*/ 64293 h 209550"/>
                <a:gd name="connsiteX13" fmla="*/ 135732 w 247650"/>
                <a:gd name="connsiteY13" fmla="*/ 71437 h 209550"/>
                <a:gd name="connsiteX14" fmla="*/ 138113 w 247650"/>
                <a:gd name="connsiteY14" fmla="*/ 85725 h 209550"/>
                <a:gd name="connsiteX15" fmla="*/ 138113 w 247650"/>
                <a:gd name="connsiteY15" fmla="*/ 85725 h 209550"/>
                <a:gd name="connsiteX16" fmla="*/ 140494 w 247650"/>
                <a:gd name="connsiteY16" fmla="*/ 61912 h 209550"/>
                <a:gd name="connsiteX17" fmla="*/ 142875 w 247650"/>
                <a:gd name="connsiteY17" fmla="*/ 50006 h 209550"/>
                <a:gd name="connsiteX18" fmla="*/ 147638 w 247650"/>
                <a:gd name="connsiteY18" fmla="*/ 19050 h 209550"/>
                <a:gd name="connsiteX19" fmla="*/ 159544 w 247650"/>
                <a:gd name="connsiteY19" fmla="*/ 4762 h 209550"/>
                <a:gd name="connsiteX20" fmla="*/ 161925 w 247650"/>
                <a:gd name="connsiteY20" fmla="*/ 0 h 209550"/>
                <a:gd name="connsiteX21" fmla="*/ 169069 w 247650"/>
                <a:gd name="connsiteY21" fmla="*/ 0 h 209550"/>
                <a:gd name="connsiteX22" fmla="*/ 185738 w 247650"/>
                <a:gd name="connsiteY22" fmla="*/ 14287 h 209550"/>
                <a:gd name="connsiteX23" fmla="*/ 197644 w 247650"/>
                <a:gd name="connsiteY23" fmla="*/ 23812 h 209550"/>
                <a:gd name="connsiteX24" fmla="*/ 219075 w 247650"/>
                <a:gd name="connsiteY24" fmla="*/ 40481 h 209550"/>
                <a:gd name="connsiteX25" fmla="*/ 226219 w 247650"/>
                <a:gd name="connsiteY25" fmla="*/ 45243 h 209550"/>
                <a:gd name="connsiteX26" fmla="*/ 247650 w 247650"/>
                <a:gd name="connsiteY26" fmla="*/ 57150 h 209550"/>
                <a:gd name="connsiteX27" fmla="*/ 242888 w 247650"/>
                <a:gd name="connsiteY27" fmla="*/ 78581 h 209550"/>
                <a:gd name="connsiteX28" fmla="*/ 83344 w 247650"/>
                <a:gd name="connsiteY28" fmla="*/ 209550 h 209550"/>
                <a:gd name="connsiteX29" fmla="*/ 0 w 247650"/>
                <a:gd name="connsiteY29" fmla="*/ 6191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650" h="209550">
                  <a:moveTo>
                    <a:pt x="0" y="61912"/>
                  </a:moveTo>
                  <a:lnTo>
                    <a:pt x="0" y="61912"/>
                  </a:lnTo>
                  <a:lnTo>
                    <a:pt x="19050" y="54768"/>
                  </a:lnTo>
                  <a:cubicBezTo>
                    <a:pt x="21409" y="53910"/>
                    <a:pt x="24151" y="53846"/>
                    <a:pt x="26194" y="52387"/>
                  </a:cubicBezTo>
                  <a:cubicBezTo>
                    <a:pt x="29848" y="49777"/>
                    <a:pt x="32213" y="45667"/>
                    <a:pt x="35719" y="42862"/>
                  </a:cubicBezTo>
                  <a:cubicBezTo>
                    <a:pt x="40189" y="39286"/>
                    <a:pt x="50007" y="33337"/>
                    <a:pt x="50007" y="33337"/>
                  </a:cubicBezTo>
                  <a:cubicBezTo>
                    <a:pt x="50801" y="30956"/>
                    <a:pt x="50613" y="27968"/>
                    <a:pt x="52388" y="26193"/>
                  </a:cubicBezTo>
                  <a:cubicBezTo>
                    <a:pt x="56435" y="22146"/>
                    <a:pt x="66675" y="16668"/>
                    <a:pt x="66675" y="16668"/>
                  </a:cubicBezTo>
                  <a:cubicBezTo>
                    <a:pt x="69850" y="11906"/>
                    <a:pt x="70770" y="4191"/>
                    <a:pt x="76200" y="2381"/>
                  </a:cubicBezTo>
                  <a:lnTo>
                    <a:pt x="83344" y="0"/>
                  </a:lnTo>
                  <a:lnTo>
                    <a:pt x="83344" y="0"/>
                  </a:lnTo>
                  <a:cubicBezTo>
                    <a:pt x="115505" y="40200"/>
                    <a:pt x="103458" y="23027"/>
                    <a:pt x="121444" y="50006"/>
                  </a:cubicBezTo>
                  <a:lnTo>
                    <a:pt x="130969" y="64293"/>
                  </a:lnTo>
                  <a:lnTo>
                    <a:pt x="135732" y="71437"/>
                  </a:lnTo>
                  <a:cubicBezTo>
                    <a:pt x="138866" y="80840"/>
                    <a:pt x="138113" y="76071"/>
                    <a:pt x="138113" y="85725"/>
                  </a:cubicBezTo>
                  <a:lnTo>
                    <a:pt x="138113" y="85725"/>
                  </a:lnTo>
                  <a:cubicBezTo>
                    <a:pt x="138907" y="77787"/>
                    <a:pt x="139440" y="69819"/>
                    <a:pt x="140494" y="61912"/>
                  </a:cubicBezTo>
                  <a:cubicBezTo>
                    <a:pt x="141029" y="57900"/>
                    <a:pt x="142340" y="54018"/>
                    <a:pt x="142875" y="50006"/>
                  </a:cubicBezTo>
                  <a:cubicBezTo>
                    <a:pt x="143868" y="42557"/>
                    <a:pt x="143250" y="27827"/>
                    <a:pt x="147638" y="19050"/>
                  </a:cubicBezTo>
                  <a:cubicBezTo>
                    <a:pt x="152446" y="9434"/>
                    <a:pt x="152521" y="13541"/>
                    <a:pt x="159544" y="4762"/>
                  </a:cubicBezTo>
                  <a:cubicBezTo>
                    <a:pt x="160653" y="3376"/>
                    <a:pt x="161131" y="1587"/>
                    <a:pt x="161925" y="0"/>
                  </a:cubicBezTo>
                  <a:lnTo>
                    <a:pt x="169069" y="0"/>
                  </a:lnTo>
                  <a:cubicBezTo>
                    <a:pt x="174625" y="4762"/>
                    <a:pt x="180563" y="9112"/>
                    <a:pt x="185738" y="14287"/>
                  </a:cubicBezTo>
                  <a:cubicBezTo>
                    <a:pt x="196510" y="25059"/>
                    <a:pt x="183735" y="19176"/>
                    <a:pt x="197644" y="23812"/>
                  </a:cubicBezTo>
                  <a:cubicBezTo>
                    <a:pt x="208834" y="35002"/>
                    <a:pt x="201988" y="29090"/>
                    <a:pt x="219075" y="40481"/>
                  </a:cubicBezTo>
                  <a:cubicBezTo>
                    <a:pt x="221456" y="42068"/>
                    <a:pt x="223659" y="43963"/>
                    <a:pt x="226219" y="45243"/>
                  </a:cubicBezTo>
                  <a:cubicBezTo>
                    <a:pt x="246273" y="55270"/>
                    <a:pt x="240250" y="49747"/>
                    <a:pt x="247650" y="57150"/>
                  </a:cubicBezTo>
                  <a:lnTo>
                    <a:pt x="242888" y="78581"/>
                  </a:lnTo>
                  <a:lnTo>
                    <a:pt x="83344" y="209550"/>
                  </a:lnTo>
                  <a:lnTo>
                    <a:pt x="0" y="61912"/>
                  </a:ln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97"/>
            <p:cNvSpPr/>
            <p:nvPr/>
          </p:nvSpPr>
          <p:spPr>
            <a:xfrm>
              <a:off x="2149522" y="5024487"/>
              <a:ext cx="71437" cy="162176"/>
            </a:xfrm>
            <a:custGeom>
              <a:avLst/>
              <a:gdLst>
                <a:gd name="connsiteX0" fmla="*/ 0 w 71437"/>
                <a:gd name="connsiteY0" fmla="*/ 69056 h 162176"/>
                <a:gd name="connsiteX1" fmla="*/ 0 w 71437"/>
                <a:gd name="connsiteY1" fmla="*/ 69056 h 162176"/>
                <a:gd name="connsiteX2" fmla="*/ 33337 w 71437"/>
                <a:gd name="connsiteY2" fmla="*/ 159544 h 162176"/>
                <a:gd name="connsiteX3" fmla="*/ 42862 w 71437"/>
                <a:gd name="connsiteY3" fmla="*/ 161925 h 162176"/>
                <a:gd name="connsiteX4" fmla="*/ 50006 w 71437"/>
                <a:gd name="connsiteY4" fmla="*/ 157163 h 162176"/>
                <a:gd name="connsiteX5" fmla="*/ 50006 w 71437"/>
                <a:gd name="connsiteY5" fmla="*/ 157163 h 162176"/>
                <a:gd name="connsiteX6" fmla="*/ 71437 w 71437"/>
                <a:gd name="connsiteY6" fmla="*/ 140494 h 162176"/>
                <a:gd name="connsiteX7" fmla="*/ 71437 w 71437"/>
                <a:gd name="connsiteY7" fmla="*/ 135731 h 162176"/>
                <a:gd name="connsiteX8" fmla="*/ 71437 w 71437"/>
                <a:gd name="connsiteY8" fmla="*/ 0 h 162176"/>
                <a:gd name="connsiteX9" fmla="*/ 71437 w 71437"/>
                <a:gd name="connsiteY9" fmla="*/ 0 h 162176"/>
                <a:gd name="connsiteX10" fmla="*/ 45243 w 71437"/>
                <a:gd name="connsiteY10" fmla="*/ 7144 h 162176"/>
                <a:gd name="connsiteX11" fmla="*/ 40481 w 71437"/>
                <a:gd name="connsiteY11" fmla="*/ 14288 h 162176"/>
                <a:gd name="connsiteX12" fmla="*/ 33337 w 71437"/>
                <a:gd name="connsiteY12" fmla="*/ 16669 h 162176"/>
                <a:gd name="connsiteX13" fmla="*/ 23812 w 71437"/>
                <a:gd name="connsiteY13" fmla="*/ 23813 h 162176"/>
                <a:gd name="connsiteX14" fmla="*/ 16668 w 71437"/>
                <a:gd name="connsiteY14" fmla="*/ 30956 h 162176"/>
                <a:gd name="connsiteX15" fmla="*/ 0 w 71437"/>
                <a:gd name="connsiteY15" fmla="*/ 69056 h 16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7" h="162176">
                  <a:moveTo>
                    <a:pt x="0" y="69056"/>
                  </a:moveTo>
                  <a:lnTo>
                    <a:pt x="0" y="69056"/>
                  </a:lnTo>
                  <a:cubicBezTo>
                    <a:pt x="11112" y="99219"/>
                    <a:pt x="19867" y="130358"/>
                    <a:pt x="33337" y="159544"/>
                  </a:cubicBezTo>
                  <a:cubicBezTo>
                    <a:pt x="34708" y="162515"/>
                    <a:pt x="39622" y="162388"/>
                    <a:pt x="42862" y="161925"/>
                  </a:cubicBezTo>
                  <a:cubicBezTo>
                    <a:pt x="45695" y="161520"/>
                    <a:pt x="50006" y="157163"/>
                    <a:pt x="50006" y="157163"/>
                  </a:cubicBezTo>
                  <a:lnTo>
                    <a:pt x="50006" y="157163"/>
                  </a:lnTo>
                  <a:cubicBezTo>
                    <a:pt x="65843" y="138686"/>
                    <a:pt x="56975" y="140494"/>
                    <a:pt x="71437" y="140494"/>
                  </a:cubicBezTo>
                  <a:lnTo>
                    <a:pt x="71437" y="135731"/>
                  </a:lnTo>
                  <a:lnTo>
                    <a:pt x="71437" y="0"/>
                  </a:lnTo>
                  <a:lnTo>
                    <a:pt x="71437" y="0"/>
                  </a:lnTo>
                  <a:cubicBezTo>
                    <a:pt x="62706" y="2381"/>
                    <a:pt x="53460" y="3351"/>
                    <a:pt x="45243" y="7144"/>
                  </a:cubicBezTo>
                  <a:cubicBezTo>
                    <a:pt x="42645" y="8343"/>
                    <a:pt x="42716" y="12500"/>
                    <a:pt x="40481" y="14288"/>
                  </a:cubicBezTo>
                  <a:cubicBezTo>
                    <a:pt x="38521" y="15856"/>
                    <a:pt x="35718" y="15875"/>
                    <a:pt x="33337" y="16669"/>
                  </a:cubicBezTo>
                  <a:cubicBezTo>
                    <a:pt x="30162" y="19050"/>
                    <a:pt x="26825" y="21230"/>
                    <a:pt x="23812" y="23813"/>
                  </a:cubicBezTo>
                  <a:cubicBezTo>
                    <a:pt x="21255" y="26004"/>
                    <a:pt x="19612" y="29321"/>
                    <a:pt x="16668" y="30956"/>
                  </a:cubicBezTo>
                  <a:cubicBezTo>
                    <a:pt x="6287" y="36723"/>
                    <a:pt x="2778" y="62706"/>
                    <a:pt x="0" y="69056"/>
                  </a:cubicBez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2385265" y="4938762"/>
              <a:ext cx="347663" cy="297656"/>
            </a:xfrm>
            <a:custGeom>
              <a:avLst/>
              <a:gdLst>
                <a:gd name="connsiteX0" fmla="*/ 42863 w 347663"/>
                <a:gd name="connsiteY0" fmla="*/ 297656 h 297656"/>
                <a:gd name="connsiteX1" fmla="*/ 42863 w 347663"/>
                <a:gd name="connsiteY1" fmla="*/ 297656 h 297656"/>
                <a:gd name="connsiteX2" fmla="*/ 71438 w 347663"/>
                <a:gd name="connsiteY2" fmla="*/ 290513 h 297656"/>
                <a:gd name="connsiteX3" fmla="*/ 80963 w 347663"/>
                <a:gd name="connsiteY3" fmla="*/ 285750 h 297656"/>
                <a:gd name="connsiteX4" fmla="*/ 95250 w 347663"/>
                <a:gd name="connsiteY4" fmla="*/ 280988 h 297656"/>
                <a:gd name="connsiteX5" fmla="*/ 102394 w 347663"/>
                <a:gd name="connsiteY5" fmla="*/ 278606 h 297656"/>
                <a:gd name="connsiteX6" fmla="*/ 109538 w 347663"/>
                <a:gd name="connsiteY6" fmla="*/ 273844 h 297656"/>
                <a:gd name="connsiteX7" fmla="*/ 123825 w 347663"/>
                <a:gd name="connsiteY7" fmla="*/ 269081 h 297656"/>
                <a:gd name="connsiteX8" fmla="*/ 130969 w 347663"/>
                <a:gd name="connsiteY8" fmla="*/ 264319 h 297656"/>
                <a:gd name="connsiteX9" fmla="*/ 145257 w 347663"/>
                <a:gd name="connsiteY9" fmla="*/ 259556 h 297656"/>
                <a:gd name="connsiteX10" fmla="*/ 159544 w 347663"/>
                <a:gd name="connsiteY10" fmla="*/ 250031 h 297656"/>
                <a:gd name="connsiteX11" fmla="*/ 166688 w 347663"/>
                <a:gd name="connsiteY11" fmla="*/ 245269 h 297656"/>
                <a:gd name="connsiteX12" fmla="*/ 173832 w 347663"/>
                <a:gd name="connsiteY12" fmla="*/ 242888 h 297656"/>
                <a:gd name="connsiteX13" fmla="*/ 192882 w 347663"/>
                <a:gd name="connsiteY13" fmla="*/ 238125 h 297656"/>
                <a:gd name="connsiteX14" fmla="*/ 209550 w 347663"/>
                <a:gd name="connsiteY14" fmla="*/ 228600 h 297656"/>
                <a:gd name="connsiteX15" fmla="*/ 228600 w 347663"/>
                <a:gd name="connsiteY15" fmla="*/ 223838 h 297656"/>
                <a:gd name="connsiteX16" fmla="*/ 238125 w 347663"/>
                <a:gd name="connsiteY16" fmla="*/ 219075 h 297656"/>
                <a:gd name="connsiteX17" fmla="*/ 252413 w 347663"/>
                <a:gd name="connsiteY17" fmla="*/ 214313 h 297656"/>
                <a:gd name="connsiteX18" fmla="*/ 261938 w 347663"/>
                <a:gd name="connsiteY18" fmla="*/ 207169 h 297656"/>
                <a:gd name="connsiteX19" fmla="*/ 276225 w 347663"/>
                <a:gd name="connsiteY19" fmla="*/ 202406 h 297656"/>
                <a:gd name="connsiteX20" fmla="*/ 290513 w 347663"/>
                <a:gd name="connsiteY20" fmla="*/ 192881 h 297656"/>
                <a:gd name="connsiteX21" fmla="*/ 319088 w 347663"/>
                <a:gd name="connsiteY21" fmla="*/ 183356 h 297656"/>
                <a:gd name="connsiteX22" fmla="*/ 335757 w 347663"/>
                <a:gd name="connsiteY22" fmla="*/ 178594 h 297656"/>
                <a:gd name="connsiteX23" fmla="*/ 345282 w 347663"/>
                <a:gd name="connsiteY23" fmla="*/ 176213 h 297656"/>
                <a:gd name="connsiteX24" fmla="*/ 345282 w 347663"/>
                <a:gd name="connsiteY24" fmla="*/ 176213 h 297656"/>
                <a:gd name="connsiteX25" fmla="*/ 347663 w 347663"/>
                <a:gd name="connsiteY25" fmla="*/ 57150 h 297656"/>
                <a:gd name="connsiteX26" fmla="*/ 347663 w 347663"/>
                <a:gd name="connsiteY26" fmla="*/ 57150 h 297656"/>
                <a:gd name="connsiteX27" fmla="*/ 216694 w 347663"/>
                <a:gd name="connsiteY27" fmla="*/ 54769 h 297656"/>
                <a:gd name="connsiteX28" fmla="*/ 202407 w 347663"/>
                <a:gd name="connsiteY28" fmla="*/ 52388 h 297656"/>
                <a:gd name="connsiteX29" fmla="*/ 147638 w 347663"/>
                <a:gd name="connsiteY29" fmla="*/ 47625 h 297656"/>
                <a:gd name="connsiteX30" fmla="*/ 128588 w 347663"/>
                <a:gd name="connsiteY30" fmla="*/ 42863 h 297656"/>
                <a:gd name="connsiteX31" fmla="*/ 109538 w 347663"/>
                <a:gd name="connsiteY31" fmla="*/ 35719 h 297656"/>
                <a:gd name="connsiteX32" fmla="*/ 100013 w 347663"/>
                <a:gd name="connsiteY32" fmla="*/ 33338 h 297656"/>
                <a:gd name="connsiteX33" fmla="*/ 92869 w 347663"/>
                <a:gd name="connsiteY33" fmla="*/ 28575 h 297656"/>
                <a:gd name="connsiteX34" fmla="*/ 85725 w 347663"/>
                <a:gd name="connsiteY34" fmla="*/ 26194 h 297656"/>
                <a:gd name="connsiteX35" fmla="*/ 80963 w 347663"/>
                <a:gd name="connsiteY35" fmla="*/ 19050 h 297656"/>
                <a:gd name="connsiteX36" fmla="*/ 76200 w 347663"/>
                <a:gd name="connsiteY36" fmla="*/ 4763 h 297656"/>
                <a:gd name="connsiteX37" fmla="*/ 73819 w 347663"/>
                <a:gd name="connsiteY37" fmla="*/ 0 h 297656"/>
                <a:gd name="connsiteX38" fmla="*/ 73819 w 347663"/>
                <a:gd name="connsiteY38" fmla="*/ 0 h 297656"/>
                <a:gd name="connsiteX39" fmla="*/ 45244 w 347663"/>
                <a:gd name="connsiteY39" fmla="*/ 9525 h 297656"/>
                <a:gd name="connsiteX40" fmla="*/ 35719 w 347663"/>
                <a:gd name="connsiteY40" fmla="*/ 21431 h 297656"/>
                <a:gd name="connsiteX41" fmla="*/ 19050 w 347663"/>
                <a:gd name="connsiteY41" fmla="*/ 33338 h 297656"/>
                <a:gd name="connsiteX42" fmla="*/ 2382 w 347663"/>
                <a:gd name="connsiteY42" fmla="*/ 35719 h 297656"/>
                <a:gd name="connsiteX43" fmla="*/ 2382 w 347663"/>
                <a:gd name="connsiteY43" fmla="*/ 35719 h 297656"/>
                <a:gd name="connsiteX44" fmla="*/ 4763 w 347663"/>
                <a:gd name="connsiteY44" fmla="*/ 69056 h 297656"/>
                <a:gd name="connsiteX45" fmla="*/ 0 w 347663"/>
                <a:gd name="connsiteY45" fmla="*/ 142875 h 297656"/>
                <a:gd name="connsiteX46" fmla="*/ 2382 w 347663"/>
                <a:gd name="connsiteY46" fmla="*/ 233363 h 297656"/>
                <a:gd name="connsiteX47" fmla="*/ 4763 w 347663"/>
                <a:gd name="connsiteY47" fmla="*/ 240506 h 297656"/>
                <a:gd name="connsiteX48" fmla="*/ 9525 w 347663"/>
                <a:gd name="connsiteY48" fmla="*/ 264319 h 297656"/>
                <a:gd name="connsiteX49" fmla="*/ 11907 w 347663"/>
                <a:gd name="connsiteY49" fmla="*/ 271463 h 297656"/>
                <a:gd name="connsiteX50" fmla="*/ 42863 w 347663"/>
                <a:gd name="connsiteY50" fmla="*/ 297656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7663" h="297656">
                  <a:moveTo>
                    <a:pt x="42863" y="297656"/>
                  </a:moveTo>
                  <a:lnTo>
                    <a:pt x="42863" y="297656"/>
                  </a:lnTo>
                  <a:cubicBezTo>
                    <a:pt x="47782" y="296563"/>
                    <a:pt x="63856" y="293763"/>
                    <a:pt x="71438" y="290513"/>
                  </a:cubicBezTo>
                  <a:cubicBezTo>
                    <a:pt x="74701" y="289115"/>
                    <a:pt x="77667" y="287068"/>
                    <a:pt x="80963" y="285750"/>
                  </a:cubicBezTo>
                  <a:cubicBezTo>
                    <a:pt x="85624" y="283886"/>
                    <a:pt x="90488" y="282575"/>
                    <a:pt x="95250" y="280988"/>
                  </a:cubicBezTo>
                  <a:cubicBezTo>
                    <a:pt x="97631" y="280194"/>
                    <a:pt x="100305" y="279998"/>
                    <a:pt x="102394" y="278606"/>
                  </a:cubicBezTo>
                  <a:cubicBezTo>
                    <a:pt x="104775" y="277019"/>
                    <a:pt x="106923" y="275006"/>
                    <a:pt x="109538" y="273844"/>
                  </a:cubicBezTo>
                  <a:cubicBezTo>
                    <a:pt x="114125" y="271805"/>
                    <a:pt x="119648" y="271865"/>
                    <a:pt x="123825" y="269081"/>
                  </a:cubicBezTo>
                  <a:cubicBezTo>
                    <a:pt x="126206" y="267494"/>
                    <a:pt x="128354" y="265481"/>
                    <a:pt x="130969" y="264319"/>
                  </a:cubicBezTo>
                  <a:cubicBezTo>
                    <a:pt x="135557" y="262280"/>
                    <a:pt x="141080" y="262341"/>
                    <a:pt x="145257" y="259556"/>
                  </a:cubicBezTo>
                  <a:lnTo>
                    <a:pt x="159544" y="250031"/>
                  </a:lnTo>
                  <a:cubicBezTo>
                    <a:pt x="161925" y="248444"/>
                    <a:pt x="163973" y="246174"/>
                    <a:pt x="166688" y="245269"/>
                  </a:cubicBezTo>
                  <a:cubicBezTo>
                    <a:pt x="169069" y="244475"/>
                    <a:pt x="171397" y="243497"/>
                    <a:pt x="173832" y="242888"/>
                  </a:cubicBezTo>
                  <a:lnTo>
                    <a:pt x="192882" y="238125"/>
                  </a:lnTo>
                  <a:cubicBezTo>
                    <a:pt x="198106" y="234642"/>
                    <a:pt x="203510" y="230613"/>
                    <a:pt x="209550" y="228600"/>
                  </a:cubicBezTo>
                  <a:cubicBezTo>
                    <a:pt x="215760" y="226530"/>
                    <a:pt x="228600" y="223838"/>
                    <a:pt x="228600" y="223838"/>
                  </a:cubicBezTo>
                  <a:cubicBezTo>
                    <a:pt x="231775" y="222250"/>
                    <a:pt x="234829" y="220393"/>
                    <a:pt x="238125" y="219075"/>
                  </a:cubicBezTo>
                  <a:cubicBezTo>
                    <a:pt x="242786" y="217211"/>
                    <a:pt x="252413" y="214313"/>
                    <a:pt x="252413" y="214313"/>
                  </a:cubicBezTo>
                  <a:cubicBezTo>
                    <a:pt x="255588" y="211932"/>
                    <a:pt x="258388" y="208944"/>
                    <a:pt x="261938" y="207169"/>
                  </a:cubicBezTo>
                  <a:cubicBezTo>
                    <a:pt x="266428" y="204924"/>
                    <a:pt x="272048" y="205191"/>
                    <a:pt x="276225" y="202406"/>
                  </a:cubicBezTo>
                  <a:cubicBezTo>
                    <a:pt x="280988" y="199231"/>
                    <a:pt x="285083" y="194691"/>
                    <a:pt x="290513" y="192881"/>
                  </a:cubicBezTo>
                  <a:lnTo>
                    <a:pt x="319088" y="183356"/>
                  </a:lnTo>
                  <a:cubicBezTo>
                    <a:pt x="336198" y="177652"/>
                    <a:pt x="314852" y="184567"/>
                    <a:pt x="335757" y="178594"/>
                  </a:cubicBezTo>
                  <a:cubicBezTo>
                    <a:pt x="344970" y="175962"/>
                    <a:pt x="339974" y="176213"/>
                    <a:pt x="345282" y="176213"/>
                  </a:cubicBezTo>
                  <a:lnTo>
                    <a:pt x="345282" y="176213"/>
                  </a:lnTo>
                  <a:cubicBezTo>
                    <a:pt x="347714" y="61913"/>
                    <a:pt x="347663" y="101609"/>
                    <a:pt x="347663" y="57150"/>
                  </a:cubicBezTo>
                  <a:lnTo>
                    <a:pt x="347663" y="57150"/>
                  </a:lnTo>
                  <a:lnTo>
                    <a:pt x="216694" y="54769"/>
                  </a:lnTo>
                  <a:cubicBezTo>
                    <a:pt x="211869" y="54611"/>
                    <a:pt x="207213" y="52846"/>
                    <a:pt x="202407" y="52388"/>
                  </a:cubicBezTo>
                  <a:cubicBezTo>
                    <a:pt x="186293" y="50853"/>
                    <a:pt x="164590" y="50803"/>
                    <a:pt x="147638" y="47625"/>
                  </a:cubicBezTo>
                  <a:cubicBezTo>
                    <a:pt x="141205" y="46419"/>
                    <a:pt x="134665" y="45294"/>
                    <a:pt x="128588" y="42863"/>
                  </a:cubicBezTo>
                  <a:cubicBezTo>
                    <a:pt x="122290" y="40343"/>
                    <a:pt x="116076" y="37587"/>
                    <a:pt x="109538" y="35719"/>
                  </a:cubicBezTo>
                  <a:cubicBezTo>
                    <a:pt x="106391" y="34820"/>
                    <a:pt x="103188" y="34132"/>
                    <a:pt x="100013" y="33338"/>
                  </a:cubicBezTo>
                  <a:cubicBezTo>
                    <a:pt x="97632" y="31750"/>
                    <a:pt x="95429" y="29855"/>
                    <a:pt x="92869" y="28575"/>
                  </a:cubicBezTo>
                  <a:cubicBezTo>
                    <a:pt x="90624" y="27452"/>
                    <a:pt x="87685" y="27762"/>
                    <a:pt x="85725" y="26194"/>
                  </a:cubicBezTo>
                  <a:cubicBezTo>
                    <a:pt x="83490" y="24406"/>
                    <a:pt x="82125" y="21665"/>
                    <a:pt x="80963" y="19050"/>
                  </a:cubicBezTo>
                  <a:cubicBezTo>
                    <a:pt x="78924" y="14463"/>
                    <a:pt x="78445" y="9253"/>
                    <a:pt x="76200" y="4763"/>
                  </a:cubicBezTo>
                  <a:lnTo>
                    <a:pt x="73819" y="0"/>
                  </a:lnTo>
                  <a:lnTo>
                    <a:pt x="73819" y="0"/>
                  </a:lnTo>
                  <a:cubicBezTo>
                    <a:pt x="64294" y="3175"/>
                    <a:pt x="48419" y="0"/>
                    <a:pt x="45244" y="9525"/>
                  </a:cubicBezTo>
                  <a:cubicBezTo>
                    <a:pt x="41789" y="19891"/>
                    <a:pt x="45144" y="14699"/>
                    <a:pt x="35719" y="21431"/>
                  </a:cubicBezTo>
                  <a:cubicBezTo>
                    <a:pt x="35114" y="21863"/>
                    <a:pt x="21412" y="32452"/>
                    <a:pt x="19050" y="33338"/>
                  </a:cubicBezTo>
                  <a:cubicBezTo>
                    <a:pt x="11871" y="36030"/>
                    <a:pt x="8727" y="35719"/>
                    <a:pt x="2382" y="35719"/>
                  </a:cubicBezTo>
                  <a:lnTo>
                    <a:pt x="2382" y="35719"/>
                  </a:lnTo>
                  <a:cubicBezTo>
                    <a:pt x="3176" y="46831"/>
                    <a:pt x="4763" y="57915"/>
                    <a:pt x="4763" y="69056"/>
                  </a:cubicBezTo>
                  <a:cubicBezTo>
                    <a:pt x="4763" y="113517"/>
                    <a:pt x="4310" y="112717"/>
                    <a:pt x="0" y="142875"/>
                  </a:cubicBezTo>
                  <a:cubicBezTo>
                    <a:pt x="794" y="173038"/>
                    <a:pt x="912" y="203226"/>
                    <a:pt x="2382" y="233363"/>
                  </a:cubicBezTo>
                  <a:cubicBezTo>
                    <a:pt x="2504" y="235870"/>
                    <a:pt x="4074" y="238093"/>
                    <a:pt x="4763" y="240506"/>
                  </a:cubicBezTo>
                  <a:cubicBezTo>
                    <a:pt x="9509" y="257118"/>
                    <a:pt x="4845" y="243259"/>
                    <a:pt x="9525" y="264319"/>
                  </a:cubicBezTo>
                  <a:cubicBezTo>
                    <a:pt x="10070" y="266769"/>
                    <a:pt x="10918" y="269156"/>
                    <a:pt x="11907" y="271463"/>
                  </a:cubicBezTo>
                  <a:cubicBezTo>
                    <a:pt x="13305" y="274726"/>
                    <a:pt x="37704" y="293290"/>
                    <a:pt x="42863" y="297656"/>
                  </a:cubicBez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3" name="Straight Arrow Connector 32"/>
          <p:cNvCxnSpPr/>
          <p:nvPr/>
        </p:nvCxnSpPr>
        <p:spPr>
          <a:xfrm flipV="1">
            <a:off x="2818614" y="4283455"/>
            <a:ext cx="4524462" cy="1370032"/>
          </a:xfrm>
          <a:prstGeom prst="straightConnector1">
            <a:avLst/>
          </a:prstGeom>
          <a:ln w="76200">
            <a:solidFill>
              <a:schemeClr val="accent4">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1218938" y="3929063"/>
            <a:ext cx="4110359" cy="955219"/>
          </a:xfrm>
          <a:prstGeom prst="straightConnector1">
            <a:avLst/>
          </a:prstGeom>
          <a:ln w="76200">
            <a:solidFill>
              <a:schemeClr val="accent4">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0" name="Freeform 99"/>
          <p:cNvSpPr/>
          <p:nvPr/>
        </p:nvSpPr>
        <p:spPr>
          <a:xfrm>
            <a:off x="5268963" y="4033190"/>
            <a:ext cx="718933" cy="168607"/>
          </a:xfrm>
          <a:custGeom>
            <a:avLst/>
            <a:gdLst>
              <a:gd name="connsiteX0" fmla="*/ 9525 w 714375"/>
              <a:gd name="connsiteY0" fmla="*/ 171450 h 233363"/>
              <a:gd name="connsiteX1" fmla="*/ 9525 w 714375"/>
              <a:gd name="connsiteY1" fmla="*/ 171450 h 233363"/>
              <a:gd name="connsiteX2" fmla="*/ 52388 w 714375"/>
              <a:gd name="connsiteY2" fmla="*/ 195263 h 233363"/>
              <a:gd name="connsiteX3" fmla="*/ 80963 w 714375"/>
              <a:gd name="connsiteY3" fmla="*/ 214313 h 233363"/>
              <a:gd name="connsiteX4" fmla="*/ 95250 w 714375"/>
              <a:gd name="connsiteY4" fmla="*/ 219075 h 233363"/>
              <a:gd name="connsiteX5" fmla="*/ 114300 w 714375"/>
              <a:gd name="connsiteY5" fmla="*/ 223838 h 233363"/>
              <a:gd name="connsiteX6" fmla="*/ 133350 w 714375"/>
              <a:gd name="connsiteY6" fmla="*/ 233363 h 233363"/>
              <a:gd name="connsiteX7" fmla="*/ 195263 w 714375"/>
              <a:gd name="connsiteY7" fmla="*/ 223838 h 233363"/>
              <a:gd name="connsiteX8" fmla="*/ 276225 w 714375"/>
              <a:gd name="connsiteY8" fmla="*/ 214313 h 233363"/>
              <a:gd name="connsiteX9" fmla="*/ 295275 w 714375"/>
              <a:gd name="connsiteY9" fmla="*/ 209550 h 233363"/>
              <a:gd name="connsiteX10" fmla="*/ 233363 w 714375"/>
              <a:gd name="connsiteY10" fmla="*/ 214313 h 233363"/>
              <a:gd name="connsiteX11" fmla="*/ 252413 w 714375"/>
              <a:gd name="connsiteY11" fmla="*/ 214313 h 233363"/>
              <a:gd name="connsiteX12" fmla="*/ 276225 w 714375"/>
              <a:gd name="connsiteY12" fmla="*/ 180975 h 233363"/>
              <a:gd name="connsiteX13" fmla="*/ 285750 w 714375"/>
              <a:gd name="connsiteY13" fmla="*/ 166688 h 233363"/>
              <a:gd name="connsiteX14" fmla="*/ 414338 w 714375"/>
              <a:gd name="connsiteY14" fmla="*/ 209550 h 233363"/>
              <a:gd name="connsiteX15" fmla="*/ 500063 w 714375"/>
              <a:gd name="connsiteY15" fmla="*/ 138113 h 233363"/>
              <a:gd name="connsiteX16" fmla="*/ 561975 w 714375"/>
              <a:gd name="connsiteY16" fmla="*/ 171450 h 233363"/>
              <a:gd name="connsiteX17" fmla="*/ 604838 w 714375"/>
              <a:gd name="connsiteY17" fmla="*/ 104775 h 233363"/>
              <a:gd name="connsiteX18" fmla="*/ 685800 w 714375"/>
              <a:gd name="connsiteY18" fmla="*/ 123825 h 233363"/>
              <a:gd name="connsiteX19" fmla="*/ 714375 w 714375"/>
              <a:gd name="connsiteY19" fmla="*/ 42863 h 233363"/>
              <a:gd name="connsiteX20" fmla="*/ 542925 w 714375"/>
              <a:gd name="connsiteY20" fmla="*/ 0 h 233363"/>
              <a:gd name="connsiteX21" fmla="*/ 323850 w 714375"/>
              <a:gd name="connsiteY21" fmla="*/ 57150 h 233363"/>
              <a:gd name="connsiteX22" fmla="*/ 223838 w 714375"/>
              <a:gd name="connsiteY22" fmla="*/ 38100 h 233363"/>
              <a:gd name="connsiteX23" fmla="*/ 166688 w 714375"/>
              <a:gd name="connsiteY23" fmla="*/ 95250 h 233363"/>
              <a:gd name="connsiteX24" fmla="*/ 0 w 714375"/>
              <a:gd name="connsiteY24" fmla="*/ 80963 h 233363"/>
              <a:gd name="connsiteX25" fmla="*/ 9525 w 714375"/>
              <a:gd name="connsiteY25" fmla="*/ 171450 h 2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4375" h="233363">
                <a:moveTo>
                  <a:pt x="9525" y="171450"/>
                </a:moveTo>
                <a:lnTo>
                  <a:pt x="9525" y="171450"/>
                </a:lnTo>
                <a:cubicBezTo>
                  <a:pt x="23813" y="179388"/>
                  <a:pt x="38373" y="186854"/>
                  <a:pt x="52388" y="195263"/>
                </a:cubicBezTo>
                <a:cubicBezTo>
                  <a:pt x="62204" y="201153"/>
                  <a:pt x="70103" y="210693"/>
                  <a:pt x="80963" y="214313"/>
                </a:cubicBezTo>
                <a:cubicBezTo>
                  <a:pt x="85725" y="215900"/>
                  <a:pt x="90423" y="217696"/>
                  <a:pt x="95250" y="219075"/>
                </a:cubicBezTo>
                <a:cubicBezTo>
                  <a:pt x="101544" y="220873"/>
                  <a:pt x="108171" y="221540"/>
                  <a:pt x="114300" y="223838"/>
                </a:cubicBezTo>
                <a:cubicBezTo>
                  <a:pt x="120947" y="226331"/>
                  <a:pt x="127000" y="230188"/>
                  <a:pt x="133350" y="233363"/>
                </a:cubicBezTo>
                <a:cubicBezTo>
                  <a:pt x="162478" y="228508"/>
                  <a:pt x="164594" y="227927"/>
                  <a:pt x="195263" y="223838"/>
                </a:cubicBezTo>
                <a:cubicBezTo>
                  <a:pt x="228032" y="219469"/>
                  <a:pt x="242651" y="218043"/>
                  <a:pt x="276225" y="214313"/>
                </a:cubicBezTo>
                <a:cubicBezTo>
                  <a:pt x="282575" y="212725"/>
                  <a:pt x="301820" y="209550"/>
                  <a:pt x="295275" y="209550"/>
                </a:cubicBezTo>
                <a:cubicBezTo>
                  <a:pt x="274577" y="209550"/>
                  <a:pt x="254061" y="214313"/>
                  <a:pt x="233363" y="214313"/>
                </a:cubicBezTo>
                <a:lnTo>
                  <a:pt x="252413" y="214313"/>
                </a:lnTo>
                <a:cubicBezTo>
                  <a:pt x="260350" y="203200"/>
                  <a:pt x="269199" y="192685"/>
                  <a:pt x="276225" y="180975"/>
                </a:cubicBezTo>
                <a:cubicBezTo>
                  <a:pt x="285701" y="165182"/>
                  <a:pt x="274637" y="166688"/>
                  <a:pt x="285750" y="166688"/>
                </a:cubicBezTo>
                <a:lnTo>
                  <a:pt x="414338" y="209550"/>
                </a:lnTo>
                <a:lnTo>
                  <a:pt x="500063" y="138113"/>
                </a:lnTo>
                <a:lnTo>
                  <a:pt x="561975" y="171450"/>
                </a:lnTo>
                <a:lnTo>
                  <a:pt x="604838" y="104775"/>
                </a:lnTo>
                <a:lnTo>
                  <a:pt x="685800" y="123825"/>
                </a:lnTo>
                <a:lnTo>
                  <a:pt x="714375" y="42863"/>
                </a:lnTo>
                <a:lnTo>
                  <a:pt x="542925" y="0"/>
                </a:lnTo>
                <a:lnTo>
                  <a:pt x="323850" y="57150"/>
                </a:lnTo>
                <a:lnTo>
                  <a:pt x="223838" y="38100"/>
                </a:lnTo>
                <a:lnTo>
                  <a:pt x="166688" y="95250"/>
                </a:lnTo>
                <a:lnTo>
                  <a:pt x="0" y="80963"/>
                </a:lnTo>
                <a:lnTo>
                  <a:pt x="9525" y="171450"/>
                </a:lnTo>
                <a:close/>
              </a:path>
            </a:pathLst>
          </a:custGeom>
          <a:pattFill prst="wdDnDiag">
            <a:fgClr>
              <a:schemeClr val="tx1"/>
            </a:fgClr>
            <a:bgClr>
              <a:srgbClr val="C00000"/>
            </a:bgClr>
          </a:pattFill>
          <a:ln w="381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Freeform 100"/>
          <p:cNvSpPr/>
          <p:nvPr/>
        </p:nvSpPr>
        <p:spPr>
          <a:xfrm>
            <a:off x="6167423" y="4020124"/>
            <a:ext cx="159795" cy="209550"/>
          </a:xfrm>
          <a:custGeom>
            <a:avLst/>
            <a:gdLst>
              <a:gd name="connsiteX0" fmla="*/ 0 w 247650"/>
              <a:gd name="connsiteY0" fmla="*/ 61912 h 209550"/>
              <a:gd name="connsiteX1" fmla="*/ 0 w 247650"/>
              <a:gd name="connsiteY1" fmla="*/ 61912 h 209550"/>
              <a:gd name="connsiteX2" fmla="*/ 19050 w 247650"/>
              <a:gd name="connsiteY2" fmla="*/ 54768 h 209550"/>
              <a:gd name="connsiteX3" fmla="*/ 26194 w 247650"/>
              <a:gd name="connsiteY3" fmla="*/ 52387 h 209550"/>
              <a:gd name="connsiteX4" fmla="*/ 35719 w 247650"/>
              <a:gd name="connsiteY4" fmla="*/ 42862 h 209550"/>
              <a:gd name="connsiteX5" fmla="*/ 50007 w 247650"/>
              <a:gd name="connsiteY5" fmla="*/ 33337 h 209550"/>
              <a:gd name="connsiteX6" fmla="*/ 52388 w 247650"/>
              <a:gd name="connsiteY6" fmla="*/ 26193 h 209550"/>
              <a:gd name="connsiteX7" fmla="*/ 66675 w 247650"/>
              <a:gd name="connsiteY7" fmla="*/ 16668 h 209550"/>
              <a:gd name="connsiteX8" fmla="*/ 76200 w 247650"/>
              <a:gd name="connsiteY8" fmla="*/ 2381 h 209550"/>
              <a:gd name="connsiteX9" fmla="*/ 83344 w 247650"/>
              <a:gd name="connsiteY9" fmla="*/ 0 h 209550"/>
              <a:gd name="connsiteX10" fmla="*/ 83344 w 247650"/>
              <a:gd name="connsiteY10" fmla="*/ 0 h 209550"/>
              <a:gd name="connsiteX11" fmla="*/ 121444 w 247650"/>
              <a:gd name="connsiteY11" fmla="*/ 50006 h 209550"/>
              <a:gd name="connsiteX12" fmla="*/ 130969 w 247650"/>
              <a:gd name="connsiteY12" fmla="*/ 64293 h 209550"/>
              <a:gd name="connsiteX13" fmla="*/ 135732 w 247650"/>
              <a:gd name="connsiteY13" fmla="*/ 71437 h 209550"/>
              <a:gd name="connsiteX14" fmla="*/ 138113 w 247650"/>
              <a:gd name="connsiteY14" fmla="*/ 85725 h 209550"/>
              <a:gd name="connsiteX15" fmla="*/ 138113 w 247650"/>
              <a:gd name="connsiteY15" fmla="*/ 85725 h 209550"/>
              <a:gd name="connsiteX16" fmla="*/ 140494 w 247650"/>
              <a:gd name="connsiteY16" fmla="*/ 61912 h 209550"/>
              <a:gd name="connsiteX17" fmla="*/ 142875 w 247650"/>
              <a:gd name="connsiteY17" fmla="*/ 50006 h 209550"/>
              <a:gd name="connsiteX18" fmla="*/ 147638 w 247650"/>
              <a:gd name="connsiteY18" fmla="*/ 19050 h 209550"/>
              <a:gd name="connsiteX19" fmla="*/ 159544 w 247650"/>
              <a:gd name="connsiteY19" fmla="*/ 4762 h 209550"/>
              <a:gd name="connsiteX20" fmla="*/ 161925 w 247650"/>
              <a:gd name="connsiteY20" fmla="*/ 0 h 209550"/>
              <a:gd name="connsiteX21" fmla="*/ 169069 w 247650"/>
              <a:gd name="connsiteY21" fmla="*/ 0 h 209550"/>
              <a:gd name="connsiteX22" fmla="*/ 185738 w 247650"/>
              <a:gd name="connsiteY22" fmla="*/ 14287 h 209550"/>
              <a:gd name="connsiteX23" fmla="*/ 197644 w 247650"/>
              <a:gd name="connsiteY23" fmla="*/ 23812 h 209550"/>
              <a:gd name="connsiteX24" fmla="*/ 219075 w 247650"/>
              <a:gd name="connsiteY24" fmla="*/ 40481 h 209550"/>
              <a:gd name="connsiteX25" fmla="*/ 226219 w 247650"/>
              <a:gd name="connsiteY25" fmla="*/ 45243 h 209550"/>
              <a:gd name="connsiteX26" fmla="*/ 247650 w 247650"/>
              <a:gd name="connsiteY26" fmla="*/ 57150 h 209550"/>
              <a:gd name="connsiteX27" fmla="*/ 242888 w 247650"/>
              <a:gd name="connsiteY27" fmla="*/ 78581 h 209550"/>
              <a:gd name="connsiteX28" fmla="*/ 83344 w 247650"/>
              <a:gd name="connsiteY28" fmla="*/ 209550 h 209550"/>
              <a:gd name="connsiteX29" fmla="*/ 0 w 247650"/>
              <a:gd name="connsiteY29" fmla="*/ 6191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650" h="209550">
                <a:moveTo>
                  <a:pt x="0" y="61912"/>
                </a:moveTo>
                <a:lnTo>
                  <a:pt x="0" y="61912"/>
                </a:lnTo>
                <a:lnTo>
                  <a:pt x="19050" y="54768"/>
                </a:lnTo>
                <a:cubicBezTo>
                  <a:pt x="21409" y="53910"/>
                  <a:pt x="24151" y="53846"/>
                  <a:pt x="26194" y="52387"/>
                </a:cubicBezTo>
                <a:cubicBezTo>
                  <a:pt x="29848" y="49777"/>
                  <a:pt x="32213" y="45667"/>
                  <a:pt x="35719" y="42862"/>
                </a:cubicBezTo>
                <a:cubicBezTo>
                  <a:pt x="40189" y="39286"/>
                  <a:pt x="50007" y="33337"/>
                  <a:pt x="50007" y="33337"/>
                </a:cubicBezTo>
                <a:cubicBezTo>
                  <a:pt x="50801" y="30956"/>
                  <a:pt x="50613" y="27968"/>
                  <a:pt x="52388" y="26193"/>
                </a:cubicBezTo>
                <a:cubicBezTo>
                  <a:pt x="56435" y="22146"/>
                  <a:pt x="66675" y="16668"/>
                  <a:pt x="66675" y="16668"/>
                </a:cubicBezTo>
                <a:cubicBezTo>
                  <a:pt x="69850" y="11906"/>
                  <a:pt x="70770" y="4191"/>
                  <a:pt x="76200" y="2381"/>
                </a:cubicBezTo>
                <a:lnTo>
                  <a:pt x="83344" y="0"/>
                </a:lnTo>
                <a:lnTo>
                  <a:pt x="83344" y="0"/>
                </a:lnTo>
                <a:cubicBezTo>
                  <a:pt x="115505" y="40200"/>
                  <a:pt x="103458" y="23027"/>
                  <a:pt x="121444" y="50006"/>
                </a:cubicBezTo>
                <a:lnTo>
                  <a:pt x="130969" y="64293"/>
                </a:lnTo>
                <a:lnTo>
                  <a:pt x="135732" y="71437"/>
                </a:lnTo>
                <a:cubicBezTo>
                  <a:pt x="138866" y="80840"/>
                  <a:pt x="138113" y="76071"/>
                  <a:pt x="138113" y="85725"/>
                </a:cubicBezTo>
                <a:lnTo>
                  <a:pt x="138113" y="85725"/>
                </a:lnTo>
                <a:cubicBezTo>
                  <a:pt x="138907" y="77787"/>
                  <a:pt x="139440" y="69819"/>
                  <a:pt x="140494" y="61912"/>
                </a:cubicBezTo>
                <a:cubicBezTo>
                  <a:pt x="141029" y="57900"/>
                  <a:pt x="142340" y="54018"/>
                  <a:pt x="142875" y="50006"/>
                </a:cubicBezTo>
                <a:cubicBezTo>
                  <a:pt x="143868" y="42557"/>
                  <a:pt x="143250" y="27827"/>
                  <a:pt x="147638" y="19050"/>
                </a:cubicBezTo>
                <a:cubicBezTo>
                  <a:pt x="152446" y="9434"/>
                  <a:pt x="152521" y="13541"/>
                  <a:pt x="159544" y="4762"/>
                </a:cubicBezTo>
                <a:cubicBezTo>
                  <a:pt x="160653" y="3376"/>
                  <a:pt x="161131" y="1587"/>
                  <a:pt x="161925" y="0"/>
                </a:cubicBezTo>
                <a:lnTo>
                  <a:pt x="169069" y="0"/>
                </a:lnTo>
                <a:cubicBezTo>
                  <a:pt x="174625" y="4762"/>
                  <a:pt x="180563" y="9112"/>
                  <a:pt x="185738" y="14287"/>
                </a:cubicBezTo>
                <a:cubicBezTo>
                  <a:pt x="196510" y="25059"/>
                  <a:pt x="183735" y="19176"/>
                  <a:pt x="197644" y="23812"/>
                </a:cubicBezTo>
                <a:cubicBezTo>
                  <a:pt x="208834" y="35002"/>
                  <a:pt x="201988" y="29090"/>
                  <a:pt x="219075" y="40481"/>
                </a:cubicBezTo>
                <a:cubicBezTo>
                  <a:pt x="221456" y="42068"/>
                  <a:pt x="223659" y="43963"/>
                  <a:pt x="226219" y="45243"/>
                </a:cubicBezTo>
                <a:cubicBezTo>
                  <a:pt x="246273" y="55270"/>
                  <a:pt x="240250" y="49747"/>
                  <a:pt x="247650" y="57150"/>
                </a:cubicBezTo>
                <a:lnTo>
                  <a:pt x="242888" y="78581"/>
                </a:lnTo>
                <a:lnTo>
                  <a:pt x="83344" y="209550"/>
                </a:lnTo>
                <a:lnTo>
                  <a:pt x="0" y="61912"/>
                </a:ln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Freeform 101"/>
          <p:cNvSpPr/>
          <p:nvPr/>
        </p:nvSpPr>
        <p:spPr>
          <a:xfrm>
            <a:off x="6414226" y="4031188"/>
            <a:ext cx="46094" cy="162176"/>
          </a:xfrm>
          <a:custGeom>
            <a:avLst/>
            <a:gdLst>
              <a:gd name="connsiteX0" fmla="*/ 0 w 71437"/>
              <a:gd name="connsiteY0" fmla="*/ 69056 h 162176"/>
              <a:gd name="connsiteX1" fmla="*/ 0 w 71437"/>
              <a:gd name="connsiteY1" fmla="*/ 69056 h 162176"/>
              <a:gd name="connsiteX2" fmla="*/ 33337 w 71437"/>
              <a:gd name="connsiteY2" fmla="*/ 159544 h 162176"/>
              <a:gd name="connsiteX3" fmla="*/ 42862 w 71437"/>
              <a:gd name="connsiteY3" fmla="*/ 161925 h 162176"/>
              <a:gd name="connsiteX4" fmla="*/ 50006 w 71437"/>
              <a:gd name="connsiteY4" fmla="*/ 157163 h 162176"/>
              <a:gd name="connsiteX5" fmla="*/ 50006 w 71437"/>
              <a:gd name="connsiteY5" fmla="*/ 157163 h 162176"/>
              <a:gd name="connsiteX6" fmla="*/ 71437 w 71437"/>
              <a:gd name="connsiteY6" fmla="*/ 140494 h 162176"/>
              <a:gd name="connsiteX7" fmla="*/ 71437 w 71437"/>
              <a:gd name="connsiteY7" fmla="*/ 135731 h 162176"/>
              <a:gd name="connsiteX8" fmla="*/ 71437 w 71437"/>
              <a:gd name="connsiteY8" fmla="*/ 0 h 162176"/>
              <a:gd name="connsiteX9" fmla="*/ 71437 w 71437"/>
              <a:gd name="connsiteY9" fmla="*/ 0 h 162176"/>
              <a:gd name="connsiteX10" fmla="*/ 45243 w 71437"/>
              <a:gd name="connsiteY10" fmla="*/ 7144 h 162176"/>
              <a:gd name="connsiteX11" fmla="*/ 40481 w 71437"/>
              <a:gd name="connsiteY11" fmla="*/ 14288 h 162176"/>
              <a:gd name="connsiteX12" fmla="*/ 33337 w 71437"/>
              <a:gd name="connsiteY12" fmla="*/ 16669 h 162176"/>
              <a:gd name="connsiteX13" fmla="*/ 23812 w 71437"/>
              <a:gd name="connsiteY13" fmla="*/ 23813 h 162176"/>
              <a:gd name="connsiteX14" fmla="*/ 16668 w 71437"/>
              <a:gd name="connsiteY14" fmla="*/ 30956 h 162176"/>
              <a:gd name="connsiteX15" fmla="*/ 0 w 71437"/>
              <a:gd name="connsiteY15" fmla="*/ 69056 h 16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7" h="162176">
                <a:moveTo>
                  <a:pt x="0" y="69056"/>
                </a:moveTo>
                <a:lnTo>
                  <a:pt x="0" y="69056"/>
                </a:lnTo>
                <a:cubicBezTo>
                  <a:pt x="11112" y="99219"/>
                  <a:pt x="19867" y="130358"/>
                  <a:pt x="33337" y="159544"/>
                </a:cubicBezTo>
                <a:cubicBezTo>
                  <a:pt x="34708" y="162515"/>
                  <a:pt x="39622" y="162388"/>
                  <a:pt x="42862" y="161925"/>
                </a:cubicBezTo>
                <a:cubicBezTo>
                  <a:pt x="45695" y="161520"/>
                  <a:pt x="50006" y="157163"/>
                  <a:pt x="50006" y="157163"/>
                </a:cubicBezTo>
                <a:lnTo>
                  <a:pt x="50006" y="157163"/>
                </a:lnTo>
                <a:cubicBezTo>
                  <a:pt x="65843" y="138686"/>
                  <a:pt x="56975" y="140494"/>
                  <a:pt x="71437" y="140494"/>
                </a:cubicBezTo>
                <a:lnTo>
                  <a:pt x="71437" y="135731"/>
                </a:lnTo>
                <a:lnTo>
                  <a:pt x="71437" y="0"/>
                </a:lnTo>
                <a:lnTo>
                  <a:pt x="71437" y="0"/>
                </a:lnTo>
                <a:cubicBezTo>
                  <a:pt x="62706" y="2381"/>
                  <a:pt x="53460" y="3351"/>
                  <a:pt x="45243" y="7144"/>
                </a:cubicBezTo>
                <a:cubicBezTo>
                  <a:pt x="42645" y="8343"/>
                  <a:pt x="42716" y="12500"/>
                  <a:pt x="40481" y="14288"/>
                </a:cubicBezTo>
                <a:cubicBezTo>
                  <a:pt x="38521" y="15856"/>
                  <a:pt x="35718" y="15875"/>
                  <a:pt x="33337" y="16669"/>
                </a:cubicBezTo>
                <a:cubicBezTo>
                  <a:pt x="30162" y="19050"/>
                  <a:pt x="26825" y="21230"/>
                  <a:pt x="23812" y="23813"/>
                </a:cubicBezTo>
                <a:cubicBezTo>
                  <a:pt x="21255" y="26004"/>
                  <a:pt x="19612" y="29321"/>
                  <a:pt x="16668" y="30956"/>
                </a:cubicBezTo>
                <a:cubicBezTo>
                  <a:pt x="6287" y="36723"/>
                  <a:pt x="2778" y="62706"/>
                  <a:pt x="0" y="69056"/>
                </a:cubicBez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Freeform 102"/>
          <p:cNvSpPr/>
          <p:nvPr/>
        </p:nvSpPr>
        <p:spPr>
          <a:xfrm>
            <a:off x="6639847" y="4066622"/>
            <a:ext cx="406979" cy="164512"/>
          </a:xfrm>
          <a:custGeom>
            <a:avLst/>
            <a:gdLst>
              <a:gd name="connsiteX0" fmla="*/ 42863 w 347663"/>
              <a:gd name="connsiteY0" fmla="*/ 297656 h 297656"/>
              <a:gd name="connsiteX1" fmla="*/ 42863 w 347663"/>
              <a:gd name="connsiteY1" fmla="*/ 297656 h 297656"/>
              <a:gd name="connsiteX2" fmla="*/ 71438 w 347663"/>
              <a:gd name="connsiteY2" fmla="*/ 290513 h 297656"/>
              <a:gd name="connsiteX3" fmla="*/ 80963 w 347663"/>
              <a:gd name="connsiteY3" fmla="*/ 285750 h 297656"/>
              <a:gd name="connsiteX4" fmla="*/ 95250 w 347663"/>
              <a:gd name="connsiteY4" fmla="*/ 280988 h 297656"/>
              <a:gd name="connsiteX5" fmla="*/ 102394 w 347663"/>
              <a:gd name="connsiteY5" fmla="*/ 278606 h 297656"/>
              <a:gd name="connsiteX6" fmla="*/ 109538 w 347663"/>
              <a:gd name="connsiteY6" fmla="*/ 273844 h 297656"/>
              <a:gd name="connsiteX7" fmla="*/ 123825 w 347663"/>
              <a:gd name="connsiteY7" fmla="*/ 269081 h 297656"/>
              <a:gd name="connsiteX8" fmla="*/ 130969 w 347663"/>
              <a:gd name="connsiteY8" fmla="*/ 264319 h 297656"/>
              <a:gd name="connsiteX9" fmla="*/ 145257 w 347663"/>
              <a:gd name="connsiteY9" fmla="*/ 259556 h 297656"/>
              <a:gd name="connsiteX10" fmla="*/ 159544 w 347663"/>
              <a:gd name="connsiteY10" fmla="*/ 250031 h 297656"/>
              <a:gd name="connsiteX11" fmla="*/ 166688 w 347663"/>
              <a:gd name="connsiteY11" fmla="*/ 245269 h 297656"/>
              <a:gd name="connsiteX12" fmla="*/ 173832 w 347663"/>
              <a:gd name="connsiteY12" fmla="*/ 242888 h 297656"/>
              <a:gd name="connsiteX13" fmla="*/ 192882 w 347663"/>
              <a:gd name="connsiteY13" fmla="*/ 238125 h 297656"/>
              <a:gd name="connsiteX14" fmla="*/ 209550 w 347663"/>
              <a:gd name="connsiteY14" fmla="*/ 228600 h 297656"/>
              <a:gd name="connsiteX15" fmla="*/ 228600 w 347663"/>
              <a:gd name="connsiteY15" fmla="*/ 223838 h 297656"/>
              <a:gd name="connsiteX16" fmla="*/ 238125 w 347663"/>
              <a:gd name="connsiteY16" fmla="*/ 219075 h 297656"/>
              <a:gd name="connsiteX17" fmla="*/ 252413 w 347663"/>
              <a:gd name="connsiteY17" fmla="*/ 214313 h 297656"/>
              <a:gd name="connsiteX18" fmla="*/ 261938 w 347663"/>
              <a:gd name="connsiteY18" fmla="*/ 207169 h 297656"/>
              <a:gd name="connsiteX19" fmla="*/ 276225 w 347663"/>
              <a:gd name="connsiteY19" fmla="*/ 202406 h 297656"/>
              <a:gd name="connsiteX20" fmla="*/ 290513 w 347663"/>
              <a:gd name="connsiteY20" fmla="*/ 192881 h 297656"/>
              <a:gd name="connsiteX21" fmla="*/ 319088 w 347663"/>
              <a:gd name="connsiteY21" fmla="*/ 183356 h 297656"/>
              <a:gd name="connsiteX22" fmla="*/ 335757 w 347663"/>
              <a:gd name="connsiteY22" fmla="*/ 178594 h 297656"/>
              <a:gd name="connsiteX23" fmla="*/ 345282 w 347663"/>
              <a:gd name="connsiteY23" fmla="*/ 176213 h 297656"/>
              <a:gd name="connsiteX24" fmla="*/ 345282 w 347663"/>
              <a:gd name="connsiteY24" fmla="*/ 176213 h 297656"/>
              <a:gd name="connsiteX25" fmla="*/ 347663 w 347663"/>
              <a:gd name="connsiteY25" fmla="*/ 57150 h 297656"/>
              <a:gd name="connsiteX26" fmla="*/ 347663 w 347663"/>
              <a:gd name="connsiteY26" fmla="*/ 57150 h 297656"/>
              <a:gd name="connsiteX27" fmla="*/ 216694 w 347663"/>
              <a:gd name="connsiteY27" fmla="*/ 54769 h 297656"/>
              <a:gd name="connsiteX28" fmla="*/ 202407 w 347663"/>
              <a:gd name="connsiteY28" fmla="*/ 52388 h 297656"/>
              <a:gd name="connsiteX29" fmla="*/ 147638 w 347663"/>
              <a:gd name="connsiteY29" fmla="*/ 47625 h 297656"/>
              <a:gd name="connsiteX30" fmla="*/ 128588 w 347663"/>
              <a:gd name="connsiteY30" fmla="*/ 42863 h 297656"/>
              <a:gd name="connsiteX31" fmla="*/ 109538 w 347663"/>
              <a:gd name="connsiteY31" fmla="*/ 35719 h 297656"/>
              <a:gd name="connsiteX32" fmla="*/ 100013 w 347663"/>
              <a:gd name="connsiteY32" fmla="*/ 33338 h 297656"/>
              <a:gd name="connsiteX33" fmla="*/ 92869 w 347663"/>
              <a:gd name="connsiteY33" fmla="*/ 28575 h 297656"/>
              <a:gd name="connsiteX34" fmla="*/ 85725 w 347663"/>
              <a:gd name="connsiteY34" fmla="*/ 26194 h 297656"/>
              <a:gd name="connsiteX35" fmla="*/ 80963 w 347663"/>
              <a:gd name="connsiteY35" fmla="*/ 19050 h 297656"/>
              <a:gd name="connsiteX36" fmla="*/ 76200 w 347663"/>
              <a:gd name="connsiteY36" fmla="*/ 4763 h 297656"/>
              <a:gd name="connsiteX37" fmla="*/ 73819 w 347663"/>
              <a:gd name="connsiteY37" fmla="*/ 0 h 297656"/>
              <a:gd name="connsiteX38" fmla="*/ 73819 w 347663"/>
              <a:gd name="connsiteY38" fmla="*/ 0 h 297656"/>
              <a:gd name="connsiteX39" fmla="*/ 45244 w 347663"/>
              <a:gd name="connsiteY39" fmla="*/ 9525 h 297656"/>
              <a:gd name="connsiteX40" fmla="*/ 35719 w 347663"/>
              <a:gd name="connsiteY40" fmla="*/ 21431 h 297656"/>
              <a:gd name="connsiteX41" fmla="*/ 19050 w 347663"/>
              <a:gd name="connsiteY41" fmla="*/ 33338 h 297656"/>
              <a:gd name="connsiteX42" fmla="*/ 2382 w 347663"/>
              <a:gd name="connsiteY42" fmla="*/ 35719 h 297656"/>
              <a:gd name="connsiteX43" fmla="*/ 2382 w 347663"/>
              <a:gd name="connsiteY43" fmla="*/ 35719 h 297656"/>
              <a:gd name="connsiteX44" fmla="*/ 4763 w 347663"/>
              <a:gd name="connsiteY44" fmla="*/ 69056 h 297656"/>
              <a:gd name="connsiteX45" fmla="*/ 0 w 347663"/>
              <a:gd name="connsiteY45" fmla="*/ 142875 h 297656"/>
              <a:gd name="connsiteX46" fmla="*/ 2382 w 347663"/>
              <a:gd name="connsiteY46" fmla="*/ 233363 h 297656"/>
              <a:gd name="connsiteX47" fmla="*/ 4763 w 347663"/>
              <a:gd name="connsiteY47" fmla="*/ 240506 h 297656"/>
              <a:gd name="connsiteX48" fmla="*/ 9525 w 347663"/>
              <a:gd name="connsiteY48" fmla="*/ 264319 h 297656"/>
              <a:gd name="connsiteX49" fmla="*/ 11907 w 347663"/>
              <a:gd name="connsiteY49" fmla="*/ 271463 h 297656"/>
              <a:gd name="connsiteX50" fmla="*/ 42863 w 347663"/>
              <a:gd name="connsiteY50" fmla="*/ 297656 h 29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7663" h="297656">
                <a:moveTo>
                  <a:pt x="42863" y="297656"/>
                </a:moveTo>
                <a:lnTo>
                  <a:pt x="42863" y="297656"/>
                </a:lnTo>
                <a:cubicBezTo>
                  <a:pt x="47782" y="296563"/>
                  <a:pt x="63856" y="293763"/>
                  <a:pt x="71438" y="290513"/>
                </a:cubicBezTo>
                <a:cubicBezTo>
                  <a:pt x="74701" y="289115"/>
                  <a:pt x="77667" y="287068"/>
                  <a:pt x="80963" y="285750"/>
                </a:cubicBezTo>
                <a:cubicBezTo>
                  <a:pt x="85624" y="283886"/>
                  <a:pt x="90488" y="282575"/>
                  <a:pt x="95250" y="280988"/>
                </a:cubicBezTo>
                <a:cubicBezTo>
                  <a:pt x="97631" y="280194"/>
                  <a:pt x="100305" y="279998"/>
                  <a:pt x="102394" y="278606"/>
                </a:cubicBezTo>
                <a:cubicBezTo>
                  <a:pt x="104775" y="277019"/>
                  <a:pt x="106923" y="275006"/>
                  <a:pt x="109538" y="273844"/>
                </a:cubicBezTo>
                <a:cubicBezTo>
                  <a:pt x="114125" y="271805"/>
                  <a:pt x="119648" y="271865"/>
                  <a:pt x="123825" y="269081"/>
                </a:cubicBezTo>
                <a:cubicBezTo>
                  <a:pt x="126206" y="267494"/>
                  <a:pt x="128354" y="265481"/>
                  <a:pt x="130969" y="264319"/>
                </a:cubicBezTo>
                <a:cubicBezTo>
                  <a:pt x="135557" y="262280"/>
                  <a:pt x="141080" y="262341"/>
                  <a:pt x="145257" y="259556"/>
                </a:cubicBezTo>
                <a:lnTo>
                  <a:pt x="159544" y="250031"/>
                </a:lnTo>
                <a:cubicBezTo>
                  <a:pt x="161925" y="248444"/>
                  <a:pt x="163973" y="246174"/>
                  <a:pt x="166688" y="245269"/>
                </a:cubicBezTo>
                <a:cubicBezTo>
                  <a:pt x="169069" y="244475"/>
                  <a:pt x="171397" y="243497"/>
                  <a:pt x="173832" y="242888"/>
                </a:cubicBezTo>
                <a:lnTo>
                  <a:pt x="192882" y="238125"/>
                </a:lnTo>
                <a:cubicBezTo>
                  <a:pt x="198106" y="234642"/>
                  <a:pt x="203510" y="230613"/>
                  <a:pt x="209550" y="228600"/>
                </a:cubicBezTo>
                <a:cubicBezTo>
                  <a:pt x="215760" y="226530"/>
                  <a:pt x="228600" y="223838"/>
                  <a:pt x="228600" y="223838"/>
                </a:cubicBezTo>
                <a:cubicBezTo>
                  <a:pt x="231775" y="222250"/>
                  <a:pt x="234829" y="220393"/>
                  <a:pt x="238125" y="219075"/>
                </a:cubicBezTo>
                <a:cubicBezTo>
                  <a:pt x="242786" y="217211"/>
                  <a:pt x="252413" y="214313"/>
                  <a:pt x="252413" y="214313"/>
                </a:cubicBezTo>
                <a:cubicBezTo>
                  <a:pt x="255588" y="211932"/>
                  <a:pt x="258388" y="208944"/>
                  <a:pt x="261938" y="207169"/>
                </a:cubicBezTo>
                <a:cubicBezTo>
                  <a:pt x="266428" y="204924"/>
                  <a:pt x="272048" y="205191"/>
                  <a:pt x="276225" y="202406"/>
                </a:cubicBezTo>
                <a:cubicBezTo>
                  <a:pt x="280988" y="199231"/>
                  <a:pt x="285083" y="194691"/>
                  <a:pt x="290513" y="192881"/>
                </a:cubicBezTo>
                <a:lnTo>
                  <a:pt x="319088" y="183356"/>
                </a:lnTo>
                <a:cubicBezTo>
                  <a:pt x="336198" y="177652"/>
                  <a:pt x="314852" y="184567"/>
                  <a:pt x="335757" y="178594"/>
                </a:cubicBezTo>
                <a:cubicBezTo>
                  <a:pt x="344970" y="175962"/>
                  <a:pt x="339974" y="176213"/>
                  <a:pt x="345282" y="176213"/>
                </a:cubicBezTo>
                <a:lnTo>
                  <a:pt x="345282" y="176213"/>
                </a:lnTo>
                <a:cubicBezTo>
                  <a:pt x="347714" y="61913"/>
                  <a:pt x="347663" y="101609"/>
                  <a:pt x="347663" y="57150"/>
                </a:cubicBezTo>
                <a:lnTo>
                  <a:pt x="347663" y="57150"/>
                </a:lnTo>
                <a:lnTo>
                  <a:pt x="216694" y="54769"/>
                </a:lnTo>
                <a:cubicBezTo>
                  <a:pt x="211869" y="54611"/>
                  <a:pt x="207213" y="52846"/>
                  <a:pt x="202407" y="52388"/>
                </a:cubicBezTo>
                <a:cubicBezTo>
                  <a:pt x="186293" y="50853"/>
                  <a:pt x="164590" y="50803"/>
                  <a:pt x="147638" y="47625"/>
                </a:cubicBezTo>
                <a:cubicBezTo>
                  <a:pt x="141205" y="46419"/>
                  <a:pt x="134665" y="45294"/>
                  <a:pt x="128588" y="42863"/>
                </a:cubicBezTo>
                <a:cubicBezTo>
                  <a:pt x="122290" y="40343"/>
                  <a:pt x="116076" y="37587"/>
                  <a:pt x="109538" y="35719"/>
                </a:cubicBezTo>
                <a:cubicBezTo>
                  <a:pt x="106391" y="34820"/>
                  <a:pt x="103188" y="34132"/>
                  <a:pt x="100013" y="33338"/>
                </a:cubicBezTo>
                <a:cubicBezTo>
                  <a:pt x="97632" y="31750"/>
                  <a:pt x="95429" y="29855"/>
                  <a:pt x="92869" y="28575"/>
                </a:cubicBezTo>
                <a:cubicBezTo>
                  <a:pt x="90624" y="27452"/>
                  <a:pt x="87685" y="27762"/>
                  <a:pt x="85725" y="26194"/>
                </a:cubicBezTo>
                <a:cubicBezTo>
                  <a:pt x="83490" y="24406"/>
                  <a:pt x="82125" y="21665"/>
                  <a:pt x="80963" y="19050"/>
                </a:cubicBezTo>
                <a:cubicBezTo>
                  <a:pt x="78924" y="14463"/>
                  <a:pt x="78445" y="9253"/>
                  <a:pt x="76200" y="4763"/>
                </a:cubicBezTo>
                <a:lnTo>
                  <a:pt x="73819" y="0"/>
                </a:lnTo>
                <a:lnTo>
                  <a:pt x="73819" y="0"/>
                </a:lnTo>
                <a:cubicBezTo>
                  <a:pt x="64294" y="3175"/>
                  <a:pt x="48419" y="0"/>
                  <a:pt x="45244" y="9525"/>
                </a:cubicBezTo>
                <a:cubicBezTo>
                  <a:pt x="41789" y="19891"/>
                  <a:pt x="45144" y="14699"/>
                  <a:pt x="35719" y="21431"/>
                </a:cubicBezTo>
                <a:cubicBezTo>
                  <a:pt x="35114" y="21863"/>
                  <a:pt x="21412" y="32452"/>
                  <a:pt x="19050" y="33338"/>
                </a:cubicBezTo>
                <a:cubicBezTo>
                  <a:pt x="11871" y="36030"/>
                  <a:pt x="8727" y="35719"/>
                  <a:pt x="2382" y="35719"/>
                </a:cubicBezTo>
                <a:lnTo>
                  <a:pt x="2382" y="35719"/>
                </a:lnTo>
                <a:cubicBezTo>
                  <a:pt x="3176" y="46831"/>
                  <a:pt x="4763" y="57915"/>
                  <a:pt x="4763" y="69056"/>
                </a:cubicBezTo>
                <a:cubicBezTo>
                  <a:pt x="4763" y="113517"/>
                  <a:pt x="4310" y="112717"/>
                  <a:pt x="0" y="142875"/>
                </a:cubicBezTo>
                <a:cubicBezTo>
                  <a:pt x="794" y="173038"/>
                  <a:pt x="912" y="203226"/>
                  <a:pt x="2382" y="233363"/>
                </a:cubicBezTo>
                <a:cubicBezTo>
                  <a:pt x="2504" y="235870"/>
                  <a:pt x="4074" y="238093"/>
                  <a:pt x="4763" y="240506"/>
                </a:cubicBezTo>
                <a:cubicBezTo>
                  <a:pt x="9509" y="257118"/>
                  <a:pt x="4845" y="243259"/>
                  <a:pt x="9525" y="264319"/>
                </a:cubicBezTo>
                <a:cubicBezTo>
                  <a:pt x="10070" y="266769"/>
                  <a:pt x="10918" y="269156"/>
                  <a:pt x="11907" y="271463"/>
                </a:cubicBezTo>
                <a:cubicBezTo>
                  <a:pt x="13305" y="274726"/>
                  <a:pt x="37704" y="293290"/>
                  <a:pt x="42863" y="297656"/>
                </a:cubicBezTo>
                <a:close/>
              </a:path>
            </a:pathLst>
          </a:custGeom>
          <a:pattFill prst="wdDnDiag">
            <a:fgClr>
              <a:schemeClr val="tx1"/>
            </a:fgClr>
            <a:bgClr>
              <a:srgbClr val="C00000"/>
            </a:bgClr>
          </a:patt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31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6" grpId="0" animBg="1"/>
      <p:bldP spid="15" grpId="0" animBg="1"/>
      <p:bldP spid="22" grpId="0" animBg="1"/>
      <p:bldP spid="100" grpId="0" animBg="1"/>
      <p:bldP spid="101" grpId="0" animBg="1"/>
      <p:bldP spid="102" grpId="0" animBg="1"/>
      <p:bldP spid="1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2437639" y="1677971"/>
            <a:ext cx="4572761" cy="4204356"/>
          </a:xfrm>
          <a:prstGeom prst="roundRect">
            <a:avLst/>
          </a:prstGeom>
          <a:solidFill>
            <a:schemeClr val="accent3">
              <a:lumMod val="7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924745" y="1827460"/>
            <a:ext cx="3638872" cy="400110"/>
          </a:xfrm>
          <a:prstGeom prst="rect">
            <a:avLst/>
          </a:prstGeom>
          <a:noFill/>
        </p:spPr>
        <p:txBody>
          <a:bodyPr wrap="square" rtlCol="0">
            <a:spAutoFit/>
          </a:bodyPr>
          <a:lstStyle/>
          <a:p>
            <a:pPr algn="ctr"/>
            <a:r>
              <a:rPr lang="en-US" sz="2000" dirty="0" smtClean="0">
                <a:solidFill>
                  <a:schemeClr val="tx1">
                    <a:lumMod val="95000"/>
                  </a:schemeClr>
                </a:solidFill>
                <a:latin typeface="Arial" panose="020B0604020202020204" pitchFamily="34" charset="0"/>
                <a:cs typeface="Arial" panose="020B0604020202020204" pitchFamily="34" charset="0"/>
              </a:rPr>
              <a:t>Wet Aggregates</a:t>
            </a:r>
            <a:endParaRPr lang="en-US" sz="2000" dirty="0">
              <a:solidFill>
                <a:schemeClr val="tx1">
                  <a:lumMod val="95000"/>
                </a:schemeClr>
              </a:solidFill>
              <a:latin typeface="Arial" panose="020B0604020202020204" pitchFamily="34" charset="0"/>
              <a:cs typeface="Arial" panose="020B0604020202020204" pitchFamily="34" charset="0"/>
            </a:endParaRPr>
          </a:p>
        </p:txBody>
      </p:sp>
      <p:sp>
        <p:nvSpPr>
          <p:cNvPr id="54" name="TextBox 53"/>
          <p:cNvSpPr txBox="1"/>
          <p:nvPr/>
        </p:nvSpPr>
        <p:spPr>
          <a:xfrm>
            <a:off x="2420654" y="2085377"/>
            <a:ext cx="400110" cy="3705702"/>
          </a:xfrm>
          <a:prstGeom prst="rect">
            <a:avLst/>
          </a:prstGeom>
          <a:noFill/>
        </p:spPr>
        <p:txBody>
          <a:bodyPr vert="vert270" wrap="square" rtlCol="0" anchor="t" anchorCtr="1">
            <a:spAutoFit/>
          </a:bodyPr>
          <a:lstStyle/>
          <a:p>
            <a:pPr algn="ctr"/>
            <a:r>
              <a:rPr lang="en-US" sz="1400" dirty="0" smtClean="0">
                <a:latin typeface="Arial" panose="020B0604020202020204" pitchFamily="34" charset="0"/>
                <a:cs typeface="Arial" panose="020B0604020202020204" pitchFamily="34" charset="0"/>
              </a:rPr>
              <a:t>Normalized Height</a:t>
            </a:r>
            <a:endParaRPr lang="en-US" sz="1400" dirty="0">
              <a:latin typeface="Arial" panose="020B0604020202020204" pitchFamily="34" charset="0"/>
              <a:cs typeface="Arial" panose="020B0604020202020204" pitchFamily="34" charset="0"/>
            </a:endParaRPr>
          </a:p>
        </p:txBody>
      </p:sp>
      <p:sp>
        <p:nvSpPr>
          <p:cNvPr id="55" name="TextBox 54"/>
          <p:cNvSpPr txBox="1"/>
          <p:nvPr/>
        </p:nvSpPr>
        <p:spPr>
          <a:xfrm>
            <a:off x="2851541" y="5451948"/>
            <a:ext cx="3785280"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Normalized Range</a:t>
            </a:r>
            <a:endParaRPr lang="en-US" sz="1400" dirty="0">
              <a:latin typeface="Arial" panose="020B0604020202020204" pitchFamily="34" charset="0"/>
              <a:cs typeface="Arial" panose="020B0604020202020204" pitchFamily="34" charset="0"/>
            </a:endParaRPr>
          </a:p>
        </p:txBody>
      </p:sp>
      <p:sp>
        <p:nvSpPr>
          <p:cNvPr id="57" name="Title 1"/>
          <p:cNvSpPr>
            <a:spLocks noGrp="1"/>
          </p:cNvSpPr>
          <p:nvPr>
            <p:ph type="title"/>
          </p:nvPr>
        </p:nvSpPr>
        <p:spPr>
          <a:xfrm>
            <a:off x="1" y="228600"/>
            <a:ext cx="9133224" cy="914400"/>
          </a:xfrm>
        </p:spPr>
        <p:txBody>
          <a:bodyPr>
            <a:normAutofit/>
          </a:bodyPr>
          <a:lstStyle/>
          <a:p>
            <a:pPr>
              <a:tabLst>
                <a:tab pos="4000500" algn="l"/>
              </a:tabLst>
            </a:pPr>
            <a:r>
              <a:rPr lang="en-US" sz="2800" b="1" dirty="0" smtClean="0">
                <a:solidFill>
                  <a:schemeClr val="accent4">
                    <a:lumMod val="40000"/>
                    <a:lumOff val="60000"/>
                  </a:schemeClr>
                </a:solidFill>
                <a:latin typeface="Arial Black" panose="020B0A04020102020204" pitchFamily="34" charset="0"/>
              </a:rPr>
              <a:t>Methodology: Composite Results</a:t>
            </a:r>
            <a:endParaRPr lang="en-US" sz="2800" b="1" dirty="0">
              <a:solidFill>
                <a:schemeClr val="accent4">
                  <a:lumMod val="40000"/>
                  <a:lumOff val="60000"/>
                </a:schemeClr>
              </a:solidFill>
              <a:latin typeface="Arial Black" panose="020B0A04020102020204" pitchFamily="34" charset="0"/>
            </a:endParaRPr>
          </a:p>
        </p:txBody>
      </p:sp>
      <p:grpSp>
        <p:nvGrpSpPr>
          <p:cNvPr id="6" name="Group 5"/>
          <p:cNvGrpSpPr/>
          <p:nvPr/>
        </p:nvGrpSpPr>
        <p:grpSpPr>
          <a:xfrm>
            <a:off x="2868525" y="2453604"/>
            <a:ext cx="3868825" cy="2962946"/>
            <a:chOff x="2609849" y="2450482"/>
            <a:chExt cx="3868825" cy="2962946"/>
          </a:xfrm>
        </p:grpSpPr>
        <p:sp>
          <p:nvSpPr>
            <p:cNvPr id="5" name="Rectangle 4"/>
            <p:cNvSpPr/>
            <p:nvPr/>
          </p:nvSpPr>
          <p:spPr>
            <a:xfrm>
              <a:off x="2609849" y="2450482"/>
              <a:ext cx="3868825" cy="296294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850" t="7004" r="8700" b="8343"/>
            <a:stretch/>
          </p:blipFill>
          <p:spPr>
            <a:xfrm>
              <a:off x="2800756" y="2462573"/>
              <a:ext cx="3466287" cy="2814414"/>
            </a:xfrm>
            <a:prstGeom prst="rect">
              <a:avLst/>
            </a:prstGeom>
          </p:spPr>
        </p:pic>
        <p:sp>
          <p:nvSpPr>
            <p:cNvPr id="4" name="TextBox 3"/>
            <p:cNvSpPr txBox="1"/>
            <p:nvPr/>
          </p:nvSpPr>
          <p:spPr>
            <a:xfrm>
              <a:off x="2609850" y="5027384"/>
              <a:ext cx="247836"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-2</a:t>
              </a:r>
              <a:endParaRPr lang="en-US" sz="1200"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648694" y="4643225"/>
              <a:ext cx="214412"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-1</a:t>
              </a:r>
              <a:endParaRPr lang="en-US" sz="12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695076" y="4197639"/>
              <a:ext cx="168030"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0</a:t>
              </a:r>
              <a:endParaRPr lang="en-US" sz="12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2689656" y="3754097"/>
              <a:ext cx="168030" cy="184666"/>
            </a:xfrm>
            <a:prstGeom prst="rect">
              <a:avLst/>
            </a:prstGeom>
            <a:solidFill>
              <a:schemeClr val="tx1"/>
            </a:solidFill>
            <a:ln>
              <a:noFill/>
            </a:ln>
          </p:spPr>
          <p:txBody>
            <a:bodyPr wrap="square" lIns="0" tIns="0" rIns="0" bIns="0" rtlCol="0">
              <a:spAutoFit/>
            </a:bodyPr>
            <a:lstStyle/>
            <a:p>
              <a:pPr algn="r"/>
              <a:r>
                <a:rPr lang="en-US" sz="1200" dirty="0">
                  <a:solidFill>
                    <a:schemeClr val="bg1"/>
                  </a:solidFill>
                  <a:latin typeface="Arial" panose="020B0604020202020204" pitchFamily="34" charset="0"/>
                  <a:cs typeface="Arial" panose="020B0604020202020204" pitchFamily="34" charset="0"/>
                </a:rPr>
                <a:t>1</a:t>
              </a:r>
            </a:p>
          </p:txBody>
        </p:sp>
        <p:sp>
          <p:nvSpPr>
            <p:cNvPr id="18" name="TextBox 17"/>
            <p:cNvSpPr txBox="1"/>
            <p:nvPr/>
          </p:nvSpPr>
          <p:spPr>
            <a:xfrm>
              <a:off x="2689656" y="3294014"/>
              <a:ext cx="168030" cy="184666"/>
            </a:xfrm>
            <a:prstGeom prst="rect">
              <a:avLst/>
            </a:prstGeom>
            <a:solidFill>
              <a:schemeClr val="tx1"/>
            </a:solidFill>
            <a:ln>
              <a:noFill/>
            </a:ln>
          </p:spPr>
          <p:txBody>
            <a:bodyPr wrap="square" lIns="0" tIns="0" rIns="0" bIns="0" rtlCol="0">
              <a:spAutoFit/>
            </a:bodyPr>
            <a:lstStyle/>
            <a:p>
              <a:pPr algn="r"/>
              <a:r>
                <a:rPr lang="en-US" sz="1200" dirty="0">
                  <a:solidFill>
                    <a:schemeClr val="bg1"/>
                  </a:solidFill>
                  <a:latin typeface="Arial" panose="020B0604020202020204" pitchFamily="34" charset="0"/>
                  <a:cs typeface="Arial" panose="020B0604020202020204" pitchFamily="34" charset="0"/>
                </a:rPr>
                <a:t>2</a:t>
              </a:r>
            </a:p>
          </p:txBody>
        </p:sp>
        <p:sp>
          <p:nvSpPr>
            <p:cNvPr id="19" name="TextBox 18"/>
            <p:cNvSpPr txBox="1"/>
            <p:nvPr/>
          </p:nvSpPr>
          <p:spPr>
            <a:xfrm>
              <a:off x="2689656" y="2864969"/>
              <a:ext cx="168030" cy="184666"/>
            </a:xfrm>
            <a:prstGeom prst="rect">
              <a:avLst/>
            </a:prstGeom>
            <a:solidFill>
              <a:schemeClr val="tx1"/>
            </a:solidFill>
            <a:ln>
              <a:noFill/>
            </a:ln>
          </p:spPr>
          <p:txBody>
            <a:bodyPr wrap="square" lIns="0" tIns="0" rIns="0" bIns="0" rtlCol="0">
              <a:spAutoFit/>
            </a:bodyPr>
            <a:lstStyle/>
            <a:p>
              <a:pPr algn="r"/>
              <a:r>
                <a:rPr lang="en-US" sz="1200" dirty="0">
                  <a:solidFill>
                    <a:schemeClr val="bg1"/>
                  </a:solidFill>
                  <a:latin typeface="Arial" panose="020B0604020202020204" pitchFamily="34" charset="0"/>
                  <a:cs typeface="Arial" panose="020B0604020202020204" pitchFamily="34" charset="0"/>
                </a:rPr>
                <a:t>3</a:t>
              </a:r>
            </a:p>
          </p:txBody>
        </p:sp>
        <p:sp>
          <p:nvSpPr>
            <p:cNvPr id="20" name="TextBox 19"/>
            <p:cNvSpPr txBox="1"/>
            <p:nvPr/>
          </p:nvSpPr>
          <p:spPr>
            <a:xfrm>
              <a:off x="2689656" y="2450482"/>
              <a:ext cx="168030"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4</a:t>
              </a:r>
              <a:endParaRPr lang="en-US" sz="12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2722434" y="5196641"/>
              <a:ext cx="428840"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-0.25</a:t>
              </a:r>
              <a:endParaRPr lang="en-US" sz="12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3365687" y="5196641"/>
              <a:ext cx="70033"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0</a:t>
              </a:r>
              <a:endParaRPr lang="en-US" sz="12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3659274" y="5193989"/>
              <a:ext cx="393387"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0.25</a:t>
              </a:r>
              <a:endParaRPr lang="en-US" sz="1200"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4265607" y="5198365"/>
              <a:ext cx="277303"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0.5</a:t>
              </a:r>
              <a:endParaRPr lang="en-US" sz="12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4757824" y="5198364"/>
              <a:ext cx="379751"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0.75</a:t>
              </a:r>
              <a:endParaRPr lang="en-US" sz="1200"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5490810" y="5190792"/>
              <a:ext cx="70033" cy="184666"/>
            </a:xfrm>
            <a:prstGeom prst="rect">
              <a:avLst/>
            </a:prstGeom>
            <a:solidFill>
              <a:schemeClr val="tx1"/>
            </a:solidFill>
            <a:ln>
              <a:noFill/>
            </a:ln>
          </p:spPr>
          <p:txBody>
            <a:bodyPr wrap="square" lIns="0" tIns="0" rIns="0" bIns="0" rtlCol="0">
              <a:spAutoFit/>
            </a:bodyPr>
            <a:lstStyle/>
            <a:p>
              <a:pPr algn="r"/>
              <a:r>
                <a:rPr lang="en-US" sz="1200" dirty="0" smtClean="0">
                  <a:solidFill>
                    <a:schemeClr val="bg1"/>
                  </a:solidFill>
                  <a:latin typeface="Arial" panose="020B0604020202020204" pitchFamily="34" charset="0"/>
                  <a:cs typeface="Arial" panose="020B0604020202020204" pitchFamily="34" charset="0"/>
                </a:rPr>
                <a:t>1</a:t>
              </a:r>
              <a:endParaRPr lang="en-US" sz="1200"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5799224" y="5202315"/>
              <a:ext cx="352811" cy="184666"/>
            </a:xfrm>
            <a:prstGeom prst="rect">
              <a:avLst/>
            </a:prstGeom>
            <a:solidFill>
              <a:schemeClr val="tx1"/>
            </a:solidFill>
            <a:ln>
              <a:noFill/>
            </a:ln>
          </p:spPr>
          <p:txBody>
            <a:bodyPr wrap="square" lIns="0" tIns="0" rIns="0" bIns="0" rtlCol="0">
              <a:spAutoFit/>
            </a:bodyPr>
            <a:lstStyle/>
            <a:p>
              <a:pPr algn="r"/>
              <a:r>
                <a:rPr lang="en-US" sz="1200" dirty="0">
                  <a:solidFill>
                    <a:schemeClr val="bg1"/>
                  </a:solidFill>
                  <a:latin typeface="Arial" panose="020B0604020202020204" pitchFamily="34" charset="0"/>
                  <a:cs typeface="Arial" panose="020B0604020202020204" pitchFamily="34" charset="0"/>
                </a:rPr>
                <a:t>1</a:t>
              </a:r>
              <a:r>
                <a:rPr lang="en-US" sz="1200" dirty="0" smtClean="0">
                  <a:solidFill>
                    <a:schemeClr val="bg1"/>
                  </a:solidFill>
                  <a:latin typeface="Arial" panose="020B0604020202020204" pitchFamily="34" charset="0"/>
                  <a:cs typeface="Arial" panose="020B0604020202020204" pitchFamily="34" charset="0"/>
                </a:rPr>
                <a:t>.25</a:t>
              </a:r>
              <a:endParaRPr lang="en-US" sz="120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6204509" y="4912160"/>
              <a:ext cx="261465"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0.1</a:t>
              </a:r>
              <a:endParaRPr lang="en-US" sz="1200"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6203687" y="4566437"/>
              <a:ext cx="274987"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0.2</a:t>
              </a:r>
              <a:endParaRPr lang="en-US" sz="1200"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6205909" y="4219994"/>
              <a:ext cx="247365"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0.3</a:t>
              </a:r>
              <a:endParaRPr lang="en-US" sz="12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6189743" y="3873551"/>
              <a:ext cx="250831"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0.4</a:t>
              </a:r>
              <a:endParaRPr lang="en-US" sz="1200"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6203010" y="3527108"/>
              <a:ext cx="250264"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0.5</a:t>
              </a:r>
              <a:endParaRPr lang="en-US" sz="1200" dirty="0">
                <a:solidFill>
                  <a:schemeClr val="bg1"/>
                </a:solidFill>
                <a:latin typeface="Arial" panose="020B0604020202020204" pitchFamily="34" charset="0"/>
                <a:cs typeface="Arial" panose="020B0604020202020204" pitchFamily="34" charset="0"/>
              </a:endParaRPr>
            </a:p>
          </p:txBody>
        </p:sp>
        <p:sp>
          <p:nvSpPr>
            <p:cNvPr id="35" name="TextBox 34"/>
            <p:cNvSpPr txBox="1"/>
            <p:nvPr/>
          </p:nvSpPr>
          <p:spPr>
            <a:xfrm>
              <a:off x="6203010" y="3180665"/>
              <a:ext cx="224864"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0.6</a:t>
              </a:r>
              <a:endParaRPr lang="en-US" sz="1200" dirty="0">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6210067" y="2847182"/>
              <a:ext cx="224157"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0.7</a:t>
              </a:r>
              <a:endParaRPr lang="en-US" sz="1200"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6203010" y="2494259"/>
              <a:ext cx="212164" cy="184666"/>
            </a:xfrm>
            <a:prstGeom prst="rect">
              <a:avLst/>
            </a:prstGeom>
            <a:solidFill>
              <a:schemeClr val="tx1"/>
            </a:solidFill>
            <a:ln>
              <a:noFill/>
            </a:ln>
          </p:spPr>
          <p:txBody>
            <a:bodyPr wrap="square" lIns="0" tIns="0" rIns="0" bIns="0" rtlCol="0">
              <a:spAutoFit/>
            </a:bodyPr>
            <a:lstStyle/>
            <a:p>
              <a:r>
                <a:rPr lang="en-US" sz="1200" dirty="0" smtClean="0">
                  <a:solidFill>
                    <a:schemeClr val="bg1"/>
                  </a:solidFill>
                  <a:latin typeface="Arial" panose="020B0604020202020204" pitchFamily="34" charset="0"/>
                  <a:cs typeface="Arial" panose="020B0604020202020204" pitchFamily="34" charset="0"/>
                </a:rPr>
                <a:t>0.8</a:t>
              </a:r>
              <a:endParaRPr lang="en-US" sz="1200" dirty="0">
                <a:solidFill>
                  <a:schemeClr val="bg1"/>
                </a:solidFill>
                <a:latin typeface="Arial" panose="020B0604020202020204" pitchFamily="34" charset="0"/>
                <a:cs typeface="Arial" panose="020B0604020202020204" pitchFamily="34" charset="0"/>
              </a:endParaRPr>
            </a:p>
          </p:txBody>
        </p:sp>
      </p:grpSp>
      <p:cxnSp>
        <p:nvCxnSpPr>
          <p:cNvPr id="38" name="Straight Connector 37"/>
          <p:cNvCxnSpPr/>
          <p:nvPr/>
        </p:nvCxnSpPr>
        <p:spPr>
          <a:xfrm flipV="1">
            <a:off x="3655441" y="3868092"/>
            <a:ext cx="2147314" cy="423043"/>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92049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33027" y="275399"/>
            <a:ext cx="9110973" cy="523220"/>
          </a:xfrm>
          <a:prstGeom prst="rect">
            <a:avLst/>
          </a:prstGeom>
          <a:noFill/>
        </p:spPr>
        <p:txBody>
          <a:bodyPr wrap="square" rtlCol="0">
            <a:spAutoFit/>
          </a:bodyPr>
          <a:lstStyle/>
          <a:p>
            <a:pPr algn="ctr"/>
            <a:r>
              <a:rPr lang="en-US" sz="2800" b="1" dirty="0" smtClean="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Midlevel Inflow Composites</a:t>
            </a:r>
            <a:endParaRPr lang="en-US" sz="2800" b="1" dirty="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63" name="Rounded Rectangle 62"/>
          <p:cNvSpPr/>
          <p:nvPr/>
        </p:nvSpPr>
        <p:spPr>
          <a:xfrm>
            <a:off x="131365" y="1192305"/>
            <a:ext cx="6617612" cy="2492959"/>
          </a:xfrm>
          <a:prstGeom prst="roundRect">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14730" y="1351459"/>
            <a:ext cx="1884244"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Heavy Rain</a:t>
            </a:r>
            <a:endParaRPr lang="en-US" sz="1600" dirty="0">
              <a:latin typeface="Arial" panose="020B0604020202020204" pitchFamily="34" charset="0"/>
              <a:cs typeface="Arial" panose="020B0604020202020204" pitchFamily="34" charset="0"/>
            </a:endParaRPr>
          </a:p>
        </p:txBody>
      </p:sp>
      <p:sp>
        <p:nvSpPr>
          <p:cNvPr id="16" name="Rectangle 15"/>
          <p:cNvSpPr/>
          <p:nvPr/>
        </p:nvSpPr>
        <p:spPr>
          <a:xfrm>
            <a:off x="390739" y="1759859"/>
            <a:ext cx="1904795" cy="1739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4635695" y="1765455"/>
            <a:ext cx="1904795" cy="1739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p:cNvSpPr/>
          <p:nvPr/>
        </p:nvSpPr>
        <p:spPr>
          <a:xfrm>
            <a:off x="2503879" y="1752994"/>
            <a:ext cx="1904795" cy="1739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648200" y="1326033"/>
            <a:ext cx="1884802"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Light Rain</a:t>
            </a:r>
            <a:endParaRPr lang="en-US" sz="1600" dirty="0">
              <a:latin typeface="Arial" panose="020B0604020202020204" pitchFamily="34" charset="0"/>
              <a:cs typeface="Arial" panose="020B0604020202020204" pitchFamily="34" charset="0"/>
            </a:endParaRPr>
          </a:p>
        </p:txBody>
      </p:sp>
      <p:sp>
        <p:nvSpPr>
          <p:cNvPr id="31" name="TextBox 30"/>
          <p:cNvSpPr txBox="1"/>
          <p:nvPr/>
        </p:nvSpPr>
        <p:spPr>
          <a:xfrm>
            <a:off x="2514600" y="1326033"/>
            <a:ext cx="190500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Moderate Rain</a:t>
            </a:r>
            <a:endParaRPr lang="en-US" sz="1600" dirty="0">
              <a:latin typeface="Arial" panose="020B0604020202020204" pitchFamily="34" charset="0"/>
              <a:cs typeface="Arial" panose="020B0604020202020204" pitchFamily="34" charset="0"/>
            </a:endParaRPr>
          </a:p>
        </p:txBody>
      </p:sp>
      <p:sp>
        <p:nvSpPr>
          <p:cNvPr id="47" name="TextBox 46"/>
          <p:cNvSpPr txBox="1"/>
          <p:nvPr/>
        </p:nvSpPr>
        <p:spPr>
          <a:xfrm>
            <a:off x="66089" y="1691309"/>
            <a:ext cx="369332" cy="1844410"/>
          </a:xfrm>
          <a:prstGeom prst="rect">
            <a:avLst/>
          </a:prstGeom>
          <a:noFill/>
        </p:spPr>
        <p:txBody>
          <a:bodyPr vert="vert270" wrap="square" rtlCol="0" anchor="t" anchorCtr="1">
            <a:spAutoFit/>
          </a:bodyPr>
          <a:lstStyle/>
          <a:p>
            <a:pPr algn="ctr"/>
            <a:r>
              <a:rPr lang="en-US" sz="1200" dirty="0" smtClean="0"/>
              <a:t> Normalized Height</a:t>
            </a:r>
            <a:endParaRPr lang="en-US" sz="1200" dirty="0"/>
          </a:p>
        </p:txBody>
      </p:sp>
      <p:sp>
        <p:nvSpPr>
          <p:cNvPr id="51" name="TextBox 50"/>
          <p:cNvSpPr txBox="1"/>
          <p:nvPr/>
        </p:nvSpPr>
        <p:spPr>
          <a:xfrm>
            <a:off x="-17598" y="3442431"/>
            <a:ext cx="2700765" cy="276999"/>
          </a:xfrm>
          <a:prstGeom prst="rect">
            <a:avLst/>
          </a:prstGeom>
          <a:noFill/>
        </p:spPr>
        <p:txBody>
          <a:bodyPr wrap="square" rtlCol="0">
            <a:spAutoFit/>
          </a:bodyPr>
          <a:lstStyle/>
          <a:p>
            <a:pPr algn="ctr"/>
            <a:r>
              <a:rPr lang="en-US" sz="1200" dirty="0" smtClean="0"/>
              <a:t>Normalized Range</a:t>
            </a:r>
            <a:endParaRPr lang="en-US" sz="1200" dirty="0"/>
          </a:p>
        </p:txBody>
      </p:sp>
      <p:sp>
        <p:nvSpPr>
          <p:cNvPr id="56" name="TextBox 55"/>
          <p:cNvSpPr txBox="1"/>
          <p:nvPr/>
        </p:nvSpPr>
        <p:spPr>
          <a:xfrm>
            <a:off x="395298" y="3291039"/>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58" name="TextBox 57"/>
          <p:cNvSpPr txBox="1"/>
          <p:nvPr/>
        </p:nvSpPr>
        <p:spPr>
          <a:xfrm>
            <a:off x="421772" y="2819469"/>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60" name="TextBox 59"/>
          <p:cNvSpPr txBox="1"/>
          <p:nvPr/>
        </p:nvSpPr>
        <p:spPr>
          <a:xfrm>
            <a:off x="407029" y="2556852"/>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66" name="TextBox 65"/>
          <p:cNvSpPr txBox="1"/>
          <p:nvPr/>
        </p:nvSpPr>
        <p:spPr>
          <a:xfrm>
            <a:off x="421962" y="2289461"/>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754004" y="3372291"/>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70" name="TextBox 69"/>
          <p:cNvSpPr txBox="1"/>
          <p:nvPr/>
        </p:nvSpPr>
        <p:spPr>
          <a:xfrm>
            <a:off x="1270537" y="3379459"/>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72" name="TextBox 71"/>
          <p:cNvSpPr txBox="1"/>
          <p:nvPr/>
        </p:nvSpPr>
        <p:spPr>
          <a:xfrm>
            <a:off x="1881635" y="3367147"/>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509704" y="1783233"/>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506660" y="3369147"/>
            <a:ext cx="1741249" cy="476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614613" y="1778471"/>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4757708" y="1794030"/>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120120" y="4191000"/>
            <a:ext cx="2160372" cy="2313494"/>
          </a:xfrm>
          <a:prstGeom prst="roundRect">
            <a:avLst/>
          </a:prstGeom>
          <a:solidFill>
            <a:srgbClr val="88081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30949"/>
            <a:ext cx="1887847"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Wet Aggregates </a:t>
            </a:r>
            <a:endParaRPr lang="en-US" sz="1600" dirty="0">
              <a:latin typeface="Arial" panose="020B0604020202020204" pitchFamily="34" charset="0"/>
              <a:cs typeface="Arial" panose="020B0604020202020204" pitchFamily="34" charset="0"/>
            </a:endParaRPr>
          </a:p>
        </p:txBody>
      </p:sp>
      <p:sp>
        <p:nvSpPr>
          <p:cNvPr id="144" name="Rectangle 143"/>
          <p:cNvSpPr/>
          <p:nvPr/>
        </p:nvSpPr>
        <p:spPr>
          <a:xfrm>
            <a:off x="222178" y="4552494"/>
            <a:ext cx="1904795" cy="1739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p:cNvCxnSpPr/>
          <p:nvPr/>
        </p:nvCxnSpPr>
        <p:spPr>
          <a:xfrm>
            <a:off x="328600" y="4586288"/>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64" name="Rounded Rectangle 63"/>
          <p:cNvSpPr/>
          <p:nvPr/>
        </p:nvSpPr>
        <p:spPr>
          <a:xfrm>
            <a:off x="2412694" y="4190999"/>
            <a:ext cx="6621138" cy="2313495"/>
          </a:xfrm>
          <a:prstGeom prst="round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604572" y="4235928"/>
            <a:ext cx="1882093"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Dry Aggregates</a:t>
            </a:r>
            <a:endParaRPr lang="en-US" sz="1600" dirty="0">
              <a:latin typeface="Arial" panose="020B0604020202020204" pitchFamily="34" charset="0"/>
              <a:cs typeface="Arial" panose="020B0604020202020204" pitchFamily="34" charset="0"/>
            </a:endParaRPr>
          </a:p>
        </p:txBody>
      </p:sp>
      <p:sp>
        <p:nvSpPr>
          <p:cNvPr id="25" name="TextBox 24"/>
          <p:cNvSpPr txBox="1"/>
          <p:nvPr/>
        </p:nvSpPr>
        <p:spPr>
          <a:xfrm>
            <a:off x="4804140" y="4259230"/>
            <a:ext cx="1887294"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Small Ice Crystals</a:t>
            </a:r>
            <a:endParaRPr lang="en-US" sz="1600" dirty="0">
              <a:latin typeface="Arial" panose="020B0604020202020204" pitchFamily="34" charset="0"/>
              <a:cs typeface="Arial" panose="020B0604020202020204" pitchFamily="34" charset="0"/>
            </a:endParaRPr>
          </a:p>
        </p:txBody>
      </p:sp>
      <p:sp>
        <p:nvSpPr>
          <p:cNvPr id="26" name="TextBox 25"/>
          <p:cNvSpPr txBox="1"/>
          <p:nvPr/>
        </p:nvSpPr>
        <p:spPr>
          <a:xfrm>
            <a:off x="6976364" y="4259230"/>
            <a:ext cx="1939036"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Horz. Oriented Ice</a:t>
            </a:r>
            <a:endParaRPr lang="en-US" sz="1600" dirty="0">
              <a:latin typeface="Arial" panose="020B0604020202020204" pitchFamily="34" charset="0"/>
              <a:cs typeface="Arial" panose="020B0604020202020204" pitchFamily="34" charset="0"/>
            </a:endParaRPr>
          </a:p>
        </p:txBody>
      </p:sp>
      <p:sp>
        <p:nvSpPr>
          <p:cNvPr id="142" name="Rectangle 141"/>
          <p:cNvSpPr/>
          <p:nvPr/>
        </p:nvSpPr>
        <p:spPr>
          <a:xfrm>
            <a:off x="4797065" y="4573296"/>
            <a:ext cx="1904795" cy="1739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6925875" y="4543254"/>
            <a:ext cx="1904795" cy="176824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2630423" y="4574241"/>
            <a:ext cx="1904795" cy="1739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Connector 108"/>
          <p:cNvCxnSpPr/>
          <p:nvPr/>
        </p:nvCxnSpPr>
        <p:spPr>
          <a:xfrm>
            <a:off x="2774180" y="4595811"/>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4903049" y="4606204"/>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7060552" y="4601443"/>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6858000" y="1173633"/>
            <a:ext cx="2209800" cy="2499964"/>
          </a:xfrm>
          <a:prstGeom prst="roundRect">
            <a:avLst/>
          </a:prstGeom>
          <a:solidFill>
            <a:schemeClr val="accent3">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6983734" y="1767372"/>
            <a:ext cx="1904795" cy="1739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976364" y="1174610"/>
            <a:ext cx="1939036" cy="584776"/>
          </a:xfrm>
          <a:prstGeom prst="rect">
            <a:avLst/>
          </a:prstGeom>
          <a:noFill/>
          <a:effectLst/>
        </p:spPr>
        <p:txBody>
          <a:bodyPr wrap="square" rtlCol="0">
            <a:spAutoFit/>
          </a:bodyPr>
          <a:lstStyle/>
          <a:p>
            <a:pPr algn="ctr"/>
            <a:r>
              <a:rPr lang="en-US" sz="1600" dirty="0" smtClean="0">
                <a:latin typeface="Arial" panose="020B0604020202020204" pitchFamily="34" charset="0"/>
                <a:cs typeface="Arial" panose="020B0604020202020204" pitchFamily="34" charset="0"/>
              </a:rPr>
              <a:t>Graupel /</a:t>
            </a:r>
          </a:p>
          <a:p>
            <a:pPr algn="ctr"/>
            <a:r>
              <a:rPr lang="en-US" sz="1600" dirty="0" smtClean="0">
                <a:latin typeface="Arial" panose="020B0604020202020204" pitchFamily="34" charset="0"/>
                <a:cs typeface="Arial" panose="020B0604020202020204" pitchFamily="34" charset="0"/>
              </a:rPr>
              <a:t>Rimed Aggregates </a:t>
            </a:r>
            <a:endParaRPr lang="en-US" sz="1600" dirty="0">
              <a:latin typeface="Arial" panose="020B0604020202020204" pitchFamily="34" charset="0"/>
              <a:cs typeface="Arial" panose="020B0604020202020204" pitchFamily="34" charset="0"/>
            </a:endParaRPr>
          </a:p>
        </p:txBody>
      </p:sp>
      <p:cxnSp>
        <p:nvCxnSpPr>
          <p:cNvPr id="136" name="Straight Connector 135"/>
          <p:cNvCxnSpPr/>
          <p:nvPr/>
        </p:nvCxnSpPr>
        <p:spPr>
          <a:xfrm>
            <a:off x="7101199" y="1798413"/>
            <a:ext cx="0" cy="157638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150" name="Picture 149"/>
          <p:cNvPicPr>
            <a:picLocks/>
          </p:cNvPicPr>
          <p:nvPr/>
        </p:nvPicPr>
        <p:blipFill rotWithShape="1">
          <a:blip r:embed="rId3" cstate="print">
            <a:extLst>
              <a:ext uri="{28A0092B-C50C-407E-A947-70E740481C1C}">
                <a14:useLocalDpi xmlns:a14="http://schemas.microsoft.com/office/drawing/2010/main" val="0"/>
              </a:ext>
            </a:extLst>
          </a:blip>
          <a:srcRect l="56331" r="6841" b="76493"/>
          <a:stretch/>
        </p:blipFill>
        <p:spPr>
          <a:xfrm>
            <a:off x="2623905" y="1765991"/>
            <a:ext cx="1708300" cy="1600200"/>
          </a:xfrm>
          <a:prstGeom prst="rect">
            <a:avLst/>
          </a:prstGeom>
          <a:solidFill>
            <a:schemeClr val="tx1"/>
          </a:solidFill>
        </p:spPr>
      </p:pic>
      <p:pic>
        <p:nvPicPr>
          <p:cNvPr id="151" name="Picture 150"/>
          <p:cNvPicPr>
            <a:picLocks/>
          </p:cNvPicPr>
          <p:nvPr/>
        </p:nvPicPr>
        <p:blipFill rotWithShape="1">
          <a:blip r:embed="rId3" cstate="print">
            <a:extLst>
              <a:ext uri="{28A0092B-C50C-407E-A947-70E740481C1C}">
                <a14:useLocalDpi xmlns:a14="http://schemas.microsoft.com/office/drawing/2010/main" val="0"/>
              </a:ext>
            </a:extLst>
          </a:blip>
          <a:srcRect l="6789" r="56298" b="76642"/>
          <a:stretch/>
        </p:blipFill>
        <p:spPr>
          <a:xfrm>
            <a:off x="511315" y="1781457"/>
            <a:ext cx="1712278" cy="1585632"/>
          </a:xfrm>
          <a:prstGeom prst="rect">
            <a:avLst/>
          </a:prstGeom>
          <a:solidFill>
            <a:schemeClr val="tx1"/>
          </a:solidFill>
        </p:spPr>
      </p:pic>
      <p:sp>
        <p:nvSpPr>
          <p:cNvPr id="152" name="TextBox 151"/>
          <p:cNvSpPr txBox="1"/>
          <p:nvPr/>
        </p:nvSpPr>
        <p:spPr>
          <a:xfrm>
            <a:off x="390739" y="3062587"/>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153" name="TextBox 152"/>
          <p:cNvSpPr txBox="1"/>
          <p:nvPr/>
        </p:nvSpPr>
        <p:spPr>
          <a:xfrm>
            <a:off x="427367" y="1994507"/>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154" name="TextBox 153"/>
          <p:cNvSpPr txBox="1"/>
          <p:nvPr/>
        </p:nvSpPr>
        <p:spPr>
          <a:xfrm>
            <a:off x="419744" y="1787418"/>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155" name="TextBox 154"/>
          <p:cNvSpPr txBox="1"/>
          <p:nvPr/>
        </p:nvSpPr>
        <p:spPr>
          <a:xfrm>
            <a:off x="1498647" y="3378998"/>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156" name="TextBox 155"/>
          <p:cNvSpPr txBox="1"/>
          <p:nvPr/>
        </p:nvSpPr>
        <p:spPr>
          <a:xfrm>
            <a:off x="931137" y="3378997"/>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sp>
        <p:nvSpPr>
          <p:cNvPr id="180" name="TextBox 179"/>
          <p:cNvSpPr txBox="1"/>
          <p:nvPr/>
        </p:nvSpPr>
        <p:spPr>
          <a:xfrm>
            <a:off x="2505455" y="3285209"/>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181" name="TextBox 180"/>
          <p:cNvSpPr txBox="1"/>
          <p:nvPr/>
        </p:nvSpPr>
        <p:spPr>
          <a:xfrm>
            <a:off x="2522403" y="2813639"/>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182" name="TextBox 181"/>
          <p:cNvSpPr txBox="1"/>
          <p:nvPr/>
        </p:nvSpPr>
        <p:spPr>
          <a:xfrm>
            <a:off x="2507660" y="2551022"/>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183" name="TextBox 182"/>
          <p:cNvSpPr txBox="1"/>
          <p:nvPr/>
        </p:nvSpPr>
        <p:spPr>
          <a:xfrm>
            <a:off x="2522593" y="2283631"/>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184" name="TextBox 183"/>
          <p:cNvSpPr txBox="1"/>
          <p:nvPr/>
        </p:nvSpPr>
        <p:spPr>
          <a:xfrm>
            <a:off x="2854635" y="3366461"/>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185" name="TextBox 184"/>
          <p:cNvSpPr txBox="1"/>
          <p:nvPr/>
        </p:nvSpPr>
        <p:spPr>
          <a:xfrm>
            <a:off x="3371168" y="3368866"/>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186" name="TextBox 185"/>
          <p:cNvSpPr txBox="1"/>
          <p:nvPr/>
        </p:nvSpPr>
        <p:spPr>
          <a:xfrm>
            <a:off x="3982266" y="3361317"/>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187" name="TextBox 186"/>
          <p:cNvSpPr txBox="1"/>
          <p:nvPr/>
        </p:nvSpPr>
        <p:spPr>
          <a:xfrm>
            <a:off x="2505659" y="3056757"/>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188" name="TextBox 187"/>
          <p:cNvSpPr txBox="1"/>
          <p:nvPr/>
        </p:nvSpPr>
        <p:spPr>
          <a:xfrm>
            <a:off x="2527998" y="1988677"/>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189" name="TextBox 188"/>
          <p:cNvSpPr txBox="1"/>
          <p:nvPr/>
        </p:nvSpPr>
        <p:spPr>
          <a:xfrm>
            <a:off x="2520375" y="1781588"/>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190" name="TextBox 189"/>
          <p:cNvSpPr txBox="1"/>
          <p:nvPr/>
        </p:nvSpPr>
        <p:spPr>
          <a:xfrm>
            <a:off x="3599278" y="3368405"/>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191" name="TextBox 190"/>
          <p:cNvSpPr txBox="1"/>
          <p:nvPr/>
        </p:nvSpPr>
        <p:spPr>
          <a:xfrm>
            <a:off x="3031768" y="3368404"/>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cxnSp>
        <p:nvCxnSpPr>
          <p:cNvPr id="83" name="Straight Connector 82"/>
          <p:cNvCxnSpPr/>
          <p:nvPr/>
        </p:nvCxnSpPr>
        <p:spPr>
          <a:xfrm flipH="1" flipV="1">
            <a:off x="2611569" y="3364385"/>
            <a:ext cx="1741249" cy="476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38597" y="1857890"/>
            <a:ext cx="875741" cy="1350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2634578" y="1820867"/>
            <a:ext cx="1056075" cy="1350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TextBox 227"/>
          <p:cNvSpPr txBox="1"/>
          <p:nvPr/>
        </p:nvSpPr>
        <p:spPr>
          <a:xfrm>
            <a:off x="4644147" y="3311525"/>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29" name="TextBox 228"/>
          <p:cNvSpPr txBox="1"/>
          <p:nvPr/>
        </p:nvSpPr>
        <p:spPr>
          <a:xfrm>
            <a:off x="4661095" y="2839955"/>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30" name="TextBox 229"/>
          <p:cNvSpPr txBox="1"/>
          <p:nvPr/>
        </p:nvSpPr>
        <p:spPr>
          <a:xfrm>
            <a:off x="4646352" y="2577338"/>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31" name="TextBox 230"/>
          <p:cNvSpPr txBox="1"/>
          <p:nvPr/>
        </p:nvSpPr>
        <p:spPr>
          <a:xfrm>
            <a:off x="4661285" y="2309947"/>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32" name="TextBox 231"/>
          <p:cNvSpPr txBox="1"/>
          <p:nvPr/>
        </p:nvSpPr>
        <p:spPr>
          <a:xfrm>
            <a:off x="4993327" y="3378488"/>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33" name="TextBox 232"/>
          <p:cNvSpPr txBox="1"/>
          <p:nvPr/>
        </p:nvSpPr>
        <p:spPr>
          <a:xfrm>
            <a:off x="5509860" y="3380893"/>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234" name="TextBox 233"/>
          <p:cNvSpPr txBox="1"/>
          <p:nvPr/>
        </p:nvSpPr>
        <p:spPr>
          <a:xfrm>
            <a:off x="6120958" y="3382870"/>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35" name="TextBox 234"/>
          <p:cNvSpPr txBox="1"/>
          <p:nvPr/>
        </p:nvSpPr>
        <p:spPr>
          <a:xfrm>
            <a:off x="4644351" y="3083073"/>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36" name="TextBox 235"/>
          <p:cNvSpPr txBox="1"/>
          <p:nvPr/>
        </p:nvSpPr>
        <p:spPr>
          <a:xfrm>
            <a:off x="4666690" y="2014993"/>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237" name="TextBox 236"/>
          <p:cNvSpPr txBox="1"/>
          <p:nvPr/>
        </p:nvSpPr>
        <p:spPr>
          <a:xfrm>
            <a:off x="4659067" y="1807904"/>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238" name="TextBox 237"/>
          <p:cNvSpPr txBox="1"/>
          <p:nvPr/>
        </p:nvSpPr>
        <p:spPr>
          <a:xfrm>
            <a:off x="5737970" y="3380432"/>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239" name="TextBox 238"/>
          <p:cNvSpPr txBox="1"/>
          <p:nvPr/>
        </p:nvSpPr>
        <p:spPr>
          <a:xfrm>
            <a:off x="5170460" y="3380431"/>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sp>
        <p:nvSpPr>
          <p:cNvPr id="252" name="TextBox 251"/>
          <p:cNvSpPr txBox="1"/>
          <p:nvPr/>
        </p:nvSpPr>
        <p:spPr>
          <a:xfrm>
            <a:off x="6987529" y="3306848"/>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53" name="TextBox 252"/>
          <p:cNvSpPr txBox="1"/>
          <p:nvPr/>
        </p:nvSpPr>
        <p:spPr>
          <a:xfrm>
            <a:off x="7015481" y="2796520"/>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54" name="TextBox 253"/>
          <p:cNvSpPr txBox="1"/>
          <p:nvPr/>
        </p:nvSpPr>
        <p:spPr>
          <a:xfrm>
            <a:off x="7000390" y="2525321"/>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55" name="TextBox 254"/>
          <p:cNvSpPr txBox="1"/>
          <p:nvPr/>
        </p:nvSpPr>
        <p:spPr>
          <a:xfrm>
            <a:off x="7025008" y="2252934"/>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56" name="TextBox 255"/>
          <p:cNvSpPr txBox="1"/>
          <p:nvPr/>
        </p:nvSpPr>
        <p:spPr>
          <a:xfrm>
            <a:off x="7335662" y="3383916"/>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57" name="TextBox 256"/>
          <p:cNvSpPr txBox="1"/>
          <p:nvPr/>
        </p:nvSpPr>
        <p:spPr>
          <a:xfrm>
            <a:off x="7848362" y="3376337"/>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258" name="TextBox 257"/>
          <p:cNvSpPr txBox="1"/>
          <p:nvPr/>
        </p:nvSpPr>
        <p:spPr>
          <a:xfrm>
            <a:off x="8456722" y="3374801"/>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59" name="TextBox 258"/>
          <p:cNvSpPr txBox="1"/>
          <p:nvPr/>
        </p:nvSpPr>
        <p:spPr>
          <a:xfrm>
            <a:off x="6983734" y="3055257"/>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60" name="TextBox 259"/>
          <p:cNvSpPr txBox="1"/>
          <p:nvPr/>
        </p:nvSpPr>
        <p:spPr>
          <a:xfrm>
            <a:off x="7015699" y="2000557"/>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261" name="TextBox 260"/>
          <p:cNvSpPr txBox="1"/>
          <p:nvPr/>
        </p:nvSpPr>
        <p:spPr>
          <a:xfrm>
            <a:off x="7008351" y="1780039"/>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262" name="TextBox 261"/>
          <p:cNvSpPr txBox="1"/>
          <p:nvPr/>
        </p:nvSpPr>
        <p:spPr>
          <a:xfrm>
            <a:off x="8074372" y="3381151"/>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263" name="TextBox 262"/>
          <p:cNvSpPr txBox="1"/>
          <p:nvPr/>
        </p:nvSpPr>
        <p:spPr>
          <a:xfrm>
            <a:off x="7514718" y="3376336"/>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sp>
        <p:nvSpPr>
          <p:cNvPr id="264" name="TextBox 263"/>
          <p:cNvSpPr txBox="1"/>
          <p:nvPr/>
        </p:nvSpPr>
        <p:spPr>
          <a:xfrm>
            <a:off x="6936929" y="6103397"/>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65" name="TextBox 264"/>
          <p:cNvSpPr txBox="1"/>
          <p:nvPr/>
        </p:nvSpPr>
        <p:spPr>
          <a:xfrm>
            <a:off x="6967342" y="5588676"/>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66" name="TextBox 265"/>
          <p:cNvSpPr txBox="1"/>
          <p:nvPr/>
        </p:nvSpPr>
        <p:spPr>
          <a:xfrm>
            <a:off x="6949568" y="5335934"/>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67" name="TextBox 266"/>
          <p:cNvSpPr txBox="1"/>
          <p:nvPr/>
        </p:nvSpPr>
        <p:spPr>
          <a:xfrm>
            <a:off x="6976648" y="5067410"/>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68" name="TextBox 267"/>
          <p:cNvSpPr txBox="1"/>
          <p:nvPr/>
        </p:nvSpPr>
        <p:spPr>
          <a:xfrm>
            <a:off x="7303296" y="6183853"/>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69" name="TextBox 268"/>
          <p:cNvSpPr txBox="1"/>
          <p:nvPr/>
        </p:nvSpPr>
        <p:spPr>
          <a:xfrm>
            <a:off x="7808243" y="6176229"/>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270" name="TextBox 269"/>
          <p:cNvSpPr txBox="1"/>
          <p:nvPr/>
        </p:nvSpPr>
        <p:spPr>
          <a:xfrm>
            <a:off x="8413882" y="6183852"/>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71" name="TextBox 270"/>
          <p:cNvSpPr txBox="1"/>
          <p:nvPr/>
        </p:nvSpPr>
        <p:spPr>
          <a:xfrm>
            <a:off x="6944000" y="5869686"/>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72" name="TextBox 271"/>
          <p:cNvSpPr txBox="1"/>
          <p:nvPr/>
        </p:nvSpPr>
        <p:spPr>
          <a:xfrm>
            <a:off x="6969360" y="4811685"/>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273" name="TextBox 272"/>
          <p:cNvSpPr txBox="1"/>
          <p:nvPr/>
        </p:nvSpPr>
        <p:spPr>
          <a:xfrm>
            <a:off x="6981325" y="4583960"/>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274" name="TextBox 273"/>
          <p:cNvSpPr txBox="1"/>
          <p:nvPr/>
        </p:nvSpPr>
        <p:spPr>
          <a:xfrm>
            <a:off x="8075921" y="6176142"/>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275" name="TextBox 274"/>
          <p:cNvSpPr txBox="1"/>
          <p:nvPr/>
        </p:nvSpPr>
        <p:spPr>
          <a:xfrm>
            <a:off x="7477571" y="6176229"/>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sp>
        <p:nvSpPr>
          <p:cNvPr id="276" name="TextBox 275"/>
          <p:cNvSpPr txBox="1"/>
          <p:nvPr/>
        </p:nvSpPr>
        <p:spPr>
          <a:xfrm>
            <a:off x="4795343" y="6121802"/>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77" name="TextBox 276"/>
          <p:cNvSpPr txBox="1"/>
          <p:nvPr/>
        </p:nvSpPr>
        <p:spPr>
          <a:xfrm>
            <a:off x="4812291" y="5650232"/>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78" name="TextBox 277"/>
          <p:cNvSpPr txBox="1"/>
          <p:nvPr/>
        </p:nvSpPr>
        <p:spPr>
          <a:xfrm>
            <a:off x="4796792" y="5335972"/>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79" name="TextBox 278"/>
          <p:cNvSpPr txBox="1"/>
          <p:nvPr/>
        </p:nvSpPr>
        <p:spPr>
          <a:xfrm>
            <a:off x="4817886" y="5073192"/>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80" name="TextBox 279"/>
          <p:cNvSpPr txBox="1"/>
          <p:nvPr/>
        </p:nvSpPr>
        <p:spPr>
          <a:xfrm>
            <a:off x="5144523" y="6186487"/>
            <a:ext cx="6567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81" name="TextBox 280"/>
          <p:cNvSpPr txBox="1"/>
          <p:nvPr/>
        </p:nvSpPr>
        <p:spPr>
          <a:xfrm>
            <a:off x="5666043" y="6186334"/>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282" name="TextBox 281"/>
          <p:cNvSpPr txBox="1"/>
          <p:nvPr/>
        </p:nvSpPr>
        <p:spPr>
          <a:xfrm>
            <a:off x="6272154" y="6188384"/>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83" name="TextBox 282"/>
          <p:cNvSpPr txBox="1"/>
          <p:nvPr/>
        </p:nvSpPr>
        <p:spPr>
          <a:xfrm>
            <a:off x="4795547" y="5893350"/>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84" name="TextBox 283"/>
          <p:cNvSpPr txBox="1"/>
          <p:nvPr/>
        </p:nvSpPr>
        <p:spPr>
          <a:xfrm>
            <a:off x="4817886" y="4825270"/>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285" name="TextBox 284"/>
          <p:cNvSpPr txBox="1"/>
          <p:nvPr/>
        </p:nvSpPr>
        <p:spPr>
          <a:xfrm>
            <a:off x="4826272" y="4569788"/>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286" name="TextBox 285"/>
          <p:cNvSpPr txBox="1"/>
          <p:nvPr/>
        </p:nvSpPr>
        <p:spPr>
          <a:xfrm>
            <a:off x="5885767" y="6186488"/>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287" name="TextBox 286"/>
          <p:cNvSpPr txBox="1"/>
          <p:nvPr/>
        </p:nvSpPr>
        <p:spPr>
          <a:xfrm>
            <a:off x="5321656" y="6191249"/>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sp>
        <p:nvSpPr>
          <p:cNvPr id="288" name="TextBox 287"/>
          <p:cNvSpPr txBox="1"/>
          <p:nvPr/>
        </p:nvSpPr>
        <p:spPr>
          <a:xfrm>
            <a:off x="2655148" y="6101477"/>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89" name="TextBox 288"/>
          <p:cNvSpPr txBox="1"/>
          <p:nvPr/>
        </p:nvSpPr>
        <p:spPr>
          <a:xfrm>
            <a:off x="2683438" y="5611068"/>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90" name="TextBox 289"/>
          <p:cNvSpPr txBox="1"/>
          <p:nvPr/>
        </p:nvSpPr>
        <p:spPr>
          <a:xfrm>
            <a:off x="2666290" y="5344057"/>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91" name="TextBox 290"/>
          <p:cNvSpPr txBox="1"/>
          <p:nvPr/>
        </p:nvSpPr>
        <p:spPr>
          <a:xfrm>
            <a:off x="2688318" y="5080688"/>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292" name="TextBox 291"/>
          <p:cNvSpPr txBox="1"/>
          <p:nvPr/>
        </p:nvSpPr>
        <p:spPr>
          <a:xfrm>
            <a:off x="2986968" y="6193109"/>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293" name="TextBox 292"/>
          <p:cNvSpPr txBox="1"/>
          <p:nvPr/>
        </p:nvSpPr>
        <p:spPr>
          <a:xfrm>
            <a:off x="3508216" y="6181725"/>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294" name="TextBox 293"/>
          <p:cNvSpPr txBox="1"/>
          <p:nvPr/>
        </p:nvSpPr>
        <p:spPr>
          <a:xfrm>
            <a:off x="4128886" y="6188818"/>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95" name="TextBox 294"/>
          <p:cNvSpPr txBox="1"/>
          <p:nvPr/>
        </p:nvSpPr>
        <p:spPr>
          <a:xfrm>
            <a:off x="2661711" y="5868256"/>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296" name="TextBox 295"/>
          <p:cNvSpPr txBox="1"/>
          <p:nvPr/>
        </p:nvSpPr>
        <p:spPr>
          <a:xfrm>
            <a:off x="2683895" y="4818589"/>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297" name="TextBox 296"/>
          <p:cNvSpPr txBox="1"/>
          <p:nvPr/>
        </p:nvSpPr>
        <p:spPr>
          <a:xfrm>
            <a:off x="2699345" y="4595236"/>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298" name="TextBox 297"/>
          <p:cNvSpPr txBox="1"/>
          <p:nvPr/>
        </p:nvSpPr>
        <p:spPr>
          <a:xfrm>
            <a:off x="3745898" y="6181724"/>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299" name="TextBox 298"/>
          <p:cNvSpPr txBox="1"/>
          <p:nvPr/>
        </p:nvSpPr>
        <p:spPr>
          <a:xfrm>
            <a:off x="3168578" y="6185775"/>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sp>
        <p:nvSpPr>
          <p:cNvPr id="300" name="TextBox 299"/>
          <p:cNvSpPr txBox="1"/>
          <p:nvPr/>
        </p:nvSpPr>
        <p:spPr>
          <a:xfrm>
            <a:off x="224573" y="6105884"/>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301" name="TextBox 300"/>
          <p:cNvSpPr txBox="1"/>
          <p:nvPr/>
        </p:nvSpPr>
        <p:spPr>
          <a:xfrm>
            <a:off x="245343" y="5578731"/>
            <a:ext cx="6864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302" name="TextBox 301"/>
          <p:cNvSpPr txBox="1"/>
          <p:nvPr/>
        </p:nvSpPr>
        <p:spPr>
          <a:xfrm>
            <a:off x="233556" y="5315238"/>
            <a:ext cx="840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303" name="TextBox 302"/>
          <p:cNvSpPr txBox="1"/>
          <p:nvPr/>
        </p:nvSpPr>
        <p:spPr>
          <a:xfrm>
            <a:off x="253839" y="5048723"/>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endParaRPr lang="en-US" sz="800" dirty="0">
              <a:solidFill>
                <a:schemeClr val="bg1"/>
              </a:solidFill>
              <a:latin typeface="Arial" panose="020B0604020202020204" pitchFamily="34" charset="0"/>
              <a:cs typeface="Arial" panose="020B0604020202020204" pitchFamily="34" charset="0"/>
            </a:endParaRPr>
          </a:p>
        </p:txBody>
      </p:sp>
      <p:sp>
        <p:nvSpPr>
          <p:cNvPr id="304" name="TextBox 303"/>
          <p:cNvSpPr txBox="1"/>
          <p:nvPr/>
        </p:nvSpPr>
        <p:spPr>
          <a:xfrm>
            <a:off x="571567" y="6162676"/>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305" name="TextBox 304"/>
          <p:cNvSpPr txBox="1"/>
          <p:nvPr/>
        </p:nvSpPr>
        <p:spPr>
          <a:xfrm>
            <a:off x="1079461" y="6162675"/>
            <a:ext cx="158090"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endParaRPr lang="en-US" sz="800" dirty="0">
              <a:solidFill>
                <a:schemeClr val="bg1"/>
              </a:solidFill>
              <a:latin typeface="Arial" panose="020B0604020202020204" pitchFamily="34" charset="0"/>
              <a:cs typeface="Arial" panose="020B0604020202020204" pitchFamily="34" charset="0"/>
            </a:endParaRPr>
          </a:p>
        </p:txBody>
      </p:sp>
      <p:sp>
        <p:nvSpPr>
          <p:cNvPr id="306" name="TextBox 305"/>
          <p:cNvSpPr txBox="1"/>
          <p:nvPr/>
        </p:nvSpPr>
        <p:spPr>
          <a:xfrm>
            <a:off x="1690121" y="6164953"/>
            <a:ext cx="70033"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307" name="TextBox 306"/>
          <p:cNvSpPr txBox="1"/>
          <p:nvPr/>
        </p:nvSpPr>
        <p:spPr>
          <a:xfrm>
            <a:off x="223495" y="5854411"/>
            <a:ext cx="105115"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endParaRPr lang="en-US" sz="800" dirty="0">
              <a:solidFill>
                <a:schemeClr val="bg1"/>
              </a:solidFill>
              <a:latin typeface="Arial" panose="020B0604020202020204" pitchFamily="34" charset="0"/>
              <a:cs typeface="Arial" panose="020B0604020202020204" pitchFamily="34" charset="0"/>
            </a:endParaRPr>
          </a:p>
        </p:txBody>
      </p:sp>
      <p:sp>
        <p:nvSpPr>
          <p:cNvPr id="308" name="TextBox 307"/>
          <p:cNvSpPr txBox="1"/>
          <p:nvPr/>
        </p:nvSpPr>
        <p:spPr>
          <a:xfrm>
            <a:off x="249120" y="4791043"/>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309" name="TextBox 308"/>
          <p:cNvSpPr txBox="1"/>
          <p:nvPr/>
        </p:nvSpPr>
        <p:spPr>
          <a:xfrm>
            <a:off x="251940" y="4555997"/>
            <a:ext cx="63841"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endParaRPr lang="en-US" sz="800" dirty="0">
              <a:solidFill>
                <a:schemeClr val="bg1"/>
              </a:solidFill>
              <a:latin typeface="Arial" panose="020B0604020202020204" pitchFamily="34" charset="0"/>
              <a:cs typeface="Arial" panose="020B0604020202020204" pitchFamily="34" charset="0"/>
            </a:endParaRPr>
          </a:p>
        </p:txBody>
      </p:sp>
      <p:sp>
        <p:nvSpPr>
          <p:cNvPr id="310" name="TextBox 309"/>
          <p:cNvSpPr txBox="1"/>
          <p:nvPr/>
        </p:nvSpPr>
        <p:spPr>
          <a:xfrm>
            <a:off x="1311592" y="6162674"/>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endParaRPr lang="en-US" sz="800" dirty="0">
              <a:solidFill>
                <a:schemeClr val="bg1"/>
              </a:solidFill>
              <a:latin typeface="Arial" panose="020B0604020202020204" pitchFamily="34" charset="0"/>
              <a:cs typeface="Arial" panose="020B0604020202020204" pitchFamily="34" charset="0"/>
            </a:endParaRPr>
          </a:p>
        </p:txBody>
      </p:sp>
      <p:sp>
        <p:nvSpPr>
          <p:cNvPr id="311" name="TextBox 310"/>
          <p:cNvSpPr txBox="1"/>
          <p:nvPr/>
        </p:nvSpPr>
        <p:spPr>
          <a:xfrm>
            <a:off x="744082" y="6165057"/>
            <a:ext cx="252536"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endParaRPr lang="en-US" sz="800" dirty="0">
              <a:solidFill>
                <a:schemeClr val="bg1"/>
              </a:solidFill>
              <a:latin typeface="Arial" panose="020B0604020202020204" pitchFamily="34" charset="0"/>
              <a:cs typeface="Arial" panose="020B0604020202020204" pitchFamily="34" charset="0"/>
            </a:endParaRPr>
          </a:p>
        </p:txBody>
      </p:sp>
      <p:cxnSp>
        <p:nvCxnSpPr>
          <p:cNvPr id="101" name="Straight Connector 100"/>
          <p:cNvCxnSpPr/>
          <p:nvPr/>
        </p:nvCxnSpPr>
        <p:spPr>
          <a:xfrm flipH="1" flipV="1">
            <a:off x="325556" y="6172202"/>
            <a:ext cx="1741249" cy="476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147" name="Picture 146"/>
          <p:cNvPicPr>
            <a:picLocks/>
          </p:cNvPicPr>
          <p:nvPr/>
        </p:nvPicPr>
        <p:blipFill rotWithShape="1">
          <a:blip r:embed="rId3" cstate="print">
            <a:extLst>
              <a:ext uri="{28A0092B-C50C-407E-A947-70E740481C1C}">
                <a14:useLocalDpi xmlns:a14="http://schemas.microsoft.com/office/drawing/2010/main" val="0"/>
              </a:ext>
            </a:extLst>
          </a:blip>
          <a:srcRect l="6529" t="49014" r="56121" b="27919"/>
          <a:stretch/>
        </p:blipFill>
        <p:spPr>
          <a:xfrm>
            <a:off x="325143" y="4576765"/>
            <a:ext cx="1732548" cy="1600200"/>
          </a:xfrm>
          <a:prstGeom prst="rect">
            <a:avLst/>
          </a:prstGeom>
          <a:solidFill>
            <a:schemeClr val="tx1"/>
          </a:solidFill>
        </p:spPr>
      </p:pic>
      <p:sp>
        <p:nvSpPr>
          <p:cNvPr id="14" name="Rectangle 13"/>
          <p:cNvSpPr/>
          <p:nvPr/>
        </p:nvSpPr>
        <p:spPr>
          <a:xfrm>
            <a:off x="355160" y="4610812"/>
            <a:ext cx="1053083" cy="16417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6" name="Picture 145"/>
          <p:cNvPicPr>
            <a:picLocks/>
          </p:cNvPicPr>
          <p:nvPr/>
        </p:nvPicPr>
        <p:blipFill rotWithShape="1">
          <a:blip r:embed="rId3" cstate="print">
            <a:extLst>
              <a:ext uri="{28A0092B-C50C-407E-A947-70E740481C1C}">
                <a14:useLocalDpi xmlns:a14="http://schemas.microsoft.com/office/drawing/2010/main" val="0"/>
              </a:ext>
            </a:extLst>
          </a:blip>
          <a:srcRect l="56377" t="49136" r="7312" b="27957"/>
          <a:stretch/>
        </p:blipFill>
        <p:spPr>
          <a:xfrm>
            <a:off x="2786083" y="4595236"/>
            <a:ext cx="1684317" cy="1600200"/>
          </a:xfrm>
          <a:prstGeom prst="rect">
            <a:avLst/>
          </a:prstGeom>
          <a:solidFill>
            <a:schemeClr val="tx1"/>
          </a:solidFill>
        </p:spPr>
      </p:pic>
      <p:cxnSp>
        <p:nvCxnSpPr>
          <p:cNvPr id="110" name="Straight Connector 109"/>
          <p:cNvCxnSpPr/>
          <p:nvPr/>
        </p:nvCxnSpPr>
        <p:spPr>
          <a:xfrm flipH="1" flipV="1">
            <a:off x="2771137" y="6181726"/>
            <a:ext cx="1707670" cy="704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12" name="Rectangle 311"/>
          <p:cNvSpPr/>
          <p:nvPr/>
        </p:nvSpPr>
        <p:spPr>
          <a:xfrm>
            <a:off x="2787583" y="4620794"/>
            <a:ext cx="1053083" cy="16417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5" name="Picture 144"/>
          <p:cNvPicPr>
            <a:picLocks/>
          </p:cNvPicPr>
          <p:nvPr/>
        </p:nvPicPr>
        <p:blipFill rotWithShape="1">
          <a:blip r:embed="rId3" cstate="print">
            <a:extLst>
              <a:ext uri="{28A0092B-C50C-407E-A947-70E740481C1C}">
                <a14:useLocalDpi xmlns:a14="http://schemas.microsoft.com/office/drawing/2010/main" val="0"/>
              </a:ext>
            </a:extLst>
          </a:blip>
          <a:srcRect l="6773" t="73353" r="56765" b="3762"/>
          <a:stretch/>
        </p:blipFill>
        <p:spPr>
          <a:xfrm>
            <a:off x="4906265" y="4595632"/>
            <a:ext cx="1691385" cy="1600200"/>
          </a:xfrm>
          <a:prstGeom prst="rect">
            <a:avLst/>
          </a:prstGeom>
          <a:solidFill>
            <a:schemeClr val="tx1"/>
          </a:solidFill>
        </p:spPr>
      </p:pic>
      <p:cxnSp>
        <p:nvCxnSpPr>
          <p:cNvPr id="119" name="Straight Connector 118"/>
          <p:cNvCxnSpPr/>
          <p:nvPr/>
        </p:nvCxnSpPr>
        <p:spPr>
          <a:xfrm flipH="1" flipV="1">
            <a:off x="4900005" y="6192118"/>
            <a:ext cx="1741249" cy="476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931815" y="6022750"/>
            <a:ext cx="1070131" cy="14220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p:cNvPicPr>
          <p:nvPr/>
        </p:nvPicPr>
        <p:blipFill rotWithShape="1">
          <a:blip r:embed="rId3" cstate="print">
            <a:extLst>
              <a:ext uri="{28A0092B-C50C-407E-A947-70E740481C1C}">
                <a14:useLocalDpi xmlns:a14="http://schemas.microsoft.com/office/drawing/2010/main" val="0"/>
              </a:ext>
            </a:extLst>
          </a:blip>
          <a:srcRect l="56229" t="73474" r="7491" b="3628"/>
          <a:stretch/>
        </p:blipFill>
        <p:spPr>
          <a:xfrm>
            <a:off x="7067381" y="4595410"/>
            <a:ext cx="1682919" cy="1600200"/>
          </a:xfrm>
          <a:prstGeom prst="rect">
            <a:avLst/>
          </a:prstGeom>
          <a:solidFill>
            <a:schemeClr val="tx1"/>
          </a:solidFill>
        </p:spPr>
      </p:pic>
      <p:cxnSp>
        <p:nvCxnSpPr>
          <p:cNvPr id="128" name="Straight Connector 127"/>
          <p:cNvCxnSpPr/>
          <p:nvPr/>
        </p:nvCxnSpPr>
        <p:spPr>
          <a:xfrm flipH="1" flipV="1">
            <a:off x="7057508" y="6187357"/>
            <a:ext cx="1741249" cy="476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313" name="Rectangle 312"/>
          <p:cNvSpPr/>
          <p:nvPr/>
        </p:nvSpPr>
        <p:spPr>
          <a:xfrm>
            <a:off x="7082460" y="4619400"/>
            <a:ext cx="1392385" cy="14220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8" name="Picture 147"/>
          <p:cNvPicPr>
            <a:picLocks/>
          </p:cNvPicPr>
          <p:nvPr/>
        </p:nvPicPr>
        <p:blipFill rotWithShape="1">
          <a:blip r:embed="rId3" cstate="print">
            <a:extLst>
              <a:ext uri="{28A0092B-C50C-407E-A947-70E740481C1C}">
                <a14:useLocalDpi xmlns:a14="http://schemas.microsoft.com/office/drawing/2010/main" val="0"/>
              </a:ext>
            </a:extLst>
          </a:blip>
          <a:srcRect l="56251" t="25091" r="7116" b="52232"/>
          <a:stretch/>
        </p:blipFill>
        <p:spPr>
          <a:xfrm>
            <a:off x="7112669" y="1791511"/>
            <a:ext cx="1699271" cy="1600200"/>
          </a:xfrm>
          <a:prstGeom prst="rect">
            <a:avLst/>
          </a:prstGeom>
          <a:solidFill>
            <a:schemeClr val="tx1"/>
          </a:solidFill>
        </p:spPr>
      </p:pic>
      <p:cxnSp>
        <p:nvCxnSpPr>
          <p:cNvPr id="137" name="Straight Connector 136"/>
          <p:cNvCxnSpPr/>
          <p:nvPr/>
        </p:nvCxnSpPr>
        <p:spPr>
          <a:xfrm flipH="1" flipV="1">
            <a:off x="7098155" y="3384327"/>
            <a:ext cx="1741249" cy="476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122859" y="1790852"/>
            <a:ext cx="1525841" cy="13967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9" name="Picture 148"/>
          <p:cNvPicPr>
            <a:picLocks/>
          </p:cNvPicPr>
          <p:nvPr/>
        </p:nvPicPr>
        <p:blipFill rotWithShape="1">
          <a:blip r:embed="rId3" cstate="print">
            <a:extLst>
              <a:ext uri="{28A0092B-C50C-407E-A947-70E740481C1C}">
                <a14:useLocalDpi xmlns:a14="http://schemas.microsoft.com/office/drawing/2010/main" val="0"/>
              </a:ext>
            </a:extLst>
          </a:blip>
          <a:srcRect l="6887" t="24676" r="56466" b="52277"/>
          <a:stretch/>
        </p:blipFill>
        <p:spPr>
          <a:xfrm>
            <a:off x="4762496" y="1792201"/>
            <a:ext cx="1699896" cy="1600200"/>
          </a:xfrm>
          <a:prstGeom prst="rect">
            <a:avLst/>
          </a:prstGeom>
          <a:solidFill>
            <a:schemeClr val="tx1"/>
          </a:solidFill>
        </p:spPr>
      </p:pic>
      <p:cxnSp>
        <p:nvCxnSpPr>
          <p:cNvPr id="92" name="Straight Connector 91"/>
          <p:cNvCxnSpPr/>
          <p:nvPr/>
        </p:nvCxnSpPr>
        <p:spPr>
          <a:xfrm flipH="1" flipV="1">
            <a:off x="4754664" y="3379944"/>
            <a:ext cx="1741249" cy="4761"/>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778269" y="1820867"/>
            <a:ext cx="754874" cy="15908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789020" y="2595750"/>
            <a:ext cx="1134129" cy="262326"/>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flipV="1">
            <a:off x="2896156" y="2612577"/>
            <a:ext cx="1129655" cy="237411"/>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flipV="1">
            <a:off x="606583" y="5402002"/>
            <a:ext cx="1144600" cy="237977"/>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flipV="1">
            <a:off x="3041193" y="5416762"/>
            <a:ext cx="1144600" cy="237977"/>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flipV="1">
            <a:off x="5177360" y="5412254"/>
            <a:ext cx="1144600" cy="237977"/>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flipV="1">
            <a:off x="7323018" y="5418277"/>
            <a:ext cx="1144600" cy="237977"/>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flipV="1">
            <a:off x="5040474" y="2637656"/>
            <a:ext cx="1144600" cy="237977"/>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flipV="1">
            <a:off x="7370678" y="2591611"/>
            <a:ext cx="1144600" cy="237977"/>
          </a:xfrm>
          <a:prstGeom prst="line">
            <a:avLst/>
          </a:prstGeom>
          <a:ln w="76200">
            <a:solidFill>
              <a:srgbClr val="D260B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2797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906"/>
            <a:ext cx="9144000" cy="838200"/>
          </a:xfrm>
        </p:spPr>
        <p:txBody>
          <a:bodyPr>
            <a:noAutofit/>
          </a:bodyPr>
          <a:lstStyle/>
          <a:p>
            <a:r>
              <a:rPr lang="en-US" sz="2800" b="1" dirty="0" smtClean="0">
                <a:solidFill>
                  <a:schemeClr val="accent4">
                    <a:lumMod val="40000"/>
                    <a:lumOff val="60000"/>
                  </a:schemeClr>
                </a:solidFill>
                <a:latin typeface="Arial Black" panose="020B0A04020102020204" pitchFamily="34" charset="0"/>
              </a:rPr>
              <a:t>Graupel in Stratiform </a:t>
            </a:r>
            <a:br>
              <a:rPr lang="en-US" sz="2800" b="1" dirty="0" smtClean="0">
                <a:solidFill>
                  <a:schemeClr val="accent4">
                    <a:lumMod val="40000"/>
                    <a:lumOff val="60000"/>
                  </a:schemeClr>
                </a:solidFill>
                <a:latin typeface="Arial Black" panose="020B0A04020102020204" pitchFamily="34" charset="0"/>
              </a:rPr>
            </a:br>
            <a:r>
              <a:rPr lang="en-US" sz="1800" b="1" dirty="0" smtClean="0">
                <a:solidFill>
                  <a:schemeClr val="accent4">
                    <a:lumMod val="40000"/>
                    <a:lumOff val="60000"/>
                  </a:schemeClr>
                </a:solidFill>
                <a:cs typeface="Arial"/>
              </a:rPr>
              <a:t>0150 UTC, </a:t>
            </a:r>
            <a:r>
              <a:rPr lang="en-US" sz="1800" b="1" dirty="0">
                <a:solidFill>
                  <a:schemeClr val="accent4">
                    <a:lumMod val="40000"/>
                    <a:lumOff val="60000"/>
                  </a:schemeClr>
                </a:solidFill>
                <a:cs typeface="Arial"/>
              </a:rPr>
              <a:t>18 </a:t>
            </a:r>
            <a:r>
              <a:rPr lang="en-US" sz="1800" b="1" dirty="0" smtClean="0">
                <a:solidFill>
                  <a:schemeClr val="accent4">
                    <a:lumMod val="40000"/>
                    <a:lumOff val="60000"/>
                  </a:schemeClr>
                </a:solidFill>
                <a:cs typeface="Arial"/>
              </a:rPr>
              <a:t>November 2011 </a:t>
            </a:r>
            <a:endParaRPr lang="en-US" sz="1800" b="1" dirty="0">
              <a:solidFill>
                <a:schemeClr val="accent4">
                  <a:lumMod val="40000"/>
                  <a:lumOff val="60000"/>
                </a:schemeClr>
              </a:solidFill>
              <a:cs typeface="Arial"/>
            </a:endParaRPr>
          </a:p>
        </p:txBody>
      </p:sp>
      <p:sp>
        <p:nvSpPr>
          <p:cNvPr id="27" name="TextBox 26"/>
          <p:cNvSpPr txBox="1"/>
          <p:nvPr/>
        </p:nvSpPr>
        <p:spPr>
          <a:xfrm>
            <a:off x="127294" y="1385099"/>
            <a:ext cx="1830765" cy="523220"/>
          </a:xfrm>
          <a:prstGeom prst="rect">
            <a:avLst/>
          </a:prstGeom>
          <a:noFill/>
        </p:spPr>
        <p:txBody>
          <a:bodyPr wrap="square" rtlCol="0">
            <a:spAutoFit/>
          </a:bodyPr>
          <a:lstStyle/>
          <a:p>
            <a:r>
              <a:rPr lang="en-US" sz="1400" dirty="0" smtClean="0">
                <a:solidFill>
                  <a:srgbClr val="FFC000"/>
                </a:solidFill>
                <a:latin typeface="Arial" panose="020B0604020202020204" pitchFamily="34" charset="0"/>
                <a:cs typeface="Arial" panose="020B0604020202020204" pitchFamily="34" charset="0"/>
              </a:rPr>
              <a:t>Graupel/Rimed </a:t>
            </a:r>
            <a:r>
              <a:rPr lang="en-US" sz="1400" dirty="0" err="1" smtClean="0">
                <a:solidFill>
                  <a:srgbClr val="FFC000"/>
                </a:solidFill>
                <a:latin typeface="Arial" panose="020B0604020202020204" pitchFamily="34" charset="0"/>
                <a:cs typeface="Arial" panose="020B0604020202020204" pitchFamily="34" charset="0"/>
              </a:rPr>
              <a:t>Agg</a:t>
            </a:r>
            <a:r>
              <a:rPr lang="en-US" sz="1400" dirty="0" smtClean="0">
                <a:solidFill>
                  <a:srgbClr val="FFC000"/>
                </a:solidFill>
                <a:latin typeface="Arial" panose="020B0604020202020204" pitchFamily="34" charset="0"/>
                <a:cs typeface="Arial" panose="020B0604020202020204" pitchFamily="34" charset="0"/>
              </a:rPr>
              <a:t>.</a:t>
            </a:r>
          </a:p>
          <a:p>
            <a:r>
              <a:rPr lang="en-US" sz="1400" dirty="0" smtClean="0">
                <a:solidFill>
                  <a:schemeClr val="accent3"/>
                </a:solidFill>
                <a:latin typeface="Arial" panose="020B0604020202020204" pitchFamily="34" charset="0"/>
                <a:cs typeface="Arial" panose="020B0604020202020204" pitchFamily="34" charset="0"/>
              </a:rPr>
              <a:t>Wet Aggregates</a:t>
            </a:r>
          </a:p>
        </p:txBody>
      </p:sp>
      <p:pic>
        <p:nvPicPr>
          <p:cNvPr id="25" name="Picture 24"/>
          <p:cNvPicPr>
            <a:picLocks/>
          </p:cNvPicPr>
          <p:nvPr/>
        </p:nvPicPr>
        <p:blipFill rotWithShape="1">
          <a:blip r:embed="rId3" cstate="print">
            <a:extLst>
              <a:ext uri="{28A0092B-C50C-407E-A947-70E740481C1C}">
                <a14:useLocalDpi xmlns:a14="http://schemas.microsoft.com/office/drawing/2010/main" val="0"/>
              </a:ext>
            </a:extLst>
          </a:blip>
          <a:srcRect l="19193" t="28859" r="71640" b="53276"/>
          <a:stretch/>
        </p:blipFill>
        <p:spPr>
          <a:xfrm>
            <a:off x="1969776" y="1229443"/>
            <a:ext cx="2286000" cy="2286000"/>
          </a:xfrm>
          <a:prstGeom prst="rect">
            <a:avLst/>
          </a:prstGeom>
        </p:spPr>
      </p:pic>
      <p:sp>
        <p:nvSpPr>
          <p:cNvPr id="43" name="TextBox 42"/>
          <p:cNvSpPr txBox="1"/>
          <p:nvPr/>
        </p:nvSpPr>
        <p:spPr>
          <a:xfrm>
            <a:off x="1596569" y="1512781"/>
            <a:ext cx="369332" cy="1874980"/>
          </a:xfrm>
          <a:prstGeom prst="rect">
            <a:avLst/>
          </a:prstGeom>
          <a:noFill/>
        </p:spPr>
        <p:txBody>
          <a:bodyPr vert="vert270" wrap="square" rtlCol="0" anchor="t" anchorCtr="1">
            <a:spAutoFit/>
          </a:bodyPr>
          <a:lstStyle/>
          <a:p>
            <a:pPr algn="ctr"/>
            <a:r>
              <a:rPr lang="en-US" sz="1200" dirty="0" smtClean="0">
                <a:latin typeface="Arial" panose="020B0604020202020204" pitchFamily="34" charset="0"/>
                <a:cs typeface="Arial" panose="020B0604020202020204" pitchFamily="34" charset="0"/>
              </a:rPr>
              <a:t>Height (km)</a:t>
            </a:r>
            <a:endParaRPr lang="en-US" sz="1200" dirty="0">
              <a:latin typeface="Arial" panose="020B0604020202020204" pitchFamily="34" charset="0"/>
              <a:cs typeface="Arial" panose="020B0604020202020204" pitchFamily="34" charset="0"/>
            </a:endParaRPr>
          </a:p>
        </p:txBody>
      </p:sp>
      <p:sp>
        <p:nvSpPr>
          <p:cNvPr id="44" name="TextBox 43"/>
          <p:cNvSpPr txBox="1"/>
          <p:nvPr/>
        </p:nvSpPr>
        <p:spPr>
          <a:xfrm>
            <a:off x="2132009" y="3550038"/>
            <a:ext cx="218675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Distance from S-</a:t>
            </a:r>
            <a:r>
              <a:rPr lang="en-US" sz="1200" dirty="0" err="1" smtClean="0">
                <a:latin typeface="Arial" panose="020B0604020202020204" pitchFamily="34" charset="0"/>
                <a:cs typeface="Arial" panose="020B0604020202020204" pitchFamily="34" charset="0"/>
              </a:rPr>
              <a:t>PolKa</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(km)</a:t>
            </a:r>
            <a:endParaRPr lang="en-US" sz="1200" dirty="0">
              <a:latin typeface="Arial" panose="020B0604020202020204" pitchFamily="34" charset="0"/>
              <a:cs typeface="Arial" panose="020B0604020202020204" pitchFamily="34" charset="0"/>
            </a:endParaRPr>
          </a:p>
        </p:txBody>
      </p:sp>
      <p:sp>
        <p:nvSpPr>
          <p:cNvPr id="3" name="TextBox 2"/>
          <p:cNvSpPr txBox="1"/>
          <p:nvPr/>
        </p:nvSpPr>
        <p:spPr>
          <a:xfrm>
            <a:off x="1971184" y="1356474"/>
            <a:ext cx="179291"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1969776" y="2017295"/>
            <a:ext cx="180699"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1999758" y="2626721"/>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2008401" y="3236225"/>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47" name="TextBox 46"/>
          <p:cNvSpPr txBox="1"/>
          <p:nvPr/>
        </p:nvSpPr>
        <p:spPr>
          <a:xfrm>
            <a:off x="2151133" y="3355573"/>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48" name="TextBox 47"/>
          <p:cNvSpPr txBox="1"/>
          <p:nvPr/>
        </p:nvSpPr>
        <p:spPr>
          <a:xfrm>
            <a:off x="2694737" y="3361028"/>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2</a:t>
            </a:r>
          </a:p>
        </p:txBody>
      </p:sp>
      <p:sp>
        <p:nvSpPr>
          <p:cNvPr id="49" name="TextBox 48"/>
          <p:cNvSpPr txBox="1"/>
          <p:nvPr/>
        </p:nvSpPr>
        <p:spPr>
          <a:xfrm>
            <a:off x="3248598" y="3355573"/>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3792202" y="3361028"/>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6</a:t>
            </a:r>
          </a:p>
        </p:txBody>
      </p:sp>
      <p:cxnSp>
        <p:nvCxnSpPr>
          <p:cNvPr id="6" name="Straight Connector 5"/>
          <p:cNvCxnSpPr/>
          <p:nvPr/>
        </p:nvCxnSpPr>
        <p:spPr>
          <a:xfrm flipH="1">
            <a:off x="2185368" y="1318247"/>
            <a:ext cx="0" cy="204063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2196950" y="3311836"/>
            <a:ext cx="190361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flipV="1">
            <a:off x="2935204" y="1291025"/>
            <a:ext cx="0" cy="211035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368986" y="1291025"/>
            <a:ext cx="0" cy="21103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75635" y="1250421"/>
            <a:ext cx="1508111"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Particle ID</a:t>
            </a:r>
            <a:endParaRPr lang="en-US" sz="1400" dirty="0">
              <a:solidFill>
                <a:schemeClr val="bg1"/>
              </a:solidFill>
              <a:latin typeface="Arial" panose="020B0604020202020204" pitchFamily="34" charset="0"/>
              <a:cs typeface="Arial" panose="020B0604020202020204" pitchFamily="34" charset="0"/>
            </a:endParaRPr>
          </a:p>
        </p:txBody>
      </p:sp>
      <p:grpSp>
        <p:nvGrpSpPr>
          <p:cNvPr id="22" name="Group 21"/>
          <p:cNvGrpSpPr/>
          <p:nvPr/>
        </p:nvGrpSpPr>
        <p:grpSpPr>
          <a:xfrm>
            <a:off x="1640852" y="4127627"/>
            <a:ext cx="2645814" cy="2556098"/>
            <a:chOff x="1612297" y="4213156"/>
            <a:chExt cx="2645814" cy="2556098"/>
          </a:xfrm>
        </p:grpSpPr>
        <p:grpSp>
          <p:nvGrpSpPr>
            <p:cNvPr id="11" name="Group 10"/>
            <p:cNvGrpSpPr/>
            <p:nvPr/>
          </p:nvGrpSpPr>
          <p:grpSpPr>
            <a:xfrm>
              <a:off x="1612297" y="4213156"/>
              <a:ext cx="2645814" cy="2556098"/>
              <a:chOff x="1251040" y="4129106"/>
              <a:chExt cx="2645814" cy="2556098"/>
            </a:xfrm>
          </p:grpSpPr>
          <p:pic>
            <p:nvPicPr>
              <p:cNvPr id="29" name="Picture 28"/>
              <p:cNvPicPr>
                <a:picLocks/>
              </p:cNvPicPr>
              <p:nvPr/>
            </p:nvPicPr>
            <p:blipFill rotWithShape="1">
              <a:blip r:embed="rId4">
                <a:extLst>
                  <a:ext uri="{28A0092B-C50C-407E-A947-70E740481C1C}">
                    <a14:useLocalDpi xmlns:a14="http://schemas.microsoft.com/office/drawing/2010/main" val="0"/>
                  </a:ext>
                </a:extLst>
              </a:blip>
              <a:srcRect l="63333" t="6730" r="27882" b="74963"/>
              <a:stretch/>
            </p:blipFill>
            <p:spPr>
              <a:xfrm>
                <a:off x="1610854" y="4129106"/>
                <a:ext cx="2286000" cy="2286000"/>
              </a:xfrm>
              <a:prstGeom prst="rect">
                <a:avLst/>
              </a:prstGeom>
            </p:spPr>
          </p:pic>
          <p:sp>
            <p:nvSpPr>
              <p:cNvPr id="45" name="TextBox 44"/>
              <p:cNvSpPr txBox="1"/>
              <p:nvPr/>
            </p:nvSpPr>
            <p:spPr>
              <a:xfrm>
                <a:off x="1251040" y="4460861"/>
                <a:ext cx="369332" cy="1874980"/>
              </a:xfrm>
              <a:prstGeom prst="rect">
                <a:avLst/>
              </a:prstGeom>
              <a:noFill/>
            </p:spPr>
            <p:txBody>
              <a:bodyPr vert="vert270" wrap="square" rtlCol="0" anchor="t" anchorCtr="1">
                <a:spAutoFit/>
              </a:bodyPr>
              <a:lstStyle/>
              <a:p>
                <a:pPr algn="ctr"/>
                <a:r>
                  <a:rPr lang="en-US" sz="1200" dirty="0" smtClean="0">
                    <a:latin typeface="Arial" panose="020B0604020202020204" pitchFamily="34" charset="0"/>
                    <a:cs typeface="Arial" panose="020B0604020202020204" pitchFamily="34" charset="0"/>
                  </a:rPr>
                  <a:t>Height (km)</a:t>
                </a:r>
                <a:endParaRPr lang="en-US" sz="1200" dirty="0">
                  <a:latin typeface="Arial" panose="020B0604020202020204" pitchFamily="34" charset="0"/>
                  <a:cs typeface="Arial" panose="020B0604020202020204" pitchFamily="34" charset="0"/>
                </a:endParaRPr>
              </a:p>
            </p:txBody>
          </p:sp>
          <p:sp>
            <p:nvSpPr>
              <p:cNvPr id="46" name="TextBox 45"/>
              <p:cNvSpPr txBox="1"/>
              <p:nvPr/>
            </p:nvSpPr>
            <p:spPr>
              <a:xfrm>
                <a:off x="1635656" y="6408205"/>
                <a:ext cx="2153323"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Distance from S-</a:t>
                </a:r>
                <a:r>
                  <a:rPr lang="en-US" sz="1200" dirty="0" err="1" smtClean="0">
                    <a:latin typeface="Arial" panose="020B0604020202020204" pitchFamily="34" charset="0"/>
                    <a:cs typeface="Arial" panose="020B0604020202020204" pitchFamily="34" charset="0"/>
                  </a:rPr>
                  <a:t>PolKa</a:t>
                </a:r>
                <a:r>
                  <a:rPr lang="en-US" sz="1200" dirty="0" smtClean="0">
                    <a:latin typeface="Arial" panose="020B0604020202020204" pitchFamily="34" charset="0"/>
                    <a:cs typeface="Arial" panose="020B0604020202020204" pitchFamily="34" charset="0"/>
                  </a:rPr>
                  <a:t> (km)</a:t>
                </a:r>
                <a:endParaRPr lang="en-US" sz="1200" dirty="0">
                  <a:latin typeface="Arial" panose="020B0604020202020204" pitchFamily="34" charset="0"/>
                  <a:cs typeface="Arial" panose="020B0604020202020204" pitchFamily="34" charset="0"/>
                </a:endParaRPr>
              </a:p>
            </p:txBody>
          </p:sp>
          <p:sp>
            <p:nvSpPr>
              <p:cNvPr id="62" name="TextBox 61"/>
              <p:cNvSpPr txBox="1"/>
              <p:nvPr/>
            </p:nvSpPr>
            <p:spPr>
              <a:xfrm>
                <a:off x="1626261" y="4273224"/>
                <a:ext cx="179291"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63" name="TextBox 62"/>
              <p:cNvSpPr txBox="1"/>
              <p:nvPr/>
            </p:nvSpPr>
            <p:spPr>
              <a:xfrm>
                <a:off x="1615327" y="4886910"/>
                <a:ext cx="180699"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64" name="TextBox 63"/>
              <p:cNvSpPr txBox="1"/>
              <p:nvPr/>
            </p:nvSpPr>
            <p:spPr>
              <a:xfrm>
                <a:off x="1635783" y="5496336"/>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66" name="TextBox 65"/>
              <p:cNvSpPr txBox="1"/>
              <p:nvPr/>
            </p:nvSpPr>
            <p:spPr>
              <a:xfrm>
                <a:off x="1768106" y="6252410"/>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67" name="TextBox 66"/>
              <p:cNvSpPr txBox="1"/>
              <p:nvPr/>
            </p:nvSpPr>
            <p:spPr>
              <a:xfrm>
                <a:off x="2330762" y="6257865"/>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2</a:t>
                </a:r>
              </a:p>
            </p:txBody>
          </p:sp>
          <p:sp>
            <p:nvSpPr>
              <p:cNvPr id="68" name="TextBox 67"/>
              <p:cNvSpPr txBox="1"/>
              <p:nvPr/>
            </p:nvSpPr>
            <p:spPr>
              <a:xfrm>
                <a:off x="2874730" y="6242261"/>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69" name="TextBox 68"/>
              <p:cNvSpPr txBox="1"/>
              <p:nvPr/>
            </p:nvSpPr>
            <p:spPr>
              <a:xfrm>
                <a:off x="3501671" y="6258897"/>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6</a:t>
                </a:r>
              </a:p>
            </p:txBody>
          </p:sp>
          <p:cxnSp>
            <p:nvCxnSpPr>
              <p:cNvPr id="70" name="Straight Connector 69"/>
              <p:cNvCxnSpPr/>
              <p:nvPr/>
            </p:nvCxnSpPr>
            <p:spPr>
              <a:xfrm flipH="1">
                <a:off x="1822189" y="4135547"/>
                <a:ext cx="0" cy="204063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635066" y="6105762"/>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cxnSp>
            <p:nvCxnSpPr>
              <p:cNvPr id="73" name="Straight Connector 72"/>
              <p:cNvCxnSpPr/>
              <p:nvPr/>
            </p:nvCxnSpPr>
            <p:spPr>
              <a:xfrm flipH="1">
                <a:off x="1821404" y="6188362"/>
                <a:ext cx="190361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06" name="TextBox 105"/>
            <p:cNvSpPr txBox="1"/>
            <p:nvPr/>
          </p:nvSpPr>
          <p:spPr>
            <a:xfrm>
              <a:off x="2235216" y="4221898"/>
              <a:ext cx="1949155"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Radial Velocity</a:t>
              </a:r>
              <a:endParaRPr lang="en-US" sz="1400" dirty="0">
                <a:solidFill>
                  <a:schemeClr val="bg1"/>
                </a:solidFill>
                <a:latin typeface="Arial" panose="020B0604020202020204" pitchFamily="34" charset="0"/>
                <a:cs typeface="Arial" panose="020B0604020202020204" pitchFamily="34" charset="0"/>
              </a:endParaRPr>
            </a:p>
          </p:txBody>
        </p:sp>
      </p:grpSp>
      <p:pic>
        <p:nvPicPr>
          <p:cNvPr id="18" name="Picture 17"/>
          <p:cNvPicPr>
            <a:picLocks/>
          </p:cNvPicPr>
          <p:nvPr/>
        </p:nvPicPr>
        <p:blipFill rotWithShape="1">
          <a:blip r:embed="rId4">
            <a:extLst>
              <a:ext uri="{28A0092B-C50C-407E-A947-70E740481C1C}">
                <a14:useLocalDpi xmlns:a14="http://schemas.microsoft.com/office/drawing/2010/main" val="0"/>
              </a:ext>
            </a:extLst>
          </a:blip>
          <a:srcRect l="19168" t="6730" r="68332" b="74963"/>
          <a:stretch/>
        </p:blipFill>
        <p:spPr>
          <a:xfrm>
            <a:off x="4892776" y="1202381"/>
            <a:ext cx="2743200" cy="2286000"/>
          </a:xfrm>
          <a:prstGeom prst="rect">
            <a:avLst/>
          </a:prstGeom>
        </p:spPr>
      </p:pic>
      <p:sp>
        <p:nvSpPr>
          <p:cNvPr id="32" name="Oval 31"/>
          <p:cNvSpPr/>
          <p:nvPr/>
        </p:nvSpPr>
        <p:spPr>
          <a:xfrm>
            <a:off x="5297917" y="2418029"/>
            <a:ext cx="984801" cy="5334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p:cNvSpPr txBox="1"/>
          <p:nvPr/>
        </p:nvSpPr>
        <p:spPr>
          <a:xfrm>
            <a:off x="4503735" y="1202381"/>
            <a:ext cx="369332" cy="2300071"/>
          </a:xfrm>
          <a:prstGeom prst="rect">
            <a:avLst/>
          </a:prstGeom>
          <a:noFill/>
        </p:spPr>
        <p:txBody>
          <a:bodyPr vert="vert270" wrap="square" rtlCol="0" anchor="t" anchorCtr="1">
            <a:spAutoFit/>
          </a:bodyPr>
          <a:lstStyle/>
          <a:p>
            <a:pPr algn="ctr"/>
            <a:r>
              <a:rPr lang="en-US" sz="1200" dirty="0" smtClean="0">
                <a:latin typeface="Arial" panose="020B0604020202020204" pitchFamily="34" charset="0"/>
                <a:cs typeface="Arial" panose="020B0604020202020204" pitchFamily="34" charset="0"/>
              </a:rPr>
              <a:t>Height (km)</a:t>
            </a:r>
            <a:endParaRPr lang="en-US" sz="1200" dirty="0">
              <a:latin typeface="Arial" panose="020B0604020202020204" pitchFamily="34" charset="0"/>
              <a:cs typeface="Arial" panose="020B0604020202020204" pitchFamily="34" charset="0"/>
            </a:endParaRPr>
          </a:p>
        </p:txBody>
      </p:sp>
      <p:sp>
        <p:nvSpPr>
          <p:cNvPr id="74" name="TextBox 73"/>
          <p:cNvSpPr txBox="1"/>
          <p:nvPr/>
        </p:nvSpPr>
        <p:spPr>
          <a:xfrm>
            <a:off x="4912561" y="1373732"/>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75" name="TextBox 74"/>
          <p:cNvSpPr txBox="1"/>
          <p:nvPr/>
        </p:nvSpPr>
        <p:spPr>
          <a:xfrm>
            <a:off x="4902441" y="1977175"/>
            <a:ext cx="144149"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76" name="TextBox 75"/>
          <p:cNvSpPr txBox="1"/>
          <p:nvPr/>
        </p:nvSpPr>
        <p:spPr>
          <a:xfrm>
            <a:off x="4906283" y="2584499"/>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77" name="TextBox 76"/>
          <p:cNvSpPr txBox="1"/>
          <p:nvPr/>
        </p:nvSpPr>
        <p:spPr>
          <a:xfrm>
            <a:off x="4911206" y="3171365"/>
            <a:ext cx="139135"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78" name="TextBox 77"/>
          <p:cNvSpPr txBox="1"/>
          <p:nvPr/>
        </p:nvSpPr>
        <p:spPr>
          <a:xfrm>
            <a:off x="5022954" y="3315531"/>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79" name="TextBox 78"/>
          <p:cNvSpPr txBox="1"/>
          <p:nvPr/>
        </p:nvSpPr>
        <p:spPr>
          <a:xfrm>
            <a:off x="5529422" y="3323968"/>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2</a:t>
            </a:r>
          </a:p>
        </p:txBody>
      </p:sp>
      <p:sp>
        <p:nvSpPr>
          <p:cNvPr id="80" name="TextBox 79"/>
          <p:cNvSpPr txBox="1"/>
          <p:nvPr/>
        </p:nvSpPr>
        <p:spPr>
          <a:xfrm>
            <a:off x="6020377" y="3323968"/>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81" name="TextBox 80"/>
          <p:cNvSpPr txBox="1"/>
          <p:nvPr/>
        </p:nvSpPr>
        <p:spPr>
          <a:xfrm>
            <a:off x="6507643" y="3321093"/>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6</a:t>
            </a:r>
          </a:p>
        </p:txBody>
      </p:sp>
      <p:cxnSp>
        <p:nvCxnSpPr>
          <p:cNvPr id="82" name="Straight Connector 81"/>
          <p:cNvCxnSpPr/>
          <p:nvPr/>
        </p:nvCxnSpPr>
        <p:spPr>
          <a:xfrm flipH="1">
            <a:off x="5083062" y="1321072"/>
            <a:ext cx="15250" cy="195072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5078298" y="3271794"/>
            <a:ext cx="17459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5102401" y="3502451"/>
            <a:ext cx="218675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Distance from S-</a:t>
            </a:r>
            <a:r>
              <a:rPr lang="en-US" sz="1200" dirty="0" err="1" smtClean="0">
                <a:latin typeface="Arial" panose="020B0604020202020204" pitchFamily="34" charset="0"/>
                <a:cs typeface="Arial" panose="020B0604020202020204" pitchFamily="34" charset="0"/>
              </a:rPr>
              <a:t>PolKa</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(km)</a:t>
            </a:r>
            <a:endParaRPr lang="en-US" sz="1200" dirty="0">
              <a:latin typeface="Arial" panose="020B0604020202020204" pitchFamily="34" charset="0"/>
              <a:cs typeface="Arial" panose="020B0604020202020204" pitchFamily="34" charset="0"/>
            </a:endParaRPr>
          </a:p>
        </p:txBody>
      </p:sp>
      <p:sp>
        <p:nvSpPr>
          <p:cNvPr id="96" name="TextBox 95"/>
          <p:cNvSpPr txBox="1"/>
          <p:nvPr/>
        </p:nvSpPr>
        <p:spPr>
          <a:xfrm>
            <a:off x="7333951" y="1244128"/>
            <a:ext cx="225604"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50</a:t>
            </a:r>
            <a:endParaRPr lang="en-US" sz="1000" dirty="0">
              <a:solidFill>
                <a:schemeClr val="bg1"/>
              </a:solidFill>
              <a:latin typeface="Arial" panose="020B0604020202020204" pitchFamily="34" charset="0"/>
              <a:cs typeface="Arial" panose="020B0604020202020204" pitchFamily="34" charset="0"/>
            </a:endParaRPr>
          </a:p>
        </p:txBody>
      </p:sp>
      <p:sp>
        <p:nvSpPr>
          <p:cNvPr id="97" name="TextBox 96"/>
          <p:cNvSpPr txBox="1"/>
          <p:nvPr/>
        </p:nvSpPr>
        <p:spPr>
          <a:xfrm>
            <a:off x="7334831" y="1588541"/>
            <a:ext cx="225604"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4</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98" name="TextBox 97"/>
          <p:cNvSpPr txBox="1"/>
          <p:nvPr/>
        </p:nvSpPr>
        <p:spPr>
          <a:xfrm>
            <a:off x="7333951" y="1951560"/>
            <a:ext cx="225604"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30</a:t>
            </a:r>
            <a:endParaRPr lang="en-US" sz="1000" dirty="0">
              <a:solidFill>
                <a:schemeClr val="bg1"/>
              </a:solidFill>
              <a:latin typeface="Arial" panose="020B0604020202020204" pitchFamily="34" charset="0"/>
              <a:cs typeface="Arial" panose="020B0604020202020204" pitchFamily="34" charset="0"/>
            </a:endParaRPr>
          </a:p>
        </p:txBody>
      </p:sp>
      <p:sp>
        <p:nvSpPr>
          <p:cNvPr id="99" name="TextBox 98"/>
          <p:cNvSpPr txBox="1"/>
          <p:nvPr/>
        </p:nvSpPr>
        <p:spPr>
          <a:xfrm>
            <a:off x="7333951" y="2308080"/>
            <a:ext cx="225604"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2</a:t>
            </a: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100" name="TextBox 99"/>
          <p:cNvSpPr txBox="1"/>
          <p:nvPr/>
        </p:nvSpPr>
        <p:spPr>
          <a:xfrm>
            <a:off x="7333951" y="2653562"/>
            <a:ext cx="225604"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101" name="TextBox 100"/>
          <p:cNvSpPr txBox="1"/>
          <p:nvPr/>
        </p:nvSpPr>
        <p:spPr>
          <a:xfrm>
            <a:off x="7333951" y="3020008"/>
            <a:ext cx="225604"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107" name="TextBox 106"/>
          <p:cNvSpPr txBox="1"/>
          <p:nvPr/>
        </p:nvSpPr>
        <p:spPr>
          <a:xfrm>
            <a:off x="5118021" y="1196704"/>
            <a:ext cx="1949155"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Reflectivity</a:t>
            </a:r>
            <a:endParaRPr lang="en-US" sz="1400"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4549117" y="4134068"/>
            <a:ext cx="369332" cy="2360509"/>
          </a:xfrm>
          <a:prstGeom prst="rect">
            <a:avLst/>
          </a:prstGeom>
          <a:noFill/>
        </p:spPr>
        <p:txBody>
          <a:bodyPr vert="vert270" wrap="square" rtlCol="0" anchor="t" anchorCtr="1">
            <a:spAutoFit/>
          </a:bodyPr>
          <a:lstStyle/>
          <a:p>
            <a:pPr algn="ctr"/>
            <a:r>
              <a:rPr lang="en-US" sz="1200" dirty="0" smtClean="0">
                <a:latin typeface="Arial" panose="020B0604020202020204" pitchFamily="34" charset="0"/>
                <a:cs typeface="Arial" panose="020B0604020202020204" pitchFamily="34" charset="0"/>
              </a:rPr>
              <a:t>Height (km)</a:t>
            </a:r>
            <a:endParaRPr lang="en-US" sz="1200" dirty="0">
              <a:latin typeface="Arial" panose="020B0604020202020204" pitchFamily="34" charset="0"/>
              <a:cs typeface="Arial" panose="020B0604020202020204" pitchFamily="34" charset="0"/>
            </a:endParaRPr>
          </a:p>
        </p:txBody>
      </p:sp>
      <p:pic>
        <p:nvPicPr>
          <p:cNvPr id="17" name="Picture 16"/>
          <p:cNvPicPr>
            <a:picLocks/>
          </p:cNvPicPr>
          <p:nvPr/>
        </p:nvPicPr>
        <p:blipFill rotWithShape="1">
          <a:blip r:embed="rId4">
            <a:extLst>
              <a:ext uri="{28A0092B-C50C-407E-A947-70E740481C1C}">
                <a14:useLocalDpi xmlns:a14="http://schemas.microsoft.com/office/drawing/2010/main" val="0"/>
              </a:ext>
            </a:extLst>
          </a:blip>
          <a:srcRect l="19168" t="50742" r="68332" b="31058"/>
          <a:stretch/>
        </p:blipFill>
        <p:spPr>
          <a:xfrm>
            <a:off x="4915168" y="4134068"/>
            <a:ext cx="2743200" cy="2286000"/>
          </a:xfrm>
          <a:prstGeom prst="rect">
            <a:avLst/>
          </a:prstGeom>
        </p:spPr>
      </p:pic>
      <p:sp>
        <p:nvSpPr>
          <p:cNvPr id="33" name="Oval 32"/>
          <p:cNvSpPr/>
          <p:nvPr/>
        </p:nvSpPr>
        <p:spPr>
          <a:xfrm>
            <a:off x="5285554" y="5350875"/>
            <a:ext cx="1053812" cy="5334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4" name="TextBox 83"/>
          <p:cNvSpPr txBox="1"/>
          <p:nvPr/>
        </p:nvSpPr>
        <p:spPr>
          <a:xfrm>
            <a:off x="4920647" y="4272684"/>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85" name="TextBox 84"/>
          <p:cNvSpPr txBox="1"/>
          <p:nvPr/>
        </p:nvSpPr>
        <p:spPr>
          <a:xfrm>
            <a:off x="4924833" y="4877575"/>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86" name="TextBox 85"/>
          <p:cNvSpPr txBox="1"/>
          <p:nvPr/>
        </p:nvSpPr>
        <p:spPr>
          <a:xfrm>
            <a:off x="4928675" y="5482467"/>
            <a:ext cx="127595"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87" name="TextBox 86"/>
          <p:cNvSpPr txBox="1"/>
          <p:nvPr/>
        </p:nvSpPr>
        <p:spPr>
          <a:xfrm>
            <a:off x="4928675" y="6087359"/>
            <a:ext cx="150717" cy="153888"/>
          </a:xfrm>
          <a:prstGeom prst="rect">
            <a:avLst/>
          </a:prstGeom>
          <a:solidFill>
            <a:schemeClr val="tx1"/>
          </a:solid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88" name="TextBox 87"/>
          <p:cNvSpPr txBox="1"/>
          <p:nvPr/>
        </p:nvSpPr>
        <p:spPr>
          <a:xfrm>
            <a:off x="5072733" y="6232828"/>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89" name="TextBox 88"/>
          <p:cNvSpPr txBox="1"/>
          <p:nvPr/>
        </p:nvSpPr>
        <p:spPr>
          <a:xfrm>
            <a:off x="5548823" y="6232828"/>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2</a:t>
            </a:r>
          </a:p>
        </p:txBody>
      </p:sp>
      <p:sp>
        <p:nvSpPr>
          <p:cNvPr id="90" name="TextBox 89"/>
          <p:cNvSpPr txBox="1"/>
          <p:nvPr/>
        </p:nvSpPr>
        <p:spPr>
          <a:xfrm>
            <a:off x="6052146" y="6242291"/>
            <a:ext cx="150717"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91" name="TextBox 90"/>
          <p:cNvSpPr txBox="1"/>
          <p:nvPr/>
        </p:nvSpPr>
        <p:spPr>
          <a:xfrm>
            <a:off x="6528236" y="6232828"/>
            <a:ext cx="150717"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6</a:t>
            </a:r>
          </a:p>
        </p:txBody>
      </p:sp>
      <p:cxnSp>
        <p:nvCxnSpPr>
          <p:cNvPr id="92" name="Straight Connector 91"/>
          <p:cNvCxnSpPr/>
          <p:nvPr/>
        </p:nvCxnSpPr>
        <p:spPr>
          <a:xfrm>
            <a:off x="5120704" y="4194417"/>
            <a:ext cx="0" cy="197556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5120705" y="6164303"/>
            <a:ext cx="172595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4890305" y="6434064"/>
            <a:ext cx="218675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Distance from S-</a:t>
            </a:r>
            <a:r>
              <a:rPr lang="en-US" sz="1200" dirty="0" err="1" smtClean="0">
                <a:latin typeface="Arial" panose="020B0604020202020204" pitchFamily="34" charset="0"/>
                <a:cs typeface="Arial" panose="020B0604020202020204" pitchFamily="34" charset="0"/>
              </a:rPr>
              <a:t>PolKa</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(km)</a:t>
            </a:r>
            <a:endParaRPr lang="en-US" sz="1200" dirty="0">
              <a:latin typeface="Arial" panose="020B0604020202020204" pitchFamily="34" charset="0"/>
              <a:cs typeface="Arial" panose="020B0604020202020204" pitchFamily="34" charset="0"/>
            </a:endParaRPr>
          </a:p>
        </p:txBody>
      </p:sp>
      <p:sp>
        <p:nvSpPr>
          <p:cNvPr id="102" name="TextBox 101"/>
          <p:cNvSpPr txBox="1"/>
          <p:nvPr/>
        </p:nvSpPr>
        <p:spPr>
          <a:xfrm>
            <a:off x="7356343" y="4167469"/>
            <a:ext cx="225604"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1.5</a:t>
            </a:r>
            <a:endParaRPr lang="en-US" sz="1000" dirty="0">
              <a:solidFill>
                <a:schemeClr val="bg1"/>
              </a:solidFill>
              <a:latin typeface="Arial" panose="020B0604020202020204" pitchFamily="34" charset="0"/>
              <a:cs typeface="Arial" panose="020B0604020202020204" pitchFamily="34" charset="0"/>
            </a:endParaRPr>
          </a:p>
        </p:txBody>
      </p:sp>
      <p:sp>
        <p:nvSpPr>
          <p:cNvPr id="103" name="TextBox 102"/>
          <p:cNvSpPr txBox="1"/>
          <p:nvPr/>
        </p:nvSpPr>
        <p:spPr>
          <a:xfrm>
            <a:off x="7369301" y="5463687"/>
            <a:ext cx="225604"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0</a:t>
            </a:r>
            <a:r>
              <a:rPr lang="en-US" sz="1000" dirty="0" smtClean="0">
                <a:solidFill>
                  <a:schemeClr val="bg1"/>
                </a:solidFill>
                <a:latin typeface="Arial" panose="020B0604020202020204" pitchFamily="34" charset="0"/>
                <a:cs typeface="Arial" panose="020B0604020202020204" pitchFamily="34" charset="0"/>
              </a:rPr>
              <a:t>.5</a:t>
            </a:r>
            <a:endParaRPr lang="en-US" sz="1000" dirty="0">
              <a:solidFill>
                <a:schemeClr val="bg1"/>
              </a:solidFill>
              <a:latin typeface="Arial" panose="020B0604020202020204" pitchFamily="34" charset="0"/>
              <a:cs typeface="Arial" panose="020B0604020202020204" pitchFamily="34" charset="0"/>
            </a:endParaRPr>
          </a:p>
        </p:txBody>
      </p:sp>
      <p:sp>
        <p:nvSpPr>
          <p:cNvPr id="104" name="TextBox 103"/>
          <p:cNvSpPr txBox="1"/>
          <p:nvPr/>
        </p:nvSpPr>
        <p:spPr>
          <a:xfrm>
            <a:off x="7369301" y="4783022"/>
            <a:ext cx="225604" cy="153888"/>
          </a:xfrm>
          <a:prstGeom prst="rect">
            <a:avLst/>
          </a:prstGeom>
          <a:solidFill>
            <a:schemeClr val="tx1"/>
          </a:solidFill>
        </p:spPr>
        <p:txBody>
          <a:bodyPr wrap="square" lIns="0" tIns="0" rIns="0" bIns="0" rtlCol="0">
            <a:spAutoFit/>
          </a:bodyPr>
          <a:lstStyle/>
          <a:p>
            <a:r>
              <a:rPr lang="en-US" sz="1000" dirty="0" smtClean="0">
                <a:solidFill>
                  <a:schemeClr val="bg1"/>
                </a:solidFill>
                <a:latin typeface="Arial" panose="020B0604020202020204" pitchFamily="34" charset="0"/>
                <a:cs typeface="Arial" panose="020B0604020202020204" pitchFamily="34" charset="0"/>
              </a:rPr>
              <a:t>1</a:t>
            </a:r>
            <a:endParaRPr lang="en-US" sz="1000" dirty="0">
              <a:solidFill>
                <a:schemeClr val="bg1"/>
              </a:solidFill>
              <a:latin typeface="Arial" panose="020B0604020202020204" pitchFamily="34" charset="0"/>
              <a:cs typeface="Arial" panose="020B0604020202020204" pitchFamily="34" charset="0"/>
            </a:endParaRPr>
          </a:p>
        </p:txBody>
      </p:sp>
      <p:sp>
        <p:nvSpPr>
          <p:cNvPr id="105" name="TextBox 104"/>
          <p:cNvSpPr txBox="1"/>
          <p:nvPr/>
        </p:nvSpPr>
        <p:spPr>
          <a:xfrm>
            <a:off x="7357888" y="6116010"/>
            <a:ext cx="225604" cy="153888"/>
          </a:xfrm>
          <a:prstGeom prst="rect">
            <a:avLst/>
          </a:prstGeom>
          <a:solidFill>
            <a:schemeClr val="tx1"/>
          </a:solidFill>
        </p:spPr>
        <p:txBody>
          <a:bodyPr wrap="square" lIns="0" tIns="0" rIns="0" bIns="0" rtlCol="0">
            <a:spAutoFit/>
          </a:bodyPr>
          <a:lstStyle/>
          <a:p>
            <a:r>
              <a:rPr lang="en-US" sz="1000" dirty="0">
                <a:solidFill>
                  <a:schemeClr val="bg1"/>
                </a:solidFill>
                <a:latin typeface="Arial" panose="020B0604020202020204" pitchFamily="34" charset="0"/>
                <a:cs typeface="Arial" panose="020B0604020202020204" pitchFamily="34" charset="0"/>
              </a:rPr>
              <a:t>0</a:t>
            </a:r>
          </a:p>
        </p:txBody>
      </p:sp>
      <p:sp>
        <p:nvSpPr>
          <p:cNvPr id="108" name="TextBox 107"/>
          <p:cNvSpPr txBox="1"/>
          <p:nvPr/>
        </p:nvSpPr>
        <p:spPr>
          <a:xfrm>
            <a:off x="5075549" y="4140663"/>
            <a:ext cx="2014019"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Differential Reflectivity</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887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p:cNvPicPr>
          <p:nvPr/>
        </p:nvPicPr>
        <p:blipFill rotWithShape="1">
          <a:blip r:embed="rId3" cstate="print">
            <a:extLst>
              <a:ext uri="{28A0092B-C50C-407E-A947-70E740481C1C}">
                <a14:useLocalDpi xmlns:a14="http://schemas.microsoft.com/office/drawing/2010/main" val="0"/>
              </a:ext>
            </a:extLst>
          </a:blip>
          <a:srcRect l="9527" t="5714" r="8075" b="6546"/>
          <a:stretch/>
        </p:blipFill>
        <p:spPr>
          <a:xfrm>
            <a:off x="870581" y="1884053"/>
            <a:ext cx="3657600" cy="4395772"/>
          </a:xfrm>
          <a:prstGeom prst="rect">
            <a:avLst/>
          </a:prstGeom>
        </p:spPr>
      </p:pic>
      <p:pic>
        <p:nvPicPr>
          <p:cNvPr id="34" name="Picture 33"/>
          <p:cNvPicPr>
            <a:picLocks/>
          </p:cNvPicPr>
          <p:nvPr/>
        </p:nvPicPr>
        <p:blipFill rotWithShape="1">
          <a:blip r:embed="rId4" cstate="print">
            <a:extLst>
              <a:ext uri="{28A0092B-C50C-407E-A947-70E740481C1C}">
                <a14:useLocalDpi xmlns:a14="http://schemas.microsoft.com/office/drawing/2010/main" val="0"/>
              </a:ext>
            </a:extLst>
          </a:blip>
          <a:srcRect l="9657" t="6196" r="6755" b="6750"/>
          <a:stretch/>
        </p:blipFill>
        <p:spPr>
          <a:xfrm>
            <a:off x="4799115" y="1890783"/>
            <a:ext cx="3657600" cy="4389042"/>
          </a:xfrm>
          <a:prstGeom prst="rect">
            <a:avLst/>
          </a:prstGeom>
        </p:spPr>
      </p:pic>
      <p:sp>
        <p:nvSpPr>
          <p:cNvPr id="35" name="TextBox 34"/>
          <p:cNvSpPr txBox="1"/>
          <p:nvPr/>
        </p:nvSpPr>
        <p:spPr>
          <a:xfrm>
            <a:off x="920516" y="1147403"/>
            <a:ext cx="3600505" cy="369332"/>
          </a:xfrm>
          <a:prstGeom prst="rect">
            <a:avLst/>
          </a:prstGeom>
          <a:noFill/>
        </p:spPr>
        <p:txBody>
          <a:bodyPr wrap="square" rtlCol="0">
            <a:spAutoFit/>
          </a:bodyPr>
          <a:lstStyle/>
          <a:p>
            <a:pPr algn="ctr"/>
            <a:r>
              <a:rPr lang="en-US" u="sng" dirty="0" smtClean="0">
                <a:solidFill>
                  <a:schemeClr val="accent4">
                    <a:lumMod val="40000"/>
                    <a:lumOff val="60000"/>
                  </a:schemeClr>
                </a:solidFill>
                <a:latin typeface="Arial" panose="020B0604020202020204" pitchFamily="34" charset="0"/>
                <a:cs typeface="Arial" panose="020B0604020202020204" pitchFamily="34" charset="0"/>
              </a:rPr>
              <a:t>Graupel / Rimed Aggregates </a:t>
            </a:r>
            <a:endParaRPr lang="en-US" u="sng"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36" name="TextBox 35"/>
          <p:cNvSpPr txBox="1"/>
          <p:nvPr/>
        </p:nvSpPr>
        <p:spPr>
          <a:xfrm>
            <a:off x="4812326" y="1147403"/>
            <a:ext cx="3623808" cy="369332"/>
          </a:xfrm>
          <a:prstGeom prst="rect">
            <a:avLst/>
          </a:prstGeom>
          <a:noFill/>
        </p:spPr>
        <p:txBody>
          <a:bodyPr wrap="square" rtlCol="0">
            <a:spAutoFit/>
          </a:bodyPr>
          <a:lstStyle/>
          <a:p>
            <a:pPr algn="ctr"/>
            <a:r>
              <a:rPr lang="en-US" u="sng" dirty="0" smtClean="0">
                <a:solidFill>
                  <a:schemeClr val="accent4">
                    <a:lumMod val="40000"/>
                    <a:lumOff val="60000"/>
                  </a:schemeClr>
                </a:solidFill>
                <a:latin typeface="Arial" panose="020B0604020202020204" pitchFamily="34" charset="0"/>
                <a:cs typeface="Arial" panose="020B0604020202020204" pitchFamily="34" charset="0"/>
              </a:rPr>
              <a:t>Wet Aggregates Only</a:t>
            </a:r>
            <a:endParaRPr lang="en-US" u="sng"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465228" y="1890783"/>
            <a:ext cx="400110" cy="2055392"/>
          </a:xfrm>
          <a:prstGeom prst="rect">
            <a:avLst/>
          </a:prstGeom>
          <a:noFill/>
        </p:spPr>
        <p:txBody>
          <a:bodyPr vert="vert270" wrap="square" rtlCol="0" anchor="t" anchorCtr="1">
            <a:spAutoFit/>
          </a:bodyPr>
          <a:lstStyle/>
          <a:p>
            <a:pPr algn="ctr"/>
            <a:r>
              <a:rPr lang="en-US" sz="1400" dirty="0" smtClean="0">
                <a:latin typeface="Arial" panose="020B0604020202020204" pitchFamily="34" charset="0"/>
                <a:cs typeface="Arial" panose="020B0604020202020204" pitchFamily="34" charset="0"/>
              </a:rPr>
              <a:t>Height (km)</a:t>
            </a:r>
            <a:endParaRPr lang="en-US" sz="1400" dirty="0">
              <a:latin typeface="Arial" panose="020B0604020202020204" pitchFamily="34" charset="0"/>
              <a:cs typeface="Arial" panose="020B0604020202020204" pitchFamily="34" charset="0"/>
            </a:endParaRPr>
          </a:p>
        </p:txBody>
      </p:sp>
      <p:sp>
        <p:nvSpPr>
          <p:cNvPr id="14" name="TextBox 13"/>
          <p:cNvSpPr txBox="1"/>
          <p:nvPr/>
        </p:nvSpPr>
        <p:spPr>
          <a:xfrm>
            <a:off x="0" y="1561286"/>
            <a:ext cx="9144000" cy="338554"/>
          </a:xfrm>
          <a:prstGeom prst="rect">
            <a:avLst/>
          </a:prstGeom>
          <a:solidFill>
            <a:schemeClr val="bg1"/>
          </a:solid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Reflectivity Profile (</a:t>
            </a:r>
            <a:r>
              <a:rPr lang="en-US" sz="1600" dirty="0" err="1" smtClean="0">
                <a:solidFill>
                  <a:schemeClr val="tx1">
                    <a:lumMod val="85000"/>
                  </a:schemeClr>
                </a:solidFill>
                <a:latin typeface="Arial" panose="020B0604020202020204" pitchFamily="34" charset="0"/>
                <a:cs typeface="Arial" panose="020B0604020202020204" pitchFamily="34" charset="0"/>
              </a:rPr>
              <a:t>dBZ</a:t>
            </a:r>
            <a:r>
              <a:rPr lang="en-US" sz="1600" dirty="0" smtClean="0">
                <a:solidFill>
                  <a:schemeClr val="tx1">
                    <a:lumMod val="85000"/>
                  </a:schemeClr>
                </a:solidFill>
                <a:latin typeface="Arial" panose="020B0604020202020204" pitchFamily="34" charset="0"/>
                <a:cs typeface="Arial" panose="020B0604020202020204" pitchFamily="34" charset="0"/>
              </a:rPr>
              <a:t>)</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0" y="3921414"/>
            <a:ext cx="9144000" cy="338554"/>
          </a:xfrm>
          <a:prstGeom prst="rect">
            <a:avLst/>
          </a:prstGeom>
          <a:solidFill>
            <a:schemeClr val="bg1"/>
          </a:solid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Differential Reflectivity Profile (dB)</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465228" y="4236001"/>
            <a:ext cx="400110" cy="2055392"/>
          </a:xfrm>
          <a:prstGeom prst="rect">
            <a:avLst/>
          </a:prstGeom>
          <a:noFill/>
        </p:spPr>
        <p:txBody>
          <a:bodyPr vert="vert270" wrap="square" rtlCol="0" anchor="t" anchorCtr="1">
            <a:spAutoFit/>
          </a:bodyPr>
          <a:lstStyle/>
          <a:p>
            <a:pPr algn="ctr"/>
            <a:r>
              <a:rPr lang="en-US" sz="1400" dirty="0" smtClean="0">
                <a:latin typeface="Arial" panose="020B0604020202020204" pitchFamily="34" charset="0"/>
                <a:cs typeface="Arial" panose="020B0604020202020204" pitchFamily="34" charset="0"/>
              </a:rPr>
              <a:t>Height (km)</a:t>
            </a:r>
            <a:endParaRPr lang="en-US" sz="1400" dirty="0">
              <a:latin typeface="Arial" panose="020B0604020202020204" pitchFamily="34" charset="0"/>
              <a:cs typeface="Arial" panose="020B0604020202020204" pitchFamily="34" charset="0"/>
            </a:endParaRPr>
          </a:p>
        </p:txBody>
      </p:sp>
      <p:sp>
        <p:nvSpPr>
          <p:cNvPr id="13" name="Title 1"/>
          <p:cNvSpPr txBox="1">
            <a:spLocks/>
          </p:cNvSpPr>
          <p:nvPr/>
        </p:nvSpPr>
        <p:spPr>
          <a:xfrm>
            <a:off x="0" y="-3664"/>
            <a:ext cx="9144000" cy="838200"/>
          </a:xfrm>
          <a:prstGeom prst="rect">
            <a:avLst/>
          </a:prstGeom>
        </p:spPr>
        <p:txBody>
          <a:bodyPr vert="horz" lIns="91440" tIns="45720" rIns="91440" bIns="45720" rtlCol="0" anchor="ctr" anchorCtr="0">
            <a:noAutofit/>
          </a:bodyPr>
          <a:lstStyle>
            <a:lvl1pPr algn="ctr" defTabSz="914377"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sz="2800" b="1" dirty="0" smtClean="0">
                <a:solidFill>
                  <a:schemeClr val="accent4">
                    <a:lumMod val="40000"/>
                    <a:lumOff val="60000"/>
                  </a:schemeClr>
                </a:solidFill>
                <a:latin typeface="Arial Black" panose="020B0A04020102020204" pitchFamily="34" charset="0"/>
              </a:rPr>
              <a:t>Graupel in </a:t>
            </a:r>
            <a:r>
              <a:rPr lang="en-US" sz="2800" b="1" dirty="0" err="1" smtClean="0">
                <a:solidFill>
                  <a:schemeClr val="accent4">
                    <a:lumMod val="40000"/>
                    <a:lumOff val="60000"/>
                  </a:schemeClr>
                </a:solidFill>
                <a:latin typeface="Arial Black" panose="020B0A04020102020204" pitchFamily="34" charset="0"/>
              </a:rPr>
              <a:t>Stratiform</a:t>
            </a:r>
            <a:r>
              <a:rPr lang="en-US" sz="2800" b="1" dirty="0" smtClean="0">
                <a:solidFill>
                  <a:schemeClr val="accent4">
                    <a:lumMod val="40000"/>
                    <a:lumOff val="60000"/>
                  </a:schemeClr>
                </a:solidFill>
                <a:latin typeface="Arial Black" panose="020B0A04020102020204" pitchFamily="34" charset="0"/>
              </a:rPr>
              <a:t> </a:t>
            </a:r>
            <a:br>
              <a:rPr lang="en-US" sz="2800" b="1" dirty="0" smtClean="0">
                <a:solidFill>
                  <a:schemeClr val="accent4">
                    <a:lumMod val="40000"/>
                    <a:lumOff val="60000"/>
                  </a:schemeClr>
                </a:solidFill>
                <a:latin typeface="Arial Black" panose="020B0A04020102020204" pitchFamily="34" charset="0"/>
              </a:rPr>
            </a:br>
            <a:r>
              <a:rPr lang="en-US" sz="1800" b="1" dirty="0" smtClean="0">
                <a:solidFill>
                  <a:schemeClr val="accent4">
                    <a:lumMod val="40000"/>
                    <a:lumOff val="60000"/>
                  </a:schemeClr>
                </a:solidFill>
                <a:cs typeface="Arial"/>
              </a:rPr>
              <a:t>0150 UTC, 18 November 2011 </a:t>
            </a:r>
            <a:endParaRPr lang="en-US" sz="1800" b="1" dirty="0">
              <a:solidFill>
                <a:schemeClr val="accent4">
                  <a:lumMod val="40000"/>
                  <a:lumOff val="60000"/>
                </a:schemeClr>
              </a:solidFill>
              <a:cs typeface="Arial"/>
            </a:endParaRPr>
          </a:p>
        </p:txBody>
      </p:sp>
    </p:spTree>
    <p:extLst>
      <p:ext uri="{BB962C8B-B14F-4D97-AF65-F5344CB8AC3E}">
        <p14:creationId xmlns:p14="http://schemas.microsoft.com/office/powerpoint/2010/main" val="7811929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572002" y="2892998"/>
            <a:ext cx="4232635" cy="31128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123834" y="6005867"/>
            <a:ext cx="2062737" cy="307777"/>
          </a:xfrm>
          <a:prstGeom prst="rect">
            <a:avLst/>
          </a:prstGeom>
          <a:noFill/>
        </p:spPr>
        <p:txBody>
          <a:bodyPr wrap="square" rtlCol="0">
            <a:spAutoFit/>
          </a:bodyPr>
          <a:lstStyle/>
          <a:p>
            <a:r>
              <a:rPr lang="en-US" sz="1400" dirty="0" smtClean="0">
                <a:solidFill>
                  <a:schemeClr val="tx1">
                    <a:lumMod val="85000"/>
                  </a:schemeClr>
                </a:solidFill>
                <a:latin typeface="Arial" panose="020B0604020202020204" pitchFamily="34" charset="0"/>
                <a:cs typeface="Arial" panose="020B0604020202020204" pitchFamily="34" charset="0"/>
              </a:rPr>
              <a:t>Leary and Houze, 1979</a:t>
            </a:r>
            <a:endParaRPr lang="en-US" sz="1400" dirty="0">
              <a:solidFill>
                <a:schemeClr val="tx1">
                  <a:lumMod val="85000"/>
                </a:schemeClr>
              </a:solidFill>
              <a:latin typeface="Arial" panose="020B0604020202020204" pitchFamily="34" charset="0"/>
              <a:cs typeface="Arial" panose="020B0604020202020204" pitchFamily="34" charset="0"/>
            </a:endParaRPr>
          </a:p>
        </p:txBody>
      </p:sp>
      <p:pic>
        <p:nvPicPr>
          <p:cNvPr id="14" name="Picture 13"/>
          <p:cNvPicPr>
            <a:picLocks/>
          </p:cNvPicPr>
          <p:nvPr/>
        </p:nvPicPr>
        <p:blipFill rotWithShape="1">
          <a:blip r:embed="rId3"/>
          <a:srcRect l="2517" t="4130" r="5061"/>
          <a:stretch/>
        </p:blipFill>
        <p:spPr>
          <a:xfrm>
            <a:off x="311372" y="2904776"/>
            <a:ext cx="3932038" cy="3112869"/>
          </a:xfrm>
          <a:prstGeom prst="rect">
            <a:avLst/>
          </a:prstGeom>
        </p:spPr>
      </p:pic>
      <p:sp>
        <p:nvSpPr>
          <p:cNvPr id="16" name="Rectangle 15"/>
          <p:cNvSpPr/>
          <p:nvPr/>
        </p:nvSpPr>
        <p:spPr>
          <a:xfrm>
            <a:off x="1052477" y="4653565"/>
            <a:ext cx="2256331" cy="353441"/>
          </a:xfrm>
          <a:prstGeom prst="rect">
            <a:avLst/>
          </a:prstGeom>
          <a:solidFill>
            <a:srgbClr val="FFC000">
              <a:alpha val="39000"/>
            </a:srgbClr>
          </a:solid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b="37415"/>
          <a:stretch/>
        </p:blipFill>
        <p:spPr>
          <a:xfrm>
            <a:off x="4662967" y="3516501"/>
            <a:ext cx="4028547" cy="2412959"/>
          </a:xfrm>
          <a:prstGeom prst="rect">
            <a:avLst/>
          </a:prstGeom>
        </p:spPr>
      </p:pic>
      <p:sp>
        <p:nvSpPr>
          <p:cNvPr id="7" name="TextBox 6"/>
          <p:cNvSpPr txBox="1"/>
          <p:nvPr/>
        </p:nvSpPr>
        <p:spPr>
          <a:xfrm>
            <a:off x="4772450" y="2879901"/>
            <a:ext cx="1447800" cy="738664"/>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Graupel</a:t>
            </a:r>
          </a:p>
          <a:p>
            <a:pPr algn="ctr"/>
            <a:r>
              <a:rPr lang="en-US" sz="1400" dirty="0" smtClean="0">
                <a:solidFill>
                  <a:schemeClr val="bg1"/>
                </a:solidFill>
                <a:latin typeface="Arial" panose="020B0604020202020204" pitchFamily="34" charset="0"/>
                <a:cs typeface="Arial" panose="020B0604020202020204" pitchFamily="34" charset="0"/>
              </a:rPr>
              <a:t>5.2 km</a:t>
            </a:r>
          </a:p>
          <a:p>
            <a:pPr algn="ctr"/>
            <a:r>
              <a:rPr lang="en-US" sz="1400" dirty="0" smtClean="0">
                <a:solidFill>
                  <a:schemeClr val="bg1"/>
                </a:solidFill>
                <a:latin typeface="Arial" panose="020B0604020202020204" pitchFamily="34" charset="0"/>
                <a:cs typeface="Arial" panose="020B0604020202020204" pitchFamily="34" charset="0"/>
              </a:rPr>
              <a:t>0.7°C</a:t>
            </a:r>
            <a:endParaRPr lang="en-US" sz="1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046650" y="2914544"/>
            <a:ext cx="1905000" cy="738664"/>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Aggregate</a:t>
            </a:r>
          </a:p>
          <a:p>
            <a:pPr algn="ctr"/>
            <a:r>
              <a:rPr lang="en-US" sz="1400" dirty="0" smtClean="0">
                <a:solidFill>
                  <a:schemeClr val="bg1"/>
                </a:solidFill>
                <a:latin typeface="Arial" panose="020B0604020202020204" pitchFamily="34" charset="0"/>
                <a:cs typeface="Arial" panose="020B0604020202020204" pitchFamily="34" charset="0"/>
              </a:rPr>
              <a:t>4.8 km</a:t>
            </a:r>
          </a:p>
          <a:p>
            <a:pPr algn="ctr"/>
            <a:r>
              <a:rPr lang="en-US" sz="1400" dirty="0" smtClean="0">
                <a:solidFill>
                  <a:schemeClr val="bg1"/>
                </a:solidFill>
                <a:latin typeface="Arial" panose="020B0604020202020204" pitchFamily="34" charset="0"/>
                <a:cs typeface="Arial" panose="020B0604020202020204" pitchFamily="34" charset="0"/>
              </a:rPr>
              <a:t>1.1°C</a:t>
            </a:r>
            <a:endParaRPr lang="en-US" sz="1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7624826" y="2892998"/>
            <a:ext cx="1524000" cy="738664"/>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Aggregate</a:t>
            </a:r>
          </a:p>
          <a:p>
            <a:pPr algn="ctr"/>
            <a:r>
              <a:rPr lang="en-US" sz="1400" dirty="0" smtClean="0">
                <a:solidFill>
                  <a:schemeClr val="bg1"/>
                </a:solidFill>
                <a:latin typeface="Arial" panose="020B0604020202020204" pitchFamily="34" charset="0"/>
                <a:cs typeface="Arial" panose="020B0604020202020204" pitchFamily="34" charset="0"/>
              </a:rPr>
              <a:t>4.9 km</a:t>
            </a:r>
          </a:p>
          <a:p>
            <a:pPr algn="ctr"/>
            <a:r>
              <a:rPr lang="en-US" sz="1400" dirty="0" smtClean="0">
                <a:solidFill>
                  <a:schemeClr val="bg1"/>
                </a:solidFill>
                <a:latin typeface="Arial" panose="020B0604020202020204" pitchFamily="34" charset="0"/>
                <a:cs typeface="Arial" panose="020B0604020202020204" pitchFamily="34" charset="0"/>
              </a:rPr>
              <a:t>0.2°C</a:t>
            </a:r>
            <a:endParaRPr lang="en-US" sz="1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155488" y="1913723"/>
            <a:ext cx="4892671" cy="830997"/>
          </a:xfrm>
          <a:prstGeom prst="rect">
            <a:avLst/>
          </a:prstGeom>
          <a:noFill/>
        </p:spPr>
        <p:txBody>
          <a:bodyPr wrap="square"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9 January 2005:</a:t>
            </a:r>
          </a:p>
          <a:p>
            <a:pPr algn="ctr"/>
            <a:r>
              <a:rPr lang="en-US" sz="1600" dirty="0" smtClean="0">
                <a:solidFill>
                  <a:schemeClr val="tx1">
                    <a:lumMod val="95000"/>
                  </a:schemeClr>
                </a:solidFill>
                <a:latin typeface="Arial" panose="020B0604020202020204" pitchFamily="34" charset="0"/>
                <a:cs typeface="Arial" panose="020B0604020202020204" pitchFamily="34" charset="0"/>
              </a:rPr>
              <a:t>Central Indian Ocean </a:t>
            </a:r>
          </a:p>
          <a:p>
            <a:pPr algn="ctr"/>
            <a:r>
              <a:rPr lang="en-US" sz="1600" dirty="0" smtClean="0">
                <a:solidFill>
                  <a:schemeClr val="tx1">
                    <a:lumMod val="95000"/>
                  </a:schemeClr>
                </a:solidFill>
                <a:latin typeface="Arial" panose="020B0604020202020204" pitchFamily="34" charset="0"/>
                <a:cs typeface="Arial" panose="020B0604020202020204" pitchFamily="34" charset="0"/>
              </a:rPr>
              <a:t>Thick stratiform, gentle rain, bright band</a:t>
            </a:r>
            <a:endParaRPr lang="en-US" sz="1600" dirty="0">
              <a:solidFill>
                <a:schemeClr val="tx1">
                  <a:lumMod val="95000"/>
                </a:schemeClr>
              </a:solidFill>
              <a:latin typeface="Arial" panose="020B0604020202020204" pitchFamily="34" charset="0"/>
              <a:cs typeface="Arial" panose="020B0604020202020204" pitchFamily="34" charset="0"/>
            </a:endParaRPr>
          </a:p>
        </p:txBody>
      </p:sp>
      <p:cxnSp>
        <p:nvCxnSpPr>
          <p:cNvPr id="12" name="Straight Arrow Connector 11"/>
          <p:cNvCxnSpPr/>
          <p:nvPr/>
        </p:nvCxnSpPr>
        <p:spPr>
          <a:xfrm>
            <a:off x="7325073" y="3346527"/>
            <a:ext cx="30739" cy="493139"/>
          </a:xfrm>
          <a:prstGeom prst="straightConnector1">
            <a:avLst/>
          </a:prstGeom>
          <a:ln w="7620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59344" y="6017645"/>
            <a:ext cx="1894343" cy="307777"/>
          </a:xfrm>
          <a:prstGeom prst="rect">
            <a:avLst/>
          </a:prstGeom>
          <a:noFill/>
        </p:spPr>
        <p:txBody>
          <a:bodyPr wrap="square" rtlCol="0">
            <a:spAutoFit/>
          </a:bodyPr>
          <a:lstStyle/>
          <a:p>
            <a:r>
              <a:rPr lang="en-US" sz="1400" dirty="0" smtClean="0">
                <a:solidFill>
                  <a:schemeClr val="tx1">
                    <a:lumMod val="85000"/>
                  </a:schemeClr>
                </a:solidFill>
                <a:latin typeface="Arial" panose="020B0604020202020204" pitchFamily="34" charset="0"/>
                <a:cs typeface="Arial" panose="020B0604020202020204" pitchFamily="34" charset="0"/>
              </a:rPr>
              <a:t>Suzuki et al., 2006</a:t>
            </a:r>
            <a:endParaRPr lang="en-US" sz="1400" dirty="0">
              <a:solidFill>
                <a:schemeClr val="tx1">
                  <a:lumMod val="85000"/>
                </a:schemeClr>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a:off x="8044770" y="3237710"/>
            <a:ext cx="997" cy="677014"/>
          </a:xfrm>
          <a:prstGeom prst="straightConnector1">
            <a:avLst/>
          </a:prstGeom>
          <a:ln w="76200">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35390" y="3237710"/>
            <a:ext cx="112015" cy="1485270"/>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18096" y="1425193"/>
            <a:ext cx="3075478" cy="400110"/>
          </a:xfrm>
          <a:prstGeom prst="rect">
            <a:avLst/>
          </a:prstGeom>
          <a:noFill/>
        </p:spPr>
        <p:txBody>
          <a:bodyPr wrap="square" rtlCol="0">
            <a:spAutoFit/>
          </a:bodyPr>
          <a:lstStyle/>
          <a:p>
            <a:r>
              <a:rPr lang="en-US" sz="2000" u="sng" dirty="0" smtClean="0">
                <a:solidFill>
                  <a:schemeClr val="accent4">
                    <a:lumMod val="40000"/>
                    <a:lumOff val="60000"/>
                  </a:schemeClr>
                </a:solidFill>
                <a:latin typeface="Arial" panose="020B0604020202020204" pitchFamily="34" charset="0"/>
                <a:cs typeface="Arial" panose="020B0604020202020204" pitchFamily="34" charset="0"/>
              </a:rPr>
              <a:t>Theoretical Support</a:t>
            </a:r>
            <a:endParaRPr lang="en-US" sz="2000" u="sng"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34" name="TextBox 33"/>
          <p:cNvSpPr txBox="1"/>
          <p:nvPr/>
        </p:nvSpPr>
        <p:spPr>
          <a:xfrm>
            <a:off x="5213023" y="1425193"/>
            <a:ext cx="3478491" cy="400110"/>
          </a:xfrm>
          <a:prstGeom prst="rect">
            <a:avLst/>
          </a:prstGeom>
          <a:noFill/>
        </p:spPr>
        <p:txBody>
          <a:bodyPr wrap="square" rtlCol="0">
            <a:spAutoFit/>
          </a:bodyPr>
          <a:lstStyle/>
          <a:p>
            <a:r>
              <a:rPr lang="en-US" sz="2000" u="sng" dirty="0" err="1" smtClean="0">
                <a:solidFill>
                  <a:schemeClr val="accent4">
                    <a:lumMod val="40000"/>
                    <a:lumOff val="60000"/>
                  </a:schemeClr>
                </a:solidFill>
                <a:latin typeface="Arial" panose="020B0604020202020204" pitchFamily="34" charset="0"/>
                <a:cs typeface="Arial" panose="020B0604020202020204" pitchFamily="34" charset="0"/>
              </a:rPr>
              <a:t>Videosonde</a:t>
            </a:r>
            <a:r>
              <a:rPr lang="en-US" sz="2000" u="sng" dirty="0" smtClean="0">
                <a:solidFill>
                  <a:schemeClr val="accent4">
                    <a:lumMod val="40000"/>
                    <a:lumOff val="60000"/>
                  </a:schemeClr>
                </a:solidFill>
                <a:latin typeface="Arial" panose="020B0604020202020204" pitchFamily="34" charset="0"/>
                <a:cs typeface="Arial" panose="020B0604020202020204" pitchFamily="34" charset="0"/>
              </a:rPr>
              <a:t> Observations</a:t>
            </a:r>
            <a:endParaRPr lang="en-US" sz="2000" u="sng"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2" name="TextBox 1"/>
          <p:cNvSpPr txBox="1"/>
          <p:nvPr/>
        </p:nvSpPr>
        <p:spPr>
          <a:xfrm>
            <a:off x="6059102" y="5219594"/>
            <a:ext cx="873909" cy="246221"/>
          </a:xfrm>
          <a:prstGeom prst="rect">
            <a:avLst/>
          </a:prstGeom>
          <a:solidFill>
            <a:schemeClr val="tx1"/>
          </a:solidFill>
          <a:ln>
            <a:solidFill>
              <a:schemeClr val="tx1"/>
            </a:solidFill>
          </a:ln>
        </p:spPr>
        <p:txBody>
          <a:bodyPr wrap="square" lIns="0" tIns="0" rIns="0" bIns="0" rtlCol="0">
            <a:spAutoFit/>
          </a:bodyPr>
          <a:lstStyle/>
          <a:p>
            <a:r>
              <a:rPr lang="en-US" sz="1600" dirty="0" smtClean="0">
                <a:solidFill>
                  <a:schemeClr val="bg1"/>
                </a:solidFill>
                <a:latin typeface="Arial"/>
                <a:cs typeface="Arial"/>
              </a:rPr>
              <a:t>5 mm</a:t>
            </a:r>
            <a:endParaRPr lang="en-US" sz="1600" dirty="0">
              <a:solidFill>
                <a:schemeClr val="bg1"/>
              </a:solidFill>
              <a:latin typeface="Arial"/>
              <a:cs typeface="Arial"/>
            </a:endParaRPr>
          </a:p>
        </p:txBody>
      </p:sp>
      <p:sp>
        <p:nvSpPr>
          <p:cNvPr id="21" name="Title 1"/>
          <p:cNvSpPr txBox="1">
            <a:spLocks/>
          </p:cNvSpPr>
          <p:nvPr/>
        </p:nvSpPr>
        <p:spPr>
          <a:xfrm>
            <a:off x="0" y="163112"/>
            <a:ext cx="9144000" cy="838200"/>
          </a:xfrm>
          <a:prstGeom prst="rect">
            <a:avLst/>
          </a:prstGeom>
        </p:spPr>
        <p:txBody>
          <a:bodyPr vert="horz" lIns="91440" tIns="45720" rIns="91440" bIns="45720" rtlCol="0" anchor="ctr" anchorCtr="0">
            <a:noAutofit/>
          </a:bodyPr>
          <a:lstStyle>
            <a:lvl1pPr algn="ctr" defTabSz="914377"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Arial"/>
                <a:ea typeface="+mj-ea"/>
                <a:cs typeface="+mj-cs"/>
              </a:defRPr>
            </a:lvl1pPr>
          </a:lstStyle>
          <a:p>
            <a:r>
              <a:rPr lang="en-US" sz="2800" b="1" dirty="0" smtClean="0">
                <a:solidFill>
                  <a:schemeClr val="accent4">
                    <a:lumMod val="40000"/>
                    <a:lumOff val="60000"/>
                  </a:schemeClr>
                </a:solidFill>
                <a:latin typeface="Arial Black" panose="020B0A04020102020204" pitchFamily="34" charset="0"/>
              </a:rPr>
              <a:t>Graupel in Stratiform </a:t>
            </a:r>
            <a:br>
              <a:rPr lang="en-US" sz="2800" b="1" dirty="0" smtClean="0">
                <a:solidFill>
                  <a:schemeClr val="accent4">
                    <a:lumMod val="40000"/>
                    <a:lumOff val="60000"/>
                  </a:schemeClr>
                </a:solidFill>
                <a:latin typeface="Arial Black" panose="020B0A04020102020204" pitchFamily="34" charset="0"/>
              </a:rPr>
            </a:br>
            <a:endParaRPr lang="en-US" sz="1800" b="1" dirty="0">
              <a:solidFill>
                <a:schemeClr val="accent4">
                  <a:lumMod val="40000"/>
                  <a:lumOff val="60000"/>
                </a:schemeClr>
              </a:solidFill>
              <a:cs typeface="Arial"/>
            </a:endParaRPr>
          </a:p>
        </p:txBody>
      </p:sp>
    </p:spTree>
    <p:extLst>
      <p:ext uri="{BB962C8B-B14F-4D97-AF65-F5344CB8AC3E}">
        <p14:creationId xmlns:p14="http://schemas.microsoft.com/office/powerpoint/2010/main" val="529721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Mesoscale Convective Systems (MCSs)</a:t>
            </a:r>
            <a:endParaRPr lang="en-US" sz="2800" b="1"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14" name="TextBox 13"/>
          <p:cNvSpPr txBox="1"/>
          <p:nvPr/>
        </p:nvSpPr>
        <p:spPr>
          <a:xfrm>
            <a:off x="2335621" y="1200933"/>
            <a:ext cx="4929959" cy="830997"/>
          </a:xfrm>
          <a:prstGeom prst="rect">
            <a:avLst/>
          </a:prstGeom>
          <a:noFill/>
        </p:spPr>
        <p:txBody>
          <a:bodyPr wrap="square" rtlCol="0">
            <a:spAutoFit/>
          </a:bodyPr>
          <a:lstStyle/>
          <a:p>
            <a:pPr marL="457200" indent="-457200">
              <a:buFont typeface="Arial" panose="020B0604020202020204" pitchFamily="34" charset="0"/>
              <a:buChar char="•"/>
            </a:pPr>
            <a:r>
              <a:rPr lang="en-US" sz="1600" dirty="0" smtClean="0">
                <a:solidFill>
                  <a:schemeClr val="tx1">
                    <a:lumMod val="85000"/>
                  </a:schemeClr>
                </a:solidFill>
                <a:latin typeface="Arial" panose="020B0604020202020204" pitchFamily="34" charset="0"/>
                <a:cs typeface="Arial" panose="020B0604020202020204" pitchFamily="34" charset="0"/>
              </a:rPr>
              <a:t>Contiguous precipitation over 100 km</a:t>
            </a:r>
          </a:p>
          <a:p>
            <a:pPr marL="457200" indent="-457200">
              <a:buFont typeface="Arial" panose="020B0604020202020204" pitchFamily="34" charset="0"/>
              <a:buChar char="•"/>
            </a:pPr>
            <a:endParaRPr lang="en-US" sz="1600" dirty="0" smtClean="0">
              <a:solidFill>
                <a:schemeClr val="tx1">
                  <a:lumMod val="8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600" dirty="0">
                <a:solidFill>
                  <a:schemeClr val="tx1">
                    <a:lumMod val="85000"/>
                  </a:schemeClr>
                </a:solidFill>
                <a:latin typeface="Arial" panose="020B0604020202020204" pitchFamily="34" charset="0"/>
                <a:cs typeface="Arial" panose="020B0604020202020204" pitchFamily="34" charset="0"/>
              </a:rPr>
              <a:t> </a:t>
            </a:r>
            <a:r>
              <a:rPr lang="en-US" sz="1600" dirty="0" smtClean="0">
                <a:solidFill>
                  <a:schemeClr val="tx1">
                    <a:lumMod val="85000"/>
                  </a:schemeClr>
                </a:solidFill>
                <a:latin typeface="Arial" panose="020B0604020202020204" pitchFamily="34" charset="0"/>
                <a:cs typeface="Arial" panose="020B0604020202020204" pitchFamily="34" charset="0"/>
              </a:rPr>
              <a:t>~ 60% of tropical precipitation</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1" y="2760490"/>
            <a:ext cx="3900885" cy="3339063"/>
          </a:xfrm>
          <a:prstGeom prst="rect">
            <a:avLst/>
          </a:prstGeom>
        </p:spPr>
      </p:pic>
      <p:cxnSp>
        <p:nvCxnSpPr>
          <p:cNvPr id="17" name="Straight Arrow Connector 16"/>
          <p:cNvCxnSpPr/>
          <p:nvPr/>
        </p:nvCxnSpPr>
        <p:spPr>
          <a:xfrm flipV="1">
            <a:off x="2933701" y="5244361"/>
            <a:ext cx="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933701" y="5703397"/>
            <a:ext cx="533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24730" y="5693298"/>
            <a:ext cx="381000" cy="369332"/>
          </a:xfrm>
          <a:prstGeom prst="rect">
            <a:avLst/>
          </a:prstGeom>
          <a:noFill/>
        </p:spPr>
        <p:txBody>
          <a:bodyPr wrap="square" rtlCol="0">
            <a:spAutoFit/>
          </a:bodyPr>
          <a:lstStyle/>
          <a:p>
            <a:r>
              <a:rPr lang="en-US" dirty="0" smtClean="0"/>
              <a:t>X</a:t>
            </a:r>
            <a:endParaRPr lang="en-US" dirty="0"/>
          </a:p>
        </p:txBody>
      </p:sp>
      <p:sp>
        <p:nvSpPr>
          <p:cNvPr id="21" name="TextBox 20"/>
          <p:cNvSpPr txBox="1"/>
          <p:nvPr/>
        </p:nvSpPr>
        <p:spPr>
          <a:xfrm>
            <a:off x="2705101" y="4983928"/>
            <a:ext cx="38100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Y</a:t>
            </a:r>
            <a:endParaRPr lang="en-US" sz="1400" dirty="0">
              <a:latin typeface="Arial" panose="020B0604020202020204" pitchFamily="34" charset="0"/>
              <a:cs typeface="Arial" panose="020B0604020202020204" pitchFamily="34" charset="0"/>
            </a:endParaRPr>
          </a:p>
        </p:txBody>
      </p:sp>
      <p:cxnSp>
        <p:nvCxnSpPr>
          <p:cNvPr id="23" name="Straight Connector 22"/>
          <p:cNvCxnSpPr/>
          <p:nvPr/>
        </p:nvCxnSpPr>
        <p:spPr>
          <a:xfrm flipV="1">
            <a:off x="2729430" y="4554728"/>
            <a:ext cx="3671370" cy="17273"/>
          </a:xfrm>
          <a:prstGeom prst="line">
            <a:avLst/>
          </a:prstGeom>
          <a:ln w="57150">
            <a:solidFill>
              <a:srgbClr val="44079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14648" y="6581001"/>
            <a:ext cx="1929352" cy="276999"/>
          </a:xfrm>
          <a:prstGeom prst="rect">
            <a:avLst/>
          </a:prstGeom>
          <a:noFill/>
        </p:spPr>
        <p:txBody>
          <a:bodyPr wrap="square" rtlCol="0">
            <a:spAutoFit/>
          </a:bodyPr>
          <a:lstStyle/>
          <a:p>
            <a:r>
              <a:rPr lang="en-US" sz="1200" dirty="0" smtClean="0">
                <a:solidFill>
                  <a:schemeClr val="tx1">
                    <a:lumMod val="85000"/>
                  </a:schemeClr>
                </a:solidFill>
                <a:latin typeface="Arial" panose="020B0604020202020204" pitchFamily="34" charset="0"/>
                <a:cs typeface="Arial" panose="020B0604020202020204" pitchFamily="34" charset="0"/>
              </a:rPr>
              <a:t> Houze 1997, 1989, 2004</a:t>
            </a:r>
            <a:endParaRPr lang="en-US" sz="1200" dirty="0">
              <a:solidFill>
                <a:schemeClr val="tx1">
                  <a:lumMod val="85000"/>
                </a:schemeClr>
              </a:solidFill>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720" r="5706" b="6330"/>
          <a:stretch/>
        </p:blipFill>
        <p:spPr bwMode="auto">
          <a:xfrm>
            <a:off x="1234911" y="2494778"/>
            <a:ext cx="7060677" cy="372691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38801" y="3390340"/>
            <a:ext cx="609600" cy="1774616"/>
          </a:xfrm>
          <a:prstGeom prst="rect">
            <a:avLst/>
          </a:prstGeom>
          <a:solidFill>
            <a:srgbClr val="C00000">
              <a:alpha val="20000"/>
            </a:srgbClr>
          </a:solidFill>
          <a:ln w="60325"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6077856" y="2750332"/>
            <a:ext cx="20416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1600" b="1" dirty="0" smtClean="0">
                <a:solidFill>
                  <a:srgbClr val="C00000"/>
                </a:solidFill>
                <a:latin typeface="Arial" panose="020B0604020202020204" pitchFamily="34" charset="0"/>
              </a:rPr>
              <a:t>Convective Region</a:t>
            </a:r>
            <a:endParaRPr lang="en-US" sz="1600" b="1" dirty="0">
              <a:solidFill>
                <a:srgbClr val="C00000"/>
              </a:solidFill>
              <a:latin typeface="Arial" panose="020B0604020202020204" pitchFamily="34" charset="0"/>
            </a:endParaRPr>
          </a:p>
        </p:txBody>
      </p:sp>
      <p:cxnSp>
        <p:nvCxnSpPr>
          <p:cNvPr id="7" name="Straight Arrow Connector 6"/>
          <p:cNvCxnSpPr/>
          <p:nvPr/>
        </p:nvCxnSpPr>
        <p:spPr>
          <a:xfrm flipH="1">
            <a:off x="6324600" y="3052465"/>
            <a:ext cx="1219200" cy="609897"/>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038601" y="4114800"/>
            <a:ext cx="1524000" cy="1028140"/>
          </a:xfrm>
          <a:prstGeom prst="rect">
            <a:avLst/>
          </a:prstGeom>
          <a:solidFill>
            <a:srgbClr val="0070C0">
              <a:alpha val="20000"/>
            </a:srgbClr>
          </a:solidFill>
          <a:ln w="50800" cmpd="sng">
            <a:solidFill>
              <a:srgbClr val="0070C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Arial" panose="020B0604020202020204" pitchFamily="34" charset="0"/>
              <a:cs typeface="Arial" panose="020B0604020202020204" pitchFamily="34" charset="0"/>
            </a:endParaRPr>
          </a:p>
        </p:txBody>
      </p:sp>
      <p:cxnSp>
        <p:nvCxnSpPr>
          <p:cNvPr id="9" name="Straight Arrow Connector 8"/>
          <p:cNvCxnSpPr/>
          <p:nvPr/>
        </p:nvCxnSpPr>
        <p:spPr>
          <a:xfrm>
            <a:off x="3524251" y="2937238"/>
            <a:ext cx="1142342" cy="1177562"/>
          </a:xfrm>
          <a:prstGeom prst="straightConnector1">
            <a:avLst/>
          </a:prstGeom>
          <a:ln w="38100" cmpd="sng">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1662630" y="2739639"/>
            <a:ext cx="3124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1600" b="1" dirty="0">
                <a:solidFill>
                  <a:srgbClr val="0070C0"/>
                </a:solidFill>
                <a:latin typeface="Arial" panose="020B0604020202020204" pitchFamily="34" charset="0"/>
                <a:cs typeface="Arial" panose="020B0604020202020204" pitchFamily="34" charset="0"/>
              </a:rPr>
              <a:t>Stratiform Region</a:t>
            </a:r>
          </a:p>
        </p:txBody>
      </p:sp>
    </p:spTree>
    <p:extLst>
      <p:ext uri="{BB962C8B-B14F-4D97-AF65-F5344CB8AC3E}">
        <p14:creationId xmlns:p14="http://schemas.microsoft.com/office/powerpoint/2010/main" val="3740588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0" y="0"/>
            <a:ext cx="9144000" cy="1143000"/>
          </a:xfrm>
        </p:spPr>
        <p:txBody>
          <a:bodyPr>
            <a:noAutofit/>
          </a:bodyPr>
          <a:lstStyle/>
          <a:p>
            <a:r>
              <a:rPr lang="en-US" sz="2800" b="1" dirty="0" smtClean="0">
                <a:solidFill>
                  <a:schemeClr val="accent4">
                    <a:lumMod val="40000"/>
                    <a:lumOff val="60000"/>
                  </a:schemeClr>
                </a:solidFill>
                <a:latin typeface="Arial Black" panose="020B0A04020102020204" pitchFamily="34" charset="0"/>
              </a:rPr>
              <a:t>Radar Analysis Conclusions</a:t>
            </a:r>
            <a:endParaRPr lang="en-US" sz="2800" b="1" dirty="0">
              <a:solidFill>
                <a:schemeClr val="accent4">
                  <a:lumMod val="40000"/>
                  <a:lumOff val="60000"/>
                </a:schemeClr>
              </a:solidFill>
              <a:latin typeface="Arial Black" panose="020B0A04020102020204" pitchFamily="34" charset="0"/>
            </a:endParaRPr>
          </a:p>
        </p:txBody>
      </p:sp>
      <p:sp>
        <p:nvSpPr>
          <p:cNvPr id="3" name="Rectangle 2"/>
          <p:cNvSpPr/>
          <p:nvPr/>
        </p:nvSpPr>
        <p:spPr>
          <a:xfrm>
            <a:off x="1971245" y="1412689"/>
            <a:ext cx="5700090" cy="2893757"/>
          </a:xfrm>
          <a:prstGeom prst="rect">
            <a:avLst/>
          </a:prstGeom>
          <a:solidFill>
            <a:schemeClr val="tx1">
              <a:lumMod val="9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latin typeface="Arial" panose="020B0604020202020204" pitchFamily="34" charset="0"/>
              <a:cs typeface="Arial" panose="020B0604020202020204" pitchFamily="34" charset="0"/>
            </a:endParaRPr>
          </a:p>
        </p:txBody>
      </p:sp>
      <p:sp>
        <p:nvSpPr>
          <p:cNvPr id="130" name="Oval 129"/>
          <p:cNvSpPr/>
          <p:nvPr/>
        </p:nvSpPr>
        <p:spPr>
          <a:xfrm>
            <a:off x="3443575" y="2980393"/>
            <a:ext cx="2135782" cy="756653"/>
          </a:xfrm>
          <a:prstGeom prst="ellipse">
            <a:avLst/>
          </a:prstGeom>
          <a:solidFill>
            <a:schemeClr val="accent1">
              <a:lumMod val="40000"/>
              <a:lumOff val="60000"/>
              <a:alpha val="7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1" name="Oval 130"/>
          <p:cNvSpPr/>
          <p:nvPr/>
        </p:nvSpPr>
        <p:spPr>
          <a:xfrm>
            <a:off x="5579357" y="2975759"/>
            <a:ext cx="459594" cy="761051"/>
          </a:xfrm>
          <a:prstGeom prst="ellipse">
            <a:avLst/>
          </a:prstGeom>
          <a:solidFill>
            <a:schemeClr val="accent1">
              <a:lumMod val="75000"/>
              <a:alpha val="70000"/>
            </a:schemeClr>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2" name="Oval 131"/>
          <p:cNvSpPr/>
          <p:nvPr/>
        </p:nvSpPr>
        <p:spPr>
          <a:xfrm>
            <a:off x="3443576" y="1512499"/>
            <a:ext cx="2874739" cy="799084"/>
          </a:xfrm>
          <a:prstGeom prst="ellipse">
            <a:avLst/>
          </a:prstGeom>
          <a:solidFill>
            <a:schemeClr val="accent5">
              <a:lumMod val="40000"/>
              <a:lumOff val="60000"/>
              <a:alpha val="7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3" name="Oval 132"/>
          <p:cNvSpPr/>
          <p:nvPr/>
        </p:nvSpPr>
        <p:spPr>
          <a:xfrm>
            <a:off x="3443576" y="2285019"/>
            <a:ext cx="2874739" cy="497529"/>
          </a:xfrm>
          <a:prstGeom prst="ellipse">
            <a:avLst/>
          </a:prstGeom>
          <a:solidFill>
            <a:schemeClr val="accent5">
              <a:lumMod val="75000"/>
              <a:alpha val="70000"/>
            </a:schemeClr>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4" name="Oval 133"/>
          <p:cNvSpPr/>
          <p:nvPr/>
        </p:nvSpPr>
        <p:spPr>
          <a:xfrm>
            <a:off x="3443576" y="2738017"/>
            <a:ext cx="2874739" cy="242376"/>
          </a:xfrm>
          <a:prstGeom prst="ellipse">
            <a:avLst/>
          </a:prstGeom>
          <a:solidFill>
            <a:schemeClr val="accent3">
              <a:lumMod val="60000"/>
              <a:lumOff val="40000"/>
              <a:alpha val="7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5" name="Oval 134"/>
          <p:cNvSpPr/>
          <p:nvPr/>
        </p:nvSpPr>
        <p:spPr>
          <a:xfrm rot="403143">
            <a:off x="3545889" y="2184270"/>
            <a:ext cx="796560" cy="151137"/>
          </a:xfrm>
          <a:prstGeom prst="ellipse">
            <a:avLst/>
          </a:prstGeom>
          <a:solidFill>
            <a:srgbClr val="00B050">
              <a:alpha val="70000"/>
            </a:srgbClr>
          </a:solidFill>
          <a:ln>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6" name="Oval 135"/>
          <p:cNvSpPr/>
          <p:nvPr/>
        </p:nvSpPr>
        <p:spPr>
          <a:xfrm>
            <a:off x="4865184" y="2683295"/>
            <a:ext cx="145519" cy="60865"/>
          </a:xfrm>
          <a:prstGeom prst="ellipse">
            <a:avLst/>
          </a:prstGeom>
          <a:solidFill>
            <a:schemeClr val="accent4">
              <a:lumMod val="60000"/>
              <a:lumOff val="40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8" name="Oval 137"/>
          <p:cNvSpPr/>
          <p:nvPr/>
        </p:nvSpPr>
        <p:spPr>
          <a:xfrm>
            <a:off x="6038951" y="3253787"/>
            <a:ext cx="279364" cy="455931"/>
          </a:xfrm>
          <a:prstGeom prst="ellipse">
            <a:avLst/>
          </a:prstGeom>
          <a:solidFill>
            <a:schemeClr val="accent2">
              <a:lumMod val="75000"/>
              <a:alpha val="7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9" name="Oval 138"/>
          <p:cNvSpPr/>
          <p:nvPr/>
        </p:nvSpPr>
        <p:spPr>
          <a:xfrm>
            <a:off x="5114002" y="2679547"/>
            <a:ext cx="145519" cy="60865"/>
          </a:xfrm>
          <a:prstGeom prst="ellipse">
            <a:avLst/>
          </a:prstGeom>
          <a:solidFill>
            <a:schemeClr val="accent4">
              <a:lumMod val="60000"/>
              <a:lumOff val="40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40" name="Oval 139"/>
          <p:cNvSpPr/>
          <p:nvPr/>
        </p:nvSpPr>
        <p:spPr>
          <a:xfrm>
            <a:off x="5373731" y="2679547"/>
            <a:ext cx="145519" cy="60865"/>
          </a:xfrm>
          <a:prstGeom prst="ellipse">
            <a:avLst/>
          </a:prstGeom>
          <a:solidFill>
            <a:schemeClr val="accent4">
              <a:lumMod val="60000"/>
              <a:lumOff val="40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grpSp>
        <p:nvGrpSpPr>
          <p:cNvPr id="28" name="Group 27"/>
          <p:cNvGrpSpPr/>
          <p:nvPr/>
        </p:nvGrpSpPr>
        <p:grpSpPr>
          <a:xfrm>
            <a:off x="1020278" y="2158898"/>
            <a:ext cx="6939815" cy="1781762"/>
            <a:chOff x="-1046375" y="2672581"/>
            <a:chExt cx="9625935" cy="2355836"/>
          </a:xfrm>
        </p:grpSpPr>
        <p:grpSp>
          <p:nvGrpSpPr>
            <p:cNvPr id="27" name="Group 26"/>
            <p:cNvGrpSpPr/>
            <p:nvPr/>
          </p:nvGrpSpPr>
          <p:grpSpPr>
            <a:xfrm>
              <a:off x="-1046375" y="3105531"/>
              <a:ext cx="9625935" cy="1922886"/>
              <a:chOff x="-1046375" y="3105531"/>
              <a:chExt cx="9625935" cy="1922886"/>
            </a:xfrm>
          </p:grpSpPr>
          <p:sp>
            <p:nvSpPr>
              <p:cNvPr id="10" name="Arc 9"/>
              <p:cNvSpPr/>
              <p:nvPr/>
            </p:nvSpPr>
            <p:spPr>
              <a:xfrm>
                <a:off x="-1046375" y="3225895"/>
                <a:ext cx="8266126" cy="1420581"/>
              </a:xfrm>
              <a:prstGeom prst="arc">
                <a:avLst/>
              </a:prstGeom>
              <a:noFill/>
              <a:ln w="571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26" name="Group 25"/>
              <p:cNvGrpSpPr/>
              <p:nvPr/>
            </p:nvGrpSpPr>
            <p:grpSpPr>
              <a:xfrm>
                <a:off x="2378488" y="3105531"/>
                <a:ext cx="6201072" cy="1922886"/>
                <a:chOff x="2378488" y="3105531"/>
                <a:chExt cx="6201072" cy="1922886"/>
              </a:xfrm>
            </p:grpSpPr>
            <p:cxnSp>
              <p:nvCxnSpPr>
                <p:cNvPr id="68" name="Straight Connector 67"/>
                <p:cNvCxnSpPr/>
                <p:nvPr/>
              </p:nvCxnSpPr>
              <p:spPr>
                <a:xfrm flipV="1">
                  <a:off x="2491015" y="3489875"/>
                  <a:ext cx="5196195" cy="1"/>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625608" y="3291504"/>
                  <a:ext cx="953952" cy="325552"/>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0˚C</a:t>
                  </a:r>
                  <a:endParaRPr lang="en-US" sz="1000" dirty="0">
                    <a:solidFill>
                      <a:schemeClr val="bg1"/>
                    </a:solidFill>
                    <a:latin typeface="Arial" panose="020B0604020202020204" pitchFamily="34" charset="0"/>
                    <a:cs typeface="Arial" panose="020B0604020202020204" pitchFamily="34" charset="0"/>
                  </a:endParaRPr>
                </a:p>
              </p:txBody>
            </p:sp>
            <p:sp>
              <p:nvSpPr>
                <p:cNvPr id="11" name="Isosceles Triangle 10"/>
                <p:cNvSpPr/>
                <p:nvPr/>
              </p:nvSpPr>
              <p:spPr>
                <a:xfrm rot="16200000">
                  <a:off x="2910007" y="3135498"/>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3029529" y="3758396"/>
                  <a:ext cx="2438017" cy="177789"/>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61" name="Isosceles Triangle 60"/>
                <p:cNvSpPr/>
                <p:nvPr/>
              </p:nvSpPr>
              <p:spPr>
                <a:xfrm rot="5400000">
                  <a:off x="5300972" y="3858308"/>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5703216" y="4062953"/>
                  <a:ext cx="1480009" cy="476228"/>
                </a:xfrm>
                <a:custGeom>
                  <a:avLst/>
                  <a:gdLst>
                    <a:gd name="connsiteX0" fmla="*/ 0 w 1480009"/>
                    <a:gd name="connsiteY0" fmla="*/ 0 h 476228"/>
                    <a:gd name="connsiteX1" fmla="*/ 320512 w 1480009"/>
                    <a:gd name="connsiteY1" fmla="*/ 122548 h 476228"/>
                    <a:gd name="connsiteX2" fmla="*/ 772998 w 1480009"/>
                    <a:gd name="connsiteY2" fmla="*/ 405352 h 476228"/>
                    <a:gd name="connsiteX3" fmla="*/ 1150071 w 1480009"/>
                    <a:gd name="connsiteY3" fmla="*/ 471340 h 476228"/>
                    <a:gd name="connsiteX4" fmla="*/ 1480009 w 1480009"/>
                    <a:gd name="connsiteY4" fmla="*/ 471340 h 476228"/>
                    <a:gd name="connsiteX5" fmla="*/ 1480009 w 1480009"/>
                    <a:gd name="connsiteY5" fmla="*/ 471340 h 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009" h="476228">
                      <a:moveTo>
                        <a:pt x="0" y="0"/>
                      </a:moveTo>
                      <a:cubicBezTo>
                        <a:pt x="95839" y="27494"/>
                        <a:pt x="191679" y="54989"/>
                        <a:pt x="320512" y="122548"/>
                      </a:cubicBezTo>
                      <a:cubicBezTo>
                        <a:pt x="449345" y="190107"/>
                        <a:pt x="634738" y="347220"/>
                        <a:pt x="772998" y="405352"/>
                      </a:cubicBezTo>
                      <a:cubicBezTo>
                        <a:pt x="911258" y="463484"/>
                        <a:pt x="1032236" y="460342"/>
                        <a:pt x="1150071" y="471340"/>
                      </a:cubicBezTo>
                      <a:cubicBezTo>
                        <a:pt x="1267906" y="482338"/>
                        <a:pt x="1480009" y="471340"/>
                        <a:pt x="1480009" y="471340"/>
                      </a:cubicBezTo>
                      <a:lnTo>
                        <a:pt x="1480009" y="471340"/>
                      </a:lnTo>
                    </a:path>
                  </a:pathLst>
                </a:cu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endCxn id="16" idx="3"/>
                </p:cNvCxnSpPr>
                <p:nvPr/>
              </p:nvCxnSpPr>
              <p:spPr>
                <a:xfrm flipV="1">
                  <a:off x="5650091" y="4534293"/>
                  <a:ext cx="1203196"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143738" y="4523423"/>
                  <a:ext cx="2031577"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86" name="Isosceles Triangle 85"/>
                <p:cNvSpPr/>
                <p:nvPr/>
              </p:nvSpPr>
              <p:spPr>
                <a:xfrm rot="5400000">
                  <a:off x="5122588" y="4433869"/>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Isosceles Triangle 86"/>
                <p:cNvSpPr/>
                <p:nvPr/>
              </p:nvSpPr>
              <p:spPr>
                <a:xfrm rot="5400000">
                  <a:off x="7052190" y="4444739"/>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Isosceles Triangle 88"/>
                <p:cNvSpPr/>
                <p:nvPr/>
              </p:nvSpPr>
              <p:spPr>
                <a:xfrm rot="16200000">
                  <a:off x="2927632" y="4439564"/>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V="1">
                  <a:off x="2535810" y="4873658"/>
                  <a:ext cx="4944328" cy="0"/>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677212"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2987703" y="4874789"/>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3298194"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608685"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3919176"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4228478"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4572000"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4912553" y="4873002"/>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213023"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5565377"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5875868" y="4887015"/>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6186359"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6496850"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6807341"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7116643"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2378488" y="4871088"/>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grpSp>
        </p:grpSp>
        <p:cxnSp>
          <p:nvCxnSpPr>
            <p:cNvPr id="141" name="Straight Connector 140"/>
            <p:cNvCxnSpPr/>
            <p:nvPr/>
          </p:nvCxnSpPr>
          <p:spPr>
            <a:xfrm flipV="1">
              <a:off x="2472495" y="2860255"/>
              <a:ext cx="5196195" cy="1"/>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542194" y="2672581"/>
              <a:ext cx="1037019" cy="325552"/>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-20˚C</a:t>
              </a:r>
              <a:endParaRPr lang="en-US" sz="1000" dirty="0">
                <a:solidFill>
                  <a:schemeClr val="bg1"/>
                </a:solidFill>
                <a:latin typeface="Arial" panose="020B0604020202020204" pitchFamily="34" charset="0"/>
                <a:cs typeface="Arial" panose="020B0604020202020204" pitchFamily="34" charset="0"/>
              </a:endParaRPr>
            </a:p>
          </p:txBody>
        </p:sp>
      </p:grpSp>
      <p:sp>
        <p:nvSpPr>
          <p:cNvPr id="143" name="TextBox 142"/>
          <p:cNvSpPr txBox="1"/>
          <p:nvPr/>
        </p:nvSpPr>
        <p:spPr>
          <a:xfrm>
            <a:off x="4208659" y="3200960"/>
            <a:ext cx="1337967"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Light Rain</a:t>
            </a:r>
            <a:endParaRPr lang="en-US" sz="1200" dirty="0">
              <a:solidFill>
                <a:schemeClr val="bg1"/>
              </a:solidFill>
              <a:latin typeface="Arial" panose="020B0604020202020204" pitchFamily="34" charset="0"/>
              <a:cs typeface="Arial" panose="020B0604020202020204" pitchFamily="34" charset="0"/>
            </a:endParaRPr>
          </a:p>
        </p:txBody>
      </p:sp>
      <p:sp>
        <p:nvSpPr>
          <p:cNvPr id="144" name="TextBox 143"/>
          <p:cNvSpPr txBox="1"/>
          <p:nvPr/>
        </p:nvSpPr>
        <p:spPr>
          <a:xfrm>
            <a:off x="2043202" y="2652224"/>
            <a:ext cx="1361432" cy="461665"/>
          </a:xfrm>
          <a:prstGeom prst="rect">
            <a:avLst/>
          </a:prstGeom>
          <a:noFill/>
          <a:ln w="38100">
            <a:solidFill>
              <a:srgbClr val="FFC000"/>
            </a:solidFill>
          </a:ln>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Graupel / Rimed Aggregates</a:t>
            </a:r>
            <a:endParaRPr lang="en-US" sz="1200" dirty="0">
              <a:solidFill>
                <a:schemeClr val="bg1"/>
              </a:solidFill>
              <a:latin typeface="Arial" panose="020B0604020202020204" pitchFamily="34" charset="0"/>
              <a:cs typeface="Arial" panose="020B0604020202020204" pitchFamily="34" charset="0"/>
            </a:endParaRPr>
          </a:p>
        </p:txBody>
      </p:sp>
      <p:sp>
        <p:nvSpPr>
          <p:cNvPr id="146" name="TextBox 145"/>
          <p:cNvSpPr txBox="1"/>
          <p:nvPr/>
        </p:nvSpPr>
        <p:spPr>
          <a:xfrm>
            <a:off x="2090210" y="2031796"/>
            <a:ext cx="1426813" cy="276999"/>
          </a:xfrm>
          <a:prstGeom prst="rect">
            <a:avLst/>
          </a:prstGeom>
          <a:noFill/>
          <a:ln w="38100">
            <a:solidFill>
              <a:srgbClr val="00B050"/>
            </a:solidFill>
          </a:ln>
        </p:spPr>
        <p:txBody>
          <a:bodyPr wrap="square" rtlCol="0">
            <a:spAutoFit/>
          </a:bodyPr>
          <a:lstStyle/>
          <a:p>
            <a:r>
              <a:rPr lang="en-US" sz="1200" dirty="0" err="1" smtClean="0">
                <a:solidFill>
                  <a:schemeClr val="bg1"/>
                </a:solidFill>
                <a:latin typeface="Arial" panose="020B0604020202020204" pitchFamily="34" charset="0"/>
                <a:cs typeface="Arial" panose="020B0604020202020204" pitchFamily="34" charset="0"/>
              </a:rPr>
              <a:t>Horz</a:t>
            </a:r>
            <a:r>
              <a:rPr lang="en-US" sz="1200" dirty="0" smtClean="0">
                <a:solidFill>
                  <a:schemeClr val="bg1"/>
                </a:solidFill>
                <a:latin typeface="Arial" panose="020B0604020202020204" pitchFamily="34" charset="0"/>
                <a:cs typeface="Arial" panose="020B0604020202020204" pitchFamily="34" charset="0"/>
              </a:rPr>
              <a:t>.-Oriented Ice</a:t>
            </a:r>
            <a:endParaRPr lang="en-US" sz="1200" dirty="0">
              <a:solidFill>
                <a:schemeClr val="bg1"/>
              </a:solidFill>
              <a:latin typeface="Arial" panose="020B0604020202020204" pitchFamily="34" charset="0"/>
              <a:cs typeface="Arial" panose="020B0604020202020204" pitchFamily="34" charset="0"/>
            </a:endParaRPr>
          </a:p>
        </p:txBody>
      </p:sp>
      <p:sp>
        <p:nvSpPr>
          <p:cNvPr id="147" name="TextBox 146"/>
          <p:cNvSpPr txBox="1"/>
          <p:nvPr/>
        </p:nvSpPr>
        <p:spPr>
          <a:xfrm>
            <a:off x="4194147" y="2291311"/>
            <a:ext cx="2013159" cy="276999"/>
          </a:xfrm>
          <a:prstGeom prst="rect">
            <a:avLst/>
          </a:prstGeom>
          <a:noFill/>
          <a:ln w="38100">
            <a:noFill/>
          </a:ln>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Dry Aggregates</a:t>
            </a:r>
            <a:endParaRPr lang="en-US" sz="1200" dirty="0">
              <a:solidFill>
                <a:schemeClr val="bg1"/>
              </a:solidFill>
              <a:latin typeface="Arial" panose="020B0604020202020204" pitchFamily="34" charset="0"/>
              <a:cs typeface="Arial" panose="020B0604020202020204" pitchFamily="34" charset="0"/>
            </a:endParaRPr>
          </a:p>
        </p:txBody>
      </p:sp>
      <p:sp>
        <p:nvSpPr>
          <p:cNvPr id="148" name="TextBox 147"/>
          <p:cNvSpPr txBox="1"/>
          <p:nvPr/>
        </p:nvSpPr>
        <p:spPr>
          <a:xfrm>
            <a:off x="4013757" y="1734885"/>
            <a:ext cx="2091829"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Small Ice Crystals</a:t>
            </a:r>
            <a:endParaRPr lang="en-US" sz="1200" dirty="0">
              <a:solidFill>
                <a:schemeClr val="bg1"/>
              </a:solidFill>
              <a:latin typeface="Arial" panose="020B0604020202020204" pitchFamily="34" charset="0"/>
              <a:cs typeface="Arial" panose="020B0604020202020204" pitchFamily="34" charset="0"/>
            </a:endParaRPr>
          </a:p>
        </p:txBody>
      </p:sp>
      <p:sp>
        <p:nvSpPr>
          <p:cNvPr id="149" name="TextBox 148"/>
          <p:cNvSpPr txBox="1"/>
          <p:nvPr/>
        </p:nvSpPr>
        <p:spPr>
          <a:xfrm>
            <a:off x="4600190" y="3957002"/>
            <a:ext cx="1219695" cy="276999"/>
          </a:xfrm>
          <a:prstGeom prst="rect">
            <a:avLst/>
          </a:prstGeom>
          <a:noFill/>
          <a:ln w="38100">
            <a:solidFill>
              <a:schemeClr val="accent1"/>
            </a:solidFill>
          </a:ln>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Moderate Rain</a:t>
            </a:r>
            <a:endParaRPr lang="en-US" sz="1200" dirty="0">
              <a:solidFill>
                <a:schemeClr val="bg1"/>
              </a:solidFill>
              <a:latin typeface="Arial" panose="020B0604020202020204" pitchFamily="34" charset="0"/>
              <a:cs typeface="Arial" panose="020B0604020202020204" pitchFamily="34" charset="0"/>
            </a:endParaRPr>
          </a:p>
        </p:txBody>
      </p:sp>
      <p:sp>
        <p:nvSpPr>
          <p:cNvPr id="150" name="TextBox 149"/>
          <p:cNvSpPr txBox="1"/>
          <p:nvPr/>
        </p:nvSpPr>
        <p:spPr>
          <a:xfrm>
            <a:off x="6153854" y="3937509"/>
            <a:ext cx="1013611" cy="276999"/>
          </a:xfrm>
          <a:prstGeom prst="rect">
            <a:avLst/>
          </a:prstGeom>
          <a:noFill/>
          <a:ln w="38100">
            <a:solidFill>
              <a:schemeClr val="accent2">
                <a:lumMod val="75000"/>
                <a:alpha val="70000"/>
              </a:schemeClr>
            </a:solidFill>
          </a:ln>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Heavy Rain</a:t>
            </a:r>
            <a:endParaRPr lang="en-US" sz="1200" dirty="0">
              <a:solidFill>
                <a:schemeClr val="bg1"/>
              </a:solidFill>
              <a:latin typeface="Arial" panose="020B0604020202020204" pitchFamily="34" charset="0"/>
              <a:cs typeface="Arial" panose="020B0604020202020204" pitchFamily="34" charset="0"/>
            </a:endParaRPr>
          </a:p>
        </p:txBody>
      </p:sp>
      <p:cxnSp>
        <p:nvCxnSpPr>
          <p:cNvPr id="151" name="Straight Arrow Connector 150"/>
          <p:cNvCxnSpPr/>
          <p:nvPr/>
        </p:nvCxnSpPr>
        <p:spPr>
          <a:xfrm flipH="1" flipV="1">
            <a:off x="2539031" y="3580277"/>
            <a:ext cx="1255" cy="2793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2539031" y="3859609"/>
            <a:ext cx="279421" cy="34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2438877" y="3311887"/>
            <a:ext cx="254521"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Z</a:t>
            </a:r>
            <a:endParaRPr lang="en-US" sz="1200" dirty="0">
              <a:solidFill>
                <a:schemeClr val="bg1"/>
              </a:solidFill>
              <a:latin typeface="Arial" panose="020B0604020202020204" pitchFamily="34" charset="0"/>
              <a:cs typeface="Arial" panose="020B0604020202020204" pitchFamily="34" charset="0"/>
            </a:endParaRPr>
          </a:p>
        </p:txBody>
      </p:sp>
      <p:sp>
        <p:nvSpPr>
          <p:cNvPr id="154" name="TextBox 153"/>
          <p:cNvSpPr txBox="1"/>
          <p:nvPr/>
        </p:nvSpPr>
        <p:spPr>
          <a:xfrm>
            <a:off x="2823625" y="3719943"/>
            <a:ext cx="254521"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X</a:t>
            </a:r>
            <a:endParaRPr lang="en-US" sz="1200" dirty="0">
              <a:solidFill>
                <a:schemeClr val="bg1"/>
              </a:solidFill>
              <a:latin typeface="Arial" panose="020B0604020202020204" pitchFamily="34" charset="0"/>
              <a:cs typeface="Arial" panose="020B0604020202020204" pitchFamily="34" charset="0"/>
            </a:endParaRPr>
          </a:p>
        </p:txBody>
      </p:sp>
      <p:sp>
        <p:nvSpPr>
          <p:cNvPr id="155" name="TextBox 154"/>
          <p:cNvSpPr txBox="1"/>
          <p:nvPr/>
        </p:nvSpPr>
        <p:spPr>
          <a:xfrm>
            <a:off x="4135830" y="2722457"/>
            <a:ext cx="1956342" cy="276999"/>
          </a:xfrm>
          <a:prstGeom prst="rect">
            <a:avLst/>
          </a:prstGeom>
          <a:noFill/>
          <a:ln w="38100">
            <a:noFill/>
          </a:ln>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Wet Aggregates</a:t>
            </a:r>
            <a:endParaRPr lang="en-US" sz="1200" dirty="0">
              <a:solidFill>
                <a:schemeClr val="bg1"/>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404634" y="2693262"/>
            <a:ext cx="1466917" cy="6212"/>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endCxn id="138" idx="4"/>
          </p:cNvCxnSpPr>
          <p:nvPr/>
        </p:nvCxnSpPr>
        <p:spPr>
          <a:xfrm flipV="1">
            <a:off x="6157427" y="3709718"/>
            <a:ext cx="0" cy="230086"/>
          </a:xfrm>
          <a:prstGeom prst="line">
            <a:avLst/>
          </a:prstGeom>
          <a:ln w="38100">
            <a:solidFill>
              <a:schemeClr val="accent2">
                <a:lumMod val="75000"/>
                <a:alpha val="70000"/>
              </a:schemeClr>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V="1">
            <a:off x="5809154" y="3736811"/>
            <a:ext cx="0" cy="230086"/>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6885417" y="6581001"/>
            <a:ext cx="2281287" cy="276999"/>
          </a:xfrm>
          <a:prstGeom prst="rect">
            <a:avLst/>
          </a:prstGeom>
          <a:noFill/>
        </p:spPr>
        <p:txBody>
          <a:bodyPr wrap="square" rtlCol="0">
            <a:spAutoFit/>
          </a:bodyPr>
          <a:lstStyle/>
          <a:p>
            <a:pPr algn="r"/>
            <a:r>
              <a:rPr lang="en-US" sz="1200" dirty="0" smtClean="0">
                <a:solidFill>
                  <a:schemeClr val="tx1">
                    <a:lumMod val="75000"/>
                  </a:schemeClr>
                </a:solidFill>
                <a:latin typeface="Arial" panose="020B0604020202020204" pitchFamily="34" charset="0"/>
                <a:cs typeface="Arial" panose="020B0604020202020204" pitchFamily="34" charset="0"/>
              </a:rPr>
              <a:t>Barnes and </a:t>
            </a:r>
            <a:r>
              <a:rPr lang="en-US" sz="1200" dirty="0" err="1" smtClean="0">
                <a:solidFill>
                  <a:schemeClr val="tx1">
                    <a:lumMod val="75000"/>
                  </a:schemeClr>
                </a:solidFill>
                <a:latin typeface="Arial" panose="020B0604020202020204" pitchFamily="34" charset="0"/>
                <a:cs typeface="Arial" panose="020B0604020202020204" pitchFamily="34" charset="0"/>
              </a:rPr>
              <a:t>Houze</a:t>
            </a:r>
            <a:r>
              <a:rPr lang="en-US" sz="1200" dirty="0" smtClean="0">
                <a:solidFill>
                  <a:schemeClr val="tx1">
                    <a:lumMod val="75000"/>
                  </a:schemeClr>
                </a:solidFill>
                <a:latin typeface="Arial" panose="020B0604020202020204" pitchFamily="34" charset="0"/>
                <a:cs typeface="Arial" panose="020B0604020202020204" pitchFamily="34" charset="0"/>
              </a:rPr>
              <a:t>, 2014</a:t>
            </a:r>
            <a:endParaRPr lang="en-US" sz="1200" dirty="0">
              <a:solidFill>
                <a:schemeClr val="tx1">
                  <a:lumMod val="75000"/>
                </a:schemeClr>
              </a:solidFill>
              <a:latin typeface="Arial" panose="020B0604020202020204" pitchFamily="34" charset="0"/>
              <a:cs typeface="Arial" panose="020B0604020202020204" pitchFamily="34" charset="0"/>
            </a:endParaRPr>
          </a:p>
        </p:txBody>
      </p:sp>
      <p:sp>
        <p:nvSpPr>
          <p:cNvPr id="159" name="TextBox 158"/>
          <p:cNvSpPr txBox="1"/>
          <p:nvPr/>
        </p:nvSpPr>
        <p:spPr>
          <a:xfrm>
            <a:off x="1683058" y="4820785"/>
            <a:ext cx="675322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D9D9D9"/>
                </a:solidFill>
                <a:latin typeface="Arial" panose="020B0604020202020204" pitchFamily="34" charset="0"/>
                <a:cs typeface="Arial" panose="020B0604020202020204" pitchFamily="34" charset="0"/>
              </a:rPr>
              <a:t>Frozen </a:t>
            </a:r>
            <a:r>
              <a:rPr lang="en-US" sz="1600" dirty="0">
                <a:solidFill>
                  <a:srgbClr val="D9D9D9"/>
                </a:solidFill>
                <a:latin typeface="Arial" panose="020B0604020202020204" pitchFamily="34" charset="0"/>
                <a:cs typeface="Arial" panose="020B0604020202020204" pitchFamily="34" charset="0"/>
              </a:rPr>
              <a:t>hydrometeor categories indicate microphysical </a:t>
            </a:r>
            <a:r>
              <a:rPr lang="en-US" sz="1600" dirty="0" smtClean="0">
                <a:solidFill>
                  <a:srgbClr val="D9D9D9"/>
                </a:solidFill>
                <a:latin typeface="Arial" panose="020B0604020202020204" pitchFamily="34" charset="0"/>
                <a:cs typeface="Arial" panose="020B0604020202020204" pitchFamily="34" charset="0"/>
              </a:rPr>
              <a:t>process</a:t>
            </a:r>
            <a:endParaRPr lang="en-US" sz="1600" dirty="0">
              <a:solidFill>
                <a:srgbClr val="D9D9D9"/>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rgbClr val="D9D9D9"/>
                </a:solidFill>
                <a:latin typeface="Arial" panose="020B0604020202020204" pitchFamily="34" charset="0"/>
                <a:cs typeface="Arial" panose="020B0604020202020204" pitchFamily="34" charset="0"/>
              </a:rPr>
              <a:t>Small Ice Crystals &amp; </a:t>
            </a:r>
            <a:r>
              <a:rPr lang="en-US" sz="1600" dirty="0" err="1">
                <a:solidFill>
                  <a:srgbClr val="D9D9D9"/>
                </a:solidFill>
                <a:latin typeface="Arial" panose="020B0604020202020204" pitchFamily="34" charset="0"/>
                <a:cs typeface="Arial" panose="020B0604020202020204" pitchFamily="34" charset="0"/>
              </a:rPr>
              <a:t>Horz</a:t>
            </a:r>
            <a:r>
              <a:rPr lang="en-US" sz="1600" dirty="0">
                <a:solidFill>
                  <a:srgbClr val="D9D9D9"/>
                </a:solidFill>
                <a:latin typeface="Arial" panose="020B0604020202020204" pitchFamily="34" charset="0"/>
                <a:cs typeface="Arial" panose="020B0604020202020204" pitchFamily="34" charset="0"/>
              </a:rPr>
              <a:t>. Oriented Ice = </a:t>
            </a:r>
            <a:r>
              <a:rPr lang="en-US" sz="1600" dirty="0">
                <a:solidFill>
                  <a:schemeClr val="accent4"/>
                </a:solidFill>
                <a:latin typeface="Arial" panose="020B0604020202020204" pitchFamily="34" charset="0"/>
                <a:cs typeface="Arial" panose="020B0604020202020204" pitchFamily="34" charset="0"/>
              </a:rPr>
              <a:t>Deposition </a:t>
            </a:r>
          </a:p>
          <a:p>
            <a:pPr marL="742950" lvl="1" indent="-285750">
              <a:buFont typeface="Arial" panose="020B0604020202020204" pitchFamily="34" charset="0"/>
              <a:buChar char="•"/>
            </a:pPr>
            <a:r>
              <a:rPr lang="en-US" sz="1600" dirty="0">
                <a:solidFill>
                  <a:srgbClr val="D9D9D9"/>
                </a:solidFill>
                <a:latin typeface="Arial" panose="020B0604020202020204" pitchFamily="34" charset="0"/>
                <a:cs typeface="Arial" panose="020B0604020202020204" pitchFamily="34" charset="0"/>
              </a:rPr>
              <a:t>Dry Aggregates = </a:t>
            </a:r>
            <a:r>
              <a:rPr lang="en-US" sz="1600" dirty="0">
                <a:solidFill>
                  <a:schemeClr val="accent4"/>
                </a:solidFill>
                <a:latin typeface="Arial" panose="020B0604020202020204" pitchFamily="34" charset="0"/>
                <a:cs typeface="Arial" panose="020B0604020202020204" pitchFamily="34" charset="0"/>
              </a:rPr>
              <a:t>Aggregation</a:t>
            </a:r>
          </a:p>
          <a:p>
            <a:pPr marL="742950" lvl="1" indent="-285750">
              <a:buFont typeface="Arial" panose="020B0604020202020204" pitchFamily="34" charset="0"/>
              <a:buChar char="•"/>
            </a:pPr>
            <a:r>
              <a:rPr lang="en-US" sz="1600" dirty="0">
                <a:solidFill>
                  <a:srgbClr val="D9D9D9"/>
                </a:solidFill>
                <a:latin typeface="Arial" panose="020B0604020202020204" pitchFamily="34" charset="0"/>
                <a:cs typeface="Arial" panose="020B0604020202020204" pitchFamily="34" charset="0"/>
              </a:rPr>
              <a:t>Graupel / Rimed Aggregates = </a:t>
            </a:r>
            <a:r>
              <a:rPr lang="en-US" sz="1600" dirty="0">
                <a:solidFill>
                  <a:schemeClr val="accent4"/>
                </a:solidFill>
                <a:latin typeface="Arial" panose="020B0604020202020204" pitchFamily="34" charset="0"/>
                <a:cs typeface="Arial" panose="020B0604020202020204" pitchFamily="34" charset="0"/>
              </a:rPr>
              <a:t>Riming</a:t>
            </a:r>
          </a:p>
          <a:p>
            <a:pPr marL="742950" lvl="1" indent="-285750">
              <a:buFont typeface="Arial" panose="020B0604020202020204" pitchFamily="34" charset="0"/>
              <a:buChar char="•"/>
            </a:pPr>
            <a:r>
              <a:rPr lang="en-US" sz="1600" dirty="0" smtClean="0">
                <a:solidFill>
                  <a:srgbClr val="D9D9D9"/>
                </a:solidFill>
                <a:latin typeface="Arial" panose="020B0604020202020204" pitchFamily="34" charset="0"/>
                <a:cs typeface="Arial" panose="020B0604020202020204" pitchFamily="34" charset="0"/>
              </a:rPr>
              <a:t>Wet </a:t>
            </a:r>
            <a:r>
              <a:rPr lang="en-US" sz="1600" dirty="0">
                <a:solidFill>
                  <a:srgbClr val="D9D9D9"/>
                </a:solidFill>
                <a:latin typeface="Arial" panose="020B0604020202020204" pitchFamily="34" charset="0"/>
                <a:cs typeface="Arial" panose="020B0604020202020204" pitchFamily="34" charset="0"/>
              </a:rPr>
              <a:t>Aggregates </a:t>
            </a:r>
            <a:r>
              <a:rPr lang="en-US" sz="1600">
                <a:solidFill>
                  <a:srgbClr val="D9D9D9"/>
                </a:solidFill>
                <a:latin typeface="Arial" panose="020B0604020202020204" pitchFamily="34" charset="0"/>
                <a:cs typeface="Arial" panose="020B0604020202020204" pitchFamily="34" charset="0"/>
              </a:rPr>
              <a:t>= </a:t>
            </a:r>
            <a:r>
              <a:rPr lang="en-US" sz="1600" smtClean="0">
                <a:solidFill>
                  <a:schemeClr val="accent4"/>
                </a:solidFill>
                <a:latin typeface="Arial" panose="020B0604020202020204" pitchFamily="34" charset="0"/>
                <a:cs typeface="Arial" panose="020B0604020202020204" pitchFamily="34" charset="0"/>
              </a:rPr>
              <a:t>Melting</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160" name="TextBox 159"/>
          <p:cNvSpPr txBox="1"/>
          <p:nvPr/>
        </p:nvSpPr>
        <p:spPr>
          <a:xfrm>
            <a:off x="1363295" y="1049598"/>
            <a:ext cx="6777023" cy="369332"/>
          </a:xfrm>
          <a:prstGeom prst="rect">
            <a:avLst/>
          </a:prstGeom>
          <a:noFill/>
        </p:spPr>
        <p:txBody>
          <a:bodyPr wrap="square" rtlCol="0">
            <a:spAutoFit/>
          </a:bodyPr>
          <a:lstStyle/>
          <a:p>
            <a:pPr algn="ctr"/>
            <a:r>
              <a:rPr lang="en-US" dirty="0" smtClean="0">
                <a:solidFill>
                  <a:schemeClr val="tx1">
                    <a:lumMod val="85000"/>
                  </a:schemeClr>
                </a:solidFill>
                <a:latin typeface="Arial" panose="020B0604020202020204" pitchFamily="34" charset="0"/>
                <a:cs typeface="Arial" panose="020B0604020202020204" pitchFamily="34" charset="0"/>
              </a:rPr>
              <a:t>Conceptual Model of Hydrometeor Type within Midlevel Inflow</a:t>
            </a:r>
            <a:endParaRPr lang="en-US" dirty="0">
              <a:solidFill>
                <a:schemeClr val="tx1">
                  <a:lumMod val="85000"/>
                </a:schemeClr>
              </a:solidFill>
              <a:latin typeface="Arial" panose="020B0604020202020204" pitchFamily="34" charset="0"/>
              <a:cs typeface="Arial" panose="020B0604020202020204" pitchFamily="34" charset="0"/>
            </a:endParaRPr>
          </a:p>
        </p:txBody>
      </p:sp>
      <p:sp>
        <p:nvSpPr>
          <p:cNvPr id="71" name="TextBox 70"/>
          <p:cNvSpPr txBox="1"/>
          <p:nvPr/>
        </p:nvSpPr>
        <p:spPr>
          <a:xfrm>
            <a:off x="776645" y="3213810"/>
            <a:ext cx="7647089" cy="923330"/>
          </a:xfrm>
          <a:prstGeom prst="rect">
            <a:avLst/>
          </a:prstGeom>
          <a:solidFill>
            <a:schemeClr val="accent4">
              <a:lumMod val="20000"/>
              <a:lumOff val="80000"/>
            </a:schemeClr>
          </a:solidFill>
          <a:ln>
            <a:solidFill>
              <a:schemeClr val="accent4"/>
            </a:solidFill>
          </a:ln>
          <a:effectLst>
            <a:glow rad="139700">
              <a:schemeClr val="accent4">
                <a:satMod val="175000"/>
                <a:alpha val="40000"/>
              </a:schemeClr>
            </a:glow>
          </a:effectLst>
        </p:spPr>
        <p:txBody>
          <a:bodyPr wrap="square" lIns="91440" tIns="274320" rIns="91440" bIns="274320" rtlCol="0" anchor="ctr" anchorCtr="0">
            <a:spAutoFit/>
          </a:bodyPr>
          <a:lstStyle/>
          <a:p>
            <a:pPr algn="ctr"/>
            <a:r>
              <a:rPr lang="en-US" sz="2400" b="1" dirty="0" smtClean="0">
                <a:solidFill>
                  <a:schemeClr val="bg1"/>
                </a:solidFill>
                <a:latin typeface="Arial" panose="020B0604020202020204" pitchFamily="34" charset="0"/>
                <a:cs typeface="Arial" panose="020B0604020202020204" pitchFamily="34" charset="0"/>
              </a:rPr>
              <a:t>Are ice processes layered in WRF?</a:t>
            </a:r>
          </a:p>
        </p:txBody>
      </p:sp>
    </p:spTree>
    <p:extLst>
      <p:ext uri="{BB962C8B-B14F-4D97-AF65-F5344CB8AC3E}">
        <p14:creationId xmlns:p14="http://schemas.microsoft.com/office/powerpoint/2010/main" val="3701056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9">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9">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9">
                                            <p:txEl>
                                              <p:pRg st="3" end="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9">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2" grpId="0" animBg="1"/>
      <p:bldP spid="133" grpId="0" animBg="1"/>
      <p:bldP spid="134" grpId="0" animBg="1"/>
      <p:bldP spid="135" grpId="0" animBg="1"/>
      <p:bldP spid="136" grpId="0" animBg="1"/>
      <p:bldP spid="138" grpId="0" animBg="1"/>
      <p:bldP spid="139" grpId="0" animBg="1"/>
      <p:bldP spid="140" grpId="0" animBg="1"/>
      <p:bldP spid="143" grpId="0"/>
      <p:bldP spid="144" grpId="0" animBg="1"/>
      <p:bldP spid="146" grpId="0" animBg="1"/>
      <p:bldP spid="147" grpId="0"/>
      <p:bldP spid="148" grpId="0"/>
      <p:bldP spid="149" grpId="0" animBg="1"/>
      <p:bldP spid="150" grpId="0" animBg="1"/>
      <p:bldP spid="155" grpId="0"/>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u="sng" dirty="0" smtClean="0">
                <a:solidFill>
                  <a:schemeClr val="accent4">
                    <a:lumMod val="40000"/>
                    <a:lumOff val="60000"/>
                  </a:schemeClr>
                </a:solidFill>
                <a:latin typeface="Arial Black" panose="020B0A04020102020204" pitchFamily="34" charset="0"/>
              </a:rPr>
              <a:t>Part 2: </a:t>
            </a:r>
            <a:br>
              <a:rPr lang="en-US" sz="3600" b="1" u="sng" dirty="0" smtClean="0">
                <a:solidFill>
                  <a:schemeClr val="accent4">
                    <a:lumMod val="40000"/>
                    <a:lumOff val="60000"/>
                  </a:schemeClr>
                </a:solidFill>
                <a:latin typeface="Arial Black" panose="020B0A04020102020204" pitchFamily="34" charset="0"/>
              </a:rPr>
            </a:br>
            <a:r>
              <a:rPr lang="en-US" sz="3600" b="1" dirty="0" smtClean="0">
                <a:solidFill>
                  <a:schemeClr val="accent4">
                    <a:lumMod val="40000"/>
                    <a:lumOff val="60000"/>
                  </a:schemeClr>
                </a:solidFill>
                <a:latin typeface="Arial Black" panose="020B0A04020102020204" pitchFamily="34" charset="0"/>
              </a:rPr>
              <a:t/>
            </a:r>
            <a:br>
              <a:rPr lang="en-US" sz="3600" b="1" dirty="0" smtClean="0">
                <a:solidFill>
                  <a:schemeClr val="accent4">
                    <a:lumMod val="40000"/>
                    <a:lumOff val="60000"/>
                  </a:schemeClr>
                </a:solidFill>
                <a:latin typeface="Arial Black" panose="020B0A04020102020204" pitchFamily="34" charset="0"/>
              </a:rPr>
            </a:br>
            <a:r>
              <a:rPr lang="en-US" sz="3600" b="1" dirty="0" smtClean="0">
                <a:solidFill>
                  <a:schemeClr val="accent4">
                    <a:lumMod val="40000"/>
                    <a:lumOff val="60000"/>
                  </a:schemeClr>
                </a:solidFill>
                <a:latin typeface="Arial Black" panose="020B0A04020102020204" pitchFamily="34" charset="0"/>
              </a:rPr>
              <a:t>WRF Simulations</a:t>
            </a:r>
            <a:endParaRPr lang="en-US" sz="3600" b="1" dirty="0">
              <a:solidFill>
                <a:schemeClr val="accent4">
                  <a:lumMod val="40000"/>
                  <a:lumOff val="60000"/>
                </a:schemeClr>
              </a:solidFill>
              <a:latin typeface="Arial Black" panose="020B0A04020102020204" pitchFamily="34" charset="0"/>
            </a:endParaRPr>
          </a:p>
        </p:txBody>
      </p:sp>
      <p:pic>
        <p:nvPicPr>
          <p:cNvPr id="3" name="Picture 2" descr="DSCN06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57800"/>
            <a:ext cx="9144000" cy="1600200"/>
          </a:xfrm>
          <a:prstGeom prst="rect">
            <a:avLst/>
          </a:prstGeom>
        </p:spPr>
      </p:pic>
      <p:sp>
        <p:nvSpPr>
          <p:cNvPr id="4" name="Rectangle 3"/>
          <p:cNvSpPr/>
          <p:nvPr/>
        </p:nvSpPr>
        <p:spPr>
          <a:xfrm>
            <a:off x="3076405" y="4116062"/>
            <a:ext cx="2991190" cy="369332"/>
          </a:xfrm>
          <a:prstGeom prst="rect">
            <a:avLst/>
          </a:prstGeom>
        </p:spPr>
        <p:txBody>
          <a:bodyPr wrap="square">
            <a:spAutoFit/>
          </a:bodyPr>
          <a:lstStyle/>
          <a:p>
            <a:pPr algn="ctr"/>
            <a:r>
              <a:rPr lang="en-US" dirty="0" smtClean="0">
                <a:solidFill>
                  <a:srgbClr val="D9D9D9"/>
                </a:solidFill>
                <a:latin typeface="Arial"/>
              </a:rPr>
              <a:t>Must have midlevel inflow</a:t>
            </a:r>
            <a:endParaRPr lang="en-US" sz="1600" dirty="0">
              <a:solidFill>
                <a:srgbClr val="D9D9D9"/>
              </a:solidFill>
              <a:latin typeface="Arial"/>
            </a:endParaRPr>
          </a:p>
        </p:txBody>
      </p:sp>
    </p:spTree>
    <p:extLst>
      <p:ext uri="{BB962C8B-B14F-4D97-AF65-F5344CB8AC3E}">
        <p14:creationId xmlns:p14="http://schemas.microsoft.com/office/powerpoint/2010/main" val="14096611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751109" y="266417"/>
            <a:ext cx="4373649" cy="857250"/>
          </a:xfrm>
          <a:prstGeom prst="rect">
            <a:avLst/>
          </a:prstGeom>
        </p:spPr>
        <p:txBody>
          <a:bodyPr vert="horz" lIns="68580" tIns="34290" rIns="68580" bIns="34290" rtlCol="0" anchor="ctr" anchorCtr="0">
            <a:normAutofit lnSpcReduction="10000"/>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WRF</a:t>
            </a:r>
            <a:r>
              <a:rPr lang="en-US" sz="2800" dirty="0" smtClean="0">
                <a:solidFill>
                  <a:srgbClr val="E8950E">
                    <a:lumMod val="40000"/>
                    <a:lumOff val="60000"/>
                  </a:srgbClr>
                </a:solidFill>
                <a:effectLst>
                  <a:outerShdw blurRad="38100" dist="38100" dir="2700000" sx="101000" sy="101000" algn="tl" rotWithShape="0">
                    <a:srgbClr val="000000">
                      <a:alpha val="43137"/>
                    </a:srgbClr>
                  </a:outerShdw>
                </a:effectLst>
                <a:latin typeface="Arial Black" panose="020B0A04020102020204" pitchFamily="34" charset="0"/>
              </a:rPr>
              <a:t> </a:t>
            </a:r>
            <a:r>
              <a:rPr lang="en-US" sz="2800" dirty="0" smtClean="0">
                <a:solidFill>
                  <a:srgbClr val="E8950E">
                    <a:lumMod val="40000"/>
                    <a:lumOff val="60000"/>
                  </a:srgbClr>
                </a:solidFill>
                <a:latin typeface="Arial Black" panose="020B0A04020102020204" pitchFamily="34" charset="0"/>
              </a:rPr>
              <a:t>Data Assimilation</a:t>
            </a:r>
            <a:endParaRPr lang="en-US" sz="2800" dirty="0">
              <a:solidFill>
                <a:srgbClr val="E8950E">
                  <a:lumMod val="40000"/>
                  <a:lumOff val="60000"/>
                </a:srgbClr>
              </a:solidFill>
              <a:latin typeface="Arial Black" panose="020B0A04020102020204" pitchFamily="34" charset="0"/>
            </a:endParaRPr>
          </a:p>
        </p:txBody>
      </p:sp>
      <p:sp>
        <p:nvSpPr>
          <p:cNvPr id="5" name="Rectangle 4"/>
          <p:cNvSpPr/>
          <p:nvPr/>
        </p:nvSpPr>
        <p:spPr>
          <a:xfrm>
            <a:off x="5036110" y="4590008"/>
            <a:ext cx="3926404" cy="1877437"/>
          </a:xfrm>
          <a:prstGeom prst="rect">
            <a:avLst/>
          </a:prstGeom>
        </p:spPr>
        <p:txBody>
          <a:bodyPr wrap="square">
            <a:spAutoFit/>
          </a:bodyPr>
          <a:lstStyle/>
          <a:p>
            <a:pPr marL="342900" indent="-342900">
              <a:spcBef>
                <a:spcPts val="600"/>
              </a:spcBef>
              <a:buFont typeface="Arial"/>
              <a:buChar char="•"/>
            </a:pPr>
            <a:r>
              <a:rPr lang="en-US" sz="1600" dirty="0" smtClean="0">
                <a:solidFill>
                  <a:srgbClr val="CDD4D7"/>
                </a:solidFill>
                <a:latin typeface="Arial"/>
              </a:rPr>
              <a:t>Group </a:t>
            </a:r>
            <a:r>
              <a:rPr lang="en-US" sz="1600" dirty="0">
                <a:solidFill>
                  <a:srgbClr val="CDD4D7"/>
                </a:solidFill>
                <a:latin typeface="Arial"/>
              </a:rPr>
              <a:t>production terms by process</a:t>
            </a:r>
          </a:p>
          <a:p>
            <a:pPr marL="800100" lvl="1" indent="-342900">
              <a:spcBef>
                <a:spcPts val="600"/>
              </a:spcBef>
              <a:buFont typeface="Arial"/>
              <a:buChar char="•"/>
            </a:pPr>
            <a:r>
              <a:rPr lang="en-US" sz="1600" dirty="0">
                <a:solidFill>
                  <a:srgbClr val="CDD4D7"/>
                </a:solidFill>
                <a:latin typeface="Arial"/>
              </a:rPr>
              <a:t>All processes</a:t>
            </a:r>
          </a:p>
          <a:p>
            <a:pPr marL="800100" lvl="1" indent="-342900">
              <a:spcBef>
                <a:spcPts val="600"/>
              </a:spcBef>
              <a:buFont typeface="Arial"/>
              <a:buChar char="•"/>
            </a:pPr>
            <a:r>
              <a:rPr lang="en-US" sz="1600" dirty="0">
                <a:solidFill>
                  <a:srgbClr val="CDD4D7"/>
                </a:solidFill>
                <a:latin typeface="Arial"/>
              </a:rPr>
              <a:t>Provides rate (kg kg</a:t>
            </a:r>
            <a:r>
              <a:rPr lang="en-US" sz="1600" baseline="30000" dirty="0">
                <a:solidFill>
                  <a:srgbClr val="CDD4D7"/>
                </a:solidFill>
                <a:latin typeface="Arial"/>
              </a:rPr>
              <a:t>-1</a:t>
            </a:r>
            <a:r>
              <a:rPr lang="en-US" sz="1600" dirty="0">
                <a:solidFill>
                  <a:srgbClr val="CDD4D7"/>
                </a:solidFill>
                <a:latin typeface="Arial"/>
              </a:rPr>
              <a:t> s</a:t>
            </a:r>
            <a:r>
              <a:rPr lang="en-US" sz="1600" baseline="30000" dirty="0">
                <a:solidFill>
                  <a:srgbClr val="CDD4D7"/>
                </a:solidFill>
                <a:latin typeface="Arial"/>
              </a:rPr>
              <a:t>-1</a:t>
            </a:r>
            <a:r>
              <a:rPr lang="en-US" sz="1600" dirty="0" smtClean="0">
                <a:solidFill>
                  <a:srgbClr val="CDD4D7"/>
                </a:solidFill>
                <a:latin typeface="Arial"/>
              </a:rPr>
              <a:t>)</a:t>
            </a:r>
          </a:p>
          <a:p>
            <a:pPr marL="800100" lvl="1" indent="-342900">
              <a:spcBef>
                <a:spcPts val="600"/>
              </a:spcBef>
              <a:buFont typeface="Arial"/>
              <a:buChar char="•"/>
            </a:pPr>
            <a:endParaRPr lang="en-US" sz="1600" dirty="0">
              <a:solidFill>
                <a:srgbClr val="CDD4D7"/>
              </a:solidFill>
              <a:latin typeface="Arial"/>
            </a:endParaRPr>
          </a:p>
          <a:p>
            <a:pPr marL="342900" indent="-342900">
              <a:spcBef>
                <a:spcPts val="600"/>
              </a:spcBef>
              <a:buFont typeface="Arial"/>
              <a:buChar char="•"/>
            </a:pPr>
            <a:r>
              <a:rPr lang="en-US" sz="1600" dirty="0">
                <a:solidFill>
                  <a:srgbClr val="CDD4D7"/>
                </a:solidFill>
                <a:latin typeface="Arial"/>
              </a:rPr>
              <a:t>Composite members containing midlevel </a:t>
            </a:r>
            <a:r>
              <a:rPr lang="en-US" sz="1600" dirty="0" smtClean="0">
                <a:solidFill>
                  <a:srgbClr val="CDD4D7"/>
                </a:solidFill>
                <a:latin typeface="Arial"/>
              </a:rPr>
              <a:t>inflow</a:t>
            </a:r>
          </a:p>
        </p:txBody>
      </p:sp>
      <p:graphicFrame>
        <p:nvGraphicFramePr>
          <p:cNvPr id="4" name="Table 3"/>
          <p:cNvGraphicFramePr>
            <a:graphicFrameLocks noGrp="1"/>
          </p:cNvGraphicFramePr>
          <p:nvPr>
            <p:extLst>
              <p:ext uri="{D42A27DB-BD31-4B8C-83A1-F6EECF244321}">
                <p14:modId xmlns:p14="http://schemas.microsoft.com/office/powerpoint/2010/main" val="3571518772"/>
              </p:ext>
            </p:extLst>
          </p:nvPr>
        </p:nvGraphicFramePr>
        <p:xfrm>
          <a:off x="280869" y="739576"/>
          <a:ext cx="4510571" cy="5694679"/>
        </p:xfrm>
        <a:graphic>
          <a:graphicData uri="http://schemas.openxmlformats.org/drawingml/2006/table">
            <a:tbl>
              <a:tblPr bandRow="1">
                <a:tableStyleId>{ED083AE6-46FA-4A59-8FB0-9F97EB10719F}</a:tableStyleId>
              </a:tblPr>
              <a:tblGrid>
                <a:gridCol w="2254599"/>
                <a:gridCol w="2255972"/>
              </a:tblGrid>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Simulation</a:t>
                      </a:r>
                      <a:r>
                        <a:rPr lang="en-US" sz="1400" baseline="0" dirty="0" smtClean="0">
                          <a:solidFill>
                            <a:schemeClr val="tx1">
                              <a:lumMod val="95000"/>
                            </a:schemeClr>
                          </a:solidFill>
                          <a:latin typeface="Arial" panose="020B0604020202020204" pitchFamily="34" charset="0"/>
                          <a:cs typeface="Arial" panose="020B0604020202020204" pitchFamily="34" charset="0"/>
                        </a:rPr>
                        <a:t> </a:t>
                      </a:r>
                      <a:r>
                        <a:rPr lang="en-US" sz="1400" dirty="0" smtClean="0">
                          <a:solidFill>
                            <a:schemeClr val="tx1">
                              <a:lumMod val="95000"/>
                            </a:schemeClr>
                          </a:solidFill>
                          <a:latin typeface="Arial" panose="020B0604020202020204" pitchFamily="34" charset="0"/>
                          <a:cs typeface="Arial" panose="020B0604020202020204" pitchFamily="34" charset="0"/>
                        </a:rPr>
                        <a:t>Time</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23 Dec 2011</a:t>
                      </a:r>
                    </a:p>
                    <a:p>
                      <a:pPr algn="l"/>
                      <a:r>
                        <a:rPr lang="en-US" sz="1400" dirty="0" smtClean="0">
                          <a:solidFill>
                            <a:schemeClr val="tx1">
                              <a:lumMod val="95000"/>
                            </a:schemeClr>
                          </a:solidFill>
                          <a:latin typeface="Arial" panose="020B0604020202020204" pitchFamily="34" charset="0"/>
                          <a:cs typeface="Arial" panose="020B0604020202020204" pitchFamily="34" charset="0"/>
                        </a:rPr>
                        <a:t>1200 -  2000 UTC</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Assimilation</a:t>
                      </a:r>
                      <a:r>
                        <a:rPr lang="en-US" sz="1400" baseline="0" dirty="0" smtClean="0">
                          <a:solidFill>
                            <a:schemeClr val="tx1">
                              <a:lumMod val="95000"/>
                            </a:schemeClr>
                          </a:solidFill>
                          <a:latin typeface="Arial" panose="020B0604020202020204" pitchFamily="34" charset="0"/>
                          <a:cs typeface="Arial" panose="020B0604020202020204" pitchFamily="34" charset="0"/>
                        </a:rPr>
                        <a:t> Time</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Every</a:t>
                      </a:r>
                      <a:r>
                        <a:rPr lang="en-US" sz="1400" baseline="0" dirty="0" smtClean="0">
                          <a:solidFill>
                            <a:schemeClr val="tx1">
                              <a:lumMod val="95000"/>
                            </a:schemeClr>
                          </a:solidFill>
                          <a:latin typeface="Arial" panose="020B0604020202020204" pitchFamily="34" charset="0"/>
                          <a:cs typeface="Arial" panose="020B0604020202020204" pitchFamily="34" charset="0"/>
                        </a:rPr>
                        <a:t> 15 mins starting at 1800 UTC</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Initialization</a:t>
                      </a:r>
                      <a:r>
                        <a:rPr lang="en-US" sz="1400" baseline="0" dirty="0" smtClean="0">
                          <a:solidFill>
                            <a:schemeClr val="tx1">
                              <a:lumMod val="95000"/>
                            </a:schemeClr>
                          </a:solidFill>
                          <a:latin typeface="Arial" panose="020B0604020202020204" pitchFamily="34" charset="0"/>
                          <a:cs typeface="Arial" panose="020B0604020202020204" pitchFamily="34" charset="0"/>
                        </a:rPr>
                        <a:t> </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ERA - Interim</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Vertical</a:t>
                      </a:r>
                      <a:r>
                        <a:rPr lang="en-US" sz="1400" baseline="0" dirty="0" smtClean="0">
                          <a:solidFill>
                            <a:schemeClr val="tx1">
                              <a:lumMod val="95000"/>
                            </a:schemeClr>
                          </a:solidFill>
                          <a:latin typeface="Arial" panose="020B0604020202020204" pitchFamily="34" charset="0"/>
                          <a:cs typeface="Arial" panose="020B0604020202020204" pitchFamily="34" charset="0"/>
                        </a:rPr>
                        <a:t> Levels</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39, Top at 26 km</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Domains</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3</a:t>
                      </a:r>
                      <a:r>
                        <a:rPr lang="en-US" sz="1400" baseline="0" dirty="0" smtClean="0">
                          <a:solidFill>
                            <a:schemeClr val="tx1">
                              <a:lumMod val="95000"/>
                            </a:schemeClr>
                          </a:solidFill>
                          <a:latin typeface="Arial" panose="020B0604020202020204" pitchFamily="34" charset="0"/>
                          <a:cs typeface="Arial" panose="020B0604020202020204" pitchFamily="34" charset="0"/>
                        </a:rPr>
                        <a:t> km, 1 km</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Members</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50</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Assimilate</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S - PolKa radial velocity</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Planetary</a:t>
                      </a:r>
                      <a:r>
                        <a:rPr lang="en-US" sz="1400" baseline="0" dirty="0" smtClean="0">
                          <a:solidFill>
                            <a:schemeClr val="tx1">
                              <a:lumMod val="95000"/>
                            </a:schemeClr>
                          </a:solidFill>
                          <a:latin typeface="Arial" panose="020B0604020202020204" pitchFamily="34" charset="0"/>
                          <a:cs typeface="Arial" panose="020B0604020202020204" pitchFamily="34" charset="0"/>
                        </a:rPr>
                        <a:t> Boundary Layer Parameterization</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Bretherton and Park (UW)</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Longwave Radiation Parameterization</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RRTM </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Shortwave</a:t>
                      </a:r>
                      <a:r>
                        <a:rPr lang="en-US" sz="1400" baseline="0" dirty="0" smtClean="0">
                          <a:solidFill>
                            <a:schemeClr val="tx1">
                              <a:lumMod val="95000"/>
                            </a:schemeClr>
                          </a:solidFill>
                          <a:latin typeface="Arial" panose="020B0604020202020204" pitchFamily="34" charset="0"/>
                          <a:cs typeface="Arial" panose="020B0604020202020204" pitchFamily="34" charset="0"/>
                        </a:rPr>
                        <a:t> Radiation Parameterization</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err="1" smtClean="0">
                          <a:solidFill>
                            <a:schemeClr val="tx1">
                              <a:lumMod val="95000"/>
                            </a:schemeClr>
                          </a:solidFill>
                          <a:latin typeface="Arial" panose="020B0604020202020204" pitchFamily="34" charset="0"/>
                          <a:cs typeface="Arial" panose="020B0604020202020204" pitchFamily="34" charset="0"/>
                        </a:rPr>
                        <a:t>Dudhia</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dirty="0" smtClean="0">
                          <a:solidFill>
                            <a:schemeClr val="tx1">
                              <a:lumMod val="95000"/>
                            </a:schemeClr>
                          </a:solidFill>
                          <a:latin typeface="Arial" panose="020B0604020202020204" pitchFamily="34" charset="0"/>
                          <a:cs typeface="Arial" panose="020B0604020202020204" pitchFamily="34" charset="0"/>
                        </a:rPr>
                        <a:t>Surface Layer Parameterization</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algn="l"/>
                      <a:r>
                        <a:rPr lang="en-US" sz="1400" dirty="0" smtClean="0">
                          <a:solidFill>
                            <a:schemeClr val="tx1">
                              <a:lumMod val="95000"/>
                            </a:schemeClr>
                          </a:solidFill>
                          <a:latin typeface="Arial" panose="020B0604020202020204" pitchFamily="34" charset="0"/>
                          <a:cs typeface="Arial" panose="020B0604020202020204" pitchFamily="34" charset="0"/>
                        </a:rPr>
                        <a:t>MM5</a:t>
                      </a:r>
                      <a:r>
                        <a:rPr lang="en-US" sz="1400" baseline="0" dirty="0" smtClean="0">
                          <a:solidFill>
                            <a:schemeClr val="tx1">
                              <a:lumMod val="95000"/>
                            </a:schemeClr>
                          </a:solidFill>
                          <a:latin typeface="Arial" panose="020B0604020202020204" pitchFamily="34" charset="0"/>
                          <a:cs typeface="Arial" panose="020B0604020202020204" pitchFamily="34" charset="0"/>
                        </a:rPr>
                        <a:t> Similarity</a:t>
                      </a:r>
                      <a:endParaRPr lang="en-US" sz="1400" dirty="0">
                        <a:solidFill>
                          <a:schemeClr val="tx1">
                            <a:lumMod val="95000"/>
                          </a:schemeClr>
                        </a:solidFill>
                        <a:latin typeface="Arial" panose="020B0604020202020204" pitchFamily="34" charset="0"/>
                        <a:cs typeface="Arial" panose="020B0604020202020204" pitchFamily="34" charset="0"/>
                      </a:endParaRPr>
                    </a:p>
                  </a:txBody>
                  <a:tcPr/>
                </a:tc>
              </a:tr>
              <a:tr h="370840">
                <a:tc>
                  <a:txBody>
                    <a:bodyPr/>
                    <a:lstStyle/>
                    <a:p>
                      <a:pPr algn="r"/>
                      <a:r>
                        <a:rPr lang="en-US" sz="1400" b="0" dirty="0" smtClean="0">
                          <a:solidFill>
                            <a:schemeClr val="tx1">
                              <a:lumMod val="95000"/>
                            </a:schemeClr>
                          </a:solidFill>
                          <a:latin typeface="Arial" panose="020B0604020202020204" pitchFamily="34" charset="0"/>
                          <a:cs typeface="Arial" panose="020B0604020202020204" pitchFamily="34" charset="0"/>
                        </a:rPr>
                        <a:t>Microphysics Parameterization</a:t>
                      </a:r>
                      <a:endParaRPr lang="en-US" sz="1400" b="0" dirty="0">
                        <a:solidFill>
                          <a:schemeClr val="tx1">
                            <a:lumMod val="95000"/>
                          </a:schemeClr>
                        </a:solidFill>
                        <a:latin typeface="Arial" panose="020B0604020202020204" pitchFamily="34" charset="0"/>
                        <a:cs typeface="Arial" panose="020B0604020202020204" pitchFamily="34" charset="0"/>
                      </a:endParaRPr>
                    </a:p>
                  </a:txBody>
                  <a:tcPr/>
                </a:tc>
                <a:tc>
                  <a:txBody>
                    <a:bodyPr/>
                    <a:lstStyle/>
                    <a:p>
                      <a:pPr marL="228600" indent="-228600" algn="l">
                        <a:buFont typeface="Arial" panose="020B0604020202020204" pitchFamily="34" charset="0"/>
                        <a:buChar char="•"/>
                      </a:pPr>
                      <a:r>
                        <a:rPr lang="en-US" sz="1400" b="0" dirty="0" err="1" smtClean="0">
                          <a:solidFill>
                            <a:schemeClr val="tx1">
                              <a:lumMod val="95000"/>
                            </a:schemeClr>
                          </a:solidFill>
                          <a:latin typeface="Arial" panose="020B0604020202020204" pitchFamily="34" charset="0"/>
                          <a:cs typeface="Arial" panose="020B0604020202020204" pitchFamily="34" charset="0"/>
                        </a:rPr>
                        <a:t>Milbrandt</a:t>
                      </a:r>
                      <a:r>
                        <a:rPr lang="en-US" sz="1400" b="0" baseline="0" dirty="0" smtClean="0">
                          <a:solidFill>
                            <a:schemeClr val="tx1">
                              <a:lumMod val="95000"/>
                            </a:schemeClr>
                          </a:solidFill>
                          <a:latin typeface="Arial" panose="020B0604020202020204" pitchFamily="34" charset="0"/>
                          <a:cs typeface="Arial" panose="020B0604020202020204" pitchFamily="34" charset="0"/>
                        </a:rPr>
                        <a:t> </a:t>
                      </a:r>
                      <a:r>
                        <a:rPr lang="en-US" sz="1400" b="0" dirty="0" smtClean="0">
                          <a:solidFill>
                            <a:schemeClr val="tx1">
                              <a:lumMod val="95000"/>
                            </a:schemeClr>
                          </a:solidFill>
                          <a:latin typeface="Arial" panose="020B0604020202020204" pitchFamily="34" charset="0"/>
                          <a:cs typeface="Arial" panose="020B0604020202020204" pitchFamily="34" charset="0"/>
                        </a:rPr>
                        <a:t>– </a:t>
                      </a:r>
                      <a:r>
                        <a:rPr lang="en-US" sz="1400" b="0" dirty="0" err="1" smtClean="0">
                          <a:solidFill>
                            <a:schemeClr val="tx1">
                              <a:lumMod val="95000"/>
                            </a:schemeClr>
                          </a:solidFill>
                          <a:latin typeface="Arial" panose="020B0604020202020204" pitchFamily="34" charset="0"/>
                          <a:cs typeface="Arial" panose="020B0604020202020204" pitchFamily="34" charset="0"/>
                        </a:rPr>
                        <a:t>Yau</a:t>
                      </a:r>
                      <a:endParaRPr lang="en-US" sz="1400" b="0" dirty="0" smtClean="0">
                        <a:solidFill>
                          <a:schemeClr val="tx1">
                            <a:lumMod val="95000"/>
                          </a:schemeClr>
                        </a:solidFill>
                        <a:latin typeface="Arial" panose="020B0604020202020204" pitchFamily="34" charset="0"/>
                        <a:cs typeface="Arial" panose="020B0604020202020204" pitchFamily="34" charset="0"/>
                      </a:endParaRPr>
                    </a:p>
                    <a:p>
                      <a:pPr marL="228600" indent="-228600" algn="l">
                        <a:buFont typeface="Arial" panose="020B0604020202020204" pitchFamily="34" charset="0"/>
                        <a:buChar char="•"/>
                      </a:pPr>
                      <a:r>
                        <a:rPr lang="en-US" sz="1400" b="0" dirty="0" smtClean="0">
                          <a:solidFill>
                            <a:schemeClr val="tx1">
                              <a:lumMod val="95000"/>
                            </a:schemeClr>
                          </a:solidFill>
                          <a:latin typeface="Arial" panose="020B0604020202020204" pitchFamily="34" charset="0"/>
                          <a:cs typeface="Arial" panose="020B0604020202020204" pitchFamily="34" charset="0"/>
                        </a:rPr>
                        <a:t>Morrison</a:t>
                      </a:r>
                    </a:p>
                    <a:p>
                      <a:pPr marL="228600" indent="-228600" algn="l">
                        <a:buFont typeface="Arial" panose="020B0604020202020204" pitchFamily="34" charset="0"/>
                        <a:buChar char="•"/>
                      </a:pPr>
                      <a:r>
                        <a:rPr lang="en-US" sz="1400" b="0" dirty="0" smtClean="0">
                          <a:solidFill>
                            <a:schemeClr val="tx1">
                              <a:lumMod val="95000"/>
                            </a:schemeClr>
                          </a:solidFill>
                          <a:latin typeface="Arial" panose="020B0604020202020204" pitchFamily="34" charset="0"/>
                          <a:cs typeface="Arial" panose="020B0604020202020204" pitchFamily="34" charset="0"/>
                        </a:rPr>
                        <a:t>WDM6</a:t>
                      </a:r>
                      <a:endParaRPr lang="en-US" sz="1400" b="0" dirty="0">
                        <a:solidFill>
                          <a:schemeClr val="tx1">
                            <a:lumMod val="95000"/>
                          </a:schemeClr>
                        </a:solidFill>
                        <a:latin typeface="Arial" panose="020B0604020202020204" pitchFamily="34" charset="0"/>
                        <a:cs typeface="Arial" panose="020B0604020202020204" pitchFamily="34" charset="0"/>
                      </a:endParaRPr>
                    </a:p>
                  </a:txBody>
                  <a:tcPr/>
                </a:tc>
              </a:tr>
            </a:tbl>
          </a:graphicData>
        </a:graphic>
      </p:graphicFrame>
      <p:sp>
        <p:nvSpPr>
          <p:cNvPr id="6" name="TextBox 5"/>
          <p:cNvSpPr txBox="1"/>
          <p:nvPr/>
        </p:nvSpPr>
        <p:spPr>
          <a:xfrm>
            <a:off x="261722" y="339466"/>
            <a:ext cx="4536097" cy="400110"/>
          </a:xfrm>
          <a:prstGeom prst="rect">
            <a:avLst/>
          </a:prstGeom>
          <a:solidFill>
            <a:schemeClr val="accent4">
              <a:lumMod val="40000"/>
              <a:lumOff val="60000"/>
            </a:schemeClr>
          </a:solidFill>
          <a:ln>
            <a:solidFill>
              <a:schemeClr val="accent4"/>
            </a:solidFill>
          </a:ln>
        </p:spPr>
        <p:txBody>
          <a:bodyPr wrap="square" tIns="91440" bIns="91440" rtlCol="0">
            <a:spAutoFit/>
          </a:bodyPr>
          <a:lstStyle/>
          <a:p>
            <a:pPr algn="ctr"/>
            <a:r>
              <a:rPr lang="en-US" sz="1400" b="1" dirty="0" smtClean="0">
                <a:solidFill>
                  <a:schemeClr val="bg1"/>
                </a:solidFill>
                <a:latin typeface="Arial"/>
              </a:rPr>
              <a:t>Penn State University </a:t>
            </a:r>
            <a:r>
              <a:rPr lang="en-US" sz="1400" b="1" dirty="0" err="1" smtClean="0">
                <a:solidFill>
                  <a:schemeClr val="bg1"/>
                </a:solidFill>
                <a:latin typeface="Arial"/>
              </a:rPr>
              <a:t>EnKF</a:t>
            </a:r>
            <a:r>
              <a:rPr lang="en-US" sz="1400" b="1" dirty="0" smtClean="0">
                <a:solidFill>
                  <a:schemeClr val="bg1"/>
                </a:solidFill>
                <a:latin typeface="Arial"/>
              </a:rPr>
              <a:t> / WRF</a:t>
            </a:r>
            <a:endParaRPr lang="en-US" sz="1400" b="1" dirty="0" smtClean="0">
              <a:solidFill>
                <a:schemeClr val="bg1">
                  <a:lumMod val="85000"/>
                  <a:lumOff val="15000"/>
                </a:schemeClr>
              </a:solidFill>
              <a:latin typeface="Arial" panose="020B0604020202020204" pitchFamily="34" charset="0"/>
              <a:cs typeface="Arial" panose="020B0604020202020204" pitchFamily="34" charset="0"/>
            </a:endParaRPr>
          </a:p>
        </p:txBody>
      </p:sp>
      <p:grpSp>
        <p:nvGrpSpPr>
          <p:cNvPr id="34" name="Group 33"/>
          <p:cNvGrpSpPr/>
          <p:nvPr/>
        </p:nvGrpSpPr>
        <p:grpSpPr>
          <a:xfrm>
            <a:off x="5543178" y="1591451"/>
            <a:ext cx="2897649" cy="2530771"/>
            <a:chOff x="5543178" y="1591451"/>
            <a:chExt cx="2897649" cy="2530771"/>
          </a:xfrm>
        </p:grpSpPr>
        <p:grpSp>
          <p:nvGrpSpPr>
            <p:cNvPr id="31" name="Group 30"/>
            <p:cNvGrpSpPr/>
            <p:nvPr/>
          </p:nvGrpSpPr>
          <p:grpSpPr>
            <a:xfrm>
              <a:off x="5546269" y="1591451"/>
              <a:ext cx="2894558" cy="2530771"/>
              <a:chOff x="5546269" y="1591451"/>
              <a:chExt cx="2894558" cy="2530771"/>
            </a:xfrm>
          </p:grpSpPr>
          <p:grpSp>
            <p:nvGrpSpPr>
              <p:cNvPr id="7" name="Group 6"/>
              <p:cNvGrpSpPr/>
              <p:nvPr/>
            </p:nvGrpSpPr>
            <p:grpSpPr>
              <a:xfrm>
                <a:off x="5546269" y="1591451"/>
                <a:ext cx="2894558" cy="2530771"/>
                <a:chOff x="5546269" y="1591451"/>
                <a:chExt cx="2894558" cy="2530771"/>
              </a:xfrm>
            </p:grpSpPr>
            <p:grpSp>
              <p:nvGrpSpPr>
                <p:cNvPr id="24" name="Group 23"/>
                <p:cNvGrpSpPr/>
                <p:nvPr/>
              </p:nvGrpSpPr>
              <p:grpSpPr>
                <a:xfrm>
                  <a:off x="5546269" y="1591451"/>
                  <a:ext cx="2894558" cy="2530771"/>
                  <a:chOff x="838985" y="1886318"/>
                  <a:chExt cx="2950127" cy="259585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669" t="7004" r="23712" b="6076"/>
                  <a:stretch/>
                </p:blipFill>
                <p:spPr>
                  <a:xfrm>
                    <a:off x="838985" y="1886320"/>
                    <a:ext cx="2817907" cy="2595857"/>
                  </a:xfrm>
                  <a:prstGeom prst="rect">
                    <a:avLst/>
                  </a:prstGeom>
                  <a:solidFill>
                    <a:schemeClr val="tx1">
                      <a:lumMod val="95000"/>
                    </a:schemeClr>
                  </a:solidFill>
                </p:spPr>
              </p:pic>
              <p:sp>
                <p:nvSpPr>
                  <p:cNvPr id="9" name="TextBox 8"/>
                  <p:cNvSpPr txBox="1"/>
                  <p:nvPr/>
                </p:nvSpPr>
                <p:spPr>
                  <a:xfrm rot="16200000">
                    <a:off x="-134757" y="2994219"/>
                    <a:ext cx="2435381" cy="219580"/>
                  </a:xfrm>
                  <a:prstGeom prst="rect">
                    <a:avLst/>
                  </a:prstGeom>
                  <a:noFill/>
                </p:spPr>
                <p:txBody>
                  <a:bodyPr wrap="square" rtlCol="0">
                    <a:spAutoFit/>
                  </a:bodyPr>
                  <a:lstStyle/>
                  <a:p>
                    <a:pPr algn="ctr"/>
                    <a:r>
                      <a:rPr lang="en-US" sz="800" dirty="0" smtClean="0">
                        <a:solidFill>
                          <a:schemeClr val="bg1"/>
                        </a:solidFill>
                        <a:latin typeface="Arial" panose="020B0604020202020204" pitchFamily="34" charset="0"/>
                        <a:cs typeface="Arial" panose="020B0604020202020204" pitchFamily="34" charset="0"/>
                      </a:rPr>
                      <a:t>Longitude</a:t>
                    </a:r>
                    <a:endParaRPr lang="en-US" sz="8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030423" y="4165402"/>
                    <a:ext cx="2523481" cy="220985"/>
                  </a:xfrm>
                  <a:prstGeom prst="rect">
                    <a:avLst/>
                  </a:prstGeom>
                  <a:noFill/>
                </p:spPr>
                <p:txBody>
                  <a:bodyPr wrap="square" rtlCol="0">
                    <a:spAutoFit/>
                  </a:bodyPr>
                  <a:lstStyle/>
                  <a:p>
                    <a:pPr algn="ctr"/>
                    <a:r>
                      <a:rPr lang="en-US" sz="800" dirty="0" smtClean="0">
                        <a:solidFill>
                          <a:schemeClr val="bg1"/>
                        </a:solidFill>
                        <a:latin typeface="Arial" panose="020B0604020202020204" pitchFamily="34" charset="0"/>
                        <a:cs typeface="Arial" panose="020B0604020202020204" pitchFamily="34" charset="0"/>
                      </a:rPr>
                      <a:t>Latitude</a:t>
                    </a:r>
                    <a:endParaRPr lang="en-US" sz="8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857838" y="3308808"/>
                    <a:ext cx="134877" cy="220985"/>
                  </a:xfrm>
                  <a:prstGeom prst="rect">
                    <a:avLst/>
                  </a:prstGeom>
                  <a:solidFill>
                    <a:schemeClr val="tx1"/>
                  </a:solid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a:t>
                    </a:r>
                    <a:endParaRPr lang="en-US" sz="800"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848412" y="2405254"/>
                    <a:ext cx="134877" cy="220985"/>
                  </a:xfrm>
                  <a:prstGeom prst="rect">
                    <a:avLst/>
                  </a:prstGeom>
                  <a:solidFill>
                    <a:schemeClr val="tx1"/>
                  </a:solid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6</a:t>
                    </a:r>
                    <a:endParaRPr lang="en-US" sz="80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902051" y="3748801"/>
                    <a:ext cx="94465" cy="220985"/>
                  </a:xfrm>
                  <a:prstGeom prst="rect">
                    <a:avLst/>
                  </a:prstGeom>
                  <a:solidFill>
                    <a:schemeClr val="tx1"/>
                  </a:solidFill>
                </p:spPr>
                <p:txBody>
                  <a:bodyPr wrap="square" lIns="0" rIns="0" rtlCol="0">
                    <a:spAutoFit/>
                  </a:bodyPr>
                  <a:lstStyle/>
                  <a:p>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857838" y="2868815"/>
                    <a:ext cx="134877" cy="220985"/>
                  </a:xfrm>
                  <a:prstGeom prst="rect">
                    <a:avLst/>
                  </a:prstGeom>
                  <a:solidFill>
                    <a:schemeClr val="tx1"/>
                  </a:solid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3</a:t>
                    </a:r>
                    <a:endParaRPr lang="en-US" sz="800"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48412" y="1952348"/>
                    <a:ext cx="134877" cy="220985"/>
                  </a:xfrm>
                  <a:prstGeom prst="rect">
                    <a:avLst/>
                  </a:prstGeom>
                  <a:solidFill>
                    <a:schemeClr val="tx1"/>
                  </a:solid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9</a:t>
                    </a:r>
                    <a:endParaRPr lang="en-US" sz="8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902051" y="4172246"/>
                    <a:ext cx="94465" cy="220985"/>
                  </a:xfrm>
                  <a:prstGeom prst="rect">
                    <a:avLst/>
                  </a:prstGeom>
                  <a:solidFill>
                    <a:schemeClr val="tx1"/>
                  </a:solidFill>
                </p:spPr>
                <p:txBody>
                  <a:bodyPr wrap="square" lIns="0" rIns="0" rtlCol="0">
                    <a:spAutoFit/>
                  </a:bodyPr>
                  <a:lstStyle/>
                  <a:p>
                    <a:r>
                      <a:rPr lang="en-US" sz="800" dirty="0" smtClean="0">
                        <a:solidFill>
                          <a:schemeClr val="bg1"/>
                        </a:solidFill>
                        <a:latin typeface="Arial" panose="020B0604020202020204" pitchFamily="34" charset="0"/>
                        <a:cs typeface="Arial" panose="020B0604020202020204" pitchFamily="34" charset="0"/>
                      </a:rPr>
                      <a:t>-6</a:t>
                    </a:r>
                    <a:endParaRPr lang="en-US" sz="8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1319280" y="4344754"/>
                    <a:ext cx="387340" cy="126277"/>
                  </a:xfrm>
                  <a:prstGeom prst="rect">
                    <a:avLst/>
                  </a:prstGeom>
                  <a:solidFill>
                    <a:schemeClr val="tx1"/>
                  </a:solidFill>
                </p:spPr>
                <p:txBody>
                  <a:bodyPr wrap="square" tIns="0" bIns="0" rtlCol="0">
                    <a:spAutoFit/>
                  </a:bodyPr>
                  <a:lstStyle/>
                  <a:p>
                    <a:r>
                      <a:rPr lang="en-US" sz="800" dirty="0" smtClean="0">
                        <a:solidFill>
                          <a:schemeClr val="bg1"/>
                        </a:solidFill>
                        <a:latin typeface="Arial" panose="020B0604020202020204" pitchFamily="34" charset="0"/>
                        <a:cs typeface="Arial" panose="020B0604020202020204" pitchFamily="34" charset="0"/>
                      </a:rPr>
                      <a:t>68</a:t>
                    </a:r>
                    <a:endParaRPr lang="en-US" sz="8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860598" y="4350821"/>
                    <a:ext cx="387340" cy="126277"/>
                  </a:xfrm>
                  <a:prstGeom prst="rect">
                    <a:avLst/>
                  </a:prstGeom>
                  <a:solidFill>
                    <a:schemeClr val="tx1"/>
                  </a:solidFill>
                </p:spPr>
                <p:txBody>
                  <a:bodyPr wrap="square" tIns="0" bIns="0" rtlCol="0">
                    <a:spAutoFit/>
                  </a:bodyPr>
                  <a:lstStyle/>
                  <a:p>
                    <a:r>
                      <a:rPr lang="en-US" sz="800" dirty="0" smtClean="0">
                        <a:solidFill>
                          <a:schemeClr val="bg1"/>
                        </a:solidFill>
                        <a:latin typeface="Arial" panose="020B0604020202020204" pitchFamily="34" charset="0"/>
                        <a:cs typeface="Arial" panose="020B0604020202020204" pitchFamily="34" charset="0"/>
                      </a:rPr>
                      <a:t>72</a:t>
                    </a:r>
                    <a:endParaRPr lang="en-US" sz="8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2436592" y="4344754"/>
                    <a:ext cx="387340" cy="126277"/>
                  </a:xfrm>
                  <a:prstGeom prst="rect">
                    <a:avLst/>
                  </a:prstGeom>
                  <a:solidFill>
                    <a:schemeClr val="tx1"/>
                  </a:solidFill>
                </p:spPr>
                <p:txBody>
                  <a:bodyPr wrap="square" tIns="0" bIns="0" rtlCol="0">
                    <a:spAutoFit/>
                  </a:bodyPr>
                  <a:lstStyle/>
                  <a:p>
                    <a:r>
                      <a:rPr lang="en-US" sz="800" dirty="0" smtClean="0">
                        <a:solidFill>
                          <a:schemeClr val="bg1"/>
                        </a:solidFill>
                        <a:latin typeface="Arial" panose="020B0604020202020204" pitchFamily="34" charset="0"/>
                        <a:cs typeface="Arial" panose="020B0604020202020204" pitchFamily="34" charset="0"/>
                      </a:rPr>
                      <a:t>76</a:t>
                    </a:r>
                    <a:endParaRPr lang="en-US" sz="8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3015049" y="4344754"/>
                    <a:ext cx="387340" cy="126277"/>
                  </a:xfrm>
                  <a:prstGeom prst="rect">
                    <a:avLst/>
                  </a:prstGeom>
                  <a:solidFill>
                    <a:schemeClr val="tx1"/>
                  </a:solidFill>
                </p:spPr>
                <p:txBody>
                  <a:bodyPr wrap="square" tIns="0" bIns="0" rtlCol="0">
                    <a:spAutoFit/>
                  </a:bodyPr>
                  <a:lstStyle/>
                  <a:p>
                    <a:r>
                      <a:rPr lang="en-US" sz="800" dirty="0" smtClean="0">
                        <a:solidFill>
                          <a:schemeClr val="bg1"/>
                        </a:solidFill>
                        <a:latin typeface="Arial" panose="020B0604020202020204" pitchFamily="34" charset="0"/>
                        <a:cs typeface="Arial" panose="020B0604020202020204" pitchFamily="34" charset="0"/>
                      </a:rPr>
                      <a:t>80</a:t>
                    </a:r>
                  </a:p>
                </p:txBody>
              </p:sp>
              <p:sp>
                <p:nvSpPr>
                  <p:cNvPr id="21" name="TextBox 20"/>
                  <p:cNvSpPr txBox="1"/>
                  <p:nvPr/>
                </p:nvSpPr>
                <p:spPr>
                  <a:xfrm>
                    <a:off x="1585579" y="2684537"/>
                    <a:ext cx="1429469" cy="284123"/>
                  </a:xfrm>
                  <a:prstGeom prst="rect">
                    <a:avLst/>
                  </a:prstGeom>
                  <a:noFill/>
                </p:spPr>
                <p:txBody>
                  <a:bodyPr wrap="square" rtlCol="0">
                    <a:spAutoFit/>
                  </a:bodyPr>
                  <a:lstStyle/>
                  <a:p>
                    <a:r>
                      <a:rPr lang="en-US" sz="1200" dirty="0" smtClean="0">
                        <a:solidFill>
                          <a:srgbClr val="0070C0"/>
                        </a:solidFill>
                        <a:latin typeface="Arial" panose="020B0604020202020204" pitchFamily="34" charset="0"/>
                        <a:cs typeface="Arial" panose="020B0604020202020204" pitchFamily="34" charset="0"/>
                      </a:rPr>
                      <a:t>Domain 1 (3 km)</a:t>
                    </a:r>
                    <a:endParaRPr lang="en-US" sz="1200" dirty="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2313349" y="3385752"/>
                    <a:ext cx="1475763" cy="284123"/>
                  </a:xfrm>
                  <a:prstGeom prst="rect">
                    <a:avLst/>
                  </a:prstGeom>
                  <a:noFill/>
                </p:spPr>
                <p:txBody>
                  <a:bodyPr wrap="square" rtlCol="0">
                    <a:spAutoFit/>
                  </a:bodyPr>
                  <a:lstStyle/>
                  <a:p>
                    <a:r>
                      <a:rPr lang="en-US" sz="1200" dirty="0" smtClean="0">
                        <a:solidFill>
                          <a:srgbClr val="C00000"/>
                        </a:solidFill>
                        <a:latin typeface="Arial" panose="020B0604020202020204" pitchFamily="34" charset="0"/>
                        <a:cs typeface="Arial" panose="020B0604020202020204" pitchFamily="34" charset="0"/>
                      </a:rPr>
                      <a:t>Domain 2  (1 km)</a:t>
                    </a:r>
                    <a:endParaRPr lang="en-US" sz="1200" dirty="0">
                      <a:solidFill>
                        <a:srgbClr val="C00000"/>
                      </a:solidFill>
                      <a:latin typeface="Arial" panose="020B0604020202020204" pitchFamily="34" charset="0"/>
                      <a:cs typeface="Arial" panose="020B0604020202020204" pitchFamily="34" charset="0"/>
                    </a:endParaRPr>
                  </a:p>
                </p:txBody>
              </p:sp>
              <p:sp>
                <p:nvSpPr>
                  <p:cNvPr id="23" name="TextBox 22"/>
                  <p:cNvSpPr txBox="1"/>
                  <p:nvPr/>
                </p:nvSpPr>
                <p:spPr>
                  <a:xfrm>
                    <a:off x="1701670" y="3075235"/>
                    <a:ext cx="1117312" cy="284123"/>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S-</a:t>
                    </a:r>
                    <a:r>
                      <a:rPr lang="en-US" sz="1200" dirty="0" err="1" smtClean="0">
                        <a:solidFill>
                          <a:schemeClr val="bg1"/>
                        </a:solidFill>
                        <a:latin typeface="Arial" panose="020B0604020202020204" pitchFamily="34" charset="0"/>
                        <a:cs typeface="Arial" panose="020B0604020202020204" pitchFamily="34" charset="0"/>
                      </a:rPr>
                      <a:t>PolKa</a:t>
                    </a:r>
                    <a:endParaRPr lang="en-US" sz="1200" dirty="0">
                      <a:solidFill>
                        <a:schemeClr val="bg1"/>
                      </a:solidFill>
                      <a:latin typeface="Arial" panose="020B0604020202020204" pitchFamily="34" charset="0"/>
                      <a:cs typeface="Arial" panose="020B0604020202020204" pitchFamily="34" charset="0"/>
                    </a:endParaRPr>
                  </a:p>
                </p:txBody>
              </p:sp>
            </p:grpSp>
            <p:sp>
              <p:nvSpPr>
                <p:cNvPr id="25" name="TextBox 24"/>
                <p:cNvSpPr txBox="1"/>
                <p:nvPr/>
              </p:nvSpPr>
              <p:spPr>
                <a:xfrm>
                  <a:off x="5740081" y="1596612"/>
                  <a:ext cx="1373701" cy="523220"/>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S-</a:t>
                  </a:r>
                  <a:r>
                    <a:rPr lang="en-US" sz="1400" dirty="0" err="1" smtClean="0">
                      <a:solidFill>
                        <a:schemeClr val="bg1"/>
                      </a:solidFill>
                      <a:latin typeface="Arial" panose="020B0604020202020204" pitchFamily="34" charset="0"/>
                      <a:cs typeface="Arial" panose="020B0604020202020204" pitchFamily="34" charset="0"/>
                    </a:rPr>
                    <a:t>PolKa</a:t>
                  </a:r>
                  <a:r>
                    <a:rPr lang="en-US" sz="1400" dirty="0" smtClean="0">
                      <a:solidFill>
                        <a:schemeClr val="bg1"/>
                      </a:solidFill>
                      <a:latin typeface="Arial" panose="020B0604020202020204" pitchFamily="34" charset="0"/>
                      <a:cs typeface="Arial" panose="020B0604020202020204" pitchFamily="34" charset="0"/>
                    </a:rPr>
                    <a:t> and WRF Domains</a:t>
                  </a:r>
                  <a:endParaRPr lang="en-US" sz="1400" dirty="0">
                    <a:solidFill>
                      <a:schemeClr val="bg1"/>
                    </a:solidFill>
                    <a:latin typeface="Arial" panose="020B0604020202020204" pitchFamily="34" charset="0"/>
                    <a:cs typeface="Arial" panose="020B0604020202020204" pitchFamily="34" charset="0"/>
                  </a:endParaRPr>
                </a:p>
              </p:txBody>
            </p:sp>
          </p:grpSp>
          <p:cxnSp>
            <p:nvCxnSpPr>
              <p:cNvPr id="27" name="Straight Connector 26"/>
              <p:cNvCxnSpPr/>
              <p:nvPr/>
            </p:nvCxnSpPr>
            <p:spPr>
              <a:xfrm>
                <a:off x="5719140" y="1591452"/>
                <a:ext cx="0" cy="2394761"/>
              </a:xfrm>
              <a:prstGeom prst="line">
                <a:avLst/>
              </a:prstGeom>
              <a:ln w="12700"/>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H="1" flipV="1">
                <a:off x="5733518" y="3969806"/>
                <a:ext cx="2481294"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32" name="Rectangle 31"/>
            <p:cNvSpPr/>
            <p:nvPr/>
          </p:nvSpPr>
          <p:spPr>
            <a:xfrm>
              <a:off x="5543178" y="2712057"/>
              <a:ext cx="45719" cy="22739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896899" y="4024358"/>
              <a:ext cx="195486" cy="8605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006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420"/>
            <a:ext cx="7772400" cy="978408"/>
          </a:xfrm>
        </p:spPr>
        <p:txBody>
          <a:bodyPr/>
          <a:lstStyle/>
          <a:p>
            <a:r>
              <a:rPr lang="en-US" sz="3600" b="1" dirty="0" smtClean="0">
                <a:solidFill>
                  <a:schemeClr val="accent4">
                    <a:lumMod val="40000"/>
                    <a:lumOff val="60000"/>
                  </a:schemeClr>
                </a:solidFill>
                <a:latin typeface="Arial Black" panose="020B0A04020102020204" pitchFamily="34" charset="0"/>
              </a:rPr>
              <a:t>Compositing Methodology</a:t>
            </a:r>
            <a:endParaRPr lang="en-US" sz="3600" b="1" dirty="0">
              <a:solidFill>
                <a:schemeClr val="accent4">
                  <a:lumMod val="40000"/>
                  <a:lumOff val="60000"/>
                </a:schemeClr>
              </a:solidFill>
              <a:latin typeface="Arial Black" panose="020B0A04020102020204" pitchFamily="34" charset="0"/>
            </a:endParaRPr>
          </a:p>
        </p:txBody>
      </p:sp>
      <p:pic>
        <p:nvPicPr>
          <p:cNvPr id="3" name="Picture 2" descr="DSCN06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7800"/>
            <a:ext cx="9144000" cy="1600200"/>
          </a:xfrm>
          <a:prstGeom prst="rect">
            <a:avLst/>
          </a:prstGeom>
        </p:spPr>
      </p:pic>
    </p:spTree>
    <p:extLst>
      <p:ext uri="{BB962C8B-B14F-4D97-AF65-F5344CB8AC3E}">
        <p14:creationId xmlns:p14="http://schemas.microsoft.com/office/powerpoint/2010/main" val="4322823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824182" y="1675449"/>
            <a:ext cx="7561624" cy="3656208"/>
            <a:chOff x="766884" y="1743990"/>
            <a:chExt cx="7561624" cy="3656208"/>
          </a:xfrm>
        </p:grpSpPr>
        <p:grpSp>
          <p:nvGrpSpPr>
            <p:cNvPr id="5" name="Group 4"/>
            <p:cNvGrpSpPr/>
            <p:nvPr/>
          </p:nvGrpSpPr>
          <p:grpSpPr>
            <a:xfrm>
              <a:off x="766884" y="1743990"/>
              <a:ext cx="7561624" cy="3656208"/>
              <a:chOff x="770684" y="1311718"/>
              <a:chExt cx="7687043" cy="4173290"/>
            </a:xfrm>
          </p:grpSpPr>
          <p:sp>
            <p:nvSpPr>
              <p:cNvPr id="40" name="Rectangle 39"/>
              <p:cNvSpPr/>
              <p:nvPr/>
            </p:nvSpPr>
            <p:spPr>
              <a:xfrm>
                <a:off x="794823" y="1311718"/>
                <a:ext cx="7662904" cy="41327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134" t="7004" r="9072" b="8342"/>
              <a:stretch/>
            </p:blipFill>
            <p:spPr>
              <a:xfrm>
                <a:off x="1018095" y="1461155"/>
                <a:ext cx="7296346" cy="3874416"/>
              </a:xfrm>
              <a:prstGeom prst="rect">
                <a:avLst/>
              </a:prstGeom>
            </p:spPr>
          </p:pic>
          <p:sp>
            <p:nvSpPr>
              <p:cNvPr id="42" name="TextBox 41"/>
              <p:cNvSpPr txBox="1"/>
              <p:nvPr/>
            </p:nvSpPr>
            <p:spPr>
              <a:xfrm>
                <a:off x="8213617" y="1909247"/>
                <a:ext cx="125519"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20</a:t>
                </a:r>
              </a:p>
            </p:txBody>
          </p:sp>
          <p:sp>
            <p:nvSpPr>
              <p:cNvPr id="43" name="TextBox 42"/>
              <p:cNvSpPr txBox="1"/>
              <p:nvPr/>
            </p:nvSpPr>
            <p:spPr>
              <a:xfrm>
                <a:off x="8202398" y="2725285"/>
                <a:ext cx="125519"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15</a:t>
                </a:r>
              </a:p>
            </p:txBody>
          </p:sp>
          <p:sp>
            <p:nvSpPr>
              <p:cNvPr id="44" name="TextBox 43"/>
              <p:cNvSpPr txBox="1"/>
              <p:nvPr/>
            </p:nvSpPr>
            <p:spPr>
              <a:xfrm>
                <a:off x="8202775" y="3528360"/>
                <a:ext cx="125519"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10</a:t>
                </a:r>
              </a:p>
            </p:txBody>
          </p:sp>
          <p:sp>
            <p:nvSpPr>
              <p:cNvPr id="45" name="TextBox 44"/>
              <p:cNvSpPr txBox="1"/>
              <p:nvPr/>
            </p:nvSpPr>
            <p:spPr>
              <a:xfrm>
                <a:off x="8194598" y="4337590"/>
                <a:ext cx="125519"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5</a:t>
                </a:r>
              </a:p>
            </p:txBody>
          </p:sp>
          <p:sp>
            <p:nvSpPr>
              <p:cNvPr id="46" name="TextBox 45"/>
              <p:cNvSpPr txBox="1"/>
              <p:nvPr/>
            </p:nvSpPr>
            <p:spPr>
              <a:xfrm>
                <a:off x="8213616" y="5158714"/>
                <a:ext cx="125519"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a:t>
                </a:r>
              </a:p>
            </p:txBody>
          </p:sp>
          <p:sp>
            <p:nvSpPr>
              <p:cNvPr id="14" name="TextBox 13"/>
              <p:cNvSpPr txBox="1"/>
              <p:nvPr/>
            </p:nvSpPr>
            <p:spPr>
              <a:xfrm>
                <a:off x="999241" y="5098810"/>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15" name="TextBox 14"/>
              <p:cNvSpPr txBox="1"/>
              <p:nvPr/>
            </p:nvSpPr>
            <p:spPr>
              <a:xfrm>
                <a:off x="989813" y="4668472"/>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16" name="TextBox 15"/>
              <p:cNvSpPr txBox="1"/>
              <p:nvPr/>
            </p:nvSpPr>
            <p:spPr>
              <a:xfrm>
                <a:off x="999241" y="4228506"/>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p>
            </p:txBody>
          </p:sp>
          <p:sp>
            <p:nvSpPr>
              <p:cNvPr id="17" name="TextBox 16"/>
              <p:cNvSpPr txBox="1"/>
              <p:nvPr/>
            </p:nvSpPr>
            <p:spPr>
              <a:xfrm>
                <a:off x="989813" y="3769688"/>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6</a:t>
                </a:r>
              </a:p>
            </p:txBody>
          </p:sp>
          <p:sp>
            <p:nvSpPr>
              <p:cNvPr id="18" name="TextBox 17"/>
              <p:cNvSpPr txBox="1"/>
              <p:nvPr/>
            </p:nvSpPr>
            <p:spPr>
              <a:xfrm>
                <a:off x="998276" y="3279965"/>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8</a:t>
                </a:r>
              </a:p>
            </p:txBody>
          </p:sp>
          <p:sp>
            <p:nvSpPr>
              <p:cNvPr id="19" name="TextBox 18"/>
              <p:cNvSpPr txBox="1"/>
              <p:nvPr/>
            </p:nvSpPr>
            <p:spPr>
              <a:xfrm>
                <a:off x="998276" y="2805695"/>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a:t>
                </a:r>
              </a:p>
            </p:txBody>
          </p:sp>
          <p:sp>
            <p:nvSpPr>
              <p:cNvPr id="20" name="TextBox 19"/>
              <p:cNvSpPr txBox="1"/>
              <p:nvPr/>
            </p:nvSpPr>
            <p:spPr>
              <a:xfrm>
                <a:off x="998275" y="2356303"/>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12</a:t>
                </a:r>
              </a:p>
            </p:txBody>
          </p:sp>
          <p:sp>
            <p:nvSpPr>
              <p:cNvPr id="21" name="TextBox 20"/>
              <p:cNvSpPr txBox="1"/>
              <p:nvPr/>
            </p:nvSpPr>
            <p:spPr>
              <a:xfrm>
                <a:off x="993022" y="1877948"/>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14</a:t>
                </a:r>
              </a:p>
            </p:txBody>
          </p:sp>
          <p:sp>
            <p:nvSpPr>
              <p:cNvPr id="22" name="TextBox 21"/>
              <p:cNvSpPr txBox="1"/>
              <p:nvPr/>
            </p:nvSpPr>
            <p:spPr>
              <a:xfrm>
                <a:off x="998275" y="1449781"/>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16</a:t>
                </a:r>
              </a:p>
            </p:txBody>
          </p:sp>
          <p:sp>
            <p:nvSpPr>
              <p:cNvPr id="23" name="TextBox 22"/>
              <p:cNvSpPr txBox="1"/>
              <p:nvPr/>
            </p:nvSpPr>
            <p:spPr>
              <a:xfrm>
                <a:off x="1052216" y="5217172"/>
                <a:ext cx="124807"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73</a:t>
                </a:r>
              </a:p>
            </p:txBody>
          </p:sp>
          <p:sp>
            <p:nvSpPr>
              <p:cNvPr id="24" name="TextBox 23"/>
              <p:cNvSpPr txBox="1"/>
              <p:nvPr/>
            </p:nvSpPr>
            <p:spPr>
              <a:xfrm>
                <a:off x="3303322" y="5217172"/>
                <a:ext cx="211400"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73.5</a:t>
                </a:r>
              </a:p>
            </p:txBody>
          </p:sp>
          <p:sp>
            <p:nvSpPr>
              <p:cNvPr id="25" name="TextBox 24"/>
              <p:cNvSpPr txBox="1"/>
              <p:nvPr/>
            </p:nvSpPr>
            <p:spPr>
              <a:xfrm>
                <a:off x="7823017" y="5212459"/>
                <a:ext cx="211400"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74.5</a:t>
                </a:r>
              </a:p>
            </p:txBody>
          </p:sp>
          <p:sp>
            <p:nvSpPr>
              <p:cNvPr id="26" name="TextBox 25"/>
              <p:cNvSpPr txBox="1"/>
              <p:nvPr/>
            </p:nvSpPr>
            <p:spPr>
              <a:xfrm>
                <a:off x="5513598" y="5213635"/>
                <a:ext cx="211400"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74</a:t>
                </a:r>
              </a:p>
            </p:txBody>
          </p:sp>
          <p:sp>
            <p:nvSpPr>
              <p:cNvPr id="48" name="TextBox 47"/>
              <p:cNvSpPr txBox="1"/>
              <p:nvPr/>
            </p:nvSpPr>
            <p:spPr>
              <a:xfrm>
                <a:off x="3524148" y="5238787"/>
                <a:ext cx="1998876" cy="246221"/>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Longitude</a:t>
                </a:r>
              </a:p>
            </p:txBody>
          </p:sp>
          <p:sp>
            <p:nvSpPr>
              <p:cNvPr id="49" name="TextBox 48"/>
              <p:cNvSpPr txBox="1"/>
              <p:nvPr/>
            </p:nvSpPr>
            <p:spPr>
              <a:xfrm rot="16200000">
                <a:off x="-105643" y="3251685"/>
                <a:ext cx="1998876" cy="246221"/>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Height (</a:t>
                </a:r>
                <a:r>
                  <a:rPr lang="en-US" sz="1000" dirty="0" err="1" smtClean="0">
                    <a:solidFill>
                      <a:schemeClr val="bg1"/>
                    </a:solidFill>
                    <a:latin typeface="Arial" panose="020B0604020202020204" pitchFamily="34" charset="0"/>
                    <a:cs typeface="Arial" panose="020B0604020202020204" pitchFamily="34" charset="0"/>
                  </a:rPr>
                  <a:t>kn</a:t>
                </a:r>
                <a:r>
                  <a:rPr lang="en-US" sz="1000" dirty="0" smtClean="0">
                    <a:solidFill>
                      <a:schemeClr val="bg1"/>
                    </a:solidFill>
                    <a:latin typeface="Arial" panose="020B0604020202020204" pitchFamily="34" charset="0"/>
                    <a:cs typeface="Arial" panose="020B0604020202020204" pitchFamily="34" charset="0"/>
                  </a:rPr>
                  <a:t>)</a:t>
                </a:r>
              </a:p>
            </p:txBody>
          </p:sp>
          <p:sp>
            <p:nvSpPr>
              <p:cNvPr id="47" name="TextBox 46"/>
              <p:cNvSpPr txBox="1"/>
              <p:nvPr/>
            </p:nvSpPr>
            <p:spPr>
              <a:xfrm>
                <a:off x="1123083" y="1513842"/>
                <a:ext cx="3130863" cy="526956"/>
              </a:xfrm>
              <a:prstGeom prst="rect">
                <a:avLst/>
              </a:prstGeom>
              <a:solidFill>
                <a:schemeClr val="bg1">
                  <a:alpha val="20000"/>
                </a:schemeClr>
              </a:solidFill>
            </p:spPr>
            <p:txBody>
              <a:bodyPr wrap="square" rtlCol="0">
                <a:spAutoFit/>
              </a:bodyPr>
              <a:lstStyle/>
              <a:p>
                <a:r>
                  <a:rPr lang="en-US" sz="1200" b="1" dirty="0" smtClean="0">
                    <a:latin typeface="Arial" panose="020B0604020202020204" pitchFamily="34" charset="0"/>
                    <a:cs typeface="Arial" panose="020B0604020202020204" pitchFamily="34" charset="0"/>
                  </a:rPr>
                  <a:t>Shading: </a:t>
                </a:r>
                <a:r>
                  <a:rPr lang="en-US" sz="1200" b="1" dirty="0" err="1" smtClean="0">
                    <a:latin typeface="Arial" panose="020B0604020202020204" pitchFamily="34" charset="0"/>
                    <a:cs typeface="Arial" panose="020B0604020202020204" pitchFamily="34" charset="0"/>
                  </a:rPr>
                  <a:t>Horz</a:t>
                </a:r>
                <a:r>
                  <a:rPr lang="en-US" sz="1200" b="1" dirty="0" smtClean="0">
                    <a:latin typeface="Arial" panose="020B0604020202020204" pitchFamily="34" charset="0"/>
                    <a:cs typeface="Arial" panose="020B0604020202020204" pitchFamily="34" charset="0"/>
                  </a:rPr>
                  <a:t>. Speed</a:t>
                </a:r>
              </a:p>
              <a:p>
                <a:r>
                  <a:rPr lang="en-US" sz="1200" b="1" dirty="0" smtClean="0">
                    <a:latin typeface="Arial" panose="020B0604020202020204" pitchFamily="34" charset="0"/>
                    <a:cs typeface="Arial" panose="020B0604020202020204" pitchFamily="34" charset="0"/>
                  </a:rPr>
                  <a:t>White Contours: Reflectivity</a:t>
                </a:r>
              </a:p>
            </p:txBody>
          </p:sp>
        </p:grpSp>
        <p:sp>
          <p:nvSpPr>
            <p:cNvPr id="52" name="TextBox 51"/>
            <p:cNvSpPr txBox="1"/>
            <p:nvPr/>
          </p:nvSpPr>
          <p:spPr>
            <a:xfrm>
              <a:off x="8088380" y="1911173"/>
              <a:ext cx="240128"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m/s</a:t>
              </a:r>
            </a:p>
          </p:txBody>
        </p:sp>
      </p:grpSp>
      <p:sp>
        <p:nvSpPr>
          <p:cNvPr id="3" name="Title 3"/>
          <p:cNvSpPr txBox="1">
            <a:spLocks/>
          </p:cNvSpPr>
          <p:nvPr/>
        </p:nvSpPr>
        <p:spPr>
          <a:xfrm>
            <a:off x="245097" y="157300"/>
            <a:ext cx="8719794" cy="857250"/>
          </a:xfrm>
          <a:prstGeom prst="rect">
            <a:avLst/>
          </a:prstGeom>
        </p:spPr>
        <p:txBody>
          <a:bodyPr vert="horz" lIns="68580" tIns="34290" rIns="68580" bIns="34290" rtlCol="0" anchor="ctr" anchorCtr="0">
            <a:no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b="1" dirty="0" smtClean="0">
                <a:solidFill>
                  <a:srgbClr val="E8950E">
                    <a:lumMod val="40000"/>
                    <a:lumOff val="60000"/>
                  </a:srgbClr>
                </a:solidFill>
                <a:latin typeface="Arial Black" panose="020B0A04020102020204" pitchFamily="34" charset="0"/>
              </a:rPr>
              <a:t>Midlevel Inflow Member Selection</a:t>
            </a:r>
            <a:endParaRPr lang="en-US" sz="2800" b="1" dirty="0">
              <a:solidFill>
                <a:srgbClr val="E8950E">
                  <a:lumMod val="40000"/>
                  <a:lumOff val="60000"/>
                </a:srgbClr>
              </a:solidFill>
              <a:latin typeface="Arial Black" panose="020B0A04020102020204" pitchFamily="34" charset="0"/>
            </a:endParaRPr>
          </a:p>
        </p:txBody>
      </p:sp>
      <p:grpSp>
        <p:nvGrpSpPr>
          <p:cNvPr id="12" name="Group 11"/>
          <p:cNvGrpSpPr/>
          <p:nvPr/>
        </p:nvGrpSpPr>
        <p:grpSpPr>
          <a:xfrm>
            <a:off x="1177033" y="1827429"/>
            <a:ext cx="6710714" cy="3270914"/>
            <a:chOff x="1113533" y="1905589"/>
            <a:chExt cx="6663580" cy="3270914"/>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381" t="7004" r="13218" b="11079"/>
            <a:stretch/>
          </p:blipFill>
          <p:spPr>
            <a:xfrm>
              <a:off x="1113533" y="1905589"/>
              <a:ext cx="6663580" cy="3270914"/>
            </a:xfrm>
            <a:prstGeom prst="rect">
              <a:avLst/>
            </a:prstGeom>
          </p:spPr>
        </p:pic>
        <p:sp>
          <p:nvSpPr>
            <p:cNvPr id="51" name="TextBox 50"/>
            <p:cNvSpPr txBox="1"/>
            <p:nvPr/>
          </p:nvSpPr>
          <p:spPr>
            <a:xfrm>
              <a:off x="1141353" y="1908757"/>
              <a:ext cx="3079781" cy="646331"/>
            </a:xfrm>
            <a:prstGeom prst="rect">
              <a:avLst/>
            </a:prstGeom>
            <a:solidFill>
              <a:schemeClr val="bg1">
                <a:alpha val="20000"/>
              </a:schemeClr>
            </a:solidFill>
          </p:spPr>
          <p:txBody>
            <a:bodyPr wrap="square" rtlCol="0">
              <a:spAutoFit/>
            </a:bodyPr>
            <a:lstStyle/>
            <a:p>
              <a:r>
                <a:rPr lang="en-US" sz="1200" b="1" dirty="0" smtClean="0">
                  <a:latin typeface="Arial" panose="020B0604020202020204" pitchFamily="34" charset="0"/>
                  <a:cs typeface="Arial" panose="020B0604020202020204" pitchFamily="34" charset="0"/>
                </a:rPr>
                <a:t>Shading: </a:t>
              </a:r>
              <a:r>
                <a:rPr lang="en-US" sz="1200" b="1" dirty="0" err="1" smtClean="0">
                  <a:latin typeface="Arial" panose="020B0604020202020204" pitchFamily="34" charset="0"/>
                  <a:cs typeface="Arial" panose="020B0604020202020204" pitchFamily="34" charset="0"/>
                </a:rPr>
                <a:t>Horz</a:t>
              </a:r>
              <a:r>
                <a:rPr lang="en-US" sz="1200" b="1" dirty="0" smtClean="0">
                  <a:latin typeface="Arial" panose="020B0604020202020204" pitchFamily="34" charset="0"/>
                  <a:cs typeface="Arial" panose="020B0604020202020204" pitchFamily="34" charset="0"/>
                </a:rPr>
                <a:t>. Speed</a:t>
              </a:r>
            </a:p>
            <a:p>
              <a:r>
                <a:rPr lang="en-US" sz="1200" b="1" dirty="0" smtClean="0">
                  <a:latin typeface="Arial" panose="020B0604020202020204" pitchFamily="34" charset="0"/>
                  <a:cs typeface="Arial" panose="020B0604020202020204" pitchFamily="34" charset="0"/>
                </a:rPr>
                <a:t>White Contours: Reflectivity</a:t>
              </a:r>
            </a:p>
            <a:p>
              <a:r>
                <a:rPr lang="en-US" sz="1200" b="1" dirty="0" smtClean="0">
                  <a:latin typeface="Arial" panose="020B0604020202020204" pitchFamily="34" charset="0"/>
                  <a:cs typeface="Arial" panose="020B0604020202020204" pitchFamily="34" charset="0"/>
                </a:rPr>
                <a:t>Black Contours: </a:t>
              </a:r>
              <a:r>
                <a:rPr lang="en-US" sz="1200" b="1" dirty="0" err="1" smtClean="0">
                  <a:latin typeface="Arial" panose="020B0604020202020204" pitchFamily="34" charset="0"/>
                  <a:cs typeface="Arial" panose="020B0604020202020204" pitchFamily="34" charset="0"/>
                </a:rPr>
                <a:t>Horz</a:t>
              </a:r>
              <a:r>
                <a:rPr lang="en-US" sz="1200" b="1" dirty="0" smtClean="0">
                  <a:latin typeface="Arial" panose="020B0604020202020204" pitchFamily="34" charset="0"/>
                  <a:cs typeface="Arial" panose="020B0604020202020204" pitchFamily="34" charset="0"/>
                </a:rPr>
                <a:t>. Speed &gt; 18 m/s</a:t>
              </a:r>
            </a:p>
          </p:txBody>
        </p:sp>
      </p:grpSp>
      <p:grpSp>
        <p:nvGrpSpPr>
          <p:cNvPr id="33" name="Group 32"/>
          <p:cNvGrpSpPr/>
          <p:nvPr/>
        </p:nvGrpSpPr>
        <p:grpSpPr>
          <a:xfrm>
            <a:off x="1170859" y="1849603"/>
            <a:ext cx="6702390" cy="3254982"/>
            <a:chOff x="1121858" y="1952261"/>
            <a:chExt cx="6702390" cy="3254982"/>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231" t="7671" r="13233" b="10971"/>
            <a:stretch/>
          </p:blipFill>
          <p:spPr>
            <a:xfrm>
              <a:off x="1121858" y="1955535"/>
              <a:ext cx="6702390" cy="3251708"/>
            </a:xfrm>
            <a:prstGeom prst="rect">
              <a:avLst/>
            </a:prstGeom>
          </p:spPr>
        </p:pic>
        <p:sp>
          <p:nvSpPr>
            <p:cNvPr id="53" name="TextBox 52"/>
            <p:cNvSpPr txBox="1"/>
            <p:nvPr/>
          </p:nvSpPr>
          <p:spPr>
            <a:xfrm>
              <a:off x="1136617" y="1952261"/>
              <a:ext cx="3101565" cy="830997"/>
            </a:xfrm>
            <a:prstGeom prst="rect">
              <a:avLst/>
            </a:prstGeom>
            <a:solidFill>
              <a:schemeClr val="bg2">
                <a:alpha val="20000"/>
              </a:schemeClr>
            </a:solidFill>
          </p:spPr>
          <p:txBody>
            <a:bodyPr wrap="square" rtlCol="0">
              <a:spAutoFit/>
            </a:bodyPr>
            <a:lstStyle/>
            <a:p>
              <a:r>
                <a:rPr lang="en-US" sz="1200" b="1" dirty="0" smtClean="0">
                  <a:latin typeface="Arial" panose="020B0604020202020204" pitchFamily="34" charset="0"/>
                  <a:cs typeface="Arial" panose="020B0604020202020204" pitchFamily="34" charset="0"/>
                </a:rPr>
                <a:t>Shading: </a:t>
              </a:r>
              <a:r>
                <a:rPr lang="en-US" sz="1200" b="1" dirty="0" err="1" smtClean="0">
                  <a:latin typeface="Arial" panose="020B0604020202020204" pitchFamily="34" charset="0"/>
                  <a:cs typeface="Arial" panose="020B0604020202020204" pitchFamily="34" charset="0"/>
                </a:rPr>
                <a:t>Horz</a:t>
              </a:r>
              <a:r>
                <a:rPr lang="en-US" sz="1200" b="1" dirty="0" smtClean="0">
                  <a:latin typeface="Arial" panose="020B0604020202020204" pitchFamily="34" charset="0"/>
                  <a:cs typeface="Arial" panose="020B0604020202020204" pitchFamily="34" charset="0"/>
                </a:rPr>
                <a:t>. Speed</a:t>
              </a:r>
            </a:p>
            <a:p>
              <a:r>
                <a:rPr lang="en-US" sz="1200" b="1" dirty="0" smtClean="0">
                  <a:latin typeface="Arial" panose="020B0604020202020204" pitchFamily="34" charset="0"/>
                  <a:cs typeface="Arial" panose="020B0604020202020204" pitchFamily="34" charset="0"/>
                </a:rPr>
                <a:t>White Contours: Reflectivity</a:t>
              </a:r>
            </a:p>
            <a:p>
              <a:r>
                <a:rPr lang="en-US" sz="1200" b="1" dirty="0" smtClean="0">
                  <a:latin typeface="Arial" panose="020B0604020202020204" pitchFamily="34" charset="0"/>
                  <a:cs typeface="Arial" panose="020B0604020202020204" pitchFamily="34" charset="0"/>
                </a:rPr>
                <a:t>Black Contours: </a:t>
              </a:r>
              <a:r>
                <a:rPr lang="en-US" sz="1200" b="1" dirty="0" err="1" smtClean="0">
                  <a:latin typeface="Arial" panose="020B0604020202020204" pitchFamily="34" charset="0"/>
                  <a:cs typeface="Arial" panose="020B0604020202020204" pitchFamily="34" charset="0"/>
                </a:rPr>
                <a:t>Horz</a:t>
              </a:r>
              <a:r>
                <a:rPr lang="en-US" sz="1200" b="1" dirty="0" smtClean="0">
                  <a:latin typeface="Arial" panose="020B0604020202020204" pitchFamily="34" charset="0"/>
                  <a:cs typeface="Arial" panose="020B0604020202020204" pitchFamily="34" charset="0"/>
                </a:rPr>
                <a:t>. Speed &gt; 18 m/s</a:t>
              </a:r>
            </a:p>
            <a:p>
              <a:r>
                <a:rPr lang="en-US" sz="1200" b="1" dirty="0" smtClean="0">
                  <a:latin typeface="Arial" panose="020B0604020202020204" pitchFamily="34" charset="0"/>
                  <a:cs typeface="Arial" panose="020B0604020202020204" pitchFamily="34" charset="0"/>
                </a:rPr>
                <a:t>Dots: Max Speed at level</a:t>
              </a:r>
            </a:p>
          </p:txBody>
        </p:sp>
      </p:grpSp>
      <p:sp>
        <p:nvSpPr>
          <p:cNvPr id="56" name="TextBox 55"/>
          <p:cNvSpPr txBox="1"/>
          <p:nvPr/>
        </p:nvSpPr>
        <p:spPr>
          <a:xfrm>
            <a:off x="2949030" y="6273225"/>
            <a:ext cx="3525624" cy="584775"/>
          </a:xfrm>
          <a:prstGeom prst="rect">
            <a:avLst/>
          </a:prstGeom>
          <a:noFill/>
        </p:spPr>
        <p:txBody>
          <a:bodyPr wrap="square" rtlCol="0">
            <a:spAutoFit/>
          </a:bodyPr>
          <a:lstStyle/>
          <a:p>
            <a:pPr algn="ctr"/>
            <a:r>
              <a:rPr lang="en-US" sz="1600" dirty="0" err="1" smtClean="0">
                <a:solidFill>
                  <a:schemeClr val="tx1">
                    <a:lumMod val="95000"/>
                  </a:schemeClr>
                </a:solidFill>
                <a:latin typeface="Arial" panose="020B0604020202020204" pitchFamily="34" charset="0"/>
                <a:cs typeface="Arial" panose="020B0604020202020204" pitchFamily="34" charset="0"/>
              </a:rPr>
              <a:t>Milbrandt</a:t>
            </a:r>
            <a:r>
              <a:rPr lang="en-US" sz="1600" dirty="0" smtClean="0">
                <a:solidFill>
                  <a:schemeClr val="tx1">
                    <a:lumMod val="95000"/>
                  </a:schemeClr>
                </a:solidFill>
                <a:latin typeface="Arial" panose="020B0604020202020204" pitchFamily="34" charset="0"/>
                <a:cs typeface="Arial" panose="020B0604020202020204" pitchFamily="34" charset="0"/>
              </a:rPr>
              <a:t>: Member 17</a:t>
            </a:r>
          </a:p>
          <a:p>
            <a:pPr algn="ctr"/>
            <a:r>
              <a:rPr lang="en-US" sz="1600" dirty="0" smtClean="0">
                <a:solidFill>
                  <a:schemeClr val="tx1">
                    <a:lumMod val="95000"/>
                  </a:schemeClr>
                </a:solidFill>
                <a:latin typeface="Arial" panose="020B0604020202020204" pitchFamily="34" charset="0"/>
                <a:cs typeface="Arial" panose="020B0604020202020204" pitchFamily="34" charset="0"/>
              </a:rPr>
              <a:t> </a:t>
            </a:r>
            <a:r>
              <a:rPr lang="en-US" sz="1400" dirty="0" smtClean="0">
                <a:solidFill>
                  <a:schemeClr val="tx1">
                    <a:lumMod val="95000"/>
                  </a:schemeClr>
                </a:solidFill>
                <a:latin typeface="Arial" panose="020B0604020202020204" pitchFamily="34" charset="0"/>
                <a:cs typeface="Arial" panose="020B0604020202020204" pitchFamily="34" charset="0"/>
              </a:rPr>
              <a:t>1930 UTC 23 Dec 2011</a:t>
            </a:r>
          </a:p>
        </p:txBody>
      </p:sp>
      <p:grpSp>
        <p:nvGrpSpPr>
          <p:cNvPr id="61" name="Group 60"/>
          <p:cNvGrpSpPr/>
          <p:nvPr/>
        </p:nvGrpSpPr>
        <p:grpSpPr>
          <a:xfrm>
            <a:off x="1171891" y="1826043"/>
            <a:ext cx="6707349" cy="3272145"/>
            <a:chOff x="1171891" y="1835470"/>
            <a:chExt cx="6707349" cy="3272145"/>
          </a:xfrm>
        </p:grpSpPr>
        <p:grpSp>
          <p:nvGrpSpPr>
            <p:cNvPr id="55" name="Group 54"/>
            <p:cNvGrpSpPr/>
            <p:nvPr/>
          </p:nvGrpSpPr>
          <p:grpSpPr>
            <a:xfrm>
              <a:off x="1171891" y="1835470"/>
              <a:ext cx="6707349" cy="3272145"/>
              <a:chOff x="1116898" y="1912339"/>
              <a:chExt cx="6707349" cy="3272145"/>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355" t="7209" r="13316" b="10985"/>
              <a:stretch/>
            </p:blipFill>
            <p:spPr>
              <a:xfrm>
                <a:off x="1122026" y="1912339"/>
                <a:ext cx="6702221" cy="3272145"/>
              </a:xfrm>
              <a:prstGeom prst="rect">
                <a:avLst/>
              </a:prstGeom>
            </p:spPr>
          </p:pic>
          <p:sp>
            <p:nvSpPr>
              <p:cNvPr id="54" name="TextBox 53"/>
              <p:cNvSpPr txBox="1"/>
              <p:nvPr/>
            </p:nvSpPr>
            <p:spPr>
              <a:xfrm>
                <a:off x="1116898" y="1928090"/>
                <a:ext cx="3101565" cy="830997"/>
              </a:xfrm>
              <a:prstGeom prst="rect">
                <a:avLst/>
              </a:prstGeom>
              <a:solidFill>
                <a:schemeClr val="bg1">
                  <a:alpha val="20000"/>
                </a:schemeClr>
              </a:solidFill>
            </p:spPr>
            <p:txBody>
              <a:bodyPr wrap="square" rtlCol="0">
                <a:spAutoFit/>
              </a:bodyPr>
              <a:lstStyle/>
              <a:p>
                <a:r>
                  <a:rPr lang="en-US" sz="1200" b="1" dirty="0" smtClean="0">
                    <a:latin typeface="Arial" panose="020B0604020202020204" pitchFamily="34" charset="0"/>
                    <a:cs typeface="Arial" panose="020B0604020202020204" pitchFamily="34" charset="0"/>
                  </a:rPr>
                  <a:t>Shading: </a:t>
                </a:r>
                <a:r>
                  <a:rPr lang="en-US" sz="1200" b="1" dirty="0" err="1" smtClean="0">
                    <a:latin typeface="Arial" panose="020B0604020202020204" pitchFamily="34" charset="0"/>
                    <a:cs typeface="Arial" panose="020B0604020202020204" pitchFamily="34" charset="0"/>
                  </a:rPr>
                  <a:t>Horz</a:t>
                </a:r>
                <a:r>
                  <a:rPr lang="en-US" sz="1200" b="1" dirty="0" smtClean="0">
                    <a:latin typeface="Arial" panose="020B0604020202020204" pitchFamily="34" charset="0"/>
                    <a:cs typeface="Arial" panose="020B0604020202020204" pitchFamily="34" charset="0"/>
                  </a:rPr>
                  <a:t>. Speed</a:t>
                </a:r>
              </a:p>
              <a:p>
                <a:r>
                  <a:rPr lang="en-US" sz="1200" b="1" dirty="0" smtClean="0">
                    <a:latin typeface="Arial" panose="020B0604020202020204" pitchFamily="34" charset="0"/>
                    <a:cs typeface="Arial" panose="020B0604020202020204" pitchFamily="34" charset="0"/>
                  </a:rPr>
                  <a:t>White Contours: Reflectivity</a:t>
                </a:r>
              </a:p>
              <a:p>
                <a:r>
                  <a:rPr lang="en-US" sz="1200" b="1" dirty="0" smtClean="0">
                    <a:latin typeface="Arial" panose="020B0604020202020204" pitchFamily="34" charset="0"/>
                    <a:cs typeface="Arial" panose="020B0604020202020204" pitchFamily="34" charset="0"/>
                  </a:rPr>
                  <a:t>Black Contours: </a:t>
                </a:r>
                <a:r>
                  <a:rPr lang="en-US" sz="1200" b="1" dirty="0" err="1" smtClean="0">
                    <a:latin typeface="Arial" panose="020B0604020202020204" pitchFamily="34" charset="0"/>
                    <a:cs typeface="Arial" panose="020B0604020202020204" pitchFamily="34" charset="0"/>
                  </a:rPr>
                  <a:t>Horz</a:t>
                </a:r>
                <a:r>
                  <a:rPr lang="en-US" sz="1200" b="1" dirty="0" smtClean="0">
                    <a:latin typeface="Arial" panose="020B0604020202020204" pitchFamily="34" charset="0"/>
                    <a:cs typeface="Arial" panose="020B0604020202020204" pitchFamily="34" charset="0"/>
                  </a:rPr>
                  <a:t>. Speed &gt; 18 m/s</a:t>
                </a:r>
              </a:p>
              <a:p>
                <a:r>
                  <a:rPr lang="en-US" sz="1200" b="1" dirty="0" smtClean="0">
                    <a:latin typeface="Arial" panose="020B0604020202020204" pitchFamily="34" charset="0"/>
                    <a:cs typeface="Arial" panose="020B0604020202020204" pitchFamily="34" charset="0"/>
                  </a:rPr>
                  <a:t>Dots: Max Speed at level post tests</a:t>
                </a:r>
              </a:p>
            </p:txBody>
          </p:sp>
        </p:grpSp>
        <p:cxnSp>
          <p:nvCxnSpPr>
            <p:cNvPr id="58" name="Straight Connector 57"/>
            <p:cNvCxnSpPr/>
            <p:nvPr/>
          </p:nvCxnSpPr>
          <p:spPr>
            <a:xfrm>
              <a:off x="4741682" y="1875982"/>
              <a:ext cx="0" cy="3211680"/>
            </a:xfrm>
            <a:prstGeom prst="line">
              <a:avLst/>
            </a:prstGeom>
            <a:ln w="38100">
              <a:solidFill>
                <a:srgbClr val="FF0000"/>
              </a:solidFill>
            </a:ln>
          </p:spPr>
          <p:style>
            <a:lnRef idx="2">
              <a:schemeClr val="accent3"/>
            </a:lnRef>
            <a:fillRef idx="0">
              <a:schemeClr val="accent3"/>
            </a:fillRef>
            <a:effectRef idx="1">
              <a:schemeClr val="accent3"/>
            </a:effectRef>
            <a:fontRef idx="minor">
              <a:schemeClr val="tx1"/>
            </a:fontRef>
          </p:style>
        </p:cxnSp>
        <p:cxnSp>
          <p:nvCxnSpPr>
            <p:cNvPr id="60" name="Straight Connector 59"/>
            <p:cNvCxnSpPr/>
            <p:nvPr/>
          </p:nvCxnSpPr>
          <p:spPr>
            <a:xfrm>
              <a:off x="5718088" y="1866555"/>
              <a:ext cx="0" cy="3211680"/>
            </a:xfrm>
            <a:prstGeom prst="line">
              <a:avLst/>
            </a:prstGeom>
            <a:ln w="38100">
              <a:solidFill>
                <a:srgbClr val="FF0000"/>
              </a:solidFill>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1947674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245097" y="157300"/>
            <a:ext cx="8719794" cy="857250"/>
          </a:xfrm>
          <a:prstGeom prst="rect">
            <a:avLst/>
          </a:prstGeom>
        </p:spPr>
        <p:txBody>
          <a:bodyPr vert="horz" lIns="68580" tIns="34290" rIns="68580" bIns="34290" rtlCol="0" anchor="ctr" anchorCtr="0">
            <a:no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b="1" dirty="0" smtClean="0">
                <a:solidFill>
                  <a:srgbClr val="E8950E">
                    <a:lumMod val="40000"/>
                    <a:lumOff val="60000"/>
                  </a:srgbClr>
                </a:solidFill>
                <a:latin typeface="Arial Black" panose="020B0A04020102020204" pitchFamily="34" charset="0"/>
              </a:rPr>
              <a:t>Midlevel Inflow Compositing</a:t>
            </a:r>
            <a:endParaRPr lang="en-US" sz="2800" b="1" dirty="0">
              <a:solidFill>
                <a:srgbClr val="E8950E">
                  <a:lumMod val="40000"/>
                  <a:lumOff val="60000"/>
                </a:srgbClr>
              </a:solidFill>
              <a:latin typeface="Arial Black" panose="020B0A04020102020204" pitchFamily="34" charset="0"/>
            </a:endParaRPr>
          </a:p>
        </p:txBody>
      </p:sp>
      <p:sp>
        <p:nvSpPr>
          <p:cNvPr id="50" name="TextBox 49"/>
          <p:cNvSpPr txBox="1"/>
          <p:nvPr/>
        </p:nvSpPr>
        <p:spPr>
          <a:xfrm>
            <a:off x="2949030" y="6273225"/>
            <a:ext cx="3525624" cy="584775"/>
          </a:xfrm>
          <a:prstGeom prst="rect">
            <a:avLst/>
          </a:prstGeom>
          <a:noFill/>
        </p:spPr>
        <p:txBody>
          <a:bodyPr wrap="square" rtlCol="0">
            <a:spAutoFit/>
          </a:bodyPr>
          <a:lstStyle/>
          <a:p>
            <a:pPr algn="ctr"/>
            <a:r>
              <a:rPr lang="en-US" sz="1600" dirty="0" err="1" smtClean="0">
                <a:solidFill>
                  <a:schemeClr val="tx1">
                    <a:lumMod val="95000"/>
                  </a:schemeClr>
                </a:solidFill>
                <a:latin typeface="Arial" panose="020B0604020202020204" pitchFamily="34" charset="0"/>
                <a:cs typeface="Arial" panose="020B0604020202020204" pitchFamily="34" charset="0"/>
              </a:rPr>
              <a:t>Milbrandt</a:t>
            </a:r>
            <a:r>
              <a:rPr lang="en-US" sz="1600" dirty="0" smtClean="0">
                <a:solidFill>
                  <a:schemeClr val="tx1">
                    <a:lumMod val="95000"/>
                  </a:schemeClr>
                </a:solidFill>
                <a:latin typeface="Arial" panose="020B0604020202020204" pitchFamily="34" charset="0"/>
                <a:cs typeface="Arial" panose="020B0604020202020204" pitchFamily="34" charset="0"/>
              </a:rPr>
              <a:t>: Member 17</a:t>
            </a:r>
          </a:p>
          <a:p>
            <a:pPr algn="ctr"/>
            <a:r>
              <a:rPr lang="en-US" sz="1600" dirty="0" smtClean="0">
                <a:solidFill>
                  <a:schemeClr val="tx1">
                    <a:lumMod val="95000"/>
                  </a:schemeClr>
                </a:solidFill>
                <a:latin typeface="Arial" panose="020B0604020202020204" pitchFamily="34" charset="0"/>
                <a:cs typeface="Arial" panose="020B0604020202020204" pitchFamily="34" charset="0"/>
              </a:rPr>
              <a:t> </a:t>
            </a:r>
            <a:r>
              <a:rPr lang="en-US" sz="1400" dirty="0" smtClean="0">
                <a:solidFill>
                  <a:schemeClr val="tx1">
                    <a:lumMod val="95000"/>
                  </a:schemeClr>
                </a:solidFill>
                <a:latin typeface="Arial" panose="020B0604020202020204" pitchFamily="34" charset="0"/>
                <a:cs typeface="Arial" panose="020B0604020202020204" pitchFamily="34" charset="0"/>
              </a:rPr>
              <a:t>1930 UTC 23 Dec 2011</a:t>
            </a:r>
          </a:p>
        </p:txBody>
      </p:sp>
      <p:grpSp>
        <p:nvGrpSpPr>
          <p:cNvPr id="120" name="Group 119"/>
          <p:cNvGrpSpPr/>
          <p:nvPr/>
        </p:nvGrpSpPr>
        <p:grpSpPr>
          <a:xfrm>
            <a:off x="2052550" y="1032617"/>
            <a:ext cx="5470040" cy="2464364"/>
            <a:chOff x="2052550" y="1231089"/>
            <a:chExt cx="5470040" cy="2464364"/>
          </a:xfrm>
        </p:grpSpPr>
        <p:sp>
          <p:nvSpPr>
            <p:cNvPr id="88" name="Rectangle 87"/>
            <p:cNvSpPr/>
            <p:nvPr/>
          </p:nvSpPr>
          <p:spPr>
            <a:xfrm>
              <a:off x="2052550" y="1231089"/>
              <a:ext cx="5470040" cy="2449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rot="16200000">
              <a:off x="1300056" y="2298657"/>
              <a:ext cx="1751210" cy="246221"/>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Height (km)</a:t>
              </a:r>
            </a:p>
          </p:txBody>
        </p:sp>
        <p:pic>
          <p:nvPicPr>
            <p:cNvPr id="13" name="Picture 12"/>
            <p:cNvPicPr>
              <a:picLocks/>
            </p:cNvPicPr>
            <p:nvPr/>
          </p:nvPicPr>
          <p:blipFill rotWithShape="1">
            <a:blip r:embed="rId3" cstate="print">
              <a:extLst>
                <a:ext uri="{28A0092B-C50C-407E-A947-70E740481C1C}">
                  <a14:useLocalDpi xmlns:a14="http://schemas.microsoft.com/office/drawing/2010/main" val="0"/>
                </a:ext>
              </a:extLst>
            </a:blip>
            <a:srcRect l="10972" t="7311" r="8750" b="8932"/>
            <a:stretch/>
          </p:blipFill>
          <p:spPr>
            <a:xfrm>
              <a:off x="2364909" y="1423446"/>
              <a:ext cx="5029200" cy="2088187"/>
            </a:xfrm>
            <a:prstGeom prst="rect">
              <a:avLst/>
            </a:prstGeom>
          </p:spPr>
        </p:pic>
        <p:sp>
          <p:nvSpPr>
            <p:cNvPr id="2" name="TextBox 1"/>
            <p:cNvSpPr txBox="1"/>
            <p:nvPr/>
          </p:nvSpPr>
          <p:spPr>
            <a:xfrm>
              <a:off x="2446974" y="1404797"/>
              <a:ext cx="3058691" cy="830997"/>
            </a:xfrm>
            <a:prstGeom prst="rect">
              <a:avLst/>
            </a:prstGeom>
            <a:solidFill>
              <a:schemeClr val="tx1">
                <a:alpha val="50000"/>
              </a:schemeClr>
            </a:solid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Shading: Reflectivity</a:t>
              </a:r>
            </a:p>
            <a:p>
              <a:r>
                <a:rPr lang="en-US" sz="1200" b="1" dirty="0" smtClean="0">
                  <a:solidFill>
                    <a:schemeClr val="bg1"/>
                  </a:solidFill>
                  <a:latin typeface="Arial" panose="020B0604020202020204" pitchFamily="34" charset="0"/>
                  <a:cs typeface="Arial" panose="020B0604020202020204" pitchFamily="34" charset="0"/>
                </a:rPr>
                <a:t>Black Contours: </a:t>
              </a:r>
              <a:r>
                <a:rPr lang="en-US" sz="1200" b="1" dirty="0" err="1" smtClean="0">
                  <a:solidFill>
                    <a:schemeClr val="bg1"/>
                  </a:solidFill>
                  <a:latin typeface="Arial" panose="020B0604020202020204" pitchFamily="34" charset="0"/>
                  <a:cs typeface="Arial" panose="020B0604020202020204" pitchFamily="34" charset="0"/>
                </a:rPr>
                <a:t>Horz</a:t>
              </a:r>
              <a:r>
                <a:rPr lang="en-US" sz="1200" b="1" dirty="0" smtClean="0">
                  <a:solidFill>
                    <a:schemeClr val="bg1"/>
                  </a:solidFill>
                  <a:latin typeface="Arial" panose="020B0604020202020204" pitchFamily="34" charset="0"/>
                  <a:cs typeface="Arial" panose="020B0604020202020204" pitchFamily="34" charset="0"/>
                </a:rPr>
                <a:t>. Speed &gt; 18 m/s</a:t>
              </a:r>
            </a:p>
            <a:p>
              <a:r>
                <a:rPr lang="en-US" sz="1200" b="1" dirty="0" smtClean="0">
                  <a:solidFill>
                    <a:schemeClr val="bg1"/>
                  </a:solidFill>
                  <a:latin typeface="Arial" panose="020B0604020202020204" pitchFamily="34" charset="0"/>
                  <a:cs typeface="Arial" panose="020B0604020202020204" pitchFamily="34" charset="0"/>
                </a:rPr>
                <a:t>Dots: Max speed at level post test</a:t>
              </a:r>
            </a:p>
            <a:p>
              <a:r>
                <a:rPr lang="en-US" sz="1200" b="1" dirty="0" smtClean="0">
                  <a:solidFill>
                    <a:schemeClr val="bg1"/>
                  </a:solidFill>
                  <a:latin typeface="Arial" panose="020B0604020202020204" pitchFamily="34" charset="0"/>
                  <a:cs typeface="Arial" panose="020B0604020202020204" pitchFamily="34" charset="0"/>
                </a:rPr>
                <a:t>Red Lines: Analysis boundaries</a:t>
              </a:r>
            </a:p>
          </p:txBody>
        </p:sp>
        <p:sp>
          <p:nvSpPr>
            <p:cNvPr id="56" name="TextBox 55"/>
            <p:cNvSpPr txBox="1"/>
            <p:nvPr/>
          </p:nvSpPr>
          <p:spPr>
            <a:xfrm>
              <a:off x="2321946" y="3386296"/>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65" name="TextBox 64"/>
            <p:cNvSpPr txBox="1"/>
            <p:nvPr/>
          </p:nvSpPr>
          <p:spPr>
            <a:xfrm>
              <a:off x="2435977" y="3476672"/>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73</a:t>
              </a:r>
            </a:p>
          </p:txBody>
        </p:sp>
        <p:sp>
          <p:nvSpPr>
            <p:cNvPr id="66" name="TextBox 65"/>
            <p:cNvSpPr txBox="1"/>
            <p:nvPr/>
          </p:nvSpPr>
          <p:spPr>
            <a:xfrm>
              <a:off x="3915436" y="3479740"/>
              <a:ext cx="20795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73.5</a:t>
              </a:r>
            </a:p>
          </p:txBody>
        </p:sp>
        <p:sp>
          <p:nvSpPr>
            <p:cNvPr id="67" name="TextBox 66"/>
            <p:cNvSpPr txBox="1"/>
            <p:nvPr/>
          </p:nvSpPr>
          <p:spPr>
            <a:xfrm>
              <a:off x="6955486" y="3457705"/>
              <a:ext cx="20795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74.5</a:t>
              </a:r>
            </a:p>
          </p:txBody>
        </p:sp>
        <p:sp>
          <p:nvSpPr>
            <p:cNvPr id="68" name="TextBox 67"/>
            <p:cNvSpPr txBox="1"/>
            <p:nvPr/>
          </p:nvSpPr>
          <p:spPr>
            <a:xfrm>
              <a:off x="5383899" y="3479739"/>
              <a:ext cx="20795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74</a:t>
              </a:r>
            </a:p>
          </p:txBody>
        </p:sp>
        <p:sp>
          <p:nvSpPr>
            <p:cNvPr id="69" name="TextBox 68"/>
            <p:cNvSpPr txBox="1"/>
            <p:nvPr/>
          </p:nvSpPr>
          <p:spPr>
            <a:xfrm>
              <a:off x="3728711" y="3479739"/>
              <a:ext cx="1966263" cy="215714"/>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Longitude</a:t>
              </a:r>
            </a:p>
          </p:txBody>
        </p:sp>
        <p:sp>
          <p:nvSpPr>
            <p:cNvPr id="57" name="TextBox 56"/>
            <p:cNvSpPr txBox="1"/>
            <p:nvPr/>
          </p:nvSpPr>
          <p:spPr>
            <a:xfrm>
              <a:off x="2318246" y="3166955"/>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58" name="TextBox 57"/>
            <p:cNvSpPr txBox="1"/>
            <p:nvPr/>
          </p:nvSpPr>
          <p:spPr>
            <a:xfrm>
              <a:off x="2318245" y="2898307"/>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p>
          </p:txBody>
        </p:sp>
        <p:sp>
          <p:nvSpPr>
            <p:cNvPr id="59" name="TextBox 58"/>
            <p:cNvSpPr txBox="1"/>
            <p:nvPr/>
          </p:nvSpPr>
          <p:spPr>
            <a:xfrm>
              <a:off x="2318244" y="2652373"/>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6</a:t>
              </a:r>
            </a:p>
          </p:txBody>
        </p:sp>
        <p:sp>
          <p:nvSpPr>
            <p:cNvPr id="60" name="TextBox 59"/>
            <p:cNvSpPr txBox="1"/>
            <p:nvPr/>
          </p:nvSpPr>
          <p:spPr>
            <a:xfrm>
              <a:off x="2318244" y="2378301"/>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8</a:t>
              </a:r>
            </a:p>
          </p:txBody>
        </p:sp>
        <p:sp>
          <p:nvSpPr>
            <p:cNvPr id="61" name="TextBox 60"/>
            <p:cNvSpPr txBox="1"/>
            <p:nvPr/>
          </p:nvSpPr>
          <p:spPr>
            <a:xfrm>
              <a:off x="2326197" y="2143047"/>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a:t>
              </a:r>
            </a:p>
          </p:txBody>
        </p:sp>
        <p:sp>
          <p:nvSpPr>
            <p:cNvPr id="62" name="TextBox 61"/>
            <p:cNvSpPr txBox="1"/>
            <p:nvPr/>
          </p:nvSpPr>
          <p:spPr>
            <a:xfrm>
              <a:off x="2315084" y="1887637"/>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12</a:t>
              </a:r>
            </a:p>
          </p:txBody>
        </p:sp>
        <p:sp>
          <p:nvSpPr>
            <p:cNvPr id="63" name="TextBox 62"/>
            <p:cNvSpPr txBox="1"/>
            <p:nvPr/>
          </p:nvSpPr>
          <p:spPr>
            <a:xfrm>
              <a:off x="2337484" y="1632227"/>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14</a:t>
              </a:r>
            </a:p>
          </p:txBody>
        </p:sp>
        <p:sp>
          <p:nvSpPr>
            <p:cNvPr id="64" name="TextBox 63"/>
            <p:cNvSpPr txBox="1"/>
            <p:nvPr/>
          </p:nvSpPr>
          <p:spPr>
            <a:xfrm>
              <a:off x="2315084" y="1413566"/>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16</a:t>
              </a:r>
            </a:p>
          </p:txBody>
        </p:sp>
        <p:sp>
          <p:nvSpPr>
            <p:cNvPr id="76" name="TextBox 75"/>
            <p:cNvSpPr txBox="1"/>
            <p:nvPr/>
          </p:nvSpPr>
          <p:spPr>
            <a:xfrm>
              <a:off x="7288702" y="1395013"/>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77" name="TextBox 76"/>
            <p:cNvSpPr txBox="1"/>
            <p:nvPr/>
          </p:nvSpPr>
          <p:spPr>
            <a:xfrm>
              <a:off x="7293739" y="1573845"/>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45</a:t>
              </a:r>
            </a:p>
          </p:txBody>
        </p:sp>
        <p:sp>
          <p:nvSpPr>
            <p:cNvPr id="78" name="TextBox 77"/>
            <p:cNvSpPr txBox="1"/>
            <p:nvPr/>
          </p:nvSpPr>
          <p:spPr>
            <a:xfrm>
              <a:off x="7288702" y="1765291"/>
              <a:ext cx="122771" cy="123111"/>
            </a:xfrm>
            <a:prstGeom prst="rect">
              <a:avLst/>
            </a:prstGeom>
            <a:solidFill>
              <a:schemeClr val="tx1"/>
            </a:solid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4</a:t>
              </a:r>
              <a:r>
                <a:rPr lang="en-US" sz="800" dirty="0" smtClean="0">
                  <a:solidFill>
                    <a:schemeClr val="bg1"/>
                  </a:solidFill>
                  <a:latin typeface="Arial" panose="020B0604020202020204" pitchFamily="34" charset="0"/>
                  <a:cs typeface="Arial" panose="020B0604020202020204" pitchFamily="34" charset="0"/>
                </a:rPr>
                <a:t>0</a:t>
              </a:r>
            </a:p>
          </p:txBody>
        </p:sp>
        <p:sp>
          <p:nvSpPr>
            <p:cNvPr id="79" name="TextBox 78"/>
            <p:cNvSpPr txBox="1"/>
            <p:nvPr/>
          </p:nvSpPr>
          <p:spPr>
            <a:xfrm>
              <a:off x="7288702" y="1967809"/>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35</a:t>
              </a:r>
            </a:p>
          </p:txBody>
        </p:sp>
        <p:sp>
          <p:nvSpPr>
            <p:cNvPr id="80" name="TextBox 79"/>
            <p:cNvSpPr txBox="1"/>
            <p:nvPr/>
          </p:nvSpPr>
          <p:spPr>
            <a:xfrm>
              <a:off x="7288047" y="2178158"/>
              <a:ext cx="122771" cy="123111"/>
            </a:xfrm>
            <a:prstGeom prst="rect">
              <a:avLst/>
            </a:prstGeom>
            <a:solidFill>
              <a:schemeClr val="tx1"/>
            </a:solid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3</a:t>
              </a:r>
              <a:r>
                <a:rPr lang="en-US" sz="800" dirty="0" smtClean="0">
                  <a:solidFill>
                    <a:schemeClr val="bg1"/>
                  </a:solidFill>
                  <a:latin typeface="Arial" panose="020B0604020202020204" pitchFamily="34" charset="0"/>
                  <a:cs typeface="Arial" panose="020B0604020202020204" pitchFamily="34" charset="0"/>
                </a:rPr>
                <a:t>0</a:t>
              </a:r>
            </a:p>
          </p:txBody>
        </p:sp>
        <p:sp>
          <p:nvSpPr>
            <p:cNvPr id="81" name="TextBox 80"/>
            <p:cNvSpPr txBox="1"/>
            <p:nvPr/>
          </p:nvSpPr>
          <p:spPr>
            <a:xfrm>
              <a:off x="7292416" y="2392015"/>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25</a:t>
              </a:r>
            </a:p>
          </p:txBody>
        </p:sp>
        <p:sp>
          <p:nvSpPr>
            <p:cNvPr id="82" name="TextBox 81"/>
            <p:cNvSpPr txBox="1"/>
            <p:nvPr/>
          </p:nvSpPr>
          <p:spPr>
            <a:xfrm>
              <a:off x="7288047" y="2591031"/>
              <a:ext cx="122771" cy="123111"/>
            </a:xfrm>
            <a:prstGeom prst="rect">
              <a:avLst/>
            </a:prstGeom>
            <a:solidFill>
              <a:schemeClr val="tx1"/>
            </a:solid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2</a:t>
              </a:r>
              <a:r>
                <a:rPr lang="en-US" sz="800" dirty="0" smtClean="0">
                  <a:solidFill>
                    <a:schemeClr val="bg1"/>
                  </a:solidFill>
                  <a:latin typeface="Arial" panose="020B0604020202020204" pitchFamily="34" charset="0"/>
                  <a:cs typeface="Arial" panose="020B0604020202020204" pitchFamily="34" charset="0"/>
                </a:rPr>
                <a:t>0</a:t>
              </a:r>
            </a:p>
          </p:txBody>
        </p:sp>
        <p:sp>
          <p:nvSpPr>
            <p:cNvPr id="83" name="TextBox 82"/>
            <p:cNvSpPr txBox="1"/>
            <p:nvPr/>
          </p:nvSpPr>
          <p:spPr>
            <a:xfrm>
              <a:off x="7293706" y="2790047"/>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a:t>
              </a:r>
            </a:p>
          </p:txBody>
        </p:sp>
        <p:sp>
          <p:nvSpPr>
            <p:cNvPr id="84" name="TextBox 83"/>
            <p:cNvSpPr txBox="1"/>
            <p:nvPr/>
          </p:nvSpPr>
          <p:spPr>
            <a:xfrm>
              <a:off x="7298763" y="3003898"/>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a:t>
              </a:r>
            </a:p>
          </p:txBody>
        </p:sp>
        <p:sp>
          <p:nvSpPr>
            <p:cNvPr id="85" name="TextBox 84"/>
            <p:cNvSpPr txBox="1"/>
            <p:nvPr/>
          </p:nvSpPr>
          <p:spPr>
            <a:xfrm>
              <a:off x="7298762" y="3216465"/>
              <a:ext cx="122771"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5</a:t>
              </a:r>
            </a:p>
          </p:txBody>
        </p:sp>
        <p:sp>
          <p:nvSpPr>
            <p:cNvPr id="86" name="TextBox 85"/>
            <p:cNvSpPr txBox="1"/>
            <p:nvPr/>
          </p:nvSpPr>
          <p:spPr>
            <a:xfrm>
              <a:off x="7293705" y="3386296"/>
              <a:ext cx="122771"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a:t>
              </a:r>
            </a:p>
          </p:txBody>
        </p:sp>
        <p:sp>
          <p:nvSpPr>
            <p:cNvPr id="87" name="TextBox 86"/>
            <p:cNvSpPr txBox="1"/>
            <p:nvPr/>
          </p:nvSpPr>
          <p:spPr>
            <a:xfrm>
              <a:off x="7174979" y="1275721"/>
              <a:ext cx="235839" cy="123111"/>
            </a:xfrm>
            <a:prstGeom prst="rect">
              <a:avLst/>
            </a:prstGeom>
            <a:solidFill>
              <a:schemeClr val="tx1"/>
            </a:solidFill>
          </p:spPr>
          <p:txBody>
            <a:bodyPr wrap="square" lIns="0" tIns="0" rIns="0" bIns="0" rtlCol="0">
              <a:spAutoFit/>
            </a:bodyPr>
            <a:lstStyle/>
            <a:p>
              <a:pPr algn="r"/>
              <a:r>
                <a:rPr lang="en-US" sz="800" dirty="0" err="1" smtClean="0">
                  <a:solidFill>
                    <a:schemeClr val="bg1"/>
                  </a:solidFill>
                  <a:latin typeface="Arial" panose="020B0604020202020204" pitchFamily="34" charset="0"/>
                  <a:cs typeface="Arial" panose="020B0604020202020204" pitchFamily="34" charset="0"/>
                </a:rPr>
                <a:t>dBZ</a:t>
              </a:r>
              <a:endParaRPr lang="en-US" sz="800" dirty="0" smtClean="0">
                <a:solidFill>
                  <a:schemeClr val="bg1"/>
                </a:solidFill>
                <a:latin typeface="Arial" panose="020B0604020202020204" pitchFamily="34" charset="0"/>
                <a:cs typeface="Arial" panose="020B0604020202020204" pitchFamily="34" charset="0"/>
              </a:endParaRPr>
            </a:p>
          </p:txBody>
        </p:sp>
      </p:grpSp>
      <p:grpSp>
        <p:nvGrpSpPr>
          <p:cNvPr id="121" name="Group 120"/>
          <p:cNvGrpSpPr/>
          <p:nvPr/>
        </p:nvGrpSpPr>
        <p:grpSpPr>
          <a:xfrm>
            <a:off x="2052550" y="3682396"/>
            <a:ext cx="5470040" cy="2464364"/>
            <a:chOff x="1999863" y="3845431"/>
            <a:chExt cx="5470040" cy="2464364"/>
          </a:xfrm>
        </p:grpSpPr>
        <p:sp>
          <p:nvSpPr>
            <p:cNvPr id="91" name="Rectangle 90"/>
            <p:cNvSpPr/>
            <p:nvPr/>
          </p:nvSpPr>
          <p:spPr>
            <a:xfrm>
              <a:off x="1999863" y="3845431"/>
              <a:ext cx="5470040" cy="2449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3" name="Picture 72"/>
            <p:cNvPicPr>
              <a:picLocks/>
            </p:cNvPicPr>
            <p:nvPr/>
          </p:nvPicPr>
          <p:blipFill rotWithShape="1">
            <a:blip r:embed="rId4" cstate="print">
              <a:extLst>
                <a:ext uri="{28A0092B-C50C-407E-A947-70E740481C1C}">
                  <a14:useLocalDpi xmlns:a14="http://schemas.microsoft.com/office/drawing/2010/main" val="0"/>
                </a:ext>
              </a:extLst>
            </a:blip>
            <a:srcRect l="10999" t="6765" r="8862" b="8602"/>
            <a:stretch/>
          </p:blipFill>
          <p:spPr>
            <a:xfrm>
              <a:off x="2308347" y="4025117"/>
              <a:ext cx="5029200" cy="2103120"/>
            </a:xfrm>
            <a:prstGeom prst="rect">
              <a:avLst/>
            </a:prstGeom>
          </p:spPr>
        </p:pic>
        <p:sp>
          <p:nvSpPr>
            <p:cNvPr id="72" name="TextBox 71"/>
            <p:cNvSpPr txBox="1"/>
            <p:nvPr/>
          </p:nvSpPr>
          <p:spPr>
            <a:xfrm>
              <a:off x="2390412" y="4027668"/>
              <a:ext cx="2936925" cy="461665"/>
            </a:xfrm>
            <a:prstGeom prst="rect">
              <a:avLst/>
            </a:prstGeom>
            <a:solidFill>
              <a:schemeClr val="tx1">
                <a:alpha val="50000"/>
              </a:schemeClr>
            </a:solid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Shading: Reflectivity</a:t>
              </a:r>
            </a:p>
            <a:p>
              <a:r>
                <a:rPr lang="en-US" sz="1200" b="1" dirty="0" smtClean="0">
                  <a:solidFill>
                    <a:schemeClr val="bg1"/>
                  </a:solidFill>
                  <a:latin typeface="Arial" panose="020B0604020202020204" pitchFamily="34" charset="0"/>
                  <a:cs typeface="Arial" panose="020B0604020202020204" pitchFamily="34" charset="0"/>
                </a:rPr>
                <a:t>Black Contours: </a:t>
              </a:r>
              <a:r>
                <a:rPr lang="en-US" sz="1200" b="1" dirty="0" err="1" smtClean="0">
                  <a:solidFill>
                    <a:schemeClr val="bg1"/>
                  </a:solidFill>
                  <a:latin typeface="Arial" panose="020B0604020202020204" pitchFamily="34" charset="0"/>
                  <a:cs typeface="Arial" panose="020B0604020202020204" pitchFamily="34" charset="0"/>
                </a:rPr>
                <a:t>Horz</a:t>
              </a:r>
              <a:r>
                <a:rPr lang="en-US" sz="1200" b="1" dirty="0" smtClean="0">
                  <a:solidFill>
                    <a:schemeClr val="bg1"/>
                  </a:solidFill>
                  <a:latin typeface="Arial" panose="020B0604020202020204" pitchFamily="34" charset="0"/>
                  <a:cs typeface="Arial" panose="020B0604020202020204" pitchFamily="34" charset="0"/>
                </a:rPr>
                <a:t>. Speed &gt; 18 m/s</a:t>
              </a:r>
            </a:p>
          </p:txBody>
        </p:sp>
        <p:sp>
          <p:nvSpPr>
            <p:cNvPr id="92" name="TextBox 91"/>
            <p:cNvSpPr txBox="1"/>
            <p:nvPr/>
          </p:nvSpPr>
          <p:spPr>
            <a:xfrm rot="16200000">
              <a:off x="1247369" y="4912999"/>
              <a:ext cx="1751210" cy="246221"/>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Height (km)</a:t>
              </a:r>
            </a:p>
          </p:txBody>
        </p:sp>
        <p:sp>
          <p:nvSpPr>
            <p:cNvPr id="93" name="TextBox 92"/>
            <p:cNvSpPr txBox="1"/>
            <p:nvPr/>
          </p:nvSpPr>
          <p:spPr>
            <a:xfrm>
              <a:off x="2269259" y="6000638"/>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94" name="TextBox 93"/>
            <p:cNvSpPr txBox="1"/>
            <p:nvPr/>
          </p:nvSpPr>
          <p:spPr>
            <a:xfrm>
              <a:off x="2383290" y="6091014"/>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73</a:t>
              </a:r>
            </a:p>
          </p:txBody>
        </p:sp>
        <p:sp>
          <p:nvSpPr>
            <p:cNvPr id="95" name="TextBox 94"/>
            <p:cNvSpPr txBox="1"/>
            <p:nvPr/>
          </p:nvSpPr>
          <p:spPr>
            <a:xfrm>
              <a:off x="3862749" y="6094082"/>
              <a:ext cx="20795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73.5</a:t>
              </a:r>
            </a:p>
          </p:txBody>
        </p:sp>
        <p:sp>
          <p:nvSpPr>
            <p:cNvPr id="96" name="TextBox 95"/>
            <p:cNvSpPr txBox="1"/>
            <p:nvPr/>
          </p:nvSpPr>
          <p:spPr>
            <a:xfrm>
              <a:off x="6902799" y="6072047"/>
              <a:ext cx="20795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74.5</a:t>
              </a:r>
            </a:p>
          </p:txBody>
        </p:sp>
        <p:sp>
          <p:nvSpPr>
            <p:cNvPr id="97" name="TextBox 96"/>
            <p:cNvSpPr txBox="1"/>
            <p:nvPr/>
          </p:nvSpPr>
          <p:spPr>
            <a:xfrm>
              <a:off x="5331212" y="6094081"/>
              <a:ext cx="20795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74</a:t>
              </a:r>
            </a:p>
          </p:txBody>
        </p:sp>
        <p:sp>
          <p:nvSpPr>
            <p:cNvPr id="98" name="TextBox 97"/>
            <p:cNvSpPr txBox="1"/>
            <p:nvPr/>
          </p:nvSpPr>
          <p:spPr>
            <a:xfrm>
              <a:off x="3676024" y="6094081"/>
              <a:ext cx="1966263" cy="215714"/>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Longitude</a:t>
              </a:r>
            </a:p>
          </p:txBody>
        </p:sp>
        <p:sp>
          <p:nvSpPr>
            <p:cNvPr id="99" name="TextBox 98"/>
            <p:cNvSpPr txBox="1"/>
            <p:nvPr/>
          </p:nvSpPr>
          <p:spPr>
            <a:xfrm>
              <a:off x="2265559" y="5781297"/>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100" name="TextBox 99"/>
            <p:cNvSpPr txBox="1"/>
            <p:nvPr/>
          </p:nvSpPr>
          <p:spPr>
            <a:xfrm>
              <a:off x="2265558" y="5512649"/>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p>
          </p:txBody>
        </p:sp>
        <p:sp>
          <p:nvSpPr>
            <p:cNvPr id="101" name="TextBox 100"/>
            <p:cNvSpPr txBox="1"/>
            <p:nvPr/>
          </p:nvSpPr>
          <p:spPr>
            <a:xfrm>
              <a:off x="2265557" y="5266715"/>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6</a:t>
              </a:r>
            </a:p>
          </p:txBody>
        </p:sp>
        <p:sp>
          <p:nvSpPr>
            <p:cNvPr id="102" name="TextBox 101"/>
            <p:cNvSpPr txBox="1"/>
            <p:nvPr/>
          </p:nvSpPr>
          <p:spPr>
            <a:xfrm>
              <a:off x="2265557" y="4992643"/>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8</a:t>
              </a:r>
            </a:p>
          </p:txBody>
        </p:sp>
        <p:sp>
          <p:nvSpPr>
            <p:cNvPr id="103" name="TextBox 102"/>
            <p:cNvSpPr txBox="1"/>
            <p:nvPr/>
          </p:nvSpPr>
          <p:spPr>
            <a:xfrm>
              <a:off x="2273510" y="4757389"/>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a:t>
              </a:r>
            </a:p>
          </p:txBody>
        </p:sp>
        <p:sp>
          <p:nvSpPr>
            <p:cNvPr id="104" name="TextBox 103"/>
            <p:cNvSpPr txBox="1"/>
            <p:nvPr/>
          </p:nvSpPr>
          <p:spPr>
            <a:xfrm>
              <a:off x="2262397" y="4501979"/>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12</a:t>
              </a:r>
            </a:p>
          </p:txBody>
        </p:sp>
        <p:sp>
          <p:nvSpPr>
            <p:cNvPr id="105" name="TextBox 104"/>
            <p:cNvSpPr txBox="1"/>
            <p:nvPr/>
          </p:nvSpPr>
          <p:spPr>
            <a:xfrm>
              <a:off x="2284797" y="4246569"/>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14</a:t>
              </a:r>
            </a:p>
          </p:txBody>
        </p:sp>
        <p:sp>
          <p:nvSpPr>
            <p:cNvPr id="106" name="TextBox 105"/>
            <p:cNvSpPr txBox="1"/>
            <p:nvPr/>
          </p:nvSpPr>
          <p:spPr>
            <a:xfrm>
              <a:off x="2262397" y="4027908"/>
              <a:ext cx="122771" cy="107857"/>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16</a:t>
              </a:r>
            </a:p>
          </p:txBody>
        </p:sp>
        <p:sp>
          <p:nvSpPr>
            <p:cNvPr id="107" name="TextBox 106"/>
            <p:cNvSpPr txBox="1"/>
            <p:nvPr/>
          </p:nvSpPr>
          <p:spPr>
            <a:xfrm>
              <a:off x="7241394" y="4009355"/>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108" name="TextBox 107"/>
            <p:cNvSpPr txBox="1"/>
            <p:nvPr/>
          </p:nvSpPr>
          <p:spPr>
            <a:xfrm>
              <a:off x="7241052" y="4188187"/>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45</a:t>
              </a:r>
            </a:p>
          </p:txBody>
        </p:sp>
        <p:sp>
          <p:nvSpPr>
            <p:cNvPr id="109" name="TextBox 108"/>
            <p:cNvSpPr txBox="1"/>
            <p:nvPr/>
          </p:nvSpPr>
          <p:spPr>
            <a:xfrm>
              <a:off x="7245442" y="4379633"/>
              <a:ext cx="122771" cy="123111"/>
            </a:xfrm>
            <a:prstGeom prst="rect">
              <a:avLst/>
            </a:prstGeom>
            <a:solidFill>
              <a:schemeClr val="tx1"/>
            </a:solid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4</a:t>
              </a:r>
              <a:r>
                <a:rPr lang="en-US" sz="800" dirty="0" smtClean="0">
                  <a:solidFill>
                    <a:schemeClr val="bg1"/>
                  </a:solidFill>
                  <a:latin typeface="Arial" panose="020B0604020202020204" pitchFamily="34" charset="0"/>
                  <a:cs typeface="Arial" panose="020B0604020202020204" pitchFamily="34" charset="0"/>
                </a:rPr>
                <a:t>0</a:t>
              </a:r>
            </a:p>
          </p:txBody>
        </p:sp>
        <p:sp>
          <p:nvSpPr>
            <p:cNvPr id="110" name="TextBox 109"/>
            <p:cNvSpPr txBox="1"/>
            <p:nvPr/>
          </p:nvSpPr>
          <p:spPr>
            <a:xfrm>
              <a:off x="7241394" y="4582151"/>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35</a:t>
              </a:r>
            </a:p>
          </p:txBody>
        </p:sp>
        <p:sp>
          <p:nvSpPr>
            <p:cNvPr id="111" name="TextBox 110"/>
            <p:cNvSpPr txBox="1"/>
            <p:nvPr/>
          </p:nvSpPr>
          <p:spPr>
            <a:xfrm>
              <a:off x="7240739" y="4792500"/>
              <a:ext cx="122771" cy="123111"/>
            </a:xfrm>
            <a:prstGeom prst="rect">
              <a:avLst/>
            </a:prstGeom>
            <a:solidFill>
              <a:schemeClr val="tx1"/>
            </a:solid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3</a:t>
              </a:r>
              <a:r>
                <a:rPr lang="en-US" sz="800" dirty="0" smtClean="0">
                  <a:solidFill>
                    <a:schemeClr val="bg1"/>
                  </a:solidFill>
                  <a:latin typeface="Arial" panose="020B0604020202020204" pitchFamily="34" charset="0"/>
                  <a:cs typeface="Arial" panose="020B0604020202020204" pitchFamily="34" charset="0"/>
                </a:rPr>
                <a:t>0</a:t>
              </a:r>
            </a:p>
          </p:txBody>
        </p:sp>
        <p:sp>
          <p:nvSpPr>
            <p:cNvPr id="112" name="TextBox 111"/>
            <p:cNvSpPr txBox="1"/>
            <p:nvPr/>
          </p:nvSpPr>
          <p:spPr>
            <a:xfrm>
              <a:off x="7239729" y="5006357"/>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25</a:t>
              </a:r>
            </a:p>
          </p:txBody>
        </p:sp>
        <p:sp>
          <p:nvSpPr>
            <p:cNvPr id="113" name="TextBox 112"/>
            <p:cNvSpPr txBox="1"/>
            <p:nvPr/>
          </p:nvSpPr>
          <p:spPr>
            <a:xfrm>
              <a:off x="7240739" y="5205373"/>
              <a:ext cx="122771" cy="123111"/>
            </a:xfrm>
            <a:prstGeom prst="rect">
              <a:avLst/>
            </a:prstGeom>
            <a:solidFill>
              <a:schemeClr val="tx1"/>
            </a:solid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2</a:t>
              </a:r>
              <a:r>
                <a:rPr lang="en-US" sz="800" dirty="0" smtClean="0">
                  <a:solidFill>
                    <a:schemeClr val="bg1"/>
                  </a:solidFill>
                  <a:latin typeface="Arial" panose="020B0604020202020204" pitchFamily="34" charset="0"/>
                  <a:cs typeface="Arial" panose="020B0604020202020204" pitchFamily="34" charset="0"/>
                </a:rPr>
                <a:t>0</a:t>
              </a:r>
            </a:p>
          </p:txBody>
        </p:sp>
        <p:sp>
          <p:nvSpPr>
            <p:cNvPr id="114" name="TextBox 113"/>
            <p:cNvSpPr txBox="1"/>
            <p:nvPr/>
          </p:nvSpPr>
          <p:spPr>
            <a:xfrm>
              <a:off x="7241019" y="5404389"/>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a:t>
              </a:r>
            </a:p>
          </p:txBody>
        </p:sp>
        <p:sp>
          <p:nvSpPr>
            <p:cNvPr id="115" name="TextBox 114"/>
            <p:cNvSpPr txBox="1"/>
            <p:nvPr/>
          </p:nvSpPr>
          <p:spPr>
            <a:xfrm>
              <a:off x="7246076" y="5618240"/>
              <a:ext cx="122771" cy="123111"/>
            </a:xfrm>
            <a:prstGeom prst="rect">
              <a:avLst/>
            </a:prstGeom>
            <a:solidFill>
              <a:schemeClr val="tx1"/>
            </a:solid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a:t>
              </a:r>
            </a:p>
          </p:txBody>
        </p:sp>
        <p:sp>
          <p:nvSpPr>
            <p:cNvPr id="116" name="TextBox 115"/>
            <p:cNvSpPr txBox="1"/>
            <p:nvPr/>
          </p:nvSpPr>
          <p:spPr>
            <a:xfrm>
              <a:off x="7251454" y="5830807"/>
              <a:ext cx="122771"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5</a:t>
              </a:r>
            </a:p>
          </p:txBody>
        </p:sp>
        <p:sp>
          <p:nvSpPr>
            <p:cNvPr id="117" name="TextBox 116"/>
            <p:cNvSpPr txBox="1"/>
            <p:nvPr/>
          </p:nvSpPr>
          <p:spPr>
            <a:xfrm>
              <a:off x="7246397" y="6000638"/>
              <a:ext cx="122771" cy="123111"/>
            </a:xfrm>
            <a:prstGeom prst="rect">
              <a:avLst/>
            </a:prstGeom>
            <a:solidFill>
              <a:schemeClr val="tx1"/>
            </a:solid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a:t>
              </a:r>
            </a:p>
          </p:txBody>
        </p:sp>
        <p:sp>
          <p:nvSpPr>
            <p:cNvPr id="118" name="TextBox 117"/>
            <p:cNvSpPr txBox="1"/>
            <p:nvPr/>
          </p:nvSpPr>
          <p:spPr>
            <a:xfrm>
              <a:off x="7122292" y="3890063"/>
              <a:ext cx="235839" cy="123111"/>
            </a:xfrm>
            <a:prstGeom prst="rect">
              <a:avLst/>
            </a:prstGeom>
            <a:solidFill>
              <a:schemeClr val="tx1"/>
            </a:solidFill>
          </p:spPr>
          <p:txBody>
            <a:bodyPr wrap="square" lIns="0" tIns="0" rIns="0" bIns="0" rtlCol="0">
              <a:spAutoFit/>
            </a:bodyPr>
            <a:lstStyle/>
            <a:p>
              <a:pPr algn="r"/>
              <a:r>
                <a:rPr lang="en-US" sz="800" dirty="0" err="1" smtClean="0">
                  <a:solidFill>
                    <a:schemeClr val="bg1"/>
                  </a:solidFill>
                  <a:latin typeface="Arial" panose="020B0604020202020204" pitchFamily="34" charset="0"/>
                  <a:cs typeface="Arial" panose="020B0604020202020204" pitchFamily="34" charset="0"/>
                </a:rPr>
                <a:t>dBZ</a:t>
              </a:r>
              <a:endParaRPr lang="en-US" sz="800" dirty="0" smtClean="0">
                <a:solidFill>
                  <a:schemeClr val="bg1"/>
                </a:solidFill>
                <a:latin typeface="Arial" panose="020B0604020202020204" pitchFamily="34" charset="0"/>
                <a:cs typeface="Arial" panose="020B0604020202020204" pitchFamily="34" charset="0"/>
              </a:endParaRPr>
            </a:p>
          </p:txBody>
        </p:sp>
      </p:grpSp>
      <p:sp>
        <p:nvSpPr>
          <p:cNvPr id="75" name="TextBox 74"/>
          <p:cNvSpPr txBox="1"/>
          <p:nvPr/>
        </p:nvSpPr>
        <p:spPr>
          <a:xfrm>
            <a:off x="409117" y="1918354"/>
            <a:ext cx="1487253" cy="369332"/>
          </a:xfrm>
          <a:prstGeom prst="rect">
            <a:avLst/>
          </a:prstGeom>
          <a:noFill/>
        </p:spPr>
        <p:txBody>
          <a:bodyPr wrap="square" rtlCol="0">
            <a:spAutoFit/>
          </a:bodyPr>
          <a:lstStyle/>
          <a:p>
            <a:pPr algn="r"/>
            <a:r>
              <a:rPr lang="en-US" b="1" dirty="0" smtClean="0">
                <a:solidFill>
                  <a:schemeClr val="tx1">
                    <a:lumMod val="85000"/>
                  </a:schemeClr>
                </a:solidFill>
                <a:latin typeface="Arial" panose="020B0604020202020204" pitchFamily="34" charset="0"/>
                <a:cs typeface="Arial" panose="020B0604020202020204" pitchFamily="34" charset="0"/>
              </a:rPr>
              <a:t>Original</a:t>
            </a:r>
          </a:p>
        </p:txBody>
      </p:sp>
      <p:sp>
        <p:nvSpPr>
          <p:cNvPr id="71" name="TextBox 70"/>
          <p:cNvSpPr txBox="1"/>
          <p:nvPr/>
        </p:nvSpPr>
        <p:spPr>
          <a:xfrm>
            <a:off x="503035" y="4728976"/>
            <a:ext cx="1487253" cy="369332"/>
          </a:xfrm>
          <a:prstGeom prst="rect">
            <a:avLst/>
          </a:prstGeom>
          <a:noFill/>
        </p:spPr>
        <p:txBody>
          <a:bodyPr wrap="square" rtlCol="0">
            <a:spAutoFit/>
          </a:bodyPr>
          <a:lstStyle/>
          <a:p>
            <a:pPr algn="r"/>
            <a:r>
              <a:rPr lang="en-US" b="1" dirty="0" smtClean="0">
                <a:solidFill>
                  <a:schemeClr val="tx1">
                    <a:lumMod val="85000"/>
                  </a:schemeClr>
                </a:solidFill>
                <a:latin typeface="Arial" panose="020B0604020202020204" pitchFamily="34" charset="0"/>
                <a:cs typeface="Arial" panose="020B0604020202020204" pitchFamily="34" charset="0"/>
              </a:rPr>
              <a:t>Scaled</a:t>
            </a:r>
          </a:p>
        </p:txBody>
      </p:sp>
    </p:spTree>
    <p:extLst>
      <p:ext uri="{BB962C8B-B14F-4D97-AF65-F5344CB8AC3E}">
        <p14:creationId xmlns:p14="http://schemas.microsoft.com/office/powerpoint/2010/main" val="15403588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6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7800"/>
            <a:ext cx="9144000" cy="1600200"/>
          </a:xfrm>
          <a:prstGeom prst="rect">
            <a:avLst/>
          </a:prstGeom>
        </p:spPr>
      </p:pic>
      <p:sp>
        <p:nvSpPr>
          <p:cNvPr id="6" name="Title 3"/>
          <p:cNvSpPr txBox="1">
            <a:spLocks/>
          </p:cNvSpPr>
          <p:nvPr/>
        </p:nvSpPr>
        <p:spPr>
          <a:xfrm>
            <a:off x="9627" y="1051560"/>
            <a:ext cx="9144000" cy="1620304"/>
          </a:xfrm>
          <a:prstGeom prst="rect">
            <a:avLst/>
          </a:prstGeom>
        </p:spPr>
        <p:txBody>
          <a:bodyPr vert="horz" lIns="68580" tIns="34290" rIns="68580" bIns="34290" rtlCol="0" anchor="ctr" anchorCtr="0">
            <a:no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4000" b="1" dirty="0" smtClean="0">
                <a:solidFill>
                  <a:srgbClr val="E8950E">
                    <a:lumMod val="40000"/>
                    <a:lumOff val="60000"/>
                  </a:srgbClr>
                </a:solidFill>
                <a:latin typeface="Arial Black" panose="020B0A04020102020204" pitchFamily="34" charset="0"/>
              </a:rPr>
              <a:t>Squall Line</a:t>
            </a:r>
            <a:endParaRPr lang="en-US" sz="4000" b="1" dirty="0">
              <a:solidFill>
                <a:srgbClr val="E8950E">
                  <a:lumMod val="40000"/>
                  <a:lumOff val="60000"/>
                </a:srgbClr>
              </a:solidFill>
              <a:latin typeface="Arial Black" panose="020B0A04020102020204" pitchFamily="34" charset="0"/>
            </a:endParaRPr>
          </a:p>
        </p:txBody>
      </p:sp>
      <p:sp>
        <p:nvSpPr>
          <p:cNvPr id="7" name="Rectangle 6"/>
          <p:cNvSpPr/>
          <p:nvPr/>
        </p:nvSpPr>
        <p:spPr>
          <a:xfrm>
            <a:off x="0" y="2671864"/>
            <a:ext cx="9144000" cy="369332"/>
          </a:xfrm>
          <a:prstGeom prst="rect">
            <a:avLst/>
          </a:prstGeom>
        </p:spPr>
        <p:txBody>
          <a:bodyPr wrap="square">
            <a:spAutoFit/>
          </a:bodyPr>
          <a:lstStyle/>
          <a:p>
            <a:pPr algn="ctr"/>
            <a:r>
              <a:rPr lang="en-US" dirty="0" smtClean="0">
                <a:solidFill>
                  <a:srgbClr val="D9D9D9"/>
                </a:solidFill>
                <a:latin typeface="Arial"/>
              </a:rPr>
              <a:t>1930 UTC, 23 December 2011</a:t>
            </a:r>
            <a:endParaRPr lang="en-US" dirty="0">
              <a:solidFill>
                <a:srgbClr val="D9D9D9"/>
              </a:solidFill>
              <a:latin typeface="Arial"/>
            </a:endParaRPr>
          </a:p>
        </p:txBody>
      </p:sp>
    </p:spTree>
    <p:extLst>
      <p:ext uri="{BB962C8B-B14F-4D97-AF65-F5344CB8AC3E}">
        <p14:creationId xmlns:p14="http://schemas.microsoft.com/office/powerpoint/2010/main" val="10580153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2708330" y="677573"/>
            <a:ext cx="6372866" cy="60248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80994" y="677573"/>
            <a:ext cx="2458091" cy="6024869"/>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4931467" y="802702"/>
            <a:ext cx="1726096" cy="5711642"/>
          </a:xfrm>
          <a:prstGeom prst="rect">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6784420" y="802701"/>
            <a:ext cx="1688028" cy="5711643"/>
          </a:xfrm>
          <a:prstGeom prst="rect">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6" name="Rectangle 75"/>
          <p:cNvSpPr/>
          <p:nvPr/>
        </p:nvSpPr>
        <p:spPr>
          <a:xfrm>
            <a:off x="3028546" y="802702"/>
            <a:ext cx="1761963" cy="5711642"/>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3028546" y="854601"/>
            <a:ext cx="1721462" cy="338554"/>
          </a:xfrm>
          <a:prstGeom prst="rect">
            <a:avLst/>
          </a:prstGeom>
          <a:noFill/>
        </p:spPr>
        <p:txBody>
          <a:bodyPr wrap="square" rtlCol="0">
            <a:spAutoFit/>
          </a:bodyPr>
          <a:lstStyle/>
          <a:p>
            <a:pPr algn="ctr"/>
            <a:r>
              <a:rPr lang="en-US" sz="1600" b="1" dirty="0" err="1" smtClean="0">
                <a:solidFill>
                  <a:schemeClr val="bg1"/>
                </a:solidFill>
                <a:latin typeface="Arial" panose="020B0604020202020204" pitchFamily="34" charset="0"/>
                <a:cs typeface="Arial" panose="020B0604020202020204" pitchFamily="34" charset="0"/>
              </a:rPr>
              <a:t>Milbrandt</a:t>
            </a:r>
            <a:r>
              <a:rPr lang="en-US" sz="1600" b="1" dirty="0" smtClean="0">
                <a:solidFill>
                  <a:schemeClr val="bg1"/>
                </a:solidFill>
                <a:latin typeface="Arial" panose="020B0604020202020204" pitchFamily="34" charset="0"/>
                <a:cs typeface="Arial" panose="020B0604020202020204" pitchFamily="34" charset="0"/>
              </a:rPr>
              <a:t> - </a:t>
            </a:r>
            <a:r>
              <a:rPr lang="en-US" sz="1600" b="1" dirty="0" err="1" smtClean="0">
                <a:solidFill>
                  <a:schemeClr val="bg1"/>
                </a:solidFill>
                <a:latin typeface="Arial" panose="020B0604020202020204" pitchFamily="34" charset="0"/>
                <a:cs typeface="Arial" panose="020B0604020202020204" pitchFamily="34" charset="0"/>
              </a:rPr>
              <a:t>Yau</a:t>
            </a:r>
            <a:r>
              <a:rPr lang="en-US" sz="1600" b="1" dirty="0" smtClean="0">
                <a:solidFill>
                  <a:schemeClr val="bg1"/>
                </a:solidFill>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p:txBody>
      </p:sp>
      <p:sp>
        <p:nvSpPr>
          <p:cNvPr id="78" name="TextBox 77"/>
          <p:cNvSpPr txBox="1"/>
          <p:nvPr/>
        </p:nvSpPr>
        <p:spPr>
          <a:xfrm>
            <a:off x="4998060" y="858063"/>
            <a:ext cx="1667995"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Morrison</a:t>
            </a:r>
            <a:endParaRPr lang="en-US" sz="1600" b="1" dirty="0">
              <a:solidFill>
                <a:schemeClr val="bg1"/>
              </a:solidFill>
              <a:latin typeface="Arial" panose="020B0604020202020204" pitchFamily="34" charset="0"/>
              <a:cs typeface="Arial" panose="020B0604020202020204" pitchFamily="34" charset="0"/>
            </a:endParaRPr>
          </a:p>
        </p:txBody>
      </p:sp>
      <p:sp>
        <p:nvSpPr>
          <p:cNvPr id="79" name="TextBox 78"/>
          <p:cNvSpPr txBox="1"/>
          <p:nvPr/>
        </p:nvSpPr>
        <p:spPr>
          <a:xfrm>
            <a:off x="6813008" y="841649"/>
            <a:ext cx="1603814"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WDM6</a:t>
            </a:r>
            <a:endParaRPr lang="en-US" sz="16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50755" y="1293271"/>
            <a:ext cx="9081195" cy="246221"/>
          </a:xfrm>
          <a:prstGeom prst="rect">
            <a:avLst/>
          </a:prstGeom>
          <a:solidFill>
            <a:schemeClr val="bg2">
              <a:lumMod val="75000"/>
              <a:lumOff val="25000"/>
            </a:schemeClr>
          </a:solidFill>
        </p:spPr>
        <p:txBody>
          <a:bodyPr wrap="square" lIns="0" tIns="0" bIns="0"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Maximum Reflectivity Map</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81" name="TextBox 80"/>
          <p:cNvSpPr txBox="1"/>
          <p:nvPr/>
        </p:nvSpPr>
        <p:spPr>
          <a:xfrm>
            <a:off x="50296" y="814831"/>
            <a:ext cx="2452159" cy="338554"/>
          </a:xfrm>
          <a:prstGeom prst="rect">
            <a:avLst/>
          </a:prstGeom>
          <a:noFill/>
        </p:spPr>
        <p:txBody>
          <a:bodyPr wrap="square" rtlCol="0">
            <a:spAutoFit/>
          </a:bodyPr>
          <a:lstStyle/>
          <a:p>
            <a:pPr algn="ctr"/>
            <a:r>
              <a:rPr lang="en-US" sz="1600" b="1" dirty="0" smtClean="0">
                <a:solidFill>
                  <a:schemeClr val="tx1">
                    <a:lumMod val="95000"/>
                  </a:schemeClr>
                </a:solidFill>
                <a:latin typeface="Arial" panose="020B0604020202020204" pitchFamily="34" charset="0"/>
                <a:cs typeface="Arial" panose="020B0604020202020204" pitchFamily="34" charset="0"/>
              </a:rPr>
              <a:t>S-</a:t>
            </a:r>
            <a:r>
              <a:rPr lang="en-US" sz="1600" b="1" dirty="0" err="1" smtClean="0">
                <a:solidFill>
                  <a:schemeClr val="tx1">
                    <a:lumMod val="95000"/>
                  </a:schemeClr>
                </a:solidFill>
                <a:latin typeface="Arial" panose="020B0604020202020204" pitchFamily="34" charset="0"/>
                <a:cs typeface="Arial" panose="020B0604020202020204" pitchFamily="34" charset="0"/>
              </a:rPr>
              <a:t>PolKa</a:t>
            </a:r>
            <a:endParaRPr lang="en-US" sz="1600" b="1" dirty="0">
              <a:solidFill>
                <a:schemeClr val="tx1">
                  <a:lumMod val="95000"/>
                </a:schemeClr>
              </a:solidFill>
              <a:latin typeface="Arial" panose="020B0604020202020204" pitchFamily="34" charset="0"/>
              <a:cs typeface="Arial" panose="020B0604020202020204" pitchFamily="34" charset="0"/>
            </a:endParaRPr>
          </a:p>
        </p:txBody>
      </p:sp>
      <p:sp>
        <p:nvSpPr>
          <p:cNvPr id="3" name="Title 3"/>
          <p:cNvSpPr txBox="1">
            <a:spLocks/>
          </p:cNvSpPr>
          <p:nvPr/>
        </p:nvSpPr>
        <p:spPr>
          <a:xfrm>
            <a:off x="350141" y="-154984"/>
            <a:ext cx="8508571" cy="939249"/>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50800" dist="38100" dir="2700000" algn="tl" rotWithShape="0">
                    <a:prstClr val="black">
                      <a:alpha val="40000"/>
                    </a:prstClr>
                  </a:outerShdw>
                </a:effectLst>
                <a:latin typeface="Arial Black" panose="020B0A04020102020204" pitchFamily="34" charset="0"/>
              </a:rPr>
              <a:t>Squall Line Structure</a:t>
            </a:r>
            <a:endParaRPr lang="en-US" sz="2000" dirty="0">
              <a:solidFill>
                <a:srgbClr val="E8950E">
                  <a:lumMod val="40000"/>
                  <a:lumOff val="60000"/>
                </a:srgbClr>
              </a:solidFill>
              <a:latin typeface="Aria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3866" t="36869" r="12989" b="39238"/>
          <a:stretch/>
        </p:blipFill>
        <p:spPr>
          <a:xfrm>
            <a:off x="8528119" y="1597980"/>
            <a:ext cx="540956" cy="2057400"/>
          </a:xfrm>
          <a:prstGeom prst="rect">
            <a:avLst/>
          </a:prstGeom>
        </p:spPr>
      </p:pic>
      <p:pic>
        <p:nvPicPr>
          <p:cNvPr id="4" name="Picture 3"/>
          <p:cNvPicPr>
            <a:picLocks/>
          </p:cNvPicPr>
          <p:nvPr/>
        </p:nvPicPr>
        <p:blipFill rotWithShape="1">
          <a:blip r:embed="rId4">
            <a:extLst>
              <a:ext uri="{28A0092B-C50C-407E-A947-70E740481C1C}">
                <a14:useLocalDpi xmlns:a14="http://schemas.microsoft.com/office/drawing/2010/main" val="0"/>
              </a:ext>
            </a:extLst>
          </a:blip>
          <a:srcRect l="15264" t="36909" r="72210" b="38906"/>
          <a:stretch/>
        </p:blipFill>
        <p:spPr>
          <a:xfrm>
            <a:off x="3091495" y="1627605"/>
            <a:ext cx="1600200" cy="2057400"/>
          </a:xfrm>
          <a:prstGeom prst="rect">
            <a:avLst/>
          </a:prstGeom>
        </p:spPr>
      </p:pic>
      <p:pic>
        <p:nvPicPr>
          <p:cNvPr id="42" name="Picture 41"/>
          <p:cNvPicPr>
            <a:picLocks/>
          </p:cNvPicPr>
          <p:nvPr/>
        </p:nvPicPr>
        <p:blipFill rotWithShape="1">
          <a:blip r:embed="rId4">
            <a:extLst>
              <a:ext uri="{28A0092B-C50C-407E-A947-70E740481C1C}">
                <a14:useLocalDpi xmlns:a14="http://schemas.microsoft.com/office/drawing/2010/main" val="0"/>
              </a:ext>
            </a:extLst>
          </a:blip>
          <a:srcRect l="43281" t="36909" r="44298" b="38906"/>
          <a:stretch/>
        </p:blipFill>
        <p:spPr>
          <a:xfrm>
            <a:off x="4994189" y="1629310"/>
            <a:ext cx="1600200" cy="2057400"/>
          </a:xfrm>
          <a:prstGeom prst="rect">
            <a:avLst/>
          </a:prstGeom>
        </p:spPr>
      </p:pic>
      <p:pic>
        <p:nvPicPr>
          <p:cNvPr id="43" name="Picture 42"/>
          <p:cNvPicPr>
            <a:picLocks/>
          </p:cNvPicPr>
          <p:nvPr/>
        </p:nvPicPr>
        <p:blipFill rotWithShape="1">
          <a:blip r:embed="rId4">
            <a:extLst>
              <a:ext uri="{28A0092B-C50C-407E-A947-70E740481C1C}">
                <a14:useLocalDpi xmlns:a14="http://schemas.microsoft.com/office/drawing/2010/main" val="0"/>
              </a:ext>
            </a:extLst>
          </a:blip>
          <a:srcRect l="71404" t="36909" r="16105" b="38906"/>
          <a:stretch/>
        </p:blipFill>
        <p:spPr>
          <a:xfrm>
            <a:off x="6828334" y="1655030"/>
            <a:ext cx="1600200" cy="2057400"/>
          </a:xfrm>
          <a:prstGeom prst="rect">
            <a:avLst/>
          </a:prstGeom>
        </p:spPr>
      </p:pic>
      <p:pic>
        <p:nvPicPr>
          <p:cNvPr id="8" name="Picture 7"/>
          <p:cNvPicPr>
            <a:picLocks/>
          </p:cNvPicPr>
          <p:nvPr/>
        </p:nvPicPr>
        <p:blipFill rotWithShape="1">
          <a:blip r:embed="rId5">
            <a:extLst>
              <a:ext uri="{28A0092B-C50C-407E-A947-70E740481C1C}">
                <a14:useLocalDpi xmlns:a14="http://schemas.microsoft.com/office/drawing/2010/main" val="0"/>
              </a:ext>
            </a:extLst>
          </a:blip>
          <a:srcRect l="14780" t="42113" r="72167" b="38819"/>
          <a:stretch/>
        </p:blipFill>
        <p:spPr>
          <a:xfrm>
            <a:off x="3128243" y="4450400"/>
            <a:ext cx="1600200" cy="1828800"/>
          </a:xfrm>
          <a:prstGeom prst="rect">
            <a:avLst/>
          </a:prstGeom>
        </p:spPr>
      </p:pic>
      <p:pic>
        <p:nvPicPr>
          <p:cNvPr id="82" name="Picture 81"/>
          <p:cNvPicPr>
            <a:picLocks/>
          </p:cNvPicPr>
          <p:nvPr/>
        </p:nvPicPr>
        <p:blipFill rotWithShape="1">
          <a:blip r:embed="rId5">
            <a:extLst>
              <a:ext uri="{28A0092B-C50C-407E-A947-70E740481C1C}">
                <a14:useLocalDpi xmlns:a14="http://schemas.microsoft.com/office/drawing/2010/main" val="0"/>
              </a:ext>
            </a:extLst>
          </a:blip>
          <a:srcRect l="43114" t="42232" r="44149" b="38819"/>
          <a:stretch/>
        </p:blipFill>
        <p:spPr>
          <a:xfrm>
            <a:off x="5024333" y="4442818"/>
            <a:ext cx="1600200" cy="1828800"/>
          </a:xfrm>
          <a:prstGeom prst="rect">
            <a:avLst/>
          </a:prstGeom>
        </p:spPr>
      </p:pic>
      <p:pic>
        <p:nvPicPr>
          <p:cNvPr id="83" name="Picture 82"/>
          <p:cNvPicPr>
            <a:picLocks/>
          </p:cNvPicPr>
          <p:nvPr/>
        </p:nvPicPr>
        <p:blipFill rotWithShape="1">
          <a:blip r:embed="rId5">
            <a:extLst>
              <a:ext uri="{28A0092B-C50C-407E-A947-70E740481C1C}">
                <a14:useLocalDpi xmlns:a14="http://schemas.microsoft.com/office/drawing/2010/main" val="0"/>
              </a:ext>
            </a:extLst>
          </a:blip>
          <a:srcRect l="70921" t="42313" r="16195" b="38819"/>
          <a:stretch/>
        </p:blipFill>
        <p:spPr>
          <a:xfrm>
            <a:off x="6829954" y="4443276"/>
            <a:ext cx="1600200" cy="1828800"/>
          </a:xfrm>
          <a:prstGeom prst="rect">
            <a:avLst/>
          </a:prstGeom>
        </p:spPr>
      </p:pic>
      <p:pic>
        <p:nvPicPr>
          <p:cNvPr id="84" name="Picture 83"/>
          <p:cNvPicPr>
            <a:picLocks noChangeAspect="1"/>
          </p:cNvPicPr>
          <p:nvPr/>
        </p:nvPicPr>
        <p:blipFill rotWithShape="1">
          <a:blip r:embed="rId5">
            <a:extLst>
              <a:ext uri="{28A0092B-C50C-407E-A947-70E740481C1C}">
                <a14:useLocalDpi xmlns:a14="http://schemas.microsoft.com/office/drawing/2010/main" val="0"/>
              </a:ext>
            </a:extLst>
          </a:blip>
          <a:srcRect l="83991" t="36996" r="12693" b="38819"/>
          <a:stretch/>
        </p:blipFill>
        <p:spPr>
          <a:xfrm>
            <a:off x="8526355" y="4430896"/>
            <a:ext cx="500931" cy="1828800"/>
          </a:xfrm>
          <a:prstGeom prst="rect">
            <a:avLst/>
          </a:prstGeom>
        </p:spPr>
      </p:pic>
      <p:sp>
        <p:nvSpPr>
          <p:cNvPr id="88" name="TextBox 87"/>
          <p:cNvSpPr txBox="1"/>
          <p:nvPr/>
        </p:nvSpPr>
        <p:spPr>
          <a:xfrm>
            <a:off x="61398" y="4071323"/>
            <a:ext cx="9081195" cy="246221"/>
          </a:xfrm>
          <a:prstGeom prst="rect">
            <a:avLst/>
          </a:prstGeom>
          <a:solidFill>
            <a:schemeClr val="bg2">
              <a:lumMod val="75000"/>
              <a:lumOff val="25000"/>
            </a:schemeClr>
          </a:solidFill>
        </p:spPr>
        <p:txBody>
          <a:bodyPr wrap="square" lIns="0" tIns="0" bIns="0"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 Wind Speed Cross Section (along red line above)</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90" name="TextBox 89"/>
          <p:cNvSpPr txBox="1"/>
          <p:nvPr/>
        </p:nvSpPr>
        <p:spPr>
          <a:xfrm rot="16200000">
            <a:off x="-476321" y="5296869"/>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Height (km)</a:t>
            </a:r>
            <a:endParaRPr lang="en-US" sz="1200" dirty="0">
              <a:solidFill>
                <a:schemeClr val="bg1"/>
              </a:solidFill>
              <a:latin typeface="Arial" panose="020B0604020202020204" pitchFamily="34" charset="0"/>
              <a:cs typeface="Arial" panose="020B0604020202020204" pitchFamily="34" charset="0"/>
            </a:endParaRPr>
          </a:p>
        </p:txBody>
      </p:sp>
      <p:sp>
        <p:nvSpPr>
          <p:cNvPr id="92" name="TextBox 91"/>
          <p:cNvSpPr txBox="1"/>
          <p:nvPr/>
        </p:nvSpPr>
        <p:spPr>
          <a:xfrm>
            <a:off x="2622034" y="6256674"/>
            <a:ext cx="6372863"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Zonal Distance</a:t>
            </a:r>
            <a:endParaRPr lang="en-US" sz="1200" dirty="0">
              <a:solidFill>
                <a:schemeClr val="bg1"/>
              </a:solidFill>
              <a:latin typeface="Arial" panose="020B0604020202020204" pitchFamily="34" charset="0"/>
              <a:cs typeface="Arial" panose="020B0604020202020204" pitchFamily="34" charset="0"/>
            </a:endParaRPr>
          </a:p>
        </p:txBody>
      </p:sp>
      <p:sp>
        <p:nvSpPr>
          <p:cNvPr id="93" name="TextBox 92"/>
          <p:cNvSpPr txBox="1"/>
          <p:nvPr/>
        </p:nvSpPr>
        <p:spPr>
          <a:xfrm>
            <a:off x="2607857" y="3649245"/>
            <a:ext cx="6372863"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Distance from S-</a:t>
            </a:r>
            <a:r>
              <a:rPr lang="en-US" sz="1200" dirty="0" err="1" smtClean="0">
                <a:solidFill>
                  <a:schemeClr val="bg1"/>
                </a:solidFill>
                <a:latin typeface="Arial" panose="020B0604020202020204" pitchFamily="34" charset="0"/>
                <a:cs typeface="Arial" panose="020B0604020202020204" pitchFamily="34" charset="0"/>
              </a:rPr>
              <a:t>PolKa</a:t>
            </a:r>
            <a:r>
              <a:rPr lang="en-US" sz="1200" dirty="0" smtClean="0">
                <a:solidFill>
                  <a:schemeClr val="bg1"/>
                </a:solidFill>
                <a:latin typeface="Arial" panose="020B0604020202020204" pitchFamily="34" charset="0"/>
                <a:cs typeface="Arial" panose="020B0604020202020204" pitchFamily="34" charset="0"/>
              </a:rPr>
              <a:t> (km)</a:t>
            </a:r>
            <a:endParaRPr lang="en-US" sz="1200" dirty="0">
              <a:solidFill>
                <a:schemeClr val="bg1"/>
              </a:solidFill>
              <a:latin typeface="Arial" panose="020B0604020202020204" pitchFamily="34" charset="0"/>
              <a:cs typeface="Arial" panose="020B0604020202020204" pitchFamily="34" charset="0"/>
            </a:endParaRPr>
          </a:p>
        </p:txBody>
      </p:sp>
      <p:sp>
        <p:nvSpPr>
          <p:cNvPr id="94" name="TextBox 93"/>
          <p:cNvSpPr txBox="1"/>
          <p:nvPr/>
        </p:nvSpPr>
        <p:spPr>
          <a:xfrm>
            <a:off x="61398" y="3629244"/>
            <a:ext cx="2477687"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Distance from S-</a:t>
            </a:r>
            <a:r>
              <a:rPr lang="en-US" sz="1200" dirty="0" err="1" smtClean="0">
                <a:solidFill>
                  <a:schemeClr val="bg1"/>
                </a:solidFill>
                <a:latin typeface="Arial" panose="020B0604020202020204" pitchFamily="34" charset="0"/>
                <a:cs typeface="Arial" panose="020B0604020202020204" pitchFamily="34" charset="0"/>
              </a:rPr>
              <a:t>PolKa</a:t>
            </a:r>
            <a:r>
              <a:rPr lang="en-US" sz="1200" dirty="0" smtClean="0">
                <a:solidFill>
                  <a:schemeClr val="bg1"/>
                </a:solidFill>
                <a:latin typeface="Arial" panose="020B0604020202020204" pitchFamily="34" charset="0"/>
                <a:cs typeface="Arial" panose="020B0604020202020204" pitchFamily="34" charset="0"/>
              </a:rPr>
              <a:t> (km)</a:t>
            </a:r>
            <a:endParaRPr lang="en-US" sz="1200" dirty="0">
              <a:solidFill>
                <a:schemeClr val="bg1"/>
              </a:solidFill>
              <a:latin typeface="Arial" panose="020B0604020202020204" pitchFamily="34" charset="0"/>
              <a:cs typeface="Arial" panose="020B0604020202020204" pitchFamily="34" charset="0"/>
            </a:endParaRPr>
          </a:p>
        </p:txBody>
      </p:sp>
      <p:sp>
        <p:nvSpPr>
          <p:cNvPr id="95" name="TextBox 94"/>
          <p:cNvSpPr txBox="1"/>
          <p:nvPr/>
        </p:nvSpPr>
        <p:spPr>
          <a:xfrm>
            <a:off x="59724" y="6307288"/>
            <a:ext cx="2477687"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Distance from S-</a:t>
            </a:r>
            <a:r>
              <a:rPr lang="en-US" sz="1200" dirty="0" err="1" smtClean="0">
                <a:solidFill>
                  <a:schemeClr val="bg1"/>
                </a:solidFill>
                <a:latin typeface="Arial" panose="020B0604020202020204" pitchFamily="34" charset="0"/>
                <a:cs typeface="Arial" panose="020B0604020202020204" pitchFamily="34" charset="0"/>
              </a:rPr>
              <a:t>PolKa</a:t>
            </a:r>
            <a:r>
              <a:rPr lang="en-US" sz="1200" dirty="0" smtClean="0">
                <a:solidFill>
                  <a:schemeClr val="bg1"/>
                </a:solidFill>
                <a:latin typeface="Arial" panose="020B0604020202020204" pitchFamily="34" charset="0"/>
                <a:cs typeface="Arial" panose="020B0604020202020204" pitchFamily="34" charset="0"/>
              </a:rPr>
              <a:t> (km)</a:t>
            </a:r>
            <a:endParaRPr lang="en-US" sz="1200" dirty="0">
              <a:solidFill>
                <a:schemeClr val="bg1"/>
              </a:solidFill>
              <a:latin typeface="Arial" panose="020B0604020202020204" pitchFamily="34" charset="0"/>
              <a:cs typeface="Arial" panose="020B0604020202020204" pitchFamily="34" charset="0"/>
            </a:endParaRPr>
          </a:p>
        </p:txBody>
      </p:sp>
      <p:sp>
        <p:nvSpPr>
          <p:cNvPr id="96" name="TextBox 95"/>
          <p:cNvSpPr txBox="1"/>
          <p:nvPr/>
        </p:nvSpPr>
        <p:spPr>
          <a:xfrm rot="16200000">
            <a:off x="2129434" y="5389410"/>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Height (km)</a:t>
            </a:r>
            <a:endParaRPr lang="en-US" sz="1200" dirty="0">
              <a:solidFill>
                <a:schemeClr val="bg1"/>
              </a:solidFill>
              <a:latin typeface="Arial" panose="020B0604020202020204" pitchFamily="34" charset="0"/>
              <a:cs typeface="Arial" panose="020B0604020202020204" pitchFamily="34" charset="0"/>
            </a:endParaRPr>
          </a:p>
        </p:txBody>
      </p:sp>
      <p:sp>
        <p:nvSpPr>
          <p:cNvPr id="99" name="TextBox 98"/>
          <p:cNvSpPr txBox="1"/>
          <p:nvPr/>
        </p:nvSpPr>
        <p:spPr>
          <a:xfrm rot="16200000">
            <a:off x="-748377" y="2564806"/>
            <a:ext cx="2096554"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Distance from S-</a:t>
            </a:r>
            <a:r>
              <a:rPr lang="en-US" sz="1200" dirty="0" err="1" smtClean="0">
                <a:solidFill>
                  <a:schemeClr val="bg1"/>
                </a:solidFill>
                <a:latin typeface="Arial" panose="020B0604020202020204" pitchFamily="34" charset="0"/>
                <a:cs typeface="Arial" panose="020B0604020202020204" pitchFamily="34" charset="0"/>
              </a:rPr>
              <a:t>PolKa</a:t>
            </a:r>
            <a:r>
              <a:rPr lang="en-US" sz="1200" dirty="0" smtClean="0">
                <a:solidFill>
                  <a:schemeClr val="bg1"/>
                </a:solidFill>
                <a:latin typeface="Arial" panose="020B0604020202020204" pitchFamily="34" charset="0"/>
                <a:cs typeface="Arial" panose="020B0604020202020204" pitchFamily="34" charset="0"/>
              </a:rPr>
              <a:t> (km) </a:t>
            </a:r>
            <a:endParaRPr lang="en-US" sz="1200" dirty="0">
              <a:solidFill>
                <a:schemeClr val="bg1"/>
              </a:solidFill>
              <a:latin typeface="Arial" panose="020B0604020202020204" pitchFamily="34" charset="0"/>
              <a:cs typeface="Arial" panose="020B0604020202020204" pitchFamily="34" charset="0"/>
            </a:endParaRPr>
          </a:p>
        </p:txBody>
      </p:sp>
      <p:sp>
        <p:nvSpPr>
          <p:cNvPr id="100" name="TextBox 99"/>
          <p:cNvSpPr txBox="1"/>
          <p:nvPr/>
        </p:nvSpPr>
        <p:spPr>
          <a:xfrm rot="16200000">
            <a:off x="1965342" y="2539603"/>
            <a:ext cx="173698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Distance from S-</a:t>
            </a:r>
            <a:r>
              <a:rPr lang="en-US" sz="1200" dirty="0" err="1" smtClean="0">
                <a:solidFill>
                  <a:schemeClr val="bg1"/>
                </a:solidFill>
                <a:latin typeface="Arial" panose="020B0604020202020204" pitchFamily="34" charset="0"/>
                <a:cs typeface="Arial" panose="020B0604020202020204" pitchFamily="34" charset="0"/>
              </a:rPr>
              <a:t>PolKa</a:t>
            </a:r>
            <a:r>
              <a:rPr lang="en-US" sz="1200" dirty="0" smtClean="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416825" y="4461787"/>
            <a:ext cx="1734935" cy="1828800"/>
            <a:chOff x="472549" y="5064945"/>
            <a:chExt cx="1734935" cy="1453758"/>
          </a:xfrm>
        </p:grpSpPr>
        <p:sp>
          <p:nvSpPr>
            <p:cNvPr id="145" name="Rectangle 144"/>
            <p:cNvSpPr/>
            <p:nvPr/>
          </p:nvSpPr>
          <p:spPr>
            <a:xfrm>
              <a:off x="508296" y="5064945"/>
              <a:ext cx="1699188" cy="14399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p:cNvPicPr>
            <p:nvPr/>
          </p:nvPicPr>
          <p:blipFill rotWithShape="1">
            <a:blip r:embed="rId6" cstate="print">
              <a:extLst>
                <a:ext uri="{28A0092B-C50C-407E-A947-70E740481C1C}">
                  <a14:useLocalDpi xmlns:a14="http://schemas.microsoft.com/office/drawing/2010/main" val="0"/>
                </a:ext>
              </a:extLst>
            </a:blip>
            <a:srcRect l="27914" t="6695" r="12229" b="10845"/>
            <a:stretch/>
          </p:blipFill>
          <p:spPr>
            <a:xfrm>
              <a:off x="591298" y="5074233"/>
              <a:ext cx="1600200" cy="1348680"/>
            </a:xfrm>
            <a:prstGeom prst="rect">
              <a:avLst/>
            </a:prstGeom>
          </p:spPr>
        </p:pic>
        <p:grpSp>
          <p:nvGrpSpPr>
            <p:cNvPr id="126" name="Group 125"/>
            <p:cNvGrpSpPr/>
            <p:nvPr/>
          </p:nvGrpSpPr>
          <p:grpSpPr>
            <a:xfrm>
              <a:off x="472549" y="5078693"/>
              <a:ext cx="1715633" cy="1440010"/>
              <a:chOff x="514596" y="3229190"/>
              <a:chExt cx="1715633" cy="1440010"/>
            </a:xfrm>
          </p:grpSpPr>
          <p:sp>
            <p:nvSpPr>
              <p:cNvPr id="127" name="TextBox 126"/>
              <p:cNvSpPr txBox="1"/>
              <p:nvPr/>
            </p:nvSpPr>
            <p:spPr>
              <a:xfrm>
                <a:off x="541092" y="3229190"/>
                <a:ext cx="9774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16</a:t>
                </a:r>
              </a:p>
            </p:txBody>
          </p:sp>
          <p:sp>
            <p:nvSpPr>
              <p:cNvPr id="128" name="TextBox 127"/>
              <p:cNvSpPr txBox="1"/>
              <p:nvPr/>
            </p:nvSpPr>
            <p:spPr>
              <a:xfrm>
                <a:off x="546191" y="3379408"/>
                <a:ext cx="9774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14</a:t>
                </a:r>
              </a:p>
            </p:txBody>
          </p:sp>
          <p:sp>
            <p:nvSpPr>
              <p:cNvPr id="129" name="TextBox 128"/>
              <p:cNvSpPr txBox="1"/>
              <p:nvPr/>
            </p:nvSpPr>
            <p:spPr>
              <a:xfrm>
                <a:off x="541092" y="3547301"/>
                <a:ext cx="9774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12</a:t>
                </a:r>
              </a:p>
            </p:txBody>
          </p:sp>
          <p:sp>
            <p:nvSpPr>
              <p:cNvPr id="130" name="TextBox 129"/>
              <p:cNvSpPr txBox="1"/>
              <p:nvPr/>
            </p:nvSpPr>
            <p:spPr>
              <a:xfrm>
                <a:off x="541092" y="3711501"/>
                <a:ext cx="9774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10</a:t>
                </a:r>
              </a:p>
            </p:txBody>
          </p:sp>
          <p:sp>
            <p:nvSpPr>
              <p:cNvPr id="131" name="TextBox 130"/>
              <p:cNvSpPr txBox="1"/>
              <p:nvPr/>
            </p:nvSpPr>
            <p:spPr>
              <a:xfrm>
                <a:off x="519543" y="3875624"/>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8</a:t>
                </a:r>
              </a:p>
            </p:txBody>
          </p:sp>
          <p:sp>
            <p:nvSpPr>
              <p:cNvPr id="132" name="TextBox 131"/>
              <p:cNvSpPr txBox="1"/>
              <p:nvPr/>
            </p:nvSpPr>
            <p:spPr>
              <a:xfrm>
                <a:off x="519543" y="4039747"/>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6</a:t>
                </a:r>
              </a:p>
            </p:txBody>
          </p:sp>
          <p:sp>
            <p:nvSpPr>
              <p:cNvPr id="133" name="TextBox 132"/>
              <p:cNvSpPr txBox="1"/>
              <p:nvPr/>
            </p:nvSpPr>
            <p:spPr>
              <a:xfrm>
                <a:off x="527627" y="4203568"/>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4</a:t>
                </a:r>
              </a:p>
            </p:txBody>
          </p:sp>
          <p:sp>
            <p:nvSpPr>
              <p:cNvPr id="134" name="TextBox 133"/>
              <p:cNvSpPr txBox="1"/>
              <p:nvPr/>
            </p:nvSpPr>
            <p:spPr>
              <a:xfrm>
                <a:off x="514596" y="4357935"/>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2</a:t>
                </a:r>
              </a:p>
            </p:txBody>
          </p:sp>
          <p:sp>
            <p:nvSpPr>
              <p:cNvPr id="135" name="TextBox 134"/>
              <p:cNvSpPr txBox="1"/>
              <p:nvPr/>
            </p:nvSpPr>
            <p:spPr>
              <a:xfrm>
                <a:off x="514596" y="4530701"/>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0</a:t>
                </a:r>
              </a:p>
            </p:txBody>
          </p:sp>
          <p:sp>
            <p:nvSpPr>
              <p:cNvPr id="136" name="TextBox 135"/>
              <p:cNvSpPr txBox="1"/>
              <p:nvPr/>
            </p:nvSpPr>
            <p:spPr>
              <a:xfrm>
                <a:off x="586472" y="4575209"/>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0</a:t>
                </a:r>
              </a:p>
            </p:txBody>
          </p:sp>
          <p:sp>
            <p:nvSpPr>
              <p:cNvPr id="137" name="TextBox 136"/>
              <p:cNvSpPr txBox="1"/>
              <p:nvPr/>
            </p:nvSpPr>
            <p:spPr>
              <a:xfrm>
                <a:off x="825170" y="4575208"/>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25</a:t>
                </a:r>
              </a:p>
            </p:txBody>
          </p:sp>
          <p:sp>
            <p:nvSpPr>
              <p:cNvPr id="138" name="TextBox 137"/>
              <p:cNvSpPr txBox="1"/>
              <p:nvPr/>
            </p:nvSpPr>
            <p:spPr>
              <a:xfrm>
                <a:off x="1109692" y="4570257"/>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50</a:t>
                </a:r>
              </a:p>
            </p:txBody>
          </p:sp>
          <p:sp>
            <p:nvSpPr>
              <p:cNvPr id="139" name="TextBox 138"/>
              <p:cNvSpPr txBox="1"/>
              <p:nvPr/>
            </p:nvSpPr>
            <p:spPr>
              <a:xfrm>
                <a:off x="1376597" y="4576867"/>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75</a:t>
                </a:r>
              </a:p>
            </p:txBody>
          </p:sp>
          <p:sp>
            <p:nvSpPr>
              <p:cNvPr id="140" name="TextBox 139"/>
              <p:cNvSpPr txBox="1"/>
              <p:nvPr/>
            </p:nvSpPr>
            <p:spPr>
              <a:xfrm>
                <a:off x="1566299" y="4576814"/>
                <a:ext cx="183734"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100</a:t>
                </a:r>
              </a:p>
            </p:txBody>
          </p:sp>
          <p:sp>
            <p:nvSpPr>
              <p:cNvPr id="141" name="TextBox 140"/>
              <p:cNvSpPr txBox="1"/>
              <p:nvPr/>
            </p:nvSpPr>
            <p:spPr>
              <a:xfrm>
                <a:off x="1806397" y="4569907"/>
                <a:ext cx="183734"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125</a:t>
                </a:r>
              </a:p>
            </p:txBody>
          </p:sp>
          <p:sp>
            <p:nvSpPr>
              <p:cNvPr id="142" name="TextBox 141"/>
              <p:cNvSpPr txBox="1"/>
              <p:nvPr/>
            </p:nvSpPr>
            <p:spPr>
              <a:xfrm>
                <a:off x="2046495" y="4569907"/>
                <a:ext cx="183734"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150</a:t>
                </a:r>
              </a:p>
            </p:txBody>
          </p:sp>
          <p:cxnSp>
            <p:nvCxnSpPr>
              <p:cNvPr id="143" name="Straight Connector 142"/>
              <p:cNvCxnSpPr>
                <a:endCxn id="136" idx="0"/>
              </p:cNvCxnSpPr>
              <p:nvPr/>
            </p:nvCxnSpPr>
            <p:spPr>
              <a:xfrm flipH="1">
                <a:off x="635342" y="3260322"/>
                <a:ext cx="4076" cy="1314887"/>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H="1">
                <a:off x="627558" y="4576951"/>
                <a:ext cx="156836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5" name="Group 4"/>
          <p:cNvGrpSpPr/>
          <p:nvPr/>
        </p:nvGrpSpPr>
        <p:grpSpPr>
          <a:xfrm>
            <a:off x="473136" y="1557053"/>
            <a:ext cx="1704496" cy="2057400"/>
            <a:chOff x="550861" y="1237358"/>
            <a:chExt cx="1704496" cy="1453867"/>
          </a:xfrm>
        </p:grpSpPr>
        <p:sp>
          <p:nvSpPr>
            <p:cNvPr id="146" name="Rectangle 145"/>
            <p:cNvSpPr/>
            <p:nvPr/>
          </p:nvSpPr>
          <p:spPr>
            <a:xfrm>
              <a:off x="555885" y="1251268"/>
              <a:ext cx="1699188" cy="14399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p:cNvPicPr>
            <p:nvPr/>
          </p:nvPicPr>
          <p:blipFill rotWithShape="1">
            <a:blip r:embed="rId7" cstate="print">
              <a:extLst>
                <a:ext uri="{28A0092B-C50C-407E-A947-70E740481C1C}">
                  <a14:useLocalDpi xmlns:a14="http://schemas.microsoft.com/office/drawing/2010/main" val="0"/>
                </a:ext>
              </a:extLst>
            </a:blip>
            <a:srcRect l="27726" t="6624" r="27895" b="10404"/>
            <a:stretch/>
          </p:blipFill>
          <p:spPr>
            <a:xfrm>
              <a:off x="685800" y="1259939"/>
              <a:ext cx="1554480" cy="1342767"/>
            </a:xfrm>
            <a:prstGeom prst="rect">
              <a:avLst/>
            </a:prstGeom>
          </p:spPr>
        </p:pic>
        <p:grpSp>
          <p:nvGrpSpPr>
            <p:cNvPr id="60" name="Group 59"/>
            <p:cNvGrpSpPr/>
            <p:nvPr/>
          </p:nvGrpSpPr>
          <p:grpSpPr>
            <a:xfrm>
              <a:off x="550861" y="1237358"/>
              <a:ext cx="1704496" cy="1436626"/>
              <a:chOff x="501991" y="3229190"/>
              <a:chExt cx="1704496" cy="1436626"/>
            </a:xfrm>
          </p:grpSpPr>
          <p:sp>
            <p:nvSpPr>
              <p:cNvPr id="61" name="TextBox 60"/>
              <p:cNvSpPr txBox="1"/>
              <p:nvPr/>
            </p:nvSpPr>
            <p:spPr>
              <a:xfrm>
                <a:off x="501991" y="3229190"/>
                <a:ext cx="136841"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100</a:t>
                </a:r>
              </a:p>
            </p:txBody>
          </p:sp>
          <p:sp>
            <p:nvSpPr>
              <p:cNvPr id="62" name="TextBox 61"/>
              <p:cNvSpPr txBox="1"/>
              <p:nvPr/>
            </p:nvSpPr>
            <p:spPr>
              <a:xfrm>
                <a:off x="546191" y="3403648"/>
                <a:ext cx="9774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75</a:t>
                </a:r>
              </a:p>
            </p:txBody>
          </p:sp>
          <p:sp>
            <p:nvSpPr>
              <p:cNvPr id="63" name="TextBox 62"/>
              <p:cNvSpPr txBox="1"/>
              <p:nvPr/>
            </p:nvSpPr>
            <p:spPr>
              <a:xfrm>
                <a:off x="539828" y="3584982"/>
                <a:ext cx="9774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50</a:t>
                </a:r>
              </a:p>
            </p:txBody>
          </p:sp>
          <p:sp>
            <p:nvSpPr>
              <p:cNvPr id="64" name="TextBox 63"/>
              <p:cNvSpPr txBox="1"/>
              <p:nvPr/>
            </p:nvSpPr>
            <p:spPr>
              <a:xfrm>
                <a:off x="544375" y="3776166"/>
                <a:ext cx="9774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25</a:t>
                </a:r>
              </a:p>
            </p:txBody>
          </p:sp>
          <p:sp>
            <p:nvSpPr>
              <p:cNvPr id="65" name="TextBox 64"/>
              <p:cNvSpPr txBox="1"/>
              <p:nvPr/>
            </p:nvSpPr>
            <p:spPr>
              <a:xfrm>
                <a:off x="529518" y="3944432"/>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0</a:t>
                </a:r>
              </a:p>
            </p:txBody>
          </p:sp>
          <p:sp>
            <p:nvSpPr>
              <p:cNvPr id="71" name="TextBox 70"/>
              <p:cNvSpPr txBox="1"/>
              <p:nvPr/>
            </p:nvSpPr>
            <p:spPr>
              <a:xfrm>
                <a:off x="681573" y="4573483"/>
                <a:ext cx="132262"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-25</a:t>
                </a:r>
              </a:p>
            </p:txBody>
          </p:sp>
          <p:sp>
            <p:nvSpPr>
              <p:cNvPr id="98" name="TextBox 97"/>
              <p:cNvSpPr txBox="1"/>
              <p:nvPr/>
            </p:nvSpPr>
            <p:spPr>
              <a:xfrm>
                <a:off x="1306724" y="4573483"/>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50</a:t>
                </a:r>
              </a:p>
            </p:txBody>
          </p:sp>
          <p:sp>
            <p:nvSpPr>
              <p:cNvPr id="118" name="TextBox 117"/>
              <p:cNvSpPr txBox="1"/>
              <p:nvPr/>
            </p:nvSpPr>
            <p:spPr>
              <a:xfrm>
                <a:off x="1507497" y="4571156"/>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75</a:t>
                </a:r>
              </a:p>
            </p:txBody>
          </p:sp>
          <p:sp>
            <p:nvSpPr>
              <p:cNvPr id="120" name="TextBox 119"/>
              <p:cNvSpPr txBox="1"/>
              <p:nvPr/>
            </p:nvSpPr>
            <p:spPr>
              <a:xfrm>
                <a:off x="1634354" y="4570248"/>
                <a:ext cx="183734"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100</a:t>
                </a:r>
              </a:p>
            </p:txBody>
          </p:sp>
          <p:sp>
            <p:nvSpPr>
              <p:cNvPr id="122" name="TextBox 121"/>
              <p:cNvSpPr txBox="1"/>
              <p:nvPr/>
            </p:nvSpPr>
            <p:spPr>
              <a:xfrm>
                <a:off x="1831733" y="4572177"/>
                <a:ext cx="183734"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125</a:t>
                </a:r>
              </a:p>
            </p:txBody>
          </p:sp>
          <p:sp>
            <p:nvSpPr>
              <p:cNvPr id="123" name="TextBox 122"/>
              <p:cNvSpPr txBox="1"/>
              <p:nvPr/>
            </p:nvSpPr>
            <p:spPr>
              <a:xfrm>
                <a:off x="2022753" y="4569688"/>
                <a:ext cx="183734"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150</a:t>
                </a:r>
              </a:p>
            </p:txBody>
          </p:sp>
          <p:cxnSp>
            <p:nvCxnSpPr>
              <p:cNvPr id="124" name="Straight Connector 123"/>
              <p:cNvCxnSpPr/>
              <p:nvPr/>
            </p:nvCxnSpPr>
            <p:spPr>
              <a:xfrm flipH="1">
                <a:off x="638341" y="3263630"/>
                <a:ext cx="4076" cy="1314887"/>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627558" y="4576951"/>
                <a:ext cx="156836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47" name="TextBox 146"/>
            <p:cNvSpPr txBox="1"/>
            <p:nvPr/>
          </p:nvSpPr>
          <p:spPr>
            <a:xfrm>
              <a:off x="568810" y="2519638"/>
              <a:ext cx="125890"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-75</a:t>
              </a:r>
            </a:p>
          </p:txBody>
        </p:sp>
        <p:sp>
          <p:nvSpPr>
            <p:cNvPr id="148" name="TextBox 147"/>
            <p:cNvSpPr txBox="1"/>
            <p:nvPr/>
          </p:nvSpPr>
          <p:spPr>
            <a:xfrm>
              <a:off x="565521" y="2331950"/>
              <a:ext cx="127501"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-50</a:t>
              </a:r>
            </a:p>
          </p:txBody>
        </p:sp>
        <p:sp>
          <p:nvSpPr>
            <p:cNvPr id="149" name="TextBox 148"/>
            <p:cNvSpPr txBox="1"/>
            <p:nvPr/>
          </p:nvSpPr>
          <p:spPr>
            <a:xfrm>
              <a:off x="567630" y="2147243"/>
              <a:ext cx="127684" cy="92333"/>
            </a:xfrm>
            <a:prstGeom prst="rect">
              <a:avLst/>
            </a:prstGeom>
            <a:noFill/>
            <a:ln>
              <a:noFill/>
            </a:ln>
          </p:spPr>
          <p:txBody>
            <a:bodyPr wrap="square" lIns="0" tIns="0" rIns="0" bIns="0" rtlCol="0">
              <a:spAutoFit/>
            </a:bodyPr>
            <a:lstStyle/>
            <a:p>
              <a:r>
                <a:rPr lang="en-US" sz="600" dirty="0" smtClean="0">
                  <a:solidFill>
                    <a:schemeClr val="bg1"/>
                  </a:solidFill>
                  <a:latin typeface="Arial" panose="020B0604020202020204" pitchFamily="34" charset="0"/>
                  <a:cs typeface="Arial" panose="020B0604020202020204" pitchFamily="34" charset="0"/>
                </a:rPr>
                <a:t>-25</a:t>
              </a:r>
            </a:p>
          </p:txBody>
        </p:sp>
        <p:sp>
          <p:nvSpPr>
            <p:cNvPr id="150" name="TextBox 149"/>
            <p:cNvSpPr txBox="1"/>
            <p:nvPr/>
          </p:nvSpPr>
          <p:spPr>
            <a:xfrm>
              <a:off x="1129355" y="2581651"/>
              <a:ext cx="132262"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25</a:t>
              </a:r>
            </a:p>
          </p:txBody>
        </p:sp>
        <p:sp>
          <p:nvSpPr>
            <p:cNvPr id="151" name="TextBox 150"/>
            <p:cNvSpPr txBox="1"/>
            <p:nvPr/>
          </p:nvSpPr>
          <p:spPr>
            <a:xfrm>
              <a:off x="942900" y="2581651"/>
              <a:ext cx="97740" cy="92333"/>
            </a:xfrm>
            <a:prstGeom prst="rect">
              <a:avLst/>
            </a:prstGeom>
            <a:noFill/>
            <a:ln>
              <a:noFill/>
            </a:ln>
          </p:spPr>
          <p:txBody>
            <a:bodyPr wrap="square" lIns="0" tIns="0" rIns="0" bIns="0" rtlCol="0">
              <a:spAutoFit/>
            </a:bodyPr>
            <a:lstStyle/>
            <a:p>
              <a:pPr algn="r"/>
              <a:r>
                <a:rPr lang="en-US" sz="600" dirty="0" smtClean="0">
                  <a:solidFill>
                    <a:schemeClr val="bg1"/>
                  </a:solidFill>
                  <a:latin typeface="Arial" panose="020B0604020202020204" pitchFamily="34" charset="0"/>
                  <a:cs typeface="Arial" panose="020B0604020202020204" pitchFamily="34" charset="0"/>
                </a:rPr>
                <a:t>0</a:t>
              </a:r>
            </a:p>
          </p:txBody>
        </p:sp>
      </p:grpSp>
      <p:cxnSp>
        <p:nvCxnSpPr>
          <p:cNvPr id="13" name="Straight Connector 12"/>
          <p:cNvCxnSpPr/>
          <p:nvPr/>
        </p:nvCxnSpPr>
        <p:spPr>
          <a:xfrm>
            <a:off x="608075" y="2635954"/>
            <a:ext cx="1569273" cy="0"/>
          </a:xfrm>
          <a:prstGeom prst="line">
            <a:avLst/>
          </a:prstGeom>
          <a:ln w="57150">
            <a:solidFill>
              <a:srgbClr val="C0000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1980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976537"/>
            <a:ext cx="9144000" cy="1620304"/>
          </a:xfrm>
          <a:prstGeom prst="rect">
            <a:avLst/>
          </a:prstGeom>
        </p:spPr>
        <p:txBody>
          <a:bodyPr vert="horz" lIns="68580" tIns="34290" rIns="68580" bIns="34290" rtlCol="0" anchor="ctr" anchorCtr="0">
            <a:no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3600" b="1" u="sng" dirty="0" smtClean="0">
                <a:solidFill>
                  <a:srgbClr val="E8950E">
                    <a:lumMod val="40000"/>
                    <a:lumOff val="60000"/>
                  </a:srgbClr>
                </a:solidFill>
                <a:latin typeface="Arial Black" panose="020B0A04020102020204" pitchFamily="34" charset="0"/>
              </a:rPr>
              <a:t>Part 3:</a:t>
            </a:r>
          </a:p>
          <a:p>
            <a:endParaRPr lang="en-US" sz="3600" b="1" u="sng" dirty="0" smtClean="0">
              <a:solidFill>
                <a:srgbClr val="E8950E">
                  <a:lumMod val="40000"/>
                  <a:lumOff val="60000"/>
                </a:srgbClr>
              </a:solidFill>
              <a:latin typeface="Arial Black" panose="020B0A04020102020204" pitchFamily="34" charset="0"/>
            </a:endParaRPr>
          </a:p>
          <a:p>
            <a:r>
              <a:rPr lang="en-US" sz="3600" b="1" dirty="0" err="1" smtClean="0">
                <a:solidFill>
                  <a:srgbClr val="E8950E">
                    <a:lumMod val="40000"/>
                    <a:lumOff val="60000"/>
                  </a:srgbClr>
                </a:solidFill>
                <a:latin typeface="Arial Black" panose="020B0A04020102020204" pitchFamily="34" charset="0"/>
              </a:rPr>
              <a:t>Intercomparison</a:t>
            </a:r>
            <a:endParaRPr lang="en-US" sz="3600" b="1" dirty="0">
              <a:solidFill>
                <a:srgbClr val="E8950E">
                  <a:lumMod val="40000"/>
                  <a:lumOff val="60000"/>
                </a:srgbClr>
              </a:solidFill>
              <a:latin typeface="Arial Black" panose="020B0A04020102020204" pitchFamily="34" charset="0"/>
            </a:endParaRPr>
          </a:p>
        </p:txBody>
      </p:sp>
      <p:pic>
        <p:nvPicPr>
          <p:cNvPr id="2" name="Picture 1" descr="DSCN06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57800"/>
            <a:ext cx="9144000" cy="1600200"/>
          </a:xfrm>
          <a:prstGeom prst="rect">
            <a:avLst/>
          </a:prstGeom>
        </p:spPr>
      </p:pic>
      <p:sp>
        <p:nvSpPr>
          <p:cNvPr id="4" name="Rectangle 3"/>
          <p:cNvSpPr/>
          <p:nvPr/>
        </p:nvSpPr>
        <p:spPr>
          <a:xfrm>
            <a:off x="5089135" y="3191851"/>
            <a:ext cx="2354981" cy="923330"/>
          </a:xfrm>
          <a:prstGeom prst="rect">
            <a:avLst/>
          </a:prstGeom>
        </p:spPr>
        <p:txBody>
          <a:bodyPr wrap="square">
            <a:spAutoFit/>
          </a:bodyPr>
          <a:lstStyle/>
          <a:p>
            <a:r>
              <a:rPr lang="en-US" u="sng" dirty="0" smtClean="0">
                <a:solidFill>
                  <a:srgbClr val="D9D9D9"/>
                </a:solidFill>
                <a:latin typeface="Arial"/>
              </a:rPr>
              <a:t>PID</a:t>
            </a:r>
          </a:p>
          <a:p>
            <a:pPr marL="285750" indent="-285750">
              <a:buFont typeface="Arial" panose="020B0604020202020204" pitchFamily="34" charset="0"/>
              <a:buChar char="•"/>
            </a:pPr>
            <a:r>
              <a:rPr lang="en-US" dirty="0" smtClean="0">
                <a:solidFill>
                  <a:srgbClr val="D9D9D9"/>
                </a:solidFill>
                <a:latin typeface="Arial"/>
              </a:rPr>
              <a:t>Dominant only</a:t>
            </a:r>
          </a:p>
          <a:p>
            <a:pPr marL="285750" indent="-285750">
              <a:buFont typeface="Arial" panose="020B0604020202020204" pitchFamily="34" charset="0"/>
              <a:buChar char="•"/>
            </a:pPr>
            <a:r>
              <a:rPr lang="en-US" dirty="0" smtClean="0">
                <a:solidFill>
                  <a:srgbClr val="D9D9D9"/>
                </a:solidFill>
                <a:latin typeface="Arial"/>
              </a:rPr>
              <a:t>Type, Location </a:t>
            </a:r>
            <a:endParaRPr lang="en-US" sz="1600" dirty="0">
              <a:solidFill>
                <a:srgbClr val="D9D9D9"/>
              </a:solidFill>
              <a:latin typeface="Arial"/>
            </a:endParaRPr>
          </a:p>
        </p:txBody>
      </p:sp>
      <p:sp>
        <p:nvSpPr>
          <p:cNvPr id="6" name="Rectangle 5"/>
          <p:cNvSpPr/>
          <p:nvPr/>
        </p:nvSpPr>
        <p:spPr>
          <a:xfrm>
            <a:off x="1941287" y="3191851"/>
            <a:ext cx="2630713" cy="923330"/>
          </a:xfrm>
          <a:prstGeom prst="rect">
            <a:avLst/>
          </a:prstGeom>
        </p:spPr>
        <p:txBody>
          <a:bodyPr wrap="square">
            <a:spAutoFit/>
          </a:bodyPr>
          <a:lstStyle/>
          <a:p>
            <a:r>
              <a:rPr lang="en-US" u="sng" dirty="0" smtClean="0">
                <a:solidFill>
                  <a:srgbClr val="D9D9D9"/>
                </a:solidFill>
                <a:latin typeface="Arial"/>
              </a:rPr>
              <a:t>WRF</a:t>
            </a:r>
          </a:p>
          <a:p>
            <a:pPr marL="285750" indent="-285750">
              <a:buFont typeface="Arial" panose="020B0604020202020204" pitchFamily="34" charset="0"/>
              <a:buChar char="•"/>
            </a:pPr>
            <a:r>
              <a:rPr lang="en-US" dirty="0" smtClean="0">
                <a:solidFill>
                  <a:srgbClr val="D9D9D9"/>
                </a:solidFill>
                <a:latin typeface="Arial"/>
              </a:rPr>
              <a:t>All</a:t>
            </a:r>
          </a:p>
          <a:p>
            <a:pPr marL="285750" indent="-285750">
              <a:buFont typeface="Arial" panose="020B0604020202020204" pitchFamily="34" charset="0"/>
              <a:buChar char="•"/>
            </a:pPr>
            <a:r>
              <a:rPr lang="en-US" dirty="0" smtClean="0">
                <a:solidFill>
                  <a:srgbClr val="D9D9D9"/>
                </a:solidFill>
                <a:latin typeface="Arial"/>
              </a:rPr>
              <a:t>Type, Location, Rate</a:t>
            </a:r>
            <a:endParaRPr lang="en-US" sz="1600" dirty="0">
              <a:solidFill>
                <a:srgbClr val="D9D9D9"/>
              </a:solidFill>
              <a:latin typeface="Arial"/>
            </a:endParaRPr>
          </a:p>
        </p:txBody>
      </p:sp>
      <p:sp>
        <p:nvSpPr>
          <p:cNvPr id="7" name="Rectangle 6"/>
          <p:cNvSpPr/>
          <p:nvPr/>
        </p:nvSpPr>
        <p:spPr>
          <a:xfrm>
            <a:off x="3144056" y="4660933"/>
            <a:ext cx="2991190" cy="369332"/>
          </a:xfrm>
          <a:prstGeom prst="rect">
            <a:avLst/>
          </a:prstGeom>
        </p:spPr>
        <p:txBody>
          <a:bodyPr wrap="square">
            <a:spAutoFit/>
          </a:bodyPr>
          <a:lstStyle/>
          <a:p>
            <a:pPr algn="ctr"/>
            <a:r>
              <a:rPr lang="en-US" dirty="0" smtClean="0">
                <a:solidFill>
                  <a:srgbClr val="D9D9D9"/>
                </a:solidFill>
                <a:latin typeface="Arial"/>
              </a:rPr>
              <a:t>Compare location only</a:t>
            </a:r>
            <a:endParaRPr lang="en-US" sz="1600" dirty="0">
              <a:solidFill>
                <a:srgbClr val="D9D9D9"/>
              </a:solidFill>
              <a:latin typeface="Arial"/>
            </a:endParaRPr>
          </a:p>
        </p:txBody>
      </p:sp>
    </p:spTree>
    <p:extLst>
      <p:ext uri="{BB962C8B-B14F-4D97-AF65-F5344CB8AC3E}">
        <p14:creationId xmlns:p14="http://schemas.microsoft.com/office/powerpoint/2010/main" val="3958128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2708330" y="1222407"/>
            <a:ext cx="6372866" cy="5553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80994" y="1222408"/>
            <a:ext cx="2458091" cy="5553776"/>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4931467" y="1404800"/>
            <a:ext cx="1726096" cy="5145256"/>
          </a:xfrm>
          <a:prstGeom prst="rect">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6784420" y="1404799"/>
            <a:ext cx="1688028" cy="5136549"/>
          </a:xfrm>
          <a:prstGeom prst="rect">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5" name="Rectangle 74"/>
          <p:cNvSpPr/>
          <p:nvPr/>
        </p:nvSpPr>
        <p:spPr>
          <a:xfrm>
            <a:off x="3028546" y="1404800"/>
            <a:ext cx="1761963" cy="5155102"/>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3028544" y="1448129"/>
            <a:ext cx="1721462" cy="338554"/>
          </a:xfrm>
          <a:prstGeom prst="rect">
            <a:avLst/>
          </a:prstGeom>
          <a:noFill/>
        </p:spPr>
        <p:txBody>
          <a:bodyPr wrap="square" rtlCol="0">
            <a:spAutoFit/>
          </a:bodyPr>
          <a:lstStyle/>
          <a:p>
            <a:pPr algn="ctr"/>
            <a:r>
              <a:rPr lang="en-US" sz="1600" b="1" dirty="0" err="1" smtClean="0">
                <a:solidFill>
                  <a:schemeClr val="bg1"/>
                </a:solidFill>
                <a:latin typeface="Arial" panose="020B0604020202020204" pitchFamily="34" charset="0"/>
                <a:cs typeface="Arial" panose="020B0604020202020204" pitchFamily="34" charset="0"/>
              </a:rPr>
              <a:t>Milbrandt</a:t>
            </a:r>
            <a:r>
              <a:rPr lang="en-US" sz="1600" b="1" dirty="0" smtClean="0">
                <a:solidFill>
                  <a:schemeClr val="bg1"/>
                </a:solidFill>
                <a:latin typeface="Arial" panose="020B0604020202020204" pitchFamily="34" charset="0"/>
                <a:cs typeface="Arial" panose="020B0604020202020204" pitchFamily="34" charset="0"/>
              </a:rPr>
              <a:t> - </a:t>
            </a:r>
            <a:r>
              <a:rPr lang="en-US" sz="1600" b="1" dirty="0" err="1" smtClean="0">
                <a:solidFill>
                  <a:schemeClr val="bg1"/>
                </a:solidFill>
                <a:latin typeface="Arial" panose="020B0604020202020204" pitchFamily="34" charset="0"/>
                <a:cs typeface="Arial" panose="020B0604020202020204" pitchFamily="34" charset="0"/>
              </a:rPr>
              <a:t>Yau</a:t>
            </a:r>
            <a:r>
              <a:rPr lang="en-US" sz="1600" b="1" dirty="0" smtClean="0">
                <a:solidFill>
                  <a:schemeClr val="bg1"/>
                </a:solidFill>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p:txBody>
      </p:sp>
      <p:sp>
        <p:nvSpPr>
          <p:cNvPr id="77" name="TextBox 76"/>
          <p:cNvSpPr txBox="1"/>
          <p:nvPr/>
        </p:nvSpPr>
        <p:spPr>
          <a:xfrm>
            <a:off x="4959754" y="1438140"/>
            <a:ext cx="1667995"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Morrison</a:t>
            </a:r>
            <a:endParaRPr lang="en-US" sz="1600" b="1" dirty="0">
              <a:solidFill>
                <a:schemeClr val="bg1"/>
              </a:solidFill>
              <a:latin typeface="Arial" panose="020B0604020202020204" pitchFamily="34" charset="0"/>
              <a:cs typeface="Arial" panose="020B0604020202020204" pitchFamily="34" charset="0"/>
            </a:endParaRPr>
          </a:p>
        </p:txBody>
      </p:sp>
      <p:sp>
        <p:nvSpPr>
          <p:cNvPr id="78" name="TextBox 77"/>
          <p:cNvSpPr txBox="1"/>
          <p:nvPr/>
        </p:nvSpPr>
        <p:spPr>
          <a:xfrm>
            <a:off x="6826808" y="1444528"/>
            <a:ext cx="1603814"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WDM6</a:t>
            </a:r>
            <a:endParaRPr lang="en-US" sz="1600" b="1" dirty="0">
              <a:solidFill>
                <a:schemeClr val="bg1"/>
              </a:solidFill>
              <a:latin typeface="Arial" panose="020B0604020202020204" pitchFamily="34" charset="0"/>
              <a:cs typeface="Arial" panose="020B0604020202020204" pitchFamily="34" charset="0"/>
            </a:endParaRPr>
          </a:p>
        </p:txBody>
      </p:sp>
      <p:sp>
        <p:nvSpPr>
          <p:cNvPr id="79" name="TextBox 78"/>
          <p:cNvSpPr txBox="1"/>
          <p:nvPr/>
        </p:nvSpPr>
        <p:spPr>
          <a:xfrm>
            <a:off x="80994" y="1854563"/>
            <a:ext cx="9000201" cy="246221"/>
          </a:xfrm>
          <a:prstGeom prst="rect">
            <a:avLst/>
          </a:prstGeom>
          <a:solidFill>
            <a:schemeClr val="bg2">
              <a:lumMod val="75000"/>
              <a:lumOff val="25000"/>
            </a:schemeClr>
          </a:solidFill>
        </p:spPr>
        <p:txBody>
          <a:bodyPr wrap="square" lIns="0" tIns="0" bIns="0"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Occurrence Frequency</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80" name="TextBox 79"/>
          <p:cNvSpPr txBox="1"/>
          <p:nvPr/>
        </p:nvSpPr>
        <p:spPr>
          <a:xfrm>
            <a:off x="2705822" y="4212339"/>
            <a:ext cx="6438178" cy="246221"/>
          </a:xfrm>
          <a:prstGeom prst="rect">
            <a:avLst/>
          </a:prstGeom>
          <a:solidFill>
            <a:schemeClr val="bg2">
              <a:lumMod val="75000"/>
              <a:lumOff val="25000"/>
            </a:schemeClr>
          </a:solidFill>
        </p:spPr>
        <p:txBody>
          <a:bodyPr wrap="square" tIns="0" bIns="0" rtlCol="0">
            <a:spAutoFit/>
          </a:bodyPr>
          <a:lstStyle/>
          <a:p>
            <a:r>
              <a:rPr lang="en-US" sz="1600" dirty="0" smtClean="0">
                <a:solidFill>
                  <a:schemeClr val="tx1">
                    <a:lumMod val="95000"/>
                  </a:schemeClr>
                </a:solidFill>
                <a:latin typeface="Arial" panose="020B0604020202020204" pitchFamily="34" charset="0"/>
                <a:cs typeface="Arial" panose="020B0604020202020204" pitchFamily="34" charset="0"/>
              </a:rPr>
              <a:t>	Mean Production Rate (kg kg</a:t>
            </a:r>
            <a:r>
              <a:rPr lang="en-US" sz="1600" baseline="30000" dirty="0" smtClean="0">
                <a:solidFill>
                  <a:schemeClr val="tx1">
                    <a:lumMod val="95000"/>
                  </a:schemeClr>
                </a:solidFill>
                <a:latin typeface="Arial" panose="020B0604020202020204" pitchFamily="34" charset="0"/>
                <a:cs typeface="Arial" panose="020B0604020202020204" pitchFamily="34" charset="0"/>
              </a:rPr>
              <a:t>-1 </a:t>
            </a:r>
            <a:r>
              <a:rPr lang="en-US" sz="1600" dirty="0" smtClean="0">
                <a:solidFill>
                  <a:schemeClr val="tx1">
                    <a:lumMod val="95000"/>
                  </a:schemeClr>
                </a:solidFill>
                <a:latin typeface="Arial" panose="020B0604020202020204" pitchFamily="34" charset="0"/>
                <a:cs typeface="Arial" panose="020B0604020202020204" pitchFamily="34" charset="0"/>
              </a:rPr>
              <a:t>s</a:t>
            </a:r>
            <a:r>
              <a:rPr lang="en-US" sz="1600" baseline="30000" dirty="0" smtClean="0">
                <a:solidFill>
                  <a:schemeClr val="tx1">
                    <a:lumMod val="95000"/>
                  </a:schemeClr>
                </a:solidFill>
                <a:latin typeface="Arial" panose="020B0604020202020204" pitchFamily="34" charset="0"/>
                <a:cs typeface="Arial" panose="020B0604020202020204" pitchFamily="34" charset="0"/>
              </a:rPr>
              <a:t>-1</a:t>
            </a:r>
            <a:r>
              <a:rPr lang="en-US" sz="1600" dirty="0" smtClean="0">
                <a:solidFill>
                  <a:schemeClr val="tx1">
                    <a:lumMod val="95000"/>
                  </a:schemeClr>
                </a:solidFill>
                <a:latin typeface="Arial" panose="020B0604020202020204" pitchFamily="34" charset="0"/>
                <a:cs typeface="Arial" panose="020B0604020202020204" pitchFamily="34" charset="0"/>
              </a:rPr>
              <a:t>)</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81" name="TextBox 80"/>
          <p:cNvSpPr txBox="1"/>
          <p:nvPr/>
        </p:nvSpPr>
        <p:spPr>
          <a:xfrm rot="16200000">
            <a:off x="2122386" y="2855751"/>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Adjusted Height</a:t>
            </a:r>
            <a:endParaRPr lang="en-US" sz="1200" dirty="0">
              <a:solidFill>
                <a:schemeClr val="bg1"/>
              </a:solidFill>
              <a:latin typeface="Arial" panose="020B0604020202020204" pitchFamily="34" charset="0"/>
              <a:cs typeface="Arial" panose="020B0604020202020204" pitchFamily="34" charset="0"/>
            </a:endParaRPr>
          </a:p>
        </p:txBody>
      </p:sp>
      <p:sp>
        <p:nvSpPr>
          <p:cNvPr id="82" name="TextBox 81"/>
          <p:cNvSpPr txBox="1"/>
          <p:nvPr/>
        </p:nvSpPr>
        <p:spPr>
          <a:xfrm rot="16200000">
            <a:off x="2118459" y="5353790"/>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Adjusted Height</a:t>
            </a:r>
            <a:endParaRPr lang="en-US" sz="1200" dirty="0">
              <a:solidFill>
                <a:schemeClr val="bg1"/>
              </a:solidFill>
              <a:latin typeface="Arial" panose="020B0604020202020204" pitchFamily="34" charset="0"/>
              <a:cs typeface="Arial" panose="020B0604020202020204" pitchFamily="34" charset="0"/>
            </a:endParaRPr>
          </a:p>
        </p:txBody>
      </p:sp>
      <p:sp>
        <p:nvSpPr>
          <p:cNvPr id="83" name="TextBox 82"/>
          <p:cNvSpPr txBox="1"/>
          <p:nvPr/>
        </p:nvSpPr>
        <p:spPr>
          <a:xfrm>
            <a:off x="3757524" y="6568675"/>
            <a:ext cx="3740871"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Zonal Distance</a:t>
            </a:r>
            <a:endParaRPr lang="en-US" sz="1200" dirty="0">
              <a:solidFill>
                <a:schemeClr val="bg1"/>
              </a:solidFill>
              <a:latin typeface="Arial" panose="020B0604020202020204" pitchFamily="34" charset="0"/>
              <a:cs typeface="Arial" panose="020B0604020202020204" pitchFamily="34" charset="0"/>
            </a:endParaRPr>
          </a:p>
        </p:txBody>
      </p:sp>
      <p:sp>
        <p:nvSpPr>
          <p:cNvPr id="84" name="TextBox 83"/>
          <p:cNvSpPr txBox="1"/>
          <p:nvPr/>
        </p:nvSpPr>
        <p:spPr>
          <a:xfrm>
            <a:off x="80994" y="1436592"/>
            <a:ext cx="2452159" cy="338554"/>
          </a:xfrm>
          <a:prstGeom prst="rect">
            <a:avLst/>
          </a:prstGeom>
          <a:noFill/>
        </p:spPr>
        <p:txBody>
          <a:bodyPr wrap="square" rtlCol="0">
            <a:spAutoFit/>
          </a:bodyPr>
          <a:lstStyle/>
          <a:p>
            <a:pPr algn="ctr"/>
            <a:r>
              <a:rPr lang="en-US" sz="1600" b="1" dirty="0" smtClean="0">
                <a:solidFill>
                  <a:schemeClr val="tx1">
                    <a:lumMod val="95000"/>
                  </a:schemeClr>
                </a:solidFill>
                <a:latin typeface="Arial" panose="020B0604020202020204" pitchFamily="34" charset="0"/>
                <a:cs typeface="Arial" panose="020B0604020202020204" pitchFamily="34" charset="0"/>
              </a:rPr>
              <a:t>S-</a:t>
            </a:r>
            <a:r>
              <a:rPr lang="en-US" sz="1600" b="1" dirty="0" err="1" smtClean="0">
                <a:solidFill>
                  <a:schemeClr val="tx1">
                    <a:lumMod val="95000"/>
                  </a:schemeClr>
                </a:solidFill>
                <a:latin typeface="Arial" panose="020B0604020202020204" pitchFamily="34" charset="0"/>
                <a:cs typeface="Arial" panose="020B0604020202020204" pitchFamily="34" charset="0"/>
              </a:rPr>
              <a:t>PolKa</a:t>
            </a:r>
            <a:r>
              <a:rPr lang="en-US" sz="1600" b="1" dirty="0" smtClean="0">
                <a:solidFill>
                  <a:schemeClr val="tx1">
                    <a:lumMod val="95000"/>
                  </a:schemeClr>
                </a:solidFill>
                <a:latin typeface="Arial" panose="020B0604020202020204" pitchFamily="34" charset="0"/>
                <a:cs typeface="Arial" panose="020B0604020202020204" pitchFamily="34" charset="0"/>
              </a:rPr>
              <a:t> PID</a:t>
            </a:r>
            <a:endParaRPr lang="en-US" sz="1600" b="1" dirty="0">
              <a:solidFill>
                <a:schemeClr val="tx1">
                  <a:lumMod val="95000"/>
                </a:schemeClr>
              </a:solidFill>
              <a:latin typeface="Arial" panose="020B0604020202020204" pitchFamily="34" charset="0"/>
              <a:cs typeface="Arial" panose="020B0604020202020204" pitchFamily="34" charset="0"/>
            </a:endParaRPr>
          </a:p>
        </p:txBody>
      </p:sp>
      <p:sp>
        <p:nvSpPr>
          <p:cNvPr id="8" name="Title 3"/>
          <p:cNvSpPr txBox="1">
            <a:spLocks/>
          </p:cNvSpPr>
          <p:nvPr/>
        </p:nvSpPr>
        <p:spPr>
          <a:xfrm>
            <a:off x="0" y="12698"/>
            <a:ext cx="9144000" cy="857250"/>
          </a:xfrm>
          <a:prstGeom prst="rect">
            <a:avLst/>
          </a:prstGeom>
          <a:effectLst>
            <a:outerShdw blurRad="50800" dist="38100" dir="2700000" algn="tl" rotWithShape="0">
              <a:prstClr val="black">
                <a:alpha val="40000"/>
              </a:prstClr>
            </a:outerShdw>
          </a:effectLst>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latin typeface="Arial Black" panose="020B0A04020102020204" pitchFamily="34" charset="0"/>
              </a:rPr>
              <a:t>Deposition</a:t>
            </a:r>
            <a:endParaRPr lang="en-US" sz="2800" dirty="0">
              <a:solidFill>
                <a:srgbClr val="E8950E">
                  <a:lumMod val="40000"/>
                  <a:lumOff val="60000"/>
                </a:srgbClr>
              </a:solidFill>
              <a:latin typeface="Arial Black" panose="020B0A04020102020204" pitchFamily="34" charset="0"/>
            </a:endParaRPr>
          </a:p>
        </p:txBody>
      </p:sp>
      <p:pic>
        <p:nvPicPr>
          <p:cNvPr id="29" name="Picture 28"/>
          <p:cNvPicPr>
            <a:picLocks/>
          </p:cNvPicPr>
          <p:nvPr/>
        </p:nvPicPr>
        <p:blipFill rotWithShape="1">
          <a:blip r:embed="rId3" cstate="screen">
            <a:extLst>
              <a:ext uri="{28A0092B-C50C-407E-A947-70E740481C1C}">
                <a14:useLocalDpi xmlns:a14="http://schemas.microsoft.com/office/drawing/2010/main"/>
              </a:ext>
            </a:extLst>
          </a:blip>
          <a:srcRect l="79668"/>
          <a:stretch/>
        </p:blipFill>
        <p:spPr>
          <a:xfrm>
            <a:off x="8523442" y="2188844"/>
            <a:ext cx="557753" cy="1828800"/>
          </a:xfrm>
          <a:prstGeom prst="rect">
            <a:avLst/>
          </a:prstGeom>
        </p:spPr>
      </p:pic>
      <p:grpSp>
        <p:nvGrpSpPr>
          <p:cNvPr id="4" name="Group 3"/>
          <p:cNvGrpSpPr/>
          <p:nvPr/>
        </p:nvGrpSpPr>
        <p:grpSpPr>
          <a:xfrm>
            <a:off x="8538966" y="4609437"/>
            <a:ext cx="472009" cy="1828800"/>
            <a:chOff x="8394590" y="4609437"/>
            <a:chExt cx="760460" cy="1828800"/>
          </a:xfrm>
        </p:grpSpPr>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84184" t="36888" r="12409" b="38808"/>
            <a:stretch/>
          </p:blipFill>
          <p:spPr>
            <a:xfrm>
              <a:off x="8394590" y="4609437"/>
              <a:ext cx="512185" cy="1828800"/>
            </a:xfrm>
            <a:prstGeom prst="rect">
              <a:avLst/>
            </a:prstGeom>
          </p:spPr>
        </p:pic>
        <p:sp>
          <p:nvSpPr>
            <p:cNvPr id="31" name="Rectangle 30"/>
            <p:cNvSpPr/>
            <p:nvPr/>
          </p:nvSpPr>
          <p:spPr>
            <a:xfrm>
              <a:off x="8672558" y="4609437"/>
              <a:ext cx="368437" cy="18288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32" name="TextBox 31"/>
            <p:cNvSpPr txBox="1"/>
            <p:nvPr/>
          </p:nvSpPr>
          <p:spPr>
            <a:xfrm>
              <a:off x="8716309" y="4642524"/>
              <a:ext cx="438741" cy="92333"/>
            </a:xfrm>
            <a:prstGeom prst="rect">
              <a:avLst/>
            </a:prstGeom>
            <a:noFill/>
          </p:spPr>
          <p:txBody>
            <a:bodyPr wrap="square" lIns="0" tIns="0" rIns="0" bIns="0" rtlCol="0">
              <a:spAutoFit/>
            </a:bodyPr>
            <a:lstStyle/>
            <a:p>
              <a:r>
                <a:rPr lang="en-US" sz="600" dirty="0" smtClean="0">
                  <a:solidFill>
                    <a:schemeClr val="bg1"/>
                  </a:solidFill>
                </a:rPr>
                <a:t>3.1e-6</a:t>
              </a:r>
              <a:endParaRPr lang="en-US" sz="600" dirty="0">
                <a:solidFill>
                  <a:schemeClr val="bg1"/>
                </a:solidFill>
              </a:endParaRPr>
            </a:p>
          </p:txBody>
        </p:sp>
        <p:sp>
          <p:nvSpPr>
            <p:cNvPr id="33" name="TextBox 32"/>
            <p:cNvSpPr txBox="1"/>
            <p:nvPr/>
          </p:nvSpPr>
          <p:spPr>
            <a:xfrm>
              <a:off x="8712430" y="5254650"/>
              <a:ext cx="438741" cy="92333"/>
            </a:xfrm>
            <a:prstGeom prst="rect">
              <a:avLst/>
            </a:prstGeom>
            <a:noFill/>
          </p:spPr>
          <p:txBody>
            <a:bodyPr wrap="square" lIns="0" tIns="0" rIns="0" bIns="0" rtlCol="0">
              <a:spAutoFit/>
            </a:bodyPr>
            <a:lstStyle/>
            <a:p>
              <a:r>
                <a:rPr lang="en-US" sz="600" dirty="0" smtClean="0">
                  <a:solidFill>
                    <a:schemeClr val="bg1"/>
                  </a:solidFill>
                </a:rPr>
                <a:t>4.4e-8</a:t>
              </a:r>
              <a:endParaRPr lang="en-US" sz="600" dirty="0">
                <a:solidFill>
                  <a:schemeClr val="bg1"/>
                </a:solidFill>
              </a:endParaRPr>
            </a:p>
          </p:txBody>
        </p:sp>
        <p:sp>
          <p:nvSpPr>
            <p:cNvPr id="34" name="TextBox 33"/>
            <p:cNvSpPr txBox="1"/>
            <p:nvPr/>
          </p:nvSpPr>
          <p:spPr>
            <a:xfrm>
              <a:off x="8712431" y="4904233"/>
              <a:ext cx="438741" cy="92333"/>
            </a:xfrm>
            <a:prstGeom prst="rect">
              <a:avLst/>
            </a:prstGeom>
            <a:noFill/>
          </p:spPr>
          <p:txBody>
            <a:bodyPr wrap="square" lIns="0" tIns="0" rIns="0" bIns="0" rtlCol="0">
              <a:spAutoFit/>
            </a:bodyPr>
            <a:lstStyle/>
            <a:p>
              <a:r>
                <a:rPr lang="en-US" sz="600" dirty="0" smtClean="0">
                  <a:solidFill>
                    <a:schemeClr val="bg1"/>
                  </a:solidFill>
                </a:rPr>
                <a:t>3.7e-7</a:t>
              </a:r>
              <a:endParaRPr lang="en-US" sz="600" dirty="0">
                <a:solidFill>
                  <a:schemeClr val="bg1"/>
                </a:solidFill>
              </a:endParaRPr>
            </a:p>
          </p:txBody>
        </p:sp>
        <p:sp>
          <p:nvSpPr>
            <p:cNvPr id="35" name="TextBox 34"/>
            <p:cNvSpPr txBox="1"/>
            <p:nvPr/>
          </p:nvSpPr>
          <p:spPr>
            <a:xfrm>
              <a:off x="8713266" y="5550222"/>
              <a:ext cx="438741" cy="92333"/>
            </a:xfrm>
            <a:prstGeom prst="rect">
              <a:avLst/>
            </a:prstGeom>
            <a:noFill/>
          </p:spPr>
          <p:txBody>
            <a:bodyPr wrap="square" lIns="0" tIns="0" rIns="0" bIns="0" rtlCol="0">
              <a:spAutoFit/>
            </a:bodyPr>
            <a:lstStyle/>
            <a:p>
              <a:r>
                <a:rPr lang="en-US" sz="600" dirty="0" smtClean="0">
                  <a:solidFill>
                    <a:schemeClr val="bg1"/>
                  </a:solidFill>
                </a:rPr>
                <a:t>5.2e-9</a:t>
              </a:r>
              <a:endParaRPr lang="en-US" sz="600" dirty="0">
                <a:solidFill>
                  <a:schemeClr val="bg1"/>
                </a:solidFill>
              </a:endParaRPr>
            </a:p>
          </p:txBody>
        </p:sp>
      </p:grpSp>
      <p:sp>
        <p:nvSpPr>
          <p:cNvPr id="65" name="Title 1"/>
          <p:cNvSpPr txBox="1">
            <a:spLocks/>
          </p:cNvSpPr>
          <p:nvPr/>
        </p:nvSpPr>
        <p:spPr>
          <a:xfrm>
            <a:off x="81565" y="2073790"/>
            <a:ext cx="2477333" cy="3029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tx1">
                    <a:lumMod val="95000"/>
                  </a:schemeClr>
                </a:solidFill>
                <a:latin typeface="Arial" panose="020B0604020202020204" pitchFamily="34" charset="0"/>
                <a:cs typeface="Arial" panose="020B0604020202020204" pitchFamily="34" charset="0"/>
              </a:rPr>
              <a:t>Small Ice Crystals = Deposition</a:t>
            </a:r>
          </a:p>
          <a:p>
            <a:pPr marL="457200" lvl="1" indent="0">
              <a:buNone/>
            </a:pPr>
            <a:endParaRPr lang="en-US" sz="1600" dirty="0">
              <a:solidFill>
                <a:schemeClr val="tx1">
                  <a:lumMod val="9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80994" y="2610937"/>
            <a:ext cx="2317710" cy="2042557"/>
            <a:chOff x="80994" y="2366266"/>
            <a:chExt cx="2317710" cy="2042557"/>
          </a:xfrm>
        </p:grpSpPr>
        <p:sp>
          <p:nvSpPr>
            <p:cNvPr id="130" name="TextBox 129"/>
            <p:cNvSpPr txBox="1"/>
            <p:nvPr/>
          </p:nvSpPr>
          <p:spPr>
            <a:xfrm rot="16200000">
              <a:off x="-506370" y="3055750"/>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Height</a:t>
              </a:r>
              <a:endParaRPr lang="en-US" sz="1200" dirty="0">
                <a:solidFill>
                  <a:schemeClr val="tx1">
                    <a:lumMod val="85000"/>
                  </a:schemeClr>
                </a:solidFill>
                <a:latin typeface="Arial" panose="020B0604020202020204" pitchFamily="34" charset="0"/>
                <a:cs typeface="Arial" panose="020B0604020202020204" pitchFamily="34" charset="0"/>
              </a:endParaRPr>
            </a:p>
          </p:txBody>
        </p:sp>
        <p:sp>
          <p:nvSpPr>
            <p:cNvPr id="60" name="TextBox 59"/>
            <p:cNvSpPr txBox="1"/>
            <p:nvPr/>
          </p:nvSpPr>
          <p:spPr>
            <a:xfrm>
              <a:off x="711602" y="4131824"/>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Range</a:t>
              </a:r>
              <a:endParaRPr lang="en-US" sz="1200" dirty="0">
                <a:solidFill>
                  <a:schemeClr val="tx1">
                    <a:lumMod val="8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440383" y="2366266"/>
              <a:ext cx="1958321" cy="1767584"/>
              <a:chOff x="440383" y="2366266"/>
              <a:chExt cx="1958321" cy="1767584"/>
            </a:xfrm>
          </p:grpSpPr>
          <p:grpSp>
            <p:nvGrpSpPr>
              <p:cNvPr id="39" name="Group 38"/>
              <p:cNvGrpSpPr/>
              <p:nvPr/>
            </p:nvGrpSpPr>
            <p:grpSpPr>
              <a:xfrm>
                <a:off x="440383" y="2366266"/>
                <a:ext cx="1958321" cy="1767584"/>
                <a:chOff x="283214" y="2366266"/>
                <a:chExt cx="1958321" cy="1767584"/>
              </a:xfrm>
            </p:grpSpPr>
            <p:sp>
              <p:nvSpPr>
                <p:cNvPr id="40" name="Rectangle 39"/>
                <p:cNvSpPr/>
                <p:nvPr/>
              </p:nvSpPr>
              <p:spPr>
                <a:xfrm>
                  <a:off x="304764" y="2366266"/>
                  <a:ext cx="1911416" cy="176758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TextBox 40"/>
                <p:cNvSpPr txBox="1"/>
                <p:nvPr/>
              </p:nvSpPr>
              <p:spPr>
                <a:xfrm>
                  <a:off x="403702" y="338809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42" name="TextBox 41"/>
                <p:cNvSpPr txBox="1"/>
                <p:nvPr/>
              </p:nvSpPr>
              <p:spPr>
                <a:xfrm>
                  <a:off x="404081" y="3876184"/>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43" name="TextBox 42"/>
                <p:cNvSpPr txBox="1"/>
                <p:nvPr/>
              </p:nvSpPr>
              <p:spPr>
                <a:xfrm>
                  <a:off x="304764" y="3632141"/>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44" name="TextBox 43"/>
                <p:cNvSpPr txBox="1"/>
                <p:nvPr/>
              </p:nvSpPr>
              <p:spPr>
                <a:xfrm>
                  <a:off x="302302" y="3132693"/>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45" name="TextBox 44"/>
                <p:cNvSpPr txBox="1"/>
                <p:nvPr/>
              </p:nvSpPr>
              <p:spPr>
                <a:xfrm>
                  <a:off x="283214" y="2640608"/>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p>
              </p:txBody>
            </p:sp>
            <p:sp>
              <p:nvSpPr>
                <p:cNvPr id="46" name="TextBox 45"/>
                <p:cNvSpPr txBox="1"/>
                <p:nvPr/>
              </p:nvSpPr>
              <p:spPr>
                <a:xfrm>
                  <a:off x="390165" y="2901305"/>
                  <a:ext cx="124476"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47" name="TextBox 46"/>
                <p:cNvSpPr txBox="1"/>
                <p:nvPr/>
              </p:nvSpPr>
              <p:spPr>
                <a:xfrm>
                  <a:off x="383344" y="2409220"/>
                  <a:ext cx="124476"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p>
              </p:txBody>
            </p:sp>
            <p:sp>
              <p:nvSpPr>
                <p:cNvPr id="48" name="Rectangle 47"/>
                <p:cNvSpPr/>
                <p:nvPr/>
              </p:nvSpPr>
              <p:spPr>
                <a:xfrm>
                  <a:off x="533171" y="2492941"/>
                  <a:ext cx="867004" cy="1300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TextBox 48"/>
                <p:cNvSpPr txBox="1"/>
                <p:nvPr/>
              </p:nvSpPr>
              <p:spPr>
                <a:xfrm>
                  <a:off x="681081" y="3939596"/>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50" name="TextBox 49"/>
                <p:cNvSpPr txBox="1"/>
                <p:nvPr/>
              </p:nvSpPr>
              <p:spPr>
                <a:xfrm>
                  <a:off x="1596850" y="393496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51" name="TextBox 50"/>
                <p:cNvSpPr txBox="1"/>
                <p:nvPr/>
              </p:nvSpPr>
              <p:spPr>
                <a:xfrm>
                  <a:off x="1244559" y="394016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p>
              </p:txBody>
            </p:sp>
            <p:sp>
              <p:nvSpPr>
                <p:cNvPr id="52" name="TextBox 51"/>
                <p:cNvSpPr txBox="1"/>
                <p:nvPr/>
              </p:nvSpPr>
              <p:spPr>
                <a:xfrm>
                  <a:off x="778869" y="3942319"/>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p>
              </p:txBody>
            </p:sp>
            <p:sp>
              <p:nvSpPr>
                <p:cNvPr id="53" name="TextBox 52"/>
                <p:cNvSpPr txBox="1"/>
                <p:nvPr/>
              </p:nvSpPr>
              <p:spPr>
                <a:xfrm>
                  <a:off x="978062" y="393812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p>
              </p:txBody>
            </p:sp>
            <p:sp>
              <p:nvSpPr>
                <p:cNvPr id="54" name="TextBox 53"/>
                <p:cNvSpPr txBox="1"/>
                <p:nvPr/>
              </p:nvSpPr>
              <p:spPr>
                <a:xfrm>
                  <a:off x="2053181" y="3589835"/>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0.1</a:t>
                  </a:r>
                </a:p>
              </p:txBody>
            </p:sp>
            <p:sp>
              <p:nvSpPr>
                <p:cNvPr id="55" name="TextBox 54"/>
                <p:cNvSpPr txBox="1"/>
                <p:nvPr/>
              </p:nvSpPr>
              <p:spPr>
                <a:xfrm>
                  <a:off x="2049909" y="3335527"/>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0.2</a:t>
                  </a:r>
                </a:p>
              </p:txBody>
            </p:sp>
            <p:sp>
              <p:nvSpPr>
                <p:cNvPr id="56" name="TextBox 55"/>
                <p:cNvSpPr txBox="1"/>
                <p:nvPr/>
              </p:nvSpPr>
              <p:spPr>
                <a:xfrm>
                  <a:off x="2049909" y="3084627"/>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0.3</a:t>
                  </a:r>
                </a:p>
              </p:txBody>
            </p:sp>
            <p:sp>
              <p:nvSpPr>
                <p:cNvPr id="57" name="TextBox 56"/>
                <p:cNvSpPr txBox="1"/>
                <p:nvPr/>
              </p:nvSpPr>
              <p:spPr>
                <a:xfrm>
                  <a:off x="2064902" y="2843039"/>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0.4</a:t>
                  </a:r>
                </a:p>
              </p:txBody>
            </p:sp>
            <p:sp>
              <p:nvSpPr>
                <p:cNvPr id="58" name="TextBox 57"/>
                <p:cNvSpPr txBox="1"/>
                <p:nvPr/>
              </p:nvSpPr>
              <p:spPr>
                <a:xfrm>
                  <a:off x="2055068" y="2614053"/>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0.5</a:t>
                  </a:r>
                </a:p>
              </p:txBody>
            </p:sp>
          </p:grpSp>
          <p:pic>
            <p:nvPicPr>
              <p:cNvPr id="133" name="Picture 132"/>
              <p:cNvPicPr>
                <a:picLocks/>
              </p:cNvPicPr>
              <p:nvPr/>
            </p:nvPicPr>
            <p:blipFill rotWithShape="1">
              <a:blip r:embed="rId5" cstate="print">
                <a:extLst>
                  <a:ext uri="{28A0092B-C50C-407E-A947-70E740481C1C}">
                    <a14:useLocalDpi xmlns:a14="http://schemas.microsoft.com/office/drawing/2010/main" val="0"/>
                  </a:ext>
                </a:extLst>
              </a:blip>
              <a:srcRect l="6128" t="72640" r="52974" b="3490"/>
              <a:stretch/>
            </p:blipFill>
            <p:spPr>
              <a:xfrm>
                <a:off x="661230" y="2375366"/>
                <a:ext cx="1553703" cy="1567345"/>
              </a:xfrm>
              <a:prstGeom prst="rect">
                <a:avLst/>
              </a:prstGeom>
              <a:solidFill>
                <a:schemeClr val="tx1"/>
              </a:solidFill>
            </p:spPr>
          </p:pic>
          <p:sp>
            <p:nvSpPr>
              <p:cNvPr id="5" name="Rectangle 4"/>
              <p:cNvSpPr/>
              <p:nvPr/>
            </p:nvSpPr>
            <p:spPr>
              <a:xfrm>
                <a:off x="698121" y="3762637"/>
                <a:ext cx="859223" cy="15747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cxnSp>
          <p:nvCxnSpPr>
            <p:cNvPr id="86" name="Straight Connector 85"/>
            <p:cNvCxnSpPr/>
            <p:nvPr/>
          </p:nvCxnSpPr>
          <p:spPr>
            <a:xfrm>
              <a:off x="690340" y="3388099"/>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64790" y="2941002"/>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1686276" y="2781190"/>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89" name="TextBox 88"/>
            <p:cNvSpPr txBox="1"/>
            <p:nvPr/>
          </p:nvSpPr>
          <p:spPr>
            <a:xfrm>
              <a:off x="1780499" y="3214605"/>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cxnSp>
          <p:nvCxnSpPr>
            <p:cNvPr id="90" name="Straight Connector 89"/>
            <p:cNvCxnSpPr/>
            <p:nvPr/>
          </p:nvCxnSpPr>
          <p:spPr>
            <a:xfrm flipV="1">
              <a:off x="914448" y="3228993"/>
              <a:ext cx="913025" cy="229733"/>
            </a:xfrm>
            <a:prstGeom prst="line">
              <a:avLst/>
            </a:prstGeom>
            <a:ln w="38100">
              <a:solidFill>
                <a:srgbClr val="D911B3"/>
              </a:solidFill>
            </a:ln>
          </p:spPr>
          <p:style>
            <a:lnRef idx="2">
              <a:schemeClr val="accent1"/>
            </a:lnRef>
            <a:fillRef idx="0">
              <a:schemeClr val="accent1"/>
            </a:fillRef>
            <a:effectRef idx="1">
              <a:schemeClr val="accent1"/>
            </a:effectRef>
            <a:fontRef idx="minor">
              <a:schemeClr val="tx1"/>
            </a:fontRef>
          </p:style>
        </p:cxnSp>
      </p:grpSp>
      <p:pic>
        <p:nvPicPr>
          <p:cNvPr id="2" name="Picture 1"/>
          <p:cNvPicPr>
            <a:picLocks/>
          </p:cNvPicPr>
          <p:nvPr/>
        </p:nvPicPr>
        <p:blipFill rotWithShape="1">
          <a:blip r:embed="rId6">
            <a:extLst>
              <a:ext uri="{28A0092B-C50C-407E-A947-70E740481C1C}">
                <a14:useLocalDpi xmlns:a14="http://schemas.microsoft.com/office/drawing/2010/main" val="0"/>
              </a:ext>
            </a:extLst>
          </a:blip>
          <a:srcRect l="15275" t="36992" r="72198" b="38857"/>
          <a:stretch/>
        </p:blipFill>
        <p:spPr>
          <a:xfrm>
            <a:off x="3113607" y="2275306"/>
            <a:ext cx="1600200" cy="1828800"/>
          </a:xfrm>
          <a:prstGeom prst="rect">
            <a:avLst/>
          </a:prstGeom>
        </p:spPr>
      </p:pic>
      <p:pic>
        <p:nvPicPr>
          <p:cNvPr id="91" name="Picture 90"/>
          <p:cNvPicPr>
            <a:picLocks/>
          </p:cNvPicPr>
          <p:nvPr/>
        </p:nvPicPr>
        <p:blipFill rotWithShape="1">
          <a:blip r:embed="rId6">
            <a:extLst>
              <a:ext uri="{28A0092B-C50C-407E-A947-70E740481C1C}">
                <a14:useLocalDpi xmlns:a14="http://schemas.microsoft.com/office/drawing/2010/main" val="0"/>
              </a:ext>
            </a:extLst>
          </a:blip>
          <a:srcRect l="43718" t="36992" r="44194" b="38857"/>
          <a:stretch/>
        </p:blipFill>
        <p:spPr>
          <a:xfrm>
            <a:off x="5008823" y="2275142"/>
            <a:ext cx="1600200" cy="1828800"/>
          </a:xfrm>
          <a:prstGeom prst="rect">
            <a:avLst/>
          </a:prstGeom>
        </p:spPr>
      </p:pic>
      <p:pic>
        <p:nvPicPr>
          <p:cNvPr id="92" name="Picture 91"/>
          <p:cNvPicPr>
            <a:picLocks/>
          </p:cNvPicPr>
          <p:nvPr/>
        </p:nvPicPr>
        <p:blipFill rotWithShape="1">
          <a:blip r:embed="rId6">
            <a:extLst>
              <a:ext uri="{28A0092B-C50C-407E-A947-70E740481C1C}">
                <a14:useLocalDpi xmlns:a14="http://schemas.microsoft.com/office/drawing/2010/main" val="0"/>
              </a:ext>
            </a:extLst>
          </a:blip>
          <a:srcRect l="71392" t="36992" r="16154" b="38857"/>
          <a:stretch/>
        </p:blipFill>
        <p:spPr>
          <a:xfrm>
            <a:off x="6835322" y="2275306"/>
            <a:ext cx="1600200" cy="1828800"/>
          </a:xfrm>
          <a:prstGeom prst="rect">
            <a:avLst/>
          </a:prstGeom>
        </p:spPr>
      </p:pic>
      <p:cxnSp>
        <p:nvCxnSpPr>
          <p:cNvPr id="3" name="Straight Connector 2"/>
          <p:cNvCxnSpPr/>
          <p:nvPr/>
        </p:nvCxnSpPr>
        <p:spPr>
          <a:xfrm>
            <a:off x="3233738" y="3546869"/>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241763" y="2996627"/>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079058" y="2825253"/>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67" name="TextBox 66"/>
          <p:cNvSpPr txBox="1"/>
          <p:nvPr/>
        </p:nvSpPr>
        <p:spPr>
          <a:xfrm>
            <a:off x="8173281" y="3393418"/>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pic>
        <p:nvPicPr>
          <p:cNvPr id="10" name="Picture 9"/>
          <p:cNvPicPr>
            <a:picLocks/>
          </p:cNvPicPr>
          <p:nvPr/>
        </p:nvPicPr>
        <p:blipFill rotWithShape="1">
          <a:blip r:embed="rId7">
            <a:extLst>
              <a:ext uri="{28A0092B-C50C-407E-A947-70E740481C1C}">
                <a14:useLocalDpi xmlns:a14="http://schemas.microsoft.com/office/drawing/2010/main" val="0"/>
              </a:ext>
            </a:extLst>
          </a:blip>
          <a:srcRect l="15165" t="36772" r="72087" b="38418"/>
          <a:stretch/>
        </p:blipFill>
        <p:spPr>
          <a:xfrm>
            <a:off x="3103559" y="4592284"/>
            <a:ext cx="1600200" cy="1828800"/>
          </a:xfrm>
          <a:prstGeom prst="rect">
            <a:avLst/>
          </a:prstGeom>
        </p:spPr>
      </p:pic>
      <p:pic>
        <p:nvPicPr>
          <p:cNvPr id="93" name="Picture 92"/>
          <p:cNvPicPr>
            <a:picLocks/>
          </p:cNvPicPr>
          <p:nvPr/>
        </p:nvPicPr>
        <p:blipFill rotWithShape="1">
          <a:blip r:embed="rId7">
            <a:extLst>
              <a:ext uri="{28A0092B-C50C-407E-A947-70E740481C1C}">
                <a14:useLocalDpi xmlns:a14="http://schemas.microsoft.com/office/drawing/2010/main" val="0"/>
              </a:ext>
            </a:extLst>
          </a:blip>
          <a:srcRect l="43499" t="36772" r="44083" b="38418"/>
          <a:stretch/>
        </p:blipFill>
        <p:spPr>
          <a:xfrm>
            <a:off x="4976734" y="4581852"/>
            <a:ext cx="1600200" cy="1828800"/>
          </a:xfrm>
          <a:prstGeom prst="rect">
            <a:avLst/>
          </a:prstGeom>
        </p:spPr>
      </p:pic>
      <p:pic>
        <p:nvPicPr>
          <p:cNvPr id="94" name="Picture 93"/>
          <p:cNvPicPr>
            <a:picLocks/>
          </p:cNvPicPr>
          <p:nvPr/>
        </p:nvPicPr>
        <p:blipFill rotWithShape="1">
          <a:blip r:embed="rId7">
            <a:extLst>
              <a:ext uri="{28A0092B-C50C-407E-A947-70E740481C1C}">
                <a14:useLocalDpi xmlns:a14="http://schemas.microsoft.com/office/drawing/2010/main" val="0"/>
              </a:ext>
            </a:extLst>
          </a:blip>
          <a:srcRect l="71722" t="36772" r="16043" b="38418"/>
          <a:stretch/>
        </p:blipFill>
        <p:spPr>
          <a:xfrm>
            <a:off x="6832878" y="4595434"/>
            <a:ext cx="1600200" cy="1828800"/>
          </a:xfrm>
          <a:prstGeom prst="rect">
            <a:avLst/>
          </a:prstGeom>
        </p:spPr>
      </p:pic>
      <p:cxnSp>
        <p:nvCxnSpPr>
          <p:cNvPr id="68" name="Straight Connector 67"/>
          <p:cNvCxnSpPr/>
          <p:nvPr/>
        </p:nvCxnSpPr>
        <p:spPr>
          <a:xfrm>
            <a:off x="3272321" y="5848318"/>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280346" y="5298076"/>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8117641" y="5126702"/>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85" name="TextBox 84"/>
          <p:cNvSpPr txBox="1"/>
          <p:nvPr/>
        </p:nvSpPr>
        <p:spPr>
          <a:xfrm>
            <a:off x="8211864" y="5694867"/>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spTree>
    <p:extLst>
      <p:ext uri="{BB962C8B-B14F-4D97-AF65-F5344CB8AC3E}">
        <p14:creationId xmlns:p14="http://schemas.microsoft.com/office/powerpoint/2010/main" val="4072600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0" y="6419"/>
            <a:ext cx="9144000" cy="11430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MCSs: Latent Heating</a:t>
            </a:r>
            <a:endParaRPr lang="en-US" sz="2800"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10" name="TextBox 9"/>
          <p:cNvSpPr txBox="1"/>
          <p:nvPr/>
        </p:nvSpPr>
        <p:spPr>
          <a:xfrm>
            <a:off x="5213023" y="6595358"/>
            <a:ext cx="3930977" cy="276999"/>
          </a:xfrm>
          <a:prstGeom prst="rect">
            <a:avLst/>
          </a:prstGeom>
          <a:noFill/>
        </p:spPr>
        <p:txBody>
          <a:bodyPr wrap="square" rtlCol="0">
            <a:spAutoFit/>
          </a:bodyPr>
          <a:lstStyle/>
          <a:p>
            <a:pPr algn="r"/>
            <a:r>
              <a:rPr lang="en-US" sz="1200" dirty="0" smtClean="0">
                <a:solidFill>
                  <a:schemeClr val="tx1">
                    <a:lumMod val="85000"/>
                  </a:schemeClr>
                </a:solidFill>
                <a:latin typeface="Arial"/>
              </a:rPr>
              <a:t>Schumacher et al., 2004; Barnes et al., 2015 </a:t>
            </a:r>
            <a:endParaRPr lang="en-US" sz="1200" dirty="0">
              <a:solidFill>
                <a:schemeClr val="tx1">
                  <a:lumMod val="85000"/>
                </a:schemeClr>
              </a:solidFill>
              <a:latin typeface="Arial"/>
            </a:endParaRPr>
          </a:p>
        </p:txBody>
      </p:sp>
      <p:sp>
        <p:nvSpPr>
          <p:cNvPr id="11" name="Rectangle 10"/>
          <p:cNvSpPr/>
          <p:nvPr/>
        </p:nvSpPr>
        <p:spPr>
          <a:xfrm>
            <a:off x="567072" y="1027803"/>
            <a:ext cx="7781444" cy="1308050"/>
          </a:xfrm>
          <a:prstGeom prst="rect">
            <a:avLst/>
          </a:prstGeom>
        </p:spPr>
        <p:txBody>
          <a:bodyPr wrap="square">
            <a:spAutoFit/>
          </a:bodyPr>
          <a:lstStyle/>
          <a:p>
            <a:pPr marL="285750" indent="-285750" algn="ctr">
              <a:spcBef>
                <a:spcPts val="600"/>
              </a:spcBef>
              <a:buFont typeface="Arial" panose="020B0604020202020204" pitchFamily="34" charset="0"/>
              <a:buChar char="•"/>
            </a:pPr>
            <a:r>
              <a:rPr lang="en-US" sz="1600" dirty="0" smtClean="0">
                <a:solidFill>
                  <a:schemeClr val="tx1">
                    <a:lumMod val="85000"/>
                  </a:schemeClr>
                </a:solidFill>
                <a:latin typeface="Arial"/>
              </a:rPr>
              <a:t>Convective, </a:t>
            </a:r>
            <a:r>
              <a:rPr lang="en-US" sz="1600" dirty="0" err="1" smtClean="0">
                <a:solidFill>
                  <a:schemeClr val="tx1">
                    <a:lumMod val="85000"/>
                  </a:schemeClr>
                </a:solidFill>
                <a:latin typeface="Arial"/>
              </a:rPr>
              <a:t>stratiform</a:t>
            </a:r>
            <a:r>
              <a:rPr lang="en-US" sz="1600" dirty="0" smtClean="0">
                <a:solidFill>
                  <a:schemeClr val="tx1">
                    <a:lumMod val="85000"/>
                  </a:schemeClr>
                </a:solidFill>
                <a:latin typeface="Arial"/>
              </a:rPr>
              <a:t> distinctly different</a:t>
            </a:r>
          </a:p>
          <a:p>
            <a:pPr marL="285750" indent="-285750" algn="ctr">
              <a:spcBef>
                <a:spcPts val="600"/>
              </a:spcBef>
              <a:buFont typeface="Arial" panose="020B0604020202020204" pitchFamily="34" charset="0"/>
              <a:buChar char="•"/>
            </a:pPr>
            <a:r>
              <a:rPr lang="en-US" sz="1600" dirty="0" smtClean="0">
                <a:solidFill>
                  <a:schemeClr val="tx1">
                    <a:lumMod val="85000"/>
                  </a:schemeClr>
                </a:solidFill>
                <a:latin typeface="Arial"/>
              </a:rPr>
              <a:t>MCSs important source</a:t>
            </a:r>
          </a:p>
          <a:p>
            <a:pPr marL="285750" indent="-285750" algn="ctr">
              <a:spcBef>
                <a:spcPts val="600"/>
              </a:spcBef>
              <a:buFont typeface="Arial" panose="020B0604020202020204" pitchFamily="34" charset="0"/>
              <a:buChar char="•"/>
            </a:pPr>
            <a:r>
              <a:rPr lang="en-US" sz="1600" dirty="0" smtClean="0">
                <a:solidFill>
                  <a:schemeClr val="tx1">
                    <a:lumMod val="85000"/>
                  </a:schemeClr>
                </a:solidFill>
                <a:latin typeface="Arial"/>
              </a:rPr>
              <a:t>Influences storm dynamics and large-scale circulation</a:t>
            </a:r>
          </a:p>
          <a:p>
            <a:pPr algn="ctr">
              <a:spcBef>
                <a:spcPts val="600"/>
              </a:spcBef>
            </a:pPr>
            <a:endParaRPr lang="en-US" sz="1600" dirty="0">
              <a:solidFill>
                <a:schemeClr val="tx1">
                  <a:lumMod val="85000"/>
                </a:schemeClr>
              </a:solidFill>
              <a:latin typeface="Arial"/>
            </a:endParaRPr>
          </a:p>
        </p:txBody>
      </p:sp>
      <p:grpSp>
        <p:nvGrpSpPr>
          <p:cNvPr id="12" name="Group 11"/>
          <p:cNvGrpSpPr/>
          <p:nvPr/>
        </p:nvGrpSpPr>
        <p:grpSpPr>
          <a:xfrm>
            <a:off x="217547" y="2483728"/>
            <a:ext cx="2845981" cy="3870683"/>
            <a:chOff x="397346" y="2426229"/>
            <a:chExt cx="2845981" cy="3870683"/>
          </a:xfrm>
        </p:grpSpPr>
        <p:grpSp>
          <p:nvGrpSpPr>
            <p:cNvPr id="4" name="Group 3"/>
            <p:cNvGrpSpPr/>
            <p:nvPr/>
          </p:nvGrpSpPr>
          <p:grpSpPr>
            <a:xfrm>
              <a:off x="397346" y="2775450"/>
              <a:ext cx="2845981" cy="3521462"/>
              <a:chOff x="397346" y="2688825"/>
              <a:chExt cx="2845981" cy="3521462"/>
            </a:xfrm>
          </p:grpSpPr>
          <p:sp>
            <p:nvSpPr>
              <p:cNvPr id="3" name="Rectangle 2"/>
              <p:cNvSpPr/>
              <p:nvPr/>
            </p:nvSpPr>
            <p:spPr>
              <a:xfrm>
                <a:off x="735471" y="2688825"/>
                <a:ext cx="2507856" cy="321016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descr="02a-profiles-conv+sf_B"/>
              <p:cNvPicPr>
                <a:picLocks noChangeAspect="1" noChangeArrowheads="1"/>
              </p:cNvPicPr>
              <p:nvPr/>
            </p:nvPicPr>
            <p:blipFill rotWithShape="1">
              <a:blip r:embed="rId2">
                <a:extLst>
                  <a:ext uri="{28A0092B-C50C-407E-A947-70E740481C1C}">
                    <a14:useLocalDpi xmlns:a14="http://schemas.microsoft.com/office/drawing/2010/main"/>
                  </a:ext>
                </a:extLst>
              </a:blip>
              <a:srcRect l="13957" t="5604" r="3065" b="11637"/>
              <a:stretch/>
            </p:blipFill>
            <p:spPr bwMode="auto">
              <a:xfrm>
                <a:off x="900113" y="2878243"/>
                <a:ext cx="2274435" cy="278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p:cNvSpPr txBox="1">
                <a:spLocks noChangeArrowheads="1"/>
              </p:cNvSpPr>
              <p:nvPr/>
            </p:nvSpPr>
            <p:spPr bwMode="auto">
              <a:xfrm rot="16200000">
                <a:off x="-4973" y="4201059"/>
                <a:ext cx="1112416" cy="3077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dirty="0" smtClean="0">
                    <a:solidFill>
                      <a:schemeClr val="tx1">
                        <a:lumMod val="85000"/>
                      </a:schemeClr>
                    </a:solidFill>
                    <a:latin typeface="Arial" panose="020B0604020202020204" pitchFamily="34" charset="0"/>
                    <a:cs typeface="Arial" panose="020B0604020202020204" pitchFamily="34" charset="0"/>
                  </a:rPr>
                  <a:t>Height (km)</a:t>
                </a:r>
              </a:p>
            </p:txBody>
          </p:sp>
          <p:sp>
            <p:nvSpPr>
              <p:cNvPr id="18" name="Text Box 4"/>
              <p:cNvSpPr txBox="1">
                <a:spLocks noChangeArrowheads="1"/>
              </p:cNvSpPr>
              <p:nvPr/>
            </p:nvSpPr>
            <p:spPr bwMode="auto">
              <a:xfrm>
                <a:off x="1042214" y="5902510"/>
                <a:ext cx="2037624" cy="3077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dirty="0" smtClean="0">
                    <a:solidFill>
                      <a:schemeClr val="tx2"/>
                    </a:solidFill>
                    <a:latin typeface="Arial"/>
                  </a:rPr>
                  <a:t>Latent Heating (Kday</a:t>
                </a:r>
                <a:r>
                  <a:rPr lang="en-US" sz="1400" baseline="30000" dirty="0" smtClean="0">
                    <a:solidFill>
                      <a:schemeClr val="tx2"/>
                    </a:solidFill>
                    <a:latin typeface="Arial"/>
                  </a:rPr>
                  <a:t>-1</a:t>
                </a:r>
                <a:r>
                  <a:rPr lang="en-US" sz="1400" dirty="0" smtClean="0">
                    <a:solidFill>
                      <a:schemeClr val="tx2"/>
                    </a:solidFill>
                    <a:latin typeface="Arial"/>
                  </a:rPr>
                  <a:t>)</a:t>
                </a:r>
                <a:endParaRPr lang="en-US" sz="1400" dirty="0" smtClean="0">
                  <a:solidFill>
                    <a:schemeClr val="tx1">
                      <a:lumMod val="85000"/>
                    </a:schemeClr>
                  </a:solidFill>
                  <a:latin typeface="Arial"/>
                  <a:cs typeface="Arial"/>
                </a:endParaRPr>
              </a:p>
            </p:txBody>
          </p:sp>
          <p:sp>
            <p:nvSpPr>
              <p:cNvPr id="19" name="Text Box 5"/>
              <p:cNvSpPr txBox="1">
                <a:spLocks noChangeArrowheads="1"/>
              </p:cNvSpPr>
              <p:nvPr/>
            </p:nvSpPr>
            <p:spPr bwMode="auto">
              <a:xfrm>
                <a:off x="1976581" y="5296735"/>
                <a:ext cx="1033309" cy="29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FF0000"/>
                    </a:solidFill>
                    <a:cs typeface="Arial" charset="0"/>
                  </a:rPr>
                  <a:t>Convective</a:t>
                </a:r>
              </a:p>
            </p:txBody>
          </p:sp>
          <p:sp>
            <p:nvSpPr>
              <p:cNvPr id="20" name="Text Box 6"/>
              <p:cNvSpPr txBox="1">
                <a:spLocks noChangeArrowheads="1"/>
              </p:cNvSpPr>
              <p:nvPr/>
            </p:nvSpPr>
            <p:spPr bwMode="auto">
              <a:xfrm>
                <a:off x="818531" y="4412382"/>
                <a:ext cx="864670" cy="29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FF"/>
                    </a:solidFill>
                    <a:cs typeface="Arial" charset="0"/>
                  </a:rPr>
                  <a:t>Stratiform</a:t>
                </a:r>
              </a:p>
            </p:txBody>
          </p:sp>
          <p:sp>
            <p:nvSpPr>
              <p:cNvPr id="2" name="TextBox 1"/>
              <p:cNvSpPr txBox="1"/>
              <p:nvPr/>
            </p:nvSpPr>
            <p:spPr>
              <a:xfrm>
                <a:off x="751983" y="2832384"/>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14</a:t>
                </a:r>
                <a:endParaRPr lang="en-US" sz="10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746033" y="320334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12</a:t>
                </a:r>
                <a:endParaRPr lang="en-US" sz="1000"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754011" y="3616985"/>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746033" y="3989785"/>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8</a:t>
                </a:r>
                <a:endParaRPr lang="en-US" sz="1000"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738952" y="4402080"/>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a:t>
                </a:r>
                <a:endParaRPr lang="en-US" sz="1000" dirty="0">
                  <a:solidFill>
                    <a:schemeClr val="bg1"/>
                  </a:solidFill>
                  <a:latin typeface="Arial" panose="020B0604020202020204" pitchFamily="34" charset="0"/>
                  <a:cs typeface="Arial" panose="020B0604020202020204" pitchFamily="34" charset="0"/>
                </a:endParaRPr>
              </a:p>
            </p:txBody>
          </p:sp>
          <p:sp>
            <p:nvSpPr>
              <p:cNvPr id="35" name="TextBox 34"/>
              <p:cNvSpPr txBox="1"/>
              <p:nvPr/>
            </p:nvSpPr>
            <p:spPr>
              <a:xfrm>
                <a:off x="742893" y="477434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738952" y="5186896"/>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2</a:t>
                </a:r>
                <a:endParaRPr lang="en-US" sz="1000"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731415" y="5559165"/>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1692340" y="5656770"/>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1256634" y="5660573"/>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-2</a:t>
                </a:r>
                <a:endParaRPr lang="en-US" sz="1000"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818820" y="565740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41" name="TextBox 40"/>
              <p:cNvSpPr txBox="1"/>
              <p:nvPr/>
            </p:nvSpPr>
            <p:spPr>
              <a:xfrm>
                <a:off x="2144996" y="5654198"/>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2</a:t>
                </a:r>
                <a:endParaRPr lang="en-US" sz="1000" dirty="0">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2587412" y="5661074"/>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43" name="TextBox 42"/>
              <p:cNvSpPr txBox="1"/>
              <p:nvPr/>
            </p:nvSpPr>
            <p:spPr>
              <a:xfrm>
                <a:off x="3016691" y="565740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a:t>
                </a:r>
                <a:endParaRPr lang="en-US" sz="1000" dirty="0">
                  <a:solidFill>
                    <a:schemeClr val="bg1"/>
                  </a:solidFill>
                  <a:latin typeface="Arial" panose="020B0604020202020204" pitchFamily="34" charset="0"/>
                  <a:cs typeface="Arial" panose="020B0604020202020204" pitchFamily="34" charset="0"/>
                </a:endParaRPr>
              </a:p>
            </p:txBody>
          </p:sp>
        </p:grpSp>
        <p:sp>
          <p:nvSpPr>
            <p:cNvPr id="9" name="TextBox 8"/>
            <p:cNvSpPr txBox="1"/>
            <p:nvPr/>
          </p:nvSpPr>
          <p:spPr>
            <a:xfrm>
              <a:off x="959187" y="2426229"/>
              <a:ext cx="2016342"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Idealized</a:t>
              </a:r>
              <a:r>
                <a:rPr lang="en-US" sz="1400" dirty="0" smtClean="0">
                  <a:solidFill>
                    <a:schemeClr val="tx1">
                      <a:lumMod val="85000"/>
                    </a:schemeClr>
                  </a:solidFill>
                  <a:latin typeface="Arial" panose="020B0604020202020204" pitchFamily="34" charset="0"/>
                  <a:cs typeface="Arial" panose="020B0604020202020204" pitchFamily="34" charset="0"/>
                </a:rPr>
                <a:t> </a:t>
              </a:r>
              <a:r>
                <a:rPr lang="en-US" sz="1600" dirty="0" smtClean="0">
                  <a:solidFill>
                    <a:schemeClr val="tx1">
                      <a:lumMod val="85000"/>
                    </a:schemeClr>
                  </a:solidFill>
                  <a:latin typeface="Arial" panose="020B0604020202020204" pitchFamily="34" charset="0"/>
                  <a:cs typeface="Arial" panose="020B0604020202020204" pitchFamily="34" charset="0"/>
                </a:rPr>
                <a:t>Profiles</a:t>
              </a:r>
              <a:endParaRPr lang="en-US" sz="1600" dirty="0">
                <a:solidFill>
                  <a:schemeClr val="tx1">
                    <a:lumMod val="85000"/>
                  </a:schemeClr>
                </a:solidFill>
                <a:latin typeface="Arial" panose="020B0604020202020204" pitchFamily="34" charset="0"/>
                <a:cs typeface="Arial" panose="020B0604020202020204" pitchFamily="34" charset="0"/>
              </a:endParaRPr>
            </a:p>
          </p:txBody>
        </p:sp>
      </p:grpSp>
      <p:grpSp>
        <p:nvGrpSpPr>
          <p:cNvPr id="66" name="Group 65"/>
          <p:cNvGrpSpPr/>
          <p:nvPr/>
        </p:nvGrpSpPr>
        <p:grpSpPr>
          <a:xfrm>
            <a:off x="3427584" y="2316404"/>
            <a:ext cx="5810441" cy="4194428"/>
            <a:chOff x="3319608" y="2098961"/>
            <a:chExt cx="5810441" cy="4194428"/>
          </a:xfrm>
        </p:grpSpPr>
        <p:grpSp>
          <p:nvGrpSpPr>
            <p:cNvPr id="16" name="Group 15"/>
            <p:cNvGrpSpPr/>
            <p:nvPr/>
          </p:nvGrpSpPr>
          <p:grpSpPr>
            <a:xfrm>
              <a:off x="3319608" y="2098961"/>
              <a:ext cx="5810441" cy="4194428"/>
              <a:chOff x="3319608" y="2098961"/>
              <a:chExt cx="5810441" cy="4194428"/>
            </a:xfrm>
          </p:grpSpPr>
          <p:sp>
            <p:nvSpPr>
              <p:cNvPr id="25" name="TextBox 24"/>
              <p:cNvSpPr txBox="1"/>
              <p:nvPr/>
            </p:nvSpPr>
            <p:spPr>
              <a:xfrm>
                <a:off x="4916227" y="5985612"/>
                <a:ext cx="3033676" cy="307777"/>
              </a:xfrm>
              <a:prstGeom prst="rect">
                <a:avLst/>
              </a:prstGeom>
              <a:noFill/>
            </p:spPr>
            <p:txBody>
              <a:bodyPr wrap="square" rtlCol="0">
                <a:spAutoFit/>
              </a:bodyPr>
              <a:lstStyle/>
              <a:p>
                <a:pPr algn="ctr"/>
                <a:r>
                  <a:rPr lang="en-US" sz="1400" dirty="0" smtClean="0">
                    <a:solidFill>
                      <a:schemeClr val="tx2"/>
                    </a:solidFill>
                    <a:latin typeface="Arial"/>
                  </a:rPr>
                  <a:t>Net Latent Heating (Khr</a:t>
                </a:r>
                <a:r>
                  <a:rPr lang="en-US" sz="1400" baseline="30000" dirty="0" smtClean="0">
                    <a:solidFill>
                      <a:schemeClr val="tx2"/>
                    </a:solidFill>
                    <a:latin typeface="Arial"/>
                  </a:rPr>
                  <a:t>-1</a:t>
                </a:r>
                <a:r>
                  <a:rPr lang="en-US" sz="1400" dirty="0" smtClean="0">
                    <a:solidFill>
                      <a:schemeClr val="tx2"/>
                    </a:solidFill>
                    <a:latin typeface="Arial"/>
                  </a:rPr>
                  <a:t>)</a:t>
                </a:r>
                <a:endParaRPr lang="en-US" sz="1400" dirty="0">
                  <a:solidFill>
                    <a:schemeClr val="tx2"/>
                  </a:solidFill>
                  <a:latin typeface="Arial"/>
                </a:endParaRPr>
              </a:p>
            </p:txBody>
          </p:sp>
          <p:grpSp>
            <p:nvGrpSpPr>
              <p:cNvPr id="7" name="Group 6"/>
              <p:cNvGrpSpPr/>
              <p:nvPr/>
            </p:nvGrpSpPr>
            <p:grpSpPr>
              <a:xfrm>
                <a:off x="3535559" y="2664530"/>
                <a:ext cx="5273421" cy="3308694"/>
                <a:chOff x="3535559" y="2577905"/>
                <a:chExt cx="5273421" cy="3308694"/>
              </a:xfrm>
            </p:grpSpPr>
            <p:sp>
              <p:nvSpPr>
                <p:cNvPr id="5" name="Rectangle 4"/>
                <p:cNvSpPr/>
                <p:nvPr/>
              </p:nvSpPr>
              <p:spPr>
                <a:xfrm>
                  <a:off x="3925331" y="2577905"/>
                  <a:ext cx="4883649" cy="33086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l="6946" b="6935"/>
                <a:stretch/>
              </p:blipFill>
              <p:spPr>
                <a:xfrm>
                  <a:off x="4081111" y="2752825"/>
                  <a:ext cx="4703909" cy="2916455"/>
                </a:xfrm>
                <a:prstGeom prst="rect">
                  <a:avLst/>
                </a:prstGeom>
              </p:spPr>
            </p:pic>
            <p:sp>
              <p:nvSpPr>
                <p:cNvPr id="26" name="TextBox 25"/>
                <p:cNvSpPr txBox="1"/>
                <p:nvPr/>
              </p:nvSpPr>
              <p:spPr>
                <a:xfrm>
                  <a:off x="3535559" y="3312519"/>
                  <a:ext cx="400110" cy="2093355"/>
                </a:xfrm>
                <a:prstGeom prst="rect">
                  <a:avLst/>
                </a:prstGeom>
                <a:noFill/>
              </p:spPr>
              <p:txBody>
                <a:bodyPr vert="vert270" wrap="square" rtlCol="0">
                  <a:spAutoFit/>
                </a:bodyPr>
                <a:lstStyle/>
                <a:p>
                  <a:pPr algn="ctr"/>
                  <a:r>
                    <a:rPr lang="en-US" sz="1400" dirty="0" smtClean="0">
                      <a:solidFill>
                        <a:schemeClr val="tx2"/>
                      </a:solidFill>
                      <a:latin typeface="Arial"/>
                    </a:rPr>
                    <a:t>Height (km)</a:t>
                  </a:r>
                  <a:endParaRPr lang="en-US" sz="1400" dirty="0">
                    <a:solidFill>
                      <a:schemeClr val="tx2"/>
                    </a:solidFill>
                    <a:latin typeface="Arial"/>
                  </a:endParaRPr>
                </a:p>
              </p:txBody>
            </p:sp>
            <p:sp>
              <p:nvSpPr>
                <p:cNvPr id="27" name="TextBox 26"/>
                <p:cNvSpPr txBox="1"/>
                <p:nvPr/>
              </p:nvSpPr>
              <p:spPr>
                <a:xfrm>
                  <a:off x="6775349" y="5298435"/>
                  <a:ext cx="1954685" cy="338554"/>
                </a:xfrm>
                <a:prstGeom prst="rect">
                  <a:avLst/>
                </a:prstGeom>
                <a:solidFill>
                  <a:schemeClr val="tx1"/>
                </a:solid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Active MJO Phase</a:t>
                  </a:r>
                  <a:endParaRPr lang="en-US" sz="1600"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3922525" y="283219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12</a:t>
                  </a:r>
                  <a:endParaRPr lang="en-US" sz="1000"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3935009" y="331251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10</a:t>
                  </a:r>
                  <a:endParaRPr lang="en-US" sz="1000" dirty="0">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907733" y="3754924"/>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8</a:t>
                  </a:r>
                  <a:endParaRPr lang="en-US" sz="1000" dirty="0">
                    <a:solidFill>
                      <a:schemeClr val="bg1"/>
                    </a:solidFill>
                    <a:latin typeface="Arial" panose="020B0604020202020204" pitchFamily="34" charset="0"/>
                    <a:cs typeface="Arial" panose="020B0604020202020204" pitchFamily="34" charset="0"/>
                  </a:endParaRPr>
                </a:p>
              </p:txBody>
            </p:sp>
            <p:sp>
              <p:nvSpPr>
                <p:cNvPr id="47" name="TextBox 46"/>
                <p:cNvSpPr txBox="1"/>
                <p:nvPr/>
              </p:nvSpPr>
              <p:spPr>
                <a:xfrm>
                  <a:off x="3907733" y="4226242"/>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6</a:t>
                  </a:r>
                  <a:endParaRPr lang="en-US" sz="1000" dirty="0">
                    <a:solidFill>
                      <a:schemeClr val="bg1"/>
                    </a:solidFill>
                    <a:latin typeface="Arial" panose="020B0604020202020204" pitchFamily="34" charset="0"/>
                    <a:cs typeface="Arial" panose="020B0604020202020204" pitchFamily="34" charset="0"/>
                  </a:endParaRPr>
                </a:p>
              </p:txBody>
            </p:sp>
            <p:sp>
              <p:nvSpPr>
                <p:cNvPr id="48" name="TextBox 47"/>
                <p:cNvSpPr txBox="1"/>
                <p:nvPr/>
              </p:nvSpPr>
              <p:spPr>
                <a:xfrm>
                  <a:off x="3929594" y="469755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4</a:t>
                  </a:r>
                  <a:endParaRPr lang="en-US" sz="1000" dirty="0">
                    <a:solidFill>
                      <a:schemeClr val="bg1"/>
                    </a:solidFill>
                    <a:latin typeface="Arial" panose="020B0604020202020204" pitchFamily="34" charset="0"/>
                    <a:cs typeface="Arial" panose="020B0604020202020204" pitchFamily="34" charset="0"/>
                  </a:endParaRPr>
                </a:p>
              </p:txBody>
            </p:sp>
            <p:sp>
              <p:nvSpPr>
                <p:cNvPr id="49" name="TextBox 48"/>
                <p:cNvSpPr txBox="1"/>
                <p:nvPr/>
              </p:nvSpPr>
              <p:spPr>
                <a:xfrm>
                  <a:off x="3926600" y="5129249"/>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2</a:t>
                  </a:r>
                  <a:endParaRPr lang="en-US" sz="1000"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3918190" y="5587431"/>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a:off x="4457794" y="5664375"/>
                  <a:ext cx="146102"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a:t>
                  </a:r>
                  <a:endParaRPr lang="en-US" sz="1000" dirty="0">
                    <a:solidFill>
                      <a:schemeClr val="bg1"/>
                    </a:solidFill>
                    <a:latin typeface="Arial" panose="020B0604020202020204" pitchFamily="34" charset="0"/>
                    <a:cs typeface="Arial" panose="020B0604020202020204" pitchFamily="34" charset="0"/>
                  </a:endParaRPr>
                </a:p>
              </p:txBody>
            </p:sp>
            <p:sp>
              <p:nvSpPr>
                <p:cNvPr id="52" name="TextBox 51"/>
                <p:cNvSpPr txBox="1"/>
                <p:nvPr/>
              </p:nvSpPr>
              <p:spPr>
                <a:xfrm>
                  <a:off x="5332007" y="5668230"/>
                  <a:ext cx="274310"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0.02</a:t>
                  </a:r>
                  <a:endParaRPr lang="en-US" sz="1000" dirty="0">
                    <a:solidFill>
                      <a:schemeClr val="bg1"/>
                    </a:solidFill>
                    <a:latin typeface="Arial" panose="020B0604020202020204" pitchFamily="34" charset="0"/>
                    <a:cs typeface="Arial" panose="020B0604020202020204" pitchFamily="34" charset="0"/>
                  </a:endParaRPr>
                </a:p>
              </p:txBody>
            </p:sp>
            <p:sp>
              <p:nvSpPr>
                <p:cNvPr id="53" name="TextBox 52"/>
                <p:cNvSpPr txBox="1"/>
                <p:nvPr/>
              </p:nvSpPr>
              <p:spPr>
                <a:xfrm>
                  <a:off x="6270723" y="5676507"/>
                  <a:ext cx="274310"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0.04</a:t>
                  </a:r>
                  <a:endParaRPr lang="en-US" sz="1000" dirty="0">
                    <a:solidFill>
                      <a:schemeClr val="bg1"/>
                    </a:solidFill>
                    <a:latin typeface="Arial" panose="020B0604020202020204" pitchFamily="34" charset="0"/>
                    <a:cs typeface="Arial" panose="020B0604020202020204" pitchFamily="34" charset="0"/>
                  </a:endParaRPr>
                </a:p>
              </p:txBody>
            </p:sp>
            <p:sp>
              <p:nvSpPr>
                <p:cNvPr id="54" name="TextBox 53"/>
                <p:cNvSpPr txBox="1"/>
                <p:nvPr/>
              </p:nvSpPr>
              <p:spPr>
                <a:xfrm>
                  <a:off x="7178511" y="5680694"/>
                  <a:ext cx="274310"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0.06</a:t>
                  </a:r>
                  <a:endParaRPr lang="en-US" sz="1000" dirty="0">
                    <a:solidFill>
                      <a:schemeClr val="bg1"/>
                    </a:solidFill>
                    <a:latin typeface="Arial" panose="020B0604020202020204" pitchFamily="34" charset="0"/>
                    <a:cs typeface="Arial" panose="020B0604020202020204" pitchFamily="34" charset="0"/>
                  </a:endParaRPr>
                </a:p>
              </p:txBody>
            </p:sp>
            <p:sp>
              <p:nvSpPr>
                <p:cNvPr id="55" name="TextBox 54"/>
                <p:cNvSpPr txBox="1"/>
                <p:nvPr/>
              </p:nvSpPr>
              <p:spPr>
                <a:xfrm>
                  <a:off x="8083977" y="5668670"/>
                  <a:ext cx="274310" cy="153888"/>
                </a:xfrm>
                <a:prstGeom prst="rect">
                  <a:avLst/>
                </a:prstGeom>
                <a:noFill/>
              </p:spPr>
              <p:txBody>
                <a:bodyPr wrap="square" lIns="0" tIns="0" rIns="0" bIns="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0.08</a:t>
                  </a:r>
                  <a:endParaRPr lang="en-US" sz="10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4717242" y="2915778"/>
                  <a:ext cx="1507587" cy="20718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p:cNvSpPr txBox="1"/>
              <p:nvPr/>
            </p:nvSpPr>
            <p:spPr>
              <a:xfrm>
                <a:off x="3319608" y="2098961"/>
                <a:ext cx="5810441" cy="584775"/>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Mesoscale Contribution to MJO Latent Heating based on TRMM PR  </a:t>
                </a:r>
                <a:endParaRPr lang="en-US" sz="1600" dirty="0">
                  <a:solidFill>
                    <a:schemeClr val="tx1">
                      <a:lumMod val="85000"/>
                    </a:schemeClr>
                  </a:solidFill>
                  <a:latin typeface="Arial" panose="020B0604020202020204" pitchFamily="34" charset="0"/>
                  <a:cs typeface="Arial" panose="020B0604020202020204" pitchFamily="34" charset="0"/>
                </a:endParaRPr>
              </a:p>
            </p:txBody>
          </p:sp>
        </p:gr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25972" t="1877" r="71350" b="84743"/>
            <a:stretch/>
          </p:blipFill>
          <p:spPr>
            <a:xfrm>
              <a:off x="6211368" y="2723755"/>
              <a:ext cx="421285" cy="1222372"/>
            </a:xfrm>
            <a:prstGeom prst="rect">
              <a:avLst/>
            </a:prstGeom>
            <a:solidFill>
              <a:schemeClr val="tx1"/>
            </a:solidFill>
          </p:spPr>
        </p:pic>
      </p:grpSp>
      <p:sp>
        <p:nvSpPr>
          <p:cNvPr id="13" name="TextBox 12"/>
          <p:cNvSpPr txBox="1"/>
          <p:nvPr/>
        </p:nvSpPr>
        <p:spPr>
          <a:xfrm>
            <a:off x="6707358" y="2907910"/>
            <a:ext cx="2365378" cy="1384995"/>
          </a:xfrm>
          <a:prstGeom prst="rect">
            <a:avLst/>
          </a:prstGeom>
          <a:noFill/>
        </p:spPr>
        <p:txBody>
          <a:bodyPr wrap="square" rtlCol="0">
            <a:spAutoFit/>
          </a:bodyPr>
          <a:lstStyle/>
          <a:p>
            <a:r>
              <a:rPr lang="en-US" sz="1400" dirty="0" smtClean="0">
                <a:solidFill>
                  <a:schemeClr val="bg1"/>
                </a:solidFill>
                <a:latin typeface="Arial"/>
                <a:cs typeface="Arial"/>
              </a:rPr>
              <a:t>Shallow</a:t>
            </a:r>
          </a:p>
          <a:p>
            <a:r>
              <a:rPr lang="en-US" sz="1400" dirty="0" smtClean="0">
                <a:solidFill>
                  <a:schemeClr val="bg1"/>
                </a:solidFill>
                <a:latin typeface="Arial"/>
                <a:cs typeface="Arial"/>
              </a:rPr>
              <a:t>Deep Convective Storms</a:t>
            </a:r>
          </a:p>
          <a:p>
            <a:r>
              <a:rPr lang="en-US" sz="1400" dirty="0" smtClean="0">
                <a:solidFill>
                  <a:schemeClr val="bg1"/>
                </a:solidFill>
                <a:latin typeface="Arial"/>
                <a:cs typeface="Arial"/>
              </a:rPr>
              <a:t>Wide Convective Storms</a:t>
            </a:r>
          </a:p>
          <a:p>
            <a:r>
              <a:rPr lang="en-US" sz="1400" dirty="0" smtClean="0">
                <a:solidFill>
                  <a:schemeClr val="bg1"/>
                </a:solidFill>
                <a:latin typeface="Arial"/>
                <a:cs typeface="Arial"/>
              </a:rPr>
              <a:t>Broad Stratiform Storms</a:t>
            </a:r>
          </a:p>
          <a:p>
            <a:r>
              <a:rPr lang="en-US" sz="1400" dirty="0" smtClean="0">
                <a:solidFill>
                  <a:schemeClr val="bg1"/>
                </a:solidFill>
                <a:latin typeface="Arial"/>
                <a:cs typeface="Arial"/>
              </a:rPr>
              <a:t>Weaker Storms</a:t>
            </a:r>
            <a:endParaRPr lang="en-US" sz="1400" dirty="0">
              <a:solidFill>
                <a:schemeClr val="bg1"/>
              </a:solidFill>
              <a:latin typeface="Arial"/>
              <a:cs typeface="Arial"/>
            </a:endParaRPr>
          </a:p>
          <a:p>
            <a:r>
              <a:rPr lang="en-US" sz="1400" dirty="0" smtClean="0">
                <a:solidFill>
                  <a:schemeClr val="bg1"/>
                </a:solidFill>
                <a:latin typeface="Arial"/>
                <a:cs typeface="Arial"/>
              </a:rPr>
              <a:t>All Storms </a:t>
            </a:r>
            <a:endParaRPr lang="en-US" sz="1400" dirty="0">
              <a:solidFill>
                <a:schemeClr val="bg1"/>
              </a:solidFill>
              <a:latin typeface="Arial"/>
              <a:cs typeface="Arial"/>
            </a:endParaRPr>
          </a:p>
        </p:txBody>
      </p:sp>
    </p:spTree>
    <p:extLst>
      <p:ext uri="{BB962C8B-B14F-4D97-AF65-F5344CB8AC3E}">
        <p14:creationId xmlns:p14="http://schemas.microsoft.com/office/powerpoint/2010/main" val="372277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708330" y="1222407"/>
            <a:ext cx="6372866" cy="5553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80994" y="1222408"/>
            <a:ext cx="2458091" cy="5553776"/>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931467" y="1413506"/>
            <a:ext cx="1726096" cy="5136549"/>
          </a:xfrm>
          <a:prstGeom prst="rect">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784420" y="1404799"/>
            <a:ext cx="1688028" cy="5136549"/>
          </a:xfrm>
          <a:prstGeom prst="rect">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Rectangle 34"/>
          <p:cNvSpPr/>
          <p:nvPr/>
        </p:nvSpPr>
        <p:spPr>
          <a:xfrm>
            <a:off x="3028546" y="1423352"/>
            <a:ext cx="1761963" cy="5136549"/>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p:cNvPicPr>
          <p:nvPr/>
        </p:nvPicPr>
        <p:blipFill rotWithShape="1">
          <a:blip r:embed="rId3" cstate="screen">
            <a:extLst>
              <a:ext uri="{28A0092B-C50C-407E-A947-70E740481C1C}">
                <a14:useLocalDpi xmlns:a14="http://schemas.microsoft.com/office/drawing/2010/main"/>
              </a:ext>
            </a:extLst>
          </a:blip>
          <a:srcRect l="78694"/>
          <a:stretch/>
        </p:blipFill>
        <p:spPr>
          <a:xfrm>
            <a:off x="8514837" y="2180684"/>
            <a:ext cx="513130" cy="1828800"/>
          </a:xfrm>
          <a:prstGeom prst="rect">
            <a:avLst/>
          </a:prstGeom>
        </p:spPr>
      </p:pic>
      <p:sp>
        <p:nvSpPr>
          <p:cNvPr id="4" name="TextBox 3"/>
          <p:cNvSpPr txBox="1"/>
          <p:nvPr/>
        </p:nvSpPr>
        <p:spPr>
          <a:xfrm>
            <a:off x="3028544" y="1448129"/>
            <a:ext cx="1721462" cy="338554"/>
          </a:xfrm>
          <a:prstGeom prst="rect">
            <a:avLst/>
          </a:prstGeom>
          <a:noFill/>
        </p:spPr>
        <p:txBody>
          <a:bodyPr wrap="square" rtlCol="0">
            <a:spAutoFit/>
          </a:bodyPr>
          <a:lstStyle/>
          <a:p>
            <a:pPr algn="ctr"/>
            <a:r>
              <a:rPr lang="en-US" sz="1600" b="1" dirty="0" err="1" smtClean="0">
                <a:solidFill>
                  <a:schemeClr val="bg1"/>
                </a:solidFill>
                <a:latin typeface="Arial" panose="020B0604020202020204" pitchFamily="34" charset="0"/>
                <a:cs typeface="Arial" panose="020B0604020202020204" pitchFamily="34" charset="0"/>
              </a:rPr>
              <a:t>Milbrandt</a:t>
            </a:r>
            <a:r>
              <a:rPr lang="en-US" sz="1600" b="1" dirty="0" smtClean="0">
                <a:solidFill>
                  <a:schemeClr val="bg1"/>
                </a:solidFill>
                <a:latin typeface="Arial" panose="020B0604020202020204" pitchFamily="34" charset="0"/>
                <a:cs typeface="Arial" panose="020B0604020202020204" pitchFamily="34" charset="0"/>
              </a:rPr>
              <a:t> - </a:t>
            </a:r>
            <a:r>
              <a:rPr lang="en-US" sz="1600" b="1" dirty="0" err="1" smtClean="0">
                <a:solidFill>
                  <a:schemeClr val="bg1"/>
                </a:solidFill>
                <a:latin typeface="Arial" panose="020B0604020202020204" pitchFamily="34" charset="0"/>
                <a:cs typeface="Arial" panose="020B0604020202020204" pitchFamily="34" charset="0"/>
              </a:rPr>
              <a:t>Yau</a:t>
            </a:r>
            <a:r>
              <a:rPr lang="en-US" sz="1600" b="1" dirty="0" smtClean="0">
                <a:solidFill>
                  <a:schemeClr val="bg1"/>
                </a:solidFill>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959754" y="1438140"/>
            <a:ext cx="1667995"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Morrison</a:t>
            </a:r>
            <a:endParaRPr lang="en-US" sz="16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826808" y="1404799"/>
            <a:ext cx="1603814"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WDM6</a:t>
            </a:r>
            <a:endParaRPr lang="en-US" sz="16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0" y="1854564"/>
            <a:ext cx="9081195" cy="246221"/>
          </a:xfrm>
          <a:prstGeom prst="rect">
            <a:avLst/>
          </a:prstGeom>
          <a:solidFill>
            <a:schemeClr val="bg2">
              <a:lumMod val="75000"/>
              <a:lumOff val="25000"/>
            </a:schemeClr>
          </a:solidFill>
        </p:spPr>
        <p:txBody>
          <a:bodyPr wrap="square" lIns="0" tIns="0" bIns="0"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Occurrence Frequency</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705822" y="4212339"/>
            <a:ext cx="6438178" cy="246221"/>
          </a:xfrm>
          <a:prstGeom prst="rect">
            <a:avLst/>
          </a:prstGeom>
          <a:solidFill>
            <a:schemeClr val="bg2">
              <a:lumMod val="75000"/>
              <a:lumOff val="25000"/>
            </a:schemeClr>
          </a:solidFill>
        </p:spPr>
        <p:txBody>
          <a:bodyPr wrap="square" tIns="0" bIns="0" rtlCol="0">
            <a:spAutoFit/>
          </a:bodyPr>
          <a:lstStyle/>
          <a:p>
            <a:r>
              <a:rPr lang="en-US" sz="1600" dirty="0">
                <a:solidFill>
                  <a:schemeClr val="tx1">
                    <a:lumMod val="95000"/>
                  </a:schemeClr>
                </a:solidFill>
                <a:latin typeface="Arial" panose="020B0604020202020204" pitchFamily="34" charset="0"/>
                <a:cs typeface="Arial" panose="020B0604020202020204" pitchFamily="34" charset="0"/>
              </a:rPr>
              <a:t>	</a:t>
            </a:r>
            <a:r>
              <a:rPr lang="en-US" sz="1600" dirty="0" smtClean="0">
                <a:solidFill>
                  <a:schemeClr val="tx1">
                    <a:lumMod val="95000"/>
                  </a:schemeClr>
                </a:solidFill>
                <a:latin typeface="Arial" panose="020B0604020202020204" pitchFamily="34" charset="0"/>
                <a:cs typeface="Arial" panose="020B0604020202020204" pitchFamily="34" charset="0"/>
              </a:rPr>
              <a:t>Mean Production Rate (kg kg</a:t>
            </a:r>
            <a:r>
              <a:rPr lang="en-US" sz="1600" baseline="30000" dirty="0" smtClean="0">
                <a:solidFill>
                  <a:schemeClr val="tx1">
                    <a:lumMod val="95000"/>
                  </a:schemeClr>
                </a:solidFill>
                <a:latin typeface="Arial" panose="020B0604020202020204" pitchFamily="34" charset="0"/>
                <a:cs typeface="Arial" panose="020B0604020202020204" pitchFamily="34" charset="0"/>
              </a:rPr>
              <a:t>-1 </a:t>
            </a:r>
            <a:r>
              <a:rPr lang="en-US" sz="1600" dirty="0" smtClean="0">
                <a:solidFill>
                  <a:schemeClr val="tx1">
                    <a:lumMod val="95000"/>
                  </a:schemeClr>
                </a:solidFill>
                <a:latin typeface="Arial" panose="020B0604020202020204" pitchFamily="34" charset="0"/>
                <a:cs typeface="Arial" panose="020B0604020202020204" pitchFamily="34" charset="0"/>
              </a:rPr>
              <a:t>s</a:t>
            </a:r>
            <a:r>
              <a:rPr lang="en-US" sz="1600" baseline="30000" dirty="0" smtClean="0">
                <a:solidFill>
                  <a:schemeClr val="tx1">
                    <a:lumMod val="95000"/>
                  </a:schemeClr>
                </a:solidFill>
                <a:latin typeface="Arial" panose="020B0604020202020204" pitchFamily="34" charset="0"/>
                <a:cs typeface="Arial" panose="020B0604020202020204" pitchFamily="34" charset="0"/>
              </a:rPr>
              <a:t>-1</a:t>
            </a:r>
            <a:r>
              <a:rPr lang="en-US" sz="1600" dirty="0" smtClean="0">
                <a:solidFill>
                  <a:schemeClr val="tx1">
                    <a:lumMod val="95000"/>
                  </a:schemeClr>
                </a:solidFill>
                <a:latin typeface="Arial" panose="020B0604020202020204" pitchFamily="34" charset="0"/>
                <a:cs typeface="Arial" panose="020B0604020202020204" pitchFamily="34" charset="0"/>
              </a:rPr>
              <a:t>)</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15" name="TextBox 14"/>
          <p:cNvSpPr txBox="1"/>
          <p:nvPr/>
        </p:nvSpPr>
        <p:spPr>
          <a:xfrm rot="16200000">
            <a:off x="2122386" y="2855751"/>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Adjusted Height</a:t>
            </a:r>
            <a:endParaRPr lang="en-US" sz="12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rot="16200000">
            <a:off x="2118459" y="5353790"/>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Adjusted Height</a:t>
            </a:r>
            <a:endParaRPr lang="en-US" sz="12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757524" y="6568675"/>
            <a:ext cx="3740871"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Zonal Distance</a:t>
            </a:r>
            <a:endParaRPr lang="en-US" sz="1200" dirty="0">
              <a:solidFill>
                <a:schemeClr val="bg1"/>
              </a:solidFill>
              <a:latin typeface="Arial" panose="020B0604020202020204" pitchFamily="34" charset="0"/>
              <a:cs typeface="Arial" panose="020B0604020202020204" pitchFamily="34" charset="0"/>
            </a:endParaRPr>
          </a:p>
        </p:txBody>
      </p:sp>
      <p:grpSp>
        <p:nvGrpSpPr>
          <p:cNvPr id="8" name="Group 7"/>
          <p:cNvGrpSpPr/>
          <p:nvPr/>
        </p:nvGrpSpPr>
        <p:grpSpPr>
          <a:xfrm>
            <a:off x="8609125" y="4577891"/>
            <a:ext cx="496375" cy="1828800"/>
            <a:chOff x="8398944" y="4604768"/>
            <a:chExt cx="745056" cy="1828800"/>
          </a:xfrm>
        </p:grpSpPr>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84081" t="36682" r="12442" b="39014"/>
            <a:stretch/>
          </p:blipFill>
          <p:spPr>
            <a:xfrm>
              <a:off x="8398944" y="4604768"/>
              <a:ext cx="522735" cy="1828800"/>
            </a:xfrm>
            <a:prstGeom prst="rect">
              <a:avLst/>
            </a:prstGeom>
          </p:spPr>
        </p:pic>
        <p:sp>
          <p:nvSpPr>
            <p:cNvPr id="23" name="Rectangle 22"/>
            <p:cNvSpPr/>
            <p:nvPr/>
          </p:nvSpPr>
          <p:spPr>
            <a:xfrm>
              <a:off x="8681295" y="4604768"/>
              <a:ext cx="368437" cy="18288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705259" y="4616058"/>
              <a:ext cx="438741" cy="92333"/>
            </a:xfrm>
            <a:prstGeom prst="rect">
              <a:avLst/>
            </a:prstGeom>
            <a:noFill/>
          </p:spPr>
          <p:txBody>
            <a:bodyPr wrap="square" lIns="0" tIns="0" rIns="0" bIns="0" rtlCol="0">
              <a:spAutoFit/>
            </a:bodyPr>
            <a:lstStyle/>
            <a:p>
              <a:r>
                <a:rPr lang="en-US" sz="600" dirty="0" smtClean="0">
                  <a:solidFill>
                    <a:schemeClr val="bg1"/>
                  </a:solidFill>
                </a:rPr>
                <a:t>1.3e-5</a:t>
              </a:r>
              <a:endParaRPr lang="en-US" sz="600" dirty="0">
                <a:solidFill>
                  <a:schemeClr val="bg1"/>
                </a:solidFill>
              </a:endParaRPr>
            </a:p>
          </p:txBody>
        </p:sp>
        <p:sp>
          <p:nvSpPr>
            <p:cNvPr id="24" name="TextBox 23"/>
            <p:cNvSpPr txBox="1"/>
            <p:nvPr/>
          </p:nvSpPr>
          <p:spPr>
            <a:xfrm>
              <a:off x="8702311" y="5257161"/>
              <a:ext cx="438741" cy="92333"/>
            </a:xfrm>
            <a:prstGeom prst="rect">
              <a:avLst/>
            </a:prstGeom>
            <a:noFill/>
          </p:spPr>
          <p:txBody>
            <a:bodyPr wrap="square" lIns="0" tIns="0" rIns="0" bIns="0" rtlCol="0">
              <a:spAutoFit/>
            </a:bodyPr>
            <a:lstStyle/>
            <a:p>
              <a:r>
                <a:rPr lang="en-US" sz="600" dirty="0" smtClean="0">
                  <a:solidFill>
                    <a:schemeClr val="bg1"/>
                  </a:solidFill>
                </a:rPr>
                <a:t>1.3e-16</a:t>
              </a:r>
              <a:endParaRPr lang="en-US" sz="600" dirty="0">
                <a:solidFill>
                  <a:schemeClr val="bg1"/>
                </a:solidFill>
              </a:endParaRPr>
            </a:p>
          </p:txBody>
        </p:sp>
        <p:sp>
          <p:nvSpPr>
            <p:cNvPr id="25" name="TextBox 24"/>
            <p:cNvSpPr txBox="1"/>
            <p:nvPr/>
          </p:nvSpPr>
          <p:spPr>
            <a:xfrm>
              <a:off x="8702310" y="4917755"/>
              <a:ext cx="438741" cy="92333"/>
            </a:xfrm>
            <a:prstGeom prst="rect">
              <a:avLst/>
            </a:prstGeom>
            <a:noFill/>
          </p:spPr>
          <p:txBody>
            <a:bodyPr wrap="square" lIns="0" tIns="0" rIns="0" bIns="0" rtlCol="0">
              <a:spAutoFit/>
            </a:bodyPr>
            <a:lstStyle/>
            <a:p>
              <a:r>
                <a:rPr lang="en-US" sz="600" dirty="0" smtClean="0">
                  <a:solidFill>
                    <a:schemeClr val="bg1"/>
                  </a:solidFill>
                </a:rPr>
                <a:t>4.2e-11</a:t>
              </a:r>
              <a:endParaRPr lang="en-US" sz="600" dirty="0">
                <a:solidFill>
                  <a:schemeClr val="bg1"/>
                </a:solidFill>
              </a:endParaRPr>
            </a:p>
          </p:txBody>
        </p:sp>
        <p:sp>
          <p:nvSpPr>
            <p:cNvPr id="26" name="TextBox 25"/>
            <p:cNvSpPr txBox="1"/>
            <p:nvPr/>
          </p:nvSpPr>
          <p:spPr>
            <a:xfrm>
              <a:off x="8702309" y="5569827"/>
              <a:ext cx="438741" cy="92333"/>
            </a:xfrm>
            <a:prstGeom prst="rect">
              <a:avLst/>
            </a:prstGeom>
            <a:noFill/>
          </p:spPr>
          <p:txBody>
            <a:bodyPr wrap="square" lIns="0" tIns="0" rIns="0" bIns="0" rtlCol="0">
              <a:spAutoFit/>
            </a:bodyPr>
            <a:lstStyle/>
            <a:p>
              <a:r>
                <a:rPr lang="en-US" sz="600" dirty="0" smtClean="0">
                  <a:solidFill>
                    <a:schemeClr val="bg1"/>
                  </a:solidFill>
                </a:rPr>
                <a:t>4.3e-22</a:t>
              </a:r>
              <a:endParaRPr lang="en-US" sz="600" dirty="0">
                <a:solidFill>
                  <a:schemeClr val="bg1"/>
                </a:solidFill>
              </a:endParaRPr>
            </a:p>
          </p:txBody>
        </p:sp>
      </p:grpSp>
      <p:sp>
        <p:nvSpPr>
          <p:cNvPr id="89" name="Title 3"/>
          <p:cNvSpPr txBox="1">
            <a:spLocks/>
          </p:cNvSpPr>
          <p:nvPr/>
        </p:nvSpPr>
        <p:spPr>
          <a:xfrm>
            <a:off x="0" y="68900"/>
            <a:ext cx="9142034"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latin typeface="Arial Black" panose="020B0A04020102020204" pitchFamily="34" charset="0"/>
              </a:rPr>
              <a:t>Aggregation</a:t>
            </a:r>
          </a:p>
          <a:p>
            <a:r>
              <a:rPr lang="en-US" sz="1400" dirty="0" smtClean="0">
                <a:solidFill>
                  <a:srgbClr val="E8950E">
                    <a:lumMod val="40000"/>
                    <a:lumOff val="60000"/>
                  </a:srgbClr>
                </a:solidFill>
                <a:effectLst/>
                <a:latin typeface="Arial" panose="020B0604020202020204" pitchFamily="34" charset="0"/>
                <a:cs typeface="Arial" panose="020B0604020202020204" pitchFamily="34" charset="0"/>
              </a:rPr>
              <a:t>Frozen Collecting Frozen</a:t>
            </a:r>
            <a:endParaRPr lang="en-US" sz="1400" dirty="0">
              <a:solidFill>
                <a:srgbClr val="E8950E">
                  <a:lumMod val="40000"/>
                  <a:lumOff val="60000"/>
                </a:srgbClr>
              </a:solidFill>
              <a:effectLst/>
              <a:latin typeface="Arial" panose="020B0604020202020204" pitchFamily="34" charset="0"/>
              <a:cs typeface="Arial" panose="020B0604020202020204" pitchFamily="34" charset="0"/>
            </a:endParaRPr>
          </a:p>
        </p:txBody>
      </p:sp>
      <p:sp>
        <p:nvSpPr>
          <p:cNvPr id="93" name="TextBox 92"/>
          <p:cNvSpPr txBox="1"/>
          <p:nvPr/>
        </p:nvSpPr>
        <p:spPr>
          <a:xfrm>
            <a:off x="80994" y="1436592"/>
            <a:ext cx="2452159" cy="338554"/>
          </a:xfrm>
          <a:prstGeom prst="rect">
            <a:avLst/>
          </a:prstGeom>
          <a:noFill/>
        </p:spPr>
        <p:txBody>
          <a:bodyPr wrap="square" rtlCol="0">
            <a:spAutoFit/>
          </a:bodyPr>
          <a:lstStyle/>
          <a:p>
            <a:pPr algn="ctr"/>
            <a:r>
              <a:rPr lang="en-US" sz="1600" b="1" dirty="0" smtClean="0">
                <a:solidFill>
                  <a:schemeClr val="tx1">
                    <a:lumMod val="95000"/>
                  </a:schemeClr>
                </a:solidFill>
                <a:latin typeface="Arial" panose="020B0604020202020204" pitchFamily="34" charset="0"/>
                <a:cs typeface="Arial" panose="020B0604020202020204" pitchFamily="34" charset="0"/>
              </a:rPr>
              <a:t>S-</a:t>
            </a:r>
            <a:r>
              <a:rPr lang="en-US" sz="1600" b="1" dirty="0" err="1" smtClean="0">
                <a:solidFill>
                  <a:schemeClr val="tx1">
                    <a:lumMod val="95000"/>
                  </a:schemeClr>
                </a:solidFill>
                <a:latin typeface="Arial" panose="020B0604020202020204" pitchFamily="34" charset="0"/>
                <a:cs typeface="Arial" panose="020B0604020202020204" pitchFamily="34" charset="0"/>
              </a:rPr>
              <a:t>PolKa</a:t>
            </a:r>
            <a:r>
              <a:rPr lang="en-US" sz="1600" b="1" dirty="0" smtClean="0">
                <a:solidFill>
                  <a:schemeClr val="tx1">
                    <a:lumMod val="95000"/>
                  </a:schemeClr>
                </a:solidFill>
                <a:latin typeface="Arial" panose="020B0604020202020204" pitchFamily="34" charset="0"/>
                <a:cs typeface="Arial" panose="020B0604020202020204" pitchFamily="34" charset="0"/>
              </a:rPr>
              <a:t> PID</a:t>
            </a:r>
            <a:endParaRPr lang="en-US" sz="1600" b="1" dirty="0">
              <a:solidFill>
                <a:schemeClr val="tx1">
                  <a:lumMod val="95000"/>
                </a:schemeClr>
              </a:solidFill>
              <a:latin typeface="Arial" panose="020B0604020202020204" pitchFamily="34" charset="0"/>
              <a:cs typeface="Arial" panose="020B0604020202020204" pitchFamily="34" charset="0"/>
            </a:endParaRPr>
          </a:p>
        </p:txBody>
      </p:sp>
      <p:sp>
        <p:nvSpPr>
          <p:cNvPr id="63" name="Title 1"/>
          <p:cNvSpPr txBox="1">
            <a:spLocks/>
          </p:cNvSpPr>
          <p:nvPr/>
        </p:nvSpPr>
        <p:spPr>
          <a:xfrm>
            <a:off x="23304" y="2073790"/>
            <a:ext cx="2558898" cy="3029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tx1">
                    <a:lumMod val="95000"/>
                  </a:schemeClr>
                </a:solidFill>
                <a:latin typeface="Arial" panose="020B0604020202020204" pitchFamily="34" charset="0"/>
                <a:cs typeface="Arial" panose="020B0604020202020204" pitchFamily="34" charset="0"/>
              </a:rPr>
              <a:t>Dry Aggregates = Aggregation</a:t>
            </a:r>
          </a:p>
          <a:p>
            <a:pPr marL="457200" lvl="1" indent="0">
              <a:buNone/>
            </a:pPr>
            <a:endParaRPr lang="en-US" sz="1600" dirty="0">
              <a:solidFill>
                <a:schemeClr val="tx1">
                  <a:lumMod val="95000"/>
                </a:schemeClr>
              </a:solidFill>
              <a:latin typeface="Arial" panose="020B0604020202020204" pitchFamily="34" charset="0"/>
              <a:cs typeface="Arial" panose="020B0604020202020204" pitchFamily="34" charset="0"/>
            </a:endParaRPr>
          </a:p>
        </p:txBody>
      </p:sp>
      <p:grpSp>
        <p:nvGrpSpPr>
          <p:cNvPr id="22" name="Group 21"/>
          <p:cNvGrpSpPr/>
          <p:nvPr/>
        </p:nvGrpSpPr>
        <p:grpSpPr>
          <a:xfrm>
            <a:off x="170847" y="2436172"/>
            <a:ext cx="2223112" cy="2042557"/>
            <a:chOff x="170847" y="2366266"/>
            <a:chExt cx="2223112" cy="2042557"/>
          </a:xfrm>
        </p:grpSpPr>
        <p:sp>
          <p:nvSpPr>
            <p:cNvPr id="96" name="TextBox 95"/>
            <p:cNvSpPr txBox="1"/>
            <p:nvPr/>
          </p:nvSpPr>
          <p:spPr>
            <a:xfrm rot="16200000">
              <a:off x="-416517" y="3044438"/>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Height</a:t>
              </a:r>
              <a:endParaRPr lang="en-US" sz="1200" dirty="0">
                <a:solidFill>
                  <a:schemeClr val="tx1">
                    <a:lumMod val="85000"/>
                  </a:schemeClr>
                </a:solidFill>
                <a:latin typeface="Arial" panose="020B0604020202020204" pitchFamily="34" charset="0"/>
                <a:cs typeface="Arial" panose="020B0604020202020204" pitchFamily="34" charset="0"/>
              </a:endParaRPr>
            </a:p>
          </p:txBody>
        </p:sp>
        <p:grpSp>
          <p:nvGrpSpPr>
            <p:cNvPr id="21" name="Group 20"/>
            <p:cNvGrpSpPr/>
            <p:nvPr/>
          </p:nvGrpSpPr>
          <p:grpSpPr>
            <a:xfrm>
              <a:off x="440383" y="2366266"/>
              <a:ext cx="1953576" cy="1767584"/>
              <a:chOff x="440383" y="2366266"/>
              <a:chExt cx="1953576" cy="1767584"/>
            </a:xfrm>
          </p:grpSpPr>
          <p:grpSp>
            <p:nvGrpSpPr>
              <p:cNvPr id="18" name="Group 17"/>
              <p:cNvGrpSpPr/>
              <p:nvPr/>
            </p:nvGrpSpPr>
            <p:grpSpPr>
              <a:xfrm>
                <a:off x="440383" y="2366266"/>
                <a:ext cx="1953576" cy="1767584"/>
                <a:chOff x="283214" y="2366266"/>
                <a:chExt cx="1953576" cy="1767584"/>
              </a:xfrm>
            </p:grpSpPr>
            <p:sp>
              <p:nvSpPr>
                <p:cNvPr id="9" name="Rectangle 8"/>
                <p:cNvSpPr/>
                <p:nvPr/>
              </p:nvSpPr>
              <p:spPr>
                <a:xfrm>
                  <a:off x="304764" y="2366266"/>
                  <a:ext cx="1911416" cy="176758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3702" y="338809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36" name="TextBox 35"/>
                <p:cNvSpPr txBox="1"/>
                <p:nvPr/>
              </p:nvSpPr>
              <p:spPr>
                <a:xfrm>
                  <a:off x="418330" y="3868515"/>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37" name="TextBox 36"/>
                <p:cNvSpPr txBox="1"/>
                <p:nvPr/>
              </p:nvSpPr>
              <p:spPr>
                <a:xfrm>
                  <a:off x="304764" y="3632141"/>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38" name="TextBox 37"/>
                <p:cNvSpPr txBox="1"/>
                <p:nvPr/>
              </p:nvSpPr>
              <p:spPr>
                <a:xfrm>
                  <a:off x="302302" y="3132693"/>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39" name="TextBox 38"/>
                <p:cNvSpPr txBox="1"/>
                <p:nvPr/>
              </p:nvSpPr>
              <p:spPr>
                <a:xfrm>
                  <a:off x="283214" y="2640608"/>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p>
              </p:txBody>
            </p:sp>
            <p:sp>
              <p:nvSpPr>
                <p:cNvPr id="40" name="TextBox 39"/>
                <p:cNvSpPr txBox="1"/>
                <p:nvPr/>
              </p:nvSpPr>
              <p:spPr>
                <a:xfrm>
                  <a:off x="399790" y="2901305"/>
                  <a:ext cx="124476" cy="123111"/>
                </a:xfrm>
                <a:prstGeom prst="rect">
                  <a:avLst/>
                </a:prstGeom>
                <a:no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2</a:t>
                  </a:r>
                  <a:endParaRPr lang="en-US" sz="800" dirty="0" smtClean="0">
                    <a:solidFill>
                      <a:schemeClr val="bg1"/>
                    </a:solidFill>
                    <a:latin typeface="Arial" panose="020B0604020202020204" pitchFamily="34" charset="0"/>
                    <a:cs typeface="Arial" panose="020B0604020202020204" pitchFamily="34" charset="0"/>
                  </a:endParaRPr>
                </a:p>
              </p:txBody>
            </p:sp>
            <p:sp>
              <p:nvSpPr>
                <p:cNvPr id="41" name="TextBox 40"/>
                <p:cNvSpPr txBox="1"/>
                <p:nvPr/>
              </p:nvSpPr>
              <p:spPr>
                <a:xfrm>
                  <a:off x="383344" y="2409220"/>
                  <a:ext cx="124476"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p>
              </p:txBody>
            </p:sp>
            <p:sp>
              <p:nvSpPr>
                <p:cNvPr id="7" name="Rectangle 6"/>
                <p:cNvSpPr/>
                <p:nvPr/>
              </p:nvSpPr>
              <p:spPr>
                <a:xfrm>
                  <a:off x="533171" y="2492941"/>
                  <a:ext cx="867004" cy="1300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81081" y="3939596"/>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43" name="TextBox 42"/>
                <p:cNvSpPr txBox="1"/>
                <p:nvPr/>
              </p:nvSpPr>
              <p:spPr>
                <a:xfrm>
                  <a:off x="1596850" y="393496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44" name="TextBox 43"/>
                <p:cNvSpPr txBox="1"/>
                <p:nvPr/>
              </p:nvSpPr>
              <p:spPr>
                <a:xfrm>
                  <a:off x="1244559" y="394016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p>
              </p:txBody>
            </p:sp>
            <p:sp>
              <p:nvSpPr>
                <p:cNvPr id="45" name="TextBox 44"/>
                <p:cNvSpPr txBox="1"/>
                <p:nvPr/>
              </p:nvSpPr>
              <p:spPr>
                <a:xfrm>
                  <a:off x="778869" y="3942319"/>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p>
              </p:txBody>
            </p:sp>
            <p:sp>
              <p:nvSpPr>
                <p:cNvPr id="46" name="TextBox 45"/>
                <p:cNvSpPr txBox="1"/>
                <p:nvPr/>
              </p:nvSpPr>
              <p:spPr>
                <a:xfrm>
                  <a:off x="978062" y="393812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p>
              </p:txBody>
            </p:sp>
            <p:sp>
              <p:nvSpPr>
                <p:cNvPr id="47" name="TextBox 46"/>
                <p:cNvSpPr txBox="1"/>
                <p:nvPr/>
              </p:nvSpPr>
              <p:spPr>
                <a:xfrm>
                  <a:off x="2049910" y="3658559"/>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0.1</a:t>
                  </a:r>
                </a:p>
              </p:txBody>
            </p:sp>
            <p:sp>
              <p:nvSpPr>
                <p:cNvPr id="48" name="TextBox 47"/>
                <p:cNvSpPr txBox="1"/>
                <p:nvPr/>
              </p:nvSpPr>
              <p:spPr>
                <a:xfrm>
                  <a:off x="2049909" y="3410323"/>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0.3</a:t>
                  </a:r>
                </a:p>
              </p:txBody>
            </p:sp>
            <p:sp>
              <p:nvSpPr>
                <p:cNvPr id="49" name="TextBox 48"/>
                <p:cNvSpPr txBox="1"/>
                <p:nvPr/>
              </p:nvSpPr>
              <p:spPr>
                <a:xfrm>
                  <a:off x="2049909" y="3156126"/>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0.5</a:t>
                  </a:r>
                </a:p>
              </p:txBody>
            </p:sp>
            <p:sp>
              <p:nvSpPr>
                <p:cNvPr id="50" name="TextBox 49"/>
                <p:cNvSpPr txBox="1"/>
                <p:nvPr/>
              </p:nvSpPr>
              <p:spPr>
                <a:xfrm>
                  <a:off x="2049908" y="2901304"/>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0.7</a:t>
                  </a:r>
                </a:p>
              </p:txBody>
            </p:sp>
            <p:sp>
              <p:nvSpPr>
                <p:cNvPr id="51" name="TextBox 50"/>
                <p:cNvSpPr txBox="1"/>
                <p:nvPr/>
              </p:nvSpPr>
              <p:spPr>
                <a:xfrm>
                  <a:off x="2060157" y="2644882"/>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0.9</a:t>
                  </a:r>
                </a:p>
              </p:txBody>
            </p:sp>
          </p:grpSp>
          <p:pic>
            <p:nvPicPr>
              <p:cNvPr id="91" name="Picture 90"/>
              <p:cNvPicPr>
                <a:picLocks/>
              </p:cNvPicPr>
              <p:nvPr/>
            </p:nvPicPr>
            <p:blipFill rotWithShape="1">
              <a:blip r:embed="rId5" cstate="print">
                <a:extLst>
                  <a:ext uri="{28A0092B-C50C-407E-A947-70E740481C1C}">
                    <a14:useLocalDpi xmlns:a14="http://schemas.microsoft.com/office/drawing/2010/main" val="0"/>
                  </a:ext>
                </a:extLst>
              </a:blip>
              <a:srcRect l="55982" t="48552" r="3541" b="27750"/>
              <a:stretch/>
            </p:blipFill>
            <p:spPr>
              <a:xfrm>
                <a:off x="676282" y="2416691"/>
                <a:ext cx="1533526" cy="1545709"/>
              </a:xfrm>
              <a:prstGeom prst="rect">
                <a:avLst/>
              </a:prstGeom>
              <a:solidFill>
                <a:schemeClr val="tx1"/>
              </a:solidFill>
            </p:spPr>
          </p:pic>
          <p:sp>
            <p:nvSpPr>
              <p:cNvPr id="20" name="Rectangle 19"/>
              <p:cNvSpPr/>
              <p:nvPr/>
            </p:nvSpPr>
            <p:spPr>
              <a:xfrm>
                <a:off x="693385" y="2468385"/>
                <a:ext cx="863959" cy="14993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TextBox 53"/>
            <p:cNvSpPr txBox="1"/>
            <p:nvPr/>
          </p:nvSpPr>
          <p:spPr>
            <a:xfrm>
              <a:off x="711602" y="4131824"/>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Range</a:t>
              </a:r>
              <a:endParaRPr lang="en-US" sz="1200" dirty="0">
                <a:solidFill>
                  <a:schemeClr val="tx1">
                    <a:lumMod val="85000"/>
                  </a:schemeClr>
                </a:solidFill>
                <a:latin typeface="Arial" panose="020B0604020202020204" pitchFamily="34" charset="0"/>
                <a:cs typeface="Arial" panose="020B0604020202020204" pitchFamily="34" charset="0"/>
              </a:endParaRPr>
            </a:p>
          </p:txBody>
        </p:sp>
        <p:cxnSp>
          <p:nvCxnSpPr>
            <p:cNvPr id="74" name="Straight Connector 73"/>
            <p:cNvCxnSpPr/>
            <p:nvPr/>
          </p:nvCxnSpPr>
          <p:spPr>
            <a:xfrm>
              <a:off x="690340" y="3388099"/>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64790" y="2941002"/>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1686276" y="2781190"/>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77" name="TextBox 76"/>
            <p:cNvSpPr txBox="1"/>
            <p:nvPr/>
          </p:nvSpPr>
          <p:spPr>
            <a:xfrm>
              <a:off x="1780499" y="3214605"/>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cxnSp>
          <p:nvCxnSpPr>
            <p:cNvPr id="31" name="Straight Connector 30"/>
            <p:cNvCxnSpPr/>
            <p:nvPr/>
          </p:nvCxnSpPr>
          <p:spPr>
            <a:xfrm flipV="1">
              <a:off x="914448" y="3228993"/>
              <a:ext cx="913025" cy="229733"/>
            </a:xfrm>
            <a:prstGeom prst="line">
              <a:avLst/>
            </a:prstGeom>
            <a:ln w="38100">
              <a:solidFill>
                <a:srgbClr val="D911B3"/>
              </a:solidFill>
            </a:ln>
          </p:spPr>
          <p:style>
            <a:lnRef idx="2">
              <a:schemeClr val="accent1"/>
            </a:lnRef>
            <a:fillRef idx="0">
              <a:schemeClr val="accent1"/>
            </a:fillRef>
            <a:effectRef idx="1">
              <a:schemeClr val="accent1"/>
            </a:effectRef>
            <a:fontRef idx="minor">
              <a:schemeClr val="tx1"/>
            </a:fontRef>
          </p:style>
        </p:cxnSp>
      </p:grpSp>
      <p:pic>
        <p:nvPicPr>
          <p:cNvPr id="3" name="Picture 2"/>
          <p:cNvPicPr>
            <a:picLocks/>
          </p:cNvPicPr>
          <p:nvPr/>
        </p:nvPicPr>
        <p:blipFill rotWithShape="1">
          <a:blip r:embed="rId6">
            <a:extLst>
              <a:ext uri="{28A0092B-C50C-407E-A947-70E740481C1C}">
                <a14:useLocalDpi xmlns:a14="http://schemas.microsoft.com/office/drawing/2010/main" val="0"/>
              </a:ext>
            </a:extLst>
          </a:blip>
          <a:srcRect l="15384" t="36772" r="72308" b="38638"/>
          <a:stretch/>
        </p:blipFill>
        <p:spPr>
          <a:xfrm>
            <a:off x="3125978" y="2271307"/>
            <a:ext cx="1600200" cy="1828800"/>
          </a:xfrm>
          <a:prstGeom prst="rect">
            <a:avLst/>
          </a:prstGeom>
        </p:spPr>
      </p:pic>
      <p:pic>
        <p:nvPicPr>
          <p:cNvPr id="78" name="Picture 77"/>
          <p:cNvPicPr>
            <a:picLocks/>
          </p:cNvPicPr>
          <p:nvPr/>
        </p:nvPicPr>
        <p:blipFill rotWithShape="1">
          <a:blip r:embed="rId6">
            <a:extLst>
              <a:ext uri="{28A0092B-C50C-407E-A947-70E740481C1C}">
                <a14:useLocalDpi xmlns:a14="http://schemas.microsoft.com/office/drawing/2010/main" val="0"/>
              </a:ext>
            </a:extLst>
          </a:blip>
          <a:srcRect l="43498" t="36772" r="43974" b="38638"/>
          <a:stretch/>
        </p:blipFill>
        <p:spPr>
          <a:xfrm>
            <a:off x="5002631" y="2281203"/>
            <a:ext cx="1600200" cy="1828800"/>
          </a:xfrm>
          <a:prstGeom prst="rect">
            <a:avLst/>
          </a:prstGeom>
        </p:spPr>
      </p:pic>
      <p:pic>
        <p:nvPicPr>
          <p:cNvPr id="79" name="Picture 78"/>
          <p:cNvPicPr>
            <a:picLocks/>
          </p:cNvPicPr>
          <p:nvPr/>
        </p:nvPicPr>
        <p:blipFill rotWithShape="1">
          <a:blip r:embed="rId6">
            <a:extLst>
              <a:ext uri="{28A0092B-C50C-407E-A947-70E740481C1C}">
                <a14:useLocalDpi xmlns:a14="http://schemas.microsoft.com/office/drawing/2010/main" val="0"/>
              </a:ext>
            </a:extLst>
          </a:blip>
          <a:srcRect l="71612" t="36772" r="16154" b="38638"/>
          <a:stretch/>
        </p:blipFill>
        <p:spPr>
          <a:xfrm>
            <a:off x="6832643" y="2282112"/>
            <a:ext cx="1600200" cy="1828800"/>
          </a:xfrm>
          <a:prstGeom prst="rect">
            <a:avLst/>
          </a:prstGeom>
        </p:spPr>
      </p:pic>
      <p:cxnSp>
        <p:nvCxnSpPr>
          <p:cNvPr id="66" name="Straight Connector 65"/>
          <p:cNvCxnSpPr/>
          <p:nvPr/>
        </p:nvCxnSpPr>
        <p:spPr>
          <a:xfrm>
            <a:off x="3233738" y="3546869"/>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241763" y="2996627"/>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8079058" y="2825253"/>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69" name="TextBox 68"/>
          <p:cNvSpPr txBox="1"/>
          <p:nvPr/>
        </p:nvSpPr>
        <p:spPr>
          <a:xfrm>
            <a:off x="8173281" y="3393418"/>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pic>
        <p:nvPicPr>
          <p:cNvPr id="5" name="Picture 4"/>
          <p:cNvPicPr>
            <a:picLocks/>
          </p:cNvPicPr>
          <p:nvPr/>
        </p:nvPicPr>
        <p:blipFill rotWithShape="1">
          <a:blip r:embed="rId7">
            <a:extLst>
              <a:ext uri="{28A0092B-C50C-407E-A947-70E740481C1C}">
                <a14:useLocalDpi xmlns:a14="http://schemas.microsoft.com/office/drawing/2010/main" val="0"/>
              </a:ext>
            </a:extLst>
          </a:blip>
          <a:srcRect l="15496" t="36991" r="72197" b="38199"/>
          <a:stretch/>
        </p:blipFill>
        <p:spPr>
          <a:xfrm>
            <a:off x="3089175" y="4600030"/>
            <a:ext cx="1600200" cy="1828800"/>
          </a:xfrm>
          <a:prstGeom prst="rect">
            <a:avLst/>
          </a:prstGeom>
        </p:spPr>
      </p:pic>
      <p:pic>
        <p:nvPicPr>
          <p:cNvPr id="80" name="Picture 79"/>
          <p:cNvPicPr>
            <a:picLocks/>
          </p:cNvPicPr>
          <p:nvPr/>
        </p:nvPicPr>
        <p:blipFill rotWithShape="1">
          <a:blip r:embed="rId7">
            <a:extLst>
              <a:ext uri="{28A0092B-C50C-407E-A947-70E740481C1C}">
                <a14:useLocalDpi xmlns:a14="http://schemas.microsoft.com/office/drawing/2010/main" val="0"/>
              </a:ext>
            </a:extLst>
          </a:blip>
          <a:srcRect l="43390" t="36991" r="44413" b="38199"/>
          <a:stretch/>
        </p:blipFill>
        <p:spPr>
          <a:xfrm>
            <a:off x="5008531" y="4602833"/>
            <a:ext cx="1600200" cy="1828800"/>
          </a:xfrm>
          <a:prstGeom prst="rect">
            <a:avLst/>
          </a:prstGeom>
        </p:spPr>
      </p:pic>
      <p:pic>
        <p:nvPicPr>
          <p:cNvPr id="81" name="Picture 80"/>
          <p:cNvPicPr>
            <a:picLocks/>
          </p:cNvPicPr>
          <p:nvPr/>
        </p:nvPicPr>
        <p:blipFill rotWithShape="1">
          <a:blip r:embed="rId7">
            <a:extLst>
              <a:ext uri="{28A0092B-C50C-407E-A947-70E740481C1C}">
                <a14:useLocalDpi xmlns:a14="http://schemas.microsoft.com/office/drawing/2010/main" val="0"/>
              </a:ext>
            </a:extLst>
          </a:blip>
          <a:srcRect l="71722" t="36991" r="16263" b="38199"/>
          <a:stretch/>
        </p:blipFill>
        <p:spPr>
          <a:xfrm>
            <a:off x="6826454" y="4600030"/>
            <a:ext cx="1600200" cy="1828800"/>
          </a:xfrm>
          <a:prstGeom prst="rect">
            <a:avLst/>
          </a:prstGeom>
        </p:spPr>
      </p:pic>
      <p:cxnSp>
        <p:nvCxnSpPr>
          <p:cNvPr id="70" name="Straight Connector 69"/>
          <p:cNvCxnSpPr/>
          <p:nvPr/>
        </p:nvCxnSpPr>
        <p:spPr>
          <a:xfrm>
            <a:off x="3272321" y="5848318"/>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280346" y="5298076"/>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8117641" y="5126702"/>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73" name="TextBox 72"/>
          <p:cNvSpPr txBox="1"/>
          <p:nvPr/>
        </p:nvSpPr>
        <p:spPr>
          <a:xfrm>
            <a:off x="8211864" y="5694867"/>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spTree>
    <p:extLst>
      <p:ext uri="{BB962C8B-B14F-4D97-AF65-F5344CB8AC3E}">
        <p14:creationId xmlns:p14="http://schemas.microsoft.com/office/powerpoint/2010/main" val="18359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2708330" y="1222407"/>
            <a:ext cx="6372866" cy="5553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75062" y="1196185"/>
            <a:ext cx="2458091" cy="5553776"/>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4931467" y="1404800"/>
            <a:ext cx="1726096" cy="5145256"/>
          </a:xfrm>
          <a:prstGeom prst="rect">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6784420" y="1404799"/>
            <a:ext cx="1688028" cy="5136549"/>
          </a:xfrm>
          <a:prstGeom prst="rect">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1" name="Rectangle 90"/>
          <p:cNvSpPr/>
          <p:nvPr/>
        </p:nvSpPr>
        <p:spPr>
          <a:xfrm>
            <a:off x="3028546" y="1404800"/>
            <a:ext cx="1761963" cy="5155102"/>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3028544" y="1448129"/>
            <a:ext cx="1721462" cy="338554"/>
          </a:xfrm>
          <a:prstGeom prst="rect">
            <a:avLst/>
          </a:prstGeom>
          <a:noFill/>
        </p:spPr>
        <p:txBody>
          <a:bodyPr wrap="square" rtlCol="0">
            <a:spAutoFit/>
          </a:bodyPr>
          <a:lstStyle/>
          <a:p>
            <a:pPr algn="ctr"/>
            <a:r>
              <a:rPr lang="en-US" sz="1600" b="1" dirty="0" err="1" smtClean="0">
                <a:solidFill>
                  <a:schemeClr val="bg1"/>
                </a:solidFill>
                <a:latin typeface="Arial" panose="020B0604020202020204" pitchFamily="34" charset="0"/>
                <a:cs typeface="Arial" panose="020B0604020202020204" pitchFamily="34" charset="0"/>
              </a:rPr>
              <a:t>Milbrandt</a:t>
            </a:r>
            <a:r>
              <a:rPr lang="en-US" sz="1600" b="1" dirty="0" smtClean="0">
                <a:solidFill>
                  <a:schemeClr val="bg1"/>
                </a:solidFill>
                <a:latin typeface="Arial" panose="020B0604020202020204" pitchFamily="34" charset="0"/>
                <a:cs typeface="Arial" panose="020B0604020202020204" pitchFamily="34" charset="0"/>
              </a:rPr>
              <a:t> - </a:t>
            </a:r>
            <a:r>
              <a:rPr lang="en-US" sz="1600" b="1" dirty="0" err="1" smtClean="0">
                <a:solidFill>
                  <a:schemeClr val="bg1"/>
                </a:solidFill>
                <a:latin typeface="Arial" panose="020B0604020202020204" pitchFamily="34" charset="0"/>
                <a:cs typeface="Arial" panose="020B0604020202020204" pitchFamily="34" charset="0"/>
              </a:rPr>
              <a:t>Yau</a:t>
            </a:r>
            <a:r>
              <a:rPr lang="en-US" sz="1600" b="1" dirty="0" smtClean="0">
                <a:solidFill>
                  <a:schemeClr val="bg1"/>
                </a:solidFill>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p:txBody>
      </p:sp>
      <p:sp>
        <p:nvSpPr>
          <p:cNvPr id="93" name="TextBox 92"/>
          <p:cNvSpPr txBox="1"/>
          <p:nvPr/>
        </p:nvSpPr>
        <p:spPr>
          <a:xfrm>
            <a:off x="4959754" y="1438140"/>
            <a:ext cx="1667995"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Morrison</a:t>
            </a:r>
            <a:endParaRPr lang="en-US" sz="1600" b="1" dirty="0">
              <a:solidFill>
                <a:schemeClr val="bg1"/>
              </a:solidFill>
              <a:latin typeface="Arial" panose="020B0604020202020204" pitchFamily="34" charset="0"/>
              <a:cs typeface="Arial" panose="020B0604020202020204" pitchFamily="34" charset="0"/>
            </a:endParaRPr>
          </a:p>
        </p:txBody>
      </p:sp>
      <p:sp>
        <p:nvSpPr>
          <p:cNvPr id="94" name="TextBox 93"/>
          <p:cNvSpPr txBox="1"/>
          <p:nvPr/>
        </p:nvSpPr>
        <p:spPr>
          <a:xfrm>
            <a:off x="6826808" y="1404799"/>
            <a:ext cx="1603814"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WDM6</a:t>
            </a:r>
            <a:endParaRPr lang="en-US" sz="1600" b="1" dirty="0">
              <a:solidFill>
                <a:schemeClr val="bg1"/>
              </a:solidFill>
              <a:latin typeface="Arial" panose="020B0604020202020204" pitchFamily="34" charset="0"/>
              <a:cs typeface="Arial" panose="020B0604020202020204" pitchFamily="34" charset="0"/>
            </a:endParaRPr>
          </a:p>
        </p:txBody>
      </p:sp>
      <p:sp>
        <p:nvSpPr>
          <p:cNvPr id="95" name="TextBox 94"/>
          <p:cNvSpPr txBox="1"/>
          <p:nvPr/>
        </p:nvSpPr>
        <p:spPr>
          <a:xfrm>
            <a:off x="80994" y="1854564"/>
            <a:ext cx="9000201" cy="246221"/>
          </a:xfrm>
          <a:prstGeom prst="rect">
            <a:avLst/>
          </a:prstGeom>
          <a:solidFill>
            <a:schemeClr val="bg2">
              <a:lumMod val="75000"/>
              <a:lumOff val="25000"/>
            </a:schemeClr>
          </a:solidFill>
        </p:spPr>
        <p:txBody>
          <a:bodyPr wrap="square" lIns="0" tIns="0" bIns="0"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Occurrence Frequency</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96" name="TextBox 95"/>
          <p:cNvSpPr txBox="1"/>
          <p:nvPr/>
        </p:nvSpPr>
        <p:spPr>
          <a:xfrm>
            <a:off x="2705822" y="4212339"/>
            <a:ext cx="6438178" cy="246221"/>
          </a:xfrm>
          <a:prstGeom prst="rect">
            <a:avLst/>
          </a:prstGeom>
          <a:solidFill>
            <a:schemeClr val="bg2">
              <a:lumMod val="75000"/>
              <a:lumOff val="25000"/>
            </a:schemeClr>
          </a:solidFill>
        </p:spPr>
        <p:txBody>
          <a:bodyPr wrap="square" tIns="0" bIns="0" rtlCol="0">
            <a:spAutoFit/>
          </a:bodyPr>
          <a:lstStyle/>
          <a:p>
            <a:r>
              <a:rPr lang="en-US" sz="1600" dirty="0">
                <a:solidFill>
                  <a:schemeClr val="tx1">
                    <a:lumMod val="95000"/>
                  </a:schemeClr>
                </a:solidFill>
                <a:latin typeface="Arial" panose="020B0604020202020204" pitchFamily="34" charset="0"/>
                <a:cs typeface="Arial" panose="020B0604020202020204" pitchFamily="34" charset="0"/>
              </a:rPr>
              <a:t>	</a:t>
            </a:r>
            <a:r>
              <a:rPr lang="en-US" sz="1600" dirty="0" smtClean="0">
                <a:solidFill>
                  <a:schemeClr val="tx1">
                    <a:lumMod val="95000"/>
                  </a:schemeClr>
                </a:solidFill>
                <a:latin typeface="Arial" panose="020B0604020202020204" pitchFamily="34" charset="0"/>
                <a:cs typeface="Arial" panose="020B0604020202020204" pitchFamily="34" charset="0"/>
              </a:rPr>
              <a:t>Mean Production Rate (kg kg</a:t>
            </a:r>
            <a:r>
              <a:rPr lang="en-US" sz="1600" baseline="30000" dirty="0" smtClean="0">
                <a:solidFill>
                  <a:schemeClr val="tx1">
                    <a:lumMod val="95000"/>
                  </a:schemeClr>
                </a:solidFill>
                <a:latin typeface="Arial" panose="020B0604020202020204" pitchFamily="34" charset="0"/>
                <a:cs typeface="Arial" panose="020B0604020202020204" pitchFamily="34" charset="0"/>
              </a:rPr>
              <a:t>-1 </a:t>
            </a:r>
            <a:r>
              <a:rPr lang="en-US" sz="1600" dirty="0" smtClean="0">
                <a:solidFill>
                  <a:schemeClr val="tx1">
                    <a:lumMod val="95000"/>
                  </a:schemeClr>
                </a:solidFill>
                <a:latin typeface="Arial" panose="020B0604020202020204" pitchFamily="34" charset="0"/>
                <a:cs typeface="Arial" panose="020B0604020202020204" pitchFamily="34" charset="0"/>
              </a:rPr>
              <a:t>s</a:t>
            </a:r>
            <a:r>
              <a:rPr lang="en-US" sz="1600" baseline="30000" dirty="0" smtClean="0">
                <a:solidFill>
                  <a:schemeClr val="tx1">
                    <a:lumMod val="95000"/>
                  </a:schemeClr>
                </a:solidFill>
                <a:latin typeface="Arial" panose="020B0604020202020204" pitchFamily="34" charset="0"/>
                <a:cs typeface="Arial" panose="020B0604020202020204" pitchFamily="34" charset="0"/>
              </a:rPr>
              <a:t>-1</a:t>
            </a:r>
            <a:r>
              <a:rPr lang="en-US" sz="1600" dirty="0" smtClean="0">
                <a:solidFill>
                  <a:schemeClr val="tx1">
                    <a:lumMod val="95000"/>
                  </a:schemeClr>
                </a:solidFill>
                <a:latin typeface="Arial" panose="020B0604020202020204" pitchFamily="34" charset="0"/>
                <a:cs typeface="Arial" panose="020B0604020202020204" pitchFamily="34" charset="0"/>
              </a:rPr>
              <a:t>)</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97" name="TextBox 96"/>
          <p:cNvSpPr txBox="1"/>
          <p:nvPr/>
        </p:nvSpPr>
        <p:spPr>
          <a:xfrm rot="16200000">
            <a:off x="2122386" y="2855751"/>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Adjusted Height</a:t>
            </a:r>
            <a:endParaRPr lang="en-US" sz="1200" dirty="0">
              <a:solidFill>
                <a:schemeClr val="bg1"/>
              </a:solidFill>
              <a:latin typeface="Arial" panose="020B0604020202020204" pitchFamily="34" charset="0"/>
              <a:cs typeface="Arial" panose="020B0604020202020204" pitchFamily="34" charset="0"/>
            </a:endParaRPr>
          </a:p>
        </p:txBody>
      </p:sp>
      <p:sp>
        <p:nvSpPr>
          <p:cNvPr id="98" name="TextBox 97"/>
          <p:cNvSpPr txBox="1"/>
          <p:nvPr/>
        </p:nvSpPr>
        <p:spPr>
          <a:xfrm rot="16200000">
            <a:off x="2118459" y="5353790"/>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Adjusted Height</a:t>
            </a:r>
            <a:endParaRPr lang="en-US" sz="1200" dirty="0">
              <a:solidFill>
                <a:schemeClr val="bg1"/>
              </a:solidFill>
              <a:latin typeface="Arial" panose="020B0604020202020204" pitchFamily="34" charset="0"/>
              <a:cs typeface="Arial" panose="020B0604020202020204" pitchFamily="34" charset="0"/>
            </a:endParaRPr>
          </a:p>
        </p:txBody>
      </p:sp>
      <p:sp>
        <p:nvSpPr>
          <p:cNvPr id="99" name="TextBox 98"/>
          <p:cNvSpPr txBox="1"/>
          <p:nvPr/>
        </p:nvSpPr>
        <p:spPr>
          <a:xfrm>
            <a:off x="3757524" y="6568675"/>
            <a:ext cx="3740871"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Zonal Distance</a:t>
            </a:r>
            <a:endParaRPr lang="en-US" sz="1200" dirty="0">
              <a:solidFill>
                <a:schemeClr val="bg1"/>
              </a:solidFill>
              <a:latin typeface="Arial" panose="020B0604020202020204" pitchFamily="34" charset="0"/>
              <a:cs typeface="Arial" panose="020B0604020202020204" pitchFamily="34" charset="0"/>
            </a:endParaRPr>
          </a:p>
        </p:txBody>
      </p:sp>
      <p:sp>
        <p:nvSpPr>
          <p:cNvPr id="100" name="TextBox 99"/>
          <p:cNvSpPr txBox="1"/>
          <p:nvPr/>
        </p:nvSpPr>
        <p:spPr>
          <a:xfrm>
            <a:off x="80994" y="1436592"/>
            <a:ext cx="2452159" cy="338554"/>
          </a:xfrm>
          <a:prstGeom prst="rect">
            <a:avLst/>
          </a:prstGeom>
          <a:noFill/>
        </p:spPr>
        <p:txBody>
          <a:bodyPr wrap="square" rtlCol="0">
            <a:spAutoFit/>
          </a:bodyPr>
          <a:lstStyle/>
          <a:p>
            <a:pPr algn="ctr"/>
            <a:r>
              <a:rPr lang="en-US" sz="1600" b="1" dirty="0" smtClean="0">
                <a:solidFill>
                  <a:schemeClr val="tx1">
                    <a:lumMod val="95000"/>
                  </a:schemeClr>
                </a:solidFill>
                <a:latin typeface="Arial" panose="020B0604020202020204" pitchFamily="34" charset="0"/>
                <a:cs typeface="Arial" panose="020B0604020202020204" pitchFamily="34" charset="0"/>
              </a:rPr>
              <a:t>S-</a:t>
            </a:r>
            <a:r>
              <a:rPr lang="en-US" sz="1600" b="1" dirty="0" err="1" smtClean="0">
                <a:solidFill>
                  <a:schemeClr val="tx1">
                    <a:lumMod val="95000"/>
                  </a:schemeClr>
                </a:solidFill>
                <a:latin typeface="Arial" panose="020B0604020202020204" pitchFamily="34" charset="0"/>
                <a:cs typeface="Arial" panose="020B0604020202020204" pitchFamily="34" charset="0"/>
              </a:rPr>
              <a:t>PolKa</a:t>
            </a:r>
            <a:r>
              <a:rPr lang="en-US" sz="1600" b="1" dirty="0" smtClean="0">
                <a:solidFill>
                  <a:schemeClr val="tx1">
                    <a:lumMod val="95000"/>
                  </a:schemeClr>
                </a:solidFill>
                <a:latin typeface="Arial" panose="020B0604020202020204" pitchFamily="34" charset="0"/>
                <a:cs typeface="Arial" panose="020B0604020202020204" pitchFamily="34" charset="0"/>
              </a:rPr>
              <a:t> PID</a:t>
            </a:r>
            <a:endParaRPr lang="en-US" sz="1600" b="1" dirty="0">
              <a:solidFill>
                <a:schemeClr val="tx1">
                  <a:lumMod val="95000"/>
                </a:schemeClr>
              </a:solidFill>
              <a:latin typeface="Arial" panose="020B0604020202020204" pitchFamily="34" charset="0"/>
              <a:cs typeface="Arial" panose="020B0604020202020204" pitchFamily="34" charset="0"/>
            </a:endParaRPr>
          </a:p>
        </p:txBody>
      </p:sp>
      <p:pic>
        <p:nvPicPr>
          <p:cNvPr id="2" name="Picture 1"/>
          <p:cNvPicPr>
            <a:picLocks/>
          </p:cNvPicPr>
          <p:nvPr/>
        </p:nvPicPr>
        <p:blipFill rotWithShape="1">
          <a:blip r:embed="rId3" cstate="screen">
            <a:extLst>
              <a:ext uri="{28A0092B-C50C-407E-A947-70E740481C1C}">
                <a14:useLocalDpi xmlns:a14="http://schemas.microsoft.com/office/drawing/2010/main"/>
              </a:ext>
            </a:extLst>
          </a:blip>
          <a:srcRect l="79725"/>
          <a:stretch/>
        </p:blipFill>
        <p:spPr>
          <a:xfrm>
            <a:off x="8504346" y="2162826"/>
            <a:ext cx="556180" cy="1828800"/>
          </a:xfrm>
          <a:prstGeom prst="rect">
            <a:avLst/>
          </a:prstGeom>
        </p:spPr>
      </p:pic>
      <p:grpSp>
        <p:nvGrpSpPr>
          <p:cNvPr id="4" name="Group 3"/>
          <p:cNvGrpSpPr/>
          <p:nvPr/>
        </p:nvGrpSpPr>
        <p:grpSpPr>
          <a:xfrm>
            <a:off x="8518099" y="4647807"/>
            <a:ext cx="561677" cy="1831402"/>
            <a:chOff x="8347009" y="4541932"/>
            <a:chExt cx="773471" cy="1831402"/>
          </a:xfrm>
        </p:grpSpPr>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83772" t="36682" r="12317" b="38808"/>
            <a:stretch/>
          </p:blipFill>
          <p:spPr>
            <a:xfrm>
              <a:off x="8347009" y="4541932"/>
              <a:ext cx="583036" cy="1828800"/>
            </a:xfrm>
            <a:prstGeom prst="rect">
              <a:avLst/>
            </a:prstGeom>
          </p:spPr>
        </p:pic>
        <p:sp>
          <p:nvSpPr>
            <p:cNvPr id="30" name="Rectangle 29"/>
            <p:cNvSpPr/>
            <p:nvPr/>
          </p:nvSpPr>
          <p:spPr>
            <a:xfrm>
              <a:off x="8657775" y="4544534"/>
              <a:ext cx="368437" cy="18288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31" name="TextBox 30"/>
            <p:cNvSpPr txBox="1"/>
            <p:nvPr/>
          </p:nvSpPr>
          <p:spPr>
            <a:xfrm>
              <a:off x="8681739" y="4555824"/>
              <a:ext cx="438741" cy="92333"/>
            </a:xfrm>
            <a:prstGeom prst="rect">
              <a:avLst/>
            </a:prstGeom>
            <a:noFill/>
          </p:spPr>
          <p:txBody>
            <a:bodyPr wrap="square" lIns="0" tIns="0" rIns="0" bIns="0" rtlCol="0">
              <a:spAutoFit/>
            </a:bodyPr>
            <a:lstStyle/>
            <a:p>
              <a:r>
                <a:rPr lang="en-US" sz="600" dirty="0" smtClean="0">
                  <a:solidFill>
                    <a:schemeClr val="bg1"/>
                  </a:solidFill>
                </a:rPr>
                <a:t>1e-4</a:t>
              </a:r>
              <a:endParaRPr lang="en-US" sz="600" dirty="0">
                <a:solidFill>
                  <a:schemeClr val="bg1"/>
                </a:solidFill>
              </a:endParaRPr>
            </a:p>
          </p:txBody>
        </p:sp>
        <p:sp>
          <p:nvSpPr>
            <p:cNvPr id="32" name="TextBox 31"/>
            <p:cNvSpPr txBox="1"/>
            <p:nvPr/>
          </p:nvSpPr>
          <p:spPr>
            <a:xfrm>
              <a:off x="8678791" y="5187500"/>
              <a:ext cx="438741" cy="92333"/>
            </a:xfrm>
            <a:prstGeom prst="rect">
              <a:avLst/>
            </a:prstGeom>
            <a:noFill/>
          </p:spPr>
          <p:txBody>
            <a:bodyPr wrap="square" lIns="0" tIns="0" rIns="0" bIns="0" rtlCol="0">
              <a:spAutoFit/>
            </a:bodyPr>
            <a:lstStyle/>
            <a:p>
              <a:r>
                <a:rPr lang="en-US" sz="600" dirty="0" smtClean="0">
                  <a:solidFill>
                    <a:schemeClr val="bg1"/>
                  </a:solidFill>
                </a:rPr>
                <a:t>3.4e-10</a:t>
              </a:r>
              <a:endParaRPr lang="en-US" sz="600" dirty="0">
                <a:solidFill>
                  <a:schemeClr val="bg1"/>
                </a:solidFill>
              </a:endParaRPr>
            </a:p>
          </p:txBody>
        </p:sp>
        <p:sp>
          <p:nvSpPr>
            <p:cNvPr id="33" name="TextBox 32"/>
            <p:cNvSpPr txBox="1"/>
            <p:nvPr/>
          </p:nvSpPr>
          <p:spPr>
            <a:xfrm>
              <a:off x="8678790" y="4866948"/>
              <a:ext cx="438741" cy="92333"/>
            </a:xfrm>
            <a:prstGeom prst="rect">
              <a:avLst/>
            </a:prstGeom>
            <a:noFill/>
          </p:spPr>
          <p:txBody>
            <a:bodyPr wrap="square" lIns="0" tIns="0" rIns="0" bIns="0" rtlCol="0">
              <a:spAutoFit/>
            </a:bodyPr>
            <a:lstStyle/>
            <a:p>
              <a:r>
                <a:rPr lang="en-US" sz="600" dirty="0" smtClean="0">
                  <a:solidFill>
                    <a:schemeClr val="bg1"/>
                  </a:solidFill>
                </a:rPr>
                <a:t>1.8e-7</a:t>
              </a:r>
              <a:endParaRPr lang="en-US" sz="600" dirty="0">
                <a:solidFill>
                  <a:schemeClr val="bg1"/>
                </a:solidFill>
              </a:endParaRPr>
            </a:p>
          </p:txBody>
        </p:sp>
        <p:sp>
          <p:nvSpPr>
            <p:cNvPr id="34" name="TextBox 33"/>
            <p:cNvSpPr txBox="1"/>
            <p:nvPr/>
          </p:nvSpPr>
          <p:spPr>
            <a:xfrm>
              <a:off x="8678789" y="5509593"/>
              <a:ext cx="438741" cy="92333"/>
            </a:xfrm>
            <a:prstGeom prst="rect">
              <a:avLst/>
            </a:prstGeom>
            <a:noFill/>
          </p:spPr>
          <p:txBody>
            <a:bodyPr wrap="square" lIns="0" tIns="0" rIns="0" bIns="0" rtlCol="0">
              <a:spAutoFit/>
            </a:bodyPr>
            <a:lstStyle/>
            <a:p>
              <a:r>
                <a:rPr lang="en-US" sz="600" dirty="0" smtClean="0">
                  <a:solidFill>
                    <a:schemeClr val="bg1"/>
                  </a:solidFill>
                </a:rPr>
                <a:t>6.3e-13</a:t>
              </a:r>
              <a:endParaRPr lang="en-US" sz="600" dirty="0">
                <a:solidFill>
                  <a:schemeClr val="bg1"/>
                </a:solidFill>
              </a:endParaRPr>
            </a:p>
          </p:txBody>
        </p:sp>
      </p:grpSp>
      <p:sp>
        <p:nvSpPr>
          <p:cNvPr id="86" name="Title 3"/>
          <p:cNvSpPr txBox="1">
            <a:spLocks/>
          </p:cNvSpPr>
          <p:nvPr/>
        </p:nvSpPr>
        <p:spPr>
          <a:xfrm>
            <a:off x="0" y="2062"/>
            <a:ext cx="9144000" cy="857250"/>
          </a:xfrm>
          <a:prstGeom prst="rect">
            <a:avLst/>
          </a:prstGeom>
          <a:effectLst>
            <a:outerShdw blurRad="50800" dist="38100" dir="2700000" algn="tl" rotWithShape="0">
              <a:prstClr val="black">
                <a:alpha val="40000"/>
              </a:prstClr>
            </a:outerShdw>
          </a:effectLst>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latin typeface="Arial Black" panose="020B0A04020102020204" pitchFamily="34" charset="0"/>
              </a:rPr>
              <a:t>Riming</a:t>
            </a:r>
          </a:p>
          <a:p>
            <a:r>
              <a:rPr lang="en-US" sz="1400" dirty="0" smtClean="0">
                <a:solidFill>
                  <a:srgbClr val="E8950E">
                    <a:lumMod val="40000"/>
                    <a:lumOff val="60000"/>
                  </a:srgbClr>
                </a:solidFill>
                <a:effectLst/>
                <a:latin typeface="Arial" panose="020B0604020202020204" pitchFamily="34" charset="0"/>
                <a:cs typeface="Arial" panose="020B0604020202020204" pitchFamily="34" charset="0"/>
              </a:rPr>
              <a:t>Frozen Collecting Liquid</a:t>
            </a:r>
            <a:endParaRPr lang="en-US" sz="1400" dirty="0">
              <a:solidFill>
                <a:srgbClr val="E8950E">
                  <a:lumMod val="40000"/>
                  <a:lumOff val="60000"/>
                </a:srgbClr>
              </a:solidFill>
              <a:effectLst/>
              <a:latin typeface="Arial" panose="020B0604020202020204" pitchFamily="34" charset="0"/>
              <a:cs typeface="Arial" panose="020B0604020202020204" pitchFamily="34" charset="0"/>
            </a:endParaRPr>
          </a:p>
        </p:txBody>
      </p:sp>
      <p:sp>
        <p:nvSpPr>
          <p:cNvPr id="65" name="Title 1"/>
          <p:cNvSpPr txBox="1">
            <a:spLocks/>
          </p:cNvSpPr>
          <p:nvPr/>
        </p:nvSpPr>
        <p:spPr>
          <a:xfrm>
            <a:off x="95959" y="2037397"/>
            <a:ext cx="2458092" cy="4325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tx1">
                    <a:lumMod val="95000"/>
                  </a:schemeClr>
                </a:solidFill>
                <a:latin typeface="Arial" panose="020B0604020202020204" pitchFamily="34" charset="0"/>
                <a:cs typeface="Arial" panose="020B0604020202020204" pitchFamily="34" charset="0"/>
              </a:rPr>
              <a:t>Graupel/Rimed Aggregates = Riming</a:t>
            </a:r>
          </a:p>
          <a:p>
            <a:pPr marL="457200" lvl="1" indent="0">
              <a:buNone/>
            </a:pPr>
            <a:endParaRPr lang="en-US" sz="1600" dirty="0">
              <a:solidFill>
                <a:schemeClr val="tx1">
                  <a:lumMod val="9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00131" y="2572519"/>
            <a:ext cx="2307736" cy="2053977"/>
            <a:chOff x="100131" y="2525915"/>
            <a:chExt cx="2307736" cy="2053977"/>
          </a:xfrm>
        </p:grpSpPr>
        <p:sp>
          <p:nvSpPr>
            <p:cNvPr id="60" name="TextBox 59"/>
            <p:cNvSpPr txBox="1"/>
            <p:nvPr/>
          </p:nvSpPr>
          <p:spPr>
            <a:xfrm>
              <a:off x="581209" y="4302893"/>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Range</a:t>
              </a:r>
              <a:endParaRPr lang="en-US" sz="1200" dirty="0">
                <a:solidFill>
                  <a:schemeClr val="tx1">
                    <a:lumMod val="8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100131" y="2525915"/>
              <a:ext cx="2307736" cy="1767584"/>
              <a:chOff x="100131" y="2479311"/>
              <a:chExt cx="2307736" cy="1767584"/>
            </a:xfrm>
          </p:grpSpPr>
          <p:sp>
            <p:nvSpPr>
              <p:cNvPr id="103" name="TextBox 102"/>
              <p:cNvSpPr txBox="1"/>
              <p:nvPr/>
            </p:nvSpPr>
            <p:spPr>
              <a:xfrm rot="16200000">
                <a:off x="-487233" y="3297298"/>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Height</a:t>
                </a:r>
                <a:endParaRPr lang="en-US" sz="1200" dirty="0">
                  <a:solidFill>
                    <a:schemeClr val="tx1">
                      <a:lumMod val="85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08857" y="2479311"/>
                <a:ext cx="1999010" cy="1767584"/>
                <a:chOff x="389892" y="2374681"/>
                <a:chExt cx="1999010" cy="1767584"/>
              </a:xfrm>
            </p:grpSpPr>
            <p:grpSp>
              <p:nvGrpSpPr>
                <p:cNvPr id="39" name="Group 38"/>
                <p:cNvGrpSpPr/>
                <p:nvPr/>
              </p:nvGrpSpPr>
              <p:grpSpPr>
                <a:xfrm>
                  <a:off x="389892" y="2374681"/>
                  <a:ext cx="1999010" cy="1767584"/>
                  <a:chOff x="283214" y="2366266"/>
                  <a:chExt cx="1999010" cy="1767584"/>
                </a:xfrm>
              </p:grpSpPr>
              <p:sp>
                <p:nvSpPr>
                  <p:cNvPr id="40" name="Rectangle 39"/>
                  <p:cNvSpPr/>
                  <p:nvPr/>
                </p:nvSpPr>
                <p:spPr>
                  <a:xfrm>
                    <a:off x="304763" y="2366266"/>
                    <a:ext cx="1977461" cy="176758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03702" y="338809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42" name="TextBox 41"/>
                  <p:cNvSpPr txBox="1"/>
                  <p:nvPr/>
                </p:nvSpPr>
                <p:spPr>
                  <a:xfrm>
                    <a:off x="404081" y="3876184"/>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43" name="TextBox 42"/>
                  <p:cNvSpPr txBox="1"/>
                  <p:nvPr/>
                </p:nvSpPr>
                <p:spPr>
                  <a:xfrm>
                    <a:off x="304764" y="3632141"/>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44" name="TextBox 43"/>
                  <p:cNvSpPr txBox="1"/>
                  <p:nvPr/>
                </p:nvSpPr>
                <p:spPr>
                  <a:xfrm>
                    <a:off x="302302" y="3132693"/>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45" name="TextBox 44"/>
                  <p:cNvSpPr txBox="1"/>
                  <p:nvPr/>
                </p:nvSpPr>
                <p:spPr>
                  <a:xfrm>
                    <a:off x="283214" y="2640608"/>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3</a:t>
                    </a:r>
                  </a:p>
                </p:txBody>
              </p:sp>
              <p:sp>
                <p:nvSpPr>
                  <p:cNvPr id="46" name="TextBox 45"/>
                  <p:cNvSpPr txBox="1"/>
                  <p:nvPr/>
                </p:nvSpPr>
                <p:spPr>
                  <a:xfrm>
                    <a:off x="370915" y="2891680"/>
                    <a:ext cx="124476"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47" name="TextBox 46"/>
                  <p:cNvSpPr txBox="1"/>
                  <p:nvPr/>
                </p:nvSpPr>
                <p:spPr>
                  <a:xfrm>
                    <a:off x="383344" y="2409220"/>
                    <a:ext cx="124476"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p>
                </p:txBody>
              </p:sp>
              <p:sp>
                <p:nvSpPr>
                  <p:cNvPr id="48" name="Rectangle 47"/>
                  <p:cNvSpPr/>
                  <p:nvPr/>
                </p:nvSpPr>
                <p:spPr>
                  <a:xfrm>
                    <a:off x="533171" y="2492941"/>
                    <a:ext cx="867004" cy="1300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81081" y="3939596"/>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50" name="TextBox 49"/>
                  <p:cNvSpPr txBox="1"/>
                  <p:nvPr/>
                </p:nvSpPr>
                <p:spPr>
                  <a:xfrm>
                    <a:off x="1596850" y="393496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51" name="TextBox 50"/>
                  <p:cNvSpPr txBox="1"/>
                  <p:nvPr/>
                </p:nvSpPr>
                <p:spPr>
                  <a:xfrm>
                    <a:off x="1244559" y="394016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p>
                </p:txBody>
              </p:sp>
              <p:sp>
                <p:nvSpPr>
                  <p:cNvPr id="52" name="TextBox 51"/>
                  <p:cNvSpPr txBox="1"/>
                  <p:nvPr/>
                </p:nvSpPr>
                <p:spPr>
                  <a:xfrm>
                    <a:off x="778869" y="3942319"/>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p>
                </p:txBody>
              </p:sp>
              <p:sp>
                <p:nvSpPr>
                  <p:cNvPr id="53" name="TextBox 52"/>
                  <p:cNvSpPr txBox="1"/>
                  <p:nvPr/>
                </p:nvSpPr>
                <p:spPr>
                  <a:xfrm>
                    <a:off x="978062" y="393812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p>
                </p:txBody>
              </p:sp>
              <p:sp>
                <p:nvSpPr>
                  <p:cNvPr id="54" name="TextBox 53"/>
                  <p:cNvSpPr txBox="1"/>
                  <p:nvPr/>
                </p:nvSpPr>
                <p:spPr>
                  <a:xfrm>
                    <a:off x="2044188" y="3732806"/>
                    <a:ext cx="23237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0.04</a:t>
                    </a:r>
                  </a:p>
                </p:txBody>
              </p:sp>
              <p:sp>
                <p:nvSpPr>
                  <p:cNvPr id="55" name="TextBox 54"/>
                  <p:cNvSpPr txBox="1"/>
                  <p:nvPr/>
                </p:nvSpPr>
                <p:spPr>
                  <a:xfrm>
                    <a:off x="2047249" y="3495809"/>
                    <a:ext cx="218805"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0.08</a:t>
                    </a:r>
                  </a:p>
                </p:txBody>
              </p:sp>
              <p:sp>
                <p:nvSpPr>
                  <p:cNvPr id="56" name="TextBox 55"/>
                  <p:cNvSpPr txBox="1"/>
                  <p:nvPr/>
                </p:nvSpPr>
                <p:spPr>
                  <a:xfrm>
                    <a:off x="2046364" y="3199641"/>
                    <a:ext cx="223372"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0.12</a:t>
                    </a:r>
                  </a:p>
                </p:txBody>
              </p:sp>
              <p:sp>
                <p:nvSpPr>
                  <p:cNvPr id="57" name="TextBox 56"/>
                  <p:cNvSpPr txBox="1"/>
                  <p:nvPr/>
                </p:nvSpPr>
                <p:spPr>
                  <a:xfrm>
                    <a:off x="2046364" y="2899431"/>
                    <a:ext cx="212842"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0.16</a:t>
                    </a:r>
                  </a:p>
                </p:txBody>
              </p:sp>
              <p:sp>
                <p:nvSpPr>
                  <p:cNvPr id="58" name="TextBox 57"/>
                  <p:cNvSpPr txBox="1"/>
                  <p:nvPr/>
                </p:nvSpPr>
                <p:spPr>
                  <a:xfrm>
                    <a:off x="2060157" y="2644882"/>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0.2</a:t>
                    </a:r>
                  </a:p>
                </p:txBody>
              </p:sp>
            </p:grpSp>
            <p:pic>
              <p:nvPicPr>
                <p:cNvPr id="106" name="Picture 105"/>
                <p:cNvPicPr>
                  <a:picLocks/>
                </p:cNvPicPr>
                <p:nvPr/>
              </p:nvPicPr>
              <p:blipFill rotWithShape="1">
                <a:blip r:embed="rId5" cstate="print">
                  <a:extLst>
                    <a:ext uri="{28A0092B-C50C-407E-A947-70E740481C1C}">
                      <a14:useLocalDpi xmlns:a14="http://schemas.microsoft.com/office/drawing/2010/main" val="0"/>
                    </a:ext>
                  </a:extLst>
                </a:blip>
                <a:srcRect l="55620" t="24554" r="3675" b="52058"/>
                <a:stretch/>
              </p:blipFill>
              <p:spPr>
                <a:xfrm>
                  <a:off x="615071" y="2472452"/>
                  <a:ext cx="1541652" cy="1492714"/>
                </a:xfrm>
                <a:prstGeom prst="rect">
                  <a:avLst/>
                </a:prstGeom>
                <a:solidFill>
                  <a:schemeClr val="tx1"/>
                </a:solidFill>
              </p:spPr>
            </p:pic>
            <p:sp>
              <p:nvSpPr>
                <p:cNvPr id="6" name="Rectangle 5"/>
                <p:cNvSpPr/>
                <p:nvPr/>
              </p:nvSpPr>
              <p:spPr>
                <a:xfrm>
                  <a:off x="662191" y="2518923"/>
                  <a:ext cx="1233322" cy="13257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4" name="Straight Connector 73"/>
              <p:cNvCxnSpPr/>
              <p:nvPr/>
            </p:nvCxnSpPr>
            <p:spPr>
              <a:xfrm>
                <a:off x="642215" y="3397724"/>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45540" y="2950627"/>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1686276" y="2790815"/>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77" name="TextBox 76"/>
              <p:cNvSpPr txBox="1"/>
              <p:nvPr/>
            </p:nvSpPr>
            <p:spPr>
              <a:xfrm>
                <a:off x="1780499" y="3224230"/>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cxnSp>
            <p:nvCxnSpPr>
              <p:cNvPr id="78" name="Straight Connector 77"/>
              <p:cNvCxnSpPr/>
              <p:nvPr/>
            </p:nvCxnSpPr>
            <p:spPr>
              <a:xfrm flipV="1">
                <a:off x="891144" y="3343477"/>
                <a:ext cx="913025" cy="229733"/>
              </a:xfrm>
              <a:prstGeom prst="line">
                <a:avLst/>
              </a:prstGeom>
              <a:ln w="38100">
                <a:solidFill>
                  <a:srgbClr val="D911B3"/>
                </a:solidFill>
              </a:ln>
            </p:spPr>
            <p:style>
              <a:lnRef idx="2">
                <a:schemeClr val="accent1"/>
              </a:lnRef>
              <a:fillRef idx="0">
                <a:schemeClr val="accent1"/>
              </a:fillRef>
              <a:effectRef idx="1">
                <a:schemeClr val="accent1"/>
              </a:effectRef>
              <a:fontRef idx="minor">
                <a:schemeClr val="tx1"/>
              </a:fontRef>
            </p:style>
          </p:cxnSp>
        </p:grpSp>
      </p:grpSp>
      <p:pic>
        <p:nvPicPr>
          <p:cNvPr id="3" name="Picture 2"/>
          <p:cNvPicPr>
            <a:picLocks/>
          </p:cNvPicPr>
          <p:nvPr/>
        </p:nvPicPr>
        <p:blipFill rotWithShape="1">
          <a:blip r:embed="rId6">
            <a:extLst>
              <a:ext uri="{28A0092B-C50C-407E-A947-70E740481C1C}">
                <a14:useLocalDpi xmlns:a14="http://schemas.microsoft.com/office/drawing/2010/main" val="0"/>
              </a:ext>
            </a:extLst>
          </a:blip>
          <a:srcRect l="15495" t="36772" r="72197" b="38418"/>
          <a:stretch/>
        </p:blipFill>
        <p:spPr>
          <a:xfrm>
            <a:off x="3146472" y="2279849"/>
            <a:ext cx="1600200" cy="1828800"/>
          </a:xfrm>
          <a:prstGeom prst="rect">
            <a:avLst/>
          </a:prstGeom>
        </p:spPr>
      </p:pic>
      <p:pic>
        <p:nvPicPr>
          <p:cNvPr id="79" name="Picture 78"/>
          <p:cNvPicPr>
            <a:picLocks/>
          </p:cNvPicPr>
          <p:nvPr/>
        </p:nvPicPr>
        <p:blipFill rotWithShape="1">
          <a:blip r:embed="rId6">
            <a:extLst>
              <a:ext uri="{28A0092B-C50C-407E-A947-70E740481C1C}">
                <a14:useLocalDpi xmlns:a14="http://schemas.microsoft.com/office/drawing/2010/main" val="0"/>
              </a:ext>
            </a:extLst>
          </a:blip>
          <a:srcRect l="43499" t="36772" r="43974" b="38418"/>
          <a:stretch/>
        </p:blipFill>
        <p:spPr>
          <a:xfrm>
            <a:off x="5009043" y="2273183"/>
            <a:ext cx="1600200" cy="1828800"/>
          </a:xfrm>
          <a:prstGeom prst="rect">
            <a:avLst/>
          </a:prstGeom>
        </p:spPr>
      </p:pic>
      <p:pic>
        <p:nvPicPr>
          <p:cNvPr id="80" name="Picture 79"/>
          <p:cNvPicPr>
            <a:picLocks/>
          </p:cNvPicPr>
          <p:nvPr/>
        </p:nvPicPr>
        <p:blipFill rotWithShape="1">
          <a:blip r:embed="rId6">
            <a:extLst>
              <a:ext uri="{28A0092B-C50C-407E-A947-70E740481C1C}">
                <a14:useLocalDpi xmlns:a14="http://schemas.microsoft.com/office/drawing/2010/main" val="0"/>
              </a:ext>
            </a:extLst>
          </a:blip>
          <a:srcRect l="71611" t="36772" r="16044" b="38418"/>
          <a:stretch/>
        </p:blipFill>
        <p:spPr>
          <a:xfrm>
            <a:off x="6827035" y="2279849"/>
            <a:ext cx="1600200" cy="1828800"/>
          </a:xfrm>
          <a:prstGeom prst="rect">
            <a:avLst/>
          </a:prstGeom>
        </p:spPr>
      </p:pic>
      <p:cxnSp>
        <p:nvCxnSpPr>
          <p:cNvPr id="66" name="Straight Connector 65"/>
          <p:cNvCxnSpPr/>
          <p:nvPr/>
        </p:nvCxnSpPr>
        <p:spPr>
          <a:xfrm>
            <a:off x="3233738" y="3546869"/>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241763" y="2996627"/>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8079058" y="2825253"/>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69" name="TextBox 68"/>
          <p:cNvSpPr txBox="1"/>
          <p:nvPr/>
        </p:nvSpPr>
        <p:spPr>
          <a:xfrm>
            <a:off x="8173281" y="3393418"/>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pic>
        <p:nvPicPr>
          <p:cNvPr id="5" name="Picture 4"/>
          <p:cNvPicPr>
            <a:picLocks/>
          </p:cNvPicPr>
          <p:nvPr/>
        </p:nvPicPr>
        <p:blipFill rotWithShape="1">
          <a:blip r:embed="rId7">
            <a:extLst>
              <a:ext uri="{28A0092B-C50C-407E-A947-70E740481C1C}">
                <a14:useLocalDpi xmlns:a14="http://schemas.microsoft.com/office/drawing/2010/main" val="0"/>
              </a:ext>
            </a:extLst>
          </a:blip>
          <a:srcRect l="15604" t="36992" r="72198" b="38638"/>
          <a:stretch/>
        </p:blipFill>
        <p:spPr>
          <a:xfrm>
            <a:off x="3109680" y="4592687"/>
            <a:ext cx="1600200" cy="1828800"/>
          </a:xfrm>
          <a:prstGeom prst="rect">
            <a:avLst/>
          </a:prstGeom>
        </p:spPr>
      </p:pic>
      <p:pic>
        <p:nvPicPr>
          <p:cNvPr id="81" name="Picture 80"/>
          <p:cNvPicPr>
            <a:picLocks/>
          </p:cNvPicPr>
          <p:nvPr/>
        </p:nvPicPr>
        <p:blipFill rotWithShape="1">
          <a:blip r:embed="rId7">
            <a:extLst>
              <a:ext uri="{28A0092B-C50C-407E-A947-70E740481C1C}">
                <a14:useLocalDpi xmlns:a14="http://schemas.microsoft.com/office/drawing/2010/main" val="0"/>
              </a:ext>
            </a:extLst>
          </a:blip>
          <a:srcRect l="43607" t="36992" r="44085" b="38638"/>
          <a:stretch/>
        </p:blipFill>
        <p:spPr>
          <a:xfrm>
            <a:off x="5009043" y="4592687"/>
            <a:ext cx="1600200" cy="1828800"/>
          </a:xfrm>
          <a:prstGeom prst="rect">
            <a:avLst/>
          </a:prstGeom>
        </p:spPr>
      </p:pic>
      <p:pic>
        <p:nvPicPr>
          <p:cNvPr id="82" name="Picture 81"/>
          <p:cNvPicPr>
            <a:picLocks/>
          </p:cNvPicPr>
          <p:nvPr/>
        </p:nvPicPr>
        <p:blipFill rotWithShape="1">
          <a:blip r:embed="rId7">
            <a:extLst>
              <a:ext uri="{28A0092B-C50C-407E-A947-70E740481C1C}">
                <a14:useLocalDpi xmlns:a14="http://schemas.microsoft.com/office/drawing/2010/main" val="0"/>
              </a:ext>
            </a:extLst>
          </a:blip>
          <a:srcRect l="71502" t="36992" r="16044" b="38638"/>
          <a:stretch/>
        </p:blipFill>
        <p:spPr>
          <a:xfrm>
            <a:off x="6816557" y="4596203"/>
            <a:ext cx="1600200" cy="1828800"/>
          </a:xfrm>
          <a:prstGeom prst="rect">
            <a:avLst/>
          </a:prstGeom>
        </p:spPr>
      </p:pic>
      <p:cxnSp>
        <p:nvCxnSpPr>
          <p:cNvPr id="70" name="Straight Connector 69"/>
          <p:cNvCxnSpPr/>
          <p:nvPr/>
        </p:nvCxnSpPr>
        <p:spPr>
          <a:xfrm>
            <a:off x="3243446" y="5848318"/>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241846" y="5298076"/>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8117641" y="5126702"/>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73" name="TextBox 72"/>
          <p:cNvSpPr txBox="1"/>
          <p:nvPr/>
        </p:nvSpPr>
        <p:spPr>
          <a:xfrm>
            <a:off x="8211864" y="5694867"/>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spTree>
    <p:extLst>
      <p:ext uri="{BB962C8B-B14F-4D97-AF65-F5344CB8AC3E}">
        <p14:creationId xmlns:p14="http://schemas.microsoft.com/office/powerpoint/2010/main" val="336306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2708330" y="1222407"/>
            <a:ext cx="6372866" cy="5553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80994" y="1222408"/>
            <a:ext cx="2458091" cy="5553776"/>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4931467" y="1404800"/>
            <a:ext cx="1726096" cy="5145256"/>
          </a:xfrm>
          <a:prstGeom prst="rect">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6784420" y="1404799"/>
            <a:ext cx="1688028" cy="5136549"/>
          </a:xfrm>
          <a:prstGeom prst="rect">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1" name="Rectangle 90"/>
          <p:cNvSpPr/>
          <p:nvPr/>
        </p:nvSpPr>
        <p:spPr>
          <a:xfrm>
            <a:off x="3028546" y="1404800"/>
            <a:ext cx="1761963" cy="5155102"/>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3028544" y="1448129"/>
            <a:ext cx="1721462" cy="338554"/>
          </a:xfrm>
          <a:prstGeom prst="rect">
            <a:avLst/>
          </a:prstGeom>
          <a:noFill/>
        </p:spPr>
        <p:txBody>
          <a:bodyPr wrap="square" rtlCol="0">
            <a:spAutoFit/>
          </a:bodyPr>
          <a:lstStyle/>
          <a:p>
            <a:pPr algn="ctr"/>
            <a:r>
              <a:rPr lang="en-US" sz="1600" b="1" dirty="0" err="1" smtClean="0">
                <a:solidFill>
                  <a:schemeClr val="bg1"/>
                </a:solidFill>
                <a:latin typeface="Arial" panose="020B0604020202020204" pitchFamily="34" charset="0"/>
                <a:cs typeface="Arial" panose="020B0604020202020204" pitchFamily="34" charset="0"/>
              </a:rPr>
              <a:t>Milbrandt</a:t>
            </a:r>
            <a:r>
              <a:rPr lang="en-US" sz="1600" b="1" dirty="0" smtClean="0">
                <a:solidFill>
                  <a:schemeClr val="bg1"/>
                </a:solidFill>
                <a:latin typeface="Arial" panose="020B0604020202020204" pitchFamily="34" charset="0"/>
                <a:cs typeface="Arial" panose="020B0604020202020204" pitchFamily="34" charset="0"/>
              </a:rPr>
              <a:t> - </a:t>
            </a:r>
            <a:r>
              <a:rPr lang="en-US" sz="1600" b="1" dirty="0" err="1" smtClean="0">
                <a:solidFill>
                  <a:schemeClr val="bg1"/>
                </a:solidFill>
                <a:latin typeface="Arial" panose="020B0604020202020204" pitchFamily="34" charset="0"/>
                <a:cs typeface="Arial" panose="020B0604020202020204" pitchFamily="34" charset="0"/>
              </a:rPr>
              <a:t>Yau</a:t>
            </a:r>
            <a:r>
              <a:rPr lang="en-US" sz="1600" b="1" dirty="0" smtClean="0">
                <a:solidFill>
                  <a:schemeClr val="bg1"/>
                </a:solidFill>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p:txBody>
      </p:sp>
      <p:sp>
        <p:nvSpPr>
          <p:cNvPr id="93" name="TextBox 92"/>
          <p:cNvSpPr txBox="1"/>
          <p:nvPr/>
        </p:nvSpPr>
        <p:spPr>
          <a:xfrm>
            <a:off x="4959754" y="1438140"/>
            <a:ext cx="1667995"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Morrison</a:t>
            </a:r>
            <a:endParaRPr lang="en-US" sz="1600" b="1" dirty="0">
              <a:solidFill>
                <a:schemeClr val="bg1"/>
              </a:solidFill>
              <a:latin typeface="Arial" panose="020B0604020202020204" pitchFamily="34" charset="0"/>
              <a:cs typeface="Arial" panose="020B0604020202020204" pitchFamily="34" charset="0"/>
            </a:endParaRPr>
          </a:p>
        </p:txBody>
      </p:sp>
      <p:sp>
        <p:nvSpPr>
          <p:cNvPr id="94" name="TextBox 93"/>
          <p:cNvSpPr txBox="1"/>
          <p:nvPr/>
        </p:nvSpPr>
        <p:spPr>
          <a:xfrm>
            <a:off x="6826808" y="1404799"/>
            <a:ext cx="1603814"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WDM6</a:t>
            </a:r>
            <a:endParaRPr lang="en-US" sz="1600" b="1" dirty="0">
              <a:solidFill>
                <a:schemeClr val="bg1"/>
              </a:solidFill>
              <a:latin typeface="Arial" panose="020B0604020202020204" pitchFamily="34" charset="0"/>
              <a:cs typeface="Arial" panose="020B0604020202020204" pitchFamily="34" charset="0"/>
            </a:endParaRPr>
          </a:p>
        </p:txBody>
      </p:sp>
      <p:sp>
        <p:nvSpPr>
          <p:cNvPr id="95" name="TextBox 94"/>
          <p:cNvSpPr txBox="1"/>
          <p:nvPr/>
        </p:nvSpPr>
        <p:spPr>
          <a:xfrm>
            <a:off x="80994" y="1844362"/>
            <a:ext cx="9000201" cy="246221"/>
          </a:xfrm>
          <a:prstGeom prst="rect">
            <a:avLst/>
          </a:prstGeom>
          <a:solidFill>
            <a:schemeClr val="bg2">
              <a:lumMod val="75000"/>
              <a:lumOff val="25000"/>
            </a:schemeClr>
          </a:solidFill>
        </p:spPr>
        <p:txBody>
          <a:bodyPr wrap="square" lIns="0" tIns="0" bIns="0" rtlCol="0">
            <a:spAutoFit/>
          </a:bodyPr>
          <a:lstStyle/>
          <a:p>
            <a:pPr algn="ctr"/>
            <a:r>
              <a:rPr lang="en-US" sz="1600" dirty="0" smtClean="0">
                <a:solidFill>
                  <a:schemeClr val="tx1">
                    <a:lumMod val="95000"/>
                  </a:schemeClr>
                </a:solidFill>
                <a:latin typeface="Arial" panose="020B0604020202020204" pitchFamily="34" charset="0"/>
                <a:cs typeface="Arial" panose="020B0604020202020204" pitchFamily="34" charset="0"/>
              </a:rPr>
              <a:t>Occurrence Frequency</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96" name="TextBox 95"/>
          <p:cNvSpPr txBox="1"/>
          <p:nvPr/>
        </p:nvSpPr>
        <p:spPr>
          <a:xfrm>
            <a:off x="2705822" y="4200688"/>
            <a:ext cx="6438178" cy="246221"/>
          </a:xfrm>
          <a:prstGeom prst="rect">
            <a:avLst/>
          </a:prstGeom>
          <a:solidFill>
            <a:schemeClr val="bg2">
              <a:lumMod val="75000"/>
              <a:lumOff val="25000"/>
            </a:schemeClr>
          </a:solidFill>
        </p:spPr>
        <p:txBody>
          <a:bodyPr wrap="square" tIns="0" bIns="0" rtlCol="0">
            <a:spAutoFit/>
          </a:bodyPr>
          <a:lstStyle/>
          <a:p>
            <a:r>
              <a:rPr lang="en-US" sz="1600" dirty="0" smtClean="0">
                <a:solidFill>
                  <a:schemeClr val="tx1">
                    <a:lumMod val="95000"/>
                  </a:schemeClr>
                </a:solidFill>
                <a:latin typeface="Arial" panose="020B0604020202020204" pitchFamily="34" charset="0"/>
                <a:cs typeface="Arial" panose="020B0604020202020204" pitchFamily="34" charset="0"/>
              </a:rPr>
              <a:t>	Mean Production Rate (kg kg</a:t>
            </a:r>
            <a:r>
              <a:rPr lang="en-US" sz="1600" baseline="30000" dirty="0" smtClean="0">
                <a:solidFill>
                  <a:schemeClr val="tx1">
                    <a:lumMod val="95000"/>
                  </a:schemeClr>
                </a:solidFill>
                <a:latin typeface="Arial" panose="020B0604020202020204" pitchFamily="34" charset="0"/>
                <a:cs typeface="Arial" panose="020B0604020202020204" pitchFamily="34" charset="0"/>
              </a:rPr>
              <a:t>-1 </a:t>
            </a:r>
            <a:r>
              <a:rPr lang="en-US" sz="1600" dirty="0" smtClean="0">
                <a:solidFill>
                  <a:schemeClr val="tx1">
                    <a:lumMod val="95000"/>
                  </a:schemeClr>
                </a:solidFill>
                <a:latin typeface="Arial" panose="020B0604020202020204" pitchFamily="34" charset="0"/>
                <a:cs typeface="Arial" panose="020B0604020202020204" pitchFamily="34" charset="0"/>
              </a:rPr>
              <a:t>s</a:t>
            </a:r>
            <a:r>
              <a:rPr lang="en-US" sz="1600" baseline="30000" dirty="0" smtClean="0">
                <a:solidFill>
                  <a:schemeClr val="tx1">
                    <a:lumMod val="95000"/>
                  </a:schemeClr>
                </a:solidFill>
                <a:latin typeface="Arial" panose="020B0604020202020204" pitchFamily="34" charset="0"/>
                <a:cs typeface="Arial" panose="020B0604020202020204" pitchFamily="34" charset="0"/>
              </a:rPr>
              <a:t>-1</a:t>
            </a:r>
            <a:r>
              <a:rPr lang="en-US" sz="1600" dirty="0" smtClean="0">
                <a:solidFill>
                  <a:schemeClr val="tx1">
                    <a:lumMod val="95000"/>
                  </a:schemeClr>
                </a:solidFill>
                <a:latin typeface="Arial" panose="020B0604020202020204" pitchFamily="34" charset="0"/>
                <a:cs typeface="Arial" panose="020B0604020202020204" pitchFamily="34" charset="0"/>
              </a:rPr>
              <a:t>)</a:t>
            </a:r>
            <a:endParaRPr lang="en-US" sz="1600" dirty="0">
              <a:solidFill>
                <a:schemeClr val="tx1">
                  <a:lumMod val="95000"/>
                </a:schemeClr>
              </a:solidFill>
              <a:latin typeface="Arial" panose="020B0604020202020204" pitchFamily="34" charset="0"/>
              <a:cs typeface="Arial" panose="020B0604020202020204" pitchFamily="34" charset="0"/>
            </a:endParaRPr>
          </a:p>
        </p:txBody>
      </p:sp>
      <p:sp>
        <p:nvSpPr>
          <p:cNvPr id="97" name="TextBox 96"/>
          <p:cNvSpPr txBox="1"/>
          <p:nvPr/>
        </p:nvSpPr>
        <p:spPr>
          <a:xfrm rot="16200000">
            <a:off x="2122386" y="2855751"/>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 Adjusted Height </a:t>
            </a:r>
            <a:endParaRPr lang="en-US" sz="1200" dirty="0">
              <a:solidFill>
                <a:schemeClr val="bg1"/>
              </a:solidFill>
              <a:latin typeface="Arial" panose="020B0604020202020204" pitchFamily="34" charset="0"/>
              <a:cs typeface="Arial" panose="020B0604020202020204" pitchFamily="34" charset="0"/>
            </a:endParaRPr>
          </a:p>
        </p:txBody>
      </p:sp>
      <p:sp>
        <p:nvSpPr>
          <p:cNvPr id="98" name="TextBox 97"/>
          <p:cNvSpPr txBox="1"/>
          <p:nvPr/>
        </p:nvSpPr>
        <p:spPr>
          <a:xfrm rot="16200000">
            <a:off x="2118459" y="5353790"/>
            <a:ext cx="1451728"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Adjusted Height</a:t>
            </a:r>
            <a:endParaRPr lang="en-US" sz="1200" dirty="0">
              <a:solidFill>
                <a:schemeClr val="bg1"/>
              </a:solidFill>
              <a:latin typeface="Arial" panose="020B0604020202020204" pitchFamily="34" charset="0"/>
              <a:cs typeface="Arial" panose="020B0604020202020204" pitchFamily="34" charset="0"/>
            </a:endParaRPr>
          </a:p>
        </p:txBody>
      </p:sp>
      <p:sp>
        <p:nvSpPr>
          <p:cNvPr id="99" name="TextBox 98"/>
          <p:cNvSpPr txBox="1"/>
          <p:nvPr/>
        </p:nvSpPr>
        <p:spPr>
          <a:xfrm>
            <a:off x="3757524" y="6568675"/>
            <a:ext cx="3740871"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Zonal Distance</a:t>
            </a:r>
            <a:endParaRPr lang="en-US" sz="1200" dirty="0">
              <a:solidFill>
                <a:schemeClr val="bg1"/>
              </a:solidFill>
              <a:latin typeface="Arial" panose="020B0604020202020204" pitchFamily="34" charset="0"/>
              <a:cs typeface="Arial" panose="020B0604020202020204" pitchFamily="34" charset="0"/>
            </a:endParaRPr>
          </a:p>
        </p:txBody>
      </p:sp>
      <p:sp>
        <p:nvSpPr>
          <p:cNvPr id="100" name="TextBox 99"/>
          <p:cNvSpPr txBox="1"/>
          <p:nvPr/>
        </p:nvSpPr>
        <p:spPr>
          <a:xfrm>
            <a:off x="80994" y="1436592"/>
            <a:ext cx="2452159" cy="338554"/>
          </a:xfrm>
          <a:prstGeom prst="rect">
            <a:avLst/>
          </a:prstGeom>
          <a:noFill/>
        </p:spPr>
        <p:txBody>
          <a:bodyPr wrap="square" rtlCol="0">
            <a:spAutoFit/>
          </a:bodyPr>
          <a:lstStyle/>
          <a:p>
            <a:pPr algn="ctr"/>
            <a:r>
              <a:rPr lang="en-US" sz="1600" b="1" dirty="0" smtClean="0">
                <a:solidFill>
                  <a:schemeClr val="tx1">
                    <a:lumMod val="95000"/>
                  </a:schemeClr>
                </a:solidFill>
                <a:latin typeface="Arial" panose="020B0604020202020204" pitchFamily="34" charset="0"/>
                <a:cs typeface="Arial" panose="020B0604020202020204" pitchFamily="34" charset="0"/>
              </a:rPr>
              <a:t>S-</a:t>
            </a:r>
            <a:r>
              <a:rPr lang="en-US" sz="1600" b="1" dirty="0" err="1" smtClean="0">
                <a:solidFill>
                  <a:schemeClr val="tx1">
                    <a:lumMod val="95000"/>
                  </a:schemeClr>
                </a:solidFill>
                <a:latin typeface="Arial" panose="020B0604020202020204" pitchFamily="34" charset="0"/>
                <a:cs typeface="Arial" panose="020B0604020202020204" pitchFamily="34" charset="0"/>
              </a:rPr>
              <a:t>PolKa</a:t>
            </a:r>
            <a:r>
              <a:rPr lang="en-US" sz="1600" b="1" dirty="0" smtClean="0">
                <a:solidFill>
                  <a:schemeClr val="tx1">
                    <a:lumMod val="95000"/>
                  </a:schemeClr>
                </a:solidFill>
                <a:latin typeface="Arial" panose="020B0604020202020204" pitchFamily="34" charset="0"/>
                <a:cs typeface="Arial" panose="020B0604020202020204" pitchFamily="34" charset="0"/>
              </a:rPr>
              <a:t> PID</a:t>
            </a:r>
            <a:endParaRPr lang="en-US" sz="1600" b="1" dirty="0">
              <a:solidFill>
                <a:schemeClr val="tx1">
                  <a:lumMod val="95000"/>
                </a:schemeClr>
              </a:solidFill>
              <a:latin typeface="Arial" panose="020B0604020202020204" pitchFamily="34" charset="0"/>
              <a:cs typeface="Arial" panose="020B0604020202020204" pitchFamily="34" charset="0"/>
            </a:endParaRPr>
          </a:p>
        </p:txBody>
      </p:sp>
      <p:sp>
        <p:nvSpPr>
          <p:cNvPr id="8" name="Title 3"/>
          <p:cNvSpPr txBox="1">
            <a:spLocks/>
          </p:cNvSpPr>
          <p:nvPr/>
        </p:nvSpPr>
        <p:spPr>
          <a:xfrm>
            <a:off x="0" y="-3740"/>
            <a:ext cx="9144000"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latin typeface="Arial Black" panose="020B0A04020102020204" pitchFamily="34" charset="0"/>
              </a:rPr>
              <a:t>Melting</a:t>
            </a:r>
            <a:endParaRPr lang="en-US" sz="2800" dirty="0">
              <a:solidFill>
                <a:srgbClr val="E8950E">
                  <a:lumMod val="40000"/>
                  <a:lumOff val="60000"/>
                </a:srgbClr>
              </a:solidFill>
              <a:latin typeface="Arial Black" panose="020B0A04020102020204" pitchFamily="34" charset="0"/>
            </a:endParaRPr>
          </a:p>
        </p:txBody>
      </p:sp>
      <p:sp>
        <p:nvSpPr>
          <p:cNvPr id="66" name="Title 1"/>
          <p:cNvSpPr txBox="1">
            <a:spLocks/>
          </p:cNvSpPr>
          <p:nvPr/>
        </p:nvSpPr>
        <p:spPr>
          <a:xfrm>
            <a:off x="140148" y="2062139"/>
            <a:ext cx="2418750" cy="285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smtClean="0">
                <a:solidFill>
                  <a:schemeClr val="tx1">
                    <a:lumMod val="95000"/>
                  </a:schemeClr>
                </a:solidFill>
                <a:latin typeface="Arial" panose="020B0604020202020204" pitchFamily="34" charset="0"/>
                <a:cs typeface="Arial" panose="020B0604020202020204" pitchFamily="34" charset="0"/>
              </a:rPr>
              <a:t>Wet Aggregates = Melting</a:t>
            </a:r>
          </a:p>
          <a:p>
            <a:pPr marL="457200" lvl="1" indent="0">
              <a:buNone/>
            </a:pPr>
            <a:endParaRPr lang="en-US" sz="1600" dirty="0">
              <a:solidFill>
                <a:schemeClr val="tx1">
                  <a:lumMod val="95000"/>
                </a:schemeClr>
              </a:solidFill>
              <a:latin typeface="Arial" panose="020B0604020202020204" pitchFamily="34" charset="0"/>
              <a:cs typeface="Arial" panose="020B0604020202020204" pitchFamily="34" charset="0"/>
            </a:endParaRPr>
          </a:p>
        </p:txBody>
      </p:sp>
      <p:pic>
        <p:nvPicPr>
          <p:cNvPr id="67" name="Picture 66"/>
          <p:cNvPicPr>
            <a:picLocks/>
          </p:cNvPicPr>
          <p:nvPr/>
        </p:nvPicPr>
        <p:blipFill rotWithShape="1">
          <a:blip r:embed="rId3" cstate="screen">
            <a:extLst>
              <a:ext uri="{28A0092B-C50C-407E-A947-70E740481C1C}">
                <a14:useLocalDpi xmlns:a14="http://schemas.microsoft.com/office/drawing/2010/main"/>
              </a:ext>
            </a:extLst>
          </a:blip>
          <a:srcRect l="79725"/>
          <a:stretch/>
        </p:blipFill>
        <p:spPr>
          <a:xfrm>
            <a:off x="8514394" y="2162826"/>
            <a:ext cx="556180" cy="1828800"/>
          </a:xfrm>
          <a:prstGeom prst="rect">
            <a:avLst/>
          </a:prstGeom>
        </p:spPr>
      </p:pic>
      <p:grpSp>
        <p:nvGrpSpPr>
          <p:cNvPr id="68" name="Group 67"/>
          <p:cNvGrpSpPr/>
          <p:nvPr/>
        </p:nvGrpSpPr>
        <p:grpSpPr>
          <a:xfrm>
            <a:off x="8528511" y="4586298"/>
            <a:ext cx="463216" cy="1828800"/>
            <a:chOff x="8403383" y="4624798"/>
            <a:chExt cx="751667" cy="1828800"/>
          </a:xfrm>
        </p:grpSpPr>
        <p:pic>
          <p:nvPicPr>
            <p:cNvPr id="69" name="Picture 68"/>
            <p:cNvPicPr>
              <a:picLocks noChangeAspect="1"/>
            </p:cNvPicPr>
            <p:nvPr/>
          </p:nvPicPr>
          <p:blipFill rotWithShape="1">
            <a:blip r:embed="rId4">
              <a:extLst>
                <a:ext uri="{28A0092B-C50C-407E-A947-70E740481C1C}">
                  <a14:useLocalDpi xmlns:a14="http://schemas.microsoft.com/office/drawing/2010/main" val="0"/>
                </a:ext>
              </a:extLst>
            </a:blip>
            <a:srcRect l="83978" t="36682" r="12325" b="38602"/>
            <a:stretch/>
          </p:blipFill>
          <p:spPr>
            <a:xfrm>
              <a:off x="8403383" y="4624798"/>
              <a:ext cx="546481" cy="1828800"/>
            </a:xfrm>
            <a:prstGeom prst="rect">
              <a:avLst/>
            </a:prstGeom>
          </p:spPr>
        </p:pic>
        <p:sp>
          <p:nvSpPr>
            <p:cNvPr id="70" name="Rectangle 69"/>
            <p:cNvSpPr/>
            <p:nvPr/>
          </p:nvSpPr>
          <p:spPr>
            <a:xfrm>
              <a:off x="8689852" y="4624798"/>
              <a:ext cx="368437" cy="18288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71" name="TextBox 70"/>
            <p:cNvSpPr txBox="1"/>
            <p:nvPr/>
          </p:nvSpPr>
          <p:spPr>
            <a:xfrm>
              <a:off x="8716309" y="4651951"/>
              <a:ext cx="438741" cy="92333"/>
            </a:xfrm>
            <a:prstGeom prst="rect">
              <a:avLst/>
            </a:prstGeom>
            <a:noFill/>
          </p:spPr>
          <p:txBody>
            <a:bodyPr wrap="square" lIns="0" tIns="0" rIns="0" bIns="0" rtlCol="0">
              <a:spAutoFit/>
            </a:bodyPr>
            <a:lstStyle/>
            <a:p>
              <a:r>
                <a:rPr lang="en-US" sz="600" dirty="0" smtClean="0">
                  <a:solidFill>
                    <a:schemeClr val="bg1"/>
                  </a:solidFill>
                </a:rPr>
                <a:t>9.6e-5</a:t>
              </a:r>
              <a:endParaRPr lang="en-US" sz="600" dirty="0">
                <a:solidFill>
                  <a:schemeClr val="bg1"/>
                </a:solidFill>
              </a:endParaRPr>
            </a:p>
          </p:txBody>
        </p:sp>
        <p:sp>
          <p:nvSpPr>
            <p:cNvPr id="72" name="TextBox 71"/>
            <p:cNvSpPr txBox="1"/>
            <p:nvPr/>
          </p:nvSpPr>
          <p:spPr>
            <a:xfrm>
              <a:off x="8712430" y="5264077"/>
              <a:ext cx="438741" cy="92333"/>
            </a:xfrm>
            <a:prstGeom prst="rect">
              <a:avLst/>
            </a:prstGeom>
            <a:noFill/>
          </p:spPr>
          <p:txBody>
            <a:bodyPr wrap="square" lIns="0" tIns="0" rIns="0" bIns="0" rtlCol="0">
              <a:spAutoFit/>
            </a:bodyPr>
            <a:lstStyle/>
            <a:p>
              <a:r>
                <a:rPr lang="en-US" sz="600" dirty="0" smtClean="0">
                  <a:solidFill>
                    <a:schemeClr val="bg1"/>
                  </a:solidFill>
                </a:rPr>
                <a:t>2.8e-8</a:t>
              </a:r>
              <a:endParaRPr lang="en-US" sz="600" dirty="0">
                <a:solidFill>
                  <a:schemeClr val="bg1"/>
                </a:solidFill>
              </a:endParaRPr>
            </a:p>
          </p:txBody>
        </p:sp>
        <p:sp>
          <p:nvSpPr>
            <p:cNvPr id="73" name="TextBox 72"/>
            <p:cNvSpPr txBox="1"/>
            <p:nvPr/>
          </p:nvSpPr>
          <p:spPr>
            <a:xfrm>
              <a:off x="8712431" y="4913660"/>
              <a:ext cx="438741" cy="92333"/>
            </a:xfrm>
            <a:prstGeom prst="rect">
              <a:avLst/>
            </a:prstGeom>
            <a:noFill/>
          </p:spPr>
          <p:txBody>
            <a:bodyPr wrap="square" lIns="0" tIns="0" rIns="0" bIns="0" rtlCol="0">
              <a:spAutoFit/>
            </a:bodyPr>
            <a:lstStyle/>
            <a:p>
              <a:r>
                <a:rPr lang="en-US" sz="600" dirty="0" smtClean="0">
                  <a:solidFill>
                    <a:schemeClr val="bg1"/>
                  </a:solidFill>
                </a:rPr>
                <a:t>1.6e-6</a:t>
              </a:r>
              <a:endParaRPr lang="en-US" sz="600" dirty="0">
                <a:solidFill>
                  <a:schemeClr val="bg1"/>
                </a:solidFill>
              </a:endParaRPr>
            </a:p>
          </p:txBody>
        </p:sp>
        <p:sp>
          <p:nvSpPr>
            <p:cNvPr id="74" name="TextBox 73"/>
            <p:cNvSpPr txBox="1"/>
            <p:nvPr/>
          </p:nvSpPr>
          <p:spPr>
            <a:xfrm>
              <a:off x="8713266" y="5559649"/>
              <a:ext cx="438741" cy="92333"/>
            </a:xfrm>
            <a:prstGeom prst="rect">
              <a:avLst/>
            </a:prstGeom>
            <a:noFill/>
          </p:spPr>
          <p:txBody>
            <a:bodyPr wrap="square" lIns="0" tIns="0" rIns="0" bIns="0" rtlCol="0">
              <a:spAutoFit/>
            </a:bodyPr>
            <a:lstStyle/>
            <a:p>
              <a:r>
                <a:rPr lang="en-US" sz="600" dirty="0" smtClean="0">
                  <a:solidFill>
                    <a:schemeClr val="bg1"/>
                  </a:solidFill>
                </a:rPr>
                <a:t>4.9e-10</a:t>
              </a:r>
              <a:endParaRPr lang="en-US" sz="600" dirty="0">
                <a:solidFill>
                  <a:schemeClr val="bg1"/>
                </a:solidFill>
              </a:endParaRPr>
            </a:p>
          </p:txBody>
        </p:sp>
      </p:grpSp>
      <p:grpSp>
        <p:nvGrpSpPr>
          <p:cNvPr id="4" name="Group 3"/>
          <p:cNvGrpSpPr/>
          <p:nvPr/>
        </p:nvGrpSpPr>
        <p:grpSpPr>
          <a:xfrm>
            <a:off x="131081" y="2424521"/>
            <a:ext cx="2262878" cy="2042557"/>
            <a:chOff x="131081" y="2366266"/>
            <a:chExt cx="2262878" cy="2042557"/>
          </a:xfrm>
        </p:grpSpPr>
        <p:sp>
          <p:nvSpPr>
            <p:cNvPr id="103" name="TextBox 102"/>
            <p:cNvSpPr txBox="1"/>
            <p:nvPr/>
          </p:nvSpPr>
          <p:spPr>
            <a:xfrm rot="16200000">
              <a:off x="-456283" y="3076106"/>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Height</a:t>
              </a:r>
              <a:endParaRPr lang="en-US" sz="1200" dirty="0">
                <a:solidFill>
                  <a:schemeClr val="tx1">
                    <a:lumMod val="85000"/>
                  </a:schemeClr>
                </a:solidFill>
                <a:latin typeface="Arial" panose="020B0604020202020204" pitchFamily="34" charset="0"/>
                <a:cs typeface="Arial" panose="020B0604020202020204" pitchFamily="34" charset="0"/>
              </a:endParaRPr>
            </a:p>
          </p:txBody>
        </p:sp>
        <p:sp>
          <p:nvSpPr>
            <p:cNvPr id="61" name="TextBox 60"/>
            <p:cNvSpPr txBox="1"/>
            <p:nvPr/>
          </p:nvSpPr>
          <p:spPr>
            <a:xfrm>
              <a:off x="711602" y="4131824"/>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Range</a:t>
              </a:r>
              <a:endParaRPr lang="en-US" sz="1200" dirty="0">
                <a:solidFill>
                  <a:schemeClr val="tx1">
                    <a:lumMod val="8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440383" y="2366266"/>
              <a:ext cx="1953576" cy="1767584"/>
              <a:chOff x="440383" y="2366266"/>
              <a:chExt cx="1953576" cy="1767584"/>
            </a:xfrm>
          </p:grpSpPr>
          <p:grpSp>
            <p:nvGrpSpPr>
              <p:cNvPr id="40" name="Group 39"/>
              <p:cNvGrpSpPr/>
              <p:nvPr/>
            </p:nvGrpSpPr>
            <p:grpSpPr>
              <a:xfrm>
                <a:off x="440383" y="2366266"/>
                <a:ext cx="1953576" cy="1767584"/>
                <a:chOff x="283214" y="2366266"/>
                <a:chExt cx="1953576" cy="1767584"/>
              </a:xfrm>
            </p:grpSpPr>
            <p:sp>
              <p:nvSpPr>
                <p:cNvPr id="41" name="Rectangle 40"/>
                <p:cNvSpPr/>
                <p:nvPr/>
              </p:nvSpPr>
              <p:spPr>
                <a:xfrm>
                  <a:off x="304764" y="2366266"/>
                  <a:ext cx="1911416" cy="176758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03702" y="338809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43" name="TextBox 42"/>
                <p:cNvSpPr txBox="1"/>
                <p:nvPr/>
              </p:nvSpPr>
              <p:spPr>
                <a:xfrm>
                  <a:off x="404081" y="3876184"/>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44" name="TextBox 43"/>
                <p:cNvSpPr txBox="1"/>
                <p:nvPr/>
              </p:nvSpPr>
              <p:spPr>
                <a:xfrm>
                  <a:off x="304764" y="3632141"/>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45" name="TextBox 44"/>
                <p:cNvSpPr txBox="1"/>
                <p:nvPr/>
              </p:nvSpPr>
              <p:spPr>
                <a:xfrm>
                  <a:off x="302302" y="3132693"/>
                  <a:ext cx="212364"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46" name="TextBox 45"/>
                <p:cNvSpPr txBox="1"/>
                <p:nvPr/>
              </p:nvSpPr>
              <p:spPr>
                <a:xfrm>
                  <a:off x="283214" y="2640608"/>
                  <a:ext cx="212364" cy="123111"/>
                </a:xfrm>
                <a:prstGeom prst="rect">
                  <a:avLst/>
                </a:prstGeom>
                <a:noFill/>
              </p:spPr>
              <p:txBody>
                <a:bodyPr wrap="square" lIns="0" tIns="0" rIns="0" bIns="0" rtlCol="0">
                  <a:spAutoFit/>
                </a:bodyPr>
                <a:lstStyle/>
                <a:p>
                  <a:pPr algn="r"/>
                  <a:r>
                    <a:rPr lang="en-US" sz="800" dirty="0">
                      <a:solidFill>
                        <a:schemeClr val="bg1"/>
                      </a:solidFill>
                      <a:latin typeface="Arial" panose="020B0604020202020204" pitchFamily="34" charset="0"/>
                      <a:cs typeface="Arial" panose="020B0604020202020204" pitchFamily="34" charset="0"/>
                    </a:rPr>
                    <a:t>3</a:t>
                  </a:r>
                  <a:endParaRPr lang="en-US" sz="800" dirty="0" smtClean="0">
                    <a:solidFill>
                      <a:schemeClr val="bg1"/>
                    </a:solidFill>
                    <a:latin typeface="Arial" panose="020B0604020202020204" pitchFamily="34" charset="0"/>
                    <a:cs typeface="Arial" panose="020B0604020202020204" pitchFamily="34" charset="0"/>
                  </a:endParaRPr>
                </a:p>
              </p:txBody>
            </p:sp>
            <p:sp>
              <p:nvSpPr>
                <p:cNvPr id="47" name="TextBox 46"/>
                <p:cNvSpPr txBox="1"/>
                <p:nvPr/>
              </p:nvSpPr>
              <p:spPr>
                <a:xfrm>
                  <a:off x="380540" y="2901305"/>
                  <a:ext cx="124476"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2</a:t>
                  </a:r>
                </a:p>
              </p:txBody>
            </p:sp>
            <p:sp>
              <p:nvSpPr>
                <p:cNvPr id="48" name="TextBox 47"/>
                <p:cNvSpPr txBox="1"/>
                <p:nvPr/>
              </p:nvSpPr>
              <p:spPr>
                <a:xfrm>
                  <a:off x="383344" y="2409220"/>
                  <a:ext cx="124476"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4</a:t>
                  </a:r>
                </a:p>
              </p:txBody>
            </p:sp>
            <p:sp>
              <p:nvSpPr>
                <p:cNvPr id="49" name="Rectangle 48"/>
                <p:cNvSpPr/>
                <p:nvPr/>
              </p:nvSpPr>
              <p:spPr>
                <a:xfrm>
                  <a:off x="533171" y="2492941"/>
                  <a:ext cx="867004" cy="1300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681081" y="3939596"/>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51" name="TextBox 50"/>
                <p:cNvSpPr txBox="1"/>
                <p:nvPr/>
              </p:nvSpPr>
              <p:spPr>
                <a:xfrm>
                  <a:off x="1596850" y="3934969"/>
                  <a:ext cx="9525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a:t>
                  </a:r>
                </a:p>
              </p:txBody>
            </p:sp>
            <p:sp>
              <p:nvSpPr>
                <p:cNvPr id="52" name="TextBox 51"/>
                <p:cNvSpPr txBox="1"/>
                <p:nvPr/>
              </p:nvSpPr>
              <p:spPr>
                <a:xfrm>
                  <a:off x="1244559" y="394016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0.75</a:t>
                  </a:r>
                </a:p>
              </p:txBody>
            </p:sp>
            <p:sp>
              <p:nvSpPr>
                <p:cNvPr id="53" name="TextBox 52"/>
                <p:cNvSpPr txBox="1"/>
                <p:nvPr/>
              </p:nvSpPr>
              <p:spPr>
                <a:xfrm>
                  <a:off x="778869" y="3942319"/>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0.25</a:t>
                  </a:r>
                </a:p>
              </p:txBody>
            </p:sp>
            <p:sp>
              <p:nvSpPr>
                <p:cNvPr id="54" name="TextBox 53"/>
                <p:cNvSpPr txBox="1"/>
                <p:nvPr/>
              </p:nvSpPr>
              <p:spPr>
                <a:xfrm>
                  <a:off x="978062" y="3938126"/>
                  <a:ext cx="282400" cy="123111"/>
                </a:xfrm>
                <a:prstGeom prst="rect">
                  <a:avLst/>
                </a:prstGeom>
                <a:noFill/>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0.5</a:t>
                  </a:r>
                </a:p>
              </p:txBody>
            </p:sp>
            <p:sp>
              <p:nvSpPr>
                <p:cNvPr id="56" name="TextBox 55"/>
                <p:cNvSpPr txBox="1"/>
                <p:nvPr/>
              </p:nvSpPr>
              <p:spPr>
                <a:xfrm>
                  <a:off x="2049908" y="3495605"/>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0.2</a:t>
                  </a:r>
                </a:p>
              </p:txBody>
            </p:sp>
            <p:sp>
              <p:nvSpPr>
                <p:cNvPr id="57" name="TextBox 56"/>
                <p:cNvSpPr txBox="1"/>
                <p:nvPr/>
              </p:nvSpPr>
              <p:spPr>
                <a:xfrm>
                  <a:off x="2052644" y="3208720"/>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0.4</a:t>
                  </a:r>
                </a:p>
              </p:txBody>
            </p:sp>
            <p:sp>
              <p:nvSpPr>
                <p:cNvPr id="58" name="TextBox 57"/>
                <p:cNvSpPr txBox="1"/>
                <p:nvPr/>
              </p:nvSpPr>
              <p:spPr>
                <a:xfrm>
                  <a:off x="2049908" y="2901304"/>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0.6</a:t>
                  </a:r>
                </a:p>
              </p:txBody>
            </p:sp>
            <p:sp>
              <p:nvSpPr>
                <p:cNvPr id="59" name="TextBox 58"/>
                <p:cNvSpPr txBox="1"/>
                <p:nvPr/>
              </p:nvSpPr>
              <p:spPr>
                <a:xfrm>
                  <a:off x="2060157" y="2644882"/>
                  <a:ext cx="176633" cy="123111"/>
                </a:xfrm>
                <a:prstGeom prst="rect">
                  <a:avLst/>
                </a:prstGeom>
                <a:noFill/>
              </p:spPr>
              <p:txBody>
                <a:bodyPr wrap="square" lIns="0" tIns="0" rIns="0" bIns="0" rtlCol="0">
                  <a:spAutoFit/>
                </a:bodyPr>
                <a:lstStyle/>
                <a:p>
                  <a:r>
                    <a:rPr lang="en-US" sz="800" dirty="0" smtClean="0">
                      <a:solidFill>
                        <a:schemeClr val="bg1"/>
                      </a:solidFill>
                      <a:latin typeface="Arial" panose="020B0604020202020204" pitchFamily="34" charset="0"/>
                      <a:cs typeface="Arial" panose="020B0604020202020204" pitchFamily="34" charset="0"/>
                    </a:rPr>
                    <a:t>0.8</a:t>
                  </a:r>
                </a:p>
              </p:txBody>
            </p:sp>
          </p:grpSp>
          <p:pic>
            <p:nvPicPr>
              <p:cNvPr id="106" name="Picture 105"/>
              <p:cNvPicPr>
                <a:picLocks/>
              </p:cNvPicPr>
              <p:nvPr/>
            </p:nvPicPr>
            <p:blipFill rotWithShape="1">
              <a:blip r:embed="rId5" cstate="print">
                <a:extLst>
                  <a:ext uri="{28A0092B-C50C-407E-A947-70E740481C1C}">
                    <a14:useLocalDpi xmlns:a14="http://schemas.microsoft.com/office/drawing/2010/main" val="0"/>
                  </a:ext>
                </a:extLst>
              </a:blip>
              <a:srcRect l="6130" t="48528" r="52675" b="27774"/>
              <a:stretch/>
            </p:blipFill>
            <p:spPr>
              <a:xfrm>
                <a:off x="662002" y="2422140"/>
                <a:ext cx="1558267" cy="1525162"/>
              </a:xfrm>
              <a:prstGeom prst="rect">
                <a:avLst/>
              </a:prstGeom>
              <a:solidFill>
                <a:schemeClr val="tx1"/>
              </a:solidFill>
            </p:spPr>
          </p:pic>
          <p:sp>
            <p:nvSpPr>
              <p:cNvPr id="5" name="Rectangle 4"/>
              <p:cNvSpPr/>
              <p:nvPr/>
            </p:nvSpPr>
            <p:spPr>
              <a:xfrm>
                <a:off x="711602" y="2492941"/>
                <a:ext cx="845742" cy="1300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3" name="Straight Connector 82"/>
            <p:cNvCxnSpPr/>
            <p:nvPr/>
          </p:nvCxnSpPr>
          <p:spPr>
            <a:xfrm>
              <a:off x="690340" y="3388099"/>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64790" y="2941002"/>
              <a:ext cx="1369466" cy="0"/>
            </a:xfrm>
            <a:prstGeom prst="line">
              <a:avLst/>
            </a:prstGeom>
            <a:ln w="19050">
              <a:solidFill>
                <a:schemeClr val="bg2">
                  <a:lumMod val="90000"/>
                  <a:lumOff val="10000"/>
                </a:schemeClr>
              </a:solidFill>
              <a:prstDash val="solid"/>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686276" y="2781190"/>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86" name="TextBox 85"/>
            <p:cNvSpPr txBox="1"/>
            <p:nvPr/>
          </p:nvSpPr>
          <p:spPr>
            <a:xfrm>
              <a:off x="1780499" y="3214605"/>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cxnSp>
          <p:nvCxnSpPr>
            <p:cNvPr id="101" name="Straight Connector 100"/>
            <p:cNvCxnSpPr/>
            <p:nvPr/>
          </p:nvCxnSpPr>
          <p:spPr>
            <a:xfrm flipV="1">
              <a:off x="914448" y="3228993"/>
              <a:ext cx="913025" cy="229733"/>
            </a:xfrm>
            <a:prstGeom prst="line">
              <a:avLst/>
            </a:prstGeom>
            <a:ln w="38100">
              <a:solidFill>
                <a:srgbClr val="D911B3"/>
              </a:solidFill>
            </a:ln>
          </p:spPr>
          <p:style>
            <a:lnRef idx="2">
              <a:schemeClr val="accent1"/>
            </a:lnRef>
            <a:fillRef idx="0">
              <a:schemeClr val="accent1"/>
            </a:fillRef>
            <a:effectRef idx="1">
              <a:schemeClr val="accent1"/>
            </a:effectRef>
            <a:fontRef idx="minor">
              <a:schemeClr val="tx1"/>
            </a:fontRef>
          </p:style>
        </p:cxnSp>
      </p:grpSp>
      <p:pic>
        <p:nvPicPr>
          <p:cNvPr id="2" name="Picture 1"/>
          <p:cNvPicPr>
            <a:picLocks/>
          </p:cNvPicPr>
          <p:nvPr/>
        </p:nvPicPr>
        <p:blipFill rotWithShape="1">
          <a:blip r:embed="rId6">
            <a:extLst>
              <a:ext uri="{28A0092B-C50C-407E-A947-70E740481C1C}">
                <a14:useLocalDpi xmlns:a14="http://schemas.microsoft.com/office/drawing/2010/main" val="0"/>
              </a:ext>
            </a:extLst>
          </a:blip>
          <a:srcRect l="15276" t="36772" r="72196" b="38418"/>
          <a:stretch/>
        </p:blipFill>
        <p:spPr>
          <a:xfrm>
            <a:off x="3129653" y="2292855"/>
            <a:ext cx="1600200" cy="1828800"/>
          </a:xfrm>
          <a:prstGeom prst="rect">
            <a:avLst/>
          </a:prstGeom>
        </p:spPr>
      </p:pic>
      <p:pic>
        <p:nvPicPr>
          <p:cNvPr id="102" name="Picture 101"/>
          <p:cNvPicPr>
            <a:picLocks/>
          </p:cNvPicPr>
          <p:nvPr/>
        </p:nvPicPr>
        <p:blipFill rotWithShape="1">
          <a:blip r:embed="rId6">
            <a:extLst>
              <a:ext uri="{28A0092B-C50C-407E-A947-70E740481C1C}">
                <a14:useLocalDpi xmlns:a14="http://schemas.microsoft.com/office/drawing/2010/main" val="0"/>
              </a:ext>
            </a:extLst>
          </a:blip>
          <a:srcRect l="43500" t="36772" r="44192" b="38418"/>
          <a:stretch/>
        </p:blipFill>
        <p:spPr>
          <a:xfrm>
            <a:off x="4993651" y="2292343"/>
            <a:ext cx="1600200" cy="1828800"/>
          </a:xfrm>
          <a:prstGeom prst="rect">
            <a:avLst/>
          </a:prstGeom>
        </p:spPr>
      </p:pic>
      <p:pic>
        <p:nvPicPr>
          <p:cNvPr id="104" name="Picture 103"/>
          <p:cNvPicPr>
            <a:picLocks/>
          </p:cNvPicPr>
          <p:nvPr/>
        </p:nvPicPr>
        <p:blipFill rotWithShape="1">
          <a:blip r:embed="rId6">
            <a:extLst>
              <a:ext uri="{28A0092B-C50C-407E-A947-70E740481C1C}">
                <a14:useLocalDpi xmlns:a14="http://schemas.microsoft.com/office/drawing/2010/main" val="0"/>
              </a:ext>
            </a:extLst>
          </a:blip>
          <a:srcRect l="71613" t="36772" r="16079" b="38418"/>
          <a:stretch/>
        </p:blipFill>
        <p:spPr>
          <a:xfrm>
            <a:off x="6821977" y="2353970"/>
            <a:ext cx="1600200" cy="1828800"/>
          </a:xfrm>
          <a:prstGeom prst="rect">
            <a:avLst/>
          </a:prstGeom>
        </p:spPr>
      </p:pic>
      <p:cxnSp>
        <p:nvCxnSpPr>
          <p:cNvPr id="75" name="Straight Connector 74"/>
          <p:cNvCxnSpPr/>
          <p:nvPr/>
        </p:nvCxnSpPr>
        <p:spPr>
          <a:xfrm>
            <a:off x="3233738" y="3546869"/>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241763" y="2996627"/>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079058" y="2825253"/>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78" name="TextBox 77"/>
          <p:cNvSpPr txBox="1"/>
          <p:nvPr/>
        </p:nvSpPr>
        <p:spPr>
          <a:xfrm>
            <a:off x="8173281" y="3393418"/>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pic>
        <p:nvPicPr>
          <p:cNvPr id="3" name="Picture 2"/>
          <p:cNvPicPr>
            <a:picLocks/>
          </p:cNvPicPr>
          <p:nvPr/>
        </p:nvPicPr>
        <p:blipFill rotWithShape="1">
          <a:blip r:embed="rId7">
            <a:extLst>
              <a:ext uri="{28A0092B-C50C-407E-A947-70E740481C1C}">
                <a14:useLocalDpi xmlns:a14="http://schemas.microsoft.com/office/drawing/2010/main" val="0"/>
              </a:ext>
            </a:extLst>
          </a:blip>
          <a:srcRect l="15496" t="36772" r="72197" b="38418"/>
          <a:stretch/>
        </p:blipFill>
        <p:spPr>
          <a:xfrm>
            <a:off x="3123772" y="4591249"/>
            <a:ext cx="1600200" cy="1828800"/>
          </a:xfrm>
          <a:prstGeom prst="rect">
            <a:avLst/>
          </a:prstGeom>
        </p:spPr>
      </p:pic>
      <p:pic>
        <p:nvPicPr>
          <p:cNvPr id="105" name="Picture 104"/>
          <p:cNvPicPr>
            <a:picLocks/>
          </p:cNvPicPr>
          <p:nvPr/>
        </p:nvPicPr>
        <p:blipFill rotWithShape="1">
          <a:blip r:embed="rId7">
            <a:extLst>
              <a:ext uri="{28A0092B-C50C-407E-A947-70E740481C1C}">
                <a14:useLocalDpi xmlns:a14="http://schemas.microsoft.com/office/drawing/2010/main" val="0"/>
              </a:ext>
            </a:extLst>
          </a:blip>
          <a:srcRect l="43500" t="36772" r="44193" b="38418"/>
          <a:stretch/>
        </p:blipFill>
        <p:spPr>
          <a:xfrm>
            <a:off x="4993651" y="4591249"/>
            <a:ext cx="1600200" cy="1828800"/>
          </a:xfrm>
          <a:prstGeom prst="rect">
            <a:avLst/>
          </a:prstGeom>
        </p:spPr>
      </p:pic>
      <p:pic>
        <p:nvPicPr>
          <p:cNvPr id="107" name="Picture 106"/>
          <p:cNvPicPr>
            <a:picLocks/>
          </p:cNvPicPr>
          <p:nvPr/>
        </p:nvPicPr>
        <p:blipFill rotWithShape="1">
          <a:blip r:embed="rId7">
            <a:extLst>
              <a:ext uri="{28A0092B-C50C-407E-A947-70E740481C1C}">
                <a14:useLocalDpi xmlns:a14="http://schemas.microsoft.com/office/drawing/2010/main" val="0"/>
              </a:ext>
            </a:extLst>
          </a:blip>
          <a:srcRect l="71613" t="36772" r="16263" b="38418"/>
          <a:stretch/>
        </p:blipFill>
        <p:spPr>
          <a:xfrm>
            <a:off x="6826617" y="4591778"/>
            <a:ext cx="1600200" cy="1828800"/>
          </a:xfrm>
          <a:prstGeom prst="rect">
            <a:avLst/>
          </a:prstGeom>
        </p:spPr>
      </p:pic>
      <p:cxnSp>
        <p:nvCxnSpPr>
          <p:cNvPr id="79" name="Straight Connector 78"/>
          <p:cNvCxnSpPr/>
          <p:nvPr/>
        </p:nvCxnSpPr>
        <p:spPr>
          <a:xfrm>
            <a:off x="3272321" y="5848318"/>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280346" y="5298076"/>
            <a:ext cx="5194609" cy="0"/>
          </a:xfrm>
          <a:prstGeom prst="line">
            <a:avLst/>
          </a:prstGeom>
          <a:ln w="12700">
            <a:solidFill>
              <a:schemeClr val="bg2">
                <a:lumMod val="90000"/>
                <a:lumOff val="10000"/>
              </a:schemeClr>
            </a:solidFill>
            <a:prstDash val="dash"/>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8117641" y="5126702"/>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p>
        </p:txBody>
      </p:sp>
      <p:sp>
        <p:nvSpPr>
          <p:cNvPr id="82" name="TextBox 81"/>
          <p:cNvSpPr txBox="1"/>
          <p:nvPr/>
        </p:nvSpPr>
        <p:spPr>
          <a:xfrm>
            <a:off x="8211864" y="5694867"/>
            <a:ext cx="506746"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p>
        </p:txBody>
      </p:sp>
    </p:spTree>
    <p:extLst>
      <p:ext uri="{BB962C8B-B14F-4D97-AF65-F5344CB8AC3E}">
        <p14:creationId xmlns:p14="http://schemas.microsoft.com/office/powerpoint/2010/main" val="191871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0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734208" y="558843"/>
            <a:ext cx="5528442" cy="597075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0" y="461718"/>
            <a:ext cx="9144000" cy="857250"/>
          </a:xfrm>
          <a:prstGeom prst="rect">
            <a:avLst/>
          </a:prstGeom>
          <a:effectLst>
            <a:outerShdw blurRad="50800" dist="38100" dir="2700000" algn="tl" rotWithShape="0">
              <a:prstClr val="black">
                <a:alpha val="40000"/>
              </a:prstClr>
            </a:outerShdw>
          </a:effectLst>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latin typeface="Arial Black" panose="020B0A04020102020204" pitchFamily="34" charset="0"/>
              </a:rPr>
              <a:t>Conclusions</a:t>
            </a:r>
            <a:endParaRPr lang="en-US" sz="2800" dirty="0">
              <a:solidFill>
                <a:srgbClr val="E8950E">
                  <a:lumMod val="40000"/>
                  <a:lumOff val="60000"/>
                </a:srgbClr>
              </a:solidFill>
              <a:latin typeface="Arial Black" panose="020B0A04020102020204" pitchFamily="34" charset="0"/>
            </a:endParaRPr>
          </a:p>
        </p:txBody>
      </p:sp>
      <p:sp>
        <p:nvSpPr>
          <p:cNvPr id="4" name="Title 1"/>
          <p:cNvSpPr txBox="1">
            <a:spLocks/>
          </p:cNvSpPr>
          <p:nvPr/>
        </p:nvSpPr>
        <p:spPr>
          <a:xfrm>
            <a:off x="1944749" y="1160522"/>
            <a:ext cx="5433953" cy="2677025"/>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solidFill>
                  <a:schemeClr val="tx1">
                    <a:lumMod val="95000"/>
                  </a:schemeClr>
                </a:solidFill>
                <a:latin typeface="Arial"/>
              </a:rPr>
              <a:t>Ice microphysical processes have layered structure</a:t>
            </a:r>
          </a:p>
          <a:p>
            <a:pPr lvl="1"/>
            <a:r>
              <a:rPr lang="en-US" sz="1600" dirty="0" smtClean="0">
                <a:solidFill>
                  <a:schemeClr val="tx1">
                    <a:lumMod val="95000"/>
                  </a:schemeClr>
                </a:solidFill>
                <a:latin typeface="Arial"/>
              </a:rPr>
              <a:t>Broadly similar </a:t>
            </a:r>
          </a:p>
          <a:p>
            <a:pPr lvl="1"/>
            <a:r>
              <a:rPr lang="en-US" sz="1600" dirty="0">
                <a:solidFill>
                  <a:schemeClr val="tx1">
                    <a:lumMod val="95000"/>
                  </a:schemeClr>
                </a:solidFill>
                <a:latin typeface="Arial"/>
              </a:rPr>
              <a:t>Details differ</a:t>
            </a:r>
          </a:p>
          <a:p>
            <a:pPr lvl="2"/>
            <a:r>
              <a:rPr lang="en-US" sz="1600" dirty="0">
                <a:solidFill>
                  <a:schemeClr val="tx1">
                    <a:lumMod val="95000"/>
                  </a:schemeClr>
                </a:solidFill>
                <a:latin typeface="Arial"/>
              </a:rPr>
              <a:t>Aggregation and riming  - WRF deeper</a:t>
            </a:r>
          </a:p>
          <a:p>
            <a:pPr lvl="2"/>
            <a:r>
              <a:rPr lang="en-US" sz="1600" dirty="0">
                <a:solidFill>
                  <a:schemeClr val="tx1">
                    <a:lumMod val="95000"/>
                  </a:schemeClr>
                </a:solidFill>
                <a:latin typeface="Arial"/>
              </a:rPr>
              <a:t>Deposition – WRF extends lower</a:t>
            </a:r>
          </a:p>
          <a:p>
            <a:pPr lvl="2"/>
            <a:r>
              <a:rPr lang="en-US" sz="1600" dirty="0" smtClean="0">
                <a:solidFill>
                  <a:schemeClr val="tx1">
                    <a:lumMod val="95000"/>
                  </a:schemeClr>
                </a:solidFill>
                <a:latin typeface="Arial"/>
              </a:rPr>
              <a:t>Melting </a:t>
            </a:r>
            <a:r>
              <a:rPr lang="en-US" sz="1600" dirty="0">
                <a:solidFill>
                  <a:schemeClr val="tx1">
                    <a:lumMod val="95000"/>
                  </a:schemeClr>
                </a:solidFill>
                <a:latin typeface="Arial"/>
              </a:rPr>
              <a:t>– Consistent except </a:t>
            </a:r>
            <a:r>
              <a:rPr lang="en-US" sz="1600" dirty="0" err="1">
                <a:solidFill>
                  <a:schemeClr val="tx1">
                    <a:lumMod val="95000"/>
                  </a:schemeClr>
                </a:solidFill>
                <a:latin typeface="Arial"/>
              </a:rPr>
              <a:t>Milbrandt-Yau</a:t>
            </a:r>
            <a:endParaRPr lang="en-US" sz="1600" dirty="0">
              <a:solidFill>
                <a:schemeClr val="tx1">
                  <a:lumMod val="95000"/>
                </a:schemeClr>
              </a:solidFill>
              <a:latin typeface="Arial"/>
            </a:endParaRPr>
          </a:p>
          <a:p>
            <a:pPr lvl="2"/>
            <a:endParaRPr lang="en-US" sz="1600" dirty="0">
              <a:solidFill>
                <a:schemeClr val="tx1">
                  <a:lumMod val="95000"/>
                </a:schemeClr>
              </a:solidFill>
              <a:latin typeface="Arial"/>
            </a:endParaRPr>
          </a:p>
          <a:p>
            <a:r>
              <a:rPr lang="en-US" sz="1600" dirty="0" smtClean="0">
                <a:solidFill>
                  <a:schemeClr val="tx1">
                    <a:lumMod val="95000"/>
                  </a:schemeClr>
                </a:solidFill>
                <a:latin typeface="Arial"/>
              </a:rPr>
              <a:t>Large-scale similarities encouraging</a:t>
            </a:r>
          </a:p>
          <a:p>
            <a:r>
              <a:rPr lang="en-US" sz="1600" dirty="0" smtClean="0">
                <a:solidFill>
                  <a:schemeClr val="tx1">
                    <a:lumMod val="95000"/>
                  </a:schemeClr>
                </a:solidFill>
                <a:latin typeface="Arial"/>
              </a:rPr>
              <a:t>Research needed to resolve detail differences</a:t>
            </a:r>
          </a:p>
          <a:p>
            <a:pPr marL="457200" lvl="1" indent="0">
              <a:buNone/>
            </a:pPr>
            <a:endParaRPr lang="en-US" sz="1600" dirty="0">
              <a:solidFill>
                <a:schemeClr val="bg1"/>
              </a:solidFill>
              <a:latin typeface="Arial"/>
            </a:endParaRPr>
          </a:p>
        </p:txBody>
      </p:sp>
      <p:grpSp>
        <p:nvGrpSpPr>
          <p:cNvPr id="7" name="Group 6"/>
          <p:cNvGrpSpPr/>
          <p:nvPr/>
        </p:nvGrpSpPr>
        <p:grpSpPr>
          <a:xfrm>
            <a:off x="1564471" y="3934672"/>
            <a:ext cx="5149087" cy="2264919"/>
            <a:chOff x="-907360" y="2023791"/>
            <a:chExt cx="9366963" cy="4000280"/>
          </a:xfrm>
        </p:grpSpPr>
        <p:sp>
          <p:nvSpPr>
            <p:cNvPr id="8" name="Rectangle 7"/>
            <p:cNvSpPr/>
            <p:nvPr/>
          </p:nvSpPr>
          <p:spPr>
            <a:xfrm>
              <a:off x="70016" y="2023791"/>
              <a:ext cx="8308002" cy="4000278"/>
            </a:xfrm>
            <a:prstGeom prst="rect">
              <a:avLst/>
            </a:prstGeom>
            <a:solidFill>
              <a:schemeClr val="tx1">
                <a:lumMod val="9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1"/>
                </a:solidFill>
                <a:latin typeface="Arial" panose="020B0604020202020204" pitchFamily="34" charset="0"/>
                <a:cs typeface="Arial" panose="020B0604020202020204" pitchFamily="34" charset="0"/>
              </a:endParaRPr>
            </a:p>
          </p:txBody>
        </p:sp>
        <p:sp>
          <p:nvSpPr>
            <p:cNvPr id="9" name="Oval 8"/>
            <p:cNvSpPr/>
            <p:nvPr/>
          </p:nvSpPr>
          <p:spPr>
            <a:xfrm>
              <a:off x="2437433" y="4182971"/>
              <a:ext cx="2962456" cy="1000442"/>
            </a:xfrm>
            <a:prstGeom prst="ellipse">
              <a:avLst/>
            </a:prstGeom>
            <a:solidFill>
              <a:schemeClr val="accent1">
                <a:lumMod val="40000"/>
                <a:lumOff val="60000"/>
                <a:alpha val="7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0" name="Oval 9"/>
            <p:cNvSpPr/>
            <p:nvPr/>
          </p:nvSpPr>
          <p:spPr>
            <a:xfrm>
              <a:off x="5399889" y="4176844"/>
              <a:ext cx="637484" cy="1006258"/>
            </a:xfrm>
            <a:prstGeom prst="ellipse">
              <a:avLst/>
            </a:prstGeom>
            <a:solidFill>
              <a:schemeClr val="accent1">
                <a:lumMod val="75000"/>
                <a:alpha val="70000"/>
              </a:schemeClr>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2437434" y="2242129"/>
              <a:ext cx="3987434" cy="1056544"/>
            </a:xfrm>
            <a:prstGeom prst="ellipse">
              <a:avLst/>
            </a:prstGeom>
            <a:solidFill>
              <a:schemeClr val="accent5">
                <a:lumMod val="40000"/>
                <a:lumOff val="60000"/>
                <a:alpha val="70000"/>
              </a:schemeClr>
            </a:solidFill>
            <a:ln>
              <a:solidFill>
                <a:schemeClr val="accent5">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2437434" y="3263551"/>
              <a:ext cx="3987434" cy="657830"/>
            </a:xfrm>
            <a:prstGeom prst="ellipse">
              <a:avLst/>
            </a:prstGeom>
            <a:solidFill>
              <a:schemeClr val="accent5">
                <a:lumMod val="75000"/>
                <a:alpha val="70000"/>
              </a:schemeClr>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2437434" y="3862503"/>
              <a:ext cx="3987434" cy="320468"/>
            </a:xfrm>
            <a:prstGeom prst="ellipse">
              <a:avLst/>
            </a:prstGeom>
            <a:solidFill>
              <a:schemeClr val="accent3">
                <a:lumMod val="60000"/>
                <a:lumOff val="40000"/>
                <a:alpha val="7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4" name="Oval 13"/>
            <p:cNvSpPr/>
            <p:nvPr/>
          </p:nvSpPr>
          <p:spPr>
            <a:xfrm rot="403143">
              <a:off x="2579348" y="3130341"/>
              <a:ext cx="1104876" cy="199833"/>
            </a:xfrm>
            <a:prstGeom prst="ellipse">
              <a:avLst/>
            </a:prstGeom>
            <a:solidFill>
              <a:srgbClr val="00B050">
                <a:alpha val="70000"/>
              </a:srgbClr>
            </a:solidFill>
            <a:ln>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5" name="Oval 14"/>
            <p:cNvSpPr/>
            <p:nvPr/>
          </p:nvSpPr>
          <p:spPr>
            <a:xfrm>
              <a:off x="4409289" y="3790150"/>
              <a:ext cx="201844" cy="80476"/>
            </a:xfrm>
            <a:prstGeom prst="ellipse">
              <a:avLst/>
            </a:prstGeom>
            <a:solidFill>
              <a:schemeClr val="accent4">
                <a:lumMod val="60000"/>
                <a:lumOff val="40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6" name="Oval 15"/>
            <p:cNvSpPr/>
            <p:nvPr/>
          </p:nvSpPr>
          <p:spPr>
            <a:xfrm>
              <a:off x="6037373" y="4544451"/>
              <a:ext cx="387495" cy="602830"/>
            </a:xfrm>
            <a:prstGeom prst="ellipse">
              <a:avLst/>
            </a:prstGeom>
            <a:solidFill>
              <a:schemeClr val="accent2">
                <a:lumMod val="75000"/>
                <a:alpha val="7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4754414" y="3785194"/>
              <a:ext cx="201844" cy="80476"/>
            </a:xfrm>
            <a:prstGeom prst="ellipse">
              <a:avLst/>
            </a:prstGeom>
            <a:solidFill>
              <a:schemeClr val="accent4">
                <a:lumMod val="60000"/>
                <a:lumOff val="40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8" name="Oval 17"/>
            <p:cNvSpPr/>
            <p:nvPr/>
          </p:nvSpPr>
          <p:spPr>
            <a:xfrm>
              <a:off x="5114673" y="3785194"/>
              <a:ext cx="201844" cy="80476"/>
            </a:xfrm>
            <a:prstGeom prst="ellipse">
              <a:avLst/>
            </a:prstGeom>
            <a:solidFill>
              <a:schemeClr val="accent4">
                <a:lumMod val="60000"/>
                <a:lumOff val="40000"/>
              </a:schemeClr>
            </a:solidFill>
            <a:ln>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grpSp>
          <p:nvGrpSpPr>
            <p:cNvPr id="19" name="Group 18"/>
            <p:cNvGrpSpPr/>
            <p:nvPr/>
          </p:nvGrpSpPr>
          <p:grpSpPr>
            <a:xfrm>
              <a:off x="-907360" y="3109792"/>
              <a:ext cx="9366963" cy="2342839"/>
              <a:chOff x="-1029911" y="2685578"/>
              <a:chExt cx="9366963" cy="2342839"/>
            </a:xfrm>
          </p:grpSpPr>
          <p:grpSp>
            <p:nvGrpSpPr>
              <p:cNvPr id="35" name="Group 34"/>
              <p:cNvGrpSpPr/>
              <p:nvPr/>
            </p:nvGrpSpPr>
            <p:grpSpPr>
              <a:xfrm>
                <a:off x="-1029911" y="3105531"/>
                <a:ext cx="9285379" cy="1922886"/>
                <a:chOff x="-1029911" y="3105531"/>
                <a:chExt cx="9285379" cy="1922886"/>
              </a:xfrm>
            </p:grpSpPr>
            <p:sp>
              <p:nvSpPr>
                <p:cNvPr id="38" name="Arc 37"/>
                <p:cNvSpPr/>
                <p:nvPr/>
              </p:nvSpPr>
              <p:spPr>
                <a:xfrm>
                  <a:off x="-1029911" y="3251149"/>
                  <a:ext cx="8266126" cy="1420580"/>
                </a:xfrm>
                <a:prstGeom prst="arc">
                  <a:avLst/>
                </a:prstGeom>
                <a:noFill/>
                <a:ln w="571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nvGrpSpPr>
                <p:cNvPr id="39" name="Group 38"/>
                <p:cNvGrpSpPr/>
                <p:nvPr/>
              </p:nvGrpSpPr>
              <p:grpSpPr>
                <a:xfrm>
                  <a:off x="2230731" y="3105531"/>
                  <a:ext cx="6024737" cy="1922886"/>
                  <a:chOff x="2230731" y="3105531"/>
                  <a:chExt cx="6024737" cy="1922886"/>
                </a:xfrm>
              </p:grpSpPr>
              <p:cxnSp>
                <p:nvCxnSpPr>
                  <p:cNvPr id="40" name="Straight Connector 39"/>
                  <p:cNvCxnSpPr/>
                  <p:nvPr/>
                </p:nvCxnSpPr>
                <p:spPr>
                  <a:xfrm flipV="1">
                    <a:off x="2230731" y="3489876"/>
                    <a:ext cx="5196193" cy="2"/>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227202" y="3269425"/>
                    <a:ext cx="1028266" cy="514516"/>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0˚C</a:t>
                    </a:r>
                    <a:endParaRPr lang="en-US" sz="800" dirty="0">
                      <a:solidFill>
                        <a:schemeClr val="bg1"/>
                      </a:solidFill>
                      <a:latin typeface="Arial" panose="020B0604020202020204" pitchFamily="34" charset="0"/>
                      <a:cs typeface="Arial" panose="020B0604020202020204" pitchFamily="34" charset="0"/>
                    </a:endParaRPr>
                  </a:p>
                </p:txBody>
              </p:sp>
              <p:sp>
                <p:nvSpPr>
                  <p:cNvPr id="42" name="Isosceles Triangle 41"/>
                  <p:cNvSpPr/>
                  <p:nvPr/>
                </p:nvSpPr>
                <p:spPr>
                  <a:xfrm rot="16200000">
                    <a:off x="2910007" y="3135498"/>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029529" y="3758396"/>
                    <a:ext cx="2438017" cy="177789"/>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Isosceles Triangle 43"/>
                  <p:cNvSpPr/>
                  <p:nvPr/>
                </p:nvSpPr>
                <p:spPr>
                  <a:xfrm rot="5400000">
                    <a:off x="5300972" y="3858308"/>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p:nvPr/>
                </p:nvSpPr>
                <p:spPr>
                  <a:xfrm>
                    <a:off x="5703216" y="4062953"/>
                    <a:ext cx="1480009" cy="476228"/>
                  </a:xfrm>
                  <a:custGeom>
                    <a:avLst/>
                    <a:gdLst>
                      <a:gd name="connsiteX0" fmla="*/ 0 w 1480009"/>
                      <a:gd name="connsiteY0" fmla="*/ 0 h 476228"/>
                      <a:gd name="connsiteX1" fmla="*/ 320512 w 1480009"/>
                      <a:gd name="connsiteY1" fmla="*/ 122548 h 476228"/>
                      <a:gd name="connsiteX2" fmla="*/ 772998 w 1480009"/>
                      <a:gd name="connsiteY2" fmla="*/ 405352 h 476228"/>
                      <a:gd name="connsiteX3" fmla="*/ 1150071 w 1480009"/>
                      <a:gd name="connsiteY3" fmla="*/ 471340 h 476228"/>
                      <a:gd name="connsiteX4" fmla="*/ 1480009 w 1480009"/>
                      <a:gd name="connsiteY4" fmla="*/ 471340 h 476228"/>
                      <a:gd name="connsiteX5" fmla="*/ 1480009 w 1480009"/>
                      <a:gd name="connsiteY5" fmla="*/ 471340 h 4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009" h="476228">
                        <a:moveTo>
                          <a:pt x="0" y="0"/>
                        </a:moveTo>
                        <a:cubicBezTo>
                          <a:pt x="95839" y="27494"/>
                          <a:pt x="191679" y="54989"/>
                          <a:pt x="320512" y="122548"/>
                        </a:cubicBezTo>
                        <a:cubicBezTo>
                          <a:pt x="449345" y="190107"/>
                          <a:pt x="634738" y="347220"/>
                          <a:pt x="772998" y="405352"/>
                        </a:cubicBezTo>
                        <a:cubicBezTo>
                          <a:pt x="911258" y="463484"/>
                          <a:pt x="1032236" y="460342"/>
                          <a:pt x="1150071" y="471340"/>
                        </a:cubicBezTo>
                        <a:cubicBezTo>
                          <a:pt x="1267906" y="482338"/>
                          <a:pt x="1480009" y="471340"/>
                          <a:pt x="1480009" y="471340"/>
                        </a:cubicBezTo>
                        <a:lnTo>
                          <a:pt x="1480009" y="471340"/>
                        </a:lnTo>
                      </a:path>
                    </a:pathLst>
                  </a:cu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endCxn id="45" idx="3"/>
                  </p:cNvCxnSpPr>
                  <p:nvPr/>
                </p:nvCxnSpPr>
                <p:spPr>
                  <a:xfrm flipV="1">
                    <a:off x="5650091" y="4534293"/>
                    <a:ext cx="1203196"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3143738" y="4523423"/>
                    <a:ext cx="2031577"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48" name="Isosceles Triangle 47"/>
                  <p:cNvSpPr/>
                  <p:nvPr/>
                </p:nvSpPr>
                <p:spPr>
                  <a:xfrm rot="5400000">
                    <a:off x="5122588" y="4433869"/>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Isosceles Triangle 48"/>
                  <p:cNvSpPr/>
                  <p:nvPr/>
                </p:nvSpPr>
                <p:spPr>
                  <a:xfrm rot="5400000">
                    <a:off x="7052190" y="4444739"/>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p:cNvSpPr/>
                  <p:nvPr/>
                </p:nvSpPr>
                <p:spPr>
                  <a:xfrm rot="16200000">
                    <a:off x="2927632" y="4439564"/>
                    <a:ext cx="239044" cy="179109"/>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2535810" y="4873658"/>
                    <a:ext cx="4944328" cy="0"/>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2677212"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2987703" y="4874789"/>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3298194"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3608685"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919176"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4228478"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4572000"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4912553" y="4873002"/>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5213023" y="4873657"/>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5565377"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5875868" y="4887015"/>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6186359"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6496850"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6807341"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7116643" y="4885883"/>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378488" y="4871088"/>
                    <a:ext cx="262762" cy="141402"/>
                  </a:xfrm>
                  <a:prstGeom prst="line">
                    <a:avLst/>
                  </a:prstGeom>
                  <a:ln w="285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grpSp>
          </p:grpSp>
          <p:cxnSp>
            <p:nvCxnSpPr>
              <p:cNvPr id="36" name="Straight Connector 35"/>
              <p:cNvCxnSpPr/>
              <p:nvPr/>
            </p:nvCxnSpPr>
            <p:spPr>
              <a:xfrm flipV="1">
                <a:off x="2258887" y="2874459"/>
                <a:ext cx="5196195" cy="0"/>
              </a:xfrm>
              <a:prstGeom prst="line">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225717" y="2685578"/>
                <a:ext cx="1111335" cy="514516"/>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-20˚C</a:t>
                </a:r>
                <a:endParaRPr lang="en-US" sz="800" dirty="0">
                  <a:solidFill>
                    <a:schemeClr val="bg1"/>
                  </a:solidFill>
                  <a:latin typeface="Arial" panose="020B0604020202020204" pitchFamily="34" charset="0"/>
                  <a:cs typeface="Arial" panose="020B0604020202020204" pitchFamily="34" charset="0"/>
                </a:endParaRPr>
              </a:p>
            </p:txBody>
          </p:sp>
        </p:grpSp>
        <p:sp>
          <p:nvSpPr>
            <p:cNvPr id="20" name="TextBox 19"/>
            <p:cNvSpPr txBox="1"/>
            <p:nvPr/>
          </p:nvSpPr>
          <p:spPr>
            <a:xfrm>
              <a:off x="2829131" y="4369286"/>
              <a:ext cx="2566741" cy="466990"/>
            </a:xfrm>
            <a:prstGeom prst="rect">
              <a:avLst/>
            </a:prstGeom>
            <a:noFill/>
          </p:spPr>
          <p:txBody>
            <a:bodyPr wrap="square"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Light Rain</a:t>
              </a:r>
              <a:endParaRPr lang="en-US" sz="10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256043" y="3673249"/>
              <a:ext cx="2004091" cy="706671"/>
            </a:xfrm>
            <a:prstGeom prst="rect">
              <a:avLst/>
            </a:prstGeom>
            <a:noFill/>
            <a:ln w="38100">
              <a:solidFill>
                <a:srgbClr val="FFC000"/>
              </a:solidFill>
            </a:ln>
          </p:spPr>
          <p:txBody>
            <a:bodyPr wrap="square" lIns="45720" tIns="45720" rIns="45720" rtlCol="0">
              <a:spAutoFit/>
            </a:bodyPr>
            <a:lstStyle/>
            <a:p>
              <a:pPr algn="r"/>
              <a:r>
                <a:rPr lang="en-US" sz="1000" dirty="0" smtClean="0">
                  <a:solidFill>
                    <a:schemeClr val="bg1"/>
                  </a:solidFill>
                  <a:latin typeface="Arial" panose="020B0604020202020204" pitchFamily="34" charset="0"/>
                  <a:cs typeface="Arial" panose="020B0604020202020204" pitchFamily="34" charset="0"/>
                </a:rPr>
                <a:t>Graupel / Rimed Aggregates</a:t>
              </a:r>
              <a:endParaRPr lang="en-US" sz="10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263774" y="2994050"/>
              <a:ext cx="2278568" cy="434873"/>
            </a:xfrm>
            <a:prstGeom prst="rect">
              <a:avLst/>
            </a:prstGeom>
            <a:noFill/>
            <a:ln w="38100">
              <a:solidFill>
                <a:srgbClr val="00B050"/>
              </a:solidFill>
            </a:ln>
          </p:spPr>
          <p:txBody>
            <a:bodyPr wrap="square" lIns="45720" tIns="45720" rIns="45720" rtlCol="0">
              <a:spAutoFit/>
            </a:bodyPr>
            <a:lstStyle/>
            <a:p>
              <a:pPr algn="r"/>
              <a:r>
                <a:rPr lang="en-US" sz="1000" dirty="0" err="1" smtClean="0">
                  <a:solidFill>
                    <a:schemeClr val="bg1"/>
                  </a:solidFill>
                  <a:latin typeface="Arial" panose="020B0604020202020204" pitchFamily="34" charset="0"/>
                  <a:cs typeface="Arial" panose="020B0604020202020204" pitchFamily="34" charset="0"/>
                </a:rPr>
                <a:t>Horz</a:t>
              </a:r>
              <a:r>
                <a:rPr lang="en-US" sz="1000" dirty="0" smtClean="0">
                  <a:solidFill>
                    <a:schemeClr val="bg1"/>
                  </a:solidFill>
                  <a:latin typeface="Arial" panose="020B0604020202020204" pitchFamily="34" charset="0"/>
                  <a:cs typeface="Arial" panose="020B0604020202020204" pitchFamily="34" charset="0"/>
                </a:rPr>
                <a:t>.-Oriented Ice</a:t>
              </a:r>
              <a:endParaRPr lang="en-US" sz="1000"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3474598" y="3233902"/>
              <a:ext cx="2756922" cy="466990"/>
            </a:xfrm>
            <a:prstGeom prst="rect">
              <a:avLst/>
            </a:prstGeom>
            <a:noFill/>
            <a:ln w="38100">
              <a:noFill/>
            </a:ln>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Dry Aggregates</a:t>
              </a:r>
              <a:endParaRPr lang="en-US" sz="10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3451399" y="2558461"/>
              <a:ext cx="3068461" cy="466990"/>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Small Ice Crystals</a:t>
              </a:r>
              <a:endParaRPr lang="en-US" sz="1000"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3225704" y="5520730"/>
              <a:ext cx="2491877" cy="291869"/>
            </a:xfrm>
            <a:prstGeom prst="rect">
              <a:avLst/>
            </a:prstGeom>
            <a:noFill/>
            <a:ln w="38100">
              <a:solidFill>
                <a:schemeClr val="accent1"/>
              </a:solidFill>
            </a:ln>
          </p:spPr>
          <p:txBody>
            <a:bodyPr wrap="square" lIns="0" tIns="0" rIns="0" bIns="0"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Moderate Rain</a:t>
              </a:r>
              <a:endParaRPr lang="en-US" sz="10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6142105" y="5520730"/>
              <a:ext cx="1909275" cy="291869"/>
            </a:xfrm>
            <a:prstGeom prst="rect">
              <a:avLst/>
            </a:prstGeom>
            <a:noFill/>
            <a:ln w="38100">
              <a:solidFill>
                <a:schemeClr val="accent2">
                  <a:lumMod val="75000"/>
                  <a:alpha val="70000"/>
                </a:schemeClr>
              </a:solidFill>
            </a:ln>
          </p:spPr>
          <p:txBody>
            <a:bodyPr wrap="square" lIns="0" tIns="0" rIns="0" bIns="0" rtlCol="0">
              <a:spAutoFit/>
            </a:bodyPr>
            <a:lstStyle/>
            <a:p>
              <a:pPr algn="ctr"/>
              <a:r>
                <a:rPr lang="en-US" sz="1000" dirty="0" smtClean="0">
                  <a:solidFill>
                    <a:schemeClr val="bg1"/>
                  </a:solidFill>
                  <a:latin typeface="Arial" panose="020B0604020202020204" pitchFamily="34" charset="0"/>
                  <a:cs typeface="Arial" panose="020B0604020202020204" pitchFamily="34" charset="0"/>
                </a:rPr>
                <a:t>Heavy Rain</a:t>
              </a:r>
              <a:endParaRPr lang="en-US" sz="1000" dirty="0">
                <a:solidFill>
                  <a:schemeClr val="bg1"/>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flipH="1" flipV="1">
              <a:off x="909854" y="5324890"/>
              <a:ext cx="1741" cy="3693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909854" y="5694220"/>
              <a:ext cx="387573" cy="459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70932" y="4970025"/>
              <a:ext cx="353036" cy="514516"/>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Z</a:t>
              </a:r>
              <a:endParaRPr lang="en-US" sz="80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304601" y="5509555"/>
              <a:ext cx="353036" cy="514516"/>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X</a:t>
              </a:r>
              <a:endParaRPr lang="en-US" sz="800"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3430917" y="3824100"/>
              <a:ext cx="3124864" cy="466990"/>
            </a:xfrm>
            <a:prstGeom prst="rect">
              <a:avLst/>
            </a:prstGeom>
            <a:noFill/>
            <a:ln w="38100">
              <a:noFill/>
            </a:ln>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Wet Aggregates</a:t>
              </a:r>
              <a:endParaRPr lang="en-US" sz="1000" dirty="0">
                <a:solidFill>
                  <a:schemeClr val="bg1"/>
                </a:solidFill>
                <a:latin typeface="Arial" panose="020B0604020202020204" pitchFamily="34" charset="0"/>
                <a:cs typeface="Arial" panose="020B0604020202020204" pitchFamily="34" charset="0"/>
              </a:endParaRPr>
            </a:p>
          </p:txBody>
        </p:sp>
        <p:cxnSp>
          <p:nvCxnSpPr>
            <p:cNvPr id="32" name="Straight Connector 31"/>
            <p:cNvCxnSpPr/>
            <p:nvPr/>
          </p:nvCxnSpPr>
          <p:spPr>
            <a:xfrm>
              <a:off x="2318370" y="3798585"/>
              <a:ext cx="2052426" cy="12958"/>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224071" y="5147281"/>
              <a:ext cx="0" cy="346856"/>
            </a:xfrm>
            <a:prstGeom prst="line">
              <a:avLst/>
            </a:prstGeom>
            <a:ln w="38100">
              <a:solidFill>
                <a:schemeClr val="accent2">
                  <a:lumMod val="75000"/>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718631" y="5183102"/>
              <a:ext cx="0" cy="304218"/>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grpSp>
      <p:sp>
        <p:nvSpPr>
          <p:cNvPr id="68" name="TextBox 67"/>
          <p:cNvSpPr txBox="1"/>
          <p:nvPr/>
        </p:nvSpPr>
        <p:spPr>
          <a:xfrm>
            <a:off x="2101741" y="6201929"/>
            <a:ext cx="4611817"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Conceptual Model of Hydrometeor Type within Midlevel Inflow</a:t>
            </a:r>
            <a:endParaRPr lang="en-US" sz="1200" dirty="0">
              <a:solidFill>
                <a:schemeClr val="tx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114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1968197"/>
            <a:ext cx="9144000" cy="857250"/>
          </a:xfrm>
          <a:prstGeom prst="rect">
            <a:avLst/>
          </a:prstGeom>
        </p:spPr>
        <p:txBody>
          <a:bodyPr vert="horz" lIns="68580" tIns="34290" rIns="68580" bIns="34290" rtlCol="0" anchor="ctr" anchorCtr="0">
            <a:no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E8950E">
                    <a:lumMod val="40000"/>
                    <a:lumOff val="60000"/>
                  </a:srgbClr>
                </a:solidFill>
                <a:latin typeface="Arial Black" panose="020B0A04020102020204" pitchFamily="34" charset="0"/>
              </a:rPr>
              <a:t>Back Up</a:t>
            </a:r>
          </a:p>
          <a:p>
            <a:r>
              <a:rPr lang="en-US" b="1" dirty="0" smtClean="0">
                <a:solidFill>
                  <a:srgbClr val="E8950E">
                    <a:lumMod val="40000"/>
                    <a:lumOff val="60000"/>
                  </a:srgbClr>
                </a:solidFill>
                <a:latin typeface="Arial Black" panose="020B0A04020102020204" pitchFamily="34" charset="0"/>
              </a:rPr>
              <a:t>Slides</a:t>
            </a:r>
            <a:endParaRPr lang="en-US" b="1" dirty="0">
              <a:solidFill>
                <a:srgbClr val="E8950E">
                  <a:lumMod val="40000"/>
                  <a:lumOff val="60000"/>
                </a:srgbClr>
              </a:solidFill>
              <a:latin typeface="Arial Black" panose="020B0A04020102020204" pitchFamily="34" charset="0"/>
            </a:endParaRPr>
          </a:p>
        </p:txBody>
      </p:sp>
      <p:pic>
        <p:nvPicPr>
          <p:cNvPr id="3" name="Picture 2" descr="DSCN06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7800"/>
            <a:ext cx="9144000" cy="1600200"/>
          </a:xfrm>
          <a:prstGeom prst="rect">
            <a:avLst/>
          </a:prstGeom>
        </p:spPr>
      </p:pic>
    </p:spTree>
    <p:extLst>
      <p:ext uri="{BB962C8B-B14F-4D97-AF65-F5344CB8AC3E}">
        <p14:creationId xmlns:p14="http://schemas.microsoft.com/office/powerpoint/2010/main" val="19982680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0162"/>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Particle Identification Algorithm (PID)</a:t>
            </a:r>
            <a:endParaRPr lang="en-US" sz="2800" b="1" dirty="0">
              <a:solidFill>
                <a:schemeClr val="accent4">
                  <a:lumMod val="40000"/>
                  <a:lumOff val="60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11" name="TextBox 10"/>
          <p:cNvSpPr txBox="1"/>
          <p:nvPr/>
        </p:nvSpPr>
        <p:spPr>
          <a:xfrm>
            <a:off x="3274657" y="1748669"/>
            <a:ext cx="2952750" cy="677108"/>
          </a:xfrm>
          <a:prstGeom prst="rect">
            <a:avLst/>
          </a:prstGeom>
          <a:noFill/>
          <a:ln w="76200">
            <a:solidFill>
              <a:schemeClr val="accent4">
                <a:lumMod val="40000"/>
                <a:lumOff val="60000"/>
              </a:schemeClr>
            </a:solidFill>
          </a:ln>
        </p:spPr>
        <p:txBody>
          <a:bodyPr wrap="square" lIns="91440" tIns="91440" rIns="91440" bIns="91440" rtlCol="0">
            <a:spAutoFit/>
          </a:bodyPr>
          <a:lstStyle/>
          <a:p>
            <a:pPr algn="ctr"/>
            <a:r>
              <a:rPr lang="en-US" sz="1600" dirty="0" smtClean="0">
                <a:solidFill>
                  <a:schemeClr val="accent4">
                    <a:lumMod val="40000"/>
                    <a:lumOff val="60000"/>
                  </a:schemeClr>
                </a:solidFill>
                <a:latin typeface="Arial" panose="020B0604020202020204" pitchFamily="34" charset="0"/>
                <a:cs typeface="Arial" panose="020B0604020202020204" pitchFamily="34" charset="0"/>
              </a:rPr>
              <a:t>Polarimetric Data</a:t>
            </a:r>
          </a:p>
          <a:p>
            <a:pPr algn="ctr"/>
            <a:r>
              <a:rPr lang="en-US" sz="1600" dirty="0" smtClean="0">
                <a:solidFill>
                  <a:srgbClr val="D9D9D9"/>
                </a:solidFill>
                <a:latin typeface="Arial" panose="020B0604020202020204" pitchFamily="34" charset="0"/>
                <a:cs typeface="Arial" panose="020B0604020202020204" pitchFamily="34" charset="0"/>
              </a:rPr>
              <a:t>Z, Z</a:t>
            </a:r>
            <a:r>
              <a:rPr lang="en-US" sz="1600" baseline="-25000" dirty="0" smtClean="0">
                <a:solidFill>
                  <a:srgbClr val="D9D9D9"/>
                </a:solidFill>
                <a:latin typeface="Arial" panose="020B0604020202020204" pitchFamily="34" charset="0"/>
                <a:cs typeface="Arial" panose="020B0604020202020204" pitchFamily="34" charset="0"/>
              </a:rPr>
              <a:t>DR</a:t>
            </a:r>
            <a:r>
              <a:rPr lang="en-US" sz="1600" dirty="0" smtClean="0">
                <a:solidFill>
                  <a:srgbClr val="D9D9D9"/>
                </a:solidFill>
                <a:latin typeface="Arial" panose="020B0604020202020204" pitchFamily="34" charset="0"/>
                <a:cs typeface="Arial" panose="020B0604020202020204" pitchFamily="34" charset="0"/>
              </a:rPr>
              <a:t>, K</a:t>
            </a:r>
            <a:r>
              <a:rPr lang="en-US" sz="1600" baseline="-25000" dirty="0" smtClean="0">
                <a:solidFill>
                  <a:srgbClr val="D9D9D9"/>
                </a:solidFill>
                <a:latin typeface="Arial" panose="020B0604020202020204" pitchFamily="34" charset="0"/>
                <a:cs typeface="Arial" panose="020B0604020202020204" pitchFamily="34" charset="0"/>
              </a:rPr>
              <a:t>DP</a:t>
            </a:r>
            <a:r>
              <a:rPr lang="en-US" sz="1600" dirty="0" smtClean="0">
                <a:solidFill>
                  <a:srgbClr val="D9D9D9"/>
                </a:solidFill>
                <a:latin typeface="Arial" panose="020B0604020202020204" pitchFamily="34" charset="0"/>
                <a:cs typeface="Arial" panose="020B0604020202020204" pitchFamily="34" charset="0"/>
              </a:rPr>
              <a:t>, LDR, </a:t>
            </a:r>
            <a:r>
              <a:rPr lang="el-GR" sz="1600" dirty="0" smtClean="0">
                <a:solidFill>
                  <a:srgbClr val="D9D9D9"/>
                </a:solidFill>
                <a:latin typeface="Arial" panose="020B0604020202020204" pitchFamily="34" charset="0"/>
                <a:cs typeface="Arial" panose="020B0604020202020204" pitchFamily="34" charset="0"/>
              </a:rPr>
              <a:t>ρ</a:t>
            </a:r>
            <a:r>
              <a:rPr lang="en-US" sz="1600" baseline="-25000" dirty="0" smtClean="0">
                <a:solidFill>
                  <a:srgbClr val="D9D9D9"/>
                </a:solidFill>
                <a:latin typeface="Arial" panose="020B0604020202020204" pitchFamily="34" charset="0"/>
                <a:cs typeface="Arial" panose="020B0604020202020204" pitchFamily="34" charset="0"/>
              </a:rPr>
              <a:t>HV</a:t>
            </a:r>
            <a:r>
              <a:rPr lang="en-US" sz="1600" dirty="0" smtClean="0">
                <a:solidFill>
                  <a:srgbClr val="D9D9D9"/>
                </a:solidFill>
                <a:latin typeface="Arial" panose="020B0604020202020204" pitchFamily="34" charset="0"/>
                <a:cs typeface="Arial" panose="020B0604020202020204" pitchFamily="34" charset="0"/>
              </a:rPr>
              <a:t>, Temp</a:t>
            </a:r>
            <a:endParaRPr lang="en-US" sz="1600" dirty="0">
              <a:solidFill>
                <a:srgbClr val="D9D9D9"/>
              </a:solidFill>
              <a:latin typeface="Arial" panose="020B0604020202020204" pitchFamily="34" charset="0"/>
              <a:cs typeface="Arial" panose="020B0604020202020204" pitchFamily="34" charset="0"/>
            </a:endParaRPr>
          </a:p>
        </p:txBody>
      </p:sp>
      <p:sp>
        <p:nvSpPr>
          <p:cNvPr id="13" name="TextBox 12"/>
          <p:cNvSpPr txBox="1"/>
          <p:nvPr/>
        </p:nvSpPr>
        <p:spPr>
          <a:xfrm>
            <a:off x="2071718" y="3056617"/>
            <a:ext cx="5523754" cy="1169551"/>
          </a:xfrm>
          <a:prstGeom prst="rect">
            <a:avLst/>
          </a:prstGeom>
          <a:noFill/>
          <a:ln w="76200">
            <a:solidFill>
              <a:schemeClr val="accent4">
                <a:lumMod val="40000"/>
                <a:lumOff val="60000"/>
              </a:schemeClr>
            </a:solidFill>
          </a:ln>
        </p:spPr>
        <p:txBody>
          <a:bodyPr wrap="square" lIns="91440" tIns="91440" rIns="91440" bIns="91440" rtlCol="0">
            <a:spAutoFit/>
          </a:bodyPr>
          <a:lstStyle/>
          <a:p>
            <a:pPr algn="ctr"/>
            <a:r>
              <a:rPr lang="en-US" sz="1600" dirty="0" smtClean="0">
                <a:solidFill>
                  <a:schemeClr val="accent4">
                    <a:lumMod val="40000"/>
                    <a:lumOff val="60000"/>
                  </a:schemeClr>
                </a:solidFill>
                <a:latin typeface="Arial" panose="020B0604020202020204" pitchFamily="34" charset="0"/>
                <a:cs typeface="Arial" panose="020B0604020202020204" pitchFamily="34" charset="0"/>
              </a:rPr>
              <a:t>PID Algorithm</a:t>
            </a:r>
          </a:p>
          <a:p>
            <a:pPr algn="ctr"/>
            <a:r>
              <a:rPr lang="en-US" sz="1600" dirty="0" smtClean="0">
                <a:solidFill>
                  <a:srgbClr val="D9D9D9"/>
                </a:solidFill>
                <a:latin typeface="Arial" panose="020B0604020202020204" pitchFamily="34" charset="0"/>
                <a:cs typeface="Arial" panose="020B0604020202020204" pitchFamily="34" charset="0"/>
              </a:rPr>
              <a:t>Characterize how well categories represented by data</a:t>
            </a:r>
          </a:p>
          <a:p>
            <a:pPr marL="285750" indent="-285750" algn="ctr">
              <a:buFont typeface="Arial" panose="020B0604020202020204" pitchFamily="34" charset="0"/>
              <a:buChar char="•"/>
            </a:pPr>
            <a:r>
              <a:rPr lang="en-US" sz="1600" dirty="0" smtClean="0">
                <a:solidFill>
                  <a:srgbClr val="D9D9D9"/>
                </a:solidFill>
                <a:latin typeface="Arial" panose="020B0604020202020204" pitchFamily="34" charset="0"/>
                <a:cs typeface="Arial" panose="020B0604020202020204" pitchFamily="34" charset="0"/>
              </a:rPr>
              <a:t>Fuzzy logic based</a:t>
            </a:r>
          </a:p>
          <a:p>
            <a:pPr marL="285750" indent="-285750" algn="ctr">
              <a:buFont typeface="Arial" panose="020B0604020202020204" pitchFamily="34" charset="0"/>
              <a:buChar char="•"/>
            </a:pPr>
            <a:r>
              <a:rPr lang="en-US" sz="1600" dirty="0" smtClean="0">
                <a:solidFill>
                  <a:srgbClr val="D9D9D9"/>
                </a:solidFill>
                <a:latin typeface="Arial" panose="020B0604020202020204" pitchFamily="34" charset="0"/>
                <a:cs typeface="Arial" panose="020B0604020202020204" pitchFamily="34" charset="0"/>
              </a:rPr>
              <a:t>Interest value</a:t>
            </a:r>
          </a:p>
        </p:txBody>
      </p:sp>
      <p:sp>
        <p:nvSpPr>
          <p:cNvPr id="14" name="TextBox 13"/>
          <p:cNvSpPr txBox="1"/>
          <p:nvPr/>
        </p:nvSpPr>
        <p:spPr>
          <a:xfrm>
            <a:off x="3104975" y="4886987"/>
            <a:ext cx="3429000" cy="677108"/>
          </a:xfrm>
          <a:prstGeom prst="rect">
            <a:avLst/>
          </a:prstGeom>
          <a:noFill/>
          <a:ln w="76200">
            <a:solidFill>
              <a:schemeClr val="accent4">
                <a:lumMod val="40000"/>
                <a:lumOff val="60000"/>
              </a:schemeClr>
            </a:solidFill>
          </a:ln>
        </p:spPr>
        <p:txBody>
          <a:bodyPr wrap="square" lIns="91440" tIns="91440" rIns="91440" bIns="91440" rtlCol="0">
            <a:spAutoFit/>
          </a:bodyPr>
          <a:lstStyle/>
          <a:p>
            <a:pPr algn="ctr"/>
            <a:r>
              <a:rPr lang="en-US" sz="1600" dirty="0" smtClean="0">
                <a:solidFill>
                  <a:schemeClr val="accent4">
                    <a:lumMod val="40000"/>
                    <a:lumOff val="60000"/>
                  </a:schemeClr>
                </a:solidFill>
                <a:latin typeface="Arial" panose="020B0604020202020204" pitchFamily="34" charset="0"/>
                <a:cs typeface="Arial" panose="020B0604020202020204" pitchFamily="34" charset="0"/>
              </a:rPr>
              <a:t>Hydrometeor Classification</a:t>
            </a:r>
          </a:p>
          <a:p>
            <a:pPr algn="ctr"/>
            <a:r>
              <a:rPr lang="en-US" sz="1600" dirty="0" smtClean="0">
                <a:solidFill>
                  <a:srgbClr val="D9D9D9"/>
                </a:solidFill>
                <a:latin typeface="Arial" panose="020B0604020202020204" pitchFamily="34" charset="0"/>
                <a:cs typeface="Arial" panose="020B0604020202020204" pitchFamily="34" charset="0"/>
              </a:rPr>
              <a:t>Max interest value</a:t>
            </a:r>
            <a:endParaRPr lang="en-US" sz="1600" dirty="0">
              <a:solidFill>
                <a:srgbClr val="D9D9D9"/>
              </a:solidFill>
              <a:latin typeface="Arial" panose="020B0604020202020204" pitchFamily="34" charset="0"/>
              <a:cs typeface="Arial" panose="020B0604020202020204" pitchFamily="34" charset="0"/>
            </a:endParaRPr>
          </a:p>
        </p:txBody>
      </p:sp>
      <p:cxnSp>
        <p:nvCxnSpPr>
          <p:cNvPr id="16" name="Straight Arrow Connector 15"/>
          <p:cNvCxnSpPr/>
          <p:nvPr/>
        </p:nvCxnSpPr>
        <p:spPr>
          <a:xfrm>
            <a:off x="4640347" y="2522456"/>
            <a:ext cx="0" cy="457200"/>
          </a:xfrm>
          <a:prstGeom prst="straightConnector1">
            <a:avLst/>
          </a:prstGeom>
          <a:ln w="762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645059" y="4315905"/>
            <a:ext cx="0" cy="457200"/>
          </a:xfrm>
          <a:prstGeom prst="straightConnector1">
            <a:avLst/>
          </a:prstGeom>
          <a:ln w="762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8964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188535" y="1178349"/>
          <a:ext cx="8889477" cy="5279011"/>
        </p:xfrm>
        <a:graphic>
          <a:graphicData uri="http://schemas.openxmlformats.org/drawingml/2006/table">
            <a:tbl>
              <a:tblPr firstRow="1" firstCol="1">
                <a:effectLst>
                  <a:outerShdw blurRad="50800" dist="38100" dir="16200000" rotWithShape="0">
                    <a:prstClr val="black">
                      <a:alpha val="40000"/>
                    </a:prstClr>
                  </a:outerShdw>
                </a:effectLst>
                <a:tableStyleId>{ED083AE6-46FA-4A59-8FB0-9F97EB10719F}</a:tableStyleId>
              </a:tblPr>
              <a:tblGrid>
                <a:gridCol w="800284"/>
                <a:gridCol w="731520"/>
                <a:gridCol w="1097280"/>
                <a:gridCol w="1097280"/>
                <a:gridCol w="1097280"/>
                <a:gridCol w="1097280"/>
                <a:gridCol w="731520"/>
                <a:gridCol w="731520"/>
                <a:gridCol w="779649"/>
                <a:gridCol w="725864"/>
              </a:tblGrid>
              <a:tr h="557018">
                <a:tc rowSpan="2">
                  <a:txBody>
                    <a:bodyPr/>
                    <a:lstStyle/>
                    <a:p>
                      <a:pPr algn="ctr" fontAlgn="ctr"/>
                      <a:r>
                        <a:rPr lang="en-US" sz="1200" b="0" i="0" u="none" strike="noStrike" dirty="0" smtClean="0">
                          <a:solidFill>
                            <a:schemeClr val="tx1">
                              <a:lumMod val="95000"/>
                            </a:schemeClr>
                          </a:solidFill>
                          <a:effectLst/>
                          <a:latin typeface="Arial" panose="020B0604020202020204" pitchFamily="34" charset="0"/>
                          <a:cs typeface="Arial" panose="020B0604020202020204" pitchFamily="34" charset="0"/>
                        </a:rPr>
                        <a:t>Definition</a:t>
                      </a:r>
                      <a:endParaRPr lang="en-US" sz="12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Ice Nucleation</a:t>
                      </a:r>
                      <a:endParaRPr lang="en-US" sz="900" b="1"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Aggregation</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Riming</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Melting</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Deposition</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Sublimation</a:t>
                      </a:r>
                      <a:endParaRPr lang="en-US" sz="900" b="1"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Raindrop Collection</a:t>
                      </a:r>
                      <a:endParaRPr lang="en-US" sz="900" b="1"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Condensation</a:t>
                      </a:r>
                      <a:endParaRPr lang="en-US" sz="900" b="1"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Evaporation</a:t>
                      </a:r>
                      <a:endParaRPr lang="en-US" sz="900" b="1"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r>
              <a:tr h="1101374">
                <a:tc vMerge="1">
                  <a:txBody>
                    <a:bodyPr/>
                    <a:lstStyle/>
                    <a:p>
                      <a:pPr algn="ctr" fontAlgn="ctr"/>
                      <a:endParaRPr lang="en-US" sz="1000" b="0" i="0" u="none" strike="noStrike" dirty="0">
                        <a:solidFill>
                          <a:srgbClr val="000000"/>
                        </a:solidFill>
                        <a:effectLst/>
                        <a:latin typeface="Arial" panose="020B0604020202020204" pitchFamily="34" charset="0"/>
                      </a:endParaRPr>
                    </a:p>
                  </a:txBody>
                  <a:tcPr marL="6335" marR="6335" marT="6335" marB="0" anchor="ct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New frozen hydrometeors forming</a:t>
                      </a:r>
                      <a:endParaRPr lang="en-US" sz="900" b="0"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1000" b="1" u="none" strike="noStrike" dirty="0">
                          <a:solidFill>
                            <a:schemeClr val="bg1"/>
                          </a:solidFill>
                          <a:effectLst/>
                          <a:latin typeface="Arial" panose="020B0604020202020204" pitchFamily="34" charset="0"/>
                          <a:cs typeface="Arial" panose="020B0604020202020204" pitchFamily="34" charset="0"/>
                        </a:rPr>
                        <a:t>Frozen hydrometeors collecting other frozen hydrometeors</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1000" b="1" u="none" strike="noStrike" dirty="0">
                          <a:solidFill>
                            <a:schemeClr val="bg1"/>
                          </a:solidFill>
                          <a:effectLst/>
                          <a:latin typeface="Arial" panose="020B0604020202020204" pitchFamily="34" charset="0"/>
                          <a:cs typeface="Arial" panose="020B0604020202020204" pitchFamily="34" charset="0"/>
                        </a:rPr>
                        <a:t>Frozen hydrometeors collecting liquid hydrometeors</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1000" b="1" u="none" strike="noStrike" dirty="0">
                          <a:solidFill>
                            <a:schemeClr val="bg1"/>
                          </a:solidFill>
                          <a:effectLst/>
                          <a:latin typeface="Arial" panose="020B0604020202020204" pitchFamily="34" charset="0"/>
                          <a:cs typeface="Arial" panose="020B0604020202020204" pitchFamily="34" charset="0"/>
                        </a:rPr>
                        <a:t>Frozen hydrometeors melting into liquid hydrometeors</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1000" b="1" u="none" strike="noStrike" dirty="0">
                          <a:solidFill>
                            <a:schemeClr val="bg1"/>
                          </a:solidFill>
                          <a:effectLst/>
                          <a:latin typeface="Arial" panose="020B0604020202020204" pitchFamily="34" charset="0"/>
                          <a:cs typeface="Arial" panose="020B0604020202020204" pitchFamily="34" charset="0"/>
                        </a:rPr>
                        <a:t>Frozen hydrometeors collecting water vapor</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Frozen hydrometeors losing mass to water vapor</a:t>
                      </a:r>
                      <a:endParaRPr lang="en-US" sz="900" b="0"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Liquid hydrometeors collecting liquid or frozen hydrometeors</a:t>
                      </a:r>
                      <a:endParaRPr lang="en-US" sz="900" b="0"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Liquid hydrometeors collecting water vapor</a:t>
                      </a:r>
                      <a:endParaRPr lang="en-US" sz="900" b="0"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c>
                  <a:txBody>
                    <a:bodyPr/>
                    <a:lstStyle/>
                    <a:p>
                      <a:pPr algn="ctr" fontAlgn="ctr"/>
                      <a:r>
                        <a:rPr lang="en-US" sz="900" u="none" strike="noStrike" dirty="0">
                          <a:solidFill>
                            <a:schemeClr val="bg1">
                              <a:lumMod val="50000"/>
                              <a:lumOff val="50000"/>
                            </a:schemeClr>
                          </a:solidFill>
                          <a:effectLst/>
                          <a:latin typeface="Arial" panose="020B0604020202020204" pitchFamily="34" charset="0"/>
                          <a:cs typeface="Arial" panose="020B0604020202020204" pitchFamily="34" charset="0"/>
                        </a:rPr>
                        <a:t>Liquid hydrometeors losing mass to water vapor</a:t>
                      </a:r>
                      <a:endParaRPr lang="en-US" sz="900" b="0" i="0" u="none" strike="noStrike" dirty="0">
                        <a:solidFill>
                          <a:schemeClr val="bg1">
                            <a:lumMod val="50000"/>
                            <a:lumOff val="50000"/>
                          </a:schemeClr>
                        </a:solidFill>
                        <a:effectLst/>
                        <a:latin typeface="Arial" panose="020B0604020202020204" pitchFamily="34" charset="0"/>
                        <a:cs typeface="Arial" panose="020B0604020202020204" pitchFamily="34" charset="0"/>
                      </a:endParaRPr>
                    </a:p>
                  </a:txBody>
                  <a:tcPr marL="6335" marR="6335" marT="6335" marB="0" anchor="ctr">
                    <a:solidFill>
                      <a:schemeClr val="accent4">
                        <a:lumMod val="20000"/>
                        <a:lumOff val="80000"/>
                      </a:schemeClr>
                    </a:solidFill>
                  </a:tcPr>
                </a:tc>
              </a:tr>
              <a:tr h="1038080">
                <a:tc>
                  <a:txBody>
                    <a:bodyPr/>
                    <a:lstStyle/>
                    <a:p>
                      <a:pPr algn="ctr" fontAlgn="ctr"/>
                      <a:r>
                        <a:rPr lang="en-US" sz="1200" u="none" strike="noStrike" dirty="0" err="1" smtClean="0">
                          <a:solidFill>
                            <a:schemeClr val="bg1"/>
                          </a:solidFill>
                          <a:effectLst/>
                          <a:latin typeface="Arial" panose="020B0604020202020204" pitchFamily="34" charset="0"/>
                          <a:cs typeface="Arial" panose="020B0604020202020204" pitchFamily="34" charset="0"/>
                        </a:rPr>
                        <a:t>Milbrandt</a:t>
                      </a:r>
                      <a:r>
                        <a:rPr lang="en-US" sz="1200" u="none" strike="noStrike" dirty="0" smtClean="0">
                          <a:solidFill>
                            <a:schemeClr val="bg1"/>
                          </a:solidFill>
                          <a:effectLst/>
                          <a:latin typeface="Arial" panose="020B0604020202020204" pitchFamily="34" charset="0"/>
                          <a:cs typeface="Arial" panose="020B0604020202020204" pitchFamily="34" charset="0"/>
                        </a:rPr>
                        <a:t> - </a:t>
                      </a:r>
                      <a:r>
                        <a:rPr lang="en-US" sz="1200" u="none" strike="noStrike" dirty="0" err="1" smtClean="0">
                          <a:solidFill>
                            <a:schemeClr val="bg1"/>
                          </a:solidFill>
                          <a:effectLst/>
                          <a:latin typeface="Arial" panose="020B0604020202020204" pitchFamily="34" charset="0"/>
                          <a:cs typeface="Arial" panose="020B0604020202020204" pitchFamily="34" charset="0"/>
                        </a:rPr>
                        <a:t>Yau</a:t>
                      </a:r>
                      <a:r>
                        <a:rPr lang="en-US" sz="1200" u="none" strike="noStrike" dirty="0" smtClean="0">
                          <a:solidFill>
                            <a:schemeClr val="bg1"/>
                          </a:solidFill>
                          <a:effectLst/>
                          <a:latin typeface="Arial" panose="020B0604020202020204" pitchFamily="34" charset="0"/>
                          <a:cs typeface="Arial" panose="020B0604020202020204" pitchFamily="34" charset="0"/>
                        </a:rPr>
                        <a:t> </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QFZci</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QNUvi</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QFZrh</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QCLis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QCLig</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QCLsh</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QCNis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QCNsg</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QCNgh</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QCLih</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QCLcs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QCLcg</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QCLch</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QCLrg</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QCLrs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QCLri</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QCLrh</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QMLir</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QMLsr</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QMLgr</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QMLhr</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QVDvi</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QVDvs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QVDvh</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QVDvg</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QVDvi</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QVDvs</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QVDvh</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QVDvg</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a:solidFill>
                            <a:schemeClr val="tx1">
                              <a:lumMod val="95000"/>
                            </a:schemeClr>
                          </a:solidFill>
                          <a:effectLst/>
                          <a:latin typeface="Arial" panose="020B0604020202020204" pitchFamily="34" charset="0"/>
                          <a:cs typeface="Arial" panose="020B0604020202020204" pitchFamily="34" charset="0"/>
                        </a:rPr>
                        <a:t>RCAUTR, RCACCR,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QCLsr</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QCLgr</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a:solidFill>
                            <a:schemeClr val="tx1">
                              <a:lumMod val="95000"/>
                            </a:schemeClr>
                          </a:solidFill>
                          <a:effectLst/>
                          <a:latin typeface="Arial" panose="020B0604020202020204" pitchFamily="34" charset="0"/>
                          <a:cs typeface="Arial" panose="020B0604020202020204" pitchFamily="34" charset="0"/>
                        </a:rPr>
                        <a:t>QREVP</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r>
              <a:tr h="1544459">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Morrison</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mnuccd</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mnuccr</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mnuccc</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prai</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prci</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psacws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pgracs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psacwi</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psacwg</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pgsacw</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psacr</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pracg</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pracis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praci</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piacrs</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psmlt</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pgmlt</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prd</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prdg</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prds</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eprdg</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eprds</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eprd</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piacr</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pra</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prc</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a:solidFill>
                            <a:schemeClr val="tx1">
                              <a:lumMod val="95000"/>
                            </a:schemeClr>
                          </a:solidFill>
                          <a:effectLst/>
                          <a:latin typeface="Arial" panose="020B0604020202020204" pitchFamily="34" charset="0"/>
                          <a:cs typeface="Arial" panose="020B0604020202020204" pitchFamily="34" charset="0"/>
                        </a:rPr>
                        <a:t>pre,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pcc</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evpmg</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evpms</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a:solidFill>
                            <a:schemeClr val="tx1">
                              <a:lumMod val="95000"/>
                            </a:schemeClr>
                          </a:solidFill>
                          <a:effectLst/>
                          <a:latin typeface="Arial" panose="020B0604020202020204" pitchFamily="34" charset="0"/>
                          <a:cs typeface="Arial" panose="020B0604020202020204" pitchFamily="34" charset="0"/>
                        </a:rPr>
                        <a:t>pre,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pcc</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evpmg</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evpms</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r>
              <a:tr h="1038080">
                <a:tc>
                  <a:txBody>
                    <a:bodyPr/>
                    <a:lstStyle/>
                    <a:p>
                      <a:pPr algn="ctr" fontAlgn="ctr"/>
                      <a:r>
                        <a:rPr lang="en-US" sz="1200" u="none" strike="noStrike" dirty="0" smtClean="0">
                          <a:solidFill>
                            <a:schemeClr val="bg1"/>
                          </a:solidFill>
                          <a:effectLst/>
                          <a:latin typeface="Arial" panose="020B0604020202020204" pitchFamily="34" charset="0"/>
                          <a:cs typeface="Arial" panose="020B0604020202020204" pitchFamily="34" charset="0"/>
                        </a:rPr>
                        <a:t>WDM6</a:t>
                      </a:r>
                      <a:endParaRPr lang="en-US" sz="1200" b="1" i="0" u="none" strike="noStrike" dirty="0">
                        <a:solidFill>
                          <a:schemeClr val="bg1"/>
                        </a:solidFill>
                        <a:effectLst/>
                        <a:latin typeface="Arial" panose="020B0604020202020204" pitchFamily="34" charset="0"/>
                        <a:cs typeface="Arial" panose="020B0604020202020204" pitchFamily="34" charset="0"/>
                      </a:endParaRPr>
                    </a:p>
                  </a:txBody>
                  <a:tcPr marL="6335" marR="6335" marT="6335" marB="0" anchor="ctr">
                    <a:solidFill>
                      <a:schemeClr val="accent4">
                        <a:lumMod val="60000"/>
                        <a:lumOff val="40000"/>
                      </a:schemeClr>
                    </a:solidFill>
                  </a:tcP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Pigen</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Psaci</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Pgaci</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Psaut</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Pgacs</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Pgaut</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a:solidFill>
                            <a:schemeClr val="tx1">
                              <a:lumMod val="95000"/>
                            </a:schemeClr>
                          </a:solidFill>
                          <a:effectLst/>
                          <a:latin typeface="Arial" panose="020B0604020202020204" pitchFamily="34" charset="0"/>
                          <a:cs typeface="Arial" panose="020B0604020202020204" pitchFamily="34" charset="0"/>
                        </a:rPr>
                        <a:t>Psacw, Pgacw, Paacw, Piacr, Psacr, Pgacr, Pracs</a:t>
                      </a:r>
                      <a:endParaRPr lang="en-US" sz="12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Psmlt</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Pgmlt</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Pidep</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Psdep</a:t>
                      </a:r>
                      <a:r>
                        <a:rPr lang="en-US" sz="1200" b="1"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1200" b="1" u="none" strike="noStrike" dirty="0" err="1">
                          <a:solidFill>
                            <a:schemeClr val="tx1">
                              <a:lumMod val="95000"/>
                            </a:schemeClr>
                          </a:solidFill>
                          <a:effectLst/>
                          <a:latin typeface="Arial" panose="020B0604020202020204" pitchFamily="34" charset="0"/>
                          <a:cs typeface="Arial" panose="020B0604020202020204" pitchFamily="34" charset="0"/>
                        </a:rPr>
                        <a:t>Pgdep</a:t>
                      </a:r>
                      <a:endParaRPr lang="en-US" sz="12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Pidep</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Psdep</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Pgdep</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pl-PL" sz="900" u="none" strike="noStrike" dirty="0">
                          <a:solidFill>
                            <a:schemeClr val="tx1">
                              <a:lumMod val="95000"/>
                            </a:schemeClr>
                          </a:solidFill>
                          <a:effectLst/>
                          <a:latin typeface="Arial" panose="020B0604020202020204" pitchFamily="34" charset="0"/>
                          <a:cs typeface="Arial" panose="020B0604020202020204" pitchFamily="34" charset="0"/>
                        </a:rPr>
                        <a:t>Praut, Pracw, Praci, Pseml, Pgeml</a:t>
                      </a:r>
                      <a:endParaRPr lang="pl-PL"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Pcond</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c>
                  <a:txBody>
                    <a:bodyPr/>
                    <a:lstStyle/>
                    <a:p>
                      <a:pPr algn="ctr" fontAlgn="ct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Prevp</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Psevp</a:t>
                      </a:r>
                      <a:r>
                        <a:rPr lang="en-US" sz="900" u="none" strike="noStrike" dirty="0">
                          <a:solidFill>
                            <a:schemeClr val="tx1">
                              <a:lumMod val="95000"/>
                            </a:schemeClr>
                          </a:solidFill>
                          <a:effectLst/>
                          <a:latin typeface="Arial" panose="020B0604020202020204" pitchFamily="34" charset="0"/>
                          <a:cs typeface="Arial" panose="020B0604020202020204" pitchFamily="34" charset="0"/>
                        </a:rPr>
                        <a:t>, </a:t>
                      </a:r>
                      <a:r>
                        <a:rPr lang="en-US" sz="900" u="none" strike="noStrike" dirty="0" err="1">
                          <a:solidFill>
                            <a:schemeClr val="tx1">
                              <a:lumMod val="95000"/>
                            </a:schemeClr>
                          </a:solidFill>
                          <a:effectLst/>
                          <a:latin typeface="Arial" panose="020B0604020202020204" pitchFamily="34" charset="0"/>
                          <a:cs typeface="Arial" panose="020B0604020202020204" pitchFamily="34" charset="0"/>
                        </a:rPr>
                        <a:t>Pgevp</a:t>
                      </a:r>
                      <a:endParaRPr lang="en-US" sz="900" b="0"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6335" marR="6335" marT="6335" marB="0" anchor="ctr">
                    <a:pattFill prst="pct5">
                      <a:fgClr>
                        <a:schemeClr val="accent4"/>
                      </a:fgClr>
                      <a:bgClr>
                        <a:schemeClr val="bg1"/>
                      </a:bgClr>
                    </a:pattFill>
                  </a:tcPr>
                </a:tc>
              </a:tr>
            </a:tbl>
          </a:graphicData>
        </a:graphic>
      </p:graphicFrame>
      <p:sp>
        <p:nvSpPr>
          <p:cNvPr id="9" name="Title 3"/>
          <p:cNvSpPr txBox="1">
            <a:spLocks/>
          </p:cNvSpPr>
          <p:nvPr/>
        </p:nvSpPr>
        <p:spPr>
          <a:xfrm>
            <a:off x="1095866" y="167112"/>
            <a:ext cx="6858000"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50800" dist="38100" dir="2700000" algn="tl" rotWithShape="0">
                    <a:prstClr val="black">
                      <a:alpha val="40000"/>
                    </a:prstClr>
                  </a:outerShdw>
                </a:effectLst>
                <a:latin typeface="Arial Black" panose="020B0A04020102020204" pitchFamily="34" charset="0"/>
              </a:rPr>
              <a:t>Microphysical Process Definitions</a:t>
            </a:r>
            <a:endParaRPr lang="en-US" sz="2800" dirty="0">
              <a:solidFill>
                <a:srgbClr val="E8950E">
                  <a:lumMod val="40000"/>
                  <a:lumOff val="60000"/>
                </a:srgbClr>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3413644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64712" y="3971235"/>
            <a:ext cx="8486864" cy="2705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3"/>
          <p:cNvSpPr txBox="1">
            <a:spLocks/>
          </p:cNvSpPr>
          <p:nvPr/>
        </p:nvSpPr>
        <p:spPr>
          <a:xfrm>
            <a:off x="0" y="10566"/>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Radial Velocity Prep</a:t>
            </a:r>
            <a:endParaRPr lang="en-US" sz="2800" dirty="0">
              <a:solidFill>
                <a:srgbClr val="E8950E">
                  <a:lumMod val="40000"/>
                  <a:lumOff val="60000"/>
                </a:srgbClr>
              </a:solidFill>
              <a:latin typeface="Arial Black" panose="020B0A04020102020204" pitchFamily="34" charset="0"/>
            </a:endParaRPr>
          </a:p>
        </p:txBody>
      </p:sp>
      <p:sp>
        <p:nvSpPr>
          <p:cNvPr id="5" name="Rectangle 4"/>
          <p:cNvSpPr/>
          <p:nvPr/>
        </p:nvSpPr>
        <p:spPr>
          <a:xfrm>
            <a:off x="1091196" y="754725"/>
            <a:ext cx="3362191" cy="3585597"/>
          </a:xfrm>
          <a:prstGeom prst="rect">
            <a:avLst/>
          </a:prstGeom>
        </p:spPr>
        <p:txBody>
          <a:bodyPr wrap="square">
            <a:spAutoFit/>
          </a:bodyPr>
          <a:lstStyle/>
          <a:p>
            <a:pPr>
              <a:spcBef>
                <a:spcPts val="600"/>
              </a:spcBef>
            </a:pPr>
            <a:r>
              <a:rPr lang="en-US" sz="1600" u="sng" dirty="0" smtClean="0">
                <a:solidFill>
                  <a:schemeClr val="accent4">
                    <a:lumMod val="20000"/>
                    <a:lumOff val="80000"/>
                  </a:schemeClr>
                </a:solidFill>
                <a:latin typeface="Arial"/>
              </a:rPr>
              <a:t>Radar Quality Control (NCAR)</a:t>
            </a:r>
          </a:p>
          <a:p>
            <a:pPr marL="342900" indent="-342900">
              <a:spcBef>
                <a:spcPts val="600"/>
              </a:spcBef>
              <a:buFont typeface="Arial"/>
              <a:buChar char="•"/>
            </a:pPr>
            <a:r>
              <a:rPr lang="en-US" sz="1400" dirty="0" smtClean="0">
                <a:solidFill>
                  <a:srgbClr val="CDD4D7"/>
                </a:solidFill>
                <a:latin typeface="Arial"/>
              </a:rPr>
              <a:t>Locations were PID present only</a:t>
            </a:r>
          </a:p>
          <a:p>
            <a:pPr marL="342900" indent="-342900">
              <a:spcBef>
                <a:spcPts val="600"/>
              </a:spcBef>
              <a:buFont typeface="Arial"/>
              <a:buChar char="•"/>
            </a:pPr>
            <a:r>
              <a:rPr lang="en-US" sz="1400" dirty="0" smtClean="0">
                <a:solidFill>
                  <a:srgbClr val="CDD4D7"/>
                </a:solidFill>
                <a:latin typeface="Arial"/>
              </a:rPr>
              <a:t>PID used to remove </a:t>
            </a:r>
          </a:p>
          <a:p>
            <a:pPr marL="800100" lvl="1" indent="-342900">
              <a:spcBef>
                <a:spcPts val="600"/>
              </a:spcBef>
              <a:buFont typeface="Arial"/>
              <a:buChar char="•"/>
            </a:pPr>
            <a:r>
              <a:rPr lang="en-US" sz="1400" dirty="0" smtClean="0">
                <a:solidFill>
                  <a:srgbClr val="CDD4D7"/>
                </a:solidFill>
                <a:latin typeface="Arial"/>
              </a:rPr>
              <a:t>Insects</a:t>
            </a:r>
          </a:p>
          <a:p>
            <a:pPr marL="800100" lvl="1" indent="-342900">
              <a:spcBef>
                <a:spcPts val="600"/>
              </a:spcBef>
              <a:buFont typeface="Arial"/>
              <a:buChar char="•"/>
            </a:pPr>
            <a:r>
              <a:rPr lang="en-US" sz="1400" dirty="0" smtClean="0">
                <a:solidFill>
                  <a:srgbClr val="CDD4D7"/>
                </a:solidFill>
                <a:latin typeface="Arial"/>
              </a:rPr>
              <a:t>2</a:t>
            </a:r>
            <a:r>
              <a:rPr lang="en-US" sz="1400" baseline="30000" dirty="0" smtClean="0">
                <a:solidFill>
                  <a:srgbClr val="CDD4D7"/>
                </a:solidFill>
                <a:latin typeface="Arial"/>
              </a:rPr>
              <a:t>nd</a:t>
            </a:r>
            <a:r>
              <a:rPr lang="en-US" sz="1400" dirty="0" smtClean="0">
                <a:solidFill>
                  <a:srgbClr val="CDD4D7"/>
                </a:solidFill>
                <a:latin typeface="Arial"/>
              </a:rPr>
              <a:t> trip</a:t>
            </a:r>
          </a:p>
          <a:p>
            <a:pPr marL="800100" lvl="1" indent="-342900">
              <a:spcBef>
                <a:spcPts val="600"/>
              </a:spcBef>
              <a:buFont typeface="Arial"/>
              <a:buChar char="•"/>
            </a:pPr>
            <a:r>
              <a:rPr lang="en-US" sz="1400" dirty="0" smtClean="0">
                <a:solidFill>
                  <a:srgbClr val="CDD4D7"/>
                </a:solidFill>
                <a:latin typeface="Arial"/>
              </a:rPr>
              <a:t>Saturation</a:t>
            </a:r>
          </a:p>
          <a:p>
            <a:pPr marL="342900" indent="-342900">
              <a:spcBef>
                <a:spcPts val="600"/>
              </a:spcBef>
              <a:buFont typeface="Arial"/>
              <a:buChar char="•"/>
            </a:pPr>
            <a:r>
              <a:rPr lang="en-US" sz="1400" dirty="0" smtClean="0">
                <a:solidFill>
                  <a:srgbClr val="CDD4D7"/>
                </a:solidFill>
                <a:latin typeface="Arial"/>
              </a:rPr>
              <a:t>Remove pixels with:</a:t>
            </a:r>
          </a:p>
          <a:p>
            <a:pPr marL="800100" lvl="1" indent="-342900">
              <a:spcBef>
                <a:spcPts val="600"/>
              </a:spcBef>
              <a:buFont typeface="Arial"/>
              <a:buChar char="•"/>
            </a:pPr>
            <a:r>
              <a:rPr lang="en-US" sz="1400" dirty="0" smtClean="0">
                <a:solidFill>
                  <a:srgbClr val="CDD4D7"/>
                </a:solidFill>
                <a:latin typeface="Arial"/>
              </a:rPr>
              <a:t>Low signal-to-noise ratio</a:t>
            </a:r>
          </a:p>
          <a:p>
            <a:pPr marL="800100" lvl="1" indent="-342900">
              <a:spcBef>
                <a:spcPts val="600"/>
              </a:spcBef>
              <a:buFont typeface="Arial"/>
              <a:buChar char="•"/>
            </a:pPr>
            <a:r>
              <a:rPr lang="en-US" sz="1400" dirty="0" smtClean="0">
                <a:solidFill>
                  <a:srgbClr val="CDD4D7"/>
                </a:solidFill>
                <a:latin typeface="Arial"/>
              </a:rPr>
              <a:t>Clutter</a:t>
            </a:r>
          </a:p>
          <a:p>
            <a:pPr marL="800100" lvl="1" indent="-342900">
              <a:spcBef>
                <a:spcPts val="600"/>
              </a:spcBef>
              <a:buFont typeface="Arial"/>
              <a:buChar char="•"/>
            </a:pPr>
            <a:r>
              <a:rPr lang="en-US" sz="1400" dirty="0" smtClean="0">
                <a:solidFill>
                  <a:srgbClr val="CDD4D7"/>
                </a:solidFill>
                <a:latin typeface="Arial"/>
              </a:rPr>
              <a:t>High spectral Width</a:t>
            </a:r>
          </a:p>
          <a:p>
            <a:pPr marL="342900" indent="-342900">
              <a:spcBef>
                <a:spcPts val="600"/>
              </a:spcBef>
              <a:buFont typeface="Arial"/>
              <a:buChar char="•"/>
            </a:pPr>
            <a:endParaRPr lang="en-US" sz="1400" dirty="0">
              <a:solidFill>
                <a:srgbClr val="CDD4D7"/>
              </a:solidFill>
              <a:latin typeface="Arial"/>
            </a:endParaRPr>
          </a:p>
          <a:p>
            <a:pPr marL="342900" indent="-342900">
              <a:spcBef>
                <a:spcPts val="600"/>
              </a:spcBef>
              <a:buFont typeface="Arial"/>
              <a:buChar char="•"/>
            </a:pPr>
            <a:endParaRPr lang="en-US" sz="1600" dirty="0" smtClean="0">
              <a:solidFill>
                <a:srgbClr val="CDD4D7"/>
              </a:solidFill>
              <a:latin typeface="Arial"/>
            </a:endParaRPr>
          </a:p>
        </p:txBody>
      </p:sp>
      <p:sp>
        <p:nvSpPr>
          <p:cNvPr id="25" name="Rectangle 24"/>
          <p:cNvSpPr/>
          <p:nvPr/>
        </p:nvSpPr>
        <p:spPr>
          <a:xfrm>
            <a:off x="4648755" y="708803"/>
            <a:ext cx="3362191" cy="3262432"/>
          </a:xfrm>
          <a:prstGeom prst="rect">
            <a:avLst/>
          </a:prstGeom>
        </p:spPr>
        <p:txBody>
          <a:bodyPr wrap="square">
            <a:spAutoFit/>
          </a:bodyPr>
          <a:lstStyle/>
          <a:p>
            <a:pPr>
              <a:spcBef>
                <a:spcPts val="600"/>
              </a:spcBef>
            </a:pPr>
            <a:r>
              <a:rPr lang="en-US" sz="1600" u="sng" dirty="0" smtClean="0">
                <a:solidFill>
                  <a:schemeClr val="accent4">
                    <a:lumMod val="20000"/>
                    <a:lumOff val="80000"/>
                  </a:schemeClr>
                </a:solidFill>
                <a:latin typeface="Arial"/>
              </a:rPr>
              <a:t>Super-Observations</a:t>
            </a:r>
          </a:p>
          <a:p>
            <a:pPr marL="285750" indent="-285750">
              <a:spcBef>
                <a:spcPts val="600"/>
              </a:spcBef>
              <a:buFont typeface="Arial" panose="020B0604020202020204" pitchFamily="34" charset="0"/>
              <a:buChar char="•"/>
            </a:pPr>
            <a:r>
              <a:rPr lang="en-US" sz="1400" dirty="0" smtClean="0">
                <a:solidFill>
                  <a:srgbClr val="CDD4D7"/>
                </a:solidFill>
                <a:latin typeface="Arial"/>
              </a:rPr>
              <a:t>Bins: 2° x 1 km</a:t>
            </a:r>
          </a:p>
          <a:p>
            <a:pPr marL="285750" indent="-285750">
              <a:spcBef>
                <a:spcPts val="600"/>
              </a:spcBef>
              <a:buFont typeface="Arial" panose="020B0604020202020204" pitchFamily="34" charset="0"/>
              <a:buChar char="•"/>
            </a:pPr>
            <a:r>
              <a:rPr lang="en-US" sz="1400" dirty="0">
                <a:solidFill>
                  <a:srgbClr val="CDD4D7"/>
                </a:solidFill>
                <a:latin typeface="Arial"/>
              </a:rPr>
              <a:t>Q</a:t>
            </a:r>
            <a:r>
              <a:rPr lang="en-US" sz="1400" dirty="0" smtClean="0">
                <a:solidFill>
                  <a:srgbClr val="CDD4D7"/>
                </a:solidFill>
                <a:latin typeface="Arial"/>
              </a:rPr>
              <a:t>uality control: &lt; |45 ms</a:t>
            </a:r>
            <a:r>
              <a:rPr lang="en-US" sz="1400" baseline="30000" dirty="0" smtClean="0">
                <a:solidFill>
                  <a:srgbClr val="CDD4D7"/>
                </a:solidFill>
                <a:latin typeface="Arial"/>
              </a:rPr>
              <a:t>-1</a:t>
            </a:r>
            <a:r>
              <a:rPr lang="en-US" sz="1400" dirty="0" smtClean="0">
                <a:solidFill>
                  <a:srgbClr val="CDD4D7"/>
                </a:solidFill>
                <a:latin typeface="Arial"/>
              </a:rPr>
              <a:t>|</a:t>
            </a:r>
          </a:p>
          <a:p>
            <a:pPr marL="342900" indent="-342900">
              <a:spcBef>
                <a:spcPts val="600"/>
              </a:spcBef>
              <a:buFont typeface="Arial"/>
              <a:buChar char="•"/>
            </a:pPr>
            <a:r>
              <a:rPr lang="en-US" sz="1400" dirty="0" smtClean="0">
                <a:solidFill>
                  <a:srgbClr val="CDD4D7"/>
                </a:solidFill>
                <a:latin typeface="Arial"/>
              </a:rPr>
              <a:t>Rules:</a:t>
            </a:r>
          </a:p>
          <a:p>
            <a:pPr marL="800100" lvl="1" indent="-342900">
              <a:spcBef>
                <a:spcPts val="600"/>
              </a:spcBef>
              <a:buFont typeface="Arial"/>
              <a:buChar char="•"/>
            </a:pPr>
            <a:r>
              <a:rPr lang="en-US" sz="1400" dirty="0">
                <a:solidFill>
                  <a:srgbClr val="CDD4D7"/>
                </a:solidFill>
                <a:latin typeface="Arial"/>
              </a:rPr>
              <a:t>&lt;</a:t>
            </a:r>
            <a:r>
              <a:rPr lang="en-US" sz="1400" dirty="0" smtClean="0">
                <a:solidFill>
                  <a:srgbClr val="CDD4D7"/>
                </a:solidFill>
                <a:latin typeface="Arial"/>
              </a:rPr>
              <a:t> 2 </a:t>
            </a:r>
            <a:r>
              <a:rPr lang="en-US" sz="1400" dirty="0" err="1" smtClean="0">
                <a:solidFill>
                  <a:srgbClr val="CDD4D7"/>
                </a:solidFill>
                <a:latin typeface="Arial"/>
              </a:rPr>
              <a:t>obs</a:t>
            </a:r>
            <a:r>
              <a:rPr lang="en-US" sz="1400" dirty="0" smtClean="0">
                <a:solidFill>
                  <a:srgbClr val="CDD4D7"/>
                </a:solidFill>
                <a:latin typeface="Arial"/>
              </a:rPr>
              <a:t> in each bin</a:t>
            </a:r>
          </a:p>
          <a:p>
            <a:pPr marL="1257300" lvl="2" indent="-342900">
              <a:spcBef>
                <a:spcPts val="600"/>
              </a:spcBef>
              <a:buFont typeface="Arial"/>
              <a:buChar char="•"/>
            </a:pPr>
            <a:r>
              <a:rPr lang="en-US" sz="1400" dirty="0" smtClean="0">
                <a:solidFill>
                  <a:srgbClr val="CDD4D7"/>
                </a:solidFill>
                <a:latin typeface="Arial"/>
              </a:rPr>
              <a:t>Remove all </a:t>
            </a:r>
            <a:r>
              <a:rPr lang="en-US" sz="1400" dirty="0" err="1" smtClean="0">
                <a:solidFill>
                  <a:srgbClr val="CDD4D7"/>
                </a:solidFill>
                <a:latin typeface="Arial"/>
              </a:rPr>
              <a:t>Obs</a:t>
            </a:r>
            <a:endParaRPr lang="en-US" sz="1400" dirty="0" smtClean="0">
              <a:solidFill>
                <a:srgbClr val="CDD4D7"/>
              </a:solidFill>
              <a:latin typeface="Arial"/>
            </a:endParaRPr>
          </a:p>
          <a:p>
            <a:pPr marL="800100" lvl="1" indent="-342900">
              <a:spcBef>
                <a:spcPts val="600"/>
              </a:spcBef>
              <a:buFont typeface="Arial"/>
              <a:buChar char="•"/>
            </a:pPr>
            <a:r>
              <a:rPr lang="en-US" sz="1400" dirty="0" err="1" smtClean="0">
                <a:solidFill>
                  <a:srgbClr val="CDD4D7"/>
                </a:solidFill>
                <a:latin typeface="Arial"/>
              </a:rPr>
              <a:t>std</a:t>
            </a:r>
            <a:r>
              <a:rPr lang="en-US" sz="1400" dirty="0" smtClean="0">
                <a:solidFill>
                  <a:srgbClr val="CDD4D7"/>
                </a:solidFill>
                <a:latin typeface="Arial"/>
              </a:rPr>
              <a:t>(bin) &gt; </a:t>
            </a:r>
            <a:r>
              <a:rPr lang="en-US" sz="1400" dirty="0" err="1" smtClean="0">
                <a:solidFill>
                  <a:srgbClr val="CDD4D7"/>
                </a:solidFill>
                <a:latin typeface="Arial"/>
              </a:rPr>
              <a:t>std</a:t>
            </a:r>
            <a:r>
              <a:rPr lang="en-US" sz="1400" dirty="0" smtClean="0">
                <a:solidFill>
                  <a:srgbClr val="CDD4D7"/>
                </a:solidFill>
                <a:latin typeface="Arial"/>
              </a:rPr>
              <a:t>(all)</a:t>
            </a:r>
          </a:p>
          <a:p>
            <a:pPr marL="1257300" lvl="2" indent="-342900">
              <a:spcBef>
                <a:spcPts val="600"/>
              </a:spcBef>
              <a:buFont typeface="Arial"/>
              <a:buChar char="•"/>
            </a:pPr>
            <a:r>
              <a:rPr lang="en-US" sz="1400" dirty="0" smtClean="0">
                <a:solidFill>
                  <a:srgbClr val="CDD4D7"/>
                </a:solidFill>
                <a:latin typeface="Arial"/>
              </a:rPr>
              <a:t>Remove all </a:t>
            </a:r>
            <a:r>
              <a:rPr lang="en-US" sz="1400" dirty="0" err="1" smtClean="0">
                <a:solidFill>
                  <a:srgbClr val="CDD4D7"/>
                </a:solidFill>
                <a:latin typeface="Arial"/>
              </a:rPr>
              <a:t>obs</a:t>
            </a:r>
            <a:endParaRPr lang="en-US" sz="1400" dirty="0" smtClean="0">
              <a:solidFill>
                <a:srgbClr val="CDD4D7"/>
              </a:solidFill>
              <a:latin typeface="Arial"/>
            </a:endParaRPr>
          </a:p>
          <a:p>
            <a:pPr marL="800100" lvl="1" indent="-342900">
              <a:spcBef>
                <a:spcPts val="600"/>
              </a:spcBef>
              <a:buFont typeface="Arial"/>
              <a:buChar char="•"/>
            </a:pPr>
            <a:r>
              <a:rPr lang="en-US" sz="1400" dirty="0" smtClean="0">
                <a:solidFill>
                  <a:srgbClr val="CDD4D7"/>
                </a:solidFill>
                <a:latin typeface="Arial"/>
              </a:rPr>
              <a:t>(</a:t>
            </a:r>
            <a:r>
              <a:rPr lang="en-US" sz="1400" dirty="0" err="1" smtClean="0">
                <a:solidFill>
                  <a:srgbClr val="CDD4D7"/>
                </a:solidFill>
                <a:latin typeface="Arial"/>
              </a:rPr>
              <a:t>obs</a:t>
            </a:r>
            <a:r>
              <a:rPr lang="en-US" sz="1400" dirty="0" smtClean="0">
                <a:solidFill>
                  <a:srgbClr val="CDD4D7"/>
                </a:solidFill>
                <a:latin typeface="Arial"/>
              </a:rPr>
              <a:t> – bin mean) &gt; 2*</a:t>
            </a:r>
            <a:r>
              <a:rPr lang="en-US" sz="1400" dirty="0" err="1" smtClean="0">
                <a:solidFill>
                  <a:srgbClr val="CDD4D7"/>
                </a:solidFill>
                <a:latin typeface="Arial"/>
              </a:rPr>
              <a:t>std</a:t>
            </a:r>
            <a:r>
              <a:rPr lang="en-US" sz="1400" dirty="0" smtClean="0">
                <a:solidFill>
                  <a:srgbClr val="CDD4D7"/>
                </a:solidFill>
                <a:latin typeface="Arial"/>
              </a:rPr>
              <a:t>(bin)</a:t>
            </a:r>
          </a:p>
          <a:p>
            <a:pPr marL="1257300" lvl="2" indent="-342900">
              <a:spcBef>
                <a:spcPts val="600"/>
              </a:spcBef>
              <a:buFont typeface="Arial"/>
              <a:buChar char="•"/>
            </a:pPr>
            <a:r>
              <a:rPr lang="en-US" sz="1400" dirty="0" smtClean="0">
                <a:solidFill>
                  <a:srgbClr val="CDD4D7"/>
                </a:solidFill>
                <a:latin typeface="Arial"/>
              </a:rPr>
              <a:t>Remove </a:t>
            </a:r>
            <a:r>
              <a:rPr lang="en-US" sz="1400" dirty="0" err="1" smtClean="0">
                <a:solidFill>
                  <a:srgbClr val="CDD4D7"/>
                </a:solidFill>
                <a:latin typeface="Arial"/>
              </a:rPr>
              <a:t>obs</a:t>
            </a:r>
            <a:r>
              <a:rPr lang="en-US" sz="1400" dirty="0" smtClean="0">
                <a:solidFill>
                  <a:srgbClr val="CDD4D7"/>
                </a:solidFill>
                <a:latin typeface="Arial"/>
              </a:rPr>
              <a:t> at fault </a:t>
            </a:r>
          </a:p>
          <a:p>
            <a:pPr marL="342900" indent="-342900">
              <a:spcBef>
                <a:spcPts val="600"/>
              </a:spcBef>
              <a:buFont typeface="Arial"/>
              <a:buChar char="•"/>
            </a:pPr>
            <a:r>
              <a:rPr lang="en-US" sz="1400" dirty="0" smtClean="0">
                <a:solidFill>
                  <a:srgbClr val="CDD4D7"/>
                </a:solidFill>
                <a:latin typeface="Arial"/>
              </a:rPr>
              <a:t>Median value</a:t>
            </a:r>
            <a:endParaRPr lang="en-US" sz="1600" dirty="0" smtClean="0">
              <a:solidFill>
                <a:srgbClr val="CDD4D7"/>
              </a:solidFill>
              <a:latin typeface="Arial"/>
            </a:endParaRPr>
          </a:p>
        </p:txBody>
      </p:sp>
      <p:pic>
        <p:nvPicPr>
          <p:cNvPr id="58" name="Picture 57"/>
          <p:cNvPicPr>
            <a:picLocks/>
          </p:cNvPicPr>
          <p:nvPr/>
        </p:nvPicPr>
        <p:blipFill rotWithShape="1">
          <a:blip r:embed="rId2" cstate="print">
            <a:extLst>
              <a:ext uri="{28A0092B-C50C-407E-A947-70E740481C1C}">
                <a14:useLocalDpi xmlns:a14="http://schemas.microsoft.com/office/drawing/2010/main" val="0"/>
              </a:ext>
            </a:extLst>
          </a:blip>
          <a:srcRect l="87750" t="6442" r="7640" b="10133"/>
          <a:stretch/>
        </p:blipFill>
        <p:spPr>
          <a:xfrm>
            <a:off x="8439072" y="4295280"/>
            <a:ext cx="228600" cy="2057400"/>
          </a:xfrm>
          <a:prstGeom prst="rect">
            <a:avLst/>
          </a:prstGeom>
        </p:spPr>
      </p:pic>
      <p:sp>
        <p:nvSpPr>
          <p:cNvPr id="65" name="TextBox 64"/>
          <p:cNvSpPr txBox="1"/>
          <p:nvPr/>
        </p:nvSpPr>
        <p:spPr>
          <a:xfrm>
            <a:off x="3909893" y="6453257"/>
            <a:ext cx="1836150"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Distance from S-</a:t>
            </a:r>
            <a:r>
              <a:rPr lang="en-US" sz="1000" dirty="0" err="1" smtClean="0">
                <a:solidFill>
                  <a:schemeClr val="bg1"/>
                </a:solidFill>
                <a:latin typeface="Arial" panose="020B0604020202020204" pitchFamily="34" charset="0"/>
                <a:cs typeface="Arial" panose="020B0604020202020204" pitchFamily="34" charset="0"/>
              </a:rPr>
              <a:t>PolKa</a:t>
            </a:r>
            <a:r>
              <a:rPr lang="en-US" sz="1000" dirty="0" smtClean="0">
                <a:solidFill>
                  <a:schemeClr val="bg1"/>
                </a:solidFill>
                <a:latin typeface="Arial" panose="020B0604020202020204" pitchFamily="34" charset="0"/>
                <a:cs typeface="Arial" panose="020B0604020202020204" pitchFamily="34" charset="0"/>
              </a:rPr>
              <a:t> (km)</a:t>
            </a:r>
          </a:p>
        </p:txBody>
      </p:sp>
      <p:sp>
        <p:nvSpPr>
          <p:cNvPr id="66" name="TextBox 65"/>
          <p:cNvSpPr txBox="1"/>
          <p:nvPr/>
        </p:nvSpPr>
        <p:spPr>
          <a:xfrm rot="16200000">
            <a:off x="-368380" y="5200870"/>
            <a:ext cx="1836150"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Distance from S-</a:t>
            </a:r>
            <a:r>
              <a:rPr lang="en-US" sz="1000" dirty="0" err="1" smtClean="0">
                <a:solidFill>
                  <a:schemeClr val="bg1"/>
                </a:solidFill>
                <a:latin typeface="Arial" panose="020B0604020202020204" pitchFamily="34" charset="0"/>
                <a:cs typeface="Arial" panose="020B0604020202020204" pitchFamily="34" charset="0"/>
              </a:rPr>
              <a:t>PolKa</a:t>
            </a:r>
            <a:r>
              <a:rPr lang="en-US" sz="1000" dirty="0" smtClean="0">
                <a:solidFill>
                  <a:schemeClr val="bg1"/>
                </a:solidFill>
                <a:latin typeface="Arial" panose="020B0604020202020204" pitchFamily="34" charset="0"/>
                <a:cs typeface="Arial" panose="020B0604020202020204" pitchFamily="34" charset="0"/>
              </a:rPr>
              <a:t> (km)</a:t>
            </a:r>
          </a:p>
        </p:txBody>
      </p:sp>
      <p:grpSp>
        <p:nvGrpSpPr>
          <p:cNvPr id="70" name="Group 69"/>
          <p:cNvGrpSpPr/>
          <p:nvPr/>
        </p:nvGrpSpPr>
        <p:grpSpPr>
          <a:xfrm>
            <a:off x="666438" y="4048661"/>
            <a:ext cx="2357676" cy="2422859"/>
            <a:chOff x="714385" y="4152666"/>
            <a:chExt cx="2357676" cy="2422859"/>
          </a:xfrm>
        </p:grpSpPr>
        <p:grpSp>
          <p:nvGrpSpPr>
            <p:cNvPr id="60" name="Group 59"/>
            <p:cNvGrpSpPr/>
            <p:nvPr/>
          </p:nvGrpSpPr>
          <p:grpSpPr>
            <a:xfrm>
              <a:off x="714385" y="4374131"/>
              <a:ext cx="2357676" cy="2201394"/>
              <a:chOff x="204854" y="4515264"/>
              <a:chExt cx="2357676" cy="2201394"/>
            </a:xfrm>
          </p:grpSpPr>
          <p:pic>
            <p:nvPicPr>
              <p:cNvPr id="2" name="Picture 1"/>
              <p:cNvPicPr>
                <a:picLocks/>
              </p:cNvPicPr>
              <p:nvPr/>
            </p:nvPicPr>
            <p:blipFill rotWithShape="1">
              <a:blip r:embed="rId3" cstate="print">
                <a:extLst>
                  <a:ext uri="{28A0092B-C50C-407E-A947-70E740481C1C}">
                    <a14:useLocalDpi xmlns:a14="http://schemas.microsoft.com/office/drawing/2010/main" val="0"/>
                  </a:ext>
                </a:extLst>
              </a:blip>
              <a:srcRect l="11992" t="7042" r="12329" b="10304"/>
              <a:stretch/>
            </p:blipFill>
            <p:spPr>
              <a:xfrm>
                <a:off x="432521" y="4531861"/>
                <a:ext cx="2057400" cy="2057400"/>
              </a:xfrm>
              <a:prstGeom prst="rect">
                <a:avLst/>
              </a:prstGeom>
            </p:spPr>
          </p:pic>
          <p:sp>
            <p:nvSpPr>
              <p:cNvPr id="6" name="TextBox 5"/>
              <p:cNvSpPr txBox="1"/>
              <p:nvPr/>
            </p:nvSpPr>
            <p:spPr>
              <a:xfrm>
                <a:off x="237308" y="4801109"/>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9" name="TextBox 8"/>
              <p:cNvSpPr txBox="1"/>
              <p:nvPr/>
            </p:nvSpPr>
            <p:spPr>
              <a:xfrm>
                <a:off x="204854" y="6196493"/>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10" name="TextBox 9"/>
              <p:cNvSpPr txBox="1"/>
              <p:nvPr/>
            </p:nvSpPr>
            <p:spPr>
              <a:xfrm>
                <a:off x="224977" y="4515629"/>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11" name="TextBox 10"/>
              <p:cNvSpPr txBox="1"/>
              <p:nvPr/>
            </p:nvSpPr>
            <p:spPr>
              <a:xfrm>
                <a:off x="229485" y="6565206"/>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12" name="TextBox 11"/>
              <p:cNvSpPr txBox="1"/>
              <p:nvPr/>
            </p:nvSpPr>
            <p:spPr>
              <a:xfrm>
                <a:off x="249050" y="5134993"/>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13" name="TextBox 12"/>
              <p:cNvSpPr txBox="1"/>
              <p:nvPr/>
            </p:nvSpPr>
            <p:spPr>
              <a:xfrm>
                <a:off x="237308" y="5843800"/>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14" name="TextBox 13"/>
              <p:cNvSpPr txBox="1"/>
              <p:nvPr/>
            </p:nvSpPr>
            <p:spPr>
              <a:xfrm>
                <a:off x="246834" y="5481978"/>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15" name="TextBox 14"/>
              <p:cNvSpPr txBox="1"/>
              <p:nvPr/>
            </p:nvSpPr>
            <p:spPr>
              <a:xfrm>
                <a:off x="2046686" y="659083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16" name="TextBox 15"/>
              <p:cNvSpPr txBox="1"/>
              <p:nvPr/>
            </p:nvSpPr>
            <p:spPr>
              <a:xfrm>
                <a:off x="645837" y="6588565"/>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17" name="TextBox 16"/>
              <p:cNvSpPr txBox="1"/>
              <p:nvPr/>
            </p:nvSpPr>
            <p:spPr>
              <a:xfrm>
                <a:off x="2376792" y="6593547"/>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18" name="TextBox 17"/>
              <p:cNvSpPr txBox="1"/>
              <p:nvPr/>
            </p:nvSpPr>
            <p:spPr>
              <a:xfrm>
                <a:off x="1693475" y="659083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19" name="TextBox 18"/>
              <p:cNvSpPr txBox="1"/>
              <p:nvPr/>
            </p:nvSpPr>
            <p:spPr>
              <a:xfrm>
                <a:off x="1013638" y="658926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20" name="TextBox 19"/>
              <p:cNvSpPr txBox="1"/>
              <p:nvPr/>
            </p:nvSpPr>
            <p:spPr>
              <a:xfrm>
                <a:off x="1373773" y="6588565"/>
                <a:ext cx="124409"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cxnSp>
            <p:nvCxnSpPr>
              <p:cNvPr id="21" name="Straight Connector 20"/>
              <p:cNvCxnSpPr/>
              <p:nvPr/>
            </p:nvCxnSpPr>
            <p:spPr>
              <a:xfrm>
                <a:off x="432521" y="4515264"/>
                <a:ext cx="0" cy="20574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441235" y="6580837"/>
                <a:ext cx="2099116"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1133504" y="4152666"/>
              <a:ext cx="1686760" cy="276999"/>
            </a:xfrm>
            <a:prstGeom prst="rect">
              <a:avLst/>
            </a:prstGeom>
            <a:noFill/>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Raw Radial Velocity</a:t>
              </a:r>
            </a:p>
          </p:txBody>
        </p:sp>
      </p:grpSp>
      <p:grpSp>
        <p:nvGrpSpPr>
          <p:cNvPr id="71" name="Group 70"/>
          <p:cNvGrpSpPr/>
          <p:nvPr/>
        </p:nvGrpSpPr>
        <p:grpSpPr>
          <a:xfrm>
            <a:off x="3295903" y="4035774"/>
            <a:ext cx="2314968" cy="2466446"/>
            <a:chOff x="3296323" y="4127552"/>
            <a:chExt cx="2314968" cy="2466446"/>
          </a:xfrm>
        </p:grpSpPr>
        <p:grpSp>
          <p:nvGrpSpPr>
            <p:cNvPr id="61" name="Group 60"/>
            <p:cNvGrpSpPr/>
            <p:nvPr/>
          </p:nvGrpSpPr>
          <p:grpSpPr>
            <a:xfrm>
              <a:off x="3296323" y="4394573"/>
              <a:ext cx="2314968" cy="2199425"/>
              <a:chOff x="3267806" y="4525657"/>
              <a:chExt cx="2314968" cy="2199425"/>
            </a:xfrm>
          </p:grpSpPr>
          <p:pic>
            <p:nvPicPr>
              <p:cNvPr id="3" name="Picture 2"/>
              <p:cNvPicPr>
                <a:picLocks/>
              </p:cNvPicPr>
              <p:nvPr/>
            </p:nvPicPr>
            <p:blipFill rotWithShape="1">
              <a:blip r:embed="rId4" cstate="print">
                <a:extLst>
                  <a:ext uri="{28A0092B-C50C-407E-A947-70E740481C1C}">
                    <a14:useLocalDpi xmlns:a14="http://schemas.microsoft.com/office/drawing/2010/main" val="0"/>
                  </a:ext>
                </a:extLst>
              </a:blip>
              <a:srcRect l="12150" t="7037" r="12326" b="10491"/>
              <a:stretch/>
            </p:blipFill>
            <p:spPr>
              <a:xfrm>
                <a:off x="3491422" y="4541855"/>
                <a:ext cx="2057400" cy="2057400"/>
              </a:xfrm>
              <a:prstGeom prst="rect">
                <a:avLst/>
              </a:prstGeom>
            </p:spPr>
          </p:pic>
          <p:sp>
            <p:nvSpPr>
              <p:cNvPr id="27" name="TextBox 26"/>
              <p:cNvSpPr txBox="1"/>
              <p:nvPr/>
            </p:nvSpPr>
            <p:spPr>
              <a:xfrm>
                <a:off x="3296159" y="4826569"/>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28" name="TextBox 27"/>
              <p:cNvSpPr txBox="1"/>
              <p:nvPr/>
            </p:nvSpPr>
            <p:spPr>
              <a:xfrm>
                <a:off x="3267806" y="6204917"/>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29" name="TextBox 28"/>
              <p:cNvSpPr txBox="1"/>
              <p:nvPr/>
            </p:nvSpPr>
            <p:spPr>
              <a:xfrm>
                <a:off x="3296159" y="4540865"/>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30" name="TextBox 29"/>
              <p:cNvSpPr txBox="1"/>
              <p:nvPr/>
            </p:nvSpPr>
            <p:spPr>
              <a:xfrm>
                <a:off x="3271908" y="6573630"/>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31" name="TextBox 30"/>
              <p:cNvSpPr txBox="1"/>
              <p:nvPr/>
            </p:nvSpPr>
            <p:spPr>
              <a:xfrm>
                <a:off x="3289257" y="5159647"/>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32" name="TextBox 31"/>
              <p:cNvSpPr txBox="1"/>
              <p:nvPr/>
            </p:nvSpPr>
            <p:spPr>
              <a:xfrm>
                <a:off x="3293457" y="5859115"/>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33" name="TextBox 32"/>
              <p:cNvSpPr txBox="1"/>
              <p:nvPr/>
            </p:nvSpPr>
            <p:spPr>
              <a:xfrm>
                <a:off x="3293457" y="5508999"/>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34" name="TextBox 33"/>
              <p:cNvSpPr txBox="1"/>
              <p:nvPr/>
            </p:nvSpPr>
            <p:spPr>
              <a:xfrm>
                <a:off x="5116257" y="660197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35" name="TextBox 34"/>
              <p:cNvSpPr txBox="1"/>
              <p:nvPr/>
            </p:nvSpPr>
            <p:spPr>
              <a:xfrm>
                <a:off x="3706250" y="6599257"/>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36" name="TextBox 35"/>
              <p:cNvSpPr txBox="1"/>
              <p:nvPr/>
            </p:nvSpPr>
            <p:spPr>
              <a:xfrm>
                <a:off x="5388963" y="660197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37" name="TextBox 36"/>
              <p:cNvSpPr txBox="1"/>
              <p:nvPr/>
            </p:nvSpPr>
            <p:spPr>
              <a:xfrm>
                <a:off x="4749881" y="6599255"/>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38" name="TextBox 37"/>
              <p:cNvSpPr txBox="1"/>
              <p:nvPr/>
            </p:nvSpPr>
            <p:spPr>
              <a:xfrm>
                <a:off x="4080548" y="6599256"/>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39" name="TextBox 38"/>
              <p:cNvSpPr txBox="1"/>
              <p:nvPr/>
            </p:nvSpPr>
            <p:spPr>
              <a:xfrm>
                <a:off x="4429279" y="6593547"/>
                <a:ext cx="125637"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cxnSp>
            <p:nvCxnSpPr>
              <p:cNvPr id="40" name="Straight Connector 39"/>
              <p:cNvCxnSpPr/>
              <p:nvPr/>
            </p:nvCxnSpPr>
            <p:spPr>
              <a:xfrm>
                <a:off x="3490098" y="4525657"/>
                <a:ext cx="0" cy="20574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3483658" y="6591642"/>
                <a:ext cx="2099116"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8" name="TextBox 67"/>
            <p:cNvSpPr txBox="1"/>
            <p:nvPr/>
          </p:nvSpPr>
          <p:spPr>
            <a:xfrm>
              <a:off x="3797315" y="4127552"/>
              <a:ext cx="1686760" cy="276999"/>
            </a:xfrm>
            <a:prstGeom prst="rect">
              <a:avLst/>
            </a:prstGeom>
            <a:noFill/>
          </p:spPr>
          <p:txBody>
            <a:bodyPr wrap="square" rtlCol="0">
              <a:spAutoFit/>
            </a:bodyPr>
            <a:lstStyle/>
            <a:p>
              <a:r>
                <a:rPr lang="en-US" sz="1200" dirty="0" err="1" smtClean="0">
                  <a:solidFill>
                    <a:schemeClr val="bg1"/>
                  </a:solidFill>
                  <a:latin typeface="Arial" panose="020B0604020202020204" pitchFamily="34" charset="0"/>
                  <a:cs typeface="Arial" panose="020B0604020202020204" pitchFamily="34" charset="0"/>
                </a:rPr>
                <a:t>QCed</a:t>
              </a:r>
              <a:r>
                <a:rPr lang="en-US" sz="1200" dirty="0" smtClean="0">
                  <a:solidFill>
                    <a:schemeClr val="bg1"/>
                  </a:solidFill>
                  <a:latin typeface="Arial" panose="020B0604020202020204" pitchFamily="34" charset="0"/>
                  <a:cs typeface="Arial" panose="020B0604020202020204" pitchFamily="34" charset="0"/>
                </a:rPr>
                <a:t> Radial Velocity</a:t>
              </a:r>
            </a:p>
          </p:txBody>
        </p:sp>
      </p:grpSp>
      <p:grpSp>
        <p:nvGrpSpPr>
          <p:cNvPr id="72" name="Group 71"/>
          <p:cNvGrpSpPr/>
          <p:nvPr/>
        </p:nvGrpSpPr>
        <p:grpSpPr>
          <a:xfrm>
            <a:off x="5877371" y="4025943"/>
            <a:ext cx="2357676" cy="2435746"/>
            <a:chOff x="5905048" y="4136918"/>
            <a:chExt cx="2357676" cy="2435746"/>
          </a:xfrm>
        </p:grpSpPr>
        <p:grpSp>
          <p:nvGrpSpPr>
            <p:cNvPr id="62" name="Group 61"/>
            <p:cNvGrpSpPr/>
            <p:nvPr/>
          </p:nvGrpSpPr>
          <p:grpSpPr>
            <a:xfrm>
              <a:off x="5905048" y="4373239"/>
              <a:ext cx="2357676" cy="2199425"/>
              <a:chOff x="6246055" y="4525657"/>
              <a:chExt cx="2357676" cy="2199425"/>
            </a:xfrm>
          </p:grpSpPr>
          <p:pic>
            <p:nvPicPr>
              <p:cNvPr id="4" name="Picture 3"/>
              <p:cNvPicPr>
                <a:picLocks/>
              </p:cNvPicPr>
              <p:nvPr/>
            </p:nvPicPr>
            <p:blipFill rotWithShape="1">
              <a:blip r:embed="rId5" cstate="print">
                <a:extLst>
                  <a:ext uri="{28A0092B-C50C-407E-A947-70E740481C1C}">
                    <a14:useLocalDpi xmlns:a14="http://schemas.microsoft.com/office/drawing/2010/main" val="0"/>
                  </a:ext>
                </a:extLst>
              </a:blip>
              <a:srcRect l="12281" t="6999" r="12079" b="10318"/>
              <a:stretch/>
            </p:blipFill>
            <p:spPr>
              <a:xfrm>
                <a:off x="6486053" y="4541855"/>
                <a:ext cx="2057400" cy="2057400"/>
              </a:xfrm>
              <a:prstGeom prst="rect">
                <a:avLst/>
              </a:prstGeom>
            </p:spPr>
          </p:pic>
          <p:sp>
            <p:nvSpPr>
              <p:cNvPr id="42" name="TextBox 41"/>
              <p:cNvSpPr txBox="1"/>
              <p:nvPr/>
            </p:nvSpPr>
            <p:spPr>
              <a:xfrm>
                <a:off x="6285501" y="4812032"/>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43" name="TextBox 42"/>
              <p:cNvSpPr txBox="1"/>
              <p:nvPr/>
            </p:nvSpPr>
            <p:spPr>
              <a:xfrm>
                <a:off x="6246055" y="6204917"/>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44" name="TextBox 43"/>
              <p:cNvSpPr txBox="1"/>
              <p:nvPr/>
            </p:nvSpPr>
            <p:spPr>
              <a:xfrm>
                <a:off x="6289520" y="4525657"/>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45" name="TextBox 44"/>
              <p:cNvSpPr txBox="1"/>
              <p:nvPr/>
            </p:nvSpPr>
            <p:spPr>
              <a:xfrm>
                <a:off x="6270686" y="6573630"/>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46" name="TextBox 45"/>
              <p:cNvSpPr txBox="1"/>
              <p:nvPr/>
            </p:nvSpPr>
            <p:spPr>
              <a:xfrm>
                <a:off x="6289309" y="5157416"/>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47" name="TextBox 46"/>
              <p:cNvSpPr txBox="1"/>
              <p:nvPr/>
            </p:nvSpPr>
            <p:spPr>
              <a:xfrm>
                <a:off x="6278509" y="584295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48" name="TextBox 47"/>
              <p:cNvSpPr txBox="1"/>
              <p:nvPr/>
            </p:nvSpPr>
            <p:spPr>
              <a:xfrm>
                <a:off x="6285501" y="548928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sp>
            <p:nvSpPr>
              <p:cNvPr id="49" name="TextBox 48"/>
              <p:cNvSpPr txBox="1"/>
              <p:nvPr/>
            </p:nvSpPr>
            <p:spPr>
              <a:xfrm>
                <a:off x="8144546" y="6599255"/>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50" name="TextBox 49"/>
              <p:cNvSpPr txBox="1"/>
              <p:nvPr/>
            </p:nvSpPr>
            <p:spPr>
              <a:xfrm>
                <a:off x="6705028" y="6599257"/>
                <a:ext cx="218192"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-100</a:t>
                </a:r>
              </a:p>
            </p:txBody>
          </p:sp>
          <p:sp>
            <p:nvSpPr>
              <p:cNvPr id="51" name="TextBox 50"/>
              <p:cNvSpPr txBox="1"/>
              <p:nvPr/>
            </p:nvSpPr>
            <p:spPr>
              <a:xfrm>
                <a:off x="8417993" y="6601971"/>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150</a:t>
                </a:r>
              </a:p>
            </p:txBody>
          </p:sp>
          <p:sp>
            <p:nvSpPr>
              <p:cNvPr id="52" name="TextBox 51"/>
              <p:cNvSpPr txBox="1"/>
              <p:nvPr/>
            </p:nvSpPr>
            <p:spPr>
              <a:xfrm>
                <a:off x="7781520" y="6599256"/>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53" name="TextBox 52"/>
              <p:cNvSpPr txBox="1"/>
              <p:nvPr/>
            </p:nvSpPr>
            <p:spPr>
              <a:xfrm>
                <a:off x="7079326" y="6599256"/>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-50</a:t>
                </a:r>
              </a:p>
            </p:txBody>
          </p:sp>
          <p:sp>
            <p:nvSpPr>
              <p:cNvPr id="54" name="TextBox 53"/>
              <p:cNvSpPr txBox="1"/>
              <p:nvPr/>
            </p:nvSpPr>
            <p:spPr>
              <a:xfrm>
                <a:off x="7382284" y="6599256"/>
                <a:ext cx="185738" cy="123111"/>
              </a:xfrm>
              <a:prstGeom prst="rect">
                <a:avLst/>
              </a:prstGeom>
              <a:solidFill>
                <a:schemeClr val="tx1"/>
              </a:solidFill>
              <a:ln>
                <a:noFill/>
              </a:ln>
            </p:spPr>
            <p:txBody>
              <a:bodyPr wrap="square" lIns="0" tIns="0" rIns="0" bIns="0" rtlCol="0">
                <a:spAutoFit/>
              </a:bodyPr>
              <a:lstStyle/>
              <a:p>
                <a:pPr algn="r"/>
                <a:r>
                  <a:rPr lang="en-US" sz="800" dirty="0" smtClean="0">
                    <a:solidFill>
                      <a:schemeClr val="bg1"/>
                    </a:solidFill>
                    <a:latin typeface="Arial" panose="020B0604020202020204" pitchFamily="34" charset="0"/>
                    <a:cs typeface="Arial" panose="020B0604020202020204" pitchFamily="34" charset="0"/>
                  </a:rPr>
                  <a:t>0</a:t>
                </a:r>
              </a:p>
            </p:txBody>
          </p:sp>
          <p:cxnSp>
            <p:nvCxnSpPr>
              <p:cNvPr id="55" name="Straight Connector 54"/>
              <p:cNvCxnSpPr/>
              <p:nvPr/>
            </p:nvCxnSpPr>
            <p:spPr>
              <a:xfrm>
                <a:off x="6488878" y="4528042"/>
                <a:ext cx="0" cy="205740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6482436" y="6589261"/>
                <a:ext cx="2099116"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9" name="TextBox 68"/>
            <p:cNvSpPr txBox="1"/>
            <p:nvPr/>
          </p:nvSpPr>
          <p:spPr>
            <a:xfrm>
              <a:off x="6178678" y="4136918"/>
              <a:ext cx="1992962" cy="276999"/>
            </a:xfrm>
            <a:prstGeom prst="rect">
              <a:avLst/>
            </a:prstGeom>
            <a:noFill/>
          </p:spPr>
          <p:txBody>
            <a:bodyPr wrap="square" rtlCol="0">
              <a:spAutoFit/>
            </a:bodyPr>
            <a:lstStyle/>
            <a:p>
              <a:r>
                <a:rPr lang="en-US" sz="1200" dirty="0" err="1" smtClean="0">
                  <a:solidFill>
                    <a:schemeClr val="bg1"/>
                  </a:solidFill>
                  <a:latin typeface="Arial" panose="020B0604020202020204" pitchFamily="34" charset="0"/>
                  <a:cs typeface="Arial" panose="020B0604020202020204" pitchFamily="34" charset="0"/>
                </a:rPr>
                <a:t>SuperObs</a:t>
              </a:r>
              <a:r>
                <a:rPr lang="en-US" sz="1200" dirty="0" smtClean="0">
                  <a:solidFill>
                    <a:schemeClr val="bg1"/>
                  </a:solidFill>
                  <a:latin typeface="Arial" panose="020B0604020202020204" pitchFamily="34" charset="0"/>
                  <a:cs typeface="Arial" panose="020B0604020202020204" pitchFamily="34" charset="0"/>
                </a:rPr>
                <a:t> Radial Velocity</a:t>
              </a:r>
            </a:p>
          </p:txBody>
        </p:sp>
      </p:grpSp>
    </p:spTree>
    <p:extLst>
      <p:ext uri="{BB962C8B-B14F-4D97-AF65-F5344CB8AC3E}">
        <p14:creationId xmlns:p14="http://schemas.microsoft.com/office/powerpoint/2010/main" val="3579219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0" y="260823"/>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Ensemble Initialization </a:t>
            </a:r>
            <a:endParaRPr lang="en-US" sz="2800" dirty="0">
              <a:solidFill>
                <a:srgbClr val="E8950E">
                  <a:lumMod val="40000"/>
                  <a:lumOff val="60000"/>
                </a:srgbClr>
              </a:solidFill>
              <a:latin typeface="Arial Black" panose="020B0A04020102020204" pitchFamily="34" charset="0"/>
            </a:endParaRPr>
          </a:p>
        </p:txBody>
      </p:sp>
      <p:sp>
        <p:nvSpPr>
          <p:cNvPr id="5" name="Rectangle 4"/>
          <p:cNvSpPr/>
          <p:nvPr/>
        </p:nvSpPr>
        <p:spPr>
          <a:xfrm>
            <a:off x="1568918" y="1495870"/>
            <a:ext cx="6150543" cy="4555093"/>
          </a:xfrm>
          <a:prstGeom prst="rect">
            <a:avLst/>
          </a:prstGeom>
        </p:spPr>
        <p:txBody>
          <a:bodyPr wrap="square">
            <a:spAutoFit/>
          </a:bodyPr>
          <a:lstStyle/>
          <a:p>
            <a:pPr marL="342900" indent="-342900">
              <a:spcBef>
                <a:spcPts val="600"/>
              </a:spcBef>
              <a:buFont typeface="Arial"/>
              <a:buChar char="•"/>
            </a:pPr>
            <a:r>
              <a:rPr lang="en-US" sz="1600" dirty="0">
                <a:solidFill>
                  <a:srgbClr val="CDD4D7"/>
                </a:solidFill>
                <a:latin typeface="Arial"/>
              </a:rPr>
              <a:t>Steps</a:t>
            </a:r>
          </a:p>
          <a:p>
            <a:pPr marL="800100" lvl="1" indent="-342900">
              <a:spcBef>
                <a:spcPts val="600"/>
              </a:spcBef>
              <a:buFont typeface="Arial"/>
              <a:buChar char="•"/>
            </a:pPr>
            <a:r>
              <a:rPr lang="en-US" sz="1600" dirty="0">
                <a:solidFill>
                  <a:srgbClr val="CDD4D7"/>
                </a:solidFill>
                <a:latin typeface="Arial"/>
              </a:rPr>
              <a:t>Create ensemble of control vectors with mean = 0 and standard deviation = 1</a:t>
            </a:r>
          </a:p>
          <a:p>
            <a:pPr marL="800100" lvl="1" indent="-342900">
              <a:spcBef>
                <a:spcPts val="600"/>
              </a:spcBef>
              <a:buFont typeface="Arial"/>
              <a:buChar char="•"/>
            </a:pPr>
            <a:r>
              <a:rPr lang="en-US" sz="1600" dirty="0">
                <a:solidFill>
                  <a:srgbClr val="CDD4D7"/>
                </a:solidFill>
                <a:latin typeface="Arial"/>
              </a:rPr>
              <a:t>Perturb each control vector using BE (U,V, </a:t>
            </a:r>
            <a:r>
              <a:rPr lang="el-GR" sz="1600" dirty="0">
                <a:solidFill>
                  <a:srgbClr val="CDD4D7"/>
                </a:solidFill>
                <a:latin typeface="Arial"/>
              </a:rPr>
              <a:t>θ</a:t>
            </a:r>
            <a:r>
              <a:rPr lang="en-US" sz="1600" dirty="0">
                <a:solidFill>
                  <a:srgbClr val="CDD4D7"/>
                </a:solidFill>
                <a:latin typeface="Arial"/>
              </a:rPr>
              <a:t>, q</a:t>
            </a:r>
            <a:r>
              <a:rPr lang="en-US" sz="1600" baseline="-25000" dirty="0">
                <a:solidFill>
                  <a:srgbClr val="CDD4D7"/>
                </a:solidFill>
                <a:latin typeface="Arial"/>
              </a:rPr>
              <a:t>v</a:t>
            </a:r>
            <a:r>
              <a:rPr lang="en-US" sz="1600" dirty="0">
                <a:solidFill>
                  <a:srgbClr val="CDD4D7"/>
                </a:solidFill>
                <a:latin typeface="Arial"/>
              </a:rPr>
              <a:t>)</a:t>
            </a:r>
          </a:p>
          <a:p>
            <a:pPr marL="800100" lvl="1" indent="-342900">
              <a:spcBef>
                <a:spcPts val="600"/>
              </a:spcBef>
              <a:buFont typeface="Arial"/>
              <a:buChar char="•"/>
            </a:pPr>
            <a:r>
              <a:rPr lang="en-US" sz="1600" dirty="0">
                <a:solidFill>
                  <a:srgbClr val="CDD4D7"/>
                </a:solidFill>
                <a:latin typeface="Arial"/>
              </a:rPr>
              <a:t>Update boundary conditions so consistent with perturbations</a:t>
            </a:r>
          </a:p>
          <a:p>
            <a:pPr marL="342900" indent="-342900">
              <a:spcBef>
                <a:spcPts val="600"/>
              </a:spcBef>
              <a:buFont typeface="Arial"/>
              <a:buChar char="•"/>
            </a:pPr>
            <a:endParaRPr lang="en-US" sz="1600" dirty="0" smtClean="0">
              <a:solidFill>
                <a:srgbClr val="CDD4D7"/>
              </a:solidFill>
              <a:latin typeface="Arial"/>
            </a:endParaRPr>
          </a:p>
          <a:p>
            <a:pPr marL="342900" indent="-342900">
              <a:spcBef>
                <a:spcPts val="600"/>
              </a:spcBef>
              <a:buFont typeface="Arial"/>
              <a:buChar char="•"/>
            </a:pPr>
            <a:r>
              <a:rPr lang="en-US" sz="1600" dirty="0" smtClean="0">
                <a:solidFill>
                  <a:srgbClr val="CDD4D7"/>
                </a:solidFill>
                <a:latin typeface="Arial"/>
              </a:rPr>
              <a:t>Background error covariance (BE) </a:t>
            </a:r>
          </a:p>
          <a:p>
            <a:pPr marL="800100" lvl="1" indent="-342900">
              <a:spcBef>
                <a:spcPts val="600"/>
              </a:spcBef>
              <a:buFont typeface="Arial"/>
              <a:buChar char="•"/>
            </a:pPr>
            <a:r>
              <a:rPr lang="en-US" sz="1600" dirty="0" smtClean="0">
                <a:solidFill>
                  <a:srgbClr val="CDD4D7"/>
                </a:solidFill>
                <a:latin typeface="Arial"/>
              </a:rPr>
              <a:t>BE = describes random errors in background field</a:t>
            </a:r>
          </a:p>
          <a:p>
            <a:pPr marL="800100" lvl="1" indent="-342900">
              <a:spcBef>
                <a:spcPts val="600"/>
              </a:spcBef>
              <a:buFont typeface="Arial"/>
              <a:buChar char="•"/>
            </a:pPr>
            <a:r>
              <a:rPr lang="en-US" sz="1600" dirty="0" smtClean="0">
                <a:solidFill>
                  <a:srgbClr val="CDD4D7"/>
                </a:solidFill>
                <a:latin typeface="Arial"/>
              </a:rPr>
              <a:t>Generated from cv5 option in WRFDA</a:t>
            </a:r>
          </a:p>
          <a:p>
            <a:pPr marL="1257300" lvl="2" indent="-342900">
              <a:spcBef>
                <a:spcPts val="600"/>
              </a:spcBef>
              <a:buFont typeface="Arial"/>
              <a:buChar char="•"/>
            </a:pPr>
            <a:r>
              <a:rPr lang="en-US" sz="1600" dirty="0" smtClean="0">
                <a:solidFill>
                  <a:srgbClr val="CDD4D7"/>
                </a:solidFill>
                <a:latin typeface="Arial"/>
              </a:rPr>
              <a:t>From 60 member ensemble with random microphysics scheme </a:t>
            </a:r>
          </a:p>
          <a:p>
            <a:pPr marL="1257300" lvl="3" indent="-342900">
              <a:spcBef>
                <a:spcPts val="600"/>
              </a:spcBef>
              <a:buFont typeface="Arial"/>
              <a:buChar char="•"/>
            </a:pPr>
            <a:r>
              <a:rPr lang="en-US" sz="1600" dirty="0">
                <a:solidFill>
                  <a:srgbClr val="CDD4D7"/>
                </a:solidFill>
                <a:latin typeface="Arial"/>
              </a:rPr>
              <a:t>Allows the generated ensemble to be consistent with domain-specific background error statistics</a:t>
            </a:r>
          </a:p>
          <a:p>
            <a:pPr marL="342900" indent="-342900">
              <a:spcBef>
                <a:spcPts val="600"/>
              </a:spcBef>
              <a:buFont typeface="Arial"/>
              <a:buChar char="•"/>
            </a:pPr>
            <a:endParaRPr lang="en-US" sz="1600" dirty="0" smtClean="0">
              <a:solidFill>
                <a:srgbClr val="CDD4D7"/>
              </a:solidFill>
              <a:latin typeface="Arial"/>
            </a:endParaRPr>
          </a:p>
        </p:txBody>
      </p:sp>
    </p:spTree>
    <p:extLst>
      <p:ext uri="{BB962C8B-B14F-4D97-AF65-F5344CB8AC3E}">
        <p14:creationId xmlns:p14="http://schemas.microsoft.com/office/powerpoint/2010/main" val="301378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86700" y="1366788"/>
            <a:ext cx="8570597" cy="479406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73693" y="1531188"/>
            <a:ext cx="8011472" cy="2010908"/>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73693" y="3831629"/>
            <a:ext cx="8011472" cy="2010908"/>
          </a:xfrm>
          <a:prstGeom prst="rect">
            <a:avLst/>
          </a:prstGeom>
          <a:noFill/>
          <a:ln w="762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rot="16200000">
            <a:off x="-43173" y="2368699"/>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23 December</a:t>
            </a:r>
            <a:endParaRPr lang="en-US" sz="1400"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rot="16200000">
            <a:off x="-43173" y="4635070"/>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16 October</a:t>
            </a:r>
            <a:endParaRPr lang="en-US" sz="140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995204" y="941157"/>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Max. </a:t>
            </a:r>
            <a:r>
              <a:rPr lang="en-US" sz="1600" dirty="0" err="1" smtClean="0">
                <a:solidFill>
                  <a:schemeClr val="tx1">
                    <a:lumMod val="85000"/>
                  </a:schemeClr>
                </a:solidFill>
                <a:latin typeface="Arial" panose="020B0604020202020204" pitchFamily="34" charset="0"/>
                <a:cs typeface="Arial" panose="020B0604020202020204" pitchFamily="34" charset="0"/>
              </a:rPr>
              <a:t>dBZ</a:t>
            </a:r>
            <a:r>
              <a:rPr lang="en-US" sz="1600" dirty="0" smtClean="0">
                <a:solidFill>
                  <a:schemeClr val="tx1">
                    <a:lumMod val="85000"/>
                  </a:schemeClr>
                </a:solidFill>
                <a:latin typeface="Arial" panose="020B0604020202020204" pitchFamily="34" charset="0"/>
                <a:cs typeface="Arial" panose="020B0604020202020204" pitchFamily="34" charset="0"/>
              </a:rPr>
              <a:t> PPI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31" name="TextBox 30"/>
          <p:cNvSpPr txBox="1"/>
          <p:nvPr/>
        </p:nvSpPr>
        <p:spPr>
          <a:xfrm>
            <a:off x="3735018" y="982707"/>
            <a:ext cx="1673960" cy="338554"/>
          </a:xfrm>
          <a:prstGeom prst="rect">
            <a:avLst/>
          </a:prstGeom>
          <a:noFill/>
        </p:spPr>
        <p:txBody>
          <a:bodyPr wrap="square" rtlCol="0">
            <a:spAutoFit/>
          </a:bodyPr>
          <a:lstStyle/>
          <a:p>
            <a:pPr algn="ctr"/>
            <a:r>
              <a:rPr lang="en-US" sz="1600" dirty="0" err="1" smtClean="0">
                <a:solidFill>
                  <a:schemeClr val="tx1">
                    <a:lumMod val="85000"/>
                  </a:schemeClr>
                </a:solidFill>
                <a:latin typeface="Arial" panose="020B0604020202020204" pitchFamily="34" charset="0"/>
                <a:cs typeface="Arial" panose="020B0604020202020204" pitchFamily="34" charset="0"/>
              </a:rPr>
              <a:t>Horz</a:t>
            </a:r>
            <a:r>
              <a:rPr lang="en-US" sz="1600" dirty="0" smtClean="0">
                <a:solidFill>
                  <a:schemeClr val="tx1">
                    <a:lumMod val="85000"/>
                  </a:schemeClr>
                </a:solidFill>
                <a:latin typeface="Arial" panose="020B0604020202020204" pitchFamily="34" charset="0"/>
                <a:cs typeface="Arial" panose="020B0604020202020204" pitchFamily="34" charset="0"/>
              </a:rPr>
              <a:t>. Wind RHI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32" name="TextBox 31"/>
          <p:cNvSpPr txBox="1"/>
          <p:nvPr/>
        </p:nvSpPr>
        <p:spPr>
          <a:xfrm>
            <a:off x="6207536" y="1007866"/>
            <a:ext cx="2177787"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Vertical Velocity RHI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33" name="TextBox 32"/>
          <p:cNvSpPr txBox="1"/>
          <p:nvPr/>
        </p:nvSpPr>
        <p:spPr>
          <a:xfrm>
            <a:off x="3690961" y="5873460"/>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Distance </a:t>
            </a:r>
            <a:endParaRPr lang="en-US" sz="1200" dirty="0">
              <a:solidFill>
                <a:schemeClr val="bg1"/>
              </a:solidFill>
              <a:latin typeface="Arial" panose="020B0604020202020204" pitchFamily="34" charset="0"/>
              <a:cs typeface="Arial" panose="020B0604020202020204" pitchFamily="34" charset="0"/>
            </a:endParaRPr>
          </a:p>
        </p:txBody>
      </p:sp>
      <p:sp>
        <p:nvSpPr>
          <p:cNvPr id="3" name="Title 3"/>
          <p:cNvSpPr txBox="1">
            <a:spLocks/>
          </p:cNvSpPr>
          <p:nvPr/>
        </p:nvSpPr>
        <p:spPr>
          <a:xfrm>
            <a:off x="0" y="10566"/>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16 Oct vs. 23 Dec - </a:t>
            </a:r>
            <a:r>
              <a:rPr lang="en-US" sz="2800" dirty="0" err="1"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Milbrandt</a:t>
            </a:r>
            <a:endParaRPr lang="en-US" sz="2800" dirty="0">
              <a:solidFill>
                <a:srgbClr val="E8950E">
                  <a:lumMod val="40000"/>
                  <a:lumOff val="60000"/>
                </a:srgbClr>
              </a:solidFill>
              <a:latin typeface="Arial Black" panose="020B0A04020102020204" pitchFamily="34" charset="0"/>
            </a:endParaRPr>
          </a:p>
        </p:txBody>
      </p:sp>
      <p:pic>
        <p:nvPicPr>
          <p:cNvPr id="11" name="Picture 10"/>
          <p:cNvPicPr>
            <a:picLocks/>
          </p:cNvPicPr>
          <p:nvPr/>
        </p:nvPicPr>
        <p:blipFill rotWithShape="1">
          <a:blip r:embed="rId2">
            <a:extLst>
              <a:ext uri="{28A0092B-C50C-407E-A947-70E740481C1C}">
                <a14:useLocalDpi xmlns:a14="http://schemas.microsoft.com/office/drawing/2010/main" val="0"/>
              </a:ext>
            </a:extLst>
          </a:blip>
          <a:srcRect l="15264" t="36909" r="72210" b="38906"/>
          <a:stretch/>
        </p:blipFill>
        <p:spPr>
          <a:xfrm>
            <a:off x="983498" y="1591576"/>
            <a:ext cx="1828800" cy="1828800"/>
          </a:xfrm>
          <a:prstGeom prst="rect">
            <a:avLst/>
          </a:prstGeom>
        </p:spPr>
      </p:pic>
      <p:pic>
        <p:nvPicPr>
          <p:cNvPr id="13" name="Picture 12"/>
          <p:cNvPicPr>
            <a:picLocks/>
          </p:cNvPicPr>
          <p:nvPr/>
        </p:nvPicPr>
        <p:blipFill rotWithShape="1">
          <a:blip r:embed="rId3">
            <a:extLst>
              <a:ext uri="{28A0092B-C50C-407E-A947-70E740481C1C}">
                <a14:useLocalDpi xmlns:a14="http://schemas.microsoft.com/office/drawing/2010/main" val="0"/>
              </a:ext>
            </a:extLst>
          </a:blip>
          <a:srcRect l="14780" t="42113" r="72167" b="38819"/>
          <a:stretch/>
        </p:blipFill>
        <p:spPr>
          <a:xfrm>
            <a:off x="3579128" y="1621550"/>
            <a:ext cx="1828800" cy="1828800"/>
          </a:xfrm>
          <a:prstGeom prst="rect">
            <a:avLst/>
          </a:prstGeom>
        </p:spPr>
      </p:pic>
      <p:pic>
        <p:nvPicPr>
          <p:cNvPr id="14" name="Picture 13"/>
          <p:cNvPicPr>
            <a:picLocks/>
          </p:cNvPicPr>
          <p:nvPr/>
        </p:nvPicPr>
        <p:blipFill rotWithShape="1">
          <a:blip r:embed="rId4">
            <a:extLst>
              <a:ext uri="{28A0092B-C50C-407E-A947-70E740481C1C}">
                <a14:useLocalDpi xmlns:a14="http://schemas.microsoft.com/office/drawing/2010/main" val="0"/>
              </a:ext>
            </a:extLst>
          </a:blip>
          <a:srcRect l="84175" t="37075" r="12475" b="38826"/>
          <a:stretch/>
        </p:blipFill>
        <p:spPr>
          <a:xfrm>
            <a:off x="8064044" y="1639702"/>
            <a:ext cx="381000" cy="1828800"/>
          </a:xfrm>
          <a:prstGeom prst="rect">
            <a:avLst/>
          </a:prstGeom>
        </p:spPr>
      </p:pic>
      <p:grpSp>
        <p:nvGrpSpPr>
          <p:cNvPr id="15" name="Group 14"/>
          <p:cNvGrpSpPr>
            <a:grpSpLocks/>
          </p:cNvGrpSpPr>
          <p:nvPr/>
        </p:nvGrpSpPr>
        <p:grpSpPr>
          <a:xfrm>
            <a:off x="6195124" y="1621550"/>
            <a:ext cx="1828800" cy="1828800"/>
            <a:chOff x="817773" y="5152532"/>
            <a:chExt cx="2057400" cy="1371600"/>
          </a:xfrm>
        </p:grpSpPr>
        <p:pic>
          <p:nvPicPr>
            <p:cNvPr id="16" name="Picture 15"/>
            <p:cNvPicPr>
              <a:picLocks/>
            </p:cNvPicPr>
            <p:nvPr/>
          </p:nvPicPr>
          <p:blipFill rotWithShape="1">
            <a:blip r:embed="rId4">
              <a:extLst>
                <a:ext uri="{28A0092B-C50C-407E-A947-70E740481C1C}">
                  <a14:useLocalDpi xmlns:a14="http://schemas.microsoft.com/office/drawing/2010/main" val="0"/>
                </a:ext>
              </a:extLst>
            </a:blip>
            <a:srcRect l="14845" t="37075" r="72268" b="38826"/>
            <a:stretch/>
          </p:blipFill>
          <p:spPr>
            <a:xfrm>
              <a:off x="817773" y="5152532"/>
              <a:ext cx="2057400" cy="1371600"/>
            </a:xfrm>
            <a:prstGeom prst="rect">
              <a:avLst/>
            </a:prstGeom>
          </p:spPr>
        </p:pic>
        <p:sp>
          <p:nvSpPr>
            <p:cNvPr id="17" name="TextBox 16"/>
            <p:cNvSpPr txBox="1"/>
            <p:nvPr/>
          </p:nvSpPr>
          <p:spPr>
            <a:xfrm>
              <a:off x="1214656" y="5972522"/>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18" name="TextBox 17"/>
            <p:cNvSpPr txBox="1"/>
            <p:nvPr/>
          </p:nvSpPr>
          <p:spPr>
            <a:xfrm>
              <a:off x="1166715" y="5864800"/>
              <a:ext cx="391156"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19" name="TextBox 18"/>
            <p:cNvSpPr txBox="1"/>
            <p:nvPr/>
          </p:nvSpPr>
          <p:spPr>
            <a:xfrm>
              <a:off x="1135348" y="5758309"/>
              <a:ext cx="441723"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20" name="TextBox 19"/>
            <p:cNvSpPr txBox="1"/>
            <p:nvPr/>
          </p:nvSpPr>
          <p:spPr>
            <a:xfrm>
              <a:off x="1135348" y="5555953"/>
              <a:ext cx="440669"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pic>
        <p:nvPicPr>
          <p:cNvPr id="21" name="Picture 20"/>
          <p:cNvPicPr>
            <a:picLocks/>
          </p:cNvPicPr>
          <p:nvPr/>
        </p:nvPicPr>
        <p:blipFill rotWithShape="1">
          <a:blip r:embed="rId3">
            <a:extLst>
              <a:ext uri="{28A0092B-C50C-407E-A947-70E740481C1C}">
                <a14:useLocalDpi xmlns:a14="http://schemas.microsoft.com/office/drawing/2010/main" val="0"/>
              </a:ext>
            </a:extLst>
          </a:blip>
          <a:srcRect l="83991" t="36996" r="12693" b="38819"/>
          <a:stretch/>
        </p:blipFill>
        <p:spPr>
          <a:xfrm>
            <a:off x="5351164" y="1610794"/>
            <a:ext cx="500931" cy="1828800"/>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83866" t="36869" r="12989" b="39238"/>
          <a:stretch/>
        </p:blipFill>
        <p:spPr>
          <a:xfrm>
            <a:off x="2817179" y="1610794"/>
            <a:ext cx="480850" cy="1828800"/>
          </a:xfrm>
          <a:prstGeom prst="rect">
            <a:avLst/>
          </a:prstGeom>
        </p:spPr>
      </p:pic>
      <p:pic>
        <p:nvPicPr>
          <p:cNvPr id="2" name="Picture 1"/>
          <p:cNvPicPr>
            <a:picLocks/>
          </p:cNvPicPr>
          <p:nvPr/>
        </p:nvPicPr>
        <p:blipFill rotWithShape="1">
          <a:blip r:embed="rId6">
            <a:extLst>
              <a:ext uri="{28A0092B-C50C-407E-A947-70E740481C1C}">
                <a14:useLocalDpi xmlns:a14="http://schemas.microsoft.com/office/drawing/2010/main" val="0"/>
              </a:ext>
            </a:extLst>
          </a:blip>
          <a:srcRect l="71263" t="7045" r="12842" b="68770"/>
          <a:stretch/>
        </p:blipFill>
        <p:spPr>
          <a:xfrm>
            <a:off x="3614507" y="3949322"/>
            <a:ext cx="2286000" cy="1828800"/>
          </a:xfrm>
          <a:prstGeom prst="rect">
            <a:avLst/>
          </a:prstGeom>
        </p:spPr>
      </p:pic>
      <p:pic>
        <p:nvPicPr>
          <p:cNvPr id="24" name="Picture 23"/>
          <p:cNvPicPr>
            <a:picLocks/>
          </p:cNvPicPr>
          <p:nvPr/>
        </p:nvPicPr>
        <p:blipFill rotWithShape="1">
          <a:blip r:embed="rId7">
            <a:extLst>
              <a:ext uri="{28A0092B-C50C-407E-A947-70E740481C1C}">
                <a14:useLocalDpi xmlns:a14="http://schemas.microsoft.com/office/drawing/2010/main" val="0"/>
              </a:ext>
            </a:extLst>
          </a:blip>
          <a:srcRect l="15158" t="6835" r="68842" b="68770"/>
          <a:stretch/>
        </p:blipFill>
        <p:spPr>
          <a:xfrm>
            <a:off x="6153429" y="3949322"/>
            <a:ext cx="2286000" cy="1828800"/>
          </a:xfrm>
          <a:prstGeom prst="rect">
            <a:avLst/>
          </a:prstGeom>
        </p:spPr>
      </p:pic>
      <p:pic>
        <p:nvPicPr>
          <p:cNvPr id="4" name="Picture 3"/>
          <p:cNvPicPr>
            <a:picLocks/>
          </p:cNvPicPr>
          <p:nvPr/>
        </p:nvPicPr>
        <p:blipFill rotWithShape="1">
          <a:blip r:embed="rId8">
            <a:extLst>
              <a:ext uri="{28A0092B-C50C-407E-A947-70E740481C1C}">
                <a14:useLocalDpi xmlns:a14="http://schemas.microsoft.com/office/drawing/2010/main" val="0"/>
              </a:ext>
            </a:extLst>
          </a:blip>
          <a:srcRect l="15172" t="6999" r="69311" b="68429"/>
          <a:stretch/>
        </p:blipFill>
        <p:spPr>
          <a:xfrm>
            <a:off x="922120" y="3959586"/>
            <a:ext cx="2286000" cy="1828800"/>
          </a:xfrm>
          <a:prstGeom prst="rect">
            <a:avLst/>
          </a:prstGeom>
        </p:spPr>
      </p:pic>
    </p:spTree>
    <p:extLst>
      <p:ext uri="{BB962C8B-B14F-4D97-AF65-F5344CB8AC3E}">
        <p14:creationId xmlns:p14="http://schemas.microsoft.com/office/powerpoint/2010/main" val="287826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60676" y="6581001"/>
            <a:ext cx="2083324" cy="276999"/>
          </a:xfrm>
          <a:prstGeom prst="rect">
            <a:avLst/>
          </a:prstGeom>
          <a:noFill/>
        </p:spPr>
        <p:txBody>
          <a:bodyPr wrap="square" rtlCol="0">
            <a:spAutoFit/>
          </a:bodyPr>
          <a:lstStyle/>
          <a:p>
            <a:pPr algn="r"/>
            <a:r>
              <a:rPr lang="en-US" sz="1200" dirty="0" err="1" smtClean="0">
                <a:solidFill>
                  <a:srgbClr val="CDD4D7"/>
                </a:solidFill>
                <a:latin typeface="Arial" panose="020B0604020202020204" pitchFamily="34" charset="0"/>
                <a:cs typeface="Arial" panose="020B0604020202020204" pitchFamily="34" charset="0"/>
              </a:rPr>
              <a:t>Houze</a:t>
            </a:r>
            <a:r>
              <a:rPr lang="en-US" sz="1200" dirty="0" smtClean="0">
                <a:solidFill>
                  <a:srgbClr val="CDD4D7"/>
                </a:solidFill>
                <a:latin typeface="Arial" panose="020B0604020202020204" pitchFamily="34" charset="0"/>
                <a:cs typeface="Arial" panose="020B0604020202020204" pitchFamily="34" charset="0"/>
              </a:rPr>
              <a:t>, 1989</a:t>
            </a:r>
            <a:endParaRPr lang="en-US" sz="1200" dirty="0">
              <a:solidFill>
                <a:srgbClr val="CDD4D7"/>
              </a:solidFill>
              <a:latin typeface="Arial" panose="020B0604020202020204" pitchFamily="34" charset="0"/>
              <a:cs typeface="Arial" panose="020B0604020202020204" pitchFamily="34" charset="0"/>
            </a:endParaRPr>
          </a:p>
        </p:txBody>
      </p:sp>
      <p:sp>
        <p:nvSpPr>
          <p:cNvPr id="11" name="Rectangle 10"/>
          <p:cNvSpPr/>
          <p:nvPr/>
        </p:nvSpPr>
        <p:spPr>
          <a:xfrm>
            <a:off x="1351646" y="1455082"/>
            <a:ext cx="6367815" cy="723275"/>
          </a:xfrm>
          <a:prstGeom prst="rect">
            <a:avLst/>
          </a:prstGeom>
        </p:spPr>
        <p:txBody>
          <a:bodyPr wrap="square">
            <a:spAutoFit/>
          </a:bodyPr>
          <a:lstStyle/>
          <a:p>
            <a:pPr marL="285750" indent="-285750" algn="ctr">
              <a:spcBef>
                <a:spcPts val="600"/>
              </a:spcBef>
              <a:buFont typeface="Arial" panose="020B0604020202020204" pitchFamily="34" charset="0"/>
              <a:buChar char="•"/>
            </a:pPr>
            <a:r>
              <a:rPr lang="en-US" dirty="0">
                <a:solidFill>
                  <a:srgbClr val="CDD4D7"/>
                </a:solidFill>
                <a:latin typeface="Arial" panose="020B0604020202020204" pitchFamily="34" charset="0"/>
                <a:cs typeface="Arial" panose="020B0604020202020204" pitchFamily="34" charset="0"/>
              </a:rPr>
              <a:t>Microphysical processes associated with latent heat</a:t>
            </a:r>
          </a:p>
          <a:p>
            <a:pPr marL="285750" indent="-285750" algn="ctr">
              <a:spcBef>
                <a:spcPts val="600"/>
              </a:spcBef>
              <a:buFont typeface="Arial" panose="020B0604020202020204" pitchFamily="34" charset="0"/>
              <a:buChar char="•"/>
            </a:pPr>
            <a:r>
              <a:rPr lang="en-US" dirty="0" smtClean="0">
                <a:solidFill>
                  <a:srgbClr val="CDD4D7"/>
                </a:solidFill>
                <a:latin typeface="Arial" panose="020B0604020202020204" pitchFamily="34" charset="0"/>
                <a:cs typeface="Arial" panose="020B0604020202020204" pitchFamily="34" charset="0"/>
              </a:rPr>
              <a:t>Theorized but direct observations and validation limited</a:t>
            </a:r>
            <a:endParaRPr lang="en-US" dirty="0">
              <a:solidFill>
                <a:srgbClr val="CDD4D7"/>
              </a:solidFill>
              <a:latin typeface="Arial" panose="020B0604020202020204" pitchFamily="34" charset="0"/>
              <a:cs typeface="Arial" panose="020B0604020202020204" pitchFamily="34" charset="0"/>
            </a:endParaRPr>
          </a:p>
        </p:txBody>
      </p:sp>
      <p:sp>
        <p:nvSpPr>
          <p:cNvPr id="9" name="Title 3"/>
          <p:cNvSpPr txBox="1">
            <a:spLocks/>
          </p:cNvSpPr>
          <p:nvPr/>
        </p:nvSpPr>
        <p:spPr>
          <a:xfrm>
            <a:off x="0" y="135619"/>
            <a:ext cx="9144000" cy="11430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chemeClr val="accent4">
                    <a:lumMod val="40000"/>
                    <a:lumOff val="60000"/>
                  </a:schemeClr>
                </a:solidFill>
                <a:latin typeface="Arial Black" panose="020B0A04020102020204" pitchFamily="34" charset="0"/>
              </a:rPr>
              <a:t>MCSs: Latent Heating and Microphysical Structure</a:t>
            </a:r>
            <a:endParaRPr lang="en-US" sz="2800" dirty="0">
              <a:solidFill>
                <a:schemeClr val="accent4">
                  <a:lumMod val="40000"/>
                  <a:lumOff val="60000"/>
                </a:schemeClr>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772998" y="2671013"/>
            <a:ext cx="7541443" cy="3456015"/>
          </a:xfrm>
          <a:prstGeom prst="rect">
            <a:avLst/>
          </a:prstGeom>
        </p:spPr>
      </p:pic>
      <p:sp>
        <p:nvSpPr>
          <p:cNvPr id="15" name="Rectangle 14"/>
          <p:cNvSpPr/>
          <p:nvPr/>
        </p:nvSpPr>
        <p:spPr>
          <a:xfrm>
            <a:off x="2386101" y="3250761"/>
            <a:ext cx="1113844" cy="2408866"/>
          </a:xfrm>
          <a:prstGeom prst="rect">
            <a:avLst/>
          </a:prstGeom>
          <a:solidFill>
            <a:srgbClr val="C00000">
              <a:alpha val="20000"/>
            </a:srgbClr>
          </a:solidFill>
          <a:ln w="60325"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Arial" panose="020B0604020202020204" pitchFamily="34" charset="0"/>
              <a:cs typeface="Arial" panose="020B0604020202020204" pitchFamily="34" charset="0"/>
            </a:endParaRPr>
          </a:p>
        </p:txBody>
      </p:sp>
      <p:sp>
        <p:nvSpPr>
          <p:cNvPr id="16" name="Rectangle 15"/>
          <p:cNvSpPr/>
          <p:nvPr/>
        </p:nvSpPr>
        <p:spPr>
          <a:xfrm>
            <a:off x="3636579" y="3250762"/>
            <a:ext cx="3035249" cy="2408866"/>
          </a:xfrm>
          <a:prstGeom prst="rect">
            <a:avLst/>
          </a:prstGeom>
          <a:solidFill>
            <a:srgbClr val="0070C0">
              <a:alpha val="20000"/>
            </a:srgbClr>
          </a:solidFill>
          <a:ln w="50800" cmpd="sng">
            <a:solidFill>
              <a:srgbClr val="0070C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686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10566"/>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16 Oct vs. 23 Dec - </a:t>
            </a:r>
            <a:r>
              <a:rPr lang="en-US" sz="2800" dirty="0" err="1"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Milbrandt</a:t>
            </a:r>
            <a:endParaRPr lang="en-US" sz="2800" dirty="0">
              <a:solidFill>
                <a:srgbClr val="E8950E">
                  <a:lumMod val="40000"/>
                  <a:lumOff val="60000"/>
                </a:srgbClr>
              </a:solidFill>
              <a:latin typeface="Arial Black" panose="020B0A04020102020204" pitchFamily="34" charset="0"/>
            </a:endParaRPr>
          </a:p>
        </p:txBody>
      </p:sp>
      <p:sp>
        <p:nvSpPr>
          <p:cNvPr id="13" name="Rectangle 12"/>
          <p:cNvSpPr/>
          <p:nvPr/>
        </p:nvSpPr>
        <p:spPr>
          <a:xfrm>
            <a:off x="286700" y="1366788"/>
            <a:ext cx="8570597" cy="479406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p:cNvPicPr>
          <p:nvPr/>
        </p:nvPicPr>
        <p:blipFill rotWithShape="1">
          <a:blip r:embed="rId2">
            <a:extLst>
              <a:ext uri="{28A0092B-C50C-407E-A947-70E740481C1C}">
                <a14:useLocalDpi xmlns:a14="http://schemas.microsoft.com/office/drawing/2010/main" val="0"/>
              </a:ext>
            </a:extLst>
          </a:blip>
          <a:srcRect l="15275" t="36992" r="72198" b="38857"/>
          <a:stretch/>
        </p:blipFill>
        <p:spPr>
          <a:xfrm>
            <a:off x="759472" y="1608188"/>
            <a:ext cx="1600200" cy="1828800"/>
          </a:xfrm>
          <a:prstGeom prst="rect">
            <a:avLst/>
          </a:prstGeom>
        </p:spPr>
      </p:pic>
      <p:pic>
        <p:nvPicPr>
          <p:cNvPr id="5" name="Picture 4"/>
          <p:cNvPicPr>
            <a:picLocks/>
          </p:cNvPicPr>
          <p:nvPr/>
        </p:nvPicPr>
        <p:blipFill rotWithShape="1">
          <a:blip r:embed="rId3">
            <a:extLst>
              <a:ext uri="{28A0092B-C50C-407E-A947-70E740481C1C}">
                <a14:useLocalDpi xmlns:a14="http://schemas.microsoft.com/office/drawing/2010/main" val="0"/>
              </a:ext>
            </a:extLst>
          </a:blip>
          <a:srcRect l="15384" t="36772" r="72308" b="38638"/>
          <a:stretch/>
        </p:blipFill>
        <p:spPr>
          <a:xfrm>
            <a:off x="2801303" y="1608188"/>
            <a:ext cx="1600200" cy="1828800"/>
          </a:xfrm>
          <a:prstGeom prst="rect">
            <a:avLst/>
          </a:prstGeom>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l="15495" t="36772" r="72197" b="38418"/>
          <a:stretch/>
        </p:blipFill>
        <p:spPr>
          <a:xfrm>
            <a:off x="4872008" y="1608188"/>
            <a:ext cx="1600200" cy="1828800"/>
          </a:xfrm>
          <a:prstGeom prst="rect">
            <a:avLst/>
          </a:prstGeom>
        </p:spPr>
      </p:pic>
      <p:pic>
        <p:nvPicPr>
          <p:cNvPr id="7" name="Picture 6"/>
          <p:cNvPicPr>
            <a:picLocks/>
          </p:cNvPicPr>
          <p:nvPr/>
        </p:nvPicPr>
        <p:blipFill rotWithShape="1">
          <a:blip r:embed="rId5">
            <a:extLst>
              <a:ext uri="{28A0092B-C50C-407E-A947-70E740481C1C}">
                <a14:useLocalDpi xmlns:a14="http://schemas.microsoft.com/office/drawing/2010/main" val="0"/>
              </a:ext>
            </a:extLst>
          </a:blip>
          <a:srcRect l="15276" t="36772" r="72196" b="38418"/>
          <a:stretch/>
        </p:blipFill>
        <p:spPr>
          <a:xfrm>
            <a:off x="6884965" y="1618584"/>
            <a:ext cx="1600200" cy="1828800"/>
          </a:xfrm>
          <a:prstGeom prst="rect">
            <a:avLst/>
          </a:prstGeom>
        </p:spPr>
      </p:pic>
      <p:pic>
        <p:nvPicPr>
          <p:cNvPr id="8" name="Picture 7"/>
          <p:cNvPicPr>
            <a:picLocks/>
          </p:cNvPicPr>
          <p:nvPr/>
        </p:nvPicPr>
        <p:blipFill rotWithShape="1">
          <a:blip r:embed="rId6">
            <a:extLst>
              <a:ext uri="{28A0092B-C50C-407E-A947-70E740481C1C}">
                <a14:useLocalDpi xmlns:a14="http://schemas.microsoft.com/office/drawing/2010/main" val="0"/>
              </a:ext>
            </a:extLst>
          </a:blip>
          <a:srcRect l="15158" t="6835" r="72567" b="68769"/>
          <a:stretch/>
        </p:blipFill>
        <p:spPr>
          <a:xfrm>
            <a:off x="2853981" y="3952195"/>
            <a:ext cx="1600200" cy="1828800"/>
          </a:xfrm>
          <a:prstGeom prst="rect">
            <a:avLst/>
          </a:prstGeom>
        </p:spPr>
      </p:pic>
      <p:pic>
        <p:nvPicPr>
          <p:cNvPr id="9" name="Picture 8"/>
          <p:cNvPicPr>
            <a:picLocks/>
          </p:cNvPicPr>
          <p:nvPr/>
        </p:nvPicPr>
        <p:blipFill rotWithShape="1">
          <a:blip r:embed="rId7">
            <a:extLst>
              <a:ext uri="{28A0092B-C50C-407E-A947-70E740481C1C}">
                <a14:useLocalDpi xmlns:a14="http://schemas.microsoft.com/office/drawing/2010/main" val="0"/>
              </a:ext>
            </a:extLst>
          </a:blip>
          <a:srcRect l="15053" t="7045" r="72290" b="68138"/>
          <a:stretch/>
        </p:blipFill>
        <p:spPr>
          <a:xfrm>
            <a:off x="759473" y="3965612"/>
            <a:ext cx="1600200" cy="1828800"/>
          </a:xfrm>
          <a:prstGeom prst="rect">
            <a:avLst/>
          </a:prstGeom>
        </p:spPr>
      </p:pic>
      <p:pic>
        <p:nvPicPr>
          <p:cNvPr id="10" name="Picture 9"/>
          <p:cNvPicPr>
            <a:picLocks/>
          </p:cNvPicPr>
          <p:nvPr/>
        </p:nvPicPr>
        <p:blipFill rotWithShape="1">
          <a:blip r:embed="rId8">
            <a:extLst>
              <a:ext uri="{28A0092B-C50C-407E-A947-70E740481C1C}">
                <a14:useLocalDpi xmlns:a14="http://schemas.microsoft.com/office/drawing/2010/main" val="0"/>
              </a:ext>
            </a:extLst>
          </a:blip>
          <a:srcRect l="15158" t="6835" r="72380" b="68980"/>
          <a:stretch/>
        </p:blipFill>
        <p:spPr>
          <a:xfrm>
            <a:off x="6884965" y="3952195"/>
            <a:ext cx="1600200" cy="1828800"/>
          </a:xfrm>
          <a:prstGeom prst="rect">
            <a:avLst/>
          </a:prstGeom>
        </p:spPr>
      </p:pic>
      <p:pic>
        <p:nvPicPr>
          <p:cNvPr id="12" name="Picture 11"/>
          <p:cNvPicPr>
            <a:picLocks/>
          </p:cNvPicPr>
          <p:nvPr/>
        </p:nvPicPr>
        <p:blipFill rotWithShape="1">
          <a:blip r:embed="rId9">
            <a:extLst>
              <a:ext uri="{28A0092B-C50C-407E-A947-70E740481C1C}">
                <a14:useLocalDpi xmlns:a14="http://schemas.microsoft.com/office/drawing/2010/main" val="0"/>
              </a:ext>
            </a:extLst>
          </a:blip>
          <a:srcRect l="14947" t="6835" r="72316" b="68349"/>
          <a:stretch/>
        </p:blipFill>
        <p:spPr>
          <a:xfrm>
            <a:off x="4869473" y="3952195"/>
            <a:ext cx="1600200" cy="1828800"/>
          </a:xfrm>
          <a:prstGeom prst="rect">
            <a:avLst/>
          </a:prstGeom>
        </p:spPr>
      </p:pic>
      <p:sp>
        <p:nvSpPr>
          <p:cNvPr id="14" name="Rectangle 13"/>
          <p:cNvSpPr/>
          <p:nvPr/>
        </p:nvSpPr>
        <p:spPr>
          <a:xfrm>
            <a:off x="473693" y="1531188"/>
            <a:ext cx="8011472" cy="2010908"/>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73693" y="3831629"/>
            <a:ext cx="8011472" cy="2010908"/>
          </a:xfrm>
          <a:prstGeom prst="rect">
            <a:avLst/>
          </a:prstGeom>
          <a:noFill/>
          <a:ln w="762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43173" y="2368699"/>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23 December</a:t>
            </a:r>
            <a:endParaRPr lang="en-US" sz="14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rot="16200000">
            <a:off x="-43173" y="4635070"/>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16 October</a:t>
            </a:r>
            <a:endParaRPr lang="en-US" sz="14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649846" y="976130"/>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Deposition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2727543" y="967951"/>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Aggregation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4869473" y="953632"/>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Riming</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6884965" y="961715"/>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Melting</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8" name="TextBox 27"/>
          <p:cNvSpPr txBox="1"/>
          <p:nvPr/>
        </p:nvSpPr>
        <p:spPr>
          <a:xfrm>
            <a:off x="3690961" y="5873460"/>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Distance </a:t>
            </a:r>
            <a:endParaRPr lang="en-US" sz="1200"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rot="5400000">
            <a:off x="7665390" y="3624505"/>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Height</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6782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86700" y="1366788"/>
            <a:ext cx="8570597" cy="479406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73693" y="1531188"/>
            <a:ext cx="8011472" cy="2010908"/>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73693" y="3831629"/>
            <a:ext cx="8011472" cy="2010908"/>
          </a:xfrm>
          <a:prstGeom prst="rect">
            <a:avLst/>
          </a:prstGeom>
          <a:noFill/>
          <a:ln w="762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rot="16200000">
            <a:off x="-43173" y="2368699"/>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23 December</a:t>
            </a:r>
            <a:endParaRPr lang="en-US" sz="1400"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rot="16200000">
            <a:off x="-43173" y="4635070"/>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16 October</a:t>
            </a:r>
            <a:endParaRPr lang="en-US" sz="1400"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995204" y="941157"/>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Max. </a:t>
            </a:r>
            <a:r>
              <a:rPr lang="en-US" sz="1600" dirty="0" err="1" smtClean="0">
                <a:solidFill>
                  <a:schemeClr val="tx1">
                    <a:lumMod val="85000"/>
                  </a:schemeClr>
                </a:solidFill>
                <a:latin typeface="Arial" panose="020B0604020202020204" pitchFamily="34" charset="0"/>
                <a:cs typeface="Arial" panose="020B0604020202020204" pitchFamily="34" charset="0"/>
              </a:rPr>
              <a:t>dBZ</a:t>
            </a:r>
            <a:r>
              <a:rPr lang="en-US" sz="1600" dirty="0" smtClean="0">
                <a:solidFill>
                  <a:schemeClr val="tx1">
                    <a:lumMod val="85000"/>
                  </a:schemeClr>
                </a:solidFill>
                <a:latin typeface="Arial" panose="020B0604020202020204" pitchFamily="34" charset="0"/>
                <a:cs typeface="Arial" panose="020B0604020202020204" pitchFamily="34" charset="0"/>
              </a:rPr>
              <a:t> PPI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41" name="TextBox 40"/>
          <p:cNvSpPr txBox="1"/>
          <p:nvPr/>
        </p:nvSpPr>
        <p:spPr>
          <a:xfrm>
            <a:off x="3735018" y="982707"/>
            <a:ext cx="1673960" cy="338554"/>
          </a:xfrm>
          <a:prstGeom prst="rect">
            <a:avLst/>
          </a:prstGeom>
          <a:noFill/>
        </p:spPr>
        <p:txBody>
          <a:bodyPr wrap="square" rtlCol="0">
            <a:spAutoFit/>
          </a:bodyPr>
          <a:lstStyle/>
          <a:p>
            <a:pPr algn="ctr"/>
            <a:r>
              <a:rPr lang="en-US" sz="1600" dirty="0" err="1" smtClean="0">
                <a:solidFill>
                  <a:schemeClr val="tx1">
                    <a:lumMod val="85000"/>
                  </a:schemeClr>
                </a:solidFill>
                <a:latin typeface="Arial" panose="020B0604020202020204" pitchFamily="34" charset="0"/>
                <a:cs typeface="Arial" panose="020B0604020202020204" pitchFamily="34" charset="0"/>
              </a:rPr>
              <a:t>Horz</a:t>
            </a:r>
            <a:r>
              <a:rPr lang="en-US" sz="1600" dirty="0" smtClean="0">
                <a:solidFill>
                  <a:schemeClr val="tx1">
                    <a:lumMod val="85000"/>
                  </a:schemeClr>
                </a:solidFill>
                <a:latin typeface="Arial" panose="020B0604020202020204" pitchFamily="34" charset="0"/>
                <a:cs typeface="Arial" panose="020B0604020202020204" pitchFamily="34" charset="0"/>
              </a:rPr>
              <a:t>. Wind RHI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42" name="TextBox 41"/>
          <p:cNvSpPr txBox="1"/>
          <p:nvPr/>
        </p:nvSpPr>
        <p:spPr>
          <a:xfrm>
            <a:off x="6207536" y="1007866"/>
            <a:ext cx="2177787"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Vertical Velocity RHI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43" name="TextBox 42"/>
          <p:cNvSpPr txBox="1"/>
          <p:nvPr/>
        </p:nvSpPr>
        <p:spPr>
          <a:xfrm>
            <a:off x="3690961" y="5873460"/>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Distance </a:t>
            </a:r>
            <a:endParaRPr lang="en-US" sz="1200" dirty="0">
              <a:solidFill>
                <a:schemeClr val="bg1"/>
              </a:solidFill>
              <a:latin typeface="Arial" panose="020B0604020202020204" pitchFamily="34" charset="0"/>
              <a:cs typeface="Arial" panose="020B0604020202020204" pitchFamily="34" charset="0"/>
            </a:endParaRPr>
          </a:p>
        </p:txBody>
      </p:sp>
      <p:sp>
        <p:nvSpPr>
          <p:cNvPr id="3" name="Title 3"/>
          <p:cNvSpPr txBox="1">
            <a:spLocks/>
          </p:cNvSpPr>
          <p:nvPr/>
        </p:nvSpPr>
        <p:spPr>
          <a:xfrm>
            <a:off x="0" y="10566"/>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16 Oct vs. 23 Dec - Morrison</a:t>
            </a:r>
            <a:endParaRPr lang="en-US" sz="2800" dirty="0">
              <a:solidFill>
                <a:srgbClr val="E8950E">
                  <a:lumMod val="40000"/>
                  <a:lumOff val="60000"/>
                </a:srgbClr>
              </a:solidFill>
              <a:latin typeface="Arial Black" panose="020B0A04020102020204" pitchFamily="34" charset="0"/>
            </a:endParaRPr>
          </a:p>
        </p:txBody>
      </p:sp>
      <p:pic>
        <p:nvPicPr>
          <p:cNvPr id="22" name="Picture 21"/>
          <p:cNvPicPr>
            <a:picLocks/>
          </p:cNvPicPr>
          <p:nvPr/>
        </p:nvPicPr>
        <p:blipFill rotWithShape="1">
          <a:blip r:embed="rId2">
            <a:extLst>
              <a:ext uri="{28A0092B-C50C-407E-A947-70E740481C1C}">
                <a14:useLocalDpi xmlns:a14="http://schemas.microsoft.com/office/drawing/2010/main" val="0"/>
              </a:ext>
            </a:extLst>
          </a:blip>
          <a:srcRect l="43281" t="36909" r="44298" b="38906"/>
          <a:stretch/>
        </p:blipFill>
        <p:spPr>
          <a:xfrm>
            <a:off x="896380" y="1647328"/>
            <a:ext cx="1828800" cy="1828800"/>
          </a:xfrm>
          <a:prstGeom prst="rect">
            <a:avLst/>
          </a:prstGeom>
        </p:spPr>
      </p:pic>
      <p:pic>
        <p:nvPicPr>
          <p:cNvPr id="23" name="Picture 22"/>
          <p:cNvPicPr>
            <a:picLocks/>
          </p:cNvPicPr>
          <p:nvPr/>
        </p:nvPicPr>
        <p:blipFill rotWithShape="1">
          <a:blip r:embed="rId3">
            <a:extLst>
              <a:ext uri="{28A0092B-C50C-407E-A947-70E740481C1C}">
                <a14:useLocalDpi xmlns:a14="http://schemas.microsoft.com/office/drawing/2010/main" val="0"/>
              </a:ext>
            </a:extLst>
          </a:blip>
          <a:srcRect l="43114" t="42232" r="44149" b="38819"/>
          <a:stretch/>
        </p:blipFill>
        <p:spPr>
          <a:xfrm>
            <a:off x="3619530" y="1608187"/>
            <a:ext cx="1828800" cy="1828800"/>
          </a:xfrm>
          <a:prstGeom prst="rect">
            <a:avLst/>
          </a:prstGeom>
        </p:spPr>
      </p:pic>
      <p:pic>
        <p:nvPicPr>
          <p:cNvPr id="24" name="Picture 23"/>
          <p:cNvPicPr>
            <a:picLocks/>
          </p:cNvPicPr>
          <p:nvPr/>
        </p:nvPicPr>
        <p:blipFill rotWithShape="1">
          <a:blip r:embed="rId3">
            <a:extLst>
              <a:ext uri="{28A0092B-C50C-407E-A947-70E740481C1C}">
                <a14:useLocalDpi xmlns:a14="http://schemas.microsoft.com/office/drawing/2010/main" val="0"/>
              </a:ext>
            </a:extLst>
          </a:blip>
          <a:srcRect l="83991" t="36996" r="12693" b="38819"/>
          <a:stretch/>
        </p:blipFill>
        <p:spPr>
          <a:xfrm>
            <a:off x="5488094" y="1622242"/>
            <a:ext cx="500931" cy="1828800"/>
          </a:xfrm>
          <a:prstGeom prst="rect">
            <a:avLst/>
          </a:prstGeom>
        </p:spPr>
      </p:pic>
      <p:pic>
        <p:nvPicPr>
          <p:cNvPr id="25" name="Picture 24"/>
          <p:cNvPicPr>
            <a:picLocks/>
          </p:cNvPicPr>
          <p:nvPr/>
        </p:nvPicPr>
        <p:blipFill rotWithShape="1">
          <a:blip r:embed="rId4">
            <a:extLst>
              <a:ext uri="{28A0092B-C50C-407E-A947-70E740481C1C}">
                <a14:useLocalDpi xmlns:a14="http://schemas.microsoft.com/office/drawing/2010/main" val="0"/>
              </a:ext>
            </a:extLst>
          </a:blip>
          <a:srcRect l="84175" t="37075" r="12475" b="38826"/>
          <a:stretch/>
        </p:blipFill>
        <p:spPr>
          <a:xfrm>
            <a:off x="8014721" y="1622242"/>
            <a:ext cx="381000" cy="1828800"/>
          </a:xfrm>
          <a:prstGeom prst="rect">
            <a:avLst/>
          </a:prstGeom>
        </p:spPr>
      </p:pic>
      <p:grpSp>
        <p:nvGrpSpPr>
          <p:cNvPr id="26" name="Group 25"/>
          <p:cNvGrpSpPr>
            <a:grpSpLocks/>
          </p:cNvGrpSpPr>
          <p:nvPr/>
        </p:nvGrpSpPr>
        <p:grpSpPr>
          <a:xfrm>
            <a:off x="6207536" y="1611158"/>
            <a:ext cx="1828800" cy="1828800"/>
            <a:chOff x="3716908" y="5178442"/>
            <a:chExt cx="2057400" cy="1371600"/>
          </a:xfrm>
        </p:grpSpPr>
        <p:pic>
          <p:nvPicPr>
            <p:cNvPr id="27" name="Picture 26"/>
            <p:cNvPicPr>
              <a:picLocks/>
            </p:cNvPicPr>
            <p:nvPr/>
          </p:nvPicPr>
          <p:blipFill rotWithShape="1">
            <a:blip r:embed="rId4">
              <a:extLst>
                <a:ext uri="{28A0092B-C50C-407E-A947-70E740481C1C}">
                  <a14:useLocalDpi xmlns:a14="http://schemas.microsoft.com/office/drawing/2010/main" val="0"/>
                </a:ext>
              </a:extLst>
            </a:blip>
            <a:srcRect l="43075" t="37075" r="44038" b="38826"/>
            <a:stretch/>
          </p:blipFill>
          <p:spPr>
            <a:xfrm>
              <a:off x="3716908" y="5178442"/>
              <a:ext cx="2057400" cy="1371600"/>
            </a:xfrm>
            <a:prstGeom prst="rect">
              <a:avLst/>
            </a:prstGeom>
          </p:spPr>
        </p:pic>
        <p:sp>
          <p:nvSpPr>
            <p:cNvPr id="28" name="TextBox 27"/>
            <p:cNvSpPr txBox="1"/>
            <p:nvPr/>
          </p:nvSpPr>
          <p:spPr>
            <a:xfrm>
              <a:off x="4099516" y="6023058"/>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29" name="TextBox 28"/>
            <p:cNvSpPr txBox="1"/>
            <p:nvPr/>
          </p:nvSpPr>
          <p:spPr>
            <a:xfrm>
              <a:off x="4038356" y="5910573"/>
              <a:ext cx="380560"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30" name="TextBox 29"/>
            <p:cNvSpPr txBox="1"/>
            <p:nvPr/>
          </p:nvSpPr>
          <p:spPr>
            <a:xfrm>
              <a:off x="3990443" y="5761215"/>
              <a:ext cx="447673"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31" name="TextBox 30"/>
            <p:cNvSpPr txBox="1"/>
            <p:nvPr/>
          </p:nvSpPr>
          <p:spPr>
            <a:xfrm>
              <a:off x="3991497" y="5649356"/>
              <a:ext cx="445565"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pic>
        <p:nvPicPr>
          <p:cNvPr id="32" name="Picture 31"/>
          <p:cNvPicPr>
            <a:picLocks/>
          </p:cNvPicPr>
          <p:nvPr/>
        </p:nvPicPr>
        <p:blipFill rotWithShape="1">
          <a:blip r:embed="rId5">
            <a:extLst>
              <a:ext uri="{28A0092B-C50C-407E-A947-70E740481C1C}">
                <a14:useLocalDpi xmlns:a14="http://schemas.microsoft.com/office/drawing/2010/main" val="0"/>
              </a:ext>
            </a:extLst>
          </a:blip>
          <a:srcRect l="83866" t="36869" r="12989" b="39238"/>
          <a:stretch/>
        </p:blipFill>
        <p:spPr>
          <a:xfrm>
            <a:off x="2698841" y="1608187"/>
            <a:ext cx="540956" cy="1828800"/>
          </a:xfrm>
          <a:prstGeom prst="rect">
            <a:avLst/>
          </a:prstGeom>
        </p:spPr>
      </p:pic>
      <p:pic>
        <p:nvPicPr>
          <p:cNvPr id="34" name="Picture 33"/>
          <p:cNvPicPr>
            <a:picLocks/>
          </p:cNvPicPr>
          <p:nvPr/>
        </p:nvPicPr>
        <p:blipFill rotWithShape="1">
          <a:blip r:embed="rId6">
            <a:extLst>
              <a:ext uri="{28A0092B-C50C-407E-A947-70E740481C1C}">
                <a14:useLocalDpi xmlns:a14="http://schemas.microsoft.com/office/drawing/2010/main" val="0"/>
              </a:ext>
            </a:extLst>
          </a:blip>
          <a:srcRect l="43368" t="7045" r="41053" b="68770"/>
          <a:stretch/>
        </p:blipFill>
        <p:spPr>
          <a:xfrm>
            <a:off x="3428998" y="3922683"/>
            <a:ext cx="2286000" cy="1828800"/>
          </a:xfrm>
          <a:prstGeom prst="rect">
            <a:avLst/>
          </a:prstGeom>
        </p:spPr>
      </p:pic>
      <p:pic>
        <p:nvPicPr>
          <p:cNvPr id="2" name="Picture 1"/>
          <p:cNvPicPr>
            <a:picLocks/>
          </p:cNvPicPr>
          <p:nvPr/>
        </p:nvPicPr>
        <p:blipFill rotWithShape="1">
          <a:blip r:embed="rId7">
            <a:extLst>
              <a:ext uri="{28A0092B-C50C-407E-A947-70E740481C1C}">
                <a14:useLocalDpi xmlns:a14="http://schemas.microsoft.com/office/drawing/2010/main" val="0"/>
              </a:ext>
            </a:extLst>
          </a:blip>
          <a:srcRect l="43368" t="6835" r="41053" b="68770"/>
          <a:stretch/>
        </p:blipFill>
        <p:spPr>
          <a:xfrm>
            <a:off x="6099323" y="3938930"/>
            <a:ext cx="2286000" cy="1828800"/>
          </a:xfrm>
          <a:prstGeom prst="rect">
            <a:avLst/>
          </a:prstGeom>
        </p:spPr>
      </p:pic>
      <p:pic>
        <p:nvPicPr>
          <p:cNvPr id="33" name="Picture 32"/>
          <p:cNvPicPr>
            <a:picLocks/>
          </p:cNvPicPr>
          <p:nvPr/>
        </p:nvPicPr>
        <p:blipFill rotWithShape="1">
          <a:blip r:embed="rId8">
            <a:extLst>
              <a:ext uri="{28A0092B-C50C-407E-A947-70E740481C1C}">
                <a14:useLocalDpi xmlns:a14="http://schemas.microsoft.com/office/drawing/2010/main" val="0"/>
              </a:ext>
            </a:extLst>
          </a:blip>
          <a:srcRect l="43333" t="6999" r="41265" b="68429"/>
          <a:stretch/>
        </p:blipFill>
        <p:spPr>
          <a:xfrm>
            <a:off x="847019" y="3935959"/>
            <a:ext cx="2286000" cy="1828800"/>
          </a:xfrm>
          <a:prstGeom prst="rect">
            <a:avLst/>
          </a:prstGeom>
        </p:spPr>
      </p:pic>
    </p:spTree>
    <p:extLst>
      <p:ext uri="{BB962C8B-B14F-4D97-AF65-F5344CB8AC3E}">
        <p14:creationId xmlns:p14="http://schemas.microsoft.com/office/powerpoint/2010/main" val="3098622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6700" y="1366788"/>
            <a:ext cx="8570597" cy="479406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73693" y="1531188"/>
            <a:ext cx="8011472" cy="2010908"/>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73693" y="3831629"/>
            <a:ext cx="8011472" cy="2010908"/>
          </a:xfrm>
          <a:prstGeom prst="rect">
            <a:avLst/>
          </a:prstGeom>
          <a:noFill/>
          <a:ln w="762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rot="16200000">
            <a:off x="-43173" y="2368699"/>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23 December</a:t>
            </a:r>
            <a:endParaRPr lang="en-US" sz="14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rot="16200000">
            <a:off x="-43173" y="4635070"/>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16 October</a:t>
            </a:r>
            <a:endParaRPr lang="en-US" sz="14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758803" y="977830"/>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Deposition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2825979" y="968787"/>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Aggregation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3" name="TextBox 22"/>
          <p:cNvSpPr txBox="1"/>
          <p:nvPr/>
        </p:nvSpPr>
        <p:spPr>
          <a:xfrm>
            <a:off x="4664183" y="963140"/>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Riming</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4" name="TextBox 23"/>
          <p:cNvSpPr txBox="1"/>
          <p:nvPr/>
        </p:nvSpPr>
        <p:spPr>
          <a:xfrm>
            <a:off x="6811205" y="950456"/>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Melting</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3690961" y="5873460"/>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Distance </a:t>
            </a:r>
            <a:endParaRPr lang="en-US" sz="12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rot="5400000">
            <a:off x="7665390" y="3624505"/>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Height</a:t>
            </a:r>
            <a:endParaRPr lang="en-US" sz="1200" dirty="0">
              <a:solidFill>
                <a:schemeClr val="bg1"/>
              </a:solidFill>
              <a:latin typeface="Arial" panose="020B0604020202020204" pitchFamily="34" charset="0"/>
              <a:cs typeface="Arial" panose="020B0604020202020204" pitchFamily="34" charset="0"/>
            </a:endParaRPr>
          </a:p>
        </p:txBody>
      </p:sp>
      <p:sp>
        <p:nvSpPr>
          <p:cNvPr id="3" name="Title 3"/>
          <p:cNvSpPr txBox="1">
            <a:spLocks/>
          </p:cNvSpPr>
          <p:nvPr/>
        </p:nvSpPr>
        <p:spPr>
          <a:xfrm>
            <a:off x="0" y="10566"/>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16 Oct vs. 23 Dec - Morrison</a:t>
            </a:r>
            <a:endParaRPr lang="en-US" sz="2800" dirty="0">
              <a:solidFill>
                <a:srgbClr val="E8950E">
                  <a:lumMod val="40000"/>
                  <a:lumOff val="60000"/>
                </a:srgbClr>
              </a:solidFill>
              <a:latin typeface="Arial Black" panose="020B0A04020102020204" pitchFamily="34" charset="0"/>
            </a:endParaRPr>
          </a:p>
        </p:txBody>
      </p:sp>
      <p:pic>
        <p:nvPicPr>
          <p:cNvPr id="8" name="Picture 7"/>
          <p:cNvPicPr>
            <a:picLocks/>
          </p:cNvPicPr>
          <p:nvPr/>
        </p:nvPicPr>
        <p:blipFill rotWithShape="1">
          <a:blip r:embed="rId2">
            <a:extLst>
              <a:ext uri="{28A0092B-C50C-407E-A947-70E740481C1C}">
                <a14:useLocalDpi xmlns:a14="http://schemas.microsoft.com/office/drawing/2010/main" val="0"/>
              </a:ext>
            </a:extLst>
          </a:blip>
          <a:srcRect l="43718" t="36992" r="44194" b="38857"/>
          <a:stretch/>
        </p:blipFill>
        <p:spPr>
          <a:xfrm>
            <a:off x="914015" y="1684514"/>
            <a:ext cx="1600200" cy="1828800"/>
          </a:xfrm>
          <a:prstGeom prst="rect">
            <a:avLst/>
          </a:prstGeom>
        </p:spPr>
      </p:pic>
      <p:pic>
        <p:nvPicPr>
          <p:cNvPr id="9" name="Picture 8"/>
          <p:cNvPicPr>
            <a:picLocks/>
          </p:cNvPicPr>
          <p:nvPr/>
        </p:nvPicPr>
        <p:blipFill rotWithShape="1">
          <a:blip r:embed="rId3">
            <a:extLst>
              <a:ext uri="{28A0092B-C50C-407E-A947-70E740481C1C}">
                <a14:useLocalDpi xmlns:a14="http://schemas.microsoft.com/office/drawing/2010/main" val="0"/>
              </a:ext>
            </a:extLst>
          </a:blip>
          <a:srcRect l="43498" t="36772" r="43974" b="38638"/>
          <a:stretch/>
        </p:blipFill>
        <p:spPr>
          <a:xfrm>
            <a:off x="2825979" y="1622242"/>
            <a:ext cx="1600200" cy="1828800"/>
          </a:xfrm>
          <a:prstGeom prst="rect">
            <a:avLst/>
          </a:prstGeom>
        </p:spPr>
      </p:pic>
      <p:pic>
        <p:nvPicPr>
          <p:cNvPr id="10" name="Picture 9"/>
          <p:cNvPicPr>
            <a:picLocks/>
          </p:cNvPicPr>
          <p:nvPr/>
        </p:nvPicPr>
        <p:blipFill rotWithShape="1">
          <a:blip r:embed="rId4">
            <a:extLst>
              <a:ext uri="{28A0092B-C50C-407E-A947-70E740481C1C}">
                <a14:useLocalDpi xmlns:a14="http://schemas.microsoft.com/office/drawing/2010/main" val="0"/>
              </a:ext>
            </a:extLst>
          </a:blip>
          <a:srcRect l="43499" t="36772" r="43974" b="38418"/>
          <a:stretch/>
        </p:blipFill>
        <p:spPr>
          <a:xfrm>
            <a:off x="4784773" y="1613383"/>
            <a:ext cx="1600200" cy="1828800"/>
          </a:xfrm>
          <a:prstGeom prst="rect">
            <a:avLst/>
          </a:prstGeom>
        </p:spPr>
      </p:pic>
      <p:pic>
        <p:nvPicPr>
          <p:cNvPr id="11" name="Picture 10"/>
          <p:cNvPicPr>
            <a:picLocks/>
          </p:cNvPicPr>
          <p:nvPr/>
        </p:nvPicPr>
        <p:blipFill rotWithShape="1">
          <a:blip r:embed="rId5">
            <a:extLst>
              <a:ext uri="{28A0092B-C50C-407E-A947-70E740481C1C}">
                <a14:useLocalDpi xmlns:a14="http://schemas.microsoft.com/office/drawing/2010/main" val="0"/>
              </a:ext>
            </a:extLst>
          </a:blip>
          <a:srcRect l="43500" t="36772" r="44192" b="38418"/>
          <a:stretch/>
        </p:blipFill>
        <p:spPr>
          <a:xfrm>
            <a:off x="6757105" y="1608187"/>
            <a:ext cx="1600200" cy="1828800"/>
          </a:xfrm>
          <a:prstGeom prst="rect">
            <a:avLst/>
          </a:prstGeom>
        </p:spPr>
      </p:pic>
      <p:pic>
        <p:nvPicPr>
          <p:cNvPr id="12" name="Picture 11"/>
          <p:cNvPicPr>
            <a:picLocks/>
          </p:cNvPicPr>
          <p:nvPr/>
        </p:nvPicPr>
        <p:blipFill rotWithShape="1">
          <a:blip r:embed="rId6">
            <a:extLst>
              <a:ext uri="{28A0092B-C50C-407E-A947-70E740481C1C}">
                <a14:useLocalDpi xmlns:a14="http://schemas.microsoft.com/office/drawing/2010/main" val="0"/>
              </a:ext>
            </a:extLst>
          </a:blip>
          <a:srcRect l="43223" t="6835" r="44356" b="68769"/>
          <a:stretch/>
        </p:blipFill>
        <p:spPr>
          <a:xfrm>
            <a:off x="2825979" y="3912284"/>
            <a:ext cx="1600200" cy="1828800"/>
          </a:xfrm>
          <a:prstGeom prst="rect">
            <a:avLst/>
          </a:prstGeom>
        </p:spPr>
      </p:pic>
      <p:pic>
        <p:nvPicPr>
          <p:cNvPr id="13" name="Picture 12"/>
          <p:cNvPicPr>
            <a:picLocks/>
          </p:cNvPicPr>
          <p:nvPr/>
        </p:nvPicPr>
        <p:blipFill rotWithShape="1">
          <a:blip r:embed="rId7">
            <a:extLst>
              <a:ext uri="{28A0092B-C50C-407E-A947-70E740481C1C}">
                <a14:useLocalDpi xmlns:a14="http://schemas.microsoft.com/office/drawing/2010/main" val="0"/>
              </a:ext>
            </a:extLst>
          </a:blip>
          <a:srcRect l="43381" t="6966" r="44290" b="68558"/>
          <a:stretch/>
        </p:blipFill>
        <p:spPr>
          <a:xfrm>
            <a:off x="914015" y="3922683"/>
            <a:ext cx="1600200" cy="1828800"/>
          </a:xfrm>
          <a:prstGeom prst="rect">
            <a:avLst/>
          </a:prstGeom>
        </p:spPr>
      </p:pic>
      <p:pic>
        <p:nvPicPr>
          <p:cNvPr id="14" name="Picture 13"/>
          <p:cNvPicPr>
            <a:picLocks/>
          </p:cNvPicPr>
          <p:nvPr/>
        </p:nvPicPr>
        <p:blipFill rotWithShape="1">
          <a:blip r:embed="rId8">
            <a:extLst>
              <a:ext uri="{28A0092B-C50C-407E-A947-70E740481C1C}">
                <a14:useLocalDpi xmlns:a14="http://schemas.microsoft.com/office/drawing/2010/main" val="0"/>
              </a:ext>
            </a:extLst>
          </a:blip>
          <a:srcRect l="43410" t="6835" r="44485" b="68980"/>
          <a:stretch/>
        </p:blipFill>
        <p:spPr>
          <a:xfrm>
            <a:off x="6757923" y="3935959"/>
            <a:ext cx="1600200" cy="1828800"/>
          </a:xfrm>
          <a:prstGeom prst="rect">
            <a:avLst/>
          </a:prstGeom>
        </p:spPr>
      </p:pic>
      <p:pic>
        <p:nvPicPr>
          <p:cNvPr id="15" name="Picture 14"/>
          <p:cNvPicPr>
            <a:picLocks/>
          </p:cNvPicPr>
          <p:nvPr/>
        </p:nvPicPr>
        <p:blipFill rotWithShape="1">
          <a:blip r:embed="rId9">
            <a:extLst>
              <a:ext uri="{28A0092B-C50C-407E-A947-70E740481C1C}">
                <a14:useLocalDpi xmlns:a14="http://schemas.microsoft.com/office/drawing/2010/main" val="0"/>
              </a:ext>
            </a:extLst>
          </a:blip>
          <a:srcRect l="43158" t="6835" r="44316" b="68349"/>
          <a:stretch/>
        </p:blipFill>
        <p:spPr>
          <a:xfrm>
            <a:off x="4737943" y="3874558"/>
            <a:ext cx="1600200" cy="1828800"/>
          </a:xfrm>
          <a:prstGeom prst="rect">
            <a:avLst/>
          </a:prstGeom>
        </p:spPr>
      </p:pic>
    </p:spTree>
    <p:extLst>
      <p:ext uri="{BB962C8B-B14F-4D97-AF65-F5344CB8AC3E}">
        <p14:creationId xmlns:p14="http://schemas.microsoft.com/office/powerpoint/2010/main" val="2275152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86700" y="1366788"/>
            <a:ext cx="8570597" cy="479406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73693" y="1531188"/>
            <a:ext cx="8011472" cy="2010908"/>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73693" y="3831629"/>
            <a:ext cx="8011472" cy="2010908"/>
          </a:xfrm>
          <a:prstGeom prst="rect">
            <a:avLst/>
          </a:prstGeom>
          <a:noFill/>
          <a:ln w="762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rot="16200000">
            <a:off x="-43173" y="2368699"/>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23 December</a:t>
            </a:r>
            <a:endParaRPr lang="en-US" sz="1400"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rot="16200000">
            <a:off x="-43173" y="4635070"/>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16 October</a:t>
            </a:r>
            <a:endParaRPr lang="en-US" sz="1400" dirty="0">
              <a:solidFill>
                <a:schemeClr val="bg1"/>
              </a:solidFill>
              <a:latin typeface="Arial" panose="020B0604020202020204" pitchFamily="34" charset="0"/>
              <a:cs typeface="Arial" panose="020B0604020202020204" pitchFamily="34" charset="0"/>
            </a:endParaRPr>
          </a:p>
        </p:txBody>
      </p:sp>
      <p:sp>
        <p:nvSpPr>
          <p:cNvPr id="41" name="TextBox 40"/>
          <p:cNvSpPr txBox="1"/>
          <p:nvPr/>
        </p:nvSpPr>
        <p:spPr>
          <a:xfrm>
            <a:off x="995204" y="941157"/>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Max. </a:t>
            </a:r>
            <a:r>
              <a:rPr lang="en-US" sz="1600" dirty="0" err="1" smtClean="0">
                <a:solidFill>
                  <a:schemeClr val="tx1">
                    <a:lumMod val="85000"/>
                  </a:schemeClr>
                </a:solidFill>
                <a:latin typeface="Arial" panose="020B0604020202020204" pitchFamily="34" charset="0"/>
                <a:cs typeface="Arial" panose="020B0604020202020204" pitchFamily="34" charset="0"/>
              </a:rPr>
              <a:t>dBZ</a:t>
            </a:r>
            <a:r>
              <a:rPr lang="en-US" sz="1600" dirty="0" smtClean="0">
                <a:solidFill>
                  <a:schemeClr val="tx1">
                    <a:lumMod val="85000"/>
                  </a:schemeClr>
                </a:solidFill>
                <a:latin typeface="Arial" panose="020B0604020202020204" pitchFamily="34" charset="0"/>
                <a:cs typeface="Arial" panose="020B0604020202020204" pitchFamily="34" charset="0"/>
              </a:rPr>
              <a:t> PPI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42" name="TextBox 41"/>
          <p:cNvSpPr txBox="1"/>
          <p:nvPr/>
        </p:nvSpPr>
        <p:spPr>
          <a:xfrm>
            <a:off x="3735018" y="982707"/>
            <a:ext cx="1673960" cy="338554"/>
          </a:xfrm>
          <a:prstGeom prst="rect">
            <a:avLst/>
          </a:prstGeom>
          <a:noFill/>
        </p:spPr>
        <p:txBody>
          <a:bodyPr wrap="square" rtlCol="0">
            <a:spAutoFit/>
          </a:bodyPr>
          <a:lstStyle/>
          <a:p>
            <a:pPr algn="ctr"/>
            <a:r>
              <a:rPr lang="en-US" sz="1600" dirty="0" err="1" smtClean="0">
                <a:solidFill>
                  <a:schemeClr val="tx1">
                    <a:lumMod val="85000"/>
                  </a:schemeClr>
                </a:solidFill>
                <a:latin typeface="Arial" panose="020B0604020202020204" pitchFamily="34" charset="0"/>
                <a:cs typeface="Arial" panose="020B0604020202020204" pitchFamily="34" charset="0"/>
              </a:rPr>
              <a:t>Horz</a:t>
            </a:r>
            <a:r>
              <a:rPr lang="en-US" sz="1600" dirty="0" smtClean="0">
                <a:solidFill>
                  <a:schemeClr val="tx1">
                    <a:lumMod val="85000"/>
                  </a:schemeClr>
                </a:solidFill>
                <a:latin typeface="Arial" panose="020B0604020202020204" pitchFamily="34" charset="0"/>
                <a:cs typeface="Arial" panose="020B0604020202020204" pitchFamily="34" charset="0"/>
              </a:rPr>
              <a:t>. Wind RHI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43" name="TextBox 42"/>
          <p:cNvSpPr txBox="1"/>
          <p:nvPr/>
        </p:nvSpPr>
        <p:spPr>
          <a:xfrm>
            <a:off x="6207536" y="1007866"/>
            <a:ext cx="2177787"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Vertical Velocity RHI</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44" name="TextBox 43"/>
          <p:cNvSpPr txBox="1"/>
          <p:nvPr/>
        </p:nvSpPr>
        <p:spPr>
          <a:xfrm>
            <a:off x="3690961" y="5873460"/>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Distance </a:t>
            </a:r>
            <a:endParaRPr lang="en-US" sz="1200" dirty="0">
              <a:solidFill>
                <a:schemeClr val="bg1"/>
              </a:solidFill>
              <a:latin typeface="Arial" panose="020B0604020202020204" pitchFamily="34" charset="0"/>
              <a:cs typeface="Arial" panose="020B0604020202020204" pitchFamily="34" charset="0"/>
            </a:endParaRPr>
          </a:p>
        </p:txBody>
      </p:sp>
      <p:sp>
        <p:nvSpPr>
          <p:cNvPr id="3" name="Title 3"/>
          <p:cNvSpPr txBox="1">
            <a:spLocks/>
          </p:cNvSpPr>
          <p:nvPr/>
        </p:nvSpPr>
        <p:spPr>
          <a:xfrm>
            <a:off x="0" y="10566"/>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16 Oct vs. 23 Dec – WDM6</a:t>
            </a:r>
            <a:endParaRPr lang="en-US" sz="2800" dirty="0">
              <a:solidFill>
                <a:srgbClr val="E8950E">
                  <a:lumMod val="40000"/>
                  <a:lumOff val="60000"/>
                </a:srgbClr>
              </a:solidFill>
              <a:latin typeface="Arial Black" panose="020B0A04020102020204" pitchFamily="34" charset="0"/>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83866" t="36869" r="12989" b="39238"/>
          <a:stretch/>
        </p:blipFill>
        <p:spPr>
          <a:xfrm>
            <a:off x="2669164" y="1608187"/>
            <a:ext cx="480850" cy="1828800"/>
          </a:xfrm>
          <a:prstGeom prst="rect">
            <a:avLst/>
          </a:prstGeom>
        </p:spPr>
      </p:pic>
      <p:pic>
        <p:nvPicPr>
          <p:cNvPr id="23" name="Picture 22"/>
          <p:cNvPicPr>
            <a:picLocks/>
          </p:cNvPicPr>
          <p:nvPr/>
        </p:nvPicPr>
        <p:blipFill rotWithShape="1">
          <a:blip r:embed="rId3">
            <a:extLst>
              <a:ext uri="{28A0092B-C50C-407E-A947-70E740481C1C}">
                <a14:useLocalDpi xmlns:a14="http://schemas.microsoft.com/office/drawing/2010/main" val="0"/>
              </a:ext>
            </a:extLst>
          </a:blip>
          <a:srcRect l="71404" t="36909" r="16105" b="38906"/>
          <a:stretch/>
        </p:blipFill>
        <p:spPr>
          <a:xfrm>
            <a:off x="830796" y="1608187"/>
            <a:ext cx="1828800" cy="1828800"/>
          </a:xfrm>
          <a:prstGeom prst="rect">
            <a:avLst/>
          </a:prstGeom>
        </p:spPr>
      </p:pic>
      <p:pic>
        <p:nvPicPr>
          <p:cNvPr id="24" name="Picture 23"/>
          <p:cNvPicPr>
            <a:picLocks/>
          </p:cNvPicPr>
          <p:nvPr/>
        </p:nvPicPr>
        <p:blipFill rotWithShape="1">
          <a:blip r:embed="rId4">
            <a:extLst>
              <a:ext uri="{28A0092B-C50C-407E-A947-70E740481C1C}">
                <a14:useLocalDpi xmlns:a14="http://schemas.microsoft.com/office/drawing/2010/main" val="0"/>
              </a:ext>
            </a:extLst>
          </a:blip>
          <a:srcRect l="70921" t="42313" r="16195" b="38819"/>
          <a:stretch/>
        </p:blipFill>
        <p:spPr>
          <a:xfrm>
            <a:off x="3456449" y="1617610"/>
            <a:ext cx="1828800" cy="1828800"/>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83991" t="36996" r="12693" b="38819"/>
          <a:stretch/>
        </p:blipFill>
        <p:spPr>
          <a:xfrm>
            <a:off x="5293744" y="1608734"/>
            <a:ext cx="500931" cy="182880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84175" t="37075" r="12475" b="38826"/>
          <a:stretch/>
        </p:blipFill>
        <p:spPr>
          <a:xfrm>
            <a:off x="7914331" y="1617610"/>
            <a:ext cx="508000" cy="1828800"/>
          </a:xfrm>
          <a:prstGeom prst="rect">
            <a:avLst/>
          </a:prstGeom>
        </p:spPr>
      </p:pic>
      <p:grpSp>
        <p:nvGrpSpPr>
          <p:cNvPr id="27" name="Group 26"/>
          <p:cNvGrpSpPr/>
          <p:nvPr/>
        </p:nvGrpSpPr>
        <p:grpSpPr>
          <a:xfrm>
            <a:off x="6107047" y="1658911"/>
            <a:ext cx="1828800" cy="1828800"/>
            <a:chOff x="6577799" y="5168588"/>
            <a:chExt cx="2057400" cy="1371600"/>
          </a:xfrm>
        </p:grpSpPr>
        <p:pic>
          <p:nvPicPr>
            <p:cNvPr id="28" name="Picture 27"/>
            <p:cNvPicPr>
              <a:picLocks/>
            </p:cNvPicPr>
            <p:nvPr/>
          </p:nvPicPr>
          <p:blipFill rotWithShape="1">
            <a:blip r:embed="rId5">
              <a:extLst>
                <a:ext uri="{28A0092B-C50C-407E-A947-70E740481C1C}">
                  <a14:useLocalDpi xmlns:a14="http://schemas.microsoft.com/office/drawing/2010/main" val="0"/>
                </a:ext>
              </a:extLst>
            </a:blip>
            <a:srcRect l="71100" t="37075" r="16117" b="38826"/>
            <a:stretch/>
          </p:blipFill>
          <p:spPr>
            <a:xfrm>
              <a:off x="6577799" y="5168588"/>
              <a:ext cx="2057400" cy="1371600"/>
            </a:xfrm>
            <a:prstGeom prst="rect">
              <a:avLst/>
            </a:prstGeom>
          </p:spPr>
        </p:pic>
        <p:sp>
          <p:nvSpPr>
            <p:cNvPr id="29" name="TextBox 28"/>
            <p:cNvSpPr txBox="1"/>
            <p:nvPr/>
          </p:nvSpPr>
          <p:spPr>
            <a:xfrm>
              <a:off x="6983247" y="6014733"/>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30" name="TextBox 29"/>
            <p:cNvSpPr txBox="1"/>
            <p:nvPr/>
          </p:nvSpPr>
          <p:spPr>
            <a:xfrm>
              <a:off x="6887065" y="5907011"/>
              <a:ext cx="425107"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31" name="TextBox 30"/>
            <p:cNvSpPr txBox="1"/>
            <p:nvPr/>
          </p:nvSpPr>
          <p:spPr>
            <a:xfrm>
              <a:off x="6887066" y="5795757"/>
              <a:ext cx="444308"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32" name="TextBox 31"/>
            <p:cNvSpPr txBox="1"/>
            <p:nvPr/>
          </p:nvSpPr>
          <p:spPr>
            <a:xfrm>
              <a:off x="6887066" y="5636268"/>
              <a:ext cx="443254"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pic>
        <p:nvPicPr>
          <p:cNvPr id="33" name="Picture 32"/>
          <p:cNvPicPr>
            <a:picLocks/>
          </p:cNvPicPr>
          <p:nvPr/>
        </p:nvPicPr>
        <p:blipFill rotWithShape="1">
          <a:blip r:embed="rId6">
            <a:extLst>
              <a:ext uri="{28A0092B-C50C-407E-A947-70E740481C1C}">
                <a14:useLocalDpi xmlns:a14="http://schemas.microsoft.com/office/drawing/2010/main" val="0"/>
              </a:ext>
            </a:extLst>
          </a:blip>
          <a:srcRect l="71368" t="7045" r="12842" b="68770"/>
          <a:stretch/>
        </p:blipFill>
        <p:spPr>
          <a:xfrm>
            <a:off x="3510704" y="3922683"/>
            <a:ext cx="2286000" cy="1828800"/>
          </a:xfrm>
          <a:prstGeom prst="rect">
            <a:avLst/>
          </a:prstGeom>
        </p:spPr>
      </p:pic>
      <p:pic>
        <p:nvPicPr>
          <p:cNvPr id="34" name="Picture 33"/>
          <p:cNvPicPr>
            <a:picLocks/>
          </p:cNvPicPr>
          <p:nvPr/>
        </p:nvPicPr>
        <p:blipFill rotWithShape="1">
          <a:blip r:embed="rId7">
            <a:extLst>
              <a:ext uri="{28A0092B-C50C-407E-A947-70E740481C1C}">
                <a14:useLocalDpi xmlns:a14="http://schemas.microsoft.com/office/drawing/2010/main" val="0"/>
              </a:ext>
            </a:extLst>
          </a:blip>
          <a:srcRect l="71263" t="6835" r="12948" b="68770"/>
          <a:stretch/>
        </p:blipFill>
        <p:spPr>
          <a:xfrm>
            <a:off x="6099323" y="3932028"/>
            <a:ext cx="2286000" cy="1828800"/>
          </a:xfrm>
          <a:prstGeom prst="rect">
            <a:avLst/>
          </a:prstGeom>
        </p:spPr>
      </p:pic>
      <p:pic>
        <p:nvPicPr>
          <p:cNvPr id="40" name="Picture 39"/>
          <p:cNvPicPr>
            <a:picLocks/>
          </p:cNvPicPr>
          <p:nvPr/>
        </p:nvPicPr>
        <p:blipFill rotWithShape="1">
          <a:blip r:embed="rId8">
            <a:extLst>
              <a:ext uri="{28A0092B-C50C-407E-A947-70E740481C1C}">
                <a14:useLocalDpi xmlns:a14="http://schemas.microsoft.com/office/drawing/2010/main" val="0"/>
              </a:ext>
            </a:extLst>
          </a:blip>
          <a:srcRect l="71264" t="6999" r="13104" b="68429"/>
          <a:stretch/>
        </p:blipFill>
        <p:spPr>
          <a:xfrm>
            <a:off x="800954" y="3932028"/>
            <a:ext cx="2286000" cy="1828800"/>
          </a:xfrm>
          <a:prstGeom prst="rect">
            <a:avLst/>
          </a:prstGeom>
        </p:spPr>
      </p:pic>
    </p:spTree>
    <p:extLst>
      <p:ext uri="{BB962C8B-B14F-4D97-AF65-F5344CB8AC3E}">
        <p14:creationId xmlns:p14="http://schemas.microsoft.com/office/powerpoint/2010/main" val="2248387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6700" y="1366788"/>
            <a:ext cx="8570597" cy="479406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73693" y="1531188"/>
            <a:ext cx="8011472" cy="2010908"/>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73693" y="3831629"/>
            <a:ext cx="8011472" cy="2010908"/>
          </a:xfrm>
          <a:prstGeom prst="rect">
            <a:avLst/>
          </a:prstGeom>
          <a:noFill/>
          <a:ln w="762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rot="16200000">
            <a:off x="-43173" y="2368699"/>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23 December</a:t>
            </a:r>
            <a:endParaRPr lang="en-US" sz="14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rot="16200000">
            <a:off x="-43173" y="4635070"/>
            <a:ext cx="1386038" cy="307777"/>
          </a:xfrm>
          <a:prstGeom prst="rect">
            <a:avLst/>
          </a:prstGeom>
          <a:no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rPr>
              <a:t>16 October</a:t>
            </a:r>
            <a:endParaRPr lang="en-US" sz="14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649846" y="976130"/>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Deposition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2727543" y="967951"/>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Aggregation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3" name="TextBox 22"/>
          <p:cNvSpPr txBox="1"/>
          <p:nvPr/>
        </p:nvSpPr>
        <p:spPr>
          <a:xfrm>
            <a:off x="4869473" y="953632"/>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Riming</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4" name="TextBox 23"/>
          <p:cNvSpPr txBox="1"/>
          <p:nvPr/>
        </p:nvSpPr>
        <p:spPr>
          <a:xfrm>
            <a:off x="6884965" y="961715"/>
            <a:ext cx="1673960" cy="338554"/>
          </a:xfrm>
          <a:prstGeom prst="rect">
            <a:avLst/>
          </a:prstGeom>
          <a:noFill/>
        </p:spPr>
        <p:txBody>
          <a:bodyPr wrap="square"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Melting</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3690961" y="5873460"/>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Distance </a:t>
            </a:r>
            <a:endParaRPr lang="en-US" sz="12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rot="5400000">
            <a:off x="7665390" y="3624505"/>
            <a:ext cx="2011680" cy="276999"/>
          </a:xfrm>
          <a:prstGeom prst="rect">
            <a:avLst/>
          </a:prstGeom>
          <a:noFill/>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Normalized Height</a:t>
            </a:r>
            <a:endParaRPr lang="en-US" sz="1200" dirty="0">
              <a:solidFill>
                <a:schemeClr val="bg1"/>
              </a:solidFill>
              <a:latin typeface="Arial" panose="020B0604020202020204" pitchFamily="34" charset="0"/>
              <a:cs typeface="Arial" panose="020B0604020202020204" pitchFamily="34" charset="0"/>
            </a:endParaRPr>
          </a:p>
        </p:txBody>
      </p:sp>
      <p:sp>
        <p:nvSpPr>
          <p:cNvPr id="3" name="Title 3"/>
          <p:cNvSpPr txBox="1">
            <a:spLocks/>
          </p:cNvSpPr>
          <p:nvPr/>
        </p:nvSpPr>
        <p:spPr>
          <a:xfrm>
            <a:off x="0" y="10566"/>
            <a:ext cx="9143999" cy="857250"/>
          </a:xfrm>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38100" dist="38100" dir="2700000" algn="tl">
                    <a:srgbClr val="000000">
                      <a:alpha val="43137"/>
                    </a:srgbClr>
                  </a:outerShdw>
                </a:effectLst>
                <a:latin typeface="Arial Black" panose="020B0A04020102020204" pitchFamily="34" charset="0"/>
              </a:rPr>
              <a:t>16 Oct vs. 23 Dec – WDM6</a:t>
            </a:r>
            <a:endParaRPr lang="en-US" sz="2800" dirty="0">
              <a:solidFill>
                <a:srgbClr val="E8950E">
                  <a:lumMod val="40000"/>
                  <a:lumOff val="60000"/>
                </a:srgbClr>
              </a:solidFill>
              <a:latin typeface="Arial Black" panose="020B0A04020102020204" pitchFamily="34" charset="0"/>
            </a:endParaRPr>
          </a:p>
        </p:txBody>
      </p:sp>
      <p:pic>
        <p:nvPicPr>
          <p:cNvPr id="8" name="Picture 7"/>
          <p:cNvPicPr>
            <a:picLocks/>
          </p:cNvPicPr>
          <p:nvPr/>
        </p:nvPicPr>
        <p:blipFill rotWithShape="1">
          <a:blip r:embed="rId2">
            <a:extLst>
              <a:ext uri="{28A0092B-C50C-407E-A947-70E740481C1C}">
                <a14:useLocalDpi xmlns:a14="http://schemas.microsoft.com/office/drawing/2010/main" val="0"/>
              </a:ext>
            </a:extLst>
          </a:blip>
          <a:srcRect l="71613" t="36772" r="16079" b="38418"/>
          <a:stretch/>
        </p:blipFill>
        <p:spPr>
          <a:xfrm>
            <a:off x="6752711" y="1602989"/>
            <a:ext cx="1600200" cy="1828800"/>
          </a:xfrm>
          <a:prstGeom prst="rect">
            <a:avLst/>
          </a:prstGeom>
        </p:spPr>
      </p:pic>
      <p:pic>
        <p:nvPicPr>
          <p:cNvPr id="9" name="Picture 8"/>
          <p:cNvPicPr>
            <a:picLocks/>
          </p:cNvPicPr>
          <p:nvPr/>
        </p:nvPicPr>
        <p:blipFill rotWithShape="1">
          <a:blip r:embed="rId3">
            <a:extLst>
              <a:ext uri="{28A0092B-C50C-407E-A947-70E740481C1C}">
                <a14:useLocalDpi xmlns:a14="http://schemas.microsoft.com/office/drawing/2010/main" val="0"/>
              </a:ext>
            </a:extLst>
          </a:blip>
          <a:srcRect l="71611" t="36772" r="16044" b="38418"/>
          <a:stretch/>
        </p:blipFill>
        <p:spPr>
          <a:xfrm>
            <a:off x="4800206" y="1622242"/>
            <a:ext cx="1600200" cy="1828800"/>
          </a:xfrm>
          <a:prstGeom prst="rect">
            <a:avLst/>
          </a:prstGeom>
        </p:spPr>
      </p:pic>
      <p:pic>
        <p:nvPicPr>
          <p:cNvPr id="10" name="Picture 9"/>
          <p:cNvPicPr>
            <a:picLocks/>
          </p:cNvPicPr>
          <p:nvPr/>
        </p:nvPicPr>
        <p:blipFill rotWithShape="1">
          <a:blip r:embed="rId4">
            <a:extLst>
              <a:ext uri="{28A0092B-C50C-407E-A947-70E740481C1C}">
                <a14:useLocalDpi xmlns:a14="http://schemas.microsoft.com/office/drawing/2010/main" val="0"/>
              </a:ext>
            </a:extLst>
          </a:blip>
          <a:srcRect l="71612" t="36772" r="16154" b="38638"/>
          <a:stretch/>
        </p:blipFill>
        <p:spPr>
          <a:xfrm>
            <a:off x="2813102" y="1608187"/>
            <a:ext cx="1600200" cy="1828800"/>
          </a:xfrm>
          <a:prstGeom prst="rect">
            <a:avLst/>
          </a:prstGeom>
        </p:spPr>
      </p:pic>
      <p:pic>
        <p:nvPicPr>
          <p:cNvPr id="11" name="Picture 10"/>
          <p:cNvPicPr>
            <a:picLocks/>
          </p:cNvPicPr>
          <p:nvPr/>
        </p:nvPicPr>
        <p:blipFill rotWithShape="1">
          <a:blip r:embed="rId5">
            <a:extLst>
              <a:ext uri="{28A0092B-C50C-407E-A947-70E740481C1C}">
                <a14:useLocalDpi xmlns:a14="http://schemas.microsoft.com/office/drawing/2010/main" val="0"/>
              </a:ext>
            </a:extLst>
          </a:blip>
          <a:srcRect l="71392" t="36992" r="16154" b="38857"/>
          <a:stretch/>
        </p:blipFill>
        <p:spPr>
          <a:xfrm>
            <a:off x="825999" y="1622242"/>
            <a:ext cx="1600200" cy="1828800"/>
          </a:xfrm>
          <a:prstGeom prst="rect">
            <a:avLst/>
          </a:prstGeom>
        </p:spPr>
      </p:pic>
      <p:pic>
        <p:nvPicPr>
          <p:cNvPr id="12" name="Picture 11"/>
          <p:cNvPicPr>
            <a:picLocks/>
          </p:cNvPicPr>
          <p:nvPr/>
        </p:nvPicPr>
        <p:blipFill rotWithShape="1">
          <a:blip r:embed="rId6">
            <a:extLst>
              <a:ext uri="{28A0092B-C50C-407E-A947-70E740481C1C}">
                <a14:useLocalDpi xmlns:a14="http://schemas.microsoft.com/office/drawing/2010/main" val="0"/>
              </a:ext>
            </a:extLst>
          </a:blip>
          <a:srcRect l="71433" t="6835" r="16000" b="68769"/>
          <a:stretch/>
        </p:blipFill>
        <p:spPr>
          <a:xfrm>
            <a:off x="2890861" y="3950014"/>
            <a:ext cx="1600200" cy="1828800"/>
          </a:xfrm>
          <a:prstGeom prst="rect">
            <a:avLst/>
          </a:prstGeom>
        </p:spPr>
      </p:pic>
      <p:pic>
        <p:nvPicPr>
          <p:cNvPr id="13" name="Picture 12"/>
          <p:cNvPicPr>
            <a:picLocks/>
          </p:cNvPicPr>
          <p:nvPr/>
        </p:nvPicPr>
        <p:blipFill rotWithShape="1">
          <a:blip r:embed="rId7">
            <a:extLst>
              <a:ext uri="{28A0092B-C50C-407E-A947-70E740481C1C}">
                <a14:useLocalDpi xmlns:a14="http://schemas.microsoft.com/office/drawing/2010/main" val="0"/>
              </a:ext>
            </a:extLst>
          </a:blip>
          <a:srcRect l="71289" t="7045" r="16105" b="68138"/>
          <a:stretch/>
        </p:blipFill>
        <p:spPr>
          <a:xfrm>
            <a:off x="825999" y="3950014"/>
            <a:ext cx="1600200" cy="1828800"/>
          </a:xfrm>
          <a:prstGeom prst="rect">
            <a:avLst/>
          </a:prstGeom>
        </p:spPr>
      </p:pic>
      <p:pic>
        <p:nvPicPr>
          <p:cNvPr id="14" name="Picture 13"/>
          <p:cNvPicPr>
            <a:picLocks/>
          </p:cNvPicPr>
          <p:nvPr/>
        </p:nvPicPr>
        <p:blipFill rotWithShape="1">
          <a:blip r:embed="rId8">
            <a:extLst>
              <a:ext uri="{28A0092B-C50C-407E-A947-70E740481C1C}">
                <a14:useLocalDpi xmlns:a14="http://schemas.microsoft.com/office/drawing/2010/main" val="0"/>
              </a:ext>
            </a:extLst>
          </a:blip>
          <a:srcRect l="71304" t="6835" r="16105" b="68980"/>
          <a:stretch/>
        </p:blipFill>
        <p:spPr>
          <a:xfrm>
            <a:off x="6752711" y="3874558"/>
            <a:ext cx="1600200" cy="1828800"/>
          </a:xfrm>
          <a:prstGeom prst="rect">
            <a:avLst/>
          </a:prstGeom>
        </p:spPr>
      </p:pic>
      <p:pic>
        <p:nvPicPr>
          <p:cNvPr id="15" name="Picture 14"/>
          <p:cNvPicPr>
            <a:picLocks/>
          </p:cNvPicPr>
          <p:nvPr/>
        </p:nvPicPr>
        <p:blipFill rotWithShape="1">
          <a:blip r:embed="rId9">
            <a:extLst>
              <a:ext uri="{28A0092B-C50C-407E-A947-70E740481C1C}">
                <a14:useLocalDpi xmlns:a14="http://schemas.microsoft.com/office/drawing/2010/main" val="0"/>
              </a:ext>
            </a:extLst>
          </a:blip>
          <a:srcRect l="71369" t="6835" r="16210" b="68349"/>
          <a:stretch/>
        </p:blipFill>
        <p:spPr>
          <a:xfrm>
            <a:off x="4883992" y="3922683"/>
            <a:ext cx="1600200" cy="1828800"/>
          </a:xfrm>
          <a:prstGeom prst="rect">
            <a:avLst/>
          </a:prstGeom>
        </p:spPr>
      </p:pic>
    </p:spTree>
    <p:extLst>
      <p:ext uri="{BB962C8B-B14F-4D97-AF65-F5344CB8AC3E}">
        <p14:creationId xmlns:p14="http://schemas.microsoft.com/office/powerpoint/2010/main" val="4193639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1760" y="757307"/>
            <a:ext cx="7742482" cy="5902346"/>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553906" y="862165"/>
            <a:ext cx="2281286" cy="5656599"/>
          </a:xfrm>
          <a:prstGeom prst="rect">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5969717" y="850514"/>
            <a:ext cx="2281286" cy="5682563"/>
          </a:xfrm>
          <a:prstGeom prst="rect">
            <a:avLst/>
          </a:prstGeom>
          <a:no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95000"/>
                </a:schemeClr>
              </a:solidFill>
            </a:endParaRPr>
          </a:p>
        </p:txBody>
      </p:sp>
      <p:sp>
        <p:nvSpPr>
          <p:cNvPr id="75" name="Rectangle 74"/>
          <p:cNvSpPr/>
          <p:nvPr/>
        </p:nvSpPr>
        <p:spPr>
          <a:xfrm>
            <a:off x="1121551" y="850514"/>
            <a:ext cx="2281286" cy="5682564"/>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0" y="5493"/>
            <a:ext cx="9138776" cy="678729"/>
          </a:xfrm>
          <a:prstGeom prst="rect">
            <a:avLst/>
          </a:prstGeom>
        </p:spPr>
        <p:txBody>
          <a:bodyPr vert="horz" lIns="68580" tIns="34290" rIns="68580" bIns="34290" rtlCol="0" anchor="ctr" anchorCtr="0">
            <a:normAutofit fontScale="85000" lnSpcReduction="20000"/>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rgbClr val="E8950E">
                    <a:lumMod val="40000"/>
                    <a:lumOff val="60000"/>
                  </a:srgbClr>
                </a:solidFill>
                <a:effectLst>
                  <a:outerShdw blurRad="50800" dist="38100" dir="2700000" algn="tl" rotWithShape="0">
                    <a:prstClr val="black">
                      <a:alpha val="40000"/>
                    </a:prstClr>
                  </a:outerShdw>
                </a:effectLst>
                <a:latin typeface="Arial Black" panose="020B0A04020102020204" pitchFamily="34" charset="0"/>
              </a:rPr>
              <a:t>Temperature, Relative Humidity &amp; Vertical Velocity Structure</a:t>
            </a:r>
            <a:endParaRPr lang="en-US" sz="2000" dirty="0">
              <a:solidFill>
                <a:srgbClr val="E8950E">
                  <a:lumMod val="40000"/>
                  <a:lumOff val="60000"/>
                </a:srgbClr>
              </a:solidFill>
              <a:latin typeface="Arial"/>
            </a:endParaRPr>
          </a:p>
        </p:txBody>
      </p:sp>
      <p:sp>
        <p:nvSpPr>
          <p:cNvPr id="13" name="TextBox 12"/>
          <p:cNvSpPr txBox="1"/>
          <p:nvPr/>
        </p:nvSpPr>
        <p:spPr>
          <a:xfrm>
            <a:off x="1112539" y="833156"/>
            <a:ext cx="2281285" cy="338554"/>
          </a:xfrm>
          <a:prstGeom prst="rect">
            <a:avLst/>
          </a:prstGeom>
          <a:noFill/>
        </p:spPr>
        <p:txBody>
          <a:bodyPr wrap="square" rtlCol="0">
            <a:spAutoFit/>
          </a:bodyPr>
          <a:lstStyle/>
          <a:p>
            <a:pPr algn="ctr"/>
            <a:r>
              <a:rPr lang="en-US" sz="1600" b="1" dirty="0" err="1" smtClean="0">
                <a:solidFill>
                  <a:schemeClr val="bg1"/>
                </a:solidFill>
                <a:latin typeface="Arial" panose="020B0604020202020204" pitchFamily="34" charset="0"/>
                <a:cs typeface="Arial" panose="020B0604020202020204" pitchFamily="34" charset="0"/>
              </a:rPr>
              <a:t>Milbrandt</a:t>
            </a:r>
            <a:r>
              <a:rPr lang="en-US" sz="1600" b="1" dirty="0" smtClean="0">
                <a:solidFill>
                  <a:schemeClr val="bg1"/>
                </a:solidFill>
                <a:latin typeface="Arial" panose="020B0604020202020204" pitchFamily="34" charset="0"/>
                <a:cs typeface="Arial" panose="020B0604020202020204" pitchFamily="34" charset="0"/>
              </a:rPr>
              <a:t> - </a:t>
            </a:r>
            <a:r>
              <a:rPr lang="en-US" sz="1600" b="1" dirty="0" err="1" smtClean="0">
                <a:solidFill>
                  <a:schemeClr val="bg1"/>
                </a:solidFill>
                <a:latin typeface="Arial" panose="020B0604020202020204" pitchFamily="34" charset="0"/>
                <a:cs typeface="Arial" panose="020B0604020202020204" pitchFamily="34" charset="0"/>
              </a:rPr>
              <a:t>Yau</a:t>
            </a:r>
            <a:r>
              <a:rPr lang="en-US" sz="1600" b="1" dirty="0" smtClean="0">
                <a:solidFill>
                  <a:schemeClr val="bg1"/>
                </a:solidFill>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3551627" y="814348"/>
            <a:ext cx="2270879"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Morrison</a:t>
            </a:r>
            <a:endParaRPr lang="en-US" sz="16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5975306" y="827428"/>
            <a:ext cx="2264436"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WDM6</a:t>
            </a:r>
            <a:endParaRPr lang="en-US" sz="16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 y="1177520"/>
            <a:ext cx="9144000" cy="246221"/>
          </a:xfrm>
          <a:prstGeom prst="rect">
            <a:avLst/>
          </a:prstGeom>
          <a:solidFill>
            <a:schemeClr val="bg1"/>
          </a:solidFill>
        </p:spPr>
        <p:txBody>
          <a:bodyPr wrap="square" lIns="0" tIns="0" rIns="0" bIns="0"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Mean Temperature Map at 1000 </a:t>
            </a:r>
            <a:r>
              <a:rPr lang="en-US" sz="1600" dirty="0" err="1" smtClean="0">
                <a:solidFill>
                  <a:schemeClr val="tx1">
                    <a:lumMod val="85000"/>
                  </a:schemeClr>
                </a:solidFill>
                <a:latin typeface="Arial" panose="020B0604020202020204" pitchFamily="34" charset="0"/>
                <a:cs typeface="Arial" panose="020B0604020202020204" pitchFamily="34" charset="0"/>
              </a:rPr>
              <a:t>hPa</a:t>
            </a:r>
            <a:r>
              <a:rPr lang="en-US" sz="1600" dirty="0" smtClean="0">
                <a:solidFill>
                  <a:schemeClr val="tx1">
                    <a:lumMod val="85000"/>
                  </a:schemeClr>
                </a:solidFill>
                <a:latin typeface="Arial" panose="020B0604020202020204" pitchFamily="34" charset="0"/>
                <a:cs typeface="Arial" panose="020B0604020202020204" pitchFamily="34" charset="0"/>
              </a:rPr>
              <a:t>    </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17" name="TextBox 16"/>
          <p:cNvSpPr txBox="1"/>
          <p:nvPr/>
        </p:nvSpPr>
        <p:spPr>
          <a:xfrm rot="16200000">
            <a:off x="6089" y="1875082"/>
            <a:ext cx="1451728" cy="461665"/>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Distance from </a:t>
            </a:r>
          </a:p>
          <a:p>
            <a:pPr algn="ctr"/>
            <a:r>
              <a:rPr lang="en-US" sz="1200" dirty="0" smtClean="0">
                <a:solidFill>
                  <a:schemeClr val="tx1">
                    <a:lumMod val="85000"/>
                  </a:schemeClr>
                </a:solidFill>
                <a:latin typeface="Arial" panose="020B0604020202020204" pitchFamily="34" charset="0"/>
                <a:cs typeface="Arial" panose="020B0604020202020204" pitchFamily="34" charset="0"/>
              </a:rPr>
              <a:t>S-</a:t>
            </a:r>
            <a:r>
              <a:rPr lang="en-US" sz="1200" dirty="0" err="1" smtClean="0">
                <a:solidFill>
                  <a:schemeClr val="tx1">
                    <a:lumMod val="85000"/>
                  </a:schemeClr>
                </a:solidFill>
                <a:latin typeface="Arial" panose="020B0604020202020204" pitchFamily="34" charset="0"/>
                <a:cs typeface="Arial" panose="020B0604020202020204" pitchFamily="34" charset="0"/>
              </a:rPr>
              <a:t>PloKa</a:t>
            </a:r>
            <a:r>
              <a:rPr lang="en-US" sz="1200" dirty="0" smtClean="0">
                <a:solidFill>
                  <a:schemeClr val="tx1">
                    <a:lumMod val="85000"/>
                  </a:schemeClr>
                </a:solidFill>
                <a:latin typeface="Arial" panose="020B0604020202020204" pitchFamily="34" charset="0"/>
                <a:cs typeface="Arial" panose="020B0604020202020204" pitchFamily="34" charset="0"/>
              </a:rPr>
              <a:t> (km)</a:t>
            </a:r>
            <a:endParaRPr lang="en-US" sz="1200" dirty="0">
              <a:solidFill>
                <a:schemeClr val="tx1">
                  <a:lumMod val="85000"/>
                </a:schemeClr>
              </a:solidFill>
              <a:latin typeface="Arial" panose="020B0604020202020204" pitchFamily="34" charset="0"/>
              <a:cs typeface="Arial" panose="020B0604020202020204" pitchFamily="34" charset="0"/>
            </a:endParaRPr>
          </a:p>
        </p:txBody>
      </p:sp>
      <p:pic>
        <p:nvPicPr>
          <p:cNvPr id="2" name="Picture 1"/>
          <p:cNvPicPr>
            <a:picLocks/>
          </p:cNvPicPr>
          <p:nvPr/>
        </p:nvPicPr>
        <p:blipFill rotWithShape="1">
          <a:blip r:embed="rId2">
            <a:extLst>
              <a:ext uri="{28A0092B-C50C-407E-A947-70E740481C1C}">
                <a14:useLocalDpi xmlns:a14="http://schemas.microsoft.com/office/drawing/2010/main" val="0"/>
              </a:ext>
            </a:extLst>
          </a:blip>
          <a:srcRect l="15258" t="36663" r="72165" b="39032"/>
          <a:stretch/>
        </p:blipFill>
        <p:spPr>
          <a:xfrm>
            <a:off x="1222886" y="1464279"/>
            <a:ext cx="2057400" cy="1371600"/>
          </a:xfrm>
          <a:prstGeom prst="rect">
            <a:avLst/>
          </a:prstGeom>
        </p:spPr>
      </p:pic>
      <p:pic>
        <p:nvPicPr>
          <p:cNvPr id="34" name="Picture 33"/>
          <p:cNvPicPr>
            <a:picLocks/>
          </p:cNvPicPr>
          <p:nvPr/>
        </p:nvPicPr>
        <p:blipFill rotWithShape="1">
          <a:blip r:embed="rId2">
            <a:extLst>
              <a:ext uri="{28A0092B-C50C-407E-A947-70E740481C1C}">
                <a14:useLocalDpi xmlns:a14="http://schemas.microsoft.com/office/drawing/2010/main" val="0"/>
              </a:ext>
            </a:extLst>
          </a:blip>
          <a:srcRect l="43386" t="36663" r="44140" b="39032"/>
          <a:stretch/>
        </p:blipFill>
        <p:spPr>
          <a:xfrm>
            <a:off x="3688431" y="1435366"/>
            <a:ext cx="2057400" cy="1371600"/>
          </a:xfrm>
          <a:prstGeom prst="rect">
            <a:avLst/>
          </a:prstGeom>
        </p:spPr>
      </p:pic>
      <p:pic>
        <p:nvPicPr>
          <p:cNvPr id="35" name="Picture 34"/>
          <p:cNvPicPr>
            <a:picLocks/>
          </p:cNvPicPr>
          <p:nvPr/>
        </p:nvPicPr>
        <p:blipFill rotWithShape="1">
          <a:blip r:embed="rId2">
            <a:extLst>
              <a:ext uri="{28A0092B-C50C-407E-A947-70E740481C1C}">
                <a14:useLocalDpi xmlns:a14="http://schemas.microsoft.com/office/drawing/2010/main" val="0"/>
              </a:ext>
            </a:extLst>
          </a:blip>
          <a:srcRect l="71410" t="36663" r="16012" b="39032"/>
          <a:stretch/>
        </p:blipFill>
        <p:spPr>
          <a:xfrm>
            <a:off x="6096456" y="1460178"/>
            <a:ext cx="2057400" cy="1371600"/>
          </a:xfrm>
          <a:prstGeom prst="rect">
            <a:avLst/>
          </a:prstGeom>
        </p:spPr>
      </p:pic>
      <p:pic>
        <p:nvPicPr>
          <p:cNvPr id="36" name="Picture 35"/>
          <p:cNvPicPr>
            <a:picLocks noChangeAspect="1"/>
          </p:cNvPicPr>
          <p:nvPr/>
        </p:nvPicPr>
        <p:blipFill rotWithShape="1">
          <a:blip r:embed="rId2">
            <a:extLst>
              <a:ext uri="{28A0092B-C50C-407E-A947-70E740481C1C}">
                <a14:useLocalDpi xmlns:a14="http://schemas.microsoft.com/office/drawing/2010/main" val="0"/>
              </a:ext>
            </a:extLst>
          </a:blip>
          <a:srcRect l="83970" t="36663" r="12576" b="39032"/>
          <a:stretch/>
        </p:blipFill>
        <p:spPr>
          <a:xfrm>
            <a:off x="8335088" y="1487291"/>
            <a:ext cx="389394" cy="1371600"/>
          </a:xfrm>
          <a:prstGeom prst="rect">
            <a:avLst/>
          </a:prstGeom>
        </p:spPr>
      </p:pic>
      <p:sp>
        <p:nvSpPr>
          <p:cNvPr id="25" name="TextBox 24"/>
          <p:cNvSpPr txBox="1"/>
          <p:nvPr/>
        </p:nvSpPr>
        <p:spPr>
          <a:xfrm>
            <a:off x="-2516" y="2962287"/>
            <a:ext cx="9144000" cy="246221"/>
          </a:xfrm>
          <a:prstGeom prst="rect">
            <a:avLst/>
          </a:prstGeom>
          <a:solidFill>
            <a:schemeClr val="bg1"/>
          </a:solidFill>
        </p:spPr>
        <p:txBody>
          <a:bodyPr wrap="square" lIns="0" tIns="0" rIns="0" bIns="0"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Composite Relative Humidity Cross Section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37" name="TextBox 36"/>
          <p:cNvSpPr txBox="1"/>
          <p:nvPr/>
        </p:nvSpPr>
        <p:spPr>
          <a:xfrm rot="16200000">
            <a:off x="43310" y="3784984"/>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Height (km)</a:t>
            </a:r>
            <a:endParaRPr lang="en-US" sz="1200" dirty="0">
              <a:solidFill>
                <a:schemeClr val="tx1">
                  <a:lumMod val="85000"/>
                </a:schemeClr>
              </a:solidFill>
              <a:latin typeface="Arial" panose="020B0604020202020204" pitchFamily="34" charset="0"/>
              <a:cs typeface="Arial" panose="020B0604020202020204" pitchFamily="34" charset="0"/>
            </a:endParaRPr>
          </a:p>
        </p:txBody>
      </p:sp>
      <p:sp>
        <p:nvSpPr>
          <p:cNvPr id="38" name="TextBox 37"/>
          <p:cNvSpPr txBox="1"/>
          <p:nvPr/>
        </p:nvSpPr>
        <p:spPr>
          <a:xfrm>
            <a:off x="-5224" y="4833983"/>
            <a:ext cx="9144000" cy="246221"/>
          </a:xfrm>
          <a:prstGeom prst="rect">
            <a:avLst/>
          </a:prstGeom>
          <a:solidFill>
            <a:schemeClr val="bg1"/>
          </a:solidFill>
        </p:spPr>
        <p:txBody>
          <a:bodyPr wrap="square" lIns="0" tIns="0" rIns="0" bIns="0" rtlCol="0">
            <a:spAutoFit/>
          </a:bodyPr>
          <a:lstStyle/>
          <a:p>
            <a:pPr algn="ctr"/>
            <a:r>
              <a:rPr lang="en-US" sz="1600" dirty="0" smtClean="0">
                <a:solidFill>
                  <a:schemeClr val="tx1">
                    <a:lumMod val="85000"/>
                  </a:schemeClr>
                </a:solidFill>
                <a:latin typeface="Arial" panose="020B0604020202020204" pitchFamily="34" charset="0"/>
                <a:cs typeface="Arial" panose="020B0604020202020204" pitchFamily="34" charset="0"/>
              </a:rPr>
              <a:t>Composite Vertical Velocity Cross Section</a:t>
            </a:r>
            <a:endParaRPr lang="en-US" sz="1600" dirty="0">
              <a:solidFill>
                <a:schemeClr val="tx1">
                  <a:lumMod val="85000"/>
                </a:schemeClr>
              </a:solidFill>
              <a:latin typeface="Arial" panose="020B0604020202020204" pitchFamily="34" charset="0"/>
              <a:cs typeface="Arial" panose="020B0604020202020204" pitchFamily="34" charset="0"/>
            </a:endParaRPr>
          </a:p>
        </p:txBody>
      </p:sp>
      <p:sp>
        <p:nvSpPr>
          <p:cNvPr id="39" name="TextBox 38"/>
          <p:cNvSpPr txBox="1"/>
          <p:nvPr/>
        </p:nvSpPr>
        <p:spPr>
          <a:xfrm rot="16200000">
            <a:off x="-12243" y="5663236"/>
            <a:ext cx="1451728"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Height (km)</a:t>
            </a:r>
            <a:endParaRPr lang="en-US" sz="1200" dirty="0">
              <a:solidFill>
                <a:schemeClr val="tx1">
                  <a:lumMod val="85000"/>
                </a:schemeClr>
              </a:solidFill>
              <a:latin typeface="Arial" panose="020B0604020202020204" pitchFamily="34" charset="0"/>
              <a:cs typeface="Arial" panose="020B0604020202020204" pitchFamily="34" charset="0"/>
            </a:endParaRPr>
          </a:p>
        </p:txBody>
      </p:sp>
      <p:sp>
        <p:nvSpPr>
          <p:cNvPr id="40" name="TextBox 39"/>
          <p:cNvSpPr txBox="1"/>
          <p:nvPr/>
        </p:nvSpPr>
        <p:spPr>
          <a:xfrm>
            <a:off x="2840384" y="6625750"/>
            <a:ext cx="3740871" cy="276999"/>
          </a:xfrm>
          <a:prstGeom prst="rect">
            <a:avLst/>
          </a:prstGeom>
          <a:noFill/>
        </p:spPr>
        <p:txBody>
          <a:bodyPr wrap="square" rtlCol="0">
            <a:spAutoFit/>
          </a:bodyPr>
          <a:lstStyle/>
          <a:p>
            <a:pPr algn="ctr"/>
            <a:r>
              <a:rPr lang="en-US" sz="1200" dirty="0" smtClean="0">
                <a:solidFill>
                  <a:schemeClr val="tx1">
                    <a:lumMod val="85000"/>
                  </a:schemeClr>
                </a:solidFill>
                <a:latin typeface="Arial" panose="020B0604020202020204" pitchFamily="34" charset="0"/>
                <a:cs typeface="Arial" panose="020B0604020202020204" pitchFamily="34" charset="0"/>
              </a:rPr>
              <a:t>Normalized Zonal Distance</a:t>
            </a:r>
            <a:endParaRPr lang="en-US" sz="1200" dirty="0">
              <a:solidFill>
                <a:schemeClr val="tx1">
                  <a:lumMod val="85000"/>
                </a:schemeClr>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84175" t="37075" r="12475" b="38826"/>
          <a:stretch/>
        </p:blipFill>
        <p:spPr>
          <a:xfrm>
            <a:off x="8353241" y="5115935"/>
            <a:ext cx="381000" cy="1371600"/>
          </a:xfrm>
          <a:prstGeom prst="rect">
            <a:avLst/>
          </a:prstGeom>
        </p:spPr>
      </p:pic>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83866" t="37075" r="12577" b="38826"/>
          <a:stretch/>
        </p:blipFill>
        <p:spPr>
          <a:xfrm>
            <a:off x="8299630" y="3333052"/>
            <a:ext cx="404445" cy="1371600"/>
          </a:xfrm>
          <a:prstGeom prst="rect">
            <a:avLst/>
          </a:prstGeom>
        </p:spPr>
      </p:pic>
      <p:grpSp>
        <p:nvGrpSpPr>
          <p:cNvPr id="4" name="Group 3"/>
          <p:cNvGrpSpPr/>
          <p:nvPr/>
        </p:nvGrpSpPr>
        <p:grpSpPr>
          <a:xfrm>
            <a:off x="1211498" y="3290642"/>
            <a:ext cx="2057400" cy="1371600"/>
            <a:chOff x="796958" y="3306193"/>
            <a:chExt cx="2057400" cy="1371600"/>
          </a:xfrm>
        </p:grpSpPr>
        <p:pic>
          <p:nvPicPr>
            <p:cNvPr id="45" name="Picture 44"/>
            <p:cNvPicPr>
              <a:picLocks/>
            </p:cNvPicPr>
            <p:nvPr/>
          </p:nvPicPr>
          <p:blipFill rotWithShape="1">
            <a:blip r:embed="rId4">
              <a:extLst>
                <a:ext uri="{28A0092B-C50C-407E-A947-70E740481C1C}">
                  <a14:useLocalDpi xmlns:a14="http://schemas.microsoft.com/office/drawing/2010/main" val="0"/>
                </a:ext>
              </a:extLst>
            </a:blip>
            <a:srcRect l="14948" t="37075" r="72268" b="38826"/>
            <a:stretch/>
          </p:blipFill>
          <p:spPr>
            <a:xfrm>
              <a:off x="796958" y="3306193"/>
              <a:ext cx="2057400" cy="1371600"/>
            </a:xfrm>
            <a:prstGeom prst="rect">
              <a:avLst/>
            </a:prstGeom>
          </p:spPr>
        </p:pic>
        <p:sp>
          <p:nvSpPr>
            <p:cNvPr id="49" name="TextBox 48"/>
            <p:cNvSpPr txBox="1"/>
            <p:nvPr/>
          </p:nvSpPr>
          <p:spPr>
            <a:xfrm>
              <a:off x="1208676" y="4153247"/>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0" name="TextBox 49"/>
            <p:cNvSpPr txBox="1"/>
            <p:nvPr/>
          </p:nvSpPr>
          <p:spPr>
            <a:xfrm>
              <a:off x="1166715" y="4045525"/>
              <a:ext cx="385176"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1" name="TextBox 50"/>
            <p:cNvSpPr txBox="1"/>
            <p:nvPr/>
          </p:nvSpPr>
          <p:spPr>
            <a:xfrm>
              <a:off x="1102936" y="3939034"/>
              <a:ext cx="468155"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2" name="TextBox 51"/>
            <p:cNvSpPr txBox="1"/>
            <p:nvPr/>
          </p:nvSpPr>
          <p:spPr>
            <a:xfrm>
              <a:off x="1100873" y="3736025"/>
              <a:ext cx="540672"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grpSp>
        <p:nvGrpSpPr>
          <p:cNvPr id="5" name="Group 4"/>
          <p:cNvGrpSpPr/>
          <p:nvPr/>
        </p:nvGrpSpPr>
        <p:grpSpPr>
          <a:xfrm>
            <a:off x="3688431" y="3291176"/>
            <a:ext cx="2057400" cy="1371600"/>
            <a:chOff x="3801555" y="3292760"/>
            <a:chExt cx="2057400" cy="1371600"/>
          </a:xfrm>
        </p:grpSpPr>
        <p:pic>
          <p:nvPicPr>
            <p:cNvPr id="46" name="Picture 45"/>
            <p:cNvPicPr>
              <a:picLocks/>
            </p:cNvPicPr>
            <p:nvPr/>
          </p:nvPicPr>
          <p:blipFill rotWithShape="1">
            <a:blip r:embed="rId4">
              <a:extLst>
                <a:ext uri="{28A0092B-C50C-407E-A947-70E740481C1C}">
                  <a14:useLocalDpi xmlns:a14="http://schemas.microsoft.com/office/drawing/2010/main" val="0"/>
                </a:ext>
              </a:extLst>
            </a:blip>
            <a:srcRect l="42973" t="37075" r="43934" b="38826"/>
            <a:stretch/>
          </p:blipFill>
          <p:spPr>
            <a:xfrm>
              <a:off x="3801555" y="3292760"/>
              <a:ext cx="2057400" cy="1371600"/>
            </a:xfrm>
            <a:prstGeom prst="rect">
              <a:avLst/>
            </a:prstGeom>
          </p:spPr>
        </p:pic>
        <p:sp>
          <p:nvSpPr>
            <p:cNvPr id="53" name="TextBox 52"/>
            <p:cNvSpPr txBox="1"/>
            <p:nvPr/>
          </p:nvSpPr>
          <p:spPr>
            <a:xfrm>
              <a:off x="4173459" y="4145427"/>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4" name="TextBox 53"/>
            <p:cNvSpPr txBox="1"/>
            <p:nvPr/>
          </p:nvSpPr>
          <p:spPr>
            <a:xfrm>
              <a:off x="4104345" y="4037705"/>
              <a:ext cx="388514"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5" name="TextBox 54"/>
            <p:cNvSpPr txBox="1"/>
            <p:nvPr/>
          </p:nvSpPr>
          <p:spPr>
            <a:xfrm>
              <a:off x="4066886" y="3869295"/>
              <a:ext cx="445174"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6" name="TextBox 55"/>
            <p:cNvSpPr txBox="1"/>
            <p:nvPr/>
          </p:nvSpPr>
          <p:spPr>
            <a:xfrm>
              <a:off x="4066886" y="3728858"/>
              <a:ext cx="444120"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grpSp>
        <p:nvGrpSpPr>
          <p:cNvPr id="6" name="Group 5"/>
          <p:cNvGrpSpPr/>
          <p:nvPr/>
        </p:nvGrpSpPr>
        <p:grpSpPr>
          <a:xfrm>
            <a:off x="6087029" y="3324952"/>
            <a:ext cx="2057400" cy="1371600"/>
            <a:chOff x="6567413" y="3321648"/>
            <a:chExt cx="2057400" cy="1371600"/>
          </a:xfrm>
        </p:grpSpPr>
        <p:pic>
          <p:nvPicPr>
            <p:cNvPr id="47" name="Picture 46"/>
            <p:cNvPicPr>
              <a:picLocks/>
            </p:cNvPicPr>
            <p:nvPr/>
          </p:nvPicPr>
          <p:blipFill rotWithShape="1">
            <a:blip r:embed="rId4">
              <a:extLst>
                <a:ext uri="{28A0092B-C50C-407E-A947-70E740481C1C}">
                  <a14:useLocalDpi xmlns:a14="http://schemas.microsoft.com/office/drawing/2010/main" val="0"/>
                </a:ext>
              </a:extLst>
            </a:blip>
            <a:srcRect l="71100" t="37075" r="15807" b="38826"/>
            <a:stretch/>
          </p:blipFill>
          <p:spPr>
            <a:xfrm>
              <a:off x="6567413" y="3321648"/>
              <a:ext cx="2057400" cy="1371600"/>
            </a:xfrm>
            <a:prstGeom prst="rect">
              <a:avLst/>
            </a:prstGeom>
          </p:spPr>
        </p:pic>
        <p:sp>
          <p:nvSpPr>
            <p:cNvPr id="57" name="TextBox 56"/>
            <p:cNvSpPr txBox="1"/>
            <p:nvPr/>
          </p:nvSpPr>
          <p:spPr>
            <a:xfrm>
              <a:off x="6957013" y="4174448"/>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8" name="TextBox 57"/>
            <p:cNvSpPr txBox="1"/>
            <p:nvPr/>
          </p:nvSpPr>
          <p:spPr>
            <a:xfrm>
              <a:off x="6889378" y="4066726"/>
              <a:ext cx="410849"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59" name="TextBox 58"/>
            <p:cNvSpPr txBox="1"/>
            <p:nvPr/>
          </p:nvSpPr>
          <p:spPr>
            <a:xfrm>
              <a:off x="6856041" y="3960235"/>
              <a:ext cx="463387"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60" name="TextBox 59"/>
            <p:cNvSpPr txBox="1"/>
            <p:nvPr/>
          </p:nvSpPr>
          <p:spPr>
            <a:xfrm>
              <a:off x="6856041" y="3757879"/>
              <a:ext cx="462334"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grpSp>
        <p:nvGrpSpPr>
          <p:cNvPr id="7" name="Group 6"/>
          <p:cNvGrpSpPr/>
          <p:nvPr/>
        </p:nvGrpSpPr>
        <p:grpSpPr>
          <a:xfrm>
            <a:off x="1232313" y="5089846"/>
            <a:ext cx="2057400" cy="1371600"/>
            <a:chOff x="817773" y="5152532"/>
            <a:chExt cx="2057400" cy="1371600"/>
          </a:xfrm>
        </p:grpSpPr>
        <p:pic>
          <p:nvPicPr>
            <p:cNvPr id="41" name="Picture 40"/>
            <p:cNvPicPr>
              <a:picLocks/>
            </p:cNvPicPr>
            <p:nvPr/>
          </p:nvPicPr>
          <p:blipFill rotWithShape="1">
            <a:blip r:embed="rId3">
              <a:extLst>
                <a:ext uri="{28A0092B-C50C-407E-A947-70E740481C1C}">
                  <a14:useLocalDpi xmlns:a14="http://schemas.microsoft.com/office/drawing/2010/main" val="0"/>
                </a:ext>
              </a:extLst>
            </a:blip>
            <a:srcRect l="14845" t="37075" r="72268" b="38826"/>
            <a:stretch/>
          </p:blipFill>
          <p:spPr>
            <a:xfrm>
              <a:off x="817773" y="5152532"/>
              <a:ext cx="2057400" cy="1371600"/>
            </a:xfrm>
            <a:prstGeom prst="rect">
              <a:avLst/>
            </a:prstGeom>
          </p:spPr>
        </p:pic>
        <p:sp>
          <p:nvSpPr>
            <p:cNvPr id="61" name="TextBox 60"/>
            <p:cNvSpPr txBox="1"/>
            <p:nvPr/>
          </p:nvSpPr>
          <p:spPr>
            <a:xfrm>
              <a:off x="1214656" y="5972522"/>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62" name="TextBox 61"/>
            <p:cNvSpPr txBox="1"/>
            <p:nvPr/>
          </p:nvSpPr>
          <p:spPr>
            <a:xfrm>
              <a:off x="1166715" y="5864800"/>
              <a:ext cx="391156"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63" name="TextBox 62"/>
            <p:cNvSpPr txBox="1"/>
            <p:nvPr/>
          </p:nvSpPr>
          <p:spPr>
            <a:xfrm>
              <a:off x="1135348" y="5758309"/>
              <a:ext cx="441723"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64" name="TextBox 63"/>
            <p:cNvSpPr txBox="1"/>
            <p:nvPr/>
          </p:nvSpPr>
          <p:spPr>
            <a:xfrm>
              <a:off x="1135348" y="5555953"/>
              <a:ext cx="440669"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grpSp>
        <p:nvGrpSpPr>
          <p:cNvPr id="8" name="Group 7"/>
          <p:cNvGrpSpPr/>
          <p:nvPr/>
        </p:nvGrpSpPr>
        <p:grpSpPr>
          <a:xfrm>
            <a:off x="3669773" y="5101442"/>
            <a:ext cx="2057400" cy="1371600"/>
            <a:chOff x="3716908" y="5178442"/>
            <a:chExt cx="2057400" cy="1371600"/>
          </a:xfrm>
        </p:grpSpPr>
        <p:pic>
          <p:nvPicPr>
            <p:cNvPr id="42" name="Picture 41"/>
            <p:cNvPicPr>
              <a:picLocks/>
            </p:cNvPicPr>
            <p:nvPr/>
          </p:nvPicPr>
          <p:blipFill rotWithShape="1">
            <a:blip r:embed="rId3">
              <a:extLst>
                <a:ext uri="{28A0092B-C50C-407E-A947-70E740481C1C}">
                  <a14:useLocalDpi xmlns:a14="http://schemas.microsoft.com/office/drawing/2010/main" val="0"/>
                </a:ext>
              </a:extLst>
            </a:blip>
            <a:srcRect l="43075" t="37075" r="44038" b="38826"/>
            <a:stretch/>
          </p:blipFill>
          <p:spPr>
            <a:xfrm>
              <a:off x="3716908" y="5178442"/>
              <a:ext cx="2057400" cy="1371600"/>
            </a:xfrm>
            <a:prstGeom prst="rect">
              <a:avLst/>
            </a:prstGeom>
          </p:spPr>
        </p:pic>
        <p:sp>
          <p:nvSpPr>
            <p:cNvPr id="65" name="TextBox 64"/>
            <p:cNvSpPr txBox="1"/>
            <p:nvPr/>
          </p:nvSpPr>
          <p:spPr>
            <a:xfrm>
              <a:off x="4099516" y="6023058"/>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66" name="TextBox 65"/>
            <p:cNvSpPr txBox="1"/>
            <p:nvPr/>
          </p:nvSpPr>
          <p:spPr>
            <a:xfrm>
              <a:off x="4038356" y="5910573"/>
              <a:ext cx="380560"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67" name="TextBox 66"/>
            <p:cNvSpPr txBox="1"/>
            <p:nvPr/>
          </p:nvSpPr>
          <p:spPr>
            <a:xfrm>
              <a:off x="3990443" y="5761215"/>
              <a:ext cx="447673"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68" name="TextBox 67"/>
            <p:cNvSpPr txBox="1"/>
            <p:nvPr/>
          </p:nvSpPr>
          <p:spPr>
            <a:xfrm>
              <a:off x="3991497" y="5649356"/>
              <a:ext cx="445565"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grpSp>
        <p:nvGrpSpPr>
          <p:cNvPr id="9" name="Group 8"/>
          <p:cNvGrpSpPr/>
          <p:nvPr/>
        </p:nvGrpSpPr>
        <p:grpSpPr>
          <a:xfrm>
            <a:off x="6097421" y="5124757"/>
            <a:ext cx="2057400" cy="1371600"/>
            <a:chOff x="6577799" y="5168588"/>
            <a:chExt cx="2057400" cy="1371600"/>
          </a:xfrm>
        </p:grpSpPr>
        <p:pic>
          <p:nvPicPr>
            <p:cNvPr id="43" name="Picture 42"/>
            <p:cNvPicPr>
              <a:picLocks/>
            </p:cNvPicPr>
            <p:nvPr/>
          </p:nvPicPr>
          <p:blipFill rotWithShape="1">
            <a:blip r:embed="rId3">
              <a:extLst>
                <a:ext uri="{28A0092B-C50C-407E-A947-70E740481C1C}">
                  <a14:useLocalDpi xmlns:a14="http://schemas.microsoft.com/office/drawing/2010/main" val="0"/>
                </a:ext>
              </a:extLst>
            </a:blip>
            <a:srcRect l="71100" t="37075" r="16117" b="38826"/>
            <a:stretch/>
          </p:blipFill>
          <p:spPr>
            <a:xfrm>
              <a:off x="6577799" y="5168588"/>
              <a:ext cx="2057400" cy="1371600"/>
            </a:xfrm>
            <a:prstGeom prst="rect">
              <a:avLst/>
            </a:prstGeom>
          </p:spPr>
        </p:pic>
        <p:sp>
          <p:nvSpPr>
            <p:cNvPr id="69" name="TextBox 68"/>
            <p:cNvSpPr txBox="1"/>
            <p:nvPr/>
          </p:nvSpPr>
          <p:spPr>
            <a:xfrm>
              <a:off x="6983247" y="6014733"/>
              <a:ext cx="361361" cy="215444"/>
            </a:xfrm>
            <a:prstGeom prst="rect">
              <a:avLst/>
            </a:prstGeom>
            <a:noFill/>
          </p:spPr>
          <p:txBody>
            <a:bodyPr wrap="square" rtlCol="0">
              <a:spAutoFit/>
            </a:bodyPr>
            <a:lstStyle/>
            <a:p>
              <a:r>
                <a:rPr lang="en-US" sz="800" dirty="0" smtClean="0">
                  <a:solidFill>
                    <a:schemeClr val="bg1">
                      <a:lumMod val="95000"/>
                      <a:lumOff val="5000"/>
                    </a:schemeClr>
                  </a:solidFill>
                </a:rPr>
                <a:t>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70" name="TextBox 69"/>
            <p:cNvSpPr txBox="1"/>
            <p:nvPr/>
          </p:nvSpPr>
          <p:spPr>
            <a:xfrm>
              <a:off x="6887065" y="5907011"/>
              <a:ext cx="425107" cy="215444"/>
            </a:xfrm>
            <a:prstGeom prst="rect">
              <a:avLst/>
            </a:prstGeom>
            <a:noFill/>
          </p:spPr>
          <p:txBody>
            <a:bodyPr wrap="square" rtlCol="0">
              <a:spAutoFit/>
            </a:bodyPr>
            <a:lstStyle/>
            <a:p>
              <a:r>
                <a:rPr lang="en-US" sz="800" dirty="0" smtClean="0">
                  <a:solidFill>
                    <a:schemeClr val="bg1">
                      <a:lumMod val="95000"/>
                      <a:lumOff val="5000"/>
                    </a:schemeClr>
                  </a:solidFill>
                </a:rPr>
                <a:t>-5</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71" name="TextBox 70"/>
            <p:cNvSpPr txBox="1"/>
            <p:nvPr/>
          </p:nvSpPr>
          <p:spPr>
            <a:xfrm>
              <a:off x="6887066" y="5795757"/>
              <a:ext cx="444308" cy="215444"/>
            </a:xfrm>
            <a:prstGeom prst="rect">
              <a:avLst/>
            </a:prstGeom>
            <a:noFill/>
          </p:spPr>
          <p:txBody>
            <a:bodyPr wrap="square" rtlCol="0">
              <a:spAutoFit/>
            </a:bodyPr>
            <a:lstStyle/>
            <a:p>
              <a:r>
                <a:rPr lang="en-US" sz="800" dirty="0" smtClean="0">
                  <a:solidFill>
                    <a:schemeClr val="bg1">
                      <a:lumMod val="95000"/>
                      <a:lumOff val="5000"/>
                    </a:schemeClr>
                  </a:solidFill>
                </a:rPr>
                <a:t>-20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sp>
          <p:nvSpPr>
            <p:cNvPr id="72" name="TextBox 71"/>
            <p:cNvSpPr txBox="1"/>
            <p:nvPr/>
          </p:nvSpPr>
          <p:spPr>
            <a:xfrm>
              <a:off x="6887066" y="5636268"/>
              <a:ext cx="443254" cy="215444"/>
            </a:xfrm>
            <a:prstGeom prst="rect">
              <a:avLst/>
            </a:prstGeom>
            <a:noFill/>
          </p:spPr>
          <p:txBody>
            <a:bodyPr wrap="square" rtlCol="0">
              <a:spAutoFit/>
            </a:bodyPr>
            <a:lstStyle/>
            <a:p>
              <a:r>
                <a:rPr lang="en-US" sz="800" dirty="0" smtClean="0">
                  <a:solidFill>
                    <a:schemeClr val="bg1">
                      <a:lumMod val="95000"/>
                      <a:lumOff val="5000"/>
                    </a:schemeClr>
                  </a:solidFill>
                </a:rPr>
                <a:t>-40</a:t>
              </a:r>
              <a:r>
                <a:rPr lang="en-US" sz="800" dirty="0">
                  <a:solidFill>
                    <a:schemeClr val="bg1"/>
                  </a:solidFill>
                  <a:latin typeface="Arial" panose="020B0604020202020204" pitchFamily="34" charset="0"/>
                  <a:cs typeface="Arial" panose="020B0604020202020204" pitchFamily="34" charset="0"/>
                </a:rPr>
                <a:t>°</a:t>
              </a:r>
              <a:r>
                <a:rPr lang="en-US" sz="800" dirty="0" smtClean="0">
                  <a:solidFill>
                    <a:schemeClr val="bg1">
                      <a:lumMod val="95000"/>
                      <a:lumOff val="5000"/>
                    </a:schemeClr>
                  </a:solidFill>
                </a:rPr>
                <a:t>C</a:t>
              </a:r>
            </a:p>
          </p:txBody>
        </p:sp>
      </p:grpSp>
      <p:sp>
        <p:nvSpPr>
          <p:cNvPr id="10" name="Rectangle 9"/>
          <p:cNvSpPr/>
          <p:nvPr/>
        </p:nvSpPr>
        <p:spPr>
          <a:xfrm>
            <a:off x="4433180" y="3167334"/>
            <a:ext cx="277640"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84630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46756" y="111116"/>
            <a:ext cx="7945958" cy="857250"/>
          </a:xfrm>
          <a:prstGeom prst="rect">
            <a:avLst/>
          </a:prstGeom>
        </p:spPr>
        <p:txBody>
          <a:bodyPr vert="horz" lIns="68580" tIns="34290" rIns="68580" bIns="34290" rtlCol="0" anchor="ctr" anchorCtr="0">
            <a:no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400" b="1" dirty="0" smtClean="0">
                <a:solidFill>
                  <a:srgbClr val="E8950E">
                    <a:lumMod val="40000"/>
                    <a:lumOff val="60000"/>
                  </a:srgbClr>
                </a:solidFill>
                <a:latin typeface="Arial Black" panose="020B0A04020102020204" pitchFamily="34" charset="0"/>
              </a:rPr>
              <a:t>Microphysical Structure of MCSs</a:t>
            </a:r>
            <a:endParaRPr lang="en-US" sz="2400" b="1" dirty="0">
              <a:solidFill>
                <a:srgbClr val="E8950E">
                  <a:lumMod val="40000"/>
                  <a:lumOff val="60000"/>
                </a:srgbClr>
              </a:solidFill>
              <a:latin typeface="Arial Black" panose="020B0A04020102020204" pitchFamily="34" charset="0"/>
            </a:endParaRPr>
          </a:p>
        </p:txBody>
      </p:sp>
      <p:sp>
        <p:nvSpPr>
          <p:cNvPr id="2" name="Rectangle 1"/>
          <p:cNvSpPr/>
          <p:nvPr/>
        </p:nvSpPr>
        <p:spPr>
          <a:xfrm>
            <a:off x="312553" y="1000568"/>
            <a:ext cx="8414364" cy="338554"/>
          </a:xfrm>
          <a:prstGeom prst="rect">
            <a:avLst/>
          </a:prstGeom>
        </p:spPr>
        <p:txBody>
          <a:bodyPr wrap="square">
            <a:spAutoFit/>
          </a:bodyPr>
          <a:lstStyle/>
          <a:p>
            <a:pPr algn="ctr"/>
            <a:r>
              <a:rPr lang="en-US" sz="1600" dirty="0" smtClean="0">
                <a:solidFill>
                  <a:srgbClr val="D9D9D9"/>
                </a:solidFill>
                <a:latin typeface="Arial"/>
              </a:rPr>
              <a:t>Observation and validation difficult</a:t>
            </a:r>
            <a:endParaRPr lang="en-US" sz="1600" dirty="0">
              <a:solidFill>
                <a:srgbClr val="D9D9D9"/>
              </a:solidFill>
              <a:latin typeface="Arial"/>
            </a:endParaRPr>
          </a:p>
        </p:txBody>
      </p:sp>
      <p:graphicFrame>
        <p:nvGraphicFramePr>
          <p:cNvPr id="3" name="Table 2"/>
          <p:cNvGraphicFramePr>
            <a:graphicFrameLocks noGrp="1"/>
          </p:cNvGraphicFramePr>
          <p:nvPr>
            <p:extLst/>
          </p:nvPr>
        </p:nvGraphicFramePr>
        <p:xfrm>
          <a:off x="211756" y="1639768"/>
          <a:ext cx="8720489" cy="3440336"/>
        </p:xfrm>
        <a:graphic>
          <a:graphicData uri="http://schemas.openxmlformats.org/drawingml/2006/table">
            <a:tbl>
              <a:tblPr firstRow="1" bandRow="1">
                <a:tableStyleId>{00A15C55-8517-42AA-B614-E9B94910E393}</a:tableStyleId>
              </a:tblPr>
              <a:tblGrid>
                <a:gridCol w="1357162"/>
                <a:gridCol w="1766596"/>
                <a:gridCol w="2786153"/>
                <a:gridCol w="2810578"/>
              </a:tblGrid>
              <a:tr h="847143">
                <a:tc>
                  <a:txBody>
                    <a:bodyPr/>
                    <a:lstStyle/>
                    <a:p>
                      <a:pPr algn="ctr"/>
                      <a:r>
                        <a:rPr lang="en-US" sz="1400" b="1" dirty="0" smtClean="0">
                          <a:solidFill>
                            <a:schemeClr val="bg1"/>
                          </a:solidFill>
                          <a:latin typeface="Arial" panose="020B0604020202020204" pitchFamily="34" charset="0"/>
                          <a:cs typeface="Arial" panose="020B0604020202020204" pitchFamily="34" charset="0"/>
                        </a:rPr>
                        <a:t>Observation / Validation Method</a:t>
                      </a:r>
                      <a:endParaRPr lang="en-US" sz="1400" b="1" dirty="0">
                        <a:solidFill>
                          <a:schemeClr val="bg1"/>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pPr algn="ctr"/>
                      <a:r>
                        <a:rPr lang="en-US" sz="1400" b="1" dirty="0" smtClean="0">
                          <a:solidFill>
                            <a:schemeClr val="bg1"/>
                          </a:solidFill>
                          <a:latin typeface="Arial" panose="020B0604020202020204" pitchFamily="34" charset="0"/>
                          <a:cs typeface="Arial" panose="020B0604020202020204" pitchFamily="34" charset="0"/>
                        </a:rPr>
                        <a:t>Aircraft Observations</a:t>
                      </a:r>
                      <a:endParaRPr lang="en-US" sz="1400" b="1" dirty="0">
                        <a:solidFill>
                          <a:schemeClr val="bg1"/>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pPr algn="ctr"/>
                      <a:r>
                        <a:rPr lang="en-US" sz="1400" b="1" dirty="0" smtClean="0">
                          <a:solidFill>
                            <a:schemeClr val="bg1"/>
                          </a:solidFill>
                          <a:latin typeface="Arial" panose="020B0604020202020204" pitchFamily="34" charset="0"/>
                          <a:cs typeface="Arial" panose="020B0604020202020204" pitchFamily="34" charset="0"/>
                        </a:rPr>
                        <a:t>Particle ID (PID) from dual-</a:t>
                      </a:r>
                      <a:r>
                        <a:rPr lang="en-US" sz="1400" b="1" dirty="0" err="1" smtClean="0">
                          <a:solidFill>
                            <a:schemeClr val="bg1"/>
                          </a:solidFill>
                          <a:latin typeface="Arial" panose="020B0604020202020204" pitchFamily="34" charset="0"/>
                          <a:cs typeface="Arial" panose="020B0604020202020204" pitchFamily="34" charset="0"/>
                        </a:rPr>
                        <a:t>polarimetric</a:t>
                      </a:r>
                      <a:r>
                        <a:rPr lang="en-US" sz="1400" b="1" dirty="0" smtClean="0">
                          <a:solidFill>
                            <a:schemeClr val="bg1"/>
                          </a:solidFill>
                          <a:latin typeface="Arial" panose="020B0604020202020204" pitchFamily="34" charset="0"/>
                          <a:cs typeface="Arial" panose="020B0604020202020204" pitchFamily="34" charset="0"/>
                        </a:rPr>
                        <a:t> radar</a:t>
                      </a:r>
                      <a:endParaRPr lang="en-US" sz="1400" b="1" dirty="0">
                        <a:solidFill>
                          <a:schemeClr val="bg1"/>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pPr algn="ctr"/>
                      <a:r>
                        <a:rPr lang="en-US" sz="1400" b="1" dirty="0" smtClean="0">
                          <a:solidFill>
                            <a:schemeClr val="bg1"/>
                          </a:solidFill>
                          <a:latin typeface="Arial" panose="020B0604020202020204" pitchFamily="34" charset="0"/>
                          <a:cs typeface="Arial" panose="020B0604020202020204" pitchFamily="34" charset="0"/>
                        </a:rPr>
                        <a:t>Numerical Simulations</a:t>
                      </a:r>
                      <a:endParaRPr lang="en-US" sz="1400" b="1" dirty="0">
                        <a:solidFill>
                          <a:schemeClr val="bg1"/>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r>
              <a:tr h="1042694">
                <a:tc>
                  <a:txBody>
                    <a:bodyPr/>
                    <a:lstStyle/>
                    <a:p>
                      <a:pPr algn="r"/>
                      <a:r>
                        <a:rPr lang="en-US" sz="1400" dirty="0" smtClean="0">
                          <a:latin typeface="Arial" panose="020B0604020202020204" pitchFamily="34" charset="0"/>
                          <a:cs typeface="Arial" panose="020B0604020202020204" pitchFamily="34" charset="0"/>
                        </a:rPr>
                        <a:t>Advantages</a:t>
                      </a:r>
                      <a:endParaRPr lang="en-US" sz="1400" dirty="0">
                        <a:latin typeface="Arial" panose="020B0604020202020204" pitchFamily="34" charset="0"/>
                        <a:cs typeface="Arial" panose="020B0604020202020204" pitchFamily="34" charset="0"/>
                      </a:endParaRPr>
                    </a:p>
                  </a:txBody>
                  <a:tcPr anchor="ctr"/>
                </a:tc>
                <a:tc>
                  <a:txBody>
                    <a:bodyPr/>
                    <a:lstStyle/>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In situ</a:t>
                      </a:r>
                      <a:endParaRPr lang="en-US" sz="1400" dirty="0">
                        <a:latin typeface="Arial" panose="020B0604020202020204" pitchFamily="34" charset="0"/>
                        <a:cs typeface="Arial" panose="020B0604020202020204" pitchFamily="34" charset="0"/>
                      </a:endParaRPr>
                    </a:p>
                  </a:txBody>
                  <a:tcPr anchor="ctr"/>
                </a:tc>
                <a:tc>
                  <a:txBody>
                    <a:bodyPr/>
                    <a:lstStyle/>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Large spatial</a:t>
                      </a:r>
                      <a:r>
                        <a:rPr lang="en-US" sz="1400" baseline="0" dirty="0" smtClean="0">
                          <a:latin typeface="Arial" panose="020B0604020202020204" pitchFamily="34" charset="0"/>
                          <a:cs typeface="Arial" panose="020B0604020202020204" pitchFamily="34" charset="0"/>
                        </a:rPr>
                        <a:t> coverage</a:t>
                      </a:r>
                    </a:p>
                    <a:p>
                      <a:pPr marL="285750" indent="-285750" algn="l">
                        <a:lnSpc>
                          <a:spcPct val="150000"/>
                        </a:lnSpc>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Increased temporal coverage</a:t>
                      </a:r>
                      <a:endParaRPr lang="en-US" sz="1400" dirty="0">
                        <a:latin typeface="Arial" panose="020B0604020202020204" pitchFamily="34" charset="0"/>
                        <a:cs typeface="Arial" panose="020B0604020202020204" pitchFamily="34" charset="0"/>
                      </a:endParaRPr>
                    </a:p>
                  </a:txBody>
                  <a:tcPr anchor="ctr"/>
                </a:tc>
                <a:tc>
                  <a:txBody>
                    <a:bodyPr/>
                    <a:lstStyle/>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Complete spatial coverage</a:t>
                      </a:r>
                    </a:p>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Complete temporal coverage</a:t>
                      </a:r>
                    </a:p>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All processes</a:t>
                      </a:r>
                      <a:endParaRPr lang="en-US" sz="1400" dirty="0">
                        <a:latin typeface="Arial" panose="020B0604020202020204" pitchFamily="34" charset="0"/>
                        <a:cs typeface="Arial" panose="020B0604020202020204" pitchFamily="34" charset="0"/>
                      </a:endParaRPr>
                    </a:p>
                  </a:txBody>
                  <a:tcPr anchor="ctr"/>
                </a:tc>
              </a:tr>
              <a:tr h="1541633">
                <a:tc>
                  <a:txBody>
                    <a:bodyPr/>
                    <a:lstStyle/>
                    <a:p>
                      <a:pPr algn="r"/>
                      <a:r>
                        <a:rPr lang="en-US" sz="1400" dirty="0" smtClean="0">
                          <a:latin typeface="Arial" panose="020B0604020202020204" pitchFamily="34" charset="0"/>
                          <a:cs typeface="Arial" panose="020B0604020202020204" pitchFamily="34" charset="0"/>
                        </a:rPr>
                        <a:t>Disadvantages</a:t>
                      </a:r>
                      <a:endParaRPr lang="en-US" sz="1400" dirty="0">
                        <a:latin typeface="Arial" panose="020B0604020202020204" pitchFamily="34" charset="0"/>
                        <a:cs typeface="Arial" panose="020B0604020202020204" pitchFamily="34" charset="0"/>
                      </a:endParaRPr>
                    </a:p>
                  </a:txBody>
                  <a:tcPr anchor="ctr"/>
                </a:tc>
                <a:tc>
                  <a:txBody>
                    <a:bodyPr/>
                    <a:lstStyle/>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Spatially</a:t>
                      </a:r>
                      <a:r>
                        <a:rPr lang="en-US" sz="1400" baseline="0" dirty="0" smtClean="0">
                          <a:latin typeface="Arial" panose="020B0604020202020204" pitchFamily="34" charset="0"/>
                          <a:cs typeface="Arial" panose="020B0604020202020204" pitchFamily="34" charset="0"/>
                        </a:rPr>
                        <a:t> limited</a:t>
                      </a:r>
                    </a:p>
                    <a:p>
                      <a:pPr marL="285750" indent="-285750" algn="l">
                        <a:lnSpc>
                          <a:spcPct val="150000"/>
                        </a:lnSpc>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Temporally limited</a:t>
                      </a:r>
                      <a:endParaRPr lang="en-US" sz="1400" dirty="0">
                        <a:latin typeface="Arial" panose="020B0604020202020204" pitchFamily="34" charset="0"/>
                        <a:cs typeface="Arial" panose="020B0604020202020204" pitchFamily="34" charset="0"/>
                      </a:endParaRPr>
                    </a:p>
                  </a:txBody>
                  <a:tcPr anchor="ctr"/>
                </a:tc>
                <a:tc>
                  <a:txBody>
                    <a:bodyPr/>
                    <a:lstStyle/>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Difficult to validate</a:t>
                      </a:r>
                    </a:p>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Theory &amp; </a:t>
                      </a:r>
                      <a:r>
                        <a:rPr lang="en-US" sz="1400" baseline="0" dirty="0" smtClean="0">
                          <a:latin typeface="Arial" panose="020B0604020202020204" pitchFamily="34" charset="0"/>
                          <a:cs typeface="Arial" panose="020B0604020202020204" pitchFamily="34" charset="0"/>
                        </a:rPr>
                        <a:t>observation based</a:t>
                      </a:r>
                      <a:endParaRPr lang="en-US" sz="1400" dirty="0" smtClean="0">
                        <a:latin typeface="Arial" panose="020B0604020202020204" pitchFamily="34" charset="0"/>
                        <a:cs typeface="Arial" panose="020B0604020202020204" pitchFamily="34" charset="0"/>
                      </a:endParaRPr>
                    </a:p>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Limited</a:t>
                      </a:r>
                      <a:r>
                        <a:rPr lang="en-US" sz="1400" baseline="0" dirty="0" smtClean="0">
                          <a:latin typeface="Arial" panose="020B0604020202020204" pitchFamily="34" charset="0"/>
                          <a:cs typeface="Arial" panose="020B0604020202020204" pitchFamily="34" charset="0"/>
                        </a:rPr>
                        <a:t> by radar quality </a:t>
                      </a:r>
                    </a:p>
                    <a:p>
                      <a:pPr marL="285750" indent="-285750" algn="l">
                        <a:lnSpc>
                          <a:spcPct val="150000"/>
                        </a:lnSpc>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Dominant only</a:t>
                      </a:r>
                      <a:endParaRPr lang="en-US" sz="1400" dirty="0">
                        <a:latin typeface="Arial" panose="020B0604020202020204" pitchFamily="34" charset="0"/>
                        <a:cs typeface="Arial" panose="020B0604020202020204" pitchFamily="34" charset="0"/>
                      </a:endParaRPr>
                    </a:p>
                  </a:txBody>
                  <a:tcPr anchor="ctr"/>
                </a:tc>
                <a:tc>
                  <a:txBody>
                    <a:bodyPr/>
                    <a:lstStyle/>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Difficult to validate</a:t>
                      </a:r>
                    </a:p>
                    <a:p>
                      <a:pPr marL="285750" marR="0" indent="-28575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dirty="0" smtClean="0">
                          <a:latin typeface="Arial" panose="020B0604020202020204" pitchFamily="34" charset="0"/>
                          <a:cs typeface="Arial" panose="020B0604020202020204" pitchFamily="34" charset="0"/>
                        </a:rPr>
                        <a:t>Theory based</a:t>
                      </a:r>
                    </a:p>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Parameterizations</a:t>
                      </a:r>
                    </a:p>
                    <a:p>
                      <a:pPr marL="285750" indent="-285750" algn="l">
                        <a:lnSpc>
                          <a:spcPct val="150000"/>
                        </a:lnSpc>
                        <a:buFont typeface="Arial" panose="020B0604020202020204" pitchFamily="34" charset="0"/>
                        <a:buChar char="•"/>
                      </a:pPr>
                      <a:r>
                        <a:rPr lang="en-US" sz="1400" dirty="0" smtClean="0">
                          <a:latin typeface="Arial" panose="020B0604020202020204" pitchFamily="34" charset="0"/>
                          <a:cs typeface="Arial" panose="020B0604020202020204" pitchFamily="34" charset="0"/>
                        </a:rPr>
                        <a:t>Different</a:t>
                      </a:r>
                      <a:r>
                        <a:rPr lang="en-US" sz="1400" baseline="0" dirty="0" smtClean="0">
                          <a:latin typeface="Arial" panose="020B0604020202020204" pitchFamily="34" charset="0"/>
                          <a:cs typeface="Arial" panose="020B0604020202020204" pitchFamily="34" charset="0"/>
                        </a:rPr>
                        <a:t> schemes</a:t>
                      </a:r>
                      <a:endParaRPr lang="en-US" sz="1400" dirty="0">
                        <a:latin typeface="Arial" panose="020B0604020202020204" pitchFamily="34" charset="0"/>
                        <a:cs typeface="Arial" panose="020B0604020202020204" pitchFamily="34" charset="0"/>
                      </a:endParaRPr>
                    </a:p>
                  </a:txBody>
                  <a:tcPr anchor="ctr"/>
                </a:tc>
              </a:tr>
            </a:tbl>
          </a:graphicData>
        </a:graphic>
      </p:graphicFrame>
      <p:sp>
        <p:nvSpPr>
          <p:cNvPr id="20" name="Rectangle 19"/>
          <p:cNvSpPr/>
          <p:nvPr/>
        </p:nvSpPr>
        <p:spPr>
          <a:xfrm>
            <a:off x="1185521" y="5548384"/>
            <a:ext cx="6949441" cy="923330"/>
          </a:xfrm>
          <a:prstGeom prst="rect">
            <a:avLst/>
          </a:prstGeom>
          <a:solidFill>
            <a:schemeClr val="accent4">
              <a:lumMod val="20000"/>
              <a:lumOff val="80000"/>
            </a:schemeClr>
          </a:solidFill>
          <a:ln w="76200">
            <a:solidFill>
              <a:schemeClr val="accent4">
                <a:lumMod val="60000"/>
                <a:lumOff val="40000"/>
              </a:schemeClr>
            </a:solidFill>
          </a:ln>
          <a:effectLst>
            <a:glow rad="228600">
              <a:schemeClr val="accent4">
                <a:satMod val="175000"/>
                <a:alpha val="40000"/>
              </a:schemeClr>
            </a:glow>
          </a:effectLst>
        </p:spPr>
        <p:txBody>
          <a:bodyPr wrap="square" lIns="182880" tIns="182880" rIns="182880" bIns="182880">
            <a:spAutoFit/>
          </a:bodyPr>
          <a:lstStyle/>
          <a:p>
            <a:pPr algn="ctr"/>
            <a:r>
              <a:rPr lang="en-US" b="1" dirty="0" smtClean="0">
                <a:solidFill>
                  <a:schemeClr val="bg1"/>
                </a:solidFill>
                <a:latin typeface="Arial"/>
              </a:rPr>
              <a:t>Objective:</a:t>
            </a:r>
            <a:r>
              <a:rPr lang="en-US" dirty="0" smtClean="0">
                <a:solidFill>
                  <a:schemeClr val="bg1"/>
                </a:solidFill>
                <a:latin typeface="Arial"/>
              </a:rPr>
              <a:t> Is </a:t>
            </a:r>
            <a:r>
              <a:rPr lang="en-US" dirty="0">
                <a:solidFill>
                  <a:schemeClr val="bg1"/>
                </a:solidFill>
                <a:latin typeface="Arial"/>
              </a:rPr>
              <a:t>microphysical structure </a:t>
            </a:r>
            <a:r>
              <a:rPr lang="en-US" dirty="0" smtClean="0">
                <a:solidFill>
                  <a:schemeClr val="bg1"/>
                </a:solidFill>
                <a:latin typeface="Arial"/>
              </a:rPr>
              <a:t>from PID and WRF consistent with each other and dynamics?</a:t>
            </a:r>
            <a:endParaRPr lang="en-US" dirty="0">
              <a:solidFill>
                <a:schemeClr val="bg1"/>
              </a:solidFill>
              <a:latin typeface="Arial"/>
            </a:endParaRPr>
          </a:p>
        </p:txBody>
      </p:sp>
      <p:sp>
        <p:nvSpPr>
          <p:cNvPr id="5" name="Rectangle 4"/>
          <p:cNvSpPr/>
          <p:nvPr/>
        </p:nvSpPr>
        <p:spPr>
          <a:xfrm>
            <a:off x="1540041" y="1639767"/>
            <a:ext cx="1809551" cy="344033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3552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60676" y="6581001"/>
            <a:ext cx="2083324" cy="276999"/>
          </a:xfrm>
          <a:prstGeom prst="rect">
            <a:avLst/>
          </a:prstGeom>
          <a:noFill/>
        </p:spPr>
        <p:txBody>
          <a:bodyPr wrap="square" rtlCol="0">
            <a:spAutoFit/>
          </a:bodyPr>
          <a:lstStyle/>
          <a:p>
            <a:pPr algn="r"/>
            <a:r>
              <a:rPr lang="en-US" sz="1200" dirty="0" smtClean="0">
                <a:solidFill>
                  <a:srgbClr val="CDD4D7"/>
                </a:solidFill>
                <a:latin typeface="Arial" panose="020B0604020202020204" pitchFamily="34" charset="0"/>
                <a:cs typeface="Arial" panose="020B0604020202020204" pitchFamily="34" charset="0"/>
              </a:rPr>
              <a:t>Kingsmill and Houze, 1999a</a:t>
            </a:r>
            <a:endParaRPr lang="en-US" sz="1200" dirty="0">
              <a:solidFill>
                <a:srgbClr val="CDD4D7"/>
              </a:solidFill>
              <a:latin typeface="Arial" panose="020B0604020202020204" pitchFamily="34" charset="0"/>
              <a:cs typeface="Arial" panose="020B0604020202020204" pitchFamily="34" charset="0"/>
            </a:endParaRPr>
          </a:p>
        </p:txBody>
      </p:sp>
      <p:sp>
        <p:nvSpPr>
          <p:cNvPr id="11" name="Rectangle 10"/>
          <p:cNvSpPr/>
          <p:nvPr/>
        </p:nvSpPr>
        <p:spPr>
          <a:xfrm>
            <a:off x="723481" y="1364803"/>
            <a:ext cx="7781444" cy="723275"/>
          </a:xfrm>
          <a:prstGeom prst="rect">
            <a:avLst/>
          </a:prstGeom>
        </p:spPr>
        <p:txBody>
          <a:bodyPr wrap="square">
            <a:spAutoFit/>
          </a:bodyPr>
          <a:lstStyle/>
          <a:p>
            <a:pPr marL="285750" indent="-285750" algn="ctr">
              <a:spcBef>
                <a:spcPts val="600"/>
              </a:spcBef>
              <a:buFont typeface="Arial" panose="020B0604020202020204" pitchFamily="34" charset="0"/>
              <a:buChar char="•"/>
            </a:pPr>
            <a:r>
              <a:rPr lang="en-US" dirty="0" smtClean="0">
                <a:solidFill>
                  <a:srgbClr val="CDD4D7"/>
                </a:solidFill>
                <a:latin typeface="Arial" panose="020B0604020202020204" pitchFamily="34" charset="0"/>
                <a:cs typeface="Arial" panose="020B0604020202020204" pitchFamily="34" charset="0"/>
              </a:rPr>
              <a:t>Layered airflow</a:t>
            </a:r>
          </a:p>
          <a:p>
            <a:pPr marL="285750" indent="-285750" algn="ctr">
              <a:spcBef>
                <a:spcPts val="600"/>
              </a:spcBef>
              <a:buFont typeface="Arial" panose="020B0604020202020204" pitchFamily="34" charset="0"/>
              <a:buChar char="•"/>
            </a:pPr>
            <a:r>
              <a:rPr lang="en-US" dirty="0" smtClean="0">
                <a:solidFill>
                  <a:srgbClr val="CDD4D7"/>
                </a:solidFill>
                <a:latin typeface="Arial" panose="020B0604020202020204" pitchFamily="34" charset="0"/>
                <a:cs typeface="Arial" panose="020B0604020202020204" pitchFamily="34" charset="0"/>
              </a:rPr>
              <a:t>Three-dimensional</a:t>
            </a:r>
            <a:endParaRPr lang="en-US" dirty="0">
              <a:solidFill>
                <a:srgbClr val="CDD4D7"/>
              </a:solidFill>
              <a:latin typeface="Arial" panose="020B0604020202020204" pitchFamily="34" charset="0"/>
              <a:cs typeface="Arial" panose="020B0604020202020204" pitchFamily="34" charset="0"/>
            </a:endParaRPr>
          </a:p>
        </p:txBody>
      </p:sp>
      <p:grpSp>
        <p:nvGrpSpPr>
          <p:cNvPr id="4" name="Group 3"/>
          <p:cNvGrpSpPr/>
          <p:nvPr/>
        </p:nvGrpSpPr>
        <p:grpSpPr>
          <a:xfrm>
            <a:off x="454433" y="2703004"/>
            <a:ext cx="3313906" cy="3396138"/>
            <a:chOff x="723481" y="2976664"/>
            <a:chExt cx="3044858" cy="3122478"/>
          </a:xfrm>
        </p:grpSpPr>
        <p:sp>
          <p:nvSpPr>
            <p:cNvPr id="2" name="Rectangle 1"/>
            <p:cNvSpPr/>
            <p:nvPr/>
          </p:nvSpPr>
          <p:spPr>
            <a:xfrm>
              <a:off x="723481" y="2976664"/>
              <a:ext cx="3044858" cy="3122478"/>
            </a:xfrm>
            <a:prstGeom prst="rect">
              <a:avLst/>
            </a:prstGeom>
            <a:solidFill>
              <a:srgbClr val="C0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824793" y="3401402"/>
              <a:ext cx="2797103" cy="2514600"/>
            </a:xfrm>
            <a:prstGeom prst="rect">
              <a:avLst/>
            </a:prstGeom>
          </p:spPr>
        </p:pic>
        <p:sp>
          <p:nvSpPr>
            <p:cNvPr id="12" name="Rectangle 11"/>
            <p:cNvSpPr/>
            <p:nvPr/>
          </p:nvSpPr>
          <p:spPr>
            <a:xfrm>
              <a:off x="824792" y="2976664"/>
              <a:ext cx="2797103" cy="338554"/>
            </a:xfrm>
            <a:prstGeom prst="rect">
              <a:avLst/>
            </a:prstGeom>
          </p:spPr>
          <p:txBody>
            <a:bodyPr wrap="square">
              <a:spAutoFit/>
            </a:bodyPr>
            <a:lstStyle/>
            <a:p>
              <a:pPr algn="ctr">
                <a:spcBef>
                  <a:spcPts val="600"/>
                </a:spcBef>
              </a:pPr>
              <a:r>
                <a:rPr lang="en-US" sz="1600" dirty="0" smtClean="0">
                  <a:solidFill>
                    <a:schemeClr val="tx1">
                      <a:lumMod val="85000"/>
                    </a:schemeClr>
                  </a:solidFill>
                  <a:latin typeface="Arial" panose="020B0604020202020204" pitchFamily="34" charset="0"/>
                  <a:cs typeface="Arial" panose="020B0604020202020204" pitchFamily="34" charset="0"/>
                </a:rPr>
                <a:t>Convective</a:t>
              </a:r>
              <a:endParaRPr lang="en-US" sz="1600" dirty="0">
                <a:solidFill>
                  <a:schemeClr val="tx1">
                    <a:lumMod val="85000"/>
                  </a:schemeClr>
                </a:solidFill>
                <a:latin typeface="Arial" panose="020B0604020202020204" pitchFamily="34" charset="0"/>
                <a:cs typeface="Arial" panose="020B0604020202020204" pitchFamily="34" charset="0"/>
              </a:endParaRPr>
            </a:p>
          </p:txBody>
        </p:sp>
      </p:grpSp>
      <p:grpSp>
        <p:nvGrpSpPr>
          <p:cNvPr id="3" name="Group 2"/>
          <p:cNvGrpSpPr/>
          <p:nvPr/>
        </p:nvGrpSpPr>
        <p:grpSpPr>
          <a:xfrm>
            <a:off x="4204355" y="2691354"/>
            <a:ext cx="4558038" cy="3407788"/>
            <a:chOff x="4204355" y="2976664"/>
            <a:chExt cx="4374037" cy="3122478"/>
          </a:xfrm>
        </p:grpSpPr>
        <p:sp>
          <p:nvSpPr>
            <p:cNvPr id="14" name="Rectangle 13"/>
            <p:cNvSpPr/>
            <p:nvPr/>
          </p:nvSpPr>
          <p:spPr>
            <a:xfrm>
              <a:off x="4204355" y="2976664"/>
              <a:ext cx="4374037" cy="3122478"/>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374430" y="3401402"/>
              <a:ext cx="4013618" cy="2514600"/>
            </a:xfrm>
            <a:prstGeom prst="rect">
              <a:avLst/>
            </a:prstGeom>
          </p:spPr>
        </p:pic>
        <p:sp>
          <p:nvSpPr>
            <p:cNvPr id="13" name="Rectangle 12"/>
            <p:cNvSpPr/>
            <p:nvPr/>
          </p:nvSpPr>
          <p:spPr>
            <a:xfrm>
              <a:off x="4374430" y="2976664"/>
              <a:ext cx="4013618" cy="338554"/>
            </a:xfrm>
            <a:prstGeom prst="rect">
              <a:avLst/>
            </a:prstGeom>
          </p:spPr>
          <p:txBody>
            <a:bodyPr wrap="square">
              <a:spAutoFit/>
            </a:bodyPr>
            <a:lstStyle/>
            <a:p>
              <a:pPr algn="ctr">
                <a:spcBef>
                  <a:spcPts val="600"/>
                </a:spcBef>
              </a:pPr>
              <a:r>
                <a:rPr lang="en-US" sz="1600" dirty="0" smtClean="0">
                  <a:solidFill>
                    <a:schemeClr val="tx1">
                      <a:lumMod val="85000"/>
                    </a:schemeClr>
                  </a:solidFill>
                  <a:latin typeface="Arial" panose="020B0604020202020204" pitchFamily="34" charset="0"/>
                  <a:cs typeface="Arial" panose="020B0604020202020204" pitchFamily="34" charset="0"/>
                </a:rPr>
                <a:t>Stratiform</a:t>
              </a:r>
              <a:endParaRPr lang="en-US" sz="1600" dirty="0">
                <a:solidFill>
                  <a:schemeClr val="tx1">
                    <a:lumMod val="85000"/>
                  </a:schemeClr>
                </a:solidFill>
                <a:latin typeface="Arial" panose="020B0604020202020204" pitchFamily="34" charset="0"/>
                <a:cs typeface="Arial" panose="020B0604020202020204" pitchFamily="34" charset="0"/>
              </a:endParaRPr>
            </a:p>
          </p:txBody>
        </p:sp>
      </p:grpSp>
      <p:sp>
        <p:nvSpPr>
          <p:cNvPr id="9" name="Title 3"/>
          <p:cNvSpPr txBox="1">
            <a:spLocks/>
          </p:cNvSpPr>
          <p:nvPr/>
        </p:nvSpPr>
        <p:spPr>
          <a:xfrm>
            <a:off x="0" y="135619"/>
            <a:ext cx="9144000" cy="1143000"/>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2800" dirty="0" smtClean="0">
                <a:solidFill>
                  <a:schemeClr val="accent4">
                    <a:lumMod val="40000"/>
                    <a:lumOff val="60000"/>
                  </a:schemeClr>
                </a:solidFill>
                <a:latin typeface="Arial Black" panose="020B0A04020102020204" pitchFamily="34" charset="0"/>
              </a:rPr>
              <a:t>MCSs: Kinematic Structure</a:t>
            </a:r>
            <a:endParaRPr lang="en-US" sz="2800" dirty="0">
              <a:solidFill>
                <a:schemeClr val="accent4">
                  <a:lumMod val="40000"/>
                  <a:lumOff val="60000"/>
                </a:schemeClr>
              </a:solidFill>
              <a:latin typeface="Arial Black" panose="020B0A04020102020204" pitchFamily="34" charset="0"/>
            </a:endParaRPr>
          </a:p>
        </p:txBody>
      </p:sp>
      <p:sp>
        <p:nvSpPr>
          <p:cNvPr id="5" name="Rectangle 4"/>
          <p:cNvSpPr/>
          <p:nvPr/>
        </p:nvSpPr>
        <p:spPr>
          <a:xfrm>
            <a:off x="454432" y="2691355"/>
            <a:ext cx="3320854" cy="341370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352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SCN0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p:nvSpPr>
        <p:spPr>
          <a:xfrm>
            <a:off x="288759" y="1014721"/>
            <a:ext cx="8585735" cy="448130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365762" y="1770721"/>
            <a:ext cx="8508733" cy="3621086"/>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solidFill>
                  <a:schemeClr val="accent4">
                    <a:lumMod val="20000"/>
                    <a:lumOff val="80000"/>
                  </a:schemeClr>
                </a:solidFill>
                <a:latin typeface="Arial" panose="020B0604020202020204" pitchFamily="34" charset="0"/>
                <a:cs typeface="Arial" panose="020B0604020202020204" pitchFamily="34" charset="0"/>
              </a:rPr>
              <a:t>Spatial organization of hydrometeors / ice processes around midlevel inflow</a:t>
            </a:r>
          </a:p>
          <a:p>
            <a:endParaRPr lang="en-US" sz="1600" b="1" dirty="0" smtClean="0">
              <a:solidFill>
                <a:schemeClr val="accent4">
                  <a:lumMod val="20000"/>
                  <a:lumOff val="80000"/>
                </a:schemeClr>
              </a:solidFill>
              <a:latin typeface="Arial" panose="020B0604020202020204" pitchFamily="34" charset="0"/>
              <a:cs typeface="Arial" panose="020B0604020202020204" pitchFamily="34" charset="0"/>
            </a:endParaRPr>
          </a:p>
          <a:p>
            <a:r>
              <a:rPr lang="en-US" sz="1600" b="1" dirty="0" smtClean="0">
                <a:solidFill>
                  <a:schemeClr val="accent4">
                    <a:lumMod val="20000"/>
                    <a:lumOff val="80000"/>
                  </a:schemeClr>
                </a:solidFill>
                <a:latin typeface="Arial" panose="020B0604020202020204" pitchFamily="34" charset="0"/>
                <a:cs typeface="Arial" panose="020B0604020202020204" pitchFamily="34" charset="0"/>
              </a:rPr>
              <a:t>Part 1: Radial Velocity and Dual - Polarimetric Radar Analysis</a:t>
            </a:r>
          </a:p>
          <a:p>
            <a:pPr lvl="1"/>
            <a:r>
              <a:rPr lang="en-US" sz="1600" dirty="0" smtClean="0">
                <a:solidFill>
                  <a:schemeClr val="tx1">
                    <a:lumMod val="95000"/>
                  </a:schemeClr>
                </a:solidFill>
                <a:latin typeface="Arial" panose="020B0604020202020204" pitchFamily="34" charset="0"/>
                <a:cs typeface="Arial" panose="020B0604020202020204" pitchFamily="34" charset="0"/>
              </a:rPr>
              <a:t>Systematic hydrometeor organization around midlevel inflow</a:t>
            </a:r>
          </a:p>
          <a:p>
            <a:pPr lvl="1"/>
            <a:r>
              <a:rPr lang="en-US" sz="1600" dirty="0" smtClean="0">
                <a:solidFill>
                  <a:schemeClr val="tx1">
                    <a:lumMod val="95000"/>
                  </a:schemeClr>
                </a:solidFill>
                <a:latin typeface="Arial" panose="020B0604020202020204" pitchFamily="34" charset="0"/>
                <a:cs typeface="Arial" panose="020B0604020202020204" pitchFamily="34" charset="0"/>
              </a:rPr>
              <a:t>Frozen hydrometeors ~ Ice microphysical processes</a:t>
            </a:r>
          </a:p>
          <a:p>
            <a:endParaRPr lang="en-US" sz="1600" dirty="0">
              <a:solidFill>
                <a:schemeClr val="tx1">
                  <a:lumMod val="95000"/>
                </a:schemeClr>
              </a:solidFill>
              <a:latin typeface="Arial" panose="020B0604020202020204" pitchFamily="34" charset="0"/>
              <a:cs typeface="Arial" panose="020B0604020202020204" pitchFamily="34" charset="0"/>
            </a:endParaRPr>
          </a:p>
          <a:p>
            <a:r>
              <a:rPr lang="en-US" sz="1600" b="1" dirty="0" smtClean="0">
                <a:solidFill>
                  <a:schemeClr val="accent4">
                    <a:lumMod val="20000"/>
                    <a:lumOff val="80000"/>
                  </a:schemeClr>
                </a:solidFill>
                <a:latin typeface="Arial" panose="020B0604020202020204" pitchFamily="34" charset="0"/>
                <a:cs typeface="Arial" panose="020B0604020202020204" pitchFamily="34" charset="0"/>
              </a:rPr>
              <a:t>Part 2: WRF Simulations</a:t>
            </a:r>
          </a:p>
          <a:p>
            <a:pPr lvl="1"/>
            <a:r>
              <a:rPr lang="en-US" sz="1600" dirty="0" smtClean="0">
                <a:solidFill>
                  <a:schemeClr val="tx1">
                    <a:lumMod val="95000"/>
                  </a:schemeClr>
                </a:solidFill>
                <a:latin typeface="Arial" panose="020B0604020202020204" pitchFamily="34" charset="0"/>
                <a:cs typeface="Arial" panose="020B0604020202020204" pitchFamily="34" charset="0"/>
              </a:rPr>
              <a:t>Force squall by assimilating radial velocity</a:t>
            </a:r>
            <a:endParaRPr lang="en-US" sz="1600" dirty="0">
              <a:solidFill>
                <a:schemeClr val="tx1">
                  <a:lumMod val="95000"/>
                </a:schemeClr>
              </a:solidFill>
              <a:latin typeface="Arial" panose="020B0604020202020204" pitchFamily="34" charset="0"/>
              <a:cs typeface="Arial" panose="020B0604020202020204" pitchFamily="34" charset="0"/>
            </a:endParaRPr>
          </a:p>
          <a:p>
            <a:pPr marL="457200" lvl="1" indent="0">
              <a:buNone/>
            </a:pPr>
            <a:endParaRPr lang="en-US" sz="1600" dirty="0" smtClean="0">
              <a:solidFill>
                <a:schemeClr val="tx1">
                  <a:lumMod val="95000"/>
                </a:schemeClr>
              </a:solidFill>
              <a:latin typeface="Arial" panose="020B0604020202020204" pitchFamily="34" charset="0"/>
              <a:cs typeface="Arial" panose="020B0604020202020204" pitchFamily="34" charset="0"/>
            </a:endParaRPr>
          </a:p>
          <a:p>
            <a:r>
              <a:rPr lang="en-US" sz="1600" b="1" dirty="0">
                <a:solidFill>
                  <a:schemeClr val="accent4">
                    <a:lumMod val="20000"/>
                    <a:lumOff val="80000"/>
                  </a:schemeClr>
                </a:solidFill>
                <a:latin typeface="Arial" panose="020B0604020202020204" pitchFamily="34" charset="0"/>
                <a:cs typeface="Arial" panose="020B0604020202020204" pitchFamily="34" charset="0"/>
              </a:rPr>
              <a:t>Part </a:t>
            </a:r>
            <a:r>
              <a:rPr lang="en-US" sz="1600" b="1" dirty="0" smtClean="0">
                <a:solidFill>
                  <a:schemeClr val="accent4">
                    <a:lumMod val="20000"/>
                    <a:lumOff val="80000"/>
                  </a:schemeClr>
                </a:solidFill>
                <a:latin typeface="Arial" panose="020B0604020202020204" pitchFamily="34" charset="0"/>
                <a:cs typeface="Arial" panose="020B0604020202020204" pitchFamily="34" charset="0"/>
              </a:rPr>
              <a:t>3: </a:t>
            </a:r>
            <a:r>
              <a:rPr lang="en-US" sz="1600" b="1" dirty="0" err="1" smtClean="0">
                <a:solidFill>
                  <a:schemeClr val="accent4">
                    <a:lumMod val="20000"/>
                    <a:lumOff val="80000"/>
                  </a:schemeClr>
                </a:solidFill>
                <a:latin typeface="Arial" panose="020B0604020202020204" pitchFamily="34" charset="0"/>
                <a:cs typeface="Arial" panose="020B0604020202020204" pitchFamily="34" charset="0"/>
              </a:rPr>
              <a:t>Intercomparison</a:t>
            </a:r>
            <a:endParaRPr lang="en-US" sz="1600" b="1" dirty="0">
              <a:solidFill>
                <a:schemeClr val="accent4">
                  <a:lumMod val="20000"/>
                  <a:lumOff val="80000"/>
                </a:schemeClr>
              </a:solidFill>
              <a:latin typeface="Arial" panose="020B0604020202020204" pitchFamily="34" charset="0"/>
              <a:cs typeface="Arial" panose="020B0604020202020204" pitchFamily="34" charset="0"/>
            </a:endParaRPr>
          </a:p>
          <a:p>
            <a:pPr lvl="1"/>
            <a:r>
              <a:rPr lang="en-US" sz="1600" dirty="0" smtClean="0">
                <a:solidFill>
                  <a:schemeClr val="tx1">
                    <a:lumMod val="95000"/>
                  </a:schemeClr>
                </a:solidFill>
                <a:latin typeface="Arial" panose="020B0604020202020204" pitchFamily="34" charset="0"/>
                <a:cs typeface="Arial" panose="020B0604020202020204" pitchFamily="34" charset="0"/>
              </a:rPr>
              <a:t>Broad structure similar</a:t>
            </a:r>
          </a:p>
          <a:p>
            <a:pPr lvl="1"/>
            <a:r>
              <a:rPr lang="en-US" sz="1600" dirty="0" smtClean="0">
                <a:solidFill>
                  <a:schemeClr val="tx1">
                    <a:lumMod val="95000"/>
                  </a:schemeClr>
                </a:solidFill>
                <a:latin typeface="Arial" panose="020B0604020202020204" pitchFamily="34" charset="0"/>
                <a:cs typeface="Arial" panose="020B0604020202020204" pitchFamily="34" charset="0"/>
              </a:rPr>
              <a:t>Details differ</a:t>
            </a:r>
            <a:endParaRPr lang="en-US" sz="1600" dirty="0">
              <a:solidFill>
                <a:schemeClr val="tx1">
                  <a:lumMod val="95000"/>
                </a:schemeClr>
              </a:solidFill>
              <a:latin typeface="Arial" panose="020B0604020202020204" pitchFamily="34" charset="0"/>
              <a:cs typeface="Arial" panose="020B0604020202020204" pitchFamily="34" charset="0"/>
            </a:endParaRPr>
          </a:p>
          <a:p>
            <a:pPr marL="457200" lvl="1" indent="0">
              <a:buNone/>
            </a:pPr>
            <a:endParaRPr lang="en-US" sz="1600" dirty="0">
              <a:solidFill>
                <a:schemeClr val="tx1">
                  <a:lumMod val="95000"/>
                </a:schemeClr>
              </a:solidFill>
              <a:latin typeface="Arial" panose="020B0604020202020204" pitchFamily="34" charset="0"/>
              <a:cs typeface="Arial" panose="020B0604020202020204" pitchFamily="34" charset="0"/>
            </a:endParaRPr>
          </a:p>
          <a:p>
            <a:endParaRPr lang="en-US" sz="2000" b="1" dirty="0" smtClean="0">
              <a:solidFill>
                <a:srgbClr val="D9D9D9"/>
              </a:solidFill>
              <a:latin typeface="Arial" panose="020B0604020202020204" pitchFamily="34" charset="0"/>
              <a:cs typeface="Arial" panose="020B0604020202020204" pitchFamily="34" charset="0"/>
            </a:endParaRPr>
          </a:p>
        </p:txBody>
      </p:sp>
      <p:sp>
        <p:nvSpPr>
          <p:cNvPr id="6" name="TextBox 5"/>
          <p:cNvSpPr txBox="1"/>
          <p:nvPr/>
        </p:nvSpPr>
        <p:spPr>
          <a:xfrm>
            <a:off x="288759" y="1085152"/>
            <a:ext cx="8585735" cy="584775"/>
          </a:xfrm>
          <a:prstGeom prst="rect">
            <a:avLst/>
          </a:prstGeom>
          <a:noFill/>
        </p:spPr>
        <p:txBody>
          <a:bodyPr wrap="square" rtlCol="0">
            <a:spAutoFit/>
          </a:bodyPr>
          <a:lstStyle/>
          <a:p>
            <a:pPr algn="ctr"/>
            <a:r>
              <a:rPr lang="en-US" sz="3200" b="1"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Outline</a:t>
            </a:r>
            <a:endParaRPr lang="en-US" sz="3200"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42883326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2262" y="977462"/>
            <a:ext cx="6808076" cy="3122939"/>
          </a:xfrm>
        </p:spPr>
        <p:txBody>
          <a:bodyPr/>
          <a:lstStyle/>
          <a:p>
            <a:r>
              <a:rPr lang="en-US" sz="3600" b="1" u="sng" dirty="0" smtClean="0">
                <a:solidFill>
                  <a:schemeClr val="accent4">
                    <a:lumMod val="40000"/>
                    <a:lumOff val="60000"/>
                  </a:schemeClr>
                </a:solidFill>
                <a:latin typeface="Arial Black" panose="020B0A04020102020204" pitchFamily="34" charset="0"/>
              </a:rPr>
              <a:t>Part 1:</a:t>
            </a:r>
            <a:br>
              <a:rPr lang="en-US" sz="3600" b="1" u="sng" dirty="0" smtClean="0">
                <a:solidFill>
                  <a:schemeClr val="accent4">
                    <a:lumMod val="40000"/>
                    <a:lumOff val="60000"/>
                  </a:schemeClr>
                </a:solidFill>
                <a:latin typeface="Arial Black" panose="020B0A04020102020204" pitchFamily="34" charset="0"/>
              </a:rPr>
            </a:br>
            <a:r>
              <a:rPr lang="en-US" sz="3600" b="1" dirty="0" smtClean="0">
                <a:solidFill>
                  <a:schemeClr val="accent4">
                    <a:lumMod val="40000"/>
                    <a:lumOff val="60000"/>
                  </a:schemeClr>
                </a:solidFill>
                <a:latin typeface="Arial Black" panose="020B0A04020102020204" pitchFamily="34" charset="0"/>
              </a:rPr>
              <a:t/>
            </a:r>
            <a:br>
              <a:rPr lang="en-US" sz="3600" b="1" dirty="0" smtClean="0">
                <a:solidFill>
                  <a:schemeClr val="accent4">
                    <a:lumMod val="40000"/>
                    <a:lumOff val="60000"/>
                  </a:schemeClr>
                </a:solidFill>
                <a:latin typeface="Arial Black" panose="020B0A04020102020204" pitchFamily="34" charset="0"/>
              </a:rPr>
            </a:br>
            <a:r>
              <a:rPr lang="en-US" sz="3600" b="1" dirty="0" smtClean="0">
                <a:solidFill>
                  <a:schemeClr val="accent4">
                    <a:lumMod val="40000"/>
                    <a:lumOff val="60000"/>
                  </a:schemeClr>
                </a:solidFill>
                <a:latin typeface="Arial Black" panose="020B0A04020102020204" pitchFamily="34" charset="0"/>
              </a:rPr>
              <a:t>Radial Velocity and </a:t>
            </a:r>
            <a:br>
              <a:rPr lang="en-US" sz="3600" b="1" dirty="0" smtClean="0">
                <a:solidFill>
                  <a:schemeClr val="accent4">
                    <a:lumMod val="40000"/>
                    <a:lumOff val="60000"/>
                  </a:schemeClr>
                </a:solidFill>
                <a:latin typeface="Arial Black" panose="020B0A04020102020204" pitchFamily="34" charset="0"/>
              </a:rPr>
            </a:br>
            <a:r>
              <a:rPr lang="en-US" sz="3600" b="1" dirty="0" smtClean="0">
                <a:solidFill>
                  <a:schemeClr val="accent4">
                    <a:lumMod val="40000"/>
                    <a:lumOff val="60000"/>
                  </a:schemeClr>
                </a:solidFill>
                <a:latin typeface="Arial Black" panose="020B0A04020102020204" pitchFamily="34" charset="0"/>
              </a:rPr>
              <a:t>Dual – Polarimetric Radar Analysis</a:t>
            </a:r>
            <a:endParaRPr lang="en-US" sz="3600" b="1" dirty="0">
              <a:solidFill>
                <a:schemeClr val="accent4">
                  <a:lumMod val="40000"/>
                  <a:lumOff val="60000"/>
                </a:schemeClr>
              </a:solidFill>
              <a:latin typeface="Arial Black" panose="020B0A04020102020204" pitchFamily="34" charset="0"/>
            </a:endParaRPr>
          </a:p>
        </p:txBody>
      </p:sp>
      <p:pic>
        <p:nvPicPr>
          <p:cNvPr id="3" name="Picture 2" descr="DSCN06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7800"/>
            <a:ext cx="9144000" cy="1600200"/>
          </a:xfrm>
          <a:prstGeom prst="rect">
            <a:avLst/>
          </a:prstGeom>
        </p:spPr>
      </p:pic>
    </p:spTree>
    <p:extLst>
      <p:ext uri="{BB962C8B-B14F-4D97-AF65-F5344CB8AC3E}">
        <p14:creationId xmlns:p14="http://schemas.microsoft.com/office/powerpoint/2010/main" val="16585016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543631" y="2260642"/>
            <a:ext cx="4703266" cy="28356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solidFill>
                  <a:srgbClr val="D9D9D9"/>
                </a:solidFill>
                <a:latin typeface="Arial" panose="020B0604020202020204" pitchFamily="34" charset="0"/>
                <a:cs typeface="Arial" panose="020B0604020202020204" pitchFamily="34" charset="0"/>
              </a:rPr>
              <a:t>DYNAMO / AMIE (Oct </a:t>
            </a:r>
            <a:r>
              <a:rPr lang="en-US" sz="1800" dirty="0">
                <a:solidFill>
                  <a:srgbClr val="D9D9D9"/>
                </a:solidFill>
                <a:latin typeface="Arial" panose="020B0604020202020204" pitchFamily="34" charset="0"/>
                <a:cs typeface="Arial" panose="020B0604020202020204" pitchFamily="34" charset="0"/>
              </a:rPr>
              <a:t>2011 – Jan </a:t>
            </a:r>
            <a:r>
              <a:rPr lang="en-US" sz="1800" dirty="0" smtClean="0">
                <a:solidFill>
                  <a:srgbClr val="D9D9D9"/>
                </a:solidFill>
                <a:latin typeface="Arial" panose="020B0604020202020204" pitchFamily="34" charset="0"/>
                <a:cs typeface="Arial" panose="020B0604020202020204" pitchFamily="34" charset="0"/>
              </a:rPr>
              <a:t>2012)</a:t>
            </a:r>
            <a:endParaRPr lang="en-US" sz="1800" dirty="0">
              <a:solidFill>
                <a:srgbClr val="D9D9D9"/>
              </a:solidFill>
              <a:latin typeface="Arial" panose="020B0604020202020204" pitchFamily="34" charset="0"/>
              <a:cs typeface="Arial" panose="020B0604020202020204" pitchFamily="34" charset="0"/>
            </a:endParaRPr>
          </a:p>
          <a:p>
            <a:r>
              <a:rPr lang="en-US" sz="1800" dirty="0" err="1" smtClean="0">
                <a:solidFill>
                  <a:srgbClr val="D9D9D9"/>
                </a:solidFill>
                <a:latin typeface="Arial" panose="020B0604020202020204" pitchFamily="34" charset="0"/>
                <a:cs typeface="Arial" panose="020B0604020202020204" pitchFamily="34" charset="0"/>
              </a:rPr>
              <a:t>Addu</a:t>
            </a:r>
            <a:r>
              <a:rPr lang="en-US" sz="1800" dirty="0" smtClean="0">
                <a:solidFill>
                  <a:srgbClr val="D9D9D9"/>
                </a:solidFill>
                <a:latin typeface="Arial" panose="020B0604020202020204" pitchFamily="34" charset="0"/>
                <a:cs typeface="Arial" panose="020B0604020202020204" pitchFamily="34" charset="0"/>
              </a:rPr>
              <a:t> Atoll, Maldives</a:t>
            </a:r>
          </a:p>
          <a:p>
            <a:endParaRPr lang="en-US" sz="1800" dirty="0" smtClean="0">
              <a:solidFill>
                <a:srgbClr val="D9D9D9"/>
              </a:solidFill>
              <a:latin typeface="Arial" panose="020B0604020202020204" pitchFamily="34" charset="0"/>
              <a:cs typeface="Arial" panose="020B0604020202020204" pitchFamily="34" charset="0"/>
            </a:endParaRPr>
          </a:p>
          <a:p>
            <a:r>
              <a:rPr lang="en-US" sz="1800" dirty="0" smtClean="0">
                <a:solidFill>
                  <a:srgbClr val="D9D9D9"/>
                </a:solidFill>
                <a:latin typeface="Arial" panose="020B0604020202020204" pitchFamily="34" charset="0"/>
                <a:cs typeface="Arial" panose="020B0604020202020204" pitchFamily="34" charset="0"/>
              </a:rPr>
              <a:t>S - Band</a:t>
            </a:r>
          </a:p>
          <a:p>
            <a:r>
              <a:rPr lang="en-US" sz="1800" dirty="0" smtClean="0">
                <a:solidFill>
                  <a:srgbClr val="D9D9D9"/>
                </a:solidFill>
                <a:latin typeface="Arial" panose="020B0604020202020204" pitchFamily="34" charset="0"/>
                <a:cs typeface="Arial" panose="020B0604020202020204" pitchFamily="34" charset="0"/>
              </a:rPr>
              <a:t>Single Doppler </a:t>
            </a:r>
          </a:p>
          <a:p>
            <a:r>
              <a:rPr lang="en-US" sz="1800" dirty="0" smtClean="0">
                <a:solidFill>
                  <a:srgbClr val="D9D9D9"/>
                </a:solidFill>
                <a:latin typeface="Arial" panose="020B0604020202020204" pitchFamily="34" charset="0"/>
                <a:cs typeface="Arial" panose="020B0604020202020204" pitchFamily="34" charset="0"/>
              </a:rPr>
              <a:t>Dual - polarimetric</a:t>
            </a:r>
          </a:p>
          <a:p>
            <a:endParaRPr lang="en-US" sz="2000" b="1" dirty="0" smtClean="0">
              <a:solidFill>
                <a:srgbClr val="D9D9D9"/>
              </a:solidFill>
              <a:latin typeface="Arial" panose="020B0604020202020204" pitchFamily="34" charset="0"/>
              <a:cs typeface="Arial" panose="020B0604020202020204" pitchFamily="34" charset="0"/>
            </a:endParaRPr>
          </a:p>
        </p:txBody>
      </p:sp>
      <p:sp>
        <p:nvSpPr>
          <p:cNvPr id="6" name="TextBox 5"/>
          <p:cNvSpPr txBox="1"/>
          <p:nvPr/>
        </p:nvSpPr>
        <p:spPr>
          <a:xfrm>
            <a:off x="0" y="520165"/>
            <a:ext cx="4901938" cy="954107"/>
          </a:xfrm>
          <a:prstGeom prst="rect">
            <a:avLst/>
          </a:prstGeom>
          <a:noFill/>
        </p:spPr>
        <p:txBody>
          <a:bodyPr wrap="square" rtlCol="0">
            <a:spAutoFit/>
          </a:bodyPr>
          <a:lstStyle/>
          <a:p>
            <a:pPr algn="ctr"/>
            <a:r>
              <a:rPr lang="en-US" sz="2800" b="1"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NCAR </a:t>
            </a:r>
          </a:p>
          <a:p>
            <a:pPr algn="ctr"/>
            <a:r>
              <a:rPr lang="en-US" sz="2800" b="1" dirty="0" smtClean="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rPr>
              <a:t>S - PolKa Radar</a:t>
            </a:r>
            <a:endParaRPr lang="en-US" sz="2800" dirty="0">
              <a:solidFill>
                <a:schemeClr val="accent4">
                  <a:lumMod val="40000"/>
                  <a:lumOff val="60000"/>
                </a:schemeClr>
              </a:solidFill>
              <a:effectLst>
                <a:outerShdw blurRad="50800" dist="38100" dir="2700000" algn="tl" rotWithShape="0">
                  <a:prstClr val="black">
                    <a:alpha val="40000"/>
                  </a:prstClr>
                </a:outerShdw>
              </a:effectLst>
              <a:latin typeface="Arial Black" panose="020B0A04020102020204" pitchFamily="34" charset="0"/>
            </a:endParaRPr>
          </a:p>
        </p:txBody>
      </p:sp>
      <p:pic>
        <p:nvPicPr>
          <p:cNvPr id="3" name="Picture 2" descr="DSCN074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77290" y="1034123"/>
            <a:ext cx="2682168" cy="24530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t="9510" r="24453" b="15707"/>
          <a:stretch/>
        </p:blipFill>
        <p:spPr>
          <a:xfrm>
            <a:off x="3930869" y="4176934"/>
            <a:ext cx="4875589" cy="24173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8" name="Straight Arrow Connector 7"/>
          <p:cNvCxnSpPr/>
          <p:nvPr/>
        </p:nvCxnSpPr>
        <p:spPr>
          <a:xfrm>
            <a:off x="5682863" y="5014233"/>
            <a:ext cx="685800" cy="2659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714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3335</TotalTime>
  <Words>4331</Words>
  <Application>Microsoft Macintosh PowerPoint</Application>
  <PresentationFormat>On-screen Show (4:3)</PresentationFormat>
  <Paragraphs>1283</Paragraphs>
  <Slides>45</Slides>
  <Notes>26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Story</vt:lpstr>
      <vt:lpstr>The Organization of Microphysical Processes in Mesoscale Convective Systems over the Central Indian Ocean</vt:lpstr>
      <vt:lpstr>PowerPoint Presentation</vt:lpstr>
      <vt:lpstr>PowerPoint Presentation</vt:lpstr>
      <vt:lpstr>PowerPoint Presentation</vt:lpstr>
      <vt:lpstr>PowerPoint Presentation</vt:lpstr>
      <vt:lpstr>PowerPoint Presentation</vt:lpstr>
      <vt:lpstr>PowerPoint Presentation</vt:lpstr>
      <vt:lpstr>Part 1:  Radial Velocity and  Dual – Polarimetric Radar Analysis</vt:lpstr>
      <vt:lpstr>PowerPoint Presentation</vt:lpstr>
      <vt:lpstr>PowerPoint Presentation</vt:lpstr>
      <vt:lpstr>PowerPoint Presentation</vt:lpstr>
      <vt:lpstr>Compositing Methodology</vt:lpstr>
      <vt:lpstr>Methodology: Case Selection</vt:lpstr>
      <vt:lpstr>Methodology: Compositing</vt:lpstr>
      <vt:lpstr>Methodology: Composite Results</vt:lpstr>
      <vt:lpstr>PowerPoint Presentation</vt:lpstr>
      <vt:lpstr>Graupel in Stratiform  0150 UTC, 18 November 2011 </vt:lpstr>
      <vt:lpstr>PowerPoint Presentation</vt:lpstr>
      <vt:lpstr>PowerPoint Presentation</vt:lpstr>
      <vt:lpstr>Radar Analysis Conclusions</vt:lpstr>
      <vt:lpstr>Part 2:   WRF Simulations</vt:lpstr>
      <vt:lpstr>PowerPoint Presentation</vt:lpstr>
      <vt:lpstr>Compositing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Organization of Microphysical Processes in Mesoscale Convective Systems over the central Indian Ocean</dc:title>
  <dc:creator>Hannah</dc:creator>
  <cp:lastModifiedBy>Hannah Barnes</cp:lastModifiedBy>
  <cp:revision>250</cp:revision>
  <dcterms:created xsi:type="dcterms:W3CDTF">2015-08-26T17:50:41Z</dcterms:created>
  <dcterms:modified xsi:type="dcterms:W3CDTF">2015-10-05T16:06:48Z</dcterms:modified>
</cp:coreProperties>
</file>