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63" r:id="rId4"/>
    <p:sldId id="262" r:id="rId5"/>
    <p:sldId id="290" r:id="rId6"/>
    <p:sldId id="260" r:id="rId7"/>
    <p:sldId id="288" r:id="rId8"/>
    <p:sldId id="292" r:id="rId9"/>
    <p:sldId id="289" r:id="rId10"/>
    <p:sldId id="264" r:id="rId11"/>
    <p:sldId id="294" r:id="rId12"/>
    <p:sldId id="295" r:id="rId13"/>
    <p:sldId id="296" r:id="rId14"/>
    <p:sldId id="297" r:id="rId15"/>
    <p:sldId id="283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25" autoAdjust="0"/>
  </p:normalViewPr>
  <p:slideViewPr>
    <p:cSldViewPr snapToGrid="0" snapToObjects="1">
      <p:cViewPr>
        <p:scale>
          <a:sx n="76" d="100"/>
          <a:sy n="76" d="100"/>
        </p:scale>
        <p:origin x="-1432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1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0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8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1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CF6B8-DA2B-E042-A7E1-720AD4252EF4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819" y="3886200"/>
            <a:ext cx="754457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>
                <a:solidFill>
                  <a:srgbClr val="FFFFFF"/>
                </a:solidFill>
              </a:rPr>
              <a:t>Angela Rowe and Robert </a:t>
            </a:r>
            <a:r>
              <a:rPr lang="en-US" sz="3800" b="1" dirty="0" err="1" smtClean="0">
                <a:solidFill>
                  <a:srgbClr val="FFFFFF"/>
                </a:solidFill>
              </a:rPr>
              <a:t>Houze</a:t>
            </a:r>
            <a:r>
              <a:rPr lang="en-US" sz="3800" b="1" dirty="0" smtClean="0">
                <a:solidFill>
                  <a:srgbClr val="FFFFFF"/>
                </a:solidFill>
              </a:rPr>
              <a:t>, Jr.</a:t>
            </a:r>
          </a:p>
          <a:p>
            <a:r>
              <a:rPr lang="en-US" sz="3800" b="1" dirty="0" smtClean="0">
                <a:solidFill>
                  <a:srgbClr val="FFFFFF"/>
                </a:solidFill>
              </a:rPr>
              <a:t>University of Washington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37</a:t>
            </a:r>
            <a:r>
              <a:rPr lang="en-US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Conference on Radar Meteorology</a:t>
            </a: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Norman, OK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15 September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2015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1725164"/>
            <a:ext cx="7772400" cy="1875287"/>
          </a:xfr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en-US" sz="3600" b="1" dirty="0" smtClean="0"/>
              <a:t>Polarimetric radar observations of nonprecipitating echo during DYNAMO/AMIE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6522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204" y="274638"/>
            <a:ext cx="4353200" cy="29021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118"/>
            <a:ext cx="3713165" cy="4341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Gust front  (0741 UTC)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3997508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/>
              <a:t>20 Oct 07-09 UTC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50204" y="2838406"/>
            <a:ext cx="1398454" cy="239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Photos: Bob 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085" y="3409155"/>
            <a:ext cx="2777679" cy="3148036"/>
          </a:xfrm>
          <a:prstGeom prst="rect">
            <a:avLst/>
          </a:prstGeom>
        </p:spPr>
      </p:pic>
      <p:pic>
        <p:nvPicPr>
          <p:cNvPr id="8" name="20111020_0700-0900UTC_Z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284" y="2406461"/>
            <a:ext cx="4332323" cy="4150729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2021789" y="4311578"/>
            <a:ext cx="434434" cy="401077"/>
          </a:xfrm>
          <a:prstGeom prst="star4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3997508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/>
              <a:t>20 Oct 07-09 UTC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658" y="317528"/>
            <a:ext cx="2825492" cy="2707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03" y="3175206"/>
            <a:ext cx="2860374" cy="2740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72" y="1988674"/>
            <a:ext cx="5726768" cy="357923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7485632" y="1270077"/>
            <a:ext cx="334180" cy="952558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652722" y="4263439"/>
            <a:ext cx="334180" cy="952558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725586" y="2222635"/>
            <a:ext cx="0" cy="952571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01524" y="2399095"/>
            <a:ext cx="753143" cy="776111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1524" y="4105668"/>
            <a:ext cx="753143" cy="776111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49014" y="4074253"/>
            <a:ext cx="753143" cy="776111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615722" y="2399095"/>
            <a:ext cx="330142" cy="625703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45864" y="2214429"/>
            <a:ext cx="723275" cy="369332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7+ 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1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3997508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/>
              <a:t>Diurnal signatures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20111013_1200-0100UTC_ZDR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88405"/>
            <a:ext cx="4628847" cy="443482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46626" y="451212"/>
            <a:ext cx="3711575" cy="5849045"/>
          </a:xfrm>
          <a:solidFill>
            <a:srgbClr val="95B3D7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Increase in Z</a:t>
            </a:r>
            <a:r>
              <a:rPr lang="en-US" baseline="-25000" dirty="0" smtClean="0"/>
              <a:t>DR</a:t>
            </a:r>
            <a:r>
              <a:rPr lang="en-US" dirty="0" smtClean="0"/>
              <a:t> after sunset (Radar bloom)</a:t>
            </a:r>
          </a:p>
          <a:p>
            <a:r>
              <a:rPr lang="en-US" dirty="0"/>
              <a:t>U</a:t>
            </a:r>
            <a:r>
              <a:rPr lang="en-US" dirty="0" smtClean="0"/>
              <a:t>p to 15 dB in outflow boundaries</a:t>
            </a:r>
          </a:p>
          <a:p>
            <a:pPr lvl="1"/>
            <a:r>
              <a:rPr lang="en-US" dirty="0" smtClean="0"/>
              <a:t>Active periods</a:t>
            </a:r>
          </a:p>
          <a:p>
            <a:pPr lvl="1"/>
            <a:r>
              <a:rPr lang="en-US" dirty="0" smtClean="0"/>
              <a:t>Common at night, some examples during day (Dec)</a:t>
            </a:r>
          </a:p>
          <a:p>
            <a:r>
              <a:rPr lang="en-US" dirty="0" smtClean="0"/>
              <a:t>Z</a:t>
            </a:r>
            <a:r>
              <a:rPr lang="en-US" baseline="-25000" dirty="0" smtClean="0"/>
              <a:t>DR</a:t>
            </a:r>
            <a:r>
              <a:rPr lang="en-US" dirty="0" smtClean="0"/>
              <a:t> higher for insects (e.g., </a:t>
            </a:r>
            <a:r>
              <a:rPr lang="en-US" dirty="0" err="1" smtClean="0"/>
              <a:t>Zrni</a:t>
            </a:r>
            <a:r>
              <a:rPr lang="en-US" dirty="0" err="1" smtClean="0"/>
              <a:t>ć</a:t>
            </a:r>
            <a:r>
              <a:rPr lang="en-US" dirty="0" smtClean="0"/>
              <a:t> and </a:t>
            </a:r>
            <a:r>
              <a:rPr lang="en-US" dirty="0" err="1" smtClean="0"/>
              <a:t>Ryzhkov</a:t>
            </a:r>
            <a:r>
              <a:rPr lang="en-US" dirty="0" smtClean="0"/>
              <a:t> 1998)</a:t>
            </a:r>
          </a:p>
          <a:p>
            <a:pPr lvl="1"/>
            <a:r>
              <a:rPr lang="en-US" dirty="0" smtClean="0"/>
              <a:t>8-9 dB for grasshoppers along gust fronts (</a:t>
            </a:r>
            <a:r>
              <a:rPr lang="en-US" dirty="0" err="1" smtClean="0"/>
              <a:t>Achtemeier</a:t>
            </a:r>
            <a:r>
              <a:rPr lang="en-US" dirty="0" smtClean="0"/>
              <a:t> 1991)</a:t>
            </a:r>
          </a:p>
          <a:p>
            <a:pPr lvl="1"/>
            <a:r>
              <a:rPr lang="en-US" dirty="0" smtClean="0"/>
              <a:t>&gt; 10 dB (e.g., Riley 1985; Vaughn 1985; </a:t>
            </a:r>
            <a:r>
              <a:rPr lang="en-US" dirty="0" err="1" smtClean="0"/>
              <a:t>Zrnić</a:t>
            </a:r>
            <a:r>
              <a:rPr lang="en-US" dirty="0" smtClean="0"/>
              <a:t> and </a:t>
            </a:r>
            <a:r>
              <a:rPr lang="en-US" dirty="0" err="1" smtClean="0"/>
              <a:t>Ryzhkov</a:t>
            </a:r>
            <a:r>
              <a:rPr lang="en-US" dirty="0" smtClean="0"/>
              <a:t> 1998)</a:t>
            </a:r>
          </a:p>
          <a:p>
            <a:r>
              <a:rPr lang="en-US" dirty="0" smtClean="0"/>
              <a:t>Nocturnally migrating birds can have high Z</a:t>
            </a:r>
            <a:r>
              <a:rPr lang="en-US" baseline="-25000" dirty="0" smtClean="0"/>
              <a:t>DR</a:t>
            </a:r>
            <a:r>
              <a:rPr lang="en-US" dirty="0" smtClean="0"/>
              <a:t> values (&gt; 6 dB) and typically larger differential phase (</a:t>
            </a:r>
            <a:r>
              <a:rPr lang="en-US" dirty="0" err="1" smtClean="0"/>
              <a:t>Zrni</a:t>
            </a:r>
            <a:r>
              <a:rPr lang="en-US" dirty="0" err="1"/>
              <a:t>ć</a:t>
            </a:r>
            <a:r>
              <a:rPr lang="en-US" dirty="0" smtClean="0"/>
              <a:t> and </a:t>
            </a:r>
            <a:r>
              <a:rPr lang="en-US" dirty="0" err="1" smtClean="0"/>
              <a:t>Ryzhkov</a:t>
            </a:r>
            <a:r>
              <a:rPr lang="en-US" dirty="0" smtClean="0"/>
              <a:t> 1998)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9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81"/>
            <a:ext cx="3090175" cy="2960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175" y="250681"/>
            <a:ext cx="3090176" cy="2960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824" y="250680"/>
            <a:ext cx="3090176" cy="2960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211560"/>
            <a:ext cx="3153812" cy="3021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048" y="3211560"/>
            <a:ext cx="3139435" cy="3008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022" y="3211561"/>
            <a:ext cx="3139434" cy="3008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9133" y="467084"/>
            <a:ext cx="29275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54956" y="467084"/>
            <a:ext cx="47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endParaRPr lang="en-US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8437503" y="469398"/>
            <a:ext cx="3257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51240" y="3460543"/>
            <a:ext cx="7830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PHIDP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54956" y="3460543"/>
            <a:ext cx="4951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ρ</a:t>
            </a:r>
            <a:r>
              <a:rPr lang="en-US" b="1" baseline="-25000" dirty="0" err="1" smtClean="0"/>
              <a:t>HV</a:t>
            </a:r>
            <a:endParaRPr lang="en-US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8264341" y="3435008"/>
            <a:ext cx="4659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b="1" baseline="-25000" dirty="0" smtClean="0"/>
              <a:t>DR</a:t>
            </a:r>
            <a:endParaRPr lang="en-US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525160" y="5422580"/>
            <a:ext cx="918995" cy="281152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171650" y="2540155"/>
            <a:ext cx="779590" cy="451211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618762" y="2423227"/>
            <a:ext cx="918995" cy="281152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705324" y="5248580"/>
            <a:ext cx="918995" cy="281152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18762" y="5248580"/>
            <a:ext cx="918995" cy="281152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665292" y="2399579"/>
            <a:ext cx="918995" cy="281152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31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6" y="1600199"/>
            <a:ext cx="3653217" cy="510736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Arrival of thousands in </a:t>
            </a:r>
            <a:r>
              <a:rPr lang="en-US" sz="4000" dirty="0" err="1" smtClean="0">
                <a:solidFill>
                  <a:srgbClr val="FFFFFF"/>
                </a:solidFill>
              </a:rPr>
              <a:t>Mal</a:t>
            </a:r>
            <a:r>
              <a:rPr lang="en-US" sz="4000" dirty="0" err="1" smtClean="0">
                <a:solidFill>
                  <a:srgbClr val="FFFFFF"/>
                </a:solidFill>
              </a:rPr>
              <a:t>é</a:t>
            </a:r>
            <a:r>
              <a:rPr lang="en-US" sz="4000" dirty="0" smtClean="0">
                <a:solidFill>
                  <a:srgbClr val="FFFFFF"/>
                </a:solidFill>
              </a:rPr>
              <a:t> in October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No fresh water breeding habitat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18,000 km migration from India to Africa (Anderson 2009)</a:t>
            </a:r>
          </a:p>
          <a:p>
            <a:r>
              <a:rPr lang="en-US" dirty="0">
                <a:solidFill>
                  <a:srgbClr val="FFFFFF"/>
                </a:solidFill>
              </a:rPr>
              <a:t>Arrive in waves, each staying for a few days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Arrivals typically occurs following passage of storms </a:t>
            </a:r>
          </a:p>
          <a:p>
            <a:r>
              <a:rPr lang="en-US" dirty="0" err="1">
                <a:solidFill>
                  <a:srgbClr val="FFFFFF"/>
                </a:solidFill>
              </a:rPr>
              <a:t>P</a:t>
            </a:r>
            <a:r>
              <a:rPr lang="en-US" dirty="0" err="1" smtClean="0">
                <a:solidFill>
                  <a:srgbClr val="FFFFFF"/>
                </a:solidFill>
              </a:rPr>
              <a:t>antala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Flavescens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Nocturnally </a:t>
            </a:r>
            <a:r>
              <a:rPr lang="en-US" dirty="0">
                <a:solidFill>
                  <a:srgbClr val="FFFFFF"/>
                </a:solidFill>
              </a:rPr>
              <a:t>migrating dragonflies generally fly at altitudes of up to 1,000 m above sea level, and can migrate 150–400 km in a single flight (</a:t>
            </a:r>
            <a:r>
              <a:rPr lang="en-US" dirty="0" err="1">
                <a:solidFill>
                  <a:srgbClr val="FFFFFF"/>
                </a:solidFill>
              </a:rPr>
              <a:t>Feng</a:t>
            </a:r>
            <a:r>
              <a:rPr lang="en-US" dirty="0">
                <a:solidFill>
                  <a:srgbClr val="FFFFFF"/>
                </a:solidFill>
              </a:rPr>
              <a:t> et al. 2006; </a:t>
            </a:r>
            <a:r>
              <a:rPr lang="en-US" dirty="0" smtClean="0">
                <a:solidFill>
                  <a:srgbClr val="FFFFFF"/>
                </a:solidFill>
              </a:rPr>
              <a:t>China)</a:t>
            </a:r>
          </a:p>
          <a:p>
            <a:r>
              <a:rPr lang="en-US" dirty="0">
                <a:solidFill>
                  <a:srgbClr val="FFFFFF"/>
                </a:solidFill>
              </a:rPr>
              <a:t>4.5 cm long, 8 cm wide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Z</a:t>
            </a:r>
            <a:r>
              <a:rPr lang="en-US" baseline="-25000" dirty="0" smtClean="0">
                <a:solidFill>
                  <a:srgbClr val="FFFFFF"/>
                </a:solidFill>
              </a:rPr>
              <a:t>DR</a:t>
            </a:r>
            <a:r>
              <a:rPr lang="en-US" dirty="0" smtClean="0">
                <a:solidFill>
                  <a:srgbClr val="FFFFFF"/>
                </a:solidFill>
              </a:rPr>
              <a:t> &gt; 7 dB for dragonflies along boundary over Lake Michigan (van den </a:t>
            </a:r>
            <a:r>
              <a:rPr lang="en-US" dirty="0" err="1" smtClean="0">
                <a:solidFill>
                  <a:srgbClr val="FFFFFF"/>
                </a:solidFill>
              </a:rPr>
              <a:t>Broeke</a:t>
            </a:r>
            <a:r>
              <a:rPr lang="en-US" dirty="0" smtClean="0">
                <a:solidFill>
                  <a:srgbClr val="FFFFFF"/>
                </a:solidFill>
              </a:rPr>
              <a:t> and van den </a:t>
            </a:r>
            <a:r>
              <a:rPr lang="en-US" dirty="0" err="1" smtClean="0">
                <a:solidFill>
                  <a:srgbClr val="FFFFFF"/>
                </a:solidFill>
              </a:rPr>
              <a:t>Broeke</a:t>
            </a:r>
            <a:r>
              <a:rPr lang="en-US" dirty="0" smtClean="0">
                <a:solidFill>
                  <a:srgbClr val="FFFFFF"/>
                </a:solidFill>
              </a:rPr>
              <a:t> 2015)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3870431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/>
              <a:t>Dragonflies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97261" y="274638"/>
            <a:ext cx="3319230" cy="2190693"/>
            <a:chOff x="5497261" y="274638"/>
            <a:chExt cx="3319230" cy="2190693"/>
          </a:xfrm>
        </p:grpSpPr>
        <p:pic>
          <p:nvPicPr>
            <p:cNvPr id="5" name="Picture 4" descr="WanderingGlider_AlexLamoreaux_4halfcmlong_8cmwide_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261" y="274638"/>
              <a:ext cx="3319230" cy="21906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768143" y="1865077"/>
              <a:ext cx="21686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“Wandering Glider”  </a:t>
              </a:r>
            </a:p>
            <a:p>
              <a:r>
                <a:rPr lang="en-US" sz="1400" dirty="0" smtClean="0"/>
                <a:t>(Photo: Alex </a:t>
              </a:r>
              <a:r>
                <a:rPr lang="en-US" sz="1400" dirty="0" err="1" smtClean="0"/>
                <a:t>Lamoreaux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</p:grpSp>
      <p:pic>
        <p:nvPicPr>
          <p:cNvPr id="17" name="Picture 16" descr="Screen Shot 2015-09-14 at 8.43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31" y="4772368"/>
            <a:ext cx="4661809" cy="19351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327631" y="2771916"/>
            <a:ext cx="4661810" cy="1938457"/>
            <a:chOff x="4327631" y="2771916"/>
            <a:chExt cx="4661810" cy="1938457"/>
          </a:xfrm>
        </p:grpSpPr>
        <p:pic>
          <p:nvPicPr>
            <p:cNvPr id="15" name="Picture 14" descr="Screen Shot 2015-09-14 at 8.42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631" y="2771916"/>
              <a:ext cx="4661810" cy="19384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11938" y="3140931"/>
              <a:ext cx="140179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Dragonflies</a:t>
              </a:r>
            </a:p>
            <a:p>
              <a:r>
                <a:rPr lang="en-US" sz="1400" dirty="0" smtClean="0"/>
                <a:t>(Anderson 2009)</a:t>
              </a:r>
              <a:endParaRPr lang="en-US" sz="1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311938" y="50146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1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363" y="1800739"/>
            <a:ext cx="8415279" cy="4525963"/>
          </a:xfrm>
          <a:solidFill>
            <a:srgbClr val="95B3D7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Radar network during DYNAMO/AMIE provided details on full spectrum of convection</a:t>
            </a:r>
          </a:p>
          <a:p>
            <a:r>
              <a:rPr lang="en-US" dirty="0" smtClean="0"/>
              <a:t>S-Pol sensitivity</a:t>
            </a:r>
          </a:p>
          <a:p>
            <a:pPr lvl="1"/>
            <a:r>
              <a:rPr lang="en-US" dirty="0" smtClean="0"/>
              <a:t>Nonprecipitating shallow clouds</a:t>
            </a:r>
          </a:p>
          <a:p>
            <a:pPr lvl="1"/>
            <a:r>
              <a:rPr lang="en-US" dirty="0" smtClean="0"/>
              <a:t>Cold pools/outflow boundaries</a:t>
            </a:r>
          </a:p>
          <a:p>
            <a:r>
              <a:rPr lang="en-US" dirty="0" smtClean="0"/>
              <a:t>Biological scatter</a:t>
            </a:r>
            <a:r>
              <a:rPr lang="en-US" dirty="0" smtClean="0"/>
              <a:t>ers</a:t>
            </a:r>
          </a:p>
          <a:p>
            <a:pPr lvl="1"/>
            <a:r>
              <a:rPr lang="en-US" dirty="0" smtClean="0"/>
              <a:t>Nocturnal Z</a:t>
            </a:r>
            <a:r>
              <a:rPr lang="en-US" baseline="-25000" dirty="0" smtClean="0"/>
              <a:t>DR</a:t>
            </a:r>
            <a:r>
              <a:rPr lang="en-US" dirty="0" smtClean="0"/>
              <a:t> to 15 dB</a:t>
            </a:r>
          </a:p>
          <a:p>
            <a:pPr lvl="1"/>
            <a:r>
              <a:rPr lang="en-US" dirty="0" smtClean="0"/>
              <a:t>Dragonflies(?)</a:t>
            </a:r>
          </a:p>
          <a:p>
            <a:r>
              <a:rPr lang="en-US" dirty="0" smtClean="0"/>
              <a:t>Remaining questions:</a:t>
            </a:r>
            <a:endParaRPr lang="en-US" dirty="0" smtClean="0"/>
          </a:p>
          <a:p>
            <a:pPr lvl="1"/>
            <a:r>
              <a:rPr lang="en-US" dirty="0" smtClean="0"/>
              <a:t>Periodicity in “dragonfly” signature?</a:t>
            </a:r>
          </a:p>
          <a:p>
            <a:pPr lvl="1"/>
            <a:r>
              <a:rPr lang="en-US" dirty="0" smtClean="0"/>
              <a:t>What is seen in January?</a:t>
            </a:r>
          </a:p>
          <a:p>
            <a:pPr lvl="1"/>
            <a:endParaRPr lang="en-US" dirty="0" smtClean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Summary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23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983741" y="280614"/>
            <a:ext cx="3504647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0890" y="6133142"/>
            <a:ext cx="8655262" cy="4679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 smtClean="0">
                <a:solidFill>
                  <a:srgbClr val="FFFFFF"/>
                </a:solidFill>
              </a:rPr>
              <a:t>Research supported by NSF grants AGS-1355567/AGS-1059611 and DOE grant DE-SC0008452</a:t>
            </a: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3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52400"/>
            <a:ext cx="4191000" cy="34684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5257800" y="16002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1369608"/>
            <a:ext cx="2895600" cy="2209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1447800" y="1929072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8800" y="2614872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DYNAMO/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AMIE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29684"/>
            <a:ext cx="8795256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1447800" y="4029684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7600" y="4029684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62600" y="4105884"/>
            <a:ext cx="1524000" cy="1676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9600" y="3953484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19400" y="3953484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05400" y="3941816"/>
            <a:ext cx="533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86600" y="5936126"/>
            <a:ext cx="170055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Rowe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2014)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1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 noGrp="1"/>
          </p:cNvSpPr>
          <p:nvPr>
            <p:ph type="title"/>
          </p:nvPr>
        </p:nvSpPr>
        <p:spPr>
          <a:xfrm>
            <a:off x="1050993" y="274638"/>
            <a:ext cx="6981707" cy="9295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Transition to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active periods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Fig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701"/>
            <a:ext cx="9144000" cy="41917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86600" y="5969550"/>
            <a:ext cx="170055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Rowe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2015)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683701"/>
            <a:ext cx="2690149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0149" y="1702409"/>
            <a:ext cx="2474951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5100" y="1702409"/>
            <a:ext cx="1921500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86600" y="1702409"/>
            <a:ext cx="2044694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9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539670" y="388385"/>
            <a:ext cx="2198374" cy="115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Early suppressed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loop_6Oct2011_9-16UT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99" y="2042259"/>
            <a:ext cx="4700582" cy="45035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0188" y="1958699"/>
            <a:ext cx="2396305" cy="31700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1) Cloud lines oriented parallel to wind direction and (initially) to low-level shear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2) Shallow precipitating clouds produce cold pools during afternoon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24182" y="120428"/>
            <a:ext cx="5213350" cy="1838271"/>
            <a:chOff x="3624182" y="120428"/>
            <a:chExt cx="5213350" cy="1838271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16300" b="27623"/>
            <a:stretch/>
          </p:blipFill>
          <p:spPr bwMode="auto">
            <a:xfrm>
              <a:off x="3624182" y="120428"/>
              <a:ext cx="5213350" cy="1838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802399" y="250673"/>
              <a:ext cx="12167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</a:rPr>
                <a:t>Photo: Bob </a:t>
              </a:r>
              <a:r>
                <a:rPr lang="en-US" sz="1100" dirty="0" err="1" smtClean="0">
                  <a:solidFill>
                    <a:srgbClr val="FFFFFF"/>
                  </a:solidFill>
                </a:rPr>
                <a:t>Houze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79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542907" y="308073"/>
            <a:ext cx="4078719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Nonprecipitating echo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Fig05_v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18209" r="49076" b="54703"/>
          <a:stretch/>
        </p:blipFill>
        <p:spPr>
          <a:xfrm>
            <a:off x="5704183" y="174584"/>
            <a:ext cx="3227792" cy="2947924"/>
          </a:xfrm>
          <a:prstGeom prst="rect">
            <a:avLst/>
          </a:prstGeom>
        </p:spPr>
      </p:pic>
      <p:pic>
        <p:nvPicPr>
          <p:cNvPr id="9" name="Picture 8" descr="Fig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3" y="2837225"/>
            <a:ext cx="5711279" cy="3569549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482239" y="4014690"/>
            <a:ext cx="2375172" cy="20391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Z: 0 – 7 dBZ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Z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</a:rPr>
              <a:t>DR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 ~0 dB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</a:rPr>
              <a:t>DR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 &lt; -25 dB</a:t>
            </a: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ρ</a:t>
            </a:r>
            <a:r>
              <a:rPr lang="en-US" baseline="-25000" dirty="0" err="1" smtClean="0">
                <a:solidFill>
                  <a:schemeClr val="tx2">
                    <a:lumMod val="75000"/>
                  </a:schemeClr>
                </a:solidFill>
              </a:rPr>
              <a:t>HV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 &gt; .99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18654" y="3429022"/>
            <a:ext cx="1236553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82268" y="3429022"/>
            <a:ext cx="1261918" cy="674455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412397" y="3429022"/>
            <a:ext cx="1151700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2160" y="5105808"/>
            <a:ext cx="1236553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82267" y="5105808"/>
            <a:ext cx="1261919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12397" y="5105808"/>
            <a:ext cx="1151700" cy="727037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9362" y="1943769"/>
            <a:ext cx="4976080" cy="4626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Mantle echoes (Atlas 1959; Knight and Miller 1993) 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7676" y="274638"/>
            <a:ext cx="3068221" cy="3740051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Feng</a:t>
            </a:r>
            <a:r>
              <a:rPr lang="en-US" dirty="0" smtClean="0">
                <a:solidFill>
                  <a:schemeClr val="bg1"/>
                </a:solidFill>
              </a:rPr>
              <a:t> et al. (2014)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KAZR: best for shallow, nonprecipitating clouds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S-Pol: Reasonably detect nonprecipitating cumulus clouds (&gt; 80%) within 30-50 km range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Bragg scattering layers (Davison et al. 2013)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Transition layer : 0.5-1 km during DYNAMO (Davison 2014)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82239" y="4148386"/>
            <a:ext cx="2375172" cy="20391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Z: 0 – 7 dBZ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Z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</a:rPr>
              <a:t>DR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 ~0 dB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</a:rPr>
              <a:t>DR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 &lt; -25 dB</a:t>
            </a: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ρ</a:t>
            </a:r>
            <a:r>
              <a:rPr lang="en-US" baseline="-25000" dirty="0" err="1" smtClean="0">
                <a:solidFill>
                  <a:schemeClr val="tx2">
                    <a:lumMod val="75000"/>
                  </a:schemeClr>
                </a:solidFill>
              </a:rPr>
              <a:t>HV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 &gt; .99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051549" y="274638"/>
            <a:ext cx="4078719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Nonprecipitating echo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" y="1855112"/>
            <a:ext cx="6034701" cy="3771688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085999" y="2559998"/>
            <a:ext cx="827334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49612" y="2559998"/>
            <a:ext cx="844305" cy="674455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79996" y="2559998"/>
            <a:ext cx="861038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69505" y="4303632"/>
            <a:ext cx="827334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49612" y="4303632"/>
            <a:ext cx="960560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779996" y="4420790"/>
            <a:ext cx="861038" cy="609879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39479" y="3859118"/>
            <a:ext cx="1476877" cy="371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Cloud droplets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48450" y="2391845"/>
            <a:ext cx="1105113" cy="2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13570" y="2985685"/>
            <a:ext cx="937979" cy="2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37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051549" y="274638"/>
            <a:ext cx="4078719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Nonprecipitating echo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" y="1774473"/>
            <a:ext cx="6034701" cy="393296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386789" y="2428034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27151" y="2424941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84439" y="2424941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86789" y="4247178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27151" y="4247178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84439" y="4247178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06491" y="3859118"/>
            <a:ext cx="1476877" cy="371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Cloud droplets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20" y="251352"/>
            <a:ext cx="2936801" cy="18355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18" y="2420894"/>
            <a:ext cx="2941603" cy="18385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753" y="4568623"/>
            <a:ext cx="2918468" cy="182404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338644" y="1013353"/>
            <a:ext cx="352778" cy="36688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61224" y="3200602"/>
            <a:ext cx="352778" cy="36688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58403" y="4630684"/>
            <a:ext cx="352778" cy="1659496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87245" y="2790184"/>
            <a:ext cx="132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Water/drizzle</a:t>
            </a:r>
            <a:endParaRPr lang="en-US" sz="16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230920" y="5904403"/>
            <a:ext cx="5805976" cy="6443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KAZR-ARSCL: Active Remote Sensing of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CLouds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COMBRET: Combined Remote Sensor Retrieval Algorithm (radar + lidar)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3618" y="251352"/>
            <a:ext cx="2941603" cy="183550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69409" y="2437606"/>
            <a:ext cx="2941603" cy="395506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8" grpId="0" animBg="1"/>
      <p:bldP spid="29" grpId="0" animBg="1"/>
      <p:bldP spid="30" grpId="0"/>
      <p:bldP spid="4" grpId="0" animBg="1"/>
      <p:bldP spid="4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051549" y="274638"/>
            <a:ext cx="4078719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Development of precipitation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999" y="294120"/>
            <a:ext cx="2935111" cy="18344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8" y="1958412"/>
            <a:ext cx="5743222" cy="35895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99" y="2500658"/>
            <a:ext cx="2935111" cy="18344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999" y="4694244"/>
            <a:ext cx="2935111" cy="183444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354667" y="2257778"/>
            <a:ext cx="635000" cy="776111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00400" y="2257778"/>
            <a:ext cx="635000" cy="7732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967111" y="2257778"/>
            <a:ext cx="635000" cy="7732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54667" y="3894667"/>
            <a:ext cx="635000" cy="7986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200400" y="3894667"/>
            <a:ext cx="635000" cy="7986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67111" y="3894667"/>
            <a:ext cx="635000" cy="7986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55456" y="752204"/>
            <a:ext cx="352778" cy="1097669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55456" y="2933006"/>
            <a:ext cx="352778" cy="101722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17556" y="4731467"/>
            <a:ext cx="234234" cy="1659496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117868" y="3862360"/>
            <a:ext cx="933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rizzle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6316379" y="2813810"/>
            <a:ext cx="1144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Drizzle/rain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269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1189946" y="342270"/>
            <a:ext cx="2198374" cy="115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Cold Pools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SPOL_20111011_12UTC_dbz_0.5deg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9169" y="388385"/>
            <a:ext cx="3345951" cy="3118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0" y="3736725"/>
            <a:ext cx="2930473" cy="2730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513" y="3736725"/>
            <a:ext cx="2917402" cy="2726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093" y="3736725"/>
            <a:ext cx="2933678" cy="272616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839946" y="1587827"/>
            <a:ext cx="1032933" cy="1016001"/>
          </a:xfrm>
          <a:prstGeom prst="ellipse">
            <a:avLst/>
          </a:prstGeom>
          <a:noFill/>
          <a:ln w="3810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9382" y="3993220"/>
            <a:ext cx="3257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04128" y="3960954"/>
            <a:ext cx="47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80349" y="3980501"/>
            <a:ext cx="4951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ρ</a:t>
            </a:r>
            <a:r>
              <a:rPr lang="en-US" b="1" baseline="-25000" dirty="0" err="1" smtClean="0"/>
              <a:t>HV</a:t>
            </a:r>
            <a:r>
              <a:rPr lang="en-US" b="1" dirty="0" smtClean="0"/>
              <a:t> 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436974" y="5297560"/>
            <a:ext cx="852159" cy="919134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453618" y="5349690"/>
            <a:ext cx="852159" cy="919134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472961" y="5349690"/>
            <a:ext cx="852159" cy="919134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73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 animBg="1"/>
      <p:bldP spid="4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8836</TotalTime>
  <Words>571</Words>
  <Application>Microsoft Macintosh PowerPoint</Application>
  <PresentationFormat>On-screen Show (4:3)</PresentationFormat>
  <Paragraphs>93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Polarimetric radar observations of nonprecipitating echo during DYNAMO/AMIE</vt:lpstr>
      <vt:lpstr>PowerPoint Presentation</vt:lpstr>
      <vt:lpstr>Transition to active periods</vt:lpstr>
      <vt:lpstr>Early suppressed</vt:lpstr>
      <vt:lpstr>Nonprecipitating echo</vt:lpstr>
      <vt:lpstr>Nonprecipitating echo</vt:lpstr>
      <vt:lpstr>Nonprecipitating echo</vt:lpstr>
      <vt:lpstr>Development of precipitation</vt:lpstr>
      <vt:lpstr>Cold Pools</vt:lpstr>
      <vt:lpstr>20 Oct 07-09 UTC</vt:lpstr>
      <vt:lpstr>20 Oct 07-09 UTC</vt:lpstr>
      <vt:lpstr>Diurnal signatures</vt:lpstr>
      <vt:lpstr>PowerPoint Presentation</vt:lpstr>
      <vt:lpstr>Dragonflies </vt:lpstr>
      <vt:lpstr>Summary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Taiwan presentation</dc:title>
  <dc:creator>Angela Rowe</dc:creator>
  <cp:lastModifiedBy>Angela Rowe</cp:lastModifiedBy>
  <cp:revision>112</cp:revision>
  <dcterms:created xsi:type="dcterms:W3CDTF">2015-05-25T03:06:14Z</dcterms:created>
  <dcterms:modified xsi:type="dcterms:W3CDTF">2015-09-15T18:19:11Z</dcterms:modified>
</cp:coreProperties>
</file>