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81" r:id="rId3"/>
    <p:sldId id="307" r:id="rId4"/>
    <p:sldId id="306" r:id="rId5"/>
    <p:sldId id="303" r:id="rId6"/>
    <p:sldId id="308" r:id="rId7"/>
    <p:sldId id="305" r:id="rId8"/>
    <p:sldId id="286" r:id="rId9"/>
    <p:sldId id="300" r:id="rId10"/>
    <p:sldId id="297" r:id="rId11"/>
    <p:sldId id="298" r:id="rId12"/>
    <p:sldId id="299" r:id="rId13"/>
    <p:sldId id="302" r:id="rId14"/>
    <p:sldId id="290" r:id="rId15"/>
    <p:sldId id="309" r:id="rId16"/>
    <p:sldId id="310" r:id="rId17"/>
    <p:sldId id="288" r:id="rId18"/>
    <p:sldId id="289" r:id="rId19"/>
    <p:sldId id="291" r:id="rId20"/>
    <p:sldId id="304" r:id="rId21"/>
    <p:sldId id="314" r:id="rId22"/>
    <p:sldId id="311" r:id="rId23"/>
    <p:sldId id="312" r:id="rId24"/>
    <p:sldId id="31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0" autoAdjust="0"/>
    <p:restoredTop sz="95953" autoAdjust="0"/>
  </p:normalViewPr>
  <p:slideViewPr>
    <p:cSldViewPr snapToGrid="0">
      <p:cViewPr varScale="1">
        <p:scale>
          <a:sx n="95" d="100"/>
          <a:sy n="95" d="100"/>
        </p:scale>
        <p:origin x="6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FD86-F3B2-46D9-B1D0-E8D931CFC7B1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7C5BC-B1DF-4C28-ADD1-3B3E27310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6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MLI in model due to assimilation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C5BC-B1DF-4C28-ADD1-3B3E27310D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67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r>
              <a:rPr lang="en-US" baseline="0" dirty="0" smtClean="0"/>
              <a:t> Rate = How much added to hydrometeor by this process per second (how many kg added by process to 1 kg of hydrometeor </a:t>
            </a:r>
            <a:r>
              <a:rPr lang="en-US" baseline="0" smtClean="0"/>
              <a:t>per second)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C5BC-B1DF-4C28-ADD1-3B3E27310D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PID likely</a:t>
            </a:r>
            <a:r>
              <a:rPr lang="en-US" baseline="0" dirty="0" smtClean="0"/>
              <a:t> missing small aggregates higher up. Only get large locations. Small aggregation above not detected. As grow and fall more then see. So likely consistent.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C5BC-B1DF-4C28-ADD1-3B3E27310D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87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 smtClean="0"/>
              <a:t>WET AGGREGATES</a:t>
            </a:r>
            <a:r>
              <a:rPr lang="en-US" b="1" baseline="0" dirty="0" smtClean="0"/>
              <a:t> ONLY FIRST</a:t>
            </a:r>
            <a:endParaRPr lang="en-US" b="1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Red line is the convergent updraft.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Colors shows how often that</a:t>
            </a:r>
            <a:r>
              <a:rPr lang="en-US" baseline="0" dirty="0" smtClean="0"/>
              <a:t> type of hydrometeor is located at a given location. The scales in each figure or different in order to show their distribution most clearly.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Top</a:t>
            </a:r>
            <a:r>
              <a:rPr lang="en-US" baseline="0" dirty="0" smtClean="0"/>
              <a:t> row shows the rain categories, the middle row shows the categories with graupel (there was no hail), and the bottom line shows the snow and ice categories.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Structure is systematic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Few features to emphasize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Heavy rain just downwind of updraft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Moderate rain within updraft core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Graupel just downwind updraft in a narrow vertical column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Dry aggregates extend from the melting level to the base of the divergence signature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Non-oriented ice surround dry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5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ts val="225"/>
              </a:spcBef>
              <a:buFontTx/>
              <a:buNone/>
              <a:defRPr sz="15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9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27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750"/>
              </a:spcBef>
              <a:buNone/>
              <a:defRPr sz="13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 algn="l" defTabSz="685800" rtl="0" eaLnBrk="1" latinLnBrk="0" hangingPunct="1">
              <a:spcBef>
                <a:spcPts val="15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27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1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1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225"/>
              </a:spcBef>
              <a:buNone/>
              <a:defRPr sz="13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 algn="l" defTabSz="685800" rtl="0" eaLnBrk="1" latinLnBrk="0" hangingPunct="1">
              <a:spcBef>
                <a:spcPts val="15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7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3"/>
            <a:ext cx="7776882" cy="1013011"/>
          </a:xfrm>
        </p:spPr>
        <p:txBody>
          <a:bodyPr anchor="b">
            <a:noAutofit/>
          </a:bodyPr>
          <a:lstStyle>
            <a:lvl1pPr algn="ctr">
              <a:defRPr sz="27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601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225"/>
              </a:spcBef>
              <a:buNone/>
              <a:defRPr sz="13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 algn="l" defTabSz="685800" rtl="0" eaLnBrk="1" latinLnBrk="0" hangingPunct="1">
              <a:spcBef>
                <a:spcPts val="15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1500"/>
              </a:spcBef>
              <a:buFont typeface="Arial" pitchFamily="34" charset="0"/>
              <a:buNone/>
              <a:defRPr sz="16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23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08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2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2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7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9AD35B-A1A5-F845-BC27-8722826B0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3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2"/>
            <a:ext cx="7772400" cy="977153"/>
          </a:xfrm>
        </p:spPr>
        <p:txBody>
          <a:bodyPr anchor="b" anchorCtr="0">
            <a:no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225"/>
              </a:spcBef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072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756649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ts val="225"/>
              </a:spcBef>
              <a:buFontTx/>
              <a:buNone/>
              <a:defRPr sz="15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1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025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40"/>
            <a:ext cx="3611880" cy="4365625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 marL="1799035" indent="-252413">
              <a:defRPr sz="1350"/>
            </a:lvl8pPr>
            <a:lvl9pPr marL="1799035" indent="-252413"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40"/>
            <a:ext cx="3611880" cy="4365625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 marL="1799035" indent="-252413">
              <a:defRPr sz="1350"/>
            </a:lvl8pPr>
            <a:lvl9pPr marL="1799035" indent="-252413"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025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 marL="1799035" indent="-252413">
              <a:defRPr sz="1200"/>
            </a:lvl8pPr>
            <a:lvl9pPr marL="1799035" indent="-252413"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 marL="1799035" indent="-252413">
              <a:defRPr sz="1200"/>
            </a:lvl8pPr>
            <a:lvl9pPr marL="1799035" indent="-252413"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11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5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4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2"/>
            <a:ext cx="3657600" cy="5668963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 marL="1799035" indent="-252413">
              <a:defRPr sz="1350"/>
            </a:lvl8pPr>
            <a:lvl9pPr marL="1799035" indent="-252413"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750"/>
              </a:spcBef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9/21/2015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4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121025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752602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defRPr>
            </a:lvl1pPr>
          </a:lstStyle>
          <a:p>
            <a:pPr defTabSz="342900"/>
            <a:fld id="{ED612AAF-69F3-1249-8B6C-0180623CA15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9/21/2015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defRPr>
            </a:lvl1pPr>
          </a:lstStyle>
          <a:p>
            <a:pPr defTabSz="3429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2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/>
              </a:defRPr>
            </a:lvl1pPr>
          </a:lstStyle>
          <a:p>
            <a:pPr defTabSz="342900"/>
            <a:fld id="{626B440D-9ABF-0C46-859A-15559B344C4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90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rial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ts val="1500"/>
        </a:spcBef>
        <a:buFontTx/>
        <a:buBlip>
          <a:blip r:embed="rId17"/>
        </a:buBlip>
        <a:defRPr sz="165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rial"/>
          <a:ea typeface="+mn-ea"/>
          <a:cs typeface="+mn-cs"/>
        </a:defRPr>
      </a:lvl1pPr>
      <a:lvl2pPr marL="514350" indent="-252413" algn="l" defTabSz="685800" rtl="0" eaLnBrk="1" latinLnBrk="0" hangingPunct="1">
        <a:spcBef>
          <a:spcPts val="450"/>
        </a:spcBef>
        <a:buFontTx/>
        <a:buBlip>
          <a:blip r:embed="rId17"/>
        </a:buBlip>
        <a:defRPr sz="15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rial"/>
          <a:ea typeface="+mn-ea"/>
          <a:cs typeface="+mn-cs"/>
        </a:defRPr>
      </a:lvl2pPr>
      <a:lvl3pPr marL="776288" indent="-261938" algn="l" defTabSz="685800" rtl="0" eaLnBrk="1" latinLnBrk="0" hangingPunct="1">
        <a:spcBef>
          <a:spcPts val="450"/>
        </a:spcBef>
        <a:buFontTx/>
        <a:buBlip>
          <a:blip r:embed="rId17"/>
        </a:buBlip>
        <a:defRPr sz="135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rial"/>
          <a:ea typeface="+mn-ea"/>
          <a:cs typeface="+mn-cs"/>
        </a:defRPr>
      </a:lvl3pPr>
      <a:lvl4pPr marL="1028700" indent="-252413" algn="l" defTabSz="685800" rtl="0" eaLnBrk="1" latinLnBrk="0" hangingPunct="1">
        <a:spcBef>
          <a:spcPts val="450"/>
        </a:spcBef>
        <a:buFontTx/>
        <a:buBlip>
          <a:blip r:embed="rId17"/>
        </a:buBlip>
        <a:defRPr sz="135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rial"/>
          <a:ea typeface="+mn-ea"/>
          <a:cs typeface="+mn-cs"/>
        </a:defRPr>
      </a:lvl4pPr>
      <a:lvl5pPr marL="1290638" indent="-261938" algn="l" defTabSz="685800" rtl="0" eaLnBrk="1" latinLnBrk="0" hangingPunct="1">
        <a:spcBef>
          <a:spcPts val="450"/>
        </a:spcBef>
        <a:buFontTx/>
        <a:buBlip>
          <a:blip r:embed="rId17"/>
        </a:buBlip>
        <a:defRPr sz="135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rial"/>
          <a:ea typeface="+mn-ea"/>
          <a:cs typeface="+mn-cs"/>
        </a:defRPr>
      </a:lvl5pPr>
      <a:lvl6pPr marL="1541860" indent="-252413" algn="l" defTabSz="685800" rtl="0" eaLnBrk="1" latinLnBrk="0" hangingPunct="1">
        <a:spcBef>
          <a:spcPct val="20000"/>
        </a:spcBef>
        <a:buFontTx/>
        <a:buBlip>
          <a:blip r:embed="rId17"/>
        </a:buBlip>
        <a:defRPr lang="en-US" sz="135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1799035" indent="-252413" algn="l" defTabSz="685800" rtl="0" eaLnBrk="1" latinLnBrk="0" hangingPunct="1">
        <a:spcBef>
          <a:spcPct val="20000"/>
        </a:spcBef>
        <a:buFontTx/>
        <a:buBlip>
          <a:blip r:embed="rId17"/>
        </a:buBlip>
        <a:defRPr lang="en-US" sz="135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057400" indent="-252413" algn="l" defTabSz="685800" rtl="0" eaLnBrk="1" latinLnBrk="0" hangingPunct="1">
        <a:spcBef>
          <a:spcPct val="20000"/>
        </a:spcBef>
        <a:buFontTx/>
        <a:buBlip>
          <a:blip r:embed="rId17"/>
        </a:buBlip>
        <a:defRPr lang="en-US" sz="135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2315766" indent="-252413" algn="l" defTabSz="685800" rtl="0" eaLnBrk="1" latinLnBrk="0" hangingPunct="1">
        <a:spcBef>
          <a:spcPct val="20000"/>
        </a:spcBef>
        <a:buFontTx/>
        <a:buBlip>
          <a:blip r:embed="rId17"/>
        </a:buBlip>
        <a:defRPr lang="en-US" sz="135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6.wmf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6.wm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6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963" y="1294019"/>
            <a:ext cx="9144000" cy="221411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457200" rIns="457200"/>
          <a:lstStyle/>
          <a:p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Arial Black" panose="020B0A04020102020204" pitchFamily="34" charset="0"/>
              </a:rPr>
              <a:t>Validation of the Simulated Microphysical Structure within the Midlevel Inflow Region of a Tropical, Oceanic Squall Line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387" y="4102927"/>
            <a:ext cx="5829300" cy="2660805"/>
          </a:xfrm>
        </p:spPr>
        <p:txBody>
          <a:bodyPr>
            <a:normAutofit fontScale="25000" lnSpcReduction="20000"/>
          </a:bodyPr>
          <a:lstStyle/>
          <a:p>
            <a:endParaRPr lang="en-US" sz="7200" dirty="0" smtClean="0">
              <a:solidFill>
                <a:schemeClr val="tx2"/>
              </a:solidFill>
            </a:endParaRPr>
          </a:p>
          <a:p>
            <a:r>
              <a:rPr lang="en-US" sz="8000" dirty="0" smtClean="0">
                <a:solidFill>
                  <a:schemeClr val="bg1"/>
                </a:solidFill>
                <a:effectLst/>
              </a:rPr>
              <a:t>Hannah C. Barnes, Robert A. Houze Jr.</a:t>
            </a:r>
          </a:p>
          <a:p>
            <a:r>
              <a:rPr lang="en-US" sz="8000" dirty="0" smtClean="0">
                <a:solidFill>
                  <a:schemeClr val="bg1"/>
                </a:solidFill>
                <a:effectLst/>
              </a:rPr>
              <a:t>University of Washington</a:t>
            </a:r>
          </a:p>
          <a:p>
            <a:endParaRPr lang="en-US" sz="5400" dirty="0" smtClean="0">
              <a:solidFill>
                <a:schemeClr val="tx2"/>
              </a:solidFill>
            </a:endParaRPr>
          </a:p>
          <a:p>
            <a:endParaRPr lang="en-US" sz="5400" dirty="0" smtClean="0">
              <a:solidFill>
                <a:schemeClr val="tx2"/>
              </a:solidFill>
            </a:endParaRPr>
          </a:p>
          <a:p>
            <a:endParaRPr lang="en-US" sz="5400" dirty="0">
              <a:solidFill>
                <a:schemeClr val="tx2"/>
              </a:solidFill>
            </a:endParaRPr>
          </a:p>
          <a:p>
            <a:endParaRPr lang="en-US" sz="5400" dirty="0" smtClean="0">
              <a:solidFill>
                <a:schemeClr val="tx2"/>
              </a:solidFill>
            </a:endParaRPr>
          </a:p>
          <a:p>
            <a:endParaRPr lang="en-US" sz="5400" dirty="0">
              <a:solidFill>
                <a:schemeClr val="tx2"/>
              </a:solidFill>
            </a:endParaRPr>
          </a:p>
          <a:p>
            <a:endParaRPr lang="en-US" sz="5400" dirty="0">
              <a:solidFill>
                <a:schemeClr val="tx2"/>
              </a:solidFill>
            </a:endParaRPr>
          </a:p>
          <a:p>
            <a:r>
              <a:rPr lang="en-US" sz="5400" dirty="0" smtClean="0">
                <a:solidFill>
                  <a:schemeClr val="tx2"/>
                </a:solidFill>
              </a:rPr>
              <a:t>37</a:t>
            </a:r>
            <a:r>
              <a:rPr lang="en-US" sz="5400" baseline="30000" dirty="0" smtClean="0">
                <a:solidFill>
                  <a:schemeClr val="tx2"/>
                </a:solidFill>
              </a:rPr>
              <a:t>th</a:t>
            </a:r>
            <a:r>
              <a:rPr lang="en-US" sz="5400" dirty="0" smtClean="0">
                <a:solidFill>
                  <a:schemeClr val="tx2"/>
                </a:solidFill>
              </a:rPr>
              <a:t> Conference on Radar Meteorology</a:t>
            </a:r>
            <a:endParaRPr lang="en-US" sz="5400" dirty="0">
              <a:solidFill>
                <a:schemeClr val="tx2"/>
              </a:solidFill>
            </a:endParaRPr>
          </a:p>
          <a:p>
            <a:r>
              <a:rPr lang="en-US" sz="5400" dirty="0" smtClean="0">
                <a:solidFill>
                  <a:schemeClr val="tx2"/>
                </a:solidFill>
              </a:rPr>
              <a:t>14</a:t>
            </a:r>
            <a:r>
              <a:rPr lang="en-US" sz="5400" baseline="30000" dirty="0" smtClean="0">
                <a:solidFill>
                  <a:schemeClr val="tx2"/>
                </a:solidFill>
              </a:rPr>
              <a:t>th</a:t>
            </a:r>
            <a:r>
              <a:rPr lang="en-US" sz="5400" dirty="0" smtClean="0">
                <a:solidFill>
                  <a:schemeClr val="tx2"/>
                </a:solidFill>
              </a:rPr>
              <a:t> September 2015</a:t>
            </a:r>
            <a:endParaRPr lang="en-US" sz="5400" dirty="0">
              <a:solidFill>
                <a:schemeClr val="tx2"/>
              </a:solidFill>
            </a:endParaRPr>
          </a:p>
          <a:p>
            <a:r>
              <a:rPr lang="en-US" sz="5400" dirty="0" smtClean="0">
                <a:solidFill>
                  <a:schemeClr val="tx2"/>
                </a:solidFill>
              </a:rPr>
              <a:t>Embassy Suites Hotel and Conference Center, Norman, OK</a:t>
            </a:r>
            <a:endParaRPr lang="en-US" sz="54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452" y="0"/>
            <a:ext cx="4211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NSF Grant AGS-1355 and DOE Grant </a:t>
            </a:r>
            <a:r>
              <a:rPr lang="en-US" sz="9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DE-SC0008452 </a:t>
            </a:r>
          </a:p>
        </p:txBody>
      </p:sp>
    </p:spTree>
    <p:extLst>
      <p:ext uri="{BB962C8B-B14F-4D97-AF65-F5344CB8AC3E}">
        <p14:creationId xmlns:p14="http://schemas.microsoft.com/office/powerpoint/2010/main" val="21772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708330" y="1222407"/>
            <a:ext cx="6372866" cy="5553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994" y="1222408"/>
            <a:ext cx="2458091" cy="55537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31467" y="1413506"/>
            <a:ext cx="1726096" cy="5136549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4420" y="1404799"/>
            <a:ext cx="1688028" cy="5136549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28546" y="1423352"/>
            <a:ext cx="1761963" cy="513654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94"/>
          <a:stretch/>
        </p:blipFill>
        <p:spPr>
          <a:xfrm>
            <a:off x="8514837" y="2180684"/>
            <a:ext cx="513130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8544" y="1448129"/>
            <a:ext cx="172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9754" y="1438140"/>
            <a:ext cx="16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6808" y="1404799"/>
            <a:ext cx="160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54564"/>
            <a:ext cx="9081195" cy="21544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5822" y="4212339"/>
            <a:ext cx="6438178" cy="2202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Production Rate (kg kg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122386" y="2871140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118459" y="5369179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7524" y="6568675"/>
            <a:ext cx="3740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09125" y="4577891"/>
            <a:ext cx="496375" cy="1828800"/>
            <a:chOff x="8398944" y="4604768"/>
            <a:chExt cx="745056" cy="18288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81" t="36682" r="12442" b="39014"/>
            <a:stretch/>
          </p:blipFill>
          <p:spPr>
            <a:xfrm>
              <a:off x="8398944" y="4604768"/>
              <a:ext cx="522735" cy="18288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8681295" y="4604768"/>
              <a:ext cx="368437" cy="182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05259" y="4616058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1.3e-5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702311" y="5257161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1.3e-16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2310" y="4917755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4.2e-11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02309" y="5569827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4.3e-22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9" name="Title 3"/>
          <p:cNvSpPr txBox="1">
            <a:spLocks/>
          </p:cNvSpPr>
          <p:nvPr/>
        </p:nvSpPr>
        <p:spPr>
          <a:xfrm>
            <a:off x="0" y="68900"/>
            <a:ext cx="9142034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Aggregation</a:t>
            </a:r>
          </a:p>
          <a:p>
            <a:r>
              <a:rPr lang="en-US" sz="1400" dirty="0" smtClean="0">
                <a:solidFill>
                  <a:srgbClr val="E8950E">
                    <a:lumMod val="40000"/>
                    <a:lumOff val="6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Frozen Collecting Frozen</a:t>
            </a:r>
            <a:endParaRPr lang="en-US" sz="1400" dirty="0">
              <a:solidFill>
                <a:srgbClr val="E8950E">
                  <a:lumMod val="40000"/>
                  <a:lumOff val="6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0994" y="1436592"/>
            <a:ext cx="24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600" b="1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PID</a:t>
            </a:r>
            <a:endParaRPr lang="en-US" sz="16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-416517" y="3059827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Height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40383" y="2366266"/>
            <a:ext cx="1953576" cy="1767584"/>
            <a:chOff x="440383" y="2366266"/>
            <a:chExt cx="1953576" cy="1767584"/>
          </a:xfrm>
        </p:grpSpPr>
        <p:grpSp>
          <p:nvGrpSpPr>
            <p:cNvPr id="18" name="Group 17"/>
            <p:cNvGrpSpPr/>
            <p:nvPr/>
          </p:nvGrpSpPr>
          <p:grpSpPr>
            <a:xfrm>
              <a:off x="440383" y="2366266"/>
              <a:ext cx="1953576" cy="1767584"/>
              <a:chOff x="283214" y="2366266"/>
              <a:chExt cx="1953576" cy="17675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04764" y="2366266"/>
                <a:ext cx="1911416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3702" y="338809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18330" y="3868515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04764" y="3632141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02302" y="3132693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83214" y="2640608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99790" y="2901305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3344" y="2409220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81081" y="3939596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96850" y="393496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44559" y="394016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78869" y="3942319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78062" y="393812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049910" y="3658559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049909" y="3410323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049909" y="3156126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049908" y="2901304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060157" y="2644882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0.9</a:t>
                </a:r>
              </a:p>
            </p:txBody>
          </p:sp>
        </p:grpSp>
        <p:pic>
          <p:nvPicPr>
            <p:cNvPr id="91" name="Picture 90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2" t="48552" r="3541" b="27750"/>
            <a:stretch/>
          </p:blipFill>
          <p:spPr>
            <a:xfrm>
              <a:off x="676282" y="2416691"/>
              <a:ext cx="1533526" cy="1545709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0" name="Rectangle 19"/>
            <p:cNvSpPr/>
            <p:nvPr/>
          </p:nvSpPr>
          <p:spPr>
            <a:xfrm>
              <a:off x="693385" y="2468385"/>
              <a:ext cx="863959" cy="14993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11602" y="4131824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Range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40148" y="2073790"/>
            <a:ext cx="2418750" cy="28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Aggregates = Aggregation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690340" y="3388099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64790" y="2941002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686276" y="2781190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780499" y="3214605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14448" y="3228993"/>
            <a:ext cx="913025" cy="229733"/>
          </a:xfrm>
          <a:prstGeom prst="line">
            <a:avLst/>
          </a:prstGeom>
          <a:ln w="38100">
            <a:solidFill>
              <a:srgbClr val="D911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36772" r="72308" b="38638"/>
          <a:stretch/>
        </p:blipFill>
        <p:spPr>
          <a:xfrm>
            <a:off x="3125978" y="2271307"/>
            <a:ext cx="1600200" cy="1828800"/>
          </a:xfrm>
          <a:prstGeom prst="rect">
            <a:avLst/>
          </a:prstGeom>
        </p:spPr>
      </p:pic>
      <p:pic>
        <p:nvPicPr>
          <p:cNvPr id="78" name="Picture 77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8" t="36772" r="43974" b="38638"/>
          <a:stretch/>
        </p:blipFill>
        <p:spPr>
          <a:xfrm>
            <a:off x="5002631" y="2281203"/>
            <a:ext cx="1600200" cy="1828800"/>
          </a:xfrm>
          <a:prstGeom prst="rect">
            <a:avLst/>
          </a:prstGeom>
        </p:spPr>
      </p:pic>
      <p:pic>
        <p:nvPicPr>
          <p:cNvPr id="79" name="Picture 78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2" t="36772" r="16154" b="38638"/>
          <a:stretch/>
        </p:blipFill>
        <p:spPr>
          <a:xfrm>
            <a:off x="6832643" y="2282112"/>
            <a:ext cx="1600200" cy="1828800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>
            <a:off x="3233738" y="3546869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241763" y="2996627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079058" y="2825253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173281" y="3393418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t="36991" r="72197" b="38199"/>
          <a:stretch/>
        </p:blipFill>
        <p:spPr>
          <a:xfrm>
            <a:off x="3089175" y="4600030"/>
            <a:ext cx="1600200" cy="1828800"/>
          </a:xfrm>
          <a:prstGeom prst="rect">
            <a:avLst/>
          </a:prstGeom>
        </p:spPr>
      </p:pic>
      <p:pic>
        <p:nvPicPr>
          <p:cNvPr id="80" name="Picture 79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0" t="36991" r="44413" b="38199"/>
          <a:stretch/>
        </p:blipFill>
        <p:spPr>
          <a:xfrm>
            <a:off x="5008531" y="4602833"/>
            <a:ext cx="1600200" cy="1828800"/>
          </a:xfrm>
          <a:prstGeom prst="rect">
            <a:avLst/>
          </a:prstGeom>
        </p:spPr>
      </p:pic>
      <p:pic>
        <p:nvPicPr>
          <p:cNvPr id="81" name="Picture 8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2" t="36991" r="16263" b="38199"/>
          <a:stretch/>
        </p:blipFill>
        <p:spPr>
          <a:xfrm>
            <a:off x="6826454" y="4600030"/>
            <a:ext cx="1600200" cy="1828800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3272321" y="5848318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80346" y="5298076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17641" y="5126702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211864" y="5694867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27487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2708330" y="1222407"/>
            <a:ext cx="6372866" cy="5553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5062" y="1196185"/>
            <a:ext cx="2458091" cy="55537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931467" y="1404800"/>
            <a:ext cx="1726096" cy="5145256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784420" y="1404799"/>
            <a:ext cx="1688028" cy="5136549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028546" y="1404800"/>
            <a:ext cx="1761963" cy="515510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028544" y="1448129"/>
            <a:ext cx="172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59754" y="1438140"/>
            <a:ext cx="16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26808" y="1404799"/>
            <a:ext cx="160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994" y="1854564"/>
            <a:ext cx="9000201" cy="21544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705822" y="4212339"/>
            <a:ext cx="6438178" cy="2202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Production Rate (kg kg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2122386" y="2871140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 rot="16200000">
            <a:off x="2118459" y="5369179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7524" y="6568675"/>
            <a:ext cx="3740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0994" y="1436592"/>
            <a:ext cx="24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600" b="1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PID</a:t>
            </a:r>
            <a:endParaRPr lang="en-US" sz="16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-487233" y="3312687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Height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25"/>
          <a:stretch/>
        </p:blipFill>
        <p:spPr>
          <a:xfrm>
            <a:off x="8504346" y="2162826"/>
            <a:ext cx="556180" cy="1828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18099" y="4647807"/>
            <a:ext cx="561677" cy="1831402"/>
            <a:chOff x="8347009" y="4541932"/>
            <a:chExt cx="773471" cy="183140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2" t="36682" r="12317" b="38808"/>
            <a:stretch/>
          </p:blipFill>
          <p:spPr>
            <a:xfrm>
              <a:off x="8347009" y="4541932"/>
              <a:ext cx="583036" cy="18288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657775" y="4544534"/>
              <a:ext cx="368437" cy="182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81739" y="4555824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1e-4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78791" y="5187500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3.4e-10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78790" y="4866948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1.8e-7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678789" y="5509593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6.3e-13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Title 3"/>
          <p:cNvSpPr txBox="1">
            <a:spLocks/>
          </p:cNvSpPr>
          <p:nvPr/>
        </p:nvSpPr>
        <p:spPr>
          <a:xfrm>
            <a:off x="0" y="2062"/>
            <a:ext cx="9144000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Riming</a:t>
            </a:r>
          </a:p>
          <a:p>
            <a:r>
              <a:rPr lang="en-US" sz="1400" dirty="0" smtClean="0">
                <a:solidFill>
                  <a:srgbClr val="E8950E">
                    <a:lumMod val="40000"/>
                    <a:lumOff val="60000"/>
                  </a:srgb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Frozen Collecting Liquid</a:t>
            </a:r>
            <a:endParaRPr lang="en-US" sz="1400" dirty="0">
              <a:solidFill>
                <a:srgbClr val="E8950E">
                  <a:lumMod val="40000"/>
                  <a:lumOff val="60000"/>
                </a:srgb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1209" y="4302893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Range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5553" y="2479311"/>
            <a:ext cx="1999010" cy="1767584"/>
            <a:chOff x="389892" y="2374681"/>
            <a:chExt cx="1999010" cy="1767584"/>
          </a:xfrm>
        </p:grpSpPr>
        <p:grpSp>
          <p:nvGrpSpPr>
            <p:cNvPr id="39" name="Group 38"/>
            <p:cNvGrpSpPr/>
            <p:nvPr/>
          </p:nvGrpSpPr>
          <p:grpSpPr>
            <a:xfrm>
              <a:off x="389892" y="2374681"/>
              <a:ext cx="1999010" cy="1767584"/>
              <a:chOff x="283214" y="2366266"/>
              <a:chExt cx="1999010" cy="176758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04763" y="2366266"/>
                <a:ext cx="1977461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03702" y="338809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4081" y="3876184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04764" y="3632141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02302" y="3132693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83214" y="2640608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70915" y="2891680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83344" y="2409220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81081" y="3939596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596850" y="393496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44559" y="394016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78869" y="3942319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78062" y="393812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044188" y="3732806"/>
                <a:ext cx="23237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0.04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047249" y="3495809"/>
                <a:ext cx="21880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0.08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046364" y="3199641"/>
                <a:ext cx="223372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0.12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046364" y="2899431"/>
                <a:ext cx="212842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0.16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060157" y="2644882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</p:grpSp>
        <p:pic>
          <p:nvPicPr>
            <p:cNvPr id="106" name="Picture 105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20" t="24554" r="3675" b="52058"/>
            <a:stretch/>
          </p:blipFill>
          <p:spPr>
            <a:xfrm>
              <a:off x="615071" y="2472452"/>
              <a:ext cx="1541652" cy="149271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" name="Rectangle 5"/>
            <p:cNvSpPr/>
            <p:nvPr/>
          </p:nvSpPr>
          <p:spPr>
            <a:xfrm>
              <a:off x="662191" y="2518923"/>
              <a:ext cx="1233322" cy="1325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itle 1"/>
          <p:cNvSpPr txBox="1">
            <a:spLocks/>
          </p:cNvSpPr>
          <p:nvPr/>
        </p:nvSpPr>
        <p:spPr>
          <a:xfrm>
            <a:off x="95959" y="2037398"/>
            <a:ext cx="2458092" cy="28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Graupel/Rimed Aggregates = Riming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642215" y="3397724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45540" y="2950627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686276" y="2790815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780499" y="3224230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914448" y="3238618"/>
            <a:ext cx="913025" cy="229733"/>
          </a:xfrm>
          <a:prstGeom prst="line">
            <a:avLst/>
          </a:prstGeom>
          <a:ln w="38100">
            <a:solidFill>
              <a:srgbClr val="D911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36772" r="72197" b="38418"/>
          <a:stretch/>
        </p:blipFill>
        <p:spPr>
          <a:xfrm>
            <a:off x="3146472" y="2279849"/>
            <a:ext cx="1600200" cy="1828800"/>
          </a:xfrm>
          <a:prstGeom prst="rect">
            <a:avLst/>
          </a:prstGeom>
        </p:spPr>
      </p:pic>
      <p:pic>
        <p:nvPicPr>
          <p:cNvPr id="79" name="Picture 78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9" t="36772" r="43974" b="38418"/>
          <a:stretch/>
        </p:blipFill>
        <p:spPr>
          <a:xfrm>
            <a:off x="5009043" y="2273183"/>
            <a:ext cx="1600200" cy="1828800"/>
          </a:xfrm>
          <a:prstGeom prst="rect">
            <a:avLst/>
          </a:prstGeom>
        </p:spPr>
      </p:pic>
      <p:pic>
        <p:nvPicPr>
          <p:cNvPr id="80" name="Picture 79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1" t="36772" r="16044" b="38418"/>
          <a:stretch/>
        </p:blipFill>
        <p:spPr>
          <a:xfrm>
            <a:off x="6827035" y="2279849"/>
            <a:ext cx="1600200" cy="1828800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>
            <a:off x="3233738" y="3546869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241763" y="2996627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079058" y="2825253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173281" y="3393418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36992" r="72198" b="38638"/>
          <a:stretch/>
        </p:blipFill>
        <p:spPr>
          <a:xfrm>
            <a:off x="3109680" y="4592687"/>
            <a:ext cx="1600200" cy="1828800"/>
          </a:xfrm>
          <a:prstGeom prst="rect">
            <a:avLst/>
          </a:prstGeom>
        </p:spPr>
      </p:pic>
      <p:pic>
        <p:nvPicPr>
          <p:cNvPr id="81" name="Picture 80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7" t="36992" r="44085" b="38638"/>
          <a:stretch/>
        </p:blipFill>
        <p:spPr>
          <a:xfrm>
            <a:off x="5009043" y="4592687"/>
            <a:ext cx="1600200" cy="1828800"/>
          </a:xfrm>
          <a:prstGeom prst="rect">
            <a:avLst/>
          </a:prstGeom>
        </p:spPr>
      </p:pic>
      <p:pic>
        <p:nvPicPr>
          <p:cNvPr id="82" name="Picture 8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2" t="36992" r="16044" b="38638"/>
          <a:stretch/>
        </p:blipFill>
        <p:spPr>
          <a:xfrm>
            <a:off x="6816557" y="4596203"/>
            <a:ext cx="1600200" cy="1828800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3243446" y="5848318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41846" y="5298076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17641" y="5126702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211864" y="5694867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2805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2708330" y="1222407"/>
            <a:ext cx="6372866" cy="5553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80994" y="1222408"/>
            <a:ext cx="2458091" cy="55537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931467" y="1404800"/>
            <a:ext cx="1726096" cy="5145256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784420" y="1404799"/>
            <a:ext cx="1688028" cy="5136549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028546" y="1404800"/>
            <a:ext cx="1761963" cy="515510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3028544" y="1448129"/>
            <a:ext cx="172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59754" y="1438140"/>
            <a:ext cx="16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26808" y="1404799"/>
            <a:ext cx="160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994" y="1809409"/>
            <a:ext cx="9000201" cy="21544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705822" y="4212339"/>
            <a:ext cx="6438178" cy="2202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Mean Production Rate (kg kg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2122386" y="2871140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Adjusted Height 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 rot="16200000">
            <a:off x="2118459" y="5369179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7524" y="6568675"/>
            <a:ext cx="3740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0994" y="1436592"/>
            <a:ext cx="24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600" b="1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PID</a:t>
            </a:r>
            <a:endParaRPr lang="en-US" sz="16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-456283" y="3091495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Height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-3740"/>
            <a:ext cx="9144000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Melting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1602" y="4131824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Range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0383" y="2366266"/>
            <a:ext cx="1953576" cy="1767584"/>
            <a:chOff x="440383" y="2366266"/>
            <a:chExt cx="1953576" cy="1767584"/>
          </a:xfrm>
        </p:grpSpPr>
        <p:grpSp>
          <p:nvGrpSpPr>
            <p:cNvPr id="40" name="Group 39"/>
            <p:cNvGrpSpPr/>
            <p:nvPr/>
          </p:nvGrpSpPr>
          <p:grpSpPr>
            <a:xfrm>
              <a:off x="440383" y="2366266"/>
              <a:ext cx="1953576" cy="1767584"/>
              <a:chOff x="283214" y="2366266"/>
              <a:chExt cx="1953576" cy="176758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04764" y="2366266"/>
                <a:ext cx="1911416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702" y="338809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04081" y="3876184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04764" y="3632141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--1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02302" y="3132693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83214" y="2640608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80540" y="2901305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3344" y="2409220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81081" y="3939596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596850" y="393496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244559" y="394016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78869" y="3942319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78062" y="393812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049908" y="3495605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052644" y="3208720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049908" y="2901304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60157" y="2644882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</p:grpSp>
        <p:pic>
          <p:nvPicPr>
            <p:cNvPr id="106" name="Picture 105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t="48528" r="52675" b="27774"/>
            <a:stretch/>
          </p:blipFill>
          <p:spPr>
            <a:xfrm>
              <a:off x="662002" y="2422140"/>
              <a:ext cx="1558267" cy="1525162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711602" y="2492941"/>
              <a:ext cx="845742" cy="130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140148" y="2073790"/>
            <a:ext cx="2418750" cy="28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Aggregates = Melting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25"/>
          <a:stretch/>
        </p:blipFill>
        <p:spPr>
          <a:xfrm>
            <a:off x="8514394" y="2162826"/>
            <a:ext cx="556180" cy="182880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8528511" y="4586298"/>
            <a:ext cx="463216" cy="1828800"/>
            <a:chOff x="8403383" y="4624798"/>
            <a:chExt cx="751667" cy="182880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78" t="36682" r="12325" b="38602"/>
            <a:stretch/>
          </p:blipFill>
          <p:spPr>
            <a:xfrm>
              <a:off x="8403383" y="4624798"/>
              <a:ext cx="546481" cy="182880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8689852" y="4624798"/>
              <a:ext cx="368437" cy="182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716309" y="4651951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9.6e-5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712430" y="5264077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2.8e-8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712431" y="4913660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1.6e-6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13266" y="5559649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4.9e-10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3" name="Straight Connector 82"/>
          <p:cNvCxnSpPr/>
          <p:nvPr/>
        </p:nvCxnSpPr>
        <p:spPr>
          <a:xfrm>
            <a:off x="690340" y="3388099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64790" y="2941002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686276" y="2781190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780499" y="3214605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914448" y="3228993"/>
            <a:ext cx="913025" cy="229733"/>
          </a:xfrm>
          <a:prstGeom prst="line">
            <a:avLst/>
          </a:prstGeom>
          <a:ln w="38100">
            <a:solidFill>
              <a:srgbClr val="D911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6772" r="72196" b="38418"/>
          <a:stretch/>
        </p:blipFill>
        <p:spPr>
          <a:xfrm>
            <a:off x="3129653" y="2292855"/>
            <a:ext cx="1600200" cy="1828800"/>
          </a:xfrm>
          <a:prstGeom prst="rect">
            <a:avLst/>
          </a:prstGeom>
        </p:spPr>
      </p:pic>
      <p:pic>
        <p:nvPicPr>
          <p:cNvPr id="102" name="Picture 10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36772" r="44192" b="38418"/>
          <a:stretch/>
        </p:blipFill>
        <p:spPr>
          <a:xfrm>
            <a:off x="4993651" y="2292343"/>
            <a:ext cx="1600200" cy="1828800"/>
          </a:xfrm>
          <a:prstGeom prst="rect">
            <a:avLst/>
          </a:prstGeom>
        </p:spPr>
      </p:pic>
      <p:pic>
        <p:nvPicPr>
          <p:cNvPr id="104" name="Picture 10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3" t="36772" r="16079" b="38418"/>
          <a:stretch/>
        </p:blipFill>
        <p:spPr>
          <a:xfrm>
            <a:off x="6821977" y="2353970"/>
            <a:ext cx="1600200" cy="1828800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3233738" y="3546869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241763" y="2996627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079058" y="2825253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73281" y="3393418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t="36772" r="72197" b="38418"/>
          <a:stretch/>
        </p:blipFill>
        <p:spPr>
          <a:xfrm>
            <a:off x="3123772" y="4591249"/>
            <a:ext cx="1600200" cy="1828800"/>
          </a:xfrm>
          <a:prstGeom prst="rect">
            <a:avLst/>
          </a:prstGeom>
        </p:spPr>
      </p:pic>
      <p:pic>
        <p:nvPicPr>
          <p:cNvPr id="105" name="Picture 104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36772" r="44193" b="38418"/>
          <a:stretch/>
        </p:blipFill>
        <p:spPr>
          <a:xfrm>
            <a:off x="4993651" y="4591249"/>
            <a:ext cx="1600200" cy="1828800"/>
          </a:xfrm>
          <a:prstGeom prst="rect">
            <a:avLst/>
          </a:prstGeom>
        </p:spPr>
      </p:pic>
      <p:pic>
        <p:nvPicPr>
          <p:cNvPr id="107" name="Picture 106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3" t="36772" r="16263" b="38418"/>
          <a:stretch/>
        </p:blipFill>
        <p:spPr>
          <a:xfrm>
            <a:off x="6826617" y="4591778"/>
            <a:ext cx="1600200" cy="1828800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>
          <a:xfrm>
            <a:off x="3272321" y="5848318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280346" y="5298076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117641" y="5126702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211864" y="5694867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31745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N06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3254" y="790113"/>
            <a:ext cx="7513163" cy="536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790113"/>
            <a:ext cx="9144000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Conclusions</a:t>
            </a:r>
            <a:endParaRPr lang="en-US" sz="32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33254" y="1814103"/>
            <a:ext cx="7585104" cy="43920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PID and WRF provide good spatial and temporal coverage of microphysical structure 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Both difficult to validate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Do they provide complementary data?</a:t>
            </a:r>
          </a:p>
          <a:p>
            <a:pPr lvl="1"/>
            <a:endParaRPr lang="en-US" sz="1600" dirty="0" smtClean="0">
              <a:solidFill>
                <a:schemeClr val="tx1">
                  <a:lumMod val="95000"/>
                </a:schemeClr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Is microphysical structure consistent with dynamical structure and other method?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Framed around midlevel inflow 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General structure consistent </a:t>
            </a:r>
          </a:p>
          <a:p>
            <a:pPr lvl="2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Layered 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Details differ</a:t>
            </a:r>
          </a:p>
          <a:p>
            <a:pPr lvl="2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Aggregation and riming  - WRF deeper</a:t>
            </a:r>
          </a:p>
          <a:p>
            <a:pPr lvl="2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Melting – Consistent except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Milbrandt-Yau</a:t>
            </a:r>
            <a:endParaRPr lang="en-US" sz="1600" dirty="0" smtClean="0">
              <a:solidFill>
                <a:schemeClr val="tx1">
                  <a:lumMod val="95000"/>
                </a:schemeClr>
              </a:solidFill>
              <a:latin typeface="Arial"/>
            </a:endParaRPr>
          </a:p>
          <a:p>
            <a:pPr lvl="2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</a:rPr>
              <a:t>Deposition – WRF extends lower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4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2637500"/>
            <a:ext cx="9144000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Back Up</a:t>
            </a:r>
          </a:p>
          <a:p>
            <a:r>
              <a:rPr lang="en-US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Slides</a:t>
            </a:r>
            <a:endParaRPr lang="en-US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 descr="DSCN06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254524" y="2209800"/>
            <a:ext cx="8663233" cy="42287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286885" y="2214753"/>
            <a:ext cx="2169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 UTC 23 Dec 2011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43120" y="5498021"/>
            <a:ext cx="200556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Scale Factor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Scale Factor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DE9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5164" y="1302603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1.) Map kinematics and hydrometeors using radial velocity and  PID</a:t>
            </a:r>
            <a:endParaRPr lang="en-US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85716" y="1330124"/>
            <a:ext cx="3810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2.) Composite </a:t>
            </a:r>
            <a:r>
              <a:rPr lang="en-US" sz="16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layer </a:t>
            </a:r>
            <a:r>
              <a:rPr lang="en-US" sz="16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lifting model</a:t>
            </a:r>
            <a:endParaRPr lang="en-US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0" y="-8508"/>
            <a:ext cx="9133224" cy="914400"/>
          </a:xfrm>
        </p:spPr>
        <p:txBody>
          <a:bodyPr>
            <a:normAutofit/>
          </a:bodyPr>
          <a:lstStyle/>
          <a:p>
            <a:pPr>
              <a:tabLst>
                <a:tab pos="4000500" algn="l"/>
              </a:tabLst>
            </a:pPr>
            <a:r>
              <a:rPr lang="en-U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Methodology: Compositing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1944" y="2472095"/>
            <a:ext cx="3963025" cy="3801101"/>
            <a:chOff x="391944" y="2472095"/>
            <a:chExt cx="3963025" cy="38011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1" t="7006" r="25361" b="8548"/>
            <a:stretch/>
          </p:blipFill>
          <p:spPr>
            <a:xfrm>
              <a:off x="733037" y="2790335"/>
              <a:ext cx="3516487" cy="3189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2269" y="2757099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2269" y="3125686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2269" y="3509663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2269" y="390544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2269" y="428345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2269" y="466146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2269" y="503947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2269" y="5448149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2269" y="5788453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90369" y="590386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09106" y="5911564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65943" y="5903864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567344" y="589788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92574" y="5895272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70454" y="5897885"/>
              <a:ext cx="209744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27073" y="428345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107531" y="3905445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107531" y="3518410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07531" y="3122854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08023" y="2757098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27073" y="4682571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12293" y="5066548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112785" y="5434076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127073" y="5791200"/>
              <a:ext cx="1615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28" y="2617221"/>
              <a:ext cx="333341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m/s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22506" y="2472095"/>
              <a:ext cx="1941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Radial Velocity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07730" y="5965419"/>
              <a:ext cx="2097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S-Polka (km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-502949" y="3602371"/>
              <a:ext cx="2097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 (km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30102" y="2242438"/>
            <a:ext cx="3582824" cy="3144712"/>
            <a:chOff x="5130102" y="2242438"/>
            <a:chExt cx="3582824" cy="3144712"/>
          </a:xfrm>
        </p:grpSpPr>
        <p:grpSp>
          <p:nvGrpSpPr>
            <p:cNvPr id="29" name="Group 28"/>
            <p:cNvGrpSpPr/>
            <p:nvPr/>
          </p:nvGrpSpPr>
          <p:grpSpPr>
            <a:xfrm>
              <a:off x="5130102" y="3088015"/>
              <a:ext cx="3582824" cy="2299135"/>
              <a:chOff x="5130102" y="3088015"/>
              <a:chExt cx="3582824" cy="229913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t="37232" r="35984"/>
              <a:stretch/>
            </p:blipFill>
            <p:spPr>
              <a:xfrm>
                <a:off x="5130102" y="3127962"/>
                <a:ext cx="3372875" cy="2259188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640948" y="3884285"/>
                <a:ext cx="138765" cy="2114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779713" y="3245966"/>
                <a:ext cx="317221" cy="2293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68202" y="3227110"/>
                <a:ext cx="1174520" cy="24815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20780745">
                <a:off x="8316704" y="3088015"/>
                <a:ext cx="396222" cy="7544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752130" y="4417988"/>
                <a:ext cx="1590946" cy="24815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774315" y="4542066"/>
                <a:ext cx="287293" cy="2629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167906" y="4833221"/>
                <a:ext cx="308308" cy="2629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5584386" y="3976427"/>
                <a:ext cx="297375" cy="2298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6141719" y="4953215"/>
                <a:ext cx="386965" cy="1149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5728909" y="3360616"/>
                <a:ext cx="438997" cy="4656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739406" y="4515439"/>
                <a:ext cx="321750" cy="317782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5826599" y="2242438"/>
              <a:ext cx="2215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Generic Midlevel Inflow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197038" y="4883085"/>
            <a:ext cx="1621576" cy="763571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12080" y="2469680"/>
            <a:ext cx="3685292" cy="3487665"/>
            <a:chOff x="829558" y="2464482"/>
            <a:chExt cx="3685292" cy="348766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197038" y="4883085"/>
              <a:ext cx="1553258" cy="688175"/>
            </a:xfrm>
            <a:prstGeom prst="line">
              <a:avLst/>
            </a:prstGeom>
            <a:ln w="7620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7" t="7004" r="10309" b="11102"/>
            <a:stretch/>
          </p:blipFill>
          <p:spPr>
            <a:xfrm>
              <a:off x="829558" y="2790335"/>
              <a:ext cx="3145331" cy="3091990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622506" y="2464482"/>
              <a:ext cx="194192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 ID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74889" y="2544114"/>
              <a:ext cx="380080" cy="34080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98382" y="2774945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208" y="3020853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903084" y="3312810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20699" y="3599442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20699" y="3874859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G/R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944068" y="4169636"/>
              <a:ext cx="570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G/RA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91208" y="5594513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LR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87625" y="5328412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98382" y="5036412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98382" y="4757362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H/R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923110" y="4432939"/>
              <a:ext cx="48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6"/>
          <p:cNvSpPr/>
          <p:nvPr/>
        </p:nvSpPr>
        <p:spPr>
          <a:xfrm>
            <a:off x="1135539" y="4989247"/>
            <a:ext cx="714375" cy="233363"/>
          </a:xfrm>
          <a:custGeom>
            <a:avLst/>
            <a:gdLst>
              <a:gd name="connsiteX0" fmla="*/ 9525 w 714375"/>
              <a:gd name="connsiteY0" fmla="*/ 171450 h 233363"/>
              <a:gd name="connsiteX1" fmla="*/ 9525 w 714375"/>
              <a:gd name="connsiteY1" fmla="*/ 171450 h 233363"/>
              <a:gd name="connsiteX2" fmla="*/ 52388 w 714375"/>
              <a:gd name="connsiteY2" fmla="*/ 195263 h 233363"/>
              <a:gd name="connsiteX3" fmla="*/ 80963 w 714375"/>
              <a:gd name="connsiteY3" fmla="*/ 214313 h 233363"/>
              <a:gd name="connsiteX4" fmla="*/ 95250 w 714375"/>
              <a:gd name="connsiteY4" fmla="*/ 219075 h 233363"/>
              <a:gd name="connsiteX5" fmla="*/ 114300 w 714375"/>
              <a:gd name="connsiteY5" fmla="*/ 223838 h 233363"/>
              <a:gd name="connsiteX6" fmla="*/ 133350 w 714375"/>
              <a:gd name="connsiteY6" fmla="*/ 233363 h 233363"/>
              <a:gd name="connsiteX7" fmla="*/ 195263 w 714375"/>
              <a:gd name="connsiteY7" fmla="*/ 223838 h 233363"/>
              <a:gd name="connsiteX8" fmla="*/ 276225 w 714375"/>
              <a:gd name="connsiteY8" fmla="*/ 214313 h 233363"/>
              <a:gd name="connsiteX9" fmla="*/ 295275 w 714375"/>
              <a:gd name="connsiteY9" fmla="*/ 209550 h 233363"/>
              <a:gd name="connsiteX10" fmla="*/ 233363 w 714375"/>
              <a:gd name="connsiteY10" fmla="*/ 214313 h 233363"/>
              <a:gd name="connsiteX11" fmla="*/ 252413 w 714375"/>
              <a:gd name="connsiteY11" fmla="*/ 214313 h 233363"/>
              <a:gd name="connsiteX12" fmla="*/ 276225 w 714375"/>
              <a:gd name="connsiteY12" fmla="*/ 180975 h 233363"/>
              <a:gd name="connsiteX13" fmla="*/ 285750 w 714375"/>
              <a:gd name="connsiteY13" fmla="*/ 166688 h 233363"/>
              <a:gd name="connsiteX14" fmla="*/ 414338 w 714375"/>
              <a:gd name="connsiteY14" fmla="*/ 209550 h 233363"/>
              <a:gd name="connsiteX15" fmla="*/ 500063 w 714375"/>
              <a:gd name="connsiteY15" fmla="*/ 138113 h 233363"/>
              <a:gd name="connsiteX16" fmla="*/ 561975 w 714375"/>
              <a:gd name="connsiteY16" fmla="*/ 171450 h 233363"/>
              <a:gd name="connsiteX17" fmla="*/ 604838 w 714375"/>
              <a:gd name="connsiteY17" fmla="*/ 104775 h 233363"/>
              <a:gd name="connsiteX18" fmla="*/ 685800 w 714375"/>
              <a:gd name="connsiteY18" fmla="*/ 123825 h 233363"/>
              <a:gd name="connsiteX19" fmla="*/ 714375 w 714375"/>
              <a:gd name="connsiteY19" fmla="*/ 42863 h 233363"/>
              <a:gd name="connsiteX20" fmla="*/ 542925 w 714375"/>
              <a:gd name="connsiteY20" fmla="*/ 0 h 233363"/>
              <a:gd name="connsiteX21" fmla="*/ 323850 w 714375"/>
              <a:gd name="connsiteY21" fmla="*/ 57150 h 233363"/>
              <a:gd name="connsiteX22" fmla="*/ 223838 w 714375"/>
              <a:gd name="connsiteY22" fmla="*/ 38100 h 233363"/>
              <a:gd name="connsiteX23" fmla="*/ 166688 w 714375"/>
              <a:gd name="connsiteY23" fmla="*/ 95250 h 233363"/>
              <a:gd name="connsiteX24" fmla="*/ 0 w 714375"/>
              <a:gd name="connsiteY24" fmla="*/ 80963 h 233363"/>
              <a:gd name="connsiteX25" fmla="*/ 9525 w 714375"/>
              <a:gd name="connsiteY25" fmla="*/ 171450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4375" h="233363">
                <a:moveTo>
                  <a:pt x="9525" y="171450"/>
                </a:moveTo>
                <a:lnTo>
                  <a:pt x="9525" y="171450"/>
                </a:lnTo>
                <a:cubicBezTo>
                  <a:pt x="23813" y="179388"/>
                  <a:pt x="38373" y="186854"/>
                  <a:pt x="52388" y="195263"/>
                </a:cubicBezTo>
                <a:cubicBezTo>
                  <a:pt x="62204" y="201153"/>
                  <a:pt x="70103" y="210693"/>
                  <a:pt x="80963" y="214313"/>
                </a:cubicBezTo>
                <a:cubicBezTo>
                  <a:pt x="85725" y="215900"/>
                  <a:pt x="90423" y="217696"/>
                  <a:pt x="95250" y="219075"/>
                </a:cubicBezTo>
                <a:cubicBezTo>
                  <a:pt x="101544" y="220873"/>
                  <a:pt x="108171" y="221540"/>
                  <a:pt x="114300" y="223838"/>
                </a:cubicBezTo>
                <a:cubicBezTo>
                  <a:pt x="120947" y="226331"/>
                  <a:pt x="127000" y="230188"/>
                  <a:pt x="133350" y="233363"/>
                </a:cubicBezTo>
                <a:cubicBezTo>
                  <a:pt x="162478" y="228508"/>
                  <a:pt x="164594" y="227927"/>
                  <a:pt x="195263" y="223838"/>
                </a:cubicBezTo>
                <a:cubicBezTo>
                  <a:pt x="228032" y="219469"/>
                  <a:pt x="242651" y="218043"/>
                  <a:pt x="276225" y="214313"/>
                </a:cubicBezTo>
                <a:cubicBezTo>
                  <a:pt x="282575" y="212725"/>
                  <a:pt x="301820" y="209550"/>
                  <a:pt x="295275" y="209550"/>
                </a:cubicBezTo>
                <a:cubicBezTo>
                  <a:pt x="274577" y="209550"/>
                  <a:pt x="254061" y="214313"/>
                  <a:pt x="233363" y="214313"/>
                </a:cubicBezTo>
                <a:lnTo>
                  <a:pt x="252413" y="214313"/>
                </a:lnTo>
                <a:cubicBezTo>
                  <a:pt x="260350" y="203200"/>
                  <a:pt x="269199" y="192685"/>
                  <a:pt x="276225" y="180975"/>
                </a:cubicBezTo>
                <a:cubicBezTo>
                  <a:pt x="285701" y="165182"/>
                  <a:pt x="274637" y="166688"/>
                  <a:pt x="285750" y="166688"/>
                </a:cubicBezTo>
                <a:lnTo>
                  <a:pt x="414338" y="209550"/>
                </a:lnTo>
                <a:lnTo>
                  <a:pt x="500063" y="138113"/>
                </a:lnTo>
                <a:lnTo>
                  <a:pt x="561975" y="171450"/>
                </a:lnTo>
                <a:lnTo>
                  <a:pt x="604838" y="104775"/>
                </a:lnTo>
                <a:lnTo>
                  <a:pt x="685800" y="123825"/>
                </a:lnTo>
                <a:lnTo>
                  <a:pt x="714375" y="42863"/>
                </a:lnTo>
                <a:lnTo>
                  <a:pt x="542925" y="0"/>
                </a:lnTo>
                <a:lnTo>
                  <a:pt x="323850" y="57150"/>
                </a:lnTo>
                <a:lnTo>
                  <a:pt x="223838" y="38100"/>
                </a:lnTo>
                <a:lnTo>
                  <a:pt x="166688" y="95250"/>
                </a:lnTo>
                <a:lnTo>
                  <a:pt x="0" y="80963"/>
                </a:lnTo>
                <a:lnTo>
                  <a:pt x="9525" y="171450"/>
                </a:lnTo>
                <a:close/>
              </a:path>
            </a:pathLst>
          </a:custGeom>
          <a:pattFill prst="wdDnDiag">
            <a:fgClr>
              <a:schemeClr val="tx1"/>
            </a:fgClr>
            <a:bgClr>
              <a:srgbClr val="C00000"/>
            </a:bgClr>
          </a:patt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84153" y="2456541"/>
            <a:ext cx="4201821" cy="3915268"/>
            <a:chOff x="391943" y="2460707"/>
            <a:chExt cx="4201821" cy="3915268"/>
          </a:xfrm>
        </p:grpSpPr>
        <p:sp>
          <p:nvSpPr>
            <p:cNvPr id="30" name="Rectangle 29"/>
            <p:cNvSpPr/>
            <p:nvPr/>
          </p:nvSpPr>
          <p:spPr>
            <a:xfrm>
              <a:off x="391943" y="2460707"/>
              <a:ext cx="4201821" cy="39152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1208033" y="4894082"/>
              <a:ext cx="1621576" cy="763571"/>
            </a:xfrm>
            <a:prstGeom prst="line">
              <a:avLst/>
            </a:prstGeom>
            <a:ln w="57150">
              <a:solidFill>
                <a:schemeClr val="bg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reeform 93"/>
            <p:cNvSpPr/>
            <p:nvPr/>
          </p:nvSpPr>
          <p:spPr>
            <a:xfrm>
              <a:off x="1146534" y="5000244"/>
              <a:ext cx="714375" cy="233363"/>
            </a:xfrm>
            <a:custGeom>
              <a:avLst/>
              <a:gdLst>
                <a:gd name="connsiteX0" fmla="*/ 9525 w 714375"/>
                <a:gd name="connsiteY0" fmla="*/ 171450 h 233363"/>
                <a:gd name="connsiteX1" fmla="*/ 9525 w 714375"/>
                <a:gd name="connsiteY1" fmla="*/ 171450 h 233363"/>
                <a:gd name="connsiteX2" fmla="*/ 52388 w 714375"/>
                <a:gd name="connsiteY2" fmla="*/ 195263 h 233363"/>
                <a:gd name="connsiteX3" fmla="*/ 80963 w 714375"/>
                <a:gd name="connsiteY3" fmla="*/ 214313 h 233363"/>
                <a:gd name="connsiteX4" fmla="*/ 95250 w 714375"/>
                <a:gd name="connsiteY4" fmla="*/ 219075 h 233363"/>
                <a:gd name="connsiteX5" fmla="*/ 114300 w 714375"/>
                <a:gd name="connsiteY5" fmla="*/ 223838 h 233363"/>
                <a:gd name="connsiteX6" fmla="*/ 133350 w 714375"/>
                <a:gd name="connsiteY6" fmla="*/ 233363 h 233363"/>
                <a:gd name="connsiteX7" fmla="*/ 195263 w 714375"/>
                <a:gd name="connsiteY7" fmla="*/ 223838 h 233363"/>
                <a:gd name="connsiteX8" fmla="*/ 276225 w 714375"/>
                <a:gd name="connsiteY8" fmla="*/ 214313 h 233363"/>
                <a:gd name="connsiteX9" fmla="*/ 295275 w 714375"/>
                <a:gd name="connsiteY9" fmla="*/ 209550 h 233363"/>
                <a:gd name="connsiteX10" fmla="*/ 233363 w 714375"/>
                <a:gd name="connsiteY10" fmla="*/ 214313 h 233363"/>
                <a:gd name="connsiteX11" fmla="*/ 252413 w 714375"/>
                <a:gd name="connsiteY11" fmla="*/ 214313 h 233363"/>
                <a:gd name="connsiteX12" fmla="*/ 276225 w 714375"/>
                <a:gd name="connsiteY12" fmla="*/ 180975 h 233363"/>
                <a:gd name="connsiteX13" fmla="*/ 285750 w 714375"/>
                <a:gd name="connsiteY13" fmla="*/ 166688 h 233363"/>
                <a:gd name="connsiteX14" fmla="*/ 414338 w 714375"/>
                <a:gd name="connsiteY14" fmla="*/ 209550 h 233363"/>
                <a:gd name="connsiteX15" fmla="*/ 500063 w 714375"/>
                <a:gd name="connsiteY15" fmla="*/ 138113 h 233363"/>
                <a:gd name="connsiteX16" fmla="*/ 561975 w 714375"/>
                <a:gd name="connsiteY16" fmla="*/ 171450 h 233363"/>
                <a:gd name="connsiteX17" fmla="*/ 604838 w 714375"/>
                <a:gd name="connsiteY17" fmla="*/ 104775 h 233363"/>
                <a:gd name="connsiteX18" fmla="*/ 685800 w 714375"/>
                <a:gd name="connsiteY18" fmla="*/ 123825 h 233363"/>
                <a:gd name="connsiteX19" fmla="*/ 714375 w 714375"/>
                <a:gd name="connsiteY19" fmla="*/ 42863 h 233363"/>
                <a:gd name="connsiteX20" fmla="*/ 542925 w 714375"/>
                <a:gd name="connsiteY20" fmla="*/ 0 h 233363"/>
                <a:gd name="connsiteX21" fmla="*/ 323850 w 714375"/>
                <a:gd name="connsiteY21" fmla="*/ 57150 h 233363"/>
                <a:gd name="connsiteX22" fmla="*/ 223838 w 714375"/>
                <a:gd name="connsiteY22" fmla="*/ 38100 h 233363"/>
                <a:gd name="connsiteX23" fmla="*/ 166688 w 714375"/>
                <a:gd name="connsiteY23" fmla="*/ 95250 h 233363"/>
                <a:gd name="connsiteX24" fmla="*/ 0 w 714375"/>
                <a:gd name="connsiteY24" fmla="*/ 80963 h 233363"/>
                <a:gd name="connsiteX25" fmla="*/ 9525 w 714375"/>
                <a:gd name="connsiteY25" fmla="*/ 171450 h 2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14375" h="233363">
                  <a:moveTo>
                    <a:pt x="9525" y="171450"/>
                  </a:moveTo>
                  <a:lnTo>
                    <a:pt x="9525" y="171450"/>
                  </a:lnTo>
                  <a:cubicBezTo>
                    <a:pt x="23813" y="179388"/>
                    <a:pt x="38373" y="186854"/>
                    <a:pt x="52388" y="195263"/>
                  </a:cubicBezTo>
                  <a:cubicBezTo>
                    <a:pt x="62204" y="201153"/>
                    <a:pt x="70103" y="210693"/>
                    <a:pt x="80963" y="214313"/>
                  </a:cubicBezTo>
                  <a:cubicBezTo>
                    <a:pt x="85725" y="215900"/>
                    <a:pt x="90423" y="217696"/>
                    <a:pt x="95250" y="219075"/>
                  </a:cubicBezTo>
                  <a:cubicBezTo>
                    <a:pt x="101544" y="220873"/>
                    <a:pt x="108171" y="221540"/>
                    <a:pt x="114300" y="223838"/>
                  </a:cubicBezTo>
                  <a:cubicBezTo>
                    <a:pt x="120947" y="226331"/>
                    <a:pt x="127000" y="230188"/>
                    <a:pt x="133350" y="233363"/>
                  </a:cubicBezTo>
                  <a:cubicBezTo>
                    <a:pt x="162478" y="228508"/>
                    <a:pt x="164594" y="227927"/>
                    <a:pt x="195263" y="223838"/>
                  </a:cubicBezTo>
                  <a:cubicBezTo>
                    <a:pt x="228032" y="219469"/>
                    <a:pt x="242651" y="218043"/>
                    <a:pt x="276225" y="214313"/>
                  </a:cubicBezTo>
                  <a:cubicBezTo>
                    <a:pt x="282575" y="212725"/>
                    <a:pt x="301820" y="209550"/>
                    <a:pt x="295275" y="209550"/>
                  </a:cubicBezTo>
                  <a:cubicBezTo>
                    <a:pt x="274577" y="209550"/>
                    <a:pt x="254061" y="214313"/>
                    <a:pt x="233363" y="214313"/>
                  </a:cubicBezTo>
                  <a:lnTo>
                    <a:pt x="252413" y="214313"/>
                  </a:lnTo>
                  <a:cubicBezTo>
                    <a:pt x="260350" y="203200"/>
                    <a:pt x="269199" y="192685"/>
                    <a:pt x="276225" y="180975"/>
                  </a:cubicBezTo>
                  <a:cubicBezTo>
                    <a:pt x="285701" y="165182"/>
                    <a:pt x="274637" y="166688"/>
                    <a:pt x="285750" y="166688"/>
                  </a:cubicBezTo>
                  <a:lnTo>
                    <a:pt x="414338" y="209550"/>
                  </a:lnTo>
                  <a:lnTo>
                    <a:pt x="500063" y="138113"/>
                  </a:lnTo>
                  <a:lnTo>
                    <a:pt x="561975" y="171450"/>
                  </a:lnTo>
                  <a:lnTo>
                    <a:pt x="604838" y="104775"/>
                  </a:lnTo>
                  <a:lnTo>
                    <a:pt x="685800" y="123825"/>
                  </a:lnTo>
                  <a:lnTo>
                    <a:pt x="714375" y="42863"/>
                  </a:lnTo>
                  <a:lnTo>
                    <a:pt x="542925" y="0"/>
                  </a:lnTo>
                  <a:lnTo>
                    <a:pt x="323850" y="57150"/>
                  </a:lnTo>
                  <a:lnTo>
                    <a:pt x="223838" y="38100"/>
                  </a:lnTo>
                  <a:lnTo>
                    <a:pt x="166688" y="95250"/>
                  </a:lnTo>
                  <a:lnTo>
                    <a:pt x="0" y="80963"/>
                  </a:lnTo>
                  <a:lnTo>
                    <a:pt x="9525" y="171450"/>
                  </a:lnTo>
                  <a:close/>
                </a:path>
              </a:pathLst>
            </a:custGeom>
            <a:pattFill prst="wdDnDiag">
              <a:fgClr>
                <a:schemeClr val="tx1"/>
              </a:fgClr>
              <a:bgClr>
                <a:srgbClr val="C00000"/>
              </a:bgClr>
            </a:pattFill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2818614" y="4283455"/>
            <a:ext cx="4524462" cy="1370032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1218938" y="3929063"/>
            <a:ext cx="4110359" cy="95521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Freeform 96"/>
          <p:cNvSpPr/>
          <p:nvPr/>
        </p:nvSpPr>
        <p:spPr>
          <a:xfrm>
            <a:off x="5263023" y="3976427"/>
            <a:ext cx="958589" cy="121263"/>
          </a:xfrm>
          <a:custGeom>
            <a:avLst/>
            <a:gdLst>
              <a:gd name="connsiteX0" fmla="*/ 9525 w 714375"/>
              <a:gd name="connsiteY0" fmla="*/ 171450 h 233363"/>
              <a:gd name="connsiteX1" fmla="*/ 9525 w 714375"/>
              <a:gd name="connsiteY1" fmla="*/ 171450 h 233363"/>
              <a:gd name="connsiteX2" fmla="*/ 52388 w 714375"/>
              <a:gd name="connsiteY2" fmla="*/ 195263 h 233363"/>
              <a:gd name="connsiteX3" fmla="*/ 80963 w 714375"/>
              <a:gd name="connsiteY3" fmla="*/ 214313 h 233363"/>
              <a:gd name="connsiteX4" fmla="*/ 95250 w 714375"/>
              <a:gd name="connsiteY4" fmla="*/ 219075 h 233363"/>
              <a:gd name="connsiteX5" fmla="*/ 114300 w 714375"/>
              <a:gd name="connsiteY5" fmla="*/ 223838 h 233363"/>
              <a:gd name="connsiteX6" fmla="*/ 133350 w 714375"/>
              <a:gd name="connsiteY6" fmla="*/ 233363 h 233363"/>
              <a:gd name="connsiteX7" fmla="*/ 195263 w 714375"/>
              <a:gd name="connsiteY7" fmla="*/ 223838 h 233363"/>
              <a:gd name="connsiteX8" fmla="*/ 276225 w 714375"/>
              <a:gd name="connsiteY8" fmla="*/ 214313 h 233363"/>
              <a:gd name="connsiteX9" fmla="*/ 295275 w 714375"/>
              <a:gd name="connsiteY9" fmla="*/ 209550 h 233363"/>
              <a:gd name="connsiteX10" fmla="*/ 233363 w 714375"/>
              <a:gd name="connsiteY10" fmla="*/ 214313 h 233363"/>
              <a:gd name="connsiteX11" fmla="*/ 252413 w 714375"/>
              <a:gd name="connsiteY11" fmla="*/ 214313 h 233363"/>
              <a:gd name="connsiteX12" fmla="*/ 276225 w 714375"/>
              <a:gd name="connsiteY12" fmla="*/ 180975 h 233363"/>
              <a:gd name="connsiteX13" fmla="*/ 285750 w 714375"/>
              <a:gd name="connsiteY13" fmla="*/ 166688 h 233363"/>
              <a:gd name="connsiteX14" fmla="*/ 414338 w 714375"/>
              <a:gd name="connsiteY14" fmla="*/ 209550 h 233363"/>
              <a:gd name="connsiteX15" fmla="*/ 500063 w 714375"/>
              <a:gd name="connsiteY15" fmla="*/ 138113 h 233363"/>
              <a:gd name="connsiteX16" fmla="*/ 561975 w 714375"/>
              <a:gd name="connsiteY16" fmla="*/ 171450 h 233363"/>
              <a:gd name="connsiteX17" fmla="*/ 604838 w 714375"/>
              <a:gd name="connsiteY17" fmla="*/ 104775 h 233363"/>
              <a:gd name="connsiteX18" fmla="*/ 685800 w 714375"/>
              <a:gd name="connsiteY18" fmla="*/ 123825 h 233363"/>
              <a:gd name="connsiteX19" fmla="*/ 714375 w 714375"/>
              <a:gd name="connsiteY19" fmla="*/ 42863 h 233363"/>
              <a:gd name="connsiteX20" fmla="*/ 542925 w 714375"/>
              <a:gd name="connsiteY20" fmla="*/ 0 h 233363"/>
              <a:gd name="connsiteX21" fmla="*/ 323850 w 714375"/>
              <a:gd name="connsiteY21" fmla="*/ 57150 h 233363"/>
              <a:gd name="connsiteX22" fmla="*/ 223838 w 714375"/>
              <a:gd name="connsiteY22" fmla="*/ 38100 h 233363"/>
              <a:gd name="connsiteX23" fmla="*/ 166688 w 714375"/>
              <a:gd name="connsiteY23" fmla="*/ 95250 h 233363"/>
              <a:gd name="connsiteX24" fmla="*/ 0 w 714375"/>
              <a:gd name="connsiteY24" fmla="*/ 80963 h 233363"/>
              <a:gd name="connsiteX25" fmla="*/ 9525 w 714375"/>
              <a:gd name="connsiteY25" fmla="*/ 171450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4375" h="233363">
                <a:moveTo>
                  <a:pt x="9525" y="171450"/>
                </a:moveTo>
                <a:lnTo>
                  <a:pt x="9525" y="171450"/>
                </a:lnTo>
                <a:cubicBezTo>
                  <a:pt x="23813" y="179388"/>
                  <a:pt x="38373" y="186854"/>
                  <a:pt x="52388" y="195263"/>
                </a:cubicBezTo>
                <a:cubicBezTo>
                  <a:pt x="62204" y="201153"/>
                  <a:pt x="70103" y="210693"/>
                  <a:pt x="80963" y="214313"/>
                </a:cubicBezTo>
                <a:cubicBezTo>
                  <a:pt x="85725" y="215900"/>
                  <a:pt x="90423" y="217696"/>
                  <a:pt x="95250" y="219075"/>
                </a:cubicBezTo>
                <a:cubicBezTo>
                  <a:pt x="101544" y="220873"/>
                  <a:pt x="108171" y="221540"/>
                  <a:pt x="114300" y="223838"/>
                </a:cubicBezTo>
                <a:cubicBezTo>
                  <a:pt x="120947" y="226331"/>
                  <a:pt x="127000" y="230188"/>
                  <a:pt x="133350" y="233363"/>
                </a:cubicBezTo>
                <a:cubicBezTo>
                  <a:pt x="162478" y="228508"/>
                  <a:pt x="164594" y="227927"/>
                  <a:pt x="195263" y="223838"/>
                </a:cubicBezTo>
                <a:cubicBezTo>
                  <a:pt x="228032" y="219469"/>
                  <a:pt x="242651" y="218043"/>
                  <a:pt x="276225" y="214313"/>
                </a:cubicBezTo>
                <a:cubicBezTo>
                  <a:pt x="282575" y="212725"/>
                  <a:pt x="301820" y="209550"/>
                  <a:pt x="295275" y="209550"/>
                </a:cubicBezTo>
                <a:cubicBezTo>
                  <a:pt x="274577" y="209550"/>
                  <a:pt x="254061" y="214313"/>
                  <a:pt x="233363" y="214313"/>
                </a:cubicBezTo>
                <a:lnTo>
                  <a:pt x="252413" y="214313"/>
                </a:lnTo>
                <a:cubicBezTo>
                  <a:pt x="260350" y="203200"/>
                  <a:pt x="269199" y="192685"/>
                  <a:pt x="276225" y="180975"/>
                </a:cubicBezTo>
                <a:cubicBezTo>
                  <a:pt x="285701" y="165182"/>
                  <a:pt x="274637" y="166688"/>
                  <a:pt x="285750" y="166688"/>
                </a:cubicBezTo>
                <a:lnTo>
                  <a:pt x="414338" y="209550"/>
                </a:lnTo>
                <a:lnTo>
                  <a:pt x="500063" y="138113"/>
                </a:lnTo>
                <a:lnTo>
                  <a:pt x="561975" y="171450"/>
                </a:lnTo>
                <a:lnTo>
                  <a:pt x="604838" y="104775"/>
                </a:lnTo>
                <a:lnTo>
                  <a:pt x="685800" y="123825"/>
                </a:lnTo>
                <a:lnTo>
                  <a:pt x="714375" y="42863"/>
                </a:lnTo>
                <a:lnTo>
                  <a:pt x="542925" y="0"/>
                </a:lnTo>
                <a:lnTo>
                  <a:pt x="323850" y="57150"/>
                </a:lnTo>
                <a:lnTo>
                  <a:pt x="223838" y="38100"/>
                </a:lnTo>
                <a:lnTo>
                  <a:pt x="166688" y="95250"/>
                </a:lnTo>
                <a:lnTo>
                  <a:pt x="0" y="80963"/>
                </a:lnTo>
                <a:lnTo>
                  <a:pt x="9525" y="171450"/>
                </a:lnTo>
                <a:close/>
              </a:path>
            </a:pathLst>
          </a:custGeom>
          <a:pattFill prst="wdDnDiag">
            <a:fgClr>
              <a:schemeClr val="tx1"/>
            </a:fgClr>
            <a:bgClr>
              <a:srgbClr val="C00000"/>
            </a:bgClr>
          </a:patt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2437639" y="1677971"/>
            <a:ext cx="4572761" cy="4204356"/>
          </a:xfrm>
          <a:prstGeom prst="roundRect">
            <a:avLst/>
          </a:prstGeom>
          <a:solidFill>
            <a:srgbClr val="C000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24745" y="1827460"/>
            <a:ext cx="363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Aggregates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20654" y="2085377"/>
            <a:ext cx="400110" cy="3705702"/>
          </a:xfrm>
          <a:prstGeom prst="rect">
            <a:avLst/>
          </a:prstGeom>
          <a:noFill/>
        </p:spPr>
        <p:txBody>
          <a:bodyPr vert="vert270" wrap="square" rtlCol="0" anchor="t" anchorCtr="1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Normalized Height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851541" y="5413848"/>
            <a:ext cx="378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Normalized Range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9133224" cy="914400"/>
          </a:xfrm>
        </p:spPr>
        <p:txBody>
          <a:bodyPr>
            <a:normAutofit/>
          </a:bodyPr>
          <a:lstStyle/>
          <a:p>
            <a:pPr>
              <a:tabLst>
                <a:tab pos="4000500" algn="l"/>
              </a:tabLst>
            </a:pPr>
            <a:r>
              <a:rPr lang="en-U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Methodology: Composite Results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68525" y="2453604"/>
            <a:ext cx="3813847" cy="2874944"/>
            <a:chOff x="2609849" y="2450482"/>
            <a:chExt cx="3813847" cy="2874944"/>
          </a:xfrm>
        </p:grpSpPr>
        <p:sp>
          <p:nvSpPr>
            <p:cNvPr id="5" name="Rectangle 4"/>
            <p:cNvSpPr/>
            <p:nvPr/>
          </p:nvSpPr>
          <p:spPr>
            <a:xfrm>
              <a:off x="2609849" y="2450482"/>
              <a:ext cx="3813847" cy="28709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0" t="7004" r="8700" b="8343"/>
            <a:stretch/>
          </p:blipFill>
          <p:spPr>
            <a:xfrm>
              <a:off x="2800756" y="2462573"/>
              <a:ext cx="3466287" cy="28144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09850" y="5084534"/>
              <a:ext cx="247836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48694" y="4681325"/>
              <a:ext cx="214412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95076" y="4216689"/>
              <a:ext cx="168030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89656" y="3779497"/>
              <a:ext cx="168030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89656" y="3319414"/>
              <a:ext cx="168030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89656" y="2877669"/>
              <a:ext cx="168030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89656" y="2450482"/>
              <a:ext cx="168030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22434" y="5196641"/>
              <a:ext cx="2773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-0.25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65687" y="5196641"/>
              <a:ext cx="7003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75358" y="5193989"/>
              <a:ext cx="2773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5607" y="5198365"/>
              <a:ext cx="2773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60272" y="5198364"/>
              <a:ext cx="2773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90810" y="5190792"/>
              <a:ext cx="7003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4732" y="5202315"/>
              <a:ext cx="2773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.25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04509" y="4912160"/>
              <a:ext cx="2022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03687" y="4566437"/>
              <a:ext cx="2022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05909" y="4219994"/>
              <a:ext cx="202203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89743" y="3873551"/>
              <a:ext cx="188401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03010" y="3527108"/>
              <a:ext cx="188401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03010" y="3180665"/>
              <a:ext cx="188401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10067" y="2847182"/>
              <a:ext cx="188401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03010" y="2494259"/>
              <a:ext cx="188401" cy="123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8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24182" y="1675449"/>
            <a:ext cx="7561624" cy="3656208"/>
            <a:chOff x="766884" y="1743990"/>
            <a:chExt cx="7561624" cy="3656208"/>
          </a:xfrm>
        </p:grpSpPr>
        <p:grpSp>
          <p:nvGrpSpPr>
            <p:cNvPr id="5" name="Group 4"/>
            <p:cNvGrpSpPr/>
            <p:nvPr/>
          </p:nvGrpSpPr>
          <p:grpSpPr>
            <a:xfrm>
              <a:off x="766884" y="1743990"/>
              <a:ext cx="7561624" cy="3656208"/>
              <a:chOff x="770684" y="1311718"/>
              <a:chExt cx="7687043" cy="417329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794823" y="1311718"/>
                <a:ext cx="7662904" cy="413278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34" t="7004" r="9072" b="8342"/>
              <a:stretch/>
            </p:blipFill>
            <p:spPr>
              <a:xfrm>
                <a:off x="1018095" y="1461155"/>
                <a:ext cx="7296346" cy="3874416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213617" y="1909247"/>
                <a:ext cx="125519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202398" y="2725285"/>
                <a:ext cx="125519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202775" y="3528360"/>
                <a:ext cx="125519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194598" y="4337590"/>
                <a:ext cx="125519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213616" y="5158714"/>
                <a:ext cx="125519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99241" y="5098810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89813" y="4668472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99241" y="4228506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89813" y="3769688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98276" y="3279965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8276" y="2805695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98275" y="2356303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93022" y="1877948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98275" y="1449781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52216" y="5217172"/>
                <a:ext cx="124807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73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303322" y="5217172"/>
                <a:ext cx="211400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73.5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823017" y="5212459"/>
                <a:ext cx="211400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74.5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13598" y="5213635"/>
                <a:ext cx="211400" cy="12311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74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524148" y="5238787"/>
                <a:ext cx="19988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Longitude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200000">
                <a:off x="-105643" y="3251685"/>
                <a:ext cx="19988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Height (</a:t>
                </a:r>
                <a:r>
                  <a:rPr lang="en-US" sz="1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123083" y="1513842"/>
                <a:ext cx="3130863" cy="526956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Shading: </a:t>
                </a:r>
                <a:r>
                  <a:rPr lang="en-US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Horz</a:t>
                </a:r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Speed</a:t>
                </a:r>
              </a:p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White Contours: Reflectivity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8088380" y="1911173"/>
              <a:ext cx="240128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m/s</a:t>
              </a:r>
            </a:p>
          </p:txBody>
        </p:sp>
      </p:grpSp>
      <p:sp>
        <p:nvSpPr>
          <p:cNvPr id="3" name="Title 3"/>
          <p:cNvSpPr txBox="1">
            <a:spLocks/>
          </p:cNvSpPr>
          <p:nvPr/>
        </p:nvSpPr>
        <p:spPr>
          <a:xfrm>
            <a:off x="245097" y="157300"/>
            <a:ext cx="8719794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Midlevel Inflow Member Selection</a:t>
            </a:r>
            <a:endParaRPr lang="en-US" sz="2800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77033" y="1827429"/>
            <a:ext cx="6710714" cy="3270914"/>
            <a:chOff x="1113533" y="1905589"/>
            <a:chExt cx="6663580" cy="32709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1" t="7004" r="13218" b="11079"/>
            <a:stretch/>
          </p:blipFill>
          <p:spPr>
            <a:xfrm>
              <a:off x="1113533" y="1905589"/>
              <a:ext cx="6663580" cy="3270914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141353" y="1908757"/>
              <a:ext cx="3079781" cy="64633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Shading: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Horz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Speed</a:t>
              </a:r>
            </a:p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White Contours: Reflectivity</a:t>
              </a:r>
            </a:p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Black Contours: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Horz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Speed &gt; 18 m/s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70859" y="1849603"/>
            <a:ext cx="6702390" cy="3254982"/>
            <a:chOff x="1121858" y="1952261"/>
            <a:chExt cx="6702390" cy="32549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1" t="7671" r="13233" b="10971"/>
            <a:stretch/>
          </p:blipFill>
          <p:spPr>
            <a:xfrm>
              <a:off x="1121858" y="1955535"/>
              <a:ext cx="6702390" cy="325170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136617" y="1952261"/>
              <a:ext cx="3101565" cy="830997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Shading: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Horz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Speed</a:t>
              </a:r>
            </a:p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White Contours: Reflectivity</a:t>
              </a:r>
            </a:p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Black Contours: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Horz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Speed &gt; 18 m/s</a:t>
              </a:r>
            </a:p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Dots: Max Speed at level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949030" y="6273225"/>
            <a:ext cx="352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Member 17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 UTC 23 Dec 2011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171891" y="1826043"/>
            <a:ext cx="6707349" cy="3272145"/>
            <a:chOff x="1171891" y="1835470"/>
            <a:chExt cx="6707349" cy="3272145"/>
          </a:xfrm>
        </p:grpSpPr>
        <p:grpSp>
          <p:nvGrpSpPr>
            <p:cNvPr id="55" name="Group 54"/>
            <p:cNvGrpSpPr/>
            <p:nvPr/>
          </p:nvGrpSpPr>
          <p:grpSpPr>
            <a:xfrm>
              <a:off x="1171891" y="1835470"/>
              <a:ext cx="6707349" cy="3272145"/>
              <a:chOff x="1116898" y="1912339"/>
              <a:chExt cx="6707349" cy="32721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55" t="7209" r="13316" b="10985"/>
              <a:stretch/>
            </p:blipFill>
            <p:spPr>
              <a:xfrm>
                <a:off x="1122026" y="1912339"/>
                <a:ext cx="6702221" cy="3272145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116898" y="1928090"/>
                <a:ext cx="3101565" cy="830997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Shading: </a:t>
                </a:r>
                <a:r>
                  <a:rPr lang="en-US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Horz</a:t>
                </a:r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Speed</a:t>
                </a:r>
              </a:p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White Contours: Reflectivity</a:t>
                </a:r>
              </a:p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Black Contours: </a:t>
                </a:r>
                <a:r>
                  <a:rPr lang="en-US" sz="1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Horz</a:t>
                </a:r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Speed &gt; 18 m/s</a:t>
                </a:r>
              </a:p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Dots: Max Speed at level post tests</a:t>
                </a:r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4741682" y="1875982"/>
              <a:ext cx="0" cy="32116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18088" y="1866555"/>
              <a:ext cx="0" cy="32116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12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45097" y="157300"/>
            <a:ext cx="8719794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Midlevel Inflow Compositing</a:t>
            </a:r>
            <a:endParaRPr lang="en-US" sz="2800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49030" y="6273225"/>
            <a:ext cx="352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Member 17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 UTC 23 Dec 2011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2052550" y="1032617"/>
            <a:ext cx="5470040" cy="2464364"/>
            <a:chOff x="2052550" y="1231089"/>
            <a:chExt cx="5470040" cy="2464364"/>
          </a:xfrm>
        </p:grpSpPr>
        <p:sp>
          <p:nvSpPr>
            <p:cNvPr id="88" name="Rectangle 87"/>
            <p:cNvSpPr/>
            <p:nvPr/>
          </p:nvSpPr>
          <p:spPr>
            <a:xfrm>
              <a:off x="2052550" y="1231089"/>
              <a:ext cx="5470040" cy="2449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1300056" y="2298657"/>
              <a:ext cx="1751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 (km)</a:t>
              </a: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2" t="7311" r="8750" b="8932"/>
            <a:stretch/>
          </p:blipFill>
          <p:spPr>
            <a:xfrm>
              <a:off x="2364909" y="1423446"/>
              <a:ext cx="5029200" cy="208818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446974" y="1404797"/>
              <a:ext cx="3058691" cy="83099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Shading: Reflectivity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Black Contours: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Horz</a:t>
              </a: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Speed &gt; 18 m/s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Dots: Max speed at level post test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 Lines: Analysis boundaries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21946" y="3386296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435977" y="3476672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915436" y="3479740"/>
              <a:ext cx="20795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73.5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55486" y="3457705"/>
              <a:ext cx="20795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74.5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83899" y="3479739"/>
              <a:ext cx="20795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28711" y="3479739"/>
              <a:ext cx="1966263" cy="215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Longitude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18246" y="3166955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18245" y="2898307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18244" y="2652373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318244" y="2378301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326197" y="2143047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15084" y="1887637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337484" y="1632227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15084" y="1413566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288702" y="1395013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293739" y="1573845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288702" y="1765291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288702" y="1967809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8047" y="2178158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92416" y="2392015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288047" y="2591031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93706" y="2790047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298763" y="3003898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98762" y="3216465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293705" y="3386296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174979" y="1275721"/>
              <a:ext cx="235839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dBZ</a:t>
              </a:r>
              <a:endPara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052550" y="3682396"/>
            <a:ext cx="5470040" cy="2464364"/>
            <a:chOff x="1999863" y="3845431"/>
            <a:chExt cx="5470040" cy="2464364"/>
          </a:xfrm>
        </p:grpSpPr>
        <p:sp>
          <p:nvSpPr>
            <p:cNvPr id="91" name="Rectangle 90"/>
            <p:cNvSpPr/>
            <p:nvPr/>
          </p:nvSpPr>
          <p:spPr>
            <a:xfrm>
              <a:off x="1999863" y="3845431"/>
              <a:ext cx="5470040" cy="2449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9" t="6765" r="8862" b="8602"/>
            <a:stretch/>
          </p:blipFill>
          <p:spPr>
            <a:xfrm>
              <a:off x="2308347" y="4025117"/>
              <a:ext cx="5029200" cy="210312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390412" y="4027668"/>
              <a:ext cx="2936925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Shading: Reflectivity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Black Contours: </a:t>
              </a:r>
              <a:r>
                <a:rPr lang="en-US" sz="12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Horz</a:t>
              </a: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Speed &gt; 18 m/s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462237" y="5775654"/>
              <a:ext cx="732077" cy="276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Scaled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6200000">
              <a:off x="1247369" y="4912999"/>
              <a:ext cx="1751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Height (km)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269259" y="6000638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383290" y="6091014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862749" y="6094082"/>
              <a:ext cx="20795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73.5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02799" y="6072047"/>
              <a:ext cx="20795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74.5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31212" y="6094081"/>
              <a:ext cx="20795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74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676024" y="6094081"/>
              <a:ext cx="1966263" cy="215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Longitude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265559" y="5781297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65558" y="5512649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65557" y="5266715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265557" y="4992643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73510" y="4757389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262397" y="4501979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84797" y="4246569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262397" y="4027908"/>
              <a:ext cx="122771" cy="10785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241394" y="4009355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241052" y="4188187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245442" y="4379633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241394" y="4582151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240739" y="4792500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239729" y="5006357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240739" y="5205373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241019" y="5404389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246076" y="5618240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51454" y="5830807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46397" y="6000638"/>
              <a:ext cx="122771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122292" y="3890063"/>
              <a:ext cx="235839" cy="12311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dBZ</a:t>
              </a:r>
              <a:endPara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487680" y="2940635"/>
            <a:ext cx="786567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54952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8535" y="1178349"/>
          <a:ext cx="8889477" cy="5279011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{ED083AE6-46FA-4A59-8FB0-9F97EB10719F}</a:tableStyleId>
              </a:tblPr>
              <a:tblGrid>
                <a:gridCol w="800284"/>
                <a:gridCol w="731520"/>
                <a:gridCol w="1097280"/>
                <a:gridCol w="1097280"/>
                <a:gridCol w="1097280"/>
                <a:gridCol w="1097280"/>
                <a:gridCol w="731520"/>
                <a:gridCol w="731520"/>
                <a:gridCol w="779649"/>
                <a:gridCol w="725864"/>
              </a:tblGrid>
              <a:tr h="5570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Definition</a:t>
                      </a:r>
                      <a:endParaRPr lang="en-US" sz="12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Nucleation</a:t>
                      </a:r>
                      <a:endParaRPr lang="en-US" sz="900" b="1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Aggregation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Riming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Melting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Deposition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Sublimation</a:t>
                      </a:r>
                      <a:endParaRPr lang="en-US" sz="900" b="1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Raindrop Collection</a:t>
                      </a:r>
                      <a:endParaRPr lang="en-US" sz="900" b="1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Condensation</a:t>
                      </a:r>
                      <a:endParaRPr lang="en-US" sz="900" b="1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Evaporation</a:t>
                      </a:r>
                      <a:endParaRPr lang="en-US" sz="900" b="1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101374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frozen hydrometeors forming</a:t>
                      </a:r>
                      <a:endParaRPr lang="en-US" sz="900" b="0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hydrometeors collecting other frozen hydrometeors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hydrometeors collecting liquid hydrometeors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hydrometeors melting into liquid hydrometeors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hydrometeors collecting water vapor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hydrometeors losing mass to water vapor</a:t>
                      </a:r>
                      <a:endParaRPr lang="en-US" sz="900" b="0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hydrometeors collecting liquid or frozen hydrometeors</a:t>
                      </a:r>
                      <a:endParaRPr lang="en-US" sz="900" b="0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hydrometeors collecting water vapor</a:t>
                      </a:r>
                      <a:endParaRPr lang="en-US" sz="900" b="0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Liquid hydrometeors losing mass to water vapor</a:t>
                      </a:r>
                      <a:endParaRPr lang="en-US" sz="900" b="0" i="0" u="none" strike="noStrike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38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Milbrandt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Yau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12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Yau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QFZci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QNUvi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QFZrh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QCLis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QCLig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QCLsh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QCNis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QCNsg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QCNgh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QCLih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QCLcs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QCLcg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QCLch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QCLrg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QCLrs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QCLri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QCLrh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QMLir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QMLsr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QMLgr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QMLhr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QVDvh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QVDvg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QVDvi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QVDvs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QVDvh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QVDvg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RCAUTR, RCACCR,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QCLsr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QCLgr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QREVP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544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Morrison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mnuccd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mnuccr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mnuccc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prci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psacws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pgracs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psacwi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psacwg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pgsacw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psacr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pracis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praci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piacrs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psmlt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pgmlt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prd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prdg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prds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eprdg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eprds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eprd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piacr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prc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pcc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evpmg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evpms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pcc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evpmg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evpms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038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WDM6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Pigen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Psaci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Pgaci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Psaut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Pgacs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Pgaut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Psacw, Pgacw, Paacw, Piacr, Psacr, Pgacr, Pracs</a:t>
                      </a:r>
                      <a:endParaRPr lang="en-US" sz="1200" b="1" i="0" u="none" strike="noStrike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Psmlt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Pgmlt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Pidep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Psdep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Pgdep</a:t>
                      </a:r>
                      <a:endParaRPr lang="en-US" sz="1200" b="1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Pidep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Psdep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Pgdep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Praut, Pracw, Praci, Pseml, Pgeml</a:t>
                      </a:r>
                      <a:endParaRPr lang="pl-PL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Pcond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Prevp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Psevp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Pgevp</a:t>
                      </a:r>
                      <a:endParaRPr lang="en-US" sz="9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35" marR="6335" marT="6335" marB="0" anchor="ctr">
                    <a:pattFill prst="pct5">
                      <a:fgClr>
                        <a:schemeClr val="accent4"/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9" name="Title 3"/>
          <p:cNvSpPr txBox="1">
            <a:spLocks/>
          </p:cNvSpPr>
          <p:nvPr/>
        </p:nvSpPr>
        <p:spPr>
          <a:xfrm>
            <a:off x="1095866" y="167112"/>
            <a:ext cx="6858000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Microphysical Process Definitions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46756" y="111116"/>
            <a:ext cx="7945958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Microphysical Structure of Squall Lines</a:t>
            </a:r>
            <a:endParaRPr lang="en-US" sz="2400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553" y="1000568"/>
            <a:ext cx="8414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Observation and validation difficult</a:t>
            </a:r>
            <a:endParaRPr lang="en-US" sz="1600" dirty="0">
              <a:solidFill>
                <a:srgbClr val="D9D9D9"/>
              </a:solidFill>
              <a:latin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323666"/>
              </p:ext>
            </p:extLst>
          </p:nvPr>
        </p:nvGraphicFramePr>
        <p:xfrm>
          <a:off x="211756" y="1639768"/>
          <a:ext cx="8720489" cy="34403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7162"/>
                <a:gridCol w="1766596"/>
                <a:gridCol w="2786153"/>
                <a:gridCol w="2810578"/>
              </a:tblGrid>
              <a:tr h="84714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 / Validation Method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Aircraft Observations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 ID (PID) from dual-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polarimetric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radar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Simulations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042694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Advantages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situ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spatial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coverage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temporal coverage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spatial coverage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temporal coverage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processes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541633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Spatially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limited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Temporally limited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Difficult to validate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&amp;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observation based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by radar quality 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Dominant only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Difficult to validate</a:t>
                      </a: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based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Parameterizations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schemes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185521" y="5548384"/>
            <a:ext cx="694944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182880" tIns="182880" rIns="182880" bIns="18288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</a:rPr>
              <a:t>Objective: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Is </a:t>
            </a:r>
            <a:r>
              <a:rPr lang="en-US" dirty="0">
                <a:solidFill>
                  <a:schemeClr val="bg1"/>
                </a:solidFill>
                <a:latin typeface="Arial"/>
              </a:rPr>
              <a:t>microphysical structure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from PID and WRF consistent with each other and dynamics?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0041" y="1639767"/>
            <a:ext cx="1809551" cy="34403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7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10566"/>
            <a:ext cx="9143999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Radial Velocity Preparation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8024" y="763339"/>
            <a:ext cx="3362191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</a:rPr>
              <a:t>1. </a:t>
            </a:r>
            <a:r>
              <a:rPr lang="en-US" sz="1600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</a:rPr>
              <a:t>Radar Quality Control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Locations were PID present only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PID used to remove 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Biological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2</a:t>
            </a:r>
            <a:r>
              <a:rPr lang="en-US" sz="1400" baseline="30000" dirty="0" smtClean="0">
                <a:solidFill>
                  <a:srgbClr val="CDD4D7"/>
                </a:solidFill>
                <a:latin typeface="Arial"/>
              </a:rPr>
              <a:t>nd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 trip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Saturation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Remove pixels with: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Low signal-to-noise ratio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Clutter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High spectral Width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endParaRPr lang="en-US" sz="1400" dirty="0">
              <a:solidFill>
                <a:srgbClr val="CDD4D7"/>
              </a:solidFill>
              <a:latin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endParaRPr lang="en-US" sz="1600" dirty="0" smtClean="0">
              <a:solidFill>
                <a:srgbClr val="CDD4D7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02455" y="795908"/>
            <a:ext cx="336219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</a:rPr>
              <a:t>2. </a:t>
            </a:r>
            <a:r>
              <a:rPr lang="en-US" sz="1600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/>
              </a:rPr>
              <a:t>Super-Observations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Bins: 2° x 1 km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DD4D7"/>
                </a:solidFill>
                <a:latin typeface="Arial"/>
              </a:rPr>
              <a:t>Q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uality control: &lt; |45 ms</a:t>
            </a:r>
            <a:r>
              <a:rPr lang="en-US" sz="1400" baseline="30000" dirty="0" smtClean="0">
                <a:solidFill>
                  <a:srgbClr val="CDD4D7"/>
                </a:solidFill>
                <a:latin typeface="Arial"/>
              </a:rPr>
              <a:t>-1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|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Rules: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>
                <a:solidFill>
                  <a:srgbClr val="CDD4D7"/>
                </a:solidFill>
                <a:latin typeface="Arial"/>
              </a:rPr>
              <a:t>&lt;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 2 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obs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 in each bin</a:t>
            </a:r>
          </a:p>
          <a:p>
            <a:pPr marL="1257300" lvl="2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Remove all 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Obs</a:t>
            </a:r>
            <a:endParaRPr lang="en-US" sz="1400" dirty="0" smtClean="0">
              <a:solidFill>
                <a:srgbClr val="CDD4D7"/>
              </a:solidFill>
              <a:latin typeface="Arial"/>
            </a:endParaRP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std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(bin) &gt; 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std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(all)</a:t>
            </a:r>
          </a:p>
          <a:p>
            <a:pPr marL="1257300" lvl="2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Remove all 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obs</a:t>
            </a:r>
            <a:endParaRPr lang="en-US" sz="1400" dirty="0" smtClean="0">
              <a:solidFill>
                <a:srgbClr val="CDD4D7"/>
              </a:solidFill>
              <a:latin typeface="Arial"/>
            </a:endParaRP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(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obs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 – bin mean) &gt; 2*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std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(bin)</a:t>
            </a:r>
          </a:p>
          <a:p>
            <a:pPr marL="1257300" lvl="2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Remove </a:t>
            </a:r>
            <a:r>
              <a:rPr lang="en-US" sz="1400" dirty="0" err="1" smtClean="0">
                <a:solidFill>
                  <a:srgbClr val="CDD4D7"/>
                </a:solidFill>
                <a:latin typeface="Arial"/>
              </a:rPr>
              <a:t>obs</a:t>
            </a: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 at fault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CDD4D7"/>
                </a:solidFill>
                <a:latin typeface="Arial"/>
              </a:rPr>
              <a:t>Median value</a:t>
            </a:r>
            <a:endParaRPr lang="en-US" sz="1600" dirty="0" smtClean="0">
              <a:solidFill>
                <a:srgbClr val="CDD4D7"/>
              </a:solidFill>
              <a:latin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62569" y="4131767"/>
            <a:ext cx="8279773" cy="2660245"/>
            <a:chOff x="185497" y="4112097"/>
            <a:chExt cx="8279773" cy="2660245"/>
          </a:xfrm>
        </p:grpSpPr>
        <p:sp>
          <p:nvSpPr>
            <p:cNvPr id="64" name="Rectangle 63"/>
            <p:cNvSpPr/>
            <p:nvPr/>
          </p:nvSpPr>
          <p:spPr>
            <a:xfrm>
              <a:off x="247371" y="4149806"/>
              <a:ext cx="7980869" cy="2622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85497" y="6526120"/>
              <a:ext cx="8279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S-</a:t>
              </a:r>
              <a:r>
                <a:rPr lang="en-US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PolKa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(km)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-547593" y="5302014"/>
              <a:ext cx="1836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S-</a:t>
              </a:r>
              <a:r>
                <a:rPr lang="en-US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PolKa</a:t>
              </a:r>
              <a:r>
                <a:rPr lang="en-U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(km)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487225" y="4149805"/>
              <a:ext cx="2357676" cy="2422859"/>
              <a:chOff x="714385" y="4152666"/>
              <a:chExt cx="2357676" cy="2422859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714385" y="4374131"/>
                <a:ext cx="2357676" cy="2201394"/>
                <a:chOff x="204854" y="4515264"/>
                <a:chExt cx="2357676" cy="2201394"/>
              </a:xfrm>
            </p:grpSpPr>
            <p:pic>
              <p:nvPicPr>
                <p:cNvPr id="2" name="Picture 1"/>
                <p:cNvPicPr>
                  <a:picLocks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92" t="7042" r="12329" b="10304"/>
                <a:stretch/>
              </p:blipFill>
              <p:spPr>
                <a:xfrm>
                  <a:off x="432521" y="4531861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237308" y="4801109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04854" y="6196493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24977" y="4515629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150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29485" y="6565206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-150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49050" y="5134993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37308" y="5843800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46834" y="5481978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046686" y="659083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45837" y="6588565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376792" y="6593547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150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693475" y="659083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013638" y="658926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373773" y="6588565"/>
                  <a:ext cx="124409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432521" y="4515264"/>
                  <a:ext cx="0" cy="2057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 flipV="1">
                  <a:off x="441235" y="6580837"/>
                  <a:ext cx="209911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1133504" y="4152666"/>
                <a:ext cx="16867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Raw Radial Velocity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909711" y="4112097"/>
              <a:ext cx="2314968" cy="2466446"/>
              <a:chOff x="3296323" y="4127552"/>
              <a:chExt cx="2314968" cy="2466446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3296323" y="4394573"/>
                <a:ext cx="2314968" cy="2199425"/>
                <a:chOff x="3267806" y="4525657"/>
                <a:chExt cx="2314968" cy="2199425"/>
              </a:xfrm>
            </p:grpSpPr>
            <p:pic>
              <p:nvPicPr>
                <p:cNvPr id="3" name="Picture 2"/>
                <p:cNvPicPr>
                  <a:picLocks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50" t="7037" r="12326" b="10491"/>
                <a:stretch/>
              </p:blipFill>
              <p:spPr>
                <a:xfrm>
                  <a:off x="3491422" y="4541855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3296159" y="4826569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267806" y="6204917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296159" y="4540865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271908" y="6573630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-150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289257" y="5159647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293457" y="5859115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293457" y="5508999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116257" y="660197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706250" y="6599257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388963" y="660197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150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749881" y="6599255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080548" y="6599256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4429279" y="6593547"/>
                  <a:ext cx="125637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490098" y="4525657"/>
                  <a:ext cx="0" cy="2057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 flipV="1">
                  <a:off x="3483658" y="6591642"/>
                  <a:ext cx="209911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TextBox 67"/>
              <p:cNvSpPr txBox="1"/>
              <p:nvPr/>
            </p:nvSpPr>
            <p:spPr>
              <a:xfrm>
                <a:off x="3797315" y="4127552"/>
                <a:ext cx="16867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QCed</a:t>
                </a:r>
                <a:r>
                  <a:rPr lang="en-US" sz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Radial Velocity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5443745" y="4145717"/>
              <a:ext cx="2357676" cy="2435746"/>
              <a:chOff x="5905048" y="4136918"/>
              <a:chExt cx="2357676" cy="243574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5905048" y="4373239"/>
                <a:ext cx="2357676" cy="2199425"/>
                <a:chOff x="6246055" y="4525657"/>
                <a:chExt cx="2357676" cy="2199425"/>
              </a:xfrm>
            </p:grpSpPr>
            <p:pic>
              <p:nvPicPr>
                <p:cNvPr id="4" name="Picture 3"/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81" t="6999" r="12079" b="10318"/>
                <a:stretch/>
              </p:blipFill>
              <p:spPr>
                <a:xfrm>
                  <a:off x="6486053" y="4541855"/>
                  <a:ext cx="2057400" cy="2057400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6285501" y="4812032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246055" y="6204917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289520" y="4525657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150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6270686" y="6573630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-150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289309" y="5157416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278509" y="584295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285501" y="548928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144546" y="6599255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705028" y="6599257"/>
                  <a:ext cx="218192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-100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8417993" y="6601971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150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781520" y="6599256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079326" y="6599256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-50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382284" y="6599256"/>
                  <a:ext cx="185738" cy="12311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6488878" y="4528042"/>
                  <a:ext cx="0" cy="2057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 flipV="1">
                  <a:off x="6482436" y="6589261"/>
                  <a:ext cx="2099116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6178678" y="4136918"/>
                <a:ext cx="19929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SuperObs</a:t>
                </a:r>
                <a:r>
                  <a:rPr lang="en-US" sz="12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Radial Velocity</a:t>
                </a: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7909316" y="4391739"/>
              <a:ext cx="318942" cy="2057400"/>
              <a:chOff x="8217063" y="4420114"/>
              <a:chExt cx="318942" cy="2057400"/>
            </a:xfrm>
          </p:grpSpPr>
          <p:pic>
            <p:nvPicPr>
              <p:cNvPr id="58" name="Picture 57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50" t="6442" r="7640" b="10133"/>
              <a:stretch/>
            </p:blipFill>
            <p:spPr>
              <a:xfrm>
                <a:off x="8217063" y="4420114"/>
                <a:ext cx="274320" cy="205740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8337362" y="4483954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8330910" y="6281644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-21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330910" y="5988886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-15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8330909" y="4772894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8330909" y="5727050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-9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8330909" y="5049801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8337344" y="5307123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327943" y="5458756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8330907" y="4625359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8324679" y="4910683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8324679" y="5177483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8324679" y="5606053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324679" y="5849374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8330943" y="6144754"/>
                <a:ext cx="198643" cy="123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" name="TextBox 89"/>
          <p:cNvSpPr txBox="1"/>
          <p:nvPr/>
        </p:nvSpPr>
        <p:spPr>
          <a:xfrm>
            <a:off x="3834323" y="4408055"/>
            <a:ext cx="168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UTC 24 Dec 2011: 5°</a:t>
            </a:r>
          </a:p>
        </p:txBody>
      </p:sp>
    </p:spTree>
    <p:extLst>
      <p:ext uri="{BB962C8B-B14F-4D97-AF65-F5344CB8AC3E}">
        <p14:creationId xmlns:p14="http://schemas.microsoft.com/office/powerpoint/2010/main" val="1647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3553906" y="674585"/>
            <a:ext cx="2281286" cy="592117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261561" y="665157"/>
            <a:ext cx="2281286" cy="592117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07011" y="674585"/>
            <a:ext cx="2281286" cy="59211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-188536" y="15118"/>
            <a:ext cx="9473938" cy="678729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Large Scale Environmental</a:t>
            </a:r>
            <a:endParaRPr lang="en-US" sz="2000" dirty="0">
              <a:solidFill>
                <a:srgbClr val="E8950E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011" y="685335"/>
            <a:ext cx="2281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3906" y="688899"/>
            <a:ext cx="2270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8411" y="675259"/>
            <a:ext cx="2264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1186640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Temperature Map at 1000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483127" y="1863637"/>
            <a:ext cx="145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200" dirty="0" err="1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PloKa</a:t>
            </a:r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5173" y="6521774"/>
            <a:ext cx="374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36663" r="72165" b="39032"/>
          <a:stretch/>
        </p:blipFill>
        <p:spPr>
          <a:xfrm>
            <a:off x="808346" y="1526965"/>
            <a:ext cx="2057400" cy="1371600"/>
          </a:xfrm>
          <a:prstGeom prst="rect">
            <a:avLst/>
          </a:prstGeom>
        </p:spPr>
      </p:pic>
      <p:pic>
        <p:nvPicPr>
          <p:cNvPr id="34" name="Picture 3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6" t="36663" r="44140" b="39032"/>
          <a:stretch/>
        </p:blipFill>
        <p:spPr>
          <a:xfrm>
            <a:off x="3688431" y="1512366"/>
            <a:ext cx="2057400" cy="1371600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0" t="36663" r="16012" b="39032"/>
          <a:stretch/>
        </p:blipFill>
        <p:spPr>
          <a:xfrm>
            <a:off x="6388300" y="1513436"/>
            <a:ext cx="2057400" cy="137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0" t="36663" r="12576" b="39032"/>
          <a:stretch/>
        </p:blipFill>
        <p:spPr>
          <a:xfrm>
            <a:off x="8713336" y="1498847"/>
            <a:ext cx="389394" cy="1371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2516" y="3029662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Relative Humidity Cross Section with Temperature Contours                            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534975" y="3787062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5224" y="4901358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Vertical Velocity Cross Section with Temperature Contours               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485323" y="5672639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75173" y="6521774"/>
            <a:ext cx="374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5" t="37075" r="12475" b="38826"/>
          <a:stretch/>
        </p:blipFill>
        <p:spPr>
          <a:xfrm>
            <a:off x="8713336" y="5169193"/>
            <a:ext cx="381000" cy="1371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6" t="37075" r="12577" b="38826"/>
          <a:stretch/>
        </p:blipFill>
        <p:spPr>
          <a:xfrm>
            <a:off x="8701613" y="3378210"/>
            <a:ext cx="404445" cy="1371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6958" y="3353328"/>
            <a:ext cx="2057400" cy="1371600"/>
            <a:chOff x="796958" y="3306193"/>
            <a:chExt cx="2057400" cy="1371600"/>
          </a:xfrm>
        </p:grpSpPr>
        <p:pic>
          <p:nvPicPr>
            <p:cNvPr id="45" name="Picture 44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8" t="37075" r="72268" b="38826"/>
            <a:stretch/>
          </p:blipFill>
          <p:spPr>
            <a:xfrm>
              <a:off x="796958" y="3306193"/>
              <a:ext cx="2057400" cy="13716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208676" y="4153247"/>
              <a:ext cx="361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66715" y="4045525"/>
              <a:ext cx="3851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02936" y="3939034"/>
              <a:ext cx="4681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-20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00873" y="3736025"/>
              <a:ext cx="5406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-40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88431" y="3368176"/>
            <a:ext cx="2057400" cy="1371600"/>
            <a:chOff x="3801555" y="3292760"/>
            <a:chExt cx="2057400" cy="1371600"/>
          </a:xfrm>
        </p:grpSpPr>
        <p:pic>
          <p:nvPicPr>
            <p:cNvPr id="46" name="Picture 45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73" t="37075" r="43934" b="38826"/>
            <a:stretch/>
          </p:blipFill>
          <p:spPr>
            <a:xfrm>
              <a:off x="3801555" y="3292760"/>
              <a:ext cx="2057400" cy="137160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4173459" y="4145427"/>
              <a:ext cx="361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04345" y="4037705"/>
              <a:ext cx="3885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66886" y="3869295"/>
              <a:ext cx="4451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-20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66886" y="3728858"/>
              <a:ext cx="4441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-40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78873" y="3378210"/>
            <a:ext cx="2057400" cy="1371600"/>
            <a:chOff x="6567413" y="3321648"/>
            <a:chExt cx="2057400" cy="1371600"/>
          </a:xfrm>
        </p:grpSpPr>
        <p:pic>
          <p:nvPicPr>
            <p:cNvPr id="47" name="Picture 46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00" t="37075" r="15807" b="38826"/>
            <a:stretch/>
          </p:blipFill>
          <p:spPr>
            <a:xfrm>
              <a:off x="6567413" y="3321648"/>
              <a:ext cx="2057400" cy="137160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957013" y="4174448"/>
              <a:ext cx="361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89378" y="4066726"/>
              <a:ext cx="4108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6041" y="3960235"/>
              <a:ext cx="46338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-20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856041" y="3757879"/>
              <a:ext cx="4623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-40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7773" y="5152532"/>
            <a:ext cx="2057400" cy="1371600"/>
            <a:chOff x="817773" y="5152532"/>
            <a:chExt cx="2057400" cy="1371600"/>
          </a:xfrm>
        </p:grpSpPr>
        <p:pic>
          <p:nvPicPr>
            <p:cNvPr id="41" name="Picture 40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5" t="37075" r="72268" b="38826"/>
            <a:stretch/>
          </p:blipFill>
          <p:spPr>
            <a:xfrm>
              <a:off x="817773" y="5152532"/>
              <a:ext cx="2057400" cy="13716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214656" y="5972522"/>
              <a:ext cx="361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166715" y="5864800"/>
              <a:ext cx="3911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35348" y="5758309"/>
              <a:ext cx="44172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-20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135348" y="5555953"/>
              <a:ext cx="4406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-40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9773" y="5178442"/>
            <a:ext cx="2057400" cy="1371600"/>
            <a:chOff x="3716908" y="5178442"/>
            <a:chExt cx="2057400" cy="1371600"/>
          </a:xfrm>
        </p:grpSpPr>
        <p:pic>
          <p:nvPicPr>
            <p:cNvPr id="42" name="Picture 41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5" t="37075" r="44038" b="38826"/>
            <a:stretch/>
          </p:blipFill>
          <p:spPr>
            <a:xfrm>
              <a:off x="3716908" y="5178442"/>
              <a:ext cx="2057400" cy="137160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4099516" y="6023058"/>
              <a:ext cx="361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038356" y="5910573"/>
              <a:ext cx="3805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990443" y="5761215"/>
              <a:ext cx="4476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-20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91497" y="5649356"/>
              <a:ext cx="4455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-40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89265" y="5178015"/>
            <a:ext cx="2057400" cy="1371600"/>
            <a:chOff x="6577799" y="5168588"/>
            <a:chExt cx="2057400" cy="1371600"/>
          </a:xfrm>
        </p:grpSpPr>
        <p:pic>
          <p:nvPicPr>
            <p:cNvPr id="43" name="Picture 42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00" t="37075" r="16117" b="38826"/>
            <a:stretch/>
          </p:blipFill>
          <p:spPr>
            <a:xfrm>
              <a:off x="6577799" y="5168588"/>
              <a:ext cx="2057400" cy="13716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6983247" y="6014733"/>
              <a:ext cx="36136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887065" y="5907011"/>
              <a:ext cx="4251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87066" y="5795757"/>
              <a:ext cx="4443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-20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887066" y="5636268"/>
              <a:ext cx="4432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-40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  <a:r>
                <a:rPr lang="en-US" sz="800" dirty="0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33180" y="3244334"/>
            <a:ext cx="27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47597" y="1404799"/>
            <a:ext cx="2281286" cy="51365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997611" y="1404799"/>
            <a:ext cx="2281286" cy="513654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8818" y="1385225"/>
            <a:ext cx="2401198" cy="51365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1" t="36682" r="12521" b="38602"/>
          <a:stretch/>
        </p:blipFill>
        <p:spPr>
          <a:xfrm>
            <a:off x="8398691" y="4618864"/>
            <a:ext cx="502279" cy="18288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222196"/>
            <a:ext cx="9144000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Graupel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818" y="1391324"/>
            <a:ext cx="2395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1516" y="1417990"/>
            <a:ext cx="2262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7611" y="1404799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827841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294043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Ratio (kg kg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411403" y="2862269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11402" y="5477126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5173" y="6578336"/>
            <a:ext cx="374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68"/>
          <a:stretch/>
        </p:blipFill>
        <p:spPr>
          <a:xfrm>
            <a:off x="8410975" y="2213696"/>
            <a:ext cx="557753" cy="1828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672558" y="4609437"/>
            <a:ext cx="368437" cy="1828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716309" y="4642524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5e-3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12430" y="5254650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5.9e-6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12431" y="4904233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1e-6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13266" y="5550222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2e-7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36869" r="72062" b="38826"/>
          <a:stretch/>
        </p:blipFill>
        <p:spPr>
          <a:xfrm>
            <a:off x="713516" y="2225194"/>
            <a:ext cx="2057400" cy="1828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t="37093" r="72362" b="38809"/>
          <a:stretch/>
        </p:blipFill>
        <p:spPr>
          <a:xfrm>
            <a:off x="726829" y="4596418"/>
            <a:ext cx="2057400" cy="1828800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8" t="37093" r="44132" b="38809"/>
          <a:stretch/>
        </p:blipFill>
        <p:spPr>
          <a:xfrm>
            <a:off x="3505814" y="4627778"/>
            <a:ext cx="2057400" cy="1828800"/>
          </a:xfrm>
          <a:prstGeom prst="rect">
            <a:avLst/>
          </a:prstGeom>
        </p:spPr>
      </p:pic>
      <p:pic>
        <p:nvPicPr>
          <p:cNvPr id="41" name="Picture 40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 t="37093" r="16096" b="38809"/>
          <a:stretch/>
        </p:blipFill>
        <p:spPr>
          <a:xfrm>
            <a:off x="6144461" y="4627778"/>
            <a:ext cx="2057400" cy="1828800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3" t="36869" r="44243" b="38826"/>
          <a:stretch/>
        </p:blipFill>
        <p:spPr>
          <a:xfrm>
            <a:off x="3459540" y="2225194"/>
            <a:ext cx="2057400" cy="1828800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3" t="36869" r="16082" b="38826"/>
          <a:stretch/>
        </p:blipFill>
        <p:spPr>
          <a:xfrm>
            <a:off x="6109554" y="2274904"/>
            <a:ext cx="2057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47597" y="1404799"/>
            <a:ext cx="2281286" cy="51365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997611" y="1404799"/>
            <a:ext cx="2281286" cy="513654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8818" y="1385225"/>
            <a:ext cx="2401198" cy="51365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1" t="36682" r="12521" b="38602"/>
          <a:stretch/>
        </p:blipFill>
        <p:spPr>
          <a:xfrm>
            <a:off x="8398691" y="4618864"/>
            <a:ext cx="502279" cy="18288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222196"/>
            <a:ext cx="9144000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Ice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818" y="1391324"/>
            <a:ext cx="2395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1516" y="1417990"/>
            <a:ext cx="2262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7611" y="1404799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827841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294043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Ratio (kg kg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411403" y="2862269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11402" y="5477126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5173" y="6578336"/>
            <a:ext cx="374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68"/>
          <a:stretch/>
        </p:blipFill>
        <p:spPr>
          <a:xfrm>
            <a:off x="8410975" y="2213696"/>
            <a:ext cx="557753" cy="1828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672558" y="4609437"/>
            <a:ext cx="368437" cy="1828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716309" y="4642524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9e-4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12430" y="5254650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2.2e-6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12431" y="4904233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4.6e-5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13266" y="5550222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1e-7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37064" r="72062" b="38414"/>
          <a:stretch/>
        </p:blipFill>
        <p:spPr>
          <a:xfrm>
            <a:off x="727677" y="2262182"/>
            <a:ext cx="2057400" cy="1799439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36888" r="72362" b="38602"/>
          <a:stretch/>
        </p:blipFill>
        <p:spPr>
          <a:xfrm>
            <a:off x="727677" y="4596538"/>
            <a:ext cx="2057400" cy="18288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2" t="36888" r="44235" b="38602"/>
          <a:stretch/>
        </p:blipFill>
        <p:spPr>
          <a:xfrm>
            <a:off x="3467564" y="4596268"/>
            <a:ext cx="2057400" cy="1828800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9" t="36888" r="16250" b="38602"/>
          <a:stretch/>
        </p:blipFill>
        <p:spPr>
          <a:xfrm>
            <a:off x="6109554" y="4618375"/>
            <a:ext cx="2057400" cy="1828800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2" t="36835" r="44038" b="38414"/>
          <a:stretch/>
        </p:blipFill>
        <p:spPr>
          <a:xfrm>
            <a:off x="3459540" y="2274904"/>
            <a:ext cx="2057400" cy="1828800"/>
          </a:xfrm>
          <a:prstGeom prst="rect">
            <a:avLst/>
          </a:prstGeom>
        </p:spPr>
      </p:pic>
      <p:pic>
        <p:nvPicPr>
          <p:cNvPr id="41" name="Picture 40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3" t="37007" r="15876" b="38414"/>
          <a:stretch/>
        </p:blipFill>
        <p:spPr>
          <a:xfrm>
            <a:off x="6109554" y="2287453"/>
            <a:ext cx="2057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47597" y="1404799"/>
            <a:ext cx="2281286" cy="51365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997611" y="1404799"/>
            <a:ext cx="2281286" cy="513654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8818" y="1385225"/>
            <a:ext cx="2401198" cy="51365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1" t="36682" r="12521" b="38602"/>
          <a:stretch/>
        </p:blipFill>
        <p:spPr>
          <a:xfrm>
            <a:off x="8398691" y="4618864"/>
            <a:ext cx="502279" cy="18288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222196"/>
            <a:ext cx="9144000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Snow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818" y="1391324"/>
            <a:ext cx="2395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1516" y="1417990"/>
            <a:ext cx="2262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7611" y="1404799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1827841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294043"/>
            <a:ext cx="9144000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Ratio (kg kg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411403" y="2862269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11402" y="5477126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5173" y="6578336"/>
            <a:ext cx="374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68"/>
          <a:stretch/>
        </p:blipFill>
        <p:spPr>
          <a:xfrm>
            <a:off x="8410975" y="2213696"/>
            <a:ext cx="557753" cy="1828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672558" y="4609437"/>
            <a:ext cx="368437" cy="1828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716309" y="4642524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1e-3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12430" y="5254650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3.2e-6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12431" y="4904233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8e-5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13266" y="5550222"/>
            <a:ext cx="43874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1.3e-7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37075" r="72371" b="38826"/>
          <a:stretch/>
        </p:blipFill>
        <p:spPr>
          <a:xfrm>
            <a:off x="724395" y="2262182"/>
            <a:ext cx="2057400" cy="1828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t="36682" r="72053" b="39014"/>
          <a:stretch/>
        </p:blipFill>
        <p:spPr>
          <a:xfrm>
            <a:off x="727096" y="4601230"/>
            <a:ext cx="2057400" cy="18288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1" t="36881" r="44132" b="39014"/>
          <a:stretch/>
        </p:blipFill>
        <p:spPr>
          <a:xfrm>
            <a:off x="3467451" y="4635822"/>
            <a:ext cx="2057400" cy="1828800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36827" r="15938" b="39014"/>
          <a:stretch/>
        </p:blipFill>
        <p:spPr>
          <a:xfrm>
            <a:off x="6109554" y="4609437"/>
            <a:ext cx="2057400" cy="1828800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37075" r="44037" b="38826"/>
          <a:stretch/>
        </p:blipFill>
        <p:spPr>
          <a:xfrm>
            <a:off x="3459540" y="2283334"/>
            <a:ext cx="2057400" cy="1828800"/>
          </a:xfrm>
          <a:prstGeom prst="rect">
            <a:avLst/>
          </a:prstGeom>
        </p:spPr>
      </p:pic>
      <p:pic>
        <p:nvPicPr>
          <p:cNvPr id="41" name="Picture 40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4" t="37075" r="15979" b="38826"/>
          <a:stretch/>
        </p:blipFill>
        <p:spPr>
          <a:xfrm>
            <a:off x="6109554" y="2303385"/>
            <a:ext cx="2057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39550" y="4064962"/>
            <a:ext cx="6346811" cy="2562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3059" y="4064962"/>
            <a:ext cx="2008908" cy="256203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19757" y="4252138"/>
            <a:ext cx="1955497" cy="2266834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02932" y="4267616"/>
            <a:ext cx="1925051" cy="2243800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08521" y="4261846"/>
            <a:ext cx="1980106" cy="2276376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72141" y="4267289"/>
            <a:ext cx="172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3494" y="4258045"/>
            <a:ext cx="16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2932" y="4266604"/>
            <a:ext cx="1885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17" y="4182447"/>
            <a:ext cx="24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600" b="1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42423" y="5521"/>
            <a:ext cx="7945958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Microphysical Structure </a:t>
            </a:r>
            <a:r>
              <a:rPr lang="en-US" sz="2400" b="1" dirty="0" err="1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Intercomparison</a:t>
            </a:r>
            <a:endParaRPr lang="en-US" sz="2400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0872" y="872442"/>
            <a:ext cx="56987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Microphysical structure linked to dynamical structure</a:t>
            </a:r>
          </a:p>
          <a:p>
            <a:endParaRPr lang="en-US" sz="1600" dirty="0" smtClean="0">
              <a:solidFill>
                <a:srgbClr val="D9D9D9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D9D9D9"/>
                </a:solidFill>
                <a:latin typeface="Arial"/>
              </a:rPr>
              <a:t>Intercomparison</a:t>
            </a: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 framed around midlevel inflow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D9D9D9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PID Analysis (Barnes and </a:t>
            </a:r>
            <a:r>
              <a:rPr lang="en-US" sz="1600" dirty="0" err="1" smtClean="0">
                <a:solidFill>
                  <a:srgbClr val="D9D9D9"/>
                </a:solidFill>
                <a:latin typeface="Arial"/>
              </a:rPr>
              <a:t>Houze</a:t>
            </a: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, 2014)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Midlevel inflow from radial velocity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Composite around midlevel inflow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D9D9D9"/>
              </a:solidFill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Numerical Simulations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Assimilate radial velocity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Composite around “forced” midlevel inflow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D9D9D9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5173" y="6606815"/>
            <a:ext cx="3740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S-</a:t>
            </a:r>
            <a:r>
              <a:rPr lang="en-US" sz="12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2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(km)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550" y="3919430"/>
            <a:ext cx="6346811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Wind Speed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602579" y="5270264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36288" r="53693" b="37760"/>
          <a:stretch/>
        </p:blipFill>
        <p:spPr>
          <a:xfrm>
            <a:off x="2488570" y="4559182"/>
            <a:ext cx="1828800" cy="18288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 t="36288" r="33401" b="37760"/>
          <a:stretch/>
        </p:blipFill>
        <p:spPr>
          <a:xfrm>
            <a:off x="4610245" y="4585907"/>
            <a:ext cx="1828800" cy="182880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9" t="36288" r="12697" b="37760"/>
          <a:stretch/>
        </p:blipFill>
        <p:spPr>
          <a:xfrm>
            <a:off x="6659581" y="4556892"/>
            <a:ext cx="18288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3" t="36288" r="9466" b="37760"/>
          <a:stretch/>
        </p:blipFill>
        <p:spPr>
          <a:xfrm>
            <a:off x="8765931" y="4577349"/>
            <a:ext cx="365760" cy="1828800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36288" r="74621" b="37760"/>
          <a:stretch/>
        </p:blipFill>
        <p:spPr>
          <a:xfrm>
            <a:off x="329136" y="4557152"/>
            <a:ext cx="1828800" cy="1828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43059" y="3914342"/>
            <a:ext cx="2096490" cy="2205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Radial Velocity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" y="337185"/>
            <a:ext cx="4928136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PID Microphysical Analysis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187" name="Title 1"/>
          <p:cNvSpPr txBox="1">
            <a:spLocks/>
          </p:cNvSpPr>
          <p:nvPr/>
        </p:nvSpPr>
        <p:spPr>
          <a:xfrm>
            <a:off x="212450" y="1463024"/>
            <a:ext cx="4764288" cy="4782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D9D9D9"/>
                </a:solidFill>
                <a:latin typeface="Arial"/>
              </a:rPr>
              <a:t>NCAR S-</a:t>
            </a:r>
            <a:r>
              <a:rPr lang="en-US" sz="1600" dirty="0" err="1" smtClean="0">
                <a:solidFill>
                  <a:srgbClr val="D9D9D9"/>
                </a:solidFill>
                <a:latin typeface="Arial"/>
              </a:rPr>
              <a:t>PolKa</a:t>
            </a: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 during DYNAMO / AMIE (</a:t>
            </a:r>
            <a:r>
              <a:rPr lang="en-US" sz="1600" dirty="0" err="1" smtClean="0">
                <a:solidFill>
                  <a:srgbClr val="D9D9D9"/>
                </a:solidFill>
                <a:latin typeface="Arial"/>
              </a:rPr>
              <a:t>Vivekanandan</a:t>
            </a: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 1999)</a:t>
            </a:r>
          </a:p>
          <a:p>
            <a:pPr lvl="1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Nov 2011 – Jan 2012</a:t>
            </a:r>
          </a:p>
          <a:p>
            <a:pPr lvl="1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Central Indian Ocean</a:t>
            </a:r>
          </a:p>
          <a:p>
            <a:endParaRPr lang="en-US" sz="1600" dirty="0" smtClean="0">
              <a:solidFill>
                <a:srgbClr val="D9D9D9"/>
              </a:solidFill>
              <a:latin typeface="Arial"/>
            </a:endParaRPr>
          </a:p>
          <a:p>
            <a:r>
              <a:rPr lang="en-US" sz="1600" dirty="0" smtClean="0">
                <a:solidFill>
                  <a:srgbClr val="D9D9D9"/>
                </a:solidFill>
                <a:latin typeface="Arial"/>
              </a:rPr>
              <a:t>9 hydrometeor types </a:t>
            </a:r>
          </a:p>
          <a:p>
            <a:pPr lvl="1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Uses dual-</a:t>
            </a:r>
            <a:r>
              <a:rPr lang="en-US" sz="1600" dirty="0" err="1" smtClean="0">
                <a:solidFill>
                  <a:srgbClr val="D9D9D9"/>
                </a:solidFill>
                <a:latin typeface="Arial"/>
              </a:rPr>
              <a:t>polarimetric</a:t>
            </a: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 and sounding data</a:t>
            </a:r>
          </a:p>
          <a:p>
            <a:pPr lvl="1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Thresholds based on previous studies, theory, field experience</a:t>
            </a:r>
          </a:p>
          <a:p>
            <a:pPr lvl="1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Dominant type only</a:t>
            </a:r>
          </a:p>
          <a:p>
            <a:endParaRPr lang="en-US" sz="1600" dirty="0" smtClean="0">
              <a:solidFill>
                <a:srgbClr val="D9D9D9"/>
              </a:solidFill>
              <a:latin typeface="Arial"/>
            </a:endParaRPr>
          </a:p>
          <a:p>
            <a:r>
              <a:rPr lang="en-US" sz="1600" dirty="0">
                <a:solidFill>
                  <a:srgbClr val="D9D9D9"/>
                </a:solidFill>
                <a:latin typeface="Arial"/>
              </a:rPr>
              <a:t>Frozen hydrometeors </a:t>
            </a:r>
            <a:r>
              <a:rPr lang="en-US" sz="1600" dirty="0" smtClean="0">
                <a:solidFill>
                  <a:srgbClr val="D9D9D9"/>
                </a:solidFill>
                <a:latin typeface="Arial"/>
              </a:rPr>
              <a:t>represent microphysical </a:t>
            </a:r>
            <a:r>
              <a:rPr lang="en-US" sz="1600" dirty="0">
                <a:solidFill>
                  <a:srgbClr val="D9D9D9"/>
                </a:solidFill>
                <a:latin typeface="Arial"/>
              </a:rPr>
              <a:t>processes</a:t>
            </a:r>
          </a:p>
          <a:p>
            <a:pPr lvl="1"/>
            <a:endParaRPr lang="en-US" sz="1600" dirty="0" smtClean="0">
              <a:solidFill>
                <a:srgbClr val="D9D9D9"/>
              </a:solidFill>
              <a:latin typeface="Arial"/>
            </a:endParaRPr>
          </a:p>
          <a:p>
            <a:r>
              <a:rPr lang="en-US" sz="1600" dirty="0" smtClean="0">
                <a:solidFill>
                  <a:srgbClr val="D9D9D9"/>
                </a:solidFill>
                <a:latin typeface="Arial"/>
              </a:rPr>
              <a:t>Spatially composited around midlevel inflow</a:t>
            </a:r>
          </a:p>
          <a:p>
            <a:pPr lvl="1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Layered structure </a:t>
            </a:r>
          </a:p>
          <a:p>
            <a:pPr marL="457200" lvl="1" indent="0">
              <a:buNone/>
            </a:pPr>
            <a:endParaRPr lang="en-US" sz="1600" dirty="0">
              <a:solidFill>
                <a:srgbClr val="D9D9D9"/>
              </a:solidFill>
              <a:latin typeface="Arial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-20540" y="6555407"/>
            <a:ext cx="2566532" cy="34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solidFill>
                  <a:srgbClr val="D9D9D9"/>
                </a:solidFill>
                <a:latin typeface="Arial"/>
              </a:rPr>
              <a:t>Barnes and </a:t>
            </a:r>
            <a:r>
              <a:rPr lang="en-US" sz="1200" dirty="0" err="1" smtClean="0">
                <a:solidFill>
                  <a:srgbClr val="D9D9D9"/>
                </a:solidFill>
                <a:latin typeface="Arial"/>
              </a:rPr>
              <a:t>Houze</a:t>
            </a:r>
            <a:r>
              <a:rPr lang="en-US" sz="1200" dirty="0" smtClean="0">
                <a:solidFill>
                  <a:srgbClr val="D9D9D9"/>
                </a:solidFill>
                <a:latin typeface="Arial"/>
              </a:rPr>
              <a:t>, 2014</a:t>
            </a:r>
          </a:p>
          <a:p>
            <a:pPr marL="457200" lvl="1" indent="0">
              <a:buNone/>
            </a:pPr>
            <a:endParaRPr lang="en-US" sz="1600" dirty="0">
              <a:solidFill>
                <a:srgbClr val="D9D9D9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7770" y="133576"/>
            <a:ext cx="3880865" cy="6554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65164" y="3552457"/>
            <a:ext cx="2723950" cy="1371600"/>
            <a:chOff x="403920" y="2374681"/>
            <a:chExt cx="1984982" cy="1767584"/>
          </a:xfrm>
        </p:grpSpPr>
        <p:grpSp>
          <p:nvGrpSpPr>
            <p:cNvPr id="10" name="Group 9"/>
            <p:cNvGrpSpPr/>
            <p:nvPr/>
          </p:nvGrpSpPr>
          <p:grpSpPr>
            <a:xfrm>
              <a:off x="403920" y="2374681"/>
              <a:ext cx="1984982" cy="1767584"/>
              <a:chOff x="297242" y="2366266"/>
              <a:chExt cx="1984982" cy="176758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04763" y="2366266"/>
                <a:ext cx="1977461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10716" y="3388099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11095" y="3876184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97750" y="3632141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2302" y="3132693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7242" y="2640608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5762" y="2901306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3344" y="2409220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1081" y="3939596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596850" y="3934968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44559" y="394016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78869" y="3942319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78062" y="393812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044188" y="3732806"/>
                <a:ext cx="23237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0.04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047249" y="3495808"/>
                <a:ext cx="218805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0.08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046364" y="3199641"/>
                <a:ext cx="223372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0.12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46364" y="2899430"/>
                <a:ext cx="212842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0.16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060157" y="2644882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</p:grpSp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20" t="24554" r="3675" b="52058"/>
            <a:stretch/>
          </p:blipFill>
          <p:spPr>
            <a:xfrm>
              <a:off x="615071" y="2472452"/>
              <a:ext cx="1541652" cy="149271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2" name="Rectangle 11"/>
            <p:cNvSpPr/>
            <p:nvPr/>
          </p:nvSpPr>
          <p:spPr>
            <a:xfrm>
              <a:off x="662191" y="2518923"/>
              <a:ext cx="1233322" cy="1325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69948" y="2049137"/>
            <a:ext cx="2733576" cy="1371600"/>
            <a:chOff x="447237" y="2366266"/>
            <a:chExt cx="1946722" cy="1767584"/>
          </a:xfrm>
        </p:grpSpPr>
        <p:grpSp>
          <p:nvGrpSpPr>
            <p:cNvPr id="37" name="Group 36"/>
            <p:cNvGrpSpPr/>
            <p:nvPr/>
          </p:nvGrpSpPr>
          <p:grpSpPr>
            <a:xfrm>
              <a:off x="447237" y="2366266"/>
              <a:ext cx="1946722" cy="1767584"/>
              <a:chOff x="290068" y="2366266"/>
              <a:chExt cx="1946722" cy="176758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04764" y="2366266"/>
                <a:ext cx="1911416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10556" y="3388099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7790" y="3876184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97910" y="3632141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02302" y="3132693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90068" y="2640608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6081" y="2901306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83344" y="2409220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81081" y="3939596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596850" y="3934968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44559" y="394016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78869" y="3942319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78062" y="393812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049910" y="3658559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049909" y="3410324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049909" y="3156126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049908" y="2901304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060157" y="2644882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0.9</a:t>
                </a:r>
              </a:p>
            </p:txBody>
          </p:sp>
        </p:grpSp>
        <p:pic>
          <p:nvPicPr>
            <p:cNvPr id="38" name="Picture 37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2" t="48552" r="3541" b="27750"/>
            <a:stretch/>
          </p:blipFill>
          <p:spPr>
            <a:xfrm>
              <a:off x="676282" y="2416691"/>
              <a:ext cx="1533526" cy="1545709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9" name="Rectangle 38"/>
            <p:cNvSpPr/>
            <p:nvPr/>
          </p:nvSpPr>
          <p:spPr>
            <a:xfrm>
              <a:off x="693385" y="2468385"/>
              <a:ext cx="863959" cy="14993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79947" y="5138949"/>
            <a:ext cx="2723952" cy="1371600"/>
            <a:chOff x="454091" y="2366266"/>
            <a:chExt cx="1939868" cy="1767584"/>
          </a:xfrm>
        </p:grpSpPr>
        <p:grpSp>
          <p:nvGrpSpPr>
            <p:cNvPr id="60" name="Group 59"/>
            <p:cNvGrpSpPr/>
            <p:nvPr/>
          </p:nvGrpSpPr>
          <p:grpSpPr>
            <a:xfrm>
              <a:off x="454091" y="2366266"/>
              <a:ext cx="1939868" cy="1767584"/>
              <a:chOff x="296922" y="2366266"/>
              <a:chExt cx="1939868" cy="1767584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11619" y="2366266"/>
                <a:ext cx="1911416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17412" y="3388099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10935" y="3876184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04764" y="3632141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02302" y="3132693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96922" y="2640608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86081" y="2901306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383344" y="2409220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81081" y="3939596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596850" y="3934968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244559" y="394016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778869" y="3942319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978062" y="393812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049908" y="3495605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052644" y="3208720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049908" y="2901304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060157" y="2644882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</a:p>
            </p:txBody>
          </p:sp>
        </p:grpSp>
        <p:pic>
          <p:nvPicPr>
            <p:cNvPr id="61" name="Picture 60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t="48528" r="52675" b="27774"/>
            <a:stretch/>
          </p:blipFill>
          <p:spPr>
            <a:xfrm>
              <a:off x="662002" y="2422140"/>
              <a:ext cx="1558267" cy="1525162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2" name="Rectangle 61"/>
            <p:cNvSpPr/>
            <p:nvPr/>
          </p:nvSpPr>
          <p:spPr>
            <a:xfrm>
              <a:off x="711602" y="2492941"/>
              <a:ext cx="845742" cy="130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188972" y="542933"/>
            <a:ext cx="2723950" cy="1371600"/>
            <a:chOff x="454125" y="2366266"/>
            <a:chExt cx="1944579" cy="1767584"/>
          </a:xfrm>
        </p:grpSpPr>
        <p:grpSp>
          <p:nvGrpSpPr>
            <p:cNvPr id="82" name="Group 81"/>
            <p:cNvGrpSpPr/>
            <p:nvPr/>
          </p:nvGrpSpPr>
          <p:grpSpPr>
            <a:xfrm>
              <a:off x="454125" y="2366266"/>
              <a:ext cx="1944579" cy="1767584"/>
              <a:chOff x="296956" y="2366266"/>
              <a:chExt cx="1944579" cy="1767584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304764" y="2366266"/>
                <a:ext cx="1911416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10573" y="3388099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10952" y="3876184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04764" y="3632141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02302" y="3132693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96956" y="2640608"/>
                <a:ext cx="212364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386048" y="2901306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83344" y="2409220"/>
                <a:ext cx="124476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681081" y="3939596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596850" y="3934968"/>
                <a:ext cx="9525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244559" y="394016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78869" y="3942319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978062" y="3938126"/>
                <a:ext cx="282400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2053181" y="3589835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049909" y="3335527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2049909" y="3084627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064902" y="2843039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055068" y="2614053"/>
                <a:ext cx="176633" cy="158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</p:grpSp>
        <p:pic>
          <p:nvPicPr>
            <p:cNvPr id="83" name="Picture 82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8" t="72640" r="52974" b="3490"/>
            <a:stretch/>
          </p:blipFill>
          <p:spPr>
            <a:xfrm>
              <a:off x="661230" y="2404241"/>
              <a:ext cx="1553703" cy="156734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4" name="Rectangle 83"/>
            <p:cNvSpPr/>
            <p:nvPr/>
          </p:nvSpPr>
          <p:spPr>
            <a:xfrm>
              <a:off x="698121" y="3762637"/>
              <a:ext cx="859223" cy="1574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 rot="16200000">
            <a:off x="4510570" y="3281145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Height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709454" y="6458663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Range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7705181" y="569232"/>
            <a:ext cx="1266952" cy="988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/>
              </a:rPr>
              <a:t>Small Ice Crystals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/>
              </a:rPr>
              <a:t> = </a:t>
            </a:r>
          </a:p>
          <a:p>
            <a:pPr marL="0" indent="0" algn="ctr">
              <a:buNone/>
            </a:pP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/>
              </a:rPr>
              <a:t>Deposition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7744334" y="2077510"/>
            <a:ext cx="1272998" cy="97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/>
              </a:rPr>
              <a:t>Dry Aggregates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/>
              </a:rPr>
              <a:t> = </a:t>
            </a:r>
          </a:p>
          <a:p>
            <a:pPr marL="0" indent="0" algn="ctr">
              <a:buNone/>
            </a:pP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/>
              </a:rPr>
              <a:t>Aggregation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7643189" y="3583076"/>
            <a:ext cx="1402840" cy="1095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Graupel / Rimed Aggregates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  <a:p>
            <a:pPr marL="0" indent="0" algn="ctr">
              <a:buNone/>
            </a:pP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Riming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7817399" y="5191490"/>
            <a:ext cx="1037845" cy="93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Aggregates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Melting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976738" y="175003"/>
            <a:ext cx="3590223" cy="388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Midlevel Inflow Spatial Composites</a:t>
            </a:r>
            <a:endParaRPr lang="en-US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4751109" y="266417"/>
            <a:ext cx="4373649" cy="857250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WRF</a:t>
            </a:r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38100" dist="38100" dir="2700000" sx="101000" sy="101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Data Assimilation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6110" y="4590008"/>
            <a:ext cx="392640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CDD4D7"/>
                </a:solidFill>
                <a:latin typeface="Arial"/>
              </a:rPr>
              <a:t>Group </a:t>
            </a:r>
            <a:r>
              <a:rPr lang="en-US" sz="1600" dirty="0">
                <a:solidFill>
                  <a:srgbClr val="CDD4D7"/>
                </a:solidFill>
                <a:latin typeface="Arial"/>
              </a:rPr>
              <a:t>production terms by process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olidFill>
                  <a:srgbClr val="CDD4D7"/>
                </a:solidFill>
                <a:latin typeface="Arial"/>
              </a:rPr>
              <a:t>All processes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olidFill>
                  <a:srgbClr val="CDD4D7"/>
                </a:solidFill>
                <a:latin typeface="Arial"/>
              </a:rPr>
              <a:t>Provides rate (kg kg</a:t>
            </a:r>
            <a:r>
              <a:rPr lang="en-US" sz="1600" baseline="30000" dirty="0">
                <a:solidFill>
                  <a:srgbClr val="CDD4D7"/>
                </a:solidFill>
                <a:latin typeface="Arial"/>
              </a:rPr>
              <a:t>-1</a:t>
            </a:r>
            <a:r>
              <a:rPr lang="en-US" sz="1600" dirty="0">
                <a:solidFill>
                  <a:srgbClr val="CDD4D7"/>
                </a:solidFill>
                <a:latin typeface="Arial"/>
              </a:rPr>
              <a:t> s</a:t>
            </a:r>
            <a:r>
              <a:rPr lang="en-US" sz="1600" baseline="30000" dirty="0">
                <a:solidFill>
                  <a:srgbClr val="CDD4D7"/>
                </a:solidFill>
                <a:latin typeface="Arial"/>
              </a:rPr>
              <a:t>-1</a:t>
            </a:r>
            <a:r>
              <a:rPr lang="en-US" sz="1600" dirty="0" smtClean="0">
                <a:solidFill>
                  <a:srgbClr val="CDD4D7"/>
                </a:solidFill>
                <a:latin typeface="Arial"/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Arial"/>
              <a:buChar char="•"/>
            </a:pPr>
            <a:endParaRPr lang="en-US" sz="1600" dirty="0">
              <a:solidFill>
                <a:srgbClr val="CDD4D7"/>
              </a:solidFill>
              <a:latin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olidFill>
                  <a:srgbClr val="CDD4D7"/>
                </a:solidFill>
                <a:latin typeface="Arial"/>
              </a:rPr>
              <a:t>Composite members containing midlevel </a:t>
            </a:r>
            <a:r>
              <a:rPr lang="en-US" sz="1600" dirty="0" smtClean="0">
                <a:solidFill>
                  <a:srgbClr val="CDD4D7"/>
                </a:solidFill>
                <a:latin typeface="Arial"/>
              </a:rPr>
              <a:t>inflow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941996"/>
              </p:ext>
            </p:extLst>
          </p:nvPr>
        </p:nvGraphicFramePr>
        <p:xfrm>
          <a:off x="280869" y="739576"/>
          <a:ext cx="4510571" cy="5694680"/>
        </p:xfrm>
        <a:graphic>
          <a:graphicData uri="http://schemas.openxmlformats.org/drawingml/2006/table">
            <a:tbl>
              <a:tblPr bandRow="1">
                <a:tableStyleId>{ED083AE6-46FA-4A59-8FB0-9F97EB10719F}</a:tableStyleId>
              </a:tblPr>
              <a:tblGrid>
                <a:gridCol w="2254599"/>
                <a:gridCol w="2255972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Dec 2011</a:t>
                      </a:r>
                    </a:p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1200 -  2000 UTC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Assimilation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mins starting at 1800 UTC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Initialization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ERA-Interim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Levels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 Top at 26 km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Domains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km, 1 km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Members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Assimilate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</a:t>
                      </a:r>
                      <a:r>
                        <a:rPr lang="en-US" sz="140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PolKa</a:t>
                      </a:r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radial velocity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Boundary Layer Parameterization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Bretherton and Park (UW)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Longwave Radiation Parameterization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RRTM 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Shortwave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Radiation Parameterization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Dudhia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Layer Parameterization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Monin-Obikhov</a:t>
                      </a:r>
                      <a:endParaRPr lang="en-US" sz="140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Microphysics Parameterization</a:t>
                      </a:r>
                      <a:endParaRPr lang="en-US" sz="1400" b="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Milbrandt</a:t>
                      </a:r>
                      <a:r>
                        <a:rPr lang="en-US" sz="1400" b="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1400" b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Yau</a:t>
                      </a:r>
                      <a:endParaRPr lang="en-US" sz="1400" b="0" dirty="0" smtClean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Morrison</a:t>
                      </a:r>
                    </a:p>
                    <a:p>
                      <a:pPr marL="228600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WDM6</a:t>
                      </a:r>
                      <a:endParaRPr lang="en-US" sz="1400" b="0" dirty="0">
                        <a:solidFill>
                          <a:schemeClr val="tx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1722" y="339466"/>
            <a:ext cx="453609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/>
              </a:rPr>
              <a:t>Penn State University </a:t>
            </a:r>
            <a:r>
              <a:rPr lang="en-US" sz="1400" b="1" dirty="0" err="1" smtClean="0">
                <a:solidFill>
                  <a:schemeClr val="bg1"/>
                </a:solidFill>
                <a:latin typeface="Arial"/>
              </a:rPr>
              <a:t>EnKF</a:t>
            </a:r>
            <a:r>
              <a:rPr lang="en-US" sz="1400" b="1" dirty="0" smtClean="0">
                <a:solidFill>
                  <a:schemeClr val="bg1"/>
                </a:solidFill>
                <a:latin typeface="Arial"/>
              </a:rPr>
              <a:t> / WRF</a:t>
            </a:r>
            <a:endParaRPr lang="en-US" sz="1400" b="1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543178" y="1591451"/>
            <a:ext cx="2897649" cy="2530771"/>
            <a:chOff x="5543178" y="1591451"/>
            <a:chExt cx="2897649" cy="2530771"/>
          </a:xfrm>
        </p:grpSpPr>
        <p:grpSp>
          <p:nvGrpSpPr>
            <p:cNvPr id="31" name="Group 30"/>
            <p:cNvGrpSpPr/>
            <p:nvPr/>
          </p:nvGrpSpPr>
          <p:grpSpPr>
            <a:xfrm>
              <a:off x="5546269" y="1591451"/>
              <a:ext cx="2894558" cy="2530771"/>
              <a:chOff x="5546269" y="1591451"/>
              <a:chExt cx="2894558" cy="253077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546269" y="1591451"/>
                <a:ext cx="2894558" cy="2530771"/>
                <a:chOff x="5546269" y="1591451"/>
                <a:chExt cx="2894558" cy="2530771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5546269" y="1591451"/>
                  <a:ext cx="2894558" cy="2530771"/>
                  <a:chOff x="838985" y="1886318"/>
                  <a:chExt cx="2950127" cy="2595859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669" t="7004" r="23712" b="6076"/>
                  <a:stretch/>
                </p:blipFill>
                <p:spPr>
                  <a:xfrm>
                    <a:off x="838985" y="1886320"/>
                    <a:ext cx="2817907" cy="2595857"/>
                  </a:xfrm>
                  <a:prstGeom prst="rect">
                    <a:avLst/>
                  </a:prstGeom>
                  <a:solidFill>
                    <a:schemeClr val="tx1">
                      <a:lumMod val="95000"/>
                    </a:schemeClr>
                  </a:solidFill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 rot="16200000">
                    <a:off x="-134757" y="2994219"/>
                    <a:ext cx="2435381" cy="219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Longitude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030423" y="4165402"/>
                    <a:ext cx="2523481" cy="2209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Latitude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857838" y="3308808"/>
                    <a:ext cx="134877" cy="22098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848412" y="2405254"/>
                    <a:ext cx="134877" cy="22098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902051" y="3748801"/>
                    <a:ext cx="94465" cy="22098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lIns="0" rIns="0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-3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857838" y="2868815"/>
                    <a:ext cx="134877" cy="22098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48412" y="1952348"/>
                    <a:ext cx="134877" cy="22098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02051" y="4172246"/>
                    <a:ext cx="94465" cy="22098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lIns="0" rIns="0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-6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1319280" y="4344754"/>
                    <a:ext cx="387340" cy="126277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tIns="0" bIns="0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68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860598" y="4350821"/>
                    <a:ext cx="387340" cy="126277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tIns="0" bIns="0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72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436592" y="4344754"/>
                    <a:ext cx="387340" cy="126277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tIns="0" bIns="0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76</a:t>
                    </a:r>
                    <a:endPara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015049" y="4344754"/>
                    <a:ext cx="387340" cy="126277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tIns="0" bIns="0" rtlCol="0">
                    <a:spAutoFit/>
                  </a:bodyPr>
                  <a:lstStyle/>
                  <a:p>
                    <a:r>
                      <a:rPr lang="en-US" sz="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80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585579" y="2684537"/>
                    <a:ext cx="1429469" cy="2841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Domain 1 (3 km)</a:t>
                    </a:r>
                    <a:endParaRPr lang="en-US" sz="12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313349" y="3385752"/>
                    <a:ext cx="1475763" cy="2841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Domain 2  (1 km)</a:t>
                    </a:r>
                    <a:endParaRPr lang="en-US" sz="12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701670" y="3075235"/>
                    <a:ext cx="1117312" cy="2841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S-</a:t>
                    </a:r>
                    <a:r>
                      <a:rPr lang="en-US" sz="1200" dirty="0" err="1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PolKa</a:t>
                    </a:r>
                    <a:endPara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5740081" y="1596612"/>
                  <a:ext cx="13737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S-</a:t>
                  </a:r>
                  <a:r>
                    <a:rPr lang="en-US" sz="1400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PolKa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and WRF Domains</a:t>
                  </a:r>
                  <a:endPara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5719140" y="1591452"/>
                <a:ext cx="0" cy="2394761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5733518" y="3969806"/>
                <a:ext cx="2481294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/>
            <p:cNvSpPr/>
            <p:nvPr/>
          </p:nvSpPr>
          <p:spPr>
            <a:xfrm>
              <a:off x="5543178" y="2712057"/>
              <a:ext cx="45719" cy="2273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96899" y="4024358"/>
              <a:ext cx="195486" cy="86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51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6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9627" y="1051560"/>
            <a:ext cx="9144000" cy="162030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Squall Line</a:t>
            </a:r>
            <a:endParaRPr lang="en-US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7186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1930 UTC, 23 December 2011</a:t>
            </a:r>
            <a:endParaRPr lang="en-US" sz="1600" dirty="0">
              <a:solidFill>
                <a:srgbClr val="D9D9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7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2708330" y="677573"/>
            <a:ext cx="6372866" cy="602486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0994" y="677573"/>
            <a:ext cx="2458091" cy="602486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931467" y="802702"/>
            <a:ext cx="1726096" cy="5711642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784420" y="802701"/>
            <a:ext cx="1688028" cy="5711643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028546" y="802702"/>
            <a:ext cx="1761963" cy="571164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028546" y="854601"/>
            <a:ext cx="172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998060" y="858063"/>
            <a:ext cx="16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813008" y="841649"/>
            <a:ext cx="160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0755" y="1293271"/>
            <a:ext cx="9081195" cy="21544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PPI Maximum Reflectivity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296" y="814831"/>
            <a:ext cx="24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600" b="1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endParaRPr lang="en-US" sz="16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350141" y="-154984"/>
            <a:ext cx="8508571" cy="939249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Squall Line Structure</a:t>
            </a:r>
            <a:endParaRPr lang="en-US" sz="2000" dirty="0">
              <a:solidFill>
                <a:srgbClr val="E8950E">
                  <a:lumMod val="40000"/>
                  <a:lumOff val="6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6" t="36869" r="12989" b="39238"/>
          <a:stretch/>
        </p:blipFill>
        <p:spPr>
          <a:xfrm>
            <a:off x="8528119" y="1597980"/>
            <a:ext cx="540956" cy="20574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4" t="36909" r="72210" b="38906"/>
          <a:stretch/>
        </p:blipFill>
        <p:spPr>
          <a:xfrm>
            <a:off x="3091495" y="1627605"/>
            <a:ext cx="1600200" cy="2057400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1" t="36909" r="44298" b="38906"/>
          <a:stretch/>
        </p:blipFill>
        <p:spPr>
          <a:xfrm>
            <a:off x="4994189" y="1629310"/>
            <a:ext cx="1600200" cy="2057400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4" t="36909" r="16105" b="38906"/>
          <a:stretch/>
        </p:blipFill>
        <p:spPr>
          <a:xfrm>
            <a:off x="6828334" y="1655030"/>
            <a:ext cx="1600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t="42113" r="72167" b="38819"/>
          <a:stretch/>
        </p:blipFill>
        <p:spPr>
          <a:xfrm>
            <a:off x="3128243" y="4450400"/>
            <a:ext cx="1600200" cy="1828800"/>
          </a:xfrm>
          <a:prstGeom prst="rect">
            <a:avLst/>
          </a:prstGeom>
        </p:spPr>
      </p:pic>
      <p:pic>
        <p:nvPicPr>
          <p:cNvPr id="82" name="Picture 8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4" t="42232" r="44149" b="38819"/>
          <a:stretch/>
        </p:blipFill>
        <p:spPr>
          <a:xfrm>
            <a:off x="5024333" y="4442818"/>
            <a:ext cx="1600200" cy="1828800"/>
          </a:xfrm>
          <a:prstGeom prst="rect">
            <a:avLst/>
          </a:prstGeom>
        </p:spPr>
      </p:pic>
      <p:pic>
        <p:nvPicPr>
          <p:cNvPr id="83" name="Picture 82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1" t="42313" r="16195" b="38819"/>
          <a:stretch/>
        </p:blipFill>
        <p:spPr>
          <a:xfrm>
            <a:off x="6829954" y="4443276"/>
            <a:ext cx="1600200" cy="18288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1" t="36996" r="12693" b="38819"/>
          <a:stretch/>
        </p:blipFill>
        <p:spPr>
          <a:xfrm>
            <a:off x="8526355" y="4430896"/>
            <a:ext cx="500931" cy="182880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61398" y="4071323"/>
            <a:ext cx="9081195" cy="21544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 Wind Speed (along red line above)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-476321" y="5312258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22034" y="6256674"/>
            <a:ext cx="637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07857" y="3649245"/>
            <a:ext cx="637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S-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(km)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1398" y="3629244"/>
            <a:ext cx="2477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S-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(km)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724" y="6307288"/>
            <a:ext cx="2477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S-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(km)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2129434" y="5404799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(km)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 rot="16200000">
            <a:off x="-670445" y="2502264"/>
            <a:ext cx="1940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S-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(km) 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1965342" y="2554992"/>
            <a:ext cx="1736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from S-</a:t>
            </a:r>
            <a:r>
              <a:rPr lang="en-U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6825" y="4461787"/>
            <a:ext cx="1734935" cy="1828800"/>
            <a:chOff x="472549" y="5064945"/>
            <a:chExt cx="1734935" cy="1453758"/>
          </a:xfrm>
        </p:grpSpPr>
        <p:sp>
          <p:nvSpPr>
            <p:cNvPr id="145" name="Rectangle 144"/>
            <p:cNvSpPr/>
            <p:nvPr/>
          </p:nvSpPr>
          <p:spPr>
            <a:xfrm>
              <a:off x="508296" y="5064945"/>
              <a:ext cx="1699188" cy="1439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4" t="6695" r="12229" b="10845"/>
            <a:stretch/>
          </p:blipFill>
          <p:spPr>
            <a:xfrm>
              <a:off x="591298" y="5074233"/>
              <a:ext cx="1600200" cy="1348680"/>
            </a:xfrm>
            <a:prstGeom prst="rect">
              <a:avLst/>
            </a:prstGeom>
          </p:spPr>
        </p:pic>
        <p:grpSp>
          <p:nvGrpSpPr>
            <p:cNvPr id="126" name="Group 125"/>
            <p:cNvGrpSpPr/>
            <p:nvPr/>
          </p:nvGrpSpPr>
          <p:grpSpPr>
            <a:xfrm>
              <a:off x="472549" y="5078693"/>
              <a:ext cx="1715633" cy="1440010"/>
              <a:chOff x="514596" y="3229190"/>
              <a:chExt cx="1715633" cy="1440010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541092" y="3229190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46191" y="3379408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541092" y="3547301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41092" y="3711501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9543" y="3875624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519543" y="4039747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527627" y="4203568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14596" y="4357935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14596" y="4530701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86472" y="4575209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25170" y="4575208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109692" y="4570257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1376597" y="4576867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566299" y="4576814"/>
                <a:ext cx="18373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1806397" y="4569907"/>
                <a:ext cx="18373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2046495" y="4569907"/>
                <a:ext cx="18373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150</a:t>
                </a:r>
              </a:p>
            </p:txBody>
          </p:sp>
          <p:cxnSp>
            <p:nvCxnSpPr>
              <p:cNvPr id="143" name="Straight Connector 142"/>
              <p:cNvCxnSpPr>
                <a:endCxn id="136" idx="0"/>
              </p:cNvCxnSpPr>
              <p:nvPr/>
            </p:nvCxnSpPr>
            <p:spPr>
              <a:xfrm flipH="1">
                <a:off x="635342" y="3260322"/>
                <a:ext cx="4076" cy="131488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627558" y="4576951"/>
                <a:ext cx="156836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473136" y="1557053"/>
            <a:ext cx="1704496" cy="2057400"/>
            <a:chOff x="550861" y="1237358"/>
            <a:chExt cx="1704496" cy="1453867"/>
          </a:xfrm>
        </p:grpSpPr>
        <p:sp>
          <p:nvSpPr>
            <p:cNvPr id="146" name="Rectangle 145"/>
            <p:cNvSpPr/>
            <p:nvPr/>
          </p:nvSpPr>
          <p:spPr>
            <a:xfrm>
              <a:off x="555885" y="1251268"/>
              <a:ext cx="1699188" cy="14399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6" t="6624" r="27895" b="10404"/>
            <a:stretch/>
          </p:blipFill>
          <p:spPr>
            <a:xfrm>
              <a:off x="685800" y="1259939"/>
              <a:ext cx="1554480" cy="1342767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550861" y="1237358"/>
              <a:ext cx="1704496" cy="1436626"/>
              <a:chOff x="501991" y="3229190"/>
              <a:chExt cx="1704496" cy="1436626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01991" y="3229190"/>
                <a:ext cx="136841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46191" y="3403648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39828" y="3584982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44375" y="3776166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29518" y="3944432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81573" y="4573483"/>
                <a:ext cx="132262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-25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306724" y="4573483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507497" y="4571156"/>
                <a:ext cx="97740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634354" y="4570248"/>
                <a:ext cx="18373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1831733" y="4572177"/>
                <a:ext cx="18373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022753" y="4569688"/>
                <a:ext cx="183734" cy="9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6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150</a:t>
                </a: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 flipH="1">
                <a:off x="638341" y="3263630"/>
                <a:ext cx="4076" cy="131488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627558" y="4576951"/>
                <a:ext cx="156836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TextBox 146"/>
            <p:cNvSpPr txBox="1"/>
            <p:nvPr/>
          </p:nvSpPr>
          <p:spPr>
            <a:xfrm>
              <a:off x="568810" y="2519638"/>
              <a:ext cx="12589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-75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65521" y="2331950"/>
              <a:ext cx="127501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67630" y="2147243"/>
              <a:ext cx="127684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-25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29355" y="2581651"/>
              <a:ext cx="132262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942900" y="2581651"/>
              <a:ext cx="97740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608075" y="2508954"/>
            <a:ext cx="156927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6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9627" y="1051560"/>
            <a:ext cx="9144000" cy="162030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Microphysical </a:t>
            </a:r>
            <a:r>
              <a:rPr lang="en-US" b="1" dirty="0" err="1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Intercomparison</a:t>
            </a:r>
            <a:endParaRPr lang="en-US" b="1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 descr="DSCN06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9144000" cy="160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7046" y="3274765"/>
            <a:ext cx="5929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D9D9D9"/>
                </a:solidFill>
                <a:latin typeface="Arial"/>
              </a:rPr>
              <a:t>Only compare location</a:t>
            </a:r>
          </a:p>
          <a:p>
            <a:pPr algn="ctr"/>
            <a:endParaRPr lang="en-US" sz="1600" dirty="0">
              <a:solidFill>
                <a:srgbClr val="D9D9D9"/>
              </a:solidFill>
              <a:latin typeface="Arial"/>
            </a:endParaRPr>
          </a:p>
          <a:p>
            <a:endParaRPr lang="en-US" sz="1600" dirty="0">
              <a:solidFill>
                <a:srgbClr val="D9D9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4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2708330" y="1222407"/>
            <a:ext cx="6372866" cy="55537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0994" y="1222408"/>
            <a:ext cx="2458091" cy="55537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931467" y="1404800"/>
            <a:ext cx="1726096" cy="5145256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784420" y="1404799"/>
            <a:ext cx="1688028" cy="5136549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028546" y="1404800"/>
            <a:ext cx="1761963" cy="515510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028544" y="1448129"/>
            <a:ext cx="172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Milbrandt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Yau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59754" y="1438140"/>
            <a:ext cx="1667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Morrison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26808" y="1444528"/>
            <a:ext cx="160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WDM6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0994" y="1854563"/>
            <a:ext cx="9000201" cy="215444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lIns="0" t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Frequency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05822" y="4212339"/>
            <a:ext cx="6438178" cy="2202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Mean Production Rate (kg kg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 rot="16200000">
            <a:off x="2122386" y="2871140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 rot="16200000">
            <a:off x="2118459" y="5369179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 Height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757524" y="6568675"/>
            <a:ext cx="3740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Zonal Distance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0994" y="1436592"/>
            <a:ext cx="24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1600" b="1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PolKa</a:t>
            </a:r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PID</a:t>
            </a:r>
            <a:endParaRPr lang="en-US" sz="16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-506370" y="3055750"/>
            <a:ext cx="1451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</a:t>
            </a:r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Height</a:t>
            </a:r>
            <a:endParaRPr lang="en-US" sz="12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12698"/>
            <a:ext cx="9144000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E8950E">
                    <a:lumMod val="40000"/>
                    <a:lumOff val="60000"/>
                  </a:srgbClr>
                </a:solidFill>
                <a:latin typeface="Arial Black" panose="020B0A04020102020204" pitchFamily="34" charset="0"/>
              </a:rPr>
              <a:t>Deposition</a:t>
            </a:r>
            <a:endParaRPr lang="en-US" sz="2800" dirty="0">
              <a:solidFill>
                <a:srgbClr val="E8950E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29" name="Picture 28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68"/>
          <a:stretch/>
        </p:blipFill>
        <p:spPr>
          <a:xfrm>
            <a:off x="8523442" y="2188844"/>
            <a:ext cx="557753" cy="1828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38966" y="4609437"/>
            <a:ext cx="472009" cy="1828800"/>
            <a:chOff x="8394590" y="4609437"/>
            <a:chExt cx="760460" cy="18288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84" t="36888" r="12409" b="38808"/>
            <a:stretch/>
          </p:blipFill>
          <p:spPr>
            <a:xfrm>
              <a:off x="8394590" y="4609437"/>
              <a:ext cx="512185" cy="18288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8672558" y="4609437"/>
              <a:ext cx="368437" cy="182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16309" y="4642524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3.1e-6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712430" y="5254650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4.4e-8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712431" y="4904233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3.7e-7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713266" y="5550222"/>
              <a:ext cx="43874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5.2e-9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11602" y="4131824"/>
            <a:ext cx="145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Range</a:t>
            </a:r>
            <a:endParaRPr lang="en-US" sz="10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0383" y="2366266"/>
            <a:ext cx="1958321" cy="1767584"/>
            <a:chOff x="440383" y="2366266"/>
            <a:chExt cx="1958321" cy="1767584"/>
          </a:xfrm>
        </p:grpSpPr>
        <p:grpSp>
          <p:nvGrpSpPr>
            <p:cNvPr id="39" name="Group 38"/>
            <p:cNvGrpSpPr/>
            <p:nvPr/>
          </p:nvGrpSpPr>
          <p:grpSpPr>
            <a:xfrm>
              <a:off x="440383" y="2366266"/>
              <a:ext cx="1958321" cy="1767584"/>
              <a:chOff x="283214" y="2366266"/>
              <a:chExt cx="1958321" cy="176758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04764" y="2366266"/>
                <a:ext cx="1911416" cy="176758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03702" y="338809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4081" y="3876184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04764" y="3632141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02302" y="3132693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83214" y="2640608"/>
                <a:ext cx="212364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90165" y="2901305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83344" y="2409220"/>
                <a:ext cx="12447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33171" y="2492941"/>
                <a:ext cx="867004" cy="1300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81081" y="3939596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596850" y="3934969"/>
                <a:ext cx="9525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44559" y="394016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0.75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78869" y="3942319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78062" y="3938126"/>
                <a:ext cx="28240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053181" y="3589835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049909" y="3335527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049909" y="3084627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0.3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064902" y="2843039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055068" y="2614053"/>
                <a:ext cx="17663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</p:grpSp>
        <p:pic>
          <p:nvPicPr>
            <p:cNvPr id="133" name="Picture 132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8" t="72640" r="52974" b="3490"/>
            <a:stretch/>
          </p:blipFill>
          <p:spPr>
            <a:xfrm>
              <a:off x="661230" y="2375366"/>
              <a:ext cx="1553703" cy="156734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698121" y="3762637"/>
              <a:ext cx="859223" cy="1574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Title 1"/>
          <p:cNvSpPr txBox="1">
            <a:spLocks/>
          </p:cNvSpPr>
          <p:nvPr/>
        </p:nvSpPr>
        <p:spPr>
          <a:xfrm>
            <a:off x="140148" y="2073790"/>
            <a:ext cx="2418750" cy="28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Ice Crystals = Deposition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690340" y="3388099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64790" y="2941002"/>
            <a:ext cx="1369466" cy="0"/>
          </a:xfrm>
          <a:prstGeom prst="line">
            <a:avLst/>
          </a:prstGeom>
          <a:ln w="19050">
            <a:solidFill>
              <a:schemeClr val="bg2">
                <a:lumMod val="90000"/>
                <a:lumOff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686276" y="2781190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80499" y="3214605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914448" y="3228993"/>
            <a:ext cx="913025" cy="229733"/>
          </a:xfrm>
          <a:prstGeom prst="line">
            <a:avLst/>
          </a:prstGeom>
          <a:ln w="38100">
            <a:solidFill>
              <a:srgbClr val="D911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t="36992" r="72198" b="38857"/>
          <a:stretch/>
        </p:blipFill>
        <p:spPr>
          <a:xfrm>
            <a:off x="3113607" y="2275306"/>
            <a:ext cx="1600200" cy="1828800"/>
          </a:xfrm>
          <a:prstGeom prst="rect">
            <a:avLst/>
          </a:prstGeom>
        </p:spPr>
      </p:pic>
      <p:pic>
        <p:nvPicPr>
          <p:cNvPr id="91" name="Picture 90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8" t="36992" r="44194" b="38857"/>
          <a:stretch/>
        </p:blipFill>
        <p:spPr>
          <a:xfrm>
            <a:off x="5008823" y="2275142"/>
            <a:ext cx="1600200" cy="1828800"/>
          </a:xfrm>
          <a:prstGeom prst="rect">
            <a:avLst/>
          </a:prstGeom>
        </p:spPr>
      </p:pic>
      <p:pic>
        <p:nvPicPr>
          <p:cNvPr id="92" name="Picture 9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2" t="36992" r="16154" b="38857"/>
          <a:stretch/>
        </p:blipFill>
        <p:spPr>
          <a:xfrm>
            <a:off x="6835322" y="2275306"/>
            <a:ext cx="1600200" cy="1828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33738" y="3546869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241763" y="2996627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79058" y="2825253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173281" y="3393418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36772" r="72087" b="38418"/>
          <a:stretch/>
        </p:blipFill>
        <p:spPr>
          <a:xfrm>
            <a:off x="3103559" y="4592284"/>
            <a:ext cx="1600200" cy="1828800"/>
          </a:xfrm>
          <a:prstGeom prst="rect">
            <a:avLst/>
          </a:prstGeom>
        </p:spPr>
      </p:pic>
      <p:pic>
        <p:nvPicPr>
          <p:cNvPr id="93" name="Picture 92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9" t="36772" r="44083" b="38418"/>
          <a:stretch/>
        </p:blipFill>
        <p:spPr>
          <a:xfrm>
            <a:off x="4976734" y="4581852"/>
            <a:ext cx="1600200" cy="1828800"/>
          </a:xfrm>
          <a:prstGeom prst="rect">
            <a:avLst/>
          </a:prstGeom>
        </p:spPr>
      </p:pic>
      <p:pic>
        <p:nvPicPr>
          <p:cNvPr id="94" name="Picture 93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2" t="36772" r="16043" b="38418"/>
          <a:stretch/>
        </p:blipFill>
        <p:spPr>
          <a:xfrm>
            <a:off x="6832878" y="4595434"/>
            <a:ext cx="1600200" cy="182880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>
            <a:off x="3272321" y="5848318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80346" y="5298076"/>
            <a:ext cx="5194609" cy="0"/>
          </a:xfrm>
          <a:prstGeom prst="line">
            <a:avLst/>
          </a:prstGeom>
          <a:ln w="12700">
            <a:solidFill>
              <a:schemeClr val="bg2">
                <a:lumMod val="90000"/>
                <a:lumOff val="1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117641" y="5126702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-20°C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211864" y="5694867"/>
            <a:ext cx="5067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</a:p>
        </p:txBody>
      </p:sp>
    </p:spTree>
    <p:extLst>
      <p:ext uri="{BB962C8B-B14F-4D97-AF65-F5344CB8AC3E}">
        <p14:creationId xmlns:p14="http://schemas.microsoft.com/office/powerpoint/2010/main" val="27912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3634</TotalTime>
  <Words>2057</Words>
  <Application>Microsoft Office PowerPoint</Application>
  <PresentationFormat>On-screen Show (4:3)</PresentationFormat>
  <Paragraphs>831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Calisto MT</vt:lpstr>
      <vt:lpstr>Times New Roman</vt:lpstr>
      <vt:lpstr>Story</vt:lpstr>
      <vt:lpstr>Validation of the Simulated Microphysical Structure within the Midlevel Inflow Region of a Tropical, Oceanic Squall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Methodology: Compositing</vt:lpstr>
      <vt:lpstr>Methodology: Composite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Validation of the Simulated Microphysical Structure within the Midlevel Inflow Region of a Tropical, Oceanic Squall Line</dc:title>
  <dc:creator>Hannah</dc:creator>
  <cp:lastModifiedBy>Hannah</cp:lastModifiedBy>
  <cp:revision>264</cp:revision>
  <dcterms:created xsi:type="dcterms:W3CDTF">2015-08-09T20:26:17Z</dcterms:created>
  <dcterms:modified xsi:type="dcterms:W3CDTF">2015-09-21T22:02:32Z</dcterms:modified>
</cp:coreProperties>
</file>