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710" r:id="rId3"/>
  </p:sldMasterIdLst>
  <p:notesMasterIdLst>
    <p:notesMasterId r:id="rId9"/>
  </p:notesMasterIdLst>
  <p:sldIdLst>
    <p:sldId id="256" r:id="rId4"/>
    <p:sldId id="275" r:id="rId5"/>
    <p:sldId id="258" r:id="rId6"/>
    <p:sldId id="281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BBB77-DE39-6B4F-8800-00C084A6FA03}" type="datetimeFigureOut">
              <a:rPr lang="en-US" smtClean="0"/>
              <a:t>7/14/15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9BFC8-47A1-7D40-8511-9EBC0373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at BSRs in both winter &amp; summer in both hemispheres—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Several regimes: warm pool,</a:t>
            </a:r>
            <a:r>
              <a:rPr lang="en-US" baseline="0" dirty="0" smtClean="0"/>
              <a:t> monsoonal ITCZ, frontal, plum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17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98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72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69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30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66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722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121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56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5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854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0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44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94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3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19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529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908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930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3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0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616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200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686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2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5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28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2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4799" y="461540"/>
            <a:ext cx="8211120" cy="6248525"/>
            <a:chOff x="364799" y="39225"/>
            <a:chExt cx="8211120" cy="6248525"/>
          </a:xfrm>
        </p:grpSpPr>
        <p:sp>
          <p:nvSpPr>
            <p:cNvPr id="5" name="TextBox 4"/>
            <p:cNvSpPr txBox="1"/>
            <p:nvPr/>
          </p:nvSpPr>
          <p:spPr>
            <a:xfrm>
              <a:off x="364799" y="39225"/>
              <a:ext cx="81096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Arial"/>
                  <a:cs typeface="Arial"/>
                </a:rPr>
                <a:t>Different Forms of Broad Stratiform Rain Areas</a:t>
              </a:r>
              <a:endParaRPr lang="en-US" sz="36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799" y="3136612"/>
              <a:ext cx="29388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rial"/>
                  <a:cs typeface="Arial"/>
                </a:rPr>
                <a:t>Robert A. Houze, Jr.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4799" y="5826085"/>
              <a:ext cx="6303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rial"/>
                  <a:cs typeface="Arial"/>
                </a:rPr>
                <a:t>PMM Science Team, </a:t>
              </a:r>
              <a:r>
                <a:rPr lang="en-US" sz="2400" dirty="0" smtClean="0">
                  <a:solidFill>
                    <a:schemeClr val="bg1"/>
                  </a:solidFill>
                  <a:latin typeface="Arial"/>
                  <a:cs typeface="Arial"/>
                </a:rPr>
                <a:t>Baltimore, </a:t>
              </a:r>
              <a:r>
                <a:rPr lang="en-US" sz="2400" dirty="0" smtClean="0">
                  <a:solidFill>
                    <a:schemeClr val="bg1"/>
                  </a:solidFill>
                  <a:latin typeface="Arial"/>
                  <a:cs typeface="Arial"/>
                </a:rPr>
                <a:t>14 </a:t>
              </a:r>
              <a:r>
                <a:rPr lang="en-US" sz="2400" dirty="0" smtClean="0">
                  <a:solidFill>
                    <a:schemeClr val="bg1"/>
                  </a:solidFill>
                  <a:latin typeface="Arial"/>
                  <a:cs typeface="Arial"/>
                </a:rPr>
                <a:t>July 2015</a:t>
              </a:r>
            </a:p>
          </p:txBody>
        </p:sp>
        <p:pic>
          <p:nvPicPr>
            <p:cNvPr id="8" name="Picture 7" descr="trmmsat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262" y="1818102"/>
              <a:ext cx="3914657" cy="32217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20" y="1427359"/>
            <a:ext cx="530857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73099"/>
            <a:ext cx="9144000" cy="5210353"/>
            <a:chOff x="0" y="279399"/>
            <a:chExt cx="9144000" cy="5210353"/>
          </a:xfrm>
        </p:grpSpPr>
        <p:sp>
          <p:nvSpPr>
            <p:cNvPr id="3" name="Rectangle 2"/>
            <p:cNvSpPr/>
            <p:nvPr/>
          </p:nvSpPr>
          <p:spPr>
            <a:xfrm>
              <a:off x="0" y="279399"/>
              <a:ext cx="9144000" cy="5210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24800"/>
            <a:stretch/>
          </p:blipFill>
          <p:spPr>
            <a:xfrm>
              <a:off x="0" y="546101"/>
              <a:ext cx="9144000" cy="432433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3175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Regions of Frequent Broad Stratiform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8477250" y="2646750"/>
            <a:ext cx="463466" cy="1592458"/>
            <a:chOff x="8218052" y="2273302"/>
            <a:chExt cx="489899" cy="16832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6528" t="79166" r="15779" b="13638"/>
            <a:stretch/>
          </p:blipFill>
          <p:spPr>
            <a:xfrm rot="5400000">
              <a:off x="7707775" y="2956408"/>
              <a:ext cx="1683282" cy="3170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91242" t="41723" r="5474" b="44682"/>
            <a:stretch/>
          </p:blipFill>
          <p:spPr>
            <a:xfrm flipH="1" flipV="1">
              <a:off x="8218052" y="2731998"/>
              <a:ext cx="241161" cy="932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52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53807" y="0"/>
            <a:ext cx="3987901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19625" y="27983"/>
            <a:ext cx="3348990" cy="6751740"/>
            <a:chOff x="600209" y="27983"/>
            <a:chExt cx="3348990" cy="6751740"/>
          </a:xfrm>
          <a:solidFill>
            <a:srgbClr val="FFFFFF"/>
          </a:solidFill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423" r="4551"/>
            <a:stretch/>
          </p:blipFill>
          <p:spPr>
            <a:xfrm>
              <a:off x="600209" y="27983"/>
              <a:ext cx="3267746" cy="2077720"/>
            </a:xfrm>
            <a:prstGeom prst="rect">
              <a:avLst/>
            </a:prstGeom>
            <a:grpFill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059" y="2233915"/>
              <a:ext cx="3279140" cy="2319020"/>
            </a:xfrm>
            <a:prstGeom prst="rect">
              <a:avLst/>
            </a:prstGeom>
            <a:grpFill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3647" r="47805" b="25633"/>
            <a:stretch/>
          </p:blipFill>
          <p:spPr>
            <a:xfrm>
              <a:off x="600209" y="4547109"/>
              <a:ext cx="3329366" cy="2232614"/>
            </a:xfrm>
            <a:prstGeom prst="rect">
              <a:avLst/>
            </a:prstGeom>
            <a:grpFill/>
          </p:spPr>
        </p:pic>
      </p:grpSp>
      <p:sp>
        <p:nvSpPr>
          <p:cNvPr id="7" name="TextBox 6"/>
          <p:cNvSpPr txBox="1"/>
          <p:nvPr/>
        </p:nvSpPr>
        <p:spPr>
          <a:xfrm>
            <a:off x="783159" y="2249691"/>
            <a:ext cx="4520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Visualization software views of broad stratiform region echoes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9625" y="53368"/>
            <a:ext cx="95842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West Pacific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9625" y="2281323"/>
            <a:ext cx="10639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Bay of Bengal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9625" y="4698255"/>
            <a:ext cx="12233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Frontal system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0959" y="155762"/>
            <a:ext cx="179096" cy="2755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71411" y="2384587"/>
            <a:ext cx="179096" cy="2755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04608" y="4722456"/>
            <a:ext cx="383367" cy="2755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92649" y="3733593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92649" y="3257215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7653" y="2751726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12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8750985" y="1896289"/>
            <a:ext cx="394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Km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06381" y="4270110"/>
            <a:ext cx="394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Km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88156" y="6502724"/>
            <a:ext cx="394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Km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881744" y="2980216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Height (km)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2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479" y="497007"/>
            <a:ext cx="8715043" cy="6005495"/>
            <a:chOff x="281764" y="497007"/>
            <a:chExt cx="8715043" cy="6005495"/>
          </a:xfrm>
        </p:grpSpPr>
        <p:sp>
          <p:nvSpPr>
            <p:cNvPr id="6" name="Rectangle 5"/>
            <p:cNvSpPr/>
            <p:nvPr/>
          </p:nvSpPr>
          <p:spPr>
            <a:xfrm>
              <a:off x="281765" y="497007"/>
              <a:ext cx="8715042" cy="60054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3890" t="21873" r="13890"/>
            <a:stretch/>
          </p:blipFill>
          <p:spPr>
            <a:xfrm>
              <a:off x="281765" y="497007"/>
              <a:ext cx="8715042" cy="224779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3436" t="3386" r="14342" b="6857"/>
            <a:stretch/>
          </p:blipFill>
          <p:spPr>
            <a:xfrm>
              <a:off x="281764" y="2740897"/>
              <a:ext cx="8715043" cy="376160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45454" y="5235799"/>
            <a:ext cx="1599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Meiiyu</a:t>
            </a:r>
            <a:r>
              <a:rPr lang="en-US" sz="1200" dirty="0" smtClean="0"/>
              <a:t>, </a:t>
            </a:r>
            <a:r>
              <a:rPr lang="en-US" sz="1200" dirty="0" err="1" smtClean="0"/>
              <a:t>Baiu</a:t>
            </a:r>
            <a:r>
              <a:rPr lang="en-US" sz="1200" dirty="0" smtClean="0"/>
              <a:t>, </a:t>
            </a:r>
            <a:r>
              <a:rPr lang="en-US" sz="1200" dirty="0" err="1"/>
              <a:t>J</a:t>
            </a:r>
            <a:r>
              <a:rPr lang="en-US" sz="1200" dirty="0" err="1" smtClean="0"/>
              <a:t>angma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593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428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/>
                <a:cs typeface="Arial"/>
              </a:rPr>
              <a:t>END</a:t>
            </a: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4939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This research is supported by</a:t>
            </a:r>
            <a:r>
              <a:rPr lang="en-US" dirty="0">
                <a:solidFill>
                  <a:prstClr val="white"/>
                </a:solidFill>
                <a:latin typeface="Arial"/>
                <a:cs typeface="Arial"/>
              </a:rPr>
              <a:t>: </a:t>
            </a:r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NASA grant NNX13AG71G  </a:t>
            </a:r>
          </a:p>
        </p:txBody>
      </p:sp>
    </p:spTree>
    <p:extLst>
      <p:ext uri="{BB962C8B-B14F-4D97-AF65-F5344CB8AC3E}">
        <p14:creationId xmlns:p14="http://schemas.microsoft.com/office/powerpoint/2010/main" val="314953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451</TotalTime>
  <Words>95</Words>
  <Application>Microsoft Macintosh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Default Theme</vt:lpstr>
      <vt:lpstr>2_Default Theme</vt:lpstr>
      <vt:lpstr>3_Default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Department of Atmos. Sci.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Houze</dc:creator>
  <cp:lastModifiedBy>Robert Houze</cp:lastModifiedBy>
  <cp:revision>26</cp:revision>
  <dcterms:created xsi:type="dcterms:W3CDTF">2015-06-04T00:35:42Z</dcterms:created>
  <dcterms:modified xsi:type="dcterms:W3CDTF">2015-07-14T20:17:45Z</dcterms:modified>
</cp:coreProperties>
</file>