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698" r:id="rId5"/>
    <p:sldMasterId id="2147483710" r:id="rId6"/>
    <p:sldMasterId id="2147483722" r:id="rId7"/>
  </p:sldMasterIdLst>
  <p:notesMasterIdLst>
    <p:notesMasterId r:id="rId24"/>
  </p:notesMasterIdLst>
  <p:sldIdLst>
    <p:sldId id="256" r:id="rId8"/>
    <p:sldId id="268" r:id="rId9"/>
    <p:sldId id="269" r:id="rId10"/>
    <p:sldId id="282" r:id="rId11"/>
    <p:sldId id="265" r:id="rId12"/>
    <p:sldId id="284" r:id="rId13"/>
    <p:sldId id="270" r:id="rId14"/>
    <p:sldId id="271" r:id="rId15"/>
    <p:sldId id="272" r:id="rId16"/>
    <p:sldId id="273" r:id="rId17"/>
    <p:sldId id="274" r:id="rId18"/>
    <p:sldId id="275" r:id="rId19"/>
    <p:sldId id="258" r:id="rId20"/>
    <p:sldId id="279" r:id="rId21"/>
    <p:sldId id="285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BBB77-DE39-6B4F-8800-00C084A6FA03}" type="datetimeFigureOut">
              <a:rPr lang="en-US" smtClean="0"/>
              <a:t>7/13/15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9BFC8-47A1-7D40-8511-9EBC0373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13EBAD-6008-8D49-8680-FE46D5D66C1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Recall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	TRMM PR samples a 3D volume.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We can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	plot a histogram showing frequency of occurrence of reflectivity values at each altitude. </a:t>
            </a:r>
          </a:p>
          <a:p>
            <a:pPr algn="just" eaLnBrk="1" hangingPunct="1">
              <a:spcBef>
                <a:spcPct val="0"/>
              </a:spcBef>
            </a:pPr>
            <a:endParaRPr lang="en-CA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0CEA5-7784-6845-BA3F-5B19C2D35008}" type="slidenum">
              <a:rPr lang="en-US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304D6-272A-F74C-BC65-C10933C489EA}" type="slidenum">
              <a:rPr lang="en-US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r>
              <a:rPr lang="en-US" dirty="0"/>
              <a:t>First we will look at </a:t>
            </a:r>
            <a:r>
              <a:rPr lang="en-US" dirty="0" smtClean="0"/>
              <a:t>echoes identified</a:t>
            </a:r>
            <a:r>
              <a:rPr lang="en-US" baseline="0" dirty="0" smtClean="0"/>
              <a:t> as “convective”</a:t>
            </a:r>
            <a:r>
              <a:rPr lang="en-US" dirty="0" smtClean="0"/>
              <a:t> </a:t>
            </a:r>
            <a:r>
              <a:rPr lang="en-US" dirty="0" err="1" smtClean="0"/>
              <a:t>byTRMM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To do this</a:t>
            </a:r>
            <a:r>
              <a:rPr lang="en-US" dirty="0" smtClean="0"/>
              <a:t>—identify </a:t>
            </a:r>
            <a:r>
              <a:rPr lang="en-US" dirty="0"/>
              <a:t>3D echo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cores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altLang="ja-JP" dirty="0" smtClean="0">
                <a:latin typeface="Arial"/>
              </a:rPr>
              <a:t> that are EMBEDDED in larger echoes</a:t>
            </a:r>
          </a:p>
          <a:p>
            <a:r>
              <a:rPr lang="en-US" u="sng" dirty="0" smtClean="0">
                <a:latin typeface="Arial"/>
              </a:rPr>
              <a:t>Deep cores</a:t>
            </a:r>
            <a:r>
              <a:rPr lang="en-US" dirty="0" smtClean="0">
                <a:latin typeface="Arial"/>
              </a:rPr>
              <a:t>—associated with young,</a:t>
            </a:r>
            <a:r>
              <a:rPr lang="en-US" baseline="0" dirty="0" smtClean="0">
                <a:latin typeface="Arial"/>
              </a:rPr>
              <a:t> extremely vigorous convection</a:t>
            </a:r>
          </a:p>
          <a:p>
            <a:r>
              <a:rPr lang="en-US" u="sng" baseline="0" dirty="0" smtClean="0">
                <a:latin typeface="Arial"/>
              </a:rPr>
              <a:t>Wide cores</a:t>
            </a:r>
            <a:r>
              <a:rPr lang="en-US" baseline="0" dirty="0" smtClean="0">
                <a:latin typeface="Arial"/>
              </a:rPr>
              <a:t>—indicate where intense convection is aggregating and growing upscale into mesoscale systems</a:t>
            </a:r>
          </a:p>
          <a:p>
            <a:r>
              <a:rPr lang="en-US" baseline="0" dirty="0" smtClean="0">
                <a:latin typeface="Arial"/>
              </a:rPr>
              <a:t>Two categories—we find </a:t>
            </a:r>
            <a:r>
              <a:rPr lang="en-US" u="sng" baseline="0" dirty="0" smtClean="0">
                <a:latin typeface="Arial"/>
              </a:rPr>
              <a:t>strong</a:t>
            </a:r>
            <a:r>
              <a:rPr lang="en-US" baseline="0" dirty="0" smtClean="0">
                <a:latin typeface="Arial"/>
              </a:rPr>
              <a:t> categories are better indicators of processes over land, moderate better over oceans</a:t>
            </a:r>
          </a:p>
          <a:p>
            <a:r>
              <a:rPr lang="en-US" u="sng" baseline="0" dirty="0" smtClean="0">
                <a:latin typeface="Arial"/>
              </a:rPr>
              <a:t>Shallow isolated</a:t>
            </a:r>
            <a:r>
              <a:rPr lang="en-US" baseline="0" dirty="0" smtClean="0">
                <a:latin typeface="Arial"/>
              </a:rPr>
              <a:t>—are generally warm rain showers or small cumulonimbus clouds—fall into the category of “congestus”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of results</a:t>
            </a:r>
          </a:p>
          <a:p>
            <a:r>
              <a:rPr lang="en-US" dirty="0" smtClean="0"/>
              <a:t>Because of time limitation—showing only DJF</a:t>
            </a:r>
          </a:p>
          <a:p>
            <a:r>
              <a:rPr lang="en-US" dirty="0" smtClean="0"/>
              <a:t>Shallow isolated echoes—are</a:t>
            </a:r>
            <a:r>
              <a:rPr lang="en-US" baseline="0" dirty="0" smtClean="0"/>
              <a:t> an oceanic phenomenon</a:t>
            </a:r>
          </a:p>
          <a:p>
            <a:r>
              <a:rPr lang="en-US" baseline="0" dirty="0" smtClean="0"/>
              <a:t>Deepest, most intense, embedded cores--continental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5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noted…wide cores</a:t>
            </a:r>
            <a:r>
              <a:rPr lang="en-US" baseline="0" dirty="0" smtClean="0"/>
              <a:t> are those growing upscale</a:t>
            </a:r>
          </a:p>
          <a:p>
            <a:r>
              <a:rPr lang="en-US" baseline="0" dirty="0" smtClean="0"/>
              <a:t>This shows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Mesoscale development much more widespread than the occurrence of extremely deep/intense convective core occurrence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Close correspondence of moderate deep conv. cores and mesoscale development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 rainiest regions—Amazon, MC, &amp; Gulf coast—have mesoscale development from mostly moderately deep &amp; intense convection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28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304D6-272A-F74C-BC65-C10933C489EA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r>
              <a:rPr lang="en-US"/>
              <a:t>First we will look at convective echo structure in the TRMM data. </a:t>
            </a:r>
          </a:p>
          <a:p>
            <a:r>
              <a:rPr lang="en-US"/>
              <a:t>To do this—</a:t>
            </a:r>
          </a:p>
          <a:p>
            <a:r>
              <a:rPr lang="en-US"/>
              <a:t>	identify 3D echo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cores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</a:t>
            </a:r>
            <a:r>
              <a:rPr lang="en-US" baseline="0" dirty="0" smtClean="0"/>
              <a:t> stratiform regions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Manifest in regions of wide convective cores, i.e. where mesoscale aggregation &amp; organization occur—globally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Manifests more strongly over oceans—wherever mesoscale organization is happening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Over land regions where the most intense deep &amp; wide convective systems occur, stratiform development is not especially strong.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Over semi-oceanic regions—Amazon, MC, and Gulf, BRSs manifest more strongly than regions where mesoscale conv. aggregation manifests most strongly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87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at BSRs in both winter &amp; summer in both hemispheres—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Several regimes: warm pool,</a:t>
            </a:r>
            <a:r>
              <a:rPr lang="en-US" baseline="0" dirty="0" smtClean="0"/>
              <a:t> monsoonal ITCZ, frontal, plum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17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57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09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82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562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1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97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07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860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16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5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465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763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963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985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725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699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308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666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72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12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50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564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854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06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44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95B3-5579-2C41-8CD3-A9D9D3436C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18701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EBD68-4906-7944-AD22-412261DE2907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2047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354FC-DE04-C64F-93CA-0581EDEC3A19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5733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6CD9-73DB-C649-A626-E3D68329BB21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80324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F6AA9-F19C-704F-8516-10D8C34033BB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49669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090F6-5CC6-7245-8EB8-615334C2CA54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06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0B1F-EDDD-1242-BB0B-9A0E62A9E128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65421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0825D-895C-1E41-9107-40DC4BD87479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93728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ED86E-195F-0544-A063-FE257B4DD233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85788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34773-1587-564C-8417-40356C4A3FA6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78228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FFEFB-60B4-DD43-9FB4-98D2708C5422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9314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EE2B7-2393-E943-8040-7911A4B8B027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81855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945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397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19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52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2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908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930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35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616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200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686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228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2845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916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2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74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048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629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771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587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420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773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51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86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5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40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28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Palatino Linotype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ABF06-999A-6E43-8BAC-3290E820C7D8}" type="slidenum">
              <a:rPr lang="en-CA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3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6F195CE-D83C-B547-8F75-4F604798EF5E}" type="slidenum"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771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2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9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4799" y="461540"/>
            <a:ext cx="8211120" cy="5923665"/>
            <a:chOff x="364799" y="39225"/>
            <a:chExt cx="8211120" cy="5923665"/>
          </a:xfrm>
        </p:grpSpPr>
        <p:sp>
          <p:nvSpPr>
            <p:cNvPr id="5" name="TextBox 4"/>
            <p:cNvSpPr txBox="1"/>
            <p:nvPr/>
          </p:nvSpPr>
          <p:spPr>
            <a:xfrm>
              <a:off x="364799" y="39225"/>
              <a:ext cx="81096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Arial"/>
                  <a:cs typeface="Arial"/>
                </a:rPr>
                <a:t>The Variable Structure of </a:t>
              </a:r>
              <a:r>
                <a:rPr lang="en-US" sz="3600" b="1" dirty="0" smtClean="0">
                  <a:solidFill>
                    <a:schemeClr val="bg1"/>
                  </a:solidFill>
                  <a:latin typeface="Arial"/>
                  <a:cs typeface="Arial"/>
                </a:rPr>
                <a:t>Convection at Low </a:t>
              </a:r>
              <a:r>
                <a:rPr lang="en-US" sz="3600" b="1" dirty="0" smtClean="0">
                  <a:solidFill>
                    <a:schemeClr val="bg1"/>
                  </a:solidFill>
                  <a:latin typeface="Arial"/>
                  <a:cs typeface="Arial"/>
                </a:rPr>
                <a:t>Latitudes</a:t>
              </a:r>
              <a:endParaRPr lang="en-US" sz="36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799" y="3136612"/>
              <a:ext cx="29388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Arial"/>
                  <a:cs typeface="Arial"/>
                </a:rPr>
                <a:t>Robert A. Houze, Jr.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4799" y="5501225"/>
              <a:ext cx="6154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Arial"/>
                  <a:cs typeface="Arial"/>
                </a:rPr>
                <a:t>TRMM Celebration, Baltimore, 13 July 2015</a:t>
              </a:r>
            </a:p>
          </p:txBody>
        </p:sp>
        <p:pic>
          <p:nvPicPr>
            <p:cNvPr id="8" name="Picture 7" descr="trmmsat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262" y="1818102"/>
              <a:ext cx="3914657" cy="3221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48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69" y="137442"/>
            <a:ext cx="5604496" cy="59382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/>
            <a:r>
              <a:rPr lang="en-C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Broad stratiform regions</a:t>
            </a:r>
            <a:endParaRPr lang="en-C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22184"/>
              </p:ext>
            </p:extLst>
          </p:nvPr>
        </p:nvGraphicFramePr>
        <p:xfrm>
          <a:off x="943141" y="4898647"/>
          <a:ext cx="390690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123"/>
                <a:gridCol w="17497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Type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Width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/>
                        <a:t>&gt; 50,000 km</a:t>
                      </a:r>
                      <a:r>
                        <a:rPr lang="en-CA" sz="1600" baseline="300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&gt; 30,000 km</a:t>
                      </a:r>
                      <a:r>
                        <a:rPr lang="en-CA" sz="1600" baseline="30000" dirty="0" smtClean="0"/>
                        <a:t>2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1931340" y="3746867"/>
            <a:ext cx="3160468" cy="21069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1931340" y="2318804"/>
            <a:ext cx="2294265" cy="14280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5091808" y="2465122"/>
            <a:ext cx="838402" cy="14924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 rot="208255">
            <a:off x="2969837" y="3400691"/>
            <a:ext cx="1044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D1D1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land</a:t>
            </a:r>
          </a:p>
        </p:txBody>
      </p:sp>
      <p:sp>
        <p:nvSpPr>
          <p:cNvPr id="106507" name="Freeform 11" descr="25%"/>
          <p:cNvSpPr>
            <a:spLocks/>
          </p:cNvSpPr>
          <p:nvPr/>
        </p:nvSpPr>
        <p:spPr bwMode="auto">
          <a:xfrm>
            <a:off x="1931340" y="3760035"/>
            <a:ext cx="3159005" cy="443344"/>
          </a:xfrm>
          <a:custGeom>
            <a:avLst/>
            <a:gdLst>
              <a:gd name="T0" fmla="*/ 0 w 2159"/>
              <a:gd name="T1" fmla="*/ 0 h 303"/>
              <a:gd name="T2" fmla="*/ 0 w 2159"/>
              <a:gd name="T3" fmla="*/ 160 h 303"/>
              <a:gd name="T4" fmla="*/ 2159 w 2159"/>
              <a:gd name="T5" fmla="*/ 303 h 303"/>
              <a:gd name="T6" fmla="*/ 2157 w 2159"/>
              <a:gd name="T7" fmla="*/ 140 h 303"/>
              <a:gd name="T8" fmla="*/ 0 w 2159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9" h="303">
                <a:moveTo>
                  <a:pt x="0" y="0"/>
                </a:moveTo>
                <a:lnTo>
                  <a:pt x="0" y="160"/>
                </a:lnTo>
                <a:lnTo>
                  <a:pt x="2159" y="303"/>
                </a:lnTo>
                <a:lnTo>
                  <a:pt x="2157" y="140"/>
                </a:lnTo>
                <a:lnTo>
                  <a:pt x="0" y="0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chemeClr val="bg1"/>
            </a:bgClr>
          </a:pattFill>
          <a:ln w="19050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8" name="Freeform 12" descr="25%"/>
          <p:cNvSpPr>
            <a:spLocks/>
          </p:cNvSpPr>
          <p:nvPr/>
        </p:nvSpPr>
        <p:spPr bwMode="auto">
          <a:xfrm>
            <a:off x="5064008" y="2434395"/>
            <a:ext cx="902781" cy="1779226"/>
          </a:xfrm>
          <a:custGeom>
            <a:avLst/>
            <a:gdLst>
              <a:gd name="T0" fmla="*/ 0 w 617"/>
              <a:gd name="T1" fmla="*/ 1058 h 1216"/>
              <a:gd name="T2" fmla="*/ 0 w 617"/>
              <a:gd name="T3" fmla="*/ 1216 h 1216"/>
              <a:gd name="T4" fmla="*/ 617 w 617"/>
              <a:gd name="T5" fmla="*/ 74 h 1216"/>
              <a:gd name="T6" fmla="*/ 611 w 617"/>
              <a:gd name="T7" fmla="*/ 0 h 1216"/>
              <a:gd name="T8" fmla="*/ 0 w 617"/>
              <a:gd name="T9" fmla="*/ 105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7" h="1216">
                <a:moveTo>
                  <a:pt x="0" y="1058"/>
                </a:moveTo>
                <a:lnTo>
                  <a:pt x="0" y="1216"/>
                </a:lnTo>
                <a:lnTo>
                  <a:pt x="617" y="74"/>
                </a:lnTo>
                <a:lnTo>
                  <a:pt x="611" y="0"/>
                </a:lnTo>
                <a:lnTo>
                  <a:pt x="0" y="1058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chemeClr val="bg1"/>
            </a:bgClr>
          </a:pattFill>
          <a:ln w="19050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65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774474"/>
              </p:ext>
            </p:extLst>
          </p:nvPr>
        </p:nvGraphicFramePr>
        <p:xfrm>
          <a:off x="5002520" y="974442"/>
          <a:ext cx="1545117" cy="1025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Bitmap Image" r:id="rId4" imgW="2381582" imgH="1580952" progId="Paint.Picture">
                  <p:embed/>
                </p:oleObj>
              </mc:Choice>
              <mc:Fallback>
                <p:oleObj name="Bitmap Image" r:id="rId4" imgW="2381582" imgH="15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520" y="974442"/>
                        <a:ext cx="1545117" cy="1025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1" name="Arc 15"/>
          <p:cNvSpPr>
            <a:spLocks/>
          </p:cNvSpPr>
          <p:nvPr/>
        </p:nvSpPr>
        <p:spPr bwMode="auto">
          <a:xfrm>
            <a:off x="4562869" y="2130054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2" name="Arc 16"/>
          <p:cNvSpPr>
            <a:spLocks/>
          </p:cNvSpPr>
          <p:nvPr/>
        </p:nvSpPr>
        <p:spPr bwMode="auto">
          <a:xfrm>
            <a:off x="4740645" y="1944732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3" name="Arc 17"/>
          <p:cNvSpPr>
            <a:spLocks/>
          </p:cNvSpPr>
          <p:nvPr/>
        </p:nvSpPr>
        <p:spPr bwMode="auto">
          <a:xfrm>
            <a:off x="5108634" y="1628915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5" name="Arc 19"/>
          <p:cNvSpPr>
            <a:spLocks/>
          </p:cNvSpPr>
          <p:nvPr/>
        </p:nvSpPr>
        <p:spPr bwMode="auto">
          <a:xfrm>
            <a:off x="4933052" y="1763527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 flipH="1">
            <a:off x="3014133" y="2788484"/>
            <a:ext cx="2199119" cy="618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legacyObliqueTopRight"/>
            <a:lightRig rig="legacyFlat3" dir="t"/>
          </a:scene3d>
          <a:sp3d extrusionH="5445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1240B29-F687-4f45-9708-019B960494DF}">
              <a14:hiddenLine xmlns:a14="http://schemas.microsoft.com/office/drawing/2010/main" w="2857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Arc 15"/>
          <p:cNvSpPr>
            <a:spLocks/>
          </p:cNvSpPr>
          <p:nvPr/>
        </p:nvSpPr>
        <p:spPr bwMode="auto">
          <a:xfrm>
            <a:off x="4291878" y="2254405"/>
            <a:ext cx="430792" cy="44385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connsiteX0" fmla="*/ 1802 w 26136"/>
              <a:gd name="connsiteY0" fmla="*/ 0 h 22679"/>
              <a:gd name="connsiteX1" fmla="*/ 23402 w 26136"/>
              <a:gd name="connsiteY1" fmla="*/ 21601 h 22679"/>
              <a:gd name="connsiteX0" fmla="*/ 1802 w 26136"/>
              <a:gd name="connsiteY0" fmla="*/ 0 h 22679"/>
              <a:gd name="connsiteX1" fmla="*/ 26136 w 26136"/>
              <a:gd name="connsiteY1" fmla="*/ 19648 h 22679"/>
              <a:gd name="connsiteX2" fmla="*/ 1802 w 26136"/>
              <a:gd name="connsiteY2" fmla="*/ 21601 h 22679"/>
              <a:gd name="connsiteX3" fmla="*/ 1802 w 26136"/>
              <a:gd name="connsiteY3" fmla="*/ 0 h 22679"/>
              <a:gd name="connsiteX0" fmla="*/ 1802 w 26527"/>
              <a:gd name="connsiteY0" fmla="*/ 0 h 22679"/>
              <a:gd name="connsiteX1" fmla="*/ 26527 w 26527"/>
              <a:gd name="connsiteY1" fmla="*/ 20625 h 22679"/>
              <a:gd name="connsiteX0" fmla="*/ 1802 w 26527"/>
              <a:gd name="connsiteY0" fmla="*/ 0 h 22679"/>
              <a:gd name="connsiteX1" fmla="*/ 26136 w 26527"/>
              <a:gd name="connsiteY1" fmla="*/ 19648 h 22679"/>
              <a:gd name="connsiteX2" fmla="*/ 1802 w 26527"/>
              <a:gd name="connsiteY2" fmla="*/ 21601 h 22679"/>
              <a:gd name="connsiteX3" fmla="*/ 1802 w 26527"/>
              <a:gd name="connsiteY3" fmla="*/ 0 h 22679"/>
              <a:gd name="connsiteX0" fmla="*/ 1629 w 26354"/>
              <a:gd name="connsiteY0" fmla="*/ 0 h 22828"/>
              <a:gd name="connsiteX1" fmla="*/ 26354 w 26354"/>
              <a:gd name="connsiteY1" fmla="*/ 20625 h 22828"/>
              <a:gd name="connsiteX0" fmla="*/ 1629 w 26354"/>
              <a:gd name="connsiteY0" fmla="*/ 0 h 22828"/>
              <a:gd name="connsiteX1" fmla="*/ 23619 w 26354"/>
              <a:gd name="connsiteY1" fmla="*/ 20299 h 22828"/>
              <a:gd name="connsiteX2" fmla="*/ 1629 w 26354"/>
              <a:gd name="connsiteY2" fmla="*/ 21601 h 22828"/>
              <a:gd name="connsiteX3" fmla="*/ 1629 w 26354"/>
              <a:gd name="connsiteY3" fmla="*/ 0 h 22828"/>
              <a:gd name="connsiteX0" fmla="*/ 1773 w 26498"/>
              <a:gd name="connsiteY0" fmla="*/ 0 h 22751"/>
              <a:gd name="connsiteX1" fmla="*/ 26498 w 26498"/>
              <a:gd name="connsiteY1" fmla="*/ 20625 h 22751"/>
              <a:gd name="connsiteX0" fmla="*/ 1773 w 26498"/>
              <a:gd name="connsiteY0" fmla="*/ 0 h 22751"/>
              <a:gd name="connsiteX1" fmla="*/ 25716 w 26498"/>
              <a:gd name="connsiteY1" fmla="*/ 19973 h 22751"/>
              <a:gd name="connsiteX2" fmla="*/ 1773 w 26498"/>
              <a:gd name="connsiteY2" fmla="*/ 21601 h 22751"/>
              <a:gd name="connsiteX3" fmla="*/ 1773 w 26498"/>
              <a:gd name="connsiteY3" fmla="*/ 0 h 2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8" h="22751" fill="none" extrusionOk="0">
                <a:moveTo>
                  <a:pt x="1773" y="0"/>
                </a:moveTo>
                <a:cubicBezTo>
                  <a:pt x="13702" y="0"/>
                  <a:pt x="26498" y="8695"/>
                  <a:pt x="26498" y="20625"/>
                </a:cubicBezTo>
              </a:path>
              <a:path w="26498" h="22751" stroke="0" extrusionOk="0">
                <a:moveTo>
                  <a:pt x="1773" y="0"/>
                </a:moveTo>
                <a:cubicBezTo>
                  <a:pt x="13702" y="0"/>
                  <a:pt x="25716" y="8043"/>
                  <a:pt x="25716" y="19973"/>
                </a:cubicBezTo>
                <a:cubicBezTo>
                  <a:pt x="18516" y="19973"/>
                  <a:pt x="5764" y="24930"/>
                  <a:pt x="1773" y="21601"/>
                </a:cubicBezTo>
                <a:cubicBezTo>
                  <a:pt x="-2218" y="18272"/>
                  <a:pt x="1773" y="7200"/>
                  <a:pt x="1773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Arc 15"/>
          <p:cNvSpPr>
            <a:spLocks/>
          </p:cNvSpPr>
          <p:nvPr/>
        </p:nvSpPr>
        <p:spPr bwMode="auto">
          <a:xfrm>
            <a:off x="4121938" y="2452980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88120" y="2788484"/>
            <a:ext cx="914400" cy="242346"/>
          </a:xfrm>
          <a:prstGeom prst="rect">
            <a:avLst/>
          </a:prstGeom>
          <a:solidFill>
            <a:srgbClr val="C1C1C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225605" y="2698538"/>
            <a:ext cx="337264" cy="89946"/>
          </a:xfrm>
          <a:prstGeom prst="rect">
            <a:avLst/>
          </a:prstGeom>
          <a:solidFill>
            <a:srgbClr val="95959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3115733" y="2744555"/>
            <a:ext cx="2055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Stratiform echo volume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400844" y="2887584"/>
            <a:ext cx="11256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D1D0C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400800" y="2602287"/>
            <a:ext cx="206586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Look for ones that are broad and contiguous</a:t>
            </a:r>
          </a:p>
        </p:txBody>
      </p:sp>
    </p:spTree>
    <p:extLst>
      <p:ext uri="{BB962C8B-B14F-4D97-AF65-F5344CB8AC3E}">
        <p14:creationId xmlns:p14="http://schemas.microsoft.com/office/powerpoint/2010/main" val="3861853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0458" y="3499556"/>
            <a:ext cx="7452360" cy="335844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95778"/>
            <a:ext cx="9144000" cy="389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347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Wide Convective and Broad Stratiform in DJF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984" r="8681" b="51935"/>
          <a:stretch/>
        </p:blipFill>
        <p:spPr>
          <a:xfrm>
            <a:off x="978387" y="2025762"/>
            <a:ext cx="6705113" cy="3023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1242" t="41723" r="5474" b="44682"/>
          <a:stretch/>
        </p:blipFill>
        <p:spPr>
          <a:xfrm>
            <a:off x="7728215" y="3166024"/>
            <a:ext cx="241161" cy="9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6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73099"/>
            <a:ext cx="9144000" cy="5210353"/>
            <a:chOff x="0" y="279399"/>
            <a:chExt cx="9144000" cy="5210353"/>
          </a:xfrm>
        </p:grpSpPr>
        <p:sp>
          <p:nvSpPr>
            <p:cNvPr id="3" name="Rectangle 2"/>
            <p:cNvSpPr/>
            <p:nvPr/>
          </p:nvSpPr>
          <p:spPr>
            <a:xfrm>
              <a:off x="0" y="279399"/>
              <a:ext cx="9144000" cy="5210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24800"/>
            <a:stretch/>
          </p:blipFill>
          <p:spPr>
            <a:xfrm>
              <a:off x="0" y="546101"/>
              <a:ext cx="9144000" cy="432433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3175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Regions of Frequent Broad Stratiform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8477250" y="2646750"/>
            <a:ext cx="463466" cy="1592458"/>
            <a:chOff x="8218052" y="2273302"/>
            <a:chExt cx="489899" cy="16832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6528" t="79166" r="15779" b="13638"/>
            <a:stretch/>
          </p:blipFill>
          <p:spPr>
            <a:xfrm rot="5400000">
              <a:off x="7707775" y="2956408"/>
              <a:ext cx="1683282" cy="3170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91242" t="41723" r="5474" b="44682"/>
            <a:stretch/>
          </p:blipFill>
          <p:spPr>
            <a:xfrm flipH="1" flipV="1">
              <a:off x="8218052" y="2731998"/>
              <a:ext cx="241161" cy="932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52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53807" y="0"/>
            <a:ext cx="3987901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19625" y="27983"/>
            <a:ext cx="3348990" cy="6751740"/>
            <a:chOff x="600209" y="27983"/>
            <a:chExt cx="3348990" cy="6751740"/>
          </a:xfrm>
          <a:solidFill>
            <a:srgbClr val="FFFFFF"/>
          </a:solidFill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423" r="4551"/>
            <a:stretch/>
          </p:blipFill>
          <p:spPr>
            <a:xfrm>
              <a:off x="600209" y="27983"/>
              <a:ext cx="3267746" cy="2077720"/>
            </a:xfrm>
            <a:prstGeom prst="rect">
              <a:avLst/>
            </a:prstGeom>
            <a:grpFill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059" y="2233915"/>
              <a:ext cx="3279140" cy="2319020"/>
            </a:xfrm>
            <a:prstGeom prst="rect">
              <a:avLst/>
            </a:prstGeom>
            <a:grpFill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3647" r="47805" b="25633"/>
            <a:stretch/>
          </p:blipFill>
          <p:spPr>
            <a:xfrm>
              <a:off x="600209" y="4547109"/>
              <a:ext cx="3329366" cy="2232614"/>
            </a:xfrm>
            <a:prstGeom prst="rect">
              <a:avLst/>
            </a:prstGeom>
            <a:grpFill/>
          </p:spPr>
        </p:pic>
      </p:grpSp>
      <p:sp>
        <p:nvSpPr>
          <p:cNvPr id="7" name="TextBox 6"/>
          <p:cNvSpPr txBox="1"/>
          <p:nvPr/>
        </p:nvSpPr>
        <p:spPr>
          <a:xfrm>
            <a:off x="783159" y="2249691"/>
            <a:ext cx="4520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Visualization software views of broad stratiform region echoes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9625" y="53368"/>
            <a:ext cx="95842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West Pacific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9625" y="2281323"/>
            <a:ext cx="10639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Bay of Bengal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9625" y="4698255"/>
            <a:ext cx="12233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Frontal system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0959" y="155762"/>
            <a:ext cx="179096" cy="2755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71411" y="2384587"/>
            <a:ext cx="179096" cy="2755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04608" y="4722456"/>
            <a:ext cx="383367" cy="2755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92649" y="3733593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92649" y="3257215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7653" y="2751726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12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8750985" y="1896289"/>
            <a:ext cx="394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Km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06381" y="4270110"/>
            <a:ext cx="394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Km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88156" y="6502724"/>
            <a:ext cx="394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Km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881744" y="2980216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Height (km)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2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384"/>
            <a:ext cx="8562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Lifecycle stages of convection seen by TRMM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075" y="1487025"/>
            <a:ext cx="82621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FFFF"/>
                </a:solidFill>
                <a:latin typeface="Calibri"/>
              </a:rPr>
              <a:t>Convective cores</a:t>
            </a:r>
            <a:endParaRPr lang="en-US" sz="2000" u="sng" dirty="0">
              <a:solidFill>
                <a:srgbClr val="FFFFFF"/>
              </a:solidFill>
              <a:latin typeface="Calibri"/>
            </a:endParaRPr>
          </a:p>
          <a:p>
            <a:pPr marL="512763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Shallow </a:t>
            </a:r>
            <a:r>
              <a:rPr lang="en-US" sz="2000" dirty="0">
                <a:solidFill>
                  <a:srgbClr val="FFFF00"/>
                </a:solidFill>
                <a:latin typeface="Calibri"/>
              </a:rPr>
              <a:t>isolated echoes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—oceanic</a:t>
            </a:r>
            <a:endParaRPr lang="en-US" sz="2000" dirty="0">
              <a:solidFill>
                <a:srgbClr val="FFFF00"/>
              </a:solidFill>
              <a:latin typeface="Calibri"/>
            </a:endParaRPr>
          </a:p>
          <a:p>
            <a:pPr marL="512763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Deep intense </a:t>
            </a:r>
            <a:r>
              <a:rPr lang="en-US" sz="2000" dirty="0">
                <a:solidFill>
                  <a:srgbClr val="FFFF00"/>
                </a:solidFill>
                <a:latin typeface="Calibri"/>
              </a:rPr>
              <a:t>cores—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continental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r>
              <a:rPr lang="en-US" sz="2000" u="sng" dirty="0">
                <a:solidFill>
                  <a:srgbClr val="FFFFFF"/>
                </a:solidFill>
                <a:latin typeface="Calibri"/>
              </a:rPr>
              <a:t>Upscale growth of convection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(“aggregation,” “organization”</a:t>
            </a: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)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marL="512763" indent="-28575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rgbClr val="FFFF00"/>
                </a:solidFill>
                <a:latin typeface="Calibri"/>
              </a:rPr>
              <a:t>A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ssociated </a:t>
            </a:r>
            <a:r>
              <a:rPr lang="en-US" sz="2000" dirty="0">
                <a:solidFill>
                  <a:srgbClr val="FFFF00"/>
                </a:solidFill>
                <a:latin typeface="Calibri"/>
              </a:rPr>
              <a:t>with </a:t>
            </a:r>
            <a:r>
              <a:rPr lang="en-US" sz="2000" u="sng" dirty="0">
                <a:solidFill>
                  <a:srgbClr val="FFFF00"/>
                </a:solidFill>
                <a:latin typeface="Calibri"/>
              </a:rPr>
              <a:t>less</a:t>
            </a:r>
            <a:r>
              <a:rPr lang="en-US" sz="2000" dirty="0">
                <a:solidFill>
                  <a:srgbClr val="FFFF00"/>
                </a:solidFill>
                <a:latin typeface="Calibri"/>
              </a:rPr>
              <a:t> deep &amp; intense conv. 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Cores 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r>
              <a:rPr lang="en-US" sz="2000" u="sng" dirty="0">
                <a:solidFill>
                  <a:srgbClr val="FFFFFF"/>
                </a:solidFill>
                <a:latin typeface="Calibri"/>
              </a:rPr>
              <a:t>Stratiform </a:t>
            </a:r>
            <a:r>
              <a:rPr lang="en-US" sz="2000" u="sng" dirty="0" smtClean="0">
                <a:solidFill>
                  <a:srgbClr val="FFFFFF"/>
                </a:solidFill>
                <a:latin typeface="Calibri"/>
              </a:rPr>
              <a:t>development</a:t>
            </a:r>
            <a:endParaRPr lang="en-US" sz="2000" u="sng" dirty="0">
              <a:solidFill>
                <a:srgbClr val="FFFFFF"/>
              </a:solidFill>
              <a:latin typeface="Calibri"/>
            </a:endParaRPr>
          </a:p>
          <a:p>
            <a:pPr marL="512763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Wherever mesoscale </a:t>
            </a:r>
            <a:r>
              <a:rPr lang="en-US" sz="2000" dirty="0">
                <a:solidFill>
                  <a:srgbClr val="FFFF00"/>
                </a:solidFill>
                <a:latin typeface="Calibri"/>
              </a:rPr>
              <a:t>aggregation 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occurs </a:t>
            </a:r>
            <a:endParaRPr lang="en-US" sz="2000" dirty="0">
              <a:solidFill>
                <a:srgbClr val="FFFF00"/>
              </a:solidFill>
              <a:latin typeface="Calibri"/>
            </a:endParaRPr>
          </a:p>
          <a:p>
            <a:pPr marL="512763" indent="-28575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Mostly oceanic </a:t>
            </a:r>
            <a:r>
              <a:rPr lang="en-US" sz="2000" dirty="0">
                <a:solidFill>
                  <a:srgbClr val="FFFF00"/>
                </a:solidFill>
                <a:latin typeface="Calibri"/>
              </a:rPr>
              <a:t>and semi-oceanic </a:t>
            </a:r>
            <a:endParaRPr lang="en-US" sz="2000" dirty="0" smtClean="0">
              <a:solidFill>
                <a:srgbClr val="FFFF00"/>
              </a:solidFill>
              <a:latin typeface="Calibri"/>
            </a:endParaRPr>
          </a:p>
          <a:p>
            <a:pPr marL="512763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Less strong </a:t>
            </a:r>
            <a:r>
              <a:rPr lang="en-US" sz="2000" dirty="0">
                <a:solidFill>
                  <a:srgbClr val="FFFF00"/>
                </a:solidFill>
                <a:latin typeface="Calibri"/>
              </a:rPr>
              <a:t>over land regions—where convection is 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strongest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r>
              <a:rPr lang="en-US" sz="2000" u="sng" dirty="0">
                <a:solidFill>
                  <a:srgbClr val="FFFFFF"/>
                </a:solidFill>
                <a:latin typeface="Calibri"/>
              </a:rPr>
              <a:t>Stratiform </a:t>
            </a:r>
            <a:r>
              <a:rPr lang="en-US" sz="2000" u="sng" dirty="0" smtClean="0">
                <a:solidFill>
                  <a:srgbClr val="FFFFFF"/>
                </a:solidFill>
                <a:latin typeface="Calibri"/>
              </a:rPr>
              <a:t>structure</a:t>
            </a:r>
            <a:endParaRPr lang="en-US" sz="2000" u="sng" dirty="0">
              <a:solidFill>
                <a:srgbClr val="FFFFFF"/>
              </a:solidFill>
              <a:latin typeface="Calibri"/>
            </a:endParaRPr>
          </a:p>
          <a:p>
            <a:pPr marL="512763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solidFill>
                  <a:srgbClr val="FFFF00"/>
                </a:solidFill>
                <a:latin typeface="Calibri"/>
              </a:rPr>
              <a:t>Mesoscale system 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type—over open tropical oceans</a:t>
            </a:r>
          </a:p>
          <a:p>
            <a:pPr marL="512763" indent="-28575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Weak </a:t>
            </a:r>
            <a:r>
              <a:rPr lang="en-US" sz="2000" dirty="0">
                <a:solidFill>
                  <a:srgbClr val="FFFF00"/>
                </a:solidFill>
                <a:latin typeface="Calibri"/>
              </a:rPr>
              <a:t>cellular form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—in ITCZ </a:t>
            </a:r>
            <a:r>
              <a:rPr lang="en-US" sz="2000" dirty="0">
                <a:solidFill>
                  <a:srgbClr val="FFFF00"/>
                </a:solidFill>
                <a:latin typeface="Calibri"/>
              </a:rPr>
              <a:t>and 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monsoonal coastal regions</a:t>
            </a:r>
          </a:p>
          <a:p>
            <a:pPr marL="512763" indent="-28575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Frontal—over subtropical oceans</a:t>
            </a:r>
            <a:endParaRPr lang="en-US" sz="2000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42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60" y="612845"/>
            <a:ext cx="85624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For more details, see:</a:t>
            </a:r>
          </a:p>
          <a:p>
            <a:pPr marL="177800"/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5613"/>
            <a:r>
              <a:rPr lang="en-US" sz="3600" b="1" dirty="0" smtClean="0">
                <a:solidFill>
                  <a:srgbClr val="FFFF00"/>
                </a:solidFill>
                <a:latin typeface="Arial"/>
                <a:cs typeface="Arial"/>
              </a:rPr>
              <a:t>Houze, Rasmussen, Zuluaga, and Brodzik (2015, </a:t>
            </a:r>
            <a:r>
              <a:rPr lang="en-US" sz="3600" b="1" i="1" dirty="0" smtClean="0">
                <a:solidFill>
                  <a:srgbClr val="FFFF00"/>
                </a:solidFill>
                <a:latin typeface="Arial"/>
                <a:cs typeface="Arial"/>
              </a:rPr>
              <a:t>Reviews of Geophysics</a:t>
            </a:r>
            <a:r>
              <a:rPr lang="en-US" sz="3600" b="1" dirty="0" smtClean="0">
                <a:solidFill>
                  <a:srgbClr val="FFFF00"/>
                </a:solidFill>
                <a:latin typeface="Arial"/>
                <a:cs typeface="Arial"/>
              </a:rPr>
              <a:t>, in minor revision)</a:t>
            </a:r>
          </a:p>
          <a:p>
            <a:pPr marL="177800"/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77800"/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And our new web portal: </a:t>
            </a:r>
          </a:p>
          <a:p>
            <a:pPr marL="177800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54025"/>
            <a:r>
              <a:rPr lang="en-US" sz="4000" b="1" dirty="0" err="1" smtClean="0">
                <a:solidFill>
                  <a:srgbClr val="FFFF00"/>
                </a:solidFill>
                <a:latin typeface="Arial"/>
                <a:cs typeface="Arial"/>
              </a:rPr>
              <a:t>trmm</a:t>
            </a:r>
            <a:r>
              <a:rPr lang="en-US" sz="4000" b="1" dirty="0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r>
              <a:rPr lang="en-US" sz="4000" b="1" dirty="0" err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lang="en-US" sz="4000" b="1" dirty="0" err="1" smtClean="0">
                <a:solidFill>
                  <a:srgbClr val="FFFF00"/>
                </a:solidFill>
                <a:latin typeface="Arial"/>
                <a:cs typeface="Arial"/>
              </a:rPr>
              <a:t>tmos.washington.edu</a:t>
            </a:r>
            <a:endParaRPr lang="en-US" sz="4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0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428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"/>
                <a:cs typeface="Arial"/>
              </a:rPr>
              <a:t>END</a:t>
            </a:r>
            <a:endParaRPr lang="en-US" sz="4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49394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This research is supported by</a:t>
            </a:r>
            <a:r>
              <a:rPr lang="en-US" dirty="0">
                <a:solidFill>
                  <a:prstClr val="white"/>
                </a:solidFill>
                <a:latin typeface="Arial"/>
                <a:cs typeface="Arial"/>
              </a:rPr>
              <a:t>: </a:t>
            </a:r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NASA grant NNX13AG71G  </a:t>
            </a:r>
          </a:p>
        </p:txBody>
      </p:sp>
    </p:spTree>
    <p:extLst>
      <p:ext uri="{BB962C8B-B14F-4D97-AF65-F5344CB8AC3E}">
        <p14:creationId xmlns:p14="http://schemas.microsoft.com/office/powerpoint/2010/main" val="314953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0"/>
            <a:ext cx="77747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itchFamily="-110" charset="0"/>
            </a:endParaRPr>
          </a:p>
        </p:txBody>
      </p:sp>
      <p:pic>
        <p:nvPicPr>
          <p:cNvPr id="46081" name="Picture 2" descr="TRMMsw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0" y="773113"/>
            <a:ext cx="7696200" cy="58181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6120525" y="6148388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1600" b="1" smtClean="0">
                <a:solidFill>
                  <a:srgbClr val="FFFFFF"/>
                </a:solidFill>
              </a:rPr>
              <a:t>Kummerow et al, 1998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2563" y="3092450"/>
            <a:ext cx="320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&gt;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09600" y="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800" b="1" dirty="0" smtClean="0">
                <a:solidFill>
                  <a:srgbClr val="000000"/>
                </a:solidFill>
              </a:rPr>
              <a:t>TRMM Instruments</a:t>
            </a: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3202700" y="179546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0000"/>
                </a:solidFill>
                <a:latin typeface="Symbol" charset="0"/>
              </a:rPr>
              <a:t>λ</a:t>
            </a:r>
            <a:r>
              <a:rPr lang="en-US" sz="1800" smtClean="0">
                <a:solidFill>
                  <a:srgbClr val="FF0000"/>
                </a:solidFill>
              </a:rPr>
              <a:t>= 2 cm</a:t>
            </a:r>
          </a:p>
        </p:txBody>
      </p:sp>
      <p:sp>
        <p:nvSpPr>
          <p:cNvPr id="46088" name="Rectangle 6"/>
          <p:cNvSpPr>
            <a:spLocks noChangeArrowheads="1"/>
          </p:cNvSpPr>
          <p:nvPr/>
        </p:nvSpPr>
        <p:spPr bwMode="auto">
          <a:xfrm>
            <a:off x="764299" y="1816100"/>
            <a:ext cx="3482975" cy="3048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PR: Precipitation Radar 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 = 2 cm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5038" y="1752600"/>
            <a:ext cx="6084887" cy="3867150"/>
            <a:chOff x="2855038" y="1752600"/>
            <a:chExt cx="6084887" cy="3867150"/>
          </a:xfrm>
        </p:grpSpPr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2855038" y="2752725"/>
              <a:ext cx="3792537" cy="2867025"/>
              <a:chOff x="1653" y="1830"/>
              <a:chExt cx="2389" cy="1806"/>
            </a:xfrm>
          </p:grpSpPr>
          <p:sp>
            <p:nvSpPr>
              <p:cNvPr id="46089" name="Line 9"/>
              <p:cNvSpPr>
                <a:spLocks noChangeShapeType="1"/>
              </p:cNvSpPr>
              <p:nvPr/>
            </p:nvSpPr>
            <p:spPr bwMode="auto">
              <a:xfrm flipV="1">
                <a:off x="1653" y="1849"/>
                <a:ext cx="457" cy="589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090" name="Line 10"/>
              <p:cNvSpPr>
                <a:spLocks noChangeShapeType="1"/>
              </p:cNvSpPr>
              <p:nvPr/>
            </p:nvSpPr>
            <p:spPr bwMode="auto">
              <a:xfrm flipV="1">
                <a:off x="3680" y="1847"/>
                <a:ext cx="362" cy="587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6091" name="Group 11"/>
              <p:cNvGrpSpPr>
                <a:grpSpLocks/>
              </p:cNvGrpSpPr>
              <p:nvPr/>
            </p:nvGrpSpPr>
            <p:grpSpPr bwMode="auto">
              <a:xfrm>
                <a:off x="1665" y="1830"/>
                <a:ext cx="2375" cy="1806"/>
                <a:chOff x="1665" y="1830"/>
                <a:chExt cx="2375" cy="1806"/>
              </a:xfrm>
            </p:grpSpPr>
            <p:sp>
              <p:nvSpPr>
                <p:cNvPr id="46092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1060" y="3021"/>
                  <a:ext cx="1211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3" name="Line 13"/>
                <p:cNvSpPr>
                  <a:spLocks noChangeShapeType="1"/>
                </p:cNvSpPr>
                <p:nvPr/>
              </p:nvSpPr>
              <p:spPr bwMode="auto">
                <a:xfrm rot="-5400000">
                  <a:off x="1497" y="2452"/>
                  <a:ext cx="1229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4" name="Line 14"/>
                <p:cNvSpPr>
                  <a:spLocks noChangeShapeType="1"/>
                </p:cNvSpPr>
                <p:nvPr/>
              </p:nvSpPr>
              <p:spPr bwMode="auto">
                <a:xfrm>
                  <a:off x="1673" y="3634"/>
                  <a:ext cx="201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5" name="Line 15"/>
                <p:cNvSpPr>
                  <a:spLocks noChangeShapeType="1"/>
                </p:cNvSpPr>
                <p:nvPr/>
              </p:nvSpPr>
              <p:spPr bwMode="auto">
                <a:xfrm>
                  <a:off x="2106" y="3059"/>
                  <a:ext cx="1924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668" y="3061"/>
                  <a:ext cx="452" cy="575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670" y="3041"/>
                  <a:ext cx="362" cy="587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8" name="Line 18"/>
                <p:cNvSpPr>
                  <a:spLocks noChangeShapeType="1"/>
                </p:cNvSpPr>
                <p:nvPr/>
              </p:nvSpPr>
              <p:spPr bwMode="auto">
                <a:xfrm rot="-5400000">
                  <a:off x="3077" y="3022"/>
                  <a:ext cx="1217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9" name="Line 19"/>
                <p:cNvSpPr>
                  <a:spLocks noChangeShapeType="1"/>
                </p:cNvSpPr>
                <p:nvPr/>
              </p:nvSpPr>
              <p:spPr bwMode="auto">
                <a:xfrm rot="-5400000">
                  <a:off x="3412" y="2450"/>
                  <a:ext cx="124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100" name="Line 20"/>
                <p:cNvSpPr>
                  <a:spLocks noChangeShapeType="1"/>
                </p:cNvSpPr>
                <p:nvPr/>
              </p:nvSpPr>
              <p:spPr bwMode="auto">
                <a:xfrm>
                  <a:off x="2098" y="1853"/>
                  <a:ext cx="1942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101" name="Line 21"/>
                <p:cNvSpPr>
                  <a:spLocks noChangeShapeType="1"/>
                </p:cNvSpPr>
                <p:nvPr/>
              </p:nvSpPr>
              <p:spPr bwMode="auto">
                <a:xfrm>
                  <a:off x="1665" y="2429"/>
                  <a:ext cx="201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cxnSp>
          <p:nvCxnSpPr>
            <p:cNvPr id="5" name="Straight Arrow Connector 4"/>
            <p:cNvCxnSpPr>
              <a:stCxn id="46086" idx="2"/>
            </p:cNvCxnSpPr>
            <p:nvPr/>
          </p:nvCxnSpPr>
          <p:spPr bwMode="auto">
            <a:xfrm flipH="1">
              <a:off x="6647575" y="3001963"/>
              <a:ext cx="1328738" cy="865764"/>
            </a:xfrm>
            <a:prstGeom prst="straightConnector1">
              <a:avLst/>
            </a:prstGeom>
            <a:noFill/>
            <a:ln w="57150" cap="flat" cmpd="sng" algn="ctr">
              <a:solidFill>
                <a:srgbClr val="80800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086" name="Text Box 7"/>
            <p:cNvSpPr txBox="1">
              <a:spLocks noChangeArrowheads="1"/>
            </p:cNvSpPr>
            <p:nvPr/>
          </p:nvSpPr>
          <p:spPr bwMode="auto">
            <a:xfrm>
              <a:off x="7012700" y="1752600"/>
              <a:ext cx="1927225" cy="12493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Important!</a:t>
              </a:r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 Radar measures 3D </a:t>
              </a:r>
              <a:r>
                <a:rPr lang="en-US" sz="1800" u="sng" smtClean="0">
                  <a:solidFill>
                    <a:srgbClr val="FF0000"/>
                  </a:solidFill>
                  <a:cs typeface="Arial" charset="0"/>
                </a:rPr>
                <a:t>structure</a:t>
              </a:r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 of radar echoes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5160211" y="1671053"/>
            <a:ext cx="975894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67171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10" name="Rectangle 310"/>
          <p:cNvSpPr>
            <a:spLocks noChangeArrowheads="1"/>
          </p:cNvSpPr>
          <p:nvPr/>
        </p:nvSpPr>
        <p:spPr bwMode="auto">
          <a:xfrm>
            <a:off x="498475" y="1390650"/>
            <a:ext cx="8153400" cy="464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04" name="Rectangle 104" descr="Wide upward diagonal"/>
          <p:cNvSpPr>
            <a:spLocks noChangeArrowheads="1"/>
          </p:cNvSpPr>
          <p:nvPr/>
        </p:nvSpPr>
        <p:spPr bwMode="auto">
          <a:xfrm>
            <a:off x="987425" y="5002213"/>
            <a:ext cx="7000875" cy="239712"/>
          </a:xfrm>
          <a:prstGeom prst="rect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05" name="Line 105"/>
          <p:cNvSpPr>
            <a:spLocks noChangeShapeType="1"/>
          </p:cNvSpPr>
          <p:nvPr/>
        </p:nvSpPr>
        <p:spPr bwMode="auto">
          <a:xfrm>
            <a:off x="990600" y="4972050"/>
            <a:ext cx="6929438" cy="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07" name="Rectangle 107"/>
          <p:cNvSpPr>
            <a:spLocks noChangeArrowheads="1"/>
          </p:cNvSpPr>
          <p:nvPr/>
        </p:nvSpPr>
        <p:spPr bwMode="auto">
          <a:xfrm>
            <a:off x="5943600" y="4286250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08" name="Rectangle 108"/>
          <p:cNvSpPr>
            <a:spLocks noChangeArrowheads="1"/>
          </p:cNvSpPr>
          <p:nvPr/>
        </p:nvSpPr>
        <p:spPr bwMode="auto">
          <a:xfrm>
            <a:off x="4897438" y="4289425"/>
            <a:ext cx="1052512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09" name="Rectangle 109"/>
          <p:cNvSpPr>
            <a:spLocks noChangeArrowheads="1"/>
          </p:cNvSpPr>
          <p:nvPr/>
        </p:nvSpPr>
        <p:spPr bwMode="auto">
          <a:xfrm>
            <a:off x="3846513" y="42894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0" name="Rectangle 110"/>
          <p:cNvSpPr>
            <a:spLocks noChangeArrowheads="1"/>
          </p:cNvSpPr>
          <p:nvPr/>
        </p:nvSpPr>
        <p:spPr bwMode="auto">
          <a:xfrm>
            <a:off x="2794000" y="4289425"/>
            <a:ext cx="1052513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1" name="Rectangle 111"/>
          <p:cNvSpPr>
            <a:spLocks noChangeArrowheads="1"/>
          </p:cNvSpPr>
          <p:nvPr/>
        </p:nvSpPr>
        <p:spPr bwMode="auto">
          <a:xfrm>
            <a:off x="1743075" y="42894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2" name="Rectangle 112"/>
          <p:cNvSpPr>
            <a:spLocks noChangeArrowheads="1"/>
          </p:cNvSpPr>
          <p:nvPr/>
        </p:nvSpPr>
        <p:spPr bwMode="auto">
          <a:xfrm>
            <a:off x="5949950" y="35909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3" name="Rectangle 113"/>
          <p:cNvSpPr>
            <a:spLocks noChangeArrowheads="1"/>
          </p:cNvSpPr>
          <p:nvPr/>
        </p:nvSpPr>
        <p:spPr bwMode="auto">
          <a:xfrm>
            <a:off x="4897438" y="3590925"/>
            <a:ext cx="1052512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4" name="Rectangle 114"/>
          <p:cNvSpPr>
            <a:spLocks noChangeArrowheads="1"/>
          </p:cNvSpPr>
          <p:nvPr/>
        </p:nvSpPr>
        <p:spPr bwMode="auto">
          <a:xfrm>
            <a:off x="3846513" y="35909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5" name="Rectangle 115"/>
          <p:cNvSpPr>
            <a:spLocks noChangeArrowheads="1"/>
          </p:cNvSpPr>
          <p:nvPr/>
        </p:nvSpPr>
        <p:spPr bwMode="auto">
          <a:xfrm>
            <a:off x="2794000" y="3590925"/>
            <a:ext cx="1052513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6" name="Rectangle 116"/>
          <p:cNvSpPr>
            <a:spLocks noChangeArrowheads="1"/>
          </p:cNvSpPr>
          <p:nvPr/>
        </p:nvSpPr>
        <p:spPr bwMode="auto">
          <a:xfrm>
            <a:off x="1743075" y="35909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7" name="Rectangle 117"/>
          <p:cNvSpPr>
            <a:spLocks noChangeArrowheads="1"/>
          </p:cNvSpPr>
          <p:nvPr/>
        </p:nvSpPr>
        <p:spPr bwMode="auto">
          <a:xfrm>
            <a:off x="5949950" y="28924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8" name="Rectangle 118"/>
          <p:cNvSpPr>
            <a:spLocks noChangeArrowheads="1"/>
          </p:cNvSpPr>
          <p:nvPr/>
        </p:nvSpPr>
        <p:spPr bwMode="auto">
          <a:xfrm>
            <a:off x="4897438" y="2892425"/>
            <a:ext cx="1052512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9" name="Rectangle 119"/>
          <p:cNvSpPr>
            <a:spLocks noChangeArrowheads="1"/>
          </p:cNvSpPr>
          <p:nvPr/>
        </p:nvSpPr>
        <p:spPr bwMode="auto">
          <a:xfrm>
            <a:off x="3846513" y="28924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0" name="Rectangle 120"/>
          <p:cNvSpPr>
            <a:spLocks noChangeArrowheads="1"/>
          </p:cNvSpPr>
          <p:nvPr/>
        </p:nvSpPr>
        <p:spPr bwMode="auto">
          <a:xfrm>
            <a:off x="2794000" y="2892425"/>
            <a:ext cx="1052513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1" name="Rectangle 121"/>
          <p:cNvSpPr>
            <a:spLocks noChangeArrowheads="1"/>
          </p:cNvSpPr>
          <p:nvPr/>
        </p:nvSpPr>
        <p:spPr bwMode="auto">
          <a:xfrm>
            <a:off x="1743075" y="28924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2" name="Rectangle 122"/>
          <p:cNvSpPr>
            <a:spLocks noChangeArrowheads="1"/>
          </p:cNvSpPr>
          <p:nvPr/>
        </p:nvSpPr>
        <p:spPr bwMode="auto">
          <a:xfrm>
            <a:off x="5949950" y="2152650"/>
            <a:ext cx="1050925" cy="739775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3" name="Rectangle 123"/>
          <p:cNvSpPr>
            <a:spLocks noChangeArrowheads="1"/>
          </p:cNvSpPr>
          <p:nvPr/>
        </p:nvSpPr>
        <p:spPr bwMode="auto">
          <a:xfrm>
            <a:off x="4897438" y="2152650"/>
            <a:ext cx="1052512" cy="739775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4" name="Rectangle 124"/>
          <p:cNvSpPr>
            <a:spLocks noChangeArrowheads="1"/>
          </p:cNvSpPr>
          <p:nvPr/>
        </p:nvSpPr>
        <p:spPr bwMode="auto">
          <a:xfrm>
            <a:off x="3846513" y="2152650"/>
            <a:ext cx="1050925" cy="739775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5" name="Rectangle 125"/>
          <p:cNvSpPr>
            <a:spLocks noChangeArrowheads="1"/>
          </p:cNvSpPr>
          <p:nvPr/>
        </p:nvSpPr>
        <p:spPr bwMode="auto">
          <a:xfrm>
            <a:off x="2794000" y="2152650"/>
            <a:ext cx="1052513" cy="739775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6" name="Rectangle 126"/>
          <p:cNvSpPr>
            <a:spLocks noChangeArrowheads="1"/>
          </p:cNvSpPr>
          <p:nvPr/>
        </p:nvSpPr>
        <p:spPr bwMode="auto">
          <a:xfrm>
            <a:off x="1743075" y="2152650"/>
            <a:ext cx="1050925" cy="739775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7" name="Line 127"/>
          <p:cNvSpPr>
            <a:spLocks noChangeShapeType="1"/>
          </p:cNvSpPr>
          <p:nvPr/>
        </p:nvSpPr>
        <p:spPr bwMode="auto">
          <a:xfrm>
            <a:off x="1743075" y="2152650"/>
            <a:ext cx="5257800" cy="0"/>
          </a:xfrm>
          <a:prstGeom prst="line">
            <a:avLst/>
          </a:prstGeom>
          <a:noFill/>
          <a:ln w="28575" cap="sq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8" name="Line 128"/>
          <p:cNvSpPr>
            <a:spLocks noChangeShapeType="1"/>
          </p:cNvSpPr>
          <p:nvPr/>
        </p:nvSpPr>
        <p:spPr bwMode="auto">
          <a:xfrm>
            <a:off x="1743075" y="2892425"/>
            <a:ext cx="5257800" cy="0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9" name="Line 129"/>
          <p:cNvSpPr>
            <a:spLocks noChangeShapeType="1"/>
          </p:cNvSpPr>
          <p:nvPr/>
        </p:nvSpPr>
        <p:spPr bwMode="auto">
          <a:xfrm>
            <a:off x="1743075" y="3590925"/>
            <a:ext cx="5257800" cy="0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0" name="Line 130"/>
          <p:cNvSpPr>
            <a:spLocks noChangeShapeType="1"/>
          </p:cNvSpPr>
          <p:nvPr/>
        </p:nvSpPr>
        <p:spPr bwMode="auto">
          <a:xfrm>
            <a:off x="1743075" y="4289425"/>
            <a:ext cx="5257800" cy="0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1" name="Line 131"/>
          <p:cNvSpPr>
            <a:spLocks noChangeShapeType="1"/>
          </p:cNvSpPr>
          <p:nvPr/>
        </p:nvSpPr>
        <p:spPr bwMode="auto">
          <a:xfrm>
            <a:off x="1743075" y="4987925"/>
            <a:ext cx="5257800" cy="0"/>
          </a:xfrm>
          <a:prstGeom prst="line">
            <a:avLst/>
          </a:prstGeom>
          <a:noFill/>
          <a:ln w="28575" cap="sq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2" name="Line 132"/>
          <p:cNvSpPr>
            <a:spLocks noChangeShapeType="1"/>
          </p:cNvSpPr>
          <p:nvPr/>
        </p:nvSpPr>
        <p:spPr bwMode="auto">
          <a:xfrm>
            <a:off x="1743075" y="2152650"/>
            <a:ext cx="0" cy="2835275"/>
          </a:xfrm>
          <a:prstGeom prst="line">
            <a:avLst/>
          </a:prstGeom>
          <a:noFill/>
          <a:ln w="28575" cap="sq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3" name="Line 133"/>
          <p:cNvSpPr>
            <a:spLocks noChangeShapeType="1"/>
          </p:cNvSpPr>
          <p:nvPr/>
        </p:nvSpPr>
        <p:spPr bwMode="auto">
          <a:xfrm>
            <a:off x="2794000" y="2152650"/>
            <a:ext cx="0" cy="2835275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4" name="Line 134"/>
          <p:cNvSpPr>
            <a:spLocks noChangeShapeType="1"/>
          </p:cNvSpPr>
          <p:nvPr/>
        </p:nvSpPr>
        <p:spPr bwMode="auto">
          <a:xfrm>
            <a:off x="3846513" y="2152650"/>
            <a:ext cx="0" cy="2835275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5" name="Line 135"/>
          <p:cNvSpPr>
            <a:spLocks noChangeShapeType="1"/>
          </p:cNvSpPr>
          <p:nvPr/>
        </p:nvSpPr>
        <p:spPr bwMode="auto">
          <a:xfrm>
            <a:off x="4897438" y="2152650"/>
            <a:ext cx="0" cy="2835275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6" name="Line 136"/>
          <p:cNvSpPr>
            <a:spLocks noChangeShapeType="1"/>
          </p:cNvSpPr>
          <p:nvPr/>
        </p:nvSpPr>
        <p:spPr bwMode="auto">
          <a:xfrm>
            <a:off x="5949950" y="2152650"/>
            <a:ext cx="0" cy="2835275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7" name="Line 137"/>
          <p:cNvSpPr>
            <a:spLocks noChangeShapeType="1"/>
          </p:cNvSpPr>
          <p:nvPr/>
        </p:nvSpPr>
        <p:spPr bwMode="auto">
          <a:xfrm>
            <a:off x="7000875" y="2152650"/>
            <a:ext cx="0" cy="2835275"/>
          </a:xfrm>
          <a:prstGeom prst="line">
            <a:avLst/>
          </a:prstGeom>
          <a:noFill/>
          <a:ln w="28575" cap="sq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8" name="Oval 138"/>
          <p:cNvSpPr>
            <a:spLocks noChangeArrowheads="1"/>
          </p:cNvSpPr>
          <p:nvPr/>
        </p:nvSpPr>
        <p:spPr bwMode="auto">
          <a:xfrm>
            <a:off x="5911850" y="42481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9" name="Oval 139"/>
          <p:cNvSpPr>
            <a:spLocks noChangeArrowheads="1"/>
          </p:cNvSpPr>
          <p:nvPr/>
        </p:nvSpPr>
        <p:spPr bwMode="auto">
          <a:xfrm>
            <a:off x="4864100" y="42545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0" name="Oval 140"/>
          <p:cNvSpPr>
            <a:spLocks noChangeArrowheads="1"/>
          </p:cNvSpPr>
          <p:nvPr/>
        </p:nvSpPr>
        <p:spPr bwMode="auto">
          <a:xfrm>
            <a:off x="4857750" y="35560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1" name="Line 141"/>
          <p:cNvSpPr>
            <a:spLocks noChangeShapeType="1"/>
          </p:cNvSpPr>
          <p:nvPr/>
        </p:nvSpPr>
        <p:spPr bwMode="auto">
          <a:xfrm>
            <a:off x="3200400" y="1847850"/>
            <a:ext cx="2895600" cy="31242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2" name="Line 142"/>
          <p:cNvSpPr>
            <a:spLocks noChangeShapeType="1"/>
          </p:cNvSpPr>
          <p:nvPr/>
        </p:nvSpPr>
        <p:spPr bwMode="auto">
          <a:xfrm>
            <a:off x="3200400" y="1847850"/>
            <a:ext cx="4189413" cy="3148013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3" name="Oval 143"/>
          <p:cNvSpPr>
            <a:spLocks noChangeArrowheads="1"/>
          </p:cNvSpPr>
          <p:nvPr/>
        </p:nvSpPr>
        <p:spPr bwMode="auto">
          <a:xfrm>
            <a:off x="5918200" y="35623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4" name="Oval 144"/>
          <p:cNvSpPr>
            <a:spLocks noChangeArrowheads="1"/>
          </p:cNvSpPr>
          <p:nvPr/>
        </p:nvSpPr>
        <p:spPr bwMode="auto">
          <a:xfrm>
            <a:off x="6146800" y="4070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5" name="Oval 145"/>
          <p:cNvSpPr>
            <a:spLocks noChangeArrowheads="1"/>
          </p:cNvSpPr>
          <p:nvPr/>
        </p:nvSpPr>
        <p:spPr bwMode="auto">
          <a:xfrm>
            <a:off x="5580063" y="44354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6" name="Oval 146"/>
          <p:cNvSpPr>
            <a:spLocks noChangeArrowheads="1"/>
          </p:cNvSpPr>
          <p:nvPr/>
        </p:nvSpPr>
        <p:spPr bwMode="auto">
          <a:xfrm>
            <a:off x="5676900" y="370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7" name="Text Box 147"/>
          <p:cNvSpPr txBox="1">
            <a:spLocks noChangeArrowheads="1"/>
          </p:cNvSpPr>
          <p:nvPr/>
        </p:nvSpPr>
        <p:spPr bwMode="auto">
          <a:xfrm>
            <a:off x="2667000" y="1543050"/>
            <a:ext cx="1501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262626"/>
                </a:solidFill>
                <a:latin typeface="Arial" charset="0"/>
                <a:ea typeface="ＭＳ Ｐゴシック" charset="0"/>
                <a:cs typeface="ＭＳ Ｐゴシック" charset="0"/>
              </a:rPr>
              <a:t>Satellite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0" y="3905250"/>
            <a:ext cx="3810000" cy="1738313"/>
            <a:chOff x="4572000" y="3905250"/>
            <a:chExt cx="3810000" cy="1738313"/>
          </a:xfrm>
        </p:grpSpPr>
        <p:sp>
          <p:nvSpPr>
            <p:cNvPr id="358549" name="Line 149"/>
            <p:cNvSpPr>
              <a:spLocks noChangeShapeType="1"/>
            </p:cNvSpPr>
            <p:nvPr/>
          </p:nvSpPr>
          <p:spPr bwMode="auto">
            <a:xfrm>
              <a:off x="5210175" y="4041775"/>
              <a:ext cx="0" cy="930275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8550" name="Text Box 150"/>
            <p:cNvSpPr txBox="1">
              <a:spLocks noChangeArrowheads="1"/>
            </p:cNvSpPr>
            <p:nvPr/>
          </p:nvSpPr>
          <p:spPr bwMode="auto">
            <a:xfrm>
              <a:off x="4572000" y="5276850"/>
              <a:ext cx="1295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26262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Geolocate</a:t>
              </a: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8552" name="Oval 152"/>
            <p:cNvSpPr>
              <a:spLocks noChangeArrowheads="1"/>
            </p:cNvSpPr>
            <p:nvPr/>
          </p:nvSpPr>
          <p:spPr bwMode="auto">
            <a:xfrm>
              <a:off x="5334000" y="3905250"/>
              <a:ext cx="1219200" cy="762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8553" name="Text Box 153"/>
            <p:cNvSpPr txBox="1">
              <a:spLocks noChangeArrowheads="1"/>
            </p:cNvSpPr>
            <p:nvPr/>
          </p:nvSpPr>
          <p:spPr bwMode="auto">
            <a:xfrm>
              <a:off x="7086600" y="4057650"/>
              <a:ext cx="1295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Interpolate</a:t>
              </a:r>
            </a:p>
          </p:txBody>
        </p:sp>
      </p:grpSp>
      <p:sp>
        <p:nvSpPr>
          <p:cNvPr id="358554" name="Oval 154"/>
          <p:cNvSpPr>
            <a:spLocks noChangeArrowheads="1"/>
          </p:cNvSpPr>
          <p:nvPr/>
        </p:nvSpPr>
        <p:spPr bwMode="auto">
          <a:xfrm>
            <a:off x="5175250" y="3994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1" name="Oval 311"/>
          <p:cNvSpPr>
            <a:spLocks noChangeArrowheads="1"/>
          </p:cNvSpPr>
          <p:nvPr/>
        </p:nvSpPr>
        <p:spPr bwMode="auto">
          <a:xfrm>
            <a:off x="6615113" y="44100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2" name="Oval 312"/>
          <p:cNvSpPr>
            <a:spLocks noChangeArrowheads="1"/>
          </p:cNvSpPr>
          <p:nvPr/>
        </p:nvSpPr>
        <p:spPr bwMode="auto">
          <a:xfrm>
            <a:off x="5970588" y="48529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3" name="Oval 313"/>
          <p:cNvSpPr>
            <a:spLocks noChangeArrowheads="1"/>
          </p:cNvSpPr>
          <p:nvPr/>
        </p:nvSpPr>
        <p:spPr bwMode="auto">
          <a:xfrm>
            <a:off x="5202238" y="334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4" name="Oval 314"/>
          <p:cNvSpPr>
            <a:spLocks noChangeArrowheads="1"/>
          </p:cNvSpPr>
          <p:nvPr/>
        </p:nvSpPr>
        <p:spPr bwMode="auto">
          <a:xfrm>
            <a:off x="4876800" y="3676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5" name="Oval 315"/>
          <p:cNvSpPr>
            <a:spLocks noChangeArrowheads="1"/>
          </p:cNvSpPr>
          <p:nvPr/>
        </p:nvSpPr>
        <p:spPr bwMode="auto">
          <a:xfrm>
            <a:off x="4800600" y="3067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6" name="Oval 316"/>
          <p:cNvSpPr>
            <a:spLocks noChangeArrowheads="1"/>
          </p:cNvSpPr>
          <p:nvPr/>
        </p:nvSpPr>
        <p:spPr bwMode="auto">
          <a:xfrm>
            <a:off x="4516438" y="32639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7" name="Oval 317"/>
          <p:cNvSpPr>
            <a:spLocks noChangeArrowheads="1"/>
          </p:cNvSpPr>
          <p:nvPr/>
        </p:nvSpPr>
        <p:spPr bwMode="auto">
          <a:xfrm>
            <a:off x="7054850" y="47529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8" name="Oval 318"/>
          <p:cNvSpPr>
            <a:spLocks noChangeArrowheads="1"/>
          </p:cNvSpPr>
          <p:nvPr/>
        </p:nvSpPr>
        <p:spPr bwMode="auto">
          <a:xfrm>
            <a:off x="4354513" y="27193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9" name="Oval 319"/>
          <p:cNvSpPr>
            <a:spLocks noChangeArrowheads="1"/>
          </p:cNvSpPr>
          <p:nvPr/>
        </p:nvSpPr>
        <p:spPr bwMode="auto">
          <a:xfrm>
            <a:off x="4114800" y="2838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0" name="Oval 320"/>
          <p:cNvSpPr>
            <a:spLocks noChangeArrowheads="1"/>
          </p:cNvSpPr>
          <p:nvPr/>
        </p:nvSpPr>
        <p:spPr bwMode="auto">
          <a:xfrm>
            <a:off x="3921125" y="2368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1" name="Oval 321"/>
          <p:cNvSpPr>
            <a:spLocks noChangeArrowheads="1"/>
          </p:cNvSpPr>
          <p:nvPr/>
        </p:nvSpPr>
        <p:spPr bwMode="auto">
          <a:xfrm>
            <a:off x="3789363" y="25019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3" name="Oval 323"/>
          <p:cNvSpPr>
            <a:spLocks noChangeArrowheads="1"/>
          </p:cNvSpPr>
          <p:nvPr/>
        </p:nvSpPr>
        <p:spPr bwMode="auto">
          <a:xfrm>
            <a:off x="3805238" y="424973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4" name="Oval 324"/>
          <p:cNvSpPr>
            <a:spLocks noChangeArrowheads="1"/>
          </p:cNvSpPr>
          <p:nvPr/>
        </p:nvSpPr>
        <p:spPr bwMode="auto">
          <a:xfrm>
            <a:off x="2757488" y="42560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5" name="Oval 325"/>
          <p:cNvSpPr>
            <a:spLocks noChangeArrowheads="1"/>
          </p:cNvSpPr>
          <p:nvPr/>
        </p:nvSpPr>
        <p:spPr bwMode="auto">
          <a:xfrm>
            <a:off x="2751138" y="35575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6" name="Oval 326"/>
          <p:cNvSpPr>
            <a:spLocks noChangeArrowheads="1"/>
          </p:cNvSpPr>
          <p:nvPr/>
        </p:nvSpPr>
        <p:spPr bwMode="auto">
          <a:xfrm>
            <a:off x="3811588" y="356393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7" name="Oval 327"/>
          <p:cNvSpPr>
            <a:spLocks noChangeArrowheads="1"/>
          </p:cNvSpPr>
          <p:nvPr/>
        </p:nvSpPr>
        <p:spPr bwMode="auto">
          <a:xfrm>
            <a:off x="3810000" y="28384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8" name="Oval 328"/>
          <p:cNvSpPr>
            <a:spLocks noChangeArrowheads="1"/>
          </p:cNvSpPr>
          <p:nvPr/>
        </p:nvSpPr>
        <p:spPr bwMode="auto">
          <a:xfrm>
            <a:off x="2762250" y="28448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9" name="Oval 329"/>
          <p:cNvSpPr>
            <a:spLocks noChangeArrowheads="1"/>
          </p:cNvSpPr>
          <p:nvPr/>
        </p:nvSpPr>
        <p:spPr bwMode="auto">
          <a:xfrm>
            <a:off x="2755900" y="21463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0" name="Oval 330"/>
          <p:cNvSpPr>
            <a:spLocks noChangeArrowheads="1"/>
          </p:cNvSpPr>
          <p:nvPr/>
        </p:nvSpPr>
        <p:spPr bwMode="auto">
          <a:xfrm>
            <a:off x="3816350" y="21526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1" name="Oval 331"/>
          <p:cNvSpPr>
            <a:spLocks noChangeArrowheads="1"/>
          </p:cNvSpPr>
          <p:nvPr/>
        </p:nvSpPr>
        <p:spPr bwMode="auto">
          <a:xfrm>
            <a:off x="5943600" y="28384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2" name="Oval 332"/>
          <p:cNvSpPr>
            <a:spLocks noChangeArrowheads="1"/>
          </p:cNvSpPr>
          <p:nvPr/>
        </p:nvSpPr>
        <p:spPr bwMode="auto">
          <a:xfrm>
            <a:off x="4895850" y="28448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3" name="Oval 333"/>
          <p:cNvSpPr>
            <a:spLocks noChangeArrowheads="1"/>
          </p:cNvSpPr>
          <p:nvPr/>
        </p:nvSpPr>
        <p:spPr bwMode="auto">
          <a:xfrm>
            <a:off x="4889500" y="21463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4" name="Oval 334"/>
          <p:cNvSpPr>
            <a:spLocks noChangeArrowheads="1"/>
          </p:cNvSpPr>
          <p:nvPr/>
        </p:nvSpPr>
        <p:spPr bwMode="auto">
          <a:xfrm>
            <a:off x="5943600" y="21526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5" name="Oval 335"/>
          <p:cNvSpPr>
            <a:spLocks noChangeArrowheads="1"/>
          </p:cNvSpPr>
          <p:nvPr/>
        </p:nvSpPr>
        <p:spPr bwMode="auto">
          <a:xfrm>
            <a:off x="2755900" y="49657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6" name="Oval 336"/>
          <p:cNvSpPr>
            <a:spLocks noChangeArrowheads="1"/>
          </p:cNvSpPr>
          <p:nvPr/>
        </p:nvSpPr>
        <p:spPr bwMode="auto">
          <a:xfrm>
            <a:off x="3816350" y="49720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7" name="Oval 337"/>
          <p:cNvSpPr>
            <a:spLocks noChangeArrowheads="1"/>
          </p:cNvSpPr>
          <p:nvPr/>
        </p:nvSpPr>
        <p:spPr bwMode="auto">
          <a:xfrm>
            <a:off x="4889500" y="49657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8" name="Oval 338"/>
          <p:cNvSpPr>
            <a:spLocks noChangeArrowheads="1"/>
          </p:cNvSpPr>
          <p:nvPr/>
        </p:nvSpPr>
        <p:spPr bwMode="auto">
          <a:xfrm>
            <a:off x="5943600" y="49720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9" name="Rectangle 339"/>
          <p:cNvSpPr>
            <a:spLocks noChangeArrowheads="1"/>
          </p:cNvSpPr>
          <p:nvPr/>
        </p:nvSpPr>
        <p:spPr bwMode="auto">
          <a:xfrm>
            <a:off x="0" y="434975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A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Re-map and interpolate the PR reflectivity field</a:t>
            </a:r>
          </a:p>
        </p:txBody>
      </p:sp>
    </p:spTree>
    <p:extLst>
      <p:ext uri="{BB962C8B-B14F-4D97-AF65-F5344CB8AC3E}">
        <p14:creationId xmlns:p14="http://schemas.microsoft.com/office/powerpoint/2010/main" val="296448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1053" y="1152942"/>
            <a:ext cx="8414986" cy="4552117"/>
          </a:xfrm>
          <a:prstGeom prst="rect">
            <a:avLst/>
          </a:prstGeo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Use remapped interpolated data to: </a:t>
            </a:r>
          </a:p>
          <a:p>
            <a:pPr algn="l"/>
            <a:endParaRPr lang="en-CA" sz="3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741363" indent="-276225" algn="l">
              <a:buFont typeface="Arial"/>
              <a:buChar char="•"/>
            </a:pPr>
            <a:r>
              <a:rPr lang="en-C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View PR data in visualization software</a:t>
            </a:r>
          </a:p>
          <a:p>
            <a:pPr marL="741363" indent="-276225" algn="l">
              <a:buFont typeface="Arial"/>
              <a:buChar char="•"/>
            </a:pPr>
            <a:endParaRPr lang="en-C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741363" indent="-276225" algn="l">
              <a:buFont typeface="Arial"/>
              <a:buChar char="•"/>
            </a:pPr>
            <a:r>
              <a:rPr lang="en-C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Objectively identify 3D echo objects indicative of convective lifecycle stage</a:t>
            </a:r>
            <a:endParaRPr lang="en-C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24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bra_westPac_20100121_1618_PAPER_TOP_LEF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385"/>
            <a:ext cx="9144000" cy="59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3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bra_westPac_20100121_1618_PAPER_TOP_LEFT_xsec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" b="9329"/>
          <a:stretch/>
        </p:blipFill>
        <p:spPr>
          <a:xfrm>
            <a:off x="0" y="1661727"/>
            <a:ext cx="9144000" cy="47149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200" y="454967"/>
            <a:ext cx="8257806" cy="6098233"/>
            <a:chOff x="457200" y="454967"/>
            <a:chExt cx="8257806" cy="6098233"/>
          </a:xfrm>
        </p:grpSpPr>
        <p:grpSp>
          <p:nvGrpSpPr>
            <p:cNvPr id="16" name="Group 15"/>
            <p:cNvGrpSpPr/>
            <p:nvPr/>
          </p:nvGrpSpPr>
          <p:grpSpPr>
            <a:xfrm>
              <a:off x="791219" y="1248360"/>
              <a:ext cx="5955395" cy="5304840"/>
              <a:chOff x="791219" y="1248360"/>
              <a:chExt cx="5955395" cy="530484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06169" y="1371600"/>
                <a:ext cx="0" cy="518160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5539771" y="1248360"/>
                <a:ext cx="1206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  <a:latin typeface="Calibri"/>
                  </a:rPr>
                  <a:t>Convective</a:t>
                </a: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976332" y="1248360"/>
                <a:ext cx="1135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  <a:latin typeface="Calibri"/>
                  </a:rPr>
                  <a:t>Stratiform</a:t>
                </a: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91219" y="1248360"/>
                <a:ext cx="731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  <a:latin typeface="Calibri"/>
                  </a:rPr>
                  <a:t>Other</a:t>
                </a: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5288036" y="1371600"/>
                <a:ext cx="0" cy="518160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57200" y="454967"/>
              <a:ext cx="8257806" cy="5847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prstClr val="white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TRMM algorithm subdivisions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282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035" y="66785"/>
            <a:ext cx="8414986" cy="868049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/>
            <a:r>
              <a:rPr lang="en-C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C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onvective cores</a:t>
            </a:r>
            <a:endParaRPr lang="en-C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23700" y="503382"/>
            <a:ext cx="5873387" cy="3207289"/>
            <a:chOff x="914400" y="3200400"/>
            <a:chExt cx="6372425" cy="3479800"/>
          </a:xfrm>
        </p:grpSpPr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>
              <a:off x="914400" y="6173788"/>
              <a:ext cx="3429000" cy="228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3" name="Line 7"/>
            <p:cNvSpPr>
              <a:spLocks noChangeShapeType="1"/>
            </p:cNvSpPr>
            <p:nvPr/>
          </p:nvSpPr>
          <p:spPr bwMode="auto">
            <a:xfrm flipV="1">
              <a:off x="914400" y="4624388"/>
              <a:ext cx="2489200" cy="1549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 flipV="1">
              <a:off x="4343400" y="4783138"/>
              <a:ext cx="909638" cy="16192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5" name="Text Box 9"/>
            <p:cNvSpPr txBox="1">
              <a:spLocks noChangeArrowheads="1"/>
            </p:cNvSpPr>
            <p:nvPr/>
          </p:nvSpPr>
          <p:spPr bwMode="auto">
            <a:xfrm rot="208255">
              <a:off x="2041134" y="5798198"/>
              <a:ext cx="1133043" cy="434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D1D1C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land</a:t>
              </a:r>
            </a:p>
          </p:txBody>
        </p:sp>
        <p:sp>
          <p:nvSpPr>
            <p:cNvPr id="106507" name="Freeform 11" descr="25%"/>
            <p:cNvSpPr>
              <a:spLocks/>
            </p:cNvSpPr>
            <p:nvPr/>
          </p:nvSpPr>
          <p:spPr bwMode="auto">
            <a:xfrm>
              <a:off x="914400" y="6188075"/>
              <a:ext cx="3427413" cy="481013"/>
            </a:xfrm>
            <a:custGeom>
              <a:avLst/>
              <a:gdLst>
                <a:gd name="T0" fmla="*/ 0 w 2159"/>
                <a:gd name="T1" fmla="*/ 0 h 303"/>
                <a:gd name="T2" fmla="*/ 0 w 2159"/>
                <a:gd name="T3" fmla="*/ 160 h 303"/>
                <a:gd name="T4" fmla="*/ 2159 w 2159"/>
                <a:gd name="T5" fmla="*/ 303 h 303"/>
                <a:gd name="T6" fmla="*/ 2157 w 2159"/>
                <a:gd name="T7" fmla="*/ 140 h 303"/>
                <a:gd name="T8" fmla="*/ 0 w 2159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303">
                  <a:moveTo>
                    <a:pt x="0" y="0"/>
                  </a:moveTo>
                  <a:lnTo>
                    <a:pt x="0" y="160"/>
                  </a:lnTo>
                  <a:lnTo>
                    <a:pt x="2159" y="303"/>
                  </a:lnTo>
                  <a:lnTo>
                    <a:pt x="2157" y="140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chemeClr val="bg1"/>
              </a:bgClr>
            </a:pattFill>
            <a:ln w="190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8" name="Freeform 12" descr="25%"/>
            <p:cNvSpPr>
              <a:spLocks/>
            </p:cNvSpPr>
            <p:nvPr/>
          </p:nvSpPr>
          <p:spPr bwMode="auto">
            <a:xfrm>
              <a:off x="4313238" y="4749800"/>
              <a:ext cx="979487" cy="1930400"/>
            </a:xfrm>
            <a:custGeom>
              <a:avLst/>
              <a:gdLst>
                <a:gd name="T0" fmla="*/ 0 w 617"/>
                <a:gd name="T1" fmla="*/ 1058 h 1216"/>
                <a:gd name="T2" fmla="*/ 0 w 617"/>
                <a:gd name="T3" fmla="*/ 1216 h 1216"/>
                <a:gd name="T4" fmla="*/ 617 w 617"/>
                <a:gd name="T5" fmla="*/ 74 h 1216"/>
                <a:gd name="T6" fmla="*/ 611 w 617"/>
                <a:gd name="T7" fmla="*/ 0 h 1216"/>
                <a:gd name="T8" fmla="*/ 0 w 617"/>
                <a:gd name="T9" fmla="*/ 105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1216">
                  <a:moveTo>
                    <a:pt x="0" y="1058"/>
                  </a:moveTo>
                  <a:lnTo>
                    <a:pt x="0" y="1216"/>
                  </a:lnTo>
                  <a:lnTo>
                    <a:pt x="617" y="74"/>
                  </a:lnTo>
                  <a:lnTo>
                    <a:pt x="611" y="0"/>
                  </a:lnTo>
                  <a:lnTo>
                    <a:pt x="0" y="1058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chemeClr val="bg1"/>
              </a:bgClr>
            </a:pattFill>
            <a:ln w="190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10650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1126143"/>
                </p:ext>
              </p:extLst>
            </p:nvPr>
          </p:nvGraphicFramePr>
          <p:xfrm>
            <a:off x="4800600" y="3200400"/>
            <a:ext cx="1676400" cy="1112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Bitmap Image" r:id="rId4" imgW="2381582" imgH="1580952" progId="Paint.Picture">
                    <p:embed/>
                  </p:oleObj>
                </mc:Choice>
                <mc:Fallback>
                  <p:oleObj name="Bitmap Image" r:id="rId4" imgW="2381582" imgH="158095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200400"/>
                          <a:ext cx="1676400" cy="1112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10" name="Line 14"/>
            <p:cNvSpPr>
              <a:spLocks noChangeShapeType="1"/>
            </p:cNvSpPr>
            <p:nvPr/>
          </p:nvSpPr>
          <p:spPr bwMode="auto">
            <a:xfrm flipH="1">
              <a:off x="4419599" y="5113716"/>
              <a:ext cx="1666009" cy="191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1" name="Arc 15"/>
            <p:cNvSpPr>
              <a:spLocks/>
            </p:cNvSpPr>
            <p:nvPr/>
          </p:nvSpPr>
          <p:spPr bwMode="auto">
            <a:xfrm>
              <a:off x="4094163" y="4246563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2" name="Arc 16"/>
            <p:cNvSpPr>
              <a:spLocks/>
            </p:cNvSpPr>
            <p:nvPr/>
          </p:nvSpPr>
          <p:spPr bwMode="auto">
            <a:xfrm>
              <a:off x="4318000" y="409575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3" name="Arc 17"/>
            <p:cNvSpPr>
              <a:spLocks/>
            </p:cNvSpPr>
            <p:nvPr/>
          </p:nvSpPr>
          <p:spPr bwMode="auto">
            <a:xfrm>
              <a:off x="4876800" y="381000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4" name="Arc 18"/>
            <p:cNvSpPr>
              <a:spLocks/>
            </p:cNvSpPr>
            <p:nvPr/>
          </p:nvSpPr>
          <p:spPr bwMode="auto">
            <a:xfrm>
              <a:off x="4572000" y="396240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5" name="Arc 19"/>
            <p:cNvSpPr>
              <a:spLocks/>
            </p:cNvSpPr>
            <p:nvPr/>
          </p:nvSpPr>
          <p:spPr bwMode="auto">
            <a:xfrm>
              <a:off x="4579938" y="395605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6" name="Rectangle 20"/>
            <p:cNvSpPr>
              <a:spLocks noChangeArrowheads="1"/>
            </p:cNvSpPr>
            <p:nvPr/>
          </p:nvSpPr>
          <p:spPr bwMode="auto">
            <a:xfrm flipH="1">
              <a:off x="3525838" y="4678363"/>
              <a:ext cx="665162" cy="11271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legacyObliqueTopRight"/>
              <a:lightRig rig="legacyFlat3" dir="t"/>
            </a:scene3d>
            <a:sp3d extrusionH="5445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1240B29-F687-4f45-9708-019B960494DF}">
                <a14:hiddenLine xmlns:a14="http://schemas.microsoft.com/office/drawing/2010/main" w="2857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6" name="Text Box 10"/>
            <p:cNvSpPr txBox="1">
              <a:spLocks noChangeArrowheads="1"/>
            </p:cNvSpPr>
            <p:nvPr/>
          </p:nvSpPr>
          <p:spPr bwMode="auto">
            <a:xfrm>
              <a:off x="3476625" y="4851400"/>
              <a:ext cx="77787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echo</a:t>
              </a:r>
              <a:b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</a:b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core</a:t>
              </a:r>
            </a:p>
          </p:txBody>
        </p:sp>
        <p:sp>
          <p:nvSpPr>
            <p:cNvPr id="106500" name="Text Box 4"/>
            <p:cNvSpPr txBox="1">
              <a:spLocks noChangeArrowheads="1"/>
            </p:cNvSpPr>
            <p:nvPr/>
          </p:nvSpPr>
          <p:spPr bwMode="auto">
            <a:xfrm>
              <a:off x="6094310" y="4551533"/>
              <a:ext cx="1192515" cy="17364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00"/>
                  </a:solidFill>
                  <a:latin typeface="Arial" charset="0"/>
                  <a:ea typeface="ＭＳ Ｐゴシック" charset="0"/>
                </a:rPr>
                <a:t>3D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 convective echo bounded </a:t>
              </a:r>
              <a:br>
                <a:rPr lang="en-US" sz="1400" b="1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</a:b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by threshold dBZ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85056"/>
              </p:ext>
            </p:extLst>
          </p:nvPr>
        </p:nvGraphicFramePr>
        <p:xfrm>
          <a:off x="477575" y="4304207"/>
          <a:ext cx="699911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123"/>
                <a:gridCol w="1342433"/>
                <a:gridCol w="1749778"/>
                <a:gridCol w="17497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Type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Threshold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Width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Height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Shallow-</a:t>
                      </a:r>
                      <a:r>
                        <a:rPr lang="en-CA" sz="1600" dirty="0" smtClean="0">
                          <a:solidFill>
                            <a:srgbClr val="FFFF00"/>
                          </a:solidFill>
                        </a:rPr>
                        <a:t>isolated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/>
                        <a:t>2 pixels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/>
                        <a:t>&lt; 5 km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Deep-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strong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</a:t>
                      </a:r>
                      <a:r>
                        <a:rPr lang="en-US" sz="1600" baseline="0" dirty="0" smtClean="0"/>
                        <a:t>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&gt;10 km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Deep-</a:t>
                      </a: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</a:rPr>
                        <a:t>moderate</a:t>
                      </a:r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</a:t>
                      </a:r>
                      <a:r>
                        <a:rPr lang="en-US" sz="1600" baseline="0" dirty="0" smtClean="0"/>
                        <a:t>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 km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Wide-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</a:t>
                      </a:r>
                      <a:r>
                        <a:rPr lang="en-US" sz="1600" baseline="0" dirty="0" smtClean="0"/>
                        <a:t>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&gt;1000 km</a:t>
                      </a:r>
                      <a:r>
                        <a:rPr lang="en-CA" sz="1600" baseline="30000" dirty="0" smtClean="0"/>
                        <a:t>2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Wide</a:t>
                      </a:r>
                      <a:r>
                        <a:rPr lang="en-US" sz="1600" baseline="0" dirty="0" smtClean="0"/>
                        <a:t>-</a:t>
                      </a: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</a:rPr>
                        <a:t>moderate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&gt;800 km</a:t>
                      </a:r>
                      <a:r>
                        <a:rPr lang="en-CA" sz="16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389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5778"/>
            <a:ext cx="9144000" cy="389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937" b="51203"/>
          <a:stretch/>
        </p:blipFill>
        <p:spPr>
          <a:xfrm>
            <a:off x="1006105" y="1911622"/>
            <a:ext cx="6651996" cy="3169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6347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Shallow-isolated and Strong-deep in DJF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4136" r="1538" b="3518"/>
          <a:stretch/>
        </p:blipFill>
        <p:spPr>
          <a:xfrm>
            <a:off x="1104456" y="5070828"/>
            <a:ext cx="6818071" cy="15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1242" t="41723" r="5474" b="44682"/>
          <a:stretch/>
        </p:blipFill>
        <p:spPr>
          <a:xfrm>
            <a:off x="7728215" y="3166024"/>
            <a:ext cx="241161" cy="9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5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46476" b="31584"/>
          <a:stretch/>
        </p:blipFill>
        <p:spPr>
          <a:xfrm>
            <a:off x="988029" y="3513659"/>
            <a:ext cx="7167943" cy="1490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6600" y="745067"/>
            <a:ext cx="7670800" cy="5367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6100" y="770467"/>
            <a:ext cx="2971800" cy="37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Deep and Wide in DJF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55972" y="1810268"/>
            <a:ext cx="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4951" r="5001" b="53429"/>
          <a:stretch/>
        </p:blipFill>
        <p:spPr>
          <a:xfrm>
            <a:off x="988030" y="1337725"/>
            <a:ext cx="6809492" cy="1473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8414" b="10144"/>
          <a:stretch/>
        </p:blipFill>
        <p:spPr>
          <a:xfrm>
            <a:off x="988029" y="4368798"/>
            <a:ext cx="7167943" cy="14562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90104" b="6779"/>
          <a:stretch/>
        </p:blipFill>
        <p:spPr>
          <a:xfrm>
            <a:off x="988029" y="5884336"/>
            <a:ext cx="7167943" cy="211671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2048933" y="1473200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12066" y="1473200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988029" y="2844798"/>
            <a:ext cx="7167943" cy="1447801"/>
            <a:chOff x="988029" y="2844798"/>
            <a:chExt cx="7167943" cy="144780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t="3219" b="75465"/>
            <a:stretch/>
          </p:blipFill>
          <p:spPr>
            <a:xfrm>
              <a:off x="988029" y="2844798"/>
              <a:ext cx="7167943" cy="1447801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2048933" y="2988734"/>
              <a:ext cx="321734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12066" y="2988734"/>
              <a:ext cx="4826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>
            <a:off x="2048933" y="4504267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12066" y="4504267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037322" y="4304192"/>
            <a:ext cx="7040880" cy="1562325"/>
            <a:chOff x="5226050" y="3132665"/>
            <a:chExt cx="7040880" cy="156232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/>
            <a:srcRect t="3983" r="4869" b="73416"/>
            <a:stretch/>
          </p:blipFill>
          <p:spPr>
            <a:xfrm>
              <a:off x="5226050" y="3132665"/>
              <a:ext cx="7040880" cy="1562325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6252447" y="3336679"/>
              <a:ext cx="321734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587970" y="3336679"/>
              <a:ext cx="4826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91242" t="41723" r="5474" b="44682"/>
          <a:stretch/>
        </p:blipFill>
        <p:spPr>
          <a:xfrm>
            <a:off x="7840754" y="3166024"/>
            <a:ext cx="241161" cy="9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8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1_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430</TotalTime>
  <Words>669</Words>
  <Application>Microsoft Macintosh PowerPoint</Application>
  <PresentationFormat>On-screen Show (4:3)</PresentationFormat>
  <Paragraphs>132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Default Theme</vt:lpstr>
      <vt:lpstr>1_Default Theme</vt:lpstr>
      <vt:lpstr>2_Default Theme</vt:lpstr>
      <vt:lpstr>11_Default Design</vt:lpstr>
      <vt:lpstr>1_Default Design</vt:lpstr>
      <vt:lpstr>3_Default Theme</vt:lpstr>
      <vt:lpstr>4_Default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Convective cores</vt:lpstr>
      <vt:lpstr>PowerPoint Presentation</vt:lpstr>
      <vt:lpstr>PowerPoint Presentation</vt:lpstr>
      <vt:lpstr>Broad stratiform 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Department of Atmos. Sci.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Houze</dc:creator>
  <cp:lastModifiedBy>Robert Houze</cp:lastModifiedBy>
  <cp:revision>23</cp:revision>
  <dcterms:created xsi:type="dcterms:W3CDTF">2015-06-04T00:35:42Z</dcterms:created>
  <dcterms:modified xsi:type="dcterms:W3CDTF">2015-07-13T12:50:09Z</dcterms:modified>
</cp:coreProperties>
</file>