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4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1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6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CF6B8-DA2B-E042-A7E1-720AD4252EF4}" type="datetimeFigureOut">
              <a:rPr lang="en-US" smtClean="0"/>
              <a:t>6/17/15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E2C8-06DB-0842-A43F-AA1A6477C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819" y="3886200"/>
            <a:ext cx="754457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solidFill>
                  <a:srgbClr val="FFFFFF"/>
                </a:solidFill>
              </a:rPr>
              <a:t>Angela Rowe and Robert </a:t>
            </a:r>
            <a:r>
              <a:rPr lang="en-US" sz="3800" b="1" dirty="0" err="1" smtClean="0">
                <a:solidFill>
                  <a:srgbClr val="FFFFFF"/>
                </a:solidFill>
              </a:rPr>
              <a:t>Houze</a:t>
            </a:r>
            <a:r>
              <a:rPr lang="en-US" sz="3800" b="1" dirty="0" smtClean="0">
                <a:solidFill>
                  <a:srgbClr val="FFFFFF"/>
                </a:solidFill>
              </a:rPr>
              <a:t>, Jr.</a:t>
            </a:r>
          </a:p>
          <a:p>
            <a:r>
              <a:rPr lang="en-US" sz="3800" b="1" dirty="0" smtClean="0">
                <a:solidFill>
                  <a:srgbClr val="FFFFFF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2015 US-Taiwan Extreme Precipitation and Weather Workshop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Taipei, Taiwan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29 May 2015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725164"/>
            <a:ext cx="7772400" cy="1875287"/>
          </a:xfr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3600" b="1" dirty="0" smtClean="0"/>
              <a:t>Microphysical characteristics of orographic precipitation: Insights from TiMREX and beyond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522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713171" cy="158471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Solar heating of elevated terrain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Maximum of convective precipitation in the afternoon over high terrain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73" y="1600200"/>
            <a:ext cx="4427267" cy="3543325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5" name="Picture 4" descr="NAME_topo_radar_lo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84918"/>
            <a:ext cx="3713170" cy="297053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87526" y="6195034"/>
            <a:ext cx="1700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Rowe et al. (2008)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5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Diurnal forcing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7465" y="5325124"/>
            <a:ext cx="4242027" cy="1208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NAME: North American Monsoon Experiment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Peak in rain frequency over high terrain during afternoon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Highest rain rates over lower elevations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17096" y="2502435"/>
            <a:ext cx="777204" cy="208537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81015" y="2502435"/>
            <a:ext cx="777204" cy="208537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5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63" y="1732906"/>
            <a:ext cx="4642019" cy="20120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Potential for high terrain to receive brief periods of intense rainfall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Shallower warm-cloud depths, precipitation-sized ice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379981" y="105474"/>
            <a:ext cx="3280410" cy="2624328"/>
            <a:chOff x="2743200" y="2484120"/>
            <a:chExt cx="2514600" cy="2011680"/>
          </a:xfrm>
        </p:grpSpPr>
        <p:pic>
          <p:nvPicPr>
            <p:cNvPr id="8" name="Picture 7" descr="smo_2015_kdp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2484120"/>
              <a:ext cx="2514600" cy="2011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310619" y="2667000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KDP</a:t>
              </a:r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392855" y="2739701"/>
            <a:ext cx="3280410" cy="2624328"/>
            <a:chOff x="3540929" y="3324261"/>
            <a:chExt cx="2514600" cy="2011680"/>
          </a:xfrm>
        </p:grpSpPr>
        <p:pic>
          <p:nvPicPr>
            <p:cNvPr id="11" name="Picture 10" descr="smo_2015_hid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0929" y="3324261"/>
              <a:ext cx="2514600" cy="201168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083948" y="3564187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HID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28896" y="3437759"/>
            <a:ext cx="1700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Rowe et al. (2011)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6564" y="49672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 descr="Screen Shot 2015-05-24 at 11.11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7" y="4046936"/>
            <a:ext cx="3862212" cy="2266951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53327" y="6343059"/>
            <a:ext cx="1759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6D9F1"/>
                </a:solidFill>
              </a:rPr>
              <a:t>Houze</a:t>
            </a:r>
            <a:r>
              <a:rPr lang="en-US" sz="1600" dirty="0" smtClean="0">
                <a:solidFill>
                  <a:srgbClr val="C6D9F1"/>
                </a:solidFill>
              </a:rPr>
              <a:t> et al. (2007)</a:t>
            </a:r>
            <a:endParaRPr lang="en-US" sz="1600" dirty="0">
              <a:solidFill>
                <a:srgbClr val="C6D9F1"/>
              </a:solidFill>
            </a:endParaRPr>
          </a:p>
        </p:txBody>
      </p:sp>
      <p:sp>
        <p:nvSpPr>
          <p:cNvPr id="22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292258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68584" y="5574995"/>
            <a:ext cx="3434234" cy="768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Similar to convection over Tibetan Plateau</a:t>
            </a:r>
          </a:p>
        </p:txBody>
      </p:sp>
    </p:spTree>
    <p:extLst>
      <p:ext uri="{BB962C8B-B14F-4D97-AF65-F5344CB8AC3E}">
        <p14:creationId xmlns:p14="http://schemas.microsoft.com/office/powerpoint/2010/main" val="72602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21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327"/>
            <a:ext cx="4983231" cy="6497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Upscale growth toward coast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ase18_PPI_loo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7135" y="56874"/>
            <a:ext cx="2631252" cy="252385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RHI_5Aug_2123UTC_96de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793" y="2587540"/>
            <a:ext cx="5243285" cy="419462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Nesbitt_2008_diurnal_sum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858" y="2117273"/>
            <a:ext cx="2369526" cy="44306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87793" y="2288578"/>
            <a:ext cx="132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Rowe et al. (2012)</a:t>
            </a:r>
            <a:endParaRPr lang="en-US" sz="1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325" y="6488893"/>
            <a:ext cx="1626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6D9F1"/>
                </a:solidFill>
              </a:rPr>
              <a:t>Nesbitt et al. (2008)</a:t>
            </a:r>
            <a:endParaRPr lang="en-US" sz="1400" dirty="0">
              <a:solidFill>
                <a:srgbClr val="C6D9F1"/>
              </a:solidFill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303387"/>
            <a:ext cx="21398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7793" y="2587540"/>
            <a:ext cx="1944120" cy="201921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6323" y="2547356"/>
            <a:ext cx="1744756" cy="201921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52255" y="4567309"/>
            <a:ext cx="1809892" cy="221486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86323" y="4568046"/>
            <a:ext cx="1744755" cy="221412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56056" y="2568581"/>
            <a:ext cx="1744755" cy="215097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31913" y="4000105"/>
            <a:ext cx="720336" cy="246452"/>
          </a:xfrm>
          <a:prstGeom prst="ellipse">
            <a:avLst/>
          </a:prstGeom>
          <a:noFill/>
          <a:ln w="571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6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116"/>
            <a:ext cx="2329362" cy="478590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onvectively induced cold pools and outflows can be very important for the propagation of convective systems and/or to focus, together with the orography, convective-cell development in a confined area (</a:t>
            </a:r>
            <a:r>
              <a:rPr lang="en-US" dirty="0" err="1" smtClean="0">
                <a:solidFill>
                  <a:schemeClr val="bg1"/>
                </a:solidFill>
              </a:rPr>
              <a:t>Senesi</a:t>
            </a:r>
            <a:r>
              <a:rPr lang="en-US" dirty="0" smtClean="0">
                <a:solidFill>
                  <a:schemeClr val="bg1"/>
                </a:solidFill>
              </a:rPr>
              <a:t> et al. 1996; Romero et al. 2000)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5-05-24 at 9.4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15" y="1645135"/>
            <a:ext cx="5736285" cy="4250757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01139" y="6047552"/>
            <a:ext cx="3127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Miglietta</a:t>
            </a: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Rotunno</a:t>
            </a: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(2012)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Outflow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0515" y="2426604"/>
            <a:ext cx="5736285" cy="106163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52" y="1456438"/>
            <a:ext cx="4142474" cy="542361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convection redevelops upstream offshore at boundary between a precipitation-formed cold pool and the LLJ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Heaviest rain over upstream ocean and coastal regions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Warm, moist unstable air ushered by LLJ feeds MCS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Cold pool trapped by high terrain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“Cold pool extending orographic effect”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Cold pool from previous precipitating system forms a partial barrier to low-level moist southwest </a:t>
            </a:r>
            <a:r>
              <a:rPr lang="en-US" smtClean="0">
                <a:solidFill>
                  <a:schemeClr val="bg1"/>
                </a:solidFill>
              </a:rPr>
              <a:t>flow 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Stratiform </a:t>
            </a:r>
            <a:r>
              <a:rPr lang="en-US" dirty="0" smtClean="0">
                <a:solidFill>
                  <a:schemeClr val="bg1"/>
                </a:solidFill>
              </a:rPr>
              <a:t>component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Davis and Lee (2012): Importance of frontal boundaries near coast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Reinforcement by convective downdrafts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5-05-24 at 9.53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26" y="1720966"/>
            <a:ext cx="4448642" cy="4155968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50329" y="5941497"/>
            <a:ext cx="144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6D9F1"/>
                </a:solidFill>
              </a:rPr>
              <a:t>Xu</a:t>
            </a:r>
            <a:r>
              <a:rPr lang="en-US" sz="1600" dirty="0" smtClean="0">
                <a:solidFill>
                  <a:srgbClr val="C6D9F1"/>
                </a:solidFill>
              </a:rPr>
              <a:t> et al. (2012)</a:t>
            </a:r>
            <a:endParaRPr lang="en-US" sz="1600" dirty="0">
              <a:solidFill>
                <a:srgbClr val="C6D9F1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204074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TiMREX</a:t>
            </a:r>
          </a:p>
        </p:txBody>
      </p:sp>
    </p:spTree>
    <p:extLst>
      <p:ext uri="{BB962C8B-B14F-4D97-AF65-F5344CB8AC3E}">
        <p14:creationId xmlns:p14="http://schemas.microsoft.com/office/powerpoint/2010/main" val="362463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 May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1447800" cy="457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0758 UTC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POL_RHI_case14_0531_0758_az45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56360"/>
            <a:ext cx="6400800" cy="51206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133600" y="2057400"/>
            <a:ext cx="990600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57400"/>
            <a:ext cx="11430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Multicell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72200" y="2667000"/>
            <a:ext cx="5334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5105400"/>
            <a:ext cx="5334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410200"/>
            <a:ext cx="1219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Melting 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572000"/>
            <a:ext cx="12192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Low-level outflow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3352800"/>
            <a:ext cx="12192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Midlevel upslope 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743200"/>
            <a:ext cx="121920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Brightband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00600" y="2209800"/>
            <a:ext cx="9144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67200" y="2895600"/>
            <a:ext cx="685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48000" y="2667000"/>
            <a:ext cx="685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48000" y="5029200"/>
            <a:ext cx="685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10400" y="2667000"/>
            <a:ext cx="685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48400" y="4572000"/>
            <a:ext cx="762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271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 May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1447800" cy="457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0806 UTC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POL_RHI_case14_0531_0758_az45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56360"/>
            <a:ext cx="6400800" cy="51206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061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 May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1447800" cy="457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0813 UTC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POL_RHI_case14_0531_0758_az45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56360"/>
            <a:ext cx="6400800" cy="51206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475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 May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1447800" cy="457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0821 UTC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POL_RHI_case14_0531_0758_az45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56360"/>
            <a:ext cx="6400800" cy="51206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1981200" y="2667000"/>
            <a:ext cx="457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12192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New initiation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3580471" cy="50540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Relative roles of warm-rain and ice-based processes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Influence of terrain on microphysics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Ordinary/isolated vs. organized/MCS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Propagation of systems toward the coast (NAME)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Systems moving onshore (Taiwan)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timrex_radar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7542" y="1950720"/>
            <a:ext cx="4789278" cy="383142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S-Pol in TiMREX</a:t>
            </a:r>
          </a:p>
        </p:txBody>
      </p:sp>
    </p:spTree>
    <p:extLst>
      <p:ext uri="{BB962C8B-B14F-4D97-AF65-F5344CB8AC3E}">
        <p14:creationId xmlns:p14="http://schemas.microsoft.com/office/powerpoint/2010/main" val="400825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97" y="1621430"/>
            <a:ext cx="8112703" cy="17984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Alteration or reorganization of one of three major storm types (convective clouds, tropical cyclones, frontal systems) when it encounters topography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Both convective and stratiform components affected by flow over and around topographic features</a:t>
            </a:r>
          </a:p>
        </p:txBody>
      </p:sp>
      <p:pic>
        <p:nvPicPr>
          <p:cNvPr id="4" name="Picture 3" descr="Screen Shot 2015-05-24 at 10.41.2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73"/>
          <a:stretch/>
        </p:blipFill>
        <p:spPr>
          <a:xfrm>
            <a:off x="4633724" y="3790551"/>
            <a:ext cx="4337064" cy="1953676"/>
          </a:xfrm>
          <a:prstGeom prst="rect">
            <a:avLst/>
          </a:prstGeom>
          <a:ln w="38100" cmpd="sng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41787" y="5980053"/>
            <a:ext cx="2145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Rotunno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1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Houze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(2007)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4098" y="3635326"/>
            <a:ext cx="3596268" cy="2638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Results from a complex combination of different scales of motion: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Moist, large-scale flow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Mesoscale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orographically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induced lifting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Small-scale processes (convection, turbulence, microphysics)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Orographic precipitation</a:t>
            </a:r>
          </a:p>
        </p:txBody>
      </p:sp>
    </p:spTree>
    <p:extLst>
      <p:ext uri="{BB962C8B-B14F-4D97-AF65-F5344CB8AC3E}">
        <p14:creationId xmlns:p14="http://schemas.microsoft.com/office/powerpoint/2010/main" val="92637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366" y="1735685"/>
            <a:ext cx="2931103" cy="47211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Undisturbed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Diurnal forcing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Convection along windward slopes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Disturbed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Moist troposphere, stronger onshore flow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Weakly blocked regime (</a:t>
            </a:r>
            <a:r>
              <a:rPr lang="en-US" dirty="0" err="1" smtClean="0">
                <a:solidFill>
                  <a:srgbClr val="FFFFFF"/>
                </a:solidFill>
              </a:rPr>
              <a:t>Ruppert</a:t>
            </a:r>
            <a:r>
              <a:rPr lang="en-US" dirty="0" smtClean="0">
                <a:solidFill>
                  <a:srgbClr val="FFFFFF"/>
                </a:solidFill>
              </a:rPr>
              <a:t> et al. 2013)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Tilted upslope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vertcross_Ruppe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7"/>
          <a:stretch/>
        </p:blipFill>
        <p:spPr>
          <a:xfrm>
            <a:off x="3393162" y="1678811"/>
            <a:ext cx="5331552" cy="3480355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S-Pol in TiMREX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15417" y="5612911"/>
            <a:ext cx="4990340" cy="548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Upslope advection of hydrometeors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3162" y="1678811"/>
            <a:ext cx="5312595" cy="163881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93914" y="3328892"/>
            <a:ext cx="5312595" cy="183027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6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99428" cy="467484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Disturbed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Lofting of hydrometeors above melting level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Horizontal advection upslope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Extensive stratiform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vertcross_0601_track7_0530_0552_12_kdp_col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690" y="236722"/>
            <a:ext cx="4095750" cy="3276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 descr="SPOL_RHI_case14_0531_0758_az45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7403" y="3551238"/>
            <a:ext cx="4105993" cy="328479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1" y="274638"/>
            <a:ext cx="3770034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TiMREX</a:t>
            </a:r>
          </a:p>
        </p:txBody>
      </p:sp>
    </p:spTree>
    <p:extLst>
      <p:ext uri="{BB962C8B-B14F-4D97-AF65-F5344CB8AC3E}">
        <p14:creationId xmlns:p14="http://schemas.microsoft.com/office/powerpoint/2010/main" val="1936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249" y="3608028"/>
            <a:ext cx="2634912" cy="29134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Over water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Embedded shallow convection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Small drops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Lack of precipitation-sized ice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0614_lo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52400"/>
            <a:ext cx="3200400" cy="3200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5" name="Group 11"/>
          <p:cNvGrpSpPr/>
          <p:nvPr/>
        </p:nvGrpSpPr>
        <p:grpSpPr>
          <a:xfrm>
            <a:off x="265388" y="2009530"/>
            <a:ext cx="5219408" cy="4373061"/>
            <a:chOff x="4629150" y="137204"/>
            <a:chExt cx="4381500" cy="3505200"/>
          </a:xfrm>
        </p:grpSpPr>
        <p:pic>
          <p:nvPicPr>
            <p:cNvPr id="6" name="Picture 5" descr="SPOL_RHI_case29_0614_0751_az15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9150" y="137204"/>
              <a:ext cx="4381500" cy="35052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553200" y="365804"/>
              <a:ext cx="760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</a:t>
              </a:r>
              <a:endParaRPr lang="en-US" dirty="0"/>
            </a:p>
          </p:txBody>
        </p:sp>
      </p:grp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22433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13-14 June 2008</a:t>
            </a:r>
          </a:p>
        </p:txBody>
      </p:sp>
    </p:spTree>
    <p:extLst>
      <p:ext uri="{BB962C8B-B14F-4D97-AF65-F5344CB8AC3E}">
        <p14:creationId xmlns:p14="http://schemas.microsoft.com/office/powerpoint/2010/main" val="278042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5813"/>
            <a:ext cx="4623063" cy="68600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Upslope flow (outbound velocities), strongest in mid-levels</a:t>
            </a:r>
          </a:p>
        </p:txBody>
      </p:sp>
      <p:grpSp>
        <p:nvGrpSpPr>
          <p:cNvPr id="8" name="Group 10"/>
          <p:cNvGrpSpPr/>
          <p:nvPr/>
        </p:nvGrpSpPr>
        <p:grpSpPr>
          <a:xfrm>
            <a:off x="246804" y="2502436"/>
            <a:ext cx="5059560" cy="4013586"/>
            <a:chOff x="76200" y="3124200"/>
            <a:chExt cx="4476750" cy="3581400"/>
          </a:xfrm>
        </p:grpSpPr>
        <p:pic>
          <p:nvPicPr>
            <p:cNvPr id="9" name="Picture 8" descr="SPOL_RHI_case29_0614_0851_az4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3124200"/>
              <a:ext cx="4476750" cy="35814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057400" y="336446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Land</a:t>
              </a:r>
              <a:endParaRPr lang="en-US" dirty="0"/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439056" y="274650"/>
            <a:ext cx="3462501" cy="2770003"/>
            <a:chOff x="5135760" y="274650"/>
            <a:chExt cx="3462501" cy="2770003"/>
          </a:xfrm>
        </p:grpSpPr>
        <p:pic>
          <p:nvPicPr>
            <p:cNvPr id="12" name="Picture 11" descr="vertcross_0613_14_track1626_0530_kdp_color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5760" y="274650"/>
              <a:ext cx="3462501" cy="277000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556318" y="655633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KDP</a:t>
              </a:r>
              <a:endParaRPr lang="en-US" dirty="0"/>
            </a:p>
          </p:txBody>
        </p:sp>
      </p:grp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22433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13-14 June 2008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573125" y="3224905"/>
            <a:ext cx="3328432" cy="32911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Enhancement over land</a:t>
            </a:r>
          </a:p>
          <a:p>
            <a:pPr lvl="1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Deeper convection near windward slopes</a:t>
            </a:r>
          </a:p>
          <a:p>
            <a:pPr lvl="1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Increased graupel, melting ice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Upslope tilt</a:t>
            </a:r>
          </a:p>
          <a:p>
            <a:pPr lvl="1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Combine roles of riming aloft, coalescence below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Recall MAP, IMPROVE 2</a:t>
            </a:r>
          </a:p>
          <a:p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Xu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Zipser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(2015): Robust lightning!</a:t>
            </a:r>
          </a:p>
          <a:p>
            <a:pPr lvl="1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Strong updrafts, rigorous ice-based processes</a:t>
            </a:r>
          </a:p>
          <a:p>
            <a:pPr lvl="1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Examples of weaker convection in heavy rainfall events during disturbed period</a:t>
            </a:r>
          </a:p>
        </p:txBody>
      </p:sp>
    </p:spTree>
    <p:extLst>
      <p:ext uri="{BB962C8B-B14F-4D97-AF65-F5344CB8AC3E}">
        <p14:creationId xmlns:p14="http://schemas.microsoft.com/office/powerpoint/2010/main" val="279396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Fully exploit S-Pol polarimetric measurements statistically to investigate microphysical mechanisms associated with full spectrum of </a:t>
            </a:r>
            <a:r>
              <a:rPr lang="en-US" dirty="0" err="1" smtClean="0"/>
              <a:t>orographically</a:t>
            </a:r>
            <a:r>
              <a:rPr lang="en-US" dirty="0" smtClean="0"/>
              <a:t> influenced convection observed during TiMREX</a:t>
            </a:r>
          </a:p>
          <a:p>
            <a:pPr lvl="1"/>
            <a:r>
              <a:rPr lang="en-US" dirty="0" smtClean="0"/>
              <a:t>In context of Doppler velocity</a:t>
            </a:r>
          </a:p>
          <a:p>
            <a:pPr lvl="1"/>
            <a:r>
              <a:rPr lang="en-US" dirty="0" smtClean="0"/>
              <a:t>Use of echo tracking to examine evolution of systems from water to coast to mountains</a:t>
            </a:r>
          </a:p>
          <a:p>
            <a:r>
              <a:rPr lang="en-US" dirty="0" smtClean="0"/>
              <a:t>Infer further details via WRF-simulations (Prof. Ming-Jen Yang)</a:t>
            </a:r>
          </a:p>
          <a:p>
            <a:pPr lvl="1"/>
            <a:r>
              <a:rPr lang="en-US" dirty="0" smtClean="0"/>
              <a:t>Double-moments microphysics scheme</a:t>
            </a:r>
          </a:p>
          <a:p>
            <a:pPr lvl="1"/>
            <a:r>
              <a:rPr lang="en-US" dirty="0" smtClean="0"/>
              <a:t>Disturbed (MCS evolution) and undisturbed (diurnal cycle)</a:t>
            </a:r>
          </a:p>
          <a:p>
            <a:r>
              <a:rPr lang="en-US" dirty="0" smtClean="0"/>
              <a:t>NAME comparisons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89628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31" y="1751865"/>
            <a:ext cx="4144855" cy="9583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Greater ice mass during NAME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Larger drops during NAME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6052" y="2218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vert_masses_type_allelev_Nv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12" y="3014296"/>
            <a:ext cx="4352998" cy="348239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8" name="Group 158"/>
          <p:cNvGrpSpPr/>
          <p:nvPr/>
        </p:nvGrpSpPr>
        <p:grpSpPr>
          <a:xfrm>
            <a:off x="4586507" y="193430"/>
            <a:ext cx="4343400" cy="3733800"/>
            <a:chOff x="4572000" y="304800"/>
            <a:chExt cx="4343400" cy="37338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0" y="304800"/>
              <a:ext cx="4343400" cy="28194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2540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16062" y="1787769"/>
              <a:ext cx="3048000" cy="22508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isometricOffAxis2Top">
                <a:rot lat="16800000" lon="3060000" rev="18540000"/>
              </a:camera>
              <a:lightRig rig="threePt" dir="t"/>
            </a:scene3d>
            <a:sp3d contourW="50800">
              <a:bevelT w="0" h="0"/>
              <a:bevelB w="63500" h="12700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7291754" y="1412631"/>
              <a:ext cx="1219200" cy="135987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7432431" y="1553308"/>
              <a:ext cx="1219200" cy="135987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573108" y="1693985"/>
              <a:ext cx="1219200" cy="1359877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7197969" y="1881554"/>
              <a:ext cx="797169" cy="89095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291754" y="2022231"/>
              <a:ext cx="797169" cy="89095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7432431" y="2162908"/>
              <a:ext cx="797169" cy="890954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Group 23"/>
            <p:cNvGrpSpPr/>
            <p:nvPr/>
          </p:nvGrpSpPr>
          <p:grpSpPr>
            <a:xfrm>
              <a:off x="7760675" y="803031"/>
              <a:ext cx="609600" cy="750278"/>
              <a:chOff x="7086597" y="1752599"/>
              <a:chExt cx="990600" cy="1371601"/>
            </a:xfrm>
            <a:solidFill>
              <a:schemeClr val="tx1">
                <a:lumMod val="50000"/>
                <a:lumOff val="50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8" name="Cloud 147"/>
              <p:cNvSpPr/>
              <p:nvPr/>
            </p:nvSpPr>
            <p:spPr>
              <a:xfrm>
                <a:off x="7086597" y="1752599"/>
                <a:ext cx="990600" cy="1371599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7162800" y="2590801"/>
                <a:ext cx="838199" cy="53339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Isosceles Triangle 17"/>
            <p:cNvSpPr/>
            <p:nvPr/>
          </p:nvSpPr>
          <p:spPr>
            <a:xfrm>
              <a:off x="6963508" y="2116015"/>
              <a:ext cx="609600" cy="703385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7104185" y="2209800"/>
              <a:ext cx="609600" cy="703385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7244862" y="2350477"/>
              <a:ext cx="609600" cy="703385"/>
            </a:xfrm>
            <a:prstGeom prst="triangl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947138" y="2913185"/>
              <a:ext cx="1359877" cy="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947138" y="2819400"/>
              <a:ext cx="1359877" cy="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900246" y="3005992"/>
              <a:ext cx="1969477" cy="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822831" y="2678723"/>
              <a:ext cx="328246" cy="2813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916616" y="2725615"/>
              <a:ext cx="328246" cy="2813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59"/>
            <p:cNvGrpSpPr/>
            <p:nvPr/>
          </p:nvGrpSpPr>
          <p:grpSpPr>
            <a:xfrm>
              <a:off x="6353908" y="427892"/>
              <a:ext cx="1406769" cy="1544516"/>
              <a:chOff x="4343400" y="1219200"/>
              <a:chExt cx="2286000" cy="2362199"/>
            </a:xfrm>
          </p:grpSpPr>
          <p:grpSp>
            <p:nvGrpSpPr>
              <p:cNvPr id="144" name="Group 34"/>
              <p:cNvGrpSpPr/>
              <p:nvPr/>
            </p:nvGrpSpPr>
            <p:grpSpPr>
              <a:xfrm>
                <a:off x="5029200" y="1295400"/>
                <a:ext cx="1219200" cy="2285999"/>
                <a:chOff x="7086600" y="1752600"/>
                <a:chExt cx="990600" cy="1371600"/>
              </a:xfrm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46" name="Cloud 35"/>
                <p:cNvSpPr/>
                <p:nvPr/>
              </p:nvSpPr>
              <p:spPr>
                <a:xfrm>
                  <a:off x="7086600" y="1752600"/>
                  <a:ext cx="990600" cy="1371600"/>
                </a:xfrm>
                <a:prstGeom prst="clou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>
                <a:xfrm>
                  <a:off x="7162800" y="2590800"/>
                  <a:ext cx="838200" cy="5334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5" name="Oval 144"/>
              <p:cNvSpPr/>
              <p:nvPr/>
            </p:nvSpPr>
            <p:spPr>
              <a:xfrm>
                <a:off x="4343400" y="1219200"/>
                <a:ext cx="2286000" cy="6858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rot="5400000">
              <a:off x="6493119" y="2395904"/>
              <a:ext cx="8469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661639" y="2321169"/>
              <a:ext cx="697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6805246" y="2271346"/>
              <a:ext cx="5978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948854" y="2221523"/>
              <a:ext cx="4982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7117373" y="2146788"/>
              <a:ext cx="3487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784123" y="1670538"/>
              <a:ext cx="234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877908" y="1670538"/>
              <a:ext cx="234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7971693" y="1670538"/>
              <a:ext cx="234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8065477" y="1670538"/>
              <a:ext cx="2344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8" idx="2"/>
            </p:cNvCxnSpPr>
            <p:nvPr/>
          </p:nvCxnSpPr>
          <p:spPr>
            <a:xfrm rot="5400000">
              <a:off x="6682154" y="2538046"/>
              <a:ext cx="977" cy="5627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400800" y="2866292"/>
              <a:ext cx="656492" cy="9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106"/>
            <p:cNvGrpSpPr/>
            <p:nvPr/>
          </p:nvGrpSpPr>
          <p:grpSpPr>
            <a:xfrm>
              <a:off x="6025660" y="1928446"/>
              <a:ext cx="609600" cy="844064"/>
              <a:chOff x="7086597" y="1752598"/>
              <a:chExt cx="990600" cy="1371602"/>
            </a:xfrm>
            <a:solidFill>
              <a:schemeClr val="tx1">
                <a:lumMod val="50000"/>
                <a:lumOff val="50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2" name="Cloud 141"/>
              <p:cNvSpPr/>
              <p:nvPr/>
            </p:nvSpPr>
            <p:spPr>
              <a:xfrm>
                <a:off x="7086597" y="1752598"/>
                <a:ext cx="990600" cy="1371599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7162800" y="2590801"/>
                <a:ext cx="838199" cy="533399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25"/>
            <p:cNvCxnSpPr/>
            <p:nvPr/>
          </p:nvCxnSpPr>
          <p:spPr>
            <a:xfrm rot="10800000">
              <a:off x="4853354" y="1271954"/>
              <a:ext cx="393895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8229600" y="1084385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244862" y="1834662"/>
              <a:ext cx="93785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010400" y="1834662"/>
              <a:ext cx="93785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151077" y="1881554"/>
              <a:ext cx="93785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238"/>
            <p:cNvGrpSpPr/>
            <p:nvPr/>
          </p:nvGrpSpPr>
          <p:grpSpPr>
            <a:xfrm>
              <a:off x="6119445" y="2069124"/>
              <a:ext cx="468924" cy="656492"/>
              <a:chOff x="4038600" y="3657623"/>
              <a:chExt cx="762002" cy="1066806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4191002" y="4114824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267202" y="4343426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495802" y="4191024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343401" y="4495826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38602" y="4267224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343401" y="3962423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572002" y="3962423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114801" y="3886223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038600" y="4495826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572002" y="4419626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343402" y="3657623"/>
                <a:ext cx="228600" cy="152402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267202" y="4572027"/>
                <a:ext cx="152401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343402" y="4267226"/>
                <a:ext cx="152401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495802" y="3886224"/>
                <a:ext cx="152401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038602" y="4114826"/>
                <a:ext cx="152401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572002" y="3733823"/>
                <a:ext cx="152401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191003" y="3733821"/>
                <a:ext cx="152401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572005" y="4648229"/>
                <a:ext cx="152401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419611" y="4114826"/>
                <a:ext cx="152401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191001" y="4648200"/>
                <a:ext cx="152401" cy="762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010400" y="381000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7057292" y="803031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104184" y="1037492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010400" y="1131277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197969" y="1131277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291754" y="1131277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44861" y="990600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151077" y="896815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010400" y="990600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197969" y="756138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104184" y="662354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197969" y="615461"/>
              <a:ext cx="93785" cy="1406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916615" y="1178169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916615" y="1084385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869723" y="1131277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869723" y="1178169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22831" y="1178169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822831" y="1084385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822831" y="1131277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869723" y="1225061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822831" y="1271954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916615" y="1271954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869723" y="1318846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963508" y="1318846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822831" y="1365738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916615" y="1365738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869723" y="1412631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963508" y="1412631"/>
              <a:ext cx="46892" cy="468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057292" y="1318846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244861" y="1318846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151077" y="1412631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44861" y="1506415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057292" y="1506415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963508" y="1412631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197969" y="1600200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7010400" y="1600200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244861" y="1740877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7057292" y="1787769"/>
              <a:ext cx="187569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338646" y="1412631"/>
              <a:ext cx="93785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338646" y="1647092"/>
              <a:ext cx="93785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151077" y="1693985"/>
              <a:ext cx="93785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934200" y="1524000"/>
              <a:ext cx="93785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992815" y="1676400"/>
              <a:ext cx="93785" cy="9378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447692" y="521677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635261" y="521677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53200" y="381000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75938" y="521677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81800" y="706938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52138" y="304800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729046" y="381000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56938" y="325938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33138" y="474784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233138" y="630738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385538" y="381000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  <p:grpSp>
          <p:nvGrpSpPr>
            <p:cNvPr id="99" name="Group 237"/>
            <p:cNvGrpSpPr/>
            <p:nvPr/>
          </p:nvGrpSpPr>
          <p:grpSpPr>
            <a:xfrm>
              <a:off x="7848608" y="685799"/>
              <a:ext cx="427890" cy="820616"/>
              <a:chOff x="6848479" y="1409702"/>
              <a:chExt cx="695320" cy="1333502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7010392" y="2133604"/>
                <a:ext cx="152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162791" y="2057403"/>
                <a:ext cx="152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315191" y="2133604"/>
                <a:ext cx="152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086591" y="1981204"/>
                <a:ext cx="152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6857992" y="2133604"/>
                <a:ext cx="152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7238992" y="1981204"/>
                <a:ext cx="152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6934191" y="1981204"/>
                <a:ext cx="152400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391398" y="1905004"/>
                <a:ext cx="152401" cy="2286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857998" y="2438404"/>
                <a:ext cx="304799" cy="15240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7162798" y="2362203"/>
                <a:ext cx="304799" cy="15240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162798" y="2514604"/>
                <a:ext cx="304799" cy="15240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934198" y="2590803"/>
                <a:ext cx="304799" cy="15240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48479" y="1409702"/>
                <a:ext cx="381001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086606" y="1444050"/>
                <a:ext cx="381001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rot="5400000">
              <a:off x="6540011" y="2398835"/>
              <a:ext cx="8469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6708531" y="2324100"/>
              <a:ext cx="6975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6852139" y="2274277"/>
              <a:ext cx="5978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6995747" y="2224454"/>
              <a:ext cx="4982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4572000" y="990600"/>
              <a:ext cx="309947" cy="227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0°C</a:t>
              </a:r>
              <a:endParaRPr lang="en-US" b="1" dirty="0"/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rot="10800000">
              <a:off x="5134708" y="895838"/>
              <a:ext cx="1547446" cy="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>
              <a:spLocks noChangeAspect="1"/>
            </p:cNvSpPr>
            <p:nvPr/>
          </p:nvSpPr>
          <p:spPr>
            <a:xfrm>
              <a:off x="4772313" y="1600200"/>
              <a:ext cx="866487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NAME</a:t>
              </a:r>
              <a:endParaRPr lang="en-US" sz="20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696200" y="762000"/>
              <a:ext cx="234462" cy="35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2"/>
                  </a:solidFill>
                </a:rPr>
                <a:t>*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0" name="Group 300"/>
          <p:cNvGrpSpPr/>
          <p:nvPr/>
        </p:nvGrpSpPr>
        <p:grpSpPr>
          <a:xfrm>
            <a:off x="4676483" y="3306830"/>
            <a:ext cx="4343400" cy="3955923"/>
            <a:chOff x="4572000" y="3680460"/>
            <a:chExt cx="4343400" cy="3955923"/>
          </a:xfrm>
        </p:grpSpPr>
        <p:sp>
          <p:nvSpPr>
            <p:cNvPr id="151" name="Content Placeholder 2"/>
            <p:cNvSpPr txBox="1">
              <a:spLocks/>
            </p:cNvSpPr>
            <p:nvPr/>
          </p:nvSpPr>
          <p:spPr>
            <a:xfrm>
              <a:off x="4572000" y="3680460"/>
              <a:ext cx="4343400" cy="31013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25400"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742950" marR="0" lvl="1" indent="-2857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2" name="Group 442"/>
            <p:cNvGrpSpPr>
              <a:grpSpLocks noChangeAspect="1"/>
            </p:cNvGrpSpPr>
            <p:nvPr/>
          </p:nvGrpSpPr>
          <p:grpSpPr>
            <a:xfrm>
              <a:off x="4572000" y="3726326"/>
              <a:ext cx="4225290" cy="3910057"/>
              <a:chOff x="1398050" y="395097"/>
              <a:chExt cx="6983950" cy="6462903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2895600" y="3200400"/>
                <a:ext cx="4953000" cy="36576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isometricOffAxis2Top">
                  <a:rot lat="16800000" lon="3060000" rev="18540000"/>
                </a:camera>
                <a:lightRig rig="threePt" dir="t"/>
              </a:scene3d>
              <a:sp3d contourW="50800">
                <a:bevelT w="0" h="0"/>
                <a:bevelB w="63500" h="12700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Isosceles Triangle 154"/>
              <p:cNvSpPr/>
              <p:nvPr/>
            </p:nvSpPr>
            <p:spPr>
              <a:xfrm>
                <a:off x="5943600" y="2590800"/>
                <a:ext cx="1981200" cy="2209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Isosceles Triangle 155"/>
              <p:cNvSpPr/>
              <p:nvPr/>
            </p:nvSpPr>
            <p:spPr>
              <a:xfrm>
                <a:off x="6172200" y="2819400"/>
                <a:ext cx="1981200" cy="2209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Isosceles Triangle 156"/>
              <p:cNvSpPr/>
              <p:nvPr/>
            </p:nvSpPr>
            <p:spPr>
              <a:xfrm>
                <a:off x="6400800" y="3048000"/>
                <a:ext cx="1981200" cy="2209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Isosceles Triangle 157"/>
              <p:cNvSpPr/>
              <p:nvPr/>
            </p:nvSpPr>
            <p:spPr>
              <a:xfrm>
                <a:off x="5791200" y="3352800"/>
                <a:ext cx="1295400" cy="144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Isosceles Triangle 158"/>
              <p:cNvSpPr/>
              <p:nvPr/>
            </p:nvSpPr>
            <p:spPr>
              <a:xfrm>
                <a:off x="5943600" y="3581400"/>
                <a:ext cx="1295400" cy="144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Isosceles Triangle 159"/>
              <p:cNvSpPr/>
              <p:nvPr/>
            </p:nvSpPr>
            <p:spPr>
              <a:xfrm>
                <a:off x="6172200" y="3810000"/>
                <a:ext cx="1295400" cy="14478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5410200" y="3733800"/>
                <a:ext cx="990600" cy="11430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Isosceles Triangle 161"/>
              <p:cNvSpPr/>
              <p:nvPr/>
            </p:nvSpPr>
            <p:spPr>
              <a:xfrm>
                <a:off x="5638800" y="3886200"/>
                <a:ext cx="990600" cy="11430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Isosceles Triangle 162"/>
              <p:cNvSpPr/>
              <p:nvPr/>
            </p:nvSpPr>
            <p:spPr>
              <a:xfrm>
                <a:off x="5867400" y="4114800"/>
                <a:ext cx="990600" cy="1143000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4" name="Straight Arrow Connector 163"/>
              <p:cNvCxnSpPr/>
              <p:nvPr/>
            </p:nvCxnSpPr>
            <p:spPr>
              <a:xfrm>
                <a:off x="2133600" y="5029200"/>
                <a:ext cx="29718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>
                <a:off x="2133600" y="4876800"/>
                <a:ext cx="3048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>
                <a:off x="2057400" y="5180012"/>
                <a:ext cx="32004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 flipV="1">
                <a:off x="5181600" y="4648200"/>
                <a:ext cx="533400" cy="4572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 flipV="1">
                <a:off x="5334000" y="4724400"/>
                <a:ext cx="533400" cy="4572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" name="Group 34"/>
              <p:cNvGrpSpPr/>
              <p:nvPr/>
            </p:nvGrpSpPr>
            <p:grpSpPr>
              <a:xfrm>
                <a:off x="2209800" y="919162"/>
                <a:ext cx="1219200" cy="3424238"/>
                <a:chOff x="7086600" y="1752600"/>
                <a:chExt cx="990600" cy="1695225"/>
              </a:xfrm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r="13500000" sy="23000" kx="1200000" algn="br" rotWithShape="0">
                  <a:schemeClr val="bg1">
                    <a:alpha val="20000"/>
                  </a:schemeClr>
                </a:outerShdw>
              </a:effectLst>
            </p:grpSpPr>
            <p:sp>
              <p:nvSpPr>
                <p:cNvPr id="287" name="Cloud 286"/>
                <p:cNvSpPr/>
                <p:nvPr/>
              </p:nvSpPr>
              <p:spPr>
                <a:xfrm>
                  <a:off x="7086600" y="1752600"/>
                  <a:ext cx="990600" cy="1371600"/>
                </a:xfrm>
                <a:prstGeom prst="clou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ounded Rectangle 287"/>
                <p:cNvSpPr/>
                <p:nvPr/>
              </p:nvSpPr>
              <p:spPr>
                <a:xfrm>
                  <a:off x="7148513" y="2524461"/>
                  <a:ext cx="866774" cy="9233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0" name="Oval 169"/>
              <p:cNvSpPr/>
              <p:nvPr/>
            </p:nvSpPr>
            <p:spPr>
              <a:xfrm>
                <a:off x="1676400" y="838200"/>
                <a:ext cx="2971800" cy="72866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1" name="Group 236"/>
              <p:cNvGrpSpPr/>
              <p:nvPr/>
            </p:nvGrpSpPr>
            <p:grpSpPr>
              <a:xfrm>
                <a:off x="1676400" y="659351"/>
                <a:ext cx="2621658" cy="2464849"/>
                <a:chOff x="4572000" y="811751"/>
                <a:chExt cx="2621658" cy="2464849"/>
              </a:xfrm>
            </p:grpSpPr>
            <p:sp>
              <p:nvSpPr>
                <p:cNvPr id="263" name="Oval 262"/>
                <p:cNvSpPr/>
                <p:nvPr/>
              </p:nvSpPr>
              <p:spPr>
                <a:xfrm>
                  <a:off x="5486400" y="2133600"/>
                  <a:ext cx="152400" cy="228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5715000" y="2133600"/>
                  <a:ext cx="152400" cy="228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5943600" y="2133600"/>
                  <a:ext cx="152400" cy="228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6019800" y="2590800"/>
                  <a:ext cx="152400" cy="1524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6019800" y="2971800"/>
                  <a:ext cx="152400" cy="1524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5715000" y="3048000"/>
                  <a:ext cx="152400" cy="1524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5486400" y="2895600"/>
                  <a:ext cx="152400" cy="1524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5410200" y="3124200"/>
                  <a:ext cx="152400" cy="1524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TextBox 270"/>
                <p:cNvSpPr txBox="1"/>
                <p:nvPr/>
              </p:nvSpPr>
              <p:spPr>
                <a:xfrm>
                  <a:off x="4572000" y="937701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2" name="TextBox 271"/>
                <p:cNvSpPr txBox="1"/>
                <p:nvPr/>
              </p:nvSpPr>
              <p:spPr>
                <a:xfrm>
                  <a:off x="4920253" y="856728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3" name="TextBox 272"/>
                <p:cNvSpPr txBox="1"/>
                <p:nvPr/>
              </p:nvSpPr>
              <p:spPr>
                <a:xfrm>
                  <a:off x="4797451" y="1143001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4" name="TextBox 273"/>
                <p:cNvSpPr txBox="1"/>
                <p:nvPr/>
              </p:nvSpPr>
              <p:spPr>
                <a:xfrm>
                  <a:off x="5175302" y="856728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5" name="TextBox 274"/>
                <p:cNvSpPr txBox="1"/>
                <p:nvPr/>
              </p:nvSpPr>
              <p:spPr>
                <a:xfrm>
                  <a:off x="6324600" y="811751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6" name="TextBox 275"/>
                <p:cNvSpPr txBox="1"/>
                <p:nvPr/>
              </p:nvSpPr>
              <p:spPr>
                <a:xfrm>
                  <a:off x="5105400" y="1143000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7" name="TextBox 276"/>
                <p:cNvSpPr txBox="1"/>
                <p:nvPr/>
              </p:nvSpPr>
              <p:spPr>
                <a:xfrm>
                  <a:off x="5553154" y="856728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5334000" y="1066800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9" name="TextBox 278"/>
                <p:cNvSpPr txBox="1"/>
                <p:nvPr/>
              </p:nvSpPr>
              <p:spPr>
                <a:xfrm>
                  <a:off x="6477000" y="1066800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0" name="TextBox 279"/>
                <p:cNvSpPr txBox="1"/>
                <p:nvPr/>
              </p:nvSpPr>
              <p:spPr>
                <a:xfrm>
                  <a:off x="5867400" y="811751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1" name="TextBox 280"/>
                <p:cNvSpPr txBox="1"/>
                <p:nvPr/>
              </p:nvSpPr>
              <p:spPr>
                <a:xfrm>
                  <a:off x="5867400" y="1189602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>
                  <a:off x="6305707" y="1219200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>
                  <a:off x="6096000" y="1015425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>
                  <a:off x="5181600" y="1472625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5" name="TextBox 284"/>
                <p:cNvSpPr txBox="1"/>
                <p:nvPr/>
              </p:nvSpPr>
              <p:spPr>
                <a:xfrm>
                  <a:off x="6812658" y="937701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>
                  <a:off x="5675955" y="1108629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2"/>
                      </a:solidFill>
                    </a:rPr>
                    <a:t>*</a:t>
                  </a:r>
                  <a:endParaRPr lang="en-US" sz="32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72" name="TextBox 171"/>
              <p:cNvSpPr txBox="1"/>
              <p:nvPr/>
            </p:nvSpPr>
            <p:spPr>
              <a:xfrm>
                <a:off x="1398050" y="1839209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0°C</a:t>
                </a:r>
                <a:endParaRPr lang="en-US" b="1" dirty="0"/>
              </a:p>
            </p:txBody>
          </p:sp>
          <p:grpSp>
            <p:nvGrpSpPr>
              <p:cNvPr id="173" name="Group 34"/>
              <p:cNvGrpSpPr/>
              <p:nvPr/>
            </p:nvGrpSpPr>
            <p:grpSpPr>
              <a:xfrm>
                <a:off x="5410200" y="622300"/>
                <a:ext cx="1219200" cy="2667001"/>
                <a:chOff x="7086600" y="1752600"/>
                <a:chExt cx="990600" cy="1371600"/>
              </a:xfrm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12700" dir="7200000" sy="-23000" kx="-800400" algn="bl" rotWithShape="0">
                  <a:schemeClr val="bg1">
                    <a:alpha val="20000"/>
                  </a:schemeClr>
                </a:outerShdw>
              </a:effectLst>
            </p:grpSpPr>
            <p:sp>
              <p:nvSpPr>
                <p:cNvPr id="261" name="Cloud 260"/>
                <p:cNvSpPr/>
                <p:nvPr/>
              </p:nvSpPr>
              <p:spPr>
                <a:xfrm>
                  <a:off x="7086600" y="1752600"/>
                  <a:ext cx="990600" cy="1371600"/>
                </a:xfrm>
                <a:prstGeom prst="clou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ounded Rectangle 261"/>
                <p:cNvSpPr/>
                <p:nvPr/>
              </p:nvSpPr>
              <p:spPr>
                <a:xfrm>
                  <a:off x="7162800" y="2584268"/>
                  <a:ext cx="838200" cy="5334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4" name="Oval 173"/>
              <p:cNvSpPr/>
              <p:nvPr/>
            </p:nvSpPr>
            <p:spPr>
              <a:xfrm>
                <a:off x="4876800" y="533400"/>
                <a:ext cx="3505200" cy="990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rot="5400000">
                <a:off x="4883150" y="4044951"/>
                <a:ext cx="1511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64"/>
              <p:cNvCxnSpPr/>
              <p:nvPr/>
            </p:nvCxnSpPr>
            <p:spPr>
              <a:xfrm rot="5400000">
                <a:off x="5168900" y="3911601"/>
                <a:ext cx="1244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>
                <a:off x="5410200" y="3822701"/>
                <a:ext cx="1066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>
                <a:off x="5651500" y="3733801"/>
                <a:ext cx="889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>
                <a:off x="5937250" y="3600451"/>
                <a:ext cx="622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/>
              <p:cNvSpPr/>
              <p:nvPr/>
            </p:nvSpPr>
            <p:spPr>
              <a:xfrm>
                <a:off x="6096000" y="1730188"/>
                <a:ext cx="152400" cy="251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096000" y="2034988"/>
                <a:ext cx="152400" cy="251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6248400" y="1828800"/>
                <a:ext cx="152400" cy="251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6184165" y="1541893"/>
                <a:ext cx="152400" cy="251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6019800" y="1370106"/>
                <a:ext cx="152400" cy="251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400800" y="1501588"/>
                <a:ext cx="152400" cy="251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6477000" y="2057400"/>
                <a:ext cx="76200" cy="8367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5791200" y="2971800"/>
                <a:ext cx="3048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6248400" y="2438400"/>
                <a:ext cx="3048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096000" y="2625165"/>
                <a:ext cx="3048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5943600" y="2804459"/>
                <a:ext cx="3048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019800" y="2438400"/>
                <a:ext cx="1524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5638800" y="2514600"/>
                <a:ext cx="1524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5638800" y="2743200"/>
                <a:ext cx="1524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4876800" y="659350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5029200" y="868082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5181600" y="533400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5425314" y="407450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6687967" y="898898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5806314" y="395097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5428463" y="868084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5638800" y="659351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6781800" y="407451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7317719" y="533401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6248400" y="395097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6055066" y="868084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6432917" y="898899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6558868" y="560661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7010400" y="685800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7065818" y="911252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7569620" y="785302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6055066" y="609601"/>
                <a:ext cx="381000" cy="64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2743200" y="1219200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819400" y="1472625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2514600" y="1371600"/>
                <a:ext cx="38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tx2"/>
                    </a:solidFill>
                  </a:rPr>
                  <a:t>*</a:t>
                </a:r>
                <a:endParaRPr lang="en-US" sz="3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2971800" y="25908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2819400" y="26670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2819400" y="24384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3048000" y="29718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2590800" y="25908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0" name="Straight Connector 219"/>
              <p:cNvCxnSpPr/>
              <p:nvPr/>
            </p:nvCxnSpPr>
            <p:spPr>
              <a:xfrm rot="16200000" flipH="1">
                <a:off x="2933702" y="4610097"/>
                <a:ext cx="53339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6200000" flipH="1">
                <a:off x="2781301" y="4610098"/>
                <a:ext cx="53339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16200000" flipH="1">
                <a:off x="2628901" y="4610098"/>
                <a:ext cx="53339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6200000" flipH="1">
                <a:off x="2476500" y="4610098"/>
                <a:ext cx="53339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16200000" flipH="1">
                <a:off x="2324102" y="4610098"/>
                <a:ext cx="53339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2171703" y="4610098"/>
                <a:ext cx="53339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>
                <a:off x="1981200" y="2362200"/>
                <a:ext cx="6400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Oval 226"/>
              <p:cNvSpPr/>
              <p:nvPr/>
            </p:nvSpPr>
            <p:spPr>
              <a:xfrm>
                <a:off x="2743200" y="31242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2971800" y="32004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2743200" y="33528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2971800" y="34290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2743200" y="35814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2514600" y="32766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2895600" y="36576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2514600" y="35052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3124200" y="35814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2590800" y="37338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3048000" y="38100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2743200" y="38100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2895600" y="39624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2590800" y="39624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2743200" y="41148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3124200" y="40386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3124200" y="3352800"/>
                <a:ext cx="152400" cy="1524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4" name="Straight Arrow Connector 243"/>
              <p:cNvCxnSpPr/>
              <p:nvPr/>
            </p:nvCxnSpPr>
            <p:spPr>
              <a:xfrm flipV="1">
                <a:off x="3429000" y="2057399"/>
                <a:ext cx="1828800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Oval 244"/>
              <p:cNvSpPr/>
              <p:nvPr/>
            </p:nvSpPr>
            <p:spPr>
              <a:xfrm>
                <a:off x="6248400" y="3109259"/>
                <a:ext cx="1524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715000" y="3109259"/>
                <a:ext cx="1524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6019800" y="3109259"/>
                <a:ext cx="1524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5638800" y="2956859"/>
                <a:ext cx="1524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867400" y="2652059"/>
                <a:ext cx="1524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0" name="Straight Connector 249"/>
              <p:cNvCxnSpPr/>
              <p:nvPr/>
            </p:nvCxnSpPr>
            <p:spPr>
              <a:xfrm rot="5400000">
                <a:off x="4959350" y="4032250"/>
                <a:ext cx="1511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64"/>
              <p:cNvCxnSpPr/>
              <p:nvPr/>
            </p:nvCxnSpPr>
            <p:spPr>
              <a:xfrm rot="5400000">
                <a:off x="5245100" y="3898900"/>
                <a:ext cx="1244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5400000">
                <a:off x="5486400" y="3810000"/>
                <a:ext cx="1066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rot="5400000">
                <a:off x="5727700" y="3721100"/>
                <a:ext cx="889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5400000">
                <a:off x="6013450" y="3587750"/>
                <a:ext cx="6223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Oval 254"/>
              <p:cNvSpPr/>
              <p:nvPr/>
            </p:nvSpPr>
            <p:spPr>
              <a:xfrm>
                <a:off x="6400800" y="2209800"/>
                <a:ext cx="76200" cy="8367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477000" y="1905000"/>
                <a:ext cx="76200" cy="8367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400800" y="2057400"/>
                <a:ext cx="76200" cy="8367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6477000" y="2133600"/>
                <a:ext cx="76200" cy="8367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6477000" y="2209800"/>
                <a:ext cx="76200" cy="8367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6324600" y="2819400"/>
                <a:ext cx="152400" cy="1673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TextBox 152"/>
            <p:cNvSpPr txBox="1">
              <a:spLocks noChangeAspect="1"/>
            </p:cNvSpPr>
            <p:nvPr/>
          </p:nvSpPr>
          <p:spPr>
            <a:xfrm>
              <a:off x="5948033" y="5109150"/>
              <a:ext cx="986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TiMREX</a:t>
              </a:r>
              <a:endParaRPr lang="en-US" sz="2000" dirty="0"/>
            </a:p>
          </p:txBody>
        </p:sp>
      </p:grpSp>
      <p:sp>
        <p:nvSpPr>
          <p:cNvPr id="289" name="Title 1"/>
          <p:cNvSpPr txBox="1">
            <a:spLocks noGrp="1"/>
          </p:cNvSpPr>
          <p:nvPr>
            <p:ph type="title"/>
          </p:nvPr>
        </p:nvSpPr>
        <p:spPr>
          <a:xfrm>
            <a:off x="284343" y="274638"/>
            <a:ext cx="4037671" cy="9797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TiMREX vs. NAME</a:t>
            </a:r>
          </a:p>
        </p:txBody>
      </p:sp>
    </p:spTree>
    <p:extLst>
      <p:ext uri="{BB962C8B-B14F-4D97-AF65-F5344CB8AC3E}">
        <p14:creationId xmlns:p14="http://schemas.microsoft.com/office/powerpoint/2010/main" val="382971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5B3D7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search for commonality of convective precipitating mechanisms in regions of complex terrain</a:t>
            </a:r>
          </a:p>
          <a:p>
            <a:pPr lvl="1"/>
            <a:r>
              <a:rPr lang="en-US" dirty="0" smtClean="0"/>
              <a:t>Upslope enhancements</a:t>
            </a:r>
          </a:p>
          <a:p>
            <a:pPr lvl="1"/>
            <a:r>
              <a:rPr lang="en-US" dirty="0" smtClean="0"/>
              <a:t>Diurnally forced convection</a:t>
            </a:r>
          </a:p>
          <a:p>
            <a:r>
              <a:rPr lang="en-US" dirty="0" smtClean="0"/>
              <a:t>Integration of observations and model simulations for improved understanding of microphysical processes</a:t>
            </a:r>
          </a:p>
          <a:p>
            <a:pPr lvl="1"/>
            <a:r>
              <a:rPr lang="en-US" dirty="0" smtClean="0"/>
              <a:t>Role of terrain</a:t>
            </a:r>
          </a:p>
          <a:p>
            <a:pPr lvl="1"/>
            <a:r>
              <a:rPr lang="en-US" dirty="0" smtClean="0"/>
              <a:t>Context within environment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7723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869318" y="3355538"/>
            <a:ext cx="3504647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6561" y="5954883"/>
            <a:ext cx="684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research was supported by NSF grant </a:t>
            </a:r>
            <a:r>
              <a:rPr lang="en-US" dirty="0"/>
              <a:t>AGS-</a:t>
            </a:r>
            <a:r>
              <a:rPr lang="en-US" dirty="0" smtClean="0"/>
              <a:t>1144105 and  NASA grants NNX13AQ37G and NNX13AG71G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3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58" y="1771514"/>
            <a:ext cx="3688765" cy="15461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Dynamics and thermodynamics of airflow, geometry of terrain, and microphysics affect growth and fallout of precipitation</a:t>
            </a:r>
          </a:p>
        </p:txBody>
      </p:sp>
      <p:pic>
        <p:nvPicPr>
          <p:cNvPr id="4" name="Picture 3" descr="Screen Shot 2015-05-23 at 5.24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" b="11916"/>
          <a:stretch/>
        </p:blipFill>
        <p:spPr>
          <a:xfrm>
            <a:off x="4576105" y="274640"/>
            <a:ext cx="4369343" cy="5831734"/>
          </a:xfrm>
          <a:prstGeom prst="rect">
            <a:avLst/>
          </a:prstGeom>
          <a:ln w="38100" cmpd="sng">
            <a:solidFill>
              <a:srgbClr val="0D0D0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38783" y="6291040"/>
            <a:ext cx="143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Houze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(2012)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00332" y="350470"/>
            <a:ext cx="3688765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Orographic precipitation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7611" y="3652530"/>
            <a:ext cx="3596268" cy="26385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Microphysical factors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Concentration, size, aerosol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Precipitation generated from upward air motion/microphysical growth processes on windward side most robust at lower levels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5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146"/>
          </a:xfrm>
        </p:spPr>
        <p:txBody>
          <a:bodyPr/>
          <a:lstStyle/>
          <a:p>
            <a:r>
              <a:rPr lang="en-US" dirty="0" smtClean="0"/>
              <a:t>S-Pol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352248"/>
            <a:ext cx="8242613" cy="6181959"/>
          </a:xfrm>
          <a:prstGeom prst="rect">
            <a:avLst/>
          </a:prstGeom>
          <a:ln w="38100" cmpd="sng">
            <a:solidFill>
              <a:srgbClr val="0D0D0D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199" y="2710972"/>
            <a:ext cx="1381553" cy="42369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0460" y="3676206"/>
            <a:ext cx="1986298" cy="42950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57927" y="3153336"/>
            <a:ext cx="1823175" cy="42950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17734" y="3520486"/>
            <a:ext cx="1500754" cy="42950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1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56" y="2125804"/>
            <a:ext cx="4656097" cy="352363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Deep cumulonimbus over Mediterranean side of European Alps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Deep unstable layer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Upslope cross-barrier flow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Peak reflectivity at lower levels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Hail (yellow)/graupel (green) indicating riming processes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5-05-23 at 5.3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20" y="388386"/>
            <a:ext cx="2024233" cy="1150463"/>
          </a:xfrm>
          <a:prstGeom prst="rect">
            <a:avLst/>
          </a:prstGeom>
          <a:ln w="38100" cmpd="sng">
            <a:solidFill>
              <a:srgbClr val="0D0D0D"/>
            </a:solidFill>
          </a:ln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388386"/>
            <a:ext cx="206622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972" y="6240131"/>
            <a:ext cx="2848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Houze</a:t>
            </a: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(2012), </a:t>
            </a:r>
            <a:r>
              <a:rPr lang="en-US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Seity</a:t>
            </a: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et al. (2003)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09187" y="952370"/>
            <a:ext cx="3690440" cy="5081756"/>
            <a:chOff x="5209187" y="952370"/>
            <a:chExt cx="3690440" cy="5081756"/>
          </a:xfrm>
        </p:grpSpPr>
        <p:pic>
          <p:nvPicPr>
            <p:cNvPr id="4" name="Picture 3" descr="Screen Shot 2015-05-23 at 5.32.3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187" y="952370"/>
              <a:ext cx="3690440" cy="5081756"/>
            </a:xfrm>
            <a:prstGeom prst="rect">
              <a:avLst/>
            </a:prstGeom>
            <a:ln w="38100" cmpd="sng">
              <a:solidFill>
                <a:srgbClr val="0D0D0D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717972" y="1131601"/>
              <a:ext cx="270489" cy="307777"/>
            </a:xfrm>
            <a:prstGeom prst="rect">
              <a:avLst/>
            </a:prstGeom>
            <a:solidFill>
              <a:srgbClr val="C6D9F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Z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8724" y="2781683"/>
              <a:ext cx="300082" cy="307777"/>
            </a:xfrm>
            <a:prstGeom prst="rect">
              <a:avLst/>
            </a:prstGeom>
            <a:solidFill>
              <a:srgbClr val="C6D9F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9100" y="4431003"/>
              <a:ext cx="441259" cy="307777"/>
            </a:xfrm>
            <a:prstGeom prst="rect">
              <a:avLst/>
            </a:prstGeom>
            <a:solidFill>
              <a:srgbClr val="C6D9F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PID</a:t>
              </a:r>
              <a:endParaRPr lang="en-US" sz="140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209187" y="990286"/>
            <a:ext cx="3690440" cy="16827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28895" y="2640368"/>
            <a:ext cx="3690440" cy="16827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29647" y="4328366"/>
            <a:ext cx="3690440" cy="16827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6790"/>
            <a:ext cx="3371954" cy="473233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Unstable, unblocked case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Broad unstable flow rises over lower peaks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Cellular convection embedded in stratiform precipitation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Supercooled</a:t>
            </a:r>
            <a:r>
              <a:rPr lang="en-US" dirty="0" smtClean="0">
                <a:solidFill>
                  <a:schemeClr val="bg1"/>
                </a:solidFill>
              </a:rPr>
              <a:t> water, riming, graupel, melting, coalescence, heavy rain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4575" y="6351209"/>
            <a:ext cx="2343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Medina and </a:t>
            </a:r>
            <a:r>
              <a:rPr lang="en-US" sz="16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Houze</a:t>
            </a:r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(2003)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817368" y="264908"/>
            <a:ext cx="2063975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644272" y="414232"/>
            <a:ext cx="3867066" cy="5804183"/>
            <a:chOff x="4644272" y="300484"/>
            <a:chExt cx="3867066" cy="5804183"/>
          </a:xfrm>
        </p:grpSpPr>
        <p:pic>
          <p:nvPicPr>
            <p:cNvPr id="4" name="Picture 3" descr="Screen Shot 2015-05-24 at 10.26.17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8" r="10938" b="8473"/>
            <a:stretch/>
          </p:blipFill>
          <p:spPr>
            <a:xfrm>
              <a:off x="4644272" y="300484"/>
              <a:ext cx="3867066" cy="5804183"/>
            </a:xfrm>
            <a:prstGeom prst="rect">
              <a:avLst/>
            </a:prstGeom>
            <a:ln w="38100" cmpd="sng">
              <a:solidFill>
                <a:srgbClr val="0D0D0D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466784" y="581824"/>
              <a:ext cx="270489" cy="307777"/>
            </a:xfrm>
            <a:prstGeom prst="rect">
              <a:avLst/>
            </a:prstGeom>
            <a:solidFill>
              <a:srgbClr val="C6D9F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Z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536" y="2364612"/>
              <a:ext cx="300082" cy="307777"/>
            </a:xfrm>
            <a:prstGeom prst="rect">
              <a:avLst/>
            </a:prstGeom>
            <a:solidFill>
              <a:srgbClr val="C6D9F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73132" y="4127680"/>
              <a:ext cx="441259" cy="307777"/>
            </a:xfrm>
            <a:prstGeom prst="rect">
              <a:avLst/>
            </a:prstGeom>
            <a:solidFill>
              <a:srgbClr val="C6D9F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PID</a:t>
              </a:r>
              <a:endParaRPr lang="en-US" sz="14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644272" y="414231"/>
            <a:ext cx="3867066" cy="18986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4272" y="2312856"/>
            <a:ext cx="3867066" cy="18986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05527" y="4223944"/>
            <a:ext cx="3867066" cy="18986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074"/>
            <a:ext cx="5276184" cy="21719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Blocking effects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Stable upstream air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eak cross barrier flow               (Turbulent overturning in shear layer)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Blocked conditions inhibited lowest-level air from rising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Stratiform, wet snow/melting layer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5-05-23 at 5.31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57" y="274638"/>
            <a:ext cx="2425777" cy="1355089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7224" y="51913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5-05-23 at 5.39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7" y="3992199"/>
            <a:ext cx="5467997" cy="2173553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7" name="Picture 6" descr="Screen Shot 2015-05-23 at 5.39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22626"/>
            <a:ext cx="2307591" cy="403828"/>
          </a:xfrm>
          <a:prstGeom prst="rect">
            <a:avLst/>
          </a:prstGeom>
        </p:spPr>
      </p:pic>
      <p:pic>
        <p:nvPicPr>
          <p:cNvPr id="10" name="Picture 9" descr="Screen Shot 2015-05-24 at 10.27.09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r="12229" b="8506"/>
          <a:stretch/>
        </p:blipFill>
        <p:spPr>
          <a:xfrm>
            <a:off x="5914336" y="656073"/>
            <a:ext cx="2919256" cy="448150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585140" y="5467713"/>
            <a:ext cx="2073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Medina and </a:t>
            </a:r>
            <a:r>
              <a:rPr lang="en-US" sz="1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Houze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(2003)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868891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14336" y="2123281"/>
            <a:ext cx="2919256" cy="144079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14336" y="656073"/>
            <a:ext cx="2919256" cy="144079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14336" y="3526898"/>
            <a:ext cx="2919256" cy="161068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092339" y="809320"/>
            <a:ext cx="258229" cy="276999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Z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055179" y="2250864"/>
            <a:ext cx="275661" cy="276999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41819" y="3653730"/>
            <a:ext cx="404603" cy="276999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PID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9599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117"/>
            <a:ext cx="4193004" cy="30255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Upslope cross-barrier stable flow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eaker at lower levels (blocking)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Sheared layer sloping upward over terrain (similar to MAP)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Elevated layer of enhanced reflectivities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zone of increased westerlies</a:t>
            </a:r>
          </a:p>
        </p:txBody>
      </p:sp>
      <p:pic>
        <p:nvPicPr>
          <p:cNvPr id="5" name="Picture 4" descr="Screen Shot 2015-05-23 at 7.10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7"/>
          <a:stretch/>
        </p:blipFill>
        <p:spPr>
          <a:xfrm>
            <a:off x="4829388" y="591097"/>
            <a:ext cx="3854480" cy="473605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13144" y="5598122"/>
            <a:ext cx="1870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Medina et al. (2005)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3997508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9292" y="4663630"/>
            <a:ext cx="3431073" cy="14787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Shear layer: promote small-scale updraft cells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Riming, aggregation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Localized cooling (melting) reinforces shear layer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9388" y="2900550"/>
            <a:ext cx="3854480" cy="240764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29388" y="627083"/>
            <a:ext cx="3854480" cy="240764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40689" y="917202"/>
            <a:ext cx="282750" cy="338554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Z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11096" y="3160844"/>
            <a:ext cx="318817" cy="338554"/>
          </a:xfrm>
          <a:prstGeom prst="rect">
            <a:avLst/>
          </a:prstGeom>
          <a:solidFill>
            <a:srgbClr val="C6D9F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687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38116"/>
            <a:ext cx="3371954" cy="47708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Intermittent layer of graupel and/or dry aggregates (red) in widespread frontal stratiform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Melting aggregates (orange) noted at the bottom of the graupel/dry aggregate layer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Processes producing graupel/dry aggregates also intermittent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Likely produced by embedded turbulent cells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6366" y="27637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Shot 2015-05-23 at 7.1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69" y="1101762"/>
            <a:ext cx="4951523" cy="479678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64693" y="6032540"/>
            <a:ext cx="2343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6D9F1"/>
                </a:solidFill>
              </a:rPr>
              <a:t>Houze</a:t>
            </a:r>
            <a:r>
              <a:rPr lang="en-US" sz="1600" dirty="0" smtClean="0">
                <a:solidFill>
                  <a:srgbClr val="C6D9F1"/>
                </a:solidFill>
              </a:rPr>
              <a:t> and Medina (2005)</a:t>
            </a:r>
            <a:endParaRPr lang="en-US" sz="1600" dirty="0">
              <a:solidFill>
                <a:srgbClr val="C6D9F1"/>
              </a:solidFill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1" y="274638"/>
            <a:ext cx="3371954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IMPROVE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31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1095</Words>
  <Application>Microsoft Macintosh PowerPoint</Application>
  <PresentationFormat>On-screen Show (4:3)</PresentationFormat>
  <Paragraphs>231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Microphysical characteristics of orographic precipitation: Insights from TiMREX and beyond</vt:lpstr>
      <vt:lpstr>Orographic precipitation</vt:lpstr>
      <vt:lpstr>Orographic precipitation</vt:lpstr>
      <vt:lpstr>S-Pol</vt:lpstr>
      <vt:lpstr>MAP</vt:lpstr>
      <vt:lpstr>MAP</vt:lpstr>
      <vt:lpstr>MAP</vt:lpstr>
      <vt:lpstr>IMPROVE II</vt:lpstr>
      <vt:lpstr>IMPROVE II</vt:lpstr>
      <vt:lpstr>Diurnal forcing</vt:lpstr>
      <vt:lpstr>NAME</vt:lpstr>
      <vt:lpstr>NAME</vt:lpstr>
      <vt:lpstr>Outflow</vt:lpstr>
      <vt:lpstr>TiMREX</vt:lpstr>
      <vt:lpstr>31 May</vt:lpstr>
      <vt:lpstr>31 May</vt:lpstr>
      <vt:lpstr>31 May</vt:lpstr>
      <vt:lpstr>31 May</vt:lpstr>
      <vt:lpstr>S-Pol in TiMREX</vt:lpstr>
      <vt:lpstr>S-Pol in TiMREX</vt:lpstr>
      <vt:lpstr>TiMREX</vt:lpstr>
      <vt:lpstr>13-14 June 2008</vt:lpstr>
      <vt:lpstr>13-14 June 2008</vt:lpstr>
      <vt:lpstr>Moving forward</vt:lpstr>
      <vt:lpstr>TiMREX vs. NAME</vt:lpstr>
      <vt:lpstr>Final thoughts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Taiwan presentation</dc:title>
  <dc:creator>Angela Rowe</dc:creator>
  <cp:lastModifiedBy>Robert Houze</cp:lastModifiedBy>
  <cp:revision>62</cp:revision>
  <dcterms:created xsi:type="dcterms:W3CDTF">2015-05-25T03:06:14Z</dcterms:created>
  <dcterms:modified xsi:type="dcterms:W3CDTF">2015-06-17T12:39:31Z</dcterms:modified>
</cp:coreProperties>
</file>