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4.JPG" ContentType="image/jpeg"/>
  <Override PartName="/ppt/media/image45.JPG" ContentType="image/jpeg"/>
  <Override PartName="/ppt/media/image47.jpg" ContentType="image/jpeg"/>
  <Override PartName="/ppt/media/image5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9" r:id="rId3"/>
    <p:sldMasterId id="2147483706" r:id="rId4"/>
    <p:sldMasterId id="2147483723" r:id="rId5"/>
  </p:sldMasterIdLst>
  <p:notesMasterIdLst>
    <p:notesMasterId r:id="rId51"/>
  </p:notesMasterIdLst>
  <p:sldIdLst>
    <p:sldId id="321" r:id="rId6"/>
    <p:sldId id="260" r:id="rId7"/>
    <p:sldId id="256" r:id="rId8"/>
    <p:sldId id="264" r:id="rId9"/>
    <p:sldId id="265" r:id="rId10"/>
    <p:sldId id="266" r:id="rId11"/>
    <p:sldId id="267" r:id="rId12"/>
    <p:sldId id="268" r:id="rId13"/>
    <p:sldId id="269" r:id="rId14"/>
    <p:sldId id="328" r:id="rId15"/>
    <p:sldId id="272" r:id="rId16"/>
    <p:sldId id="279" r:id="rId17"/>
    <p:sldId id="271" r:id="rId18"/>
    <p:sldId id="273" r:id="rId19"/>
    <p:sldId id="274" r:id="rId20"/>
    <p:sldId id="275" r:id="rId21"/>
    <p:sldId id="302" r:id="rId22"/>
    <p:sldId id="311" r:id="rId23"/>
    <p:sldId id="296" r:id="rId24"/>
    <p:sldId id="280" r:id="rId25"/>
    <p:sldId id="286" r:id="rId26"/>
    <p:sldId id="289" r:id="rId27"/>
    <p:sldId id="290" r:id="rId28"/>
    <p:sldId id="291" r:id="rId29"/>
    <p:sldId id="292" r:id="rId30"/>
    <p:sldId id="293" r:id="rId31"/>
    <p:sldId id="277" r:id="rId32"/>
    <p:sldId id="261" r:id="rId33"/>
    <p:sldId id="287" r:id="rId34"/>
    <p:sldId id="282" r:id="rId35"/>
    <p:sldId id="288" r:id="rId36"/>
    <p:sldId id="283" r:id="rId37"/>
    <p:sldId id="284" r:id="rId38"/>
    <p:sldId id="301" r:id="rId39"/>
    <p:sldId id="285" r:id="rId40"/>
    <p:sldId id="294" r:id="rId41"/>
    <p:sldId id="313" r:id="rId42"/>
    <p:sldId id="323" r:id="rId43"/>
    <p:sldId id="316" r:id="rId44"/>
    <p:sldId id="315" r:id="rId45"/>
    <p:sldId id="317" r:id="rId46"/>
    <p:sldId id="318" r:id="rId47"/>
    <p:sldId id="319" r:id="rId48"/>
    <p:sldId id="310" r:id="rId49"/>
    <p:sldId id="26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81C"/>
    <a:srgbClr val="000000"/>
    <a:srgbClr val="D98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5639" autoAdjust="0"/>
  </p:normalViewPr>
  <p:slideViewPr>
    <p:cSldViewPr snapToGrid="0" snapToObjects="1">
      <p:cViewPr>
        <p:scale>
          <a:sx n="100" d="100"/>
          <a:sy n="100" d="100"/>
        </p:scale>
        <p:origin x="-83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A4DE6-3897-AD4F-B2E2-A9F0E5AAB6AA}" type="datetimeFigureOut">
              <a:rPr lang="en-US" smtClean="0"/>
              <a:t>5/21/15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68ACB-845A-5240-A6DF-75C40D0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common discussions</a:t>
            </a:r>
            <a:r>
              <a:rPr lang="en-US" baseline="0" dirty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qc</a:t>
            </a:r>
            <a:r>
              <a:rPr lang="en-US" baseline="0" dirty="0" smtClean="0"/>
              <a:t> is cloud water concentration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75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</a:t>
            </a:r>
            <a:r>
              <a:rPr lang="en-US" smtClean="0"/>
              <a:t>common discussions</a:t>
            </a:r>
            <a:r>
              <a:rPr lang="en-US" baseline="0" smtClean="0"/>
              <a:t>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8ACB-845A-5240-A6DF-75C40D0D3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13B165-7D97-4F45-9E9D-2B3948E425C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84044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5294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7833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61754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889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3241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373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252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9541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06278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272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7879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91114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36235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6622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53814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83506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0874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0615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38864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454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5600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852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4161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20929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21040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2188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277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61744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54827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8349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6028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96405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37631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89738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10319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823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71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626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828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4141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52139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44403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7621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59338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673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683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3406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138787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96010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158733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60842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3479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9030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5334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4600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45811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0839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27422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6022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432134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6872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124986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3005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75.xml"/><Relationship Id="rId17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5/21/15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9776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5402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086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5/21/15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5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monsmedal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35" y="4502633"/>
            <a:ext cx="1069390" cy="1036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325880"/>
            <a:ext cx="76937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Precipitation:     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Toward a Broader View of</a:t>
            </a:r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	    “Orographic Precipitation”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922" y="4132852"/>
            <a:ext cx="3982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Robert A. Houze, Jr.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Department of Atmospheric Sciences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University of Washington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0873" y="5538980"/>
            <a:ext cx="2526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Symons Lecture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Royal Meteorological Society, London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20 May 2015 </a:t>
            </a:r>
          </a:p>
        </p:txBody>
      </p:sp>
    </p:spTree>
    <p:extLst>
      <p:ext uri="{BB962C8B-B14F-4D97-AF65-F5344CB8AC3E}">
        <p14:creationId xmlns:p14="http://schemas.microsoft.com/office/powerpoint/2010/main" val="173400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9213"/>
            <a:ext cx="474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/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Where does nearly all Earth’s precipitation come from?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31457" y="634100"/>
            <a:ext cx="3431019" cy="2730500"/>
            <a:chOff x="5118100" y="279400"/>
            <a:chExt cx="3431019" cy="2730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100" y="279400"/>
              <a:ext cx="3431019" cy="230340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92023" y="2640568"/>
              <a:ext cx="208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Convective storms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91166" y="3658077"/>
            <a:ext cx="3911600" cy="2997454"/>
            <a:chOff x="406400" y="3200400"/>
            <a:chExt cx="3911600" cy="2997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8447"/>
            <a:stretch/>
          </p:blipFill>
          <p:spPr>
            <a:xfrm>
              <a:off x="406400" y="3200400"/>
              <a:ext cx="3911600" cy="26154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55360" y="5828522"/>
              <a:ext cx="1813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Frontal systems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6004" y="3346665"/>
            <a:ext cx="2882048" cy="3308866"/>
            <a:chOff x="5346701" y="3352800"/>
            <a:chExt cx="2882048" cy="33088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701" y="3352800"/>
              <a:ext cx="2882048" cy="2895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08074" y="6292334"/>
              <a:ext cx="1959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Tropical cyclones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53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Convective Storms</a:t>
            </a:r>
          </a:p>
        </p:txBody>
      </p:sp>
    </p:spTree>
    <p:extLst>
      <p:ext uri="{BB962C8B-B14F-4D97-AF65-F5344CB8AC3E}">
        <p14:creationId xmlns:p14="http://schemas.microsoft.com/office/powerpoint/2010/main" val="33853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0" y="2222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CA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Severe Storms in the U.S.</a:t>
            </a:r>
            <a:endParaRPr lang="en-CA" sz="3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3754" r="6667" b="4408"/>
          <a:stretch>
            <a:fillRect/>
          </a:stretch>
        </p:blipFill>
        <p:spPr bwMode="auto">
          <a:xfrm>
            <a:off x="2144713" y="1482725"/>
            <a:ext cx="4856162" cy="4894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49"/>
          <p:cNvSpPr/>
          <p:nvPr/>
        </p:nvSpPr>
        <p:spPr>
          <a:xfrm>
            <a:off x="3695700" y="4762500"/>
            <a:ext cx="2093913" cy="1485900"/>
          </a:xfrm>
          <a:custGeom>
            <a:avLst/>
            <a:gdLst>
              <a:gd name="connsiteX0" fmla="*/ 0 w 1993900"/>
              <a:gd name="connsiteY0" fmla="*/ 1143000 h 1143000"/>
              <a:gd name="connsiteX1" fmla="*/ 165100 w 1993900"/>
              <a:gd name="connsiteY1" fmla="*/ 762000 h 1143000"/>
              <a:gd name="connsiteX2" fmla="*/ 381000 w 1993900"/>
              <a:gd name="connsiteY2" fmla="*/ 673100 h 1143000"/>
              <a:gd name="connsiteX3" fmla="*/ 381000 w 1993900"/>
              <a:gd name="connsiteY3" fmla="*/ 381000 h 1143000"/>
              <a:gd name="connsiteX4" fmla="*/ 533400 w 1993900"/>
              <a:gd name="connsiteY4" fmla="*/ 215900 h 1143000"/>
              <a:gd name="connsiteX5" fmla="*/ 749300 w 1993900"/>
              <a:gd name="connsiteY5" fmla="*/ 114300 h 1143000"/>
              <a:gd name="connsiteX6" fmla="*/ 876300 w 1993900"/>
              <a:gd name="connsiteY6" fmla="*/ 152400 h 1143000"/>
              <a:gd name="connsiteX7" fmla="*/ 1092200 w 1993900"/>
              <a:gd name="connsiteY7" fmla="*/ 114300 h 1143000"/>
              <a:gd name="connsiteX8" fmla="*/ 1130300 w 1993900"/>
              <a:gd name="connsiteY8" fmla="*/ 0 h 1143000"/>
              <a:gd name="connsiteX9" fmla="*/ 1206500 w 1993900"/>
              <a:gd name="connsiteY9" fmla="*/ 101600 h 1143000"/>
              <a:gd name="connsiteX10" fmla="*/ 1409700 w 1993900"/>
              <a:gd name="connsiteY10" fmla="*/ 88900 h 1143000"/>
              <a:gd name="connsiteX11" fmla="*/ 1651000 w 1993900"/>
              <a:gd name="connsiteY11" fmla="*/ 228600 h 1143000"/>
              <a:gd name="connsiteX12" fmla="*/ 1651000 w 1993900"/>
              <a:gd name="connsiteY12" fmla="*/ 228600 h 1143000"/>
              <a:gd name="connsiteX13" fmla="*/ 1651000 w 1993900"/>
              <a:gd name="connsiteY13" fmla="*/ 228600 h 1143000"/>
              <a:gd name="connsiteX14" fmla="*/ 1689100 w 1993900"/>
              <a:gd name="connsiteY14" fmla="*/ 127000 h 1143000"/>
              <a:gd name="connsiteX15" fmla="*/ 1841500 w 1993900"/>
              <a:gd name="connsiteY15" fmla="*/ 419100 h 1143000"/>
              <a:gd name="connsiteX16" fmla="*/ 1841500 w 1993900"/>
              <a:gd name="connsiteY16" fmla="*/ 419100 h 1143000"/>
              <a:gd name="connsiteX17" fmla="*/ 1993900 w 1993900"/>
              <a:gd name="connsiteY17" fmla="*/ 406400 h 1143000"/>
              <a:gd name="connsiteX18" fmla="*/ 1993900 w 1993900"/>
              <a:gd name="connsiteY18" fmla="*/ 406400 h 1143000"/>
              <a:gd name="connsiteX0" fmla="*/ 0 w 2094422"/>
              <a:gd name="connsiteY0" fmla="*/ 1143000 h 1485900"/>
              <a:gd name="connsiteX1" fmla="*/ 165100 w 2094422"/>
              <a:gd name="connsiteY1" fmla="*/ 762000 h 1485900"/>
              <a:gd name="connsiteX2" fmla="*/ 381000 w 2094422"/>
              <a:gd name="connsiteY2" fmla="*/ 673100 h 1485900"/>
              <a:gd name="connsiteX3" fmla="*/ 381000 w 2094422"/>
              <a:gd name="connsiteY3" fmla="*/ 381000 h 1485900"/>
              <a:gd name="connsiteX4" fmla="*/ 533400 w 2094422"/>
              <a:gd name="connsiteY4" fmla="*/ 215900 h 1485900"/>
              <a:gd name="connsiteX5" fmla="*/ 749300 w 2094422"/>
              <a:gd name="connsiteY5" fmla="*/ 114300 h 1485900"/>
              <a:gd name="connsiteX6" fmla="*/ 876300 w 2094422"/>
              <a:gd name="connsiteY6" fmla="*/ 152400 h 1485900"/>
              <a:gd name="connsiteX7" fmla="*/ 1092200 w 2094422"/>
              <a:gd name="connsiteY7" fmla="*/ 114300 h 1485900"/>
              <a:gd name="connsiteX8" fmla="*/ 1130300 w 2094422"/>
              <a:gd name="connsiteY8" fmla="*/ 0 h 1485900"/>
              <a:gd name="connsiteX9" fmla="*/ 1206500 w 2094422"/>
              <a:gd name="connsiteY9" fmla="*/ 101600 h 1485900"/>
              <a:gd name="connsiteX10" fmla="*/ 1409700 w 2094422"/>
              <a:gd name="connsiteY10" fmla="*/ 88900 h 1485900"/>
              <a:gd name="connsiteX11" fmla="*/ 1651000 w 2094422"/>
              <a:gd name="connsiteY11" fmla="*/ 228600 h 1485900"/>
              <a:gd name="connsiteX12" fmla="*/ 1651000 w 2094422"/>
              <a:gd name="connsiteY12" fmla="*/ 228600 h 1485900"/>
              <a:gd name="connsiteX13" fmla="*/ 1651000 w 2094422"/>
              <a:gd name="connsiteY13" fmla="*/ 228600 h 1485900"/>
              <a:gd name="connsiteX14" fmla="*/ 1689100 w 2094422"/>
              <a:gd name="connsiteY14" fmla="*/ 127000 h 1485900"/>
              <a:gd name="connsiteX15" fmla="*/ 1841500 w 2094422"/>
              <a:gd name="connsiteY15" fmla="*/ 419100 h 1485900"/>
              <a:gd name="connsiteX16" fmla="*/ 1841500 w 2094422"/>
              <a:gd name="connsiteY16" fmla="*/ 419100 h 1485900"/>
              <a:gd name="connsiteX17" fmla="*/ 1993900 w 2094422"/>
              <a:gd name="connsiteY17" fmla="*/ 406400 h 1485900"/>
              <a:gd name="connsiteX18" fmla="*/ 177800 w 2094422"/>
              <a:gd name="connsiteY18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94422" h="1485900">
                <a:moveTo>
                  <a:pt x="0" y="1143000"/>
                </a:moveTo>
                <a:lnTo>
                  <a:pt x="165100" y="762000"/>
                </a:lnTo>
                <a:lnTo>
                  <a:pt x="381000" y="673100"/>
                </a:lnTo>
                <a:lnTo>
                  <a:pt x="381000" y="381000"/>
                </a:lnTo>
                <a:lnTo>
                  <a:pt x="533400" y="215900"/>
                </a:lnTo>
                <a:lnTo>
                  <a:pt x="749300" y="114300"/>
                </a:lnTo>
                <a:lnTo>
                  <a:pt x="876300" y="152400"/>
                </a:lnTo>
                <a:lnTo>
                  <a:pt x="1092200" y="114300"/>
                </a:lnTo>
                <a:lnTo>
                  <a:pt x="1130300" y="0"/>
                </a:lnTo>
                <a:lnTo>
                  <a:pt x="1206500" y="101600"/>
                </a:lnTo>
                <a:lnTo>
                  <a:pt x="1409700" y="88900"/>
                </a:lnTo>
                <a:lnTo>
                  <a:pt x="1651000" y="228600"/>
                </a:lnTo>
                <a:lnTo>
                  <a:pt x="1651000" y="228600"/>
                </a:lnTo>
                <a:lnTo>
                  <a:pt x="1651000" y="228600"/>
                </a:lnTo>
                <a:lnTo>
                  <a:pt x="1689100" y="127000"/>
                </a:lnTo>
                <a:lnTo>
                  <a:pt x="1841500" y="419100"/>
                </a:lnTo>
                <a:lnTo>
                  <a:pt x="1841500" y="419100"/>
                </a:lnTo>
                <a:cubicBezTo>
                  <a:pt x="1892300" y="414867"/>
                  <a:pt x="2271183" y="228600"/>
                  <a:pt x="1993900" y="406400"/>
                </a:cubicBezTo>
                <a:cubicBezTo>
                  <a:pt x="1716617" y="584200"/>
                  <a:pt x="783167" y="1126067"/>
                  <a:pt x="177800" y="1485900"/>
                </a:cubicBezTo>
              </a:path>
            </a:pathLst>
          </a:cu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4122738" y="3230563"/>
            <a:ext cx="1993900" cy="2740025"/>
            <a:chOff x="2597" y="2035"/>
            <a:chExt cx="1256" cy="1726"/>
          </a:xfrm>
        </p:grpSpPr>
        <p:grpSp>
          <p:nvGrpSpPr>
            <p:cNvPr id="63505" name="Group 12"/>
            <p:cNvGrpSpPr>
              <a:grpSpLocks/>
            </p:cNvGrpSpPr>
            <p:nvPr/>
          </p:nvGrpSpPr>
          <p:grpSpPr bwMode="auto">
            <a:xfrm>
              <a:off x="2597" y="2035"/>
              <a:ext cx="1256" cy="1726"/>
              <a:chOff x="2597" y="2035"/>
              <a:chExt cx="1256" cy="1726"/>
            </a:xfrm>
          </p:grpSpPr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2597" y="2035"/>
                <a:ext cx="1256" cy="295"/>
              </a:xfrm>
              <a:custGeom>
                <a:avLst/>
                <a:gdLst>
                  <a:gd name="T0" fmla="*/ 0 w 1256"/>
                  <a:gd name="T1" fmla="*/ 288 h 295"/>
                  <a:gd name="T2" fmla="*/ 477 w 1256"/>
                  <a:gd name="T3" fmla="*/ 281 h 295"/>
                  <a:gd name="T4" fmla="*/ 821 w 1256"/>
                  <a:gd name="T5" fmla="*/ 211 h 295"/>
                  <a:gd name="T6" fmla="*/ 1059 w 1256"/>
                  <a:gd name="T7" fmla="*/ 154 h 295"/>
                  <a:gd name="T8" fmla="*/ 1256 w 1256"/>
                  <a:gd name="T9" fmla="*/ 112 h 295"/>
                  <a:gd name="T10" fmla="*/ 1235 w 1256"/>
                  <a:gd name="T11" fmla="*/ 0 h 295"/>
                  <a:gd name="T12" fmla="*/ 954 w 1256"/>
                  <a:gd name="T13" fmla="*/ 70 h 295"/>
                  <a:gd name="T14" fmla="*/ 596 w 1256"/>
                  <a:gd name="T15" fmla="*/ 133 h 295"/>
                  <a:gd name="T16" fmla="*/ 329 w 1256"/>
                  <a:gd name="T17" fmla="*/ 161 h 295"/>
                  <a:gd name="T18" fmla="*/ 161 w 1256"/>
                  <a:gd name="T19" fmla="*/ 168 h 295"/>
                  <a:gd name="T20" fmla="*/ 49 w 1256"/>
                  <a:gd name="T21" fmla="*/ 168 h 295"/>
                  <a:gd name="T22" fmla="*/ 56 w 1256"/>
                  <a:gd name="T23" fmla="*/ 295 h 2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56"/>
                  <a:gd name="T37" fmla="*/ 0 h 295"/>
                  <a:gd name="T38" fmla="*/ 1256 w 1256"/>
                  <a:gd name="T39" fmla="*/ 295 h 29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56" h="295">
                    <a:moveTo>
                      <a:pt x="0" y="288"/>
                    </a:moveTo>
                    <a:cubicBezTo>
                      <a:pt x="79" y="287"/>
                      <a:pt x="340" y="294"/>
                      <a:pt x="477" y="281"/>
                    </a:cubicBezTo>
                    <a:cubicBezTo>
                      <a:pt x="624" y="253"/>
                      <a:pt x="687" y="236"/>
                      <a:pt x="821" y="211"/>
                    </a:cubicBezTo>
                    <a:lnTo>
                      <a:pt x="1059" y="154"/>
                    </a:lnTo>
                    <a:lnTo>
                      <a:pt x="1256" y="112"/>
                    </a:lnTo>
                    <a:lnTo>
                      <a:pt x="1235" y="0"/>
                    </a:lnTo>
                    <a:lnTo>
                      <a:pt x="954" y="70"/>
                    </a:lnTo>
                    <a:lnTo>
                      <a:pt x="596" y="133"/>
                    </a:lnTo>
                    <a:lnTo>
                      <a:pt x="329" y="161"/>
                    </a:lnTo>
                    <a:lnTo>
                      <a:pt x="161" y="168"/>
                    </a:lnTo>
                    <a:lnTo>
                      <a:pt x="49" y="168"/>
                    </a:lnTo>
                    <a:lnTo>
                      <a:pt x="56" y="295"/>
                    </a:lnTo>
                  </a:path>
                </a:pathLst>
              </a:custGeom>
              <a:solidFill>
                <a:srgbClr val="809EA8">
                  <a:alpha val="7686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Freeform 10"/>
              <p:cNvSpPr>
                <a:spLocks/>
              </p:cNvSpPr>
              <p:nvPr/>
            </p:nvSpPr>
            <p:spPr bwMode="auto">
              <a:xfrm>
                <a:off x="2688" y="2093"/>
                <a:ext cx="116" cy="1668"/>
              </a:xfrm>
              <a:custGeom>
                <a:avLst/>
                <a:gdLst>
                  <a:gd name="T0" fmla="*/ 84 w 98"/>
                  <a:gd name="T1" fmla="*/ 1501 h 1501"/>
                  <a:gd name="T2" fmla="*/ 35 w 98"/>
                  <a:gd name="T3" fmla="*/ 1200 h 1501"/>
                  <a:gd name="T4" fmla="*/ 0 w 98"/>
                  <a:gd name="T5" fmla="*/ 877 h 1501"/>
                  <a:gd name="T6" fmla="*/ 35 w 98"/>
                  <a:gd name="T7" fmla="*/ 421 h 1501"/>
                  <a:gd name="T8" fmla="*/ 98 w 98"/>
                  <a:gd name="T9" fmla="*/ 0 h 15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501"/>
                  <a:gd name="T17" fmla="*/ 98 w 98"/>
                  <a:gd name="T18" fmla="*/ 1501 h 1501"/>
                  <a:gd name="connsiteX0" fmla="*/ 8571 w 11794"/>
                  <a:gd name="connsiteY0" fmla="*/ 11113 h 11113"/>
                  <a:gd name="connsiteX1" fmla="*/ 3571 w 11794"/>
                  <a:gd name="connsiteY1" fmla="*/ 9108 h 11113"/>
                  <a:gd name="connsiteX2" fmla="*/ 0 w 11794"/>
                  <a:gd name="connsiteY2" fmla="*/ 6956 h 11113"/>
                  <a:gd name="connsiteX3" fmla="*/ 3571 w 11794"/>
                  <a:gd name="connsiteY3" fmla="*/ 3918 h 11113"/>
                  <a:gd name="connsiteX4" fmla="*/ 11794 w 11794"/>
                  <a:gd name="connsiteY4" fmla="*/ 0 h 11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4" h="11113">
                    <a:moveTo>
                      <a:pt x="8571" y="11113"/>
                    </a:moveTo>
                    <a:cubicBezTo>
                      <a:pt x="7755" y="10780"/>
                      <a:pt x="5000" y="9801"/>
                      <a:pt x="3571" y="9108"/>
                    </a:cubicBezTo>
                    <a:cubicBezTo>
                      <a:pt x="2143" y="8415"/>
                      <a:pt x="0" y="7822"/>
                      <a:pt x="0" y="6956"/>
                    </a:cubicBezTo>
                    <a:cubicBezTo>
                      <a:pt x="0" y="6090"/>
                      <a:pt x="1939" y="4890"/>
                      <a:pt x="3571" y="3918"/>
                    </a:cubicBezTo>
                    <a:cubicBezTo>
                      <a:pt x="5204" y="2945"/>
                      <a:pt x="10467" y="586"/>
                      <a:pt x="11794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3" name="Text Box 14"/>
            <p:cNvSpPr txBox="1">
              <a:spLocks noChangeArrowheads="1"/>
            </p:cNvSpPr>
            <p:nvPr/>
          </p:nvSpPr>
          <p:spPr bwMode="auto">
            <a:xfrm rot="-623439">
              <a:off x="3264" y="204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>
                  <a:solidFill>
                    <a:srgbClr val="0000FF"/>
                  </a:solidFill>
                </a:rPr>
                <a:t>moist</a:t>
              </a:r>
            </a:p>
          </p:txBody>
        </p:sp>
      </p:grpSp>
      <p:sp>
        <p:nvSpPr>
          <p:cNvPr id="56" name="TextBox 13"/>
          <p:cNvSpPr txBox="1">
            <a:spLocks noChangeArrowheads="1"/>
          </p:cNvSpPr>
          <p:nvPr/>
        </p:nvSpPr>
        <p:spPr bwMode="auto">
          <a:xfrm>
            <a:off x="4386263" y="4132263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34352E"/>
                </a:solidFill>
              </a:rPr>
              <a:t>Texas</a:t>
            </a:r>
          </a:p>
        </p:txBody>
      </p: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2903538" y="3163888"/>
            <a:ext cx="1298575" cy="881062"/>
            <a:chOff x="2903529" y="3164360"/>
            <a:chExt cx="1298705" cy="879996"/>
          </a:xfrm>
        </p:grpSpPr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3138503" y="3164360"/>
              <a:ext cx="1063731" cy="214053"/>
            </a:xfrm>
            <a:custGeom>
              <a:avLst/>
              <a:gdLst>
                <a:gd name="T0" fmla="*/ 0 w 2338"/>
                <a:gd name="T1" fmla="*/ 341 h 388"/>
                <a:gd name="T2" fmla="*/ 176 w 2338"/>
                <a:gd name="T3" fmla="*/ 365 h 388"/>
                <a:gd name="T4" fmla="*/ 429 w 2338"/>
                <a:gd name="T5" fmla="*/ 386 h 388"/>
                <a:gd name="T6" fmla="*/ 731 w 2338"/>
                <a:gd name="T7" fmla="*/ 379 h 388"/>
                <a:gd name="T8" fmla="*/ 990 w 2338"/>
                <a:gd name="T9" fmla="*/ 358 h 388"/>
                <a:gd name="T10" fmla="*/ 1376 w 2338"/>
                <a:gd name="T11" fmla="*/ 288 h 388"/>
                <a:gd name="T12" fmla="*/ 1720 w 2338"/>
                <a:gd name="T13" fmla="*/ 189 h 388"/>
                <a:gd name="T14" fmla="*/ 1959 w 2338"/>
                <a:gd name="T15" fmla="*/ 119 h 388"/>
                <a:gd name="T16" fmla="*/ 2205 w 2338"/>
                <a:gd name="T17" fmla="*/ 42 h 388"/>
                <a:gd name="T18" fmla="*/ 2338 w 2338"/>
                <a:gd name="T19" fmla="*/ 0 h 3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38"/>
                <a:gd name="T31" fmla="*/ 0 h 388"/>
                <a:gd name="T32" fmla="*/ 2338 w 2338"/>
                <a:gd name="T33" fmla="*/ 388 h 388"/>
                <a:gd name="connsiteX0" fmla="*/ 0 w 10000"/>
                <a:gd name="connsiteY0" fmla="*/ 8789 h 9961"/>
                <a:gd name="connsiteX1" fmla="*/ 753 w 10000"/>
                <a:gd name="connsiteY1" fmla="*/ 9407 h 9961"/>
                <a:gd name="connsiteX2" fmla="*/ 1835 w 10000"/>
                <a:gd name="connsiteY2" fmla="*/ 9948 h 9961"/>
                <a:gd name="connsiteX3" fmla="*/ 3127 w 10000"/>
                <a:gd name="connsiteY3" fmla="*/ 9768 h 9961"/>
                <a:gd name="connsiteX4" fmla="*/ 4234 w 10000"/>
                <a:gd name="connsiteY4" fmla="*/ 9227 h 9961"/>
                <a:gd name="connsiteX5" fmla="*/ 5885 w 10000"/>
                <a:gd name="connsiteY5" fmla="*/ 7423 h 9961"/>
                <a:gd name="connsiteX6" fmla="*/ 7357 w 10000"/>
                <a:gd name="connsiteY6" fmla="*/ 4871 h 9961"/>
                <a:gd name="connsiteX7" fmla="*/ 8379 w 10000"/>
                <a:gd name="connsiteY7" fmla="*/ 3067 h 9961"/>
                <a:gd name="connsiteX8" fmla="*/ 10000 w 10000"/>
                <a:gd name="connsiteY8" fmla="*/ 0 h 9961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7357 w 10000"/>
                <a:gd name="connsiteY6" fmla="*/ 4890 h 10000"/>
                <a:gd name="connsiteX7" fmla="*/ 10000 w 10000"/>
                <a:gd name="connsiteY7" fmla="*/ 0 h 10000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10000 w 10000"/>
                <a:gd name="connsiteY6" fmla="*/ 0 h 10000"/>
                <a:gd name="connsiteX0" fmla="*/ 0 w 10000"/>
                <a:gd name="connsiteY0" fmla="*/ 8823 h 10123"/>
                <a:gd name="connsiteX1" fmla="*/ 753 w 10000"/>
                <a:gd name="connsiteY1" fmla="*/ 9444 h 10123"/>
                <a:gd name="connsiteX2" fmla="*/ 1835 w 10000"/>
                <a:gd name="connsiteY2" fmla="*/ 9987 h 10123"/>
                <a:gd name="connsiteX3" fmla="*/ 3127 w 10000"/>
                <a:gd name="connsiteY3" fmla="*/ 9806 h 10123"/>
                <a:gd name="connsiteX4" fmla="*/ 4234 w 10000"/>
                <a:gd name="connsiteY4" fmla="*/ 9263 h 10123"/>
                <a:gd name="connsiteX5" fmla="*/ 10000 w 10000"/>
                <a:gd name="connsiteY5" fmla="*/ 0 h 10123"/>
                <a:gd name="connsiteX0" fmla="*/ 0 w 10000"/>
                <a:gd name="connsiteY0" fmla="*/ 8823 h 10609"/>
                <a:gd name="connsiteX1" fmla="*/ 753 w 10000"/>
                <a:gd name="connsiteY1" fmla="*/ 9444 h 10609"/>
                <a:gd name="connsiteX2" fmla="*/ 1835 w 10000"/>
                <a:gd name="connsiteY2" fmla="*/ 9987 h 10609"/>
                <a:gd name="connsiteX3" fmla="*/ 3127 w 10000"/>
                <a:gd name="connsiteY3" fmla="*/ 9806 h 10609"/>
                <a:gd name="connsiteX4" fmla="*/ 10000 w 10000"/>
                <a:gd name="connsiteY4" fmla="*/ 0 h 10609"/>
                <a:gd name="connsiteX0" fmla="*/ 0 w 10000"/>
                <a:gd name="connsiteY0" fmla="*/ 8823 h 10599"/>
                <a:gd name="connsiteX1" fmla="*/ 753 w 10000"/>
                <a:gd name="connsiteY1" fmla="*/ 9444 h 10599"/>
                <a:gd name="connsiteX2" fmla="*/ 1835 w 10000"/>
                <a:gd name="connsiteY2" fmla="*/ 9987 h 10599"/>
                <a:gd name="connsiteX3" fmla="*/ 10000 w 10000"/>
                <a:gd name="connsiteY3" fmla="*/ 0 h 10599"/>
                <a:gd name="connsiteX0" fmla="*/ 0 w 10000"/>
                <a:gd name="connsiteY0" fmla="*/ 8823 h 12159"/>
                <a:gd name="connsiteX1" fmla="*/ 753 w 10000"/>
                <a:gd name="connsiteY1" fmla="*/ 9444 h 12159"/>
                <a:gd name="connsiteX2" fmla="*/ 2571 w 10000"/>
                <a:gd name="connsiteY2" fmla="*/ 11746 h 12159"/>
                <a:gd name="connsiteX3" fmla="*/ 10000 w 10000"/>
                <a:gd name="connsiteY3" fmla="*/ 0 h 12159"/>
                <a:gd name="connsiteX0" fmla="*/ 0 w 10000"/>
                <a:gd name="connsiteY0" fmla="*/ 8823 h 12402"/>
                <a:gd name="connsiteX1" fmla="*/ 667 w 10000"/>
                <a:gd name="connsiteY1" fmla="*/ 10686 h 12402"/>
                <a:gd name="connsiteX2" fmla="*/ 2571 w 10000"/>
                <a:gd name="connsiteY2" fmla="*/ 11746 h 12402"/>
                <a:gd name="connsiteX3" fmla="*/ 10000 w 10000"/>
                <a:gd name="connsiteY3" fmla="*/ 0 h 12402"/>
                <a:gd name="connsiteX0" fmla="*/ 0 w 10000"/>
                <a:gd name="connsiteY0" fmla="*/ 8823 h 12555"/>
                <a:gd name="connsiteX1" fmla="*/ 667 w 10000"/>
                <a:gd name="connsiteY1" fmla="*/ 10686 h 12555"/>
                <a:gd name="connsiteX2" fmla="*/ 2571 w 10000"/>
                <a:gd name="connsiteY2" fmla="*/ 11746 h 12555"/>
                <a:gd name="connsiteX3" fmla="*/ 10000 w 10000"/>
                <a:gd name="connsiteY3" fmla="*/ 0 h 12555"/>
                <a:gd name="connsiteX0" fmla="*/ 0 w 10000"/>
                <a:gd name="connsiteY0" fmla="*/ 8823 h 12082"/>
                <a:gd name="connsiteX1" fmla="*/ 2571 w 10000"/>
                <a:gd name="connsiteY1" fmla="*/ 11746 h 12082"/>
                <a:gd name="connsiteX2" fmla="*/ 10000 w 10000"/>
                <a:gd name="connsiteY2" fmla="*/ 0 h 12082"/>
                <a:gd name="connsiteX0" fmla="*/ 0 w 10000"/>
                <a:gd name="connsiteY0" fmla="*/ 8823 h 12207"/>
                <a:gd name="connsiteX1" fmla="*/ 2571 w 10000"/>
                <a:gd name="connsiteY1" fmla="*/ 11746 h 12207"/>
                <a:gd name="connsiteX2" fmla="*/ 10000 w 10000"/>
                <a:gd name="connsiteY2" fmla="*/ 0 h 12207"/>
                <a:gd name="connsiteX0" fmla="*/ 0 w 10000"/>
                <a:gd name="connsiteY0" fmla="*/ 8823 h 8823"/>
                <a:gd name="connsiteX1" fmla="*/ 10000 w 10000"/>
                <a:gd name="connsiteY1" fmla="*/ 0 h 8823"/>
                <a:gd name="connsiteX0" fmla="*/ 0 w 2866"/>
                <a:gd name="connsiteY0" fmla="*/ 0 h 3255"/>
                <a:gd name="connsiteX1" fmla="*/ 2866 w 2866"/>
                <a:gd name="connsiteY1" fmla="*/ 3255 h 3255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0 h 12162"/>
                <a:gd name="connsiteX1" fmla="*/ 10000 w 10000"/>
                <a:gd name="connsiteY1" fmla="*/ 12162 h 12162"/>
                <a:gd name="connsiteX0" fmla="*/ 0 w 10000"/>
                <a:gd name="connsiteY0" fmla="*/ 0 h 12162"/>
                <a:gd name="connsiteX1" fmla="*/ 10000 w 10000"/>
                <a:gd name="connsiteY1" fmla="*/ 12162 h 1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2162">
                  <a:moveTo>
                    <a:pt x="0" y="0"/>
                  </a:moveTo>
                  <a:cubicBezTo>
                    <a:pt x="3273" y="8378"/>
                    <a:pt x="3563" y="12072"/>
                    <a:pt x="10000" y="12162"/>
                  </a:cubicBezTo>
                </a:path>
              </a:pathLst>
            </a:custGeom>
            <a:noFill/>
            <a:ln w="76200">
              <a:solidFill>
                <a:srgbClr val="FF993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2903529" y="3976177"/>
              <a:ext cx="1025628" cy="68179"/>
            </a:xfrm>
            <a:custGeom>
              <a:avLst/>
              <a:gdLst>
                <a:gd name="T0" fmla="*/ 0 w 2338"/>
                <a:gd name="T1" fmla="*/ 341 h 388"/>
                <a:gd name="T2" fmla="*/ 176 w 2338"/>
                <a:gd name="T3" fmla="*/ 365 h 388"/>
                <a:gd name="T4" fmla="*/ 429 w 2338"/>
                <a:gd name="T5" fmla="*/ 386 h 388"/>
                <a:gd name="T6" fmla="*/ 731 w 2338"/>
                <a:gd name="T7" fmla="*/ 379 h 388"/>
                <a:gd name="T8" fmla="*/ 990 w 2338"/>
                <a:gd name="T9" fmla="*/ 358 h 388"/>
                <a:gd name="T10" fmla="*/ 1376 w 2338"/>
                <a:gd name="T11" fmla="*/ 288 h 388"/>
                <a:gd name="T12" fmla="*/ 1720 w 2338"/>
                <a:gd name="T13" fmla="*/ 189 h 388"/>
                <a:gd name="T14" fmla="*/ 1959 w 2338"/>
                <a:gd name="T15" fmla="*/ 119 h 388"/>
                <a:gd name="T16" fmla="*/ 2205 w 2338"/>
                <a:gd name="T17" fmla="*/ 42 h 388"/>
                <a:gd name="T18" fmla="*/ 2338 w 2338"/>
                <a:gd name="T19" fmla="*/ 0 h 3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38"/>
                <a:gd name="T31" fmla="*/ 0 h 388"/>
                <a:gd name="T32" fmla="*/ 2338 w 2338"/>
                <a:gd name="T33" fmla="*/ 388 h 388"/>
                <a:gd name="connsiteX0" fmla="*/ 0 w 10000"/>
                <a:gd name="connsiteY0" fmla="*/ 8789 h 9961"/>
                <a:gd name="connsiteX1" fmla="*/ 753 w 10000"/>
                <a:gd name="connsiteY1" fmla="*/ 9407 h 9961"/>
                <a:gd name="connsiteX2" fmla="*/ 1835 w 10000"/>
                <a:gd name="connsiteY2" fmla="*/ 9948 h 9961"/>
                <a:gd name="connsiteX3" fmla="*/ 3127 w 10000"/>
                <a:gd name="connsiteY3" fmla="*/ 9768 h 9961"/>
                <a:gd name="connsiteX4" fmla="*/ 4234 w 10000"/>
                <a:gd name="connsiteY4" fmla="*/ 9227 h 9961"/>
                <a:gd name="connsiteX5" fmla="*/ 5885 w 10000"/>
                <a:gd name="connsiteY5" fmla="*/ 7423 h 9961"/>
                <a:gd name="connsiteX6" fmla="*/ 7357 w 10000"/>
                <a:gd name="connsiteY6" fmla="*/ 4871 h 9961"/>
                <a:gd name="connsiteX7" fmla="*/ 8379 w 10000"/>
                <a:gd name="connsiteY7" fmla="*/ 3067 h 9961"/>
                <a:gd name="connsiteX8" fmla="*/ 10000 w 10000"/>
                <a:gd name="connsiteY8" fmla="*/ 0 h 9961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7357 w 10000"/>
                <a:gd name="connsiteY6" fmla="*/ 4890 h 10000"/>
                <a:gd name="connsiteX7" fmla="*/ 10000 w 10000"/>
                <a:gd name="connsiteY7" fmla="*/ 0 h 10000"/>
                <a:gd name="connsiteX0" fmla="*/ 0 w 10000"/>
                <a:gd name="connsiteY0" fmla="*/ 8823 h 10000"/>
                <a:gd name="connsiteX1" fmla="*/ 753 w 10000"/>
                <a:gd name="connsiteY1" fmla="*/ 9444 h 10000"/>
                <a:gd name="connsiteX2" fmla="*/ 1835 w 10000"/>
                <a:gd name="connsiteY2" fmla="*/ 9987 h 10000"/>
                <a:gd name="connsiteX3" fmla="*/ 3127 w 10000"/>
                <a:gd name="connsiteY3" fmla="*/ 9806 h 10000"/>
                <a:gd name="connsiteX4" fmla="*/ 4234 w 10000"/>
                <a:gd name="connsiteY4" fmla="*/ 9263 h 10000"/>
                <a:gd name="connsiteX5" fmla="*/ 5885 w 10000"/>
                <a:gd name="connsiteY5" fmla="*/ 7452 h 10000"/>
                <a:gd name="connsiteX6" fmla="*/ 10000 w 10000"/>
                <a:gd name="connsiteY6" fmla="*/ 0 h 10000"/>
                <a:gd name="connsiteX0" fmla="*/ 0 w 10000"/>
                <a:gd name="connsiteY0" fmla="*/ 8823 h 10123"/>
                <a:gd name="connsiteX1" fmla="*/ 753 w 10000"/>
                <a:gd name="connsiteY1" fmla="*/ 9444 h 10123"/>
                <a:gd name="connsiteX2" fmla="*/ 1835 w 10000"/>
                <a:gd name="connsiteY2" fmla="*/ 9987 h 10123"/>
                <a:gd name="connsiteX3" fmla="*/ 3127 w 10000"/>
                <a:gd name="connsiteY3" fmla="*/ 9806 h 10123"/>
                <a:gd name="connsiteX4" fmla="*/ 4234 w 10000"/>
                <a:gd name="connsiteY4" fmla="*/ 9263 h 10123"/>
                <a:gd name="connsiteX5" fmla="*/ 10000 w 10000"/>
                <a:gd name="connsiteY5" fmla="*/ 0 h 10123"/>
                <a:gd name="connsiteX0" fmla="*/ 0 w 10000"/>
                <a:gd name="connsiteY0" fmla="*/ 8823 h 10609"/>
                <a:gd name="connsiteX1" fmla="*/ 753 w 10000"/>
                <a:gd name="connsiteY1" fmla="*/ 9444 h 10609"/>
                <a:gd name="connsiteX2" fmla="*/ 1835 w 10000"/>
                <a:gd name="connsiteY2" fmla="*/ 9987 h 10609"/>
                <a:gd name="connsiteX3" fmla="*/ 3127 w 10000"/>
                <a:gd name="connsiteY3" fmla="*/ 9806 h 10609"/>
                <a:gd name="connsiteX4" fmla="*/ 10000 w 10000"/>
                <a:gd name="connsiteY4" fmla="*/ 0 h 10609"/>
                <a:gd name="connsiteX0" fmla="*/ 0 w 10000"/>
                <a:gd name="connsiteY0" fmla="*/ 8823 h 10599"/>
                <a:gd name="connsiteX1" fmla="*/ 753 w 10000"/>
                <a:gd name="connsiteY1" fmla="*/ 9444 h 10599"/>
                <a:gd name="connsiteX2" fmla="*/ 1835 w 10000"/>
                <a:gd name="connsiteY2" fmla="*/ 9987 h 10599"/>
                <a:gd name="connsiteX3" fmla="*/ 10000 w 10000"/>
                <a:gd name="connsiteY3" fmla="*/ 0 h 10599"/>
                <a:gd name="connsiteX0" fmla="*/ 0 w 10000"/>
                <a:gd name="connsiteY0" fmla="*/ 8823 h 12159"/>
                <a:gd name="connsiteX1" fmla="*/ 753 w 10000"/>
                <a:gd name="connsiteY1" fmla="*/ 9444 h 12159"/>
                <a:gd name="connsiteX2" fmla="*/ 2571 w 10000"/>
                <a:gd name="connsiteY2" fmla="*/ 11746 h 12159"/>
                <a:gd name="connsiteX3" fmla="*/ 10000 w 10000"/>
                <a:gd name="connsiteY3" fmla="*/ 0 h 12159"/>
                <a:gd name="connsiteX0" fmla="*/ 0 w 10000"/>
                <a:gd name="connsiteY0" fmla="*/ 8823 h 12402"/>
                <a:gd name="connsiteX1" fmla="*/ 667 w 10000"/>
                <a:gd name="connsiteY1" fmla="*/ 10686 h 12402"/>
                <a:gd name="connsiteX2" fmla="*/ 2571 w 10000"/>
                <a:gd name="connsiteY2" fmla="*/ 11746 h 12402"/>
                <a:gd name="connsiteX3" fmla="*/ 10000 w 10000"/>
                <a:gd name="connsiteY3" fmla="*/ 0 h 12402"/>
                <a:gd name="connsiteX0" fmla="*/ 0 w 10000"/>
                <a:gd name="connsiteY0" fmla="*/ 8823 h 12555"/>
                <a:gd name="connsiteX1" fmla="*/ 667 w 10000"/>
                <a:gd name="connsiteY1" fmla="*/ 10686 h 12555"/>
                <a:gd name="connsiteX2" fmla="*/ 2571 w 10000"/>
                <a:gd name="connsiteY2" fmla="*/ 11746 h 12555"/>
                <a:gd name="connsiteX3" fmla="*/ 10000 w 10000"/>
                <a:gd name="connsiteY3" fmla="*/ 0 h 12555"/>
                <a:gd name="connsiteX0" fmla="*/ 0 w 10000"/>
                <a:gd name="connsiteY0" fmla="*/ 8823 h 12082"/>
                <a:gd name="connsiteX1" fmla="*/ 2571 w 10000"/>
                <a:gd name="connsiteY1" fmla="*/ 11746 h 12082"/>
                <a:gd name="connsiteX2" fmla="*/ 10000 w 10000"/>
                <a:gd name="connsiteY2" fmla="*/ 0 h 12082"/>
                <a:gd name="connsiteX0" fmla="*/ 0 w 10000"/>
                <a:gd name="connsiteY0" fmla="*/ 8823 h 12207"/>
                <a:gd name="connsiteX1" fmla="*/ 2571 w 10000"/>
                <a:gd name="connsiteY1" fmla="*/ 11746 h 12207"/>
                <a:gd name="connsiteX2" fmla="*/ 10000 w 10000"/>
                <a:gd name="connsiteY2" fmla="*/ 0 h 12207"/>
                <a:gd name="connsiteX0" fmla="*/ 0 w 10000"/>
                <a:gd name="connsiteY0" fmla="*/ 8823 h 8823"/>
                <a:gd name="connsiteX1" fmla="*/ 10000 w 10000"/>
                <a:gd name="connsiteY1" fmla="*/ 0 h 8823"/>
                <a:gd name="connsiteX0" fmla="*/ 0 w 2866"/>
                <a:gd name="connsiteY0" fmla="*/ 0 h 3255"/>
                <a:gd name="connsiteX1" fmla="*/ 2866 w 2866"/>
                <a:gd name="connsiteY1" fmla="*/ 3255 h 3255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0 h 12162"/>
                <a:gd name="connsiteX1" fmla="*/ 10000 w 10000"/>
                <a:gd name="connsiteY1" fmla="*/ 12162 h 12162"/>
                <a:gd name="connsiteX0" fmla="*/ 0 w 10000"/>
                <a:gd name="connsiteY0" fmla="*/ 0 h 12162"/>
                <a:gd name="connsiteX1" fmla="*/ 10000 w 10000"/>
                <a:gd name="connsiteY1" fmla="*/ 12162 h 12162"/>
                <a:gd name="connsiteX0" fmla="*/ 0 w 9642"/>
                <a:gd name="connsiteY0" fmla="*/ 2975 h 6043"/>
                <a:gd name="connsiteX1" fmla="*/ 9642 w 9642"/>
                <a:gd name="connsiteY1" fmla="*/ 1 h 6043"/>
                <a:gd name="connsiteX0" fmla="*/ 0 w 10000"/>
                <a:gd name="connsiteY0" fmla="*/ 4923 h 5635"/>
                <a:gd name="connsiteX1" fmla="*/ 10000 w 10000"/>
                <a:gd name="connsiteY1" fmla="*/ 2 h 5635"/>
                <a:gd name="connsiteX0" fmla="*/ 0 w 10000"/>
                <a:gd name="connsiteY0" fmla="*/ 8732 h 11465"/>
                <a:gd name="connsiteX1" fmla="*/ 10000 w 10000"/>
                <a:gd name="connsiteY1" fmla="*/ 0 h 1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1465">
                  <a:moveTo>
                    <a:pt x="0" y="8732"/>
                  </a:moveTo>
                  <a:cubicBezTo>
                    <a:pt x="3890" y="14287"/>
                    <a:pt x="3324" y="11376"/>
                    <a:pt x="10000" y="0"/>
                  </a:cubicBezTo>
                </a:path>
              </a:pathLst>
            </a:custGeom>
            <a:noFill/>
            <a:ln w="76200">
              <a:solidFill>
                <a:srgbClr val="FF993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0" name="Group 17"/>
          <p:cNvGrpSpPr>
            <a:grpSpLocks/>
          </p:cNvGrpSpPr>
          <p:nvPr/>
        </p:nvGrpSpPr>
        <p:grpSpPr bwMode="auto">
          <a:xfrm>
            <a:off x="2417763" y="2514600"/>
            <a:ext cx="3735387" cy="960438"/>
            <a:chOff x="1523" y="1584"/>
            <a:chExt cx="2353" cy="605"/>
          </a:xfrm>
        </p:grpSpPr>
        <p:grpSp>
          <p:nvGrpSpPr>
            <p:cNvPr id="63499" name="Group 13"/>
            <p:cNvGrpSpPr>
              <a:grpSpLocks/>
            </p:cNvGrpSpPr>
            <p:nvPr/>
          </p:nvGrpSpPr>
          <p:grpSpPr bwMode="auto">
            <a:xfrm>
              <a:off x="1523" y="1584"/>
              <a:ext cx="2351" cy="605"/>
              <a:chOff x="1523" y="1584"/>
              <a:chExt cx="2351" cy="605"/>
            </a:xfrm>
          </p:grpSpPr>
          <p:sp>
            <p:nvSpPr>
              <p:cNvPr id="63" name="Freeform 7"/>
              <p:cNvSpPr>
                <a:spLocks/>
              </p:cNvSpPr>
              <p:nvPr/>
            </p:nvSpPr>
            <p:spPr bwMode="auto">
              <a:xfrm>
                <a:off x="1523" y="1621"/>
                <a:ext cx="2331" cy="568"/>
              </a:xfrm>
              <a:custGeom>
                <a:avLst/>
                <a:gdLst>
                  <a:gd name="T0" fmla="*/ 28 w 2331"/>
                  <a:gd name="T1" fmla="*/ 330 h 568"/>
                  <a:gd name="T2" fmla="*/ 0 w 2331"/>
                  <a:gd name="T3" fmla="*/ 407 h 568"/>
                  <a:gd name="T4" fmla="*/ 781 w 2331"/>
                  <a:gd name="T5" fmla="*/ 561 h 568"/>
                  <a:gd name="T6" fmla="*/ 1186 w 2331"/>
                  <a:gd name="T7" fmla="*/ 568 h 568"/>
                  <a:gd name="T8" fmla="*/ 1775 w 2331"/>
                  <a:gd name="T9" fmla="*/ 505 h 568"/>
                  <a:gd name="T10" fmla="*/ 2317 w 2331"/>
                  <a:gd name="T11" fmla="*/ 407 h 568"/>
                  <a:gd name="T12" fmla="*/ 2330 w 2331"/>
                  <a:gd name="T13" fmla="*/ 0 h 568"/>
                  <a:gd name="T14" fmla="*/ 1740 w 2331"/>
                  <a:gd name="T15" fmla="*/ 175 h 568"/>
                  <a:gd name="T16" fmla="*/ 912 w 2331"/>
                  <a:gd name="T17" fmla="*/ 330 h 568"/>
                  <a:gd name="T18" fmla="*/ 28 w 2331"/>
                  <a:gd name="T19" fmla="*/ 330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31"/>
                  <a:gd name="T31" fmla="*/ 0 h 568"/>
                  <a:gd name="T32" fmla="*/ 2331 w 2331"/>
                  <a:gd name="T33" fmla="*/ 568 h 5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31" h="568">
                    <a:moveTo>
                      <a:pt x="28" y="330"/>
                    </a:moveTo>
                    <a:lnTo>
                      <a:pt x="0" y="407"/>
                    </a:lnTo>
                    <a:lnTo>
                      <a:pt x="781" y="561"/>
                    </a:lnTo>
                    <a:lnTo>
                      <a:pt x="1186" y="568"/>
                    </a:lnTo>
                    <a:lnTo>
                      <a:pt x="1775" y="505"/>
                    </a:lnTo>
                    <a:cubicBezTo>
                      <a:pt x="2331" y="441"/>
                      <a:pt x="2317" y="514"/>
                      <a:pt x="2317" y="407"/>
                    </a:cubicBezTo>
                    <a:lnTo>
                      <a:pt x="2330" y="0"/>
                    </a:lnTo>
                    <a:lnTo>
                      <a:pt x="1740" y="175"/>
                    </a:lnTo>
                    <a:lnTo>
                      <a:pt x="912" y="330"/>
                    </a:lnTo>
                    <a:cubicBezTo>
                      <a:pt x="639" y="370"/>
                      <a:pt x="28" y="330"/>
                      <a:pt x="28" y="330"/>
                    </a:cubicBezTo>
                    <a:close/>
                  </a:path>
                </a:pathLst>
              </a:custGeom>
              <a:solidFill>
                <a:srgbClr val="FFCC66">
                  <a:alpha val="7411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1536" y="1584"/>
                <a:ext cx="2338" cy="388"/>
              </a:xfrm>
              <a:custGeom>
                <a:avLst/>
                <a:gdLst>
                  <a:gd name="T0" fmla="*/ 0 w 2338"/>
                  <a:gd name="T1" fmla="*/ 341 h 388"/>
                  <a:gd name="T2" fmla="*/ 176 w 2338"/>
                  <a:gd name="T3" fmla="*/ 365 h 388"/>
                  <a:gd name="T4" fmla="*/ 429 w 2338"/>
                  <a:gd name="T5" fmla="*/ 386 h 388"/>
                  <a:gd name="T6" fmla="*/ 731 w 2338"/>
                  <a:gd name="T7" fmla="*/ 379 h 388"/>
                  <a:gd name="T8" fmla="*/ 990 w 2338"/>
                  <a:gd name="T9" fmla="*/ 358 h 388"/>
                  <a:gd name="T10" fmla="*/ 1376 w 2338"/>
                  <a:gd name="T11" fmla="*/ 288 h 388"/>
                  <a:gd name="T12" fmla="*/ 1720 w 2338"/>
                  <a:gd name="T13" fmla="*/ 189 h 388"/>
                  <a:gd name="T14" fmla="*/ 1959 w 2338"/>
                  <a:gd name="T15" fmla="*/ 119 h 388"/>
                  <a:gd name="T16" fmla="*/ 2205 w 2338"/>
                  <a:gd name="T17" fmla="*/ 42 h 388"/>
                  <a:gd name="T18" fmla="*/ 2338 w 2338"/>
                  <a:gd name="T19" fmla="*/ 0 h 3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38"/>
                  <a:gd name="T31" fmla="*/ 0 h 388"/>
                  <a:gd name="T32" fmla="*/ 2338 w 2338"/>
                  <a:gd name="T33" fmla="*/ 388 h 3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38" h="388">
                    <a:moveTo>
                      <a:pt x="0" y="341"/>
                    </a:moveTo>
                    <a:cubicBezTo>
                      <a:pt x="52" y="349"/>
                      <a:pt x="105" y="358"/>
                      <a:pt x="176" y="365"/>
                    </a:cubicBezTo>
                    <a:cubicBezTo>
                      <a:pt x="247" y="372"/>
                      <a:pt x="337" y="384"/>
                      <a:pt x="429" y="386"/>
                    </a:cubicBezTo>
                    <a:cubicBezTo>
                      <a:pt x="521" y="388"/>
                      <a:pt x="638" y="384"/>
                      <a:pt x="731" y="379"/>
                    </a:cubicBezTo>
                    <a:cubicBezTo>
                      <a:pt x="824" y="374"/>
                      <a:pt x="883" y="373"/>
                      <a:pt x="990" y="358"/>
                    </a:cubicBezTo>
                    <a:cubicBezTo>
                      <a:pt x="1097" y="343"/>
                      <a:pt x="1254" y="316"/>
                      <a:pt x="1376" y="288"/>
                    </a:cubicBezTo>
                    <a:cubicBezTo>
                      <a:pt x="1498" y="260"/>
                      <a:pt x="1623" y="217"/>
                      <a:pt x="1720" y="189"/>
                    </a:cubicBezTo>
                    <a:cubicBezTo>
                      <a:pt x="1817" y="161"/>
                      <a:pt x="1878" y="143"/>
                      <a:pt x="1959" y="119"/>
                    </a:cubicBezTo>
                    <a:cubicBezTo>
                      <a:pt x="2040" y="95"/>
                      <a:pt x="2142" y="62"/>
                      <a:pt x="2205" y="42"/>
                    </a:cubicBezTo>
                    <a:cubicBezTo>
                      <a:pt x="2268" y="22"/>
                      <a:pt x="2316" y="7"/>
                      <a:pt x="2338" y="0"/>
                    </a:cubicBezTo>
                  </a:path>
                </a:pathLst>
              </a:custGeom>
              <a:noFill/>
              <a:ln w="76200">
                <a:solidFill>
                  <a:srgbClr val="FF9933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 rot="-594381">
              <a:off x="3266" y="1776"/>
              <a:ext cx="6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800" b="1" kern="0" dirty="0" err="1">
                  <a:solidFill>
                    <a:srgbClr val="CC6600"/>
                  </a:solidFill>
                </a:rPr>
                <a:t>dry,hot</a:t>
              </a:r>
              <a:endParaRPr lang="en-US" sz="1800" b="1" kern="0" dirty="0">
                <a:solidFill>
                  <a:srgbClr val="CC6600"/>
                </a:solidFill>
              </a:endParaRPr>
            </a:p>
          </p:txBody>
        </p:sp>
      </p:grpSp>
      <p:sp>
        <p:nvSpPr>
          <p:cNvPr id="65" name="Freeform 64"/>
          <p:cNvSpPr/>
          <p:nvPr/>
        </p:nvSpPr>
        <p:spPr>
          <a:xfrm>
            <a:off x="2362200" y="3149600"/>
            <a:ext cx="1301750" cy="2800350"/>
          </a:xfrm>
          <a:custGeom>
            <a:avLst/>
            <a:gdLst>
              <a:gd name="connsiteX0" fmla="*/ 12700 w 1301750"/>
              <a:gd name="connsiteY0" fmla="*/ 0 h 2800350"/>
              <a:gd name="connsiteX1" fmla="*/ 0 w 1301750"/>
              <a:gd name="connsiteY1" fmla="*/ 577850 h 2800350"/>
              <a:gd name="connsiteX2" fmla="*/ 1301750 w 1301750"/>
              <a:gd name="connsiteY2" fmla="*/ 2800350 h 2800350"/>
              <a:gd name="connsiteX3" fmla="*/ 1282700 w 1301750"/>
              <a:gd name="connsiteY3" fmla="*/ 2679700 h 2800350"/>
              <a:gd name="connsiteX4" fmla="*/ 1162050 w 1301750"/>
              <a:gd name="connsiteY4" fmla="*/ 2457450 h 2800350"/>
              <a:gd name="connsiteX5" fmla="*/ 1047750 w 1301750"/>
              <a:gd name="connsiteY5" fmla="*/ 2235200 h 2800350"/>
              <a:gd name="connsiteX6" fmla="*/ 977900 w 1301750"/>
              <a:gd name="connsiteY6" fmla="*/ 2006600 h 2800350"/>
              <a:gd name="connsiteX7" fmla="*/ 958850 w 1301750"/>
              <a:gd name="connsiteY7" fmla="*/ 1822450 h 2800350"/>
              <a:gd name="connsiteX8" fmla="*/ 952500 w 1301750"/>
              <a:gd name="connsiteY8" fmla="*/ 1619250 h 2800350"/>
              <a:gd name="connsiteX9" fmla="*/ 933450 w 1301750"/>
              <a:gd name="connsiteY9" fmla="*/ 1498600 h 2800350"/>
              <a:gd name="connsiteX10" fmla="*/ 876300 w 1301750"/>
              <a:gd name="connsiteY10" fmla="*/ 1371600 h 2800350"/>
              <a:gd name="connsiteX11" fmla="*/ 628650 w 1301750"/>
              <a:gd name="connsiteY11" fmla="*/ 965200 h 2800350"/>
              <a:gd name="connsiteX12" fmla="*/ 12700 w 1301750"/>
              <a:gd name="connsiteY12" fmla="*/ 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1750" h="2800350">
                <a:moveTo>
                  <a:pt x="12700" y="0"/>
                </a:moveTo>
                <a:lnTo>
                  <a:pt x="0" y="577850"/>
                </a:lnTo>
                <a:lnTo>
                  <a:pt x="1301750" y="2800350"/>
                </a:lnTo>
                <a:lnTo>
                  <a:pt x="1282700" y="2679700"/>
                </a:lnTo>
                <a:lnTo>
                  <a:pt x="1162050" y="2457450"/>
                </a:lnTo>
                <a:lnTo>
                  <a:pt x="1047750" y="2235200"/>
                </a:lnTo>
                <a:lnTo>
                  <a:pt x="977900" y="2006600"/>
                </a:lnTo>
                <a:lnTo>
                  <a:pt x="958850" y="1822450"/>
                </a:lnTo>
                <a:lnTo>
                  <a:pt x="952500" y="1619250"/>
                </a:lnTo>
                <a:lnTo>
                  <a:pt x="933450" y="1498600"/>
                </a:lnTo>
                <a:lnTo>
                  <a:pt x="876300" y="1371600"/>
                </a:lnTo>
                <a:lnTo>
                  <a:pt x="628650" y="965200"/>
                </a:lnTo>
                <a:lnTo>
                  <a:pt x="12700" y="0"/>
                </a:lnTo>
                <a:close/>
              </a:path>
            </a:pathLst>
          </a:custGeom>
          <a:solidFill>
            <a:srgbClr val="F79646">
              <a:alpha val="71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05025" y="4062413"/>
            <a:ext cx="9731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Mexican</a:t>
            </a:r>
            <a:br>
              <a:rPr lang="en-US" kern="0" dirty="0">
                <a:solidFill>
                  <a:sysClr val="windowText" lastClr="000000"/>
                </a:solidFill>
              </a:rPr>
            </a:br>
            <a:r>
              <a:rPr lang="en-US" kern="0" dirty="0">
                <a:solidFill>
                  <a:sysClr val="windowText" lastClr="000000"/>
                </a:solidFill>
              </a:rPr>
              <a:t>Plateau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79913" y="4900613"/>
            <a:ext cx="8636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Gulf of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Mexico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69376" y="6068711"/>
            <a:ext cx="1691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Carlson et al. 1983</a:t>
            </a:r>
          </a:p>
        </p:txBody>
      </p:sp>
    </p:spTree>
    <p:extLst>
      <p:ext uri="{BB962C8B-B14F-4D97-AF65-F5344CB8AC3E}">
        <p14:creationId xmlns:p14="http://schemas.microsoft.com/office/powerpoint/2010/main" val="92445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1" t="2778" r="1643" b="1296"/>
          <a:stretch/>
        </p:blipFill>
        <p:spPr>
          <a:xfrm>
            <a:off x="646425" y="11442"/>
            <a:ext cx="7851150" cy="6846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6495" y="4978946"/>
            <a:ext cx="2459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Medina et al. (QJRMS 2010)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Houze et al.  (QJRMS 2007)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J. S. Sawyer (QJRMS 1947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52" t="5585" r="2283"/>
          <a:stretch/>
        </p:blipFill>
        <p:spPr>
          <a:xfrm>
            <a:off x="6040703" y="2738269"/>
            <a:ext cx="2196619" cy="144255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05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9917" y="0"/>
            <a:ext cx="8052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43" y="0"/>
            <a:ext cx="77989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0398" y="6099332"/>
            <a:ext cx="2070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Romatschke et al. 2010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6334" y="266701"/>
            <a:ext cx="6244166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01800" y="736600"/>
            <a:ext cx="381000" cy="181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9400" y="284657"/>
            <a:ext cx="499956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Arial"/>
                <a:cs typeface="Arial"/>
              </a:rPr>
              <a:t>Deep intense convective echoes seen by the TRMM satellite radar</a:t>
            </a:r>
          </a:p>
        </p:txBody>
      </p:sp>
    </p:spTree>
    <p:extLst>
      <p:ext uri="{BB962C8B-B14F-4D97-AF65-F5344CB8AC3E}">
        <p14:creationId xmlns:p14="http://schemas.microsoft.com/office/powerpoint/2010/main" val="334883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5365" y="0"/>
            <a:ext cx="7033271" cy="6873168"/>
            <a:chOff x="378102" y="0"/>
            <a:chExt cx="7033271" cy="6873168"/>
          </a:xfrm>
        </p:grpSpPr>
        <p:sp>
          <p:nvSpPr>
            <p:cNvPr id="2" name="Rectangle 1"/>
            <p:cNvSpPr/>
            <p:nvPr/>
          </p:nvSpPr>
          <p:spPr>
            <a:xfrm>
              <a:off x="378102" y="0"/>
              <a:ext cx="703327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7850" y="0"/>
              <a:ext cx="5448300" cy="654219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24557" y="6565391"/>
              <a:ext cx="2486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Rasmussen and Houze 2011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00400" y="1539101"/>
              <a:ext cx="46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up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4522" y="1539101"/>
              <a:ext cx="787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down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19702" y="281801"/>
              <a:ext cx="2626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Summer in S. America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095500" y="1755517"/>
              <a:ext cx="924202" cy="127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19702" y="2669401"/>
              <a:ext cx="89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Andes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1566554"/>
              <a:ext cx="1222098" cy="646331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Mid-level Wind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800" y="4335154"/>
              <a:ext cx="1222098" cy="646331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Low-level Wind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95684" y="5133201"/>
              <a:ext cx="2314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Sierras de Cordoba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20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51" t="5000" r="2653"/>
          <a:stretch/>
        </p:blipFill>
        <p:spPr>
          <a:xfrm>
            <a:off x="407069" y="85477"/>
            <a:ext cx="8329863" cy="6656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791" y="5665016"/>
            <a:ext cx="1538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Romatschke and Houze 2010</a:t>
            </a:r>
          </a:p>
        </p:txBody>
      </p:sp>
      <p:sp>
        <p:nvSpPr>
          <p:cNvPr id="2" name="Rectangle 1"/>
          <p:cNvSpPr/>
          <p:nvPr/>
        </p:nvSpPr>
        <p:spPr>
          <a:xfrm>
            <a:off x="953291" y="457200"/>
            <a:ext cx="415210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701" y="446345"/>
            <a:ext cx="487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Arial"/>
                <a:cs typeface="Arial"/>
              </a:rPr>
              <a:t>Deep intense convective echoes seen by the TRMM satellite radar</a:t>
            </a:r>
          </a:p>
        </p:txBody>
      </p:sp>
    </p:spTree>
    <p:extLst>
      <p:ext uri="{BB962C8B-B14F-4D97-AF65-F5344CB8AC3E}">
        <p14:creationId xmlns:p14="http://schemas.microsoft.com/office/powerpoint/2010/main" val="169296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60912"/>
            <a:ext cx="9144000" cy="5536176"/>
            <a:chOff x="0" y="663743"/>
            <a:chExt cx="9144000" cy="5536176"/>
          </a:xfrm>
        </p:grpSpPr>
        <p:sp>
          <p:nvSpPr>
            <p:cNvPr id="4" name="Rectangle 3"/>
            <p:cNvSpPr/>
            <p:nvPr/>
          </p:nvSpPr>
          <p:spPr>
            <a:xfrm>
              <a:off x="0" y="687298"/>
              <a:ext cx="9144000" cy="5512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1092878"/>
              <a:ext cx="9144000" cy="5107041"/>
              <a:chOff x="0" y="1021776"/>
              <a:chExt cx="9144000" cy="510704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1021776"/>
                <a:ext cx="9144000" cy="5107041"/>
                <a:chOff x="0" y="649801"/>
                <a:chExt cx="9144000" cy="5107041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0" y="649801"/>
                  <a:ext cx="9144000" cy="51070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3164" r="2091" b="13923"/>
                <a:stretch/>
              </p:blipFill>
              <p:spPr>
                <a:xfrm>
                  <a:off x="251022" y="764975"/>
                  <a:ext cx="8878212" cy="2097208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907" t="5548"/>
                <a:stretch/>
              </p:blipFill>
              <p:spPr>
                <a:xfrm>
                  <a:off x="251022" y="3219484"/>
                  <a:ext cx="8878212" cy="1913012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75499" r="2087" b="13923"/>
                <a:stretch/>
              </p:blipFill>
              <p:spPr>
                <a:xfrm>
                  <a:off x="236256" y="5064125"/>
                  <a:ext cx="8892978" cy="267988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7549419" y="5796468"/>
                <a:ext cx="15920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Houze et al. 2015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0" y="663743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/>
                  <a:cs typeface="Arial"/>
                </a:rPr>
                <a:t>Deep intense convective echoes seen by the TRMM satellite radar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3100" y="3675261"/>
              <a:ext cx="3632200" cy="177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1208052"/>
              <a:ext cx="3632200" cy="177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3600" y="141016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JJA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3600" y="3878407"/>
              <a:ext cx="62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DJF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03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226" y="1459368"/>
            <a:ext cx="390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Recall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2438400"/>
            <a:ext cx="4977223" cy="4419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66777" y="0"/>
            <a:ext cx="4977223" cy="124838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257800" y="86844"/>
            <a:ext cx="3068003" cy="6600181"/>
            <a:chOff x="5257800" y="86844"/>
            <a:chExt cx="3068003" cy="6600181"/>
          </a:xfrm>
        </p:grpSpPr>
        <p:sp>
          <p:nvSpPr>
            <p:cNvPr id="3" name="Rectangle 2"/>
            <p:cNvSpPr/>
            <p:nvPr/>
          </p:nvSpPr>
          <p:spPr>
            <a:xfrm>
              <a:off x="5257800" y="86844"/>
              <a:ext cx="3068003" cy="6600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2223" b="2493"/>
            <a:stretch/>
          </p:blipFill>
          <p:spPr>
            <a:xfrm>
              <a:off x="5257800" y="275988"/>
              <a:ext cx="2935118" cy="630602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31367" y="314529"/>
            <a:ext cx="45156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Diurnal cycles of monsoonal convection over India seen by the TRMM satellite radar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3606" y="2057400"/>
            <a:ext cx="4325532" cy="3038321"/>
            <a:chOff x="553606" y="2082910"/>
            <a:chExt cx="4412856" cy="30996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099"/>
            <a:stretch/>
          </p:blipFill>
          <p:spPr>
            <a:xfrm>
              <a:off x="553606" y="2082910"/>
              <a:ext cx="4412856" cy="30996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9518" y="4172765"/>
              <a:ext cx="1237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Wide convective cores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9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48639" y="1285381"/>
            <a:ext cx="4073715" cy="1530141"/>
            <a:chOff x="4148639" y="1285381"/>
            <a:chExt cx="4073715" cy="15301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8639" y="1285381"/>
              <a:ext cx="4073715" cy="153014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965950" y="2320925"/>
              <a:ext cx="114300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166"/>
            <a:ext cx="4263984" cy="5367603"/>
          </a:xfrm>
          <a:prstGeom prst="rect">
            <a:avLst/>
          </a:prstGeom>
          <a:ln w="3175" cmpd="sng">
            <a:noFill/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08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Tropical Cyclones</a:t>
            </a:r>
          </a:p>
        </p:txBody>
      </p:sp>
    </p:spTree>
    <p:extLst>
      <p:ext uri="{BB962C8B-B14F-4D97-AF65-F5344CB8AC3E}">
        <p14:creationId xmlns:p14="http://schemas.microsoft.com/office/powerpoint/2010/main" val="16973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0"/>
            <a:ext cx="710962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2704" y="6550223"/>
            <a:ext cx="115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Houze 2010</a:t>
            </a:r>
          </a:p>
        </p:txBody>
      </p: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4500"/>
            <a:ext cx="7912100" cy="596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5872" y="6072070"/>
            <a:ext cx="2150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Didlake and Houze 2009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6201" y="1034429"/>
            <a:ext cx="1060554" cy="87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957430" y="1872447"/>
            <a:ext cx="1767589" cy="851112"/>
          </a:xfrm>
          <a:custGeom>
            <a:avLst/>
            <a:gdLst>
              <a:gd name="connsiteX0" fmla="*/ 39280 w 1767589"/>
              <a:gd name="connsiteY0" fmla="*/ 26188 h 851112"/>
              <a:gd name="connsiteX1" fmla="*/ 1767589 w 1767589"/>
              <a:gd name="connsiteY1" fmla="*/ 26188 h 851112"/>
              <a:gd name="connsiteX2" fmla="*/ 1754496 w 1767589"/>
              <a:gd name="connsiteY2" fmla="*/ 811830 h 851112"/>
              <a:gd name="connsiteX3" fmla="*/ 510637 w 1767589"/>
              <a:gd name="connsiteY3" fmla="*/ 851112 h 851112"/>
              <a:gd name="connsiteX4" fmla="*/ 0 w 1767589"/>
              <a:gd name="connsiteY4" fmla="*/ 222598 h 851112"/>
              <a:gd name="connsiteX5" fmla="*/ 91653 w 1767589"/>
              <a:gd name="connsiteY5" fmla="*/ 0 h 85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589" h="851112">
                <a:moveTo>
                  <a:pt x="39280" y="26188"/>
                </a:moveTo>
                <a:lnTo>
                  <a:pt x="1767589" y="26188"/>
                </a:lnTo>
                <a:lnTo>
                  <a:pt x="1754496" y="811830"/>
                </a:lnTo>
                <a:lnTo>
                  <a:pt x="510637" y="851112"/>
                </a:lnTo>
                <a:lnTo>
                  <a:pt x="0" y="222598"/>
                </a:lnTo>
                <a:lnTo>
                  <a:pt x="91653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72142" y="1545096"/>
            <a:ext cx="203618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Along band jet at low-mid levels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6922" y="4176997"/>
            <a:ext cx="1728310" cy="693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0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269" y="6442386"/>
            <a:ext cx="1531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Smith et al. 2009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7672" y="576137"/>
            <a:ext cx="6166922" cy="82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Gravity wave response of rainband jet to a small mountain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696" y="2391361"/>
            <a:ext cx="217374" cy="320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50933" y="234164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9500" y="0"/>
            <a:ext cx="6985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27" t="3264"/>
          <a:stretch/>
        </p:blipFill>
        <p:spPr>
          <a:xfrm>
            <a:off x="1079500" y="191755"/>
            <a:ext cx="6985001" cy="610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1801" y="395075"/>
            <a:ext cx="4699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1801" y="3557375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92079" y="6430849"/>
            <a:ext cx="1772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Yu and Cheng 2008</a:t>
            </a:r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64"/>
            <a:ext cx="9144000" cy="6728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9122" y="6392088"/>
            <a:ext cx="1512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Willoughby 1998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119" y="90309"/>
            <a:ext cx="33277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Eyewall of a tropical cyclone</a:t>
            </a:r>
          </a:p>
        </p:txBody>
      </p:sp>
    </p:spTree>
    <p:extLst>
      <p:ext uri="{BB962C8B-B14F-4D97-AF65-F5344CB8AC3E}">
        <p14:creationId xmlns:p14="http://schemas.microsoft.com/office/powerpoint/2010/main" val="149548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8529" y="0"/>
            <a:ext cx="6386942" cy="6858000"/>
            <a:chOff x="1559442" y="0"/>
            <a:chExt cx="6386942" cy="6858000"/>
          </a:xfrm>
        </p:grpSpPr>
        <p:sp>
          <p:nvSpPr>
            <p:cNvPr id="3" name="Rectangle 2"/>
            <p:cNvSpPr/>
            <p:nvPr/>
          </p:nvSpPr>
          <p:spPr>
            <a:xfrm>
              <a:off x="1559442" y="0"/>
              <a:ext cx="638694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9442" y="0"/>
              <a:ext cx="6177970" cy="6477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145385" y="6437718"/>
              <a:ext cx="1611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Geerts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 et al. 2000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24936" y="106102"/>
            <a:ext cx="58073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Eye of storm moving over Hispaniola</a:t>
            </a:r>
          </a:p>
        </p:txBody>
      </p:sp>
    </p:spTree>
    <p:extLst>
      <p:ext uri="{BB962C8B-B14F-4D97-AF65-F5344CB8AC3E}">
        <p14:creationId xmlns:p14="http://schemas.microsoft.com/office/powerpoint/2010/main" val="38179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Frontal Systems</a:t>
            </a:r>
          </a:p>
        </p:txBody>
      </p:sp>
    </p:spTree>
    <p:extLst>
      <p:ext uri="{BB962C8B-B14F-4D97-AF65-F5344CB8AC3E}">
        <p14:creationId xmlns:p14="http://schemas.microsoft.com/office/powerpoint/2010/main" val="20450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155"/>
            <a:ext cx="9145488" cy="25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37"/>
          <a:stretch/>
        </p:blipFill>
        <p:spPr>
          <a:xfrm>
            <a:off x="3733800" y="0"/>
            <a:ext cx="5448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8136" y="6254265"/>
            <a:ext cx="1691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Neiman et al. 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0" y="82034"/>
            <a:ext cx="1222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vapor (cm)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9900" y="3422134"/>
            <a:ext cx="106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ain (mm)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74948"/>
            <a:ext cx="3632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Atmospheric Rivers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Newell </a:t>
            </a:r>
            <a:r>
              <a:rPr lang="en-US" sz="2800" dirty="0">
                <a:solidFill>
                  <a:srgbClr val="FFFFFF"/>
                </a:solidFill>
              </a:rPr>
              <a:t>et al. (1992)</a:t>
            </a:r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3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739"/>
            <a:ext cx="9144000" cy="460872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77799"/>
            <a:ext cx="8229600" cy="11719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</a:rPr>
              <a:t>The “Atmospheric River”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Newell et al. (1992)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9419" y="5700472"/>
            <a:ext cx="1542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Ralph et al. 2004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2615" y="4170388"/>
            <a:ext cx="104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D98732"/>
                </a:solidFill>
                <a:latin typeface="Arial"/>
                <a:cs typeface="Arial"/>
              </a:rPr>
              <a:t>Moisture flux along front</a:t>
            </a:r>
          </a:p>
        </p:txBody>
      </p:sp>
    </p:spTree>
    <p:extLst>
      <p:ext uri="{BB962C8B-B14F-4D97-AF65-F5344CB8AC3E}">
        <p14:creationId xmlns:p14="http://schemas.microsoft.com/office/powerpoint/2010/main" val="92487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22" r="1813"/>
          <a:stretch/>
        </p:blipFill>
        <p:spPr>
          <a:xfrm>
            <a:off x="1454728" y="0"/>
            <a:ext cx="623454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5463" y="6241189"/>
            <a:ext cx="161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Barrett et al. 2009</a:t>
            </a:r>
          </a:p>
        </p:txBody>
      </p:sp>
      <p:sp>
        <p:nvSpPr>
          <p:cNvPr id="5" name="Oval 4"/>
          <p:cNvSpPr/>
          <p:nvPr/>
        </p:nvSpPr>
        <p:spPr>
          <a:xfrm>
            <a:off x="1714500" y="381000"/>
            <a:ext cx="495300" cy="3429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1163" y="2050534"/>
            <a:ext cx="85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Andes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4563" y="2572266"/>
            <a:ext cx="189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S. Pacific Ocean</a:t>
            </a:r>
          </a:p>
        </p:txBody>
      </p: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96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5964" y="6480111"/>
            <a:ext cx="167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Garvert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et al. 2007</a:t>
            </a:r>
          </a:p>
        </p:txBody>
      </p:sp>
    </p:spTree>
    <p:extLst>
      <p:ext uri="{BB962C8B-B14F-4D97-AF65-F5344CB8AC3E}">
        <p14:creationId xmlns:p14="http://schemas.microsoft.com/office/powerpoint/2010/main" val="313822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988963"/>
            <a:ext cx="9144000" cy="4880075"/>
            <a:chOff x="0" y="1546711"/>
            <a:chExt cx="9144000" cy="4880075"/>
          </a:xfrm>
        </p:grpSpPr>
        <p:sp>
          <p:nvSpPr>
            <p:cNvPr id="2" name="Rectangle 1"/>
            <p:cNvSpPr/>
            <p:nvPr/>
          </p:nvSpPr>
          <p:spPr>
            <a:xfrm>
              <a:off x="0" y="1546711"/>
              <a:ext cx="9144000" cy="488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338"/>
            <a:stretch/>
          </p:blipFill>
          <p:spPr>
            <a:xfrm>
              <a:off x="113160" y="1722194"/>
              <a:ext cx="8930255" cy="440531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314700" y="1963494"/>
              <a:ext cx="3162300" cy="46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2875" y="2076811"/>
              <a:ext cx="8001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Frontal precipitation passing over a mountain range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64235" y="1963494"/>
              <a:ext cx="4699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73391" y="6081284"/>
              <a:ext cx="1661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Medina et al.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1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l_RHI_011128_1500.jpg"/>
          <p:cNvPicPr>
            <a:picLocks noChangeAspect="1"/>
          </p:cNvPicPr>
          <p:nvPr/>
        </p:nvPicPr>
        <p:blipFill rotWithShape="1">
          <a:blip r:embed="rId2" cstate="print"/>
          <a:srcRect t="48184" r="50514"/>
          <a:stretch/>
        </p:blipFill>
        <p:spPr>
          <a:xfrm>
            <a:off x="1707067" y="1486344"/>
            <a:ext cx="5934045" cy="4660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81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Kelvin-Helmholtz billows in the shear layer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7067" y="1515880"/>
            <a:ext cx="154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Radar data over the Cascade Mountains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3352" y="5561637"/>
            <a:ext cx="14099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Medina and Houze 2015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1527" y="4267836"/>
            <a:ext cx="2802978" cy="1464565"/>
            <a:chOff x="91527" y="4267836"/>
            <a:chExt cx="2802978" cy="1464565"/>
          </a:xfrm>
        </p:grpSpPr>
        <p:sp>
          <p:nvSpPr>
            <p:cNvPr id="4" name="Rectangle 3"/>
            <p:cNvSpPr/>
            <p:nvPr/>
          </p:nvSpPr>
          <p:spPr>
            <a:xfrm>
              <a:off x="91527" y="4267836"/>
              <a:ext cx="2802978" cy="1464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1611" y="5069324"/>
              <a:ext cx="25169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Chapman and Browning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(QJRMS 1997)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18726"/>
            <a:stretch/>
          </p:blipFill>
          <p:spPr>
            <a:xfrm>
              <a:off x="171611" y="4350627"/>
              <a:ext cx="2642807" cy="718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8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15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865" y="52658"/>
            <a:ext cx="802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Simulation of annual rain over the Olympic Mountains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1072" y="6458028"/>
            <a:ext cx="226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Courtesy J. Minder</a:t>
            </a:r>
          </a:p>
        </p:txBody>
      </p:sp>
    </p:spTree>
    <p:extLst>
      <p:ext uri="{BB962C8B-B14F-4D97-AF65-F5344CB8AC3E}">
        <p14:creationId xmlns:p14="http://schemas.microsoft.com/office/powerpoint/2010/main" val="206731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29" y="880290"/>
            <a:ext cx="6012743" cy="50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3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8269" y="160187"/>
            <a:ext cx="6009861" cy="882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2051" y="293688"/>
            <a:ext cx="4495800" cy="7270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OLYMPEX Network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3083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Legend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WSR-88D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NPOL	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DOW	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EC X-Band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MRR				= SNOTEL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Ground </a:t>
            </a:r>
            <a:r>
              <a:rPr lang="en-US" sz="1200" dirty="0" err="1" smtClean="0">
                <a:solidFill>
                  <a:srgbClr val="0852A0"/>
                </a:solidFill>
                <a:latin typeface="Trebuchet MS"/>
              </a:rPr>
              <a:t>Obs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 sites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Snow camera network	= UW Tipping bucket network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Chehalis rain gauge     	 	  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7275" y="3161561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4246" y="3363497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0920" y="358445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Trebuchet MS"/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131590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3953791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317857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517756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57" name="Oval 56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70" name="TextBox 69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</p:grpSp>
      </p:grpSp>
      <p:sp>
        <p:nvSpPr>
          <p:cNvPr id="80" name="Rectangle 79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1" name="Picture 80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83" name="Rectangle 82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2859101" y="2685875"/>
            <a:ext cx="1519158" cy="1347232"/>
            <a:chOff x="2859101" y="2685875"/>
            <a:chExt cx="1519158" cy="1347232"/>
          </a:xfrm>
        </p:grpSpPr>
        <p:grpSp>
          <p:nvGrpSpPr>
            <p:cNvPr id="90" name="Group 89"/>
            <p:cNvGrpSpPr/>
            <p:nvPr/>
          </p:nvGrpSpPr>
          <p:grpSpPr>
            <a:xfrm>
              <a:off x="2859101" y="2685875"/>
              <a:ext cx="1519158" cy="1347232"/>
              <a:chOff x="2859101" y="2685875"/>
              <a:chExt cx="1519158" cy="1347232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2986101" y="34986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341701" y="311132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697301" y="29271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859101" y="3663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3462351" y="3157892"/>
              <a:ext cx="448733" cy="397933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110" name="Rectangle 109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1350513" y="3945387"/>
            <a:ext cx="1334584" cy="1461043"/>
            <a:chOff x="1350513" y="3945387"/>
            <a:chExt cx="1334584" cy="1461043"/>
          </a:xfrm>
        </p:grpSpPr>
        <p:pic>
          <p:nvPicPr>
            <p:cNvPr id="5" name="Picture 4" descr="plane-clipart-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0564">
              <a:off x="1511300" y="3784600"/>
              <a:ext cx="774700" cy="10962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76400" y="4483100"/>
              <a:ext cx="10086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Trebuchet MS"/>
                </a:rPr>
                <a:t>DC-8</a:t>
              </a:r>
            </a:p>
            <a:p>
              <a:r>
                <a:rPr lang="en-US" dirty="0" smtClean="0">
                  <a:solidFill>
                    <a:srgbClr val="000000"/>
                  </a:solidFill>
                  <a:latin typeface="Trebuchet MS"/>
                </a:rPr>
                <a:t>ER-2</a:t>
              </a:r>
            </a:p>
            <a:p>
              <a:r>
                <a:rPr lang="en-US" dirty="0" smtClean="0">
                  <a:solidFill>
                    <a:srgbClr val="000000"/>
                  </a:solidFill>
                  <a:latin typeface="Trebuchet MS"/>
                </a:rPr>
                <a:t>Citation</a:t>
              </a:r>
              <a:endParaRPr lang="en-US" dirty="0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510421" y="4241625"/>
            <a:ext cx="2633579" cy="5296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1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NPOL/D3R Radar Site</a:t>
            </a:r>
            <a:endParaRPr lang="en-US" dirty="0">
              <a:solidFill>
                <a:srgbClr val="1B38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100" y="3117671"/>
            <a:ext cx="88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B3861"/>
                </a:solidFill>
                <a:latin typeface="Trebuchet MS"/>
              </a:rPr>
              <a:t>On Quinault Indian Nation land near the coast where the radar has clear views towards the Ocean and towards the Olympic Mountains and up the Quinault River</a:t>
            </a:r>
            <a:endParaRPr lang="en-US" dirty="0">
              <a:solidFill>
                <a:srgbClr val="1B3861"/>
              </a:solidFill>
              <a:latin typeface="Trebuchet MS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6" y="1147762"/>
            <a:ext cx="8891203" cy="1977195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1435100" y="1676400"/>
            <a:ext cx="990600" cy="55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874" y="1333500"/>
            <a:ext cx="239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rebuchet MS"/>
              </a:rPr>
              <a:t>Pacific Ocean (SW)</a:t>
            </a:r>
            <a:endParaRPr lang="en-US" dirty="0">
              <a:solidFill>
                <a:srgbClr val="FFFF00"/>
              </a:solidFill>
              <a:latin typeface="Trebuchet M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40600" y="1511300"/>
            <a:ext cx="1016000" cy="63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07149" y="1184275"/>
            <a:ext cx="233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rebuchet MS"/>
              </a:rPr>
              <a:t>Olympic Mts. (NE)</a:t>
            </a:r>
            <a:endParaRPr lang="en-US" dirty="0">
              <a:solidFill>
                <a:srgbClr val="FFFF00"/>
              </a:solidFill>
              <a:latin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038"/>
          <a:stretch/>
        </p:blipFill>
        <p:spPr>
          <a:xfrm>
            <a:off x="1206500" y="4129495"/>
            <a:ext cx="2967566" cy="246180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53619" y="3712174"/>
            <a:ext cx="3523113" cy="3101441"/>
            <a:chOff x="621319" y="1308100"/>
            <a:chExt cx="3523113" cy="31014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361" t="10856" r="6271" b="2412"/>
            <a:stretch>
              <a:fillRect/>
            </a:stretch>
          </p:blipFill>
          <p:spPr bwMode="auto">
            <a:xfrm flipH="1">
              <a:off x="621319" y="1308100"/>
              <a:ext cx="3523113" cy="3101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072494" y="2244838"/>
              <a:ext cx="81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852A0"/>
                  </a:solidFill>
                  <a:latin typeface="Trebuchet MS"/>
                </a:rPr>
                <a:t>NPOL</a:t>
              </a:r>
              <a:endParaRPr lang="en-US" sz="1400" dirty="0">
                <a:solidFill>
                  <a:srgbClr val="0852A0"/>
                </a:solidFill>
                <a:latin typeface="Trebuchet M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0572" y="3212220"/>
              <a:ext cx="81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852A0"/>
                  </a:solidFill>
                  <a:latin typeface="Trebuchet MS"/>
                </a:rPr>
                <a:t>D3R</a:t>
              </a:r>
              <a:endParaRPr lang="en-US" sz="1400" dirty="0">
                <a:solidFill>
                  <a:srgbClr val="0852A0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02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41"/>
            <a:ext cx="9144000" cy="68465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9893"/>
            <a:ext cx="8229600" cy="6219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Doppler on Wheels (DOW)</a:t>
            </a:r>
            <a:endParaRPr lang="en-US" dirty="0">
              <a:solidFill>
                <a:srgbClr val="1B38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111" y="5401395"/>
            <a:ext cx="8258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Will be installed at Lake Quinault so it can make measurements where it will sample ‘under’ the lowest NPOL radar beam.  It will have a range of ~40 km (can ‘see’ to NPOL and can ‘see’ to Upper Quinault Valley installation.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 descr="Vortex 2 (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8" y="1592560"/>
            <a:ext cx="5334000" cy="3557111"/>
          </a:xfrm>
          <a:prstGeom prst="rect">
            <a:avLst/>
          </a:prstGeom>
        </p:spPr>
      </p:pic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4751" b="21274"/>
          <a:stretch/>
        </p:blipFill>
        <p:spPr>
          <a:xfrm>
            <a:off x="5514810" y="1308100"/>
            <a:ext cx="3495860" cy="24460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96205" y="1916442"/>
            <a:ext cx="647700" cy="647700"/>
          </a:xfrm>
          <a:prstGeom prst="ellipse">
            <a:avLst/>
          </a:prstGeom>
          <a:noFill/>
          <a:ln w="381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5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6776" y="0"/>
            <a:ext cx="4977224" cy="6858000"/>
            <a:chOff x="4166776" y="0"/>
            <a:chExt cx="4977224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2479"/>
            <a:stretch/>
          </p:blipFill>
          <p:spPr>
            <a:xfrm>
              <a:off x="4166777" y="0"/>
              <a:ext cx="4977223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4166776" y="1237534"/>
              <a:ext cx="4977224" cy="5620466"/>
              <a:chOff x="4166776" y="1237534"/>
              <a:chExt cx="4977224" cy="562046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166776" y="2438400"/>
                <a:ext cx="4977223" cy="4419600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352864" y="1237534"/>
                <a:ext cx="4791136" cy="1200866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2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High Elevation Ground Sites – No Power</a:t>
            </a:r>
            <a:endParaRPr lang="en-US" dirty="0">
              <a:solidFill>
                <a:srgbClr val="1B3861"/>
              </a:solidFill>
            </a:endParaRPr>
          </a:p>
        </p:txBody>
      </p:sp>
      <p:pic>
        <p:nvPicPr>
          <p:cNvPr id="5" name="Picture 4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51022"/>
            <a:ext cx="3600470" cy="33065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90692" y="1257300"/>
            <a:ext cx="647700" cy="647700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14016" y="2070987"/>
            <a:ext cx="491784" cy="483344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2" y="2603500"/>
            <a:ext cx="4501888" cy="3362522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2556368" y="2312659"/>
            <a:ext cx="5257648" cy="2049731"/>
          </a:xfrm>
          <a:prstGeom prst="straightConnector1">
            <a:avLst/>
          </a:prstGeom>
          <a:ln>
            <a:solidFill>
              <a:srgbClr val="F41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7800" y="723900"/>
            <a:ext cx="292100" cy="330200"/>
          </a:xfrm>
          <a:prstGeom prst="rect">
            <a:avLst/>
          </a:prstGeom>
          <a:solidFill>
            <a:srgbClr val="F41FFF"/>
          </a:solidFill>
          <a:ln w="19050" cmpd="sng">
            <a:solidFill>
              <a:srgbClr val="1B3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900" y="5956300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Requires mountain biking and snowshoe to access site.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50833" y="1905000"/>
            <a:ext cx="4301066" cy="4953000"/>
            <a:chOff x="4550833" y="1905000"/>
            <a:chExt cx="4301066" cy="4953000"/>
          </a:xfrm>
        </p:grpSpPr>
        <p:pic>
          <p:nvPicPr>
            <p:cNvPr id="10" name="Picture 9" descr="DSC0278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833" y="3632200"/>
              <a:ext cx="4301066" cy="32258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>
              <a:stCxn id="6" idx="4"/>
            </p:cNvCxnSpPr>
            <p:nvPr/>
          </p:nvCxnSpPr>
          <p:spPr>
            <a:xfrm flipH="1">
              <a:off x="7001724" y="1905000"/>
              <a:ext cx="1612818" cy="4029670"/>
            </a:xfrm>
            <a:prstGeom prst="straightConnector1">
              <a:avLst/>
            </a:prstGeom>
            <a:ln>
              <a:solidFill>
                <a:srgbClr val="F41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574471" y="5805834"/>
              <a:ext cx="28545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BF98B"/>
                  </a:solidFill>
                </a:rPr>
                <a:t>3000+ </a:t>
              </a:r>
              <a:r>
                <a:rPr lang="en-US" dirty="0" err="1" smtClean="0">
                  <a:solidFill>
                    <a:srgbClr val="EBF98B"/>
                  </a:solidFill>
                </a:rPr>
                <a:t>ft</a:t>
              </a:r>
              <a:endParaRPr lang="en-US" dirty="0" smtClean="0">
                <a:solidFill>
                  <a:srgbClr val="EBF98B"/>
                </a:solidFill>
              </a:endParaRPr>
            </a:p>
            <a:p>
              <a:r>
                <a:rPr lang="en-US" dirty="0" smtClean="0">
                  <a:solidFill>
                    <a:srgbClr val="EBF98B"/>
                  </a:solidFill>
                </a:rPr>
                <a:t>13 miles by pack animals</a:t>
              </a:r>
              <a:endParaRPr lang="en-US" dirty="0">
                <a:solidFill>
                  <a:srgbClr val="EBF98B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49447" y="4093318"/>
            <a:ext cx="100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BF98B"/>
                </a:solidFill>
              </a:rPr>
              <a:t>2200 </a:t>
            </a:r>
            <a:r>
              <a:rPr lang="en-US" dirty="0" err="1" smtClean="0">
                <a:solidFill>
                  <a:srgbClr val="EBF98B"/>
                </a:solidFill>
              </a:rPr>
              <a:t>ft</a:t>
            </a:r>
            <a:endParaRPr lang="en-US" dirty="0">
              <a:solidFill>
                <a:srgbClr val="EBF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6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Snow Camera Installations</a:t>
            </a:r>
            <a:endParaRPr lang="en-US" dirty="0">
              <a:solidFill>
                <a:srgbClr val="1B38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3933" y="1816100"/>
            <a:ext cx="277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B3861"/>
                </a:solidFill>
                <a:latin typeface="Trebuchet MS"/>
              </a:rPr>
              <a:t>18 </a:t>
            </a:r>
            <a:r>
              <a:rPr lang="en-US" dirty="0">
                <a:solidFill>
                  <a:srgbClr val="1B3861"/>
                </a:solidFill>
                <a:latin typeface="Trebuchet MS"/>
              </a:rPr>
              <a:t>Cameras and Snow Poles </a:t>
            </a:r>
            <a:r>
              <a:rPr lang="en-US" dirty="0" smtClean="0">
                <a:solidFill>
                  <a:srgbClr val="1B3861"/>
                </a:solidFill>
                <a:latin typeface="Trebuchet MS"/>
              </a:rPr>
              <a:t>at various locations on the windward side of the Olympics</a:t>
            </a:r>
          </a:p>
        </p:txBody>
      </p:sp>
      <p:pic>
        <p:nvPicPr>
          <p:cNvPr id="8" name="Picture 7" descr="WSCT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54" y="3592890"/>
            <a:ext cx="3947079" cy="2960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448" t="25741" r="5952" b="35370"/>
          <a:stretch/>
        </p:blipFill>
        <p:spPr>
          <a:xfrm>
            <a:off x="457200" y="1549400"/>
            <a:ext cx="4991100" cy="1951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017" t="38333" r="30355" b="13518"/>
          <a:stretch/>
        </p:blipFill>
        <p:spPr>
          <a:xfrm>
            <a:off x="838200" y="3416300"/>
            <a:ext cx="2603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udent\Desktop\Olympex Timelapse\Water Hole #2\WSCT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Precipitation event (snow) + Accumulation 1 of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8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udent\Desktop\Olympex Timelapse\Water Hole #2\WSCT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Accumulation 2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4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570" y="720566"/>
            <a:ext cx="8134656" cy="541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Mountains affect Earth’s three types of precipitating cloud systems: 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u="sng" dirty="0" smtClean="0">
                <a:solidFill>
                  <a:schemeClr val="bg1"/>
                </a:solidFill>
                <a:latin typeface="Arial"/>
                <a:cs typeface="Arial"/>
              </a:rPr>
              <a:t>Convection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: </a:t>
            </a:r>
          </a:p>
          <a:p>
            <a:pPr marL="685800" lvl="2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Capping and triggering of intense convection</a:t>
            </a:r>
          </a:p>
          <a:p>
            <a:pPr marL="685800" lvl="2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Complex diurnal variations due to upscale growth of convection</a:t>
            </a:r>
          </a:p>
          <a:p>
            <a:pPr marL="685800" lvl="1"/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Tropical cyclones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(need much more work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):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685800" lvl="2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Along band winds encountering mountain barriers</a:t>
            </a:r>
          </a:p>
          <a:p>
            <a:pPr marL="685800" lvl="2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Convection released in the eye passing over terrain</a:t>
            </a:r>
          </a:p>
          <a:p>
            <a:pPr lvl="1"/>
            <a:endParaRPr lang="en-US" u="sng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u="sng" dirty="0" smtClean="0">
                <a:solidFill>
                  <a:schemeClr val="bg1"/>
                </a:solidFill>
                <a:latin typeface="Arial"/>
                <a:cs typeface="Arial"/>
              </a:rPr>
              <a:t>Fronts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: </a:t>
            </a:r>
          </a:p>
          <a:p>
            <a:pPr marL="685800" lvl="2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Windward side enhancement due to</a:t>
            </a:r>
          </a:p>
          <a:p>
            <a:pPr marL="1087438" lvl="2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–Barrier scale uplift</a:t>
            </a:r>
            <a:b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Tranverse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ridge/valley scale gravity waves </a:t>
            </a:r>
            <a:b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–Smaller scale turbulent enhancement</a:t>
            </a:r>
          </a:p>
        </p:txBody>
      </p:sp>
    </p:spTree>
    <p:extLst>
      <p:ext uri="{BB962C8B-B14F-4D97-AF65-F5344CB8AC3E}">
        <p14:creationId xmlns:p14="http://schemas.microsoft.com/office/powerpoint/2010/main" val="18544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19336" y="2259070"/>
            <a:ext cx="6505328" cy="2339860"/>
            <a:chOff x="1319336" y="2967335"/>
            <a:chExt cx="6505328" cy="2339860"/>
          </a:xfrm>
        </p:grpSpPr>
        <p:sp>
          <p:nvSpPr>
            <p:cNvPr id="2" name="TextBox 1"/>
            <p:cNvSpPr txBox="1"/>
            <p:nvPr/>
          </p:nvSpPr>
          <p:spPr>
            <a:xfrm>
              <a:off x="3863588" y="2967335"/>
              <a:ext cx="14168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  <a:latin typeface="Arial"/>
                  <a:cs typeface="Arial"/>
                </a:rPr>
                <a:t>End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19336" y="4660864"/>
              <a:ext cx="6505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This research was funded by NSF </a:t>
              </a:r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Grant </a:t>
              </a:r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AGS-</a:t>
              </a:r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1144105 and </a:t>
              </a:r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NASA Grant </a:t>
              </a:r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NNX13AG71G</a:t>
              </a:r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13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2438400"/>
            <a:ext cx="4977223" cy="4419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9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3175000"/>
            <a:ext cx="4977223" cy="3683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4356100"/>
            <a:ext cx="4977223" cy="25019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4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6776" y="5486400"/>
            <a:ext cx="4977223" cy="1371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4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79"/>
          <a:stretch/>
        </p:blipFill>
        <p:spPr>
          <a:xfrm>
            <a:off x="4166777" y="0"/>
            <a:ext cx="4977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22" y="1690063"/>
            <a:ext cx="3907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The many ways that mountains affect precipitation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6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6457</TotalTime>
  <Words>714</Words>
  <Application>Microsoft Macintosh PowerPoint</Application>
  <PresentationFormat>On-screen Show (4:3)</PresentationFormat>
  <Paragraphs>172</Paragraphs>
  <Slides>45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Default Theme</vt:lpstr>
      <vt:lpstr>Revolution</vt:lpstr>
      <vt:lpstr>1_Revolution</vt:lpstr>
      <vt:lpstr>2_Revolution</vt:lpstr>
      <vt:lpstr>3_Revolution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OLYMPEX Network</vt:lpstr>
      <vt:lpstr>NPOL/D3R Radar Site</vt:lpstr>
      <vt:lpstr>Doppler on Wheels (DOW)</vt:lpstr>
      <vt:lpstr>High Elevation Ground Sites – No Power</vt:lpstr>
      <vt:lpstr>Snow Camera Installations</vt:lpstr>
      <vt:lpstr>Precipitation event (snow) + Accumulation 1 of 2</vt:lpstr>
      <vt:lpstr>Accumulation 2 of 2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102</cp:revision>
  <dcterms:created xsi:type="dcterms:W3CDTF">2015-03-21T21:41:56Z</dcterms:created>
  <dcterms:modified xsi:type="dcterms:W3CDTF">2015-05-21T14:21:54Z</dcterms:modified>
</cp:coreProperties>
</file>