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image25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  <p:sldMasterId id="2147483701" r:id="rId3"/>
    <p:sldMasterId id="2147483730" r:id="rId4"/>
  </p:sldMasterIdLst>
  <p:notesMasterIdLst>
    <p:notesMasterId r:id="rId37"/>
  </p:notesMasterIdLst>
  <p:sldIdLst>
    <p:sldId id="257" r:id="rId5"/>
    <p:sldId id="339" r:id="rId6"/>
    <p:sldId id="296" r:id="rId7"/>
    <p:sldId id="341" r:id="rId8"/>
    <p:sldId id="342" r:id="rId9"/>
    <p:sldId id="324" r:id="rId10"/>
    <p:sldId id="354" r:id="rId11"/>
    <p:sldId id="355" r:id="rId12"/>
    <p:sldId id="325" r:id="rId13"/>
    <p:sldId id="353" r:id="rId14"/>
    <p:sldId id="363" r:id="rId15"/>
    <p:sldId id="326" r:id="rId16"/>
    <p:sldId id="360" r:id="rId17"/>
    <p:sldId id="345" r:id="rId18"/>
    <p:sldId id="337" r:id="rId19"/>
    <p:sldId id="356" r:id="rId20"/>
    <p:sldId id="361" r:id="rId21"/>
    <p:sldId id="328" r:id="rId22"/>
    <p:sldId id="349" r:id="rId23"/>
    <p:sldId id="351" r:id="rId24"/>
    <p:sldId id="362" r:id="rId25"/>
    <p:sldId id="308" r:id="rId26"/>
    <p:sldId id="309" r:id="rId27"/>
    <p:sldId id="357" r:id="rId28"/>
    <p:sldId id="272" r:id="rId29"/>
    <p:sldId id="306" r:id="rId30"/>
    <p:sldId id="314" r:id="rId31"/>
    <p:sldId id="282" r:id="rId32"/>
    <p:sldId id="283" r:id="rId33"/>
    <p:sldId id="352" r:id="rId34"/>
    <p:sldId id="338" r:id="rId35"/>
    <p:sldId id="359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5C28"/>
    <a:srgbClr val="8FF326"/>
    <a:srgbClr val="000000"/>
    <a:srgbClr val="1DCD27"/>
    <a:srgbClr val="F41FFF"/>
    <a:srgbClr val="B86F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584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B721F6-D3CB-6049-A2B6-80A34FC3BAE4}" type="datetimeFigureOut">
              <a:rPr lang="en-US" smtClean="0"/>
              <a:t>5/14/15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F710A-858E-854C-8962-C7C72F323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2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40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F710A-858E-854C-8962-C7C72F3230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65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40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r>
              <a:rPr lang="en-US" baseline="0" dirty="0" smtClean="0"/>
              <a:t> PIP bulb burned 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06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51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5/14/15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5/14/15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5/14/15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BCE554EF-835F-5C47-813B-B6D72EE85B48}" type="datetimeFigureOut">
              <a:rPr lang="en-US" smtClean="0"/>
              <a:t>5/14/15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BCE554EF-835F-5C47-813B-B6D72EE85B48}" type="datetimeFigureOut">
              <a:rPr lang="en-US" smtClean="0"/>
              <a:t>5/14/15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BCE554EF-835F-5C47-813B-B6D72EE85B48}" type="datetimeFigureOut">
              <a:rPr lang="en-US" smtClean="0"/>
              <a:t>5/14/15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5/14/15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5/14/15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4305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221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5391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5/14/15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0407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8739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0216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8390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38544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7324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47915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76586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062363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07110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5/14/15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224670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811270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54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93571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73155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01089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821293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365772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2613626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79096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5/14/15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039189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403941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619098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688384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905206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891878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564807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8845962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0751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7461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5/14/15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80469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6351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508517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8026980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846389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590172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78706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6177981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672676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71987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5/14/15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5/14/15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5/14/15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5/14/15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59.xml"/><Relationship Id="rId17" Type="http://schemas.openxmlformats.org/officeDocument/2006/relationships/theme" Target="../theme/theme4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CE554EF-835F-5C47-813B-B6D72EE85B48}" type="datetimeFigureOut">
              <a:rPr lang="en-US" smtClean="0"/>
              <a:t>5/14/15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6A371-2388-524B-BD7F-B53E90A06E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82DDA-DD09-EA4E-A7E2-24633559E2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8658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8760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5/14/15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43127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png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t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19.png"/><Relationship Id="rId5" Type="http://schemas.openxmlformats.org/officeDocument/2006/relationships/image" Target="../media/image52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819275"/>
            <a:ext cx="6503811" cy="1470025"/>
          </a:xfrm>
        </p:spPr>
        <p:txBody>
          <a:bodyPr/>
          <a:lstStyle/>
          <a:p>
            <a:r>
              <a:rPr lang="en-US" sz="3200" dirty="0" smtClean="0"/>
              <a:t>OLYMPEX: Ground Validation on the Olympic Peninsula in the</a:t>
            </a:r>
            <a:br>
              <a:rPr lang="en-US" sz="3200" dirty="0" smtClean="0"/>
            </a:br>
            <a:r>
              <a:rPr lang="en-US" sz="3200" dirty="0" smtClean="0"/>
              <a:t> U. S. Pacific Northwest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999" y="3627864"/>
            <a:ext cx="8180211" cy="788562"/>
          </a:xfrm>
        </p:spPr>
        <p:txBody>
          <a:bodyPr>
            <a:normAutofit/>
          </a:bodyPr>
          <a:lstStyle/>
          <a:p>
            <a:r>
              <a:rPr lang="en-US" dirty="0" smtClean="0"/>
              <a:t>Robert Houze, </a:t>
            </a:r>
            <a:r>
              <a:rPr lang="en-US" dirty="0"/>
              <a:t>Lynn </a:t>
            </a:r>
            <a:r>
              <a:rPr lang="en-US" dirty="0" err="1"/>
              <a:t>McMurdie</a:t>
            </a:r>
            <a:r>
              <a:rPr lang="en-US" dirty="0"/>
              <a:t>, Jessica </a:t>
            </a:r>
            <a:r>
              <a:rPr lang="en-US" dirty="0" smtClean="0"/>
              <a:t>Lundquist, Cliff Mass, Joe </a:t>
            </a:r>
            <a:r>
              <a:rPr lang="en-US" dirty="0" err="1" smtClean="0"/>
              <a:t>Zagrodnik</a:t>
            </a:r>
            <a:r>
              <a:rPr lang="en-US" dirty="0" smtClean="0"/>
              <a:t>, William </a:t>
            </a:r>
            <a:r>
              <a:rPr lang="en-US" dirty="0" err="1" smtClean="0"/>
              <a:t>Baccus</a:t>
            </a:r>
            <a:r>
              <a:rPr lang="en-US" dirty="0" smtClean="0"/>
              <a:t>, Walter Petersen, Matthew </a:t>
            </a:r>
            <a:r>
              <a:rPr lang="en-US" dirty="0" err="1" smtClean="0"/>
              <a:t>Schwaller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57" y="263041"/>
            <a:ext cx="2413000" cy="204566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08476" y="4949826"/>
            <a:ext cx="7010400" cy="1216023"/>
            <a:chOff x="1270000" y="2816226"/>
            <a:chExt cx="7010400" cy="1216023"/>
          </a:xfrm>
        </p:grpSpPr>
        <p:pic>
          <p:nvPicPr>
            <p:cNvPr id="6" name="Picture 5" descr="forest_understory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5300" y="2816226"/>
              <a:ext cx="1841500" cy="1209675"/>
            </a:xfrm>
            <a:prstGeom prst="rect">
              <a:avLst/>
            </a:prstGeom>
          </p:spPr>
        </p:pic>
        <p:pic>
          <p:nvPicPr>
            <p:cNvPr id="7" name="Picture 6" descr="MtCarrie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3200" y="2819401"/>
              <a:ext cx="1727200" cy="1212124"/>
            </a:xfrm>
            <a:prstGeom prst="rect">
              <a:avLst/>
            </a:prstGeom>
          </p:spPr>
        </p:pic>
        <p:pic>
          <p:nvPicPr>
            <p:cNvPr id="8" name="Picture 7" descr="hoh_valley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0000" y="2817622"/>
              <a:ext cx="1765807" cy="1208278"/>
            </a:xfrm>
            <a:prstGeom prst="rect">
              <a:avLst/>
            </a:prstGeom>
          </p:spPr>
        </p:pic>
        <p:pic>
          <p:nvPicPr>
            <p:cNvPr id="9" name="Picture 8" descr="rialto_beach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64100" y="2822574"/>
              <a:ext cx="1727200" cy="120967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4162125" y="6286500"/>
            <a:ext cx="439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7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GPM GV Meeting, Seoul, 14 May, 2015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1162050"/>
            <a:ext cx="7583487" cy="7112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OLYMPEX objectives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131" y="2298700"/>
            <a:ext cx="8363744" cy="3543301"/>
          </a:xfrm>
          <a:noFill/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8FF326"/>
                </a:solidFill>
              </a:rPr>
              <a:t>Observe </a:t>
            </a:r>
            <a:r>
              <a:rPr lang="en-US" dirty="0" smtClean="0">
                <a:solidFill>
                  <a:srgbClr val="9DF131"/>
                </a:solidFill>
              </a:rPr>
              <a:t>all </a:t>
            </a:r>
            <a:r>
              <a:rPr lang="en-US" dirty="0">
                <a:solidFill>
                  <a:srgbClr val="9DF131"/>
                </a:solidFill>
              </a:rPr>
              <a:t>3 sectors of frontal </a:t>
            </a:r>
            <a:r>
              <a:rPr lang="en-US" dirty="0" smtClean="0">
                <a:solidFill>
                  <a:srgbClr val="9DF131"/>
                </a:solidFill>
              </a:rPr>
              <a:t>systems</a:t>
            </a:r>
          </a:p>
          <a:p>
            <a:r>
              <a:rPr lang="en-US" dirty="0" smtClean="0">
                <a:solidFill>
                  <a:srgbClr val="9DF131"/>
                </a:solidFill>
              </a:rPr>
              <a:t>Observe passage from ocean to coast to upslope to leeside</a:t>
            </a:r>
          </a:p>
          <a:p>
            <a:r>
              <a:rPr lang="en-US" dirty="0" smtClean="0">
                <a:solidFill>
                  <a:srgbClr val="9DF131"/>
                </a:solidFill>
              </a:rPr>
              <a:t>Determine how precipitation processes vary between sectors</a:t>
            </a:r>
          </a:p>
          <a:p>
            <a:r>
              <a:rPr lang="en-US" dirty="0" smtClean="0">
                <a:solidFill>
                  <a:srgbClr val="9DF131"/>
                </a:solidFill>
              </a:rPr>
              <a:t>Modification of processes by terrain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9DF131"/>
                </a:solidFill>
              </a:rPr>
              <a:t>Hydrology</a:t>
            </a:r>
          </a:p>
          <a:p>
            <a:r>
              <a:rPr lang="en-US" dirty="0" smtClean="0">
                <a:solidFill>
                  <a:srgbClr val="9DF131"/>
                </a:solidFill>
              </a:rPr>
              <a:t>Model experiments</a:t>
            </a: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893" y="426798"/>
            <a:ext cx="1983324" cy="16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74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93354"/>
            <a:ext cx="4495800" cy="72799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Network Overview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0421" y="2350910"/>
            <a:ext cx="2526632" cy="230832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Legend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WSR-88D</a:t>
            </a:r>
          </a:p>
          <a:p>
            <a:r>
              <a:rPr lang="en-US" sz="1200" dirty="0" smtClean="0"/>
              <a:t>	= NPOL and D3R	</a:t>
            </a:r>
          </a:p>
          <a:p>
            <a:r>
              <a:rPr lang="en-US" sz="1200" dirty="0" smtClean="0"/>
              <a:t>	= DOW	</a:t>
            </a:r>
          </a:p>
          <a:p>
            <a:r>
              <a:rPr lang="en-US" sz="1200" dirty="0" smtClean="0"/>
              <a:t>	= EC X-Band</a:t>
            </a:r>
          </a:p>
          <a:p>
            <a:r>
              <a:rPr lang="en-US" sz="1200" dirty="0" smtClean="0"/>
              <a:t>	= MRR				= SNOTEL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Ground </a:t>
            </a:r>
            <a:r>
              <a:rPr lang="en-US" sz="1200" dirty="0" err="1" smtClean="0"/>
              <a:t>Obs</a:t>
            </a:r>
            <a:r>
              <a:rPr lang="en-US" sz="1200" dirty="0" smtClean="0"/>
              <a:t> sites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Snow camera network	= UW Tipping bucket network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Chehalis rain gauge     	 	   network</a:t>
            </a:r>
          </a:p>
        </p:txBody>
      </p:sp>
      <p:sp>
        <p:nvSpPr>
          <p:cNvPr id="8" name="Rectangle 7"/>
          <p:cNvSpPr/>
          <p:nvPr/>
        </p:nvSpPr>
        <p:spPr>
          <a:xfrm>
            <a:off x="6841517" y="2994203"/>
            <a:ext cx="135784" cy="135450"/>
          </a:xfrm>
          <a:prstGeom prst="rect">
            <a:avLst/>
          </a:prstGeom>
          <a:solidFill>
            <a:srgbClr val="3A7A9B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37275" y="3161561"/>
            <a:ext cx="144261" cy="13546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4246" y="3363497"/>
            <a:ext cx="12729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70920" y="3584459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633610" y="4131590"/>
            <a:ext cx="330955" cy="0"/>
          </a:xfrm>
          <a:prstGeom prst="line">
            <a:avLst/>
          </a:prstGeom>
          <a:ln w="19050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633611" y="3953791"/>
            <a:ext cx="330955" cy="0"/>
          </a:xfrm>
          <a:prstGeom prst="line">
            <a:avLst/>
          </a:prstGeom>
          <a:ln w="19050" cmpd="sng">
            <a:solidFill>
              <a:srgbClr val="FFFF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633609" y="4317857"/>
            <a:ext cx="330955" cy="0"/>
          </a:xfrm>
          <a:prstGeom prst="line">
            <a:avLst/>
          </a:prstGeom>
          <a:ln w="19050" cmpd="sng">
            <a:solidFill>
              <a:srgbClr val="00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841517" y="3517756"/>
            <a:ext cx="140019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41517" y="2796533"/>
            <a:ext cx="135784" cy="135450"/>
          </a:xfrm>
          <a:prstGeom prst="rect">
            <a:avLst/>
          </a:prstGeom>
          <a:solidFill>
            <a:srgbClr val="0E1C30"/>
          </a:solidFill>
          <a:ln w="25400">
            <a:solidFill>
              <a:srgbClr val="E97D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40878" y="2619047"/>
            <a:ext cx="135784" cy="135450"/>
          </a:xfrm>
          <a:prstGeom prst="rect">
            <a:avLst/>
          </a:prstGeom>
          <a:solidFill>
            <a:srgbClr val="00000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341701" y="311132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x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843351" y="2825575"/>
            <a:ext cx="520700" cy="438150"/>
          </a:xfrm>
          <a:prstGeom prst="rect">
            <a:avLst/>
          </a:prstGeom>
          <a:noFill/>
          <a:ln w="12700" cmpd="sng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309951" y="3005492"/>
            <a:ext cx="448733" cy="397933"/>
          </a:xfrm>
          <a:prstGeom prst="rect">
            <a:avLst/>
          </a:prstGeom>
          <a:noFill/>
          <a:ln w="12700" cmpd="sng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758684" y="3462692"/>
            <a:ext cx="1126067" cy="1574800"/>
          </a:xfrm>
          <a:prstGeom prst="rect">
            <a:avLst/>
          </a:prstGeom>
          <a:noFill/>
          <a:ln w="12700" cmpd="sng">
            <a:solidFill>
              <a:srgbClr val="00FF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697301" y="292717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x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4093117" y="2273125"/>
            <a:ext cx="774700" cy="596900"/>
            <a:chOff x="4093117" y="2273125"/>
            <a:chExt cx="774700" cy="596900"/>
          </a:xfrm>
        </p:grpSpPr>
        <p:sp>
          <p:nvSpPr>
            <p:cNvPr id="57" name="Oval 56"/>
            <p:cNvSpPr/>
            <p:nvPr/>
          </p:nvSpPr>
          <p:spPr>
            <a:xfrm>
              <a:off x="4118517" y="22731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4645567" y="23747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4728117" y="26033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4093117" y="27176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1" name="Rectangle 60"/>
          <p:cNvSpPr/>
          <p:nvPr/>
        </p:nvSpPr>
        <p:spPr>
          <a:xfrm>
            <a:off x="3475058" y="3524134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081351" y="4089225"/>
            <a:ext cx="152400" cy="152400"/>
          </a:xfrm>
          <a:prstGeom prst="rect">
            <a:avLst/>
          </a:prstGeom>
          <a:solidFill>
            <a:srgbClr val="0E1C3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494351" y="1591558"/>
            <a:ext cx="152400" cy="152400"/>
          </a:xfrm>
          <a:prstGeom prst="rect">
            <a:avLst/>
          </a:prstGeom>
          <a:solidFill>
            <a:schemeClr val="tx2">
              <a:lumMod val="50000"/>
            </a:schemeClr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851818" y="1261359"/>
            <a:ext cx="152400" cy="1524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538558" y="3149442"/>
            <a:ext cx="152400" cy="152400"/>
          </a:xfrm>
          <a:prstGeom prst="rect">
            <a:avLst/>
          </a:prstGeom>
          <a:solidFill>
            <a:srgbClr val="3A7A9B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869684" y="3640492"/>
            <a:ext cx="152400" cy="152400"/>
          </a:xfrm>
          <a:prstGeom prst="rect">
            <a:avLst/>
          </a:prstGeom>
          <a:solidFill>
            <a:srgbClr val="0E1C30"/>
          </a:solidFill>
          <a:ln w="25400">
            <a:solidFill>
              <a:srgbClr val="E97D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209859" y="3573702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449141" y="3155720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2859101" y="2091634"/>
            <a:ext cx="1519158" cy="1941473"/>
            <a:chOff x="2859101" y="2091634"/>
            <a:chExt cx="1519158" cy="1941473"/>
          </a:xfrm>
        </p:grpSpPr>
        <p:sp>
          <p:nvSpPr>
            <p:cNvPr id="70" name="TextBox 69"/>
            <p:cNvSpPr txBox="1"/>
            <p:nvPr/>
          </p:nvSpPr>
          <p:spPr>
            <a:xfrm>
              <a:off x="2859101" y="3663775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Calibri"/>
                </a:rPr>
                <a:t>x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986101" y="3498675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Calibri"/>
                </a:rPr>
                <a:t>x</a:t>
              </a: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3134545" y="2091634"/>
              <a:ext cx="1243714" cy="1694275"/>
              <a:chOff x="3134545" y="2091634"/>
              <a:chExt cx="1243714" cy="1694275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4091001" y="26858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3770733" y="3056262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3862401" y="28509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373663" y="299189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3402977" y="3359501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3134545" y="3416577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FF"/>
                    </a:solidFill>
                    <a:latin typeface="Calibri"/>
                  </a:rPr>
                  <a:t>x</a:t>
                </a:r>
                <a:endParaRPr lang="en-US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3973790" y="2091634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</p:grpSp>
      </p:grpSp>
      <p:sp>
        <p:nvSpPr>
          <p:cNvPr id="80" name="Rectangle 79"/>
          <p:cNvSpPr/>
          <p:nvPr/>
        </p:nvSpPr>
        <p:spPr>
          <a:xfrm>
            <a:off x="4049721" y="2254075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1" name="Picture 80" descr="F07_v06_CMYK_maponly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9" y="1020033"/>
            <a:ext cx="6009861" cy="5543898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3843351" y="2273125"/>
            <a:ext cx="1024466" cy="990600"/>
            <a:chOff x="3843351" y="2273125"/>
            <a:chExt cx="1024466" cy="990600"/>
          </a:xfrm>
        </p:grpSpPr>
        <p:sp>
          <p:nvSpPr>
            <p:cNvPr id="83" name="Rectangle 82"/>
            <p:cNvSpPr/>
            <p:nvPr/>
          </p:nvSpPr>
          <p:spPr>
            <a:xfrm>
              <a:off x="3843351" y="2825575"/>
              <a:ext cx="520700" cy="438150"/>
            </a:xfrm>
            <a:prstGeom prst="rect">
              <a:avLst/>
            </a:prstGeom>
            <a:noFill/>
            <a:ln w="12700" cmpd="sng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4093117" y="2273125"/>
              <a:ext cx="774700" cy="596900"/>
              <a:chOff x="4093117" y="2273125"/>
              <a:chExt cx="774700" cy="596900"/>
            </a:xfrm>
          </p:grpSpPr>
          <p:sp>
            <p:nvSpPr>
              <p:cNvPr id="85" name="Oval 84"/>
              <p:cNvSpPr/>
              <p:nvPr/>
            </p:nvSpPr>
            <p:spPr>
              <a:xfrm>
                <a:off x="4118517" y="22731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4645567" y="23747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4728117" y="26033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4093117" y="27176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89" name="Group 88"/>
          <p:cNvGrpSpPr/>
          <p:nvPr/>
        </p:nvGrpSpPr>
        <p:grpSpPr>
          <a:xfrm>
            <a:off x="2859101" y="2685875"/>
            <a:ext cx="1519158" cy="1347232"/>
            <a:chOff x="2859101" y="2685875"/>
            <a:chExt cx="1519158" cy="1347232"/>
          </a:xfrm>
        </p:grpSpPr>
        <p:grpSp>
          <p:nvGrpSpPr>
            <p:cNvPr id="90" name="Group 89"/>
            <p:cNvGrpSpPr/>
            <p:nvPr/>
          </p:nvGrpSpPr>
          <p:grpSpPr>
            <a:xfrm>
              <a:off x="2859101" y="2685875"/>
              <a:ext cx="1519158" cy="1347232"/>
              <a:chOff x="2859101" y="2685875"/>
              <a:chExt cx="1519158" cy="1347232"/>
            </a:xfrm>
          </p:grpSpPr>
          <p:sp>
            <p:nvSpPr>
              <p:cNvPr id="92" name="TextBox 91"/>
              <p:cNvSpPr txBox="1"/>
              <p:nvPr/>
            </p:nvSpPr>
            <p:spPr>
              <a:xfrm>
                <a:off x="2986101" y="34986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3341701" y="311132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3697301" y="29271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3862401" y="28509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2859101" y="36637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4091001" y="26858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3770733" y="3056262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3373663" y="299189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3402977" y="3359501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3134545" y="3416577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FF"/>
                    </a:solidFill>
                    <a:latin typeface="Calibri"/>
                  </a:rPr>
                  <a:t>x</a:t>
                </a:r>
                <a:endParaRPr lang="en-US" dirty="0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  <p:sp>
          <p:nvSpPr>
            <p:cNvPr id="91" name="Rectangle 90"/>
            <p:cNvSpPr/>
            <p:nvPr/>
          </p:nvSpPr>
          <p:spPr>
            <a:xfrm>
              <a:off x="3462351" y="3157892"/>
              <a:ext cx="448733" cy="397933"/>
            </a:xfrm>
            <a:prstGeom prst="rect">
              <a:avLst/>
            </a:prstGeom>
            <a:noFill/>
            <a:ln w="12700" cmpd="sng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2869684" y="1261359"/>
            <a:ext cx="2777067" cy="2980266"/>
            <a:chOff x="2869684" y="1261359"/>
            <a:chExt cx="2777067" cy="2980266"/>
          </a:xfrm>
        </p:grpSpPr>
        <p:sp>
          <p:nvSpPr>
            <p:cNvPr id="110" name="Rectangle 109"/>
            <p:cNvSpPr/>
            <p:nvPr/>
          </p:nvSpPr>
          <p:spPr>
            <a:xfrm>
              <a:off x="5494351" y="1591558"/>
              <a:ext cx="152400" cy="1524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2869684" y="1261359"/>
              <a:ext cx="1307037" cy="2980266"/>
              <a:chOff x="2869684" y="1261359"/>
              <a:chExt cx="1307037" cy="2980266"/>
            </a:xfrm>
          </p:grpSpPr>
          <p:sp>
            <p:nvSpPr>
              <p:cNvPr id="112" name="Rectangle 111"/>
              <p:cNvSpPr/>
              <p:nvPr/>
            </p:nvSpPr>
            <p:spPr>
              <a:xfrm>
                <a:off x="3475058" y="3524134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3081351" y="4089225"/>
                <a:ext cx="152400" cy="152400"/>
              </a:xfrm>
              <a:prstGeom prst="rect">
                <a:avLst/>
              </a:prstGeom>
              <a:solidFill>
                <a:srgbClr val="0E1C30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3851818" y="1261359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2869684" y="3640492"/>
                <a:ext cx="152400" cy="152400"/>
              </a:xfrm>
              <a:prstGeom prst="rect">
                <a:avLst/>
              </a:prstGeom>
              <a:solidFill>
                <a:srgbClr val="0E1C30"/>
              </a:solidFill>
              <a:ln w="25400">
                <a:solidFill>
                  <a:srgbClr val="E97DAE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3209859" y="3573702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3538558" y="3149442"/>
                <a:ext cx="152400" cy="152400"/>
              </a:xfrm>
              <a:prstGeom prst="rect">
                <a:avLst/>
              </a:prstGeom>
              <a:solidFill>
                <a:srgbClr val="3A7A9B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3449141" y="3155720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4049721" y="2254075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120" name="Rectangle 119"/>
          <p:cNvSpPr/>
          <p:nvPr/>
        </p:nvSpPr>
        <p:spPr>
          <a:xfrm>
            <a:off x="3911084" y="3615092"/>
            <a:ext cx="1126067" cy="1574800"/>
          </a:xfrm>
          <a:prstGeom prst="rect">
            <a:avLst/>
          </a:prstGeom>
          <a:noFill/>
          <a:ln w="12700" cmpd="sng">
            <a:solidFill>
              <a:srgbClr val="00FF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350513" y="3945387"/>
            <a:ext cx="1334584" cy="1461043"/>
            <a:chOff x="1350513" y="3945387"/>
            <a:chExt cx="1334584" cy="1461043"/>
          </a:xfrm>
        </p:grpSpPr>
        <p:pic>
          <p:nvPicPr>
            <p:cNvPr id="5" name="Picture 4" descr="plane-clipart-4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10564">
              <a:off x="1511300" y="3784600"/>
              <a:ext cx="774700" cy="109627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76400" y="4483100"/>
              <a:ext cx="100869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DC-8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ER-2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Citation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817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6322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17412"/>
            <a:ext cx="8762999" cy="1346200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Two Rain Gauge Networks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816135" y="3028950"/>
            <a:ext cx="1219415" cy="819150"/>
          </a:xfrm>
          <a:custGeom>
            <a:avLst/>
            <a:gdLst>
              <a:gd name="connsiteX0" fmla="*/ 215 w 1219415"/>
              <a:gd name="connsiteY0" fmla="*/ 762000 h 819150"/>
              <a:gd name="connsiteX1" fmla="*/ 6565 w 1219415"/>
              <a:gd name="connsiteY1" fmla="*/ 730250 h 819150"/>
              <a:gd name="connsiteX2" fmla="*/ 31965 w 1219415"/>
              <a:gd name="connsiteY2" fmla="*/ 692150 h 819150"/>
              <a:gd name="connsiteX3" fmla="*/ 44665 w 1219415"/>
              <a:gd name="connsiteY3" fmla="*/ 673100 h 819150"/>
              <a:gd name="connsiteX4" fmla="*/ 51015 w 1219415"/>
              <a:gd name="connsiteY4" fmla="*/ 654050 h 819150"/>
              <a:gd name="connsiteX5" fmla="*/ 70065 w 1219415"/>
              <a:gd name="connsiteY5" fmla="*/ 647700 h 819150"/>
              <a:gd name="connsiteX6" fmla="*/ 82765 w 1219415"/>
              <a:gd name="connsiteY6" fmla="*/ 628650 h 819150"/>
              <a:gd name="connsiteX7" fmla="*/ 89115 w 1219415"/>
              <a:gd name="connsiteY7" fmla="*/ 609600 h 819150"/>
              <a:gd name="connsiteX8" fmla="*/ 127215 w 1219415"/>
              <a:gd name="connsiteY8" fmla="*/ 590550 h 819150"/>
              <a:gd name="connsiteX9" fmla="*/ 158965 w 1219415"/>
              <a:gd name="connsiteY9" fmla="*/ 596900 h 819150"/>
              <a:gd name="connsiteX10" fmla="*/ 178015 w 1219415"/>
              <a:gd name="connsiteY10" fmla="*/ 603250 h 819150"/>
              <a:gd name="connsiteX11" fmla="*/ 209765 w 1219415"/>
              <a:gd name="connsiteY11" fmla="*/ 596900 h 819150"/>
              <a:gd name="connsiteX12" fmla="*/ 228815 w 1219415"/>
              <a:gd name="connsiteY12" fmla="*/ 539750 h 819150"/>
              <a:gd name="connsiteX13" fmla="*/ 235165 w 1219415"/>
              <a:gd name="connsiteY13" fmla="*/ 520700 h 819150"/>
              <a:gd name="connsiteX14" fmla="*/ 254215 w 1219415"/>
              <a:gd name="connsiteY14" fmla="*/ 508000 h 819150"/>
              <a:gd name="connsiteX15" fmla="*/ 298665 w 1219415"/>
              <a:gd name="connsiteY15" fmla="*/ 463550 h 819150"/>
              <a:gd name="connsiteX16" fmla="*/ 311365 w 1219415"/>
              <a:gd name="connsiteY16" fmla="*/ 444500 h 819150"/>
              <a:gd name="connsiteX17" fmla="*/ 349465 w 1219415"/>
              <a:gd name="connsiteY17" fmla="*/ 425450 h 819150"/>
              <a:gd name="connsiteX18" fmla="*/ 400265 w 1219415"/>
              <a:gd name="connsiteY18" fmla="*/ 412750 h 819150"/>
              <a:gd name="connsiteX19" fmla="*/ 438365 w 1219415"/>
              <a:gd name="connsiteY19" fmla="*/ 393700 h 819150"/>
              <a:gd name="connsiteX20" fmla="*/ 457415 w 1219415"/>
              <a:gd name="connsiteY20" fmla="*/ 400050 h 819150"/>
              <a:gd name="connsiteX21" fmla="*/ 476465 w 1219415"/>
              <a:gd name="connsiteY21" fmla="*/ 419100 h 819150"/>
              <a:gd name="connsiteX22" fmla="*/ 501865 w 1219415"/>
              <a:gd name="connsiteY22" fmla="*/ 412750 h 819150"/>
              <a:gd name="connsiteX23" fmla="*/ 533615 w 1219415"/>
              <a:gd name="connsiteY23" fmla="*/ 368300 h 819150"/>
              <a:gd name="connsiteX24" fmla="*/ 559015 w 1219415"/>
              <a:gd name="connsiteY24" fmla="*/ 361950 h 819150"/>
              <a:gd name="connsiteX25" fmla="*/ 565365 w 1219415"/>
              <a:gd name="connsiteY25" fmla="*/ 342900 h 819150"/>
              <a:gd name="connsiteX26" fmla="*/ 546315 w 1219415"/>
              <a:gd name="connsiteY26" fmla="*/ 330200 h 819150"/>
              <a:gd name="connsiteX27" fmla="*/ 539965 w 1219415"/>
              <a:gd name="connsiteY27" fmla="*/ 311150 h 819150"/>
              <a:gd name="connsiteX28" fmla="*/ 584415 w 1219415"/>
              <a:gd name="connsiteY28" fmla="*/ 292100 h 819150"/>
              <a:gd name="connsiteX29" fmla="*/ 603465 w 1219415"/>
              <a:gd name="connsiteY29" fmla="*/ 279400 h 819150"/>
              <a:gd name="connsiteX30" fmla="*/ 622515 w 1219415"/>
              <a:gd name="connsiteY30" fmla="*/ 273050 h 819150"/>
              <a:gd name="connsiteX31" fmla="*/ 647915 w 1219415"/>
              <a:gd name="connsiteY31" fmla="*/ 279400 h 819150"/>
              <a:gd name="connsiteX32" fmla="*/ 666965 w 1219415"/>
              <a:gd name="connsiteY32" fmla="*/ 285750 h 819150"/>
              <a:gd name="connsiteX33" fmla="*/ 686015 w 1219415"/>
              <a:gd name="connsiteY33" fmla="*/ 279400 h 819150"/>
              <a:gd name="connsiteX34" fmla="*/ 698715 w 1219415"/>
              <a:gd name="connsiteY34" fmla="*/ 241300 h 819150"/>
              <a:gd name="connsiteX35" fmla="*/ 705065 w 1219415"/>
              <a:gd name="connsiteY35" fmla="*/ 222250 h 819150"/>
              <a:gd name="connsiteX36" fmla="*/ 711415 w 1219415"/>
              <a:gd name="connsiteY36" fmla="*/ 165100 h 819150"/>
              <a:gd name="connsiteX37" fmla="*/ 724115 w 1219415"/>
              <a:gd name="connsiteY37" fmla="*/ 146050 h 819150"/>
              <a:gd name="connsiteX38" fmla="*/ 736815 w 1219415"/>
              <a:gd name="connsiteY38" fmla="*/ 107950 h 819150"/>
              <a:gd name="connsiteX39" fmla="*/ 749515 w 1219415"/>
              <a:gd name="connsiteY39" fmla="*/ 88900 h 819150"/>
              <a:gd name="connsiteX40" fmla="*/ 755865 w 1219415"/>
              <a:gd name="connsiteY40" fmla="*/ 69850 h 819150"/>
              <a:gd name="connsiteX41" fmla="*/ 781265 w 1219415"/>
              <a:gd name="connsiteY41" fmla="*/ 63500 h 819150"/>
              <a:gd name="connsiteX42" fmla="*/ 800315 w 1219415"/>
              <a:gd name="connsiteY42" fmla="*/ 50800 h 819150"/>
              <a:gd name="connsiteX43" fmla="*/ 813015 w 1219415"/>
              <a:gd name="connsiteY43" fmla="*/ 31750 h 819150"/>
              <a:gd name="connsiteX44" fmla="*/ 870165 w 1219415"/>
              <a:gd name="connsiteY44" fmla="*/ 0 h 819150"/>
              <a:gd name="connsiteX45" fmla="*/ 889215 w 1219415"/>
              <a:gd name="connsiteY45" fmla="*/ 6350 h 819150"/>
              <a:gd name="connsiteX46" fmla="*/ 895565 w 1219415"/>
              <a:gd name="connsiteY46" fmla="*/ 25400 h 819150"/>
              <a:gd name="connsiteX47" fmla="*/ 933665 w 1219415"/>
              <a:gd name="connsiteY47" fmla="*/ 38100 h 819150"/>
              <a:gd name="connsiteX48" fmla="*/ 978115 w 1219415"/>
              <a:gd name="connsiteY48" fmla="*/ 50800 h 819150"/>
              <a:gd name="connsiteX49" fmla="*/ 990815 w 1219415"/>
              <a:gd name="connsiteY49" fmla="*/ 69850 h 819150"/>
              <a:gd name="connsiteX50" fmla="*/ 1016215 w 1219415"/>
              <a:gd name="connsiteY50" fmla="*/ 107950 h 819150"/>
              <a:gd name="connsiteX51" fmla="*/ 1035265 w 1219415"/>
              <a:gd name="connsiteY51" fmla="*/ 114300 h 819150"/>
              <a:gd name="connsiteX52" fmla="*/ 1079715 w 1219415"/>
              <a:gd name="connsiteY52" fmla="*/ 101600 h 819150"/>
              <a:gd name="connsiteX53" fmla="*/ 1092415 w 1219415"/>
              <a:gd name="connsiteY53" fmla="*/ 82550 h 819150"/>
              <a:gd name="connsiteX54" fmla="*/ 1111465 w 1219415"/>
              <a:gd name="connsiteY54" fmla="*/ 69850 h 819150"/>
              <a:gd name="connsiteX55" fmla="*/ 1143215 w 1219415"/>
              <a:gd name="connsiteY55" fmla="*/ 38100 h 819150"/>
              <a:gd name="connsiteX56" fmla="*/ 1181315 w 1219415"/>
              <a:gd name="connsiteY56" fmla="*/ 25400 h 819150"/>
              <a:gd name="connsiteX57" fmla="*/ 1206715 w 1219415"/>
              <a:gd name="connsiteY57" fmla="*/ 31750 h 819150"/>
              <a:gd name="connsiteX58" fmla="*/ 1219415 w 1219415"/>
              <a:gd name="connsiteY58" fmla="*/ 69850 h 819150"/>
              <a:gd name="connsiteX59" fmla="*/ 1213065 w 1219415"/>
              <a:gd name="connsiteY59" fmla="*/ 101600 h 819150"/>
              <a:gd name="connsiteX60" fmla="*/ 1174965 w 1219415"/>
              <a:gd name="connsiteY60" fmla="*/ 120650 h 819150"/>
              <a:gd name="connsiteX61" fmla="*/ 1136865 w 1219415"/>
              <a:gd name="connsiteY61" fmla="*/ 146050 h 819150"/>
              <a:gd name="connsiteX62" fmla="*/ 1130515 w 1219415"/>
              <a:gd name="connsiteY62" fmla="*/ 234950 h 819150"/>
              <a:gd name="connsiteX63" fmla="*/ 1124165 w 1219415"/>
              <a:gd name="connsiteY63" fmla="*/ 254000 h 819150"/>
              <a:gd name="connsiteX64" fmla="*/ 1086065 w 1219415"/>
              <a:gd name="connsiteY64" fmla="*/ 279400 h 819150"/>
              <a:gd name="connsiteX65" fmla="*/ 1067015 w 1219415"/>
              <a:gd name="connsiteY65" fmla="*/ 292100 h 819150"/>
              <a:gd name="connsiteX66" fmla="*/ 1035265 w 1219415"/>
              <a:gd name="connsiteY66" fmla="*/ 323850 h 819150"/>
              <a:gd name="connsiteX67" fmla="*/ 1022565 w 1219415"/>
              <a:gd name="connsiteY67" fmla="*/ 342900 h 819150"/>
              <a:gd name="connsiteX68" fmla="*/ 984465 w 1219415"/>
              <a:gd name="connsiteY68" fmla="*/ 355600 h 819150"/>
              <a:gd name="connsiteX69" fmla="*/ 971765 w 1219415"/>
              <a:gd name="connsiteY69" fmla="*/ 374650 h 819150"/>
              <a:gd name="connsiteX70" fmla="*/ 965415 w 1219415"/>
              <a:gd name="connsiteY70" fmla="*/ 400050 h 819150"/>
              <a:gd name="connsiteX71" fmla="*/ 946365 w 1219415"/>
              <a:gd name="connsiteY71" fmla="*/ 406400 h 819150"/>
              <a:gd name="connsiteX72" fmla="*/ 908265 w 1219415"/>
              <a:gd name="connsiteY72" fmla="*/ 412750 h 819150"/>
              <a:gd name="connsiteX73" fmla="*/ 882865 w 1219415"/>
              <a:gd name="connsiteY73" fmla="*/ 419100 h 819150"/>
              <a:gd name="connsiteX74" fmla="*/ 838415 w 1219415"/>
              <a:gd name="connsiteY74" fmla="*/ 469900 h 819150"/>
              <a:gd name="connsiteX75" fmla="*/ 806665 w 1219415"/>
              <a:gd name="connsiteY75" fmla="*/ 463550 h 819150"/>
              <a:gd name="connsiteX76" fmla="*/ 787615 w 1219415"/>
              <a:gd name="connsiteY76" fmla="*/ 450850 h 819150"/>
              <a:gd name="connsiteX77" fmla="*/ 768565 w 1219415"/>
              <a:gd name="connsiteY77" fmla="*/ 444500 h 819150"/>
              <a:gd name="connsiteX78" fmla="*/ 705065 w 1219415"/>
              <a:gd name="connsiteY78" fmla="*/ 457200 h 819150"/>
              <a:gd name="connsiteX79" fmla="*/ 686015 w 1219415"/>
              <a:gd name="connsiteY79" fmla="*/ 469900 h 819150"/>
              <a:gd name="connsiteX80" fmla="*/ 641565 w 1219415"/>
              <a:gd name="connsiteY80" fmla="*/ 514350 h 819150"/>
              <a:gd name="connsiteX81" fmla="*/ 622515 w 1219415"/>
              <a:gd name="connsiteY81" fmla="*/ 552450 h 819150"/>
              <a:gd name="connsiteX82" fmla="*/ 584415 w 1219415"/>
              <a:gd name="connsiteY82" fmla="*/ 577850 h 819150"/>
              <a:gd name="connsiteX83" fmla="*/ 565365 w 1219415"/>
              <a:gd name="connsiteY83" fmla="*/ 596900 h 819150"/>
              <a:gd name="connsiteX84" fmla="*/ 527265 w 1219415"/>
              <a:gd name="connsiteY84" fmla="*/ 628650 h 819150"/>
              <a:gd name="connsiteX85" fmla="*/ 520915 w 1219415"/>
              <a:gd name="connsiteY85" fmla="*/ 647700 h 819150"/>
              <a:gd name="connsiteX86" fmla="*/ 514565 w 1219415"/>
              <a:gd name="connsiteY86" fmla="*/ 692150 h 819150"/>
              <a:gd name="connsiteX87" fmla="*/ 476465 w 1219415"/>
              <a:gd name="connsiteY87" fmla="*/ 711200 h 819150"/>
              <a:gd name="connsiteX88" fmla="*/ 457415 w 1219415"/>
              <a:gd name="connsiteY88" fmla="*/ 723900 h 819150"/>
              <a:gd name="connsiteX89" fmla="*/ 412965 w 1219415"/>
              <a:gd name="connsiteY89" fmla="*/ 774700 h 819150"/>
              <a:gd name="connsiteX90" fmla="*/ 381215 w 1219415"/>
              <a:gd name="connsiteY90" fmla="*/ 806450 h 819150"/>
              <a:gd name="connsiteX91" fmla="*/ 343115 w 1219415"/>
              <a:gd name="connsiteY91" fmla="*/ 819150 h 819150"/>
              <a:gd name="connsiteX92" fmla="*/ 222465 w 1219415"/>
              <a:gd name="connsiteY92" fmla="*/ 812800 h 819150"/>
              <a:gd name="connsiteX93" fmla="*/ 203415 w 1219415"/>
              <a:gd name="connsiteY93" fmla="*/ 800100 h 819150"/>
              <a:gd name="connsiteX94" fmla="*/ 197065 w 1219415"/>
              <a:gd name="connsiteY94" fmla="*/ 781050 h 819150"/>
              <a:gd name="connsiteX95" fmla="*/ 165315 w 1219415"/>
              <a:gd name="connsiteY95" fmla="*/ 787400 h 819150"/>
              <a:gd name="connsiteX96" fmla="*/ 152615 w 1219415"/>
              <a:gd name="connsiteY96" fmla="*/ 806450 h 819150"/>
              <a:gd name="connsiteX97" fmla="*/ 133565 w 1219415"/>
              <a:gd name="connsiteY97" fmla="*/ 819150 h 819150"/>
              <a:gd name="connsiteX98" fmla="*/ 108165 w 1219415"/>
              <a:gd name="connsiteY98" fmla="*/ 806450 h 819150"/>
              <a:gd name="connsiteX99" fmla="*/ 70065 w 1219415"/>
              <a:gd name="connsiteY99" fmla="*/ 781050 h 819150"/>
              <a:gd name="connsiteX100" fmla="*/ 12915 w 1219415"/>
              <a:gd name="connsiteY100" fmla="*/ 781050 h 819150"/>
              <a:gd name="connsiteX101" fmla="*/ 215 w 1219415"/>
              <a:gd name="connsiteY101" fmla="*/ 76200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415" h="819150">
                <a:moveTo>
                  <a:pt x="215" y="762000"/>
                </a:moveTo>
                <a:cubicBezTo>
                  <a:pt x="-843" y="753533"/>
                  <a:pt x="2099" y="740076"/>
                  <a:pt x="6565" y="730250"/>
                </a:cubicBezTo>
                <a:cubicBezTo>
                  <a:pt x="12881" y="716355"/>
                  <a:pt x="23498" y="704850"/>
                  <a:pt x="31965" y="692150"/>
                </a:cubicBezTo>
                <a:cubicBezTo>
                  <a:pt x="36198" y="685800"/>
                  <a:pt x="42252" y="680340"/>
                  <a:pt x="44665" y="673100"/>
                </a:cubicBezTo>
                <a:cubicBezTo>
                  <a:pt x="46782" y="666750"/>
                  <a:pt x="46282" y="658783"/>
                  <a:pt x="51015" y="654050"/>
                </a:cubicBezTo>
                <a:cubicBezTo>
                  <a:pt x="55748" y="649317"/>
                  <a:pt x="63715" y="649817"/>
                  <a:pt x="70065" y="647700"/>
                </a:cubicBezTo>
                <a:cubicBezTo>
                  <a:pt x="74298" y="641350"/>
                  <a:pt x="79352" y="635476"/>
                  <a:pt x="82765" y="628650"/>
                </a:cubicBezTo>
                <a:cubicBezTo>
                  <a:pt x="85758" y="622663"/>
                  <a:pt x="84934" y="614827"/>
                  <a:pt x="89115" y="609600"/>
                </a:cubicBezTo>
                <a:cubicBezTo>
                  <a:pt x="98067" y="598409"/>
                  <a:pt x="114666" y="594733"/>
                  <a:pt x="127215" y="590550"/>
                </a:cubicBezTo>
                <a:cubicBezTo>
                  <a:pt x="137798" y="592667"/>
                  <a:pt x="148494" y="594282"/>
                  <a:pt x="158965" y="596900"/>
                </a:cubicBezTo>
                <a:cubicBezTo>
                  <a:pt x="165459" y="598523"/>
                  <a:pt x="171322" y="603250"/>
                  <a:pt x="178015" y="603250"/>
                </a:cubicBezTo>
                <a:cubicBezTo>
                  <a:pt x="188808" y="603250"/>
                  <a:pt x="199182" y="599017"/>
                  <a:pt x="209765" y="596900"/>
                </a:cubicBezTo>
                <a:lnTo>
                  <a:pt x="228815" y="539750"/>
                </a:lnTo>
                <a:cubicBezTo>
                  <a:pt x="230932" y="533400"/>
                  <a:pt x="229596" y="524413"/>
                  <a:pt x="235165" y="520700"/>
                </a:cubicBezTo>
                <a:lnTo>
                  <a:pt x="254215" y="508000"/>
                </a:lnTo>
                <a:cubicBezTo>
                  <a:pt x="283328" y="464331"/>
                  <a:pt x="265135" y="474727"/>
                  <a:pt x="298665" y="463550"/>
                </a:cubicBezTo>
                <a:cubicBezTo>
                  <a:pt x="302898" y="457200"/>
                  <a:pt x="305969" y="449896"/>
                  <a:pt x="311365" y="444500"/>
                </a:cubicBezTo>
                <a:cubicBezTo>
                  <a:pt x="322203" y="433662"/>
                  <a:pt x="335262" y="429323"/>
                  <a:pt x="349465" y="425450"/>
                </a:cubicBezTo>
                <a:cubicBezTo>
                  <a:pt x="366304" y="420857"/>
                  <a:pt x="383706" y="418270"/>
                  <a:pt x="400265" y="412750"/>
                </a:cubicBezTo>
                <a:cubicBezTo>
                  <a:pt x="426555" y="403987"/>
                  <a:pt x="413746" y="410113"/>
                  <a:pt x="438365" y="393700"/>
                </a:cubicBezTo>
                <a:cubicBezTo>
                  <a:pt x="444715" y="395817"/>
                  <a:pt x="451846" y="396337"/>
                  <a:pt x="457415" y="400050"/>
                </a:cubicBezTo>
                <a:cubicBezTo>
                  <a:pt x="464887" y="405031"/>
                  <a:pt x="467830" y="416633"/>
                  <a:pt x="476465" y="419100"/>
                </a:cubicBezTo>
                <a:cubicBezTo>
                  <a:pt x="484856" y="421498"/>
                  <a:pt x="493398" y="414867"/>
                  <a:pt x="501865" y="412750"/>
                </a:cubicBezTo>
                <a:cubicBezTo>
                  <a:pt x="515568" y="371642"/>
                  <a:pt x="502422" y="377212"/>
                  <a:pt x="533615" y="368300"/>
                </a:cubicBezTo>
                <a:cubicBezTo>
                  <a:pt x="542006" y="365902"/>
                  <a:pt x="550548" y="364067"/>
                  <a:pt x="559015" y="361950"/>
                </a:cubicBezTo>
                <a:cubicBezTo>
                  <a:pt x="561132" y="355600"/>
                  <a:pt x="567851" y="349115"/>
                  <a:pt x="565365" y="342900"/>
                </a:cubicBezTo>
                <a:cubicBezTo>
                  <a:pt x="562531" y="335814"/>
                  <a:pt x="551083" y="336159"/>
                  <a:pt x="546315" y="330200"/>
                </a:cubicBezTo>
                <a:cubicBezTo>
                  <a:pt x="542134" y="324973"/>
                  <a:pt x="542082" y="317500"/>
                  <a:pt x="539965" y="311150"/>
                </a:cubicBezTo>
                <a:cubicBezTo>
                  <a:pt x="587791" y="279266"/>
                  <a:pt x="527008" y="316703"/>
                  <a:pt x="584415" y="292100"/>
                </a:cubicBezTo>
                <a:cubicBezTo>
                  <a:pt x="591430" y="289094"/>
                  <a:pt x="596639" y="282813"/>
                  <a:pt x="603465" y="279400"/>
                </a:cubicBezTo>
                <a:cubicBezTo>
                  <a:pt x="609452" y="276407"/>
                  <a:pt x="616165" y="275167"/>
                  <a:pt x="622515" y="273050"/>
                </a:cubicBezTo>
                <a:cubicBezTo>
                  <a:pt x="630982" y="275167"/>
                  <a:pt x="639524" y="277002"/>
                  <a:pt x="647915" y="279400"/>
                </a:cubicBezTo>
                <a:cubicBezTo>
                  <a:pt x="654351" y="281239"/>
                  <a:pt x="660272" y="285750"/>
                  <a:pt x="666965" y="285750"/>
                </a:cubicBezTo>
                <a:cubicBezTo>
                  <a:pt x="673658" y="285750"/>
                  <a:pt x="679665" y="281517"/>
                  <a:pt x="686015" y="279400"/>
                </a:cubicBezTo>
                <a:lnTo>
                  <a:pt x="698715" y="241300"/>
                </a:lnTo>
                <a:lnTo>
                  <a:pt x="705065" y="222250"/>
                </a:lnTo>
                <a:cubicBezTo>
                  <a:pt x="707182" y="203200"/>
                  <a:pt x="706766" y="183695"/>
                  <a:pt x="711415" y="165100"/>
                </a:cubicBezTo>
                <a:cubicBezTo>
                  <a:pt x="713266" y="157696"/>
                  <a:pt x="721015" y="153024"/>
                  <a:pt x="724115" y="146050"/>
                </a:cubicBezTo>
                <a:cubicBezTo>
                  <a:pt x="729552" y="133817"/>
                  <a:pt x="729389" y="119089"/>
                  <a:pt x="736815" y="107950"/>
                </a:cubicBezTo>
                <a:cubicBezTo>
                  <a:pt x="741048" y="101600"/>
                  <a:pt x="746102" y="95726"/>
                  <a:pt x="749515" y="88900"/>
                </a:cubicBezTo>
                <a:cubicBezTo>
                  <a:pt x="752508" y="82913"/>
                  <a:pt x="750638" y="74031"/>
                  <a:pt x="755865" y="69850"/>
                </a:cubicBezTo>
                <a:cubicBezTo>
                  <a:pt x="762680" y="64398"/>
                  <a:pt x="772798" y="65617"/>
                  <a:pt x="781265" y="63500"/>
                </a:cubicBezTo>
                <a:cubicBezTo>
                  <a:pt x="787615" y="59267"/>
                  <a:pt x="794919" y="56196"/>
                  <a:pt x="800315" y="50800"/>
                </a:cubicBezTo>
                <a:cubicBezTo>
                  <a:pt x="805711" y="45404"/>
                  <a:pt x="807272" y="36776"/>
                  <a:pt x="813015" y="31750"/>
                </a:cubicBezTo>
                <a:cubicBezTo>
                  <a:pt x="839888" y="8236"/>
                  <a:pt x="844000" y="8722"/>
                  <a:pt x="870165" y="0"/>
                </a:cubicBezTo>
                <a:cubicBezTo>
                  <a:pt x="876515" y="2117"/>
                  <a:pt x="884482" y="1617"/>
                  <a:pt x="889215" y="6350"/>
                </a:cubicBezTo>
                <a:cubicBezTo>
                  <a:pt x="893948" y="11083"/>
                  <a:pt x="890118" y="21509"/>
                  <a:pt x="895565" y="25400"/>
                </a:cubicBezTo>
                <a:cubicBezTo>
                  <a:pt x="906458" y="33181"/>
                  <a:pt x="920678" y="34853"/>
                  <a:pt x="933665" y="38100"/>
                </a:cubicBezTo>
                <a:cubicBezTo>
                  <a:pt x="965559" y="46073"/>
                  <a:pt x="950786" y="41690"/>
                  <a:pt x="978115" y="50800"/>
                </a:cubicBezTo>
                <a:cubicBezTo>
                  <a:pt x="982348" y="57150"/>
                  <a:pt x="987402" y="63024"/>
                  <a:pt x="990815" y="69850"/>
                </a:cubicBezTo>
                <a:cubicBezTo>
                  <a:pt x="1002465" y="93151"/>
                  <a:pt x="989131" y="89894"/>
                  <a:pt x="1016215" y="107950"/>
                </a:cubicBezTo>
                <a:cubicBezTo>
                  <a:pt x="1021784" y="111663"/>
                  <a:pt x="1028915" y="112183"/>
                  <a:pt x="1035265" y="114300"/>
                </a:cubicBezTo>
                <a:cubicBezTo>
                  <a:pt x="1036924" y="113885"/>
                  <a:pt x="1075574" y="104913"/>
                  <a:pt x="1079715" y="101600"/>
                </a:cubicBezTo>
                <a:cubicBezTo>
                  <a:pt x="1085674" y="96832"/>
                  <a:pt x="1087019" y="87946"/>
                  <a:pt x="1092415" y="82550"/>
                </a:cubicBezTo>
                <a:cubicBezTo>
                  <a:pt x="1097811" y="77154"/>
                  <a:pt x="1105115" y="74083"/>
                  <a:pt x="1111465" y="69850"/>
                </a:cubicBezTo>
                <a:cubicBezTo>
                  <a:pt x="1123051" y="52471"/>
                  <a:pt x="1123162" y="47012"/>
                  <a:pt x="1143215" y="38100"/>
                </a:cubicBezTo>
                <a:cubicBezTo>
                  <a:pt x="1155448" y="32663"/>
                  <a:pt x="1181315" y="25400"/>
                  <a:pt x="1181315" y="25400"/>
                </a:cubicBezTo>
                <a:cubicBezTo>
                  <a:pt x="1189782" y="27517"/>
                  <a:pt x="1201035" y="25124"/>
                  <a:pt x="1206715" y="31750"/>
                </a:cubicBezTo>
                <a:cubicBezTo>
                  <a:pt x="1215427" y="41914"/>
                  <a:pt x="1219415" y="69850"/>
                  <a:pt x="1219415" y="69850"/>
                </a:cubicBezTo>
                <a:cubicBezTo>
                  <a:pt x="1217298" y="80433"/>
                  <a:pt x="1218420" y="92229"/>
                  <a:pt x="1213065" y="101600"/>
                </a:cubicBezTo>
                <a:cubicBezTo>
                  <a:pt x="1205198" y="115367"/>
                  <a:pt x="1186562" y="114207"/>
                  <a:pt x="1174965" y="120650"/>
                </a:cubicBezTo>
                <a:cubicBezTo>
                  <a:pt x="1161622" y="128063"/>
                  <a:pt x="1136865" y="146050"/>
                  <a:pt x="1136865" y="146050"/>
                </a:cubicBezTo>
                <a:cubicBezTo>
                  <a:pt x="1134748" y="175683"/>
                  <a:pt x="1133986" y="205445"/>
                  <a:pt x="1130515" y="234950"/>
                </a:cubicBezTo>
                <a:cubicBezTo>
                  <a:pt x="1129733" y="241598"/>
                  <a:pt x="1128898" y="249267"/>
                  <a:pt x="1124165" y="254000"/>
                </a:cubicBezTo>
                <a:cubicBezTo>
                  <a:pt x="1113372" y="264793"/>
                  <a:pt x="1098765" y="270933"/>
                  <a:pt x="1086065" y="279400"/>
                </a:cubicBezTo>
                <a:lnTo>
                  <a:pt x="1067015" y="292100"/>
                </a:lnTo>
                <a:cubicBezTo>
                  <a:pt x="1033148" y="342900"/>
                  <a:pt x="1077598" y="281517"/>
                  <a:pt x="1035265" y="323850"/>
                </a:cubicBezTo>
                <a:cubicBezTo>
                  <a:pt x="1029869" y="329246"/>
                  <a:pt x="1029037" y="338855"/>
                  <a:pt x="1022565" y="342900"/>
                </a:cubicBezTo>
                <a:cubicBezTo>
                  <a:pt x="1011213" y="349995"/>
                  <a:pt x="984465" y="355600"/>
                  <a:pt x="984465" y="355600"/>
                </a:cubicBezTo>
                <a:cubicBezTo>
                  <a:pt x="980232" y="361950"/>
                  <a:pt x="974771" y="367635"/>
                  <a:pt x="971765" y="374650"/>
                </a:cubicBezTo>
                <a:cubicBezTo>
                  <a:pt x="968327" y="382672"/>
                  <a:pt x="970867" y="393235"/>
                  <a:pt x="965415" y="400050"/>
                </a:cubicBezTo>
                <a:cubicBezTo>
                  <a:pt x="961234" y="405277"/>
                  <a:pt x="952899" y="404948"/>
                  <a:pt x="946365" y="406400"/>
                </a:cubicBezTo>
                <a:cubicBezTo>
                  <a:pt x="933796" y="409193"/>
                  <a:pt x="920890" y="410225"/>
                  <a:pt x="908265" y="412750"/>
                </a:cubicBezTo>
                <a:cubicBezTo>
                  <a:pt x="899707" y="414462"/>
                  <a:pt x="891332" y="416983"/>
                  <a:pt x="882865" y="419100"/>
                </a:cubicBezTo>
                <a:cubicBezTo>
                  <a:pt x="853232" y="463550"/>
                  <a:pt x="870165" y="448733"/>
                  <a:pt x="838415" y="469900"/>
                </a:cubicBezTo>
                <a:cubicBezTo>
                  <a:pt x="827832" y="467783"/>
                  <a:pt x="816771" y="467340"/>
                  <a:pt x="806665" y="463550"/>
                </a:cubicBezTo>
                <a:cubicBezTo>
                  <a:pt x="799519" y="460870"/>
                  <a:pt x="794441" y="454263"/>
                  <a:pt x="787615" y="450850"/>
                </a:cubicBezTo>
                <a:cubicBezTo>
                  <a:pt x="781628" y="447857"/>
                  <a:pt x="774915" y="446617"/>
                  <a:pt x="768565" y="444500"/>
                </a:cubicBezTo>
                <a:cubicBezTo>
                  <a:pt x="759970" y="445933"/>
                  <a:pt x="717121" y="452033"/>
                  <a:pt x="705065" y="457200"/>
                </a:cubicBezTo>
                <a:cubicBezTo>
                  <a:pt x="698050" y="460206"/>
                  <a:pt x="692365" y="465667"/>
                  <a:pt x="686015" y="469900"/>
                </a:cubicBezTo>
                <a:cubicBezTo>
                  <a:pt x="656902" y="513569"/>
                  <a:pt x="675095" y="503173"/>
                  <a:pt x="641565" y="514350"/>
                </a:cubicBezTo>
                <a:cubicBezTo>
                  <a:pt x="637035" y="527939"/>
                  <a:pt x="634101" y="542313"/>
                  <a:pt x="622515" y="552450"/>
                </a:cubicBezTo>
                <a:cubicBezTo>
                  <a:pt x="611028" y="562501"/>
                  <a:pt x="595208" y="567057"/>
                  <a:pt x="584415" y="577850"/>
                </a:cubicBezTo>
                <a:cubicBezTo>
                  <a:pt x="578065" y="584200"/>
                  <a:pt x="572264" y="591151"/>
                  <a:pt x="565365" y="596900"/>
                </a:cubicBezTo>
                <a:cubicBezTo>
                  <a:pt x="512321" y="641103"/>
                  <a:pt x="582920" y="572995"/>
                  <a:pt x="527265" y="628650"/>
                </a:cubicBezTo>
                <a:cubicBezTo>
                  <a:pt x="525148" y="635000"/>
                  <a:pt x="522228" y="641136"/>
                  <a:pt x="520915" y="647700"/>
                </a:cubicBezTo>
                <a:cubicBezTo>
                  <a:pt x="517980" y="662376"/>
                  <a:pt x="520644" y="678473"/>
                  <a:pt x="514565" y="692150"/>
                </a:cubicBezTo>
                <a:cubicBezTo>
                  <a:pt x="509366" y="703849"/>
                  <a:pt x="485723" y="706571"/>
                  <a:pt x="476465" y="711200"/>
                </a:cubicBezTo>
                <a:cubicBezTo>
                  <a:pt x="469639" y="714613"/>
                  <a:pt x="463765" y="719667"/>
                  <a:pt x="457415" y="723900"/>
                </a:cubicBezTo>
                <a:cubicBezTo>
                  <a:pt x="427782" y="768350"/>
                  <a:pt x="444715" y="753533"/>
                  <a:pt x="412965" y="774700"/>
                </a:cubicBezTo>
                <a:cubicBezTo>
                  <a:pt x="401379" y="792079"/>
                  <a:pt x="401268" y="797538"/>
                  <a:pt x="381215" y="806450"/>
                </a:cubicBezTo>
                <a:cubicBezTo>
                  <a:pt x="368982" y="811887"/>
                  <a:pt x="343115" y="819150"/>
                  <a:pt x="343115" y="819150"/>
                </a:cubicBezTo>
                <a:cubicBezTo>
                  <a:pt x="302898" y="817033"/>
                  <a:pt x="262368" y="818241"/>
                  <a:pt x="222465" y="812800"/>
                </a:cubicBezTo>
                <a:cubicBezTo>
                  <a:pt x="214903" y="811769"/>
                  <a:pt x="208183" y="806059"/>
                  <a:pt x="203415" y="800100"/>
                </a:cubicBezTo>
                <a:cubicBezTo>
                  <a:pt x="199234" y="794873"/>
                  <a:pt x="199182" y="787400"/>
                  <a:pt x="197065" y="781050"/>
                </a:cubicBezTo>
                <a:cubicBezTo>
                  <a:pt x="186482" y="783167"/>
                  <a:pt x="174686" y="782045"/>
                  <a:pt x="165315" y="787400"/>
                </a:cubicBezTo>
                <a:cubicBezTo>
                  <a:pt x="158689" y="791186"/>
                  <a:pt x="158011" y="801054"/>
                  <a:pt x="152615" y="806450"/>
                </a:cubicBezTo>
                <a:cubicBezTo>
                  <a:pt x="147219" y="811846"/>
                  <a:pt x="139915" y="814917"/>
                  <a:pt x="133565" y="819150"/>
                </a:cubicBezTo>
                <a:cubicBezTo>
                  <a:pt x="125098" y="814917"/>
                  <a:pt x="116282" y="811320"/>
                  <a:pt x="108165" y="806450"/>
                </a:cubicBezTo>
                <a:cubicBezTo>
                  <a:pt x="95077" y="798597"/>
                  <a:pt x="70065" y="781050"/>
                  <a:pt x="70065" y="781050"/>
                </a:cubicBezTo>
                <a:cubicBezTo>
                  <a:pt x="49197" y="788006"/>
                  <a:pt x="37619" y="795167"/>
                  <a:pt x="12915" y="781050"/>
                </a:cubicBezTo>
                <a:cubicBezTo>
                  <a:pt x="5896" y="777039"/>
                  <a:pt x="1273" y="770467"/>
                  <a:pt x="215" y="762000"/>
                </a:cubicBezTo>
                <a:close/>
              </a:path>
            </a:pathLst>
          </a:custGeom>
          <a:noFill/>
          <a:ln w="12700" cmpd="sng">
            <a:solidFill>
              <a:schemeClr val="accent2">
                <a:lumMod val="40000"/>
                <a:lumOff val="60000"/>
              </a:schemeClr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212536" y="3422650"/>
            <a:ext cx="1759230" cy="2159000"/>
          </a:xfrm>
          <a:custGeom>
            <a:avLst/>
            <a:gdLst>
              <a:gd name="connsiteX0" fmla="*/ 38100 w 1759230"/>
              <a:gd name="connsiteY0" fmla="*/ 1047750 h 2159000"/>
              <a:gd name="connsiteX1" fmla="*/ 69850 w 1759230"/>
              <a:gd name="connsiteY1" fmla="*/ 1041400 h 2159000"/>
              <a:gd name="connsiteX2" fmla="*/ 57150 w 1759230"/>
              <a:gd name="connsiteY2" fmla="*/ 1022350 h 2159000"/>
              <a:gd name="connsiteX3" fmla="*/ 19050 w 1759230"/>
              <a:gd name="connsiteY3" fmla="*/ 996950 h 2159000"/>
              <a:gd name="connsiteX4" fmla="*/ 0 w 1759230"/>
              <a:gd name="connsiteY4" fmla="*/ 984250 h 2159000"/>
              <a:gd name="connsiteX5" fmla="*/ 6350 w 1759230"/>
              <a:gd name="connsiteY5" fmla="*/ 946150 h 2159000"/>
              <a:gd name="connsiteX6" fmla="*/ 44450 w 1759230"/>
              <a:gd name="connsiteY6" fmla="*/ 920750 h 2159000"/>
              <a:gd name="connsiteX7" fmla="*/ 50800 w 1759230"/>
              <a:gd name="connsiteY7" fmla="*/ 901700 h 2159000"/>
              <a:gd name="connsiteX8" fmla="*/ 63500 w 1759230"/>
              <a:gd name="connsiteY8" fmla="*/ 882650 h 2159000"/>
              <a:gd name="connsiteX9" fmla="*/ 69850 w 1759230"/>
              <a:gd name="connsiteY9" fmla="*/ 857250 h 2159000"/>
              <a:gd name="connsiteX10" fmla="*/ 76200 w 1759230"/>
              <a:gd name="connsiteY10" fmla="*/ 838200 h 2159000"/>
              <a:gd name="connsiteX11" fmla="*/ 88900 w 1759230"/>
              <a:gd name="connsiteY11" fmla="*/ 698500 h 2159000"/>
              <a:gd name="connsiteX12" fmla="*/ 101600 w 1759230"/>
              <a:gd name="connsiteY12" fmla="*/ 660400 h 2159000"/>
              <a:gd name="connsiteX13" fmla="*/ 107950 w 1759230"/>
              <a:gd name="connsiteY13" fmla="*/ 641350 h 2159000"/>
              <a:gd name="connsiteX14" fmla="*/ 82550 w 1759230"/>
              <a:gd name="connsiteY14" fmla="*/ 615950 h 2159000"/>
              <a:gd name="connsiteX15" fmla="*/ 69850 w 1759230"/>
              <a:gd name="connsiteY15" fmla="*/ 596900 h 2159000"/>
              <a:gd name="connsiteX16" fmla="*/ 50800 w 1759230"/>
              <a:gd name="connsiteY16" fmla="*/ 584200 h 2159000"/>
              <a:gd name="connsiteX17" fmla="*/ 44450 w 1759230"/>
              <a:gd name="connsiteY17" fmla="*/ 533400 h 2159000"/>
              <a:gd name="connsiteX18" fmla="*/ 82550 w 1759230"/>
              <a:gd name="connsiteY18" fmla="*/ 514350 h 2159000"/>
              <a:gd name="connsiteX19" fmla="*/ 120650 w 1759230"/>
              <a:gd name="connsiteY19" fmla="*/ 488950 h 2159000"/>
              <a:gd name="connsiteX20" fmla="*/ 146050 w 1759230"/>
              <a:gd name="connsiteY20" fmla="*/ 412750 h 2159000"/>
              <a:gd name="connsiteX21" fmla="*/ 152400 w 1759230"/>
              <a:gd name="connsiteY21" fmla="*/ 393700 h 2159000"/>
              <a:gd name="connsiteX22" fmla="*/ 203200 w 1759230"/>
              <a:gd name="connsiteY22" fmla="*/ 374650 h 2159000"/>
              <a:gd name="connsiteX23" fmla="*/ 209550 w 1759230"/>
              <a:gd name="connsiteY23" fmla="*/ 298450 h 2159000"/>
              <a:gd name="connsiteX24" fmla="*/ 222250 w 1759230"/>
              <a:gd name="connsiteY24" fmla="*/ 279400 h 2159000"/>
              <a:gd name="connsiteX25" fmla="*/ 241300 w 1759230"/>
              <a:gd name="connsiteY25" fmla="*/ 196850 h 2159000"/>
              <a:gd name="connsiteX26" fmla="*/ 254000 w 1759230"/>
              <a:gd name="connsiteY26" fmla="*/ 177800 h 2159000"/>
              <a:gd name="connsiteX27" fmla="*/ 292100 w 1759230"/>
              <a:gd name="connsiteY27" fmla="*/ 165100 h 2159000"/>
              <a:gd name="connsiteX28" fmla="*/ 298450 w 1759230"/>
              <a:gd name="connsiteY28" fmla="*/ 139700 h 2159000"/>
              <a:gd name="connsiteX29" fmla="*/ 304800 w 1759230"/>
              <a:gd name="connsiteY29" fmla="*/ 107950 h 2159000"/>
              <a:gd name="connsiteX30" fmla="*/ 317500 w 1759230"/>
              <a:gd name="connsiteY30" fmla="*/ 69850 h 2159000"/>
              <a:gd name="connsiteX31" fmla="*/ 336550 w 1759230"/>
              <a:gd name="connsiteY31" fmla="*/ 63500 h 2159000"/>
              <a:gd name="connsiteX32" fmla="*/ 349250 w 1759230"/>
              <a:gd name="connsiteY32" fmla="*/ 44450 h 2159000"/>
              <a:gd name="connsiteX33" fmla="*/ 387350 w 1759230"/>
              <a:gd name="connsiteY33" fmla="*/ 25400 h 2159000"/>
              <a:gd name="connsiteX34" fmla="*/ 406400 w 1759230"/>
              <a:gd name="connsiteY34" fmla="*/ 12700 h 2159000"/>
              <a:gd name="connsiteX35" fmla="*/ 444500 w 1759230"/>
              <a:gd name="connsiteY35" fmla="*/ 0 h 2159000"/>
              <a:gd name="connsiteX36" fmla="*/ 457200 w 1759230"/>
              <a:gd name="connsiteY36" fmla="*/ 19050 h 2159000"/>
              <a:gd name="connsiteX37" fmla="*/ 469900 w 1759230"/>
              <a:gd name="connsiteY37" fmla="*/ 95250 h 2159000"/>
              <a:gd name="connsiteX38" fmla="*/ 476250 w 1759230"/>
              <a:gd name="connsiteY38" fmla="*/ 171450 h 2159000"/>
              <a:gd name="connsiteX39" fmla="*/ 482600 w 1759230"/>
              <a:gd name="connsiteY39" fmla="*/ 190500 h 2159000"/>
              <a:gd name="connsiteX40" fmla="*/ 501650 w 1759230"/>
              <a:gd name="connsiteY40" fmla="*/ 203200 h 2159000"/>
              <a:gd name="connsiteX41" fmla="*/ 539750 w 1759230"/>
              <a:gd name="connsiteY41" fmla="*/ 228600 h 2159000"/>
              <a:gd name="connsiteX42" fmla="*/ 584200 w 1759230"/>
              <a:gd name="connsiteY42" fmla="*/ 222250 h 2159000"/>
              <a:gd name="connsiteX43" fmla="*/ 603250 w 1759230"/>
              <a:gd name="connsiteY43" fmla="*/ 254000 h 2159000"/>
              <a:gd name="connsiteX44" fmla="*/ 565150 w 1759230"/>
              <a:gd name="connsiteY44" fmla="*/ 266700 h 2159000"/>
              <a:gd name="connsiteX45" fmla="*/ 546100 w 1759230"/>
              <a:gd name="connsiteY45" fmla="*/ 279400 h 2159000"/>
              <a:gd name="connsiteX46" fmla="*/ 571500 w 1759230"/>
              <a:gd name="connsiteY46" fmla="*/ 304800 h 2159000"/>
              <a:gd name="connsiteX47" fmla="*/ 609600 w 1759230"/>
              <a:gd name="connsiteY47" fmla="*/ 330200 h 2159000"/>
              <a:gd name="connsiteX48" fmla="*/ 622300 w 1759230"/>
              <a:gd name="connsiteY48" fmla="*/ 368300 h 2159000"/>
              <a:gd name="connsiteX49" fmla="*/ 628650 w 1759230"/>
              <a:gd name="connsiteY49" fmla="*/ 387350 h 2159000"/>
              <a:gd name="connsiteX50" fmla="*/ 647700 w 1759230"/>
              <a:gd name="connsiteY50" fmla="*/ 393700 h 2159000"/>
              <a:gd name="connsiteX51" fmla="*/ 679450 w 1759230"/>
              <a:gd name="connsiteY51" fmla="*/ 400050 h 2159000"/>
              <a:gd name="connsiteX52" fmla="*/ 698500 w 1759230"/>
              <a:gd name="connsiteY52" fmla="*/ 457200 h 2159000"/>
              <a:gd name="connsiteX53" fmla="*/ 704850 w 1759230"/>
              <a:gd name="connsiteY53" fmla="*/ 476250 h 2159000"/>
              <a:gd name="connsiteX54" fmla="*/ 723900 w 1759230"/>
              <a:gd name="connsiteY54" fmla="*/ 488950 h 2159000"/>
              <a:gd name="connsiteX55" fmla="*/ 755650 w 1759230"/>
              <a:gd name="connsiteY55" fmla="*/ 533400 h 2159000"/>
              <a:gd name="connsiteX56" fmla="*/ 774700 w 1759230"/>
              <a:gd name="connsiteY56" fmla="*/ 546100 h 2159000"/>
              <a:gd name="connsiteX57" fmla="*/ 781050 w 1759230"/>
              <a:gd name="connsiteY57" fmla="*/ 565150 h 2159000"/>
              <a:gd name="connsiteX58" fmla="*/ 742950 w 1759230"/>
              <a:gd name="connsiteY58" fmla="*/ 641350 h 2159000"/>
              <a:gd name="connsiteX59" fmla="*/ 736600 w 1759230"/>
              <a:gd name="connsiteY59" fmla="*/ 660400 h 2159000"/>
              <a:gd name="connsiteX60" fmla="*/ 742950 w 1759230"/>
              <a:gd name="connsiteY60" fmla="*/ 679450 h 2159000"/>
              <a:gd name="connsiteX61" fmla="*/ 762000 w 1759230"/>
              <a:gd name="connsiteY61" fmla="*/ 685800 h 2159000"/>
              <a:gd name="connsiteX62" fmla="*/ 819150 w 1759230"/>
              <a:gd name="connsiteY62" fmla="*/ 692150 h 2159000"/>
              <a:gd name="connsiteX63" fmla="*/ 806450 w 1759230"/>
              <a:gd name="connsiteY63" fmla="*/ 755650 h 2159000"/>
              <a:gd name="connsiteX64" fmla="*/ 787400 w 1759230"/>
              <a:gd name="connsiteY64" fmla="*/ 793750 h 2159000"/>
              <a:gd name="connsiteX65" fmla="*/ 831850 w 1759230"/>
              <a:gd name="connsiteY65" fmla="*/ 838200 h 2159000"/>
              <a:gd name="connsiteX66" fmla="*/ 850900 w 1759230"/>
              <a:gd name="connsiteY66" fmla="*/ 850900 h 2159000"/>
              <a:gd name="connsiteX67" fmla="*/ 876300 w 1759230"/>
              <a:gd name="connsiteY67" fmla="*/ 889000 h 2159000"/>
              <a:gd name="connsiteX68" fmla="*/ 889000 w 1759230"/>
              <a:gd name="connsiteY68" fmla="*/ 908050 h 2159000"/>
              <a:gd name="connsiteX69" fmla="*/ 908050 w 1759230"/>
              <a:gd name="connsiteY69" fmla="*/ 914400 h 2159000"/>
              <a:gd name="connsiteX70" fmla="*/ 1028700 w 1759230"/>
              <a:gd name="connsiteY70" fmla="*/ 958850 h 2159000"/>
              <a:gd name="connsiteX71" fmla="*/ 1035050 w 1759230"/>
              <a:gd name="connsiteY71" fmla="*/ 977900 h 2159000"/>
              <a:gd name="connsiteX72" fmla="*/ 1016000 w 1759230"/>
              <a:gd name="connsiteY72" fmla="*/ 1041400 h 2159000"/>
              <a:gd name="connsiteX73" fmla="*/ 1041400 w 1759230"/>
              <a:gd name="connsiteY73" fmla="*/ 1117600 h 2159000"/>
              <a:gd name="connsiteX74" fmla="*/ 1085850 w 1759230"/>
              <a:gd name="connsiteY74" fmla="*/ 1111250 h 2159000"/>
              <a:gd name="connsiteX75" fmla="*/ 1104900 w 1759230"/>
              <a:gd name="connsiteY75" fmla="*/ 1104900 h 2159000"/>
              <a:gd name="connsiteX76" fmla="*/ 1123950 w 1759230"/>
              <a:gd name="connsiteY76" fmla="*/ 1092200 h 2159000"/>
              <a:gd name="connsiteX77" fmla="*/ 1276350 w 1759230"/>
              <a:gd name="connsiteY77" fmla="*/ 1085850 h 2159000"/>
              <a:gd name="connsiteX78" fmla="*/ 1301750 w 1759230"/>
              <a:gd name="connsiteY78" fmla="*/ 1092200 h 2159000"/>
              <a:gd name="connsiteX79" fmla="*/ 1314450 w 1759230"/>
              <a:gd name="connsiteY79" fmla="*/ 1130300 h 2159000"/>
              <a:gd name="connsiteX80" fmla="*/ 1327150 w 1759230"/>
              <a:gd name="connsiteY80" fmla="*/ 1168400 h 2159000"/>
              <a:gd name="connsiteX81" fmla="*/ 1333500 w 1759230"/>
              <a:gd name="connsiteY81" fmla="*/ 1187450 h 2159000"/>
              <a:gd name="connsiteX82" fmla="*/ 1339850 w 1759230"/>
              <a:gd name="connsiteY82" fmla="*/ 1206500 h 2159000"/>
              <a:gd name="connsiteX83" fmla="*/ 1377950 w 1759230"/>
              <a:gd name="connsiteY83" fmla="*/ 1231900 h 2159000"/>
              <a:gd name="connsiteX84" fmla="*/ 1397000 w 1759230"/>
              <a:gd name="connsiteY84" fmla="*/ 1244600 h 2159000"/>
              <a:gd name="connsiteX85" fmla="*/ 1422400 w 1759230"/>
              <a:gd name="connsiteY85" fmla="*/ 1282700 h 2159000"/>
              <a:gd name="connsiteX86" fmla="*/ 1536700 w 1759230"/>
              <a:gd name="connsiteY86" fmla="*/ 1308100 h 2159000"/>
              <a:gd name="connsiteX87" fmla="*/ 1555750 w 1759230"/>
              <a:gd name="connsiteY87" fmla="*/ 1327150 h 2159000"/>
              <a:gd name="connsiteX88" fmla="*/ 1574800 w 1759230"/>
              <a:gd name="connsiteY88" fmla="*/ 1339850 h 2159000"/>
              <a:gd name="connsiteX89" fmla="*/ 1644650 w 1759230"/>
              <a:gd name="connsiteY89" fmla="*/ 1352550 h 2159000"/>
              <a:gd name="connsiteX90" fmla="*/ 1670050 w 1759230"/>
              <a:gd name="connsiteY90" fmla="*/ 1390650 h 2159000"/>
              <a:gd name="connsiteX91" fmla="*/ 1682750 w 1759230"/>
              <a:gd name="connsiteY91" fmla="*/ 1409700 h 2159000"/>
              <a:gd name="connsiteX92" fmla="*/ 1720850 w 1759230"/>
              <a:gd name="connsiteY92" fmla="*/ 1435100 h 2159000"/>
              <a:gd name="connsiteX93" fmla="*/ 1739900 w 1759230"/>
              <a:gd name="connsiteY93" fmla="*/ 1447800 h 2159000"/>
              <a:gd name="connsiteX94" fmla="*/ 1752600 w 1759230"/>
              <a:gd name="connsiteY94" fmla="*/ 1466850 h 2159000"/>
              <a:gd name="connsiteX95" fmla="*/ 1752600 w 1759230"/>
              <a:gd name="connsiteY95" fmla="*/ 1619250 h 2159000"/>
              <a:gd name="connsiteX96" fmla="*/ 1746250 w 1759230"/>
              <a:gd name="connsiteY96" fmla="*/ 1638300 h 2159000"/>
              <a:gd name="connsiteX97" fmla="*/ 1708150 w 1759230"/>
              <a:gd name="connsiteY97" fmla="*/ 1663700 h 2159000"/>
              <a:gd name="connsiteX98" fmla="*/ 1689100 w 1759230"/>
              <a:gd name="connsiteY98" fmla="*/ 1676400 h 2159000"/>
              <a:gd name="connsiteX99" fmla="*/ 1670050 w 1759230"/>
              <a:gd name="connsiteY99" fmla="*/ 1689100 h 2159000"/>
              <a:gd name="connsiteX100" fmla="*/ 1663700 w 1759230"/>
              <a:gd name="connsiteY100" fmla="*/ 1752600 h 2159000"/>
              <a:gd name="connsiteX101" fmla="*/ 1638300 w 1759230"/>
              <a:gd name="connsiteY101" fmla="*/ 1765300 h 2159000"/>
              <a:gd name="connsiteX102" fmla="*/ 1600200 w 1759230"/>
              <a:gd name="connsiteY102" fmla="*/ 1790700 h 2159000"/>
              <a:gd name="connsiteX103" fmla="*/ 1562100 w 1759230"/>
              <a:gd name="connsiteY103" fmla="*/ 1803400 h 2159000"/>
              <a:gd name="connsiteX104" fmla="*/ 1536700 w 1759230"/>
              <a:gd name="connsiteY104" fmla="*/ 1828800 h 2159000"/>
              <a:gd name="connsiteX105" fmla="*/ 1517650 w 1759230"/>
              <a:gd name="connsiteY105" fmla="*/ 1841500 h 2159000"/>
              <a:gd name="connsiteX106" fmla="*/ 1219200 w 1759230"/>
              <a:gd name="connsiteY106" fmla="*/ 1847850 h 2159000"/>
              <a:gd name="connsiteX107" fmla="*/ 1187450 w 1759230"/>
              <a:gd name="connsiteY107" fmla="*/ 1873250 h 2159000"/>
              <a:gd name="connsiteX108" fmla="*/ 1149350 w 1759230"/>
              <a:gd name="connsiteY108" fmla="*/ 1892300 h 2159000"/>
              <a:gd name="connsiteX109" fmla="*/ 1117600 w 1759230"/>
              <a:gd name="connsiteY109" fmla="*/ 1885950 h 2159000"/>
              <a:gd name="connsiteX110" fmla="*/ 1079500 w 1759230"/>
              <a:gd name="connsiteY110" fmla="*/ 1873250 h 2159000"/>
              <a:gd name="connsiteX111" fmla="*/ 1066800 w 1759230"/>
              <a:gd name="connsiteY111" fmla="*/ 1892300 h 2159000"/>
              <a:gd name="connsiteX112" fmla="*/ 1079500 w 1759230"/>
              <a:gd name="connsiteY112" fmla="*/ 1943100 h 2159000"/>
              <a:gd name="connsiteX113" fmla="*/ 1060450 w 1759230"/>
              <a:gd name="connsiteY113" fmla="*/ 1993900 h 2159000"/>
              <a:gd name="connsiteX114" fmla="*/ 1041400 w 1759230"/>
              <a:gd name="connsiteY114" fmla="*/ 2000250 h 2159000"/>
              <a:gd name="connsiteX115" fmla="*/ 1028700 w 1759230"/>
              <a:gd name="connsiteY115" fmla="*/ 2019300 h 2159000"/>
              <a:gd name="connsiteX116" fmla="*/ 1009650 w 1759230"/>
              <a:gd name="connsiteY116" fmla="*/ 2032000 h 2159000"/>
              <a:gd name="connsiteX117" fmla="*/ 984250 w 1759230"/>
              <a:gd name="connsiteY117" fmla="*/ 2070100 h 2159000"/>
              <a:gd name="connsiteX118" fmla="*/ 939800 w 1759230"/>
              <a:gd name="connsiteY118" fmla="*/ 2095500 h 2159000"/>
              <a:gd name="connsiteX119" fmla="*/ 882650 w 1759230"/>
              <a:gd name="connsiteY119" fmla="*/ 2139950 h 2159000"/>
              <a:gd name="connsiteX120" fmla="*/ 844550 w 1759230"/>
              <a:gd name="connsiteY120" fmla="*/ 2152650 h 2159000"/>
              <a:gd name="connsiteX121" fmla="*/ 825500 w 1759230"/>
              <a:gd name="connsiteY121" fmla="*/ 2159000 h 2159000"/>
              <a:gd name="connsiteX122" fmla="*/ 781050 w 1759230"/>
              <a:gd name="connsiteY122" fmla="*/ 2152650 h 2159000"/>
              <a:gd name="connsiteX123" fmla="*/ 774700 w 1759230"/>
              <a:gd name="connsiteY123" fmla="*/ 2133600 h 2159000"/>
              <a:gd name="connsiteX124" fmla="*/ 736600 w 1759230"/>
              <a:gd name="connsiteY124" fmla="*/ 2139950 h 2159000"/>
              <a:gd name="connsiteX125" fmla="*/ 755650 w 1759230"/>
              <a:gd name="connsiteY125" fmla="*/ 2120900 h 2159000"/>
              <a:gd name="connsiteX126" fmla="*/ 717550 w 1759230"/>
              <a:gd name="connsiteY126" fmla="*/ 2114550 h 2159000"/>
              <a:gd name="connsiteX127" fmla="*/ 673100 w 1759230"/>
              <a:gd name="connsiteY127" fmla="*/ 2101850 h 2159000"/>
              <a:gd name="connsiteX128" fmla="*/ 660400 w 1759230"/>
              <a:gd name="connsiteY128" fmla="*/ 2082800 h 2159000"/>
              <a:gd name="connsiteX129" fmla="*/ 622300 w 1759230"/>
              <a:gd name="connsiteY129" fmla="*/ 2057400 h 2159000"/>
              <a:gd name="connsiteX130" fmla="*/ 603250 w 1759230"/>
              <a:gd name="connsiteY130" fmla="*/ 2019300 h 2159000"/>
              <a:gd name="connsiteX131" fmla="*/ 596900 w 1759230"/>
              <a:gd name="connsiteY131" fmla="*/ 2000250 h 2159000"/>
              <a:gd name="connsiteX132" fmla="*/ 571500 w 1759230"/>
              <a:gd name="connsiteY132" fmla="*/ 1962150 h 2159000"/>
              <a:gd name="connsiteX133" fmla="*/ 558800 w 1759230"/>
              <a:gd name="connsiteY133" fmla="*/ 1943100 h 2159000"/>
              <a:gd name="connsiteX134" fmla="*/ 552450 w 1759230"/>
              <a:gd name="connsiteY134" fmla="*/ 1816100 h 2159000"/>
              <a:gd name="connsiteX135" fmla="*/ 539750 w 1759230"/>
              <a:gd name="connsiteY135" fmla="*/ 1778000 h 2159000"/>
              <a:gd name="connsiteX136" fmla="*/ 501650 w 1759230"/>
              <a:gd name="connsiteY136" fmla="*/ 1752600 h 2159000"/>
              <a:gd name="connsiteX137" fmla="*/ 495300 w 1759230"/>
              <a:gd name="connsiteY137" fmla="*/ 1733550 h 2159000"/>
              <a:gd name="connsiteX138" fmla="*/ 463550 w 1759230"/>
              <a:gd name="connsiteY138" fmla="*/ 1695450 h 2159000"/>
              <a:gd name="connsiteX139" fmla="*/ 450850 w 1759230"/>
              <a:gd name="connsiteY139" fmla="*/ 1657350 h 2159000"/>
              <a:gd name="connsiteX140" fmla="*/ 457200 w 1759230"/>
              <a:gd name="connsiteY140" fmla="*/ 1619250 h 2159000"/>
              <a:gd name="connsiteX141" fmla="*/ 488950 w 1759230"/>
              <a:gd name="connsiteY141" fmla="*/ 1593850 h 2159000"/>
              <a:gd name="connsiteX142" fmla="*/ 508000 w 1759230"/>
              <a:gd name="connsiteY142" fmla="*/ 1581150 h 2159000"/>
              <a:gd name="connsiteX143" fmla="*/ 527050 w 1759230"/>
              <a:gd name="connsiteY143" fmla="*/ 1574800 h 2159000"/>
              <a:gd name="connsiteX144" fmla="*/ 577850 w 1759230"/>
              <a:gd name="connsiteY144" fmla="*/ 1562100 h 2159000"/>
              <a:gd name="connsiteX145" fmla="*/ 622300 w 1759230"/>
              <a:gd name="connsiteY145" fmla="*/ 1517650 h 2159000"/>
              <a:gd name="connsiteX146" fmla="*/ 654050 w 1759230"/>
              <a:gd name="connsiteY146" fmla="*/ 1524000 h 2159000"/>
              <a:gd name="connsiteX147" fmla="*/ 673100 w 1759230"/>
              <a:gd name="connsiteY147" fmla="*/ 1536700 h 2159000"/>
              <a:gd name="connsiteX148" fmla="*/ 692150 w 1759230"/>
              <a:gd name="connsiteY148" fmla="*/ 1543050 h 2159000"/>
              <a:gd name="connsiteX149" fmla="*/ 698500 w 1759230"/>
              <a:gd name="connsiteY149" fmla="*/ 1524000 h 2159000"/>
              <a:gd name="connsiteX150" fmla="*/ 685800 w 1759230"/>
              <a:gd name="connsiteY150" fmla="*/ 1485900 h 2159000"/>
              <a:gd name="connsiteX151" fmla="*/ 628650 w 1759230"/>
              <a:gd name="connsiteY151" fmla="*/ 1441450 h 2159000"/>
              <a:gd name="connsiteX152" fmla="*/ 615950 w 1759230"/>
              <a:gd name="connsiteY152" fmla="*/ 1339850 h 2159000"/>
              <a:gd name="connsiteX153" fmla="*/ 609600 w 1759230"/>
              <a:gd name="connsiteY153" fmla="*/ 1314450 h 2159000"/>
              <a:gd name="connsiteX154" fmla="*/ 552450 w 1759230"/>
              <a:gd name="connsiteY154" fmla="*/ 1282700 h 2159000"/>
              <a:gd name="connsiteX155" fmla="*/ 533400 w 1759230"/>
              <a:gd name="connsiteY155" fmla="*/ 1270000 h 2159000"/>
              <a:gd name="connsiteX156" fmla="*/ 520700 w 1759230"/>
              <a:gd name="connsiteY156" fmla="*/ 1231900 h 2159000"/>
              <a:gd name="connsiteX157" fmla="*/ 482600 w 1759230"/>
              <a:gd name="connsiteY157" fmla="*/ 1200150 h 2159000"/>
              <a:gd name="connsiteX158" fmla="*/ 463550 w 1759230"/>
              <a:gd name="connsiteY158" fmla="*/ 1162050 h 2159000"/>
              <a:gd name="connsiteX159" fmla="*/ 406400 w 1759230"/>
              <a:gd name="connsiteY159" fmla="*/ 1117600 h 2159000"/>
              <a:gd name="connsiteX160" fmla="*/ 349250 w 1759230"/>
              <a:gd name="connsiteY160" fmla="*/ 1111250 h 2159000"/>
              <a:gd name="connsiteX161" fmla="*/ 330200 w 1759230"/>
              <a:gd name="connsiteY161" fmla="*/ 1098550 h 2159000"/>
              <a:gd name="connsiteX162" fmla="*/ 247650 w 1759230"/>
              <a:gd name="connsiteY162" fmla="*/ 1111250 h 2159000"/>
              <a:gd name="connsiteX163" fmla="*/ 209550 w 1759230"/>
              <a:gd name="connsiteY163" fmla="*/ 1117600 h 2159000"/>
              <a:gd name="connsiteX164" fmla="*/ 171450 w 1759230"/>
              <a:gd name="connsiteY164" fmla="*/ 1130300 h 2159000"/>
              <a:gd name="connsiteX165" fmla="*/ 133350 w 1759230"/>
              <a:gd name="connsiteY165" fmla="*/ 1117600 h 2159000"/>
              <a:gd name="connsiteX166" fmla="*/ 107950 w 1759230"/>
              <a:gd name="connsiteY166" fmla="*/ 1085850 h 2159000"/>
              <a:gd name="connsiteX167" fmla="*/ 38100 w 1759230"/>
              <a:gd name="connsiteY167" fmla="*/ 104775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759230" h="2159000">
                <a:moveTo>
                  <a:pt x="38100" y="1047750"/>
                </a:moveTo>
                <a:cubicBezTo>
                  <a:pt x="31750" y="1040342"/>
                  <a:pt x="63374" y="1050034"/>
                  <a:pt x="69850" y="1041400"/>
                </a:cubicBezTo>
                <a:cubicBezTo>
                  <a:pt x="74429" y="1035295"/>
                  <a:pt x="62893" y="1027376"/>
                  <a:pt x="57150" y="1022350"/>
                </a:cubicBezTo>
                <a:cubicBezTo>
                  <a:pt x="45663" y="1012299"/>
                  <a:pt x="31750" y="1005417"/>
                  <a:pt x="19050" y="996950"/>
                </a:cubicBezTo>
                <a:lnTo>
                  <a:pt x="0" y="984250"/>
                </a:lnTo>
                <a:cubicBezTo>
                  <a:pt x="2117" y="971550"/>
                  <a:pt x="-1033" y="956698"/>
                  <a:pt x="6350" y="946150"/>
                </a:cubicBezTo>
                <a:cubicBezTo>
                  <a:pt x="15103" y="933646"/>
                  <a:pt x="44450" y="920750"/>
                  <a:pt x="44450" y="920750"/>
                </a:cubicBezTo>
                <a:cubicBezTo>
                  <a:pt x="46567" y="914400"/>
                  <a:pt x="47807" y="907687"/>
                  <a:pt x="50800" y="901700"/>
                </a:cubicBezTo>
                <a:cubicBezTo>
                  <a:pt x="54213" y="894874"/>
                  <a:pt x="60494" y="889665"/>
                  <a:pt x="63500" y="882650"/>
                </a:cubicBezTo>
                <a:cubicBezTo>
                  <a:pt x="66938" y="874628"/>
                  <a:pt x="67452" y="865641"/>
                  <a:pt x="69850" y="857250"/>
                </a:cubicBezTo>
                <a:cubicBezTo>
                  <a:pt x="71689" y="850814"/>
                  <a:pt x="74083" y="844550"/>
                  <a:pt x="76200" y="838200"/>
                </a:cubicBezTo>
                <a:cubicBezTo>
                  <a:pt x="79933" y="771011"/>
                  <a:pt x="74004" y="748152"/>
                  <a:pt x="88900" y="698500"/>
                </a:cubicBezTo>
                <a:cubicBezTo>
                  <a:pt x="92747" y="685678"/>
                  <a:pt x="97367" y="673100"/>
                  <a:pt x="101600" y="660400"/>
                </a:cubicBezTo>
                <a:lnTo>
                  <a:pt x="107950" y="641350"/>
                </a:lnTo>
                <a:cubicBezTo>
                  <a:pt x="94095" y="599786"/>
                  <a:pt x="113338" y="640580"/>
                  <a:pt x="82550" y="615950"/>
                </a:cubicBezTo>
                <a:cubicBezTo>
                  <a:pt x="76591" y="611182"/>
                  <a:pt x="75246" y="602296"/>
                  <a:pt x="69850" y="596900"/>
                </a:cubicBezTo>
                <a:cubicBezTo>
                  <a:pt x="64454" y="591504"/>
                  <a:pt x="57150" y="588433"/>
                  <a:pt x="50800" y="584200"/>
                </a:cubicBezTo>
                <a:cubicBezTo>
                  <a:pt x="37662" y="564492"/>
                  <a:pt x="28757" y="560863"/>
                  <a:pt x="44450" y="533400"/>
                </a:cubicBezTo>
                <a:cubicBezTo>
                  <a:pt x="52317" y="519633"/>
                  <a:pt x="70953" y="520793"/>
                  <a:pt x="82550" y="514350"/>
                </a:cubicBezTo>
                <a:cubicBezTo>
                  <a:pt x="95893" y="506937"/>
                  <a:pt x="120650" y="488950"/>
                  <a:pt x="120650" y="488950"/>
                </a:cubicBezTo>
                <a:lnTo>
                  <a:pt x="146050" y="412750"/>
                </a:lnTo>
                <a:cubicBezTo>
                  <a:pt x="148167" y="406400"/>
                  <a:pt x="146831" y="397413"/>
                  <a:pt x="152400" y="393700"/>
                </a:cubicBezTo>
                <a:cubicBezTo>
                  <a:pt x="180430" y="375013"/>
                  <a:pt x="163966" y="382497"/>
                  <a:pt x="203200" y="374650"/>
                </a:cubicBezTo>
                <a:cubicBezTo>
                  <a:pt x="232260" y="331060"/>
                  <a:pt x="202357" y="384763"/>
                  <a:pt x="209550" y="298450"/>
                </a:cubicBezTo>
                <a:cubicBezTo>
                  <a:pt x="210184" y="290845"/>
                  <a:pt x="218017" y="285750"/>
                  <a:pt x="222250" y="279400"/>
                </a:cubicBezTo>
                <a:cubicBezTo>
                  <a:pt x="225178" y="258907"/>
                  <a:pt x="228621" y="215868"/>
                  <a:pt x="241300" y="196850"/>
                </a:cubicBezTo>
                <a:cubicBezTo>
                  <a:pt x="245533" y="190500"/>
                  <a:pt x="247528" y="181845"/>
                  <a:pt x="254000" y="177800"/>
                </a:cubicBezTo>
                <a:cubicBezTo>
                  <a:pt x="265352" y="170705"/>
                  <a:pt x="292100" y="165100"/>
                  <a:pt x="292100" y="165100"/>
                </a:cubicBezTo>
                <a:cubicBezTo>
                  <a:pt x="294217" y="156633"/>
                  <a:pt x="296557" y="148219"/>
                  <a:pt x="298450" y="139700"/>
                </a:cubicBezTo>
                <a:cubicBezTo>
                  <a:pt x="300791" y="129164"/>
                  <a:pt x="301960" y="118363"/>
                  <a:pt x="304800" y="107950"/>
                </a:cubicBezTo>
                <a:cubicBezTo>
                  <a:pt x="308322" y="95035"/>
                  <a:pt x="304800" y="74083"/>
                  <a:pt x="317500" y="69850"/>
                </a:cubicBezTo>
                <a:lnTo>
                  <a:pt x="336550" y="63500"/>
                </a:lnTo>
                <a:cubicBezTo>
                  <a:pt x="340783" y="57150"/>
                  <a:pt x="343854" y="49846"/>
                  <a:pt x="349250" y="44450"/>
                </a:cubicBezTo>
                <a:cubicBezTo>
                  <a:pt x="367448" y="26252"/>
                  <a:pt x="366692" y="35729"/>
                  <a:pt x="387350" y="25400"/>
                </a:cubicBezTo>
                <a:cubicBezTo>
                  <a:pt x="394176" y="21987"/>
                  <a:pt x="399426" y="15800"/>
                  <a:pt x="406400" y="12700"/>
                </a:cubicBezTo>
                <a:cubicBezTo>
                  <a:pt x="418633" y="7263"/>
                  <a:pt x="444500" y="0"/>
                  <a:pt x="444500" y="0"/>
                </a:cubicBezTo>
                <a:cubicBezTo>
                  <a:pt x="448733" y="6350"/>
                  <a:pt x="454194" y="12035"/>
                  <a:pt x="457200" y="19050"/>
                </a:cubicBezTo>
                <a:cubicBezTo>
                  <a:pt x="464417" y="35890"/>
                  <a:pt x="468865" y="84901"/>
                  <a:pt x="469900" y="95250"/>
                </a:cubicBezTo>
                <a:cubicBezTo>
                  <a:pt x="472436" y="120612"/>
                  <a:pt x="472881" y="146186"/>
                  <a:pt x="476250" y="171450"/>
                </a:cubicBezTo>
                <a:cubicBezTo>
                  <a:pt x="477135" y="178085"/>
                  <a:pt x="478419" y="185273"/>
                  <a:pt x="482600" y="190500"/>
                </a:cubicBezTo>
                <a:cubicBezTo>
                  <a:pt x="487368" y="196459"/>
                  <a:pt x="495787" y="198314"/>
                  <a:pt x="501650" y="203200"/>
                </a:cubicBezTo>
                <a:cubicBezTo>
                  <a:pt x="533361" y="229626"/>
                  <a:pt x="506272" y="217441"/>
                  <a:pt x="539750" y="228600"/>
                </a:cubicBezTo>
                <a:cubicBezTo>
                  <a:pt x="554567" y="226483"/>
                  <a:pt x="569233" y="222250"/>
                  <a:pt x="584200" y="222250"/>
                </a:cubicBezTo>
                <a:cubicBezTo>
                  <a:pt x="602868" y="222250"/>
                  <a:pt x="640391" y="226144"/>
                  <a:pt x="603250" y="254000"/>
                </a:cubicBezTo>
                <a:cubicBezTo>
                  <a:pt x="592540" y="262032"/>
                  <a:pt x="576289" y="259274"/>
                  <a:pt x="565150" y="266700"/>
                </a:cubicBezTo>
                <a:lnTo>
                  <a:pt x="546100" y="279400"/>
                </a:lnTo>
                <a:cubicBezTo>
                  <a:pt x="556876" y="311727"/>
                  <a:pt x="543791" y="289406"/>
                  <a:pt x="571500" y="304800"/>
                </a:cubicBezTo>
                <a:cubicBezTo>
                  <a:pt x="584843" y="312213"/>
                  <a:pt x="609600" y="330200"/>
                  <a:pt x="609600" y="330200"/>
                </a:cubicBezTo>
                <a:lnTo>
                  <a:pt x="622300" y="368300"/>
                </a:lnTo>
                <a:cubicBezTo>
                  <a:pt x="624417" y="374650"/>
                  <a:pt x="622300" y="385233"/>
                  <a:pt x="628650" y="387350"/>
                </a:cubicBezTo>
                <a:cubicBezTo>
                  <a:pt x="635000" y="389467"/>
                  <a:pt x="641206" y="392077"/>
                  <a:pt x="647700" y="393700"/>
                </a:cubicBezTo>
                <a:cubicBezTo>
                  <a:pt x="658171" y="396318"/>
                  <a:pt x="668867" y="397933"/>
                  <a:pt x="679450" y="400050"/>
                </a:cubicBezTo>
                <a:lnTo>
                  <a:pt x="698500" y="457200"/>
                </a:lnTo>
                <a:cubicBezTo>
                  <a:pt x="700617" y="463550"/>
                  <a:pt x="699281" y="472537"/>
                  <a:pt x="704850" y="476250"/>
                </a:cubicBezTo>
                <a:lnTo>
                  <a:pt x="723900" y="488950"/>
                </a:lnTo>
                <a:cubicBezTo>
                  <a:pt x="742950" y="546100"/>
                  <a:pt x="721783" y="516467"/>
                  <a:pt x="755650" y="533400"/>
                </a:cubicBezTo>
                <a:cubicBezTo>
                  <a:pt x="762476" y="536813"/>
                  <a:pt x="768350" y="541867"/>
                  <a:pt x="774700" y="546100"/>
                </a:cubicBezTo>
                <a:cubicBezTo>
                  <a:pt x="776817" y="552450"/>
                  <a:pt x="781789" y="558497"/>
                  <a:pt x="781050" y="565150"/>
                </a:cubicBezTo>
                <a:cubicBezTo>
                  <a:pt x="773852" y="629928"/>
                  <a:pt x="763999" y="578204"/>
                  <a:pt x="742950" y="641350"/>
                </a:cubicBezTo>
                <a:lnTo>
                  <a:pt x="736600" y="660400"/>
                </a:lnTo>
                <a:cubicBezTo>
                  <a:pt x="738717" y="666750"/>
                  <a:pt x="738217" y="674717"/>
                  <a:pt x="742950" y="679450"/>
                </a:cubicBezTo>
                <a:cubicBezTo>
                  <a:pt x="747683" y="684183"/>
                  <a:pt x="755398" y="684700"/>
                  <a:pt x="762000" y="685800"/>
                </a:cubicBezTo>
                <a:cubicBezTo>
                  <a:pt x="780906" y="688951"/>
                  <a:pt x="800100" y="690033"/>
                  <a:pt x="819150" y="692150"/>
                </a:cubicBezTo>
                <a:cubicBezTo>
                  <a:pt x="816810" y="708531"/>
                  <a:pt x="815316" y="737917"/>
                  <a:pt x="806450" y="755650"/>
                </a:cubicBezTo>
                <a:cubicBezTo>
                  <a:pt x="781831" y="804889"/>
                  <a:pt x="803361" y="745867"/>
                  <a:pt x="787400" y="793750"/>
                </a:cubicBezTo>
                <a:cubicBezTo>
                  <a:pt x="798577" y="827280"/>
                  <a:pt x="788181" y="809087"/>
                  <a:pt x="831850" y="838200"/>
                </a:cubicBezTo>
                <a:lnTo>
                  <a:pt x="850900" y="850900"/>
                </a:lnTo>
                <a:lnTo>
                  <a:pt x="876300" y="889000"/>
                </a:lnTo>
                <a:cubicBezTo>
                  <a:pt x="880533" y="895350"/>
                  <a:pt x="881760" y="905637"/>
                  <a:pt x="889000" y="908050"/>
                </a:cubicBezTo>
                <a:lnTo>
                  <a:pt x="908050" y="914400"/>
                </a:lnTo>
                <a:cubicBezTo>
                  <a:pt x="932149" y="986696"/>
                  <a:pt x="907386" y="951714"/>
                  <a:pt x="1028700" y="958850"/>
                </a:cubicBezTo>
                <a:cubicBezTo>
                  <a:pt x="1030817" y="965200"/>
                  <a:pt x="1035050" y="971207"/>
                  <a:pt x="1035050" y="977900"/>
                </a:cubicBezTo>
                <a:cubicBezTo>
                  <a:pt x="1035050" y="1018761"/>
                  <a:pt x="1033214" y="1015579"/>
                  <a:pt x="1016000" y="1041400"/>
                </a:cubicBezTo>
                <a:cubicBezTo>
                  <a:pt x="1017016" y="1050540"/>
                  <a:pt x="1011761" y="1111672"/>
                  <a:pt x="1041400" y="1117600"/>
                </a:cubicBezTo>
                <a:cubicBezTo>
                  <a:pt x="1056076" y="1120535"/>
                  <a:pt x="1071033" y="1113367"/>
                  <a:pt x="1085850" y="1111250"/>
                </a:cubicBezTo>
                <a:cubicBezTo>
                  <a:pt x="1092200" y="1109133"/>
                  <a:pt x="1098913" y="1107893"/>
                  <a:pt x="1104900" y="1104900"/>
                </a:cubicBezTo>
                <a:cubicBezTo>
                  <a:pt x="1111726" y="1101487"/>
                  <a:pt x="1116365" y="1093043"/>
                  <a:pt x="1123950" y="1092200"/>
                </a:cubicBezTo>
                <a:cubicBezTo>
                  <a:pt x="1174483" y="1086585"/>
                  <a:pt x="1225550" y="1087967"/>
                  <a:pt x="1276350" y="1085850"/>
                </a:cubicBezTo>
                <a:cubicBezTo>
                  <a:pt x="1284817" y="1087967"/>
                  <a:pt x="1296070" y="1085574"/>
                  <a:pt x="1301750" y="1092200"/>
                </a:cubicBezTo>
                <a:cubicBezTo>
                  <a:pt x="1310462" y="1102364"/>
                  <a:pt x="1310217" y="1117600"/>
                  <a:pt x="1314450" y="1130300"/>
                </a:cubicBezTo>
                <a:lnTo>
                  <a:pt x="1327150" y="1168400"/>
                </a:lnTo>
                <a:lnTo>
                  <a:pt x="1333500" y="1187450"/>
                </a:lnTo>
                <a:cubicBezTo>
                  <a:pt x="1335617" y="1193800"/>
                  <a:pt x="1334281" y="1202787"/>
                  <a:pt x="1339850" y="1206500"/>
                </a:cubicBezTo>
                <a:lnTo>
                  <a:pt x="1377950" y="1231900"/>
                </a:lnTo>
                <a:lnTo>
                  <a:pt x="1397000" y="1244600"/>
                </a:lnTo>
                <a:lnTo>
                  <a:pt x="1422400" y="1282700"/>
                </a:lnTo>
                <a:cubicBezTo>
                  <a:pt x="1453923" y="1329984"/>
                  <a:pt x="1427483" y="1301274"/>
                  <a:pt x="1536700" y="1308100"/>
                </a:cubicBezTo>
                <a:cubicBezTo>
                  <a:pt x="1543050" y="1314450"/>
                  <a:pt x="1548851" y="1321401"/>
                  <a:pt x="1555750" y="1327150"/>
                </a:cubicBezTo>
                <a:cubicBezTo>
                  <a:pt x="1561613" y="1332036"/>
                  <a:pt x="1567974" y="1336437"/>
                  <a:pt x="1574800" y="1339850"/>
                </a:cubicBezTo>
                <a:cubicBezTo>
                  <a:pt x="1594377" y="1349639"/>
                  <a:pt x="1627138" y="1350361"/>
                  <a:pt x="1644650" y="1352550"/>
                </a:cubicBezTo>
                <a:lnTo>
                  <a:pt x="1670050" y="1390650"/>
                </a:lnTo>
                <a:cubicBezTo>
                  <a:pt x="1674283" y="1397000"/>
                  <a:pt x="1676400" y="1405467"/>
                  <a:pt x="1682750" y="1409700"/>
                </a:cubicBezTo>
                <a:lnTo>
                  <a:pt x="1720850" y="1435100"/>
                </a:lnTo>
                <a:lnTo>
                  <a:pt x="1739900" y="1447800"/>
                </a:lnTo>
                <a:cubicBezTo>
                  <a:pt x="1744133" y="1454150"/>
                  <a:pt x="1750407" y="1459540"/>
                  <a:pt x="1752600" y="1466850"/>
                </a:cubicBezTo>
                <a:cubicBezTo>
                  <a:pt x="1765620" y="1510249"/>
                  <a:pt x="1756042" y="1584825"/>
                  <a:pt x="1752600" y="1619250"/>
                </a:cubicBezTo>
                <a:cubicBezTo>
                  <a:pt x="1751934" y="1625910"/>
                  <a:pt x="1750983" y="1633567"/>
                  <a:pt x="1746250" y="1638300"/>
                </a:cubicBezTo>
                <a:cubicBezTo>
                  <a:pt x="1735457" y="1649093"/>
                  <a:pt x="1720850" y="1655233"/>
                  <a:pt x="1708150" y="1663700"/>
                </a:cubicBezTo>
                <a:lnTo>
                  <a:pt x="1689100" y="1676400"/>
                </a:lnTo>
                <a:lnTo>
                  <a:pt x="1670050" y="1689100"/>
                </a:lnTo>
                <a:cubicBezTo>
                  <a:pt x="1667933" y="1710267"/>
                  <a:pt x="1671882" y="1732964"/>
                  <a:pt x="1663700" y="1752600"/>
                </a:cubicBezTo>
                <a:cubicBezTo>
                  <a:pt x="1660059" y="1761338"/>
                  <a:pt x="1646417" y="1760430"/>
                  <a:pt x="1638300" y="1765300"/>
                </a:cubicBezTo>
                <a:cubicBezTo>
                  <a:pt x="1625212" y="1773153"/>
                  <a:pt x="1614680" y="1785873"/>
                  <a:pt x="1600200" y="1790700"/>
                </a:cubicBezTo>
                <a:lnTo>
                  <a:pt x="1562100" y="1803400"/>
                </a:lnTo>
                <a:cubicBezTo>
                  <a:pt x="1551940" y="1833880"/>
                  <a:pt x="1563793" y="1815253"/>
                  <a:pt x="1536700" y="1828800"/>
                </a:cubicBezTo>
                <a:cubicBezTo>
                  <a:pt x="1529874" y="1832213"/>
                  <a:pt x="1525268" y="1841043"/>
                  <a:pt x="1517650" y="1841500"/>
                </a:cubicBezTo>
                <a:cubicBezTo>
                  <a:pt x="1418323" y="1847460"/>
                  <a:pt x="1318683" y="1845733"/>
                  <a:pt x="1219200" y="1847850"/>
                </a:cubicBezTo>
                <a:cubicBezTo>
                  <a:pt x="1182114" y="1860212"/>
                  <a:pt x="1216173" y="1844527"/>
                  <a:pt x="1187450" y="1873250"/>
                </a:cubicBezTo>
                <a:cubicBezTo>
                  <a:pt x="1175140" y="1885560"/>
                  <a:pt x="1164844" y="1887135"/>
                  <a:pt x="1149350" y="1892300"/>
                </a:cubicBezTo>
                <a:cubicBezTo>
                  <a:pt x="1138767" y="1890183"/>
                  <a:pt x="1128013" y="1888790"/>
                  <a:pt x="1117600" y="1885950"/>
                </a:cubicBezTo>
                <a:cubicBezTo>
                  <a:pt x="1104685" y="1882428"/>
                  <a:pt x="1079500" y="1873250"/>
                  <a:pt x="1079500" y="1873250"/>
                </a:cubicBezTo>
                <a:cubicBezTo>
                  <a:pt x="1075267" y="1879600"/>
                  <a:pt x="1067747" y="1884727"/>
                  <a:pt x="1066800" y="1892300"/>
                </a:cubicBezTo>
                <a:cubicBezTo>
                  <a:pt x="1065407" y="1903446"/>
                  <a:pt x="1075353" y="1930660"/>
                  <a:pt x="1079500" y="1943100"/>
                </a:cubicBezTo>
                <a:cubicBezTo>
                  <a:pt x="1076058" y="1960311"/>
                  <a:pt x="1076022" y="1981442"/>
                  <a:pt x="1060450" y="1993900"/>
                </a:cubicBezTo>
                <a:cubicBezTo>
                  <a:pt x="1055223" y="1998081"/>
                  <a:pt x="1047750" y="1998133"/>
                  <a:pt x="1041400" y="2000250"/>
                </a:cubicBezTo>
                <a:cubicBezTo>
                  <a:pt x="1037167" y="2006600"/>
                  <a:pt x="1034096" y="2013904"/>
                  <a:pt x="1028700" y="2019300"/>
                </a:cubicBezTo>
                <a:cubicBezTo>
                  <a:pt x="1023304" y="2024696"/>
                  <a:pt x="1014676" y="2026257"/>
                  <a:pt x="1009650" y="2032000"/>
                </a:cubicBezTo>
                <a:cubicBezTo>
                  <a:pt x="999599" y="2043487"/>
                  <a:pt x="997902" y="2063274"/>
                  <a:pt x="984250" y="2070100"/>
                </a:cubicBezTo>
                <a:cubicBezTo>
                  <a:pt x="952024" y="2086213"/>
                  <a:pt x="966726" y="2077549"/>
                  <a:pt x="939800" y="2095500"/>
                </a:cubicBezTo>
                <a:cubicBezTo>
                  <a:pt x="904498" y="2148453"/>
                  <a:pt x="932136" y="2126454"/>
                  <a:pt x="882650" y="2139950"/>
                </a:cubicBezTo>
                <a:cubicBezTo>
                  <a:pt x="869735" y="2143472"/>
                  <a:pt x="857250" y="2148417"/>
                  <a:pt x="844550" y="2152650"/>
                </a:cubicBezTo>
                <a:lnTo>
                  <a:pt x="825500" y="2159000"/>
                </a:lnTo>
                <a:cubicBezTo>
                  <a:pt x="810683" y="2156883"/>
                  <a:pt x="794437" y="2159343"/>
                  <a:pt x="781050" y="2152650"/>
                </a:cubicBezTo>
                <a:cubicBezTo>
                  <a:pt x="775063" y="2149657"/>
                  <a:pt x="781136" y="2135439"/>
                  <a:pt x="774700" y="2133600"/>
                </a:cubicBezTo>
                <a:cubicBezTo>
                  <a:pt x="762320" y="2130063"/>
                  <a:pt x="749300" y="2137833"/>
                  <a:pt x="736600" y="2139950"/>
                </a:cubicBezTo>
                <a:cubicBezTo>
                  <a:pt x="742950" y="2133600"/>
                  <a:pt x="755650" y="2129880"/>
                  <a:pt x="755650" y="2120900"/>
                </a:cubicBezTo>
                <a:cubicBezTo>
                  <a:pt x="755650" y="2096281"/>
                  <a:pt x="722248" y="2112984"/>
                  <a:pt x="717550" y="2114550"/>
                </a:cubicBezTo>
                <a:cubicBezTo>
                  <a:pt x="715891" y="2114135"/>
                  <a:pt x="677241" y="2105163"/>
                  <a:pt x="673100" y="2101850"/>
                </a:cubicBezTo>
                <a:cubicBezTo>
                  <a:pt x="667141" y="2097082"/>
                  <a:pt x="666143" y="2087826"/>
                  <a:pt x="660400" y="2082800"/>
                </a:cubicBezTo>
                <a:cubicBezTo>
                  <a:pt x="648913" y="2072749"/>
                  <a:pt x="622300" y="2057400"/>
                  <a:pt x="622300" y="2057400"/>
                </a:cubicBezTo>
                <a:cubicBezTo>
                  <a:pt x="606339" y="2009517"/>
                  <a:pt x="627869" y="2068539"/>
                  <a:pt x="603250" y="2019300"/>
                </a:cubicBezTo>
                <a:cubicBezTo>
                  <a:pt x="600257" y="2013313"/>
                  <a:pt x="600151" y="2006101"/>
                  <a:pt x="596900" y="2000250"/>
                </a:cubicBezTo>
                <a:cubicBezTo>
                  <a:pt x="589487" y="1986907"/>
                  <a:pt x="579967" y="1974850"/>
                  <a:pt x="571500" y="1962150"/>
                </a:cubicBezTo>
                <a:lnTo>
                  <a:pt x="558800" y="1943100"/>
                </a:lnTo>
                <a:cubicBezTo>
                  <a:pt x="556683" y="1900767"/>
                  <a:pt x="557308" y="1858207"/>
                  <a:pt x="552450" y="1816100"/>
                </a:cubicBezTo>
                <a:cubicBezTo>
                  <a:pt x="550916" y="1802801"/>
                  <a:pt x="550889" y="1785426"/>
                  <a:pt x="539750" y="1778000"/>
                </a:cubicBezTo>
                <a:lnTo>
                  <a:pt x="501650" y="1752600"/>
                </a:lnTo>
                <a:cubicBezTo>
                  <a:pt x="499533" y="1746250"/>
                  <a:pt x="499013" y="1739119"/>
                  <a:pt x="495300" y="1733550"/>
                </a:cubicBezTo>
                <a:cubicBezTo>
                  <a:pt x="475361" y="1703642"/>
                  <a:pt x="477400" y="1726613"/>
                  <a:pt x="463550" y="1695450"/>
                </a:cubicBezTo>
                <a:cubicBezTo>
                  <a:pt x="458113" y="1683217"/>
                  <a:pt x="450850" y="1657350"/>
                  <a:pt x="450850" y="1657350"/>
                </a:cubicBezTo>
                <a:cubicBezTo>
                  <a:pt x="452967" y="1644650"/>
                  <a:pt x="453129" y="1631464"/>
                  <a:pt x="457200" y="1619250"/>
                </a:cubicBezTo>
                <a:cubicBezTo>
                  <a:pt x="465764" y="1593559"/>
                  <a:pt x="469544" y="1603553"/>
                  <a:pt x="488950" y="1593850"/>
                </a:cubicBezTo>
                <a:cubicBezTo>
                  <a:pt x="495776" y="1590437"/>
                  <a:pt x="501174" y="1584563"/>
                  <a:pt x="508000" y="1581150"/>
                </a:cubicBezTo>
                <a:cubicBezTo>
                  <a:pt x="513987" y="1578157"/>
                  <a:pt x="520592" y="1576561"/>
                  <a:pt x="527050" y="1574800"/>
                </a:cubicBezTo>
                <a:cubicBezTo>
                  <a:pt x="543889" y="1570207"/>
                  <a:pt x="577850" y="1562100"/>
                  <a:pt x="577850" y="1562100"/>
                </a:cubicBezTo>
                <a:cubicBezTo>
                  <a:pt x="606963" y="1518431"/>
                  <a:pt x="588770" y="1528827"/>
                  <a:pt x="622300" y="1517650"/>
                </a:cubicBezTo>
                <a:cubicBezTo>
                  <a:pt x="632883" y="1519767"/>
                  <a:pt x="643944" y="1520210"/>
                  <a:pt x="654050" y="1524000"/>
                </a:cubicBezTo>
                <a:cubicBezTo>
                  <a:pt x="661196" y="1526680"/>
                  <a:pt x="666274" y="1533287"/>
                  <a:pt x="673100" y="1536700"/>
                </a:cubicBezTo>
                <a:cubicBezTo>
                  <a:pt x="679087" y="1539693"/>
                  <a:pt x="685800" y="1540933"/>
                  <a:pt x="692150" y="1543050"/>
                </a:cubicBezTo>
                <a:cubicBezTo>
                  <a:pt x="694267" y="1536700"/>
                  <a:pt x="699239" y="1530653"/>
                  <a:pt x="698500" y="1524000"/>
                </a:cubicBezTo>
                <a:cubicBezTo>
                  <a:pt x="697022" y="1510695"/>
                  <a:pt x="696939" y="1493326"/>
                  <a:pt x="685800" y="1485900"/>
                </a:cubicBezTo>
                <a:cubicBezTo>
                  <a:pt x="640228" y="1455519"/>
                  <a:pt x="658493" y="1471293"/>
                  <a:pt x="628650" y="1441450"/>
                </a:cubicBezTo>
                <a:cubicBezTo>
                  <a:pt x="618515" y="1309692"/>
                  <a:pt x="631821" y="1395398"/>
                  <a:pt x="615950" y="1339850"/>
                </a:cubicBezTo>
                <a:cubicBezTo>
                  <a:pt x="613552" y="1331459"/>
                  <a:pt x="615347" y="1321018"/>
                  <a:pt x="609600" y="1314450"/>
                </a:cubicBezTo>
                <a:cubicBezTo>
                  <a:pt x="578455" y="1278856"/>
                  <a:pt x="580488" y="1296719"/>
                  <a:pt x="552450" y="1282700"/>
                </a:cubicBezTo>
                <a:cubicBezTo>
                  <a:pt x="545624" y="1279287"/>
                  <a:pt x="539750" y="1274233"/>
                  <a:pt x="533400" y="1270000"/>
                </a:cubicBezTo>
                <a:cubicBezTo>
                  <a:pt x="529167" y="1257300"/>
                  <a:pt x="531839" y="1239326"/>
                  <a:pt x="520700" y="1231900"/>
                </a:cubicBezTo>
                <a:cubicBezTo>
                  <a:pt x="494178" y="1214219"/>
                  <a:pt x="507046" y="1224596"/>
                  <a:pt x="482600" y="1200150"/>
                </a:cubicBezTo>
                <a:cubicBezTo>
                  <a:pt x="476716" y="1182497"/>
                  <a:pt x="476680" y="1176822"/>
                  <a:pt x="463550" y="1162050"/>
                </a:cubicBezTo>
                <a:cubicBezTo>
                  <a:pt x="443145" y="1139094"/>
                  <a:pt x="434130" y="1122222"/>
                  <a:pt x="406400" y="1117600"/>
                </a:cubicBezTo>
                <a:cubicBezTo>
                  <a:pt x="387494" y="1114449"/>
                  <a:pt x="368300" y="1113367"/>
                  <a:pt x="349250" y="1111250"/>
                </a:cubicBezTo>
                <a:cubicBezTo>
                  <a:pt x="342900" y="1107017"/>
                  <a:pt x="337805" y="1099184"/>
                  <a:pt x="330200" y="1098550"/>
                </a:cubicBezTo>
                <a:cubicBezTo>
                  <a:pt x="292498" y="1095408"/>
                  <a:pt x="278840" y="1105012"/>
                  <a:pt x="247650" y="1111250"/>
                </a:cubicBezTo>
                <a:cubicBezTo>
                  <a:pt x="235025" y="1113775"/>
                  <a:pt x="222041" y="1114477"/>
                  <a:pt x="209550" y="1117600"/>
                </a:cubicBezTo>
                <a:cubicBezTo>
                  <a:pt x="196563" y="1120847"/>
                  <a:pt x="171450" y="1130300"/>
                  <a:pt x="171450" y="1130300"/>
                </a:cubicBezTo>
                <a:cubicBezTo>
                  <a:pt x="158750" y="1126067"/>
                  <a:pt x="137583" y="1130300"/>
                  <a:pt x="133350" y="1117600"/>
                </a:cubicBezTo>
                <a:cubicBezTo>
                  <a:pt x="124587" y="1091310"/>
                  <a:pt x="132569" y="1102263"/>
                  <a:pt x="107950" y="1085850"/>
                </a:cubicBezTo>
                <a:cubicBezTo>
                  <a:pt x="90554" y="1059755"/>
                  <a:pt x="44450" y="1055158"/>
                  <a:pt x="38100" y="1047750"/>
                </a:cubicBezTo>
                <a:close/>
              </a:path>
            </a:pathLst>
          </a:custGeom>
          <a:noFill/>
          <a:ln w="12700" cmpd="sng">
            <a:solidFill>
              <a:srgbClr val="F1FBB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IMG_0268 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26" y="2287387"/>
            <a:ext cx="3266573" cy="4373429"/>
          </a:xfrm>
          <a:prstGeom prst="rect">
            <a:avLst/>
          </a:prstGeom>
        </p:spPr>
      </p:pic>
      <p:pic>
        <p:nvPicPr>
          <p:cNvPr id="30" name="pasted-image.png"/>
          <p:cNvPicPr/>
          <p:nvPr/>
        </p:nvPicPr>
        <p:blipFill rotWithShape="1">
          <a:blip r:embed="rId4">
            <a:extLst/>
          </a:blip>
          <a:srcRect l="32324" t="37286" r="37159" b="12762"/>
          <a:stretch/>
        </p:blipFill>
        <p:spPr>
          <a:xfrm>
            <a:off x="6686004" y="4495800"/>
            <a:ext cx="2405403" cy="2208807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4" name="Picture 3" descr="F09_v0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116" y="1066800"/>
            <a:ext cx="3922884" cy="29489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30373" y="4442025"/>
            <a:ext cx="1070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Chehalis</a:t>
            </a:r>
            <a:r>
              <a:rPr lang="en-US" dirty="0" smtClean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6627" y="2377742"/>
            <a:ext cx="1747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Quinault Valley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888726" y="2577587"/>
            <a:ext cx="3573553" cy="5478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3" idx="0"/>
          </p:cNvCxnSpPr>
          <p:nvPr/>
        </p:nvCxnSpPr>
        <p:spPr>
          <a:xfrm flipV="1">
            <a:off x="5565784" y="3660926"/>
            <a:ext cx="2004671" cy="7810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07029" y="4815589"/>
            <a:ext cx="1984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852A0"/>
                </a:solidFill>
              </a:rPr>
              <a:t>10–15 dual gauges </a:t>
            </a:r>
            <a:br>
              <a:rPr lang="en-US" sz="1600" dirty="0" smtClean="0">
                <a:solidFill>
                  <a:srgbClr val="0852A0"/>
                </a:solidFill>
              </a:rPr>
            </a:br>
            <a:r>
              <a:rPr lang="en-US" sz="1600" dirty="0" err="1" smtClean="0">
                <a:solidFill>
                  <a:srgbClr val="0852A0"/>
                </a:solidFill>
              </a:rPr>
              <a:t>CoCoRahs</a:t>
            </a:r>
            <a:r>
              <a:rPr lang="en-US" sz="1600" dirty="0" smtClean="0">
                <a:solidFill>
                  <a:srgbClr val="0852A0"/>
                </a:solidFill>
              </a:rPr>
              <a:t> sites</a:t>
            </a:r>
          </a:p>
          <a:p>
            <a:pPr algn="ctr"/>
            <a:r>
              <a:rPr lang="en-US" sz="1600" dirty="0" smtClean="0">
                <a:solidFill>
                  <a:srgbClr val="0852A0"/>
                </a:solidFill>
              </a:rPr>
              <a:t>Coop observers</a:t>
            </a:r>
            <a:endParaRPr lang="en-US" sz="1600" dirty="0">
              <a:solidFill>
                <a:srgbClr val="0852A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7638" y="2714158"/>
            <a:ext cx="2549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852A0"/>
                </a:solidFill>
              </a:rPr>
              <a:t>Single bucket gauges</a:t>
            </a:r>
            <a:endParaRPr lang="en-US" sz="1600" dirty="0">
              <a:solidFill>
                <a:srgbClr val="0852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31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0257" y="3117103"/>
            <a:ext cx="7583487" cy="623794"/>
          </a:xfrm>
        </p:spPr>
        <p:txBody>
          <a:bodyPr/>
          <a:lstStyle/>
          <a:p>
            <a:pPr algn="ctr"/>
            <a:r>
              <a:rPr lang="en-US" dirty="0" smtClean="0"/>
              <a:t>Radars</a:t>
            </a:r>
            <a:endParaRPr lang="en-US" dirty="0"/>
          </a:p>
        </p:txBody>
      </p:sp>
      <p:pic>
        <p:nvPicPr>
          <p:cNvPr id="5" name="Picture 4" descr="logo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593" y="312498"/>
            <a:ext cx="1983324" cy="16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79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1B3861"/>
                </a:solidFill>
              </a:rPr>
              <a:t>NPOL/D3R Radar Site</a:t>
            </a:r>
            <a:endParaRPr lang="en-US" dirty="0">
              <a:solidFill>
                <a:srgbClr val="1B386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100" y="3117671"/>
            <a:ext cx="885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On Quinault Indian Nation land near the coast where the radar has clear views towards the Ocean and towards the Olympic Mountains and up the Quinault River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16" y="1147762"/>
            <a:ext cx="8891203" cy="1977195"/>
          </a:xfrm>
        </p:spPr>
      </p:pic>
      <p:cxnSp>
        <p:nvCxnSpPr>
          <p:cNvPr id="9" name="Straight Arrow Connector 8"/>
          <p:cNvCxnSpPr/>
          <p:nvPr/>
        </p:nvCxnSpPr>
        <p:spPr>
          <a:xfrm>
            <a:off x="1435100" y="1676400"/>
            <a:ext cx="990600" cy="558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6874" y="1333500"/>
            <a:ext cx="2397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Pacific Ocean (SW)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340600" y="1511300"/>
            <a:ext cx="1016000" cy="635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07149" y="1184275"/>
            <a:ext cx="2339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Olympic Mts. (NE)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8038"/>
          <a:stretch/>
        </p:blipFill>
        <p:spPr>
          <a:xfrm>
            <a:off x="1206500" y="4129495"/>
            <a:ext cx="2967566" cy="246180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053619" y="3746500"/>
            <a:ext cx="3523113" cy="3101441"/>
            <a:chOff x="621319" y="1308100"/>
            <a:chExt cx="3523113" cy="3101441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8361" t="10856" r="6271" b="2412"/>
            <a:stretch>
              <a:fillRect/>
            </a:stretch>
          </p:blipFill>
          <p:spPr bwMode="auto">
            <a:xfrm flipH="1">
              <a:off x="621319" y="1308100"/>
              <a:ext cx="3523113" cy="3101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2072494" y="2244838"/>
              <a:ext cx="812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NPOL</a:t>
              </a:r>
              <a:endParaRPr lang="en-US" sz="1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40572" y="3212220"/>
              <a:ext cx="812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D3R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03580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954"/>
            <a:ext cx="8229600" cy="72799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Radar coverage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2" name="Picture 21" descr="F07_v06_CMYK_maponly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9" y="1020033"/>
            <a:ext cx="6009861" cy="5543898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3475058" y="3524134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081351" y="4089225"/>
            <a:ext cx="152400" cy="152400"/>
          </a:xfrm>
          <a:prstGeom prst="rect">
            <a:avLst/>
          </a:prstGeom>
          <a:solidFill>
            <a:srgbClr val="0E1C3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494351" y="1591558"/>
            <a:ext cx="152400" cy="152400"/>
          </a:xfrm>
          <a:prstGeom prst="rect">
            <a:avLst/>
          </a:prstGeom>
          <a:solidFill>
            <a:schemeClr val="tx2">
              <a:lumMod val="50000"/>
            </a:schemeClr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851818" y="1261359"/>
            <a:ext cx="152400" cy="1524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538558" y="3149442"/>
            <a:ext cx="152400" cy="152400"/>
          </a:xfrm>
          <a:prstGeom prst="rect">
            <a:avLst/>
          </a:prstGeom>
          <a:solidFill>
            <a:srgbClr val="3A7A9B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869684" y="3640492"/>
            <a:ext cx="152400" cy="152400"/>
          </a:xfrm>
          <a:prstGeom prst="rect">
            <a:avLst/>
          </a:prstGeom>
          <a:solidFill>
            <a:srgbClr val="0E1C30"/>
          </a:solidFill>
          <a:ln w="25400">
            <a:solidFill>
              <a:srgbClr val="E97D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3209859" y="3573702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3449141" y="3155720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4049721" y="2254075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00800" y="825500"/>
            <a:ext cx="2743200" cy="5970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Scan Strategies:</a:t>
            </a:r>
          </a:p>
          <a:p>
            <a:endParaRPr lang="en-US" sz="2000" b="1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NPOL</a:t>
            </a:r>
            <a:r>
              <a:rPr lang="en-US" dirty="0" smtClean="0"/>
              <a:t>: RHI scans up Quinault Valley and over Ocean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41FFF"/>
                </a:solidFill>
              </a:rPr>
              <a:t>D3R</a:t>
            </a:r>
            <a:r>
              <a:rPr lang="en-US" dirty="0" smtClean="0"/>
              <a:t>: TBD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DOW</a:t>
            </a:r>
            <a:r>
              <a:rPr lang="en-US" dirty="0" smtClean="0"/>
              <a:t>: Scan up and down valley to document precipitation growth ‘under’ NPOL beam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X-Band: </a:t>
            </a:r>
            <a:r>
              <a:rPr lang="en-US" dirty="0" smtClean="0"/>
              <a:t>RHI scans over Hurricane Ridge on leeside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MRR</a:t>
            </a:r>
            <a:r>
              <a:rPr lang="en-US" dirty="0" smtClean="0"/>
              <a:t>’s: Placed to document </a:t>
            </a:r>
            <a:r>
              <a:rPr lang="en-US" dirty="0" err="1" smtClean="0"/>
              <a:t>precip</a:t>
            </a:r>
            <a:r>
              <a:rPr lang="en-US" dirty="0" smtClean="0"/>
              <a:t> growth in lowest levels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436764" y="1505800"/>
            <a:ext cx="3087962" cy="3932342"/>
            <a:chOff x="1436764" y="1505800"/>
            <a:chExt cx="3087962" cy="3932342"/>
          </a:xfrm>
        </p:grpSpPr>
        <p:sp>
          <p:nvSpPr>
            <p:cNvPr id="27" name="Freeform 26"/>
            <p:cNvSpPr/>
            <p:nvPr/>
          </p:nvSpPr>
          <p:spPr>
            <a:xfrm rot="866381">
              <a:off x="3661647" y="1505800"/>
              <a:ext cx="863079" cy="1385875"/>
            </a:xfrm>
            <a:custGeom>
              <a:avLst/>
              <a:gdLst>
                <a:gd name="connsiteX0" fmla="*/ 90715 w 743858"/>
                <a:gd name="connsiteY0" fmla="*/ 0 h 1215572"/>
                <a:gd name="connsiteX1" fmla="*/ 0 w 743858"/>
                <a:gd name="connsiteY1" fmla="*/ 1124858 h 1215572"/>
                <a:gd name="connsiteX2" fmla="*/ 526143 w 743858"/>
                <a:gd name="connsiteY2" fmla="*/ 1215572 h 1215572"/>
                <a:gd name="connsiteX3" fmla="*/ 743858 w 743858"/>
                <a:gd name="connsiteY3" fmla="*/ 907143 h 1215572"/>
                <a:gd name="connsiteX4" fmla="*/ 90715 w 743858"/>
                <a:gd name="connsiteY4" fmla="*/ 0 h 1215572"/>
                <a:gd name="connsiteX0" fmla="*/ 90715 w 761540"/>
                <a:gd name="connsiteY0" fmla="*/ 0 h 1259886"/>
                <a:gd name="connsiteX1" fmla="*/ 0 w 761540"/>
                <a:gd name="connsiteY1" fmla="*/ 1124858 h 1259886"/>
                <a:gd name="connsiteX2" fmla="*/ 526143 w 761540"/>
                <a:gd name="connsiteY2" fmla="*/ 1215572 h 1259886"/>
                <a:gd name="connsiteX3" fmla="*/ 743858 w 761540"/>
                <a:gd name="connsiteY3" fmla="*/ 907143 h 1259886"/>
                <a:gd name="connsiteX4" fmla="*/ 90715 w 761540"/>
                <a:gd name="connsiteY4" fmla="*/ 0 h 125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540" h="1259886">
                  <a:moveTo>
                    <a:pt x="90715" y="0"/>
                  </a:moveTo>
                  <a:lnTo>
                    <a:pt x="0" y="1124858"/>
                  </a:lnTo>
                  <a:cubicBezTo>
                    <a:pt x="72571" y="1327453"/>
                    <a:pt x="402167" y="1251858"/>
                    <a:pt x="526143" y="1215572"/>
                  </a:cubicBezTo>
                  <a:cubicBezTo>
                    <a:pt x="650119" y="1179286"/>
                    <a:pt x="816429" y="1109738"/>
                    <a:pt x="743858" y="907143"/>
                  </a:cubicBezTo>
                  <a:lnTo>
                    <a:pt x="9071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39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39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1823" tIns="50911" rIns="101823" bIns="50911"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 rot="15563458">
              <a:off x="3161391" y="2510035"/>
              <a:ext cx="837694" cy="1427871"/>
            </a:xfrm>
            <a:custGeom>
              <a:avLst/>
              <a:gdLst>
                <a:gd name="connsiteX0" fmla="*/ 90715 w 743858"/>
                <a:gd name="connsiteY0" fmla="*/ 0 h 1215572"/>
                <a:gd name="connsiteX1" fmla="*/ 0 w 743858"/>
                <a:gd name="connsiteY1" fmla="*/ 1124858 h 1215572"/>
                <a:gd name="connsiteX2" fmla="*/ 526143 w 743858"/>
                <a:gd name="connsiteY2" fmla="*/ 1215572 h 1215572"/>
                <a:gd name="connsiteX3" fmla="*/ 743858 w 743858"/>
                <a:gd name="connsiteY3" fmla="*/ 907143 h 1215572"/>
                <a:gd name="connsiteX4" fmla="*/ 90715 w 743858"/>
                <a:gd name="connsiteY4" fmla="*/ 0 h 1215572"/>
                <a:gd name="connsiteX0" fmla="*/ 90715 w 761540"/>
                <a:gd name="connsiteY0" fmla="*/ 0 h 1259886"/>
                <a:gd name="connsiteX1" fmla="*/ 0 w 761540"/>
                <a:gd name="connsiteY1" fmla="*/ 1124858 h 1259886"/>
                <a:gd name="connsiteX2" fmla="*/ 526143 w 761540"/>
                <a:gd name="connsiteY2" fmla="*/ 1215572 h 1259886"/>
                <a:gd name="connsiteX3" fmla="*/ 743858 w 761540"/>
                <a:gd name="connsiteY3" fmla="*/ 907143 h 1259886"/>
                <a:gd name="connsiteX4" fmla="*/ 90715 w 761540"/>
                <a:gd name="connsiteY4" fmla="*/ 0 h 125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540" h="1259886">
                  <a:moveTo>
                    <a:pt x="90715" y="0"/>
                  </a:moveTo>
                  <a:lnTo>
                    <a:pt x="0" y="1124858"/>
                  </a:lnTo>
                  <a:cubicBezTo>
                    <a:pt x="72571" y="1327453"/>
                    <a:pt x="402167" y="1251858"/>
                    <a:pt x="526143" y="1215572"/>
                  </a:cubicBezTo>
                  <a:cubicBezTo>
                    <a:pt x="650119" y="1179286"/>
                    <a:pt x="816429" y="1109738"/>
                    <a:pt x="743858" y="907143"/>
                  </a:cubicBezTo>
                  <a:lnTo>
                    <a:pt x="9071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4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40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1823" tIns="50911" rIns="101823" bIns="50911"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 rot="5400000">
              <a:off x="757926" y="3355879"/>
              <a:ext cx="2761101" cy="1403425"/>
            </a:xfrm>
            <a:custGeom>
              <a:avLst/>
              <a:gdLst>
                <a:gd name="connsiteX0" fmla="*/ 90715 w 743858"/>
                <a:gd name="connsiteY0" fmla="*/ 0 h 1215572"/>
                <a:gd name="connsiteX1" fmla="*/ 0 w 743858"/>
                <a:gd name="connsiteY1" fmla="*/ 1124858 h 1215572"/>
                <a:gd name="connsiteX2" fmla="*/ 526143 w 743858"/>
                <a:gd name="connsiteY2" fmla="*/ 1215572 h 1215572"/>
                <a:gd name="connsiteX3" fmla="*/ 743858 w 743858"/>
                <a:gd name="connsiteY3" fmla="*/ 907143 h 1215572"/>
                <a:gd name="connsiteX4" fmla="*/ 90715 w 743858"/>
                <a:gd name="connsiteY4" fmla="*/ 0 h 1215572"/>
                <a:gd name="connsiteX0" fmla="*/ 90715 w 761540"/>
                <a:gd name="connsiteY0" fmla="*/ 0 h 1259886"/>
                <a:gd name="connsiteX1" fmla="*/ 0 w 761540"/>
                <a:gd name="connsiteY1" fmla="*/ 1124858 h 1259886"/>
                <a:gd name="connsiteX2" fmla="*/ 526143 w 761540"/>
                <a:gd name="connsiteY2" fmla="*/ 1215572 h 1259886"/>
                <a:gd name="connsiteX3" fmla="*/ 743858 w 761540"/>
                <a:gd name="connsiteY3" fmla="*/ 907143 h 1259886"/>
                <a:gd name="connsiteX4" fmla="*/ 90715 w 761540"/>
                <a:gd name="connsiteY4" fmla="*/ 0 h 1259886"/>
                <a:gd name="connsiteX0" fmla="*/ 997858 w 1688090"/>
                <a:gd name="connsiteY0" fmla="*/ 0 h 1215572"/>
                <a:gd name="connsiteX1" fmla="*/ 0 w 1688090"/>
                <a:gd name="connsiteY1" fmla="*/ 907143 h 1215572"/>
                <a:gd name="connsiteX2" fmla="*/ 1433286 w 1688090"/>
                <a:gd name="connsiteY2" fmla="*/ 1215572 h 1215572"/>
                <a:gd name="connsiteX3" fmla="*/ 1651001 w 1688090"/>
                <a:gd name="connsiteY3" fmla="*/ 907143 h 1215572"/>
                <a:gd name="connsiteX4" fmla="*/ 997858 w 1688090"/>
                <a:gd name="connsiteY4" fmla="*/ 0 h 1215572"/>
                <a:gd name="connsiteX0" fmla="*/ 997858 w 2490728"/>
                <a:gd name="connsiteY0" fmla="*/ 0 h 1233085"/>
                <a:gd name="connsiteX1" fmla="*/ 0 w 2490728"/>
                <a:gd name="connsiteY1" fmla="*/ 907143 h 1233085"/>
                <a:gd name="connsiteX2" fmla="*/ 1433286 w 2490728"/>
                <a:gd name="connsiteY2" fmla="*/ 1215572 h 1233085"/>
                <a:gd name="connsiteX3" fmla="*/ 2485572 w 2490728"/>
                <a:gd name="connsiteY3" fmla="*/ 453572 h 1233085"/>
                <a:gd name="connsiteX4" fmla="*/ 997858 w 2490728"/>
                <a:gd name="connsiteY4" fmla="*/ 0 h 1233085"/>
                <a:gd name="connsiteX0" fmla="*/ 997858 w 2508775"/>
                <a:gd name="connsiteY0" fmla="*/ 0 h 1238316"/>
                <a:gd name="connsiteX1" fmla="*/ 0 w 2508775"/>
                <a:gd name="connsiteY1" fmla="*/ 907143 h 1238316"/>
                <a:gd name="connsiteX2" fmla="*/ 1433286 w 2508775"/>
                <a:gd name="connsiteY2" fmla="*/ 1215572 h 1238316"/>
                <a:gd name="connsiteX3" fmla="*/ 2503718 w 2508775"/>
                <a:gd name="connsiteY3" fmla="*/ 362858 h 1238316"/>
                <a:gd name="connsiteX4" fmla="*/ 997858 w 2508775"/>
                <a:gd name="connsiteY4" fmla="*/ 0 h 1238316"/>
                <a:gd name="connsiteX0" fmla="*/ 997858 w 2510092"/>
                <a:gd name="connsiteY0" fmla="*/ 0 h 1238316"/>
                <a:gd name="connsiteX1" fmla="*/ 0 w 2510092"/>
                <a:gd name="connsiteY1" fmla="*/ 907143 h 1238316"/>
                <a:gd name="connsiteX2" fmla="*/ 1596574 w 2510092"/>
                <a:gd name="connsiteY2" fmla="*/ 1215572 h 1238316"/>
                <a:gd name="connsiteX3" fmla="*/ 2503718 w 2510092"/>
                <a:gd name="connsiteY3" fmla="*/ 362858 h 1238316"/>
                <a:gd name="connsiteX4" fmla="*/ 997858 w 2510092"/>
                <a:gd name="connsiteY4" fmla="*/ 0 h 1238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0092" h="1238316">
                  <a:moveTo>
                    <a:pt x="997858" y="0"/>
                  </a:moveTo>
                  <a:lnTo>
                    <a:pt x="0" y="907143"/>
                  </a:lnTo>
                  <a:cubicBezTo>
                    <a:pt x="72571" y="1109738"/>
                    <a:pt x="1179288" y="1306286"/>
                    <a:pt x="1596574" y="1215572"/>
                  </a:cubicBezTo>
                  <a:cubicBezTo>
                    <a:pt x="2013860" y="1124858"/>
                    <a:pt x="2576289" y="565453"/>
                    <a:pt x="2503718" y="362858"/>
                  </a:cubicBezTo>
                  <a:lnTo>
                    <a:pt x="99785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4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40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1823" tIns="50911" rIns="101823" bIns="50911"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573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441"/>
            <a:ext cx="9144000" cy="684655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9893"/>
            <a:ext cx="8229600" cy="62192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B3861"/>
                </a:solidFill>
              </a:rPr>
              <a:t>Doppler on Wheels (DOW)</a:t>
            </a:r>
            <a:endParaRPr lang="en-US" dirty="0">
              <a:solidFill>
                <a:srgbClr val="1B386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9111" y="5401395"/>
            <a:ext cx="8258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Will be installed at Lake Quinault so it can make measurements where it will sample ‘under’ the lowest NPOL radar beam.  It will have a range of ~40 km (can ‘see’ to NPOL and can ‘see’ to Upper Quinault Valley installation.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8" name="Picture 7" descr="Vortex 2 (5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58" y="1592560"/>
            <a:ext cx="5334000" cy="3557111"/>
          </a:xfrm>
          <a:prstGeom prst="rect">
            <a:avLst/>
          </a:prstGeom>
        </p:spPr>
      </p:pic>
      <p:pic>
        <p:nvPicPr>
          <p:cNvPr id="6" name="Picture 5" descr="Screen Shot 2015-01-11 at 7.29.5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" t="4751" b="21274"/>
          <a:stretch/>
        </p:blipFill>
        <p:spPr>
          <a:xfrm>
            <a:off x="5514810" y="1308100"/>
            <a:ext cx="3495860" cy="244604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296205" y="1916442"/>
            <a:ext cx="647700" cy="647700"/>
          </a:xfrm>
          <a:prstGeom prst="ellipse">
            <a:avLst/>
          </a:prstGeom>
          <a:noFill/>
          <a:ln w="38100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13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0257" y="3117103"/>
            <a:ext cx="7583487" cy="623794"/>
          </a:xfrm>
        </p:spPr>
        <p:txBody>
          <a:bodyPr/>
          <a:lstStyle/>
          <a:p>
            <a:pPr algn="ctr"/>
            <a:r>
              <a:rPr lang="en-US" dirty="0" smtClean="0"/>
              <a:t>Ground instruments</a:t>
            </a:r>
            <a:endParaRPr lang="en-US" dirty="0"/>
          </a:p>
        </p:txBody>
      </p:sp>
      <p:pic>
        <p:nvPicPr>
          <p:cNvPr id="5" name="Picture 4" descr="logo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593" y="312498"/>
            <a:ext cx="1983324" cy="16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8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00" y="0"/>
            <a:ext cx="8762999" cy="771456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Ground Instrument Sites For Rain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816135" y="3028950"/>
            <a:ext cx="1219415" cy="819150"/>
          </a:xfrm>
          <a:custGeom>
            <a:avLst/>
            <a:gdLst>
              <a:gd name="connsiteX0" fmla="*/ 215 w 1219415"/>
              <a:gd name="connsiteY0" fmla="*/ 762000 h 819150"/>
              <a:gd name="connsiteX1" fmla="*/ 6565 w 1219415"/>
              <a:gd name="connsiteY1" fmla="*/ 730250 h 819150"/>
              <a:gd name="connsiteX2" fmla="*/ 31965 w 1219415"/>
              <a:gd name="connsiteY2" fmla="*/ 692150 h 819150"/>
              <a:gd name="connsiteX3" fmla="*/ 44665 w 1219415"/>
              <a:gd name="connsiteY3" fmla="*/ 673100 h 819150"/>
              <a:gd name="connsiteX4" fmla="*/ 51015 w 1219415"/>
              <a:gd name="connsiteY4" fmla="*/ 654050 h 819150"/>
              <a:gd name="connsiteX5" fmla="*/ 70065 w 1219415"/>
              <a:gd name="connsiteY5" fmla="*/ 647700 h 819150"/>
              <a:gd name="connsiteX6" fmla="*/ 82765 w 1219415"/>
              <a:gd name="connsiteY6" fmla="*/ 628650 h 819150"/>
              <a:gd name="connsiteX7" fmla="*/ 89115 w 1219415"/>
              <a:gd name="connsiteY7" fmla="*/ 609600 h 819150"/>
              <a:gd name="connsiteX8" fmla="*/ 127215 w 1219415"/>
              <a:gd name="connsiteY8" fmla="*/ 590550 h 819150"/>
              <a:gd name="connsiteX9" fmla="*/ 158965 w 1219415"/>
              <a:gd name="connsiteY9" fmla="*/ 596900 h 819150"/>
              <a:gd name="connsiteX10" fmla="*/ 178015 w 1219415"/>
              <a:gd name="connsiteY10" fmla="*/ 603250 h 819150"/>
              <a:gd name="connsiteX11" fmla="*/ 209765 w 1219415"/>
              <a:gd name="connsiteY11" fmla="*/ 596900 h 819150"/>
              <a:gd name="connsiteX12" fmla="*/ 228815 w 1219415"/>
              <a:gd name="connsiteY12" fmla="*/ 539750 h 819150"/>
              <a:gd name="connsiteX13" fmla="*/ 235165 w 1219415"/>
              <a:gd name="connsiteY13" fmla="*/ 520700 h 819150"/>
              <a:gd name="connsiteX14" fmla="*/ 254215 w 1219415"/>
              <a:gd name="connsiteY14" fmla="*/ 508000 h 819150"/>
              <a:gd name="connsiteX15" fmla="*/ 298665 w 1219415"/>
              <a:gd name="connsiteY15" fmla="*/ 463550 h 819150"/>
              <a:gd name="connsiteX16" fmla="*/ 311365 w 1219415"/>
              <a:gd name="connsiteY16" fmla="*/ 444500 h 819150"/>
              <a:gd name="connsiteX17" fmla="*/ 349465 w 1219415"/>
              <a:gd name="connsiteY17" fmla="*/ 425450 h 819150"/>
              <a:gd name="connsiteX18" fmla="*/ 400265 w 1219415"/>
              <a:gd name="connsiteY18" fmla="*/ 412750 h 819150"/>
              <a:gd name="connsiteX19" fmla="*/ 438365 w 1219415"/>
              <a:gd name="connsiteY19" fmla="*/ 393700 h 819150"/>
              <a:gd name="connsiteX20" fmla="*/ 457415 w 1219415"/>
              <a:gd name="connsiteY20" fmla="*/ 400050 h 819150"/>
              <a:gd name="connsiteX21" fmla="*/ 476465 w 1219415"/>
              <a:gd name="connsiteY21" fmla="*/ 419100 h 819150"/>
              <a:gd name="connsiteX22" fmla="*/ 501865 w 1219415"/>
              <a:gd name="connsiteY22" fmla="*/ 412750 h 819150"/>
              <a:gd name="connsiteX23" fmla="*/ 533615 w 1219415"/>
              <a:gd name="connsiteY23" fmla="*/ 368300 h 819150"/>
              <a:gd name="connsiteX24" fmla="*/ 559015 w 1219415"/>
              <a:gd name="connsiteY24" fmla="*/ 361950 h 819150"/>
              <a:gd name="connsiteX25" fmla="*/ 565365 w 1219415"/>
              <a:gd name="connsiteY25" fmla="*/ 342900 h 819150"/>
              <a:gd name="connsiteX26" fmla="*/ 546315 w 1219415"/>
              <a:gd name="connsiteY26" fmla="*/ 330200 h 819150"/>
              <a:gd name="connsiteX27" fmla="*/ 539965 w 1219415"/>
              <a:gd name="connsiteY27" fmla="*/ 311150 h 819150"/>
              <a:gd name="connsiteX28" fmla="*/ 584415 w 1219415"/>
              <a:gd name="connsiteY28" fmla="*/ 292100 h 819150"/>
              <a:gd name="connsiteX29" fmla="*/ 603465 w 1219415"/>
              <a:gd name="connsiteY29" fmla="*/ 279400 h 819150"/>
              <a:gd name="connsiteX30" fmla="*/ 622515 w 1219415"/>
              <a:gd name="connsiteY30" fmla="*/ 273050 h 819150"/>
              <a:gd name="connsiteX31" fmla="*/ 647915 w 1219415"/>
              <a:gd name="connsiteY31" fmla="*/ 279400 h 819150"/>
              <a:gd name="connsiteX32" fmla="*/ 666965 w 1219415"/>
              <a:gd name="connsiteY32" fmla="*/ 285750 h 819150"/>
              <a:gd name="connsiteX33" fmla="*/ 686015 w 1219415"/>
              <a:gd name="connsiteY33" fmla="*/ 279400 h 819150"/>
              <a:gd name="connsiteX34" fmla="*/ 698715 w 1219415"/>
              <a:gd name="connsiteY34" fmla="*/ 241300 h 819150"/>
              <a:gd name="connsiteX35" fmla="*/ 705065 w 1219415"/>
              <a:gd name="connsiteY35" fmla="*/ 222250 h 819150"/>
              <a:gd name="connsiteX36" fmla="*/ 711415 w 1219415"/>
              <a:gd name="connsiteY36" fmla="*/ 165100 h 819150"/>
              <a:gd name="connsiteX37" fmla="*/ 724115 w 1219415"/>
              <a:gd name="connsiteY37" fmla="*/ 146050 h 819150"/>
              <a:gd name="connsiteX38" fmla="*/ 736815 w 1219415"/>
              <a:gd name="connsiteY38" fmla="*/ 107950 h 819150"/>
              <a:gd name="connsiteX39" fmla="*/ 749515 w 1219415"/>
              <a:gd name="connsiteY39" fmla="*/ 88900 h 819150"/>
              <a:gd name="connsiteX40" fmla="*/ 755865 w 1219415"/>
              <a:gd name="connsiteY40" fmla="*/ 69850 h 819150"/>
              <a:gd name="connsiteX41" fmla="*/ 781265 w 1219415"/>
              <a:gd name="connsiteY41" fmla="*/ 63500 h 819150"/>
              <a:gd name="connsiteX42" fmla="*/ 800315 w 1219415"/>
              <a:gd name="connsiteY42" fmla="*/ 50800 h 819150"/>
              <a:gd name="connsiteX43" fmla="*/ 813015 w 1219415"/>
              <a:gd name="connsiteY43" fmla="*/ 31750 h 819150"/>
              <a:gd name="connsiteX44" fmla="*/ 870165 w 1219415"/>
              <a:gd name="connsiteY44" fmla="*/ 0 h 819150"/>
              <a:gd name="connsiteX45" fmla="*/ 889215 w 1219415"/>
              <a:gd name="connsiteY45" fmla="*/ 6350 h 819150"/>
              <a:gd name="connsiteX46" fmla="*/ 895565 w 1219415"/>
              <a:gd name="connsiteY46" fmla="*/ 25400 h 819150"/>
              <a:gd name="connsiteX47" fmla="*/ 933665 w 1219415"/>
              <a:gd name="connsiteY47" fmla="*/ 38100 h 819150"/>
              <a:gd name="connsiteX48" fmla="*/ 978115 w 1219415"/>
              <a:gd name="connsiteY48" fmla="*/ 50800 h 819150"/>
              <a:gd name="connsiteX49" fmla="*/ 990815 w 1219415"/>
              <a:gd name="connsiteY49" fmla="*/ 69850 h 819150"/>
              <a:gd name="connsiteX50" fmla="*/ 1016215 w 1219415"/>
              <a:gd name="connsiteY50" fmla="*/ 107950 h 819150"/>
              <a:gd name="connsiteX51" fmla="*/ 1035265 w 1219415"/>
              <a:gd name="connsiteY51" fmla="*/ 114300 h 819150"/>
              <a:gd name="connsiteX52" fmla="*/ 1079715 w 1219415"/>
              <a:gd name="connsiteY52" fmla="*/ 101600 h 819150"/>
              <a:gd name="connsiteX53" fmla="*/ 1092415 w 1219415"/>
              <a:gd name="connsiteY53" fmla="*/ 82550 h 819150"/>
              <a:gd name="connsiteX54" fmla="*/ 1111465 w 1219415"/>
              <a:gd name="connsiteY54" fmla="*/ 69850 h 819150"/>
              <a:gd name="connsiteX55" fmla="*/ 1143215 w 1219415"/>
              <a:gd name="connsiteY55" fmla="*/ 38100 h 819150"/>
              <a:gd name="connsiteX56" fmla="*/ 1181315 w 1219415"/>
              <a:gd name="connsiteY56" fmla="*/ 25400 h 819150"/>
              <a:gd name="connsiteX57" fmla="*/ 1206715 w 1219415"/>
              <a:gd name="connsiteY57" fmla="*/ 31750 h 819150"/>
              <a:gd name="connsiteX58" fmla="*/ 1219415 w 1219415"/>
              <a:gd name="connsiteY58" fmla="*/ 69850 h 819150"/>
              <a:gd name="connsiteX59" fmla="*/ 1213065 w 1219415"/>
              <a:gd name="connsiteY59" fmla="*/ 101600 h 819150"/>
              <a:gd name="connsiteX60" fmla="*/ 1174965 w 1219415"/>
              <a:gd name="connsiteY60" fmla="*/ 120650 h 819150"/>
              <a:gd name="connsiteX61" fmla="*/ 1136865 w 1219415"/>
              <a:gd name="connsiteY61" fmla="*/ 146050 h 819150"/>
              <a:gd name="connsiteX62" fmla="*/ 1130515 w 1219415"/>
              <a:gd name="connsiteY62" fmla="*/ 234950 h 819150"/>
              <a:gd name="connsiteX63" fmla="*/ 1124165 w 1219415"/>
              <a:gd name="connsiteY63" fmla="*/ 254000 h 819150"/>
              <a:gd name="connsiteX64" fmla="*/ 1086065 w 1219415"/>
              <a:gd name="connsiteY64" fmla="*/ 279400 h 819150"/>
              <a:gd name="connsiteX65" fmla="*/ 1067015 w 1219415"/>
              <a:gd name="connsiteY65" fmla="*/ 292100 h 819150"/>
              <a:gd name="connsiteX66" fmla="*/ 1035265 w 1219415"/>
              <a:gd name="connsiteY66" fmla="*/ 323850 h 819150"/>
              <a:gd name="connsiteX67" fmla="*/ 1022565 w 1219415"/>
              <a:gd name="connsiteY67" fmla="*/ 342900 h 819150"/>
              <a:gd name="connsiteX68" fmla="*/ 984465 w 1219415"/>
              <a:gd name="connsiteY68" fmla="*/ 355600 h 819150"/>
              <a:gd name="connsiteX69" fmla="*/ 971765 w 1219415"/>
              <a:gd name="connsiteY69" fmla="*/ 374650 h 819150"/>
              <a:gd name="connsiteX70" fmla="*/ 965415 w 1219415"/>
              <a:gd name="connsiteY70" fmla="*/ 400050 h 819150"/>
              <a:gd name="connsiteX71" fmla="*/ 946365 w 1219415"/>
              <a:gd name="connsiteY71" fmla="*/ 406400 h 819150"/>
              <a:gd name="connsiteX72" fmla="*/ 908265 w 1219415"/>
              <a:gd name="connsiteY72" fmla="*/ 412750 h 819150"/>
              <a:gd name="connsiteX73" fmla="*/ 882865 w 1219415"/>
              <a:gd name="connsiteY73" fmla="*/ 419100 h 819150"/>
              <a:gd name="connsiteX74" fmla="*/ 838415 w 1219415"/>
              <a:gd name="connsiteY74" fmla="*/ 469900 h 819150"/>
              <a:gd name="connsiteX75" fmla="*/ 806665 w 1219415"/>
              <a:gd name="connsiteY75" fmla="*/ 463550 h 819150"/>
              <a:gd name="connsiteX76" fmla="*/ 787615 w 1219415"/>
              <a:gd name="connsiteY76" fmla="*/ 450850 h 819150"/>
              <a:gd name="connsiteX77" fmla="*/ 768565 w 1219415"/>
              <a:gd name="connsiteY77" fmla="*/ 444500 h 819150"/>
              <a:gd name="connsiteX78" fmla="*/ 705065 w 1219415"/>
              <a:gd name="connsiteY78" fmla="*/ 457200 h 819150"/>
              <a:gd name="connsiteX79" fmla="*/ 686015 w 1219415"/>
              <a:gd name="connsiteY79" fmla="*/ 469900 h 819150"/>
              <a:gd name="connsiteX80" fmla="*/ 641565 w 1219415"/>
              <a:gd name="connsiteY80" fmla="*/ 514350 h 819150"/>
              <a:gd name="connsiteX81" fmla="*/ 622515 w 1219415"/>
              <a:gd name="connsiteY81" fmla="*/ 552450 h 819150"/>
              <a:gd name="connsiteX82" fmla="*/ 584415 w 1219415"/>
              <a:gd name="connsiteY82" fmla="*/ 577850 h 819150"/>
              <a:gd name="connsiteX83" fmla="*/ 565365 w 1219415"/>
              <a:gd name="connsiteY83" fmla="*/ 596900 h 819150"/>
              <a:gd name="connsiteX84" fmla="*/ 527265 w 1219415"/>
              <a:gd name="connsiteY84" fmla="*/ 628650 h 819150"/>
              <a:gd name="connsiteX85" fmla="*/ 520915 w 1219415"/>
              <a:gd name="connsiteY85" fmla="*/ 647700 h 819150"/>
              <a:gd name="connsiteX86" fmla="*/ 514565 w 1219415"/>
              <a:gd name="connsiteY86" fmla="*/ 692150 h 819150"/>
              <a:gd name="connsiteX87" fmla="*/ 476465 w 1219415"/>
              <a:gd name="connsiteY87" fmla="*/ 711200 h 819150"/>
              <a:gd name="connsiteX88" fmla="*/ 457415 w 1219415"/>
              <a:gd name="connsiteY88" fmla="*/ 723900 h 819150"/>
              <a:gd name="connsiteX89" fmla="*/ 412965 w 1219415"/>
              <a:gd name="connsiteY89" fmla="*/ 774700 h 819150"/>
              <a:gd name="connsiteX90" fmla="*/ 381215 w 1219415"/>
              <a:gd name="connsiteY90" fmla="*/ 806450 h 819150"/>
              <a:gd name="connsiteX91" fmla="*/ 343115 w 1219415"/>
              <a:gd name="connsiteY91" fmla="*/ 819150 h 819150"/>
              <a:gd name="connsiteX92" fmla="*/ 222465 w 1219415"/>
              <a:gd name="connsiteY92" fmla="*/ 812800 h 819150"/>
              <a:gd name="connsiteX93" fmla="*/ 203415 w 1219415"/>
              <a:gd name="connsiteY93" fmla="*/ 800100 h 819150"/>
              <a:gd name="connsiteX94" fmla="*/ 197065 w 1219415"/>
              <a:gd name="connsiteY94" fmla="*/ 781050 h 819150"/>
              <a:gd name="connsiteX95" fmla="*/ 165315 w 1219415"/>
              <a:gd name="connsiteY95" fmla="*/ 787400 h 819150"/>
              <a:gd name="connsiteX96" fmla="*/ 152615 w 1219415"/>
              <a:gd name="connsiteY96" fmla="*/ 806450 h 819150"/>
              <a:gd name="connsiteX97" fmla="*/ 133565 w 1219415"/>
              <a:gd name="connsiteY97" fmla="*/ 819150 h 819150"/>
              <a:gd name="connsiteX98" fmla="*/ 108165 w 1219415"/>
              <a:gd name="connsiteY98" fmla="*/ 806450 h 819150"/>
              <a:gd name="connsiteX99" fmla="*/ 70065 w 1219415"/>
              <a:gd name="connsiteY99" fmla="*/ 781050 h 819150"/>
              <a:gd name="connsiteX100" fmla="*/ 12915 w 1219415"/>
              <a:gd name="connsiteY100" fmla="*/ 781050 h 819150"/>
              <a:gd name="connsiteX101" fmla="*/ 215 w 1219415"/>
              <a:gd name="connsiteY101" fmla="*/ 76200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415" h="819150">
                <a:moveTo>
                  <a:pt x="215" y="762000"/>
                </a:moveTo>
                <a:cubicBezTo>
                  <a:pt x="-843" y="753533"/>
                  <a:pt x="2099" y="740076"/>
                  <a:pt x="6565" y="730250"/>
                </a:cubicBezTo>
                <a:cubicBezTo>
                  <a:pt x="12881" y="716355"/>
                  <a:pt x="23498" y="704850"/>
                  <a:pt x="31965" y="692150"/>
                </a:cubicBezTo>
                <a:cubicBezTo>
                  <a:pt x="36198" y="685800"/>
                  <a:pt x="42252" y="680340"/>
                  <a:pt x="44665" y="673100"/>
                </a:cubicBezTo>
                <a:cubicBezTo>
                  <a:pt x="46782" y="666750"/>
                  <a:pt x="46282" y="658783"/>
                  <a:pt x="51015" y="654050"/>
                </a:cubicBezTo>
                <a:cubicBezTo>
                  <a:pt x="55748" y="649317"/>
                  <a:pt x="63715" y="649817"/>
                  <a:pt x="70065" y="647700"/>
                </a:cubicBezTo>
                <a:cubicBezTo>
                  <a:pt x="74298" y="641350"/>
                  <a:pt x="79352" y="635476"/>
                  <a:pt x="82765" y="628650"/>
                </a:cubicBezTo>
                <a:cubicBezTo>
                  <a:pt x="85758" y="622663"/>
                  <a:pt x="84934" y="614827"/>
                  <a:pt x="89115" y="609600"/>
                </a:cubicBezTo>
                <a:cubicBezTo>
                  <a:pt x="98067" y="598409"/>
                  <a:pt x="114666" y="594733"/>
                  <a:pt x="127215" y="590550"/>
                </a:cubicBezTo>
                <a:cubicBezTo>
                  <a:pt x="137798" y="592667"/>
                  <a:pt x="148494" y="594282"/>
                  <a:pt x="158965" y="596900"/>
                </a:cubicBezTo>
                <a:cubicBezTo>
                  <a:pt x="165459" y="598523"/>
                  <a:pt x="171322" y="603250"/>
                  <a:pt x="178015" y="603250"/>
                </a:cubicBezTo>
                <a:cubicBezTo>
                  <a:pt x="188808" y="603250"/>
                  <a:pt x="199182" y="599017"/>
                  <a:pt x="209765" y="596900"/>
                </a:cubicBezTo>
                <a:lnTo>
                  <a:pt x="228815" y="539750"/>
                </a:lnTo>
                <a:cubicBezTo>
                  <a:pt x="230932" y="533400"/>
                  <a:pt x="229596" y="524413"/>
                  <a:pt x="235165" y="520700"/>
                </a:cubicBezTo>
                <a:lnTo>
                  <a:pt x="254215" y="508000"/>
                </a:lnTo>
                <a:cubicBezTo>
                  <a:pt x="283328" y="464331"/>
                  <a:pt x="265135" y="474727"/>
                  <a:pt x="298665" y="463550"/>
                </a:cubicBezTo>
                <a:cubicBezTo>
                  <a:pt x="302898" y="457200"/>
                  <a:pt x="305969" y="449896"/>
                  <a:pt x="311365" y="444500"/>
                </a:cubicBezTo>
                <a:cubicBezTo>
                  <a:pt x="322203" y="433662"/>
                  <a:pt x="335262" y="429323"/>
                  <a:pt x="349465" y="425450"/>
                </a:cubicBezTo>
                <a:cubicBezTo>
                  <a:pt x="366304" y="420857"/>
                  <a:pt x="383706" y="418270"/>
                  <a:pt x="400265" y="412750"/>
                </a:cubicBezTo>
                <a:cubicBezTo>
                  <a:pt x="426555" y="403987"/>
                  <a:pt x="413746" y="410113"/>
                  <a:pt x="438365" y="393700"/>
                </a:cubicBezTo>
                <a:cubicBezTo>
                  <a:pt x="444715" y="395817"/>
                  <a:pt x="451846" y="396337"/>
                  <a:pt x="457415" y="400050"/>
                </a:cubicBezTo>
                <a:cubicBezTo>
                  <a:pt x="464887" y="405031"/>
                  <a:pt x="467830" y="416633"/>
                  <a:pt x="476465" y="419100"/>
                </a:cubicBezTo>
                <a:cubicBezTo>
                  <a:pt x="484856" y="421498"/>
                  <a:pt x="493398" y="414867"/>
                  <a:pt x="501865" y="412750"/>
                </a:cubicBezTo>
                <a:cubicBezTo>
                  <a:pt x="515568" y="371642"/>
                  <a:pt x="502422" y="377212"/>
                  <a:pt x="533615" y="368300"/>
                </a:cubicBezTo>
                <a:cubicBezTo>
                  <a:pt x="542006" y="365902"/>
                  <a:pt x="550548" y="364067"/>
                  <a:pt x="559015" y="361950"/>
                </a:cubicBezTo>
                <a:cubicBezTo>
                  <a:pt x="561132" y="355600"/>
                  <a:pt x="567851" y="349115"/>
                  <a:pt x="565365" y="342900"/>
                </a:cubicBezTo>
                <a:cubicBezTo>
                  <a:pt x="562531" y="335814"/>
                  <a:pt x="551083" y="336159"/>
                  <a:pt x="546315" y="330200"/>
                </a:cubicBezTo>
                <a:cubicBezTo>
                  <a:pt x="542134" y="324973"/>
                  <a:pt x="542082" y="317500"/>
                  <a:pt x="539965" y="311150"/>
                </a:cubicBezTo>
                <a:cubicBezTo>
                  <a:pt x="587791" y="279266"/>
                  <a:pt x="527008" y="316703"/>
                  <a:pt x="584415" y="292100"/>
                </a:cubicBezTo>
                <a:cubicBezTo>
                  <a:pt x="591430" y="289094"/>
                  <a:pt x="596639" y="282813"/>
                  <a:pt x="603465" y="279400"/>
                </a:cubicBezTo>
                <a:cubicBezTo>
                  <a:pt x="609452" y="276407"/>
                  <a:pt x="616165" y="275167"/>
                  <a:pt x="622515" y="273050"/>
                </a:cubicBezTo>
                <a:cubicBezTo>
                  <a:pt x="630982" y="275167"/>
                  <a:pt x="639524" y="277002"/>
                  <a:pt x="647915" y="279400"/>
                </a:cubicBezTo>
                <a:cubicBezTo>
                  <a:pt x="654351" y="281239"/>
                  <a:pt x="660272" y="285750"/>
                  <a:pt x="666965" y="285750"/>
                </a:cubicBezTo>
                <a:cubicBezTo>
                  <a:pt x="673658" y="285750"/>
                  <a:pt x="679665" y="281517"/>
                  <a:pt x="686015" y="279400"/>
                </a:cubicBezTo>
                <a:lnTo>
                  <a:pt x="698715" y="241300"/>
                </a:lnTo>
                <a:lnTo>
                  <a:pt x="705065" y="222250"/>
                </a:lnTo>
                <a:cubicBezTo>
                  <a:pt x="707182" y="203200"/>
                  <a:pt x="706766" y="183695"/>
                  <a:pt x="711415" y="165100"/>
                </a:cubicBezTo>
                <a:cubicBezTo>
                  <a:pt x="713266" y="157696"/>
                  <a:pt x="721015" y="153024"/>
                  <a:pt x="724115" y="146050"/>
                </a:cubicBezTo>
                <a:cubicBezTo>
                  <a:pt x="729552" y="133817"/>
                  <a:pt x="729389" y="119089"/>
                  <a:pt x="736815" y="107950"/>
                </a:cubicBezTo>
                <a:cubicBezTo>
                  <a:pt x="741048" y="101600"/>
                  <a:pt x="746102" y="95726"/>
                  <a:pt x="749515" y="88900"/>
                </a:cubicBezTo>
                <a:cubicBezTo>
                  <a:pt x="752508" y="82913"/>
                  <a:pt x="750638" y="74031"/>
                  <a:pt x="755865" y="69850"/>
                </a:cubicBezTo>
                <a:cubicBezTo>
                  <a:pt x="762680" y="64398"/>
                  <a:pt x="772798" y="65617"/>
                  <a:pt x="781265" y="63500"/>
                </a:cubicBezTo>
                <a:cubicBezTo>
                  <a:pt x="787615" y="59267"/>
                  <a:pt x="794919" y="56196"/>
                  <a:pt x="800315" y="50800"/>
                </a:cubicBezTo>
                <a:cubicBezTo>
                  <a:pt x="805711" y="45404"/>
                  <a:pt x="807272" y="36776"/>
                  <a:pt x="813015" y="31750"/>
                </a:cubicBezTo>
                <a:cubicBezTo>
                  <a:pt x="839888" y="8236"/>
                  <a:pt x="844000" y="8722"/>
                  <a:pt x="870165" y="0"/>
                </a:cubicBezTo>
                <a:cubicBezTo>
                  <a:pt x="876515" y="2117"/>
                  <a:pt x="884482" y="1617"/>
                  <a:pt x="889215" y="6350"/>
                </a:cubicBezTo>
                <a:cubicBezTo>
                  <a:pt x="893948" y="11083"/>
                  <a:pt x="890118" y="21509"/>
                  <a:pt x="895565" y="25400"/>
                </a:cubicBezTo>
                <a:cubicBezTo>
                  <a:pt x="906458" y="33181"/>
                  <a:pt x="920678" y="34853"/>
                  <a:pt x="933665" y="38100"/>
                </a:cubicBezTo>
                <a:cubicBezTo>
                  <a:pt x="965559" y="46073"/>
                  <a:pt x="950786" y="41690"/>
                  <a:pt x="978115" y="50800"/>
                </a:cubicBezTo>
                <a:cubicBezTo>
                  <a:pt x="982348" y="57150"/>
                  <a:pt x="987402" y="63024"/>
                  <a:pt x="990815" y="69850"/>
                </a:cubicBezTo>
                <a:cubicBezTo>
                  <a:pt x="1002465" y="93151"/>
                  <a:pt x="989131" y="89894"/>
                  <a:pt x="1016215" y="107950"/>
                </a:cubicBezTo>
                <a:cubicBezTo>
                  <a:pt x="1021784" y="111663"/>
                  <a:pt x="1028915" y="112183"/>
                  <a:pt x="1035265" y="114300"/>
                </a:cubicBezTo>
                <a:cubicBezTo>
                  <a:pt x="1036924" y="113885"/>
                  <a:pt x="1075574" y="104913"/>
                  <a:pt x="1079715" y="101600"/>
                </a:cubicBezTo>
                <a:cubicBezTo>
                  <a:pt x="1085674" y="96832"/>
                  <a:pt x="1087019" y="87946"/>
                  <a:pt x="1092415" y="82550"/>
                </a:cubicBezTo>
                <a:cubicBezTo>
                  <a:pt x="1097811" y="77154"/>
                  <a:pt x="1105115" y="74083"/>
                  <a:pt x="1111465" y="69850"/>
                </a:cubicBezTo>
                <a:cubicBezTo>
                  <a:pt x="1123051" y="52471"/>
                  <a:pt x="1123162" y="47012"/>
                  <a:pt x="1143215" y="38100"/>
                </a:cubicBezTo>
                <a:cubicBezTo>
                  <a:pt x="1155448" y="32663"/>
                  <a:pt x="1181315" y="25400"/>
                  <a:pt x="1181315" y="25400"/>
                </a:cubicBezTo>
                <a:cubicBezTo>
                  <a:pt x="1189782" y="27517"/>
                  <a:pt x="1201035" y="25124"/>
                  <a:pt x="1206715" y="31750"/>
                </a:cubicBezTo>
                <a:cubicBezTo>
                  <a:pt x="1215427" y="41914"/>
                  <a:pt x="1219415" y="69850"/>
                  <a:pt x="1219415" y="69850"/>
                </a:cubicBezTo>
                <a:cubicBezTo>
                  <a:pt x="1217298" y="80433"/>
                  <a:pt x="1218420" y="92229"/>
                  <a:pt x="1213065" y="101600"/>
                </a:cubicBezTo>
                <a:cubicBezTo>
                  <a:pt x="1205198" y="115367"/>
                  <a:pt x="1186562" y="114207"/>
                  <a:pt x="1174965" y="120650"/>
                </a:cubicBezTo>
                <a:cubicBezTo>
                  <a:pt x="1161622" y="128063"/>
                  <a:pt x="1136865" y="146050"/>
                  <a:pt x="1136865" y="146050"/>
                </a:cubicBezTo>
                <a:cubicBezTo>
                  <a:pt x="1134748" y="175683"/>
                  <a:pt x="1133986" y="205445"/>
                  <a:pt x="1130515" y="234950"/>
                </a:cubicBezTo>
                <a:cubicBezTo>
                  <a:pt x="1129733" y="241598"/>
                  <a:pt x="1128898" y="249267"/>
                  <a:pt x="1124165" y="254000"/>
                </a:cubicBezTo>
                <a:cubicBezTo>
                  <a:pt x="1113372" y="264793"/>
                  <a:pt x="1098765" y="270933"/>
                  <a:pt x="1086065" y="279400"/>
                </a:cubicBezTo>
                <a:lnTo>
                  <a:pt x="1067015" y="292100"/>
                </a:lnTo>
                <a:cubicBezTo>
                  <a:pt x="1033148" y="342900"/>
                  <a:pt x="1077598" y="281517"/>
                  <a:pt x="1035265" y="323850"/>
                </a:cubicBezTo>
                <a:cubicBezTo>
                  <a:pt x="1029869" y="329246"/>
                  <a:pt x="1029037" y="338855"/>
                  <a:pt x="1022565" y="342900"/>
                </a:cubicBezTo>
                <a:cubicBezTo>
                  <a:pt x="1011213" y="349995"/>
                  <a:pt x="984465" y="355600"/>
                  <a:pt x="984465" y="355600"/>
                </a:cubicBezTo>
                <a:cubicBezTo>
                  <a:pt x="980232" y="361950"/>
                  <a:pt x="974771" y="367635"/>
                  <a:pt x="971765" y="374650"/>
                </a:cubicBezTo>
                <a:cubicBezTo>
                  <a:pt x="968327" y="382672"/>
                  <a:pt x="970867" y="393235"/>
                  <a:pt x="965415" y="400050"/>
                </a:cubicBezTo>
                <a:cubicBezTo>
                  <a:pt x="961234" y="405277"/>
                  <a:pt x="952899" y="404948"/>
                  <a:pt x="946365" y="406400"/>
                </a:cubicBezTo>
                <a:cubicBezTo>
                  <a:pt x="933796" y="409193"/>
                  <a:pt x="920890" y="410225"/>
                  <a:pt x="908265" y="412750"/>
                </a:cubicBezTo>
                <a:cubicBezTo>
                  <a:pt x="899707" y="414462"/>
                  <a:pt x="891332" y="416983"/>
                  <a:pt x="882865" y="419100"/>
                </a:cubicBezTo>
                <a:cubicBezTo>
                  <a:pt x="853232" y="463550"/>
                  <a:pt x="870165" y="448733"/>
                  <a:pt x="838415" y="469900"/>
                </a:cubicBezTo>
                <a:cubicBezTo>
                  <a:pt x="827832" y="467783"/>
                  <a:pt x="816771" y="467340"/>
                  <a:pt x="806665" y="463550"/>
                </a:cubicBezTo>
                <a:cubicBezTo>
                  <a:pt x="799519" y="460870"/>
                  <a:pt x="794441" y="454263"/>
                  <a:pt x="787615" y="450850"/>
                </a:cubicBezTo>
                <a:cubicBezTo>
                  <a:pt x="781628" y="447857"/>
                  <a:pt x="774915" y="446617"/>
                  <a:pt x="768565" y="444500"/>
                </a:cubicBezTo>
                <a:cubicBezTo>
                  <a:pt x="759970" y="445933"/>
                  <a:pt x="717121" y="452033"/>
                  <a:pt x="705065" y="457200"/>
                </a:cubicBezTo>
                <a:cubicBezTo>
                  <a:pt x="698050" y="460206"/>
                  <a:pt x="692365" y="465667"/>
                  <a:pt x="686015" y="469900"/>
                </a:cubicBezTo>
                <a:cubicBezTo>
                  <a:pt x="656902" y="513569"/>
                  <a:pt x="675095" y="503173"/>
                  <a:pt x="641565" y="514350"/>
                </a:cubicBezTo>
                <a:cubicBezTo>
                  <a:pt x="637035" y="527939"/>
                  <a:pt x="634101" y="542313"/>
                  <a:pt x="622515" y="552450"/>
                </a:cubicBezTo>
                <a:cubicBezTo>
                  <a:pt x="611028" y="562501"/>
                  <a:pt x="595208" y="567057"/>
                  <a:pt x="584415" y="577850"/>
                </a:cubicBezTo>
                <a:cubicBezTo>
                  <a:pt x="578065" y="584200"/>
                  <a:pt x="572264" y="591151"/>
                  <a:pt x="565365" y="596900"/>
                </a:cubicBezTo>
                <a:cubicBezTo>
                  <a:pt x="512321" y="641103"/>
                  <a:pt x="582920" y="572995"/>
                  <a:pt x="527265" y="628650"/>
                </a:cubicBezTo>
                <a:cubicBezTo>
                  <a:pt x="525148" y="635000"/>
                  <a:pt x="522228" y="641136"/>
                  <a:pt x="520915" y="647700"/>
                </a:cubicBezTo>
                <a:cubicBezTo>
                  <a:pt x="517980" y="662376"/>
                  <a:pt x="520644" y="678473"/>
                  <a:pt x="514565" y="692150"/>
                </a:cubicBezTo>
                <a:cubicBezTo>
                  <a:pt x="509366" y="703849"/>
                  <a:pt x="485723" y="706571"/>
                  <a:pt x="476465" y="711200"/>
                </a:cubicBezTo>
                <a:cubicBezTo>
                  <a:pt x="469639" y="714613"/>
                  <a:pt x="463765" y="719667"/>
                  <a:pt x="457415" y="723900"/>
                </a:cubicBezTo>
                <a:cubicBezTo>
                  <a:pt x="427782" y="768350"/>
                  <a:pt x="444715" y="753533"/>
                  <a:pt x="412965" y="774700"/>
                </a:cubicBezTo>
                <a:cubicBezTo>
                  <a:pt x="401379" y="792079"/>
                  <a:pt x="401268" y="797538"/>
                  <a:pt x="381215" y="806450"/>
                </a:cubicBezTo>
                <a:cubicBezTo>
                  <a:pt x="368982" y="811887"/>
                  <a:pt x="343115" y="819150"/>
                  <a:pt x="343115" y="819150"/>
                </a:cubicBezTo>
                <a:cubicBezTo>
                  <a:pt x="302898" y="817033"/>
                  <a:pt x="262368" y="818241"/>
                  <a:pt x="222465" y="812800"/>
                </a:cubicBezTo>
                <a:cubicBezTo>
                  <a:pt x="214903" y="811769"/>
                  <a:pt x="208183" y="806059"/>
                  <a:pt x="203415" y="800100"/>
                </a:cubicBezTo>
                <a:cubicBezTo>
                  <a:pt x="199234" y="794873"/>
                  <a:pt x="199182" y="787400"/>
                  <a:pt x="197065" y="781050"/>
                </a:cubicBezTo>
                <a:cubicBezTo>
                  <a:pt x="186482" y="783167"/>
                  <a:pt x="174686" y="782045"/>
                  <a:pt x="165315" y="787400"/>
                </a:cubicBezTo>
                <a:cubicBezTo>
                  <a:pt x="158689" y="791186"/>
                  <a:pt x="158011" y="801054"/>
                  <a:pt x="152615" y="806450"/>
                </a:cubicBezTo>
                <a:cubicBezTo>
                  <a:pt x="147219" y="811846"/>
                  <a:pt x="139915" y="814917"/>
                  <a:pt x="133565" y="819150"/>
                </a:cubicBezTo>
                <a:cubicBezTo>
                  <a:pt x="125098" y="814917"/>
                  <a:pt x="116282" y="811320"/>
                  <a:pt x="108165" y="806450"/>
                </a:cubicBezTo>
                <a:cubicBezTo>
                  <a:pt x="95077" y="798597"/>
                  <a:pt x="70065" y="781050"/>
                  <a:pt x="70065" y="781050"/>
                </a:cubicBezTo>
                <a:cubicBezTo>
                  <a:pt x="49197" y="788006"/>
                  <a:pt x="37619" y="795167"/>
                  <a:pt x="12915" y="781050"/>
                </a:cubicBezTo>
                <a:cubicBezTo>
                  <a:pt x="5896" y="777039"/>
                  <a:pt x="1273" y="770467"/>
                  <a:pt x="215" y="762000"/>
                </a:cubicBezTo>
                <a:close/>
              </a:path>
            </a:pathLst>
          </a:custGeom>
          <a:noFill/>
          <a:ln w="12700" cmpd="sng">
            <a:solidFill>
              <a:schemeClr val="accent2">
                <a:lumMod val="40000"/>
                <a:lumOff val="60000"/>
              </a:schemeClr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337050" y="3422650"/>
            <a:ext cx="1759230" cy="2159000"/>
          </a:xfrm>
          <a:custGeom>
            <a:avLst/>
            <a:gdLst>
              <a:gd name="connsiteX0" fmla="*/ 38100 w 1759230"/>
              <a:gd name="connsiteY0" fmla="*/ 1047750 h 2159000"/>
              <a:gd name="connsiteX1" fmla="*/ 69850 w 1759230"/>
              <a:gd name="connsiteY1" fmla="*/ 1041400 h 2159000"/>
              <a:gd name="connsiteX2" fmla="*/ 57150 w 1759230"/>
              <a:gd name="connsiteY2" fmla="*/ 1022350 h 2159000"/>
              <a:gd name="connsiteX3" fmla="*/ 19050 w 1759230"/>
              <a:gd name="connsiteY3" fmla="*/ 996950 h 2159000"/>
              <a:gd name="connsiteX4" fmla="*/ 0 w 1759230"/>
              <a:gd name="connsiteY4" fmla="*/ 984250 h 2159000"/>
              <a:gd name="connsiteX5" fmla="*/ 6350 w 1759230"/>
              <a:gd name="connsiteY5" fmla="*/ 946150 h 2159000"/>
              <a:gd name="connsiteX6" fmla="*/ 44450 w 1759230"/>
              <a:gd name="connsiteY6" fmla="*/ 920750 h 2159000"/>
              <a:gd name="connsiteX7" fmla="*/ 50800 w 1759230"/>
              <a:gd name="connsiteY7" fmla="*/ 901700 h 2159000"/>
              <a:gd name="connsiteX8" fmla="*/ 63500 w 1759230"/>
              <a:gd name="connsiteY8" fmla="*/ 882650 h 2159000"/>
              <a:gd name="connsiteX9" fmla="*/ 69850 w 1759230"/>
              <a:gd name="connsiteY9" fmla="*/ 857250 h 2159000"/>
              <a:gd name="connsiteX10" fmla="*/ 76200 w 1759230"/>
              <a:gd name="connsiteY10" fmla="*/ 838200 h 2159000"/>
              <a:gd name="connsiteX11" fmla="*/ 88900 w 1759230"/>
              <a:gd name="connsiteY11" fmla="*/ 698500 h 2159000"/>
              <a:gd name="connsiteX12" fmla="*/ 101600 w 1759230"/>
              <a:gd name="connsiteY12" fmla="*/ 660400 h 2159000"/>
              <a:gd name="connsiteX13" fmla="*/ 107950 w 1759230"/>
              <a:gd name="connsiteY13" fmla="*/ 641350 h 2159000"/>
              <a:gd name="connsiteX14" fmla="*/ 82550 w 1759230"/>
              <a:gd name="connsiteY14" fmla="*/ 615950 h 2159000"/>
              <a:gd name="connsiteX15" fmla="*/ 69850 w 1759230"/>
              <a:gd name="connsiteY15" fmla="*/ 596900 h 2159000"/>
              <a:gd name="connsiteX16" fmla="*/ 50800 w 1759230"/>
              <a:gd name="connsiteY16" fmla="*/ 584200 h 2159000"/>
              <a:gd name="connsiteX17" fmla="*/ 44450 w 1759230"/>
              <a:gd name="connsiteY17" fmla="*/ 533400 h 2159000"/>
              <a:gd name="connsiteX18" fmla="*/ 82550 w 1759230"/>
              <a:gd name="connsiteY18" fmla="*/ 514350 h 2159000"/>
              <a:gd name="connsiteX19" fmla="*/ 120650 w 1759230"/>
              <a:gd name="connsiteY19" fmla="*/ 488950 h 2159000"/>
              <a:gd name="connsiteX20" fmla="*/ 146050 w 1759230"/>
              <a:gd name="connsiteY20" fmla="*/ 412750 h 2159000"/>
              <a:gd name="connsiteX21" fmla="*/ 152400 w 1759230"/>
              <a:gd name="connsiteY21" fmla="*/ 393700 h 2159000"/>
              <a:gd name="connsiteX22" fmla="*/ 203200 w 1759230"/>
              <a:gd name="connsiteY22" fmla="*/ 374650 h 2159000"/>
              <a:gd name="connsiteX23" fmla="*/ 209550 w 1759230"/>
              <a:gd name="connsiteY23" fmla="*/ 298450 h 2159000"/>
              <a:gd name="connsiteX24" fmla="*/ 222250 w 1759230"/>
              <a:gd name="connsiteY24" fmla="*/ 279400 h 2159000"/>
              <a:gd name="connsiteX25" fmla="*/ 241300 w 1759230"/>
              <a:gd name="connsiteY25" fmla="*/ 196850 h 2159000"/>
              <a:gd name="connsiteX26" fmla="*/ 254000 w 1759230"/>
              <a:gd name="connsiteY26" fmla="*/ 177800 h 2159000"/>
              <a:gd name="connsiteX27" fmla="*/ 292100 w 1759230"/>
              <a:gd name="connsiteY27" fmla="*/ 165100 h 2159000"/>
              <a:gd name="connsiteX28" fmla="*/ 298450 w 1759230"/>
              <a:gd name="connsiteY28" fmla="*/ 139700 h 2159000"/>
              <a:gd name="connsiteX29" fmla="*/ 304800 w 1759230"/>
              <a:gd name="connsiteY29" fmla="*/ 107950 h 2159000"/>
              <a:gd name="connsiteX30" fmla="*/ 317500 w 1759230"/>
              <a:gd name="connsiteY30" fmla="*/ 69850 h 2159000"/>
              <a:gd name="connsiteX31" fmla="*/ 336550 w 1759230"/>
              <a:gd name="connsiteY31" fmla="*/ 63500 h 2159000"/>
              <a:gd name="connsiteX32" fmla="*/ 349250 w 1759230"/>
              <a:gd name="connsiteY32" fmla="*/ 44450 h 2159000"/>
              <a:gd name="connsiteX33" fmla="*/ 387350 w 1759230"/>
              <a:gd name="connsiteY33" fmla="*/ 25400 h 2159000"/>
              <a:gd name="connsiteX34" fmla="*/ 406400 w 1759230"/>
              <a:gd name="connsiteY34" fmla="*/ 12700 h 2159000"/>
              <a:gd name="connsiteX35" fmla="*/ 444500 w 1759230"/>
              <a:gd name="connsiteY35" fmla="*/ 0 h 2159000"/>
              <a:gd name="connsiteX36" fmla="*/ 457200 w 1759230"/>
              <a:gd name="connsiteY36" fmla="*/ 19050 h 2159000"/>
              <a:gd name="connsiteX37" fmla="*/ 469900 w 1759230"/>
              <a:gd name="connsiteY37" fmla="*/ 95250 h 2159000"/>
              <a:gd name="connsiteX38" fmla="*/ 476250 w 1759230"/>
              <a:gd name="connsiteY38" fmla="*/ 171450 h 2159000"/>
              <a:gd name="connsiteX39" fmla="*/ 482600 w 1759230"/>
              <a:gd name="connsiteY39" fmla="*/ 190500 h 2159000"/>
              <a:gd name="connsiteX40" fmla="*/ 501650 w 1759230"/>
              <a:gd name="connsiteY40" fmla="*/ 203200 h 2159000"/>
              <a:gd name="connsiteX41" fmla="*/ 539750 w 1759230"/>
              <a:gd name="connsiteY41" fmla="*/ 228600 h 2159000"/>
              <a:gd name="connsiteX42" fmla="*/ 584200 w 1759230"/>
              <a:gd name="connsiteY42" fmla="*/ 222250 h 2159000"/>
              <a:gd name="connsiteX43" fmla="*/ 603250 w 1759230"/>
              <a:gd name="connsiteY43" fmla="*/ 254000 h 2159000"/>
              <a:gd name="connsiteX44" fmla="*/ 565150 w 1759230"/>
              <a:gd name="connsiteY44" fmla="*/ 266700 h 2159000"/>
              <a:gd name="connsiteX45" fmla="*/ 546100 w 1759230"/>
              <a:gd name="connsiteY45" fmla="*/ 279400 h 2159000"/>
              <a:gd name="connsiteX46" fmla="*/ 571500 w 1759230"/>
              <a:gd name="connsiteY46" fmla="*/ 304800 h 2159000"/>
              <a:gd name="connsiteX47" fmla="*/ 609600 w 1759230"/>
              <a:gd name="connsiteY47" fmla="*/ 330200 h 2159000"/>
              <a:gd name="connsiteX48" fmla="*/ 622300 w 1759230"/>
              <a:gd name="connsiteY48" fmla="*/ 368300 h 2159000"/>
              <a:gd name="connsiteX49" fmla="*/ 628650 w 1759230"/>
              <a:gd name="connsiteY49" fmla="*/ 387350 h 2159000"/>
              <a:gd name="connsiteX50" fmla="*/ 647700 w 1759230"/>
              <a:gd name="connsiteY50" fmla="*/ 393700 h 2159000"/>
              <a:gd name="connsiteX51" fmla="*/ 679450 w 1759230"/>
              <a:gd name="connsiteY51" fmla="*/ 400050 h 2159000"/>
              <a:gd name="connsiteX52" fmla="*/ 698500 w 1759230"/>
              <a:gd name="connsiteY52" fmla="*/ 457200 h 2159000"/>
              <a:gd name="connsiteX53" fmla="*/ 704850 w 1759230"/>
              <a:gd name="connsiteY53" fmla="*/ 476250 h 2159000"/>
              <a:gd name="connsiteX54" fmla="*/ 723900 w 1759230"/>
              <a:gd name="connsiteY54" fmla="*/ 488950 h 2159000"/>
              <a:gd name="connsiteX55" fmla="*/ 755650 w 1759230"/>
              <a:gd name="connsiteY55" fmla="*/ 533400 h 2159000"/>
              <a:gd name="connsiteX56" fmla="*/ 774700 w 1759230"/>
              <a:gd name="connsiteY56" fmla="*/ 546100 h 2159000"/>
              <a:gd name="connsiteX57" fmla="*/ 781050 w 1759230"/>
              <a:gd name="connsiteY57" fmla="*/ 565150 h 2159000"/>
              <a:gd name="connsiteX58" fmla="*/ 742950 w 1759230"/>
              <a:gd name="connsiteY58" fmla="*/ 641350 h 2159000"/>
              <a:gd name="connsiteX59" fmla="*/ 736600 w 1759230"/>
              <a:gd name="connsiteY59" fmla="*/ 660400 h 2159000"/>
              <a:gd name="connsiteX60" fmla="*/ 742950 w 1759230"/>
              <a:gd name="connsiteY60" fmla="*/ 679450 h 2159000"/>
              <a:gd name="connsiteX61" fmla="*/ 762000 w 1759230"/>
              <a:gd name="connsiteY61" fmla="*/ 685800 h 2159000"/>
              <a:gd name="connsiteX62" fmla="*/ 819150 w 1759230"/>
              <a:gd name="connsiteY62" fmla="*/ 692150 h 2159000"/>
              <a:gd name="connsiteX63" fmla="*/ 806450 w 1759230"/>
              <a:gd name="connsiteY63" fmla="*/ 755650 h 2159000"/>
              <a:gd name="connsiteX64" fmla="*/ 787400 w 1759230"/>
              <a:gd name="connsiteY64" fmla="*/ 793750 h 2159000"/>
              <a:gd name="connsiteX65" fmla="*/ 831850 w 1759230"/>
              <a:gd name="connsiteY65" fmla="*/ 838200 h 2159000"/>
              <a:gd name="connsiteX66" fmla="*/ 850900 w 1759230"/>
              <a:gd name="connsiteY66" fmla="*/ 850900 h 2159000"/>
              <a:gd name="connsiteX67" fmla="*/ 876300 w 1759230"/>
              <a:gd name="connsiteY67" fmla="*/ 889000 h 2159000"/>
              <a:gd name="connsiteX68" fmla="*/ 889000 w 1759230"/>
              <a:gd name="connsiteY68" fmla="*/ 908050 h 2159000"/>
              <a:gd name="connsiteX69" fmla="*/ 908050 w 1759230"/>
              <a:gd name="connsiteY69" fmla="*/ 914400 h 2159000"/>
              <a:gd name="connsiteX70" fmla="*/ 1028700 w 1759230"/>
              <a:gd name="connsiteY70" fmla="*/ 958850 h 2159000"/>
              <a:gd name="connsiteX71" fmla="*/ 1035050 w 1759230"/>
              <a:gd name="connsiteY71" fmla="*/ 977900 h 2159000"/>
              <a:gd name="connsiteX72" fmla="*/ 1016000 w 1759230"/>
              <a:gd name="connsiteY72" fmla="*/ 1041400 h 2159000"/>
              <a:gd name="connsiteX73" fmla="*/ 1041400 w 1759230"/>
              <a:gd name="connsiteY73" fmla="*/ 1117600 h 2159000"/>
              <a:gd name="connsiteX74" fmla="*/ 1085850 w 1759230"/>
              <a:gd name="connsiteY74" fmla="*/ 1111250 h 2159000"/>
              <a:gd name="connsiteX75" fmla="*/ 1104900 w 1759230"/>
              <a:gd name="connsiteY75" fmla="*/ 1104900 h 2159000"/>
              <a:gd name="connsiteX76" fmla="*/ 1123950 w 1759230"/>
              <a:gd name="connsiteY76" fmla="*/ 1092200 h 2159000"/>
              <a:gd name="connsiteX77" fmla="*/ 1276350 w 1759230"/>
              <a:gd name="connsiteY77" fmla="*/ 1085850 h 2159000"/>
              <a:gd name="connsiteX78" fmla="*/ 1301750 w 1759230"/>
              <a:gd name="connsiteY78" fmla="*/ 1092200 h 2159000"/>
              <a:gd name="connsiteX79" fmla="*/ 1314450 w 1759230"/>
              <a:gd name="connsiteY79" fmla="*/ 1130300 h 2159000"/>
              <a:gd name="connsiteX80" fmla="*/ 1327150 w 1759230"/>
              <a:gd name="connsiteY80" fmla="*/ 1168400 h 2159000"/>
              <a:gd name="connsiteX81" fmla="*/ 1333500 w 1759230"/>
              <a:gd name="connsiteY81" fmla="*/ 1187450 h 2159000"/>
              <a:gd name="connsiteX82" fmla="*/ 1339850 w 1759230"/>
              <a:gd name="connsiteY82" fmla="*/ 1206500 h 2159000"/>
              <a:gd name="connsiteX83" fmla="*/ 1377950 w 1759230"/>
              <a:gd name="connsiteY83" fmla="*/ 1231900 h 2159000"/>
              <a:gd name="connsiteX84" fmla="*/ 1397000 w 1759230"/>
              <a:gd name="connsiteY84" fmla="*/ 1244600 h 2159000"/>
              <a:gd name="connsiteX85" fmla="*/ 1422400 w 1759230"/>
              <a:gd name="connsiteY85" fmla="*/ 1282700 h 2159000"/>
              <a:gd name="connsiteX86" fmla="*/ 1536700 w 1759230"/>
              <a:gd name="connsiteY86" fmla="*/ 1308100 h 2159000"/>
              <a:gd name="connsiteX87" fmla="*/ 1555750 w 1759230"/>
              <a:gd name="connsiteY87" fmla="*/ 1327150 h 2159000"/>
              <a:gd name="connsiteX88" fmla="*/ 1574800 w 1759230"/>
              <a:gd name="connsiteY88" fmla="*/ 1339850 h 2159000"/>
              <a:gd name="connsiteX89" fmla="*/ 1644650 w 1759230"/>
              <a:gd name="connsiteY89" fmla="*/ 1352550 h 2159000"/>
              <a:gd name="connsiteX90" fmla="*/ 1670050 w 1759230"/>
              <a:gd name="connsiteY90" fmla="*/ 1390650 h 2159000"/>
              <a:gd name="connsiteX91" fmla="*/ 1682750 w 1759230"/>
              <a:gd name="connsiteY91" fmla="*/ 1409700 h 2159000"/>
              <a:gd name="connsiteX92" fmla="*/ 1720850 w 1759230"/>
              <a:gd name="connsiteY92" fmla="*/ 1435100 h 2159000"/>
              <a:gd name="connsiteX93" fmla="*/ 1739900 w 1759230"/>
              <a:gd name="connsiteY93" fmla="*/ 1447800 h 2159000"/>
              <a:gd name="connsiteX94" fmla="*/ 1752600 w 1759230"/>
              <a:gd name="connsiteY94" fmla="*/ 1466850 h 2159000"/>
              <a:gd name="connsiteX95" fmla="*/ 1752600 w 1759230"/>
              <a:gd name="connsiteY95" fmla="*/ 1619250 h 2159000"/>
              <a:gd name="connsiteX96" fmla="*/ 1746250 w 1759230"/>
              <a:gd name="connsiteY96" fmla="*/ 1638300 h 2159000"/>
              <a:gd name="connsiteX97" fmla="*/ 1708150 w 1759230"/>
              <a:gd name="connsiteY97" fmla="*/ 1663700 h 2159000"/>
              <a:gd name="connsiteX98" fmla="*/ 1689100 w 1759230"/>
              <a:gd name="connsiteY98" fmla="*/ 1676400 h 2159000"/>
              <a:gd name="connsiteX99" fmla="*/ 1670050 w 1759230"/>
              <a:gd name="connsiteY99" fmla="*/ 1689100 h 2159000"/>
              <a:gd name="connsiteX100" fmla="*/ 1663700 w 1759230"/>
              <a:gd name="connsiteY100" fmla="*/ 1752600 h 2159000"/>
              <a:gd name="connsiteX101" fmla="*/ 1638300 w 1759230"/>
              <a:gd name="connsiteY101" fmla="*/ 1765300 h 2159000"/>
              <a:gd name="connsiteX102" fmla="*/ 1600200 w 1759230"/>
              <a:gd name="connsiteY102" fmla="*/ 1790700 h 2159000"/>
              <a:gd name="connsiteX103" fmla="*/ 1562100 w 1759230"/>
              <a:gd name="connsiteY103" fmla="*/ 1803400 h 2159000"/>
              <a:gd name="connsiteX104" fmla="*/ 1536700 w 1759230"/>
              <a:gd name="connsiteY104" fmla="*/ 1828800 h 2159000"/>
              <a:gd name="connsiteX105" fmla="*/ 1517650 w 1759230"/>
              <a:gd name="connsiteY105" fmla="*/ 1841500 h 2159000"/>
              <a:gd name="connsiteX106" fmla="*/ 1219200 w 1759230"/>
              <a:gd name="connsiteY106" fmla="*/ 1847850 h 2159000"/>
              <a:gd name="connsiteX107" fmla="*/ 1187450 w 1759230"/>
              <a:gd name="connsiteY107" fmla="*/ 1873250 h 2159000"/>
              <a:gd name="connsiteX108" fmla="*/ 1149350 w 1759230"/>
              <a:gd name="connsiteY108" fmla="*/ 1892300 h 2159000"/>
              <a:gd name="connsiteX109" fmla="*/ 1117600 w 1759230"/>
              <a:gd name="connsiteY109" fmla="*/ 1885950 h 2159000"/>
              <a:gd name="connsiteX110" fmla="*/ 1079500 w 1759230"/>
              <a:gd name="connsiteY110" fmla="*/ 1873250 h 2159000"/>
              <a:gd name="connsiteX111" fmla="*/ 1066800 w 1759230"/>
              <a:gd name="connsiteY111" fmla="*/ 1892300 h 2159000"/>
              <a:gd name="connsiteX112" fmla="*/ 1079500 w 1759230"/>
              <a:gd name="connsiteY112" fmla="*/ 1943100 h 2159000"/>
              <a:gd name="connsiteX113" fmla="*/ 1060450 w 1759230"/>
              <a:gd name="connsiteY113" fmla="*/ 1993900 h 2159000"/>
              <a:gd name="connsiteX114" fmla="*/ 1041400 w 1759230"/>
              <a:gd name="connsiteY114" fmla="*/ 2000250 h 2159000"/>
              <a:gd name="connsiteX115" fmla="*/ 1028700 w 1759230"/>
              <a:gd name="connsiteY115" fmla="*/ 2019300 h 2159000"/>
              <a:gd name="connsiteX116" fmla="*/ 1009650 w 1759230"/>
              <a:gd name="connsiteY116" fmla="*/ 2032000 h 2159000"/>
              <a:gd name="connsiteX117" fmla="*/ 984250 w 1759230"/>
              <a:gd name="connsiteY117" fmla="*/ 2070100 h 2159000"/>
              <a:gd name="connsiteX118" fmla="*/ 939800 w 1759230"/>
              <a:gd name="connsiteY118" fmla="*/ 2095500 h 2159000"/>
              <a:gd name="connsiteX119" fmla="*/ 882650 w 1759230"/>
              <a:gd name="connsiteY119" fmla="*/ 2139950 h 2159000"/>
              <a:gd name="connsiteX120" fmla="*/ 844550 w 1759230"/>
              <a:gd name="connsiteY120" fmla="*/ 2152650 h 2159000"/>
              <a:gd name="connsiteX121" fmla="*/ 825500 w 1759230"/>
              <a:gd name="connsiteY121" fmla="*/ 2159000 h 2159000"/>
              <a:gd name="connsiteX122" fmla="*/ 781050 w 1759230"/>
              <a:gd name="connsiteY122" fmla="*/ 2152650 h 2159000"/>
              <a:gd name="connsiteX123" fmla="*/ 774700 w 1759230"/>
              <a:gd name="connsiteY123" fmla="*/ 2133600 h 2159000"/>
              <a:gd name="connsiteX124" fmla="*/ 736600 w 1759230"/>
              <a:gd name="connsiteY124" fmla="*/ 2139950 h 2159000"/>
              <a:gd name="connsiteX125" fmla="*/ 755650 w 1759230"/>
              <a:gd name="connsiteY125" fmla="*/ 2120900 h 2159000"/>
              <a:gd name="connsiteX126" fmla="*/ 717550 w 1759230"/>
              <a:gd name="connsiteY126" fmla="*/ 2114550 h 2159000"/>
              <a:gd name="connsiteX127" fmla="*/ 673100 w 1759230"/>
              <a:gd name="connsiteY127" fmla="*/ 2101850 h 2159000"/>
              <a:gd name="connsiteX128" fmla="*/ 660400 w 1759230"/>
              <a:gd name="connsiteY128" fmla="*/ 2082800 h 2159000"/>
              <a:gd name="connsiteX129" fmla="*/ 622300 w 1759230"/>
              <a:gd name="connsiteY129" fmla="*/ 2057400 h 2159000"/>
              <a:gd name="connsiteX130" fmla="*/ 603250 w 1759230"/>
              <a:gd name="connsiteY130" fmla="*/ 2019300 h 2159000"/>
              <a:gd name="connsiteX131" fmla="*/ 596900 w 1759230"/>
              <a:gd name="connsiteY131" fmla="*/ 2000250 h 2159000"/>
              <a:gd name="connsiteX132" fmla="*/ 571500 w 1759230"/>
              <a:gd name="connsiteY132" fmla="*/ 1962150 h 2159000"/>
              <a:gd name="connsiteX133" fmla="*/ 558800 w 1759230"/>
              <a:gd name="connsiteY133" fmla="*/ 1943100 h 2159000"/>
              <a:gd name="connsiteX134" fmla="*/ 552450 w 1759230"/>
              <a:gd name="connsiteY134" fmla="*/ 1816100 h 2159000"/>
              <a:gd name="connsiteX135" fmla="*/ 539750 w 1759230"/>
              <a:gd name="connsiteY135" fmla="*/ 1778000 h 2159000"/>
              <a:gd name="connsiteX136" fmla="*/ 501650 w 1759230"/>
              <a:gd name="connsiteY136" fmla="*/ 1752600 h 2159000"/>
              <a:gd name="connsiteX137" fmla="*/ 495300 w 1759230"/>
              <a:gd name="connsiteY137" fmla="*/ 1733550 h 2159000"/>
              <a:gd name="connsiteX138" fmla="*/ 463550 w 1759230"/>
              <a:gd name="connsiteY138" fmla="*/ 1695450 h 2159000"/>
              <a:gd name="connsiteX139" fmla="*/ 450850 w 1759230"/>
              <a:gd name="connsiteY139" fmla="*/ 1657350 h 2159000"/>
              <a:gd name="connsiteX140" fmla="*/ 457200 w 1759230"/>
              <a:gd name="connsiteY140" fmla="*/ 1619250 h 2159000"/>
              <a:gd name="connsiteX141" fmla="*/ 488950 w 1759230"/>
              <a:gd name="connsiteY141" fmla="*/ 1593850 h 2159000"/>
              <a:gd name="connsiteX142" fmla="*/ 508000 w 1759230"/>
              <a:gd name="connsiteY142" fmla="*/ 1581150 h 2159000"/>
              <a:gd name="connsiteX143" fmla="*/ 527050 w 1759230"/>
              <a:gd name="connsiteY143" fmla="*/ 1574800 h 2159000"/>
              <a:gd name="connsiteX144" fmla="*/ 577850 w 1759230"/>
              <a:gd name="connsiteY144" fmla="*/ 1562100 h 2159000"/>
              <a:gd name="connsiteX145" fmla="*/ 622300 w 1759230"/>
              <a:gd name="connsiteY145" fmla="*/ 1517650 h 2159000"/>
              <a:gd name="connsiteX146" fmla="*/ 654050 w 1759230"/>
              <a:gd name="connsiteY146" fmla="*/ 1524000 h 2159000"/>
              <a:gd name="connsiteX147" fmla="*/ 673100 w 1759230"/>
              <a:gd name="connsiteY147" fmla="*/ 1536700 h 2159000"/>
              <a:gd name="connsiteX148" fmla="*/ 692150 w 1759230"/>
              <a:gd name="connsiteY148" fmla="*/ 1543050 h 2159000"/>
              <a:gd name="connsiteX149" fmla="*/ 698500 w 1759230"/>
              <a:gd name="connsiteY149" fmla="*/ 1524000 h 2159000"/>
              <a:gd name="connsiteX150" fmla="*/ 685800 w 1759230"/>
              <a:gd name="connsiteY150" fmla="*/ 1485900 h 2159000"/>
              <a:gd name="connsiteX151" fmla="*/ 628650 w 1759230"/>
              <a:gd name="connsiteY151" fmla="*/ 1441450 h 2159000"/>
              <a:gd name="connsiteX152" fmla="*/ 615950 w 1759230"/>
              <a:gd name="connsiteY152" fmla="*/ 1339850 h 2159000"/>
              <a:gd name="connsiteX153" fmla="*/ 609600 w 1759230"/>
              <a:gd name="connsiteY153" fmla="*/ 1314450 h 2159000"/>
              <a:gd name="connsiteX154" fmla="*/ 552450 w 1759230"/>
              <a:gd name="connsiteY154" fmla="*/ 1282700 h 2159000"/>
              <a:gd name="connsiteX155" fmla="*/ 533400 w 1759230"/>
              <a:gd name="connsiteY155" fmla="*/ 1270000 h 2159000"/>
              <a:gd name="connsiteX156" fmla="*/ 520700 w 1759230"/>
              <a:gd name="connsiteY156" fmla="*/ 1231900 h 2159000"/>
              <a:gd name="connsiteX157" fmla="*/ 482600 w 1759230"/>
              <a:gd name="connsiteY157" fmla="*/ 1200150 h 2159000"/>
              <a:gd name="connsiteX158" fmla="*/ 463550 w 1759230"/>
              <a:gd name="connsiteY158" fmla="*/ 1162050 h 2159000"/>
              <a:gd name="connsiteX159" fmla="*/ 406400 w 1759230"/>
              <a:gd name="connsiteY159" fmla="*/ 1117600 h 2159000"/>
              <a:gd name="connsiteX160" fmla="*/ 349250 w 1759230"/>
              <a:gd name="connsiteY160" fmla="*/ 1111250 h 2159000"/>
              <a:gd name="connsiteX161" fmla="*/ 330200 w 1759230"/>
              <a:gd name="connsiteY161" fmla="*/ 1098550 h 2159000"/>
              <a:gd name="connsiteX162" fmla="*/ 247650 w 1759230"/>
              <a:gd name="connsiteY162" fmla="*/ 1111250 h 2159000"/>
              <a:gd name="connsiteX163" fmla="*/ 209550 w 1759230"/>
              <a:gd name="connsiteY163" fmla="*/ 1117600 h 2159000"/>
              <a:gd name="connsiteX164" fmla="*/ 171450 w 1759230"/>
              <a:gd name="connsiteY164" fmla="*/ 1130300 h 2159000"/>
              <a:gd name="connsiteX165" fmla="*/ 133350 w 1759230"/>
              <a:gd name="connsiteY165" fmla="*/ 1117600 h 2159000"/>
              <a:gd name="connsiteX166" fmla="*/ 107950 w 1759230"/>
              <a:gd name="connsiteY166" fmla="*/ 1085850 h 2159000"/>
              <a:gd name="connsiteX167" fmla="*/ 38100 w 1759230"/>
              <a:gd name="connsiteY167" fmla="*/ 104775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759230" h="2159000">
                <a:moveTo>
                  <a:pt x="38100" y="1047750"/>
                </a:moveTo>
                <a:cubicBezTo>
                  <a:pt x="31750" y="1040342"/>
                  <a:pt x="63374" y="1050034"/>
                  <a:pt x="69850" y="1041400"/>
                </a:cubicBezTo>
                <a:cubicBezTo>
                  <a:pt x="74429" y="1035295"/>
                  <a:pt x="62893" y="1027376"/>
                  <a:pt x="57150" y="1022350"/>
                </a:cubicBezTo>
                <a:cubicBezTo>
                  <a:pt x="45663" y="1012299"/>
                  <a:pt x="31750" y="1005417"/>
                  <a:pt x="19050" y="996950"/>
                </a:cubicBezTo>
                <a:lnTo>
                  <a:pt x="0" y="984250"/>
                </a:lnTo>
                <a:cubicBezTo>
                  <a:pt x="2117" y="971550"/>
                  <a:pt x="-1033" y="956698"/>
                  <a:pt x="6350" y="946150"/>
                </a:cubicBezTo>
                <a:cubicBezTo>
                  <a:pt x="15103" y="933646"/>
                  <a:pt x="44450" y="920750"/>
                  <a:pt x="44450" y="920750"/>
                </a:cubicBezTo>
                <a:cubicBezTo>
                  <a:pt x="46567" y="914400"/>
                  <a:pt x="47807" y="907687"/>
                  <a:pt x="50800" y="901700"/>
                </a:cubicBezTo>
                <a:cubicBezTo>
                  <a:pt x="54213" y="894874"/>
                  <a:pt x="60494" y="889665"/>
                  <a:pt x="63500" y="882650"/>
                </a:cubicBezTo>
                <a:cubicBezTo>
                  <a:pt x="66938" y="874628"/>
                  <a:pt x="67452" y="865641"/>
                  <a:pt x="69850" y="857250"/>
                </a:cubicBezTo>
                <a:cubicBezTo>
                  <a:pt x="71689" y="850814"/>
                  <a:pt x="74083" y="844550"/>
                  <a:pt x="76200" y="838200"/>
                </a:cubicBezTo>
                <a:cubicBezTo>
                  <a:pt x="79933" y="771011"/>
                  <a:pt x="74004" y="748152"/>
                  <a:pt x="88900" y="698500"/>
                </a:cubicBezTo>
                <a:cubicBezTo>
                  <a:pt x="92747" y="685678"/>
                  <a:pt x="97367" y="673100"/>
                  <a:pt x="101600" y="660400"/>
                </a:cubicBezTo>
                <a:lnTo>
                  <a:pt x="107950" y="641350"/>
                </a:lnTo>
                <a:cubicBezTo>
                  <a:pt x="94095" y="599786"/>
                  <a:pt x="113338" y="640580"/>
                  <a:pt x="82550" y="615950"/>
                </a:cubicBezTo>
                <a:cubicBezTo>
                  <a:pt x="76591" y="611182"/>
                  <a:pt x="75246" y="602296"/>
                  <a:pt x="69850" y="596900"/>
                </a:cubicBezTo>
                <a:cubicBezTo>
                  <a:pt x="64454" y="591504"/>
                  <a:pt x="57150" y="588433"/>
                  <a:pt x="50800" y="584200"/>
                </a:cubicBezTo>
                <a:cubicBezTo>
                  <a:pt x="37662" y="564492"/>
                  <a:pt x="28757" y="560863"/>
                  <a:pt x="44450" y="533400"/>
                </a:cubicBezTo>
                <a:cubicBezTo>
                  <a:pt x="52317" y="519633"/>
                  <a:pt x="70953" y="520793"/>
                  <a:pt x="82550" y="514350"/>
                </a:cubicBezTo>
                <a:cubicBezTo>
                  <a:pt x="95893" y="506937"/>
                  <a:pt x="120650" y="488950"/>
                  <a:pt x="120650" y="488950"/>
                </a:cubicBezTo>
                <a:lnTo>
                  <a:pt x="146050" y="412750"/>
                </a:lnTo>
                <a:cubicBezTo>
                  <a:pt x="148167" y="406400"/>
                  <a:pt x="146831" y="397413"/>
                  <a:pt x="152400" y="393700"/>
                </a:cubicBezTo>
                <a:cubicBezTo>
                  <a:pt x="180430" y="375013"/>
                  <a:pt x="163966" y="382497"/>
                  <a:pt x="203200" y="374650"/>
                </a:cubicBezTo>
                <a:cubicBezTo>
                  <a:pt x="232260" y="331060"/>
                  <a:pt x="202357" y="384763"/>
                  <a:pt x="209550" y="298450"/>
                </a:cubicBezTo>
                <a:cubicBezTo>
                  <a:pt x="210184" y="290845"/>
                  <a:pt x="218017" y="285750"/>
                  <a:pt x="222250" y="279400"/>
                </a:cubicBezTo>
                <a:cubicBezTo>
                  <a:pt x="225178" y="258907"/>
                  <a:pt x="228621" y="215868"/>
                  <a:pt x="241300" y="196850"/>
                </a:cubicBezTo>
                <a:cubicBezTo>
                  <a:pt x="245533" y="190500"/>
                  <a:pt x="247528" y="181845"/>
                  <a:pt x="254000" y="177800"/>
                </a:cubicBezTo>
                <a:cubicBezTo>
                  <a:pt x="265352" y="170705"/>
                  <a:pt x="292100" y="165100"/>
                  <a:pt x="292100" y="165100"/>
                </a:cubicBezTo>
                <a:cubicBezTo>
                  <a:pt x="294217" y="156633"/>
                  <a:pt x="296557" y="148219"/>
                  <a:pt x="298450" y="139700"/>
                </a:cubicBezTo>
                <a:cubicBezTo>
                  <a:pt x="300791" y="129164"/>
                  <a:pt x="301960" y="118363"/>
                  <a:pt x="304800" y="107950"/>
                </a:cubicBezTo>
                <a:cubicBezTo>
                  <a:pt x="308322" y="95035"/>
                  <a:pt x="304800" y="74083"/>
                  <a:pt x="317500" y="69850"/>
                </a:cubicBezTo>
                <a:lnTo>
                  <a:pt x="336550" y="63500"/>
                </a:lnTo>
                <a:cubicBezTo>
                  <a:pt x="340783" y="57150"/>
                  <a:pt x="343854" y="49846"/>
                  <a:pt x="349250" y="44450"/>
                </a:cubicBezTo>
                <a:cubicBezTo>
                  <a:pt x="367448" y="26252"/>
                  <a:pt x="366692" y="35729"/>
                  <a:pt x="387350" y="25400"/>
                </a:cubicBezTo>
                <a:cubicBezTo>
                  <a:pt x="394176" y="21987"/>
                  <a:pt x="399426" y="15800"/>
                  <a:pt x="406400" y="12700"/>
                </a:cubicBezTo>
                <a:cubicBezTo>
                  <a:pt x="418633" y="7263"/>
                  <a:pt x="444500" y="0"/>
                  <a:pt x="444500" y="0"/>
                </a:cubicBezTo>
                <a:cubicBezTo>
                  <a:pt x="448733" y="6350"/>
                  <a:pt x="454194" y="12035"/>
                  <a:pt x="457200" y="19050"/>
                </a:cubicBezTo>
                <a:cubicBezTo>
                  <a:pt x="464417" y="35890"/>
                  <a:pt x="468865" y="84901"/>
                  <a:pt x="469900" y="95250"/>
                </a:cubicBezTo>
                <a:cubicBezTo>
                  <a:pt x="472436" y="120612"/>
                  <a:pt x="472881" y="146186"/>
                  <a:pt x="476250" y="171450"/>
                </a:cubicBezTo>
                <a:cubicBezTo>
                  <a:pt x="477135" y="178085"/>
                  <a:pt x="478419" y="185273"/>
                  <a:pt x="482600" y="190500"/>
                </a:cubicBezTo>
                <a:cubicBezTo>
                  <a:pt x="487368" y="196459"/>
                  <a:pt x="495787" y="198314"/>
                  <a:pt x="501650" y="203200"/>
                </a:cubicBezTo>
                <a:cubicBezTo>
                  <a:pt x="533361" y="229626"/>
                  <a:pt x="506272" y="217441"/>
                  <a:pt x="539750" y="228600"/>
                </a:cubicBezTo>
                <a:cubicBezTo>
                  <a:pt x="554567" y="226483"/>
                  <a:pt x="569233" y="222250"/>
                  <a:pt x="584200" y="222250"/>
                </a:cubicBezTo>
                <a:cubicBezTo>
                  <a:pt x="602868" y="222250"/>
                  <a:pt x="640391" y="226144"/>
                  <a:pt x="603250" y="254000"/>
                </a:cubicBezTo>
                <a:cubicBezTo>
                  <a:pt x="592540" y="262032"/>
                  <a:pt x="576289" y="259274"/>
                  <a:pt x="565150" y="266700"/>
                </a:cubicBezTo>
                <a:lnTo>
                  <a:pt x="546100" y="279400"/>
                </a:lnTo>
                <a:cubicBezTo>
                  <a:pt x="556876" y="311727"/>
                  <a:pt x="543791" y="289406"/>
                  <a:pt x="571500" y="304800"/>
                </a:cubicBezTo>
                <a:cubicBezTo>
                  <a:pt x="584843" y="312213"/>
                  <a:pt x="609600" y="330200"/>
                  <a:pt x="609600" y="330200"/>
                </a:cubicBezTo>
                <a:lnTo>
                  <a:pt x="622300" y="368300"/>
                </a:lnTo>
                <a:cubicBezTo>
                  <a:pt x="624417" y="374650"/>
                  <a:pt x="622300" y="385233"/>
                  <a:pt x="628650" y="387350"/>
                </a:cubicBezTo>
                <a:cubicBezTo>
                  <a:pt x="635000" y="389467"/>
                  <a:pt x="641206" y="392077"/>
                  <a:pt x="647700" y="393700"/>
                </a:cubicBezTo>
                <a:cubicBezTo>
                  <a:pt x="658171" y="396318"/>
                  <a:pt x="668867" y="397933"/>
                  <a:pt x="679450" y="400050"/>
                </a:cubicBezTo>
                <a:lnTo>
                  <a:pt x="698500" y="457200"/>
                </a:lnTo>
                <a:cubicBezTo>
                  <a:pt x="700617" y="463550"/>
                  <a:pt x="699281" y="472537"/>
                  <a:pt x="704850" y="476250"/>
                </a:cubicBezTo>
                <a:lnTo>
                  <a:pt x="723900" y="488950"/>
                </a:lnTo>
                <a:cubicBezTo>
                  <a:pt x="742950" y="546100"/>
                  <a:pt x="721783" y="516467"/>
                  <a:pt x="755650" y="533400"/>
                </a:cubicBezTo>
                <a:cubicBezTo>
                  <a:pt x="762476" y="536813"/>
                  <a:pt x="768350" y="541867"/>
                  <a:pt x="774700" y="546100"/>
                </a:cubicBezTo>
                <a:cubicBezTo>
                  <a:pt x="776817" y="552450"/>
                  <a:pt x="781789" y="558497"/>
                  <a:pt x="781050" y="565150"/>
                </a:cubicBezTo>
                <a:cubicBezTo>
                  <a:pt x="773852" y="629928"/>
                  <a:pt x="763999" y="578204"/>
                  <a:pt x="742950" y="641350"/>
                </a:cubicBezTo>
                <a:lnTo>
                  <a:pt x="736600" y="660400"/>
                </a:lnTo>
                <a:cubicBezTo>
                  <a:pt x="738717" y="666750"/>
                  <a:pt x="738217" y="674717"/>
                  <a:pt x="742950" y="679450"/>
                </a:cubicBezTo>
                <a:cubicBezTo>
                  <a:pt x="747683" y="684183"/>
                  <a:pt x="755398" y="684700"/>
                  <a:pt x="762000" y="685800"/>
                </a:cubicBezTo>
                <a:cubicBezTo>
                  <a:pt x="780906" y="688951"/>
                  <a:pt x="800100" y="690033"/>
                  <a:pt x="819150" y="692150"/>
                </a:cubicBezTo>
                <a:cubicBezTo>
                  <a:pt x="816810" y="708531"/>
                  <a:pt x="815316" y="737917"/>
                  <a:pt x="806450" y="755650"/>
                </a:cubicBezTo>
                <a:cubicBezTo>
                  <a:pt x="781831" y="804889"/>
                  <a:pt x="803361" y="745867"/>
                  <a:pt x="787400" y="793750"/>
                </a:cubicBezTo>
                <a:cubicBezTo>
                  <a:pt x="798577" y="827280"/>
                  <a:pt x="788181" y="809087"/>
                  <a:pt x="831850" y="838200"/>
                </a:cubicBezTo>
                <a:lnTo>
                  <a:pt x="850900" y="850900"/>
                </a:lnTo>
                <a:lnTo>
                  <a:pt x="876300" y="889000"/>
                </a:lnTo>
                <a:cubicBezTo>
                  <a:pt x="880533" y="895350"/>
                  <a:pt x="881760" y="905637"/>
                  <a:pt x="889000" y="908050"/>
                </a:cubicBezTo>
                <a:lnTo>
                  <a:pt x="908050" y="914400"/>
                </a:lnTo>
                <a:cubicBezTo>
                  <a:pt x="932149" y="986696"/>
                  <a:pt x="907386" y="951714"/>
                  <a:pt x="1028700" y="958850"/>
                </a:cubicBezTo>
                <a:cubicBezTo>
                  <a:pt x="1030817" y="965200"/>
                  <a:pt x="1035050" y="971207"/>
                  <a:pt x="1035050" y="977900"/>
                </a:cubicBezTo>
                <a:cubicBezTo>
                  <a:pt x="1035050" y="1018761"/>
                  <a:pt x="1033214" y="1015579"/>
                  <a:pt x="1016000" y="1041400"/>
                </a:cubicBezTo>
                <a:cubicBezTo>
                  <a:pt x="1017016" y="1050540"/>
                  <a:pt x="1011761" y="1111672"/>
                  <a:pt x="1041400" y="1117600"/>
                </a:cubicBezTo>
                <a:cubicBezTo>
                  <a:pt x="1056076" y="1120535"/>
                  <a:pt x="1071033" y="1113367"/>
                  <a:pt x="1085850" y="1111250"/>
                </a:cubicBezTo>
                <a:cubicBezTo>
                  <a:pt x="1092200" y="1109133"/>
                  <a:pt x="1098913" y="1107893"/>
                  <a:pt x="1104900" y="1104900"/>
                </a:cubicBezTo>
                <a:cubicBezTo>
                  <a:pt x="1111726" y="1101487"/>
                  <a:pt x="1116365" y="1093043"/>
                  <a:pt x="1123950" y="1092200"/>
                </a:cubicBezTo>
                <a:cubicBezTo>
                  <a:pt x="1174483" y="1086585"/>
                  <a:pt x="1225550" y="1087967"/>
                  <a:pt x="1276350" y="1085850"/>
                </a:cubicBezTo>
                <a:cubicBezTo>
                  <a:pt x="1284817" y="1087967"/>
                  <a:pt x="1296070" y="1085574"/>
                  <a:pt x="1301750" y="1092200"/>
                </a:cubicBezTo>
                <a:cubicBezTo>
                  <a:pt x="1310462" y="1102364"/>
                  <a:pt x="1310217" y="1117600"/>
                  <a:pt x="1314450" y="1130300"/>
                </a:cubicBezTo>
                <a:lnTo>
                  <a:pt x="1327150" y="1168400"/>
                </a:lnTo>
                <a:lnTo>
                  <a:pt x="1333500" y="1187450"/>
                </a:lnTo>
                <a:cubicBezTo>
                  <a:pt x="1335617" y="1193800"/>
                  <a:pt x="1334281" y="1202787"/>
                  <a:pt x="1339850" y="1206500"/>
                </a:cubicBezTo>
                <a:lnTo>
                  <a:pt x="1377950" y="1231900"/>
                </a:lnTo>
                <a:lnTo>
                  <a:pt x="1397000" y="1244600"/>
                </a:lnTo>
                <a:lnTo>
                  <a:pt x="1422400" y="1282700"/>
                </a:lnTo>
                <a:cubicBezTo>
                  <a:pt x="1453923" y="1329984"/>
                  <a:pt x="1427483" y="1301274"/>
                  <a:pt x="1536700" y="1308100"/>
                </a:cubicBezTo>
                <a:cubicBezTo>
                  <a:pt x="1543050" y="1314450"/>
                  <a:pt x="1548851" y="1321401"/>
                  <a:pt x="1555750" y="1327150"/>
                </a:cubicBezTo>
                <a:cubicBezTo>
                  <a:pt x="1561613" y="1332036"/>
                  <a:pt x="1567974" y="1336437"/>
                  <a:pt x="1574800" y="1339850"/>
                </a:cubicBezTo>
                <a:cubicBezTo>
                  <a:pt x="1594377" y="1349639"/>
                  <a:pt x="1627138" y="1350361"/>
                  <a:pt x="1644650" y="1352550"/>
                </a:cubicBezTo>
                <a:lnTo>
                  <a:pt x="1670050" y="1390650"/>
                </a:lnTo>
                <a:cubicBezTo>
                  <a:pt x="1674283" y="1397000"/>
                  <a:pt x="1676400" y="1405467"/>
                  <a:pt x="1682750" y="1409700"/>
                </a:cubicBezTo>
                <a:lnTo>
                  <a:pt x="1720850" y="1435100"/>
                </a:lnTo>
                <a:lnTo>
                  <a:pt x="1739900" y="1447800"/>
                </a:lnTo>
                <a:cubicBezTo>
                  <a:pt x="1744133" y="1454150"/>
                  <a:pt x="1750407" y="1459540"/>
                  <a:pt x="1752600" y="1466850"/>
                </a:cubicBezTo>
                <a:cubicBezTo>
                  <a:pt x="1765620" y="1510249"/>
                  <a:pt x="1756042" y="1584825"/>
                  <a:pt x="1752600" y="1619250"/>
                </a:cubicBezTo>
                <a:cubicBezTo>
                  <a:pt x="1751934" y="1625910"/>
                  <a:pt x="1750983" y="1633567"/>
                  <a:pt x="1746250" y="1638300"/>
                </a:cubicBezTo>
                <a:cubicBezTo>
                  <a:pt x="1735457" y="1649093"/>
                  <a:pt x="1720850" y="1655233"/>
                  <a:pt x="1708150" y="1663700"/>
                </a:cubicBezTo>
                <a:lnTo>
                  <a:pt x="1689100" y="1676400"/>
                </a:lnTo>
                <a:lnTo>
                  <a:pt x="1670050" y="1689100"/>
                </a:lnTo>
                <a:cubicBezTo>
                  <a:pt x="1667933" y="1710267"/>
                  <a:pt x="1671882" y="1732964"/>
                  <a:pt x="1663700" y="1752600"/>
                </a:cubicBezTo>
                <a:cubicBezTo>
                  <a:pt x="1660059" y="1761338"/>
                  <a:pt x="1646417" y="1760430"/>
                  <a:pt x="1638300" y="1765300"/>
                </a:cubicBezTo>
                <a:cubicBezTo>
                  <a:pt x="1625212" y="1773153"/>
                  <a:pt x="1614680" y="1785873"/>
                  <a:pt x="1600200" y="1790700"/>
                </a:cubicBezTo>
                <a:lnTo>
                  <a:pt x="1562100" y="1803400"/>
                </a:lnTo>
                <a:cubicBezTo>
                  <a:pt x="1551940" y="1833880"/>
                  <a:pt x="1563793" y="1815253"/>
                  <a:pt x="1536700" y="1828800"/>
                </a:cubicBezTo>
                <a:cubicBezTo>
                  <a:pt x="1529874" y="1832213"/>
                  <a:pt x="1525268" y="1841043"/>
                  <a:pt x="1517650" y="1841500"/>
                </a:cubicBezTo>
                <a:cubicBezTo>
                  <a:pt x="1418323" y="1847460"/>
                  <a:pt x="1318683" y="1845733"/>
                  <a:pt x="1219200" y="1847850"/>
                </a:cubicBezTo>
                <a:cubicBezTo>
                  <a:pt x="1182114" y="1860212"/>
                  <a:pt x="1216173" y="1844527"/>
                  <a:pt x="1187450" y="1873250"/>
                </a:cubicBezTo>
                <a:cubicBezTo>
                  <a:pt x="1175140" y="1885560"/>
                  <a:pt x="1164844" y="1887135"/>
                  <a:pt x="1149350" y="1892300"/>
                </a:cubicBezTo>
                <a:cubicBezTo>
                  <a:pt x="1138767" y="1890183"/>
                  <a:pt x="1128013" y="1888790"/>
                  <a:pt x="1117600" y="1885950"/>
                </a:cubicBezTo>
                <a:cubicBezTo>
                  <a:pt x="1104685" y="1882428"/>
                  <a:pt x="1079500" y="1873250"/>
                  <a:pt x="1079500" y="1873250"/>
                </a:cubicBezTo>
                <a:cubicBezTo>
                  <a:pt x="1075267" y="1879600"/>
                  <a:pt x="1067747" y="1884727"/>
                  <a:pt x="1066800" y="1892300"/>
                </a:cubicBezTo>
                <a:cubicBezTo>
                  <a:pt x="1065407" y="1903446"/>
                  <a:pt x="1075353" y="1930660"/>
                  <a:pt x="1079500" y="1943100"/>
                </a:cubicBezTo>
                <a:cubicBezTo>
                  <a:pt x="1076058" y="1960311"/>
                  <a:pt x="1076022" y="1981442"/>
                  <a:pt x="1060450" y="1993900"/>
                </a:cubicBezTo>
                <a:cubicBezTo>
                  <a:pt x="1055223" y="1998081"/>
                  <a:pt x="1047750" y="1998133"/>
                  <a:pt x="1041400" y="2000250"/>
                </a:cubicBezTo>
                <a:cubicBezTo>
                  <a:pt x="1037167" y="2006600"/>
                  <a:pt x="1034096" y="2013904"/>
                  <a:pt x="1028700" y="2019300"/>
                </a:cubicBezTo>
                <a:cubicBezTo>
                  <a:pt x="1023304" y="2024696"/>
                  <a:pt x="1014676" y="2026257"/>
                  <a:pt x="1009650" y="2032000"/>
                </a:cubicBezTo>
                <a:cubicBezTo>
                  <a:pt x="999599" y="2043487"/>
                  <a:pt x="997902" y="2063274"/>
                  <a:pt x="984250" y="2070100"/>
                </a:cubicBezTo>
                <a:cubicBezTo>
                  <a:pt x="952024" y="2086213"/>
                  <a:pt x="966726" y="2077549"/>
                  <a:pt x="939800" y="2095500"/>
                </a:cubicBezTo>
                <a:cubicBezTo>
                  <a:pt x="904498" y="2148453"/>
                  <a:pt x="932136" y="2126454"/>
                  <a:pt x="882650" y="2139950"/>
                </a:cubicBezTo>
                <a:cubicBezTo>
                  <a:pt x="869735" y="2143472"/>
                  <a:pt x="857250" y="2148417"/>
                  <a:pt x="844550" y="2152650"/>
                </a:cubicBezTo>
                <a:lnTo>
                  <a:pt x="825500" y="2159000"/>
                </a:lnTo>
                <a:cubicBezTo>
                  <a:pt x="810683" y="2156883"/>
                  <a:pt x="794437" y="2159343"/>
                  <a:pt x="781050" y="2152650"/>
                </a:cubicBezTo>
                <a:cubicBezTo>
                  <a:pt x="775063" y="2149657"/>
                  <a:pt x="781136" y="2135439"/>
                  <a:pt x="774700" y="2133600"/>
                </a:cubicBezTo>
                <a:cubicBezTo>
                  <a:pt x="762320" y="2130063"/>
                  <a:pt x="749300" y="2137833"/>
                  <a:pt x="736600" y="2139950"/>
                </a:cubicBezTo>
                <a:cubicBezTo>
                  <a:pt x="742950" y="2133600"/>
                  <a:pt x="755650" y="2129880"/>
                  <a:pt x="755650" y="2120900"/>
                </a:cubicBezTo>
                <a:cubicBezTo>
                  <a:pt x="755650" y="2096281"/>
                  <a:pt x="722248" y="2112984"/>
                  <a:pt x="717550" y="2114550"/>
                </a:cubicBezTo>
                <a:cubicBezTo>
                  <a:pt x="715891" y="2114135"/>
                  <a:pt x="677241" y="2105163"/>
                  <a:pt x="673100" y="2101850"/>
                </a:cubicBezTo>
                <a:cubicBezTo>
                  <a:pt x="667141" y="2097082"/>
                  <a:pt x="666143" y="2087826"/>
                  <a:pt x="660400" y="2082800"/>
                </a:cubicBezTo>
                <a:cubicBezTo>
                  <a:pt x="648913" y="2072749"/>
                  <a:pt x="622300" y="2057400"/>
                  <a:pt x="622300" y="2057400"/>
                </a:cubicBezTo>
                <a:cubicBezTo>
                  <a:pt x="606339" y="2009517"/>
                  <a:pt x="627869" y="2068539"/>
                  <a:pt x="603250" y="2019300"/>
                </a:cubicBezTo>
                <a:cubicBezTo>
                  <a:pt x="600257" y="2013313"/>
                  <a:pt x="600151" y="2006101"/>
                  <a:pt x="596900" y="2000250"/>
                </a:cubicBezTo>
                <a:cubicBezTo>
                  <a:pt x="589487" y="1986907"/>
                  <a:pt x="579967" y="1974850"/>
                  <a:pt x="571500" y="1962150"/>
                </a:cubicBezTo>
                <a:lnTo>
                  <a:pt x="558800" y="1943100"/>
                </a:lnTo>
                <a:cubicBezTo>
                  <a:pt x="556683" y="1900767"/>
                  <a:pt x="557308" y="1858207"/>
                  <a:pt x="552450" y="1816100"/>
                </a:cubicBezTo>
                <a:cubicBezTo>
                  <a:pt x="550916" y="1802801"/>
                  <a:pt x="550889" y="1785426"/>
                  <a:pt x="539750" y="1778000"/>
                </a:cubicBezTo>
                <a:lnTo>
                  <a:pt x="501650" y="1752600"/>
                </a:lnTo>
                <a:cubicBezTo>
                  <a:pt x="499533" y="1746250"/>
                  <a:pt x="499013" y="1739119"/>
                  <a:pt x="495300" y="1733550"/>
                </a:cubicBezTo>
                <a:cubicBezTo>
                  <a:pt x="475361" y="1703642"/>
                  <a:pt x="477400" y="1726613"/>
                  <a:pt x="463550" y="1695450"/>
                </a:cubicBezTo>
                <a:cubicBezTo>
                  <a:pt x="458113" y="1683217"/>
                  <a:pt x="450850" y="1657350"/>
                  <a:pt x="450850" y="1657350"/>
                </a:cubicBezTo>
                <a:cubicBezTo>
                  <a:pt x="452967" y="1644650"/>
                  <a:pt x="453129" y="1631464"/>
                  <a:pt x="457200" y="1619250"/>
                </a:cubicBezTo>
                <a:cubicBezTo>
                  <a:pt x="465764" y="1593559"/>
                  <a:pt x="469544" y="1603553"/>
                  <a:pt x="488950" y="1593850"/>
                </a:cubicBezTo>
                <a:cubicBezTo>
                  <a:pt x="495776" y="1590437"/>
                  <a:pt x="501174" y="1584563"/>
                  <a:pt x="508000" y="1581150"/>
                </a:cubicBezTo>
                <a:cubicBezTo>
                  <a:pt x="513987" y="1578157"/>
                  <a:pt x="520592" y="1576561"/>
                  <a:pt x="527050" y="1574800"/>
                </a:cubicBezTo>
                <a:cubicBezTo>
                  <a:pt x="543889" y="1570207"/>
                  <a:pt x="577850" y="1562100"/>
                  <a:pt x="577850" y="1562100"/>
                </a:cubicBezTo>
                <a:cubicBezTo>
                  <a:pt x="606963" y="1518431"/>
                  <a:pt x="588770" y="1528827"/>
                  <a:pt x="622300" y="1517650"/>
                </a:cubicBezTo>
                <a:cubicBezTo>
                  <a:pt x="632883" y="1519767"/>
                  <a:pt x="643944" y="1520210"/>
                  <a:pt x="654050" y="1524000"/>
                </a:cubicBezTo>
                <a:cubicBezTo>
                  <a:pt x="661196" y="1526680"/>
                  <a:pt x="666274" y="1533287"/>
                  <a:pt x="673100" y="1536700"/>
                </a:cubicBezTo>
                <a:cubicBezTo>
                  <a:pt x="679087" y="1539693"/>
                  <a:pt x="685800" y="1540933"/>
                  <a:pt x="692150" y="1543050"/>
                </a:cubicBezTo>
                <a:cubicBezTo>
                  <a:pt x="694267" y="1536700"/>
                  <a:pt x="699239" y="1530653"/>
                  <a:pt x="698500" y="1524000"/>
                </a:cubicBezTo>
                <a:cubicBezTo>
                  <a:pt x="697022" y="1510695"/>
                  <a:pt x="696939" y="1493326"/>
                  <a:pt x="685800" y="1485900"/>
                </a:cubicBezTo>
                <a:cubicBezTo>
                  <a:pt x="640228" y="1455519"/>
                  <a:pt x="658493" y="1471293"/>
                  <a:pt x="628650" y="1441450"/>
                </a:cubicBezTo>
                <a:cubicBezTo>
                  <a:pt x="618515" y="1309692"/>
                  <a:pt x="631821" y="1395398"/>
                  <a:pt x="615950" y="1339850"/>
                </a:cubicBezTo>
                <a:cubicBezTo>
                  <a:pt x="613552" y="1331459"/>
                  <a:pt x="615347" y="1321018"/>
                  <a:pt x="609600" y="1314450"/>
                </a:cubicBezTo>
                <a:cubicBezTo>
                  <a:pt x="578455" y="1278856"/>
                  <a:pt x="580488" y="1296719"/>
                  <a:pt x="552450" y="1282700"/>
                </a:cubicBezTo>
                <a:cubicBezTo>
                  <a:pt x="545624" y="1279287"/>
                  <a:pt x="539750" y="1274233"/>
                  <a:pt x="533400" y="1270000"/>
                </a:cubicBezTo>
                <a:cubicBezTo>
                  <a:pt x="529167" y="1257300"/>
                  <a:pt x="531839" y="1239326"/>
                  <a:pt x="520700" y="1231900"/>
                </a:cubicBezTo>
                <a:cubicBezTo>
                  <a:pt x="494178" y="1214219"/>
                  <a:pt x="507046" y="1224596"/>
                  <a:pt x="482600" y="1200150"/>
                </a:cubicBezTo>
                <a:cubicBezTo>
                  <a:pt x="476716" y="1182497"/>
                  <a:pt x="476680" y="1176822"/>
                  <a:pt x="463550" y="1162050"/>
                </a:cubicBezTo>
                <a:cubicBezTo>
                  <a:pt x="443145" y="1139094"/>
                  <a:pt x="434130" y="1122222"/>
                  <a:pt x="406400" y="1117600"/>
                </a:cubicBezTo>
                <a:cubicBezTo>
                  <a:pt x="387494" y="1114449"/>
                  <a:pt x="368300" y="1113367"/>
                  <a:pt x="349250" y="1111250"/>
                </a:cubicBezTo>
                <a:cubicBezTo>
                  <a:pt x="342900" y="1107017"/>
                  <a:pt x="337805" y="1099184"/>
                  <a:pt x="330200" y="1098550"/>
                </a:cubicBezTo>
                <a:cubicBezTo>
                  <a:pt x="292498" y="1095408"/>
                  <a:pt x="278840" y="1105012"/>
                  <a:pt x="247650" y="1111250"/>
                </a:cubicBezTo>
                <a:cubicBezTo>
                  <a:pt x="235025" y="1113775"/>
                  <a:pt x="222041" y="1114477"/>
                  <a:pt x="209550" y="1117600"/>
                </a:cubicBezTo>
                <a:cubicBezTo>
                  <a:pt x="196563" y="1120847"/>
                  <a:pt x="171450" y="1130300"/>
                  <a:pt x="171450" y="1130300"/>
                </a:cubicBezTo>
                <a:cubicBezTo>
                  <a:pt x="158750" y="1126067"/>
                  <a:pt x="137583" y="1130300"/>
                  <a:pt x="133350" y="1117600"/>
                </a:cubicBezTo>
                <a:cubicBezTo>
                  <a:pt x="124587" y="1091310"/>
                  <a:pt x="132569" y="1102263"/>
                  <a:pt x="107950" y="1085850"/>
                </a:cubicBezTo>
                <a:cubicBezTo>
                  <a:pt x="90554" y="1059755"/>
                  <a:pt x="44450" y="1055158"/>
                  <a:pt x="38100" y="1047750"/>
                </a:cubicBezTo>
                <a:close/>
              </a:path>
            </a:pathLst>
          </a:custGeom>
          <a:noFill/>
          <a:ln w="12700" cmpd="sng">
            <a:solidFill>
              <a:srgbClr val="F1FBB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965200"/>
            <a:ext cx="8305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</a:t>
            </a:r>
            <a:r>
              <a:rPr lang="en-US" b="1" dirty="0" smtClean="0"/>
              <a:t>Low Elevations Sites </a:t>
            </a:r>
            <a:r>
              <a:rPr lang="en-US" b="1" u="sng" dirty="0" smtClean="0"/>
              <a:t>with Power </a:t>
            </a:r>
          </a:p>
          <a:p>
            <a:r>
              <a:rPr lang="en-US" dirty="0" smtClean="0"/>
              <a:t>	- Micro Rain Radar (MRR)</a:t>
            </a:r>
          </a:p>
          <a:p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err="1" smtClean="0"/>
              <a:t>Parsivel</a:t>
            </a:r>
            <a:r>
              <a:rPr lang="en-US" dirty="0" smtClean="0"/>
              <a:t> (</a:t>
            </a:r>
            <a:r>
              <a:rPr lang="en-US" dirty="0" err="1" smtClean="0"/>
              <a:t>disdrometer</a:t>
            </a:r>
            <a:r>
              <a:rPr lang="en-US" dirty="0" smtClean="0"/>
              <a:t>)</a:t>
            </a:r>
          </a:p>
          <a:p>
            <a:r>
              <a:rPr lang="en-US" dirty="0"/>
              <a:t>	</a:t>
            </a:r>
            <a:r>
              <a:rPr lang="en-US" dirty="0" smtClean="0"/>
              <a:t>- 2DVD</a:t>
            </a:r>
          </a:p>
          <a:p>
            <a:r>
              <a:rPr lang="en-US" dirty="0"/>
              <a:t>	</a:t>
            </a:r>
            <a:r>
              <a:rPr lang="en-US" dirty="0" smtClean="0"/>
              <a:t>- Rain gauge (dual bucket)</a:t>
            </a:r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b="1" dirty="0" smtClean="0"/>
              <a:t>Low Elevation Sites </a:t>
            </a:r>
            <a:r>
              <a:rPr lang="en-US" b="1" u="sng" dirty="0" smtClean="0"/>
              <a:t>without Power</a:t>
            </a:r>
          </a:p>
          <a:p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err="1" smtClean="0"/>
              <a:t>Parsivel</a:t>
            </a:r>
            <a:r>
              <a:rPr lang="en-US" dirty="0" smtClean="0"/>
              <a:t> (powered by solar panel/battery)</a:t>
            </a:r>
          </a:p>
          <a:p>
            <a:r>
              <a:rPr lang="en-US" dirty="0"/>
              <a:t>	</a:t>
            </a:r>
            <a:r>
              <a:rPr lang="en-US" dirty="0" smtClean="0"/>
              <a:t>- Rain Gauge (dual bucket)</a:t>
            </a:r>
            <a:endParaRPr lang="en-US" dirty="0"/>
          </a:p>
        </p:txBody>
      </p:sp>
      <p:pic>
        <p:nvPicPr>
          <p:cNvPr id="13" name="Picture 12" descr="MRR_Parsiv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1346200"/>
            <a:ext cx="2133600" cy="21336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502400" y="2946400"/>
            <a:ext cx="185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Parsivel</a:t>
            </a:r>
            <a:r>
              <a:rPr lang="en-US" dirty="0" smtClean="0">
                <a:solidFill>
                  <a:srgbClr val="FFFF00"/>
                </a:solidFill>
              </a:rPr>
              <a:t>    MRR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444500" y="965200"/>
            <a:ext cx="317500" cy="317500"/>
          </a:xfrm>
          <a:prstGeom prst="triangle">
            <a:avLst/>
          </a:prstGeom>
          <a:solidFill>
            <a:srgbClr val="FFFF00"/>
          </a:solidFill>
          <a:ln w="15875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IMG_587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35741" r="20972" b="25000"/>
          <a:stretch/>
        </p:blipFill>
        <p:spPr>
          <a:xfrm>
            <a:off x="393700" y="3949700"/>
            <a:ext cx="5499100" cy="2692400"/>
          </a:xfrm>
          <a:prstGeom prst="rect">
            <a:avLst/>
          </a:prstGeom>
        </p:spPr>
      </p:pic>
      <p:sp>
        <p:nvSpPr>
          <p:cNvPr id="20" name="Isosceles Triangle 19"/>
          <p:cNvSpPr/>
          <p:nvPr/>
        </p:nvSpPr>
        <p:spPr>
          <a:xfrm>
            <a:off x="444500" y="2603500"/>
            <a:ext cx="317500" cy="317500"/>
          </a:xfrm>
          <a:prstGeom prst="triangle">
            <a:avLst/>
          </a:prstGeom>
          <a:solidFill>
            <a:srgbClr val="FF6600"/>
          </a:solidFill>
          <a:ln w="15875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19800" y="4818808"/>
            <a:ext cx="2628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Testing of Low elevation site without power at the Quinault Fish Hatchery ongoing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4406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54000"/>
            <a:ext cx="8762999" cy="1025456"/>
          </a:xfrm>
          <a:solidFill>
            <a:srgbClr val="FFFFFF"/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Event Sampled at Quinault Fisheries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27 – 28 March, </a:t>
            </a:r>
            <a:r>
              <a:rPr lang="en-US" dirty="0" smtClean="0">
                <a:solidFill>
                  <a:schemeClr val="tx1"/>
                </a:solidFill>
              </a:rPr>
              <a:t>2015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816135" y="3028950"/>
            <a:ext cx="1219415" cy="819150"/>
          </a:xfrm>
          <a:custGeom>
            <a:avLst/>
            <a:gdLst>
              <a:gd name="connsiteX0" fmla="*/ 215 w 1219415"/>
              <a:gd name="connsiteY0" fmla="*/ 762000 h 819150"/>
              <a:gd name="connsiteX1" fmla="*/ 6565 w 1219415"/>
              <a:gd name="connsiteY1" fmla="*/ 730250 h 819150"/>
              <a:gd name="connsiteX2" fmla="*/ 31965 w 1219415"/>
              <a:gd name="connsiteY2" fmla="*/ 692150 h 819150"/>
              <a:gd name="connsiteX3" fmla="*/ 44665 w 1219415"/>
              <a:gd name="connsiteY3" fmla="*/ 673100 h 819150"/>
              <a:gd name="connsiteX4" fmla="*/ 51015 w 1219415"/>
              <a:gd name="connsiteY4" fmla="*/ 654050 h 819150"/>
              <a:gd name="connsiteX5" fmla="*/ 70065 w 1219415"/>
              <a:gd name="connsiteY5" fmla="*/ 647700 h 819150"/>
              <a:gd name="connsiteX6" fmla="*/ 82765 w 1219415"/>
              <a:gd name="connsiteY6" fmla="*/ 628650 h 819150"/>
              <a:gd name="connsiteX7" fmla="*/ 89115 w 1219415"/>
              <a:gd name="connsiteY7" fmla="*/ 609600 h 819150"/>
              <a:gd name="connsiteX8" fmla="*/ 127215 w 1219415"/>
              <a:gd name="connsiteY8" fmla="*/ 590550 h 819150"/>
              <a:gd name="connsiteX9" fmla="*/ 158965 w 1219415"/>
              <a:gd name="connsiteY9" fmla="*/ 596900 h 819150"/>
              <a:gd name="connsiteX10" fmla="*/ 178015 w 1219415"/>
              <a:gd name="connsiteY10" fmla="*/ 603250 h 819150"/>
              <a:gd name="connsiteX11" fmla="*/ 209765 w 1219415"/>
              <a:gd name="connsiteY11" fmla="*/ 596900 h 819150"/>
              <a:gd name="connsiteX12" fmla="*/ 228815 w 1219415"/>
              <a:gd name="connsiteY12" fmla="*/ 539750 h 819150"/>
              <a:gd name="connsiteX13" fmla="*/ 235165 w 1219415"/>
              <a:gd name="connsiteY13" fmla="*/ 520700 h 819150"/>
              <a:gd name="connsiteX14" fmla="*/ 254215 w 1219415"/>
              <a:gd name="connsiteY14" fmla="*/ 508000 h 819150"/>
              <a:gd name="connsiteX15" fmla="*/ 298665 w 1219415"/>
              <a:gd name="connsiteY15" fmla="*/ 463550 h 819150"/>
              <a:gd name="connsiteX16" fmla="*/ 311365 w 1219415"/>
              <a:gd name="connsiteY16" fmla="*/ 444500 h 819150"/>
              <a:gd name="connsiteX17" fmla="*/ 349465 w 1219415"/>
              <a:gd name="connsiteY17" fmla="*/ 425450 h 819150"/>
              <a:gd name="connsiteX18" fmla="*/ 400265 w 1219415"/>
              <a:gd name="connsiteY18" fmla="*/ 412750 h 819150"/>
              <a:gd name="connsiteX19" fmla="*/ 438365 w 1219415"/>
              <a:gd name="connsiteY19" fmla="*/ 393700 h 819150"/>
              <a:gd name="connsiteX20" fmla="*/ 457415 w 1219415"/>
              <a:gd name="connsiteY20" fmla="*/ 400050 h 819150"/>
              <a:gd name="connsiteX21" fmla="*/ 476465 w 1219415"/>
              <a:gd name="connsiteY21" fmla="*/ 419100 h 819150"/>
              <a:gd name="connsiteX22" fmla="*/ 501865 w 1219415"/>
              <a:gd name="connsiteY22" fmla="*/ 412750 h 819150"/>
              <a:gd name="connsiteX23" fmla="*/ 533615 w 1219415"/>
              <a:gd name="connsiteY23" fmla="*/ 368300 h 819150"/>
              <a:gd name="connsiteX24" fmla="*/ 559015 w 1219415"/>
              <a:gd name="connsiteY24" fmla="*/ 361950 h 819150"/>
              <a:gd name="connsiteX25" fmla="*/ 565365 w 1219415"/>
              <a:gd name="connsiteY25" fmla="*/ 342900 h 819150"/>
              <a:gd name="connsiteX26" fmla="*/ 546315 w 1219415"/>
              <a:gd name="connsiteY26" fmla="*/ 330200 h 819150"/>
              <a:gd name="connsiteX27" fmla="*/ 539965 w 1219415"/>
              <a:gd name="connsiteY27" fmla="*/ 311150 h 819150"/>
              <a:gd name="connsiteX28" fmla="*/ 584415 w 1219415"/>
              <a:gd name="connsiteY28" fmla="*/ 292100 h 819150"/>
              <a:gd name="connsiteX29" fmla="*/ 603465 w 1219415"/>
              <a:gd name="connsiteY29" fmla="*/ 279400 h 819150"/>
              <a:gd name="connsiteX30" fmla="*/ 622515 w 1219415"/>
              <a:gd name="connsiteY30" fmla="*/ 273050 h 819150"/>
              <a:gd name="connsiteX31" fmla="*/ 647915 w 1219415"/>
              <a:gd name="connsiteY31" fmla="*/ 279400 h 819150"/>
              <a:gd name="connsiteX32" fmla="*/ 666965 w 1219415"/>
              <a:gd name="connsiteY32" fmla="*/ 285750 h 819150"/>
              <a:gd name="connsiteX33" fmla="*/ 686015 w 1219415"/>
              <a:gd name="connsiteY33" fmla="*/ 279400 h 819150"/>
              <a:gd name="connsiteX34" fmla="*/ 698715 w 1219415"/>
              <a:gd name="connsiteY34" fmla="*/ 241300 h 819150"/>
              <a:gd name="connsiteX35" fmla="*/ 705065 w 1219415"/>
              <a:gd name="connsiteY35" fmla="*/ 222250 h 819150"/>
              <a:gd name="connsiteX36" fmla="*/ 711415 w 1219415"/>
              <a:gd name="connsiteY36" fmla="*/ 165100 h 819150"/>
              <a:gd name="connsiteX37" fmla="*/ 724115 w 1219415"/>
              <a:gd name="connsiteY37" fmla="*/ 146050 h 819150"/>
              <a:gd name="connsiteX38" fmla="*/ 736815 w 1219415"/>
              <a:gd name="connsiteY38" fmla="*/ 107950 h 819150"/>
              <a:gd name="connsiteX39" fmla="*/ 749515 w 1219415"/>
              <a:gd name="connsiteY39" fmla="*/ 88900 h 819150"/>
              <a:gd name="connsiteX40" fmla="*/ 755865 w 1219415"/>
              <a:gd name="connsiteY40" fmla="*/ 69850 h 819150"/>
              <a:gd name="connsiteX41" fmla="*/ 781265 w 1219415"/>
              <a:gd name="connsiteY41" fmla="*/ 63500 h 819150"/>
              <a:gd name="connsiteX42" fmla="*/ 800315 w 1219415"/>
              <a:gd name="connsiteY42" fmla="*/ 50800 h 819150"/>
              <a:gd name="connsiteX43" fmla="*/ 813015 w 1219415"/>
              <a:gd name="connsiteY43" fmla="*/ 31750 h 819150"/>
              <a:gd name="connsiteX44" fmla="*/ 870165 w 1219415"/>
              <a:gd name="connsiteY44" fmla="*/ 0 h 819150"/>
              <a:gd name="connsiteX45" fmla="*/ 889215 w 1219415"/>
              <a:gd name="connsiteY45" fmla="*/ 6350 h 819150"/>
              <a:gd name="connsiteX46" fmla="*/ 895565 w 1219415"/>
              <a:gd name="connsiteY46" fmla="*/ 25400 h 819150"/>
              <a:gd name="connsiteX47" fmla="*/ 933665 w 1219415"/>
              <a:gd name="connsiteY47" fmla="*/ 38100 h 819150"/>
              <a:gd name="connsiteX48" fmla="*/ 978115 w 1219415"/>
              <a:gd name="connsiteY48" fmla="*/ 50800 h 819150"/>
              <a:gd name="connsiteX49" fmla="*/ 990815 w 1219415"/>
              <a:gd name="connsiteY49" fmla="*/ 69850 h 819150"/>
              <a:gd name="connsiteX50" fmla="*/ 1016215 w 1219415"/>
              <a:gd name="connsiteY50" fmla="*/ 107950 h 819150"/>
              <a:gd name="connsiteX51" fmla="*/ 1035265 w 1219415"/>
              <a:gd name="connsiteY51" fmla="*/ 114300 h 819150"/>
              <a:gd name="connsiteX52" fmla="*/ 1079715 w 1219415"/>
              <a:gd name="connsiteY52" fmla="*/ 101600 h 819150"/>
              <a:gd name="connsiteX53" fmla="*/ 1092415 w 1219415"/>
              <a:gd name="connsiteY53" fmla="*/ 82550 h 819150"/>
              <a:gd name="connsiteX54" fmla="*/ 1111465 w 1219415"/>
              <a:gd name="connsiteY54" fmla="*/ 69850 h 819150"/>
              <a:gd name="connsiteX55" fmla="*/ 1143215 w 1219415"/>
              <a:gd name="connsiteY55" fmla="*/ 38100 h 819150"/>
              <a:gd name="connsiteX56" fmla="*/ 1181315 w 1219415"/>
              <a:gd name="connsiteY56" fmla="*/ 25400 h 819150"/>
              <a:gd name="connsiteX57" fmla="*/ 1206715 w 1219415"/>
              <a:gd name="connsiteY57" fmla="*/ 31750 h 819150"/>
              <a:gd name="connsiteX58" fmla="*/ 1219415 w 1219415"/>
              <a:gd name="connsiteY58" fmla="*/ 69850 h 819150"/>
              <a:gd name="connsiteX59" fmla="*/ 1213065 w 1219415"/>
              <a:gd name="connsiteY59" fmla="*/ 101600 h 819150"/>
              <a:gd name="connsiteX60" fmla="*/ 1174965 w 1219415"/>
              <a:gd name="connsiteY60" fmla="*/ 120650 h 819150"/>
              <a:gd name="connsiteX61" fmla="*/ 1136865 w 1219415"/>
              <a:gd name="connsiteY61" fmla="*/ 146050 h 819150"/>
              <a:gd name="connsiteX62" fmla="*/ 1130515 w 1219415"/>
              <a:gd name="connsiteY62" fmla="*/ 234950 h 819150"/>
              <a:gd name="connsiteX63" fmla="*/ 1124165 w 1219415"/>
              <a:gd name="connsiteY63" fmla="*/ 254000 h 819150"/>
              <a:gd name="connsiteX64" fmla="*/ 1086065 w 1219415"/>
              <a:gd name="connsiteY64" fmla="*/ 279400 h 819150"/>
              <a:gd name="connsiteX65" fmla="*/ 1067015 w 1219415"/>
              <a:gd name="connsiteY65" fmla="*/ 292100 h 819150"/>
              <a:gd name="connsiteX66" fmla="*/ 1035265 w 1219415"/>
              <a:gd name="connsiteY66" fmla="*/ 323850 h 819150"/>
              <a:gd name="connsiteX67" fmla="*/ 1022565 w 1219415"/>
              <a:gd name="connsiteY67" fmla="*/ 342900 h 819150"/>
              <a:gd name="connsiteX68" fmla="*/ 984465 w 1219415"/>
              <a:gd name="connsiteY68" fmla="*/ 355600 h 819150"/>
              <a:gd name="connsiteX69" fmla="*/ 971765 w 1219415"/>
              <a:gd name="connsiteY69" fmla="*/ 374650 h 819150"/>
              <a:gd name="connsiteX70" fmla="*/ 965415 w 1219415"/>
              <a:gd name="connsiteY70" fmla="*/ 400050 h 819150"/>
              <a:gd name="connsiteX71" fmla="*/ 946365 w 1219415"/>
              <a:gd name="connsiteY71" fmla="*/ 406400 h 819150"/>
              <a:gd name="connsiteX72" fmla="*/ 908265 w 1219415"/>
              <a:gd name="connsiteY72" fmla="*/ 412750 h 819150"/>
              <a:gd name="connsiteX73" fmla="*/ 882865 w 1219415"/>
              <a:gd name="connsiteY73" fmla="*/ 419100 h 819150"/>
              <a:gd name="connsiteX74" fmla="*/ 838415 w 1219415"/>
              <a:gd name="connsiteY74" fmla="*/ 469900 h 819150"/>
              <a:gd name="connsiteX75" fmla="*/ 806665 w 1219415"/>
              <a:gd name="connsiteY75" fmla="*/ 463550 h 819150"/>
              <a:gd name="connsiteX76" fmla="*/ 787615 w 1219415"/>
              <a:gd name="connsiteY76" fmla="*/ 450850 h 819150"/>
              <a:gd name="connsiteX77" fmla="*/ 768565 w 1219415"/>
              <a:gd name="connsiteY77" fmla="*/ 444500 h 819150"/>
              <a:gd name="connsiteX78" fmla="*/ 705065 w 1219415"/>
              <a:gd name="connsiteY78" fmla="*/ 457200 h 819150"/>
              <a:gd name="connsiteX79" fmla="*/ 686015 w 1219415"/>
              <a:gd name="connsiteY79" fmla="*/ 469900 h 819150"/>
              <a:gd name="connsiteX80" fmla="*/ 641565 w 1219415"/>
              <a:gd name="connsiteY80" fmla="*/ 514350 h 819150"/>
              <a:gd name="connsiteX81" fmla="*/ 622515 w 1219415"/>
              <a:gd name="connsiteY81" fmla="*/ 552450 h 819150"/>
              <a:gd name="connsiteX82" fmla="*/ 584415 w 1219415"/>
              <a:gd name="connsiteY82" fmla="*/ 577850 h 819150"/>
              <a:gd name="connsiteX83" fmla="*/ 565365 w 1219415"/>
              <a:gd name="connsiteY83" fmla="*/ 596900 h 819150"/>
              <a:gd name="connsiteX84" fmla="*/ 527265 w 1219415"/>
              <a:gd name="connsiteY84" fmla="*/ 628650 h 819150"/>
              <a:gd name="connsiteX85" fmla="*/ 520915 w 1219415"/>
              <a:gd name="connsiteY85" fmla="*/ 647700 h 819150"/>
              <a:gd name="connsiteX86" fmla="*/ 514565 w 1219415"/>
              <a:gd name="connsiteY86" fmla="*/ 692150 h 819150"/>
              <a:gd name="connsiteX87" fmla="*/ 476465 w 1219415"/>
              <a:gd name="connsiteY87" fmla="*/ 711200 h 819150"/>
              <a:gd name="connsiteX88" fmla="*/ 457415 w 1219415"/>
              <a:gd name="connsiteY88" fmla="*/ 723900 h 819150"/>
              <a:gd name="connsiteX89" fmla="*/ 412965 w 1219415"/>
              <a:gd name="connsiteY89" fmla="*/ 774700 h 819150"/>
              <a:gd name="connsiteX90" fmla="*/ 381215 w 1219415"/>
              <a:gd name="connsiteY90" fmla="*/ 806450 h 819150"/>
              <a:gd name="connsiteX91" fmla="*/ 343115 w 1219415"/>
              <a:gd name="connsiteY91" fmla="*/ 819150 h 819150"/>
              <a:gd name="connsiteX92" fmla="*/ 222465 w 1219415"/>
              <a:gd name="connsiteY92" fmla="*/ 812800 h 819150"/>
              <a:gd name="connsiteX93" fmla="*/ 203415 w 1219415"/>
              <a:gd name="connsiteY93" fmla="*/ 800100 h 819150"/>
              <a:gd name="connsiteX94" fmla="*/ 197065 w 1219415"/>
              <a:gd name="connsiteY94" fmla="*/ 781050 h 819150"/>
              <a:gd name="connsiteX95" fmla="*/ 165315 w 1219415"/>
              <a:gd name="connsiteY95" fmla="*/ 787400 h 819150"/>
              <a:gd name="connsiteX96" fmla="*/ 152615 w 1219415"/>
              <a:gd name="connsiteY96" fmla="*/ 806450 h 819150"/>
              <a:gd name="connsiteX97" fmla="*/ 133565 w 1219415"/>
              <a:gd name="connsiteY97" fmla="*/ 819150 h 819150"/>
              <a:gd name="connsiteX98" fmla="*/ 108165 w 1219415"/>
              <a:gd name="connsiteY98" fmla="*/ 806450 h 819150"/>
              <a:gd name="connsiteX99" fmla="*/ 70065 w 1219415"/>
              <a:gd name="connsiteY99" fmla="*/ 781050 h 819150"/>
              <a:gd name="connsiteX100" fmla="*/ 12915 w 1219415"/>
              <a:gd name="connsiteY100" fmla="*/ 781050 h 819150"/>
              <a:gd name="connsiteX101" fmla="*/ 215 w 1219415"/>
              <a:gd name="connsiteY101" fmla="*/ 76200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415" h="819150">
                <a:moveTo>
                  <a:pt x="215" y="762000"/>
                </a:moveTo>
                <a:cubicBezTo>
                  <a:pt x="-843" y="753533"/>
                  <a:pt x="2099" y="740076"/>
                  <a:pt x="6565" y="730250"/>
                </a:cubicBezTo>
                <a:cubicBezTo>
                  <a:pt x="12881" y="716355"/>
                  <a:pt x="23498" y="704850"/>
                  <a:pt x="31965" y="692150"/>
                </a:cubicBezTo>
                <a:cubicBezTo>
                  <a:pt x="36198" y="685800"/>
                  <a:pt x="42252" y="680340"/>
                  <a:pt x="44665" y="673100"/>
                </a:cubicBezTo>
                <a:cubicBezTo>
                  <a:pt x="46782" y="666750"/>
                  <a:pt x="46282" y="658783"/>
                  <a:pt x="51015" y="654050"/>
                </a:cubicBezTo>
                <a:cubicBezTo>
                  <a:pt x="55748" y="649317"/>
                  <a:pt x="63715" y="649817"/>
                  <a:pt x="70065" y="647700"/>
                </a:cubicBezTo>
                <a:cubicBezTo>
                  <a:pt x="74298" y="641350"/>
                  <a:pt x="79352" y="635476"/>
                  <a:pt x="82765" y="628650"/>
                </a:cubicBezTo>
                <a:cubicBezTo>
                  <a:pt x="85758" y="622663"/>
                  <a:pt x="84934" y="614827"/>
                  <a:pt x="89115" y="609600"/>
                </a:cubicBezTo>
                <a:cubicBezTo>
                  <a:pt x="98067" y="598409"/>
                  <a:pt x="114666" y="594733"/>
                  <a:pt x="127215" y="590550"/>
                </a:cubicBezTo>
                <a:cubicBezTo>
                  <a:pt x="137798" y="592667"/>
                  <a:pt x="148494" y="594282"/>
                  <a:pt x="158965" y="596900"/>
                </a:cubicBezTo>
                <a:cubicBezTo>
                  <a:pt x="165459" y="598523"/>
                  <a:pt x="171322" y="603250"/>
                  <a:pt x="178015" y="603250"/>
                </a:cubicBezTo>
                <a:cubicBezTo>
                  <a:pt x="188808" y="603250"/>
                  <a:pt x="199182" y="599017"/>
                  <a:pt x="209765" y="596900"/>
                </a:cubicBezTo>
                <a:lnTo>
                  <a:pt x="228815" y="539750"/>
                </a:lnTo>
                <a:cubicBezTo>
                  <a:pt x="230932" y="533400"/>
                  <a:pt x="229596" y="524413"/>
                  <a:pt x="235165" y="520700"/>
                </a:cubicBezTo>
                <a:lnTo>
                  <a:pt x="254215" y="508000"/>
                </a:lnTo>
                <a:cubicBezTo>
                  <a:pt x="283328" y="464331"/>
                  <a:pt x="265135" y="474727"/>
                  <a:pt x="298665" y="463550"/>
                </a:cubicBezTo>
                <a:cubicBezTo>
                  <a:pt x="302898" y="457200"/>
                  <a:pt x="305969" y="449896"/>
                  <a:pt x="311365" y="444500"/>
                </a:cubicBezTo>
                <a:cubicBezTo>
                  <a:pt x="322203" y="433662"/>
                  <a:pt x="335262" y="429323"/>
                  <a:pt x="349465" y="425450"/>
                </a:cubicBezTo>
                <a:cubicBezTo>
                  <a:pt x="366304" y="420857"/>
                  <a:pt x="383706" y="418270"/>
                  <a:pt x="400265" y="412750"/>
                </a:cubicBezTo>
                <a:cubicBezTo>
                  <a:pt x="426555" y="403987"/>
                  <a:pt x="413746" y="410113"/>
                  <a:pt x="438365" y="393700"/>
                </a:cubicBezTo>
                <a:cubicBezTo>
                  <a:pt x="444715" y="395817"/>
                  <a:pt x="451846" y="396337"/>
                  <a:pt x="457415" y="400050"/>
                </a:cubicBezTo>
                <a:cubicBezTo>
                  <a:pt x="464887" y="405031"/>
                  <a:pt x="467830" y="416633"/>
                  <a:pt x="476465" y="419100"/>
                </a:cubicBezTo>
                <a:cubicBezTo>
                  <a:pt x="484856" y="421498"/>
                  <a:pt x="493398" y="414867"/>
                  <a:pt x="501865" y="412750"/>
                </a:cubicBezTo>
                <a:cubicBezTo>
                  <a:pt x="515568" y="371642"/>
                  <a:pt x="502422" y="377212"/>
                  <a:pt x="533615" y="368300"/>
                </a:cubicBezTo>
                <a:cubicBezTo>
                  <a:pt x="542006" y="365902"/>
                  <a:pt x="550548" y="364067"/>
                  <a:pt x="559015" y="361950"/>
                </a:cubicBezTo>
                <a:cubicBezTo>
                  <a:pt x="561132" y="355600"/>
                  <a:pt x="567851" y="349115"/>
                  <a:pt x="565365" y="342900"/>
                </a:cubicBezTo>
                <a:cubicBezTo>
                  <a:pt x="562531" y="335814"/>
                  <a:pt x="551083" y="336159"/>
                  <a:pt x="546315" y="330200"/>
                </a:cubicBezTo>
                <a:cubicBezTo>
                  <a:pt x="542134" y="324973"/>
                  <a:pt x="542082" y="317500"/>
                  <a:pt x="539965" y="311150"/>
                </a:cubicBezTo>
                <a:cubicBezTo>
                  <a:pt x="587791" y="279266"/>
                  <a:pt x="527008" y="316703"/>
                  <a:pt x="584415" y="292100"/>
                </a:cubicBezTo>
                <a:cubicBezTo>
                  <a:pt x="591430" y="289094"/>
                  <a:pt x="596639" y="282813"/>
                  <a:pt x="603465" y="279400"/>
                </a:cubicBezTo>
                <a:cubicBezTo>
                  <a:pt x="609452" y="276407"/>
                  <a:pt x="616165" y="275167"/>
                  <a:pt x="622515" y="273050"/>
                </a:cubicBezTo>
                <a:cubicBezTo>
                  <a:pt x="630982" y="275167"/>
                  <a:pt x="639524" y="277002"/>
                  <a:pt x="647915" y="279400"/>
                </a:cubicBezTo>
                <a:cubicBezTo>
                  <a:pt x="654351" y="281239"/>
                  <a:pt x="660272" y="285750"/>
                  <a:pt x="666965" y="285750"/>
                </a:cubicBezTo>
                <a:cubicBezTo>
                  <a:pt x="673658" y="285750"/>
                  <a:pt x="679665" y="281517"/>
                  <a:pt x="686015" y="279400"/>
                </a:cubicBezTo>
                <a:lnTo>
                  <a:pt x="698715" y="241300"/>
                </a:lnTo>
                <a:lnTo>
                  <a:pt x="705065" y="222250"/>
                </a:lnTo>
                <a:cubicBezTo>
                  <a:pt x="707182" y="203200"/>
                  <a:pt x="706766" y="183695"/>
                  <a:pt x="711415" y="165100"/>
                </a:cubicBezTo>
                <a:cubicBezTo>
                  <a:pt x="713266" y="157696"/>
                  <a:pt x="721015" y="153024"/>
                  <a:pt x="724115" y="146050"/>
                </a:cubicBezTo>
                <a:cubicBezTo>
                  <a:pt x="729552" y="133817"/>
                  <a:pt x="729389" y="119089"/>
                  <a:pt x="736815" y="107950"/>
                </a:cubicBezTo>
                <a:cubicBezTo>
                  <a:pt x="741048" y="101600"/>
                  <a:pt x="746102" y="95726"/>
                  <a:pt x="749515" y="88900"/>
                </a:cubicBezTo>
                <a:cubicBezTo>
                  <a:pt x="752508" y="82913"/>
                  <a:pt x="750638" y="74031"/>
                  <a:pt x="755865" y="69850"/>
                </a:cubicBezTo>
                <a:cubicBezTo>
                  <a:pt x="762680" y="64398"/>
                  <a:pt x="772798" y="65617"/>
                  <a:pt x="781265" y="63500"/>
                </a:cubicBezTo>
                <a:cubicBezTo>
                  <a:pt x="787615" y="59267"/>
                  <a:pt x="794919" y="56196"/>
                  <a:pt x="800315" y="50800"/>
                </a:cubicBezTo>
                <a:cubicBezTo>
                  <a:pt x="805711" y="45404"/>
                  <a:pt x="807272" y="36776"/>
                  <a:pt x="813015" y="31750"/>
                </a:cubicBezTo>
                <a:cubicBezTo>
                  <a:pt x="839888" y="8236"/>
                  <a:pt x="844000" y="8722"/>
                  <a:pt x="870165" y="0"/>
                </a:cubicBezTo>
                <a:cubicBezTo>
                  <a:pt x="876515" y="2117"/>
                  <a:pt x="884482" y="1617"/>
                  <a:pt x="889215" y="6350"/>
                </a:cubicBezTo>
                <a:cubicBezTo>
                  <a:pt x="893948" y="11083"/>
                  <a:pt x="890118" y="21509"/>
                  <a:pt x="895565" y="25400"/>
                </a:cubicBezTo>
                <a:cubicBezTo>
                  <a:pt x="906458" y="33181"/>
                  <a:pt x="920678" y="34853"/>
                  <a:pt x="933665" y="38100"/>
                </a:cubicBezTo>
                <a:cubicBezTo>
                  <a:pt x="965559" y="46073"/>
                  <a:pt x="950786" y="41690"/>
                  <a:pt x="978115" y="50800"/>
                </a:cubicBezTo>
                <a:cubicBezTo>
                  <a:pt x="982348" y="57150"/>
                  <a:pt x="987402" y="63024"/>
                  <a:pt x="990815" y="69850"/>
                </a:cubicBezTo>
                <a:cubicBezTo>
                  <a:pt x="1002465" y="93151"/>
                  <a:pt x="989131" y="89894"/>
                  <a:pt x="1016215" y="107950"/>
                </a:cubicBezTo>
                <a:cubicBezTo>
                  <a:pt x="1021784" y="111663"/>
                  <a:pt x="1028915" y="112183"/>
                  <a:pt x="1035265" y="114300"/>
                </a:cubicBezTo>
                <a:cubicBezTo>
                  <a:pt x="1036924" y="113885"/>
                  <a:pt x="1075574" y="104913"/>
                  <a:pt x="1079715" y="101600"/>
                </a:cubicBezTo>
                <a:cubicBezTo>
                  <a:pt x="1085674" y="96832"/>
                  <a:pt x="1087019" y="87946"/>
                  <a:pt x="1092415" y="82550"/>
                </a:cubicBezTo>
                <a:cubicBezTo>
                  <a:pt x="1097811" y="77154"/>
                  <a:pt x="1105115" y="74083"/>
                  <a:pt x="1111465" y="69850"/>
                </a:cubicBezTo>
                <a:cubicBezTo>
                  <a:pt x="1123051" y="52471"/>
                  <a:pt x="1123162" y="47012"/>
                  <a:pt x="1143215" y="38100"/>
                </a:cubicBezTo>
                <a:cubicBezTo>
                  <a:pt x="1155448" y="32663"/>
                  <a:pt x="1181315" y="25400"/>
                  <a:pt x="1181315" y="25400"/>
                </a:cubicBezTo>
                <a:cubicBezTo>
                  <a:pt x="1189782" y="27517"/>
                  <a:pt x="1201035" y="25124"/>
                  <a:pt x="1206715" y="31750"/>
                </a:cubicBezTo>
                <a:cubicBezTo>
                  <a:pt x="1215427" y="41914"/>
                  <a:pt x="1219415" y="69850"/>
                  <a:pt x="1219415" y="69850"/>
                </a:cubicBezTo>
                <a:cubicBezTo>
                  <a:pt x="1217298" y="80433"/>
                  <a:pt x="1218420" y="92229"/>
                  <a:pt x="1213065" y="101600"/>
                </a:cubicBezTo>
                <a:cubicBezTo>
                  <a:pt x="1205198" y="115367"/>
                  <a:pt x="1186562" y="114207"/>
                  <a:pt x="1174965" y="120650"/>
                </a:cubicBezTo>
                <a:cubicBezTo>
                  <a:pt x="1161622" y="128063"/>
                  <a:pt x="1136865" y="146050"/>
                  <a:pt x="1136865" y="146050"/>
                </a:cubicBezTo>
                <a:cubicBezTo>
                  <a:pt x="1134748" y="175683"/>
                  <a:pt x="1133986" y="205445"/>
                  <a:pt x="1130515" y="234950"/>
                </a:cubicBezTo>
                <a:cubicBezTo>
                  <a:pt x="1129733" y="241598"/>
                  <a:pt x="1128898" y="249267"/>
                  <a:pt x="1124165" y="254000"/>
                </a:cubicBezTo>
                <a:cubicBezTo>
                  <a:pt x="1113372" y="264793"/>
                  <a:pt x="1098765" y="270933"/>
                  <a:pt x="1086065" y="279400"/>
                </a:cubicBezTo>
                <a:lnTo>
                  <a:pt x="1067015" y="292100"/>
                </a:lnTo>
                <a:cubicBezTo>
                  <a:pt x="1033148" y="342900"/>
                  <a:pt x="1077598" y="281517"/>
                  <a:pt x="1035265" y="323850"/>
                </a:cubicBezTo>
                <a:cubicBezTo>
                  <a:pt x="1029869" y="329246"/>
                  <a:pt x="1029037" y="338855"/>
                  <a:pt x="1022565" y="342900"/>
                </a:cubicBezTo>
                <a:cubicBezTo>
                  <a:pt x="1011213" y="349995"/>
                  <a:pt x="984465" y="355600"/>
                  <a:pt x="984465" y="355600"/>
                </a:cubicBezTo>
                <a:cubicBezTo>
                  <a:pt x="980232" y="361950"/>
                  <a:pt x="974771" y="367635"/>
                  <a:pt x="971765" y="374650"/>
                </a:cubicBezTo>
                <a:cubicBezTo>
                  <a:pt x="968327" y="382672"/>
                  <a:pt x="970867" y="393235"/>
                  <a:pt x="965415" y="400050"/>
                </a:cubicBezTo>
                <a:cubicBezTo>
                  <a:pt x="961234" y="405277"/>
                  <a:pt x="952899" y="404948"/>
                  <a:pt x="946365" y="406400"/>
                </a:cubicBezTo>
                <a:cubicBezTo>
                  <a:pt x="933796" y="409193"/>
                  <a:pt x="920890" y="410225"/>
                  <a:pt x="908265" y="412750"/>
                </a:cubicBezTo>
                <a:cubicBezTo>
                  <a:pt x="899707" y="414462"/>
                  <a:pt x="891332" y="416983"/>
                  <a:pt x="882865" y="419100"/>
                </a:cubicBezTo>
                <a:cubicBezTo>
                  <a:pt x="853232" y="463550"/>
                  <a:pt x="870165" y="448733"/>
                  <a:pt x="838415" y="469900"/>
                </a:cubicBezTo>
                <a:cubicBezTo>
                  <a:pt x="827832" y="467783"/>
                  <a:pt x="816771" y="467340"/>
                  <a:pt x="806665" y="463550"/>
                </a:cubicBezTo>
                <a:cubicBezTo>
                  <a:pt x="799519" y="460870"/>
                  <a:pt x="794441" y="454263"/>
                  <a:pt x="787615" y="450850"/>
                </a:cubicBezTo>
                <a:cubicBezTo>
                  <a:pt x="781628" y="447857"/>
                  <a:pt x="774915" y="446617"/>
                  <a:pt x="768565" y="444500"/>
                </a:cubicBezTo>
                <a:cubicBezTo>
                  <a:pt x="759970" y="445933"/>
                  <a:pt x="717121" y="452033"/>
                  <a:pt x="705065" y="457200"/>
                </a:cubicBezTo>
                <a:cubicBezTo>
                  <a:pt x="698050" y="460206"/>
                  <a:pt x="692365" y="465667"/>
                  <a:pt x="686015" y="469900"/>
                </a:cubicBezTo>
                <a:cubicBezTo>
                  <a:pt x="656902" y="513569"/>
                  <a:pt x="675095" y="503173"/>
                  <a:pt x="641565" y="514350"/>
                </a:cubicBezTo>
                <a:cubicBezTo>
                  <a:pt x="637035" y="527939"/>
                  <a:pt x="634101" y="542313"/>
                  <a:pt x="622515" y="552450"/>
                </a:cubicBezTo>
                <a:cubicBezTo>
                  <a:pt x="611028" y="562501"/>
                  <a:pt x="595208" y="567057"/>
                  <a:pt x="584415" y="577850"/>
                </a:cubicBezTo>
                <a:cubicBezTo>
                  <a:pt x="578065" y="584200"/>
                  <a:pt x="572264" y="591151"/>
                  <a:pt x="565365" y="596900"/>
                </a:cubicBezTo>
                <a:cubicBezTo>
                  <a:pt x="512321" y="641103"/>
                  <a:pt x="582920" y="572995"/>
                  <a:pt x="527265" y="628650"/>
                </a:cubicBezTo>
                <a:cubicBezTo>
                  <a:pt x="525148" y="635000"/>
                  <a:pt x="522228" y="641136"/>
                  <a:pt x="520915" y="647700"/>
                </a:cubicBezTo>
                <a:cubicBezTo>
                  <a:pt x="517980" y="662376"/>
                  <a:pt x="520644" y="678473"/>
                  <a:pt x="514565" y="692150"/>
                </a:cubicBezTo>
                <a:cubicBezTo>
                  <a:pt x="509366" y="703849"/>
                  <a:pt x="485723" y="706571"/>
                  <a:pt x="476465" y="711200"/>
                </a:cubicBezTo>
                <a:cubicBezTo>
                  <a:pt x="469639" y="714613"/>
                  <a:pt x="463765" y="719667"/>
                  <a:pt x="457415" y="723900"/>
                </a:cubicBezTo>
                <a:cubicBezTo>
                  <a:pt x="427782" y="768350"/>
                  <a:pt x="444715" y="753533"/>
                  <a:pt x="412965" y="774700"/>
                </a:cubicBezTo>
                <a:cubicBezTo>
                  <a:pt x="401379" y="792079"/>
                  <a:pt x="401268" y="797538"/>
                  <a:pt x="381215" y="806450"/>
                </a:cubicBezTo>
                <a:cubicBezTo>
                  <a:pt x="368982" y="811887"/>
                  <a:pt x="343115" y="819150"/>
                  <a:pt x="343115" y="819150"/>
                </a:cubicBezTo>
                <a:cubicBezTo>
                  <a:pt x="302898" y="817033"/>
                  <a:pt x="262368" y="818241"/>
                  <a:pt x="222465" y="812800"/>
                </a:cubicBezTo>
                <a:cubicBezTo>
                  <a:pt x="214903" y="811769"/>
                  <a:pt x="208183" y="806059"/>
                  <a:pt x="203415" y="800100"/>
                </a:cubicBezTo>
                <a:cubicBezTo>
                  <a:pt x="199234" y="794873"/>
                  <a:pt x="199182" y="787400"/>
                  <a:pt x="197065" y="781050"/>
                </a:cubicBezTo>
                <a:cubicBezTo>
                  <a:pt x="186482" y="783167"/>
                  <a:pt x="174686" y="782045"/>
                  <a:pt x="165315" y="787400"/>
                </a:cubicBezTo>
                <a:cubicBezTo>
                  <a:pt x="158689" y="791186"/>
                  <a:pt x="158011" y="801054"/>
                  <a:pt x="152615" y="806450"/>
                </a:cubicBezTo>
                <a:cubicBezTo>
                  <a:pt x="147219" y="811846"/>
                  <a:pt x="139915" y="814917"/>
                  <a:pt x="133565" y="819150"/>
                </a:cubicBezTo>
                <a:cubicBezTo>
                  <a:pt x="125098" y="814917"/>
                  <a:pt x="116282" y="811320"/>
                  <a:pt x="108165" y="806450"/>
                </a:cubicBezTo>
                <a:cubicBezTo>
                  <a:pt x="95077" y="798597"/>
                  <a:pt x="70065" y="781050"/>
                  <a:pt x="70065" y="781050"/>
                </a:cubicBezTo>
                <a:cubicBezTo>
                  <a:pt x="49197" y="788006"/>
                  <a:pt x="37619" y="795167"/>
                  <a:pt x="12915" y="781050"/>
                </a:cubicBezTo>
                <a:cubicBezTo>
                  <a:pt x="5896" y="777039"/>
                  <a:pt x="1273" y="770467"/>
                  <a:pt x="215" y="762000"/>
                </a:cubicBezTo>
                <a:close/>
              </a:path>
            </a:pathLst>
          </a:custGeom>
          <a:noFill/>
          <a:ln w="12700" cmpd="sng">
            <a:solidFill>
              <a:schemeClr val="accent2">
                <a:lumMod val="40000"/>
                <a:lumOff val="60000"/>
              </a:schemeClr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10" name="Picture 9" descr="KUIL_weather_mar27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206500"/>
            <a:ext cx="5066284" cy="513041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5800" y="4889500"/>
            <a:ext cx="2603500" cy="1664732"/>
            <a:chOff x="685800" y="4889500"/>
            <a:chExt cx="2603500" cy="1664732"/>
          </a:xfrm>
        </p:grpSpPr>
        <p:cxnSp>
          <p:nvCxnSpPr>
            <p:cNvPr id="13" name="Straight Arrow Connector 12"/>
            <p:cNvCxnSpPr/>
            <p:nvPr/>
          </p:nvCxnSpPr>
          <p:spPr>
            <a:xfrm flipH="1" flipV="1">
              <a:off x="3276600" y="4889500"/>
              <a:ext cx="12700" cy="16637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85800" y="6184900"/>
              <a:ext cx="2501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852A0"/>
                  </a:solidFill>
                  <a:latin typeface="Trebuchet MS"/>
                </a:rPr>
                <a:t>Frontal Passage at UIL</a:t>
              </a:r>
              <a:endParaRPr lang="en-US" dirty="0">
                <a:solidFill>
                  <a:srgbClr val="0852A0"/>
                </a:solidFill>
                <a:latin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926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orth-america-physical.jpg"/>
          <p:cNvPicPr>
            <a:picLocks noChangeAspect="1"/>
          </p:cNvPicPr>
          <p:nvPr/>
        </p:nvPicPr>
        <p:blipFill>
          <a:blip r:embed="rId2"/>
          <a:srcRect t="19259"/>
          <a:stretch>
            <a:fillRect/>
          </a:stretch>
        </p:blipFill>
        <p:spPr>
          <a:xfrm>
            <a:off x="1258239" y="0"/>
            <a:ext cx="6627522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023471" y="2191210"/>
            <a:ext cx="1903511" cy="776357"/>
            <a:chOff x="2023471" y="2191210"/>
            <a:chExt cx="1903511" cy="776357"/>
          </a:xfrm>
        </p:grpSpPr>
        <p:sp>
          <p:nvSpPr>
            <p:cNvPr id="5" name="Freeform 4"/>
            <p:cNvSpPr/>
            <p:nvPr/>
          </p:nvSpPr>
          <p:spPr>
            <a:xfrm>
              <a:off x="2927350" y="2643717"/>
              <a:ext cx="285750" cy="323850"/>
            </a:xfrm>
            <a:custGeom>
              <a:avLst/>
              <a:gdLst>
                <a:gd name="connsiteX0" fmla="*/ 254000 w 901700"/>
                <a:gd name="connsiteY0" fmla="*/ 50800 h 996950"/>
                <a:gd name="connsiteX1" fmla="*/ 0 w 901700"/>
                <a:gd name="connsiteY1" fmla="*/ 812800 h 996950"/>
                <a:gd name="connsiteX2" fmla="*/ 641350 w 901700"/>
                <a:gd name="connsiteY2" fmla="*/ 996950 h 996950"/>
                <a:gd name="connsiteX3" fmla="*/ 901700 w 901700"/>
                <a:gd name="connsiteY3" fmla="*/ 184150 h 996950"/>
                <a:gd name="connsiteX4" fmla="*/ 241300 w 901700"/>
                <a:gd name="connsiteY4" fmla="*/ 0 h 996950"/>
                <a:gd name="connsiteX0" fmla="*/ 234950 w 901700"/>
                <a:gd name="connsiteY0" fmla="*/ 12700 h 996950"/>
                <a:gd name="connsiteX1" fmla="*/ 0 w 901700"/>
                <a:gd name="connsiteY1" fmla="*/ 812800 h 996950"/>
                <a:gd name="connsiteX2" fmla="*/ 641350 w 901700"/>
                <a:gd name="connsiteY2" fmla="*/ 996950 h 996950"/>
                <a:gd name="connsiteX3" fmla="*/ 901700 w 901700"/>
                <a:gd name="connsiteY3" fmla="*/ 184150 h 996950"/>
                <a:gd name="connsiteX4" fmla="*/ 241300 w 901700"/>
                <a:gd name="connsiteY4" fmla="*/ 0 h 996950"/>
                <a:gd name="connsiteX0" fmla="*/ 234950 w 901700"/>
                <a:gd name="connsiteY0" fmla="*/ 0 h 984250"/>
                <a:gd name="connsiteX1" fmla="*/ 0 w 901700"/>
                <a:gd name="connsiteY1" fmla="*/ 800100 h 984250"/>
                <a:gd name="connsiteX2" fmla="*/ 641350 w 901700"/>
                <a:gd name="connsiteY2" fmla="*/ 984250 h 984250"/>
                <a:gd name="connsiteX3" fmla="*/ 901700 w 901700"/>
                <a:gd name="connsiteY3" fmla="*/ 171450 h 984250"/>
                <a:gd name="connsiteX4" fmla="*/ 234950 w 901700"/>
                <a:gd name="connsiteY4" fmla="*/ 0 h 984250"/>
                <a:gd name="connsiteX0" fmla="*/ 234950 w 882650"/>
                <a:gd name="connsiteY0" fmla="*/ 0 h 984250"/>
                <a:gd name="connsiteX1" fmla="*/ 0 w 882650"/>
                <a:gd name="connsiteY1" fmla="*/ 800100 h 984250"/>
                <a:gd name="connsiteX2" fmla="*/ 641350 w 882650"/>
                <a:gd name="connsiteY2" fmla="*/ 984250 h 984250"/>
                <a:gd name="connsiteX3" fmla="*/ 882650 w 882650"/>
                <a:gd name="connsiteY3" fmla="*/ 184150 h 984250"/>
                <a:gd name="connsiteX4" fmla="*/ 234950 w 882650"/>
                <a:gd name="connsiteY4" fmla="*/ 0 h 984250"/>
                <a:gd name="connsiteX0" fmla="*/ 101600 w 749300"/>
                <a:gd name="connsiteY0" fmla="*/ 0 h 984250"/>
                <a:gd name="connsiteX1" fmla="*/ 0 w 749300"/>
                <a:gd name="connsiteY1" fmla="*/ 368300 h 984250"/>
                <a:gd name="connsiteX2" fmla="*/ 508000 w 749300"/>
                <a:gd name="connsiteY2" fmla="*/ 984250 h 984250"/>
                <a:gd name="connsiteX3" fmla="*/ 749300 w 749300"/>
                <a:gd name="connsiteY3" fmla="*/ 184150 h 984250"/>
                <a:gd name="connsiteX4" fmla="*/ 101600 w 749300"/>
                <a:gd name="connsiteY4" fmla="*/ 0 h 984250"/>
                <a:gd name="connsiteX0" fmla="*/ 101600 w 749300"/>
                <a:gd name="connsiteY0" fmla="*/ 0 h 444500"/>
                <a:gd name="connsiteX1" fmla="*/ 0 w 749300"/>
                <a:gd name="connsiteY1" fmla="*/ 368300 h 444500"/>
                <a:gd name="connsiteX2" fmla="*/ 298450 w 749300"/>
                <a:gd name="connsiteY2" fmla="*/ 444500 h 444500"/>
                <a:gd name="connsiteX3" fmla="*/ 749300 w 749300"/>
                <a:gd name="connsiteY3" fmla="*/ 184150 h 444500"/>
                <a:gd name="connsiteX4" fmla="*/ 101600 w 749300"/>
                <a:gd name="connsiteY4" fmla="*/ 0 h 444500"/>
                <a:gd name="connsiteX0" fmla="*/ 101600 w 412750"/>
                <a:gd name="connsiteY0" fmla="*/ 0 h 444500"/>
                <a:gd name="connsiteX1" fmla="*/ 0 w 412750"/>
                <a:gd name="connsiteY1" fmla="*/ 368300 h 444500"/>
                <a:gd name="connsiteX2" fmla="*/ 298450 w 412750"/>
                <a:gd name="connsiteY2" fmla="*/ 444500 h 444500"/>
                <a:gd name="connsiteX3" fmla="*/ 412750 w 412750"/>
                <a:gd name="connsiteY3" fmla="*/ 95250 h 444500"/>
                <a:gd name="connsiteX4" fmla="*/ 101600 w 412750"/>
                <a:gd name="connsiteY4" fmla="*/ 0 h 444500"/>
                <a:gd name="connsiteX0" fmla="*/ 101600 w 400050"/>
                <a:gd name="connsiteY0" fmla="*/ 0 h 444500"/>
                <a:gd name="connsiteX1" fmla="*/ 0 w 400050"/>
                <a:gd name="connsiteY1" fmla="*/ 368300 h 444500"/>
                <a:gd name="connsiteX2" fmla="*/ 298450 w 400050"/>
                <a:gd name="connsiteY2" fmla="*/ 444500 h 444500"/>
                <a:gd name="connsiteX3" fmla="*/ 400050 w 400050"/>
                <a:gd name="connsiteY3" fmla="*/ 99483 h 444500"/>
                <a:gd name="connsiteX4" fmla="*/ 101600 w 400050"/>
                <a:gd name="connsiteY4" fmla="*/ 0 h 444500"/>
                <a:gd name="connsiteX0" fmla="*/ 101600 w 400050"/>
                <a:gd name="connsiteY0" fmla="*/ 0 h 444500"/>
                <a:gd name="connsiteX1" fmla="*/ 0 w 400050"/>
                <a:gd name="connsiteY1" fmla="*/ 368300 h 444500"/>
                <a:gd name="connsiteX2" fmla="*/ 298450 w 400050"/>
                <a:gd name="connsiteY2" fmla="*/ 444500 h 444500"/>
                <a:gd name="connsiteX3" fmla="*/ 400050 w 400050"/>
                <a:gd name="connsiteY3" fmla="*/ 99483 h 444500"/>
                <a:gd name="connsiteX4" fmla="*/ 101600 w 400050"/>
                <a:gd name="connsiteY4" fmla="*/ 46567 h 444500"/>
                <a:gd name="connsiteX0" fmla="*/ 101600 w 400050"/>
                <a:gd name="connsiteY0" fmla="*/ 0 h 431800"/>
                <a:gd name="connsiteX1" fmla="*/ 0 w 400050"/>
                <a:gd name="connsiteY1" fmla="*/ 355600 h 431800"/>
                <a:gd name="connsiteX2" fmla="*/ 298450 w 400050"/>
                <a:gd name="connsiteY2" fmla="*/ 431800 h 431800"/>
                <a:gd name="connsiteX3" fmla="*/ 400050 w 400050"/>
                <a:gd name="connsiteY3" fmla="*/ 86783 h 431800"/>
                <a:gd name="connsiteX4" fmla="*/ 101600 w 400050"/>
                <a:gd name="connsiteY4" fmla="*/ 33867 h 431800"/>
                <a:gd name="connsiteX0" fmla="*/ 101600 w 400050"/>
                <a:gd name="connsiteY0" fmla="*/ 0 h 431800"/>
                <a:gd name="connsiteX1" fmla="*/ 0 w 400050"/>
                <a:gd name="connsiteY1" fmla="*/ 355600 h 431800"/>
                <a:gd name="connsiteX2" fmla="*/ 298450 w 400050"/>
                <a:gd name="connsiteY2" fmla="*/ 431800 h 431800"/>
                <a:gd name="connsiteX3" fmla="*/ 400050 w 400050"/>
                <a:gd name="connsiteY3" fmla="*/ 86783 h 431800"/>
                <a:gd name="connsiteX4" fmla="*/ 101600 w 400050"/>
                <a:gd name="connsiteY4" fmla="*/ 8467 h 431800"/>
                <a:gd name="connsiteX0" fmla="*/ 101600 w 387350"/>
                <a:gd name="connsiteY0" fmla="*/ 0 h 431800"/>
                <a:gd name="connsiteX1" fmla="*/ 0 w 387350"/>
                <a:gd name="connsiteY1" fmla="*/ 355600 h 431800"/>
                <a:gd name="connsiteX2" fmla="*/ 298450 w 387350"/>
                <a:gd name="connsiteY2" fmla="*/ 431800 h 431800"/>
                <a:gd name="connsiteX3" fmla="*/ 387350 w 387350"/>
                <a:gd name="connsiteY3" fmla="*/ 91016 h 431800"/>
                <a:gd name="connsiteX4" fmla="*/ 101600 w 387350"/>
                <a:gd name="connsiteY4" fmla="*/ 8467 h 431800"/>
                <a:gd name="connsiteX0" fmla="*/ 101600 w 387350"/>
                <a:gd name="connsiteY0" fmla="*/ 0 h 414867"/>
                <a:gd name="connsiteX1" fmla="*/ 0 w 387350"/>
                <a:gd name="connsiteY1" fmla="*/ 355600 h 414867"/>
                <a:gd name="connsiteX2" fmla="*/ 222250 w 387350"/>
                <a:gd name="connsiteY2" fmla="*/ 414867 h 414867"/>
                <a:gd name="connsiteX3" fmla="*/ 387350 w 387350"/>
                <a:gd name="connsiteY3" fmla="*/ 91016 h 414867"/>
                <a:gd name="connsiteX4" fmla="*/ 101600 w 387350"/>
                <a:gd name="connsiteY4" fmla="*/ 8467 h 414867"/>
                <a:gd name="connsiteX0" fmla="*/ 101600 w 311150"/>
                <a:gd name="connsiteY0" fmla="*/ 0 h 414867"/>
                <a:gd name="connsiteX1" fmla="*/ 0 w 311150"/>
                <a:gd name="connsiteY1" fmla="*/ 355600 h 414867"/>
                <a:gd name="connsiteX2" fmla="*/ 222250 w 311150"/>
                <a:gd name="connsiteY2" fmla="*/ 414867 h 414867"/>
                <a:gd name="connsiteX3" fmla="*/ 311150 w 311150"/>
                <a:gd name="connsiteY3" fmla="*/ 82550 h 414867"/>
                <a:gd name="connsiteX4" fmla="*/ 101600 w 311150"/>
                <a:gd name="connsiteY4" fmla="*/ 8467 h 414867"/>
                <a:gd name="connsiteX0" fmla="*/ 101600 w 311150"/>
                <a:gd name="connsiteY0" fmla="*/ 0 h 414867"/>
                <a:gd name="connsiteX1" fmla="*/ 0 w 311150"/>
                <a:gd name="connsiteY1" fmla="*/ 355600 h 414867"/>
                <a:gd name="connsiteX2" fmla="*/ 222250 w 311150"/>
                <a:gd name="connsiteY2" fmla="*/ 414867 h 414867"/>
                <a:gd name="connsiteX3" fmla="*/ 311150 w 311150"/>
                <a:gd name="connsiteY3" fmla="*/ 82550 h 414867"/>
                <a:gd name="connsiteX4" fmla="*/ 97367 w 311150"/>
                <a:gd name="connsiteY4" fmla="*/ 38101 h 414867"/>
                <a:gd name="connsiteX0" fmla="*/ 101600 w 311150"/>
                <a:gd name="connsiteY0" fmla="*/ 0 h 414867"/>
                <a:gd name="connsiteX1" fmla="*/ 0 w 311150"/>
                <a:gd name="connsiteY1" fmla="*/ 355600 h 414867"/>
                <a:gd name="connsiteX2" fmla="*/ 222250 w 311150"/>
                <a:gd name="connsiteY2" fmla="*/ 414867 h 414867"/>
                <a:gd name="connsiteX3" fmla="*/ 311150 w 311150"/>
                <a:gd name="connsiteY3" fmla="*/ 82550 h 414867"/>
                <a:gd name="connsiteX4" fmla="*/ 93134 w 311150"/>
                <a:gd name="connsiteY4" fmla="*/ 1 h 414867"/>
                <a:gd name="connsiteX0" fmla="*/ 101600 w 311150"/>
                <a:gd name="connsiteY0" fmla="*/ 0 h 414867"/>
                <a:gd name="connsiteX1" fmla="*/ 0 w 311150"/>
                <a:gd name="connsiteY1" fmla="*/ 355600 h 414867"/>
                <a:gd name="connsiteX2" fmla="*/ 222250 w 311150"/>
                <a:gd name="connsiteY2" fmla="*/ 414867 h 414867"/>
                <a:gd name="connsiteX3" fmla="*/ 311150 w 311150"/>
                <a:gd name="connsiteY3" fmla="*/ 82550 h 414867"/>
                <a:gd name="connsiteX4" fmla="*/ 114300 w 311150"/>
                <a:gd name="connsiteY4" fmla="*/ 101601 h 414867"/>
                <a:gd name="connsiteX0" fmla="*/ 97367 w 311150"/>
                <a:gd name="connsiteY0" fmla="*/ 0 h 393700"/>
                <a:gd name="connsiteX1" fmla="*/ 0 w 311150"/>
                <a:gd name="connsiteY1" fmla="*/ 334433 h 393700"/>
                <a:gd name="connsiteX2" fmla="*/ 222250 w 311150"/>
                <a:gd name="connsiteY2" fmla="*/ 393700 h 393700"/>
                <a:gd name="connsiteX3" fmla="*/ 311150 w 311150"/>
                <a:gd name="connsiteY3" fmla="*/ 61383 h 393700"/>
                <a:gd name="connsiteX4" fmla="*/ 114300 w 311150"/>
                <a:gd name="connsiteY4" fmla="*/ 80434 h 393700"/>
                <a:gd name="connsiteX0" fmla="*/ 97367 w 311150"/>
                <a:gd name="connsiteY0" fmla="*/ 0 h 393700"/>
                <a:gd name="connsiteX1" fmla="*/ 0 w 311150"/>
                <a:gd name="connsiteY1" fmla="*/ 334433 h 393700"/>
                <a:gd name="connsiteX2" fmla="*/ 222250 w 311150"/>
                <a:gd name="connsiteY2" fmla="*/ 393700 h 393700"/>
                <a:gd name="connsiteX3" fmla="*/ 311150 w 311150"/>
                <a:gd name="connsiteY3" fmla="*/ 61383 h 393700"/>
                <a:gd name="connsiteX4" fmla="*/ 97367 w 311150"/>
                <a:gd name="connsiteY4" fmla="*/ 4234 h 393700"/>
                <a:gd name="connsiteX0" fmla="*/ 97367 w 311150"/>
                <a:gd name="connsiteY0" fmla="*/ 0 h 334433"/>
                <a:gd name="connsiteX1" fmla="*/ 0 w 311150"/>
                <a:gd name="connsiteY1" fmla="*/ 334433 h 334433"/>
                <a:gd name="connsiteX2" fmla="*/ 244475 w 311150"/>
                <a:gd name="connsiteY2" fmla="*/ 301625 h 334433"/>
                <a:gd name="connsiteX3" fmla="*/ 311150 w 311150"/>
                <a:gd name="connsiteY3" fmla="*/ 61383 h 334433"/>
                <a:gd name="connsiteX4" fmla="*/ 97367 w 311150"/>
                <a:gd name="connsiteY4" fmla="*/ 4234 h 334433"/>
                <a:gd name="connsiteX0" fmla="*/ 71967 w 285750"/>
                <a:gd name="connsiteY0" fmla="*/ 0 h 301625"/>
                <a:gd name="connsiteX1" fmla="*/ 0 w 285750"/>
                <a:gd name="connsiteY1" fmla="*/ 239183 h 301625"/>
                <a:gd name="connsiteX2" fmla="*/ 219075 w 285750"/>
                <a:gd name="connsiteY2" fmla="*/ 301625 h 301625"/>
                <a:gd name="connsiteX3" fmla="*/ 285750 w 285750"/>
                <a:gd name="connsiteY3" fmla="*/ 61383 h 301625"/>
                <a:gd name="connsiteX4" fmla="*/ 71967 w 285750"/>
                <a:gd name="connsiteY4" fmla="*/ 4234 h 301625"/>
                <a:gd name="connsiteX0" fmla="*/ 71967 w 285750"/>
                <a:gd name="connsiteY0" fmla="*/ 0 h 301625"/>
                <a:gd name="connsiteX1" fmla="*/ 0 w 285750"/>
                <a:gd name="connsiteY1" fmla="*/ 261408 h 301625"/>
                <a:gd name="connsiteX2" fmla="*/ 219075 w 285750"/>
                <a:gd name="connsiteY2" fmla="*/ 301625 h 301625"/>
                <a:gd name="connsiteX3" fmla="*/ 285750 w 285750"/>
                <a:gd name="connsiteY3" fmla="*/ 61383 h 301625"/>
                <a:gd name="connsiteX4" fmla="*/ 71967 w 285750"/>
                <a:gd name="connsiteY4" fmla="*/ 4234 h 301625"/>
                <a:gd name="connsiteX0" fmla="*/ 71967 w 285750"/>
                <a:gd name="connsiteY0" fmla="*/ 0 h 323850"/>
                <a:gd name="connsiteX1" fmla="*/ 0 w 285750"/>
                <a:gd name="connsiteY1" fmla="*/ 261408 h 323850"/>
                <a:gd name="connsiteX2" fmla="*/ 212725 w 285750"/>
                <a:gd name="connsiteY2" fmla="*/ 323850 h 323850"/>
                <a:gd name="connsiteX3" fmla="*/ 285750 w 285750"/>
                <a:gd name="connsiteY3" fmla="*/ 61383 h 323850"/>
                <a:gd name="connsiteX4" fmla="*/ 71967 w 285750"/>
                <a:gd name="connsiteY4" fmla="*/ 4234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0" h="323850">
                  <a:moveTo>
                    <a:pt x="71967" y="0"/>
                  </a:moveTo>
                  <a:lnTo>
                    <a:pt x="0" y="261408"/>
                  </a:lnTo>
                  <a:lnTo>
                    <a:pt x="212725" y="323850"/>
                  </a:lnTo>
                  <a:lnTo>
                    <a:pt x="285750" y="61383"/>
                  </a:lnTo>
                  <a:lnTo>
                    <a:pt x="71967" y="4234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 rot="940574">
              <a:off x="2023471" y="2191210"/>
              <a:ext cx="19035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E3292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alibri"/>
                </a:rPr>
                <a:t>Olympic Peninsula</a:t>
              </a:r>
              <a:endParaRPr lang="en-US" dirty="0">
                <a:solidFill>
                  <a:srgbClr val="E3292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4272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54000"/>
            <a:ext cx="8762999" cy="1025456"/>
          </a:xfrm>
          <a:solidFill>
            <a:srgbClr val="FFFFFF"/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Event Sampled at Quinault Fisheries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27 – 28 March, </a:t>
            </a:r>
            <a:r>
              <a:rPr lang="en-US" dirty="0" smtClean="0">
                <a:solidFill>
                  <a:schemeClr val="tx1"/>
                </a:solidFill>
              </a:rPr>
              <a:t>2015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816135" y="3028950"/>
            <a:ext cx="1219415" cy="819150"/>
          </a:xfrm>
          <a:custGeom>
            <a:avLst/>
            <a:gdLst>
              <a:gd name="connsiteX0" fmla="*/ 215 w 1219415"/>
              <a:gd name="connsiteY0" fmla="*/ 762000 h 819150"/>
              <a:gd name="connsiteX1" fmla="*/ 6565 w 1219415"/>
              <a:gd name="connsiteY1" fmla="*/ 730250 h 819150"/>
              <a:gd name="connsiteX2" fmla="*/ 31965 w 1219415"/>
              <a:gd name="connsiteY2" fmla="*/ 692150 h 819150"/>
              <a:gd name="connsiteX3" fmla="*/ 44665 w 1219415"/>
              <a:gd name="connsiteY3" fmla="*/ 673100 h 819150"/>
              <a:gd name="connsiteX4" fmla="*/ 51015 w 1219415"/>
              <a:gd name="connsiteY4" fmla="*/ 654050 h 819150"/>
              <a:gd name="connsiteX5" fmla="*/ 70065 w 1219415"/>
              <a:gd name="connsiteY5" fmla="*/ 647700 h 819150"/>
              <a:gd name="connsiteX6" fmla="*/ 82765 w 1219415"/>
              <a:gd name="connsiteY6" fmla="*/ 628650 h 819150"/>
              <a:gd name="connsiteX7" fmla="*/ 89115 w 1219415"/>
              <a:gd name="connsiteY7" fmla="*/ 609600 h 819150"/>
              <a:gd name="connsiteX8" fmla="*/ 127215 w 1219415"/>
              <a:gd name="connsiteY8" fmla="*/ 590550 h 819150"/>
              <a:gd name="connsiteX9" fmla="*/ 158965 w 1219415"/>
              <a:gd name="connsiteY9" fmla="*/ 596900 h 819150"/>
              <a:gd name="connsiteX10" fmla="*/ 178015 w 1219415"/>
              <a:gd name="connsiteY10" fmla="*/ 603250 h 819150"/>
              <a:gd name="connsiteX11" fmla="*/ 209765 w 1219415"/>
              <a:gd name="connsiteY11" fmla="*/ 596900 h 819150"/>
              <a:gd name="connsiteX12" fmla="*/ 228815 w 1219415"/>
              <a:gd name="connsiteY12" fmla="*/ 539750 h 819150"/>
              <a:gd name="connsiteX13" fmla="*/ 235165 w 1219415"/>
              <a:gd name="connsiteY13" fmla="*/ 520700 h 819150"/>
              <a:gd name="connsiteX14" fmla="*/ 254215 w 1219415"/>
              <a:gd name="connsiteY14" fmla="*/ 508000 h 819150"/>
              <a:gd name="connsiteX15" fmla="*/ 298665 w 1219415"/>
              <a:gd name="connsiteY15" fmla="*/ 463550 h 819150"/>
              <a:gd name="connsiteX16" fmla="*/ 311365 w 1219415"/>
              <a:gd name="connsiteY16" fmla="*/ 444500 h 819150"/>
              <a:gd name="connsiteX17" fmla="*/ 349465 w 1219415"/>
              <a:gd name="connsiteY17" fmla="*/ 425450 h 819150"/>
              <a:gd name="connsiteX18" fmla="*/ 400265 w 1219415"/>
              <a:gd name="connsiteY18" fmla="*/ 412750 h 819150"/>
              <a:gd name="connsiteX19" fmla="*/ 438365 w 1219415"/>
              <a:gd name="connsiteY19" fmla="*/ 393700 h 819150"/>
              <a:gd name="connsiteX20" fmla="*/ 457415 w 1219415"/>
              <a:gd name="connsiteY20" fmla="*/ 400050 h 819150"/>
              <a:gd name="connsiteX21" fmla="*/ 476465 w 1219415"/>
              <a:gd name="connsiteY21" fmla="*/ 419100 h 819150"/>
              <a:gd name="connsiteX22" fmla="*/ 501865 w 1219415"/>
              <a:gd name="connsiteY22" fmla="*/ 412750 h 819150"/>
              <a:gd name="connsiteX23" fmla="*/ 533615 w 1219415"/>
              <a:gd name="connsiteY23" fmla="*/ 368300 h 819150"/>
              <a:gd name="connsiteX24" fmla="*/ 559015 w 1219415"/>
              <a:gd name="connsiteY24" fmla="*/ 361950 h 819150"/>
              <a:gd name="connsiteX25" fmla="*/ 565365 w 1219415"/>
              <a:gd name="connsiteY25" fmla="*/ 342900 h 819150"/>
              <a:gd name="connsiteX26" fmla="*/ 546315 w 1219415"/>
              <a:gd name="connsiteY26" fmla="*/ 330200 h 819150"/>
              <a:gd name="connsiteX27" fmla="*/ 539965 w 1219415"/>
              <a:gd name="connsiteY27" fmla="*/ 311150 h 819150"/>
              <a:gd name="connsiteX28" fmla="*/ 584415 w 1219415"/>
              <a:gd name="connsiteY28" fmla="*/ 292100 h 819150"/>
              <a:gd name="connsiteX29" fmla="*/ 603465 w 1219415"/>
              <a:gd name="connsiteY29" fmla="*/ 279400 h 819150"/>
              <a:gd name="connsiteX30" fmla="*/ 622515 w 1219415"/>
              <a:gd name="connsiteY30" fmla="*/ 273050 h 819150"/>
              <a:gd name="connsiteX31" fmla="*/ 647915 w 1219415"/>
              <a:gd name="connsiteY31" fmla="*/ 279400 h 819150"/>
              <a:gd name="connsiteX32" fmla="*/ 666965 w 1219415"/>
              <a:gd name="connsiteY32" fmla="*/ 285750 h 819150"/>
              <a:gd name="connsiteX33" fmla="*/ 686015 w 1219415"/>
              <a:gd name="connsiteY33" fmla="*/ 279400 h 819150"/>
              <a:gd name="connsiteX34" fmla="*/ 698715 w 1219415"/>
              <a:gd name="connsiteY34" fmla="*/ 241300 h 819150"/>
              <a:gd name="connsiteX35" fmla="*/ 705065 w 1219415"/>
              <a:gd name="connsiteY35" fmla="*/ 222250 h 819150"/>
              <a:gd name="connsiteX36" fmla="*/ 711415 w 1219415"/>
              <a:gd name="connsiteY36" fmla="*/ 165100 h 819150"/>
              <a:gd name="connsiteX37" fmla="*/ 724115 w 1219415"/>
              <a:gd name="connsiteY37" fmla="*/ 146050 h 819150"/>
              <a:gd name="connsiteX38" fmla="*/ 736815 w 1219415"/>
              <a:gd name="connsiteY38" fmla="*/ 107950 h 819150"/>
              <a:gd name="connsiteX39" fmla="*/ 749515 w 1219415"/>
              <a:gd name="connsiteY39" fmla="*/ 88900 h 819150"/>
              <a:gd name="connsiteX40" fmla="*/ 755865 w 1219415"/>
              <a:gd name="connsiteY40" fmla="*/ 69850 h 819150"/>
              <a:gd name="connsiteX41" fmla="*/ 781265 w 1219415"/>
              <a:gd name="connsiteY41" fmla="*/ 63500 h 819150"/>
              <a:gd name="connsiteX42" fmla="*/ 800315 w 1219415"/>
              <a:gd name="connsiteY42" fmla="*/ 50800 h 819150"/>
              <a:gd name="connsiteX43" fmla="*/ 813015 w 1219415"/>
              <a:gd name="connsiteY43" fmla="*/ 31750 h 819150"/>
              <a:gd name="connsiteX44" fmla="*/ 870165 w 1219415"/>
              <a:gd name="connsiteY44" fmla="*/ 0 h 819150"/>
              <a:gd name="connsiteX45" fmla="*/ 889215 w 1219415"/>
              <a:gd name="connsiteY45" fmla="*/ 6350 h 819150"/>
              <a:gd name="connsiteX46" fmla="*/ 895565 w 1219415"/>
              <a:gd name="connsiteY46" fmla="*/ 25400 h 819150"/>
              <a:gd name="connsiteX47" fmla="*/ 933665 w 1219415"/>
              <a:gd name="connsiteY47" fmla="*/ 38100 h 819150"/>
              <a:gd name="connsiteX48" fmla="*/ 978115 w 1219415"/>
              <a:gd name="connsiteY48" fmla="*/ 50800 h 819150"/>
              <a:gd name="connsiteX49" fmla="*/ 990815 w 1219415"/>
              <a:gd name="connsiteY49" fmla="*/ 69850 h 819150"/>
              <a:gd name="connsiteX50" fmla="*/ 1016215 w 1219415"/>
              <a:gd name="connsiteY50" fmla="*/ 107950 h 819150"/>
              <a:gd name="connsiteX51" fmla="*/ 1035265 w 1219415"/>
              <a:gd name="connsiteY51" fmla="*/ 114300 h 819150"/>
              <a:gd name="connsiteX52" fmla="*/ 1079715 w 1219415"/>
              <a:gd name="connsiteY52" fmla="*/ 101600 h 819150"/>
              <a:gd name="connsiteX53" fmla="*/ 1092415 w 1219415"/>
              <a:gd name="connsiteY53" fmla="*/ 82550 h 819150"/>
              <a:gd name="connsiteX54" fmla="*/ 1111465 w 1219415"/>
              <a:gd name="connsiteY54" fmla="*/ 69850 h 819150"/>
              <a:gd name="connsiteX55" fmla="*/ 1143215 w 1219415"/>
              <a:gd name="connsiteY55" fmla="*/ 38100 h 819150"/>
              <a:gd name="connsiteX56" fmla="*/ 1181315 w 1219415"/>
              <a:gd name="connsiteY56" fmla="*/ 25400 h 819150"/>
              <a:gd name="connsiteX57" fmla="*/ 1206715 w 1219415"/>
              <a:gd name="connsiteY57" fmla="*/ 31750 h 819150"/>
              <a:gd name="connsiteX58" fmla="*/ 1219415 w 1219415"/>
              <a:gd name="connsiteY58" fmla="*/ 69850 h 819150"/>
              <a:gd name="connsiteX59" fmla="*/ 1213065 w 1219415"/>
              <a:gd name="connsiteY59" fmla="*/ 101600 h 819150"/>
              <a:gd name="connsiteX60" fmla="*/ 1174965 w 1219415"/>
              <a:gd name="connsiteY60" fmla="*/ 120650 h 819150"/>
              <a:gd name="connsiteX61" fmla="*/ 1136865 w 1219415"/>
              <a:gd name="connsiteY61" fmla="*/ 146050 h 819150"/>
              <a:gd name="connsiteX62" fmla="*/ 1130515 w 1219415"/>
              <a:gd name="connsiteY62" fmla="*/ 234950 h 819150"/>
              <a:gd name="connsiteX63" fmla="*/ 1124165 w 1219415"/>
              <a:gd name="connsiteY63" fmla="*/ 254000 h 819150"/>
              <a:gd name="connsiteX64" fmla="*/ 1086065 w 1219415"/>
              <a:gd name="connsiteY64" fmla="*/ 279400 h 819150"/>
              <a:gd name="connsiteX65" fmla="*/ 1067015 w 1219415"/>
              <a:gd name="connsiteY65" fmla="*/ 292100 h 819150"/>
              <a:gd name="connsiteX66" fmla="*/ 1035265 w 1219415"/>
              <a:gd name="connsiteY66" fmla="*/ 323850 h 819150"/>
              <a:gd name="connsiteX67" fmla="*/ 1022565 w 1219415"/>
              <a:gd name="connsiteY67" fmla="*/ 342900 h 819150"/>
              <a:gd name="connsiteX68" fmla="*/ 984465 w 1219415"/>
              <a:gd name="connsiteY68" fmla="*/ 355600 h 819150"/>
              <a:gd name="connsiteX69" fmla="*/ 971765 w 1219415"/>
              <a:gd name="connsiteY69" fmla="*/ 374650 h 819150"/>
              <a:gd name="connsiteX70" fmla="*/ 965415 w 1219415"/>
              <a:gd name="connsiteY70" fmla="*/ 400050 h 819150"/>
              <a:gd name="connsiteX71" fmla="*/ 946365 w 1219415"/>
              <a:gd name="connsiteY71" fmla="*/ 406400 h 819150"/>
              <a:gd name="connsiteX72" fmla="*/ 908265 w 1219415"/>
              <a:gd name="connsiteY72" fmla="*/ 412750 h 819150"/>
              <a:gd name="connsiteX73" fmla="*/ 882865 w 1219415"/>
              <a:gd name="connsiteY73" fmla="*/ 419100 h 819150"/>
              <a:gd name="connsiteX74" fmla="*/ 838415 w 1219415"/>
              <a:gd name="connsiteY74" fmla="*/ 469900 h 819150"/>
              <a:gd name="connsiteX75" fmla="*/ 806665 w 1219415"/>
              <a:gd name="connsiteY75" fmla="*/ 463550 h 819150"/>
              <a:gd name="connsiteX76" fmla="*/ 787615 w 1219415"/>
              <a:gd name="connsiteY76" fmla="*/ 450850 h 819150"/>
              <a:gd name="connsiteX77" fmla="*/ 768565 w 1219415"/>
              <a:gd name="connsiteY77" fmla="*/ 444500 h 819150"/>
              <a:gd name="connsiteX78" fmla="*/ 705065 w 1219415"/>
              <a:gd name="connsiteY78" fmla="*/ 457200 h 819150"/>
              <a:gd name="connsiteX79" fmla="*/ 686015 w 1219415"/>
              <a:gd name="connsiteY79" fmla="*/ 469900 h 819150"/>
              <a:gd name="connsiteX80" fmla="*/ 641565 w 1219415"/>
              <a:gd name="connsiteY80" fmla="*/ 514350 h 819150"/>
              <a:gd name="connsiteX81" fmla="*/ 622515 w 1219415"/>
              <a:gd name="connsiteY81" fmla="*/ 552450 h 819150"/>
              <a:gd name="connsiteX82" fmla="*/ 584415 w 1219415"/>
              <a:gd name="connsiteY82" fmla="*/ 577850 h 819150"/>
              <a:gd name="connsiteX83" fmla="*/ 565365 w 1219415"/>
              <a:gd name="connsiteY83" fmla="*/ 596900 h 819150"/>
              <a:gd name="connsiteX84" fmla="*/ 527265 w 1219415"/>
              <a:gd name="connsiteY84" fmla="*/ 628650 h 819150"/>
              <a:gd name="connsiteX85" fmla="*/ 520915 w 1219415"/>
              <a:gd name="connsiteY85" fmla="*/ 647700 h 819150"/>
              <a:gd name="connsiteX86" fmla="*/ 514565 w 1219415"/>
              <a:gd name="connsiteY86" fmla="*/ 692150 h 819150"/>
              <a:gd name="connsiteX87" fmla="*/ 476465 w 1219415"/>
              <a:gd name="connsiteY87" fmla="*/ 711200 h 819150"/>
              <a:gd name="connsiteX88" fmla="*/ 457415 w 1219415"/>
              <a:gd name="connsiteY88" fmla="*/ 723900 h 819150"/>
              <a:gd name="connsiteX89" fmla="*/ 412965 w 1219415"/>
              <a:gd name="connsiteY89" fmla="*/ 774700 h 819150"/>
              <a:gd name="connsiteX90" fmla="*/ 381215 w 1219415"/>
              <a:gd name="connsiteY90" fmla="*/ 806450 h 819150"/>
              <a:gd name="connsiteX91" fmla="*/ 343115 w 1219415"/>
              <a:gd name="connsiteY91" fmla="*/ 819150 h 819150"/>
              <a:gd name="connsiteX92" fmla="*/ 222465 w 1219415"/>
              <a:gd name="connsiteY92" fmla="*/ 812800 h 819150"/>
              <a:gd name="connsiteX93" fmla="*/ 203415 w 1219415"/>
              <a:gd name="connsiteY93" fmla="*/ 800100 h 819150"/>
              <a:gd name="connsiteX94" fmla="*/ 197065 w 1219415"/>
              <a:gd name="connsiteY94" fmla="*/ 781050 h 819150"/>
              <a:gd name="connsiteX95" fmla="*/ 165315 w 1219415"/>
              <a:gd name="connsiteY95" fmla="*/ 787400 h 819150"/>
              <a:gd name="connsiteX96" fmla="*/ 152615 w 1219415"/>
              <a:gd name="connsiteY96" fmla="*/ 806450 h 819150"/>
              <a:gd name="connsiteX97" fmla="*/ 133565 w 1219415"/>
              <a:gd name="connsiteY97" fmla="*/ 819150 h 819150"/>
              <a:gd name="connsiteX98" fmla="*/ 108165 w 1219415"/>
              <a:gd name="connsiteY98" fmla="*/ 806450 h 819150"/>
              <a:gd name="connsiteX99" fmla="*/ 70065 w 1219415"/>
              <a:gd name="connsiteY99" fmla="*/ 781050 h 819150"/>
              <a:gd name="connsiteX100" fmla="*/ 12915 w 1219415"/>
              <a:gd name="connsiteY100" fmla="*/ 781050 h 819150"/>
              <a:gd name="connsiteX101" fmla="*/ 215 w 1219415"/>
              <a:gd name="connsiteY101" fmla="*/ 76200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415" h="819150">
                <a:moveTo>
                  <a:pt x="215" y="762000"/>
                </a:moveTo>
                <a:cubicBezTo>
                  <a:pt x="-843" y="753533"/>
                  <a:pt x="2099" y="740076"/>
                  <a:pt x="6565" y="730250"/>
                </a:cubicBezTo>
                <a:cubicBezTo>
                  <a:pt x="12881" y="716355"/>
                  <a:pt x="23498" y="704850"/>
                  <a:pt x="31965" y="692150"/>
                </a:cubicBezTo>
                <a:cubicBezTo>
                  <a:pt x="36198" y="685800"/>
                  <a:pt x="42252" y="680340"/>
                  <a:pt x="44665" y="673100"/>
                </a:cubicBezTo>
                <a:cubicBezTo>
                  <a:pt x="46782" y="666750"/>
                  <a:pt x="46282" y="658783"/>
                  <a:pt x="51015" y="654050"/>
                </a:cubicBezTo>
                <a:cubicBezTo>
                  <a:pt x="55748" y="649317"/>
                  <a:pt x="63715" y="649817"/>
                  <a:pt x="70065" y="647700"/>
                </a:cubicBezTo>
                <a:cubicBezTo>
                  <a:pt x="74298" y="641350"/>
                  <a:pt x="79352" y="635476"/>
                  <a:pt x="82765" y="628650"/>
                </a:cubicBezTo>
                <a:cubicBezTo>
                  <a:pt x="85758" y="622663"/>
                  <a:pt x="84934" y="614827"/>
                  <a:pt x="89115" y="609600"/>
                </a:cubicBezTo>
                <a:cubicBezTo>
                  <a:pt x="98067" y="598409"/>
                  <a:pt x="114666" y="594733"/>
                  <a:pt x="127215" y="590550"/>
                </a:cubicBezTo>
                <a:cubicBezTo>
                  <a:pt x="137798" y="592667"/>
                  <a:pt x="148494" y="594282"/>
                  <a:pt x="158965" y="596900"/>
                </a:cubicBezTo>
                <a:cubicBezTo>
                  <a:pt x="165459" y="598523"/>
                  <a:pt x="171322" y="603250"/>
                  <a:pt x="178015" y="603250"/>
                </a:cubicBezTo>
                <a:cubicBezTo>
                  <a:pt x="188808" y="603250"/>
                  <a:pt x="199182" y="599017"/>
                  <a:pt x="209765" y="596900"/>
                </a:cubicBezTo>
                <a:lnTo>
                  <a:pt x="228815" y="539750"/>
                </a:lnTo>
                <a:cubicBezTo>
                  <a:pt x="230932" y="533400"/>
                  <a:pt x="229596" y="524413"/>
                  <a:pt x="235165" y="520700"/>
                </a:cubicBezTo>
                <a:lnTo>
                  <a:pt x="254215" y="508000"/>
                </a:lnTo>
                <a:cubicBezTo>
                  <a:pt x="283328" y="464331"/>
                  <a:pt x="265135" y="474727"/>
                  <a:pt x="298665" y="463550"/>
                </a:cubicBezTo>
                <a:cubicBezTo>
                  <a:pt x="302898" y="457200"/>
                  <a:pt x="305969" y="449896"/>
                  <a:pt x="311365" y="444500"/>
                </a:cubicBezTo>
                <a:cubicBezTo>
                  <a:pt x="322203" y="433662"/>
                  <a:pt x="335262" y="429323"/>
                  <a:pt x="349465" y="425450"/>
                </a:cubicBezTo>
                <a:cubicBezTo>
                  <a:pt x="366304" y="420857"/>
                  <a:pt x="383706" y="418270"/>
                  <a:pt x="400265" y="412750"/>
                </a:cubicBezTo>
                <a:cubicBezTo>
                  <a:pt x="426555" y="403987"/>
                  <a:pt x="413746" y="410113"/>
                  <a:pt x="438365" y="393700"/>
                </a:cubicBezTo>
                <a:cubicBezTo>
                  <a:pt x="444715" y="395817"/>
                  <a:pt x="451846" y="396337"/>
                  <a:pt x="457415" y="400050"/>
                </a:cubicBezTo>
                <a:cubicBezTo>
                  <a:pt x="464887" y="405031"/>
                  <a:pt x="467830" y="416633"/>
                  <a:pt x="476465" y="419100"/>
                </a:cubicBezTo>
                <a:cubicBezTo>
                  <a:pt x="484856" y="421498"/>
                  <a:pt x="493398" y="414867"/>
                  <a:pt x="501865" y="412750"/>
                </a:cubicBezTo>
                <a:cubicBezTo>
                  <a:pt x="515568" y="371642"/>
                  <a:pt x="502422" y="377212"/>
                  <a:pt x="533615" y="368300"/>
                </a:cubicBezTo>
                <a:cubicBezTo>
                  <a:pt x="542006" y="365902"/>
                  <a:pt x="550548" y="364067"/>
                  <a:pt x="559015" y="361950"/>
                </a:cubicBezTo>
                <a:cubicBezTo>
                  <a:pt x="561132" y="355600"/>
                  <a:pt x="567851" y="349115"/>
                  <a:pt x="565365" y="342900"/>
                </a:cubicBezTo>
                <a:cubicBezTo>
                  <a:pt x="562531" y="335814"/>
                  <a:pt x="551083" y="336159"/>
                  <a:pt x="546315" y="330200"/>
                </a:cubicBezTo>
                <a:cubicBezTo>
                  <a:pt x="542134" y="324973"/>
                  <a:pt x="542082" y="317500"/>
                  <a:pt x="539965" y="311150"/>
                </a:cubicBezTo>
                <a:cubicBezTo>
                  <a:pt x="587791" y="279266"/>
                  <a:pt x="527008" y="316703"/>
                  <a:pt x="584415" y="292100"/>
                </a:cubicBezTo>
                <a:cubicBezTo>
                  <a:pt x="591430" y="289094"/>
                  <a:pt x="596639" y="282813"/>
                  <a:pt x="603465" y="279400"/>
                </a:cubicBezTo>
                <a:cubicBezTo>
                  <a:pt x="609452" y="276407"/>
                  <a:pt x="616165" y="275167"/>
                  <a:pt x="622515" y="273050"/>
                </a:cubicBezTo>
                <a:cubicBezTo>
                  <a:pt x="630982" y="275167"/>
                  <a:pt x="639524" y="277002"/>
                  <a:pt x="647915" y="279400"/>
                </a:cubicBezTo>
                <a:cubicBezTo>
                  <a:pt x="654351" y="281239"/>
                  <a:pt x="660272" y="285750"/>
                  <a:pt x="666965" y="285750"/>
                </a:cubicBezTo>
                <a:cubicBezTo>
                  <a:pt x="673658" y="285750"/>
                  <a:pt x="679665" y="281517"/>
                  <a:pt x="686015" y="279400"/>
                </a:cubicBezTo>
                <a:lnTo>
                  <a:pt x="698715" y="241300"/>
                </a:lnTo>
                <a:lnTo>
                  <a:pt x="705065" y="222250"/>
                </a:lnTo>
                <a:cubicBezTo>
                  <a:pt x="707182" y="203200"/>
                  <a:pt x="706766" y="183695"/>
                  <a:pt x="711415" y="165100"/>
                </a:cubicBezTo>
                <a:cubicBezTo>
                  <a:pt x="713266" y="157696"/>
                  <a:pt x="721015" y="153024"/>
                  <a:pt x="724115" y="146050"/>
                </a:cubicBezTo>
                <a:cubicBezTo>
                  <a:pt x="729552" y="133817"/>
                  <a:pt x="729389" y="119089"/>
                  <a:pt x="736815" y="107950"/>
                </a:cubicBezTo>
                <a:cubicBezTo>
                  <a:pt x="741048" y="101600"/>
                  <a:pt x="746102" y="95726"/>
                  <a:pt x="749515" y="88900"/>
                </a:cubicBezTo>
                <a:cubicBezTo>
                  <a:pt x="752508" y="82913"/>
                  <a:pt x="750638" y="74031"/>
                  <a:pt x="755865" y="69850"/>
                </a:cubicBezTo>
                <a:cubicBezTo>
                  <a:pt x="762680" y="64398"/>
                  <a:pt x="772798" y="65617"/>
                  <a:pt x="781265" y="63500"/>
                </a:cubicBezTo>
                <a:cubicBezTo>
                  <a:pt x="787615" y="59267"/>
                  <a:pt x="794919" y="56196"/>
                  <a:pt x="800315" y="50800"/>
                </a:cubicBezTo>
                <a:cubicBezTo>
                  <a:pt x="805711" y="45404"/>
                  <a:pt x="807272" y="36776"/>
                  <a:pt x="813015" y="31750"/>
                </a:cubicBezTo>
                <a:cubicBezTo>
                  <a:pt x="839888" y="8236"/>
                  <a:pt x="844000" y="8722"/>
                  <a:pt x="870165" y="0"/>
                </a:cubicBezTo>
                <a:cubicBezTo>
                  <a:pt x="876515" y="2117"/>
                  <a:pt x="884482" y="1617"/>
                  <a:pt x="889215" y="6350"/>
                </a:cubicBezTo>
                <a:cubicBezTo>
                  <a:pt x="893948" y="11083"/>
                  <a:pt x="890118" y="21509"/>
                  <a:pt x="895565" y="25400"/>
                </a:cubicBezTo>
                <a:cubicBezTo>
                  <a:pt x="906458" y="33181"/>
                  <a:pt x="920678" y="34853"/>
                  <a:pt x="933665" y="38100"/>
                </a:cubicBezTo>
                <a:cubicBezTo>
                  <a:pt x="965559" y="46073"/>
                  <a:pt x="950786" y="41690"/>
                  <a:pt x="978115" y="50800"/>
                </a:cubicBezTo>
                <a:cubicBezTo>
                  <a:pt x="982348" y="57150"/>
                  <a:pt x="987402" y="63024"/>
                  <a:pt x="990815" y="69850"/>
                </a:cubicBezTo>
                <a:cubicBezTo>
                  <a:pt x="1002465" y="93151"/>
                  <a:pt x="989131" y="89894"/>
                  <a:pt x="1016215" y="107950"/>
                </a:cubicBezTo>
                <a:cubicBezTo>
                  <a:pt x="1021784" y="111663"/>
                  <a:pt x="1028915" y="112183"/>
                  <a:pt x="1035265" y="114300"/>
                </a:cubicBezTo>
                <a:cubicBezTo>
                  <a:pt x="1036924" y="113885"/>
                  <a:pt x="1075574" y="104913"/>
                  <a:pt x="1079715" y="101600"/>
                </a:cubicBezTo>
                <a:cubicBezTo>
                  <a:pt x="1085674" y="96832"/>
                  <a:pt x="1087019" y="87946"/>
                  <a:pt x="1092415" y="82550"/>
                </a:cubicBezTo>
                <a:cubicBezTo>
                  <a:pt x="1097811" y="77154"/>
                  <a:pt x="1105115" y="74083"/>
                  <a:pt x="1111465" y="69850"/>
                </a:cubicBezTo>
                <a:cubicBezTo>
                  <a:pt x="1123051" y="52471"/>
                  <a:pt x="1123162" y="47012"/>
                  <a:pt x="1143215" y="38100"/>
                </a:cubicBezTo>
                <a:cubicBezTo>
                  <a:pt x="1155448" y="32663"/>
                  <a:pt x="1181315" y="25400"/>
                  <a:pt x="1181315" y="25400"/>
                </a:cubicBezTo>
                <a:cubicBezTo>
                  <a:pt x="1189782" y="27517"/>
                  <a:pt x="1201035" y="25124"/>
                  <a:pt x="1206715" y="31750"/>
                </a:cubicBezTo>
                <a:cubicBezTo>
                  <a:pt x="1215427" y="41914"/>
                  <a:pt x="1219415" y="69850"/>
                  <a:pt x="1219415" y="69850"/>
                </a:cubicBezTo>
                <a:cubicBezTo>
                  <a:pt x="1217298" y="80433"/>
                  <a:pt x="1218420" y="92229"/>
                  <a:pt x="1213065" y="101600"/>
                </a:cubicBezTo>
                <a:cubicBezTo>
                  <a:pt x="1205198" y="115367"/>
                  <a:pt x="1186562" y="114207"/>
                  <a:pt x="1174965" y="120650"/>
                </a:cubicBezTo>
                <a:cubicBezTo>
                  <a:pt x="1161622" y="128063"/>
                  <a:pt x="1136865" y="146050"/>
                  <a:pt x="1136865" y="146050"/>
                </a:cubicBezTo>
                <a:cubicBezTo>
                  <a:pt x="1134748" y="175683"/>
                  <a:pt x="1133986" y="205445"/>
                  <a:pt x="1130515" y="234950"/>
                </a:cubicBezTo>
                <a:cubicBezTo>
                  <a:pt x="1129733" y="241598"/>
                  <a:pt x="1128898" y="249267"/>
                  <a:pt x="1124165" y="254000"/>
                </a:cubicBezTo>
                <a:cubicBezTo>
                  <a:pt x="1113372" y="264793"/>
                  <a:pt x="1098765" y="270933"/>
                  <a:pt x="1086065" y="279400"/>
                </a:cubicBezTo>
                <a:lnTo>
                  <a:pt x="1067015" y="292100"/>
                </a:lnTo>
                <a:cubicBezTo>
                  <a:pt x="1033148" y="342900"/>
                  <a:pt x="1077598" y="281517"/>
                  <a:pt x="1035265" y="323850"/>
                </a:cubicBezTo>
                <a:cubicBezTo>
                  <a:pt x="1029869" y="329246"/>
                  <a:pt x="1029037" y="338855"/>
                  <a:pt x="1022565" y="342900"/>
                </a:cubicBezTo>
                <a:cubicBezTo>
                  <a:pt x="1011213" y="349995"/>
                  <a:pt x="984465" y="355600"/>
                  <a:pt x="984465" y="355600"/>
                </a:cubicBezTo>
                <a:cubicBezTo>
                  <a:pt x="980232" y="361950"/>
                  <a:pt x="974771" y="367635"/>
                  <a:pt x="971765" y="374650"/>
                </a:cubicBezTo>
                <a:cubicBezTo>
                  <a:pt x="968327" y="382672"/>
                  <a:pt x="970867" y="393235"/>
                  <a:pt x="965415" y="400050"/>
                </a:cubicBezTo>
                <a:cubicBezTo>
                  <a:pt x="961234" y="405277"/>
                  <a:pt x="952899" y="404948"/>
                  <a:pt x="946365" y="406400"/>
                </a:cubicBezTo>
                <a:cubicBezTo>
                  <a:pt x="933796" y="409193"/>
                  <a:pt x="920890" y="410225"/>
                  <a:pt x="908265" y="412750"/>
                </a:cubicBezTo>
                <a:cubicBezTo>
                  <a:pt x="899707" y="414462"/>
                  <a:pt x="891332" y="416983"/>
                  <a:pt x="882865" y="419100"/>
                </a:cubicBezTo>
                <a:cubicBezTo>
                  <a:pt x="853232" y="463550"/>
                  <a:pt x="870165" y="448733"/>
                  <a:pt x="838415" y="469900"/>
                </a:cubicBezTo>
                <a:cubicBezTo>
                  <a:pt x="827832" y="467783"/>
                  <a:pt x="816771" y="467340"/>
                  <a:pt x="806665" y="463550"/>
                </a:cubicBezTo>
                <a:cubicBezTo>
                  <a:pt x="799519" y="460870"/>
                  <a:pt x="794441" y="454263"/>
                  <a:pt x="787615" y="450850"/>
                </a:cubicBezTo>
                <a:cubicBezTo>
                  <a:pt x="781628" y="447857"/>
                  <a:pt x="774915" y="446617"/>
                  <a:pt x="768565" y="444500"/>
                </a:cubicBezTo>
                <a:cubicBezTo>
                  <a:pt x="759970" y="445933"/>
                  <a:pt x="717121" y="452033"/>
                  <a:pt x="705065" y="457200"/>
                </a:cubicBezTo>
                <a:cubicBezTo>
                  <a:pt x="698050" y="460206"/>
                  <a:pt x="692365" y="465667"/>
                  <a:pt x="686015" y="469900"/>
                </a:cubicBezTo>
                <a:cubicBezTo>
                  <a:pt x="656902" y="513569"/>
                  <a:pt x="675095" y="503173"/>
                  <a:pt x="641565" y="514350"/>
                </a:cubicBezTo>
                <a:cubicBezTo>
                  <a:pt x="637035" y="527939"/>
                  <a:pt x="634101" y="542313"/>
                  <a:pt x="622515" y="552450"/>
                </a:cubicBezTo>
                <a:cubicBezTo>
                  <a:pt x="611028" y="562501"/>
                  <a:pt x="595208" y="567057"/>
                  <a:pt x="584415" y="577850"/>
                </a:cubicBezTo>
                <a:cubicBezTo>
                  <a:pt x="578065" y="584200"/>
                  <a:pt x="572264" y="591151"/>
                  <a:pt x="565365" y="596900"/>
                </a:cubicBezTo>
                <a:cubicBezTo>
                  <a:pt x="512321" y="641103"/>
                  <a:pt x="582920" y="572995"/>
                  <a:pt x="527265" y="628650"/>
                </a:cubicBezTo>
                <a:cubicBezTo>
                  <a:pt x="525148" y="635000"/>
                  <a:pt x="522228" y="641136"/>
                  <a:pt x="520915" y="647700"/>
                </a:cubicBezTo>
                <a:cubicBezTo>
                  <a:pt x="517980" y="662376"/>
                  <a:pt x="520644" y="678473"/>
                  <a:pt x="514565" y="692150"/>
                </a:cubicBezTo>
                <a:cubicBezTo>
                  <a:pt x="509366" y="703849"/>
                  <a:pt x="485723" y="706571"/>
                  <a:pt x="476465" y="711200"/>
                </a:cubicBezTo>
                <a:cubicBezTo>
                  <a:pt x="469639" y="714613"/>
                  <a:pt x="463765" y="719667"/>
                  <a:pt x="457415" y="723900"/>
                </a:cubicBezTo>
                <a:cubicBezTo>
                  <a:pt x="427782" y="768350"/>
                  <a:pt x="444715" y="753533"/>
                  <a:pt x="412965" y="774700"/>
                </a:cubicBezTo>
                <a:cubicBezTo>
                  <a:pt x="401379" y="792079"/>
                  <a:pt x="401268" y="797538"/>
                  <a:pt x="381215" y="806450"/>
                </a:cubicBezTo>
                <a:cubicBezTo>
                  <a:pt x="368982" y="811887"/>
                  <a:pt x="343115" y="819150"/>
                  <a:pt x="343115" y="819150"/>
                </a:cubicBezTo>
                <a:cubicBezTo>
                  <a:pt x="302898" y="817033"/>
                  <a:pt x="262368" y="818241"/>
                  <a:pt x="222465" y="812800"/>
                </a:cubicBezTo>
                <a:cubicBezTo>
                  <a:pt x="214903" y="811769"/>
                  <a:pt x="208183" y="806059"/>
                  <a:pt x="203415" y="800100"/>
                </a:cubicBezTo>
                <a:cubicBezTo>
                  <a:pt x="199234" y="794873"/>
                  <a:pt x="199182" y="787400"/>
                  <a:pt x="197065" y="781050"/>
                </a:cubicBezTo>
                <a:cubicBezTo>
                  <a:pt x="186482" y="783167"/>
                  <a:pt x="174686" y="782045"/>
                  <a:pt x="165315" y="787400"/>
                </a:cubicBezTo>
                <a:cubicBezTo>
                  <a:pt x="158689" y="791186"/>
                  <a:pt x="158011" y="801054"/>
                  <a:pt x="152615" y="806450"/>
                </a:cubicBezTo>
                <a:cubicBezTo>
                  <a:pt x="147219" y="811846"/>
                  <a:pt x="139915" y="814917"/>
                  <a:pt x="133565" y="819150"/>
                </a:cubicBezTo>
                <a:cubicBezTo>
                  <a:pt x="125098" y="814917"/>
                  <a:pt x="116282" y="811320"/>
                  <a:pt x="108165" y="806450"/>
                </a:cubicBezTo>
                <a:cubicBezTo>
                  <a:pt x="95077" y="798597"/>
                  <a:pt x="70065" y="781050"/>
                  <a:pt x="70065" y="781050"/>
                </a:cubicBezTo>
                <a:cubicBezTo>
                  <a:pt x="49197" y="788006"/>
                  <a:pt x="37619" y="795167"/>
                  <a:pt x="12915" y="781050"/>
                </a:cubicBezTo>
                <a:cubicBezTo>
                  <a:pt x="5896" y="777039"/>
                  <a:pt x="1273" y="770467"/>
                  <a:pt x="215" y="762000"/>
                </a:cubicBezTo>
                <a:close/>
              </a:path>
            </a:pathLst>
          </a:custGeom>
          <a:noFill/>
          <a:ln w="12700" cmpd="sng">
            <a:solidFill>
              <a:schemeClr val="accent2">
                <a:lumMod val="40000"/>
                <a:lumOff val="60000"/>
              </a:schemeClr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100" y="4559300"/>
            <a:ext cx="78613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852A0"/>
                </a:solidFill>
                <a:latin typeface="Trebuchet MS"/>
              </a:rPr>
              <a:t>Lots of small drops before frontal passage – Reminiscent of White et al. (2003) of non-</a:t>
            </a:r>
            <a:r>
              <a:rPr lang="en-US" dirty="0" err="1" smtClean="0">
                <a:solidFill>
                  <a:srgbClr val="0852A0"/>
                </a:solidFill>
                <a:latin typeface="Trebuchet MS"/>
              </a:rPr>
              <a:t>brightband</a:t>
            </a:r>
            <a:r>
              <a:rPr lang="en-US" dirty="0" smtClean="0">
                <a:solidFill>
                  <a:srgbClr val="0852A0"/>
                </a:solidFill>
                <a:latin typeface="Trebuchet MS"/>
              </a:rPr>
              <a:t> warm rain processes and like </a:t>
            </a:r>
            <a:r>
              <a:rPr lang="en-US" dirty="0" err="1" smtClean="0">
                <a:solidFill>
                  <a:srgbClr val="0852A0"/>
                </a:solidFill>
                <a:latin typeface="Trebuchet MS"/>
              </a:rPr>
              <a:t>Waldvogel</a:t>
            </a:r>
            <a:r>
              <a:rPr lang="en-US" dirty="0" smtClean="0">
                <a:solidFill>
                  <a:srgbClr val="0852A0"/>
                </a:solidFill>
                <a:latin typeface="Trebuchet MS"/>
              </a:rPr>
              <a:t> 1974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852A0"/>
                </a:solidFill>
                <a:latin typeface="Trebuchet MS"/>
              </a:rPr>
              <a:t>Droplet size growth at time of frontal passage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852A0"/>
                </a:solidFill>
                <a:latin typeface="Trebuchet MS"/>
              </a:rPr>
              <a:t>Reflectivity similar for prefrontal and frontal regimes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852A0"/>
                </a:solidFill>
                <a:latin typeface="Trebuchet MS"/>
              </a:rPr>
              <a:t>24hr total </a:t>
            </a:r>
            <a:r>
              <a:rPr lang="en-US" dirty="0" err="1" smtClean="0">
                <a:solidFill>
                  <a:srgbClr val="0852A0"/>
                </a:solidFill>
                <a:latin typeface="Trebuchet MS"/>
              </a:rPr>
              <a:t>precip</a:t>
            </a:r>
            <a:r>
              <a:rPr lang="en-US" dirty="0" smtClean="0">
                <a:solidFill>
                  <a:srgbClr val="0852A0"/>
                </a:solidFill>
                <a:latin typeface="Trebuchet MS"/>
              </a:rPr>
              <a:t> = 20 mm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852A0"/>
                </a:solidFill>
                <a:latin typeface="Trebuchet MS"/>
              </a:rPr>
              <a:t>Post-frontal showers after 0400 UTC</a:t>
            </a:r>
            <a:endParaRPr lang="en-US" dirty="0">
              <a:solidFill>
                <a:srgbClr val="0852A0"/>
              </a:solidFill>
              <a:latin typeface="Trebuchet MS"/>
            </a:endParaRPr>
          </a:p>
        </p:txBody>
      </p:sp>
      <p:pic>
        <p:nvPicPr>
          <p:cNvPr id="3" name="Picture 2" descr="apu30_DSD_zo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600200"/>
            <a:ext cx="4168648" cy="2790003"/>
          </a:xfrm>
          <a:prstGeom prst="rect">
            <a:avLst/>
          </a:prstGeom>
        </p:spPr>
      </p:pic>
      <p:pic>
        <p:nvPicPr>
          <p:cNvPr id="8" name="Picture 7" descr="apu30_march27_28_z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1041400"/>
            <a:ext cx="4163060" cy="326856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76300" y="2019300"/>
            <a:ext cx="2501900" cy="1054100"/>
            <a:chOff x="876300" y="2019300"/>
            <a:chExt cx="2501900" cy="1054100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2209800" y="2438400"/>
              <a:ext cx="0" cy="635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876300" y="2019300"/>
              <a:ext cx="2501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852A0"/>
                  </a:solidFill>
                  <a:latin typeface="Trebuchet MS"/>
                </a:rPr>
                <a:t>Frontal Passage at APU30</a:t>
              </a:r>
              <a:endParaRPr lang="en-US" dirty="0">
                <a:solidFill>
                  <a:srgbClr val="0852A0"/>
                </a:solidFill>
                <a:latin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2523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0257" y="3117103"/>
            <a:ext cx="7583487" cy="623794"/>
          </a:xfrm>
        </p:spPr>
        <p:txBody>
          <a:bodyPr/>
          <a:lstStyle/>
          <a:p>
            <a:pPr algn="ctr"/>
            <a:r>
              <a:rPr lang="en-US" dirty="0" smtClean="0"/>
              <a:t>High Terrain Measurements</a:t>
            </a:r>
            <a:endParaRPr lang="en-US" dirty="0"/>
          </a:p>
        </p:txBody>
      </p:sp>
      <p:pic>
        <p:nvPicPr>
          <p:cNvPr id="5" name="Picture 4" descr="logo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593" y="312498"/>
            <a:ext cx="1983324" cy="16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7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B3861"/>
                </a:solidFill>
              </a:rPr>
              <a:t>Snow Camera Installations 2014 - 2015</a:t>
            </a:r>
            <a:endParaRPr lang="en-US" dirty="0">
              <a:solidFill>
                <a:srgbClr val="1B386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8000" y="1644471"/>
            <a:ext cx="3352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Jessica Lundquist’s crew installed </a:t>
            </a:r>
            <a:r>
              <a:rPr lang="en-US" dirty="0">
                <a:solidFill>
                  <a:schemeClr val="tx2"/>
                </a:solidFill>
              </a:rPr>
              <a:t>18 Cameras and Snow Poles </a:t>
            </a:r>
            <a:r>
              <a:rPr lang="en-US" dirty="0" smtClean="0">
                <a:solidFill>
                  <a:schemeClr val="tx2"/>
                </a:solidFill>
              </a:rPr>
              <a:t>at various locations near historical snow course locations and along the Quinault River and tributaries.</a:t>
            </a:r>
          </a:p>
        </p:txBody>
      </p:sp>
      <p:pic>
        <p:nvPicPr>
          <p:cNvPr id="8" name="Picture 7" descr="WSCT0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754" y="3592890"/>
            <a:ext cx="3947079" cy="2960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448" t="25741" r="5952" b="35370"/>
          <a:stretch/>
        </p:blipFill>
        <p:spPr>
          <a:xfrm>
            <a:off x="457200" y="1549400"/>
            <a:ext cx="4991100" cy="1951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9017" t="38333" r="30355" b="13518"/>
          <a:stretch/>
        </p:blipFill>
        <p:spPr>
          <a:xfrm>
            <a:off x="838200" y="3416300"/>
            <a:ext cx="26035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52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8900"/>
            <a:ext cx="6035675" cy="92551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Leeside Station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Hurricane Ridge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139700" y="1196975"/>
            <a:ext cx="5524500" cy="5521325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Coordinated with </a:t>
            </a:r>
            <a:r>
              <a:rPr lang="en-US" dirty="0" err="1" smtClean="0">
                <a:solidFill>
                  <a:srgbClr val="000000"/>
                </a:solidFill>
              </a:rPr>
              <a:t>Env</a:t>
            </a:r>
            <a:r>
              <a:rPr lang="en-US" dirty="0" smtClean="0">
                <a:solidFill>
                  <a:srgbClr val="000000"/>
                </a:solidFill>
              </a:rPr>
              <a:t>. Canada radar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Has power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Testing </a:t>
            </a:r>
            <a:r>
              <a:rPr lang="en-US" dirty="0">
                <a:solidFill>
                  <a:srgbClr val="000000"/>
                </a:solidFill>
              </a:rPr>
              <a:t>during past winter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MRR, </a:t>
            </a:r>
            <a:r>
              <a:rPr lang="en-US" dirty="0" err="1">
                <a:solidFill>
                  <a:srgbClr val="000000"/>
                </a:solidFill>
              </a:rPr>
              <a:t>Parsivel</a:t>
            </a:r>
            <a:r>
              <a:rPr lang="en-US" dirty="0">
                <a:solidFill>
                  <a:srgbClr val="000000"/>
                </a:solidFill>
              </a:rPr>
              <a:t>, PIP and Hot Plate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Collecting data, but have not analyzed it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Potential problems: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Snow/rime removal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PIP alignment/bulb replacement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Wind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8" name="Picture 7" descr="Screen Shot 2015-01-11 at 7.30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033" y="177455"/>
            <a:ext cx="2901767" cy="26670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694" y="2981158"/>
            <a:ext cx="2707106" cy="3609474"/>
          </a:xfrm>
          <a:prstGeom prst="rect">
            <a:avLst/>
          </a:prstGeom>
        </p:spPr>
      </p:pic>
      <p:pic>
        <p:nvPicPr>
          <p:cNvPr id="16" name="Picture 15" descr="Screen Shot 2015-01-20 at 8.32.1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547" y="74862"/>
            <a:ext cx="1454453" cy="660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723900"/>
            <a:ext cx="304800" cy="330200"/>
          </a:xfrm>
          <a:prstGeom prst="rect">
            <a:avLst/>
          </a:prstGeom>
          <a:solidFill>
            <a:srgbClr val="FF0000"/>
          </a:solidFill>
          <a:ln w="19050" cmpd="sng">
            <a:solidFill>
              <a:srgbClr val="1B386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749800" y="914400"/>
            <a:ext cx="2590800" cy="622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076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399"/>
            <a:ext cx="8597900" cy="62755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B3861"/>
                </a:solidFill>
              </a:rPr>
              <a:t>High Elevation Ground Sites with </a:t>
            </a:r>
            <a:r>
              <a:rPr lang="en-US" dirty="0">
                <a:solidFill>
                  <a:srgbClr val="1B3861"/>
                </a:solidFill>
              </a:rPr>
              <a:t>n</a:t>
            </a:r>
            <a:r>
              <a:rPr lang="en-US" dirty="0" smtClean="0">
                <a:solidFill>
                  <a:srgbClr val="1B3861"/>
                </a:solidFill>
              </a:rPr>
              <a:t>o Power</a:t>
            </a:r>
            <a:endParaRPr lang="en-US" dirty="0">
              <a:solidFill>
                <a:srgbClr val="1B3861"/>
              </a:solidFill>
            </a:endParaRPr>
          </a:p>
        </p:txBody>
      </p:sp>
      <p:pic>
        <p:nvPicPr>
          <p:cNvPr id="5" name="Picture 4" descr="Screen Shot 2015-01-11 at 7.29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151022"/>
            <a:ext cx="3600470" cy="33065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0" y="1199971"/>
            <a:ext cx="515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Want to put instruments to measure precipitation at 2 very remote sites with no power: North </a:t>
            </a:r>
            <a:r>
              <a:rPr lang="en-US" dirty="0" err="1" smtClean="0">
                <a:solidFill>
                  <a:schemeClr val="tx2"/>
                </a:solidFill>
              </a:rPr>
              <a:t>Wynoochee</a:t>
            </a:r>
            <a:r>
              <a:rPr lang="en-US" dirty="0" smtClean="0">
                <a:solidFill>
                  <a:schemeClr val="tx2"/>
                </a:solidFill>
              </a:rPr>
              <a:t> (3000+ </a:t>
            </a:r>
            <a:r>
              <a:rPr lang="en-US" dirty="0" err="1" smtClean="0">
                <a:solidFill>
                  <a:schemeClr val="tx2"/>
                </a:solidFill>
              </a:rPr>
              <a:t>ft</a:t>
            </a:r>
            <a:r>
              <a:rPr lang="en-US" dirty="0" smtClean="0">
                <a:solidFill>
                  <a:schemeClr val="tx2"/>
                </a:solidFill>
              </a:rPr>
              <a:t>), Upper Quinault Valley (2200+ </a:t>
            </a:r>
            <a:r>
              <a:rPr lang="en-US" dirty="0" err="1" smtClean="0">
                <a:solidFill>
                  <a:schemeClr val="tx2"/>
                </a:solidFill>
              </a:rPr>
              <a:t>ft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8290692" y="1257300"/>
            <a:ext cx="647700" cy="647700"/>
          </a:xfrm>
          <a:prstGeom prst="ellipse">
            <a:avLst/>
          </a:prstGeom>
          <a:noFill/>
          <a:ln w="38100" cmpd="sng">
            <a:solidFill>
              <a:srgbClr val="F41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814016" y="2070987"/>
            <a:ext cx="491784" cy="483344"/>
          </a:xfrm>
          <a:prstGeom prst="ellipse">
            <a:avLst/>
          </a:prstGeom>
          <a:noFill/>
          <a:ln w="38100" cmpd="sng">
            <a:solidFill>
              <a:srgbClr val="F41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12" y="2603500"/>
            <a:ext cx="4501888" cy="3362522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7" idx="2"/>
          </p:cNvCxnSpPr>
          <p:nvPr/>
        </p:nvCxnSpPr>
        <p:spPr>
          <a:xfrm flipH="1">
            <a:off x="2556368" y="2312659"/>
            <a:ext cx="5257648" cy="2049731"/>
          </a:xfrm>
          <a:prstGeom prst="straightConnector1">
            <a:avLst/>
          </a:prstGeom>
          <a:ln>
            <a:solidFill>
              <a:srgbClr val="F41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77800" y="482600"/>
            <a:ext cx="292100" cy="330200"/>
          </a:xfrm>
          <a:prstGeom prst="rect">
            <a:avLst/>
          </a:prstGeom>
          <a:solidFill>
            <a:srgbClr val="F41FFF"/>
          </a:solidFill>
          <a:ln w="19050" cmpd="sng">
            <a:solidFill>
              <a:srgbClr val="1B386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8900" y="5956300"/>
            <a:ext cx="356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Requires mountain biking and snowshoe to access site. 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550833" y="1905000"/>
            <a:ext cx="4301066" cy="4953000"/>
            <a:chOff x="4550833" y="1905000"/>
            <a:chExt cx="4301066" cy="4953000"/>
          </a:xfrm>
        </p:grpSpPr>
        <p:pic>
          <p:nvPicPr>
            <p:cNvPr id="10" name="Picture 9" descr="DSC02787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0833" y="3632200"/>
              <a:ext cx="4301066" cy="3225800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>
              <a:stCxn id="6" idx="4"/>
            </p:cNvCxnSpPr>
            <p:nvPr/>
          </p:nvCxnSpPr>
          <p:spPr>
            <a:xfrm flipH="1">
              <a:off x="7001724" y="1905000"/>
              <a:ext cx="1612818" cy="4029670"/>
            </a:xfrm>
            <a:prstGeom prst="straightConnector1">
              <a:avLst/>
            </a:prstGeom>
            <a:ln>
              <a:solidFill>
                <a:srgbClr val="F41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787900" y="5934670"/>
              <a:ext cx="3975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EBF98B"/>
                  </a:solidFill>
                </a:rPr>
                <a:t>13 miles by pack animals</a:t>
              </a:r>
              <a:endParaRPr lang="en-US" dirty="0">
                <a:solidFill>
                  <a:srgbClr val="EBF9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8836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292100"/>
            <a:ext cx="7583487" cy="1044388"/>
          </a:xfrm>
        </p:spPr>
        <p:txBody>
          <a:bodyPr/>
          <a:lstStyle/>
          <a:p>
            <a:r>
              <a:rPr lang="en-US" sz="2800" dirty="0" smtClean="0"/>
              <a:t>Trailer for high elevation installation at </a:t>
            </a:r>
            <a:r>
              <a:rPr lang="en-US" sz="2800" dirty="0" err="1" smtClean="0"/>
              <a:t>Wynoochee</a:t>
            </a:r>
            <a:endParaRPr lang="en-US" sz="2800" dirty="0">
              <a:solidFill>
                <a:srgbClr val="9DF13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041900" y="1282700"/>
            <a:ext cx="4203700" cy="5181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15 </a:t>
            </a:r>
            <a:r>
              <a:rPr lang="en-US" dirty="0" err="1" smtClean="0"/>
              <a:t>ft</a:t>
            </a:r>
            <a:r>
              <a:rPr lang="en-US" dirty="0" smtClean="0"/>
              <a:t> trailer anchored to ground with 8 deep-cycle batteries, electronics, computer inside</a:t>
            </a:r>
          </a:p>
          <a:p>
            <a:r>
              <a:rPr lang="en-US" dirty="0" smtClean="0"/>
              <a:t>Solar panel to recharge batteries</a:t>
            </a:r>
          </a:p>
          <a:p>
            <a:r>
              <a:rPr lang="en-US" dirty="0" err="1" smtClean="0"/>
              <a:t>Pluvio</a:t>
            </a:r>
            <a:r>
              <a:rPr lang="en-US" dirty="0" smtClean="0"/>
              <a:t> and </a:t>
            </a:r>
            <a:r>
              <a:rPr lang="en-US" dirty="0" err="1" smtClean="0"/>
              <a:t>Parsivel</a:t>
            </a:r>
            <a:r>
              <a:rPr lang="en-US" dirty="0" smtClean="0"/>
              <a:t> mounted to be ‘above’ snowpack</a:t>
            </a:r>
          </a:p>
          <a:p>
            <a:r>
              <a:rPr lang="en-US" dirty="0" smtClean="0"/>
              <a:t>Testing </a:t>
            </a:r>
          </a:p>
          <a:p>
            <a:pPr lvl="1"/>
            <a:r>
              <a:rPr lang="en-US" dirty="0" smtClean="0"/>
              <a:t>how long batteries can last </a:t>
            </a:r>
          </a:p>
          <a:p>
            <a:pPr lvl="1"/>
            <a:r>
              <a:rPr lang="en-US" dirty="0" smtClean="0"/>
              <a:t>How long instruments can operate in snowy environment</a:t>
            </a:r>
          </a:p>
          <a:p>
            <a:pPr lvl="1"/>
            <a:r>
              <a:rPr lang="en-US" dirty="0" smtClean="0"/>
              <a:t>how often is maintenance needed</a:t>
            </a:r>
            <a:endParaRPr lang="en-US" dirty="0"/>
          </a:p>
        </p:txBody>
      </p:sp>
      <p:pic>
        <p:nvPicPr>
          <p:cNvPr id="9" name="Content Placeholder 3" descr="IMG_272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6" t="22380" r="24367" b="13003"/>
          <a:stretch/>
        </p:blipFill>
        <p:spPr>
          <a:xfrm>
            <a:off x="419100" y="1981200"/>
            <a:ext cx="4279900" cy="367553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3251200" y="2730500"/>
            <a:ext cx="2006600" cy="431800"/>
          </a:xfrm>
          <a:prstGeom prst="straightConnector1">
            <a:avLst/>
          </a:prstGeom>
          <a:ln>
            <a:solidFill>
              <a:srgbClr val="9DF13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625600" y="2857500"/>
            <a:ext cx="3238500" cy="77470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IMG_289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001" y="1943100"/>
            <a:ext cx="4944534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63" y="2374900"/>
            <a:ext cx="7583487" cy="650688"/>
          </a:xfrm>
        </p:spPr>
        <p:txBody>
          <a:bodyPr/>
          <a:lstStyle/>
          <a:p>
            <a:r>
              <a:rPr lang="en-US" dirty="0" smtClean="0"/>
              <a:t>Also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363" y="3543300"/>
            <a:ext cx="8364840" cy="609600"/>
          </a:xfrm>
        </p:spPr>
        <p:txBody>
          <a:bodyPr>
            <a:normAutofit/>
          </a:bodyPr>
          <a:lstStyle/>
          <a:p>
            <a:pPr marL="515938" lvl="1">
              <a:lnSpc>
                <a:spcPct val="120000"/>
              </a:lnSpc>
            </a:pPr>
            <a:r>
              <a:rPr lang="en-US" sz="2400" dirty="0" smtClean="0">
                <a:solidFill>
                  <a:srgbClr val="FFFF00"/>
                </a:solidFill>
              </a:rPr>
              <a:t>NPS </a:t>
            </a:r>
            <a:r>
              <a:rPr lang="en-US" sz="2400" dirty="0">
                <a:solidFill>
                  <a:srgbClr val="FFFF00"/>
                </a:solidFill>
              </a:rPr>
              <a:t>s</a:t>
            </a:r>
            <a:r>
              <a:rPr lang="en-US" sz="2400" dirty="0" smtClean="0">
                <a:solidFill>
                  <a:srgbClr val="FFFF00"/>
                </a:solidFill>
              </a:rPr>
              <a:t>now surveys—seasonal accumulation</a:t>
            </a:r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593" y="312498"/>
            <a:ext cx="1983324" cy="16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01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31800"/>
            <a:ext cx="7583487" cy="688788"/>
          </a:xfrm>
        </p:spPr>
        <p:txBody>
          <a:bodyPr/>
          <a:lstStyle/>
          <a:p>
            <a:r>
              <a:rPr lang="en-US" dirty="0" smtClean="0"/>
              <a:t>OLYMPEX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282700"/>
            <a:ext cx="8135937" cy="55753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Fall 2015 — Winter 2016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Rain and snow over ocean, coast, mountains 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Windward side </a:t>
            </a:r>
            <a:r>
              <a:rPr lang="en-US" b="1" dirty="0" err="1" smtClean="0">
                <a:solidFill>
                  <a:schemeClr val="accent2"/>
                </a:solidFill>
              </a:rPr>
              <a:t>ehancement</a:t>
            </a:r>
            <a:r>
              <a:rPr lang="en-US" b="1" dirty="0" smtClean="0">
                <a:solidFill>
                  <a:schemeClr val="accent2"/>
                </a:solidFill>
              </a:rPr>
              <a:t>, leeside suppression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Snowpack buildup and melt off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Two watersheds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Ground instruments  at a variety of elevations and locations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Nine radars including NPOL, D3R, &amp; DOW 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3 aircraft from 6 Nov – 21 Dec 2015</a:t>
            </a:r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593" y="312498"/>
            <a:ext cx="1983324" cy="16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54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tudent\Desktop\Olympex Timelapse\Water Hole #2\WSCT0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Precipitation event (snow) + Accumulation 1 of 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023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tudent\Desktop\Olympex Timelapse\Water Hole #2\WSCT00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Accumulation 2 </a:t>
            </a:r>
            <a:r>
              <a:rPr lang="en-US" dirty="0">
                <a:solidFill>
                  <a:schemeClr val="bg1"/>
                </a:solidFill>
              </a:rPr>
              <a:t>of </a:t>
            </a:r>
            <a:r>
              <a:rPr lang="en-US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76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Regimes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Picture 6" descr="F07_v06_CMYK_maponly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570" y="1589740"/>
            <a:ext cx="4998387" cy="4610847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3816135" y="3028950"/>
            <a:ext cx="1219415" cy="819150"/>
          </a:xfrm>
          <a:custGeom>
            <a:avLst/>
            <a:gdLst>
              <a:gd name="connsiteX0" fmla="*/ 215 w 1219415"/>
              <a:gd name="connsiteY0" fmla="*/ 762000 h 819150"/>
              <a:gd name="connsiteX1" fmla="*/ 6565 w 1219415"/>
              <a:gd name="connsiteY1" fmla="*/ 730250 h 819150"/>
              <a:gd name="connsiteX2" fmla="*/ 31965 w 1219415"/>
              <a:gd name="connsiteY2" fmla="*/ 692150 h 819150"/>
              <a:gd name="connsiteX3" fmla="*/ 44665 w 1219415"/>
              <a:gd name="connsiteY3" fmla="*/ 673100 h 819150"/>
              <a:gd name="connsiteX4" fmla="*/ 51015 w 1219415"/>
              <a:gd name="connsiteY4" fmla="*/ 654050 h 819150"/>
              <a:gd name="connsiteX5" fmla="*/ 70065 w 1219415"/>
              <a:gd name="connsiteY5" fmla="*/ 647700 h 819150"/>
              <a:gd name="connsiteX6" fmla="*/ 82765 w 1219415"/>
              <a:gd name="connsiteY6" fmla="*/ 628650 h 819150"/>
              <a:gd name="connsiteX7" fmla="*/ 89115 w 1219415"/>
              <a:gd name="connsiteY7" fmla="*/ 609600 h 819150"/>
              <a:gd name="connsiteX8" fmla="*/ 127215 w 1219415"/>
              <a:gd name="connsiteY8" fmla="*/ 590550 h 819150"/>
              <a:gd name="connsiteX9" fmla="*/ 158965 w 1219415"/>
              <a:gd name="connsiteY9" fmla="*/ 596900 h 819150"/>
              <a:gd name="connsiteX10" fmla="*/ 178015 w 1219415"/>
              <a:gd name="connsiteY10" fmla="*/ 603250 h 819150"/>
              <a:gd name="connsiteX11" fmla="*/ 209765 w 1219415"/>
              <a:gd name="connsiteY11" fmla="*/ 596900 h 819150"/>
              <a:gd name="connsiteX12" fmla="*/ 228815 w 1219415"/>
              <a:gd name="connsiteY12" fmla="*/ 539750 h 819150"/>
              <a:gd name="connsiteX13" fmla="*/ 235165 w 1219415"/>
              <a:gd name="connsiteY13" fmla="*/ 520700 h 819150"/>
              <a:gd name="connsiteX14" fmla="*/ 254215 w 1219415"/>
              <a:gd name="connsiteY14" fmla="*/ 508000 h 819150"/>
              <a:gd name="connsiteX15" fmla="*/ 298665 w 1219415"/>
              <a:gd name="connsiteY15" fmla="*/ 463550 h 819150"/>
              <a:gd name="connsiteX16" fmla="*/ 311365 w 1219415"/>
              <a:gd name="connsiteY16" fmla="*/ 444500 h 819150"/>
              <a:gd name="connsiteX17" fmla="*/ 349465 w 1219415"/>
              <a:gd name="connsiteY17" fmla="*/ 425450 h 819150"/>
              <a:gd name="connsiteX18" fmla="*/ 400265 w 1219415"/>
              <a:gd name="connsiteY18" fmla="*/ 412750 h 819150"/>
              <a:gd name="connsiteX19" fmla="*/ 438365 w 1219415"/>
              <a:gd name="connsiteY19" fmla="*/ 393700 h 819150"/>
              <a:gd name="connsiteX20" fmla="*/ 457415 w 1219415"/>
              <a:gd name="connsiteY20" fmla="*/ 400050 h 819150"/>
              <a:gd name="connsiteX21" fmla="*/ 476465 w 1219415"/>
              <a:gd name="connsiteY21" fmla="*/ 419100 h 819150"/>
              <a:gd name="connsiteX22" fmla="*/ 501865 w 1219415"/>
              <a:gd name="connsiteY22" fmla="*/ 412750 h 819150"/>
              <a:gd name="connsiteX23" fmla="*/ 533615 w 1219415"/>
              <a:gd name="connsiteY23" fmla="*/ 368300 h 819150"/>
              <a:gd name="connsiteX24" fmla="*/ 559015 w 1219415"/>
              <a:gd name="connsiteY24" fmla="*/ 361950 h 819150"/>
              <a:gd name="connsiteX25" fmla="*/ 565365 w 1219415"/>
              <a:gd name="connsiteY25" fmla="*/ 342900 h 819150"/>
              <a:gd name="connsiteX26" fmla="*/ 546315 w 1219415"/>
              <a:gd name="connsiteY26" fmla="*/ 330200 h 819150"/>
              <a:gd name="connsiteX27" fmla="*/ 539965 w 1219415"/>
              <a:gd name="connsiteY27" fmla="*/ 311150 h 819150"/>
              <a:gd name="connsiteX28" fmla="*/ 584415 w 1219415"/>
              <a:gd name="connsiteY28" fmla="*/ 292100 h 819150"/>
              <a:gd name="connsiteX29" fmla="*/ 603465 w 1219415"/>
              <a:gd name="connsiteY29" fmla="*/ 279400 h 819150"/>
              <a:gd name="connsiteX30" fmla="*/ 622515 w 1219415"/>
              <a:gd name="connsiteY30" fmla="*/ 273050 h 819150"/>
              <a:gd name="connsiteX31" fmla="*/ 647915 w 1219415"/>
              <a:gd name="connsiteY31" fmla="*/ 279400 h 819150"/>
              <a:gd name="connsiteX32" fmla="*/ 666965 w 1219415"/>
              <a:gd name="connsiteY32" fmla="*/ 285750 h 819150"/>
              <a:gd name="connsiteX33" fmla="*/ 686015 w 1219415"/>
              <a:gd name="connsiteY33" fmla="*/ 279400 h 819150"/>
              <a:gd name="connsiteX34" fmla="*/ 698715 w 1219415"/>
              <a:gd name="connsiteY34" fmla="*/ 241300 h 819150"/>
              <a:gd name="connsiteX35" fmla="*/ 705065 w 1219415"/>
              <a:gd name="connsiteY35" fmla="*/ 222250 h 819150"/>
              <a:gd name="connsiteX36" fmla="*/ 711415 w 1219415"/>
              <a:gd name="connsiteY36" fmla="*/ 165100 h 819150"/>
              <a:gd name="connsiteX37" fmla="*/ 724115 w 1219415"/>
              <a:gd name="connsiteY37" fmla="*/ 146050 h 819150"/>
              <a:gd name="connsiteX38" fmla="*/ 736815 w 1219415"/>
              <a:gd name="connsiteY38" fmla="*/ 107950 h 819150"/>
              <a:gd name="connsiteX39" fmla="*/ 749515 w 1219415"/>
              <a:gd name="connsiteY39" fmla="*/ 88900 h 819150"/>
              <a:gd name="connsiteX40" fmla="*/ 755865 w 1219415"/>
              <a:gd name="connsiteY40" fmla="*/ 69850 h 819150"/>
              <a:gd name="connsiteX41" fmla="*/ 781265 w 1219415"/>
              <a:gd name="connsiteY41" fmla="*/ 63500 h 819150"/>
              <a:gd name="connsiteX42" fmla="*/ 800315 w 1219415"/>
              <a:gd name="connsiteY42" fmla="*/ 50800 h 819150"/>
              <a:gd name="connsiteX43" fmla="*/ 813015 w 1219415"/>
              <a:gd name="connsiteY43" fmla="*/ 31750 h 819150"/>
              <a:gd name="connsiteX44" fmla="*/ 870165 w 1219415"/>
              <a:gd name="connsiteY44" fmla="*/ 0 h 819150"/>
              <a:gd name="connsiteX45" fmla="*/ 889215 w 1219415"/>
              <a:gd name="connsiteY45" fmla="*/ 6350 h 819150"/>
              <a:gd name="connsiteX46" fmla="*/ 895565 w 1219415"/>
              <a:gd name="connsiteY46" fmla="*/ 25400 h 819150"/>
              <a:gd name="connsiteX47" fmla="*/ 933665 w 1219415"/>
              <a:gd name="connsiteY47" fmla="*/ 38100 h 819150"/>
              <a:gd name="connsiteX48" fmla="*/ 978115 w 1219415"/>
              <a:gd name="connsiteY48" fmla="*/ 50800 h 819150"/>
              <a:gd name="connsiteX49" fmla="*/ 990815 w 1219415"/>
              <a:gd name="connsiteY49" fmla="*/ 69850 h 819150"/>
              <a:gd name="connsiteX50" fmla="*/ 1016215 w 1219415"/>
              <a:gd name="connsiteY50" fmla="*/ 107950 h 819150"/>
              <a:gd name="connsiteX51" fmla="*/ 1035265 w 1219415"/>
              <a:gd name="connsiteY51" fmla="*/ 114300 h 819150"/>
              <a:gd name="connsiteX52" fmla="*/ 1079715 w 1219415"/>
              <a:gd name="connsiteY52" fmla="*/ 101600 h 819150"/>
              <a:gd name="connsiteX53" fmla="*/ 1092415 w 1219415"/>
              <a:gd name="connsiteY53" fmla="*/ 82550 h 819150"/>
              <a:gd name="connsiteX54" fmla="*/ 1111465 w 1219415"/>
              <a:gd name="connsiteY54" fmla="*/ 69850 h 819150"/>
              <a:gd name="connsiteX55" fmla="*/ 1143215 w 1219415"/>
              <a:gd name="connsiteY55" fmla="*/ 38100 h 819150"/>
              <a:gd name="connsiteX56" fmla="*/ 1181315 w 1219415"/>
              <a:gd name="connsiteY56" fmla="*/ 25400 h 819150"/>
              <a:gd name="connsiteX57" fmla="*/ 1206715 w 1219415"/>
              <a:gd name="connsiteY57" fmla="*/ 31750 h 819150"/>
              <a:gd name="connsiteX58" fmla="*/ 1219415 w 1219415"/>
              <a:gd name="connsiteY58" fmla="*/ 69850 h 819150"/>
              <a:gd name="connsiteX59" fmla="*/ 1213065 w 1219415"/>
              <a:gd name="connsiteY59" fmla="*/ 101600 h 819150"/>
              <a:gd name="connsiteX60" fmla="*/ 1174965 w 1219415"/>
              <a:gd name="connsiteY60" fmla="*/ 120650 h 819150"/>
              <a:gd name="connsiteX61" fmla="*/ 1136865 w 1219415"/>
              <a:gd name="connsiteY61" fmla="*/ 146050 h 819150"/>
              <a:gd name="connsiteX62" fmla="*/ 1130515 w 1219415"/>
              <a:gd name="connsiteY62" fmla="*/ 234950 h 819150"/>
              <a:gd name="connsiteX63" fmla="*/ 1124165 w 1219415"/>
              <a:gd name="connsiteY63" fmla="*/ 254000 h 819150"/>
              <a:gd name="connsiteX64" fmla="*/ 1086065 w 1219415"/>
              <a:gd name="connsiteY64" fmla="*/ 279400 h 819150"/>
              <a:gd name="connsiteX65" fmla="*/ 1067015 w 1219415"/>
              <a:gd name="connsiteY65" fmla="*/ 292100 h 819150"/>
              <a:gd name="connsiteX66" fmla="*/ 1035265 w 1219415"/>
              <a:gd name="connsiteY66" fmla="*/ 323850 h 819150"/>
              <a:gd name="connsiteX67" fmla="*/ 1022565 w 1219415"/>
              <a:gd name="connsiteY67" fmla="*/ 342900 h 819150"/>
              <a:gd name="connsiteX68" fmla="*/ 984465 w 1219415"/>
              <a:gd name="connsiteY68" fmla="*/ 355600 h 819150"/>
              <a:gd name="connsiteX69" fmla="*/ 971765 w 1219415"/>
              <a:gd name="connsiteY69" fmla="*/ 374650 h 819150"/>
              <a:gd name="connsiteX70" fmla="*/ 965415 w 1219415"/>
              <a:gd name="connsiteY70" fmla="*/ 400050 h 819150"/>
              <a:gd name="connsiteX71" fmla="*/ 946365 w 1219415"/>
              <a:gd name="connsiteY71" fmla="*/ 406400 h 819150"/>
              <a:gd name="connsiteX72" fmla="*/ 908265 w 1219415"/>
              <a:gd name="connsiteY72" fmla="*/ 412750 h 819150"/>
              <a:gd name="connsiteX73" fmla="*/ 882865 w 1219415"/>
              <a:gd name="connsiteY73" fmla="*/ 419100 h 819150"/>
              <a:gd name="connsiteX74" fmla="*/ 838415 w 1219415"/>
              <a:gd name="connsiteY74" fmla="*/ 469900 h 819150"/>
              <a:gd name="connsiteX75" fmla="*/ 806665 w 1219415"/>
              <a:gd name="connsiteY75" fmla="*/ 463550 h 819150"/>
              <a:gd name="connsiteX76" fmla="*/ 787615 w 1219415"/>
              <a:gd name="connsiteY76" fmla="*/ 450850 h 819150"/>
              <a:gd name="connsiteX77" fmla="*/ 768565 w 1219415"/>
              <a:gd name="connsiteY77" fmla="*/ 444500 h 819150"/>
              <a:gd name="connsiteX78" fmla="*/ 705065 w 1219415"/>
              <a:gd name="connsiteY78" fmla="*/ 457200 h 819150"/>
              <a:gd name="connsiteX79" fmla="*/ 686015 w 1219415"/>
              <a:gd name="connsiteY79" fmla="*/ 469900 h 819150"/>
              <a:gd name="connsiteX80" fmla="*/ 641565 w 1219415"/>
              <a:gd name="connsiteY80" fmla="*/ 514350 h 819150"/>
              <a:gd name="connsiteX81" fmla="*/ 622515 w 1219415"/>
              <a:gd name="connsiteY81" fmla="*/ 552450 h 819150"/>
              <a:gd name="connsiteX82" fmla="*/ 584415 w 1219415"/>
              <a:gd name="connsiteY82" fmla="*/ 577850 h 819150"/>
              <a:gd name="connsiteX83" fmla="*/ 565365 w 1219415"/>
              <a:gd name="connsiteY83" fmla="*/ 596900 h 819150"/>
              <a:gd name="connsiteX84" fmla="*/ 527265 w 1219415"/>
              <a:gd name="connsiteY84" fmla="*/ 628650 h 819150"/>
              <a:gd name="connsiteX85" fmla="*/ 520915 w 1219415"/>
              <a:gd name="connsiteY85" fmla="*/ 647700 h 819150"/>
              <a:gd name="connsiteX86" fmla="*/ 514565 w 1219415"/>
              <a:gd name="connsiteY86" fmla="*/ 692150 h 819150"/>
              <a:gd name="connsiteX87" fmla="*/ 476465 w 1219415"/>
              <a:gd name="connsiteY87" fmla="*/ 711200 h 819150"/>
              <a:gd name="connsiteX88" fmla="*/ 457415 w 1219415"/>
              <a:gd name="connsiteY88" fmla="*/ 723900 h 819150"/>
              <a:gd name="connsiteX89" fmla="*/ 412965 w 1219415"/>
              <a:gd name="connsiteY89" fmla="*/ 774700 h 819150"/>
              <a:gd name="connsiteX90" fmla="*/ 381215 w 1219415"/>
              <a:gd name="connsiteY90" fmla="*/ 806450 h 819150"/>
              <a:gd name="connsiteX91" fmla="*/ 343115 w 1219415"/>
              <a:gd name="connsiteY91" fmla="*/ 819150 h 819150"/>
              <a:gd name="connsiteX92" fmla="*/ 222465 w 1219415"/>
              <a:gd name="connsiteY92" fmla="*/ 812800 h 819150"/>
              <a:gd name="connsiteX93" fmla="*/ 203415 w 1219415"/>
              <a:gd name="connsiteY93" fmla="*/ 800100 h 819150"/>
              <a:gd name="connsiteX94" fmla="*/ 197065 w 1219415"/>
              <a:gd name="connsiteY94" fmla="*/ 781050 h 819150"/>
              <a:gd name="connsiteX95" fmla="*/ 165315 w 1219415"/>
              <a:gd name="connsiteY95" fmla="*/ 787400 h 819150"/>
              <a:gd name="connsiteX96" fmla="*/ 152615 w 1219415"/>
              <a:gd name="connsiteY96" fmla="*/ 806450 h 819150"/>
              <a:gd name="connsiteX97" fmla="*/ 133565 w 1219415"/>
              <a:gd name="connsiteY97" fmla="*/ 819150 h 819150"/>
              <a:gd name="connsiteX98" fmla="*/ 108165 w 1219415"/>
              <a:gd name="connsiteY98" fmla="*/ 806450 h 819150"/>
              <a:gd name="connsiteX99" fmla="*/ 70065 w 1219415"/>
              <a:gd name="connsiteY99" fmla="*/ 781050 h 819150"/>
              <a:gd name="connsiteX100" fmla="*/ 12915 w 1219415"/>
              <a:gd name="connsiteY100" fmla="*/ 781050 h 819150"/>
              <a:gd name="connsiteX101" fmla="*/ 215 w 1219415"/>
              <a:gd name="connsiteY101" fmla="*/ 76200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415" h="819150">
                <a:moveTo>
                  <a:pt x="215" y="762000"/>
                </a:moveTo>
                <a:cubicBezTo>
                  <a:pt x="-843" y="753533"/>
                  <a:pt x="2099" y="740076"/>
                  <a:pt x="6565" y="730250"/>
                </a:cubicBezTo>
                <a:cubicBezTo>
                  <a:pt x="12881" y="716355"/>
                  <a:pt x="23498" y="704850"/>
                  <a:pt x="31965" y="692150"/>
                </a:cubicBezTo>
                <a:cubicBezTo>
                  <a:pt x="36198" y="685800"/>
                  <a:pt x="42252" y="680340"/>
                  <a:pt x="44665" y="673100"/>
                </a:cubicBezTo>
                <a:cubicBezTo>
                  <a:pt x="46782" y="666750"/>
                  <a:pt x="46282" y="658783"/>
                  <a:pt x="51015" y="654050"/>
                </a:cubicBezTo>
                <a:cubicBezTo>
                  <a:pt x="55748" y="649317"/>
                  <a:pt x="63715" y="649817"/>
                  <a:pt x="70065" y="647700"/>
                </a:cubicBezTo>
                <a:cubicBezTo>
                  <a:pt x="74298" y="641350"/>
                  <a:pt x="79352" y="635476"/>
                  <a:pt x="82765" y="628650"/>
                </a:cubicBezTo>
                <a:cubicBezTo>
                  <a:pt x="85758" y="622663"/>
                  <a:pt x="84934" y="614827"/>
                  <a:pt x="89115" y="609600"/>
                </a:cubicBezTo>
                <a:cubicBezTo>
                  <a:pt x="98067" y="598409"/>
                  <a:pt x="114666" y="594733"/>
                  <a:pt x="127215" y="590550"/>
                </a:cubicBezTo>
                <a:cubicBezTo>
                  <a:pt x="137798" y="592667"/>
                  <a:pt x="148494" y="594282"/>
                  <a:pt x="158965" y="596900"/>
                </a:cubicBezTo>
                <a:cubicBezTo>
                  <a:pt x="165459" y="598523"/>
                  <a:pt x="171322" y="603250"/>
                  <a:pt x="178015" y="603250"/>
                </a:cubicBezTo>
                <a:cubicBezTo>
                  <a:pt x="188808" y="603250"/>
                  <a:pt x="199182" y="599017"/>
                  <a:pt x="209765" y="596900"/>
                </a:cubicBezTo>
                <a:lnTo>
                  <a:pt x="228815" y="539750"/>
                </a:lnTo>
                <a:cubicBezTo>
                  <a:pt x="230932" y="533400"/>
                  <a:pt x="229596" y="524413"/>
                  <a:pt x="235165" y="520700"/>
                </a:cubicBezTo>
                <a:lnTo>
                  <a:pt x="254215" y="508000"/>
                </a:lnTo>
                <a:cubicBezTo>
                  <a:pt x="283328" y="464331"/>
                  <a:pt x="265135" y="474727"/>
                  <a:pt x="298665" y="463550"/>
                </a:cubicBezTo>
                <a:cubicBezTo>
                  <a:pt x="302898" y="457200"/>
                  <a:pt x="305969" y="449896"/>
                  <a:pt x="311365" y="444500"/>
                </a:cubicBezTo>
                <a:cubicBezTo>
                  <a:pt x="322203" y="433662"/>
                  <a:pt x="335262" y="429323"/>
                  <a:pt x="349465" y="425450"/>
                </a:cubicBezTo>
                <a:cubicBezTo>
                  <a:pt x="366304" y="420857"/>
                  <a:pt x="383706" y="418270"/>
                  <a:pt x="400265" y="412750"/>
                </a:cubicBezTo>
                <a:cubicBezTo>
                  <a:pt x="426555" y="403987"/>
                  <a:pt x="413746" y="410113"/>
                  <a:pt x="438365" y="393700"/>
                </a:cubicBezTo>
                <a:cubicBezTo>
                  <a:pt x="444715" y="395817"/>
                  <a:pt x="451846" y="396337"/>
                  <a:pt x="457415" y="400050"/>
                </a:cubicBezTo>
                <a:cubicBezTo>
                  <a:pt x="464887" y="405031"/>
                  <a:pt x="467830" y="416633"/>
                  <a:pt x="476465" y="419100"/>
                </a:cubicBezTo>
                <a:cubicBezTo>
                  <a:pt x="484856" y="421498"/>
                  <a:pt x="493398" y="414867"/>
                  <a:pt x="501865" y="412750"/>
                </a:cubicBezTo>
                <a:cubicBezTo>
                  <a:pt x="515568" y="371642"/>
                  <a:pt x="502422" y="377212"/>
                  <a:pt x="533615" y="368300"/>
                </a:cubicBezTo>
                <a:cubicBezTo>
                  <a:pt x="542006" y="365902"/>
                  <a:pt x="550548" y="364067"/>
                  <a:pt x="559015" y="361950"/>
                </a:cubicBezTo>
                <a:cubicBezTo>
                  <a:pt x="561132" y="355600"/>
                  <a:pt x="567851" y="349115"/>
                  <a:pt x="565365" y="342900"/>
                </a:cubicBezTo>
                <a:cubicBezTo>
                  <a:pt x="562531" y="335814"/>
                  <a:pt x="551083" y="336159"/>
                  <a:pt x="546315" y="330200"/>
                </a:cubicBezTo>
                <a:cubicBezTo>
                  <a:pt x="542134" y="324973"/>
                  <a:pt x="542082" y="317500"/>
                  <a:pt x="539965" y="311150"/>
                </a:cubicBezTo>
                <a:cubicBezTo>
                  <a:pt x="587791" y="279266"/>
                  <a:pt x="527008" y="316703"/>
                  <a:pt x="584415" y="292100"/>
                </a:cubicBezTo>
                <a:cubicBezTo>
                  <a:pt x="591430" y="289094"/>
                  <a:pt x="596639" y="282813"/>
                  <a:pt x="603465" y="279400"/>
                </a:cubicBezTo>
                <a:cubicBezTo>
                  <a:pt x="609452" y="276407"/>
                  <a:pt x="616165" y="275167"/>
                  <a:pt x="622515" y="273050"/>
                </a:cubicBezTo>
                <a:cubicBezTo>
                  <a:pt x="630982" y="275167"/>
                  <a:pt x="639524" y="277002"/>
                  <a:pt x="647915" y="279400"/>
                </a:cubicBezTo>
                <a:cubicBezTo>
                  <a:pt x="654351" y="281239"/>
                  <a:pt x="660272" y="285750"/>
                  <a:pt x="666965" y="285750"/>
                </a:cubicBezTo>
                <a:cubicBezTo>
                  <a:pt x="673658" y="285750"/>
                  <a:pt x="679665" y="281517"/>
                  <a:pt x="686015" y="279400"/>
                </a:cubicBezTo>
                <a:lnTo>
                  <a:pt x="698715" y="241300"/>
                </a:lnTo>
                <a:lnTo>
                  <a:pt x="705065" y="222250"/>
                </a:lnTo>
                <a:cubicBezTo>
                  <a:pt x="707182" y="203200"/>
                  <a:pt x="706766" y="183695"/>
                  <a:pt x="711415" y="165100"/>
                </a:cubicBezTo>
                <a:cubicBezTo>
                  <a:pt x="713266" y="157696"/>
                  <a:pt x="721015" y="153024"/>
                  <a:pt x="724115" y="146050"/>
                </a:cubicBezTo>
                <a:cubicBezTo>
                  <a:pt x="729552" y="133817"/>
                  <a:pt x="729389" y="119089"/>
                  <a:pt x="736815" y="107950"/>
                </a:cubicBezTo>
                <a:cubicBezTo>
                  <a:pt x="741048" y="101600"/>
                  <a:pt x="746102" y="95726"/>
                  <a:pt x="749515" y="88900"/>
                </a:cubicBezTo>
                <a:cubicBezTo>
                  <a:pt x="752508" y="82913"/>
                  <a:pt x="750638" y="74031"/>
                  <a:pt x="755865" y="69850"/>
                </a:cubicBezTo>
                <a:cubicBezTo>
                  <a:pt x="762680" y="64398"/>
                  <a:pt x="772798" y="65617"/>
                  <a:pt x="781265" y="63500"/>
                </a:cubicBezTo>
                <a:cubicBezTo>
                  <a:pt x="787615" y="59267"/>
                  <a:pt x="794919" y="56196"/>
                  <a:pt x="800315" y="50800"/>
                </a:cubicBezTo>
                <a:cubicBezTo>
                  <a:pt x="805711" y="45404"/>
                  <a:pt x="807272" y="36776"/>
                  <a:pt x="813015" y="31750"/>
                </a:cubicBezTo>
                <a:cubicBezTo>
                  <a:pt x="839888" y="8236"/>
                  <a:pt x="844000" y="8722"/>
                  <a:pt x="870165" y="0"/>
                </a:cubicBezTo>
                <a:cubicBezTo>
                  <a:pt x="876515" y="2117"/>
                  <a:pt x="884482" y="1617"/>
                  <a:pt x="889215" y="6350"/>
                </a:cubicBezTo>
                <a:cubicBezTo>
                  <a:pt x="893948" y="11083"/>
                  <a:pt x="890118" y="21509"/>
                  <a:pt x="895565" y="25400"/>
                </a:cubicBezTo>
                <a:cubicBezTo>
                  <a:pt x="906458" y="33181"/>
                  <a:pt x="920678" y="34853"/>
                  <a:pt x="933665" y="38100"/>
                </a:cubicBezTo>
                <a:cubicBezTo>
                  <a:pt x="965559" y="46073"/>
                  <a:pt x="950786" y="41690"/>
                  <a:pt x="978115" y="50800"/>
                </a:cubicBezTo>
                <a:cubicBezTo>
                  <a:pt x="982348" y="57150"/>
                  <a:pt x="987402" y="63024"/>
                  <a:pt x="990815" y="69850"/>
                </a:cubicBezTo>
                <a:cubicBezTo>
                  <a:pt x="1002465" y="93151"/>
                  <a:pt x="989131" y="89894"/>
                  <a:pt x="1016215" y="107950"/>
                </a:cubicBezTo>
                <a:cubicBezTo>
                  <a:pt x="1021784" y="111663"/>
                  <a:pt x="1028915" y="112183"/>
                  <a:pt x="1035265" y="114300"/>
                </a:cubicBezTo>
                <a:cubicBezTo>
                  <a:pt x="1036924" y="113885"/>
                  <a:pt x="1075574" y="104913"/>
                  <a:pt x="1079715" y="101600"/>
                </a:cubicBezTo>
                <a:cubicBezTo>
                  <a:pt x="1085674" y="96832"/>
                  <a:pt x="1087019" y="87946"/>
                  <a:pt x="1092415" y="82550"/>
                </a:cubicBezTo>
                <a:cubicBezTo>
                  <a:pt x="1097811" y="77154"/>
                  <a:pt x="1105115" y="74083"/>
                  <a:pt x="1111465" y="69850"/>
                </a:cubicBezTo>
                <a:cubicBezTo>
                  <a:pt x="1123051" y="52471"/>
                  <a:pt x="1123162" y="47012"/>
                  <a:pt x="1143215" y="38100"/>
                </a:cubicBezTo>
                <a:cubicBezTo>
                  <a:pt x="1155448" y="32663"/>
                  <a:pt x="1181315" y="25400"/>
                  <a:pt x="1181315" y="25400"/>
                </a:cubicBezTo>
                <a:cubicBezTo>
                  <a:pt x="1189782" y="27517"/>
                  <a:pt x="1201035" y="25124"/>
                  <a:pt x="1206715" y="31750"/>
                </a:cubicBezTo>
                <a:cubicBezTo>
                  <a:pt x="1215427" y="41914"/>
                  <a:pt x="1219415" y="69850"/>
                  <a:pt x="1219415" y="69850"/>
                </a:cubicBezTo>
                <a:cubicBezTo>
                  <a:pt x="1217298" y="80433"/>
                  <a:pt x="1218420" y="92229"/>
                  <a:pt x="1213065" y="101600"/>
                </a:cubicBezTo>
                <a:cubicBezTo>
                  <a:pt x="1205198" y="115367"/>
                  <a:pt x="1186562" y="114207"/>
                  <a:pt x="1174965" y="120650"/>
                </a:cubicBezTo>
                <a:cubicBezTo>
                  <a:pt x="1161622" y="128063"/>
                  <a:pt x="1136865" y="146050"/>
                  <a:pt x="1136865" y="146050"/>
                </a:cubicBezTo>
                <a:cubicBezTo>
                  <a:pt x="1134748" y="175683"/>
                  <a:pt x="1133986" y="205445"/>
                  <a:pt x="1130515" y="234950"/>
                </a:cubicBezTo>
                <a:cubicBezTo>
                  <a:pt x="1129733" y="241598"/>
                  <a:pt x="1128898" y="249267"/>
                  <a:pt x="1124165" y="254000"/>
                </a:cubicBezTo>
                <a:cubicBezTo>
                  <a:pt x="1113372" y="264793"/>
                  <a:pt x="1098765" y="270933"/>
                  <a:pt x="1086065" y="279400"/>
                </a:cubicBezTo>
                <a:lnTo>
                  <a:pt x="1067015" y="292100"/>
                </a:lnTo>
                <a:cubicBezTo>
                  <a:pt x="1033148" y="342900"/>
                  <a:pt x="1077598" y="281517"/>
                  <a:pt x="1035265" y="323850"/>
                </a:cubicBezTo>
                <a:cubicBezTo>
                  <a:pt x="1029869" y="329246"/>
                  <a:pt x="1029037" y="338855"/>
                  <a:pt x="1022565" y="342900"/>
                </a:cubicBezTo>
                <a:cubicBezTo>
                  <a:pt x="1011213" y="349995"/>
                  <a:pt x="984465" y="355600"/>
                  <a:pt x="984465" y="355600"/>
                </a:cubicBezTo>
                <a:cubicBezTo>
                  <a:pt x="980232" y="361950"/>
                  <a:pt x="974771" y="367635"/>
                  <a:pt x="971765" y="374650"/>
                </a:cubicBezTo>
                <a:cubicBezTo>
                  <a:pt x="968327" y="382672"/>
                  <a:pt x="970867" y="393235"/>
                  <a:pt x="965415" y="400050"/>
                </a:cubicBezTo>
                <a:cubicBezTo>
                  <a:pt x="961234" y="405277"/>
                  <a:pt x="952899" y="404948"/>
                  <a:pt x="946365" y="406400"/>
                </a:cubicBezTo>
                <a:cubicBezTo>
                  <a:pt x="933796" y="409193"/>
                  <a:pt x="920890" y="410225"/>
                  <a:pt x="908265" y="412750"/>
                </a:cubicBezTo>
                <a:cubicBezTo>
                  <a:pt x="899707" y="414462"/>
                  <a:pt x="891332" y="416983"/>
                  <a:pt x="882865" y="419100"/>
                </a:cubicBezTo>
                <a:cubicBezTo>
                  <a:pt x="853232" y="463550"/>
                  <a:pt x="870165" y="448733"/>
                  <a:pt x="838415" y="469900"/>
                </a:cubicBezTo>
                <a:cubicBezTo>
                  <a:pt x="827832" y="467783"/>
                  <a:pt x="816771" y="467340"/>
                  <a:pt x="806665" y="463550"/>
                </a:cubicBezTo>
                <a:cubicBezTo>
                  <a:pt x="799519" y="460870"/>
                  <a:pt x="794441" y="454263"/>
                  <a:pt x="787615" y="450850"/>
                </a:cubicBezTo>
                <a:cubicBezTo>
                  <a:pt x="781628" y="447857"/>
                  <a:pt x="774915" y="446617"/>
                  <a:pt x="768565" y="444500"/>
                </a:cubicBezTo>
                <a:cubicBezTo>
                  <a:pt x="759970" y="445933"/>
                  <a:pt x="717121" y="452033"/>
                  <a:pt x="705065" y="457200"/>
                </a:cubicBezTo>
                <a:cubicBezTo>
                  <a:pt x="698050" y="460206"/>
                  <a:pt x="692365" y="465667"/>
                  <a:pt x="686015" y="469900"/>
                </a:cubicBezTo>
                <a:cubicBezTo>
                  <a:pt x="656902" y="513569"/>
                  <a:pt x="675095" y="503173"/>
                  <a:pt x="641565" y="514350"/>
                </a:cubicBezTo>
                <a:cubicBezTo>
                  <a:pt x="637035" y="527939"/>
                  <a:pt x="634101" y="542313"/>
                  <a:pt x="622515" y="552450"/>
                </a:cubicBezTo>
                <a:cubicBezTo>
                  <a:pt x="611028" y="562501"/>
                  <a:pt x="595208" y="567057"/>
                  <a:pt x="584415" y="577850"/>
                </a:cubicBezTo>
                <a:cubicBezTo>
                  <a:pt x="578065" y="584200"/>
                  <a:pt x="572264" y="591151"/>
                  <a:pt x="565365" y="596900"/>
                </a:cubicBezTo>
                <a:cubicBezTo>
                  <a:pt x="512321" y="641103"/>
                  <a:pt x="582920" y="572995"/>
                  <a:pt x="527265" y="628650"/>
                </a:cubicBezTo>
                <a:cubicBezTo>
                  <a:pt x="525148" y="635000"/>
                  <a:pt x="522228" y="641136"/>
                  <a:pt x="520915" y="647700"/>
                </a:cubicBezTo>
                <a:cubicBezTo>
                  <a:pt x="517980" y="662376"/>
                  <a:pt x="520644" y="678473"/>
                  <a:pt x="514565" y="692150"/>
                </a:cubicBezTo>
                <a:cubicBezTo>
                  <a:pt x="509366" y="703849"/>
                  <a:pt x="485723" y="706571"/>
                  <a:pt x="476465" y="711200"/>
                </a:cubicBezTo>
                <a:cubicBezTo>
                  <a:pt x="469639" y="714613"/>
                  <a:pt x="463765" y="719667"/>
                  <a:pt x="457415" y="723900"/>
                </a:cubicBezTo>
                <a:cubicBezTo>
                  <a:pt x="427782" y="768350"/>
                  <a:pt x="444715" y="753533"/>
                  <a:pt x="412965" y="774700"/>
                </a:cubicBezTo>
                <a:cubicBezTo>
                  <a:pt x="401379" y="792079"/>
                  <a:pt x="401268" y="797538"/>
                  <a:pt x="381215" y="806450"/>
                </a:cubicBezTo>
                <a:cubicBezTo>
                  <a:pt x="368982" y="811887"/>
                  <a:pt x="343115" y="819150"/>
                  <a:pt x="343115" y="819150"/>
                </a:cubicBezTo>
                <a:cubicBezTo>
                  <a:pt x="302898" y="817033"/>
                  <a:pt x="262368" y="818241"/>
                  <a:pt x="222465" y="812800"/>
                </a:cubicBezTo>
                <a:cubicBezTo>
                  <a:pt x="214903" y="811769"/>
                  <a:pt x="208183" y="806059"/>
                  <a:pt x="203415" y="800100"/>
                </a:cubicBezTo>
                <a:cubicBezTo>
                  <a:pt x="199234" y="794873"/>
                  <a:pt x="199182" y="787400"/>
                  <a:pt x="197065" y="781050"/>
                </a:cubicBezTo>
                <a:cubicBezTo>
                  <a:pt x="186482" y="783167"/>
                  <a:pt x="174686" y="782045"/>
                  <a:pt x="165315" y="787400"/>
                </a:cubicBezTo>
                <a:cubicBezTo>
                  <a:pt x="158689" y="791186"/>
                  <a:pt x="158011" y="801054"/>
                  <a:pt x="152615" y="806450"/>
                </a:cubicBezTo>
                <a:cubicBezTo>
                  <a:pt x="147219" y="811846"/>
                  <a:pt x="139915" y="814917"/>
                  <a:pt x="133565" y="819150"/>
                </a:cubicBezTo>
                <a:cubicBezTo>
                  <a:pt x="125098" y="814917"/>
                  <a:pt x="116282" y="811320"/>
                  <a:pt x="108165" y="806450"/>
                </a:cubicBezTo>
                <a:cubicBezTo>
                  <a:pt x="95077" y="798597"/>
                  <a:pt x="70065" y="781050"/>
                  <a:pt x="70065" y="781050"/>
                </a:cubicBezTo>
                <a:cubicBezTo>
                  <a:pt x="49197" y="788006"/>
                  <a:pt x="37619" y="795167"/>
                  <a:pt x="12915" y="781050"/>
                </a:cubicBezTo>
                <a:cubicBezTo>
                  <a:pt x="5896" y="777039"/>
                  <a:pt x="1273" y="770467"/>
                  <a:pt x="215" y="762000"/>
                </a:cubicBezTo>
                <a:close/>
              </a:path>
            </a:pathLst>
          </a:custGeom>
          <a:noFill/>
          <a:ln w="12700" cmpd="sng">
            <a:solidFill>
              <a:schemeClr val="accent2">
                <a:lumMod val="40000"/>
                <a:lumOff val="60000"/>
              </a:schemeClr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337050" y="3422650"/>
            <a:ext cx="1759230" cy="2159000"/>
          </a:xfrm>
          <a:custGeom>
            <a:avLst/>
            <a:gdLst>
              <a:gd name="connsiteX0" fmla="*/ 38100 w 1759230"/>
              <a:gd name="connsiteY0" fmla="*/ 1047750 h 2159000"/>
              <a:gd name="connsiteX1" fmla="*/ 69850 w 1759230"/>
              <a:gd name="connsiteY1" fmla="*/ 1041400 h 2159000"/>
              <a:gd name="connsiteX2" fmla="*/ 57150 w 1759230"/>
              <a:gd name="connsiteY2" fmla="*/ 1022350 h 2159000"/>
              <a:gd name="connsiteX3" fmla="*/ 19050 w 1759230"/>
              <a:gd name="connsiteY3" fmla="*/ 996950 h 2159000"/>
              <a:gd name="connsiteX4" fmla="*/ 0 w 1759230"/>
              <a:gd name="connsiteY4" fmla="*/ 984250 h 2159000"/>
              <a:gd name="connsiteX5" fmla="*/ 6350 w 1759230"/>
              <a:gd name="connsiteY5" fmla="*/ 946150 h 2159000"/>
              <a:gd name="connsiteX6" fmla="*/ 44450 w 1759230"/>
              <a:gd name="connsiteY6" fmla="*/ 920750 h 2159000"/>
              <a:gd name="connsiteX7" fmla="*/ 50800 w 1759230"/>
              <a:gd name="connsiteY7" fmla="*/ 901700 h 2159000"/>
              <a:gd name="connsiteX8" fmla="*/ 63500 w 1759230"/>
              <a:gd name="connsiteY8" fmla="*/ 882650 h 2159000"/>
              <a:gd name="connsiteX9" fmla="*/ 69850 w 1759230"/>
              <a:gd name="connsiteY9" fmla="*/ 857250 h 2159000"/>
              <a:gd name="connsiteX10" fmla="*/ 76200 w 1759230"/>
              <a:gd name="connsiteY10" fmla="*/ 838200 h 2159000"/>
              <a:gd name="connsiteX11" fmla="*/ 88900 w 1759230"/>
              <a:gd name="connsiteY11" fmla="*/ 698500 h 2159000"/>
              <a:gd name="connsiteX12" fmla="*/ 101600 w 1759230"/>
              <a:gd name="connsiteY12" fmla="*/ 660400 h 2159000"/>
              <a:gd name="connsiteX13" fmla="*/ 107950 w 1759230"/>
              <a:gd name="connsiteY13" fmla="*/ 641350 h 2159000"/>
              <a:gd name="connsiteX14" fmla="*/ 82550 w 1759230"/>
              <a:gd name="connsiteY14" fmla="*/ 615950 h 2159000"/>
              <a:gd name="connsiteX15" fmla="*/ 69850 w 1759230"/>
              <a:gd name="connsiteY15" fmla="*/ 596900 h 2159000"/>
              <a:gd name="connsiteX16" fmla="*/ 50800 w 1759230"/>
              <a:gd name="connsiteY16" fmla="*/ 584200 h 2159000"/>
              <a:gd name="connsiteX17" fmla="*/ 44450 w 1759230"/>
              <a:gd name="connsiteY17" fmla="*/ 533400 h 2159000"/>
              <a:gd name="connsiteX18" fmla="*/ 82550 w 1759230"/>
              <a:gd name="connsiteY18" fmla="*/ 514350 h 2159000"/>
              <a:gd name="connsiteX19" fmla="*/ 120650 w 1759230"/>
              <a:gd name="connsiteY19" fmla="*/ 488950 h 2159000"/>
              <a:gd name="connsiteX20" fmla="*/ 146050 w 1759230"/>
              <a:gd name="connsiteY20" fmla="*/ 412750 h 2159000"/>
              <a:gd name="connsiteX21" fmla="*/ 152400 w 1759230"/>
              <a:gd name="connsiteY21" fmla="*/ 393700 h 2159000"/>
              <a:gd name="connsiteX22" fmla="*/ 203200 w 1759230"/>
              <a:gd name="connsiteY22" fmla="*/ 374650 h 2159000"/>
              <a:gd name="connsiteX23" fmla="*/ 209550 w 1759230"/>
              <a:gd name="connsiteY23" fmla="*/ 298450 h 2159000"/>
              <a:gd name="connsiteX24" fmla="*/ 222250 w 1759230"/>
              <a:gd name="connsiteY24" fmla="*/ 279400 h 2159000"/>
              <a:gd name="connsiteX25" fmla="*/ 241300 w 1759230"/>
              <a:gd name="connsiteY25" fmla="*/ 196850 h 2159000"/>
              <a:gd name="connsiteX26" fmla="*/ 254000 w 1759230"/>
              <a:gd name="connsiteY26" fmla="*/ 177800 h 2159000"/>
              <a:gd name="connsiteX27" fmla="*/ 292100 w 1759230"/>
              <a:gd name="connsiteY27" fmla="*/ 165100 h 2159000"/>
              <a:gd name="connsiteX28" fmla="*/ 298450 w 1759230"/>
              <a:gd name="connsiteY28" fmla="*/ 139700 h 2159000"/>
              <a:gd name="connsiteX29" fmla="*/ 304800 w 1759230"/>
              <a:gd name="connsiteY29" fmla="*/ 107950 h 2159000"/>
              <a:gd name="connsiteX30" fmla="*/ 317500 w 1759230"/>
              <a:gd name="connsiteY30" fmla="*/ 69850 h 2159000"/>
              <a:gd name="connsiteX31" fmla="*/ 336550 w 1759230"/>
              <a:gd name="connsiteY31" fmla="*/ 63500 h 2159000"/>
              <a:gd name="connsiteX32" fmla="*/ 349250 w 1759230"/>
              <a:gd name="connsiteY32" fmla="*/ 44450 h 2159000"/>
              <a:gd name="connsiteX33" fmla="*/ 387350 w 1759230"/>
              <a:gd name="connsiteY33" fmla="*/ 25400 h 2159000"/>
              <a:gd name="connsiteX34" fmla="*/ 406400 w 1759230"/>
              <a:gd name="connsiteY34" fmla="*/ 12700 h 2159000"/>
              <a:gd name="connsiteX35" fmla="*/ 444500 w 1759230"/>
              <a:gd name="connsiteY35" fmla="*/ 0 h 2159000"/>
              <a:gd name="connsiteX36" fmla="*/ 457200 w 1759230"/>
              <a:gd name="connsiteY36" fmla="*/ 19050 h 2159000"/>
              <a:gd name="connsiteX37" fmla="*/ 469900 w 1759230"/>
              <a:gd name="connsiteY37" fmla="*/ 95250 h 2159000"/>
              <a:gd name="connsiteX38" fmla="*/ 476250 w 1759230"/>
              <a:gd name="connsiteY38" fmla="*/ 171450 h 2159000"/>
              <a:gd name="connsiteX39" fmla="*/ 482600 w 1759230"/>
              <a:gd name="connsiteY39" fmla="*/ 190500 h 2159000"/>
              <a:gd name="connsiteX40" fmla="*/ 501650 w 1759230"/>
              <a:gd name="connsiteY40" fmla="*/ 203200 h 2159000"/>
              <a:gd name="connsiteX41" fmla="*/ 539750 w 1759230"/>
              <a:gd name="connsiteY41" fmla="*/ 228600 h 2159000"/>
              <a:gd name="connsiteX42" fmla="*/ 584200 w 1759230"/>
              <a:gd name="connsiteY42" fmla="*/ 222250 h 2159000"/>
              <a:gd name="connsiteX43" fmla="*/ 603250 w 1759230"/>
              <a:gd name="connsiteY43" fmla="*/ 254000 h 2159000"/>
              <a:gd name="connsiteX44" fmla="*/ 565150 w 1759230"/>
              <a:gd name="connsiteY44" fmla="*/ 266700 h 2159000"/>
              <a:gd name="connsiteX45" fmla="*/ 546100 w 1759230"/>
              <a:gd name="connsiteY45" fmla="*/ 279400 h 2159000"/>
              <a:gd name="connsiteX46" fmla="*/ 571500 w 1759230"/>
              <a:gd name="connsiteY46" fmla="*/ 304800 h 2159000"/>
              <a:gd name="connsiteX47" fmla="*/ 609600 w 1759230"/>
              <a:gd name="connsiteY47" fmla="*/ 330200 h 2159000"/>
              <a:gd name="connsiteX48" fmla="*/ 622300 w 1759230"/>
              <a:gd name="connsiteY48" fmla="*/ 368300 h 2159000"/>
              <a:gd name="connsiteX49" fmla="*/ 628650 w 1759230"/>
              <a:gd name="connsiteY49" fmla="*/ 387350 h 2159000"/>
              <a:gd name="connsiteX50" fmla="*/ 647700 w 1759230"/>
              <a:gd name="connsiteY50" fmla="*/ 393700 h 2159000"/>
              <a:gd name="connsiteX51" fmla="*/ 679450 w 1759230"/>
              <a:gd name="connsiteY51" fmla="*/ 400050 h 2159000"/>
              <a:gd name="connsiteX52" fmla="*/ 698500 w 1759230"/>
              <a:gd name="connsiteY52" fmla="*/ 457200 h 2159000"/>
              <a:gd name="connsiteX53" fmla="*/ 704850 w 1759230"/>
              <a:gd name="connsiteY53" fmla="*/ 476250 h 2159000"/>
              <a:gd name="connsiteX54" fmla="*/ 723900 w 1759230"/>
              <a:gd name="connsiteY54" fmla="*/ 488950 h 2159000"/>
              <a:gd name="connsiteX55" fmla="*/ 755650 w 1759230"/>
              <a:gd name="connsiteY55" fmla="*/ 533400 h 2159000"/>
              <a:gd name="connsiteX56" fmla="*/ 774700 w 1759230"/>
              <a:gd name="connsiteY56" fmla="*/ 546100 h 2159000"/>
              <a:gd name="connsiteX57" fmla="*/ 781050 w 1759230"/>
              <a:gd name="connsiteY57" fmla="*/ 565150 h 2159000"/>
              <a:gd name="connsiteX58" fmla="*/ 742950 w 1759230"/>
              <a:gd name="connsiteY58" fmla="*/ 641350 h 2159000"/>
              <a:gd name="connsiteX59" fmla="*/ 736600 w 1759230"/>
              <a:gd name="connsiteY59" fmla="*/ 660400 h 2159000"/>
              <a:gd name="connsiteX60" fmla="*/ 742950 w 1759230"/>
              <a:gd name="connsiteY60" fmla="*/ 679450 h 2159000"/>
              <a:gd name="connsiteX61" fmla="*/ 762000 w 1759230"/>
              <a:gd name="connsiteY61" fmla="*/ 685800 h 2159000"/>
              <a:gd name="connsiteX62" fmla="*/ 819150 w 1759230"/>
              <a:gd name="connsiteY62" fmla="*/ 692150 h 2159000"/>
              <a:gd name="connsiteX63" fmla="*/ 806450 w 1759230"/>
              <a:gd name="connsiteY63" fmla="*/ 755650 h 2159000"/>
              <a:gd name="connsiteX64" fmla="*/ 787400 w 1759230"/>
              <a:gd name="connsiteY64" fmla="*/ 793750 h 2159000"/>
              <a:gd name="connsiteX65" fmla="*/ 831850 w 1759230"/>
              <a:gd name="connsiteY65" fmla="*/ 838200 h 2159000"/>
              <a:gd name="connsiteX66" fmla="*/ 850900 w 1759230"/>
              <a:gd name="connsiteY66" fmla="*/ 850900 h 2159000"/>
              <a:gd name="connsiteX67" fmla="*/ 876300 w 1759230"/>
              <a:gd name="connsiteY67" fmla="*/ 889000 h 2159000"/>
              <a:gd name="connsiteX68" fmla="*/ 889000 w 1759230"/>
              <a:gd name="connsiteY68" fmla="*/ 908050 h 2159000"/>
              <a:gd name="connsiteX69" fmla="*/ 908050 w 1759230"/>
              <a:gd name="connsiteY69" fmla="*/ 914400 h 2159000"/>
              <a:gd name="connsiteX70" fmla="*/ 1028700 w 1759230"/>
              <a:gd name="connsiteY70" fmla="*/ 958850 h 2159000"/>
              <a:gd name="connsiteX71" fmla="*/ 1035050 w 1759230"/>
              <a:gd name="connsiteY71" fmla="*/ 977900 h 2159000"/>
              <a:gd name="connsiteX72" fmla="*/ 1016000 w 1759230"/>
              <a:gd name="connsiteY72" fmla="*/ 1041400 h 2159000"/>
              <a:gd name="connsiteX73" fmla="*/ 1041400 w 1759230"/>
              <a:gd name="connsiteY73" fmla="*/ 1117600 h 2159000"/>
              <a:gd name="connsiteX74" fmla="*/ 1085850 w 1759230"/>
              <a:gd name="connsiteY74" fmla="*/ 1111250 h 2159000"/>
              <a:gd name="connsiteX75" fmla="*/ 1104900 w 1759230"/>
              <a:gd name="connsiteY75" fmla="*/ 1104900 h 2159000"/>
              <a:gd name="connsiteX76" fmla="*/ 1123950 w 1759230"/>
              <a:gd name="connsiteY76" fmla="*/ 1092200 h 2159000"/>
              <a:gd name="connsiteX77" fmla="*/ 1276350 w 1759230"/>
              <a:gd name="connsiteY77" fmla="*/ 1085850 h 2159000"/>
              <a:gd name="connsiteX78" fmla="*/ 1301750 w 1759230"/>
              <a:gd name="connsiteY78" fmla="*/ 1092200 h 2159000"/>
              <a:gd name="connsiteX79" fmla="*/ 1314450 w 1759230"/>
              <a:gd name="connsiteY79" fmla="*/ 1130300 h 2159000"/>
              <a:gd name="connsiteX80" fmla="*/ 1327150 w 1759230"/>
              <a:gd name="connsiteY80" fmla="*/ 1168400 h 2159000"/>
              <a:gd name="connsiteX81" fmla="*/ 1333500 w 1759230"/>
              <a:gd name="connsiteY81" fmla="*/ 1187450 h 2159000"/>
              <a:gd name="connsiteX82" fmla="*/ 1339850 w 1759230"/>
              <a:gd name="connsiteY82" fmla="*/ 1206500 h 2159000"/>
              <a:gd name="connsiteX83" fmla="*/ 1377950 w 1759230"/>
              <a:gd name="connsiteY83" fmla="*/ 1231900 h 2159000"/>
              <a:gd name="connsiteX84" fmla="*/ 1397000 w 1759230"/>
              <a:gd name="connsiteY84" fmla="*/ 1244600 h 2159000"/>
              <a:gd name="connsiteX85" fmla="*/ 1422400 w 1759230"/>
              <a:gd name="connsiteY85" fmla="*/ 1282700 h 2159000"/>
              <a:gd name="connsiteX86" fmla="*/ 1536700 w 1759230"/>
              <a:gd name="connsiteY86" fmla="*/ 1308100 h 2159000"/>
              <a:gd name="connsiteX87" fmla="*/ 1555750 w 1759230"/>
              <a:gd name="connsiteY87" fmla="*/ 1327150 h 2159000"/>
              <a:gd name="connsiteX88" fmla="*/ 1574800 w 1759230"/>
              <a:gd name="connsiteY88" fmla="*/ 1339850 h 2159000"/>
              <a:gd name="connsiteX89" fmla="*/ 1644650 w 1759230"/>
              <a:gd name="connsiteY89" fmla="*/ 1352550 h 2159000"/>
              <a:gd name="connsiteX90" fmla="*/ 1670050 w 1759230"/>
              <a:gd name="connsiteY90" fmla="*/ 1390650 h 2159000"/>
              <a:gd name="connsiteX91" fmla="*/ 1682750 w 1759230"/>
              <a:gd name="connsiteY91" fmla="*/ 1409700 h 2159000"/>
              <a:gd name="connsiteX92" fmla="*/ 1720850 w 1759230"/>
              <a:gd name="connsiteY92" fmla="*/ 1435100 h 2159000"/>
              <a:gd name="connsiteX93" fmla="*/ 1739900 w 1759230"/>
              <a:gd name="connsiteY93" fmla="*/ 1447800 h 2159000"/>
              <a:gd name="connsiteX94" fmla="*/ 1752600 w 1759230"/>
              <a:gd name="connsiteY94" fmla="*/ 1466850 h 2159000"/>
              <a:gd name="connsiteX95" fmla="*/ 1752600 w 1759230"/>
              <a:gd name="connsiteY95" fmla="*/ 1619250 h 2159000"/>
              <a:gd name="connsiteX96" fmla="*/ 1746250 w 1759230"/>
              <a:gd name="connsiteY96" fmla="*/ 1638300 h 2159000"/>
              <a:gd name="connsiteX97" fmla="*/ 1708150 w 1759230"/>
              <a:gd name="connsiteY97" fmla="*/ 1663700 h 2159000"/>
              <a:gd name="connsiteX98" fmla="*/ 1689100 w 1759230"/>
              <a:gd name="connsiteY98" fmla="*/ 1676400 h 2159000"/>
              <a:gd name="connsiteX99" fmla="*/ 1670050 w 1759230"/>
              <a:gd name="connsiteY99" fmla="*/ 1689100 h 2159000"/>
              <a:gd name="connsiteX100" fmla="*/ 1663700 w 1759230"/>
              <a:gd name="connsiteY100" fmla="*/ 1752600 h 2159000"/>
              <a:gd name="connsiteX101" fmla="*/ 1638300 w 1759230"/>
              <a:gd name="connsiteY101" fmla="*/ 1765300 h 2159000"/>
              <a:gd name="connsiteX102" fmla="*/ 1600200 w 1759230"/>
              <a:gd name="connsiteY102" fmla="*/ 1790700 h 2159000"/>
              <a:gd name="connsiteX103" fmla="*/ 1562100 w 1759230"/>
              <a:gd name="connsiteY103" fmla="*/ 1803400 h 2159000"/>
              <a:gd name="connsiteX104" fmla="*/ 1536700 w 1759230"/>
              <a:gd name="connsiteY104" fmla="*/ 1828800 h 2159000"/>
              <a:gd name="connsiteX105" fmla="*/ 1517650 w 1759230"/>
              <a:gd name="connsiteY105" fmla="*/ 1841500 h 2159000"/>
              <a:gd name="connsiteX106" fmla="*/ 1219200 w 1759230"/>
              <a:gd name="connsiteY106" fmla="*/ 1847850 h 2159000"/>
              <a:gd name="connsiteX107" fmla="*/ 1187450 w 1759230"/>
              <a:gd name="connsiteY107" fmla="*/ 1873250 h 2159000"/>
              <a:gd name="connsiteX108" fmla="*/ 1149350 w 1759230"/>
              <a:gd name="connsiteY108" fmla="*/ 1892300 h 2159000"/>
              <a:gd name="connsiteX109" fmla="*/ 1117600 w 1759230"/>
              <a:gd name="connsiteY109" fmla="*/ 1885950 h 2159000"/>
              <a:gd name="connsiteX110" fmla="*/ 1079500 w 1759230"/>
              <a:gd name="connsiteY110" fmla="*/ 1873250 h 2159000"/>
              <a:gd name="connsiteX111" fmla="*/ 1066800 w 1759230"/>
              <a:gd name="connsiteY111" fmla="*/ 1892300 h 2159000"/>
              <a:gd name="connsiteX112" fmla="*/ 1079500 w 1759230"/>
              <a:gd name="connsiteY112" fmla="*/ 1943100 h 2159000"/>
              <a:gd name="connsiteX113" fmla="*/ 1060450 w 1759230"/>
              <a:gd name="connsiteY113" fmla="*/ 1993900 h 2159000"/>
              <a:gd name="connsiteX114" fmla="*/ 1041400 w 1759230"/>
              <a:gd name="connsiteY114" fmla="*/ 2000250 h 2159000"/>
              <a:gd name="connsiteX115" fmla="*/ 1028700 w 1759230"/>
              <a:gd name="connsiteY115" fmla="*/ 2019300 h 2159000"/>
              <a:gd name="connsiteX116" fmla="*/ 1009650 w 1759230"/>
              <a:gd name="connsiteY116" fmla="*/ 2032000 h 2159000"/>
              <a:gd name="connsiteX117" fmla="*/ 984250 w 1759230"/>
              <a:gd name="connsiteY117" fmla="*/ 2070100 h 2159000"/>
              <a:gd name="connsiteX118" fmla="*/ 939800 w 1759230"/>
              <a:gd name="connsiteY118" fmla="*/ 2095500 h 2159000"/>
              <a:gd name="connsiteX119" fmla="*/ 882650 w 1759230"/>
              <a:gd name="connsiteY119" fmla="*/ 2139950 h 2159000"/>
              <a:gd name="connsiteX120" fmla="*/ 844550 w 1759230"/>
              <a:gd name="connsiteY120" fmla="*/ 2152650 h 2159000"/>
              <a:gd name="connsiteX121" fmla="*/ 825500 w 1759230"/>
              <a:gd name="connsiteY121" fmla="*/ 2159000 h 2159000"/>
              <a:gd name="connsiteX122" fmla="*/ 781050 w 1759230"/>
              <a:gd name="connsiteY122" fmla="*/ 2152650 h 2159000"/>
              <a:gd name="connsiteX123" fmla="*/ 774700 w 1759230"/>
              <a:gd name="connsiteY123" fmla="*/ 2133600 h 2159000"/>
              <a:gd name="connsiteX124" fmla="*/ 736600 w 1759230"/>
              <a:gd name="connsiteY124" fmla="*/ 2139950 h 2159000"/>
              <a:gd name="connsiteX125" fmla="*/ 755650 w 1759230"/>
              <a:gd name="connsiteY125" fmla="*/ 2120900 h 2159000"/>
              <a:gd name="connsiteX126" fmla="*/ 717550 w 1759230"/>
              <a:gd name="connsiteY126" fmla="*/ 2114550 h 2159000"/>
              <a:gd name="connsiteX127" fmla="*/ 673100 w 1759230"/>
              <a:gd name="connsiteY127" fmla="*/ 2101850 h 2159000"/>
              <a:gd name="connsiteX128" fmla="*/ 660400 w 1759230"/>
              <a:gd name="connsiteY128" fmla="*/ 2082800 h 2159000"/>
              <a:gd name="connsiteX129" fmla="*/ 622300 w 1759230"/>
              <a:gd name="connsiteY129" fmla="*/ 2057400 h 2159000"/>
              <a:gd name="connsiteX130" fmla="*/ 603250 w 1759230"/>
              <a:gd name="connsiteY130" fmla="*/ 2019300 h 2159000"/>
              <a:gd name="connsiteX131" fmla="*/ 596900 w 1759230"/>
              <a:gd name="connsiteY131" fmla="*/ 2000250 h 2159000"/>
              <a:gd name="connsiteX132" fmla="*/ 571500 w 1759230"/>
              <a:gd name="connsiteY132" fmla="*/ 1962150 h 2159000"/>
              <a:gd name="connsiteX133" fmla="*/ 558800 w 1759230"/>
              <a:gd name="connsiteY133" fmla="*/ 1943100 h 2159000"/>
              <a:gd name="connsiteX134" fmla="*/ 552450 w 1759230"/>
              <a:gd name="connsiteY134" fmla="*/ 1816100 h 2159000"/>
              <a:gd name="connsiteX135" fmla="*/ 539750 w 1759230"/>
              <a:gd name="connsiteY135" fmla="*/ 1778000 h 2159000"/>
              <a:gd name="connsiteX136" fmla="*/ 501650 w 1759230"/>
              <a:gd name="connsiteY136" fmla="*/ 1752600 h 2159000"/>
              <a:gd name="connsiteX137" fmla="*/ 495300 w 1759230"/>
              <a:gd name="connsiteY137" fmla="*/ 1733550 h 2159000"/>
              <a:gd name="connsiteX138" fmla="*/ 463550 w 1759230"/>
              <a:gd name="connsiteY138" fmla="*/ 1695450 h 2159000"/>
              <a:gd name="connsiteX139" fmla="*/ 450850 w 1759230"/>
              <a:gd name="connsiteY139" fmla="*/ 1657350 h 2159000"/>
              <a:gd name="connsiteX140" fmla="*/ 457200 w 1759230"/>
              <a:gd name="connsiteY140" fmla="*/ 1619250 h 2159000"/>
              <a:gd name="connsiteX141" fmla="*/ 488950 w 1759230"/>
              <a:gd name="connsiteY141" fmla="*/ 1593850 h 2159000"/>
              <a:gd name="connsiteX142" fmla="*/ 508000 w 1759230"/>
              <a:gd name="connsiteY142" fmla="*/ 1581150 h 2159000"/>
              <a:gd name="connsiteX143" fmla="*/ 527050 w 1759230"/>
              <a:gd name="connsiteY143" fmla="*/ 1574800 h 2159000"/>
              <a:gd name="connsiteX144" fmla="*/ 577850 w 1759230"/>
              <a:gd name="connsiteY144" fmla="*/ 1562100 h 2159000"/>
              <a:gd name="connsiteX145" fmla="*/ 622300 w 1759230"/>
              <a:gd name="connsiteY145" fmla="*/ 1517650 h 2159000"/>
              <a:gd name="connsiteX146" fmla="*/ 654050 w 1759230"/>
              <a:gd name="connsiteY146" fmla="*/ 1524000 h 2159000"/>
              <a:gd name="connsiteX147" fmla="*/ 673100 w 1759230"/>
              <a:gd name="connsiteY147" fmla="*/ 1536700 h 2159000"/>
              <a:gd name="connsiteX148" fmla="*/ 692150 w 1759230"/>
              <a:gd name="connsiteY148" fmla="*/ 1543050 h 2159000"/>
              <a:gd name="connsiteX149" fmla="*/ 698500 w 1759230"/>
              <a:gd name="connsiteY149" fmla="*/ 1524000 h 2159000"/>
              <a:gd name="connsiteX150" fmla="*/ 685800 w 1759230"/>
              <a:gd name="connsiteY150" fmla="*/ 1485900 h 2159000"/>
              <a:gd name="connsiteX151" fmla="*/ 628650 w 1759230"/>
              <a:gd name="connsiteY151" fmla="*/ 1441450 h 2159000"/>
              <a:gd name="connsiteX152" fmla="*/ 615950 w 1759230"/>
              <a:gd name="connsiteY152" fmla="*/ 1339850 h 2159000"/>
              <a:gd name="connsiteX153" fmla="*/ 609600 w 1759230"/>
              <a:gd name="connsiteY153" fmla="*/ 1314450 h 2159000"/>
              <a:gd name="connsiteX154" fmla="*/ 552450 w 1759230"/>
              <a:gd name="connsiteY154" fmla="*/ 1282700 h 2159000"/>
              <a:gd name="connsiteX155" fmla="*/ 533400 w 1759230"/>
              <a:gd name="connsiteY155" fmla="*/ 1270000 h 2159000"/>
              <a:gd name="connsiteX156" fmla="*/ 520700 w 1759230"/>
              <a:gd name="connsiteY156" fmla="*/ 1231900 h 2159000"/>
              <a:gd name="connsiteX157" fmla="*/ 482600 w 1759230"/>
              <a:gd name="connsiteY157" fmla="*/ 1200150 h 2159000"/>
              <a:gd name="connsiteX158" fmla="*/ 463550 w 1759230"/>
              <a:gd name="connsiteY158" fmla="*/ 1162050 h 2159000"/>
              <a:gd name="connsiteX159" fmla="*/ 406400 w 1759230"/>
              <a:gd name="connsiteY159" fmla="*/ 1117600 h 2159000"/>
              <a:gd name="connsiteX160" fmla="*/ 349250 w 1759230"/>
              <a:gd name="connsiteY160" fmla="*/ 1111250 h 2159000"/>
              <a:gd name="connsiteX161" fmla="*/ 330200 w 1759230"/>
              <a:gd name="connsiteY161" fmla="*/ 1098550 h 2159000"/>
              <a:gd name="connsiteX162" fmla="*/ 247650 w 1759230"/>
              <a:gd name="connsiteY162" fmla="*/ 1111250 h 2159000"/>
              <a:gd name="connsiteX163" fmla="*/ 209550 w 1759230"/>
              <a:gd name="connsiteY163" fmla="*/ 1117600 h 2159000"/>
              <a:gd name="connsiteX164" fmla="*/ 171450 w 1759230"/>
              <a:gd name="connsiteY164" fmla="*/ 1130300 h 2159000"/>
              <a:gd name="connsiteX165" fmla="*/ 133350 w 1759230"/>
              <a:gd name="connsiteY165" fmla="*/ 1117600 h 2159000"/>
              <a:gd name="connsiteX166" fmla="*/ 107950 w 1759230"/>
              <a:gd name="connsiteY166" fmla="*/ 1085850 h 2159000"/>
              <a:gd name="connsiteX167" fmla="*/ 38100 w 1759230"/>
              <a:gd name="connsiteY167" fmla="*/ 104775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759230" h="2159000">
                <a:moveTo>
                  <a:pt x="38100" y="1047750"/>
                </a:moveTo>
                <a:cubicBezTo>
                  <a:pt x="31750" y="1040342"/>
                  <a:pt x="63374" y="1050034"/>
                  <a:pt x="69850" y="1041400"/>
                </a:cubicBezTo>
                <a:cubicBezTo>
                  <a:pt x="74429" y="1035295"/>
                  <a:pt x="62893" y="1027376"/>
                  <a:pt x="57150" y="1022350"/>
                </a:cubicBezTo>
                <a:cubicBezTo>
                  <a:pt x="45663" y="1012299"/>
                  <a:pt x="31750" y="1005417"/>
                  <a:pt x="19050" y="996950"/>
                </a:cubicBezTo>
                <a:lnTo>
                  <a:pt x="0" y="984250"/>
                </a:lnTo>
                <a:cubicBezTo>
                  <a:pt x="2117" y="971550"/>
                  <a:pt x="-1033" y="956698"/>
                  <a:pt x="6350" y="946150"/>
                </a:cubicBezTo>
                <a:cubicBezTo>
                  <a:pt x="15103" y="933646"/>
                  <a:pt x="44450" y="920750"/>
                  <a:pt x="44450" y="920750"/>
                </a:cubicBezTo>
                <a:cubicBezTo>
                  <a:pt x="46567" y="914400"/>
                  <a:pt x="47807" y="907687"/>
                  <a:pt x="50800" y="901700"/>
                </a:cubicBezTo>
                <a:cubicBezTo>
                  <a:pt x="54213" y="894874"/>
                  <a:pt x="60494" y="889665"/>
                  <a:pt x="63500" y="882650"/>
                </a:cubicBezTo>
                <a:cubicBezTo>
                  <a:pt x="66938" y="874628"/>
                  <a:pt x="67452" y="865641"/>
                  <a:pt x="69850" y="857250"/>
                </a:cubicBezTo>
                <a:cubicBezTo>
                  <a:pt x="71689" y="850814"/>
                  <a:pt x="74083" y="844550"/>
                  <a:pt x="76200" y="838200"/>
                </a:cubicBezTo>
                <a:cubicBezTo>
                  <a:pt x="79933" y="771011"/>
                  <a:pt x="74004" y="748152"/>
                  <a:pt x="88900" y="698500"/>
                </a:cubicBezTo>
                <a:cubicBezTo>
                  <a:pt x="92747" y="685678"/>
                  <a:pt x="97367" y="673100"/>
                  <a:pt x="101600" y="660400"/>
                </a:cubicBezTo>
                <a:lnTo>
                  <a:pt x="107950" y="641350"/>
                </a:lnTo>
                <a:cubicBezTo>
                  <a:pt x="94095" y="599786"/>
                  <a:pt x="113338" y="640580"/>
                  <a:pt x="82550" y="615950"/>
                </a:cubicBezTo>
                <a:cubicBezTo>
                  <a:pt x="76591" y="611182"/>
                  <a:pt x="75246" y="602296"/>
                  <a:pt x="69850" y="596900"/>
                </a:cubicBezTo>
                <a:cubicBezTo>
                  <a:pt x="64454" y="591504"/>
                  <a:pt x="57150" y="588433"/>
                  <a:pt x="50800" y="584200"/>
                </a:cubicBezTo>
                <a:cubicBezTo>
                  <a:pt x="37662" y="564492"/>
                  <a:pt x="28757" y="560863"/>
                  <a:pt x="44450" y="533400"/>
                </a:cubicBezTo>
                <a:cubicBezTo>
                  <a:pt x="52317" y="519633"/>
                  <a:pt x="70953" y="520793"/>
                  <a:pt x="82550" y="514350"/>
                </a:cubicBezTo>
                <a:cubicBezTo>
                  <a:pt x="95893" y="506937"/>
                  <a:pt x="120650" y="488950"/>
                  <a:pt x="120650" y="488950"/>
                </a:cubicBezTo>
                <a:lnTo>
                  <a:pt x="146050" y="412750"/>
                </a:lnTo>
                <a:cubicBezTo>
                  <a:pt x="148167" y="406400"/>
                  <a:pt x="146831" y="397413"/>
                  <a:pt x="152400" y="393700"/>
                </a:cubicBezTo>
                <a:cubicBezTo>
                  <a:pt x="180430" y="375013"/>
                  <a:pt x="163966" y="382497"/>
                  <a:pt x="203200" y="374650"/>
                </a:cubicBezTo>
                <a:cubicBezTo>
                  <a:pt x="232260" y="331060"/>
                  <a:pt x="202357" y="384763"/>
                  <a:pt x="209550" y="298450"/>
                </a:cubicBezTo>
                <a:cubicBezTo>
                  <a:pt x="210184" y="290845"/>
                  <a:pt x="218017" y="285750"/>
                  <a:pt x="222250" y="279400"/>
                </a:cubicBezTo>
                <a:cubicBezTo>
                  <a:pt x="225178" y="258907"/>
                  <a:pt x="228621" y="215868"/>
                  <a:pt x="241300" y="196850"/>
                </a:cubicBezTo>
                <a:cubicBezTo>
                  <a:pt x="245533" y="190500"/>
                  <a:pt x="247528" y="181845"/>
                  <a:pt x="254000" y="177800"/>
                </a:cubicBezTo>
                <a:cubicBezTo>
                  <a:pt x="265352" y="170705"/>
                  <a:pt x="292100" y="165100"/>
                  <a:pt x="292100" y="165100"/>
                </a:cubicBezTo>
                <a:cubicBezTo>
                  <a:pt x="294217" y="156633"/>
                  <a:pt x="296557" y="148219"/>
                  <a:pt x="298450" y="139700"/>
                </a:cubicBezTo>
                <a:cubicBezTo>
                  <a:pt x="300791" y="129164"/>
                  <a:pt x="301960" y="118363"/>
                  <a:pt x="304800" y="107950"/>
                </a:cubicBezTo>
                <a:cubicBezTo>
                  <a:pt x="308322" y="95035"/>
                  <a:pt x="304800" y="74083"/>
                  <a:pt x="317500" y="69850"/>
                </a:cubicBezTo>
                <a:lnTo>
                  <a:pt x="336550" y="63500"/>
                </a:lnTo>
                <a:cubicBezTo>
                  <a:pt x="340783" y="57150"/>
                  <a:pt x="343854" y="49846"/>
                  <a:pt x="349250" y="44450"/>
                </a:cubicBezTo>
                <a:cubicBezTo>
                  <a:pt x="367448" y="26252"/>
                  <a:pt x="366692" y="35729"/>
                  <a:pt x="387350" y="25400"/>
                </a:cubicBezTo>
                <a:cubicBezTo>
                  <a:pt x="394176" y="21987"/>
                  <a:pt x="399426" y="15800"/>
                  <a:pt x="406400" y="12700"/>
                </a:cubicBezTo>
                <a:cubicBezTo>
                  <a:pt x="418633" y="7263"/>
                  <a:pt x="444500" y="0"/>
                  <a:pt x="444500" y="0"/>
                </a:cubicBezTo>
                <a:cubicBezTo>
                  <a:pt x="448733" y="6350"/>
                  <a:pt x="454194" y="12035"/>
                  <a:pt x="457200" y="19050"/>
                </a:cubicBezTo>
                <a:cubicBezTo>
                  <a:pt x="464417" y="35890"/>
                  <a:pt x="468865" y="84901"/>
                  <a:pt x="469900" y="95250"/>
                </a:cubicBezTo>
                <a:cubicBezTo>
                  <a:pt x="472436" y="120612"/>
                  <a:pt x="472881" y="146186"/>
                  <a:pt x="476250" y="171450"/>
                </a:cubicBezTo>
                <a:cubicBezTo>
                  <a:pt x="477135" y="178085"/>
                  <a:pt x="478419" y="185273"/>
                  <a:pt x="482600" y="190500"/>
                </a:cubicBezTo>
                <a:cubicBezTo>
                  <a:pt x="487368" y="196459"/>
                  <a:pt x="495787" y="198314"/>
                  <a:pt x="501650" y="203200"/>
                </a:cubicBezTo>
                <a:cubicBezTo>
                  <a:pt x="533361" y="229626"/>
                  <a:pt x="506272" y="217441"/>
                  <a:pt x="539750" y="228600"/>
                </a:cubicBezTo>
                <a:cubicBezTo>
                  <a:pt x="554567" y="226483"/>
                  <a:pt x="569233" y="222250"/>
                  <a:pt x="584200" y="222250"/>
                </a:cubicBezTo>
                <a:cubicBezTo>
                  <a:pt x="602868" y="222250"/>
                  <a:pt x="640391" y="226144"/>
                  <a:pt x="603250" y="254000"/>
                </a:cubicBezTo>
                <a:cubicBezTo>
                  <a:pt x="592540" y="262032"/>
                  <a:pt x="576289" y="259274"/>
                  <a:pt x="565150" y="266700"/>
                </a:cubicBezTo>
                <a:lnTo>
                  <a:pt x="546100" y="279400"/>
                </a:lnTo>
                <a:cubicBezTo>
                  <a:pt x="556876" y="311727"/>
                  <a:pt x="543791" y="289406"/>
                  <a:pt x="571500" y="304800"/>
                </a:cubicBezTo>
                <a:cubicBezTo>
                  <a:pt x="584843" y="312213"/>
                  <a:pt x="609600" y="330200"/>
                  <a:pt x="609600" y="330200"/>
                </a:cubicBezTo>
                <a:lnTo>
                  <a:pt x="622300" y="368300"/>
                </a:lnTo>
                <a:cubicBezTo>
                  <a:pt x="624417" y="374650"/>
                  <a:pt x="622300" y="385233"/>
                  <a:pt x="628650" y="387350"/>
                </a:cubicBezTo>
                <a:cubicBezTo>
                  <a:pt x="635000" y="389467"/>
                  <a:pt x="641206" y="392077"/>
                  <a:pt x="647700" y="393700"/>
                </a:cubicBezTo>
                <a:cubicBezTo>
                  <a:pt x="658171" y="396318"/>
                  <a:pt x="668867" y="397933"/>
                  <a:pt x="679450" y="400050"/>
                </a:cubicBezTo>
                <a:lnTo>
                  <a:pt x="698500" y="457200"/>
                </a:lnTo>
                <a:cubicBezTo>
                  <a:pt x="700617" y="463550"/>
                  <a:pt x="699281" y="472537"/>
                  <a:pt x="704850" y="476250"/>
                </a:cubicBezTo>
                <a:lnTo>
                  <a:pt x="723900" y="488950"/>
                </a:lnTo>
                <a:cubicBezTo>
                  <a:pt x="742950" y="546100"/>
                  <a:pt x="721783" y="516467"/>
                  <a:pt x="755650" y="533400"/>
                </a:cubicBezTo>
                <a:cubicBezTo>
                  <a:pt x="762476" y="536813"/>
                  <a:pt x="768350" y="541867"/>
                  <a:pt x="774700" y="546100"/>
                </a:cubicBezTo>
                <a:cubicBezTo>
                  <a:pt x="776817" y="552450"/>
                  <a:pt x="781789" y="558497"/>
                  <a:pt x="781050" y="565150"/>
                </a:cubicBezTo>
                <a:cubicBezTo>
                  <a:pt x="773852" y="629928"/>
                  <a:pt x="763999" y="578204"/>
                  <a:pt x="742950" y="641350"/>
                </a:cubicBezTo>
                <a:lnTo>
                  <a:pt x="736600" y="660400"/>
                </a:lnTo>
                <a:cubicBezTo>
                  <a:pt x="738717" y="666750"/>
                  <a:pt x="738217" y="674717"/>
                  <a:pt x="742950" y="679450"/>
                </a:cubicBezTo>
                <a:cubicBezTo>
                  <a:pt x="747683" y="684183"/>
                  <a:pt x="755398" y="684700"/>
                  <a:pt x="762000" y="685800"/>
                </a:cubicBezTo>
                <a:cubicBezTo>
                  <a:pt x="780906" y="688951"/>
                  <a:pt x="800100" y="690033"/>
                  <a:pt x="819150" y="692150"/>
                </a:cubicBezTo>
                <a:cubicBezTo>
                  <a:pt x="816810" y="708531"/>
                  <a:pt x="815316" y="737917"/>
                  <a:pt x="806450" y="755650"/>
                </a:cubicBezTo>
                <a:cubicBezTo>
                  <a:pt x="781831" y="804889"/>
                  <a:pt x="803361" y="745867"/>
                  <a:pt x="787400" y="793750"/>
                </a:cubicBezTo>
                <a:cubicBezTo>
                  <a:pt x="798577" y="827280"/>
                  <a:pt x="788181" y="809087"/>
                  <a:pt x="831850" y="838200"/>
                </a:cubicBezTo>
                <a:lnTo>
                  <a:pt x="850900" y="850900"/>
                </a:lnTo>
                <a:lnTo>
                  <a:pt x="876300" y="889000"/>
                </a:lnTo>
                <a:cubicBezTo>
                  <a:pt x="880533" y="895350"/>
                  <a:pt x="881760" y="905637"/>
                  <a:pt x="889000" y="908050"/>
                </a:cubicBezTo>
                <a:lnTo>
                  <a:pt x="908050" y="914400"/>
                </a:lnTo>
                <a:cubicBezTo>
                  <a:pt x="932149" y="986696"/>
                  <a:pt x="907386" y="951714"/>
                  <a:pt x="1028700" y="958850"/>
                </a:cubicBezTo>
                <a:cubicBezTo>
                  <a:pt x="1030817" y="965200"/>
                  <a:pt x="1035050" y="971207"/>
                  <a:pt x="1035050" y="977900"/>
                </a:cubicBezTo>
                <a:cubicBezTo>
                  <a:pt x="1035050" y="1018761"/>
                  <a:pt x="1033214" y="1015579"/>
                  <a:pt x="1016000" y="1041400"/>
                </a:cubicBezTo>
                <a:cubicBezTo>
                  <a:pt x="1017016" y="1050540"/>
                  <a:pt x="1011761" y="1111672"/>
                  <a:pt x="1041400" y="1117600"/>
                </a:cubicBezTo>
                <a:cubicBezTo>
                  <a:pt x="1056076" y="1120535"/>
                  <a:pt x="1071033" y="1113367"/>
                  <a:pt x="1085850" y="1111250"/>
                </a:cubicBezTo>
                <a:cubicBezTo>
                  <a:pt x="1092200" y="1109133"/>
                  <a:pt x="1098913" y="1107893"/>
                  <a:pt x="1104900" y="1104900"/>
                </a:cubicBezTo>
                <a:cubicBezTo>
                  <a:pt x="1111726" y="1101487"/>
                  <a:pt x="1116365" y="1093043"/>
                  <a:pt x="1123950" y="1092200"/>
                </a:cubicBezTo>
                <a:cubicBezTo>
                  <a:pt x="1174483" y="1086585"/>
                  <a:pt x="1225550" y="1087967"/>
                  <a:pt x="1276350" y="1085850"/>
                </a:cubicBezTo>
                <a:cubicBezTo>
                  <a:pt x="1284817" y="1087967"/>
                  <a:pt x="1296070" y="1085574"/>
                  <a:pt x="1301750" y="1092200"/>
                </a:cubicBezTo>
                <a:cubicBezTo>
                  <a:pt x="1310462" y="1102364"/>
                  <a:pt x="1310217" y="1117600"/>
                  <a:pt x="1314450" y="1130300"/>
                </a:cubicBezTo>
                <a:lnTo>
                  <a:pt x="1327150" y="1168400"/>
                </a:lnTo>
                <a:lnTo>
                  <a:pt x="1333500" y="1187450"/>
                </a:lnTo>
                <a:cubicBezTo>
                  <a:pt x="1335617" y="1193800"/>
                  <a:pt x="1334281" y="1202787"/>
                  <a:pt x="1339850" y="1206500"/>
                </a:cubicBezTo>
                <a:lnTo>
                  <a:pt x="1377950" y="1231900"/>
                </a:lnTo>
                <a:lnTo>
                  <a:pt x="1397000" y="1244600"/>
                </a:lnTo>
                <a:lnTo>
                  <a:pt x="1422400" y="1282700"/>
                </a:lnTo>
                <a:cubicBezTo>
                  <a:pt x="1453923" y="1329984"/>
                  <a:pt x="1427483" y="1301274"/>
                  <a:pt x="1536700" y="1308100"/>
                </a:cubicBezTo>
                <a:cubicBezTo>
                  <a:pt x="1543050" y="1314450"/>
                  <a:pt x="1548851" y="1321401"/>
                  <a:pt x="1555750" y="1327150"/>
                </a:cubicBezTo>
                <a:cubicBezTo>
                  <a:pt x="1561613" y="1332036"/>
                  <a:pt x="1567974" y="1336437"/>
                  <a:pt x="1574800" y="1339850"/>
                </a:cubicBezTo>
                <a:cubicBezTo>
                  <a:pt x="1594377" y="1349639"/>
                  <a:pt x="1627138" y="1350361"/>
                  <a:pt x="1644650" y="1352550"/>
                </a:cubicBezTo>
                <a:lnTo>
                  <a:pt x="1670050" y="1390650"/>
                </a:lnTo>
                <a:cubicBezTo>
                  <a:pt x="1674283" y="1397000"/>
                  <a:pt x="1676400" y="1405467"/>
                  <a:pt x="1682750" y="1409700"/>
                </a:cubicBezTo>
                <a:lnTo>
                  <a:pt x="1720850" y="1435100"/>
                </a:lnTo>
                <a:lnTo>
                  <a:pt x="1739900" y="1447800"/>
                </a:lnTo>
                <a:cubicBezTo>
                  <a:pt x="1744133" y="1454150"/>
                  <a:pt x="1750407" y="1459540"/>
                  <a:pt x="1752600" y="1466850"/>
                </a:cubicBezTo>
                <a:cubicBezTo>
                  <a:pt x="1765620" y="1510249"/>
                  <a:pt x="1756042" y="1584825"/>
                  <a:pt x="1752600" y="1619250"/>
                </a:cubicBezTo>
                <a:cubicBezTo>
                  <a:pt x="1751934" y="1625910"/>
                  <a:pt x="1750983" y="1633567"/>
                  <a:pt x="1746250" y="1638300"/>
                </a:cubicBezTo>
                <a:cubicBezTo>
                  <a:pt x="1735457" y="1649093"/>
                  <a:pt x="1720850" y="1655233"/>
                  <a:pt x="1708150" y="1663700"/>
                </a:cubicBezTo>
                <a:lnTo>
                  <a:pt x="1689100" y="1676400"/>
                </a:lnTo>
                <a:lnTo>
                  <a:pt x="1670050" y="1689100"/>
                </a:lnTo>
                <a:cubicBezTo>
                  <a:pt x="1667933" y="1710267"/>
                  <a:pt x="1671882" y="1732964"/>
                  <a:pt x="1663700" y="1752600"/>
                </a:cubicBezTo>
                <a:cubicBezTo>
                  <a:pt x="1660059" y="1761338"/>
                  <a:pt x="1646417" y="1760430"/>
                  <a:pt x="1638300" y="1765300"/>
                </a:cubicBezTo>
                <a:cubicBezTo>
                  <a:pt x="1625212" y="1773153"/>
                  <a:pt x="1614680" y="1785873"/>
                  <a:pt x="1600200" y="1790700"/>
                </a:cubicBezTo>
                <a:lnTo>
                  <a:pt x="1562100" y="1803400"/>
                </a:lnTo>
                <a:cubicBezTo>
                  <a:pt x="1551940" y="1833880"/>
                  <a:pt x="1563793" y="1815253"/>
                  <a:pt x="1536700" y="1828800"/>
                </a:cubicBezTo>
                <a:cubicBezTo>
                  <a:pt x="1529874" y="1832213"/>
                  <a:pt x="1525268" y="1841043"/>
                  <a:pt x="1517650" y="1841500"/>
                </a:cubicBezTo>
                <a:cubicBezTo>
                  <a:pt x="1418323" y="1847460"/>
                  <a:pt x="1318683" y="1845733"/>
                  <a:pt x="1219200" y="1847850"/>
                </a:cubicBezTo>
                <a:cubicBezTo>
                  <a:pt x="1182114" y="1860212"/>
                  <a:pt x="1216173" y="1844527"/>
                  <a:pt x="1187450" y="1873250"/>
                </a:cubicBezTo>
                <a:cubicBezTo>
                  <a:pt x="1175140" y="1885560"/>
                  <a:pt x="1164844" y="1887135"/>
                  <a:pt x="1149350" y="1892300"/>
                </a:cubicBezTo>
                <a:cubicBezTo>
                  <a:pt x="1138767" y="1890183"/>
                  <a:pt x="1128013" y="1888790"/>
                  <a:pt x="1117600" y="1885950"/>
                </a:cubicBezTo>
                <a:cubicBezTo>
                  <a:pt x="1104685" y="1882428"/>
                  <a:pt x="1079500" y="1873250"/>
                  <a:pt x="1079500" y="1873250"/>
                </a:cubicBezTo>
                <a:cubicBezTo>
                  <a:pt x="1075267" y="1879600"/>
                  <a:pt x="1067747" y="1884727"/>
                  <a:pt x="1066800" y="1892300"/>
                </a:cubicBezTo>
                <a:cubicBezTo>
                  <a:pt x="1065407" y="1903446"/>
                  <a:pt x="1075353" y="1930660"/>
                  <a:pt x="1079500" y="1943100"/>
                </a:cubicBezTo>
                <a:cubicBezTo>
                  <a:pt x="1076058" y="1960311"/>
                  <a:pt x="1076022" y="1981442"/>
                  <a:pt x="1060450" y="1993900"/>
                </a:cubicBezTo>
                <a:cubicBezTo>
                  <a:pt x="1055223" y="1998081"/>
                  <a:pt x="1047750" y="1998133"/>
                  <a:pt x="1041400" y="2000250"/>
                </a:cubicBezTo>
                <a:cubicBezTo>
                  <a:pt x="1037167" y="2006600"/>
                  <a:pt x="1034096" y="2013904"/>
                  <a:pt x="1028700" y="2019300"/>
                </a:cubicBezTo>
                <a:cubicBezTo>
                  <a:pt x="1023304" y="2024696"/>
                  <a:pt x="1014676" y="2026257"/>
                  <a:pt x="1009650" y="2032000"/>
                </a:cubicBezTo>
                <a:cubicBezTo>
                  <a:pt x="999599" y="2043487"/>
                  <a:pt x="997902" y="2063274"/>
                  <a:pt x="984250" y="2070100"/>
                </a:cubicBezTo>
                <a:cubicBezTo>
                  <a:pt x="952024" y="2086213"/>
                  <a:pt x="966726" y="2077549"/>
                  <a:pt x="939800" y="2095500"/>
                </a:cubicBezTo>
                <a:cubicBezTo>
                  <a:pt x="904498" y="2148453"/>
                  <a:pt x="932136" y="2126454"/>
                  <a:pt x="882650" y="2139950"/>
                </a:cubicBezTo>
                <a:cubicBezTo>
                  <a:pt x="869735" y="2143472"/>
                  <a:pt x="857250" y="2148417"/>
                  <a:pt x="844550" y="2152650"/>
                </a:cubicBezTo>
                <a:lnTo>
                  <a:pt x="825500" y="2159000"/>
                </a:lnTo>
                <a:cubicBezTo>
                  <a:pt x="810683" y="2156883"/>
                  <a:pt x="794437" y="2159343"/>
                  <a:pt x="781050" y="2152650"/>
                </a:cubicBezTo>
                <a:cubicBezTo>
                  <a:pt x="775063" y="2149657"/>
                  <a:pt x="781136" y="2135439"/>
                  <a:pt x="774700" y="2133600"/>
                </a:cubicBezTo>
                <a:cubicBezTo>
                  <a:pt x="762320" y="2130063"/>
                  <a:pt x="749300" y="2137833"/>
                  <a:pt x="736600" y="2139950"/>
                </a:cubicBezTo>
                <a:cubicBezTo>
                  <a:pt x="742950" y="2133600"/>
                  <a:pt x="755650" y="2129880"/>
                  <a:pt x="755650" y="2120900"/>
                </a:cubicBezTo>
                <a:cubicBezTo>
                  <a:pt x="755650" y="2096281"/>
                  <a:pt x="722248" y="2112984"/>
                  <a:pt x="717550" y="2114550"/>
                </a:cubicBezTo>
                <a:cubicBezTo>
                  <a:pt x="715891" y="2114135"/>
                  <a:pt x="677241" y="2105163"/>
                  <a:pt x="673100" y="2101850"/>
                </a:cubicBezTo>
                <a:cubicBezTo>
                  <a:pt x="667141" y="2097082"/>
                  <a:pt x="666143" y="2087826"/>
                  <a:pt x="660400" y="2082800"/>
                </a:cubicBezTo>
                <a:cubicBezTo>
                  <a:pt x="648913" y="2072749"/>
                  <a:pt x="622300" y="2057400"/>
                  <a:pt x="622300" y="2057400"/>
                </a:cubicBezTo>
                <a:cubicBezTo>
                  <a:pt x="606339" y="2009517"/>
                  <a:pt x="627869" y="2068539"/>
                  <a:pt x="603250" y="2019300"/>
                </a:cubicBezTo>
                <a:cubicBezTo>
                  <a:pt x="600257" y="2013313"/>
                  <a:pt x="600151" y="2006101"/>
                  <a:pt x="596900" y="2000250"/>
                </a:cubicBezTo>
                <a:cubicBezTo>
                  <a:pt x="589487" y="1986907"/>
                  <a:pt x="579967" y="1974850"/>
                  <a:pt x="571500" y="1962150"/>
                </a:cubicBezTo>
                <a:lnTo>
                  <a:pt x="558800" y="1943100"/>
                </a:lnTo>
                <a:cubicBezTo>
                  <a:pt x="556683" y="1900767"/>
                  <a:pt x="557308" y="1858207"/>
                  <a:pt x="552450" y="1816100"/>
                </a:cubicBezTo>
                <a:cubicBezTo>
                  <a:pt x="550916" y="1802801"/>
                  <a:pt x="550889" y="1785426"/>
                  <a:pt x="539750" y="1778000"/>
                </a:cubicBezTo>
                <a:lnTo>
                  <a:pt x="501650" y="1752600"/>
                </a:lnTo>
                <a:cubicBezTo>
                  <a:pt x="499533" y="1746250"/>
                  <a:pt x="499013" y="1739119"/>
                  <a:pt x="495300" y="1733550"/>
                </a:cubicBezTo>
                <a:cubicBezTo>
                  <a:pt x="475361" y="1703642"/>
                  <a:pt x="477400" y="1726613"/>
                  <a:pt x="463550" y="1695450"/>
                </a:cubicBezTo>
                <a:cubicBezTo>
                  <a:pt x="458113" y="1683217"/>
                  <a:pt x="450850" y="1657350"/>
                  <a:pt x="450850" y="1657350"/>
                </a:cubicBezTo>
                <a:cubicBezTo>
                  <a:pt x="452967" y="1644650"/>
                  <a:pt x="453129" y="1631464"/>
                  <a:pt x="457200" y="1619250"/>
                </a:cubicBezTo>
                <a:cubicBezTo>
                  <a:pt x="465764" y="1593559"/>
                  <a:pt x="469544" y="1603553"/>
                  <a:pt x="488950" y="1593850"/>
                </a:cubicBezTo>
                <a:cubicBezTo>
                  <a:pt x="495776" y="1590437"/>
                  <a:pt x="501174" y="1584563"/>
                  <a:pt x="508000" y="1581150"/>
                </a:cubicBezTo>
                <a:cubicBezTo>
                  <a:pt x="513987" y="1578157"/>
                  <a:pt x="520592" y="1576561"/>
                  <a:pt x="527050" y="1574800"/>
                </a:cubicBezTo>
                <a:cubicBezTo>
                  <a:pt x="543889" y="1570207"/>
                  <a:pt x="577850" y="1562100"/>
                  <a:pt x="577850" y="1562100"/>
                </a:cubicBezTo>
                <a:cubicBezTo>
                  <a:pt x="606963" y="1518431"/>
                  <a:pt x="588770" y="1528827"/>
                  <a:pt x="622300" y="1517650"/>
                </a:cubicBezTo>
                <a:cubicBezTo>
                  <a:pt x="632883" y="1519767"/>
                  <a:pt x="643944" y="1520210"/>
                  <a:pt x="654050" y="1524000"/>
                </a:cubicBezTo>
                <a:cubicBezTo>
                  <a:pt x="661196" y="1526680"/>
                  <a:pt x="666274" y="1533287"/>
                  <a:pt x="673100" y="1536700"/>
                </a:cubicBezTo>
                <a:cubicBezTo>
                  <a:pt x="679087" y="1539693"/>
                  <a:pt x="685800" y="1540933"/>
                  <a:pt x="692150" y="1543050"/>
                </a:cubicBezTo>
                <a:cubicBezTo>
                  <a:pt x="694267" y="1536700"/>
                  <a:pt x="699239" y="1530653"/>
                  <a:pt x="698500" y="1524000"/>
                </a:cubicBezTo>
                <a:cubicBezTo>
                  <a:pt x="697022" y="1510695"/>
                  <a:pt x="696939" y="1493326"/>
                  <a:pt x="685800" y="1485900"/>
                </a:cubicBezTo>
                <a:cubicBezTo>
                  <a:pt x="640228" y="1455519"/>
                  <a:pt x="658493" y="1471293"/>
                  <a:pt x="628650" y="1441450"/>
                </a:cubicBezTo>
                <a:cubicBezTo>
                  <a:pt x="618515" y="1309692"/>
                  <a:pt x="631821" y="1395398"/>
                  <a:pt x="615950" y="1339850"/>
                </a:cubicBezTo>
                <a:cubicBezTo>
                  <a:pt x="613552" y="1331459"/>
                  <a:pt x="615347" y="1321018"/>
                  <a:pt x="609600" y="1314450"/>
                </a:cubicBezTo>
                <a:cubicBezTo>
                  <a:pt x="578455" y="1278856"/>
                  <a:pt x="580488" y="1296719"/>
                  <a:pt x="552450" y="1282700"/>
                </a:cubicBezTo>
                <a:cubicBezTo>
                  <a:pt x="545624" y="1279287"/>
                  <a:pt x="539750" y="1274233"/>
                  <a:pt x="533400" y="1270000"/>
                </a:cubicBezTo>
                <a:cubicBezTo>
                  <a:pt x="529167" y="1257300"/>
                  <a:pt x="531839" y="1239326"/>
                  <a:pt x="520700" y="1231900"/>
                </a:cubicBezTo>
                <a:cubicBezTo>
                  <a:pt x="494178" y="1214219"/>
                  <a:pt x="507046" y="1224596"/>
                  <a:pt x="482600" y="1200150"/>
                </a:cubicBezTo>
                <a:cubicBezTo>
                  <a:pt x="476716" y="1182497"/>
                  <a:pt x="476680" y="1176822"/>
                  <a:pt x="463550" y="1162050"/>
                </a:cubicBezTo>
                <a:cubicBezTo>
                  <a:pt x="443145" y="1139094"/>
                  <a:pt x="434130" y="1122222"/>
                  <a:pt x="406400" y="1117600"/>
                </a:cubicBezTo>
                <a:cubicBezTo>
                  <a:pt x="387494" y="1114449"/>
                  <a:pt x="368300" y="1113367"/>
                  <a:pt x="349250" y="1111250"/>
                </a:cubicBezTo>
                <a:cubicBezTo>
                  <a:pt x="342900" y="1107017"/>
                  <a:pt x="337805" y="1099184"/>
                  <a:pt x="330200" y="1098550"/>
                </a:cubicBezTo>
                <a:cubicBezTo>
                  <a:pt x="292498" y="1095408"/>
                  <a:pt x="278840" y="1105012"/>
                  <a:pt x="247650" y="1111250"/>
                </a:cubicBezTo>
                <a:cubicBezTo>
                  <a:pt x="235025" y="1113775"/>
                  <a:pt x="222041" y="1114477"/>
                  <a:pt x="209550" y="1117600"/>
                </a:cubicBezTo>
                <a:cubicBezTo>
                  <a:pt x="196563" y="1120847"/>
                  <a:pt x="171450" y="1130300"/>
                  <a:pt x="171450" y="1130300"/>
                </a:cubicBezTo>
                <a:cubicBezTo>
                  <a:pt x="158750" y="1126067"/>
                  <a:pt x="137583" y="1130300"/>
                  <a:pt x="133350" y="1117600"/>
                </a:cubicBezTo>
                <a:cubicBezTo>
                  <a:pt x="124587" y="1091310"/>
                  <a:pt x="132569" y="1102263"/>
                  <a:pt x="107950" y="1085850"/>
                </a:cubicBezTo>
                <a:cubicBezTo>
                  <a:pt x="90554" y="1059755"/>
                  <a:pt x="44450" y="1055158"/>
                  <a:pt x="38100" y="1047750"/>
                </a:cubicBezTo>
                <a:close/>
              </a:path>
            </a:pathLst>
          </a:custGeom>
          <a:noFill/>
          <a:ln w="12700" cmpd="sng">
            <a:solidFill>
              <a:srgbClr val="F1FBB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16135" y="2875061"/>
            <a:ext cx="1003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Quinault</a:t>
            </a:r>
            <a:endParaRPr lang="en-US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89070" y="4703861"/>
            <a:ext cx="1003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Chehalis</a:t>
            </a:r>
            <a:endParaRPr lang="en-US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65100" y="2345764"/>
            <a:ext cx="3181724" cy="3391647"/>
            <a:chOff x="165100" y="2345764"/>
            <a:chExt cx="3181724" cy="3391647"/>
          </a:xfrm>
        </p:grpSpPr>
        <p:sp>
          <p:nvSpPr>
            <p:cNvPr id="4" name="Oval 3"/>
            <p:cNvSpPr/>
            <p:nvPr/>
          </p:nvSpPr>
          <p:spPr>
            <a:xfrm>
              <a:off x="717177" y="2345764"/>
              <a:ext cx="2629647" cy="3391647"/>
            </a:xfrm>
            <a:prstGeom prst="ellipse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5100" y="501650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Ocean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191000" y="2330187"/>
            <a:ext cx="4802899" cy="1354040"/>
            <a:chOff x="1536700" y="2916897"/>
            <a:chExt cx="4802899" cy="1354040"/>
          </a:xfrm>
        </p:grpSpPr>
        <p:sp>
          <p:nvSpPr>
            <p:cNvPr id="21" name="Oval 20"/>
            <p:cNvSpPr/>
            <p:nvPr/>
          </p:nvSpPr>
          <p:spPr>
            <a:xfrm>
              <a:off x="1536700" y="2916897"/>
              <a:ext cx="1371170" cy="135404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63099" y="3430994"/>
              <a:ext cx="2476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High Terrain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84435" y="1094790"/>
            <a:ext cx="2615985" cy="1798191"/>
            <a:chOff x="1676400" y="2472746"/>
            <a:chExt cx="2615985" cy="1798191"/>
          </a:xfrm>
        </p:grpSpPr>
        <p:sp>
          <p:nvSpPr>
            <p:cNvPr id="24" name="Oval 23"/>
            <p:cNvSpPr/>
            <p:nvPr/>
          </p:nvSpPr>
          <p:spPr>
            <a:xfrm>
              <a:off x="1676400" y="2916897"/>
              <a:ext cx="1371170" cy="1354040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15885" y="2472746"/>
              <a:ext cx="2476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1">
                      <a:lumMod val="75000"/>
                    </a:schemeClr>
                  </a:solidFill>
                </a:rPr>
                <a:t>Leeside</a:t>
              </a:r>
              <a:endParaRPr lang="en-US" b="1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517900" y="2875061"/>
            <a:ext cx="2857068" cy="3631501"/>
            <a:chOff x="3517900" y="2875061"/>
            <a:chExt cx="2857068" cy="3631501"/>
          </a:xfrm>
        </p:grpSpPr>
        <p:grpSp>
          <p:nvGrpSpPr>
            <p:cNvPr id="17" name="Group 16"/>
            <p:cNvGrpSpPr/>
            <p:nvPr/>
          </p:nvGrpSpPr>
          <p:grpSpPr>
            <a:xfrm>
              <a:off x="3517900" y="2875061"/>
              <a:ext cx="2857068" cy="3631501"/>
              <a:chOff x="1676400" y="2916897"/>
              <a:chExt cx="2857068" cy="3631501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1676400" y="2916897"/>
                <a:ext cx="1371170" cy="1354040"/>
              </a:xfrm>
              <a:prstGeom prst="ellipse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739899" y="6179066"/>
                <a:ext cx="27935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1F5C28"/>
                    </a:solidFill>
                  </a:rPr>
                  <a:t>Windward side</a:t>
                </a:r>
                <a:endParaRPr lang="en-US" b="1" dirty="0">
                  <a:solidFill>
                    <a:srgbClr val="1F5C28"/>
                  </a:solidFill>
                </a:endParaRPr>
              </a:p>
            </p:txBody>
          </p:sp>
        </p:grpSp>
        <p:sp>
          <p:nvSpPr>
            <p:cNvPr id="26" name="Oval 25"/>
            <p:cNvSpPr/>
            <p:nvPr/>
          </p:nvSpPr>
          <p:spPr>
            <a:xfrm>
              <a:off x="3968534" y="3848100"/>
              <a:ext cx="1923835" cy="1733550"/>
            </a:xfrm>
            <a:prstGeom prst="ellipse">
              <a:avLst/>
            </a:prstGeom>
            <a:noFill/>
            <a:ln w="38100" cmpd="sng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116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0257" y="3117103"/>
            <a:ext cx="7583487" cy="623794"/>
          </a:xfrm>
        </p:spPr>
        <p:txBody>
          <a:bodyPr/>
          <a:lstStyle/>
          <a:p>
            <a:pPr algn="ctr"/>
            <a:r>
              <a:rPr lang="en-US" dirty="0" smtClean="0"/>
              <a:t>End</a:t>
            </a:r>
            <a:endParaRPr lang="en-US" dirty="0"/>
          </a:p>
        </p:txBody>
      </p:sp>
      <p:pic>
        <p:nvPicPr>
          <p:cNvPr id="5" name="Picture 4" descr="logo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593" y="312498"/>
            <a:ext cx="1983324" cy="16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0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663" y="1320800"/>
            <a:ext cx="7583487" cy="1044388"/>
          </a:xfrm>
        </p:spPr>
        <p:txBody>
          <a:bodyPr/>
          <a:lstStyle/>
          <a:p>
            <a:r>
              <a:rPr lang="en-US" dirty="0" smtClean="0"/>
              <a:t>Acknowledgment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32" y="2743200"/>
            <a:ext cx="8135937" cy="86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DDF53D"/>
                </a:solidFill>
              </a:rPr>
              <a:t>This </a:t>
            </a:r>
            <a:r>
              <a:rPr lang="en-US" sz="2400" dirty="0">
                <a:solidFill>
                  <a:srgbClr val="DDF53D"/>
                </a:solidFill>
              </a:rPr>
              <a:t>work is supported by the National Aeronautics and Space Administration grants NNX13AG71G &amp; NNX14AO64G </a:t>
            </a:r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593" y="312498"/>
            <a:ext cx="1983324" cy="16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58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G_23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5" y="1346200"/>
            <a:ext cx="3082886" cy="412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7698"/>
            <a:ext cx="7583487" cy="6099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Climatology of Olympic Peninsula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5495" y="5850945"/>
            <a:ext cx="8716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Trebuchet MS"/>
              </a:rPr>
              <a:t>Average rainfall during Nov, Dec and Jan is 400 mm (16”) each month. Range is 75 – 750 mm (3 – 30”) from 98 years of data.</a:t>
            </a:r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15" name="Picture 14" descr="ProbabilityClearwater(20 Day Smooth with months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56" y="1206499"/>
            <a:ext cx="5755244" cy="432122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746500" y="4127500"/>
            <a:ext cx="299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Probability of receiving at least 0.2mm (0.01”) of </a:t>
            </a:r>
            <a:r>
              <a:rPr lang="en-US" dirty="0" err="1" smtClean="0">
                <a:solidFill>
                  <a:srgbClr val="FF0000"/>
                </a:solidFill>
                <a:latin typeface="Trebuchet MS"/>
              </a:rPr>
              <a:t>precip</a:t>
            </a:r>
            <a:r>
              <a:rPr lang="en-US" dirty="0" smtClean="0">
                <a:solidFill>
                  <a:srgbClr val="FF0000"/>
                </a:solidFill>
                <a:latin typeface="Trebuchet MS"/>
              </a:rPr>
              <a:t> </a:t>
            </a:r>
            <a:endParaRPr lang="en-US" dirty="0">
              <a:solidFill>
                <a:srgbClr val="FF0000"/>
              </a:solidFill>
              <a:latin typeface="Trebuchet M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984500" y="1219199"/>
            <a:ext cx="5774268" cy="4330701"/>
            <a:chOff x="2984500" y="1219199"/>
            <a:chExt cx="5774268" cy="4330701"/>
          </a:xfrm>
        </p:grpSpPr>
        <p:pic>
          <p:nvPicPr>
            <p:cNvPr id="16" name="Picture 15" descr="ProbabilityClearwatertenth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4500" y="1219199"/>
              <a:ext cx="5774268" cy="433070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771900" y="4127500"/>
              <a:ext cx="2997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  <a:latin typeface="Trebuchet MS"/>
                </a:rPr>
                <a:t>Probability of receiving at least 2.5 mm (0.1”) of </a:t>
              </a:r>
              <a:r>
                <a:rPr lang="en-US" dirty="0" err="1" smtClean="0">
                  <a:solidFill>
                    <a:srgbClr val="008000"/>
                  </a:solidFill>
                  <a:latin typeface="Trebuchet MS"/>
                </a:rPr>
                <a:t>precip</a:t>
              </a:r>
              <a:r>
                <a:rPr lang="en-US" dirty="0" smtClean="0">
                  <a:solidFill>
                    <a:srgbClr val="008000"/>
                  </a:solidFill>
                  <a:latin typeface="Trebuchet MS"/>
                </a:rPr>
                <a:t> </a:t>
              </a:r>
              <a:endParaRPr lang="en-US" dirty="0">
                <a:solidFill>
                  <a:srgbClr val="008000"/>
                </a:solidFill>
                <a:latin typeface="Trebuchet M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997200" y="1206500"/>
            <a:ext cx="5757334" cy="4318000"/>
            <a:chOff x="2997200" y="1206500"/>
            <a:chExt cx="5757334" cy="4318000"/>
          </a:xfrm>
        </p:grpSpPr>
        <p:pic>
          <p:nvPicPr>
            <p:cNvPr id="18" name="Picture 17" descr="ProbabilityClearwaterhalf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7200" y="1206500"/>
              <a:ext cx="5757334" cy="4318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784600" y="4089400"/>
              <a:ext cx="2997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C5986">
                      <a:lumMod val="60000"/>
                      <a:lumOff val="40000"/>
                    </a:srgbClr>
                  </a:solidFill>
                  <a:latin typeface="Trebuchet MS"/>
                </a:rPr>
                <a:t>Probability of receiving at least 12.5mm (0.5”) of </a:t>
              </a:r>
              <a:r>
                <a:rPr lang="en-US" dirty="0" err="1" smtClean="0">
                  <a:solidFill>
                    <a:srgbClr val="0C5986">
                      <a:lumMod val="60000"/>
                      <a:lumOff val="40000"/>
                    </a:srgbClr>
                  </a:solidFill>
                  <a:latin typeface="Trebuchet MS"/>
                </a:rPr>
                <a:t>precip</a:t>
              </a:r>
              <a:r>
                <a:rPr lang="en-US" dirty="0" smtClean="0">
                  <a:solidFill>
                    <a:srgbClr val="0C5986">
                      <a:lumMod val="60000"/>
                      <a:lumOff val="40000"/>
                    </a:srgbClr>
                  </a:solidFill>
                  <a:latin typeface="Trebuchet MS"/>
                </a:rPr>
                <a:t> </a:t>
              </a:r>
              <a:endParaRPr lang="en-US" dirty="0">
                <a:solidFill>
                  <a:srgbClr val="0C5986">
                    <a:lumMod val="60000"/>
                    <a:lumOff val="40000"/>
                  </a:srgbClr>
                </a:solidFill>
                <a:latin typeface="Trebuchet MS"/>
              </a:endParaRPr>
            </a:p>
          </p:txBody>
        </p:sp>
      </p:grpSp>
      <p:pic>
        <p:nvPicPr>
          <p:cNvPr id="40" name="Picture 7" descr="olympex_topo"/>
          <p:cNvPicPr>
            <a:picLocks noChangeAspect="1" noChangeArrowheads="1"/>
          </p:cNvPicPr>
          <p:nvPr/>
        </p:nvPicPr>
        <p:blipFill>
          <a:blip r:embed="rId6"/>
          <a:srcRect t="5795" r="6477" b="7951"/>
          <a:stretch>
            <a:fillRect/>
          </a:stretch>
        </p:blipFill>
        <p:spPr bwMode="auto">
          <a:xfrm>
            <a:off x="7044267" y="2044700"/>
            <a:ext cx="1484554" cy="1135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ardrop 34"/>
          <p:cNvSpPr/>
          <p:nvPr/>
        </p:nvSpPr>
        <p:spPr>
          <a:xfrm rot="19185818">
            <a:off x="7479147" y="2698865"/>
            <a:ext cx="45719" cy="45719"/>
          </a:xfrm>
          <a:prstGeom prst="teardrop">
            <a:avLst>
              <a:gd name="adj" fmla="val 155669"/>
            </a:avLst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621184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063" y="458614"/>
            <a:ext cx="7583487" cy="1044388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Climatology of the Olympic Peninsula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4804644"/>
            <a:ext cx="8674100" cy="2053355"/>
          </a:xfrm>
          <a:noFill/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Persistent moist onshore flow produces extraordinary annual precipitation totals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2500 mm (100”) on the coast and more than 4570 mm (180”) in the interior</a:t>
            </a:r>
          </a:p>
          <a:p>
            <a:endParaRPr lang="en-US" dirty="0"/>
          </a:p>
        </p:txBody>
      </p:sp>
      <p:pic>
        <p:nvPicPr>
          <p:cNvPr id="6" name="Picture 5" descr="F02_v01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05" y="1553802"/>
            <a:ext cx="4148195" cy="2668961"/>
          </a:xfrm>
          <a:prstGeom prst="rect">
            <a:avLst/>
          </a:prstGeom>
        </p:spPr>
      </p:pic>
      <p:pic>
        <p:nvPicPr>
          <p:cNvPr id="7" name="Picture 6" descr="F03_v01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106" y="1452201"/>
            <a:ext cx="3965961" cy="26689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3946" y="4286263"/>
            <a:ext cx="3937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BFF944"/>
                </a:solidFill>
                <a:latin typeface="Trebuchet MS"/>
              </a:rPr>
              <a:t>Climatology of MSLP from Nov-Feb from NCEP Reanalysis grids 1979 – 2012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78633" y="4108463"/>
            <a:ext cx="38283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BFF944"/>
                </a:solidFill>
                <a:latin typeface="Trebuchet MS"/>
              </a:rPr>
              <a:t>Annual average precipitation in inches from  PRISM (Parameter-elevation Regressions Independent Slopes Model)</a:t>
            </a:r>
          </a:p>
        </p:txBody>
      </p:sp>
      <p:sp>
        <p:nvSpPr>
          <p:cNvPr id="11" name="Oval 10"/>
          <p:cNvSpPr/>
          <p:nvPr/>
        </p:nvSpPr>
        <p:spPr>
          <a:xfrm>
            <a:off x="5078793" y="1958984"/>
            <a:ext cx="1012980" cy="1126276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9" name="Oval 8"/>
          <p:cNvSpPr/>
          <p:nvPr/>
        </p:nvSpPr>
        <p:spPr>
          <a:xfrm>
            <a:off x="3454400" y="2327284"/>
            <a:ext cx="287872" cy="288916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28210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G_23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5" y="1346200"/>
            <a:ext cx="3082886" cy="412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7698"/>
            <a:ext cx="7583487" cy="6099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Rain Forest Climate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5495" y="5850945"/>
            <a:ext cx="8716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Trebuchet MS"/>
              </a:rPr>
              <a:t>Average rainfall during Nov, Dec and Jan is 400 mm (16”) each month. Range is 75 – 750 mm (3 – 30”) from 98 years of data.</a:t>
            </a:r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097102" y="1244598"/>
            <a:ext cx="5774268" cy="4330701"/>
            <a:chOff x="3097102" y="1244598"/>
            <a:chExt cx="5774268" cy="4330701"/>
          </a:xfrm>
        </p:grpSpPr>
        <p:grpSp>
          <p:nvGrpSpPr>
            <p:cNvPr id="17" name="Group 16"/>
            <p:cNvGrpSpPr/>
            <p:nvPr/>
          </p:nvGrpSpPr>
          <p:grpSpPr>
            <a:xfrm>
              <a:off x="3097102" y="1244598"/>
              <a:ext cx="5774268" cy="4330701"/>
              <a:chOff x="2984500" y="1219199"/>
              <a:chExt cx="5774268" cy="4330701"/>
            </a:xfrm>
          </p:grpSpPr>
          <p:pic>
            <p:nvPicPr>
              <p:cNvPr id="16" name="Picture 15" descr="ProbabilityClearwatertenth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4500" y="1219199"/>
                <a:ext cx="5774268" cy="4330701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3771900" y="4127500"/>
                <a:ext cx="2997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1F5C28"/>
                    </a:solidFill>
                    <a:latin typeface="Trebuchet MS"/>
                  </a:rPr>
                  <a:t>Probability of receiving at least 2.5 mm (0.1”) of </a:t>
                </a:r>
                <a:r>
                  <a:rPr lang="en-US" dirty="0" err="1" smtClean="0">
                    <a:solidFill>
                      <a:srgbClr val="1F5C28"/>
                    </a:solidFill>
                    <a:latin typeface="Trebuchet MS"/>
                  </a:rPr>
                  <a:t>precip</a:t>
                </a:r>
                <a:r>
                  <a:rPr lang="en-US" dirty="0" smtClean="0">
                    <a:solidFill>
                      <a:srgbClr val="1F5C28"/>
                    </a:solidFill>
                    <a:latin typeface="Trebuchet MS"/>
                  </a:rPr>
                  <a:t> </a:t>
                </a:r>
                <a:endParaRPr lang="en-US" dirty="0">
                  <a:solidFill>
                    <a:srgbClr val="1F5C28"/>
                  </a:solidFill>
                  <a:latin typeface="Trebuchet MS"/>
                </a:endParaRPr>
              </a:p>
            </p:txBody>
          </p:sp>
        </p:grpSp>
        <p:pic>
          <p:nvPicPr>
            <p:cNvPr id="40" name="Picture 7" descr="olympex_topo"/>
            <p:cNvPicPr>
              <a:picLocks noChangeAspect="1" noChangeArrowheads="1"/>
            </p:cNvPicPr>
            <p:nvPr/>
          </p:nvPicPr>
          <p:blipFill>
            <a:blip r:embed="rId4"/>
            <a:srcRect t="5795" r="6477" b="7951"/>
            <a:stretch>
              <a:fillRect/>
            </a:stretch>
          </p:blipFill>
          <p:spPr bwMode="auto">
            <a:xfrm>
              <a:off x="7044267" y="2044700"/>
              <a:ext cx="1484554" cy="1135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Teardrop 34"/>
            <p:cNvSpPr/>
            <p:nvPr/>
          </p:nvSpPr>
          <p:spPr>
            <a:xfrm rot="19185818">
              <a:off x="7479147" y="2698865"/>
              <a:ext cx="45719" cy="45719"/>
            </a:xfrm>
            <a:prstGeom prst="teardrop">
              <a:avLst>
                <a:gd name="adj" fmla="val 155669"/>
              </a:avLst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rebuchet MS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241800" y="1892300"/>
              <a:ext cx="1003300" cy="0"/>
            </a:xfrm>
            <a:prstGeom prst="straightConnector1">
              <a:avLst/>
            </a:prstGeom>
            <a:ln>
              <a:solidFill>
                <a:srgbClr val="1F5C28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203700" y="151130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1F5C28"/>
                  </a:solidFill>
                </a:rPr>
                <a:t>OLYMPEX</a:t>
              </a:r>
              <a:endParaRPr lang="en-US" dirty="0">
                <a:solidFill>
                  <a:srgbClr val="1F5C2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8971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Typical Frontal Passage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Three different regimes!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25521" y="1384300"/>
            <a:ext cx="6589679" cy="4991100"/>
            <a:chOff x="725521" y="1384300"/>
            <a:chExt cx="6589679" cy="4991100"/>
          </a:xfrm>
        </p:grpSpPr>
        <p:sp>
          <p:nvSpPr>
            <p:cNvPr id="3" name="TextBox 2"/>
            <p:cNvSpPr txBox="1"/>
            <p:nvPr/>
          </p:nvSpPr>
          <p:spPr>
            <a:xfrm>
              <a:off x="725521" y="1424913"/>
              <a:ext cx="12848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rgbClr val="FFFFFF"/>
                  </a:solidFill>
                </a:rPr>
                <a:t>Prefrontal</a:t>
              </a:r>
            </a:p>
          </p:txBody>
        </p:sp>
        <p:pic>
          <p:nvPicPr>
            <p:cNvPr id="7" name="Picture 6" descr="201302250145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100" y="1384300"/>
              <a:ext cx="4991100" cy="49911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Typical Frontal Passage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Three different regimes!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86986" y="1409700"/>
            <a:ext cx="6491714" cy="5054600"/>
            <a:chOff x="886986" y="1409700"/>
            <a:chExt cx="6491714" cy="5054600"/>
          </a:xfrm>
        </p:grpSpPr>
        <p:sp>
          <p:nvSpPr>
            <p:cNvPr id="9" name="TextBox 8"/>
            <p:cNvSpPr txBox="1"/>
            <p:nvPr/>
          </p:nvSpPr>
          <p:spPr>
            <a:xfrm>
              <a:off x="886986" y="3037813"/>
              <a:ext cx="967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14300" algn="r"/>
              <a:r>
                <a:rPr lang="en-US" b="1" dirty="0" smtClean="0">
                  <a:solidFill>
                    <a:srgbClr val="FFFFFF"/>
                  </a:solidFill>
                </a:rPr>
                <a:t>Frontal</a:t>
              </a:r>
            </a:p>
          </p:txBody>
        </p:sp>
        <p:pic>
          <p:nvPicPr>
            <p:cNvPr id="11" name="Picture 10" descr="201302250600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100" y="1409700"/>
              <a:ext cx="5054600" cy="5054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2169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Typical Frontal Passage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Three different regimes!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23196" y="1409700"/>
            <a:ext cx="6868204" cy="5054600"/>
            <a:chOff x="523196" y="1409700"/>
            <a:chExt cx="6868204" cy="5054600"/>
          </a:xfrm>
        </p:grpSpPr>
        <p:sp>
          <p:nvSpPr>
            <p:cNvPr id="8" name="TextBox 7"/>
            <p:cNvSpPr txBox="1"/>
            <p:nvPr/>
          </p:nvSpPr>
          <p:spPr>
            <a:xfrm>
              <a:off x="523196" y="5120613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14300" algn="r"/>
              <a:r>
                <a:rPr lang="en-US" b="1" dirty="0" smtClean="0">
                  <a:solidFill>
                    <a:srgbClr val="FFFFFF"/>
                  </a:solidFill>
                </a:rPr>
                <a:t>Postfrontal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pic>
          <p:nvPicPr>
            <p:cNvPr id="13" name="Picture 12" descr="201302251000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800" y="1409700"/>
              <a:ext cx="5054600" cy="5054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2169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Typical Frontal Passage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Three different regimes!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Content Placeholder 3" descr="loop2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0098" r="-40098"/>
          <a:stretch>
            <a:fillRect/>
          </a:stretch>
        </p:blipFill>
        <p:spPr>
          <a:xfrm>
            <a:off x="779463" y="1521336"/>
            <a:ext cx="7583487" cy="4208930"/>
          </a:xfrm>
        </p:spPr>
      </p:pic>
      <p:sp>
        <p:nvSpPr>
          <p:cNvPr id="6" name="TextBox 5"/>
          <p:cNvSpPr txBox="1"/>
          <p:nvPr/>
        </p:nvSpPr>
        <p:spPr>
          <a:xfrm>
            <a:off x="2388281" y="5730266"/>
            <a:ext cx="6212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SW side of Olympics gets rain well ahead of front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SW side gets rain during front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SW side gets post-frontal showers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4072" y="2021813"/>
            <a:ext cx="1364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FFFF"/>
                </a:solidFill>
              </a:rPr>
              <a:t>Prefrontal</a:t>
            </a:r>
          </a:p>
          <a:p>
            <a:pPr algn="r"/>
            <a:r>
              <a:rPr lang="en-US" b="1" dirty="0" smtClean="0">
                <a:solidFill>
                  <a:srgbClr val="FFFFFF"/>
                </a:solidFill>
              </a:rPr>
              <a:t>Frontal</a:t>
            </a:r>
          </a:p>
          <a:p>
            <a:pPr algn="r"/>
            <a:r>
              <a:rPr lang="en-US" b="1" dirty="0" smtClean="0">
                <a:solidFill>
                  <a:srgbClr val="FFFFFF"/>
                </a:solidFill>
              </a:rPr>
              <a:t>Postfrontal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890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evolution">
  <a:themeElements>
    <a:clrScheme name="Custom 2">
      <a:dk1>
        <a:srgbClr val="0852A0"/>
      </a:dk1>
      <a:lt1>
        <a:sysClr val="window" lastClr="FFFFFF"/>
      </a:lt1>
      <a:dk2>
        <a:srgbClr val="1B3861"/>
      </a:dk2>
      <a:lt2>
        <a:srgbClr val="287EB2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Revolution">
  <a:themeElements>
    <a:clrScheme name="Custom 2">
      <a:dk1>
        <a:srgbClr val="0852A0"/>
      </a:dk1>
      <a:lt1>
        <a:sysClr val="window" lastClr="FFFFFF"/>
      </a:lt1>
      <a:dk2>
        <a:srgbClr val="1B3861"/>
      </a:dk2>
      <a:lt2>
        <a:srgbClr val="287EB2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Revolution">
  <a:themeElements>
    <a:clrScheme name="Custom 2">
      <a:dk1>
        <a:srgbClr val="0852A0"/>
      </a:dk1>
      <a:lt1>
        <a:sysClr val="window" lastClr="FFFFFF"/>
      </a:lt1>
      <a:dk2>
        <a:srgbClr val="1B3861"/>
      </a:dk2>
      <a:lt2>
        <a:srgbClr val="287EB2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19526</TotalTime>
  <Words>920</Words>
  <Application>Microsoft Macintosh PowerPoint</Application>
  <PresentationFormat>On-screen Show (4:3)</PresentationFormat>
  <Paragraphs>177</Paragraphs>
  <Slides>32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Revolution</vt:lpstr>
      <vt:lpstr>Office Theme</vt:lpstr>
      <vt:lpstr>1_Revolution</vt:lpstr>
      <vt:lpstr>2_Revolution</vt:lpstr>
      <vt:lpstr>OLYMPEX: Ground Validation on the Olympic Peninsula in the  U. S. Pacific Northwest</vt:lpstr>
      <vt:lpstr>PowerPoint Presentation</vt:lpstr>
      <vt:lpstr>Regimes </vt:lpstr>
      <vt:lpstr>The Climatology of the Olympic Peninsula</vt:lpstr>
      <vt:lpstr>Rain Forest Climate</vt:lpstr>
      <vt:lpstr>Typical Frontal Passage  Three different regimes!</vt:lpstr>
      <vt:lpstr>Typical Frontal Passage  Three different regimes!</vt:lpstr>
      <vt:lpstr>Typical Frontal Passage  Three different regimes!</vt:lpstr>
      <vt:lpstr>Typical Frontal Passage  Three different regimes!</vt:lpstr>
      <vt:lpstr>OLYMPEX objectives</vt:lpstr>
      <vt:lpstr>Network Overview</vt:lpstr>
      <vt:lpstr>Two Rain Gauge Networks </vt:lpstr>
      <vt:lpstr>Radars</vt:lpstr>
      <vt:lpstr>NPOL/D3R Radar Site</vt:lpstr>
      <vt:lpstr>Radar coverage</vt:lpstr>
      <vt:lpstr>Doppler on Wheels (DOW)</vt:lpstr>
      <vt:lpstr>Ground instruments</vt:lpstr>
      <vt:lpstr>Ground Instrument Sites For Rain</vt:lpstr>
      <vt:lpstr>Event Sampled at Quinault Fisheries 27 – 28 March, 2015</vt:lpstr>
      <vt:lpstr>Event Sampled at Quinault Fisheries 27 – 28 March, 2015</vt:lpstr>
      <vt:lpstr>High Terrain Measurements</vt:lpstr>
      <vt:lpstr>Snow Camera Installations 2014 - 2015</vt:lpstr>
      <vt:lpstr>Leeside Station Hurricane Ridge</vt:lpstr>
      <vt:lpstr>High Elevation Ground Sites with no Power</vt:lpstr>
      <vt:lpstr>Trailer for high elevation installation at Wynoochee</vt:lpstr>
      <vt:lpstr>Also</vt:lpstr>
      <vt:lpstr>OLYMPEX Summary</vt:lpstr>
      <vt:lpstr>Precipitation event (snow) + Accumulation 1 of 2</vt:lpstr>
      <vt:lpstr>Accumulation 2 of 2</vt:lpstr>
      <vt:lpstr>End</vt:lpstr>
      <vt:lpstr>Acknowledgment</vt:lpstr>
      <vt:lpstr>Climatology of Olympic Peninsula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 McMurdie</dc:creator>
  <cp:lastModifiedBy>Robert Houze</cp:lastModifiedBy>
  <cp:revision>189</cp:revision>
  <cp:lastPrinted>2014-12-16T06:50:00Z</cp:lastPrinted>
  <dcterms:created xsi:type="dcterms:W3CDTF">2014-12-13T13:53:58Z</dcterms:created>
  <dcterms:modified xsi:type="dcterms:W3CDTF">2015-05-13T22:40:08Z</dcterms:modified>
</cp:coreProperties>
</file>