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7" r:id="rId3"/>
    <p:sldId id="258" r:id="rId4"/>
    <p:sldId id="257" r:id="rId5"/>
    <p:sldId id="275" r:id="rId6"/>
    <p:sldId id="264" r:id="rId7"/>
    <p:sldId id="259" r:id="rId8"/>
    <p:sldId id="266" r:id="rId9"/>
    <p:sldId id="268" r:id="rId10"/>
    <p:sldId id="276" r:id="rId11"/>
    <p:sldId id="263" r:id="rId12"/>
    <p:sldId id="260" r:id="rId13"/>
    <p:sldId id="272" r:id="rId14"/>
    <p:sldId id="273" r:id="rId15"/>
    <p:sldId id="262" r:id="rId16"/>
    <p:sldId id="270" r:id="rId17"/>
    <p:sldId id="261" r:id="rId18"/>
    <p:sldId id="274" r:id="rId19"/>
    <p:sldId id="269" r:id="rId20"/>
    <p:sldId id="27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35" autoAdjust="0"/>
  </p:normalViewPr>
  <p:slideViewPr>
    <p:cSldViewPr snapToGrid="0" snapToObjects="1">
      <p:cViewPr varScale="1">
        <p:scale>
          <a:sx n="104" d="100"/>
          <a:sy n="104" d="100"/>
        </p:scale>
        <p:origin x="-7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F42E15-A6F1-F34F-95D2-C814207051B2}" type="datetimeFigureOut">
              <a:rPr lang="en-US" smtClean="0"/>
              <a:t>6/17/15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C08B7-451F-0D43-A307-53DA344DC267}" type="slidenum">
              <a:rPr lang="en-US" smtClean="0"/>
              <a:t>‹#›</a:t>
            </a:fld>
            <a:endParaRPr lang="en-US"/>
          </a:p>
        </p:txBody>
      </p:sp>
    </p:spTree>
    <p:extLst>
      <p:ext uri="{BB962C8B-B14F-4D97-AF65-F5344CB8AC3E}">
        <p14:creationId xmlns:p14="http://schemas.microsoft.com/office/powerpoint/2010/main" val="37852618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Plots</a:t>
            </a:r>
            <a:r>
              <a:rPr lang="en-US" baseline="0" dirty="0" smtClean="0"/>
              <a:t> of rainfall from David Roth at NOAA and </a:t>
            </a:r>
            <a:r>
              <a:rPr lang="en-US" baseline="0" dirty="0" err="1" smtClean="0"/>
              <a:t>mexican</a:t>
            </a:r>
            <a:r>
              <a:rPr lang="en-US" baseline="0" dirty="0" smtClean="0"/>
              <a:t> topography. Large swath of rainfall within Veracruz, with the total amount maximizing north of the triangular feature jutting out towards the gulf.</a:t>
            </a:r>
          </a:p>
          <a:p>
            <a:endParaRPr lang="en-US" baseline="0" dirty="0" smtClean="0"/>
          </a:p>
          <a:p>
            <a:r>
              <a:rPr lang="en-US" baseline="0" dirty="0" smtClean="0"/>
              <a:t>GRIP sampled this storm multiple times, I’ll be focusing on the flight over the Gulf and as Karl was making landfall.</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3</a:t>
            </a:fld>
            <a:endParaRPr lang="en-US"/>
          </a:p>
        </p:txBody>
      </p:sp>
    </p:spTree>
    <p:extLst>
      <p:ext uri="{BB962C8B-B14F-4D97-AF65-F5344CB8AC3E}">
        <p14:creationId xmlns:p14="http://schemas.microsoft.com/office/powerpoint/2010/main" val="3732304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Flight track for the 17</a:t>
            </a:r>
            <a:r>
              <a:rPr lang="en-US" baseline="30000" dirty="0" smtClean="0"/>
              <a:t>th</a:t>
            </a:r>
            <a:r>
              <a:rPr lang="en-US" dirty="0" smtClean="0"/>
              <a:t>. For</a:t>
            </a:r>
            <a:r>
              <a:rPr lang="en-US" baseline="0" dirty="0" smtClean="0"/>
              <a:t> the analysis, separating the legs into two separate groups. Red = legs closer to the eyewall. Blue = segments farther from the eyewall.</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12</a:t>
            </a:fld>
            <a:endParaRPr lang="en-US"/>
          </a:p>
        </p:txBody>
      </p:sp>
    </p:spTree>
    <p:extLst>
      <p:ext uri="{BB962C8B-B14F-4D97-AF65-F5344CB8AC3E}">
        <p14:creationId xmlns:p14="http://schemas.microsoft.com/office/powerpoint/2010/main" val="4080904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with 2 of the legs closer to the center of the storm. Immediately notice that the echo depth has been substantially reduced – no longer extends up to where the radar can first pick up returns. Even though leg 1 doesn’t intersect the eyewall, leg 2 does. Small region of remnant eyewall convection, but does not look healthy.</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13</a:t>
            </a:fld>
            <a:endParaRPr lang="en-US"/>
          </a:p>
        </p:txBody>
      </p:sp>
    </p:spTree>
    <p:extLst>
      <p:ext uri="{BB962C8B-B14F-4D97-AF65-F5344CB8AC3E}">
        <p14:creationId xmlns:p14="http://schemas.microsoft.com/office/powerpoint/2010/main" val="1595179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three legs don’t look as</a:t>
            </a:r>
            <a:r>
              <a:rPr lang="en-US" baseline="0" dirty="0" smtClean="0"/>
              <a:t> depleted. Still a decrease in echo top height and more breaks in the returns. Might be slight enhancement over the sloping land surface.</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14</a:t>
            </a:fld>
            <a:endParaRPr lang="en-US"/>
          </a:p>
        </p:txBody>
      </p:sp>
    </p:spTree>
    <p:extLst>
      <p:ext uri="{BB962C8B-B14F-4D97-AF65-F5344CB8AC3E}">
        <p14:creationId xmlns:p14="http://schemas.microsoft.com/office/powerpoint/2010/main" val="1601074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 reflectivity profiles</a:t>
            </a:r>
            <a:r>
              <a:rPr lang="en-US" baseline="0" dirty="0" smtClean="0"/>
              <a:t> show decrease in height below melting level and weaker returns aloft in legs 1 and 2. </a:t>
            </a:r>
          </a:p>
          <a:p>
            <a:endParaRPr lang="en-US" baseline="0" dirty="0" smtClean="0"/>
          </a:p>
          <a:p>
            <a:r>
              <a:rPr lang="en-US" baseline="0" dirty="0" smtClean="0"/>
              <a:t>Now we can look at the legs that are further from the center.</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15</a:t>
            </a:fld>
            <a:endParaRPr lang="en-US"/>
          </a:p>
        </p:txBody>
      </p:sp>
    </p:spTree>
    <p:extLst>
      <p:ext uri="{BB962C8B-B14F-4D97-AF65-F5344CB8AC3E}">
        <p14:creationId xmlns:p14="http://schemas.microsoft.com/office/powerpoint/2010/main" val="2508165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Upstream of the mountain (dashed red line), see the convective</a:t>
            </a:r>
            <a:r>
              <a:rPr lang="en-US" baseline="0" dirty="0" smtClean="0"/>
              <a:t> structure seen in the satellite image. At the tail end transitions to stratiform (closer to mountain edge), could be transitioning? Red and blue lines are slightly inland of mountains and structure is more stratiform with strong </a:t>
            </a:r>
            <a:r>
              <a:rPr lang="en-US" baseline="0" dirty="0" err="1" smtClean="0"/>
              <a:t>brightbanding</a:t>
            </a:r>
            <a:r>
              <a:rPr lang="en-US" baseline="0" dirty="0" smtClean="0"/>
              <a:t>. Additionally, pretty intense returns below the melting layer. Moving even more inland (blue dashed line), reflectivity intensity weakens. In this area, convective clouds rise over the mountains, enhancing fall out which is eventually depleted.</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16</a:t>
            </a:fld>
            <a:endParaRPr lang="en-US"/>
          </a:p>
        </p:txBody>
      </p:sp>
    </p:spTree>
    <p:extLst>
      <p:ext uri="{BB962C8B-B14F-4D97-AF65-F5344CB8AC3E}">
        <p14:creationId xmlns:p14="http://schemas.microsoft.com/office/powerpoint/2010/main" val="4192247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Legs 1 and 2 here have the strongest mean reflectivity</a:t>
            </a:r>
            <a:r>
              <a:rPr lang="en-US" baseline="0" dirty="0" smtClean="0"/>
              <a:t> of any leg, even compared to the </a:t>
            </a:r>
            <a:r>
              <a:rPr lang="en-US" baseline="0" smtClean="0"/>
              <a:t>mature hurricane.</a:t>
            </a:r>
            <a:endParaRPr lang="en-US"/>
          </a:p>
        </p:txBody>
      </p:sp>
      <p:sp>
        <p:nvSpPr>
          <p:cNvPr id="4" name="Slide Number Placeholder 3"/>
          <p:cNvSpPr>
            <a:spLocks noGrp="1"/>
          </p:cNvSpPr>
          <p:nvPr>
            <p:ph type="sldNum" sz="quarter" idx="10"/>
          </p:nvPr>
        </p:nvSpPr>
        <p:spPr/>
        <p:txBody>
          <a:bodyPr/>
          <a:lstStyle/>
          <a:p>
            <a:fld id="{631C08B7-451F-0D43-A307-53DA344DC267}" type="slidenum">
              <a:rPr lang="en-US" smtClean="0"/>
              <a:t>17</a:t>
            </a:fld>
            <a:endParaRPr lang="en-US"/>
          </a:p>
        </p:txBody>
      </p:sp>
    </p:spTree>
    <p:extLst>
      <p:ext uri="{BB962C8B-B14F-4D97-AF65-F5344CB8AC3E}">
        <p14:creationId xmlns:p14="http://schemas.microsoft.com/office/powerpoint/2010/main" val="763133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Karl’s best track in</a:t>
            </a:r>
            <a:r>
              <a:rPr lang="en-US" baseline="0" dirty="0" smtClean="0"/>
              <a:t> terms of wind speed. First flight took place when Karl was in the midst of intensifying. Second flight took place after landfall and while Karl was weakening.</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4</a:t>
            </a:fld>
            <a:endParaRPr lang="en-US"/>
          </a:p>
        </p:txBody>
      </p:sp>
    </p:spTree>
    <p:extLst>
      <p:ext uri="{BB962C8B-B14F-4D97-AF65-F5344CB8AC3E}">
        <p14:creationId xmlns:p14="http://schemas.microsoft.com/office/powerpoint/2010/main" val="1033096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be looking at data</a:t>
            </a:r>
            <a:r>
              <a:rPr lang="en-US" baseline="0" dirty="0" smtClean="0"/>
              <a:t> from the APR2. Ku and </a:t>
            </a:r>
            <a:r>
              <a:rPr lang="en-US" baseline="0" dirty="0" err="1" smtClean="0"/>
              <a:t>Ka</a:t>
            </a:r>
            <a:r>
              <a:rPr lang="en-US" baseline="0" dirty="0" smtClean="0"/>
              <a:t> band radar with </a:t>
            </a:r>
            <a:r>
              <a:rPr lang="en-US" baseline="0" dirty="0" err="1" smtClean="0"/>
              <a:t>doppler</a:t>
            </a:r>
            <a:r>
              <a:rPr lang="en-US" baseline="0" dirty="0" smtClean="0"/>
              <a:t> velocities, but for today I’ll simply focus on the Ku band reflectivity.</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5</a:t>
            </a:fld>
            <a:endParaRPr lang="en-US"/>
          </a:p>
        </p:txBody>
      </p:sp>
    </p:spTree>
    <p:extLst>
      <p:ext uri="{BB962C8B-B14F-4D97-AF65-F5344CB8AC3E}">
        <p14:creationId xmlns:p14="http://schemas.microsoft.com/office/powerpoint/2010/main" val="36395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context, here’s the visible satellite imagery</a:t>
            </a:r>
            <a:r>
              <a:rPr lang="en-US" baseline="0" dirty="0" smtClean="0"/>
              <a:t> when the DC8 was flying. Shows the storm is fairly symmetrical, with the eye present.</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6</a:t>
            </a:fld>
            <a:endParaRPr lang="en-US"/>
          </a:p>
        </p:txBody>
      </p:sp>
    </p:spTree>
    <p:extLst>
      <p:ext uri="{BB962C8B-B14F-4D97-AF65-F5344CB8AC3E}">
        <p14:creationId xmlns:p14="http://schemas.microsoft.com/office/powerpoint/2010/main" val="4109105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full flight track from the 16</a:t>
            </a:r>
            <a:r>
              <a:rPr lang="en-US" baseline="30000" dirty="0" smtClean="0"/>
              <a:t>th</a:t>
            </a:r>
            <a:r>
              <a:rPr lang="en-US" dirty="0" smtClean="0"/>
              <a:t>.</a:t>
            </a:r>
            <a:r>
              <a:rPr lang="en-US" baseline="0" dirty="0" smtClean="0"/>
              <a:t> Red segments denote the portions of each leg where I’ll be looking at the reflectivity data.</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7</a:t>
            </a:fld>
            <a:endParaRPr lang="en-US"/>
          </a:p>
        </p:txBody>
      </p:sp>
    </p:spTree>
    <p:extLst>
      <p:ext uri="{BB962C8B-B14F-4D97-AF65-F5344CB8AC3E}">
        <p14:creationId xmlns:p14="http://schemas.microsoft.com/office/powerpoint/2010/main" val="135736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Cross-sections</a:t>
            </a:r>
            <a:r>
              <a:rPr lang="en-US" baseline="0" dirty="0" smtClean="0"/>
              <a:t> of the </a:t>
            </a:r>
            <a:r>
              <a:rPr lang="en-US" baseline="0" dirty="0" err="1" smtClean="0"/>
              <a:t>ku</a:t>
            </a:r>
            <a:r>
              <a:rPr lang="en-US" baseline="0" dirty="0" smtClean="0"/>
              <a:t>-band reflectivity from the nadir most scan. I’ve blocked out data from the eye, except the first where the leg was slightly off of the center. While there is variation along the flight tracks, the reflectivity returns are relatively consistent. Bright banding in some locations, convective regions and deep vertical extent of the echoes up to where the radar starts measuring.</a:t>
            </a:r>
          </a:p>
          <a:p>
            <a:endParaRPr lang="en-US" baseline="0" dirty="0" smtClean="0"/>
          </a:p>
          <a:p>
            <a:r>
              <a:rPr lang="en-US" baseline="0" dirty="0" smtClean="0"/>
              <a:t>Can also look at the statistics of each leg.</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8</a:t>
            </a:fld>
            <a:endParaRPr lang="en-US"/>
          </a:p>
        </p:txBody>
      </p:sp>
    </p:spTree>
    <p:extLst>
      <p:ext uri="{BB962C8B-B14F-4D97-AF65-F5344CB8AC3E}">
        <p14:creationId xmlns:p14="http://schemas.microsoft.com/office/powerpoint/2010/main" val="581334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Statistics</a:t>
            </a:r>
            <a:r>
              <a:rPr lang="en-US" baseline="0" dirty="0" smtClean="0"/>
              <a:t> confirm this. </a:t>
            </a:r>
            <a:r>
              <a:rPr lang="en-US" baseline="0" dirty="0" err="1" smtClean="0"/>
              <a:t>Cfads</a:t>
            </a:r>
            <a:r>
              <a:rPr lang="en-US" baseline="0" dirty="0" smtClean="0"/>
              <a:t> centered around 30 dBZ at lower levels, shift towards stronger reflectivity below the melting level. Mean reflectivity profiles show mean reflectivity roughly constant with altitude as well as relatively strong above the melting level.</a:t>
            </a:r>
          </a:p>
          <a:p>
            <a:endParaRPr lang="en-US" baseline="0" dirty="0" smtClean="0"/>
          </a:p>
          <a:p>
            <a:r>
              <a:rPr lang="en-US" baseline="0" dirty="0" smtClean="0"/>
              <a:t>All in all, it’s what we would expect from a hurricane. Not terribly surprising, but serves as a nice comparison with the following day.</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9</a:t>
            </a:fld>
            <a:endParaRPr lang="en-US"/>
          </a:p>
        </p:txBody>
      </p:sp>
    </p:spTree>
    <p:extLst>
      <p:ext uri="{BB962C8B-B14F-4D97-AF65-F5344CB8AC3E}">
        <p14:creationId xmlns:p14="http://schemas.microsoft.com/office/powerpoint/2010/main" val="3010527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Statistics</a:t>
            </a:r>
            <a:r>
              <a:rPr lang="en-US" baseline="0" dirty="0" smtClean="0"/>
              <a:t> confirm this. </a:t>
            </a:r>
            <a:r>
              <a:rPr lang="en-US" baseline="0" dirty="0" err="1" smtClean="0"/>
              <a:t>Cfads</a:t>
            </a:r>
            <a:r>
              <a:rPr lang="en-US" baseline="0" dirty="0" smtClean="0"/>
              <a:t> centered around 30 dBZ at lower levels, shift towards stronger reflectivity below the melting level. Mean reflectivity profiles show mean reflectivity roughly constant with altitude as well as relatively strong above the melting level.</a:t>
            </a:r>
          </a:p>
          <a:p>
            <a:endParaRPr lang="en-US" baseline="0" dirty="0" smtClean="0"/>
          </a:p>
          <a:p>
            <a:r>
              <a:rPr lang="en-US" baseline="0" dirty="0" smtClean="0"/>
              <a:t>All in all, it’s what we would expect from a hurricane. Not terribly surprising, but serves as a nice comparison with the following day.</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10</a:t>
            </a:fld>
            <a:endParaRPr lang="en-US"/>
          </a:p>
        </p:txBody>
      </p:sp>
    </p:spTree>
    <p:extLst>
      <p:ext uri="{BB962C8B-B14F-4D97-AF65-F5344CB8AC3E}">
        <p14:creationId xmlns:p14="http://schemas.microsoft.com/office/powerpoint/2010/main" val="3010527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Visible</a:t>
            </a:r>
            <a:r>
              <a:rPr lang="en-US" baseline="0" dirty="0" smtClean="0"/>
              <a:t> satellite image from the 17</a:t>
            </a:r>
            <a:r>
              <a:rPr lang="en-US" baseline="30000" dirty="0" smtClean="0"/>
              <a:t>th</a:t>
            </a:r>
            <a:r>
              <a:rPr lang="en-US" baseline="0" dirty="0" smtClean="0"/>
              <a:t> as the DC8 was flying. Karl has already moved over land and has a ragged appearance. Clouds are thinning to the north of the storm, outflow looks strongest to the south. Can also see some convective clouds north of the triangular topographic feature I pointed out earlier. Eyewall/centermost portion of the storm is south of this feature.</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11</a:t>
            </a:fld>
            <a:endParaRPr lang="en-US"/>
          </a:p>
        </p:txBody>
      </p:sp>
    </p:spTree>
    <p:extLst>
      <p:ext uri="{BB962C8B-B14F-4D97-AF65-F5344CB8AC3E}">
        <p14:creationId xmlns:p14="http://schemas.microsoft.com/office/powerpoint/2010/main" val="188547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91151F-930A-4747-8C4B-816B0F99427A}" type="datetimeFigureOut">
              <a:rPr lang="en-US" smtClean="0"/>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1406159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1151F-930A-4747-8C4B-816B0F99427A}" type="datetimeFigureOut">
              <a:rPr lang="en-US" smtClean="0"/>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3488818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1151F-930A-4747-8C4B-816B0F99427A}" type="datetimeFigureOut">
              <a:rPr lang="en-US" smtClean="0"/>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397362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1151F-930A-4747-8C4B-816B0F99427A}" type="datetimeFigureOut">
              <a:rPr lang="en-US" smtClean="0"/>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156833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91151F-930A-4747-8C4B-816B0F99427A}" type="datetimeFigureOut">
              <a:rPr lang="en-US" smtClean="0"/>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426039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91151F-930A-4747-8C4B-816B0F99427A}" type="datetimeFigureOut">
              <a:rPr lang="en-US" smtClean="0"/>
              <a:t>6/17/15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403540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91151F-930A-4747-8C4B-816B0F99427A}" type="datetimeFigureOut">
              <a:rPr lang="en-US" smtClean="0"/>
              <a:t>6/17/15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272757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91151F-930A-4747-8C4B-816B0F99427A}" type="datetimeFigureOut">
              <a:rPr lang="en-US" smtClean="0"/>
              <a:t>6/17/15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2926648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1151F-930A-4747-8C4B-816B0F99427A}" type="datetimeFigureOut">
              <a:rPr lang="en-US" smtClean="0"/>
              <a:t>6/17/15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1836612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1151F-930A-4747-8C4B-816B0F99427A}" type="datetimeFigureOut">
              <a:rPr lang="en-US" smtClean="0"/>
              <a:t>6/17/15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357171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1151F-930A-4747-8C4B-816B0F99427A}" type="datetimeFigureOut">
              <a:rPr lang="en-US" smtClean="0"/>
              <a:t>6/17/15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20425444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ppleGothic"/>
                <a:ea typeface="AppleGothic"/>
                <a:cs typeface="AppleGothic"/>
              </a:defRPr>
            </a:lvl1pPr>
          </a:lstStyle>
          <a:p>
            <a:fld id="{A191151F-930A-4747-8C4B-816B0F99427A}" type="datetimeFigureOut">
              <a:rPr lang="en-US" smtClean="0"/>
              <a:pPr/>
              <a:t>6/17/15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ppleGothic"/>
                <a:ea typeface="AppleGothic"/>
                <a:cs typeface="AppleGothic"/>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ppleGothic"/>
                <a:ea typeface="AppleGothic"/>
                <a:cs typeface="AppleGothic"/>
              </a:defRPr>
            </a:lvl1pPr>
          </a:lstStyle>
          <a:p>
            <a:fld id="{E7979703-50A4-774D-998A-5EFF16DEF0D3}" type="slidenum">
              <a:rPr lang="en-US" smtClean="0"/>
              <a:pPr/>
              <a:t>‹#›</a:t>
            </a:fld>
            <a:endParaRPr lang="en-US" dirty="0"/>
          </a:p>
        </p:txBody>
      </p:sp>
    </p:spTree>
    <p:extLst>
      <p:ext uri="{BB962C8B-B14F-4D97-AF65-F5344CB8AC3E}">
        <p14:creationId xmlns:p14="http://schemas.microsoft.com/office/powerpoint/2010/main" val="149027403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ppleGothic"/>
          <a:ea typeface="AppleGothic"/>
          <a:cs typeface="Apple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ppleGothic"/>
          <a:ea typeface="AppleGothic"/>
          <a:cs typeface="AppleGothic"/>
        </a:defRPr>
      </a:lvl1pPr>
      <a:lvl2pPr marL="742950" indent="-285750" algn="l" defTabSz="457200" rtl="0" eaLnBrk="1" latinLnBrk="0" hangingPunct="1">
        <a:spcBef>
          <a:spcPct val="20000"/>
        </a:spcBef>
        <a:buFont typeface="Arial"/>
        <a:buChar char="–"/>
        <a:defRPr sz="2800" kern="1200">
          <a:solidFill>
            <a:schemeClr val="tx1"/>
          </a:solidFill>
          <a:latin typeface="AppleGothic"/>
          <a:ea typeface="AppleGothic"/>
          <a:cs typeface="AppleGothic"/>
        </a:defRPr>
      </a:lvl2pPr>
      <a:lvl3pPr marL="1143000" indent="-228600" algn="l" defTabSz="457200" rtl="0" eaLnBrk="1" latinLnBrk="0" hangingPunct="1">
        <a:spcBef>
          <a:spcPct val="20000"/>
        </a:spcBef>
        <a:buFont typeface="Arial"/>
        <a:buChar char="•"/>
        <a:defRPr sz="2400" kern="1200">
          <a:solidFill>
            <a:schemeClr val="tx1"/>
          </a:solidFill>
          <a:latin typeface="AppleGothic"/>
          <a:ea typeface="AppleGothic"/>
          <a:cs typeface="AppleGothic"/>
        </a:defRPr>
      </a:lvl3pPr>
      <a:lvl4pPr marL="1600200" indent="-228600" algn="l" defTabSz="457200" rtl="0" eaLnBrk="1" latinLnBrk="0" hangingPunct="1">
        <a:spcBef>
          <a:spcPct val="20000"/>
        </a:spcBef>
        <a:buFont typeface="Arial"/>
        <a:buChar char="–"/>
        <a:defRPr sz="2000" kern="1200">
          <a:solidFill>
            <a:schemeClr val="tx1"/>
          </a:solidFill>
          <a:latin typeface="AppleGothic"/>
          <a:ea typeface="AppleGothic"/>
          <a:cs typeface="AppleGothic"/>
        </a:defRPr>
      </a:lvl4pPr>
      <a:lvl5pPr marL="2057400" indent="-228600" algn="l" defTabSz="457200" rtl="0" eaLnBrk="1" latinLnBrk="0" hangingPunct="1">
        <a:spcBef>
          <a:spcPct val="20000"/>
        </a:spcBef>
        <a:buFont typeface="Arial"/>
        <a:buChar char="»"/>
        <a:defRPr sz="2000" kern="1200">
          <a:solidFill>
            <a:schemeClr val="tx1"/>
          </a:solidFill>
          <a:latin typeface="AppleGothic"/>
          <a:ea typeface="AppleGothic"/>
          <a:cs typeface="Apple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19.emf"/><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6.emf"/><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6.emf"/><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2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tiff"/><Relationship Id="rId5" Type="http://schemas.openxmlformats.org/officeDocument/2006/relationships/image" Target="../media/image4.tif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8.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900" y="279400"/>
            <a:ext cx="4025900" cy="3079750"/>
          </a:xfrm>
        </p:spPr>
        <p:txBody>
          <a:bodyPr>
            <a:normAutofit/>
          </a:bodyPr>
          <a:lstStyle/>
          <a:p>
            <a:r>
              <a:rPr lang="en-US" dirty="0" smtClean="0"/>
              <a:t>The Evolution of Hurricane Karl’s Structure</a:t>
            </a:r>
            <a:endParaRPr lang="en-US" dirty="0"/>
          </a:p>
        </p:txBody>
      </p:sp>
      <p:sp>
        <p:nvSpPr>
          <p:cNvPr id="3" name="Subtitle 2"/>
          <p:cNvSpPr>
            <a:spLocks noGrp="1"/>
          </p:cNvSpPr>
          <p:nvPr>
            <p:ph type="subTitle" idx="1"/>
          </p:nvPr>
        </p:nvSpPr>
        <p:spPr>
          <a:xfrm>
            <a:off x="0" y="4152900"/>
            <a:ext cx="4178300" cy="1752600"/>
          </a:xfrm>
        </p:spPr>
        <p:txBody>
          <a:bodyPr>
            <a:normAutofit fontScale="85000" lnSpcReduction="20000"/>
          </a:bodyPr>
          <a:lstStyle/>
          <a:p>
            <a:r>
              <a:rPr lang="en-US" sz="2400" dirty="0" smtClean="0"/>
              <a:t>Jennifer DeHart and Robert Houze</a:t>
            </a:r>
          </a:p>
          <a:p>
            <a:endParaRPr lang="en-US" sz="2000" dirty="0" smtClean="0"/>
          </a:p>
          <a:p>
            <a:pPr>
              <a:lnSpc>
                <a:spcPct val="140000"/>
              </a:lnSpc>
            </a:pPr>
            <a:r>
              <a:rPr lang="en-US" sz="2000" dirty="0" smtClean="0"/>
              <a:t>HS3 Science </a:t>
            </a:r>
            <a:r>
              <a:rPr lang="en-US" sz="2000" dirty="0" smtClean="0"/>
              <a:t>Meeting</a:t>
            </a:r>
          </a:p>
          <a:p>
            <a:pPr>
              <a:lnSpc>
                <a:spcPct val="140000"/>
              </a:lnSpc>
            </a:pPr>
            <a:r>
              <a:rPr lang="en-US" sz="2000" dirty="0" smtClean="0"/>
              <a:t>NASA Ames</a:t>
            </a:r>
            <a:endParaRPr lang="en-US" sz="2000" dirty="0" smtClean="0"/>
          </a:p>
          <a:p>
            <a:pPr>
              <a:lnSpc>
                <a:spcPct val="140000"/>
              </a:lnSpc>
            </a:pPr>
            <a:r>
              <a:rPr lang="en-US" sz="2000" dirty="0" smtClean="0"/>
              <a:t>May</a:t>
            </a:r>
            <a:r>
              <a:rPr lang="en-US" sz="2000" dirty="0"/>
              <a:t> </a:t>
            </a:r>
            <a:r>
              <a:rPr lang="en-US" sz="2000" dirty="0" smtClean="0"/>
              <a:t>6, 201</a:t>
            </a:r>
            <a:r>
              <a:rPr lang="en-US" sz="2000" dirty="0" smtClean="0"/>
              <a:t>5</a:t>
            </a:r>
            <a:endParaRPr lang="en-US" sz="2000" dirty="0"/>
          </a:p>
        </p:txBody>
      </p:sp>
      <p:pic>
        <p:nvPicPr>
          <p:cNvPr id="4" name="Picture 3" descr="483079main_20100920_Karl-MODIS_full.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178300" y="12700"/>
            <a:ext cx="4965700" cy="6845300"/>
          </a:xfrm>
          <a:prstGeom prst="rect">
            <a:avLst/>
          </a:prstGeom>
        </p:spPr>
      </p:pic>
      <p:cxnSp>
        <p:nvCxnSpPr>
          <p:cNvPr id="6" name="Straight Connector 5"/>
          <p:cNvCxnSpPr/>
          <p:nvPr/>
        </p:nvCxnSpPr>
        <p:spPr>
          <a:xfrm>
            <a:off x="546100" y="3657600"/>
            <a:ext cx="31369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7935" y="6417644"/>
            <a:ext cx="4089400" cy="307777"/>
          </a:xfrm>
          <a:prstGeom prst="rect">
            <a:avLst/>
          </a:prstGeom>
          <a:noFill/>
        </p:spPr>
        <p:txBody>
          <a:bodyPr wrap="square" rtlCol="0">
            <a:spAutoFit/>
          </a:bodyPr>
          <a:lstStyle/>
          <a:p>
            <a:r>
              <a:rPr lang="en-US" sz="1400" dirty="0" smtClean="0">
                <a:latin typeface="AppleGothic"/>
                <a:ea typeface="AppleGothic"/>
                <a:cs typeface="AppleGothic"/>
              </a:rPr>
              <a:t>NASA grants: NNX13AG71G / NNX12AJ82G</a:t>
            </a:r>
            <a:endParaRPr lang="en-US" sz="1400" dirty="0">
              <a:latin typeface="AppleGothic"/>
              <a:ea typeface="AppleGothic"/>
              <a:cs typeface="AppleGothic"/>
            </a:endParaRPr>
          </a:p>
        </p:txBody>
      </p:sp>
    </p:spTree>
    <p:extLst>
      <p:ext uri="{BB962C8B-B14F-4D97-AF65-F5344CB8AC3E}">
        <p14:creationId xmlns:p14="http://schemas.microsoft.com/office/powerpoint/2010/main" val="34072315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_cfad.png"/>
          <p:cNvPicPr>
            <a:picLocks noChangeAspect="1"/>
          </p:cNvPicPr>
          <p:nvPr/>
        </p:nvPicPr>
        <p:blipFill rotWithShape="1">
          <a:blip r:embed="rId3" cstate="print">
            <a:extLst>
              <a:ext uri="{28A0092B-C50C-407E-A947-70E740481C1C}">
                <a14:useLocalDpi xmlns:a14="http://schemas.microsoft.com/office/drawing/2010/main"/>
              </a:ext>
            </a:extLst>
          </a:blip>
          <a:srcRect l="10312" t="3856" r="9110" b="3856"/>
          <a:stretch/>
        </p:blipFill>
        <p:spPr>
          <a:xfrm>
            <a:off x="65641" y="1072741"/>
            <a:ext cx="9002921" cy="5193406"/>
          </a:xfrm>
          <a:prstGeom prst="rect">
            <a:avLst/>
          </a:prstGeom>
        </p:spPr>
      </p:pic>
      <p:sp>
        <p:nvSpPr>
          <p:cNvPr id="4" name="Title 1"/>
          <p:cNvSpPr txBox="1">
            <a:spLocks/>
          </p:cNvSpPr>
          <p:nvPr/>
        </p:nvSpPr>
        <p:spPr>
          <a:xfrm>
            <a:off x="127000" y="96838"/>
            <a:ext cx="8928100" cy="919162"/>
          </a:xfrm>
          <a:prstGeom prst="rect">
            <a:avLst/>
          </a:prstGeom>
        </p:spPr>
        <p:txBody>
          <a:bodyPr/>
          <a:lstStyle>
            <a:lvl1pPr algn="ctr" defTabSz="457200" rtl="0" eaLnBrk="1" latinLnBrk="0" hangingPunct="1">
              <a:spcBef>
                <a:spcPct val="0"/>
              </a:spcBef>
              <a:buNone/>
              <a:defRPr sz="4400" kern="1200">
                <a:solidFill>
                  <a:schemeClr val="tx1"/>
                </a:solidFill>
                <a:latin typeface="AppleGothic"/>
                <a:ea typeface="AppleGothic"/>
                <a:cs typeface="AppleGothic"/>
              </a:defRPr>
            </a:lvl1pPr>
          </a:lstStyle>
          <a:p>
            <a:r>
              <a:rPr lang="en-US" dirty="0" smtClean="0"/>
              <a:t>Reflectivity CFADs – Sept. 16</a:t>
            </a:r>
            <a:r>
              <a:rPr lang="en-US" baseline="30000" dirty="0" smtClean="0"/>
              <a:t>th</a:t>
            </a:r>
            <a:endParaRPr lang="en-US" dirty="0"/>
          </a:p>
        </p:txBody>
      </p:sp>
      <p:cxnSp>
        <p:nvCxnSpPr>
          <p:cNvPr id="5" name="Straight Connector 4"/>
          <p:cNvCxnSpPr/>
          <p:nvPr/>
        </p:nvCxnSpPr>
        <p:spPr>
          <a:xfrm>
            <a:off x="546100" y="9017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94909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s_mountainpass1.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81485" y="1159203"/>
            <a:ext cx="6206508" cy="5640564"/>
          </a:xfrm>
          <a:prstGeom prst="rect">
            <a:avLst/>
          </a:prstGeom>
        </p:spPr>
      </p:pic>
      <p:sp>
        <p:nvSpPr>
          <p:cNvPr id="3" name="Title 2"/>
          <p:cNvSpPr>
            <a:spLocks noGrp="1"/>
          </p:cNvSpPr>
          <p:nvPr>
            <p:ph type="title"/>
          </p:nvPr>
        </p:nvSpPr>
        <p:spPr>
          <a:xfrm>
            <a:off x="457200" y="139095"/>
            <a:ext cx="8229600" cy="816429"/>
          </a:xfrm>
        </p:spPr>
        <p:txBody>
          <a:bodyPr/>
          <a:lstStyle/>
          <a:p>
            <a:r>
              <a:rPr lang="en-US" dirty="0" smtClean="0"/>
              <a:t>Sept. 17</a:t>
            </a:r>
            <a:r>
              <a:rPr lang="en-US" baseline="30000" dirty="0" smtClean="0"/>
              <a:t>th</a:t>
            </a:r>
            <a:r>
              <a:rPr lang="en-US" dirty="0" smtClean="0"/>
              <a:t> - VIS</a:t>
            </a:r>
            <a:endParaRPr lang="en-US" dirty="0"/>
          </a:p>
        </p:txBody>
      </p:sp>
      <p:cxnSp>
        <p:nvCxnSpPr>
          <p:cNvPr id="4" name="Straight Connector 3"/>
          <p:cNvCxnSpPr/>
          <p:nvPr/>
        </p:nvCxnSpPr>
        <p:spPr>
          <a:xfrm>
            <a:off x="546100" y="10668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96963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acks_0917.ps"/>
          <p:cNvPicPr>
            <a:picLocks noChangeAspect="1"/>
          </p:cNvPicPr>
          <p:nvPr/>
        </p:nvPicPr>
        <p:blipFill rotWithShape="1">
          <a:blip r:embed="rId3" cstate="print">
            <a:extLst>
              <a:ext uri="{28A0092B-C50C-407E-A947-70E740481C1C}">
                <a14:useLocalDpi xmlns:a14="http://schemas.microsoft.com/office/drawing/2010/main"/>
              </a:ext>
            </a:extLst>
          </a:blip>
          <a:srcRect l="4672" t="16460" r="5059" b="7819"/>
          <a:stretch/>
        </p:blipFill>
        <p:spPr>
          <a:xfrm>
            <a:off x="277212" y="1243189"/>
            <a:ext cx="4783667" cy="5192885"/>
          </a:xfrm>
          <a:prstGeom prst="rect">
            <a:avLst/>
          </a:prstGeom>
          <a:solidFill>
            <a:schemeClr val="tx1">
              <a:lumMod val="20000"/>
              <a:lumOff val="80000"/>
            </a:schemeClr>
          </a:solidFill>
        </p:spPr>
      </p:pic>
      <p:sp>
        <p:nvSpPr>
          <p:cNvPr id="2" name="Title 1"/>
          <p:cNvSpPr>
            <a:spLocks noGrp="1"/>
          </p:cNvSpPr>
          <p:nvPr>
            <p:ph type="title"/>
          </p:nvPr>
        </p:nvSpPr>
        <p:spPr>
          <a:xfrm>
            <a:off x="457200" y="108127"/>
            <a:ext cx="8229600" cy="869773"/>
          </a:xfrm>
        </p:spPr>
        <p:txBody>
          <a:bodyPr/>
          <a:lstStyle/>
          <a:p>
            <a:r>
              <a:rPr lang="en-US" dirty="0" smtClean="0"/>
              <a:t>Sept. 17</a:t>
            </a:r>
            <a:r>
              <a:rPr lang="en-US" baseline="30000" dirty="0" smtClean="0"/>
              <a:t>th</a:t>
            </a:r>
            <a:r>
              <a:rPr lang="en-US" dirty="0" smtClean="0"/>
              <a:t> – Flight Track</a:t>
            </a:r>
            <a:endParaRPr lang="en-US" dirty="0"/>
          </a:p>
        </p:txBody>
      </p:sp>
      <p:sp>
        <p:nvSpPr>
          <p:cNvPr id="4" name="TextBox 3"/>
          <p:cNvSpPr txBox="1"/>
          <p:nvPr/>
        </p:nvSpPr>
        <p:spPr>
          <a:xfrm>
            <a:off x="5448300" y="1243189"/>
            <a:ext cx="3441700" cy="2677656"/>
          </a:xfrm>
          <a:prstGeom prst="rect">
            <a:avLst/>
          </a:prstGeom>
          <a:noFill/>
          <a:ln>
            <a:solidFill>
              <a:srgbClr val="F5F5F5"/>
            </a:solidFill>
          </a:ln>
        </p:spPr>
        <p:txBody>
          <a:bodyPr wrap="square" rtlCol="0">
            <a:spAutoFit/>
          </a:bodyPr>
          <a:lstStyle/>
          <a:p>
            <a:r>
              <a:rPr lang="en-US" sz="2400" u="sng" dirty="0" smtClean="0">
                <a:latin typeface="AppleGothic"/>
                <a:ea typeface="AppleGothic"/>
                <a:cs typeface="AppleGothic"/>
              </a:rPr>
              <a:t>Blue legs - NW</a:t>
            </a:r>
          </a:p>
          <a:p>
            <a:r>
              <a:rPr lang="en-US" sz="2400" dirty="0" smtClean="0">
                <a:latin typeface="AppleGothic"/>
                <a:ea typeface="AppleGothic"/>
                <a:cs typeface="AppleGothic"/>
              </a:rPr>
              <a:t>Precipitation features farther from the center</a:t>
            </a:r>
          </a:p>
          <a:p>
            <a:endParaRPr lang="en-US" sz="2400" dirty="0">
              <a:latin typeface="AppleGothic"/>
              <a:ea typeface="AppleGothic"/>
              <a:cs typeface="AppleGothic"/>
            </a:endParaRPr>
          </a:p>
          <a:p>
            <a:r>
              <a:rPr lang="en-US" sz="2400" u="sng" dirty="0" smtClean="0">
                <a:latin typeface="AppleGothic"/>
                <a:ea typeface="AppleGothic"/>
                <a:cs typeface="AppleGothic"/>
              </a:rPr>
              <a:t>Red legs - SE</a:t>
            </a:r>
            <a:endParaRPr lang="en-US" sz="2400" dirty="0" smtClean="0">
              <a:latin typeface="AppleGothic"/>
              <a:ea typeface="AppleGothic"/>
              <a:cs typeface="AppleGothic"/>
            </a:endParaRPr>
          </a:p>
          <a:p>
            <a:r>
              <a:rPr lang="en-US" sz="2400" dirty="0" smtClean="0">
                <a:latin typeface="AppleGothic"/>
                <a:ea typeface="AppleGothic"/>
                <a:cs typeface="AppleGothic"/>
              </a:rPr>
              <a:t>Precipitation features closer to the center</a:t>
            </a:r>
            <a:endParaRPr lang="en-US" sz="2400" dirty="0">
              <a:latin typeface="AppleGothic"/>
              <a:ea typeface="AppleGothic"/>
              <a:cs typeface="AppleGothic"/>
            </a:endParaRPr>
          </a:p>
        </p:txBody>
      </p:sp>
      <p:cxnSp>
        <p:nvCxnSpPr>
          <p:cNvPr id="5" name="Straight Connector 4"/>
          <p:cNvCxnSpPr/>
          <p:nvPr/>
        </p:nvCxnSpPr>
        <p:spPr>
          <a:xfrm>
            <a:off x="546100" y="10287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96907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acks_0917_se.ps"/>
          <p:cNvPicPr>
            <a:picLocks noChangeAspect="1"/>
          </p:cNvPicPr>
          <p:nvPr/>
        </p:nvPicPr>
        <p:blipFill rotWithShape="1">
          <a:blip r:embed="rId3" cstate="print">
            <a:extLst>
              <a:ext uri="{28A0092B-C50C-407E-A947-70E740481C1C}">
                <a14:useLocalDpi xmlns:a14="http://schemas.microsoft.com/office/drawing/2010/main"/>
              </a:ext>
            </a:extLst>
          </a:blip>
          <a:srcRect l="19233" t="29262" r="27981" b="32787"/>
          <a:stretch/>
        </p:blipFill>
        <p:spPr>
          <a:xfrm>
            <a:off x="5638799" y="3581261"/>
            <a:ext cx="3416301" cy="3178442"/>
          </a:xfrm>
          <a:prstGeom prst="rect">
            <a:avLst/>
          </a:prstGeom>
          <a:solidFill>
            <a:schemeClr val="tx1">
              <a:lumMod val="20000"/>
              <a:lumOff val="80000"/>
            </a:schemeClr>
          </a:solidFill>
          <a:ln w="12700" cmpd="sng">
            <a:solidFill>
              <a:schemeClr val="tx1">
                <a:lumMod val="20000"/>
                <a:lumOff val="80000"/>
              </a:schemeClr>
            </a:solidFill>
          </a:ln>
        </p:spPr>
      </p:pic>
      <p:grpSp>
        <p:nvGrpSpPr>
          <p:cNvPr id="41" name="Group 40"/>
          <p:cNvGrpSpPr/>
          <p:nvPr/>
        </p:nvGrpSpPr>
        <p:grpSpPr>
          <a:xfrm>
            <a:off x="157518" y="854064"/>
            <a:ext cx="7665886" cy="3634617"/>
            <a:chOff x="63501" y="63500"/>
            <a:chExt cx="6181020" cy="2767714"/>
          </a:xfrm>
        </p:grpSpPr>
        <p:grpSp>
          <p:nvGrpSpPr>
            <p:cNvPr id="7" name="Group 6"/>
            <p:cNvGrpSpPr/>
            <p:nvPr/>
          </p:nvGrpSpPr>
          <p:grpSpPr>
            <a:xfrm>
              <a:off x="63501" y="63500"/>
              <a:ext cx="5338965" cy="2767714"/>
              <a:chOff x="0" y="0"/>
              <a:chExt cx="7063317" cy="2819935"/>
            </a:xfrm>
          </p:grpSpPr>
          <p:pic>
            <p:nvPicPr>
              <p:cNvPr id="2" name="Picture 1" descr="se_1.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0"/>
                <a:ext cx="7063317" cy="1420957"/>
              </a:xfrm>
              <a:prstGeom prst="rect">
                <a:avLst/>
              </a:prstGeom>
            </p:spPr>
          </p:pic>
          <p:pic>
            <p:nvPicPr>
              <p:cNvPr id="3" name="Picture 2" descr="se_2.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1373830"/>
                <a:ext cx="7063317" cy="1446105"/>
              </a:xfrm>
              <a:prstGeom prst="rect">
                <a:avLst/>
              </a:prstGeom>
            </p:spPr>
          </p:pic>
        </p:grpSp>
        <p:cxnSp>
          <p:nvCxnSpPr>
            <p:cNvPr id="10" name="Straight Connector 9"/>
            <p:cNvCxnSpPr/>
            <p:nvPr/>
          </p:nvCxnSpPr>
          <p:spPr>
            <a:xfrm>
              <a:off x="274254" y="225543"/>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179399" y="225543"/>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200013" y="1571743"/>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96583" y="1571743"/>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191796" y="225543"/>
              <a:ext cx="1177742" cy="972256"/>
            </a:xfrm>
            <a:prstGeom prst="rect">
              <a:avLst/>
            </a:prstGeom>
            <a:solidFill>
              <a:schemeClr val="tx1">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21" name="Rectangle 20"/>
            <p:cNvSpPr/>
            <p:nvPr/>
          </p:nvSpPr>
          <p:spPr>
            <a:xfrm>
              <a:off x="3224808" y="1571743"/>
              <a:ext cx="2144730" cy="972256"/>
            </a:xfrm>
            <a:prstGeom prst="rect">
              <a:avLst/>
            </a:prstGeom>
            <a:solidFill>
              <a:schemeClr val="tx1">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22" name="Rectangle 21"/>
            <p:cNvSpPr/>
            <p:nvPr/>
          </p:nvSpPr>
          <p:spPr>
            <a:xfrm>
              <a:off x="274254" y="1571743"/>
              <a:ext cx="297535" cy="972256"/>
            </a:xfrm>
            <a:prstGeom prst="rect">
              <a:avLst/>
            </a:prstGeom>
            <a:solidFill>
              <a:schemeClr val="tx1">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cxnSp>
          <p:nvCxnSpPr>
            <p:cNvPr id="28" name="Straight Connector 27"/>
            <p:cNvCxnSpPr/>
            <p:nvPr/>
          </p:nvCxnSpPr>
          <p:spPr>
            <a:xfrm>
              <a:off x="261857" y="1197798"/>
              <a:ext cx="3917542"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71789" y="2543998"/>
              <a:ext cx="2628225" cy="0"/>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pic>
          <p:nvPicPr>
            <p:cNvPr id="39" name="Picture 38" descr="pm_3.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747116" y="153237"/>
              <a:ext cx="497405" cy="1823893"/>
            </a:xfrm>
            <a:prstGeom prst="rect">
              <a:avLst/>
            </a:prstGeom>
            <a:ln>
              <a:solidFill>
                <a:schemeClr val="bg1"/>
              </a:solidFill>
            </a:ln>
          </p:spPr>
        </p:pic>
      </p:grpSp>
      <p:sp>
        <p:nvSpPr>
          <p:cNvPr id="40" name="Title 39"/>
          <p:cNvSpPr>
            <a:spLocks noGrp="1"/>
          </p:cNvSpPr>
          <p:nvPr>
            <p:ph type="title"/>
          </p:nvPr>
        </p:nvSpPr>
        <p:spPr>
          <a:xfrm>
            <a:off x="198356" y="98405"/>
            <a:ext cx="7789944" cy="726956"/>
          </a:xfrm>
        </p:spPr>
        <p:txBody>
          <a:bodyPr>
            <a:normAutofit/>
          </a:bodyPr>
          <a:lstStyle/>
          <a:p>
            <a:pPr algn="l"/>
            <a:r>
              <a:rPr lang="en-US" sz="3600" dirty="0" smtClean="0"/>
              <a:t>SE Reflectivity – Legs 1 and 2</a:t>
            </a:r>
            <a:endParaRPr lang="en-US" sz="3600" dirty="0"/>
          </a:p>
        </p:txBody>
      </p:sp>
      <p:sp>
        <p:nvSpPr>
          <p:cNvPr id="42" name="TextBox 41"/>
          <p:cNvSpPr txBox="1"/>
          <p:nvPr/>
        </p:nvSpPr>
        <p:spPr>
          <a:xfrm>
            <a:off x="198356" y="4699000"/>
            <a:ext cx="5079197" cy="1200329"/>
          </a:xfrm>
          <a:prstGeom prst="rect">
            <a:avLst/>
          </a:prstGeom>
          <a:noFill/>
          <a:ln>
            <a:solidFill>
              <a:srgbClr val="F5F5F5"/>
            </a:solidFill>
          </a:ln>
        </p:spPr>
        <p:txBody>
          <a:bodyPr wrap="square" rtlCol="0">
            <a:spAutoFit/>
          </a:bodyPr>
          <a:lstStyle/>
          <a:p>
            <a:pPr marL="285750" indent="-285750">
              <a:buFont typeface="Arial"/>
              <a:buChar char="•"/>
            </a:pPr>
            <a:r>
              <a:rPr lang="en-US" dirty="0" smtClean="0">
                <a:latin typeface="AppleGothic"/>
                <a:ea typeface="AppleGothic"/>
                <a:cs typeface="AppleGothic"/>
              </a:rPr>
              <a:t>Echo depth substantially reduced</a:t>
            </a:r>
          </a:p>
          <a:p>
            <a:pPr marL="285750" indent="-285750">
              <a:buFont typeface="Arial"/>
              <a:buChar char="•"/>
            </a:pPr>
            <a:r>
              <a:rPr lang="en-US" dirty="0" smtClean="0">
                <a:latin typeface="AppleGothic"/>
                <a:ea typeface="AppleGothic"/>
                <a:cs typeface="AppleGothic"/>
              </a:rPr>
              <a:t>Small region of intense reflectivity in eyewall, but convection doesn’t seem as healthy</a:t>
            </a:r>
            <a:endParaRPr lang="en-US" dirty="0">
              <a:latin typeface="AppleGothic"/>
              <a:ea typeface="AppleGothic"/>
              <a:cs typeface="AppleGothic"/>
            </a:endParaRPr>
          </a:p>
        </p:txBody>
      </p:sp>
      <p:cxnSp>
        <p:nvCxnSpPr>
          <p:cNvPr id="19" name="Straight Connector 18"/>
          <p:cNvCxnSpPr/>
          <p:nvPr/>
        </p:nvCxnSpPr>
        <p:spPr>
          <a:xfrm>
            <a:off x="198356" y="787261"/>
            <a:ext cx="8767844"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899400" y="2884012"/>
            <a:ext cx="1155700" cy="461665"/>
          </a:xfrm>
          <a:prstGeom prst="rect">
            <a:avLst/>
          </a:prstGeom>
          <a:noFill/>
        </p:spPr>
        <p:txBody>
          <a:bodyPr wrap="square" rtlCol="0">
            <a:spAutoFit/>
          </a:bodyPr>
          <a:lstStyle/>
          <a:p>
            <a:r>
              <a:rPr lang="en-US" sz="2400" dirty="0" smtClean="0">
                <a:latin typeface="AppleGothic"/>
                <a:ea typeface="AppleGothic"/>
                <a:cs typeface="AppleGothic"/>
              </a:rPr>
              <a:t>dBZ</a:t>
            </a:r>
            <a:endParaRPr lang="en-US" sz="2400" dirty="0">
              <a:latin typeface="AppleGothic"/>
              <a:ea typeface="AppleGothic"/>
              <a:cs typeface="AppleGothic"/>
            </a:endParaRPr>
          </a:p>
        </p:txBody>
      </p:sp>
    </p:spTree>
    <p:extLst>
      <p:ext uri="{BB962C8B-B14F-4D97-AF65-F5344CB8AC3E}">
        <p14:creationId xmlns:p14="http://schemas.microsoft.com/office/powerpoint/2010/main" val="28982898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acks_0917_se.ps"/>
          <p:cNvPicPr>
            <a:picLocks noChangeAspect="1"/>
          </p:cNvPicPr>
          <p:nvPr/>
        </p:nvPicPr>
        <p:blipFill rotWithShape="1">
          <a:blip r:embed="rId3" cstate="print">
            <a:extLst>
              <a:ext uri="{28A0092B-C50C-407E-A947-70E740481C1C}">
                <a14:useLocalDpi xmlns:a14="http://schemas.microsoft.com/office/drawing/2010/main"/>
              </a:ext>
            </a:extLst>
          </a:blip>
          <a:srcRect l="19233" t="29262" r="27981" b="32787"/>
          <a:stretch/>
        </p:blipFill>
        <p:spPr>
          <a:xfrm>
            <a:off x="5613397" y="3566620"/>
            <a:ext cx="3416301" cy="3178442"/>
          </a:xfrm>
          <a:prstGeom prst="rect">
            <a:avLst/>
          </a:prstGeom>
          <a:solidFill>
            <a:schemeClr val="tx1">
              <a:lumMod val="20000"/>
              <a:lumOff val="80000"/>
            </a:schemeClr>
          </a:solidFill>
          <a:ln w="12700" cmpd="sng">
            <a:solidFill>
              <a:schemeClr val="tx1">
                <a:lumMod val="20000"/>
                <a:lumOff val="80000"/>
              </a:schemeClr>
            </a:solidFill>
          </a:ln>
        </p:spPr>
      </p:pic>
      <p:grpSp>
        <p:nvGrpSpPr>
          <p:cNvPr id="9" name="Group 8"/>
          <p:cNvGrpSpPr/>
          <p:nvPr/>
        </p:nvGrpSpPr>
        <p:grpSpPr>
          <a:xfrm>
            <a:off x="155448" y="850392"/>
            <a:ext cx="7097959" cy="4012655"/>
            <a:chOff x="63501" y="2781845"/>
            <a:chExt cx="6028113" cy="4012655"/>
          </a:xfrm>
        </p:grpSpPr>
        <p:pic>
          <p:nvPicPr>
            <p:cNvPr id="4" name="Picture 3" descr="se_3.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501" y="2781845"/>
              <a:ext cx="5338965" cy="1408501"/>
            </a:xfrm>
            <a:prstGeom prst="rect">
              <a:avLst/>
            </a:prstGeom>
          </p:spPr>
        </p:pic>
        <p:pic>
          <p:nvPicPr>
            <p:cNvPr id="5" name="Picture 4" descr="se_4.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3501" y="4116293"/>
              <a:ext cx="5338965" cy="1345274"/>
            </a:xfrm>
            <a:prstGeom prst="rect">
              <a:avLst/>
            </a:prstGeom>
          </p:spPr>
        </p:pic>
        <p:pic>
          <p:nvPicPr>
            <p:cNvPr id="6" name="Picture 5" descr="se_5.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3501" y="5424541"/>
              <a:ext cx="5338965" cy="1369959"/>
            </a:xfrm>
            <a:prstGeom prst="rect">
              <a:avLst/>
            </a:prstGeom>
          </p:spPr>
        </p:pic>
        <p:cxnSp>
          <p:nvCxnSpPr>
            <p:cNvPr id="14" name="Straight Connector 13"/>
            <p:cNvCxnSpPr/>
            <p:nvPr/>
          </p:nvCxnSpPr>
          <p:spPr>
            <a:xfrm>
              <a:off x="4923236" y="2942872"/>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340420" y="2942872"/>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216448" y="4276607"/>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257819" y="4276607"/>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61857" y="5572948"/>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369538" y="5572948"/>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274254" y="2942872"/>
              <a:ext cx="1041372" cy="972256"/>
            </a:xfrm>
            <a:prstGeom prst="rect">
              <a:avLst/>
            </a:prstGeom>
            <a:solidFill>
              <a:schemeClr val="tx1">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24" name="Rectangle 23"/>
            <p:cNvSpPr/>
            <p:nvPr/>
          </p:nvSpPr>
          <p:spPr>
            <a:xfrm>
              <a:off x="274254" y="4276607"/>
              <a:ext cx="917399" cy="972256"/>
            </a:xfrm>
            <a:prstGeom prst="rect">
              <a:avLst/>
            </a:prstGeom>
            <a:solidFill>
              <a:schemeClr val="tx1">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25" name="Rectangle 24"/>
            <p:cNvSpPr/>
            <p:nvPr/>
          </p:nvSpPr>
          <p:spPr>
            <a:xfrm>
              <a:off x="2282614" y="4264143"/>
              <a:ext cx="3086924" cy="972256"/>
            </a:xfrm>
            <a:prstGeom prst="rect">
              <a:avLst/>
            </a:prstGeom>
            <a:solidFill>
              <a:schemeClr val="tx1">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cxnSp>
          <p:nvCxnSpPr>
            <p:cNvPr id="31" name="Straight Connector 30"/>
            <p:cNvCxnSpPr/>
            <p:nvPr/>
          </p:nvCxnSpPr>
          <p:spPr>
            <a:xfrm>
              <a:off x="1315626" y="3915128"/>
              <a:ext cx="3607610" cy="0"/>
            </a:xfrm>
            <a:prstGeom prst="line">
              <a:avLst/>
            </a:prstGeom>
            <a:ln w="762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191653" y="5236398"/>
              <a:ext cx="1066166" cy="0"/>
            </a:xfrm>
            <a:prstGeom prst="line">
              <a:avLst/>
            </a:prstGeom>
            <a:ln w="76200" cmpd="sng">
              <a:solidFill>
                <a:srgbClr val="0000FF"/>
              </a:solidFill>
              <a:prstDash val="sysDash"/>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261857" y="6520274"/>
              <a:ext cx="5107681" cy="0"/>
            </a:xfrm>
            <a:prstGeom prst="line">
              <a:avLst/>
            </a:prstGeom>
            <a:ln w="76200" cmpd="sng">
              <a:solidFill>
                <a:schemeClr val="bg1"/>
              </a:solidFill>
              <a:prstDash val="dash"/>
            </a:ln>
          </p:spPr>
          <p:style>
            <a:lnRef idx="2">
              <a:schemeClr val="accent1"/>
            </a:lnRef>
            <a:fillRef idx="0">
              <a:schemeClr val="accent1"/>
            </a:fillRef>
            <a:effectRef idx="1">
              <a:schemeClr val="accent1"/>
            </a:effectRef>
            <a:fontRef idx="minor">
              <a:schemeClr val="tx1"/>
            </a:fontRef>
          </p:style>
        </p:cxnSp>
        <p:pic>
          <p:nvPicPr>
            <p:cNvPr id="39" name="Picture 38" descr="pm_3.pn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549180" y="2917472"/>
              <a:ext cx="542434" cy="2404319"/>
            </a:xfrm>
            <a:prstGeom prst="rect">
              <a:avLst/>
            </a:prstGeom>
            <a:ln>
              <a:solidFill>
                <a:schemeClr val="bg1"/>
              </a:solidFill>
            </a:ln>
          </p:spPr>
        </p:pic>
      </p:grpSp>
      <p:sp>
        <p:nvSpPr>
          <p:cNvPr id="40" name="Title 39"/>
          <p:cNvSpPr>
            <a:spLocks noGrp="1"/>
          </p:cNvSpPr>
          <p:nvPr>
            <p:ph type="title"/>
          </p:nvPr>
        </p:nvSpPr>
        <p:spPr>
          <a:xfrm>
            <a:off x="201168" y="100584"/>
            <a:ext cx="8432799" cy="726956"/>
          </a:xfrm>
        </p:spPr>
        <p:txBody>
          <a:bodyPr>
            <a:normAutofit/>
          </a:bodyPr>
          <a:lstStyle/>
          <a:p>
            <a:pPr algn="l"/>
            <a:r>
              <a:rPr lang="en-US" sz="3600" dirty="0" smtClean="0"/>
              <a:t>SE Reflectivity – Legs 3, 4 and 5</a:t>
            </a:r>
            <a:endParaRPr lang="en-US" sz="3600" dirty="0"/>
          </a:p>
        </p:txBody>
      </p:sp>
      <p:cxnSp>
        <p:nvCxnSpPr>
          <p:cNvPr id="21" name="Straight Connector 20"/>
          <p:cNvCxnSpPr/>
          <p:nvPr/>
        </p:nvCxnSpPr>
        <p:spPr>
          <a:xfrm>
            <a:off x="198356" y="787261"/>
            <a:ext cx="8767844"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385067" y="2850420"/>
            <a:ext cx="1155700" cy="461665"/>
          </a:xfrm>
          <a:prstGeom prst="rect">
            <a:avLst/>
          </a:prstGeom>
          <a:noFill/>
        </p:spPr>
        <p:txBody>
          <a:bodyPr wrap="square" rtlCol="0">
            <a:spAutoFit/>
          </a:bodyPr>
          <a:lstStyle/>
          <a:p>
            <a:r>
              <a:rPr lang="en-US" sz="2400" dirty="0" smtClean="0">
                <a:latin typeface="AppleGothic"/>
                <a:ea typeface="AppleGothic"/>
                <a:cs typeface="AppleGothic"/>
              </a:rPr>
              <a:t>dBZ</a:t>
            </a:r>
            <a:endParaRPr lang="en-US" sz="2400" dirty="0">
              <a:latin typeface="AppleGothic"/>
              <a:ea typeface="AppleGothic"/>
              <a:cs typeface="AppleGothic"/>
            </a:endParaRPr>
          </a:p>
        </p:txBody>
      </p:sp>
    </p:spTree>
    <p:extLst>
      <p:ext uri="{BB962C8B-B14F-4D97-AF65-F5344CB8AC3E}">
        <p14:creationId xmlns:p14="http://schemas.microsoft.com/office/powerpoint/2010/main" val="11179395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_prof.png"/>
          <p:cNvPicPr>
            <a:picLocks noChangeAspect="1"/>
          </p:cNvPicPr>
          <p:nvPr/>
        </p:nvPicPr>
        <p:blipFill rotWithShape="1">
          <a:blip r:embed="rId3" cstate="print">
            <a:extLst>
              <a:ext uri="{28A0092B-C50C-407E-A947-70E740481C1C}">
                <a14:useLocalDpi xmlns:a14="http://schemas.microsoft.com/office/drawing/2010/main"/>
              </a:ext>
            </a:extLst>
          </a:blip>
          <a:srcRect l="4639" r="7561"/>
          <a:stretch/>
        </p:blipFill>
        <p:spPr>
          <a:xfrm>
            <a:off x="31427" y="1248173"/>
            <a:ext cx="4666093" cy="3971526"/>
          </a:xfrm>
          <a:prstGeom prst="rect">
            <a:avLst/>
          </a:prstGeom>
        </p:spPr>
      </p:pic>
      <p:pic>
        <p:nvPicPr>
          <p:cNvPr id="3" name="Picture 2" descr="tracks_0917_se.ps"/>
          <p:cNvPicPr>
            <a:picLocks noChangeAspect="1"/>
          </p:cNvPicPr>
          <p:nvPr/>
        </p:nvPicPr>
        <p:blipFill rotWithShape="1">
          <a:blip r:embed="rId4" cstate="print">
            <a:extLst>
              <a:ext uri="{28A0092B-C50C-407E-A947-70E740481C1C}">
                <a14:useLocalDpi xmlns:a14="http://schemas.microsoft.com/office/drawing/2010/main"/>
              </a:ext>
            </a:extLst>
          </a:blip>
          <a:srcRect l="5205" t="16666" r="5592" b="20709"/>
          <a:stretch/>
        </p:blipFill>
        <p:spPr>
          <a:xfrm>
            <a:off x="4747186" y="1248173"/>
            <a:ext cx="4371414" cy="3971526"/>
          </a:xfrm>
          <a:prstGeom prst="rect">
            <a:avLst/>
          </a:prstGeom>
          <a:solidFill>
            <a:schemeClr val="tx1">
              <a:lumMod val="20000"/>
              <a:lumOff val="80000"/>
            </a:schemeClr>
          </a:solidFill>
        </p:spPr>
      </p:pic>
      <p:sp>
        <p:nvSpPr>
          <p:cNvPr id="2" name="Title 1"/>
          <p:cNvSpPr>
            <a:spLocks noGrp="1"/>
          </p:cNvSpPr>
          <p:nvPr>
            <p:ph type="title"/>
          </p:nvPr>
        </p:nvSpPr>
        <p:spPr>
          <a:xfrm>
            <a:off x="457200" y="96838"/>
            <a:ext cx="8229600" cy="919162"/>
          </a:xfrm>
        </p:spPr>
        <p:txBody>
          <a:bodyPr/>
          <a:lstStyle/>
          <a:p>
            <a:r>
              <a:rPr lang="en-US" dirty="0" smtClean="0"/>
              <a:t>Mean Reflectivity - SE</a:t>
            </a:r>
            <a:endParaRPr lang="en-US" dirty="0"/>
          </a:p>
        </p:txBody>
      </p:sp>
      <p:cxnSp>
        <p:nvCxnSpPr>
          <p:cNvPr id="5" name="Straight Connector 4"/>
          <p:cNvCxnSpPr/>
          <p:nvPr/>
        </p:nvCxnSpPr>
        <p:spPr>
          <a:xfrm>
            <a:off x="546100" y="10287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09456" y="5372100"/>
            <a:ext cx="6926344" cy="369332"/>
          </a:xfrm>
          <a:prstGeom prst="rect">
            <a:avLst/>
          </a:prstGeom>
          <a:noFill/>
          <a:ln>
            <a:solidFill>
              <a:srgbClr val="F5F5F5"/>
            </a:solidFill>
          </a:ln>
        </p:spPr>
        <p:txBody>
          <a:bodyPr wrap="square" rtlCol="0">
            <a:spAutoFit/>
          </a:bodyPr>
          <a:lstStyle/>
          <a:p>
            <a:pPr marL="285750" indent="-285750">
              <a:buFont typeface="Arial"/>
              <a:buChar char="•"/>
            </a:pPr>
            <a:r>
              <a:rPr lang="en-US" dirty="0" smtClean="0">
                <a:latin typeface="AppleGothic"/>
                <a:ea typeface="AppleGothic"/>
                <a:cs typeface="AppleGothic"/>
              </a:rPr>
              <a:t>Decrease in mean reflectivity values with height</a:t>
            </a:r>
          </a:p>
        </p:txBody>
      </p:sp>
    </p:spTree>
    <p:extLst>
      <p:ext uri="{BB962C8B-B14F-4D97-AF65-F5344CB8AC3E}">
        <p14:creationId xmlns:p14="http://schemas.microsoft.com/office/powerpoint/2010/main" val="17023279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m_3.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79604" y="990979"/>
            <a:ext cx="705585" cy="2587249"/>
          </a:xfrm>
          <a:prstGeom prst="rect">
            <a:avLst/>
          </a:prstGeom>
          <a:ln w="12700" cmpd="sng">
            <a:solidFill>
              <a:srgbClr val="000000"/>
            </a:solidFill>
          </a:ln>
        </p:spPr>
      </p:pic>
      <p:pic>
        <p:nvPicPr>
          <p:cNvPr id="22" name="Picture 21" descr="tracks_0917_pm.ps"/>
          <p:cNvPicPr>
            <a:picLocks noChangeAspect="1"/>
          </p:cNvPicPr>
          <p:nvPr/>
        </p:nvPicPr>
        <p:blipFill rotWithShape="1">
          <a:blip r:embed="rId4" cstate="print">
            <a:extLst>
              <a:ext uri="{28A0092B-C50C-407E-A947-70E740481C1C}">
                <a14:useLocalDpi xmlns:a14="http://schemas.microsoft.com/office/drawing/2010/main"/>
              </a:ext>
            </a:extLst>
          </a:blip>
          <a:srcRect l="19282" t="22264" r="39369" b="32179"/>
          <a:stretch/>
        </p:blipFill>
        <p:spPr>
          <a:xfrm>
            <a:off x="6959599" y="3768728"/>
            <a:ext cx="2093205" cy="2984500"/>
          </a:xfrm>
          <a:prstGeom prst="rect">
            <a:avLst/>
          </a:prstGeom>
          <a:solidFill>
            <a:schemeClr val="tx1">
              <a:lumMod val="20000"/>
              <a:lumOff val="80000"/>
            </a:schemeClr>
          </a:solidFill>
          <a:ln w="12700" cmpd="sng">
            <a:solidFill>
              <a:schemeClr val="tx1">
                <a:lumMod val="20000"/>
                <a:lumOff val="80000"/>
              </a:schemeClr>
            </a:solidFill>
          </a:ln>
        </p:spPr>
      </p:pic>
      <p:grpSp>
        <p:nvGrpSpPr>
          <p:cNvPr id="34" name="Group 33"/>
          <p:cNvGrpSpPr/>
          <p:nvPr/>
        </p:nvGrpSpPr>
        <p:grpSpPr>
          <a:xfrm>
            <a:off x="97548" y="836044"/>
            <a:ext cx="7342356" cy="4388252"/>
            <a:chOff x="97548" y="797944"/>
            <a:chExt cx="7342356" cy="4388252"/>
          </a:xfrm>
        </p:grpSpPr>
        <p:grpSp>
          <p:nvGrpSpPr>
            <p:cNvPr id="21" name="Group 20"/>
            <p:cNvGrpSpPr/>
            <p:nvPr/>
          </p:nvGrpSpPr>
          <p:grpSpPr>
            <a:xfrm>
              <a:off x="97548" y="797944"/>
              <a:ext cx="7342356" cy="4388252"/>
              <a:chOff x="-4052" y="0"/>
              <a:chExt cx="7077952" cy="4388252"/>
            </a:xfrm>
          </p:grpSpPr>
          <p:grpSp>
            <p:nvGrpSpPr>
              <p:cNvPr id="19" name="Group 18"/>
              <p:cNvGrpSpPr/>
              <p:nvPr/>
            </p:nvGrpSpPr>
            <p:grpSpPr>
              <a:xfrm>
                <a:off x="-4052" y="0"/>
                <a:ext cx="7077952" cy="4388252"/>
                <a:chOff x="-4052" y="0"/>
                <a:chExt cx="7077952" cy="4388252"/>
              </a:xfrm>
            </p:grpSpPr>
            <p:pic>
              <p:nvPicPr>
                <p:cNvPr id="2" name="Picture 1" descr="pm_1.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0"/>
                  <a:ext cx="7073900" cy="1420956"/>
                </a:xfrm>
                <a:prstGeom prst="rect">
                  <a:avLst/>
                </a:prstGeom>
              </p:spPr>
            </p:pic>
            <p:pic>
              <p:nvPicPr>
                <p:cNvPr id="3" name="Picture 2" descr="pm_2.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 y="1294708"/>
                  <a:ext cx="2887118" cy="1748162"/>
                </a:xfrm>
                <a:prstGeom prst="rect">
                  <a:avLst/>
                </a:prstGeom>
              </p:spPr>
            </p:pic>
            <p:pic>
              <p:nvPicPr>
                <p:cNvPr id="4" name="Picture 3" descr="pm_3.pn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052" y="3030170"/>
                  <a:ext cx="7077952" cy="1358082"/>
                </a:xfrm>
                <a:prstGeom prst="rect">
                  <a:avLst/>
                </a:prstGeom>
              </p:spPr>
            </p:pic>
            <p:pic>
              <p:nvPicPr>
                <p:cNvPr id="5" name="Picture 4" descr="pm_4.pn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874417" y="1394536"/>
                  <a:ext cx="4199483" cy="1648334"/>
                </a:xfrm>
                <a:prstGeom prst="rect">
                  <a:avLst/>
                </a:prstGeom>
              </p:spPr>
            </p:pic>
            <p:cxnSp>
              <p:nvCxnSpPr>
                <p:cNvPr id="7" name="Straight Connector 6"/>
                <p:cNvCxnSpPr/>
                <p:nvPr/>
              </p:nvCxnSpPr>
              <p:spPr>
                <a:xfrm>
                  <a:off x="5465941" y="174271"/>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02641" y="174271"/>
                  <a:ext cx="0" cy="97225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35141" y="1459056"/>
                  <a:ext cx="0" cy="1299892"/>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810917" y="1459056"/>
                  <a:ext cx="0" cy="1299892"/>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79941" y="1547956"/>
                  <a:ext cx="0" cy="1245028"/>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002641" y="1535256"/>
                  <a:ext cx="0" cy="1245028"/>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58941" y="3149600"/>
                  <a:ext cx="0" cy="990012"/>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07582" y="3149600"/>
                  <a:ext cx="0" cy="990012"/>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grpSp>
          <p:sp>
            <p:nvSpPr>
              <p:cNvPr id="20" name="Rectangle 19"/>
              <p:cNvSpPr/>
              <p:nvPr/>
            </p:nvSpPr>
            <p:spPr>
              <a:xfrm>
                <a:off x="258941" y="148871"/>
                <a:ext cx="5181600" cy="984237"/>
              </a:xfrm>
              <a:prstGeom prst="rect">
                <a:avLst/>
              </a:prstGeom>
              <a:solidFill>
                <a:schemeClr val="tx1">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grpSp>
        <p:cxnSp>
          <p:nvCxnSpPr>
            <p:cNvPr id="23" name="Straight Connector 22"/>
            <p:cNvCxnSpPr/>
            <p:nvPr/>
          </p:nvCxnSpPr>
          <p:spPr>
            <a:xfrm>
              <a:off x="5771878" y="1931052"/>
              <a:ext cx="1599231"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449412" y="3556892"/>
              <a:ext cx="2568261" cy="21988"/>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0365" y="4937556"/>
              <a:ext cx="7000744" cy="0"/>
            </a:xfrm>
            <a:prstGeom prst="line">
              <a:avLst/>
            </a:prstGeom>
            <a:ln w="762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400482" y="3567886"/>
              <a:ext cx="3965501" cy="0"/>
            </a:xfrm>
            <a:prstGeom prst="line">
              <a:avLst/>
            </a:prstGeom>
            <a:ln w="76200" cmpd="sng">
              <a:solidFill>
                <a:srgbClr val="0000FF"/>
              </a:solidFill>
              <a:prstDash val="dash"/>
            </a:ln>
          </p:spPr>
          <p:style>
            <a:lnRef idx="2">
              <a:schemeClr val="accent1"/>
            </a:lnRef>
            <a:fillRef idx="0">
              <a:schemeClr val="accent1"/>
            </a:fillRef>
            <a:effectRef idx="1">
              <a:schemeClr val="accent1"/>
            </a:effectRef>
            <a:fontRef idx="minor">
              <a:schemeClr val="tx1"/>
            </a:fontRef>
          </p:style>
        </p:cxnSp>
      </p:grpSp>
      <p:sp>
        <p:nvSpPr>
          <p:cNvPr id="35" name="Title 39"/>
          <p:cNvSpPr txBox="1">
            <a:spLocks/>
          </p:cNvSpPr>
          <p:nvPr/>
        </p:nvSpPr>
        <p:spPr>
          <a:xfrm>
            <a:off x="201168" y="100584"/>
            <a:ext cx="5283199" cy="72695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ppleGothic"/>
                <a:ea typeface="AppleGothic"/>
                <a:cs typeface="AppleGothic"/>
              </a:defRPr>
            </a:lvl1pPr>
          </a:lstStyle>
          <a:p>
            <a:pPr algn="l"/>
            <a:r>
              <a:rPr lang="en-US" sz="3600" dirty="0" smtClean="0"/>
              <a:t>NW Reflectivity</a:t>
            </a:r>
            <a:endParaRPr lang="en-US" sz="3600" dirty="0"/>
          </a:p>
        </p:txBody>
      </p:sp>
      <p:sp>
        <p:nvSpPr>
          <p:cNvPr id="26" name="TextBox 25"/>
          <p:cNvSpPr txBox="1"/>
          <p:nvPr/>
        </p:nvSpPr>
        <p:spPr>
          <a:xfrm>
            <a:off x="109456" y="5334000"/>
            <a:ext cx="6138944" cy="923330"/>
          </a:xfrm>
          <a:prstGeom prst="rect">
            <a:avLst/>
          </a:prstGeom>
          <a:noFill/>
          <a:ln>
            <a:solidFill>
              <a:srgbClr val="F5F5F5"/>
            </a:solidFill>
          </a:ln>
        </p:spPr>
        <p:txBody>
          <a:bodyPr wrap="square" rtlCol="0">
            <a:spAutoFit/>
          </a:bodyPr>
          <a:lstStyle/>
          <a:p>
            <a:pPr marL="285750" indent="-285750">
              <a:buFont typeface="Arial"/>
              <a:buChar char="•"/>
            </a:pPr>
            <a:r>
              <a:rPr lang="en-US" dirty="0" smtClean="0">
                <a:latin typeface="AppleGothic"/>
                <a:ea typeface="AppleGothic"/>
                <a:cs typeface="AppleGothic"/>
              </a:rPr>
              <a:t>Strong, continuous reflectivity just past mountain edge along flow</a:t>
            </a:r>
          </a:p>
          <a:p>
            <a:pPr marL="285750" indent="-285750">
              <a:buFont typeface="Arial"/>
              <a:buChar char="•"/>
            </a:pPr>
            <a:r>
              <a:rPr lang="en-US" dirty="0" smtClean="0">
                <a:latin typeface="AppleGothic"/>
                <a:ea typeface="AppleGothic"/>
                <a:cs typeface="AppleGothic"/>
              </a:rPr>
              <a:t>Convective before mountain</a:t>
            </a:r>
            <a:endParaRPr lang="en-US" dirty="0">
              <a:latin typeface="AppleGothic"/>
              <a:ea typeface="AppleGothic"/>
              <a:cs typeface="AppleGothic"/>
            </a:endParaRPr>
          </a:p>
        </p:txBody>
      </p:sp>
      <p:cxnSp>
        <p:nvCxnSpPr>
          <p:cNvPr id="27" name="Straight Connector 26"/>
          <p:cNvCxnSpPr/>
          <p:nvPr/>
        </p:nvCxnSpPr>
        <p:spPr>
          <a:xfrm>
            <a:off x="198356" y="736461"/>
            <a:ext cx="8767844"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8285189" y="3133327"/>
            <a:ext cx="858811" cy="461665"/>
          </a:xfrm>
          <a:prstGeom prst="rect">
            <a:avLst/>
          </a:prstGeom>
          <a:noFill/>
        </p:spPr>
        <p:txBody>
          <a:bodyPr wrap="square" rtlCol="0">
            <a:spAutoFit/>
          </a:bodyPr>
          <a:lstStyle/>
          <a:p>
            <a:r>
              <a:rPr lang="en-US" sz="2400" dirty="0" smtClean="0">
                <a:latin typeface="AppleGothic"/>
                <a:ea typeface="AppleGothic"/>
                <a:cs typeface="AppleGothic"/>
              </a:rPr>
              <a:t>dBZ</a:t>
            </a:r>
            <a:endParaRPr lang="en-US" sz="2400" dirty="0">
              <a:latin typeface="AppleGothic"/>
              <a:ea typeface="AppleGothic"/>
              <a:cs typeface="AppleGothic"/>
            </a:endParaRPr>
          </a:p>
        </p:txBody>
      </p:sp>
    </p:spTree>
    <p:extLst>
      <p:ext uri="{BB962C8B-B14F-4D97-AF65-F5344CB8AC3E}">
        <p14:creationId xmlns:p14="http://schemas.microsoft.com/office/powerpoint/2010/main" val="30338128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m_prof.png"/>
          <p:cNvPicPr>
            <a:picLocks noChangeAspect="1"/>
          </p:cNvPicPr>
          <p:nvPr/>
        </p:nvPicPr>
        <p:blipFill rotWithShape="1">
          <a:blip r:embed="rId3" cstate="print">
            <a:extLst>
              <a:ext uri="{28A0092B-C50C-407E-A947-70E740481C1C}">
                <a14:useLocalDpi xmlns:a14="http://schemas.microsoft.com/office/drawing/2010/main"/>
              </a:ext>
            </a:extLst>
          </a:blip>
          <a:srcRect l="4977" r="7334"/>
          <a:stretch/>
        </p:blipFill>
        <p:spPr>
          <a:xfrm>
            <a:off x="75945" y="1257299"/>
            <a:ext cx="4603061" cy="3937000"/>
          </a:xfrm>
          <a:prstGeom prst="rect">
            <a:avLst/>
          </a:prstGeom>
        </p:spPr>
      </p:pic>
      <p:pic>
        <p:nvPicPr>
          <p:cNvPr id="2" name="Picture 1" descr="tracks_0917_pm.ps"/>
          <p:cNvPicPr>
            <a:picLocks noChangeAspect="1"/>
          </p:cNvPicPr>
          <p:nvPr/>
        </p:nvPicPr>
        <p:blipFill rotWithShape="1">
          <a:blip r:embed="rId4" cstate="print">
            <a:extLst>
              <a:ext uri="{28A0092B-C50C-407E-A947-70E740481C1C}">
                <a14:useLocalDpi xmlns:a14="http://schemas.microsoft.com/office/drawing/2010/main"/>
              </a:ext>
            </a:extLst>
          </a:blip>
          <a:srcRect l="5060" t="16255" r="4937" b="20160"/>
          <a:stretch/>
        </p:blipFill>
        <p:spPr>
          <a:xfrm>
            <a:off x="4775141" y="1257298"/>
            <a:ext cx="4306204" cy="3937001"/>
          </a:xfrm>
          <a:prstGeom prst="rect">
            <a:avLst/>
          </a:prstGeom>
          <a:solidFill>
            <a:schemeClr val="tx1">
              <a:lumMod val="20000"/>
              <a:lumOff val="80000"/>
            </a:schemeClr>
          </a:solidFill>
        </p:spPr>
      </p:pic>
      <p:sp>
        <p:nvSpPr>
          <p:cNvPr id="5" name="Title 1"/>
          <p:cNvSpPr txBox="1">
            <a:spLocks/>
          </p:cNvSpPr>
          <p:nvPr/>
        </p:nvSpPr>
        <p:spPr>
          <a:xfrm>
            <a:off x="127000" y="96838"/>
            <a:ext cx="8928100" cy="919162"/>
          </a:xfrm>
          <a:prstGeom prst="rect">
            <a:avLst/>
          </a:prstGeom>
        </p:spPr>
        <p:txBody>
          <a:bodyPr/>
          <a:lstStyle>
            <a:lvl1pPr algn="ctr" defTabSz="457200" rtl="0" eaLnBrk="1" latinLnBrk="0" hangingPunct="1">
              <a:spcBef>
                <a:spcPct val="0"/>
              </a:spcBef>
              <a:buNone/>
              <a:defRPr sz="4400" kern="1200">
                <a:solidFill>
                  <a:schemeClr val="tx1"/>
                </a:solidFill>
                <a:latin typeface="AppleGothic"/>
                <a:ea typeface="AppleGothic"/>
                <a:cs typeface="AppleGothic"/>
              </a:defRPr>
            </a:lvl1pPr>
          </a:lstStyle>
          <a:p>
            <a:r>
              <a:rPr lang="en-US" dirty="0" smtClean="0"/>
              <a:t>Mean Reflectivity - NW</a:t>
            </a:r>
            <a:endParaRPr lang="en-US" dirty="0"/>
          </a:p>
        </p:txBody>
      </p:sp>
      <p:sp>
        <p:nvSpPr>
          <p:cNvPr id="6" name="TextBox 5"/>
          <p:cNvSpPr txBox="1"/>
          <p:nvPr/>
        </p:nvSpPr>
        <p:spPr>
          <a:xfrm>
            <a:off x="109456" y="5372100"/>
            <a:ext cx="6926344" cy="1200329"/>
          </a:xfrm>
          <a:prstGeom prst="rect">
            <a:avLst/>
          </a:prstGeom>
          <a:noFill/>
          <a:ln>
            <a:solidFill>
              <a:srgbClr val="F5F5F5"/>
            </a:solidFill>
          </a:ln>
        </p:spPr>
        <p:txBody>
          <a:bodyPr wrap="square" rtlCol="0">
            <a:spAutoFit/>
          </a:bodyPr>
          <a:lstStyle/>
          <a:p>
            <a:pPr marL="285750" indent="-285750">
              <a:buFont typeface="Arial"/>
              <a:buChar char="•"/>
            </a:pPr>
            <a:r>
              <a:rPr lang="en-US" dirty="0" smtClean="0">
                <a:latin typeface="AppleGothic"/>
                <a:ea typeface="AppleGothic"/>
                <a:cs typeface="AppleGothic"/>
              </a:rPr>
              <a:t>Mean reflectivity most intense after passing over highest tops</a:t>
            </a:r>
          </a:p>
          <a:p>
            <a:pPr marL="285750" indent="-285750">
              <a:buFont typeface="Arial"/>
              <a:buChar char="•"/>
            </a:pPr>
            <a:r>
              <a:rPr lang="en-US" dirty="0" smtClean="0">
                <a:latin typeface="AppleGothic"/>
                <a:ea typeface="AppleGothic"/>
                <a:cs typeface="AppleGothic"/>
              </a:rPr>
              <a:t>Comparable reflectivity strength upstream of mountains compared to other regions of the storm</a:t>
            </a:r>
          </a:p>
          <a:p>
            <a:pPr marL="285750" indent="-285750">
              <a:buFont typeface="Arial"/>
              <a:buChar char="•"/>
            </a:pPr>
            <a:r>
              <a:rPr lang="en-US" dirty="0" smtClean="0">
                <a:latin typeface="AppleGothic"/>
                <a:ea typeface="AppleGothic"/>
                <a:cs typeface="AppleGothic"/>
              </a:rPr>
              <a:t>Weak mean returns further inland as fall out depletes storm</a:t>
            </a:r>
          </a:p>
        </p:txBody>
      </p:sp>
      <p:cxnSp>
        <p:nvCxnSpPr>
          <p:cNvPr id="7" name="Straight Connector 6"/>
          <p:cNvCxnSpPr/>
          <p:nvPr/>
        </p:nvCxnSpPr>
        <p:spPr>
          <a:xfrm>
            <a:off x="546100" y="10287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20045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m_cfad.png"/>
          <p:cNvPicPr>
            <a:picLocks noChangeAspect="1"/>
          </p:cNvPicPr>
          <p:nvPr/>
        </p:nvPicPr>
        <p:blipFill rotWithShape="1">
          <a:blip r:embed="rId2" cstate="print">
            <a:extLst>
              <a:ext uri="{28A0092B-C50C-407E-A947-70E740481C1C}">
                <a14:useLocalDpi xmlns:a14="http://schemas.microsoft.com/office/drawing/2010/main"/>
              </a:ext>
            </a:extLst>
          </a:blip>
          <a:srcRect l="9028" t="4085" r="8750" b="6077"/>
          <a:stretch/>
        </p:blipFill>
        <p:spPr>
          <a:xfrm>
            <a:off x="63500" y="1244600"/>
            <a:ext cx="4753369" cy="3886200"/>
          </a:xfrm>
          <a:prstGeom prst="rect">
            <a:avLst/>
          </a:prstGeom>
        </p:spPr>
      </p:pic>
      <p:pic>
        <p:nvPicPr>
          <p:cNvPr id="3" name="Picture 2" descr="tracks_0917_pm.ps"/>
          <p:cNvPicPr>
            <a:picLocks noChangeAspect="1"/>
          </p:cNvPicPr>
          <p:nvPr/>
        </p:nvPicPr>
        <p:blipFill rotWithShape="1">
          <a:blip r:embed="rId3" cstate="print">
            <a:extLst>
              <a:ext uri="{28A0092B-C50C-407E-A947-70E740481C1C}">
                <a14:useLocalDpi xmlns:a14="http://schemas.microsoft.com/office/drawing/2010/main"/>
              </a:ext>
            </a:extLst>
          </a:blip>
          <a:srcRect l="5060" t="16255" r="4937" b="20160"/>
          <a:stretch/>
        </p:blipFill>
        <p:spPr>
          <a:xfrm>
            <a:off x="4830706" y="1244600"/>
            <a:ext cx="4250639" cy="3886200"/>
          </a:xfrm>
          <a:prstGeom prst="rect">
            <a:avLst/>
          </a:prstGeom>
          <a:solidFill>
            <a:schemeClr val="tx1">
              <a:lumMod val="20000"/>
              <a:lumOff val="80000"/>
            </a:schemeClr>
          </a:solidFill>
        </p:spPr>
      </p:pic>
      <p:cxnSp>
        <p:nvCxnSpPr>
          <p:cNvPr id="4" name="Straight Connector 3"/>
          <p:cNvCxnSpPr/>
          <p:nvPr/>
        </p:nvCxnSpPr>
        <p:spPr>
          <a:xfrm>
            <a:off x="425178" y="2400952"/>
            <a:ext cx="730522"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003278" y="2400952"/>
            <a:ext cx="730522" cy="0"/>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25178" y="4585352"/>
            <a:ext cx="730522" cy="0"/>
          </a:xfrm>
          <a:prstGeom prst="line">
            <a:avLst/>
          </a:prstGeom>
          <a:ln w="762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003278" y="4737752"/>
            <a:ext cx="730522" cy="0"/>
          </a:xfrm>
          <a:prstGeom prst="line">
            <a:avLst/>
          </a:prstGeom>
          <a:ln w="76200" cmpd="sng">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9" name="Title 1"/>
          <p:cNvSpPr txBox="1">
            <a:spLocks/>
          </p:cNvSpPr>
          <p:nvPr/>
        </p:nvSpPr>
        <p:spPr>
          <a:xfrm>
            <a:off x="127000" y="96838"/>
            <a:ext cx="8928100" cy="919162"/>
          </a:xfrm>
          <a:prstGeom prst="rect">
            <a:avLst/>
          </a:prstGeom>
        </p:spPr>
        <p:txBody>
          <a:bodyPr/>
          <a:lstStyle>
            <a:lvl1pPr algn="ctr" defTabSz="457200" rtl="0" eaLnBrk="1" latinLnBrk="0" hangingPunct="1">
              <a:spcBef>
                <a:spcPct val="0"/>
              </a:spcBef>
              <a:buNone/>
              <a:defRPr sz="4400" kern="1200">
                <a:solidFill>
                  <a:schemeClr val="tx1"/>
                </a:solidFill>
                <a:latin typeface="AppleGothic"/>
                <a:ea typeface="AppleGothic"/>
                <a:cs typeface="AppleGothic"/>
              </a:defRPr>
            </a:lvl1pPr>
          </a:lstStyle>
          <a:p>
            <a:r>
              <a:rPr lang="en-US" dirty="0" smtClean="0"/>
              <a:t>Reflectivity CFADs - NW</a:t>
            </a:r>
            <a:endParaRPr lang="en-US" dirty="0"/>
          </a:p>
        </p:txBody>
      </p:sp>
      <p:sp>
        <p:nvSpPr>
          <p:cNvPr id="10" name="TextBox 9"/>
          <p:cNvSpPr txBox="1"/>
          <p:nvPr/>
        </p:nvSpPr>
        <p:spPr>
          <a:xfrm>
            <a:off x="63500" y="5314434"/>
            <a:ext cx="6494544" cy="1200329"/>
          </a:xfrm>
          <a:prstGeom prst="rect">
            <a:avLst/>
          </a:prstGeom>
          <a:noFill/>
          <a:ln>
            <a:solidFill>
              <a:srgbClr val="F5F5F5"/>
            </a:solidFill>
          </a:ln>
        </p:spPr>
        <p:txBody>
          <a:bodyPr wrap="square" rtlCol="0">
            <a:spAutoFit/>
          </a:bodyPr>
          <a:lstStyle/>
          <a:p>
            <a:pPr marL="285750" indent="-285750">
              <a:buFont typeface="Arial"/>
              <a:buChar char="•"/>
            </a:pPr>
            <a:r>
              <a:rPr lang="en-US" dirty="0" smtClean="0">
                <a:latin typeface="AppleGothic"/>
                <a:ea typeface="AppleGothic"/>
                <a:cs typeface="AppleGothic"/>
              </a:rPr>
              <a:t>Distributions for legs 1 and 2 extremely narrow</a:t>
            </a:r>
          </a:p>
          <a:p>
            <a:pPr marL="285750" indent="-285750">
              <a:buFont typeface="Arial"/>
              <a:buChar char="•"/>
            </a:pPr>
            <a:r>
              <a:rPr lang="en-US" dirty="0" smtClean="0">
                <a:latin typeface="AppleGothic"/>
                <a:ea typeface="AppleGothic"/>
                <a:cs typeface="AppleGothic"/>
              </a:rPr>
              <a:t>Convective leg has wider range of reflectivity intensities</a:t>
            </a:r>
          </a:p>
          <a:p>
            <a:pPr marL="285750" indent="-285750">
              <a:buFont typeface="Arial"/>
              <a:buChar char="•"/>
            </a:pPr>
            <a:r>
              <a:rPr lang="en-US" dirty="0" smtClean="0">
                <a:latin typeface="AppleGothic"/>
                <a:ea typeface="AppleGothic"/>
                <a:cs typeface="AppleGothic"/>
              </a:rPr>
              <a:t>Further inland (leg 4), strong reduction in reflectivity intensity due to fallout</a:t>
            </a:r>
          </a:p>
        </p:txBody>
      </p:sp>
      <p:cxnSp>
        <p:nvCxnSpPr>
          <p:cNvPr id="11" name="Straight Connector 10"/>
          <p:cNvCxnSpPr/>
          <p:nvPr/>
        </p:nvCxnSpPr>
        <p:spPr>
          <a:xfrm>
            <a:off x="546100" y="9779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69458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Future Work</a:t>
            </a:r>
            <a:endParaRPr lang="en-US" dirty="0"/>
          </a:p>
        </p:txBody>
      </p:sp>
      <p:sp>
        <p:nvSpPr>
          <p:cNvPr id="3" name="Content Placeholder 2"/>
          <p:cNvSpPr>
            <a:spLocks noGrp="1"/>
          </p:cNvSpPr>
          <p:nvPr>
            <p:ph idx="1"/>
          </p:nvPr>
        </p:nvSpPr>
        <p:spPr/>
        <p:txBody>
          <a:bodyPr>
            <a:normAutofit/>
          </a:bodyPr>
          <a:lstStyle/>
          <a:p>
            <a:r>
              <a:rPr lang="en-US" dirty="0" smtClean="0"/>
              <a:t>Precipitation structure of Karl varies substantially between the 16</a:t>
            </a:r>
            <a:r>
              <a:rPr lang="en-US" baseline="30000" dirty="0" smtClean="0"/>
              <a:t>th</a:t>
            </a:r>
            <a:r>
              <a:rPr lang="en-US" dirty="0" smtClean="0"/>
              <a:t> and 17</a:t>
            </a:r>
            <a:r>
              <a:rPr lang="en-US" baseline="30000" dirty="0" smtClean="0"/>
              <a:t>th</a:t>
            </a:r>
            <a:endParaRPr lang="en-US" dirty="0" smtClean="0"/>
          </a:p>
          <a:p>
            <a:r>
              <a:rPr lang="en-US" dirty="0" smtClean="0"/>
              <a:t>Precipitation farther from the center on the 17</a:t>
            </a:r>
            <a:r>
              <a:rPr lang="en-US" baseline="30000" dirty="0" smtClean="0"/>
              <a:t>th</a:t>
            </a:r>
            <a:r>
              <a:rPr lang="en-US" dirty="0" smtClean="0"/>
              <a:t> follows expected lifecycle of orographic modification</a:t>
            </a:r>
          </a:p>
          <a:p>
            <a:pPr lvl="1"/>
            <a:r>
              <a:rPr lang="en-US" dirty="0" smtClean="0"/>
              <a:t>Orientation of flow relative to topography, region of hurricane, etc.</a:t>
            </a:r>
            <a:endParaRPr lang="en-US" dirty="0"/>
          </a:p>
        </p:txBody>
      </p:sp>
      <p:cxnSp>
        <p:nvCxnSpPr>
          <p:cNvPr id="4" name="Straight Connector 3"/>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07512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Question</a:t>
            </a:r>
            <a:endParaRPr lang="en-US" dirty="0"/>
          </a:p>
        </p:txBody>
      </p:sp>
      <p:sp>
        <p:nvSpPr>
          <p:cNvPr id="3" name="Content Placeholder 2"/>
          <p:cNvSpPr>
            <a:spLocks noGrp="1"/>
          </p:cNvSpPr>
          <p:nvPr>
            <p:ph idx="1"/>
          </p:nvPr>
        </p:nvSpPr>
        <p:spPr/>
        <p:txBody>
          <a:bodyPr/>
          <a:lstStyle/>
          <a:p>
            <a:r>
              <a:rPr lang="en-US" dirty="0" smtClean="0"/>
              <a:t>How does the vertical structure of </a:t>
            </a:r>
            <a:r>
              <a:rPr lang="en-US" dirty="0"/>
              <a:t>precipitation </a:t>
            </a:r>
            <a:r>
              <a:rPr lang="en-US" dirty="0" smtClean="0"/>
              <a:t>in Hurricane </a:t>
            </a:r>
            <a:r>
              <a:rPr lang="en-US" dirty="0"/>
              <a:t>Karl change </a:t>
            </a:r>
            <a:r>
              <a:rPr lang="en-US" dirty="0" smtClean="0"/>
              <a:t>as Karl moves over the mountainous terrain of Mexico?</a:t>
            </a:r>
          </a:p>
          <a:p>
            <a:endParaRPr lang="en-US" dirty="0"/>
          </a:p>
        </p:txBody>
      </p:sp>
      <p:cxnSp>
        <p:nvCxnSpPr>
          <p:cNvPr id="4" name="Straight Connector 3"/>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48982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r>
              <a:rPr lang="en-US" dirty="0" smtClean="0"/>
              <a:t>Analyze derived </a:t>
            </a:r>
            <a:r>
              <a:rPr lang="en-US" dirty="0"/>
              <a:t>fields such as </a:t>
            </a:r>
            <a:r>
              <a:rPr lang="en-US" dirty="0" smtClean="0"/>
              <a:t>vertical </a:t>
            </a:r>
            <a:r>
              <a:rPr lang="en-US" dirty="0"/>
              <a:t>velocity </a:t>
            </a:r>
            <a:endParaRPr lang="en-US" dirty="0" smtClean="0"/>
          </a:p>
          <a:p>
            <a:r>
              <a:rPr lang="en-US" dirty="0" smtClean="0"/>
              <a:t>WRF simulations with terrain modification</a:t>
            </a:r>
            <a:endParaRPr lang="en-US" dirty="0"/>
          </a:p>
          <a:p>
            <a:endParaRPr lang="en-US" dirty="0"/>
          </a:p>
        </p:txBody>
      </p:sp>
      <p:cxnSp>
        <p:nvCxnSpPr>
          <p:cNvPr id="4" name="Straight Connector 3"/>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5" name="Picture 4" descr="tracks_allmicro_v2.ps"/>
          <p:cNvPicPr>
            <a:picLocks noChangeAspect="1"/>
          </p:cNvPicPr>
          <p:nvPr/>
        </p:nvPicPr>
        <p:blipFill rotWithShape="1">
          <a:blip r:embed="rId2">
            <a:extLst>
              <a:ext uri="{28A0092B-C50C-407E-A947-70E740481C1C}">
                <a14:useLocalDpi xmlns:a14="http://schemas.microsoft.com/office/drawing/2010/main" val="0"/>
              </a:ext>
            </a:extLst>
          </a:blip>
          <a:srcRect l="36117" t="16947" r="23688" b="39048"/>
          <a:stretch/>
        </p:blipFill>
        <p:spPr>
          <a:xfrm rot="16200000">
            <a:off x="2957299" y="2668518"/>
            <a:ext cx="3248178" cy="4601872"/>
          </a:xfrm>
          <a:prstGeom prst="rect">
            <a:avLst/>
          </a:prstGeom>
          <a:solidFill>
            <a:schemeClr val="tx1">
              <a:lumMod val="20000"/>
              <a:lumOff val="80000"/>
            </a:schemeClr>
          </a:solidFill>
        </p:spPr>
      </p:pic>
    </p:spTree>
    <p:extLst>
      <p:ext uri="{BB962C8B-B14F-4D97-AF65-F5344CB8AC3E}">
        <p14:creationId xmlns:p14="http://schemas.microsoft.com/office/powerpoint/2010/main" val="29169231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rl2010filledrainblk.gif"/>
          <p:cNvPicPr>
            <a:picLocks noChangeAspect="1"/>
          </p:cNvPicPr>
          <p:nvPr/>
        </p:nvPicPr>
        <p:blipFill rotWithShape="1">
          <a:blip r:embed="rId3" cstate="print">
            <a:extLst>
              <a:ext uri="{28A0092B-C50C-407E-A947-70E740481C1C}">
                <a14:useLocalDpi xmlns:a14="http://schemas.microsoft.com/office/drawing/2010/main"/>
              </a:ext>
            </a:extLst>
          </a:blip>
          <a:srcRect b="31839"/>
          <a:stretch/>
        </p:blipFill>
        <p:spPr>
          <a:xfrm>
            <a:off x="2636699" y="1357340"/>
            <a:ext cx="6418401" cy="3620806"/>
          </a:xfrm>
          <a:prstGeom prst="rect">
            <a:avLst/>
          </a:prstGeom>
          <a:ln>
            <a:solidFill>
              <a:srgbClr val="F5F5F5"/>
            </a:solidFill>
          </a:ln>
        </p:spPr>
      </p:pic>
      <p:sp>
        <p:nvSpPr>
          <p:cNvPr id="3" name="Title 2"/>
          <p:cNvSpPr>
            <a:spLocks noGrp="1"/>
          </p:cNvSpPr>
          <p:nvPr>
            <p:ph type="title"/>
          </p:nvPr>
        </p:nvSpPr>
        <p:spPr>
          <a:xfrm>
            <a:off x="457200" y="274638"/>
            <a:ext cx="8229600" cy="886505"/>
          </a:xfrm>
        </p:spPr>
        <p:txBody>
          <a:bodyPr>
            <a:normAutofit fontScale="90000"/>
          </a:bodyPr>
          <a:lstStyle/>
          <a:p>
            <a:r>
              <a:rPr lang="en-US" dirty="0" smtClean="0"/>
              <a:t>Rainfall and Mexican Topography</a:t>
            </a:r>
            <a:endParaRPr lang="en-US" dirty="0"/>
          </a:p>
        </p:txBody>
      </p:sp>
      <p:pic>
        <p:nvPicPr>
          <p:cNvPr id="4" name="Picture 3" descr="topo copy.tiff"/>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2779" y="6083300"/>
            <a:ext cx="3278921" cy="469900"/>
          </a:xfrm>
          <a:prstGeom prst="rect">
            <a:avLst/>
          </a:prstGeom>
        </p:spPr>
      </p:pic>
      <p:pic>
        <p:nvPicPr>
          <p:cNvPr id="5" name="Picture 4" descr="topo copy.tiff"/>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5479" y="2184400"/>
            <a:ext cx="2585322" cy="3759200"/>
          </a:xfrm>
          <a:prstGeom prst="rect">
            <a:avLst/>
          </a:prstGeom>
          <a:ln>
            <a:solidFill>
              <a:schemeClr val="tx1">
                <a:lumMod val="20000"/>
                <a:lumOff val="80000"/>
              </a:schemeClr>
            </a:solidFill>
          </a:ln>
        </p:spPr>
      </p:pic>
      <p:sp>
        <p:nvSpPr>
          <p:cNvPr id="6" name="TextBox 5"/>
          <p:cNvSpPr txBox="1"/>
          <p:nvPr/>
        </p:nvSpPr>
        <p:spPr>
          <a:xfrm>
            <a:off x="3695700" y="5118100"/>
            <a:ext cx="5359400" cy="1200329"/>
          </a:xfrm>
          <a:prstGeom prst="rect">
            <a:avLst/>
          </a:prstGeom>
          <a:noFill/>
          <a:ln>
            <a:solidFill>
              <a:srgbClr val="F5F5F5"/>
            </a:solidFill>
          </a:ln>
        </p:spPr>
        <p:txBody>
          <a:bodyPr wrap="square" rtlCol="0">
            <a:spAutoFit/>
          </a:bodyPr>
          <a:lstStyle/>
          <a:p>
            <a:pPr marL="285750" indent="-285750">
              <a:buFont typeface="Arial"/>
              <a:buChar char="•"/>
            </a:pPr>
            <a:r>
              <a:rPr lang="en-US" dirty="0" smtClean="0">
                <a:latin typeface="AppleGothic"/>
                <a:ea typeface="AppleGothic"/>
                <a:cs typeface="AppleGothic"/>
              </a:rPr>
              <a:t>Intense rainfall collocated with eastern edge of Mexican topography</a:t>
            </a:r>
          </a:p>
          <a:p>
            <a:pPr marL="285750" indent="-285750">
              <a:buFont typeface="Arial"/>
              <a:buChar char="•"/>
            </a:pPr>
            <a:r>
              <a:rPr lang="en-US" dirty="0" smtClean="0">
                <a:latin typeface="AppleGothic"/>
                <a:ea typeface="AppleGothic"/>
                <a:cs typeface="AppleGothic"/>
              </a:rPr>
              <a:t>Maximum rainfall measured on the northern side of triangular feature</a:t>
            </a:r>
            <a:endParaRPr lang="en-US" dirty="0">
              <a:latin typeface="AppleGothic"/>
              <a:ea typeface="AppleGothic"/>
              <a:cs typeface="AppleGothic"/>
            </a:endParaRPr>
          </a:p>
        </p:txBody>
      </p:sp>
      <p:sp>
        <p:nvSpPr>
          <p:cNvPr id="7" name="TextBox 6"/>
          <p:cNvSpPr txBox="1"/>
          <p:nvPr/>
        </p:nvSpPr>
        <p:spPr>
          <a:xfrm>
            <a:off x="6070600" y="6470829"/>
            <a:ext cx="2984500" cy="307777"/>
          </a:xfrm>
          <a:prstGeom prst="rect">
            <a:avLst/>
          </a:prstGeom>
          <a:noFill/>
          <a:ln>
            <a:noFill/>
          </a:ln>
        </p:spPr>
        <p:txBody>
          <a:bodyPr wrap="square" rtlCol="0">
            <a:spAutoFit/>
          </a:bodyPr>
          <a:lstStyle/>
          <a:p>
            <a:pPr algn="r"/>
            <a:r>
              <a:rPr lang="en-US" sz="1400" dirty="0" smtClean="0">
                <a:latin typeface="AppleGothic"/>
                <a:ea typeface="AppleGothic"/>
                <a:cs typeface="AppleGothic"/>
              </a:rPr>
              <a:t>Image: David Roth, NOAA</a:t>
            </a:r>
          </a:p>
        </p:txBody>
      </p:sp>
      <p:cxnSp>
        <p:nvCxnSpPr>
          <p:cNvPr id="8" name="Straight Connector 7"/>
          <p:cNvCxnSpPr/>
          <p:nvPr/>
        </p:nvCxnSpPr>
        <p:spPr>
          <a:xfrm>
            <a:off x="546100" y="11430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01816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74038"/>
            <a:ext cx="8229600" cy="706199"/>
          </a:xfrm>
        </p:spPr>
        <p:txBody>
          <a:bodyPr>
            <a:normAutofit fontScale="90000"/>
          </a:bodyPr>
          <a:lstStyle/>
          <a:p>
            <a:r>
              <a:rPr lang="en-US" dirty="0" smtClean="0"/>
              <a:t>Karl Best Track</a:t>
            </a:r>
            <a:endParaRPr lang="en-US" dirty="0"/>
          </a:p>
        </p:txBody>
      </p:sp>
      <p:sp>
        <p:nvSpPr>
          <p:cNvPr id="13" name="TextBox 12"/>
          <p:cNvSpPr txBox="1"/>
          <p:nvPr/>
        </p:nvSpPr>
        <p:spPr>
          <a:xfrm>
            <a:off x="6070600" y="6470829"/>
            <a:ext cx="2984500" cy="307777"/>
          </a:xfrm>
          <a:prstGeom prst="rect">
            <a:avLst/>
          </a:prstGeom>
          <a:noFill/>
          <a:ln>
            <a:noFill/>
          </a:ln>
        </p:spPr>
        <p:txBody>
          <a:bodyPr wrap="square" rtlCol="0">
            <a:spAutoFit/>
          </a:bodyPr>
          <a:lstStyle/>
          <a:p>
            <a:pPr algn="r"/>
            <a:r>
              <a:rPr lang="en-US" sz="1400" dirty="0" smtClean="0">
                <a:latin typeface="AppleGothic"/>
                <a:ea typeface="AppleGothic"/>
                <a:cs typeface="AppleGothic"/>
              </a:rPr>
              <a:t>Image: NHC</a:t>
            </a:r>
          </a:p>
        </p:txBody>
      </p:sp>
      <p:grpSp>
        <p:nvGrpSpPr>
          <p:cNvPr id="2" name="Group 1"/>
          <p:cNvGrpSpPr/>
          <p:nvPr/>
        </p:nvGrpSpPr>
        <p:grpSpPr>
          <a:xfrm>
            <a:off x="546100" y="889000"/>
            <a:ext cx="8026400" cy="4870752"/>
            <a:chOff x="546100" y="838200"/>
            <a:chExt cx="8026400" cy="4870752"/>
          </a:xfrm>
        </p:grpSpPr>
        <p:grpSp>
          <p:nvGrpSpPr>
            <p:cNvPr id="6" name="Group 5"/>
            <p:cNvGrpSpPr/>
            <p:nvPr/>
          </p:nvGrpSpPr>
          <p:grpSpPr>
            <a:xfrm>
              <a:off x="810259" y="980837"/>
              <a:ext cx="7535455" cy="4728115"/>
              <a:chOff x="0" y="241300"/>
              <a:chExt cx="9144000" cy="6354164"/>
            </a:xfrm>
          </p:grpSpPr>
          <p:pic>
            <p:nvPicPr>
              <p:cNvPr id="4" name="Picture 3"/>
              <p:cNvPicPr>
                <a:picLocks noChangeAspect="1"/>
              </p:cNvPicPr>
              <p:nvPr/>
            </p:nvPicPr>
            <p:blipFill>
              <a:blip r:embed="rId3"/>
              <a:stretch>
                <a:fillRect/>
              </a:stretch>
            </p:blipFill>
            <p:spPr>
              <a:xfrm>
                <a:off x="0" y="241300"/>
                <a:ext cx="9144000" cy="6354164"/>
              </a:xfrm>
              <a:prstGeom prst="rect">
                <a:avLst/>
              </a:prstGeom>
            </p:spPr>
          </p:pic>
          <p:cxnSp>
            <p:nvCxnSpPr>
              <p:cNvPr id="3" name="Straight Connector 2"/>
              <p:cNvCxnSpPr/>
              <p:nvPr/>
            </p:nvCxnSpPr>
            <p:spPr>
              <a:xfrm flipV="1">
                <a:off x="7368008" y="490419"/>
                <a:ext cx="12574" cy="5143107"/>
              </a:xfrm>
              <a:prstGeom prst="line">
                <a:avLst/>
              </a:prstGeom>
              <a:ln w="57150" cmpd="sng">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8086210" y="490419"/>
                <a:ext cx="12574" cy="5143107"/>
              </a:xfrm>
              <a:prstGeom prst="line">
                <a:avLst/>
              </a:prstGeom>
              <a:ln w="57150" cmpd="sng">
                <a:solidFill>
                  <a:srgbClr val="C0504D"/>
                </a:solidFill>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4775200" y="2768600"/>
              <a:ext cx="1104900" cy="368300"/>
            </a:xfrm>
            <a:prstGeom prst="rect">
              <a:avLst/>
            </a:prstGeom>
            <a:noFill/>
          </p:spPr>
          <p:txBody>
            <a:bodyPr wrap="square" rtlCol="0">
              <a:spAutoFit/>
            </a:bodyPr>
            <a:lstStyle/>
            <a:p>
              <a:r>
                <a:rPr lang="en-US" b="1" dirty="0" smtClean="0">
                  <a:solidFill>
                    <a:schemeClr val="bg1"/>
                  </a:solidFill>
                </a:rPr>
                <a:t>Flight 1</a:t>
              </a:r>
              <a:endParaRPr lang="en-US" b="1" dirty="0">
                <a:solidFill>
                  <a:schemeClr val="bg1"/>
                </a:solidFill>
              </a:endParaRPr>
            </a:p>
          </p:txBody>
        </p:sp>
        <p:sp>
          <p:nvSpPr>
            <p:cNvPr id="9" name="TextBox 8"/>
            <p:cNvSpPr txBox="1"/>
            <p:nvPr/>
          </p:nvSpPr>
          <p:spPr>
            <a:xfrm>
              <a:off x="5327650" y="1917700"/>
              <a:ext cx="1104900" cy="368300"/>
            </a:xfrm>
            <a:prstGeom prst="rect">
              <a:avLst/>
            </a:prstGeom>
            <a:noFill/>
          </p:spPr>
          <p:txBody>
            <a:bodyPr wrap="square" rtlCol="0">
              <a:spAutoFit/>
            </a:bodyPr>
            <a:lstStyle/>
            <a:p>
              <a:r>
                <a:rPr lang="en-US" b="1" dirty="0" smtClean="0">
                  <a:solidFill>
                    <a:schemeClr val="bg1"/>
                  </a:solidFill>
                </a:rPr>
                <a:t>Flight 2</a:t>
              </a:r>
              <a:endParaRPr lang="en-US" b="1" dirty="0">
                <a:solidFill>
                  <a:schemeClr val="bg1"/>
                </a:solidFill>
              </a:endParaRPr>
            </a:p>
          </p:txBody>
        </p:sp>
        <p:cxnSp>
          <p:nvCxnSpPr>
            <p:cNvPr id="11" name="Straight Arrow Connector 10"/>
            <p:cNvCxnSpPr/>
            <p:nvPr/>
          </p:nvCxnSpPr>
          <p:spPr>
            <a:xfrm flipV="1">
              <a:off x="6197600" y="2108200"/>
              <a:ext cx="1155700" cy="12700"/>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5619750" y="2971800"/>
              <a:ext cx="1155700" cy="12700"/>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46100" y="8382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9923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APR2 on DC8</a:t>
            </a:r>
            <a:endParaRPr lang="en-US" dirty="0"/>
          </a:p>
        </p:txBody>
      </p:sp>
      <p:cxnSp>
        <p:nvCxnSpPr>
          <p:cNvPr id="4" name="Straight Connector 3"/>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5" name="Picture 4" descr="instrument_images_002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99423" y="1674149"/>
            <a:ext cx="6350000" cy="4762500"/>
          </a:xfrm>
          <a:prstGeom prst="rect">
            <a:avLst/>
          </a:prstGeom>
        </p:spPr>
      </p:pic>
    </p:spTree>
    <p:extLst>
      <p:ext uri="{BB962C8B-B14F-4D97-AF65-F5344CB8AC3E}">
        <p14:creationId xmlns:p14="http://schemas.microsoft.com/office/powerpoint/2010/main" val="4206597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s_mountainpass2.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3083" y="1290743"/>
            <a:ext cx="5253583" cy="5168113"/>
          </a:xfrm>
          <a:prstGeom prst="rect">
            <a:avLst/>
          </a:prstGeom>
        </p:spPr>
      </p:pic>
      <p:sp>
        <p:nvSpPr>
          <p:cNvPr id="3" name="Title 2"/>
          <p:cNvSpPr>
            <a:spLocks noGrp="1"/>
          </p:cNvSpPr>
          <p:nvPr>
            <p:ph type="title"/>
          </p:nvPr>
        </p:nvSpPr>
        <p:spPr>
          <a:xfrm>
            <a:off x="457200" y="81118"/>
            <a:ext cx="8229600" cy="946977"/>
          </a:xfrm>
        </p:spPr>
        <p:txBody>
          <a:bodyPr/>
          <a:lstStyle/>
          <a:p>
            <a:r>
              <a:rPr lang="en-US" dirty="0" smtClean="0"/>
              <a:t>Sept. 16</a:t>
            </a:r>
            <a:r>
              <a:rPr lang="en-US" baseline="30000" dirty="0" smtClean="0"/>
              <a:t>th</a:t>
            </a:r>
            <a:r>
              <a:rPr lang="en-US" dirty="0"/>
              <a:t> </a:t>
            </a:r>
            <a:r>
              <a:rPr lang="en-US" dirty="0" smtClean="0"/>
              <a:t>- VIS</a:t>
            </a:r>
            <a:endParaRPr lang="en-US" dirty="0"/>
          </a:p>
        </p:txBody>
      </p:sp>
      <p:cxnSp>
        <p:nvCxnSpPr>
          <p:cNvPr id="4" name="Straight Connector 3"/>
          <p:cNvCxnSpPr/>
          <p:nvPr/>
        </p:nvCxnSpPr>
        <p:spPr>
          <a:xfrm>
            <a:off x="546100" y="10795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493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cks_0916.ps"/>
          <p:cNvPicPr>
            <a:picLocks noChangeAspect="1"/>
          </p:cNvPicPr>
          <p:nvPr/>
        </p:nvPicPr>
        <p:blipFill rotWithShape="1">
          <a:blip r:embed="rId3" cstate="print">
            <a:extLst>
              <a:ext uri="{28A0092B-C50C-407E-A947-70E740481C1C}">
                <a14:useLocalDpi xmlns:a14="http://schemas.microsoft.com/office/drawing/2010/main"/>
              </a:ext>
            </a:extLst>
          </a:blip>
          <a:srcRect l="5326" t="17490" r="5204" b="9054"/>
          <a:stretch/>
        </p:blipFill>
        <p:spPr>
          <a:xfrm>
            <a:off x="546100" y="1494370"/>
            <a:ext cx="4475710" cy="4755441"/>
          </a:xfrm>
          <a:prstGeom prst="rect">
            <a:avLst/>
          </a:prstGeom>
          <a:solidFill>
            <a:schemeClr val="tx1">
              <a:lumMod val="20000"/>
              <a:lumOff val="80000"/>
            </a:schemeClr>
          </a:solidFill>
        </p:spPr>
      </p:pic>
      <p:sp>
        <p:nvSpPr>
          <p:cNvPr id="3" name="Title 2"/>
          <p:cNvSpPr txBox="1">
            <a:spLocks/>
          </p:cNvSpPr>
          <p:nvPr/>
        </p:nvSpPr>
        <p:spPr>
          <a:xfrm>
            <a:off x="457200" y="81118"/>
            <a:ext cx="8229600" cy="946977"/>
          </a:xfrm>
          <a:prstGeom prst="rect">
            <a:avLst/>
          </a:prstGeom>
        </p:spPr>
        <p:txBody>
          <a:bodyPr/>
          <a:lstStyle>
            <a:lvl1pPr algn="ctr" defTabSz="457200" rtl="0" eaLnBrk="1" latinLnBrk="0" hangingPunct="1">
              <a:spcBef>
                <a:spcPct val="0"/>
              </a:spcBef>
              <a:buNone/>
              <a:defRPr sz="4400" kern="1200">
                <a:solidFill>
                  <a:schemeClr val="tx1"/>
                </a:solidFill>
                <a:latin typeface="AppleGothic"/>
                <a:ea typeface="AppleGothic"/>
                <a:cs typeface="AppleGothic"/>
              </a:defRPr>
            </a:lvl1pPr>
          </a:lstStyle>
          <a:p>
            <a:r>
              <a:rPr lang="en-US" dirty="0" smtClean="0"/>
              <a:t>Sept. 16</a:t>
            </a:r>
            <a:r>
              <a:rPr lang="en-US" baseline="30000" dirty="0" smtClean="0"/>
              <a:t>th</a:t>
            </a:r>
            <a:r>
              <a:rPr lang="en-US" dirty="0" smtClean="0"/>
              <a:t> – Flight Track</a:t>
            </a:r>
            <a:endParaRPr lang="en-US" dirty="0"/>
          </a:p>
        </p:txBody>
      </p:sp>
      <p:cxnSp>
        <p:nvCxnSpPr>
          <p:cNvPr id="4" name="Straight Connector 3"/>
          <p:cNvCxnSpPr/>
          <p:nvPr/>
        </p:nvCxnSpPr>
        <p:spPr>
          <a:xfrm>
            <a:off x="546100" y="9652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448300" y="3012090"/>
            <a:ext cx="3441700" cy="830997"/>
          </a:xfrm>
          <a:prstGeom prst="rect">
            <a:avLst/>
          </a:prstGeom>
          <a:noFill/>
          <a:ln>
            <a:solidFill>
              <a:srgbClr val="F5F5F5"/>
            </a:solidFill>
          </a:ln>
        </p:spPr>
        <p:txBody>
          <a:bodyPr wrap="square" rtlCol="0">
            <a:spAutoFit/>
          </a:bodyPr>
          <a:lstStyle/>
          <a:p>
            <a:pPr marL="342900" indent="-342900">
              <a:buFont typeface="Arial"/>
              <a:buChar char="•"/>
            </a:pPr>
            <a:r>
              <a:rPr lang="en-US" sz="2400" dirty="0" smtClean="0">
                <a:latin typeface="AppleGothic"/>
                <a:ea typeface="AppleGothic"/>
                <a:cs typeface="AppleGothic"/>
              </a:rPr>
              <a:t>Legs centered on eyewall passes</a:t>
            </a:r>
            <a:endParaRPr lang="en-US" sz="2400" dirty="0">
              <a:latin typeface="AppleGothic"/>
              <a:ea typeface="AppleGothic"/>
              <a:cs typeface="AppleGothic"/>
            </a:endParaRPr>
          </a:p>
        </p:txBody>
      </p:sp>
    </p:spTree>
    <p:extLst>
      <p:ext uri="{BB962C8B-B14F-4D97-AF65-F5344CB8AC3E}">
        <p14:creationId xmlns:p14="http://schemas.microsoft.com/office/powerpoint/2010/main" val="10440819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77939" y="808980"/>
            <a:ext cx="5770461" cy="5554041"/>
            <a:chOff x="314335" y="88148"/>
            <a:chExt cx="7038965" cy="6702267"/>
          </a:xfrm>
        </p:grpSpPr>
        <p:pic>
          <p:nvPicPr>
            <p:cNvPr id="2" name="Picture 1" descr="sl_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14335" y="88148"/>
              <a:ext cx="7038965" cy="1358082"/>
            </a:xfrm>
            <a:prstGeom prst="rect">
              <a:avLst/>
            </a:prstGeom>
          </p:spPr>
        </p:pic>
        <p:pic>
          <p:nvPicPr>
            <p:cNvPr id="3" name="Picture 2" descr="sl_2.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14335" y="1397355"/>
              <a:ext cx="7038965" cy="1482288"/>
            </a:xfrm>
            <a:prstGeom prst="rect">
              <a:avLst/>
            </a:prstGeom>
          </p:spPr>
        </p:pic>
        <p:pic>
          <p:nvPicPr>
            <p:cNvPr id="4" name="Picture 3" descr="sl_3.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14335" y="2766468"/>
              <a:ext cx="7038965" cy="1395806"/>
            </a:xfrm>
            <a:prstGeom prst="rect">
              <a:avLst/>
            </a:prstGeom>
          </p:spPr>
        </p:pic>
        <p:pic>
          <p:nvPicPr>
            <p:cNvPr id="7" name="Picture 6" descr="sl_4.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14335" y="4086824"/>
              <a:ext cx="7038965" cy="1370658"/>
            </a:xfrm>
            <a:prstGeom prst="rect">
              <a:avLst/>
            </a:prstGeom>
          </p:spPr>
        </p:pic>
        <p:pic>
          <p:nvPicPr>
            <p:cNvPr id="8" name="Picture 7" descr="sl_5.pn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14335" y="5407182"/>
              <a:ext cx="7038965" cy="1383233"/>
            </a:xfrm>
            <a:prstGeom prst="rect">
              <a:avLst/>
            </a:prstGeom>
          </p:spPr>
        </p:pic>
      </p:grpSp>
      <p:pic>
        <p:nvPicPr>
          <p:cNvPr id="9" name="Picture 8" descr="pm_3.pn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355607" y="806126"/>
            <a:ext cx="616897" cy="2395173"/>
          </a:xfrm>
          <a:prstGeom prst="rect">
            <a:avLst/>
          </a:prstGeom>
          <a:ln>
            <a:solidFill>
              <a:schemeClr val="bg1"/>
            </a:solidFill>
          </a:ln>
        </p:spPr>
      </p:pic>
      <p:sp>
        <p:nvSpPr>
          <p:cNvPr id="10" name="Title 39"/>
          <p:cNvSpPr txBox="1">
            <a:spLocks/>
          </p:cNvSpPr>
          <p:nvPr/>
        </p:nvSpPr>
        <p:spPr>
          <a:xfrm>
            <a:off x="198356" y="98405"/>
            <a:ext cx="8882144" cy="72695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ppleGothic"/>
                <a:ea typeface="AppleGothic"/>
                <a:cs typeface="AppleGothic"/>
              </a:defRPr>
            </a:lvl1pPr>
          </a:lstStyle>
          <a:p>
            <a:pPr algn="l"/>
            <a:r>
              <a:rPr lang="en-US" sz="3600" dirty="0" smtClean="0"/>
              <a:t>Reflectivity cross-sections – Sept. 16th</a:t>
            </a:r>
            <a:endParaRPr lang="en-US" sz="3600" dirty="0"/>
          </a:p>
        </p:txBody>
      </p:sp>
      <p:sp>
        <p:nvSpPr>
          <p:cNvPr id="6" name="TextBox 5"/>
          <p:cNvSpPr txBox="1"/>
          <p:nvPr/>
        </p:nvSpPr>
        <p:spPr>
          <a:xfrm>
            <a:off x="6355607" y="3775157"/>
            <a:ext cx="2724893" cy="2308324"/>
          </a:xfrm>
          <a:prstGeom prst="rect">
            <a:avLst/>
          </a:prstGeom>
          <a:noFill/>
          <a:ln>
            <a:solidFill>
              <a:schemeClr val="tx1">
                <a:lumMod val="20000"/>
                <a:lumOff val="80000"/>
              </a:schemeClr>
            </a:solidFill>
          </a:ln>
        </p:spPr>
        <p:txBody>
          <a:bodyPr wrap="square" rtlCol="0">
            <a:spAutoFit/>
          </a:bodyPr>
          <a:lstStyle/>
          <a:p>
            <a:pPr marL="285750" indent="-285750">
              <a:buFont typeface="Arial"/>
              <a:buChar char="•"/>
            </a:pPr>
            <a:r>
              <a:rPr lang="en-US" dirty="0" smtClean="0">
                <a:latin typeface="AppleGothic"/>
                <a:ea typeface="AppleGothic"/>
                <a:cs typeface="AppleGothic"/>
              </a:rPr>
              <a:t>Echo area exhibits deep vertical extent</a:t>
            </a:r>
          </a:p>
          <a:p>
            <a:pPr marL="285750" indent="-285750">
              <a:buFont typeface="Arial"/>
              <a:buChar char="•"/>
            </a:pPr>
            <a:endParaRPr lang="en-US" dirty="0">
              <a:latin typeface="AppleGothic"/>
              <a:ea typeface="AppleGothic"/>
              <a:cs typeface="AppleGothic"/>
            </a:endParaRPr>
          </a:p>
          <a:p>
            <a:pPr marL="285750" indent="-285750">
              <a:buFont typeface="Arial"/>
              <a:buChar char="•"/>
            </a:pPr>
            <a:r>
              <a:rPr lang="en-US" dirty="0" smtClean="0">
                <a:latin typeface="AppleGothic"/>
                <a:ea typeface="AppleGothic"/>
                <a:cs typeface="AppleGothic"/>
              </a:rPr>
              <a:t>Pockets of intense echo returns, but coverage is relatively consistent between passes</a:t>
            </a:r>
          </a:p>
        </p:txBody>
      </p:sp>
      <p:cxnSp>
        <p:nvCxnSpPr>
          <p:cNvPr id="11" name="Straight Connector 10"/>
          <p:cNvCxnSpPr/>
          <p:nvPr/>
        </p:nvCxnSpPr>
        <p:spPr>
          <a:xfrm>
            <a:off x="198356" y="736461"/>
            <a:ext cx="8767844"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474783" y="6376676"/>
            <a:ext cx="3905446" cy="461665"/>
          </a:xfrm>
          <a:prstGeom prst="rect">
            <a:avLst/>
          </a:prstGeom>
          <a:noFill/>
        </p:spPr>
        <p:txBody>
          <a:bodyPr wrap="square" rtlCol="0">
            <a:spAutoFit/>
          </a:bodyPr>
          <a:lstStyle/>
          <a:p>
            <a:pPr algn="ctr"/>
            <a:r>
              <a:rPr lang="en-US" sz="2400" dirty="0" smtClean="0">
                <a:latin typeface="AppleGothic"/>
                <a:ea typeface="AppleGothic"/>
                <a:cs typeface="AppleGothic"/>
              </a:rPr>
              <a:t>Flight Track </a:t>
            </a:r>
            <a:r>
              <a:rPr lang="en-US" sz="2400" dirty="0" smtClean="0">
                <a:latin typeface="AppleGothic"/>
                <a:ea typeface="AppleGothic"/>
                <a:cs typeface="AppleGothic"/>
                <a:sym typeface="Wingdings"/>
              </a:rPr>
              <a:t></a:t>
            </a:r>
            <a:endParaRPr lang="en-US" sz="2400" dirty="0">
              <a:latin typeface="AppleGothic"/>
              <a:ea typeface="AppleGothic"/>
              <a:cs typeface="AppleGothic"/>
            </a:endParaRPr>
          </a:p>
        </p:txBody>
      </p:sp>
      <p:sp>
        <p:nvSpPr>
          <p:cNvPr id="13" name="TextBox 12"/>
          <p:cNvSpPr txBox="1"/>
          <p:nvPr/>
        </p:nvSpPr>
        <p:spPr>
          <a:xfrm rot="16200000">
            <a:off x="-1705617" y="3134668"/>
            <a:ext cx="3905446" cy="461665"/>
          </a:xfrm>
          <a:prstGeom prst="rect">
            <a:avLst/>
          </a:prstGeom>
          <a:noFill/>
        </p:spPr>
        <p:txBody>
          <a:bodyPr wrap="square" rtlCol="0">
            <a:spAutoFit/>
          </a:bodyPr>
          <a:lstStyle/>
          <a:p>
            <a:pPr algn="ctr"/>
            <a:r>
              <a:rPr lang="en-US" sz="2400" dirty="0" smtClean="0">
                <a:latin typeface="AppleGothic"/>
                <a:ea typeface="AppleGothic"/>
                <a:cs typeface="AppleGothic"/>
              </a:rPr>
              <a:t>Altitude (km)</a:t>
            </a:r>
            <a:endParaRPr lang="en-US" sz="2400" dirty="0">
              <a:latin typeface="AppleGothic"/>
              <a:ea typeface="AppleGothic"/>
              <a:cs typeface="AppleGothic"/>
            </a:endParaRPr>
          </a:p>
        </p:txBody>
      </p:sp>
      <p:sp>
        <p:nvSpPr>
          <p:cNvPr id="14" name="TextBox 13"/>
          <p:cNvSpPr txBox="1"/>
          <p:nvPr/>
        </p:nvSpPr>
        <p:spPr>
          <a:xfrm>
            <a:off x="6341952" y="3148877"/>
            <a:ext cx="1155700" cy="461665"/>
          </a:xfrm>
          <a:prstGeom prst="rect">
            <a:avLst/>
          </a:prstGeom>
          <a:noFill/>
        </p:spPr>
        <p:txBody>
          <a:bodyPr wrap="square" rtlCol="0">
            <a:spAutoFit/>
          </a:bodyPr>
          <a:lstStyle/>
          <a:p>
            <a:r>
              <a:rPr lang="en-US" sz="2400" dirty="0" smtClean="0">
                <a:latin typeface="AppleGothic"/>
                <a:ea typeface="AppleGothic"/>
                <a:cs typeface="AppleGothic"/>
              </a:rPr>
              <a:t>dBZ</a:t>
            </a:r>
            <a:endParaRPr lang="en-US" sz="2400" dirty="0">
              <a:latin typeface="AppleGothic"/>
              <a:ea typeface="AppleGothic"/>
              <a:cs typeface="AppleGothic"/>
            </a:endParaRPr>
          </a:p>
        </p:txBody>
      </p:sp>
    </p:spTree>
    <p:extLst>
      <p:ext uri="{BB962C8B-B14F-4D97-AF65-F5344CB8AC3E}">
        <p14:creationId xmlns:p14="http://schemas.microsoft.com/office/powerpoint/2010/main" val="24213601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_prof.png"/>
          <p:cNvPicPr>
            <a:picLocks noChangeAspect="1"/>
          </p:cNvPicPr>
          <p:nvPr/>
        </p:nvPicPr>
        <p:blipFill rotWithShape="1">
          <a:blip r:embed="rId3" cstate="print">
            <a:extLst>
              <a:ext uri="{28A0092B-C50C-407E-A947-70E740481C1C}">
                <a14:useLocalDpi xmlns:a14="http://schemas.microsoft.com/office/drawing/2010/main"/>
              </a:ext>
            </a:extLst>
          </a:blip>
          <a:srcRect l="4742" r="7334"/>
          <a:stretch/>
        </p:blipFill>
        <p:spPr>
          <a:xfrm>
            <a:off x="72380" y="1578259"/>
            <a:ext cx="5066271" cy="4321568"/>
          </a:xfrm>
          <a:prstGeom prst="rect">
            <a:avLst/>
          </a:prstGeom>
        </p:spPr>
      </p:pic>
      <p:sp>
        <p:nvSpPr>
          <p:cNvPr id="4" name="Title 1"/>
          <p:cNvSpPr txBox="1">
            <a:spLocks/>
          </p:cNvSpPr>
          <p:nvPr/>
        </p:nvSpPr>
        <p:spPr>
          <a:xfrm>
            <a:off x="127000" y="96838"/>
            <a:ext cx="8928100" cy="919162"/>
          </a:xfrm>
          <a:prstGeom prst="rect">
            <a:avLst/>
          </a:prstGeom>
        </p:spPr>
        <p:txBody>
          <a:bodyPr/>
          <a:lstStyle>
            <a:lvl1pPr algn="ctr" defTabSz="457200" rtl="0" eaLnBrk="1" latinLnBrk="0" hangingPunct="1">
              <a:spcBef>
                <a:spcPct val="0"/>
              </a:spcBef>
              <a:buNone/>
              <a:defRPr sz="4400" kern="1200">
                <a:solidFill>
                  <a:schemeClr val="tx1"/>
                </a:solidFill>
                <a:latin typeface="AppleGothic"/>
                <a:ea typeface="AppleGothic"/>
                <a:cs typeface="AppleGothic"/>
              </a:defRPr>
            </a:lvl1pPr>
          </a:lstStyle>
          <a:p>
            <a:r>
              <a:rPr lang="en-US" dirty="0" smtClean="0"/>
              <a:t>Mean Reflectivity – Sept. 16</a:t>
            </a:r>
            <a:r>
              <a:rPr lang="en-US" baseline="30000" dirty="0" smtClean="0"/>
              <a:t>th</a:t>
            </a:r>
            <a:r>
              <a:rPr lang="en-US" dirty="0" smtClean="0"/>
              <a:t> </a:t>
            </a:r>
            <a:endParaRPr lang="en-US" dirty="0"/>
          </a:p>
        </p:txBody>
      </p:sp>
      <p:cxnSp>
        <p:nvCxnSpPr>
          <p:cNvPr id="5" name="Straight Connector 4"/>
          <p:cNvCxnSpPr/>
          <p:nvPr/>
        </p:nvCxnSpPr>
        <p:spPr>
          <a:xfrm>
            <a:off x="546100" y="9017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6" name="Picture 5" descr="tracks_0916.ps"/>
          <p:cNvPicPr>
            <a:picLocks noChangeAspect="1"/>
          </p:cNvPicPr>
          <p:nvPr/>
        </p:nvPicPr>
        <p:blipFill rotWithShape="1">
          <a:blip r:embed="rId4" cstate="print">
            <a:extLst>
              <a:ext uri="{28A0092B-C50C-407E-A947-70E740481C1C}">
                <a14:useLocalDpi xmlns:a14="http://schemas.microsoft.com/office/drawing/2010/main"/>
              </a:ext>
            </a:extLst>
          </a:blip>
          <a:srcRect l="5326" t="17490" r="5204" b="9054"/>
          <a:stretch/>
        </p:blipFill>
        <p:spPr>
          <a:xfrm>
            <a:off x="5214985" y="1673845"/>
            <a:ext cx="3860740" cy="4102036"/>
          </a:xfrm>
          <a:prstGeom prst="rect">
            <a:avLst/>
          </a:prstGeom>
          <a:solidFill>
            <a:schemeClr val="tx1">
              <a:lumMod val="20000"/>
              <a:lumOff val="80000"/>
            </a:schemeClr>
          </a:solidFill>
        </p:spPr>
      </p:pic>
    </p:spTree>
    <p:extLst>
      <p:ext uri="{BB962C8B-B14F-4D97-AF65-F5344CB8AC3E}">
        <p14:creationId xmlns:p14="http://schemas.microsoft.com/office/powerpoint/2010/main" val="35438128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white">
      <a:dk1>
        <a:sysClr val="windowText" lastClr="000000"/>
      </a:dk1>
      <a:lt1>
        <a:srgbClr val="CBCBCB"/>
      </a:lt1>
      <a:dk2>
        <a:srgbClr val="000000"/>
      </a:dk2>
      <a:lt2>
        <a:srgbClr val="C0C0C0"/>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1638</TotalTime>
  <Words>1147</Words>
  <Application>Microsoft Macintosh PowerPoint</Application>
  <PresentationFormat>On-screen Show (4:3)</PresentationFormat>
  <Paragraphs>104</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Evolution of Hurricane Karl’s Structure</vt:lpstr>
      <vt:lpstr>Science Question</vt:lpstr>
      <vt:lpstr>Rainfall and Mexican Topography</vt:lpstr>
      <vt:lpstr>Karl Best Track</vt:lpstr>
      <vt:lpstr>APR2 on DC8</vt:lpstr>
      <vt:lpstr>Sept. 16th - VIS</vt:lpstr>
      <vt:lpstr>PowerPoint Presentation</vt:lpstr>
      <vt:lpstr>PowerPoint Presentation</vt:lpstr>
      <vt:lpstr>PowerPoint Presentation</vt:lpstr>
      <vt:lpstr>PowerPoint Presentation</vt:lpstr>
      <vt:lpstr>Sept. 17th - VIS</vt:lpstr>
      <vt:lpstr>Sept. 17th – Flight Track</vt:lpstr>
      <vt:lpstr>SE Reflectivity – Legs 1 and 2</vt:lpstr>
      <vt:lpstr>SE Reflectivity – Legs 3, 4 and 5</vt:lpstr>
      <vt:lpstr>Mean Reflectivity - SE</vt:lpstr>
      <vt:lpstr>PowerPoint Presentation</vt:lpstr>
      <vt:lpstr>PowerPoint Presentation</vt:lpstr>
      <vt:lpstr>PowerPoint Presentation</vt:lpstr>
      <vt:lpstr>Conclusions and Future Work</vt:lpstr>
      <vt:lpstr>Future 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DeHart</dc:creator>
  <cp:lastModifiedBy>Robert Houze</cp:lastModifiedBy>
  <cp:revision>134</cp:revision>
  <dcterms:created xsi:type="dcterms:W3CDTF">2015-04-28T20:44:50Z</dcterms:created>
  <dcterms:modified xsi:type="dcterms:W3CDTF">2015-06-17T17:12:44Z</dcterms:modified>
</cp:coreProperties>
</file>