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87" r:id="rId3"/>
    <p:sldMasterId id="2147483742" r:id="rId4"/>
    <p:sldMasterId id="2147483744" r:id="rId5"/>
    <p:sldMasterId id="2147483770" r:id="rId6"/>
    <p:sldMasterId id="2147483794" r:id="rId7"/>
    <p:sldMasterId id="2147483806" r:id="rId8"/>
  </p:sldMasterIdLst>
  <p:notesMasterIdLst>
    <p:notesMasterId r:id="rId29"/>
  </p:notesMasterIdLst>
  <p:sldIdLst>
    <p:sldId id="257" r:id="rId9"/>
    <p:sldId id="292" r:id="rId10"/>
    <p:sldId id="290" r:id="rId11"/>
    <p:sldId id="310" r:id="rId12"/>
    <p:sldId id="301" r:id="rId13"/>
    <p:sldId id="258" r:id="rId14"/>
    <p:sldId id="303" r:id="rId15"/>
    <p:sldId id="309" r:id="rId16"/>
    <p:sldId id="261" r:id="rId17"/>
    <p:sldId id="262" r:id="rId18"/>
    <p:sldId id="266" r:id="rId19"/>
    <p:sldId id="302" r:id="rId20"/>
    <p:sldId id="264" r:id="rId21"/>
    <p:sldId id="306" r:id="rId22"/>
    <p:sldId id="299" r:id="rId23"/>
    <p:sldId id="311" r:id="rId24"/>
    <p:sldId id="277" r:id="rId25"/>
    <p:sldId id="297" r:id="rId26"/>
    <p:sldId id="288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0CB"/>
    <a:srgbClr val="26F7F5"/>
    <a:srgbClr val="7E7E7E"/>
    <a:srgbClr val="FFFFCC"/>
    <a:srgbClr val="23FF05"/>
    <a:srgbClr val="FFFFFF"/>
    <a:srgbClr val="808001"/>
    <a:srgbClr val="959595"/>
    <a:srgbClr val="C1C1C1"/>
    <a:srgbClr val="686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943" autoAdjust="0"/>
    <p:restoredTop sz="99663" autoAdjust="0"/>
  </p:normalViewPr>
  <p:slideViewPr>
    <p:cSldViewPr snapToGrid="0">
      <p:cViewPr varScale="1">
        <p:scale>
          <a:sx n="110" d="100"/>
          <a:sy n="110" d="100"/>
        </p:scale>
        <p:origin x="-352" y="-96"/>
      </p:cViewPr>
      <p:guideLst>
        <p:guide orient="horz" pos="1440"/>
        <p:guide pos="2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FF81F-17E5-1845-AAD7-3CE95E793C48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0661D-5E63-4940-82C2-514BD76A1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2F0C7A-2699-554F-8AEB-CD1860E4ED22}" type="slidenum">
              <a:rPr lang="en-CA" sz="1200">
                <a:solidFill>
                  <a:srgbClr val="000000"/>
                </a:solidFill>
                <a:latin typeface="Calibri" charset="0"/>
              </a:rPr>
              <a:pPr eaLnBrk="1" hangingPunct="1"/>
              <a:t>2</a:t>
            </a:fld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CA">
                <a:latin typeface="Calibri" charset="0"/>
                <a:ea typeface="ＭＳ Ｐゴシック" charset="0"/>
                <a:cs typeface="ＭＳ Ｐゴシック" charset="0"/>
              </a:rPr>
              <a:t>92.5 minute orbit; approximately 16 orbits per day.</a:t>
            </a:r>
          </a:p>
          <a:p>
            <a:pPr algn="just" eaLnBrk="1" hangingPunct="1">
              <a:spcBef>
                <a:spcPct val="0"/>
              </a:spcBef>
            </a:pPr>
            <a:r>
              <a:rPr lang="en-CA">
                <a:latin typeface="Calibri" charset="0"/>
                <a:ea typeface="ＭＳ Ｐゴシック" charset="0"/>
                <a:cs typeface="ＭＳ Ｐゴシック" charset="0"/>
              </a:rPr>
              <a:t>Revisits specific locations 10-20 times per 30 day period (dependent on latitude).</a:t>
            </a:r>
          </a:p>
          <a:p>
            <a:pPr algn="just" eaLnBrk="1" hangingPunct="1">
              <a:spcBef>
                <a:spcPct val="0"/>
              </a:spcBef>
            </a:pPr>
            <a:r>
              <a:rPr lang="en-CA">
                <a:latin typeface="Calibri" charset="0"/>
                <a:ea typeface="ＭＳ Ｐゴシック" charset="0"/>
                <a:cs typeface="ＭＳ Ｐゴシック" charset="0"/>
              </a:rPr>
              <a:t>Our data set consists of 1648 TRMM 2A23 &amp; 2A25 rain containing orbit files from the monsoon season (June – September) in 2002 &amp; 2003.</a:t>
            </a:r>
          </a:p>
          <a:p>
            <a:pPr algn="just" eaLnBrk="1" hangingPunct="1">
              <a:spcBef>
                <a:spcPct val="0"/>
              </a:spcBef>
            </a:pPr>
            <a:r>
              <a:rPr lang="en-CA">
                <a:latin typeface="Calibri" charset="0"/>
                <a:ea typeface="ＭＳ Ｐゴシック" charset="0"/>
                <a:cs typeface="ＭＳ Ｐゴシック" charset="0"/>
              </a:rPr>
              <a:t>The TRMM 2A25 data contains </a:t>
            </a:r>
            <a:r>
              <a:rPr lang="en-CA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corrected TRMM  reflectivity data</a:t>
            </a:r>
            <a:r>
              <a:rPr lang="en-CA">
                <a:latin typeface="Calibri" charset="0"/>
                <a:ea typeface="ＭＳ Ｐゴシック" charset="0"/>
                <a:cs typeface="ＭＳ Ｐゴシック" charset="0"/>
              </a:rPr>
              <a:t> in 250 m height bins.</a:t>
            </a:r>
          </a:p>
          <a:p>
            <a:pPr algn="just" eaLnBrk="1" hangingPunct="1">
              <a:spcBef>
                <a:spcPct val="0"/>
              </a:spcBef>
            </a:pPr>
            <a:r>
              <a:rPr lang="en-CA">
                <a:latin typeface="Calibri" charset="0"/>
                <a:ea typeface="ＭＳ Ｐゴシック" charset="0"/>
                <a:cs typeface="ＭＳ Ｐゴシック" charset="0"/>
              </a:rPr>
              <a:t>The TRMM 2A23 algorithm detects the presence of a bright band and </a:t>
            </a:r>
            <a:r>
              <a:rPr lang="en-CA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categorizes precipitation as stratiform, convective or other</a:t>
            </a:r>
            <a:r>
              <a:rPr lang="en-CA">
                <a:latin typeface="Calibri" charset="0"/>
                <a:ea typeface="ＭＳ Ｐゴシック" charset="0"/>
                <a:cs typeface="ＭＳ Ｐゴシック" charset="0"/>
              </a:rPr>
              <a:t> (unclassified).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0CEA5-7784-6845-BA3F-5B19C2D35008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710B90-FE46-C14E-B956-04A57E6ED355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19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7D805E0-413D-4180-BBBD-F87FE5635897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3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13EBAD-6008-8D49-8680-FE46D5D66C1D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30" tIns="44865" rIns="89730" bIns="44865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CA" b="1">
                <a:latin typeface="Calibri" charset="0"/>
                <a:ea typeface="ＭＳ Ｐゴシック" charset="0"/>
                <a:cs typeface="ＭＳ Ｐゴシック" charset="0"/>
              </a:rPr>
              <a:t>Recall</a:t>
            </a:r>
          </a:p>
          <a:p>
            <a:pPr algn="just" eaLnBrk="1" hangingPunct="1">
              <a:spcBef>
                <a:spcPct val="0"/>
              </a:spcBef>
            </a:pPr>
            <a:r>
              <a:rPr lang="en-CA" b="1">
                <a:latin typeface="Calibri" charset="0"/>
                <a:ea typeface="ＭＳ Ｐゴシック" charset="0"/>
                <a:cs typeface="ＭＳ Ｐゴシック" charset="0"/>
              </a:rPr>
              <a:t>	TRMM PR samples a 3D volume.</a:t>
            </a:r>
          </a:p>
          <a:p>
            <a:pPr algn="just" eaLnBrk="1" hangingPunct="1">
              <a:spcBef>
                <a:spcPct val="0"/>
              </a:spcBef>
            </a:pPr>
            <a:r>
              <a:rPr lang="en-CA" b="1">
                <a:latin typeface="Calibri" charset="0"/>
                <a:ea typeface="ＭＳ Ｐゴシック" charset="0"/>
                <a:cs typeface="ＭＳ Ｐゴシック" charset="0"/>
              </a:rPr>
              <a:t>We can</a:t>
            </a:r>
          </a:p>
          <a:p>
            <a:pPr algn="just" eaLnBrk="1" hangingPunct="1">
              <a:spcBef>
                <a:spcPct val="0"/>
              </a:spcBef>
            </a:pPr>
            <a:r>
              <a:rPr lang="en-CA" b="1">
                <a:latin typeface="Calibri" charset="0"/>
                <a:ea typeface="ＭＳ Ｐゴシック" charset="0"/>
                <a:cs typeface="ＭＳ Ｐゴシック" charset="0"/>
              </a:rPr>
              <a:t>	plot a histogram showing frequency of occurrence of reflectivity values at each altitude. </a:t>
            </a:r>
          </a:p>
          <a:p>
            <a:pPr algn="just" eaLnBrk="1" hangingPunct="1">
              <a:spcBef>
                <a:spcPct val="0"/>
              </a:spcBef>
            </a:pPr>
            <a:endParaRPr lang="en-CA" b="1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just"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304D6-272A-F74C-BC65-C10933C489EA}" type="slidenum">
              <a:rPr lang="en-US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730" tIns="44865" rIns="89730" bIns="44865"/>
          <a:lstStyle/>
          <a:p>
            <a:r>
              <a:rPr lang="en-US" dirty="0"/>
              <a:t>First we will look at </a:t>
            </a:r>
            <a:r>
              <a:rPr lang="en-US" dirty="0" smtClean="0"/>
              <a:t>echoes identified</a:t>
            </a:r>
            <a:r>
              <a:rPr lang="en-US" baseline="0" dirty="0" smtClean="0"/>
              <a:t> as “convective”</a:t>
            </a:r>
            <a:r>
              <a:rPr lang="en-US" dirty="0" smtClean="0"/>
              <a:t> </a:t>
            </a:r>
            <a:r>
              <a:rPr lang="en-US" dirty="0" err="1" smtClean="0"/>
              <a:t>byTRMM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To do this</a:t>
            </a:r>
            <a:r>
              <a:rPr lang="en-US" dirty="0" smtClean="0"/>
              <a:t>—identify </a:t>
            </a:r>
            <a:r>
              <a:rPr lang="en-US" dirty="0"/>
              <a:t>3D echo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cores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altLang="ja-JP" dirty="0" smtClean="0">
                <a:latin typeface="Arial"/>
              </a:rPr>
              <a:t> that are EMBEDDED in larger echoes</a:t>
            </a:r>
          </a:p>
          <a:p>
            <a:r>
              <a:rPr lang="en-US" u="sng" dirty="0" smtClean="0">
                <a:latin typeface="Arial"/>
              </a:rPr>
              <a:t>Deep cores</a:t>
            </a:r>
            <a:r>
              <a:rPr lang="en-US" dirty="0" smtClean="0">
                <a:latin typeface="Arial"/>
              </a:rPr>
              <a:t>—associated with young,</a:t>
            </a:r>
            <a:r>
              <a:rPr lang="en-US" baseline="0" dirty="0" smtClean="0">
                <a:latin typeface="Arial"/>
              </a:rPr>
              <a:t> extremely vigorous convection</a:t>
            </a:r>
          </a:p>
          <a:p>
            <a:r>
              <a:rPr lang="en-US" u="sng" baseline="0" dirty="0" smtClean="0">
                <a:latin typeface="Arial"/>
              </a:rPr>
              <a:t>Wide cores</a:t>
            </a:r>
            <a:r>
              <a:rPr lang="en-US" baseline="0" dirty="0" smtClean="0">
                <a:latin typeface="Arial"/>
              </a:rPr>
              <a:t>—indicate where intense convection is aggregating and growing upscale into mesoscale systems</a:t>
            </a:r>
          </a:p>
          <a:p>
            <a:r>
              <a:rPr lang="en-US" baseline="0" dirty="0" smtClean="0">
                <a:latin typeface="Arial"/>
              </a:rPr>
              <a:t>Two categories—we find </a:t>
            </a:r>
            <a:r>
              <a:rPr lang="en-US" u="sng" baseline="0" dirty="0" smtClean="0">
                <a:latin typeface="Arial"/>
              </a:rPr>
              <a:t>strong</a:t>
            </a:r>
            <a:r>
              <a:rPr lang="en-US" baseline="0" dirty="0" smtClean="0">
                <a:latin typeface="Arial"/>
              </a:rPr>
              <a:t> categories are better indicators of processes over land, moderate better over oceans</a:t>
            </a:r>
          </a:p>
          <a:p>
            <a:r>
              <a:rPr lang="en-US" u="sng" baseline="0" dirty="0" smtClean="0">
                <a:latin typeface="Arial"/>
              </a:rPr>
              <a:t>Shallow isolated</a:t>
            </a:r>
            <a:r>
              <a:rPr lang="en-US" baseline="0" dirty="0" smtClean="0">
                <a:latin typeface="Arial"/>
              </a:rPr>
              <a:t>—are generally warm rain showers or small cumulonimbus clouds—fall into the category of “congestus”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r>
              <a:rPr lang="en-US" baseline="0" dirty="0" smtClean="0"/>
              <a:t> of results</a:t>
            </a:r>
          </a:p>
          <a:p>
            <a:r>
              <a:rPr lang="en-US" dirty="0" smtClean="0"/>
              <a:t>Because of time limitation—showing only DJF</a:t>
            </a:r>
          </a:p>
          <a:p>
            <a:r>
              <a:rPr lang="en-US" dirty="0" smtClean="0"/>
              <a:t>Shallow isolated echoes—are</a:t>
            </a:r>
            <a:r>
              <a:rPr lang="en-US" baseline="0" dirty="0" smtClean="0"/>
              <a:t> an oceanic phenomenon</a:t>
            </a:r>
          </a:p>
          <a:p>
            <a:r>
              <a:rPr lang="en-US" baseline="0" dirty="0" smtClean="0"/>
              <a:t>Deepest, most intense, embedded cores--continental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661D-5E63-4940-82C2-514BD76A1D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8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noted…wide cores</a:t>
            </a:r>
            <a:r>
              <a:rPr lang="en-US" baseline="0" dirty="0" smtClean="0"/>
              <a:t> are those growing upscale</a:t>
            </a:r>
          </a:p>
          <a:p>
            <a:r>
              <a:rPr lang="en-US" baseline="0" dirty="0" smtClean="0"/>
              <a:t>This shows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Mesoscale development much more widespread than the occurrence of extremely deep/intense convective core occurrence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Close correspondence of moderate deep conv. cores and mesoscale development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The rainiest regions—Amazon, MC, &amp; Gulf coast—have mesoscale development from mostly moderately deep &amp; intense convection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661D-5E63-4940-82C2-514BD76A1D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82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304D6-272A-F74C-BC65-C10933C489EA}" type="slidenum">
              <a:rPr lang="en-US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730" tIns="44865" rIns="89730" bIns="44865"/>
          <a:lstStyle/>
          <a:p>
            <a:r>
              <a:rPr lang="en-US"/>
              <a:t>First we will look at convective echo structure in the TRMM data. </a:t>
            </a:r>
          </a:p>
          <a:p>
            <a:r>
              <a:rPr lang="en-US"/>
              <a:t>To do this—</a:t>
            </a:r>
          </a:p>
          <a:p>
            <a:r>
              <a:rPr lang="en-US"/>
              <a:t>	identify 3D echo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cores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Broad</a:t>
            </a:r>
            <a:r>
              <a:rPr lang="en-US" baseline="0" dirty="0" smtClean="0"/>
              <a:t> stratiform regions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Manifest in regions of wide convective cores, i.e. where mesoscale aggregation &amp; organization occur—globally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Manifests more strongly over oceans—wherever mesoscale organization is happening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Over land regions where the most intense deep &amp; wide convective systems occur, stratiform development is not especially strong.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Over semi-oceanic regions—Amazon, MC, and Gulf, BRSs manifest more strongly than regions where mesoscale conv. aggregation manifests most strongly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661D-5E63-4940-82C2-514BD76A1D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72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</a:t>
            </a:r>
            <a:r>
              <a:rPr lang="en-US" baseline="0" dirty="0" smtClean="0"/>
              <a:t> at BSRs in both winter &amp; summer in both hemispheres—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Several regimes: warm pool,</a:t>
            </a:r>
            <a:r>
              <a:rPr lang="en-US" baseline="0" dirty="0" smtClean="0"/>
              <a:t> monsoonal ITCZ, frontal, plum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661D-5E63-4940-82C2-514BD76A1D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79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661D-5E63-4940-82C2-514BD76A1D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7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1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7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07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643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4BCDF3-F1BA-49AB-A9F6-B642CA008385}" type="slidenum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7593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EBD68-4906-7944-AD22-412261DE29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48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354FC-DE04-C64F-93CA-0581EDEC3A1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61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56CD9-73DB-C649-A626-E3D68329BB2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46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F6AA9-F19C-704F-8516-10D8C34033B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73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090F6-5CC6-7245-8EB8-615334C2CA5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35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60B1F-EDDD-1242-BB0B-9A0E62A9E1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7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15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0825D-895C-1E41-9107-40DC4BD874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83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ED86E-195F-0544-A063-FE257B4DD2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34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34773-1587-564C-8417-40356C4A3FA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92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FFEFB-60B4-DD43-9FB4-98D2708C54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50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EE2B7-2393-E943-8040-7911A4B8B0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79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5C7452-B453-AE43-8C65-08DAD7B33EDF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77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latin typeface="Palatino Linotype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latin typeface="Palatino Linotype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F95B3-5579-2C41-8CD3-A9D9D3436CA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4984976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EBD68-4906-7944-AD22-412261DE2907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28194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354FC-DE04-C64F-93CA-0581EDEC3A19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14646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56CD9-73DB-C649-A626-E3D68329BB21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7027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50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F6AA9-F19C-704F-8516-10D8C34033BB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55482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090F6-5CC6-7245-8EB8-615334C2CA54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38136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60B1F-EDDD-1242-BB0B-9A0E62A9E128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50004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0825D-895C-1E41-9107-40DC4BD87479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96799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ED86E-195F-0544-A063-FE257B4DD233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30576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34773-1587-564C-8417-40356C4A3FA6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03649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FFEFB-60B4-DD43-9FB4-98D2708C5422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71625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EE2B7-2393-E943-8040-7911A4B8B027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20295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2C079-532C-6947-AF1B-B9C7E42AEC6C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680127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AE318-1EAC-A841-8ABA-0B641CF44301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2362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2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8D626-1D2A-594A-B31A-AABC1ADEDFA2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31201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37C90-D8AA-364B-99EF-3DD08CF89D88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916963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5B4E8-DA2F-5241-9798-A3B82FA946C8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303549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6D338-F7DA-0D4E-93A7-3BB031475F40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32012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07165-45D6-0947-B678-674292E743D7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948558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F65A6-824B-074C-8F3D-0D435C556DDF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346720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9E9F0-D3AF-4949-82D6-4E2A127CB7A0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36258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25308-7870-2542-BE76-138EB153B721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41243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3E615-394D-954B-8328-0F576342715A}" type="slidenum">
              <a:rPr lang="en-US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46134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557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4/16/15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626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39319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6855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076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8654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7306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5921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3372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5249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10161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01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2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4/16/15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3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1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5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26D7-5AF0-7F48-A459-B66B89AE6A99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4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98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6F195CE-D83C-B547-8F75-4F604798EF5E}" type="slidenum"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862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28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>
              <a:latin typeface="Palatino Linotype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>
              <a:latin typeface="Palatino Linotype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Palatino Linotype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ABF06-999A-6E43-8BAC-3290E820C7D8}" type="slidenum">
              <a:rPr lang="en-CA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3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6F195CE-D83C-B547-8F75-4F604798EF5E}" type="slidenum"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6753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9E2FFFE-AF9B-D24A-91F8-C0F5C6602776}" type="slidenum"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039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26D7-5AF0-7F48-A459-B66B89AE6A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5106-A82F-5C4E-98DD-5121794A50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23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922" y="177134"/>
            <a:ext cx="76937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Global Distribution of Different Forms of Convection as Seen by TRMM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922" y="3378200"/>
            <a:ext cx="5996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Robert A. Houze, Jr.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University of Washington</a:t>
            </a:r>
          </a:p>
          <a:p>
            <a:pPr algn="ctr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with: K. L. Rasmussen, M. D. Zuluaga, and S. R. Brodzik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922" y="6172200"/>
            <a:ext cx="826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European Geosciences Union General Assembly, Vienna, Austria 17 April 2015 </a:t>
            </a:r>
          </a:p>
        </p:txBody>
      </p:sp>
    </p:spTree>
    <p:extLst>
      <p:ext uri="{BB962C8B-B14F-4D97-AF65-F5344CB8AC3E}">
        <p14:creationId xmlns:p14="http://schemas.microsoft.com/office/powerpoint/2010/main" val="389206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73099"/>
            <a:ext cx="9144000" cy="5210353"/>
            <a:chOff x="0" y="279399"/>
            <a:chExt cx="9144000" cy="5210353"/>
          </a:xfrm>
        </p:grpSpPr>
        <p:sp>
          <p:nvSpPr>
            <p:cNvPr id="3" name="Rectangle 2"/>
            <p:cNvSpPr/>
            <p:nvPr/>
          </p:nvSpPr>
          <p:spPr>
            <a:xfrm>
              <a:off x="0" y="279399"/>
              <a:ext cx="9144000" cy="5210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b="24800"/>
            <a:stretch/>
          </p:blipFill>
          <p:spPr>
            <a:xfrm>
              <a:off x="0" y="546101"/>
              <a:ext cx="9144000" cy="432433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0" y="317500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Regions of Frequent Broad Stratiform</a:t>
              </a:r>
              <a:endParaRPr lang="en-US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8477250" y="2646750"/>
            <a:ext cx="463466" cy="1592458"/>
            <a:chOff x="8218052" y="2273302"/>
            <a:chExt cx="489899" cy="168328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16528" t="79166" r="15779" b="13638"/>
            <a:stretch/>
          </p:blipFill>
          <p:spPr>
            <a:xfrm rot="5400000">
              <a:off x="7707775" y="2956408"/>
              <a:ext cx="1683282" cy="31707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91242" t="41723" r="5474" b="44682"/>
            <a:stretch/>
          </p:blipFill>
          <p:spPr>
            <a:xfrm flipH="1" flipV="1">
              <a:off x="8218052" y="2731998"/>
              <a:ext cx="241161" cy="932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096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16000"/>
            <a:ext cx="9144000" cy="447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2573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Mesoscale systems over the western Pacific warm pool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29" r="4445" b="56642"/>
          <a:stretch/>
        </p:blipFill>
        <p:spPr>
          <a:xfrm>
            <a:off x="480600" y="1728538"/>
            <a:ext cx="8369300" cy="279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" t="31927" r="95417" b="47576"/>
          <a:stretch/>
        </p:blipFill>
        <p:spPr>
          <a:xfrm>
            <a:off x="59495" y="2490537"/>
            <a:ext cx="419100" cy="132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9623" t="72416" r="18754" b="9213"/>
          <a:stretch/>
        </p:blipFill>
        <p:spPr>
          <a:xfrm>
            <a:off x="1540933" y="4555063"/>
            <a:ext cx="6062134" cy="72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7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16000"/>
            <a:ext cx="9144000" cy="447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2573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Mesoscale systems over the Bay of Bengal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" t="31927" r="95417" b="47576"/>
          <a:stretch/>
        </p:blipFill>
        <p:spPr>
          <a:xfrm>
            <a:off x="59495" y="2490537"/>
            <a:ext cx="419100" cy="132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73508"/>
          <a:stretch/>
        </p:blipFill>
        <p:spPr>
          <a:xfrm>
            <a:off x="0" y="1550415"/>
            <a:ext cx="9144000" cy="29030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7734" y="1845734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 ocean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5868" y="1845734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Near coast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9623" t="72416" r="18754" b="9213"/>
          <a:stretch/>
        </p:blipFill>
        <p:spPr>
          <a:xfrm>
            <a:off x="1540933" y="4555063"/>
            <a:ext cx="6062134" cy="72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83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16000"/>
            <a:ext cx="9144000" cy="447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31" t="1" r="9459" b="28011"/>
          <a:stretch/>
        </p:blipFill>
        <p:spPr>
          <a:xfrm>
            <a:off x="-18792" y="1413934"/>
            <a:ext cx="9181585" cy="3081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2573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Frontal precipitation in subtropical latitudes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623" t="72416" r="18754" b="9213"/>
          <a:stretch/>
        </p:blipFill>
        <p:spPr>
          <a:xfrm>
            <a:off x="1540933" y="4555063"/>
            <a:ext cx="6062134" cy="72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6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713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en-US" sz="4000" b="1" dirty="0" smtClean="0">
                <a:solidFill>
                  <a:srgbClr val="FFFF00"/>
                </a:solidFill>
                <a:latin typeface="Arial"/>
                <a:cs typeface="Arial"/>
              </a:rPr>
              <a:t>Forms of convection seen by TRMM</a:t>
            </a:r>
            <a:endParaRPr lang="en-US" sz="40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075" y="1248859"/>
            <a:ext cx="82621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FFFF00"/>
                </a:solidFill>
              </a:rPr>
              <a:t>Convective cores</a:t>
            </a:r>
            <a:endParaRPr lang="en-US" sz="2000" u="sng" dirty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Shallow isolated echoes</a:t>
            </a:r>
            <a:r>
              <a:rPr lang="en-US" sz="2000" dirty="0" smtClean="0">
                <a:solidFill>
                  <a:schemeClr val="bg1"/>
                </a:solidFill>
              </a:rPr>
              <a:t>—oceanic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Deep intense </a:t>
            </a:r>
            <a:r>
              <a:rPr lang="en-US" sz="2000" dirty="0">
                <a:solidFill>
                  <a:schemeClr val="bg1"/>
                </a:solidFill>
              </a:rPr>
              <a:t>cores—</a:t>
            </a:r>
            <a:r>
              <a:rPr lang="en-US" sz="2000" dirty="0" smtClean="0">
                <a:solidFill>
                  <a:schemeClr val="bg1"/>
                </a:solidFill>
              </a:rPr>
              <a:t>continental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r>
              <a:rPr lang="en-US" sz="2000" u="sng" dirty="0">
                <a:solidFill>
                  <a:srgbClr val="FFFF00"/>
                </a:solidFill>
              </a:rPr>
              <a:t>Upscale growth of convection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(“aggregation,” “organization”</a:t>
            </a:r>
            <a:r>
              <a:rPr lang="en-US" sz="2000" dirty="0" smtClean="0"/>
              <a:t>)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  <a:r>
              <a:rPr lang="en-US" sz="2000" dirty="0" smtClean="0">
                <a:solidFill>
                  <a:schemeClr val="bg1"/>
                </a:solidFill>
              </a:rPr>
              <a:t>ssociated </a:t>
            </a:r>
            <a:r>
              <a:rPr lang="en-US" sz="2000" dirty="0">
                <a:solidFill>
                  <a:schemeClr val="bg1"/>
                </a:solidFill>
              </a:rPr>
              <a:t>with </a:t>
            </a:r>
            <a:r>
              <a:rPr lang="en-US" sz="2000" u="sng" dirty="0">
                <a:solidFill>
                  <a:schemeClr val="bg1"/>
                </a:solidFill>
              </a:rPr>
              <a:t>less</a:t>
            </a:r>
            <a:r>
              <a:rPr lang="en-US" sz="2000" dirty="0">
                <a:solidFill>
                  <a:schemeClr val="bg1"/>
                </a:solidFill>
              </a:rPr>
              <a:t> deep &amp; intense conv. cores </a:t>
            </a:r>
          </a:p>
          <a:p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r>
              <a:rPr lang="en-US" sz="2000" u="sng" dirty="0">
                <a:solidFill>
                  <a:srgbClr val="FFFF00"/>
                </a:solidFill>
              </a:rPr>
              <a:t>Stratiform </a:t>
            </a:r>
            <a:r>
              <a:rPr lang="en-US" sz="2000" u="sng" dirty="0" smtClean="0">
                <a:solidFill>
                  <a:srgbClr val="FFFF00"/>
                </a:solidFill>
              </a:rPr>
              <a:t>development</a:t>
            </a:r>
            <a:endParaRPr lang="en-US" sz="2000" u="sng" dirty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Wherever mesoscale </a:t>
            </a:r>
            <a:r>
              <a:rPr lang="en-US" sz="2000" dirty="0">
                <a:solidFill>
                  <a:schemeClr val="bg1"/>
                </a:solidFill>
              </a:rPr>
              <a:t>aggregation </a:t>
            </a:r>
            <a:r>
              <a:rPr lang="en-US" sz="2000" dirty="0" smtClean="0">
                <a:solidFill>
                  <a:schemeClr val="bg1"/>
                </a:solidFill>
              </a:rPr>
              <a:t>occurs 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Mostly oceanic </a:t>
            </a:r>
            <a:r>
              <a:rPr lang="en-US" sz="2000" dirty="0">
                <a:solidFill>
                  <a:schemeClr val="bg1"/>
                </a:solidFill>
              </a:rPr>
              <a:t>and semi-oceanic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Less strong </a:t>
            </a:r>
            <a:r>
              <a:rPr lang="en-US" sz="2000" dirty="0">
                <a:solidFill>
                  <a:schemeClr val="bg1"/>
                </a:solidFill>
              </a:rPr>
              <a:t>over land regions—where convection is strongest</a:t>
            </a:r>
          </a:p>
          <a:p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r>
              <a:rPr lang="en-US" sz="2000" u="sng" dirty="0">
                <a:solidFill>
                  <a:srgbClr val="FFFF00"/>
                </a:solidFill>
              </a:rPr>
              <a:t>Stratiform </a:t>
            </a:r>
            <a:r>
              <a:rPr lang="en-US" sz="2000" u="sng" dirty="0" smtClean="0">
                <a:solidFill>
                  <a:srgbClr val="FFFF00"/>
                </a:solidFill>
              </a:rPr>
              <a:t>structure</a:t>
            </a:r>
            <a:endParaRPr lang="en-US" sz="2000" u="sng" dirty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Mesoscale system </a:t>
            </a:r>
            <a:r>
              <a:rPr lang="en-US" sz="2000" dirty="0" smtClean="0">
                <a:solidFill>
                  <a:schemeClr val="bg1"/>
                </a:solidFill>
              </a:rPr>
              <a:t>type—over open tropical oceans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Weak </a:t>
            </a:r>
            <a:r>
              <a:rPr lang="en-US" sz="2000" dirty="0">
                <a:solidFill>
                  <a:schemeClr val="bg1"/>
                </a:solidFill>
              </a:rPr>
              <a:t>cellular form</a:t>
            </a:r>
            <a:r>
              <a:rPr lang="en-US" sz="2000" dirty="0" smtClean="0">
                <a:solidFill>
                  <a:schemeClr val="bg1"/>
                </a:solidFill>
              </a:rPr>
              <a:t>—in ITCZ </a:t>
            </a:r>
            <a:r>
              <a:rPr lang="en-US" sz="2000" dirty="0">
                <a:solidFill>
                  <a:schemeClr val="bg1"/>
                </a:solidFill>
              </a:rPr>
              <a:t>and </a:t>
            </a:r>
            <a:r>
              <a:rPr lang="en-US" sz="2000" dirty="0" smtClean="0">
                <a:solidFill>
                  <a:schemeClr val="bg1"/>
                </a:solidFill>
              </a:rPr>
              <a:t>monsoonal coastal regions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Frontal—over subtropical oceans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6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428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END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449394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This research is supported by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NASA grant NNX13AG71G  </a:t>
            </a:r>
          </a:p>
        </p:txBody>
      </p:sp>
    </p:spTree>
    <p:extLst>
      <p:ext uri="{BB962C8B-B14F-4D97-AF65-F5344CB8AC3E}">
        <p14:creationId xmlns:p14="http://schemas.microsoft.com/office/powerpoint/2010/main" val="136292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3087392"/>
            <a:ext cx="9144000" cy="683216"/>
          </a:xfrm>
          <a:prstGeom prst="rect">
            <a:avLst/>
          </a:prstGeo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Extra Slides</a:t>
            </a:r>
            <a:endParaRPr lang="en-C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263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10" name="Rectangle 310"/>
          <p:cNvSpPr>
            <a:spLocks noChangeArrowheads="1"/>
          </p:cNvSpPr>
          <p:nvPr/>
        </p:nvSpPr>
        <p:spPr bwMode="auto">
          <a:xfrm>
            <a:off x="498475" y="1390650"/>
            <a:ext cx="8153400" cy="4648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04" name="Rectangle 104" descr="Wide upward diagonal"/>
          <p:cNvSpPr>
            <a:spLocks noChangeArrowheads="1"/>
          </p:cNvSpPr>
          <p:nvPr/>
        </p:nvSpPr>
        <p:spPr bwMode="auto">
          <a:xfrm>
            <a:off x="987425" y="5002213"/>
            <a:ext cx="7000875" cy="239712"/>
          </a:xfrm>
          <a:prstGeom prst="rect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05" name="Line 105"/>
          <p:cNvSpPr>
            <a:spLocks noChangeShapeType="1"/>
          </p:cNvSpPr>
          <p:nvPr/>
        </p:nvSpPr>
        <p:spPr bwMode="auto">
          <a:xfrm>
            <a:off x="990600" y="4972050"/>
            <a:ext cx="6929438" cy="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07" name="Rectangle 107"/>
          <p:cNvSpPr>
            <a:spLocks noChangeArrowheads="1"/>
          </p:cNvSpPr>
          <p:nvPr/>
        </p:nvSpPr>
        <p:spPr bwMode="auto">
          <a:xfrm>
            <a:off x="5943600" y="4286250"/>
            <a:ext cx="1050925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08" name="Rectangle 108"/>
          <p:cNvSpPr>
            <a:spLocks noChangeArrowheads="1"/>
          </p:cNvSpPr>
          <p:nvPr/>
        </p:nvSpPr>
        <p:spPr bwMode="auto">
          <a:xfrm>
            <a:off x="4897438" y="4289425"/>
            <a:ext cx="1052512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09" name="Rectangle 109"/>
          <p:cNvSpPr>
            <a:spLocks noChangeArrowheads="1"/>
          </p:cNvSpPr>
          <p:nvPr/>
        </p:nvSpPr>
        <p:spPr bwMode="auto">
          <a:xfrm>
            <a:off x="3846513" y="4289425"/>
            <a:ext cx="1050925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10" name="Rectangle 110"/>
          <p:cNvSpPr>
            <a:spLocks noChangeArrowheads="1"/>
          </p:cNvSpPr>
          <p:nvPr/>
        </p:nvSpPr>
        <p:spPr bwMode="auto">
          <a:xfrm>
            <a:off x="2794000" y="4289425"/>
            <a:ext cx="1052513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11" name="Rectangle 111"/>
          <p:cNvSpPr>
            <a:spLocks noChangeArrowheads="1"/>
          </p:cNvSpPr>
          <p:nvPr/>
        </p:nvSpPr>
        <p:spPr bwMode="auto">
          <a:xfrm>
            <a:off x="1743075" y="4289425"/>
            <a:ext cx="1050925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12" name="Rectangle 112"/>
          <p:cNvSpPr>
            <a:spLocks noChangeArrowheads="1"/>
          </p:cNvSpPr>
          <p:nvPr/>
        </p:nvSpPr>
        <p:spPr bwMode="auto">
          <a:xfrm>
            <a:off x="5949950" y="3590925"/>
            <a:ext cx="1050925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13" name="Rectangle 113"/>
          <p:cNvSpPr>
            <a:spLocks noChangeArrowheads="1"/>
          </p:cNvSpPr>
          <p:nvPr/>
        </p:nvSpPr>
        <p:spPr bwMode="auto">
          <a:xfrm>
            <a:off x="4897438" y="3590925"/>
            <a:ext cx="1052512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14" name="Rectangle 114"/>
          <p:cNvSpPr>
            <a:spLocks noChangeArrowheads="1"/>
          </p:cNvSpPr>
          <p:nvPr/>
        </p:nvSpPr>
        <p:spPr bwMode="auto">
          <a:xfrm>
            <a:off x="3846513" y="3590925"/>
            <a:ext cx="1050925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15" name="Rectangle 115"/>
          <p:cNvSpPr>
            <a:spLocks noChangeArrowheads="1"/>
          </p:cNvSpPr>
          <p:nvPr/>
        </p:nvSpPr>
        <p:spPr bwMode="auto">
          <a:xfrm>
            <a:off x="2794000" y="3590925"/>
            <a:ext cx="1052513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16" name="Rectangle 116"/>
          <p:cNvSpPr>
            <a:spLocks noChangeArrowheads="1"/>
          </p:cNvSpPr>
          <p:nvPr/>
        </p:nvSpPr>
        <p:spPr bwMode="auto">
          <a:xfrm>
            <a:off x="1743075" y="3590925"/>
            <a:ext cx="1050925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17" name="Rectangle 117"/>
          <p:cNvSpPr>
            <a:spLocks noChangeArrowheads="1"/>
          </p:cNvSpPr>
          <p:nvPr/>
        </p:nvSpPr>
        <p:spPr bwMode="auto">
          <a:xfrm>
            <a:off x="5949950" y="2892425"/>
            <a:ext cx="1050925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18" name="Rectangle 118"/>
          <p:cNvSpPr>
            <a:spLocks noChangeArrowheads="1"/>
          </p:cNvSpPr>
          <p:nvPr/>
        </p:nvSpPr>
        <p:spPr bwMode="auto">
          <a:xfrm>
            <a:off x="4897438" y="2892425"/>
            <a:ext cx="1052512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19" name="Rectangle 119"/>
          <p:cNvSpPr>
            <a:spLocks noChangeArrowheads="1"/>
          </p:cNvSpPr>
          <p:nvPr/>
        </p:nvSpPr>
        <p:spPr bwMode="auto">
          <a:xfrm>
            <a:off x="3846513" y="2892425"/>
            <a:ext cx="1050925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20" name="Rectangle 120"/>
          <p:cNvSpPr>
            <a:spLocks noChangeArrowheads="1"/>
          </p:cNvSpPr>
          <p:nvPr/>
        </p:nvSpPr>
        <p:spPr bwMode="auto">
          <a:xfrm>
            <a:off x="2794000" y="2892425"/>
            <a:ext cx="1052513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21" name="Rectangle 121"/>
          <p:cNvSpPr>
            <a:spLocks noChangeArrowheads="1"/>
          </p:cNvSpPr>
          <p:nvPr/>
        </p:nvSpPr>
        <p:spPr bwMode="auto">
          <a:xfrm>
            <a:off x="1743075" y="2892425"/>
            <a:ext cx="1050925" cy="698500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22" name="Rectangle 122"/>
          <p:cNvSpPr>
            <a:spLocks noChangeArrowheads="1"/>
          </p:cNvSpPr>
          <p:nvPr/>
        </p:nvSpPr>
        <p:spPr bwMode="auto">
          <a:xfrm>
            <a:off x="5949950" y="2152650"/>
            <a:ext cx="1050925" cy="739775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23" name="Rectangle 123"/>
          <p:cNvSpPr>
            <a:spLocks noChangeArrowheads="1"/>
          </p:cNvSpPr>
          <p:nvPr/>
        </p:nvSpPr>
        <p:spPr bwMode="auto">
          <a:xfrm>
            <a:off x="4897438" y="2152650"/>
            <a:ext cx="1052512" cy="739775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24" name="Rectangle 124"/>
          <p:cNvSpPr>
            <a:spLocks noChangeArrowheads="1"/>
          </p:cNvSpPr>
          <p:nvPr/>
        </p:nvSpPr>
        <p:spPr bwMode="auto">
          <a:xfrm>
            <a:off x="3846513" y="2152650"/>
            <a:ext cx="1050925" cy="739775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25" name="Rectangle 125"/>
          <p:cNvSpPr>
            <a:spLocks noChangeArrowheads="1"/>
          </p:cNvSpPr>
          <p:nvPr/>
        </p:nvSpPr>
        <p:spPr bwMode="auto">
          <a:xfrm>
            <a:off x="2794000" y="2152650"/>
            <a:ext cx="1052513" cy="739775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26" name="Rectangle 126"/>
          <p:cNvSpPr>
            <a:spLocks noChangeArrowheads="1"/>
          </p:cNvSpPr>
          <p:nvPr/>
        </p:nvSpPr>
        <p:spPr bwMode="auto">
          <a:xfrm>
            <a:off x="1743075" y="2152650"/>
            <a:ext cx="1050925" cy="739775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27" name="Line 127"/>
          <p:cNvSpPr>
            <a:spLocks noChangeShapeType="1"/>
          </p:cNvSpPr>
          <p:nvPr/>
        </p:nvSpPr>
        <p:spPr bwMode="auto">
          <a:xfrm>
            <a:off x="1743075" y="2152650"/>
            <a:ext cx="5257800" cy="0"/>
          </a:xfrm>
          <a:prstGeom prst="line">
            <a:avLst/>
          </a:prstGeom>
          <a:noFill/>
          <a:ln w="28575" cap="sq">
            <a:solidFill>
              <a:srgbClr val="2626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28" name="Line 128"/>
          <p:cNvSpPr>
            <a:spLocks noChangeShapeType="1"/>
          </p:cNvSpPr>
          <p:nvPr/>
        </p:nvSpPr>
        <p:spPr bwMode="auto">
          <a:xfrm>
            <a:off x="1743075" y="2892425"/>
            <a:ext cx="5257800" cy="0"/>
          </a:xfrm>
          <a:prstGeom prst="line">
            <a:avLst/>
          </a:prstGeom>
          <a:noFill/>
          <a:ln w="12700">
            <a:solidFill>
              <a:srgbClr val="2626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29" name="Line 129"/>
          <p:cNvSpPr>
            <a:spLocks noChangeShapeType="1"/>
          </p:cNvSpPr>
          <p:nvPr/>
        </p:nvSpPr>
        <p:spPr bwMode="auto">
          <a:xfrm>
            <a:off x="1743075" y="3590925"/>
            <a:ext cx="5257800" cy="0"/>
          </a:xfrm>
          <a:prstGeom prst="line">
            <a:avLst/>
          </a:prstGeom>
          <a:noFill/>
          <a:ln w="12700">
            <a:solidFill>
              <a:srgbClr val="2626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30" name="Line 130"/>
          <p:cNvSpPr>
            <a:spLocks noChangeShapeType="1"/>
          </p:cNvSpPr>
          <p:nvPr/>
        </p:nvSpPr>
        <p:spPr bwMode="auto">
          <a:xfrm>
            <a:off x="1743075" y="4289425"/>
            <a:ext cx="5257800" cy="0"/>
          </a:xfrm>
          <a:prstGeom prst="line">
            <a:avLst/>
          </a:prstGeom>
          <a:noFill/>
          <a:ln w="12700">
            <a:solidFill>
              <a:srgbClr val="2626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31" name="Line 131"/>
          <p:cNvSpPr>
            <a:spLocks noChangeShapeType="1"/>
          </p:cNvSpPr>
          <p:nvPr/>
        </p:nvSpPr>
        <p:spPr bwMode="auto">
          <a:xfrm>
            <a:off x="1743075" y="4987925"/>
            <a:ext cx="5257800" cy="0"/>
          </a:xfrm>
          <a:prstGeom prst="line">
            <a:avLst/>
          </a:prstGeom>
          <a:noFill/>
          <a:ln w="28575" cap="sq">
            <a:solidFill>
              <a:srgbClr val="2626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32" name="Line 132"/>
          <p:cNvSpPr>
            <a:spLocks noChangeShapeType="1"/>
          </p:cNvSpPr>
          <p:nvPr/>
        </p:nvSpPr>
        <p:spPr bwMode="auto">
          <a:xfrm>
            <a:off x="1743075" y="2152650"/>
            <a:ext cx="0" cy="2835275"/>
          </a:xfrm>
          <a:prstGeom prst="line">
            <a:avLst/>
          </a:prstGeom>
          <a:noFill/>
          <a:ln w="28575" cap="sq">
            <a:solidFill>
              <a:srgbClr val="2626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33" name="Line 133"/>
          <p:cNvSpPr>
            <a:spLocks noChangeShapeType="1"/>
          </p:cNvSpPr>
          <p:nvPr/>
        </p:nvSpPr>
        <p:spPr bwMode="auto">
          <a:xfrm>
            <a:off x="2794000" y="2152650"/>
            <a:ext cx="0" cy="2835275"/>
          </a:xfrm>
          <a:prstGeom prst="line">
            <a:avLst/>
          </a:prstGeom>
          <a:noFill/>
          <a:ln w="12700">
            <a:solidFill>
              <a:srgbClr val="2626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34" name="Line 134"/>
          <p:cNvSpPr>
            <a:spLocks noChangeShapeType="1"/>
          </p:cNvSpPr>
          <p:nvPr/>
        </p:nvSpPr>
        <p:spPr bwMode="auto">
          <a:xfrm>
            <a:off x="3846513" y="2152650"/>
            <a:ext cx="0" cy="2835275"/>
          </a:xfrm>
          <a:prstGeom prst="line">
            <a:avLst/>
          </a:prstGeom>
          <a:noFill/>
          <a:ln w="12700">
            <a:solidFill>
              <a:srgbClr val="2626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35" name="Line 135"/>
          <p:cNvSpPr>
            <a:spLocks noChangeShapeType="1"/>
          </p:cNvSpPr>
          <p:nvPr/>
        </p:nvSpPr>
        <p:spPr bwMode="auto">
          <a:xfrm>
            <a:off x="4897438" y="2152650"/>
            <a:ext cx="0" cy="2835275"/>
          </a:xfrm>
          <a:prstGeom prst="line">
            <a:avLst/>
          </a:prstGeom>
          <a:noFill/>
          <a:ln w="12700">
            <a:solidFill>
              <a:srgbClr val="2626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36" name="Line 136"/>
          <p:cNvSpPr>
            <a:spLocks noChangeShapeType="1"/>
          </p:cNvSpPr>
          <p:nvPr/>
        </p:nvSpPr>
        <p:spPr bwMode="auto">
          <a:xfrm>
            <a:off x="5949950" y="2152650"/>
            <a:ext cx="0" cy="2835275"/>
          </a:xfrm>
          <a:prstGeom prst="line">
            <a:avLst/>
          </a:prstGeom>
          <a:noFill/>
          <a:ln w="12700">
            <a:solidFill>
              <a:srgbClr val="2626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37" name="Line 137"/>
          <p:cNvSpPr>
            <a:spLocks noChangeShapeType="1"/>
          </p:cNvSpPr>
          <p:nvPr/>
        </p:nvSpPr>
        <p:spPr bwMode="auto">
          <a:xfrm>
            <a:off x="7000875" y="2152650"/>
            <a:ext cx="0" cy="2835275"/>
          </a:xfrm>
          <a:prstGeom prst="line">
            <a:avLst/>
          </a:prstGeom>
          <a:noFill/>
          <a:ln w="28575" cap="sq">
            <a:solidFill>
              <a:srgbClr val="2626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38" name="Oval 138"/>
          <p:cNvSpPr>
            <a:spLocks noChangeArrowheads="1"/>
          </p:cNvSpPr>
          <p:nvPr/>
        </p:nvSpPr>
        <p:spPr bwMode="auto">
          <a:xfrm>
            <a:off x="5911850" y="42481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39" name="Oval 139"/>
          <p:cNvSpPr>
            <a:spLocks noChangeArrowheads="1"/>
          </p:cNvSpPr>
          <p:nvPr/>
        </p:nvSpPr>
        <p:spPr bwMode="auto">
          <a:xfrm>
            <a:off x="4864100" y="42545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40" name="Oval 140"/>
          <p:cNvSpPr>
            <a:spLocks noChangeArrowheads="1"/>
          </p:cNvSpPr>
          <p:nvPr/>
        </p:nvSpPr>
        <p:spPr bwMode="auto">
          <a:xfrm>
            <a:off x="4857750" y="35560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41" name="Line 141"/>
          <p:cNvSpPr>
            <a:spLocks noChangeShapeType="1"/>
          </p:cNvSpPr>
          <p:nvPr/>
        </p:nvSpPr>
        <p:spPr bwMode="auto">
          <a:xfrm>
            <a:off x="3200400" y="1847850"/>
            <a:ext cx="2895600" cy="31242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42" name="Line 142"/>
          <p:cNvSpPr>
            <a:spLocks noChangeShapeType="1"/>
          </p:cNvSpPr>
          <p:nvPr/>
        </p:nvSpPr>
        <p:spPr bwMode="auto">
          <a:xfrm>
            <a:off x="3200400" y="1847850"/>
            <a:ext cx="4189413" cy="3148013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43" name="Oval 143"/>
          <p:cNvSpPr>
            <a:spLocks noChangeArrowheads="1"/>
          </p:cNvSpPr>
          <p:nvPr/>
        </p:nvSpPr>
        <p:spPr bwMode="auto">
          <a:xfrm>
            <a:off x="5918200" y="35623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44" name="Oval 144"/>
          <p:cNvSpPr>
            <a:spLocks noChangeArrowheads="1"/>
          </p:cNvSpPr>
          <p:nvPr/>
        </p:nvSpPr>
        <p:spPr bwMode="auto">
          <a:xfrm>
            <a:off x="6146800" y="40703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45" name="Oval 145"/>
          <p:cNvSpPr>
            <a:spLocks noChangeArrowheads="1"/>
          </p:cNvSpPr>
          <p:nvPr/>
        </p:nvSpPr>
        <p:spPr bwMode="auto">
          <a:xfrm>
            <a:off x="5580063" y="44354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46" name="Oval 146"/>
          <p:cNvSpPr>
            <a:spLocks noChangeArrowheads="1"/>
          </p:cNvSpPr>
          <p:nvPr/>
        </p:nvSpPr>
        <p:spPr bwMode="auto">
          <a:xfrm>
            <a:off x="5676900" y="370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547" name="Text Box 147"/>
          <p:cNvSpPr txBox="1">
            <a:spLocks noChangeArrowheads="1"/>
          </p:cNvSpPr>
          <p:nvPr/>
        </p:nvSpPr>
        <p:spPr bwMode="auto">
          <a:xfrm>
            <a:off x="2667000" y="1543050"/>
            <a:ext cx="1501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262626"/>
                </a:solidFill>
                <a:latin typeface="Arial" charset="0"/>
                <a:ea typeface="ＭＳ Ｐゴシック" charset="0"/>
                <a:cs typeface="ＭＳ Ｐゴシック" charset="0"/>
              </a:rPr>
              <a:t>Satellite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0" y="3905250"/>
            <a:ext cx="3810000" cy="1738313"/>
            <a:chOff x="4572000" y="3905250"/>
            <a:chExt cx="3810000" cy="1738313"/>
          </a:xfrm>
        </p:grpSpPr>
        <p:sp>
          <p:nvSpPr>
            <p:cNvPr id="358549" name="Line 149"/>
            <p:cNvSpPr>
              <a:spLocks noChangeShapeType="1"/>
            </p:cNvSpPr>
            <p:nvPr/>
          </p:nvSpPr>
          <p:spPr bwMode="auto">
            <a:xfrm>
              <a:off x="5210175" y="4041775"/>
              <a:ext cx="0" cy="930275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8550" name="Text Box 150"/>
            <p:cNvSpPr txBox="1">
              <a:spLocks noChangeArrowheads="1"/>
            </p:cNvSpPr>
            <p:nvPr/>
          </p:nvSpPr>
          <p:spPr bwMode="auto">
            <a:xfrm>
              <a:off x="4572000" y="5276850"/>
              <a:ext cx="1295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262626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Geolocate</a:t>
              </a: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8552" name="Oval 152"/>
            <p:cNvSpPr>
              <a:spLocks noChangeArrowheads="1"/>
            </p:cNvSpPr>
            <p:nvPr/>
          </p:nvSpPr>
          <p:spPr bwMode="auto">
            <a:xfrm>
              <a:off x="5334000" y="3905250"/>
              <a:ext cx="1219200" cy="762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8553" name="Text Box 153"/>
            <p:cNvSpPr txBox="1">
              <a:spLocks noChangeArrowheads="1"/>
            </p:cNvSpPr>
            <p:nvPr/>
          </p:nvSpPr>
          <p:spPr bwMode="auto">
            <a:xfrm>
              <a:off x="7086600" y="4057650"/>
              <a:ext cx="1295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Interpolate</a:t>
              </a:r>
            </a:p>
          </p:txBody>
        </p:sp>
      </p:grpSp>
      <p:sp>
        <p:nvSpPr>
          <p:cNvPr id="358554" name="Oval 154"/>
          <p:cNvSpPr>
            <a:spLocks noChangeArrowheads="1"/>
          </p:cNvSpPr>
          <p:nvPr/>
        </p:nvSpPr>
        <p:spPr bwMode="auto">
          <a:xfrm>
            <a:off x="5175250" y="3994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11" name="Oval 311"/>
          <p:cNvSpPr>
            <a:spLocks noChangeArrowheads="1"/>
          </p:cNvSpPr>
          <p:nvPr/>
        </p:nvSpPr>
        <p:spPr bwMode="auto">
          <a:xfrm>
            <a:off x="6615113" y="44100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12" name="Oval 312"/>
          <p:cNvSpPr>
            <a:spLocks noChangeArrowheads="1"/>
          </p:cNvSpPr>
          <p:nvPr/>
        </p:nvSpPr>
        <p:spPr bwMode="auto">
          <a:xfrm>
            <a:off x="5970588" y="48529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13" name="Oval 313"/>
          <p:cNvSpPr>
            <a:spLocks noChangeArrowheads="1"/>
          </p:cNvSpPr>
          <p:nvPr/>
        </p:nvSpPr>
        <p:spPr bwMode="auto">
          <a:xfrm>
            <a:off x="5202238" y="3340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14" name="Oval 314"/>
          <p:cNvSpPr>
            <a:spLocks noChangeArrowheads="1"/>
          </p:cNvSpPr>
          <p:nvPr/>
        </p:nvSpPr>
        <p:spPr bwMode="auto">
          <a:xfrm>
            <a:off x="4876800" y="36766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15" name="Oval 315"/>
          <p:cNvSpPr>
            <a:spLocks noChangeArrowheads="1"/>
          </p:cNvSpPr>
          <p:nvPr/>
        </p:nvSpPr>
        <p:spPr bwMode="auto">
          <a:xfrm>
            <a:off x="4800600" y="30670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16" name="Oval 316"/>
          <p:cNvSpPr>
            <a:spLocks noChangeArrowheads="1"/>
          </p:cNvSpPr>
          <p:nvPr/>
        </p:nvSpPr>
        <p:spPr bwMode="auto">
          <a:xfrm>
            <a:off x="4516438" y="32639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17" name="Oval 317"/>
          <p:cNvSpPr>
            <a:spLocks noChangeArrowheads="1"/>
          </p:cNvSpPr>
          <p:nvPr/>
        </p:nvSpPr>
        <p:spPr bwMode="auto">
          <a:xfrm>
            <a:off x="7054850" y="47529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18" name="Oval 318"/>
          <p:cNvSpPr>
            <a:spLocks noChangeArrowheads="1"/>
          </p:cNvSpPr>
          <p:nvPr/>
        </p:nvSpPr>
        <p:spPr bwMode="auto">
          <a:xfrm>
            <a:off x="4354513" y="27193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19" name="Oval 319"/>
          <p:cNvSpPr>
            <a:spLocks noChangeArrowheads="1"/>
          </p:cNvSpPr>
          <p:nvPr/>
        </p:nvSpPr>
        <p:spPr bwMode="auto">
          <a:xfrm>
            <a:off x="4114800" y="28384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20" name="Oval 320"/>
          <p:cNvSpPr>
            <a:spLocks noChangeArrowheads="1"/>
          </p:cNvSpPr>
          <p:nvPr/>
        </p:nvSpPr>
        <p:spPr bwMode="auto">
          <a:xfrm>
            <a:off x="3921125" y="23685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21" name="Oval 321"/>
          <p:cNvSpPr>
            <a:spLocks noChangeArrowheads="1"/>
          </p:cNvSpPr>
          <p:nvPr/>
        </p:nvSpPr>
        <p:spPr bwMode="auto">
          <a:xfrm>
            <a:off x="3789363" y="25019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23" name="Oval 323"/>
          <p:cNvSpPr>
            <a:spLocks noChangeArrowheads="1"/>
          </p:cNvSpPr>
          <p:nvPr/>
        </p:nvSpPr>
        <p:spPr bwMode="auto">
          <a:xfrm>
            <a:off x="3805238" y="4249738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24" name="Oval 324"/>
          <p:cNvSpPr>
            <a:spLocks noChangeArrowheads="1"/>
          </p:cNvSpPr>
          <p:nvPr/>
        </p:nvSpPr>
        <p:spPr bwMode="auto">
          <a:xfrm>
            <a:off x="2757488" y="4256088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25" name="Oval 325"/>
          <p:cNvSpPr>
            <a:spLocks noChangeArrowheads="1"/>
          </p:cNvSpPr>
          <p:nvPr/>
        </p:nvSpPr>
        <p:spPr bwMode="auto">
          <a:xfrm>
            <a:off x="2751138" y="3557588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26" name="Oval 326"/>
          <p:cNvSpPr>
            <a:spLocks noChangeArrowheads="1"/>
          </p:cNvSpPr>
          <p:nvPr/>
        </p:nvSpPr>
        <p:spPr bwMode="auto">
          <a:xfrm>
            <a:off x="3811588" y="3563938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27" name="Oval 327"/>
          <p:cNvSpPr>
            <a:spLocks noChangeArrowheads="1"/>
          </p:cNvSpPr>
          <p:nvPr/>
        </p:nvSpPr>
        <p:spPr bwMode="auto">
          <a:xfrm>
            <a:off x="3810000" y="28384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28" name="Oval 328"/>
          <p:cNvSpPr>
            <a:spLocks noChangeArrowheads="1"/>
          </p:cNvSpPr>
          <p:nvPr/>
        </p:nvSpPr>
        <p:spPr bwMode="auto">
          <a:xfrm>
            <a:off x="2762250" y="28448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29" name="Oval 329"/>
          <p:cNvSpPr>
            <a:spLocks noChangeArrowheads="1"/>
          </p:cNvSpPr>
          <p:nvPr/>
        </p:nvSpPr>
        <p:spPr bwMode="auto">
          <a:xfrm>
            <a:off x="2755900" y="21463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30" name="Oval 330"/>
          <p:cNvSpPr>
            <a:spLocks noChangeArrowheads="1"/>
          </p:cNvSpPr>
          <p:nvPr/>
        </p:nvSpPr>
        <p:spPr bwMode="auto">
          <a:xfrm>
            <a:off x="3816350" y="21526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31" name="Oval 331"/>
          <p:cNvSpPr>
            <a:spLocks noChangeArrowheads="1"/>
          </p:cNvSpPr>
          <p:nvPr/>
        </p:nvSpPr>
        <p:spPr bwMode="auto">
          <a:xfrm>
            <a:off x="5943600" y="28384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32" name="Oval 332"/>
          <p:cNvSpPr>
            <a:spLocks noChangeArrowheads="1"/>
          </p:cNvSpPr>
          <p:nvPr/>
        </p:nvSpPr>
        <p:spPr bwMode="auto">
          <a:xfrm>
            <a:off x="4895850" y="28448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33" name="Oval 333"/>
          <p:cNvSpPr>
            <a:spLocks noChangeArrowheads="1"/>
          </p:cNvSpPr>
          <p:nvPr/>
        </p:nvSpPr>
        <p:spPr bwMode="auto">
          <a:xfrm>
            <a:off x="4889500" y="21463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34" name="Oval 334"/>
          <p:cNvSpPr>
            <a:spLocks noChangeArrowheads="1"/>
          </p:cNvSpPr>
          <p:nvPr/>
        </p:nvSpPr>
        <p:spPr bwMode="auto">
          <a:xfrm>
            <a:off x="5943600" y="21526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35" name="Oval 335"/>
          <p:cNvSpPr>
            <a:spLocks noChangeArrowheads="1"/>
          </p:cNvSpPr>
          <p:nvPr/>
        </p:nvSpPr>
        <p:spPr bwMode="auto">
          <a:xfrm>
            <a:off x="2755900" y="49657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36" name="Oval 336"/>
          <p:cNvSpPr>
            <a:spLocks noChangeArrowheads="1"/>
          </p:cNvSpPr>
          <p:nvPr/>
        </p:nvSpPr>
        <p:spPr bwMode="auto">
          <a:xfrm>
            <a:off x="3816350" y="49720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37" name="Oval 337"/>
          <p:cNvSpPr>
            <a:spLocks noChangeArrowheads="1"/>
          </p:cNvSpPr>
          <p:nvPr/>
        </p:nvSpPr>
        <p:spPr bwMode="auto">
          <a:xfrm>
            <a:off x="4889500" y="49657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38" name="Oval 338"/>
          <p:cNvSpPr>
            <a:spLocks noChangeArrowheads="1"/>
          </p:cNvSpPr>
          <p:nvPr/>
        </p:nvSpPr>
        <p:spPr bwMode="auto">
          <a:xfrm>
            <a:off x="5943600" y="49720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739" name="Rectangle 339"/>
          <p:cNvSpPr>
            <a:spLocks noChangeArrowheads="1"/>
          </p:cNvSpPr>
          <p:nvPr/>
        </p:nvSpPr>
        <p:spPr bwMode="auto">
          <a:xfrm>
            <a:off x="0" y="434975"/>
            <a:ext cx="91440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CA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Re-map and interpolate the PR reflectivity field</a:t>
            </a:r>
          </a:p>
        </p:txBody>
      </p:sp>
    </p:spTree>
    <p:extLst>
      <p:ext uri="{BB962C8B-B14F-4D97-AF65-F5344CB8AC3E}">
        <p14:creationId xmlns:p14="http://schemas.microsoft.com/office/powerpoint/2010/main" val="937638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64507" y="2561057"/>
            <a:ext cx="8414986" cy="1735886"/>
          </a:xfrm>
          <a:prstGeom prst="rect">
            <a:avLst/>
          </a:prstGeo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Use remapped interpolated data to locate different types of 3D embedded echoes</a:t>
            </a:r>
            <a:endParaRPr lang="en-C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36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0" name="Picture 9" descr="200405131458-croppednort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3349625" cy="23320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11" descr="200405131458-croppedfarnorth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400"/>
            <a:ext cx="2125663" cy="2057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2" descr="2004051314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" r="3668" b="1221"/>
          <a:stretch>
            <a:fillRect/>
          </a:stretch>
        </p:blipFill>
        <p:spPr bwMode="auto">
          <a:xfrm>
            <a:off x="0" y="304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3191" name="Picture 7" descr="200405131458-croppedsout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4572000" cy="2422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0" y="6523038"/>
            <a:ext cx="9144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999999"/>
                </a:solidFill>
                <a:latin typeface="Arial" charset="0"/>
                <a:ea typeface="ＭＳ Ｐゴシック" charset="0"/>
                <a:cs typeface="ＭＳ Ｐゴシック" charset="0"/>
              </a:rPr>
              <a:t>1458GMT 13 May 2004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4650" y="3159125"/>
            <a:ext cx="8215313" cy="2708275"/>
            <a:chOff x="374650" y="3159125"/>
            <a:chExt cx="8215313" cy="2708275"/>
          </a:xfrm>
        </p:grpSpPr>
        <p:grpSp>
          <p:nvGrpSpPr>
            <p:cNvPr id="2" name="Group 14"/>
            <p:cNvGrpSpPr>
              <a:grpSpLocks/>
            </p:cNvGrpSpPr>
            <p:nvPr/>
          </p:nvGrpSpPr>
          <p:grpSpPr bwMode="auto">
            <a:xfrm>
              <a:off x="374650" y="4810125"/>
              <a:ext cx="3903663" cy="1057275"/>
              <a:chOff x="374090" y="4810114"/>
              <a:chExt cx="3904223" cy="1057288"/>
            </a:xfrm>
          </p:grpSpPr>
          <p:sp>
            <p:nvSpPr>
              <p:cNvPr id="17421" name="Line 12"/>
              <p:cNvSpPr>
                <a:spLocks noChangeShapeType="1"/>
              </p:cNvSpPr>
              <p:nvPr/>
            </p:nvSpPr>
            <p:spPr bwMode="auto">
              <a:xfrm>
                <a:off x="2120998" y="5279696"/>
                <a:ext cx="2157315" cy="5877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422" name="Rectangle 13"/>
              <p:cNvSpPr>
                <a:spLocks noChangeArrowheads="1"/>
              </p:cNvSpPr>
              <p:nvPr/>
            </p:nvSpPr>
            <p:spPr bwMode="auto">
              <a:xfrm>
                <a:off x="374090" y="4810114"/>
                <a:ext cx="1878339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Convective</a:t>
                </a:r>
                <a:br>
                  <a:rPr lang="en-US" sz="24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</a:b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Precipitation</a:t>
                </a:r>
              </a:p>
            </p:txBody>
          </p:sp>
        </p:grp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5040313" y="3159125"/>
              <a:ext cx="3549650" cy="1489075"/>
              <a:chOff x="5040310" y="3159205"/>
              <a:chExt cx="3549721" cy="1488995"/>
            </a:xfrm>
          </p:grpSpPr>
          <p:sp>
            <p:nvSpPr>
              <p:cNvPr id="17419" name="Line 14"/>
              <p:cNvSpPr>
                <a:spLocks noChangeShapeType="1"/>
              </p:cNvSpPr>
              <p:nvPr/>
            </p:nvSpPr>
            <p:spPr bwMode="auto">
              <a:xfrm flipH="1">
                <a:off x="5040310" y="3581400"/>
                <a:ext cx="1819184" cy="1066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420" name="Rectangle 15"/>
              <p:cNvSpPr>
                <a:spLocks noChangeArrowheads="1"/>
              </p:cNvSpPr>
              <p:nvPr/>
            </p:nvSpPr>
            <p:spPr bwMode="auto">
              <a:xfrm>
                <a:off x="6711692" y="3159205"/>
                <a:ext cx="1878339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Stratiform</a:t>
                </a:r>
                <a:br>
                  <a:rPr lang="en-US" sz="24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</a:b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Precipitation</a:t>
                </a:r>
              </a:p>
            </p:txBody>
          </p:sp>
        </p:grpSp>
      </p:grpSp>
      <p:sp>
        <p:nvSpPr>
          <p:cNvPr id="17417" name="Rectangle 18"/>
          <p:cNvSpPr>
            <a:spLocks noChangeArrowheads="1"/>
          </p:cNvSpPr>
          <p:nvPr/>
        </p:nvSpPr>
        <p:spPr bwMode="auto">
          <a:xfrm>
            <a:off x="6953250" y="6477000"/>
            <a:ext cx="2190750" cy="12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8" name="Rectangle 19"/>
          <p:cNvSpPr>
            <a:spLocks noChangeArrowheads="1"/>
          </p:cNvSpPr>
          <p:nvPr/>
        </p:nvSpPr>
        <p:spPr bwMode="auto">
          <a:xfrm>
            <a:off x="546100" y="776288"/>
            <a:ext cx="540633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entury Gothic" charset="0"/>
                <a:ea typeface="ＭＳ Ｐゴシック" charset="0"/>
                <a:cs typeface="Century Gothic" charset="0"/>
              </a:rPr>
              <a:t>Radar echoes of convective storms contain two types of embedded features</a:t>
            </a:r>
          </a:p>
        </p:txBody>
      </p:sp>
    </p:spTree>
    <p:extLst>
      <p:ext uri="{BB962C8B-B14F-4D97-AF65-F5344CB8AC3E}">
        <p14:creationId xmlns:p14="http://schemas.microsoft.com/office/powerpoint/2010/main" val="61171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685800" y="351245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800" b="1" dirty="0" smtClean="0">
                <a:solidFill>
                  <a:srgbClr val="FFFFFF"/>
                </a:solidFill>
                <a:cs typeface="Arial" charset="0"/>
              </a:rPr>
              <a:t>The TRMM Satellite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800" b="1" dirty="0" smtClean="0">
                <a:solidFill>
                  <a:srgbClr val="FFFFFF"/>
                </a:solidFill>
                <a:cs typeface="Arial" charset="0"/>
              </a:rPr>
              <a:t>1997-2014</a:t>
            </a:r>
            <a:endParaRPr lang="en-US" sz="2800" b="1" dirty="0" smtClean="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440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575307"/>
              </p:ext>
            </p:extLst>
          </p:nvPr>
        </p:nvGraphicFramePr>
        <p:xfrm>
          <a:off x="3519921" y="1464270"/>
          <a:ext cx="2171989" cy="147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8" name="Bitmap Image" r:id="rId4" imgW="2381582" imgH="1580952" progId="">
                  <p:embed/>
                </p:oleObj>
              </mc:Choice>
              <mc:Fallback>
                <p:oleObj name="Bitmap Image" r:id="rId4" imgW="2381582" imgH="15809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921" y="1464270"/>
                        <a:ext cx="2171989" cy="1471161"/>
                      </a:xfrm>
                      <a:prstGeom prst="rect">
                        <a:avLst/>
                      </a:prstGeom>
                      <a:noFill/>
                      <a:ln w="38100" cmpd="sng"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TextBox 13"/>
          <p:cNvSpPr txBox="1">
            <a:spLocks noChangeArrowheads="1"/>
          </p:cNvSpPr>
          <p:nvPr/>
        </p:nvSpPr>
        <p:spPr bwMode="auto">
          <a:xfrm>
            <a:off x="1100887" y="2578022"/>
            <a:ext cx="2172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Precipitation Radar</a:t>
            </a:r>
          </a:p>
        </p:txBody>
      </p:sp>
      <p:sp>
        <p:nvSpPr>
          <p:cNvPr id="44039" name="TextBox 17"/>
          <p:cNvSpPr txBox="1">
            <a:spLocks noChangeArrowheads="1"/>
          </p:cNvSpPr>
          <p:nvPr/>
        </p:nvSpPr>
        <p:spPr bwMode="auto">
          <a:xfrm>
            <a:off x="172452" y="6002421"/>
            <a:ext cx="3495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Low altitude, low inclination orbit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68313" y="3429000"/>
            <a:ext cx="8229600" cy="2352675"/>
            <a:chOff x="468313" y="3429000"/>
            <a:chExt cx="8229600" cy="2352675"/>
          </a:xfrm>
        </p:grpSpPr>
        <p:graphicFrame>
          <p:nvGraphicFramePr>
            <p:cNvPr id="4403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292950"/>
                </p:ext>
              </p:extLst>
            </p:nvPr>
          </p:nvGraphicFramePr>
          <p:xfrm>
            <a:off x="468313" y="3429000"/>
            <a:ext cx="8229600" cy="2352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79" name="Bitmap Image" r:id="rId6" imgW="4963218" imgH="1419048" progId="">
                    <p:embed/>
                  </p:oleObj>
                </mc:Choice>
                <mc:Fallback>
                  <p:oleObj name="Bitmap Image" r:id="rId6" imgW="4963218" imgH="141904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313" y="3429000"/>
                          <a:ext cx="8229600" cy="2352675"/>
                        </a:xfrm>
                        <a:prstGeom prst="rect">
                          <a:avLst/>
                        </a:prstGeom>
                        <a:solidFill>
                          <a:srgbClr val="23FF05"/>
                        </a:solidFill>
                        <a:ln w="38100" cmpd="sng"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/>
            <p:cNvSpPr/>
            <p:nvPr/>
          </p:nvSpPr>
          <p:spPr bwMode="auto">
            <a:xfrm>
              <a:off x="6188075" y="3622675"/>
              <a:ext cx="76200" cy="317500"/>
            </a:xfrm>
            <a:prstGeom prst="rect">
              <a:avLst/>
            </a:prstGeom>
            <a:solidFill>
              <a:srgbClr val="23FF0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pitchFamily="-110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233794" y="3622675"/>
              <a:ext cx="386081" cy="69850"/>
            </a:xfrm>
            <a:prstGeom prst="rect">
              <a:avLst/>
            </a:prstGeom>
            <a:solidFill>
              <a:srgbClr val="23FF0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pitchFamily="-110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74156" y="3657599"/>
              <a:ext cx="45719" cy="92075"/>
            </a:xfrm>
            <a:prstGeom prst="rect">
              <a:avLst/>
            </a:prstGeom>
            <a:solidFill>
              <a:srgbClr val="23FF0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pitchFamily="-110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74156" y="3844925"/>
              <a:ext cx="45719" cy="165100"/>
            </a:xfrm>
            <a:prstGeom prst="rect">
              <a:avLst/>
            </a:prstGeom>
            <a:solidFill>
              <a:srgbClr val="23FF0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pitchFamily="-110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H="1">
              <a:off x="6188075" y="4010025"/>
              <a:ext cx="22225" cy="152400"/>
            </a:xfrm>
            <a:prstGeom prst="line">
              <a:avLst/>
            </a:prstGeom>
            <a:noFill/>
            <a:ln w="38100" cap="flat" cmpd="sng" algn="ctr">
              <a:solidFill>
                <a:srgbClr val="23FF0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6230619" y="3981450"/>
              <a:ext cx="0" cy="180975"/>
            </a:xfrm>
            <a:prstGeom prst="line">
              <a:avLst/>
            </a:prstGeom>
            <a:noFill/>
            <a:ln w="38100" cap="flat" cmpd="sng" algn="ctr">
              <a:solidFill>
                <a:srgbClr val="23FF0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6797675" y="3959225"/>
              <a:ext cx="0" cy="123825"/>
            </a:xfrm>
            <a:prstGeom prst="line">
              <a:avLst/>
            </a:prstGeom>
            <a:noFill/>
            <a:ln w="38100" cap="flat" cmpd="sng" algn="ctr">
              <a:solidFill>
                <a:srgbClr val="23FF0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6668769" y="3898900"/>
              <a:ext cx="182881" cy="0"/>
            </a:xfrm>
            <a:prstGeom prst="line">
              <a:avLst/>
            </a:prstGeom>
            <a:noFill/>
            <a:ln w="38100" cap="flat" cmpd="sng" algn="ctr">
              <a:solidFill>
                <a:srgbClr val="23FF0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6210301" y="4124325"/>
              <a:ext cx="184149" cy="0"/>
            </a:xfrm>
            <a:prstGeom prst="line">
              <a:avLst/>
            </a:prstGeom>
            <a:noFill/>
            <a:ln w="38100" cap="flat" cmpd="sng" algn="ctr">
              <a:solidFill>
                <a:srgbClr val="23FF0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6394450" y="4124325"/>
              <a:ext cx="184149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6546850" y="4276725"/>
              <a:ext cx="184149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6580506" y="4010025"/>
              <a:ext cx="4443" cy="219075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4040" name="Straight Arrow Connector 18"/>
          <p:cNvCxnSpPr>
            <a:cxnSpLocks noChangeShapeType="1"/>
          </p:cNvCxnSpPr>
          <p:nvPr/>
        </p:nvCxnSpPr>
        <p:spPr bwMode="auto">
          <a:xfrm flipV="1">
            <a:off x="1029368" y="4772526"/>
            <a:ext cx="334212" cy="1296737"/>
          </a:xfrm>
          <a:prstGeom prst="straightConnector1">
            <a:avLst/>
          </a:prstGeom>
          <a:noFill/>
          <a:ln w="38100" cmpd="sng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/>
          <p:cNvSpPr/>
          <p:nvPr/>
        </p:nvSpPr>
        <p:spPr bwMode="auto">
          <a:xfrm>
            <a:off x="468313" y="3429000"/>
            <a:ext cx="8229600" cy="2352675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4" name="Straight Arrow Connector 13"/>
          <p:cNvCxnSpPr>
            <a:stCxn id="44037" idx="3"/>
          </p:cNvCxnSpPr>
          <p:nvPr/>
        </p:nvCxnSpPr>
        <p:spPr bwMode="auto">
          <a:xfrm flipV="1">
            <a:off x="3273277" y="2499901"/>
            <a:ext cx="1031352" cy="262787"/>
          </a:xfrm>
          <a:prstGeom prst="straightConnector1">
            <a:avLst/>
          </a:prstGeom>
          <a:noFill/>
          <a:ln w="38100" cap="flat" cmpd="sng" algn="ctr">
            <a:solidFill>
              <a:srgbClr val="7E7E7E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7938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4"/>
          <p:cNvGrpSpPr>
            <a:grpSpLocks/>
          </p:cNvGrpSpPr>
          <p:nvPr/>
        </p:nvGrpSpPr>
        <p:grpSpPr bwMode="auto">
          <a:xfrm>
            <a:off x="217488" y="1289050"/>
            <a:ext cx="8686800" cy="5464175"/>
            <a:chOff x="228600" y="1306513"/>
            <a:chExt cx="8686800" cy="5464176"/>
          </a:xfrm>
        </p:grpSpPr>
        <p:cxnSp>
          <p:nvCxnSpPr>
            <p:cNvPr id="46" name="Straight Connector 45"/>
            <p:cNvCxnSpPr>
              <a:cxnSpLocks noChangeShapeType="1"/>
            </p:cNvCxnSpPr>
            <p:nvPr/>
          </p:nvCxnSpPr>
          <p:spPr bwMode="auto">
            <a:xfrm rot="5400000" flipH="1" flipV="1">
              <a:off x="3808412" y="1898651"/>
              <a:ext cx="1185863" cy="1587"/>
            </a:xfrm>
            <a:prstGeom prst="line">
              <a:avLst/>
            </a:prstGeom>
            <a:noFill/>
            <a:ln w="25400">
              <a:solidFill>
                <a:srgbClr val="FEFB8C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Line 27"/>
            <p:cNvSpPr>
              <a:spLocks noChangeShapeType="1"/>
            </p:cNvSpPr>
            <p:nvPr/>
          </p:nvSpPr>
          <p:spPr bwMode="auto">
            <a:xfrm>
              <a:off x="2063750" y="2490788"/>
              <a:ext cx="0" cy="620713"/>
            </a:xfrm>
            <a:prstGeom prst="line">
              <a:avLst/>
            </a:prstGeom>
            <a:noFill/>
            <a:ln w="28575" cap="flat" cmpd="sng" algn="ctr">
              <a:solidFill>
                <a:srgbClr val="FFFF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" name="Line 28"/>
            <p:cNvSpPr>
              <a:spLocks noChangeShapeType="1"/>
            </p:cNvSpPr>
            <p:nvPr/>
          </p:nvSpPr>
          <p:spPr bwMode="auto">
            <a:xfrm>
              <a:off x="6769100" y="2482851"/>
              <a:ext cx="0" cy="1262062"/>
            </a:xfrm>
            <a:prstGeom prst="line">
              <a:avLst/>
            </a:prstGeom>
            <a:noFill/>
            <a:ln w="19050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8438" name="Group 1"/>
            <p:cNvGrpSpPr>
              <a:grpSpLocks/>
            </p:cNvGrpSpPr>
            <p:nvPr/>
          </p:nvGrpSpPr>
          <p:grpSpPr bwMode="auto">
            <a:xfrm>
              <a:off x="228600" y="1306513"/>
              <a:ext cx="8686800" cy="5464176"/>
              <a:chOff x="228600" y="1306513"/>
              <a:chExt cx="8686800" cy="5464176"/>
            </a:xfrm>
          </p:grpSpPr>
          <p:cxnSp>
            <p:nvCxnSpPr>
              <p:cNvPr id="18440" name="_s63504"/>
              <p:cNvCxnSpPr>
                <a:cxnSpLocks noChangeShapeType="1"/>
                <a:endCxn id="23" idx="2"/>
              </p:cNvCxnSpPr>
              <p:nvPr/>
            </p:nvCxnSpPr>
            <p:spPr bwMode="auto">
              <a:xfrm rot="5400000" flipH="1">
                <a:off x="1809750" y="3687763"/>
                <a:ext cx="533400" cy="36513"/>
              </a:xfrm>
              <a:prstGeom prst="bentConnector3">
                <a:avLst>
                  <a:gd name="adj1" fmla="val 21431"/>
                </a:avLst>
              </a:prstGeom>
              <a:noFill/>
              <a:ln w="28575">
                <a:solidFill>
                  <a:srgbClr val="FFFF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28600" y="1638301"/>
                <a:ext cx="8686800" cy="513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" name="_s63496"/>
              <p:cNvSpPr>
                <a:spLocks noChangeArrowheads="1"/>
              </p:cNvSpPr>
              <p:nvPr/>
            </p:nvSpPr>
            <p:spPr bwMode="auto">
              <a:xfrm>
                <a:off x="1062037" y="1306513"/>
                <a:ext cx="7023100" cy="928688"/>
              </a:xfrm>
              <a:prstGeom prst="roundRect">
                <a:avLst>
                  <a:gd name="adj" fmla="val 16667"/>
                </a:avLst>
              </a:prstGeom>
              <a:solidFill>
                <a:srgbClr val="3366FF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 marL="60325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Font typeface="Wingdings" panose="05000000000000000000" pitchFamily="2" charset="2"/>
                  <a:buNone/>
                </a:pPr>
                <a:r>
                  <a:rPr lang="en-US" altLang="en-US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Identify every </a:t>
                </a:r>
                <a:r>
                  <a:rPr lang="en-US" altLang="en-US" u="sng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conti</a:t>
                </a:r>
                <a:r>
                  <a:rPr lang="en-US" altLang="en-US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g</a:t>
                </a:r>
                <a:r>
                  <a:rPr lang="en-US" altLang="en-US" u="sng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uous 3D echo ob</a:t>
                </a:r>
                <a:r>
                  <a:rPr lang="en-US" altLang="en-US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j</a:t>
                </a:r>
                <a:r>
                  <a:rPr lang="en-US" altLang="en-US" u="sng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ect (“</a:t>
                </a:r>
                <a:r>
                  <a:rPr lang="en-US" altLang="ja-JP" i="1" u="sng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storm</a:t>
                </a:r>
                <a:r>
                  <a:rPr lang="en-US" altLang="en-US" u="sng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”</a:t>
                </a:r>
                <a:r>
                  <a:rPr lang="en-US" altLang="ja-JP" u="sng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)</a:t>
                </a:r>
                <a:r>
                  <a:rPr lang="en-US" altLang="ja-JP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/>
                </a:r>
                <a:br>
                  <a:rPr lang="en-US" altLang="ja-JP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</a:br>
                <a:r>
                  <a:rPr lang="en-US" altLang="ja-JP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seen by PR</a:t>
                </a:r>
                <a:endParaRPr lang="en-US" altLang="en-US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3" name="_s63497"/>
              <p:cNvSpPr>
                <a:spLocks noChangeArrowheads="1"/>
              </p:cNvSpPr>
              <p:nvPr/>
            </p:nvSpPr>
            <p:spPr bwMode="auto">
              <a:xfrm>
                <a:off x="533400" y="2830513"/>
                <a:ext cx="3048000" cy="609600"/>
              </a:xfrm>
              <a:prstGeom prst="roundRect">
                <a:avLst>
                  <a:gd name="adj" fmla="val 16667"/>
                </a:avLst>
              </a:prstGeom>
              <a:solidFill>
                <a:srgbClr val="3366FF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Font typeface="Wingdings" panose="05000000000000000000" pitchFamily="2" charset="2"/>
                  <a:buNone/>
                </a:pPr>
                <a:r>
                  <a:rPr lang="en-US" altLang="en-US" sz="2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Convective component</a:t>
                </a:r>
              </a:p>
            </p:txBody>
          </p:sp>
          <p:sp>
            <p:nvSpPr>
              <p:cNvPr id="24" name="_s63498"/>
              <p:cNvSpPr>
                <a:spLocks noChangeArrowheads="1"/>
              </p:cNvSpPr>
              <p:nvPr/>
            </p:nvSpPr>
            <p:spPr bwMode="auto">
              <a:xfrm>
                <a:off x="5181600" y="2830513"/>
                <a:ext cx="3048000" cy="609600"/>
              </a:xfrm>
              <a:prstGeom prst="roundRect">
                <a:avLst>
                  <a:gd name="adj" fmla="val 16667"/>
                </a:avLst>
              </a:prstGeom>
              <a:solidFill>
                <a:srgbClr val="3366FF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 defTabSz="9144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Font typeface="Wingdings" charset="0"/>
                  <a:buNone/>
                  <a:defRPr/>
                </a:pPr>
                <a:r>
                  <a:rPr lang="en-US" sz="2000" dirty="0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ea typeface="ＭＳ Ｐゴシック" charset="0"/>
                    <a:cs typeface="ＭＳ Ｐゴシック" charset="0"/>
                  </a:rPr>
                  <a:t>Stratiform component</a:t>
                </a:r>
                <a:endParaRPr lang="en-US" sz="2000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" name="_s63503"/>
              <p:cNvSpPr>
                <a:spLocks noChangeArrowheads="1"/>
              </p:cNvSpPr>
              <p:nvPr/>
            </p:nvSpPr>
            <p:spPr bwMode="auto">
              <a:xfrm>
                <a:off x="381000" y="3744913"/>
                <a:ext cx="3429000" cy="990600"/>
              </a:xfrm>
              <a:prstGeom prst="roundRect">
                <a:avLst>
                  <a:gd name="adj" fmla="val 16667"/>
                </a:avLst>
              </a:prstGeom>
              <a:solidFill>
                <a:srgbClr val="3366FF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Font typeface="Wingdings" panose="05000000000000000000" pitchFamily="2" charset="2"/>
                  <a:buNone/>
                </a:pPr>
                <a:r>
                  <a:rPr lang="en-US" altLang="en-US" sz="2000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Extreme characteristic</a:t>
                </a:r>
                <a:endParaRPr lang="en-US" altLang="en-US" sz="170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endParaRPr>
              </a:p>
              <a:p>
                <a:pPr algn="ctr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Font typeface="Wingdings" panose="05000000000000000000" pitchFamily="2" charset="2"/>
                  <a:buNone/>
                </a:pPr>
                <a:r>
                  <a:rPr lang="en-US" alt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Contiguous 3D volume  of</a:t>
                </a:r>
                <a:br>
                  <a:rPr lang="en-US" alt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</a:br>
                <a:r>
                  <a:rPr lang="en-US" alt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convective echo &gt; </a:t>
                </a:r>
                <a:r>
                  <a:rPr lang="en-US" alt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sym typeface="Symbol" panose="05050102010706020507" pitchFamily="18" charset="2"/>
                  </a:rPr>
                  <a:t>40 dBZ</a:t>
                </a:r>
                <a:r>
                  <a:rPr lang="en-US" altLang="en-US" sz="17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26" name="_s63505"/>
              <p:cNvSpPr>
                <a:spLocks noChangeArrowheads="1"/>
              </p:cNvSpPr>
              <p:nvPr/>
            </p:nvSpPr>
            <p:spPr bwMode="auto">
              <a:xfrm>
                <a:off x="228600" y="5570539"/>
                <a:ext cx="3619500" cy="868363"/>
              </a:xfrm>
              <a:prstGeom prst="roundRect">
                <a:avLst>
                  <a:gd name="adj" fmla="val 16667"/>
                </a:avLst>
              </a:prstGeom>
              <a:solidFill>
                <a:srgbClr val="3366FF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Font typeface="Wingdings" panose="05000000000000000000" pitchFamily="2" charset="2"/>
                  <a:buNone/>
                </a:pPr>
                <a:r>
                  <a:rPr lang="en-US" altLang="en-US" sz="170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sym typeface="Symbol" panose="05050102010706020507" pitchFamily="18" charset="2"/>
                  </a:rPr>
                  <a:t>Top height </a:t>
                </a:r>
                <a:r>
                  <a:rPr lang="en-US" altLang="en-US" sz="170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&gt; </a:t>
                </a:r>
                <a:r>
                  <a:rPr lang="en-US" altLang="en-US" sz="170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sym typeface="Symbol" panose="05050102010706020507" pitchFamily="18" charset="2"/>
                  </a:rPr>
                  <a:t>10 km</a:t>
                </a:r>
                <a:endParaRPr lang="en-US" altLang="en-US" sz="1700" u="sng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endParaRPr>
              </a:p>
              <a:p>
                <a:pPr algn="ctr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Font typeface="Wingdings" panose="05000000000000000000" pitchFamily="2" charset="2"/>
                  <a:buNone/>
                </a:pPr>
                <a:r>
                  <a:rPr lang="ja-JP" altLang="en-US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“</a:t>
                </a:r>
                <a:r>
                  <a:rPr lang="en-US" altLang="ja-JP" i="1" u="sng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Deep convective core</a:t>
                </a:r>
                <a:r>
                  <a:rPr lang="ja-JP" altLang="en-US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”</a:t>
                </a:r>
                <a:endParaRPr lang="en-US" altLang="en-US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7" name="_s63507"/>
              <p:cNvSpPr>
                <a:spLocks noChangeArrowheads="1"/>
              </p:cNvSpPr>
              <p:nvPr/>
            </p:nvSpPr>
            <p:spPr bwMode="auto">
              <a:xfrm>
                <a:off x="4013200" y="5564189"/>
                <a:ext cx="3556000" cy="868363"/>
              </a:xfrm>
              <a:prstGeom prst="roundRect">
                <a:avLst>
                  <a:gd name="adj" fmla="val 16667"/>
                </a:avLst>
              </a:prstGeom>
              <a:solidFill>
                <a:srgbClr val="3366FF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Font typeface="Wingdings" panose="05000000000000000000" pitchFamily="2" charset="2"/>
                  <a:buNone/>
                </a:pPr>
                <a:r>
                  <a:rPr lang="en-US" altLang="en-US" sz="170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   Horizontal area  &gt;</a:t>
                </a:r>
                <a:r>
                  <a:rPr lang="en-US" altLang="en-US" sz="170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sym typeface="Symbol" panose="05050102010706020507" pitchFamily="18" charset="2"/>
                  </a:rPr>
                  <a:t> 1 000 km</a:t>
                </a:r>
                <a:r>
                  <a:rPr lang="en-US" altLang="en-US" sz="1700" baseline="3000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2</a:t>
                </a:r>
                <a:endParaRPr lang="en-US" altLang="en-US" sz="170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 algn="ctr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</a:pPr>
                <a:r>
                  <a:rPr lang="ja-JP" altLang="en-US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“</a:t>
                </a:r>
                <a:r>
                  <a:rPr lang="en-US" altLang="ja-JP" i="1" u="sng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Wide convective core</a:t>
                </a:r>
                <a:r>
                  <a:rPr lang="ja-JP" altLang="en-US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”</a:t>
                </a:r>
                <a:endParaRPr lang="en-US" altLang="en-US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8" name="_s63509"/>
              <p:cNvSpPr>
                <a:spLocks noChangeArrowheads="1"/>
              </p:cNvSpPr>
              <p:nvPr/>
            </p:nvSpPr>
            <p:spPr bwMode="auto">
              <a:xfrm>
                <a:off x="5029200" y="3744913"/>
                <a:ext cx="3886200" cy="1447800"/>
              </a:xfrm>
              <a:prstGeom prst="roundRect">
                <a:avLst>
                  <a:gd name="adj" fmla="val 16667"/>
                </a:avLst>
              </a:prstGeom>
              <a:solidFill>
                <a:srgbClr val="3366FF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Font typeface="Wingdings" panose="05000000000000000000" pitchFamily="2" charset="2"/>
                  <a:buNone/>
                </a:pPr>
                <a:r>
                  <a:rPr lang="en-US" altLang="en-US" sz="2000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Extreme characteristic</a:t>
                </a:r>
                <a:endParaRPr lang="en-US" altLang="en-US" sz="170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endParaRPr>
              </a:p>
              <a:p>
                <a:pPr algn="ctr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Font typeface="Wingdings" panose="05000000000000000000" pitchFamily="2" charset="2"/>
                  <a:buNone/>
                </a:pPr>
                <a:r>
                  <a:rPr lang="en-US" altLang="en-US" sz="170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Contiguous stratiform echo</a:t>
                </a:r>
                <a:br>
                  <a:rPr lang="en-US" altLang="en-US" sz="170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</a:br>
                <a:r>
                  <a:rPr lang="en-US" altLang="en-US" sz="170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with horizontal area </a:t>
                </a:r>
                <a:r>
                  <a:rPr lang="en-US" altLang="en-US" sz="170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sym typeface="Symbol" panose="05050102010706020507" pitchFamily="18" charset="2"/>
                  </a:rPr>
                  <a:t>&gt; 50 000 km</a:t>
                </a:r>
                <a:r>
                  <a:rPr lang="en-US" altLang="en-US" sz="1700" baseline="3000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2</a:t>
                </a:r>
                <a:endParaRPr lang="en-US" altLang="en-US" sz="170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 algn="ctr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FF66"/>
                  </a:buClr>
                  <a:buFont typeface="Wingdings" panose="05000000000000000000" pitchFamily="2" charset="2"/>
                  <a:buNone/>
                </a:pPr>
                <a:r>
                  <a:rPr lang="ja-JP" altLang="en-US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“</a:t>
                </a:r>
                <a:r>
                  <a:rPr lang="en-US" altLang="ja-JP" i="1" u="sng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Broad stratiform re</a:t>
                </a:r>
                <a:r>
                  <a:rPr lang="en-US" altLang="ja-JP" i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g</a:t>
                </a:r>
                <a:r>
                  <a:rPr lang="en-US" altLang="ja-JP" i="1" u="sng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ion</a:t>
                </a:r>
                <a:r>
                  <a:rPr lang="ja-JP" altLang="en-US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”</a:t>
                </a:r>
                <a:endParaRPr lang="en-US" altLang="en-US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>
                <a:off x="2032000" y="4762502"/>
                <a:ext cx="0" cy="503237"/>
              </a:xfrm>
              <a:prstGeom prst="line">
                <a:avLst/>
              </a:pr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" name="Line 26"/>
              <p:cNvSpPr>
                <a:spLocks noChangeShapeType="1"/>
              </p:cNvSpPr>
              <p:nvPr/>
            </p:nvSpPr>
            <p:spPr bwMode="auto">
              <a:xfrm flipV="1">
                <a:off x="1371600" y="5245102"/>
                <a:ext cx="3441700" cy="22225"/>
              </a:xfrm>
              <a:prstGeom prst="line">
                <a:avLst/>
              </a:pr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" name="Line 27"/>
              <p:cNvSpPr>
                <a:spLocks noChangeShapeType="1"/>
              </p:cNvSpPr>
              <p:nvPr/>
            </p:nvSpPr>
            <p:spPr bwMode="auto">
              <a:xfrm>
                <a:off x="1377950" y="5259389"/>
                <a:ext cx="0" cy="304800"/>
              </a:xfrm>
              <a:prstGeom prst="line">
                <a:avLst/>
              </a:pr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4800600" y="5251452"/>
                <a:ext cx="0" cy="317500"/>
              </a:xfrm>
              <a:prstGeom prst="line">
                <a:avLst/>
              </a:prstGeom>
              <a:noFill/>
              <a:ln w="19050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</p:grpSp>
        <p:cxnSp>
          <p:nvCxnSpPr>
            <p:cNvPr id="45" name="Straight Connector 44"/>
            <p:cNvCxnSpPr>
              <a:cxnSpLocks noChangeShapeType="1"/>
            </p:cNvCxnSpPr>
            <p:nvPr/>
          </p:nvCxnSpPr>
          <p:spPr bwMode="auto">
            <a:xfrm>
              <a:off x="2057400" y="2490788"/>
              <a:ext cx="4711700" cy="1588"/>
            </a:xfrm>
            <a:prstGeom prst="line">
              <a:avLst/>
            </a:prstGeom>
            <a:noFill/>
            <a:ln w="25400">
              <a:solidFill>
                <a:srgbClr val="FEFB8C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" name="Title 1"/>
          <p:cNvSpPr txBox="1">
            <a:spLocks/>
          </p:cNvSpPr>
          <p:nvPr/>
        </p:nvSpPr>
        <p:spPr>
          <a:xfrm>
            <a:off x="0" y="85725"/>
            <a:ext cx="9144000" cy="11715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white"/>
                </a:solidFill>
                <a:latin typeface="Helvetica Neue" charset="0"/>
              </a:rPr>
              <a:t>Use TRMM to find the </a:t>
            </a:r>
            <a:r>
              <a:rPr lang="en-US" altLang="en-US" sz="3200" dirty="0">
                <a:solidFill>
                  <a:srgbClr val="FFFF00"/>
                </a:solidFill>
                <a:latin typeface="Helvetica Neue" charset="0"/>
              </a:rPr>
              <a:t>most pronounced</a:t>
            </a:r>
            <a:r>
              <a:rPr lang="en-US" altLang="en-US" sz="3200" dirty="0">
                <a:solidFill>
                  <a:srgbClr val="D9D9D9"/>
                </a:solidFill>
                <a:latin typeface="Helvetica Neue" charset="0"/>
              </a:rPr>
              <a:t> </a:t>
            </a:r>
            <a:r>
              <a:rPr lang="en-US" altLang="en-US" sz="3200" dirty="0">
                <a:solidFill>
                  <a:srgbClr val="FFFFFF"/>
                </a:solidFill>
                <a:latin typeface="Helvetica Neue" charset="0"/>
              </a:rPr>
              <a:t>convective &amp; stratiform elements</a:t>
            </a:r>
          </a:p>
        </p:txBody>
      </p:sp>
    </p:spTree>
    <p:extLst>
      <p:ext uri="{BB962C8B-B14F-4D97-AF65-F5344CB8AC3E}">
        <p14:creationId xmlns:p14="http://schemas.microsoft.com/office/powerpoint/2010/main" val="40641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09600" y="0"/>
            <a:ext cx="77747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pic>
        <p:nvPicPr>
          <p:cNvPr id="46081" name="Picture 2" descr="TRMMsw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0" y="773113"/>
            <a:ext cx="7696200" cy="58181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6120525" y="6148388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CA" sz="1600" b="1" smtClean="0">
                <a:solidFill>
                  <a:srgbClr val="FFFFFF"/>
                </a:solidFill>
              </a:rPr>
              <a:t>Kummerow et al, 1998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42563" y="3092450"/>
            <a:ext cx="320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&gt;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09600" y="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800" b="1" dirty="0" smtClean="0"/>
              <a:t>TRMM Instruments</a:t>
            </a:r>
          </a:p>
        </p:txBody>
      </p:sp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3202700" y="1795463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F0000"/>
                </a:solidFill>
                <a:latin typeface="Symbol" charset="0"/>
              </a:rPr>
              <a:t>λ</a:t>
            </a:r>
            <a:r>
              <a:rPr lang="en-US" sz="1800" smtClean="0">
                <a:solidFill>
                  <a:srgbClr val="FF0000"/>
                </a:solidFill>
              </a:rPr>
              <a:t>= 2 cm</a:t>
            </a:r>
          </a:p>
        </p:txBody>
      </p:sp>
      <p:sp>
        <p:nvSpPr>
          <p:cNvPr id="46088" name="Rectangle 6"/>
          <p:cNvSpPr>
            <a:spLocks noChangeArrowheads="1"/>
          </p:cNvSpPr>
          <p:nvPr/>
        </p:nvSpPr>
        <p:spPr bwMode="auto">
          <a:xfrm>
            <a:off x="764299" y="1816100"/>
            <a:ext cx="3482975" cy="3048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PR: Precipitation Radar </a:t>
            </a:r>
            <a:r>
              <a:rPr lang="en-US" b="1" dirty="0" err="1" smtClean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λ</a:t>
            </a:r>
            <a:r>
              <a:rPr lang="en-US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 = 2 cm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55038" y="1752600"/>
            <a:ext cx="6084887" cy="3867150"/>
            <a:chOff x="2855038" y="1752600"/>
            <a:chExt cx="6084887" cy="3867150"/>
          </a:xfrm>
        </p:grpSpPr>
        <p:grpSp>
          <p:nvGrpSpPr>
            <p:cNvPr id="2" name="Group 8"/>
            <p:cNvGrpSpPr>
              <a:grpSpLocks/>
            </p:cNvGrpSpPr>
            <p:nvPr/>
          </p:nvGrpSpPr>
          <p:grpSpPr bwMode="auto">
            <a:xfrm>
              <a:off x="2855038" y="2752725"/>
              <a:ext cx="3792537" cy="2867025"/>
              <a:chOff x="1653" y="1830"/>
              <a:chExt cx="2389" cy="1806"/>
            </a:xfrm>
          </p:grpSpPr>
          <p:sp>
            <p:nvSpPr>
              <p:cNvPr id="46089" name="Line 9"/>
              <p:cNvSpPr>
                <a:spLocks noChangeShapeType="1"/>
              </p:cNvSpPr>
              <p:nvPr/>
            </p:nvSpPr>
            <p:spPr bwMode="auto">
              <a:xfrm flipV="1">
                <a:off x="1653" y="1849"/>
                <a:ext cx="457" cy="589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090" name="Line 10"/>
              <p:cNvSpPr>
                <a:spLocks noChangeShapeType="1"/>
              </p:cNvSpPr>
              <p:nvPr/>
            </p:nvSpPr>
            <p:spPr bwMode="auto">
              <a:xfrm flipV="1">
                <a:off x="3680" y="1847"/>
                <a:ext cx="362" cy="587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46091" name="Group 11"/>
              <p:cNvGrpSpPr>
                <a:grpSpLocks/>
              </p:cNvGrpSpPr>
              <p:nvPr/>
            </p:nvGrpSpPr>
            <p:grpSpPr bwMode="auto">
              <a:xfrm>
                <a:off x="1665" y="1830"/>
                <a:ext cx="2375" cy="1806"/>
                <a:chOff x="1665" y="1830"/>
                <a:chExt cx="2375" cy="1806"/>
              </a:xfrm>
            </p:grpSpPr>
            <p:sp>
              <p:nvSpPr>
                <p:cNvPr id="46092" name="Line 12"/>
                <p:cNvSpPr>
                  <a:spLocks noChangeShapeType="1"/>
                </p:cNvSpPr>
                <p:nvPr/>
              </p:nvSpPr>
              <p:spPr bwMode="auto">
                <a:xfrm rot="-5400000">
                  <a:off x="1060" y="3021"/>
                  <a:ext cx="1211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093" name="Line 13"/>
                <p:cNvSpPr>
                  <a:spLocks noChangeShapeType="1"/>
                </p:cNvSpPr>
                <p:nvPr/>
              </p:nvSpPr>
              <p:spPr bwMode="auto">
                <a:xfrm rot="-5400000">
                  <a:off x="1497" y="2452"/>
                  <a:ext cx="1229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094" name="Line 14"/>
                <p:cNvSpPr>
                  <a:spLocks noChangeShapeType="1"/>
                </p:cNvSpPr>
                <p:nvPr/>
              </p:nvSpPr>
              <p:spPr bwMode="auto">
                <a:xfrm>
                  <a:off x="1673" y="3634"/>
                  <a:ext cx="2010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095" name="Line 15"/>
                <p:cNvSpPr>
                  <a:spLocks noChangeShapeType="1"/>
                </p:cNvSpPr>
                <p:nvPr/>
              </p:nvSpPr>
              <p:spPr bwMode="auto">
                <a:xfrm>
                  <a:off x="2106" y="3059"/>
                  <a:ext cx="1924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09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668" y="3061"/>
                  <a:ext cx="452" cy="575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097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3670" y="3041"/>
                  <a:ext cx="362" cy="587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098" name="Line 18"/>
                <p:cNvSpPr>
                  <a:spLocks noChangeShapeType="1"/>
                </p:cNvSpPr>
                <p:nvPr/>
              </p:nvSpPr>
              <p:spPr bwMode="auto">
                <a:xfrm rot="-5400000">
                  <a:off x="3077" y="3022"/>
                  <a:ext cx="1217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099" name="Line 19"/>
                <p:cNvSpPr>
                  <a:spLocks noChangeShapeType="1"/>
                </p:cNvSpPr>
                <p:nvPr/>
              </p:nvSpPr>
              <p:spPr bwMode="auto">
                <a:xfrm rot="-5400000">
                  <a:off x="3412" y="2450"/>
                  <a:ext cx="1240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100" name="Line 20"/>
                <p:cNvSpPr>
                  <a:spLocks noChangeShapeType="1"/>
                </p:cNvSpPr>
                <p:nvPr/>
              </p:nvSpPr>
              <p:spPr bwMode="auto">
                <a:xfrm>
                  <a:off x="2098" y="1853"/>
                  <a:ext cx="1942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101" name="Line 21"/>
                <p:cNvSpPr>
                  <a:spLocks noChangeShapeType="1"/>
                </p:cNvSpPr>
                <p:nvPr/>
              </p:nvSpPr>
              <p:spPr bwMode="auto">
                <a:xfrm>
                  <a:off x="1665" y="2429"/>
                  <a:ext cx="2010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</p:grpSp>
        <p:cxnSp>
          <p:nvCxnSpPr>
            <p:cNvPr id="5" name="Straight Arrow Connector 4"/>
            <p:cNvCxnSpPr>
              <a:stCxn id="46086" idx="2"/>
            </p:cNvCxnSpPr>
            <p:nvPr/>
          </p:nvCxnSpPr>
          <p:spPr bwMode="auto">
            <a:xfrm flipH="1">
              <a:off x="6647575" y="3001963"/>
              <a:ext cx="1328738" cy="865764"/>
            </a:xfrm>
            <a:prstGeom prst="straightConnector1">
              <a:avLst/>
            </a:prstGeom>
            <a:noFill/>
            <a:ln w="57150" cap="flat" cmpd="sng" algn="ctr">
              <a:solidFill>
                <a:srgbClr val="80800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6086" name="Text Box 7"/>
            <p:cNvSpPr txBox="1">
              <a:spLocks noChangeArrowheads="1"/>
            </p:cNvSpPr>
            <p:nvPr/>
          </p:nvSpPr>
          <p:spPr bwMode="auto">
            <a:xfrm>
              <a:off x="7012700" y="1752600"/>
              <a:ext cx="1927225" cy="12493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cs typeface="Arial" charset="0"/>
                </a:rPr>
                <a:t>Important!</a:t>
              </a:r>
              <a:r>
                <a:rPr lang="en-US" sz="1800" smtClean="0">
                  <a:solidFill>
                    <a:srgbClr val="FF0000"/>
                  </a:solidFill>
                  <a:cs typeface="Arial" charset="0"/>
                </a:rPr>
                <a:t> Radar measures 3D </a:t>
              </a:r>
              <a:r>
                <a:rPr lang="en-US" sz="1800" u="sng" smtClean="0">
                  <a:solidFill>
                    <a:srgbClr val="FF0000"/>
                  </a:solidFill>
                  <a:cs typeface="Arial" charset="0"/>
                </a:rPr>
                <a:t>structure</a:t>
              </a:r>
              <a:r>
                <a:rPr lang="en-US" sz="1800" smtClean="0">
                  <a:solidFill>
                    <a:srgbClr val="FF0000"/>
                  </a:solidFill>
                  <a:cs typeface="Arial" charset="0"/>
                </a:rPr>
                <a:t> of radar echoes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5160211" y="1671053"/>
            <a:ext cx="975894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30821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bra_westPac_20100121_1618_PAPER_TOP_LEFT_xsect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3" b="9329"/>
          <a:stretch/>
        </p:blipFill>
        <p:spPr>
          <a:xfrm>
            <a:off x="0" y="1661727"/>
            <a:ext cx="9144000" cy="47149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91219" y="1248360"/>
            <a:ext cx="5955395" cy="5304840"/>
            <a:chOff x="791219" y="1248360"/>
            <a:chExt cx="5955395" cy="53048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206169" y="1371600"/>
              <a:ext cx="0" cy="5181600"/>
            </a:xfrm>
            <a:prstGeom prst="line">
              <a:avLst/>
            </a:prstGeom>
            <a:ln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539771" y="1248360"/>
              <a:ext cx="1206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Calibri"/>
                </a:rPr>
                <a:t>Convective</a:t>
              </a:r>
              <a:endParaRPr lang="en-US" dirty="0">
                <a:solidFill>
                  <a:srgbClr val="FFFF00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76332" y="1248360"/>
              <a:ext cx="1135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Calibri"/>
                </a:rPr>
                <a:t>Stratiform</a:t>
              </a:r>
              <a:endParaRPr lang="en-US" dirty="0">
                <a:solidFill>
                  <a:srgbClr val="FFFF00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1219" y="1248360"/>
              <a:ext cx="731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Calibri"/>
                </a:rPr>
                <a:t>Other</a:t>
              </a:r>
              <a:endParaRPr lang="en-US" dirty="0">
                <a:solidFill>
                  <a:srgbClr val="FFFF00"/>
                </a:solidFill>
                <a:latin typeface="Calibri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288036" y="1371600"/>
              <a:ext cx="0" cy="5181600"/>
            </a:xfrm>
            <a:prstGeom prst="line">
              <a:avLst/>
            </a:prstGeom>
            <a:ln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7200" y="454967"/>
            <a:ext cx="8257806" cy="58477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TRMM algorithm divides the echoes</a:t>
            </a:r>
          </a:p>
        </p:txBody>
      </p:sp>
    </p:spTree>
    <p:extLst>
      <p:ext uri="{BB962C8B-B14F-4D97-AF65-F5344CB8AC3E}">
        <p14:creationId xmlns:p14="http://schemas.microsoft.com/office/powerpoint/2010/main" val="4460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9035" y="66785"/>
            <a:ext cx="8414986" cy="868049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l"/>
            <a:r>
              <a:rPr lang="en-C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C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onvective cores</a:t>
            </a:r>
            <a:endParaRPr lang="en-C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23700" y="503382"/>
            <a:ext cx="5873387" cy="3207289"/>
            <a:chOff x="914400" y="3200400"/>
            <a:chExt cx="6372425" cy="3479800"/>
          </a:xfrm>
        </p:grpSpPr>
        <p:sp>
          <p:nvSpPr>
            <p:cNvPr id="106502" name="Line 6"/>
            <p:cNvSpPr>
              <a:spLocks noChangeShapeType="1"/>
            </p:cNvSpPr>
            <p:nvPr/>
          </p:nvSpPr>
          <p:spPr bwMode="auto">
            <a:xfrm>
              <a:off x="914400" y="6173788"/>
              <a:ext cx="3429000" cy="2286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03" name="Line 7"/>
            <p:cNvSpPr>
              <a:spLocks noChangeShapeType="1"/>
            </p:cNvSpPr>
            <p:nvPr/>
          </p:nvSpPr>
          <p:spPr bwMode="auto">
            <a:xfrm flipV="1">
              <a:off x="914400" y="4624388"/>
              <a:ext cx="2489200" cy="1549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04" name="Line 8"/>
            <p:cNvSpPr>
              <a:spLocks noChangeShapeType="1"/>
            </p:cNvSpPr>
            <p:nvPr/>
          </p:nvSpPr>
          <p:spPr bwMode="auto">
            <a:xfrm flipV="1">
              <a:off x="4343400" y="4783138"/>
              <a:ext cx="909638" cy="16192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05" name="Text Box 9"/>
            <p:cNvSpPr txBox="1">
              <a:spLocks noChangeArrowheads="1"/>
            </p:cNvSpPr>
            <p:nvPr/>
          </p:nvSpPr>
          <p:spPr bwMode="auto">
            <a:xfrm rot="208255">
              <a:off x="2041134" y="5798198"/>
              <a:ext cx="1133043" cy="434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D1D1C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</a:rPr>
                <a:t>land</a:t>
              </a:r>
            </a:p>
          </p:txBody>
        </p:sp>
        <p:sp>
          <p:nvSpPr>
            <p:cNvPr id="106507" name="Freeform 11" descr="25%"/>
            <p:cNvSpPr>
              <a:spLocks/>
            </p:cNvSpPr>
            <p:nvPr/>
          </p:nvSpPr>
          <p:spPr bwMode="auto">
            <a:xfrm>
              <a:off x="914400" y="6188075"/>
              <a:ext cx="3427413" cy="481013"/>
            </a:xfrm>
            <a:custGeom>
              <a:avLst/>
              <a:gdLst>
                <a:gd name="T0" fmla="*/ 0 w 2159"/>
                <a:gd name="T1" fmla="*/ 0 h 303"/>
                <a:gd name="T2" fmla="*/ 0 w 2159"/>
                <a:gd name="T3" fmla="*/ 160 h 303"/>
                <a:gd name="T4" fmla="*/ 2159 w 2159"/>
                <a:gd name="T5" fmla="*/ 303 h 303"/>
                <a:gd name="T6" fmla="*/ 2157 w 2159"/>
                <a:gd name="T7" fmla="*/ 140 h 303"/>
                <a:gd name="T8" fmla="*/ 0 w 2159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9" h="303">
                  <a:moveTo>
                    <a:pt x="0" y="0"/>
                  </a:moveTo>
                  <a:lnTo>
                    <a:pt x="0" y="160"/>
                  </a:lnTo>
                  <a:lnTo>
                    <a:pt x="2159" y="303"/>
                  </a:lnTo>
                  <a:lnTo>
                    <a:pt x="2157" y="140"/>
                  </a:ln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chemeClr val="bg1"/>
              </a:bgClr>
            </a:pattFill>
            <a:ln w="190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08" name="Freeform 12" descr="25%"/>
            <p:cNvSpPr>
              <a:spLocks/>
            </p:cNvSpPr>
            <p:nvPr/>
          </p:nvSpPr>
          <p:spPr bwMode="auto">
            <a:xfrm>
              <a:off x="4313238" y="4749800"/>
              <a:ext cx="979487" cy="1930400"/>
            </a:xfrm>
            <a:custGeom>
              <a:avLst/>
              <a:gdLst>
                <a:gd name="T0" fmla="*/ 0 w 617"/>
                <a:gd name="T1" fmla="*/ 1058 h 1216"/>
                <a:gd name="T2" fmla="*/ 0 w 617"/>
                <a:gd name="T3" fmla="*/ 1216 h 1216"/>
                <a:gd name="T4" fmla="*/ 617 w 617"/>
                <a:gd name="T5" fmla="*/ 74 h 1216"/>
                <a:gd name="T6" fmla="*/ 611 w 617"/>
                <a:gd name="T7" fmla="*/ 0 h 1216"/>
                <a:gd name="T8" fmla="*/ 0 w 617"/>
                <a:gd name="T9" fmla="*/ 1058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1216">
                  <a:moveTo>
                    <a:pt x="0" y="1058"/>
                  </a:moveTo>
                  <a:lnTo>
                    <a:pt x="0" y="1216"/>
                  </a:lnTo>
                  <a:lnTo>
                    <a:pt x="617" y="74"/>
                  </a:lnTo>
                  <a:lnTo>
                    <a:pt x="611" y="0"/>
                  </a:lnTo>
                  <a:lnTo>
                    <a:pt x="0" y="1058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chemeClr val="bg1"/>
              </a:bgClr>
            </a:pattFill>
            <a:ln w="190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graphicFrame>
          <p:nvGraphicFramePr>
            <p:cNvPr id="106509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8048210"/>
                </p:ext>
              </p:extLst>
            </p:nvPr>
          </p:nvGraphicFramePr>
          <p:xfrm>
            <a:off x="4800600" y="3200400"/>
            <a:ext cx="1676400" cy="1112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22" name="Bitmap Image" r:id="rId4" imgW="2381582" imgH="1580952" progId="Paint.Picture">
                    <p:embed/>
                  </p:oleObj>
                </mc:Choice>
                <mc:Fallback>
                  <p:oleObj name="Bitmap Image" r:id="rId4" imgW="2381582" imgH="158095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3200400"/>
                          <a:ext cx="1676400" cy="1112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510" name="Line 14"/>
            <p:cNvSpPr>
              <a:spLocks noChangeShapeType="1"/>
            </p:cNvSpPr>
            <p:nvPr/>
          </p:nvSpPr>
          <p:spPr bwMode="auto">
            <a:xfrm flipH="1">
              <a:off x="4419599" y="5113716"/>
              <a:ext cx="1666009" cy="191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11" name="Arc 15"/>
            <p:cNvSpPr>
              <a:spLocks/>
            </p:cNvSpPr>
            <p:nvPr/>
          </p:nvSpPr>
          <p:spPr bwMode="auto">
            <a:xfrm>
              <a:off x="4094163" y="4246563"/>
              <a:ext cx="3810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12" name="Arc 16"/>
            <p:cNvSpPr>
              <a:spLocks/>
            </p:cNvSpPr>
            <p:nvPr/>
          </p:nvSpPr>
          <p:spPr bwMode="auto">
            <a:xfrm>
              <a:off x="4318000" y="4095750"/>
              <a:ext cx="3810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13" name="Arc 17"/>
            <p:cNvSpPr>
              <a:spLocks/>
            </p:cNvSpPr>
            <p:nvPr/>
          </p:nvSpPr>
          <p:spPr bwMode="auto">
            <a:xfrm>
              <a:off x="4876800" y="3810000"/>
              <a:ext cx="3810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14" name="Arc 18"/>
            <p:cNvSpPr>
              <a:spLocks/>
            </p:cNvSpPr>
            <p:nvPr/>
          </p:nvSpPr>
          <p:spPr bwMode="auto">
            <a:xfrm>
              <a:off x="4572000" y="3962400"/>
              <a:ext cx="3810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15" name="Arc 19"/>
            <p:cNvSpPr>
              <a:spLocks/>
            </p:cNvSpPr>
            <p:nvPr/>
          </p:nvSpPr>
          <p:spPr bwMode="auto">
            <a:xfrm>
              <a:off x="4579938" y="3956050"/>
              <a:ext cx="3810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16" name="Rectangle 20"/>
            <p:cNvSpPr>
              <a:spLocks noChangeArrowheads="1"/>
            </p:cNvSpPr>
            <p:nvPr/>
          </p:nvSpPr>
          <p:spPr bwMode="auto">
            <a:xfrm flipH="1">
              <a:off x="3525838" y="4678363"/>
              <a:ext cx="665162" cy="11271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scene3d>
              <a:camera prst="legacyObliqueTopRight"/>
              <a:lightRig rig="legacyFlat3" dir="t"/>
            </a:scene3d>
            <a:sp3d extrusionH="5445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91240B29-F687-4f45-9708-019B960494DF}">
                <a14:hiddenLine xmlns:a14="http://schemas.microsoft.com/office/drawing/2010/main" w="2857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506" name="Text Box 10"/>
            <p:cNvSpPr txBox="1">
              <a:spLocks noChangeArrowheads="1"/>
            </p:cNvSpPr>
            <p:nvPr/>
          </p:nvSpPr>
          <p:spPr bwMode="auto">
            <a:xfrm>
              <a:off x="3476625" y="4851400"/>
              <a:ext cx="77787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</a:rPr>
                <a:t>echo</a:t>
              </a:r>
              <a:br>
                <a:rPr lang="en-US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</a:rPr>
              </a:br>
              <a:r>
                <a:rPr lang="en-US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</a:rPr>
                <a:t>core</a:t>
              </a:r>
            </a:p>
          </p:txBody>
        </p:sp>
        <p:sp>
          <p:nvSpPr>
            <p:cNvPr id="106500" name="Text Box 4"/>
            <p:cNvSpPr txBox="1">
              <a:spLocks noChangeArrowheads="1"/>
            </p:cNvSpPr>
            <p:nvPr/>
          </p:nvSpPr>
          <p:spPr bwMode="auto">
            <a:xfrm>
              <a:off x="6094310" y="4551533"/>
              <a:ext cx="1192515" cy="17364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00"/>
                  </a:solidFill>
                  <a:latin typeface="Arial" charset="0"/>
                  <a:ea typeface="ＭＳ Ｐゴシック" charset="0"/>
                </a:rPr>
                <a:t>3D</a:t>
              </a: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 </a:t>
              </a: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convective echo </a:t>
              </a: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bounded </a:t>
              </a:r>
              <a:br>
                <a:rPr lang="en-US" sz="1400" b="1" dirty="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</a:br>
              <a:r>
                <a:rPr lang="en-US" sz="1400" b="1" dirty="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by threshold dBZ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23497"/>
              </p:ext>
            </p:extLst>
          </p:nvPr>
        </p:nvGraphicFramePr>
        <p:xfrm>
          <a:off x="477575" y="4304207"/>
          <a:ext cx="699911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7123"/>
                <a:gridCol w="1342433"/>
                <a:gridCol w="1749778"/>
                <a:gridCol w="17497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Type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686B5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Threshold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686B5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Width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686B5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Height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686B5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Shallow-</a:t>
                      </a:r>
                      <a:r>
                        <a:rPr lang="en-CA" sz="1600" dirty="0" smtClean="0">
                          <a:solidFill>
                            <a:srgbClr val="FFFF00"/>
                          </a:solidFill>
                        </a:rPr>
                        <a:t>isolated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17 dBZ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 dirty="0" smtClean="0"/>
                        <a:t>2 pixels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 dirty="0" smtClean="0"/>
                        <a:t>&lt; 5 km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Deep-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strong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40</a:t>
                      </a:r>
                      <a:r>
                        <a:rPr lang="en-US" sz="1600" baseline="0" dirty="0" smtClean="0"/>
                        <a:t> dBZ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/>
                        <a:t>&gt;10 km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Deep-</a:t>
                      </a:r>
                      <a:r>
                        <a:rPr lang="en-US" sz="1600" baseline="0" dirty="0" smtClean="0">
                          <a:solidFill>
                            <a:srgbClr val="FFFF00"/>
                          </a:solidFill>
                        </a:rPr>
                        <a:t>moderate</a:t>
                      </a:r>
                      <a:endParaRPr lang="en-US" sz="1600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30</a:t>
                      </a:r>
                      <a:r>
                        <a:rPr lang="en-US" sz="1600" baseline="0" dirty="0" smtClean="0"/>
                        <a:t> dBZ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&gt; 8 km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Wide-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strong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40</a:t>
                      </a:r>
                      <a:r>
                        <a:rPr lang="en-US" sz="1600" baseline="0" dirty="0" smtClean="0"/>
                        <a:t> dBZ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/>
                        <a:t>&gt;1000 km</a:t>
                      </a:r>
                      <a:r>
                        <a:rPr lang="en-CA" sz="1600" baseline="30000" dirty="0" smtClean="0"/>
                        <a:t>2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Wide</a:t>
                      </a:r>
                      <a:r>
                        <a:rPr lang="en-US" sz="1600" baseline="0" dirty="0" smtClean="0"/>
                        <a:t>-</a:t>
                      </a:r>
                      <a:r>
                        <a:rPr lang="en-US" sz="1600" baseline="0" dirty="0" smtClean="0">
                          <a:solidFill>
                            <a:srgbClr val="FFFF00"/>
                          </a:solidFill>
                        </a:rPr>
                        <a:t>moderate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30 dBZ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/>
                        <a:t>&gt;800 km</a:t>
                      </a:r>
                      <a:r>
                        <a:rPr lang="en-CA" sz="1600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9589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95778"/>
            <a:ext cx="9144000" cy="389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937" b="51203"/>
          <a:stretch/>
        </p:blipFill>
        <p:spPr>
          <a:xfrm>
            <a:off x="1006105" y="1911622"/>
            <a:ext cx="6651996" cy="31693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6347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Shallow-isolated and Strong-deep in DJF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94136" r="1538" b="3518"/>
          <a:stretch/>
        </p:blipFill>
        <p:spPr>
          <a:xfrm>
            <a:off x="1104456" y="5070828"/>
            <a:ext cx="6818071" cy="15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1242" t="41723" r="5474" b="44682"/>
          <a:stretch/>
        </p:blipFill>
        <p:spPr>
          <a:xfrm>
            <a:off x="7728215" y="3166024"/>
            <a:ext cx="241161" cy="93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0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46476" b="31584"/>
          <a:stretch/>
        </p:blipFill>
        <p:spPr>
          <a:xfrm>
            <a:off x="988029" y="3513659"/>
            <a:ext cx="7167943" cy="14901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6600" y="745067"/>
            <a:ext cx="7670800" cy="5367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86100" y="770467"/>
            <a:ext cx="2971800" cy="37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Deep and Wide in DJF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155972" y="1810268"/>
            <a:ext cx="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4951" r="5001" b="53429"/>
          <a:stretch/>
        </p:blipFill>
        <p:spPr>
          <a:xfrm>
            <a:off x="988030" y="1337725"/>
            <a:ext cx="6809492" cy="14732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68414" b="10144"/>
          <a:stretch/>
        </p:blipFill>
        <p:spPr>
          <a:xfrm>
            <a:off x="988029" y="4368798"/>
            <a:ext cx="7167943" cy="14562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90104" b="6779"/>
          <a:stretch/>
        </p:blipFill>
        <p:spPr>
          <a:xfrm>
            <a:off x="988029" y="5884336"/>
            <a:ext cx="7167943" cy="211671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2048933" y="1473200"/>
            <a:ext cx="3217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412066" y="1473200"/>
            <a:ext cx="3217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988029" y="2844798"/>
            <a:ext cx="7167943" cy="1447801"/>
            <a:chOff x="988029" y="2844798"/>
            <a:chExt cx="7167943" cy="144780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t="3219" b="75465"/>
            <a:stretch/>
          </p:blipFill>
          <p:spPr>
            <a:xfrm>
              <a:off x="988029" y="2844798"/>
              <a:ext cx="7167943" cy="1447801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2048933" y="2988734"/>
              <a:ext cx="321734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412066" y="2988734"/>
              <a:ext cx="4826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>
            <a:off x="2048933" y="4504267"/>
            <a:ext cx="3217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12066" y="4504267"/>
            <a:ext cx="3217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037322" y="4304192"/>
            <a:ext cx="7040880" cy="1562325"/>
            <a:chOff x="5226050" y="3132665"/>
            <a:chExt cx="7040880" cy="156232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/>
            <a:srcRect t="3983" r="4869" b="73416"/>
            <a:stretch/>
          </p:blipFill>
          <p:spPr>
            <a:xfrm>
              <a:off x="5226050" y="3132665"/>
              <a:ext cx="7040880" cy="1562325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>
            <a:xfrm>
              <a:off x="6252447" y="3336679"/>
              <a:ext cx="321734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587970" y="3336679"/>
              <a:ext cx="4826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91242" t="41723" r="5474" b="44682"/>
          <a:stretch/>
        </p:blipFill>
        <p:spPr>
          <a:xfrm>
            <a:off x="7840754" y="3166024"/>
            <a:ext cx="241161" cy="93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62069" y="137442"/>
            <a:ext cx="5604496" cy="593820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l"/>
            <a:r>
              <a:rPr lang="en-C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Broad stratiform regions</a:t>
            </a:r>
            <a:endParaRPr lang="en-C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341111"/>
              </p:ext>
            </p:extLst>
          </p:nvPr>
        </p:nvGraphicFramePr>
        <p:xfrm>
          <a:off x="943141" y="4898647"/>
          <a:ext cx="390690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7123"/>
                <a:gridCol w="17497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Type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686B5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Width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686B5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Strong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 dirty="0" smtClean="0"/>
                        <a:t>&gt; 50,000 km</a:t>
                      </a:r>
                      <a:r>
                        <a:rPr lang="en-CA" sz="1600" baseline="300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/>
                        <a:t>&gt; 30,000 km</a:t>
                      </a:r>
                      <a:r>
                        <a:rPr lang="en-CA" sz="1600" baseline="30000" dirty="0" smtClean="0"/>
                        <a:t>2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1931340" y="3746867"/>
            <a:ext cx="3160468" cy="21069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 flipV="1">
            <a:off x="1931340" y="2318804"/>
            <a:ext cx="2294265" cy="14280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V="1">
            <a:off x="5091808" y="2465122"/>
            <a:ext cx="838402" cy="149244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 rot="208255">
            <a:off x="2969837" y="3400691"/>
            <a:ext cx="10443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D1D1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land</a:t>
            </a:r>
          </a:p>
        </p:txBody>
      </p:sp>
      <p:sp>
        <p:nvSpPr>
          <p:cNvPr id="106507" name="Freeform 11" descr="25%"/>
          <p:cNvSpPr>
            <a:spLocks/>
          </p:cNvSpPr>
          <p:nvPr/>
        </p:nvSpPr>
        <p:spPr bwMode="auto">
          <a:xfrm>
            <a:off x="1931340" y="3760035"/>
            <a:ext cx="3159005" cy="443344"/>
          </a:xfrm>
          <a:custGeom>
            <a:avLst/>
            <a:gdLst>
              <a:gd name="T0" fmla="*/ 0 w 2159"/>
              <a:gd name="T1" fmla="*/ 0 h 303"/>
              <a:gd name="T2" fmla="*/ 0 w 2159"/>
              <a:gd name="T3" fmla="*/ 160 h 303"/>
              <a:gd name="T4" fmla="*/ 2159 w 2159"/>
              <a:gd name="T5" fmla="*/ 303 h 303"/>
              <a:gd name="T6" fmla="*/ 2157 w 2159"/>
              <a:gd name="T7" fmla="*/ 140 h 303"/>
              <a:gd name="T8" fmla="*/ 0 w 2159"/>
              <a:gd name="T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9" h="303">
                <a:moveTo>
                  <a:pt x="0" y="0"/>
                </a:moveTo>
                <a:lnTo>
                  <a:pt x="0" y="160"/>
                </a:lnTo>
                <a:lnTo>
                  <a:pt x="2159" y="303"/>
                </a:lnTo>
                <a:lnTo>
                  <a:pt x="2157" y="140"/>
                </a:lnTo>
                <a:lnTo>
                  <a:pt x="0" y="0"/>
                </a:lnTo>
                <a:close/>
              </a:path>
            </a:pathLst>
          </a:custGeom>
          <a:pattFill prst="pct25">
            <a:fgClr>
              <a:schemeClr val="tx2"/>
            </a:fgClr>
            <a:bgClr>
              <a:schemeClr val="bg1"/>
            </a:bgClr>
          </a:pattFill>
          <a:ln w="19050" cmpd="sng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08" name="Freeform 12" descr="25%"/>
          <p:cNvSpPr>
            <a:spLocks/>
          </p:cNvSpPr>
          <p:nvPr/>
        </p:nvSpPr>
        <p:spPr bwMode="auto">
          <a:xfrm>
            <a:off x="5064008" y="2434395"/>
            <a:ext cx="902781" cy="1779226"/>
          </a:xfrm>
          <a:custGeom>
            <a:avLst/>
            <a:gdLst>
              <a:gd name="T0" fmla="*/ 0 w 617"/>
              <a:gd name="T1" fmla="*/ 1058 h 1216"/>
              <a:gd name="T2" fmla="*/ 0 w 617"/>
              <a:gd name="T3" fmla="*/ 1216 h 1216"/>
              <a:gd name="T4" fmla="*/ 617 w 617"/>
              <a:gd name="T5" fmla="*/ 74 h 1216"/>
              <a:gd name="T6" fmla="*/ 611 w 617"/>
              <a:gd name="T7" fmla="*/ 0 h 1216"/>
              <a:gd name="T8" fmla="*/ 0 w 617"/>
              <a:gd name="T9" fmla="*/ 1058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7" h="1216">
                <a:moveTo>
                  <a:pt x="0" y="1058"/>
                </a:moveTo>
                <a:lnTo>
                  <a:pt x="0" y="1216"/>
                </a:lnTo>
                <a:lnTo>
                  <a:pt x="617" y="74"/>
                </a:lnTo>
                <a:lnTo>
                  <a:pt x="611" y="0"/>
                </a:lnTo>
                <a:lnTo>
                  <a:pt x="0" y="1058"/>
                </a:lnTo>
                <a:close/>
              </a:path>
            </a:pathLst>
          </a:custGeom>
          <a:pattFill prst="pct25">
            <a:fgClr>
              <a:schemeClr val="tx2"/>
            </a:fgClr>
            <a:bgClr>
              <a:schemeClr val="bg1"/>
            </a:bgClr>
          </a:pattFill>
          <a:ln w="19050" cmpd="sng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65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965849"/>
              </p:ext>
            </p:extLst>
          </p:nvPr>
        </p:nvGraphicFramePr>
        <p:xfrm>
          <a:off x="5002520" y="974442"/>
          <a:ext cx="1545117" cy="1025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3" name="Bitmap Image" r:id="rId4" imgW="2381582" imgH="1580952" progId="Paint.Picture">
                  <p:embed/>
                </p:oleObj>
              </mc:Choice>
              <mc:Fallback>
                <p:oleObj name="Bitmap Image" r:id="rId4" imgW="2381582" imgH="15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520" y="974442"/>
                        <a:ext cx="1545117" cy="1025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1" name="Arc 15"/>
          <p:cNvSpPr>
            <a:spLocks/>
          </p:cNvSpPr>
          <p:nvPr/>
        </p:nvSpPr>
        <p:spPr bwMode="auto">
          <a:xfrm>
            <a:off x="4562869" y="2130054"/>
            <a:ext cx="351163" cy="42139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12" name="Arc 16"/>
          <p:cNvSpPr>
            <a:spLocks/>
          </p:cNvSpPr>
          <p:nvPr/>
        </p:nvSpPr>
        <p:spPr bwMode="auto">
          <a:xfrm>
            <a:off x="4740645" y="1944732"/>
            <a:ext cx="351163" cy="42139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13" name="Arc 17"/>
          <p:cNvSpPr>
            <a:spLocks/>
          </p:cNvSpPr>
          <p:nvPr/>
        </p:nvSpPr>
        <p:spPr bwMode="auto">
          <a:xfrm>
            <a:off x="5108634" y="1628915"/>
            <a:ext cx="351163" cy="42139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15" name="Arc 19"/>
          <p:cNvSpPr>
            <a:spLocks/>
          </p:cNvSpPr>
          <p:nvPr/>
        </p:nvSpPr>
        <p:spPr bwMode="auto">
          <a:xfrm>
            <a:off x="4933052" y="1763527"/>
            <a:ext cx="351163" cy="42139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16" name="Rectangle 20"/>
          <p:cNvSpPr>
            <a:spLocks noChangeArrowheads="1"/>
          </p:cNvSpPr>
          <p:nvPr/>
        </p:nvSpPr>
        <p:spPr bwMode="auto">
          <a:xfrm flipH="1">
            <a:off x="3014133" y="2788484"/>
            <a:ext cx="2199119" cy="6189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legacyObliqueTopRight"/>
            <a:lightRig rig="legacyFlat3" dir="t"/>
          </a:scene3d>
          <a:sp3d extrusionH="5445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1240B29-F687-4f45-9708-019B960494DF}">
              <a14:hiddenLine xmlns:a14="http://schemas.microsoft.com/office/drawing/2010/main" w="2857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" name="Arc 15"/>
          <p:cNvSpPr>
            <a:spLocks/>
          </p:cNvSpPr>
          <p:nvPr/>
        </p:nvSpPr>
        <p:spPr bwMode="auto">
          <a:xfrm>
            <a:off x="4291878" y="2254405"/>
            <a:ext cx="430792" cy="44385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  <a:gd name="connsiteX0" fmla="*/ 1802 w 26136"/>
              <a:gd name="connsiteY0" fmla="*/ 0 h 22679"/>
              <a:gd name="connsiteX1" fmla="*/ 23402 w 26136"/>
              <a:gd name="connsiteY1" fmla="*/ 21601 h 22679"/>
              <a:gd name="connsiteX0" fmla="*/ 1802 w 26136"/>
              <a:gd name="connsiteY0" fmla="*/ 0 h 22679"/>
              <a:gd name="connsiteX1" fmla="*/ 26136 w 26136"/>
              <a:gd name="connsiteY1" fmla="*/ 19648 h 22679"/>
              <a:gd name="connsiteX2" fmla="*/ 1802 w 26136"/>
              <a:gd name="connsiteY2" fmla="*/ 21601 h 22679"/>
              <a:gd name="connsiteX3" fmla="*/ 1802 w 26136"/>
              <a:gd name="connsiteY3" fmla="*/ 0 h 22679"/>
              <a:gd name="connsiteX0" fmla="*/ 1802 w 26527"/>
              <a:gd name="connsiteY0" fmla="*/ 0 h 22679"/>
              <a:gd name="connsiteX1" fmla="*/ 26527 w 26527"/>
              <a:gd name="connsiteY1" fmla="*/ 20625 h 22679"/>
              <a:gd name="connsiteX0" fmla="*/ 1802 w 26527"/>
              <a:gd name="connsiteY0" fmla="*/ 0 h 22679"/>
              <a:gd name="connsiteX1" fmla="*/ 26136 w 26527"/>
              <a:gd name="connsiteY1" fmla="*/ 19648 h 22679"/>
              <a:gd name="connsiteX2" fmla="*/ 1802 w 26527"/>
              <a:gd name="connsiteY2" fmla="*/ 21601 h 22679"/>
              <a:gd name="connsiteX3" fmla="*/ 1802 w 26527"/>
              <a:gd name="connsiteY3" fmla="*/ 0 h 22679"/>
              <a:gd name="connsiteX0" fmla="*/ 1629 w 26354"/>
              <a:gd name="connsiteY0" fmla="*/ 0 h 22828"/>
              <a:gd name="connsiteX1" fmla="*/ 26354 w 26354"/>
              <a:gd name="connsiteY1" fmla="*/ 20625 h 22828"/>
              <a:gd name="connsiteX0" fmla="*/ 1629 w 26354"/>
              <a:gd name="connsiteY0" fmla="*/ 0 h 22828"/>
              <a:gd name="connsiteX1" fmla="*/ 23619 w 26354"/>
              <a:gd name="connsiteY1" fmla="*/ 20299 h 22828"/>
              <a:gd name="connsiteX2" fmla="*/ 1629 w 26354"/>
              <a:gd name="connsiteY2" fmla="*/ 21601 h 22828"/>
              <a:gd name="connsiteX3" fmla="*/ 1629 w 26354"/>
              <a:gd name="connsiteY3" fmla="*/ 0 h 22828"/>
              <a:gd name="connsiteX0" fmla="*/ 1773 w 26498"/>
              <a:gd name="connsiteY0" fmla="*/ 0 h 22751"/>
              <a:gd name="connsiteX1" fmla="*/ 26498 w 26498"/>
              <a:gd name="connsiteY1" fmla="*/ 20625 h 22751"/>
              <a:gd name="connsiteX0" fmla="*/ 1773 w 26498"/>
              <a:gd name="connsiteY0" fmla="*/ 0 h 22751"/>
              <a:gd name="connsiteX1" fmla="*/ 25716 w 26498"/>
              <a:gd name="connsiteY1" fmla="*/ 19973 h 22751"/>
              <a:gd name="connsiteX2" fmla="*/ 1773 w 26498"/>
              <a:gd name="connsiteY2" fmla="*/ 21601 h 22751"/>
              <a:gd name="connsiteX3" fmla="*/ 1773 w 26498"/>
              <a:gd name="connsiteY3" fmla="*/ 0 h 2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98" h="22751" fill="none" extrusionOk="0">
                <a:moveTo>
                  <a:pt x="1773" y="0"/>
                </a:moveTo>
                <a:cubicBezTo>
                  <a:pt x="13702" y="0"/>
                  <a:pt x="26498" y="8695"/>
                  <a:pt x="26498" y="20625"/>
                </a:cubicBezTo>
              </a:path>
              <a:path w="26498" h="22751" stroke="0" extrusionOk="0">
                <a:moveTo>
                  <a:pt x="1773" y="0"/>
                </a:moveTo>
                <a:cubicBezTo>
                  <a:pt x="13702" y="0"/>
                  <a:pt x="25716" y="8043"/>
                  <a:pt x="25716" y="19973"/>
                </a:cubicBezTo>
                <a:cubicBezTo>
                  <a:pt x="18516" y="19973"/>
                  <a:pt x="5764" y="24930"/>
                  <a:pt x="1773" y="21601"/>
                </a:cubicBezTo>
                <a:cubicBezTo>
                  <a:pt x="-2218" y="18272"/>
                  <a:pt x="1773" y="7200"/>
                  <a:pt x="1773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" name="Arc 15"/>
          <p:cNvSpPr>
            <a:spLocks/>
          </p:cNvSpPr>
          <p:nvPr/>
        </p:nvSpPr>
        <p:spPr bwMode="auto">
          <a:xfrm>
            <a:off x="4121938" y="2452980"/>
            <a:ext cx="351163" cy="42139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88120" y="2788484"/>
            <a:ext cx="914400" cy="242346"/>
          </a:xfrm>
          <a:prstGeom prst="rect">
            <a:avLst/>
          </a:prstGeom>
          <a:solidFill>
            <a:srgbClr val="C1C1C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225605" y="2698538"/>
            <a:ext cx="337264" cy="89946"/>
          </a:xfrm>
          <a:prstGeom prst="rect">
            <a:avLst/>
          </a:prstGeom>
          <a:solidFill>
            <a:srgbClr val="959595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3115733" y="2744555"/>
            <a:ext cx="2055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Stratiform echo volume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5400844" y="2887584"/>
            <a:ext cx="112562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D1D0CB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6400800" y="2602287"/>
            <a:ext cx="2065866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Look for ones that are broad and contiguous</a:t>
            </a:r>
          </a:p>
        </p:txBody>
      </p:sp>
    </p:spTree>
    <p:extLst>
      <p:ext uri="{BB962C8B-B14F-4D97-AF65-F5344CB8AC3E}">
        <p14:creationId xmlns:p14="http://schemas.microsoft.com/office/powerpoint/2010/main" val="3962946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0458" y="3499556"/>
            <a:ext cx="7452360" cy="3358444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495778"/>
            <a:ext cx="9144000" cy="389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6347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Wide Convective and Broad Stratiform in DJF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984" r="8681" b="51935"/>
          <a:stretch/>
        </p:blipFill>
        <p:spPr>
          <a:xfrm>
            <a:off x="978387" y="2025762"/>
            <a:ext cx="6705113" cy="3023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1242" t="41723" r="5474" b="44682"/>
          <a:stretch/>
        </p:blipFill>
        <p:spPr>
          <a:xfrm>
            <a:off x="7728215" y="3166024"/>
            <a:ext cx="241161" cy="93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6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0000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Default Design">
  <a:themeElements>
    <a:clrScheme name="Default 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Default Design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Default Design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0000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2260</TotalTime>
  <Words>774</Words>
  <Application>Microsoft Macintosh PowerPoint</Application>
  <PresentationFormat>On-screen Show (4:3)</PresentationFormat>
  <Paragraphs>151</Paragraphs>
  <Slides>20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Default Theme</vt:lpstr>
      <vt:lpstr>2_Office Theme</vt:lpstr>
      <vt:lpstr>1_Default Design</vt:lpstr>
      <vt:lpstr>6_Default Design</vt:lpstr>
      <vt:lpstr>11_Default Design</vt:lpstr>
      <vt:lpstr>7_Default Design</vt:lpstr>
      <vt:lpstr>8_Default Design</vt:lpstr>
      <vt:lpstr>1_Default Theme</vt:lpstr>
      <vt:lpstr>Bitmap Image</vt:lpstr>
      <vt:lpstr>PowerPoint Presentation</vt:lpstr>
      <vt:lpstr>PowerPoint Presentation</vt:lpstr>
      <vt:lpstr>PowerPoint Presentation</vt:lpstr>
      <vt:lpstr>PowerPoint Presentation</vt:lpstr>
      <vt:lpstr>Convective cores</vt:lpstr>
      <vt:lpstr>PowerPoint Presentation</vt:lpstr>
      <vt:lpstr>PowerPoint Presentation</vt:lpstr>
      <vt:lpstr>Broad stratiform regions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 Department of Atmos. Sci.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Houze</dc:creator>
  <cp:lastModifiedBy>Robert Houze</cp:lastModifiedBy>
  <cp:revision>91</cp:revision>
  <dcterms:created xsi:type="dcterms:W3CDTF">2015-03-30T22:34:10Z</dcterms:created>
  <dcterms:modified xsi:type="dcterms:W3CDTF">2015-04-16T14:14:57Z</dcterms:modified>
</cp:coreProperties>
</file>