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</p:sldIdLst>
  <p:sldSz cx="43891200" cy="36576000"/>
  <p:notesSz cx="6858000" cy="9144000"/>
  <p:defaultTextStyle>
    <a:defPPr>
      <a:defRPr lang="en-US"/>
    </a:defPPr>
    <a:lvl1pPr marL="0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1pPr>
    <a:lvl2pPr marL="2106778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2pPr>
    <a:lvl3pPr marL="4213555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3pPr>
    <a:lvl4pPr marL="6320333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4pPr>
    <a:lvl5pPr marL="8427110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5pPr>
    <a:lvl6pPr marL="10533888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6pPr>
    <a:lvl7pPr marL="12640666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7pPr>
    <a:lvl8pPr marL="14747443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8pPr>
    <a:lvl9pPr marL="16854221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104" userDrawn="1">
          <p15:clr>
            <a:srgbClr val="A4A3A4"/>
          </p15:clr>
        </p15:guide>
        <p15:guide id="2" pos="15120" userDrawn="1">
          <p15:clr>
            <a:srgbClr val="A4A3A4"/>
          </p15:clr>
        </p15:guide>
        <p15:guide id="3" orient="horz" pos="11520">
          <p15:clr>
            <a:srgbClr val="A4A3A4"/>
          </p15:clr>
        </p15:guide>
        <p15:guide id="4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41" d="100"/>
          <a:sy n="41" d="100"/>
        </p:scale>
        <p:origin x="-16" y="512"/>
      </p:cViewPr>
      <p:guideLst>
        <p:guide orient="horz" pos="13104"/>
        <p:guide orient="horz" pos="11520"/>
        <p:guide pos="15120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985936"/>
            <a:ext cx="37307520" cy="12733867"/>
          </a:xfrm>
        </p:spPr>
        <p:txBody>
          <a:bodyPr anchor="b"/>
          <a:lstStyle>
            <a:lvl1pPr algn="ctr">
              <a:defRPr sz="3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9210870"/>
            <a:ext cx="32918400" cy="8830731"/>
          </a:xfrm>
        </p:spPr>
        <p:txBody>
          <a:bodyPr/>
          <a:lstStyle>
            <a:lvl1pPr marL="0" indent="0" algn="ctr">
              <a:buNone/>
              <a:defRPr sz="12600"/>
            </a:lvl1pPr>
            <a:lvl2pPr marL="2400300" indent="0" algn="ctr">
              <a:buNone/>
              <a:defRPr sz="10500"/>
            </a:lvl2pPr>
            <a:lvl3pPr marL="4800600" indent="0" algn="ctr">
              <a:buNone/>
              <a:defRPr sz="9450"/>
            </a:lvl3pPr>
            <a:lvl4pPr marL="7200900" indent="0" algn="ctr">
              <a:buNone/>
              <a:defRPr sz="8400"/>
            </a:lvl4pPr>
            <a:lvl5pPr marL="9601200" indent="0" algn="ctr">
              <a:buNone/>
              <a:defRPr sz="8400"/>
            </a:lvl5pPr>
            <a:lvl6pPr marL="12001500" indent="0" algn="ctr">
              <a:buNone/>
              <a:defRPr sz="8400"/>
            </a:lvl6pPr>
            <a:lvl7pPr marL="14401800" indent="0" algn="ctr">
              <a:buNone/>
              <a:defRPr sz="8400"/>
            </a:lvl7pPr>
            <a:lvl8pPr marL="16802100" indent="0" algn="ctr">
              <a:buNone/>
              <a:defRPr sz="8400"/>
            </a:lvl8pPr>
            <a:lvl9pPr marL="19202400" indent="0" algn="ctr">
              <a:buNone/>
              <a:defRPr sz="8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48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7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947337"/>
            <a:ext cx="9464040" cy="309964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947337"/>
            <a:ext cx="27843480" cy="309964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3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2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6" y="9118611"/>
            <a:ext cx="37856160" cy="15214597"/>
          </a:xfrm>
        </p:spPr>
        <p:txBody>
          <a:bodyPr anchor="b"/>
          <a:lstStyle>
            <a:lvl1pPr>
              <a:defRPr sz="3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6" y="24477145"/>
            <a:ext cx="37856160" cy="8000997"/>
          </a:xfrm>
        </p:spPr>
        <p:txBody>
          <a:bodyPr/>
          <a:lstStyle>
            <a:lvl1pPr marL="0" indent="0">
              <a:buNone/>
              <a:defRPr sz="12600">
                <a:solidFill>
                  <a:schemeClr val="tx1"/>
                </a:solidFill>
              </a:defRPr>
            </a:lvl1pPr>
            <a:lvl2pPr marL="2400300" indent="0">
              <a:buNone/>
              <a:defRPr sz="10500">
                <a:solidFill>
                  <a:schemeClr val="tx1">
                    <a:tint val="75000"/>
                  </a:schemeClr>
                </a:solidFill>
              </a:defRPr>
            </a:lvl2pPr>
            <a:lvl3pPr marL="4800600" indent="0">
              <a:buNone/>
              <a:defRPr sz="9450">
                <a:solidFill>
                  <a:schemeClr val="tx1">
                    <a:tint val="75000"/>
                  </a:schemeClr>
                </a:solidFill>
              </a:defRPr>
            </a:lvl3pPr>
            <a:lvl4pPr marL="720090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4pPr>
            <a:lvl5pPr marL="960120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5pPr>
            <a:lvl6pPr marL="1200150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6pPr>
            <a:lvl7pPr marL="1440180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7pPr>
            <a:lvl8pPr marL="1680210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8pPr>
            <a:lvl9pPr marL="1920240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9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9736670"/>
            <a:ext cx="18653760" cy="23207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9736670"/>
            <a:ext cx="18653760" cy="23207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4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947346"/>
            <a:ext cx="37856160" cy="70696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3" y="8966203"/>
            <a:ext cx="18568032" cy="4394197"/>
          </a:xfrm>
        </p:spPr>
        <p:txBody>
          <a:bodyPr anchor="b"/>
          <a:lstStyle>
            <a:lvl1pPr marL="0" indent="0">
              <a:buNone/>
              <a:defRPr sz="12600" b="1"/>
            </a:lvl1pPr>
            <a:lvl2pPr marL="2400300" indent="0">
              <a:buNone/>
              <a:defRPr sz="10500" b="1"/>
            </a:lvl2pPr>
            <a:lvl3pPr marL="4800600" indent="0">
              <a:buNone/>
              <a:defRPr sz="9450" b="1"/>
            </a:lvl3pPr>
            <a:lvl4pPr marL="7200900" indent="0">
              <a:buNone/>
              <a:defRPr sz="8400" b="1"/>
            </a:lvl4pPr>
            <a:lvl5pPr marL="9601200" indent="0">
              <a:buNone/>
              <a:defRPr sz="8400" b="1"/>
            </a:lvl5pPr>
            <a:lvl6pPr marL="12001500" indent="0">
              <a:buNone/>
              <a:defRPr sz="8400" b="1"/>
            </a:lvl6pPr>
            <a:lvl7pPr marL="14401800" indent="0">
              <a:buNone/>
              <a:defRPr sz="8400" b="1"/>
            </a:lvl7pPr>
            <a:lvl8pPr marL="16802100" indent="0">
              <a:buNone/>
              <a:defRPr sz="8400" b="1"/>
            </a:lvl8pPr>
            <a:lvl9pPr marL="19202400" indent="0">
              <a:buNone/>
              <a:defRPr sz="8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3" y="13360404"/>
            <a:ext cx="18568032" cy="19651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7" y="8966203"/>
            <a:ext cx="18659477" cy="4394197"/>
          </a:xfrm>
        </p:spPr>
        <p:txBody>
          <a:bodyPr anchor="b"/>
          <a:lstStyle>
            <a:lvl1pPr marL="0" indent="0">
              <a:buNone/>
              <a:defRPr sz="12600" b="1"/>
            </a:lvl1pPr>
            <a:lvl2pPr marL="2400300" indent="0">
              <a:buNone/>
              <a:defRPr sz="10500" b="1"/>
            </a:lvl2pPr>
            <a:lvl3pPr marL="4800600" indent="0">
              <a:buNone/>
              <a:defRPr sz="9450" b="1"/>
            </a:lvl3pPr>
            <a:lvl4pPr marL="7200900" indent="0">
              <a:buNone/>
              <a:defRPr sz="8400" b="1"/>
            </a:lvl4pPr>
            <a:lvl5pPr marL="9601200" indent="0">
              <a:buNone/>
              <a:defRPr sz="8400" b="1"/>
            </a:lvl5pPr>
            <a:lvl6pPr marL="12001500" indent="0">
              <a:buNone/>
              <a:defRPr sz="8400" b="1"/>
            </a:lvl6pPr>
            <a:lvl7pPr marL="14401800" indent="0">
              <a:buNone/>
              <a:defRPr sz="8400" b="1"/>
            </a:lvl7pPr>
            <a:lvl8pPr marL="16802100" indent="0">
              <a:buNone/>
              <a:defRPr sz="8400" b="1"/>
            </a:lvl8pPr>
            <a:lvl9pPr marL="19202400" indent="0">
              <a:buNone/>
              <a:defRPr sz="8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7" y="13360404"/>
            <a:ext cx="18659477" cy="19651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3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3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41" y="2438400"/>
            <a:ext cx="14156055" cy="8534400"/>
          </a:xfrm>
        </p:spPr>
        <p:txBody>
          <a:bodyPr anchor="b"/>
          <a:lstStyle>
            <a:lvl1pPr>
              <a:defRPr sz="16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6" y="5266275"/>
            <a:ext cx="22219920" cy="25992667"/>
          </a:xfrm>
        </p:spPr>
        <p:txBody>
          <a:bodyPr/>
          <a:lstStyle>
            <a:lvl1pPr>
              <a:defRPr sz="16800"/>
            </a:lvl1pPr>
            <a:lvl2pPr>
              <a:defRPr sz="14700"/>
            </a:lvl2pPr>
            <a:lvl3pPr>
              <a:defRPr sz="12600"/>
            </a:lvl3pPr>
            <a:lvl4pPr>
              <a:defRPr sz="10500"/>
            </a:lvl4pPr>
            <a:lvl5pPr>
              <a:defRPr sz="10500"/>
            </a:lvl5pPr>
            <a:lvl6pPr>
              <a:defRPr sz="10500"/>
            </a:lvl6pPr>
            <a:lvl7pPr>
              <a:defRPr sz="10500"/>
            </a:lvl7pPr>
            <a:lvl8pPr>
              <a:defRPr sz="10500"/>
            </a:lvl8pPr>
            <a:lvl9pPr>
              <a:defRPr sz="10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41" y="10972801"/>
            <a:ext cx="14156055" cy="20328469"/>
          </a:xfrm>
        </p:spPr>
        <p:txBody>
          <a:bodyPr/>
          <a:lstStyle>
            <a:lvl1pPr marL="0" indent="0">
              <a:buNone/>
              <a:defRPr sz="8400"/>
            </a:lvl1pPr>
            <a:lvl2pPr marL="2400300" indent="0">
              <a:buNone/>
              <a:defRPr sz="7350"/>
            </a:lvl2pPr>
            <a:lvl3pPr marL="4800600" indent="0">
              <a:buNone/>
              <a:defRPr sz="6300"/>
            </a:lvl3pPr>
            <a:lvl4pPr marL="7200900" indent="0">
              <a:buNone/>
              <a:defRPr sz="5250"/>
            </a:lvl4pPr>
            <a:lvl5pPr marL="9601200" indent="0">
              <a:buNone/>
              <a:defRPr sz="5250"/>
            </a:lvl5pPr>
            <a:lvl6pPr marL="12001500" indent="0">
              <a:buNone/>
              <a:defRPr sz="5250"/>
            </a:lvl6pPr>
            <a:lvl7pPr marL="14401800" indent="0">
              <a:buNone/>
              <a:defRPr sz="5250"/>
            </a:lvl7pPr>
            <a:lvl8pPr marL="16802100" indent="0">
              <a:buNone/>
              <a:defRPr sz="5250"/>
            </a:lvl8pPr>
            <a:lvl9pPr marL="19202400" indent="0">
              <a:buNone/>
              <a:defRPr sz="52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7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41" y="2438400"/>
            <a:ext cx="14156055" cy="8534400"/>
          </a:xfrm>
        </p:spPr>
        <p:txBody>
          <a:bodyPr anchor="b"/>
          <a:lstStyle>
            <a:lvl1pPr>
              <a:defRPr sz="16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6" y="5266275"/>
            <a:ext cx="22219920" cy="25992667"/>
          </a:xfrm>
        </p:spPr>
        <p:txBody>
          <a:bodyPr anchor="t"/>
          <a:lstStyle>
            <a:lvl1pPr marL="0" indent="0">
              <a:buNone/>
              <a:defRPr sz="16800"/>
            </a:lvl1pPr>
            <a:lvl2pPr marL="2400300" indent="0">
              <a:buNone/>
              <a:defRPr sz="14700"/>
            </a:lvl2pPr>
            <a:lvl3pPr marL="4800600" indent="0">
              <a:buNone/>
              <a:defRPr sz="12600"/>
            </a:lvl3pPr>
            <a:lvl4pPr marL="7200900" indent="0">
              <a:buNone/>
              <a:defRPr sz="10500"/>
            </a:lvl4pPr>
            <a:lvl5pPr marL="9601200" indent="0">
              <a:buNone/>
              <a:defRPr sz="10500"/>
            </a:lvl5pPr>
            <a:lvl6pPr marL="12001500" indent="0">
              <a:buNone/>
              <a:defRPr sz="10500"/>
            </a:lvl6pPr>
            <a:lvl7pPr marL="14401800" indent="0">
              <a:buNone/>
              <a:defRPr sz="10500"/>
            </a:lvl7pPr>
            <a:lvl8pPr marL="16802100" indent="0">
              <a:buNone/>
              <a:defRPr sz="10500"/>
            </a:lvl8pPr>
            <a:lvl9pPr marL="19202400" indent="0">
              <a:buNone/>
              <a:defRPr sz="10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41" y="10972801"/>
            <a:ext cx="14156055" cy="20328469"/>
          </a:xfrm>
        </p:spPr>
        <p:txBody>
          <a:bodyPr/>
          <a:lstStyle>
            <a:lvl1pPr marL="0" indent="0">
              <a:buNone/>
              <a:defRPr sz="8400"/>
            </a:lvl1pPr>
            <a:lvl2pPr marL="2400300" indent="0">
              <a:buNone/>
              <a:defRPr sz="7350"/>
            </a:lvl2pPr>
            <a:lvl3pPr marL="4800600" indent="0">
              <a:buNone/>
              <a:defRPr sz="6300"/>
            </a:lvl3pPr>
            <a:lvl4pPr marL="7200900" indent="0">
              <a:buNone/>
              <a:defRPr sz="5250"/>
            </a:lvl4pPr>
            <a:lvl5pPr marL="9601200" indent="0">
              <a:buNone/>
              <a:defRPr sz="5250"/>
            </a:lvl5pPr>
            <a:lvl6pPr marL="12001500" indent="0">
              <a:buNone/>
              <a:defRPr sz="5250"/>
            </a:lvl6pPr>
            <a:lvl7pPr marL="14401800" indent="0">
              <a:buNone/>
              <a:defRPr sz="5250"/>
            </a:lvl7pPr>
            <a:lvl8pPr marL="16802100" indent="0">
              <a:buNone/>
              <a:defRPr sz="5250"/>
            </a:lvl8pPr>
            <a:lvl9pPr marL="19202400" indent="0">
              <a:buNone/>
              <a:defRPr sz="52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05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4" y="1947346"/>
            <a:ext cx="3785616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4" y="9736670"/>
            <a:ext cx="3785616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3900542"/>
            <a:ext cx="987552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92AD0-3F78-4AE7-9F03-01F6932A1723}" type="datetimeFigureOut">
              <a:rPr lang="en-US" smtClean="0"/>
              <a:pPr/>
              <a:t>4/7/15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4" y="33900542"/>
            <a:ext cx="1481328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3900542"/>
            <a:ext cx="987552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3145F-81E3-4D53-A92D-5E90399383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1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800600" rtl="0" eaLnBrk="1" latinLnBrk="0" hangingPunct="1">
        <a:lnSpc>
          <a:spcPct val="90000"/>
        </a:lnSpc>
        <a:spcBef>
          <a:spcPct val="0"/>
        </a:spcBef>
        <a:buNone/>
        <a:defRPr sz="2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0150" indent="-1200150" algn="l" defTabSz="4800600" rtl="0" eaLnBrk="1" latinLnBrk="0" hangingPunct="1">
        <a:lnSpc>
          <a:spcPct val="90000"/>
        </a:lnSpc>
        <a:spcBef>
          <a:spcPts val="5250"/>
        </a:spcBef>
        <a:buFont typeface="Arial" panose="020B0604020202020204" pitchFamily="34" charset="0"/>
        <a:buChar char="•"/>
        <a:defRPr sz="147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0" indent="-1200150" algn="l" defTabSz="480060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12600" kern="1200">
          <a:solidFill>
            <a:schemeClr val="tx1"/>
          </a:solidFill>
          <a:latin typeface="+mn-lt"/>
          <a:ea typeface="+mn-ea"/>
          <a:cs typeface="+mn-cs"/>
        </a:defRPr>
      </a:lvl2pPr>
      <a:lvl3pPr marL="6000750" indent="-1200150" algn="l" defTabSz="480060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3pPr>
      <a:lvl4pPr marL="8401050" indent="-1200150" algn="l" defTabSz="480060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50" kern="1200">
          <a:solidFill>
            <a:schemeClr val="tx1"/>
          </a:solidFill>
          <a:latin typeface="+mn-lt"/>
          <a:ea typeface="+mn-ea"/>
          <a:cs typeface="+mn-cs"/>
        </a:defRPr>
      </a:lvl4pPr>
      <a:lvl5pPr marL="10801350" indent="-1200150" algn="l" defTabSz="480060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50" kern="1200">
          <a:solidFill>
            <a:schemeClr val="tx1"/>
          </a:solidFill>
          <a:latin typeface="+mn-lt"/>
          <a:ea typeface="+mn-ea"/>
          <a:cs typeface="+mn-cs"/>
        </a:defRPr>
      </a:lvl5pPr>
      <a:lvl6pPr marL="13201650" indent="-1200150" algn="l" defTabSz="480060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50" kern="1200">
          <a:solidFill>
            <a:schemeClr val="tx1"/>
          </a:solidFill>
          <a:latin typeface="+mn-lt"/>
          <a:ea typeface="+mn-ea"/>
          <a:cs typeface="+mn-cs"/>
        </a:defRPr>
      </a:lvl6pPr>
      <a:lvl7pPr marL="15601950" indent="-1200150" algn="l" defTabSz="480060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5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0" indent="-1200150" algn="l" defTabSz="480060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50" kern="1200">
          <a:solidFill>
            <a:schemeClr val="tx1"/>
          </a:solidFill>
          <a:latin typeface="+mn-lt"/>
          <a:ea typeface="+mn-ea"/>
          <a:cs typeface="+mn-cs"/>
        </a:defRPr>
      </a:lvl8pPr>
      <a:lvl9pPr marL="20402550" indent="-1200150" algn="l" defTabSz="480060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0600" rtl="0" eaLnBrk="1" latinLnBrk="0" hangingPunct="1">
        <a:defRPr sz="9450" kern="1200">
          <a:solidFill>
            <a:schemeClr val="tx1"/>
          </a:solidFill>
          <a:latin typeface="+mn-lt"/>
          <a:ea typeface="+mn-ea"/>
          <a:cs typeface="+mn-cs"/>
        </a:defRPr>
      </a:lvl1pPr>
      <a:lvl2pPr marL="2400300" algn="l" defTabSz="4800600" rtl="0" eaLnBrk="1" latinLnBrk="0" hangingPunct="1">
        <a:defRPr sz="945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algn="l" defTabSz="4800600" rtl="0" eaLnBrk="1" latinLnBrk="0" hangingPunct="1">
        <a:defRPr sz="9450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0" algn="l" defTabSz="4800600" rtl="0" eaLnBrk="1" latinLnBrk="0" hangingPunct="1">
        <a:defRPr sz="94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0" algn="l" defTabSz="4800600" rtl="0" eaLnBrk="1" latinLnBrk="0" hangingPunct="1">
        <a:defRPr sz="94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0" algn="l" defTabSz="4800600" rtl="0" eaLnBrk="1" latinLnBrk="0" hangingPunct="1">
        <a:defRPr sz="94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0" algn="l" defTabSz="4800600" rtl="0" eaLnBrk="1" latinLnBrk="0" hangingPunct="1">
        <a:defRPr sz="9450" kern="1200">
          <a:solidFill>
            <a:schemeClr val="tx1"/>
          </a:solidFill>
          <a:latin typeface="+mn-lt"/>
          <a:ea typeface="+mn-ea"/>
          <a:cs typeface="+mn-cs"/>
        </a:defRPr>
      </a:lvl7pPr>
      <a:lvl8pPr marL="16802100" algn="l" defTabSz="4800600" rtl="0" eaLnBrk="1" latinLnBrk="0" hangingPunct="1">
        <a:defRPr sz="945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0" algn="l" defTabSz="4800600" rtl="0" eaLnBrk="1" latinLnBrk="0" hangingPunct="1">
        <a:defRPr sz="94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emf"/><Relationship Id="rId20" Type="http://schemas.openxmlformats.org/officeDocument/2006/relationships/image" Target="../media/image1.emf"/><Relationship Id="rId21" Type="http://schemas.openxmlformats.org/officeDocument/2006/relationships/image" Target="../media/image18.emf"/><Relationship Id="rId22" Type="http://schemas.openxmlformats.org/officeDocument/2006/relationships/image" Target="../media/image19.emf"/><Relationship Id="rId23" Type="http://schemas.openxmlformats.org/officeDocument/2006/relationships/image" Target="../media/image20.emf"/><Relationship Id="rId24" Type="http://schemas.openxmlformats.org/officeDocument/2006/relationships/image" Target="../media/image21.emf"/><Relationship Id="rId10" Type="http://schemas.openxmlformats.org/officeDocument/2006/relationships/image" Target="../media/image9.emf"/><Relationship Id="rId11" Type="http://schemas.openxmlformats.org/officeDocument/2006/relationships/image" Target="../media/image10.emf"/><Relationship Id="rId12" Type="http://schemas.openxmlformats.org/officeDocument/2006/relationships/image" Target="../media/image11.emf"/><Relationship Id="rId13" Type="http://schemas.openxmlformats.org/officeDocument/2006/relationships/image" Target="../media/image12.emf"/><Relationship Id="rId14" Type="http://schemas.openxmlformats.org/officeDocument/2006/relationships/image" Target="../media/image13.emf"/><Relationship Id="rId15" Type="http://schemas.openxmlformats.org/officeDocument/2006/relationships/image" Target="../media/image14.emf"/><Relationship Id="rId16" Type="http://schemas.openxmlformats.org/officeDocument/2006/relationships/image" Target="../media/image15.emf"/><Relationship Id="rId17" Type="http://schemas.openxmlformats.org/officeDocument/2006/relationships/image" Target="../media/image16.emf"/><Relationship Id="rId18" Type="http://schemas.openxmlformats.org/officeDocument/2006/relationships/image" Target="../media/image17.emf"/><Relationship Id="rId19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ounded Rectangle 140"/>
          <p:cNvSpPr/>
          <p:nvPr/>
        </p:nvSpPr>
        <p:spPr>
          <a:xfrm>
            <a:off x="457200" y="17044332"/>
            <a:ext cx="20404580" cy="19150668"/>
          </a:xfrm>
          <a:prstGeom prst="roundRect">
            <a:avLst/>
          </a:prstGeom>
          <a:solidFill>
            <a:schemeClr val="tx1">
              <a:alpha val="15000"/>
            </a:schemeClr>
          </a:solidFill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871" dirty="0"/>
          </a:p>
        </p:txBody>
      </p:sp>
      <p:sp>
        <p:nvSpPr>
          <p:cNvPr id="121" name="Rounded Rectangle 120"/>
          <p:cNvSpPr/>
          <p:nvPr/>
        </p:nvSpPr>
        <p:spPr>
          <a:xfrm>
            <a:off x="33707848" y="17665087"/>
            <a:ext cx="9819047" cy="5635468"/>
          </a:xfrm>
          <a:prstGeom prst="roundRect">
            <a:avLst/>
          </a:prstGeom>
          <a:solidFill>
            <a:schemeClr val="tx1">
              <a:alpha val="15000"/>
            </a:schemeClr>
          </a:solidFill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96" dirty="0"/>
          </a:p>
        </p:txBody>
      </p:sp>
      <p:sp>
        <p:nvSpPr>
          <p:cNvPr id="90" name="Rounded Rectangle 89"/>
          <p:cNvSpPr/>
          <p:nvPr/>
        </p:nvSpPr>
        <p:spPr>
          <a:xfrm>
            <a:off x="21361535" y="17487900"/>
            <a:ext cx="11885339" cy="18271517"/>
          </a:xfrm>
          <a:prstGeom prst="roundRect">
            <a:avLst/>
          </a:prstGeom>
          <a:solidFill>
            <a:schemeClr val="tx1">
              <a:alpha val="15000"/>
            </a:schemeClr>
          </a:solidFill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871" kern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6175"/>
            <a:ext cx="438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8892163" algn="l"/>
              </a:tabLst>
            </a:pPr>
            <a:r>
              <a:rPr lang="en-US" sz="8400" dirty="0" smtClean="0">
                <a:solidFill>
                  <a:srgbClr val="000000"/>
                </a:solidFill>
              </a:rPr>
              <a:t>Relating Large-Scale Vertical Motions to MJO Convective Onset Observed by TRMM Radar</a:t>
            </a:r>
            <a:endParaRPr lang="en-US" sz="8400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96192"/>
            <a:ext cx="438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</a:rPr>
              <a:t>Scott W. Powell and Robert A. Houze, </a:t>
            </a:r>
            <a:r>
              <a:rPr lang="en-US" sz="6000" dirty="0" smtClean="0">
                <a:solidFill>
                  <a:srgbClr val="000000"/>
                </a:solidFill>
              </a:rPr>
              <a:t>Jr., </a:t>
            </a:r>
            <a:r>
              <a:rPr lang="en-US" sz="6000" i="1" dirty="0" smtClean="0">
                <a:solidFill>
                  <a:srgbClr val="000000"/>
                </a:solidFill>
              </a:rPr>
              <a:t>University of Washington, Seattle, WA</a:t>
            </a:r>
            <a:endParaRPr lang="en-US" sz="6000" dirty="0">
              <a:solidFill>
                <a:srgbClr val="000000"/>
              </a:solidFill>
            </a:endParaRPr>
          </a:p>
        </p:txBody>
      </p:sp>
      <p:grpSp>
        <p:nvGrpSpPr>
          <p:cNvPr id="172" name="Group 171"/>
          <p:cNvGrpSpPr/>
          <p:nvPr/>
        </p:nvGrpSpPr>
        <p:grpSpPr>
          <a:xfrm>
            <a:off x="457200" y="2560321"/>
            <a:ext cx="9595996" cy="12482278"/>
            <a:chOff x="313677" y="3355706"/>
            <a:chExt cx="10515600" cy="8424280"/>
          </a:xfrm>
        </p:grpSpPr>
        <p:sp>
          <p:nvSpPr>
            <p:cNvPr id="5" name="Rounded Rectangle 4"/>
            <p:cNvSpPr/>
            <p:nvPr/>
          </p:nvSpPr>
          <p:spPr>
            <a:xfrm>
              <a:off x="313677" y="4096259"/>
              <a:ext cx="10455516" cy="7683727"/>
            </a:xfrm>
            <a:prstGeom prst="roundRect">
              <a:avLst/>
            </a:prstGeom>
            <a:solidFill>
              <a:schemeClr val="tx1">
                <a:alpha val="15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  <a:bevelB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96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3677" y="3355706"/>
              <a:ext cx="10515600" cy="623155"/>
            </a:xfrm>
            <a:prstGeom prst="rect">
              <a:avLst/>
            </a:prstGeom>
            <a:noFill/>
            <a:ln w="76200" cap="rnd">
              <a:noFill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0000"/>
                  </a:solidFill>
                </a:rPr>
                <a:t>1. Introduction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20925810" y="35774736"/>
            <a:ext cx="13036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Work on this poster </a:t>
            </a:r>
            <a:r>
              <a:rPr lang="en-US" sz="2000" dirty="0">
                <a:solidFill>
                  <a:srgbClr val="000000"/>
                </a:solidFill>
              </a:rPr>
              <a:t>was supported by DOE </a:t>
            </a:r>
            <a:r>
              <a:rPr lang="en-US" sz="2000" dirty="0" smtClean="0">
                <a:solidFill>
                  <a:srgbClr val="000000"/>
                </a:solidFill>
              </a:rPr>
              <a:t>grant </a:t>
            </a:r>
            <a:r>
              <a:rPr lang="en-US" sz="2200" dirty="0">
                <a:solidFill>
                  <a:srgbClr val="000000"/>
                </a:solidFill>
              </a:rPr>
              <a:t>DE-</a:t>
            </a:r>
            <a:r>
              <a:rPr lang="en-US" sz="2200" dirty="0" smtClean="0">
                <a:solidFill>
                  <a:srgbClr val="000000"/>
                </a:solidFill>
              </a:rPr>
              <a:t>SC0008452, NSF grants AGS-1059611 and AGS-1355567, and NASA grants NNX10AH70G and NNX13AG71G</a:t>
            </a:r>
            <a:r>
              <a:rPr lang="en-US" sz="2000" dirty="0" smtClean="0">
                <a:solidFill>
                  <a:srgbClr val="000000"/>
                </a:solidFill>
              </a:rPr>
              <a:t>.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57200" y="15544800"/>
            <a:ext cx="25222507" cy="923330"/>
          </a:xfrm>
          <a:prstGeom prst="rect">
            <a:avLst/>
          </a:prstGeom>
          <a:noFill/>
          <a:ln w="76200" cap="rnd"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</a:rPr>
              <a:t>3. Circumnavigating Signals of Velocity Potential and Vertical Velocity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53507" y="2560320"/>
            <a:ext cx="17045193" cy="923330"/>
          </a:xfrm>
          <a:prstGeom prst="rect">
            <a:avLst/>
          </a:prstGeom>
          <a:noFill/>
          <a:ln w="76200" cap="rnd"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</a:rPr>
              <a:t>2. Large-Scale Convective/Environmental Variability</a:t>
            </a:r>
            <a:endParaRPr lang="en-US" sz="5400" b="1" baseline="30000" dirty="0">
              <a:solidFill>
                <a:srgbClr val="000000"/>
              </a:solidFill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33704784" y="23298287"/>
            <a:ext cx="9820657" cy="13073225"/>
            <a:chOff x="36847143" y="27004457"/>
            <a:chExt cx="10741343" cy="14368131"/>
          </a:xfrm>
        </p:grpSpPr>
        <p:sp>
          <p:nvSpPr>
            <p:cNvPr id="80" name="TextBox 79"/>
            <p:cNvSpPr txBox="1"/>
            <p:nvPr/>
          </p:nvSpPr>
          <p:spPr>
            <a:xfrm>
              <a:off x="36847143" y="27004457"/>
              <a:ext cx="10303004" cy="1155317"/>
            </a:xfrm>
            <a:prstGeom prst="rect">
              <a:avLst/>
            </a:prstGeom>
            <a:noFill/>
            <a:ln w="76200" cap="rnd">
              <a:noFill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0000"/>
                  </a:solidFill>
                </a:rPr>
                <a:t>6</a:t>
              </a:r>
              <a:r>
                <a:rPr lang="en-US" sz="6000" b="1" dirty="0" smtClean="0">
                  <a:solidFill>
                    <a:srgbClr val="000000"/>
                  </a:solidFill>
                </a:rPr>
                <a:t>. Conclusions</a:t>
              </a:r>
              <a:endParaRPr lang="en-US" sz="6000" b="1" dirty="0">
                <a:solidFill>
                  <a:srgbClr val="000000"/>
                </a:solidFill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36847144" y="28345214"/>
              <a:ext cx="10741342" cy="13027374"/>
            </a:xfrm>
            <a:prstGeom prst="roundRect">
              <a:avLst/>
            </a:prstGeom>
            <a:solidFill>
              <a:schemeClr val="tx1">
                <a:alpha val="15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  <a:bevelB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96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73974" y="4372810"/>
            <a:ext cx="8722125" cy="1011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100" dirty="0" smtClean="0">
                <a:solidFill>
                  <a:srgbClr val="000000"/>
                </a:solidFill>
              </a:rPr>
              <a:t>Powell and Houze (</a:t>
            </a:r>
            <a:r>
              <a:rPr lang="en-US" sz="3100" dirty="0" smtClean="0"/>
              <a:t>2013) document three MJO events during DYNAMO/AMIE.</a:t>
            </a:r>
            <a:r>
              <a:rPr lang="en-US" sz="3100" dirty="0"/>
              <a:t> </a:t>
            </a:r>
            <a:endParaRPr lang="en-US" sz="31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endParaRPr lang="en-US" sz="3100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100" dirty="0" smtClean="0">
                <a:solidFill>
                  <a:srgbClr val="000000"/>
                </a:solidFill>
              </a:rPr>
              <a:t>Ground-based radar and </a:t>
            </a:r>
            <a:r>
              <a:rPr lang="en-US" sz="3100" dirty="0" err="1" smtClean="0">
                <a:solidFill>
                  <a:srgbClr val="000000"/>
                </a:solidFill>
              </a:rPr>
              <a:t>rawinsonde</a:t>
            </a:r>
            <a:r>
              <a:rPr lang="en-US" sz="3100" dirty="0" smtClean="0">
                <a:solidFill>
                  <a:srgbClr val="000000"/>
                </a:solidFill>
              </a:rPr>
              <a:t> data from AMF2 detected a 3–7 day build-up of convection and humidity prior to MJO convective onset at </a:t>
            </a:r>
            <a:r>
              <a:rPr lang="en-US" sz="3100" dirty="0" err="1" smtClean="0">
                <a:solidFill>
                  <a:srgbClr val="000000"/>
                </a:solidFill>
              </a:rPr>
              <a:t>Gan</a:t>
            </a:r>
            <a:r>
              <a:rPr lang="en-US" sz="3100" dirty="0" smtClean="0">
                <a:solidFill>
                  <a:srgbClr val="000000"/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1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100" dirty="0" smtClean="0">
                <a:solidFill>
                  <a:srgbClr val="000000"/>
                </a:solidFill>
              </a:rPr>
              <a:t>On this poster, we first show that such spatially limited datasets contain ~30-day variability in convective behavior and dynamic/thermodynamic tropospheric structure that is representative of the same on the large-scale.</a:t>
            </a:r>
          </a:p>
          <a:p>
            <a:pPr marL="457200" indent="-457200">
              <a:buFontTx/>
              <a:buChar char="-"/>
            </a:pPr>
            <a:endParaRPr lang="en-US" sz="31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100" dirty="0" smtClean="0">
                <a:solidFill>
                  <a:srgbClr val="000000"/>
                </a:solidFill>
              </a:rPr>
              <a:t>A mechanism linking upper-tropospheric velocity potential anomalies, observed to circumnavigate the tropics during DYNAMO/AMIE (</a:t>
            </a:r>
            <a:r>
              <a:rPr lang="en-US" sz="3100" dirty="0" err="1" smtClean="0">
                <a:solidFill>
                  <a:srgbClr val="000000"/>
                </a:solidFill>
              </a:rPr>
              <a:t>Gottschalck</a:t>
            </a:r>
            <a:r>
              <a:rPr lang="en-US" sz="3100" dirty="0" smtClean="0">
                <a:solidFill>
                  <a:srgbClr val="000000"/>
                </a:solidFill>
              </a:rPr>
              <a:t> et al. 2013), to MJO convective onset is then proposed using the ground-based radar and large-scale forcing derived from </a:t>
            </a:r>
            <a:r>
              <a:rPr lang="en-US" sz="3100" dirty="0" err="1" smtClean="0">
                <a:solidFill>
                  <a:srgbClr val="000000"/>
                </a:solidFill>
              </a:rPr>
              <a:t>rawinsonde</a:t>
            </a:r>
            <a:r>
              <a:rPr lang="en-US" sz="3100" dirty="0" smtClean="0">
                <a:solidFill>
                  <a:srgbClr val="000000"/>
                </a:solidFill>
              </a:rPr>
              <a:t> data (Johnson et al. 2015).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1775400" y="3657599"/>
            <a:ext cx="20009670" cy="15146535"/>
            <a:chOff x="3677051" y="2993566"/>
            <a:chExt cx="17557350" cy="9431843"/>
          </a:xfrm>
        </p:grpSpPr>
        <p:sp>
          <p:nvSpPr>
            <p:cNvPr id="74" name="Rounded Rectangle 73"/>
            <p:cNvSpPr/>
            <p:nvPr/>
          </p:nvSpPr>
          <p:spPr>
            <a:xfrm>
              <a:off x="3677051" y="2993566"/>
              <a:ext cx="10318458" cy="7089063"/>
            </a:xfrm>
            <a:prstGeom prst="roundRect">
              <a:avLst/>
            </a:prstGeom>
            <a:solidFill>
              <a:schemeClr val="tx1">
                <a:alpha val="15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  <a:bevelB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87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252365" y="12272086"/>
              <a:ext cx="10982036" cy="153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246879" y="3140375"/>
              <a:ext cx="8856808" cy="65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000000"/>
                  </a:solidFill>
                </a:rPr>
                <a:t>Time Series of Large-Scale Zonal Wind, Temperature, and Humidity in ERA-Interim (</a:t>
              </a:r>
              <a:r>
                <a:rPr lang="en-US" sz="3000" b="1" dirty="0">
                  <a:cs typeface="MgOpen Cosmetica"/>
                </a:rPr>
                <a:t>60–100°E; </a:t>
              </a:r>
              <a:r>
                <a:rPr lang="en-US" sz="3000" b="1" dirty="0" smtClean="0">
                  <a:cs typeface="MgOpen Cosmetica"/>
                </a:rPr>
                <a:t>9°N–9°S</a:t>
              </a:r>
              <a:r>
                <a:rPr lang="en-US" sz="3000" b="1" dirty="0">
                  <a:solidFill>
                    <a:srgbClr val="000000"/>
                  </a:solidFill>
                </a:rPr>
                <a:t>)</a:t>
              </a:r>
              <a:endParaRPr lang="en-US" sz="3000" b="1" dirty="0">
                <a:cs typeface="MgOpen Cosmetica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697748" y="3657600"/>
            <a:ext cx="20419154" cy="11384280"/>
            <a:chOff x="8913922" y="4298465"/>
            <a:chExt cx="20419154" cy="11384280"/>
          </a:xfrm>
        </p:grpSpPr>
        <p:grpSp>
          <p:nvGrpSpPr>
            <p:cNvPr id="97" name="Group 96"/>
            <p:cNvGrpSpPr/>
            <p:nvPr/>
          </p:nvGrpSpPr>
          <p:grpSpPr>
            <a:xfrm>
              <a:off x="8913922" y="4298465"/>
              <a:ext cx="20419154" cy="11384280"/>
              <a:chOff x="8913922" y="4050649"/>
              <a:chExt cx="20419154" cy="11384280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8913922" y="4050649"/>
                <a:ext cx="20419154" cy="11384280"/>
                <a:chOff x="9777507" y="4306825"/>
                <a:chExt cx="11870688" cy="9717870"/>
              </a:xfrm>
            </p:grpSpPr>
            <p:sp>
              <p:nvSpPr>
                <p:cNvPr id="115" name="Rounded Rectangle 114"/>
                <p:cNvSpPr/>
                <p:nvPr/>
              </p:nvSpPr>
              <p:spPr>
                <a:xfrm>
                  <a:off x="9777507" y="4306825"/>
                  <a:ext cx="11870688" cy="9717870"/>
                </a:xfrm>
                <a:prstGeom prst="roundRect">
                  <a:avLst/>
                </a:prstGeom>
                <a:solidFill>
                  <a:schemeClr val="tx1">
                    <a:alpha val="15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prst="relaxedInset"/>
                  <a:bevelB prst="relaxedInse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871" dirty="0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11239510" y="4432735"/>
                  <a:ext cx="8856808" cy="3449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b="1" dirty="0" smtClean="0">
                      <a:solidFill>
                        <a:srgbClr val="000000"/>
                      </a:solidFill>
                    </a:rPr>
                    <a:t>Large-Scale Behavior of Convection as Seen by TRMM PR</a:t>
                  </a:r>
                  <a:endParaRPr lang="en-US" sz="3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9706181" y="4973074"/>
                <a:ext cx="5442932" cy="5115139"/>
                <a:chOff x="9810001" y="5044663"/>
                <a:chExt cx="5442932" cy="5115139"/>
              </a:xfrm>
            </p:grpSpPr>
            <p:pic>
              <p:nvPicPr>
                <p:cNvPr id="113" name="Picture 112" descr="JGR_Powell-Houze_TRMM-Convection-Dynamo_F02_color.eps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9874" y="5044663"/>
                  <a:ext cx="4572945" cy="3720714"/>
                </a:xfrm>
                <a:prstGeom prst="rect">
                  <a:avLst/>
                </a:prstGeom>
              </p:spPr>
            </p:pic>
            <p:sp>
              <p:nvSpPr>
                <p:cNvPr id="114" name="TextBox 113"/>
                <p:cNvSpPr txBox="1"/>
                <p:nvPr/>
              </p:nvSpPr>
              <p:spPr>
                <a:xfrm>
                  <a:off x="9810001" y="8836363"/>
                  <a:ext cx="5442932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Probability distribution </a:t>
                  </a:r>
                  <a:r>
                    <a:rPr lang="en-US" sz="2000" dirty="0" smtClean="0"/>
                    <a:t>of detecting a </a:t>
                  </a:r>
                  <a:r>
                    <a:rPr lang="en-US" sz="2000" dirty="0"/>
                    <a:t>20 </a:t>
                  </a:r>
                  <a:r>
                    <a:rPr lang="en-US" sz="2000" dirty="0" err="1"/>
                    <a:t>dBZ</a:t>
                  </a:r>
                  <a:r>
                    <a:rPr lang="en-US" sz="2000" dirty="0"/>
                    <a:t> echo top </a:t>
                  </a:r>
                  <a:r>
                    <a:rPr lang="en-US" sz="2000" dirty="0" smtClean="0"/>
                    <a:t>height (ETH) </a:t>
                  </a:r>
                  <a:r>
                    <a:rPr lang="en-US" sz="2000" dirty="0"/>
                    <a:t>for all convective echoes between </a:t>
                  </a:r>
                  <a:r>
                    <a:rPr lang="en-US" sz="2000" dirty="0" smtClean="0"/>
                    <a:t>9</a:t>
                  </a:r>
                  <a:r>
                    <a:rPr lang="en-US" sz="2000" dirty="0"/>
                    <a:t>°</a:t>
                  </a:r>
                  <a:r>
                    <a:rPr lang="en-US" sz="2000" dirty="0" smtClean="0"/>
                    <a:t>S</a:t>
                  </a:r>
                  <a:r>
                    <a:rPr lang="en-US" sz="2000" dirty="0"/>
                    <a:t>, </a:t>
                  </a:r>
                  <a:r>
                    <a:rPr lang="en-US" sz="2000" dirty="0" smtClean="0"/>
                    <a:t>9</a:t>
                  </a:r>
                  <a:r>
                    <a:rPr lang="en-US" sz="2000" dirty="0"/>
                    <a:t>°</a:t>
                  </a:r>
                  <a:r>
                    <a:rPr lang="en-US" sz="2000" dirty="0" smtClean="0"/>
                    <a:t>N</a:t>
                  </a:r>
                  <a:r>
                    <a:rPr lang="en-US" sz="2000" dirty="0"/>
                    <a:t>, </a:t>
                  </a:r>
                  <a:r>
                    <a:rPr lang="en-US" sz="2000" dirty="0" smtClean="0"/>
                    <a:t>60</a:t>
                  </a:r>
                  <a:r>
                    <a:rPr lang="en-US" sz="2000" dirty="0"/>
                    <a:t>°</a:t>
                  </a:r>
                  <a:r>
                    <a:rPr lang="en-US" sz="2000" dirty="0" smtClean="0"/>
                    <a:t>E</a:t>
                  </a:r>
                  <a:r>
                    <a:rPr lang="en-US" sz="2000" dirty="0"/>
                    <a:t>, and </a:t>
                  </a:r>
                  <a:r>
                    <a:rPr lang="en-US" sz="2000" dirty="0" smtClean="0"/>
                    <a:t>100°E </a:t>
                  </a:r>
                  <a:r>
                    <a:rPr lang="en-US" sz="2000" dirty="0"/>
                    <a:t>from 1 October </a:t>
                  </a:r>
                  <a:r>
                    <a:rPr lang="en-US" sz="2000" dirty="0" smtClean="0"/>
                    <a:t>2011 – 15 </a:t>
                  </a:r>
                  <a:r>
                    <a:rPr lang="en-US" sz="2000" dirty="0"/>
                    <a:t>January 2012. </a:t>
                  </a:r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15875376" y="4957874"/>
                <a:ext cx="6225586" cy="8315775"/>
                <a:chOff x="9169686" y="11456046"/>
                <a:chExt cx="6225586" cy="8315775"/>
              </a:xfrm>
            </p:grpSpPr>
            <p:pic>
              <p:nvPicPr>
                <p:cNvPr id="111" name="Picture 110" descr="JGR_Powell-Houze_TRMM-Convection-Dynamo_F04_color.eps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69686" y="11456046"/>
                  <a:ext cx="6131134" cy="3598709"/>
                </a:xfrm>
                <a:prstGeom prst="rect">
                  <a:avLst/>
                </a:prstGeom>
              </p:spPr>
            </p:pic>
            <p:sp>
              <p:nvSpPr>
                <p:cNvPr id="112" name="TextBox 111"/>
                <p:cNvSpPr txBox="1"/>
                <p:nvPr/>
              </p:nvSpPr>
              <p:spPr>
                <a:xfrm>
                  <a:off x="9521283" y="15062840"/>
                  <a:ext cx="5873989" cy="4708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/>
                    <a:t>Time series of the normalized probability of 20 </a:t>
                  </a:r>
                  <a:r>
                    <a:rPr lang="en-US" sz="2000" dirty="0" err="1" smtClean="0"/>
                    <a:t>dBZ</a:t>
                  </a:r>
                  <a:r>
                    <a:rPr lang="en-US" sz="2000" dirty="0" smtClean="0"/>
                    <a:t> echo top height for a domain enclosed by 9°S, 9°N</a:t>
                  </a:r>
                  <a:r>
                    <a:rPr lang="en-US" sz="2000" dirty="0"/>
                    <a:t>, 60°E</a:t>
                  </a:r>
                  <a:r>
                    <a:rPr lang="en-US" sz="2000" dirty="0" smtClean="0"/>
                    <a:t>, and 100°E and smoothed to two-day intervals during the interval 1 October – 31 December. </a:t>
                  </a:r>
                </a:p>
                <a:p>
                  <a:endParaRPr lang="en-US" sz="2000" dirty="0" smtClean="0"/>
                </a:p>
                <a:p>
                  <a:r>
                    <a:rPr lang="en-US" sz="2000" i="1" dirty="0" smtClean="0"/>
                    <a:t>Black line </a:t>
                  </a:r>
                  <a:r>
                    <a:rPr lang="en-US" sz="2000" dirty="0" smtClean="0"/>
                    <a:t>= Mode of ETH distribution</a:t>
                  </a:r>
                </a:p>
                <a:p>
                  <a:r>
                    <a:rPr lang="en-US" sz="2000" i="1" dirty="0" smtClean="0"/>
                    <a:t>Red line </a:t>
                  </a:r>
                  <a:r>
                    <a:rPr lang="en-US" sz="2000" dirty="0" smtClean="0"/>
                    <a:t>= Median of ETH distribution</a:t>
                  </a:r>
                </a:p>
                <a:p>
                  <a:r>
                    <a:rPr lang="en-US" sz="2000" i="1" dirty="0" smtClean="0"/>
                    <a:t>Red error bars</a:t>
                  </a:r>
                  <a:r>
                    <a:rPr lang="en-US" sz="2000" dirty="0" smtClean="0"/>
                    <a:t> = 95% confidence bound of red line</a:t>
                  </a:r>
                </a:p>
                <a:p>
                  <a:r>
                    <a:rPr lang="en-US" sz="2000" i="1" dirty="0" smtClean="0"/>
                    <a:t>Dashed black lines </a:t>
                  </a:r>
                  <a:r>
                    <a:rPr lang="en-US" sz="2000" dirty="0" smtClean="0"/>
                    <a:t>= Date of first MCS observed by S-</a:t>
                  </a:r>
                  <a:r>
                    <a:rPr lang="en-US" sz="2000" dirty="0" err="1" smtClean="0"/>
                    <a:t>PolKa</a:t>
                  </a:r>
                  <a:r>
                    <a:rPr lang="en-US" sz="2000" dirty="0" smtClean="0"/>
                    <a:t> during each MJO convective event</a:t>
                  </a:r>
                </a:p>
                <a:p>
                  <a:r>
                    <a:rPr lang="en-US" sz="2000" i="1" dirty="0" smtClean="0"/>
                    <a:t>White box </a:t>
                  </a:r>
                  <a:r>
                    <a:rPr lang="en-US" sz="2000" dirty="0" smtClean="0"/>
                    <a:t>separates modes of convective depth (see top left).</a:t>
                  </a:r>
                </a:p>
                <a:p>
                  <a:r>
                    <a:rPr lang="en-US" sz="2000" i="1" dirty="0" smtClean="0"/>
                    <a:t>Blue</a:t>
                  </a:r>
                  <a:r>
                    <a:rPr lang="en-US" sz="2000" dirty="0" smtClean="0"/>
                    <a:t> (</a:t>
                  </a:r>
                  <a:r>
                    <a:rPr lang="en-US" sz="2000" i="1" dirty="0" smtClean="0"/>
                    <a:t>purple</a:t>
                  </a:r>
                  <a:r>
                    <a:rPr lang="en-US" sz="2000" dirty="0" smtClean="0"/>
                    <a:t>) </a:t>
                  </a:r>
                  <a:r>
                    <a:rPr lang="en-US" sz="2000" i="1" dirty="0" smtClean="0"/>
                    <a:t>line</a:t>
                  </a:r>
                  <a:r>
                    <a:rPr lang="en-US" sz="2000" dirty="0" smtClean="0"/>
                    <a:t> at bottom: Time series of 3B42</a:t>
                  </a:r>
                  <a:r>
                    <a:rPr lang="en-US" sz="2000" baseline="30000" dirty="0" smtClean="0"/>
                    <a:t>1</a:t>
                  </a:r>
                  <a:r>
                    <a:rPr lang="en-US" sz="2000" dirty="0" smtClean="0"/>
                    <a:t> (2A25) domain-averaged rain rate smoothed to 2-day intervals.</a:t>
                  </a:r>
                  <a:endParaRPr lang="en-US" sz="2000" dirty="0"/>
                </a:p>
              </p:txBody>
            </p:sp>
          </p:grpSp>
          <p:grpSp>
            <p:nvGrpSpPr>
              <p:cNvPr id="103" name="Group 102"/>
              <p:cNvGrpSpPr/>
              <p:nvPr/>
            </p:nvGrpSpPr>
            <p:grpSpPr>
              <a:xfrm>
                <a:off x="23205935" y="4949903"/>
                <a:ext cx="5740043" cy="4994531"/>
                <a:chOff x="15410612" y="5366714"/>
                <a:chExt cx="5740043" cy="4994531"/>
              </a:xfrm>
            </p:grpSpPr>
            <p:pic>
              <p:nvPicPr>
                <p:cNvPr id="109" name="Picture 108" descr="JGR_Powell-Houze_TRMM-Convection-Dynamo_F05_color.eps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10612" y="5366714"/>
                  <a:ext cx="5740043" cy="3889185"/>
                </a:xfrm>
                <a:prstGeom prst="rect">
                  <a:avLst/>
                </a:prstGeom>
              </p:spPr>
            </p:pic>
            <p:sp>
              <p:nvSpPr>
                <p:cNvPr id="110" name="TextBox 109"/>
                <p:cNvSpPr txBox="1"/>
                <p:nvPr/>
              </p:nvSpPr>
              <p:spPr>
                <a:xfrm>
                  <a:off x="15563449" y="9345582"/>
                  <a:ext cx="5363498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Time series, smoothed to two-day intervals, of the histogram of detected 20 </a:t>
                  </a:r>
                  <a:r>
                    <a:rPr lang="en-US" sz="2000" dirty="0" err="1"/>
                    <a:t>dBZ</a:t>
                  </a:r>
                  <a:r>
                    <a:rPr lang="en-US" sz="2000" dirty="0"/>
                    <a:t> echo top heights </a:t>
                  </a:r>
                  <a:r>
                    <a:rPr lang="en-US" sz="2000" dirty="0" smtClean="0"/>
                    <a:t>between 9</a:t>
                  </a:r>
                  <a:r>
                    <a:rPr lang="en-US" sz="2000" dirty="0"/>
                    <a:t>°</a:t>
                  </a:r>
                  <a:r>
                    <a:rPr lang="en-US" sz="2000" dirty="0" smtClean="0"/>
                    <a:t>S – 9</a:t>
                  </a:r>
                  <a:r>
                    <a:rPr lang="en-US" sz="2000" dirty="0"/>
                    <a:t>°</a:t>
                  </a:r>
                  <a:r>
                    <a:rPr lang="en-US" sz="2000" dirty="0" smtClean="0"/>
                    <a:t>N and 60</a:t>
                  </a:r>
                  <a:r>
                    <a:rPr lang="en-US" sz="2000" dirty="0"/>
                    <a:t>°</a:t>
                  </a:r>
                  <a:r>
                    <a:rPr lang="en-US" sz="2000" dirty="0" smtClean="0"/>
                    <a:t> – 100°E.</a:t>
                  </a:r>
                  <a:endParaRPr lang="en-US" sz="2000" dirty="0"/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22938944" y="10125946"/>
                <a:ext cx="5617519" cy="5058163"/>
                <a:chOff x="15845730" y="10466693"/>
                <a:chExt cx="5617519" cy="5058163"/>
              </a:xfrm>
            </p:grpSpPr>
            <p:pic>
              <p:nvPicPr>
                <p:cNvPr id="106" name="Picture 105" descr="JGR_Powell-Houze_TRMM-Convection-Dynamo_F06_color.eps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45730" y="10466693"/>
                  <a:ext cx="5392426" cy="3901682"/>
                </a:xfrm>
                <a:prstGeom prst="rect">
                  <a:avLst/>
                </a:prstGeom>
              </p:spPr>
            </p:pic>
            <p:sp>
              <p:nvSpPr>
                <p:cNvPr id="108" name="TextBox 107"/>
                <p:cNvSpPr txBox="1"/>
                <p:nvPr/>
              </p:nvSpPr>
              <p:spPr>
                <a:xfrm>
                  <a:off x="16268960" y="14509193"/>
                  <a:ext cx="5194289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Line plot, in two-day intervals, of the total echo tops detected at heights 2.5 – 3 km (blue) and 5.5 – 6 km (black) </a:t>
                  </a:r>
                </a:p>
              </p:txBody>
            </p:sp>
          </p:grpSp>
          <p:sp>
            <p:nvSpPr>
              <p:cNvPr id="105" name="TextBox 104"/>
              <p:cNvSpPr txBox="1"/>
              <p:nvPr/>
            </p:nvSpPr>
            <p:spPr>
              <a:xfrm>
                <a:off x="9706181" y="10287337"/>
                <a:ext cx="5761301" cy="5139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/>
                  <a:t>Conclusions</a:t>
                </a:r>
              </a:p>
              <a:p>
                <a:endParaRPr lang="en-US" sz="1400" dirty="0" smtClean="0"/>
              </a:p>
              <a:p>
                <a:pPr marL="342900" indent="-342900">
                  <a:buFontTx/>
                  <a:buChar char="-"/>
                </a:pPr>
                <a:r>
                  <a:rPr lang="en-US" sz="2200" dirty="0" smtClean="0"/>
                  <a:t>Evolution of convective depth as seen by S-</a:t>
                </a:r>
                <a:r>
                  <a:rPr lang="en-US" sz="2200" dirty="0" err="1" smtClean="0"/>
                  <a:t>PolKa</a:t>
                </a:r>
                <a:r>
                  <a:rPr lang="en-US" sz="2200" dirty="0" smtClean="0"/>
                  <a:t> consistent with that on the large-scale.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200" dirty="0"/>
                  <a:t>Two modes of convection observed</a:t>
                </a:r>
                <a:r>
                  <a:rPr lang="en-US" sz="2200" dirty="0" smtClean="0"/>
                  <a:t>.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200" dirty="0" smtClean="0"/>
                  <a:t>Transition from shallower mode (congestus) to deeper mode (deep convection) occurred over 2–8 day period prior to MJO onset.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200" dirty="0" smtClean="0"/>
                  <a:t>Areal coverage of congestus increases sharply for 2–4 days followed by a decrease when areal coverage of deep convection rapidly increases at MJO onset.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200" dirty="0" smtClean="0"/>
                  <a:t>Results are consistent with Powell and Houze (2013), </a:t>
                </a:r>
                <a:r>
                  <a:rPr lang="en-US" sz="2200" dirty="0" err="1" smtClean="0"/>
                  <a:t>Ruppert</a:t>
                </a:r>
                <a:r>
                  <a:rPr lang="en-US" sz="2200" dirty="0" smtClean="0"/>
                  <a:t> and Johnson (2015).</a:t>
                </a:r>
              </a:p>
              <a:p>
                <a:pPr marL="342900" indent="-342900">
                  <a:buFontTx/>
                  <a:buChar char="-"/>
                </a:pPr>
                <a:endParaRPr lang="en-US" sz="2000" dirty="0" smtClean="0"/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16229853" y="13796396"/>
              <a:ext cx="587044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30000" dirty="0" smtClean="0"/>
                <a:t>1</a:t>
              </a:r>
              <a:r>
                <a:rPr lang="en-US" sz="2000" dirty="0" smtClean="0"/>
                <a:t>Domain-averaged 3B42 time series of rain rate correlates with S-Pol derived rain rate at </a:t>
              </a:r>
              <a:r>
                <a:rPr lang="en-US" sz="2000" dirty="0"/>
                <a:t>ρ = 0.56 </a:t>
              </a:r>
              <a:r>
                <a:rPr lang="en-US" sz="2000" dirty="0" smtClean="0"/>
                <a:t>with 95% confidence interval 0.25 ≤ ρ ≤ 0.77. 3B42 and 2A25 time series correlate </a:t>
              </a:r>
              <a:r>
                <a:rPr lang="en-US" sz="2000" dirty="0"/>
                <a:t>at ρ = </a:t>
              </a:r>
              <a:r>
                <a:rPr lang="en-US" sz="2000" dirty="0" smtClean="0"/>
                <a:t>0.91 (0.76 </a:t>
              </a:r>
              <a:r>
                <a:rPr lang="en-US" sz="2000" dirty="0"/>
                <a:t>≤ ρ ≤ </a:t>
              </a:r>
              <a:r>
                <a:rPr lang="en-US" sz="2000" dirty="0" smtClean="0"/>
                <a:t>0.97).</a:t>
              </a:r>
              <a:endParaRPr lang="en-US" sz="2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933123" y="18079790"/>
            <a:ext cx="4474299" cy="8556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/>
              <a:t>Hovmöllers</a:t>
            </a:r>
            <a:r>
              <a:rPr lang="en-US" sz="2200" dirty="0" smtClean="0"/>
              <a:t> </a:t>
            </a:r>
            <a:r>
              <a:rPr lang="en-US" sz="2200" i="1" dirty="0" smtClean="0"/>
              <a:t>(left): </a:t>
            </a:r>
            <a:r>
              <a:rPr lang="en-US" sz="2200" dirty="0" smtClean="0"/>
              <a:t>All composited between 3°N and 3°S. White dots represent longitude where </a:t>
            </a:r>
            <a:r>
              <a:rPr lang="el-GR" sz="2200" i="1" dirty="0" smtClean="0">
                <a:solidFill>
                  <a:srgbClr val="000000"/>
                </a:solidFill>
              </a:rPr>
              <a:t>χ</a:t>
            </a:r>
            <a:r>
              <a:rPr lang="en-US" sz="2200" i="1" baseline="-25000" dirty="0" smtClean="0">
                <a:solidFill>
                  <a:srgbClr val="000000"/>
                </a:solidFill>
              </a:rPr>
              <a:t>150</a:t>
            </a:r>
            <a:r>
              <a:rPr lang="el-GR" sz="2200" dirty="0" smtClean="0">
                <a:solidFill>
                  <a:srgbClr val="000000"/>
                </a:solidFill>
              </a:rPr>
              <a:t>ʹ</a:t>
            </a:r>
            <a:r>
              <a:rPr lang="en-US" sz="2200" dirty="0" smtClean="0">
                <a:solidFill>
                  <a:srgbClr val="000000"/>
                </a:solidFill>
              </a:rPr>
              <a:t> is a minimum at each date/time.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u="sng" dirty="0" smtClean="0"/>
              <a:t>Hovmöllers</a:t>
            </a:r>
            <a:r>
              <a:rPr lang="en-US" sz="2200" i="1" u="sng" dirty="0" smtClean="0"/>
              <a:t> </a:t>
            </a:r>
            <a:r>
              <a:rPr lang="en-US" sz="2200" u="sng" dirty="0" smtClean="0"/>
              <a:t>of</a:t>
            </a:r>
            <a:r>
              <a:rPr lang="en-US" sz="2200" i="1" u="sng" dirty="0" smtClean="0"/>
              <a:t> </a:t>
            </a:r>
            <a:r>
              <a:rPr lang="en-US" sz="2200" u="sng" dirty="0" smtClean="0"/>
              <a:t>Filtered</a:t>
            </a:r>
            <a:r>
              <a:rPr lang="en-US" sz="2200" b="1" u="sng" dirty="0" smtClean="0"/>
              <a:t> </a:t>
            </a:r>
            <a:r>
              <a:rPr lang="el-GR" sz="2200" i="1" u="sng" dirty="0" smtClean="0">
                <a:solidFill>
                  <a:srgbClr val="000000"/>
                </a:solidFill>
              </a:rPr>
              <a:t>ω</a:t>
            </a:r>
            <a:r>
              <a:rPr lang="en-US" sz="2200" i="1" baseline="-25000" dirty="0" smtClean="0">
                <a:solidFill>
                  <a:srgbClr val="000000"/>
                </a:solidFill>
              </a:rPr>
              <a:t>300</a:t>
            </a:r>
            <a:r>
              <a:rPr lang="el-GR" sz="2200" u="sng" dirty="0" smtClean="0">
                <a:solidFill>
                  <a:srgbClr val="000000"/>
                </a:solidFill>
              </a:rPr>
              <a:t>ʹ</a:t>
            </a:r>
            <a:r>
              <a:rPr lang="en-US" sz="2200" dirty="0" smtClean="0">
                <a:solidFill>
                  <a:srgbClr val="000000"/>
                </a:solidFill>
              </a:rPr>
              <a:t> (</a:t>
            </a:r>
            <a:r>
              <a:rPr lang="en-US" sz="2200" i="1" dirty="0" smtClean="0">
                <a:solidFill>
                  <a:srgbClr val="000000"/>
                </a:solidFill>
              </a:rPr>
              <a:t>bottom row, left</a:t>
            </a:r>
            <a:r>
              <a:rPr lang="en-US" sz="2200" dirty="0" smtClean="0">
                <a:solidFill>
                  <a:srgbClr val="000000"/>
                </a:solidFill>
              </a:rPr>
              <a:t>): </a:t>
            </a:r>
            <a:r>
              <a:rPr lang="el-GR" sz="2200" i="1" dirty="0" smtClean="0">
                <a:solidFill>
                  <a:srgbClr val="000000"/>
                </a:solidFill>
              </a:rPr>
              <a:t>ω</a:t>
            </a:r>
            <a:r>
              <a:rPr lang="en-US" sz="2200" i="1" baseline="-25000" dirty="0" smtClean="0">
                <a:solidFill>
                  <a:srgbClr val="000000"/>
                </a:solidFill>
              </a:rPr>
              <a:t>300</a:t>
            </a:r>
            <a:r>
              <a:rPr lang="en-US" sz="2200" dirty="0" smtClean="0">
                <a:solidFill>
                  <a:srgbClr val="000000"/>
                </a:solidFill>
              </a:rPr>
              <a:t> is filtered using a Gaussian filter. The small filter reduces all components of </a:t>
            </a:r>
            <a:r>
              <a:rPr lang="el-GR" sz="2200" i="1" dirty="0" smtClean="0">
                <a:solidFill>
                  <a:srgbClr val="000000"/>
                </a:solidFill>
              </a:rPr>
              <a:t>ω</a:t>
            </a:r>
            <a:r>
              <a:rPr lang="en-US" sz="2200" i="1" baseline="-25000" dirty="0" smtClean="0">
                <a:solidFill>
                  <a:srgbClr val="000000"/>
                </a:solidFill>
              </a:rPr>
              <a:t>300</a:t>
            </a:r>
            <a:r>
              <a:rPr lang="en-US" sz="2200" baseline="30000" dirty="0" smtClean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with zonal wavenumber &gt; 3 to 10% of their original magnitude. The large filter does the same with components larger than zonal wavenumber 1.5. White dots represent </a:t>
            </a:r>
            <a:r>
              <a:rPr lang="el-GR" sz="2200" i="1" dirty="0" smtClean="0">
                <a:solidFill>
                  <a:srgbClr val="000000"/>
                </a:solidFill>
              </a:rPr>
              <a:t>χ</a:t>
            </a:r>
            <a:r>
              <a:rPr lang="en-US" sz="2200" i="1" baseline="-25000" dirty="0" smtClean="0">
                <a:solidFill>
                  <a:srgbClr val="000000"/>
                </a:solidFill>
              </a:rPr>
              <a:t>150</a:t>
            </a:r>
            <a:r>
              <a:rPr lang="el-GR" sz="2200" dirty="0" smtClean="0">
                <a:solidFill>
                  <a:srgbClr val="000000"/>
                </a:solidFill>
              </a:rPr>
              <a:t>ʹ</a:t>
            </a:r>
            <a:r>
              <a:rPr lang="en-US" sz="2200" dirty="0" smtClean="0">
                <a:solidFill>
                  <a:srgbClr val="000000"/>
                </a:solidFill>
              </a:rPr>
              <a:t> filtered the same way as </a:t>
            </a:r>
            <a:r>
              <a:rPr lang="el-GR" sz="2200" i="1" dirty="0" smtClean="0">
                <a:solidFill>
                  <a:srgbClr val="000000"/>
                </a:solidFill>
              </a:rPr>
              <a:t>ω</a:t>
            </a:r>
            <a:r>
              <a:rPr lang="en-US" sz="2200" i="1" baseline="-25000" dirty="0" smtClean="0">
                <a:solidFill>
                  <a:srgbClr val="000000"/>
                </a:solidFill>
              </a:rPr>
              <a:t>300</a:t>
            </a:r>
            <a:r>
              <a:rPr lang="el-GR" sz="2200" dirty="0" smtClean="0">
                <a:solidFill>
                  <a:srgbClr val="000000"/>
                </a:solidFill>
              </a:rPr>
              <a:t>ʹ</a:t>
            </a:r>
            <a:r>
              <a:rPr lang="en-US" sz="2200" dirty="0" smtClean="0">
                <a:solidFill>
                  <a:srgbClr val="000000"/>
                </a:solidFill>
              </a:rPr>
              <a:t> in each plot.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u="sng" dirty="0" smtClean="0"/>
              <a:t>Mean Longitude-Height Structures</a:t>
            </a:r>
            <a:r>
              <a:rPr lang="en-US" sz="2200" dirty="0" smtClean="0"/>
              <a:t> (</a:t>
            </a:r>
            <a:r>
              <a:rPr lang="en-US" sz="2200" i="1" dirty="0" smtClean="0"/>
              <a:t>bottom row, right</a:t>
            </a:r>
            <a:r>
              <a:rPr lang="en-US" sz="2200" dirty="0" smtClean="0"/>
              <a:t>): a) Using small filter. b) Using large filter. Both are composited about the longitude of the minimum in unfiltered </a:t>
            </a:r>
            <a:r>
              <a:rPr lang="el-GR" sz="2200" i="1" dirty="0" smtClean="0">
                <a:solidFill>
                  <a:srgbClr val="000000"/>
                </a:solidFill>
              </a:rPr>
              <a:t>χ</a:t>
            </a:r>
            <a:r>
              <a:rPr lang="en-US" sz="2200" i="1" baseline="-25000" dirty="0" smtClean="0">
                <a:solidFill>
                  <a:srgbClr val="000000"/>
                </a:solidFill>
              </a:rPr>
              <a:t>150</a:t>
            </a:r>
            <a:r>
              <a:rPr lang="el-GR" sz="2200" dirty="0" smtClean="0">
                <a:solidFill>
                  <a:srgbClr val="000000"/>
                </a:solidFill>
              </a:rPr>
              <a:t>ʹ</a:t>
            </a:r>
            <a:r>
              <a:rPr lang="en-US" sz="2200" dirty="0" smtClean="0">
                <a:solidFill>
                  <a:srgbClr val="000000"/>
                </a:solidFill>
              </a:rPr>
              <a:t> during suppressed periods at </a:t>
            </a:r>
            <a:r>
              <a:rPr lang="en-US" sz="2200" dirty="0" err="1" smtClean="0">
                <a:solidFill>
                  <a:srgbClr val="000000"/>
                </a:solidFill>
              </a:rPr>
              <a:t>Gan</a:t>
            </a:r>
            <a:r>
              <a:rPr lang="en-US" sz="2200" dirty="0" smtClean="0">
                <a:solidFill>
                  <a:srgbClr val="000000"/>
                </a:solidFill>
              </a:rPr>
              <a:t>. </a:t>
            </a:r>
            <a:endParaRPr lang="en-US" sz="2200" dirty="0" smtClean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67" name="TextBox 66"/>
          <p:cNvSpPr txBox="1"/>
          <p:nvPr/>
        </p:nvSpPr>
        <p:spPr>
          <a:xfrm>
            <a:off x="12033632" y="26092967"/>
            <a:ext cx="254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i="1" dirty="0" smtClean="0">
                <a:solidFill>
                  <a:srgbClr val="000000"/>
                </a:solidFill>
              </a:rPr>
              <a:t>ω</a:t>
            </a:r>
            <a:r>
              <a:rPr lang="el-GR" sz="2400" b="1" dirty="0" smtClean="0">
                <a:solidFill>
                  <a:srgbClr val="000000"/>
                </a:solidFill>
              </a:rPr>
              <a:t>ʹ</a:t>
            </a:r>
            <a:endParaRPr lang="en-US" sz="2400" baseline="30000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963902" y="26096976"/>
            <a:ext cx="254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u</a:t>
            </a:r>
            <a:r>
              <a:rPr lang="el-GR" sz="2400" b="1" dirty="0" smtClean="0">
                <a:solidFill>
                  <a:srgbClr val="000000"/>
                </a:solidFill>
              </a:rPr>
              <a:t>ʹ</a:t>
            </a:r>
            <a:endParaRPr lang="en-US" sz="2400" baseline="30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83553" y="33471718"/>
            <a:ext cx="868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Clear circumnavigating dry signals of </a:t>
            </a:r>
            <a:r>
              <a:rPr lang="el-GR" sz="2000" i="1" dirty="0" smtClean="0">
                <a:solidFill>
                  <a:srgbClr val="000000"/>
                </a:solidFill>
              </a:rPr>
              <a:t>χ</a:t>
            </a:r>
            <a:r>
              <a:rPr lang="en-US" sz="2000" i="1" baseline="-25000" dirty="0" smtClean="0">
                <a:solidFill>
                  <a:srgbClr val="000000"/>
                </a:solidFill>
              </a:rPr>
              <a:t>150</a:t>
            </a:r>
            <a:r>
              <a:rPr lang="el-GR" sz="2000" dirty="0" smtClean="0">
                <a:solidFill>
                  <a:srgbClr val="000000"/>
                </a:solidFill>
              </a:rPr>
              <a:t>ʹ</a:t>
            </a:r>
            <a:r>
              <a:rPr lang="en-US" sz="2000" dirty="0" smtClean="0">
                <a:solidFill>
                  <a:srgbClr val="000000"/>
                </a:solidFill>
              </a:rPr>
              <a:t> and low-wavenumber </a:t>
            </a:r>
            <a:r>
              <a:rPr lang="el-GR" sz="2000" i="1" dirty="0" smtClean="0">
                <a:solidFill>
                  <a:srgbClr val="000000"/>
                </a:solidFill>
              </a:rPr>
              <a:t>ω</a:t>
            </a:r>
            <a:r>
              <a:rPr lang="en-US" sz="2000" i="1" baseline="-25000" dirty="0" smtClean="0">
                <a:solidFill>
                  <a:srgbClr val="000000"/>
                </a:solidFill>
              </a:rPr>
              <a:t>300</a:t>
            </a:r>
            <a:r>
              <a:rPr lang="el-GR" sz="2000" dirty="0" smtClean="0">
                <a:solidFill>
                  <a:srgbClr val="000000"/>
                </a:solidFill>
              </a:rPr>
              <a:t>ʹ</a:t>
            </a:r>
            <a:r>
              <a:rPr lang="en-US" sz="2000" dirty="0" smtClean="0">
                <a:solidFill>
                  <a:srgbClr val="000000"/>
                </a:solidFill>
              </a:rPr>
              <a:t> are detected. They are associated with a zonal wavenumber 1–1.5 structure of zonal wind.</a:t>
            </a:r>
          </a:p>
          <a:p>
            <a:pPr marL="342900" indent="-342900">
              <a:buFontTx/>
              <a:buChar char="-"/>
            </a:pPr>
            <a:endParaRPr lang="en-US" sz="1000" dirty="0" smtClean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The associated vertical velocity response is consistent with mass continuity.</a:t>
            </a:r>
          </a:p>
          <a:p>
            <a:pPr marL="342900" indent="-342900">
              <a:buFontTx/>
              <a:buChar char="-"/>
            </a:pPr>
            <a:endParaRPr lang="en-US" sz="1000" dirty="0" smtClean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Smaller scale (higher zonal wavenumber than 1.5) features may be important for determining exact dates of MJO convective onset.</a:t>
            </a:r>
            <a:endParaRPr lang="en-US" sz="2000" dirty="0"/>
          </a:p>
        </p:txBody>
      </p:sp>
      <p:sp>
        <p:nvSpPr>
          <p:cNvPr id="94" name="TextBox 93"/>
          <p:cNvSpPr txBox="1"/>
          <p:nvPr/>
        </p:nvSpPr>
        <p:spPr>
          <a:xfrm>
            <a:off x="21360384" y="15544800"/>
            <a:ext cx="12014988" cy="1754327"/>
          </a:xfrm>
          <a:prstGeom prst="rect">
            <a:avLst/>
          </a:prstGeom>
          <a:noFill/>
          <a:ln w="76200" cap="rnd"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</a:rPr>
              <a:t>4. State of the Large-Scale Environment during Shallow to Deep Transition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2377" y="18077414"/>
            <a:ext cx="55087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Brief background: We classified 6-hour blocks prior to MJO convective onset as “Cg”, “transition”, or “</a:t>
            </a:r>
            <a:r>
              <a:rPr lang="en-US" sz="2000" dirty="0" err="1" smtClean="0"/>
              <a:t>Cb</a:t>
            </a:r>
            <a:r>
              <a:rPr lang="en-US" sz="2000" dirty="0" smtClean="0"/>
              <a:t>” periods. During “Cg” periods, congestus mode convection (echo tops 3–7 km) observed by S-</a:t>
            </a:r>
            <a:r>
              <a:rPr lang="en-US" sz="2000" dirty="0" err="1" smtClean="0"/>
              <a:t>PolKa</a:t>
            </a:r>
            <a:r>
              <a:rPr lang="en-US" sz="2000" dirty="0" smtClean="0"/>
              <a:t> near </a:t>
            </a:r>
            <a:r>
              <a:rPr lang="en-US" sz="2000" dirty="0" err="1" smtClean="0"/>
              <a:t>Gan</a:t>
            </a:r>
            <a:r>
              <a:rPr lang="en-US" sz="2000" dirty="0" smtClean="0"/>
              <a:t> did not grow into deep cumulonimbi (tops &gt; 9 km). During “</a:t>
            </a:r>
            <a:r>
              <a:rPr lang="en-US" sz="2000" dirty="0" err="1" smtClean="0"/>
              <a:t>Cb</a:t>
            </a:r>
            <a:r>
              <a:rPr lang="en-US" sz="2000" dirty="0" smtClean="0"/>
              <a:t>” periods, &gt; 26% of congestus clouds grew. During transition periods, some percentage between. Similar to Kumar et al. (2014).</a:t>
            </a:r>
          </a:p>
          <a:p>
            <a:endParaRPr lang="en-US" sz="2000" i="1" dirty="0"/>
          </a:p>
          <a:p>
            <a:r>
              <a:rPr lang="en-US" sz="2000" i="1" dirty="0" smtClean="0"/>
              <a:t>Right</a:t>
            </a:r>
            <a:r>
              <a:rPr lang="en-US" sz="2000" dirty="0" smtClean="0"/>
              <a:t>: Circles mark times/dates belonging to each period described above. The two “X” marks for each category correspond to the median date/time of occurrence for each period prior to the two MJO onsets used.</a:t>
            </a:r>
            <a:endParaRPr lang="en-US" sz="2000" i="1" dirty="0"/>
          </a:p>
        </p:txBody>
      </p:sp>
      <p:sp>
        <p:nvSpPr>
          <p:cNvPr id="95" name="TextBox 94"/>
          <p:cNvSpPr txBox="1"/>
          <p:nvPr/>
        </p:nvSpPr>
        <p:spPr>
          <a:xfrm>
            <a:off x="28349211" y="23545800"/>
            <a:ext cx="47165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Left</a:t>
            </a:r>
            <a:r>
              <a:rPr lang="en-US" sz="2000" dirty="0" smtClean="0"/>
              <a:t>: Mean profiles in 6-h prior to “Cg” and “</a:t>
            </a:r>
            <a:r>
              <a:rPr lang="en-US" sz="2000" dirty="0" err="1" smtClean="0"/>
              <a:t>Cb</a:t>
            </a:r>
            <a:r>
              <a:rPr lang="en-US" sz="2000" dirty="0" smtClean="0"/>
              <a:t>” periods, derived from AMIE </a:t>
            </a:r>
            <a:r>
              <a:rPr lang="en-US" sz="2000" dirty="0" err="1" smtClean="0"/>
              <a:t>rawinsonde</a:t>
            </a:r>
            <a:r>
              <a:rPr lang="en-US" sz="2000" dirty="0" smtClean="0"/>
              <a:t> data, of lapse rate, relative humidity (RH), temperature, and specific humidity.  </a:t>
            </a:r>
          </a:p>
          <a:p>
            <a:endParaRPr lang="en-US" sz="2000" i="1" dirty="0" smtClean="0"/>
          </a:p>
          <a:p>
            <a:r>
              <a:rPr lang="en-US" sz="2000" dirty="0" smtClean="0"/>
              <a:t>RH increases between Cg period and </a:t>
            </a:r>
            <a:r>
              <a:rPr lang="en-US" sz="2000" dirty="0" err="1" smtClean="0"/>
              <a:t>Cb</a:t>
            </a:r>
            <a:r>
              <a:rPr lang="en-US" sz="2000" dirty="0" smtClean="0"/>
              <a:t> period. Furthermore, changes in RH dominated by changed in specific humidity.</a:t>
            </a:r>
          </a:p>
          <a:p>
            <a:endParaRPr lang="en-US" sz="2000" dirty="0"/>
          </a:p>
          <a:p>
            <a:r>
              <a:rPr lang="en-US" sz="2000" dirty="0" smtClean="0"/>
              <a:t>Supports prior studies (i.e. Derbyshire et al. 2004; Wang and </a:t>
            </a:r>
            <a:r>
              <a:rPr lang="en-US" sz="2000" dirty="0" err="1" smtClean="0"/>
              <a:t>Sobel</a:t>
            </a:r>
            <a:r>
              <a:rPr lang="en-US" sz="2000" dirty="0" smtClean="0"/>
              <a:t> 2012) showing sensitivity of deep convection to low- and mid-tropospheric humidity.</a:t>
            </a:r>
            <a:endParaRPr lang="en-US" sz="2000" dirty="0"/>
          </a:p>
        </p:txBody>
      </p:sp>
      <p:sp>
        <p:nvSpPr>
          <p:cNvPr id="100" name="TextBox 99"/>
          <p:cNvSpPr txBox="1"/>
          <p:nvPr/>
        </p:nvSpPr>
        <p:spPr>
          <a:xfrm>
            <a:off x="21954720" y="28653184"/>
            <a:ext cx="340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Right</a:t>
            </a:r>
            <a:r>
              <a:rPr lang="en-US" sz="2000" dirty="0" smtClean="0"/>
              <a:t>: Profiles, derived from CSU large-scale forcing (Johnson et al. 2015), of </a:t>
            </a:r>
            <a:r>
              <a:rPr lang="el-GR" sz="2000" i="1" dirty="0" smtClean="0">
                <a:solidFill>
                  <a:srgbClr val="000000"/>
                </a:solidFill>
              </a:rPr>
              <a:t>ω</a:t>
            </a:r>
            <a:r>
              <a:rPr lang="en-US" sz="2000" i="1" dirty="0" smtClean="0">
                <a:solidFill>
                  <a:srgbClr val="000000"/>
                </a:solidFill>
              </a:rPr>
              <a:t>, Q</a:t>
            </a:r>
            <a:r>
              <a:rPr lang="en-US" sz="20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i="1" dirty="0" smtClean="0">
                <a:solidFill>
                  <a:srgbClr val="000000"/>
                </a:solidFill>
              </a:rPr>
              <a:t>Q</a:t>
            </a:r>
            <a:r>
              <a:rPr lang="en-US" sz="20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, horizontal, vertical, and total advection, moisture tendency,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and </a:t>
            </a:r>
            <a:r>
              <a:rPr lang="en-US" sz="2000" i="1" dirty="0" smtClean="0">
                <a:solidFill>
                  <a:srgbClr val="000000"/>
                </a:solidFill>
              </a:rPr>
              <a:t>Q</a:t>
            </a:r>
            <a:r>
              <a:rPr lang="en-US" sz="20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 – </a:t>
            </a:r>
            <a:r>
              <a:rPr lang="en-US" sz="2000" i="1" dirty="0" smtClean="0">
                <a:solidFill>
                  <a:srgbClr val="000000"/>
                </a:solidFill>
              </a:rPr>
              <a:t>Q</a:t>
            </a:r>
            <a:r>
              <a:rPr lang="en-US" sz="20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Purple -&gt; “Cg” period</a:t>
            </a:r>
          </a:p>
          <a:p>
            <a:r>
              <a:rPr lang="en-US" sz="2000" dirty="0" smtClean="0"/>
              <a:t>Black -&gt; “Transition”</a:t>
            </a:r>
          </a:p>
          <a:p>
            <a:r>
              <a:rPr lang="en-US" sz="2000" dirty="0" smtClean="0"/>
              <a:t>Red -&gt; “</a:t>
            </a:r>
            <a:r>
              <a:rPr lang="en-US" sz="2000" dirty="0" err="1" smtClean="0"/>
              <a:t>Cb</a:t>
            </a:r>
            <a:r>
              <a:rPr lang="en-US" sz="2000" dirty="0" smtClean="0"/>
              <a:t>” period</a:t>
            </a:r>
            <a:endParaRPr lang="en-US" sz="2000" dirty="0"/>
          </a:p>
        </p:txBody>
      </p:sp>
      <p:sp>
        <p:nvSpPr>
          <p:cNvPr id="118" name="TextBox 117"/>
          <p:cNvSpPr txBox="1"/>
          <p:nvPr/>
        </p:nvSpPr>
        <p:spPr>
          <a:xfrm>
            <a:off x="21952377" y="32085433"/>
            <a:ext cx="340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h = </a:t>
            </a:r>
            <a:r>
              <a:rPr lang="en-US" sz="2000" dirty="0" smtClean="0"/>
              <a:t>moist static energy,</a:t>
            </a:r>
          </a:p>
          <a:p>
            <a:r>
              <a:rPr lang="en-US" sz="2000" i="1" dirty="0" smtClean="0"/>
              <a:t>Q</a:t>
            </a:r>
            <a:r>
              <a:rPr lang="en-US" sz="2000" i="1" baseline="-25000" dirty="0" smtClean="0"/>
              <a:t>R</a:t>
            </a:r>
            <a:r>
              <a:rPr lang="en-US" sz="2000" dirty="0" smtClean="0"/>
              <a:t> = radiative heating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1952377" y="33797329"/>
            <a:ext cx="340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Moistening occurs during transition period. Likely caused by eddy flux divergence of moisture in congestus clouds.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43817" y="32994419"/>
            <a:ext cx="2852735" cy="778019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33704784" y="15544800"/>
            <a:ext cx="10118918" cy="1754327"/>
          </a:xfrm>
          <a:prstGeom prst="rect">
            <a:avLst/>
          </a:prstGeom>
          <a:noFill/>
          <a:ln w="76200" cap="rnd"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</a:rPr>
              <a:t>5. Reduction in Subsidence Promotes Moist Convection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99655" y="17717912"/>
            <a:ext cx="3039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Left</a:t>
            </a:r>
            <a:r>
              <a:rPr lang="en-US" sz="2000" dirty="0" smtClean="0"/>
              <a:t>: Difference in using </a:t>
            </a:r>
            <a:r>
              <a:rPr lang="el-GR" sz="2000" i="1" dirty="0" smtClean="0">
                <a:solidFill>
                  <a:srgbClr val="000000"/>
                </a:solidFill>
              </a:rPr>
              <a:t>ω</a:t>
            </a:r>
            <a:r>
              <a:rPr lang="en-US" sz="2000" i="1" baseline="-25000" dirty="0" smtClean="0">
                <a:solidFill>
                  <a:srgbClr val="000000"/>
                </a:solidFill>
              </a:rPr>
              <a:t>300</a:t>
            </a:r>
            <a:r>
              <a:rPr lang="el-GR" sz="2000" dirty="0" smtClean="0">
                <a:solidFill>
                  <a:srgbClr val="000000"/>
                </a:solidFill>
              </a:rPr>
              <a:t>ʹ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with large filter between median dates/times of transition periods and “Cg” periods. As zonal wavenumber 1 feature propagates eastward, it contributes to a reduction in subsidence.</a:t>
            </a:r>
            <a:endParaRPr lang="en-US" sz="2000" i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37274672" y="17717912"/>
            <a:ext cx="2918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Center</a:t>
            </a:r>
            <a:r>
              <a:rPr lang="en-US" sz="2000" dirty="0" smtClean="0"/>
              <a:t>: Difference in adiabatic and radiative heating caused by the reduction in subsidence. Radiative cooling reduced as humidity increases, but not enough to compensate for reduction in adiabatic warming.</a:t>
            </a:r>
            <a:endParaRPr lang="en-US" sz="2000" i="1" dirty="0"/>
          </a:p>
        </p:txBody>
      </p:sp>
      <p:sp>
        <p:nvSpPr>
          <p:cNvPr id="89" name="TextBox 88"/>
          <p:cNvSpPr txBox="1"/>
          <p:nvPr/>
        </p:nvSpPr>
        <p:spPr>
          <a:xfrm>
            <a:off x="40361907" y="17717912"/>
            <a:ext cx="2918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Right</a:t>
            </a:r>
            <a:r>
              <a:rPr lang="en-US" sz="2000" dirty="0" smtClean="0"/>
              <a:t>: Fraction of total positive moistening during </a:t>
            </a:r>
            <a:r>
              <a:rPr lang="en-US" sz="2000" dirty="0" err="1" smtClean="0"/>
              <a:t>Cb</a:t>
            </a:r>
            <a:r>
              <a:rPr lang="en-US" sz="2000" dirty="0" smtClean="0"/>
              <a:t> period that can be attributed to reduction of subsidence. 25–50% of moistening at 300–500 </a:t>
            </a:r>
            <a:r>
              <a:rPr lang="en-US" sz="2000" dirty="0" err="1" smtClean="0"/>
              <a:t>hPa</a:t>
            </a:r>
            <a:r>
              <a:rPr lang="en-US" sz="2000" dirty="0" smtClean="0"/>
              <a:t> can be explained by reduction of large-scale subsidence.</a:t>
            </a:r>
            <a:endParaRPr lang="en-US" sz="2000" i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34395788" y="24849994"/>
            <a:ext cx="8488409" cy="540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50" dirty="0" smtClean="0"/>
              <a:t>Anomalies of zonal wind, most easily detectable by its large signal near 150–250 </a:t>
            </a:r>
            <a:r>
              <a:rPr lang="en-US" sz="2050" dirty="0" err="1" smtClean="0"/>
              <a:t>hPa</a:t>
            </a:r>
            <a:r>
              <a:rPr lang="en-US" sz="2050" dirty="0" smtClean="0"/>
              <a:t>, and vertical velocity exist near the equator as a dry wavenumber </a:t>
            </a:r>
            <a:r>
              <a:rPr lang="en-US" sz="2050" dirty="0" smtClean="0"/>
              <a:t>1–1.5 </a:t>
            </a:r>
            <a:r>
              <a:rPr lang="en-US" sz="2050" dirty="0" smtClean="0"/>
              <a:t>structure.</a:t>
            </a:r>
          </a:p>
          <a:p>
            <a:pPr marL="342900" indent="-342900">
              <a:buFontTx/>
              <a:buChar char="-"/>
            </a:pPr>
            <a:endParaRPr lang="en-US" sz="2050" dirty="0"/>
          </a:p>
          <a:p>
            <a:pPr marL="342900" indent="-342900">
              <a:buFontTx/>
              <a:buChar char="-"/>
            </a:pPr>
            <a:r>
              <a:rPr lang="en-US" sz="2050" dirty="0" smtClean="0"/>
              <a:t>As the upward branch of the zonal wind/vertical velocity structure approaches the Indian Ocean, large-scale subsidence is reduced. As a result, large-scale mean adiabatic heating and radiative cooling are reduced at most levels.</a:t>
            </a:r>
          </a:p>
          <a:p>
            <a:pPr marL="342900" indent="-342900">
              <a:buFontTx/>
              <a:buChar char="-"/>
            </a:pPr>
            <a:endParaRPr lang="en-US" sz="2050" dirty="0"/>
          </a:p>
          <a:p>
            <a:pPr marL="342900" indent="-342900">
              <a:buFontTx/>
              <a:buChar char="-"/>
            </a:pPr>
            <a:r>
              <a:rPr lang="en-US" sz="2050" dirty="0" smtClean="0"/>
              <a:t>Reduction in adiabatic heating exceeds reduction in radiative cooling. Moist convection is promoted in the lower troposphere during a 3–7 day long transition period.</a:t>
            </a:r>
          </a:p>
          <a:p>
            <a:pPr marL="342900" indent="-342900">
              <a:buFontTx/>
              <a:buChar char="-"/>
            </a:pPr>
            <a:endParaRPr lang="en-US" sz="2050" dirty="0"/>
          </a:p>
          <a:p>
            <a:pPr marL="342900" indent="-342900">
              <a:buFontTx/>
              <a:buChar char="-"/>
            </a:pPr>
            <a:r>
              <a:rPr lang="en-US" sz="2050" dirty="0" smtClean="0"/>
              <a:t>Humidification of the low-troposphere allows deep convection to develop.</a:t>
            </a:r>
          </a:p>
          <a:p>
            <a:pPr marL="342900" indent="-342900">
              <a:buFontTx/>
              <a:buChar char="-"/>
            </a:pPr>
            <a:endParaRPr lang="en-US" sz="2050" dirty="0"/>
          </a:p>
          <a:p>
            <a:pPr marL="342900" indent="-342900">
              <a:buFontTx/>
              <a:buChar char="-"/>
            </a:pPr>
            <a:r>
              <a:rPr lang="en-US" sz="2050" dirty="0" smtClean="0"/>
              <a:t>Lessened subsidence enhances upper-tropospheric moistening, allowing deep convection to develop rapidly into mesoscale convective systems.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820749"/>
              </p:ext>
            </p:extLst>
          </p:nvPr>
        </p:nvGraphicFramePr>
        <p:xfrm>
          <a:off x="32588195" y="12924972"/>
          <a:ext cx="5013680" cy="1584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2768"/>
                <a:gridCol w="2100580"/>
                <a:gridCol w="2360332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  <a:cs typeface="MgOpen Cosm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MgOpen Cosmetica"/>
                        </a:rPr>
                        <a:t>68–78°E;</a:t>
                      </a:r>
                      <a:r>
                        <a:rPr lang="en-US" sz="2000" baseline="0" dirty="0" smtClean="0">
                          <a:latin typeface="+mn-lt"/>
                          <a:cs typeface="MgOpen Cosmetica"/>
                        </a:rPr>
                        <a:t> 3</a:t>
                      </a:r>
                      <a:r>
                        <a:rPr lang="en-US" sz="2000" dirty="0" smtClean="0">
                          <a:latin typeface="+mn-lt"/>
                          <a:cs typeface="MgOpen Cosmetica"/>
                        </a:rPr>
                        <a:t>°</a:t>
                      </a:r>
                      <a:r>
                        <a:rPr lang="en-US" sz="2000" baseline="0" dirty="0" smtClean="0">
                          <a:latin typeface="+mn-lt"/>
                          <a:cs typeface="MgOpen Cosmetica"/>
                        </a:rPr>
                        <a:t>N–3</a:t>
                      </a:r>
                      <a:r>
                        <a:rPr lang="en-US" sz="2000" dirty="0" smtClean="0">
                          <a:latin typeface="+mn-lt"/>
                          <a:cs typeface="MgOpen Cosmetica"/>
                        </a:rPr>
                        <a:t>°</a:t>
                      </a:r>
                      <a:r>
                        <a:rPr lang="en-US" sz="2000" baseline="0" dirty="0" smtClean="0">
                          <a:latin typeface="+mn-lt"/>
                          <a:cs typeface="MgOpen Cosmetica"/>
                        </a:rPr>
                        <a:t>S</a:t>
                      </a:r>
                      <a:endParaRPr lang="en-US" sz="2000" dirty="0">
                        <a:latin typeface="+mn-lt"/>
                        <a:cs typeface="MgOpen Cosm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MgOpen Cosmetica"/>
                        </a:rPr>
                        <a:t>60–100°E; 9°N–9°S</a:t>
                      </a:r>
                      <a:endParaRPr lang="en-US" sz="2000" dirty="0">
                        <a:latin typeface="+mn-lt"/>
                        <a:cs typeface="MgOpen Cosm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1" dirty="0" smtClean="0">
                          <a:solidFill>
                            <a:schemeClr val="tx1"/>
                          </a:solidFill>
                          <a:latin typeface="+mn-lt"/>
                          <a:cs typeface="MgOpen Cosmetica"/>
                        </a:rPr>
                        <a:t>u</a:t>
                      </a:r>
                      <a:r>
                        <a:rPr lang="el-GR" sz="2000" b="0" i="1" dirty="0" smtClean="0">
                          <a:solidFill>
                            <a:srgbClr val="000000"/>
                          </a:solidFill>
                          <a:latin typeface="+mn-lt"/>
                          <a:cs typeface="MgOpen Cosmetica"/>
                        </a:rPr>
                        <a:t>ʹ</a:t>
                      </a:r>
                      <a:endParaRPr lang="en-US" sz="2000" b="0" i="1" dirty="0">
                        <a:latin typeface="+mn-lt"/>
                        <a:cs typeface="MgOpen Cosm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DejaVu Sans"/>
                          <a:cs typeface="MgOpen Cosmetica"/>
                        </a:rPr>
                        <a:t>0.85 ≤ 0.87 ≤ 0.89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DejaVu Sans"/>
                          <a:cs typeface="MgOpen Cosmetica"/>
                        </a:rPr>
                        <a:t>0.55 ≤ 0.61 ≤ 0.66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latin typeface="+mn-lt"/>
                          <a:cs typeface="MgOpen Cosmetica"/>
                        </a:rPr>
                        <a:t>T</a:t>
                      </a:r>
                      <a:r>
                        <a:rPr lang="el-GR" sz="2000" b="0" i="1" dirty="0" smtClean="0">
                          <a:solidFill>
                            <a:srgbClr val="000000"/>
                          </a:solidFill>
                          <a:latin typeface="+mn-lt"/>
                          <a:cs typeface="MgOpen Cosmetica"/>
                        </a:rPr>
                        <a:t>ʹ</a:t>
                      </a:r>
                      <a:endParaRPr lang="en-US" sz="2000" i="1" dirty="0">
                        <a:latin typeface="+mn-lt"/>
                        <a:cs typeface="MgOpen Cosm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DejaVu Sans"/>
                          <a:cs typeface="MgOpen Cosmetica"/>
                        </a:rPr>
                        <a:t>0.68 ≤ 0.71 ≤ 0.73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DejaVu Sans"/>
                          <a:cs typeface="MgOpen Cosmetica"/>
                        </a:rPr>
                        <a:t>0.52 ≤ 0.56 ≤ 0.59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latin typeface="+mn-lt"/>
                          <a:cs typeface="MgOpen Cosmetica"/>
                        </a:rPr>
                        <a:t>q*</a:t>
                      </a:r>
                      <a:r>
                        <a:rPr lang="el-GR" sz="2000" b="0" i="1" dirty="0" smtClean="0">
                          <a:solidFill>
                            <a:srgbClr val="000000"/>
                          </a:solidFill>
                          <a:latin typeface="+mn-lt"/>
                          <a:cs typeface="MgOpen Cosmetica"/>
                        </a:rPr>
                        <a:t>ʹ</a:t>
                      </a:r>
                      <a:endParaRPr lang="en-US" sz="2000" i="1" dirty="0">
                        <a:latin typeface="+mn-lt"/>
                        <a:cs typeface="MgOpen Cosm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DejaVu Sans"/>
                          <a:cs typeface="MgOpen Cosmetica"/>
                        </a:rPr>
                        <a:t>0.80 ≤ 0.81 ≤ 0.82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DejaVu Sans"/>
                          <a:cs typeface="MgOpen Cosmetica"/>
                        </a:rPr>
                        <a:t>0.61 ≤ 0.64 ≤ 0.66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8012908" y="12725400"/>
            <a:ext cx="474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Left</a:t>
            </a:r>
            <a:r>
              <a:rPr lang="en-US" sz="2000" dirty="0" smtClean="0"/>
              <a:t>: Pearson </a:t>
            </a:r>
            <a:r>
              <a:rPr lang="en-US" sz="2000" dirty="0"/>
              <a:t>correlation coefficients </a:t>
            </a:r>
            <a:r>
              <a:rPr lang="en-US" sz="2000" dirty="0" err="1"/>
              <a:t>ρ</a:t>
            </a:r>
            <a:r>
              <a:rPr lang="en-US" sz="2000" dirty="0"/>
              <a:t> (in center of each inequality expression) and 95% confidence intervals between time series of </a:t>
            </a:r>
            <a:r>
              <a:rPr lang="en-US" sz="2000" i="1" dirty="0"/>
              <a:t>u’</a:t>
            </a:r>
            <a:r>
              <a:rPr lang="en-US" sz="2000" dirty="0"/>
              <a:t>, </a:t>
            </a:r>
            <a:r>
              <a:rPr lang="en-US" sz="2000" i="1" dirty="0"/>
              <a:t>T’</a:t>
            </a:r>
            <a:r>
              <a:rPr lang="en-US" sz="2000" dirty="0"/>
              <a:t>, and </a:t>
            </a:r>
            <a:r>
              <a:rPr lang="en-US" sz="2000" i="1" dirty="0"/>
              <a:t>q*’</a:t>
            </a:r>
            <a:r>
              <a:rPr lang="en-US" sz="2000" dirty="0"/>
              <a:t> as derived by </a:t>
            </a:r>
            <a:r>
              <a:rPr lang="en-US" sz="2000" dirty="0" err="1"/>
              <a:t>Gan</a:t>
            </a:r>
            <a:r>
              <a:rPr lang="en-US" sz="2000" dirty="0"/>
              <a:t> </a:t>
            </a:r>
            <a:r>
              <a:rPr lang="en-US" sz="2000" dirty="0" err="1"/>
              <a:t>rawinsonde</a:t>
            </a:r>
            <a:r>
              <a:rPr lang="en-US" sz="2000" dirty="0"/>
              <a:t> data and by ERA-I. Columns are labeled by the domain used to composite ERA-I output.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1764" y="18013680"/>
            <a:ext cx="3582986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098392" y="17950867"/>
            <a:ext cx="4461812" cy="5314070"/>
            <a:chOff x="28007483" y="18465554"/>
            <a:chExt cx="4461812" cy="5314070"/>
          </a:xfrm>
        </p:grpSpPr>
        <p:sp>
          <p:nvSpPr>
            <p:cNvPr id="24" name="Rounded Rectangle 23"/>
            <p:cNvSpPr/>
            <p:nvPr/>
          </p:nvSpPr>
          <p:spPr>
            <a:xfrm>
              <a:off x="28007483" y="18465554"/>
              <a:ext cx="4461812" cy="53140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JGR_PowellHouze_Large-scale_F08_color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3127" y="18543512"/>
              <a:ext cx="4108669" cy="512003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1648448" y="22805572"/>
            <a:ext cx="6437632" cy="5511800"/>
            <a:chOff x="22050092" y="23473455"/>
            <a:chExt cx="5616042" cy="4838056"/>
          </a:xfrm>
        </p:grpSpPr>
        <p:sp>
          <p:nvSpPr>
            <p:cNvPr id="26" name="Rounded Rectangle 25"/>
            <p:cNvSpPr/>
            <p:nvPr/>
          </p:nvSpPr>
          <p:spPr>
            <a:xfrm>
              <a:off x="22050092" y="23473455"/>
              <a:ext cx="5616042" cy="4838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 descr="JGR_PowellHouze_Large-scale_F09_color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3665" y="23689082"/>
              <a:ext cx="5245100" cy="4457700"/>
            </a:xfrm>
            <a:prstGeom prst="rect">
              <a:avLst/>
            </a:prstGeom>
          </p:spPr>
        </p:pic>
      </p:grpSp>
      <p:pic>
        <p:nvPicPr>
          <p:cNvPr id="123" name="Picture 122" descr="JGR_PowellHouze_Large-scale_F02_color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-1" r="319" b="414"/>
          <a:stretch/>
        </p:blipFill>
        <p:spPr>
          <a:xfrm>
            <a:off x="6082024" y="18012527"/>
            <a:ext cx="4663440" cy="7955280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11250612" y="18011775"/>
            <a:ext cx="3571176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Picture 124" descr="JGR_PowellHouze_Large-scale_F03_color.e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r="-896"/>
          <a:stretch/>
        </p:blipFill>
        <p:spPr>
          <a:xfrm>
            <a:off x="10851676" y="18013680"/>
            <a:ext cx="4754880" cy="7988300"/>
          </a:xfrm>
          <a:prstGeom prst="rect">
            <a:avLst/>
          </a:prstGeom>
        </p:spPr>
      </p:pic>
      <p:sp>
        <p:nvSpPr>
          <p:cNvPr id="126" name="Rectangle 125"/>
          <p:cNvSpPr/>
          <p:nvPr/>
        </p:nvSpPr>
        <p:spPr>
          <a:xfrm>
            <a:off x="1731171" y="17992726"/>
            <a:ext cx="357319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 descr="JGR_PowellHouze_Large-scale_F01_color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46" y="18013680"/>
            <a:ext cx="4813300" cy="8013700"/>
          </a:xfrm>
          <a:prstGeom prst="rect">
            <a:avLst/>
          </a:prstGeom>
        </p:spPr>
      </p:pic>
      <p:sp>
        <p:nvSpPr>
          <p:cNvPr id="128" name="Rectangle 127"/>
          <p:cNvSpPr/>
          <p:nvPr/>
        </p:nvSpPr>
        <p:spPr>
          <a:xfrm>
            <a:off x="1762918" y="27073226"/>
            <a:ext cx="3583267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501384" y="27060526"/>
            <a:ext cx="3573187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JGR_PowellHouze_Large-scale_F05_color.eps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r="-1240"/>
          <a:stretch/>
        </p:blipFill>
        <p:spPr>
          <a:xfrm>
            <a:off x="6118860" y="27084528"/>
            <a:ext cx="4754880" cy="79883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994354" y="30439297"/>
            <a:ext cx="9259010" cy="5565895"/>
            <a:chOff x="33994354" y="30655457"/>
            <a:chExt cx="9259010" cy="5565895"/>
          </a:xfrm>
        </p:grpSpPr>
        <p:sp>
          <p:nvSpPr>
            <p:cNvPr id="2" name="Rounded Rectangle 1"/>
            <p:cNvSpPr/>
            <p:nvPr/>
          </p:nvSpPr>
          <p:spPr>
            <a:xfrm>
              <a:off x="33994354" y="30655457"/>
              <a:ext cx="9259010" cy="55658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JGR_PowellHouze_Large-scale_F14_color.eps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5596" y="30825823"/>
              <a:ext cx="8824908" cy="535936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6924832" y="28607954"/>
            <a:ext cx="2218659" cy="174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9270389" y="28607343"/>
            <a:ext cx="2218659" cy="174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0437762" y="30794790"/>
            <a:ext cx="2218659" cy="174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8106283" y="30789079"/>
            <a:ext cx="2218659" cy="174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25785005" y="30783367"/>
            <a:ext cx="2218659" cy="174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25779294" y="33118723"/>
            <a:ext cx="2218659" cy="174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28109550" y="33113011"/>
            <a:ext cx="2218659" cy="174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30439806" y="33117500"/>
            <a:ext cx="2218659" cy="174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47" name="Picture 146" descr="JGR_PowellHouze_Large-scale_F10_color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431" y="28591849"/>
            <a:ext cx="7310606" cy="6706978"/>
          </a:xfrm>
          <a:prstGeom prst="rect">
            <a:avLst/>
          </a:prstGeom>
        </p:spPr>
      </p:pic>
      <p:pic>
        <p:nvPicPr>
          <p:cNvPr id="14" name="Picture 13" descr="Fig6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024" y="26634667"/>
            <a:ext cx="4733364" cy="6583680"/>
          </a:xfrm>
          <a:prstGeom prst="rect">
            <a:avLst/>
          </a:prstGeom>
        </p:spPr>
      </p:pic>
      <p:pic>
        <p:nvPicPr>
          <p:cNvPr id="28" name="Picture 27" descr="Fig7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685" y="26636472"/>
            <a:ext cx="4754880" cy="6583680"/>
          </a:xfrm>
          <a:prstGeom prst="rect">
            <a:avLst/>
          </a:prstGeom>
        </p:spPr>
      </p:pic>
      <p:pic>
        <p:nvPicPr>
          <p:cNvPr id="131" name="Picture 130" descr="JGR_PowellHouze_Large-scale_F04_color.eps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6" r="-967"/>
          <a:stretch/>
        </p:blipFill>
        <p:spPr>
          <a:xfrm>
            <a:off x="1188720" y="27086787"/>
            <a:ext cx="4937760" cy="79883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143625"/>
              </p:ext>
            </p:extLst>
          </p:nvPr>
        </p:nvGraphicFramePr>
        <p:xfrm>
          <a:off x="22008137" y="31440175"/>
          <a:ext cx="2886065" cy="782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9" imgW="1803400" imgH="444500" progId="Equation.3">
                  <p:embed/>
                </p:oleObj>
              </mc:Choice>
              <mc:Fallback>
                <p:oleObj name="Equation" r:id="rId19" imgW="1803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2008137" y="31440175"/>
                        <a:ext cx="2886065" cy="782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" name="Picture 132" descr="Fig12_V2ai.eps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656" y="20546568"/>
            <a:ext cx="3234430" cy="2560320"/>
          </a:xfrm>
          <a:prstGeom prst="rect">
            <a:avLst/>
          </a:prstGeom>
        </p:spPr>
      </p:pic>
      <p:pic>
        <p:nvPicPr>
          <p:cNvPr id="134" name="Picture 133" descr="Fig13_V2ai.eps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r="1361"/>
          <a:stretch/>
        </p:blipFill>
        <p:spPr>
          <a:xfrm>
            <a:off x="37069776" y="20546568"/>
            <a:ext cx="3072384" cy="2560320"/>
          </a:xfrm>
          <a:prstGeom prst="rect">
            <a:avLst/>
          </a:prstGeom>
        </p:spPr>
      </p:pic>
      <p:pic>
        <p:nvPicPr>
          <p:cNvPr id="17" name="Picture 16" descr="Fig14b_V2ai.eps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168" y="20537424"/>
            <a:ext cx="3096953" cy="2560320"/>
          </a:xfrm>
          <a:prstGeom prst="rect">
            <a:avLst/>
          </a:prstGeom>
        </p:spPr>
      </p:pic>
      <p:pic>
        <p:nvPicPr>
          <p:cNvPr id="29" name="Picture 28" descr="JGR_Powell-Houze_TRMM-Convection-Dynamo_F08_color_REVISED.eps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972" y="5047488"/>
            <a:ext cx="10556332" cy="75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2987</TotalTime>
  <Words>1542</Words>
  <Application>Microsoft Macintosh PowerPoint</Application>
  <PresentationFormat>Custom</PresentationFormat>
  <Paragraphs>88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Powell;Angela Rowe</dc:creator>
  <cp:lastModifiedBy>Scott Powell</cp:lastModifiedBy>
  <cp:revision>168</cp:revision>
  <dcterms:created xsi:type="dcterms:W3CDTF">2013-03-14T02:04:31Z</dcterms:created>
  <dcterms:modified xsi:type="dcterms:W3CDTF">2015-04-08T02:53:19Z</dcterms:modified>
</cp:coreProperties>
</file>