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8" r:id="rId2"/>
    <p:sldId id="261" r:id="rId3"/>
    <p:sldId id="260" r:id="rId4"/>
    <p:sldId id="256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9" r:id="rId14"/>
    <p:sldId id="271" r:id="rId15"/>
    <p:sldId id="273" r:id="rId16"/>
    <p:sldId id="274" r:id="rId17"/>
    <p:sldId id="275" r:id="rId18"/>
    <p:sldId id="302" r:id="rId19"/>
    <p:sldId id="311" r:id="rId20"/>
    <p:sldId id="296" r:id="rId21"/>
    <p:sldId id="277" r:id="rId22"/>
    <p:sldId id="306" r:id="rId23"/>
    <p:sldId id="308" r:id="rId24"/>
    <p:sldId id="287" r:id="rId25"/>
    <p:sldId id="282" r:id="rId26"/>
    <p:sldId id="288" r:id="rId27"/>
    <p:sldId id="283" r:id="rId28"/>
    <p:sldId id="284" r:id="rId29"/>
    <p:sldId id="301" r:id="rId30"/>
    <p:sldId id="285" r:id="rId31"/>
    <p:sldId id="294" r:id="rId32"/>
    <p:sldId id="305" r:id="rId33"/>
    <p:sldId id="300" r:id="rId34"/>
    <p:sldId id="280" r:id="rId35"/>
    <p:sldId id="286" r:id="rId36"/>
    <p:sldId id="289" r:id="rId37"/>
    <p:sldId id="290" r:id="rId38"/>
    <p:sldId id="291" r:id="rId39"/>
    <p:sldId id="292" r:id="rId40"/>
    <p:sldId id="293" r:id="rId41"/>
    <p:sldId id="310" r:id="rId42"/>
    <p:sldId id="26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8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077" autoAdjust="0"/>
  </p:normalViewPr>
  <p:slideViewPr>
    <p:cSldViewPr snapToGrid="0" snapToObjects="1">
      <p:cViewPr varScale="1">
        <p:scale>
          <a:sx n="117" d="100"/>
          <a:sy n="117" d="100"/>
        </p:scale>
        <p:origin x="-5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A4DE6-3897-AD4F-B2E2-A9F0E5AAB6AA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68ACB-845A-5240-A6DF-75C40D0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common discussions</a:t>
            </a:r>
            <a:r>
              <a:rPr lang="en-US" baseline="0" dirty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13B165-7D97-4F45-9E9D-2B3948E425C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922" y="177134"/>
            <a:ext cx="76937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Precipitation: A Broader View of “Orographic Precipitation”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922" y="3968679"/>
            <a:ext cx="3982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Robert A. Houze, Jr.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Department of Atmospheric Sciences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University of Washington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922" y="6172200"/>
            <a:ext cx="545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Brown University Seminar, Providence, 9 April 2015 </a:t>
            </a:r>
          </a:p>
        </p:txBody>
      </p:sp>
    </p:spTree>
    <p:extLst>
      <p:ext uri="{BB962C8B-B14F-4D97-AF65-F5344CB8AC3E}">
        <p14:creationId xmlns:p14="http://schemas.microsoft.com/office/powerpoint/2010/main" val="37515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6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9213"/>
            <a:ext cx="474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/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Where does nearly all Earth’s precipitation come from?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18100" y="279400"/>
            <a:ext cx="3431019" cy="2730500"/>
            <a:chOff x="5118100" y="279400"/>
            <a:chExt cx="3431019" cy="2730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00" y="279400"/>
              <a:ext cx="3431019" cy="230340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2023" y="2640568"/>
              <a:ext cx="208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Convective storms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6400" y="3200400"/>
            <a:ext cx="3911600" cy="2997454"/>
            <a:chOff x="406400" y="3200400"/>
            <a:chExt cx="3911600" cy="2997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8447"/>
            <a:stretch/>
          </p:blipFill>
          <p:spPr>
            <a:xfrm>
              <a:off x="406400" y="3200400"/>
              <a:ext cx="3911600" cy="26154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55360" y="5828522"/>
              <a:ext cx="1813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Frontal systems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46701" y="3352800"/>
            <a:ext cx="2882048" cy="3308866"/>
            <a:chOff x="5346701" y="3352800"/>
            <a:chExt cx="2882048" cy="33088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701" y="3352800"/>
              <a:ext cx="2882048" cy="2895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08074" y="6292334"/>
              <a:ext cx="1959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Tropical cyclones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67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Convective Storms</a:t>
            </a:r>
          </a:p>
        </p:txBody>
      </p:sp>
    </p:spTree>
    <p:extLst>
      <p:ext uri="{BB962C8B-B14F-4D97-AF65-F5344CB8AC3E}">
        <p14:creationId xmlns:p14="http://schemas.microsoft.com/office/powerpoint/2010/main" val="338535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0" y="222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Severe Storms in the U.S.</a:t>
            </a:r>
            <a:endParaRPr lang="en-CA" sz="3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3754" r="6667" b="4408"/>
          <a:stretch>
            <a:fillRect/>
          </a:stretch>
        </p:blipFill>
        <p:spPr bwMode="auto">
          <a:xfrm>
            <a:off x="2144713" y="1482725"/>
            <a:ext cx="4856162" cy="4894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49"/>
          <p:cNvSpPr/>
          <p:nvPr/>
        </p:nvSpPr>
        <p:spPr>
          <a:xfrm>
            <a:off x="3695700" y="4762500"/>
            <a:ext cx="2093913" cy="1485900"/>
          </a:xfrm>
          <a:custGeom>
            <a:avLst/>
            <a:gdLst>
              <a:gd name="connsiteX0" fmla="*/ 0 w 1993900"/>
              <a:gd name="connsiteY0" fmla="*/ 1143000 h 1143000"/>
              <a:gd name="connsiteX1" fmla="*/ 165100 w 1993900"/>
              <a:gd name="connsiteY1" fmla="*/ 762000 h 1143000"/>
              <a:gd name="connsiteX2" fmla="*/ 381000 w 1993900"/>
              <a:gd name="connsiteY2" fmla="*/ 673100 h 1143000"/>
              <a:gd name="connsiteX3" fmla="*/ 381000 w 1993900"/>
              <a:gd name="connsiteY3" fmla="*/ 381000 h 1143000"/>
              <a:gd name="connsiteX4" fmla="*/ 533400 w 1993900"/>
              <a:gd name="connsiteY4" fmla="*/ 215900 h 1143000"/>
              <a:gd name="connsiteX5" fmla="*/ 749300 w 1993900"/>
              <a:gd name="connsiteY5" fmla="*/ 114300 h 1143000"/>
              <a:gd name="connsiteX6" fmla="*/ 876300 w 1993900"/>
              <a:gd name="connsiteY6" fmla="*/ 152400 h 1143000"/>
              <a:gd name="connsiteX7" fmla="*/ 1092200 w 1993900"/>
              <a:gd name="connsiteY7" fmla="*/ 114300 h 1143000"/>
              <a:gd name="connsiteX8" fmla="*/ 1130300 w 1993900"/>
              <a:gd name="connsiteY8" fmla="*/ 0 h 1143000"/>
              <a:gd name="connsiteX9" fmla="*/ 1206500 w 1993900"/>
              <a:gd name="connsiteY9" fmla="*/ 101600 h 1143000"/>
              <a:gd name="connsiteX10" fmla="*/ 1409700 w 1993900"/>
              <a:gd name="connsiteY10" fmla="*/ 88900 h 1143000"/>
              <a:gd name="connsiteX11" fmla="*/ 1651000 w 1993900"/>
              <a:gd name="connsiteY11" fmla="*/ 228600 h 1143000"/>
              <a:gd name="connsiteX12" fmla="*/ 1651000 w 1993900"/>
              <a:gd name="connsiteY12" fmla="*/ 228600 h 1143000"/>
              <a:gd name="connsiteX13" fmla="*/ 1651000 w 1993900"/>
              <a:gd name="connsiteY13" fmla="*/ 228600 h 1143000"/>
              <a:gd name="connsiteX14" fmla="*/ 1689100 w 1993900"/>
              <a:gd name="connsiteY14" fmla="*/ 127000 h 1143000"/>
              <a:gd name="connsiteX15" fmla="*/ 1841500 w 1993900"/>
              <a:gd name="connsiteY15" fmla="*/ 419100 h 1143000"/>
              <a:gd name="connsiteX16" fmla="*/ 1841500 w 1993900"/>
              <a:gd name="connsiteY16" fmla="*/ 419100 h 1143000"/>
              <a:gd name="connsiteX17" fmla="*/ 1993900 w 1993900"/>
              <a:gd name="connsiteY17" fmla="*/ 406400 h 1143000"/>
              <a:gd name="connsiteX18" fmla="*/ 1993900 w 1993900"/>
              <a:gd name="connsiteY18" fmla="*/ 406400 h 1143000"/>
              <a:gd name="connsiteX0" fmla="*/ 0 w 2094422"/>
              <a:gd name="connsiteY0" fmla="*/ 1143000 h 1485900"/>
              <a:gd name="connsiteX1" fmla="*/ 165100 w 2094422"/>
              <a:gd name="connsiteY1" fmla="*/ 762000 h 1485900"/>
              <a:gd name="connsiteX2" fmla="*/ 381000 w 2094422"/>
              <a:gd name="connsiteY2" fmla="*/ 673100 h 1485900"/>
              <a:gd name="connsiteX3" fmla="*/ 381000 w 2094422"/>
              <a:gd name="connsiteY3" fmla="*/ 381000 h 1485900"/>
              <a:gd name="connsiteX4" fmla="*/ 533400 w 2094422"/>
              <a:gd name="connsiteY4" fmla="*/ 215900 h 1485900"/>
              <a:gd name="connsiteX5" fmla="*/ 749300 w 2094422"/>
              <a:gd name="connsiteY5" fmla="*/ 114300 h 1485900"/>
              <a:gd name="connsiteX6" fmla="*/ 876300 w 2094422"/>
              <a:gd name="connsiteY6" fmla="*/ 152400 h 1485900"/>
              <a:gd name="connsiteX7" fmla="*/ 1092200 w 2094422"/>
              <a:gd name="connsiteY7" fmla="*/ 114300 h 1485900"/>
              <a:gd name="connsiteX8" fmla="*/ 1130300 w 2094422"/>
              <a:gd name="connsiteY8" fmla="*/ 0 h 1485900"/>
              <a:gd name="connsiteX9" fmla="*/ 1206500 w 2094422"/>
              <a:gd name="connsiteY9" fmla="*/ 101600 h 1485900"/>
              <a:gd name="connsiteX10" fmla="*/ 1409700 w 2094422"/>
              <a:gd name="connsiteY10" fmla="*/ 88900 h 1485900"/>
              <a:gd name="connsiteX11" fmla="*/ 1651000 w 2094422"/>
              <a:gd name="connsiteY11" fmla="*/ 228600 h 1485900"/>
              <a:gd name="connsiteX12" fmla="*/ 1651000 w 2094422"/>
              <a:gd name="connsiteY12" fmla="*/ 228600 h 1485900"/>
              <a:gd name="connsiteX13" fmla="*/ 1651000 w 2094422"/>
              <a:gd name="connsiteY13" fmla="*/ 228600 h 1485900"/>
              <a:gd name="connsiteX14" fmla="*/ 1689100 w 2094422"/>
              <a:gd name="connsiteY14" fmla="*/ 127000 h 1485900"/>
              <a:gd name="connsiteX15" fmla="*/ 1841500 w 2094422"/>
              <a:gd name="connsiteY15" fmla="*/ 419100 h 1485900"/>
              <a:gd name="connsiteX16" fmla="*/ 1841500 w 2094422"/>
              <a:gd name="connsiteY16" fmla="*/ 419100 h 1485900"/>
              <a:gd name="connsiteX17" fmla="*/ 1993900 w 2094422"/>
              <a:gd name="connsiteY17" fmla="*/ 406400 h 1485900"/>
              <a:gd name="connsiteX18" fmla="*/ 177800 w 2094422"/>
              <a:gd name="connsiteY18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94422" h="1485900">
                <a:moveTo>
                  <a:pt x="0" y="1143000"/>
                </a:moveTo>
                <a:lnTo>
                  <a:pt x="165100" y="762000"/>
                </a:lnTo>
                <a:lnTo>
                  <a:pt x="381000" y="673100"/>
                </a:lnTo>
                <a:lnTo>
                  <a:pt x="381000" y="381000"/>
                </a:lnTo>
                <a:lnTo>
                  <a:pt x="533400" y="215900"/>
                </a:lnTo>
                <a:lnTo>
                  <a:pt x="749300" y="114300"/>
                </a:lnTo>
                <a:lnTo>
                  <a:pt x="876300" y="152400"/>
                </a:lnTo>
                <a:lnTo>
                  <a:pt x="1092200" y="114300"/>
                </a:lnTo>
                <a:lnTo>
                  <a:pt x="1130300" y="0"/>
                </a:lnTo>
                <a:lnTo>
                  <a:pt x="1206500" y="101600"/>
                </a:lnTo>
                <a:lnTo>
                  <a:pt x="1409700" y="88900"/>
                </a:lnTo>
                <a:lnTo>
                  <a:pt x="1651000" y="228600"/>
                </a:lnTo>
                <a:lnTo>
                  <a:pt x="1651000" y="228600"/>
                </a:lnTo>
                <a:lnTo>
                  <a:pt x="1651000" y="228600"/>
                </a:lnTo>
                <a:lnTo>
                  <a:pt x="1689100" y="127000"/>
                </a:lnTo>
                <a:lnTo>
                  <a:pt x="1841500" y="419100"/>
                </a:lnTo>
                <a:lnTo>
                  <a:pt x="1841500" y="419100"/>
                </a:lnTo>
                <a:cubicBezTo>
                  <a:pt x="1892300" y="414867"/>
                  <a:pt x="2271183" y="228600"/>
                  <a:pt x="1993900" y="406400"/>
                </a:cubicBezTo>
                <a:cubicBezTo>
                  <a:pt x="1716617" y="584200"/>
                  <a:pt x="783167" y="1126067"/>
                  <a:pt x="177800" y="1485900"/>
                </a:cubicBezTo>
              </a:path>
            </a:pathLst>
          </a:cu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4122738" y="3230563"/>
            <a:ext cx="1993900" cy="2740025"/>
            <a:chOff x="2597" y="2035"/>
            <a:chExt cx="1256" cy="1726"/>
          </a:xfrm>
        </p:grpSpPr>
        <p:grpSp>
          <p:nvGrpSpPr>
            <p:cNvPr id="63505" name="Group 12"/>
            <p:cNvGrpSpPr>
              <a:grpSpLocks/>
            </p:cNvGrpSpPr>
            <p:nvPr/>
          </p:nvGrpSpPr>
          <p:grpSpPr bwMode="auto">
            <a:xfrm>
              <a:off x="2597" y="2035"/>
              <a:ext cx="1256" cy="1726"/>
              <a:chOff x="2597" y="2035"/>
              <a:chExt cx="1256" cy="1726"/>
            </a:xfrm>
          </p:grpSpPr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2597" y="2035"/>
                <a:ext cx="1256" cy="295"/>
              </a:xfrm>
              <a:custGeom>
                <a:avLst/>
                <a:gdLst>
                  <a:gd name="T0" fmla="*/ 0 w 1256"/>
                  <a:gd name="T1" fmla="*/ 288 h 295"/>
                  <a:gd name="T2" fmla="*/ 477 w 1256"/>
                  <a:gd name="T3" fmla="*/ 281 h 295"/>
                  <a:gd name="T4" fmla="*/ 821 w 1256"/>
                  <a:gd name="T5" fmla="*/ 211 h 295"/>
                  <a:gd name="T6" fmla="*/ 1059 w 1256"/>
                  <a:gd name="T7" fmla="*/ 154 h 295"/>
                  <a:gd name="T8" fmla="*/ 1256 w 1256"/>
                  <a:gd name="T9" fmla="*/ 112 h 295"/>
                  <a:gd name="T10" fmla="*/ 1235 w 1256"/>
                  <a:gd name="T11" fmla="*/ 0 h 295"/>
                  <a:gd name="T12" fmla="*/ 954 w 1256"/>
                  <a:gd name="T13" fmla="*/ 70 h 295"/>
                  <a:gd name="T14" fmla="*/ 596 w 1256"/>
                  <a:gd name="T15" fmla="*/ 133 h 295"/>
                  <a:gd name="T16" fmla="*/ 329 w 1256"/>
                  <a:gd name="T17" fmla="*/ 161 h 295"/>
                  <a:gd name="T18" fmla="*/ 161 w 1256"/>
                  <a:gd name="T19" fmla="*/ 168 h 295"/>
                  <a:gd name="T20" fmla="*/ 49 w 1256"/>
                  <a:gd name="T21" fmla="*/ 168 h 295"/>
                  <a:gd name="T22" fmla="*/ 56 w 1256"/>
                  <a:gd name="T23" fmla="*/ 295 h 2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6"/>
                  <a:gd name="T37" fmla="*/ 0 h 295"/>
                  <a:gd name="T38" fmla="*/ 1256 w 1256"/>
                  <a:gd name="T39" fmla="*/ 295 h 2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6" h="295">
                    <a:moveTo>
                      <a:pt x="0" y="288"/>
                    </a:moveTo>
                    <a:cubicBezTo>
                      <a:pt x="79" y="287"/>
                      <a:pt x="340" y="294"/>
                      <a:pt x="477" y="281"/>
                    </a:cubicBezTo>
                    <a:cubicBezTo>
                      <a:pt x="624" y="253"/>
                      <a:pt x="687" y="236"/>
                      <a:pt x="821" y="211"/>
                    </a:cubicBezTo>
                    <a:lnTo>
                      <a:pt x="1059" y="154"/>
                    </a:lnTo>
                    <a:lnTo>
                      <a:pt x="1256" y="112"/>
                    </a:lnTo>
                    <a:lnTo>
                      <a:pt x="1235" y="0"/>
                    </a:lnTo>
                    <a:lnTo>
                      <a:pt x="954" y="70"/>
                    </a:lnTo>
                    <a:lnTo>
                      <a:pt x="596" y="133"/>
                    </a:lnTo>
                    <a:lnTo>
                      <a:pt x="329" y="161"/>
                    </a:lnTo>
                    <a:lnTo>
                      <a:pt x="161" y="168"/>
                    </a:lnTo>
                    <a:lnTo>
                      <a:pt x="49" y="168"/>
                    </a:lnTo>
                    <a:lnTo>
                      <a:pt x="56" y="295"/>
                    </a:lnTo>
                  </a:path>
                </a:pathLst>
              </a:custGeom>
              <a:solidFill>
                <a:srgbClr val="809EA8">
                  <a:alpha val="7686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2688" y="2093"/>
                <a:ext cx="116" cy="1668"/>
              </a:xfrm>
              <a:custGeom>
                <a:avLst/>
                <a:gdLst>
                  <a:gd name="T0" fmla="*/ 84 w 98"/>
                  <a:gd name="T1" fmla="*/ 1501 h 1501"/>
                  <a:gd name="T2" fmla="*/ 35 w 98"/>
                  <a:gd name="T3" fmla="*/ 1200 h 1501"/>
                  <a:gd name="T4" fmla="*/ 0 w 98"/>
                  <a:gd name="T5" fmla="*/ 877 h 1501"/>
                  <a:gd name="T6" fmla="*/ 35 w 98"/>
                  <a:gd name="T7" fmla="*/ 421 h 1501"/>
                  <a:gd name="T8" fmla="*/ 98 w 98"/>
                  <a:gd name="T9" fmla="*/ 0 h 15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501"/>
                  <a:gd name="T17" fmla="*/ 98 w 98"/>
                  <a:gd name="T18" fmla="*/ 1501 h 1501"/>
                  <a:gd name="connsiteX0" fmla="*/ 8571 w 11794"/>
                  <a:gd name="connsiteY0" fmla="*/ 11113 h 11113"/>
                  <a:gd name="connsiteX1" fmla="*/ 3571 w 11794"/>
                  <a:gd name="connsiteY1" fmla="*/ 9108 h 11113"/>
                  <a:gd name="connsiteX2" fmla="*/ 0 w 11794"/>
                  <a:gd name="connsiteY2" fmla="*/ 6956 h 11113"/>
                  <a:gd name="connsiteX3" fmla="*/ 3571 w 11794"/>
                  <a:gd name="connsiteY3" fmla="*/ 3918 h 11113"/>
                  <a:gd name="connsiteX4" fmla="*/ 11794 w 11794"/>
                  <a:gd name="connsiteY4" fmla="*/ 0 h 11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4" h="11113">
                    <a:moveTo>
                      <a:pt x="8571" y="11113"/>
                    </a:moveTo>
                    <a:cubicBezTo>
                      <a:pt x="7755" y="10780"/>
                      <a:pt x="5000" y="9801"/>
                      <a:pt x="3571" y="9108"/>
                    </a:cubicBezTo>
                    <a:cubicBezTo>
                      <a:pt x="2143" y="8415"/>
                      <a:pt x="0" y="7822"/>
                      <a:pt x="0" y="6956"/>
                    </a:cubicBezTo>
                    <a:cubicBezTo>
                      <a:pt x="0" y="6090"/>
                      <a:pt x="1939" y="4890"/>
                      <a:pt x="3571" y="3918"/>
                    </a:cubicBezTo>
                    <a:cubicBezTo>
                      <a:pt x="5204" y="2945"/>
                      <a:pt x="10467" y="586"/>
                      <a:pt x="11794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 rot="-623439">
              <a:off x="3264" y="204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>
                  <a:solidFill>
                    <a:srgbClr val="0000FF"/>
                  </a:solidFill>
                </a:rPr>
                <a:t>moist</a:t>
              </a:r>
            </a:p>
          </p:txBody>
        </p:sp>
      </p:grp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4386263" y="4132263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34352E"/>
                </a:solidFill>
              </a:rPr>
              <a:t>Texas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903538" y="3163888"/>
            <a:ext cx="1298575" cy="881062"/>
            <a:chOff x="2903529" y="3164360"/>
            <a:chExt cx="1298705" cy="879996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3138503" y="3164360"/>
              <a:ext cx="1063731" cy="214053"/>
            </a:xfrm>
            <a:custGeom>
              <a:avLst/>
              <a:gdLst>
                <a:gd name="T0" fmla="*/ 0 w 2338"/>
                <a:gd name="T1" fmla="*/ 341 h 388"/>
                <a:gd name="T2" fmla="*/ 176 w 2338"/>
                <a:gd name="T3" fmla="*/ 365 h 388"/>
                <a:gd name="T4" fmla="*/ 429 w 2338"/>
                <a:gd name="T5" fmla="*/ 386 h 388"/>
                <a:gd name="T6" fmla="*/ 731 w 2338"/>
                <a:gd name="T7" fmla="*/ 379 h 388"/>
                <a:gd name="T8" fmla="*/ 990 w 2338"/>
                <a:gd name="T9" fmla="*/ 358 h 388"/>
                <a:gd name="T10" fmla="*/ 1376 w 2338"/>
                <a:gd name="T11" fmla="*/ 288 h 388"/>
                <a:gd name="T12" fmla="*/ 1720 w 2338"/>
                <a:gd name="T13" fmla="*/ 189 h 388"/>
                <a:gd name="T14" fmla="*/ 1959 w 2338"/>
                <a:gd name="T15" fmla="*/ 119 h 388"/>
                <a:gd name="T16" fmla="*/ 2205 w 2338"/>
                <a:gd name="T17" fmla="*/ 42 h 388"/>
                <a:gd name="T18" fmla="*/ 2338 w 2338"/>
                <a:gd name="T19" fmla="*/ 0 h 3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38"/>
                <a:gd name="T31" fmla="*/ 0 h 388"/>
                <a:gd name="T32" fmla="*/ 2338 w 2338"/>
                <a:gd name="T33" fmla="*/ 388 h 388"/>
                <a:gd name="connsiteX0" fmla="*/ 0 w 10000"/>
                <a:gd name="connsiteY0" fmla="*/ 8789 h 9961"/>
                <a:gd name="connsiteX1" fmla="*/ 753 w 10000"/>
                <a:gd name="connsiteY1" fmla="*/ 9407 h 9961"/>
                <a:gd name="connsiteX2" fmla="*/ 1835 w 10000"/>
                <a:gd name="connsiteY2" fmla="*/ 9948 h 9961"/>
                <a:gd name="connsiteX3" fmla="*/ 3127 w 10000"/>
                <a:gd name="connsiteY3" fmla="*/ 9768 h 9961"/>
                <a:gd name="connsiteX4" fmla="*/ 4234 w 10000"/>
                <a:gd name="connsiteY4" fmla="*/ 9227 h 9961"/>
                <a:gd name="connsiteX5" fmla="*/ 5885 w 10000"/>
                <a:gd name="connsiteY5" fmla="*/ 7423 h 9961"/>
                <a:gd name="connsiteX6" fmla="*/ 7357 w 10000"/>
                <a:gd name="connsiteY6" fmla="*/ 4871 h 9961"/>
                <a:gd name="connsiteX7" fmla="*/ 8379 w 10000"/>
                <a:gd name="connsiteY7" fmla="*/ 3067 h 9961"/>
                <a:gd name="connsiteX8" fmla="*/ 10000 w 10000"/>
                <a:gd name="connsiteY8" fmla="*/ 0 h 9961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7357 w 10000"/>
                <a:gd name="connsiteY6" fmla="*/ 4890 h 10000"/>
                <a:gd name="connsiteX7" fmla="*/ 10000 w 10000"/>
                <a:gd name="connsiteY7" fmla="*/ 0 h 10000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10000 w 10000"/>
                <a:gd name="connsiteY6" fmla="*/ 0 h 10000"/>
                <a:gd name="connsiteX0" fmla="*/ 0 w 10000"/>
                <a:gd name="connsiteY0" fmla="*/ 8823 h 10123"/>
                <a:gd name="connsiteX1" fmla="*/ 753 w 10000"/>
                <a:gd name="connsiteY1" fmla="*/ 9444 h 10123"/>
                <a:gd name="connsiteX2" fmla="*/ 1835 w 10000"/>
                <a:gd name="connsiteY2" fmla="*/ 9987 h 10123"/>
                <a:gd name="connsiteX3" fmla="*/ 3127 w 10000"/>
                <a:gd name="connsiteY3" fmla="*/ 9806 h 10123"/>
                <a:gd name="connsiteX4" fmla="*/ 4234 w 10000"/>
                <a:gd name="connsiteY4" fmla="*/ 9263 h 10123"/>
                <a:gd name="connsiteX5" fmla="*/ 10000 w 10000"/>
                <a:gd name="connsiteY5" fmla="*/ 0 h 10123"/>
                <a:gd name="connsiteX0" fmla="*/ 0 w 10000"/>
                <a:gd name="connsiteY0" fmla="*/ 8823 h 10609"/>
                <a:gd name="connsiteX1" fmla="*/ 753 w 10000"/>
                <a:gd name="connsiteY1" fmla="*/ 9444 h 10609"/>
                <a:gd name="connsiteX2" fmla="*/ 1835 w 10000"/>
                <a:gd name="connsiteY2" fmla="*/ 9987 h 10609"/>
                <a:gd name="connsiteX3" fmla="*/ 3127 w 10000"/>
                <a:gd name="connsiteY3" fmla="*/ 9806 h 10609"/>
                <a:gd name="connsiteX4" fmla="*/ 10000 w 10000"/>
                <a:gd name="connsiteY4" fmla="*/ 0 h 10609"/>
                <a:gd name="connsiteX0" fmla="*/ 0 w 10000"/>
                <a:gd name="connsiteY0" fmla="*/ 8823 h 10599"/>
                <a:gd name="connsiteX1" fmla="*/ 753 w 10000"/>
                <a:gd name="connsiteY1" fmla="*/ 9444 h 10599"/>
                <a:gd name="connsiteX2" fmla="*/ 1835 w 10000"/>
                <a:gd name="connsiteY2" fmla="*/ 9987 h 10599"/>
                <a:gd name="connsiteX3" fmla="*/ 10000 w 10000"/>
                <a:gd name="connsiteY3" fmla="*/ 0 h 10599"/>
                <a:gd name="connsiteX0" fmla="*/ 0 w 10000"/>
                <a:gd name="connsiteY0" fmla="*/ 8823 h 12159"/>
                <a:gd name="connsiteX1" fmla="*/ 753 w 10000"/>
                <a:gd name="connsiteY1" fmla="*/ 9444 h 12159"/>
                <a:gd name="connsiteX2" fmla="*/ 2571 w 10000"/>
                <a:gd name="connsiteY2" fmla="*/ 11746 h 12159"/>
                <a:gd name="connsiteX3" fmla="*/ 10000 w 10000"/>
                <a:gd name="connsiteY3" fmla="*/ 0 h 12159"/>
                <a:gd name="connsiteX0" fmla="*/ 0 w 10000"/>
                <a:gd name="connsiteY0" fmla="*/ 8823 h 12402"/>
                <a:gd name="connsiteX1" fmla="*/ 667 w 10000"/>
                <a:gd name="connsiteY1" fmla="*/ 10686 h 12402"/>
                <a:gd name="connsiteX2" fmla="*/ 2571 w 10000"/>
                <a:gd name="connsiteY2" fmla="*/ 11746 h 12402"/>
                <a:gd name="connsiteX3" fmla="*/ 10000 w 10000"/>
                <a:gd name="connsiteY3" fmla="*/ 0 h 12402"/>
                <a:gd name="connsiteX0" fmla="*/ 0 w 10000"/>
                <a:gd name="connsiteY0" fmla="*/ 8823 h 12555"/>
                <a:gd name="connsiteX1" fmla="*/ 667 w 10000"/>
                <a:gd name="connsiteY1" fmla="*/ 10686 h 12555"/>
                <a:gd name="connsiteX2" fmla="*/ 2571 w 10000"/>
                <a:gd name="connsiteY2" fmla="*/ 11746 h 12555"/>
                <a:gd name="connsiteX3" fmla="*/ 10000 w 10000"/>
                <a:gd name="connsiteY3" fmla="*/ 0 h 12555"/>
                <a:gd name="connsiteX0" fmla="*/ 0 w 10000"/>
                <a:gd name="connsiteY0" fmla="*/ 8823 h 12082"/>
                <a:gd name="connsiteX1" fmla="*/ 2571 w 10000"/>
                <a:gd name="connsiteY1" fmla="*/ 11746 h 12082"/>
                <a:gd name="connsiteX2" fmla="*/ 10000 w 10000"/>
                <a:gd name="connsiteY2" fmla="*/ 0 h 12082"/>
                <a:gd name="connsiteX0" fmla="*/ 0 w 10000"/>
                <a:gd name="connsiteY0" fmla="*/ 8823 h 12207"/>
                <a:gd name="connsiteX1" fmla="*/ 2571 w 10000"/>
                <a:gd name="connsiteY1" fmla="*/ 11746 h 12207"/>
                <a:gd name="connsiteX2" fmla="*/ 10000 w 10000"/>
                <a:gd name="connsiteY2" fmla="*/ 0 h 12207"/>
                <a:gd name="connsiteX0" fmla="*/ 0 w 10000"/>
                <a:gd name="connsiteY0" fmla="*/ 8823 h 8823"/>
                <a:gd name="connsiteX1" fmla="*/ 10000 w 10000"/>
                <a:gd name="connsiteY1" fmla="*/ 0 h 8823"/>
                <a:gd name="connsiteX0" fmla="*/ 0 w 2866"/>
                <a:gd name="connsiteY0" fmla="*/ 0 h 3255"/>
                <a:gd name="connsiteX1" fmla="*/ 2866 w 2866"/>
                <a:gd name="connsiteY1" fmla="*/ 3255 h 3255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10000"/>
                <a:gd name="connsiteY0" fmla="*/ 0 h 12162"/>
                <a:gd name="connsiteX1" fmla="*/ 10000 w 10000"/>
                <a:gd name="connsiteY1" fmla="*/ 12162 h 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2162">
                  <a:moveTo>
                    <a:pt x="0" y="0"/>
                  </a:moveTo>
                  <a:cubicBezTo>
                    <a:pt x="3273" y="8378"/>
                    <a:pt x="3563" y="12072"/>
                    <a:pt x="10000" y="12162"/>
                  </a:cubicBezTo>
                </a:path>
              </a:pathLst>
            </a:custGeom>
            <a:noFill/>
            <a:ln w="76200">
              <a:solidFill>
                <a:srgbClr val="FF993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903529" y="3976177"/>
              <a:ext cx="1025628" cy="68179"/>
            </a:xfrm>
            <a:custGeom>
              <a:avLst/>
              <a:gdLst>
                <a:gd name="T0" fmla="*/ 0 w 2338"/>
                <a:gd name="T1" fmla="*/ 341 h 388"/>
                <a:gd name="T2" fmla="*/ 176 w 2338"/>
                <a:gd name="T3" fmla="*/ 365 h 388"/>
                <a:gd name="T4" fmla="*/ 429 w 2338"/>
                <a:gd name="T5" fmla="*/ 386 h 388"/>
                <a:gd name="T6" fmla="*/ 731 w 2338"/>
                <a:gd name="T7" fmla="*/ 379 h 388"/>
                <a:gd name="T8" fmla="*/ 990 w 2338"/>
                <a:gd name="T9" fmla="*/ 358 h 388"/>
                <a:gd name="T10" fmla="*/ 1376 w 2338"/>
                <a:gd name="T11" fmla="*/ 288 h 388"/>
                <a:gd name="T12" fmla="*/ 1720 w 2338"/>
                <a:gd name="T13" fmla="*/ 189 h 388"/>
                <a:gd name="T14" fmla="*/ 1959 w 2338"/>
                <a:gd name="T15" fmla="*/ 119 h 388"/>
                <a:gd name="T16" fmla="*/ 2205 w 2338"/>
                <a:gd name="T17" fmla="*/ 42 h 388"/>
                <a:gd name="T18" fmla="*/ 2338 w 2338"/>
                <a:gd name="T19" fmla="*/ 0 h 3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38"/>
                <a:gd name="T31" fmla="*/ 0 h 388"/>
                <a:gd name="T32" fmla="*/ 2338 w 2338"/>
                <a:gd name="T33" fmla="*/ 388 h 388"/>
                <a:gd name="connsiteX0" fmla="*/ 0 w 10000"/>
                <a:gd name="connsiteY0" fmla="*/ 8789 h 9961"/>
                <a:gd name="connsiteX1" fmla="*/ 753 w 10000"/>
                <a:gd name="connsiteY1" fmla="*/ 9407 h 9961"/>
                <a:gd name="connsiteX2" fmla="*/ 1835 w 10000"/>
                <a:gd name="connsiteY2" fmla="*/ 9948 h 9961"/>
                <a:gd name="connsiteX3" fmla="*/ 3127 w 10000"/>
                <a:gd name="connsiteY3" fmla="*/ 9768 h 9961"/>
                <a:gd name="connsiteX4" fmla="*/ 4234 w 10000"/>
                <a:gd name="connsiteY4" fmla="*/ 9227 h 9961"/>
                <a:gd name="connsiteX5" fmla="*/ 5885 w 10000"/>
                <a:gd name="connsiteY5" fmla="*/ 7423 h 9961"/>
                <a:gd name="connsiteX6" fmla="*/ 7357 w 10000"/>
                <a:gd name="connsiteY6" fmla="*/ 4871 h 9961"/>
                <a:gd name="connsiteX7" fmla="*/ 8379 w 10000"/>
                <a:gd name="connsiteY7" fmla="*/ 3067 h 9961"/>
                <a:gd name="connsiteX8" fmla="*/ 10000 w 10000"/>
                <a:gd name="connsiteY8" fmla="*/ 0 h 9961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7357 w 10000"/>
                <a:gd name="connsiteY6" fmla="*/ 4890 h 10000"/>
                <a:gd name="connsiteX7" fmla="*/ 10000 w 10000"/>
                <a:gd name="connsiteY7" fmla="*/ 0 h 10000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10000 w 10000"/>
                <a:gd name="connsiteY6" fmla="*/ 0 h 10000"/>
                <a:gd name="connsiteX0" fmla="*/ 0 w 10000"/>
                <a:gd name="connsiteY0" fmla="*/ 8823 h 10123"/>
                <a:gd name="connsiteX1" fmla="*/ 753 w 10000"/>
                <a:gd name="connsiteY1" fmla="*/ 9444 h 10123"/>
                <a:gd name="connsiteX2" fmla="*/ 1835 w 10000"/>
                <a:gd name="connsiteY2" fmla="*/ 9987 h 10123"/>
                <a:gd name="connsiteX3" fmla="*/ 3127 w 10000"/>
                <a:gd name="connsiteY3" fmla="*/ 9806 h 10123"/>
                <a:gd name="connsiteX4" fmla="*/ 4234 w 10000"/>
                <a:gd name="connsiteY4" fmla="*/ 9263 h 10123"/>
                <a:gd name="connsiteX5" fmla="*/ 10000 w 10000"/>
                <a:gd name="connsiteY5" fmla="*/ 0 h 10123"/>
                <a:gd name="connsiteX0" fmla="*/ 0 w 10000"/>
                <a:gd name="connsiteY0" fmla="*/ 8823 h 10609"/>
                <a:gd name="connsiteX1" fmla="*/ 753 w 10000"/>
                <a:gd name="connsiteY1" fmla="*/ 9444 h 10609"/>
                <a:gd name="connsiteX2" fmla="*/ 1835 w 10000"/>
                <a:gd name="connsiteY2" fmla="*/ 9987 h 10609"/>
                <a:gd name="connsiteX3" fmla="*/ 3127 w 10000"/>
                <a:gd name="connsiteY3" fmla="*/ 9806 h 10609"/>
                <a:gd name="connsiteX4" fmla="*/ 10000 w 10000"/>
                <a:gd name="connsiteY4" fmla="*/ 0 h 10609"/>
                <a:gd name="connsiteX0" fmla="*/ 0 w 10000"/>
                <a:gd name="connsiteY0" fmla="*/ 8823 h 10599"/>
                <a:gd name="connsiteX1" fmla="*/ 753 w 10000"/>
                <a:gd name="connsiteY1" fmla="*/ 9444 h 10599"/>
                <a:gd name="connsiteX2" fmla="*/ 1835 w 10000"/>
                <a:gd name="connsiteY2" fmla="*/ 9987 h 10599"/>
                <a:gd name="connsiteX3" fmla="*/ 10000 w 10000"/>
                <a:gd name="connsiteY3" fmla="*/ 0 h 10599"/>
                <a:gd name="connsiteX0" fmla="*/ 0 w 10000"/>
                <a:gd name="connsiteY0" fmla="*/ 8823 h 12159"/>
                <a:gd name="connsiteX1" fmla="*/ 753 w 10000"/>
                <a:gd name="connsiteY1" fmla="*/ 9444 h 12159"/>
                <a:gd name="connsiteX2" fmla="*/ 2571 w 10000"/>
                <a:gd name="connsiteY2" fmla="*/ 11746 h 12159"/>
                <a:gd name="connsiteX3" fmla="*/ 10000 w 10000"/>
                <a:gd name="connsiteY3" fmla="*/ 0 h 12159"/>
                <a:gd name="connsiteX0" fmla="*/ 0 w 10000"/>
                <a:gd name="connsiteY0" fmla="*/ 8823 h 12402"/>
                <a:gd name="connsiteX1" fmla="*/ 667 w 10000"/>
                <a:gd name="connsiteY1" fmla="*/ 10686 h 12402"/>
                <a:gd name="connsiteX2" fmla="*/ 2571 w 10000"/>
                <a:gd name="connsiteY2" fmla="*/ 11746 h 12402"/>
                <a:gd name="connsiteX3" fmla="*/ 10000 w 10000"/>
                <a:gd name="connsiteY3" fmla="*/ 0 h 12402"/>
                <a:gd name="connsiteX0" fmla="*/ 0 w 10000"/>
                <a:gd name="connsiteY0" fmla="*/ 8823 h 12555"/>
                <a:gd name="connsiteX1" fmla="*/ 667 w 10000"/>
                <a:gd name="connsiteY1" fmla="*/ 10686 h 12555"/>
                <a:gd name="connsiteX2" fmla="*/ 2571 w 10000"/>
                <a:gd name="connsiteY2" fmla="*/ 11746 h 12555"/>
                <a:gd name="connsiteX3" fmla="*/ 10000 w 10000"/>
                <a:gd name="connsiteY3" fmla="*/ 0 h 12555"/>
                <a:gd name="connsiteX0" fmla="*/ 0 w 10000"/>
                <a:gd name="connsiteY0" fmla="*/ 8823 h 12082"/>
                <a:gd name="connsiteX1" fmla="*/ 2571 w 10000"/>
                <a:gd name="connsiteY1" fmla="*/ 11746 h 12082"/>
                <a:gd name="connsiteX2" fmla="*/ 10000 w 10000"/>
                <a:gd name="connsiteY2" fmla="*/ 0 h 12082"/>
                <a:gd name="connsiteX0" fmla="*/ 0 w 10000"/>
                <a:gd name="connsiteY0" fmla="*/ 8823 h 12207"/>
                <a:gd name="connsiteX1" fmla="*/ 2571 w 10000"/>
                <a:gd name="connsiteY1" fmla="*/ 11746 h 12207"/>
                <a:gd name="connsiteX2" fmla="*/ 10000 w 10000"/>
                <a:gd name="connsiteY2" fmla="*/ 0 h 12207"/>
                <a:gd name="connsiteX0" fmla="*/ 0 w 10000"/>
                <a:gd name="connsiteY0" fmla="*/ 8823 h 8823"/>
                <a:gd name="connsiteX1" fmla="*/ 10000 w 10000"/>
                <a:gd name="connsiteY1" fmla="*/ 0 h 8823"/>
                <a:gd name="connsiteX0" fmla="*/ 0 w 2866"/>
                <a:gd name="connsiteY0" fmla="*/ 0 h 3255"/>
                <a:gd name="connsiteX1" fmla="*/ 2866 w 2866"/>
                <a:gd name="connsiteY1" fmla="*/ 3255 h 3255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9642"/>
                <a:gd name="connsiteY0" fmla="*/ 2975 h 6043"/>
                <a:gd name="connsiteX1" fmla="*/ 9642 w 9642"/>
                <a:gd name="connsiteY1" fmla="*/ 1 h 6043"/>
                <a:gd name="connsiteX0" fmla="*/ 0 w 10000"/>
                <a:gd name="connsiteY0" fmla="*/ 4923 h 5635"/>
                <a:gd name="connsiteX1" fmla="*/ 10000 w 10000"/>
                <a:gd name="connsiteY1" fmla="*/ 2 h 5635"/>
                <a:gd name="connsiteX0" fmla="*/ 0 w 10000"/>
                <a:gd name="connsiteY0" fmla="*/ 8732 h 11465"/>
                <a:gd name="connsiteX1" fmla="*/ 10000 w 10000"/>
                <a:gd name="connsiteY1" fmla="*/ 0 h 1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1465">
                  <a:moveTo>
                    <a:pt x="0" y="8732"/>
                  </a:moveTo>
                  <a:cubicBezTo>
                    <a:pt x="3890" y="14287"/>
                    <a:pt x="3324" y="11376"/>
                    <a:pt x="10000" y="0"/>
                  </a:cubicBezTo>
                </a:path>
              </a:pathLst>
            </a:custGeom>
            <a:noFill/>
            <a:ln w="76200">
              <a:solidFill>
                <a:srgbClr val="FF993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0" name="Group 17"/>
          <p:cNvGrpSpPr>
            <a:grpSpLocks/>
          </p:cNvGrpSpPr>
          <p:nvPr/>
        </p:nvGrpSpPr>
        <p:grpSpPr bwMode="auto">
          <a:xfrm>
            <a:off x="2417763" y="2514600"/>
            <a:ext cx="3735387" cy="960438"/>
            <a:chOff x="1523" y="1584"/>
            <a:chExt cx="2353" cy="605"/>
          </a:xfrm>
        </p:grpSpPr>
        <p:grpSp>
          <p:nvGrpSpPr>
            <p:cNvPr id="63499" name="Group 13"/>
            <p:cNvGrpSpPr>
              <a:grpSpLocks/>
            </p:cNvGrpSpPr>
            <p:nvPr/>
          </p:nvGrpSpPr>
          <p:grpSpPr bwMode="auto">
            <a:xfrm>
              <a:off x="1523" y="1584"/>
              <a:ext cx="2351" cy="605"/>
              <a:chOff x="1523" y="1584"/>
              <a:chExt cx="2351" cy="605"/>
            </a:xfrm>
          </p:grpSpPr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1523" y="1621"/>
                <a:ext cx="2331" cy="568"/>
              </a:xfrm>
              <a:custGeom>
                <a:avLst/>
                <a:gdLst>
                  <a:gd name="T0" fmla="*/ 28 w 2331"/>
                  <a:gd name="T1" fmla="*/ 330 h 568"/>
                  <a:gd name="T2" fmla="*/ 0 w 2331"/>
                  <a:gd name="T3" fmla="*/ 407 h 568"/>
                  <a:gd name="T4" fmla="*/ 781 w 2331"/>
                  <a:gd name="T5" fmla="*/ 561 h 568"/>
                  <a:gd name="T6" fmla="*/ 1186 w 2331"/>
                  <a:gd name="T7" fmla="*/ 568 h 568"/>
                  <a:gd name="T8" fmla="*/ 1775 w 2331"/>
                  <a:gd name="T9" fmla="*/ 505 h 568"/>
                  <a:gd name="T10" fmla="*/ 2317 w 2331"/>
                  <a:gd name="T11" fmla="*/ 407 h 568"/>
                  <a:gd name="T12" fmla="*/ 2330 w 2331"/>
                  <a:gd name="T13" fmla="*/ 0 h 568"/>
                  <a:gd name="T14" fmla="*/ 1740 w 2331"/>
                  <a:gd name="T15" fmla="*/ 175 h 568"/>
                  <a:gd name="T16" fmla="*/ 912 w 2331"/>
                  <a:gd name="T17" fmla="*/ 330 h 568"/>
                  <a:gd name="T18" fmla="*/ 28 w 2331"/>
                  <a:gd name="T19" fmla="*/ 330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31"/>
                  <a:gd name="T31" fmla="*/ 0 h 568"/>
                  <a:gd name="T32" fmla="*/ 2331 w 2331"/>
                  <a:gd name="T33" fmla="*/ 568 h 5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31" h="568">
                    <a:moveTo>
                      <a:pt x="28" y="330"/>
                    </a:moveTo>
                    <a:lnTo>
                      <a:pt x="0" y="407"/>
                    </a:lnTo>
                    <a:lnTo>
                      <a:pt x="781" y="561"/>
                    </a:lnTo>
                    <a:lnTo>
                      <a:pt x="1186" y="568"/>
                    </a:lnTo>
                    <a:lnTo>
                      <a:pt x="1775" y="505"/>
                    </a:lnTo>
                    <a:cubicBezTo>
                      <a:pt x="2331" y="441"/>
                      <a:pt x="2317" y="514"/>
                      <a:pt x="2317" y="407"/>
                    </a:cubicBezTo>
                    <a:lnTo>
                      <a:pt x="2330" y="0"/>
                    </a:lnTo>
                    <a:lnTo>
                      <a:pt x="1740" y="175"/>
                    </a:lnTo>
                    <a:lnTo>
                      <a:pt x="912" y="330"/>
                    </a:lnTo>
                    <a:cubicBezTo>
                      <a:pt x="639" y="370"/>
                      <a:pt x="28" y="330"/>
                      <a:pt x="28" y="330"/>
                    </a:cubicBezTo>
                    <a:close/>
                  </a:path>
                </a:pathLst>
              </a:custGeom>
              <a:solidFill>
                <a:srgbClr val="FFCC66">
                  <a:alpha val="7411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1536" y="1584"/>
                <a:ext cx="2338" cy="388"/>
              </a:xfrm>
              <a:custGeom>
                <a:avLst/>
                <a:gdLst>
                  <a:gd name="T0" fmla="*/ 0 w 2338"/>
                  <a:gd name="T1" fmla="*/ 341 h 388"/>
                  <a:gd name="T2" fmla="*/ 176 w 2338"/>
                  <a:gd name="T3" fmla="*/ 365 h 388"/>
                  <a:gd name="T4" fmla="*/ 429 w 2338"/>
                  <a:gd name="T5" fmla="*/ 386 h 388"/>
                  <a:gd name="T6" fmla="*/ 731 w 2338"/>
                  <a:gd name="T7" fmla="*/ 379 h 388"/>
                  <a:gd name="T8" fmla="*/ 990 w 2338"/>
                  <a:gd name="T9" fmla="*/ 358 h 388"/>
                  <a:gd name="T10" fmla="*/ 1376 w 2338"/>
                  <a:gd name="T11" fmla="*/ 288 h 388"/>
                  <a:gd name="T12" fmla="*/ 1720 w 2338"/>
                  <a:gd name="T13" fmla="*/ 189 h 388"/>
                  <a:gd name="T14" fmla="*/ 1959 w 2338"/>
                  <a:gd name="T15" fmla="*/ 119 h 388"/>
                  <a:gd name="T16" fmla="*/ 2205 w 2338"/>
                  <a:gd name="T17" fmla="*/ 42 h 388"/>
                  <a:gd name="T18" fmla="*/ 2338 w 2338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38"/>
                  <a:gd name="T31" fmla="*/ 0 h 388"/>
                  <a:gd name="T32" fmla="*/ 2338 w 2338"/>
                  <a:gd name="T33" fmla="*/ 388 h 3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38" h="388">
                    <a:moveTo>
                      <a:pt x="0" y="341"/>
                    </a:moveTo>
                    <a:cubicBezTo>
                      <a:pt x="52" y="349"/>
                      <a:pt x="105" y="358"/>
                      <a:pt x="176" y="365"/>
                    </a:cubicBezTo>
                    <a:cubicBezTo>
                      <a:pt x="247" y="372"/>
                      <a:pt x="337" y="384"/>
                      <a:pt x="429" y="386"/>
                    </a:cubicBezTo>
                    <a:cubicBezTo>
                      <a:pt x="521" y="388"/>
                      <a:pt x="638" y="384"/>
                      <a:pt x="731" y="379"/>
                    </a:cubicBezTo>
                    <a:cubicBezTo>
                      <a:pt x="824" y="374"/>
                      <a:pt x="883" y="373"/>
                      <a:pt x="990" y="358"/>
                    </a:cubicBezTo>
                    <a:cubicBezTo>
                      <a:pt x="1097" y="343"/>
                      <a:pt x="1254" y="316"/>
                      <a:pt x="1376" y="288"/>
                    </a:cubicBezTo>
                    <a:cubicBezTo>
                      <a:pt x="1498" y="260"/>
                      <a:pt x="1623" y="217"/>
                      <a:pt x="1720" y="189"/>
                    </a:cubicBezTo>
                    <a:cubicBezTo>
                      <a:pt x="1817" y="161"/>
                      <a:pt x="1878" y="143"/>
                      <a:pt x="1959" y="119"/>
                    </a:cubicBezTo>
                    <a:cubicBezTo>
                      <a:pt x="2040" y="95"/>
                      <a:pt x="2142" y="62"/>
                      <a:pt x="2205" y="42"/>
                    </a:cubicBezTo>
                    <a:cubicBezTo>
                      <a:pt x="2268" y="22"/>
                      <a:pt x="2316" y="7"/>
                      <a:pt x="2338" y="0"/>
                    </a:cubicBezTo>
                  </a:path>
                </a:pathLst>
              </a:custGeom>
              <a:noFill/>
              <a:ln w="76200">
                <a:solidFill>
                  <a:srgbClr val="FF9933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 rot="-594381">
              <a:off x="3266" y="1776"/>
              <a:ext cx="6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800" b="1" kern="0" dirty="0" err="1">
                  <a:solidFill>
                    <a:srgbClr val="CC6600"/>
                  </a:solidFill>
                </a:rPr>
                <a:t>dry,hot</a:t>
              </a:r>
              <a:endParaRPr lang="en-US" sz="1800" b="1" kern="0" dirty="0">
                <a:solidFill>
                  <a:srgbClr val="CC6600"/>
                </a:solidFill>
              </a:endParaRPr>
            </a:p>
          </p:txBody>
        </p:sp>
      </p:grpSp>
      <p:sp>
        <p:nvSpPr>
          <p:cNvPr id="65" name="Freeform 64"/>
          <p:cNvSpPr/>
          <p:nvPr/>
        </p:nvSpPr>
        <p:spPr>
          <a:xfrm>
            <a:off x="2362200" y="3149600"/>
            <a:ext cx="1301750" cy="2800350"/>
          </a:xfrm>
          <a:custGeom>
            <a:avLst/>
            <a:gdLst>
              <a:gd name="connsiteX0" fmla="*/ 12700 w 1301750"/>
              <a:gd name="connsiteY0" fmla="*/ 0 h 2800350"/>
              <a:gd name="connsiteX1" fmla="*/ 0 w 1301750"/>
              <a:gd name="connsiteY1" fmla="*/ 577850 h 2800350"/>
              <a:gd name="connsiteX2" fmla="*/ 1301750 w 1301750"/>
              <a:gd name="connsiteY2" fmla="*/ 2800350 h 2800350"/>
              <a:gd name="connsiteX3" fmla="*/ 1282700 w 1301750"/>
              <a:gd name="connsiteY3" fmla="*/ 2679700 h 2800350"/>
              <a:gd name="connsiteX4" fmla="*/ 1162050 w 1301750"/>
              <a:gd name="connsiteY4" fmla="*/ 2457450 h 2800350"/>
              <a:gd name="connsiteX5" fmla="*/ 1047750 w 1301750"/>
              <a:gd name="connsiteY5" fmla="*/ 2235200 h 2800350"/>
              <a:gd name="connsiteX6" fmla="*/ 977900 w 1301750"/>
              <a:gd name="connsiteY6" fmla="*/ 2006600 h 2800350"/>
              <a:gd name="connsiteX7" fmla="*/ 958850 w 1301750"/>
              <a:gd name="connsiteY7" fmla="*/ 1822450 h 2800350"/>
              <a:gd name="connsiteX8" fmla="*/ 952500 w 1301750"/>
              <a:gd name="connsiteY8" fmla="*/ 1619250 h 2800350"/>
              <a:gd name="connsiteX9" fmla="*/ 933450 w 1301750"/>
              <a:gd name="connsiteY9" fmla="*/ 1498600 h 2800350"/>
              <a:gd name="connsiteX10" fmla="*/ 876300 w 1301750"/>
              <a:gd name="connsiteY10" fmla="*/ 1371600 h 2800350"/>
              <a:gd name="connsiteX11" fmla="*/ 628650 w 1301750"/>
              <a:gd name="connsiteY11" fmla="*/ 965200 h 2800350"/>
              <a:gd name="connsiteX12" fmla="*/ 12700 w 1301750"/>
              <a:gd name="connsiteY12" fmla="*/ 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1750" h="2800350">
                <a:moveTo>
                  <a:pt x="12700" y="0"/>
                </a:moveTo>
                <a:lnTo>
                  <a:pt x="0" y="577850"/>
                </a:lnTo>
                <a:lnTo>
                  <a:pt x="1301750" y="2800350"/>
                </a:lnTo>
                <a:lnTo>
                  <a:pt x="1282700" y="2679700"/>
                </a:lnTo>
                <a:lnTo>
                  <a:pt x="1162050" y="2457450"/>
                </a:lnTo>
                <a:lnTo>
                  <a:pt x="1047750" y="2235200"/>
                </a:lnTo>
                <a:lnTo>
                  <a:pt x="977900" y="2006600"/>
                </a:lnTo>
                <a:lnTo>
                  <a:pt x="958850" y="1822450"/>
                </a:lnTo>
                <a:lnTo>
                  <a:pt x="952500" y="1619250"/>
                </a:lnTo>
                <a:lnTo>
                  <a:pt x="933450" y="1498600"/>
                </a:lnTo>
                <a:lnTo>
                  <a:pt x="876300" y="1371600"/>
                </a:lnTo>
                <a:lnTo>
                  <a:pt x="628650" y="965200"/>
                </a:lnTo>
                <a:lnTo>
                  <a:pt x="12700" y="0"/>
                </a:lnTo>
                <a:close/>
              </a:path>
            </a:pathLst>
          </a:custGeom>
          <a:solidFill>
            <a:srgbClr val="F79646">
              <a:alpha val="71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05025" y="4062413"/>
            <a:ext cx="9731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Mexican</a:t>
            </a:r>
            <a:br>
              <a:rPr lang="en-US" kern="0" dirty="0">
                <a:solidFill>
                  <a:sysClr val="windowText" lastClr="000000"/>
                </a:solidFill>
              </a:rPr>
            </a:br>
            <a:r>
              <a:rPr lang="en-US" kern="0" dirty="0">
                <a:solidFill>
                  <a:sysClr val="windowText" lastClr="000000"/>
                </a:solidFill>
              </a:rPr>
              <a:t>Plateau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79913" y="4900613"/>
            <a:ext cx="8636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Gulf of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Mexico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69376" y="6068711"/>
            <a:ext cx="169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Carlson et al. 1983</a:t>
            </a:r>
          </a:p>
        </p:txBody>
      </p:sp>
    </p:spTree>
    <p:extLst>
      <p:ext uri="{BB962C8B-B14F-4D97-AF65-F5344CB8AC3E}">
        <p14:creationId xmlns:p14="http://schemas.microsoft.com/office/powerpoint/2010/main" val="92445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1" t="2778" r="1643" b="1296"/>
          <a:stretch/>
        </p:blipFill>
        <p:spPr>
          <a:xfrm>
            <a:off x="646425" y="0"/>
            <a:ext cx="7851150" cy="6846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5400" y="191047"/>
            <a:ext cx="187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Medina et al.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9306" y="6176933"/>
            <a:ext cx="166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Medina et al. 2010</a:t>
            </a:r>
          </a:p>
        </p:txBody>
      </p:sp>
    </p:spTree>
    <p:extLst>
      <p:ext uri="{BB962C8B-B14F-4D97-AF65-F5344CB8AC3E}">
        <p14:creationId xmlns:p14="http://schemas.microsoft.com/office/powerpoint/2010/main" val="394405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9917" y="0"/>
            <a:ext cx="8052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43" y="0"/>
            <a:ext cx="77989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0398" y="6099332"/>
            <a:ext cx="2070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Romatschke et al. 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334" y="266701"/>
            <a:ext cx="6244166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1800" y="736600"/>
            <a:ext cx="381000" cy="181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284657"/>
            <a:ext cx="499956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Deep intense convective echoes seen by the TRMM satellite radar</a:t>
            </a:r>
          </a:p>
        </p:txBody>
      </p:sp>
    </p:spTree>
    <p:extLst>
      <p:ext uri="{BB962C8B-B14F-4D97-AF65-F5344CB8AC3E}">
        <p14:creationId xmlns:p14="http://schemas.microsoft.com/office/powerpoint/2010/main" val="334883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365" y="0"/>
            <a:ext cx="7033271" cy="6873168"/>
            <a:chOff x="378102" y="0"/>
            <a:chExt cx="7033271" cy="6873168"/>
          </a:xfrm>
        </p:grpSpPr>
        <p:sp>
          <p:nvSpPr>
            <p:cNvPr id="2" name="Rectangle 1"/>
            <p:cNvSpPr/>
            <p:nvPr/>
          </p:nvSpPr>
          <p:spPr>
            <a:xfrm>
              <a:off x="378102" y="0"/>
              <a:ext cx="703327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7850" y="0"/>
              <a:ext cx="5448300" cy="654219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24557" y="6565391"/>
              <a:ext cx="2486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Rasmussen and Houze 2011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00400" y="1539101"/>
              <a:ext cx="46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up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4522" y="1539101"/>
              <a:ext cx="787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down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19702" y="281801"/>
              <a:ext cx="2626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Summer in S. America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095500" y="1755517"/>
              <a:ext cx="924202" cy="127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19702" y="2669401"/>
              <a:ext cx="89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Andes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1566554"/>
              <a:ext cx="1222098" cy="646331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Mid-level Wind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800" y="4335154"/>
              <a:ext cx="1222098" cy="646331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Low-level Wind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95684" y="5133201"/>
              <a:ext cx="2314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Sierras de Cordoba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20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1" t="5000" r="2653"/>
          <a:stretch/>
        </p:blipFill>
        <p:spPr>
          <a:xfrm>
            <a:off x="407069" y="85477"/>
            <a:ext cx="8329863" cy="6656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791" y="5665016"/>
            <a:ext cx="1538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Romatschke and Houze 2010</a:t>
            </a:r>
          </a:p>
        </p:txBody>
      </p:sp>
      <p:sp>
        <p:nvSpPr>
          <p:cNvPr id="2" name="Rectangle 1"/>
          <p:cNvSpPr/>
          <p:nvPr/>
        </p:nvSpPr>
        <p:spPr>
          <a:xfrm>
            <a:off x="953291" y="457200"/>
            <a:ext cx="415210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701" y="446345"/>
            <a:ext cx="487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Deep intense convective echoes seen by the TRMM satellite radar</a:t>
            </a:r>
          </a:p>
        </p:txBody>
      </p:sp>
    </p:spTree>
    <p:extLst>
      <p:ext uri="{BB962C8B-B14F-4D97-AF65-F5344CB8AC3E}">
        <p14:creationId xmlns:p14="http://schemas.microsoft.com/office/powerpoint/2010/main" val="169296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9900"/>
            <a:ext cx="9144000" cy="5512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875480"/>
            <a:ext cx="9144000" cy="5107041"/>
            <a:chOff x="0" y="1021776"/>
            <a:chExt cx="9144000" cy="510704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021776"/>
              <a:ext cx="9144000" cy="5107041"/>
              <a:chOff x="0" y="649801"/>
              <a:chExt cx="9144000" cy="510704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49801"/>
                <a:ext cx="9144000" cy="5107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t="3164" r="2091" b="13923"/>
              <a:stretch/>
            </p:blipFill>
            <p:spPr>
              <a:xfrm>
                <a:off x="251022" y="764975"/>
                <a:ext cx="8878212" cy="2097208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2907" t="5548"/>
              <a:stretch/>
            </p:blipFill>
            <p:spPr>
              <a:xfrm>
                <a:off x="251022" y="3219484"/>
                <a:ext cx="8878212" cy="19130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t="75499" r="2087" b="13923"/>
              <a:stretch/>
            </p:blipFill>
            <p:spPr>
              <a:xfrm>
                <a:off x="236256" y="5064125"/>
                <a:ext cx="8892978" cy="26798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549419" y="5796468"/>
              <a:ext cx="1592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Houze et al. 2015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4463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Deep intense convective echoes seen by the TRMM satellite radar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3100" y="3457863"/>
            <a:ext cx="3632200" cy="1777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990654"/>
            <a:ext cx="3632200" cy="1777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11927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JJA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600" y="3661009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DJF</a:t>
            </a:r>
          </a:p>
        </p:txBody>
      </p:sp>
    </p:spTree>
    <p:extLst>
      <p:ext uri="{BB962C8B-B14F-4D97-AF65-F5344CB8AC3E}">
        <p14:creationId xmlns:p14="http://schemas.microsoft.com/office/powerpoint/2010/main" val="291603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226" y="1459368"/>
            <a:ext cx="390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Recall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2438400"/>
            <a:ext cx="4977223" cy="4419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66777" y="0"/>
            <a:ext cx="4977223" cy="124838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2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155"/>
            <a:ext cx="9145488" cy="25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257800" y="86844"/>
            <a:ext cx="3068003" cy="6600181"/>
            <a:chOff x="5257800" y="86844"/>
            <a:chExt cx="3068003" cy="6600181"/>
          </a:xfrm>
        </p:grpSpPr>
        <p:sp>
          <p:nvSpPr>
            <p:cNvPr id="3" name="Rectangle 2"/>
            <p:cNvSpPr/>
            <p:nvPr/>
          </p:nvSpPr>
          <p:spPr>
            <a:xfrm>
              <a:off x="5257800" y="86844"/>
              <a:ext cx="3068003" cy="6600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2223" b="2493"/>
            <a:stretch/>
          </p:blipFill>
          <p:spPr>
            <a:xfrm>
              <a:off x="5257800" y="275988"/>
              <a:ext cx="2935118" cy="630602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31367" y="314529"/>
            <a:ext cx="45156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Diurnal cycles of monsoonal convection over India seen by the TRMM satellite radar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3606" y="2057400"/>
            <a:ext cx="4325532" cy="3038321"/>
            <a:chOff x="553606" y="2082910"/>
            <a:chExt cx="4412856" cy="30996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099"/>
            <a:stretch/>
          </p:blipFill>
          <p:spPr>
            <a:xfrm>
              <a:off x="553606" y="2082910"/>
              <a:ext cx="4412856" cy="30996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9518" y="4172765"/>
              <a:ext cx="1237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Wide convective cores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Frontal Systems</a:t>
            </a:r>
          </a:p>
        </p:txBody>
      </p:sp>
    </p:spTree>
    <p:extLst>
      <p:ext uri="{BB962C8B-B14F-4D97-AF65-F5344CB8AC3E}">
        <p14:creationId xmlns:p14="http://schemas.microsoft.com/office/powerpoint/2010/main" val="204504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4200" y="-48809"/>
            <a:ext cx="7975600" cy="6857999"/>
            <a:chOff x="887212" y="0"/>
            <a:chExt cx="7975600" cy="6857999"/>
          </a:xfrm>
        </p:grpSpPr>
        <p:sp>
          <p:nvSpPr>
            <p:cNvPr id="5" name="Rectangle 4"/>
            <p:cNvSpPr/>
            <p:nvPr/>
          </p:nvSpPr>
          <p:spPr>
            <a:xfrm>
              <a:off x="887212" y="0"/>
              <a:ext cx="7975600" cy="6407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212" y="840936"/>
              <a:ext cx="7975600" cy="601706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94089" y="191437"/>
              <a:ext cx="79687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/>
                  <a:cs typeface="Arial"/>
                </a:rPr>
                <a:t>Extratropical cyclone approaching the west coast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5299" y="1025278"/>
              <a:ext cx="640867" cy="722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 rot="20177428">
            <a:off x="2623312" y="3204602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LOW</a:t>
            </a:r>
          </a:p>
        </p:txBody>
      </p:sp>
      <p:sp>
        <p:nvSpPr>
          <p:cNvPr id="9" name="Rectangle 8"/>
          <p:cNvSpPr/>
          <p:nvPr/>
        </p:nvSpPr>
        <p:spPr>
          <a:xfrm rot="20193202">
            <a:off x="1759514" y="3986322"/>
            <a:ext cx="1453815" cy="31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Post-frontal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193202">
            <a:off x="3545057" y="3227522"/>
            <a:ext cx="1211626" cy="34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rontal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0193202">
            <a:off x="5888280" y="2218375"/>
            <a:ext cx="1228637" cy="31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Prefrontal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70930" y="5257800"/>
            <a:ext cx="882070" cy="37829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0193202">
            <a:off x="4144555" y="5547272"/>
            <a:ext cx="945448" cy="380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Storm Motion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9114" y="6501413"/>
            <a:ext cx="2330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Nagle and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Serebreny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1962</a:t>
            </a:r>
          </a:p>
        </p:txBody>
      </p:sp>
      <p:sp>
        <p:nvSpPr>
          <p:cNvPr id="15" name="Rectangle 14"/>
          <p:cNvSpPr/>
          <p:nvPr/>
        </p:nvSpPr>
        <p:spPr>
          <a:xfrm rot="20193202">
            <a:off x="6274797" y="2903914"/>
            <a:ext cx="1294220" cy="49819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Warm Advection</a:t>
            </a:r>
            <a:endParaRPr lang="en-US" sz="16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193202">
            <a:off x="1216259" y="5069758"/>
            <a:ext cx="1068838" cy="498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Cold Advection</a:t>
            </a:r>
            <a:endParaRPr lang="en-US" sz="16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55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302250012_12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508000"/>
            <a:ext cx="6604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1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38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5036" y="6254265"/>
            <a:ext cx="169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Neiman et al. 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7900" y="82034"/>
            <a:ext cx="117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vapor (cm)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6800" y="3422134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ain (mm)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739"/>
            <a:ext cx="9144000" cy="460872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8696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“Atmospheric River”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9419" y="5700472"/>
            <a:ext cx="1542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Ralph et al.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2615" y="4170388"/>
            <a:ext cx="104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D98732"/>
                </a:solidFill>
                <a:latin typeface="Arial"/>
                <a:cs typeface="Arial"/>
              </a:rPr>
              <a:t>Moisture flux along front</a:t>
            </a:r>
          </a:p>
        </p:txBody>
      </p:sp>
    </p:spTree>
    <p:extLst>
      <p:ext uri="{BB962C8B-B14F-4D97-AF65-F5344CB8AC3E}">
        <p14:creationId xmlns:p14="http://schemas.microsoft.com/office/powerpoint/2010/main" val="92487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22" r="1813"/>
          <a:stretch/>
        </p:blipFill>
        <p:spPr>
          <a:xfrm>
            <a:off x="1454728" y="0"/>
            <a:ext cx="62345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5463" y="6241189"/>
            <a:ext cx="161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Barrett et al. 2009</a:t>
            </a: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96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5964" y="6480111"/>
            <a:ext cx="167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Garvert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et al. 2007</a:t>
            </a:r>
          </a:p>
        </p:txBody>
      </p:sp>
    </p:spTree>
    <p:extLst>
      <p:ext uri="{BB962C8B-B14F-4D97-AF65-F5344CB8AC3E}">
        <p14:creationId xmlns:p14="http://schemas.microsoft.com/office/powerpoint/2010/main" val="31382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988963"/>
            <a:ext cx="9144000" cy="4880075"/>
            <a:chOff x="0" y="1546711"/>
            <a:chExt cx="9144000" cy="4880075"/>
          </a:xfrm>
        </p:grpSpPr>
        <p:sp>
          <p:nvSpPr>
            <p:cNvPr id="2" name="Rectangle 1"/>
            <p:cNvSpPr/>
            <p:nvPr/>
          </p:nvSpPr>
          <p:spPr>
            <a:xfrm>
              <a:off x="0" y="1546711"/>
              <a:ext cx="9144000" cy="488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338"/>
            <a:stretch/>
          </p:blipFill>
          <p:spPr>
            <a:xfrm>
              <a:off x="113160" y="1722194"/>
              <a:ext cx="8930255" cy="440531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14700" y="1963494"/>
              <a:ext cx="31623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2875" y="2076811"/>
              <a:ext cx="8001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Frontal precipitation passing over a mountain range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64235" y="1963494"/>
              <a:ext cx="4699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73391" y="6081284"/>
              <a:ext cx="1661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Medina et al.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l_RHI_011128_1500.jpg"/>
          <p:cNvPicPr>
            <a:picLocks noChangeAspect="1"/>
          </p:cNvPicPr>
          <p:nvPr/>
        </p:nvPicPr>
        <p:blipFill rotWithShape="1">
          <a:blip r:embed="rId2" cstate="print"/>
          <a:srcRect t="48184" r="50514"/>
          <a:stretch/>
        </p:blipFill>
        <p:spPr>
          <a:xfrm>
            <a:off x="1707067" y="1486344"/>
            <a:ext cx="5934045" cy="4660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81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Kelvin-Helmholtz billows in the shear layer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7067" y="1515880"/>
            <a:ext cx="154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Radar data over the Cascade Mountains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3352" y="5561637"/>
            <a:ext cx="14099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Medina and Houze 2015</a:t>
            </a:r>
          </a:p>
        </p:txBody>
      </p:sp>
    </p:spTree>
    <p:extLst>
      <p:ext uri="{BB962C8B-B14F-4D97-AF65-F5344CB8AC3E}">
        <p14:creationId xmlns:p14="http://schemas.microsoft.com/office/powerpoint/2010/main" val="14808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48639" y="1285381"/>
            <a:ext cx="4073715" cy="1530141"/>
            <a:chOff x="4148639" y="1285381"/>
            <a:chExt cx="4073715" cy="15301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639" y="1285381"/>
              <a:ext cx="4073715" cy="153014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65950" y="2320925"/>
              <a:ext cx="11430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166"/>
            <a:ext cx="4263984" cy="5367603"/>
          </a:xfrm>
          <a:prstGeom prst="rect">
            <a:avLst/>
          </a:prstGeom>
          <a:ln w="3175" cmpd="sng">
            <a:noFill/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08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15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865" y="52658"/>
            <a:ext cx="802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Simulation of annual rain over the Olympic Mountains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1072" y="6458028"/>
            <a:ext cx="226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Courtesy J. Minder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29" y="880290"/>
            <a:ext cx="6012743" cy="50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OLYMPEX Ground Instrumentation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67171"/>
            <a:ext cx="2526632" cy="212365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Legend</a:t>
            </a:r>
          </a:p>
          <a:p>
            <a:r>
              <a:rPr lang="en-US" sz="1200" dirty="0">
                <a:solidFill>
                  <a:srgbClr val="FFFFFF"/>
                </a:solidFill>
              </a:rPr>
              <a:t>	</a:t>
            </a:r>
            <a:r>
              <a:rPr lang="en-US" sz="1200" dirty="0" smtClean="0">
                <a:solidFill>
                  <a:srgbClr val="FFFFFF"/>
                </a:solidFill>
              </a:rPr>
              <a:t>= WSR-88D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	= NPOL	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	= DOW	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	= EC X-Band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	= MRR				= SNOTEL</a:t>
            </a:r>
          </a:p>
          <a:p>
            <a:r>
              <a:rPr lang="en-US" sz="1200" dirty="0">
                <a:solidFill>
                  <a:srgbClr val="FFFFFF"/>
                </a:solidFill>
              </a:rPr>
              <a:t>	</a:t>
            </a:r>
            <a:r>
              <a:rPr lang="en-US" sz="1200" dirty="0" smtClean="0">
                <a:solidFill>
                  <a:srgbClr val="FFFFFF"/>
                </a:solidFill>
              </a:rPr>
              <a:t>= Ground </a:t>
            </a:r>
            <a:r>
              <a:rPr lang="en-US" sz="1200" dirty="0" err="1" smtClean="0">
                <a:solidFill>
                  <a:srgbClr val="FFFFFF"/>
                </a:solidFill>
              </a:rPr>
              <a:t>Obs</a:t>
            </a:r>
            <a:r>
              <a:rPr lang="en-US" sz="1200" dirty="0" smtClean="0">
                <a:solidFill>
                  <a:srgbClr val="FFFFFF"/>
                </a:solidFill>
              </a:rPr>
              <a:t> sites</a:t>
            </a:r>
          </a:p>
          <a:p>
            <a:r>
              <a:rPr lang="en-US" sz="1200" dirty="0">
                <a:solidFill>
                  <a:srgbClr val="FFFFFF"/>
                </a:solidFill>
              </a:rPr>
              <a:t>	</a:t>
            </a:r>
            <a:r>
              <a:rPr lang="en-US" sz="1200" dirty="0" smtClean="0">
                <a:solidFill>
                  <a:srgbClr val="FFFFFF"/>
                </a:solidFill>
              </a:rPr>
              <a:t>= Snow camera network	= UW Tipping bucket network</a:t>
            </a:r>
          </a:p>
          <a:p>
            <a:r>
              <a:rPr lang="en-US" sz="1200" dirty="0">
                <a:solidFill>
                  <a:srgbClr val="FFFFFF"/>
                </a:solidFill>
              </a:rPr>
              <a:t>	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26" name="Oval 25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23" name="TextBox 22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x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x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</p:grpSp>
      </p:grp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64" name="Rectangle 63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859101" y="2685875"/>
            <a:ext cx="1519158" cy="1347232"/>
            <a:chOff x="2859101" y="2685875"/>
            <a:chExt cx="1519158" cy="1347232"/>
          </a:xfrm>
        </p:grpSpPr>
        <p:grpSp>
          <p:nvGrpSpPr>
            <p:cNvPr id="52" name="Group 51"/>
            <p:cNvGrpSpPr/>
            <p:nvPr/>
          </p:nvGrpSpPr>
          <p:grpSpPr>
            <a:xfrm>
              <a:off x="2859101" y="2685875"/>
              <a:ext cx="1519158" cy="1347232"/>
              <a:chOff x="2859101" y="2685875"/>
              <a:chExt cx="1519158" cy="1347232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2986101" y="34986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341701" y="311132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97301" y="29271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859101" y="3663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x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x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3462351" y="3157892"/>
              <a:ext cx="448733" cy="39793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81" name="Rectangle 80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43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712188"/>
              </p:ext>
            </p:extLst>
          </p:nvPr>
        </p:nvGraphicFramePr>
        <p:xfrm>
          <a:off x="3746500" y="30607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3" imgW="127000" imgH="190500" progId="Equation.3">
                  <p:embed/>
                </p:oleObj>
              </mc:Choice>
              <mc:Fallback>
                <p:oleObj name="Equation" r:id="rId3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30607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 rot="20217916">
            <a:off x="5997259" y="2874834"/>
            <a:ext cx="9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11509" y="1532437"/>
            <a:ext cx="650624" cy="307343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39118" y="1546856"/>
            <a:ext cx="2604215" cy="1704344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79562" y="186266"/>
            <a:ext cx="394438" cy="164253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96900" y="203200"/>
            <a:ext cx="7946571" cy="6438267"/>
            <a:chOff x="596900" y="0"/>
            <a:chExt cx="7946571" cy="6438267"/>
          </a:xfrm>
        </p:grpSpPr>
        <p:grpSp>
          <p:nvGrpSpPr>
            <p:cNvPr id="6" name="Group 5"/>
            <p:cNvGrpSpPr/>
            <p:nvPr/>
          </p:nvGrpSpPr>
          <p:grpSpPr>
            <a:xfrm>
              <a:off x="596900" y="0"/>
              <a:ext cx="7946571" cy="6438267"/>
              <a:chOff x="596900" y="0"/>
              <a:chExt cx="7946571" cy="64382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b="7407"/>
              <a:stretch/>
            </p:blipFill>
            <p:spPr>
              <a:xfrm>
                <a:off x="596900" y="0"/>
                <a:ext cx="7946571" cy="6350000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>
              <a:xfrm rot="16200000">
                <a:off x="4898723" y="2300249"/>
                <a:ext cx="2673551" cy="1952695"/>
              </a:xfrm>
              <a:custGeom>
                <a:avLst/>
                <a:gdLst>
                  <a:gd name="connsiteX0" fmla="*/ 275411 w 2080877"/>
                  <a:gd name="connsiteY0" fmla="*/ 321289 h 2891605"/>
                  <a:gd name="connsiteX1" fmla="*/ 963936 w 2080877"/>
                  <a:gd name="connsiteY1" fmla="*/ 30599 h 2891605"/>
                  <a:gd name="connsiteX2" fmla="*/ 2080877 w 2080877"/>
                  <a:gd name="connsiteY2" fmla="*/ 2631513 h 2891605"/>
                  <a:gd name="connsiteX3" fmla="*/ 1331150 w 2080877"/>
                  <a:gd name="connsiteY3" fmla="*/ 2891605 h 2891605"/>
                  <a:gd name="connsiteX4" fmla="*/ 0 w 2080877"/>
                  <a:gd name="connsiteY4" fmla="*/ 0 h 2891605"/>
                  <a:gd name="connsiteX5" fmla="*/ 0 w 2080877"/>
                  <a:gd name="connsiteY5" fmla="*/ 0 h 2891605"/>
                  <a:gd name="connsiteX6" fmla="*/ 0 w 2080877"/>
                  <a:gd name="connsiteY6" fmla="*/ 0 h 2891605"/>
                  <a:gd name="connsiteX0" fmla="*/ 0 w 2142078"/>
                  <a:gd name="connsiteY0" fmla="*/ 0 h 2906905"/>
                  <a:gd name="connsiteX1" fmla="*/ 1025137 w 2142078"/>
                  <a:gd name="connsiteY1" fmla="*/ 45899 h 2906905"/>
                  <a:gd name="connsiteX2" fmla="*/ 2142078 w 2142078"/>
                  <a:gd name="connsiteY2" fmla="*/ 2646813 h 2906905"/>
                  <a:gd name="connsiteX3" fmla="*/ 1392351 w 2142078"/>
                  <a:gd name="connsiteY3" fmla="*/ 2906905 h 2906905"/>
                  <a:gd name="connsiteX4" fmla="*/ 61201 w 2142078"/>
                  <a:gd name="connsiteY4" fmla="*/ 15300 h 2906905"/>
                  <a:gd name="connsiteX5" fmla="*/ 61201 w 2142078"/>
                  <a:gd name="connsiteY5" fmla="*/ 15300 h 2906905"/>
                  <a:gd name="connsiteX6" fmla="*/ 61201 w 2142078"/>
                  <a:gd name="connsiteY6" fmla="*/ 15300 h 2906905"/>
                  <a:gd name="connsiteX0" fmla="*/ 0 w 2142078"/>
                  <a:gd name="connsiteY0" fmla="*/ 214193 h 3121098"/>
                  <a:gd name="connsiteX1" fmla="*/ 887432 w 2142078"/>
                  <a:gd name="connsiteY1" fmla="*/ 0 h 3121098"/>
                  <a:gd name="connsiteX2" fmla="*/ 2142078 w 2142078"/>
                  <a:gd name="connsiteY2" fmla="*/ 2861006 h 3121098"/>
                  <a:gd name="connsiteX3" fmla="*/ 1392351 w 2142078"/>
                  <a:gd name="connsiteY3" fmla="*/ 3121098 h 3121098"/>
                  <a:gd name="connsiteX4" fmla="*/ 61201 w 2142078"/>
                  <a:gd name="connsiteY4" fmla="*/ 229493 h 3121098"/>
                  <a:gd name="connsiteX5" fmla="*/ 61201 w 2142078"/>
                  <a:gd name="connsiteY5" fmla="*/ 229493 h 3121098"/>
                  <a:gd name="connsiteX6" fmla="*/ 61201 w 2142078"/>
                  <a:gd name="connsiteY6" fmla="*/ 229493 h 3121098"/>
                  <a:gd name="connsiteX0" fmla="*/ 1046754 w 2080877"/>
                  <a:gd name="connsiteY0" fmla="*/ 1335520 h 3121098"/>
                  <a:gd name="connsiteX1" fmla="*/ 826231 w 2080877"/>
                  <a:gd name="connsiteY1" fmla="*/ 0 h 3121098"/>
                  <a:gd name="connsiteX2" fmla="*/ 2080877 w 2080877"/>
                  <a:gd name="connsiteY2" fmla="*/ 2861006 h 3121098"/>
                  <a:gd name="connsiteX3" fmla="*/ 1331150 w 2080877"/>
                  <a:gd name="connsiteY3" fmla="*/ 3121098 h 3121098"/>
                  <a:gd name="connsiteX4" fmla="*/ 0 w 2080877"/>
                  <a:gd name="connsiteY4" fmla="*/ 229493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0" fmla="*/ 1046754 w 2080877"/>
                  <a:gd name="connsiteY0" fmla="*/ 1335520 h 3121098"/>
                  <a:gd name="connsiteX1" fmla="*/ 1029683 w 2080877"/>
                  <a:gd name="connsiteY1" fmla="*/ 1204788 h 3121098"/>
                  <a:gd name="connsiteX2" fmla="*/ 826231 w 2080877"/>
                  <a:gd name="connsiteY2" fmla="*/ 0 h 3121098"/>
                  <a:gd name="connsiteX3" fmla="*/ 2080877 w 2080877"/>
                  <a:gd name="connsiteY3" fmla="*/ 2861006 h 3121098"/>
                  <a:gd name="connsiteX4" fmla="*/ 1331150 w 2080877"/>
                  <a:gd name="connsiteY4" fmla="*/ 3121098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7" fmla="*/ 0 w 2080877"/>
                  <a:gd name="connsiteY7" fmla="*/ 229493 h 3121098"/>
                  <a:gd name="connsiteX0" fmla="*/ 857591 w 2080877"/>
                  <a:gd name="connsiteY0" fmla="*/ 1511150 h 3121098"/>
                  <a:gd name="connsiteX1" fmla="*/ 1029683 w 2080877"/>
                  <a:gd name="connsiteY1" fmla="*/ 1204788 h 3121098"/>
                  <a:gd name="connsiteX2" fmla="*/ 826231 w 2080877"/>
                  <a:gd name="connsiteY2" fmla="*/ 0 h 3121098"/>
                  <a:gd name="connsiteX3" fmla="*/ 2080877 w 2080877"/>
                  <a:gd name="connsiteY3" fmla="*/ 2861006 h 3121098"/>
                  <a:gd name="connsiteX4" fmla="*/ 1331150 w 2080877"/>
                  <a:gd name="connsiteY4" fmla="*/ 3121098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7" fmla="*/ 0 w 2080877"/>
                  <a:gd name="connsiteY7" fmla="*/ 229493 h 3121098"/>
                  <a:gd name="connsiteX0" fmla="*/ 857591 w 2673547"/>
                  <a:gd name="connsiteY0" fmla="*/ 1511150 h 3121098"/>
                  <a:gd name="connsiteX1" fmla="*/ 1029683 w 2673547"/>
                  <a:gd name="connsiteY1" fmla="*/ 1204788 h 3121098"/>
                  <a:gd name="connsiteX2" fmla="*/ 826231 w 2673547"/>
                  <a:gd name="connsiteY2" fmla="*/ 0 h 3121098"/>
                  <a:gd name="connsiteX3" fmla="*/ 2673547 w 2673547"/>
                  <a:gd name="connsiteY3" fmla="*/ 2319143 h 3121098"/>
                  <a:gd name="connsiteX4" fmla="*/ 1331150 w 2673547"/>
                  <a:gd name="connsiteY4" fmla="*/ 3121098 h 3121098"/>
                  <a:gd name="connsiteX5" fmla="*/ 0 w 2673547"/>
                  <a:gd name="connsiteY5" fmla="*/ 229493 h 3121098"/>
                  <a:gd name="connsiteX6" fmla="*/ 0 w 2673547"/>
                  <a:gd name="connsiteY6" fmla="*/ 229493 h 3121098"/>
                  <a:gd name="connsiteX7" fmla="*/ 0 w 2673547"/>
                  <a:gd name="connsiteY7" fmla="*/ 229493 h 3121098"/>
                  <a:gd name="connsiteX0" fmla="*/ 857591 w 2673547"/>
                  <a:gd name="connsiteY0" fmla="*/ 1281657 h 2891605"/>
                  <a:gd name="connsiteX1" fmla="*/ 1029683 w 2673547"/>
                  <a:gd name="connsiteY1" fmla="*/ 975295 h 2891605"/>
                  <a:gd name="connsiteX2" fmla="*/ 656898 w 2673547"/>
                  <a:gd name="connsiteY2" fmla="*/ 413977 h 2891605"/>
                  <a:gd name="connsiteX3" fmla="*/ 2673547 w 2673547"/>
                  <a:gd name="connsiteY3" fmla="*/ 2089650 h 2891605"/>
                  <a:gd name="connsiteX4" fmla="*/ 1331150 w 2673547"/>
                  <a:gd name="connsiteY4" fmla="*/ 2891605 h 2891605"/>
                  <a:gd name="connsiteX5" fmla="*/ 0 w 2673547"/>
                  <a:gd name="connsiteY5" fmla="*/ 0 h 2891605"/>
                  <a:gd name="connsiteX6" fmla="*/ 0 w 2673547"/>
                  <a:gd name="connsiteY6" fmla="*/ 0 h 2891605"/>
                  <a:gd name="connsiteX7" fmla="*/ 0 w 2673547"/>
                  <a:gd name="connsiteY7" fmla="*/ 0 h 2891605"/>
                  <a:gd name="connsiteX0" fmla="*/ 857591 w 2673547"/>
                  <a:gd name="connsiteY0" fmla="*/ 1281657 h 2451338"/>
                  <a:gd name="connsiteX1" fmla="*/ 1029683 w 2673547"/>
                  <a:gd name="connsiteY1" fmla="*/ 975295 h 2451338"/>
                  <a:gd name="connsiteX2" fmla="*/ 656898 w 2673547"/>
                  <a:gd name="connsiteY2" fmla="*/ 413977 h 2451338"/>
                  <a:gd name="connsiteX3" fmla="*/ 2673547 w 2673547"/>
                  <a:gd name="connsiteY3" fmla="*/ 2089650 h 2451338"/>
                  <a:gd name="connsiteX4" fmla="*/ 1669816 w 2673547"/>
                  <a:gd name="connsiteY4" fmla="*/ 2451338 h 2451338"/>
                  <a:gd name="connsiteX5" fmla="*/ 0 w 2673547"/>
                  <a:gd name="connsiteY5" fmla="*/ 0 h 2451338"/>
                  <a:gd name="connsiteX6" fmla="*/ 0 w 2673547"/>
                  <a:gd name="connsiteY6" fmla="*/ 0 h 2451338"/>
                  <a:gd name="connsiteX7" fmla="*/ 0 w 2673547"/>
                  <a:gd name="connsiteY7" fmla="*/ 0 h 2451338"/>
                  <a:gd name="connsiteX0" fmla="*/ 857591 w 2673547"/>
                  <a:gd name="connsiteY0" fmla="*/ 1298589 h 2468270"/>
                  <a:gd name="connsiteX1" fmla="*/ 1029683 w 2673547"/>
                  <a:gd name="connsiteY1" fmla="*/ 992227 h 2468270"/>
                  <a:gd name="connsiteX2" fmla="*/ 656898 w 2673547"/>
                  <a:gd name="connsiteY2" fmla="*/ 430909 h 2468270"/>
                  <a:gd name="connsiteX3" fmla="*/ 2673547 w 2673547"/>
                  <a:gd name="connsiteY3" fmla="*/ 2106582 h 2468270"/>
                  <a:gd name="connsiteX4" fmla="*/ 1669816 w 2673547"/>
                  <a:gd name="connsiteY4" fmla="*/ 2468270 h 2468270"/>
                  <a:gd name="connsiteX5" fmla="*/ 0 w 2673547"/>
                  <a:gd name="connsiteY5" fmla="*/ 16932 h 2468270"/>
                  <a:gd name="connsiteX6" fmla="*/ 0 w 2673547"/>
                  <a:gd name="connsiteY6" fmla="*/ 16932 h 2468270"/>
                  <a:gd name="connsiteX7" fmla="*/ 33867 w 2673547"/>
                  <a:gd name="connsiteY7" fmla="*/ 0 h 2468270"/>
                  <a:gd name="connsiteX0" fmla="*/ 1145458 w 2961414"/>
                  <a:gd name="connsiteY0" fmla="*/ 1281657 h 2451338"/>
                  <a:gd name="connsiteX1" fmla="*/ 1317550 w 2961414"/>
                  <a:gd name="connsiteY1" fmla="*/ 975295 h 2451338"/>
                  <a:gd name="connsiteX2" fmla="*/ 944765 w 2961414"/>
                  <a:gd name="connsiteY2" fmla="*/ 413977 h 2451338"/>
                  <a:gd name="connsiteX3" fmla="*/ 2961414 w 2961414"/>
                  <a:gd name="connsiteY3" fmla="*/ 2089650 h 2451338"/>
                  <a:gd name="connsiteX4" fmla="*/ 1957683 w 2961414"/>
                  <a:gd name="connsiteY4" fmla="*/ 2451338 h 2451338"/>
                  <a:gd name="connsiteX5" fmla="*/ 287867 w 2961414"/>
                  <a:gd name="connsiteY5" fmla="*/ 0 h 2451338"/>
                  <a:gd name="connsiteX6" fmla="*/ 287867 w 2961414"/>
                  <a:gd name="connsiteY6" fmla="*/ 0 h 2451338"/>
                  <a:gd name="connsiteX7" fmla="*/ 0 w 2961414"/>
                  <a:gd name="connsiteY7" fmla="*/ 508004 h 2451338"/>
                  <a:gd name="connsiteX0" fmla="*/ 1145458 w 2961414"/>
                  <a:gd name="connsiteY0" fmla="*/ 1281657 h 2451338"/>
                  <a:gd name="connsiteX1" fmla="*/ 1317550 w 2961414"/>
                  <a:gd name="connsiteY1" fmla="*/ 975295 h 2451338"/>
                  <a:gd name="connsiteX2" fmla="*/ 944765 w 2961414"/>
                  <a:gd name="connsiteY2" fmla="*/ 413977 h 2451338"/>
                  <a:gd name="connsiteX3" fmla="*/ 2961414 w 2961414"/>
                  <a:gd name="connsiteY3" fmla="*/ 2089650 h 2451338"/>
                  <a:gd name="connsiteX4" fmla="*/ 1957683 w 2961414"/>
                  <a:gd name="connsiteY4" fmla="*/ 2451338 h 2451338"/>
                  <a:gd name="connsiteX5" fmla="*/ 287867 w 2961414"/>
                  <a:gd name="connsiteY5" fmla="*/ 0 h 2451338"/>
                  <a:gd name="connsiteX6" fmla="*/ 0 w 2961414"/>
                  <a:gd name="connsiteY6" fmla="*/ 508004 h 2451338"/>
                  <a:gd name="connsiteX0" fmla="*/ 1145458 w 2961414"/>
                  <a:gd name="connsiteY0" fmla="*/ 867680 h 2037361"/>
                  <a:gd name="connsiteX1" fmla="*/ 1317550 w 2961414"/>
                  <a:gd name="connsiteY1" fmla="*/ 561318 h 2037361"/>
                  <a:gd name="connsiteX2" fmla="*/ 944765 w 2961414"/>
                  <a:gd name="connsiteY2" fmla="*/ 0 h 2037361"/>
                  <a:gd name="connsiteX3" fmla="*/ 2961414 w 2961414"/>
                  <a:gd name="connsiteY3" fmla="*/ 1675673 h 2037361"/>
                  <a:gd name="connsiteX4" fmla="*/ 1957683 w 2961414"/>
                  <a:gd name="connsiteY4" fmla="*/ 2037361 h 2037361"/>
                  <a:gd name="connsiteX5" fmla="*/ 0 w 2961414"/>
                  <a:gd name="connsiteY5" fmla="*/ 94027 h 2037361"/>
                  <a:gd name="connsiteX0" fmla="*/ 1145458 w 2961414"/>
                  <a:gd name="connsiteY0" fmla="*/ 867680 h 2037361"/>
                  <a:gd name="connsiteX1" fmla="*/ 944765 w 2961414"/>
                  <a:gd name="connsiteY1" fmla="*/ 0 h 2037361"/>
                  <a:gd name="connsiteX2" fmla="*/ 2961414 w 2961414"/>
                  <a:gd name="connsiteY2" fmla="*/ 1675673 h 2037361"/>
                  <a:gd name="connsiteX3" fmla="*/ 1957683 w 2961414"/>
                  <a:gd name="connsiteY3" fmla="*/ 2037361 h 2037361"/>
                  <a:gd name="connsiteX4" fmla="*/ 0 w 2961414"/>
                  <a:gd name="connsiteY4" fmla="*/ 94027 h 2037361"/>
                  <a:gd name="connsiteX0" fmla="*/ 944765 w 2961414"/>
                  <a:gd name="connsiteY0" fmla="*/ 0 h 2037361"/>
                  <a:gd name="connsiteX1" fmla="*/ 2961414 w 2961414"/>
                  <a:gd name="connsiteY1" fmla="*/ 1675673 h 2037361"/>
                  <a:gd name="connsiteX2" fmla="*/ 1957683 w 2961414"/>
                  <a:gd name="connsiteY2" fmla="*/ 2037361 h 2037361"/>
                  <a:gd name="connsiteX3" fmla="*/ 0 w 2961414"/>
                  <a:gd name="connsiteY3" fmla="*/ 94027 h 2037361"/>
                  <a:gd name="connsiteX0" fmla="*/ 944765 w 2775151"/>
                  <a:gd name="connsiteY0" fmla="*/ 0 h 2037361"/>
                  <a:gd name="connsiteX1" fmla="*/ 2775151 w 2775151"/>
                  <a:gd name="connsiteY1" fmla="*/ 1574076 h 2037361"/>
                  <a:gd name="connsiteX2" fmla="*/ 1957683 w 2775151"/>
                  <a:gd name="connsiteY2" fmla="*/ 2037361 h 2037361"/>
                  <a:gd name="connsiteX3" fmla="*/ 0 w 2775151"/>
                  <a:gd name="connsiteY3" fmla="*/ 94027 h 2037361"/>
                  <a:gd name="connsiteX0" fmla="*/ 944765 w 2673551"/>
                  <a:gd name="connsiteY0" fmla="*/ 0 h 2037361"/>
                  <a:gd name="connsiteX1" fmla="*/ 2673551 w 2673551"/>
                  <a:gd name="connsiteY1" fmla="*/ 1506342 h 2037361"/>
                  <a:gd name="connsiteX2" fmla="*/ 1957683 w 2673551"/>
                  <a:gd name="connsiteY2" fmla="*/ 2037361 h 2037361"/>
                  <a:gd name="connsiteX3" fmla="*/ 0 w 2673551"/>
                  <a:gd name="connsiteY3" fmla="*/ 94027 h 2037361"/>
                  <a:gd name="connsiteX0" fmla="*/ 944765 w 2673551"/>
                  <a:gd name="connsiteY0" fmla="*/ 0 h 2037361"/>
                  <a:gd name="connsiteX1" fmla="*/ 1125105 w 2673551"/>
                  <a:gd name="connsiteY1" fmla="*/ 142582 h 2037361"/>
                  <a:gd name="connsiteX2" fmla="*/ 2673551 w 2673551"/>
                  <a:gd name="connsiteY2" fmla="*/ 1506342 h 2037361"/>
                  <a:gd name="connsiteX3" fmla="*/ 1957683 w 2673551"/>
                  <a:gd name="connsiteY3" fmla="*/ 2037361 h 2037361"/>
                  <a:gd name="connsiteX4" fmla="*/ 0 w 2673551"/>
                  <a:gd name="connsiteY4" fmla="*/ 94027 h 2037361"/>
                  <a:gd name="connsiteX0" fmla="*/ 81165 w 2673551"/>
                  <a:gd name="connsiteY0" fmla="*/ 0 h 1952695"/>
                  <a:gd name="connsiteX1" fmla="*/ 1125105 w 2673551"/>
                  <a:gd name="connsiteY1" fmla="*/ 57916 h 1952695"/>
                  <a:gd name="connsiteX2" fmla="*/ 2673551 w 2673551"/>
                  <a:gd name="connsiteY2" fmla="*/ 1421676 h 1952695"/>
                  <a:gd name="connsiteX3" fmla="*/ 1957683 w 2673551"/>
                  <a:gd name="connsiteY3" fmla="*/ 1952695 h 1952695"/>
                  <a:gd name="connsiteX4" fmla="*/ 0 w 2673551"/>
                  <a:gd name="connsiteY4" fmla="*/ 9361 h 195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551" h="1952695">
                    <a:moveTo>
                      <a:pt x="81165" y="0"/>
                    </a:moveTo>
                    <a:lnTo>
                      <a:pt x="1125105" y="57916"/>
                    </a:lnTo>
                    <a:lnTo>
                      <a:pt x="2673551" y="1421676"/>
                    </a:lnTo>
                    <a:lnTo>
                      <a:pt x="1957683" y="1952695"/>
                    </a:lnTo>
                    <a:lnTo>
                      <a:pt x="0" y="9361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022917" y="4484760"/>
                <a:ext cx="387881" cy="34381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97535" y="5123349"/>
                <a:ext cx="637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DC-8</a:t>
                </a:r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3556001" y="1794934"/>
                <a:ext cx="4402666" cy="43010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167467" y="4199467"/>
                <a:ext cx="2726266" cy="13208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467" y="2963333"/>
                <a:ext cx="2590800" cy="15578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>
                <a:off x="1759565" y="1"/>
                <a:ext cx="6410936" cy="6438266"/>
              </a:xfrm>
              <a:custGeom>
                <a:avLst/>
                <a:gdLst>
                  <a:gd name="connsiteX0" fmla="*/ 7971594 w 8522414"/>
                  <a:gd name="connsiteY0" fmla="*/ 3503586 h 6517587"/>
                  <a:gd name="connsiteX1" fmla="*/ 1285247 w 8522414"/>
                  <a:gd name="connsiteY1" fmla="*/ 6517587 h 6517587"/>
                  <a:gd name="connsiteX2" fmla="*/ 0 w 8522414"/>
                  <a:gd name="connsiteY2" fmla="*/ 2968103 h 6517587"/>
                  <a:gd name="connsiteX3" fmla="*/ 7328970 w 8522414"/>
                  <a:gd name="connsiteY3" fmla="*/ 0 h 6517587"/>
                  <a:gd name="connsiteX4" fmla="*/ 8461212 w 8522414"/>
                  <a:gd name="connsiteY4" fmla="*/ 596681 h 6517587"/>
                  <a:gd name="connsiteX5" fmla="*/ 8522414 w 8522414"/>
                  <a:gd name="connsiteY5" fmla="*/ 3258794 h 6517587"/>
                  <a:gd name="connsiteX6" fmla="*/ 7971594 w 8522414"/>
                  <a:gd name="connsiteY6" fmla="*/ 3503586 h 6517587"/>
                  <a:gd name="connsiteX0" fmla="*/ 7619681 w 8170501"/>
                  <a:gd name="connsiteY0" fmla="*/ 3503586 h 6517587"/>
                  <a:gd name="connsiteX1" fmla="*/ 933334 w 8170501"/>
                  <a:gd name="connsiteY1" fmla="*/ 6517587 h 6517587"/>
                  <a:gd name="connsiteX2" fmla="*/ 0 w 8170501"/>
                  <a:gd name="connsiteY2" fmla="*/ 3794276 h 6517587"/>
                  <a:gd name="connsiteX3" fmla="*/ 6977057 w 8170501"/>
                  <a:gd name="connsiteY3" fmla="*/ 0 h 6517587"/>
                  <a:gd name="connsiteX4" fmla="*/ 8109299 w 8170501"/>
                  <a:gd name="connsiteY4" fmla="*/ 596681 h 6517587"/>
                  <a:gd name="connsiteX5" fmla="*/ 8170501 w 8170501"/>
                  <a:gd name="connsiteY5" fmla="*/ 3258794 h 6517587"/>
                  <a:gd name="connsiteX6" fmla="*/ 7619681 w 8170501"/>
                  <a:gd name="connsiteY6" fmla="*/ 3503586 h 6517587"/>
                  <a:gd name="connsiteX0" fmla="*/ 7619681 w 8170501"/>
                  <a:gd name="connsiteY0" fmla="*/ 2922205 h 5936206"/>
                  <a:gd name="connsiteX1" fmla="*/ 933334 w 8170501"/>
                  <a:gd name="connsiteY1" fmla="*/ 5936206 h 5936206"/>
                  <a:gd name="connsiteX2" fmla="*/ 0 w 8170501"/>
                  <a:gd name="connsiteY2" fmla="*/ 3212895 h 5936206"/>
                  <a:gd name="connsiteX3" fmla="*/ 7191265 w 8170501"/>
                  <a:gd name="connsiteY3" fmla="*/ 0 h 5936206"/>
                  <a:gd name="connsiteX4" fmla="*/ 8109299 w 8170501"/>
                  <a:gd name="connsiteY4" fmla="*/ 15300 h 5936206"/>
                  <a:gd name="connsiteX5" fmla="*/ 8170501 w 8170501"/>
                  <a:gd name="connsiteY5" fmla="*/ 2677413 h 5936206"/>
                  <a:gd name="connsiteX6" fmla="*/ 7619681 w 8170501"/>
                  <a:gd name="connsiteY6" fmla="*/ 2922205 h 5936206"/>
                  <a:gd name="connsiteX0" fmla="*/ 7619681 w 8170501"/>
                  <a:gd name="connsiteY0" fmla="*/ 2922205 h 5722013"/>
                  <a:gd name="connsiteX1" fmla="*/ 887433 w 8170501"/>
                  <a:gd name="connsiteY1" fmla="*/ 5722013 h 5722013"/>
                  <a:gd name="connsiteX2" fmla="*/ 0 w 8170501"/>
                  <a:gd name="connsiteY2" fmla="*/ 3212895 h 5722013"/>
                  <a:gd name="connsiteX3" fmla="*/ 7191265 w 8170501"/>
                  <a:gd name="connsiteY3" fmla="*/ 0 h 5722013"/>
                  <a:gd name="connsiteX4" fmla="*/ 8109299 w 8170501"/>
                  <a:gd name="connsiteY4" fmla="*/ 15300 h 5722013"/>
                  <a:gd name="connsiteX5" fmla="*/ 8170501 w 8170501"/>
                  <a:gd name="connsiteY5" fmla="*/ 2677413 h 5722013"/>
                  <a:gd name="connsiteX6" fmla="*/ 7619681 w 8170501"/>
                  <a:gd name="connsiteY6" fmla="*/ 2922205 h 5722013"/>
                  <a:gd name="connsiteX0" fmla="*/ 7619681 w 8109299"/>
                  <a:gd name="connsiteY0" fmla="*/ 2922205 h 5722013"/>
                  <a:gd name="connsiteX1" fmla="*/ 887433 w 8109299"/>
                  <a:gd name="connsiteY1" fmla="*/ 5722013 h 5722013"/>
                  <a:gd name="connsiteX2" fmla="*/ 0 w 8109299"/>
                  <a:gd name="connsiteY2" fmla="*/ 3212895 h 5722013"/>
                  <a:gd name="connsiteX3" fmla="*/ 7191265 w 8109299"/>
                  <a:gd name="connsiteY3" fmla="*/ 0 h 5722013"/>
                  <a:gd name="connsiteX4" fmla="*/ 8109299 w 8109299"/>
                  <a:gd name="connsiteY4" fmla="*/ 15300 h 5722013"/>
                  <a:gd name="connsiteX5" fmla="*/ 8109299 w 8109299"/>
                  <a:gd name="connsiteY5" fmla="*/ 2539718 h 5722013"/>
                  <a:gd name="connsiteX6" fmla="*/ 7619681 w 8109299"/>
                  <a:gd name="connsiteY6" fmla="*/ 2922205 h 5722013"/>
                  <a:gd name="connsiteX0" fmla="*/ 7573780 w 8109299"/>
                  <a:gd name="connsiteY0" fmla="*/ 2799809 h 5722013"/>
                  <a:gd name="connsiteX1" fmla="*/ 887433 w 8109299"/>
                  <a:gd name="connsiteY1" fmla="*/ 5722013 h 5722013"/>
                  <a:gd name="connsiteX2" fmla="*/ 0 w 8109299"/>
                  <a:gd name="connsiteY2" fmla="*/ 3212895 h 5722013"/>
                  <a:gd name="connsiteX3" fmla="*/ 7191265 w 8109299"/>
                  <a:gd name="connsiteY3" fmla="*/ 0 h 5722013"/>
                  <a:gd name="connsiteX4" fmla="*/ 8109299 w 8109299"/>
                  <a:gd name="connsiteY4" fmla="*/ 15300 h 5722013"/>
                  <a:gd name="connsiteX5" fmla="*/ 8109299 w 8109299"/>
                  <a:gd name="connsiteY5" fmla="*/ 2539718 h 5722013"/>
                  <a:gd name="connsiteX6" fmla="*/ 7573780 w 8109299"/>
                  <a:gd name="connsiteY6" fmla="*/ 2799809 h 5722013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7191265 w 8109299"/>
                  <a:gd name="connsiteY3" fmla="*/ 428386 h 6150399"/>
                  <a:gd name="connsiteX4" fmla="*/ 8109299 w 8109299"/>
                  <a:gd name="connsiteY4" fmla="*/ 443686 h 6150399"/>
                  <a:gd name="connsiteX5" fmla="*/ 8109299 w 8109299"/>
                  <a:gd name="connsiteY5" fmla="*/ 2968104 h 6150399"/>
                  <a:gd name="connsiteX6" fmla="*/ 5921319 w 8109299"/>
                  <a:gd name="connsiteY6" fmla="*/ 0 h 6150399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6410936 w 8109299"/>
                  <a:gd name="connsiteY3" fmla="*/ 3870773 h 6150399"/>
                  <a:gd name="connsiteX4" fmla="*/ 8109299 w 8109299"/>
                  <a:gd name="connsiteY4" fmla="*/ 443686 h 6150399"/>
                  <a:gd name="connsiteX5" fmla="*/ 8109299 w 8109299"/>
                  <a:gd name="connsiteY5" fmla="*/ 2968104 h 6150399"/>
                  <a:gd name="connsiteX6" fmla="*/ 5921319 w 8109299"/>
                  <a:gd name="connsiteY6" fmla="*/ 0 h 6150399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6410936 w 8109299"/>
                  <a:gd name="connsiteY3" fmla="*/ 3870773 h 6150399"/>
                  <a:gd name="connsiteX4" fmla="*/ 8109299 w 8109299"/>
                  <a:gd name="connsiteY4" fmla="*/ 443686 h 6150399"/>
                  <a:gd name="connsiteX5" fmla="*/ 5921319 w 8109299"/>
                  <a:gd name="connsiteY5" fmla="*/ 0 h 6150399"/>
                  <a:gd name="connsiteX0" fmla="*/ 5921319 w 6410936"/>
                  <a:gd name="connsiteY0" fmla="*/ 0 h 6150399"/>
                  <a:gd name="connsiteX1" fmla="*/ 887433 w 6410936"/>
                  <a:gd name="connsiteY1" fmla="*/ 6150399 h 6150399"/>
                  <a:gd name="connsiteX2" fmla="*/ 0 w 6410936"/>
                  <a:gd name="connsiteY2" fmla="*/ 3641281 h 6150399"/>
                  <a:gd name="connsiteX3" fmla="*/ 6410936 w 6410936"/>
                  <a:gd name="connsiteY3" fmla="*/ 3870773 h 6150399"/>
                  <a:gd name="connsiteX4" fmla="*/ 5921319 w 6410936"/>
                  <a:gd name="connsiteY4" fmla="*/ 0 h 6150399"/>
                  <a:gd name="connsiteX0" fmla="*/ 5921319 w 6410936"/>
                  <a:gd name="connsiteY0" fmla="*/ 0 h 6150399"/>
                  <a:gd name="connsiteX1" fmla="*/ 4692035 w 6410936"/>
                  <a:gd name="connsiteY1" fmla="*/ 1490133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150399"/>
                  <a:gd name="connsiteX1" fmla="*/ 5318568 w 6410936"/>
                  <a:gd name="connsiteY1" fmla="*/ 1964266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150399"/>
                  <a:gd name="connsiteX1" fmla="*/ 5589502 w 6410936"/>
                  <a:gd name="connsiteY1" fmla="*/ 2319866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438266"/>
                  <a:gd name="connsiteX1" fmla="*/ 5589502 w 6410936"/>
                  <a:gd name="connsiteY1" fmla="*/ 2319866 h 6438266"/>
                  <a:gd name="connsiteX2" fmla="*/ 1310766 w 6410936"/>
                  <a:gd name="connsiteY2" fmla="*/ 6438266 h 6438266"/>
                  <a:gd name="connsiteX3" fmla="*/ 0 w 6410936"/>
                  <a:gd name="connsiteY3" fmla="*/ 3641281 h 6438266"/>
                  <a:gd name="connsiteX4" fmla="*/ 6410936 w 6410936"/>
                  <a:gd name="connsiteY4" fmla="*/ 3870773 h 6438266"/>
                  <a:gd name="connsiteX5" fmla="*/ 5921319 w 6410936"/>
                  <a:gd name="connsiteY5" fmla="*/ 0 h 643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10936" h="6438266">
                    <a:moveTo>
                      <a:pt x="5921319" y="0"/>
                    </a:moveTo>
                    <a:lnTo>
                      <a:pt x="5589502" y="2319866"/>
                    </a:lnTo>
                    <a:lnTo>
                      <a:pt x="1310766" y="6438266"/>
                    </a:lnTo>
                    <a:lnTo>
                      <a:pt x="0" y="3641281"/>
                    </a:lnTo>
                    <a:lnTo>
                      <a:pt x="6410936" y="3870773"/>
                    </a:lnTo>
                    <a:lnTo>
                      <a:pt x="5921319" y="0"/>
                    </a:lnTo>
                    <a:close/>
                  </a:path>
                </a:pathLst>
              </a:custGeom>
              <a:noFill/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302000" y="2963333"/>
                <a:ext cx="1591733" cy="24722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116667" y="4182534"/>
                <a:ext cx="558800" cy="179493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2236389" y="3589492"/>
                <a:ext cx="61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ER-2</a:t>
                </a:r>
                <a:endParaRPr lang="en-US" dirty="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202514" y="3308350"/>
                <a:ext cx="1093636" cy="338554"/>
                <a:chOff x="6202514" y="3308350"/>
                <a:chExt cx="1093636" cy="338554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6202514" y="3370889"/>
                  <a:ext cx="204636" cy="204161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6457950" y="3308350"/>
                  <a:ext cx="838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NPOL</a:t>
                  </a:r>
                  <a:endParaRPr lang="en-US" sz="1600" dirty="0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7613650" y="8255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X-band</a:t>
              </a:r>
              <a:endParaRPr lang="en-US" sz="16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358214" y="145089"/>
              <a:ext cx="204636" cy="204161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24" idx="5"/>
            </p:cNvCxnSpPr>
            <p:nvPr/>
          </p:nvCxnSpPr>
          <p:spPr>
            <a:xfrm>
              <a:off x="7532882" y="319351"/>
              <a:ext cx="510451" cy="301651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087033" y="736600"/>
              <a:ext cx="5149851" cy="4948766"/>
              <a:chOff x="1490133" y="660400"/>
              <a:chExt cx="5149851" cy="4948766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490133" y="660400"/>
                <a:ext cx="5130800" cy="4792133"/>
              </a:xfrm>
              <a:custGeom>
                <a:avLst/>
                <a:gdLst>
                  <a:gd name="connsiteX0" fmla="*/ 0 w 5130800"/>
                  <a:gd name="connsiteY0" fmla="*/ 4792133 h 4792133"/>
                  <a:gd name="connsiteX1" fmla="*/ 1083734 w 5130800"/>
                  <a:gd name="connsiteY1" fmla="*/ 4605867 h 4792133"/>
                  <a:gd name="connsiteX2" fmla="*/ 1845734 w 5130800"/>
                  <a:gd name="connsiteY2" fmla="*/ 4250267 h 4792133"/>
                  <a:gd name="connsiteX3" fmla="*/ 2777067 w 5130800"/>
                  <a:gd name="connsiteY3" fmla="*/ 3623733 h 4792133"/>
                  <a:gd name="connsiteX4" fmla="*/ 3556000 w 5130800"/>
                  <a:gd name="connsiteY4" fmla="*/ 2912533 h 4792133"/>
                  <a:gd name="connsiteX5" fmla="*/ 4216400 w 5130800"/>
                  <a:gd name="connsiteY5" fmla="*/ 2065867 h 4792133"/>
                  <a:gd name="connsiteX6" fmla="*/ 4792134 w 5130800"/>
                  <a:gd name="connsiteY6" fmla="*/ 982133 h 4792133"/>
                  <a:gd name="connsiteX7" fmla="*/ 5130800 w 5130800"/>
                  <a:gd name="connsiteY7" fmla="*/ 0 h 479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30800" h="4792133">
                    <a:moveTo>
                      <a:pt x="0" y="4792133"/>
                    </a:moveTo>
                    <a:cubicBezTo>
                      <a:pt x="388056" y="4744155"/>
                      <a:pt x="776112" y="4696178"/>
                      <a:pt x="1083734" y="4605867"/>
                    </a:cubicBezTo>
                    <a:cubicBezTo>
                      <a:pt x="1391356" y="4515556"/>
                      <a:pt x="1563512" y="4413956"/>
                      <a:pt x="1845734" y="4250267"/>
                    </a:cubicBezTo>
                    <a:cubicBezTo>
                      <a:pt x="2127956" y="4086578"/>
                      <a:pt x="2492023" y="3846689"/>
                      <a:pt x="2777067" y="3623733"/>
                    </a:cubicBezTo>
                    <a:cubicBezTo>
                      <a:pt x="3062111" y="3400777"/>
                      <a:pt x="3316111" y="3172177"/>
                      <a:pt x="3556000" y="2912533"/>
                    </a:cubicBezTo>
                    <a:cubicBezTo>
                      <a:pt x="3795889" y="2652889"/>
                      <a:pt x="4010378" y="2387600"/>
                      <a:pt x="4216400" y="2065867"/>
                    </a:cubicBezTo>
                    <a:cubicBezTo>
                      <a:pt x="4422422" y="1744134"/>
                      <a:pt x="4639734" y="1326444"/>
                      <a:pt x="4792134" y="982133"/>
                    </a:cubicBezTo>
                    <a:cubicBezTo>
                      <a:pt x="4944534" y="637822"/>
                      <a:pt x="5130800" y="0"/>
                      <a:pt x="5130800" y="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3338288">
                <a:off x="1862667" y="533823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1945957">
                <a:off x="3329517" y="479213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1419642">
                <a:off x="4504266" y="39348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337055">
                <a:off x="5672667" y="25632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21144486">
                <a:off x="6352118" y="11789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72943" y="112184"/>
              <a:ext cx="43947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OLYMPEX Sample Flight Patterns </a:t>
              </a:r>
              <a:endParaRPr lang="en-US" sz="32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775201" y="2878292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89300" y="30988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25700" y="28067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dropsondes</a:t>
            </a:r>
            <a:endParaRPr lang="en-US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813300" y="55880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57400" y="42545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18200" y="45974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041900" y="5024592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Spiral ascent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3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Tropical Cyclones</a:t>
            </a:r>
          </a:p>
        </p:txBody>
      </p:sp>
    </p:spTree>
    <p:extLst>
      <p:ext uri="{BB962C8B-B14F-4D97-AF65-F5344CB8AC3E}">
        <p14:creationId xmlns:p14="http://schemas.microsoft.com/office/powerpoint/2010/main" val="169735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71096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2704" y="6550223"/>
            <a:ext cx="115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Houze 2010</a:t>
            </a: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4500"/>
            <a:ext cx="7912100" cy="59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5872" y="6072070"/>
            <a:ext cx="2150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Didlake and Houze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6201" y="1034429"/>
            <a:ext cx="1060554" cy="87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957430" y="1872447"/>
            <a:ext cx="1767589" cy="851112"/>
          </a:xfrm>
          <a:custGeom>
            <a:avLst/>
            <a:gdLst>
              <a:gd name="connsiteX0" fmla="*/ 39280 w 1767589"/>
              <a:gd name="connsiteY0" fmla="*/ 26188 h 851112"/>
              <a:gd name="connsiteX1" fmla="*/ 1767589 w 1767589"/>
              <a:gd name="connsiteY1" fmla="*/ 26188 h 851112"/>
              <a:gd name="connsiteX2" fmla="*/ 1754496 w 1767589"/>
              <a:gd name="connsiteY2" fmla="*/ 811830 h 851112"/>
              <a:gd name="connsiteX3" fmla="*/ 510637 w 1767589"/>
              <a:gd name="connsiteY3" fmla="*/ 851112 h 851112"/>
              <a:gd name="connsiteX4" fmla="*/ 0 w 1767589"/>
              <a:gd name="connsiteY4" fmla="*/ 222598 h 851112"/>
              <a:gd name="connsiteX5" fmla="*/ 91653 w 1767589"/>
              <a:gd name="connsiteY5" fmla="*/ 0 h 8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589" h="851112">
                <a:moveTo>
                  <a:pt x="39280" y="26188"/>
                </a:moveTo>
                <a:lnTo>
                  <a:pt x="1767589" y="26188"/>
                </a:lnTo>
                <a:lnTo>
                  <a:pt x="1754496" y="811830"/>
                </a:lnTo>
                <a:lnTo>
                  <a:pt x="510637" y="851112"/>
                </a:lnTo>
                <a:lnTo>
                  <a:pt x="0" y="222598"/>
                </a:lnTo>
                <a:lnTo>
                  <a:pt x="91653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72142" y="1545096"/>
            <a:ext cx="203618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Along band jet at low-mid levels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6922" y="4176997"/>
            <a:ext cx="1728310" cy="693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0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269" y="6442386"/>
            <a:ext cx="1531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Smith et al.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7672" y="576137"/>
            <a:ext cx="6166922" cy="82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Gravity wave response of rainband jet to a small mountain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9500" y="0"/>
            <a:ext cx="6985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7" t="3264"/>
          <a:stretch/>
        </p:blipFill>
        <p:spPr>
          <a:xfrm>
            <a:off x="1079500" y="306175"/>
            <a:ext cx="6985001" cy="610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1801" y="395075"/>
            <a:ext cx="4699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1801" y="3557375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2079" y="6465175"/>
            <a:ext cx="1772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Yu and Cheng 2008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64"/>
            <a:ext cx="9144000" cy="6728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9122" y="6392088"/>
            <a:ext cx="151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Willoughby 1998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119" y="90309"/>
            <a:ext cx="3327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Eyewall of a tropical cyclone</a:t>
            </a:r>
          </a:p>
        </p:txBody>
      </p:sp>
    </p:spTree>
    <p:extLst>
      <p:ext uri="{BB962C8B-B14F-4D97-AF65-F5344CB8AC3E}">
        <p14:creationId xmlns:p14="http://schemas.microsoft.com/office/powerpoint/2010/main" val="149548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3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8529" y="0"/>
            <a:ext cx="6386942" cy="6858000"/>
            <a:chOff x="1559442" y="0"/>
            <a:chExt cx="6386942" cy="6858000"/>
          </a:xfrm>
        </p:grpSpPr>
        <p:sp>
          <p:nvSpPr>
            <p:cNvPr id="3" name="Rectangle 2"/>
            <p:cNvSpPr/>
            <p:nvPr/>
          </p:nvSpPr>
          <p:spPr>
            <a:xfrm>
              <a:off x="1559442" y="0"/>
              <a:ext cx="6386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442" y="0"/>
              <a:ext cx="6177970" cy="6477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45385" y="6437718"/>
              <a:ext cx="1611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Geerts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 et al. 2000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24936" y="106102"/>
            <a:ext cx="58073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Eye of storm moving over Hispaniola</a:t>
            </a:r>
          </a:p>
        </p:txBody>
      </p:sp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096" y="720566"/>
            <a:ext cx="8134656" cy="541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Mountain effects on the three types of precipitating cloud systems: 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Convection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: 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apping and triggering of intense convection</a:t>
            </a:r>
          </a:p>
          <a:p>
            <a:pPr marL="1139825" lvl="2" indent="-225425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Complex diurnal variations due to upscale growth of convection</a:t>
            </a:r>
          </a:p>
          <a:p>
            <a:pPr lvl="1"/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Fronts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: </a:t>
            </a:r>
          </a:p>
          <a:p>
            <a:pPr marL="1138238" lvl="2" indent="-223838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Windward side enhancement due to </a:t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–Barrier scale uplift</a:t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Tranverse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ridge/valley scale gravity waves </a:t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–Smaller scale turbulent enhancement</a:t>
            </a:r>
          </a:p>
          <a:p>
            <a:pPr marL="1138238" lvl="2" indent="-223838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681038" lvl="1" indent="-223838"/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Tropical cyclones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(need much more work)</a:t>
            </a:r>
          </a:p>
          <a:p>
            <a:pPr marL="1138238" lvl="2" indent="-223838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Along band winds encountering mountain barriers</a:t>
            </a:r>
          </a:p>
          <a:p>
            <a:pPr marL="1138238" lvl="2" indent="-223838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Convection released in the eye passing over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terrain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4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588" y="2967335"/>
            <a:ext cx="1416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336" y="4660864"/>
            <a:ext cx="650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This research was funded by NSF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Grant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AGS-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1144105 and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NASA Grant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NNX13AG71G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13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6776" y="0"/>
            <a:ext cx="4977224" cy="6858000"/>
            <a:chOff x="4166776" y="0"/>
            <a:chExt cx="4977224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2479"/>
            <a:stretch/>
          </p:blipFill>
          <p:spPr>
            <a:xfrm>
              <a:off x="4166777" y="0"/>
              <a:ext cx="4977223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166776" y="1237534"/>
              <a:ext cx="4977224" cy="5620466"/>
              <a:chOff x="4166776" y="1237534"/>
              <a:chExt cx="4977224" cy="562046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166776" y="2438400"/>
                <a:ext cx="4977223" cy="4419600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352864" y="1237534"/>
                <a:ext cx="4791136" cy="1200866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2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2438400"/>
            <a:ext cx="4977223" cy="4419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3175000"/>
            <a:ext cx="4977223" cy="368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4356100"/>
            <a:ext cx="4977223" cy="25019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5486400"/>
            <a:ext cx="4977223" cy="1371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2802</TotalTime>
  <Words>528</Words>
  <Application>Microsoft Macintosh PowerPoint</Application>
  <PresentationFormat>On-screen Show (4:3)</PresentationFormat>
  <Paragraphs>159</Paragraphs>
  <Slides>42</Slides>
  <Notes>11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Default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OLYMPEX Ground Instrumentation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63</cp:revision>
  <dcterms:created xsi:type="dcterms:W3CDTF">2015-03-21T21:41:56Z</dcterms:created>
  <dcterms:modified xsi:type="dcterms:W3CDTF">2015-04-10T10:07:25Z</dcterms:modified>
</cp:coreProperties>
</file>