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7" r:id="rId2"/>
    <p:sldMasterId id="2147483682" r:id="rId3"/>
    <p:sldMasterId id="2147483700" r:id="rId4"/>
    <p:sldMasterId id="2147483714" r:id="rId5"/>
    <p:sldMasterId id="2147483728" r:id="rId6"/>
    <p:sldMasterId id="2147483732" r:id="rId7"/>
    <p:sldMasterId id="2147483736" r:id="rId8"/>
    <p:sldMasterId id="2147483748" r:id="rId9"/>
  </p:sldMasterIdLst>
  <p:notesMasterIdLst>
    <p:notesMasterId r:id="rId38"/>
  </p:notesMasterIdLst>
  <p:sldIdLst>
    <p:sldId id="282" r:id="rId10"/>
    <p:sldId id="259" r:id="rId11"/>
    <p:sldId id="274" r:id="rId12"/>
    <p:sldId id="292" r:id="rId13"/>
    <p:sldId id="293" r:id="rId14"/>
    <p:sldId id="296" r:id="rId15"/>
    <p:sldId id="297" r:id="rId16"/>
    <p:sldId id="290" r:id="rId17"/>
    <p:sldId id="279" r:id="rId18"/>
    <p:sldId id="264" r:id="rId19"/>
    <p:sldId id="265" r:id="rId20"/>
    <p:sldId id="303" r:id="rId21"/>
    <p:sldId id="261" r:id="rId22"/>
    <p:sldId id="277" r:id="rId23"/>
    <p:sldId id="287" r:id="rId24"/>
    <p:sldId id="286" r:id="rId25"/>
    <p:sldId id="295" r:id="rId26"/>
    <p:sldId id="301" r:id="rId27"/>
    <p:sldId id="281" r:id="rId28"/>
    <p:sldId id="302" r:id="rId29"/>
    <p:sldId id="257" r:id="rId30"/>
    <p:sldId id="268" r:id="rId31"/>
    <p:sldId id="289" r:id="rId32"/>
    <p:sldId id="267" r:id="rId33"/>
    <p:sldId id="288" r:id="rId34"/>
    <p:sldId id="271" r:id="rId35"/>
    <p:sldId id="273" r:id="rId36"/>
    <p:sldId id="28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4023"/>
    <a:srgbClr val="793A8F"/>
    <a:srgbClr val="EA421A"/>
    <a:srgbClr val="F7AA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374" autoAdjust="0"/>
  </p:normalViewPr>
  <p:slideViewPr>
    <p:cSldViewPr snapToGrid="0" snapToObjects="1">
      <p:cViewPr varScale="1">
        <p:scale>
          <a:sx n="97" d="100"/>
          <a:sy n="97" d="100"/>
        </p:scale>
        <p:origin x="-752" y="-11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E2F83-4295-E448-8ABF-7BB9D5B964CA}" type="datetimeFigureOut">
              <a:rPr lang="en-US" smtClean="0"/>
              <a:t>4/15/15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1AB09-CDDC-E94D-A3C1-EBCC2BAB1081}" type="slidenum">
              <a:rPr lang="en-US" smtClean="0"/>
              <a:t>‹#›</a:t>
            </a:fld>
            <a:endParaRPr lang="en-US"/>
          </a:p>
        </p:txBody>
      </p:sp>
    </p:spTree>
    <p:extLst>
      <p:ext uri="{BB962C8B-B14F-4D97-AF65-F5344CB8AC3E}">
        <p14:creationId xmlns:p14="http://schemas.microsoft.com/office/powerpoint/2010/main" val="20352552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8BAD7E6-8391-2E48-A5CA-19E32708A2FA}" type="slidenum">
              <a:rPr lang="en-US" sz="1200">
                <a:solidFill>
                  <a:srgbClr val="000000"/>
                </a:solidFill>
              </a:rPr>
              <a:pPr eaLnBrk="1" fontAlgn="base" hangingPunct="1">
                <a:spcBef>
                  <a:spcPct val="0"/>
                </a:spcBef>
                <a:spcAft>
                  <a:spcPct val="0"/>
                </a:spcAft>
              </a:pPr>
              <a:t>2</a:t>
            </a:fld>
            <a:endParaRPr lang="en-US" sz="1200">
              <a:solidFill>
                <a:srgbClr val="000000"/>
              </a:solidFill>
            </a:endParaRPr>
          </a:p>
        </p:txBody>
      </p:sp>
      <p:sp>
        <p:nvSpPr>
          <p:cNvPr id="64514" name="Rectangle 2"/>
          <p:cNvSpPr>
            <a:spLocks noGrp="1" noRot="1" noChangeAspect="1" noChangeArrowheads="1"/>
          </p:cNvSpPr>
          <p:nvPr>
            <p:ph type="sldImg"/>
          </p:nvPr>
        </p:nvSpPr>
        <p:spPr bwMode="auto">
          <a:xfrm>
            <a:off x="1144588" y="685800"/>
            <a:ext cx="4570412"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8162864-33A9-E94F-A2E0-B5185BD0312F}" type="slidenum">
              <a:rPr lang="en-US" sz="1200">
                <a:solidFill>
                  <a:srgbClr val="000000"/>
                </a:solidFill>
              </a:rPr>
              <a:pPr eaLnBrk="1" fontAlgn="base" hangingPunct="1">
                <a:spcBef>
                  <a:spcPct val="0"/>
                </a:spcBef>
                <a:spcAft>
                  <a:spcPct val="0"/>
                </a:spcAft>
              </a:pPr>
              <a:t>22</a:t>
            </a:fld>
            <a:endParaRPr lang="en-US" sz="1200">
              <a:solidFill>
                <a:srgbClr val="000000"/>
              </a:solidFill>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No cap whatsoever. Very unstable all levels. LCL and LFC are elevated because air dry at lower levels. Once air gets above LFC, it can have very large buoyancy, strong updrafts, graupel, hail, lightning.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0DC673C-9E1C-E34C-9A38-2E6C516796A7}" type="slidenum">
              <a:rPr lang="en-US" sz="1200">
                <a:solidFill>
                  <a:srgbClr val="000000"/>
                </a:solidFill>
              </a:rPr>
              <a:pPr eaLnBrk="1" fontAlgn="base" hangingPunct="1">
                <a:spcBef>
                  <a:spcPct val="0"/>
                </a:spcBef>
                <a:spcAft>
                  <a:spcPct val="0"/>
                </a:spcAft>
              </a:pPr>
              <a:t>24</a:t>
            </a:fld>
            <a:endParaRPr lang="en-US" sz="1200">
              <a:solidFill>
                <a:srgbClr val="000000"/>
              </a:solidFill>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Marginally conditionally unstable through depth of troposphere. LCL low. Warm moist sfc air can get above LCL and have slight buoyancy to great heights, deep clouds, but relatively weak updrafts.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3884240" y="8685068"/>
            <a:ext cx="2972360" cy="457489"/>
          </a:xfrm>
          <a:prstGeom prst="rect">
            <a:avLst/>
          </a:prstGeom>
          <a:noFill/>
          <a:ln>
            <a:miter lim="800000"/>
            <a:headEnd/>
            <a:tailEnd/>
          </a:ln>
        </p:spPr>
        <p:txBody>
          <a:bodyPr lIns="91429" tIns="45714" rIns="91429" bIns="45714">
            <a:prstTxWarp prst="textNoShape">
              <a:avLst/>
            </a:prstTxWarp>
          </a:bodyPr>
          <a:lstStyle/>
          <a:p>
            <a:fld id="{8E44E35E-5BA3-6643-B330-EFB81361B233}" type="slidenum">
              <a:rPr lang="en-US">
                <a:solidFill>
                  <a:prstClr val="black"/>
                </a:solidFill>
                <a:latin typeface="Calibri"/>
              </a:rPr>
              <a:pPr/>
              <a:t>25</a:t>
            </a:fld>
            <a:endParaRPr lang="en-US">
              <a:solidFill>
                <a:prstClr val="black"/>
              </a:solidFill>
              <a:latin typeface="Calibri"/>
            </a:endParaRPr>
          </a:p>
        </p:txBody>
      </p:sp>
      <p:sp>
        <p:nvSpPr>
          <p:cNvPr id="46083" name="Rectangle 2"/>
          <p:cNvSpPr>
            <a:spLocks noGrp="1" noRot="1" noChangeAspect="1" noChangeArrowheads="1"/>
          </p:cNvSpPr>
          <p:nvPr>
            <p:ph type="sldImg"/>
          </p:nvPr>
        </p:nvSpPr>
        <p:spPr>
          <a:xfrm>
            <a:off x="1143000" y="685800"/>
            <a:ext cx="4572000" cy="3429000"/>
          </a:xfrm>
          <a:ln/>
        </p:spPr>
      </p:sp>
      <p:sp>
        <p:nvSpPr>
          <p:cNvPr id="46084" name="Rectangle 3"/>
          <p:cNvSpPr txBox="1">
            <a:spLocks noGrp="1" noChangeArrowheads="1"/>
          </p:cNvSpPr>
          <p:nvPr>
            <p:ph type="body" idx="1"/>
          </p:nvPr>
        </p:nvSpPr>
        <p:spPr>
          <a:xfrm>
            <a:off x="914681" y="4343978"/>
            <a:ext cx="5028640" cy="4114512"/>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232A79-99A4-D844-A6A3-E8573691738B}" type="slidenum">
              <a:rPr lang="en-US" sz="1200">
                <a:solidFill>
                  <a:srgbClr val="000000"/>
                </a:solidFill>
                <a:latin typeface="Calibri" charset="0"/>
              </a:rPr>
              <a:pPr eaLnBrk="1" hangingPunct="1"/>
              <a:t>26</a:t>
            </a:fld>
            <a:endParaRPr lang="en-US" sz="1200">
              <a:solidFill>
                <a:srgbClr val="000000"/>
              </a:solidFill>
              <a:latin typeface="Calibri" charset="0"/>
            </a:endParaRPr>
          </a:p>
        </p:txBody>
      </p:sp>
      <p:sp>
        <p:nvSpPr>
          <p:cNvPr id="74755" name="Rectangle 2"/>
          <p:cNvSpPr>
            <a:spLocks noGrp="1" noRot="1" noChangeAspect="1" noChangeArrowheads="1"/>
          </p:cNvSpPr>
          <p:nvPr>
            <p:ph type="sldImg"/>
          </p:nvPr>
        </p:nvSpPr>
        <p:spPr bwMode="auto">
          <a:xfrm>
            <a:off x="1144588" y="685800"/>
            <a:ext cx="4570412"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475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B780E57-2E7D-7C45-8BD7-C1C82C574666}" type="slidenum">
              <a:rPr lang="en-US" sz="1200">
                <a:solidFill>
                  <a:srgbClr val="000000"/>
                </a:solidFill>
              </a:rPr>
              <a:pPr eaLnBrk="1" fontAlgn="base" hangingPunct="1">
                <a:spcBef>
                  <a:spcPct val="0"/>
                </a:spcBef>
                <a:spcAft>
                  <a:spcPct val="0"/>
                </a:spcAft>
              </a:pPr>
              <a:t>27</a:t>
            </a:fld>
            <a:endParaRPr lang="en-US" sz="1200">
              <a:solidFill>
                <a:srgbClr val="000000"/>
              </a:solidFill>
            </a:endParaRPr>
          </a:p>
        </p:txBody>
      </p:sp>
      <p:sp>
        <p:nvSpPr>
          <p:cNvPr id="91138" name="Rectangle 2"/>
          <p:cNvSpPr>
            <a:spLocks noGrp="1" noRot="1" noChangeAspect="1" noChangeArrowheads="1"/>
          </p:cNvSpPr>
          <p:nvPr>
            <p:ph type="sldImg"/>
          </p:nvPr>
        </p:nvSpPr>
        <p:spPr bwMode="auto">
          <a:xfrm>
            <a:off x="1144588" y="685800"/>
            <a:ext cx="4570412"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5D94F22-4856-A94C-BC13-46C740C5B788}" type="slidenum">
              <a:rPr lang="en-US" sz="1200">
                <a:solidFill>
                  <a:srgbClr val="000000"/>
                </a:solidFill>
              </a:rPr>
              <a:pPr eaLnBrk="1" hangingPunct="1"/>
              <a:t>3</a:t>
            </a:fld>
            <a:endParaRPr lang="en-US" sz="1200">
              <a:solidFill>
                <a:srgbClr val="000000"/>
              </a:solidFill>
            </a:endParaRPr>
          </a:p>
        </p:txBody>
      </p:sp>
      <p:sp>
        <p:nvSpPr>
          <p:cNvPr id="89090" name="Rectangle 2"/>
          <p:cNvSpPr>
            <a:spLocks noGrp="1" noRot="1" noChangeAspect="1" noChangeArrowheads="1"/>
          </p:cNvSpPr>
          <p:nvPr>
            <p:ph type="sldImg"/>
          </p:nvPr>
        </p:nvSpPr>
        <p:spPr bwMode="auto">
          <a:xfrm>
            <a:off x="1144588" y="685800"/>
            <a:ext cx="4570412"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8BAD7E6-8391-2E48-A5CA-19E32708A2FA}" type="slidenum">
              <a:rPr lang="en-US" sz="1200">
                <a:solidFill>
                  <a:srgbClr val="000000"/>
                </a:solidFill>
              </a:rPr>
              <a:pPr eaLnBrk="1" hangingPunct="1"/>
              <a:t>4</a:t>
            </a:fld>
            <a:endParaRPr lang="en-US" sz="1200">
              <a:solidFill>
                <a:srgbClr val="000000"/>
              </a:solidFill>
            </a:endParaRPr>
          </a:p>
        </p:txBody>
      </p:sp>
      <p:sp>
        <p:nvSpPr>
          <p:cNvPr id="64514" name="Rectangle 2"/>
          <p:cNvSpPr>
            <a:spLocks noGrp="1" noRot="1" noChangeAspect="1" noChangeArrowheads="1"/>
          </p:cNvSpPr>
          <p:nvPr>
            <p:ph type="sldImg"/>
          </p:nvPr>
        </p:nvSpPr>
        <p:spPr bwMode="auto">
          <a:xfrm>
            <a:off x="1144588" y="685800"/>
            <a:ext cx="4570412"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AB09-CDDC-E94D-A3C1-EBCC2BAB1081}" type="slidenum">
              <a:rPr lang="en-US" smtClean="0"/>
              <a:t>8</a:t>
            </a:fld>
            <a:endParaRPr lang="en-US"/>
          </a:p>
        </p:txBody>
      </p:sp>
    </p:spTree>
    <p:extLst>
      <p:ext uri="{BB962C8B-B14F-4D97-AF65-F5344CB8AC3E}">
        <p14:creationId xmlns:p14="http://schemas.microsoft.com/office/powerpoint/2010/main" val="332817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5D94F22-4856-A94C-BC13-46C740C5B788}" type="slidenum">
              <a:rPr lang="en-US" sz="1200">
                <a:solidFill>
                  <a:srgbClr val="000000"/>
                </a:solidFill>
              </a:rPr>
              <a:pPr eaLnBrk="1" hangingPunct="1"/>
              <a:t>9</a:t>
            </a:fld>
            <a:endParaRPr lang="en-US" sz="1200">
              <a:solidFill>
                <a:srgbClr val="000000"/>
              </a:solidFill>
            </a:endParaRPr>
          </a:p>
        </p:txBody>
      </p:sp>
      <p:sp>
        <p:nvSpPr>
          <p:cNvPr id="89090" name="Rectangle 2"/>
          <p:cNvSpPr>
            <a:spLocks noGrp="1" noRot="1" noChangeAspect="1" noChangeArrowheads="1"/>
          </p:cNvSpPr>
          <p:nvPr>
            <p:ph type="sldImg"/>
          </p:nvPr>
        </p:nvSpPr>
        <p:spPr bwMode="auto">
          <a:xfrm>
            <a:off x="1144588" y="685800"/>
            <a:ext cx="4570412" cy="34290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9A424-20FA-3C4D-9EC4-81DB5DC962F3}" type="slidenum">
              <a:rPr lang="en-US">
                <a:solidFill>
                  <a:prstClr val="black"/>
                </a:solidFill>
                <a:latin typeface="Calibri"/>
              </a:rPr>
              <a:pPr/>
              <a:t>10</a:t>
            </a:fld>
            <a:endParaRPr lang="en-US">
              <a:solidFill>
                <a:prstClr val="black"/>
              </a:solidFill>
              <a:latin typeface="Calibri"/>
            </a:endParaRPr>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charset="0"/>
              </a:rPr>
              <a:t>ARM Radiative Heating Profile Workshop, 8-9 January 2007, San Diego, CA, USA</a:t>
            </a:r>
            <a:endParaRPr lang="en-US" sz="1200"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19" rtl="0" eaLnBrk="1" fontAlgn="auto" latinLnBrk="0" hangingPunct="1">
              <a:lnSpc>
                <a:spcPct val="100000"/>
              </a:lnSpc>
              <a:spcBef>
                <a:spcPts val="0"/>
              </a:spcBef>
              <a:spcAft>
                <a:spcPts val="0"/>
              </a:spcAft>
              <a:buClrTx/>
              <a:buSzTx/>
              <a:buFontTx/>
              <a:buNone/>
              <a:tabLst/>
              <a:defRPr/>
            </a:pPr>
            <a:r>
              <a:rPr lang="en-US" smtClean="0"/>
              <a:t>From Powell et al. 2012</a:t>
            </a:r>
          </a:p>
          <a:p>
            <a:endParaRPr lang="en-US"/>
          </a:p>
        </p:txBody>
      </p:sp>
      <p:sp>
        <p:nvSpPr>
          <p:cNvPr id="4" name="Slide Number Placeholder 3"/>
          <p:cNvSpPr>
            <a:spLocks noGrp="1"/>
          </p:cNvSpPr>
          <p:nvPr>
            <p:ph type="sldNum" sz="quarter" idx="10"/>
          </p:nvPr>
        </p:nvSpPr>
        <p:spPr/>
        <p:txBody>
          <a:bodyPr/>
          <a:lstStyle/>
          <a:p>
            <a:fld id="{8F44FC5D-F974-E943-8808-CFC6962BCE30}"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814754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AB09-CDDC-E94D-A3C1-EBCC2BAB1081}"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32817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3884240" y="8685068"/>
            <a:ext cx="2972360" cy="457489"/>
          </a:xfrm>
          <a:prstGeom prst="rect">
            <a:avLst/>
          </a:prstGeom>
          <a:noFill/>
          <a:ln>
            <a:miter lim="800000"/>
            <a:headEnd/>
            <a:tailEnd/>
          </a:ln>
        </p:spPr>
        <p:txBody>
          <a:bodyPr lIns="91429" tIns="45714" rIns="91429" bIns="45714">
            <a:prstTxWarp prst="textNoShape">
              <a:avLst/>
            </a:prstTxWarp>
          </a:bodyPr>
          <a:lstStyle/>
          <a:p>
            <a:fld id="{FC1F1EFF-9E38-EA4D-9172-751884B8B37E}" type="slidenum">
              <a:rPr lang="en-US">
                <a:solidFill>
                  <a:prstClr val="black"/>
                </a:solidFill>
                <a:latin typeface="Calibri"/>
              </a:rPr>
              <a:pPr/>
              <a:t>15</a:t>
            </a:fld>
            <a:endParaRPr lang="en-US">
              <a:solidFill>
                <a:prstClr val="black"/>
              </a:solidFill>
              <a:latin typeface="Calibri"/>
            </a:endParaRPr>
          </a:p>
        </p:txBody>
      </p:sp>
      <p:sp>
        <p:nvSpPr>
          <p:cNvPr id="46083" name="Rectangle 2"/>
          <p:cNvSpPr>
            <a:spLocks noGrp="1" noRot="1" noChangeAspect="1" noChangeArrowheads="1"/>
          </p:cNvSpPr>
          <p:nvPr>
            <p:ph type="sldImg"/>
          </p:nvPr>
        </p:nvSpPr>
        <p:spPr>
          <a:xfrm>
            <a:off x="1143000" y="685800"/>
            <a:ext cx="4572000" cy="3429000"/>
          </a:xfrm>
          <a:ln/>
        </p:spPr>
      </p:sp>
      <p:sp>
        <p:nvSpPr>
          <p:cNvPr id="46084" name="Rectangle 3"/>
          <p:cNvSpPr txBox="1">
            <a:spLocks noGrp="1" noChangeArrowheads="1"/>
          </p:cNvSpPr>
          <p:nvPr>
            <p:ph type="body" idx="1"/>
          </p:nvPr>
        </p:nvSpPr>
        <p:spPr>
          <a:xfrm>
            <a:off x="914681" y="4343978"/>
            <a:ext cx="5028640" cy="4114512"/>
          </a:xfrm>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15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75204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819" indent="0">
              <a:buNone/>
              <a:defRPr sz="1800">
                <a:solidFill>
                  <a:schemeClr val="tx1">
                    <a:tint val="75000"/>
                  </a:schemeClr>
                </a:solidFill>
              </a:defRPr>
            </a:lvl2pPr>
            <a:lvl3pPr marL="913642" indent="0">
              <a:buNone/>
              <a:defRPr sz="1600">
                <a:solidFill>
                  <a:schemeClr val="tx1">
                    <a:tint val="75000"/>
                  </a:schemeClr>
                </a:solidFill>
              </a:defRPr>
            </a:lvl3pPr>
            <a:lvl4pPr marL="1370464" indent="0">
              <a:buNone/>
              <a:defRPr sz="1400">
                <a:solidFill>
                  <a:schemeClr val="tx1">
                    <a:tint val="75000"/>
                  </a:schemeClr>
                </a:solidFill>
              </a:defRPr>
            </a:lvl4pPr>
            <a:lvl5pPr marL="1827283" indent="0">
              <a:buNone/>
              <a:defRPr sz="1400">
                <a:solidFill>
                  <a:schemeClr val="tx1">
                    <a:tint val="75000"/>
                  </a:schemeClr>
                </a:solidFill>
              </a:defRPr>
            </a:lvl5pPr>
            <a:lvl6pPr marL="2284105" indent="0">
              <a:buNone/>
              <a:defRPr sz="1400">
                <a:solidFill>
                  <a:schemeClr val="tx1">
                    <a:tint val="75000"/>
                  </a:schemeClr>
                </a:solidFill>
              </a:defRPr>
            </a:lvl6pPr>
            <a:lvl7pPr marL="2740926" indent="0">
              <a:buNone/>
              <a:defRPr sz="1400">
                <a:solidFill>
                  <a:schemeClr val="tx1">
                    <a:tint val="75000"/>
                  </a:schemeClr>
                </a:solidFill>
              </a:defRPr>
            </a:lvl7pPr>
            <a:lvl8pPr marL="3197744" indent="0">
              <a:buNone/>
              <a:defRPr sz="1400">
                <a:solidFill>
                  <a:schemeClr val="tx1">
                    <a:tint val="75000"/>
                  </a:schemeClr>
                </a:solidFill>
              </a:defRPr>
            </a:lvl8pPr>
            <a:lvl9pPr marL="365456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6172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14708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507217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666584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577570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6306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99552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873761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1594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endParaRPr lang="en-US">
              <a:latin typeface="Calibri"/>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endParaRPr lang="en-US">
              <a:latin typeface="Calibri"/>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fld id="{18CFF18B-C84B-7343-8C9D-9F8262313C8B}"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11137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1"/>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latin typeface="Calibri"/>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latin typeface="Calibri"/>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ED566D-C6A8-5240-8225-937501FC4945}"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995734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latin typeface="Calibri"/>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A6E7E5-A380-C24A-94BE-59FFEEEB57AD}"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5990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819" indent="0" algn="ctr">
              <a:buNone/>
              <a:defRPr>
                <a:solidFill>
                  <a:schemeClr val="tx1">
                    <a:tint val="75000"/>
                  </a:schemeClr>
                </a:solidFill>
              </a:defRPr>
            </a:lvl2pPr>
            <a:lvl3pPr marL="913642" indent="0" algn="ctr">
              <a:buNone/>
              <a:defRPr>
                <a:solidFill>
                  <a:schemeClr val="tx1">
                    <a:tint val="75000"/>
                  </a:schemeClr>
                </a:solidFill>
              </a:defRPr>
            </a:lvl3pPr>
            <a:lvl4pPr marL="1370464" indent="0" algn="ctr">
              <a:buNone/>
              <a:defRPr>
                <a:solidFill>
                  <a:schemeClr val="tx1">
                    <a:tint val="75000"/>
                  </a:schemeClr>
                </a:solidFill>
              </a:defRPr>
            </a:lvl4pPr>
            <a:lvl5pPr marL="1827283" indent="0" algn="ctr">
              <a:buNone/>
              <a:defRPr>
                <a:solidFill>
                  <a:schemeClr val="tx1">
                    <a:tint val="75000"/>
                  </a:schemeClr>
                </a:solidFill>
              </a:defRPr>
            </a:lvl5pPr>
            <a:lvl6pPr marL="2284105" indent="0" algn="ctr">
              <a:buNone/>
              <a:defRPr>
                <a:solidFill>
                  <a:schemeClr val="tx1">
                    <a:tint val="75000"/>
                  </a:schemeClr>
                </a:solidFill>
              </a:defRPr>
            </a:lvl6pPr>
            <a:lvl7pPr marL="2740926" indent="0" algn="ctr">
              <a:buNone/>
              <a:defRPr>
                <a:solidFill>
                  <a:schemeClr val="tx1">
                    <a:tint val="75000"/>
                  </a:schemeClr>
                </a:solidFill>
              </a:defRPr>
            </a:lvl7pPr>
            <a:lvl8pPr marL="3197744" indent="0" algn="ctr">
              <a:buNone/>
              <a:defRPr>
                <a:solidFill>
                  <a:schemeClr val="tx1">
                    <a:tint val="75000"/>
                  </a:schemeClr>
                </a:solidFill>
              </a:defRPr>
            </a:lvl8pPr>
            <a:lvl9pPr marL="36545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178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902089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819" indent="0">
              <a:buNone/>
              <a:defRPr sz="1800">
                <a:solidFill>
                  <a:schemeClr val="tx1">
                    <a:tint val="75000"/>
                  </a:schemeClr>
                </a:solidFill>
              </a:defRPr>
            </a:lvl2pPr>
            <a:lvl3pPr marL="913642" indent="0">
              <a:buNone/>
              <a:defRPr sz="1600">
                <a:solidFill>
                  <a:schemeClr val="tx1">
                    <a:tint val="75000"/>
                  </a:schemeClr>
                </a:solidFill>
              </a:defRPr>
            </a:lvl3pPr>
            <a:lvl4pPr marL="1370464" indent="0">
              <a:buNone/>
              <a:defRPr sz="1400">
                <a:solidFill>
                  <a:schemeClr val="tx1">
                    <a:tint val="75000"/>
                  </a:schemeClr>
                </a:solidFill>
              </a:defRPr>
            </a:lvl4pPr>
            <a:lvl5pPr marL="1827283" indent="0">
              <a:buNone/>
              <a:defRPr sz="1400">
                <a:solidFill>
                  <a:schemeClr val="tx1">
                    <a:tint val="75000"/>
                  </a:schemeClr>
                </a:solidFill>
              </a:defRPr>
            </a:lvl5pPr>
            <a:lvl6pPr marL="2284105" indent="0">
              <a:buNone/>
              <a:defRPr sz="1400">
                <a:solidFill>
                  <a:schemeClr val="tx1">
                    <a:tint val="75000"/>
                  </a:schemeClr>
                </a:solidFill>
              </a:defRPr>
            </a:lvl6pPr>
            <a:lvl7pPr marL="2740926" indent="0">
              <a:buNone/>
              <a:defRPr sz="1400">
                <a:solidFill>
                  <a:schemeClr val="tx1">
                    <a:tint val="75000"/>
                  </a:schemeClr>
                </a:solidFill>
              </a:defRPr>
            </a:lvl7pPr>
            <a:lvl8pPr marL="3197744" indent="0">
              <a:buNone/>
              <a:defRPr sz="1400">
                <a:solidFill>
                  <a:schemeClr val="tx1">
                    <a:tint val="75000"/>
                  </a:schemeClr>
                </a:solidFill>
              </a:defRPr>
            </a:lvl8pPr>
            <a:lvl9pPr marL="365456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932886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503897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746977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37928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77229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46292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408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787627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61706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693055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1"/>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latin typeface="Calibri"/>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latin typeface="Calibri"/>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ED566D-C6A8-5240-8225-937501FC4945}"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342922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latin typeface="Calibri"/>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A6E7E5-A380-C24A-94BE-59FFEEEB57AD}"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316436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atin typeface="Times New Roman"/>
                <a:ea typeface="+mn-ea"/>
                <a:cs typeface="+mn-cs"/>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Times New Roman"/>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4205337-631B-CA42-915A-CF08B383189B}" type="slidenum">
              <a:rPr lang="en-US"/>
              <a:pPr>
                <a:defRPr/>
              </a:pPr>
              <a:t>‹#›</a:t>
            </a:fld>
            <a:endParaRPr lang="en-US"/>
          </a:p>
        </p:txBody>
      </p:sp>
    </p:spTree>
    <p:extLst>
      <p:ext uri="{BB962C8B-B14F-4D97-AF65-F5344CB8AC3E}">
        <p14:creationId xmlns:p14="http://schemas.microsoft.com/office/powerpoint/2010/main" val="242097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Times New Roman"/>
                <a:ea typeface="+mn-ea"/>
                <a:cs typeface="+mn-cs"/>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Times New Roman"/>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78175B1-AED0-B548-8AD7-5AD140DA7500}" type="slidenum">
              <a:rPr lang="en-US"/>
              <a:pPr>
                <a:defRPr/>
              </a:pPr>
              <a:t>‹#›</a:t>
            </a:fld>
            <a:endParaRPr lang="en-US"/>
          </a:p>
        </p:txBody>
      </p:sp>
    </p:spTree>
    <p:extLst>
      <p:ext uri="{BB962C8B-B14F-4D97-AF65-F5344CB8AC3E}">
        <p14:creationId xmlns:p14="http://schemas.microsoft.com/office/powerpoint/2010/main" val="1150416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latin typeface="Times New Roman"/>
            </a:endParaRPr>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latin typeface="Times New Roman"/>
            </a:endParaRPr>
          </a:p>
        </p:txBody>
      </p:sp>
      <p:sp>
        <p:nvSpPr>
          <p:cNvPr id="6" name="Slide Number Placeholder 5"/>
          <p:cNvSpPr>
            <a:spLocks noGrp="1"/>
          </p:cNvSpPr>
          <p:nvPr>
            <p:ph type="sldNum" sz="quarter" idx="12"/>
          </p:nvPr>
        </p:nvSpPr>
        <p:spPr/>
        <p:txBody>
          <a:bodyPr/>
          <a:lstStyle>
            <a:lvl1pPr>
              <a:defRPr/>
            </a:lvl1pPr>
          </a:lstStyle>
          <a:p>
            <a:fld id="{194626CF-80DC-D445-B3DF-794193C5B54D}" type="slidenum">
              <a:rPr lang="en-US"/>
              <a:pPr/>
              <a:t>‹#›</a:t>
            </a:fld>
            <a:endParaRPr lang="en-US"/>
          </a:p>
        </p:txBody>
      </p:sp>
    </p:spTree>
    <p:extLst>
      <p:ext uri="{BB962C8B-B14F-4D97-AF65-F5344CB8AC3E}">
        <p14:creationId xmlns:p14="http://schemas.microsoft.com/office/powerpoint/2010/main" val="3970125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latin typeface="Times New Roman"/>
            </a:endParaRPr>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latin typeface="Times New Roman"/>
            </a:endParaRPr>
          </a:p>
        </p:txBody>
      </p:sp>
      <p:sp>
        <p:nvSpPr>
          <p:cNvPr id="5" name="Slide Number Placeholder 4"/>
          <p:cNvSpPr>
            <a:spLocks noGrp="1"/>
          </p:cNvSpPr>
          <p:nvPr>
            <p:ph type="sldNum" sz="quarter" idx="12"/>
          </p:nvPr>
        </p:nvSpPr>
        <p:spPr/>
        <p:txBody>
          <a:bodyPr/>
          <a:lstStyle>
            <a:lvl1pPr>
              <a:defRPr/>
            </a:lvl1pPr>
          </a:lstStyle>
          <a:p>
            <a:fld id="{0AC0509E-EF84-2041-8270-A6C441DEB435}" type="slidenum">
              <a:rPr lang="en-US"/>
              <a:pPr/>
              <a:t>‹#›</a:t>
            </a:fld>
            <a:endParaRPr lang="en-US"/>
          </a:p>
        </p:txBody>
      </p:sp>
    </p:spTree>
    <p:extLst>
      <p:ext uri="{BB962C8B-B14F-4D97-AF65-F5344CB8AC3E}">
        <p14:creationId xmlns:p14="http://schemas.microsoft.com/office/powerpoint/2010/main" val="335838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latin typeface="Times New Roman"/>
            </a:endParaRPr>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latin typeface="Times New Roman"/>
            </a:endParaRPr>
          </a:p>
        </p:txBody>
      </p:sp>
      <p:sp>
        <p:nvSpPr>
          <p:cNvPr id="4" name="Slide Number Placeholder 3"/>
          <p:cNvSpPr>
            <a:spLocks noGrp="1"/>
          </p:cNvSpPr>
          <p:nvPr>
            <p:ph type="sldNum" sz="quarter" idx="12"/>
          </p:nvPr>
        </p:nvSpPr>
        <p:spPr/>
        <p:txBody>
          <a:bodyPr/>
          <a:lstStyle>
            <a:lvl1pPr>
              <a:defRPr/>
            </a:lvl1pPr>
          </a:lstStyle>
          <a:p>
            <a:fld id="{52A6994C-0081-584E-933A-7FC05F3C53F6}" type="slidenum">
              <a:rPr lang="en-US"/>
              <a:pPr/>
              <a:t>‹#›</a:t>
            </a:fld>
            <a:endParaRPr lang="en-US"/>
          </a:p>
        </p:txBody>
      </p:sp>
    </p:spTree>
    <p:extLst>
      <p:ext uri="{BB962C8B-B14F-4D97-AF65-F5344CB8AC3E}">
        <p14:creationId xmlns:p14="http://schemas.microsoft.com/office/powerpoint/2010/main" val="212331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defTabSz="457200"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defTabSz="457200" fontAlgn="auto">
              <a:spcBef>
                <a:spcPts val="0"/>
              </a:spcBef>
              <a:spcAft>
                <a:spcPts val="0"/>
              </a:spcAft>
              <a:defRPr>
                <a:latin typeface="+mn-lt"/>
                <a:ea typeface="+mn-ea"/>
                <a:cs typeface="+mn-cs"/>
              </a:defRPr>
            </a:lvl1pPr>
          </a:lstStyle>
          <a:p>
            <a:pPr>
              <a:defRPr/>
            </a:pPr>
            <a:endParaRPr lang="en-US">
              <a:solidFill>
                <a:prstClr val="black"/>
              </a:solidFill>
              <a:latin typeface="Calibri"/>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defTabSz="457200" fontAlgn="auto">
              <a:spcBef>
                <a:spcPts val="0"/>
              </a:spcBef>
              <a:spcAft>
                <a:spcPts val="0"/>
              </a:spcAft>
              <a:defRPr>
                <a:latin typeface="Calibri"/>
                <a:ea typeface="+mn-ea"/>
                <a:cs typeface="+mn-cs"/>
              </a:defRPr>
            </a:lvl1pPr>
          </a:lstStyle>
          <a:p>
            <a:pPr>
              <a:defRPr/>
            </a:pPr>
            <a:fld id="{A3DBE180-99B4-104A-A27E-CA9B87317F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42316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069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8141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2764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4661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4130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1756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4537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3140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1568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893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endParaRPr lang="en-US">
              <a:latin typeface="Calibri"/>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endParaRPr lang="en-US">
              <a:latin typeface="Calibri"/>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prstClr val="white"/>
                </a:solidFill>
                <a:latin typeface="+mn-lt"/>
                <a:ea typeface="+mn-ea"/>
                <a:cs typeface="+mn-cs"/>
              </a:defRPr>
            </a:lvl1pPr>
          </a:lstStyle>
          <a:p>
            <a:pPr>
              <a:defRPr/>
            </a:pPr>
            <a:fld id="{18CFF18B-C84B-7343-8C9D-9F8262313C8B}"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317841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4610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46059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0520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21667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8642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9829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3904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92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3393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574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solidFill>
                  <a:srgbClr val="000000"/>
                </a:solidFill>
                <a:latin typeface="Times New Roman"/>
                <a:ea typeface="+mn-ea"/>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srgbClr val="000000"/>
                </a:solidFill>
                <a:latin typeface="Times New Roman"/>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Times New Roman" panose="02020603050405020304" pitchFamily="18" charset="0"/>
              </a:defRPr>
            </a:lvl1pPr>
          </a:lstStyle>
          <a:p>
            <a:pPr fontAlgn="base">
              <a:spcBef>
                <a:spcPct val="0"/>
              </a:spcBef>
              <a:spcAft>
                <a:spcPct val="0"/>
              </a:spcAft>
            </a:pPr>
            <a:fld id="{B84BCDF3-F1BA-49AB-A9F6-B642CA008385}" type="slidenum">
              <a:rPr lang="en-US" altLang="en-US">
                <a:ea typeface="MS PGothic" panose="020B0600070205080204" pitchFamily="34" charset="-128"/>
                <a:cs typeface="ＭＳ Ｐゴシック" charset="0"/>
              </a:rPr>
              <a:pPr fontAlgn="base">
                <a:spcBef>
                  <a:spcPct val="0"/>
                </a:spcBef>
                <a:spcAft>
                  <a:spcPct val="0"/>
                </a:spcAft>
              </a:pPr>
              <a:t>‹#›</a:t>
            </a:fld>
            <a:endParaRPr lang="en-US" altLang="en-US">
              <a:ea typeface="MS PGothic" panose="020B0600070205080204" pitchFamily="34" charset="-128"/>
              <a:cs typeface="ＭＳ Ｐゴシック" charset="0"/>
            </a:endParaRPr>
          </a:p>
        </p:txBody>
      </p:sp>
    </p:spTree>
    <p:extLst>
      <p:ext uri="{BB962C8B-B14F-4D97-AF65-F5344CB8AC3E}">
        <p14:creationId xmlns:p14="http://schemas.microsoft.com/office/powerpoint/2010/main" val="15509421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1584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974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atin typeface="Times New Roman"/>
                <a:ea typeface="+mn-ea"/>
                <a:cs typeface="+mn-cs"/>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Times New Roman"/>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4205337-631B-CA42-915A-CF08B383189B}" type="slidenum">
              <a:rPr lang="en-US"/>
              <a:pPr>
                <a:defRPr/>
              </a:pPr>
              <a:t>‹#›</a:t>
            </a:fld>
            <a:endParaRPr lang="en-US"/>
          </a:p>
        </p:txBody>
      </p:sp>
    </p:spTree>
    <p:extLst>
      <p:ext uri="{BB962C8B-B14F-4D97-AF65-F5344CB8AC3E}">
        <p14:creationId xmlns:p14="http://schemas.microsoft.com/office/powerpoint/2010/main" val="79372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Times New Roman"/>
                <a:ea typeface="+mn-ea"/>
                <a:cs typeface="+mn-cs"/>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Times New Roman"/>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78175B1-AED0-B548-8AD7-5AD140DA7500}" type="slidenum">
              <a:rPr lang="en-US"/>
              <a:pPr>
                <a:defRPr/>
              </a:pPr>
              <a:t>‹#›</a:t>
            </a:fld>
            <a:endParaRPr lang="en-US"/>
          </a:p>
        </p:txBody>
      </p:sp>
    </p:spTree>
    <p:extLst>
      <p:ext uri="{BB962C8B-B14F-4D97-AF65-F5344CB8AC3E}">
        <p14:creationId xmlns:p14="http://schemas.microsoft.com/office/powerpoint/2010/main" val="65081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819" indent="0" algn="ctr">
              <a:buNone/>
              <a:defRPr>
                <a:solidFill>
                  <a:schemeClr val="tx1">
                    <a:tint val="75000"/>
                  </a:schemeClr>
                </a:solidFill>
              </a:defRPr>
            </a:lvl2pPr>
            <a:lvl3pPr marL="913642" indent="0" algn="ctr">
              <a:buNone/>
              <a:defRPr>
                <a:solidFill>
                  <a:schemeClr val="tx1">
                    <a:tint val="75000"/>
                  </a:schemeClr>
                </a:solidFill>
              </a:defRPr>
            </a:lvl3pPr>
            <a:lvl4pPr marL="1370464" indent="0" algn="ctr">
              <a:buNone/>
              <a:defRPr>
                <a:solidFill>
                  <a:schemeClr val="tx1">
                    <a:tint val="75000"/>
                  </a:schemeClr>
                </a:solidFill>
              </a:defRPr>
            </a:lvl4pPr>
            <a:lvl5pPr marL="1827283" indent="0" algn="ctr">
              <a:buNone/>
              <a:defRPr>
                <a:solidFill>
                  <a:schemeClr val="tx1">
                    <a:tint val="75000"/>
                  </a:schemeClr>
                </a:solidFill>
              </a:defRPr>
            </a:lvl5pPr>
            <a:lvl6pPr marL="2284105" indent="0" algn="ctr">
              <a:buNone/>
              <a:defRPr>
                <a:solidFill>
                  <a:schemeClr val="tx1">
                    <a:tint val="75000"/>
                  </a:schemeClr>
                </a:solidFill>
              </a:defRPr>
            </a:lvl6pPr>
            <a:lvl7pPr marL="2740926" indent="0" algn="ctr">
              <a:buNone/>
              <a:defRPr>
                <a:solidFill>
                  <a:schemeClr val="tx1">
                    <a:tint val="75000"/>
                  </a:schemeClr>
                </a:solidFill>
              </a:defRPr>
            </a:lvl7pPr>
            <a:lvl8pPr marL="3197744" indent="0" algn="ctr">
              <a:buNone/>
              <a:defRPr>
                <a:solidFill>
                  <a:schemeClr val="tx1">
                    <a:tint val="75000"/>
                  </a:schemeClr>
                </a:solidFill>
              </a:defRPr>
            </a:lvl8pPr>
            <a:lvl9pPr marL="36545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4/15/15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995208275"/>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theme" Target="../theme/theme4.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theme" Target="../theme/theme5.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4" Type="http://schemas.openxmlformats.org/officeDocument/2006/relationships/theme" Target="../theme/theme7.xml"/><Relationship Id="rId1" Type="http://schemas.openxmlformats.org/officeDocument/2006/relationships/slideLayout" Target="../slideLayouts/slideLayout37.xml"/><Relationship Id="rId2"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8.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9.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631528"/>
      </p:ext>
    </p:extLst>
  </p:cSld>
  <p:clrMap bg1="lt1" tx1="dk1" bg2="lt2" tx2="dk2" accent1="accent1" accent2="accent2" accent3="accent3" accent4="accent4" accent5="accent5" accent6="accent6" hlink="hlink" folHlink="folHlink"/>
  <p:sldLayoutIdLst>
    <p:sldLayoutId id="2147483673" r:id="rId1"/>
    <p:sldLayoutId id="2147483675" r:id="rId2"/>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053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1" charset="0"/>
                <a:ea typeface="ＭＳ Ｐゴシック" pitchFamily="-111" charset="-128"/>
                <a:cs typeface="ＭＳ Ｐゴシック" pitchFamily="-111" charset="-128"/>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ＭＳ Ｐゴシック" pitchFamily="-111" charset="-128"/>
                <a:cs typeface="ＭＳ Ｐゴシック" pitchFamily="-111" charset="-128"/>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Times New Roman" charset="0"/>
              </a:defRPr>
            </a:lvl1pPr>
          </a:lstStyle>
          <a:p>
            <a:pPr fontAlgn="base">
              <a:spcBef>
                <a:spcPct val="0"/>
              </a:spcBef>
              <a:spcAft>
                <a:spcPct val="0"/>
              </a:spcAft>
              <a:defRPr/>
            </a:pPr>
            <a:fld id="{E306C497-5C58-D641-B8C7-D3BC6812805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385299947"/>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60" tIns="45682" rIns="91360"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60" tIns="45682" rIns="91360"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360" tIns="45682" rIns="91360" bIns="45682" rtlCol="0" anchor="ctr"/>
          <a:lstStyle>
            <a:lvl1pPr algn="l">
              <a:defRPr sz="1200">
                <a:solidFill>
                  <a:schemeClr val="tx1">
                    <a:tint val="75000"/>
                  </a:schemeClr>
                </a:solidFill>
              </a:defRPr>
            </a:lvl1pPr>
          </a:lstStyle>
          <a:p>
            <a:pPr defTabSz="913642"/>
            <a:fld id="{6BFECD78-3C8E-49F2-8FAB-59489D168ABB}" type="datetimeFigureOut">
              <a:rPr lang="en-US" smtClean="0">
                <a:solidFill>
                  <a:prstClr val="white">
                    <a:tint val="75000"/>
                  </a:prstClr>
                </a:solidFill>
                <a:latin typeface="Calibri"/>
                <a:ea typeface="ＭＳ Ｐゴシック" charset="0"/>
                <a:cs typeface="ＭＳ Ｐゴシック" charset="0"/>
              </a:rPr>
              <a:pPr defTabSz="913642"/>
              <a:t>4/15/15</a:t>
            </a:fld>
            <a:endParaRPr lang="en-US">
              <a:solidFill>
                <a:prstClr val="white">
                  <a:tint val="75000"/>
                </a:prst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360" tIns="45682" rIns="91360" bIns="45682" rtlCol="0" anchor="ctr"/>
          <a:lstStyle>
            <a:lvl1pPr algn="ctr">
              <a:defRPr sz="1200">
                <a:solidFill>
                  <a:schemeClr val="tx1">
                    <a:tint val="75000"/>
                  </a:schemeClr>
                </a:solidFill>
              </a:defRPr>
            </a:lvl1pPr>
          </a:lstStyle>
          <a:p>
            <a:pPr defTabSz="913642"/>
            <a:endParaRPr lang="en-US">
              <a:solidFill>
                <a:prstClr val="white">
                  <a:tint val="75000"/>
                </a:prst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360" tIns="45682" rIns="91360" bIns="45682" rtlCol="0" anchor="ctr"/>
          <a:lstStyle>
            <a:lvl1pPr algn="r">
              <a:defRPr sz="1200">
                <a:solidFill>
                  <a:schemeClr val="tx1">
                    <a:tint val="75000"/>
                  </a:schemeClr>
                </a:solidFill>
              </a:defRPr>
            </a:lvl1pPr>
          </a:lstStyle>
          <a:p>
            <a:pPr defTabSz="913642"/>
            <a:fld id="{0FB56013-B943-42BA-886F-6F9D4EB85E9D}" type="slidenum">
              <a:rPr lang="en-US" smtClean="0">
                <a:solidFill>
                  <a:prstClr val="white">
                    <a:tint val="75000"/>
                  </a:prstClr>
                </a:solidFill>
                <a:latin typeface="Calibri"/>
                <a:ea typeface="ＭＳ Ｐゴシック" charset="0"/>
                <a:cs typeface="ＭＳ Ｐゴシック" charset="0"/>
              </a:rPr>
              <a:pPr defTabSz="913642"/>
              <a:t>‹#›</a:t>
            </a:fld>
            <a:endParaRPr lang="en-US">
              <a:solidFill>
                <a:prstClr val="white">
                  <a:tint val="75000"/>
                </a:prst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88265224"/>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defTabSz="913642" rtl="0" eaLnBrk="1" latinLnBrk="0" hangingPunct="1">
        <a:spcBef>
          <a:spcPct val="0"/>
        </a:spcBef>
        <a:buNone/>
        <a:defRPr sz="4400" kern="1200">
          <a:solidFill>
            <a:schemeClr val="tx1"/>
          </a:solidFill>
          <a:latin typeface="+mj-lt"/>
          <a:ea typeface="+mj-ea"/>
          <a:cs typeface="+mj-cs"/>
        </a:defRPr>
      </a:lvl1pPr>
    </p:titleStyle>
    <p:bodyStyle>
      <a:lvl1pPr marL="342615" indent="-342615" algn="l" defTabSz="9136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34" indent="-285512" algn="l" defTabSz="9136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54" indent="-228411" algn="l" defTabSz="9136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874"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695"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16"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37"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5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7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2" rtl="0" eaLnBrk="1" latinLnBrk="0" hangingPunct="1">
        <a:defRPr sz="1800" kern="1200">
          <a:solidFill>
            <a:schemeClr val="tx1"/>
          </a:solidFill>
          <a:latin typeface="+mn-lt"/>
          <a:ea typeface="+mn-ea"/>
          <a:cs typeface="+mn-cs"/>
        </a:defRPr>
      </a:lvl1pPr>
      <a:lvl2pPr marL="456819" algn="l" defTabSz="913642" rtl="0" eaLnBrk="1" latinLnBrk="0" hangingPunct="1">
        <a:defRPr sz="1800" kern="1200">
          <a:solidFill>
            <a:schemeClr val="tx1"/>
          </a:solidFill>
          <a:latin typeface="+mn-lt"/>
          <a:ea typeface="+mn-ea"/>
          <a:cs typeface="+mn-cs"/>
        </a:defRPr>
      </a:lvl2pPr>
      <a:lvl3pPr marL="913642" algn="l" defTabSz="913642" rtl="0" eaLnBrk="1" latinLnBrk="0" hangingPunct="1">
        <a:defRPr sz="1800" kern="1200">
          <a:solidFill>
            <a:schemeClr val="tx1"/>
          </a:solidFill>
          <a:latin typeface="+mn-lt"/>
          <a:ea typeface="+mn-ea"/>
          <a:cs typeface="+mn-cs"/>
        </a:defRPr>
      </a:lvl3pPr>
      <a:lvl4pPr marL="1370464" algn="l" defTabSz="913642" rtl="0" eaLnBrk="1" latinLnBrk="0" hangingPunct="1">
        <a:defRPr sz="1800" kern="1200">
          <a:solidFill>
            <a:schemeClr val="tx1"/>
          </a:solidFill>
          <a:latin typeface="+mn-lt"/>
          <a:ea typeface="+mn-ea"/>
          <a:cs typeface="+mn-cs"/>
        </a:defRPr>
      </a:lvl4pPr>
      <a:lvl5pPr marL="1827283" algn="l" defTabSz="913642" rtl="0" eaLnBrk="1" latinLnBrk="0" hangingPunct="1">
        <a:defRPr sz="1800" kern="1200">
          <a:solidFill>
            <a:schemeClr val="tx1"/>
          </a:solidFill>
          <a:latin typeface="+mn-lt"/>
          <a:ea typeface="+mn-ea"/>
          <a:cs typeface="+mn-cs"/>
        </a:defRPr>
      </a:lvl5pPr>
      <a:lvl6pPr marL="2284105" algn="l" defTabSz="913642" rtl="0" eaLnBrk="1" latinLnBrk="0" hangingPunct="1">
        <a:defRPr sz="1800" kern="1200">
          <a:solidFill>
            <a:schemeClr val="tx1"/>
          </a:solidFill>
          <a:latin typeface="+mn-lt"/>
          <a:ea typeface="+mn-ea"/>
          <a:cs typeface="+mn-cs"/>
        </a:defRPr>
      </a:lvl6pPr>
      <a:lvl7pPr marL="2740926" algn="l" defTabSz="913642" rtl="0" eaLnBrk="1" latinLnBrk="0" hangingPunct="1">
        <a:defRPr sz="1800" kern="1200">
          <a:solidFill>
            <a:schemeClr val="tx1"/>
          </a:solidFill>
          <a:latin typeface="+mn-lt"/>
          <a:ea typeface="+mn-ea"/>
          <a:cs typeface="+mn-cs"/>
        </a:defRPr>
      </a:lvl7pPr>
      <a:lvl8pPr marL="3197744" algn="l" defTabSz="913642" rtl="0" eaLnBrk="1" latinLnBrk="0" hangingPunct="1">
        <a:defRPr sz="1800" kern="1200">
          <a:solidFill>
            <a:schemeClr val="tx1"/>
          </a:solidFill>
          <a:latin typeface="+mn-lt"/>
          <a:ea typeface="+mn-ea"/>
          <a:cs typeface="+mn-cs"/>
        </a:defRPr>
      </a:lvl8pPr>
      <a:lvl9pPr marL="3654567" algn="l" defTabSz="91364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60" tIns="45682" rIns="91360"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60" tIns="45682" rIns="91360"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360" tIns="45682" rIns="91360" bIns="45682" rtlCol="0" anchor="ctr"/>
          <a:lstStyle>
            <a:lvl1pPr algn="l">
              <a:defRPr sz="1200">
                <a:solidFill>
                  <a:schemeClr val="tx1">
                    <a:tint val="75000"/>
                  </a:schemeClr>
                </a:solidFill>
              </a:defRPr>
            </a:lvl1pPr>
          </a:lstStyle>
          <a:p>
            <a:pPr defTabSz="913642"/>
            <a:fld id="{6BFECD78-3C8E-49F2-8FAB-59489D168ABB}" type="datetimeFigureOut">
              <a:rPr lang="en-US" smtClean="0">
                <a:solidFill>
                  <a:prstClr val="white">
                    <a:tint val="75000"/>
                  </a:prstClr>
                </a:solidFill>
                <a:latin typeface="Calibri"/>
                <a:ea typeface="ＭＳ Ｐゴシック" charset="0"/>
                <a:cs typeface="ＭＳ Ｐゴシック" charset="0"/>
              </a:rPr>
              <a:pPr defTabSz="913642"/>
              <a:t>4/15/15</a:t>
            </a:fld>
            <a:endParaRPr lang="en-US">
              <a:solidFill>
                <a:prstClr val="white">
                  <a:tint val="75000"/>
                </a:prst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360" tIns="45682" rIns="91360" bIns="45682" rtlCol="0" anchor="ctr"/>
          <a:lstStyle>
            <a:lvl1pPr algn="ctr">
              <a:defRPr sz="1200">
                <a:solidFill>
                  <a:schemeClr val="tx1">
                    <a:tint val="75000"/>
                  </a:schemeClr>
                </a:solidFill>
              </a:defRPr>
            </a:lvl1pPr>
          </a:lstStyle>
          <a:p>
            <a:pPr defTabSz="913642"/>
            <a:endParaRPr lang="en-US">
              <a:solidFill>
                <a:prstClr val="white">
                  <a:tint val="75000"/>
                </a:prst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360" tIns="45682" rIns="91360" bIns="45682" rtlCol="0" anchor="ctr"/>
          <a:lstStyle>
            <a:lvl1pPr algn="r">
              <a:defRPr sz="1200">
                <a:solidFill>
                  <a:schemeClr val="tx1">
                    <a:tint val="75000"/>
                  </a:schemeClr>
                </a:solidFill>
              </a:defRPr>
            </a:lvl1pPr>
          </a:lstStyle>
          <a:p>
            <a:pPr defTabSz="913642"/>
            <a:fld id="{0FB56013-B943-42BA-886F-6F9D4EB85E9D}" type="slidenum">
              <a:rPr lang="en-US" smtClean="0">
                <a:solidFill>
                  <a:prstClr val="white">
                    <a:tint val="75000"/>
                  </a:prstClr>
                </a:solidFill>
                <a:latin typeface="Calibri"/>
                <a:ea typeface="ＭＳ Ｐゴシック" charset="0"/>
                <a:cs typeface="ＭＳ Ｐゴシック" charset="0"/>
              </a:rPr>
              <a:pPr defTabSz="913642"/>
              <a:t>‹#›</a:t>
            </a:fld>
            <a:endParaRPr lang="en-US">
              <a:solidFill>
                <a:prstClr val="white">
                  <a:tint val="75000"/>
                </a:prst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9594699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defTabSz="913642" rtl="0" eaLnBrk="1" latinLnBrk="0" hangingPunct="1">
        <a:spcBef>
          <a:spcPct val="0"/>
        </a:spcBef>
        <a:buNone/>
        <a:defRPr sz="4400" kern="1200">
          <a:solidFill>
            <a:schemeClr val="tx1"/>
          </a:solidFill>
          <a:latin typeface="+mj-lt"/>
          <a:ea typeface="+mj-ea"/>
          <a:cs typeface="+mj-cs"/>
        </a:defRPr>
      </a:lvl1pPr>
    </p:titleStyle>
    <p:bodyStyle>
      <a:lvl1pPr marL="342615" indent="-342615" algn="l" defTabSz="9136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34" indent="-285512" algn="l" defTabSz="9136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54" indent="-228411" algn="l" defTabSz="9136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874"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695"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16"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37"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5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7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2" rtl="0" eaLnBrk="1" latinLnBrk="0" hangingPunct="1">
        <a:defRPr sz="1800" kern="1200">
          <a:solidFill>
            <a:schemeClr val="tx1"/>
          </a:solidFill>
          <a:latin typeface="+mn-lt"/>
          <a:ea typeface="+mn-ea"/>
          <a:cs typeface="+mn-cs"/>
        </a:defRPr>
      </a:lvl1pPr>
      <a:lvl2pPr marL="456819" algn="l" defTabSz="913642" rtl="0" eaLnBrk="1" latinLnBrk="0" hangingPunct="1">
        <a:defRPr sz="1800" kern="1200">
          <a:solidFill>
            <a:schemeClr val="tx1"/>
          </a:solidFill>
          <a:latin typeface="+mn-lt"/>
          <a:ea typeface="+mn-ea"/>
          <a:cs typeface="+mn-cs"/>
        </a:defRPr>
      </a:lvl2pPr>
      <a:lvl3pPr marL="913642" algn="l" defTabSz="913642" rtl="0" eaLnBrk="1" latinLnBrk="0" hangingPunct="1">
        <a:defRPr sz="1800" kern="1200">
          <a:solidFill>
            <a:schemeClr val="tx1"/>
          </a:solidFill>
          <a:latin typeface="+mn-lt"/>
          <a:ea typeface="+mn-ea"/>
          <a:cs typeface="+mn-cs"/>
        </a:defRPr>
      </a:lvl3pPr>
      <a:lvl4pPr marL="1370464" algn="l" defTabSz="913642" rtl="0" eaLnBrk="1" latinLnBrk="0" hangingPunct="1">
        <a:defRPr sz="1800" kern="1200">
          <a:solidFill>
            <a:schemeClr val="tx1"/>
          </a:solidFill>
          <a:latin typeface="+mn-lt"/>
          <a:ea typeface="+mn-ea"/>
          <a:cs typeface="+mn-cs"/>
        </a:defRPr>
      </a:lvl4pPr>
      <a:lvl5pPr marL="1827283" algn="l" defTabSz="913642" rtl="0" eaLnBrk="1" latinLnBrk="0" hangingPunct="1">
        <a:defRPr sz="1800" kern="1200">
          <a:solidFill>
            <a:schemeClr val="tx1"/>
          </a:solidFill>
          <a:latin typeface="+mn-lt"/>
          <a:ea typeface="+mn-ea"/>
          <a:cs typeface="+mn-cs"/>
        </a:defRPr>
      </a:lvl5pPr>
      <a:lvl6pPr marL="2284105" algn="l" defTabSz="913642" rtl="0" eaLnBrk="1" latinLnBrk="0" hangingPunct="1">
        <a:defRPr sz="1800" kern="1200">
          <a:solidFill>
            <a:schemeClr val="tx1"/>
          </a:solidFill>
          <a:latin typeface="+mn-lt"/>
          <a:ea typeface="+mn-ea"/>
          <a:cs typeface="+mn-cs"/>
        </a:defRPr>
      </a:lvl6pPr>
      <a:lvl7pPr marL="2740926" algn="l" defTabSz="913642" rtl="0" eaLnBrk="1" latinLnBrk="0" hangingPunct="1">
        <a:defRPr sz="1800" kern="1200">
          <a:solidFill>
            <a:schemeClr val="tx1"/>
          </a:solidFill>
          <a:latin typeface="+mn-lt"/>
          <a:ea typeface="+mn-ea"/>
          <a:cs typeface="+mn-cs"/>
        </a:defRPr>
      </a:lvl7pPr>
      <a:lvl8pPr marL="3197744" algn="l" defTabSz="913642" rtl="0" eaLnBrk="1" latinLnBrk="0" hangingPunct="1">
        <a:defRPr sz="1800" kern="1200">
          <a:solidFill>
            <a:schemeClr val="tx1"/>
          </a:solidFill>
          <a:latin typeface="+mn-lt"/>
          <a:ea typeface="+mn-ea"/>
          <a:cs typeface="+mn-cs"/>
        </a:defRPr>
      </a:lvl8pPr>
      <a:lvl9pPr marL="3654567" algn="l" defTabSz="91364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1" charset="0"/>
                <a:ea typeface="ＭＳ Ｐゴシック" pitchFamily="-111" charset="-128"/>
                <a:cs typeface="ＭＳ Ｐゴシック" pitchFamily="-111" charset="-128"/>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ＭＳ Ｐゴシック" pitchFamily="-111" charset="-128"/>
                <a:cs typeface="ＭＳ Ｐゴシック" pitchFamily="-111" charset="-128"/>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Times New Roman" charset="0"/>
              </a:defRPr>
            </a:lvl1pPr>
          </a:lstStyle>
          <a:p>
            <a:pPr fontAlgn="base">
              <a:spcBef>
                <a:spcPct val="0"/>
              </a:spcBef>
              <a:spcAft>
                <a:spcPct val="0"/>
              </a:spcAft>
              <a:defRPr/>
            </a:pPr>
            <a:fld id="{E306C497-5C58-D641-B8C7-D3BC6812805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417614508"/>
      </p:ext>
    </p:extLst>
  </p:cSld>
  <p:clrMap bg1="lt1" tx1="dk1" bg2="lt2" tx2="dk2" accent1="accent1" accent2="accent2" accent3="accent3" accent4="accent4" accent5="accent5" accent6="accent6" hlink="hlink" folHlink="folHlink"/>
  <p:sldLayoutIdLst>
    <p:sldLayoutId id="2147483730" r:id="rId1"/>
    <p:sldLayoutId id="2147483731"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1" charset="0"/>
                <a:ea typeface="ＭＳ Ｐゴシック" pitchFamily="-111" charset="-128"/>
                <a:cs typeface="ＭＳ Ｐゴシック" pitchFamily="-111" charset="-128"/>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ＭＳ Ｐゴシック" pitchFamily="-111" charset="-128"/>
                <a:cs typeface="ＭＳ Ｐゴシック" pitchFamily="-111" charset="-128"/>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fontAlgn="base">
              <a:spcBef>
                <a:spcPct val="0"/>
              </a:spcBef>
              <a:spcAft>
                <a:spcPct val="0"/>
              </a:spcAft>
            </a:pPr>
            <a:fld id="{50E8E26D-A11C-BF40-93E8-4BE39C04214F}" type="slidenum">
              <a:rPr lang="en-US" smtClean="0">
                <a:ea typeface="ＭＳ Ｐゴシック" charset="0"/>
                <a:cs typeface="ＭＳ Ｐゴシック" charset="0"/>
              </a:rPr>
              <a:pPr fontAlgn="base">
                <a:spcBef>
                  <a:spcPct val="0"/>
                </a:spcBef>
                <a:spcAft>
                  <a:spcPct val="0"/>
                </a:spcAft>
              </a:pPr>
              <a:t>‹#›</a:t>
            </a:fld>
            <a:endParaRPr lang="en-US" smtClean="0">
              <a:ea typeface="ＭＳ Ｐゴシック" charset="0"/>
              <a:cs typeface="ＭＳ Ｐゴシック" charset="0"/>
            </a:endParaRPr>
          </a:p>
        </p:txBody>
      </p:sp>
    </p:spTree>
    <p:extLst>
      <p:ext uri="{BB962C8B-B14F-4D97-AF65-F5344CB8AC3E}">
        <p14:creationId xmlns:p14="http://schemas.microsoft.com/office/powerpoint/2010/main" val="30675004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293986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99DDD-245B-104D-ACB4-5DF878AF38A3}" type="datetimeFigureOut">
              <a:rPr lang="en-US" smtClean="0">
                <a:solidFill>
                  <a:prstClr val="black">
                    <a:tint val="75000"/>
                  </a:prstClr>
                </a:solidFill>
                <a:latin typeface="Calibri"/>
              </a:rPr>
              <a:pPr/>
              <a:t>4/15/15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32B7E-FCBC-A84E-8FA2-C6D8D393C4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03526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39.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MONEXclouds"/>
          <p:cNvPicPr>
            <a:picLocks noChangeAspect="1" noChangeArrowheads="1"/>
          </p:cNvPicPr>
          <p:nvPr/>
        </p:nvPicPr>
        <p:blipFill>
          <a:blip r:embed="rId2">
            <a:extLst>
              <a:ext uri="{28A0092B-C50C-407E-A947-70E740481C1C}">
                <a14:useLocalDpi xmlns:a14="http://schemas.microsoft.com/office/drawing/2010/main" val="0"/>
              </a:ext>
            </a:extLst>
          </a:blip>
          <a:srcRect r="13045" b="2872"/>
          <a:stretch>
            <a:fillRect/>
          </a:stretch>
        </p:blipFill>
        <p:spPr bwMode="auto">
          <a:xfrm>
            <a:off x="533400" y="2031785"/>
            <a:ext cx="4861046" cy="36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70911" y="165390"/>
            <a:ext cx="7954605" cy="1754327"/>
          </a:xfrm>
          <a:prstGeom prst="rect">
            <a:avLst/>
          </a:prstGeom>
          <a:noFill/>
        </p:spPr>
        <p:txBody>
          <a:bodyPr wrap="square">
            <a:spAutoFit/>
          </a:bodyPr>
          <a:lstStyle/>
          <a:p>
            <a:pPr algn="r">
              <a:defRPr/>
            </a:pPr>
            <a:r>
              <a:rPr lang="en-US" sz="3600" b="1" dirty="0" smtClean="0">
                <a:solidFill>
                  <a:schemeClr val="bg1"/>
                </a:solidFill>
                <a:latin typeface="Century Gothic" charset="0"/>
                <a:cs typeface="Century Gothic" charset="0"/>
              </a:rPr>
              <a:t>Understanding Convection in Relation to the </a:t>
            </a:r>
            <a:r>
              <a:rPr lang="en-US" sz="3600" b="1" dirty="0" smtClean="0">
                <a:solidFill>
                  <a:srgbClr val="FFFF00"/>
                </a:solidFill>
                <a:latin typeface="Century Gothic" charset="0"/>
                <a:cs typeface="Century Gothic" charset="0"/>
              </a:rPr>
              <a:t>Non-aerosol </a:t>
            </a:r>
            <a:r>
              <a:rPr lang="en-US" sz="3600" b="1" dirty="0" smtClean="0">
                <a:solidFill>
                  <a:schemeClr val="bg1"/>
                </a:solidFill>
                <a:latin typeface="Century Gothic" charset="0"/>
                <a:cs typeface="Century Gothic" charset="0"/>
              </a:rPr>
              <a:t>Environment</a:t>
            </a:r>
            <a:endParaRPr lang="en-US" sz="3600" dirty="0">
              <a:solidFill>
                <a:schemeClr val="bg1"/>
              </a:solidFill>
              <a:latin typeface="Arial" charset="0"/>
            </a:endParaRPr>
          </a:p>
        </p:txBody>
      </p:sp>
      <p:sp>
        <p:nvSpPr>
          <p:cNvPr id="9" name="TextBox 8"/>
          <p:cNvSpPr txBox="1"/>
          <p:nvPr/>
        </p:nvSpPr>
        <p:spPr>
          <a:xfrm>
            <a:off x="2765582" y="6349909"/>
            <a:ext cx="6099634" cy="369332"/>
          </a:xfrm>
          <a:prstGeom prst="rect">
            <a:avLst/>
          </a:prstGeom>
          <a:noFill/>
        </p:spPr>
        <p:txBody>
          <a:bodyPr wrap="none" rtlCol="0">
            <a:spAutoFit/>
          </a:bodyPr>
          <a:lstStyle/>
          <a:p>
            <a:pPr algn="r"/>
            <a:r>
              <a:rPr lang="en-US" dirty="0" smtClean="0">
                <a:solidFill>
                  <a:schemeClr val="bg1"/>
                </a:solidFill>
              </a:rPr>
              <a:t>ASR Science Team Meeting, Tyson’s Corner, VA, March 17, </a:t>
            </a:r>
            <a:r>
              <a:rPr lang="en-US" dirty="0" smtClean="0">
                <a:solidFill>
                  <a:schemeClr val="bg1"/>
                </a:solidFill>
              </a:rPr>
              <a:t>2015</a:t>
            </a:r>
            <a:endParaRPr lang="en-US" dirty="0">
              <a:solidFill>
                <a:schemeClr val="bg1"/>
              </a:solidFill>
            </a:endParaRPr>
          </a:p>
        </p:txBody>
      </p:sp>
      <p:sp>
        <p:nvSpPr>
          <p:cNvPr id="10" name="TextBox 9"/>
          <p:cNvSpPr txBox="1"/>
          <p:nvPr/>
        </p:nvSpPr>
        <p:spPr>
          <a:xfrm>
            <a:off x="6172200" y="2743200"/>
            <a:ext cx="2453316" cy="584776"/>
          </a:xfrm>
          <a:prstGeom prst="rect">
            <a:avLst/>
          </a:prstGeom>
          <a:noFill/>
        </p:spPr>
        <p:txBody>
          <a:bodyPr wrap="none" rtlCol="0">
            <a:spAutoFit/>
          </a:bodyPr>
          <a:lstStyle/>
          <a:p>
            <a:pPr algn="r"/>
            <a:r>
              <a:rPr lang="en-US" sz="3200" dirty="0" smtClean="0">
                <a:solidFill>
                  <a:schemeClr val="bg1"/>
                </a:solidFill>
              </a:rPr>
              <a:t>Robert Houze</a:t>
            </a:r>
          </a:p>
        </p:txBody>
      </p:sp>
      <p:sp>
        <p:nvSpPr>
          <p:cNvPr id="2" name="TextBox 1"/>
          <p:cNvSpPr txBox="1"/>
          <p:nvPr/>
        </p:nvSpPr>
        <p:spPr>
          <a:xfrm>
            <a:off x="7015843" y="3636363"/>
            <a:ext cx="1609673" cy="1200329"/>
          </a:xfrm>
          <a:prstGeom prst="rect">
            <a:avLst/>
          </a:prstGeom>
          <a:noFill/>
        </p:spPr>
        <p:txBody>
          <a:bodyPr wrap="none" rtlCol="0">
            <a:spAutoFit/>
          </a:bodyPr>
          <a:lstStyle/>
          <a:p>
            <a:pPr algn="r"/>
            <a:r>
              <a:rPr lang="en-US" dirty="0" smtClean="0">
                <a:solidFill>
                  <a:schemeClr val="bg1"/>
                </a:solidFill>
              </a:rPr>
              <a:t>With help from </a:t>
            </a:r>
          </a:p>
          <a:p>
            <a:pPr algn="r"/>
            <a:r>
              <a:rPr lang="en-US" dirty="0" smtClean="0">
                <a:solidFill>
                  <a:schemeClr val="bg1"/>
                </a:solidFill>
              </a:rPr>
              <a:t>S. Powell</a:t>
            </a:r>
          </a:p>
          <a:p>
            <a:pPr algn="r"/>
            <a:r>
              <a:rPr lang="en-US" dirty="0" smtClean="0">
                <a:solidFill>
                  <a:schemeClr val="bg1"/>
                </a:solidFill>
              </a:rPr>
              <a:t>E. </a:t>
            </a:r>
            <a:r>
              <a:rPr lang="en-US" dirty="0" err="1" smtClean="0">
                <a:solidFill>
                  <a:schemeClr val="bg1"/>
                </a:solidFill>
              </a:rPr>
              <a:t>Zipser</a:t>
            </a:r>
            <a:endParaRPr lang="en-US" dirty="0" smtClean="0">
              <a:solidFill>
                <a:schemeClr val="bg1"/>
              </a:solidFill>
            </a:endParaRPr>
          </a:p>
          <a:p>
            <a:pPr algn="r"/>
            <a:r>
              <a:rPr lang="en-US" dirty="0" smtClean="0">
                <a:solidFill>
                  <a:schemeClr val="bg1"/>
                </a:solidFill>
              </a:rPr>
              <a:t>A. </a:t>
            </a:r>
            <a:r>
              <a:rPr lang="en-US" dirty="0" err="1" smtClean="0">
                <a:solidFill>
                  <a:schemeClr val="bg1"/>
                </a:solidFill>
              </a:rPr>
              <a:t>Varble</a:t>
            </a:r>
            <a:endParaRPr lang="en-US" dirty="0" smtClean="0">
              <a:solidFill>
                <a:schemeClr val="bg1"/>
              </a:solidFill>
            </a:endParaRPr>
          </a:p>
        </p:txBody>
      </p:sp>
    </p:spTree>
    <p:extLst>
      <p:ext uri="{BB962C8B-B14F-4D97-AF65-F5344CB8AC3E}">
        <p14:creationId xmlns:p14="http://schemas.microsoft.com/office/powerpoint/2010/main" val="20352301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3591" y="304800"/>
            <a:ext cx="7620000" cy="4306888"/>
            <a:chOff x="763591" y="95250"/>
            <a:chExt cx="7620000" cy="4306888"/>
          </a:xfrm>
        </p:grpSpPr>
        <p:grpSp>
          <p:nvGrpSpPr>
            <p:cNvPr id="126004" name="Group 52"/>
            <p:cNvGrpSpPr>
              <a:grpSpLocks/>
            </p:cNvGrpSpPr>
            <p:nvPr/>
          </p:nvGrpSpPr>
          <p:grpSpPr bwMode="auto">
            <a:xfrm>
              <a:off x="763591" y="95250"/>
              <a:ext cx="7620000" cy="4306888"/>
              <a:chOff x="288" y="60"/>
              <a:chExt cx="4800" cy="2713"/>
            </a:xfrm>
          </p:grpSpPr>
          <p:sp>
            <p:nvSpPr>
              <p:cNvPr id="126005" name="Rectangle 53"/>
              <p:cNvSpPr>
                <a:spLocks noChangeArrowheads="1"/>
              </p:cNvSpPr>
              <p:nvPr/>
            </p:nvSpPr>
            <p:spPr bwMode="auto">
              <a:xfrm>
                <a:off x="288" y="60"/>
                <a:ext cx="4800" cy="27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grpSp>
            <p:nvGrpSpPr>
              <p:cNvPr id="126006" name="Group 54"/>
              <p:cNvGrpSpPr>
                <a:grpSpLocks/>
              </p:cNvGrpSpPr>
              <p:nvPr/>
            </p:nvGrpSpPr>
            <p:grpSpPr bwMode="auto">
              <a:xfrm>
                <a:off x="624" y="87"/>
                <a:ext cx="4416" cy="2505"/>
                <a:chOff x="624" y="87"/>
                <a:chExt cx="4416" cy="2505"/>
              </a:xfrm>
            </p:grpSpPr>
            <p:pic>
              <p:nvPicPr>
                <p:cNvPr id="126007" name="Picture 55"/>
                <p:cNvPicPr>
                  <a:picLocks noChangeAspect="1" noChangeArrowheads="1"/>
                </p:cNvPicPr>
                <p:nvPr/>
              </p:nvPicPr>
              <p:blipFill>
                <a:blip r:embed="rId3">
                  <a:extLst>
                    <a:ext uri="{28A0092B-C50C-407E-A947-70E740481C1C}">
                      <a14:useLocalDpi xmlns:a14="http://schemas.microsoft.com/office/drawing/2010/main" val="0"/>
                    </a:ext>
                  </a:extLst>
                </a:blip>
                <a:srcRect l="783" t="7294"/>
                <a:stretch>
                  <a:fillRect/>
                </a:stretch>
              </p:blipFill>
              <p:spPr bwMode="auto">
                <a:xfrm>
                  <a:off x="624" y="87"/>
                  <a:ext cx="4416" cy="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26008" name="Group 56"/>
                <p:cNvGrpSpPr>
                  <a:grpSpLocks/>
                </p:cNvGrpSpPr>
                <p:nvPr/>
              </p:nvGrpSpPr>
              <p:grpSpPr bwMode="auto">
                <a:xfrm>
                  <a:off x="3437" y="840"/>
                  <a:ext cx="241" cy="213"/>
                  <a:chOff x="3437" y="840"/>
                  <a:chExt cx="241" cy="213"/>
                </a:xfrm>
              </p:grpSpPr>
              <p:grpSp>
                <p:nvGrpSpPr>
                  <p:cNvPr id="126009" name="Group 57"/>
                  <p:cNvGrpSpPr>
                    <a:grpSpLocks/>
                  </p:cNvGrpSpPr>
                  <p:nvPr/>
                </p:nvGrpSpPr>
                <p:grpSpPr bwMode="auto">
                  <a:xfrm>
                    <a:off x="3502" y="883"/>
                    <a:ext cx="153" cy="136"/>
                    <a:chOff x="864" y="1776"/>
                    <a:chExt cx="175" cy="156"/>
                  </a:xfrm>
                </p:grpSpPr>
                <p:sp>
                  <p:nvSpPr>
                    <p:cNvPr id="126010" name="Rectangle 58"/>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sp>
                  <p:nvSpPr>
                    <p:cNvPr id="126011" name="Rectangle 59"/>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grpSp>
              <p:sp>
                <p:nvSpPr>
                  <p:cNvPr id="126012" name="Text Box 60"/>
                  <p:cNvSpPr txBox="1">
                    <a:spLocks noChangeArrowheads="1"/>
                  </p:cNvSpPr>
                  <p:nvPr/>
                </p:nvSpPr>
                <p:spPr bwMode="auto">
                  <a:xfrm>
                    <a:off x="3437" y="840"/>
                    <a:ext cx="24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3642"/>
                    <a:r>
                      <a:rPr lang="en-US" sz="1600" b="1">
                        <a:solidFill>
                          <a:srgbClr val="000000"/>
                        </a:solidFill>
                        <a:latin typeface="Calibri"/>
                        <a:ea typeface="ＭＳ Ｐゴシック" charset="0"/>
                        <a:cs typeface="ＭＳ Ｐゴシック" charset="0"/>
                      </a:rPr>
                      <a:t>A</a:t>
                    </a:r>
                    <a:r>
                      <a:rPr lang="en-US" b="1" baseline="-25000">
                        <a:solidFill>
                          <a:srgbClr val="000000"/>
                        </a:solidFill>
                        <a:latin typeface="Calibri"/>
                        <a:ea typeface="ＭＳ Ｐゴシック" charset="0"/>
                        <a:cs typeface="ＭＳ Ｐゴシック" charset="0"/>
                      </a:rPr>
                      <a:t>s</a:t>
                    </a:r>
                    <a:endParaRPr lang="en-US" b="1">
                      <a:solidFill>
                        <a:srgbClr val="000000"/>
                      </a:solidFill>
                      <a:latin typeface="Calibri"/>
                      <a:ea typeface="ＭＳ Ｐゴシック" charset="0"/>
                      <a:cs typeface="ＭＳ Ｐゴシック" charset="0"/>
                    </a:endParaRPr>
                  </a:p>
                </p:txBody>
              </p:sp>
            </p:grpSp>
          </p:grpSp>
          <p:grpSp>
            <p:nvGrpSpPr>
              <p:cNvPr id="126013" name="Group 61"/>
              <p:cNvGrpSpPr>
                <a:grpSpLocks/>
              </p:cNvGrpSpPr>
              <p:nvPr/>
            </p:nvGrpSpPr>
            <p:grpSpPr bwMode="auto">
              <a:xfrm>
                <a:off x="2124" y="783"/>
                <a:ext cx="1620" cy="1617"/>
                <a:chOff x="2124" y="783"/>
                <a:chExt cx="1620" cy="1617"/>
              </a:xfrm>
            </p:grpSpPr>
            <p:sp>
              <p:nvSpPr>
                <p:cNvPr id="126014" name="Oval 62"/>
                <p:cNvSpPr>
                  <a:spLocks noChangeArrowheads="1"/>
                </p:cNvSpPr>
                <p:nvPr/>
              </p:nvSpPr>
              <p:spPr bwMode="auto">
                <a:xfrm>
                  <a:off x="3408" y="816"/>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sp>
              <p:nvSpPr>
                <p:cNvPr id="126015" name="Oval 63"/>
                <p:cNvSpPr>
                  <a:spLocks noChangeArrowheads="1"/>
                </p:cNvSpPr>
                <p:nvPr/>
              </p:nvSpPr>
              <p:spPr bwMode="auto">
                <a:xfrm>
                  <a:off x="2400" y="2064"/>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sp>
              <p:nvSpPr>
                <p:cNvPr id="126016" name="Oval 64"/>
                <p:cNvSpPr>
                  <a:spLocks noChangeArrowheads="1"/>
                </p:cNvSpPr>
                <p:nvPr/>
              </p:nvSpPr>
              <p:spPr bwMode="auto">
                <a:xfrm>
                  <a:off x="2124" y="783"/>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sp>
              <p:nvSpPr>
                <p:cNvPr id="126017" name="Oval 65"/>
                <p:cNvSpPr>
                  <a:spLocks noChangeArrowheads="1"/>
                </p:cNvSpPr>
                <p:nvPr/>
              </p:nvSpPr>
              <p:spPr bwMode="auto">
                <a:xfrm>
                  <a:off x="2592" y="1008"/>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sp>
              <p:nvSpPr>
                <p:cNvPr id="126018" name="Oval 66"/>
                <p:cNvSpPr>
                  <a:spLocks noChangeArrowheads="1"/>
                </p:cNvSpPr>
                <p:nvPr/>
              </p:nvSpPr>
              <p:spPr bwMode="auto">
                <a:xfrm>
                  <a:off x="2544" y="1680"/>
                  <a:ext cx="336" cy="336"/>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grpSp>
        </p:grpSp>
        <p:pic>
          <p:nvPicPr>
            <p:cNvPr id="126019" name="Picture 67"/>
            <p:cNvPicPr>
              <a:picLocks noChangeAspect="1" noChangeArrowheads="1"/>
            </p:cNvPicPr>
            <p:nvPr/>
          </p:nvPicPr>
          <p:blipFill>
            <a:blip r:embed="rId3">
              <a:extLst>
                <a:ext uri="{28A0092B-C50C-407E-A947-70E740481C1C}">
                  <a14:useLocalDpi xmlns:a14="http://schemas.microsoft.com/office/drawing/2010/main" val="0"/>
                </a:ext>
              </a:extLst>
            </a:blip>
            <a:srcRect l="783" t="7294"/>
            <a:stretch>
              <a:fillRect/>
            </a:stretch>
          </p:blipFill>
          <p:spPr bwMode="auto">
            <a:xfrm>
              <a:off x="1295404" y="138121"/>
              <a:ext cx="7010400" cy="397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26020" name="Group 68"/>
            <p:cNvGrpSpPr>
              <a:grpSpLocks/>
            </p:cNvGrpSpPr>
            <p:nvPr/>
          </p:nvGrpSpPr>
          <p:grpSpPr bwMode="auto">
            <a:xfrm>
              <a:off x="5864226" y="1401763"/>
              <a:ext cx="242888" cy="215900"/>
              <a:chOff x="864" y="1776"/>
              <a:chExt cx="175" cy="156"/>
            </a:xfrm>
          </p:grpSpPr>
          <p:sp>
            <p:nvSpPr>
              <p:cNvPr id="126021" name="Rectangle 69"/>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sp>
            <p:nvSpPr>
              <p:cNvPr id="126022" name="Rectangle 70"/>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grpSp>
        <p:sp>
          <p:nvSpPr>
            <p:cNvPr id="126023" name="Text Box 71"/>
            <p:cNvSpPr txBox="1">
              <a:spLocks noChangeArrowheads="1"/>
            </p:cNvSpPr>
            <p:nvPr/>
          </p:nvSpPr>
          <p:spPr bwMode="auto">
            <a:xfrm>
              <a:off x="5761045" y="1333504"/>
              <a:ext cx="383051"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a:solidFill>
                    <a:srgbClr val="000000"/>
                  </a:solidFill>
                  <a:latin typeface="Calibri"/>
                  <a:ea typeface="ＭＳ Ｐゴシック" charset="0"/>
                  <a:cs typeface="ＭＳ Ｐゴシック" charset="0"/>
                </a:rPr>
                <a:t>A</a:t>
              </a:r>
              <a:r>
                <a:rPr lang="en-US" b="1" baseline="-25000">
                  <a:solidFill>
                    <a:srgbClr val="000000"/>
                  </a:solidFill>
                  <a:latin typeface="Calibri"/>
                  <a:ea typeface="ＭＳ Ｐゴシック" charset="0"/>
                  <a:cs typeface="ＭＳ Ｐゴシック" charset="0"/>
                </a:rPr>
                <a:t>s</a:t>
              </a:r>
              <a:endParaRPr lang="en-US" b="1">
                <a:solidFill>
                  <a:srgbClr val="000000"/>
                </a:solidFill>
                <a:latin typeface="Calibri"/>
                <a:ea typeface="ＭＳ Ｐゴシック" charset="0"/>
                <a:cs typeface="ＭＳ Ｐゴシック" charset="0"/>
              </a:endParaRPr>
            </a:p>
          </p:txBody>
        </p:sp>
        <p:grpSp>
          <p:nvGrpSpPr>
            <p:cNvPr id="126024" name="Group 72"/>
            <p:cNvGrpSpPr>
              <a:grpSpLocks/>
            </p:cNvGrpSpPr>
            <p:nvPr/>
          </p:nvGrpSpPr>
          <p:grpSpPr bwMode="auto">
            <a:xfrm>
              <a:off x="1997083" y="1239846"/>
              <a:ext cx="244475" cy="217487"/>
              <a:chOff x="864" y="1776"/>
              <a:chExt cx="175" cy="156"/>
            </a:xfrm>
          </p:grpSpPr>
          <p:sp>
            <p:nvSpPr>
              <p:cNvPr id="126025" name="Rectangle 73"/>
              <p:cNvSpPr>
                <a:spLocks noChangeArrowheads="1"/>
              </p:cNvSpPr>
              <p:nvPr/>
            </p:nvSpPr>
            <p:spPr bwMode="auto">
              <a:xfrm>
                <a:off x="864" y="1776"/>
                <a:ext cx="92" cy="14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sp>
            <p:nvSpPr>
              <p:cNvPr id="126026" name="Rectangle 74"/>
              <p:cNvSpPr>
                <a:spLocks noChangeArrowheads="1"/>
              </p:cNvSpPr>
              <p:nvPr/>
            </p:nvSpPr>
            <p:spPr bwMode="auto">
              <a:xfrm>
                <a:off x="944" y="1859"/>
                <a:ext cx="95" cy="7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grpSp>
        <p:sp>
          <p:nvSpPr>
            <p:cNvPr id="126027" name="Text Box 75"/>
            <p:cNvSpPr txBox="1">
              <a:spLocks noChangeArrowheads="1"/>
            </p:cNvSpPr>
            <p:nvPr/>
          </p:nvSpPr>
          <p:spPr bwMode="auto">
            <a:xfrm>
              <a:off x="1901827" y="1173165"/>
              <a:ext cx="386057"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a:solidFill>
                    <a:srgbClr val="000000"/>
                  </a:solidFill>
                  <a:latin typeface="Calibri"/>
                  <a:ea typeface="ＭＳ Ｐゴシック" charset="0"/>
                  <a:cs typeface="ＭＳ Ｐゴシック" charset="0"/>
                </a:rPr>
                <a:t>A</a:t>
              </a:r>
              <a:r>
                <a:rPr lang="en-US" b="1" baseline="-25000">
                  <a:solidFill>
                    <a:srgbClr val="000000"/>
                  </a:solidFill>
                  <a:latin typeface="Calibri"/>
                  <a:ea typeface="ＭＳ Ｐゴシック" charset="0"/>
                  <a:cs typeface="ＭＳ Ｐゴシック" charset="0"/>
                </a:rPr>
                <a:t>c</a:t>
              </a:r>
              <a:endParaRPr lang="en-US" b="1">
                <a:solidFill>
                  <a:srgbClr val="000000"/>
                </a:solidFill>
                <a:latin typeface="Calibri"/>
                <a:ea typeface="ＭＳ Ｐゴシック" charset="0"/>
                <a:cs typeface="ＭＳ Ｐゴシック" charset="0"/>
              </a:endParaRPr>
            </a:p>
          </p:txBody>
        </p:sp>
        <p:sp>
          <p:nvSpPr>
            <p:cNvPr id="126030" name="Oval 78"/>
            <p:cNvSpPr>
              <a:spLocks noChangeArrowheads="1"/>
            </p:cNvSpPr>
            <p:nvPr/>
          </p:nvSpPr>
          <p:spPr bwMode="auto">
            <a:xfrm>
              <a:off x="6248400" y="3746500"/>
              <a:ext cx="533400" cy="533400"/>
            </a:xfrm>
            <a:prstGeom prst="ellipse">
              <a:avLst/>
            </a:pr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a typeface="ＭＳ Ｐゴシック" charset="0"/>
                <a:cs typeface="ＭＳ Ｐゴシック" charset="0"/>
              </a:endParaRPr>
            </a:p>
          </p:txBody>
        </p:sp>
        <p:sp>
          <p:nvSpPr>
            <p:cNvPr id="126031" name="Oval 79"/>
            <p:cNvSpPr>
              <a:spLocks noChangeArrowheads="1"/>
            </p:cNvSpPr>
            <p:nvPr/>
          </p:nvSpPr>
          <p:spPr bwMode="auto">
            <a:xfrm>
              <a:off x="7772400" y="1447800"/>
              <a:ext cx="533400" cy="533400"/>
            </a:xfrm>
            <a:prstGeom prst="ellipse">
              <a:avLst/>
            </a:pr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a typeface="ＭＳ Ｐゴシック" charset="0"/>
                <a:cs typeface="ＭＳ Ｐゴシック" charset="0"/>
              </a:endParaRPr>
            </a:p>
          </p:txBody>
        </p:sp>
        <p:sp>
          <p:nvSpPr>
            <p:cNvPr id="126032" name="Oval 80"/>
            <p:cNvSpPr>
              <a:spLocks noChangeArrowheads="1"/>
            </p:cNvSpPr>
            <p:nvPr/>
          </p:nvSpPr>
          <p:spPr bwMode="auto">
            <a:xfrm>
              <a:off x="5638800" y="1295400"/>
              <a:ext cx="5334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a typeface="ＭＳ Ｐゴシック" charset="0"/>
                <a:cs typeface="ＭＳ Ｐゴシック" charset="0"/>
              </a:endParaRPr>
            </a:p>
          </p:txBody>
        </p:sp>
        <p:sp>
          <p:nvSpPr>
            <p:cNvPr id="126035" name="Oval 83"/>
            <p:cNvSpPr>
              <a:spLocks noChangeArrowheads="1"/>
            </p:cNvSpPr>
            <p:nvPr/>
          </p:nvSpPr>
          <p:spPr bwMode="auto">
            <a:xfrm>
              <a:off x="1752600" y="3724275"/>
              <a:ext cx="533400" cy="533400"/>
            </a:xfrm>
            <a:prstGeom prst="ellipse">
              <a:avLst/>
            </a:pr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a typeface="ＭＳ Ｐゴシック" charset="0"/>
                <a:cs typeface="ＭＳ Ｐゴシック" charset="0"/>
              </a:endParaRPr>
            </a:p>
          </p:txBody>
        </p:sp>
        <p:sp>
          <p:nvSpPr>
            <p:cNvPr id="126038" name="Oval 86"/>
            <p:cNvSpPr>
              <a:spLocks noChangeArrowheads="1"/>
            </p:cNvSpPr>
            <p:nvPr/>
          </p:nvSpPr>
          <p:spPr bwMode="auto">
            <a:xfrm>
              <a:off x="838200" y="990601"/>
              <a:ext cx="533400" cy="533400"/>
            </a:xfrm>
            <a:prstGeom prst="ellipse">
              <a:avLst/>
            </a:pr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algn="ctr" defTabSz="913642"/>
              <a:endParaRPr lang="en-US">
                <a:solidFill>
                  <a:prstClr val="white"/>
                </a:solidFill>
                <a:latin typeface="Calibri"/>
                <a:ea typeface="ＭＳ Ｐゴシック" charset="0"/>
                <a:cs typeface="ＭＳ Ｐゴシック" charset="0"/>
              </a:endParaRPr>
            </a:p>
          </p:txBody>
        </p:sp>
        <p:grpSp>
          <p:nvGrpSpPr>
            <p:cNvPr id="126039" name="Group 87"/>
            <p:cNvGrpSpPr>
              <a:grpSpLocks/>
            </p:cNvGrpSpPr>
            <p:nvPr/>
          </p:nvGrpSpPr>
          <p:grpSpPr bwMode="auto">
            <a:xfrm>
              <a:off x="6858004" y="1503363"/>
              <a:ext cx="800100" cy="203200"/>
              <a:chOff x="4320" y="947"/>
              <a:chExt cx="504" cy="128"/>
            </a:xfrm>
          </p:grpSpPr>
          <p:sp>
            <p:nvSpPr>
              <p:cNvPr id="126040" name="Line 88"/>
              <p:cNvSpPr>
                <a:spLocks noChangeShapeType="1"/>
              </p:cNvSpPr>
              <p:nvPr/>
            </p:nvSpPr>
            <p:spPr bwMode="auto">
              <a:xfrm>
                <a:off x="4320" y="1000"/>
                <a:ext cx="336" cy="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sp>
            <p:nvSpPr>
              <p:cNvPr id="126041" name="Rectangle 89"/>
              <p:cNvSpPr>
                <a:spLocks noChangeArrowheads="1"/>
              </p:cNvSpPr>
              <p:nvPr/>
            </p:nvSpPr>
            <p:spPr bwMode="auto">
              <a:xfrm>
                <a:off x="4533" y="947"/>
                <a:ext cx="291" cy="1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grpSp>
        <p:sp>
          <p:nvSpPr>
            <p:cNvPr id="126042" name="Freeform 90"/>
            <p:cNvSpPr>
              <a:spLocks/>
            </p:cNvSpPr>
            <p:nvPr/>
          </p:nvSpPr>
          <p:spPr bwMode="auto">
            <a:xfrm>
              <a:off x="6946900" y="1485900"/>
              <a:ext cx="249238" cy="211138"/>
            </a:xfrm>
            <a:custGeom>
              <a:avLst/>
              <a:gdLst>
                <a:gd name="T0" fmla="*/ 157 w 157"/>
                <a:gd name="T1" fmla="*/ 0 h 133"/>
                <a:gd name="T2" fmla="*/ 117 w 157"/>
                <a:gd name="T3" fmla="*/ 29 h 133"/>
                <a:gd name="T4" fmla="*/ 93 w 157"/>
                <a:gd name="T5" fmla="*/ 56 h 133"/>
                <a:gd name="T6" fmla="*/ 53 w 157"/>
                <a:gd name="T7" fmla="*/ 77 h 133"/>
                <a:gd name="T8" fmla="*/ 0 w 157"/>
                <a:gd name="T9" fmla="*/ 133 h 133"/>
              </a:gdLst>
              <a:ahLst/>
              <a:cxnLst>
                <a:cxn ang="0">
                  <a:pos x="T0" y="T1"/>
                </a:cxn>
                <a:cxn ang="0">
                  <a:pos x="T2" y="T3"/>
                </a:cxn>
                <a:cxn ang="0">
                  <a:pos x="T4" y="T5"/>
                </a:cxn>
                <a:cxn ang="0">
                  <a:pos x="T6" y="T7"/>
                </a:cxn>
                <a:cxn ang="0">
                  <a:pos x="T8" y="T9"/>
                </a:cxn>
              </a:cxnLst>
              <a:rect l="0" t="0" r="r" b="b"/>
              <a:pathLst>
                <a:path w="157" h="133">
                  <a:moveTo>
                    <a:pt x="157" y="0"/>
                  </a:moveTo>
                  <a:cubicBezTo>
                    <a:pt x="150" y="5"/>
                    <a:pt x="128" y="20"/>
                    <a:pt x="117" y="29"/>
                  </a:cubicBezTo>
                  <a:cubicBezTo>
                    <a:pt x="106" y="38"/>
                    <a:pt x="104" y="48"/>
                    <a:pt x="93" y="56"/>
                  </a:cubicBezTo>
                  <a:cubicBezTo>
                    <a:pt x="82" y="64"/>
                    <a:pt x="69" y="64"/>
                    <a:pt x="53" y="77"/>
                  </a:cubicBezTo>
                  <a:cubicBezTo>
                    <a:pt x="37" y="90"/>
                    <a:pt x="11" y="121"/>
                    <a:pt x="0" y="13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a typeface="ＭＳ Ｐゴシック" charset="0"/>
                <a:cs typeface="ＭＳ Ｐゴシック" charset="0"/>
              </a:endParaRPr>
            </a:p>
          </p:txBody>
        </p:sp>
        <p:grpSp>
          <p:nvGrpSpPr>
            <p:cNvPr id="126043" name="Group 91"/>
            <p:cNvGrpSpPr>
              <a:grpSpLocks/>
            </p:cNvGrpSpPr>
            <p:nvPr/>
          </p:nvGrpSpPr>
          <p:grpSpPr bwMode="auto">
            <a:xfrm>
              <a:off x="1401763" y="1366838"/>
              <a:ext cx="655637" cy="254000"/>
              <a:chOff x="883" y="861"/>
              <a:chExt cx="413" cy="160"/>
            </a:xfrm>
          </p:grpSpPr>
          <p:sp>
            <p:nvSpPr>
              <p:cNvPr id="126044" name="Rectangle 92"/>
              <p:cNvSpPr>
                <a:spLocks noChangeArrowheads="1"/>
              </p:cNvSpPr>
              <p:nvPr/>
            </p:nvSpPr>
            <p:spPr bwMode="auto">
              <a:xfrm>
                <a:off x="883" y="877"/>
                <a:ext cx="213" cy="1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sp>
            <p:nvSpPr>
              <p:cNvPr id="126045" name="Line 93"/>
              <p:cNvSpPr>
                <a:spLocks noChangeShapeType="1"/>
              </p:cNvSpPr>
              <p:nvPr/>
            </p:nvSpPr>
            <p:spPr bwMode="auto">
              <a:xfrm flipH="1">
                <a:off x="1069" y="933"/>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sp>
            <p:nvSpPr>
              <p:cNvPr id="126046" name="Freeform 94"/>
              <p:cNvSpPr>
                <a:spLocks/>
              </p:cNvSpPr>
              <p:nvPr/>
            </p:nvSpPr>
            <p:spPr bwMode="auto">
              <a:xfrm>
                <a:off x="1083" y="861"/>
                <a:ext cx="205" cy="112"/>
              </a:xfrm>
              <a:custGeom>
                <a:avLst/>
                <a:gdLst>
                  <a:gd name="T0" fmla="*/ 0 w 205"/>
                  <a:gd name="T1" fmla="*/ 0 h 112"/>
                  <a:gd name="T2" fmla="*/ 32 w 205"/>
                  <a:gd name="T3" fmla="*/ 46 h 112"/>
                  <a:gd name="T4" fmla="*/ 90 w 205"/>
                  <a:gd name="T5" fmla="*/ 59 h 112"/>
                  <a:gd name="T6" fmla="*/ 157 w 205"/>
                  <a:gd name="T7" fmla="*/ 86 h 112"/>
                  <a:gd name="T8" fmla="*/ 205 w 205"/>
                  <a:gd name="T9" fmla="*/ 112 h 112"/>
                </a:gdLst>
                <a:ahLst/>
                <a:cxnLst>
                  <a:cxn ang="0">
                    <a:pos x="T0" y="T1"/>
                  </a:cxn>
                  <a:cxn ang="0">
                    <a:pos x="T2" y="T3"/>
                  </a:cxn>
                  <a:cxn ang="0">
                    <a:pos x="T4" y="T5"/>
                  </a:cxn>
                  <a:cxn ang="0">
                    <a:pos x="T6" y="T7"/>
                  </a:cxn>
                  <a:cxn ang="0">
                    <a:pos x="T8" y="T9"/>
                  </a:cxn>
                </a:cxnLst>
                <a:rect l="0" t="0" r="r" b="b"/>
                <a:pathLst>
                  <a:path w="205" h="112">
                    <a:moveTo>
                      <a:pt x="0" y="0"/>
                    </a:moveTo>
                    <a:cubicBezTo>
                      <a:pt x="5" y="8"/>
                      <a:pt x="17" y="36"/>
                      <a:pt x="32" y="46"/>
                    </a:cubicBezTo>
                    <a:cubicBezTo>
                      <a:pt x="47" y="56"/>
                      <a:pt x="69" y="52"/>
                      <a:pt x="90" y="59"/>
                    </a:cubicBezTo>
                    <a:cubicBezTo>
                      <a:pt x="111" y="66"/>
                      <a:pt x="138" y="77"/>
                      <a:pt x="157" y="86"/>
                    </a:cubicBezTo>
                    <a:cubicBezTo>
                      <a:pt x="176" y="95"/>
                      <a:pt x="195" y="107"/>
                      <a:pt x="205" y="112"/>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3642"/>
                <a:endParaRPr lang="en-US">
                  <a:solidFill>
                    <a:prstClr val="white"/>
                  </a:solidFill>
                  <a:latin typeface="Calibri"/>
                  <a:ea typeface="ＭＳ Ｐゴシック" charset="0"/>
                  <a:cs typeface="ＭＳ Ｐゴシック" charset="0"/>
                </a:endParaRPr>
              </a:p>
            </p:txBody>
          </p:sp>
        </p:grpSp>
        <p:sp>
          <p:nvSpPr>
            <p:cNvPr id="126047" name="Oval 95"/>
            <p:cNvSpPr>
              <a:spLocks noChangeArrowheads="1"/>
            </p:cNvSpPr>
            <p:nvPr/>
          </p:nvSpPr>
          <p:spPr bwMode="auto">
            <a:xfrm>
              <a:off x="1905000" y="1143003"/>
              <a:ext cx="533400" cy="5334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a typeface="ＭＳ Ｐゴシック" charset="0"/>
                <a:cs typeface="ＭＳ Ｐゴシック" charset="0"/>
              </a:endParaRPr>
            </a:p>
          </p:txBody>
        </p:sp>
        <p:sp>
          <p:nvSpPr>
            <p:cNvPr id="126002" name="Text Box 50"/>
            <p:cNvSpPr txBox="1">
              <a:spLocks noChangeArrowheads="1"/>
            </p:cNvSpPr>
            <p:nvPr/>
          </p:nvSpPr>
          <p:spPr bwMode="auto">
            <a:xfrm rot="19840365">
              <a:off x="6181797" y="1229245"/>
              <a:ext cx="625631"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a:solidFill>
                    <a:srgbClr val="0000FF"/>
                  </a:solidFill>
                  <a:latin typeface="Arial Black"/>
                  <a:ea typeface="ＭＳ Ｐゴシック" charset="0"/>
                  <a:cs typeface="Arial Black"/>
                </a:rPr>
                <a:t>IWC</a:t>
              </a:r>
            </a:p>
          </p:txBody>
        </p:sp>
        <p:sp>
          <p:nvSpPr>
            <p:cNvPr id="126003" name="Text Box 51"/>
            <p:cNvSpPr txBox="1">
              <a:spLocks noChangeArrowheads="1"/>
            </p:cNvSpPr>
            <p:nvPr/>
          </p:nvSpPr>
          <p:spPr bwMode="auto">
            <a:xfrm rot="2422880">
              <a:off x="1464628" y="1057269"/>
              <a:ext cx="625631" cy="3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a:solidFill>
                    <a:srgbClr val="0000FF"/>
                  </a:solidFill>
                  <a:latin typeface="Arial Black"/>
                  <a:ea typeface="ＭＳ Ｐゴシック" charset="0"/>
                  <a:cs typeface="Arial Black"/>
                </a:rPr>
                <a:t>IWC</a:t>
              </a:r>
            </a:p>
          </p:txBody>
        </p:sp>
        <p:sp>
          <p:nvSpPr>
            <p:cNvPr id="50" name="Text Box 84"/>
            <p:cNvSpPr txBox="1">
              <a:spLocks noChangeArrowheads="1"/>
            </p:cNvSpPr>
            <p:nvPr/>
          </p:nvSpPr>
          <p:spPr bwMode="auto">
            <a:xfrm>
              <a:off x="846141" y="1116016"/>
              <a:ext cx="569225"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a:solidFill>
                    <a:srgbClr val="000000"/>
                  </a:solidFill>
                  <a:latin typeface="Symbol" charset="0"/>
                  <a:ea typeface="ＭＳ Ｐゴシック" charset="0"/>
                  <a:cs typeface="ＭＳ Ｐゴシック" charset="0"/>
                  <a:sym typeface="Symbol" charset="0"/>
                </a:rPr>
                <a:t>Δ</a:t>
              </a:r>
              <a:r>
                <a:rPr lang="en-US" sz="1600" b="1" dirty="0">
                  <a:solidFill>
                    <a:srgbClr val="000000"/>
                  </a:solidFill>
                  <a:latin typeface="Calibri"/>
                  <a:ea typeface="ＭＳ Ｐゴシック" charset="0"/>
                  <a:cs typeface="ＭＳ Ｐゴシック" charset="0"/>
                </a:rPr>
                <a:t>Z</a:t>
              </a:r>
              <a:r>
                <a:rPr lang="en-US" sz="1600" b="1" baseline="-25000" dirty="0">
                  <a:solidFill>
                    <a:srgbClr val="000000"/>
                  </a:solidFill>
                  <a:latin typeface="Calibri"/>
                  <a:ea typeface="ＭＳ Ｐゴシック" charset="0"/>
                  <a:cs typeface="ＭＳ Ｐゴシック" charset="0"/>
                </a:rPr>
                <a:t>AC</a:t>
              </a:r>
              <a:endParaRPr lang="en-US" sz="1600" b="1" dirty="0">
                <a:solidFill>
                  <a:srgbClr val="000000"/>
                </a:solidFill>
                <a:latin typeface="Symbol" charset="0"/>
                <a:ea typeface="ＭＳ Ｐゴシック" charset="0"/>
                <a:cs typeface="ＭＳ Ｐゴシック" charset="0"/>
                <a:sym typeface="Symbol" charset="0"/>
              </a:endParaRPr>
            </a:p>
          </p:txBody>
        </p:sp>
        <p:sp>
          <p:nvSpPr>
            <p:cNvPr id="51" name="Line 85"/>
            <p:cNvSpPr>
              <a:spLocks noChangeShapeType="1"/>
            </p:cNvSpPr>
            <p:nvPr/>
          </p:nvSpPr>
          <p:spPr bwMode="auto">
            <a:xfrm rot="5400000">
              <a:off x="854877" y="1320007"/>
              <a:ext cx="985837"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a typeface="ＭＳ Ｐゴシック" charset="0"/>
                <a:cs typeface="ＭＳ Ｐゴシック" charset="0"/>
              </a:endParaRPr>
            </a:p>
          </p:txBody>
        </p:sp>
        <p:sp>
          <p:nvSpPr>
            <p:cNvPr id="52" name="Text Box 84"/>
            <p:cNvSpPr txBox="1">
              <a:spLocks noChangeArrowheads="1"/>
            </p:cNvSpPr>
            <p:nvPr/>
          </p:nvSpPr>
          <p:spPr bwMode="auto">
            <a:xfrm>
              <a:off x="1824230" y="3762220"/>
              <a:ext cx="582049" cy="3384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spAutoFit/>
            </a:bodyPr>
            <a:lstStyle/>
            <a:p>
              <a:pPr defTabSz="913642"/>
              <a:r>
                <a:rPr lang="en-US" sz="1600" b="1" dirty="0" smtClean="0">
                  <a:solidFill>
                    <a:srgbClr val="000000"/>
                  </a:solidFill>
                  <a:latin typeface="Symbol" charset="0"/>
                  <a:ea typeface="ＭＳ Ｐゴシック" charset="0"/>
                  <a:cs typeface="ＭＳ Ｐゴシック" charset="0"/>
                  <a:sym typeface="Symbol" charset="0"/>
                </a:rPr>
                <a:t>Δ</a:t>
              </a:r>
              <a:r>
                <a:rPr lang="en-US" sz="1600" b="1" dirty="0" smtClean="0">
                  <a:solidFill>
                    <a:srgbClr val="000000"/>
                  </a:solidFill>
                  <a:latin typeface="Calibri"/>
                  <a:ea typeface="ＭＳ Ｐゴシック" charset="0"/>
                  <a:cs typeface="ＭＳ Ｐゴシック" charset="0"/>
                </a:rPr>
                <a:t>X</a:t>
              </a:r>
              <a:r>
                <a:rPr lang="en-US" sz="1600" b="1" baseline="-25000" dirty="0" smtClean="0">
                  <a:solidFill>
                    <a:srgbClr val="000000"/>
                  </a:solidFill>
                  <a:latin typeface="Calibri"/>
                  <a:ea typeface="ＭＳ Ｐゴシック" charset="0"/>
                  <a:cs typeface="ＭＳ Ｐゴシック" charset="0"/>
                </a:rPr>
                <a:t>AC</a:t>
              </a:r>
              <a:endParaRPr lang="en-US" sz="1600" b="1" dirty="0">
                <a:solidFill>
                  <a:srgbClr val="000000"/>
                </a:solidFill>
                <a:latin typeface="Symbol" charset="0"/>
                <a:ea typeface="ＭＳ Ｐゴシック" charset="0"/>
                <a:cs typeface="ＭＳ Ｐゴシック" charset="0"/>
                <a:sym typeface="Symbol" charset="0"/>
              </a:endParaRPr>
            </a:p>
          </p:txBody>
        </p:sp>
        <p:sp>
          <p:nvSpPr>
            <p:cNvPr id="53" name="Line 85"/>
            <p:cNvSpPr>
              <a:spLocks noChangeShapeType="1"/>
            </p:cNvSpPr>
            <p:nvPr/>
          </p:nvSpPr>
          <p:spPr bwMode="auto">
            <a:xfrm rot="10800000">
              <a:off x="1523999" y="3810000"/>
              <a:ext cx="940519" cy="0"/>
            </a:xfrm>
            <a:prstGeom prst="line">
              <a:avLst/>
            </a:prstGeom>
            <a:noFill/>
            <a:ln w="38100" cmpd="sng">
              <a:solidFill>
                <a:srgbClr val="00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60" tIns="45682" rIns="91360" bIns="45682" anchor="ctr"/>
            <a:lstStyle/>
            <a:p>
              <a:pPr defTabSz="913642"/>
              <a:endParaRPr lang="en-US">
                <a:solidFill>
                  <a:prstClr val="white"/>
                </a:solidFill>
                <a:latin typeface="Calibri"/>
                <a:ea typeface="ＭＳ Ｐゴシック" charset="0"/>
                <a:cs typeface="ＭＳ Ｐゴシック" charset="0"/>
              </a:endParaRPr>
            </a:p>
          </p:txBody>
        </p:sp>
      </p:grpSp>
      <p:sp>
        <p:nvSpPr>
          <p:cNvPr id="3" name="TextBox 2"/>
          <p:cNvSpPr txBox="1"/>
          <p:nvPr/>
        </p:nvSpPr>
        <p:spPr>
          <a:xfrm>
            <a:off x="973932" y="4873181"/>
            <a:ext cx="7196137" cy="1754327"/>
          </a:xfrm>
          <a:prstGeom prst="rect">
            <a:avLst/>
          </a:prstGeom>
          <a:noFill/>
        </p:spPr>
        <p:txBody>
          <a:bodyPr wrap="square" rtlCol="0">
            <a:spAutoFit/>
          </a:bodyPr>
          <a:lstStyle/>
          <a:p>
            <a:pPr marL="112713" indent="-112713">
              <a:buFont typeface="Arial"/>
              <a:buChar char="•"/>
            </a:pPr>
            <a:r>
              <a:rPr lang="en-US" dirty="0" smtClean="0"/>
              <a:t>Water budget underlies all the heating effects on the environment</a:t>
            </a:r>
          </a:p>
          <a:p>
            <a:pPr marL="112713" indent="-112713">
              <a:buFont typeface="Arial"/>
              <a:buChar char="•"/>
            </a:pPr>
            <a:r>
              <a:rPr lang="en-US" dirty="0" smtClean="0"/>
              <a:t>Don’t know this numbers for any cloud systems! No baseline knowledge.</a:t>
            </a:r>
          </a:p>
          <a:p>
            <a:pPr marL="112713" indent="-112713">
              <a:buFont typeface="Arial"/>
              <a:buChar char="•"/>
            </a:pPr>
            <a:r>
              <a:rPr lang="en-US" dirty="0" smtClean="0"/>
              <a:t>For net effects, need </a:t>
            </a:r>
            <a:r>
              <a:rPr lang="en-US" u="sng" dirty="0" smtClean="0"/>
              <a:t>mass flux</a:t>
            </a:r>
            <a:r>
              <a:rPr lang="en-US" dirty="0" smtClean="0"/>
              <a:t>, not w</a:t>
            </a:r>
          </a:p>
          <a:p>
            <a:pPr marL="112713" indent="-112713">
              <a:buFont typeface="Arial"/>
              <a:buChar char="•"/>
            </a:pPr>
            <a:r>
              <a:rPr lang="en-US" dirty="0" smtClean="0"/>
              <a:t>For microphysics, need the </a:t>
            </a:r>
            <a:r>
              <a:rPr lang="en-US" u="sng" dirty="0" smtClean="0"/>
              <a:t>spectrum of w</a:t>
            </a:r>
          </a:p>
          <a:p>
            <a:pPr marL="112713" indent="-112713">
              <a:buFont typeface="Arial"/>
              <a:buChar char="•"/>
            </a:pPr>
            <a:r>
              <a:rPr lang="en-US" dirty="0" smtClean="0"/>
              <a:t>Need to know N(w)</a:t>
            </a:r>
            <a:r>
              <a:rPr lang="en-US" dirty="0" err="1" smtClean="0"/>
              <a:t>dw</a:t>
            </a:r>
            <a:r>
              <a:rPr lang="en-US" dirty="0" smtClean="0"/>
              <a:t>, dimensions of all features, ice contents</a:t>
            </a:r>
          </a:p>
          <a:p>
            <a:r>
              <a:rPr lang="en-US" dirty="0" smtClean="0"/>
              <a:t> </a:t>
            </a:r>
            <a:endParaRPr lang="en-US" dirty="0"/>
          </a:p>
        </p:txBody>
      </p:sp>
    </p:spTree>
    <p:extLst>
      <p:ext uri="{BB962C8B-B14F-4D97-AF65-F5344CB8AC3E}">
        <p14:creationId xmlns:p14="http://schemas.microsoft.com/office/powerpoint/2010/main" val="5208456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72276" y="1342380"/>
            <a:ext cx="5199448" cy="4173241"/>
          </a:xfrm>
          <a:prstGeom prst="rect">
            <a:avLst/>
          </a:prstGeom>
        </p:spPr>
      </p:pic>
      <p:sp>
        <p:nvSpPr>
          <p:cNvPr id="3" name="TextBox 2"/>
          <p:cNvSpPr txBox="1"/>
          <p:nvPr/>
        </p:nvSpPr>
        <p:spPr>
          <a:xfrm>
            <a:off x="0" y="158591"/>
            <a:ext cx="9144000" cy="584776"/>
          </a:xfrm>
          <a:prstGeom prst="rect">
            <a:avLst/>
          </a:prstGeom>
          <a:noFill/>
        </p:spPr>
        <p:txBody>
          <a:bodyPr wrap="square" rtlCol="0">
            <a:spAutoFit/>
          </a:bodyPr>
          <a:lstStyle/>
          <a:p>
            <a:pPr algn="ctr"/>
            <a:r>
              <a:rPr lang="en-US" sz="3200" dirty="0" smtClean="0">
                <a:solidFill>
                  <a:prstClr val="white"/>
                </a:solidFill>
                <a:latin typeface="Calibri"/>
                <a:ea typeface="ＭＳ Ｐゴシック" charset="0"/>
                <a:cs typeface="ＭＳ Ｐゴシック" charset="0"/>
              </a:rPr>
              <a:t>Anvil clouds observed by WACR at Niamey</a:t>
            </a:r>
            <a:endParaRPr lang="en-US" sz="3200" dirty="0">
              <a:solidFill>
                <a:prstClr val="white"/>
              </a:solidFill>
              <a:latin typeface="Calibri"/>
              <a:ea typeface="ＭＳ Ｐゴシック" charset="0"/>
              <a:cs typeface="ＭＳ Ｐゴシック" charset="0"/>
            </a:endParaRPr>
          </a:p>
        </p:txBody>
      </p:sp>
      <p:sp>
        <p:nvSpPr>
          <p:cNvPr id="5" name="TextBox 4"/>
          <p:cNvSpPr txBox="1"/>
          <p:nvPr/>
        </p:nvSpPr>
        <p:spPr>
          <a:xfrm>
            <a:off x="6219629" y="5861128"/>
            <a:ext cx="2924372" cy="646331"/>
          </a:xfrm>
          <a:prstGeom prst="rect">
            <a:avLst/>
          </a:prstGeom>
          <a:noFill/>
        </p:spPr>
        <p:txBody>
          <a:bodyPr wrap="square" rtlCol="0">
            <a:spAutoFit/>
          </a:bodyPr>
          <a:lstStyle/>
          <a:p>
            <a:r>
              <a:rPr lang="en-US" dirty="0" smtClean="0">
                <a:solidFill>
                  <a:prstClr val="white"/>
                </a:solidFill>
                <a:latin typeface="Calibri"/>
                <a:ea typeface="ＭＳ Ｐゴシック" charset="0"/>
                <a:cs typeface="ＭＳ Ｐゴシック" charset="0"/>
              </a:rPr>
              <a:t>From Powell et al. 2012,</a:t>
            </a:r>
            <a:br>
              <a:rPr lang="en-US" dirty="0" smtClean="0">
                <a:solidFill>
                  <a:prstClr val="white"/>
                </a:solidFill>
                <a:latin typeface="Calibri"/>
                <a:ea typeface="ＭＳ Ｐゴシック" charset="0"/>
                <a:cs typeface="ＭＳ Ｐゴシック" charset="0"/>
              </a:rPr>
            </a:br>
            <a:r>
              <a:rPr lang="en-US" dirty="0" smtClean="0">
                <a:solidFill>
                  <a:prstClr val="white"/>
                </a:solidFill>
                <a:latin typeface="Calibri"/>
                <a:ea typeface="ＭＳ Ｐゴシック" charset="0"/>
                <a:cs typeface="ＭＳ Ｐゴシック" charset="0"/>
              </a:rPr>
              <a:t>based on </a:t>
            </a:r>
            <a:r>
              <a:rPr lang="en-US" dirty="0" err="1" smtClean="0">
                <a:solidFill>
                  <a:prstClr val="white"/>
                </a:solidFill>
                <a:latin typeface="Calibri"/>
                <a:ea typeface="ＭＳ Ｐゴシック" charset="0"/>
                <a:cs typeface="ＭＳ Ｐゴシック" charset="0"/>
              </a:rPr>
              <a:t>Protat</a:t>
            </a:r>
            <a:r>
              <a:rPr lang="en-US" dirty="0" smtClean="0">
                <a:solidFill>
                  <a:prstClr val="white"/>
                </a:solidFill>
                <a:latin typeface="Calibri"/>
                <a:ea typeface="ＭＳ Ｐゴシック" charset="0"/>
                <a:cs typeface="ＭＳ Ｐゴシック" charset="0"/>
              </a:rPr>
              <a:t> et al. 2007</a:t>
            </a:r>
            <a:endParaRPr lang="en-US" dirty="0">
              <a:solidFill>
                <a:prstClr val="white"/>
              </a:solidFill>
              <a:latin typeface="Calibri"/>
              <a:ea typeface="ＭＳ Ｐゴシック" charset="0"/>
              <a:cs typeface="ＭＳ Ｐゴシック" charset="0"/>
            </a:endParaRPr>
          </a:p>
        </p:txBody>
      </p:sp>
      <p:sp>
        <p:nvSpPr>
          <p:cNvPr id="4" name="TextBox 3"/>
          <p:cNvSpPr txBox="1"/>
          <p:nvPr/>
        </p:nvSpPr>
        <p:spPr>
          <a:xfrm>
            <a:off x="7410782" y="2762841"/>
            <a:ext cx="1344844" cy="1754327"/>
          </a:xfrm>
          <a:prstGeom prst="rect">
            <a:avLst/>
          </a:prstGeom>
          <a:noFill/>
        </p:spPr>
        <p:txBody>
          <a:bodyPr wrap="square" rtlCol="0">
            <a:spAutoFit/>
          </a:bodyPr>
          <a:lstStyle/>
          <a:p>
            <a:r>
              <a:rPr lang="en-US" dirty="0" smtClean="0"/>
              <a:t>Huge uncertainty!</a:t>
            </a:r>
          </a:p>
          <a:p>
            <a:endParaRPr lang="en-US" dirty="0"/>
          </a:p>
          <a:p>
            <a:r>
              <a:rPr lang="en-US" dirty="0" smtClean="0"/>
              <a:t>This isn’t good enough!</a:t>
            </a:r>
            <a:endParaRPr lang="en-US" dirty="0"/>
          </a:p>
        </p:txBody>
      </p:sp>
    </p:spTree>
    <p:extLst>
      <p:ext uri="{BB962C8B-B14F-4D97-AF65-F5344CB8AC3E}">
        <p14:creationId xmlns:p14="http://schemas.microsoft.com/office/powerpoint/2010/main" val="35108276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6335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r>
              <a:rPr lang="en-US" dirty="0" smtClean="0">
                <a:solidFill>
                  <a:srgbClr val="FFFFFF"/>
                </a:solidFill>
                <a:latin typeface="Arial" charset="0"/>
              </a:rPr>
              <a:t>Sounding Budget in AMIE</a:t>
            </a:r>
            <a:endParaRPr lang="en-US" dirty="0">
              <a:solidFill>
                <a:srgbClr val="FFFFFF"/>
              </a:solidFill>
              <a:latin typeface="Arial" charset="0"/>
            </a:endParaRPr>
          </a:p>
        </p:txBody>
      </p:sp>
      <p:grpSp>
        <p:nvGrpSpPr>
          <p:cNvPr id="26" name="Group 25"/>
          <p:cNvGrpSpPr/>
          <p:nvPr/>
        </p:nvGrpSpPr>
        <p:grpSpPr>
          <a:xfrm>
            <a:off x="3070771" y="2030880"/>
            <a:ext cx="6069707" cy="4827881"/>
            <a:chOff x="3070771" y="2030880"/>
            <a:chExt cx="6069707" cy="4827881"/>
          </a:xfrm>
        </p:grpSpPr>
        <p:sp>
          <p:nvSpPr>
            <p:cNvPr id="27" name="Rectangle 26"/>
            <p:cNvSpPr/>
            <p:nvPr/>
          </p:nvSpPr>
          <p:spPr>
            <a:xfrm>
              <a:off x="3070771" y="2030880"/>
              <a:ext cx="6069707" cy="4827881"/>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8" name="Picture 27"/>
            <p:cNvPicPr>
              <a:picLocks noChangeAspect="1"/>
            </p:cNvPicPr>
            <p:nvPr/>
          </p:nvPicPr>
          <p:blipFill rotWithShape="1">
            <a:blip r:embed="rId3"/>
            <a:srcRect l="-6293" r="-1"/>
            <a:stretch/>
          </p:blipFill>
          <p:spPr>
            <a:xfrm>
              <a:off x="3676563" y="2067014"/>
              <a:ext cx="5463915" cy="4791747"/>
            </a:xfrm>
            <a:prstGeom prst="rect">
              <a:avLst/>
            </a:prstGeom>
          </p:spPr>
        </p:pic>
        <p:sp>
          <p:nvSpPr>
            <p:cNvPr id="29" name="Rectangle 28"/>
            <p:cNvSpPr/>
            <p:nvPr/>
          </p:nvSpPr>
          <p:spPr>
            <a:xfrm>
              <a:off x="4244859" y="2405045"/>
              <a:ext cx="407968" cy="399593"/>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TextBox 29"/>
            <p:cNvSpPr txBox="1"/>
            <p:nvPr/>
          </p:nvSpPr>
          <p:spPr>
            <a:xfrm>
              <a:off x="7634292" y="6271889"/>
              <a:ext cx="1381693" cy="563551"/>
            </a:xfrm>
            <a:prstGeom prst="rect">
              <a:avLst/>
            </a:prstGeom>
            <a:noFill/>
          </p:spPr>
          <p:txBody>
            <a:bodyPr wrap="square" rtlCol="0">
              <a:spAutoFit/>
            </a:bodyPr>
            <a:lstStyle/>
            <a:p>
              <a:pPr algn="r"/>
              <a:r>
                <a:rPr lang="en-US" sz="1600" b="1" dirty="0" smtClean="0">
                  <a:solidFill>
                    <a:srgbClr val="EA421A"/>
                  </a:solidFill>
                  <a:latin typeface="Calibri"/>
                </a:rPr>
                <a:t>Powell &amp; Houze (2015)</a:t>
              </a:r>
            </a:p>
          </p:txBody>
        </p:sp>
        <p:grpSp>
          <p:nvGrpSpPr>
            <p:cNvPr id="31" name="Group 30"/>
            <p:cNvGrpSpPr/>
            <p:nvPr/>
          </p:nvGrpSpPr>
          <p:grpSpPr>
            <a:xfrm>
              <a:off x="4266861" y="2979200"/>
              <a:ext cx="1603642" cy="876293"/>
              <a:chOff x="4038600" y="2736636"/>
              <a:chExt cx="1664039" cy="909296"/>
            </a:xfrm>
          </p:grpSpPr>
          <p:cxnSp>
            <p:nvCxnSpPr>
              <p:cNvPr id="33" name="Straight Connector 32"/>
              <p:cNvCxnSpPr/>
              <p:nvPr/>
            </p:nvCxnSpPr>
            <p:spPr>
              <a:xfrm>
                <a:off x="4038600" y="2955725"/>
                <a:ext cx="423333" cy="0"/>
              </a:xfrm>
              <a:prstGeom prst="line">
                <a:avLst/>
              </a:prstGeom>
              <a:ln w="38100" cmpd="sng">
                <a:solidFill>
                  <a:srgbClr val="793A8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038600" y="3216475"/>
                <a:ext cx="423333" cy="0"/>
              </a:xfrm>
              <a:prstGeom prst="line">
                <a:avLst/>
              </a:prstGeom>
              <a:ln w="38100" cmpd="sng">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038600" y="3477341"/>
                <a:ext cx="423333" cy="0"/>
              </a:xfrm>
              <a:prstGeom prst="line">
                <a:avLst/>
              </a:prstGeom>
              <a:ln w="38100" cmpd="sng">
                <a:solidFill>
                  <a:srgbClr val="E44023"/>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39102" y="2736636"/>
                <a:ext cx="1263537" cy="369332"/>
              </a:xfrm>
              <a:prstGeom prst="rect">
                <a:avLst/>
              </a:prstGeom>
              <a:noFill/>
            </p:spPr>
            <p:txBody>
              <a:bodyPr wrap="none" rtlCol="0">
                <a:spAutoFit/>
              </a:bodyPr>
              <a:lstStyle/>
              <a:p>
                <a:r>
                  <a:rPr lang="en-US" dirty="0" smtClean="0">
                    <a:solidFill>
                      <a:srgbClr val="793A8F"/>
                    </a:solidFill>
                    <a:latin typeface="Calibri"/>
                  </a:rPr>
                  <a:t>Suppressed</a:t>
                </a:r>
              </a:p>
            </p:txBody>
          </p:sp>
          <p:sp>
            <p:nvSpPr>
              <p:cNvPr id="37" name="TextBox 36"/>
              <p:cNvSpPr txBox="1"/>
              <p:nvPr/>
            </p:nvSpPr>
            <p:spPr>
              <a:xfrm>
                <a:off x="4439102" y="3276600"/>
                <a:ext cx="761296" cy="369332"/>
              </a:xfrm>
              <a:prstGeom prst="rect">
                <a:avLst/>
              </a:prstGeom>
              <a:noFill/>
            </p:spPr>
            <p:txBody>
              <a:bodyPr wrap="none" rtlCol="0">
                <a:spAutoFit/>
              </a:bodyPr>
              <a:lstStyle/>
              <a:p>
                <a:r>
                  <a:rPr lang="en-US" dirty="0" smtClean="0">
                    <a:solidFill>
                      <a:srgbClr val="E44023"/>
                    </a:solidFill>
                    <a:latin typeface="Calibri"/>
                  </a:rPr>
                  <a:t>Active</a:t>
                </a:r>
              </a:p>
            </p:txBody>
          </p:sp>
          <p:sp>
            <p:nvSpPr>
              <p:cNvPr id="38" name="TextBox 37"/>
              <p:cNvSpPr txBox="1"/>
              <p:nvPr/>
            </p:nvSpPr>
            <p:spPr>
              <a:xfrm>
                <a:off x="4439102" y="2999775"/>
                <a:ext cx="1105291" cy="369332"/>
              </a:xfrm>
              <a:prstGeom prst="rect">
                <a:avLst/>
              </a:prstGeom>
              <a:noFill/>
            </p:spPr>
            <p:txBody>
              <a:bodyPr wrap="none" rtlCol="0">
                <a:spAutoFit/>
              </a:bodyPr>
              <a:lstStyle/>
              <a:p>
                <a:r>
                  <a:rPr lang="en-US" dirty="0" smtClean="0">
                    <a:solidFill>
                      <a:prstClr val="black">
                        <a:lumMod val="95000"/>
                        <a:lumOff val="5000"/>
                      </a:prstClr>
                    </a:solidFill>
                    <a:latin typeface="Calibri"/>
                  </a:rPr>
                  <a:t>Transition</a:t>
                </a:r>
              </a:p>
            </p:txBody>
          </p:sp>
        </p:grpSp>
        <p:pic>
          <p:nvPicPr>
            <p:cNvPr id="32" name="Picture 31"/>
            <p:cNvPicPr>
              <a:picLocks noChangeAspect="1"/>
            </p:cNvPicPr>
            <p:nvPr/>
          </p:nvPicPr>
          <p:blipFill rotWithShape="1">
            <a:blip r:embed="rId4"/>
            <a:srcRect l="20634" r="21816"/>
            <a:stretch/>
          </p:blipFill>
          <p:spPr>
            <a:xfrm>
              <a:off x="3277208" y="2030880"/>
              <a:ext cx="845221" cy="4452532"/>
            </a:xfrm>
            <a:prstGeom prst="rect">
              <a:avLst/>
            </a:prstGeom>
          </p:spPr>
        </p:pic>
      </p:grpSp>
      <p:pic>
        <p:nvPicPr>
          <p:cNvPr id="4" name="Picture 3"/>
          <p:cNvPicPr>
            <a:picLocks noChangeAspect="1"/>
          </p:cNvPicPr>
          <p:nvPr/>
        </p:nvPicPr>
        <p:blipFill rotWithShape="1">
          <a:blip r:embed="rId5"/>
          <a:srcRect t="3505" b="10541"/>
          <a:stretch/>
        </p:blipFill>
        <p:spPr>
          <a:xfrm>
            <a:off x="0" y="623499"/>
            <a:ext cx="7696200" cy="1609814"/>
          </a:xfrm>
          <a:prstGeom prst="rect">
            <a:avLst/>
          </a:prstGeom>
        </p:spPr>
      </p:pic>
      <p:grpSp>
        <p:nvGrpSpPr>
          <p:cNvPr id="18" name="Group 17"/>
          <p:cNvGrpSpPr/>
          <p:nvPr/>
        </p:nvGrpSpPr>
        <p:grpSpPr>
          <a:xfrm>
            <a:off x="235712" y="730543"/>
            <a:ext cx="4417115" cy="3240880"/>
            <a:chOff x="235712" y="564245"/>
            <a:chExt cx="4417115" cy="3240880"/>
          </a:xfrm>
        </p:grpSpPr>
        <p:cxnSp>
          <p:nvCxnSpPr>
            <p:cNvPr id="8" name="Straight Arrow Connector 7"/>
            <p:cNvCxnSpPr>
              <a:endCxn id="7" idx="3"/>
            </p:cNvCxnSpPr>
            <p:nvPr/>
          </p:nvCxnSpPr>
          <p:spPr>
            <a:xfrm flipV="1">
              <a:off x="1331526" y="1086636"/>
              <a:ext cx="1814907" cy="2203138"/>
            </a:xfrm>
            <a:prstGeom prst="straightConnector1">
              <a:avLst/>
            </a:prstGeom>
            <a:ln>
              <a:solidFill>
                <a:srgbClr val="F7AA83"/>
              </a:solidFill>
              <a:tailEnd type="arrow"/>
            </a:ln>
            <a:effectLst>
              <a:outerShdw blurRad="40000" dist="200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2887977" y="564245"/>
              <a:ext cx="1764850" cy="612019"/>
            </a:xfrm>
            <a:prstGeom prst="ellipse">
              <a:avLst/>
            </a:prstGeom>
            <a:noFill/>
            <a:ln w="38100" cmpd="sng">
              <a:solidFill>
                <a:srgbClr val="F7AA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extBox 4"/>
            <p:cNvSpPr txBox="1"/>
            <p:nvPr/>
          </p:nvSpPr>
          <p:spPr>
            <a:xfrm>
              <a:off x="235712" y="3220349"/>
              <a:ext cx="2854476" cy="584776"/>
            </a:xfrm>
            <a:prstGeom prst="rect">
              <a:avLst/>
            </a:prstGeom>
            <a:noFill/>
          </p:spPr>
          <p:txBody>
            <a:bodyPr wrap="square" rtlCol="0">
              <a:spAutoFit/>
            </a:bodyPr>
            <a:lstStyle/>
            <a:p>
              <a:r>
                <a:rPr lang="en-US" sz="3200" dirty="0" smtClean="0">
                  <a:solidFill>
                    <a:srgbClr val="F7AA83"/>
                  </a:solidFill>
                  <a:latin typeface="Calibri"/>
                </a:rPr>
                <a:t>Microphysics</a:t>
              </a:r>
            </a:p>
          </p:txBody>
        </p:sp>
      </p:grpSp>
    </p:spTree>
    <p:extLst>
      <p:ext uri="{BB962C8B-B14F-4D97-AF65-F5344CB8AC3E}">
        <p14:creationId xmlns:p14="http://schemas.microsoft.com/office/powerpoint/2010/main" val="3688958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97282" name="Group 7"/>
          <p:cNvGrpSpPr>
            <a:grpSpLocks/>
          </p:cNvGrpSpPr>
          <p:nvPr/>
        </p:nvGrpSpPr>
        <p:grpSpPr bwMode="auto">
          <a:xfrm>
            <a:off x="769938" y="1184802"/>
            <a:ext cx="7696622" cy="5645150"/>
            <a:chOff x="769751" y="1048661"/>
            <a:chExt cx="7696200" cy="5646015"/>
          </a:xfrm>
        </p:grpSpPr>
        <p:sp>
          <p:nvSpPr>
            <p:cNvPr id="97284" name="Picture 1" descr="C06F011.tif"/>
            <p:cNvSpPr>
              <a:spLocks noChangeAspect="1"/>
            </p:cNvSpPr>
            <p:nvPr/>
          </p:nvSpPr>
          <p:spPr bwMode="auto">
            <a:xfrm>
              <a:off x="1441450" y="1823730"/>
              <a:ext cx="62611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9728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751" y="1048661"/>
              <a:ext cx="7696200" cy="564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Box 3"/>
            <p:cNvSpPr txBox="1">
              <a:spLocks noChangeArrowheads="1"/>
            </p:cNvSpPr>
            <p:nvPr/>
          </p:nvSpPr>
          <p:spPr bwMode="auto">
            <a:xfrm>
              <a:off x="5992790" y="6321911"/>
              <a:ext cx="2447772" cy="3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800" b="1" dirty="0">
                  <a:solidFill>
                    <a:srgbClr val="FC0019"/>
                  </a:solidFill>
                </a:rPr>
                <a:t>Rowe and Houze (2014)</a:t>
              </a:r>
            </a:p>
          </p:txBody>
        </p:sp>
        <p:sp>
          <p:nvSpPr>
            <p:cNvPr id="97287" name="Rectangle 6"/>
            <p:cNvSpPr>
              <a:spLocks noChangeArrowheads="1"/>
            </p:cNvSpPr>
            <p:nvPr/>
          </p:nvSpPr>
          <p:spPr bwMode="auto">
            <a:xfrm>
              <a:off x="2605557" y="1686470"/>
              <a:ext cx="746316" cy="693984"/>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97288" name="TextBox 5"/>
            <p:cNvSpPr txBox="1">
              <a:spLocks noChangeArrowheads="1"/>
            </p:cNvSpPr>
            <p:nvPr/>
          </p:nvSpPr>
          <p:spPr bwMode="auto">
            <a:xfrm>
              <a:off x="1962861" y="1488014"/>
              <a:ext cx="15894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600">
                  <a:solidFill>
                    <a:srgbClr val="000000"/>
                  </a:solidFill>
                </a:rPr>
                <a:t>Wet aggregates</a:t>
              </a:r>
            </a:p>
            <a:p>
              <a:pPr eaLnBrk="1" fontAlgn="base" hangingPunct="1">
                <a:spcBef>
                  <a:spcPct val="0"/>
                </a:spcBef>
                <a:spcAft>
                  <a:spcPct val="0"/>
                </a:spcAft>
              </a:pPr>
              <a:r>
                <a:rPr lang="en-US" sz="1600">
                  <a:solidFill>
                    <a:srgbClr val="3679B7"/>
                  </a:solidFill>
                </a:rPr>
                <a:t>Dry aggregates</a:t>
              </a:r>
            </a:p>
            <a:p>
              <a:pPr eaLnBrk="1" fontAlgn="base" hangingPunct="1">
                <a:spcBef>
                  <a:spcPct val="0"/>
                </a:spcBef>
                <a:spcAft>
                  <a:spcPct val="0"/>
                </a:spcAft>
              </a:pPr>
              <a:r>
                <a:rPr lang="en-US" sz="1600">
                  <a:solidFill>
                    <a:srgbClr val="59B62E"/>
                  </a:solidFill>
                </a:rPr>
                <a:t>Non-oriented ice</a:t>
              </a:r>
            </a:p>
            <a:p>
              <a:pPr eaLnBrk="1" fontAlgn="base" hangingPunct="1">
                <a:spcBef>
                  <a:spcPct val="0"/>
                </a:spcBef>
                <a:spcAft>
                  <a:spcPct val="0"/>
                </a:spcAft>
              </a:pPr>
              <a:r>
                <a:rPr lang="en-US" sz="1600">
                  <a:solidFill>
                    <a:srgbClr val="FC0019"/>
                  </a:solidFill>
                </a:rPr>
                <a:t>Graupel</a:t>
              </a:r>
            </a:p>
          </p:txBody>
        </p:sp>
        <p:sp>
          <p:nvSpPr>
            <p:cNvPr id="97289" name="Rectangle 9"/>
            <p:cNvSpPr>
              <a:spLocks noChangeArrowheads="1"/>
            </p:cNvSpPr>
            <p:nvPr/>
          </p:nvSpPr>
          <p:spPr bwMode="auto">
            <a:xfrm>
              <a:off x="5036183" y="1668648"/>
              <a:ext cx="746316" cy="693984"/>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sp>
          <p:nvSpPr>
            <p:cNvPr id="97290" name="Rectangle 10"/>
            <p:cNvSpPr>
              <a:spLocks noChangeArrowheads="1"/>
            </p:cNvSpPr>
            <p:nvPr/>
          </p:nvSpPr>
          <p:spPr bwMode="auto">
            <a:xfrm>
              <a:off x="7318228" y="1705599"/>
              <a:ext cx="746316" cy="693984"/>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cs typeface="ＭＳ Ｐゴシック" charset="0"/>
              </a:endParaRPr>
            </a:p>
          </p:txBody>
        </p:sp>
      </p:grpSp>
      <p:sp>
        <p:nvSpPr>
          <p:cNvPr id="97283" name="TextBox 8"/>
          <p:cNvSpPr txBox="1">
            <a:spLocks noChangeArrowheads="1"/>
          </p:cNvSpPr>
          <p:nvPr/>
        </p:nvSpPr>
        <p:spPr bwMode="auto">
          <a:xfrm>
            <a:off x="0" y="103188"/>
            <a:ext cx="9144000"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2800" dirty="0" smtClean="0">
                <a:solidFill>
                  <a:srgbClr val="FFFFFF"/>
                </a:solidFill>
              </a:rPr>
              <a:t>Dual-polarization radar gives us particle characteristics—need to focus model testing on </a:t>
            </a:r>
            <a:r>
              <a:rPr lang="en-US" sz="2800" dirty="0" smtClean="0">
                <a:solidFill>
                  <a:srgbClr val="FFFF00"/>
                </a:solidFill>
              </a:rPr>
              <a:t>processes</a:t>
            </a:r>
            <a:r>
              <a:rPr lang="en-US" sz="2800" dirty="0" smtClean="0">
                <a:solidFill>
                  <a:srgbClr val="FFFFFF"/>
                </a:solidFill>
              </a:rPr>
              <a:t>, not mixing ratios</a:t>
            </a:r>
            <a:endParaRPr lang="en-US" sz="2800" dirty="0">
              <a:solidFill>
                <a:schemeClr val="bg1"/>
              </a:solidFill>
            </a:endParaRPr>
          </a:p>
        </p:txBody>
      </p:sp>
      <p:cxnSp>
        <p:nvCxnSpPr>
          <p:cNvPr id="3" name="Straight Connector 2"/>
          <p:cNvCxnSpPr/>
          <p:nvPr/>
        </p:nvCxnSpPr>
        <p:spPr bwMode="auto">
          <a:xfrm>
            <a:off x="2703770" y="3844856"/>
            <a:ext cx="30041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5041034" y="3844856"/>
            <a:ext cx="30041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7323677" y="3844856"/>
            <a:ext cx="30041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705961" y="6250257"/>
            <a:ext cx="30041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5043225" y="6250257"/>
            <a:ext cx="30041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7325868" y="6250257"/>
            <a:ext cx="30041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109523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5234" name="Picture 1"/>
          <p:cNvPicPr>
            <a:picLocks noChangeAspect="1"/>
          </p:cNvPicPr>
          <p:nvPr/>
        </p:nvPicPr>
        <p:blipFill>
          <a:blip r:embed="rId2">
            <a:extLst>
              <a:ext uri="{28A0092B-C50C-407E-A947-70E740481C1C}">
                <a14:useLocalDpi xmlns:a14="http://schemas.microsoft.com/office/drawing/2010/main" val="0"/>
              </a:ext>
            </a:extLst>
          </a:blip>
          <a:srcRect l="3558" r="8270" b="16884"/>
          <a:stretch>
            <a:fillRect/>
          </a:stretch>
        </p:blipFill>
        <p:spPr bwMode="auto">
          <a:xfrm>
            <a:off x="1219200" y="1840967"/>
            <a:ext cx="71755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136"/>
          <p:cNvSpPr txBox="1">
            <a:spLocks noChangeArrowheads="1"/>
          </p:cNvSpPr>
          <p:nvPr/>
        </p:nvSpPr>
        <p:spPr bwMode="auto">
          <a:xfrm>
            <a:off x="0" y="40159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0"/>
              </a:spcBef>
              <a:spcAft>
                <a:spcPct val="0"/>
              </a:spcAft>
            </a:pPr>
            <a:r>
              <a:rPr lang="en-US" sz="2800" dirty="0">
                <a:solidFill>
                  <a:srgbClr val="FFFFFF"/>
                </a:solidFill>
                <a:latin typeface="Arial" charset="0"/>
              </a:rPr>
              <a:t>C</a:t>
            </a:r>
            <a:r>
              <a:rPr lang="en-US" sz="2800" dirty="0" smtClean="0">
                <a:solidFill>
                  <a:srgbClr val="FFFFFF"/>
                </a:solidFill>
                <a:latin typeface="Arial" charset="0"/>
              </a:rPr>
              <a:t>onvective </a:t>
            </a:r>
            <a:r>
              <a:rPr lang="en-US" sz="2800" dirty="0">
                <a:solidFill>
                  <a:srgbClr val="FFFFFF"/>
                </a:solidFill>
                <a:latin typeface="Arial" charset="0"/>
              </a:rPr>
              <a:t>cells </a:t>
            </a:r>
            <a:r>
              <a:rPr lang="en-US" sz="2800" dirty="0" smtClean="0">
                <a:solidFill>
                  <a:srgbClr val="FFFFFF"/>
                </a:solidFill>
                <a:latin typeface="Arial" charset="0"/>
              </a:rPr>
              <a:t>generate particles</a:t>
            </a:r>
            <a:br>
              <a:rPr lang="en-US" sz="2800" dirty="0" smtClean="0">
                <a:solidFill>
                  <a:srgbClr val="FFFFFF"/>
                </a:solidFill>
                <a:latin typeface="Arial" charset="0"/>
              </a:rPr>
            </a:br>
            <a:r>
              <a:rPr lang="en-US" sz="2800" dirty="0" smtClean="0">
                <a:solidFill>
                  <a:srgbClr val="FFFFFF"/>
                </a:solidFill>
                <a:latin typeface="Arial" charset="0"/>
              </a:rPr>
              <a:t>Layered flow distributes them—need to know N(w)</a:t>
            </a:r>
            <a:r>
              <a:rPr lang="en-US" sz="2800" dirty="0" err="1" smtClean="0">
                <a:solidFill>
                  <a:srgbClr val="FFFFFF"/>
                </a:solidFill>
                <a:latin typeface="Arial" charset="0"/>
              </a:rPr>
              <a:t>dw</a:t>
            </a:r>
            <a:r>
              <a:rPr lang="en-US" sz="2800" dirty="0" smtClean="0">
                <a:solidFill>
                  <a:srgbClr val="FFFFFF"/>
                </a:solidFill>
                <a:latin typeface="Arial" charset="0"/>
              </a:rPr>
              <a:t>!</a:t>
            </a:r>
            <a:endParaRPr lang="en-US" sz="2800" dirty="0">
              <a:solidFill>
                <a:srgbClr val="FFFFFF"/>
              </a:solidFill>
              <a:latin typeface="Arial" charset="0"/>
            </a:endParaRPr>
          </a:p>
        </p:txBody>
      </p:sp>
      <p:sp>
        <p:nvSpPr>
          <p:cNvPr id="4" name="TextBox 3"/>
          <p:cNvSpPr txBox="1"/>
          <p:nvPr/>
        </p:nvSpPr>
        <p:spPr>
          <a:xfrm>
            <a:off x="1557338" y="4811179"/>
            <a:ext cx="1198562" cy="646113"/>
          </a:xfrm>
          <a:prstGeom prst="rect">
            <a:avLst/>
          </a:prstGeom>
          <a:solidFill>
            <a:srgbClr val="FFFFFF"/>
          </a:solidFill>
          <a:ln>
            <a:solidFill>
              <a:schemeClr val="tx1"/>
            </a:solidFill>
          </a:ln>
          <a:effectLst>
            <a:outerShdw blurRad="50800" dist="38100" dir="2700000" algn="tl" rotWithShape="0">
              <a:schemeClr val="bg1">
                <a:alpha val="43000"/>
              </a:schemeClr>
            </a:outerShdw>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ja-JP" altLang="en-US" sz="1800" smtClean="0">
                <a:solidFill>
                  <a:srgbClr val="000000"/>
                </a:solidFill>
              </a:rPr>
              <a:t>“</a:t>
            </a:r>
            <a:r>
              <a:rPr lang="en-US" sz="1800" smtClean="0">
                <a:solidFill>
                  <a:srgbClr val="000000"/>
                </a:solidFill>
              </a:rPr>
              <a:t>Particle</a:t>
            </a:r>
          </a:p>
          <a:p>
            <a:pPr eaLnBrk="1" fontAlgn="base" hangingPunct="1">
              <a:spcBef>
                <a:spcPct val="0"/>
              </a:spcBef>
              <a:spcAft>
                <a:spcPct val="0"/>
              </a:spcAft>
              <a:defRPr/>
            </a:pPr>
            <a:r>
              <a:rPr lang="en-US" sz="1800" smtClean="0">
                <a:solidFill>
                  <a:srgbClr val="000000"/>
                </a:solidFill>
              </a:rPr>
              <a:t>fountains</a:t>
            </a:r>
            <a:r>
              <a:rPr lang="ja-JP" altLang="en-US" sz="1800" smtClean="0">
                <a:solidFill>
                  <a:srgbClr val="000000"/>
                </a:solidFill>
              </a:rPr>
              <a:t>”</a:t>
            </a:r>
            <a:endParaRPr lang="en-US" sz="1800" smtClean="0">
              <a:solidFill>
                <a:srgbClr val="000000"/>
              </a:solidFill>
            </a:endParaRPr>
          </a:p>
        </p:txBody>
      </p:sp>
      <p:cxnSp>
        <p:nvCxnSpPr>
          <p:cNvPr id="95237" name="Curved Connector 5"/>
          <p:cNvCxnSpPr>
            <a:cxnSpLocks noChangeShapeType="1"/>
          </p:cNvCxnSpPr>
          <p:nvPr/>
        </p:nvCxnSpPr>
        <p:spPr bwMode="auto">
          <a:xfrm flipV="1">
            <a:off x="2755900" y="4804829"/>
            <a:ext cx="647700" cy="317500"/>
          </a:xfrm>
          <a:prstGeom prst="curvedConnector3">
            <a:avLst>
              <a:gd name="adj1" fmla="val 50000"/>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TextBox 1"/>
          <p:cNvSpPr txBox="1"/>
          <p:nvPr/>
        </p:nvSpPr>
        <p:spPr>
          <a:xfrm>
            <a:off x="6390739" y="5953387"/>
            <a:ext cx="2047668" cy="369332"/>
          </a:xfrm>
          <a:prstGeom prst="rect">
            <a:avLst/>
          </a:prstGeom>
          <a:noFill/>
        </p:spPr>
        <p:txBody>
          <a:bodyPr wrap="none" rtlCol="0">
            <a:spAutoFit/>
          </a:bodyPr>
          <a:lstStyle/>
          <a:p>
            <a:pPr fontAlgn="base">
              <a:spcBef>
                <a:spcPct val="0"/>
              </a:spcBef>
              <a:spcAft>
                <a:spcPct val="0"/>
              </a:spcAft>
            </a:pPr>
            <a:r>
              <a:rPr lang="en-US" dirty="0" err="1" smtClean="0">
                <a:solidFill>
                  <a:srgbClr val="000000"/>
                </a:solidFill>
                <a:latin typeface="Calibri" charset="0"/>
                <a:ea typeface="ＭＳ Ｐゴシック" charset="0"/>
                <a:cs typeface="ＭＳ Ｐゴシック" charset="0"/>
              </a:rPr>
              <a:t>Yuter</a:t>
            </a:r>
            <a:r>
              <a:rPr lang="en-US" dirty="0">
                <a:solidFill>
                  <a:srgbClr val="000000"/>
                </a:solidFill>
                <a:latin typeface="Calibri" charset="0"/>
                <a:ea typeface="ＭＳ Ｐゴシック" charset="0"/>
                <a:cs typeface="ＭＳ Ｐゴシック" charset="0"/>
              </a:rPr>
              <a:t> </a:t>
            </a:r>
            <a:r>
              <a:rPr lang="en-US" dirty="0" smtClean="0">
                <a:solidFill>
                  <a:srgbClr val="000000"/>
                </a:solidFill>
                <a:latin typeface="Calibri" charset="0"/>
                <a:ea typeface="ＭＳ Ｐゴシック" charset="0"/>
                <a:cs typeface="ＭＳ Ｐゴシック" charset="0"/>
              </a:rPr>
              <a:t>&amp; Houze 1995</a:t>
            </a:r>
            <a:endParaRPr lang="en-US" dirty="0">
              <a:solidFill>
                <a:srgbClr val="0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467919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sp>
        <p:nvSpPr>
          <p:cNvPr id="45062" name="TextBox 5"/>
          <p:cNvSpPr txBox="1">
            <a:spLocks noChangeArrowheads="1"/>
          </p:cNvSpPr>
          <p:nvPr/>
        </p:nvSpPr>
        <p:spPr bwMode="auto">
          <a:xfrm>
            <a:off x="4267200" y="6130893"/>
            <a:ext cx="4644250" cy="453088"/>
          </a:xfrm>
          <a:prstGeom prst="rect">
            <a:avLst/>
          </a:prstGeom>
          <a:noFill/>
          <a:ln w="9525">
            <a:noFill/>
            <a:miter lim="800000"/>
            <a:headEnd/>
            <a:tailEnd/>
          </a:ln>
        </p:spPr>
        <p:txBody>
          <a:bodyPr wrap="square" lIns="82945" tIns="41473" rIns="82945" bIns="41473">
            <a:prstTxWarp prst="textNoShape">
              <a:avLst/>
            </a:prstTxWarp>
            <a:spAutoFit/>
          </a:bodyPr>
          <a:lstStyle/>
          <a:p>
            <a:pPr algn="r"/>
            <a:r>
              <a:rPr lang="en-US" sz="2400" b="1" dirty="0" err="1">
                <a:solidFill>
                  <a:srgbClr val="000000"/>
                </a:solidFill>
                <a:latin typeface="Calibri"/>
              </a:rPr>
              <a:t>Zipser</a:t>
            </a:r>
            <a:r>
              <a:rPr lang="en-US" sz="2400" b="1" dirty="0">
                <a:solidFill>
                  <a:srgbClr val="000000"/>
                </a:solidFill>
                <a:latin typeface="Calibri"/>
              </a:rPr>
              <a:t> and </a:t>
            </a:r>
            <a:r>
              <a:rPr lang="en-US" sz="2400" b="1" dirty="0" smtClean="0">
                <a:solidFill>
                  <a:srgbClr val="000000"/>
                </a:solidFill>
                <a:latin typeface="Calibri"/>
              </a:rPr>
              <a:t>Lutz </a:t>
            </a:r>
            <a:r>
              <a:rPr lang="en-US" sz="2400" b="1" dirty="0">
                <a:solidFill>
                  <a:srgbClr val="000000"/>
                </a:solidFill>
                <a:latin typeface="Calibri"/>
              </a:rPr>
              <a:t>1994</a:t>
            </a:r>
          </a:p>
        </p:txBody>
      </p:sp>
      <p:sp>
        <p:nvSpPr>
          <p:cNvPr id="45063" name="TextBox 6"/>
          <p:cNvSpPr txBox="1">
            <a:spLocks noChangeArrowheads="1"/>
          </p:cNvSpPr>
          <p:nvPr/>
        </p:nvSpPr>
        <p:spPr bwMode="auto">
          <a:xfrm>
            <a:off x="321734" y="237067"/>
            <a:ext cx="8500532" cy="453088"/>
          </a:xfrm>
          <a:prstGeom prst="rect">
            <a:avLst/>
          </a:prstGeom>
          <a:noFill/>
          <a:ln w="9525">
            <a:noFill/>
            <a:miter lim="800000"/>
            <a:headEnd/>
            <a:tailEnd/>
          </a:ln>
        </p:spPr>
        <p:txBody>
          <a:bodyPr wrap="square" lIns="82945" tIns="41473" rIns="82945" bIns="41473">
            <a:prstTxWarp prst="textNoShape">
              <a:avLst/>
            </a:prstTxWarp>
            <a:spAutoFit/>
          </a:bodyPr>
          <a:lstStyle/>
          <a:p>
            <a:pPr algn="ctr"/>
            <a:r>
              <a:rPr lang="en-US" sz="2400" b="1" dirty="0" smtClean="0">
                <a:latin typeface="Calibri"/>
              </a:rPr>
              <a:t>Updrafts in 100</a:t>
            </a:r>
            <a:r>
              <a:rPr lang="en-US" sz="2400" b="1" dirty="0">
                <a:latin typeface="Calibri"/>
              </a:rPr>
              <a:t>’s </a:t>
            </a:r>
            <a:r>
              <a:rPr lang="en-US" sz="2400" b="1" dirty="0" smtClean="0">
                <a:latin typeface="Calibri"/>
              </a:rPr>
              <a:t>of aircraft </a:t>
            </a:r>
            <a:r>
              <a:rPr lang="en-US" sz="2400" b="1" dirty="0">
                <a:latin typeface="Calibri"/>
              </a:rPr>
              <a:t>penetrations </a:t>
            </a:r>
            <a:r>
              <a:rPr lang="en-US" sz="2400" b="1" dirty="0" smtClean="0">
                <a:latin typeface="Calibri"/>
              </a:rPr>
              <a:t>of convective updrafts</a:t>
            </a:r>
            <a:endParaRPr lang="en-US" sz="2400" b="1" dirty="0">
              <a:latin typeface="Calibri"/>
            </a:endParaRPr>
          </a:p>
        </p:txBody>
      </p:sp>
      <p:grpSp>
        <p:nvGrpSpPr>
          <p:cNvPr id="5" name="Group 4"/>
          <p:cNvGrpSpPr/>
          <p:nvPr/>
        </p:nvGrpSpPr>
        <p:grpSpPr>
          <a:xfrm>
            <a:off x="448263" y="997066"/>
            <a:ext cx="7762152" cy="4863869"/>
            <a:chOff x="834244" y="165331"/>
            <a:chExt cx="7762152" cy="4863869"/>
          </a:xfrm>
        </p:grpSpPr>
        <p:pic>
          <p:nvPicPr>
            <p:cNvPr id="45059" name="Picture 3"/>
            <p:cNvPicPr>
              <a:picLocks noChangeAspect="1" noChangeArrowheads="1"/>
            </p:cNvPicPr>
            <p:nvPr/>
          </p:nvPicPr>
          <p:blipFill rotWithShape="1">
            <a:blip r:embed="rId3">
              <a:lum bright="-14000"/>
            </a:blip>
            <a:srcRect l="7665" t="7269" b="24696"/>
            <a:stretch/>
          </p:blipFill>
          <p:spPr bwMode="auto">
            <a:xfrm>
              <a:off x="834244" y="165331"/>
              <a:ext cx="7762152" cy="4863869"/>
            </a:xfrm>
            <a:prstGeom prst="rect">
              <a:avLst/>
            </a:prstGeom>
            <a:noFill/>
            <a:ln w="9525">
              <a:noFill/>
              <a:miter lim="800000"/>
              <a:headEnd/>
              <a:tailEnd/>
            </a:ln>
          </p:spPr>
        </p:pic>
        <p:sp>
          <p:nvSpPr>
            <p:cNvPr id="45061" name="Text Box 5"/>
            <p:cNvSpPr txBox="1">
              <a:spLocks noChangeArrowheads="1"/>
            </p:cNvSpPr>
            <p:nvPr/>
          </p:nvSpPr>
          <p:spPr bwMode="auto">
            <a:xfrm>
              <a:off x="5690071" y="1318918"/>
              <a:ext cx="1484180" cy="584765"/>
            </a:xfrm>
            <a:prstGeom prst="rect">
              <a:avLst/>
            </a:prstGeom>
            <a:noFill/>
            <a:ln w="9525">
              <a:noFill/>
              <a:miter lim="800000"/>
              <a:headEnd/>
              <a:tailEnd/>
            </a:ln>
          </p:spPr>
          <p:txBody>
            <a:bodyPr wrap="none" lIns="91430" tIns="45715" rIns="91430" bIns="45715">
              <a:prstTxWarp prst="textNoShape">
                <a:avLst/>
              </a:prstTxWarp>
              <a:spAutoFit/>
            </a:bodyPr>
            <a:lstStyle/>
            <a:p>
              <a:pPr algn="ctr"/>
              <a:r>
                <a:rPr lang="en-US" sz="1600" dirty="0" smtClean="0">
                  <a:solidFill>
                    <a:srgbClr val="0000FF"/>
                  </a:solidFill>
                  <a:latin typeface="Arial Black"/>
                  <a:cs typeface="Arial Black"/>
                </a:rPr>
                <a:t>Continental</a:t>
              </a:r>
            </a:p>
            <a:p>
              <a:pPr algn="ctr"/>
              <a:r>
                <a:rPr lang="en-US" sz="1600" dirty="0" smtClean="0">
                  <a:solidFill>
                    <a:srgbClr val="0000FF"/>
                  </a:solidFill>
                  <a:latin typeface="Arial Black"/>
                  <a:cs typeface="Arial Black"/>
                </a:rPr>
                <a:t>flights</a:t>
              </a:r>
              <a:endParaRPr lang="en-US" sz="1600" dirty="0">
                <a:solidFill>
                  <a:srgbClr val="0000FF"/>
                </a:solidFill>
                <a:latin typeface="Arial Black"/>
                <a:cs typeface="Arial Black"/>
              </a:endParaRPr>
            </a:p>
          </p:txBody>
        </p:sp>
        <p:sp>
          <p:nvSpPr>
            <p:cNvPr id="45060" name="Text Box 4"/>
            <p:cNvSpPr txBox="1">
              <a:spLocks noChangeArrowheads="1"/>
            </p:cNvSpPr>
            <p:nvPr/>
          </p:nvSpPr>
          <p:spPr bwMode="auto">
            <a:xfrm>
              <a:off x="3049190" y="873885"/>
              <a:ext cx="1678043" cy="338544"/>
            </a:xfrm>
            <a:prstGeom prst="rect">
              <a:avLst/>
            </a:prstGeom>
            <a:noFill/>
            <a:ln w="9525">
              <a:noFill/>
              <a:miter lim="800000"/>
              <a:headEnd/>
              <a:tailEnd/>
            </a:ln>
          </p:spPr>
          <p:txBody>
            <a:bodyPr wrap="none" lIns="91430" tIns="45715" rIns="91430" bIns="45715">
              <a:prstTxWarp prst="textNoShape">
                <a:avLst/>
              </a:prstTxWarp>
              <a:spAutoFit/>
            </a:bodyPr>
            <a:lstStyle/>
            <a:p>
              <a:r>
                <a:rPr lang="en-US" sz="1600" dirty="0" smtClean="0">
                  <a:solidFill>
                    <a:srgbClr val="0000FF"/>
                  </a:solidFill>
                  <a:latin typeface="Arial Black"/>
                  <a:cs typeface="Arial Black"/>
                </a:rPr>
                <a:t>Ocean flights</a:t>
              </a:r>
              <a:endParaRPr lang="en-US" sz="1600" dirty="0">
                <a:solidFill>
                  <a:srgbClr val="0000FF"/>
                </a:solidFill>
                <a:latin typeface="Arial Black"/>
                <a:cs typeface="Arial Black"/>
              </a:endParaRPr>
            </a:p>
          </p:txBody>
        </p:sp>
      </p:grpSp>
      <p:sp>
        <p:nvSpPr>
          <p:cNvPr id="8" name="Text Box 5"/>
          <p:cNvSpPr txBox="1">
            <a:spLocks noChangeArrowheads="1"/>
          </p:cNvSpPr>
          <p:nvPr/>
        </p:nvSpPr>
        <p:spPr bwMode="auto">
          <a:xfrm>
            <a:off x="7239508" y="2735418"/>
            <a:ext cx="1692671" cy="830987"/>
          </a:xfrm>
          <a:prstGeom prst="rect">
            <a:avLst/>
          </a:prstGeom>
          <a:noFill/>
          <a:ln w="9525">
            <a:solidFill>
              <a:srgbClr val="3366FF"/>
            </a:solidFill>
            <a:miter lim="800000"/>
            <a:headEnd/>
            <a:tailEnd/>
          </a:ln>
        </p:spPr>
        <p:txBody>
          <a:bodyPr wrap="none" lIns="91430" tIns="45715" rIns="91430" bIns="45715">
            <a:prstTxWarp prst="textNoShape">
              <a:avLst/>
            </a:prstTxWarp>
            <a:spAutoFit/>
          </a:bodyPr>
          <a:lstStyle/>
          <a:p>
            <a:pPr algn="ctr"/>
            <a:r>
              <a:rPr lang="en-US" sz="1600" dirty="0" smtClean="0">
                <a:solidFill>
                  <a:srgbClr val="0000FF"/>
                </a:solidFill>
                <a:latin typeface="Arial Black"/>
                <a:cs typeface="Arial Black"/>
              </a:rPr>
              <a:t>Why?</a:t>
            </a:r>
          </a:p>
          <a:p>
            <a:pPr algn="ctr"/>
            <a:r>
              <a:rPr lang="en-US" sz="1600" dirty="0" smtClean="0">
                <a:solidFill>
                  <a:srgbClr val="0000FF"/>
                </a:solidFill>
                <a:latin typeface="Arial Black"/>
                <a:cs typeface="Arial Black"/>
              </a:rPr>
              <a:t>T profiles?</a:t>
            </a:r>
          </a:p>
          <a:p>
            <a:pPr algn="ctr"/>
            <a:r>
              <a:rPr lang="en-US" sz="1600" dirty="0" smtClean="0">
                <a:solidFill>
                  <a:srgbClr val="0000FF"/>
                </a:solidFill>
                <a:latin typeface="Arial Black"/>
                <a:cs typeface="Arial Black"/>
              </a:rPr>
              <a:t>Entrainment?</a:t>
            </a:r>
            <a:endParaRPr lang="en-US" sz="1600" dirty="0">
              <a:solidFill>
                <a:srgbClr val="0000FF"/>
              </a:solidFill>
              <a:latin typeface="Arial Black"/>
              <a:cs typeface="Arial Black"/>
            </a:endParaRPr>
          </a:p>
        </p:txBody>
      </p:sp>
    </p:spTree>
    <p:extLst>
      <p:ext uri="{BB962C8B-B14F-4D97-AF65-F5344CB8AC3E}">
        <p14:creationId xmlns:p14="http://schemas.microsoft.com/office/powerpoint/2010/main" val="356668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0_VarbleJGR14.png"/>
          <p:cNvPicPr>
            <a:picLocks noGrp="1" noChangeAspect="1"/>
          </p:cNvPicPr>
          <p:nvPr>
            <p:ph idx="1"/>
          </p:nvPr>
        </p:nvPicPr>
        <p:blipFill rotWithShape="1">
          <a:blip r:embed="rId2"/>
          <a:srcRect l="3938" r="49098" b="57596"/>
          <a:stretch/>
        </p:blipFill>
        <p:spPr>
          <a:xfrm>
            <a:off x="722622" y="350188"/>
            <a:ext cx="7343157" cy="4552011"/>
          </a:xfrm>
        </p:spPr>
      </p:pic>
      <p:sp>
        <p:nvSpPr>
          <p:cNvPr id="6" name="TextBox 5"/>
          <p:cNvSpPr txBox="1"/>
          <p:nvPr/>
        </p:nvSpPr>
        <p:spPr>
          <a:xfrm>
            <a:off x="1" y="5160391"/>
            <a:ext cx="7746999" cy="923330"/>
          </a:xfrm>
          <a:prstGeom prst="rect">
            <a:avLst/>
          </a:prstGeom>
          <a:noFill/>
        </p:spPr>
        <p:txBody>
          <a:bodyPr wrap="square" rtlCol="0">
            <a:spAutoFit/>
          </a:bodyPr>
          <a:lstStyle/>
          <a:p>
            <a:pPr marL="1435100"/>
            <a:r>
              <a:rPr lang="en-US" b="1" dirty="0" smtClean="0"/>
              <a:t>MESSAGE:  Real updrafts peak ~ 10 km, and all CRMs and LAMs (regardless of microphysics schemes) seriously over-predict convective intensity.</a:t>
            </a:r>
          </a:p>
        </p:txBody>
      </p:sp>
      <p:sp>
        <p:nvSpPr>
          <p:cNvPr id="3" name="TextBox 2"/>
          <p:cNvSpPr txBox="1"/>
          <p:nvPr/>
        </p:nvSpPr>
        <p:spPr>
          <a:xfrm>
            <a:off x="2250488" y="2227302"/>
            <a:ext cx="1454244" cy="369332"/>
          </a:xfrm>
          <a:prstGeom prst="rect">
            <a:avLst/>
          </a:prstGeom>
          <a:noFill/>
        </p:spPr>
        <p:txBody>
          <a:bodyPr wrap="none" rtlCol="0">
            <a:spAutoFit/>
          </a:bodyPr>
          <a:lstStyle/>
          <a:p>
            <a:r>
              <a:rPr lang="en-US" b="1" dirty="0" smtClean="0">
                <a:solidFill>
                  <a:srgbClr val="FF0000"/>
                </a:solidFill>
              </a:rPr>
              <a:t>Observations</a:t>
            </a:r>
            <a:endParaRPr lang="en-US" b="1" dirty="0">
              <a:solidFill>
                <a:srgbClr val="FF0000"/>
              </a:solidFill>
            </a:endParaRPr>
          </a:p>
        </p:txBody>
      </p:sp>
      <p:cxnSp>
        <p:nvCxnSpPr>
          <p:cNvPr id="8" name="Straight Arrow Connector 7"/>
          <p:cNvCxnSpPr/>
          <p:nvPr/>
        </p:nvCxnSpPr>
        <p:spPr>
          <a:xfrm flipV="1">
            <a:off x="2975776" y="1993900"/>
            <a:ext cx="431800" cy="342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271649" y="2946400"/>
            <a:ext cx="807282" cy="369332"/>
          </a:xfrm>
          <a:prstGeom prst="rect">
            <a:avLst/>
          </a:prstGeom>
          <a:noFill/>
        </p:spPr>
        <p:txBody>
          <a:bodyPr wrap="none" rtlCol="0">
            <a:spAutoFit/>
          </a:bodyPr>
          <a:lstStyle/>
          <a:p>
            <a:r>
              <a:rPr lang="en-US" b="1" dirty="0" smtClean="0">
                <a:solidFill>
                  <a:srgbClr val="FF0000"/>
                </a:solidFill>
              </a:rPr>
              <a:t>Model</a:t>
            </a:r>
            <a:endParaRPr lang="en-US" b="1" dirty="0">
              <a:solidFill>
                <a:srgbClr val="FF0000"/>
              </a:solidFill>
            </a:endParaRPr>
          </a:p>
        </p:txBody>
      </p:sp>
      <p:cxnSp>
        <p:nvCxnSpPr>
          <p:cNvPr id="10" name="Straight Arrow Connector 9"/>
          <p:cNvCxnSpPr/>
          <p:nvPr/>
        </p:nvCxnSpPr>
        <p:spPr>
          <a:xfrm flipH="1" flipV="1">
            <a:off x="6426200" y="2628900"/>
            <a:ext cx="190500" cy="431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138271" y="4468077"/>
            <a:ext cx="1881319" cy="369332"/>
          </a:xfrm>
          <a:prstGeom prst="rect">
            <a:avLst/>
          </a:prstGeom>
          <a:noFill/>
        </p:spPr>
        <p:txBody>
          <a:bodyPr wrap="none" rtlCol="0">
            <a:spAutoFit/>
          </a:bodyPr>
          <a:lstStyle/>
          <a:p>
            <a:r>
              <a:rPr lang="en-US" b="1" dirty="0" err="1" smtClean="0">
                <a:solidFill>
                  <a:srgbClr val="FF0000"/>
                </a:solidFill>
              </a:rPr>
              <a:t>Varble</a:t>
            </a:r>
            <a:r>
              <a:rPr lang="en-US" b="1" dirty="0" smtClean="0">
                <a:solidFill>
                  <a:srgbClr val="FF0000"/>
                </a:solidFill>
              </a:rPr>
              <a:t> et al. 2014</a:t>
            </a:r>
            <a:endParaRPr lang="en-US" b="1" dirty="0">
              <a:solidFill>
                <a:srgbClr val="FF0000"/>
              </a:solidFill>
            </a:endParaRPr>
          </a:p>
        </p:txBody>
      </p:sp>
    </p:spTree>
    <p:extLst>
      <p:ext uri="{BB962C8B-B14F-4D97-AF65-F5344CB8AC3E}">
        <p14:creationId xmlns:p14="http://schemas.microsoft.com/office/powerpoint/2010/main" val="35225593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73498" y="0"/>
            <a:ext cx="5470502" cy="6858000"/>
          </a:xfrm>
          <a:prstGeom prst="rect">
            <a:avLst/>
          </a:prstGeom>
        </p:spPr>
      </p:pic>
      <p:sp>
        <p:nvSpPr>
          <p:cNvPr id="3" name="TextBox 2"/>
          <p:cNvSpPr txBox="1"/>
          <p:nvPr/>
        </p:nvSpPr>
        <p:spPr>
          <a:xfrm>
            <a:off x="7612708" y="5416078"/>
            <a:ext cx="1259178" cy="584776"/>
          </a:xfrm>
          <a:prstGeom prst="rect">
            <a:avLst/>
          </a:prstGeom>
          <a:noFill/>
        </p:spPr>
        <p:txBody>
          <a:bodyPr wrap="none" rtlCol="0">
            <a:spAutoFit/>
          </a:bodyPr>
          <a:lstStyle/>
          <a:p>
            <a:pPr algn="ctr"/>
            <a:r>
              <a:rPr lang="en-US" sz="1600" dirty="0" smtClean="0"/>
              <a:t>Contours</a:t>
            </a:r>
          </a:p>
          <a:p>
            <a:pPr algn="ctr"/>
            <a:r>
              <a:rPr lang="en-US" sz="1600" dirty="0" smtClean="0"/>
              <a:t>25x10</a:t>
            </a:r>
            <a:r>
              <a:rPr lang="en-US" sz="1600" baseline="30000" dirty="0" smtClean="0"/>
              <a:t>6</a:t>
            </a:r>
            <a:r>
              <a:rPr lang="en-US" sz="1600" dirty="0" smtClean="0"/>
              <a:t> kg s</a:t>
            </a:r>
            <a:r>
              <a:rPr lang="en-US" sz="1600" baseline="30000" dirty="0" smtClean="0"/>
              <a:t>–1</a:t>
            </a:r>
          </a:p>
        </p:txBody>
      </p:sp>
      <p:sp>
        <p:nvSpPr>
          <p:cNvPr id="4" name="TextBox 3"/>
          <p:cNvSpPr txBox="1"/>
          <p:nvPr/>
        </p:nvSpPr>
        <p:spPr>
          <a:xfrm>
            <a:off x="435797" y="697318"/>
            <a:ext cx="2851372" cy="1938992"/>
          </a:xfrm>
          <a:prstGeom prst="rect">
            <a:avLst/>
          </a:prstGeom>
          <a:noFill/>
        </p:spPr>
        <p:txBody>
          <a:bodyPr wrap="square" rtlCol="0">
            <a:spAutoFit/>
          </a:bodyPr>
          <a:lstStyle/>
          <a:p>
            <a:pPr algn="ctr"/>
            <a:r>
              <a:rPr lang="en-US" sz="2400" dirty="0" smtClean="0">
                <a:solidFill>
                  <a:schemeClr val="bg1"/>
                </a:solidFill>
              </a:rPr>
              <a:t>CFAD of vertical </a:t>
            </a:r>
            <a:br>
              <a:rPr lang="en-US" sz="2400" dirty="0" smtClean="0">
                <a:solidFill>
                  <a:schemeClr val="bg1"/>
                </a:solidFill>
              </a:rPr>
            </a:br>
            <a:r>
              <a:rPr lang="en-US" sz="2400" b="1" dirty="0" smtClean="0">
                <a:solidFill>
                  <a:srgbClr val="FFFF00"/>
                </a:solidFill>
              </a:rPr>
              <a:t>mass transport </a:t>
            </a:r>
            <a:r>
              <a:rPr lang="en-US" sz="2400" dirty="0" smtClean="0">
                <a:solidFill>
                  <a:schemeClr val="bg1"/>
                </a:solidFill>
              </a:rPr>
              <a:t/>
            </a:r>
            <a:br>
              <a:rPr lang="en-US" sz="2400" dirty="0" smtClean="0">
                <a:solidFill>
                  <a:schemeClr val="bg1"/>
                </a:solidFill>
              </a:rPr>
            </a:br>
            <a:r>
              <a:rPr lang="en-US" sz="2400" dirty="0" smtClean="0">
                <a:solidFill>
                  <a:schemeClr val="bg1"/>
                </a:solidFill>
              </a:rPr>
              <a:t>for a developing mesoscale system in Florida</a:t>
            </a:r>
          </a:p>
        </p:txBody>
      </p:sp>
      <p:sp>
        <p:nvSpPr>
          <p:cNvPr id="5" name="TextBox 4"/>
          <p:cNvSpPr txBox="1"/>
          <p:nvPr/>
        </p:nvSpPr>
        <p:spPr>
          <a:xfrm>
            <a:off x="739816" y="6033979"/>
            <a:ext cx="2243335" cy="369332"/>
          </a:xfrm>
          <a:prstGeom prst="rect">
            <a:avLst/>
          </a:prstGeom>
          <a:noFill/>
        </p:spPr>
        <p:txBody>
          <a:bodyPr wrap="none" rtlCol="0">
            <a:spAutoFit/>
          </a:bodyPr>
          <a:lstStyle/>
          <a:p>
            <a:r>
              <a:rPr lang="en-US" dirty="0" err="1" smtClean="0">
                <a:solidFill>
                  <a:schemeClr val="bg1"/>
                </a:solidFill>
              </a:rPr>
              <a:t>Yuter</a:t>
            </a:r>
            <a:r>
              <a:rPr lang="en-US" dirty="0" smtClean="0">
                <a:solidFill>
                  <a:schemeClr val="bg1"/>
                </a:solidFill>
              </a:rPr>
              <a:t> and Houze 1995</a:t>
            </a:r>
          </a:p>
        </p:txBody>
      </p:sp>
    </p:spTree>
    <p:extLst>
      <p:ext uri="{BB962C8B-B14F-4D97-AF65-F5344CB8AC3E}">
        <p14:creationId xmlns:p14="http://schemas.microsoft.com/office/powerpoint/2010/main" val="38597631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25" y="161912"/>
            <a:ext cx="8318500" cy="6263253"/>
          </a:xfrm>
          <a:prstGeom prst="rect">
            <a:avLst/>
          </a:prstGeom>
          <a:noFill/>
        </p:spPr>
        <p:txBody>
          <a:bodyPr wrap="square" rtlCol="0">
            <a:spAutoFit/>
          </a:bodyPr>
          <a:lstStyle/>
          <a:p>
            <a:pPr algn="ctr">
              <a:spcBef>
                <a:spcPts val="600"/>
              </a:spcBef>
              <a:spcAft>
                <a:spcPts val="2400"/>
              </a:spcAft>
            </a:pPr>
            <a:r>
              <a:rPr lang="en-US" sz="4000" b="1" dirty="0" smtClean="0">
                <a:solidFill>
                  <a:prstClr val="white"/>
                </a:solidFill>
                <a:latin typeface="Calibri"/>
              </a:rPr>
              <a:t>OUTSTANDING PROBLEMS</a:t>
            </a:r>
          </a:p>
          <a:p>
            <a:pPr>
              <a:spcBef>
                <a:spcPts val="600"/>
              </a:spcBef>
              <a:spcAft>
                <a:spcPts val="2400"/>
              </a:spcAft>
            </a:pPr>
            <a:r>
              <a:rPr lang="en-US" sz="2800" u="sng" dirty="0" smtClean="0">
                <a:solidFill>
                  <a:prstClr val="white"/>
                </a:solidFill>
                <a:latin typeface="Calibri"/>
              </a:rPr>
              <a:t>Environment:</a:t>
            </a:r>
            <a:endParaRPr lang="en-US" dirty="0" smtClean="0">
              <a:solidFill>
                <a:prstClr val="white"/>
              </a:solidFill>
              <a:latin typeface="Calibri"/>
            </a:endParaRPr>
          </a:p>
          <a:p>
            <a:pPr marL="517525" indent="-285750">
              <a:spcBef>
                <a:spcPts val="600"/>
              </a:spcBef>
              <a:spcAft>
                <a:spcPts val="600"/>
              </a:spcAft>
              <a:buFont typeface="Arial"/>
              <a:buChar char="•"/>
            </a:pPr>
            <a:r>
              <a:rPr lang="en-US" sz="2000" u="sng" dirty="0">
                <a:solidFill>
                  <a:prstClr val="white"/>
                </a:solidFill>
              </a:rPr>
              <a:t>Modes of mesoscale </a:t>
            </a:r>
            <a:r>
              <a:rPr lang="en-US" sz="2000" u="sng" dirty="0" smtClean="0">
                <a:solidFill>
                  <a:prstClr val="white"/>
                </a:solidFill>
              </a:rPr>
              <a:t>organization</a:t>
            </a:r>
            <a:r>
              <a:rPr lang="en-US" sz="2000" dirty="0" smtClean="0">
                <a:solidFill>
                  <a:prstClr val="white"/>
                </a:solidFill>
              </a:rPr>
              <a:t>—</a:t>
            </a:r>
            <a:r>
              <a:rPr lang="en-US" sz="2000" dirty="0" smtClean="0">
                <a:solidFill>
                  <a:prstClr val="white"/>
                </a:solidFill>
                <a:latin typeface="Calibri"/>
              </a:rPr>
              <a:t>shear &amp; lapse rate:</a:t>
            </a:r>
          </a:p>
          <a:p>
            <a:pPr marL="517525" indent="-285750">
              <a:spcBef>
                <a:spcPts val="600"/>
              </a:spcBef>
              <a:spcAft>
                <a:spcPts val="600"/>
              </a:spcAft>
              <a:buFont typeface="Arial"/>
              <a:buChar char="•"/>
            </a:pPr>
            <a:r>
              <a:rPr lang="en-US" sz="2000" u="sng" dirty="0" smtClean="0">
                <a:solidFill>
                  <a:prstClr val="white"/>
                </a:solidFill>
              </a:rPr>
              <a:t>Self aggregation</a:t>
            </a:r>
            <a:r>
              <a:rPr lang="en-US" sz="2000" dirty="0" smtClean="0">
                <a:solidFill>
                  <a:prstClr val="white"/>
                </a:solidFill>
              </a:rPr>
              <a:t>—humidity </a:t>
            </a:r>
            <a:r>
              <a:rPr lang="en-US" sz="2000" dirty="0">
                <a:solidFill>
                  <a:prstClr val="white"/>
                </a:solidFill>
              </a:rPr>
              <a:t>and radiation in the environment</a:t>
            </a:r>
            <a:r>
              <a:rPr lang="en-US" sz="2000" dirty="0" smtClean="0">
                <a:solidFill>
                  <a:prstClr val="white"/>
                </a:solidFill>
              </a:rPr>
              <a:t>:</a:t>
            </a:r>
            <a:endParaRPr lang="en-US" sz="2000" dirty="0">
              <a:solidFill>
                <a:prstClr val="white"/>
              </a:solidFill>
            </a:endParaRPr>
          </a:p>
          <a:p>
            <a:pPr marL="517525" indent="-285750">
              <a:spcBef>
                <a:spcPts val="600"/>
              </a:spcBef>
              <a:spcAft>
                <a:spcPts val="2400"/>
              </a:spcAft>
              <a:buFont typeface="Arial"/>
              <a:buChar char="•"/>
            </a:pPr>
            <a:r>
              <a:rPr lang="en-US" sz="2000" u="sng" dirty="0">
                <a:solidFill>
                  <a:prstClr val="white"/>
                </a:solidFill>
              </a:rPr>
              <a:t>Large-scale </a:t>
            </a:r>
            <a:r>
              <a:rPr lang="en-US" sz="2000" u="sng" dirty="0" smtClean="0">
                <a:solidFill>
                  <a:prstClr val="white"/>
                </a:solidFill>
              </a:rPr>
              <a:t>w</a:t>
            </a:r>
            <a:r>
              <a:rPr lang="en-US" sz="2000" dirty="0" smtClean="0">
                <a:solidFill>
                  <a:prstClr val="white"/>
                </a:solidFill>
              </a:rPr>
              <a:t>—humidity &amp; radiation</a:t>
            </a:r>
            <a:endParaRPr lang="en-US" sz="2000" dirty="0" smtClean="0">
              <a:solidFill>
                <a:prstClr val="white"/>
              </a:solidFill>
              <a:latin typeface="Calibri"/>
            </a:endParaRPr>
          </a:p>
          <a:p>
            <a:pPr marL="6350">
              <a:spcAft>
                <a:spcPts val="2400"/>
              </a:spcAft>
            </a:pPr>
            <a:r>
              <a:rPr lang="en-US" sz="2800" u="sng" dirty="0" smtClean="0">
                <a:solidFill>
                  <a:prstClr val="white"/>
                </a:solidFill>
              </a:rPr>
              <a:t>In-cloud:</a:t>
            </a:r>
            <a:endParaRPr lang="en-US" dirty="0" smtClean="0">
              <a:solidFill>
                <a:prstClr val="white"/>
              </a:solidFill>
            </a:endParaRPr>
          </a:p>
          <a:p>
            <a:pPr marL="517525" indent="-285750">
              <a:spcBef>
                <a:spcPts val="600"/>
              </a:spcBef>
              <a:spcAft>
                <a:spcPts val="600"/>
              </a:spcAft>
              <a:buFont typeface="Arial"/>
              <a:buChar char="•"/>
            </a:pPr>
            <a:r>
              <a:rPr lang="en-US" sz="2000" u="sng" dirty="0" smtClean="0">
                <a:solidFill>
                  <a:prstClr val="white"/>
                </a:solidFill>
              </a:rPr>
              <a:t>What factors determine w</a:t>
            </a:r>
            <a:r>
              <a:rPr lang="en-US" sz="2000" dirty="0" smtClean="0">
                <a:solidFill>
                  <a:prstClr val="white"/>
                </a:solidFill>
              </a:rPr>
              <a:t>?—parcel buoyancy, entrainment, freezing, or…</a:t>
            </a:r>
            <a:endParaRPr lang="en-US" sz="2000" dirty="0">
              <a:solidFill>
                <a:prstClr val="white"/>
              </a:solidFill>
            </a:endParaRPr>
          </a:p>
          <a:p>
            <a:pPr marL="517525" indent="-285750">
              <a:spcBef>
                <a:spcPts val="600"/>
              </a:spcBef>
              <a:spcAft>
                <a:spcPts val="600"/>
              </a:spcAft>
              <a:buFont typeface="Arial"/>
              <a:buChar char="•"/>
            </a:pPr>
            <a:r>
              <a:rPr lang="en-US" sz="2000" u="sng" dirty="0" smtClean="0">
                <a:solidFill>
                  <a:prstClr val="white"/>
                </a:solidFill>
                <a:latin typeface="Calibri"/>
              </a:rPr>
              <a:t>Bulk mass transport</a:t>
            </a:r>
            <a:r>
              <a:rPr lang="en-US" sz="2000" dirty="0" smtClean="0">
                <a:solidFill>
                  <a:prstClr val="white"/>
                </a:solidFill>
                <a:latin typeface="Calibri"/>
              </a:rPr>
              <a:t>—important for latent and radiative heating </a:t>
            </a:r>
          </a:p>
          <a:p>
            <a:pPr marL="517525" indent="-285750">
              <a:spcBef>
                <a:spcPts val="600"/>
              </a:spcBef>
              <a:spcAft>
                <a:spcPts val="600"/>
              </a:spcAft>
              <a:buFont typeface="Arial"/>
              <a:buChar char="•"/>
            </a:pPr>
            <a:r>
              <a:rPr lang="en-US" sz="2000" u="sng" dirty="0" smtClean="0">
                <a:solidFill>
                  <a:prstClr val="white"/>
                </a:solidFill>
                <a:latin typeface="Calibri"/>
              </a:rPr>
              <a:t>Vertical velocities—important </a:t>
            </a:r>
            <a:r>
              <a:rPr lang="en-US" sz="2000" dirty="0" smtClean="0">
                <a:solidFill>
                  <a:prstClr val="white"/>
                </a:solidFill>
                <a:latin typeface="Calibri"/>
              </a:rPr>
              <a:t>for microphysics</a:t>
            </a:r>
          </a:p>
          <a:p>
            <a:pPr marL="517525" indent="-285750">
              <a:spcBef>
                <a:spcPts val="600"/>
              </a:spcBef>
              <a:spcAft>
                <a:spcPts val="600"/>
              </a:spcAft>
              <a:buFont typeface="Arial"/>
              <a:buChar char="•"/>
            </a:pPr>
            <a:r>
              <a:rPr lang="en-US" sz="2000" u="sng" dirty="0" smtClean="0">
                <a:solidFill>
                  <a:prstClr val="white"/>
                </a:solidFill>
                <a:latin typeface="Calibri"/>
              </a:rPr>
              <a:t>Microphysical processes</a:t>
            </a:r>
            <a:r>
              <a:rPr lang="en-US" sz="2000" dirty="0" smtClean="0">
                <a:solidFill>
                  <a:prstClr val="white"/>
                </a:solidFill>
                <a:latin typeface="Calibri"/>
              </a:rPr>
              <a:t>—critical for heating calculation &amp; must be evaluated against radar data</a:t>
            </a:r>
            <a:endParaRPr lang="en-US" sz="2000" dirty="0">
              <a:solidFill>
                <a:prstClr val="white"/>
              </a:solidFill>
              <a:latin typeface="Calibri"/>
            </a:endParaRPr>
          </a:p>
        </p:txBody>
      </p:sp>
    </p:spTree>
    <p:extLst>
      <p:ext uri="{BB962C8B-B14F-4D97-AF65-F5344CB8AC3E}">
        <p14:creationId xmlns:p14="http://schemas.microsoft.com/office/powerpoint/2010/main" val="564023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226288"/>
            <a:ext cx="9143999" cy="2405425"/>
            <a:chOff x="932028" y="3013502"/>
            <a:chExt cx="6422776" cy="2405425"/>
          </a:xfrm>
        </p:grpSpPr>
        <p:sp>
          <p:nvSpPr>
            <p:cNvPr id="2" name="TextBox 1"/>
            <p:cNvSpPr txBox="1"/>
            <p:nvPr/>
          </p:nvSpPr>
          <p:spPr>
            <a:xfrm>
              <a:off x="932028" y="3013502"/>
              <a:ext cx="6422776" cy="1015663"/>
            </a:xfrm>
            <a:prstGeom prst="rect">
              <a:avLst/>
            </a:prstGeom>
            <a:noFill/>
          </p:spPr>
          <p:txBody>
            <a:bodyPr wrap="square" rtlCol="0">
              <a:spAutoFit/>
            </a:bodyPr>
            <a:lstStyle/>
            <a:p>
              <a:pPr algn="ctr"/>
              <a:r>
                <a:rPr lang="en-US" sz="6000" b="1" dirty="0" smtClean="0">
                  <a:latin typeface="Arial"/>
                  <a:cs typeface="Arial"/>
                </a:rPr>
                <a:t>End</a:t>
              </a:r>
              <a:endParaRPr lang="en-US" sz="6000" b="1" dirty="0">
                <a:latin typeface="Arial"/>
                <a:cs typeface="Arial"/>
              </a:endParaRPr>
            </a:p>
          </p:txBody>
        </p:sp>
        <p:sp>
          <p:nvSpPr>
            <p:cNvPr id="3" name="TextBox 2"/>
            <p:cNvSpPr txBox="1"/>
            <p:nvPr/>
          </p:nvSpPr>
          <p:spPr>
            <a:xfrm>
              <a:off x="1586688" y="5049595"/>
              <a:ext cx="5113458" cy="369332"/>
            </a:xfrm>
            <a:prstGeom prst="rect">
              <a:avLst/>
            </a:prstGeom>
            <a:noFill/>
          </p:spPr>
          <p:txBody>
            <a:bodyPr wrap="none" rtlCol="0">
              <a:spAutoFit/>
            </a:bodyPr>
            <a:lstStyle/>
            <a:p>
              <a:pPr algn="ctr"/>
              <a:r>
                <a:rPr lang="en-US" dirty="0" smtClean="0">
                  <a:latin typeface="Arial"/>
                  <a:cs typeface="Arial"/>
                </a:rPr>
                <a:t>This research is supported by DOE grant DE</a:t>
              </a:r>
              <a:r>
                <a:rPr lang="en-US" dirty="0">
                  <a:latin typeface="Arial"/>
                  <a:cs typeface="Arial"/>
                </a:rPr>
                <a:t>-SC0008452 / ER-65460</a:t>
              </a:r>
            </a:p>
          </p:txBody>
        </p:sp>
      </p:grpSp>
    </p:spTree>
    <p:extLst>
      <p:ext uri="{BB962C8B-B14F-4D97-AF65-F5344CB8AC3E}">
        <p14:creationId xmlns:p14="http://schemas.microsoft.com/office/powerpoint/2010/main" val="37874741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70656"/>
            <a:ext cx="9143999" cy="2916689"/>
            <a:chOff x="1832691" y="1581524"/>
            <a:chExt cx="5528423" cy="2916689"/>
          </a:xfrm>
        </p:grpSpPr>
        <p:sp>
          <p:nvSpPr>
            <p:cNvPr id="63490" name="Text Box 2"/>
            <p:cNvSpPr txBox="1">
              <a:spLocks noChangeArrowheads="1"/>
            </p:cNvSpPr>
            <p:nvPr/>
          </p:nvSpPr>
          <p:spPr bwMode="auto">
            <a:xfrm>
              <a:off x="1832691" y="1581524"/>
              <a:ext cx="552842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hangingPunct="1"/>
              <a:r>
                <a:rPr lang="en-US" sz="4400" b="1" dirty="0" smtClean="0">
                  <a:solidFill>
                    <a:srgbClr val="FFFFFF"/>
                  </a:solidFill>
                  <a:latin typeface="Arial" charset="0"/>
                </a:rPr>
                <a:t>To understand convection we need more info on both: </a:t>
              </a:r>
              <a:endParaRPr lang="en-US" sz="4400" b="1" dirty="0">
                <a:solidFill>
                  <a:srgbClr val="FFFFFF"/>
                </a:solidFill>
                <a:latin typeface="Arial" charset="0"/>
              </a:endParaRPr>
            </a:p>
          </p:txBody>
        </p:sp>
        <p:sp>
          <p:nvSpPr>
            <p:cNvPr id="2" name="TextBox 1"/>
            <p:cNvSpPr txBox="1"/>
            <p:nvPr/>
          </p:nvSpPr>
          <p:spPr>
            <a:xfrm>
              <a:off x="3196516" y="3390217"/>
              <a:ext cx="2800775" cy="1107996"/>
            </a:xfrm>
            <a:prstGeom prst="rect">
              <a:avLst/>
            </a:prstGeom>
            <a:noFill/>
          </p:spPr>
          <p:txBody>
            <a:bodyPr wrap="square" rtlCol="0">
              <a:spAutoFit/>
            </a:bodyPr>
            <a:lstStyle/>
            <a:p>
              <a:pPr marL="514350" indent="-514350">
                <a:spcAft>
                  <a:spcPts val="1200"/>
                </a:spcAft>
                <a:buFont typeface="+mj-lt"/>
                <a:buAutoNum type="arabicPeriod"/>
              </a:pPr>
              <a:r>
                <a:rPr lang="en-US" sz="2800" dirty="0" smtClean="0">
                  <a:solidFill>
                    <a:schemeClr val="bg1"/>
                  </a:solidFill>
                </a:rPr>
                <a:t>E</a:t>
              </a:r>
              <a:r>
                <a:rPr lang="en-US" sz="2800" dirty="0">
                  <a:solidFill>
                    <a:schemeClr val="bg1"/>
                  </a:solidFill>
                </a:rPr>
                <a:t>nvironment </a:t>
              </a:r>
              <a:r>
                <a:rPr lang="en-US" sz="2800" dirty="0" smtClean="0">
                  <a:solidFill>
                    <a:schemeClr val="bg1"/>
                  </a:solidFill>
                </a:rPr>
                <a:t>(non</a:t>
              </a:r>
              <a:r>
                <a:rPr lang="en-US" sz="2800" dirty="0">
                  <a:solidFill>
                    <a:schemeClr val="bg1"/>
                  </a:solidFill>
                </a:rPr>
                <a:t>-</a:t>
              </a:r>
              <a:r>
                <a:rPr lang="en-US" sz="2800" dirty="0" smtClean="0">
                  <a:solidFill>
                    <a:schemeClr val="bg1"/>
                  </a:solidFill>
                </a:rPr>
                <a:t>aerosol)</a:t>
              </a:r>
            </a:p>
            <a:p>
              <a:pPr marL="514350" indent="-514350">
                <a:spcAft>
                  <a:spcPts val="1200"/>
                </a:spcAft>
                <a:buFont typeface="+mj-lt"/>
                <a:buAutoNum type="arabicPeriod"/>
              </a:pPr>
              <a:r>
                <a:rPr lang="en-US" sz="2800" dirty="0" smtClean="0">
                  <a:solidFill>
                    <a:schemeClr val="bg1"/>
                  </a:solidFill>
                </a:rPr>
                <a:t>In-cloud properties</a:t>
              </a:r>
              <a:endParaRPr lang="en-US" sz="2800" dirty="0">
                <a:solidFill>
                  <a:schemeClr val="bg1"/>
                </a:solidFill>
              </a:endParaRPr>
            </a:p>
          </p:txBody>
        </p:sp>
      </p:grpSp>
    </p:spTree>
    <p:extLst>
      <p:ext uri="{BB962C8B-B14F-4D97-AF65-F5344CB8AC3E}">
        <p14:creationId xmlns:p14="http://schemas.microsoft.com/office/powerpoint/2010/main" val="576581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21169"/>
            <a:ext cx="9144000" cy="1015663"/>
          </a:xfrm>
          <a:prstGeom prst="rect">
            <a:avLst/>
          </a:prstGeom>
          <a:noFill/>
        </p:spPr>
        <p:txBody>
          <a:bodyPr wrap="square" rtlCol="0">
            <a:spAutoFit/>
          </a:bodyPr>
          <a:lstStyle/>
          <a:p>
            <a:pPr algn="ctr"/>
            <a:r>
              <a:rPr lang="en-US" sz="6000" b="1" dirty="0" smtClean="0">
                <a:latin typeface="Arial"/>
                <a:cs typeface="Arial"/>
              </a:rPr>
              <a:t>Extra Slides</a:t>
            </a:r>
            <a:endParaRPr lang="en-US" sz="6000" b="1" dirty="0">
              <a:latin typeface="Arial"/>
              <a:cs typeface="Arial"/>
            </a:endParaRPr>
          </a:p>
        </p:txBody>
      </p:sp>
    </p:spTree>
    <p:extLst>
      <p:ext uri="{BB962C8B-B14F-4D97-AF65-F5344CB8AC3E}">
        <p14:creationId xmlns:p14="http://schemas.microsoft.com/office/powerpoint/2010/main" val="26456111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36838" y="0"/>
            <a:ext cx="4707162" cy="6858000"/>
          </a:xfrm>
          <a:prstGeom prst="rect">
            <a:avLst/>
          </a:prstGeom>
        </p:spPr>
      </p:pic>
      <p:grpSp>
        <p:nvGrpSpPr>
          <p:cNvPr id="5" name="Group 4"/>
          <p:cNvGrpSpPr/>
          <p:nvPr/>
        </p:nvGrpSpPr>
        <p:grpSpPr>
          <a:xfrm>
            <a:off x="124514" y="1859228"/>
            <a:ext cx="4171220" cy="3139544"/>
            <a:chOff x="124514" y="1110233"/>
            <a:chExt cx="4171220" cy="3139544"/>
          </a:xfrm>
        </p:grpSpPr>
        <p:sp>
          <p:nvSpPr>
            <p:cNvPr id="4" name="TextBox 3"/>
            <p:cNvSpPr txBox="1"/>
            <p:nvPr/>
          </p:nvSpPr>
          <p:spPr>
            <a:xfrm>
              <a:off x="503570" y="1110233"/>
              <a:ext cx="3325951" cy="1692771"/>
            </a:xfrm>
            <a:prstGeom prst="rect">
              <a:avLst/>
            </a:prstGeom>
            <a:noFill/>
          </p:spPr>
          <p:txBody>
            <a:bodyPr wrap="none" rtlCol="0">
              <a:spAutoFit/>
            </a:bodyPr>
            <a:lstStyle/>
            <a:p>
              <a:pPr algn="ctr" fontAlgn="base">
                <a:spcBef>
                  <a:spcPct val="0"/>
                </a:spcBef>
                <a:spcAft>
                  <a:spcPct val="0"/>
                </a:spcAft>
              </a:pPr>
              <a:r>
                <a:rPr lang="en-US" sz="3200" b="1" dirty="0" smtClean="0">
                  <a:solidFill>
                    <a:prstClr val="white"/>
                  </a:solidFill>
                  <a:latin typeface="Calibri" charset="0"/>
                  <a:ea typeface="ＭＳ Ｐゴシック" charset="0"/>
                  <a:cs typeface="ＭＳ Ｐゴシック" charset="0"/>
                </a:rPr>
                <a:t>“Self Aggregation”</a:t>
              </a:r>
            </a:p>
            <a:p>
              <a:pPr algn="ctr" fontAlgn="base">
                <a:spcBef>
                  <a:spcPct val="0"/>
                </a:spcBef>
                <a:spcAft>
                  <a:spcPct val="0"/>
                </a:spcAft>
              </a:pPr>
              <a:endParaRPr lang="en-US" sz="2400" dirty="0">
                <a:solidFill>
                  <a:prstClr val="white"/>
                </a:solidFill>
                <a:latin typeface="Calibri" charset="0"/>
                <a:ea typeface="ＭＳ Ｐゴシック" charset="0"/>
                <a:cs typeface="ＭＳ Ｐゴシック" charset="0"/>
              </a:endParaRPr>
            </a:p>
            <a:p>
              <a:pPr algn="ctr" fontAlgn="base">
                <a:spcBef>
                  <a:spcPct val="0"/>
                </a:spcBef>
                <a:spcAft>
                  <a:spcPct val="0"/>
                </a:spcAft>
              </a:pPr>
              <a:r>
                <a:rPr lang="en-US" sz="2400" dirty="0" smtClean="0">
                  <a:solidFill>
                    <a:prstClr val="white"/>
                  </a:solidFill>
                  <a:latin typeface="Calibri" charset="0"/>
                  <a:ea typeface="ＭＳ Ｐゴシック" charset="0"/>
                  <a:cs typeface="ＭＳ Ｐゴシック" charset="0"/>
                </a:rPr>
                <a:t>Emanuel et al. 2014</a:t>
              </a:r>
            </a:p>
            <a:p>
              <a:pPr algn="ctr" fontAlgn="base">
                <a:spcBef>
                  <a:spcPct val="0"/>
                </a:spcBef>
                <a:spcAft>
                  <a:spcPct val="0"/>
                </a:spcAft>
              </a:pPr>
              <a:r>
                <a:rPr lang="en-US" sz="2400" dirty="0" smtClean="0">
                  <a:solidFill>
                    <a:prstClr val="white"/>
                  </a:solidFill>
                  <a:latin typeface="Calibri" charset="0"/>
                  <a:ea typeface="ＭＳ Ｐゴシック" charset="0"/>
                  <a:cs typeface="ＭＳ Ｐゴシック" charset="0"/>
                </a:rPr>
                <a:t>Wing and Emanuel 2014</a:t>
              </a:r>
            </a:p>
          </p:txBody>
        </p:sp>
        <p:sp>
          <p:nvSpPr>
            <p:cNvPr id="2" name="TextBox 1"/>
            <p:cNvSpPr txBox="1"/>
            <p:nvPr/>
          </p:nvSpPr>
          <p:spPr>
            <a:xfrm>
              <a:off x="124514" y="3172559"/>
              <a:ext cx="4171220" cy="1077218"/>
            </a:xfrm>
            <a:prstGeom prst="rect">
              <a:avLst/>
            </a:prstGeom>
            <a:noFill/>
            <a:ln>
              <a:noFill/>
            </a:ln>
          </p:spPr>
          <p:txBody>
            <a:bodyPr wrap="square" rtlCol="0">
              <a:spAutoFit/>
            </a:bodyPr>
            <a:lstStyle/>
            <a:p>
              <a:pPr indent="1588" algn="ctr" defTabSz="401638"/>
              <a:r>
                <a:rPr lang="en-US" sz="2400" u="sng" dirty="0" smtClean="0">
                  <a:solidFill>
                    <a:schemeClr val="bg1"/>
                  </a:solidFill>
                </a:rPr>
                <a:t>Key elements</a:t>
              </a:r>
            </a:p>
            <a:p>
              <a:pPr indent="1588" algn="ctr" defTabSz="401638"/>
              <a:r>
                <a:rPr lang="en-US" sz="2000" dirty="0" smtClean="0">
                  <a:solidFill>
                    <a:schemeClr val="bg1"/>
                  </a:solidFill>
                </a:rPr>
                <a:t>Radiation </a:t>
              </a:r>
            </a:p>
            <a:p>
              <a:pPr indent="1588" algn="ctr" defTabSz="401638"/>
              <a:r>
                <a:rPr lang="en-US" sz="2000" dirty="0" smtClean="0">
                  <a:solidFill>
                    <a:schemeClr val="bg1"/>
                  </a:solidFill>
                </a:rPr>
                <a:t>Humidity in upper troposphere</a:t>
              </a:r>
            </a:p>
          </p:txBody>
        </p:sp>
      </p:grpSp>
    </p:spTree>
    <p:extLst>
      <p:ext uri="{BB962C8B-B14F-4D97-AF65-F5344CB8AC3E}">
        <p14:creationId xmlns:p14="http://schemas.microsoft.com/office/powerpoint/2010/main" val="32478762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4718050" y="4025900"/>
            <a:ext cx="342901"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84159" y="3733800"/>
            <a:ext cx="611841" cy="369332"/>
          </a:xfrm>
          <a:prstGeom prst="rect">
            <a:avLst/>
          </a:prstGeom>
          <a:noFill/>
        </p:spPr>
        <p:txBody>
          <a:bodyPr wrap="none" rtlCol="0">
            <a:spAutoFit/>
          </a:bodyPr>
          <a:lstStyle/>
          <a:p>
            <a:r>
              <a:rPr lang="en-US" dirty="0" smtClean="0">
                <a:solidFill>
                  <a:schemeClr val="tx2">
                    <a:lumMod val="60000"/>
                    <a:lumOff val="40000"/>
                  </a:schemeClr>
                </a:solidFill>
              </a:rPr>
              <a:t>~10°</a:t>
            </a:r>
          </a:p>
        </p:txBody>
      </p:sp>
      <p:pic>
        <p:nvPicPr>
          <p:cNvPr id="67586" name="Picture 2" descr="Niamey2008081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1133475"/>
            <a:ext cx="5738813"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0" y="3524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r>
              <a:rPr lang="en-US" dirty="0" smtClean="0">
                <a:solidFill>
                  <a:srgbClr val="FFFFFF"/>
                </a:solidFill>
                <a:latin typeface="Arial" charset="0"/>
              </a:rPr>
              <a:t>Continental sounding: West </a:t>
            </a:r>
            <a:r>
              <a:rPr lang="en-US" dirty="0">
                <a:solidFill>
                  <a:srgbClr val="FFFFFF"/>
                </a:solidFill>
                <a:latin typeface="Arial" charset="0"/>
              </a:rPr>
              <a:t>African Squall Line</a:t>
            </a:r>
          </a:p>
        </p:txBody>
      </p:sp>
      <p:sp>
        <p:nvSpPr>
          <p:cNvPr id="67588" name="Freeform 6"/>
          <p:cNvSpPr>
            <a:spLocks noChangeArrowheads="1"/>
          </p:cNvSpPr>
          <p:nvPr/>
        </p:nvSpPr>
        <p:spPr bwMode="auto">
          <a:xfrm>
            <a:off x="4594225" y="2819400"/>
            <a:ext cx="511175" cy="2057400"/>
          </a:xfrm>
          <a:custGeom>
            <a:avLst/>
            <a:gdLst>
              <a:gd name="T0" fmla="*/ 46594693 w 434975"/>
              <a:gd name="T1" fmla="*/ 45860094 h 1841500"/>
              <a:gd name="T2" fmla="*/ 46594693 w 434975"/>
              <a:gd name="T3" fmla="*/ 40008979 h 1841500"/>
              <a:gd name="T4" fmla="*/ 44539079 w 434975"/>
              <a:gd name="T5" fmla="*/ 30520682 h 1841500"/>
              <a:gd name="T6" fmla="*/ 39742556 w 434975"/>
              <a:gd name="T7" fmla="*/ 22613797 h 1841500"/>
              <a:gd name="T8" fmla="*/ 24667859 w 434975"/>
              <a:gd name="T9" fmla="*/ 11069696 h 1841500"/>
              <a:gd name="T10" fmla="*/ 0 w 434975"/>
              <a:gd name="T11" fmla="*/ 0 h 1841500"/>
              <a:gd name="T12" fmla="*/ 0 w 434975"/>
              <a:gd name="T13" fmla="*/ 0 h 1841500"/>
              <a:gd name="T14" fmla="*/ 0 60000 65536"/>
              <a:gd name="T15" fmla="*/ 0 60000 65536"/>
              <a:gd name="T16" fmla="*/ 0 60000 65536"/>
              <a:gd name="T17" fmla="*/ 0 60000 65536"/>
              <a:gd name="T18" fmla="*/ 0 60000 65536"/>
              <a:gd name="T19" fmla="*/ 0 60000 65536"/>
              <a:gd name="T20" fmla="*/ 0 60000 65536"/>
              <a:gd name="T21" fmla="*/ 0 w 434975"/>
              <a:gd name="T22" fmla="*/ 0 h 1841500"/>
              <a:gd name="T23" fmla="*/ 434975 w 434975"/>
              <a:gd name="T24" fmla="*/ 1841500 h 1841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975" h="1841500">
                <a:moveTo>
                  <a:pt x="431800" y="1841500"/>
                </a:moveTo>
                <a:cubicBezTo>
                  <a:pt x="433387" y="1775354"/>
                  <a:pt x="434975" y="1709208"/>
                  <a:pt x="431800" y="1606550"/>
                </a:cubicBezTo>
                <a:cubicBezTo>
                  <a:pt x="428625" y="1503892"/>
                  <a:pt x="423333" y="1341967"/>
                  <a:pt x="412750" y="1225550"/>
                </a:cubicBezTo>
                <a:cubicBezTo>
                  <a:pt x="402167" y="1109133"/>
                  <a:pt x="398992" y="1038225"/>
                  <a:pt x="368300" y="908050"/>
                </a:cubicBezTo>
                <a:cubicBezTo>
                  <a:pt x="337608" y="777875"/>
                  <a:pt x="289983" y="595842"/>
                  <a:pt x="228600" y="444500"/>
                </a:cubicBezTo>
                <a:cubicBezTo>
                  <a:pt x="167217" y="293158"/>
                  <a:pt x="0" y="0"/>
                  <a:pt x="0" y="0"/>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7589" name="Straight Connector 9"/>
          <p:cNvCxnSpPr>
            <a:cxnSpLocks noChangeShapeType="1"/>
          </p:cNvCxnSpPr>
          <p:nvPr/>
        </p:nvCxnSpPr>
        <p:spPr bwMode="auto">
          <a:xfrm rot="10800000">
            <a:off x="5105400" y="4876800"/>
            <a:ext cx="3048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67590" name="Straight Connector 10"/>
          <p:cNvCxnSpPr>
            <a:cxnSpLocks noChangeShapeType="1"/>
          </p:cNvCxnSpPr>
          <p:nvPr/>
        </p:nvCxnSpPr>
        <p:spPr bwMode="auto">
          <a:xfrm rot="5400000" flipH="1" flipV="1">
            <a:off x="4949825" y="4911725"/>
            <a:ext cx="190500" cy="1206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67591" name="Rectangle 7"/>
          <p:cNvSpPr>
            <a:spLocks noChangeArrowheads="1"/>
          </p:cNvSpPr>
          <p:nvPr/>
        </p:nvSpPr>
        <p:spPr bwMode="auto">
          <a:xfrm>
            <a:off x="6634163" y="1000125"/>
            <a:ext cx="1581150" cy="4889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hangingPunct="0"/>
            <a:endParaRPr lang="en-US" sz="2400">
              <a:solidFill>
                <a:srgbClr val="FFFFFF"/>
              </a:solidFill>
              <a:latin typeface="Arial" charset="0"/>
            </a:endParaRPr>
          </a:p>
        </p:txBody>
      </p:sp>
      <p:sp>
        <p:nvSpPr>
          <p:cNvPr id="67592" name="TextBox 7"/>
          <p:cNvSpPr txBox="1">
            <a:spLocks noChangeArrowheads="1"/>
          </p:cNvSpPr>
          <p:nvPr/>
        </p:nvSpPr>
        <p:spPr bwMode="auto">
          <a:xfrm>
            <a:off x="6778660" y="1597730"/>
            <a:ext cx="2096227"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r>
              <a:rPr lang="en-US" dirty="0">
                <a:solidFill>
                  <a:srgbClr val="FFFFFF"/>
                </a:solidFill>
                <a:latin typeface="Arial" charset="0"/>
              </a:rPr>
              <a:t>Can generate huge </a:t>
            </a:r>
            <a:r>
              <a:rPr lang="en-US" dirty="0" smtClean="0">
                <a:solidFill>
                  <a:srgbClr val="FFFFFF"/>
                </a:solidFill>
                <a:latin typeface="Arial" charset="0"/>
              </a:rPr>
              <a:t>T-T</a:t>
            </a:r>
            <a:r>
              <a:rPr lang="en-US" baseline="-25000" dirty="0" smtClean="0">
                <a:solidFill>
                  <a:srgbClr val="FFFFFF"/>
                </a:solidFill>
                <a:latin typeface="Arial" charset="0"/>
              </a:rPr>
              <a:t>d</a:t>
            </a:r>
          </a:p>
          <a:p>
            <a:pPr defTabSz="914400" eaLnBrk="1" hangingPunct="1"/>
            <a:endParaRPr lang="en-US" baseline="-25000" dirty="0" smtClean="0">
              <a:solidFill>
                <a:srgbClr val="FFFFFF"/>
              </a:solidFill>
              <a:latin typeface="Arial" charset="0"/>
            </a:endParaRPr>
          </a:p>
          <a:p>
            <a:pPr defTabSz="914400" eaLnBrk="1" hangingPunct="1"/>
            <a:r>
              <a:rPr lang="en-US" dirty="0" smtClean="0">
                <a:solidFill>
                  <a:srgbClr val="FFFFFF"/>
                </a:solidFill>
                <a:latin typeface="Arial" charset="0"/>
                <a:sym typeface="Wingdings"/>
              </a:rPr>
              <a:t>large </a:t>
            </a:r>
            <a:r>
              <a:rPr lang="en-US" dirty="0" smtClean="0">
                <a:solidFill>
                  <a:srgbClr val="FFFFFF"/>
                </a:solidFill>
                <a:latin typeface="Arial" charset="0"/>
              </a:rPr>
              <a:t>w at low-mid levels</a:t>
            </a:r>
          </a:p>
          <a:p>
            <a:pPr defTabSz="914400" eaLnBrk="1" hangingPunct="1"/>
            <a:endParaRPr lang="en-US" dirty="0" smtClean="0">
              <a:solidFill>
                <a:srgbClr val="FFFFFF"/>
              </a:solidFill>
              <a:latin typeface="Arial" charset="0"/>
              <a:sym typeface="Wingdings"/>
            </a:endParaRPr>
          </a:p>
          <a:p>
            <a:pPr defTabSz="914400" eaLnBrk="1" hangingPunct="1"/>
            <a:r>
              <a:rPr lang="en-US" dirty="0" smtClean="0">
                <a:solidFill>
                  <a:srgbClr val="FFFFFF"/>
                </a:solidFill>
                <a:latin typeface="Arial" charset="0"/>
                <a:sym typeface="Wingdings"/>
              </a:rPr>
              <a:t> super cooled water, graupel, lightning</a:t>
            </a:r>
            <a:endParaRPr lang="en-US" dirty="0">
              <a:solidFill>
                <a:srgbClr val="FFFFFF"/>
              </a:solidFill>
              <a:latin typeface="Arial" charset="0"/>
            </a:endParaRPr>
          </a:p>
        </p:txBody>
      </p:sp>
    </p:spTree>
    <p:extLst>
      <p:ext uri="{BB962C8B-B14F-4D97-AF65-F5344CB8AC3E}">
        <p14:creationId xmlns:p14="http://schemas.microsoft.com/office/powerpoint/2010/main" val="4947238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earch.SkewT.201110181200.G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335" y="858267"/>
            <a:ext cx="5329331" cy="5639546"/>
          </a:xfrm>
          <a:prstGeom prst="rect">
            <a:avLst/>
          </a:prstGeom>
        </p:spPr>
      </p:pic>
      <p:grpSp>
        <p:nvGrpSpPr>
          <p:cNvPr id="21" name="Group 20"/>
          <p:cNvGrpSpPr/>
          <p:nvPr/>
        </p:nvGrpSpPr>
        <p:grpSpPr>
          <a:xfrm>
            <a:off x="4127500" y="2674740"/>
            <a:ext cx="2347230" cy="3414342"/>
            <a:chOff x="4127500" y="2425700"/>
            <a:chExt cx="2347230" cy="3414342"/>
          </a:xfrm>
        </p:grpSpPr>
        <p:grpSp>
          <p:nvGrpSpPr>
            <p:cNvPr id="19" name="Group 18"/>
            <p:cNvGrpSpPr/>
            <p:nvPr/>
          </p:nvGrpSpPr>
          <p:grpSpPr>
            <a:xfrm>
              <a:off x="4127500" y="2425700"/>
              <a:ext cx="1507067" cy="3414342"/>
              <a:chOff x="4127500" y="2425700"/>
              <a:chExt cx="1507067" cy="3414342"/>
            </a:xfrm>
          </p:grpSpPr>
          <p:cxnSp>
            <p:nvCxnSpPr>
              <p:cNvPr id="5" name="Straight Connector 4"/>
              <p:cNvCxnSpPr/>
              <p:nvPr/>
            </p:nvCxnSpPr>
            <p:spPr>
              <a:xfrm flipV="1">
                <a:off x="5478618" y="5744633"/>
                <a:ext cx="50115" cy="95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5528733" y="5744633"/>
                <a:ext cx="105834" cy="95409"/>
              </a:xfrm>
              <a:prstGeom prst="line">
                <a:avLst/>
              </a:prstGeom>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4127500" y="2425700"/>
                <a:ext cx="1384300" cy="3302000"/>
              </a:xfrm>
              <a:custGeom>
                <a:avLst/>
                <a:gdLst>
                  <a:gd name="connsiteX0" fmla="*/ 1231900 w 1231900"/>
                  <a:gd name="connsiteY0" fmla="*/ 3213100 h 3213100"/>
                  <a:gd name="connsiteX1" fmla="*/ 1206500 w 1231900"/>
                  <a:gd name="connsiteY1" fmla="*/ 2273300 h 3213100"/>
                  <a:gd name="connsiteX2" fmla="*/ 685800 w 1231900"/>
                  <a:gd name="connsiteY2" fmla="*/ 876300 h 3213100"/>
                  <a:gd name="connsiteX3" fmla="*/ 0 w 1231900"/>
                  <a:gd name="connsiteY3" fmla="*/ 0 h 3213100"/>
                  <a:gd name="connsiteX4" fmla="*/ 0 w 1231900"/>
                  <a:gd name="connsiteY4" fmla="*/ 0 h 3213100"/>
                  <a:gd name="connsiteX0" fmla="*/ 1231900 w 1231900"/>
                  <a:gd name="connsiteY0" fmla="*/ 3213100 h 3213100"/>
                  <a:gd name="connsiteX1" fmla="*/ 1206500 w 1231900"/>
                  <a:gd name="connsiteY1" fmla="*/ 2273300 h 3213100"/>
                  <a:gd name="connsiteX2" fmla="*/ 685800 w 1231900"/>
                  <a:gd name="connsiteY2" fmla="*/ 876300 h 3213100"/>
                  <a:gd name="connsiteX3" fmla="*/ 0 w 1231900"/>
                  <a:gd name="connsiteY3" fmla="*/ 0 h 3213100"/>
                  <a:gd name="connsiteX4" fmla="*/ 0 w 1231900"/>
                  <a:gd name="connsiteY4" fmla="*/ 0 h 3213100"/>
                  <a:gd name="connsiteX0" fmla="*/ 1231900 w 1252344"/>
                  <a:gd name="connsiteY0" fmla="*/ 3213100 h 3213100"/>
                  <a:gd name="connsiteX1" fmla="*/ 1206500 w 1252344"/>
                  <a:gd name="connsiteY1" fmla="*/ 2273300 h 3213100"/>
                  <a:gd name="connsiteX2" fmla="*/ 685800 w 1252344"/>
                  <a:gd name="connsiteY2" fmla="*/ 876300 h 3213100"/>
                  <a:gd name="connsiteX3" fmla="*/ 0 w 1252344"/>
                  <a:gd name="connsiteY3" fmla="*/ 0 h 3213100"/>
                  <a:gd name="connsiteX4" fmla="*/ 0 w 1252344"/>
                  <a:gd name="connsiteY4" fmla="*/ 0 h 3213100"/>
                  <a:gd name="connsiteX0" fmla="*/ 1231900 w 1252344"/>
                  <a:gd name="connsiteY0" fmla="*/ 3213100 h 3213100"/>
                  <a:gd name="connsiteX1" fmla="*/ 1206500 w 1252344"/>
                  <a:gd name="connsiteY1" fmla="*/ 2273300 h 3213100"/>
                  <a:gd name="connsiteX2" fmla="*/ 685800 w 1252344"/>
                  <a:gd name="connsiteY2" fmla="*/ 876300 h 3213100"/>
                  <a:gd name="connsiteX3" fmla="*/ 0 w 1252344"/>
                  <a:gd name="connsiteY3" fmla="*/ 0 h 3213100"/>
                  <a:gd name="connsiteX4" fmla="*/ 0 w 1252344"/>
                  <a:gd name="connsiteY4" fmla="*/ 0 h 3213100"/>
                  <a:gd name="connsiteX0" fmla="*/ 1231900 w 1252344"/>
                  <a:gd name="connsiteY0" fmla="*/ 3213100 h 3213100"/>
                  <a:gd name="connsiteX1" fmla="*/ 1206500 w 1252344"/>
                  <a:gd name="connsiteY1" fmla="*/ 2273300 h 3213100"/>
                  <a:gd name="connsiteX2" fmla="*/ 685800 w 1252344"/>
                  <a:gd name="connsiteY2" fmla="*/ 876300 h 3213100"/>
                  <a:gd name="connsiteX3" fmla="*/ 0 w 1252344"/>
                  <a:gd name="connsiteY3" fmla="*/ 0 h 3213100"/>
                  <a:gd name="connsiteX4" fmla="*/ 0 w 1252344"/>
                  <a:gd name="connsiteY4" fmla="*/ 0 h 3213100"/>
                  <a:gd name="connsiteX0" fmla="*/ 1231900 w 1238854"/>
                  <a:gd name="connsiteY0" fmla="*/ 3213100 h 3213100"/>
                  <a:gd name="connsiteX1" fmla="*/ 1206500 w 1238854"/>
                  <a:gd name="connsiteY1" fmla="*/ 2273300 h 3213100"/>
                  <a:gd name="connsiteX2" fmla="*/ 685800 w 1238854"/>
                  <a:gd name="connsiteY2" fmla="*/ 876300 h 3213100"/>
                  <a:gd name="connsiteX3" fmla="*/ 0 w 1238854"/>
                  <a:gd name="connsiteY3" fmla="*/ 0 h 3213100"/>
                  <a:gd name="connsiteX4" fmla="*/ 0 w 1238854"/>
                  <a:gd name="connsiteY4" fmla="*/ 0 h 3213100"/>
                  <a:gd name="connsiteX0" fmla="*/ 1231900 w 1231900"/>
                  <a:gd name="connsiteY0" fmla="*/ 3213100 h 3213100"/>
                  <a:gd name="connsiteX1" fmla="*/ 1028700 w 1231900"/>
                  <a:gd name="connsiteY1" fmla="*/ 1993900 h 3213100"/>
                  <a:gd name="connsiteX2" fmla="*/ 685800 w 1231900"/>
                  <a:gd name="connsiteY2" fmla="*/ 876300 h 3213100"/>
                  <a:gd name="connsiteX3" fmla="*/ 0 w 1231900"/>
                  <a:gd name="connsiteY3" fmla="*/ 0 h 3213100"/>
                  <a:gd name="connsiteX4" fmla="*/ 0 w 1231900"/>
                  <a:gd name="connsiteY4" fmla="*/ 0 h 3213100"/>
                  <a:gd name="connsiteX0" fmla="*/ 1231900 w 1231900"/>
                  <a:gd name="connsiteY0" fmla="*/ 3213100 h 3213100"/>
                  <a:gd name="connsiteX1" fmla="*/ 1028700 w 1231900"/>
                  <a:gd name="connsiteY1" fmla="*/ 1993900 h 3213100"/>
                  <a:gd name="connsiteX2" fmla="*/ 520700 w 1231900"/>
                  <a:gd name="connsiteY2" fmla="*/ 723900 h 3213100"/>
                  <a:gd name="connsiteX3" fmla="*/ 0 w 1231900"/>
                  <a:gd name="connsiteY3" fmla="*/ 0 h 3213100"/>
                  <a:gd name="connsiteX4" fmla="*/ 0 w 1231900"/>
                  <a:gd name="connsiteY4" fmla="*/ 0 h 3213100"/>
                  <a:gd name="connsiteX0" fmla="*/ 1231900 w 1231900"/>
                  <a:gd name="connsiteY0" fmla="*/ 3213100 h 3213100"/>
                  <a:gd name="connsiteX1" fmla="*/ 1028700 w 1231900"/>
                  <a:gd name="connsiteY1" fmla="*/ 1993900 h 3213100"/>
                  <a:gd name="connsiteX2" fmla="*/ 520700 w 1231900"/>
                  <a:gd name="connsiteY2" fmla="*/ 723900 h 3213100"/>
                  <a:gd name="connsiteX3" fmla="*/ 0 w 1231900"/>
                  <a:gd name="connsiteY3" fmla="*/ 0 h 3213100"/>
                  <a:gd name="connsiteX4" fmla="*/ 0 w 1231900"/>
                  <a:gd name="connsiteY4" fmla="*/ 0 h 3213100"/>
                  <a:gd name="connsiteX0" fmla="*/ 1384300 w 1384300"/>
                  <a:gd name="connsiteY0" fmla="*/ 3302000 h 3302000"/>
                  <a:gd name="connsiteX1" fmla="*/ 1181100 w 1384300"/>
                  <a:gd name="connsiteY1" fmla="*/ 2082800 h 3302000"/>
                  <a:gd name="connsiteX2" fmla="*/ 673100 w 1384300"/>
                  <a:gd name="connsiteY2" fmla="*/ 812800 h 3302000"/>
                  <a:gd name="connsiteX3" fmla="*/ 152400 w 1384300"/>
                  <a:gd name="connsiteY3" fmla="*/ 88900 h 3302000"/>
                  <a:gd name="connsiteX4" fmla="*/ 0 w 1384300"/>
                  <a:gd name="connsiteY4" fmla="*/ 0 h 3302000"/>
                  <a:gd name="connsiteX0" fmla="*/ 1384300 w 1384300"/>
                  <a:gd name="connsiteY0" fmla="*/ 3302000 h 3302000"/>
                  <a:gd name="connsiteX1" fmla="*/ 1181100 w 1384300"/>
                  <a:gd name="connsiteY1" fmla="*/ 2082800 h 3302000"/>
                  <a:gd name="connsiteX2" fmla="*/ 673100 w 1384300"/>
                  <a:gd name="connsiteY2" fmla="*/ 812800 h 3302000"/>
                  <a:gd name="connsiteX3" fmla="*/ 0 w 1384300"/>
                  <a:gd name="connsiteY3" fmla="*/ 0 h 3302000"/>
                </a:gdLst>
                <a:ahLst/>
                <a:cxnLst>
                  <a:cxn ang="0">
                    <a:pos x="connsiteX0" y="connsiteY0"/>
                  </a:cxn>
                  <a:cxn ang="0">
                    <a:pos x="connsiteX1" y="connsiteY1"/>
                  </a:cxn>
                  <a:cxn ang="0">
                    <a:pos x="connsiteX2" y="connsiteY2"/>
                  </a:cxn>
                  <a:cxn ang="0">
                    <a:pos x="connsiteX3" y="connsiteY3"/>
                  </a:cxn>
                </a:cxnLst>
                <a:rect l="l" t="t" r="r" b="b"/>
                <a:pathLst>
                  <a:path w="1384300" h="3302000">
                    <a:moveTo>
                      <a:pt x="1384300" y="3302000"/>
                    </a:moveTo>
                    <a:cubicBezTo>
                      <a:pt x="1312333" y="2772833"/>
                      <a:pt x="1299633" y="2497667"/>
                      <a:pt x="1181100" y="2082800"/>
                    </a:cubicBezTo>
                    <a:cubicBezTo>
                      <a:pt x="1062567" y="1667933"/>
                      <a:pt x="869950" y="1159933"/>
                      <a:pt x="673100" y="812800"/>
                    </a:cubicBezTo>
                    <a:cubicBezTo>
                      <a:pt x="476250" y="465667"/>
                      <a:pt x="140229" y="169333"/>
                      <a:pt x="0" y="0"/>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0" name="TextBox 19"/>
            <p:cNvSpPr txBox="1"/>
            <p:nvPr/>
          </p:nvSpPr>
          <p:spPr>
            <a:xfrm>
              <a:off x="5279645" y="3997130"/>
              <a:ext cx="1195085" cy="646331"/>
            </a:xfrm>
            <a:prstGeom prst="rect">
              <a:avLst/>
            </a:prstGeom>
            <a:noFill/>
          </p:spPr>
          <p:txBody>
            <a:bodyPr wrap="square" rtlCol="0">
              <a:spAutoFit/>
            </a:bodyPr>
            <a:lstStyle/>
            <a:p>
              <a:r>
                <a:rPr lang="en-US" b="1" dirty="0" smtClean="0">
                  <a:solidFill>
                    <a:srgbClr val="558ED5"/>
                  </a:solidFill>
                </a:rPr>
                <a:t>Undiluted parcel</a:t>
              </a:r>
            </a:p>
          </p:txBody>
        </p:sp>
      </p:grpSp>
      <p:sp>
        <p:nvSpPr>
          <p:cNvPr id="23" name="Text Box 3"/>
          <p:cNvSpPr txBox="1">
            <a:spLocks noChangeArrowheads="1"/>
          </p:cNvSpPr>
          <p:nvPr/>
        </p:nvSpPr>
        <p:spPr bwMode="auto">
          <a:xfrm>
            <a:off x="0" y="1238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r>
              <a:rPr lang="en-US" dirty="0" smtClean="0">
                <a:solidFill>
                  <a:srgbClr val="FFFFFF"/>
                </a:solidFill>
                <a:latin typeface="Arial" charset="0"/>
              </a:rPr>
              <a:t>Oceanic sounding: at Gan in AMIE</a:t>
            </a:r>
            <a:endParaRPr lang="en-US" dirty="0">
              <a:solidFill>
                <a:srgbClr val="FFFFFF"/>
              </a:solidFill>
              <a:latin typeface="Arial" charset="0"/>
            </a:endParaRPr>
          </a:p>
        </p:txBody>
      </p:sp>
    </p:spTree>
    <p:extLst>
      <p:ext uri="{BB962C8B-B14F-4D97-AF65-F5344CB8AC3E}">
        <p14:creationId xmlns:p14="http://schemas.microsoft.com/office/powerpoint/2010/main" val="898146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ingaore2008122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1133475"/>
            <a:ext cx="5738813"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0" y="3524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r>
              <a:rPr lang="en-US" dirty="0">
                <a:solidFill>
                  <a:srgbClr val="FFFFFF"/>
                </a:solidFill>
                <a:latin typeface="Arial" charset="0"/>
              </a:rPr>
              <a:t>Indo/Pacific Warm Pool</a:t>
            </a:r>
          </a:p>
        </p:txBody>
      </p:sp>
      <p:sp>
        <p:nvSpPr>
          <p:cNvPr id="65540" name="Freeform 8"/>
          <p:cNvSpPr>
            <a:spLocks noChangeArrowheads="1"/>
          </p:cNvSpPr>
          <p:nvPr/>
        </p:nvSpPr>
        <p:spPr bwMode="auto">
          <a:xfrm>
            <a:off x="4578350" y="3079750"/>
            <a:ext cx="434975" cy="1841500"/>
          </a:xfrm>
          <a:custGeom>
            <a:avLst/>
            <a:gdLst>
              <a:gd name="T0" fmla="*/ 431800 w 434975"/>
              <a:gd name="T1" fmla="*/ 1841500 h 1841500"/>
              <a:gd name="T2" fmla="*/ 431800 w 434975"/>
              <a:gd name="T3" fmla="*/ 1606550 h 1841500"/>
              <a:gd name="T4" fmla="*/ 412750 w 434975"/>
              <a:gd name="T5" fmla="*/ 1225550 h 1841500"/>
              <a:gd name="T6" fmla="*/ 368300 w 434975"/>
              <a:gd name="T7" fmla="*/ 908050 h 1841500"/>
              <a:gd name="T8" fmla="*/ 228600 w 434975"/>
              <a:gd name="T9" fmla="*/ 444500 h 1841500"/>
              <a:gd name="T10" fmla="*/ 0 w 434975"/>
              <a:gd name="T11" fmla="*/ 0 h 1841500"/>
              <a:gd name="T12" fmla="*/ 0 w 434975"/>
              <a:gd name="T13" fmla="*/ 0 h 1841500"/>
              <a:gd name="T14" fmla="*/ 0 60000 65536"/>
              <a:gd name="T15" fmla="*/ 0 60000 65536"/>
              <a:gd name="T16" fmla="*/ 0 60000 65536"/>
              <a:gd name="T17" fmla="*/ 0 60000 65536"/>
              <a:gd name="T18" fmla="*/ 0 60000 65536"/>
              <a:gd name="T19" fmla="*/ 0 60000 65536"/>
              <a:gd name="T20" fmla="*/ 0 60000 65536"/>
              <a:gd name="T21" fmla="*/ 0 w 434975"/>
              <a:gd name="T22" fmla="*/ 0 h 1841500"/>
              <a:gd name="T23" fmla="*/ 434975 w 434975"/>
              <a:gd name="T24" fmla="*/ 1841500 h 1841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975" h="1841500">
                <a:moveTo>
                  <a:pt x="431800" y="1841500"/>
                </a:moveTo>
                <a:cubicBezTo>
                  <a:pt x="433387" y="1775354"/>
                  <a:pt x="434975" y="1709208"/>
                  <a:pt x="431800" y="1606550"/>
                </a:cubicBezTo>
                <a:cubicBezTo>
                  <a:pt x="428625" y="1503892"/>
                  <a:pt x="423333" y="1341967"/>
                  <a:pt x="412750" y="1225550"/>
                </a:cubicBezTo>
                <a:cubicBezTo>
                  <a:pt x="402167" y="1109133"/>
                  <a:pt x="398992" y="1038225"/>
                  <a:pt x="368300" y="908050"/>
                </a:cubicBezTo>
                <a:cubicBezTo>
                  <a:pt x="337608" y="777875"/>
                  <a:pt x="289983" y="595842"/>
                  <a:pt x="228600" y="444500"/>
                </a:cubicBezTo>
                <a:cubicBezTo>
                  <a:pt x="167217" y="293158"/>
                  <a:pt x="0" y="0"/>
                  <a:pt x="0" y="0"/>
                </a:cubicBezTo>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5541" name="Straight Connector 11"/>
          <p:cNvCxnSpPr>
            <a:cxnSpLocks noChangeShapeType="1"/>
          </p:cNvCxnSpPr>
          <p:nvPr/>
        </p:nvCxnSpPr>
        <p:spPr bwMode="auto">
          <a:xfrm rot="10800000">
            <a:off x="5022850" y="4927600"/>
            <a:ext cx="228600" cy="1651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65542" name="Straight Connector 12"/>
          <p:cNvCxnSpPr>
            <a:cxnSpLocks noChangeShapeType="1"/>
          </p:cNvCxnSpPr>
          <p:nvPr/>
        </p:nvCxnSpPr>
        <p:spPr bwMode="auto">
          <a:xfrm rot="5400000" flipH="1" flipV="1">
            <a:off x="4867275" y="4962525"/>
            <a:ext cx="190500" cy="1206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65543" name="Rectangle 7"/>
          <p:cNvSpPr>
            <a:spLocks noChangeArrowheads="1"/>
          </p:cNvSpPr>
          <p:nvPr/>
        </p:nvSpPr>
        <p:spPr bwMode="auto">
          <a:xfrm>
            <a:off x="6634163" y="1000125"/>
            <a:ext cx="1581150" cy="4889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hangingPunct="0"/>
            <a:endParaRPr lang="en-US" sz="2400">
              <a:solidFill>
                <a:srgbClr val="FFFFFF"/>
              </a:solidFill>
              <a:latin typeface="Arial" charset="0"/>
            </a:endParaRPr>
          </a:p>
        </p:txBody>
      </p:sp>
      <p:sp>
        <p:nvSpPr>
          <p:cNvPr id="65544" name="TextBox 7"/>
          <p:cNvSpPr txBox="1">
            <a:spLocks noChangeArrowheads="1"/>
          </p:cNvSpPr>
          <p:nvPr/>
        </p:nvSpPr>
        <p:spPr bwMode="auto">
          <a:xfrm>
            <a:off x="6778668" y="2456301"/>
            <a:ext cx="194133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r>
              <a:rPr lang="en-US" dirty="0">
                <a:solidFill>
                  <a:srgbClr val="FFFFFF"/>
                </a:solidFill>
                <a:latin typeface="Arial" charset="0"/>
              </a:rPr>
              <a:t>Can</a:t>
            </a:r>
            <a:r>
              <a:rPr lang="ja-JP" altLang="en-US" dirty="0">
                <a:solidFill>
                  <a:srgbClr val="FFFFFF"/>
                </a:solidFill>
                <a:latin typeface="Arial" charset="0"/>
              </a:rPr>
              <a:t>’</a:t>
            </a:r>
            <a:r>
              <a:rPr lang="en-US" altLang="ja-JP" dirty="0">
                <a:solidFill>
                  <a:srgbClr val="FFFFFF"/>
                </a:solidFill>
                <a:latin typeface="Arial" charset="0"/>
              </a:rPr>
              <a:t>t generate large </a:t>
            </a:r>
            <a:r>
              <a:rPr lang="en-US" altLang="ja-JP" dirty="0" smtClean="0">
                <a:solidFill>
                  <a:srgbClr val="FFFFFF"/>
                </a:solidFill>
                <a:latin typeface="Arial" charset="0"/>
              </a:rPr>
              <a:t>buoyancy—get weak vertical velocity</a:t>
            </a:r>
            <a:endParaRPr lang="en-US" dirty="0">
              <a:solidFill>
                <a:srgbClr val="FFFFFF"/>
              </a:solidFill>
              <a:latin typeface="Arial" charset="0"/>
            </a:endParaRPr>
          </a:p>
        </p:txBody>
      </p:sp>
    </p:spTree>
    <p:extLst>
      <p:ext uri="{BB962C8B-B14F-4D97-AF65-F5344CB8AC3E}">
        <p14:creationId xmlns:p14="http://schemas.microsoft.com/office/powerpoint/2010/main" val="9766304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lum bright="-14000" contrast="40000"/>
          </a:blip>
          <a:srcRect/>
          <a:stretch>
            <a:fillRect/>
          </a:stretch>
        </p:blipFill>
        <p:spPr bwMode="auto">
          <a:xfrm>
            <a:off x="838080" y="366953"/>
            <a:ext cx="6532368" cy="6124095"/>
          </a:xfrm>
          <a:prstGeom prst="rect">
            <a:avLst/>
          </a:prstGeom>
          <a:noFill/>
          <a:ln w="9525">
            <a:noFill/>
            <a:miter lim="800000"/>
            <a:headEnd/>
            <a:tailEnd/>
          </a:ln>
        </p:spPr>
      </p:pic>
      <p:sp>
        <p:nvSpPr>
          <p:cNvPr id="45059" name="Text Box 3"/>
          <p:cNvSpPr txBox="1">
            <a:spLocks noChangeArrowheads="1"/>
          </p:cNvSpPr>
          <p:nvPr/>
        </p:nvSpPr>
        <p:spPr bwMode="auto">
          <a:xfrm>
            <a:off x="1725678" y="2584856"/>
            <a:ext cx="2674732" cy="830987"/>
          </a:xfrm>
          <a:prstGeom prst="rect">
            <a:avLst/>
          </a:prstGeom>
          <a:solidFill>
            <a:srgbClr val="F2F2F2"/>
          </a:solidFill>
          <a:ln w="38100" cmpd="sng">
            <a:solidFill>
              <a:srgbClr val="FF0000"/>
            </a:solidFill>
            <a:miter lim="800000"/>
            <a:headEnd/>
            <a:tailEnd/>
          </a:ln>
        </p:spPr>
        <p:txBody>
          <a:bodyPr wrap="square" lIns="91430" tIns="45715" rIns="91430" bIns="45715">
            <a:prstTxWarp prst="textNoShape">
              <a:avLst/>
            </a:prstTxWarp>
            <a:spAutoFit/>
          </a:bodyPr>
          <a:lstStyle/>
          <a:p>
            <a:r>
              <a:rPr lang="en-US" sz="1600" dirty="0" smtClean="0">
                <a:solidFill>
                  <a:prstClr val="black"/>
                </a:solidFill>
                <a:latin typeface="Arial"/>
                <a:cs typeface="Arial"/>
              </a:rPr>
              <a:t>The </a:t>
            </a:r>
            <a:r>
              <a:rPr lang="en-US" sz="1600" dirty="0">
                <a:solidFill>
                  <a:prstClr val="black"/>
                </a:solidFill>
                <a:latin typeface="Arial"/>
                <a:cs typeface="Arial"/>
              </a:rPr>
              <a:t>famous </a:t>
            </a:r>
            <a:r>
              <a:rPr lang="en-US" sz="1600" dirty="0" err="1">
                <a:solidFill>
                  <a:prstClr val="black"/>
                </a:solidFill>
                <a:latin typeface="Arial"/>
                <a:cs typeface="Arial"/>
              </a:rPr>
              <a:t>Riehl</a:t>
            </a:r>
            <a:r>
              <a:rPr lang="en-US" sz="1600" dirty="0">
                <a:solidFill>
                  <a:prstClr val="black"/>
                </a:solidFill>
                <a:latin typeface="Arial"/>
                <a:cs typeface="Arial"/>
              </a:rPr>
              <a:t> &amp; </a:t>
            </a:r>
            <a:r>
              <a:rPr lang="en-US" sz="1600" dirty="0" err="1" smtClean="0">
                <a:solidFill>
                  <a:prstClr val="black"/>
                </a:solidFill>
                <a:latin typeface="Arial"/>
                <a:cs typeface="Arial"/>
              </a:rPr>
              <a:t>Malkus</a:t>
            </a:r>
            <a:r>
              <a:rPr lang="en-US" sz="1600" dirty="0" smtClean="0">
                <a:solidFill>
                  <a:prstClr val="black"/>
                </a:solidFill>
                <a:latin typeface="Arial"/>
                <a:cs typeface="Arial"/>
              </a:rPr>
              <a:t> “</a:t>
            </a:r>
            <a:r>
              <a:rPr lang="en-US" sz="1600" dirty="0" err="1">
                <a:solidFill>
                  <a:prstClr val="black"/>
                </a:solidFill>
                <a:latin typeface="Arial"/>
                <a:cs typeface="Arial"/>
              </a:rPr>
              <a:t>undilute</a:t>
            </a:r>
            <a:r>
              <a:rPr lang="en-US" sz="1600" dirty="0">
                <a:solidFill>
                  <a:prstClr val="black"/>
                </a:solidFill>
                <a:latin typeface="Arial"/>
                <a:cs typeface="Arial"/>
              </a:rPr>
              <a:t> hot tower</a:t>
            </a:r>
            <a:r>
              <a:rPr lang="en-US" sz="1600" dirty="0" smtClean="0">
                <a:solidFill>
                  <a:prstClr val="black"/>
                </a:solidFill>
                <a:latin typeface="Arial"/>
                <a:cs typeface="Arial"/>
              </a:rPr>
              <a:t>” sounding</a:t>
            </a:r>
            <a:r>
              <a:rPr lang="en-US" sz="1600" dirty="0">
                <a:solidFill>
                  <a:prstClr val="black"/>
                </a:solidFill>
                <a:latin typeface="Arial"/>
                <a:cs typeface="Arial"/>
              </a:rPr>
              <a:t>,</a:t>
            </a:r>
          </a:p>
        </p:txBody>
      </p:sp>
      <p:grpSp>
        <p:nvGrpSpPr>
          <p:cNvPr id="6" name="Group 5"/>
          <p:cNvGrpSpPr/>
          <p:nvPr/>
        </p:nvGrpSpPr>
        <p:grpSpPr>
          <a:xfrm>
            <a:off x="5036542" y="1085117"/>
            <a:ext cx="2980767" cy="2053642"/>
            <a:chOff x="5036542" y="1085117"/>
            <a:chExt cx="2980767" cy="2053642"/>
          </a:xfrm>
        </p:grpSpPr>
        <p:cxnSp>
          <p:nvCxnSpPr>
            <p:cNvPr id="45060" name="Straight Arrow Connector 5"/>
            <p:cNvCxnSpPr>
              <a:cxnSpLocks noChangeShapeType="1"/>
            </p:cNvCxnSpPr>
            <p:nvPr/>
          </p:nvCxnSpPr>
          <p:spPr bwMode="auto">
            <a:xfrm flipH="1">
              <a:off x="5036542" y="2165380"/>
              <a:ext cx="1005626" cy="708054"/>
            </a:xfrm>
            <a:prstGeom prst="straightConnector1">
              <a:avLst/>
            </a:prstGeom>
            <a:noFill/>
            <a:ln w="28575">
              <a:solidFill>
                <a:srgbClr val="FF0000"/>
              </a:solidFill>
              <a:round/>
              <a:headEnd/>
              <a:tailEnd type="arrow" w="med" len="med"/>
            </a:ln>
          </p:spPr>
        </p:cxnSp>
        <p:sp>
          <p:nvSpPr>
            <p:cNvPr id="45061" name="TextBox 8"/>
            <p:cNvSpPr txBox="1">
              <a:spLocks noChangeArrowheads="1"/>
            </p:cNvSpPr>
            <p:nvPr/>
          </p:nvSpPr>
          <p:spPr bwMode="auto">
            <a:xfrm>
              <a:off x="6042168" y="1085117"/>
              <a:ext cx="1975141" cy="2053642"/>
            </a:xfrm>
            <a:prstGeom prst="rect">
              <a:avLst/>
            </a:prstGeom>
            <a:solidFill>
              <a:schemeClr val="bg1">
                <a:lumMod val="95000"/>
              </a:schemeClr>
            </a:solidFill>
            <a:ln w="38100" cmpd="sng">
              <a:solidFill>
                <a:srgbClr val="FF0000"/>
              </a:solidFill>
              <a:miter lim="800000"/>
              <a:headEnd/>
              <a:tailEnd/>
            </a:ln>
          </p:spPr>
          <p:txBody>
            <a:bodyPr lIns="82945" tIns="41473" rIns="82945" bIns="41473">
              <a:prstTxWarp prst="textNoShape">
                <a:avLst/>
              </a:prstTxWarp>
              <a:spAutoFit/>
            </a:bodyPr>
            <a:lstStyle/>
            <a:p>
              <a:r>
                <a:rPr lang="en-US" sz="1600" dirty="0">
                  <a:solidFill>
                    <a:prstClr val="black"/>
                  </a:solidFill>
                  <a:latin typeface="Calibri"/>
                </a:rPr>
                <a:t>What’s going on here?</a:t>
              </a:r>
            </a:p>
            <a:p>
              <a:r>
                <a:rPr lang="en-US" sz="1600" dirty="0" smtClean="0">
                  <a:solidFill>
                    <a:prstClr val="black"/>
                  </a:solidFill>
                  <a:latin typeface="Calibri"/>
                </a:rPr>
                <a:t>Theta-e is </a:t>
              </a:r>
              <a:r>
                <a:rPr lang="en-US" sz="1600" dirty="0">
                  <a:solidFill>
                    <a:prstClr val="black"/>
                  </a:solidFill>
                  <a:latin typeface="Calibri"/>
                </a:rPr>
                <a:t>reduced by entrainment in low levels, but fusion heating restores it back to PBL values in upper </a:t>
              </a:r>
              <a:r>
                <a:rPr lang="en-US" sz="1600" dirty="0" smtClean="0">
                  <a:solidFill>
                    <a:prstClr val="black"/>
                  </a:solidFill>
                  <a:latin typeface="Calibri"/>
                </a:rPr>
                <a:t>troposphere</a:t>
              </a:r>
              <a:endParaRPr lang="en-US" sz="1600" dirty="0">
                <a:solidFill>
                  <a:prstClr val="black"/>
                </a:solidFill>
                <a:latin typeface="Calibri"/>
              </a:endParaRPr>
            </a:p>
          </p:txBody>
        </p:sp>
      </p:grpSp>
      <p:grpSp>
        <p:nvGrpSpPr>
          <p:cNvPr id="5" name="Group 4"/>
          <p:cNvGrpSpPr/>
          <p:nvPr/>
        </p:nvGrpSpPr>
        <p:grpSpPr>
          <a:xfrm>
            <a:off x="5353050" y="3965424"/>
            <a:ext cx="2800350" cy="576199"/>
            <a:chOff x="5353050" y="3965424"/>
            <a:chExt cx="2800350" cy="576199"/>
          </a:xfrm>
        </p:grpSpPr>
        <p:cxnSp>
          <p:nvCxnSpPr>
            <p:cNvPr id="45062" name="Straight Arrow Connector 6"/>
            <p:cNvCxnSpPr>
              <a:cxnSpLocks noChangeShapeType="1"/>
            </p:cNvCxnSpPr>
            <p:nvPr/>
          </p:nvCxnSpPr>
          <p:spPr bwMode="auto">
            <a:xfrm flipH="1" flipV="1">
              <a:off x="5353050" y="4140200"/>
              <a:ext cx="1026132" cy="109977"/>
            </a:xfrm>
            <a:prstGeom prst="straightConnector1">
              <a:avLst/>
            </a:prstGeom>
            <a:noFill/>
            <a:ln w="28575">
              <a:solidFill>
                <a:srgbClr val="FF0000"/>
              </a:solidFill>
              <a:round/>
              <a:headEnd/>
              <a:tailEnd type="arrow" w="med" len="med"/>
            </a:ln>
          </p:spPr>
        </p:cxnSp>
        <p:sp>
          <p:nvSpPr>
            <p:cNvPr id="9" name="TextBox 8"/>
            <p:cNvSpPr txBox="1">
              <a:spLocks noChangeArrowheads="1"/>
            </p:cNvSpPr>
            <p:nvPr/>
          </p:nvSpPr>
          <p:spPr bwMode="auto">
            <a:xfrm>
              <a:off x="6178259" y="3965424"/>
              <a:ext cx="1975141" cy="576199"/>
            </a:xfrm>
            <a:prstGeom prst="rect">
              <a:avLst/>
            </a:prstGeom>
            <a:solidFill>
              <a:schemeClr val="bg1">
                <a:lumMod val="95000"/>
              </a:schemeClr>
            </a:solidFill>
            <a:ln w="38100" cmpd="sng">
              <a:solidFill>
                <a:srgbClr val="FF0000"/>
              </a:solidFill>
              <a:miter lim="800000"/>
              <a:headEnd/>
              <a:tailEnd/>
            </a:ln>
          </p:spPr>
          <p:txBody>
            <a:bodyPr lIns="82945" tIns="41473" rIns="82945" bIns="41473">
              <a:prstTxWarp prst="textNoShape">
                <a:avLst/>
              </a:prstTxWarp>
              <a:spAutoFit/>
            </a:bodyPr>
            <a:lstStyle/>
            <a:p>
              <a:r>
                <a:rPr lang="en-US" sz="1600" dirty="0" err="1" smtClean="0">
                  <a:solidFill>
                    <a:prstClr val="black"/>
                  </a:solidFill>
                  <a:latin typeface="Calibri"/>
                </a:rPr>
                <a:t>Undilute</a:t>
              </a:r>
              <a:r>
                <a:rPr lang="en-US" sz="1600" dirty="0" smtClean="0">
                  <a:solidFill>
                    <a:prstClr val="black"/>
                  </a:solidFill>
                  <a:latin typeface="Calibri"/>
                </a:rPr>
                <a:t> ascent—classical assumption</a:t>
              </a:r>
              <a:endParaRPr lang="en-US" sz="1600" dirty="0">
                <a:solidFill>
                  <a:prstClr val="black"/>
                </a:solidFill>
                <a:latin typeface="Calibri"/>
              </a:endParaRPr>
            </a:p>
          </p:txBody>
        </p:sp>
      </p:grpSp>
    </p:spTree>
    <p:extLst>
      <p:ext uri="{BB962C8B-B14F-4D97-AF65-F5344CB8AC3E}">
        <p14:creationId xmlns:p14="http://schemas.microsoft.com/office/powerpoint/2010/main" val="2434282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1149350"/>
            <a:ext cx="60864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0" y="2794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3600" b="1">
                <a:solidFill>
                  <a:srgbClr val="FFFFFF"/>
                </a:solidFill>
              </a:rPr>
              <a:t>Parcel Model of Convection</a:t>
            </a:r>
          </a:p>
        </p:txBody>
      </p:sp>
      <p:sp>
        <p:nvSpPr>
          <p:cNvPr id="73732" name="Text Box 4"/>
          <p:cNvSpPr txBox="1">
            <a:spLocks noChangeArrowheads="1"/>
          </p:cNvSpPr>
          <p:nvPr/>
        </p:nvSpPr>
        <p:spPr bwMode="auto">
          <a:xfrm>
            <a:off x="0" y="56515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spcBef>
                <a:spcPct val="50000"/>
              </a:spcBef>
            </a:pPr>
            <a:r>
              <a:rPr lang="en-US" b="1" dirty="0">
                <a:solidFill>
                  <a:srgbClr val="FFFFFF"/>
                </a:solidFill>
              </a:rPr>
              <a:t>Parcels of air arise from boundary layer</a:t>
            </a:r>
          </a:p>
          <a:p>
            <a:pPr algn="ctr" defTabSz="914400" eaLnBrk="1" hangingPunct="1">
              <a:spcBef>
                <a:spcPct val="50000"/>
              </a:spcBef>
            </a:pPr>
            <a:r>
              <a:rPr lang="en-US" b="1" dirty="0">
                <a:solidFill>
                  <a:srgbClr val="FFFFFF"/>
                </a:solidFill>
              </a:rPr>
              <a:t>This </a:t>
            </a:r>
            <a:r>
              <a:rPr lang="en-US" b="1" dirty="0" err="1">
                <a:solidFill>
                  <a:srgbClr val="FFFFFF"/>
                </a:solidFill>
              </a:rPr>
              <a:t>doesn</a:t>
            </a:r>
            <a:r>
              <a:rPr lang="ja-JP" altLang="en-US" b="1" dirty="0">
                <a:solidFill>
                  <a:srgbClr val="FFFFFF"/>
                </a:solidFill>
              </a:rPr>
              <a:t>’</a:t>
            </a:r>
            <a:r>
              <a:rPr lang="en-US" b="1" dirty="0">
                <a:solidFill>
                  <a:srgbClr val="FFFFFF"/>
                </a:solidFill>
              </a:rPr>
              <a:t>t apply to mature MCS</a:t>
            </a:r>
          </a:p>
        </p:txBody>
      </p:sp>
      <p:grpSp>
        <p:nvGrpSpPr>
          <p:cNvPr id="9" name="Group 8"/>
          <p:cNvGrpSpPr/>
          <p:nvPr/>
        </p:nvGrpSpPr>
        <p:grpSpPr>
          <a:xfrm>
            <a:off x="2416201" y="1933978"/>
            <a:ext cx="4180373" cy="1442745"/>
            <a:chOff x="2416201" y="1933978"/>
            <a:chExt cx="4180373" cy="1442745"/>
          </a:xfrm>
        </p:grpSpPr>
        <p:sp>
          <p:nvSpPr>
            <p:cNvPr id="2" name="Rectangle 1"/>
            <p:cNvSpPr/>
            <p:nvPr/>
          </p:nvSpPr>
          <p:spPr>
            <a:xfrm>
              <a:off x="2416201" y="2664203"/>
              <a:ext cx="3577834" cy="712520"/>
            </a:xfrm>
            <a:prstGeom prst="rect">
              <a:avLst/>
            </a:prstGeom>
            <a:noFill/>
            <a:ln>
              <a:solidFill>
                <a:schemeClr val="bg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5482916" y="2215006"/>
              <a:ext cx="371722" cy="449197"/>
            </a:xfrm>
            <a:prstGeom prst="straightConnector1">
              <a:avLst/>
            </a:prstGeom>
            <a:ln>
              <a:solidFill>
                <a:schemeClr val="bg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91496" y="1933978"/>
              <a:ext cx="1205078" cy="338554"/>
            </a:xfrm>
            <a:prstGeom prst="rect">
              <a:avLst/>
            </a:prstGeom>
            <a:noFill/>
          </p:spPr>
          <p:txBody>
            <a:bodyPr wrap="none" rtlCol="0">
              <a:spAutoFit/>
            </a:bodyPr>
            <a:lstStyle/>
            <a:p>
              <a:r>
                <a:rPr lang="en-US" sz="1600" dirty="0" smtClean="0">
                  <a:solidFill>
                    <a:schemeClr val="bg1">
                      <a:lumMod val="65000"/>
                      <a:lumOff val="35000"/>
                    </a:schemeClr>
                  </a:solidFill>
                </a:rPr>
                <a:t>Not uniform</a:t>
              </a:r>
              <a:endParaRPr lang="en-US" sz="1600" dirty="0">
                <a:solidFill>
                  <a:schemeClr val="bg1">
                    <a:lumMod val="65000"/>
                    <a:lumOff val="35000"/>
                  </a:schemeClr>
                </a:solidFill>
              </a:endParaRPr>
            </a:p>
          </p:txBody>
        </p:sp>
      </p:grpSp>
    </p:spTree>
    <p:extLst>
      <p:ext uri="{BB962C8B-B14F-4D97-AF65-F5344CB8AC3E}">
        <p14:creationId xmlns:p14="http://schemas.microsoft.com/office/powerpoint/2010/main" val="3732494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3732">
                                            <p:txEl>
                                              <p:pRg st="1" end="1"/>
                                            </p:txEl>
                                          </p:spTgt>
                                        </p:tgtEl>
                                        <p:attrNameLst>
                                          <p:attrName>style.visibility</p:attrName>
                                        </p:attrNameLst>
                                      </p:cBhvr>
                                      <p:to>
                                        <p:strVal val="visible"/>
                                      </p:to>
                                    </p:set>
                                    <p:animEffect transition="in" filter="dissolve">
                                      <p:cBhvr>
                                        <p:cTn id="12" dur="500"/>
                                        <p:tgtEl>
                                          <p:spTgt spid="737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12700" y="1590675"/>
            <a:ext cx="9131300" cy="41179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b="1">
              <a:latin typeface="Arial" charset="0"/>
            </a:endParaRPr>
          </a:p>
        </p:txBody>
      </p:sp>
      <p:pic>
        <p:nvPicPr>
          <p:cNvPr id="90115" name="Picture 2"/>
          <p:cNvPicPr>
            <a:picLocks noChangeAspect="1" noChangeArrowheads="1"/>
          </p:cNvPicPr>
          <p:nvPr/>
        </p:nvPicPr>
        <p:blipFill>
          <a:blip r:embed="rId3">
            <a:extLst>
              <a:ext uri="{28A0092B-C50C-407E-A947-70E740481C1C}">
                <a14:useLocalDpi xmlns:a14="http://schemas.microsoft.com/office/drawing/2010/main" val="0"/>
              </a:ext>
            </a:extLst>
          </a:blip>
          <a:srcRect l="3349" r="2884"/>
          <a:stretch>
            <a:fillRect/>
          </a:stretch>
        </p:blipFill>
        <p:spPr bwMode="auto">
          <a:xfrm>
            <a:off x="98425" y="2303463"/>
            <a:ext cx="86868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3"/>
          <p:cNvSpPr txBox="1">
            <a:spLocks noChangeArrowheads="1"/>
          </p:cNvSpPr>
          <p:nvPr/>
        </p:nvSpPr>
        <p:spPr bwMode="auto">
          <a:xfrm>
            <a:off x="6305550" y="5878513"/>
            <a:ext cx="25209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r>
              <a:rPr lang="en-US" sz="2000">
                <a:solidFill>
                  <a:srgbClr val="FFFFFF"/>
                </a:solidFill>
                <a:latin typeface="Arial" charset="0"/>
              </a:rPr>
              <a:t>Moncrieff 1992 &amp; others</a:t>
            </a:r>
          </a:p>
        </p:txBody>
      </p:sp>
      <p:grpSp>
        <p:nvGrpSpPr>
          <p:cNvPr id="79876" name="Group 6"/>
          <p:cNvGrpSpPr>
            <a:grpSpLocks/>
          </p:cNvGrpSpPr>
          <p:nvPr/>
        </p:nvGrpSpPr>
        <p:grpSpPr bwMode="auto">
          <a:xfrm>
            <a:off x="3956050" y="3384550"/>
            <a:ext cx="838200" cy="609600"/>
            <a:chOff x="8051800" y="1185083"/>
            <a:chExt cx="838200" cy="609600"/>
          </a:xfrm>
        </p:grpSpPr>
        <p:sp>
          <p:nvSpPr>
            <p:cNvPr id="90122" name="Oval 8"/>
            <p:cNvSpPr>
              <a:spLocks noChangeArrowheads="1"/>
            </p:cNvSpPr>
            <p:nvPr/>
          </p:nvSpPr>
          <p:spPr bwMode="auto">
            <a:xfrm>
              <a:off x="8051800" y="1185083"/>
              <a:ext cx="838200" cy="609600"/>
            </a:xfrm>
            <a:prstGeom prst="ellipse">
              <a:avLst/>
            </a:prstGeom>
            <a:solidFill>
              <a:schemeClr val="bg1">
                <a:alpha val="36862"/>
              </a:schemeClr>
            </a:solidFill>
            <a:ln w="38100">
              <a:solidFill>
                <a:srgbClr val="EC180D"/>
              </a:solidFill>
              <a:round/>
              <a:headEnd/>
              <a:tailEnd/>
            </a:ln>
          </p:spPr>
          <p:txBody>
            <a:bodyPr wrap="none" anchor="ctr"/>
            <a:lstStyle/>
            <a:p>
              <a:pPr defTabSz="914400"/>
              <a:endParaRPr lang="en-US" b="1">
                <a:solidFill>
                  <a:srgbClr val="000000"/>
                </a:solidFill>
                <a:latin typeface="Arial" charset="0"/>
              </a:endParaRPr>
            </a:p>
          </p:txBody>
        </p:sp>
        <p:sp>
          <p:nvSpPr>
            <p:cNvPr id="90123" name="Text Box 7"/>
            <p:cNvSpPr txBox="1">
              <a:spLocks noChangeArrowheads="1"/>
            </p:cNvSpPr>
            <p:nvPr/>
          </p:nvSpPr>
          <p:spPr bwMode="auto">
            <a:xfrm>
              <a:off x="8140700" y="1289858"/>
              <a:ext cx="66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hangingPunct="1">
                <a:spcBef>
                  <a:spcPct val="50000"/>
                </a:spcBef>
              </a:pPr>
              <a:r>
                <a:rPr lang="en-US" sz="2000" b="1">
                  <a:solidFill>
                    <a:srgbClr val="EC180D"/>
                  </a:solidFill>
                  <a:latin typeface="Arial" charset="0"/>
                </a:rPr>
                <a:t>B&gt;0</a:t>
              </a:r>
            </a:p>
          </p:txBody>
        </p:sp>
      </p:grpSp>
      <p:sp>
        <p:nvSpPr>
          <p:cNvPr id="90118" name="TextBox 11"/>
          <p:cNvSpPr txBox="1">
            <a:spLocks noChangeArrowheads="1"/>
          </p:cNvSpPr>
          <p:nvPr/>
        </p:nvSpPr>
        <p:spPr bwMode="auto">
          <a:xfrm>
            <a:off x="291389" y="189548"/>
            <a:ext cx="68246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smtClean="0">
                <a:solidFill>
                  <a:srgbClr val="FFFFFF"/>
                </a:solidFill>
                <a:latin typeface="Arial" charset="0"/>
              </a:rPr>
              <a:t>Initially entraining plume convections evolves into layer overturning on mesoscale. Why? How? </a:t>
            </a:r>
            <a:endParaRPr lang="en-US" sz="1800" dirty="0">
              <a:solidFill>
                <a:srgbClr val="000000"/>
              </a:solidFill>
              <a:latin typeface="Arial" charset="0"/>
            </a:endParaRPr>
          </a:p>
        </p:txBody>
      </p:sp>
      <p:grpSp>
        <p:nvGrpSpPr>
          <p:cNvPr id="4" name="Group 3"/>
          <p:cNvGrpSpPr/>
          <p:nvPr/>
        </p:nvGrpSpPr>
        <p:grpSpPr>
          <a:xfrm>
            <a:off x="7723169" y="1834360"/>
            <a:ext cx="1369515" cy="3258230"/>
            <a:chOff x="7723169" y="1834360"/>
            <a:chExt cx="1369515" cy="3258230"/>
          </a:xfrm>
          <a:noFill/>
        </p:grpSpPr>
        <p:sp>
          <p:nvSpPr>
            <p:cNvPr id="79877" name="TextBox 10"/>
            <p:cNvSpPr txBox="1">
              <a:spLocks noChangeArrowheads="1"/>
            </p:cNvSpPr>
            <p:nvPr/>
          </p:nvSpPr>
          <p:spPr bwMode="auto">
            <a:xfrm>
              <a:off x="7885541" y="2090272"/>
              <a:ext cx="1040068"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smtClean="0">
                  <a:solidFill>
                    <a:srgbClr val="FF0000"/>
                  </a:solidFill>
                </a:rPr>
                <a:t>Shear</a:t>
              </a:r>
            </a:p>
          </p:txBody>
        </p:sp>
        <p:sp>
          <p:nvSpPr>
            <p:cNvPr id="13" name="Oval 8"/>
            <p:cNvSpPr>
              <a:spLocks noChangeArrowheads="1"/>
            </p:cNvSpPr>
            <p:nvPr/>
          </p:nvSpPr>
          <p:spPr bwMode="auto">
            <a:xfrm>
              <a:off x="7723169" y="1834360"/>
              <a:ext cx="1369515" cy="3258230"/>
            </a:xfrm>
            <a:prstGeom prst="ellipse">
              <a:avLst/>
            </a:prstGeom>
            <a:grpFill/>
            <a:ln w="38100">
              <a:solidFill>
                <a:srgbClr val="EC180D"/>
              </a:solidFill>
              <a:round/>
              <a:headEnd/>
              <a:tailEnd/>
            </a:ln>
          </p:spPr>
          <p:txBody>
            <a:bodyPr wrap="none" anchor="ctr"/>
            <a:lstStyle/>
            <a:p>
              <a:pPr defTabSz="914400">
                <a:defRPr/>
              </a:pPr>
              <a:endParaRPr lang="en-US" b="1">
                <a:solidFill>
                  <a:srgbClr val="000000"/>
                </a:solidFill>
                <a:latin typeface="Arial" charset="0"/>
              </a:endParaRPr>
            </a:p>
          </p:txBody>
        </p:sp>
      </p:grpSp>
      <p:sp>
        <p:nvSpPr>
          <p:cNvPr id="90121" name="TextBox 2"/>
          <p:cNvSpPr txBox="1">
            <a:spLocks noChangeArrowheads="1"/>
          </p:cNvSpPr>
          <p:nvPr/>
        </p:nvSpPr>
        <p:spPr bwMode="auto">
          <a:xfrm>
            <a:off x="358775" y="1666875"/>
            <a:ext cx="61356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b="1">
                <a:latin typeface="Arial" charset="0"/>
              </a:rPr>
              <a:t>Joint adjustment to the thermal </a:t>
            </a:r>
            <a:r>
              <a:rPr lang="en-US" sz="1800" b="1" u="sng">
                <a:latin typeface="Arial" charset="0"/>
              </a:rPr>
              <a:t>and</a:t>
            </a:r>
            <a:r>
              <a:rPr lang="en-US" sz="1800" b="1">
                <a:latin typeface="Arial" charset="0"/>
              </a:rPr>
              <a:t> wind stratification</a:t>
            </a:r>
            <a:br>
              <a:rPr lang="en-US" sz="1800" b="1">
                <a:latin typeface="Arial" charset="0"/>
              </a:rPr>
            </a:br>
            <a:r>
              <a:rPr lang="en-US" sz="1800" b="1">
                <a:latin typeface="Arial" charset="0"/>
              </a:rPr>
              <a:t>of the environment</a:t>
            </a:r>
          </a:p>
        </p:txBody>
      </p:sp>
    </p:spTree>
    <p:extLst>
      <p:ext uri="{BB962C8B-B14F-4D97-AF65-F5344CB8AC3E}">
        <p14:creationId xmlns:p14="http://schemas.microsoft.com/office/powerpoint/2010/main" val="24195339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pSp>
        <p:nvGrpSpPr>
          <p:cNvPr id="89090" name="Group 44"/>
          <p:cNvGrpSpPr>
            <a:grpSpLocks/>
          </p:cNvGrpSpPr>
          <p:nvPr/>
        </p:nvGrpSpPr>
        <p:grpSpPr bwMode="auto">
          <a:xfrm>
            <a:off x="0" y="1104900"/>
            <a:ext cx="9144000" cy="4648200"/>
            <a:chOff x="0" y="1463984"/>
            <a:chExt cx="9144000" cy="4648200"/>
          </a:xfrm>
        </p:grpSpPr>
        <p:sp>
          <p:nvSpPr>
            <p:cNvPr id="89096" name="Rectangle 92"/>
            <p:cNvSpPr>
              <a:spLocks noChangeArrowheads="1"/>
            </p:cNvSpPr>
            <p:nvPr/>
          </p:nvSpPr>
          <p:spPr bwMode="auto">
            <a:xfrm>
              <a:off x="0" y="1463984"/>
              <a:ext cx="9144000" cy="4648200"/>
            </a:xfrm>
            <a:prstGeom prst="rect">
              <a:avLst/>
            </a:prstGeom>
            <a:solidFill>
              <a:schemeClr val="bg1"/>
            </a:solidFill>
            <a:ln w="9525">
              <a:solidFill>
                <a:schemeClr val="tx1"/>
              </a:solidFill>
              <a:miter lim="800000"/>
              <a:headEnd/>
              <a:tailEnd/>
            </a:ln>
          </p:spPr>
          <p:txBody>
            <a:bodyPr wrap="none" anchor="ctr"/>
            <a:lstStyle/>
            <a:p>
              <a:pPr algn="ctr" defTabSz="914400" fontAlgn="base">
                <a:spcBef>
                  <a:spcPct val="0"/>
                </a:spcBef>
                <a:spcAft>
                  <a:spcPct val="0"/>
                </a:spcAft>
              </a:pPr>
              <a:endParaRPr lang="en-US" smtClean="0">
                <a:solidFill>
                  <a:srgbClr val="4D4D4D"/>
                </a:solidFill>
                <a:latin typeface="Arial" charset="0"/>
                <a:ea typeface="ＭＳ Ｐゴシック" charset="0"/>
                <a:cs typeface="ＭＳ Ｐゴシック" charset="0"/>
              </a:endParaRPr>
            </a:p>
          </p:txBody>
        </p:sp>
        <p:sp>
          <p:nvSpPr>
            <p:cNvPr id="89097" name="Rectangle 93"/>
            <p:cNvSpPr>
              <a:spLocks noChangeArrowheads="1"/>
            </p:cNvSpPr>
            <p:nvPr/>
          </p:nvSpPr>
          <p:spPr bwMode="auto">
            <a:xfrm>
              <a:off x="487363" y="1495734"/>
              <a:ext cx="8656637" cy="4465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pic>
          <p:nvPicPr>
            <p:cNvPr id="89098" name="Picture 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700" y="1537009"/>
              <a:ext cx="3267075" cy="4059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9099"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0" y="1592572"/>
              <a:ext cx="2947988" cy="400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9100" name="Picture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1517959"/>
              <a:ext cx="3233737" cy="426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9101" name="Text Box 97"/>
            <p:cNvSpPr txBox="1">
              <a:spLocks noChangeArrowheads="1"/>
            </p:cNvSpPr>
            <p:nvPr/>
          </p:nvSpPr>
          <p:spPr bwMode="auto">
            <a:xfrm>
              <a:off x="1779588" y="2437121"/>
              <a:ext cx="985837"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smtClean="0">
                  <a:solidFill>
                    <a:srgbClr val="FFFFFF"/>
                  </a:solidFill>
                </a:rPr>
                <a:t>Columns</a:t>
              </a:r>
            </a:p>
          </p:txBody>
        </p:sp>
        <p:sp>
          <p:nvSpPr>
            <p:cNvPr id="89102" name="Text Box 98"/>
            <p:cNvSpPr txBox="1">
              <a:spLocks noChangeArrowheads="1"/>
            </p:cNvSpPr>
            <p:nvPr/>
          </p:nvSpPr>
          <p:spPr bwMode="auto">
            <a:xfrm>
              <a:off x="2405063" y="3934134"/>
              <a:ext cx="9302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smtClean="0">
                  <a:solidFill>
                    <a:srgbClr val="FFFFFF"/>
                  </a:solidFill>
                </a:rPr>
                <a:t>Needles</a:t>
              </a:r>
            </a:p>
          </p:txBody>
        </p:sp>
        <p:sp>
          <p:nvSpPr>
            <p:cNvPr id="89103" name="Rectangle 101"/>
            <p:cNvSpPr>
              <a:spLocks noChangeArrowheads="1"/>
            </p:cNvSpPr>
            <p:nvPr/>
          </p:nvSpPr>
          <p:spPr bwMode="auto">
            <a:xfrm>
              <a:off x="4095750" y="2622859"/>
              <a:ext cx="844550" cy="131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04" name="Rectangle 102"/>
            <p:cNvSpPr>
              <a:spLocks noChangeArrowheads="1"/>
            </p:cNvSpPr>
            <p:nvPr/>
          </p:nvSpPr>
          <p:spPr bwMode="auto">
            <a:xfrm>
              <a:off x="6891338" y="4315134"/>
              <a:ext cx="854075" cy="193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05" name="Rectangle 104"/>
            <p:cNvSpPr>
              <a:spLocks noChangeArrowheads="1"/>
            </p:cNvSpPr>
            <p:nvPr/>
          </p:nvSpPr>
          <p:spPr bwMode="auto">
            <a:xfrm>
              <a:off x="7510463" y="3349934"/>
              <a:ext cx="854075"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06" name="Rectangle 107"/>
            <p:cNvSpPr>
              <a:spLocks noChangeArrowheads="1"/>
            </p:cNvSpPr>
            <p:nvPr/>
          </p:nvSpPr>
          <p:spPr bwMode="auto">
            <a:xfrm>
              <a:off x="4838700" y="3472171"/>
              <a:ext cx="854075" cy="193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07" name="Rectangle 108"/>
            <p:cNvSpPr>
              <a:spLocks noChangeArrowheads="1"/>
            </p:cNvSpPr>
            <p:nvPr/>
          </p:nvSpPr>
          <p:spPr bwMode="auto">
            <a:xfrm>
              <a:off x="4086225" y="3613459"/>
              <a:ext cx="336550" cy="255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08" name="Text Box 110"/>
            <p:cNvSpPr txBox="1">
              <a:spLocks noChangeArrowheads="1"/>
            </p:cNvSpPr>
            <p:nvPr/>
          </p:nvSpPr>
          <p:spPr bwMode="auto">
            <a:xfrm>
              <a:off x="4691063" y="2638734"/>
              <a:ext cx="10541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smtClean="0">
                  <a:solidFill>
                    <a:srgbClr val="FFFFFF"/>
                  </a:solidFill>
                </a:rPr>
                <a:t>Dendrites</a:t>
              </a:r>
            </a:p>
          </p:txBody>
        </p:sp>
        <p:sp>
          <p:nvSpPr>
            <p:cNvPr id="89109" name="Rectangle 111"/>
            <p:cNvSpPr>
              <a:spLocks noChangeArrowheads="1"/>
            </p:cNvSpPr>
            <p:nvPr/>
          </p:nvSpPr>
          <p:spPr bwMode="auto">
            <a:xfrm rot="-2025387">
              <a:off x="2328863" y="2867334"/>
              <a:ext cx="228600" cy="762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10" name="Text Box 112"/>
            <p:cNvSpPr txBox="1">
              <a:spLocks noChangeArrowheads="1"/>
            </p:cNvSpPr>
            <p:nvPr/>
          </p:nvSpPr>
          <p:spPr bwMode="auto">
            <a:xfrm>
              <a:off x="5173663" y="3549959"/>
              <a:ext cx="4889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4800" b="1" smtClean="0">
                  <a:solidFill>
                    <a:srgbClr val="333333"/>
                  </a:solidFill>
                  <a:latin typeface="Symbol" charset="0"/>
                </a:rPr>
                <a:t>*</a:t>
              </a:r>
            </a:p>
          </p:txBody>
        </p:sp>
        <p:sp>
          <p:nvSpPr>
            <p:cNvPr id="89111" name="Text Box 113"/>
            <p:cNvSpPr txBox="1">
              <a:spLocks noChangeArrowheads="1"/>
            </p:cNvSpPr>
            <p:nvPr/>
          </p:nvSpPr>
          <p:spPr bwMode="auto">
            <a:xfrm>
              <a:off x="4545013" y="3662671"/>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3200" b="1" smtClean="0">
                  <a:solidFill>
                    <a:srgbClr val="333333"/>
                  </a:solidFill>
                  <a:latin typeface="Symbol" charset="0"/>
                </a:rPr>
                <a:t>*</a:t>
              </a:r>
            </a:p>
          </p:txBody>
        </p:sp>
        <p:sp>
          <p:nvSpPr>
            <p:cNvPr id="89112" name="AutoShape 114"/>
            <p:cNvSpPr>
              <a:spLocks noChangeAspect="1" noChangeArrowheads="1"/>
            </p:cNvSpPr>
            <p:nvPr/>
          </p:nvSpPr>
          <p:spPr bwMode="auto">
            <a:xfrm>
              <a:off x="4081463" y="3857934"/>
              <a:ext cx="228600" cy="228600"/>
            </a:xfrm>
            <a:prstGeom prst="hexagon">
              <a:avLst>
                <a:gd name="adj" fmla="val 25000"/>
                <a:gd name="vf" fmla="val 11547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13" name="Rectangle 115"/>
            <p:cNvSpPr>
              <a:spLocks noChangeArrowheads="1"/>
            </p:cNvSpPr>
            <p:nvPr/>
          </p:nvSpPr>
          <p:spPr bwMode="auto">
            <a:xfrm rot="-2025387">
              <a:off x="2481263" y="4391334"/>
              <a:ext cx="228600" cy="762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14" name="Oval 116"/>
            <p:cNvSpPr>
              <a:spLocks noChangeArrowheads="1"/>
            </p:cNvSpPr>
            <p:nvPr/>
          </p:nvSpPr>
          <p:spPr bwMode="auto">
            <a:xfrm>
              <a:off x="7470775" y="4762809"/>
              <a:ext cx="228600" cy="2286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15" name="Freeform 117"/>
            <p:cNvSpPr>
              <a:spLocks noChangeAspect="1"/>
            </p:cNvSpPr>
            <p:nvPr/>
          </p:nvSpPr>
          <p:spPr bwMode="auto">
            <a:xfrm>
              <a:off x="7996238" y="3929371"/>
              <a:ext cx="384175" cy="307975"/>
            </a:xfrm>
            <a:custGeom>
              <a:avLst/>
              <a:gdLst>
                <a:gd name="T0" fmla="*/ 2147483647 w 307"/>
                <a:gd name="T1" fmla="*/ 2147483647 h 246"/>
                <a:gd name="T2" fmla="*/ 2147483647 w 307"/>
                <a:gd name="T3" fmla="*/ 2147483647 h 246"/>
                <a:gd name="T4" fmla="*/ 2147483647 w 307"/>
                <a:gd name="T5" fmla="*/ 2147483647 h 246"/>
                <a:gd name="T6" fmla="*/ 2147483647 w 307"/>
                <a:gd name="T7" fmla="*/ 2147483647 h 246"/>
                <a:gd name="T8" fmla="*/ 2147483647 w 307"/>
                <a:gd name="T9" fmla="*/ 2147483647 h 246"/>
                <a:gd name="T10" fmla="*/ 2147483647 w 307"/>
                <a:gd name="T11" fmla="*/ 2147483647 h 246"/>
                <a:gd name="T12" fmla="*/ 2147483647 w 307"/>
                <a:gd name="T13" fmla="*/ 2147483647 h 246"/>
                <a:gd name="T14" fmla="*/ 2147483647 w 307"/>
                <a:gd name="T15" fmla="*/ 2147483647 h 246"/>
                <a:gd name="T16" fmla="*/ 2147483647 w 307"/>
                <a:gd name="T17" fmla="*/ 2147483647 h 246"/>
                <a:gd name="T18" fmla="*/ 2147483647 w 307"/>
                <a:gd name="T19" fmla="*/ 2147483647 h 246"/>
                <a:gd name="T20" fmla="*/ 2147483647 w 307"/>
                <a:gd name="T21" fmla="*/ 21474836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7"/>
                <a:gd name="T34" fmla="*/ 0 h 246"/>
                <a:gd name="T35" fmla="*/ 307 w 307"/>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7" h="246">
                  <a:moveTo>
                    <a:pt x="2" y="133"/>
                  </a:moveTo>
                  <a:cubicBezTo>
                    <a:pt x="0" y="114"/>
                    <a:pt x="49" y="50"/>
                    <a:pt x="61" y="20"/>
                  </a:cubicBezTo>
                  <a:cubicBezTo>
                    <a:pt x="67" y="0"/>
                    <a:pt x="145" y="47"/>
                    <a:pt x="175" y="46"/>
                  </a:cubicBezTo>
                  <a:cubicBezTo>
                    <a:pt x="205" y="45"/>
                    <a:pt x="217" y="13"/>
                    <a:pt x="239" y="14"/>
                  </a:cubicBezTo>
                  <a:lnTo>
                    <a:pt x="307" y="54"/>
                  </a:lnTo>
                  <a:lnTo>
                    <a:pt x="249" y="120"/>
                  </a:lnTo>
                  <a:lnTo>
                    <a:pt x="307" y="150"/>
                  </a:lnTo>
                  <a:lnTo>
                    <a:pt x="211" y="246"/>
                  </a:lnTo>
                  <a:lnTo>
                    <a:pt x="157" y="134"/>
                  </a:lnTo>
                  <a:lnTo>
                    <a:pt x="115" y="198"/>
                  </a:lnTo>
                  <a:lnTo>
                    <a:pt x="2" y="1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16" name="Text Box 118"/>
            <p:cNvSpPr txBox="1">
              <a:spLocks noChangeArrowheads="1"/>
            </p:cNvSpPr>
            <p:nvPr/>
          </p:nvSpPr>
          <p:spPr bwMode="auto">
            <a:xfrm>
              <a:off x="1779588" y="2089459"/>
              <a:ext cx="1063625" cy="346075"/>
            </a:xfrm>
            <a:prstGeom prst="rect">
              <a:avLst/>
            </a:prstGeom>
            <a:solidFill>
              <a:srgbClr val="DDDDDD"/>
            </a:solidFill>
            <a:ln w="9525">
              <a:solidFill>
                <a:schemeClr val="bg2"/>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b="1" smtClean="0">
                  <a:solidFill>
                    <a:srgbClr val="333333"/>
                  </a:solidFill>
                </a:rPr>
                <a:t>Columns</a:t>
              </a:r>
            </a:p>
          </p:txBody>
        </p:sp>
        <p:sp>
          <p:nvSpPr>
            <p:cNvPr id="89117" name="Text Box 119"/>
            <p:cNvSpPr txBox="1">
              <a:spLocks noChangeArrowheads="1"/>
            </p:cNvSpPr>
            <p:nvPr/>
          </p:nvSpPr>
          <p:spPr bwMode="auto">
            <a:xfrm>
              <a:off x="4332288" y="2089459"/>
              <a:ext cx="1130300" cy="590550"/>
            </a:xfrm>
            <a:prstGeom prst="rect">
              <a:avLst/>
            </a:prstGeom>
            <a:solidFill>
              <a:srgbClr val="DDDDDD"/>
            </a:solidFill>
            <a:ln w="9525">
              <a:solidFill>
                <a:schemeClr val="bg2"/>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b="1" smtClean="0">
                  <a:solidFill>
                    <a:srgbClr val="333333"/>
                  </a:solidFill>
                </a:rPr>
                <a:t>Plates &amp; </a:t>
              </a:r>
            </a:p>
            <a:p>
              <a:pPr algn="ctr" defTabSz="914400" eaLnBrk="1" fontAlgn="base" hangingPunct="1">
                <a:spcBef>
                  <a:spcPct val="0"/>
                </a:spcBef>
                <a:spcAft>
                  <a:spcPct val="0"/>
                </a:spcAft>
              </a:pPr>
              <a:r>
                <a:rPr lang="en-US" sz="1600" b="1" smtClean="0">
                  <a:solidFill>
                    <a:srgbClr val="333333"/>
                  </a:solidFill>
                </a:rPr>
                <a:t>Dendrites</a:t>
              </a:r>
            </a:p>
          </p:txBody>
        </p:sp>
        <p:sp>
          <p:nvSpPr>
            <p:cNvPr id="89118" name="Text Box 120"/>
            <p:cNvSpPr txBox="1">
              <a:spLocks noChangeArrowheads="1"/>
            </p:cNvSpPr>
            <p:nvPr/>
          </p:nvSpPr>
          <p:spPr bwMode="auto">
            <a:xfrm>
              <a:off x="6818313" y="2089459"/>
              <a:ext cx="1514475" cy="590550"/>
            </a:xfrm>
            <a:prstGeom prst="rect">
              <a:avLst/>
            </a:prstGeom>
            <a:solidFill>
              <a:srgbClr val="DDDDDD"/>
            </a:solidFill>
            <a:ln w="9525">
              <a:solidFill>
                <a:schemeClr val="bg2"/>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b="1" smtClean="0">
                  <a:solidFill>
                    <a:srgbClr val="333333"/>
                  </a:solidFill>
                </a:rPr>
                <a:t>Aggregates &amp;</a:t>
              </a:r>
              <a:br>
                <a:rPr lang="en-US" sz="1600" b="1" smtClean="0">
                  <a:solidFill>
                    <a:srgbClr val="333333"/>
                  </a:solidFill>
                </a:rPr>
              </a:br>
              <a:r>
                <a:rPr lang="en-US" sz="1600" b="1" smtClean="0">
                  <a:solidFill>
                    <a:srgbClr val="333333"/>
                  </a:solidFill>
                </a:rPr>
                <a:t>Drops</a:t>
              </a:r>
            </a:p>
          </p:txBody>
        </p:sp>
        <p:sp>
          <p:nvSpPr>
            <p:cNvPr id="89119" name="Rectangle 121"/>
            <p:cNvSpPr>
              <a:spLocks noChangeArrowheads="1"/>
            </p:cNvSpPr>
            <p:nvPr/>
          </p:nvSpPr>
          <p:spPr bwMode="auto">
            <a:xfrm>
              <a:off x="25400" y="1943409"/>
              <a:ext cx="838200" cy="3195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20" name="Text Box 122"/>
            <p:cNvSpPr txBox="1">
              <a:spLocks noChangeArrowheads="1"/>
            </p:cNvSpPr>
            <p:nvPr/>
          </p:nvSpPr>
          <p:spPr bwMode="auto">
            <a:xfrm rot="-5400000">
              <a:off x="-1356519" y="3347553"/>
              <a:ext cx="335756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b="1" dirty="0" smtClean="0">
                  <a:solidFill>
                    <a:srgbClr val="333333"/>
                  </a:solidFill>
                </a:rPr>
                <a:t>Flight Level Temperature (</a:t>
              </a:r>
              <a:r>
                <a:rPr lang="en-US" sz="1600" b="1" dirty="0" err="1" smtClean="0">
                  <a:solidFill>
                    <a:srgbClr val="333333"/>
                  </a:solidFill>
                </a:rPr>
                <a:t>deg</a:t>
              </a:r>
              <a:r>
                <a:rPr lang="en-US" sz="1600" b="1" dirty="0" smtClean="0">
                  <a:solidFill>
                    <a:srgbClr val="333333"/>
                  </a:solidFill>
                </a:rPr>
                <a:t> C)</a:t>
              </a:r>
            </a:p>
          </p:txBody>
        </p:sp>
        <p:sp>
          <p:nvSpPr>
            <p:cNvPr id="89121" name="Rectangle 123"/>
            <p:cNvSpPr>
              <a:spLocks noChangeArrowheads="1"/>
            </p:cNvSpPr>
            <p:nvPr/>
          </p:nvSpPr>
          <p:spPr bwMode="auto">
            <a:xfrm flipH="1">
              <a:off x="514350" y="1692584"/>
              <a:ext cx="395288" cy="4387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22" name="Text Box 124"/>
            <p:cNvSpPr txBox="1">
              <a:spLocks noChangeArrowheads="1"/>
            </p:cNvSpPr>
            <p:nvPr/>
          </p:nvSpPr>
          <p:spPr bwMode="auto">
            <a:xfrm>
              <a:off x="581025" y="4475471"/>
              <a:ext cx="29686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b="1" smtClean="0">
                  <a:solidFill>
                    <a:srgbClr val="333333"/>
                  </a:solidFill>
                </a:rPr>
                <a:t>0</a:t>
              </a:r>
            </a:p>
          </p:txBody>
        </p:sp>
        <p:sp>
          <p:nvSpPr>
            <p:cNvPr id="89123" name="Text Box 125"/>
            <p:cNvSpPr txBox="1">
              <a:spLocks noChangeArrowheads="1"/>
            </p:cNvSpPr>
            <p:nvPr/>
          </p:nvSpPr>
          <p:spPr bwMode="auto">
            <a:xfrm>
              <a:off x="541338" y="3989696"/>
              <a:ext cx="36512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b="1" smtClean="0">
                  <a:solidFill>
                    <a:srgbClr val="333333"/>
                  </a:solidFill>
                </a:rPr>
                <a:t>-5</a:t>
              </a:r>
            </a:p>
          </p:txBody>
        </p:sp>
        <p:sp>
          <p:nvSpPr>
            <p:cNvPr id="89124" name="Text Box 126"/>
            <p:cNvSpPr txBox="1">
              <a:spLocks noChangeArrowheads="1"/>
            </p:cNvSpPr>
            <p:nvPr/>
          </p:nvSpPr>
          <p:spPr bwMode="auto">
            <a:xfrm>
              <a:off x="428625" y="3486459"/>
              <a:ext cx="477838"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b="1" smtClean="0">
                  <a:solidFill>
                    <a:srgbClr val="333333"/>
                  </a:solidFill>
                </a:rPr>
                <a:t>-10</a:t>
              </a:r>
            </a:p>
          </p:txBody>
        </p:sp>
        <p:sp>
          <p:nvSpPr>
            <p:cNvPr id="89125" name="Text Box 127"/>
            <p:cNvSpPr txBox="1">
              <a:spLocks noChangeArrowheads="1"/>
            </p:cNvSpPr>
            <p:nvPr/>
          </p:nvSpPr>
          <p:spPr bwMode="auto">
            <a:xfrm>
              <a:off x="428625" y="2987984"/>
              <a:ext cx="477838"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b="1" smtClean="0">
                  <a:solidFill>
                    <a:srgbClr val="333333"/>
                  </a:solidFill>
                </a:rPr>
                <a:t>-15</a:t>
              </a:r>
            </a:p>
          </p:txBody>
        </p:sp>
        <p:sp>
          <p:nvSpPr>
            <p:cNvPr id="89126" name="Text Box 128"/>
            <p:cNvSpPr txBox="1">
              <a:spLocks noChangeArrowheads="1"/>
            </p:cNvSpPr>
            <p:nvPr/>
          </p:nvSpPr>
          <p:spPr bwMode="auto">
            <a:xfrm>
              <a:off x="428625" y="2553009"/>
              <a:ext cx="477838"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b="1" smtClean="0">
                  <a:solidFill>
                    <a:srgbClr val="333333"/>
                  </a:solidFill>
                </a:rPr>
                <a:t>-20</a:t>
              </a:r>
            </a:p>
          </p:txBody>
        </p:sp>
        <p:sp>
          <p:nvSpPr>
            <p:cNvPr id="89127" name="Text Box 129"/>
            <p:cNvSpPr txBox="1">
              <a:spLocks noChangeArrowheads="1"/>
            </p:cNvSpPr>
            <p:nvPr/>
          </p:nvSpPr>
          <p:spPr bwMode="auto">
            <a:xfrm>
              <a:off x="428625" y="2073584"/>
              <a:ext cx="477838"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b="1" smtClean="0">
                  <a:solidFill>
                    <a:srgbClr val="333333"/>
                  </a:solidFill>
                </a:rPr>
                <a:t>-25</a:t>
              </a:r>
            </a:p>
          </p:txBody>
        </p:sp>
        <p:sp>
          <p:nvSpPr>
            <p:cNvPr id="89128" name="Line 130"/>
            <p:cNvSpPr>
              <a:spLocks noChangeShapeType="1"/>
            </p:cNvSpPr>
            <p:nvPr/>
          </p:nvSpPr>
          <p:spPr bwMode="auto">
            <a:xfrm>
              <a:off x="914400" y="4664384"/>
              <a:ext cx="7772400"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89129" name="Text Box 131"/>
            <p:cNvSpPr txBox="1">
              <a:spLocks noChangeArrowheads="1"/>
            </p:cNvSpPr>
            <p:nvPr/>
          </p:nvSpPr>
          <p:spPr bwMode="auto">
            <a:xfrm>
              <a:off x="1066800" y="5350184"/>
              <a:ext cx="76962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600" b="1" smtClean="0">
                  <a:solidFill>
                    <a:srgbClr val="333333"/>
                  </a:solidFill>
                </a:rPr>
                <a:t>Relative Frequency of Occurrence</a:t>
              </a:r>
            </a:p>
          </p:txBody>
        </p:sp>
        <p:sp>
          <p:nvSpPr>
            <p:cNvPr id="89130" name="Text Box 132"/>
            <p:cNvSpPr txBox="1">
              <a:spLocks noChangeArrowheads="1"/>
            </p:cNvSpPr>
            <p:nvPr/>
          </p:nvSpPr>
          <p:spPr bwMode="auto">
            <a:xfrm>
              <a:off x="5278438" y="4502459"/>
              <a:ext cx="8953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600" b="1" smtClean="0">
                  <a:solidFill>
                    <a:srgbClr val="FF0000"/>
                  </a:solidFill>
                </a:rPr>
                <a:t>Melting</a:t>
              </a:r>
              <a:endParaRPr lang="en-US" sz="1600" b="1" smtClean="0">
                <a:solidFill>
                  <a:srgbClr val="4D4D4D"/>
                </a:solidFill>
              </a:endParaRPr>
            </a:p>
          </p:txBody>
        </p:sp>
        <p:sp>
          <p:nvSpPr>
            <p:cNvPr id="89131" name="Rectangle 133"/>
            <p:cNvSpPr>
              <a:spLocks noChangeArrowheads="1"/>
            </p:cNvSpPr>
            <p:nvPr/>
          </p:nvSpPr>
          <p:spPr bwMode="auto">
            <a:xfrm>
              <a:off x="960438" y="1844984"/>
              <a:ext cx="182562"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32" name="Rectangle 134"/>
            <p:cNvSpPr>
              <a:spLocks noChangeArrowheads="1"/>
            </p:cNvSpPr>
            <p:nvPr/>
          </p:nvSpPr>
          <p:spPr bwMode="auto">
            <a:xfrm>
              <a:off x="3976688" y="1803709"/>
              <a:ext cx="182562"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sp>
          <p:nvSpPr>
            <p:cNvPr id="89133" name="Rectangle 135"/>
            <p:cNvSpPr>
              <a:spLocks noChangeArrowheads="1"/>
            </p:cNvSpPr>
            <p:nvPr/>
          </p:nvSpPr>
          <p:spPr bwMode="auto">
            <a:xfrm>
              <a:off x="6502400" y="1864034"/>
              <a:ext cx="182563"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smtClean="0">
                <a:solidFill>
                  <a:srgbClr val="000000"/>
                </a:solidFill>
                <a:latin typeface="Arial" charset="0"/>
                <a:ea typeface="ＭＳ Ｐゴシック" charset="0"/>
                <a:cs typeface="ＭＳ Ｐゴシック" charset="0"/>
              </a:endParaRPr>
            </a:p>
          </p:txBody>
        </p:sp>
      </p:grpSp>
      <p:sp>
        <p:nvSpPr>
          <p:cNvPr id="89091" name="Text Box 136"/>
          <p:cNvSpPr txBox="1">
            <a:spLocks noChangeArrowheads="1"/>
          </p:cNvSpPr>
          <p:nvPr/>
        </p:nvSpPr>
        <p:spPr bwMode="auto">
          <a:xfrm>
            <a:off x="0" y="2397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2800" dirty="0" smtClean="0">
                <a:solidFill>
                  <a:srgbClr val="FFFFFF"/>
                </a:solidFill>
              </a:rPr>
              <a:t>Aircraft measurements in MCSs over the Bay of Bengal </a:t>
            </a:r>
          </a:p>
        </p:txBody>
      </p:sp>
      <p:sp>
        <p:nvSpPr>
          <p:cNvPr id="89092" name="Text Box 137"/>
          <p:cNvSpPr txBox="1">
            <a:spLocks noChangeArrowheads="1"/>
          </p:cNvSpPr>
          <p:nvPr/>
        </p:nvSpPr>
        <p:spPr bwMode="auto">
          <a:xfrm>
            <a:off x="5886169" y="6048375"/>
            <a:ext cx="2878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000" dirty="0" smtClean="0">
                <a:solidFill>
                  <a:srgbClr val="FFFFFF"/>
                </a:solidFill>
              </a:rPr>
              <a:t>Houze &amp; Churchill 1987</a:t>
            </a:r>
          </a:p>
        </p:txBody>
      </p:sp>
    </p:spTree>
    <p:extLst>
      <p:ext uri="{BB962C8B-B14F-4D97-AF65-F5344CB8AC3E}">
        <p14:creationId xmlns:p14="http://schemas.microsoft.com/office/powerpoint/2010/main" val="29096837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1813173"/>
            <a:ext cx="9144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0"/>
              </a:spcBef>
              <a:spcAft>
                <a:spcPct val="0"/>
              </a:spcAft>
            </a:pPr>
            <a:r>
              <a:rPr lang="en-US" sz="4000" b="1" dirty="0" smtClean="0">
                <a:solidFill>
                  <a:srgbClr val="F2F2F2"/>
                </a:solidFill>
                <a:latin typeface="Arial" charset="0"/>
              </a:rPr>
              <a:t>Non-aerosol environment issues</a:t>
            </a:r>
          </a:p>
          <a:p>
            <a:pPr algn="ctr" defTabSz="914400" eaLnBrk="1" fontAlgn="base" hangingPunct="1">
              <a:spcBef>
                <a:spcPct val="0"/>
              </a:spcBef>
              <a:spcAft>
                <a:spcPct val="0"/>
              </a:spcAft>
            </a:pPr>
            <a:endParaRPr lang="en-US" sz="3600" dirty="0" smtClean="0">
              <a:solidFill>
                <a:srgbClr val="F2F2F2"/>
              </a:solidFill>
              <a:latin typeface="Arial" charset="0"/>
            </a:endParaRPr>
          </a:p>
          <a:p>
            <a:pPr algn="ctr" defTabSz="914400" eaLnBrk="1" fontAlgn="base" hangingPunct="1">
              <a:spcBef>
                <a:spcPct val="0"/>
              </a:spcBef>
              <a:spcAft>
                <a:spcPct val="0"/>
              </a:spcAft>
            </a:pPr>
            <a:r>
              <a:rPr lang="en-US" sz="3200" dirty="0" smtClean="0">
                <a:solidFill>
                  <a:srgbClr val="F2F2F2"/>
                </a:solidFill>
                <a:latin typeface="Arial" charset="0"/>
              </a:rPr>
              <a:t>Shear &amp; Buoyancy</a:t>
            </a:r>
          </a:p>
          <a:p>
            <a:pPr algn="ctr" defTabSz="914400" eaLnBrk="1" fontAlgn="base" hangingPunct="1">
              <a:spcBef>
                <a:spcPct val="0"/>
              </a:spcBef>
              <a:spcAft>
                <a:spcPct val="0"/>
              </a:spcAft>
            </a:pPr>
            <a:r>
              <a:rPr lang="en-US" sz="3200" dirty="0" smtClean="0">
                <a:solidFill>
                  <a:srgbClr val="F2F2F2"/>
                </a:solidFill>
                <a:latin typeface="Arial" charset="0"/>
              </a:rPr>
              <a:t>Humidity</a:t>
            </a:r>
          </a:p>
          <a:p>
            <a:pPr algn="ctr" defTabSz="914400" eaLnBrk="1" fontAlgn="base" hangingPunct="1">
              <a:spcBef>
                <a:spcPct val="0"/>
              </a:spcBef>
              <a:spcAft>
                <a:spcPct val="0"/>
              </a:spcAft>
            </a:pPr>
            <a:r>
              <a:rPr lang="en-US" sz="3200" dirty="0" smtClean="0">
                <a:solidFill>
                  <a:srgbClr val="F2F2F2"/>
                </a:solidFill>
                <a:latin typeface="Arial" charset="0"/>
              </a:rPr>
              <a:t>Clear-air w</a:t>
            </a:r>
          </a:p>
          <a:p>
            <a:pPr algn="ctr" defTabSz="914400" eaLnBrk="1" fontAlgn="base" hangingPunct="1">
              <a:spcBef>
                <a:spcPct val="0"/>
              </a:spcBef>
              <a:spcAft>
                <a:spcPct val="0"/>
              </a:spcAft>
            </a:pPr>
            <a:r>
              <a:rPr lang="en-US" sz="3200" dirty="0" smtClean="0">
                <a:solidFill>
                  <a:srgbClr val="F2F2F2"/>
                </a:solidFill>
                <a:latin typeface="Arial" charset="0"/>
              </a:rPr>
              <a:t>SW &amp; LW Radiation</a:t>
            </a:r>
            <a:endParaRPr lang="en-US" sz="3200" dirty="0">
              <a:solidFill>
                <a:srgbClr val="F2F2F2"/>
              </a:solidFill>
              <a:latin typeface="Arial" charset="0"/>
            </a:endParaRPr>
          </a:p>
        </p:txBody>
      </p:sp>
    </p:spTree>
    <p:extLst>
      <p:ext uri="{BB962C8B-B14F-4D97-AF65-F5344CB8AC3E}">
        <p14:creationId xmlns:p14="http://schemas.microsoft.com/office/powerpoint/2010/main" val="12873915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2397949"/>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hangingPunct="1"/>
            <a:r>
              <a:rPr lang="en-US" sz="3600" b="1" dirty="0" smtClean="0">
                <a:solidFill>
                  <a:srgbClr val="FFFFFF"/>
                </a:solidFill>
                <a:latin typeface="Arial" charset="0"/>
              </a:rPr>
              <a:t>Shear &amp; Mesoscale “Organization”</a:t>
            </a:r>
          </a:p>
          <a:p>
            <a:pPr algn="ctr" defTabSz="914400" eaLnBrk="1" hangingPunct="1"/>
            <a:endParaRPr lang="en-US" sz="3600" b="1" dirty="0">
              <a:solidFill>
                <a:srgbClr val="FFFFFF"/>
              </a:solidFill>
              <a:latin typeface="Arial" charset="0"/>
            </a:endParaRPr>
          </a:p>
          <a:p>
            <a:pPr algn="ctr" defTabSz="914400" eaLnBrk="1" hangingPunct="1"/>
            <a:r>
              <a:rPr lang="en-US" sz="2800" dirty="0" smtClean="0">
                <a:solidFill>
                  <a:srgbClr val="FFFFFF"/>
                </a:solidFill>
                <a:latin typeface="Arial" charset="0"/>
              </a:rPr>
              <a:t>We know about squall lines</a:t>
            </a:r>
          </a:p>
          <a:p>
            <a:pPr algn="ctr" defTabSz="914400" eaLnBrk="1" hangingPunct="1"/>
            <a:r>
              <a:rPr lang="en-US" sz="2800" dirty="0" smtClean="0">
                <a:solidFill>
                  <a:srgbClr val="FFFFFF"/>
                </a:solidFill>
                <a:latin typeface="Arial" charset="0"/>
              </a:rPr>
              <a:t>But there are other types of mesoscale organization</a:t>
            </a:r>
            <a:endParaRPr lang="en-US" sz="2800" dirty="0">
              <a:solidFill>
                <a:srgbClr val="FFFFFF"/>
              </a:solidFill>
              <a:latin typeface="Arial" charset="0"/>
            </a:endParaRPr>
          </a:p>
        </p:txBody>
      </p:sp>
    </p:spTree>
    <p:extLst>
      <p:ext uri="{BB962C8B-B14F-4D97-AF65-F5344CB8AC3E}">
        <p14:creationId xmlns:p14="http://schemas.microsoft.com/office/powerpoint/2010/main" val="2881082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490">
                                            <p:txEl>
                                              <p:pRg st="2" end="2"/>
                                            </p:txEl>
                                          </p:spTgt>
                                        </p:tgtEl>
                                        <p:attrNameLst>
                                          <p:attrName>style.visibility</p:attrName>
                                        </p:attrNameLst>
                                      </p:cBhvr>
                                      <p:to>
                                        <p:strVal val="visible"/>
                                      </p:to>
                                    </p:set>
                                    <p:animEffect transition="in" filter="dissolve">
                                      <p:cBhvr>
                                        <p:cTn id="7" dur="500"/>
                                        <p:tgtEl>
                                          <p:spTgt spid="6349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490">
                                            <p:txEl>
                                              <p:pRg st="3" end="3"/>
                                            </p:txEl>
                                          </p:spTgt>
                                        </p:tgtEl>
                                        <p:attrNameLst>
                                          <p:attrName>style.visibility</p:attrName>
                                        </p:attrNameLst>
                                      </p:cBhvr>
                                      <p:to>
                                        <p:strVal val="visible"/>
                                      </p:to>
                                    </p:set>
                                    <p:animEffect transition="in" filter="dissolve">
                                      <p:cBhvr>
                                        <p:cTn id="12" dur="500"/>
                                        <p:tgtEl>
                                          <p:spTgt spid="634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900"/>
          <a:stretch/>
        </p:blipFill>
        <p:spPr>
          <a:xfrm>
            <a:off x="1384300" y="1107132"/>
            <a:ext cx="6375400" cy="5460032"/>
          </a:xfrm>
          <a:prstGeom prst="rect">
            <a:avLst/>
          </a:prstGeom>
        </p:spPr>
      </p:pic>
      <p:grpSp>
        <p:nvGrpSpPr>
          <p:cNvPr id="4" name="Group 3"/>
          <p:cNvGrpSpPr/>
          <p:nvPr/>
        </p:nvGrpSpPr>
        <p:grpSpPr>
          <a:xfrm>
            <a:off x="1595968" y="4300879"/>
            <a:ext cx="4081872" cy="2091365"/>
            <a:chOff x="1595968" y="4300879"/>
            <a:chExt cx="4081872" cy="2091365"/>
          </a:xfrm>
        </p:grpSpPr>
        <p:sp>
          <p:nvSpPr>
            <p:cNvPr id="3" name="Oval 2"/>
            <p:cNvSpPr/>
            <p:nvPr/>
          </p:nvSpPr>
          <p:spPr>
            <a:xfrm>
              <a:off x="3498845" y="4300879"/>
              <a:ext cx="2178995" cy="2079503"/>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1595968" y="5571243"/>
              <a:ext cx="2886538" cy="821001"/>
              <a:chOff x="1595968" y="4794311"/>
              <a:chExt cx="2886538" cy="821001"/>
            </a:xfrm>
          </p:grpSpPr>
          <p:cxnSp>
            <p:nvCxnSpPr>
              <p:cNvPr id="7" name="Curved Connector 6"/>
              <p:cNvCxnSpPr/>
              <p:nvPr/>
            </p:nvCxnSpPr>
            <p:spPr>
              <a:xfrm flipV="1">
                <a:off x="2975886" y="4794311"/>
                <a:ext cx="1506620" cy="634809"/>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595968" y="4968981"/>
                <a:ext cx="2114544" cy="646331"/>
              </a:xfrm>
              <a:prstGeom prst="rect">
                <a:avLst/>
              </a:prstGeom>
              <a:noFill/>
            </p:spPr>
            <p:txBody>
              <a:bodyPr wrap="square" rtlCol="0">
                <a:spAutoFit/>
              </a:bodyPr>
              <a:lstStyle/>
              <a:p>
                <a:r>
                  <a:rPr lang="en-US" dirty="0" smtClean="0">
                    <a:solidFill>
                      <a:srgbClr val="FF0000"/>
                    </a:solidFill>
                  </a:rPr>
                  <a:t>Explosive convective development</a:t>
                </a:r>
              </a:p>
            </p:txBody>
          </p:sp>
        </p:grpSp>
      </p:grpSp>
      <p:sp>
        <p:nvSpPr>
          <p:cNvPr id="21" name="TextBox 20"/>
          <p:cNvSpPr txBox="1"/>
          <p:nvPr/>
        </p:nvSpPr>
        <p:spPr>
          <a:xfrm>
            <a:off x="87160" y="280411"/>
            <a:ext cx="9144000" cy="584776"/>
          </a:xfrm>
          <a:prstGeom prst="rect">
            <a:avLst/>
          </a:prstGeom>
          <a:noFill/>
        </p:spPr>
        <p:txBody>
          <a:bodyPr wrap="square" rtlCol="0">
            <a:spAutoFit/>
          </a:bodyPr>
          <a:lstStyle/>
          <a:p>
            <a:pPr algn="ctr"/>
            <a:r>
              <a:rPr lang="en-US" sz="3200" dirty="0" smtClean="0">
                <a:solidFill>
                  <a:schemeClr val="bg1"/>
                </a:solidFill>
              </a:rPr>
              <a:t>Yamada et al. 2010—Equatorial Indian Ocean</a:t>
            </a:r>
          </a:p>
        </p:txBody>
      </p:sp>
    </p:spTree>
    <p:extLst>
      <p:ext uri="{BB962C8B-B14F-4D97-AF65-F5344CB8AC3E}">
        <p14:creationId xmlns:p14="http://schemas.microsoft.com/office/powerpoint/2010/main" val="3567016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05725"/>
            <a:ext cx="9144000" cy="1446550"/>
          </a:xfrm>
          <a:prstGeom prst="rect">
            <a:avLst/>
          </a:prstGeom>
          <a:noFill/>
        </p:spPr>
        <p:txBody>
          <a:bodyPr wrap="square" rtlCol="0">
            <a:spAutoFit/>
          </a:bodyPr>
          <a:lstStyle/>
          <a:p>
            <a:pPr algn="ctr"/>
            <a:r>
              <a:rPr lang="en-US" sz="4400" b="1" dirty="0" smtClean="0">
                <a:solidFill>
                  <a:schemeClr val="bg1"/>
                </a:solidFill>
                <a:latin typeface="Arial"/>
                <a:cs typeface="Arial"/>
              </a:rPr>
              <a:t>Humidity, Radiation, and</a:t>
            </a:r>
            <a:br>
              <a:rPr lang="en-US" sz="4400" b="1" dirty="0" smtClean="0">
                <a:solidFill>
                  <a:schemeClr val="bg1"/>
                </a:solidFill>
                <a:latin typeface="Arial"/>
                <a:cs typeface="Arial"/>
              </a:rPr>
            </a:br>
            <a:r>
              <a:rPr lang="en-US" sz="4400" b="1" dirty="0" smtClean="0">
                <a:solidFill>
                  <a:schemeClr val="bg1"/>
                </a:solidFill>
                <a:latin typeface="Arial"/>
                <a:cs typeface="Arial"/>
              </a:rPr>
              <a:t>Large-scale </a:t>
            </a:r>
            <a:r>
              <a:rPr lang="en-US" sz="4400" b="1" dirty="0">
                <a:solidFill>
                  <a:schemeClr val="bg1"/>
                </a:solidFill>
                <a:latin typeface="Arial"/>
                <a:cs typeface="Arial"/>
              </a:rPr>
              <a:t>w</a:t>
            </a:r>
            <a:endParaRPr lang="en-US" sz="4400" b="1" dirty="0" smtClean="0">
              <a:solidFill>
                <a:schemeClr val="bg1"/>
              </a:solidFill>
              <a:latin typeface="Arial"/>
              <a:cs typeface="Arial"/>
            </a:endParaRPr>
          </a:p>
        </p:txBody>
      </p:sp>
    </p:spTree>
    <p:extLst>
      <p:ext uri="{BB962C8B-B14F-4D97-AF65-F5344CB8AC3E}">
        <p14:creationId xmlns:p14="http://schemas.microsoft.com/office/powerpoint/2010/main" val="38381946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36838" y="0"/>
            <a:ext cx="4707162" cy="6858000"/>
          </a:xfrm>
          <a:prstGeom prst="rect">
            <a:avLst/>
          </a:prstGeom>
        </p:spPr>
      </p:pic>
      <p:grpSp>
        <p:nvGrpSpPr>
          <p:cNvPr id="5" name="Group 4"/>
          <p:cNvGrpSpPr/>
          <p:nvPr/>
        </p:nvGrpSpPr>
        <p:grpSpPr>
          <a:xfrm>
            <a:off x="236577" y="768702"/>
            <a:ext cx="3859936" cy="5689928"/>
            <a:chOff x="236577" y="1110233"/>
            <a:chExt cx="3859936" cy="5689928"/>
          </a:xfrm>
        </p:grpSpPr>
        <p:sp>
          <p:nvSpPr>
            <p:cNvPr id="4" name="TextBox 3"/>
            <p:cNvSpPr txBox="1"/>
            <p:nvPr/>
          </p:nvSpPr>
          <p:spPr>
            <a:xfrm>
              <a:off x="503570" y="1110233"/>
              <a:ext cx="3325951" cy="1692771"/>
            </a:xfrm>
            <a:prstGeom prst="rect">
              <a:avLst/>
            </a:prstGeom>
            <a:noFill/>
          </p:spPr>
          <p:txBody>
            <a:bodyPr wrap="none" rtlCol="0">
              <a:spAutoFit/>
            </a:bodyPr>
            <a:lstStyle/>
            <a:p>
              <a:pPr algn="ctr" fontAlgn="base">
                <a:spcBef>
                  <a:spcPct val="0"/>
                </a:spcBef>
                <a:spcAft>
                  <a:spcPct val="0"/>
                </a:spcAft>
              </a:pPr>
              <a:r>
                <a:rPr lang="en-US" sz="3200" b="1" dirty="0" smtClean="0">
                  <a:solidFill>
                    <a:prstClr val="white"/>
                  </a:solidFill>
                  <a:latin typeface="Calibri" charset="0"/>
                  <a:ea typeface="ＭＳ Ｐゴシック" charset="0"/>
                  <a:cs typeface="ＭＳ Ｐゴシック" charset="0"/>
                </a:rPr>
                <a:t>“Self Aggregation”</a:t>
              </a:r>
            </a:p>
            <a:p>
              <a:pPr algn="ctr" fontAlgn="base">
                <a:spcBef>
                  <a:spcPct val="0"/>
                </a:spcBef>
                <a:spcAft>
                  <a:spcPct val="0"/>
                </a:spcAft>
              </a:pPr>
              <a:endParaRPr lang="en-US" sz="2400" dirty="0" smtClean="0">
                <a:solidFill>
                  <a:prstClr val="white"/>
                </a:solidFill>
                <a:latin typeface="Calibri" charset="0"/>
                <a:ea typeface="ＭＳ Ｐゴシック" charset="0"/>
                <a:cs typeface="ＭＳ Ｐゴシック" charset="0"/>
              </a:endParaRPr>
            </a:p>
            <a:p>
              <a:pPr algn="ctr" fontAlgn="base">
                <a:spcBef>
                  <a:spcPct val="0"/>
                </a:spcBef>
                <a:spcAft>
                  <a:spcPct val="0"/>
                </a:spcAft>
              </a:pPr>
              <a:r>
                <a:rPr lang="en-US" sz="2400" dirty="0" smtClean="0">
                  <a:solidFill>
                    <a:prstClr val="white"/>
                  </a:solidFill>
                  <a:latin typeface="Calibri" charset="0"/>
                  <a:ea typeface="ＭＳ Ｐゴシック" charset="0"/>
                  <a:cs typeface="ＭＳ Ｐゴシック" charset="0"/>
                </a:rPr>
                <a:t>Emanuel et al. 2014</a:t>
              </a:r>
            </a:p>
            <a:p>
              <a:pPr algn="ctr" fontAlgn="base">
                <a:spcBef>
                  <a:spcPct val="0"/>
                </a:spcBef>
                <a:spcAft>
                  <a:spcPct val="0"/>
                </a:spcAft>
              </a:pPr>
              <a:r>
                <a:rPr lang="en-US" sz="2400" dirty="0" smtClean="0">
                  <a:solidFill>
                    <a:prstClr val="white"/>
                  </a:solidFill>
                  <a:latin typeface="Calibri" charset="0"/>
                  <a:ea typeface="ＭＳ Ｐゴシック" charset="0"/>
                  <a:cs typeface="ＭＳ Ｐゴシック" charset="0"/>
                </a:rPr>
                <a:t>Wing and Emanuel 2014</a:t>
              </a:r>
            </a:p>
          </p:txBody>
        </p:sp>
        <p:sp>
          <p:nvSpPr>
            <p:cNvPr id="2" name="TextBox 1"/>
            <p:cNvSpPr txBox="1"/>
            <p:nvPr/>
          </p:nvSpPr>
          <p:spPr>
            <a:xfrm>
              <a:off x="236577" y="3383841"/>
              <a:ext cx="3859936" cy="3416320"/>
            </a:xfrm>
            <a:prstGeom prst="rect">
              <a:avLst/>
            </a:prstGeom>
            <a:noFill/>
            <a:ln>
              <a:noFill/>
            </a:ln>
          </p:spPr>
          <p:txBody>
            <a:bodyPr wrap="square" rtlCol="0">
              <a:spAutoFit/>
            </a:bodyPr>
            <a:lstStyle/>
            <a:p>
              <a:pPr indent="1588" algn="ctr" defTabSz="401638"/>
              <a:r>
                <a:rPr lang="en-US" sz="2400" dirty="0" smtClean="0">
                  <a:solidFill>
                    <a:schemeClr val="bg1"/>
                  </a:solidFill>
                </a:rPr>
                <a:t>Radiation in dry regions  leads to them expanding</a:t>
              </a:r>
            </a:p>
            <a:p>
              <a:pPr indent="1588" algn="ctr" defTabSz="401638"/>
              <a:endParaRPr lang="en-US" sz="2400" dirty="0" smtClean="0">
                <a:solidFill>
                  <a:schemeClr val="bg1"/>
                </a:solidFill>
              </a:endParaRPr>
            </a:p>
            <a:p>
              <a:pPr indent="1588" algn="ctr" defTabSz="401638"/>
              <a:r>
                <a:rPr lang="en-US" sz="2400" dirty="0" smtClean="0">
                  <a:solidFill>
                    <a:schemeClr val="bg1"/>
                  </a:solidFill>
                </a:rPr>
                <a:t>Convection clumps into mesoscale regions</a:t>
              </a:r>
            </a:p>
            <a:p>
              <a:pPr indent="1588" algn="ctr" defTabSz="401638"/>
              <a:endParaRPr lang="en-US" sz="2400" dirty="0">
                <a:solidFill>
                  <a:schemeClr val="bg1"/>
                </a:solidFill>
              </a:endParaRPr>
            </a:p>
            <a:p>
              <a:pPr indent="1588" algn="ctr" defTabSz="401638"/>
              <a:r>
                <a:rPr lang="en-US" sz="2400" dirty="0" smtClean="0">
                  <a:solidFill>
                    <a:schemeClr val="bg1"/>
                  </a:solidFill>
                </a:rPr>
                <a:t>Key variables to measure—upper tropospheric humidity and large-scale w</a:t>
              </a:r>
            </a:p>
          </p:txBody>
        </p:sp>
      </p:grpSp>
    </p:spTree>
    <p:extLst>
      <p:ext uri="{BB962C8B-B14F-4D97-AF65-F5344CB8AC3E}">
        <p14:creationId xmlns:p14="http://schemas.microsoft.com/office/powerpoint/2010/main" val="27323491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44282" y="801321"/>
            <a:ext cx="4438952" cy="1263195"/>
          </a:xfrm>
          <a:prstGeom prst="rect">
            <a:avLst/>
          </a:prstGeom>
        </p:spPr>
      </p:pic>
      <p:sp>
        <p:nvSpPr>
          <p:cNvPr id="3" name="Text Box 3"/>
          <p:cNvSpPr txBox="1">
            <a:spLocks noChangeArrowheads="1"/>
          </p:cNvSpPr>
          <p:nvPr/>
        </p:nvSpPr>
        <p:spPr bwMode="auto">
          <a:xfrm>
            <a:off x="0" y="1238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r>
              <a:rPr lang="en-US" dirty="0" smtClean="0">
                <a:solidFill>
                  <a:srgbClr val="FFFFFF"/>
                </a:solidFill>
                <a:latin typeface="Arial" charset="0"/>
              </a:rPr>
              <a:t>Sounding Budget in AMIE</a:t>
            </a:r>
            <a:endParaRPr lang="en-US" dirty="0">
              <a:solidFill>
                <a:srgbClr val="FFFFFF"/>
              </a:solidFill>
              <a:latin typeface="Arial" charset="0"/>
            </a:endParaRPr>
          </a:p>
        </p:txBody>
      </p:sp>
      <p:grpSp>
        <p:nvGrpSpPr>
          <p:cNvPr id="16" name="Group 15"/>
          <p:cNvGrpSpPr/>
          <p:nvPr/>
        </p:nvGrpSpPr>
        <p:grpSpPr>
          <a:xfrm>
            <a:off x="431294" y="1768251"/>
            <a:ext cx="2639477" cy="2331479"/>
            <a:chOff x="690136" y="1647298"/>
            <a:chExt cx="2639477" cy="2331479"/>
          </a:xfrm>
        </p:grpSpPr>
        <p:sp>
          <p:nvSpPr>
            <p:cNvPr id="5" name="TextBox 4"/>
            <p:cNvSpPr txBox="1"/>
            <p:nvPr/>
          </p:nvSpPr>
          <p:spPr>
            <a:xfrm>
              <a:off x="690136" y="2778448"/>
              <a:ext cx="1916002" cy="1200329"/>
            </a:xfrm>
            <a:prstGeom prst="rect">
              <a:avLst/>
            </a:prstGeom>
            <a:noFill/>
          </p:spPr>
          <p:txBody>
            <a:bodyPr wrap="square" rtlCol="0">
              <a:spAutoFit/>
            </a:bodyPr>
            <a:lstStyle/>
            <a:p>
              <a:r>
                <a:rPr lang="en-US" dirty="0" smtClean="0">
                  <a:solidFill>
                    <a:srgbClr val="F7AA83"/>
                  </a:solidFill>
                  <a:latin typeface="Arial"/>
                  <a:cs typeface="Arial"/>
                </a:rPr>
                <a:t>Both depend on accurate environmental water vapor</a:t>
              </a:r>
            </a:p>
          </p:txBody>
        </p:sp>
        <p:cxnSp>
          <p:nvCxnSpPr>
            <p:cNvPr id="8" name="Straight Arrow Connector 7"/>
            <p:cNvCxnSpPr>
              <a:stCxn id="5" idx="0"/>
            </p:cNvCxnSpPr>
            <p:nvPr/>
          </p:nvCxnSpPr>
          <p:spPr>
            <a:xfrm flipV="1">
              <a:off x="1648137" y="1647298"/>
              <a:ext cx="829381" cy="1131150"/>
            </a:xfrm>
            <a:prstGeom prst="straightConnector1">
              <a:avLst/>
            </a:prstGeom>
            <a:ln>
              <a:solidFill>
                <a:srgbClr val="F7AA83"/>
              </a:solidFill>
              <a:tailEnd type="arrow"/>
            </a:ln>
            <a:effectLst>
              <a:outerShdw blurRad="40000" dist="200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0"/>
            </p:cNvCxnSpPr>
            <p:nvPr/>
          </p:nvCxnSpPr>
          <p:spPr>
            <a:xfrm flipV="1">
              <a:off x="1648137" y="1647298"/>
              <a:ext cx="1681476" cy="1131150"/>
            </a:xfrm>
            <a:prstGeom prst="straightConnector1">
              <a:avLst/>
            </a:prstGeom>
            <a:ln>
              <a:solidFill>
                <a:srgbClr val="F7AA83"/>
              </a:solidFill>
              <a:tailEnd type="arrow"/>
            </a:ln>
            <a:effectLst>
              <a:outerShdw blurRad="40000" dist="200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3070771" y="2030880"/>
            <a:ext cx="6069707" cy="4827881"/>
            <a:chOff x="3070771" y="2030880"/>
            <a:chExt cx="6069707" cy="4827881"/>
          </a:xfrm>
        </p:grpSpPr>
        <p:sp>
          <p:nvSpPr>
            <p:cNvPr id="25" name="Rectangle 24"/>
            <p:cNvSpPr/>
            <p:nvPr/>
          </p:nvSpPr>
          <p:spPr>
            <a:xfrm>
              <a:off x="3070771" y="2030880"/>
              <a:ext cx="6069707" cy="4827881"/>
            </a:xfrm>
            <a:prstGeom prst="rect">
              <a:avLst/>
            </a:prstGeom>
            <a:solidFill>
              <a:srgbClr val="FFFFF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srcRect l="-6293" r="-1"/>
            <a:stretch/>
          </p:blipFill>
          <p:spPr>
            <a:xfrm>
              <a:off x="3676563" y="2067014"/>
              <a:ext cx="5463915" cy="4791747"/>
            </a:xfrm>
            <a:prstGeom prst="rect">
              <a:avLst/>
            </a:prstGeom>
          </p:spPr>
        </p:pic>
        <p:sp>
          <p:nvSpPr>
            <p:cNvPr id="14" name="Rectangle 13"/>
            <p:cNvSpPr/>
            <p:nvPr/>
          </p:nvSpPr>
          <p:spPr>
            <a:xfrm>
              <a:off x="4244859" y="2405045"/>
              <a:ext cx="407968" cy="399593"/>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634292" y="6271889"/>
              <a:ext cx="1381693" cy="563551"/>
            </a:xfrm>
            <a:prstGeom prst="rect">
              <a:avLst/>
            </a:prstGeom>
            <a:noFill/>
          </p:spPr>
          <p:txBody>
            <a:bodyPr wrap="square" rtlCol="0">
              <a:spAutoFit/>
            </a:bodyPr>
            <a:lstStyle/>
            <a:p>
              <a:pPr algn="r"/>
              <a:r>
                <a:rPr lang="en-US" sz="1600" b="1" dirty="0" smtClean="0">
                  <a:solidFill>
                    <a:srgbClr val="EA421A"/>
                  </a:solidFill>
                </a:rPr>
                <a:t>Powell &amp; Houze (2015)</a:t>
              </a:r>
            </a:p>
          </p:txBody>
        </p:sp>
        <p:grpSp>
          <p:nvGrpSpPr>
            <p:cNvPr id="12" name="Group 11"/>
            <p:cNvGrpSpPr/>
            <p:nvPr/>
          </p:nvGrpSpPr>
          <p:grpSpPr>
            <a:xfrm>
              <a:off x="4266861" y="2979200"/>
              <a:ext cx="1603642" cy="876293"/>
              <a:chOff x="4038600" y="2736636"/>
              <a:chExt cx="1664039" cy="909296"/>
            </a:xfrm>
          </p:grpSpPr>
          <p:cxnSp>
            <p:nvCxnSpPr>
              <p:cNvPr id="7" name="Straight Connector 6"/>
              <p:cNvCxnSpPr/>
              <p:nvPr/>
            </p:nvCxnSpPr>
            <p:spPr>
              <a:xfrm>
                <a:off x="4038600" y="2955725"/>
                <a:ext cx="423333" cy="0"/>
              </a:xfrm>
              <a:prstGeom prst="line">
                <a:avLst/>
              </a:prstGeom>
              <a:ln w="38100" cmpd="sng">
                <a:solidFill>
                  <a:srgbClr val="793A8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038600" y="3216475"/>
                <a:ext cx="423333" cy="0"/>
              </a:xfrm>
              <a:prstGeom prst="line">
                <a:avLst/>
              </a:prstGeom>
              <a:ln w="38100" cmpd="sng">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038600" y="3477341"/>
                <a:ext cx="423333" cy="0"/>
              </a:xfrm>
              <a:prstGeom prst="line">
                <a:avLst/>
              </a:prstGeom>
              <a:ln w="38100" cmpd="sng">
                <a:solidFill>
                  <a:srgbClr val="E44023"/>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439102" y="2736636"/>
                <a:ext cx="1263537" cy="369332"/>
              </a:xfrm>
              <a:prstGeom prst="rect">
                <a:avLst/>
              </a:prstGeom>
              <a:noFill/>
            </p:spPr>
            <p:txBody>
              <a:bodyPr wrap="none" rtlCol="0">
                <a:spAutoFit/>
              </a:bodyPr>
              <a:lstStyle/>
              <a:p>
                <a:r>
                  <a:rPr lang="en-US" dirty="0" smtClean="0">
                    <a:solidFill>
                      <a:srgbClr val="793A8F"/>
                    </a:solidFill>
                  </a:rPr>
                  <a:t>Suppressed</a:t>
                </a:r>
              </a:p>
            </p:txBody>
          </p:sp>
          <p:sp>
            <p:nvSpPr>
              <p:cNvPr id="20" name="TextBox 19"/>
              <p:cNvSpPr txBox="1"/>
              <p:nvPr/>
            </p:nvSpPr>
            <p:spPr>
              <a:xfrm>
                <a:off x="4439102" y="3276600"/>
                <a:ext cx="761296" cy="369332"/>
              </a:xfrm>
              <a:prstGeom prst="rect">
                <a:avLst/>
              </a:prstGeom>
              <a:noFill/>
            </p:spPr>
            <p:txBody>
              <a:bodyPr wrap="none" rtlCol="0">
                <a:spAutoFit/>
              </a:bodyPr>
              <a:lstStyle/>
              <a:p>
                <a:r>
                  <a:rPr lang="en-US" dirty="0" smtClean="0">
                    <a:solidFill>
                      <a:srgbClr val="E44023"/>
                    </a:solidFill>
                  </a:rPr>
                  <a:t>Active</a:t>
                </a:r>
              </a:p>
            </p:txBody>
          </p:sp>
          <p:sp>
            <p:nvSpPr>
              <p:cNvPr id="21" name="TextBox 20"/>
              <p:cNvSpPr txBox="1"/>
              <p:nvPr/>
            </p:nvSpPr>
            <p:spPr>
              <a:xfrm>
                <a:off x="4439102" y="2999775"/>
                <a:ext cx="1105291" cy="369332"/>
              </a:xfrm>
              <a:prstGeom prst="rect">
                <a:avLst/>
              </a:prstGeom>
              <a:noFill/>
            </p:spPr>
            <p:txBody>
              <a:bodyPr wrap="none" rtlCol="0">
                <a:spAutoFit/>
              </a:bodyPr>
              <a:lstStyle/>
              <a:p>
                <a:r>
                  <a:rPr lang="en-US" dirty="0" smtClean="0">
                    <a:solidFill>
                      <a:schemeClr val="tx1">
                        <a:lumMod val="95000"/>
                        <a:lumOff val="5000"/>
                      </a:schemeClr>
                    </a:solidFill>
                  </a:rPr>
                  <a:t>Transition</a:t>
                </a:r>
              </a:p>
            </p:txBody>
          </p:sp>
        </p:grpSp>
        <p:pic>
          <p:nvPicPr>
            <p:cNvPr id="22" name="Picture 21"/>
            <p:cNvPicPr>
              <a:picLocks noChangeAspect="1"/>
            </p:cNvPicPr>
            <p:nvPr/>
          </p:nvPicPr>
          <p:blipFill rotWithShape="1">
            <a:blip r:embed="rId5"/>
            <a:srcRect l="20634" r="21816"/>
            <a:stretch/>
          </p:blipFill>
          <p:spPr>
            <a:xfrm>
              <a:off x="3277208" y="2030880"/>
              <a:ext cx="845221" cy="4452532"/>
            </a:xfrm>
            <a:prstGeom prst="rect">
              <a:avLst/>
            </a:prstGeom>
          </p:spPr>
        </p:pic>
      </p:grpSp>
    </p:spTree>
    <p:extLst>
      <p:ext uri="{BB962C8B-B14F-4D97-AF65-F5344CB8AC3E}">
        <p14:creationId xmlns:p14="http://schemas.microsoft.com/office/powerpoint/2010/main" val="1772441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1305052"/>
            <a:ext cx="9144000" cy="81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eaLnBrk="1" fontAlgn="base" hangingPunct="1">
              <a:spcBef>
                <a:spcPct val="0"/>
              </a:spcBef>
              <a:spcAft>
                <a:spcPct val="0"/>
              </a:spcAft>
            </a:pPr>
            <a:r>
              <a:rPr lang="en-US" sz="3600" b="1" dirty="0" smtClean="0">
                <a:solidFill>
                  <a:srgbClr val="F2F2F2"/>
                </a:solidFill>
                <a:latin typeface="Arial" charset="0"/>
              </a:rPr>
              <a:t>In-cloud issues: </a:t>
            </a:r>
          </a:p>
        </p:txBody>
      </p:sp>
      <p:sp>
        <p:nvSpPr>
          <p:cNvPr id="2" name="TextBox 1"/>
          <p:cNvSpPr txBox="1"/>
          <p:nvPr/>
        </p:nvSpPr>
        <p:spPr>
          <a:xfrm>
            <a:off x="1373731" y="2445690"/>
            <a:ext cx="6396539" cy="1692771"/>
          </a:xfrm>
          <a:prstGeom prst="rect">
            <a:avLst/>
          </a:prstGeom>
          <a:noFill/>
        </p:spPr>
        <p:txBody>
          <a:bodyPr wrap="square" rtlCol="0">
            <a:spAutoFit/>
          </a:bodyPr>
          <a:lstStyle/>
          <a:p>
            <a:pPr marL="285750" indent="-285750" algn="ctr" defTabSz="914400" fontAlgn="base">
              <a:spcBef>
                <a:spcPct val="0"/>
              </a:spcBef>
              <a:spcAft>
                <a:spcPts val="1200"/>
              </a:spcAft>
              <a:buFont typeface="Arial"/>
              <a:buChar char="•"/>
            </a:pPr>
            <a:r>
              <a:rPr lang="en-US" sz="2800" dirty="0">
                <a:solidFill>
                  <a:srgbClr val="F2F2F2"/>
                </a:solidFill>
                <a:latin typeface="Arial" charset="0"/>
              </a:rPr>
              <a:t>Vertical velocity </a:t>
            </a:r>
            <a:endParaRPr lang="en-US" sz="2800" dirty="0" smtClean="0">
              <a:solidFill>
                <a:srgbClr val="F2F2F2"/>
              </a:solidFill>
              <a:latin typeface="Arial" charset="0"/>
            </a:endParaRPr>
          </a:p>
          <a:p>
            <a:pPr marL="285750" indent="-285750" algn="ctr" defTabSz="914400" fontAlgn="base">
              <a:spcBef>
                <a:spcPct val="0"/>
              </a:spcBef>
              <a:spcAft>
                <a:spcPts val="1200"/>
              </a:spcAft>
              <a:buFont typeface="Arial"/>
              <a:buChar char="•"/>
            </a:pPr>
            <a:r>
              <a:rPr lang="en-US" sz="2800" dirty="0" smtClean="0">
                <a:solidFill>
                  <a:srgbClr val="F2F2F2"/>
                </a:solidFill>
                <a:latin typeface="Arial" charset="0"/>
              </a:rPr>
              <a:t>Scale</a:t>
            </a:r>
          </a:p>
          <a:p>
            <a:pPr marL="285750" indent="-285750" algn="ctr" defTabSz="914400" fontAlgn="base">
              <a:spcBef>
                <a:spcPct val="0"/>
              </a:spcBef>
              <a:spcAft>
                <a:spcPts val="1200"/>
              </a:spcAft>
              <a:buFont typeface="Arial"/>
              <a:buChar char="•"/>
            </a:pPr>
            <a:r>
              <a:rPr lang="en-US" sz="2800" dirty="0" smtClean="0">
                <a:solidFill>
                  <a:srgbClr val="F2F2F2"/>
                </a:solidFill>
                <a:latin typeface="Arial" charset="0"/>
              </a:rPr>
              <a:t>Microphysics</a:t>
            </a:r>
          </a:p>
        </p:txBody>
      </p:sp>
      <p:sp>
        <p:nvSpPr>
          <p:cNvPr id="5" name="TextBox 4"/>
          <p:cNvSpPr txBox="1"/>
          <p:nvPr/>
        </p:nvSpPr>
        <p:spPr>
          <a:xfrm>
            <a:off x="0" y="4551839"/>
            <a:ext cx="9144000" cy="646331"/>
          </a:xfrm>
          <a:prstGeom prst="rect">
            <a:avLst/>
          </a:prstGeom>
          <a:noFill/>
        </p:spPr>
        <p:txBody>
          <a:bodyPr wrap="square" rtlCol="0">
            <a:spAutoFit/>
          </a:bodyPr>
          <a:lstStyle/>
          <a:p>
            <a:pPr algn="ctr"/>
            <a:r>
              <a:rPr lang="en-US" sz="3600" b="1" dirty="0" smtClean="0">
                <a:solidFill>
                  <a:srgbClr val="FFFF00"/>
                </a:solidFill>
                <a:latin typeface="Arial"/>
                <a:cs typeface="Arial"/>
              </a:rPr>
              <a:t>Come together in cloud water budgets</a:t>
            </a:r>
          </a:p>
        </p:txBody>
      </p:sp>
    </p:spTree>
    <p:extLst>
      <p:ext uri="{BB962C8B-B14F-4D97-AF65-F5344CB8AC3E}">
        <p14:creationId xmlns:p14="http://schemas.microsoft.com/office/powerpoint/2010/main" val="2896650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chemeClr val="bg1"/>
            </a:soli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chemeClr val="bg1"/>
            </a:solidFill>
          </a:defRPr>
        </a:defPPr>
      </a:lstStyle>
    </a:txDef>
  </a:objectDefaults>
  <a:extraClrSchemeLst/>
</a:theme>
</file>

<file path=ppt/theme/theme3.xml><?xml version="1.0" encoding="utf-8"?>
<a:theme xmlns:a="http://schemas.openxmlformats.org/drawingml/2006/main" name="15_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FF0000"/>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6_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7_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2636</TotalTime>
  <Words>837</Words>
  <Application>Microsoft Macintosh PowerPoint</Application>
  <PresentationFormat>On-screen Show (4:3)</PresentationFormat>
  <Paragraphs>175</Paragraphs>
  <Slides>28</Slides>
  <Notes>14</Notes>
  <HiddenSlides>0</HiddenSlides>
  <MMClips>0</MMClips>
  <ScaleCrop>false</ScaleCrop>
  <HeadingPairs>
    <vt:vector size="4" baseType="variant">
      <vt:variant>
        <vt:lpstr>Theme</vt:lpstr>
      </vt:variant>
      <vt:variant>
        <vt:i4>9</vt:i4>
      </vt:variant>
      <vt:variant>
        <vt:lpstr>Slide Titles</vt:lpstr>
      </vt:variant>
      <vt:variant>
        <vt:i4>28</vt:i4>
      </vt:variant>
    </vt:vector>
  </HeadingPairs>
  <TitlesOfParts>
    <vt:vector size="37" baseType="lpstr">
      <vt:lpstr>2_Office Theme</vt:lpstr>
      <vt:lpstr>3_Office Theme</vt:lpstr>
      <vt:lpstr>15_Default Design</vt:lpstr>
      <vt:lpstr>1_ Black </vt:lpstr>
      <vt:lpstr>2_ Black </vt:lpstr>
      <vt:lpstr>16_Default Design</vt:lpstr>
      <vt:lpstr>17_Default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 Department of Atmos. Sci.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Houze</dc:creator>
  <cp:lastModifiedBy>Robert Houze</cp:lastModifiedBy>
  <cp:revision>67</cp:revision>
  <dcterms:created xsi:type="dcterms:W3CDTF">2015-02-20T22:24:09Z</dcterms:created>
  <dcterms:modified xsi:type="dcterms:W3CDTF">2015-04-15T06:06:12Z</dcterms:modified>
</cp:coreProperties>
</file>