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7" r:id="rId2"/>
    <p:sldId id="293" r:id="rId3"/>
    <p:sldId id="316" r:id="rId4"/>
    <p:sldId id="319" r:id="rId5"/>
    <p:sldId id="295" r:id="rId6"/>
    <p:sldId id="321" r:id="rId7"/>
    <p:sldId id="322" r:id="rId8"/>
    <p:sldId id="323" r:id="rId9"/>
    <p:sldId id="324" r:id="rId10"/>
    <p:sldId id="325" r:id="rId11"/>
    <p:sldId id="333" r:id="rId12"/>
    <p:sldId id="297" r:id="rId13"/>
    <p:sldId id="296" r:id="rId14"/>
    <p:sldId id="334" r:id="rId15"/>
    <p:sldId id="335" r:id="rId16"/>
    <p:sldId id="326" r:id="rId17"/>
    <p:sldId id="328" r:id="rId18"/>
    <p:sldId id="298" r:id="rId19"/>
    <p:sldId id="337" r:id="rId20"/>
    <p:sldId id="306" r:id="rId21"/>
    <p:sldId id="308" r:id="rId22"/>
    <p:sldId id="282" r:id="rId23"/>
    <p:sldId id="283" r:id="rId24"/>
    <p:sldId id="309" r:id="rId25"/>
    <p:sldId id="310" r:id="rId26"/>
    <p:sldId id="272" r:id="rId27"/>
    <p:sldId id="284" r:id="rId28"/>
    <p:sldId id="285" r:id="rId29"/>
    <p:sldId id="314" r:id="rId30"/>
    <p:sldId id="33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DCD27"/>
    <a:srgbClr val="F41FFF"/>
    <a:srgbClr val="B86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040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21F6-D3CB-6049-A2B6-80A34FC3BAE4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710A-858E-854C-8962-C7C72F32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r>
              <a:rPr lang="en-US" baseline="0" dirty="0" smtClean="0"/>
              <a:t> PIP bulb burned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6.emf"/><Relationship Id="rId5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tiff"/><Relationship Id="rId3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5700" y="2124075"/>
            <a:ext cx="6503811" cy="1470025"/>
          </a:xfrm>
        </p:spPr>
        <p:txBody>
          <a:bodyPr/>
          <a:lstStyle/>
          <a:p>
            <a:r>
              <a:rPr lang="en-US" sz="3200" dirty="0" smtClean="0"/>
              <a:t>OLYMPEX: A Ground-Validation Field Campaign for the Global Precipitation Mission (GPM) Satellite on the Olympic Peninsula in the Pacific Northwest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778" y="4161264"/>
            <a:ext cx="8551333" cy="7885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Lynn McMurdie, Robert A. </a:t>
            </a:r>
            <a:r>
              <a:rPr lang="en-US" dirty="0" err="1" smtClean="0"/>
              <a:t>Houze</a:t>
            </a:r>
            <a:r>
              <a:rPr lang="en-US" dirty="0" smtClean="0"/>
              <a:t>, Jr., Jessica Lundquist, Cliff Mass, University of Washington, Walter Petersen NASA/Wallops, Mathew </a:t>
            </a:r>
            <a:r>
              <a:rPr lang="en-US" dirty="0" err="1" smtClean="0"/>
              <a:t>Schwaller</a:t>
            </a:r>
            <a:r>
              <a:rPr lang="en-US" dirty="0" smtClean="0"/>
              <a:t> NASA/Goddard, William </a:t>
            </a:r>
            <a:r>
              <a:rPr lang="en-US" dirty="0" err="1" smtClean="0"/>
              <a:t>Baccus</a:t>
            </a:r>
            <a:r>
              <a:rPr lang="en-US" dirty="0" smtClean="0"/>
              <a:t>, National Park Service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57" y="872641"/>
            <a:ext cx="2413000" cy="20456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476" y="4949826"/>
            <a:ext cx="7010400" cy="1216023"/>
            <a:chOff x="1270000" y="2816226"/>
            <a:chExt cx="7010400" cy="1216023"/>
          </a:xfrm>
        </p:grpSpPr>
        <p:pic>
          <p:nvPicPr>
            <p:cNvPr id="6" name="Picture 5" descr="forest_understory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7" name="Picture 6" descr="MtCarr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8" name="Picture 7" descr="hoh_valle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9" name="Picture 8" descr="rialto_beac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083297" y="6286500"/>
            <a:ext cx="724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Pacific Northwest Weather Workshop, Seattle, WA 27 February,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loop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098" r="-40098"/>
          <a:stretch>
            <a:fillRect/>
          </a:stretch>
        </p:blipFill>
        <p:spPr>
          <a:xfrm>
            <a:off x="779463" y="1521336"/>
            <a:ext cx="7583487" cy="4208930"/>
          </a:xfrm>
        </p:spPr>
      </p:pic>
      <p:sp>
        <p:nvSpPr>
          <p:cNvPr id="6" name="TextBox 5"/>
          <p:cNvSpPr txBox="1"/>
          <p:nvPr/>
        </p:nvSpPr>
        <p:spPr>
          <a:xfrm>
            <a:off x="2388281" y="5730266"/>
            <a:ext cx="621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SW side of Olympics gets rain well ahead of front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SW side gets rain during front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SW side gets post-frontal showers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9972" y="2021813"/>
            <a:ext cx="131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Prefrontal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Frontal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Postfrontal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9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117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OLYMPEX: Goals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256" y="1930399"/>
            <a:ext cx="7583487" cy="4813095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Physical validation </a:t>
            </a:r>
            <a:r>
              <a:rPr lang="en-US" dirty="0" smtClean="0">
                <a:solidFill>
                  <a:srgbClr val="FFFFFF"/>
                </a:solidFill>
              </a:rPr>
              <a:t>of the precipitation (rain and snow) algorithms for both the GMI and DPR.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How precipitation mechanisms in </a:t>
            </a:r>
            <a:r>
              <a:rPr lang="en-US" dirty="0" smtClean="0">
                <a:solidFill>
                  <a:srgbClr val="9DF131"/>
                </a:solidFill>
              </a:rPr>
              <a:t>all 3 sectors of </a:t>
            </a:r>
            <a:r>
              <a:rPr lang="en-US" dirty="0" err="1" smtClean="0">
                <a:solidFill>
                  <a:srgbClr val="9DF131"/>
                </a:solidFill>
              </a:rPr>
              <a:t>midlatitude</a:t>
            </a:r>
            <a:r>
              <a:rPr lang="en-US" dirty="0" smtClean="0">
                <a:solidFill>
                  <a:srgbClr val="9DF131"/>
                </a:solidFill>
              </a:rPr>
              <a:t> frontal systems</a:t>
            </a:r>
            <a:r>
              <a:rPr lang="en-US" dirty="0" smtClean="0">
                <a:solidFill>
                  <a:srgbClr val="FFFFFF"/>
                </a:solidFill>
              </a:rPr>
              <a:t> and their </a:t>
            </a:r>
            <a:r>
              <a:rPr lang="en-US" dirty="0" smtClean="0">
                <a:solidFill>
                  <a:srgbClr val="9DF131"/>
                </a:solidFill>
              </a:rPr>
              <a:t>modification by terrain</a:t>
            </a:r>
            <a:r>
              <a:rPr lang="en-US" dirty="0" smtClean="0">
                <a:solidFill>
                  <a:srgbClr val="FFFFFF"/>
                </a:solidFill>
              </a:rPr>
              <a:t> affect GPM rainfall estimation uncertainties.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Quantifying the accuracy and uncertainty of the GPM precipitation data and its </a:t>
            </a:r>
            <a:r>
              <a:rPr lang="en-US" dirty="0" smtClean="0">
                <a:solidFill>
                  <a:srgbClr val="9DF131"/>
                </a:solidFill>
              </a:rPr>
              <a:t>hydrologic applicability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Merging numerical </a:t>
            </a:r>
            <a:r>
              <a:rPr lang="en-US" dirty="0" smtClean="0">
                <a:solidFill>
                  <a:srgbClr val="9DF131"/>
                </a:solidFill>
              </a:rPr>
              <a:t>modeling</a:t>
            </a:r>
            <a:r>
              <a:rPr lang="en-US" dirty="0" smtClean="0">
                <a:solidFill>
                  <a:srgbClr val="FFFFFF"/>
                </a:solidFill>
              </a:rPr>
              <a:t> and satellite observations to optimize precipitation estimation in hybrid monitoring systems of the future.</a:t>
            </a:r>
          </a:p>
          <a:p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227" y="223598"/>
            <a:ext cx="1164590" cy="98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8097837" cy="787400"/>
          </a:xfrm>
        </p:spPr>
        <p:txBody>
          <a:bodyPr/>
          <a:lstStyle/>
          <a:p>
            <a:r>
              <a:rPr lang="en-US" dirty="0" smtClean="0"/>
              <a:t>How to achieve these goals?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117600"/>
            <a:ext cx="8572500" cy="54991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Physical validation of precipitation algorithms</a:t>
            </a:r>
          </a:p>
          <a:p>
            <a:pPr lvl="1"/>
            <a:r>
              <a:rPr lang="en-US" dirty="0" smtClean="0"/>
              <a:t>Rainfall characteristics – </a:t>
            </a:r>
            <a:r>
              <a:rPr lang="en-US" dirty="0" err="1" smtClean="0"/>
              <a:t>Dropsize</a:t>
            </a:r>
            <a:r>
              <a:rPr lang="en-US" dirty="0" smtClean="0"/>
              <a:t> distribution, crystal size/habit, rainfall intensity</a:t>
            </a:r>
          </a:p>
          <a:p>
            <a:pPr lvl="1"/>
            <a:r>
              <a:rPr lang="en-US" dirty="0" smtClean="0"/>
              <a:t>Changes in Rain/snow distribution and characteristics as frontal systems move from ocean to coast to steep terrain</a:t>
            </a:r>
          </a:p>
          <a:p>
            <a:pPr lvl="1"/>
            <a:r>
              <a:rPr lang="en-US" dirty="0" smtClean="0"/>
              <a:t>Melting level variability – within individual storms and from storm to storm</a:t>
            </a:r>
          </a:p>
          <a:p>
            <a:pPr lvl="1"/>
            <a:r>
              <a:rPr lang="en-US" dirty="0" smtClean="0"/>
              <a:t>Environmental characteristics – profiles of temperature and humidity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Applications to high impact events</a:t>
            </a:r>
          </a:p>
          <a:p>
            <a:pPr lvl="1"/>
            <a:r>
              <a:rPr lang="en-US" dirty="0"/>
              <a:t>Snow pack </a:t>
            </a:r>
            <a:r>
              <a:rPr lang="en-US" dirty="0" smtClean="0"/>
              <a:t>accumulation</a:t>
            </a:r>
          </a:p>
          <a:p>
            <a:pPr lvl="1"/>
            <a:r>
              <a:rPr lang="en-US" dirty="0" smtClean="0"/>
              <a:t>Hydrological response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How are we going to do that?</a:t>
            </a:r>
          </a:p>
          <a:p>
            <a:pPr lvl="1"/>
            <a:r>
              <a:rPr lang="en-US" dirty="0" smtClean="0"/>
              <a:t>Ground instrumentation (precipitation gauges, microphysical instruments, snow cameras, snow surveys) Oct. 2015 – April 2016</a:t>
            </a:r>
          </a:p>
          <a:p>
            <a:pPr lvl="1"/>
            <a:r>
              <a:rPr lang="en-US" dirty="0" smtClean="0"/>
              <a:t>Ground-based weather radars, Nov. 2015 – Dec. 21, 2015 and Jan 2 – 15, 2016.</a:t>
            </a:r>
          </a:p>
          <a:p>
            <a:pPr lvl="1"/>
            <a:r>
              <a:rPr lang="en-US" dirty="0" smtClean="0"/>
              <a:t>Aircraft-based measurements Nov. 6, 2015 – Dec. 21, 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5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Geographical Regions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589740"/>
            <a:ext cx="4998387" cy="46108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6135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070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7177" y="2345764"/>
            <a:ext cx="2927723" cy="3979868"/>
            <a:chOff x="717177" y="2345764"/>
            <a:chExt cx="2927723" cy="3979868"/>
          </a:xfrm>
        </p:grpSpPr>
        <p:sp>
          <p:nvSpPr>
            <p:cNvPr id="4" name="Oval 3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8400" y="5956300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Ocean - offshore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2330187"/>
            <a:ext cx="4802899" cy="1354040"/>
            <a:chOff x="1536700" y="2916897"/>
            <a:chExt cx="4802899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099" y="3430994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High Terrain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4435" y="1094790"/>
            <a:ext cx="2615985" cy="1798191"/>
            <a:chOff x="1676400" y="2472746"/>
            <a:chExt cx="2615985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</a:rPr>
                <a:t>Leeside</a:t>
              </a:r>
              <a:endParaRPr lang="en-US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98799" y="2875061"/>
            <a:ext cx="2793570" cy="3870400"/>
            <a:chOff x="3098799" y="2875061"/>
            <a:chExt cx="2793570" cy="3870400"/>
          </a:xfrm>
        </p:grpSpPr>
        <p:grpSp>
          <p:nvGrpSpPr>
            <p:cNvPr id="17" name="Group 16"/>
            <p:cNvGrpSpPr/>
            <p:nvPr/>
          </p:nvGrpSpPr>
          <p:grpSpPr>
            <a:xfrm>
              <a:off x="3098799" y="2875061"/>
              <a:ext cx="2793569" cy="3870400"/>
              <a:chOff x="1257299" y="2916897"/>
              <a:chExt cx="2793569" cy="38704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57299" y="6140966"/>
                <a:ext cx="2793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Windward side – Quinault area and </a:t>
                </a:r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Chehalis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Ground Instrumentation Overview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3083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			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    	 	  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317857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9101" y="36637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6" name="Oval 25"/>
          <p:cNvSpPr/>
          <p:nvPr/>
        </p:nvSpPr>
        <p:spPr>
          <a:xfrm>
            <a:off x="4118517" y="22731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986101" y="34986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001" y="26858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7" name="Oval 36"/>
          <p:cNvSpPr/>
          <p:nvPr/>
        </p:nvSpPr>
        <p:spPr>
          <a:xfrm>
            <a:off x="4645567" y="23747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28117" y="26033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93117" y="27176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770733" y="305626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62401" y="28509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73663" y="299189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402977" y="335950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134545" y="341657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82773" y="20943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835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 animBg="1"/>
      <p:bldP spid="27" grpId="0" animBg="1"/>
      <p:bldP spid="28" grpId="0" animBg="1"/>
      <p:bldP spid="29" grpId="0" animBg="1"/>
      <p:bldP spid="33" grpId="0"/>
      <p:bldP spid="34" grpId="0"/>
      <p:bldP spid="36" grpId="0"/>
      <p:bldP spid="37" grpId="0" animBg="1"/>
      <p:bldP spid="38" grpId="0" animBg="1"/>
      <p:bldP spid="39" grpId="0" animBg="1"/>
      <p:bldP spid="42" grpId="0" animBg="1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95" grpId="0" animBg="1"/>
      <p:bldP spid="96" grpId="0" animBg="1"/>
      <p:bldP spid="97" grpId="0" animBg="1"/>
      <p:bldP spid="98" grpId="0"/>
      <p:bldP spid="99" grpId="0"/>
      <p:bldP spid="100" grpId="0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Ground Sites--Windward side of Olympics/Quinault Valley</a:t>
            </a:r>
            <a:endParaRPr lang="en-US" dirty="0">
              <a:solidFill>
                <a:srgbClr val="1B3861"/>
              </a:solidFill>
            </a:endParaRPr>
          </a:p>
        </p:txBody>
      </p:sp>
      <p:pic>
        <p:nvPicPr>
          <p:cNvPr id="5" name="Picture 4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0" y="1176422"/>
            <a:ext cx="6020660" cy="5529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100" y="565767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Arranged along Quinault River Valley to examine precipitation enhancement and changes in precipitation character as storms encounter higher terrain.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6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54000"/>
            <a:ext cx="8762999" cy="13462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Ground Instruments – Tipping Bucket Networks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1800" y="12446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 Gauges</a:t>
            </a:r>
          </a:p>
          <a:p>
            <a:r>
              <a:rPr lang="en-US" dirty="0"/>
              <a:t>	</a:t>
            </a:r>
            <a:r>
              <a:rPr lang="en-US" dirty="0" smtClean="0"/>
              <a:t>Tipping Bucket style (single and Dual)</a:t>
            </a:r>
          </a:p>
          <a:p>
            <a:r>
              <a:rPr lang="en-US" dirty="0"/>
              <a:t>	</a:t>
            </a:r>
            <a:r>
              <a:rPr lang="en-US" dirty="0" smtClean="0"/>
              <a:t>Need to be in lower elevations</a:t>
            </a:r>
            <a:endParaRPr lang="en-US" dirty="0"/>
          </a:p>
        </p:txBody>
      </p:sp>
      <p:pic>
        <p:nvPicPr>
          <p:cNvPr id="29" name="Picture 28" descr="IMG_0268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26" y="2287387"/>
            <a:ext cx="3266573" cy="4373429"/>
          </a:xfrm>
          <a:prstGeom prst="rect">
            <a:avLst/>
          </a:prstGeom>
        </p:spPr>
      </p:pic>
      <p:pic>
        <p:nvPicPr>
          <p:cNvPr id="30" name="pasted-image.png"/>
          <p:cNvPicPr/>
          <p:nvPr/>
        </p:nvPicPr>
        <p:blipFill rotWithShape="1">
          <a:blip r:embed="rId3">
            <a:extLst/>
          </a:blip>
          <a:srcRect l="32324" t="37286" r="37159" b="12762"/>
          <a:stretch/>
        </p:blipFill>
        <p:spPr>
          <a:xfrm>
            <a:off x="4432300" y="4229100"/>
            <a:ext cx="2641600" cy="242569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4" name="Picture 3" descr="F09_v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6" y="1066800"/>
            <a:ext cx="3922884" cy="29489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6300" y="4292600"/>
            <a:ext cx="1917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Chehalis will also have 10 – 15 dual Gauges along with </a:t>
            </a:r>
            <a:r>
              <a:rPr lang="en-US" dirty="0" err="1" smtClean="0"/>
              <a:t>CoCoRahs</a:t>
            </a:r>
            <a:r>
              <a:rPr lang="en-US" dirty="0"/>
              <a:t> </a:t>
            </a:r>
            <a:r>
              <a:rPr lang="en-US" dirty="0" smtClean="0"/>
              <a:t>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3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54000"/>
            <a:ext cx="8762999" cy="1025456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Ground Instruments – Measuring Rain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965200"/>
            <a:ext cx="830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Low Elevations Sites with Power can have:</a:t>
            </a:r>
            <a:endParaRPr lang="en-US" dirty="0"/>
          </a:p>
          <a:p>
            <a:r>
              <a:rPr lang="en-US" dirty="0" smtClean="0"/>
              <a:t>	- Micro Rain Radar (MRR)</a:t>
            </a:r>
          </a:p>
          <a:p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Parsivel</a:t>
            </a:r>
            <a:r>
              <a:rPr lang="en-US" dirty="0" smtClean="0"/>
              <a:t> (</a:t>
            </a:r>
            <a:r>
              <a:rPr lang="en-US" dirty="0" err="1" smtClean="0"/>
              <a:t>disdrometer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- 2DVD</a:t>
            </a:r>
          </a:p>
          <a:p>
            <a:r>
              <a:rPr lang="en-US" dirty="0"/>
              <a:t>	</a:t>
            </a:r>
            <a:r>
              <a:rPr lang="en-US" dirty="0" smtClean="0"/>
              <a:t>- Rain gauge (dual bucket)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Low Elevation Sites without Power can have:</a:t>
            </a:r>
          </a:p>
          <a:p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Parsivel</a:t>
            </a:r>
            <a:r>
              <a:rPr lang="en-US" dirty="0" smtClean="0"/>
              <a:t> (powered by solar panel/battery)</a:t>
            </a:r>
          </a:p>
          <a:p>
            <a:r>
              <a:rPr lang="en-US" dirty="0"/>
              <a:t>	</a:t>
            </a:r>
            <a:r>
              <a:rPr lang="en-US" dirty="0" smtClean="0"/>
              <a:t>- Rain Gauge (dual bucket)</a:t>
            </a:r>
            <a:endParaRPr lang="en-US" dirty="0"/>
          </a:p>
        </p:txBody>
      </p:sp>
      <p:pic>
        <p:nvPicPr>
          <p:cNvPr id="13" name="Picture 12" descr="MRR_Parsi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346200"/>
            <a:ext cx="2133600" cy="21336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502400" y="2946400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Parsivel</a:t>
            </a:r>
            <a:r>
              <a:rPr lang="en-US" dirty="0" smtClean="0">
                <a:solidFill>
                  <a:srgbClr val="FFFF00"/>
                </a:solidFill>
              </a:rPr>
              <a:t>    MRR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444500" y="965200"/>
            <a:ext cx="317500" cy="317500"/>
          </a:xfrm>
          <a:prstGeom prst="triangl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MG_587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5741" r="20972" b="25000"/>
          <a:stretch/>
        </p:blipFill>
        <p:spPr>
          <a:xfrm>
            <a:off x="393700" y="3949700"/>
            <a:ext cx="5499100" cy="2692400"/>
          </a:xfrm>
          <a:prstGeom prst="rect">
            <a:avLst/>
          </a:prstGeom>
        </p:spPr>
      </p:pic>
      <p:sp>
        <p:nvSpPr>
          <p:cNvPr id="20" name="Isosceles Triangle 19"/>
          <p:cNvSpPr/>
          <p:nvPr/>
        </p:nvSpPr>
        <p:spPr>
          <a:xfrm>
            <a:off x="444500" y="2603500"/>
            <a:ext cx="317500" cy="317500"/>
          </a:xfrm>
          <a:prstGeom prst="triangle">
            <a:avLst/>
          </a:prstGeom>
          <a:solidFill>
            <a:srgbClr val="FF66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19800" y="4457700"/>
            <a:ext cx="2628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 Low elevation site without power at the Quinault Fish Hatchery THIS winter</a:t>
            </a:r>
          </a:p>
          <a:p>
            <a:endParaRPr lang="en-US" sz="1400" dirty="0"/>
          </a:p>
          <a:p>
            <a:r>
              <a:rPr lang="en-US" sz="1400" dirty="0" smtClean="0"/>
              <a:t>Trouble with condensation in electronics, some trouble with ‘computer’</a:t>
            </a:r>
          </a:p>
        </p:txBody>
      </p:sp>
    </p:spTree>
    <p:extLst>
      <p:ext uri="{BB962C8B-B14F-4D97-AF65-F5344CB8AC3E}">
        <p14:creationId xmlns:p14="http://schemas.microsoft.com/office/powerpoint/2010/main" val="26440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Ground Instrumentation Radar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96121" y="1144410"/>
            <a:ext cx="2526632" cy="2308324"/>
            <a:chOff x="6510421" y="2350910"/>
            <a:chExt cx="2526632" cy="2308324"/>
          </a:xfrm>
        </p:grpSpPr>
        <p:sp>
          <p:nvSpPr>
            <p:cNvPr id="7" name="TextBox 6"/>
            <p:cNvSpPr txBox="1"/>
            <p:nvPr/>
          </p:nvSpPr>
          <p:spPr>
            <a:xfrm>
              <a:off x="6510421" y="2350910"/>
              <a:ext cx="2526632" cy="230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Legend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= WSR-88D</a:t>
              </a:r>
            </a:p>
            <a:p>
              <a:r>
                <a:rPr lang="en-US" sz="1200" dirty="0" smtClean="0"/>
                <a:t>	= NPOL	</a:t>
              </a:r>
            </a:p>
            <a:p>
              <a:r>
                <a:rPr lang="en-US" sz="1200" dirty="0" smtClean="0"/>
                <a:t>	= DOW	</a:t>
              </a:r>
            </a:p>
            <a:p>
              <a:r>
                <a:rPr lang="en-US" sz="1200" dirty="0" smtClean="0"/>
                <a:t>	= EC X-Band</a:t>
              </a:r>
            </a:p>
            <a:p>
              <a:r>
                <a:rPr lang="en-US" sz="1200" dirty="0" smtClean="0"/>
                <a:t>	= MRR				= SNOTEL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= Ground </a:t>
              </a:r>
              <a:r>
                <a:rPr lang="en-US" sz="1200" dirty="0" err="1" smtClean="0"/>
                <a:t>Obs</a:t>
              </a:r>
              <a:r>
                <a:rPr lang="en-US" sz="1200" dirty="0" smtClean="0"/>
                <a:t> sites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= Snow camera network	= UW Tipping bucket network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= Chehalis rain gauge     	 	   network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41517" y="2994203"/>
              <a:ext cx="135784" cy="135450"/>
            </a:xfrm>
            <a:prstGeom prst="rect">
              <a:avLst/>
            </a:prstGeom>
            <a:solidFill>
              <a:srgbClr val="3A7A9B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37275" y="3161561"/>
              <a:ext cx="144261" cy="1354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54246" y="3363497"/>
              <a:ext cx="127290" cy="120650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70920" y="358445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x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633610" y="4131590"/>
              <a:ext cx="33095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633611" y="3953791"/>
              <a:ext cx="330955" cy="0"/>
            </a:xfrm>
            <a:prstGeom prst="line">
              <a:avLst/>
            </a:prstGeom>
            <a:ln w="19050" cmpd="sng">
              <a:solidFill>
                <a:srgbClr val="FFFF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33609" y="4317857"/>
              <a:ext cx="330955" cy="0"/>
            </a:xfrm>
            <a:prstGeom prst="line">
              <a:avLst/>
            </a:prstGeom>
            <a:ln w="19050" cmpd="sng">
              <a:solidFill>
                <a:srgbClr val="00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841517" y="3517756"/>
              <a:ext cx="140019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41517" y="2796533"/>
              <a:ext cx="135784" cy="135450"/>
            </a:xfrm>
            <a:prstGeom prst="rect">
              <a:avLst/>
            </a:prstGeom>
            <a:solidFill>
              <a:srgbClr val="0E1C30"/>
            </a:solidFill>
            <a:ln w="25400">
              <a:solidFill>
                <a:srgbClr val="E97DA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40878" y="2619047"/>
              <a:ext cx="135784" cy="135450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23000" y="4191000"/>
            <a:ext cx="2781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Soundings</a:t>
            </a:r>
          </a:p>
          <a:p>
            <a:r>
              <a:rPr lang="en-US" dirty="0" smtClean="0"/>
              <a:t>	At NPOL site with 	CSU sounding unit</a:t>
            </a:r>
          </a:p>
          <a:p>
            <a:endParaRPr lang="en-US" dirty="0"/>
          </a:p>
          <a:p>
            <a:r>
              <a:rPr lang="en-US" dirty="0" smtClean="0"/>
              <a:t>	Extra sounds at UIL?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Ground Instrumentation Radar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800" y="1117600"/>
            <a:ext cx="2743200" cy="538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Scan Strategies: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NPOL</a:t>
            </a:r>
            <a:r>
              <a:rPr lang="en-US" dirty="0" smtClean="0"/>
              <a:t>: RHI scans up Quinault Valley and over Ocean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DOW</a:t>
            </a:r>
            <a:r>
              <a:rPr lang="en-US" dirty="0" smtClean="0"/>
              <a:t>: Placed up valley to document precipitation growth ‘under’ NPOL bean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X-Band: </a:t>
            </a:r>
            <a:r>
              <a:rPr lang="en-US" dirty="0" smtClean="0"/>
              <a:t>Scan ‘Lee side’ transition (RHI)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MRR</a:t>
            </a:r>
            <a:r>
              <a:rPr lang="en-US" dirty="0" smtClean="0"/>
              <a:t>’s: 3 Placed in Quinault to document </a:t>
            </a:r>
            <a:r>
              <a:rPr lang="en-US" dirty="0" err="1" smtClean="0"/>
              <a:t>precip</a:t>
            </a:r>
            <a:r>
              <a:rPr lang="en-US" dirty="0" smtClean="0"/>
              <a:t> growth in lowest levels</a:t>
            </a:r>
          </a:p>
          <a:p>
            <a:endParaRPr lang="en-US" dirty="0"/>
          </a:p>
          <a:p>
            <a:r>
              <a:rPr lang="en-US" dirty="0" smtClean="0"/>
              <a:t>Not doing dual </a:t>
            </a:r>
            <a:r>
              <a:rPr lang="en-US" dirty="0" err="1" smtClean="0"/>
              <a:t>doppler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36764" y="1505800"/>
            <a:ext cx="3087962" cy="3932342"/>
            <a:chOff x="1436764" y="1505800"/>
            <a:chExt cx="3087962" cy="3932342"/>
          </a:xfrm>
        </p:grpSpPr>
        <p:sp>
          <p:nvSpPr>
            <p:cNvPr id="27" name="Freeform 26"/>
            <p:cNvSpPr/>
            <p:nvPr/>
          </p:nvSpPr>
          <p:spPr>
            <a:xfrm rot="866381">
              <a:off x="3661647" y="1505800"/>
              <a:ext cx="863079" cy="138587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5563458">
              <a:off x="3161391" y="2510035"/>
              <a:ext cx="837694" cy="1427871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757926" y="3355879"/>
              <a:ext cx="2761101" cy="140342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  <a:gd name="connsiteX0" fmla="*/ 997858 w 1688090"/>
                <a:gd name="connsiteY0" fmla="*/ 0 h 1215572"/>
                <a:gd name="connsiteX1" fmla="*/ 0 w 1688090"/>
                <a:gd name="connsiteY1" fmla="*/ 907143 h 1215572"/>
                <a:gd name="connsiteX2" fmla="*/ 1433286 w 1688090"/>
                <a:gd name="connsiteY2" fmla="*/ 1215572 h 1215572"/>
                <a:gd name="connsiteX3" fmla="*/ 1651001 w 1688090"/>
                <a:gd name="connsiteY3" fmla="*/ 907143 h 1215572"/>
                <a:gd name="connsiteX4" fmla="*/ 997858 w 1688090"/>
                <a:gd name="connsiteY4" fmla="*/ 0 h 1215572"/>
                <a:gd name="connsiteX0" fmla="*/ 997858 w 2490728"/>
                <a:gd name="connsiteY0" fmla="*/ 0 h 1233085"/>
                <a:gd name="connsiteX1" fmla="*/ 0 w 2490728"/>
                <a:gd name="connsiteY1" fmla="*/ 907143 h 1233085"/>
                <a:gd name="connsiteX2" fmla="*/ 1433286 w 2490728"/>
                <a:gd name="connsiteY2" fmla="*/ 1215572 h 1233085"/>
                <a:gd name="connsiteX3" fmla="*/ 2485572 w 2490728"/>
                <a:gd name="connsiteY3" fmla="*/ 453572 h 1233085"/>
                <a:gd name="connsiteX4" fmla="*/ 997858 w 2490728"/>
                <a:gd name="connsiteY4" fmla="*/ 0 h 1233085"/>
                <a:gd name="connsiteX0" fmla="*/ 997858 w 2508775"/>
                <a:gd name="connsiteY0" fmla="*/ 0 h 1238316"/>
                <a:gd name="connsiteX1" fmla="*/ 0 w 2508775"/>
                <a:gd name="connsiteY1" fmla="*/ 907143 h 1238316"/>
                <a:gd name="connsiteX2" fmla="*/ 1433286 w 2508775"/>
                <a:gd name="connsiteY2" fmla="*/ 1215572 h 1238316"/>
                <a:gd name="connsiteX3" fmla="*/ 2503718 w 2508775"/>
                <a:gd name="connsiteY3" fmla="*/ 362858 h 1238316"/>
                <a:gd name="connsiteX4" fmla="*/ 997858 w 2508775"/>
                <a:gd name="connsiteY4" fmla="*/ 0 h 1238316"/>
                <a:gd name="connsiteX0" fmla="*/ 997858 w 2510092"/>
                <a:gd name="connsiteY0" fmla="*/ 0 h 1238316"/>
                <a:gd name="connsiteX1" fmla="*/ 0 w 2510092"/>
                <a:gd name="connsiteY1" fmla="*/ 907143 h 1238316"/>
                <a:gd name="connsiteX2" fmla="*/ 1596574 w 2510092"/>
                <a:gd name="connsiteY2" fmla="*/ 1215572 h 1238316"/>
                <a:gd name="connsiteX3" fmla="*/ 2503718 w 2510092"/>
                <a:gd name="connsiteY3" fmla="*/ 362858 h 1238316"/>
                <a:gd name="connsiteX4" fmla="*/ 997858 w 2510092"/>
                <a:gd name="connsiteY4" fmla="*/ 0 h 123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092" h="1238316">
                  <a:moveTo>
                    <a:pt x="997858" y="0"/>
                  </a:moveTo>
                  <a:lnTo>
                    <a:pt x="0" y="907143"/>
                  </a:lnTo>
                  <a:cubicBezTo>
                    <a:pt x="72571" y="1109738"/>
                    <a:pt x="1179288" y="1306286"/>
                    <a:pt x="1596574" y="1215572"/>
                  </a:cubicBezTo>
                  <a:cubicBezTo>
                    <a:pt x="2013860" y="1124858"/>
                    <a:pt x="2576289" y="565453"/>
                    <a:pt x="2503718" y="362858"/>
                  </a:cubicBezTo>
                  <a:lnTo>
                    <a:pt x="99785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57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685800"/>
          </a:xfrm>
        </p:spPr>
        <p:txBody>
          <a:bodyPr/>
          <a:lstStyle/>
          <a:p>
            <a:r>
              <a:rPr lang="en-US" dirty="0" smtClean="0"/>
              <a:t>OLYMPEX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84300"/>
            <a:ext cx="8331199" cy="3187700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 smtClean="0">
                <a:solidFill>
                  <a:srgbClr val="DDF53D"/>
                </a:solidFill>
              </a:rPr>
              <a:t>Precipitation is difficult to measure accurately</a:t>
            </a:r>
          </a:p>
          <a:p>
            <a:pPr lvl="1"/>
            <a:r>
              <a:rPr lang="en-US" dirty="0" smtClean="0"/>
              <a:t>Precipitation results from multi-scale processes</a:t>
            </a:r>
          </a:p>
          <a:p>
            <a:pPr lvl="1"/>
            <a:r>
              <a:rPr lang="en-US" dirty="0" smtClean="0"/>
              <a:t>Lack global coverage of ground-based instrumentation – gauges, radars – especially in remote regions</a:t>
            </a:r>
          </a:p>
          <a:p>
            <a:pPr lvl="1"/>
            <a:r>
              <a:rPr lang="en-US" dirty="0" smtClean="0"/>
              <a:t>A good way to fill-in the gaps in surface measurements is to use satellite-based precipitation estimates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The core satellite of the Global Precipitation Measurement (GPM) mission was launched at 1837 UTC 27 February 2014 (0337 JST 28 February) from the JAXA </a:t>
            </a:r>
            <a:r>
              <a:rPr lang="en-US" sz="2000" dirty="0" err="1">
                <a:solidFill>
                  <a:schemeClr val="accent2"/>
                </a:solidFill>
              </a:rPr>
              <a:t>Tanegashima</a:t>
            </a:r>
            <a:r>
              <a:rPr lang="en-US" sz="2000" dirty="0">
                <a:solidFill>
                  <a:schemeClr val="accent2"/>
                </a:solidFill>
              </a:rPr>
              <a:t> Space Center on </a:t>
            </a:r>
            <a:r>
              <a:rPr lang="en-US" sz="2000" dirty="0" err="1">
                <a:solidFill>
                  <a:schemeClr val="accent2"/>
                </a:solidFill>
              </a:rPr>
              <a:t>Tanegashima</a:t>
            </a:r>
            <a:r>
              <a:rPr lang="en-US" sz="2000" dirty="0">
                <a:solidFill>
                  <a:schemeClr val="accent2"/>
                </a:solidFill>
              </a:rPr>
              <a:t> Island, Japan</a:t>
            </a:r>
            <a:r>
              <a:rPr lang="en-US" sz="2000" dirty="0">
                <a:solidFill>
                  <a:srgbClr val="4F6228"/>
                </a:solidFill>
              </a:rPr>
              <a:t>. </a:t>
            </a:r>
          </a:p>
          <a:p>
            <a:endParaRPr lang="en-US" dirty="0" smtClean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99" y="174141"/>
            <a:ext cx="1886657" cy="1599450"/>
          </a:xfrm>
          <a:prstGeom prst="rect">
            <a:avLst/>
          </a:prstGeom>
        </p:spPr>
      </p:pic>
      <p:pic>
        <p:nvPicPr>
          <p:cNvPr id="5" name="Picture 4" descr="liftof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4343400"/>
            <a:ext cx="2082800" cy="208280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6" name="Picture 5" descr="screen_grab_liftoff_sit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4488092"/>
            <a:ext cx="3060700" cy="192425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7" name="Picture 6" descr="Tanegashima_island_japan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254" y="4419600"/>
            <a:ext cx="2317146" cy="189865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32375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Terrain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For measuring snow depth and SWE of accumulating snowpack and for measuring falling snow microphysical characteristics</a:t>
            </a:r>
          </a:p>
          <a:p>
            <a:pPr lvl="1"/>
            <a:r>
              <a:rPr lang="en-US" dirty="0" smtClean="0"/>
              <a:t>SNOTEL sites (existing sites)</a:t>
            </a:r>
          </a:p>
          <a:p>
            <a:pPr lvl="1"/>
            <a:r>
              <a:rPr lang="en-US" dirty="0" smtClean="0"/>
              <a:t>Snow Cameras (Lundquist)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Additional </a:t>
            </a:r>
            <a:r>
              <a:rPr lang="en-US" dirty="0"/>
              <a:t>Snow surveys at </a:t>
            </a:r>
            <a:r>
              <a:rPr lang="en-US" dirty="0" smtClean="0"/>
              <a:t>cameras</a:t>
            </a:r>
          </a:p>
          <a:p>
            <a:pPr lvl="1"/>
            <a:r>
              <a:rPr lang="en-US" dirty="0" smtClean="0"/>
              <a:t>Hurricane Ridge installation</a:t>
            </a:r>
          </a:p>
          <a:p>
            <a:pPr lvl="1"/>
            <a:r>
              <a:rPr lang="en-US" dirty="0" smtClean="0"/>
              <a:t>Enchanted Valley Installation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We are testing strategies this winter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0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Snow Camera Installations 2014 - 2015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0" y="1644471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Jessica Lundquist’s crew installed </a:t>
            </a:r>
            <a:r>
              <a:rPr lang="en-US" dirty="0">
                <a:solidFill>
                  <a:schemeClr val="tx2"/>
                </a:solidFill>
              </a:rPr>
              <a:t>18 Cameras and Snow Poles </a:t>
            </a:r>
            <a:r>
              <a:rPr lang="en-US" dirty="0" smtClean="0">
                <a:solidFill>
                  <a:schemeClr val="tx2"/>
                </a:solidFill>
              </a:rPr>
              <a:t>at various locations near historical snow course locations and along the Quinault River and tributaries.</a:t>
            </a:r>
          </a:p>
        </p:txBody>
      </p:sp>
      <p:pic>
        <p:nvPicPr>
          <p:cNvPr id="8" name="Picture 7" descr="WSCT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54" y="3592890"/>
            <a:ext cx="3947079" cy="2960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48" t="25741" r="5952" b="35370"/>
          <a:stretch/>
        </p:blipFill>
        <p:spPr>
          <a:xfrm>
            <a:off x="457200" y="1549400"/>
            <a:ext cx="4991100" cy="1951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017" t="38333" r="30355" b="13518"/>
          <a:stretch/>
        </p:blipFill>
        <p:spPr>
          <a:xfrm>
            <a:off x="838200" y="3416300"/>
            <a:ext cx="2603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udent\Desktop\Olympex Timelapse\Water Hole #2\WSCT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Precipitation event (snow) + Accumulation 1 of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udent\Desktop\Olympex Timelapse\Water Hole #2\WSCT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Accumulation 2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36359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Hurricane Ridge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7500" y="1069474"/>
            <a:ext cx="5524500" cy="5521158"/>
          </a:xfrm>
        </p:spPr>
        <p:txBody>
          <a:bodyPr>
            <a:normAutofit/>
          </a:bodyPr>
          <a:lstStyle/>
          <a:p>
            <a:r>
              <a:rPr lang="en-US" dirty="0" smtClean="0"/>
              <a:t>This winter have a collection of 4 specialized instruments installed on the roof of the generator house at Hurricane Ridge</a:t>
            </a:r>
          </a:p>
          <a:p>
            <a:pPr lvl="1"/>
            <a:r>
              <a:rPr lang="en-US" dirty="0" smtClean="0"/>
              <a:t>MRR, </a:t>
            </a:r>
            <a:r>
              <a:rPr lang="en-US" dirty="0" err="1" smtClean="0"/>
              <a:t>Parsivel</a:t>
            </a:r>
            <a:r>
              <a:rPr lang="en-US" dirty="0" smtClean="0"/>
              <a:t>, PIP and Hot Plate</a:t>
            </a:r>
          </a:p>
          <a:p>
            <a:pPr lvl="1"/>
            <a:r>
              <a:rPr lang="en-US" dirty="0" smtClean="0"/>
              <a:t>Collecting data, but have not analyzed it</a:t>
            </a:r>
          </a:p>
          <a:p>
            <a:r>
              <a:rPr lang="en-US" dirty="0" smtClean="0"/>
              <a:t>Why at Hurricane?</a:t>
            </a:r>
          </a:p>
          <a:p>
            <a:pPr lvl="1"/>
            <a:r>
              <a:rPr lang="en-US" dirty="0" smtClean="0"/>
              <a:t>Only location at high elevation with power available</a:t>
            </a:r>
          </a:p>
          <a:p>
            <a:pPr lvl="1"/>
            <a:r>
              <a:rPr lang="en-US" dirty="0" smtClean="0"/>
              <a:t>Supports the radar measurements made by Canadians on Vancouver island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PIP alignment/bulb replacement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Screen Shot 2015-01-11 at 7.3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33" y="177455"/>
            <a:ext cx="2901767" cy="2667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4" y="2981158"/>
            <a:ext cx="2707106" cy="3609474"/>
          </a:xfrm>
          <a:prstGeom prst="rect">
            <a:avLst/>
          </a:prstGeom>
        </p:spPr>
      </p:pic>
      <p:pic>
        <p:nvPicPr>
          <p:cNvPr id="16" name="Picture 15" descr="Screen Shot 2015-01-20 at 8.32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47" y="74862"/>
            <a:ext cx="1454453" cy="66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600" y="444500"/>
            <a:ext cx="304800" cy="330200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1B3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High Elevation Ground Sites – No Power</a:t>
            </a:r>
            <a:endParaRPr lang="en-US" dirty="0">
              <a:solidFill>
                <a:srgbClr val="1B3861"/>
              </a:solidFill>
            </a:endParaRPr>
          </a:p>
        </p:txBody>
      </p:sp>
      <p:pic>
        <p:nvPicPr>
          <p:cNvPr id="5" name="Picture 4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51022"/>
            <a:ext cx="3600470" cy="3306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" y="1199971"/>
            <a:ext cx="515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Want to put instruments to measure precipitation at 2 very remote sites with no power: North </a:t>
            </a:r>
            <a:r>
              <a:rPr lang="en-US" dirty="0" err="1" smtClean="0">
                <a:solidFill>
                  <a:schemeClr val="tx2"/>
                </a:solidFill>
              </a:rPr>
              <a:t>Wynoochee</a:t>
            </a:r>
            <a:r>
              <a:rPr lang="en-US" dirty="0" smtClean="0">
                <a:solidFill>
                  <a:schemeClr val="tx2"/>
                </a:solidFill>
              </a:rPr>
              <a:t> (3000+ </a:t>
            </a:r>
            <a:r>
              <a:rPr lang="en-US" dirty="0" err="1" smtClean="0">
                <a:solidFill>
                  <a:schemeClr val="tx2"/>
                </a:solidFill>
              </a:rPr>
              <a:t>ft</a:t>
            </a:r>
            <a:r>
              <a:rPr lang="en-US" dirty="0" smtClean="0">
                <a:solidFill>
                  <a:schemeClr val="tx2"/>
                </a:solidFill>
              </a:rPr>
              <a:t>), Upper Quinault Valley (2200+ </a:t>
            </a:r>
            <a:r>
              <a:rPr lang="en-US" dirty="0" err="1" smtClean="0">
                <a:solidFill>
                  <a:schemeClr val="tx2"/>
                </a:solidFill>
              </a:rPr>
              <a:t>ft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3400" y="1257300"/>
            <a:ext cx="647700" cy="647700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8600" y="2044700"/>
            <a:ext cx="787400" cy="736600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" y="2603500"/>
            <a:ext cx="4501888" cy="336252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536700" y="2057400"/>
            <a:ext cx="1168400" cy="2362200"/>
          </a:xfrm>
          <a:prstGeom prst="straightConnector1">
            <a:avLst/>
          </a:prstGeom>
          <a:ln>
            <a:solidFill>
              <a:srgbClr val="F41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7800" y="723900"/>
            <a:ext cx="292100" cy="330200"/>
          </a:xfrm>
          <a:prstGeom prst="rect">
            <a:avLst/>
          </a:prstGeom>
          <a:solidFill>
            <a:srgbClr val="F41FFF"/>
          </a:solidFill>
          <a:ln w="19050" cmpd="sng">
            <a:solidFill>
              <a:srgbClr val="1B3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900" y="5956300"/>
            <a:ext cx="3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Requires mountain biking and snowshoe to access site. Needs to operate 2 weeks unattended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43200" y="2387600"/>
            <a:ext cx="6108699" cy="4470400"/>
            <a:chOff x="2743200" y="2387600"/>
            <a:chExt cx="6108699" cy="4470400"/>
          </a:xfrm>
        </p:grpSpPr>
        <p:pic>
          <p:nvPicPr>
            <p:cNvPr id="10" name="Picture 9" descr="DSC0278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833" y="3632200"/>
              <a:ext cx="4301066" cy="32258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2743200" y="2387600"/>
              <a:ext cx="4343400" cy="3556000"/>
            </a:xfrm>
            <a:prstGeom prst="straightConnector1">
              <a:avLst/>
            </a:prstGeom>
            <a:ln>
              <a:solidFill>
                <a:srgbClr val="F41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787900" y="5934670"/>
              <a:ext cx="39751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BF98B"/>
                  </a:solidFill>
                </a:rPr>
                <a:t>Requires 13 mile hike in winter conditions. Needs to operate 2 weeks unattended</a:t>
              </a:r>
              <a:endParaRPr lang="en-US" dirty="0">
                <a:solidFill>
                  <a:srgbClr val="EBF9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17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69900"/>
            <a:ext cx="7583487" cy="1044388"/>
          </a:xfrm>
        </p:spPr>
        <p:txBody>
          <a:bodyPr/>
          <a:lstStyle/>
          <a:p>
            <a:r>
              <a:rPr lang="en-US" sz="2800" dirty="0" smtClean="0"/>
              <a:t>Testing this year for high elevation installations with no power – </a:t>
            </a:r>
            <a:r>
              <a:rPr lang="en-US" sz="2800" dirty="0" smtClean="0">
                <a:solidFill>
                  <a:srgbClr val="9DF131"/>
                </a:solidFill>
              </a:rPr>
              <a:t>Trailer at Snoqualmie Pass</a:t>
            </a:r>
            <a:endParaRPr lang="en-US" sz="2800" dirty="0">
              <a:solidFill>
                <a:srgbClr val="9DF13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37100" y="1282700"/>
            <a:ext cx="42037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ft</a:t>
            </a:r>
            <a:r>
              <a:rPr lang="en-US" dirty="0" smtClean="0"/>
              <a:t> trailer anchored to ground with 8 deep-cycle batteries, electronics, computer inside</a:t>
            </a:r>
          </a:p>
          <a:p>
            <a:r>
              <a:rPr lang="en-US" dirty="0" smtClean="0"/>
              <a:t>Solar panel to recharge batteries</a:t>
            </a:r>
          </a:p>
          <a:p>
            <a:r>
              <a:rPr lang="en-US" dirty="0" err="1" smtClean="0"/>
              <a:t>Pluvio</a:t>
            </a:r>
            <a:r>
              <a:rPr lang="en-US" dirty="0" smtClean="0"/>
              <a:t> and </a:t>
            </a:r>
            <a:r>
              <a:rPr lang="en-US" dirty="0" err="1" smtClean="0"/>
              <a:t>Parsivel</a:t>
            </a:r>
            <a:r>
              <a:rPr lang="en-US" dirty="0" smtClean="0"/>
              <a:t> mounted to be ‘above’ snowpack</a:t>
            </a:r>
          </a:p>
          <a:p>
            <a:r>
              <a:rPr lang="en-US" dirty="0" smtClean="0"/>
              <a:t>Testing </a:t>
            </a:r>
          </a:p>
          <a:p>
            <a:pPr lvl="1"/>
            <a:r>
              <a:rPr lang="en-US" dirty="0" smtClean="0"/>
              <a:t>how long batteries can last </a:t>
            </a:r>
          </a:p>
          <a:p>
            <a:pPr lvl="1"/>
            <a:r>
              <a:rPr lang="en-US" dirty="0" smtClean="0"/>
              <a:t>How long instruments can operate in snowy environment</a:t>
            </a:r>
          </a:p>
          <a:p>
            <a:pPr lvl="1"/>
            <a:r>
              <a:rPr lang="en-US" dirty="0" smtClean="0"/>
              <a:t>how often is maintenance needed</a:t>
            </a:r>
            <a:endParaRPr lang="en-US" dirty="0"/>
          </a:p>
        </p:txBody>
      </p:sp>
      <p:pic>
        <p:nvPicPr>
          <p:cNvPr id="9" name="Content Placeholder 3" descr="IMG_27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22380" r="24367" b="13003"/>
          <a:stretch/>
        </p:blipFill>
        <p:spPr>
          <a:xfrm>
            <a:off x="419100" y="1981200"/>
            <a:ext cx="4279900" cy="36755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251200" y="2730500"/>
            <a:ext cx="2006600" cy="431800"/>
          </a:xfrm>
          <a:prstGeom prst="straightConnector1">
            <a:avLst/>
          </a:prstGeom>
          <a:ln>
            <a:solidFill>
              <a:srgbClr val="9DF13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625600" y="2857500"/>
            <a:ext cx="3238500" cy="77470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MG_28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001" y="1943100"/>
            <a:ext cx="4944534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2921000"/>
            <a:ext cx="4013200" cy="11557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Satellite Simulator instruments</a:t>
            </a:r>
          </a:p>
          <a:p>
            <a:r>
              <a:rPr lang="en-US" dirty="0" err="1" smtClean="0"/>
              <a:t>Dropsondes</a:t>
            </a:r>
            <a:r>
              <a:rPr lang="en-US" dirty="0" smtClean="0"/>
              <a:t> over the ocean</a:t>
            </a:r>
          </a:p>
          <a:p>
            <a:r>
              <a:rPr lang="en-US" dirty="0" smtClean="0"/>
              <a:t>Flies at ~30,000 </a:t>
            </a:r>
            <a:r>
              <a:rPr lang="en-US" dirty="0" err="1" smtClean="0"/>
              <a:t>ft</a:t>
            </a:r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825500" y="1447263"/>
            <a:ext cx="3009900" cy="1410237"/>
            <a:chOff x="825500" y="1447263"/>
            <a:chExt cx="3009900" cy="1410237"/>
          </a:xfrm>
        </p:grpSpPr>
        <p:grpSp>
          <p:nvGrpSpPr>
            <p:cNvPr id="6" name="Group 5"/>
            <p:cNvGrpSpPr/>
            <p:nvPr/>
          </p:nvGrpSpPr>
          <p:grpSpPr>
            <a:xfrm>
              <a:off x="825500" y="1447263"/>
              <a:ext cx="2794000" cy="1410237"/>
              <a:chOff x="4864100" y="1498063"/>
              <a:chExt cx="2794000" cy="1410237"/>
            </a:xfrm>
          </p:grpSpPr>
          <p:pic>
            <p:nvPicPr>
              <p:cNvPr id="7" name="Picture 6" descr="DC8_GCPEx_cropped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64100" y="1498063"/>
                <a:ext cx="2781300" cy="1410237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874130" y="1509294"/>
                <a:ext cx="2783970" cy="1399006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806700" y="24511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DC-8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41600" y="4084750"/>
            <a:ext cx="3594100" cy="1947749"/>
            <a:chOff x="4546600" y="706550"/>
            <a:chExt cx="3594100" cy="1947749"/>
          </a:xfrm>
        </p:grpSpPr>
        <p:pic>
          <p:nvPicPr>
            <p:cNvPr id="4" name="Picture 3" descr="ER2-681841main_ED08-0053-07_67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706550"/>
              <a:ext cx="3390900" cy="1947749"/>
            </a:xfrm>
            <a:prstGeom prst="rect">
              <a:avLst/>
            </a:prstGeom>
            <a:ln w="28575" cmpd="sng">
              <a:solidFill>
                <a:schemeClr val="tx2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112000" y="7112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ER-2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3000" y="520700"/>
            <a:ext cx="3810000" cy="2540000"/>
            <a:chOff x="2552700" y="3937000"/>
            <a:chExt cx="3810000" cy="2540000"/>
          </a:xfrm>
        </p:grpSpPr>
        <p:pic>
          <p:nvPicPr>
            <p:cNvPr id="5" name="Picture 4" descr="cessna-research-jet_sideba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3937000"/>
              <a:ext cx="3810000" cy="2540000"/>
            </a:xfrm>
            <a:prstGeom prst="rect">
              <a:avLst/>
            </a:prstGeom>
            <a:ln w="28575" cmpd="sng">
              <a:solidFill>
                <a:srgbClr val="1B386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245100" y="40005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Citation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2616201" y="6070600"/>
            <a:ext cx="5651500" cy="5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Satellite Simulator instruments and Flies at ~60,000 </a:t>
            </a:r>
            <a:r>
              <a:rPr lang="en-US" sz="1600" dirty="0" err="1" smtClean="0"/>
              <a:t>ft</a:t>
            </a:r>
            <a:endParaRPr lang="en-US" sz="1600" dirty="0" smtClean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876800" y="3162300"/>
            <a:ext cx="4013200" cy="774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Cloud Microphysics instruments</a:t>
            </a:r>
          </a:p>
          <a:p>
            <a:r>
              <a:rPr lang="en-US" dirty="0" smtClean="0"/>
              <a:t>Flies at 2000 </a:t>
            </a:r>
            <a:r>
              <a:rPr lang="en-US" dirty="0" err="1" smtClean="0"/>
              <a:t>ft</a:t>
            </a:r>
            <a:r>
              <a:rPr lang="en-US" dirty="0" smtClean="0"/>
              <a:t> above highest obstacle</a:t>
            </a:r>
          </a:p>
        </p:txBody>
      </p:sp>
    </p:spTree>
    <p:extLst>
      <p:ext uri="{BB962C8B-B14F-4D97-AF65-F5344CB8AC3E}">
        <p14:creationId xmlns:p14="http://schemas.microsoft.com/office/powerpoint/2010/main" val="151878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176686"/>
              </p:ext>
            </p:extLst>
          </p:nvPr>
        </p:nvGraphicFramePr>
        <p:xfrm>
          <a:off x="3746500" y="30607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30607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 rot="20217916">
            <a:off x="5997259" y="2874834"/>
            <a:ext cx="91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Citation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11509" y="1532437"/>
            <a:ext cx="650624" cy="307343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39118" y="1546856"/>
            <a:ext cx="2604215" cy="1704344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479562" y="186266"/>
            <a:ext cx="394438" cy="164253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96900" y="203200"/>
            <a:ext cx="7946571" cy="6438267"/>
            <a:chOff x="596900" y="0"/>
            <a:chExt cx="7946571" cy="6438267"/>
          </a:xfrm>
        </p:grpSpPr>
        <p:grpSp>
          <p:nvGrpSpPr>
            <p:cNvPr id="6" name="Group 5"/>
            <p:cNvGrpSpPr/>
            <p:nvPr/>
          </p:nvGrpSpPr>
          <p:grpSpPr>
            <a:xfrm>
              <a:off x="596900" y="0"/>
              <a:ext cx="7946571" cy="6438267"/>
              <a:chOff x="596900" y="0"/>
              <a:chExt cx="7946571" cy="64382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b="7407"/>
              <a:stretch/>
            </p:blipFill>
            <p:spPr>
              <a:xfrm>
                <a:off x="596900" y="0"/>
                <a:ext cx="7946571" cy="6350000"/>
              </a:xfrm>
              <a:prstGeom prst="rect">
                <a:avLst/>
              </a:prstGeom>
            </p:spPr>
          </p:pic>
          <p:sp>
            <p:nvSpPr>
              <p:cNvPr id="11" name="Freeform 10"/>
              <p:cNvSpPr/>
              <p:nvPr/>
            </p:nvSpPr>
            <p:spPr>
              <a:xfrm rot="16200000">
                <a:off x="4898723" y="2300249"/>
                <a:ext cx="2673551" cy="1952695"/>
              </a:xfrm>
              <a:custGeom>
                <a:avLst/>
                <a:gdLst>
                  <a:gd name="connsiteX0" fmla="*/ 275411 w 2080877"/>
                  <a:gd name="connsiteY0" fmla="*/ 321289 h 2891605"/>
                  <a:gd name="connsiteX1" fmla="*/ 963936 w 2080877"/>
                  <a:gd name="connsiteY1" fmla="*/ 30599 h 2891605"/>
                  <a:gd name="connsiteX2" fmla="*/ 2080877 w 2080877"/>
                  <a:gd name="connsiteY2" fmla="*/ 2631513 h 2891605"/>
                  <a:gd name="connsiteX3" fmla="*/ 1331150 w 2080877"/>
                  <a:gd name="connsiteY3" fmla="*/ 2891605 h 2891605"/>
                  <a:gd name="connsiteX4" fmla="*/ 0 w 2080877"/>
                  <a:gd name="connsiteY4" fmla="*/ 0 h 2891605"/>
                  <a:gd name="connsiteX5" fmla="*/ 0 w 2080877"/>
                  <a:gd name="connsiteY5" fmla="*/ 0 h 2891605"/>
                  <a:gd name="connsiteX6" fmla="*/ 0 w 2080877"/>
                  <a:gd name="connsiteY6" fmla="*/ 0 h 2891605"/>
                  <a:gd name="connsiteX0" fmla="*/ 0 w 2142078"/>
                  <a:gd name="connsiteY0" fmla="*/ 0 h 2906905"/>
                  <a:gd name="connsiteX1" fmla="*/ 1025137 w 2142078"/>
                  <a:gd name="connsiteY1" fmla="*/ 45899 h 2906905"/>
                  <a:gd name="connsiteX2" fmla="*/ 2142078 w 2142078"/>
                  <a:gd name="connsiteY2" fmla="*/ 2646813 h 2906905"/>
                  <a:gd name="connsiteX3" fmla="*/ 1392351 w 2142078"/>
                  <a:gd name="connsiteY3" fmla="*/ 2906905 h 2906905"/>
                  <a:gd name="connsiteX4" fmla="*/ 61201 w 2142078"/>
                  <a:gd name="connsiteY4" fmla="*/ 15300 h 2906905"/>
                  <a:gd name="connsiteX5" fmla="*/ 61201 w 2142078"/>
                  <a:gd name="connsiteY5" fmla="*/ 15300 h 2906905"/>
                  <a:gd name="connsiteX6" fmla="*/ 61201 w 2142078"/>
                  <a:gd name="connsiteY6" fmla="*/ 15300 h 2906905"/>
                  <a:gd name="connsiteX0" fmla="*/ 0 w 2142078"/>
                  <a:gd name="connsiteY0" fmla="*/ 214193 h 3121098"/>
                  <a:gd name="connsiteX1" fmla="*/ 887432 w 2142078"/>
                  <a:gd name="connsiteY1" fmla="*/ 0 h 3121098"/>
                  <a:gd name="connsiteX2" fmla="*/ 2142078 w 2142078"/>
                  <a:gd name="connsiteY2" fmla="*/ 2861006 h 3121098"/>
                  <a:gd name="connsiteX3" fmla="*/ 1392351 w 2142078"/>
                  <a:gd name="connsiteY3" fmla="*/ 3121098 h 3121098"/>
                  <a:gd name="connsiteX4" fmla="*/ 61201 w 2142078"/>
                  <a:gd name="connsiteY4" fmla="*/ 229493 h 3121098"/>
                  <a:gd name="connsiteX5" fmla="*/ 61201 w 2142078"/>
                  <a:gd name="connsiteY5" fmla="*/ 229493 h 3121098"/>
                  <a:gd name="connsiteX6" fmla="*/ 61201 w 2142078"/>
                  <a:gd name="connsiteY6" fmla="*/ 229493 h 3121098"/>
                  <a:gd name="connsiteX0" fmla="*/ 1046754 w 2080877"/>
                  <a:gd name="connsiteY0" fmla="*/ 1335520 h 3121098"/>
                  <a:gd name="connsiteX1" fmla="*/ 826231 w 2080877"/>
                  <a:gd name="connsiteY1" fmla="*/ 0 h 3121098"/>
                  <a:gd name="connsiteX2" fmla="*/ 2080877 w 2080877"/>
                  <a:gd name="connsiteY2" fmla="*/ 2861006 h 3121098"/>
                  <a:gd name="connsiteX3" fmla="*/ 1331150 w 2080877"/>
                  <a:gd name="connsiteY3" fmla="*/ 3121098 h 3121098"/>
                  <a:gd name="connsiteX4" fmla="*/ 0 w 2080877"/>
                  <a:gd name="connsiteY4" fmla="*/ 229493 h 3121098"/>
                  <a:gd name="connsiteX5" fmla="*/ 0 w 2080877"/>
                  <a:gd name="connsiteY5" fmla="*/ 229493 h 3121098"/>
                  <a:gd name="connsiteX6" fmla="*/ 0 w 2080877"/>
                  <a:gd name="connsiteY6" fmla="*/ 229493 h 3121098"/>
                  <a:gd name="connsiteX0" fmla="*/ 1046754 w 2080877"/>
                  <a:gd name="connsiteY0" fmla="*/ 1335520 h 3121098"/>
                  <a:gd name="connsiteX1" fmla="*/ 1029683 w 2080877"/>
                  <a:gd name="connsiteY1" fmla="*/ 1204788 h 3121098"/>
                  <a:gd name="connsiteX2" fmla="*/ 826231 w 2080877"/>
                  <a:gd name="connsiteY2" fmla="*/ 0 h 3121098"/>
                  <a:gd name="connsiteX3" fmla="*/ 2080877 w 2080877"/>
                  <a:gd name="connsiteY3" fmla="*/ 2861006 h 3121098"/>
                  <a:gd name="connsiteX4" fmla="*/ 1331150 w 2080877"/>
                  <a:gd name="connsiteY4" fmla="*/ 3121098 h 3121098"/>
                  <a:gd name="connsiteX5" fmla="*/ 0 w 2080877"/>
                  <a:gd name="connsiteY5" fmla="*/ 229493 h 3121098"/>
                  <a:gd name="connsiteX6" fmla="*/ 0 w 2080877"/>
                  <a:gd name="connsiteY6" fmla="*/ 229493 h 3121098"/>
                  <a:gd name="connsiteX7" fmla="*/ 0 w 2080877"/>
                  <a:gd name="connsiteY7" fmla="*/ 229493 h 3121098"/>
                  <a:gd name="connsiteX0" fmla="*/ 857591 w 2080877"/>
                  <a:gd name="connsiteY0" fmla="*/ 1511150 h 3121098"/>
                  <a:gd name="connsiteX1" fmla="*/ 1029683 w 2080877"/>
                  <a:gd name="connsiteY1" fmla="*/ 1204788 h 3121098"/>
                  <a:gd name="connsiteX2" fmla="*/ 826231 w 2080877"/>
                  <a:gd name="connsiteY2" fmla="*/ 0 h 3121098"/>
                  <a:gd name="connsiteX3" fmla="*/ 2080877 w 2080877"/>
                  <a:gd name="connsiteY3" fmla="*/ 2861006 h 3121098"/>
                  <a:gd name="connsiteX4" fmla="*/ 1331150 w 2080877"/>
                  <a:gd name="connsiteY4" fmla="*/ 3121098 h 3121098"/>
                  <a:gd name="connsiteX5" fmla="*/ 0 w 2080877"/>
                  <a:gd name="connsiteY5" fmla="*/ 229493 h 3121098"/>
                  <a:gd name="connsiteX6" fmla="*/ 0 w 2080877"/>
                  <a:gd name="connsiteY6" fmla="*/ 229493 h 3121098"/>
                  <a:gd name="connsiteX7" fmla="*/ 0 w 2080877"/>
                  <a:gd name="connsiteY7" fmla="*/ 229493 h 3121098"/>
                  <a:gd name="connsiteX0" fmla="*/ 857591 w 2673547"/>
                  <a:gd name="connsiteY0" fmla="*/ 1511150 h 3121098"/>
                  <a:gd name="connsiteX1" fmla="*/ 1029683 w 2673547"/>
                  <a:gd name="connsiteY1" fmla="*/ 1204788 h 3121098"/>
                  <a:gd name="connsiteX2" fmla="*/ 826231 w 2673547"/>
                  <a:gd name="connsiteY2" fmla="*/ 0 h 3121098"/>
                  <a:gd name="connsiteX3" fmla="*/ 2673547 w 2673547"/>
                  <a:gd name="connsiteY3" fmla="*/ 2319143 h 3121098"/>
                  <a:gd name="connsiteX4" fmla="*/ 1331150 w 2673547"/>
                  <a:gd name="connsiteY4" fmla="*/ 3121098 h 3121098"/>
                  <a:gd name="connsiteX5" fmla="*/ 0 w 2673547"/>
                  <a:gd name="connsiteY5" fmla="*/ 229493 h 3121098"/>
                  <a:gd name="connsiteX6" fmla="*/ 0 w 2673547"/>
                  <a:gd name="connsiteY6" fmla="*/ 229493 h 3121098"/>
                  <a:gd name="connsiteX7" fmla="*/ 0 w 2673547"/>
                  <a:gd name="connsiteY7" fmla="*/ 229493 h 3121098"/>
                  <a:gd name="connsiteX0" fmla="*/ 857591 w 2673547"/>
                  <a:gd name="connsiteY0" fmla="*/ 1281657 h 2891605"/>
                  <a:gd name="connsiteX1" fmla="*/ 1029683 w 2673547"/>
                  <a:gd name="connsiteY1" fmla="*/ 975295 h 2891605"/>
                  <a:gd name="connsiteX2" fmla="*/ 656898 w 2673547"/>
                  <a:gd name="connsiteY2" fmla="*/ 413977 h 2891605"/>
                  <a:gd name="connsiteX3" fmla="*/ 2673547 w 2673547"/>
                  <a:gd name="connsiteY3" fmla="*/ 2089650 h 2891605"/>
                  <a:gd name="connsiteX4" fmla="*/ 1331150 w 2673547"/>
                  <a:gd name="connsiteY4" fmla="*/ 2891605 h 2891605"/>
                  <a:gd name="connsiteX5" fmla="*/ 0 w 2673547"/>
                  <a:gd name="connsiteY5" fmla="*/ 0 h 2891605"/>
                  <a:gd name="connsiteX6" fmla="*/ 0 w 2673547"/>
                  <a:gd name="connsiteY6" fmla="*/ 0 h 2891605"/>
                  <a:gd name="connsiteX7" fmla="*/ 0 w 2673547"/>
                  <a:gd name="connsiteY7" fmla="*/ 0 h 2891605"/>
                  <a:gd name="connsiteX0" fmla="*/ 857591 w 2673547"/>
                  <a:gd name="connsiteY0" fmla="*/ 1281657 h 2451338"/>
                  <a:gd name="connsiteX1" fmla="*/ 1029683 w 2673547"/>
                  <a:gd name="connsiteY1" fmla="*/ 975295 h 2451338"/>
                  <a:gd name="connsiteX2" fmla="*/ 656898 w 2673547"/>
                  <a:gd name="connsiteY2" fmla="*/ 413977 h 2451338"/>
                  <a:gd name="connsiteX3" fmla="*/ 2673547 w 2673547"/>
                  <a:gd name="connsiteY3" fmla="*/ 2089650 h 2451338"/>
                  <a:gd name="connsiteX4" fmla="*/ 1669816 w 2673547"/>
                  <a:gd name="connsiteY4" fmla="*/ 2451338 h 2451338"/>
                  <a:gd name="connsiteX5" fmla="*/ 0 w 2673547"/>
                  <a:gd name="connsiteY5" fmla="*/ 0 h 2451338"/>
                  <a:gd name="connsiteX6" fmla="*/ 0 w 2673547"/>
                  <a:gd name="connsiteY6" fmla="*/ 0 h 2451338"/>
                  <a:gd name="connsiteX7" fmla="*/ 0 w 2673547"/>
                  <a:gd name="connsiteY7" fmla="*/ 0 h 2451338"/>
                  <a:gd name="connsiteX0" fmla="*/ 857591 w 2673547"/>
                  <a:gd name="connsiteY0" fmla="*/ 1298589 h 2468270"/>
                  <a:gd name="connsiteX1" fmla="*/ 1029683 w 2673547"/>
                  <a:gd name="connsiteY1" fmla="*/ 992227 h 2468270"/>
                  <a:gd name="connsiteX2" fmla="*/ 656898 w 2673547"/>
                  <a:gd name="connsiteY2" fmla="*/ 430909 h 2468270"/>
                  <a:gd name="connsiteX3" fmla="*/ 2673547 w 2673547"/>
                  <a:gd name="connsiteY3" fmla="*/ 2106582 h 2468270"/>
                  <a:gd name="connsiteX4" fmla="*/ 1669816 w 2673547"/>
                  <a:gd name="connsiteY4" fmla="*/ 2468270 h 2468270"/>
                  <a:gd name="connsiteX5" fmla="*/ 0 w 2673547"/>
                  <a:gd name="connsiteY5" fmla="*/ 16932 h 2468270"/>
                  <a:gd name="connsiteX6" fmla="*/ 0 w 2673547"/>
                  <a:gd name="connsiteY6" fmla="*/ 16932 h 2468270"/>
                  <a:gd name="connsiteX7" fmla="*/ 33867 w 2673547"/>
                  <a:gd name="connsiteY7" fmla="*/ 0 h 2468270"/>
                  <a:gd name="connsiteX0" fmla="*/ 1145458 w 2961414"/>
                  <a:gd name="connsiteY0" fmla="*/ 1281657 h 2451338"/>
                  <a:gd name="connsiteX1" fmla="*/ 1317550 w 2961414"/>
                  <a:gd name="connsiteY1" fmla="*/ 975295 h 2451338"/>
                  <a:gd name="connsiteX2" fmla="*/ 944765 w 2961414"/>
                  <a:gd name="connsiteY2" fmla="*/ 413977 h 2451338"/>
                  <a:gd name="connsiteX3" fmla="*/ 2961414 w 2961414"/>
                  <a:gd name="connsiteY3" fmla="*/ 2089650 h 2451338"/>
                  <a:gd name="connsiteX4" fmla="*/ 1957683 w 2961414"/>
                  <a:gd name="connsiteY4" fmla="*/ 2451338 h 2451338"/>
                  <a:gd name="connsiteX5" fmla="*/ 287867 w 2961414"/>
                  <a:gd name="connsiteY5" fmla="*/ 0 h 2451338"/>
                  <a:gd name="connsiteX6" fmla="*/ 287867 w 2961414"/>
                  <a:gd name="connsiteY6" fmla="*/ 0 h 2451338"/>
                  <a:gd name="connsiteX7" fmla="*/ 0 w 2961414"/>
                  <a:gd name="connsiteY7" fmla="*/ 508004 h 2451338"/>
                  <a:gd name="connsiteX0" fmla="*/ 1145458 w 2961414"/>
                  <a:gd name="connsiteY0" fmla="*/ 1281657 h 2451338"/>
                  <a:gd name="connsiteX1" fmla="*/ 1317550 w 2961414"/>
                  <a:gd name="connsiteY1" fmla="*/ 975295 h 2451338"/>
                  <a:gd name="connsiteX2" fmla="*/ 944765 w 2961414"/>
                  <a:gd name="connsiteY2" fmla="*/ 413977 h 2451338"/>
                  <a:gd name="connsiteX3" fmla="*/ 2961414 w 2961414"/>
                  <a:gd name="connsiteY3" fmla="*/ 2089650 h 2451338"/>
                  <a:gd name="connsiteX4" fmla="*/ 1957683 w 2961414"/>
                  <a:gd name="connsiteY4" fmla="*/ 2451338 h 2451338"/>
                  <a:gd name="connsiteX5" fmla="*/ 287867 w 2961414"/>
                  <a:gd name="connsiteY5" fmla="*/ 0 h 2451338"/>
                  <a:gd name="connsiteX6" fmla="*/ 0 w 2961414"/>
                  <a:gd name="connsiteY6" fmla="*/ 508004 h 2451338"/>
                  <a:gd name="connsiteX0" fmla="*/ 1145458 w 2961414"/>
                  <a:gd name="connsiteY0" fmla="*/ 867680 h 2037361"/>
                  <a:gd name="connsiteX1" fmla="*/ 1317550 w 2961414"/>
                  <a:gd name="connsiteY1" fmla="*/ 561318 h 2037361"/>
                  <a:gd name="connsiteX2" fmla="*/ 944765 w 2961414"/>
                  <a:gd name="connsiteY2" fmla="*/ 0 h 2037361"/>
                  <a:gd name="connsiteX3" fmla="*/ 2961414 w 2961414"/>
                  <a:gd name="connsiteY3" fmla="*/ 1675673 h 2037361"/>
                  <a:gd name="connsiteX4" fmla="*/ 1957683 w 2961414"/>
                  <a:gd name="connsiteY4" fmla="*/ 2037361 h 2037361"/>
                  <a:gd name="connsiteX5" fmla="*/ 0 w 2961414"/>
                  <a:gd name="connsiteY5" fmla="*/ 94027 h 2037361"/>
                  <a:gd name="connsiteX0" fmla="*/ 1145458 w 2961414"/>
                  <a:gd name="connsiteY0" fmla="*/ 867680 h 2037361"/>
                  <a:gd name="connsiteX1" fmla="*/ 944765 w 2961414"/>
                  <a:gd name="connsiteY1" fmla="*/ 0 h 2037361"/>
                  <a:gd name="connsiteX2" fmla="*/ 2961414 w 2961414"/>
                  <a:gd name="connsiteY2" fmla="*/ 1675673 h 2037361"/>
                  <a:gd name="connsiteX3" fmla="*/ 1957683 w 2961414"/>
                  <a:gd name="connsiteY3" fmla="*/ 2037361 h 2037361"/>
                  <a:gd name="connsiteX4" fmla="*/ 0 w 2961414"/>
                  <a:gd name="connsiteY4" fmla="*/ 94027 h 2037361"/>
                  <a:gd name="connsiteX0" fmla="*/ 944765 w 2961414"/>
                  <a:gd name="connsiteY0" fmla="*/ 0 h 2037361"/>
                  <a:gd name="connsiteX1" fmla="*/ 2961414 w 2961414"/>
                  <a:gd name="connsiteY1" fmla="*/ 1675673 h 2037361"/>
                  <a:gd name="connsiteX2" fmla="*/ 1957683 w 2961414"/>
                  <a:gd name="connsiteY2" fmla="*/ 2037361 h 2037361"/>
                  <a:gd name="connsiteX3" fmla="*/ 0 w 2961414"/>
                  <a:gd name="connsiteY3" fmla="*/ 94027 h 2037361"/>
                  <a:gd name="connsiteX0" fmla="*/ 944765 w 2775151"/>
                  <a:gd name="connsiteY0" fmla="*/ 0 h 2037361"/>
                  <a:gd name="connsiteX1" fmla="*/ 2775151 w 2775151"/>
                  <a:gd name="connsiteY1" fmla="*/ 1574076 h 2037361"/>
                  <a:gd name="connsiteX2" fmla="*/ 1957683 w 2775151"/>
                  <a:gd name="connsiteY2" fmla="*/ 2037361 h 2037361"/>
                  <a:gd name="connsiteX3" fmla="*/ 0 w 2775151"/>
                  <a:gd name="connsiteY3" fmla="*/ 94027 h 2037361"/>
                  <a:gd name="connsiteX0" fmla="*/ 944765 w 2673551"/>
                  <a:gd name="connsiteY0" fmla="*/ 0 h 2037361"/>
                  <a:gd name="connsiteX1" fmla="*/ 2673551 w 2673551"/>
                  <a:gd name="connsiteY1" fmla="*/ 1506342 h 2037361"/>
                  <a:gd name="connsiteX2" fmla="*/ 1957683 w 2673551"/>
                  <a:gd name="connsiteY2" fmla="*/ 2037361 h 2037361"/>
                  <a:gd name="connsiteX3" fmla="*/ 0 w 2673551"/>
                  <a:gd name="connsiteY3" fmla="*/ 94027 h 2037361"/>
                  <a:gd name="connsiteX0" fmla="*/ 944765 w 2673551"/>
                  <a:gd name="connsiteY0" fmla="*/ 0 h 2037361"/>
                  <a:gd name="connsiteX1" fmla="*/ 1125105 w 2673551"/>
                  <a:gd name="connsiteY1" fmla="*/ 142582 h 2037361"/>
                  <a:gd name="connsiteX2" fmla="*/ 2673551 w 2673551"/>
                  <a:gd name="connsiteY2" fmla="*/ 1506342 h 2037361"/>
                  <a:gd name="connsiteX3" fmla="*/ 1957683 w 2673551"/>
                  <a:gd name="connsiteY3" fmla="*/ 2037361 h 2037361"/>
                  <a:gd name="connsiteX4" fmla="*/ 0 w 2673551"/>
                  <a:gd name="connsiteY4" fmla="*/ 94027 h 2037361"/>
                  <a:gd name="connsiteX0" fmla="*/ 81165 w 2673551"/>
                  <a:gd name="connsiteY0" fmla="*/ 0 h 1952695"/>
                  <a:gd name="connsiteX1" fmla="*/ 1125105 w 2673551"/>
                  <a:gd name="connsiteY1" fmla="*/ 57916 h 1952695"/>
                  <a:gd name="connsiteX2" fmla="*/ 2673551 w 2673551"/>
                  <a:gd name="connsiteY2" fmla="*/ 1421676 h 1952695"/>
                  <a:gd name="connsiteX3" fmla="*/ 1957683 w 2673551"/>
                  <a:gd name="connsiteY3" fmla="*/ 1952695 h 1952695"/>
                  <a:gd name="connsiteX4" fmla="*/ 0 w 2673551"/>
                  <a:gd name="connsiteY4" fmla="*/ 9361 h 195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551" h="1952695">
                    <a:moveTo>
                      <a:pt x="81165" y="0"/>
                    </a:moveTo>
                    <a:lnTo>
                      <a:pt x="1125105" y="57916"/>
                    </a:lnTo>
                    <a:lnTo>
                      <a:pt x="2673551" y="1421676"/>
                    </a:lnTo>
                    <a:lnTo>
                      <a:pt x="1957683" y="1952695"/>
                    </a:lnTo>
                    <a:lnTo>
                      <a:pt x="0" y="9361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022917" y="4484760"/>
                <a:ext cx="387881" cy="34381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97535" y="5123349"/>
                <a:ext cx="637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DC-8</a:t>
                </a:r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H="1">
                <a:off x="3556001" y="1794934"/>
                <a:ext cx="4402666" cy="430106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167467" y="4199467"/>
                <a:ext cx="2726266" cy="13208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467" y="2963333"/>
                <a:ext cx="2590800" cy="155786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/>
              <p:cNvSpPr/>
              <p:nvPr/>
            </p:nvSpPr>
            <p:spPr>
              <a:xfrm>
                <a:off x="1759565" y="1"/>
                <a:ext cx="6410936" cy="6438266"/>
              </a:xfrm>
              <a:custGeom>
                <a:avLst/>
                <a:gdLst>
                  <a:gd name="connsiteX0" fmla="*/ 7971594 w 8522414"/>
                  <a:gd name="connsiteY0" fmla="*/ 3503586 h 6517587"/>
                  <a:gd name="connsiteX1" fmla="*/ 1285247 w 8522414"/>
                  <a:gd name="connsiteY1" fmla="*/ 6517587 h 6517587"/>
                  <a:gd name="connsiteX2" fmla="*/ 0 w 8522414"/>
                  <a:gd name="connsiteY2" fmla="*/ 2968103 h 6517587"/>
                  <a:gd name="connsiteX3" fmla="*/ 7328970 w 8522414"/>
                  <a:gd name="connsiteY3" fmla="*/ 0 h 6517587"/>
                  <a:gd name="connsiteX4" fmla="*/ 8461212 w 8522414"/>
                  <a:gd name="connsiteY4" fmla="*/ 596681 h 6517587"/>
                  <a:gd name="connsiteX5" fmla="*/ 8522414 w 8522414"/>
                  <a:gd name="connsiteY5" fmla="*/ 3258794 h 6517587"/>
                  <a:gd name="connsiteX6" fmla="*/ 7971594 w 8522414"/>
                  <a:gd name="connsiteY6" fmla="*/ 3503586 h 6517587"/>
                  <a:gd name="connsiteX0" fmla="*/ 7619681 w 8170501"/>
                  <a:gd name="connsiteY0" fmla="*/ 3503586 h 6517587"/>
                  <a:gd name="connsiteX1" fmla="*/ 933334 w 8170501"/>
                  <a:gd name="connsiteY1" fmla="*/ 6517587 h 6517587"/>
                  <a:gd name="connsiteX2" fmla="*/ 0 w 8170501"/>
                  <a:gd name="connsiteY2" fmla="*/ 3794276 h 6517587"/>
                  <a:gd name="connsiteX3" fmla="*/ 6977057 w 8170501"/>
                  <a:gd name="connsiteY3" fmla="*/ 0 h 6517587"/>
                  <a:gd name="connsiteX4" fmla="*/ 8109299 w 8170501"/>
                  <a:gd name="connsiteY4" fmla="*/ 596681 h 6517587"/>
                  <a:gd name="connsiteX5" fmla="*/ 8170501 w 8170501"/>
                  <a:gd name="connsiteY5" fmla="*/ 3258794 h 6517587"/>
                  <a:gd name="connsiteX6" fmla="*/ 7619681 w 8170501"/>
                  <a:gd name="connsiteY6" fmla="*/ 3503586 h 6517587"/>
                  <a:gd name="connsiteX0" fmla="*/ 7619681 w 8170501"/>
                  <a:gd name="connsiteY0" fmla="*/ 2922205 h 5936206"/>
                  <a:gd name="connsiteX1" fmla="*/ 933334 w 8170501"/>
                  <a:gd name="connsiteY1" fmla="*/ 5936206 h 5936206"/>
                  <a:gd name="connsiteX2" fmla="*/ 0 w 8170501"/>
                  <a:gd name="connsiteY2" fmla="*/ 3212895 h 5936206"/>
                  <a:gd name="connsiteX3" fmla="*/ 7191265 w 8170501"/>
                  <a:gd name="connsiteY3" fmla="*/ 0 h 5936206"/>
                  <a:gd name="connsiteX4" fmla="*/ 8109299 w 8170501"/>
                  <a:gd name="connsiteY4" fmla="*/ 15300 h 5936206"/>
                  <a:gd name="connsiteX5" fmla="*/ 8170501 w 8170501"/>
                  <a:gd name="connsiteY5" fmla="*/ 2677413 h 5936206"/>
                  <a:gd name="connsiteX6" fmla="*/ 7619681 w 8170501"/>
                  <a:gd name="connsiteY6" fmla="*/ 2922205 h 5936206"/>
                  <a:gd name="connsiteX0" fmla="*/ 7619681 w 8170501"/>
                  <a:gd name="connsiteY0" fmla="*/ 2922205 h 5722013"/>
                  <a:gd name="connsiteX1" fmla="*/ 887433 w 8170501"/>
                  <a:gd name="connsiteY1" fmla="*/ 5722013 h 5722013"/>
                  <a:gd name="connsiteX2" fmla="*/ 0 w 8170501"/>
                  <a:gd name="connsiteY2" fmla="*/ 3212895 h 5722013"/>
                  <a:gd name="connsiteX3" fmla="*/ 7191265 w 8170501"/>
                  <a:gd name="connsiteY3" fmla="*/ 0 h 5722013"/>
                  <a:gd name="connsiteX4" fmla="*/ 8109299 w 8170501"/>
                  <a:gd name="connsiteY4" fmla="*/ 15300 h 5722013"/>
                  <a:gd name="connsiteX5" fmla="*/ 8170501 w 8170501"/>
                  <a:gd name="connsiteY5" fmla="*/ 2677413 h 5722013"/>
                  <a:gd name="connsiteX6" fmla="*/ 7619681 w 8170501"/>
                  <a:gd name="connsiteY6" fmla="*/ 2922205 h 5722013"/>
                  <a:gd name="connsiteX0" fmla="*/ 7619681 w 8109299"/>
                  <a:gd name="connsiteY0" fmla="*/ 2922205 h 5722013"/>
                  <a:gd name="connsiteX1" fmla="*/ 887433 w 8109299"/>
                  <a:gd name="connsiteY1" fmla="*/ 5722013 h 5722013"/>
                  <a:gd name="connsiteX2" fmla="*/ 0 w 8109299"/>
                  <a:gd name="connsiteY2" fmla="*/ 3212895 h 5722013"/>
                  <a:gd name="connsiteX3" fmla="*/ 7191265 w 8109299"/>
                  <a:gd name="connsiteY3" fmla="*/ 0 h 5722013"/>
                  <a:gd name="connsiteX4" fmla="*/ 8109299 w 8109299"/>
                  <a:gd name="connsiteY4" fmla="*/ 15300 h 5722013"/>
                  <a:gd name="connsiteX5" fmla="*/ 8109299 w 8109299"/>
                  <a:gd name="connsiteY5" fmla="*/ 2539718 h 5722013"/>
                  <a:gd name="connsiteX6" fmla="*/ 7619681 w 8109299"/>
                  <a:gd name="connsiteY6" fmla="*/ 2922205 h 5722013"/>
                  <a:gd name="connsiteX0" fmla="*/ 7573780 w 8109299"/>
                  <a:gd name="connsiteY0" fmla="*/ 2799809 h 5722013"/>
                  <a:gd name="connsiteX1" fmla="*/ 887433 w 8109299"/>
                  <a:gd name="connsiteY1" fmla="*/ 5722013 h 5722013"/>
                  <a:gd name="connsiteX2" fmla="*/ 0 w 8109299"/>
                  <a:gd name="connsiteY2" fmla="*/ 3212895 h 5722013"/>
                  <a:gd name="connsiteX3" fmla="*/ 7191265 w 8109299"/>
                  <a:gd name="connsiteY3" fmla="*/ 0 h 5722013"/>
                  <a:gd name="connsiteX4" fmla="*/ 8109299 w 8109299"/>
                  <a:gd name="connsiteY4" fmla="*/ 15300 h 5722013"/>
                  <a:gd name="connsiteX5" fmla="*/ 8109299 w 8109299"/>
                  <a:gd name="connsiteY5" fmla="*/ 2539718 h 5722013"/>
                  <a:gd name="connsiteX6" fmla="*/ 7573780 w 8109299"/>
                  <a:gd name="connsiteY6" fmla="*/ 2799809 h 5722013"/>
                  <a:gd name="connsiteX0" fmla="*/ 5921319 w 8109299"/>
                  <a:gd name="connsiteY0" fmla="*/ 0 h 6150399"/>
                  <a:gd name="connsiteX1" fmla="*/ 887433 w 8109299"/>
                  <a:gd name="connsiteY1" fmla="*/ 6150399 h 6150399"/>
                  <a:gd name="connsiteX2" fmla="*/ 0 w 8109299"/>
                  <a:gd name="connsiteY2" fmla="*/ 3641281 h 6150399"/>
                  <a:gd name="connsiteX3" fmla="*/ 7191265 w 8109299"/>
                  <a:gd name="connsiteY3" fmla="*/ 428386 h 6150399"/>
                  <a:gd name="connsiteX4" fmla="*/ 8109299 w 8109299"/>
                  <a:gd name="connsiteY4" fmla="*/ 443686 h 6150399"/>
                  <a:gd name="connsiteX5" fmla="*/ 8109299 w 8109299"/>
                  <a:gd name="connsiteY5" fmla="*/ 2968104 h 6150399"/>
                  <a:gd name="connsiteX6" fmla="*/ 5921319 w 8109299"/>
                  <a:gd name="connsiteY6" fmla="*/ 0 h 6150399"/>
                  <a:gd name="connsiteX0" fmla="*/ 5921319 w 8109299"/>
                  <a:gd name="connsiteY0" fmla="*/ 0 h 6150399"/>
                  <a:gd name="connsiteX1" fmla="*/ 887433 w 8109299"/>
                  <a:gd name="connsiteY1" fmla="*/ 6150399 h 6150399"/>
                  <a:gd name="connsiteX2" fmla="*/ 0 w 8109299"/>
                  <a:gd name="connsiteY2" fmla="*/ 3641281 h 6150399"/>
                  <a:gd name="connsiteX3" fmla="*/ 6410936 w 8109299"/>
                  <a:gd name="connsiteY3" fmla="*/ 3870773 h 6150399"/>
                  <a:gd name="connsiteX4" fmla="*/ 8109299 w 8109299"/>
                  <a:gd name="connsiteY4" fmla="*/ 443686 h 6150399"/>
                  <a:gd name="connsiteX5" fmla="*/ 8109299 w 8109299"/>
                  <a:gd name="connsiteY5" fmla="*/ 2968104 h 6150399"/>
                  <a:gd name="connsiteX6" fmla="*/ 5921319 w 8109299"/>
                  <a:gd name="connsiteY6" fmla="*/ 0 h 6150399"/>
                  <a:gd name="connsiteX0" fmla="*/ 5921319 w 8109299"/>
                  <a:gd name="connsiteY0" fmla="*/ 0 h 6150399"/>
                  <a:gd name="connsiteX1" fmla="*/ 887433 w 8109299"/>
                  <a:gd name="connsiteY1" fmla="*/ 6150399 h 6150399"/>
                  <a:gd name="connsiteX2" fmla="*/ 0 w 8109299"/>
                  <a:gd name="connsiteY2" fmla="*/ 3641281 h 6150399"/>
                  <a:gd name="connsiteX3" fmla="*/ 6410936 w 8109299"/>
                  <a:gd name="connsiteY3" fmla="*/ 3870773 h 6150399"/>
                  <a:gd name="connsiteX4" fmla="*/ 8109299 w 8109299"/>
                  <a:gd name="connsiteY4" fmla="*/ 443686 h 6150399"/>
                  <a:gd name="connsiteX5" fmla="*/ 5921319 w 8109299"/>
                  <a:gd name="connsiteY5" fmla="*/ 0 h 6150399"/>
                  <a:gd name="connsiteX0" fmla="*/ 5921319 w 6410936"/>
                  <a:gd name="connsiteY0" fmla="*/ 0 h 6150399"/>
                  <a:gd name="connsiteX1" fmla="*/ 887433 w 6410936"/>
                  <a:gd name="connsiteY1" fmla="*/ 6150399 h 6150399"/>
                  <a:gd name="connsiteX2" fmla="*/ 0 w 6410936"/>
                  <a:gd name="connsiteY2" fmla="*/ 3641281 h 6150399"/>
                  <a:gd name="connsiteX3" fmla="*/ 6410936 w 6410936"/>
                  <a:gd name="connsiteY3" fmla="*/ 3870773 h 6150399"/>
                  <a:gd name="connsiteX4" fmla="*/ 5921319 w 6410936"/>
                  <a:gd name="connsiteY4" fmla="*/ 0 h 6150399"/>
                  <a:gd name="connsiteX0" fmla="*/ 5921319 w 6410936"/>
                  <a:gd name="connsiteY0" fmla="*/ 0 h 6150399"/>
                  <a:gd name="connsiteX1" fmla="*/ 4692035 w 6410936"/>
                  <a:gd name="connsiteY1" fmla="*/ 1490133 h 6150399"/>
                  <a:gd name="connsiteX2" fmla="*/ 887433 w 6410936"/>
                  <a:gd name="connsiteY2" fmla="*/ 6150399 h 6150399"/>
                  <a:gd name="connsiteX3" fmla="*/ 0 w 6410936"/>
                  <a:gd name="connsiteY3" fmla="*/ 3641281 h 6150399"/>
                  <a:gd name="connsiteX4" fmla="*/ 6410936 w 6410936"/>
                  <a:gd name="connsiteY4" fmla="*/ 3870773 h 6150399"/>
                  <a:gd name="connsiteX5" fmla="*/ 5921319 w 6410936"/>
                  <a:gd name="connsiteY5" fmla="*/ 0 h 6150399"/>
                  <a:gd name="connsiteX0" fmla="*/ 5921319 w 6410936"/>
                  <a:gd name="connsiteY0" fmla="*/ 0 h 6150399"/>
                  <a:gd name="connsiteX1" fmla="*/ 5318568 w 6410936"/>
                  <a:gd name="connsiteY1" fmla="*/ 1964266 h 6150399"/>
                  <a:gd name="connsiteX2" fmla="*/ 887433 w 6410936"/>
                  <a:gd name="connsiteY2" fmla="*/ 6150399 h 6150399"/>
                  <a:gd name="connsiteX3" fmla="*/ 0 w 6410936"/>
                  <a:gd name="connsiteY3" fmla="*/ 3641281 h 6150399"/>
                  <a:gd name="connsiteX4" fmla="*/ 6410936 w 6410936"/>
                  <a:gd name="connsiteY4" fmla="*/ 3870773 h 6150399"/>
                  <a:gd name="connsiteX5" fmla="*/ 5921319 w 6410936"/>
                  <a:gd name="connsiteY5" fmla="*/ 0 h 6150399"/>
                  <a:gd name="connsiteX0" fmla="*/ 5921319 w 6410936"/>
                  <a:gd name="connsiteY0" fmla="*/ 0 h 6150399"/>
                  <a:gd name="connsiteX1" fmla="*/ 5589502 w 6410936"/>
                  <a:gd name="connsiteY1" fmla="*/ 2319866 h 6150399"/>
                  <a:gd name="connsiteX2" fmla="*/ 887433 w 6410936"/>
                  <a:gd name="connsiteY2" fmla="*/ 6150399 h 6150399"/>
                  <a:gd name="connsiteX3" fmla="*/ 0 w 6410936"/>
                  <a:gd name="connsiteY3" fmla="*/ 3641281 h 6150399"/>
                  <a:gd name="connsiteX4" fmla="*/ 6410936 w 6410936"/>
                  <a:gd name="connsiteY4" fmla="*/ 3870773 h 6150399"/>
                  <a:gd name="connsiteX5" fmla="*/ 5921319 w 6410936"/>
                  <a:gd name="connsiteY5" fmla="*/ 0 h 6150399"/>
                  <a:gd name="connsiteX0" fmla="*/ 5921319 w 6410936"/>
                  <a:gd name="connsiteY0" fmla="*/ 0 h 6438266"/>
                  <a:gd name="connsiteX1" fmla="*/ 5589502 w 6410936"/>
                  <a:gd name="connsiteY1" fmla="*/ 2319866 h 6438266"/>
                  <a:gd name="connsiteX2" fmla="*/ 1310766 w 6410936"/>
                  <a:gd name="connsiteY2" fmla="*/ 6438266 h 6438266"/>
                  <a:gd name="connsiteX3" fmla="*/ 0 w 6410936"/>
                  <a:gd name="connsiteY3" fmla="*/ 3641281 h 6438266"/>
                  <a:gd name="connsiteX4" fmla="*/ 6410936 w 6410936"/>
                  <a:gd name="connsiteY4" fmla="*/ 3870773 h 6438266"/>
                  <a:gd name="connsiteX5" fmla="*/ 5921319 w 6410936"/>
                  <a:gd name="connsiteY5" fmla="*/ 0 h 643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10936" h="6438266">
                    <a:moveTo>
                      <a:pt x="5921319" y="0"/>
                    </a:moveTo>
                    <a:lnTo>
                      <a:pt x="5589502" y="2319866"/>
                    </a:lnTo>
                    <a:lnTo>
                      <a:pt x="1310766" y="6438266"/>
                    </a:lnTo>
                    <a:lnTo>
                      <a:pt x="0" y="3641281"/>
                    </a:lnTo>
                    <a:lnTo>
                      <a:pt x="6410936" y="3870773"/>
                    </a:lnTo>
                    <a:lnTo>
                      <a:pt x="5921319" y="0"/>
                    </a:lnTo>
                    <a:close/>
                  </a:path>
                </a:pathLst>
              </a:custGeom>
              <a:noFill/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302000" y="2963333"/>
                <a:ext cx="1591733" cy="247226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116667" y="4182534"/>
                <a:ext cx="558800" cy="179493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2236389" y="3589492"/>
                <a:ext cx="61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ER-2</a:t>
                </a:r>
                <a:endParaRPr lang="en-US" dirty="0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202514" y="3308350"/>
                <a:ext cx="1093636" cy="338554"/>
                <a:chOff x="6202514" y="3308350"/>
                <a:chExt cx="1093636" cy="338554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6202514" y="3370889"/>
                  <a:ext cx="204636" cy="204161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6457950" y="3308350"/>
                  <a:ext cx="838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NPOL</a:t>
                  </a:r>
                  <a:endParaRPr lang="en-US" sz="1600" dirty="0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7613650" y="8255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X-band</a:t>
              </a:r>
              <a:endParaRPr lang="en-US" sz="16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358214" y="145089"/>
              <a:ext cx="204636" cy="204161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24" idx="5"/>
            </p:cNvCxnSpPr>
            <p:nvPr/>
          </p:nvCxnSpPr>
          <p:spPr>
            <a:xfrm>
              <a:off x="7532882" y="319351"/>
              <a:ext cx="510451" cy="301651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087033" y="736600"/>
              <a:ext cx="5149851" cy="4948766"/>
              <a:chOff x="1490133" y="660400"/>
              <a:chExt cx="5149851" cy="4948766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490133" y="660400"/>
                <a:ext cx="5130800" cy="4792133"/>
              </a:xfrm>
              <a:custGeom>
                <a:avLst/>
                <a:gdLst>
                  <a:gd name="connsiteX0" fmla="*/ 0 w 5130800"/>
                  <a:gd name="connsiteY0" fmla="*/ 4792133 h 4792133"/>
                  <a:gd name="connsiteX1" fmla="*/ 1083734 w 5130800"/>
                  <a:gd name="connsiteY1" fmla="*/ 4605867 h 4792133"/>
                  <a:gd name="connsiteX2" fmla="*/ 1845734 w 5130800"/>
                  <a:gd name="connsiteY2" fmla="*/ 4250267 h 4792133"/>
                  <a:gd name="connsiteX3" fmla="*/ 2777067 w 5130800"/>
                  <a:gd name="connsiteY3" fmla="*/ 3623733 h 4792133"/>
                  <a:gd name="connsiteX4" fmla="*/ 3556000 w 5130800"/>
                  <a:gd name="connsiteY4" fmla="*/ 2912533 h 4792133"/>
                  <a:gd name="connsiteX5" fmla="*/ 4216400 w 5130800"/>
                  <a:gd name="connsiteY5" fmla="*/ 2065867 h 4792133"/>
                  <a:gd name="connsiteX6" fmla="*/ 4792134 w 5130800"/>
                  <a:gd name="connsiteY6" fmla="*/ 982133 h 4792133"/>
                  <a:gd name="connsiteX7" fmla="*/ 5130800 w 5130800"/>
                  <a:gd name="connsiteY7" fmla="*/ 0 h 479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30800" h="4792133">
                    <a:moveTo>
                      <a:pt x="0" y="4792133"/>
                    </a:moveTo>
                    <a:cubicBezTo>
                      <a:pt x="388056" y="4744155"/>
                      <a:pt x="776112" y="4696178"/>
                      <a:pt x="1083734" y="4605867"/>
                    </a:cubicBezTo>
                    <a:cubicBezTo>
                      <a:pt x="1391356" y="4515556"/>
                      <a:pt x="1563512" y="4413956"/>
                      <a:pt x="1845734" y="4250267"/>
                    </a:cubicBezTo>
                    <a:cubicBezTo>
                      <a:pt x="2127956" y="4086578"/>
                      <a:pt x="2492023" y="3846689"/>
                      <a:pt x="2777067" y="3623733"/>
                    </a:cubicBezTo>
                    <a:cubicBezTo>
                      <a:pt x="3062111" y="3400777"/>
                      <a:pt x="3316111" y="3172177"/>
                      <a:pt x="3556000" y="2912533"/>
                    </a:cubicBezTo>
                    <a:cubicBezTo>
                      <a:pt x="3795889" y="2652889"/>
                      <a:pt x="4010378" y="2387600"/>
                      <a:pt x="4216400" y="2065867"/>
                    </a:cubicBezTo>
                    <a:cubicBezTo>
                      <a:pt x="4422422" y="1744134"/>
                      <a:pt x="4639734" y="1326444"/>
                      <a:pt x="4792134" y="982133"/>
                    </a:cubicBezTo>
                    <a:cubicBezTo>
                      <a:pt x="4944534" y="637822"/>
                      <a:pt x="5130800" y="0"/>
                      <a:pt x="5130800" y="0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3338288">
                <a:off x="1862667" y="533823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1945957">
                <a:off x="3329517" y="479213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1419642">
                <a:off x="4504266" y="393488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337055">
                <a:off x="5672667" y="256328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21144486">
                <a:off x="6352118" y="1178983"/>
                <a:ext cx="287866" cy="25400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16000" y="1371600"/>
              <a:ext cx="3009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Sample Flight Patterns </a:t>
              </a:r>
              <a:endParaRPr lang="en-US" sz="24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775201" y="2878292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89300" y="30988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25700" y="28067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dropsondes</a:t>
            </a:r>
            <a:endParaRPr lang="en-US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813300" y="55880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57400" y="42545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18200" y="4597400"/>
            <a:ext cx="203200" cy="215900"/>
          </a:xfrm>
          <a:prstGeom prst="ellips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041900" y="5024592"/>
            <a:ext cx="17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Spiral ascent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03200"/>
            <a:ext cx="7583487" cy="104438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130300"/>
            <a:ext cx="8135937" cy="55753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OLYMPEX</a:t>
            </a:r>
            <a:r>
              <a:rPr lang="en-US" dirty="0" smtClean="0"/>
              <a:t> is a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ground validation campa</a:t>
            </a:r>
            <a:r>
              <a:rPr lang="en-US" dirty="0" smtClean="0">
                <a:solidFill>
                  <a:srgbClr val="9DF131"/>
                </a:solidFill>
              </a:rPr>
              <a:t>ign</a:t>
            </a:r>
            <a:r>
              <a:rPr lang="en-US" dirty="0" smtClean="0"/>
              <a:t> for the GPM satellite that will occur Fall 2015 thru Winter 2016</a:t>
            </a:r>
          </a:p>
          <a:p>
            <a:r>
              <a:rPr lang="en-US" dirty="0" smtClean="0"/>
              <a:t>OLYMPEX primary objective is to </a:t>
            </a:r>
            <a:r>
              <a:rPr lang="en-US" dirty="0" smtClean="0">
                <a:solidFill>
                  <a:srgbClr val="9DF131"/>
                </a:solidFill>
              </a:rPr>
              <a:t>measure</a:t>
            </a:r>
            <a:r>
              <a:rPr lang="en-US" dirty="0" smtClean="0"/>
              <a:t> and document the </a:t>
            </a:r>
            <a:r>
              <a:rPr lang="en-US" dirty="0" smtClean="0">
                <a:solidFill>
                  <a:srgbClr val="9DF131"/>
                </a:solidFill>
              </a:rPr>
              <a:t>characteristics of rain/snow </a:t>
            </a:r>
            <a:r>
              <a:rPr lang="en-US" dirty="0" smtClean="0"/>
              <a:t>from ocean to coast to </a:t>
            </a:r>
            <a:r>
              <a:rPr lang="en-US" dirty="0" smtClean="0">
                <a:solidFill>
                  <a:srgbClr val="9DF131"/>
                </a:solidFill>
              </a:rPr>
              <a:t>complex terrain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Will have installations of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ground instruments at a variety of elevations and locations</a:t>
            </a:r>
            <a:r>
              <a:rPr lang="en-US" dirty="0" smtClean="0"/>
              <a:t> to measure rain/snow amounts and precipitation characteristics </a:t>
            </a:r>
          </a:p>
          <a:p>
            <a:r>
              <a:rPr lang="en-US" dirty="0" smtClean="0"/>
              <a:t>High terrain measurements include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snow cameras</a:t>
            </a:r>
            <a:r>
              <a:rPr lang="en-US" dirty="0" smtClean="0"/>
              <a:t>, 2 installations of sophisticated instruments where power is available, and 2 installations running on batteries/solar. </a:t>
            </a:r>
          </a:p>
          <a:p>
            <a:r>
              <a:rPr lang="en-US" dirty="0" smtClean="0"/>
              <a:t>There will be 2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radars</a:t>
            </a:r>
            <a:r>
              <a:rPr lang="en-US" dirty="0" smtClean="0"/>
              <a:t> and 4 upper-looking micro radars and one DOW. Operations Nov 1 – Dec 21, 2015 and Jan 3 – 15, 2016.</a:t>
            </a:r>
          </a:p>
          <a:p>
            <a:r>
              <a:rPr lang="en-US" dirty="0" smtClean="0"/>
              <a:t>There will be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 aircraft </a:t>
            </a:r>
            <a:r>
              <a:rPr lang="en-US" dirty="0" smtClean="0"/>
              <a:t>from Nov 6 – Dec 21, 2015 that will fly during intensive observation periods when we have approaching storm systems (complicated operations).</a:t>
            </a:r>
          </a:p>
        </p:txBody>
      </p:sp>
    </p:spTree>
    <p:extLst>
      <p:ext uri="{BB962C8B-B14F-4D97-AF65-F5344CB8AC3E}">
        <p14:creationId xmlns:p14="http://schemas.microsoft.com/office/powerpoint/2010/main" val="304925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381001"/>
            <a:ext cx="7583487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Core Satellite of GPM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700" y="4394201"/>
            <a:ext cx="8699500" cy="23114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effectLst/>
              </a:rPr>
              <a:t>The core satellite of 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GPM </a:t>
            </a:r>
            <a:r>
              <a:rPr lang="en-US" sz="2400" dirty="0" smtClean="0"/>
              <a:t>is a Polar Orbiting satellite sampling from Antarctic circle to Arctic circle</a:t>
            </a:r>
          </a:p>
          <a:p>
            <a:r>
              <a:rPr lang="en-US" sz="2400" dirty="0" smtClean="0"/>
              <a:t>Non-sun synchronous orbit – crosses the equator at variable local times</a:t>
            </a:r>
          </a:p>
          <a:p>
            <a:r>
              <a:rPr lang="en-US" sz="2400" dirty="0"/>
              <a:t>Prior generation TRMM only sampled tropical regions </a:t>
            </a:r>
            <a:endParaRPr lang="en-US" sz="2400" dirty="0" smtClean="0"/>
          </a:p>
          <a:p>
            <a:r>
              <a:rPr lang="en-US" sz="2400" dirty="0" smtClean="0"/>
              <a:t>GPM officially means a consortium of precipitation measuring satellites (DMSP, NOAA) which together sample the globe frequently.  At any given location, may have 8 overpasses</a:t>
            </a:r>
          </a:p>
        </p:txBody>
      </p:sp>
      <p:pic>
        <p:nvPicPr>
          <p:cNvPr id="12" name="Picture 11" descr="GPM_Auto1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112821"/>
            <a:ext cx="6299200" cy="31668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03400" y="1752600"/>
            <a:ext cx="939800" cy="523220"/>
          </a:xfrm>
          <a:prstGeom prst="rect">
            <a:avLst/>
          </a:prstGeom>
          <a:solidFill>
            <a:srgbClr val="2273C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GPM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8900" y="1775480"/>
            <a:ext cx="1206500" cy="523220"/>
          </a:xfrm>
          <a:prstGeom prst="rect">
            <a:avLst/>
          </a:prstGeom>
          <a:solidFill>
            <a:srgbClr val="C5C64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TRMM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740891main_GPM_constellation_updated_8_25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965199"/>
            <a:ext cx="6629400" cy="4881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03200"/>
            <a:ext cx="7583487" cy="1044388"/>
          </a:xfrm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451100"/>
            <a:ext cx="8135937" cy="4254500"/>
          </a:xfrm>
        </p:spPr>
        <p:txBody>
          <a:bodyPr>
            <a:norm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This </a:t>
            </a:r>
            <a:r>
              <a:rPr lang="en-US" sz="2400" dirty="0">
                <a:solidFill>
                  <a:srgbClr val="FFFF00"/>
                </a:solidFill>
              </a:rPr>
              <a:t>work is supported by the National Aeronautics and Space Administration grants NNX13AG71G &amp; NNX14AO64G </a:t>
            </a:r>
          </a:p>
        </p:txBody>
      </p:sp>
    </p:spTree>
    <p:extLst>
      <p:ext uri="{BB962C8B-B14F-4D97-AF65-F5344CB8AC3E}">
        <p14:creationId xmlns:p14="http://schemas.microsoft.com/office/powerpoint/2010/main" val="206965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363" y="381001"/>
            <a:ext cx="8148637" cy="635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The Core Satellite of GPM – Updated Instruments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00600" y="4277227"/>
            <a:ext cx="3822700" cy="239027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Dual Precipitation Radar (</a:t>
            </a:r>
            <a:r>
              <a:rPr lang="en-US" sz="2400" dirty="0" smtClean="0">
                <a:solidFill>
                  <a:srgbClr val="FFFF00"/>
                </a:solidFill>
              </a:rPr>
              <a:t>DPR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measures 3-D structure of precipitation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Ku-band (245 km width swath) and </a:t>
            </a:r>
            <a:r>
              <a:rPr lang="en-US" dirty="0" err="1" smtClean="0">
                <a:solidFill>
                  <a:srgbClr val="FFFFFF"/>
                </a:solidFill>
              </a:rPr>
              <a:t>Ka</a:t>
            </a:r>
            <a:r>
              <a:rPr lang="en-US" dirty="0" smtClean="0">
                <a:solidFill>
                  <a:srgbClr val="FFFFFF"/>
                </a:solidFill>
              </a:rPr>
              <a:t>-band (120 km width swath)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Sensitive to a range of precipitation intensities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5300" y="1320800"/>
            <a:ext cx="4165600" cy="2616200"/>
            <a:chOff x="2489200" y="1219200"/>
            <a:chExt cx="4165600" cy="2616200"/>
          </a:xfrm>
        </p:grpSpPr>
        <p:pic>
          <p:nvPicPr>
            <p:cNvPr id="9" name="Picture 8" descr="diagram_GPM_satellit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550" y="1234058"/>
              <a:ext cx="4152900" cy="258864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89200" y="1219200"/>
              <a:ext cx="4165600" cy="2616200"/>
            </a:xfrm>
            <a:prstGeom prst="rect">
              <a:avLst/>
            </a:prstGeom>
            <a:noFill/>
            <a:ln w="25400" cap="flat" cmpd="sng" algn="ctr">
              <a:solidFill>
                <a:srgbClr val="649F7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3" descr="GMI-medium.jpg"/>
          <p:cNvPicPr>
            <a:picLocks noChangeAspect="1"/>
          </p:cNvPicPr>
          <p:nvPr/>
        </p:nvPicPr>
        <p:blipFill>
          <a:blip r:embed="rId3"/>
          <a:srcRect l="1757" r="-611"/>
          <a:stretch>
            <a:fillRect/>
          </a:stretch>
        </p:blipFill>
        <p:spPr>
          <a:xfrm>
            <a:off x="317500" y="1462088"/>
            <a:ext cx="1296988" cy="2233612"/>
          </a:xfrm>
          <a:prstGeom prst="rect">
            <a:avLst/>
          </a:prstGeom>
        </p:spPr>
      </p:pic>
      <p:pic>
        <p:nvPicPr>
          <p:cNvPr id="13" name="Picture 12" descr="DPR_Logo_Revis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058" y="1463067"/>
            <a:ext cx="2763842" cy="2410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10795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DF53D"/>
                </a:solidFill>
              </a:rPr>
              <a:t>GMI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1700" y="11176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DF53D"/>
                </a:solidFill>
              </a:rPr>
              <a:t>DPR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20700" y="4277227"/>
            <a:ext cx="3822700" cy="22378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GPM Microwave Imager (</a:t>
            </a:r>
            <a:r>
              <a:rPr lang="en-US" sz="2400" dirty="0" smtClean="0">
                <a:solidFill>
                  <a:srgbClr val="FFFF00"/>
                </a:solidFill>
              </a:rPr>
              <a:t>GMI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Passive microwave instrument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904 km swath width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Has frequencies sensitive to falling snow</a:t>
            </a:r>
          </a:p>
        </p:txBody>
      </p:sp>
    </p:spTree>
    <p:extLst>
      <p:ext uri="{BB962C8B-B14F-4D97-AF65-F5344CB8AC3E}">
        <p14:creationId xmlns:p14="http://schemas.microsoft.com/office/powerpoint/2010/main" val="294693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1" y="1574800"/>
            <a:ext cx="8445500" cy="5156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EBF98B"/>
                </a:solidFill>
              </a:rPr>
              <a:t>GPM Goals</a:t>
            </a:r>
          </a:p>
          <a:p>
            <a:pPr lvl="1"/>
            <a:r>
              <a:rPr lang="en-US" dirty="0" smtClean="0"/>
              <a:t>Measure rain and snow globally</a:t>
            </a:r>
          </a:p>
          <a:p>
            <a:pPr lvl="2"/>
            <a:r>
              <a:rPr lang="en-US" dirty="0" smtClean="0"/>
              <a:t>Wide range of intensities: from 0.2 mm/</a:t>
            </a:r>
            <a:r>
              <a:rPr lang="en-US" dirty="0" err="1" smtClean="0"/>
              <a:t>hr</a:t>
            </a:r>
            <a:r>
              <a:rPr lang="en-US" dirty="0" smtClean="0"/>
              <a:t> to 110 mm/</a:t>
            </a:r>
            <a:r>
              <a:rPr lang="en-US" dirty="0" err="1" smtClean="0"/>
              <a:t>hr</a:t>
            </a:r>
            <a:endParaRPr lang="en-US" dirty="0" smtClean="0"/>
          </a:p>
          <a:p>
            <a:pPr lvl="2"/>
            <a:r>
              <a:rPr lang="en-US" dirty="0" smtClean="0"/>
              <a:t>Wide range of locations: From ocean to complex terrain</a:t>
            </a:r>
          </a:p>
          <a:p>
            <a:pPr lvl="2"/>
            <a:r>
              <a:rPr lang="en-US" dirty="0" smtClean="0"/>
              <a:t>Wide range of regimes: Tropical rainfall to high latitude snowfall</a:t>
            </a:r>
          </a:p>
          <a:p>
            <a:pPr lvl="1"/>
            <a:r>
              <a:rPr lang="en-US" dirty="0" smtClean="0"/>
              <a:t>Apply to high impact events</a:t>
            </a:r>
          </a:p>
          <a:p>
            <a:pPr lvl="2"/>
            <a:r>
              <a:rPr lang="en-US" dirty="0" smtClean="0"/>
              <a:t>Monitoring flood, droughts</a:t>
            </a:r>
          </a:p>
          <a:p>
            <a:pPr lvl="2"/>
            <a:r>
              <a:rPr lang="en-US" dirty="0" smtClean="0"/>
              <a:t>Monitor water supply</a:t>
            </a:r>
          </a:p>
          <a:p>
            <a:r>
              <a:rPr lang="en-US" dirty="0" smtClean="0">
                <a:solidFill>
                  <a:srgbClr val="EBF98B"/>
                </a:solidFill>
              </a:rPr>
              <a:t>Need a Ground Validation (GV) Field campaigns to ensure success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Test assumptions used in algorithms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Calibrate satellite estimates of precipitation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Prior field campaigns done in summer convective regimes, or winter-time light snow regimes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Has not been done for winter-time synoptic-scale storm systems with rain/snow and in complex terrain: </a:t>
            </a:r>
            <a:r>
              <a:rPr lang="en-US" dirty="0" smtClean="0">
                <a:solidFill>
                  <a:srgbClr val="FFFF00"/>
                </a:solidFill>
              </a:rPr>
              <a:t>Olympic Mountains in Washington the perfect place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Picture 5" descr="583773main_GPM_Banner_1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71" y="319478"/>
            <a:ext cx="2520429" cy="189032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53265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63" y="458614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Climatology of the Olympic Peninsula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4804644"/>
            <a:ext cx="8674100" cy="2053355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Persistent moist onshore flow produces extraordinary annual precipitation totals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2500 mm (100”) on the coast and more than 4570 mm (180”) in the interior</a:t>
            </a:r>
          </a:p>
          <a:p>
            <a:endParaRPr lang="en-US" dirty="0"/>
          </a:p>
        </p:txBody>
      </p:sp>
      <p:pic>
        <p:nvPicPr>
          <p:cNvPr id="6" name="Picture 5" descr="F02_v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05" y="1553802"/>
            <a:ext cx="4148195" cy="2668961"/>
          </a:xfrm>
          <a:prstGeom prst="rect">
            <a:avLst/>
          </a:prstGeom>
        </p:spPr>
      </p:pic>
      <p:pic>
        <p:nvPicPr>
          <p:cNvPr id="7" name="Picture 6" descr="F03_v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06" y="1452201"/>
            <a:ext cx="3965961" cy="2668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946" y="4286263"/>
            <a:ext cx="393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BFF944"/>
                </a:solidFill>
              </a:rPr>
              <a:t>Climatology of MSLP from Nov-Feb from NCEP Reanalysis grids 1979 – 2012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8633" y="4108463"/>
            <a:ext cx="3828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BFF944"/>
                </a:solidFill>
              </a:rPr>
              <a:t>Annual average precipitation in inches from  PRISM (Parameter-elevation Regressions Independent Slopes Model)</a:t>
            </a:r>
          </a:p>
        </p:txBody>
      </p:sp>
      <p:sp>
        <p:nvSpPr>
          <p:cNvPr id="11" name="Oval 10"/>
          <p:cNvSpPr/>
          <p:nvPr/>
        </p:nvSpPr>
        <p:spPr>
          <a:xfrm>
            <a:off x="5078793" y="1958984"/>
            <a:ext cx="1012980" cy="1126276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54400" y="2327284"/>
            <a:ext cx="287872" cy="288916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7698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Climatology of Olympic Peninsula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895" y="5660445"/>
            <a:ext cx="8716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Rainiest months: Nov, Dec, Jan.  Range from 3.5” (90 mm) to 30” (750 mm) in Nov.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 any given day in Nov, Dec, Jan there </a:t>
            </a:r>
            <a:r>
              <a:rPr lang="en-US" dirty="0" smtClean="0">
                <a:solidFill>
                  <a:srgbClr val="FFFF00"/>
                </a:solidFill>
              </a:rPr>
              <a:t>is a </a:t>
            </a:r>
            <a:r>
              <a:rPr lang="en-US" b="1" dirty="0" smtClean="0">
                <a:solidFill>
                  <a:srgbClr val="FFFF00"/>
                </a:solidFill>
              </a:rPr>
              <a:t>73% probability of receiving &gt;0.01” </a:t>
            </a:r>
            <a:r>
              <a:rPr lang="en-US" b="1" dirty="0" smtClean="0">
                <a:solidFill>
                  <a:schemeClr val="bg1"/>
                </a:solidFill>
              </a:rPr>
              <a:t>rain </a:t>
            </a:r>
            <a:r>
              <a:rPr lang="en-US" dirty="0" smtClean="0">
                <a:solidFill>
                  <a:schemeClr val="bg1"/>
                </a:solidFill>
              </a:rPr>
              <a:t>and a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36% probability of receiving &gt; 0.5” </a:t>
            </a:r>
            <a:r>
              <a:rPr lang="en-US" b="1" dirty="0" smtClean="0">
                <a:solidFill>
                  <a:schemeClr val="bg1"/>
                </a:solidFill>
              </a:rPr>
              <a:t>rain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flipV="1">
            <a:off x="1342919" y="2742634"/>
            <a:ext cx="57188" cy="53361"/>
          </a:xfrm>
          <a:prstGeom prst="ellipse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2679700" y="4038600"/>
            <a:ext cx="622300" cy="33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473200" y="4419600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Monthly Average Precipitation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4" name="Picture 13" descr="F04_v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56028"/>
            <a:ext cx="5272020" cy="4320543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4241800" y="1482145"/>
            <a:ext cx="1346200" cy="4178300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59832" y="1617302"/>
            <a:ext cx="2605349" cy="2381449"/>
            <a:chOff x="131232" y="1617302"/>
            <a:chExt cx="2605349" cy="2381449"/>
          </a:xfrm>
        </p:grpSpPr>
        <p:pic>
          <p:nvPicPr>
            <p:cNvPr id="15" name="Picture 14" descr="F01_v04.jpg"/>
            <p:cNvPicPr>
              <a:picLocks noChangeAspect="1"/>
            </p:cNvPicPr>
            <p:nvPr/>
          </p:nvPicPr>
          <p:blipFill rotWithShape="1">
            <a:blip r:embed="rId3"/>
            <a:srcRect l="55373" b="5995"/>
            <a:stretch/>
          </p:blipFill>
          <p:spPr>
            <a:xfrm>
              <a:off x="131232" y="1617302"/>
              <a:ext cx="2605349" cy="2381449"/>
            </a:xfrm>
            <a:prstGeom prst="rect">
              <a:avLst/>
            </a:prstGeom>
          </p:spPr>
        </p:pic>
        <p:sp>
          <p:nvSpPr>
            <p:cNvPr id="16" name="Teardrop 15"/>
            <p:cNvSpPr/>
            <p:nvPr/>
          </p:nvSpPr>
          <p:spPr>
            <a:xfrm rot="19185818">
              <a:off x="712791" y="2581729"/>
              <a:ext cx="110374" cy="109628"/>
            </a:xfrm>
            <a:prstGeom prst="teardrop">
              <a:avLst>
                <a:gd name="adj" fmla="val 155669"/>
              </a:avLst>
            </a:prstGeom>
            <a:solidFill>
              <a:srgbClr val="10CD1D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136" y="2271031"/>
              <a:ext cx="9237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3">
                      <a:lumMod val="50000"/>
                    </a:schemeClr>
                  </a:solidFill>
                </a:rPr>
                <a:t>Clearwater</a:t>
              </a:r>
              <a:endParaRPr lang="en-US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06_v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" y="1221157"/>
            <a:ext cx="4396232" cy="3529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7698"/>
            <a:ext cx="7583487" cy="6099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Climatology of Olympic Peninsula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6375400" y="3709988"/>
            <a:ext cx="2352675" cy="2081212"/>
            <a:chOff x="6010275" y="1719506"/>
            <a:chExt cx="2352675" cy="2081212"/>
          </a:xfrm>
        </p:grpSpPr>
        <p:pic>
          <p:nvPicPr>
            <p:cNvPr id="11" name="Picture 19" descr="olympex_topo_KUIL"/>
            <p:cNvPicPr>
              <a:picLocks noChangeAspect="1" noChangeArrowheads="1"/>
            </p:cNvPicPr>
            <p:nvPr/>
          </p:nvPicPr>
          <p:blipFill>
            <a:blip r:embed="rId3"/>
            <a:srcRect t="6874" r="7513" b="7951"/>
            <a:stretch>
              <a:fillRect/>
            </a:stretch>
          </p:blipFill>
          <p:spPr bwMode="auto">
            <a:xfrm>
              <a:off x="6010275" y="1719506"/>
              <a:ext cx="2352675" cy="208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Diamond 11"/>
            <p:cNvSpPr/>
            <p:nvPr/>
          </p:nvSpPr>
          <p:spPr>
            <a:xfrm>
              <a:off x="6451600" y="2362200"/>
              <a:ext cx="127000" cy="889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86500" y="2400300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00"/>
                  </a:solidFill>
                </a:rPr>
                <a:t>KUIL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8" name="Picture 17" descr="quinault_rain_snowli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62100"/>
            <a:ext cx="2800350" cy="18669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3720" y="4991894"/>
            <a:ext cx="626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Mean 0°C level in winter during moist onshore flow = ~1.5 Km</a:t>
            </a:r>
          </a:p>
          <a:p>
            <a:pPr marL="274320" indent="-274320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This varies a lot from storm to storm and within each storm.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1116806" y="3137124"/>
            <a:ext cx="2794794" cy="794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6272" y="1384300"/>
            <a:ext cx="6528928" cy="4991100"/>
            <a:chOff x="786272" y="1384300"/>
            <a:chExt cx="6528928" cy="4991100"/>
          </a:xfrm>
        </p:grpSpPr>
        <p:sp>
          <p:nvSpPr>
            <p:cNvPr id="3" name="TextBox 2"/>
            <p:cNvSpPr txBox="1"/>
            <p:nvPr/>
          </p:nvSpPr>
          <p:spPr>
            <a:xfrm>
              <a:off x="786272" y="1424913"/>
              <a:ext cx="122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Prefrontal</a:t>
              </a:r>
            </a:p>
          </p:txBody>
        </p:sp>
        <p:pic>
          <p:nvPicPr>
            <p:cNvPr id="7" name="Picture 6" descr="201302250145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" y="1384300"/>
              <a:ext cx="4991100" cy="49911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97372" y="1409700"/>
            <a:ext cx="6681328" cy="5054600"/>
            <a:chOff x="697372" y="1409700"/>
            <a:chExt cx="6681328" cy="5054600"/>
          </a:xfrm>
        </p:grpSpPr>
        <p:sp>
          <p:nvSpPr>
            <p:cNvPr id="9" name="TextBox 8"/>
            <p:cNvSpPr txBox="1"/>
            <p:nvPr/>
          </p:nvSpPr>
          <p:spPr>
            <a:xfrm>
              <a:off x="697372" y="3037813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Frontal</a:t>
              </a:r>
            </a:p>
          </p:txBody>
        </p:sp>
        <p:pic>
          <p:nvPicPr>
            <p:cNvPr id="11" name="Picture 10" descr="201302250600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" y="1409700"/>
              <a:ext cx="5054600" cy="50546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10072" y="1409700"/>
            <a:ext cx="6681328" cy="5054600"/>
            <a:chOff x="710072" y="1409700"/>
            <a:chExt cx="6681328" cy="5054600"/>
          </a:xfrm>
        </p:grpSpPr>
        <p:sp>
          <p:nvSpPr>
            <p:cNvPr id="8" name="TextBox 7"/>
            <p:cNvSpPr txBox="1"/>
            <p:nvPr/>
          </p:nvSpPr>
          <p:spPr>
            <a:xfrm>
              <a:off x="710072" y="5120613"/>
              <a:ext cx="131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Postfrontal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201302251000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800" y="1409700"/>
              <a:ext cx="5054600" cy="5054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18004</TotalTime>
  <Words>1567</Words>
  <Application>Microsoft Macintosh PowerPoint</Application>
  <PresentationFormat>On-screen Show (4:3)</PresentationFormat>
  <Paragraphs>229</Paragraphs>
  <Slides>30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Revolution</vt:lpstr>
      <vt:lpstr>Equation</vt:lpstr>
      <vt:lpstr>OLYMPEX: A Ground-Validation Field Campaign for the Global Precipitation Mission (GPM) Satellite on the Olympic Peninsula in the Pacific Northwest</vt:lpstr>
      <vt:lpstr>OLYMPEX</vt:lpstr>
      <vt:lpstr>The Core Satellite of GPM</vt:lpstr>
      <vt:lpstr>The Core Satellite of GPM – Updated Instruments</vt:lpstr>
      <vt:lpstr>GPM</vt:lpstr>
      <vt:lpstr>The Climatology of the Olympic Peninsula</vt:lpstr>
      <vt:lpstr>Climatology of Olympic Peninsula</vt:lpstr>
      <vt:lpstr>Climatology of Olympic Peninsula</vt:lpstr>
      <vt:lpstr>Typical Frontal Passage  Three different regimes!</vt:lpstr>
      <vt:lpstr>Typical Frontal Passage  Three different regimes!</vt:lpstr>
      <vt:lpstr>OLYMPEX: Goals</vt:lpstr>
      <vt:lpstr>How to achieve these goals?</vt:lpstr>
      <vt:lpstr>Geographical Regions </vt:lpstr>
      <vt:lpstr>Ground Instrumentation Overview</vt:lpstr>
      <vt:lpstr>Ground Sites--Windward side of Olympics/Quinault Valley</vt:lpstr>
      <vt:lpstr>Ground Instruments – Tipping Bucket Networks </vt:lpstr>
      <vt:lpstr>Ground Instruments – Measuring Rain </vt:lpstr>
      <vt:lpstr>Ground Instrumentation Radar</vt:lpstr>
      <vt:lpstr>Ground Instrumentation Radar</vt:lpstr>
      <vt:lpstr>High Terrain Measurements</vt:lpstr>
      <vt:lpstr>Snow Camera Installations 2014 - 2015</vt:lpstr>
      <vt:lpstr>Precipitation event (snow) + Accumulation 1 of 2</vt:lpstr>
      <vt:lpstr>Accumulation 2 of 2</vt:lpstr>
      <vt:lpstr>Hurricane Ridge</vt:lpstr>
      <vt:lpstr>High Elevation Ground Sites – No Power</vt:lpstr>
      <vt:lpstr>Testing this year for high elevation installations with no power – Trailer at Snoqualmie Pass</vt:lpstr>
      <vt:lpstr>Aircraft</vt:lpstr>
      <vt:lpstr>PowerPoint Presentation</vt:lpstr>
      <vt:lpstr>Summary</vt:lpstr>
      <vt:lpstr>Acknowledgments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Robert Houze</cp:lastModifiedBy>
  <cp:revision>150</cp:revision>
  <cp:lastPrinted>2014-12-16T06:50:00Z</cp:lastPrinted>
  <dcterms:created xsi:type="dcterms:W3CDTF">2014-12-13T13:53:58Z</dcterms:created>
  <dcterms:modified xsi:type="dcterms:W3CDTF">2015-05-04T00:48:44Z</dcterms:modified>
</cp:coreProperties>
</file>