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83" r:id="rId2"/>
    <p:sldId id="303" r:id="rId3"/>
    <p:sldId id="291" r:id="rId4"/>
    <p:sldId id="257" r:id="rId5"/>
    <p:sldId id="298" r:id="rId6"/>
    <p:sldId id="270" r:id="rId7"/>
    <p:sldId id="261" r:id="rId8"/>
    <p:sldId id="299" r:id="rId9"/>
    <p:sldId id="300" r:id="rId10"/>
    <p:sldId id="301" r:id="rId11"/>
    <p:sldId id="302" r:id="rId12"/>
    <p:sldId id="297" r:id="rId13"/>
    <p:sldId id="295" r:id="rId14"/>
    <p:sldId id="296" r:id="rId15"/>
    <p:sldId id="264" r:id="rId16"/>
    <p:sldId id="293" r:id="rId17"/>
    <p:sldId id="304" r:id="rId18"/>
    <p:sldId id="294" r:id="rId19"/>
    <p:sldId id="274" r:id="rId20"/>
    <p:sldId id="290" r:id="rId21"/>
    <p:sldId id="268"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84DF"/>
    <a:srgbClr val="FF790A"/>
    <a:srgbClr val="E8E516"/>
    <a:srgbClr val="81FB81"/>
    <a:srgbClr val="9DFFA0"/>
    <a:srgbClr val="00E2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6" autoAdjust="0"/>
    <p:restoredTop sz="94660"/>
  </p:normalViewPr>
  <p:slideViewPr>
    <p:cSldViewPr snapToGrid="0" snapToObjects="1">
      <p:cViewPr>
        <p:scale>
          <a:sx n="95" d="100"/>
          <a:sy n="95" d="100"/>
        </p:scale>
        <p:origin x="-125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D92FC5-D8E9-0B45-A798-A26C41164430}" type="datetimeFigureOut">
              <a:rPr lang="en-US" smtClean="0"/>
              <a:t>2/27/15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56F7D2-75C2-DF49-99ED-7BC2AF9F438D}" type="slidenum">
              <a:rPr lang="en-US" smtClean="0"/>
              <a:t>‹#›</a:t>
            </a:fld>
            <a:endParaRPr lang="en-US"/>
          </a:p>
        </p:txBody>
      </p:sp>
    </p:spTree>
    <p:extLst>
      <p:ext uri="{BB962C8B-B14F-4D97-AF65-F5344CB8AC3E}">
        <p14:creationId xmlns:p14="http://schemas.microsoft.com/office/powerpoint/2010/main" val="12011097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t>
            </a:r>
            <a:r>
              <a:rPr lang="en-US" dirty="0"/>
              <a:t>start, I'll give a little overview of what goes into creating the network of ground sites.</a:t>
            </a:r>
          </a:p>
          <a:p>
            <a:r>
              <a:rPr lang="en-US" dirty="0"/>
              <a:t>Envision the ideal ground site like this one from a prior NASA </a:t>
            </a:r>
            <a:r>
              <a:rPr lang="en-US" dirty="0" err="1"/>
              <a:t>campain</a:t>
            </a:r>
            <a:r>
              <a:rPr lang="en-US" dirty="0"/>
              <a:t> in Iowa. A nice wide open field--perhaps too wide open, but plenty of room and no obstructions</a:t>
            </a:r>
          </a:p>
          <a:p>
            <a:r>
              <a:rPr lang="en-US" dirty="0"/>
              <a:t>Then there are the Olympic Mountains. This is an actual site and there is a person in there--we had a rain gauge there but the site is becoming overgrown.</a:t>
            </a:r>
          </a:p>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2</a:t>
            </a:fld>
            <a:endParaRPr lang="en-US"/>
          </a:p>
        </p:txBody>
      </p:sp>
    </p:spTree>
    <p:extLst>
      <p:ext uri="{BB962C8B-B14F-4D97-AF65-F5344CB8AC3E}">
        <p14:creationId xmlns:p14="http://schemas.microsoft.com/office/powerpoint/2010/main" val="1973050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meet the science objectives that Lynn discussed, the sites should follow the progression of precipitation as it is modified/enhanced by topography.</a:t>
            </a:r>
          </a:p>
          <a:p>
            <a:r>
              <a:rPr lang="en-US" dirty="0" smtClean="0"/>
              <a:t>However,</a:t>
            </a:r>
            <a:r>
              <a:rPr lang="en-US" baseline="0" dirty="0" smtClean="0"/>
              <a:t> there are a number of other factors that have to be considered. First, you need permission from the land/site owner, which is the National Park Service, Forest Service, Quinault Indian Nation, </a:t>
            </a:r>
            <a:r>
              <a:rPr lang="en-US" baseline="0" dirty="0" err="1" smtClean="0"/>
              <a:t>Fish&amp;Wildlife</a:t>
            </a:r>
            <a:r>
              <a:rPr lang="en-US" baseline="0" dirty="0" smtClean="0"/>
              <a:t> Service, NOAA, WS DOT, Communications companies, local government, and private landowners.</a:t>
            </a:r>
          </a:p>
          <a:p>
            <a:r>
              <a:rPr lang="en-US" baseline="0" dirty="0" smtClean="0"/>
              <a:t>Then there is accessibility—there are not many roads in the study area, some are dirt roads that have experienced mudslides, </a:t>
            </a:r>
            <a:r>
              <a:rPr lang="en-US" baseline="0" dirty="0" err="1" smtClean="0"/>
              <a:t>blowdowns</a:t>
            </a:r>
            <a:r>
              <a:rPr lang="en-US" baseline="0" dirty="0" smtClean="0"/>
              <a:t>, and snow blocking the road, while the Upper Quinault/</a:t>
            </a:r>
            <a:r>
              <a:rPr lang="en-US" baseline="0" dirty="0" err="1" smtClean="0"/>
              <a:t>Enchated</a:t>
            </a:r>
            <a:r>
              <a:rPr lang="en-US" baseline="0" dirty="0" smtClean="0"/>
              <a:t> Valley site requires 13 miles of hiking to reach the instruments. </a:t>
            </a:r>
          </a:p>
          <a:p>
            <a:r>
              <a:rPr lang="en-US" baseline="0" dirty="0" smtClean="0"/>
              <a:t>Communication—cell phone tower connection is preferred, otherwise sites have to be frequently inspected to ensure they are operating</a:t>
            </a:r>
          </a:p>
          <a:p>
            <a:r>
              <a:rPr lang="en-US" baseline="0" dirty="0" smtClean="0"/>
              <a:t>Electricity is only available at about half of our sites, the other half are powered by solar and battery power—but of course there are a lot of clouds and trees in our state so there are challenges associated with that. </a:t>
            </a:r>
          </a:p>
          <a:p>
            <a:r>
              <a:rPr lang="en-US" baseline="0" dirty="0" smtClean="0"/>
              <a:t>Vegetation—rain measurements are not accurate if vegetation is too close, but an exposed, open site is not ideal</a:t>
            </a:r>
          </a:p>
          <a:p>
            <a:r>
              <a:rPr lang="en-US" baseline="0" dirty="0" smtClean="0"/>
              <a:t>Security—don’t want the instruments to be stolen, but fortunately there isn’t too much of a market for plastic rain buckets. However, rain gauges do not function with bullet holes in them—and they also don’t work when Elk or bears tip them over. </a:t>
            </a:r>
          </a:p>
        </p:txBody>
      </p:sp>
      <p:sp>
        <p:nvSpPr>
          <p:cNvPr id="4" name="Slide Number Placeholder 3"/>
          <p:cNvSpPr>
            <a:spLocks noGrp="1"/>
          </p:cNvSpPr>
          <p:nvPr>
            <p:ph type="sldNum" sz="quarter" idx="10"/>
          </p:nvPr>
        </p:nvSpPr>
        <p:spPr/>
        <p:txBody>
          <a:bodyPr/>
          <a:lstStyle/>
          <a:p>
            <a:fld id="{4556F7D2-75C2-DF49-99ED-7BC2AF9F438D}" type="slidenum">
              <a:rPr lang="en-US" smtClean="0"/>
              <a:t>3</a:t>
            </a:fld>
            <a:endParaRPr lang="en-US"/>
          </a:p>
        </p:txBody>
      </p:sp>
    </p:spTree>
    <p:extLst>
      <p:ext uri="{BB962C8B-B14F-4D97-AF65-F5344CB8AC3E}">
        <p14:creationId xmlns:p14="http://schemas.microsoft.com/office/powerpoint/2010/main" val="27472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a:t>
            </a:r>
            <a:r>
              <a:rPr lang="en-US" baseline="0" dirty="0" smtClean="0"/>
              <a:t> planning decisions have resulted in a network of 12 sites, about half of which have power, and most of which are accessible by road, except the site well up the Quinault Valley which would be highly beneficial</a:t>
            </a:r>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4</a:t>
            </a:fld>
            <a:endParaRPr lang="en-US"/>
          </a:p>
        </p:txBody>
      </p:sp>
    </p:spTree>
    <p:extLst>
      <p:ext uri="{BB962C8B-B14F-4D97-AF65-F5344CB8AC3E}">
        <p14:creationId xmlns:p14="http://schemas.microsoft.com/office/powerpoint/2010/main" val="328550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Point out downward trend…trailer is in favorable</a:t>
            </a:r>
            <a:r>
              <a:rPr lang="en-US" baseline="0" dirty="0" smtClean="0"/>
              <a:t> location, Olympics are more cloudy</a:t>
            </a:r>
            <a:endParaRPr lang="en-US" dirty="0" smtClean="0"/>
          </a:p>
          <a:p>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7</a:t>
            </a:fld>
            <a:endParaRPr lang="en-US"/>
          </a:p>
        </p:txBody>
      </p:sp>
    </p:spTree>
    <p:extLst>
      <p:ext uri="{BB962C8B-B14F-4D97-AF65-F5344CB8AC3E}">
        <p14:creationId xmlns:p14="http://schemas.microsoft.com/office/powerpoint/2010/main" val="105818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general picture fits well with previous studies. As</a:t>
            </a:r>
            <a:r>
              <a:rPr lang="en-US" baseline="0" dirty="0" smtClean="0"/>
              <a:t> a frontal cyclone approaches topography, the structure of the precipitation changes in different regions of the system, and is modified by the terrain</a:t>
            </a:r>
          </a:p>
          <a:p>
            <a:r>
              <a:rPr lang="en-US" baseline="0" dirty="0" smtClean="0"/>
              <a:t>Medina et al (2007) studied radar observations over the Oregon Cascades</a:t>
            </a:r>
          </a:p>
          <a:p>
            <a:r>
              <a:rPr lang="en-US" baseline="0" dirty="0" smtClean="0"/>
              <a:t>-</a:t>
            </a:r>
            <a:r>
              <a:rPr lang="en-US" b="1" baseline="0" dirty="0" smtClean="0"/>
              <a:t>Early sector</a:t>
            </a:r>
            <a:r>
              <a:rPr lang="en-US" b="0" baseline="0" dirty="0" smtClean="0"/>
              <a:t>: warm front/warm advection, leading edge echo appears aloft and descends to surface, light/uniform </a:t>
            </a:r>
            <a:r>
              <a:rPr lang="en-US" b="0" baseline="0" dirty="0" err="1" smtClean="0"/>
              <a:t>precip</a:t>
            </a:r>
            <a:endParaRPr lang="en-US" b="0" baseline="0" dirty="0" smtClean="0"/>
          </a:p>
          <a:p>
            <a:r>
              <a:rPr lang="en-US" b="0" baseline="0" dirty="0" smtClean="0"/>
              <a:t>-</a:t>
            </a:r>
            <a:r>
              <a:rPr lang="en-US" b="1" baseline="0" dirty="0" smtClean="0"/>
              <a:t>Middle sector</a:t>
            </a:r>
            <a:r>
              <a:rPr lang="en-US" b="0" baseline="0" dirty="0" smtClean="0"/>
              <a:t>: low/cold/occluded front, besides the bright band (melting layer), a second, higher enhanced layer has been observed. Forced by vertically propagating gravity waves or growth by aggregation? Turbulent layer enhances hydrometer growth</a:t>
            </a:r>
          </a:p>
          <a:p>
            <a:r>
              <a:rPr lang="en-US" b="1" baseline="0" dirty="0" smtClean="0"/>
              <a:t>-Late sector</a:t>
            </a:r>
            <a:r>
              <a:rPr lang="en-US" b="0" baseline="0" dirty="0" smtClean="0"/>
              <a:t>: Broadened by orographic lift as small, shallow convective cells approach topography</a:t>
            </a:r>
          </a:p>
          <a:p>
            <a:r>
              <a:rPr lang="en-US" b="1" baseline="0" dirty="0" smtClean="0"/>
              <a:t>-We are especially interested in the variations in the </a:t>
            </a:r>
            <a:r>
              <a:rPr lang="en-US" b="1" baseline="0" dirty="0" err="1" smtClean="0"/>
              <a:t>brightband</a:t>
            </a:r>
            <a:r>
              <a:rPr lang="en-US" b="1" baseline="0" dirty="0" smtClean="0"/>
              <a:t> height and the microphysics</a:t>
            </a:r>
            <a:r>
              <a:rPr lang="en-US" b="0" baseline="0" dirty="0" smtClean="0"/>
              <a:t> because we are better equipped to study these features compared with previous field studies</a:t>
            </a:r>
            <a:endParaRPr lang="en-US" b="1" dirty="0"/>
          </a:p>
        </p:txBody>
      </p:sp>
      <p:sp>
        <p:nvSpPr>
          <p:cNvPr id="4" name="Slide Number Placeholder 3"/>
          <p:cNvSpPr>
            <a:spLocks noGrp="1"/>
          </p:cNvSpPr>
          <p:nvPr>
            <p:ph type="sldNum" sz="quarter" idx="10"/>
          </p:nvPr>
        </p:nvSpPr>
        <p:spPr/>
        <p:txBody>
          <a:bodyPr/>
          <a:lstStyle/>
          <a:p>
            <a:fld id="{383E10C8-6104-4F85-8A3D-2606BA83124C}" type="slidenum">
              <a:rPr lang="en-US" smtClean="0"/>
              <a:t>12</a:t>
            </a:fld>
            <a:endParaRPr lang="en-US"/>
          </a:p>
        </p:txBody>
      </p:sp>
    </p:spTree>
    <p:extLst>
      <p:ext uri="{BB962C8B-B14F-4D97-AF65-F5344CB8AC3E}">
        <p14:creationId xmlns:p14="http://schemas.microsoft.com/office/powerpoint/2010/main" val="352626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storm from this winter—coming</a:t>
            </a:r>
            <a:r>
              <a:rPr lang="en-US" baseline="0" dirty="0" smtClean="0"/>
              <a:t> from the southwest, high moisture content, mostly liquid </a:t>
            </a:r>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13</a:t>
            </a:fld>
            <a:endParaRPr lang="en-US"/>
          </a:p>
        </p:txBody>
      </p:sp>
    </p:spTree>
    <p:extLst>
      <p:ext uri="{BB962C8B-B14F-4D97-AF65-F5344CB8AC3E}">
        <p14:creationId xmlns:p14="http://schemas.microsoft.com/office/powerpoint/2010/main" val="573886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event, the </a:t>
            </a:r>
            <a:r>
              <a:rPr lang="en-US" dirty="0" err="1" smtClean="0"/>
              <a:t>precip</a:t>
            </a:r>
            <a:r>
              <a:rPr lang="en-US" dirty="0" smtClean="0"/>
              <a:t> was nearly all rain. There was only occasional mixing of sleet and snow. </a:t>
            </a:r>
          </a:p>
          <a:p>
            <a:r>
              <a:rPr lang="en-US" dirty="0" smtClean="0"/>
              <a:t>The </a:t>
            </a:r>
            <a:r>
              <a:rPr lang="en-US" dirty="0" err="1" smtClean="0"/>
              <a:t>Parsivel</a:t>
            </a:r>
            <a:r>
              <a:rPr lang="en-US" baseline="0" dirty="0" smtClean="0"/>
              <a:t> data shows relatively smooth reflectivity averaging 25-35 </a:t>
            </a:r>
            <a:r>
              <a:rPr lang="en-US" baseline="0" dirty="0" err="1" smtClean="0"/>
              <a:t>dBZ</a:t>
            </a:r>
            <a:r>
              <a:rPr lang="en-US" baseline="0" dirty="0" smtClean="0"/>
              <a:t> during the prefrontal period. </a:t>
            </a:r>
          </a:p>
          <a:p>
            <a:r>
              <a:rPr lang="en-US" baseline="0" dirty="0" smtClean="0"/>
              <a:t>In this case, we did not observe significant frontal enhancement.</a:t>
            </a:r>
          </a:p>
          <a:p>
            <a:r>
              <a:rPr lang="en-US" baseline="0" dirty="0" smtClean="0"/>
              <a:t>The postfrontal period is clearly marked by a greater variation in reflectivity—but almost no breaks in the precipitation. </a:t>
            </a:r>
          </a:p>
          <a:p>
            <a:r>
              <a:rPr lang="en-US" baseline="0" dirty="0" err="1" smtClean="0"/>
              <a:t>Precip</a:t>
            </a:r>
            <a:r>
              <a:rPr lang="en-US" baseline="0" dirty="0" smtClean="0"/>
              <a:t> accumulated 75 mm (3 inches) during this 24-hr period. We’ve observed </a:t>
            </a:r>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15</a:t>
            </a:fld>
            <a:endParaRPr lang="en-US"/>
          </a:p>
        </p:txBody>
      </p:sp>
    </p:spTree>
    <p:extLst>
      <p:ext uri="{BB962C8B-B14F-4D97-AF65-F5344CB8AC3E}">
        <p14:creationId xmlns:p14="http://schemas.microsoft.com/office/powerpoint/2010/main" val="298398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needed is</a:t>
            </a:r>
            <a:r>
              <a:rPr lang="en-US" baseline="0" dirty="0" smtClean="0"/>
              <a:t> very important—after a major 10-15” rainstorm, all </a:t>
            </a:r>
            <a:r>
              <a:rPr lang="en-US" baseline="0" dirty="0" err="1" smtClean="0"/>
              <a:t>Pluvios</a:t>
            </a:r>
            <a:r>
              <a:rPr lang="en-US" baseline="0" dirty="0" smtClean="0"/>
              <a:t> will have to be emptied</a:t>
            </a:r>
          </a:p>
          <a:p>
            <a:r>
              <a:rPr lang="en-US" baseline="0" dirty="0" smtClean="0"/>
              <a:t>*It is expected that snow/rime removal and heavier </a:t>
            </a:r>
            <a:r>
              <a:rPr lang="en-US" baseline="0" dirty="0" err="1" smtClean="0"/>
              <a:t>precip</a:t>
            </a:r>
            <a:r>
              <a:rPr lang="en-US" baseline="0" dirty="0" smtClean="0"/>
              <a:t> rates will require higher elevation sites to be visited more frequently</a:t>
            </a:r>
            <a:endParaRPr lang="en-US" dirty="0"/>
          </a:p>
        </p:txBody>
      </p:sp>
      <p:sp>
        <p:nvSpPr>
          <p:cNvPr id="4" name="Slide Number Placeholder 3"/>
          <p:cNvSpPr>
            <a:spLocks noGrp="1"/>
          </p:cNvSpPr>
          <p:nvPr>
            <p:ph type="sldNum" sz="quarter" idx="10"/>
          </p:nvPr>
        </p:nvSpPr>
        <p:spPr/>
        <p:txBody>
          <a:bodyPr/>
          <a:lstStyle/>
          <a:p>
            <a:fld id="{4556F7D2-75C2-DF49-99ED-7BC2AF9F438D}" type="slidenum">
              <a:rPr lang="en-US" smtClean="0"/>
              <a:t>20</a:t>
            </a:fld>
            <a:endParaRPr lang="en-US"/>
          </a:p>
        </p:txBody>
      </p:sp>
    </p:spTree>
    <p:extLst>
      <p:ext uri="{BB962C8B-B14F-4D97-AF65-F5344CB8AC3E}">
        <p14:creationId xmlns:p14="http://schemas.microsoft.com/office/powerpoint/2010/main" val="309347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3CFE48-7D88-B649-A4AA-A16AE6966CD7}" type="datetimeFigureOut">
              <a:rPr lang="en-US" smtClean="0"/>
              <a:t>2/27/15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327982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3CFE48-7D88-B649-A4AA-A16AE6966CD7}" type="datetimeFigureOut">
              <a:rPr lang="en-US" smtClean="0"/>
              <a:t>2/27/15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344303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3CFE48-7D88-B649-A4AA-A16AE6966CD7}" type="datetimeFigureOut">
              <a:rPr lang="en-US" smtClean="0"/>
              <a:t>2/27/15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699704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3CFE48-7D88-B649-A4AA-A16AE6966CD7}" type="datetimeFigureOut">
              <a:rPr lang="en-US" smtClean="0"/>
              <a:t>2/27/15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1713892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3CFE48-7D88-B649-A4AA-A16AE6966CD7}" type="datetimeFigureOut">
              <a:rPr lang="en-US" smtClean="0"/>
              <a:t>2/27/15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2299970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3CFE48-7D88-B649-A4AA-A16AE6966CD7}" type="datetimeFigureOut">
              <a:rPr lang="en-US" smtClean="0"/>
              <a:t>2/27/15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176177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3CFE48-7D88-B649-A4AA-A16AE6966CD7}" type="datetimeFigureOut">
              <a:rPr lang="en-US" smtClean="0"/>
              <a:t>2/27/15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136171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3CFE48-7D88-B649-A4AA-A16AE6966CD7}" type="datetimeFigureOut">
              <a:rPr lang="en-US" smtClean="0"/>
              <a:t>2/27/15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52501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CFE48-7D88-B649-A4AA-A16AE6966CD7}" type="datetimeFigureOut">
              <a:rPr lang="en-US" smtClean="0"/>
              <a:t>2/27/15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797116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3CFE48-7D88-B649-A4AA-A16AE6966CD7}" type="datetimeFigureOut">
              <a:rPr lang="en-US" smtClean="0"/>
              <a:t>2/27/15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3121080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3CFE48-7D88-B649-A4AA-A16AE6966CD7}" type="datetimeFigureOut">
              <a:rPr lang="en-US" smtClean="0"/>
              <a:t>2/27/15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C7DF42-2FD7-4649-97B4-A7B8D683680D}" type="slidenum">
              <a:rPr lang="en-US" smtClean="0"/>
              <a:t>‹#›</a:t>
            </a:fld>
            <a:endParaRPr lang="en-US"/>
          </a:p>
        </p:txBody>
      </p:sp>
    </p:spTree>
    <p:extLst>
      <p:ext uri="{BB962C8B-B14F-4D97-AF65-F5344CB8AC3E}">
        <p14:creationId xmlns:p14="http://schemas.microsoft.com/office/powerpoint/2010/main" val="18591605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CFE48-7D88-B649-A4AA-A16AE6966CD7}" type="datetimeFigureOut">
              <a:rPr lang="en-US" smtClean="0"/>
              <a:t>2/27/15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7DF42-2FD7-4649-97B4-A7B8D683680D}" type="slidenum">
              <a:rPr lang="en-US" smtClean="0"/>
              <a:t>‹#›</a:t>
            </a:fld>
            <a:endParaRPr lang="en-US"/>
          </a:p>
        </p:txBody>
      </p:sp>
    </p:spTree>
    <p:extLst>
      <p:ext uri="{BB962C8B-B14F-4D97-AF65-F5344CB8AC3E}">
        <p14:creationId xmlns:p14="http://schemas.microsoft.com/office/powerpoint/2010/main" val="3623227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696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568743"/>
            <a:ext cx="8229600" cy="1143000"/>
          </a:xfrm>
        </p:spPr>
        <p:txBody>
          <a:bodyPr>
            <a:normAutofit fontScale="90000"/>
          </a:bodyPr>
          <a:lstStyle/>
          <a:p>
            <a:r>
              <a:rPr lang="en-US" dirty="0" smtClean="0"/>
              <a:t>Preparing for the 2015-16 OLYMPEX Field Campaign: </a:t>
            </a:r>
            <a:br>
              <a:rPr lang="en-US" dirty="0" smtClean="0"/>
            </a:br>
            <a:r>
              <a:rPr lang="en-US" sz="2700" dirty="0" smtClean="0"/>
              <a:t>Challenges of observing heavy rain and snow in remote regions of the Olympic Mountains</a:t>
            </a:r>
            <a:endParaRPr lang="en-US" sz="2700" dirty="0"/>
          </a:p>
        </p:txBody>
      </p:sp>
      <p:sp>
        <p:nvSpPr>
          <p:cNvPr id="3" name="TextBox 2"/>
          <p:cNvSpPr txBox="1"/>
          <p:nvPr/>
        </p:nvSpPr>
        <p:spPr>
          <a:xfrm>
            <a:off x="2192421" y="5293895"/>
            <a:ext cx="3208421" cy="369332"/>
          </a:xfrm>
          <a:prstGeom prst="rect">
            <a:avLst/>
          </a:prstGeom>
          <a:noFill/>
        </p:spPr>
        <p:txBody>
          <a:bodyPr wrap="square" rtlCol="0">
            <a:spAutoFit/>
          </a:bodyPr>
          <a:lstStyle/>
          <a:p>
            <a:endParaRPr lang="en-US" dirty="0"/>
          </a:p>
        </p:txBody>
      </p:sp>
      <p:sp>
        <p:nvSpPr>
          <p:cNvPr id="5" name="TextBox 4"/>
          <p:cNvSpPr txBox="1"/>
          <p:nvPr/>
        </p:nvSpPr>
        <p:spPr>
          <a:xfrm>
            <a:off x="3900905" y="5057002"/>
            <a:ext cx="4785895" cy="1477328"/>
          </a:xfrm>
          <a:prstGeom prst="rect">
            <a:avLst/>
          </a:prstGeom>
          <a:noFill/>
        </p:spPr>
        <p:txBody>
          <a:bodyPr wrap="square" rtlCol="0">
            <a:spAutoFit/>
          </a:bodyPr>
          <a:lstStyle/>
          <a:p>
            <a:pPr algn="ctr"/>
            <a:r>
              <a:rPr lang="en-US" dirty="0" smtClean="0">
                <a:solidFill>
                  <a:schemeClr val="bg1"/>
                </a:solidFill>
              </a:rPr>
              <a:t>Joe Zagrodnik</a:t>
            </a:r>
          </a:p>
          <a:p>
            <a:pPr algn="ctr"/>
            <a:r>
              <a:rPr lang="en-US" dirty="0" smtClean="0">
                <a:solidFill>
                  <a:schemeClr val="bg1"/>
                </a:solidFill>
              </a:rPr>
              <a:t>Lynn </a:t>
            </a:r>
            <a:r>
              <a:rPr lang="en-US" dirty="0" err="1" smtClean="0">
                <a:solidFill>
                  <a:schemeClr val="bg1"/>
                </a:solidFill>
              </a:rPr>
              <a:t>McMurdie</a:t>
            </a:r>
            <a:r>
              <a:rPr lang="en-US" dirty="0" smtClean="0">
                <a:solidFill>
                  <a:schemeClr val="bg1"/>
                </a:solidFill>
              </a:rPr>
              <a:t>, Robert </a:t>
            </a:r>
            <a:r>
              <a:rPr lang="en-US" dirty="0" err="1" smtClean="0">
                <a:solidFill>
                  <a:schemeClr val="bg1"/>
                </a:solidFill>
              </a:rPr>
              <a:t>Houze</a:t>
            </a:r>
            <a:endParaRPr lang="en-US" dirty="0" smtClean="0">
              <a:solidFill>
                <a:schemeClr val="bg1"/>
              </a:solidFill>
            </a:endParaRPr>
          </a:p>
          <a:p>
            <a:pPr algn="ctr"/>
            <a:r>
              <a:rPr lang="en-US" dirty="0" smtClean="0">
                <a:solidFill>
                  <a:schemeClr val="bg1"/>
                </a:solidFill>
              </a:rPr>
              <a:t>University of Washington</a:t>
            </a:r>
          </a:p>
          <a:p>
            <a:pPr algn="ctr"/>
            <a:r>
              <a:rPr lang="en-US" dirty="0" smtClean="0">
                <a:solidFill>
                  <a:schemeClr val="bg1"/>
                </a:solidFill>
              </a:rPr>
              <a:t>Pacific NW Weather Workshop</a:t>
            </a:r>
          </a:p>
          <a:p>
            <a:pPr algn="ctr"/>
            <a:r>
              <a:rPr lang="en-US" dirty="0" smtClean="0">
                <a:solidFill>
                  <a:schemeClr val="bg1"/>
                </a:solidFill>
              </a:rPr>
              <a:t>Feb 27, 2015 </a:t>
            </a:r>
            <a:endParaRPr lang="en-US" dirty="0">
              <a:solidFill>
                <a:schemeClr val="bg1"/>
              </a:solidFill>
            </a:endParaRPr>
          </a:p>
        </p:txBody>
      </p:sp>
    </p:spTree>
    <p:extLst>
      <p:ext uri="{BB962C8B-B14F-4D97-AF65-F5344CB8AC3E}">
        <p14:creationId xmlns:p14="http://schemas.microsoft.com/office/powerpoint/2010/main" val="9537486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90"/>
            <a:ext cx="9144000" cy="1143000"/>
          </a:xfrm>
        </p:spPr>
        <p:txBody>
          <a:bodyPr>
            <a:normAutofit fontScale="90000"/>
          </a:bodyPr>
          <a:lstStyle/>
          <a:p>
            <a:r>
              <a:rPr lang="en-US" dirty="0" smtClean="0"/>
              <a:t>Q: Can instruments operate on batteries without heating element? </a:t>
            </a:r>
            <a:endParaRPr lang="en-US" dirty="0"/>
          </a:p>
        </p:txBody>
      </p:sp>
      <p:sp>
        <p:nvSpPr>
          <p:cNvPr id="3" name="TextBox 2"/>
          <p:cNvSpPr txBox="1"/>
          <p:nvPr/>
        </p:nvSpPr>
        <p:spPr>
          <a:xfrm>
            <a:off x="387684" y="3743158"/>
            <a:ext cx="8475579" cy="1200328"/>
          </a:xfrm>
          <a:prstGeom prst="rect">
            <a:avLst/>
          </a:prstGeom>
          <a:noFill/>
        </p:spPr>
        <p:txBody>
          <a:bodyPr wrap="square" rtlCol="0">
            <a:spAutoFit/>
          </a:bodyPr>
          <a:lstStyle/>
          <a:p>
            <a:r>
              <a:rPr lang="en-US" sz="2400" dirty="0" smtClean="0"/>
              <a:t>*Currently having issues with condensation inside of </a:t>
            </a:r>
            <a:r>
              <a:rPr lang="en-US" sz="2400" dirty="0" err="1" smtClean="0"/>
              <a:t>Parsivel</a:t>
            </a:r>
            <a:r>
              <a:rPr lang="en-US" sz="2400" dirty="0" smtClean="0"/>
              <a:t> head. Attempting to use silica gel desiccant packets to remove moisture. Preliminary results are encouraging. </a:t>
            </a:r>
            <a:endParaRPr lang="en-US" sz="2400" dirty="0"/>
          </a:p>
        </p:txBody>
      </p:sp>
      <p:sp>
        <p:nvSpPr>
          <p:cNvPr id="9" name="Title 1"/>
          <p:cNvSpPr txBox="1">
            <a:spLocks/>
          </p:cNvSpPr>
          <p:nvPr/>
        </p:nvSpPr>
        <p:spPr>
          <a:xfrm>
            <a:off x="152400" y="1977775"/>
            <a:ext cx="91440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 Usually*</a:t>
            </a:r>
            <a:endParaRPr lang="en-US" dirty="0"/>
          </a:p>
        </p:txBody>
      </p:sp>
    </p:spTree>
    <p:extLst>
      <p:ext uri="{BB962C8B-B14F-4D97-AF65-F5344CB8AC3E}">
        <p14:creationId xmlns:p14="http://schemas.microsoft.com/office/powerpoint/2010/main" val="2716798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 the instruments make accurate and useful microphysical measurements?</a:t>
            </a:r>
            <a:endParaRPr lang="en-US" dirty="0"/>
          </a:p>
        </p:txBody>
      </p:sp>
      <p:pic>
        <p:nvPicPr>
          <p:cNvPr id="4" name="Picture 3" descr="Screen Shot 2015-02-26 at 11.08.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105" y="1417638"/>
            <a:ext cx="7322000" cy="5339749"/>
          </a:xfrm>
          <a:prstGeom prst="rect">
            <a:avLst/>
          </a:prstGeom>
        </p:spPr>
      </p:pic>
      <p:sp>
        <p:nvSpPr>
          <p:cNvPr id="6" name="TextBox 5"/>
          <p:cNvSpPr txBox="1"/>
          <p:nvPr/>
        </p:nvSpPr>
        <p:spPr>
          <a:xfrm>
            <a:off x="1100105" y="6104410"/>
            <a:ext cx="4281941" cy="584776"/>
          </a:xfrm>
          <a:prstGeom prst="rect">
            <a:avLst/>
          </a:prstGeom>
          <a:solidFill>
            <a:srgbClr val="FFFFFF"/>
          </a:solidFill>
          <a:ln>
            <a:solidFill>
              <a:srgbClr val="000000"/>
            </a:solidFill>
          </a:ln>
        </p:spPr>
        <p:txBody>
          <a:bodyPr wrap="none" rtlCol="0">
            <a:spAutoFit/>
          </a:bodyPr>
          <a:lstStyle/>
          <a:p>
            <a:r>
              <a:rPr lang="en-US" sz="3200" dirty="0" smtClean="0"/>
              <a:t>Case Study: Jan 18, 2015</a:t>
            </a:r>
            <a:endParaRPr lang="en-US" sz="3200" dirty="0"/>
          </a:p>
        </p:txBody>
      </p:sp>
    </p:spTree>
    <p:extLst>
      <p:ext uri="{BB962C8B-B14F-4D97-AF65-F5344CB8AC3E}">
        <p14:creationId xmlns:p14="http://schemas.microsoft.com/office/powerpoint/2010/main" val="24511447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69" y="495691"/>
            <a:ext cx="2094931" cy="1325563"/>
          </a:xfrm>
        </p:spPr>
        <p:txBody>
          <a:bodyPr>
            <a:noAutofit/>
          </a:bodyPr>
          <a:lstStyle/>
          <a:p>
            <a:r>
              <a:rPr lang="en-US" sz="3200" dirty="0" smtClean="0"/>
              <a:t>Frontal cyclone crossing a mountain range</a:t>
            </a:r>
            <a:endParaRPr lang="en-US" sz="3200" dirty="0"/>
          </a:p>
        </p:txBody>
      </p:sp>
      <p:pic>
        <p:nvPicPr>
          <p:cNvPr id="4" name="Picture 3"/>
          <p:cNvPicPr>
            <a:picLocks noChangeAspect="1"/>
          </p:cNvPicPr>
          <p:nvPr/>
        </p:nvPicPr>
        <p:blipFill>
          <a:blip r:embed="rId3"/>
          <a:stretch>
            <a:fillRect/>
          </a:stretch>
        </p:blipFill>
        <p:spPr>
          <a:xfrm>
            <a:off x="2326943" y="56843"/>
            <a:ext cx="4432272" cy="6452041"/>
          </a:xfrm>
          <a:prstGeom prst="rect">
            <a:avLst/>
          </a:prstGeom>
        </p:spPr>
      </p:pic>
      <p:sp>
        <p:nvSpPr>
          <p:cNvPr id="5" name="TextBox 4"/>
          <p:cNvSpPr txBox="1"/>
          <p:nvPr/>
        </p:nvSpPr>
        <p:spPr>
          <a:xfrm>
            <a:off x="3571021" y="6462718"/>
            <a:ext cx="2579427" cy="369332"/>
          </a:xfrm>
          <a:prstGeom prst="rect">
            <a:avLst/>
          </a:prstGeom>
          <a:noFill/>
        </p:spPr>
        <p:txBody>
          <a:bodyPr wrap="square" rtlCol="0">
            <a:spAutoFit/>
          </a:bodyPr>
          <a:lstStyle/>
          <a:p>
            <a:r>
              <a:rPr lang="en-US" dirty="0" smtClean="0"/>
              <a:t>Medina et al. (2007)</a:t>
            </a:r>
            <a:endParaRPr lang="en-US" dirty="0"/>
          </a:p>
        </p:txBody>
      </p:sp>
      <p:cxnSp>
        <p:nvCxnSpPr>
          <p:cNvPr id="6" name="Straight Arrow Connector 5"/>
          <p:cNvCxnSpPr/>
          <p:nvPr/>
        </p:nvCxnSpPr>
        <p:spPr>
          <a:xfrm flipH="1">
            <a:off x="4318000" y="998051"/>
            <a:ext cx="2661978" cy="461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979976" y="835306"/>
            <a:ext cx="1874170" cy="369332"/>
          </a:xfrm>
          <a:prstGeom prst="rect">
            <a:avLst/>
          </a:prstGeom>
          <a:solidFill>
            <a:schemeClr val="bg1"/>
          </a:solidFill>
          <a:ln w="28575">
            <a:solidFill>
              <a:schemeClr val="tx1"/>
            </a:solidFill>
          </a:ln>
        </p:spPr>
        <p:txBody>
          <a:bodyPr wrap="square" rtlCol="0">
            <a:spAutoFit/>
          </a:bodyPr>
          <a:lstStyle/>
          <a:p>
            <a:pPr algn="ctr"/>
            <a:r>
              <a:rPr lang="en-US" dirty="0" smtClean="0"/>
              <a:t>Prefrontal</a:t>
            </a:r>
            <a:endParaRPr lang="en-US" dirty="0"/>
          </a:p>
        </p:txBody>
      </p:sp>
      <p:cxnSp>
        <p:nvCxnSpPr>
          <p:cNvPr id="14" name="Straight Arrow Connector 13"/>
          <p:cNvCxnSpPr/>
          <p:nvPr/>
        </p:nvCxnSpPr>
        <p:spPr>
          <a:xfrm flipH="1" flipV="1">
            <a:off x="6182436" y="3179928"/>
            <a:ext cx="1146412" cy="2593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903288" y="2977571"/>
            <a:ext cx="2104234" cy="923330"/>
          </a:xfrm>
          <a:prstGeom prst="rect">
            <a:avLst/>
          </a:prstGeom>
          <a:solidFill>
            <a:schemeClr val="bg1"/>
          </a:solidFill>
          <a:ln w="28575">
            <a:solidFill>
              <a:schemeClr val="tx1"/>
            </a:solidFill>
          </a:ln>
        </p:spPr>
        <p:txBody>
          <a:bodyPr wrap="square" rtlCol="0">
            <a:spAutoFit/>
          </a:bodyPr>
          <a:lstStyle/>
          <a:p>
            <a:pPr algn="ctr"/>
            <a:r>
              <a:rPr lang="en-US" dirty="0" smtClean="0"/>
              <a:t>Observed as frontal sector crosses topography</a:t>
            </a:r>
            <a:endParaRPr lang="en-US" dirty="0"/>
          </a:p>
        </p:txBody>
      </p:sp>
      <p:cxnSp>
        <p:nvCxnSpPr>
          <p:cNvPr id="18" name="Straight Arrow Connector 17"/>
          <p:cNvCxnSpPr/>
          <p:nvPr/>
        </p:nvCxnSpPr>
        <p:spPr>
          <a:xfrm flipH="1">
            <a:off x="5117057" y="5500048"/>
            <a:ext cx="1903009" cy="3801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79976" y="4899883"/>
            <a:ext cx="1874170" cy="1200329"/>
          </a:xfrm>
          <a:prstGeom prst="rect">
            <a:avLst/>
          </a:prstGeom>
          <a:solidFill>
            <a:schemeClr val="bg1"/>
          </a:solidFill>
          <a:ln w="28575">
            <a:solidFill>
              <a:schemeClr val="tx1"/>
            </a:solidFill>
          </a:ln>
        </p:spPr>
        <p:txBody>
          <a:bodyPr wrap="square" rtlCol="0">
            <a:spAutoFit/>
          </a:bodyPr>
          <a:lstStyle/>
          <a:p>
            <a:pPr algn="ctr"/>
            <a:r>
              <a:rPr lang="en-US" dirty="0" smtClean="0"/>
              <a:t>Postfrontal precipitation broadened by orographic uplift</a:t>
            </a:r>
            <a:endParaRPr lang="en-US" dirty="0"/>
          </a:p>
        </p:txBody>
      </p:sp>
      <p:pic>
        <p:nvPicPr>
          <p:cNvPr id="21" name="Picture 20"/>
          <p:cNvPicPr>
            <a:picLocks noChangeAspect="1"/>
          </p:cNvPicPr>
          <p:nvPr/>
        </p:nvPicPr>
        <p:blipFill>
          <a:blip r:embed="rId4"/>
          <a:stretch>
            <a:fillRect/>
          </a:stretch>
        </p:blipFill>
        <p:spPr>
          <a:xfrm>
            <a:off x="54065" y="5147000"/>
            <a:ext cx="2231935" cy="1711000"/>
          </a:xfrm>
          <a:prstGeom prst="rect">
            <a:avLst/>
          </a:prstGeom>
        </p:spPr>
      </p:pic>
    </p:spTree>
    <p:extLst>
      <p:ext uri="{BB962C8B-B14F-4D97-AF65-F5344CB8AC3E}">
        <p14:creationId xmlns:p14="http://schemas.microsoft.com/office/powerpoint/2010/main" val="1469988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6211" y="100922"/>
            <a:ext cx="3780588" cy="1042077"/>
          </a:xfrm>
        </p:spPr>
        <p:txBody>
          <a:bodyPr>
            <a:normAutofit fontScale="90000"/>
          </a:bodyPr>
          <a:lstStyle/>
          <a:p>
            <a:r>
              <a:rPr lang="en-US" dirty="0" smtClean="0"/>
              <a:t>IR Satellite</a:t>
            </a:r>
            <a:br>
              <a:rPr lang="en-US" dirty="0" smtClean="0"/>
            </a:br>
            <a:r>
              <a:rPr lang="en-US" dirty="0" smtClean="0"/>
              <a:t>Jan 18, 2015</a:t>
            </a:r>
            <a:endParaRPr lang="en-US" dirty="0"/>
          </a:p>
        </p:txBody>
      </p:sp>
      <p:pic>
        <p:nvPicPr>
          <p:cNvPr id="7" name="Picture 6" descr="Screen Shot 2015-02-26 at 8.43.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23" y="100923"/>
            <a:ext cx="3794626" cy="3238170"/>
          </a:xfrm>
          <a:prstGeom prst="rect">
            <a:avLst/>
          </a:prstGeom>
        </p:spPr>
      </p:pic>
      <p:pic>
        <p:nvPicPr>
          <p:cNvPr id="8" name="Picture 7" descr="Screen Shot 2015-02-26 at 8.43.52 PM.png"/>
          <p:cNvPicPr>
            <a:picLocks/>
          </p:cNvPicPr>
          <p:nvPr/>
        </p:nvPicPr>
        <p:blipFill>
          <a:blip r:embed="rId4">
            <a:extLst>
              <a:ext uri="{28A0092B-C50C-407E-A947-70E740481C1C}">
                <a14:useLocalDpi xmlns:a14="http://schemas.microsoft.com/office/drawing/2010/main" val="0"/>
              </a:ext>
            </a:extLst>
          </a:blip>
          <a:stretch>
            <a:fillRect/>
          </a:stretch>
        </p:blipFill>
        <p:spPr>
          <a:xfrm>
            <a:off x="492323" y="3446886"/>
            <a:ext cx="3794760" cy="3236976"/>
          </a:xfrm>
          <a:prstGeom prst="rect">
            <a:avLst/>
          </a:prstGeom>
        </p:spPr>
      </p:pic>
      <p:pic>
        <p:nvPicPr>
          <p:cNvPr id="9" name="Picture 8" descr="Screen Shot 2015-02-26 at 8.44.14 PM.png"/>
          <p:cNvPicPr>
            <a:picLocks/>
          </p:cNvPicPr>
          <p:nvPr/>
        </p:nvPicPr>
        <p:blipFill>
          <a:blip r:embed="rId5">
            <a:extLst>
              <a:ext uri="{28A0092B-C50C-407E-A947-70E740481C1C}">
                <a14:useLocalDpi xmlns:a14="http://schemas.microsoft.com/office/drawing/2010/main" val="0"/>
              </a:ext>
            </a:extLst>
          </a:blip>
          <a:stretch>
            <a:fillRect/>
          </a:stretch>
        </p:blipFill>
        <p:spPr>
          <a:xfrm>
            <a:off x="4673743" y="3446886"/>
            <a:ext cx="3794760" cy="3238170"/>
          </a:xfrm>
          <a:prstGeom prst="rect">
            <a:avLst/>
          </a:prstGeom>
        </p:spPr>
      </p:pic>
      <p:sp>
        <p:nvSpPr>
          <p:cNvPr id="10" name="TextBox 9"/>
          <p:cNvSpPr txBox="1"/>
          <p:nvPr/>
        </p:nvSpPr>
        <p:spPr>
          <a:xfrm>
            <a:off x="492457" y="100923"/>
            <a:ext cx="3794626" cy="369332"/>
          </a:xfrm>
          <a:prstGeom prst="rect">
            <a:avLst/>
          </a:prstGeom>
          <a:solidFill>
            <a:srgbClr val="FFFFFF"/>
          </a:solidFill>
          <a:ln>
            <a:solidFill>
              <a:srgbClr val="000000"/>
            </a:solidFill>
          </a:ln>
        </p:spPr>
        <p:txBody>
          <a:bodyPr wrap="square" rtlCol="0">
            <a:spAutoFit/>
          </a:bodyPr>
          <a:lstStyle/>
          <a:p>
            <a:r>
              <a:rPr lang="en-US" dirty="0" smtClean="0"/>
              <a:t>Prefrontal: Jan 18 00 UTC</a:t>
            </a:r>
            <a:endParaRPr lang="en-US" dirty="0"/>
          </a:p>
        </p:txBody>
      </p:sp>
      <p:sp>
        <p:nvSpPr>
          <p:cNvPr id="11" name="TextBox 10"/>
          <p:cNvSpPr txBox="1"/>
          <p:nvPr/>
        </p:nvSpPr>
        <p:spPr>
          <a:xfrm>
            <a:off x="492457" y="3435878"/>
            <a:ext cx="3794626" cy="369332"/>
          </a:xfrm>
          <a:prstGeom prst="rect">
            <a:avLst/>
          </a:prstGeom>
          <a:solidFill>
            <a:srgbClr val="FFFFFF"/>
          </a:solidFill>
          <a:ln>
            <a:solidFill>
              <a:srgbClr val="000000"/>
            </a:solidFill>
          </a:ln>
        </p:spPr>
        <p:txBody>
          <a:bodyPr wrap="square" rtlCol="0">
            <a:spAutoFit/>
          </a:bodyPr>
          <a:lstStyle/>
          <a:p>
            <a:r>
              <a:rPr lang="en-US" dirty="0" smtClean="0"/>
              <a:t>Frontal: Jan 18 06 UTC</a:t>
            </a:r>
            <a:endParaRPr lang="en-US" dirty="0"/>
          </a:p>
        </p:txBody>
      </p:sp>
      <p:sp>
        <p:nvSpPr>
          <p:cNvPr id="12" name="TextBox 11"/>
          <p:cNvSpPr txBox="1"/>
          <p:nvPr/>
        </p:nvSpPr>
        <p:spPr>
          <a:xfrm>
            <a:off x="4673877" y="3460812"/>
            <a:ext cx="3794626" cy="369332"/>
          </a:xfrm>
          <a:prstGeom prst="rect">
            <a:avLst/>
          </a:prstGeom>
          <a:solidFill>
            <a:srgbClr val="FFFFFF"/>
          </a:solidFill>
          <a:ln>
            <a:solidFill>
              <a:srgbClr val="000000"/>
            </a:solidFill>
          </a:ln>
        </p:spPr>
        <p:txBody>
          <a:bodyPr wrap="square" rtlCol="0">
            <a:spAutoFit/>
          </a:bodyPr>
          <a:lstStyle/>
          <a:p>
            <a:r>
              <a:rPr lang="en-US" dirty="0" smtClean="0"/>
              <a:t>Frontal: Jan 18 15 UTC</a:t>
            </a:r>
            <a:endParaRPr lang="en-US" dirty="0"/>
          </a:p>
        </p:txBody>
      </p:sp>
    </p:spTree>
    <p:extLst>
      <p:ext uri="{BB962C8B-B14F-4D97-AF65-F5344CB8AC3E}">
        <p14:creationId xmlns:p14="http://schemas.microsoft.com/office/powerpoint/2010/main" val="37950813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210" y="0"/>
            <a:ext cx="3807326" cy="949158"/>
          </a:xfrm>
        </p:spPr>
        <p:txBody>
          <a:bodyPr/>
          <a:lstStyle/>
          <a:p>
            <a:r>
              <a:rPr lang="en-US" dirty="0" smtClean="0"/>
              <a:t>KATX Radar</a:t>
            </a:r>
            <a:endParaRPr lang="en-US" dirty="0"/>
          </a:p>
        </p:txBody>
      </p:sp>
      <p:pic>
        <p:nvPicPr>
          <p:cNvPr id="4" name="Picture 3" descr="Screen Shot 2015-02-26 at 9.08.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05" y="274638"/>
            <a:ext cx="3439791" cy="3048000"/>
          </a:xfrm>
          <a:prstGeom prst="rect">
            <a:avLst/>
          </a:prstGeom>
        </p:spPr>
      </p:pic>
      <p:pic>
        <p:nvPicPr>
          <p:cNvPr id="5" name="Picture 4" descr="Screen Shot 2015-02-26 at 9.09.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21" y="3496427"/>
            <a:ext cx="3448175" cy="3048000"/>
          </a:xfrm>
          <a:prstGeom prst="rect">
            <a:avLst/>
          </a:prstGeom>
        </p:spPr>
      </p:pic>
      <p:pic>
        <p:nvPicPr>
          <p:cNvPr id="6" name="Picture 5" descr="Screen Shot 2015-02-26 at 9.10.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8735" y="3496427"/>
            <a:ext cx="3448175" cy="3036255"/>
          </a:xfrm>
          <a:prstGeom prst="rect">
            <a:avLst/>
          </a:prstGeom>
        </p:spPr>
      </p:pic>
      <p:sp>
        <p:nvSpPr>
          <p:cNvPr id="7" name="TextBox 6"/>
          <p:cNvSpPr txBox="1"/>
          <p:nvPr/>
        </p:nvSpPr>
        <p:spPr>
          <a:xfrm>
            <a:off x="4228735" y="1363579"/>
            <a:ext cx="4246844" cy="1200329"/>
          </a:xfrm>
          <a:prstGeom prst="rect">
            <a:avLst/>
          </a:prstGeom>
          <a:noFill/>
        </p:spPr>
        <p:txBody>
          <a:bodyPr wrap="square" rtlCol="0">
            <a:spAutoFit/>
          </a:bodyPr>
          <a:lstStyle/>
          <a:p>
            <a:pPr marL="285750" indent="-285750">
              <a:buFont typeface="Arial"/>
              <a:buChar char="•"/>
            </a:pPr>
            <a:r>
              <a:rPr lang="en-US" dirty="0" smtClean="0"/>
              <a:t>Prefrontal: </a:t>
            </a:r>
            <a:r>
              <a:rPr lang="en-US" dirty="0" err="1" smtClean="0"/>
              <a:t>stratiform</a:t>
            </a:r>
            <a:r>
              <a:rPr lang="en-US" dirty="0" smtClean="0"/>
              <a:t> precipitation</a:t>
            </a:r>
          </a:p>
          <a:p>
            <a:pPr marL="285750" indent="-285750">
              <a:buFont typeface="Arial"/>
              <a:buChar char="•"/>
            </a:pPr>
            <a:r>
              <a:rPr lang="en-US" dirty="0" smtClean="0"/>
              <a:t>Frontal: Increase in intensity</a:t>
            </a:r>
          </a:p>
          <a:p>
            <a:pPr marL="285750" indent="-285750">
              <a:buFont typeface="Arial"/>
              <a:buChar char="•"/>
            </a:pPr>
            <a:r>
              <a:rPr lang="en-US" dirty="0" smtClean="0"/>
              <a:t>Postfrontal: shallow, convective showers</a:t>
            </a:r>
          </a:p>
          <a:p>
            <a:pPr marL="285750" indent="-285750">
              <a:buFont typeface="Arial"/>
              <a:buChar char="•"/>
            </a:pPr>
            <a:endParaRPr lang="en-US" dirty="0"/>
          </a:p>
        </p:txBody>
      </p:sp>
    </p:spTree>
    <p:extLst>
      <p:ext uri="{BB962C8B-B14F-4D97-AF65-F5344CB8AC3E}">
        <p14:creationId xmlns:p14="http://schemas.microsoft.com/office/powerpoint/2010/main" val="34332554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02"/>
            <a:ext cx="8229600" cy="1143000"/>
          </a:xfrm>
        </p:spPr>
        <p:txBody>
          <a:bodyPr>
            <a:normAutofit fontScale="90000"/>
          </a:bodyPr>
          <a:lstStyle/>
          <a:p>
            <a:r>
              <a:rPr lang="en-US" dirty="0" smtClean="0"/>
              <a:t>Reflectivity and </a:t>
            </a:r>
            <a:r>
              <a:rPr lang="en-US" dirty="0" err="1" smtClean="0"/>
              <a:t>Precip</a:t>
            </a:r>
            <a:r>
              <a:rPr lang="en-US" dirty="0" smtClean="0"/>
              <a:t> Accumulation</a:t>
            </a:r>
            <a:endParaRPr lang="en-US" dirty="0"/>
          </a:p>
        </p:txBody>
      </p:sp>
      <p:pic>
        <p:nvPicPr>
          <p:cNvPr id="5" name="Picture 4"/>
          <p:cNvPicPr>
            <a:picLocks noChangeAspect="1"/>
          </p:cNvPicPr>
          <p:nvPr/>
        </p:nvPicPr>
        <p:blipFill>
          <a:blip r:embed="rId3"/>
          <a:stretch>
            <a:fillRect/>
          </a:stretch>
        </p:blipFill>
        <p:spPr>
          <a:xfrm>
            <a:off x="695158" y="950874"/>
            <a:ext cx="7536678" cy="5907126"/>
          </a:xfrm>
          <a:prstGeom prst="rect">
            <a:avLst/>
          </a:prstGeom>
        </p:spPr>
      </p:pic>
      <p:grpSp>
        <p:nvGrpSpPr>
          <p:cNvPr id="26" name="Group 25"/>
          <p:cNvGrpSpPr/>
          <p:nvPr/>
        </p:nvGrpSpPr>
        <p:grpSpPr>
          <a:xfrm>
            <a:off x="1804737" y="3342104"/>
            <a:ext cx="6427099" cy="538137"/>
            <a:chOff x="1804737" y="3342104"/>
            <a:chExt cx="6427099" cy="538137"/>
          </a:xfrm>
        </p:grpSpPr>
        <p:cxnSp>
          <p:nvCxnSpPr>
            <p:cNvPr id="12" name="Straight Arrow Connector 11"/>
            <p:cNvCxnSpPr/>
            <p:nvPr/>
          </p:nvCxnSpPr>
          <p:spPr>
            <a:xfrm>
              <a:off x="1804737" y="3342104"/>
              <a:ext cx="1684420" cy="15861"/>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612105" y="3342104"/>
              <a:ext cx="3619731" cy="15861"/>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98842" y="3510909"/>
              <a:ext cx="1122948" cy="369332"/>
            </a:xfrm>
            <a:prstGeom prst="rect">
              <a:avLst/>
            </a:prstGeom>
            <a:solidFill>
              <a:srgbClr val="FFFFFF"/>
            </a:solidFill>
          </p:spPr>
          <p:txBody>
            <a:bodyPr wrap="square" rtlCol="0">
              <a:spAutoFit/>
            </a:bodyPr>
            <a:lstStyle/>
            <a:p>
              <a:r>
                <a:rPr lang="en-US" dirty="0" smtClean="0"/>
                <a:t>Prefrontal</a:t>
              </a:r>
              <a:endParaRPr lang="en-US" dirty="0"/>
            </a:p>
          </p:txBody>
        </p:sp>
        <p:cxnSp>
          <p:nvCxnSpPr>
            <p:cNvPr id="18" name="Straight Arrow Connector 17"/>
            <p:cNvCxnSpPr/>
            <p:nvPr/>
          </p:nvCxnSpPr>
          <p:spPr>
            <a:xfrm>
              <a:off x="3489157" y="3342104"/>
              <a:ext cx="1122948"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355473" y="3510909"/>
              <a:ext cx="1122948" cy="369332"/>
            </a:xfrm>
            <a:prstGeom prst="rect">
              <a:avLst/>
            </a:prstGeom>
            <a:solidFill>
              <a:srgbClr val="FFFFFF"/>
            </a:solidFill>
          </p:spPr>
          <p:txBody>
            <a:bodyPr wrap="square" rtlCol="0">
              <a:spAutoFit/>
            </a:bodyPr>
            <a:lstStyle/>
            <a:p>
              <a:r>
                <a:rPr lang="en-US" dirty="0" smtClean="0"/>
                <a:t>    Frontal</a:t>
              </a:r>
              <a:endParaRPr lang="en-US" dirty="0"/>
            </a:p>
          </p:txBody>
        </p:sp>
        <p:sp>
          <p:nvSpPr>
            <p:cNvPr id="25" name="TextBox 24"/>
            <p:cNvSpPr txBox="1"/>
            <p:nvPr/>
          </p:nvSpPr>
          <p:spPr>
            <a:xfrm>
              <a:off x="5967663" y="3478643"/>
              <a:ext cx="1545390" cy="369332"/>
            </a:xfrm>
            <a:prstGeom prst="rect">
              <a:avLst/>
            </a:prstGeom>
            <a:solidFill>
              <a:srgbClr val="FFFFFF"/>
            </a:solidFill>
          </p:spPr>
          <p:txBody>
            <a:bodyPr wrap="square" rtlCol="0">
              <a:spAutoFit/>
            </a:bodyPr>
            <a:lstStyle/>
            <a:p>
              <a:r>
                <a:rPr lang="en-US" dirty="0" smtClean="0"/>
                <a:t>Postfrontal</a:t>
              </a:r>
              <a:endParaRPr lang="en-US" dirty="0"/>
            </a:p>
          </p:txBody>
        </p:sp>
      </p:grpSp>
    </p:spTree>
    <p:extLst>
      <p:ext uri="{BB962C8B-B14F-4D97-AF65-F5344CB8AC3E}">
        <p14:creationId xmlns:p14="http://schemas.microsoft.com/office/powerpoint/2010/main" val="1017109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06"/>
            <a:ext cx="8229600" cy="1143000"/>
          </a:xfrm>
        </p:spPr>
        <p:txBody>
          <a:bodyPr/>
          <a:lstStyle/>
          <a:p>
            <a:r>
              <a:rPr lang="en-US" dirty="0" smtClean="0"/>
              <a:t>Particle Size Distribution</a:t>
            </a:r>
            <a:endParaRPr lang="en-US" dirty="0"/>
          </a:p>
        </p:txBody>
      </p:sp>
      <p:pic>
        <p:nvPicPr>
          <p:cNvPr id="4" name="Picture 3"/>
          <p:cNvPicPr>
            <a:picLocks noChangeAspect="1"/>
          </p:cNvPicPr>
          <p:nvPr/>
        </p:nvPicPr>
        <p:blipFill>
          <a:blip r:embed="rId2"/>
          <a:stretch>
            <a:fillRect/>
          </a:stretch>
        </p:blipFill>
        <p:spPr>
          <a:xfrm>
            <a:off x="213895" y="1177007"/>
            <a:ext cx="8488186" cy="5680994"/>
          </a:xfrm>
          <a:prstGeom prst="rect">
            <a:avLst/>
          </a:prstGeom>
        </p:spPr>
      </p:pic>
      <p:cxnSp>
        <p:nvCxnSpPr>
          <p:cNvPr id="7" name="Straight Arrow Connector 6"/>
          <p:cNvCxnSpPr/>
          <p:nvPr/>
        </p:nvCxnSpPr>
        <p:spPr>
          <a:xfrm>
            <a:off x="748632" y="2646403"/>
            <a:ext cx="1900987"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890210" y="2646403"/>
            <a:ext cx="3261895"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152357" y="2815208"/>
            <a:ext cx="1122948" cy="369332"/>
          </a:xfrm>
          <a:prstGeom prst="rect">
            <a:avLst/>
          </a:prstGeom>
          <a:solidFill>
            <a:srgbClr val="FFFFFF"/>
          </a:solidFill>
        </p:spPr>
        <p:txBody>
          <a:bodyPr wrap="square" rtlCol="0">
            <a:spAutoFit/>
          </a:bodyPr>
          <a:lstStyle/>
          <a:p>
            <a:r>
              <a:rPr lang="en-US" dirty="0" smtClean="0"/>
              <a:t>Prefrontal</a:t>
            </a:r>
            <a:endParaRPr lang="en-US" dirty="0"/>
          </a:p>
        </p:txBody>
      </p:sp>
      <p:cxnSp>
        <p:nvCxnSpPr>
          <p:cNvPr id="10" name="Straight Arrow Connector 9"/>
          <p:cNvCxnSpPr/>
          <p:nvPr/>
        </p:nvCxnSpPr>
        <p:spPr>
          <a:xfrm>
            <a:off x="2649619" y="2646403"/>
            <a:ext cx="1240591" cy="0"/>
          </a:xfrm>
          <a:prstGeom prst="straightConnector1">
            <a:avLst/>
          </a:prstGeom>
          <a:ln w="381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542675" y="2815208"/>
            <a:ext cx="1122948" cy="369332"/>
          </a:xfrm>
          <a:prstGeom prst="rect">
            <a:avLst/>
          </a:prstGeom>
          <a:solidFill>
            <a:srgbClr val="FFFFFF"/>
          </a:solidFill>
        </p:spPr>
        <p:txBody>
          <a:bodyPr wrap="square" rtlCol="0">
            <a:spAutoFit/>
          </a:bodyPr>
          <a:lstStyle/>
          <a:p>
            <a:r>
              <a:rPr lang="en-US" dirty="0" smtClean="0"/>
              <a:t>    Frontal</a:t>
            </a:r>
            <a:endParaRPr lang="en-US" dirty="0"/>
          </a:p>
        </p:txBody>
      </p:sp>
      <p:sp>
        <p:nvSpPr>
          <p:cNvPr id="12" name="TextBox 11"/>
          <p:cNvSpPr txBox="1"/>
          <p:nvPr/>
        </p:nvSpPr>
        <p:spPr>
          <a:xfrm>
            <a:off x="4633495" y="2811989"/>
            <a:ext cx="1545390" cy="369332"/>
          </a:xfrm>
          <a:prstGeom prst="rect">
            <a:avLst/>
          </a:prstGeom>
          <a:solidFill>
            <a:srgbClr val="FFFFFF"/>
          </a:solidFill>
        </p:spPr>
        <p:txBody>
          <a:bodyPr wrap="square" rtlCol="0">
            <a:spAutoFit/>
          </a:bodyPr>
          <a:lstStyle/>
          <a:p>
            <a:r>
              <a:rPr lang="en-US" dirty="0" smtClean="0"/>
              <a:t>Postfrontal</a:t>
            </a:r>
            <a:endParaRPr lang="en-US" dirty="0"/>
          </a:p>
        </p:txBody>
      </p:sp>
    </p:spTree>
    <p:extLst>
      <p:ext uri="{BB962C8B-B14F-4D97-AF65-F5344CB8AC3E}">
        <p14:creationId xmlns:p14="http://schemas.microsoft.com/office/powerpoint/2010/main" val="28342444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 Can Instruments make accurate and useful microphysical measurements?</a:t>
            </a:r>
            <a:endParaRPr lang="en-US" dirty="0"/>
          </a:p>
        </p:txBody>
      </p:sp>
      <p:sp>
        <p:nvSpPr>
          <p:cNvPr id="3" name="Content Placeholder 2"/>
          <p:cNvSpPr>
            <a:spLocks noGrp="1"/>
          </p:cNvSpPr>
          <p:nvPr>
            <p:ph idx="1"/>
          </p:nvPr>
        </p:nvSpPr>
        <p:spPr>
          <a:xfrm>
            <a:off x="457200" y="1818105"/>
            <a:ext cx="8229600" cy="681790"/>
          </a:xfrm>
        </p:spPr>
        <p:txBody>
          <a:bodyPr/>
          <a:lstStyle/>
          <a:p>
            <a:pPr marL="0" indent="0">
              <a:buNone/>
            </a:pPr>
            <a:r>
              <a:rPr lang="en-US" dirty="0" smtClean="0"/>
              <a:t>A: Yes!</a:t>
            </a:r>
            <a:endParaRPr lang="en-US" dirty="0"/>
          </a:p>
        </p:txBody>
      </p:sp>
      <p:sp>
        <p:nvSpPr>
          <p:cNvPr id="4" name="Title 1"/>
          <p:cNvSpPr txBox="1">
            <a:spLocks/>
          </p:cNvSpPr>
          <p:nvPr/>
        </p:nvSpPr>
        <p:spPr>
          <a:xfrm>
            <a:off x="457200" y="2940301"/>
            <a:ext cx="8382000" cy="114300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Q: How often is maintenance needed?</a:t>
            </a:r>
            <a:endParaRPr lang="en-US" dirty="0"/>
          </a:p>
        </p:txBody>
      </p:sp>
      <p:sp>
        <p:nvSpPr>
          <p:cNvPr id="5" name="Content Placeholder 2"/>
          <p:cNvSpPr txBox="1">
            <a:spLocks/>
          </p:cNvSpPr>
          <p:nvPr/>
        </p:nvSpPr>
        <p:spPr>
          <a:xfrm>
            <a:off x="457200" y="4590715"/>
            <a:ext cx="8229600" cy="6817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t>A: Every 3 weeks or so</a:t>
            </a:r>
            <a:endParaRPr lang="en-US" dirty="0"/>
          </a:p>
        </p:txBody>
      </p:sp>
    </p:spTree>
    <p:extLst>
      <p:ext uri="{BB962C8B-B14F-4D97-AF65-F5344CB8AC3E}">
        <p14:creationId xmlns:p14="http://schemas.microsoft.com/office/powerpoint/2010/main" val="3441551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06"/>
            <a:ext cx="8229599" cy="848310"/>
          </a:xfrm>
        </p:spPr>
        <p:txBody>
          <a:bodyPr/>
          <a:lstStyle/>
          <a:p>
            <a:r>
              <a:rPr lang="en-US" dirty="0" smtClean="0"/>
              <a:t>Thank you!</a:t>
            </a:r>
            <a:endParaRPr lang="en-US" dirty="0"/>
          </a:p>
        </p:txBody>
      </p:sp>
      <p:sp>
        <p:nvSpPr>
          <p:cNvPr id="3" name="Content Placeholder 2"/>
          <p:cNvSpPr>
            <a:spLocks noGrp="1"/>
          </p:cNvSpPr>
          <p:nvPr>
            <p:ph idx="1"/>
          </p:nvPr>
        </p:nvSpPr>
        <p:spPr>
          <a:xfrm>
            <a:off x="457200" y="891674"/>
            <a:ext cx="8686800" cy="4525963"/>
          </a:xfrm>
        </p:spPr>
        <p:txBody>
          <a:bodyPr/>
          <a:lstStyle/>
          <a:p>
            <a:r>
              <a:rPr lang="en-US" sz="3000" dirty="0" smtClean="0"/>
              <a:t>Follow us on Twitter @</a:t>
            </a:r>
            <a:r>
              <a:rPr lang="en-US" sz="3000" b="1" dirty="0" smtClean="0"/>
              <a:t>UW_OLYMPEX</a:t>
            </a:r>
          </a:p>
          <a:p>
            <a:r>
              <a:rPr lang="en-US" sz="3000" dirty="0" smtClean="0"/>
              <a:t>Trailer test data is available at the following URL    (or email </a:t>
            </a:r>
            <a:r>
              <a:rPr lang="en-US" sz="3000" b="1" dirty="0" smtClean="0"/>
              <a:t>jzagrod@uw.edu</a:t>
            </a:r>
            <a:r>
              <a:rPr lang="en-US" sz="3000" b="1" dirty="0"/>
              <a:t> </a:t>
            </a:r>
            <a:r>
              <a:rPr lang="en-US" sz="3000" dirty="0" smtClean="0"/>
              <a:t>for link): </a:t>
            </a:r>
          </a:p>
          <a:p>
            <a:pPr marL="457200" lvl="1" indent="0">
              <a:buNone/>
            </a:pPr>
            <a:r>
              <a:rPr lang="en-US" sz="2000" dirty="0" smtClean="0"/>
              <a:t>http</a:t>
            </a:r>
            <a:r>
              <a:rPr lang="en-US" sz="2000" dirty="0"/>
              <a:t>://www.atmos.washington.edu/~jzagrod/olympex/apu31</a:t>
            </a:r>
            <a:r>
              <a:rPr lang="en-US" sz="2000" dirty="0" smtClean="0"/>
              <a:t>/</a:t>
            </a:r>
          </a:p>
          <a:p>
            <a:endParaRPr lang="en-US" dirty="0"/>
          </a:p>
        </p:txBody>
      </p:sp>
      <p:sp>
        <p:nvSpPr>
          <p:cNvPr id="5" name="TextBox 4"/>
          <p:cNvSpPr txBox="1"/>
          <p:nvPr/>
        </p:nvSpPr>
        <p:spPr>
          <a:xfrm>
            <a:off x="106946" y="3190963"/>
            <a:ext cx="4839369" cy="369332"/>
          </a:xfrm>
          <a:prstGeom prst="rect">
            <a:avLst/>
          </a:prstGeom>
          <a:noFill/>
        </p:spPr>
        <p:txBody>
          <a:bodyPr wrap="square" rtlCol="0">
            <a:spAutoFit/>
          </a:bodyPr>
          <a:lstStyle/>
          <a:p>
            <a:r>
              <a:rPr lang="en-US" dirty="0" smtClean="0"/>
              <a:t>Today at Snoqualmie Pass (through 10 AM):</a:t>
            </a:r>
            <a:endParaRPr lang="en-US" dirty="0"/>
          </a:p>
        </p:txBody>
      </p:sp>
      <p:pic>
        <p:nvPicPr>
          <p:cNvPr id="6" name="Picture 5" descr="Screen Shot 2015-02-27 at 10.19.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26" y="3522672"/>
            <a:ext cx="7483642" cy="3335328"/>
          </a:xfrm>
          <a:prstGeom prst="rect">
            <a:avLst/>
          </a:prstGeom>
        </p:spPr>
      </p:pic>
    </p:spTree>
    <p:extLst>
      <p:ext uri="{BB962C8B-B14F-4D97-AF65-F5344CB8AC3E}">
        <p14:creationId xmlns:p14="http://schemas.microsoft.com/office/powerpoint/2010/main" val="17901564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3638"/>
            <a:ext cx="8229600" cy="1143000"/>
          </a:xfrm>
        </p:spPr>
        <p:txBody>
          <a:bodyPr/>
          <a:lstStyle/>
          <a:p>
            <a:r>
              <a:rPr lang="en-US" dirty="0" smtClean="0"/>
              <a:t>Extra Slides</a:t>
            </a:r>
            <a:endParaRPr lang="en-US" dirty="0"/>
          </a:p>
        </p:txBody>
      </p:sp>
    </p:spTree>
    <p:extLst>
      <p:ext uri="{BB962C8B-B14F-4D97-AF65-F5344CB8AC3E}">
        <p14:creationId xmlns:p14="http://schemas.microsoft.com/office/powerpoint/2010/main" val="34888099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7158" y="802689"/>
            <a:ext cx="4774087" cy="3582153"/>
          </a:xfrm>
          <a:prstGeom prst="rect">
            <a:avLst/>
          </a:prstGeom>
        </p:spPr>
      </p:pic>
      <p:sp>
        <p:nvSpPr>
          <p:cNvPr id="5" name="TextBox 4"/>
          <p:cNvSpPr txBox="1"/>
          <p:nvPr/>
        </p:nvSpPr>
        <p:spPr>
          <a:xfrm>
            <a:off x="441158" y="200526"/>
            <a:ext cx="4211053" cy="523220"/>
          </a:xfrm>
          <a:prstGeom prst="rect">
            <a:avLst/>
          </a:prstGeom>
          <a:noFill/>
        </p:spPr>
        <p:txBody>
          <a:bodyPr wrap="square" rtlCol="0">
            <a:spAutoFit/>
          </a:bodyPr>
          <a:lstStyle/>
          <a:p>
            <a:r>
              <a:rPr lang="en-US" sz="2800" dirty="0" smtClean="0"/>
              <a:t>Ideal ground site…</a:t>
            </a:r>
            <a:endParaRPr lang="en-US" sz="2800" dirty="0"/>
          </a:p>
        </p:txBody>
      </p:sp>
      <p:pic>
        <p:nvPicPr>
          <p:cNvPr id="6" name="Picture 5" descr="Screen Shot 2015-02-26 at 11.38.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2015" y="3021263"/>
            <a:ext cx="4873088" cy="3662948"/>
          </a:xfrm>
          <a:prstGeom prst="rect">
            <a:avLst/>
          </a:prstGeom>
        </p:spPr>
      </p:pic>
      <p:sp>
        <p:nvSpPr>
          <p:cNvPr id="7" name="TextBox 6"/>
          <p:cNvSpPr txBox="1"/>
          <p:nvPr/>
        </p:nvSpPr>
        <p:spPr>
          <a:xfrm>
            <a:off x="4961245" y="2498043"/>
            <a:ext cx="4211053" cy="523220"/>
          </a:xfrm>
          <a:prstGeom prst="rect">
            <a:avLst/>
          </a:prstGeom>
          <a:noFill/>
        </p:spPr>
        <p:txBody>
          <a:bodyPr wrap="square" rtlCol="0">
            <a:spAutoFit/>
          </a:bodyPr>
          <a:lstStyle/>
          <a:p>
            <a:r>
              <a:rPr lang="en-US" sz="2800" dirty="0" smtClean="0"/>
              <a:t>Olympic Mountains site…</a:t>
            </a:r>
            <a:endParaRPr lang="en-US" sz="2800" dirty="0"/>
          </a:p>
        </p:txBody>
      </p:sp>
    </p:spTree>
    <p:extLst>
      <p:ext uri="{BB962C8B-B14F-4D97-AF65-F5344CB8AC3E}">
        <p14:creationId xmlns:p14="http://schemas.microsoft.com/office/powerpoint/2010/main" val="29962285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Needs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71619922"/>
              </p:ext>
            </p:extLst>
          </p:nvPr>
        </p:nvGraphicFramePr>
        <p:xfrm>
          <a:off x="267369" y="1600200"/>
          <a:ext cx="8649367" cy="3200400"/>
        </p:xfrm>
        <a:graphic>
          <a:graphicData uri="http://schemas.openxmlformats.org/drawingml/2006/table">
            <a:tbl>
              <a:tblPr firstRow="1" bandRow="1">
                <a:tableStyleId>{5C22544A-7EE6-4342-B048-85BDC9FD1C3A}</a:tableStyleId>
              </a:tblPr>
              <a:tblGrid>
                <a:gridCol w="1965157"/>
                <a:gridCol w="645390"/>
                <a:gridCol w="2579074"/>
                <a:gridCol w="1729873"/>
                <a:gridCol w="1729873"/>
              </a:tblGrid>
              <a:tr h="370840">
                <a:tc>
                  <a:txBody>
                    <a:bodyPr/>
                    <a:lstStyle/>
                    <a:p>
                      <a:pPr algn="ctr"/>
                      <a:r>
                        <a:rPr lang="en-US" dirty="0" smtClean="0"/>
                        <a:t>Type</a:t>
                      </a:r>
                      <a:endParaRPr lang="en-US" dirty="0"/>
                    </a:p>
                  </a:txBody>
                  <a:tcPr anchor="ctr"/>
                </a:tc>
                <a:tc>
                  <a:txBody>
                    <a:bodyPr/>
                    <a:lstStyle/>
                    <a:p>
                      <a:pPr algn="ctr"/>
                      <a:r>
                        <a:rPr lang="en-US" dirty="0" smtClean="0"/>
                        <a:t># Sites</a:t>
                      </a:r>
                      <a:endParaRPr lang="en-US" dirty="0"/>
                    </a:p>
                  </a:txBody>
                  <a:tcPr anchor="ctr"/>
                </a:tc>
                <a:tc>
                  <a:txBody>
                    <a:bodyPr/>
                    <a:lstStyle/>
                    <a:p>
                      <a:pPr algn="ctr"/>
                      <a:r>
                        <a:rPr lang="en-US" dirty="0" smtClean="0"/>
                        <a:t>Visit Frequency</a:t>
                      </a:r>
                      <a:endParaRPr lang="en-US" dirty="0"/>
                    </a:p>
                  </a:txBody>
                  <a:tcPr anchor="ctr"/>
                </a:tc>
                <a:tc>
                  <a:txBody>
                    <a:bodyPr/>
                    <a:lstStyle/>
                    <a:p>
                      <a:pPr algn="ctr"/>
                      <a:r>
                        <a:rPr lang="en-US" dirty="0" smtClean="0"/>
                        <a:t>Data</a:t>
                      </a:r>
                      <a:r>
                        <a:rPr lang="en-US" baseline="0" dirty="0" smtClean="0"/>
                        <a:t> Retrieval</a:t>
                      </a:r>
                      <a:endParaRPr lang="en-US" dirty="0"/>
                    </a:p>
                  </a:txBody>
                  <a:tcPr anchor="ctr"/>
                </a:tc>
                <a:tc>
                  <a:txBody>
                    <a:bodyPr/>
                    <a:lstStyle/>
                    <a:p>
                      <a:pPr algn="ctr"/>
                      <a:r>
                        <a:rPr lang="en-US" dirty="0" smtClean="0"/>
                        <a:t>Access Issues</a:t>
                      </a:r>
                      <a:endParaRPr lang="en-US" dirty="0"/>
                    </a:p>
                  </a:txBody>
                  <a:tcPr anchor="ctr"/>
                </a:tc>
              </a:tr>
              <a:tr h="370840">
                <a:tc>
                  <a:txBody>
                    <a:bodyPr/>
                    <a:lstStyle/>
                    <a:p>
                      <a:pPr algn="r"/>
                      <a:r>
                        <a:rPr lang="en-US" dirty="0" smtClean="0"/>
                        <a:t> Low elevation</a:t>
                      </a:r>
                      <a:r>
                        <a:rPr lang="en-US" baseline="0" dirty="0" smtClean="0"/>
                        <a:t> with power</a:t>
                      </a:r>
                      <a:endParaRPr lang="en-US" dirty="0"/>
                    </a:p>
                  </a:txBody>
                  <a:tcPr anchor="ctr"/>
                </a:tc>
                <a:tc>
                  <a:txBody>
                    <a:bodyPr/>
                    <a:lstStyle/>
                    <a:p>
                      <a:pPr algn="ctr"/>
                      <a:r>
                        <a:rPr lang="en-US" dirty="0" smtClean="0"/>
                        <a:t>4</a:t>
                      </a:r>
                      <a:endParaRPr lang="en-US" dirty="0"/>
                    </a:p>
                  </a:txBody>
                  <a:tcPr anchor="ctr"/>
                </a:tc>
                <a:tc>
                  <a:txBody>
                    <a:bodyPr/>
                    <a:lstStyle/>
                    <a:p>
                      <a:pPr algn="ctr"/>
                      <a:r>
                        <a:rPr lang="en-US" dirty="0" smtClean="0"/>
                        <a:t>4-6 weeks,</a:t>
                      </a:r>
                      <a:r>
                        <a:rPr lang="en-US" baseline="0" dirty="0" smtClean="0"/>
                        <a:t> as needed</a:t>
                      </a:r>
                      <a:endParaRPr lang="en-US" dirty="0"/>
                    </a:p>
                  </a:txBody>
                  <a:tcPr anchor="ctr"/>
                </a:tc>
                <a:tc>
                  <a:txBody>
                    <a:bodyPr/>
                    <a:lstStyle/>
                    <a:p>
                      <a:pPr algn="ctr"/>
                      <a:r>
                        <a:rPr lang="en-US" dirty="0" smtClean="0"/>
                        <a:t>Cell</a:t>
                      </a:r>
                      <a:endParaRPr lang="en-US" dirty="0"/>
                    </a:p>
                  </a:txBody>
                  <a:tcPr anchor="ctr"/>
                </a:tc>
                <a:tc>
                  <a:txBody>
                    <a:bodyPr/>
                    <a:lstStyle/>
                    <a:p>
                      <a:pPr algn="ctr"/>
                      <a:r>
                        <a:rPr lang="en-US" dirty="0" smtClean="0"/>
                        <a:t>-</a:t>
                      </a:r>
                      <a:endParaRPr lang="en-US" dirty="0"/>
                    </a:p>
                  </a:txBody>
                  <a:tcPr anchor="ctr"/>
                </a:tc>
              </a:tr>
              <a:tr h="370840">
                <a:tc>
                  <a:txBody>
                    <a:bodyPr/>
                    <a:lstStyle/>
                    <a:p>
                      <a:pPr algn="r"/>
                      <a:r>
                        <a:rPr lang="en-US" dirty="0" smtClean="0"/>
                        <a:t>    Low elevation, no power</a:t>
                      </a:r>
                      <a:endParaRPr lang="en-US" dirty="0"/>
                    </a:p>
                  </a:txBody>
                  <a:tcPr anchor="ctr"/>
                </a:tc>
                <a:tc>
                  <a:txBody>
                    <a:bodyPr/>
                    <a:lstStyle/>
                    <a:p>
                      <a:pPr algn="ctr"/>
                      <a:r>
                        <a:rPr lang="en-US" dirty="0" smtClean="0"/>
                        <a:t>4</a:t>
                      </a:r>
                      <a:endParaRPr lang="en-US" dirty="0"/>
                    </a:p>
                  </a:txBody>
                  <a:tcPr anchor="ctr"/>
                </a:tc>
                <a:tc>
                  <a:txBody>
                    <a:bodyPr/>
                    <a:lstStyle/>
                    <a:p>
                      <a:pPr algn="ctr"/>
                      <a:r>
                        <a:rPr lang="en-US" dirty="0" smtClean="0"/>
                        <a:t>1-2 weeks, as needed</a:t>
                      </a:r>
                      <a:endParaRPr lang="en-US" dirty="0"/>
                    </a:p>
                  </a:txBody>
                  <a:tcPr anchor="ctr"/>
                </a:tc>
                <a:tc>
                  <a:txBody>
                    <a:bodyPr/>
                    <a:lstStyle/>
                    <a:p>
                      <a:pPr algn="ctr"/>
                      <a:r>
                        <a:rPr lang="en-US" dirty="0" smtClean="0"/>
                        <a:t>Site dependent</a:t>
                      </a:r>
                      <a:endParaRPr lang="en-US" dirty="0"/>
                    </a:p>
                  </a:txBody>
                  <a:tcPr anchor="ctr"/>
                </a:tc>
                <a:tc>
                  <a:txBody>
                    <a:bodyPr/>
                    <a:lstStyle/>
                    <a:p>
                      <a:pPr algn="ctr"/>
                      <a:r>
                        <a:rPr lang="en-US" dirty="0" smtClean="0"/>
                        <a:t>Mudslides</a:t>
                      </a:r>
                      <a:endParaRPr lang="en-US" dirty="0"/>
                    </a:p>
                  </a:txBody>
                  <a:tcPr anchor="ctr"/>
                </a:tc>
              </a:tr>
              <a:tr h="370840">
                <a:tc>
                  <a:txBody>
                    <a:bodyPr/>
                    <a:lstStyle/>
                    <a:p>
                      <a:pPr algn="r"/>
                      <a:r>
                        <a:rPr lang="en-US" dirty="0" smtClean="0"/>
                        <a:t>High elevation with Power*</a:t>
                      </a:r>
                      <a:endParaRPr lang="en-US" dirty="0"/>
                    </a:p>
                  </a:txBody>
                  <a:tcPr anchor="ctr"/>
                </a:tc>
                <a:tc>
                  <a:txBody>
                    <a:bodyPr/>
                    <a:lstStyle/>
                    <a:p>
                      <a:pPr algn="ctr"/>
                      <a:r>
                        <a:rPr lang="en-US" dirty="0" smtClean="0"/>
                        <a:t>2</a:t>
                      </a:r>
                      <a:endParaRPr lang="en-US" dirty="0"/>
                    </a:p>
                  </a:txBody>
                  <a:tcPr anchor="ctr"/>
                </a:tc>
                <a:tc>
                  <a:txBody>
                    <a:bodyPr/>
                    <a:lstStyle/>
                    <a:p>
                      <a:pPr algn="ctr"/>
                      <a:r>
                        <a:rPr lang="en-US" dirty="0" smtClean="0"/>
                        <a:t>1-2 weeks, as needed</a:t>
                      </a:r>
                      <a:endParaRPr lang="en-US" dirty="0"/>
                    </a:p>
                  </a:txBody>
                  <a:tcPr anchor="ctr"/>
                </a:tc>
                <a:tc>
                  <a:txBody>
                    <a:bodyPr/>
                    <a:lstStyle/>
                    <a:p>
                      <a:pPr algn="ctr"/>
                      <a:r>
                        <a:rPr lang="en-US" dirty="0" smtClean="0"/>
                        <a:t>Cell</a:t>
                      </a:r>
                      <a:endParaRPr lang="en-US" dirty="0"/>
                    </a:p>
                  </a:txBody>
                  <a:tcPr anchor="ctr"/>
                </a:tc>
                <a:tc>
                  <a:txBody>
                    <a:bodyPr/>
                    <a:lstStyle/>
                    <a:p>
                      <a:pPr algn="ctr"/>
                      <a:r>
                        <a:rPr lang="en-US" dirty="0" smtClean="0"/>
                        <a:t>Snow, road closures</a:t>
                      </a:r>
                      <a:endParaRPr lang="en-US" dirty="0"/>
                    </a:p>
                  </a:txBody>
                  <a:tcPr anchor="ctr"/>
                </a:tc>
              </a:tr>
              <a:tr h="370840">
                <a:tc>
                  <a:txBody>
                    <a:bodyPr/>
                    <a:lstStyle/>
                    <a:p>
                      <a:pPr algn="r"/>
                      <a:r>
                        <a:rPr lang="en-US" dirty="0" smtClean="0"/>
                        <a:t>   High Elevation,</a:t>
                      </a:r>
                      <a:r>
                        <a:rPr lang="en-US" baseline="0" dirty="0" smtClean="0"/>
                        <a:t> no power</a:t>
                      </a:r>
                      <a:endParaRPr lang="en-US" dirty="0"/>
                    </a:p>
                  </a:txBody>
                  <a:tcPr anchor="ctr"/>
                </a:tc>
                <a:tc>
                  <a:txBody>
                    <a:bodyPr/>
                    <a:lstStyle/>
                    <a:p>
                      <a:pPr algn="ctr"/>
                      <a:r>
                        <a:rPr lang="en-US" dirty="0" smtClean="0"/>
                        <a:t>2</a:t>
                      </a:r>
                      <a:endParaRPr lang="en-US" dirty="0"/>
                    </a:p>
                  </a:txBody>
                  <a:tcPr anchor="ctr"/>
                </a:tc>
                <a:tc>
                  <a:txBody>
                    <a:bodyPr/>
                    <a:lstStyle/>
                    <a:p>
                      <a:pPr algn="ctr"/>
                      <a:r>
                        <a:rPr lang="en-US" dirty="0" smtClean="0"/>
                        <a:t>1-2 weeks, as needed</a:t>
                      </a:r>
                      <a:endParaRPr lang="en-US" dirty="0"/>
                    </a:p>
                  </a:txBody>
                  <a:tcPr anchor="ctr"/>
                </a:tc>
                <a:tc>
                  <a:txBody>
                    <a:bodyPr/>
                    <a:lstStyle/>
                    <a:p>
                      <a:pPr algn="ctr"/>
                      <a:r>
                        <a:rPr lang="en-US" dirty="0" smtClean="0"/>
                        <a:t>?</a:t>
                      </a:r>
                      <a:endParaRPr lang="en-US" dirty="0"/>
                    </a:p>
                  </a:txBody>
                  <a:tcPr anchor="ctr"/>
                </a:tc>
                <a:tc>
                  <a:txBody>
                    <a:bodyPr/>
                    <a:lstStyle/>
                    <a:p>
                      <a:pPr algn="ctr"/>
                      <a:r>
                        <a:rPr lang="en-US" dirty="0" smtClean="0"/>
                        <a:t>No vehicle</a:t>
                      </a:r>
                      <a:r>
                        <a:rPr lang="en-US" baseline="0" dirty="0" smtClean="0"/>
                        <a:t> access</a:t>
                      </a:r>
                      <a:endParaRPr lang="en-US" dirty="0"/>
                    </a:p>
                  </a:txBody>
                  <a:tcPr anchor="ctr"/>
                </a:tc>
              </a:tr>
            </a:tbl>
          </a:graphicData>
        </a:graphic>
      </p:graphicFrame>
      <p:sp>
        <p:nvSpPr>
          <p:cNvPr id="5" name="Rectangle 4"/>
          <p:cNvSpPr/>
          <p:nvPr/>
        </p:nvSpPr>
        <p:spPr>
          <a:xfrm>
            <a:off x="403728" y="3695032"/>
            <a:ext cx="262021" cy="262021"/>
          </a:xfrm>
          <a:prstGeom prst="rect">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sp>
        <p:nvSpPr>
          <p:cNvPr id="6" name="Rectangle 5"/>
          <p:cNvSpPr/>
          <p:nvPr/>
        </p:nvSpPr>
        <p:spPr>
          <a:xfrm>
            <a:off x="403728" y="4355432"/>
            <a:ext cx="262021" cy="262021"/>
          </a:xfrm>
          <a:prstGeom prst="rect">
            <a:avLst/>
          </a:prstGeom>
          <a:solidFill>
            <a:srgbClr val="AB84D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ndParaRPr>
          </a:p>
        </p:txBody>
      </p:sp>
      <p:sp>
        <p:nvSpPr>
          <p:cNvPr id="7" name="Isosceles Triangle 6"/>
          <p:cNvSpPr/>
          <p:nvPr/>
        </p:nvSpPr>
        <p:spPr>
          <a:xfrm>
            <a:off x="340093" y="2406316"/>
            <a:ext cx="325656" cy="280738"/>
          </a:xfrm>
          <a:prstGeom prst="triangl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sp>
        <p:nvSpPr>
          <p:cNvPr id="8" name="Isosceles Triangle 7"/>
          <p:cNvSpPr/>
          <p:nvPr/>
        </p:nvSpPr>
        <p:spPr>
          <a:xfrm>
            <a:off x="340093" y="3026611"/>
            <a:ext cx="325656" cy="280738"/>
          </a:xfrm>
          <a:prstGeom prst="triangle">
            <a:avLst/>
          </a:prstGeom>
          <a:solidFill>
            <a:srgbClr val="FF790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00"/>
                </a:solidFill>
              </a:ln>
              <a:solidFill>
                <a:srgbClr val="FFFF00"/>
              </a:solidFill>
            </a:endParaRPr>
          </a:p>
        </p:txBody>
      </p:sp>
      <p:sp>
        <p:nvSpPr>
          <p:cNvPr id="9" name="TextBox 8"/>
          <p:cNvSpPr txBox="1"/>
          <p:nvPr/>
        </p:nvSpPr>
        <p:spPr>
          <a:xfrm>
            <a:off x="5922211" y="5026526"/>
            <a:ext cx="2994525" cy="369332"/>
          </a:xfrm>
          <a:prstGeom prst="rect">
            <a:avLst/>
          </a:prstGeom>
          <a:noFill/>
        </p:spPr>
        <p:txBody>
          <a:bodyPr wrap="square" rtlCol="0">
            <a:spAutoFit/>
          </a:bodyPr>
          <a:lstStyle/>
          <a:p>
            <a:r>
              <a:rPr lang="en-US" dirty="0" smtClean="0"/>
              <a:t>*Includes Hurricane Ridge</a:t>
            </a:r>
            <a:endParaRPr lang="en-US" dirty="0"/>
          </a:p>
        </p:txBody>
      </p:sp>
    </p:spTree>
    <p:extLst>
      <p:ext uri="{BB962C8B-B14F-4D97-AF65-F5344CB8AC3E}">
        <p14:creationId xmlns:p14="http://schemas.microsoft.com/office/powerpoint/2010/main" val="26557136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3478"/>
          </a:xfrm>
        </p:spPr>
        <p:txBody>
          <a:bodyPr/>
          <a:lstStyle/>
          <a:p>
            <a:r>
              <a:rPr lang="en-US" dirty="0" smtClean="0"/>
              <a:t>Accessibility</a:t>
            </a:r>
            <a:endParaRPr lang="en-US" dirty="0"/>
          </a:p>
        </p:txBody>
      </p:sp>
      <p:pic>
        <p:nvPicPr>
          <p:cNvPr id="4" name="Content Placeholder 3" descr="Olympex_sites_roads.jpg"/>
          <p:cNvPicPr>
            <a:picLocks noGrp="1" noChangeAspect="1"/>
          </p:cNvPicPr>
          <p:nvPr>
            <p:ph idx="1"/>
          </p:nvPr>
        </p:nvPicPr>
        <p:blipFill>
          <a:blip r:embed="rId2">
            <a:extLst>
              <a:ext uri="{28A0092B-C50C-407E-A947-70E740481C1C}">
                <a14:useLocalDpi xmlns:a14="http://schemas.microsoft.com/office/drawing/2010/main" val="0"/>
              </a:ext>
            </a:extLst>
          </a:blip>
          <a:srcRect t="7958" b="7958"/>
          <a:stretch>
            <a:fillRect/>
          </a:stretch>
        </p:blipFill>
        <p:spPr>
          <a:xfrm>
            <a:off x="211651" y="833478"/>
            <a:ext cx="8686800" cy="4777405"/>
          </a:xfrm>
        </p:spPr>
      </p:pic>
      <p:cxnSp>
        <p:nvCxnSpPr>
          <p:cNvPr id="6" name="Straight Connector 5"/>
          <p:cNvCxnSpPr/>
          <p:nvPr/>
        </p:nvCxnSpPr>
        <p:spPr>
          <a:xfrm>
            <a:off x="457200" y="5993102"/>
            <a:ext cx="1037588"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87386" y="5795549"/>
            <a:ext cx="1785809" cy="369332"/>
          </a:xfrm>
          <a:prstGeom prst="rect">
            <a:avLst/>
          </a:prstGeom>
          <a:noFill/>
        </p:spPr>
        <p:txBody>
          <a:bodyPr wrap="square" rtlCol="0">
            <a:spAutoFit/>
          </a:bodyPr>
          <a:lstStyle/>
          <a:p>
            <a:r>
              <a:rPr lang="en-US" dirty="0" smtClean="0"/>
              <a:t>US-101</a:t>
            </a:r>
            <a:endParaRPr lang="en-US" dirty="0"/>
          </a:p>
        </p:txBody>
      </p:sp>
      <p:cxnSp>
        <p:nvCxnSpPr>
          <p:cNvPr id="8" name="Straight Connector 7"/>
          <p:cNvCxnSpPr/>
          <p:nvPr/>
        </p:nvCxnSpPr>
        <p:spPr>
          <a:xfrm>
            <a:off x="457200" y="6410098"/>
            <a:ext cx="1037588"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465792" y="5993102"/>
            <a:ext cx="1037588"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465792" y="6410098"/>
            <a:ext cx="1037588" cy="0"/>
          </a:xfrm>
          <a:prstGeom prst="line">
            <a:avLst/>
          </a:prstGeom>
          <a:ln>
            <a:solidFill>
              <a:srgbClr val="00E2E8"/>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87386" y="6225432"/>
            <a:ext cx="1785809" cy="369332"/>
          </a:xfrm>
          <a:prstGeom prst="rect">
            <a:avLst/>
          </a:prstGeom>
          <a:noFill/>
        </p:spPr>
        <p:txBody>
          <a:bodyPr wrap="square" rtlCol="0">
            <a:spAutoFit/>
          </a:bodyPr>
          <a:lstStyle/>
          <a:p>
            <a:r>
              <a:rPr lang="en-US" dirty="0" smtClean="0"/>
              <a:t>Paved Road</a:t>
            </a:r>
            <a:endParaRPr lang="en-US" dirty="0"/>
          </a:p>
        </p:txBody>
      </p:sp>
      <p:sp>
        <p:nvSpPr>
          <p:cNvPr id="12" name="TextBox 11"/>
          <p:cNvSpPr txBox="1"/>
          <p:nvPr/>
        </p:nvSpPr>
        <p:spPr>
          <a:xfrm>
            <a:off x="4689677" y="5795549"/>
            <a:ext cx="2704892" cy="369332"/>
          </a:xfrm>
          <a:prstGeom prst="rect">
            <a:avLst/>
          </a:prstGeom>
          <a:noFill/>
        </p:spPr>
        <p:txBody>
          <a:bodyPr wrap="square" rtlCol="0">
            <a:spAutoFit/>
          </a:bodyPr>
          <a:lstStyle/>
          <a:p>
            <a:r>
              <a:rPr lang="en-US" dirty="0" smtClean="0"/>
              <a:t>Maintained Dirt Road</a:t>
            </a:r>
            <a:endParaRPr lang="en-US" dirty="0"/>
          </a:p>
        </p:txBody>
      </p:sp>
      <p:sp>
        <p:nvSpPr>
          <p:cNvPr id="13" name="TextBox 12"/>
          <p:cNvSpPr txBox="1"/>
          <p:nvPr/>
        </p:nvSpPr>
        <p:spPr>
          <a:xfrm>
            <a:off x="4689677" y="6225432"/>
            <a:ext cx="2863631" cy="369332"/>
          </a:xfrm>
          <a:prstGeom prst="rect">
            <a:avLst/>
          </a:prstGeom>
          <a:noFill/>
        </p:spPr>
        <p:txBody>
          <a:bodyPr wrap="square" rtlCol="0">
            <a:spAutoFit/>
          </a:bodyPr>
          <a:lstStyle/>
          <a:p>
            <a:r>
              <a:rPr lang="en-US" dirty="0" smtClean="0"/>
              <a:t>Unmaintained Dirt Road</a:t>
            </a:r>
            <a:endParaRPr lang="en-US" dirty="0"/>
          </a:p>
        </p:txBody>
      </p:sp>
      <p:cxnSp>
        <p:nvCxnSpPr>
          <p:cNvPr id="16" name="Straight Arrow Connector 15"/>
          <p:cNvCxnSpPr/>
          <p:nvPr/>
        </p:nvCxnSpPr>
        <p:spPr>
          <a:xfrm flipH="1" flipV="1">
            <a:off x="6428910" y="1971241"/>
            <a:ext cx="529128" cy="6614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958040" y="1825713"/>
            <a:ext cx="1402190" cy="523220"/>
          </a:xfrm>
          <a:prstGeom prst="rect">
            <a:avLst/>
          </a:prstGeom>
          <a:solidFill>
            <a:schemeClr val="bg1"/>
          </a:solidFill>
        </p:spPr>
        <p:txBody>
          <a:bodyPr wrap="square" rtlCol="0">
            <a:spAutoFit/>
          </a:bodyPr>
          <a:lstStyle/>
          <a:p>
            <a:r>
              <a:rPr lang="en-US" sz="1400" dirty="0" smtClean="0"/>
              <a:t>13-mile backcountry trail</a:t>
            </a:r>
            <a:endParaRPr lang="en-US" sz="1400" dirty="0"/>
          </a:p>
        </p:txBody>
      </p:sp>
      <p:sp>
        <p:nvSpPr>
          <p:cNvPr id="18" name="TextBox 17"/>
          <p:cNvSpPr txBox="1"/>
          <p:nvPr/>
        </p:nvSpPr>
        <p:spPr>
          <a:xfrm>
            <a:off x="6528121" y="3241817"/>
            <a:ext cx="2050373" cy="307777"/>
          </a:xfrm>
          <a:prstGeom prst="rect">
            <a:avLst/>
          </a:prstGeom>
          <a:solidFill>
            <a:schemeClr val="bg1"/>
          </a:solidFill>
        </p:spPr>
        <p:txBody>
          <a:bodyPr wrap="square" rtlCol="0">
            <a:spAutoFit/>
          </a:bodyPr>
          <a:lstStyle/>
          <a:p>
            <a:r>
              <a:rPr lang="en-US" sz="1400" dirty="0" smtClean="0"/>
              <a:t>Unmaintained after Oct-1</a:t>
            </a:r>
          </a:p>
        </p:txBody>
      </p:sp>
      <p:cxnSp>
        <p:nvCxnSpPr>
          <p:cNvPr id="19" name="Straight Arrow Connector 18"/>
          <p:cNvCxnSpPr/>
          <p:nvPr/>
        </p:nvCxnSpPr>
        <p:spPr>
          <a:xfrm flipH="1" flipV="1">
            <a:off x="5998993" y="3241817"/>
            <a:ext cx="529128" cy="6615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287487" y="1515070"/>
            <a:ext cx="1402190" cy="307777"/>
          </a:xfrm>
          <a:prstGeom prst="rect">
            <a:avLst/>
          </a:prstGeom>
          <a:solidFill>
            <a:schemeClr val="bg1"/>
          </a:solidFill>
        </p:spPr>
        <p:txBody>
          <a:bodyPr wrap="square" rtlCol="0">
            <a:spAutoFit/>
          </a:bodyPr>
          <a:lstStyle/>
          <a:p>
            <a:r>
              <a:rPr lang="en-US" sz="1400" dirty="0" smtClean="0"/>
              <a:t>Mudslides likely</a:t>
            </a:r>
            <a:endParaRPr lang="en-US" sz="1400" dirty="0"/>
          </a:p>
        </p:txBody>
      </p:sp>
      <p:cxnSp>
        <p:nvCxnSpPr>
          <p:cNvPr id="22" name="Straight Arrow Connector 21"/>
          <p:cNvCxnSpPr/>
          <p:nvPr/>
        </p:nvCxnSpPr>
        <p:spPr>
          <a:xfrm>
            <a:off x="4391766" y="1822847"/>
            <a:ext cx="899518" cy="69081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363058" y="3549594"/>
            <a:ext cx="1402190" cy="523220"/>
          </a:xfrm>
          <a:prstGeom prst="rect">
            <a:avLst/>
          </a:prstGeom>
          <a:solidFill>
            <a:schemeClr val="bg1"/>
          </a:solidFill>
        </p:spPr>
        <p:txBody>
          <a:bodyPr wrap="square" rtlCol="0">
            <a:spAutoFit/>
          </a:bodyPr>
          <a:lstStyle/>
          <a:p>
            <a:r>
              <a:rPr lang="en-US" sz="1400" dirty="0" smtClean="0"/>
              <a:t>Snow, mudslides possible</a:t>
            </a:r>
            <a:endParaRPr lang="en-US" sz="1400" dirty="0"/>
          </a:p>
        </p:txBody>
      </p:sp>
      <p:cxnSp>
        <p:nvCxnSpPr>
          <p:cNvPr id="26" name="Straight Arrow Connector 25"/>
          <p:cNvCxnSpPr>
            <a:stCxn id="25" idx="3"/>
          </p:cNvCxnSpPr>
          <p:nvPr/>
        </p:nvCxnSpPr>
        <p:spPr>
          <a:xfrm>
            <a:off x="2765248" y="3811204"/>
            <a:ext cx="951879" cy="26161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99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06"/>
            <a:ext cx="8229600" cy="1143000"/>
          </a:xfrm>
        </p:spPr>
        <p:txBody>
          <a:bodyPr/>
          <a:lstStyle/>
          <a:p>
            <a:r>
              <a:rPr lang="en-US" dirty="0" smtClean="0"/>
              <a:t>Ground Site Criteria</a:t>
            </a:r>
            <a:endParaRPr lang="en-US" dirty="0"/>
          </a:p>
        </p:txBody>
      </p:sp>
      <p:sp>
        <p:nvSpPr>
          <p:cNvPr id="3" name="Content Placeholder 2"/>
          <p:cNvSpPr>
            <a:spLocks noGrp="1"/>
          </p:cNvSpPr>
          <p:nvPr>
            <p:ph idx="1"/>
          </p:nvPr>
        </p:nvSpPr>
        <p:spPr>
          <a:xfrm>
            <a:off x="173789" y="1296737"/>
            <a:ext cx="8513011" cy="4949158"/>
          </a:xfrm>
        </p:spPr>
        <p:txBody>
          <a:bodyPr>
            <a:normAutofit fontScale="70000" lnSpcReduction="20000"/>
          </a:bodyPr>
          <a:lstStyle/>
          <a:p>
            <a:r>
              <a:rPr lang="en-US" dirty="0" smtClean="0"/>
              <a:t>Science objectives</a:t>
            </a:r>
          </a:p>
          <a:p>
            <a:r>
              <a:rPr lang="en-US" dirty="0" smtClean="0"/>
              <a:t>Permission</a:t>
            </a:r>
          </a:p>
          <a:p>
            <a:pPr lvl="1"/>
            <a:r>
              <a:rPr lang="en-US" sz="2600" dirty="0" smtClean="0"/>
              <a:t>National Park Service</a:t>
            </a:r>
          </a:p>
          <a:p>
            <a:pPr lvl="1"/>
            <a:r>
              <a:rPr lang="en-US" sz="2600" dirty="0" smtClean="0"/>
              <a:t>Quinault Indian Nation</a:t>
            </a:r>
          </a:p>
          <a:p>
            <a:pPr lvl="1"/>
            <a:r>
              <a:rPr lang="en-US" sz="2600" dirty="0" smtClean="0"/>
              <a:t>National Forest Service</a:t>
            </a:r>
          </a:p>
          <a:p>
            <a:pPr lvl="1"/>
            <a:r>
              <a:rPr lang="en-US" sz="2600" dirty="0" smtClean="0"/>
              <a:t>Fish and Wildlife Service</a:t>
            </a:r>
          </a:p>
          <a:p>
            <a:pPr lvl="1"/>
            <a:r>
              <a:rPr lang="en-US" sz="2600" dirty="0" smtClean="0"/>
              <a:t>NOAA</a:t>
            </a:r>
          </a:p>
          <a:p>
            <a:pPr lvl="1"/>
            <a:r>
              <a:rPr lang="en-US" sz="2600" dirty="0" smtClean="0"/>
              <a:t>WS DOT</a:t>
            </a:r>
          </a:p>
          <a:p>
            <a:pPr lvl="1"/>
            <a:r>
              <a:rPr lang="en-US" sz="2600" dirty="0" smtClean="0"/>
              <a:t>Local Government</a:t>
            </a:r>
          </a:p>
          <a:p>
            <a:pPr lvl="1"/>
            <a:r>
              <a:rPr lang="en-US" sz="2600" dirty="0" smtClean="0"/>
              <a:t>Private Landowners</a:t>
            </a:r>
          </a:p>
          <a:p>
            <a:r>
              <a:rPr lang="en-US" dirty="0" smtClean="0"/>
              <a:t>Accessibility</a:t>
            </a:r>
          </a:p>
          <a:p>
            <a:r>
              <a:rPr lang="en-US" dirty="0" smtClean="0"/>
              <a:t>Communication</a:t>
            </a:r>
          </a:p>
          <a:p>
            <a:r>
              <a:rPr lang="en-US" dirty="0" smtClean="0"/>
              <a:t>Electricity</a:t>
            </a:r>
          </a:p>
          <a:p>
            <a:r>
              <a:rPr lang="en-US" dirty="0" smtClean="0"/>
              <a:t>Vegetation</a:t>
            </a:r>
          </a:p>
          <a:p>
            <a:r>
              <a:rPr lang="en-US" dirty="0" smtClean="0"/>
              <a:t>Security</a:t>
            </a:r>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p:txBody>
      </p:sp>
      <p:pic>
        <p:nvPicPr>
          <p:cNvPr id="5" name="Picture 4" descr="Screen Shot 2015-02-26 at 11.4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095" y="1296737"/>
            <a:ext cx="4960705" cy="4473074"/>
          </a:xfrm>
          <a:prstGeom prst="rect">
            <a:avLst/>
          </a:prstGeom>
        </p:spPr>
      </p:pic>
    </p:spTree>
    <p:extLst>
      <p:ext uri="{BB962C8B-B14F-4D97-AF65-F5344CB8AC3E}">
        <p14:creationId xmlns:p14="http://schemas.microsoft.com/office/powerpoint/2010/main" val="1596165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
            <a:ext cx="8229600" cy="1143000"/>
          </a:xfrm>
        </p:spPr>
        <p:txBody>
          <a:bodyPr>
            <a:normAutofit/>
          </a:bodyPr>
          <a:lstStyle/>
          <a:p>
            <a:r>
              <a:rPr lang="en-US" dirty="0" smtClean="0"/>
              <a:t>Ground Site Locations</a:t>
            </a:r>
            <a:endParaRPr lang="en-US" dirty="0"/>
          </a:p>
        </p:txBody>
      </p:sp>
      <p:pic>
        <p:nvPicPr>
          <p:cNvPr id="5" name="Picture 4" descr="Screen Shot 2015-01-11 at 7.29.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510" y="1328822"/>
            <a:ext cx="6020660" cy="5529178"/>
          </a:xfrm>
          <a:prstGeom prst="rect">
            <a:avLst/>
          </a:prstGeom>
        </p:spPr>
      </p:pic>
      <p:pic>
        <p:nvPicPr>
          <p:cNvPr id="4" name="Picture 3" descr="logo_image2.png"/>
          <p:cNvPicPr>
            <a:picLocks noChangeAspect="1"/>
          </p:cNvPicPr>
          <p:nvPr/>
        </p:nvPicPr>
        <p:blipFill>
          <a:blip r:embed="rId4">
            <a:alphaModFix/>
          </a:blip>
          <a:stretch>
            <a:fillRect/>
          </a:stretch>
        </p:blipFill>
        <p:spPr>
          <a:xfrm>
            <a:off x="83908" y="1"/>
            <a:ext cx="1567434" cy="1328822"/>
          </a:xfrm>
          <a:prstGeom prst="rect">
            <a:avLst/>
          </a:prstGeom>
        </p:spPr>
      </p:pic>
    </p:spTree>
    <p:extLst>
      <p:ext uri="{BB962C8B-B14F-4D97-AF65-F5344CB8AC3E}">
        <p14:creationId xmlns:p14="http://schemas.microsoft.com/office/powerpoint/2010/main" val="18324683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Snoqualmie Pass Trailer Test</a:t>
            </a:r>
            <a:endParaRPr lang="en-US" dirty="0"/>
          </a:p>
        </p:txBody>
      </p:sp>
      <p:sp>
        <p:nvSpPr>
          <p:cNvPr id="3" name="Content Placeholder 2"/>
          <p:cNvSpPr>
            <a:spLocks noGrp="1"/>
          </p:cNvSpPr>
          <p:nvPr>
            <p:ph idx="1"/>
          </p:nvPr>
        </p:nvSpPr>
        <p:spPr>
          <a:xfrm>
            <a:off x="240632" y="5133474"/>
            <a:ext cx="3916948" cy="1209843"/>
          </a:xfrm>
        </p:spPr>
        <p:txBody>
          <a:bodyPr/>
          <a:lstStyle/>
          <a:p>
            <a:r>
              <a:rPr lang="en-US" dirty="0" smtClean="0"/>
              <a:t>Deployed Nov 4, 2014</a:t>
            </a:r>
            <a:endParaRPr lang="en-US" dirty="0"/>
          </a:p>
        </p:txBody>
      </p:sp>
      <p:pic>
        <p:nvPicPr>
          <p:cNvPr id="5" name="Picture 4" descr="IMG_289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6001" y="1274679"/>
            <a:ext cx="4944534" cy="3708400"/>
          </a:xfrm>
          <a:prstGeom prst="rect">
            <a:avLst/>
          </a:prstGeom>
        </p:spPr>
      </p:pic>
      <p:pic>
        <p:nvPicPr>
          <p:cNvPr id="4" name="Picture 3"/>
          <p:cNvPicPr>
            <a:picLocks noChangeAspect="1"/>
          </p:cNvPicPr>
          <p:nvPr/>
        </p:nvPicPr>
        <p:blipFill>
          <a:blip r:embed="rId3"/>
          <a:stretch>
            <a:fillRect/>
          </a:stretch>
        </p:blipFill>
        <p:spPr>
          <a:xfrm>
            <a:off x="4255615" y="2905626"/>
            <a:ext cx="4794806" cy="3596105"/>
          </a:xfrm>
          <a:prstGeom prst="rect">
            <a:avLst/>
          </a:prstGeom>
        </p:spPr>
      </p:pic>
      <p:sp>
        <p:nvSpPr>
          <p:cNvPr id="6" name="Content Placeholder 2"/>
          <p:cNvSpPr txBox="1">
            <a:spLocks/>
          </p:cNvSpPr>
          <p:nvPr/>
        </p:nvSpPr>
        <p:spPr>
          <a:xfrm>
            <a:off x="5133473" y="1274679"/>
            <a:ext cx="3916948" cy="120984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Simulating high altitude, no power conditions</a:t>
            </a:r>
            <a:endParaRPr lang="en-US" dirty="0"/>
          </a:p>
        </p:txBody>
      </p:sp>
    </p:spTree>
    <p:extLst>
      <p:ext uri="{BB962C8B-B14F-4D97-AF65-F5344CB8AC3E}">
        <p14:creationId xmlns:p14="http://schemas.microsoft.com/office/powerpoint/2010/main" val="13543328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Questions to answer</a:t>
            </a:r>
            <a:endParaRPr lang="en-US" dirty="0"/>
          </a:p>
        </p:txBody>
      </p:sp>
      <p:sp>
        <p:nvSpPr>
          <p:cNvPr id="4" name="Content Placeholder 4"/>
          <p:cNvSpPr>
            <a:spLocks noGrp="1"/>
          </p:cNvSpPr>
          <p:nvPr>
            <p:ph idx="1"/>
          </p:nvPr>
        </p:nvSpPr>
        <p:spPr>
          <a:xfrm>
            <a:off x="163094" y="2058736"/>
            <a:ext cx="8339222" cy="4665579"/>
          </a:xfrm>
        </p:spPr>
        <p:txBody>
          <a:bodyPr>
            <a:normAutofit/>
          </a:bodyPr>
          <a:lstStyle/>
          <a:p>
            <a:pPr lvl="1"/>
            <a:r>
              <a:rPr lang="en-US" dirty="0" smtClean="0"/>
              <a:t>How long can the batteries last?</a:t>
            </a:r>
          </a:p>
          <a:p>
            <a:pPr lvl="1"/>
            <a:r>
              <a:rPr lang="en-US" dirty="0" smtClean="0"/>
              <a:t>Can instruments operate on batteries without heating element?</a:t>
            </a:r>
            <a:endParaRPr lang="en-US" dirty="0"/>
          </a:p>
          <a:p>
            <a:pPr lvl="1"/>
            <a:r>
              <a:rPr lang="en-US" dirty="0" smtClean="0"/>
              <a:t>Do the instruments make accurate and useful microphysical measurements?</a:t>
            </a:r>
          </a:p>
          <a:p>
            <a:pPr lvl="1"/>
            <a:r>
              <a:rPr lang="en-US" dirty="0"/>
              <a:t>How often is maintenance needed?</a:t>
            </a:r>
          </a:p>
          <a:p>
            <a:pPr lvl="1"/>
            <a:endParaRPr lang="en-US" dirty="0" smtClean="0"/>
          </a:p>
        </p:txBody>
      </p:sp>
    </p:spTree>
    <p:extLst>
      <p:ext uri="{BB962C8B-B14F-4D97-AF65-F5344CB8AC3E}">
        <p14:creationId xmlns:p14="http://schemas.microsoft.com/office/powerpoint/2010/main" val="30003117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pu31_battery_monthly_bar_all_fe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1400"/>
            <a:ext cx="9144000" cy="4757238"/>
          </a:xfrm>
          <a:prstGeom prst="rect">
            <a:avLst/>
          </a:prstGeom>
        </p:spPr>
      </p:pic>
      <p:sp>
        <p:nvSpPr>
          <p:cNvPr id="2" name="Title 1"/>
          <p:cNvSpPr>
            <a:spLocks noGrp="1"/>
          </p:cNvSpPr>
          <p:nvPr>
            <p:ph type="title"/>
          </p:nvPr>
        </p:nvSpPr>
        <p:spPr>
          <a:xfrm>
            <a:off x="457200" y="23272"/>
            <a:ext cx="8229600" cy="691137"/>
          </a:xfrm>
        </p:spPr>
        <p:txBody>
          <a:bodyPr>
            <a:normAutofit fontScale="90000"/>
          </a:bodyPr>
          <a:lstStyle/>
          <a:p>
            <a:r>
              <a:rPr lang="en-US" dirty="0" smtClean="0"/>
              <a:t>Q: How long can the battery last?</a:t>
            </a:r>
            <a:endParaRPr lang="en-US" dirty="0"/>
          </a:p>
        </p:txBody>
      </p:sp>
      <p:sp>
        <p:nvSpPr>
          <p:cNvPr id="6" name="TextBox 5"/>
          <p:cNvSpPr txBox="1"/>
          <p:nvPr/>
        </p:nvSpPr>
        <p:spPr>
          <a:xfrm>
            <a:off x="-115747" y="599206"/>
            <a:ext cx="9259747" cy="461665"/>
          </a:xfrm>
          <a:prstGeom prst="rect">
            <a:avLst/>
          </a:prstGeom>
          <a:noFill/>
        </p:spPr>
        <p:txBody>
          <a:bodyPr wrap="square" rtlCol="0">
            <a:spAutoFit/>
          </a:bodyPr>
          <a:lstStyle/>
          <a:p>
            <a:pPr algn="ctr"/>
            <a:r>
              <a:rPr lang="en-US" sz="2400" dirty="0" smtClean="0"/>
              <a:t>(Set of 8 deep-cycle batteries + 140 W solar panel)</a:t>
            </a:r>
            <a:endParaRPr lang="en-US" sz="2400" dirty="0"/>
          </a:p>
        </p:txBody>
      </p:sp>
      <p:cxnSp>
        <p:nvCxnSpPr>
          <p:cNvPr id="19" name="Straight Arrow Connector 18"/>
          <p:cNvCxnSpPr/>
          <p:nvPr/>
        </p:nvCxnSpPr>
        <p:spPr>
          <a:xfrm flipH="1">
            <a:off x="1741237" y="1180986"/>
            <a:ext cx="300789" cy="405293"/>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3349026" y="1333386"/>
            <a:ext cx="300789" cy="405293"/>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934126" y="1784916"/>
            <a:ext cx="300789" cy="405293"/>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763320" y="2019646"/>
            <a:ext cx="300789" cy="405293"/>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8646772" y="1836178"/>
            <a:ext cx="300789" cy="405293"/>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916663" y="1489763"/>
            <a:ext cx="1730109" cy="369332"/>
          </a:xfrm>
          <a:prstGeom prst="rect">
            <a:avLst/>
          </a:prstGeom>
          <a:noFill/>
          <a:ln w="19050" cmpd="sng">
            <a:solidFill>
              <a:srgbClr val="FFFF00"/>
            </a:solid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dirty="0" smtClean="0">
                <a:solidFill>
                  <a:srgbClr val="000000"/>
                </a:solidFill>
              </a:rPr>
              <a:t>Sunny periods</a:t>
            </a:r>
            <a:endParaRPr lang="en-US" dirty="0">
              <a:solidFill>
                <a:srgbClr val="000000"/>
              </a:solidFill>
            </a:endParaRPr>
          </a:p>
        </p:txBody>
      </p:sp>
      <p:cxnSp>
        <p:nvCxnSpPr>
          <p:cNvPr id="26" name="Straight Arrow Connector 25"/>
          <p:cNvCxnSpPr/>
          <p:nvPr/>
        </p:nvCxnSpPr>
        <p:spPr>
          <a:xfrm>
            <a:off x="1881605" y="1685206"/>
            <a:ext cx="3238500" cy="3475005"/>
          </a:xfrm>
          <a:prstGeom prst="straightConnector1">
            <a:avLst/>
          </a:prstGeom>
          <a:ln w="38100" cmpd="sng">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6" name="Title 1"/>
          <p:cNvSpPr txBox="1">
            <a:spLocks/>
          </p:cNvSpPr>
          <p:nvPr/>
        </p:nvSpPr>
        <p:spPr>
          <a:xfrm>
            <a:off x="458379" y="6071145"/>
            <a:ext cx="8229600" cy="691137"/>
          </a:xfrm>
          <a:prstGeom prst="rect">
            <a:avLst/>
          </a:prstGeom>
        </p:spPr>
        <p:txBody>
          <a:bodyPr vert="horz" lIns="91440" tIns="45720" rIns="91440" bIns="45720" rtlCol="0" anchor="ctr">
            <a:normAutofit fontScale="5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A: About one month if no sun, all winter if there are sunny periods</a:t>
            </a:r>
            <a:endParaRPr lang="en-US" dirty="0"/>
          </a:p>
        </p:txBody>
      </p:sp>
    </p:spTree>
    <p:extLst>
      <p:ext uri="{BB962C8B-B14F-4D97-AF65-F5344CB8AC3E}">
        <p14:creationId xmlns:p14="http://schemas.microsoft.com/office/powerpoint/2010/main" val="1915265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90"/>
            <a:ext cx="9144000" cy="1143000"/>
          </a:xfrm>
        </p:spPr>
        <p:txBody>
          <a:bodyPr>
            <a:normAutofit fontScale="90000"/>
          </a:bodyPr>
          <a:lstStyle/>
          <a:p>
            <a:r>
              <a:rPr lang="en-US" dirty="0" smtClean="0"/>
              <a:t>Q: Can instruments operate on batteries without heating element? </a:t>
            </a:r>
            <a:endParaRPr lang="en-US" dirty="0"/>
          </a:p>
        </p:txBody>
      </p:sp>
      <p:pic>
        <p:nvPicPr>
          <p:cNvPr id="4" name="Picture 3"/>
          <p:cNvPicPr>
            <a:picLocks noChangeAspect="1"/>
          </p:cNvPicPr>
          <p:nvPr/>
        </p:nvPicPr>
        <p:blipFill>
          <a:blip r:embed="rId2"/>
          <a:stretch>
            <a:fillRect/>
          </a:stretch>
        </p:blipFill>
        <p:spPr>
          <a:xfrm>
            <a:off x="432697" y="1590842"/>
            <a:ext cx="3750281" cy="5000375"/>
          </a:xfrm>
          <a:prstGeom prst="rect">
            <a:avLst/>
          </a:prstGeom>
        </p:spPr>
      </p:pic>
      <p:pic>
        <p:nvPicPr>
          <p:cNvPr id="5" name="Picture 4"/>
          <p:cNvPicPr>
            <a:picLocks noChangeAspect="1"/>
          </p:cNvPicPr>
          <p:nvPr/>
        </p:nvPicPr>
        <p:blipFill>
          <a:blip r:embed="rId3"/>
          <a:stretch>
            <a:fillRect/>
          </a:stretch>
        </p:blipFill>
        <p:spPr>
          <a:xfrm>
            <a:off x="4968372" y="1578059"/>
            <a:ext cx="3759869" cy="5013158"/>
          </a:xfrm>
          <a:prstGeom prst="rect">
            <a:avLst/>
          </a:prstGeom>
        </p:spPr>
      </p:pic>
      <p:sp>
        <p:nvSpPr>
          <p:cNvPr id="7" name="TextBox 6"/>
          <p:cNvSpPr txBox="1"/>
          <p:nvPr/>
        </p:nvSpPr>
        <p:spPr>
          <a:xfrm>
            <a:off x="432697" y="6406551"/>
            <a:ext cx="3794626" cy="369332"/>
          </a:xfrm>
          <a:prstGeom prst="rect">
            <a:avLst/>
          </a:prstGeom>
          <a:solidFill>
            <a:srgbClr val="FFFFFF"/>
          </a:solidFill>
          <a:ln>
            <a:solidFill>
              <a:srgbClr val="000000"/>
            </a:solidFill>
          </a:ln>
        </p:spPr>
        <p:txBody>
          <a:bodyPr wrap="square" rtlCol="0">
            <a:spAutoFit/>
          </a:bodyPr>
          <a:lstStyle/>
          <a:p>
            <a:pPr algn="ctr"/>
            <a:r>
              <a:rPr lang="en-US" dirty="0" err="1" smtClean="0"/>
              <a:t>Parsivel</a:t>
            </a:r>
            <a:r>
              <a:rPr lang="en-US" dirty="0" smtClean="0"/>
              <a:t> </a:t>
            </a:r>
            <a:r>
              <a:rPr lang="en-US" dirty="0" err="1"/>
              <a:t>d</a:t>
            </a:r>
            <a:r>
              <a:rPr lang="en-US" dirty="0" err="1" smtClean="0"/>
              <a:t>isdrometer</a:t>
            </a:r>
            <a:endParaRPr lang="en-US" dirty="0"/>
          </a:p>
        </p:txBody>
      </p:sp>
      <p:sp>
        <p:nvSpPr>
          <p:cNvPr id="8" name="TextBox 7"/>
          <p:cNvSpPr txBox="1"/>
          <p:nvPr/>
        </p:nvSpPr>
        <p:spPr>
          <a:xfrm>
            <a:off x="4968372" y="6406551"/>
            <a:ext cx="3794626" cy="369332"/>
          </a:xfrm>
          <a:prstGeom prst="rect">
            <a:avLst/>
          </a:prstGeom>
          <a:solidFill>
            <a:srgbClr val="FFFFFF"/>
          </a:solidFill>
          <a:ln>
            <a:solidFill>
              <a:srgbClr val="000000"/>
            </a:solidFill>
          </a:ln>
        </p:spPr>
        <p:txBody>
          <a:bodyPr wrap="square" rtlCol="0">
            <a:spAutoFit/>
          </a:bodyPr>
          <a:lstStyle/>
          <a:p>
            <a:pPr algn="ctr"/>
            <a:r>
              <a:rPr lang="en-US" dirty="0" err="1" smtClean="0"/>
              <a:t>Pluvio</a:t>
            </a:r>
            <a:r>
              <a:rPr lang="en-US" dirty="0" smtClean="0"/>
              <a:t> bucket</a:t>
            </a:r>
            <a:endParaRPr lang="en-US" dirty="0"/>
          </a:p>
        </p:txBody>
      </p:sp>
    </p:spTree>
    <p:extLst>
      <p:ext uri="{BB962C8B-B14F-4D97-AF65-F5344CB8AC3E}">
        <p14:creationId xmlns:p14="http://schemas.microsoft.com/office/powerpoint/2010/main" val="2043099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17"/>
            <a:ext cx="8229600" cy="955257"/>
          </a:xfrm>
        </p:spPr>
        <p:txBody>
          <a:bodyPr/>
          <a:lstStyle/>
          <a:p>
            <a:r>
              <a:rPr lang="en-US" dirty="0" smtClean="0"/>
              <a:t>Accumulated Precipitation</a:t>
            </a:r>
            <a:endParaRPr lang="en-US" dirty="0"/>
          </a:p>
        </p:txBody>
      </p:sp>
      <p:pic>
        <p:nvPicPr>
          <p:cNvPr id="5" name="Picture 4"/>
          <p:cNvPicPr>
            <a:picLocks noChangeAspect="1"/>
          </p:cNvPicPr>
          <p:nvPr/>
        </p:nvPicPr>
        <p:blipFill>
          <a:blip r:embed="rId2"/>
          <a:stretch>
            <a:fillRect/>
          </a:stretch>
        </p:blipFill>
        <p:spPr>
          <a:xfrm>
            <a:off x="1018674" y="1323319"/>
            <a:ext cx="7109326" cy="5187103"/>
          </a:xfrm>
          <a:prstGeom prst="rect">
            <a:avLst/>
          </a:prstGeom>
        </p:spPr>
      </p:pic>
      <p:sp>
        <p:nvSpPr>
          <p:cNvPr id="6" name="TextBox 5"/>
          <p:cNvSpPr txBox="1"/>
          <p:nvPr/>
        </p:nvSpPr>
        <p:spPr>
          <a:xfrm>
            <a:off x="2138947" y="3141579"/>
            <a:ext cx="1684421" cy="646331"/>
          </a:xfrm>
          <a:prstGeom prst="rect">
            <a:avLst/>
          </a:prstGeom>
          <a:solidFill>
            <a:srgbClr val="FFFFFF"/>
          </a:solidFill>
          <a:ln w="28575" cmpd="sng">
            <a:solidFill>
              <a:srgbClr val="000000"/>
            </a:solidFill>
          </a:ln>
        </p:spPr>
        <p:txBody>
          <a:bodyPr wrap="square" rtlCol="0">
            <a:spAutoFit/>
          </a:bodyPr>
          <a:lstStyle/>
          <a:p>
            <a:r>
              <a:rPr lang="en-US" dirty="0" smtClean="0"/>
              <a:t>Chunk of snow drops in bucket</a:t>
            </a:r>
            <a:endParaRPr lang="en-US" dirty="0"/>
          </a:p>
        </p:txBody>
      </p:sp>
      <p:cxnSp>
        <p:nvCxnSpPr>
          <p:cNvPr id="8" name="Straight Arrow Connector 7"/>
          <p:cNvCxnSpPr/>
          <p:nvPr/>
        </p:nvCxnSpPr>
        <p:spPr>
          <a:xfrm>
            <a:off x="3061368" y="3787910"/>
            <a:ext cx="1283369" cy="133219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751262" y="6390105"/>
            <a:ext cx="5093369" cy="374316"/>
          </a:xfrm>
          <a:prstGeom prst="rect">
            <a:avLst/>
          </a:prstGeom>
          <a:noFill/>
        </p:spPr>
        <p:txBody>
          <a:bodyPr wrap="square" rtlCol="0">
            <a:spAutoFit/>
          </a:bodyPr>
          <a:lstStyle/>
          <a:p>
            <a:r>
              <a:rPr lang="en-US" dirty="0" smtClean="0">
                <a:solidFill>
                  <a:srgbClr val="FF0000"/>
                </a:solidFill>
              </a:rPr>
              <a:t>Red: </a:t>
            </a:r>
            <a:r>
              <a:rPr lang="en-US" dirty="0" err="1" smtClean="0">
                <a:solidFill>
                  <a:srgbClr val="FF0000"/>
                </a:solidFill>
              </a:rPr>
              <a:t>Pluvio</a:t>
            </a:r>
            <a:r>
              <a:rPr lang="en-US" dirty="0" smtClean="0">
                <a:solidFill>
                  <a:srgbClr val="FF0000"/>
                </a:solidFill>
              </a:rPr>
              <a:t> (bucket)      </a:t>
            </a:r>
            <a:r>
              <a:rPr lang="en-US" dirty="0" smtClean="0">
                <a:solidFill>
                  <a:srgbClr val="0000FF"/>
                </a:solidFill>
              </a:rPr>
              <a:t>Blue: </a:t>
            </a:r>
            <a:r>
              <a:rPr lang="en-US" dirty="0" err="1" smtClean="0">
                <a:solidFill>
                  <a:srgbClr val="0000FF"/>
                </a:solidFill>
              </a:rPr>
              <a:t>Parsivel</a:t>
            </a:r>
            <a:r>
              <a:rPr lang="en-US" dirty="0" smtClean="0">
                <a:solidFill>
                  <a:srgbClr val="0000FF"/>
                </a:solidFill>
              </a:rPr>
              <a:t> (</a:t>
            </a:r>
            <a:r>
              <a:rPr lang="en-US" dirty="0" err="1" smtClean="0">
                <a:solidFill>
                  <a:srgbClr val="0000FF"/>
                </a:solidFill>
              </a:rPr>
              <a:t>disdrometer</a:t>
            </a:r>
            <a:r>
              <a:rPr lang="en-US" dirty="0" smtClean="0">
                <a:solidFill>
                  <a:srgbClr val="0000FF"/>
                </a:solidFill>
              </a:rPr>
              <a:t>)</a:t>
            </a:r>
            <a:endParaRPr lang="en-US" dirty="0">
              <a:solidFill>
                <a:srgbClr val="0000FF"/>
              </a:solidFill>
            </a:endParaRPr>
          </a:p>
        </p:txBody>
      </p:sp>
      <p:sp>
        <p:nvSpPr>
          <p:cNvPr id="12" name="TextBox 11"/>
          <p:cNvSpPr txBox="1"/>
          <p:nvPr/>
        </p:nvSpPr>
        <p:spPr>
          <a:xfrm>
            <a:off x="1537369" y="2540003"/>
            <a:ext cx="2740527" cy="276999"/>
          </a:xfrm>
          <a:prstGeom prst="rect">
            <a:avLst/>
          </a:prstGeom>
          <a:noFill/>
        </p:spPr>
        <p:txBody>
          <a:bodyPr wrap="square" rtlCol="0">
            <a:spAutoFit/>
          </a:bodyPr>
          <a:lstStyle/>
          <a:p>
            <a:r>
              <a:rPr lang="en-US" sz="1200" dirty="0" smtClean="0"/>
              <a:t>NW Avalanche Center: 50.55 mm</a:t>
            </a:r>
            <a:endParaRPr lang="en-US" sz="1200" dirty="0"/>
          </a:p>
        </p:txBody>
      </p:sp>
    </p:spTree>
    <p:extLst>
      <p:ext uri="{BB962C8B-B14F-4D97-AF65-F5344CB8AC3E}">
        <p14:creationId xmlns:p14="http://schemas.microsoft.com/office/powerpoint/2010/main" val="2035246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16268</TotalTime>
  <Words>1275</Words>
  <Application>Microsoft Macintosh PowerPoint</Application>
  <PresentationFormat>On-screen Show (4:3)</PresentationFormat>
  <Paragraphs>155</Paragraphs>
  <Slides>21</Slides>
  <Notes>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Preparing for the 2015-16 OLYMPEX Field Campaign:  Challenges of observing heavy rain and snow in remote regions of the Olympic Mountains</vt:lpstr>
      <vt:lpstr>PowerPoint Presentation</vt:lpstr>
      <vt:lpstr>Ground Site Criteria</vt:lpstr>
      <vt:lpstr>Ground Site Locations</vt:lpstr>
      <vt:lpstr>Snoqualmie Pass Trailer Test</vt:lpstr>
      <vt:lpstr>Questions to answer</vt:lpstr>
      <vt:lpstr>Q: How long can the battery last?</vt:lpstr>
      <vt:lpstr>Q: Can instruments operate on batteries without heating element? </vt:lpstr>
      <vt:lpstr>Accumulated Precipitation</vt:lpstr>
      <vt:lpstr>Q: Can instruments operate on batteries without heating element? </vt:lpstr>
      <vt:lpstr>Do the instruments make accurate and useful microphysical measurements?</vt:lpstr>
      <vt:lpstr>Frontal cyclone crossing a mountain range</vt:lpstr>
      <vt:lpstr>IR Satellite Jan 18, 2015</vt:lpstr>
      <vt:lpstr>KATX Radar</vt:lpstr>
      <vt:lpstr>Reflectivity and Precip Accumulation</vt:lpstr>
      <vt:lpstr>Particle Size Distribution</vt:lpstr>
      <vt:lpstr>Q: Can Instruments make accurate and useful microphysical measurements?</vt:lpstr>
      <vt:lpstr>Thank you!</vt:lpstr>
      <vt:lpstr>Extra Slides</vt:lpstr>
      <vt:lpstr>Management Needs</vt:lpstr>
      <vt:lpstr>Accessibility</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OLYMPEX Ground Instruments</dc:title>
  <dc:creator>Joseph Zagrodnik</dc:creator>
  <cp:lastModifiedBy>Joseph Zagrodnik</cp:lastModifiedBy>
  <cp:revision>87</cp:revision>
  <dcterms:created xsi:type="dcterms:W3CDTF">2015-01-12T03:23:36Z</dcterms:created>
  <dcterms:modified xsi:type="dcterms:W3CDTF">2015-02-27T20:47:57Z</dcterms:modified>
</cp:coreProperties>
</file>