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57" r:id="rId2"/>
    <p:sldId id="293" r:id="rId3"/>
    <p:sldId id="289" r:id="rId4"/>
    <p:sldId id="316" r:id="rId5"/>
    <p:sldId id="319" r:id="rId6"/>
    <p:sldId id="320" r:id="rId7"/>
    <p:sldId id="295" r:id="rId8"/>
    <p:sldId id="258" r:id="rId9"/>
    <p:sldId id="321" r:id="rId10"/>
    <p:sldId id="322" r:id="rId11"/>
    <p:sldId id="332" r:id="rId12"/>
    <p:sldId id="323" r:id="rId13"/>
    <p:sldId id="324" r:id="rId14"/>
    <p:sldId id="325" r:id="rId15"/>
    <p:sldId id="333" r:id="rId16"/>
    <p:sldId id="297" r:id="rId17"/>
    <p:sldId id="296" r:id="rId18"/>
    <p:sldId id="334" r:id="rId19"/>
    <p:sldId id="335" r:id="rId20"/>
    <p:sldId id="326" r:id="rId21"/>
    <p:sldId id="328" r:id="rId22"/>
    <p:sldId id="329" r:id="rId23"/>
    <p:sldId id="298" r:id="rId24"/>
    <p:sldId id="337" r:id="rId25"/>
    <p:sldId id="303" r:id="rId26"/>
    <p:sldId id="331" r:id="rId27"/>
    <p:sldId id="306" r:id="rId28"/>
    <p:sldId id="308" r:id="rId29"/>
    <p:sldId id="282" r:id="rId30"/>
    <p:sldId id="283" r:id="rId31"/>
    <p:sldId id="309" r:id="rId32"/>
    <p:sldId id="310" r:id="rId33"/>
    <p:sldId id="272" r:id="rId34"/>
    <p:sldId id="273" r:id="rId35"/>
    <p:sldId id="338" r:id="rId36"/>
    <p:sldId id="339" r:id="rId37"/>
    <p:sldId id="284" r:id="rId38"/>
    <p:sldId id="285" r:id="rId39"/>
    <p:sldId id="314" r:id="rId40"/>
    <p:sldId id="340"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DCD27"/>
    <a:srgbClr val="F41FFF"/>
    <a:srgbClr val="B86F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240" y="1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B721F6-D3CB-6049-A2B6-80A34FC3BAE4}" type="datetimeFigureOut">
              <a:rPr lang="en-US" smtClean="0"/>
              <a:t>5/3/15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AF710A-858E-854C-8962-C7C72F3230C2}" type="slidenum">
              <a:rPr lang="en-US" smtClean="0"/>
              <a:t>‹#›</a:t>
            </a:fld>
            <a:endParaRPr lang="en-US"/>
          </a:p>
        </p:txBody>
      </p:sp>
    </p:spTree>
    <p:extLst>
      <p:ext uri="{BB962C8B-B14F-4D97-AF65-F5344CB8AC3E}">
        <p14:creationId xmlns:p14="http://schemas.microsoft.com/office/powerpoint/2010/main" val="2126825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18</a:t>
            </a:fld>
            <a:endParaRPr lang="en-US"/>
          </a:p>
        </p:txBody>
      </p:sp>
    </p:spTree>
    <p:extLst>
      <p:ext uri="{BB962C8B-B14F-4D97-AF65-F5344CB8AC3E}">
        <p14:creationId xmlns:p14="http://schemas.microsoft.com/office/powerpoint/2010/main" val="4041740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23</a:t>
            </a:fld>
            <a:endParaRPr lang="en-US"/>
          </a:p>
        </p:txBody>
      </p:sp>
    </p:spTree>
    <p:extLst>
      <p:ext uri="{BB962C8B-B14F-4D97-AF65-F5344CB8AC3E}">
        <p14:creationId xmlns:p14="http://schemas.microsoft.com/office/powerpoint/2010/main" val="404174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24</a:t>
            </a:fld>
            <a:endParaRPr lang="en-US"/>
          </a:p>
        </p:txBody>
      </p:sp>
    </p:spTree>
    <p:extLst>
      <p:ext uri="{BB962C8B-B14F-4D97-AF65-F5344CB8AC3E}">
        <p14:creationId xmlns:p14="http://schemas.microsoft.com/office/powerpoint/2010/main" val="404174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27</a:t>
            </a:fld>
            <a:endParaRPr lang="en-US"/>
          </a:p>
        </p:txBody>
      </p:sp>
    </p:spTree>
    <p:extLst>
      <p:ext uri="{BB962C8B-B14F-4D97-AF65-F5344CB8AC3E}">
        <p14:creationId xmlns:p14="http://schemas.microsoft.com/office/powerpoint/2010/main" val="339475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PIP bulb burned out</a:t>
            </a:r>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31</a:t>
            </a:fld>
            <a:endParaRPr lang="en-US"/>
          </a:p>
        </p:txBody>
      </p:sp>
    </p:spTree>
    <p:extLst>
      <p:ext uri="{BB962C8B-B14F-4D97-AF65-F5344CB8AC3E}">
        <p14:creationId xmlns:p14="http://schemas.microsoft.com/office/powerpoint/2010/main" val="133070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F8B88E49-A32A-9948-BF80-8E081D6EEA4E}"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CE554EF-835F-5C47-813B-B6D72EE85B48}" type="datetimeFigureOut">
              <a:rPr lang="en-US" smtClean="0"/>
              <a:t>5/3/15</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BCE554EF-835F-5C47-813B-B6D72EE85B48}" type="datetimeFigureOut">
              <a:rPr lang="en-US" smtClean="0"/>
              <a:t>5/3/15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E554EF-835F-5C47-813B-B6D72EE85B48}" type="datetimeFigureOut">
              <a:rPr lang="en-US" smtClean="0"/>
              <a:t>5/3/15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BCE554EF-835F-5C47-813B-B6D72EE85B48}" type="datetimeFigureOut">
              <a:rPr lang="en-US" smtClean="0"/>
              <a:t>5/3/15</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BCE554EF-835F-5C47-813B-B6D72EE85B48}" type="datetimeFigureOut">
              <a:rPr lang="en-US" smtClean="0"/>
              <a:t>5/3/15</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BCE554EF-835F-5C47-813B-B6D72EE85B48}" type="datetimeFigureOut">
              <a:rPr lang="en-US" smtClean="0"/>
              <a:t>5/3/15</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CE554EF-835F-5C47-813B-B6D72EE85B48}" type="datetimeFigureOut">
              <a:rPr lang="en-US" smtClean="0"/>
              <a:t>5/3/15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CE554EF-835F-5C47-813B-B6D72EE85B48}" type="datetimeFigureOut">
              <a:rPr lang="en-US" smtClean="0"/>
              <a:t>5/3/15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CE554EF-835F-5C47-813B-B6D72EE85B48}" type="datetimeFigureOut">
              <a:rPr lang="en-US" smtClean="0"/>
              <a:t>5/3/15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E554EF-835F-5C47-813B-B6D72EE85B48}" type="datetimeFigureOut">
              <a:rPr lang="en-US" smtClean="0"/>
              <a:t>5/3/15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CE554EF-835F-5C47-813B-B6D72EE85B48}" type="datetimeFigureOut">
              <a:rPr lang="en-US" smtClean="0"/>
              <a:t>5/3/15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CE554EF-835F-5C47-813B-B6D72EE85B48}" type="datetimeFigureOut">
              <a:rPr lang="en-US" smtClean="0"/>
              <a:t>5/3/15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B88E49-A32A-9948-BF80-8E081D6EEA4E}"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CE554EF-835F-5C47-813B-B6D72EE85B48}" type="datetimeFigureOut">
              <a:rPr lang="en-US" smtClean="0"/>
              <a:t>5/3/15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CE554EF-835F-5C47-813B-B6D72EE85B48}" type="datetimeFigureOut">
              <a:rPr lang="en-US" smtClean="0"/>
              <a:t>5/3/15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CE554EF-835F-5C47-813B-B6D72EE85B48}" type="datetimeFigureOut">
              <a:rPr lang="en-US" smtClean="0"/>
              <a:t>5/3/15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CE554EF-835F-5C47-813B-B6D72EE85B48}" type="datetimeFigureOut">
              <a:rPr lang="en-US" smtClean="0"/>
              <a:t>5/3/15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BCE554EF-835F-5C47-813B-B6D72EE85B48}" type="datetimeFigureOut">
              <a:rPr lang="en-US" smtClean="0"/>
              <a:t>5/3/15</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F8B88E49-A32A-9948-BF80-8E081D6EEA4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png"/><Relationship Id="rId3" Type="http://schemas.openxmlformats.org/officeDocument/2006/relationships/image" Target="../media/image29.tif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9.xml"/><Relationship Id="rId2" Type="http://schemas.openxmlformats.org/officeDocument/2006/relationships/image" Target="../media/image32.tiff"/></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gif"/><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9.t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9.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g"/><Relationship Id="rId1" Type="http://schemas.openxmlformats.org/officeDocument/2006/relationships/slideLayout" Target="../slideLayouts/slideLayout9.xml"/><Relationship Id="rId2"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4.jpg"/><Relationship Id="rId3" Type="http://schemas.openxmlformats.org/officeDocument/2006/relationships/image" Target="../media/image4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6.png"/><Relationship Id="rId3"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9.t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9.tif"/></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 Id="rId3" Type="http://schemas.openxmlformats.org/officeDocument/2006/relationships/image" Target="../media/image6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5.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0.emf"/><Relationship Id="rId5" Type="http://schemas.openxmlformats.org/officeDocument/2006/relationships/image" Target="../media/image71.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hyperlink" Target="http://www.nasa.gov/content/goddard/gpm-sees-noreaster-dump-snow-on-new-england/%23.VNaD3CfNUgk"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5.tiff"/><Relationship Id="rId1" Type="http://schemas.openxmlformats.org/officeDocument/2006/relationships/slideLayout" Target="../slideLayouts/slideLayout9.xml"/><Relationship Id="rId2"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5700" y="2124075"/>
            <a:ext cx="6503811" cy="1470025"/>
          </a:xfrm>
        </p:spPr>
        <p:txBody>
          <a:bodyPr/>
          <a:lstStyle/>
          <a:p>
            <a:r>
              <a:rPr lang="en-US" sz="3200" dirty="0" smtClean="0"/>
              <a:t>OLYMPEX: A Ground-Validation Field Campaign for the Global Precipitation Mission (GPM) Satellite on the Olympic Peninsula in the Pacific Northwest</a:t>
            </a:r>
            <a:endParaRPr lang="en-US" sz="3200" dirty="0"/>
          </a:p>
        </p:txBody>
      </p:sp>
      <p:sp>
        <p:nvSpPr>
          <p:cNvPr id="3" name="Subtitle 2"/>
          <p:cNvSpPr>
            <a:spLocks noGrp="1"/>
          </p:cNvSpPr>
          <p:nvPr>
            <p:ph type="subTitle" idx="1"/>
          </p:nvPr>
        </p:nvSpPr>
        <p:spPr>
          <a:xfrm>
            <a:off x="225778" y="4161264"/>
            <a:ext cx="8551333" cy="788562"/>
          </a:xfrm>
        </p:spPr>
        <p:txBody>
          <a:bodyPr>
            <a:normAutofit fontScale="92500" lnSpcReduction="20000"/>
          </a:bodyPr>
          <a:lstStyle/>
          <a:p>
            <a:r>
              <a:rPr lang="en-US" dirty="0" smtClean="0"/>
              <a:t>Lynn McMurdie, Robert A. </a:t>
            </a:r>
            <a:r>
              <a:rPr lang="en-US" dirty="0" err="1" smtClean="0"/>
              <a:t>Houze</a:t>
            </a:r>
            <a:r>
              <a:rPr lang="en-US" dirty="0" smtClean="0"/>
              <a:t>, Jr., Jessica Lundquist, Cliff Mass, University of Washington, Walter Petersen NASA/Wallops, Mathew </a:t>
            </a:r>
            <a:r>
              <a:rPr lang="en-US" dirty="0" err="1" smtClean="0"/>
              <a:t>Schwaller</a:t>
            </a:r>
            <a:r>
              <a:rPr lang="en-US" dirty="0" smtClean="0"/>
              <a:t> NASA/Goddard, William </a:t>
            </a:r>
            <a:r>
              <a:rPr lang="en-US" dirty="0" err="1" smtClean="0"/>
              <a:t>Baccus</a:t>
            </a:r>
            <a:r>
              <a:rPr lang="en-US" dirty="0" smtClean="0"/>
              <a:t>, National Park Service</a:t>
            </a:r>
            <a:endParaRPr lang="en-US" dirty="0"/>
          </a:p>
        </p:txBody>
      </p:sp>
      <p:pic>
        <p:nvPicPr>
          <p:cNvPr id="4" name="Picture 3" descr="logo_image2.png"/>
          <p:cNvPicPr>
            <a:picLocks noChangeAspect="1"/>
          </p:cNvPicPr>
          <p:nvPr/>
        </p:nvPicPr>
        <p:blipFill>
          <a:blip r:embed="rId2"/>
          <a:stretch>
            <a:fillRect/>
          </a:stretch>
        </p:blipFill>
        <p:spPr>
          <a:xfrm>
            <a:off x="540457" y="872641"/>
            <a:ext cx="2413000" cy="2045668"/>
          </a:xfrm>
          <a:prstGeom prst="rect">
            <a:avLst/>
          </a:prstGeom>
        </p:spPr>
      </p:pic>
      <p:grpSp>
        <p:nvGrpSpPr>
          <p:cNvPr id="5" name="Group 4"/>
          <p:cNvGrpSpPr/>
          <p:nvPr/>
        </p:nvGrpSpPr>
        <p:grpSpPr>
          <a:xfrm>
            <a:off x="1508476" y="4949826"/>
            <a:ext cx="7010400" cy="1216023"/>
            <a:chOff x="1270000" y="2816226"/>
            <a:chExt cx="7010400" cy="1216023"/>
          </a:xfrm>
        </p:grpSpPr>
        <p:pic>
          <p:nvPicPr>
            <p:cNvPr id="6" name="Picture 5" descr="forest_understory2.JPG"/>
            <p:cNvPicPr>
              <a:picLocks noChangeAspect="1"/>
            </p:cNvPicPr>
            <p:nvPr/>
          </p:nvPicPr>
          <p:blipFill>
            <a:blip r:embed="rId3"/>
            <a:stretch>
              <a:fillRect/>
            </a:stretch>
          </p:blipFill>
          <p:spPr>
            <a:xfrm>
              <a:off x="3035300" y="2816226"/>
              <a:ext cx="1841500" cy="1209675"/>
            </a:xfrm>
            <a:prstGeom prst="rect">
              <a:avLst/>
            </a:prstGeom>
          </p:spPr>
        </p:pic>
        <p:pic>
          <p:nvPicPr>
            <p:cNvPr id="7" name="Picture 6" descr="MtCarrie.jpg"/>
            <p:cNvPicPr>
              <a:picLocks noChangeAspect="1"/>
            </p:cNvPicPr>
            <p:nvPr/>
          </p:nvPicPr>
          <p:blipFill>
            <a:blip r:embed="rId4"/>
            <a:stretch>
              <a:fillRect/>
            </a:stretch>
          </p:blipFill>
          <p:spPr>
            <a:xfrm>
              <a:off x="6553200" y="2819401"/>
              <a:ext cx="1727200" cy="1212124"/>
            </a:xfrm>
            <a:prstGeom prst="rect">
              <a:avLst/>
            </a:prstGeom>
          </p:spPr>
        </p:pic>
        <p:pic>
          <p:nvPicPr>
            <p:cNvPr id="8" name="Picture 7" descr="hoh_valley.JPG"/>
            <p:cNvPicPr>
              <a:picLocks noChangeAspect="1"/>
            </p:cNvPicPr>
            <p:nvPr/>
          </p:nvPicPr>
          <p:blipFill>
            <a:blip r:embed="rId5"/>
            <a:stretch>
              <a:fillRect/>
            </a:stretch>
          </p:blipFill>
          <p:spPr>
            <a:xfrm>
              <a:off x="1270000" y="2817622"/>
              <a:ext cx="1765807" cy="1208278"/>
            </a:xfrm>
            <a:prstGeom prst="rect">
              <a:avLst/>
            </a:prstGeom>
          </p:spPr>
        </p:pic>
        <p:pic>
          <p:nvPicPr>
            <p:cNvPr id="9" name="Picture 8" descr="rialto_beach.JPG"/>
            <p:cNvPicPr>
              <a:picLocks noChangeAspect="1"/>
            </p:cNvPicPr>
            <p:nvPr/>
          </p:nvPicPr>
          <p:blipFill>
            <a:blip r:embed="rId6"/>
            <a:stretch>
              <a:fillRect/>
            </a:stretch>
          </p:blipFill>
          <p:spPr>
            <a:xfrm>
              <a:off x="4864100" y="2822574"/>
              <a:ext cx="1727200" cy="1209675"/>
            </a:xfrm>
            <a:prstGeom prst="rect">
              <a:avLst/>
            </a:prstGeom>
          </p:spPr>
        </p:pic>
      </p:grpSp>
      <p:sp>
        <p:nvSpPr>
          <p:cNvPr id="10" name="TextBox 9"/>
          <p:cNvSpPr txBox="1"/>
          <p:nvPr/>
        </p:nvSpPr>
        <p:spPr>
          <a:xfrm>
            <a:off x="2320077" y="6286500"/>
            <a:ext cx="6008563" cy="369332"/>
          </a:xfrm>
          <a:prstGeom prst="rect">
            <a:avLst/>
          </a:prstGeom>
          <a:noFill/>
        </p:spPr>
        <p:txBody>
          <a:bodyPr wrap="none" rtlCol="0">
            <a:spAutoFit/>
          </a:bodyPr>
          <a:lstStyle/>
          <a:p>
            <a:pPr algn="r"/>
            <a:r>
              <a:rPr lang="en-US" dirty="0" smtClean="0">
                <a:solidFill>
                  <a:schemeClr val="bg1"/>
                </a:solidFill>
              </a:rPr>
              <a:t>University of Utah, Salt Lake City  UT</a:t>
            </a:r>
            <a:r>
              <a:rPr lang="en-US" smtClean="0">
                <a:solidFill>
                  <a:schemeClr val="bg1"/>
                </a:solidFill>
              </a:rPr>
              <a:t>, 18 </a:t>
            </a:r>
            <a:r>
              <a:rPr lang="en-US" dirty="0" smtClean="0">
                <a:solidFill>
                  <a:schemeClr val="bg1"/>
                </a:solidFill>
              </a:rPr>
              <a:t>February, 2015</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9463" y="387698"/>
            <a:ext cx="7583487" cy="609914"/>
          </a:xfrm>
        </p:spPr>
        <p:txBody>
          <a:bodyPr>
            <a:normAutofit fontScale="90000"/>
          </a:bodyPr>
          <a:lstStyle/>
          <a:p>
            <a:pPr algn="ctr"/>
            <a:r>
              <a:rPr lang="en-US" dirty="0" smtClean="0">
                <a:solidFill>
                  <a:srgbClr val="FFFFFF"/>
                </a:solidFill>
              </a:rPr>
              <a:t>Climatology of Olympic Peninsula</a:t>
            </a:r>
            <a:endParaRPr lang="en-US" dirty="0">
              <a:solidFill>
                <a:srgbClr val="FFFFFF"/>
              </a:solidFill>
            </a:endParaRPr>
          </a:p>
        </p:txBody>
      </p:sp>
      <p:sp>
        <p:nvSpPr>
          <p:cNvPr id="8" name="TextBox 7"/>
          <p:cNvSpPr txBox="1"/>
          <p:nvPr/>
        </p:nvSpPr>
        <p:spPr>
          <a:xfrm>
            <a:off x="213895" y="5660445"/>
            <a:ext cx="8716210" cy="923330"/>
          </a:xfrm>
          <a:prstGeom prst="rect">
            <a:avLst/>
          </a:prstGeom>
          <a:noFill/>
        </p:spPr>
        <p:txBody>
          <a:bodyPr wrap="square" rtlCol="0">
            <a:spAutoFit/>
          </a:bodyPr>
          <a:lstStyle/>
          <a:p>
            <a:r>
              <a:rPr lang="en-US" dirty="0" smtClean="0">
                <a:solidFill>
                  <a:schemeClr val="bg1"/>
                </a:solidFill>
              </a:rPr>
              <a:t>Rainiest months: Nov, Dec, Jan.  Range from 3.5” (90 mm) to 30” (750 mm) in Nov.</a:t>
            </a:r>
          </a:p>
          <a:p>
            <a:r>
              <a:rPr lang="en-US" dirty="0" smtClean="0">
                <a:solidFill>
                  <a:schemeClr val="bg1"/>
                </a:solidFill>
              </a:rPr>
              <a:t>On any given day in Nov, Dec, Jan there </a:t>
            </a:r>
            <a:r>
              <a:rPr lang="en-US" dirty="0" smtClean="0">
                <a:solidFill>
                  <a:srgbClr val="FFFF00"/>
                </a:solidFill>
              </a:rPr>
              <a:t>is a </a:t>
            </a:r>
            <a:r>
              <a:rPr lang="en-US" b="1" dirty="0" smtClean="0">
                <a:solidFill>
                  <a:srgbClr val="FFFF00"/>
                </a:solidFill>
              </a:rPr>
              <a:t>73% probability of receiving &gt;0.01” </a:t>
            </a:r>
            <a:r>
              <a:rPr lang="en-US" b="1" dirty="0" smtClean="0">
                <a:solidFill>
                  <a:schemeClr val="bg1"/>
                </a:solidFill>
              </a:rPr>
              <a:t>rain </a:t>
            </a:r>
            <a:r>
              <a:rPr lang="en-US" dirty="0" smtClean="0">
                <a:solidFill>
                  <a:schemeClr val="bg1"/>
                </a:solidFill>
              </a:rPr>
              <a:t>and a </a:t>
            </a:r>
            <a:r>
              <a:rPr lang="en-US" b="1" dirty="0" smtClean="0">
                <a:solidFill>
                  <a:schemeClr val="accent3">
                    <a:lumMod val="60000"/>
                    <a:lumOff val="40000"/>
                  </a:schemeClr>
                </a:solidFill>
              </a:rPr>
              <a:t>36% probability of receiving &gt; 0.5” </a:t>
            </a:r>
            <a:r>
              <a:rPr lang="en-US" b="1" dirty="0" smtClean="0">
                <a:solidFill>
                  <a:schemeClr val="bg1"/>
                </a:solidFill>
              </a:rPr>
              <a:t>rain</a:t>
            </a:r>
            <a:r>
              <a:rPr lang="en-US" dirty="0" smtClean="0">
                <a:solidFill>
                  <a:schemeClr val="bg1"/>
                </a:solidFill>
              </a:rPr>
              <a:t>.</a:t>
            </a:r>
            <a:endParaRPr lang="en-US" dirty="0">
              <a:solidFill>
                <a:schemeClr val="bg1"/>
              </a:solidFill>
            </a:endParaRPr>
          </a:p>
        </p:txBody>
      </p:sp>
      <p:sp>
        <p:nvSpPr>
          <p:cNvPr id="39" name="Oval 38"/>
          <p:cNvSpPr/>
          <p:nvPr/>
        </p:nvSpPr>
        <p:spPr>
          <a:xfrm flipV="1">
            <a:off x="1342919" y="2742634"/>
            <a:ext cx="57188" cy="53361"/>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60"/>
          <p:cNvGrpSpPr/>
          <p:nvPr/>
        </p:nvGrpSpPr>
        <p:grpSpPr>
          <a:xfrm>
            <a:off x="228600" y="1765300"/>
            <a:ext cx="2157654" cy="1651000"/>
            <a:chOff x="203200" y="1778000"/>
            <a:chExt cx="2157654" cy="1651000"/>
          </a:xfrm>
        </p:grpSpPr>
        <p:pic>
          <p:nvPicPr>
            <p:cNvPr id="40" name="Picture 7" descr="olympex_topo"/>
            <p:cNvPicPr>
              <a:picLocks noChangeAspect="1" noChangeArrowheads="1"/>
            </p:cNvPicPr>
            <p:nvPr/>
          </p:nvPicPr>
          <p:blipFill>
            <a:blip r:embed="rId2"/>
            <a:srcRect t="5795" r="6477" b="7951"/>
            <a:stretch>
              <a:fillRect/>
            </a:stretch>
          </p:blipFill>
          <p:spPr bwMode="auto">
            <a:xfrm>
              <a:off x="203200" y="1778000"/>
              <a:ext cx="2157654" cy="1651000"/>
            </a:xfrm>
            <a:prstGeom prst="rect">
              <a:avLst/>
            </a:prstGeom>
            <a:noFill/>
            <a:ln w="9525">
              <a:noFill/>
              <a:miter lim="800000"/>
              <a:headEnd/>
              <a:tailEnd/>
            </a:ln>
          </p:spPr>
        </p:pic>
        <p:sp>
          <p:nvSpPr>
            <p:cNvPr id="35" name="Teardrop 34"/>
            <p:cNvSpPr/>
            <p:nvPr/>
          </p:nvSpPr>
          <p:spPr>
            <a:xfrm rot="19185818">
              <a:off x="814391" y="2753178"/>
              <a:ext cx="110374" cy="109628"/>
            </a:xfrm>
            <a:prstGeom prst="teardrop">
              <a:avLst>
                <a:gd name="adj" fmla="val 155669"/>
              </a:avLst>
            </a:prstGeom>
            <a:solidFill>
              <a:srgbClr val="10CD1D"/>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73236" y="2404381"/>
              <a:ext cx="923764" cy="246221"/>
            </a:xfrm>
            <a:prstGeom prst="rect">
              <a:avLst/>
            </a:prstGeom>
            <a:noFill/>
          </p:spPr>
          <p:txBody>
            <a:bodyPr wrap="square" rtlCol="0">
              <a:spAutoFit/>
            </a:bodyPr>
            <a:lstStyle/>
            <a:p>
              <a:r>
                <a:rPr lang="en-US" sz="1000" dirty="0" smtClean="0">
                  <a:solidFill>
                    <a:srgbClr val="FFFF00"/>
                  </a:solidFill>
                </a:rPr>
                <a:t>Clearwater</a:t>
              </a:r>
              <a:endParaRPr lang="en-US" sz="1000" dirty="0">
                <a:solidFill>
                  <a:srgbClr val="FFFF00"/>
                </a:solidFill>
              </a:endParaRPr>
            </a:p>
          </p:txBody>
        </p:sp>
      </p:grpSp>
      <p:cxnSp>
        <p:nvCxnSpPr>
          <p:cNvPr id="47" name="Straight Arrow Connector 46"/>
          <p:cNvCxnSpPr/>
          <p:nvPr/>
        </p:nvCxnSpPr>
        <p:spPr>
          <a:xfrm flipV="1">
            <a:off x="2006600" y="4013200"/>
            <a:ext cx="622300" cy="330200"/>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622300" y="4267200"/>
            <a:ext cx="2184400" cy="523220"/>
          </a:xfrm>
          <a:prstGeom prst="rect">
            <a:avLst/>
          </a:prstGeom>
          <a:noFill/>
        </p:spPr>
        <p:txBody>
          <a:bodyPr wrap="square" rtlCol="0">
            <a:spAutoFit/>
          </a:bodyPr>
          <a:lstStyle/>
          <a:p>
            <a:r>
              <a:rPr lang="en-US" sz="1400" dirty="0" smtClean="0">
                <a:solidFill>
                  <a:srgbClr val="FFFF00"/>
                </a:solidFill>
              </a:rPr>
              <a:t>Monthly Average Precipitation</a:t>
            </a:r>
            <a:endParaRPr lang="en-US" sz="1400" dirty="0">
              <a:solidFill>
                <a:srgbClr val="FFFF00"/>
              </a:solidFill>
            </a:endParaRPr>
          </a:p>
        </p:txBody>
      </p:sp>
      <p:pic>
        <p:nvPicPr>
          <p:cNvPr id="14" name="Picture 13" descr="F04_v01.tif"/>
          <p:cNvPicPr>
            <a:picLocks noChangeAspect="1"/>
          </p:cNvPicPr>
          <p:nvPr/>
        </p:nvPicPr>
        <p:blipFill>
          <a:blip r:embed="rId3"/>
          <a:stretch>
            <a:fillRect/>
          </a:stretch>
        </p:blipFill>
        <p:spPr>
          <a:xfrm>
            <a:off x="2806700" y="1256028"/>
            <a:ext cx="5272020" cy="4320543"/>
          </a:xfrm>
          <a:prstGeom prst="rect">
            <a:avLst/>
          </a:prstGeom>
        </p:spPr>
      </p:pic>
      <p:sp>
        <p:nvSpPr>
          <p:cNvPr id="62" name="Rectangle 61"/>
          <p:cNvSpPr/>
          <p:nvPr/>
        </p:nvSpPr>
        <p:spPr>
          <a:xfrm>
            <a:off x="3644900" y="1482145"/>
            <a:ext cx="1346200" cy="4178300"/>
          </a:xfrm>
          <a:prstGeom prst="rect">
            <a:avLst/>
          </a:prstGeom>
          <a:noFill/>
          <a:ln w="412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387698"/>
            <a:ext cx="7583487" cy="609914"/>
          </a:xfrm>
        </p:spPr>
        <p:txBody>
          <a:bodyPr>
            <a:normAutofit fontScale="90000"/>
          </a:bodyPr>
          <a:lstStyle/>
          <a:p>
            <a:r>
              <a:rPr lang="en-US" dirty="0" smtClean="0">
                <a:solidFill>
                  <a:schemeClr val="tx2"/>
                </a:solidFill>
              </a:rPr>
              <a:t>Climatology of Olympic Peninsula</a:t>
            </a:r>
            <a:endParaRPr lang="en-US" dirty="0">
              <a:solidFill>
                <a:schemeClr val="tx2"/>
              </a:solidFill>
            </a:endParaRPr>
          </a:p>
        </p:txBody>
      </p:sp>
      <p:sp>
        <p:nvSpPr>
          <p:cNvPr id="8" name="TextBox 7"/>
          <p:cNvSpPr txBox="1"/>
          <p:nvPr/>
        </p:nvSpPr>
        <p:spPr>
          <a:xfrm>
            <a:off x="213895" y="4997822"/>
            <a:ext cx="4193005" cy="1754327"/>
          </a:xfrm>
          <a:prstGeom prst="rect">
            <a:avLst/>
          </a:prstGeom>
          <a:solidFill>
            <a:schemeClr val="bg1"/>
          </a:solidFill>
          <a:ln>
            <a:solidFill>
              <a:srgbClr val="CD38CA"/>
            </a:solidFill>
          </a:ln>
        </p:spPr>
        <p:txBody>
          <a:bodyPr wrap="square" rtlCol="0">
            <a:spAutoFit/>
          </a:bodyPr>
          <a:lstStyle/>
          <a:p>
            <a:r>
              <a:rPr lang="en-US" dirty="0" smtClean="0">
                <a:solidFill>
                  <a:srgbClr val="CD38CA"/>
                </a:solidFill>
                <a:latin typeface="Arial"/>
                <a:cs typeface="Arial"/>
              </a:rPr>
              <a:t>Longest period with continuous rain (daily </a:t>
            </a:r>
            <a:r>
              <a:rPr lang="en-US" dirty="0" err="1" smtClean="0">
                <a:solidFill>
                  <a:srgbClr val="CD38CA"/>
                </a:solidFill>
                <a:latin typeface="Arial"/>
                <a:cs typeface="Arial"/>
              </a:rPr>
              <a:t>precip</a:t>
            </a:r>
            <a:r>
              <a:rPr lang="en-US" dirty="0" smtClean="0">
                <a:solidFill>
                  <a:srgbClr val="CD38CA"/>
                </a:solidFill>
                <a:latin typeface="Arial"/>
                <a:cs typeface="Arial"/>
              </a:rPr>
              <a:t> &gt;=0.01”) = 49 days – Dec 1982.</a:t>
            </a:r>
          </a:p>
          <a:p>
            <a:endParaRPr lang="en-US" dirty="0" smtClean="0">
              <a:solidFill>
                <a:srgbClr val="CD38CA"/>
              </a:solidFill>
              <a:latin typeface="Arial"/>
              <a:cs typeface="Arial"/>
            </a:endParaRPr>
          </a:p>
          <a:p>
            <a:r>
              <a:rPr lang="en-US" dirty="0" smtClean="0">
                <a:solidFill>
                  <a:srgbClr val="CD38CA"/>
                </a:solidFill>
                <a:latin typeface="Arial"/>
                <a:cs typeface="Arial"/>
              </a:rPr>
              <a:t>Probability of 2 week period receiving &gt;= 16” (~400mm) = 4%</a:t>
            </a:r>
            <a:endParaRPr lang="en-US" dirty="0">
              <a:solidFill>
                <a:srgbClr val="FF0000"/>
              </a:solidFill>
              <a:latin typeface="Arial"/>
              <a:cs typeface="Arial"/>
            </a:endParaRPr>
          </a:p>
        </p:txBody>
      </p:sp>
      <p:sp>
        <p:nvSpPr>
          <p:cNvPr id="39" name="Oval 38"/>
          <p:cNvSpPr/>
          <p:nvPr/>
        </p:nvSpPr>
        <p:spPr>
          <a:xfrm flipV="1">
            <a:off x="1342919" y="2742634"/>
            <a:ext cx="57188" cy="53361"/>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learwater_wet_periods.png"/>
          <p:cNvPicPr>
            <a:picLocks noChangeAspect="1"/>
          </p:cNvPicPr>
          <p:nvPr/>
        </p:nvPicPr>
        <p:blipFill>
          <a:blip r:embed="rId2"/>
          <a:stretch>
            <a:fillRect/>
          </a:stretch>
        </p:blipFill>
        <p:spPr>
          <a:xfrm>
            <a:off x="370190" y="1460500"/>
            <a:ext cx="4049409" cy="3344082"/>
          </a:xfrm>
          <a:prstGeom prst="rect">
            <a:avLst/>
          </a:prstGeom>
        </p:spPr>
      </p:pic>
      <p:pic>
        <p:nvPicPr>
          <p:cNvPr id="12" name="Picture 11" descr="Clearwater_dryperiods.png"/>
          <p:cNvPicPr>
            <a:picLocks noChangeAspect="1"/>
          </p:cNvPicPr>
          <p:nvPr/>
        </p:nvPicPr>
        <p:blipFill>
          <a:blip r:embed="rId3"/>
          <a:stretch>
            <a:fillRect/>
          </a:stretch>
        </p:blipFill>
        <p:spPr>
          <a:xfrm>
            <a:off x="4673600" y="1447800"/>
            <a:ext cx="4114724" cy="3365500"/>
          </a:xfrm>
          <a:prstGeom prst="rect">
            <a:avLst/>
          </a:prstGeom>
        </p:spPr>
      </p:pic>
      <p:sp>
        <p:nvSpPr>
          <p:cNvPr id="13" name="TextBox 12"/>
          <p:cNvSpPr txBox="1"/>
          <p:nvPr/>
        </p:nvSpPr>
        <p:spPr>
          <a:xfrm>
            <a:off x="4747795" y="4997822"/>
            <a:ext cx="4193005" cy="1477328"/>
          </a:xfrm>
          <a:prstGeom prst="rect">
            <a:avLst/>
          </a:prstGeom>
          <a:solidFill>
            <a:srgbClr val="FFFFFF"/>
          </a:solidFill>
          <a:ln>
            <a:solidFill>
              <a:srgbClr val="008000"/>
            </a:solidFill>
          </a:ln>
        </p:spPr>
        <p:txBody>
          <a:bodyPr wrap="square" rtlCol="0">
            <a:spAutoFit/>
          </a:bodyPr>
          <a:lstStyle/>
          <a:p>
            <a:r>
              <a:rPr lang="en-US" dirty="0" smtClean="0">
                <a:solidFill>
                  <a:srgbClr val="008000"/>
                </a:solidFill>
                <a:latin typeface="Arial"/>
                <a:cs typeface="Arial"/>
              </a:rPr>
              <a:t>Longest ‘dry’ period with daily </a:t>
            </a:r>
            <a:r>
              <a:rPr lang="en-US" dirty="0" err="1" smtClean="0">
                <a:solidFill>
                  <a:srgbClr val="008000"/>
                </a:solidFill>
                <a:latin typeface="Arial"/>
                <a:cs typeface="Arial"/>
              </a:rPr>
              <a:t>precip</a:t>
            </a:r>
            <a:r>
              <a:rPr lang="en-US" dirty="0" smtClean="0">
                <a:solidFill>
                  <a:srgbClr val="008000"/>
                </a:solidFill>
                <a:latin typeface="Arial"/>
                <a:cs typeface="Arial"/>
              </a:rPr>
              <a:t> &lt;=0.05”) = 18 days – Dec 1985.  </a:t>
            </a:r>
          </a:p>
          <a:p>
            <a:endParaRPr lang="en-US" dirty="0" smtClean="0">
              <a:solidFill>
                <a:srgbClr val="008000"/>
              </a:solidFill>
              <a:latin typeface="Arial"/>
              <a:cs typeface="Arial"/>
            </a:endParaRPr>
          </a:p>
          <a:p>
            <a:r>
              <a:rPr lang="en-US" dirty="0" smtClean="0">
                <a:solidFill>
                  <a:srgbClr val="008000"/>
                </a:solidFill>
                <a:latin typeface="Arial"/>
                <a:cs typeface="Arial"/>
              </a:rPr>
              <a:t>Probability of 2 week period of &lt;= 0.10 (~2.5 mm) during Nov-Feb = 0.25%</a:t>
            </a:r>
            <a:endParaRPr lang="en-US" dirty="0">
              <a:solidFill>
                <a:srgbClr val="008000"/>
              </a:solidFill>
              <a:latin typeface="Arial"/>
              <a:cs typeface="Arial"/>
            </a:endParaRPr>
          </a:p>
        </p:txBody>
      </p:sp>
      <p:sp>
        <p:nvSpPr>
          <p:cNvPr id="14" name="TextBox 13"/>
          <p:cNvSpPr txBox="1"/>
          <p:nvPr/>
        </p:nvSpPr>
        <p:spPr>
          <a:xfrm>
            <a:off x="2019300" y="1739900"/>
            <a:ext cx="2286000" cy="646331"/>
          </a:xfrm>
          <a:prstGeom prst="rect">
            <a:avLst/>
          </a:prstGeom>
          <a:noFill/>
        </p:spPr>
        <p:txBody>
          <a:bodyPr wrap="square" rtlCol="0">
            <a:spAutoFit/>
          </a:bodyPr>
          <a:lstStyle/>
          <a:p>
            <a:r>
              <a:rPr lang="en-US" dirty="0" smtClean="0"/>
              <a:t>Clearwater </a:t>
            </a:r>
            <a:r>
              <a:rPr lang="en-US" dirty="0" smtClean="0">
                <a:solidFill>
                  <a:schemeClr val="accent6">
                    <a:lumMod val="60000"/>
                    <a:lumOff val="40000"/>
                  </a:schemeClr>
                </a:solidFill>
              </a:rPr>
              <a:t>Wet </a:t>
            </a:r>
            <a:r>
              <a:rPr lang="en-US" dirty="0" smtClean="0"/>
              <a:t>Spells Nov - Feb</a:t>
            </a:r>
            <a:endParaRPr lang="en-US" dirty="0"/>
          </a:p>
        </p:txBody>
      </p:sp>
      <p:sp>
        <p:nvSpPr>
          <p:cNvPr id="15" name="TextBox 14"/>
          <p:cNvSpPr txBox="1"/>
          <p:nvPr/>
        </p:nvSpPr>
        <p:spPr>
          <a:xfrm>
            <a:off x="6311900" y="1727200"/>
            <a:ext cx="2286000" cy="646331"/>
          </a:xfrm>
          <a:prstGeom prst="rect">
            <a:avLst/>
          </a:prstGeom>
          <a:noFill/>
        </p:spPr>
        <p:txBody>
          <a:bodyPr wrap="square" rtlCol="0">
            <a:spAutoFit/>
          </a:bodyPr>
          <a:lstStyle/>
          <a:p>
            <a:r>
              <a:rPr lang="en-US" dirty="0" smtClean="0"/>
              <a:t>Clearwater </a:t>
            </a:r>
            <a:r>
              <a:rPr lang="en-US" dirty="0" smtClean="0">
                <a:solidFill>
                  <a:srgbClr val="1DCD27"/>
                </a:solidFill>
              </a:rPr>
              <a:t>Dry</a:t>
            </a:r>
            <a:r>
              <a:rPr lang="en-US" dirty="0" smtClean="0">
                <a:solidFill>
                  <a:schemeClr val="accent3">
                    <a:lumMod val="60000"/>
                    <a:lumOff val="40000"/>
                  </a:schemeClr>
                </a:solidFill>
              </a:rPr>
              <a:t> </a:t>
            </a:r>
            <a:r>
              <a:rPr lang="en-US" dirty="0" smtClean="0"/>
              <a:t>Spells Nov - Feb</a:t>
            </a:r>
            <a:endParaRPr lang="en-US" dirty="0"/>
          </a:p>
        </p:txBody>
      </p:sp>
      <p:grpSp>
        <p:nvGrpSpPr>
          <p:cNvPr id="17" name="Group 60"/>
          <p:cNvGrpSpPr/>
          <p:nvPr/>
        </p:nvGrpSpPr>
        <p:grpSpPr>
          <a:xfrm>
            <a:off x="7531100" y="152400"/>
            <a:ext cx="1435100" cy="1054100"/>
            <a:chOff x="203200" y="1778000"/>
            <a:chExt cx="2157654" cy="1651000"/>
          </a:xfrm>
        </p:grpSpPr>
        <p:pic>
          <p:nvPicPr>
            <p:cNvPr id="18" name="Picture 7" descr="olympex_topo"/>
            <p:cNvPicPr>
              <a:picLocks noChangeAspect="1" noChangeArrowheads="1"/>
            </p:cNvPicPr>
            <p:nvPr/>
          </p:nvPicPr>
          <p:blipFill>
            <a:blip r:embed="rId4"/>
            <a:srcRect t="5795" r="6477" b="7951"/>
            <a:stretch>
              <a:fillRect/>
            </a:stretch>
          </p:blipFill>
          <p:spPr bwMode="auto">
            <a:xfrm>
              <a:off x="203200" y="1778000"/>
              <a:ext cx="2157654" cy="1651000"/>
            </a:xfrm>
            <a:prstGeom prst="rect">
              <a:avLst/>
            </a:prstGeom>
            <a:noFill/>
            <a:ln w="9525">
              <a:noFill/>
              <a:miter lim="800000"/>
              <a:headEnd/>
              <a:tailEnd/>
            </a:ln>
          </p:spPr>
        </p:pic>
        <p:sp>
          <p:nvSpPr>
            <p:cNvPr id="19" name="Teardrop 18"/>
            <p:cNvSpPr/>
            <p:nvPr/>
          </p:nvSpPr>
          <p:spPr>
            <a:xfrm rot="19185818">
              <a:off x="814391" y="2753178"/>
              <a:ext cx="110374" cy="109628"/>
            </a:xfrm>
            <a:prstGeom prst="teardrop">
              <a:avLst>
                <a:gd name="adj" fmla="val 155669"/>
              </a:avLst>
            </a:prstGeom>
            <a:solidFill>
              <a:srgbClr val="10CD1D"/>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F06_v01.tif"/>
          <p:cNvPicPr>
            <a:picLocks noChangeAspect="1"/>
          </p:cNvPicPr>
          <p:nvPr/>
        </p:nvPicPr>
        <p:blipFill>
          <a:blip r:embed="rId2"/>
          <a:stretch>
            <a:fillRect/>
          </a:stretch>
        </p:blipFill>
        <p:spPr>
          <a:xfrm>
            <a:off x="721868" y="1221157"/>
            <a:ext cx="4396232" cy="3529437"/>
          </a:xfrm>
          <a:prstGeom prst="rect">
            <a:avLst/>
          </a:prstGeom>
        </p:spPr>
      </p:pic>
      <p:sp>
        <p:nvSpPr>
          <p:cNvPr id="2" name="Title 1"/>
          <p:cNvSpPr>
            <a:spLocks noGrp="1"/>
          </p:cNvSpPr>
          <p:nvPr>
            <p:ph type="title"/>
          </p:nvPr>
        </p:nvSpPr>
        <p:spPr>
          <a:xfrm>
            <a:off x="779463" y="387698"/>
            <a:ext cx="7583487" cy="609914"/>
          </a:xfrm>
        </p:spPr>
        <p:txBody>
          <a:bodyPr>
            <a:normAutofit fontScale="90000"/>
          </a:bodyPr>
          <a:lstStyle/>
          <a:p>
            <a:r>
              <a:rPr lang="en-US" dirty="0" smtClean="0"/>
              <a:t>Climatology of Olympic Peninsula</a:t>
            </a:r>
            <a:endParaRPr lang="en-US" dirty="0"/>
          </a:p>
        </p:txBody>
      </p:sp>
      <p:grpSp>
        <p:nvGrpSpPr>
          <p:cNvPr id="3" name="Group 12"/>
          <p:cNvGrpSpPr/>
          <p:nvPr/>
        </p:nvGrpSpPr>
        <p:grpSpPr>
          <a:xfrm>
            <a:off x="6375400" y="3709988"/>
            <a:ext cx="2352675" cy="2081212"/>
            <a:chOff x="6010275" y="1719506"/>
            <a:chExt cx="2352675" cy="2081212"/>
          </a:xfrm>
        </p:grpSpPr>
        <p:pic>
          <p:nvPicPr>
            <p:cNvPr id="11" name="Picture 19" descr="olympex_topo_KUIL"/>
            <p:cNvPicPr>
              <a:picLocks noChangeAspect="1" noChangeArrowheads="1"/>
            </p:cNvPicPr>
            <p:nvPr/>
          </p:nvPicPr>
          <p:blipFill>
            <a:blip r:embed="rId3"/>
            <a:srcRect t="6874" r="7513" b="7951"/>
            <a:stretch>
              <a:fillRect/>
            </a:stretch>
          </p:blipFill>
          <p:spPr bwMode="auto">
            <a:xfrm>
              <a:off x="6010275" y="1719506"/>
              <a:ext cx="2352675" cy="2081212"/>
            </a:xfrm>
            <a:prstGeom prst="rect">
              <a:avLst/>
            </a:prstGeom>
            <a:noFill/>
            <a:ln w="9525">
              <a:noFill/>
              <a:miter lim="800000"/>
              <a:headEnd/>
              <a:tailEnd/>
            </a:ln>
          </p:spPr>
        </p:pic>
        <p:sp>
          <p:nvSpPr>
            <p:cNvPr id="12" name="Diamond 11"/>
            <p:cNvSpPr/>
            <p:nvPr/>
          </p:nvSpPr>
          <p:spPr>
            <a:xfrm>
              <a:off x="6451600" y="2362200"/>
              <a:ext cx="127000" cy="88900"/>
            </a:xfrm>
            <a:prstGeom prst="diamond">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286500" y="2400300"/>
              <a:ext cx="533400" cy="261610"/>
            </a:xfrm>
            <a:prstGeom prst="rect">
              <a:avLst/>
            </a:prstGeom>
            <a:noFill/>
          </p:spPr>
          <p:txBody>
            <a:bodyPr wrap="square" rtlCol="0">
              <a:spAutoFit/>
            </a:bodyPr>
            <a:lstStyle/>
            <a:p>
              <a:r>
                <a:rPr lang="en-US" sz="1100" dirty="0" smtClean="0">
                  <a:solidFill>
                    <a:srgbClr val="FFFF00"/>
                  </a:solidFill>
                </a:rPr>
                <a:t>KUIL</a:t>
              </a:r>
              <a:endParaRPr lang="en-US" sz="1100" dirty="0">
                <a:solidFill>
                  <a:srgbClr val="FFFF00"/>
                </a:solidFill>
              </a:endParaRPr>
            </a:p>
          </p:txBody>
        </p:sp>
      </p:grpSp>
      <p:pic>
        <p:nvPicPr>
          <p:cNvPr id="18" name="Picture 17" descr="quinault_rain_snowline.JPG"/>
          <p:cNvPicPr>
            <a:picLocks noChangeAspect="1"/>
          </p:cNvPicPr>
          <p:nvPr/>
        </p:nvPicPr>
        <p:blipFill>
          <a:blip r:embed="rId4"/>
          <a:stretch>
            <a:fillRect/>
          </a:stretch>
        </p:blipFill>
        <p:spPr>
          <a:xfrm>
            <a:off x="5562600" y="1562100"/>
            <a:ext cx="2800350" cy="1866900"/>
          </a:xfrm>
          <a:prstGeom prst="rect">
            <a:avLst/>
          </a:prstGeom>
        </p:spPr>
      </p:pic>
      <p:sp>
        <p:nvSpPr>
          <p:cNvPr id="19" name="TextBox 18"/>
          <p:cNvSpPr txBox="1"/>
          <p:nvPr/>
        </p:nvSpPr>
        <p:spPr>
          <a:xfrm>
            <a:off x="283720" y="4991894"/>
            <a:ext cx="6261100" cy="1200329"/>
          </a:xfrm>
          <a:prstGeom prst="rect">
            <a:avLst/>
          </a:prstGeom>
          <a:noFill/>
        </p:spPr>
        <p:txBody>
          <a:bodyPr wrap="square" rtlCol="0">
            <a:spAutoFit/>
          </a:bodyPr>
          <a:lstStyle/>
          <a:p>
            <a:pPr marL="274320" indent="-274320">
              <a:buFont typeface="Wingdings" charset="2"/>
              <a:buChar char="Ø"/>
            </a:pPr>
            <a:r>
              <a:rPr lang="en-US" dirty="0" smtClean="0">
                <a:solidFill>
                  <a:schemeClr val="bg1"/>
                </a:solidFill>
              </a:rPr>
              <a:t>Mean 0°C level in winter during moist onshore flow = ~1.5 Km</a:t>
            </a:r>
          </a:p>
          <a:p>
            <a:pPr marL="274320" indent="-274320">
              <a:buFont typeface="Wingdings" charset="2"/>
              <a:buChar char="Ø"/>
            </a:pPr>
            <a:r>
              <a:rPr lang="en-US" dirty="0" smtClean="0">
                <a:solidFill>
                  <a:schemeClr val="bg1"/>
                </a:solidFill>
              </a:rPr>
              <a:t>This varies a lot from storm to storm and within each storm.</a:t>
            </a:r>
          </a:p>
        </p:txBody>
      </p:sp>
      <p:cxnSp>
        <p:nvCxnSpPr>
          <p:cNvPr id="21" name="Straight Connector 20"/>
          <p:cNvCxnSpPr/>
          <p:nvPr/>
        </p:nvCxnSpPr>
        <p:spPr>
          <a:xfrm rot="5400000" flipH="1" flipV="1">
            <a:off x="1116806" y="3137124"/>
            <a:ext cx="2794794" cy="794"/>
          </a:xfrm>
          <a:prstGeom prst="line">
            <a:avLst/>
          </a:prstGeom>
          <a:ln w="285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FFFFFF"/>
                </a:solidFill>
              </a:rPr>
              <a:t>Typical Frontal Passage </a:t>
            </a:r>
            <a:br>
              <a:rPr lang="en-US" dirty="0" smtClean="0">
                <a:solidFill>
                  <a:srgbClr val="FFFFFF"/>
                </a:solidFill>
              </a:rPr>
            </a:br>
            <a:r>
              <a:rPr lang="en-US" sz="2800" dirty="0" smtClean="0">
                <a:solidFill>
                  <a:srgbClr val="FFFFFF"/>
                </a:solidFill>
              </a:rPr>
              <a:t>Three different regimes!</a:t>
            </a:r>
            <a:endParaRPr lang="en-US" dirty="0">
              <a:solidFill>
                <a:srgbClr val="FFFFFF"/>
              </a:solidFill>
            </a:endParaRPr>
          </a:p>
        </p:txBody>
      </p:sp>
      <p:grpSp>
        <p:nvGrpSpPr>
          <p:cNvPr id="10" name="Group 9"/>
          <p:cNvGrpSpPr/>
          <p:nvPr/>
        </p:nvGrpSpPr>
        <p:grpSpPr>
          <a:xfrm>
            <a:off x="786272" y="1384300"/>
            <a:ext cx="6528928" cy="4991100"/>
            <a:chOff x="786272" y="1384300"/>
            <a:chExt cx="6528928" cy="4991100"/>
          </a:xfrm>
        </p:grpSpPr>
        <p:sp>
          <p:nvSpPr>
            <p:cNvPr id="3" name="TextBox 2"/>
            <p:cNvSpPr txBox="1"/>
            <p:nvPr/>
          </p:nvSpPr>
          <p:spPr>
            <a:xfrm>
              <a:off x="786272" y="1424913"/>
              <a:ext cx="1224088" cy="369332"/>
            </a:xfrm>
            <a:prstGeom prst="rect">
              <a:avLst/>
            </a:prstGeom>
            <a:noFill/>
          </p:spPr>
          <p:txBody>
            <a:bodyPr wrap="none" rtlCol="0">
              <a:spAutoFit/>
            </a:bodyPr>
            <a:lstStyle/>
            <a:p>
              <a:r>
                <a:rPr lang="en-US" dirty="0" smtClean="0">
                  <a:solidFill>
                    <a:srgbClr val="FFFFFF"/>
                  </a:solidFill>
                </a:rPr>
                <a:t>Prefrontal</a:t>
              </a:r>
            </a:p>
          </p:txBody>
        </p:sp>
        <p:pic>
          <p:nvPicPr>
            <p:cNvPr id="7" name="Picture 6" descr="20130225014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1384300"/>
              <a:ext cx="4991100" cy="4991100"/>
            </a:xfrm>
            <a:prstGeom prst="rect">
              <a:avLst/>
            </a:prstGeom>
          </p:spPr>
        </p:pic>
      </p:grpSp>
      <p:grpSp>
        <p:nvGrpSpPr>
          <p:cNvPr id="12" name="Group 11"/>
          <p:cNvGrpSpPr/>
          <p:nvPr/>
        </p:nvGrpSpPr>
        <p:grpSpPr>
          <a:xfrm>
            <a:off x="697372" y="1409700"/>
            <a:ext cx="6681328" cy="5054600"/>
            <a:chOff x="697372" y="1409700"/>
            <a:chExt cx="6681328" cy="5054600"/>
          </a:xfrm>
        </p:grpSpPr>
        <p:sp>
          <p:nvSpPr>
            <p:cNvPr id="9" name="TextBox 8"/>
            <p:cNvSpPr txBox="1"/>
            <p:nvPr/>
          </p:nvSpPr>
          <p:spPr>
            <a:xfrm>
              <a:off x="697372" y="3037813"/>
              <a:ext cx="928459" cy="369332"/>
            </a:xfrm>
            <a:prstGeom prst="rect">
              <a:avLst/>
            </a:prstGeom>
            <a:noFill/>
          </p:spPr>
          <p:txBody>
            <a:bodyPr wrap="none" rtlCol="0">
              <a:spAutoFit/>
            </a:bodyPr>
            <a:lstStyle/>
            <a:p>
              <a:r>
                <a:rPr lang="en-US" dirty="0" smtClean="0">
                  <a:solidFill>
                    <a:srgbClr val="FFFFFF"/>
                  </a:solidFill>
                </a:rPr>
                <a:t>Frontal</a:t>
              </a:r>
            </a:p>
          </p:txBody>
        </p:sp>
        <p:pic>
          <p:nvPicPr>
            <p:cNvPr id="11" name="Picture 10" descr="2013022506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409700"/>
              <a:ext cx="5054600" cy="5054600"/>
            </a:xfrm>
            <a:prstGeom prst="rect">
              <a:avLst/>
            </a:prstGeom>
          </p:spPr>
        </p:pic>
      </p:grpSp>
      <p:grpSp>
        <p:nvGrpSpPr>
          <p:cNvPr id="14" name="Group 13"/>
          <p:cNvGrpSpPr/>
          <p:nvPr/>
        </p:nvGrpSpPr>
        <p:grpSpPr>
          <a:xfrm>
            <a:off x="710072" y="1409700"/>
            <a:ext cx="6681328" cy="5054600"/>
            <a:chOff x="710072" y="1409700"/>
            <a:chExt cx="6681328" cy="5054600"/>
          </a:xfrm>
        </p:grpSpPr>
        <p:sp>
          <p:nvSpPr>
            <p:cNvPr id="8" name="TextBox 7"/>
            <p:cNvSpPr txBox="1"/>
            <p:nvPr/>
          </p:nvSpPr>
          <p:spPr>
            <a:xfrm>
              <a:off x="710072" y="5120613"/>
              <a:ext cx="1317300" cy="369332"/>
            </a:xfrm>
            <a:prstGeom prst="rect">
              <a:avLst/>
            </a:prstGeom>
            <a:noFill/>
          </p:spPr>
          <p:txBody>
            <a:bodyPr wrap="none" rtlCol="0">
              <a:spAutoFit/>
            </a:bodyPr>
            <a:lstStyle/>
            <a:p>
              <a:r>
                <a:rPr lang="en-US" dirty="0" smtClean="0">
                  <a:solidFill>
                    <a:srgbClr val="FFFFFF"/>
                  </a:solidFill>
                </a:rPr>
                <a:t>Postfrontal</a:t>
              </a:r>
              <a:endParaRPr lang="en-US" dirty="0">
                <a:solidFill>
                  <a:srgbClr val="FFFFFF"/>
                </a:solidFill>
              </a:endParaRPr>
            </a:p>
          </p:txBody>
        </p:sp>
        <p:pic>
          <p:nvPicPr>
            <p:cNvPr id="13" name="Picture 12" descr="20130225100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1409700"/>
              <a:ext cx="5054600" cy="5054600"/>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FFFFFF"/>
                </a:solidFill>
              </a:rPr>
              <a:t>Typical Frontal Passage </a:t>
            </a:r>
            <a:br>
              <a:rPr lang="en-US" dirty="0" smtClean="0">
                <a:solidFill>
                  <a:srgbClr val="FFFFFF"/>
                </a:solidFill>
              </a:rPr>
            </a:br>
            <a:r>
              <a:rPr lang="en-US" sz="2800" dirty="0" smtClean="0">
                <a:solidFill>
                  <a:srgbClr val="FFFFFF"/>
                </a:solidFill>
              </a:rPr>
              <a:t>Three different regimes!</a:t>
            </a:r>
            <a:endParaRPr lang="en-US" dirty="0">
              <a:solidFill>
                <a:srgbClr val="FFFFFF"/>
              </a:solidFill>
            </a:endParaRPr>
          </a:p>
        </p:txBody>
      </p:sp>
      <p:pic>
        <p:nvPicPr>
          <p:cNvPr id="4" name="Content Placeholder 3" descr="loop2.gif"/>
          <p:cNvPicPr>
            <a:picLocks noGrp="1" noChangeAspect="1"/>
          </p:cNvPicPr>
          <p:nvPr>
            <p:ph idx="1"/>
          </p:nvPr>
        </p:nvPicPr>
        <p:blipFill>
          <a:blip r:embed="rId2"/>
          <a:srcRect l="-40098" r="-40098"/>
          <a:stretch>
            <a:fillRect/>
          </a:stretch>
        </p:blipFill>
        <p:spPr>
          <a:xfrm>
            <a:off x="779463" y="1521336"/>
            <a:ext cx="7583487" cy="4208930"/>
          </a:xfrm>
        </p:spPr>
      </p:pic>
      <p:sp>
        <p:nvSpPr>
          <p:cNvPr id="6" name="TextBox 5"/>
          <p:cNvSpPr txBox="1"/>
          <p:nvPr/>
        </p:nvSpPr>
        <p:spPr>
          <a:xfrm>
            <a:off x="2388281" y="5730266"/>
            <a:ext cx="6212222" cy="923330"/>
          </a:xfrm>
          <a:prstGeom prst="rect">
            <a:avLst/>
          </a:prstGeom>
          <a:noFill/>
        </p:spPr>
        <p:txBody>
          <a:bodyPr wrap="square" rtlCol="0">
            <a:spAutoFit/>
          </a:bodyPr>
          <a:lstStyle/>
          <a:p>
            <a:pPr>
              <a:buFont typeface="Wingdings" charset="2"/>
              <a:buChar char="Ø"/>
            </a:pPr>
            <a:r>
              <a:rPr lang="en-US" dirty="0" smtClean="0">
                <a:solidFill>
                  <a:schemeClr val="bg1"/>
                </a:solidFill>
              </a:rPr>
              <a:t>SW side of Olympics gets rain well ahead of front</a:t>
            </a:r>
          </a:p>
          <a:p>
            <a:pPr>
              <a:buFont typeface="Wingdings" charset="2"/>
              <a:buChar char="Ø"/>
            </a:pPr>
            <a:r>
              <a:rPr lang="en-US" dirty="0" smtClean="0">
                <a:solidFill>
                  <a:schemeClr val="bg1"/>
                </a:solidFill>
              </a:rPr>
              <a:t>SW side gets rain during front</a:t>
            </a:r>
          </a:p>
          <a:p>
            <a:pPr>
              <a:buFont typeface="Wingdings" charset="2"/>
              <a:buChar char="Ø"/>
            </a:pPr>
            <a:r>
              <a:rPr lang="en-US" dirty="0" smtClean="0">
                <a:solidFill>
                  <a:schemeClr val="bg1"/>
                </a:solidFill>
              </a:rPr>
              <a:t>SW side gets post-frontal showers</a:t>
            </a:r>
            <a:endParaRPr lang="en-US" dirty="0">
              <a:solidFill>
                <a:schemeClr val="bg1"/>
              </a:solidFill>
            </a:endParaRPr>
          </a:p>
        </p:txBody>
      </p:sp>
      <p:sp>
        <p:nvSpPr>
          <p:cNvPr id="3" name="TextBox 2"/>
          <p:cNvSpPr txBox="1"/>
          <p:nvPr/>
        </p:nvSpPr>
        <p:spPr>
          <a:xfrm>
            <a:off x="1179972" y="2021813"/>
            <a:ext cx="1317300" cy="923330"/>
          </a:xfrm>
          <a:prstGeom prst="rect">
            <a:avLst/>
          </a:prstGeom>
          <a:noFill/>
        </p:spPr>
        <p:txBody>
          <a:bodyPr wrap="none" rtlCol="0">
            <a:spAutoFit/>
          </a:bodyPr>
          <a:lstStyle/>
          <a:p>
            <a:r>
              <a:rPr lang="en-US" dirty="0" smtClean="0">
                <a:solidFill>
                  <a:srgbClr val="FFFFFF"/>
                </a:solidFill>
              </a:rPr>
              <a:t>Prefrontal</a:t>
            </a:r>
          </a:p>
          <a:p>
            <a:r>
              <a:rPr lang="en-US" dirty="0" smtClean="0">
                <a:solidFill>
                  <a:srgbClr val="FFFFFF"/>
                </a:solidFill>
              </a:rPr>
              <a:t>Frontal</a:t>
            </a:r>
          </a:p>
          <a:p>
            <a:r>
              <a:rPr lang="en-US" dirty="0" smtClean="0">
                <a:solidFill>
                  <a:srgbClr val="FFFFFF"/>
                </a:solidFill>
              </a:rPr>
              <a:t>Postfrontal</a:t>
            </a:r>
            <a:endParaRPr lang="en-US" dirty="0">
              <a:solidFill>
                <a:srgbClr val="FFFFFF"/>
              </a:solidFill>
            </a:endParaRPr>
          </a:p>
        </p:txBody>
      </p:sp>
    </p:spTree>
    <p:extLst>
      <p:ext uri="{BB962C8B-B14F-4D97-AF65-F5344CB8AC3E}">
        <p14:creationId xmlns:p14="http://schemas.microsoft.com/office/powerpoint/2010/main" val="42668905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1117600"/>
          </a:xfrm>
        </p:spPr>
        <p:txBody>
          <a:bodyPr/>
          <a:lstStyle/>
          <a:p>
            <a:r>
              <a:rPr lang="en-US" dirty="0" smtClean="0">
                <a:solidFill>
                  <a:srgbClr val="FFFFFF"/>
                </a:solidFill>
              </a:rPr>
              <a:t>OLYMPEX: Goals</a:t>
            </a:r>
            <a:endParaRPr lang="en-US" dirty="0">
              <a:solidFill>
                <a:srgbClr val="FFFFFF"/>
              </a:solidFill>
            </a:endParaRPr>
          </a:p>
        </p:txBody>
      </p:sp>
      <p:sp>
        <p:nvSpPr>
          <p:cNvPr id="3" name="Content Placeholder 2"/>
          <p:cNvSpPr>
            <a:spLocks noGrp="1"/>
          </p:cNvSpPr>
          <p:nvPr>
            <p:ph idx="1"/>
          </p:nvPr>
        </p:nvSpPr>
        <p:spPr>
          <a:xfrm>
            <a:off x="780256" y="1930399"/>
            <a:ext cx="7583487" cy="4813095"/>
          </a:xfrm>
          <a:noFill/>
        </p:spPr>
        <p:txBody>
          <a:bodyPr>
            <a:normAutofit/>
          </a:bodyPr>
          <a:lstStyle/>
          <a:p>
            <a:r>
              <a:rPr lang="en-US" dirty="0" smtClean="0">
                <a:solidFill>
                  <a:srgbClr val="9DF131"/>
                </a:solidFill>
              </a:rPr>
              <a:t>Physical validation </a:t>
            </a:r>
            <a:r>
              <a:rPr lang="en-US" dirty="0" smtClean="0">
                <a:solidFill>
                  <a:srgbClr val="FFFFFF"/>
                </a:solidFill>
              </a:rPr>
              <a:t>of the precipitation (rain and snow) algorithms for both the GMI and DPR.</a:t>
            </a:r>
          </a:p>
          <a:p>
            <a:r>
              <a:rPr lang="en-US" dirty="0" smtClean="0">
                <a:solidFill>
                  <a:srgbClr val="FFFFFF"/>
                </a:solidFill>
              </a:rPr>
              <a:t>How precipitation mechanisms in </a:t>
            </a:r>
            <a:r>
              <a:rPr lang="en-US" dirty="0" smtClean="0">
                <a:solidFill>
                  <a:srgbClr val="9DF131"/>
                </a:solidFill>
              </a:rPr>
              <a:t>all sectors of </a:t>
            </a:r>
            <a:r>
              <a:rPr lang="en-US" dirty="0" err="1" smtClean="0">
                <a:solidFill>
                  <a:srgbClr val="9DF131"/>
                </a:solidFill>
              </a:rPr>
              <a:t>midlatitude</a:t>
            </a:r>
            <a:r>
              <a:rPr lang="en-US" dirty="0" smtClean="0">
                <a:solidFill>
                  <a:srgbClr val="9DF131"/>
                </a:solidFill>
              </a:rPr>
              <a:t> frontal systems</a:t>
            </a:r>
            <a:r>
              <a:rPr lang="en-US" dirty="0" smtClean="0">
                <a:solidFill>
                  <a:srgbClr val="FFFFFF"/>
                </a:solidFill>
              </a:rPr>
              <a:t> and their </a:t>
            </a:r>
            <a:r>
              <a:rPr lang="en-US" dirty="0" smtClean="0">
                <a:solidFill>
                  <a:srgbClr val="9DF131"/>
                </a:solidFill>
              </a:rPr>
              <a:t>modification by terrain</a:t>
            </a:r>
            <a:r>
              <a:rPr lang="en-US" dirty="0" smtClean="0">
                <a:solidFill>
                  <a:srgbClr val="FFFFFF"/>
                </a:solidFill>
              </a:rPr>
              <a:t> affect GPM rainfall estimation uncertainties.</a:t>
            </a:r>
          </a:p>
          <a:p>
            <a:r>
              <a:rPr lang="en-US" dirty="0" smtClean="0">
                <a:solidFill>
                  <a:srgbClr val="FFFFFF"/>
                </a:solidFill>
              </a:rPr>
              <a:t>Quantifying the accuracy and uncertainty of the GPM precipitation data and its </a:t>
            </a:r>
            <a:r>
              <a:rPr lang="en-US" dirty="0" smtClean="0">
                <a:solidFill>
                  <a:srgbClr val="9DF131"/>
                </a:solidFill>
              </a:rPr>
              <a:t>hydrologic applicability</a:t>
            </a:r>
            <a:r>
              <a:rPr lang="en-US" dirty="0" smtClean="0">
                <a:solidFill>
                  <a:srgbClr val="FFFFFF"/>
                </a:solidFill>
              </a:rPr>
              <a:t>.</a:t>
            </a:r>
          </a:p>
          <a:p>
            <a:r>
              <a:rPr lang="en-US" dirty="0" smtClean="0">
                <a:solidFill>
                  <a:srgbClr val="FFFFFF"/>
                </a:solidFill>
              </a:rPr>
              <a:t>Merging numerical </a:t>
            </a:r>
            <a:r>
              <a:rPr lang="en-US" dirty="0" smtClean="0">
                <a:solidFill>
                  <a:srgbClr val="9DF131"/>
                </a:solidFill>
              </a:rPr>
              <a:t>modeling</a:t>
            </a:r>
            <a:r>
              <a:rPr lang="en-US" dirty="0" smtClean="0">
                <a:solidFill>
                  <a:srgbClr val="FFFFFF"/>
                </a:solidFill>
              </a:rPr>
              <a:t> and satellite observations to optimize precipitation estimation in hybrid monitoring systems of the future.</a:t>
            </a:r>
          </a:p>
          <a:p>
            <a:endParaRPr lang="en-US" dirty="0"/>
          </a:p>
        </p:txBody>
      </p:sp>
      <p:pic>
        <p:nvPicPr>
          <p:cNvPr id="4" name="Picture 3" descr="logo_image2.png"/>
          <p:cNvPicPr>
            <a:picLocks noChangeAspect="1"/>
          </p:cNvPicPr>
          <p:nvPr/>
        </p:nvPicPr>
        <p:blipFill>
          <a:blip r:embed="rId2"/>
          <a:stretch>
            <a:fillRect/>
          </a:stretch>
        </p:blipFill>
        <p:spPr>
          <a:xfrm>
            <a:off x="7740227" y="223598"/>
            <a:ext cx="1164590" cy="9873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8097837" cy="787400"/>
          </a:xfrm>
        </p:spPr>
        <p:txBody>
          <a:bodyPr/>
          <a:lstStyle/>
          <a:p>
            <a:r>
              <a:rPr lang="en-US" dirty="0" smtClean="0"/>
              <a:t>How to achieve these goals?</a:t>
            </a:r>
            <a:endParaRPr lang="en-US" dirty="0"/>
          </a:p>
        </p:txBody>
      </p:sp>
      <p:sp>
        <p:nvSpPr>
          <p:cNvPr id="3" name="Content Placeholder 2"/>
          <p:cNvSpPr>
            <a:spLocks noGrp="1"/>
          </p:cNvSpPr>
          <p:nvPr>
            <p:ph idx="1"/>
          </p:nvPr>
        </p:nvSpPr>
        <p:spPr>
          <a:xfrm>
            <a:off x="779463" y="1117600"/>
            <a:ext cx="8135937" cy="5499100"/>
          </a:xfrm>
        </p:spPr>
        <p:txBody>
          <a:bodyPr>
            <a:normAutofit fontScale="92500" lnSpcReduction="10000"/>
          </a:bodyPr>
          <a:lstStyle/>
          <a:p>
            <a:r>
              <a:rPr lang="en-US" dirty="0" smtClean="0">
                <a:solidFill>
                  <a:srgbClr val="FFFF00"/>
                </a:solidFill>
              </a:rPr>
              <a:t>Physical validation of precipitation algorithms</a:t>
            </a:r>
          </a:p>
          <a:p>
            <a:pPr lvl="1"/>
            <a:r>
              <a:rPr lang="en-US" dirty="0" smtClean="0"/>
              <a:t>Rainfall characteristics – </a:t>
            </a:r>
            <a:r>
              <a:rPr lang="en-US" dirty="0" err="1" smtClean="0"/>
              <a:t>Dropsize</a:t>
            </a:r>
            <a:r>
              <a:rPr lang="en-US" dirty="0" smtClean="0"/>
              <a:t> distribution, crystal size/habit, rainfall intensity</a:t>
            </a:r>
          </a:p>
          <a:p>
            <a:pPr lvl="1"/>
            <a:r>
              <a:rPr lang="en-US" dirty="0" smtClean="0"/>
              <a:t>Changes in Rain/snow distribution and characteristics as frontal systems move from ocean to coast to steep terrain</a:t>
            </a:r>
          </a:p>
          <a:p>
            <a:pPr lvl="1"/>
            <a:r>
              <a:rPr lang="en-US" dirty="0" smtClean="0"/>
              <a:t>Melting level variability – within individual storms and from storm to storm</a:t>
            </a:r>
          </a:p>
          <a:p>
            <a:r>
              <a:rPr lang="en-US" dirty="0" smtClean="0">
                <a:solidFill>
                  <a:srgbClr val="FFFF00"/>
                </a:solidFill>
              </a:rPr>
              <a:t>Applications to high impact events</a:t>
            </a:r>
          </a:p>
          <a:p>
            <a:pPr lvl="1"/>
            <a:r>
              <a:rPr lang="en-US" dirty="0"/>
              <a:t>Snow pack </a:t>
            </a:r>
            <a:r>
              <a:rPr lang="en-US" dirty="0" smtClean="0"/>
              <a:t>accumulation</a:t>
            </a:r>
          </a:p>
          <a:p>
            <a:pPr lvl="1"/>
            <a:r>
              <a:rPr lang="en-US" dirty="0" smtClean="0"/>
              <a:t>Hydrological response</a:t>
            </a:r>
          </a:p>
          <a:p>
            <a:r>
              <a:rPr lang="en-US" dirty="0" smtClean="0">
                <a:solidFill>
                  <a:srgbClr val="FFFF00"/>
                </a:solidFill>
              </a:rPr>
              <a:t>How are we going to do that?</a:t>
            </a:r>
          </a:p>
          <a:p>
            <a:pPr lvl="1"/>
            <a:r>
              <a:rPr lang="en-US" dirty="0" smtClean="0"/>
              <a:t>Ground instrumentation (precipitation gauges, microphysical instruments, snow cameras, snow surveys) Oct. 2015 – April 2016</a:t>
            </a:r>
          </a:p>
          <a:p>
            <a:pPr lvl="1"/>
            <a:r>
              <a:rPr lang="en-US" dirty="0" smtClean="0"/>
              <a:t>Ground-based weather radars, Nov. 2015 – Dec. 21, 2015 and Jan 2 – 15, 2016.</a:t>
            </a:r>
          </a:p>
          <a:p>
            <a:pPr lvl="1"/>
            <a:r>
              <a:rPr lang="en-US" dirty="0" smtClean="0"/>
              <a:t>Aircraft-based measurements Nov. 6, 2015 – Dec. 21, 2015.</a:t>
            </a:r>
            <a:endParaRPr lang="en-US" dirty="0"/>
          </a:p>
        </p:txBody>
      </p:sp>
    </p:spTree>
    <p:extLst>
      <p:ext uri="{BB962C8B-B14F-4D97-AF65-F5344CB8AC3E}">
        <p14:creationId xmlns:p14="http://schemas.microsoft.com/office/powerpoint/2010/main" val="161555418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0900" y="245315"/>
            <a:ext cx="8762999" cy="1034141"/>
          </a:xfrm>
          <a:solidFill>
            <a:srgbClr val="FFFFFF"/>
          </a:solidFill>
        </p:spPr>
        <p:txBody>
          <a:bodyPr/>
          <a:lstStyle/>
          <a:p>
            <a:r>
              <a:rPr lang="en-US" dirty="0" smtClean="0">
                <a:solidFill>
                  <a:schemeClr val="tx1"/>
                </a:solidFill>
              </a:rPr>
              <a:t>Geographical Regions</a:t>
            </a:r>
            <a:br>
              <a:rPr lang="en-US" dirty="0" smtClean="0">
                <a:solidFill>
                  <a:schemeClr val="tx1"/>
                </a:solidFill>
              </a:rPr>
            </a:br>
            <a:endParaRPr lang="en-US" sz="2400" dirty="0">
              <a:solidFill>
                <a:schemeClr val="tx1"/>
              </a:solidFill>
            </a:endParaRPr>
          </a:p>
        </p:txBody>
      </p:sp>
      <p:pic>
        <p:nvPicPr>
          <p:cNvPr id="7" name="Picture 6" descr="F07_v06_CMYK_maponly.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570" y="1589740"/>
            <a:ext cx="4998387" cy="4610847"/>
          </a:xfrm>
          <a:prstGeom prst="rect">
            <a:avLst/>
          </a:prstGeom>
        </p:spPr>
      </p:pic>
      <p:sp>
        <p:nvSpPr>
          <p:cNvPr id="11" name="Freeform 10"/>
          <p:cNvSpPr/>
          <p:nvPr/>
        </p:nvSpPr>
        <p:spPr>
          <a:xfrm>
            <a:off x="3816135" y="3028950"/>
            <a:ext cx="1219415" cy="819150"/>
          </a:xfrm>
          <a:custGeom>
            <a:avLst/>
            <a:gdLst>
              <a:gd name="connsiteX0" fmla="*/ 215 w 1219415"/>
              <a:gd name="connsiteY0" fmla="*/ 762000 h 819150"/>
              <a:gd name="connsiteX1" fmla="*/ 6565 w 1219415"/>
              <a:gd name="connsiteY1" fmla="*/ 730250 h 819150"/>
              <a:gd name="connsiteX2" fmla="*/ 31965 w 1219415"/>
              <a:gd name="connsiteY2" fmla="*/ 692150 h 819150"/>
              <a:gd name="connsiteX3" fmla="*/ 44665 w 1219415"/>
              <a:gd name="connsiteY3" fmla="*/ 673100 h 819150"/>
              <a:gd name="connsiteX4" fmla="*/ 51015 w 1219415"/>
              <a:gd name="connsiteY4" fmla="*/ 654050 h 819150"/>
              <a:gd name="connsiteX5" fmla="*/ 70065 w 1219415"/>
              <a:gd name="connsiteY5" fmla="*/ 647700 h 819150"/>
              <a:gd name="connsiteX6" fmla="*/ 82765 w 1219415"/>
              <a:gd name="connsiteY6" fmla="*/ 628650 h 819150"/>
              <a:gd name="connsiteX7" fmla="*/ 89115 w 1219415"/>
              <a:gd name="connsiteY7" fmla="*/ 609600 h 819150"/>
              <a:gd name="connsiteX8" fmla="*/ 127215 w 1219415"/>
              <a:gd name="connsiteY8" fmla="*/ 590550 h 819150"/>
              <a:gd name="connsiteX9" fmla="*/ 158965 w 1219415"/>
              <a:gd name="connsiteY9" fmla="*/ 596900 h 819150"/>
              <a:gd name="connsiteX10" fmla="*/ 178015 w 1219415"/>
              <a:gd name="connsiteY10" fmla="*/ 603250 h 819150"/>
              <a:gd name="connsiteX11" fmla="*/ 209765 w 1219415"/>
              <a:gd name="connsiteY11" fmla="*/ 596900 h 819150"/>
              <a:gd name="connsiteX12" fmla="*/ 228815 w 1219415"/>
              <a:gd name="connsiteY12" fmla="*/ 539750 h 819150"/>
              <a:gd name="connsiteX13" fmla="*/ 235165 w 1219415"/>
              <a:gd name="connsiteY13" fmla="*/ 520700 h 819150"/>
              <a:gd name="connsiteX14" fmla="*/ 254215 w 1219415"/>
              <a:gd name="connsiteY14" fmla="*/ 508000 h 819150"/>
              <a:gd name="connsiteX15" fmla="*/ 298665 w 1219415"/>
              <a:gd name="connsiteY15" fmla="*/ 463550 h 819150"/>
              <a:gd name="connsiteX16" fmla="*/ 311365 w 1219415"/>
              <a:gd name="connsiteY16" fmla="*/ 444500 h 819150"/>
              <a:gd name="connsiteX17" fmla="*/ 349465 w 1219415"/>
              <a:gd name="connsiteY17" fmla="*/ 425450 h 819150"/>
              <a:gd name="connsiteX18" fmla="*/ 400265 w 1219415"/>
              <a:gd name="connsiteY18" fmla="*/ 412750 h 819150"/>
              <a:gd name="connsiteX19" fmla="*/ 438365 w 1219415"/>
              <a:gd name="connsiteY19" fmla="*/ 393700 h 819150"/>
              <a:gd name="connsiteX20" fmla="*/ 457415 w 1219415"/>
              <a:gd name="connsiteY20" fmla="*/ 400050 h 819150"/>
              <a:gd name="connsiteX21" fmla="*/ 476465 w 1219415"/>
              <a:gd name="connsiteY21" fmla="*/ 419100 h 819150"/>
              <a:gd name="connsiteX22" fmla="*/ 501865 w 1219415"/>
              <a:gd name="connsiteY22" fmla="*/ 412750 h 819150"/>
              <a:gd name="connsiteX23" fmla="*/ 533615 w 1219415"/>
              <a:gd name="connsiteY23" fmla="*/ 368300 h 819150"/>
              <a:gd name="connsiteX24" fmla="*/ 559015 w 1219415"/>
              <a:gd name="connsiteY24" fmla="*/ 361950 h 819150"/>
              <a:gd name="connsiteX25" fmla="*/ 565365 w 1219415"/>
              <a:gd name="connsiteY25" fmla="*/ 342900 h 819150"/>
              <a:gd name="connsiteX26" fmla="*/ 546315 w 1219415"/>
              <a:gd name="connsiteY26" fmla="*/ 330200 h 819150"/>
              <a:gd name="connsiteX27" fmla="*/ 539965 w 1219415"/>
              <a:gd name="connsiteY27" fmla="*/ 311150 h 819150"/>
              <a:gd name="connsiteX28" fmla="*/ 584415 w 1219415"/>
              <a:gd name="connsiteY28" fmla="*/ 292100 h 819150"/>
              <a:gd name="connsiteX29" fmla="*/ 603465 w 1219415"/>
              <a:gd name="connsiteY29" fmla="*/ 279400 h 819150"/>
              <a:gd name="connsiteX30" fmla="*/ 622515 w 1219415"/>
              <a:gd name="connsiteY30" fmla="*/ 273050 h 819150"/>
              <a:gd name="connsiteX31" fmla="*/ 647915 w 1219415"/>
              <a:gd name="connsiteY31" fmla="*/ 279400 h 819150"/>
              <a:gd name="connsiteX32" fmla="*/ 666965 w 1219415"/>
              <a:gd name="connsiteY32" fmla="*/ 285750 h 819150"/>
              <a:gd name="connsiteX33" fmla="*/ 686015 w 1219415"/>
              <a:gd name="connsiteY33" fmla="*/ 279400 h 819150"/>
              <a:gd name="connsiteX34" fmla="*/ 698715 w 1219415"/>
              <a:gd name="connsiteY34" fmla="*/ 241300 h 819150"/>
              <a:gd name="connsiteX35" fmla="*/ 705065 w 1219415"/>
              <a:gd name="connsiteY35" fmla="*/ 222250 h 819150"/>
              <a:gd name="connsiteX36" fmla="*/ 711415 w 1219415"/>
              <a:gd name="connsiteY36" fmla="*/ 165100 h 819150"/>
              <a:gd name="connsiteX37" fmla="*/ 724115 w 1219415"/>
              <a:gd name="connsiteY37" fmla="*/ 146050 h 819150"/>
              <a:gd name="connsiteX38" fmla="*/ 736815 w 1219415"/>
              <a:gd name="connsiteY38" fmla="*/ 107950 h 819150"/>
              <a:gd name="connsiteX39" fmla="*/ 749515 w 1219415"/>
              <a:gd name="connsiteY39" fmla="*/ 88900 h 819150"/>
              <a:gd name="connsiteX40" fmla="*/ 755865 w 1219415"/>
              <a:gd name="connsiteY40" fmla="*/ 69850 h 819150"/>
              <a:gd name="connsiteX41" fmla="*/ 781265 w 1219415"/>
              <a:gd name="connsiteY41" fmla="*/ 63500 h 819150"/>
              <a:gd name="connsiteX42" fmla="*/ 800315 w 1219415"/>
              <a:gd name="connsiteY42" fmla="*/ 50800 h 819150"/>
              <a:gd name="connsiteX43" fmla="*/ 813015 w 1219415"/>
              <a:gd name="connsiteY43" fmla="*/ 31750 h 819150"/>
              <a:gd name="connsiteX44" fmla="*/ 870165 w 1219415"/>
              <a:gd name="connsiteY44" fmla="*/ 0 h 819150"/>
              <a:gd name="connsiteX45" fmla="*/ 889215 w 1219415"/>
              <a:gd name="connsiteY45" fmla="*/ 6350 h 819150"/>
              <a:gd name="connsiteX46" fmla="*/ 895565 w 1219415"/>
              <a:gd name="connsiteY46" fmla="*/ 25400 h 819150"/>
              <a:gd name="connsiteX47" fmla="*/ 933665 w 1219415"/>
              <a:gd name="connsiteY47" fmla="*/ 38100 h 819150"/>
              <a:gd name="connsiteX48" fmla="*/ 978115 w 1219415"/>
              <a:gd name="connsiteY48" fmla="*/ 50800 h 819150"/>
              <a:gd name="connsiteX49" fmla="*/ 990815 w 1219415"/>
              <a:gd name="connsiteY49" fmla="*/ 69850 h 819150"/>
              <a:gd name="connsiteX50" fmla="*/ 1016215 w 1219415"/>
              <a:gd name="connsiteY50" fmla="*/ 107950 h 819150"/>
              <a:gd name="connsiteX51" fmla="*/ 1035265 w 1219415"/>
              <a:gd name="connsiteY51" fmla="*/ 114300 h 819150"/>
              <a:gd name="connsiteX52" fmla="*/ 1079715 w 1219415"/>
              <a:gd name="connsiteY52" fmla="*/ 101600 h 819150"/>
              <a:gd name="connsiteX53" fmla="*/ 1092415 w 1219415"/>
              <a:gd name="connsiteY53" fmla="*/ 82550 h 819150"/>
              <a:gd name="connsiteX54" fmla="*/ 1111465 w 1219415"/>
              <a:gd name="connsiteY54" fmla="*/ 69850 h 819150"/>
              <a:gd name="connsiteX55" fmla="*/ 1143215 w 1219415"/>
              <a:gd name="connsiteY55" fmla="*/ 38100 h 819150"/>
              <a:gd name="connsiteX56" fmla="*/ 1181315 w 1219415"/>
              <a:gd name="connsiteY56" fmla="*/ 25400 h 819150"/>
              <a:gd name="connsiteX57" fmla="*/ 1206715 w 1219415"/>
              <a:gd name="connsiteY57" fmla="*/ 31750 h 819150"/>
              <a:gd name="connsiteX58" fmla="*/ 1219415 w 1219415"/>
              <a:gd name="connsiteY58" fmla="*/ 69850 h 819150"/>
              <a:gd name="connsiteX59" fmla="*/ 1213065 w 1219415"/>
              <a:gd name="connsiteY59" fmla="*/ 101600 h 819150"/>
              <a:gd name="connsiteX60" fmla="*/ 1174965 w 1219415"/>
              <a:gd name="connsiteY60" fmla="*/ 120650 h 819150"/>
              <a:gd name="connsiteX61" fmla="*/ 1136865 w 1219415"/>
              <a:gd name="connsiteY61" fmla="*/ 146050 h 819150"/>
              <a:gd name="connsiteX62" fmla="*/ 1130515 w 1219415"/>
              <a:gd name="connsiteY62" fmla="*/ 234950 h 819150"/>
              <a:gd name="connsiteX63" fmla="*/ 1124165 w 1219415"/>
              <a:gd name="connsiteY63" fmla="*/ 254000 h 819150"/>
              <a:gd name="connsiteX64" fmla="*/ 1086065 w 1219415"/>
              <a:gd name="connsiteY64" fmla="*/ 279400 h 819150"/>
              <a:gd name="connsiteX65" fmla="*/ 1067015 w 1219415"/>
              <a:gd name="connsiteY65" fmla="*/ 292100 h 819150"/>
              <a:gd name="connsiteX66" fmla="*/ 1035265 w 1219415"/>
              <a:gd name="connsiteY66" fmla="*/ 323850 h 819150"/>
              <a:gd name="connsiteX67" fmla="*/ 1022565 w 1219415"/>
              <a:gd name="connsiteY67" fmla="*/ 342900 h 819150"/>
              <a:gd name="connsiteX68" fmla="*/ 984465 w 1219415"/>
              <a:gd name="connsiteY68" fmla="*/ 355600 h 819150"/>
              <a:gd name="connsiteX69" fmla="*/ 971765 w 1219415"/>
              <a:gd name="connsiteY69" fmla="*/ 374650 h 819150"/>
              <a:gd name="connsiteX70" fmla="*/ 965415 w 1219415"/>
              <a:gd name="connsiteY70" fmla="*/ 400050 h 819150"/>
              <a:gd name="connsiteX71" fmla="*/ 946365 w 1219415"/>
              <a:gd name="connsiteY71" fmla="*/ 406400 h 819150"/>
              <a:gd name="connsiteX72" fmla="*/ 908265 w 1219415"/>
              <a:gd name="connsiteY72" fmla="*/ 412750 h 819150"/>
              <a:gd name="connsiteX73" fmla="*/ 882865 w 1219415"/>
              <a:gd name="connsiteY73" fmla="*/ 419100 h 819150"/>
              <a:gd name="connsiteX74" fmla="*/ 838415 w 1219415"/>
              <a:gd name="connsiteY74" fmla="*/ 469900 h 819150"/>
              <a:gd name="connsiteX75" fmla="*/ 806665 w 1219415"/>
              <a:gd name="connsiteY75" fmla="*/ 463550 h 819150"/>
              <a:gd name="connsiteX76" fmla="*/ 787615 w 1219415"/>
              <a:gd name="connsiteY76" fmla="*/ 450850 h 819150"/>
              <a:gd name="connsiteX77" fmla="*/ 768565 w 1219415"/>
              <a:gd name="connsiteY77" fmla="*/ 444500 h 819150"/>
              <a:gd name="connsiteX78" fmla="*/ 705065 w 1219415"/>
              <a:gd name="connsiteY78" fmla="*/ 457200 h 819150"/>
              <a:gd name="connsiteX79" fmla="*/ 686015 w 1219415"/>
              <a:gd name="connsiteY79" fmla="*/ 469900 h 819150"/>
              <a:gd name="connsiteX80" fmla="*/ 641565 w 1219415"/>
              <a:gd name="connsiteY80" fmla="*/ 514350 h 819150"/>
              <a:gd name="connsiteX81" fmla="*/ 622515 w 1219415"/>
              <a:gd name="connsiteY81" fmla="*/ 552450 h 819150"/>
              <a:gd name="connsiteX82" fmla="*/ 584415 w 1219415"/>
              <a:gd name="connsiteY82" fmla="*/ 577850 h 819150"/>
              <a:gd name="connsiteX83" fmla="*/ 565365 w 1219415"/>
              <a:gd name="connsiteY83" fmla="*/ 596900 h 819150"/>
              <a:gd name="connsiteX84" fmla="*/ 527265 w 1219415"/>
              <a:gd name="connsiteY84" fmla="*/ 628650 h 819150"/>
              <a:gd name="connsiteX85" fmla="*/ 520915 w 1219415"/>
              <a:gd name="connsiteY85" fmla="*/ 647700 h 819150"/>
              <a:gd name="connsiteX86" fmla="*/ 514565 w 1219415"/>
              <a:gd name="connsiteY86" fmla="*/ 692150 h 819150"/>
              <a:gd name="connsiteX87" fmla="*/ 476465 w 1219415"/>
              <a:gd name="connsiteY87" fmla="*/ 711200 h 819150"/>
              <a:gd name="connsiteX88" fmla="*/ 457415 w 1219415"/>
              <a:gd name="connsiteY88" fmla="*/ 723900 h 819150"/>
              <a:gd name="connsiteX89" fmla="*/ 412965 w 1219415"/>
              <a:gd name="connsiteY89" fmla="*/ 774700 h 819150"/>
              <a:gd name="connsiteX90" fmla="*/ 381215 w 1219415"/>
              <a:gd name="connsiteY90" fmla="*/ 806450 h 819150"/>
              <a:gd name="connsiteX91" fmla="*/ 343115 w 1219415"/>
              <a:gd name="connsiteY91" fmla="*/ 819150 h 819150"/>
              <a:gd name="connsiteX92" fmla="*/ 222465 w 1219415"/>
              <a:gd name="connsiteY92" fmla="*/ 812800 h 819150"/>
              <a:gd name="connsiteX93" fmla="*/ 203415 w 1219415"/>
              <a:gd name="connsiteY93" fmla="*/ 800100 h 819150"/>
              <a:gd name="connsiteX94" fmla="*/ 197065 w 1219415"/>
              <a:gd name="connsiteY94" fmla="*/ 781050 h 819150"/>
              <a:gd name="connsiteX95" fmla="*/ 165315 w 1219415"/>
              <a:gd name="connsiteY95" fmla="*/ 787400 h 819150"/>
              <a:gd name="connsiteX96" fmla="*/ 152615 w 1219415"/>
              <a:gd name="connsiteY96" fmla="*/ 806450 h 819150"/>
              <a:gd name="connsiteX97" fmla="*/ 133565 w 1219415"/>
              <a:gd name="connsiteY97" fmla="*/ 819150 h 819150"/>
              <a:gd name="connsiteX98" fmla="*/ 108165 w 1219415"/>
              <a:gd name="connsiteY98" fmla="*/ 806450 h 819150"/>
              <a:gd name="connsiteX99" fmla="*/ 70065 w 1219415"/>
              <a:gd name="connsiteY99" fmla="*/ 781050 h 819150"/>
              <a:gd name="connsiteX100" fmla="*/ 12915 w 1219415"/>
              <a:gd name="connsiteY100" fmla="*/ 781050 h 819150"/>
              <a:gd name="connsiteX101" fmla="*/ 215 w 1219415"/>
              <a:gd name="connsiteY101" fmla="*/ 76200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415" h="819150">
                <a:moveTo>
                  <a:pt x="215" y="762000"/>
                </a:moveTo>
                <a:cubicBezTo>
                  <a:pt x="-843" y="753533"/>
                  <a:pt x="2099" y="740076"/>
                  <a:pt x="6565" y="730250"/>
                </a:cubicBezTo>
                <a:cubicBezTo>
                  <a:pt x="12881" y="716355"/>
                  <a:pt x="23498" y="704850"/>
                  <a:pt x="31965" y="692150"/>
                </a:cubicBezTo>
                <a:cubicBezTo>
                  <a:pt x="36198" y="685800"/>
                  <a:pt x="42252" y="680340"/>
                  <a:pt x="44665" y="673100"/>
                </a:cubicBezTo>
                <a:cubicBezTo>
                  <a:pt x="46782" y="666750"/>
                  <a:pt x="46282" y="658783"/>
                  <a:pt x="51015" y="654050"/>
                </a:cubicBezTo>
                <a:cubicBezTo>
                  <a:pt x="55748" y="649317"/>
                  <a:pt x="63715" y="649817"/>
                  <a:pt x="70065" y="647700"/>
                </a:cubicBezTo>
                <a:cubicBezTo>
                  <a:pt x="74298" y="641350"/>
                  <a:pt x="79352" y="635476"/>
                  <a:pt x="82765" y="628650"/>
                </a:cubicBezTo>
                <a:cubicBezTo>
                  <a:pt x="85758" y="622663"/>
                  <a:pt x="84934" y="614827"/>
                  <a:pt x="89115" y="609600"/>
                </a:cubicBezTo>
                <a:cubicBezTo>
                  <a:pt x="98067" y="598409"/>
                  <a:pt x="114666" y="594733"/>
                  <a:pt x="127215" y="590550"/>
                </a:cubicBezTo>
                <a:cubicBezTo>
                  <a:pt x="137798" y="592667"/>
                  <a:pt x="148494" y="594282"/>
                  <a:pt x="158965" y="596900"/>
                </a:cubicBezTo>
                <a:cubicBezTo>
                  <a:pt x="165459" y="598523"/>
                  <a:pt x="171322" y="603250"/>
                  <a:pt x="178015" y="603250"/>
                </a:cubicBezTo>
                <a:cubicBezTo>
                  <a:pt x="188808" y="603250"/>
                  <a:pt x="199182" y="599017"/>
                  <a:pt x="209765" y="596900"/>
                </a:cubicBezTo>
                <a:lnTo>
                  <a:pt x="228815" y="539750"/>
                </a:lnTo>
                <a:cubicBezTo>
                  <a:pt x="230932" y="533400"/>
                  <a:pt x="229596" y="524413"/>
                  <a:pt x="235165" y="520700"/>
                </a:cubicBezTo>
                <a:lnTo>
                  <a:pt x="254215" y="508000"/>
                </a:lnTo>
                <a:cubicBezTo>
                  <a:pt x="283328" y="464331"/>
                  <a:pt x="265135" y="474727"/>
                  <a:pt x="298665" y="463550"/>
                </a:cubicBezTo>
                <a:cubicBezTo>
                  <a:pt x="302898" y="457200"/>
                  <a:pt x="305969" y="449896"/>
                  <a:pt x="311365" y="444500"/>
                </a:cubicBezTo>
                <a:cubicBezTo>
                  <a:pt x="322203" y="433662"/>
                  <a:pt x="335262" y="429323"/>
                  <a:pt x="349465" y="425450"/>
                </a:cubicBezTo>
                <a:cubicBezTo>
                  <a:pt x="366304" y="420857"/>
                  <a:pt x="383706" y="418270"/>
                  <a:pt x="400265" y="412750"/>
                </a:cubicBezTo>
                <a:cubicBezTo>
                  <a:pt x="426555" y="403987"/>
                  <a:pt x="413746" y="410113"/>
                  <a:pt x="438365" y="393700"/>
                </a:cubicBezTo>
                <a:cubicBezTo>
                  <a:pt x="444715" y="395817"/>
                  <a:pt x="451846" y="396337"/>
                  <a:pt x="457415" y="400050"/>
                </a:cubicBezTo>
                <a:cubicBezTo>
                  <a:pt x="464887" y="405031"/>
                  <a:pt x="467830" y="416633"/>
                  <a:pt x="476465" y="419100"/>
                </a:cubicBezTo>
                <a:cubicBezTo>
                  <a:pt x="484856" y="421498"/>
                  <a:pt x="493398" y="414867"/>
                  <a:pt x="501865" y="412750"/>
                </a:cubicBezTo>
                <a:cubicBezTo>
                  <a:pt x="515568" y="371642"/>
                  <a:pt x="502422" y="377212"/>
                  <a:pt x="533615" y="368300"/>
                </a:cubicBezTo>
                <a:cubicBezTo>
                  <a:pt x="542006" y="365902"/>
                  <a:pt x="550548" y="364067"/>
                  <a:pt x="559015" y="361950"/>
                </a:cubicBezTo>
                <a:cubicBezTo>
                  <a:pt x="561132" y="355600"/>
                  <a:pt x="567851" y="349115"/>
                  <a:pt x="565365" y="342900"/>
                </a:cubicBezTo>
                <a:cubicBezTo>
                  <a:pt x="562531" y="335814"/>
                  <a:pt x="551083" y="336159"/>
                  <a:pt x="546315" y="330200"/>
                </a:cubicBezTo>
                <a:cubicBezTo>
                  <a:pt x="542134" y="324973"/>
                  <a:pt x="542082" y="317500"/>
                  <a:pt x="539965" y="311150"/>
                </a:cubicBezTo>
                <a:cubicBezTo>
                  <a:pt x="587791" y="279266"/>
                  <a:pt x="527008" y="316703"/>
                  <a:pt x="584415" y="292100"/>
                </a:cubicBezTo>
                <a:cubicBezTo>
                  <a:pt x="591430" y="289094"/>
                  <a:pt x="596639" y="282813"/>
                  <a:pt x="603465" y="279400"/>
                </a:cubicBezTo>
                <a:cubicBezTo>
                  <a:pt x="609452" y="276407"/>
                  <a:pt x="616165" y="275167"/>
                  <a:pt x="622515" y="273050"/>
                </a:cubicBezTo>
                <a:cubicBezTo>
                  <a:pt x="630982" y="275167"/>
                  <a:pt x="639524" y="277002"/>
                  <a:pt x="647915" y="279400"/>
                </a:cubicBezTo>
                <a:cubicBezTo>
                  <a:pt x="654351" y="281239"/>
                  <a:pt x="660272" y="285750"/>
                  <a:pt x="666965" y="285750"/>
                </a:cubicBezTo>
                <a:cubicBezTo>
                  <a:pt x="673658" y="285750"/>
                  <a:pt x="679665" y="281517"/>
                  <a:pt x="686015" y="279400"/>
                </a:cubicBezTo>
                <a:lnTo>
                  <a:pt x="698715" y="241300"/>
                </a:lnTo>
                <a:lnTo>
                  <a:pt x="705065" y="222250"/>
                </a:lnTo>
                <a:cubicBezTo>
                  <a:pt x="707182" y="203200"/>
                  <a:pt x="706766" y="183695"/>
                  <a:pt x="711415" y="165100"/>
                </a:cubicBezTo>
                <a:cubicBezTo>
                  <a:pt x="713266" y="157696"/>
                  <a:pt x="721015" y="153024"/>
                  <a:pt x="724115" y="146050"/>
                </a:cubicBezTo>
                <a:cubicBezTo>
                  <a:pt x="729552" y="133817"/>
                  <a:pt x="729389" y="119089"/>
                  <a:pt x="736815" y="107950"/>
                </a:cubicBezTo>
                <a:cubicBezTo>
                  <a:pt x="741048" y="101600"/>
                  <a:pt x="746102" y="95726"/>
                  <a:pt x="749515" y="88900"/>
                </a:cubicBezTo>
                <a:cubicBezTo>
                  <a:pt x="752508" y="82913"/>
                  <a:pt x="750638" y="74031"/>
                  <a:pt x="755865" y="69850"/>
                </a:cubicBezTo>
                <a:cubicBezTo>
                  <a:pt x="762680" y="64398"/>
                  <a:pt x="772798" y="65617"/>
                  <a:pt x="781265" y="63500"/>
                </a:cubicBezTo>
                <a:cubicBezTo>
                  <a:pt x="787615" y="59267"/>
                  <a:pt x="794919" y="56196"/>
                  <a:pt x="800315" y="50800"/>
                </a:cubicBezTo>
                <a:cubicBezTo>
                  <a:pt x="805711" y="45404"/>
                  <a:pt x="807272" y="36776"/>
                  <a:pt x="813015" y="31750"/>
                </a:cubicBezTo>
                <a:cubicBezTo>
                  <a:pt x="839888" y="8236"/>
                  <a:pt x="844000" y="8722"/>
                  <a:pt x="870165" y="0"/>
                </a:cubicBezTo>
                <a:cubicBezTo>
                  <a:pt x="876515" y="2117"/>
                  <a:pt x="884482" y="1617"/>
                  <a:pt x="889215" y="6350"/>
                </a:cubicBezTo>
                <a:cubicBezTo>
                  <a:pt x="893948" y="11083"/>
                  <a:pt x="890118" y="21509"/>
                  <a:pt x="895565" y="25400"/>
                </a:cubicBezTo>
                <a:cubicBezTo>
                  <a:pt x="906458" y="33181"/>
                  <a:pt x="920678" y="34853"/>
                  <a:pt x="933665" y="38100"/>
                </a:cubicBezTo>
                <a:cubicBezTo>
                  <a:pt x="965559" y="46073"/>
                  <a:pt x="950786" y="41690"/>
                  <a:pt x="978115" y="50800"/>
                </a:cubicBezTo>
                <a:cubicBezTo>
                  <a:pt x="982348" y="57150"/>
                  <a:pt x="987402" y="63024"/>
                  <a:pt x="990815" y="69850"/>
                </a:cubicBezTo>
                <a:cubicBezTo>
                  <a:pt x="1002465" y="93151"/>
                  <a:pt x="989131" y="89894"/>
                  <a:pt x="1016215" y="107950"/>
                </a:cubicBezTo>
                <a:cubicBezTo>
                  <a:pt x="1021784" y="111663"/>
                  <a:pt x="1028915" y="112183"/>
                  <a:pt x="1035265" y="114300"/>
                </a:cubicBezTo>
                <a:cubicBezTo>
                  <a:pt x="1036924" y="113885"/>
                  <a:pt x="1075574" y="104913"/>
                  <a:pt x="1079715" y="101600"/>
                </a:cubicBezTo>
                <a:cubicBezTo>
                  <a:pt x="1085674" y="96832"/>
                  <a:pt x="1087019" y="87946"/>
                  <a:pt x="1092415" y="82550"/>
                </a:cubicBezTo>
                <a:cubicBezTo>
                  <a:pt x="1097811" y="77154"/>
                  <a:pt x="1105115" y="74083"/>
                  <a:pt x="1111465" y="69850"/>
                </a:cubicBezTo>
                <a:cubicBezTo>
                  <a:pt x="1123051" y="52471"/>
                  <a:pt x="1123162" y="47012"/>
                  <a:pt x="1143215" y="38100"/>
                </a:cubicBezTo>
                <a:cubicBezTo>
                  <a:pt x="1155448" y="32663"/>
                  <a:pt x="1181315" y="25400"/>
                  <a:pt x="1181315" y="25400"/>
                </a:cubicBezTo>
                <a:cubicBezTo>
                  <a:pt x="1189782" y="27517"/>
                  <a:pt x="1201035" y="25124"/>
                  <a:pt x="1206715" y="31750"/>
                </a:cubicBezTo>
                <a:cubicBezTo>
                  <a:pt x="1215427" y="41914"/>
                  <a:pt x="1219415" y="69850"/>
                  <a:pt x="1219415" y="69850"/>
                </a:cubicBezTo>
                <a:cubicBezTo>
                  <a:pt x="1217298" y="80433"/>
                  <a:pt x="1218420" y="92229"/>
                  <a:pt x="1213065" y="101600"/>
                </a:cubicBezTo>
                <a:cubicBezTo>
                  <a:pt x="1205198" y="115367"/>
                  <a:pt x="1186562" y="114207"/>
                  <a:pt x="1174965" y="120650"/>
                </a:cubicBezTo>
                <a:cubicBezTo>
                  <a:pt x="1161622" y="128063"/>
                  <a:pt x="1136865" y="146050"/>
                  <a:pt x="1136865" y="146050"/>
                </a:cubicBezTo>
                <a:cubicBezTo>
                  <a:pt x="1134748" y="175683"/>
                  <a:pt x="1133986" y="205445"/>
                  <a:pt x="1130515" y="234950"/>
                </a:cubicBezTo>
                <a:cubicBezTo>
                  <a:pt x="1129733" y="241598"/>
                  <a:pt x="1128898" y="249267"/>
                  <a:pt x="1124165" y="254000"/>
                </a:cubicBezTo>
                <a:cubicBezTo>
                  <a:pt x="1113372" y="264793"/>
                  <a:pt x="1098765" y="270933"/>
                  <a:pt x="1086065" y="279400"/>
                </a:cubicBezTo>
                <a:lnTo>
                  <a:pt x="1067015" y="292100"/>
                </a:lnTo>
                <a:cubicBezTo>
                  <a:pt x="1033148" y="342900"/>
                  <a:pt x="1077598" y="281517"/>
                  <a:pt x="1035265" y="323850"/>
                </a:cubicBezTo>
                <a:cubicBezTo>
                  <a:pt x="1029869" y="329246"/>
                  <a:pt x="1029037" y="338855"/>
                  <a:pt x="1022565" y="342900"/>
                </a:cubicBezTo>
                <a:cubicBezTo>
                  <a:pt x="1011213" y="349995"/>
                  <a:pt x="984465" y="355600"/>
                  <a:pt x="984465" y="355600"/>
                </a:cubicBezTo>
                <a:cubicBezTo>
                  <a:pt x="980232" y="361950"/>
                  <a:pt x="974771" y="367635"/>
                  <a:pt x="971765" y="374650"/>
                </a:cubicBezTo>
                <a:cubicBezTo>
                  <a:pt x="968327" y="382672"/>
                  <a:pt x="970867" y="393235"/>
                  <a:pt x="965415" y="400050"/>
                </a:cubicBezTo>
                <a:cubicBezTo>
                  <a:pt x="961234" y="405277"/>
                  <a:pt x="952899" y="404948"/>
                  <a:pt x="946365" y="406400"/>
                </a:cubicBezTo>
                <a:cubicBezTo>
                  <a:pt x="933796" y="409193"/>
                  <a:pt x="920890" y="410225"/>
                  <a:pt x="908265" y="412750"/>
                </a:cubicBezTo>
                <a:cubicBezTo>
                  <a:pt x="899707" y="414462"/>
                  <a:pt x="891332" y="416983"/>
                  <a:pt x="882865" y="419100"/>
                </a:cubicBezTo>
                <a:cubicBezTo>
                  <a:pt x="853232" y="463550"/>
                  <a:pt x="870165" y="448733"/>
                  <a:pt x="838415" y="469900"/>
                </a:cubicBezTo>
                <a:cubicBezTo>
                  <a:pt x="827832" y="467783"/>
                  <a:pt x="816771" y="467340"/>
                  <a:pt x="806665" y="463550"/>
                </a:cubicBezTo>
                <a:cubicBezTo>
                  <a:pt x="799519" y="460870"/>
                  <a:pt x="794441" y="454263"/>
                  <a:pt x="787615" y="450850"/>
                </a:cubicBezTo>
                <a:cubicBezTo>
                  <a:pt x="781628" y="447857"/>
                  <a:pt x="774915" y="446617"/>
                  <a:pt x="768565" y="444500"/>
                </a:cubicBezTo>
                <a:cubicBezTo>
                  <a:pt x="759970" y="445933"/>
                  <a:pt x="717121" y="452033"/>
                  <a:pt x="705065" y="457200"/>
                </a:cubicBezTo>
                <a:cubicBezTo>
                  <a:pt x="698050" y="460206"/>
                  <a:pt x="692365" y="465667"/>
                  <a:pt x="686015" y="469900"/>
                </a:cubicBezTo>
                <a:cubicBezTo>
                  <a:pt x="656902" y="513569"/>
                  <a:pt x="675095" y="503173"/>
                  <a:pt x="641565" y="514350"/>
                </a:cubicBezTo>
                <a:cubicBezTo>
                  <a:pt x="637035" y="527939"/>
                  <a:pt x="634101" y="542313"/>
                  <a:pt x="622515" y="552450"/>
                </a:cubicBezTo>
                <a:cubicBezTo>
                  <a:pt x="611028" y="562501"/>
                  <a:pt x="595208" y="567057"/>
                  <a:pt x="584415" y="577850"/>
                </a:cubicBezTo>
                <a:cubicBezTo>
                  <a:pt x="578065" y="584200"/>
                  <a:pt x="572264" y="591151"/>
                  <a:pt x="565365" y="596900"/>
                </a:cubicBezTo>
                <a:cubicBezTo>
                  <a:pt x="512321" y="641103"/>
                  <a:pt x="582920" y="572995"/>
                  <a:pt x="527265" y="628650"/>
                </a:cubicBezTo>
                <a:cubicBezTo>
                  <a:pt x="525148" y="635000"/>
                  <a:pt x="522228" y="641136"/>
                  <a:pt x="520915" y="647700"/>
                </a:cubicBezTo>
                <a:cubicBezTo>
                  <a:pt x="517980" y="662376"/>
                  <a:pt x="520644" y="678473"/>
                  <a:pt x="514565" y="692150"/>
                </a:cubicBezTo>
                <a:cubicBezTo>
                  <a:pt x="509366" y="703849"/>
                  <a:pt x="485723" y="706571"/>
                  <a:pt x="476465" y="711200"/>
                </a:cubicBezTo>
                <a:cubicBezTo>
                  <a:pt x="469639" y="714613"/>
                  <a:pt x="463765" y="719667"/>
                  <a:pt x="457415" y="723900"/>
                </a:cubicBezTo>
                <a:cubicBezTo>
                  <a:pt x="427782" y="768350"/>
                  <a:pt x="444715" y="753533"/>
                  <a:pt x="412965" y="774700"/>
                </a:cubicBezTo>
                <a:cubicBezTo>
                  <a:pt x="401379" y="792079"/>
                  <a:pt x="401268" y="797538"/>
                  <a:pt x="381215" y="806450"/>
                </a:cubicBezTo>
                <a:cubicBezTo>
                  <a:pt x="368982" y="811887"/>
                  <a:pt x="343115" y="819150"/>
                  <a:pt x="343115" y="819150"/>
                </a:cubicBezTo>
                <a:cubicBezTo>
                  <a:pt x="302898" y="817033"/>
                  <a:pt x="262368" y="818241"/>
                  <a:pt x="222465" y="812800"/>
                </a:cubicBezTo>
                <a:cubicBezTo>
                  <a:pt x="214903" y="811769"/>
                  <a:pt x="208183" y="806059"/>
                  <a:pt x="203415" y="800100"/>
                </a:cubicBezTo>
                <a:cubicBezTo>
                  <a:pt x="199234" y="794873"/>
                  <a:pt x="199182" y="787400"/>
                  <a:pt x="197065" y="781050"/>
                </a:cubicBezTo>
                <a:cubicBezTo>
                  <a:pt x="186482" y="783167"/>
                  <a:pt x="174686" y="782045"/>
                  <a:pt x="165315" y="787400"/>
                </a:cubicBezTo>
                <a:cubicBezTo>
                  <a:pt x="158689" y="791186"/>
                  <a:pt x="158011" y="801054"/>
                  <a:pt x="152615" y="806450"/>
                </a:cubicBezTo>
                <a:cubicBezTo>
                  <a:pt x="147219" y="811846"/>
                  <a:pt x="139915" y="814917"/>
                  <a:pt x="133565" y="819150"/>
                </a:cubicBezTo>
                <a:cubicBezTo>
                  <a:pt x="125098" y="814917"/>
                  <a:pt x="116282" y="811320"/>
                  <a:pt x="108165" y="806450"/>
                </a:cubicBezTo>
                <a:cubicBezTo>
                  <a:pt x="95077" y="798597"/>
                  <a:pt x="70065" y="781050"/>
                  <a:pt x="70065" y="781050"/>
                </a:cubicBezTo>
                <a:cubicBezTo>
                  <a:pt x="49197" y="788006"/>
                  <a:pt x="37619" y="795167"/>
                  <a:pt x="12915" y="781050"/>
                </a:cubicBezTo>
                <a:cubicBezTo>
                  <a:pt x="5896" y="777039"/>
                  <a:pt x="1273" y="770467"/>
                  <a:pt x="215" y="762000"/>
                </a:cubicBezTo>
                <a:close/>
              </a:path>
            </a:pathLst>
          </a:custGeom>
          <a:noFill/>
          <a:ln w="12700" cmpd="sng">
            <a:solidFill>
              <a:schemeClr val="accent2">
                <a:lumMod val="40000"/>
                <a:lumOff val="6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4337050" y="3422650"/>
            <a:ext cx="1759230" cy="2159000"/>
          </a:xfrm>
          <a:custGeom>
            <a:avLst/>
            <a:gdLst>
              <a:gd name="connsiteX0" fmla="*/ 38100 w 1759230"/>
              <a:gd name="connsiteY0" fmla="*/ 1047750 h 2159000"/>
              <a:gd name="connsiteX1" fmla="*/ 69850 w 1759230"/>
              <a:gd name="connsiteY1" fmla="*/ 1041400 h 2159000"/>
              <a:gd name="connsiteX2" fmla="*/ 57150 w 1759230"/>
              <a:gd name="connsiteY2" fmla="*/ 1022350 h 2159000"/>
              <a:gd name="connsiteX3" fmla="*/ 19050 w 1759230"/>
              <a:gd name="connsiteY3" fmla="*/ 996950 h 2159000"/>
              <a:gd name="connsiteX4" fmla="*/ 0 w 1759230"/>
              <a:gd name="connsiteY4" fmla="*/ 984250 h 2159000"/>
              <a:gd name="connsiteX5" fmla="*/ 6350 w 1759230"/>
              <a:gd name="connsiteY5" fmla="*/ 946150 h 2159000"/>
              <a:gd name="connsiteX6" fmla="*/ 44450 w 1759230"/>
              <a:gd name="connsiteY6" fmla="*/ 920750 h 2159000"/>
              <a:gd name="connsiteX7" fmla="*/ 50800 w 1759230"/>
              <a:gd name="connsiteY7" fmla="*/ 901700 h 2159000"/>
              <a:gd name="connsiteX8" fmla="*/ 63500 w 1759230"/>
              <a:gd name="connsiteY8" fmla="*/ 882650 h 2159000"/>
              <a:gd name="connsiteX9" fmla="*/ 69850 w 1759230"/>
              <a:gd name="connsiteY9" fmla="*/ 857250 h 2159000"/>
              <a:gd name="connsiteX10" fmla="*/ 76200 w 1759230"/>
              <a:gd name="connsiteY10" fmla="*/ 838200 h 2159000"/>
              <a:gd name="connsiteX11" fmla="*/ 88900 w 1759230"/>
              <a:gd name="connsiteY11" fmla="*/ 698500 h 2159000"/>
              <a:gd name="connsiteX12" fmla="*/ 101600 w 1759230"/>
              <a:gd name="connsiteY12" fmla="*/ 660400 h 2159000"/>
              <a:gd name="connsiteX13" fmla="*/ 107950 w 1759230"/>
              <a:gd name="connsiteY13" fmla="*/ 641350 h 2159000"/>
              <a:gd name="connsiteX14" fmla="*/ 82550 w 1759230"/>
              <a:gd name="connsiteY14" fmla="*/ 615950 h 2159000"/>
              <a:gd name="connsiteX15" fmla="*/ 69850 w 1759230"/>
              <a:gd name="connsiteY15" fmla="*/ 596900 h 2159000"/>
              <a:gd name="connsiteX16" fmla="*/ 50800 w 1759230"/>
              <a:gd name="connsiteY16" fmla="*/ 584200 h 2159000"/>
              <a:gd name="connsiteX17" fmla="*/ 44450 w 1759230"/>
              <a:gd name="connsiteY17" fmla="*/ 533400 h 2159000"/>
              <a:gd name="connsiteX18" fmla="*/ 82550 w 1759230"/>
              <a:gd name="connsiteY18" fmla="*/ 514350 h 2159000"/>
              <a:gd name="connsiteX19" fmla="*/ 120650 w 1759230"/>
              <a:gd name="connsiteY19" fmla="*/ 488950 h 2159000"/>
              <a:gd name="connsiteX20" fmla="*/ 146050 w 1759230"/>
              <a:gd name="connsiteY20" fmla="*/ 412750 h 2159000"/>
              <a:gd name="connsiteX21" fmla="*/ 152400 w 1759230"/>
              <a:gd name="connsiteY21" fmla="*/ 393700 h 2159000"/>
              <a:gd name="connsiteX22" fmla="*/ 203200 w 1759230"/>
              <a:gd name="connsiteY22" fmla="*/ 374650 h 2159000"/>
              <a:gd name="connsiteX23" fmla="*/ 209550 w 1759230"/>
              <a:gd name="connsiteY23" fmla="*/ 298450 h 2159000"/>
              <a:gd name="connsiteX24" fmla="*/ 222250 w 1759230"/>
              <a:gd name="connsiteY24" fmla="*/ 279400 h 2159000"/>
              <a:gd name="connsiteX25" fmla="*/ 241300 w 1759230"/>
              <a:gd name="connsiteY25" fmla="*/ 196850 h 2159000"/>
              <a:gd name="connsiteX26" fmla="*/ 254000 w 1759230"/>
              <a:gd name="connsiteY26" fmla="*/ 177800 h 2159000"/>
              <a:gd name="connsiteX27" fmla="*/ 292100 w 1759230"/>
              <a:gd name="connsiteY27" fmla="*/ 165100 h 2159000"/>
              <a:gd name="connsiteX28" fmla="*/ 298450 w 1759230"/>
              <a:gd name="connsiteY28" fmla="*/ 139700 h 2159000"/>
              <a:gd name="connsiteX29" fmla="*/ 304800 w 1759230"/>
              <a:gd name="connsiteY29" fmla="*/ 107950 h 2159000"/>
              <a:gd name="connsiteX30" fmla="*/ 317500 w 1759230"/>
              <a:gd name="connsiteY30" fmla="*/ 69850 h 2159000"/>
              <a:gd name="connsiteX31" fmla="*/ 336550 w 1759230"/>
              <a:gd name="connsiteY31" fmla="*/ 63500 h 2159000"/>
              <a:gd name="connsiteX32" fmla="*/ 349250 w 1759230"/>
              <a:gd name="connsiteY32" fmla="*/ 44450 h 2159000"/>
              <a:gd name="connsiteX33" fmla="*/ 387350 w 1759230"/>
              <a:gd name="connsiteY33" fmla="*/ 25400 h 2159000"/>
              <a:gd name="connsiteX34" fmla="*/ 406400 w 1759230"/>
              <a:gd name="connsiteY34" fmla="*/ 12700 h 2159000"/>
              <a:gd name="connsiteX35" fmla="*/ 444500 w 1759230"/>
              <a:gd name="connsiteY35" fmla="*/ 0 h 2159000"/>
              <a:gd name="connsiteX36" fmla="*/ 457200 w 1759230"/>
              <a:gd name="connsiteY36" fmla="*/ 19050 h 2159000"/>
              <a:gd name="connsiteX37" fmla="*/ 469900 w 1759230"/>
              <a:gd name="connsiteY37" fmla="*/ 95250 h 2159000"/>
              <a:gd name="connsiteX38" fmla="*/ 476250 w 1759230"/>
              <a:gd name="connsiteY38" fmla="*/ 171450 h 2159000"/>
              <a:gd name="connsiteX39" fmla="*/ 482600 w 1759230"/>
              <a:gd name="connsiteY39" fmla="*/ 190500 h 2159000"/>
              <a:gd name="connsiteX40" fmla="*/ 501650 w 1759230"/>
              <a:gd name="connsiteY40" fmla="*/ 203200 h 2159000"/>
              <a:gd name="connsiteX41" fmla="*/ 539750 w 1759230"/>
              <a:gd name="connsiteY41" fmla="*/ 228600 h 2159000"/>
              <a:gd name="connsiteX42" fmla="*/ 584200 w 1759230"/>
              <a:gd name="connsiteY42" fmla="*/ 222250 h 2159000"/>
              <a:gd name="connsiteX43" fmla="*/ 603250 w 1759230"/>
              <a:gd name="connsiteY43" fmla="*/ 254000 h 2159000"/>
              <a:gd name="connsiteX44" fmla="*/ 565150 w 1759230"/>
              <a:gd name="connsiteY44" fmla="*/ 266700 h 2159000"/>
              <a:gd name="connsiteX45" fmla="*/ 546100 w 1759230"/>
              <a:gd name="connsiteY45" fmla="*/ 279400 h 2159000"/>
              <a:gd name="connsiteX46" fmla="*/ 571500 w 1759230"/>
              <a:gd name="connsiteY46" fmla="*/ 304800 h 2159000"/>
              <a:gd name="connsiteX47" fmla="*/ 609600 w 1759230"/>
              <a:gd name="connsiteY47" fmla="*/ 330200 h 2159000"/>
              <a:gd name="connsiteX48" fmla="*/ 622300 w 1759230"/>
              <a:gd name="connsiteY48" fmla="*/ 368300 h 2159000"/>
              <a:gd name="connsiteX49" fmla="*/ 628650 w 1759230"/>
              <a:gd name="connsiteY49" fmla="*/ 387350 h 2159000"/>
              <a:gd name="connsiteX50" fmla="*/ 647700 w 1759230"/>
              <a:gd name="connsiteY50" fmla="*/ 393700 h 2159000"/>
              <a:gd name="connsiteX51" fmla="*/ 679450 w 1759230"/>
              <a:gd name="connsiteY51" fmla="*/ 400050 h 2159000"/>
              <a:gd name="connsiteX52" fmla="*/ 698500 w 1759230"/>
              <a:gd name="connsiteY52" fmla="*/ 457200 h 2159000"/>
              <a:gd name="connsiteX53" fmla="*/ 704850 w 1759230"/>
              <a:gd name="connsiteY53" fmla="*/ 476250 h 2159000"/>
              <a:gd name="connsiteX54" fmla="*/ 723900 w 1759230"/>
              <a:gd name="connsiteY54" fmla="*/ 488950 h 2159000"/>
              <a:gd name="connsiteX55" fmla="*/ 755650 w 1759230"/>
              <a:gd name="connsiteY55" fmla="*/ 533400 h 2159000"/>
              <a:gd name="connsiteX56" fmla="*/ 774700 w 1759230"/>
              <a:gd name="connsiteY56" fmla="*/ 546100 h 2159000"/>
              <a:gd name="connsiteX57" fmla="*/ 781050 w 1759230"/>
              <a:gd name="connsiteY57" fmla="*/ 565150 h 2159000"/>
              <a:gd name="connsiteX58" fmla="*/ 742950 w 1759230"/>
              <a:gd name="connsiteY58" fmla="*/ 641350 h 2159000"/>
              <a:gd name="connsiteX59" fmla="*/ 736600 w 1759230"/>
              <a:gd name="connsiteY59" fmla="*/ 660400 h 2159000"/>
              <a:gd name="connsiteX60" fmla="*/ 742950 w 1759230"/>
              <a:gd name="connsiteY60" fmla="*/ 679450 h 2159000"/>
              <a:gd name="connsiteX61" fmla="*/ 762000 w 1759230"/>
              <a:gd name="connsiteY61" fmla="*/ 685800 h 2159000"/>
              <a:gd name="connsiteX62" fmla="*/ 819150 w 1759230"/>
              <a:gd name="connsiteY62" fmla="*/ 692150 h 2159000"/>
              <a:gd name="connsiteX63" fmla="*/ 806450 w 1759230"/>
              <a:gd name="connsiteY63" fmla="*/ 755650 h 2159000"/>
              <a:gd name="connsiteX64" fmla="*/ 787400 w 1759230"/>
              <a:gd name="connsiteY64" fmla="*/ 793750 h 2159000"/>
              <a:gd name="connsiteX65" fmla="*/ 831850 w 1759230"/>
              <a:gd name="connsiteY65" fmla="*/ 838200 h 2159000"/>
              <a:gd name="connsiteX66" fmla="*/ 850900 w 1759230"/>
              <a:gd name="connsiteY66" fmla="*/ 850900 h 2159000"/>
              <a:gd name="connsiteX67" fmla="*/ 876300 w 1759230"/>
              <a:gd name="connsiteY67" fmla="*/ 889000 h 2159000"/>
              <a:gd name="connsiteX68" fmla="*/ 889000 w 1759230"/>
              <a:gd name="connsiteY68" fmla="*/ 908050 h 2159000"/>
              <a:gd name="connsiteX69" fmla="*/ 908050 w 1759230"/>
              <a:gd name="connsiteY69" fmla="*/ 914400 h 2159000"/>
              <a:gd name="connsiteX70" fmla="*/ 1028700 w 1759230"/>
              <a:gd name="connsiteY70" fmla="*/ 958850 h 2159000"/>
              <a:gd name="connsiteX71" fmla="*/ 1035050 w 1759230"/>
              <a:gd name="connsiteY71" fmla="*/ 977900 h 2159000"/>
              <a:gd name="connsiteX72" fmla="*/ 1016000 w 1759230"/>
              <a:gd name="connsiteY72" fmla="*/ 1041400 h 2159000"/>
              <a:gd name="connsiteX73" fmla="*/ 1041400 w 1759230"/>
              <a:gd name="connsiteY73" fmla="*/ 1117600 h 2159000"/>
              <a:gd name="connsiteX74" fmla="*/ 1085850 w 1759230"/>
              <a:gd name="connsiteY74" fmla="*/ 1111250 h 2159000"/>
              <a:gd name="connsiteX75" fmla="*/ 1104900 w 1759230"/>
              <a:gd name="connsiteY75" fmla="*/ 1104900 h 2159000"/>
              <a:gd name="connsiteX76" fmla="*/ 1123950 w 1759230"/>
              <a:gd name="connsiteY76" fmla="*/ 1092200 h 2159000"/>
              <a:gd name="connsiteX77" fmla="*/ 1276350 w 1759230"/>
              <a:gd name="connsiteY77" fmla="*/ 1085850 h 2159000"/>
              <a:gd name="connsiteX78" fmla="*/ 1301750 w 1759230"/>
              <a:gd name="connsiteY78" fmla="*/ 1092200 h 2159000"/>
              <a:gd name="connsiteX79" fmla="*/ 1314450 w 1759230"/>
              <a:gd name="connsiteY79" fmla="*/ 1130300 h 2159000"/>
              <a:gd name="connsiteX80" fmla="*/ 1327150 w 1759230"/>
              <a:gd name="connsiteY80" fmla="*/ 1168400 h 2159000"/>
              <a:gd name="connsiteX81" fmla="*/ 1333500 w 1759230"/>
              <a:gd name="connsiteY81" fmla="*/ 1187450 h 2159000"/>
              <a:gd name="connsiteX82" fmla="*/ 1339850 w 1759230"/>
              <a:gd name="connsiteY82" fmla="*/ 1206500 h 2159000"/>
              <a:gd name="connsiteX83" fmla="*/ 1377950 w 1759230"/>
              <a:gd name="connsiteY83" fmla="*/ 1231900 h 2159000"/>
              <a:gd name="connsiteX84" fmla="*/ 1397000 w 1759230"/>
              <a:gd name="connsiteY84" fmla="*/ 1244600 h 2159000"/>
              <a:gd name="connsiteX85" fmla="*/ 1422400 w 1759230"/>
              <a:gd name="connsiteY85" fmla="*/ 1282700 h 2159000"/>
              <a:gd name="connsiteX86" fmla="*/ 1536700 w 1759230"/>
              <a:gd name="connsiteY86" fmla="*/ 1308100 h 2159000"/>
              <a:gd name="connsiteX87" fmla="*/ 1555750 w 1759230"/>
              <a:gd name="connsiteY87" fmla="*/ 1327150 h 2159000"/>
              <a:gd name="connsiteX88" fmla="*/ 1574800 w 1759230"/>
              <a:gd name="connsiteY88" fmla="*/ 1339850 h 2159000"/>
              <a:gd name="connsiteX89" fmla="*/ 1644650 w 1759230"/>
              <a:gd name="connsiteY89" fmla="*/ 1352550 h 2159000"/>
              <a:gd name="connsiteX90" fmla="*/ 1670050 w 1759230"/>
              <a:gd name="connsiteY90" fmla="*/ 1390650 h 2159000"/>
              <a:gd name="connsiteX91" fmla="*/ 1682750 w 1759230"/>
              <a:gd name="connsiteY91" fmla="*/ 1409700 h 2159000"/>
              <a:gd name="connsiteX92" fmla="*/ 1720850 w 1759230"/>
              <a:gd name="connsiteY92" fmla="*/ 1435100 h 2159000"/>
              <a:gd name="connsiteX93" fmla="*/ 1739900 w 1759230"/>
              <a:gd name="connsiteY93" fmla="*/ 1447800 h 2159000"/>
              <a:gd name="connsiteX94" fmla="*/ 1752600 w 1759230"/>
              <a:gd name="connsiteY94" fmla="*/ 1466850 h 2159000"/>
              <a:gd name="connsiteX95" fmla="*/ 1752600 w 1759230"/>
              <a:gd name="connsiteY95" fmla="*/ 1619250 h 2159000"/>
              <a:gd name="connsiteX96" fmla="*/ 1746250 w 1759230"/>
              <a:gd name="connsiteY96" fmla="*/ 1638300 h 2159000"/>
              <a:gd name="connsiteX97" fmla="*/ 1708150 w 1759230"/>
              <a:gd name="connsiteY97" fmla="*/ 1663700 h 2159000"/>
              <a:gd name="connsiteX98" fmla="*/ 1689100 w 1759230"/>
              <a:gd name="connsiteY98" fmla="*/ 1676400 h 2159000"/>
              <a:gd name="connsiteX99" fmla="*/ 1670050 w 1759230"/>
              <a:gd name="connsiteY99" fmla="*/ 1689100 h 2159000"/>
              <a:gd name="connsiteX100" fmla="*/ 1663700 w 1759230"/>
              <a:gd name="connsiteY100" fmla="*/ 1752600 h 2159000"/>
              <a:gd name="connsiteX101" fmla="*/ 1638300 w 1759230"/>
              <a:gd name="connsiteY101" fmla="*/ 1765300 h 2159000"/>
              <a:gd name="connsiteX102" fmla="*/ 1600200 w 1759230"/>
              <a:gd name="connsiteY102" fmla="*/ 1790700 h 2159000"/>
              <a:gd name="connsiteX103" fmla="*/ 1562100 w 1759230"/>
              <a:gd name="connsiteY103" fmla="*/ 1803400 h 2159000"/>
              <a:gd name="connsiteX104" fmla="*/ 1536700 w 1759230"/>
              <a:gd name="connsiteY104" fmla="*/ 1828800 h 2159000"/>
              <a:gd name="connsiteX105" fmla="*/ 1517650 w 1759230"/>
              <a:gd name="connsiteY105" fmla="*/ 1841500 h 2159000"/>
              <a:gd name="connsiteX106" fmla="*/ 1219200 w 1759230"/>
              <a:gd name="connsiteY106" fmla="*/ 1847850 h 2159000"/>
              <a:gd name="connsiteX107" fmla="*/ 1187450 w 1759230"/>
              <a:gd name="connsiteY107" fmla="*/ 1873250 h 2159000"/>
              <a:gd name="connsiteX108" fmla="*/ 1149350 w 1759230"/>
              <a:gd name="connsiteY108" fmla="*/ 1892300 h 2159000"/>
              <a:gd name="connsiteX109" fmla="*/ 1117600 w 1759230"/>
              <a:gd name="connsiteY109" fmla="*/ 1885950 h 2159000"/>
              <a:gd name="connsiteX110" fmla="*/ 1079500 w 1759230"/>
              <a:gd name="connsiteY110" fmla="*/ 1873250 h 2159000"/>
              <a:gd name="connsiteX111" fmla="*/ 1066800 w 1759230"/>
              <a:gd name="connsiteY111" fmla="*/ 1892300 h 2159000"/>
              <a:gd name="connsiteX112" fmla="*/ 1079500 w 1759230"/>
              <a:gd name="connsiteY112" fmla="*/ 1943100 h 2159000"/>
              <a:gd name="connsiteX113" fmla="*/ 1060450 w 1759230"/>
              <a:gd name="connsiteY113" fmla="*/ 1993900 h 2159000"/>
              <a:gd name="connsiteX114" fmla="*/ 1041400 w 1759230"/>
              <a:gd name="connsiteY114" fmla="*/ 2000250 h 2159000"/>
              <a:gd name="connsiteX115" fmla="*/ 1028700 w 1759230"/>
              <a:gd name="connsiteY115" fmla="*/ 2019300 h 2159000"/>
              <a:gd name="connsiteX116" fmla="*/ 1009650 w 1759230"/>
              <a:gd name="connsiteY116" fmla="*/ 2032000 h 2159000"/>
              <a:gd name="connsiteX117" fmla="*/ 984250 w 1759230"/>
              <a:gd name="connsiteY117" fmla="*/ 2070100 h 2159000"/>
              <a:gd name="connsiteX118" fmla="*/ 939800 w 1759230"/>
              <a:gd name="connsiteY118" fmla="*/ 2095500 h 2159000"/>
              <a:gd name="connsiteX119" fmla="*/ 882650 w 1759230"/>
              <a:gd name="connsiteY119" fmla="*/ 2139950 h 2159000"/>
              <a:gd name="connsiteX120" fmla="*/ 844550 w 1759230"/>
              <a:gd name="connsiteY120" fmla="*/ 2152650 h 2159000"/>
              <a:gd name="connsiteX121" fmla="*/ 825500 w 1759230"/>
              <a:gd name="connsiteY121" fmla="*/ 2159000 h 2159000"/>
              <a:gd name="connsiteX122" fmla="*/ 781050 w 1759230"/>
              <a:gd name="connsiteY122" fmla="*/ 2152650 h 2159000"/>
              <a:gd name="connsiteX123" fmla="*/ 774700 w 1759230"/>
              <a:gd name="connsiteY123" fmla="*/ 2133600 h 2159000"/>
              <a:gd name="connsiteX124" fmla="*/ 736600 w 1759230"/>
              <a:gd name="connsiteY124" fmla="*/ 2139950 h 2159000"/>
              <a:gd name="connsiteX125" fmla="*/ 755650 w 1759230"/>
              <a:gd name="connsiteY125" fmla="*/ 2120900 h 2159000"/>
              <a:gd name="connsiteX126" fmla="*/ 717550 w 1759230"/>
              <a:gd name="connsiteY126" fmla="*/ 2114550 h 2159000"/>
              <a:gd name="connsiteX127" fmla="*/ 673100 w 1759230"/>
              <a:gd name="connsiteY127" fmla="*/ 2101850 h 2159000"/>
              <a:gd name="connsiteX128" fmla="*/ 660400 w 1759230"/>
              <a:gd name="connsiteY128" fmla="*/ 2082800 h 2159000"/>
              <a:gd name="connsiteX129" fmla="*/ 622300 w 1759230"/>
              <a:gd name="connsiteY129" fmla="*/ 2057400 h 2159000"/>
              <a:gd name="connsiteX130" fmla="*/ 603250 w 1759230"/>
              <a:gd name="connsiteY130" fmla="*/ 2019300 h 2159000"/>
              <a:gd name="connsiteX131" fmla="*/ 596900 w 1759230"/>
              <a:gd name="connsiteY131" fmla="*/ 2000250 h 2159000"/>
              <a:gd name="connsiteX132" fmla="*/ 571500 w 1759230"/>
              <a:gd name="connsiteY132" fmla="*/ 1962150 h 2159000"/>
              <a:gd name="connsiteX133" fmla="*/ 558800 w 1759230"/>
              <a:gd name="connsiteY133" fmla="*/ 1943100 h 2159000"/>
              <a:gd name="connsiteX134" fmla="*/ 552450 w 1759230"/>
              <a:gd name="connsiteY134" fmla="*/ 1816100 h 2159000"/>
              <a:gd name="connsiteX135" fmla="*/ 539750 w 1759230"/>
              <a:gd name="connsiteY135" fmla="*/ 1778000 h 2159000"/>
              <a:gd name="connsiteX136" fmla="*/ 501650 w 1759230"/>
              <a:gd name="connsiteY136" fmla="*/ 1752600 h 2159000"/>
              <a:gd name="connsiteX137" fmla="*/ 495300 w 1759230"/>
              <a:gd name="connsiteY137" fmla="*/ 1733550 h 2159000"/>
              <a:gd name="connsiteX138" fmla="*/ 463550 w 1759230"/>
              <a:gd name="connsiteY138" fmla="*/ 1695450 h 2159000"/>
              <a:gd name="connsiteX139" fmla="*/ 450850 w 1759230"/>
              <a:gd name="connsiteY139" fmla="*/ 1657350 h 2159000"/>
              <a:gd name="connsiteX140" fmla="*/ 457200 w 1759230"/>
              <a:gd name="connsiteY140" fmla="*/ 1619250 h 2159000"/>
              <a:gd name="connsiteX141" fmla="*/ 488950 w 1759230"/>
              <a:gd name="connsiteY141" fmla="*/ 1593850 h 2159000"/>
              <a:gd name="connsiteX142" fmla="*/ 508000 w 1759230"/>
              <a:gd name="connsiteY142" fmla="*/ 1581150 h 2159000"/>
              <a:gd name="connsiteX143" fmla="*/ 527050 w 1759230"/>
              <a:gd name="connsiteY143" fmla="*/ 1574800 h 2159000"/>
              <a:gd name="connsiteX144" fmla="*/ 577850 w 1759230"/>
              <a:gd name="connsiteY144" fmla="*/ 1562100 h 2159000"/>
              <a:gd name="connsiteX145" fmla="*/ 622300 w 1759230"/>
              <a:gd name="connsiteY145" fmla="*/ 1517650 h 2159000"/>
              <a:gd name="connsiteX146" fmla="*/ 654050 w 1759230"/>
              <a:gd name="connsiteY146" fmla="*/ 1524000 h 2159000"/>
              <a:gd name="connsiteX147" fmla="*/ 673100 w 1759230"/>
              <a:gd name="connsiteY147" fmla="*/ 1536700 h 2159000"/>
              <a:gd name="connsiteX148" fmla="*/ 692150 w 1759230"/>
              <a:gd name="connsiteY148" fmla="*/ 1543050 h 2159000"/>
              <a:gd name="connsiteX149" fmla="*/ 698500 w 1759230"/>
              <a:gd name="connsiteY149" fmla="*/ 1524000 h 2159000"/>
              <a:gd name="connsiteX150" fmla="*/ 685800 w 1759230"/>
              <a:gd name="connsiteY150" fmla="*/ 1485900 h 2159000"/>
              <a:gd name="connsiteX151" fmla="*/ 628650 w 1759230"/>
              <a:gd name="connsiteY151" fmla="*/ 1441450 h 2159000"/>
              <a:gd name="connsiteX152" fmla="*/ 615950 w 1759230"/>
              <a:gd name="connsiteY152" fmla="*/ 1339850 h 2159000"/>
              <a:gd name="connsiteX153" fmla="*/ 609600 w 1759230"/>
              <a:gd name="connsiteY153" fmla="*/ 1314450 h 2159000"/>
              <a:gd name="connsiteX154" fmla="*/ 552450 w 1759230"/>
              <a:gd name="connsiteY154" fmla="*/ 1282700 h 2159000"/>
              <a:gd name="connsiteX155" fmla="*/ 533400 w 1759230"/>
              <a:gd name="connsiteY155" fmla="*/ 1270000 h 2159000"/>
              <a:gd name="connsiteX156" fmla="*/ 520700 w 1759230"/>
              <a:gd name="connsiteY156" fmla="*/ 1231900 h 2159000"/>
              <a:gd name="connsiteX157" fmla="*/ 482600 w 1759230"/>
              <a:gd name="connsiteY157" fmla="*/ 1200150 h 2159000"/>
              <a:gd name="connsiteX158" fmla="*/ 463550 w 1759230"/>
              <a:gd name="connsiteY158" fmla="*/ 1162050 h 2159000"/>
              <a:gd name="connsiteX159" fmla="*/ 406400 w 1759230"/>
              <a:gd name="connsiteY159" fmla="*/ 1117600 h 2159000"/>
              <a:gd name="connsiteX160" fmla="*/ 349250 w 1759230"/>
              <a:gd name="connsiteY160" fmla="*/ 1111250 h 2159000"/>
              <a:gd name="connsiteX161" fmla="*/ 330200 w 1759230"/>
              <a:gd name="connsiteY161" fmla="*/ 1098550 h 2159000"/>
              <a:gd name="connsiteX162" fmla="*/ 247650 w 1759230"/>
              <a:gd name="connsiteY162" fmla="*/ 1111250 h 2159000"/>
              <a:gd name="connsiteX163" fmla="*/ 209550 w 1759230"/>
              <a:gd name="connsiteY163" fmla="*/ 1117600 h 2159000"/>
              <a:gd name="connsiteX164" fmla="*/ 171450 w 1759230"/>
              <a:gd name="connsiteY164" fmla="*/ 1130300 h 2159000"/>
              <a:gd name="connsiteX165" fmla="*/ 133350 w 1759230"/>
              <a:gd name="connsiteY165" fmla="*/ 1117600 h 2159000"/>
              <a:gd name="connsiteX166" fmla="*/ 107950 w 1759230"/>
              <a:gd name="connsiteY166" fmla="*/ 1085850 h 2159000"/>
              <a:gd name="connsiteX167" fmla="*/ 38100 w 1759230"/>
              <a:gd name="connsiteY167" fmla="*/ 104775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759230" h="2159000">
                <a:moveTo>
                  <a:pt x="38100" y="1047750"/>
                </a:moveTo>
                <a:cubicBezTo>
                  <a:pt x="31750" y="1040342"/>
                  <a:pt x="63374" y="1050034"/>
                  <a:pt x="69850" y="1041400"/>
                </a:cubicBezTo>
                <a:cubicBezTo>
                  <a:pt x="74429" y="1035295"/>
                  <a:pt x="62893" y="1027376"/>
                  <a:pt x="57150" y="1022350"/>
                </a:cubicBezTo>
                <a:cubicBezTo>
                  <a:pt x="45663" y="1012299"/>
                  <a:pt x="31750" y="1005417"/>
                  <a:pt x="19050" y="996950"/>
                </a:cubicBezTo>
                <a:lnTo>
                  <a:pt x="0" y="984250"/>
                </a:lnTo>
                <a:cubicBezTo>
                  <a:pt x="2117" y="971550"/>
                  <a:pt x="-1033" y="956698"/>
                  <a:pt x="6350" y="946150"/>
                </a:cubicBezTo>
                <a:cubicBezTo>
                  <a:pt x="15103" y="933646"/>
                  <a:pt x="44450" y="920750"/>
                  <a:pt x="44450" y="920750"/>
                </a:cubicBezTo>
                <a:cubicBezTo>
                  <a:pt x="46567" y="914400"/>
                  <a:pt x="47807" y="907687"/>
                  <a:pt x="50800" y="901700"/>
                </a:cubicBezTo>
                <a:cubicBezTo>
                  <a:pt x="54213" y="894874"/>
                  <a:pt x="60494" y="889665"/>
                  <a:pt x="63500" y="882650"/>
                </a:cubicBezTo>
                <a:cubicBezTo>
                  <a:pt x="66938" y="874628"/>
                  <a:pt x="67452" y="865641"/>
                  <a:pt x="69850" y="857250"/>
                </a:cubicBezTo>
                <a:cubicBezTo>
                  <a:pt x="71689" y="850814"/>
                  <a:pt x="74083" y="844550"/>
                  <a:pt x="76200" y="838200"/>
                </a:cubicBezTo>
                <a:cubicBezTo>
                  <a:pt x="79933" y="771011"/>
                  <a:pt x="74004" y="748152"/>
                  <a:pt x="88900" y="698500"/>
                </a:cubicBezTo>
                <a:cubicBezTo>
                  <a:pt x="92747" y="685678"/>
                  <a:pt x="97367" y="673100"/>
                  <a:pt x="101600" y="660400"/>
                </a:cubicBezTo>
                <a:lnTo>
                  <a:pt x="107950" y="641350"/>
                </a:lnTo>
                <a:cubicBezTo>
                  <a:pt x="94095" y="599786"/>
                  <a:pt x="113338" y="640580"/>
                  <a:pt x="82550" y="615950"/>
                </a:cubicBezTo>
                <a:cubicBezTo>
                  <a:pt x="76591" y="611182"/>
                  <a:pt x="75246" y="602296"/>
                  <a:pt x="69850" y="596900"/>
                </a:cubicBezTo>
                <a:cubicBezTo>
                  <a:pt x="64454" y="591504"/>
                  <a:pt x="57150" y="588433"/>
                  <a:pt x="50800" y="584200"/>
                </a:cubicBezTo>
                <a:cubicBezTo>
                  <a:pt x="37662" y="564492"/>
                  <a:pt x="28757" y="560863"/>
                  <a:pt x="44450" y="533400"/>
                </a:cubicBezTo>
                <a:cubicBezTo>
                  <a:pt x="52317" y="519633"/>
                  <a:pt x="70953" y="520793"/>
                  <a:pt x="82550" y="514350"/>
                </a:cubicBezTo>
                <a:cubicBezTo>
                  <a:pt x="95893" y="506937"/>
                  <a:pt x="120650" y="488950"/>
                  <a:pt x="120650" y="488950"/>
                </a:cubicBezTo>
                <a:lnTo>
                  <a:pt x="146050" y="412750"/>
                </a:lnTo>
                <a:cubicBezTo>
                  <a:pt x="148167" y="406400"/>
                  <a:pt x="146831" y="397413"/>
                  <a:pt x="152400" y="393700"/>
                </a:cubicBezTo>
                <a:cubicBezTo>
                  <a:pt x="180430" y="375013"/>
                  <a:pt x="163966" y="382497"/>
                  <a:pt x="203200" y="374650"/>
                </a:cubicBezTo>
                <a:cubicBezTo>
                  <a:pt x="232260" y="331060"/>
                  <a:pt x="202357" y="384763"/>
                  <a:pt x="209550" y="298450"/>
                </a:cubicBezTo>
                <a:cubicBezTo>
                  <a:pt x="210184" y="290845"/>
                  <a:pt x="218017" y="285750"/>
                  <a:pt x="222250" y="279400"/>
                </a:cubicBezTo>
                <a:cubicBezTo>
                  <a:pt x="225178" y="258907"/>
                  <a:pt x="228621" y="215868"/>
                  <a:pt x="241300" y="196850"/>
                </a:cubicBezTo>
                <a:cubicBezTo>
                  <a:pt x="245533" y="190500"/>
                  <a:pt x="247528" y="181845"/>
                  <a:pt x="254000" y="177800"/>
                </a:cubicBezTo>
                <a:cubicBezTo>
                  <a:pt x="265352" y="170705"/>
                  <a:pt x="292100" y="165100"/>
                  <a:pt x="292100" y="165100"/>
                </a:cubicBezTo>
                <a:cubicBezTo>
                  <a:pt x="294217" y="156633"/>
                  <a:pt x="296557" y="148219"/>
                  <a:pt x="298450" y="139700"/>
                </a:cubicBezTo>
                <a:cubicBezTo>
                  <a:pt x="300791" y="129164"/>
                  <a:pt x="301960" y="118363"/>
                  <a:pt x="304800" y="107950"/>
                </a:cubicBezTo>
                <a:cubicBezTo>
                  <a:pt x="308322" y="95035"/>
                  <a:pt x="304800" y="74083"/>
                  <a:pt x="317500" y="69850"/>
                </a:cubicBezTo>
                <a:lnTo>
                  <a:pt x="336550" y="63500"/>
                </a:lnTo>
                <a:cubicBezTo>
                  <a:pt x="340783" y="57150"/>
                  <a:pt x="343854" y="49846"/>
                  <a:pt x="349250" y="44450"/>
                </a:cubicBezTo>
                <a:cubicBezTo>
                  <a:pt x="367448" y="26252"/>
                  <a:pt x="366692" y="35729"/>
                  <a:pt x="387350" y="25400"/>
                </a:cubicBezTo>
                <a:cubicBezTo>
                  <a:pt x="394176" y="21987"/>
                  <a:pt x="399426" y="15800"/>
                  <a:pt x="406400" y="12700"/>
                </a:cubicBezTo>
                <a:cubicBezTo>
                  <a:pt x="418633" y="7263"/>
                  <a:pt x="444500" y="0"/>
                  <a:pt x="444500" y="0"/>
                </a:cubicBezTo>
                <a:cubicBezTo>
                  <a:pt x="448733" y="6350"/>
                  <a:pt x="454194" y="12035"/>
                  <a:pt x="457200" y="19050"/>
                </a:cubicBezTo>
                <a:cubicBezTo>
                  <a:pt x="464417" y="35890"/>
                  <a:pt x="468865" y="84901"/>
                  <a:pt x="469900" y="95250"/>
                </a:cubicBezTo>
                <a:cubicBezTo>
                  <a:pt x="472436" y="120612"/>
                  <a:pt x="472881" y="146186"/>
                  <a:pt x="476250" y="171450"/>
                </a:cubicBezTo>
                <a:cubicBezTo>
                  <a:pt x="477135" y="178085"/>
                  <a:pt x="478419" y="185273"/>
                  <a:pt x="482600" y="190500"/>
                </a:cubicBezTo>
                <a:cubicBezTo>
                  <a:pt x="487368" y="196459"/>
                  <a:pt x="495787" y="198314"/>
                  <a:pt x="501650" y="203200"/>
                </a:cubicBezTo>
                <a:cubicBezTo>
                  <a:pt x="533361" y="229626"/>
                  <a:pt x="506272" y="217441"/>
                  <a:pt x="539750" y="228600"/>
                </a:cubicBezTo>
                <a:cubicBezTo>
                  <a:pt x="554567" y="226483"/>
                  <a:pt x="569233" y="222250"/>
                  <a:pt x="584200" y="222250"/>
                </a:cubicBezTo>
                <a:cubicBezTo>
                  <a:pt x="602868" y="222250"/>
                  <a:pt x="640391" y="226144"/>
                  <a:pt x="603250" y="254000"/>
                </a:cubicBezTo>
                <a:cubicBezTo>
                  <a:pt x="592540" y="262032"/>
                  <a:pt x="576289" y="259274"/>
                  <a:pt x="565150" y="266700"/>
                </a:cubicBezTo>
                <a:lnTo>
                  <a:pt x="546100" y="279400"/>
                </a:lnTo>
                <a:cubicBezTo>
                  <a:pt x="556876" y="311727"/>
                  <a:pt x="543791" y="289406"/>
                  <a:pt x="571500" y="304800"/>
                </a:cubicBezTo>
                <a:cubicBezTo>
                  <a:pt x="584843" y="312213"/>
                  <a:pt x="609600" y="330200"/>
                  <a:pt x="609600" y="330200"/>
                </a:cubicBezTo>
                <a:lnTo>
                  <a:pt x="622300" y="368300"/>
                </a:lnTo>
                <a:cubicBezTo>
                  <a:pt x="624417" y="374650"/>
                  <a:pt x="622300" y="385233"/>
                  <a:pt x="628650" y="387350"/>
                </a:cubicBezTo>
                <a:cubicBezTo>
                  <a:pt x="635000" y="389467"/>
                  <a:pt x="641206" y="392077"/>
                  <a:pt x="647700" y="393700"/>
                </a:cubicBezTo>
                <a:cubicBezTo>
                  <a:pt x="658171" y="396318"/>
                  <a:pt x="668867" y="397933"/>
                  <a:pt x="679450" y="400050"/>
                </a:cubicBezTo>
                <a:lnTo>
                  <a:pt x="698500" y="457200"/>
                </a:lnTo>
                <a:cubicBezTo>
                  <a:pt x="700617" y="463550"/>
                  <a:pt x="699281" y="472537"/>
                  <a:pt x="704850" y="476250"/>
                </a:cubicBezTo>
                <a:lnTo>
                  <a:pt x="723900" y="488950"/>
                </a:lnTo>
                <a:cubicBezTo>
                  <a:pt x="742950" y="546100"/>
                  <a:pt x="721783" y="516467"/>
                  <a:pt x="755650" y="533400"/>
                </a:cubicBezTo>
                <a:cubicBezTo>
                  <a:pt x="762476" y="536813"/>
                  <a:pt x="768350" y="541867"/>
                  <a:pt x="774700" y="546100"/>
                </a:cubicBezTo>
                <a:cubicBezTo>
                  <a:pt x="776817" y="552450"/>
                  <a:pt x="781789" y="558497"/>
                  <a:pt x="781050" y="565150"/>
                </a:cubicBezTo>
                <a:cubicBezTo>
                  <a:pt x="773852" y="629928"/>
                  <a:pt x="763999" y="578204"/>
                  <a:pt x="742950" y="641350"/>
                </a:cubicBezTo>
                <a:lnTo>
                  <a:pt x="736600" y="660400"/>
                </a:lnTo>
                <a:cubicBezTo>
                  <a:pt x="738717" y="666750"/>
                  <a:pt x="738217" y="674717"/>
                  <a:pt x="742950" y="679450"/>
                </a:cubicBezTo>
                <a:cubicBezTo>
                  <a:pt x="747683" y="684183"/>
                  <a:pt x="755398" y="684700"/>
                  <a:pt x="762000" y="685800"/>
                </a:cubicBezTo>
                <a:cubicBezTo>
                  <a:pt x="780906" y="688951"/>
                  <a:pt x="800100" y="690033"/>
                  <a:pt x="819150" y="692150"/>
                </a:cubicBezTo>
                <a:cubicBezTo>
                  <a:pt x="816810" y="708531"/>
                  <a:pt x="815316" y="737917"/>
                  <a:pt x="806450" y="755650"/>
                </a:cubicBezTo>
                <a:cubicBezTo>
                  <a:pt x="781831" y="804889"/>
                  <a:pt x="803361" y="745867"/>
                  <a:pt x="787400" y="793750"/>
                </a:cubicBezTo>
                <a:cubicBezTo>
                  <a:pt x="798577" y="827280"/>
                  <a:pt x="788181" y="809087"/>
                  <a:pt x="831850" y="838200"/>
                </a:cubicBezTo>
                <a:lnTo>
                  <a:pt x="850900" y="850900"/>
                </a:lnTo>
                <a:lnTo>
                  <a:pt x="876300" y="889000"/>
                </a:lnTo>
                <a:cubicBezTo>
                  <a:pt x="880533" y="895350"/>
                  <a:pt x="881760" y="905637"/>
                  <a:pt x="889000" y="908050"/>
                </a:cubicBezTo>
                <a:lnTo>
                  <a:pt x="908050" y="914400"/>
                </a:lnTo>
                <a:cubicBezTo>
                  <a:pt x="932149" y="986696"/>
                  <a:pt x="907386" y="951714"/>
                  <a:pt x="1028700" y="958850"/>
                </a:cubicBezTo>
                <a:cubicBezTo>
                  <a:pt x="1030817" y="965200"/>
                  <a:pt x="1035050" y="971207"/>
                  <a:pt x="1035050" y="977900"/>
                </a:cubicBezTo>
                <a:cubicBezTo>
                  <a:pt x="1035050" y="1018761"/>
                  <a:pt x="1033214" y="1015579"/>
                  <a:pt x="1016000" y="1041400"/>
                </a:cubicBezTo>
                <a:cubicBezTo>
                  <a:pt x="1017016" y="1050540"/>
                  <a:pt x="1011761" y="1111672"/>
                  <a:pt x="1041400" y="1117600"/>
                </a:cubicBezTo>
                <a:cubicBezTo>
                  <a:pt x="1056076" y="1120535"/>
                  <a:pt x="1071033" y="1113367"/>
                  <a:pt x="1085850" y="1111250"/>
                </a:cubicBezTo>
                <a:cubicBezTo>
                  <a:pt x="1092200" y="1109133"/>
                  <a:pt x="1098913" y="1107893"/>
                  <a:pt x="1104900" y="1104900"/>
                </a:cubicBezTo>
                <a:cubicBezTo>
                  <a:pt x="1111726" y="1101487"/>
                  <a:pt x="1116365" y="1093043"/>
                  <a:pt x="1123950" y="1092200"/>
                </a:cubicBezTo>
                <a:cubicBezTo>
                  <a:pt x="1174483" y="1086585"/>
                  <a:pt x="1225550" y="1087967"/>
                  <a:pt x="1276350" y="1085850"/>
                </a:cubicBezTo>
                <a:cubicBezTo>
                  <a:pt x="1284817" y="1087967"/>
                  <a:pt x="1296070" y="1085574"/>
                  <a:pt x="1301750" y="1092200"/>
                </a:cubicBezTo>
                <a:cubicBezTo>
                  <a:pt x="1310462" y="1102364"/>
                  <a:pt x="1310217" y="1117600"/>
                  <a:pt x="1314450" y="1130300"/>
                </a:cubicBezTo>
                <a:lnTo>
                  <a:pt x="1327150" y="1168400"/>
                </a:lnTo>
                <a:lnTo>
                  <a:pt x="1333500" y="1187450"/>
                </a:lnTo>
                <a:cubicBezTo>
                  <a:pt x="1335617" y="1193800"/>
                  <a:pt x="1334281" y="1202787"/>
                  <a:pt x="1339850" y="1206500"/>
                </a:cubicBezTo>
                <a:lnTo>
                  <a:pt x="1377950" y="1231900"/>
                </a:lnTo>
                <a:lnTo>
                  <a:pt x="1397000" y="1244600"/>
                </a:lnTo>
                <a:lnTo>
                  <a:pt x="1422400" y="1282700"/>
                </a:lnTo>
                <a:cubicBezTo>
                  <a:pt x="1453923" y="1329984"/>
                  <a:pt x="1427483" y="1301274"/>
                  <a:pt x="1536700" y="1308100"/>
                </a:cubicBezTo>
                <a:cubicBezTo>
                  <a:pt x="1543050" y="1314450"/>
                  <a:pt x="1548851" y="1321401"/>
                  <a:pt x="1555750" y="1327150"/>
                </a:cubicBezTo>
                <a:cubicBezTo>
                  <a:pt x="1561613" y="1332036"/>
                  <a:pt x="1567974" y="1336437"/>
                  <a:pt x="1574800" y="1339850"/>
                </a:cubicBezTo>
                <a:cubicBezTo>
                  <a:pt x="1594377" y="1349639"/>
                  <a:pt x="1627138" y="1350361"/>
                  <a:pt x="1644650" y="1352550"/>
                </a:cubicBezTo>
                <a:lnTo>
                  <a:pt x="1670050" y="1390650"/>
                </a:lnTo>
                <a:cubicBezTo>
                  <a:pt x="1674283" y="1397000"/>
                  <a:pt x="1676400" y="1405467"/>
                  <a:pt x="1682750" y="1409700"/>
                </a:cubicBezTo>
                <a:lnTo>
                  <a:pt x="1720850" y="1435100"/>
                </a:lnTo>
                <a:lnTo>
                  <a:pt x="1739900" y="1447800"/>
                </a:lnTo>
                <a:cubicBezTo>
                  <a:pt x="1744133" y="1454150"/>
                  <a:pt x="1750407" y="1459540"/>
                  <a:pt x="1752600" y="1466850"/>
                </a:cubicBezTo>
                <a:cubicBezTo>
                  <a:pt x="1765620" y="1510249"/>
                  <a:pt x="1756042" y="1584825"/>
                  <a:pt x="1752600" y="1619250"/>
                </a:cubicBezTo>
                <a:cubicBezTo>
                  <a:pt x="1751934" y="1625910"/>
                  <a:pt x="1750983" y="1633567"/>
                  <a:pt x="1746250" y="1638300"/>
                </a:cubicBezTo>
                <a:cubicBezTo>
                  <a:pt x="1735457" y="1649093"/>
                  <a:pt x="1720850" y="1655233"/>
                  <a:pt x="1708150" y="1663700"/>
                </a:cubicBezTo>
                <a:lnTo>
                  <a:pt x="1689100" y="1676400"/>
                </a:lnTo>
                <a:lnTo>
                  <a:pt x="1670050" y="1689100"/>
                </a:lnTo>
                <a:cubicBezTo>
                  <a:pt x="1667933" y="1710267"/>
                  <a:pt x="1671882" y="1732964"/>
                  <a:pt x="1663700" y="1752600"/>
                </a:cubicBezTo>
                <a:cubicBezTo>
                  <a:pt x="1660059" y="1761338"/>
                  <a:pt x="1646417" y="1760430"/>
                  <a:pt x="1638300" y="1765300"/>
                </a:cubicBezTo>
                <a:cubicBezTo>
                  <a:pt x="1625212" y="1773153"/>
                  <a:pt x="1614680" y="1785873"/>
                  <a:pt x="1600200" y="1790700"/>
                </a:cubicBezTo>
                <a:lnTo>
                  <a:pt x="1562100" y="1803400"/>
                </a:lnTo>
                <a:cubicBezTo>
                  <a:pt x="1551940" y="1833880"/>
                  <a:pt x="1563793" y="1815253"/>
                  <a:pt x="1536700" y="1828800"/>
                </a:cubicBezTo>
                <a:cubicBezTo>
                  <a:pt x="1529874" y="1832213"/>
                  <a:pt x="1525268" y="1841043"/>
                  <a:pt x="1517650" y="1841500"/>
                </a:cubicBezTo>
                <a:cubicBezTo>
                  <a:pt x="1418323" y="1847460"/>
                  <a:pt x="1318683" y="1845733"/>
                  <a:pt x="1219200" y="1847850"/>
                </a:cubicBezTo>
                <a:cubicBezTo>
                  <a:pt x="1182114" y="1860212"/>
                  <a:pt x="1216173" y="1844527"/>
                  <a:pt x="1187450" y="1873250"/>
                </a:cubicBezTo>
                <a:cubicBezTo>
                  <a:pt x="1175140" y="1885560"/>
                  <a:pt x="1164844" y="1887135"/>
                  <a:pt x="1149350" y="1892300"/>
                </a:cubicBezTo>
                <a:cubicBezTo>
                  <a:pt x="1138767" y="1890183"/>
                  <a:pt x="1128013" y="1888790"/>
                  <a:pt x="1117600" y="1885950"/>
                </a:cubicBezTo>
                <a:cubicBezTo>
                  <a:pt x="1104685" y="1882428"/>
                  <a:pt x="1079500" y="1873250"/>
                  <a:pt x="1079500" y="1873250"/>
                </a:cubicBezTo>
                <a:cubicBezTo>
                  <a:pt x="1075267" y="1879600"/>
                  <a:pt x="1067747" y="1884727"/>
                  <a:pt x="1066800" y="1892300"/>
                </a:cubicBezTo>
                <a:cubicBezTo>
                  <a:pt x="1065407" y="1903446"/>
                  <a:pt x="1075353" y="1930660"/>
                  <a:pt x="1079500" y="1943100"/>
                </a:cubicBezTo>
                <a:cubicBezTo>
                  <a:pt x="1076058" y="1960311"/>
                  <a:pt x="1076022" y="1981442"/>
                  <a:pt x="1060450" y="1993900"/>
                </a:cubicBezTo>
                <a:cubicBezTo>
                  <a:pt x="1055223" y="1998081"/>
                  <a:pt x="1047750" y="1998133"/>
                  <a:pt x="1041400" y="2000250"/>
                </a:cubicBezTo>
                <a:cubicBezTo>
                  <a:pt x="1037167" y="2006600"/>
                  <a:pt x="1034096" y="2013904"/>
                  <a:pt x="1028700" y="2019300"/>
                </a:cubicBezTo>
                <a:cubicBezTo>
                  <a:pt x="1023304" y="2024696"/>
                  <a:pt x="1014676" y="2026257"/>
                  <a:pt x="1009650" y="2032000"/>
                </a:cubicBezTo>
                <a:cubicBezTo>
                  <a:pt x="999599" y="2043487"/>
                  <a:pt x="997902" y="2063274"/>
                  <a:pt x="984250" y="2070100"/>
                </a:cubicBezTo>
                <a:cubicBezTo>
                  <a:pt x="952024" y="2086213"/>
                  <a:pt x="966726" y="2077549"/>
                  <a:pt x="939800" y="2095500"/>
                </a:cubicBezTo>
                <a:cubicBezTo>
                  <a:pt x="904498" y="2148453"/>
                  <a:pt x="932136" y="2126454"/>
                  <a:pt x="882650" y="2139950"/>
                </a:cubicBezTo>
                <a:cubicBezTo>
                  <a:pt x="869735" y="2143472"/>
                  <a:pt x="857250" y="2148417"/>
                  <a:pt x="844550" y="2152650"/>
                </a:cubicBezTo>
                <a:lnTo>
                  <a:pt x="825500" y="2159000"/>
                </a:lnTo>
                <a:cubicBezTo>
                  <a:pt x="810683" y="2156883"/>
                  <a:pt x="794437" y="2159343"/>
                  <a:pt x="781050" y="2152650"/>
                </a:cubicBezTo>
                <a:cubicBezTo>
                  <a:pt x="775063" y="2149657"/>
                  <a:pt x="781136" y="2135439"/>
                  <a:pt x="774700" y="2133600"/>
                </a:cubicBezTo>
                <a:cubicBezTo>
                  <a:pt x="762320" y="2130063"/>
                  <a:pt x="749300" y="2137833"/>
                  <a:pt x="736600" y="2139950"/>
                </a:cubicBezTo>
                <a:cubicBezTo>
                  <a:pt x="742950" y="2133600"/>
                  <a:pt x="755650" y="2129880"/>
                  <a:pt x="755650" y="2120900"/>
                </a:cubicBezTo>
                <a:cubicBezTo>
                  <a:pt x="755650" y="2096281"/>
                  <a:pt x="722248" y="2112984"/>
                  <a:pt x="717550" y="2114550"/>
                </a:cubicBezTo>
                <a:cubicBezTo>
                  <a:pt x="715891" y="2114135"/>
                  <a:pt x="677241" y="2105163"/>
                  <a:pt x="673100" y="2101850"/>
                </a:cubicBezTo>
                <a:cubicBezTo>
                  <a:pt x="667141" y="2097082"/>
                  <a:pt x="666143" y="2087826"/>
                  <a:pt x="660400" y="2082800"/>
                </a:cubicBezTo>
                <a:cubicBezTo>
                  <a:pt x="648913" y="2072749"/>
                  <a:pt x="622300" y="2057400"/>
                  <a:pt x="622300" y="2057400"/>
                </a:cubicBezTo>
                <a:cubicBezTo>
                  <a:pt x="606339" y="2009517"/>
                  <a:pt x="627869" y="2068539"/>
                  <a:pt x="603250" y="2019300"/>
                </a:cubicBezTo>
                <a:cubicBezTo>
                  <a:pt x="600257" y="2013313"/>
                  <a:pt x="600151" y="2006101"/>
                  <a:pt x="596900" y="2000250"/>
                </a:cubicBezTo>
                <a:cubicBezTo>
                  <a:pt x="589487" y="1986907"/>
                  <a:pt x="579967" y="1974850"/>
                  <a:pt x="571500" y="1962150"/>
                </a:cubicBezTo>
                <a:lnTo>
                  <a:pt x="558800" y="1943100"/>
                </a:lnTo>
                <a:cubicBezTo>
                  <a:pt x="556683" y="1900767"/>
                  <a:pt x="557308" y="1858207"/>
                  <a:pt x="552450" y="1816100"/>
                </a:cubicBezTo>
                <a:cubicBezTo>
                  <a:pt x="550916" y="1802801"/>
                  <a:pt x="550889" y="1785426"/>
                  <a:pt x="539750" y="1778000"/>
                </a:cubicBezTo>
                <a:lnTo>
                  <a:pt x="501650" y="1752600"/>
                </a:lnTo>
                <a:cubicBezTo>
                  <a:pt x="499533" y="1746250"/>
                  <a:pt x="499013" y="1739119"/>
                  <a:pt x="495300" y="1733550"/>
                </a:cubicBezTo>
                <a:cubicBezTo>
                  <a:pt x="475361" y="1703642"/>
                  <a:pt x="477400" y="1726613"/>
                  <a:pt x="463550" y="1695450"/>
                </a:cubicBezTo>
                <a:cubicBezTo>
                  <a:pt x="458113" y="1683217"/>
                  <a:pt x="450850" y="1657350"/>
                  <a:pt x="450850" y="1657350"/>
                </a:cubicBezTo>
                <a:cubicBezTo>
                  <a:pt x="452967" y="1644650"/>
                  <a:pt x="453129" y="1631464"/>
                  <a:pt x="457200" y="1619250"/>
                </a:cubicBezTo>
                <a:cubicBezTo>
                  <a:pt x="465764" y="1593559"/>
                  <a:pt x="469544" y="1603553"/>
                  <a:pt x="488950" y="1593850"/>
                </a:cubicBezTo>
                <a:cubicBezTo>
                  <a:pt x="495776" y="1590437"/>
                  <a:pt x="501174" y="1584563"/>
                  <a:pt x="508000" y="1581150"/>
                </a:cubicBezTo>
                <a:cubicBezTo>
                  <a:pt x="513987" y="1578157"/>
                  <a:pt x="520592" y="1576561"/>
                  <a:pt x="527050" y="1574800"/>
                </a:cubicBezTo>
                <a:cubicBezTo>
                  <a:pt x="543889" y="1570207"/>
                  <a:pt x="577850" y="1562100"/>
                  <a:pt x="577850" y="1562100"/>
                </a:cubicBezTo>
                <a:cubicBezTo>
                  <a:pt x="606963" y="1518431"/>
                  <a:pt x="588770" y="1528827"/>
                  <a:pt x="622300" y="1517650"/>
                </a:cubicBezTo>
                <a:cubicBezTo>
                  <a:pt x="632883" y="1519767"/>
                  <a:pt x="643944" y="1520210"/>
                  <a:pt x="654050" y="1524000"/>
                </a:cubicBezTo>
                <a:cubicBezTo>
                  <a:pt x="661196" y="1526680"/>
                  <a:pt x="666274" y="1533287"/>
                  <a:pt x="673100" y="1536700"/>
                </a:cubicBezTo>
                <a:cubicBezTo>
                  <a:pt x="679087" y="1539693"/>
                  <a:pt x="685800" y="1540933"/>
                  <a:pt x="692150" y="1543050"/>
                </a:cubicBezTo>
                <a:cubicBezTo>
                  <a:pt x="694267" y="1536700"/>
                  <a:pt x="699239" y="1530653"/>
                  <a:pt x="698500" y="1524000"/>
                </a:cubicBezTo>
                <a:cubicBezTo>
                  <a:pt x="697022" y="1510695"/>
                  <a:pt x="696939" y="1493326"/>
                  <a:pt x="685800" y="1485900"/>
                </a:cubicBezTo>
                <a:cubicBezTo>
                  <a:pt x="640228" y="1455519"/>
                  <a:pt x="658493" y="1471293"/>
                  <a:pt x="628650" y="1441450"/>
                </a:cubicBezTo>
                <a:cubicBezTo>
                  <a:pt x="618515" y="1309692"/>
                  <a:pt x="631821" y="1395398"/>
                  <a:pt x="615950" y="1339850"/>
                </a:cubicBezTo>
                <a:cubicBezTo>
                  <a:pt x="613552" y="1331459"/>
                  <a:pt x="615347" y="1321018"/>
                  <a:pt x="609600" y="1314450"/>
                </a:cubicBezTo>
                <a:cubicBezTo>
                  <a:pt x="578455" y="1278856"/>
                  <a:pt x="580488" y="1296719"/>
                  <a:pt x="552450" y="1282700"/>
                </a:cubicBezTo>
                <a:cubicBezTo>
                  <a:pt x="545624" y="1279287"/>
                  <a:pt x="539750" y="1274233"/>
                  <a:pt x="533400" y="1270000"/>
                </a:cubicBezTo>
                <a:cubicBezTo>
                  <a:pt x="529167" y="1257300"/>
                  <a:pt x="531839" y="1239326"/>
                  <a:pt x="520700" y="1231900"/>
                </a:cubicBezTo>
                <a:cubicBezTo>
                  <a:pt x="494178" y="1214219"/>
                  <a:pt x="507046" y="1224596"/>
                  <a:pt x="482600" y="1200150"/>
                </a:cubicBezTo>
                <a:cubicBezTo>
                  <a:pt x="476716" y="1182497"/>
                  <a:pt x="476680" y="1176822"/>
                  <a:pt x="463550" y="1162050"/>
                </a:cubicBezTo>
                <a:cubicBezTo>
                  <a:pt x="443145" y="1139094"/>
                  <a:pt x="434130" y="1122222"/>
                  <a:pt x="406400" y="1117600"/>
                </a:cubicBezTo>
                <a:cubicBezTo>
                  <a:pt x="387494" y="1114449"/>
                  <a:pt x="368300" y="1113367"/>
                  <a:pt x="349250" y="1111250"/>
                </a:cubicBezTo>
                <a:cubicBezTo>
                  <a:pt x="342900" y="1107017"/>
                  <a:pt x="337805" y="1099184"/>
                  <a:pt x="330200" y="1098550"/>
                </a:cubicBezTo>
                <a:cubicBezTo>
                  <a:pt x="292498" y="1095408"/>
                  <a:pt x="278840" y="1105012"/>
                  <a:pt x="247650" y="1111250"/>
                </a:cubicBezTo>
                <a:cubicBezTo>
                  <a:pt x="235025" y="1113775"/>
                  <a:pt x="222041" y="1114477"/>
                  <a:pt x="209550" y="1117600"/>
                </a:cubicBezTo>
                <a:cubicBezTo>
                  <a:pt x="196563" y="1120847"/>
                  <a:pt x="171450" y="1130300"/>
                  <a:pt x="171450" y="1130300"/>
                </a:cubicBezTo>
                <a:cubicBezTo>
                  <a:pt x="158750" y="1126067"/>
                  <a:pt x="137583" y="1130300"/>
                  <a:pt x="133350" y="1117600"/>
                </a:cubicBezTo>
                <a:cubicBezTo>
                  <a:pt x="124587" y="1091310"/>
                  <a:pt x="132569" y="1102263"/>
                  <a:pt x="107950" y="1085850"/>
                </a:cubicBezTo>
                <a:cubicBezTo>
                  <a:pt x="90554" y="1059755"/>
                  <a:pt x="44450" y="1055158"/>
                  <a:pt x="38100" y="1047750"/>
                </a:cubicBezTo>
                <a:close/>
              </a:path>
            </a:pathLst>
          </a:custGeom>
          <a:noFill/>
          <a:ln w="12700" cmpd="sng">
            <a:solidFill>
              <a:srgbClr val="F1FBB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16135" y="2875061"/>
            <a:ext cx="1003300" cy="307777"/>
          </a:xfrm>
          <a:prstGeom prst="rect">
            <a:avLst/>
          </a:prstGeom>
          <a:noFill/>
        </p:spPr>
        <p:txBody>
          <a:bodyPr wrap="square" rtlCol="0">
            <a:spAutoFit/>
          </a:bodyPr>
          <a:lstStyle/>
          <a:p>
            <a:r>
              <a:rPr lang="en-US" sz="1400" dirty="0" smtClean="0">
                <a:solidFill>
                  <a:schemeClr val="accent2">
                    <a:lumMod val="60000"/>
                    <a:lumOff val="40000"/>
                  </a:schemeClr>
                </a:solidFill>
              </a:rPr>
              <a:t>Quinault</a:t>
            </a:r>
            <a:endParaRPr lang="en-US" sz="1400" dirty="0">
              <a:solidFill>
                <a:schemeClr val="accent2">
                  <a:lumMod val="60000"/>
                  <a:lumOff val="40000"/>
                </a:schemeClr>
              </a:solidFill>
            </a:endParaRPr>
          </a:p>
        </p:txBody>
      </p:sp>
      <p:sp>
        <p:nvSpPr>
          <p:cNvPr id="14" name="TextBox 13"/>
          <p:cNvSpPr txBox="1"/>
          <p:nvPr/>
        </p:nvSpPr>
        <p:spPr>
          <a:xfrm>
            <a:off x="4889070" y="4703861"/>
            <a:ext cx="1003300" cy="307777"/>
          </a:xfrm>
          <a:prstGeom prst="rect">
            <a:avLst/>
          </a:prstGeom>
          <a:noFill/>
        </p:spPr>
        <p:txBody>
          <a:bodyPr wrap="square" rtlCol="0">
            <a:spAutoFit/>
          </a:bodyPr>
          <a:lstStyle/>
          <a:p>
            <a:r>
              <a:rPr lang="en-US" sz="1400" dirty="0" smtClean="0">
                <a:solidFill>
                  <a:schemeClr val="accent2">
                    <a:lumMod val="60000"/>
                    <a:lumOff val="40000"/>
                  </a:schemeClr>
                </a:solidFill>
              </a:rPr>
              <a:t>Chehalis</a:t>
            </a:r>
            <a:endParaRPr lang="en-US" sz="1400" dirty="0">
              <a:solidFill>
                <a:schemeClr val="accent2">
                  <a:lumMod val="60000"/>
                  <a:lumOff val="40000"/>
                </a:schemeClr>
              </a:solidFill>
            </a:endParaRPr>
          </a:p>
        </p:txBody>
      </p:sp>
      <p:grpSp>
        <p:nvGrpSpPr>
          <p:cNvPr id="16" name="Group 15"/>
          <p:cNvGrpSpPr/>
          <p:nvPr/>
        </p:nvGrpSpPr>
        <p:grpSpPr>
          <a:xfrm>
            <a:off x="717177" y="2345764"/>
            <a:ext cx="2927723" cy="3979868"/>
            <a:chOff x="717177" y="2345764"/>
            <a:chExt cx="2927723" cy="3979868"/>
          </a:xfrm>
        </p:grpSpPr>
        <p:sp>
          <p:nvSpPr>
            <p:cNvPr id="4" name="Oval 3"/>
            <p:cNvSpPr/>
            <p:nvPr/>
          </p:nvSpPr>
          <p:spPr>
            <a:xfrm>
              <a:off x="717177" y="2345764"/>
              <a:ext cx="2629647" cy="3391647"/>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168400" y="5956300"/>
              <a:ext cx="2476500" cy="369332"/>
            </a:xfrm>
            <a:prstGeom prst="rect">
              <a:avLst/>
            </a:prstGeom>
            <a:noFill/>
          </p:spPr>
          <p:txBody>
            <a:bodyPr wrap="square" rtlCol="0">
              <a:spAutoFit/>
            </a:bodyPr>
            <a:lstStyle/>
            <a:p>
              <a:r>
                <a:rPr lang="en-US" dirty="0" smtClean="0">
                  <a:solidFill>
                    <a:srgbClr val="0000FF"/>
                  </a:solidFill>
                </a:rPr>
                <a:t>Ocean - offshore</a:t>
              </a:r>
              <a:endParaRPr lang="en-US" dirty="0">
                <a:solidFill>
                  <a:srgbClr val="0000FF"/>
                </a:solidFill>
              </a:endParaRPr>
            </a:p>
          </p:txBody>
        </p:sp>
      </p:grpSp>
      <p:grpSp>
        <p:nvGrpSpPr>
          <p:cNvPr id="20" name="Group 19"/>
          <p:cNvGrpSpPr/>
          <p:nvPr/>
        </p:nvGrpSpPr>
        <p:grpSpPr>
          <a:xfrm>
            <a:off x="4191000" y="2330187"/>
            <a:ext cx="4802899" cy="1354040"/>
            <a:chOff x="1536700" y="2916897"/>
            <a:chExt cx="4802899" cy="1354040"/>
          </a:xfrm>
        </p:grpSpPr>
        <p:sp>
          <p:nvSpPr>
            <p:cNvPr id="21" name="Oval 20"/>
            <p:cNvSpPr/>
            <p:nvPr/>
          </p:nvSpPr>
          <p:spPr>
            <a:xfrm>
              <a:off x="1536700" y="2916897"/>
              <a:ext cx="1371170" cy="135404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863099" y="3430994"/>
              <a:ext cx="2476500" cy="369332"/>
            </a:xfrm>
            <a:prstGeom prst="rect">
              <a:avLst/>
            </a:prstGeom>
            <a:noFill/>
          </p:spPr>
          <p:txBody>
            <a:bodyPr wrap="square" rtlCol="0">
              <a:spAutoFit/>
            </a:bodyPr>
            <a:lstStyle/>
            <a:p>
              <a:r>
                <a:rPr lang="en-US" dirty="0" smtClean="0">
                  <a:solidFill>
                    <a:srgbClr val="FF0000"/>
                  </a:solidFill>
                </a:rPr>
                <a:t>High Terrain</a:t>
              </a:r>
              <a:endParaRPr lang="en-US" dirty="0">
                <a:solidFill>
                  <a:srgbClr val="FF0000"/>
                </a:solidFill>
              </a:endParaRPr>
            </a:p>
          </p:txBody>
        </p:sp>
      </p:grpSp>
      <p:grpSp>
        <p:nvGrpSpPr>
          <p:cNvPr id="23" name="Group 22"/>
          <p:cNvGrpSpPr/>
          <p:nvPr/>
        </p:nvGrpSpPr>
        <p:grpSpPr>
          <a:xfrm>
            <a:off x="4184435" y="1094790"/>
            <a:ext cx="2615985" cy="1798191"/>
            <a:chOff x="1676400" y="2472746"/>
            <a:chExt cx="2615985" cy="1798191"/>
          </a:xfrm>
        </p:grpSpPr>
        <p:sp>
          <p:nvSpPr>
            <p:cNvPr id="24" name="Oval 23"/>
            <p:cNvSpPr/>
            <p:nvPr/>
          </p:nvSpPr>
          <p:spPr>
            <a:xfrm>
              <a:off x="1676400" y="2916897"/>
              <a:ext cx="1371170" cy="1354040"/>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1815885" y="2472746"/>
              <a:ext cx="2476500" cy="369332"/>
            </a:xfrm>
            <a:prstGeom prst="rect">
              <a:avLst/>
            </a:prstGeom>
            <a:noFill/>
          </p:spPr>
          <p:txBody>
            <a:bodyPr wrap="square" rtlCol="0">
              <a:spAutoFit/>
            </a:bodyPr>
            <a:lstStyle/>
            <a:p>
              <a:r>
                <a:rPr lang="en-US" dirty="0" smtClean="0">
                  <a:solidFill>
                    <a:schemeClr val="tx1">
                      <a:lumMod val="75000"/>
                    </a:schemeClr>
                  </a:solidFill>
                </a:rPr>
                <a:t>Leeside</a:t>
              </a:r>
              <a:endParaRPr lang="en-US" dirty="0">
                <a:solidFill>
                  <a:schemeClr val="tx1">
                    <a:lumMod val="75000"/>
                  </a:schemeClr>
                </a:solidFill>
              </a:endParaRPr>
            </a:p>
          </p:txBody>
        </p:sp>
      </p:grpSp>
      <p:grpSp>
        <p:nvGrpSpPr>
          <p:cNvPr id="27" name="Group 26"/>
          <p:cNvGrpSpPr/>
          <p:nvPr/>
        </p:nvGrpSpPr>
        <p:grpSpPr>
          <a:xfrm>
            <a:off x="3098799" y="2875061"/>
            <a:ext cx="2793570" cy="3870400"/>
            <a:chOff x="3098799" y="2875061"/>
            <a:chExt cx="2793570" cy="3870400"/>
          </a:xfrm>
        </p:grpSpPr>
        <p:grpSp>
          <p:nvGrpSpPr>
            <p:cNvPr id="17" name="Group 16"/>
            <p:cNvGrpSpPr/>
            <p:nvPr/>
          </p:nvGrpSpPr>
          <p:grpSpPr>
            <a:xfrm>
              <a:off x="3098799" y="2875061"/>
              <a:ext cx="2793569" cy="3870400"/>
              <a:chOff x="1257299" y="2916897"/>
              <a:chExt cx="2793569" cy="3870400"/>
            </a:xfrm>
          </p:grpSpPr>
          <p:sp>
            <p:nvSpPr>
              <p:cNvPr id="18" name="Oval 17"/>
              <p:cNvSpPr/>
              <p:nvPr/>
            </p:nvSpPr>
            <p:spPr>
              <a:xfrm>
                <a:off x="1676400" y="2916897"/>
                <a:ext cx="1371170" cy="1354040"/>
              </a:xfrm>
              <a:prstGeom prst="ellipse">
                <a:avLst/>
              </a:prstGeom>
              <a:noFill/>
              <a:ln w="38100" cmpd="sng">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257299" y="6140966"/>
                <a:ext cx="2793569" cy="646331"/>
              </a:xfrm>
              <a:prstGeom prst="rect">
                <a:avLst/>
              </a:prstGeom>
              <a:noFill/>
            </p:spPr>
            <p:txBody>
              <a:bodyPr wrap="square" rtlCol="0">
                <a:spAutoFit/>
              </a:bodyPr>
              <a:lstStyle/>
              <a:p>
                <a:r>
                  <a:rPr lang="en-US" dirty="0" smtClean="0">
                    <a:solidFill>
                      <a:srgbClr val="008000"/>
                    </a:solidFill>
                  </a:rPr>
                  <a:t>Windward side – Quinault area and </a:t>
                </a:r>
                <a:r>
                  <a:rPr lang="en-US" dirty="0" smtClean="0">
                    <a:solidFill>
                      <a:schemeClr val="accent1">
                        <a:lumMod val="60000"/>
                        <a:lumOff val="40000"/>
                      </a:schemeClr>
                    </a:solidFill>
                  </a:rPr>
                  <a:t>Chehalis</a:t>
                </a:r>
                <a:endParaRPr lang="en-US" dirty="0">
                  <a:solidFill>
                    <a:schemeClr val="accent1">
                      <a:lumMod val="60000"/>
                      <a:lumOff val="40000"/>
                    </a:schemeClr>
                  </a:solidFill>
                </a:endParaRPr>
              </a:p>
            </p:txBody>
          </p:sp>
        </p:grpSp>
        <p:sp>
          <p:nvSpPr>
            <p:cNvPr id="26" name="Oval 25"/>
            <p:cNvSpPr/>
            <p:nvPr/>
          </p:nvSpPr>
          <p:spPr>
            <a:xfrm>
              <a:off x="3968534" y="3848100"/>
              <a:ext cx="1923835" cy="1733550"/>
            </a:xfrm>
            <a:prstGeom prst="ellipse">
              <a:avLst/>
            </a:prstGeom>
            <a:noFill/>
            <a:ln w="38100"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1161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40954"/>
            <a:ext cx="8229600" cy="727994"/>
          </a:xfrm>
        </p:spPr>
        <p:txBody>
          <a:bodyPr>
            <a:normAutofit/>
          </a:bodyPr>
          <a:lstStyle/>
          <a:p>
            <a:r>
              <a:rPr lang="en-US" dirty="0" smtClean="0">
                <a:solidFill>
                  <a:schemeClr val="tx2"/>
                </a:solidFill>
              </a:rPr>
              <a:t>Ground Instrumentation Overview</a:t>
            </a:r>
            <a:endParaRPr lang="en-US" dirty="0">
              <a:solidFill>
                <a:schemeClr val="tx2"/>
              </a:solidFill>
            </a:endParaRPr>
          </a:p>
        </p:txBody>
      </p:sp>
      <p:sp>
        <p:nvSpPr>
          <p:cNvPr id="7" name="TextBox 6"/>
          <p:cNvSpPr txBox="1"/>
          <p:nvPr/>
        </p:nvSpPr>
        <p:spPr>
          <a:xfrm>
            <a:off x="6510421" y="2350910"/>
            <a:ext cx="2526632" cy="2308324"/>
          </a:xfrm>
          <a:prstGeom prst="rect">
            <a:avLst/>
          </a:prstGeom>
          <a:solidFill>
            <a:schemeClr val="bg1">
              <a:lumMod val="65000"/>
            </a:schemeClr>
          </a:solidFill>
          <a:ln>
            <a:solidFill>
              <a:srgbClr val="000000"/>
            </a:solidFill>
          </a:ln>
        </p:spPr>
        <p:txBody>
          <a:bodyPr wrap="square" rtlCol="0">
            <a:spAutoFit/>
          </a:bodyPr>
          <a:lstStyle/>
          <a:p>
            <a:r>
              <a:rPr lang="en-US" sz="1200" dirty="0" smtClean="0"/>
              <a:t>Legend</a:t>
            </a:r>
          </a:p>
          <a:p>
            <a:r>
              <a:rPr lang="en-US" sz="1200" dirty="0"/>
              <a:t>	</a:t>
            </a:r>
            <a:r>
              <a:rPr lang="en-US" sz="1200" dirty="0" smtClean="0"/>
              <a:t>= WSR-88D</a:t>
            </a:r>
          </a:p>
          <a:p>
            <a:r>
              <a:rPr lang="en-US" sz="1200" dirty="0" smtClean="0"/>
              <a:t>	= NPOL	</a:t>
            </a:r>
          </a:p>
          <a:p>
            <a:r>
              <a:rPr lang="en-US" sz="1200" dirty="0" smtClean="0"/>
              <a:t>	= DOW	</a:t>
            </a:r>
          </a:p>
          <a:p>
            <a:r>
              <a:rPr lang="en-US" sz="1200" dirty="0" smtClean="0"/>
              <a:t>	= EC X-Band</a:t>
            </a:r>
          </a:p>
          <a:p>
            <a:r>
              <a:rPr lang="en-US" sz="1200" dirty="0" smtClean="0"/>
              <a:t>	= MRR				= SNOTEL</a:t>
            </a:r>
          </a:p>
          <a:p>
            <a:r>
              <a:rPr lang="en-US" sz="1200" dirty="0"/>
              <a:t>	</a:t>
            </a:r>
            <a:r>
              <a:rPr lang="en-US" sz="1200" dirty="0" smtClean="0"/>
              <a:t>= Ground </a:t>
            </a:r>
            <a:r>
              <a:rPr lang="en-US" sz="1200" dirty="0" err="1" smtClean="0"/>
              <a:t>Obs</a:t>
            </a:r>
            <a:r>
              <a:rPr lang="en-US" sz="1200" dirty="0" smtClean="0"/>
              <a:t> sites</a:t>
            </a:r>
          </a:p>
          <a:p>
            <a:r>
              <a:rPr lang="en-US" sz="1200" dirty="0"/>
              <a:t>	</a:t>
            </a:r>
            <a:r>
              <a:rPr lang="en-US" sz="1200" dirty="0" smtClean="0"/>
              <a:t>= Snow camera network	= UW Tipping bucket network</a:t>
            </a:r>
          </a:p>
          <a:p>
            <a:r>
              <a:rPr lang="en-US" sz="1200" dirty="0"/>
              <a:t>	</a:t>
            </a:r>
            <a:r>
              <a:rPr lang="en-US" sz="1200" dirty="0" smtClean="0"/>
              <a:t>= Chehalis rain gauge     	 	   network</a:t>
            </a:r>
          </a:p>
        </p:txBody>
      </p:sp>
      <p:sp>
        <p:nvSpPr>
          <p:cNvPr id="8" name="Rectangle 7"/>
          <p:cNvSpPr/>
          <p:nvPr/>
        </p:nvSpPr>
        <p:spPr>
          <a:xfrm>
            <a:off x="6841517" y="2994203"/>
            <a:ext cx="135784" cy="135450"/>
          </a:xfrm>
          <a:prstGeom prst="rect">
            <a:avLst/>
          </a:prstGeom>
          <a:solidFill>
            <a:srgbClr val="3A7A9B"/>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37275" y="3161561"/>
            <a:ext cx="144261" cy="135465"/>
          </a:xfrm>
          <a:prstGeom prst="rect">
            <a:avLst/>
          </a:prstGeom>
          <a:solidFill>
            <a:schemeClr val="bg1"/>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854246" y="3363497"/>
            <a:ext cx="12729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770920" y="3584459"/>
            <a:ext cx="287258" cy="369332"/>
          </a:xfrm>
          <a:prstGeom prst="rect">
            <a:avLst/>
          </a:prstGeom>
          <a:noFill/>
        </p:spPr>
        <p:txBody>
          <a:bodyPr wrap="none" rtlCol="0">
            <a:spAutoFit/>
          </a:bodyPr>
          <a:lstStyle/>
          <a:p>
            <a:r>
              <a:rPr lang="en-US" dirty="0">
                <a:solidFill>
                  <a:srgbClr val="FFFFFF"/>
                </a:solidFill>
              </a:rPr>
              <a:t>x</a:t>
            </a:r>
          </a:p>
        </p:txBody>
      </p:sp>
      <p:cxnSp>
        <p:nvCxnSpPr>
          <p:cNvPr id="12" name="Straight Connector 11"/>
          <p:cNvCxnSpPr/>
          <p:nvPr/>
        </p:nvCxnSpPr>
        <p:spPr>
          <a:xfrm>
            <a:off x="6633610" y="4131590"/>
            <a:ext cx="330955" cy="0"/>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633611" y="3953791"/>
            <a:ext cx="330955" cy="0"/>
          </a:xfrm>
          <a:prstGeom prst="line">
            <a:avLst/>
          </a:prstGeom>
          <a:ln w="19050" cmpd="sng">
            <a:solidFill>
              <a:srgbClr val="FFFF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633609" y="4317857"/>
            <a:ext cx="330955" cy="0"/>
          </a:xfrm>
          <a:prstGeom prst="line">
            <a:avLst/>
          </a:prstGeom>
          <a:ln w="19050" cmpd="sng">
            <a:solidFill>
              <a:srgbClr val="00FFFF"/>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6841517" y="3517756"/>
            <a:ext cx="140019"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841517" y="2796533"/>
            <a:ext cx="135784" cy="135450"/>
          </a:xfrm>
          <a:prstGeom prst="rect">
            <a:avLst/>
          </a:prstGeom>
          <a:solidFill>
            <a:srgbClr val="0E1C30"/>
          </a:solidFill>
          <a:ln w="25400">
            <a:solidFill>
              <a:srgbClr val="E97DA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840878" y="2619047"/>
            <a:ext cx="135784" cy="135450"/>
          </a:xfrm>
          <a:prstGeom prst="rect">
            <a:avLst/>
          </a:prstGeom>
          <a:solidFill>
            <a:srgbClr val="000000"/>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F07_v06_CMYK_maponly.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69" y="1020033"/>
            <a:ext cx="6009861" cy="5543898"/>
          </a:xfrm>
          <a:prstGeom prst="rect">
            <a:avLst/>
          </a:prstGeom>
        </p:spPr>
      </p:pic>
      <p:sp>
        <p:nvSpPr>
          <p:cNvPr id="23" name="TextBox 22"/>
          <p:cNvSpPr txBox="1"/>
          <p:nvPr/>
        </p:nvSpPr>
        <p:spPr>
          <a:xfrm>
            <a:off x="2859101" y="3663775"/>
            <a:ext cx="287258" cy="369332"/>
          </a:xfrm>
          <a:prstGeom prst="rect">
            <a:avLst/>
          </a:prstGeom>
          <a:noFill/>
        </p:spPr>
        <p:txBody>
          <a:bodyPr wrap="none" rtlCol="0">
            <a:spAutoFit/>
          </a:bodyPr>
          <a:lstStyle/>
          <a:p>
            <a:r>
              <a:rPr lang="en-US" dirty="0">
                <a:solidFill>
                  <a:srgbClr val="FFFFFF"/>
                </a:solidFill>
              </a:rPr>
              <a:t>x</a:t>
            </a:r>
          </a:p>
        </p:txBody>
      </p:sp>
      <p:sp>
        <p:nvSpPr>
          <p:cNvPr id="24" name="TextBox 23"/>
          <p:cNvSpPr txBox="1"/>
          <p:nvPr/>
        </p:nvSpPr>
        <p:spPr>
          <a:xfrm>
            <a:off x="3341701" y="3111325"/>
            <a:ext cx="287258" cy="369332"/>
          </a:xfrm>
          <a:prstGeom prst="rect">
            <a:avLst/>
          </a:prstGeom>
          <a:noFill/>
        </p:spPr>
        <p:txBody>
          <a:bodyPr wrap="none" rtlCol="0">
            <a:spAutoFit/>
          </a:bodyPr>
          <a:lstStyle/>
          <a:p>
            <a:r>
              <a:rPr lang="en-US" dirty="0">
                <a:solidFill>
                  <a:srgbClr val="FFFFFF"/>
                </a:solidFill>
              </a:rPr>
              <a:t>x</a:t>
            </a:r>
          </a:p>
        </p:txBody>
      </p:sp>
      <p:sp>
        <p:nvSpPr>
          <p:cNvPr id="26" name="Oval 25"/>
          <p:cNvSpPr/>
          <p:nvPr/>
        </p:nvSpPr>
        <p:spPr>
          <a:xfrm>
            <a:off x="4118517" y="2273125"/>
            <a:ext cx="139700"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843351" y="2825575"/>
            <a:ext cx="520700" cy="438150"/>
          </a:xfrm>
          <a:prstGeom prst="rect">
            <a:avLst/>
          </a:prstGeom>
          <a:noFill/>
          <a:ln w="12700" cmpd="sng">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3309951" y="3005492"/>
            <a:ext cx="448733" cy="397933"/>
          </a:xfrm>
          <a:prstGeom prst="rect">
            <a:avLst/>
          </a:prstGeom>
          <a:noFill/>
          <a:ln w="12700" cmpd="sng">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758684" y="3462692"/>
            <a:ext cx="1126067" cy="1574800"/>
          </a:xfrm>
          <a:prstGeom prst="rect">
            <a:avLst/>
          </a:prstGeom>
          <a:noFill/>
          <a:ln w="12700" cmpd="sng">
            <a:solidFill>
              <a:srgbClr val="00FF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2986101" y="3498675"/>
            <a:ext cx="287258" cy="369332"/>
          </a:xfrm>
          <a:prstGeom prst="rect">
            <a:avLst/>
          </a:prstGeom>
          <a:noFill/>
        </p:spPr>
        <p:txBody>
          <a:bodyPr wrap="none" rtlCol="0">
            <a:spAutoFit/>
          </a:bodyPr>
          <a:lstStyle/>
          <a:p>
            <a:r>
              <a:rPr lang="en-US" dirty="0">
                <a:solidFill>
                  <a:srgbClr val="FFFFFF"/>
                </a:solidFill>
              </a:rPr>
              <a:t>x</a:t>
            </a:r>
          </a:p>
        </p:txBody>
      </p:sp>
      <p:sp>
        <p:nvSpPr>
          <p:cNvPr id="34" name="TextBox 33"/>
          <p:cNvSpPr txBox="1"/>
          <p:nvPr/>
        </p:nvSpPr>
        <p:spPr>
          <a:xfrm>
            <a:off x="3697301" y="2927175"/>
            <a:ext cx="287258" cy="369332"/>
          </a:xfrm>
          <a:prstGeom prst="rect">
            <a:avLst/>
          </a:prstGeom>
          <a:noFill/>
        </p:spPr>
        <p:txBody>
          <a:bodyPr wrap="none" rtlCol="0">
            <a:spAutoFit/>
          </a:bodyPr>
          <a:lstStyle/>
          <a:p>
            <a:r>
              <a:rPr lang="en-US" dirty="0">
                <a:solidFill>
                  <a:srgbClr val="FFFFFF"/>
                </a:solidFill>
              </a:rPr>
              <a:t>x</a:t>
            </a:r>
          </a:p>
        </p:txBody>
      </p:sp>
      <p:sp>
        <p:nvSpPr>
          <p:cNvPr id="36" name="TextBox 35"/>
          <p:cNvSpPr txBox="1"/>
          <p:nvPr/>
        </p:nvSpPr>
        <p:spPr>
          <a:xfrm>
            <a:off x="4091001" y="2685875"/>
            <a:ext cx="287258" cy="369332"/>
          </a:xfrm>
          <a:prstGeom prst="rect">
            <a:avLst/>
          </a:prstGeom>
          <a:noFill/>
        </p:spPr>
        <p:txBody>
          <a:bodyPr wrap="none" rtlCol="0">
            <a:spAutoFit/>
          </a:bodyPr>
          <a:lstStyle/>
          <a:p>
            <a:r>
              <a:rPr lang="en-US" dirty="0">
                <a:solidFill>
                  <a:srgbClr val="FFFFFF"/>
                </a:solidFill>
              </a:rPr>
              <a:t>x</a:t>
            </a:r>
          </a:p>
        </p:txBody>
      </p:sp>
      <p:sp>
        <p:nvSpPr>
          <p:cNvPr id="37" name="Oval 36"/>
          <p:cNvSpPr/>
          <p:nvPr/>
        </p:nvSpPr>
        <p:spPr>
          <a:xfrm>
            <a:off x="4645567" y="2374725"/>
            <a:ext cx="139700"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4728117" y="2603325"/>
            <a:ext cx="139700"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093117" y="2717625"/>
            <a:ext cx="139700"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3475058" y="3524134"/>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3770733" y="3056262"/>
            <a:ext cx="287258" cy="369332"/>
          </a:xfrm>
          <a:prstGeom prst="rect">
            <a:avLst/>
          </a:prstGeom>
          <a:noFill/>
        </p:spPr>
        <p:txBody>
          <a:bodyPr wrap="none" rtlCol="0">
            <a:spAutoFit/>
          </a:bodyPr>
          <a:lstStyle/>
          <a:p>
            <a:r>
              <a:rPr lang="en-US" dirty="0">
                <a:solidFill>
                  <a:srgbClr val="FFFFFF"/>
                </a:solidFill>
              </a:rPr>
              <a:t>x</a:t>
            </a:r>
          </a:p>
        </p:txBody>
      </p:sp>
      <p:sp>
        <p:nvSpPr>
          <p:cNvPr id="46" name="TextBox 45"/>
          <p:cNvSpPr txBox="1"/>
          <p:nvPr/>
        </p:nvSpPr>
        <p:spPr>
          <a:xfrm>
            <a:off x="3862401" y="2850975"/>
            <a:ext cx="287258" cy="369332"/>
          </a:xfrm>
          <a:prstGeom prst="rect">
            <a:avLst/>
          </a:prstGeom>
          <a:noFill/>
        </p:spPr>
        <p:txBody>
          <a:bodyPr wrap="none" rtlCol="0">
            <a:spAutoFit/>
          </a:bodyPr>
          <a:lstStyle/>
          <a:p>
            <a:r>
              <a:rPr lang="en-US" dirty="0">
                <a:solidFill>
                  <a:srgbClr val="FFFFFF"/>
                </a:solidFill>
              </a:rPr>
              <a:t>x</a:t>
            </a:r>
          </a:p>
        </p:txBody>
      </p:sp>
      <p:sp>
        <p:nvSpPr>
          <p:cNvPr id="47" name="Rectangle 46"/>
          <p:cNvSpPr/>
          <p:nvPr/>
        </p:nvSpPr>
        <p:spPr>
          <a:xfrm>
            <a:off x="3081351" y="4089225"/>
            <a:ext cx="152400" cy="152400"/>
          </a:xfrm>
          <a:prstGeom prst="rect">
            <a:avLst/>
          </a:prstGeom>
          <a:solidFill>
            <a:srgbClr val="0E1C30"/>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5494351" y="1591558"/>
            <a:ext cx="152400" cy="152400"/>
          </a:xfrm>
          <a:prstGeom prst="rect">
            <a:avLst/>
          </a:prstGeom>
          <a:solidFill>
            <a:schemeClr val="tx2">
              <a:lumMod val="50000"/>
            </a:schemeClr>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851818" y="1261359"/>
            <a:ext cx="152400" cy="152400"/>
          </a:xfrm>
          <a:prstGeom prst="rect">
            <a:avLst/>
          </a:prstGeom>
          <a:solidFill>
            <a:schemeClr val="bg1"/>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538558" y="3149442"/>
            <a:ext cx="152400" cy="152400"/>
          </a:xfrm>
          <a:prstGeom prst="rect">
            <a:avLst/>
          </a:prstGeom>
          <a:solidFill>
            <a:srgbClr val="3A7A9B"/>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2869684" y="3640492"/>
            <a:ext cx="152400" cy="152400"/>
          </a:xfrm>
          <a:prstGeom prst="rect">
            <a:avLst/>
          </a:prstGeom>
          <a:solidFill>
            <a:srgbClr val="0E1C30"/>
          </a:solidFill>
          <a:ln w="25400">
            <a:solidFill>
              <a:srgbClr val="E97DA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3209859" y="3573702"/>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3449141" y="3155720"/>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4049721" y="2254075"/>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p:cNvSpPr txBox="1"/>
          <p:nvPr/>
        </p:nvSpPr>
        <p:spPr>
          <a:xfrm>
            <a:off x="3373663" y="2991895"/>
            <a:ext cx="287258" cy="369332"/>
          </a:xfrm>
          <a:prstGeom prst="rect">
            <a:avLst/>
          </a:prstGeom>
          <a:noFill/>
        </p:spPr>
        <p:txBody>
          <a:bodyPr wrap="none" rtlCol="0">
            <a:spAutoFit/>
          </a:bodyPr>
          <a:lstStyle/>
          <a:p>
            <a:r>
              <a:rPr lang="en-US" dirty="0">
                <a:solidFill>
                  <a:srgbClr val="FFFFFF"/>
                </a:solidFill>
              </a:rPr>
              <a:t>x</a:t>
            </a:r>
          </a:p>
        </p:txBody>
      </p:sp>
      <p:sp>
        <p:nvSpPr>
          <p:cNvPr id="99" name="TextBox 98"/>
          <p:cNvSpPr txBox="1"/>
          <p:nvPr/>
        </p:nvSpPr>
        <p:spPr>
          <a:xfrm>
            <a:off x="3402977" y="3359501"/>
            <a:ext cx="287258" cy="369332"/>
          </a:xfrm>
          <a:prstGeom prst="rect">
            <a:avLst/>
          </a:prstGeom>
          <a:noFill/>
        </p:spPr>
        <p:txBody>
          <a:bodyPr wrap="none" rtlCol="0">
            <a:spAutoFit/>
          </a:bodyPr>
          <a:lstStyle/>
          <a:p>
            <a:r>
              <a:rPr lang="en-US" dirty="0">
                <a:solidFill>
                  <a:srgbClr val="FFFFFF"/>
                </a:solidFill>
              </a:rPr>
              <a:t>x</a:t>
            </a:r>
          </a:p>
        </p:txBody>
      </p:sp>
      <p:sp>
        <p:nvSpPr>
          <p:cNvPr id="100" name="TextBox 99"/>
          <p:cNvSpPr txBox="1"/>
          <p:nvPr/>
        </p:nvSpPr>
        <p:spPr>
          <a:xfrm>
            <a:off x="3134545" y="3416577"/>
            <a:ext cx="287258" cy="369332"/>
          </a:xfrm>
          <a:prstGeom prst="rect">
            <a:avLst/>
          </a:prstGeom>
          <a:noFill/>
        </p:spPr>
        <p:txBody>
          <a:bodyPr wrap="none" rtlCol="0">
            <a:spAutoFit/>
          </a:bodyPr>
          <a:lstStyle/>
          <a:p>
            <a:r>
              <a:rPr lang="en-US" dirty="0" smtClean="0">
                <a:solidFill>
                  <a:srgbClr val="FFFFFF"/>
                </a:solidFill>
              </a:rPr>
              <a:t>x</a:t>
            </a:r>
            <a:endParaRPr lang="en-US" dirty="0">
              <a:solidFill>
                <a:srgbClr val="FFFFFF"/>
              </a:solidFill>
            </a:endParaRPr>
          </a:p>
        </p:txBody>
      </p:sp>
      <p:sp>
        <p:nvSpPr>
          <p:cNvPr id="101" name="TextBox 100"/>
          <p:cNvSpPr txBox="1"/>
          <p:nvPr/>
        </p:nvSpPr>
        <p:spPr>
          <a:xfrm>
            <a:off x="3982773" y="2094366"/>
            <a:ext cx="287258" cy="369332"/>
          </a:xfrm>
          <a:prstGeom prst="rect">
            <a:avLst/>
          </a:prstGeom>
          <a:noFill/>
        </p:spPr>
        <p:txBody>
          <a:bodyPr wrap="none" rtlCol="0">
            <a:spAutoFit/>
          </a:bodyPr>
          <a:lstStyle/>
          <a:p>
            <a:r>
              <a:rPr lang="en-US" dirty="0">
                <a:solidFill>
                  <a:srgbClr val="FFFFFF"/>
                </a:solidFill>
              </a:rPr>
              <a:t>x</a:t>
            </a:r>
          </a:p>
        </p:txBody>
      </p:sp>
    </p:spTree>
    <p:extLst>
      <p:ext uri="{BB962C8B-B14F-4D97-AF65-F5344CB8AC3E}">
        <p14:creationId xmlns:p14="http://schemas.microsoft.com/office/powerpoint/2010/main" val="3383562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animBg="1"/>
      <p:bldP spid="27" grpId="0" animBg="1"/>
      <p:bldP spid="28" grpId="0" animBg="1"/>
      <p:bldP spid="29" grpId="0" animBg="1"/>
      <p:bldP spid="33" grpId="0"/>
      <p:bldP spid="34" grpId="0"/>
      <p:bldP spid="36" grpId="0"/>
      <p:bldP spid="37" grpId="0" animBg="1"/>
      <p:bldP spid="38" grpId="0" animBg="1"/>
      <p:bldP spid="39" grpId="0" animBg="1"/>
      <p:bldP spid="42" grpId="0" animBg="1"/>
      <p:bldP spid="45" grpId="0"/>
      <p:bldP spid="46" grpId="0"/>
      <p:bldP spid="47" grpId="0" animBg="1"/>
      <p:bldP spid="48" grpId="0" animBg="1"/>
      <p:bldP spid="49" grpId="0" animBg="1"/>
      <p:bldP spid="50" grpId="0" animBg="1"/>
      <p:bldP spid="51" grpId="0" animBg="1"/>
      <p:bldP spid="95" grpId="0" animBg="1"/>
      <p:bldP spid="96" grpId="0" animBg="1"/>
      <p:bldP spid="97" grpId="0" animBg="1"/>
      <p:bldP spid="98" grpId="0"/>
      <p:bldP spid="99" grpId="0"/>
      <p:bldP spid="100" grpId="0"/>
      <p:bldP spid="10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fontScale="90000"/>
          </a:bodyPr>
          <a:lstStyle/>
          <a:p>
            <a:r>
              <a:rPr lang="en-US" dirty="0" smtClean="0">
                <a:solidFill>
                  <a:srgbClr val="1B3861"/>
                </a:solidFill>
              </a:rPr>
              <a:t>Ground Sites--Windward side of Olympics/Quinault Valley</a:t>
            </a:r>
            <a:endParaRPr lang="en-US" dirty="0">
              <a:solidFill>
                <a:srgbClr val="1B3861"/>
              </a:solidFill>
            </a:endParaRPr>
          </a:p>
        </p:txBody>
      </p:sp>
      <p:pic>
        <p:nvPicPr>
          <p:cNvPr id="5" name="Picture 4" descr="Screen Shot 2015-01-11 at 7.29.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510" y="1176422"/>
            <a:ext cx="6020660" cy="5529178"/>
          </a:xfrm>
          <a:prstGeom prst="rect">
            <a:avLst/>
          </a:prstGeom>
        </p:spPr>
      </p:pic>
      <p:sp>
        <p:nvSpPr>
          <p:cNvPr id="3" name="TextBox 2"/>
          <p:cNvSpPr txBox="1"/>
          <p:nvPr/>
        </p:nvSpPr>
        <p:spPr>
          <a:xfrm>
            <a:off x="292100" y="5657671"/>
            <a:ext cx="5029200" cy="1200329"/>
          </a:xfrm>
          <a:prstGeom prst="rect">
            <a:avLst/>
          </a:prstGeom>
          <a:noFill/>
        </p:spPr>
        <p:txBody>
          <a:bodyPr wrap="square" rtlCol="0">
            <a:spAutoFit/>
          </a:bodyPr>
          <a:lstStyle/>
          <a:p>
            <a:r>
              <a:rPr lang="en-US" dirty="0" smtClean="0">
                <a:solidFill>
                  <a:schemeClr val="tx2"/>
                </a:solidFill>
              </a:rPr>
              <a:t>Arranged along Quinault River Valley to examine precipitation enhancement and changes in precipitation character as storms encounter higher terrain.</a:t>
            </a:r>
            <a:endParaRPr lang="en-US" dirty="0">
              <a:solidFill>
                <a:schemeClr val="tx2"/>
              </a:solidFill>
            </a:endParaRPr>
          </a:p>
        </p:txBody>
      </p:sp>
    </p:spTree>
    <p:extLst>
      <p:ext uri="{BB962C8B-B14F-4D97-AF65-F5344CB8AC3E}">
        <p14:creationId xmlns:p14="http://schemas.microsoft.com/office/powerpoint/2010/main" val="18324683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685800"/>
          </a:xfrm>
        </p:spPr>
        <p:txBody>
          <a:bodyPr/>
          <a:lstStyle/>
          <a:p>
            <a:r>
              <a:rPr lang="en-US" dirty="0" smtClean="0"/>
              <a:t>OLYMPEX</a:t>
            </a:r>
            <a:endParaRPr lang="en-US" dirty="0"/>
          </a:p>
        </p:txBody>
      </p:sp>
      <p:sp>
        <p:nvSpPr>
          <p:cNvPr id="3" name="Content Placeholder 2"/>
          <p:cNvSpPr>
            <a:spLocks noGrp="1"/>
          </p:cNvSpPr>
          <p:nvPr>
            <p:ph idx="1"/>
          </p:nvPr>
        </p:nvSpPr>
        <p:spPr>
          <a:xfrm>
            <a:off x="533400" y="1384300"/>
            <a:ext cx="8331199" cy="5219700"/>
          </a:xfrm>
        </p:spPr>
        <p:txBody>
          <a:bodyPr>
            <a:normAutofit lnSpcReduction="10000"/>
          </a:bodyPr>
          <a:lstStyle/>
          <a:p>
            <a:r>
              <a:rPr lang="en-US" sz="2300" dirty="0" smtClean="0">
                <a:solidFill>
                  <a:schemeClr val="accent2">
                    <a:lumMod val="60000"/>
                    <a:lumOff val="40000"/>
                  </a:schemeClr>
                </a:solidFill>
              </a:rPr>
              <a:t>Why should we care about rain (precipitation)???</a:t>
            </a:r>
          </a:p>
          <a:p>
            <a:pPr lvl="1"/>
            <a:r>
              <a:rPr lang="en-US" dirty="0" smtClean="0">
                <a:solidFill>
                  <a:srgbClr val="FFFFFF"/>
                </a:solidFill>
              </a:rPr>
              <a:t>Produces floods, landslides when there is too much</a:t>
            </a:r>
          </a:p>
          <a:p>
            <a:pPr lvl="1"/>
            <a:r>
              <a:rPr lang="en-US" dirty="0" smtClean="0">
                <a:solidFill>
                  <a:srgbClr val="FFFFFF"/>
                </a:solidFill>
              </a:rPr>
              <a:t>Produces droughts when there isn’t enough</a:t>
            </a:r>
          </a:p>
          <a:p>
            <a:pPr lvl="1"/>
            <a:r>
              <a:rPr lang="en-US" dirty="0" smtClean="0">
                <a:solidFill>
                  <a:srgbClr val="FFFFFF"/>
                </a:solidFill>
              </a:rPr>
              <a:t>Produces water supply for summer when it falls as snow in the mountains during winter</a:t>
            </a:r>
          </a:p>
          <a:p>
            <a:pPr lvl="1"/>
            <a:r>
              <a:rPr lang="en-US" dirty="0"/>
              <a:t>Numerical models (forecast and climate) estimates of precipitation need verification </a:t>
            </a:r>
            <a:endParaRPr lang="en-US" dirty="0" smtClean="0">
              <a:solidFill>
                <a:srgbClr val="FFFFFF"/>
              </a:solidFill>
            </a:endParaRPr>
          </a:p>
          <a:p>
            <a:pPr lvl="1"/>
            <a:r>
              <a:rPr lang="en-US" dirty="0" smtClean="0">
                <a:solidFill>
                  <a:srgbClr val="FFFFFF"/>
                </a:solidFill>
              </a:rPr>
              <a:t>Precipitation important component of global heat budget</a:t>
            </a:r>
          </a:p>
          <a:p>
            <a:r>
              <a:rPr lang="en-US" sz="2300" dirty="0" smtClean="0">
                <a:solidFill>
                  <a:schemeClr val="accent2">
                    <a:lumMod val="60000"/>
                    <a:lumOff val="40000"/>
                  </a:schemeClr>
                </a:solidFill>
              </a:rPr>
              <a:t>Precipitation is difficult to measure accurately</a:t>
            </a:r>
          </a:p>
          <a:p>
            <a:pPr lvl="1"/>
            <a:r>
              <a:rPr lang="en-US" dirty="0" smtClean="0"/>
              <a:t>Precipitation results from multi-scale processes</a:t>
            </a:r>
          </a:p>
          <a:p>
            <a:pPr lvl="1"/>
            <a:r>
              <a:rPr lang="en-US" dirty="0" smtClean="0"/>
              <a:t>Lack global coverage of ground-based instrumentation – gauges, radars – especially in remote regions</a:t>
            </a:r>
          </a:p>
          <a:p>
            <a:pPr lvl="1"/>
            <a:r>
              <a:rPr lang="en-US" dirty="0" smtClean="0"/>
              <a:t>A good way to fill-in the gaps in surface measurements is to use satellite-based precipitation estimates</a:t>
            </a:r>
          </a:p>
        </p:txBody>
      </p:sp>
      <p:pic>
        <p:nvPicPr>
          <p:cNvPr id="4" name="Picture 3" descr="logo_image2.png"/>
          <p:cNvPicPr>
            <a:picLocks noChangeAspect="1"/>
          </p:cNvPicPr>
          <p:nvPr/>
        </p:nvPicPr>
        <p:blipFill>
          <a:blip r:embed="rId2"/>
          <a:stretch>
            <a:fillRect/>
          </a:stretch>
        </p:blipFill>
        <p:spPr>
          <a:xfrm>
            <a:off x="6959599" y="174141"/>
            <a:ext cx="1886657" cy="1599450"/>
          </a:xfrm>
          <a:prstGeom prst="rect">
            <a:avLst/>
          </a:prstGeom>
        </p:spPr>
      </p:pic>
    </p:spTree>
    <p:extLst>
      <p:ext uri="{BB962C8B-B14F-4D97-AF65-F5344CB8AC3E}">
        <p14:creationId xmlns:p14="http://schemas.microsoft.com/office/powerpoint/2010/main" val="23237548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0900" y="254000"/>
            <a:ext cx="8762999" cy="1346200"/>
          </a:xfrm>
          <a:solidFill>
            <a:srgbClr val="FFFFFF"/>
          </a:solidFill>
        </p:spPr>
        <p:txBody>
          <a:bodyPr/>
          <a:lstStyle/>
          <a:p>
            <a:r>
              <a:rPr lang="en-US" dirty="0" smtClean="0">
                <a:solidFill>
                  <a:schemeClr val="tx1"/>
                </a:solidFill>
              </a:rPr>
              <a:t>Ground Instruments – Tipping Bucket Networks</a:t>
            </a:r>
            <a:br>
              <a:rPr lang="en-US" dirty="0" smtClean="0">
                <a:solidFill>
                  <a:schemeClr val="tx1"/>
                </a:solidFill>
              </a:rPr>
            </a:br>
            <a:endParaRPr lang="en-US" sz="2400" dirty="0">
              <a:solidFill>
                <a:schemeClr val="tx1"/>
              </a:solidFill>
            </a:endParaRPr>
          </a:p>
        </p:txBody>
      </p:sp>
      <p:sp>
        <p:nvSpPr>
          <p:cNvPr id="11" name="Freeform 10"/>
          <p:cNvSpPr/>
          <p:nvPr/>
        </p:nvSpPr>
        <p:spPr>
          <a:xfrm>
            <a:off x="3816135" y="3028950"/>
            <a:ext cx="1219415" cy="819150"/>
          </a:xfrm>
          <a:custGeom>
            <a:avLst/>
            <a:gdLst>
              <a:gd name="connsiteX0" fmla="*/ 215 w 1219415"/>
              <a:gd name="connsiteY0" fmla="*/ 762000 h 819150"/>
              <a:gd name="connsiteX1" fmla="*/ 6565 w 1219415"/>
              <a:gd name="connsiteY1" fmla="*/ 730250 h 819150"/>
              <a:gd name="connsiteX2" fmla="*/ 31965 w 1219415"/>
              <a:gd name="connsiteY2" fmla="*/ 692150 h 819150"/>
              <a:gd name="connsiteX3" fmla="*/ 44665 w 1219415"/>
              <a:gd name="connsiteY3" fmla="*/ 673100 h 819150"/>
              <a:gd name="connsiteX4" fmla="*/ 51015 w 1219415"/>
              <a:gd name="connsiteY4" fmla="*/ 654050 h 819150"/>
              <a:gd name="connsiteX5" fmla="*/ 70065 w 1219415"/>
              <a:gd name="connsiteY5" fmla="*/ 647700 h 819150"/>
              <a:gd name="connsiteX6" fmla="*/ 82765 w 1219415"/>
              <a:gd name="connsiteY6" fmla="*/ 628650 h 819150"/>
              <a:gd name="connsiteX7" fmla="*/ 89115 w 1219415"/>
              <a:gd name="connsiteY7" fmla="*/ 609600 h 819150"/>
              <a:gd name="connsiteX8" fmla="*/ 127215 w 1219415"/>
              <a:gd name="connsiteY8" fmla="*/ 590550 h 819150"/>
              <a:gd name="connsiteX9" fmla="*/ 158965 w 1219415"/>
              <a:gd name="connsiteY9" fmla="*/ 596900 h 819150"/>
              <a:gd name="connsiteX10" fmla="*/ 178015 w 1219415"/>
              <a:gd name="connsiteY10" fmla="*/ 603250 h 819150"/>
              <a:gd name="connsiteX11" fmla="*/ 209765 w 1219415"/>
              <a:gd name="connsiteY11" fmla="*/ 596900 h 819150"/>
              <a:gd name="connsiteX12" fmla="*/ 228815 w 1219415"/>
              <a:gd name="connsiteY12" fmla="*/ 539750 h 819150"/>
              <a:gd name="connsiteX13" fmla="*/ 235165 w 1219415"/>
              <a:gd name="connsiteY13" fmla="*/ 520700 h 819150"/>
              <a:gd name="connsiteX14" fmla="*/ 254215 w 1219415"/>
              <a:gd name="connsiteY14" fmla="*/ 508000 h 819150"/>
              <a:gd name="connsiteX15" fmla="*/ 298665 w 1219415"/>
              <a:gd name="connsiteY15" fmla="*/ 463550 h 819150"/>
              <a:gd name="connsiteX16" fmla="*/ 311365 w 1219415"/>
              <a:gd name="connsiteY16" fmla="*/ 444500 h 819150"/>
              <a:gd name="connsiteX17" fmla="*/ 349465 w 1219415"/>
              <a:gd name="connsiteY17" fmla="*/ 425450 h 819150"/>
              <a:gd name="connsiteX18" fmla="*/ 400265 w 1219415"/>
              <a:gd name="connsiteY18" fmla="*/ 412750 h 819150"/>
              <a:gd name="connsiteX19" fmla="*/ 438365 w 1219415"/>
              <a:gd name="connsiteY19" fmla="*/ 393700 h 819150"/>
              <a:gd name="connsiteX20" fmla="*/ 457415 w 1219415"/>
              <a:gd name="connsiteY20" fmla="*/ 400050 h 819150"/>
              <a:gd name="connsiteX21" fmla="*/ 476465 w 1219415"/>
              <a:gd name="connsiteY21" fmla="*/ 419100 h 819150"/>
              <a:gd name="connsiteX22" fmla="*/ 501865 w 1219415"/>
              <a:gd name="connsiteY22" fmla="*/ 412750 h 819150"/>
              <a:gd name="connsiteX23" fmla="*/ 533615 w 1219415"/>
              <a:gd name="connsiteY23" fmla="*/ 368300 h 819150"/>
              <a:gd name="connsiteX24" fmla="*/ 559015 w 1219415"/>
              <a:gd name="connsiteY24" fmla="*/ 361950 h 819150"/>
              <a:gd name="connsiteX25" fmla="*/ 565365 w 1219415"/>
              <a:gd name="connsiteY25" fmla="*/ 342900 h 819150"/>
              <a:gd name="connsiteX26" fmla="*/ 546315 w 1219415"/>
              <a:gd name="connsiteY26" fmla="*/ 330200 h 819150"/>
              <a:gd name="connsiteX27" fmla="*/ 539965 w 1219415"/>
              <a:gd name="connsiteY27" fmla="*/ 311150 h 819150"/>
              <a:gd name="connsiteX28" fmla="*/ 584415 w 1219415"/>
              <a:gd name="connsiteY28" fmla="*/ 292100 h 819150"/>
              <a:gd name="connsiteX29" fmla="*/ 603465 w 1219415"/>
              <a:gd name="connsiteY29" fmla="*/ 279400 h 819150"/>
              <a:gd name="connsiteX30" fmla="*/ 622515 w 1219415"/>
              <a:gd name="connsiteY30" fmla="*/ 273050 h 819150"/>
              <a:gd name="connsiteX31" fmla="*/ 647915 w 1219415"/>
              <a:gd name="connsiteY31" fmla="*/ 279400 h 819150"/>
              <a:gd name="connsiteX32" fmla="*/ 666965 w 1219415"/>
              <a:gd name="connsiteY32" fmla="*/ 285750 h 819150"/>
              <a:gd name="connsiteX33" fmla="*/ 686015 w 1219415"/>
              <a:gd name="connsiteY33" fmla="*/ 279400 h 819150"/>
              <a:gd name="connsiteX34" fmla="*/ 698715 w 1219415"/>
              <a:gd name="connsiteY34" fmla="*/ 241300 h 819150"/>
              <a:gd name="connsiteX35" fmla="*/ 705065 w 1219415"/>
              <a:gd name="connsiteY35" fmla="*/ 222250 h 819150"/>
              <a:gd name="connsiteX36" fmla="*/ 711415 w 1219415"/>
              <a:gd name="connsiteY36" fmla="*/ 165100 h 819150"/>
              <a:gd name="connsiteX37" fmla="*/ 724115 w 1219415"/>
              <a:gd name="connsiteY37" fmla="*/ 146050 h 819150"/>
              <a:gd name="connsiteX38" fmla="*/ 736815 w 1219415"/>
              <a:gd name="connsiteY38" fmla="*/ 107950 h 819150"/>
              <a:gd name="connsiteX39" fmla="*/ 749515 w 1219415"/>
              <a:gd name="connsiteY39" fmla="*/ 88900 h 819150"/>
              <a:gd name="connsiteX40" fmla="*/ 755865 w 1219415"/>
              <a:gd name="connsiteY40" fmla="*/ 69850 h 819150"/>
              <a:gd name="connsiteX41" fmla="*/ 781265 w 1219415"/>
              <a:gd name="connsiteY41" fmla="*/ 63500 h 819150"/>
              <a:gd name="connsiteX42" fmla="*/ 800315 w 1219415"/>
              <a:gd name="connsiteY42" fmla="*/ 50800 h 819150"/>
              <a:gd name="connsiteX43" fmla="*/ 813015 w 1219415"/>
              <a:gd name="connsiteY43" fmla="*/ 31750 h 819150"/>
              <a:gd name="connsiteX44" fmla="*/ 870165 w 1219415"/>
              <a:gd name="connsiteY44" fmla="*/ 0 h 819150"/>
              <a:gd name="connsiteX45" fmla="*/ 889215 w 1219415"/>
              <a:gd name="connsiteY45" fmla="*/ 6350 h 819150"/>
              <a:gd name="connsiteX46" fmla="*/ 895565 w 1219415"/>
              <a:gd name="connsiteY46" fmla="*/ 25400 h 819150"/>
              <a:gd name="connsiteX47" fmla="*/ 933665 w 1219415"/>
              <a:gd name="connsiteY47" fmla="*/ 38100 h 819150"/>
              <a:gd name="connsiteX48" fmla="*/ 978115 w 1219415"/>
              <a:gd name="connsiteY48" fmla="*/ 50800 h 819150"/>
              <a:gd name="connsiteX49" fmla="*/ 990815 w 1219415"/>
              <a:gd name="connsiteY49" fmla="*/ 69850 h 819150"/>
              <a:gd name="connsiteX50" fmla="*/ 1016215 w 1219415"/>
              <a:gd name="connsiteY50" fmla="*/ 107950 h 819150"/>
              <a:gd name="connsiteX51" fmla="*/ 1035265 w 1219415"/>
              <a:gd name="connsiteY51" fmla="*/ 114300 h 819150"/>
              <a:gd name="connsiteX52" fmla="*/ 1079715 w 1219415"/>
              <a:gd name="connsiteY52" fmla="*/ 101600 h 819150"/>
              <a:gd name="connsiteX53" fmla="*/ 1092415 w 1219415"/>
              <a:gd name="connsiteY53" fmla="*/ 82550 h 819150"/>
              <a:gd name="connsiteX54" fmla="*/ 1111465 w 1219415"/>
              <a:gd name="connsiteY54" fmla="*/ 69850 h 819150"/>
              <a:gd name="connsiteX55" fmla="*/ 1143215 w 1219415"/>
              <a:gd name="connsiteY55" fmla="*/ 38100 h 819150"/>
              <a:gd name="connsiteX56" fmla="*/ 1181315 w 1219415"/>
              <a:gd name="connsiteY56" fmla="*/ 25400 h 819150"/>
              <a:gd name="connsiteX57" fmla="*/ 1206715 w 1219415"/>
              <a:gd name="connsiteY57" fmla="*/ 31750 h 819150"/>
              <a:gd name="connsiteX58" fmla="*/ 1219415 w 1219415"/>
              <a:gd name="connsiteY58" fmla="*/ 69850 h 819150"/>
              <a:gd name="connsiteX59" fmla="*/ 1213065 w 1219415"/>
              <a:gd name="connsiteY59" fmla="*/ 101600 h 819150"/>
              <a:gd name="connsiteX60" fmla="*/ 1174965 w 1219415"/>
              <a:gd name="connsiteY60" fmla="*/ 120650 h 819150"/>
              <a:gd name="connsiteX61" fmla="*/ 1136865 w 1219415"/>
              <a:gd name="connsiteY61" fmla="*/ 146050 h 819150"/>
              <a:gd name="connsiteX62" fmla="*/ 1130515 w 1219415"/>
              <a:gd name="connsiteY62" fmla="*/ 234950 h 819150"/>
              <a:gd name="connsiteX63" fmla="*/ 1124165 w 1219415"/>
              <a:gd name="connsiteY63" fmla="*/ 254000 h 819150"/>
              <a:gd name="connsiteX64" fmla="*/ 1086065 w 1219415"/>
              <a:gd name="connsiteY64" fmla="*/ 279400 h 819150"/>
              <a:gd name="connsiteX65" fmla="*/ 1067015 w 1219415"/>
              <a:gd name="connsiteY65" fmla="*/ 292100 h 819150"/>
              <a:gd name="connsiteX66" fmla="*/ 1035265 w 1219415"/>
              <a:gd name="connsiteY66" fmla="*/ 323850 h 819150"/>
              <a:gd name="connsiteX67" fmla="*/ 1022565 w 1219415"/>
              <a:gd name="connsiteY67" fmla="*/ 342900 h 819150"/>
              <a:gd name="connsiteX68" fmla="*/ 984465 w 1219415"/>
              <a:gd name="connsiteY68" fmla="*/ 355600 h 819150"/>
              <a:gd name="connsiteX69" fmla="*/ 971765 w 1219415"/>
              <a:gd name="connsiteY69" fmla="*/ 374650 h 819150"/>
              <a:gd name="connsiteX70" fmla="*/ 965415 w 1219415"/>
              <a:gd name="connsiteY70" fmla="*/ 400050 h 819150"/>
              <a:gd name="connsiteX71" fmla="*/ 946365 w 1219415"/>
              <a:gd name="connsiteY71" fmla="*/ 406400 h 819150"/>
              <a:gd name="connsiteX72" fmla="*/ 908265 w 1219415"/>
              <a:gd name="connsiteY72" fmla="*/ 412750 h 819150"/>
              <a:gd name="connsiteX73" fmla="*/ 882865 w 1219415"/>
              <a:gd name="connsiteY73" fmla="*/ 419100 h 819150"/>
              <a:gd name="connsiteX74" fmla="*/ 838415 w 1219415"/>
              <a:gd name="connsiteY74" fmla="*/ 469900 h 819150"/>
              <a:gd name="connsiteX75" fmla="*/ 806665 w 1219415"/>
              <a:gd name="connsiteY75" fmla="*/ 463550 h 819150"/>
              <a:gd name="connsiteX76" fmla="*/ 787615 w 1219415"/>
              <a:gd name="connsiteY76" fmla="*/ 450850 h 819150"/>
              <a:gd name="connsiteX77" fmla="*/ 768565 w 1219415"/>
              <a:gd name="connsiteY77" fmla="*/ 444500 h 819150"/>
              <a:gd name="connsiteX78" fmla="*/ 705065 w 1219415"/>
              <a:gd name="connsiteY78" fmla="*/ 457200 h 819150"/>
              <a:gd name="connsiteX79" fmla="*/ 686015 w 1219415"/>
              <a:gd name="connsiteY79" fmla="*/ 469900 h 819150"/>
              <a:gd name="connsiteX80" fmla="*/ 641565 w 1219415"/>
              <a:gd name="connsiteY80" fmla="*/ 514350 h 819150"/>
              <a:gd name="connsiteX81" fmla="*/ 622515 w 1219415"/>
              <a:gd name="connsiteY81" fmla="*/ 552450 h 819150"/>
              <a:gd name="connsiteX82" fmla="*/ 584415 w 1219415"/>
              <a:gd name="connsiteY82" fmla="*/ 577850 h 819150"/>
              <a:gd name="connsiteX83" fmla="*/ 565365 w 1219415"/>
              <a:gd name="connsiteY83" fmla="*/ 596900 h 819150"/>
              <a:gd name="connsiteX84" fmla="*/ 527265 w 1219415"/>
              <a:gd name="connsiteY84" fmla="*/ 628650 h 819150"/>
              <a:gd name="connsiteX85" fmla="*/ 520915 w 1219415"/>
              <a:gd name="connsiteY85" fmla="*/ 647700 h 819150"/>
              <a:gd name="connsiteX86" fmla="*/ 514565 w 1219415"/>
              <a:gd name="connsiteY86" fmla="*/ 692150 h 819150"/>
              <a:gd name="connsiteX87" fmla="*/ 476465 w 1219415"/>
              <a:gd name="connsiteY87" fmla="*/ 711200 h 819150"/>
              <a:gd name="connsiteX88" fmla="*/ 457415 w 1219415"/>
              <a:gd name="connsiteY88" fmla="*/ 723900 h 819150"/>
              <a:gd name="connsiteX89" fmla="*/ 412965 w 1219415"/>
              <a:gd name="connsiteY89" fmla="*/ 774700 h 819150"/>
              <a:gd name="connsiteX90" fmla="*/ 381215 w 1219415"/>
              <a:gd name="connsiteY90" fmla="*/ 806450 h 819150"/>
              <a:gd name="connsiteX91" fmla="*/ 343115 w 1219415"/>
              <a:gd name="connsiteY91" fmla="*/ 819150 h 819150"/>
              <a:gd name="connsiteX92" fmla="*/ 222465 w 1219415"/>
              <a:gd name="connsiteY92" fmla="*/ 812800 h 819150"/>
              <a:gd name="connsiteX93" fmla="*/ 203415 w 1219415"/>
              <a:gd name="connsiteY93" fmla="*/ 800100 h 819150"/>
              <a:gd name="connsiteX94" fmla="*/ 197065 w 1219415"/>
              <a:gd name="connsiteY94" fmla="*/ 781050 h 819150"/>
              <a:gd name="connsiteX95" fmla="*/ 165315 w 1219415"/>
              <a:gd name="connsiteY95" fmla="*/ 787400 h 819150"/>
              <a:gd name="connsiteX96" fmla="*/ 152615 w 1219415"/>
              <a:gd name="connsiteY96" fmla="*/ 806450 h 819150"/>
              <a:gd name="connsiteX97" fmla="*/ 133565 w 1219415"/>
              <a:gd name="connsiteY97" fmla="*/ 819150 h 819150"/>
              <a:gd name="connsiteX98" fmla="*/ 108165 w 1219415"/>
              <a:gd name="connsiteY98" fmla="*/ 806450 h 819150"/>
              <a:gd name="connsiteX99" fmla="*/ 70065 w 1219415"/>
              <a:gd name="connsiteY99" fmla="*/ 781050 h 819150"/>
              <a:gd name="connsiteX100" fmla="*/ 12915 w 1219415"/>
              <a:gd name="connsiteY100" fmla="*/ 781050 h 819150"/>
              <a:gd name="connsiteX101" fmla="*/ 215 w 1219415"/>
              <a:gd name="connsiteY101" fmla="*/ 76200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415" h="819150">
                <a:moveTo>
                  <a:pt x="215" y="762000"/>
                </a:moveTo>
                <a:cubicBezTo>
                  <a:pt x="-843" y="753533"/>
                  <a:pt x="2099" y="740076"/>
                  <a:pt x="6565" y="730250"/>
                </a:cubicBezTo>
                <a:cubicBezTo>
                  <a:pt x="12881" y="716355"/>
                  <a:pt x="23498" y="704850"/>
                  <a:pt x="31965" y="692150"/>
                </a:cubicBezTo>
                <a:cubicBezTo>
                  <a:pt x="36198" y="685800"/>
                  <a:pt x="42252" y="680340"/>
                  <a:pt x="44665" y="673100"/>
                </a:cubicBezTo>
                <a:cubicBezTo>
                  <a:pt x="46782" y="666750"/>
                  <a:pt x="46282" y="658783"/>
                  <a:pt x="51015" y="654050"/>
                </a:cubicBezTo>
                <a:cubicBezTo>
                  <a:pt x="55748" y="649317"/>
                  <a:pt x="63715" y="649817"/>
                  <a:pt x="70065" y="647700"/>
                </a:cubicBezTo>
                <a:cubicBezTo>
                  <a:pt x="74298" y="641350"/>
                  <a:pt x="79352" y="635476"/>
                  <a:pt x="82765" y="628650"/>
                </a:cubicBezTo>
                <a:cubicBezTo>
                  <a:pt x="85758" y="622663"/>
                  <a:pt x="84934" y="614827"/>
                  <a:pt x="89115" y="609600"/>
                </a:cubicBezTo>
                <a:cubicBezTo>
                  <a:pt x="98067" y="598409"/>
                  <a:pt x="114666" y="594733"/>
                  <a:pt x="127215" y="590550"/>
                </a:cubicBezTo>
                <a:cubicBezTo>
                  <a:pt x="137798" y="592667"/>
                  <a:pt x="148494" y="594282"/>
                  <a:pt x="158965" y="596900"/>
                </a:cubicBezTo>
                <a:cubicBezTo>
                  <a:pt x="165459" y="598523"/>
                  <a:pt x="171322" y="603250"/>
                  <a:pt x="178015" y="603250"/>
                </a:cubicBezTo>
                <a:cubicBezTo>
                  <a:pt x="188808" y="603250"/>
                  <a:pt x="199182" y="599017"/>
                  <a:pt x="209765" y="596900"/>
                </a:cubicBezTo>
                <a:lnTo>
                  <a:pt x="228815" y="539750"/>
                </a:lnTo>
                <a:cubicBezTo>
                  <a:pt x="230932" y="533400"/>
                  <a:pt x="229596" y="524413"/>
                  <a:pt x="235165" y="520700"/>
                </a:cubicBezTo>
                <a:lnTo>
                  <a:pt x="254215" y="508000"/>
                </a:lnTo>
                <a:cubicBezTo>
                  <a:pt x="283328" y="464331"/>
                  <a:pt x="265135" y="474727"/>
                  <a:pt x="298665" y="463550"/>
                </a:cubicBezTo>
                <a:cubicBezTo>
                  <a:pt x="302898" y="457200"/>
                  <a:pt x="305969" y="449896"/>
                  <a:pt x="311365" y="444500"/>
                </a:cubicBezTo>
                <a:cubicBezTo>
                  <a:pt x="322203" y="433662"/>
                  <a:pt x="335262" y="429323"/>
                  <a:pt x="349465" y="425450"/>
                </a:cubicBezTo>
                <a:cubicBezTo>
                  <a:pt x="366304" y="420857"/>
                  <a:pt x="383706" y="418270"/>
                  <a:pt x="400265" y="412750"/>
                </a:cubicBezTo>
                <a:cubicBezTo>
                  <a:pt x="426555" y="403987"/>
                  <a:pt x="413746" y="410113"/>
                  <a:pt x="438365" y="393700"/>
                </a:cubicBezTo>
                <a:cubicBezTo>
                  <a:pt x="444715" y="395817"/>
                  <a:pt x="451846" y="396337"/>
                  <a:pt x="457415" y="400050"/>
                </a:cubicBezTo>
                <a:cubicBezTo>
                  <a:pt x="464887" y="405031"/>
                  <a:pt x="467830" y="416633"/>
                  <a:pt x="476465" y="419100"/>
                </a:cubicBezTo>
                <a:cubicBezTo>
                  <a:pt x="484856" y="421498"/>
                  <a:pt x="493398" y="414867"/>
                  <a:pt x="501865" y="412750"/>
                </a:cubicBezTo>
                <a:cubicBezTo>
                  <a:pt x="515568" y="371642"/>
                  <a:pt x="502422" y="377212"/>
                  <a:pt x="533615" y="368300"/>
                </a:cubicBezTo>
                <a:cubicBezTo>
                  <a:pt x="542006" y="365902"/>
                  <a:pt x="550548" y="364067"/>
                  <a:pt x="559015" y="361950"/>
                </a:cubicBezTo>
                <a:cubicBezTo>
                  <a:pt x="561132" y="355600"/>
                  <a:pt x="567851" y="349115"/>
                  <a:pt x="565365" y="342900"/>
                </a:cubicBezTo>
                <a:cubicBezTo>
                  <a:pt x="562531" y="335814"/>
                  <a:pt x="551083" y="336159"/>
                  <a:pt x="546315" y="330200"/>
                </a:cubicBezTo>
                <a:cubicBezTo>
                  <a:pt x="542134" y="324973"/>
                  <a:pt x="542082" y="317500"/>
                  <a:pt x="539965" y="311150"/>
                </a:cubicBezTo>
                <a:cubicBezTo>
                  <a:pt x="587791" y="279266"/>
                  <a:pt x="527008" y="316703"/>
                  <a:pt x="584415" y="292100"/>
                </a:cubicBezTo>
                <a:cubicBezTo>
                  <a:pt x="591430" y="289094"/>
                  <a:pt x="596639" y="282813"/>
                  <a:pt x="603465" y="279400"/>
                </a:cubicBezTo>
                <a:cubicBezTo>
                  <a:pt x="609452" y="276407"/>
                  <a:pt x="616165" y="275167"/>
                  <a:pt x="622515" y="273050"/>
                </a:cubicBezTo>
                <a:cubicBezTo>
                  <a:pt x="630982" y="275167"/>
                  <a:pt x="639524" y="277002"/>
                  <a:pt x="647915" y="279400"/>
                </a:cubicBezTo>
                <a:cubicBezTo>
                  <a:pt x="654351" y="281239"/>
                  <a:pt x="660272" y="285750"/>
                  <a:pt x="666965" y="285750"/>
                </a:cubicBezTo>
                <a:cubicBezTo>
                  <a:pt x="673658" y="285750"/>
                  <a:pt x="679665" y="281517"/>
                  <a:pt x="686015" y="279400"/>
                </a:cubicBezTo>
                <a:lnTo>
                  <a:pt x="698715" y="241300"/>
                </a:lnTo>
                <a:lnTo>
                  <a:pt x="705065" y="222250"/>
                </a:lnTo>
                <a:cubicBezTo>
                  <a:pt x="707182" y="203200"/>
                  <a:pt x="706766" y="183695"/>
                  <a:pt x="711415" y="165100"/>
                </a:cubicBezTo>
                <a:cubicBezTo>
                  <a:pt x="713266" y="157696"/>
                  <a:pt x="721015" y="153024"/>
                  <a:pt x="724115" y="146050"/>
                </a:cubicBezTo>
                <a:cubicBezTo>
                  <a:pt x="729552" y="133817"/>
                  <a:pt x="729389" y="119089"/>
                  <a:pt x="736815" y="107950"/>
                </a:cubicBezTo>
                <a:cubicBezTo>
                  <a:pt x="741048" y="101600"/>
                  <a:pt x="746102" y="95726"/>
                  <a:pt x="749515" y="88900"/>
                </a:cubicBezTo>
                <a:cubicBezTo>
                  <a:pt x="752508" y="82913"/>
                  <a:pt x="750638" y="74031"/>
                  <a:pt x="755865" y="69850"/>
                </a:cubicBezTo>
                <a:cubicBezTo>
                  <a:pt x="762680" y="64398"/>
                  <a:pt x="772798" y="65617"/>
                  <a:pt x="781265" y="63500"/>
                </a:cubicBezTo>
                <a:cubicBezTo>
                  <a:pt x="787615" y="59267"/>
                  <a:pt x="794919" y="56196"/>
                  <a:pt x="800315" y="50800"/>
                </a:cubicBezTo>
                <a:cubicBezTo>
                  <a:pt x="805711" y="45404"/>
                  <a:pt x="807272" y="36776"/>
                  <a:pt x="813015" y="31750"/>
                </a:cubicBezTo>
                <a:cubicBezTo>
                  <a:pt x="839888" y="8236"/>
                  <a:pt x="844000" y="8722"/>
                  <a:pt x="870165" y="0"/>
                </a:cubicBezTo>
                <a:cubicBezTo>
                  <a:pt x="876515" y="2117"/>
                  <a:pt x="884482" y="1617"/>
                  <a:pt x="889215" y="6350"/>
                </a:cubicBezTo>
                <a:cubicBezTo>
                  <a:pt x="893948" y="11083"/>
                  <a:pt x="890118" y="21509"/>
                  <a:pt x="895565" y="25400"/>
                </a:cubicBezTo>
                <a:cubicBezTo>
                  <a:pt x="906458" y="33181"/>
                  <a:pt x="920678" y="34853"/>
                  <a:pt x="933665" y="38100"/>
                </a:cubicBezTo>
                <a:cubicBezTo>
                  <a:pt x="965559" y="46073"/>
                  <a:pt x="950786" y="41690"/>
                  <a:pt x="978115" y="50800"/>
                </a:cubicBezTo>
                <a:cubicBezTo>
                  <a:pt x="982348" y="57150"/>
                  <a:pt x="987402" y="63024"/>
                  <a:pt x="990815" y="69850"/>
                </a:cubicBezTo>
                <a:cubicBezTo>
                  <a:pt x="1002465" y="93151"/>
                  <a:pt x="989131" y="89894"/>
                  <a:pt x="1016215" y="107950"/>
                </a:cubicBezTo>
                <a:cubicBezTo>
                  <a:pt x="1021784" y="111663"/>
                  <a:pt x="1028915" y="112183"/>
                  <a:pt x="1035265" y="114300"/>
                </a:cubicBezTo>
                <a:cubicBezTo>
                  <a:pt x="1036924" y="113885"/>
                  <a:pt x="1075574" y="104913"/>
                  <a:pt x="1079715" y="101600"/>
                </a:cubicBezTo>
                <a:cubicBezTo>
                  <a:pt x="1085674" y="96832"/>
                  <a:pt x="1087019" y="87946"/>
                  <a:pt x="1092415" y="82550"/>
                </a:cubicBezTo>
                <a:cubicBezTo>
                  <a:pt x="1097811" y="77154"/>
                  <a:pt x="1105115" y="74083"/>
                  <a:pt x="1111465" y="69850"/>
                </a:cubicBezTo>
                <a:cubicBezTo>
                  <a:pt x="1123051" y="52471"/>
                  <a:pt x="1123162" y="47012"/>
                  <a:pt x="1143215" y="38100"/>
                </a:cubicBezTo>
                <a:cubicBezTo>
                  <a:pt x="1155448" y="32663"/>
                  <a:pt x="1181315" y="25400"/>
                  <a:pt x="1181315" y="25400"/>
                </a:cubicBezTo>
                <a:cubicBezTo>
                  <a:pt x="1189782" y="27517"/>
                  <a:pt x="1201035" y="25124"/>
                  <a:pt x="1206715" y="31750"/>
                </a:cubicBezTo>
                <a:cubicBezTo>
                  <a:pt x="1215427" y="41914"/>
                  <a:pt x="1219415" y="69850"/>
                  <a:pt x="1219415" y="69850"/>
                </a:cubicBezTo>
                <a:cubicBezTo>
                  <a:pt x="1217298" y="80433"/>
                  <a:pt x="1218420" y="92229"/>
                  <a:pt x="1213065" y="101600"/>
                </a:cubicBezTo>
                <a:cubicBezTo>
                  <a:pt x="1205198" y="115367"/>
                  <a:pt x="1186562" y="114207"/>
                  <a:pt x="1174965" y="120650"/>
                </a:cubicBezTo>
                <a:cubicBezTo>
                  <a:pt x="1161622" y="128063"/>
                  <a:pt x="1136865" y="146050"/>
                  <a:pt x="1136865" y="146050"/>
                </a:cubicBezTo>
                <a:cubicBezTo>
                  <a:pt x="1134748" y="175683"/>
                  <a:pt x="1133986" y="205445"/>
                  <a:pt x="1130515" y="234950"/>
                </a:cubicBezTo>
                <a:cubicBezTo>
                  <a:pt x="1129733" y="241598"/>
                  <a:pt x="1128898" y="249267"/>
                  <a:pt x="1124165" y="254000"/>
                </a:cubicBezTo>
                <a:cubicBezTo>
                  <a:pt x="1113372" y="264793"/>
                  <a:pt x="1098765" y="270933"/>
                  <a:pt x="1086065" y="279400"/>
                </a:cubicBezTo>
                <a:lnTo>
                  <a:pt x="1067015" y="292100"/>
                </a:lnTo>
                <a:cubicBezTo>
                  <a:pt x="1033148" y="342900"/>
                  <a:pt x="1077598" y="281517"/>
                  <a:pt x="1035265" y="323850"/>
                </a:cubicBezTo>
                <a:cubicBezTo>
                  <a:pt x="1029869" y="329246"/>
                  <a:pt x="1029037" y="338855"/>
                  <a:pt x="1022565" y="342900"/>
                </a:cubicBezTo>
                <a:cubicBezTo>
                  <a:pt x="1011213" y="349995"/>
                  <a:pt x="984465" y="355600"/>
                  <a:pt x="984465" y="355600"/>
                </a:cubicBezTo>
                <a:cubicBezTo>
                  <a:pt x="980232" y="361950"/>
                  <a:pt x="974771" y="367635"/>
                  <a:pt x="971765" y="374650"/>
                </a:cubicBezTo>
                <a:cubicBezTo>
                  <a:pt x="968327" y="382672"/>
                  <a:pt x="970867" y="393235"/>
                  <a:pt x="965415" y="400050"/>
                </a:cubicBezTo>
                <a:cubicBezTo>
                  <a:pt x="961234" y="405277"/>
                  <a:pt x="952899" y="404948"/>
                  <a:pt x="946365" y="406400"/>
                </a:cubicBezTo>
                <a:cubicBezTo>
                  <a:pt x="933796" y="409193"/>
                  <a:pt x="920890" y="410225"/>
                  <a:pt x="908265" y="412750"/>
                </a:cubicBezTo>
                <a:cubicBezTo>
                  <a:pt x="899707" y="414462"/>
                  <a:pt x="891332" y="416983"/>
                  <a:pt x="882865" y="419100"/>
                </a:cubicBezTo>
                <a:cubicBezTo>
                  <a:pt x="853232" y="463550"/>
                  <a:pt x="870165" y="448733"/>
                  <a:pt x="838415" y="469900"/>
                </a:cubicBezTo>
                <a:cubicBezTo>
                  <a:pt x="827832" y="467783"/>
                  <a:pt x="816771" y="467340"/>
                  <a:pt x="806665" y="463550"/>
                </a:cubicBezTo>
                <a:cubicBezTo>
                  <a:pt x="799519" y="460870"/>
                  <a:pt x="794441" y="454263"/>
                  <a:pt x="787615" y="450850"/>
                </a:cubicBezTo>
                <a:cubicBezTo>
                  <a:pt x="781628" y="447857"/>
                  <a:pt x="774915" y="446617"/>
                  <a:pt x="768565" y="444500"/>
                </a:cubicBezTo>
                <a:cubicBezTo>
                  <a:pt x="759970" y="445933"/>
                  <a:pt x="717121" y="452033"/>
                  <a:pt x="705065" y="457200"/>
                </a:cubicBezTo>
                <a:cubicBezTo>
                  <a:pt x="698050" y="460206"/>
                  <a:pt x="692365" y="465667"/>
                  <a:pt x="686015" y="469900"/>
                </a:cubicBezTo>
                <a:cubicBezTo>
                  <a:pt x="656902" y="513569"/>
                  <a:pt x="675095" y="503173"/>
                  <a:pt x="641565" y="514350"/>
                </a:cubicBezTo>
                <a:cubicBezTo>
                  <a:pt x="637035" y="527939"/>
                  <a:pt x="634101" y="542313"/>
                  <a:pt x="622515" y="552450"/>
                </a:cubicBezTo>
                <a:cubicBezTo>
                  <a:pt x="611028" y="562501"/>
                  <a:pt x="595208" y="567057"/>
                  <a:pt x="584415" y="577850"/>
                </a:cubicBezTo>
                <a:cubicBezTo>
                  <a:pt x="578065" y="584200"/>
                  <a:pt x="572264" y="591151"/>
                  <a:pt x="565365" y="596900"/>
                </a:cubicBezTo>
                <a:cubicBezTo>
                  <a:pt x="512321" y="641103"/>
                  <a:pt x="582920" y="572995"/>
                  <a:pt x="527265" y="628650"/>
                </a:cubicBezTo>
                <a:cubicBezTo>
                  <a:pt x="525148" y="635000"/>
                  <a:pt x="522228" y="641136"/>
                  <a:pt x="520915" y="647700"/>
                </a:cubicBezTo>
                <a:cubicBezTo>
                  <a:pt x="517980" y="662376"/>
                  <a:pt x="520644" y="678473"/>
                  <a:pt x="514565" y="692150"/>
                </a:cubicBezTo>
                <a:cubicBezTo>
                  <a:pt x="509366" y="703849"/>
                  <a:pt x="485723" y="706571"/>
                  <a:pt x="476465" y="711200"/>
                </a:cubicBezTo>
                <a:cubicBezTo>
                  <a:pt x="469639" y="714613"/>
                  <a:pt x="463765" y="719667"/>
                  <a:pt x="457415" y="723900"/>
                </a:cubicBezTo>
                <a:cubicBezTo>
                  <a:pt x="427782" y="768350"/>
                  <a:pt x="444715" y="753533"/>
                  <a:pt x="412965" y="774700"/>
                </a:cubicBezTo>
                <a:cubicBezTo>
                  <a:pt x="401379" y="792079"/>
                  <a:pt x="401268" y="797538"/>
                  <a:pt x="381215" y="806450"/>
                </a:cubicBezTo>
                <a:cubicBezTo>
                  <a:pt x="368982" y="811887"/>
                  <a:pt x="343115" y="819150"/>
                  <a:pt x="343115" y="819150"/>
                </a:cubicBezTo>
                <a:cubicBezTo>
                  <a:pt x="302898" y="817033"/>
                  <a:pt x="262368" y="818241"/>
                  <a:pt x="222465" y="812800"/>
                </a:cubicBezTo>
                <a:cubicBezTo>
                  <a:pt x="214903" y="811769"/>
                  <a:pt x="208183" y="806059"/>
                  <a:pt x="203415" y="800100"/>
                </a:cubicBezTo>
                <a:cubicBezTo>
                  <a:pt x="199234" y="794873"/>
                  <a:pt x="199182" y="787400"/>
                  <a:pt x="197065" y="781050"/>
                </a:cubicBezTo>
                <a:cubicBezTo>
                  <a:pt x="186482" y="783167"/>
                  <a:pt x="174686" y="782045"/>
                  <a:pt x="165315" y="787400"/>
                </a:cubicBezTo>
                <a:cubicBezTo>
                  <a:pt x="158689" y="791186"/>
                  <a:pt x="158011" y="801054"/>
                  <a:pt x="152615" y="806450"/>
                </a:cubicBezTo>
                <a:cubicBezTo>
                  <a:pt x="147219" y="811846"/>
                  <a:pt x="139915" y="814917"/>
                  <a:pt x="133565" y="819150"/>
                </a:cubicBezTo>
                <a:cubicBezTo>
                  <a:pt x="125098" y="814917"/>
                  <a:pt x="116282" y="811320"/>
                  <a:pt x="108165" y="806450"/>
                </a:cubicBezTo>
                <a:cubicBezTo>
                  <a:pt x="95077" y="798597"/>
                  <a:pt x="70065" y="781050"/>
                  <a:pt x="70065" y="781050"/>
                </a:cubicBezTo>
                <a:cubicBezTo>
                  <a:pt x="49197" y="788006"/>
                  <a:pt x="37619" y="795167"/>
                  <a:pt x="12915" y="781050"/>
                </a:cubicBezTo>
                <a:cubicBezTo>
                  <a:pt x="5896" y="777039"/>
                  <a:pt x="1273" y="770467"/>
                  <a:pt x="215" y="762000"/>
                </a:cubicBezTo>
                <a:close/>
              </a:path>
            </a:pathLst>
          </a:custGeom>
          <a:noFill/>
          <a:ln w="12700" cmpd="sng">
            <a:solidFill>
              <a:schemeClr val="accent2">
                <a:lumMod val="40000"/>
                <a:lumOff val="6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4337050" y="3422650"/>
            <a:ext cx="1759230" cy="2159000"/>
          </a:xfrm>
          <a:custGeom>
            <a:avLst/>
            <a:gdLst>
              <a:gd name="connsiteX0" fmla="*/ 38100 w 1759230"/>
              <a:gd name="connsiteY0" fmla="*/ 1047750 h 2159000"/>
              <a:gd name="connsiteX1" fmla="*/ 69850 w 1759230"/>
              <a:gd name="connsiteY1" fmla="*/ 1041400 h 2159000"/>
              <a:gd name="connsiteX2" fmla="*/ 57150 w 1759230"/>
              <a:gd name="connsiteY2" fmla="*/ 1022350 h 2159000"/>
              <a:gd name="connsiteX3" fmla="*/ 19050 w 1759230"/>
              <a:gd name="connsiteY3" fmla="*/ 996950 h 2159000"/>
              <a:gd name="connsiteX4" fmla="*/ 0 w 1759230"/>
              <a:gd name="connsiteY4" fmla="*/ 984250 h 2159000"/>
              <a:gd name="connsiteX5" fmla="*/ 6350 w 1759230"/>
              <a:gd name="connsiteY5" fmla="*/ 946150 h 2159000"/>
              <a:gd name="connsiteX6" fmla="*/ 44450 w 1759230"/>
              <a:gd name="connsiteY6" fmla="*/ 920750 h 2159000"/>
              <a:gd name="connsiteX7" fmla="*/ 50800 w 1759230"/>
              <a:gd name="connsiteY7" fmla="*/ 901700 h 2159000"/>
              <a:gd name="connsiteX8" fmla="*/ 63500 w 1759230"/>
              <a:gd name="connsiteY8" fmla="*/ 882650 h 2159000"/>
              <a:gd name="connsiteX9" fmla="*/ 69850 w 1759230"/>
              <a:gd name="connsiteY9" fmla="*/ 857250 h 2159000"/>
              <a:gd name="connsiteX10" fmla="*/ 76200 w 1759230"/>
              <a:gd name="connsiteY10" fmla="*/ 838200 h 2159000"/>
              <a:gd name="connsiteX11" fmla="*/ 88900 w 1759230"/>
              <a:gd name="connsiteY11" fmla="*/ 698500 h 2159000"/>
              <a:gd name="connsiteX12" fmla="*/ 101600 w 1759230"/>
              <a:gd name="connsiteY12" fmla="*/ 660400 h 2159000"/>
              <a:gd name="connsiteX13" fmla="*/ 107950 w 1759230"/>
              <a:gd name="connsiteY13" fmla="*/ 641350 h 2159000"/>
              <a:gd name="connsiteX14" fmla="*/ 82550 w 1759230"/>
              <a:gd name="connsiteY14" fmla="*/ 615950 h 2159000"/>
              <a:gd name="connsiteX15" fmla="*/ 69850 w 1759230"/>
              <a:gd name="connsiteY15" fmla="*/ 596900 h 2159000"/>
              <a:gd name="connsiteX16" fmla="*/ 50800 w 1759230"/>
              <a:gd name="connsiteY16" fmla="*/ 584200 h 2159000"/>
              <a:gd name="connsiteX17" fmla="*/ 44450 w 1759230"/>
              <a:gd name="connsiteY17" fmla="*/ 533400 h 2159000"/>
              <a:gd name="connsiteX18" fmla="*/ 82550 w 1759230"/>
              <a:gd name="connsiteY18" fmla="*/ 514350 h 2159000"/>
              <a:gd name="connsiteX19" fmla="*/ 120650 w 1759230"/>
              <a:gd name="connsiteY19" fmla="*/ 488950 h 2159000"/>
              <a:gd name="connsiteX20" fmla="*/ 146050 w 1759230"/>
              <a:gd name="connsiteY20" fmla="*/ 412750 h 2159000"/>
              <a:gd name="connsiteX21" fmla="*/ 152400 w 1759230"/>
              <a:gd name="connsiteY21" fmla="*/ 393700 h 2159000"/>
              <a:gd name="connsiteX22" fmla="*/ 203200 w 1759230"/>
              <a:gd name="connsiteY22" fmla="*/ 374650 h 2159000"/>
              <a:gd name="connsiteX23" fmla="*/ 209550 w 1759230"/>
              <a:gd name="connsiteY23" fmla="*/ 298450 h 2159000"/>
              <a:gd name="connsiteX24" fmla="*/ 222250 w 1759230"/>
              <a:gd name="connsiteY24" fmla="*/ 279400 h 2159000"/>
              <a:gd name="connsiteX25" fmla="*/ 241300 w 1759230"/>
              <a:gd name="connsiteY25" fmla="*/ 196850 h 2159000"/>
              <a:gd name="connsiteX26" fmla="*/ 254000 w 1759230"/>
              <a:gd name="connsiteY26" fmla="*/ 177800 h 2159000"/>
              <a:gd name="connsiteX27" fmla="*/ 292100 w 1759230"/>
              <a:gd name="connsiteY27" fmla="*/ 165100 h 2159000"/>
              <a:gd name="connsiteX28" fmla="*/ 298450 w 1759230"/>
              <a:gd name="connsiteY28" fmla="*/ 139700 h 2159000"/>
              <a:gd name="connsiteX29" fmla="*/ 304800 w 1759230"/>
              <a:gd name="connsiteY29" fmla="*/ 107950 h 2159000"/>
              <a:gd name="connsiteX30" fmla="*/ 317500 w 1759230"/>
              <a:gd name="connsiteY30" fmla="*/ 69850 h 2159000"/>
              <a:gd name="connsiteX31" fmla="*/ 336550 w 1759230"/>
              <a:gd name="connsiteY31" fmla="*/ 63500 h 2159000"/>
              <a:gd name="connsiteX32" fmla="*/ 349250 w 1759230"/>
              <a:gd name="connsiteY32" fmla="*/ 44450 h 2159000"/>
              <a:gd name="connsiteX33" fmla="*/ 387350 w 1759230"/>
              <a:gd name="connsiteY33" fmla="*/ 25400 h 2159000"/>
              <a:gd name="connsiteX34" fmla="*/ 406400 w 1759230"/>
              <a:gd name="connsiteY34" fmla="*/ 12700 h 2159000"/>
              <a:gd name="connsiteX35" fmla="*/ 444500 w 1759230"/>
              <a:gd name="connsiteY35" fmla="*/ 0 h 2159000"/>
              <a:gd name="connsiteX36" fmla="*/ 457200 w 1759230"/>
              <a:gd name="connsiteY36" fmla="*/ 19050 h 2159000"/>
              <a:gd name="connsiteX37" fmla="*/ 469900 w 1759230"/>
              <a:gd name="connsiteY37" fmla="*/ 95250 h 2159000"/>
              <a:gd name="connsiteX38" fmla="*/ 476250 w 1759230"/>
              <a:gd name="connsiteY38" fmla="*/ 171450 h 2159000"/>
              <a:gd name="connsiteX39" fmla="*/ 482600 w 1759230"/>
              <a:gd name="connsiteY39" fmla="*/ 190500 h 2159000"/>
              <a:gd name="connsiteX40" fmla="*/ 501650 w 1759230"/>
              <a:gd name="connsiteY40" fmla="*/ 203200 h 2159000"/>
              <a:gd name="connsiteX41" fmla="*/ 539750 w 1759230"/>
              <a:gd name="connsiteY41" fmla="*/ 228600 h 2159000"/>
              <a:gd name="connsiteX42" fmla="*/ 584200 w 1759230"/>
              <a:gd name="connsiteY42" fmla="*/ 222250 h 2159000"/>
              <a:gd name="connsiteX43" fmla="*/ 603250 w 1759230"/>
              <a:gd name="connsiteY43" fmla="*/ 254000 h 2159000"/>
              <a:gd name="connsiteX44" fmla="*/ 565150 w 1759230"/>
              <a:gd name="connsiteY44" fmla="*/ 266700 h 2159000"/>
              <a:gd name="connsiteX45" fmla="*/ 546100 w 1759230"/>
              <a:gd name="connsiteY45" fmla="*/ 279400 h 2159000"/>
              <a:gd name="connsiteX46" fmla="*/ 571500 w 1759230"/>
              <a:gd name="connsiteY46" fmla="*/ 304800 h 2159000"/>
              <a:gd name="connsiteX47" fmla="*/ 609600 w 1759230"/>
              <a:gd name="connsiteY47" fmla="*/ 330200 h 2159000"/>
              <a:gd name="connsiteX48" fmla="*/ 622300 w 1759230"/>
              <a:gd name="connsiteY48" fmla="*/ 368300 h 2159000"/>
              <a:gd name="connsiteX49" fmla="*/ 628650 w 1759230"/>
              <a:gd name="connsiteY49" fmla="*/ 387350 h 2159000"/>
              <a:gd name="connsiteX50" fmla="*/ 647700 w 1759230"/>
              <a:gd name="connsiteY50" fmla="*/ 393700 h 2159000"/>
              <a:gd name="connsiteX51" fmla="*/ 679450 w 1759230"/>
              <a:gd name="connsiteY51" fmla="*/ 400050 h 2159000"/>
              <a:gd name="connsiteX52" fmla="*/ 698500 w 1759230"/>
              <a:gd name="connsiteY52" fmla="*/ 457200 h 2159000"/>
              <a:gd name="connsiteX53" fmla="*/ 704850 w 1759230"/>
              <a:gd name="connsiteY53" fmla="*/ 476250 h 2159000"/>
              <a:gd name="connsiteX54" fmla="*/ 723900 w 1759230"/>
              <a:gd name="connsiteY54" fmla="*/ 488950 h 2159000"/>
              <a:gd name="connsiteX55" fmla="*/ 755650 w 1759230"/>
              <a:gd name="connsiteY55" fmla="*/ 533400 h 2159000"/>
              <a:gd name="connsiteX56" fmla="*/ 774700 w 1759230"/>
              <a:gd name="connsiteY56" fmla="*/ 546100 h 2159000"/>
              <a:gd name="connsiteX57" fmla="*/ 781050 w 1759230"/>
              <a:gd name="connsiteY57" fmla="*/ 565150 h 2159000"/>
              <a:gd name="connsiteX58" fmla="*/ 742950 w 1759230"/>
              <a:gd name="connsiteY58" fmla="*/ 641350 h 2159000"/>
              <a:gd name="connsiteX59" fmla="*/ 736600 w 1759230"/>
              <a:gd name="connsiteY59" fmla="*/ 660400 h 2159000"/>
              <a:gd name="connsiteX60" fmla="*/ 742950 w 1759230"/>
              <a:gd name="connsiteY60" fmla="*/ 679450 h 2159000"/>
              <a:gd name="connsiteX61" fmla="*/ 762000 w 1759230"/>
              <a:gd name="connsiteY61" fmla="*/ 685800 h 2159000"/>
              <a:gd name="connsiteX62" fmla="*/ 819150 w 1759230"/>
              <a:gd name="connsiteY62" fmla="*/ 692150 h 2159000"/>
              <a:gd name="connsiteX63" fmla="*/ 806450 w 1759230"/>
              <a:gd name="connsiteY63" fmla="*/ 755650 h 2159000"/>
              <a:gd name="connsiteX64" fmla="*/ 787400 w 1759230"/>
              <a:gd name="connsiteY64" fmla="*/ 793750 h 2159000"/>
              <a:gd name="connsiteX65" fmla="*/ 831850 w 1759230"/>
              <a:gd name="connsiteY65" fmla="*/ 838200 h 2159000"/>
              <a:gd name="connsiteX66" fmla="*/ 850900 w 1759230"/>
              <a:gd name="connsiteY66" fmla="*/ 850900 h 2159000"/>
              <a:gd name="connsiteX67" fmla="*/ 876300 w 1759230"/>
              <a:gd name="connsiteY67" fmla="*/ 889000 h 2159000"/>
              <a:gd name="connsiteX68" fmla="*/ 889000 w 1759230"/>
              <a:gd name="connsiteY68" fmla="*/ 908050 h 2159000"/>
              <a:gd name="connsiteX69" fmla="*/ 908050 w 1759230"/>
              <a:gd name="connsiteY69" fmla="*/ 914400 h 2159000"/>
              <a:gd name="connsiteX70" fmla="*/ 1028700 w 1759230"/>
              <a:gd name="connsiteY70" fmla="*/ 958850 h 2159000"/>
              <a:gd name="connsiteX71" fmla="*/ 1035050 w 1759230"/>
              <a:gd name="connsiteY71" fmla="*/ 977900 h 2159000"/>
              <a:gd name="connsiteX72" fmla="*/ 1016000 w 1759230"/>
              <a:gd name="connsiteY72" fmla="*/ 1041400 h 2159000"/>
              <a:gd name="connsiteX73" fmla="*/ 1041400 w 1759230"/>
              <a:gd name="connsiteY73" fmla="*/ 1117600 h 2159000"/>
              <a:gd name="connsiteX74" fmla="*/ 1085850 w 1759230"/>
              <a:gd name="connsiteY74" fmla="*/ 1111250 h 2159000"/>
              <a:gd name="connsiteX75" fmla="*/ 1104900 w 1759230"/>
              <a:gd name="connsiteY75" fmla="*/ 1104900 h 2159000"/>
              <a:gd name="connsiteX76" fmla="*/ 1123950 w 1759230"/>
              <a:gd name="connsiteY76" fmla="*/ 1092200 h 2159000"/>
              <a:gd name="connsiteX77" fmla="*/ 1276350 w 1759230"/>
              <a:gd name="connsiteY77" fmla="*/ 1085850 h 2159000"/>
              <a:gd name="connsiteX78" fmla="*/ 1301750 w 1759230"/>
              <a:gd name="connsiteY78" fmla="*/ 1092200 h 2159000"/>
              <a:gd name="connsiteX79" fmla="*/ 1314450 w 1759230"/>
              <a:gd name="connsiteY79" fmla="*/ 1130300 h 2159000"/>
              <a:gd name="connsiteX80" fmla="*/ 1327150 w 1759230"/>
              <a:gd name="connsiteY80" fmla="*/ 1168400 h 2159000"/>
              <a:gd name="connsiteX81" fmla="*/ 1333500 w 1759230"/>
              <a:gd name="connsiteY81" fmla="*/ 1187450 h 2159000"/>
              <a:gd name="connsiteX82" fmla="*/ 1339850 w 1759230"/>
              <a:gd name="connsiteY82" fmla="*/ 1206500 h 2159000"/>
              <a:gd name="connsiteX83" fmla="*/ 1377950 w 1759230"/>
              <a:gd name="connsiteY83" fmla="*/ 1231900 h 2159000"/>
              <a:gd name="connsiteX84" fmla="*/ 1397000 w 1759230"/>
              <a:gd name="connsiteY84" fmla="*/ 1244600 h 2159000"/>
              <a:gd name="connsiteX85" fmla="*/ 1422400 w 1759230"/>
              <a:gd name="connsiteY85" fmla="*/ 1282700 h 2159000"/>
              <a:gd name="connsiteX86" fmla="*/ 1536700 w 1759230"/>
              <a:gd name="connsiteY86" fmla="*/ 1308100 h 2159000"/>
              <a:gd name="connsiteX87" fmla="*/ 1555750 w 1759230"/>
              <a:gd name="connsiteY87" fmla="*/ 1327150 h 2159000"/>
              <a:gd name="connsiteX88" fmla="*/ 1574800 w 1759230"/>
              <a:gd name="connsiteY88" fmla="*/ 1339850 h 2159000"/>
              <a:gd name="connsiteX89" fmla="*/ 1644650 w 1759230"/>
              <a:gd name="connsiteY89" fmla="*/ 1352550 h 2159000"/>
              <a:gd name="connsiteX90" fmla="*/ 1670050 w 1759230"/>
              <a:gd name="connsiteY90" fmla="*/ 1390650 h 2159000"/>
              <a:gd name="connsiteX91" fmla="*/ 1682750 w 1759230"/>
              <a:gd name="connsiteY91" fmla="*/ 1409700 h 2159000"/>
              <a:gd name="connsiteX92" fmla="*/ 1720850 w 1759230"/>
              <a:gd name="connsiteY92" fmla="*/ 1435100 h 2159000"/>
              <a:gd name="connsiteX93" fmla="*/ 1739900 w 1759230"/>
              <a:gd name="connsiteY93" fmla="*/ 1447800 h 2159000"/>
              <a:gd name="connsiteX94" fmla="*/ 1752600 w 1759230"/>
              <a:gd name="connsiteY94" fmla="*/ 1466850 h 2159000"/>
              <a:gd name="connsiteX95" fmla="*/ 1752600 w 1759230"/>
              <a:gd name="connsiteY95" fmla="*/ 1619250 h 2159000"/>
              <a:gd name="connsiteX96" fmla="*/ 1746250 w 1759230"/>
              <a:gd name="connsiteY96" fmla="*/ 1638300 h 2159000"/>
              <a:gd name="connsiteX97" fmla="*/ 1708150 w 1759230"/>
              <a:gd name="connsiteY97" fmla="*/ 1663700 h 2159000"/>
              <a:gd name="connsiteX98" fmla="*/ 1689100 w 1759230"/>
              <a:gd name="connsiteY98" fmla="*/ 1676400 h 2159000"/>
              <a:gd name="connsiteX99" fmla="*/ 1670050 w 1759230"/>
              <a:gd name="connsiteY99" fmla="*/ 1689100 h 2159000"/>
              <a:gd name="connsiteX100" fmla="*/ 1663700 w 1759230"/>
              <a:gd name="connsiteY100" fmla="*/ 1752600 h 2159000"/>
              <a:gd name="connsiteX101" fmla="*/ 1638300 w 1759230"/>
              <a:gd name="connsiteY101" fmla="*/ 1765300 h 2159000"/>
              <a:gd name="connsiteX102" fmla="*/ 1600200 w 1759230"/>
              <a:gd name="connsiteY102" fmla="*/ 1790700 h 2159000"/>
              <a:gd name="connsiteX103" fmla="*/ 1562100 w 1759230"/>
              <a:gd name="connsiteY103" fmla="*/ 1803400 h 2159000"/>
              <a:gd name="connsiteX104" fmla="*/ 1536700 w 1759230"/>
              <a:gd name="connsiteY104" fmla="*/ 1828800 h 2159000"/>
              <a:gd name="connsiteX105" fmla="*/ 1517650 w 1759230"/>
              <a:gd name="connsiteY105" fmla="*/ 1841500 h 2159000"/>
              <a:gd name="connsiteX106" fmla="*/ 1219200 w 1759230"/>
              <a:gd name="connsiteY106" fmla="*/ 1847850 h 2159000"/>
              <a:gd name="connsiteX107" fmla="*/ 1187450 w 1759230"/>
              <a:gd name="connsiteY107" fmla="*/ 1873250 h 2159000"/>
              <a:gd name="connsiteX108" fmla="*/ 1149350 w 1759230"/>
              <a:gd name="connsiteY108" fmla="*/ 1892300 h 2159000"/>
              <a:gd name="connsiteX109" fmla="*/ 1117600 w 1759230"/>
              <a:gd name="connsiteY109" fmla="*/ 1885950 h 2159000"/>
              <a:gd name="connsiteX110" fmla="*/ 1079500 w 1759230"/>
              <a:gd name="connsiteY110" fmla="*/ 1873250 h 2159000"/>
              <a:gd name="connsiteX111" fmla="*/ 1066800 w 1759230"/>
              <a:gd name="connsiteY111" fmla="*/ 1892300 h 2159000"/>
              <a:gd name="connsiteX112" fmla="*/ 1079500 w 1759230"/>
              <a:gd name="connsiteY112" fmla="*/ 1943100 h 2159000"/>
              <a:gd name="connsiteX113" fmla="*/ 1060450 w 1759230"/>
              <a:gd name="connsiteY113" fmla="*/ 1993900 h 2159000"/>
              <a:gd name="connsiteX114" fmla="*/ 1041400 w 1759230"/>
              <a:gd name="connsiteY114" fmla="*/ 2000250 h 2159000"/>
              <a:gd name="connsiteX115" fmla="*/ 1028700 w 1759230"/>
              <a:gd name="connsiteY115" fmla="*/ 2019300 h 2159000"/>
              <a:gd name="connsiteX116" fmla="*/ 1009650 w 1759230"/>
              <a:gd name="connsiteY116" fmla="*/ 2032000 h 2159000"/>
              <a:gd name="connsiteX117" fmla="*/ 984250 w 1759230"/>
              <a:gd name="connsiteY117" fmla="*/ 2070100 h 2159000"/>
              <a:gd name="connsiteX118" fmla="*/ 939800 w 1759230"/>
              <a:gd name="connsiteY118" fmla="*/ 2095500 h 2159000"/>
              <a:gd name="connsiteX119" fmla="*/ 882650 w 1759230"/>
              <a:gd name="connsiteY119" fmla="*/ 2139950 h 2159000"/>
              <a:gd name="connsiteX120" fmla="*/ 844550 w 1759230"/>
              <a:gd name="connsiteY120" fmla="*/ 2152650 h 2159000"/>
              <a:gd name="connsiteX121" fmla="*/ 825500 w 1759230"/>
              <a:gd name="connsiteY121" fmla="*/ 2159000 h 2159000"/>
              <a:gd name="connsiteX122" fmla="*/ 781050 w 1759230"/>
              <a:gd name="connsiteY122" fmla="*/ 2152650 h 2159000"/>
              <a:gd name="connsiteX123" fmla="*/ 774700 w 1759230"/>
              <a:gd name="connsiteY123" fmla="*/ 2133600 h 2159000"/>
              <a:gd name="connsiteX124" fmla="*/ 736600 w 1759230"/>
              <a:gd name="connsiteY124" fmla="*/ 2139950 h 2159000"/>
              <a:gd name="connsiteX125" fmla="*/ 755650 w 1759230"/>
              <a:gd name="connsiteY125" fmla="*/ 2120900 h 2159000"/>
              <a:gd name="connsiteX126" fmla="*/ 717550 w 1759230"/>
              <a:gd name="connsiteY126" fmla="*/ 2114550 h 2159000"/>
              <a:gd name="connsiteX127" fmla="*/ 673100 w 1759230"/>
              <a:gd name="connsiteY127" fmla="*/ 2101850 h 2159000"/>
              <a:gd name="connsiteX128" fmla="*/ 660400 w 1759230"/>
              <a:gd name="connsiteY128" fmla="*/ 2082800 h 2159000"/>
              <a:gd name="connsiteX129" fmla="*/ 622300 w 1759230"/>
              <a:gd name="connsiteY129" fmla="*/ 2057400 h 2159000"/>
              <a:gd name="connsiteX130" fmla="*/ 603250 w 1759230"/>
              <a:gd name="connsiteY130" fmla="*/ 2019300 h 2159000"/>
              <a:gd name="connsiteX131" fmla="*/ 596900 w 1759230"/>
              <a:gd name="connsiteY131" fmla="*/ 2000250 h 2159000"/>
              <a:gd name="connsiteX132" fmla="*/ 571500 w 1759230"/>
              <a:gd name="connsiteY132" fmla="*/ 1962150 h 2159000"/>
              <a:gd name="connsiteX133" fmla="*/ 558800 w 1759230"/>
              <a:gd name="connsiteY133" fmla="*/ 1943100 h 2159000"/>
              <a:gd name="connsiteX134" fmla="*/ 552450 w 1759230"/>
              <a:gd name="connsiteY134" fmla="*/ 1816100 h 2159000"/>
              <a:gd name="connsiteX135" fmla="*/ 539750 w 1759230"/>
              <a:gd name="connsiteY135" fmla="*/ 1778000 h 2159000"/>
              <a:gd name="connsiteX136" fmla="*/ 501650 w 1759230"/>
              <a:gd name="connsiteY136" fmla="*/ 1752600 h 2159000"/>
              <a:gd name="connsiteX137" fmla="*/ 495300 w 1759230"/>
              <a:gd name="connsiteY137" fmla="*/ 1733550 h 2159000"/>
              <a:gd name="connsiteX138" fmla="*/ 463550 w 1759230"/>
              <a:gd name="connsiteY138" fmla="*/ 1695450 h 2159000"/>
              <a:gd name="connsiteX139" fmla="*/ 450850 w 1759230"/>
              <a:gd name="connsiteY139" fmla="*/ 1657350 h 2159000"/>
              <a:gd name="connsiteX140" fmla="*/ 457200 w 1759230"/>
              <a:gd name="connsiteY140" fmla="*/ 1619250 h 2159000"/>
              <a:gd name="connsiteX141" fmla="*/ 488950 w 1759230"/>
              <a:gd name="connsiteY141" fmla="*/ 1593850 h 2159000"/>
              <a:gd name="connsiteX142" fmla="*/ 508000 w 1759230"/>
              <a:gd name="connsiteY142" fmla="*/ 1581150 h 2159000"/>
              <a:gd name="connsiteX143" fmla="*/ 527050 w 1759230"/>
              <a:gd name="connsiteY143" fmla="*/ 1574800 h 2159000"/>
              <a:gd name="connsiteX144" fmla="*/ 577850 w 1759230"/>
              <a:gd name="connsiteY144" fmla="*/ 1562100 h 2159000"/>
              <a:gd name="connsiteX145" fmla="*/ 622300 w 1759230"/>
              <a:gd name="connsiteY145" fmla="*/ 1517650 h 2159000"/>
              <a:gd name="connsiteX146" fmla="*/ 654050 w 1759230"/>
              <a:gd name="connsiteY146" fmla="*/ 1524000 h 2159000"/>
              <a:gd name="connsiteX147" fmla="*/ 673100 w 1759230"/>
              <a:gd name="connsiteY147" fmla="*/ 1536700 h 2159000"/>
              <a:gd name="connsiteX148" fmla="*/ 692150 w 1759230"/>
              <a:gd name="connsiteY148" fmla="*/ 1543050 h 2159000"/>
              <a:gd name="connsiteX149" fmla="*/ 698500 w 1759230"/>
              <a:gd name="connsiteY149" fmla="*/ 1524000 h 2159000"/>
              <a:gd name="connsiteX150" fmla="*/ 685800 w 1759230"/>
              <a:gd name="connsiteY150" fmla="*/ 1485900 h 2159000"/>
              <a:gd name="connsiteX151" fmla="*/ 628650 w 1759230"/>
              <a:gd name="connsiteY151" fmla="*/ 1441450 h 2159000"/>
              <a:gd name="connsiteX152" fmla="*/ 615950 w 1759230"/>
              <a:gd name="connsiteY152" fmla="*/ 1339850 h 2159000"/>
              <a:gd name="connsiteX153" fmla="*/ 609600 w 1759230"/>
              <a:gd name="connsiteY153" fmla="*/ 1314450 h 2159000"/>
              <a:gd name="connsiteX154" fmla="*/ 552450 w 1759230"/>
              <a:gd name="connsiteY154" fmla="*/ 1282700 h 2159000"/>
              <a:gd name="connsiteX155" fmla="*/ 533400 w 1759230"/>
              <a:gd name="connsiteY155" fmla="*/ 1270000 h 2159000"/>
              <a:gd name="connsiteX156" fmla="*/ 520700 w 1759230"/>
              <a:gd name="connsiteY156" fmla="*/ 1231900 h 2159000"/>
              <a:gd name="connsiteX157" fmla="*/ 482600 w 1759230"/>
              <a:gd name="connsiteY157" fmla="*/ 1200150 h 2159000"/>
              <a:gd name="connsiteX158" fmla="*/ 463550 w 1759230"/>
              <a:gd name="connsiteY158" fmla="*/ 1162050 h 2159000"/>
              <a:gd name="connsiteX159" fmla="*/ 406400 w 1759230"/>
              <a:gd name="connsiteY159" fmla="*/ 1117600 h 2159000"/>
              <a:gd name="connsiteX160" fmla="*/ 349250 w 1759230"/>
              <a:gd name="connsiteY160" fmla="*/ 1111250 h 2159000"/>
              <a:gd name="connsiteX161" fmla="*/ 330200 w 1759230"/>
              <a:gd name="connsiteY161" fmla="*/ 1098550 h 2159000"/>
              <a:gd name="connsiteX162" fmla="*/ 247650 w 1759230"/>
              <a:gd name="connsiteY162" fmla="*/ 1111250 h 2159000"/>
              <a:gd name="connsiteX163" fmla="*/ 209550 w 1759230"/>
              <a:gd name="connsiteY163" fmla="*/ 1117600 h 2159000"/>
              <a:gd name="connsiteX164" fmla="*/ 171450 w 1759230"/>
              <a:gd name="connsiteY164" fmla="*/ 1130300 h 2159000"/>
              <a:gd name="connsiteX165" fmla="*/ 133350 w 1759230"/>
              <a:gd name="connsiteY165" fmla="*/ 1117600 h 2159000"/>
              <a:gd name="connsiteX166" fmla="*/ 107950 w 1759230"/>
              <a:gd name="connsiteY166" fmla="*/ 1085850 h 2159000"/>
              <a:gd name="connsiteX167" fmla="*/ 38100 w 1759230"/>
              <a:gd name="connsiteY167" fmla="*/ 104775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759230" h="2159000">
                <a:moveTo>
                  <a:pt x="38100" y="1047750"/>
                </a:moveTo>
                <a:cubicBezTo>
                  <a:pt x="31750" y="1040342"/>
                  <a:pt x="63374" y="1050034"/>
                  <a:pt x="69850" y="1041400"/>
                </a:cubicBezTo>
                <a:cubicBezTo>
                  <a:pt x="74429" y="1035295"/>
                  <a:pt x="62893" y="1027376"/>
                  <a:pt x="57150" y="1022350"/>
                </a:cubicBezTo>
                <a:cubicBezTo>
                  <a:pt x="45663" y="1012299"/>
                  <a:pt x="31750" y="1005417"/>
                  <a:pt x="19050" y="996950"/>
                </a:cubicBezTo>
                <a:lnTo>
                  <a:pt x="0" y="984250"/>
                </a:lnTo>
                <a:cubicBezTo>
                  <a:pt x="2117" y="971550"/>
                  <a:pt x="-1033" y="956698"/>
                  <a:pt x="6350" y="946150"/>
                </a:cubicBezTo>
                <a:cubicBezTo>
                  <a:pt x="15103" y="933646"/>
                  <a:pt x="44450" y="920750"/>
                  <a:pt x="44450" y="920750"/>
                </a:cubicBezTo>
                <a:cubicBezTo>
                  <a:pt x="46567" y="914400"/>
                  <a:pt x="47807" y="907687"/>
                  <a:pt x="50800" y="901700"/>
                </a:cubicBezTo>
                <a:cubicBezTo>
                  <a:pt x="54213" y="894874"/>
                  <a:pt x="60494" y="889665"/>
                  <a:pt x="63500" y="882650"/>
                </a:cubicBezTo>
                <a:cubicBezTo>
                  <a:pt x="66938" y="874628"/>
                  <a:pt x="67452" y="865641"/>
                  <a:pt x="69850" y="857250"/>
                </a:cubicBezTo>
                <a:cubicBezTo>
                  <a:pt x="71689" y="850814"/>
                  <a:pt x="74083" y="844550"/>
                  <a:pt x="76200" y="838200"/>
                </a:cubicBezTo>
                <a:cubicBezTo>
                  <a:pt x="79933" y="771011"/>
                  <a:pt x="74004" y="748152"/>
                  <a:pt x="88900" y="698500"/>
                </a:cubicBezTo>
                <a:cubicBezTo>
                  <a:pt x="92747" y="685678"/>
                  <a:pt x="97367" y="673100"/>
                  <a:pt x="101600" y="660400"/>
                </a:cubicBezTo>
                <a:lnTo>
                  <a:pt x="107950" y="641350"/>
                </a:lnTo>
                <a:cubicBezTo>
                  <a:pt x="94095" y="599786"/>
                  <a:pt x="113338" y="640580"/>
                  <a:pt x="82550" y="615950"/>
                </a:cubicBezTo>
                <a:cubicBezTo>
                  <a:pt x="76591" y="611182"/>
                  <a:pt x="75246" y="602296"/>
                  <a:pt x="69850" y="596900"/>
                </a:cubicBezTo>
                <a:cubicBezTo>
                  <a:pt x="64454" y="591504"/>
                  <a:pt x="57150" y="588433"/>
                  <a:pt x="50800" y="584200"/>
                </a:cubicBezTo>
                <a:cubicBezTo>
                  <a:pt x="37662" y="564492"/>
                  <a:pt x="28757" y="560863"/>
                  <a:pt x="44450" y="533400"/>
                </a:cubicBezTo>
                <a:cubicBezTo>
                  <a:pt x="52317" y="519633"/>
                  <a:pt x="70953" y="520793"/>
                  <a:pt x="82550" y="514350"/>
                </a:cubicBezTo>
                <a:cubicBezTo>
                  <a:pt x="95893" y="506937"/>
                  <a:pt x="120650" y="488950"/>
                  <a:pt x="120650" y="488950"/>
                </a:cubicBezTo>
                <a:lnTo>
                  <a:pt x="146050" y="412750"/>
                </a:lnTo>
                <a:cubicBezTo>
                  <a:pt x="148167" y="406400"/>
                  <a:pt x="146831" y="397413"/>
                  <a:pt x="152400" y="393700"/>
                </a:cubicBezTo>
                <a:cubicBezTo>
                  <a:pt x="180430" y="375013"/>
                  <a:pt x="163966" y="382497"/>
                  <a:pt x="203200" y="374650"/>
                </a:cubicBezTo>
                <a:cubicBezTo>
                  <a:pt x="232260" y="331060"/>
                  <a:pt x="202357" y="384763"/>
                  <a:pt x="209550" y="298450"/>
                </a:cubicBezTo>
                <a:cubicBezTo>
                  <a:pt x="210184" y="290845"/>
                  <a:pt x="218017" y="285750"/>
                  <a:pt x="222250" y="279400"/>
                </a:cubicBezTo>
                <a:cubicBezTo>
                  <a:pt x="225178" y="258907"/>
                  <a:pt x="228621" y="215868"/>
                  <a:pt x="241300" y="196850"/>
                </a:cubicBezTo>
                <a:cubicBezTo>
                  <a:pt x="245533" y="190500"/>
                  <a:pt x="247528" y="181845"/>
                  <a:pt x="254000" y="177800"/>
                </a:cubicBezTo>
                <a:cubicBezTo>
                  <a:pt x="265352" y="170705"/>
                  <a:pt x="292100" y="165100"/>
                  <a:pt x="292100" y="165100"/>
                </a:cubicBezTo>
                <a:cubicBezTo>
                  <a:pt x="294217" y="156633"/>
                  <a:pt x="296557" y="148219"/>
                  <a:pt x="298450" y="139700"/>
                </a:cubicBezTo>
                <a:cubicBezTo>
                  <a:pt x="300791" y="129164"/>
                  <a:pt x="301960" y="118363"/>
                  <a:pt x="304800" y="107950"/>
                </a:cubicBezTo>
                <a:cubicBezTo>
                  <a:pt x="308322" y="95035"/>
                  <a:pt x="304800" y="74083"/>
                  <a:pt x="317500" y="69850"/>
                </a:cubicBezTo>
                <a:lnTo>
                  <a:pt x="336550" y="63500"/>
                </a:lnTo>
                <a:cubicBezTo>
                  <a:pt x="340783" y="57150"/>
                  <a:pt x="343854" y="49846"/>
                  <a:pt x="349250" y="44450"/>
                </a:cubicBezTo>
                <a:cubicBezTo>
                  <a:pt x="367448" y="26252"/>
                  <a:pt x="366692" y="35729"/>
                  <a:pt x="387350" y="25400"/>
                </a:cubicBezTo>
                <a:cubicBezTo>
                  <a:pt x="394176" y="21987"/>
                  <a:pt x="399426" y="15800"/>
                  <a:pt x="406400" y="12700"/>
                </a:cubicBezTo>
                <a:cubicBezTo>
                  <a:pt x="418633" y="7263"/>
                  <a:pt x="444500" y="0"/>
                  <a:pt x="444500" y="0"/>
                </a:cubicBezTo>
                <a:cubicBezTo>
                  <a:pt x="448733" y="6350"/>
                  <a:pt x="454194" y="12035"/>
                  <a:pt x="457200" y="19050"/>
                </a:cubicBezTo>
                <a:cubicBezTo>
                  <a:pt x="464417" y="35890"/>
                  <a:pt x="468865" y="84901"/>
                  <a:pt x="469900" y="95250"/>
                </a:cubicBezTo>
                <a:cubicBezTo>
                  <a:pt x="472436" y="120612"/>
                  <a:pt x="472881" y="146186"/>
                  <a:pt x="476250" y="171450"/>
                </a:cubicBezTo>
                <a:cubicBezTo>
                  <a:pt x="477135" y="178085"/>
                  <a:pt x="478419" y="185273"/>
                  <a:pt x="482600" y="190500"/>
                </a:cubicBezTo>
                <a:cubicBezTo>
                  <a:pt x="487368" y="196459"/>
                  <a:pt x="495787" y="198314"/>
                  <a:pt x="501650" y="203200"/>
                </a:cubicBezTo>
                <a:cubicBezTo>
                  <a:pt x="533361" y="229626"/>
                  <a:pt x="506272" y="217441"/>
                  <a:pt x="539750" y="228600"/>
                </a:cubicBezTo>
                <a:cubicBezTo>
                  <a:pt x="554567" y="226483"/>
                  <a:pt x="569233" y="222250"/>
                  <a:pt x="584200" y="222250"/>
                </a:cubicBezTo>
                <a:cubicBezTo>
                  <a:pt x="602868" y="222250"/>
                  <a:pt x="640391" y="226144"/>
                  <a:pt x="603250" y="254000"/>
                </a:cubicBezTo>
                <a:cubicBezTo>
                  <a:pt x="592540" y="262032"/>
                  <a:pt x="576289" y="259274"/>
                  <a:pt x="565150" y="266700"/>
                </a:cubicBezTo>
                <a:lnTo>
                  <a:pt x="546100" y="279400"/>
                </a:lnTo>
                <a:cubicBezTo>
                  <a:pt x="556876" y="311727"/>
                  <a:pt x="543791" y="289406"/>
                  <a:pt x="571500" y="304800"/>
                </a:cubicBezTo>
                <a:cubicBezTo>
                  <a:pt x="584843" y="312213"/>
                  <a:pt x="609600" y="330200"/>
                  <a:pt x="609600" y="330200"/>
                </a:cubicBezTo>
                <a:lnTo>
                  <a:pt x="622300" y="368300"/>
                </a:lnTo>
                <a:cubicBezTo>
                  <a:pt x="624417" y="374650"/>
                  <a:pt x="622300" y="385233"/>
                  <a:pt x="628650" y="387350"/>
                </a:cubicBezTo>
                <a:cubicBezTo>
                  <a:pt x="635000" y="389467"/>
                  <a:pt x="641206" y="392077"/>
                  <a:pt x="647700" y="393700"/>
                </a:cubicBezTo>
                <a:cubicBezTo>
                  <a:pt x="658171" y="396318"/>
                  <a:pt x="668867" y="397933"/>
                  <a:pt x="679450" y="400050"/>
                </a:cubicBezTo>
                <a:lnTo>
                  <a:pt x="698500" y="457200"/>
                </a:lnTo>
                <a:cubicBezTo>
                  <a:pt x="700617" y="463550"/>
                  <a:pt x="699281" y="472537"/>
                  <a:pt x="704850" y="476250"/>
                </a:cubicBezTo>
                <a:lnTo>
                  <a:pt x="723900" y="488950"/>
                </a:lnTo>
                <a:cubicBezTo>
                  <a:pt x="742950" y="546100"/>
                  <a:pt x="721783" y="516467"/>
                  <a:pt x="755650" y="533400"/>
                </a:cubicBezTo>
                <a:cubicBezTo>
                  <a:pt x="762476" y="536813"/>
                  <a:pt x="768350" y="541867"/>
                  <a:pt x="774700" y="546100"/>
                </a:cubicBezTo>
                <a:cubicBezTo>
                  <a:pt x="776817" y="552450"/>
                  <a:pt x="781789" y="558497"/>
                  <a:pt x="781050" y="565150"/>
                </a:cubicBezTo>
                <a:cubicBezTo>
                  <a:pt x="773852" y="629928"/>
                  <a:pt x="763999" y="578204"/>
                  <a:pt x="742950" y="641350"/>
                </a:cubicBezTo>
                <a:lnTo>
                  <a:pt x="736600" y="660400"/>
                </a:lnTo>
                <a:cubicBezTo>
                  <a:pt x="738717" y="666750"/>
                  <a:pt x="738217" y="674717"/>
                  <a:pt x="742950" y="679450"/>
                </a:cubicBezTo>
                <a:cubicBezTo>
                  <a:pt x="747683" y="684183"/>
                  <a:pt x="755398" y="684700"/>
                  <a:pt x="762000" y="685800"/>
                </a:cubicBezTo>
                <a:cubicBezTo>
                  <a:pt x="780906" y="688951"/>
                  <a:pt x="800100" y="690033"/>
                  <a:pt x="819150" y="692150"/>
                </a:cubicBezTo>
                <a:cubicBezTo>
                  <a:pt x="816810" y="708531"/>
                  <a:pt x="815316" y="737917"/>
                  <a:pt x="806450" y="755650"/>
                </a:cubicBezTo>
                <a:cubicBezTo>
                  <a:pt x="781831" y="804889"/>
                  <a:pt x="803361" y="745867"/>
                  <a:pt x="787400" y="793750"/>
                </a:cubicBezTo>
                <a:cubicBezTo>
                  <a:pt x="798577" y="827280"/>
                  <a:pt x="788181" y="809087"/>
                  <a:pt x="831850" y="838200"/>
                </a:cubicBezTo>
                <a:lnTo>
                  <a:pt x="850900" y="850900"/>
                </a:lnTo>
                <a:lnTo>
                  <a:pt x="876300" y="889000"/>
                </a:lnTo>
                <a:cubicBezTo>
                  <a:pt x="880533" y="895350"/>
                  <a:pt x="881760" y="905637"/>
                  <a:pt x="889000" y="908050"/>
                </a:cubicBezTo>
                <a:lnTo>
                  <a:pt x="908050" y="914400"/>
                </a:lnTo>
                <a:cubicBezTo>
                  <a:pt x="932149" y="986696"/>
                  <a:pt x="907386" y="951714"/>
                  <a:pt x="1028700" y="958850"/>
                </a:cubicBezTo>
                <a:cubicBezTo>
                  <a:pt x="1030817" y="965200"/>
                  <a:pt x="1035050" y="971207"/>
                  <a:pt x="1035050" y="977900"/>
                </a:cubicBezTo>
                <a:cubicBezTo>
                  <a:pt x="1035050" y="1018761"/>
                  <a:pt x="1033214" y="1015579"/>
                  <a:pt x="1016000" y="1041400"/>
                </a:cubicBezTo>
                <a:cubicBezTo>
                  <a:pt x="1017016" y="1050540"/>
                  <a:pt x="1011761" y="1111672"/>
                  <a:pt x="1041400" y="1117600"/>
                </a:cubicBezTo>
                <a:cubicBezTo>
                  <a:pt x="1056076" y="1120535"/>
                  <a:pt x="1071033" y="1113367"/>
                  <a:pt x="1085850" y="1111250"/>
                </a:cubicBezTo>
                <a:cubicBezTo>
                  <a:pt x="1092200" y="1109133"/>
                  <a:pt x="1098913" y="1107893"/>
                  <a:pt x="1104900" y="1104900"/>
                </a:cubicBezTo>
                <a:cubicBezTo>
                  <a:pt x="1111726" y="1101487"/>
                  <a:pt x="1116365" y="1093043"/>
                  <a:pt x="1123950" y="1092200"/>
                </a:cubicBezTo>
                <a:cubicBezTo>
                  <a:pt x="1174483" y="1086585"/>
                  <a:pt x="1225550" y="1087967"/>
                  <a:pt x="1276350" y="1085850"/>
                </a:cubicBezTo>
                <a:cubicBezTo>
                  <a:pt x="1284817" y="1087967"/>
                  <a:pt x="1296070" y="1085574"/>
                  <a:pt x="1301750" y="1092200"/>
                </a:cubicBezTo>
                <a:cubicBezTo>
                  <a:pt x="1310462" y="1102364"/>
                  <a:pt x="1310217" y="1117600"/>
                  <a:pt x="1314450" y="1130300"/>
                </a:cubicBezTo>
                <a:lnTo>
                  <a:pt x="1327150" y="1168400"/>
                </a:lnTo>
                <a:lnTo>
                  <a:pt x="1333500" y="1187450"/>
                </a:lnTo>
                <a:cubicBezTo>
                  <a:pt x="1335617" y="1193800"/>
                  <a:pt x="1334281" y="1202787"/>
                  <a:pt x="1339850" y="1206500"/>
                </a:cubicBezTo>
                <a:lnTo>
                  <a:pt x="1377950" y="1231900"/>
                </a:lnTo>
                <a:lnTo>
                  <a:pt x="1397000" y="1244600"/>
                </a:lnTo>
                <a:lnTo>
                  <a:pt x="1422400" y="1282700"/>
                </a:lnTo>
                <a:cubicBezTo>
                  <a:pt x="1453923" y="1329984"/>
                  <a:pt x="1427483" y="1301274"/>
                  <a:pt x="1536700" y="1308100"/>
                </a:cubicBezTo>
                <a:cubicBezTo>
                  <a:pt x="1543050" y="1314450"/>
                  <a:pt x="1548851" y="1321401"/>
                  <a:pt x="1555750" y="1327150"/>
                </a:cubicBezTo>
                <a:cubicBezTo>
                  <a:pt x="1561613" y="1332036"/>
                  <a:pt x="1567974" y="1336437"/>
                  <a:pt x="1574800" y="1339850"/>
                </a:cubicBezTo>
                <a:cubicBezTo>
                  <a:pt x="1594377" y="1349639"/>
                  <a:pt x="1627138" y="1350361"/>
                  <a:pt x="1644650" y="1352550"/>
                </a:cubicBezTo>
                <a:lnTo>
                  <a:pt x="1670050" y="1390650"/>
                </a:lnTo>
                <a:cubicBezTo>
                  <a:pt x="1674283" y="1397000"/>
                  <a:pt x="1676400" y="1405467"/>
                  <a:pt x="1682750" y="1409700"/>
                </a:cubicBezTo>
                <a:lnTo>
                  <a:pt x="1720850" y="1435100"/>
                </a:lnTo>
                <a:lnTo>
                  <a:pt x="1739900" y="1447800"/>
                </a:lnTo>
                <a:cubicBezTo>
                  <a:pt x="1744133" y="1454150"/>
                  <a:pt x="1750407" y="1459540"/>
                  <a:pt x="1752600" y="1466850"/>
                </a:cubicBezTo>
                <a:cubicBezTo>
                  <a:pt x="1765620" y="1510249"/>
                  <a:pt x="1756042" y="1584825"/>
                  <a:pt x="1752600" y="1619250"/>
                </a:cubicBezTo>
                <a:cubicBezTo>
                  <a:pt x="1751934" y="1625910"/>
                  <a:pt x="1750983" y="1633567"/>
                  <a:pt x="1746250" y="1638300"/>
                </a:cubicBezTo>
                <a:cubicBezTo>
                  <a:pt x="1735457" y="1649093"/>
                  <a:pt x="1720850" y="1655233"/>
                  <a:pt x="1708150" y="1663700"/>
                </a:cubicBezTo>
                <a:lnTo>
                  <a:pt x="1689100" y="1676400"/>
                </a:lnTo>
                <a:lnTo>
                  <a:pt x="1670050" y="1689100"/>
                </a:lnTo>
                <a:cubicBezTo>
                  <a:pt x="1667933" y="1710267"/>
                  <a:pt x="1671882" y="1732964"/>
                  <a:pt x="1663700" y="1752600"/>
                </a:cubicBezTo>
                <a:cubicBezTo>
                  <a:pt x="1660059" y="1761338"/>
                  <a:pt x="1646417" y="1760430"/>
                  <a:pt x="1638300" y="1765300"/>
                </a:cubicBezTo>
                <a:cubicBezTo>
                  <a:pt x="1625212" y="1773153"/>
                  <a:pt x="1614680" y="1785873"/>
                  <a:pt x="1600200" y="1790700"/>
                </a:cubicBezTo>
                <a:lnTo>
                  <a:pt x="1562100" y="1803400"/>
                </a:lnTo>
                <a:cubicBezTo>
                  <a:pt x="1551940" y="1833880"/>
                  <a:pt x="1563793" y="1815253"/>
                  <a:pt x="1536700" y="1828800"/>
                </a:cubicBezTo>
                <a:cubicBezTo>
                  <a:pt x="1529874" y="1832213"/>
                  <a:pt x="1525268" y="1841043"/>
                  <a:pt x="1517650" y="1841500"/>
                </a:cubicBezTo>
                <a:cubicBezTo>
                  <a:pt x="1418323" y="1847460"/>
                  <a:pt x="1318683" y="1845733"/>
                  <a:pt x="1219200" y="1847850"/>
                </a:cubicBezTo>
                <a:cubicBezTo>
                  <a:pt x="1182114" y="1860212"/>
                  <a:pt x="1216173" y="1844527"/>
                  <a:pt x="1187450" y="1873250"/>
                </a:cubicBezTo>
                <a:cubicBezTo>
                  <a:pt x="1175140" y="1885560"/>
                  <a:pt x="1164844" y="1887135"/>
                  <a:pt x="1149350" y="1892300"/>
                </a:cubicBezTo>
                <a:cubicBezTo>
                  <a:pt x="1138767" y="1890183"/>
                  <a:pt x="1128013" y="1888790"/>
                  <a:pt x="1117600" y="1885950"/>
                </a:cubicBezTo>
                <a:cubicBezTo>
                  <a:pt x="1104685" y="1882428"/>
                  <a:pt x="1079500" y="1873250"/>
                  <a:pt x="1079500" y="1873250"/>
                </a:cubicBezTo>
                <a:cubicBezTo>
                  <a:pt x="1075267" y="1879600"/>
                  <a:pt x="1067747" y="1884727"/>
                  <a:pt x="1066800" y="1892300"/>
                </a:cubicBezTo>
                <a:cubicBezTo>
                  <a:pt x="1065407" y="1903446"/>
                  <a:pt x="1075353" y="1930660"/>
                  <a:pt x="1079500" y="1943100"/>
                </a:cubicBezTo>
                <a:cubicBezTo>
                  <a:pt x="1076058" y="1960311"/>
                  <a:pt x="1076022" y="1981442"/>
                  <a:pt x="1060450" y="1993900"/>
                </a:cubicBezTo>
                <a:cubicBezTo>
                  <a:pt x="1055223" y="1998081"/>
                  <a:pt x="1047750" y="1998133"/>
                  <a:pt x="1041400" y="2000250"/>
                </a:cubicBezTo>
                <a:cubicBezTo>
                  <a:pt x="1037167" y="2006600"/>
                  <a:pt x="1034096" y="2013904"/>
                  <a:pt x="1028700" y="2019300"/>
                </a:cubicBezTo>
                <a:cubicBezTo>
                  <a:pt x="1023304" y="2024696"/>
                  <a:pt x="1014676" y="2026257"/>
                  <a:pt x="1009650" y="2032000"/>
                </a:cubicBezTo>
                <a:cubicBezTo>
                  <a:pt x="999599" y="2043487"/>
                  <a:pt x="997902" y="2063274"/>
                  <a:pt x="984250" y="2070100"/>
                </a:cubicBezTo>
                <a:cubicBezTo>
                  <a:pt x="952024" y="2086213"/>
                  <a:pt x="966726" y="2077549"/>
                  <a:pt x="939800" y="2095500"/>
                </a:cubicBezTo>
                <a:cubicBezTo>
                  <a:pt x="904498" y="2148453"/>
                  <a:pt x="932136" y="2126454"/>
                  <a:pt x="882650" y="2139950"/>
                </a:cubicBezTo>
                <a:cubicBezTo>
                  <a:pt x="869735" y="2143472"/>
                  <a:pt x="857250" y="2148417"/>
                  <a:pt x="844550" y="2152650"/>
                </a:cubicBezTo>
                <a:lnTo>
                  <a:pt x="825500" y="2159000"/>
                </a:lnTo>
                <a:cubicBezTo>
                  <a:pt x="810683" y="2156883"/>
                  <a:pt x="794437" y="2159343"/>
                  <a:pt x="781050" y="2152650"/>
                </a:cubicBezTo>
                <a:cubicBezTo>
                  <a:pt x="775063" y="2149657"/>
                  <a:pt x="781136" y="2135439"/>
                  <a:pt x="774700" y="2133600"/>
                </a:cubicBezTo>
                <a:cubicBezTo>
                  <a:pt x="762320" y="2130063"/>
                  <a:pt x="749300" y="2137833"/>
                  <a:pt x="736600" y="2139950"/>
                </a:cubicBezTo>
                <a:cubicBezTo>
                  <a:pt x="742950" y="2133600"/>
                  <a:pt x="755650" y="2129880"/>
                  <a:pt x="755650" y="2120900"/>
                </a:cubicBezTo>
                <a:cubicBezTo>
                  <a:pt x="755650" y="2096281"/>
                  <a:pt x="722248" y="2112984"/>
                  <a:pt x="717550" y="2114550"/>
                </a:cubicBezTo>
                <a:cubicBezTo>
                  <a:pt x="715891" y="2114135"/>
                  <a:pt x="677241" y="2105163"/>
                  <a:pt x="673100" y="2101850"/>
                </a:cubicBezTo>
                <a:cubicBezTo>
                  <a:pt x="667141" y="2097082"/>
                  <a:pt x="666143" y="2087826"/>
                  <a:pt x="660400" y="2082800"/>
                </a:cubicBezTo>
                <a:cubicBezTo>
                  <a:pt x="648913" y="2072749"/>
                  <a:pt x="622300" y="2057400"/>
                  <a:pt x="622300" y="2057400"/>
                </a:cubicBezTo>
                <a:cubicBezTo>
                  <a:pt x="606339" y="2009517"/>
                  <a:pt x="627869" y="2068539"/>
                  <a:pt x="603250" y="2019300"/>
                </a:cubicBezTo>
                <a:cubicBezTo>
                  <a:pt x="600257" y="2013313"/>
                  <a:pt x="600151" y="2006101"/>
                  <a:pt x="596900" y="2000250"/>
                </a:cubicBezTo>
                <a:cubicBezTo>
                  <a:pt x="589487" y="1986907"/>
                  <a:pt x="579967" y="1974850"/>
                  <a:pt x="571500" y="1962150"/>
                </a:cubicBezTo>
                <a:lnTo>
                  <a:pt x="558800" y="1943100"/>
                </a:lnTo>
                <a:cubicBezTo>
                  <a:pt x="556683" y="1900767"/>
                  <a:pt x="557308" y="1858207"/>
                  <a:pt x="552450" y="1816100"/>
                </a:cubicBezTo>
                <a:cubicBezTo>
                  <a:pt x="550916" y="1802801"/>
                  <a:pt x="550889" y="1785426"/>
                  <a:pt x="539750" y="1778000"/>
                </a:cubicBezTo>
                <a:lnTo>
                  <a:pt x="501650" y="1752600"/>
                </a:lnTo>
                <a:cubicBezTo>
                  <a:pt x="499533" y="1746250"/>
                  <a:pt x="499013" y="1739119"/>
                  <a:pt x="495300" y="1733550"/>
                </a:cubicBezTo>
                <a:cubicBezTo>
                  <a:pt x="475361" y="1703642"/>
                  <a:pt x="477400" y="1726613"/>
                  <a:pt x="463550" y="1695450"/>
                </a:cubicBezTo>
                <a:cubicBezTo>
                  <a:pt x="458113" y="1683217"/>
                  <a:pt x="450850" y="1657350"/>
                  <a:pt x="450850" y="1657350"/>
                </a:cubicBezTo>
                <a:cubicBezTo>
                  <a:pt x="452967" y="1644650"/>
                  <a:pt x="453129" y="1631464"/>
                  <a:pt x="457200" y="1619250"/>
                </a:cubicBezTo>
                <a:cubicBezTo>
                  <a:pt x="465764" y="1593559"/>
                  <a:pt x="469544" y="1603553"/>
                  <a:pt x="488950" y="1593850"/>
                </a:cubicBezTo>
                <a:cubicBezTo>
                  <a:pt x="495776" y="1590437"/>
                  <a:pt x="501174" y="1584563"/>
                  <a:pt x="508000" y="1581150"/>
                </a:cubicBezTo>
                <a:cubicBezTo>
                  <a:pt x="513987" y="1578157"/>
                  <a:pt x="520592" y="1576561"/>
                  <a:pt x="527050" y="1574800"/>
                </a:cubicBezTo>
                <a:cubicBezTo>
                  <a:pt x="543889" y="1570207"/>
                  <a:pt x="577850" y="1562100"/>
                  <a:pt x="577850" y="1562100"/>
                </a:cubicBezTo>
                <a:cubicBezTo>
                  <a:pt x="606963" y="1518431"/>
                  <a:pt x="588770" y="1528827"/>
                  <a:pt x="622300" y="1517650"/>
                </a:cubicBezTo>
                <a:cubicBezTo>
                  <a:pt x="632883" y="1519767"/>
                  <a:pt x="643944" y="1520210"/>
                  <a:pt x="654050" y="1524000"/>
                </a:cubicBezTo>
                <a:cubicBezTo>
                  <a:pt x="661196" y="1526680"/>
                  <a:pt x="666274" y="1533287"/>
                  <a:pt x="673100" y="1536700"/>
                </a:cubicBezTo>
                <a:cubicBezTo>
                  <a:pt x="679087" y="1539693"/>
                  <a:pt x="685800" y="1540933"/>
                  <a:pt x="692150" y="1543050"/>
                </a:cubicBezTo>
                <a:cubicBezTo>
                  <a:pt x="694267" y="1536700"/>
                  <a:pt x="699239" y="1530653"/>
                  <a:pt x="698500" y="1524000"/>
                </a:cubicBezTo>
                <a:cubicBezTo>
                  <a:pt x="697022" y="1510695"/>
                  <a:pt x="696939" y="1493326"/>
                  <a:pt x="685800" y="1485900"/>
                </a:cubicBezTo>
                <a:cubicBezTo>
                  <a:pt x="640228" y="1455519"/>
                  <a:pt x="658493" y="1471293"/>
                  <a:pt x="628650" y="1441450"/>
                </a:cubicBezTo>
                <a:cubicBezTo>
                  <a:pt x="618515" y="1309692"/>
                  <a:pt x="631821" y="1395398"/>
                  <a:pt x="615950" y="1339850"/>
                </a:cubicBezTo>
                <a:cubicBezTo>
                  <a:pt x="613552" y="1331459"/>
                  <a:pt x="615347" y="1321018"/>
                  <a:pt x="609600" y="1314450"/>
                </a:cubicBezTo>
                <a:cubicBezTo>
                  <a:pt x="578455" y="1278856"/>
                  <a:pt x="580488" y="1296719"/>
                  <a:pt x="552450" y="1282700"/>
                </a:cubicBezTo>
                <a:cubicBezTo>
                  <a:pt x="545624" y="1279287"/>
                  <a:pt x="539750" y="1274233"/>
                  <a:pt x="533400" y="1270000"/>
                </a:cubicBezTo>
                <a:cubicBezTo>
                  <a:pt x="529167" y="1257300"/>
                  <a:pt x="531839" y="1239326"/>
                  <a:pt x="520700" y="1231900"/>
                </a:cubicBezTo>
                <a:cubicBezTo>
                  <a:pt x="494178" y="1214219"/>
                  <a:pt x="507046" y="1224596"/>
                  <a:pt x="482600" y="1200150"/>
                </a:cubicBezTo>
                <a:cubicBezTo>
                  <a:pt x="476716" y="1182497"/>
                  <a:pt x="476680" y="1176822"/>
                  <a:pt x="463550" y="1162050"/>
                </a:cubicBezTo>
                <a:cubicBezTo>
                  <a:pt x="443145" y="1139094"/>
                  <a:pt x="434130" y="1122222"/>
                  <a:pt x="406400" y="1117600"/>
                </a:cubicBezTo>
                <a:cubicBezTo>
                  <a:pt x="387494" y="1114449"/>
                  <a:pt x="368300" y="1113367"/>
                  <a:pt x="349250" y="1111250"/>
                </a:cubicBezTo>
                <a:cubicBezTo>
                  <a:pt x="342900" y="1107017"/>
                  <a:pt x="337805" y="1099184"/>
                  <a:pt x="330200" y="1098550"/>
                </a:cubicBezTo>
                <a:cubicBezTo>
                  <a:pt x="292498" y="1095408"/>
                  <a:pt x="278840" y="1105012"/>
                  <a:pt x="247650" y="1111250"/>
                </a:cubicBezTo>
                <a:cubicBezTo>
                  <a:pt x="235025" y="1113775"/>
                  <a:pt x="222041" y="1114477"/>
                  <a:pt x="209550" y="1117600"/>
                </a:cubicBezTo>
                <a:cubicBezTo>
                  <a:pt x="196563" y="1120847"/>
                  <a:pt x="171450" y="1130300"/>
                  <a:pt x="171450" y="1130300"/>
                </a:cubicBezTo>
                <a:cubicBezTo>
                  <a:pt x="158750" y="1126067"/>
                  <a:pt x="137583" y="1130300"/>
                  <a:pt x="133350" y="1117600"/>
                </a:cubicBezTo>
                <a:cubicBezTo>
                  <a:pt x="124587" y="1091310"/>
                  <a:pt x="132569" y="1102263"/>
                  <a:pt x="107950" y="1085850"/>
                </a:cubicBezTo>
                <a:cubicBezTo>
                  <a:pt x="90554" y="1059755"/>
                  <a:pt x="44450" y="1055158"/>
                  <a:pt x="38100" y="1047750"/>
                </a:cubicBezTo>
                <a:close/>
              </a:path>
            </a:pathLst>
          </a:custGeom>
          <a:noFill/>
          <a:ln w="12700" cmpd="sng">
            <a:solidFill>
              <a:srgbClr val="F1FBB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31800" y="1244600"/>
            <a:ext cx="4572000" cy="923330"/>
          </a:xfrm>
          <a:prstGeom prst="rect">
            <a:avLst/>
          </a:prstGeom>
          <a:noFill/>
        </p:spPr>
        <p:txBody>
          <a:bodyPr wrap="square" rtlCol="0">
            <a:spAutoFit/>
          </a:bodyPr>
          <a:lstStyle/>
          <a:p>
            <a:r>
              <a:rPr lang="en-US" dirty="0" smtClean="0"/>
              <a:t>Rain Gauges</a:t>
            </a:r>
          </a:p>
          <a:p>
            <a:r>
              <a:rPr lang="en-US" dirty="0"/>
              <a:t>	</a:t>
            </a:r>
            <a:r>
              <a:rPr lang="en-US" dirty="0" smtClean="0"/>
              <a:t>Tipping Bucket style (single and Dual)</a:t>
            </a:r>
          </a:p>
          <a:p>
            <a:r>
              <a:rPr lang="en-US" dirty="0"/>
              <a:t>	</a:t>
            </a:r>
            <a:r>
              <a:rPr lang="en-US" dirty="0" smtClean="0"/>
              <a:t>Need to be in lower elevations</a:t>
            </a:r>
            <a:endParaRPr lang="en-US" dirty="0"/>
          </a:p>
        </p:txBody>
      </p:sp>
      <p:pic>
        <p:nvPicPr>
          <p:cNvPr id="29" name="Picture 28" descr="IMG_0268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626" y="2287387"/>
            <a:ext cx="3266573" cy="4373429"/>
          </a:xfrm>
          <a:prstGeom prst="rect">
            <a:avLst/>
          </a:prstGeom>
        </p:spPr>
      </p:pic>
      <p:pic>
        <p:nvPicPr>
          <p:cNvPr id="30" name="pasted-image.png"/>
          <p:cNvPicPr/>
          <p:nvPr/>
        </p:nvPicPr>
        <p:blipFill rotWithShape="1">
          <a:blip r:embed="rId3">
            <a:extLst/>
          </a:blip>
          <a:srcRect l="32324" t="37286" r="37159" b="12762"/>
          <a:stretch/>
        </p:blipFill>
        <p:spPr>
          <a:xfrm>
            <a:off x="4432300" y="4229100"/>
            <a:ext cx="2641600" cy="2425699"/>
          </a:xfrm>
          <a:prstGeom prst="rect">
            <a:avLst/>
          </a:prstGeom>
          <a:ln w="12700">
            <a:solidFill>
              <a:srgbClr val="FFFFFF"/>
            </a:solidFill>
            <a:miter lim="400000"/>
          </a:ln>
        </p:spPr>
      </p:pic>
      <p:pic>
        <p:nvPicPr>
          <p:cNvPr id="4" name="Picture 3" descr="F09_v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116" y="1066800"/>
            <a:ext cx="3922884" cy="2948986"/>
          </a:xfrm>
          <a:prstGeom prst="rect">
            <a:avLst/>
          </a:prstGeom>
        </p:spPr>
      </p:pic>
      <p:sp>
        <p:nvSpPr>
          <p:cNvPr id="13" name="TextBox 12"/>
          <p:cNvSpPr txBox="1"/>
          <p:nvPr/>
        </p:nvSpPr>
        <p:spPr>
          <a:xfrm>
            <a:off x="7226300" y="4292600"/>
            <a:ext cx="1917700" cy="1477328"/>
          </a:xfrm>
          <a:prstGeom prst="rect">
            <a:avLst/>
          </a:prstGeom>
          <a:noFill/>
        </p:spPr>
        <p:txBody>
          <a:bodyPr wrap="square" rtlCol="0">
            <a:spAutoFit/>
          </a:bodyPr>
          <a:lstStyle/>
          <a:p>
            <a:r>
              <a:rPr lang="en-US" dirty="0" smtClean="0"/>
              <a:t>Chehalis will also have 10 – 15 dual Gauges along with </a:t>
            </a:r>
            <a:r>
              <a:rPr lang="en-US" dirty="0" err="1" smtClean="0"/>
              <a:t>CoCoRahs</a:t>
            </a:r>
            <a:r>
              <a:rPr lang="en-US" dirty="0"/>
              <a:t> </a:t>
            </a:r>
            <a:r>
              <a:rPr lang="en-US" dirty="0" smtClean="0"/>
              <a:t>sites</a:t>
            </a:r>
            <a:endParaRPr lang="en-US" dirty="0"/>
          </a:p>
        </p:txBody>
      </p:sp>
    </p:spTree>
    <p:extLst>
      <p:ext uri="{BB962C8B-B14F-4D97-AF65-F5344CB8AC3E}">
        <p14:creationId xmlns:p14="http://schemas.microsoft.com/office/powerpoint/2010/main" val="18617318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0900" y="254000"/>
            <a:ext cx="8762999" cy="1025456"/>
          </a:xfrm>
          <a:solidFill>
            <a:srgbClr val="FFFFFF"/>
          </a:solidFill>
        </p:spPr>
        <p:txBody>
          <a:bodyPr/>
          <a:lstStyle/>
          <a:p>
            <a:r>
              <a:rPr lang="en-US" dirty="0" smtClean="0">
                <a:solidFill>
                  <a:schemeClr val="tx1"/>
                </a:solidFill>
              </a:rPr>
              <a:t>Ground Instruments – Measuring Rain</a:t>
            </a:r>
            <a:br>
              <a:rPr lang="en-US" dirty="0" smtClean="0">
                <a:solidFill>
                  <a:schemeClr val="tx1"/>
                </a:solidFill>
              </a:rPr>
            </a:br>
            <a:endParaRPr lang="en-US" sz="2400" dirty="0">
              <a:solidFill>
                <a:schemeClr val="tx1"/>
              </a:solidFill>
            </a:endParaRPr>
          </a:p>
        </p:txBody>
      </p:sp>
      <p:sp>
        <p:nvSpPr>
          <p:cNvPr id="11" name="Freeform 10"/>
          <p:cNvSpPr/>
          <p:nvPr/>
        </p:nvSpPr>
        <p:spPr>
          <a:xfrm>
            <a:off x="3816135" y="3028950"/>
            <a:ext cx="1219415" cy="819150"/>
          </a:xfrm>
          <a:custGeom>
            <a:avLst/>
            <a:gdLst>
              <a:gd name="connsiteX0" fmla="*/ 215 w 1219415"/>
              <a:gd name="connsiteY0" fmla="*/ 762000 h 819150"/>
              <a:gd name="connsiteX1" fmla="*/ 6565 w 1219415"/>
              <a:gd name="connsiteY1" fmla="*/ 730250 h 819150"/>
              <a:gd name="connsiteX2" fmla="*/ 31965 w 1219415"/>
              <a:gd name="connsiteY2" fmla="*/ 692150 h 819150"/>
              <a:gd name="connsiteX3" fmla="*/ 44665 w 1219415"/>
              <a:gd name="connsiteY3" fmla="*/ 673100 h 819150"/>
              <a:gd name="connsiteX4" fmla="*/ 51015 w 1219415"/>
              <a:gd name="connsiteY4" fmla="*/ 654050 h 819150"/>
              <a:gd name="connsiteX5" fmla="*/ 70065 w 1219415"/>
              <a:gd name="connsiteY5" fmla="*/ 647700 h 819150"/>
              <a:gd name="connsiteX6" fmla="*/ 82765 w 1219415"/>
              <a:gd name="connsiteY6" fmla="*/ 628650 h 819150"/>
              <a:gd name="connsiteX7" fmla="*/ 89115 w 1219415"/>
              <a:gd name="connsiteY7" fmla="*/ 609600 h 819150"/>
              <a:gd name="connsiteX8" fmla="*/ 127215 w 1219415"/>
              <a:gd name="connsiteY8" fmla="*/ 590550 h 819150"/>
              <a:gd name="connsiteX9" fmla="*/ 158965 w 1219415"/>
              <a:gd name="connsiteY9" fmla="*/ 596900 h 819150"/>
              <a:gd name="connsiteX10" fmla="*/ 178015 w 1219415"/>
              <a:gd name="connsiteY10" fmla="*/ 603250 h 819150"/>
              <a:gd name="connsiteX11" fmla="*/ 209765 w 1219415"/>
              <a:gd name="connsiteY11" fmla="*/ 596900 h 819150"/>
              <a:gd name="connsiteX12" fmla="*/ 228815 w 1219415"/>
              <a:gd name="connsiteY12" fmla="*/ 539750 h 819150"/>
              <a:gd name="connsiteX13" fmla="*/ 235165 w 1219415"/>
              <a:gd name="connsiteY13" fmla="*/ 520700 h 819150"/>
              <a:gd name="connsiteX14" fmla="*/ 254215 w 1219415"/>
              <a:gd name="connsiteY14" fmla="*/ 508000 h 819150"/>
              <a:gd name="connsiteX15" fmla="*/ 298665 w 1219415"/>
              <a:gd name="connsiteY15" fmla="*/ 463550 h 819150"/>
              <a:gd name="connsiteX16" fmla="*/ 311365 w 1219415"/>
              <a:gd name="connsiteY16" fmla="*/ 444500 h 819150"/>
              <a:gd name="connsiteX17" fmla="*/ 349465 w 1219415"/>
              <a:gd name="connsiteY17" fmla="*/ 425450 h 819150"/>
              <a:gd name="connsiteX18" fmla="*/ 400265 w 1219415"/>
              <a:gd name="connsiteY18" fmla="*/ 412750 h 819150"/>
              <a:gd name="connsiteX19" fmla="*/ 438365 w 1219415"/>
              <a:gd name="connsiteY19" fmla="*/ 393700 h 819150"/>
              <a:gd name="connsiteX20" fmla="*/ 457415 w 1219415"/>
              <a:gd name="connsiteY20" fmla="*/ 400050 h 819150"/>
              <a:gd name="connsiteX21" fmla="*/ 476465 w 1219415"/>
              <a:gd name="connsiteY21" fmla="*/ 419100 h 819150"/>
              <a:gd name="connsiteX22" fmla="*/ 501865 w 1219415"/>
              <a:gd name="connsiteY22" fmla="*/ 412750 h 819150"/>
              <a:gd name="connsiteX23" fmla="*/ 533615 w 1219415"/>
              <a:gd name="connsiteY23" fmla="*/ 368300 h 819150"/>
              <a:gd name="connsiteX24" fmla="*/ 559015 w 1219415"/>
              <a:gd name="connsiteY24" fmla="*/ 361950 h 819150"/>
              <a:gd name="connsiteX25" fmla="*/ 565365 w 1219415"/>
              <a:gd name="connsiteY25" fmla="*/ 342900 h 819150"/>
              <a:gd name="connsiteX26" fmla="*/ 546315 w 1219415"/>
              <a:gd name="connsiteY26" fmla="*/ 330200 h 819150"/>
              <a:gd name="connsiteX27" fmla="*/ 539965 w 1219415"/>
              <a:gd name="connsiteY27" fmla="*/ 311150 h 819150"/>
              <a:gd name="connsiteX28" fmla="*/ 584415 w 1219415"/>
              <a:gd name="connsiteY28" fmla="*/ 292100 h 819150"/>
              <a:gd name="connsiteX29" fmla="*/ 603465 w 1219415"/>
              <a:gd name="connsiteY29" fmla="*/ 279400 h 819150"/>
              <a:gd name="connsiteX30" fmla="*/ 622515 w 1219415"/>
              <a:gd name="connsiteY30" fmla="*/ 273050 h 819150"/>
              <a:gd name="connsiteX31" fmla="*/ 647915 w 1219415"/>
              <a:gd name="connsiteY31" fmla="*/ 279400 h 819150"/>
              <a:gd name="connsiteX32" fmla="*/ 666965 w 1219415"/>
              <a:gd name="connsiteY32" fmla="*/ 285750 h 819150"/>
              <a:gd name="connsiteX33" fmla="*/ 686015 w 1219415"/>
              <a:gd name="connsiteY33" fmla="*/ 279400 h 819150"/>
              <a:gd name="connsiteX34" fmla="*/ 698715 w 1219415"/>
              <a:gd name="connsiteY34" fmla="*/ 241300 h 819150"/>
              <a:gd name="connsiteX35" fmla="*/ 705065 w 1219415"/>
              <a:gd name="connsiteY35" fmla="*/ 222250 h 819150"/>
              <a:gd name="connsiteX36" fmla="*/ 711415 w 1219415"/>
              <a:gd name="connsiteY36" fmla="*/ 165100 h 819150"/>
              <a:gd name="connsiteX37" fmla="*/ 724115 w 1219415"/>
              <a:gd name="connsiteY37" fmla="*/ 146050 h 819150"/>
              <a:gd name="connsiteX38" fmla="*/ 736815 w 1219415"/>
              <a:gd name="connsiteY38" fmla="*/ 107950 h 819150"/>
              <a:gd name="connsiteX39" fmla="*/ 749515 w 1219415"/>
              <a:gd name="connsiteY39" fmla="*/ 88900 h 819150"/>
              <a:gd name="connsiteX40" fmla="*/ 755865 w 1219415"/>
              <a:gd name="connsiteY40" fmla="*/ 69850 h 819150"/>
              <a:gd name="connsiteX41" fmla="*/ 781265 w 1219415"/>
              <a:gd name="connsiteY41" fmla="*/ 63500 h 819150"/>
              <a:gd name="connsiteX42" fmla="*/ 800315 w 1219415"/>
              <a:gd name="connsiteY42" fmla="*/ 50800 h 819150"/>
              <a:gd name="connsiteX43" fmla="*/ 813015 w 1219415"/>
              <a:gd name="connsiteY43" fmla="*/ 31750 h 819150"/>
              <a:gd name="connsiteX44" fmla="*/ 870165 w 1219415"/>
              <a:gd name="connsiteY44" fmla="*/ 0 h 819150"/>
              <a:gd name="connsiteX45" fmla="*/ 889215 w 1219415"/>
              <a:gd name="connsiteY45" fmla="*/ 6350 h 819150"/>
              <a:gd name="connsiteX46" fmla="*/ 895565 w 1219415"/>
              <a:gd name="connsiteY46" fmla="*/ 25400 h 819150"/>
              <a:gd name="connsiteX47" fmla="*/ 933665 w 1219415"/>
              <a:gd name="connsiteY47" fmla="*/ 38100 h 819150"/>
              <a:gd name="connsiteX48" fmla="*/ 978115 w 1219415"/>
              <a:gd name="connsiteY48" fmla="*/ 50800 h 819150"/>
              <a:gd name="connsiteX49" fmla="*/ 990815 w 1219415"/>
              <a:gd name="connsiteY49" fmla="*/ 69850 h 819150"/>
              <a:gd name="connsiteX50" fmla="*/ 1016215 w 1219415"/>
              <a:gd name="connsiteY50" fmla="*/ 107950 h 819150"/>
              <a:gd name="connsiteX51" fmla="*/ 1035265 w 1219415"/>
              <a:gd name="connsiteY51" fmla="*/ 114300 h 819150"/>
              <a:gd name="connsiteX52" fmla="*/ 1079715 w 1219415"/>
              <a:gd name="connsiteY52" fmla="*/ 101600 h 819150"/>
              <a:gd name="connsiteX53" fmla="*/ 1092415 w 1219415"/>
              <a:gd name="connsiteY53" fmla="*/ 82550 h 819150"/>
              <a:gd name="connsiteX54" fmla="*/ 1111465 w 1219415"/>
              <a:gd name="connsiteY54" fmla="*/ 69850 h 819150"/>
              <a:gd name="connsiteX55" fmla="*/ 1143215 w 1219415"/>
              <a:gd name="connsiteY55" fmla="*/ 38100 h 819150"/>
              <a:gd name="connsiteX56" fmla="*/ 1181315 w 1219415"/>
              <a:gd name="connsiteY56" fmla="*/ 25400 h 819150"/>
              <a:gd name="connsiteX57" fmla="*/ 1206715 w 1219415"/>
              <a:gd name="connsiteY57" fmla="*/ 31750 h 819150"/>
              <a:gd name="connsiteX58" fmla="*/ 1219415 w 1219415"/>
              <a:gd name="connsiteY58" fmla="*/ 69850 h 819150"/>
              <a:gd name="connsiteX59" fmla="*/ 1213065 w 1219415"/>
              <a:gd name="connsiteY59" fmla="*/ 101600 h 819150"/>
              <a:gd name="connsiteX60" fmla="*/ 1174965 w 1219415"/>
              <a:gd name="connsiteY60" fmla="*/ 120650 h 819150"/>
              <a:gd name="connsiteX61" fmla="*/ 1136865 w 1219415"/>
              <a:gd name="connsiteY61" fmla="*/ 146050 h 819150"/>
              <a:gd name="connsiteX62" fmla="*/ 1130515 w 1219415"/>
              <a:gd name="connsiteY62" fmla="*/ 234950 h 819150"/>
              <a:gd name="connsiteX63" fmla="*/ 1124165 w 1219415"/>
              <a:gd name="connsiteY63" fmla="*/ 254000 h 819150"/>
              <a:gd name="connsiteX64" fmla="*/ 1086065 w 1219415"/>
              <a:gd name="connsiteY64" fmla="*/ 279400 h 819150"/>
              <a:gd name="connsiteX65" fmla="*/ 1067015 w 1219415"/>
              <a:gd name="connsiteY65" fmla="*/ 292100 h 819150"/>
              <a:gd name="connsiteX66" fmla="*/ 1035265 w 1219415"/>
              <a:gd name="connsiteY66" fmla="*/ 323850 h 819150"/>
              <a:gd name="connsiteX67" fmla="*/ 1022565 w 1219415"/>
              <a:gd name="connsiteY67" fmla="*/ 342900 h 819150"/>
              <a:gd name="connsiteX68" fmla="*/ 984465 w 1219415"/>
              <a:gd name="connsiteY68" fmla="*/ 355600 h 819150"/>
              <a:gd name="connsiteX69" fmla="*/ 971765 w 1219415"/>
              <a:gd name="connsiteY69" fmla="*/ 374650 h 819150"/>
              <a:gd name="connsiteX70" fmla="*/ 965415 w 1219415"/>
              <a:gd name="connsiteY70" fmla="*/ 400050 h 819150"/>
              <a:gd name="connsiteX71" fmla="*/ 946365 w 1219415"/>
              <a:gd name="connsiteY71" fmla="*/ 406400 h 819150"/>
              <a:gd name="connsiteX72" fmla="*/ 908265 w 1219415"/>
              <a:gd name="connsiteY72" fmla="*/ 412750 h 819150"/>
              <a:gd name="connsiteX73" fmla="*/ 882865 w 1219415"/>
              <a:gd name="connsiteY73" fmla="*/ 419100 h 819150"/>
              <a:gd name="connsiteX74" fmla="*/ 838415 w 1219415"/>
              <a:gd name="connsiteY74" fmla="*/ 469900 h 819150"/>
              <a:gd name="connsiteX75" fmla="*/ 806665 w 1219415"/>
              <a:gd name="connsiteY75" fmla="*/ 463550 h 819150"/>
              <a:gd name="connsiteX76" fmla="*/ 787615 w 1219415"/>
              <a:gd name="connsiteY76" fmla="*/ 450850 h 819150"/>
              <a:gd name="connsiteX77" fmla="*/ 768565 w 1219415"/>
              <a:gd name="connsiteY77" fmla="*/ 444500 h 819150"/>
              <a:gd name="connsiteX78" fmla="*/ 705065 w 1219415"/>
              <a:gd name="connsiteY78" fmla="*/ 457200 h 819150"/>
              <a:gd name="connsiteX79" fmla="*/ 686015 w 1219415"/>
              <a:gd name="connsiteY79" fmla="*/ 469900 h 819150"/>
              <a:gd name="connsiteX80" fmla="*/ 641565 w 1219415"/>
              <a:gd name="connsiteY80" fmla="*/ 514350 h 819150"/>
              <a:gd name="connsiteX81" fmla="*/ 622515 w 1219415"/>
              <a:gd name="connsiteY81" fmla="*/ 552450 h 819150"/>
              <a:gd name="connsiteX82" fmla="*/ 584415 w 1219415"/>
              <a:gd name="connsiteY82" fmla="*/ 577850 h 819150"/>
              <a:gd name="connsiteX83" fmla="*/ 565365 w 1219415"/>
              <a:gd name="connsiteY83" fmla="*/ 596900 h 819150"/>
              <a:gd name="connsiteX84" fmla="*/ 527265 w 1219415"/>
              <a:gd name="connsiteY84" fmla="*/ 628650 h 819150"/>
              <a:gd name="connsiteX85" fmla="*/ 520915 w 1219415"/>
              <a:gd name="connsiteY85" fmla="*/ 647700 h 819150"/>
              <a:gd name="connsiteX86" fmla="*/ 514565 w 1219415"/>
              <a:gd name="connsiteY86" fmla="*/ 692150 h 819150"/>
              <a:gd name="connsiteX87" fmla="*/ 476465 w 1219415"/>
              <a:gd name="connsiteY87" fmla="*/ 711200 h 819150"/>
              <a:gd name="connsiteX88" fmla="*/ 457415 w 1219415"/>
              <a:gd name="connsiteY88" fmla="*/ 723900 h 819150"/>
              <a:gd name="connsiteX89" fmla="*/ 412965 w 1219415"/>
              <a:gd name="connsiteY89" fmla="*/ 774700 h 819150"/>
              <a:gd name="connsiteX90" fmla="*/ 381215 w 1219415"/>
              <a:gd name="connsiteY90" fmla="*/ 806450 h 819150"/>
              <a:gd name="connsiteX91" fmla="*/ 343115 w 1219415"/>
              <a:gd name="connsiteY91" fmla="*/ 819150 h 819150"/>
              <a:gd name="connsiteX92" fmla="*/ 222465 w 1219415"/>
              <a:gd name="connsiteY92" fmla="*/ 812800 h 819150"/>
              <a:gd name="connsiteX93" fmla="*/ 203415 w 1219415"/>
              <a:gd name="connsiteY93" fmla="*/ 800100 h 819150"/>
              <a:gd name="connsiteX94" fmla="*/ 197065 w 1219415"/>
              <a:gd name="connsiteY94" fmla="*/ 781050 h 819150"/>
              <a:gd name="connsiteX95" fmla="*/ 165315 w 1219415"/>
              <a:gd name="connsiteY95" fmla="*/ 787400 h 819150"/>
              <a:gd name="connsiteX96" fmla="*/ 152615 w 1219415"/>
              <a:gd name="connsiteY96" fmla="*/ 806450 h 819150"/>
              <a:gd name="connsiteX97" fmla="*/ 133565 w 1219415"/>
              <a:gd name="connsiteY97" fmla="*/ 819150 h 819150"/>
              <a:gd name="connsiteX98" fmla="*/ 108165 w 1219415"/>
              <a:gd name="connsiteY98" fmla="*/ 806450 h 819150"/>
              <a:gd name="connsiteX99" fmla="*/ 70065 w 1219415"/>
              <a:gd name="connsiteY99" fmla="*/ 781050 h 819150"/>
              <a:gd name="connsiteX100" fmla="*/ 12915 w 1219415"/>
              <a:gd name="connsiteY100" fmla="*/ 781050 h 819150"/>
              <a:gd name="connsiteX101" fmla="*/ 215 w 1219415"/>
              <a:gd name="connsiteY101" fmla="*/ 76200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415" h="819150">
                <a:moveTo>
                  <a:pt x="215" y="762000"/>
                </a:moveTo>
                <a:cubicBezTo>
                  <a:pt x="-843" y="753533"/>
                  <a:pt x="2099" y="740076"/>
                  <a:pt x="6565" y="730250"/>
                </a:cubicBezTo>
                <a:cubicBezTo>
                  <a:pt x="12881" y="716355"/>
                  <a:pt x="23498" y="704850"/>
                  <a:pt x="31965" y="692150"/>
                </a:cubicBezTo>
                <a:cubicBezTo>
                  <a:pt x="36198" y="685800"/>
                  <a:pt x="42252" y="680340"/>
                  <a:pt x="44665" y="673100"/>
                </a:cubicBezTo>
                <a:cubicBezTo>
                  <a:pt x="46782" y="666750"/>
                  <a:pt x="46282" y="658783"/>
                  <a:pt x="51015" y="654050"/>
                </a:cubicBezTo>
                <a:cubicBezTo>
                  <a:pt x="55748" y="649317"/>
                  <a:pt x="63715" y="649817"/>
                  <a:pt x="70065" y="647700"/>
                </a:cubicBezTo>
                <a:cubicBezTo>
                  <a:pt x="74298" y="641350"/>
                  <a:pt x="79352" y="635476"/>
                  <a:pt x="82765" y="628650"/>
                </a:cubicBezTo>
                <a:cubicBezTo>
                  <a:pt x="85758" y="622663"/>
                  <a:pt x="84934" y="614827"/>
                  <a:pt x="89115" y="609600"/>
                </a:cubicBezTo>
                <a:cubicBezTo>
                  <a:pt x="98067" y="598409"/>
                  <a:pt x="114666" y="594733"/>
                  <a:pt x="127215" y="590550"/>
                </a:cubicBezTo>
                <a:cubicBezTo>
                  <a:pt x="137798" y="592667"/>
                  <a:pt x="148494" y="594282"/>
                  <a:pt x="158965" y="596900"/>
                </a:cubicBezTo>
                <a:cubicBezTo>
                  <a:pt x="165459" y="598523"/>
                  <a:pt x="171322" y="603250"/>
                  <a:pt x="178015" y="603250"/>
                </a:cubicBezTo>
                <a:cubicBezTo>
                  <a:pt x="188808" y="603250"/>
                  <a:pt x="199182" y="599017"/>
                  <a:pt x="209765" y="596900"/>
                </a:cubicBezTo>
                <a:lnTo>
                  <a:pt x="228815" y="539750"/>
                </a:lnTo>
                <a:cubicBezTo>
                  <a:pt x="230932" y="533400"/>
                  <a:pt x="229596" y="524413"/>
                  <a:pt x="235165" y="520700"/>
                </a:cubicBezTo>
                <a:lnTo>
                  <a:pt x="254215" y="508000"/>
                </a:lnTo>
                <a:cubicBezTo>
                  <a:pt x="283328" y="464331"/>
                  <a:pt x="265135" y="474727"/>
                  <a:pt x="298665" y="463550"/>
                </a:cubicBezTo>
                <a:cubicBezTo>
                  <a:pt x="302898" y="457200"/>
                  <a:pt x="305969" y="449896"/>
                  <a:pt x="311365" y="444500"/>
                </a:cubicBezTo>
                <a:cubicBezTo>
                  <a:pt x="322203" y="433662"/>
                  <a:pt x="335262" y="429323"/>
                  <a:pt x="349465" y="425450"/>
                </a:cubicBezTo>
                <a:cubicBezTo>
                  <a:pt x="366304" y="420857"/>
                  <a:pt x="383706" y="418270"/>
                  <a:pt x="400265" y="412750"/>
                </a:cubicBezTo>
                <a:cubicBezTo>
                  <a:pt x="426555" y="403987"/>
                  <a:pt x="413746" y="410113"/>
                  <a:pt x="438365" y="393700"/>
                </a:cubicBezTo>
                <a:cubicBezTo>
                  <a:pt x="444715" y="395817"/>
                  <a:pt x="451846" y="396337"/>
                  <a:pt x="457415" y="400050"/>
                </a:cubicBezTo>
                <a:cubicBezTo>
                  <a:pt x="464887" y="405031"/>
                  <a:pt x="467830" y="416633"/>
                  <a:pt x="476465" y="419100"/>
                </a:cubicBezTo>
                <a:cubicBezTo>
                  <a:pt x="484856" y="421498"/>
                  <a:pt x="493398" y="414867"/>
                  <a:pt x="501865" y="412750"/>
                </a:cubicBezTo>
                <a:cubicBezTo>
                  <a:pt x="515568" y="371642"/>
                  <a:pt x="502422" y="377212"/>
                  <a:pt x="533615" y="368300"/>
                </a:cubicBezTo>
                <a:cubicBezTo>
                  <a:pt x="542006" y="365902"/>
                  <a:pt x="550548" y="364067"/>
                  <a:pt x="559015" y="361950"/>
                </a:cubicBezTo>
                <a:cubicBezTo>
                  <a:pt x="561132" y="355600"/>
                  <a:pt x="567851" y="349115"/>
                  <a:pt x="565365" y="342900"/>
                </a:cubicBezTo>
                <a:cubicBezTo>
                  <a:pt x="562531" y="335814"/>
                  <a:pt x="551083" y="336159"/>
                  <a:pt x="546315" y="330200"/>
                </a:cubicBezTo>
                <a:cubicBezTo>
                  <a:pt x="542134" y="324973"/>
                  <a:pt x="542082" y="317500"/>
                  <a:pt x="539965" y="311150"/>
                </a:cubicBezTo>
                <a:cubicBezTo>
                  <a:pt x="587791" y="279266"/>
                  <a:pt x="527008" y="316703"/>
                  <a:pt x="584415" y="292100"/>
                </a:cubicBezTo>
                <a:cubicBezTo>
                  <a:pt x="591430" y="289094"/>
                  <a:pt x="596639" y="282813"/>
                  <a:pt x="603465" y="279400"/>
                </a:cubicBezTo>
                <a:cubicBezTo>
                  <a:pt x="609452" y="276407"/>
                  <a:pt x="616165" y="275167"/>
                  <a:pt x="622515" y="273050"/>
                </a:cubicBezTo>
                <a:cubicBezTo>
                  <a:pt x="630982" y="275167"/>
                  <a:pt x="639524" y="277002"/>
                  <a:pt x="647915" y="279400"/>
                </a:cubicBezTo>
                <a:cubicBezTo>
                  <a:pt x="654351" y="281239"/>
                  <a:pt x="660272" y="285750"/>
                  <a:pt x="666965" y="285750"/>
                </a:cubicBezTo>
                <a:cubicBezTo>
                  <a:pt x="673658" y="285750"/>
                  <a:pt x="679665" y="281517"/>
                  <a:pt x="686015" y="279400"/>
                </a:cubicBezTo>
                <a:lnTo>
                  <a:pt x="698715" y="241300"/>
                </a:lnTo>
                <a:lnTo>
                  <a:pt x="705065" y="222250"/>
                </a:lnTo>
                <a:cubicBezTo>
                  <a:pt x="707182" y="203200"/>
                  <a:pt x="706766" y="183695"/>
                  <a:pt x="711415" y="165100"/>
                </a:cubicBezTo>
                <a:cubicBezTo>
                  <a:pt x="713266" y="157696"/>
                  <a:pt x="721015" y="153024"/>
                  <a:pt x="724115" y="146050"/>
                </a:cubicBezTo>
                <a:cubicBezTo>
                  <a:pt x="729552" y="133817"/>
                  <a:pt x="729389" y="119089"/>
                  <a:pt x="736815" y="107950"/>
                </a:cubicBezTo>
                <a:cubicBezTo>
                  <a:pt x="741048" y="101600"/>
                  <a:pt x="746102" y="95726"/>
                  <a:pt x="749515" y="88900"/>
                </a:cubicBezTo>
                <a:cubicBezTo>
                  <a:pt x="752508" y="82913"/>
                  <a:pt x="750638" y="74031"/>
                  <a:pt x="755865" y="69850"/>
                </a:cubicBezTo>
                <a:cubicBezTo>
                  <a:pt x="762680" y="64398"/>
                  <a:pt x="772798" y="65617"/>
                  <a:pt x="781265" y="63500"/>
                </a:cubicBezTo>
                <a:cubicBezTo>
                  <a:pt x="787615" y="59267"/>
                  <a:pt x="794919" y="56196"/>
                  <a:pt x="800315" y="50800"/>
                </a:cubicBezTo>
                <a:cubicBezTo>
                  <a:pt x="805711" y="45404"/>
                  <a:pt x="807272" y="36776"/>
                  <a:pt x="813015" y="31750"/>
                </a:cubicBezTo>
                <a:cubicBezTo>
                  <a:pt x="839888" y="8236"/>
                  <a:pt x="844000" y="8722"/>
                  <a:pt x="870165" y="0"/>
                </a:cubicBezTo>
                <a:cubicBezTo>
                  <a:pt x="876515" y="2117"/>
                  <a:pt x="884482" y="1617"/>
                  <a:pt x="889215" y="6350"/>
                </a:cubicBezTo>
                <a:cubicBezTo>
                  <a:pt x="893948" y="11083"/>
                  <a:pt x="890118" y="21509"/>
                  <a:pt x="895565" y="25400"/>
                </a:cubicBezTo>
                <a:cubicBezTo>
                  <a:pt x="906458" y="33181"/>
                  <a:pt x="920678" y="34853"/>
                  <a:pt x="933665" y="38100"/>
                </a:cubicBezTo>
                <a:cubicBezTo>
                  <a:pt x="965559" y="46073"/>
                  <a:pt x="950786" y="41690"/>
                  <a:pt x="978115" y="50800"/>
                </a:cubicBezTo>
                <a:cubicBezTo>
                  <a:pt x="982348" y="57150"/>
                  <a:pt x="987402" y="63024"/>
                  <a:pt x="990815" y="69850"/>
                </a:cubicBezTo>
                <a:cubicBezTo>
                  <a:pt x="1002465" y="93151"/>
                  <a:pt x="989131" y="89894"/>
                  <a:pt x="1016215" y="107950"/>
                </a:cubicBezTo>
                <a:cubicBezTo>
                  <a:pt x="1021784" y="111663"/>
                  <a:pt x="1028915" y="112183"/>
                  <a:pt x="1035265" y="114300"/>
                </a:cubicBezTo>
                <a:cubicBezTo>
                  <a:pt x="1036924" y="113885"/>
                  <a:pt x="1075574" y="104913"/>
                  <a:pt x="1079715" y="101600"/>
                </a:cubicBezTo>
                <a:cubicBezTo>
                  <a:pt x="1085674" y="96832"/>
                  <a:pt x="1087019" y="87946"/>
                  <a:pt x="1092415" y="82550"/>
                </a:cubicBezTo>
                <a:cubicBezTo>
                  <a:pt x="1097811" y="77154"/>
                  <a:pt x="1105115" y="74083"/>
                  <a:pt x="1111465" y="69850"/>
                </a:cubicBezTo>
                <a:cubicBezTo>
                  <a:pt x="1123051" y="52471"/>
                  <a:pt x="1123162" y="47012"/>
                  <a:pt x="1143215" y="38100"/>
                </a:cubicBezTo>
                <a:cubicBezTo>
                  <a:pt x="1155448" y="32663"/>
                  <a:pt x="1181315" y="25400"/>
                  <a:pt x="1181315" y="25400"/>
                </a:cubicBezTo>
                <a:cubicBezTo>
                  <a:pt x="1189782" y="27517"/>
                  <a:pt x="1201035" y="25124"/>
                  <a:pt x="1206715" y="31750"/>
                </a:cubicBezTo>
                <a:cubicBezTo>
                  <a:pt x="1215427" y="41914"/>
                  <a:pt x="1219415" y="69850"/>
                  <a:pt x="1219415" y="69850"/>
                </a:cubicBezTo>
                <a:cubicBezTo>
                  <a:pt x="1217298" y="80433"/>
                  <a:pt x="1218420" y="92229"/>
                  <a:pt x="1213065" y="101600"/>
                </a:cubicBezTo>
                <a:cubicBezTo>
                  <a:pt x="1205198" y="115367"/>
                  <a:pt x="1186562" y="114207"/>
                  <a:pt x="1174965" y="120650"/>
                </a:cubicBezTo>
                <a:cubicBezTo>
                  <a:pt x="1161622" y="128063"/>
                  <a:pt x="1136865" y="146050"/>
                  <a:pt x="1136865" y="146050"/>
                </a:cubicBezTo>
                <a:cubicBezTo>
                  <a:pt x="1134748" y="175683"/>
                  <a:pt x="1133986" y="205445"/>
                  <a:pt x="1130515" y="234950"/>
                </a:cubicBezTo>
                <a:cubicBezTo>
                  <a:pt x="1129733" y="241598"/>
                  <a:pt x="1128898" y="249267"/>
                  <a:pt x="1124165" y="254000"/>
                </a:cubicBezTo>
                <a:cubicBezTo>
                  <a:pt x="1113372" y="264793"/>
                  <a:pt x="1098765" y="270933"/>
                  <a:pt x="1086065" y="279400"/>
                </a:cubicBezTo>
                <a:lnTo>
                  <a:pt x="1067015" y="292100"/>
                </a:lnTo>
                <a:cubicBezTo>
                  <a:pt x="1033148" y="342900"/>
                  <a:pt x="1077598" y="281517"/>
                  <a:pt x="1035265" y="323850"/>
                </a:cubicBezTo>
                <a:cubicBezTo>
                  <a:pt x="1029869" y="329246"/>
                  <a:pt x="1029037" y="338855"/>
                  <a:pt x="1022565" y="342900"/>
                </a:cubicBezTo>
                <a:cubicBezTo>
                  <a:pt x="1011213" y="349995"/>
                  <a:pt x="984465" y="355600"/>
                  <a:pt x="984465" y="355600"/>
                </a:cubicBezTo>
                <a:cubicBezTo>
                  <a:pt x="980232" y="361950"/>
                  <a:pt x="974771" y="367635"/>
                  <a:pt x="971765" y="374650"/>
                </a:cubicBezTo>
                <a:cubicBezTo>
                  <a:pt x="968327" y="382672"/>
                  <a:pt x="970867" y="393235"/>
                  <a:pt x="965415" y="400050"/>
                </a:cubicBezTo>
                <a:cubicBezTo>
                  <a:pt x="961234" y="405277"/>
                  <a:pt x="952899" y="404948"/>
                  <a:pt x="946365" y="406400"/>
                </a:cubicBezTo>
                <a:cubicBezTo>
                  <a:pt x="933796" y="409193"/>
                  <a:pt x="920890" y="410225"/>
                  <a:pt x="908265" y="412750"/>
                </a:cubicBezTo>
                <a:cubicBezTo>
                  <a:pt x="899707" y="414462"/>
                  <a:pt x="891332" y="416983"/>
                  <a:pt x="882865" y="419100"/>
                </a:cubicBezTo>
                <a:cubicBezTo>
                  <a:pt x="853232" y="463550"/>
                  <a:pt x="870165" y="448733"/>
                  <a:pt x="838415" y="469900"/>
                </a:cubicBezTo>
                <a:cubicBezTo>
                  <a:pt x="827832" y="467783"/>
                  <a:pt x="816771" y="467340"/>
                  <a:pt x="806665" y="463550"/>
                </a:cubicBezTo>
                <a:cubicBezTo>
                  <a:pt x="799519" y="460870"/>
                  <a:pt x="794441" y="454263"/>
                  <a:pt x="787615" y="450850"/>
                </a:cubicBezTo>
                <a:cubicBezTo>
                  <a:pt x="781628" y="447857"/>
                  <a:pt x="774915" y="446617"/>
                  <a:pt x="768565" y="444500"/>
                </a:cubicBezTo>
                <a:cubicBezTo>
                  <a:pt x="759970" y="445933"/>
                  <a:pt x="717121" y="452033"/>
                  <a:pt x="705065" y="457200"/>
                </a:cubicBezTo>
                <a:cubicBezTo>
                  <a:pt x="698050" y="460206"/>
                  <a:pt x="692365" y="465667"/>
                  <a:pt x="686015" y="469900"/>
                </a:cubicBezTo>
                <a:cubicBezTo>
                  <a:pt x="656902" y="513569"/>
                  <a:pt x="675095" y="503173"/>
                  <a:pt x="641565" y="514350"/>
                </a:cubicBezTo>
                <a:cubicBezTo>
                  <a:pt x="637035" y="527939"/>
                  <a:pt x="634101" y="542313"/>
                  <a:pt x="622515" y="552450"/>
                </a:cubicBezTo>
                <a:cubicBezTo>
                  <a:pt x="611028" y="562501"/>
                  <a:pt x="595208" y="567057"/>
                  <a:pt x="584415" y="577850"/>
                </a:cubicBezTo>
                <a:cubicBezTo>
                  <a:pt x="578065" y="584200"/>
                  <a:pt x="572264" y="591151"/>
                  <a:pt x="565365" y="596900"/>
                </a:cubicBezTo>
                <a:cubicBezTo>
                  <a:pt x="512321" y="641103"/>
                  <a:pt x="582920" y="572995"/>
                  <a:pt x="527265" y="628650"/>
                </a:cubicBezTo>
                <a:cubicBezTo>
                  <a:pt x="525148" y="635000"/>
                  <a:pt x="522228" y="641136"/>
                  <a:pt x="520915" y="647700"/>
                </a:cubicBezTo>
                <a:cubicBezTo>
                  <a:pt x="517980" y="662376"/>
                  <a:pt x="520644" y="678473"/>
                  <a:pt x="514565" y="692150"/>
                </a:cubicBezTo>
                <a:cubicBezTo>
                  <a:pt x="509366" y="703849"/>
                  <a:pt x="485723" y="706571"/>
                  <a:pt x="476465" y="711200"/>
                </a:cubicBezTo>
                <a:cubicBezTo>
                  <a:pt x="469639" y="714613"/>
                  <a:pt x="463765" y="719667"/>
                  <a:pt x="457415" y="723900"/>
                </a:cubicBezTo>
                <a:cubicBezTo>
                  <a:pt x="427782" y="768350"/>
                  <a:pt x="444715" y="753533"/>
                  <a:pt x="412965" y="774700"/>
                </a:cubicBezTo>
                <a:cubicBezTo>
                  <a:pt x="401379" y="792079"/>
                  <a:pt x="401268" y="797538"/>
                  <a:pt x="381215" y="806450"/>
                </a:cubicBezTo>
                <a:cubicBezTo>
                  <a:pt x="368982" y="811887"/>
                  <a:pt x="343115" y="819150"/>
                  <a:pt x="343115" y="819150"/>
                </a:cubicBezTo>
                <a:cubicBezTo>
                  <a:pt x="302898" y="817033"/>
                  <a:pt x="262368" y="818241"/>
                  <a:pt x="222465" y="812800"/>
                </a:cubicBezTo>
                <a:cubicBezTo>
                  <a:pt x="214903" y="811769"/>
                  <a:pt x="208183" y="806059"/>
                  <a:pt x="203415" y="800100"/>
                </a:cubicBezTo>
                <a:cubicBezTo>
                  <a:pt x="199234" y="794873"/>
                  <a:pt x="199182" y="787400"/>
                  <a:pt x="197065" y="781050"/>
                </a:cubicBezTo>
                <a:cubicBezTo>
                  <a:pt x="186482" y="783167"/>
                  <a:pt x="174686" y="782045"/>
                  <a:pt x="165315" y="787400"/>
                </a:cubicBezTo>
                <a:cubicBezTo>
                  <a:pt x="158689" y="791186"/>
                  <a:pt x="158011" y="801054"/>
                  <a:pt x="152615" y="806450"/>
                </a:cubicBezTo>
                <a:cubicBezTo>
                  <a:pt x="147219" y="811846"/>
                  <a:pt x="139915" y="814917"/>
                  <a:pt x="133565" y="819150"/>
                </a:cubicBezTo>
                <a:cubicBezTo>
                  <a:pt x="125098" y="814917"/>
                  <a:pt x="116282" y="811320"/>
                  <a:pt x="108165" y="806450"/>
                </a:cubicBezTo>
                <a:cubicBezTo>
                  <a:pt x="95077" y="798597"/>
                  <a:pt x="70065" y="781050"/>
                  <a:pt x="70065" y="781050"/>
                </a:cubicBezTo>
                <a:cubicBezTo>
                  <a:pt x="49197" y="788006"/>
                  <a:pt x="37619" y="795167"/>
                  <a:pt x="12915" y="781050"/>
                </a:cubicBezTo>
                <a:cubicBezTo>
                  <a:pt x="5896" y="777039"/>
                  <a:pt x="1273" y="770467"/>
                  <a:pt x="215" y="762000"/>
                </a:cubicBezTo>
                <a:close/>
              </a:path>
            </a:pathLst>
          </a:custGeom>
          <a:noFill/>
          <a:ln w="12700" cmpd="sng">
            <a:solidFill>
              <a:schemeClr val="accent2">
                <a:lumMod val="40000"/>
                <a:lumOff val="6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4337050" y="3422650"/>
            <a:ext cx="1759230" cy="2159000"/>
          </a:xfrm>
          <a:custGeom>
            <a:avLst/>
            <a:gdLst>
              <a:gd name="connsiteX0" fmla="*/ 38100 w 1759230"/>
              <a:gd name="connsiteY0" fmla="*/ 1047750 h 2159000"/>
              <a:gd name="connsiteX1" fmla="*/ 69850 w 1759230"/>
              <a:gd name="connsiteY1" fmla="*/ 1041400 h 2159000"/>
              <a:gd name="connsiteX2" fmla="*/ 57150 w 1759230"/>
              <a:gd name="connsiteY2" fmla="*/ 1022350 h 2159000"/>
              <a:gd name="connsiteX3" fmla="*/ 19050 w 1759230"/>
              <a:gd name="connsiteY3" fmla="*/ 996950 h 2159000"/>
              <a:gd name="connsiteX4" fmla="*/ 0 w 1759230"/>
              <a:gd name="connsiteY4" fmla="*/ 984250 h 2159000"/>
              <a:gd name="connsiteX5" fmla="*/ 6350 w 1759230"/>
              <a:gd name="connsiteY5" fmla="*/ 946150 h 2159000"/>
              <a:gd name="connsiteX6" fmla="*/ 44450 w 1759230"/>
              <a:gd name="connsiteY6" fmla="*/ 920750 h 2159000"/>
              <a:gd name="connsiteX7" fmla="*/ 50800 w 1759230"/>
              <a:gd name="connsiteY7" fmla="*/ 901700 h 2159000"/>
              <a:gd name="connsiteX8" fmla="*/ 63500 w 1759230"/>
              <a:gd name="connsiteY8" fmla="*/ 882650 h 2159000"/>
              <a:gd name="connsiteX9" fmla="*/ 69850 w 1759230"/>
              <a:gd name="connsiteY9" fmla="*/ 857250 h 2159000"/>
              <a:gd name="connsiteX10" fmla="*/ 76200 w 1759230"/>
              <a:gd name="connsiteY10" fmla="*/ 838200 h 2159000"/>
              <a:gd name="connsiteX11" fmla="*/ 88900 w 1759230"/>
              <a:gd name="connsiteY11" fmla="*/ 698500 h 2159000"/>
              <a:gd name="connsiteX12" fmla="*/ 101600 w 1759230"/>
              <a:gd name="connsiteY12" fmla="*/ 660400 h 2159000"/>
              <a:gd name="connsiteX13" fmla="*/ 107950 w 1759230"/>
              <a:gd name="connsiteY13" fmla="*/ 641350 h 2159000"/>
              <a:gd name="connsiteX14" fmla="*/ 82550 w 1759230"/>
              <a:gd name="connsiteY14" fmla="*/ 615950 h 2159000"/>
              <a:gd name="connsiteX15" fmla="*/ 69850 w 1759230"/>
              <a:gd name="connsiteY15" fmla="*/ 596900 h 2159000"/>
              <a:gd name="connsiteX16" fmla="*/ 50800 w 1759230"/>
              <a:gd name="connsiteY16" fmla="*/ 584200 h 2159000"/>
              <a:gd name="connsiteX17" fmla="*/ 44450 w 1759230"/>
              <a:gd name="connsiteY17" fmla="*/ 533400 h 2159000"/>
              <a:gd name="connsiteX18" fmla="*/ 82550 w 1759230"/>
              <a:gd name="connsiteY18" fmla="*/ 514350 h 2159000"/>
              <a:gd name="connsiteX19" fmla="*/ 120650 w 1759230"/>
              <a:gd name="connsiteY19" fmla="*/ 488950 h 2159000"/>
              <a:gd name="connsiteX20" fmla="*/ 146050 w 1759230"/>
              <a:gd name="connsiteY20" fmla="*/ 412750 h 2159000"/>
              <a:gd name="connsiteX21" fmla="*/ 152400 w 1759230"/>
              <a:gd name="connsiteY21" fmla="*/ 393700 h 2159000"/>
              <a:gd name="connsiteX22" fmla="*/ 203200 w 1759230"/>
              <a:gd name="connsiteY22" fmla="*/ 374650 h 2159000"/>
              <a:gd name="connsiteX23" fmla="*/ 209550 w 1759230"/>
              <a:gd name="connsiteY23" fmla="*/ 298450 h 2159000"/>
              <a:gd name="connsiteX24" fmla="*/ 222250 w 1759230"/>
              <a:gd name="connsiteY24" fmla="*/ 279400 h 2159000"/>
              <a:gd name="connsiteX25" fmla="*/ 241300 w 1759230"/>
              <a:gd name="connsiteY25" fmla="*/ 196850 h 2159000"/>
              <a:gd name="connsiteX26" fmla="*/ 254000 w 1759230"/>
              <a:gd name="connsiteY26" fmla="*/ 177800 h 2159000"/>
              <a:gd name="connsiteX27" fmla="*/ 292100 w 1759230"/>
              <a:gd name="connsiteY27" fmla="*/ 165100 h 2159000"/>
              <a:gd name="connsiteX28" fmla="*/ 298450 w 1759230"/>
              <a:gd name="connsiteY28" fmla="*/ 139700 h 2159000"/>
              <a:gd name="connsiteX29" fmla="*/ 304800 w 1759230"/>
              <a:gd name="connsiteY29" fmla="*/ 107950 h 2159000"/>
              <a:gd name="connsiteX30" fmla="*/ 317500 w 1759230"/>
              <a:gd name="connsiteY30" fmla="*/ 69850 h 2159000"/>
              <a:gd name="connsiteX31" fmla="*/ 336550 w 1759230"/>
              <a:gd name="connsiteY31" fmla="*/ 63500 h 2159000"/>
              <a:gd name="connsiteX32" fmla="*/ 349250 w 1759230"/>
              <a:gd name="connsiteY32" fmla="*/ 44450 h 2159000"/>
              <a:gd name="connsiteX33" fmla="*/ 387350 w 1759230"/>
              <a:gd name="connsiteY33" fmla="*/ 25400 h 2159000"/>
              <a:gd name="connsiteX34" fmla="*/ 406400 w 1759230"/>
              <a:gd name="connsiteY34" fmla="*/ 12700 h 2159000"/>
              <a:gd name="connsiteX35" fmla="*/ 444500 w 1759230"/>
              <a:gd name="connsiteY35" fmla="*/ 0 h 2159000"/>
              <a:gd name="connsiteX36" fmla="*/ 457200 w 1759230"/>
              <a:gd name="connsiteY36" fmla="*/ 19050 h 2159000"/>
              <a:gd name="connsiteX37" fmla="*/ 469900 w 1759230"/>
              <a:gd name="connsiteY37" fmla="*/ 95250 h 2159000"/>
              <a:gd name="connsiteX38" fmla="*/ 476250 w 1759230"/>
              <a:gd name="connsiteY38" fmla="*/ 171450 h 2159000"/>
              <a:gd name="connsiteX39" fmla="*/ 482600 w 1759230"/>
              <a:gd name="connsiteY39" fmla="*/ 190500 h 2159000"/>
              <a:gd name="connsiteX40" fmla="*/ 501650 w 1759230"/>
              <a:gd name="connsiteY40" fmla="*/ 203200 h 2159000"/>
              <a:gd name="connsiteX41" fmla="*/ 539750 w 1759230"/>
              <a:gd name="connsiteY41" fmla="*/ 228600 h 2159000"/>
              <a:gd name="connsiteX42" fmla="*/ 584200 w 1759230"/>
              <a:gd name="connsiteY42" fmla="*/ 222250 h 2159000"/>
              <a:gd name="connsiteX43" fmla="*/ 603250 w 1759230"/>
              <a:gd name="connsiteY43" fmla="*/ 254000 h 2159000"/>
              <a:gd name="connsiteX44" fmla="*/ 565150 w 1759230"/>
              <a:gd name="connsiteY44" fmla="*/ 266700 h 2159000"/>
              <a:gd name="connsiteX45" fmla="*/ 546100 w 1759230"/>
              <a:gd name="connsiteY45" fmla="*/ 279400 h 2159000"/>
              <a:gd name="connsiteX46" fmla="*/ 571500 w 1759230"/>
              <a:gd name="connsiteY46" fmla="*/ 304800 h 2159000"/>
              <a:gd name="connsiteX47" fmla="*/ 609600 w 1759230"/>
              <a:gd name="connsiteY47" fmla="*/ 330200 h 2159000"/>
              <a:gd name="connsiteX48" fmla="*/ 622300 w 1759230"/>
              <a:gd name="connsiteY48" fmla="*/ 368300 h 2159000"/>
              <a:gd name="connsiteX49" fmla="*/ 628650 w 1759230"/>
              <a:gd name="connsiteY49" fmla="*/ 387350 h 2159000"/>
              <a:gd name="connsiteX50" fmla="*/ 647700 w 1759230"/>
              <a:gd name="connsiteY50" fmla="*/ 393700 h 2159000"/>
              <a:gd name="connsiteX51" fmla="*/ 679450 w 1759230"/>
              <a:gd name="connsiteY51" fmla="*/ 400050 h 2159000"/>
              <a:gd name="connsiteX52" fmla="*/ 698500 w 1759230"/>
              <a:gd name="connsiteY52" fmla="*/ 457200 h 2159000"/>
              <a:gd name="connsiteX53" fmla="*/ 704850 w 1759230"/>
              <a:gd name="connsiteY53" fmla="*/ 476250 h 2159000"/>
              <a:gd name="connsiteX54" fmla="*/ 723900 w 1759230"/>
              <a:gd name="connsiteY54" fmla="*/ 488950 h 2159000"/>
              <a:gd name="connsiteX55" fmla="*/ 755650 w 1759230"/>
              <a:gd name="connsiteY55" fmla="*/ 533400 h 2159000"/>
              <a:gd name="connsiteX56" fmla="*/ 774700 w 1759230"/>
              <a:gd name="connsiteY56" fmla="*/ 546100 h 2159000"/>
              <a:gd name="connsiteX57" fmla="*/ 781050 w 1759230"/>
              <a:gd name="connsiteY57" fmla="*/ 565150 h 2159000"/>
              <a:gd name="connsiteX58" fmla="*/ 742950 w 1759230"/>
              <a:gd name="connsiteY58" fmla="*/ 641350 h 2159000"/>
              <a:gd name="connsiteX59" fmla="*/ 736600 w 1759230"/>
              <a:gd name="connsiteY59" fmla="*/ 660400 h 2159000"/>
              <a:gd name="connsiteX60" fmla="*/ 742950 w 1759230"/>
              <a:gd name="connsiteY60" fmla="*/ 679450 h 2159000"/>
              <a:gd name="connsiteX61" fmla="*/ 762000 w 1759230"/>
              <a:gd name="connsiteY61" fmla="*/ 685800 h 2159000"/>
              <a:gd name="connsiteX62" fmla="*/ 819150 w 1759230"/>
              <a:gd name="connsiteY62" fmla="*/ 692150 h 2159000"/>
              <a:gd name="connsiteX63" fmla="*/ 806450 w 1759230"/>
              <a:gd name="connsiteY63" fmla="*/ 755650 h 2159000"/>
              <a:gd name="connsiteX64" fmla="*/ 787400 w 1759230"/>
              <a:gd name="connsiteY64" fmla="*/ 793750 h 2159000"/>
              <a:gd name="connsiteX65" fmla="*/ 831850 w 1759230"/>
              <a:gd name="connsiteY65" fmla="*/ 838200 h 2159000"/>
              <a:gd name="connsiteX66" fmla="*/ 850900 w 1759230"/>
              <a:gd name="connsiteY66" fmla="*/ 850900 h 2159000"/>
              <a:gd name="connsiteX67" fmla="*/ 876300 w 1759230"/>
              <a:gd name="connsiteY67" fmla="*/ 889000 h 2159000"/>
              <a:gd name="connsiteX68" fmla="*/ 889000 w 1759230"/>
              <a:gd name="connsiteY68" fmla="*/ 908050 h 2159000"/>
              <a:gd name="connsiteX69" fmla="*/ 908050 w 1759230"/>
              <a:gd name="connsiteY69" fmla="*/ 914400 h 2159000"/>
              <a:gd name="connsiteX70" fmla="*/ 1028700 w 1759230"/>
              <a:gd name="connsiteY70" fmla="*/ 958850 h 2159000"/>
              <a:gd name="connsiteX71" fmla="*/ 1035050 w 1759230"/>
              <a:gd name="connsiteY71" fmla="*/ 977900 h 2159000"/>
              <a:gd name="connsiteX72" fmla="*/ 1016000 w 1759230"/>
              <a:gd name="connsiteY72" fmla="*/ 1041400 h 2159000"/>
              <a:gd name="connsiteX73" fmla="*/ 1041400 w 1759230"/>
              <a:gd name="connsiteY73" fmla="*/ 1117600 h 2159000"/>
              <a:gd name="connsiteX74" fmla="*/ 1085850 w 1759230"/>
              <a:gd name="connsiteY74" fmla="*/ 1111250 h 2159000"/>
              <a:gd name="connsiteX75" fmla="*/ 1104900 w 1759230"/>
              <a:gd name="connsiteY75" fmla="*/ 1104900 h 2159000"/>
              <a:gd name="connsiteX76" fmla="*/ 1123950 w 1759230"/>
              <a:gd name="connsiteY76" fmla="*/ 1092200 h 2159000"/>
              <a:gd name="connsiteX77" fmla="*/ 1276350 w 1759230"/>
              <a:gd name="connsiteY77" fmla="*/ 1085850 h 2159000"/>
              <a:gd name="connsiteX78" fmla="*/ 1301750 w 1759230"/>
              <a:gd name="connsiteY78" fmla="*/ 1092200 h 2159000"/>
              <a:gd name="connsiteX79" fmla="*/ 1314450 w 1759230"/>
              <a:gd name="connsiteY79" fmla="*/ 1130300 h 2159000"/>
              <a:gd name="connsiteX80" fmla="*/ 1327150 w 1759230"/>
              <a:gd name="connsiteY80" fmla="*/ 1168400 h 2159000"/>
              <a:gd name="connsiteX81" fmla="*/ 1333500 w 1759230"/>
              <a:gd name="connsiteY81" fmla="*/ 1187450 h 2159000"/>
              <a:gd name="connsiteX82" fmla="*/ 1339850 w 1759230"/>
              <a:gd name="connsiteY82" fmla="*/ 1206500 h 2159000"/>
              <a:gd name="connsiteX83" fmla="*/ 1377950 w 1759230"/>
              <a:gd name="connsiteY83" fmla="*/ 1231900 h 2159000"/>
              <a:gd name="connsiteX84" fmla="*/ 1397000 w 1759230"/>
              <a:gd name="connsiteY84" fmla="*/ 1244600 h 2159000"/>
              <a:gd name="connsiteX85" fmla="*/ 1422400 w 1759230"/>
              <a:gd name="connsiteY85" fmla="*/ 1282700 h 2159000"/>
              <a:gd name="connsiteX86" fmla="*/ 1536700 w 1759230"/>
              <a:gd name="connsiteY86" fmla="*/ 1308100 h 2159000"/>
              <a:gd name="connsiteX87" fmla="*/ 1555750 w 1759230"/>
              <a:gd name="connsiteY87" fmla="*/ 1327150 h 2159000"/>
              <a:gd name="connsiteX88" fmla="*/ 1574800 w 1759230"/>
              <a:gd name="connsiteY88" fmla="*/ 1339850 h 2159000"/>
              <a:gd name="connsiteX89" fmla="*/ 1644650 w 1759230"/>
              <a:gd name="connsiteY89" fmla="*/ 1352550 h 2159000"/>
              <a:gd name="connsiteX90" fmla="*/ 1670050 w 1759230"/>
              <a:gd name="connsiteY90" fmla="*/ 1390650 h 2159000"/>
              <a:gd name="connsiteX91" fmla="*/ 1682750 w 1759230"/>
              <a:gd name="connsiteY91" fmla="*/ 1409700 h 2159000"/>
              <a:gd name="connsiteX92" fmla="*/ 1720850 w 1759230"/>
              <a:gd name="connsiteY92" fmla="*/ 1435100 h 2159000"/>
              <a:gd name="connsiteX93" fmla="*/ 1739900 w 1759230"/>
              <a:gd name="connsiteY93" fmla="*/ 1447800 h 2159000"/>
              <a:gd name="connsiteX94" fmla="*/ 1752600 w 1759230"/>
              <a:gd name="connsiteY94" fmla="*/ 1466850 h 2159000"/>
              <a:gd name="connsiteX95" fmla="*/ 1752600 w 1759230"/>
              <a:gd name="connsiteY95" fmla="*/ 1619250 h 2159000"/>
              <a:gd name="connsiteX96" fmla="*/ 1746250 w 1759230"/>
              <a:gd name="connsiteY96" fmla="*/ 1638300 h 2159000"/>
              <a:gd name="connsiteX97" fmla="*/ 1708150 w 1759230"/>
              <a:gd name="connsiteY97" fmla="*/ 1663700 h 2159000"/>
              <a:gd name="connsiteX98" fmla="*/ 1689100 w 1759230"/>
              <a:gd name="connsiteY98" fmla="*/ 1676400 h 2159000"/>
              <a:gd name="connsiteX99" fmla="*/ 1670050 w 1759230"/>
              <a:gd name="connsiteY99" fmla="*/ 1689100 h 2159000"/>
              <a:gd name="connsiteX100" fmla="*/ 1663700 w 1759230"/>
              <a:gd name="connsiteY100" fmla="*/ 1752600 h 2159000"/>
              <a:gd name="connsiteX101" fmla="*/ 1638300 w 1759230"/>
              <a:gd name="connsiteY101" fmla="*/ 1765300 h 2159000"/>
              <a:gd name="connsiteX102" fmla="*/ 1600200 w 1759230"/>
              <a:gd name="connsiteY102" fmla="*/ 1790700 h 2159000"/>
              <a:gd name="connsiteX103" fmla="*/ 1562100 w 1759230"/>
              <a:gd name="connsiteY103" fmla="*/ 1803400 h 2159000"/>
              <a:gd name="connsiteX104" fmla="*/ 1536700 w 1759230"/>
              <a:gd name="connsiteY104" fmla="*/ 1828800 h 2159000"/>
              <a:gd name="connsiteX105" fmla="*/ 1517650 w 1759230"/>
              <a:gd name="connsiteY105" fmla="*/ 1841500 h 2159000"/>
              <a:gd name="connsiteX106" fmla="*/ 1219200 w 1759230"/>
              <a:gd name="connsiteY106" fmla="*/ 1847850 h 2159000"/>
              <a:gd name="connsiteX107" fmla="*/ 1187450 w 1759230"/>
              <a:gd name="connsiteY107" fmla="*/ 1873250 h 2159000"/>
              <a:gd name="connsiteX108" fmla="*/ 1149350 w 1759230"/>
              <a:gd name="connsiteY108" fmla="*/ 1892300 h 2159000"/>
              <a:gd name="connsiteX109" fmla="*/ 1117600 w 1759230"/>
              <a:gd name="connsiteY109" fmla="*/ 1885950 h 2159000"/>
              <a:gd name="connsiteX110" fmla="*/ 1079500 w 1759230"/>
              <a:gd name="connsiteY110" fmla="*/ 1873250 h 2159000"/>
              <a:gd name="connsiteX111" fmla="*/ 1066800 w 1759230"/>
              <a:gd name="connsiteY111" fmla="*/ 1892300 h 2159000"/>
              <a:gd name="connsiteX112" fmla="*/ 1079500 w 1759230"/>
              <a:gd name="connsiteY112" fmla="*/ 1943100 h 2159000"/>
              <a:gd name="connsiteX113" fmla="*/ 1060450 w 1759230"/>
              <a:gd name="connsiteY113" fmla="*/ 1993900 h 2159000"/>
              <a:gd name="connsiteX114" fmla="*/ 1041400 w 1759230"/>
              <a:gd name="connsiteY114" fmla="*/ 2000250 h 2159000"/>
              <a:gd name="connsiteX115" fmla="*/ 1028700 w 1759230"/>
              <a:gd name="connsiteY115" fmla="*/ 2019300 h 2159000"/>
              <a:gd name="connsiteX116" fmla="*/ 1009650 w 1759230"/>
              <a:gd name="connsiteY116" fmla="*/ 2032000 h 2159000"/>
              <a:gd name="connsiteX117" fmla="*/ 984250 w 1759230"/>
              <a:gd name="connsiteY117" fmla="*/ 2070100 h 2159000"/>
              <a:gd name="connsiteX118" fmla="*/ 939800 w 1759230"/>
              <a:gd name="connsiteY118" fmla="*/ 2095500 h 2159000"/>
              <a:gd name="connsiteX119" fmla="*/ 882650 w 1759230"/>
              <a:gd name="connsiteY119" fmla="*/ 2139950 h 2159000"/>
              <a:gd name="connsiteX120" fmla="*/ 844550 w 1759230"/>
              <a:gd name="connsiteY120" fmla="*/ 2152650 h 2159000"/>
              <a:gd name="connsiteX121" fmla="*/ 825500 w 1759230"/>
              <a:gd name="connsiteY121" fmla="*/ 2159000 h 2159000"/>
              <a:gd name="connsiteX122" fmla="*/ 781050 w 1759230"/>
              <a:gd name="connsiteY122" fmla="*/ 2152650 h 2159000"/>
              <a:gd name="connsiteX123" fmla="*/ 774700 w 1759230"/>
              <a:gd name="connsiteY123" fmla="*/ 2133600 h 2159000"/>
              <a:gd name="connsiteX124" fmla="*/ 736600 w 1759230"/>
              <a:gd name="connsiteY124" fmla="*/ 2139950 h 2159000"/>
              <a:gd name="connsiteX125" fmla="*/ 755650 w 1759230"/>
              <a:gd name="connsiteY125" fmla="*/ 2120900 h 2159000"/>
              <a:gd name="connsiteX126" fmla="*/ 717550 w 1759230"/>
              <a:gd name="connsiteY126" fmla="*/ 2114550 h 2159000"/>
              <a:gd name="connsiteX127" fmla="*/ 673100 w 1759230"/>
              <a:gd name="connsiteY127" fmla="*/ 2101850 h 2159000"/>
              <a:gd name="connsiteX128" fmla="*/ 660400 w 1759230"/>
              <a:gd name="connsiteY128" fmla="*/ 2082800 h 2159000"/>
              <a:gd name="connsiteX129" fmla="*/ 622300 w 1759230"/>
              <a:gd name="connsiteY129" fmla="*/ 2057400 h 2159000"/>
              <a:gd name="connsiteX130" fmla="*/ 603250 w 1759230"/>
              <a:gd name="connsiteY130" fmla="*/ 2019300 h 2159000"/>
              <a:gd name="connsiteX131" fmla="*/ 596900 w 1759230"/>
              <a:gd name="connsiteY131" fmla="*/ 2000250 h 2159000"/>
              <a:gd name="connsiteX132" fmla="*/ 571500 w 1759230"/>
              <a:gd name="connsiteY132" fmla="*/ 1962150 h 2159000"/>
              <a:gd name="connsiteX133" fmla="*/ 558800 w 1759230"/>
              <a:gd name="connsiteY133" fmla="*/ 1943100 h 2159000"/>
              <a:gd name="connsiteX134" fmla="*/ 552450 w 1759230"/>
              <a:gd name="connsiteY134" fmla="*/ 1816100 h 2159000"/>
              <a:gd name="connsiteX135" fmla="*/ 539750 w 1759230"/>
              <a:gd name="connsiteY135" fmla="*/ 1778000 h 2159000"/>
              <a:gd name="connsiteX136" fmla="*/ 501650 w 1759230"/>
              <a:gd name="connsiteY136" fmla="*/ 1752600 h 2159000"/>
              <a:gd name="connsiteX137" fmla="*/ 495300 w 1759230"/>
              <a:gd name="connsiteY137" fmla="*/ 1733550 h 2159000"/>
              <a:gd name="connsiteX138" fmla="*/ 463550 w 1759230"/>
              <a:gd name="connsiteY138" fmla="*/ 1695450 h 2159000"/>
              <a:gd name="connsiteX139" fmla="*/ 450850 w 1759230"/>
              <a:gd name="connsiteY139" fmla="*/ 1657350 h 2159000"/>
              <a:gd name="connsiteX140" fmla="*/ 457200 w 1759230"/>
              <a:gd name="connsiteY140" fmla="*/ 1619250 h 2159000"/>
              <a:gd name="connsiteX141" fmla="*/ 488950 w 1759230"/>
              <a:gd name="connsiteY141" fmla="*/ 1593850 h 2159000"/>
              <a:gd name="connsiteX142" fmla="*/ 508000 w 1759230"/>
              <a:gd name="connsiteY142" fmla="*/ 1581150 h 2159000"/>
              <a:gd name="connsiteX143" fmla="*/ 527050 w 1759230"/>
              <a:gd name="connsiteY143" fmla="*/ 1574800 h 2159000"/>
              <a:gd name="connsiteX144" fmla="*/ 577850 w 1759230"/>
              <a:gd name="connsiteY144" fmla="*/ 1562100 h 2159000"/>
              <a:gd name="connsiteX145" fmla="*/ 622300 w 1759230"/>
              <a:gd name="connsiteY145" fmla="*/ 1517650 h 2159000"/>
              <a:gd name="connsiteX146" fmla="*/ 654050 w 1759230"/>
              <a:gd name="connsiteY146" fmla="*/ 1524000 h 2159000"/>
              <a:gd name="connsiteX147" fmla="*/ 673100 w 1759230"/>
              <a:gd name="connsiteY147" fmla="*/ 1536700 h 2159000"/>
              <a:gd name="connsiteX148" fmla="*/ 692150 w 1759230"/>
              <a:gd name="connsiteY148" fmla="*/ 1543050 h 2159000"/>
              <a:gd name="connsiteX149" fmla="*/ 698500 w 1759230"/>
              <a:gd name="connsiteY149" fmla="*/ 1524000 h 2159000"/>
              <a:gd name="connsiteX150" fmla="*/ 685800 w 1759230"/>
              <a:gd name="connsiteY150" fmla="*/ 1485900 h 2159000"/>
              <a:gd name="connsiteX151" fmla="*/ 628650 w 1759230"/>
              <a:gd name="connsiteY151" fmla="*/ 1441450 h 2159000"/>
              <a:gd name="connsiteX152" fmla="*/ 615950 w 1759230"/>
              <a:gd name="connsiteY152" fmla="*/ 1339850 h 2159000"/>
              <a:gd name="connsiteX153" fmla="*/ 609600 w 1759230"/>
              <a:gd name="connsiteY153" fmla="*/ 1314450 h 2159000"/>
              <a:gd name="connsiteX154" fmla="*/ 552450 w 1759230"/>
              <a:gd name="connsiteY154" fmla="*/ 1282700 h 2159000"/>
              <a:gd name="connsiteX155" fmla="*/ 533400 w 1759230"/>
              <a:gd name="connsiteY155" fmla="*/ 1270000 h 2159000"/>
              <a:gd name="connsiteX156" fmla="*/ 520700 w 1759230"/>
              <a:gd name="connsiteY156" fmla="*/ 1231900 h 2159000"/>
              <a:gd name="connsiteX157" fmla="*/ 482600 w 1759230"/>
              <a:gd name="connsiteY157" fmla="*/ 1200150 h 2159000"/>
              <a:gd name="connsiteX158" fmla="*/ 463550 w 1759230"/>
              <a:gd name="connsiteY158" fmla="*/ 1162050 h 2159000"/>
              <a:gd name="connsiteX159" fmla="*/ 406400 w 1759230"/>
              <a:gd name="connsiteY159" fmla="*/ 1117600 h 2159000"/>
              <a:gd name="connsiteX160" fmla="*/ 349250 w 1759230"/>
              <a:gd name="connsiteY160" fmla="*/ 1111250 h 2159000"/>
              <a:gd name="connsiteX161" fmla="*/ 330200 w 1759230"/>
              <a:gd name="connsiteY161" fmla="*/ 1098550 h 2159000"/>
              <a:gd name="connsiteX162" fmla="*/ 247650 w 1759230"/>
              <a:gd name="connsiteY162" fmla="*/ 1111250 h 2159000"/>
              <a:gd name="connsiteX163" fmla="*/ 209550 w 1759230"/>
              <a:gd name="connsiteY163" fmla="*/ 1117600 h 2159000"/>
              <a:gd name="connsiteX164" fmla="*/ 171450 w 1759230"/>
              <a:gd name="connsiteY164" fmla="*/ 1130300 h 2159000"/>
              <a:gd name="connsiteX165" fmla="*/ 133350 w 1759230"/>
              <a:gd name="connsiteY165" fmla="*/ 1117600 h 2159000"/>
              <a:gd name="connsiteX166" fmla="*/ 107950 w 1759230"/>
              <a:gd name="connsiteY166" fmla="*/ 1085850 h 2159000"/>
              <a:gd name="connsiteX167" fmla="*/ 38100 w 1759230"/>
              <a:gd name="connsiteY167" fmla="*/ 104775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759230" h="2159000">
                <a:moveTo>
                  <a:pt x="38100" y="1047750"/>
                </a:moveTo>
                <a:cubicBezTo>
                  <a:pt x="31750" y="1040342"/>
                  <a:pt x="63374" y="1050034"/>
                  <a:pt x="69850" y="1041400"/>
                </a:cubicBezTo>
                <a:cubicBezTo>
                  <a:pt x="74429" y="1035295"/>
                  <a:pt x="62893" y="1027376"/>
                  <a:pt x="57150" y="1022350"/>
                </a:cubicBezTo>
                <a:cubicBezTo>
                  <a:pt x="45663" y="1012299"/>
                  <a:pt x="31750" y="1005417"/>
                  <a:pt x="19050" y="996950"/>
                </a:cubicBezTo>
                <a:lnTo>
                  <a:pt x="0" y="984250"/>
                </a:lnTo>
                <a:cubicBezTo>
                  <a:pt x="2117" y="971550"/>
                  <a:pt x="-1033" y="956698"/>
                  <a:pt x="6350" y="946150"/>
                </a:cubicBezTo>
                <a:cubicBezTo>
                  <a:pt x="15103" y="933646"/>
                  <a:pt x="44450" y="920750"/>
                  <a:pt x="44450" y="920750"/>
                </a:cubicBezTo>
                <a:cubicBezTo>
                  <a:pt x="46567" y="914400"/>
                  <a:pt x="47807" y="907687"/>
                  <a:pt x="50800" y="901700"/>
                </a:cubicBezTo>
                <a:cubicBezTo>
                  <a:pt x="54213" y="894874"/>
                  <a:pt x="60494" y="889665"/>
                  <a:pt x="63500" y="882650"/>
                </a:cubicBezTo>
                <a:cubicBezTo>
                  <a:pt x="66938" y="874628"/>
                  <a:pt x="67452" y="865641"/>
                  <a:pt x="69850" y="857250"/>
                </a:cubicBezTo>
                <a:cubicBezTo>
                  <a:pt x="71689" y="850814"/>
                  <a:pt x="74083" y="844550"/>
                  <a:pt x="76200" y="838200"/>
                </a:cubicBezTo>
                <a:cubicBezTo>
                  <a:pt x="79933" y="771011"/>
                  <a:pt x="74004" y="748152"/>
                  <a:pt x="88900" y="698500"/>
                </a:cubicBezTo>
                <a:cubicBezTo>
                  <a:pt x="92747" y="685678"/>
                  <a:pt x="97367" y="673100"/>
                  <a:pt x="101600" y="660400"/>
                </a:cubicBezTo>
                <a:lnTo>
                  <a:pt x="107950" y="641350"/>
                </a:lnTo>
                <a:cubicBezTo>
                  <a:pt x="94095" y="599786"/>
                  <a:pt x="113338" y="640580"/>
                  <a:pt x="82550" y="615950"/>
                </a:cubicBezTo>
                <a:cubicBezTo>
                  <a:pt x="76591" y="611182"/>
                  <a:pt x="75246" y="602296"/>
                  <a:pt x="69850" y="596900"/>
                </a:cubicBezTo>
                <a:cubicBezTo>
                  <a:pt x="64454" y="591504"/>
                  <a:pt x="57150" y="588433"/>
                  <a:pt x="50800" y="584200"/>
                </a:cubicBezTo>
                <a:cubicBezTo>
                  <a:pt x="37662" y="564492"/>
                  <a:pt x="28757" y="560863"/>
                  <a:pt x="44450" y="533400"/>
                </a:cubicBezTo>
                <a:cubicBezTo>
                  <a:pt x="52317" y="519633"/>
                  <a:pt x="70953" y="520793"/>
                  <a:pt x="82550" y="514350"/>
                </a:cubicBezTo>
                <a:cubicBezTo>
                  <a:pt x="95893" y="506937"/>
                  <a:pt x="120650" y="488950"/>
                  <a:pt x="120650" y="488950"/>
                </a:cubicBezTo>
                <a:lnTo>
                  <a:pt x="146050" y="412750"/>
                </a:lnTo>
                <a:cubicBezTo>
                  <a:pt x="148167" y="406400"/>
                  <a:pt x="146831" y="397413"/>
                  <a:pt x="152400" y="393700"/>
                </a:cubicBezTo>
                <a:cubicBezTo>
                  <a:pt x="180430" y="375013"/>
                  <a:pt x="163966" y="382497"/>
                  <a:pt x="203200" y="374650"/>
                </a:cubicBezTo>
                <a:cubicBezTo>
                  <a:pt x="232260" y="331060"/>
                  <a:pt x="202357" y="384763"/>
                  <a:pt x="209550" y="298450"/>
                </a:cubicBezTo>
                <a:cubicBezTo>
                  <a:pt x="210184" y="290845"/>
                  <a:pt x="218017" y="285750"/>
                  <a:pt x="222250" y="279400"/>
                </a:cubicBezTo>
                <a:cubicBezTo>
                  <a:pt x="225178" y="258907"/>
                  <a:pt x="228621" y="215868"/>
                  <a:pt x="241300" y="196850"/>
                </a:cubicBezTo>
                <a:cubicBezTo>
                  <a:pt x="245533" y="190500"/>
                  <a:pt x="247528" y="181845"/>
                  <a:pt x="254000" y="177800"/>
                </a:cubicBezTo>
                <a:cubicBezTo>
                  <a:pt x="265352" y="170705"/>
                  <a:pt x="292100" y="165100"/>
                  <a:pt x="292100" y="165100"/>
                </a:cubicBezTo>
                <a:cubicBezTo>
                  <a:pt x="294217" y="156633"/>
                  <a:pt x="296557" y="148219"/>
                  <a:pt x="298450" y="139700"/>
                </a:cubicBezTo>
                <a:cubicBezTo>
                  <a:pt x="300791" y="129164"/>
                  <a:pt x="301960" y="118363"/>
                  <a:pt x="304800" y="107950"/>
                </a:cubicBezTo>
                <a:cubicBezTo>
                  <a:pt x="308322" y="95035"/>
                  <a:pt x="304800" y="74083"/>
                  <a:pt x="317500" y="69850"/>
                </a:cubicBezTo>
                <a:lnTo>
                  <a:pt x="336550" y="63500"/>
                </a:lnTo>
                <a:cubicBezTo>
                  <a:pt x="340783" y="57150"/>
                  <a:pt x="343854" y="49846"/>
                  <a:pt x="349250" y="44450"/>
                </a:cubicBezTo>
                <a:cubicBezTo>
                  <a:pt x="367448" y="26252"/>
                  <a:pt x="366692" y="35729"/>
                  <a:pt x="387350" y="25400"/>
                </a:cubicBezTo>
                <a:cubicBezTo>
                  <a:pt x="394176" y="21987"/>
                  <a:pt x="399426" y="15800"/>
                  <a:pt x="406400" y="12700"/>
                </a:cubicBezTo>
                <a:cubicBezTo>
                  <a:pt x="418633" y="7263"/>
                  <a:pt x="444500" y="0"/>
                  <a:pt x="444500" y="0"/>
                </a:cubicBezTo>
                <a:cubicBezTo>
                  <a:pt x="448733" y="6350"/>
                  <a:pt x="454194" y="12035"/>
                  <a:pt x="457200" y="19050"/>
                </a:cubicBezTo>
                <a:cubicBezTo>
                  <a:pt x="464417" y="35890"/>
                  <a:pt x="468865" y="84901"/>
                  <a:pt x="469900" y="95250"/>
                </a:cubicBezTo>
                <a:cubicBezTo>
                  <a:pt x="472436" y="120612"/>
                  <a:pt x="472881" y="146186"/>
                  <a:pt x="476250" y="171450"/>
                </a:cubicBezTo>
                <a:cubicBezTo>
                  <a:pt x="477135" y="178085"/>
                  <a:pt x="478419" y="185273"/>
                  <a:pt x="482600" y="190500"/>
                </a:cubicBezTo>
                <a:cubicBezTo>
                  <a:pt x="487368" y="196459"/>
                  <a:pt x="495787" y="198314"/>
                  <a:pt x="501650" y="203200"/>
                </a:cubicBezTo>
                <a:cubicBezTo>
                  <a:pt x="533361" y="229626"/>
                  <a:pt x="506272" y="217441"/>
                  <a:pt x="539750" y="228600"/>
                </a:cubicBezTo>
                <a:cubicBezTo>
                  <a:pt x="554567" y="226483"/>
                  <a:pt x="569233" y="222250"/>
                  <a:pt x="584200" y="222250"/>
                </a:cubicBezTo>
                <a:cubicBezTo>
                  <a:pt x="602868" y="222250"/>
                  <a:pt x="640391" y="226144"/>
                  <a:pt x="603250" y="254000"/>
                </a:cubicBezTo>
                <a:cubicBezTo>
                  <a:pt x="592540" y="262032"/>
                  <a:pt x="576289" y="259274"/>
                  <a:pt x="565150" y="266700"/>
                </a:cubicBezTo>
                <a:lnTo>
                  <a:pt x="546100" y="279400"/>
                </a:lnTo>
                <a:cubicBezTo>
                  <a:pt x="556876" y="311727"/>
                  <a:pt x="543791" y="289406"/>
                  <a:pt x="571500" y="304800"/>
                </a:cubicBezTo>
                <a:cubicBezTo>
                  <a:pt x="584843" y="312213"/>
                  <a:pt x="609600" y="330200"/>
                  <a:pt x="609600" y="330200"/>
                </a:cubicBezTo>
                <a:lnTo>
                  <a:pt x="622300" y="368300"/>
                </a:lnTo>
                <a:cubicBezTo>
                  <a:pt x="624417" y="374650"/>
                  <a:pt x="622300" y="385233"/>
                  <a:pt x="628650" y="387350"/>
                </a:cubicBezTo>
                <a:cubicBezTo>
                  <a:pt x="635000" y="389467"/>
                  <a:pt x="641206" y="392077"/>
                  <a:pt x="647700" y="393700"/>
                </a:cubicBezTo>
                <a:cubicBezTo>
                  <a:pt x="658171" y="396318"/>
                  <a:pt x="668867" y="397933"/>
                  <a:pt x="679450" y="400050"/>
                </a:cubicBezTo>
                <a:lnTo>
                  <a:pt x="698500" y="457200"/>
                </a:lnTo>
                <a:cubicBezTo>
                  <a:pt x="700617" y="463550"/>
                  <a:pt x="699281" y="472537"/>
                  <a:pt x="704850" y="476250"/>
                </a:cubicBezTo>
                <a:lnTo>
                  <a:pt x="723900" y="488950"/>
                </a:lnTo>
                <a:cubicBezTo>
                  <a:pt x="742950" y="546100"/>
                  <a:pt x="721783" y="516467"/>
                  <a:pt x="755650" y="533400"/>
                </a:cubicBezTo>
                <a:cubicBezTo>
                  <a:pt x="762476" y="536813"/>
                  <a:pt x="768350" y="541867"/>
                  <a:pt x="774700" y="546100"/>
                </a:cubicBezTo>
                <a:cubicBezTo>
                  <a:pt x="776817" y="552450"/>
                  <a:pt x="781789" y="558497"/>
                  <a:pt x="781050" y="565150"/>
                </a:cubicBezTo>
                <a:cubicBezTo>
                  <a:pt x="773852" y="629928"/>
                  <a:pt x="763999" y="578204"/>
                  <a:pt x="742950" y="641350"/>
                </a:cubicBezTo>
                <a:lnTo>
                  <a:pt x="736600" y="660400"/>
                </a:lnTo>
                <a:cubicBezTo>
                  <a:pt x="738717" y="666750"/>
                  <a:pt x="738217" y="674717"/>
                  <a:pt x="742950" y="679450"/>
                </a:cubicBezTo>
                <a:cubicBezTo>
                  <a:pt x="747683" y="684183"/>
                  <a:pt x="755398" y="684700"/>
                  <a:pt x="762000" y="685800"/>
                </a:cubicBezTo>
                <a:cubicBezTo>
                  <a:pt x="780906" y="688951"/>
                  <a:pt x="800100" y="690033"/>
                  <a:pt x="819150" y="692150"/>
                </a:cubicBezTo>
                <a:cubicBezTo>
                  <a:pt x="816810" y="708531"/>
                  <a:pt x="815316" y="737917"/>
                  <a:pt x="806450" y="755650"/>
                </a:cubicBezTo>
                <a:cubicBezTo>
                  <a:pt x="781831" y="804889"/>
                  <a:pt x="803361" y="745867"/>
                  <a:pt x="787400" y="793750"/>
                </a:cubicBezTo>
                <a:cubicBezTo>
                  <a:pt x="798577" y="827280"/>
                  <a:pt x="788181" y="809087"/>
                  <a:pt x="831850" y="838200"/>
                </a:cubicBezTo>
                <a:lnTo>
                  <a:pt x="850900" y="850900"/>
                </a:lnTo>
                <a:lnTo>
                  <a:pt x="876300" y="889000"/>
                </a:lnTo>
                <a:cubicBezTo>
                  <a:pt x="880533" y="895350"/>
                  <a:pt x="881760" y="905637"/>
                  <a:pt x="889000" y="908050"/>
                </a:cubicBezTo>
                <a:lnTo>
                  <a:pt x="908050" y="914400"/>
                </a:lnTo>
                <a:cubicBezTo>
                  <a:pt x="932149" y="986696"/>
                  <a:pt x="907386" y="951714"/>
                  <a:pt x="1028700" y="958850"/>
                </a:cubicBezTo>
                <a:cubicBezTo>
                  <a:pt x="1030817" y="965200"/>
                  <a:pt x="1035050" y="971207"/>
                  <a:pt x="1035050" y="977900"/>
                </a:cubicBezTo>
                <a:cubicBezTo>
                  <a:pt x="1035050" y="1018761"/>
                  <a:pt x="1033214" y="1015579"/>
                  <a:pt x="1016000" y="1041400"/>
                </a:cubicBezTo>
                <a:cubicBezTo>
                  <a:pt x="1017016" y="1050540"/>
                  <a:pt x="1011761" y="1111672"/>
                  <a:pt x="1041400" y="1117600"/>
                </a:cubicBezTo>
                <a:cubicBezTo>
                  <a:pt x="1056076" y="1120535"/>
                  <a:pt x="1071033" y="1113367"/>
                  <a:pt x="1085850" y="1111250"/>
                </a:cubicBezTo>
                <a:cubicBezTo>
                  <a:pt x="1092200" y="1109133"/>
                  <a:pt x="1098913" y="1107893"/>
                  <a:pt x="1104900" y="1104900"/>
                </a:cubicBezTo>
                <a:cubicBezTo>
                  <a:pt x="1111726" y="1101487"/>
                  <a:pt x="1116365" y="1093043"/>
                  <a:pt x="1123950" y="1092200"/>
                </a:cubicBezTo>
                <a:cubicBezTo>
                  <a:pt x="1174483" y="1086585"/>
                  <a:pt x="1225550" y="1087967"/>
                  <a:pt x="1276350" y="1085850"/>
                </a:cubicBezTo>
                <a:cubicBezTo>
                  <a:pt x="1284817" y="1087967"/>
                  <a:pt x="1296070" y="1085574"/>
                  <a:pt x="1301750" y="1092200"/>
                </a:cubicBezTo>
                <a:cubicBezTo>
                  <a:pt x="1310462" y="1102364"/>
                  <a:pt x="1310217" y="1117600"/>
                  <a:pt x="1314450" y="1130300"/>
                </a:cubicBezTo>
                <a:lnTo>
                  <a:pt x="1327150" y="1168400"/>
                </a:lnTo>
                <a:lnTo>
                  <a:pt x="1333500" y="1187450"/>
                </a:lnTo>
                <a:cubicBezTo>
                  <a:pt x="1335617" y="1193800"/>
                  <a:pt x="1334281" y="1202787"/>
                  <a:pt x="1339850" y="1206500"/>
                </a:cubicBezTo>
                <a:lnTo>
                  <a:pt x="1377950" y="1231900"/>
                </a:lnTo>
                <a:lnTo>
                  <a:pt x="1397000" y="1244600"/>
                </a:lnTo>
                <a:lnTo>
                  <a:pt x="1422400" y="1282700"/>
                </a:lnTo>
                <a:cubicBezTo>
                  <a:pt x="1453923" y="1329984"/>
                  <a:pt x="1427483" y="1301274"/>
                  <a:pt x="1536700" y="1308100"/>
                </a:cubicBezTo>
                <a:cubicBezTo>
                  <a:pt x="1543050" y="1314450"/>
                  <a:pt x="1548851" y="1321401"/>
                  <a:pt x="1555750" y="1327150"/>
                </a:cubicBezTo>
                <a:cubicBezTo>
                  <a:pt x="1561613" y="1332036"/>
                  <a:pt x="1567974" y="1336437"/>
                  <a:pt x="1574800" y="1339850"/>
                </a:cubicBezTo>
                <a:cubicBezTo>
                  <a:pt x="1594377" y="1349639"/>
                  <a:pt x="1627138" y="1350361"/>
                  <a:pt x="1644650" y="1352550"/>
                </a:cubicBezTo>
                <a:lnTo>
                  <a:pt x="1670050" y="1390650"/>
                </a:lnTo>
                <a:cubicBezTo>
                  <a:pt x="1674283" y="1397000"/>
                  <a:pt x="1676400" y="1405467"/>
                  <a:pt x="1682750" y="1409700"/>
                </a:cubicBezTo>
                <a:lnTo>
                  <a:pt x="1720850" y="1435100"/>
                </a:lnTo>
                <a:lnTo>
                  <a:pt x="1739900" y="1447800"/>
                </a:lnTo>
                <a:cubicBezTo>
                  <a:pt x="1744133" y="1454150"/>
                  <a:pt x="1750407" y="1459540"/>
                  <a:pt x="1752600" y="1466850"/>
                </a:cubicBezTo>
                <a:cubicBezTo>
                  <a:pt x="1765620" y="1510249"/>
                  <a:pt x="1756042" y="1584825"/>
                  <a:pt x="1752600" y="1619250"/>
                </a:cubicBezTo>
                <a:cubicBezTo>
                  <a:pt x="1751934" y="1625910"/>
                  <a:pt x="1750983" y="1633567"/>
                  <a:pt x="1746250" y="1638300"/>
                </a:cubicBezTo>
                <a:cubicBezTo>
                  <a:pt x="1735457" y="1649093"/>
                  <a:pt x="1720850" y="1655233"/>
                  <a:pt x="1708150" y="1663700"/>
                </a:cubicBezTo>
                <a:lnTo>
                  <a:pt x="1689100" y="1676400"/>
                </a:lnTo>
                <a:lnTo>
                  <a:pt x="1670050" y="1689100"/>
                </a:lnTo>
                <a:cubicBezTo>
                  <a:pt x="1667933" y="1710267"/>
                  <a:pt x="1671882" y="1732964"/>
                  <a:pt x="1663700" y="1752600"/>
                </a:cubicBezTo>
                <a:cubicBezTo>
                  <a:pt x="1660059" y="1761338"/>
                  <a:pt x="1646417" y="1760430"/>
                  <a:pt x="1638300" y="1765300"/>
                </a:cubicBezTo>
                <a:cubicBezTo>
                  <a:pt x="1625212" y="1773153"/>
                  <a:pt x="1614680" y="1785873"/>
                  <a:pt x="1600200" y="1790700"/>
                </a:cubicBezTo>
                <a:lnTo>
                  <a:pt x="1562100" y="1803400"/>
                </a:lnTo>
                <a:cubicBezTo>
                  <a:pt x="1551940" y="1833880"/>
                  <a:pt x="1563793" y="1815253"/>
                  <a:pt x="1536700" y="1828800"/>
                </a:cubicBezTo>
                <a:cubicBezTo>
                  <a:pt x="1529874" y="1832213"/>
                  <a:pt x="1525268" y="1841043"/>
                  <a:pt x="1517650" y="1841500"/>
                </a:cubicBezTo>
                <a:cubicBezTo>
                  <a:pt x="1418323" y="1847460"/>
                  <a:pt x="1318683" y="1845733"/>
                  <a:pt x="1219200" y="1847850"/>
                </a:cubicBezTo>
                <a:cubicBezTo>
                  <a:pt x="1182114" y="1860212"/>
                  <a:pt x="1216173" y="1844527"/>
                  <a:pt x="1187450" y="1873250"/>
                </a:cubicBezTo>
                <a:cubicBezTo>
                  <a:pt x="1175140" y="1885560"/>
                  <a:pt x="1164844" y="1887135"/>
                  <a:pt x="1149350" y="1892300"/>
                </a:cubicBezTo>
                <a:cubicBezTo>
                  <a:pt x="1138767" y="1890183"/>
                  <a:pt x="1128013" y="1888790"/>
                  <a:pt x="1117600" y="1885950"/>
                </a:cubicBezTo>
                <a:cubicBezTo>
                  <a:pt x="1104685" y="1882428"/>
                  <a:pt x="1079500" y="1873250"/>
                  <a:pt x="1079500" y="1873250"/>
                </a:cubicBezTo>
                <a:cubicBezTo>
                  <a:pt x="1075267" y="1879600"/>
                  <a:pt x="1067747" y="1884727"/>
                  <a:pt x="1066800" y="1892300"/>
                </a:cubicBezTo>
                <a:cubicBezTo>
                  <a:pt x="1065407" y="1903446"/>
                  <a:pt x="1075353" y="1930660"/>
                  <a:pt x="1079500" y="1943100"/>
                </a:cubicBezTo>
                <a:cubicBezTo>
                  <a:pt x="1076058" y="1960311"/>
                  <a:pt x="1076022" y="1981442"/>
                  <a:pt x="1060450" y="1993900"/>
                </a:cubicBezTo>
                <a:cubicBezTo>
                  <a:pt x="1055223" y="1998081"/>
                  <a:pt x="1047750" y="1998133"/>
                  <a:pt x="1041400" y="2000250"/>
                </a:cubicBezTo>
                <a:cubicBezTo>
                  <a:pt x="1037167" y="2006600"/>
                  <a:pt x="1034096" y="2013904"/>
                  <a:pt x="1028700" y="2019300"/>
                </a:cubicBezTo>
                <a:cubicBezTo>
                  <a:pt x="1023304" y="2024696"/>
                  <a:pt x="1014676" y="2026257"/>
                  <a:pt x="1009650" y="2032000"/>
                </a:cubicBezTo>
                <a:cubicBezTo>
                  <a:pt x="999599" y="2043487"/>
                  <a:pt x="997902" y="2063274"/>
                  <a:pt x="984250" y="2070100"/>
                </a:cubicBezTo>
                <a:cubicBezTo>
                  <a:pt x="952024" y="2086213"/>
                  <a:pt x="966726" y="2077549"/>
                  <a:pt x="939800" y="2095500"/>
                </a:cubicBezTo>
                <a:cubicBezTo>
                  <a:pt x="904498" y="2148453"/>
                  <a:pt x="932136" y="2126454"/>
                  <a:pt x="882650" y="2139950"/>
                </a:cubicBezTo>
                <a:cubicBezTo>
                  <a:pt x="869735" y="2143472"/>
                  <a:pt x="857250" y="2148417"/>
                  <a:pt x="844550" y="2152650"/>
                </a:cubicBezTo>
                <a:lnTo>
                  <a:pt x="825500" y="2159000"/>
                </a:lnTo>
                <a:cubicBezTo>
                  <a:pt x="810683" y="2156883"/>
                  <a:pt x="794437" y="2159343"/>
                  <a:pt x="781050" y="2152650"/>
                </a:cubicBezTo>
                <a:cubicBezTo>
                  <a:pt x="775063" y="2149657"/>
                  <a:pt x="781136" y="2135439"/>
                  <a:pt x="774700" y="2133600"/>
                </a:cubicBezTo>
                <a:cubicBezTo>
                  <a:pt x="762320" y="2130063"/>
                  <a:pt x="749300" y="2137833"/>
                  <a:pt x="736600" y="2139950"/>
                </a:cubicBezTo>
                <a:cubicBezTo>
                  <a:pt x="742950" y="2133600"/>
                  <a:pt x="755650" y="2129880"/>
                  <a:pt x="755650" y="2120900"/>
                </a:cubicBezTo>
                <a:cubicBezTo>
                  <a:pt x="755650" y="2096281"/>
                  <a:pt x="722248" y="2112984"/>
                  <a:pt x="717550" y="2114550"/>
                </a:cubicBezTo>
                <a:cubicBezTo>
                  <a:pt x="715891" y="2114135"/>
                  <a:pt x="677241" y="2105163"/>
                  <a:pt x="673100" y="2101850"/>
                </a:cubicBezTo>
                <a:cubicBezTo>
                  <a:pt x="667141" y="2097082"/>
                  <a:pt x="666143" y="2087826"/>
                  <a:pt x="660400" y="2082800"/>
                </a:cubicBezTo>
                <a:cubicBezTo>
                  <a:pt x="648913" y="2072749"/>
                  <a:pt x="622300" y="2057400"/>
                  <a:pt x="622300" y="2057400"/>
                </a:cubicBezTo>
                <a:cubicBezTo>
                  <a:pt x="606339" y="2009517"/>
                  <a:pt x="627869" y="2068539"/>
                  <a:pt x="603250" y="2019300"/>
                </a:cubicBezTo>
                <a:cubicBezTo>
                  <a:pt x="600257" y="2013313"/>
                  <a:pt x="600151" y="2006101"/>
                  <a:pt x="596900" y="2000250"/>
                </a:cubicBezTo>
                <a:cubicBezTo>
                  <a:pt x="589487" y="1986907"/>
                  <a:pt x="579967" y="1974850"/>
                  <a:pt x="571500" y="1962150"/>
                </a:cubicBezTo>
                <a:lnTo>
                  <a:pt x="558800" y="1943100"/>
                </a:lnTo>
                <a:cubicBezTo>
                  <a:pt x="556683" y="1900767"/>
                  <a:pt x="557308" y="1858207"/>
                  <a:pt x="552450" y="1816100"/>
                </a:cubicBezTo>
                <a:cubicBezTo>
                  <a:pt x="550916" y="1802801"/>
                  <a:pt x="550889" y="1785426"/>
                  <a:pt x="539750" y="1778000"/>
                </a:cubicBezTo>
                <a:lnTo>
                  <a:pt x="501650" y="1752600"/>
                </a:lnTo>
                <a:cubicBezTo>
                  <a:pt x="499533" y="1746250"/>
                  <a:pt x="499013" y="1739119"/>
                  <a:pt x="495300" y="1733550"/>
                </a:cubicBezTo>
                <a:cubicBezTo>
                  <a:pt x="475361" y="1703642"/>
                  <a:pt x="477400" y="1726613"/>
                  <a:pt x="463550" y="1695450"/>
                </a:cubicBezTo>
                <a:cubicBezTo>
                  <a:pt x="458113" y="1683217"/>
                  <a:pt x="450850" y="1657350"/>
                  <a:pt x="450850" y="1657350"/>
                </a:cubicBezTo>
                <a:cubicBezTo>
                  <a:pt x="452967" y="1644650"/>
                  <a:pt x="453129" y="1631464"/>
                  <a:pt x="457200" y="1619250"/>
                </a:cubicBezTo>
                <a:cubicBezTo>
                  <a:pt x="465764" y="1593559"/>
                  <a:pt x="469544" y="1603553"/>
                  <a:pt x="488950" y="1593850"/>
                </a:cubicBezTo>
                <a:cubicBezTo>
                  <a:pt x="495776" y="1590437"/>
                  <a:pt x="501174" y="1584563"/>
                  <a:pt x="508000" y="1581150"/>
                </a:cubicBezTo>
                <a:cubicBezTo>
                  <a:pt x="513987" y="1578157"/>
                  <a:pt x="520592" y="1576561"/>
                  <a:pt x="527050" y="1574800"/>
                </a:cubicBezTo>
                <a:cubicBezTo>
                  <a:pt x="543889" y="1570207"/>
                  <a:pt x="577850" y="1562100"/>
                  <a:pt x="577850" y="1562100"/>
                </a:cubicBezTo>
                <a:cubicBezTo>
                  <a:pt x="606963" y="1518431"/>
                  <a:pt x="588770" y="1528827"/>
                  <a:pt x="622300" y="1517650"/>
                </a:cubicBezTo>
                <a:cubicBezTo>
                  <a:pt x="632883" y="1519767"/>
                  <a:pt x="643944" y="1520210"/>
                  <a:pt x="654050" y="1524000"/>
                </a:cubicBezTo>
                <a:cubicBezTo>
                  <a:pt x="661196" y="1526680"/>
                  <a:pt x="666274" y="1533287"/>
                  <a:pt x="673100" y="1536700"/>
                </a:cubicBezTo>
                <a:cubicBezTo>
                  <a:pt x="679087" y="1539693"/>
                  <a:pt x="685800" y="1540933"/>
                  <a:pt x="692150" y="1543050"/>
                </a:cubicBezTo>
                <a:cubicBezTo>
                  <a:pt x="694267" y="1536700"/>
                  <a:pt x="699239" y="1530653"/>
                  <a:pt x="698500" y="1524000"/>
                </a:cubicBezTo>
                <a:cubicBezTo>
                  <a:pt x="697022" y="1510695"/>
                  <a:pt x="696939" y="1493326"/>
                  <a:pt x="685800" y="1485900"/>
                </a:cubicBezTo>
                <a:cubicBezTo>
                  <a:pt x="640228" y="1455519"/>
                  <a:pt x="658493" y="1471293"/>
                  <a:pt x="628650" y="1441450"/>
                </a:cubicBezTo>
                <a:cubicBezTo>
                  <a:pt x="618515" y="1309692"/>
                  <a:pt x="631821" y="1395398"/>
                  <a:pt x="615950" y="1339850"/>
                </a:cubicBezTo>
                <a:cubicBezTo>
                  <a:pt x="613552" y="1331459"/>
                  <a:pt x="615347" y="1321018"/>
                  <a:pt x="609600" y="1314450"/>
                </a:cubicBezTo>
                <a:cubicBezTo>
                  <a:pt x="578455" y="1278856"/>
                  <a:pt x="580488" y="1296719"/>
                  <a:pt x="552450" y="1282700"/>
                </a:cubicBezTo>
                <a:cubicBezTo>
                  <a:pt x="545624" y="1279287"/>
                  <a:pt x="539750" y="1274233"/>
                  <a:pt x="533400" y="1270000"/>
                </a:cubicBezTo>
                <a:cubicBezTo>
                  <a:pt x="529167" y="1257300"/>
                  <a:pt x="531839" y="1239326"/>
                  <a:pt x="520700" y="1231900"/>
                </a:cubicBezTo>
                <a:cubicBezTo>
                  <a:pt x="494178" y="1214219"/>
                  <a:pt x="507046" y="1224596"/>
                  <a:pt x="482600" y="1200150"/>
                </a:cubicBezTo>
                <a:cubicBezTo>
                  <a:pt x="476716" y="1182497"/>
                  <a:pt x="476680" y="1176822"/>
                  <a:pt x="463550" y="1162050"/>
                </a:cubicBezTo>
                <a:cubicBezTo>
                  <a:pt x="443145" y="1139094"/>
                  <a:pt x="434130" y="1122222"/>
                  <a:pt x="406400" y="1117600"/>
                </a:cubicBezTo>
                <a:cubicBezTo>
                  <a:pt x="387494" y="1114449"/>
                  <a:pt x="368300" y="1113367"/>
                  <a:pt x="349250" y="1111250"/>
                </a:cubicBezTo>
                <a:cubicBezTo>
                  <a:pt x="342900" y="1107017"/>
                  <a:pt x="337805" y="1099184"/>
                  <a:pt x="330200" y="1098550"/>
                </a:cubicBezTo>
                <a:cubicBezTo>
                  <a:pt x="292498" y="1095408"/>
                  <a:pt x="278840" y="1105012"/>
                  <a:pt x="247650" y="1111250"/>
                </a:cubicBezTo>
                <a:cubicBezTo>
                  <a:pt x="235025" y="1113775"/>
                  <a:pt x="222041" y="1114477"/>
                  <a:pt x="209550" y="1117600"/>
                </a:cubicBezTo>
                <a:cubicBezTo>
                  <a:pt x="196563" y="1120847"/>
                  <a:pt x="171450" y="1130300"/>
                  <a:pt x="171450" y="1130300"/>
                </a:cubicBezTo>
                <a:cubicBezTo>
                  <a:pt x="158750" y="1126067"/>
                  <a:pt x="137583" y="1130300"/>
                  <a:pt x="133350" y="1117600"/>
                </a:cubicBezTo>
                <a:cubicBezTo>
                  <a:pt x="124587" y="1091310"/>
                  <a:pt x="132569" y="1102263"/>
                  <a:pt x="107950" y="1085850"/>
                </a:cubicBezTo>
                <a:cubicBezTo>
                  <a:pt x="90554" y="1059755"/>
                  <a:pt x="44450" y="1055158"/>
                  <a:pt x="38100" y="1047750"/>
                </a:cubicBezTo>
                <a:close/>
              </a:path>
            </a:pathLst>
          </a:custGeom>
          <a:noFill/>
          <a:ln w="12700" cmpd="sng">
            <a:solidFill>
              <a:srgbClr val="F1FBB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04800" y="965200"/>
            <a:ext cx="8305800" cy="2585323"/>
          </a:xfrm>
          <a:prstGeom prst="rect">
            <a:avLst/>
          </a:prstGeom>
          <a:noFill/>
        </p:spPr>
        <p:txBody>
          <a:bodyPr wrap="square" rtlCol="0">
            <a:spAutoFit/>
          </a:bodyPr>
          <a:lstStyle/>
          <a:p>
            <a:r>
              <a:rPr lang="en-US" dirty="0" smtClean="0"/>
              <a:t>	Low Elevations Sites with Power can have:</a:t>
            </a:r>
            <a:endParaRPr lang="en-US" dirty="0"/>
          </a:p>
          <a:p>
            <a:r>
              <a:rPr lang="en-US" dirty="0" smtClean="0"/>
              <a:t>	- Micro Rain Radar (MRR)</a:t>
            </a:r>
          </a:p>
          <a:p>
            <a:r>
              <a:rPr lang="en-US" dirty="0"/>
              <a:t>	</a:t>
            </a:r>
            <a:r>
              <a:rPr lang="en-US" dirty="0" smtClean="0"/>
              <a:t>- </a:t>
            </a:r>
            <a:r>
              <a:rPr lang="en-US" dirty="0" err="1" smtClean="0"/>
              <a:t>Parsivel</a:t>
            </a:r>
            <a:r>
              <a:rPr lang="en-US" dirty="0" smtClean="0"/>
              <a:t> (</a:t>
            </a:r>
            <a:r>
              <a:rPr lang="en-US" dirty="0" err="1" smtClean="0"/>
              <a:t>distrometer</a:t>
            </a:r>
            <a:r>
              <a:rPr lang="en-US" dirty="0" smtClean="0"/>
              <a:t>)</a:t>
            </a:r>
          </a:p>
          <a:p>
            <a:r>
              <a:rPr lang="en-US" dirty="0"/>
              <a:t>	</a:t>
            </a:r>
            <a:r>
              <a:rPr lang="en-US" dirty="0" smtClean="0"/>
              <a:t>- 2DVD</a:t>
            </a:r>
          </a:p>
          <a:p>
            <a:r>
              <a:rPr lang="en-US" dirty="0"/>
              <a:t>	</a:t>
            </a:r>
            <a:r>
              <a:rPr lang="en-US" dirty="0" smtClean="0"/>
              <a:t>- Rain gauge (dual bucket)</a:t>
            </a:r>
          </a:p>
          <a:p>
            <a:endParaRPr lang="en-US" dirty="0" smtClean="0"/>
          </a:p>
          <a:p>
            <a:r>
              <a:rPr lang="en-US" dirty="0"/>
              <a:t>	</a:t>
            </a:r>
            <a:r>
              <a:rPr lang="en-US" dirty="0" smtClean="0"/>
              <a:t>Low Elevation Sites without Power can have:</a:t>
            </a:r>
          </a:p>
          <a:p>
            <a:r>
              <a:rPr lang="en-US" dirty="0"/>
              <a:t>	</a:t>
            </a:r>
            <a:r>
              <a:rPr lang="en-US" dirty="0" smtClean="0"/>
              <a:t>- </a:t>
            </a:r>
            <a:r>
              <a:rPr lang="en-US" dirty="0" err="1" smtClean="0"/>
              <a:t>Parsivel</a:t>
            </a:r>
            <a:r>
              <a:rPr lang="en-US" dirty="0" smtClean="0"/>
              <a:t> (powered by solar panel/battery)</a:t>
            </a:r>
          </a:p>
          <a:p>
            <a:r>
              <a:rPr lang="en-US" dirty="0"/>
              <a:t>	</a:t>
            </a:r>
            <a:r>
              <a:rPr lang="en-US" dirty="0" smtClean="0"/>
              <a:t>- Rain Gauge (dual bucket)</a:t>
            </a:r>
            <a:endParaRPr lang="en-US" dirty="0"/>
          </a:p>
        </p:txBody>
      </p:sp>
      <p:pic>
        <p:nvPicPr>
          <p:cNvPr id="13" name="Picture 12" descr="MRR_Parsiv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0" y="1346200"/>
            <a:ext cx="2133600" cy="2133600"/>
          </a:xfrm>
          <a:prstGeom prst="rect">
            <a:avLst/>
          </a:prstGeom>
          <a:ln>
            <a:solidFill>
              <a:srgbClr val="FFFFFF"/>
            </a:solidFill>
          </a:ln>
        </p:spPr>
      </p:pic>
      <p:sp>
        <p:nvSpPr>
          <p:cNvPr id="16" name="TextBox 15"/>
          <p:cNvSpPr txBox="1"/>
          <p:nvPr/>
        </p:nvSpPr>
        <p:spPr>
          <a:xfrm>
            <a:off x="6502400" y="2946400"/>
            <a:ext cx="1854200" cy="369332"/>
          </a:xfrm>
          <a:prstGeom prst="rect">
            <a:avLst/>
          </a:prstGeom>
          <a:noFill/>
        </p:spPr>
        <p:txBody>
          <a:bodyPr wrap="square" rtlCol="0">
            <a:spAutoFit/>
          </a:bodyPr>
          <a:lstStyle/>
          <a:p>
            <a:r>
              <a:rPr lang="en-US" dirty="0" err="1" smtClean="0">
                <a:solidFill>
                  <a:srgbClr val="FFFF00"/>
                </a:solidFill>
              </a:rPr>
              <a:t>Parsivel</a:t>
            </a:r>
            <a:r>
              <a:rPr lang="en-US" dirty="0" smtClean="0">
                <a:solidFill>
                  <a:srgbClr val="FFFF00"/>
                </a:solidFill>
              </a:rPr>
              <a:t>    MRR</a:t>
            </a:r>
            <a:endParaRPr lang="en-US" dirty="0">
              <a:solidFill>
                <a:srgbClr val="FFFF00"/>
              </a:solidFill>
            </a:endParaRPr>
          </a:p>
        </p:txBody>
      </p:sp>
      <p:sp>
        <p:nvSpPr>
          <p:cNvPr id="4" name="Isosceles Triangle 3"/>
          <p:cNvSpPr/>
          <p:nvPr/>
        </p:nvSpPr>
        <p:spPr>
          <a:xfrm>
            <a:off x="444500" y="965200"/>
            <a:ext cx="317500" cy="317500"/>
          </a:xfrm>
          <a:prstGeom prst="triangle">
            <a:avLst/>
          </a:prstGeom>
          <a:solidFill>
            <a:srgbClr val="FFFF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IMG_5877.JPG"/>
          <p:cNvPicPr>
            <a:picLocks noChangeAspect="1"/>
          </p:cNvPicPr>
          <p:nvPr/>
        </p:nvPicPr>
        <p:blipFill rotWithShape="1">
          <a:blip r:embed="rId3">
            <a:extLst>
              <a:ext uri="{28A0092B-C50C-407E-A947-70E740481C1C}">
                <a14:useLocalDpi xmlns:a14="http://schemas.microsoft.com/office/drawing/2010/main" val="0"/>
              </a:ext>
            </a:extLst>
          </a:blip>
          <a:srcRect l="18889" t="35741" r="20972" b="25000"/>
          <a:stretch/>
        </p:blipFill>
        <p:spPr>
          <a:xfrm>
            <a:off x="393700" y="3949700"/>
            <a:ext cx="5499100" cy="2692400"/>
          </a:xfrm>
          <a:prstGeom prst="rect">
            <a:avLst/>
          </a:prstGeom>
        </p:spPr>
      </p:pic>
      <p:sp>
        <p:nvSpPr>
          <p:cNvPr id="20" name="Isosceles Triangle 19"/>
          <p:cNvSpPr/>
          <p:nvPr/>
        </p:nvSpPr>
        <p:spPr>
          <a:xfrm>
            <a:off x="444500" y="2603500"/>
            <a:ext cx="317500" cy="317500"/>
          </a:xfrm>
          <a:prstGeom prst="triangle">
            <a:avLst/>
          </a:prstGeom>
          <a:solidFill>
            <a:srgbClr val="FF66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019800" y="4457700"/>
            <a:ext cx="2628900" cy="1600438"/>
          </a:xfrm>
          <a:prstGeom prst="rect">
            <a:avLst/>
          </a:prstGeom>
          <a:noFill/>
        </p:spPr>
        <p:txBody>
          <a:bodyPr wrap="square" rtlCol="0">
            <a:spAutoFit/>
          </a:bodyPr>
          <a:lstStyle/>
          <a:p>
            <a:r>
              <a:rPr lang="en-US" sz="1400" dirty="0" smtClean="0"/>
              <a:t>Testing Low elevation site without power at the Quinault Fish Hatchery THIS winter</a:t>
            </a:r>
          </a:p>
          <a:p>
            <a:endParaRPr lang="en-US" sz="1400" dirty="0"/>
          </a:p>
          <a:p>
            <a:r>
              <a:rPr lang="en-US" sz="1400" dirty="0" smtClean="0"/>
              <a:t>Trouble with condensation in electronics, some trouble with ‘computer’</a:t>
            </a:r>
          </a:p>
        </p:txBody>
      </p:sp>
    </p:spTree>
    <p:extLst>
      <p:ext uri="{BB962C8B-B14F-4D97-AF65-F5344CB8AC3E}">
        <p14:creationId xmlns:p14="http://schemas.microsoft.com/office/powerpoint/2010/main" val="2644064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0900" y="254000"/>
            <a:ext cx="8762999" cy="1025456"/>
          </a:xfrm>
          <a:solidFill>
            <a:srgbClr val="FFFFFF"/>
          </a:solidFill>
        </p:spPr>
        <p:txBody>
          <a:bodyPr/>
          <a:lstStyle/>
          <a:p>
            <a:r>
              <a:rPr lang="en-US" dirty="0" smtClean="0">
                <a:solidFill>
                  <a:schemeClr val="tx1"/>
                </a:solidFill>
              </a:rPr>
              <a:t>Ground Instruments – Measuring Rain</a:t>
            </a:r>
            <a:br>
              <a:rPr lang="en-US" dirty="0" smtClean="0">
                <a:solidFill>
                  <a:schemeClr val="tx1"/>
                </a:solidFill>
              </a:rPr>
            </a:br>
            <a:endParaRPr lang="en-US" sz="2400" dirty="0">
              <a:solidFill>
                <a:schemeClr val="tx1"/>
              </a:solidFill>
            </a:endParaRPr>
          </a:p>
        </p:txBody>
      </p:sp>
      <p:sp>
        <p:nvSpPr>
          <p:cNvPr id="11" name="Freeform 10"/>
          <p:cNvSpPr/>
          <p:nvPr/>
        </p:nvSpPr>
        <p:spPr>
          <a:xfrm>
            <a:off x="3816135" y="3028950"/>
            <a:ext cx="1219415" cy="819150"/>
          </a:xfrm>
          <a:custGeom>
            <a:avLst/>
            <a:gdLst>
              <a:gd name="connsiteX0" fmla="*/ 215 w 1219415"/>
              <a:gd name="connsiteY0" fmla="*/ 762000 h 819150"/>
              <a:gd name="connsiteX1" fmla="*/ 6565 w 1219415"/>
              <a:gd name="connsiteY1" fmla="*/ 730250 h 819150"/>
              <a:gd name="connsiteX2" fmla="*/ 31965 w 1219415"/>
              <a:gd name="connsiteY2" fmla="*/ 692150 h 819150"/>
              <a:gd name="connsiteX3" fmla="*/ 44665 w 1219415"/>
              <a:gd name="connsiteY3" fmla="*/ 673100 h 819150"/>
              <a:gd name="connsiteX4" fmla="*/ 51015 w 1219415"/>
              <a:gd name="connsiteY4" fmla="*/ 654050 h 819150"/>
              <a:gd name="connsiteX5" fmla="*/ 70065 w 1219415"/>
              <a:gd name="connsiteY5" fmla="*/ 647700 h 819150"/>
              <a:gd name="connsiteX6" fmla="*/ 82765 w 1219415"/>
              <a:gd name="connsiteY6" fmla="*/ 628650 h 819150"/>
              <a:gd name="connsiteX7" fmla="*/ 89115 w 1219415"/>
              <a:gd name="connsiteY7" fmla="*/ 609600 h 819150"/>
              <a:gd name="connsiteX8" fmla="*/ 127215 w 1219415"/>
              <a:gd name="connsiteY8" fmla="*/ 590550 h 819150"/>
              <a:gd name="connsiteX9" fmla="*/ 158965 w 1219415"/>
              <a:gd name="connsiteY9" fmla="*/ 596900 h 819150"/>
              <a:gd name="connsiteX10" fmla="*/ 178015 w 1219415"/>
              <a:gd name="connsiteY10" fmla="*/ 603250 h 819150"/>
              <a:gd name="connsiteX11" fmla="*/ 209765 w 1219415"/>
              <a:gd name="connsiteY11" fmla="*/ 596900 h 819150"/>
              <a:gd name="connsiteX12" fmla="*/ 228815 w 1219415"/>
              <a:gd name="connsiteY12" fmla="*/ 539750 h 819150"/>
              <a:gd name="connsiteX13" fmla="*/ 235165 w 1219415"/>
              <a:gd name="connsiteY13" fmla="*/ 520700 h 819150"/>
              <a:gd name="connsiteX14" fmla="*/ 254215 w 1219415"/>
              <a:gd name="connsiteY14" fmla="*/ 508000 h 819150"/>
              <a:gd name="connsiteX15" fmla="*/ 298665 w 1219415"/>
              <a:gd name="connsiteY15" fmla="*/ 463550 h 819150"/>
              <a:gd name="connsiteX16" fmla="*/ 311365 w 1219415"/>
              <a:gd name="connsiteY16" fmla="*/ 444500 h 819150"/>
              <a:gd name="connsiteX17" fmla="*/ 349465 w 1219415"/>
              <a:gd name="connsiteY17" fmla="*/ 425450 h 819150"/>
              <a:gd name="connsiteX18" fmla="*/ 400265 w 1219415"/>
              <a:gd name="connsiteY18" fmla="*/ 412750 h 819150"/>
              <a:gd name="connsiteX19" fmla="*/ 438365 w 1219415"/>
              <a:gd name="connsiteY19" fmla="*/ 393700 h 819150"/>
              <a:gd name="connsiteX20" fmla="*/ 457415 w 1219415"/>
              <a:gd name="connsiteY20" fmla="*/ 400050 h 819150"/>
              <a:gd name="connsiteX21" fmla="*/ 476465 w 1219415"/>
              <a:gd name="connsiteY21" fmla="*/ 419100 h 819150"/>
              <a:gd name="connsiteX22" fmla="*/ 501865 w 1219415"/>
              <a:gd name="connsiteY22" fmla="*/ 412750 h 819150"/>
              <a:gd name="connsiteX23" fmla="*/ 533615 w 1219415"/>
              <a:gd name="connsiteY23" fmla="*/ 368300 h 819150"/>
              <a:gd name="connsiteX24" fmla="*/ 559015 w 1219415"/>
              <a:gd name="connsiteY24" fmla="*/ 361950 h 819150"/>
              <a:gd name="connsiteX25" fmla="*/ 565365 w 1219415"/>
              <a:gd name="connsiteY25" fmla="*/ 342900 h 819150"/>
              <a:gd name="connsiteX26" fmla="*/ 546315 w 1219415"/>
              <a:gd name="connsiteY26" fmla="*/ 330200 h 819150"/>
              <a:gd name="connsiteX27" fmla="*/ 539965 w 1219415"/>
              <a:gd name="connsiteY27" fmla="*/ 311150 h 819150"/>
              <a:gd name="connsiteX28" fmla="*/ 584415 w 1219415"/>
              <a:gd name="connsiteY28" fmla="*/ 292100 h 819150"/>
              <a:gd name="connsiteX29" fmla="*/ 603465 w 1219415"/>
              <a:gd name="connsiteY29" fmla="*/ 279400 h 819150"/>
              <a:gd name="connsiteX30" fmla="*/ 622515 w 1219415"/>
              <a:gd name="connsiteY30" fmla="*/ 273050 h 819150"/>
              <a:gd name="connsiteX31" fmla="*/ 647915 w 1219415"/>
              <a:gd name="connsiteY31" fmla="*/ 279400 h 819150"/>
              <a:gd name="connsiteX32" fmla="*/ 666965 w 1219415"/>
              <a:gd name="connsiteY32" fmla="*/ 285750 h 819150"/>
              <a:gd name="connsiteX33" fmla="*/ 686015 w 1219415"/>
              <a:gd name="connsiteY33" fmla="*/ 279400 h 819150"/>
              <a:gd name="connsiteX34" fmla="*/ 698715 w 1219415"/>
              <a:gd name="connsiteY34" fmla="*/ 241300 h 819150"/>
              <a:gd name="connsiteX35" fmla="*/ 705065 w 1219415"/>
              <a:gd name="connsiteY35" fmla="*/ 222250 h 819150"/>
              <a:gd name="connsiteX36" fmla="*/ 711415 w 1219415"/>
              <a:gd name="connsiteY36" fmla="*/ 165100 h 819150"/>
              <a:gd name="connsiteX37" fmla="*/ 724115 w 1219415"/>
              <a:gd name="connsiteY37" fmla="*/ 146050 h 819150"/>
              <a:gd name="connsiteX38" fmla="*/ 736815 w 1219415"/>
              <a:gd name="connsiteY38" fmla="*/ 107950 h 819150"/>
              <a:gd name="connsiteX39" fmla="*/ 749515 w 1219415"/>
              <a:gd name="connsiteY39" fmla="*/ 88900 h 819150"/>
              <a:gd name="connsiteX40" fmla="*/ 755865 w 1219415"/>
              <a:gd name="connsiteY40" fmla="*/ 69850 h 819150"/>
              <a:gd name="connsiteX41" fmla="*/ 781265 w 1219415"/>
              <a:gd name="connsiteY41" fmla="*/ 63500 h 819150"/>
              <a:gd name="connsiteX42" fmla="*/ 800315 w 1219415"/>
              <a:gd name="connsiteY42" fmla="*/ 50800 h 819150"/>
              <a:gd name="connsiteX43" fmla="*/ 813015 w 1219415"/>
              <a:gd name="connsiteY43" fmla="*/ 31750 h 819150"/>
              <a:gd name="connsiteX44" fmla="*/ 870165 w 1219415"/>
              <a:gd name="connsiteY44" fmla="*/ 0 h 819150"/>
              <a:gd name="connsiteX45" fmla="*/ 889215 w 1219415"/>
              <a:gd name="connsiteY45" fmla="*/ 6350 h 819150"/>
              <a:gd name="connsiteX46" fmla="*/ 895565 w 1219415"/>
              <a:gd name="connsiteY46" fmla="*/ 25400 h 819150"/>
              <a:gd name="connsiteX47" fmla="*/ 933665 w 1219415"/>
              <a:gd name="connsiteY47" fmla="*/ 38100 h 819150"/>
              <a:gd name="connsiteX48" fmla="*/ 978115 w 1219415"/>
              <a:gd name="connsiteY48" fmla="*/ 50800 h 819150"/>
              <a:gd name="connsiteX49" fmla="*/ 990815 w 1219415"/>
              <a:gd name="connsiteY49" fmla="*/ 69850 h 819150"/>
              <a:gd name="connsiteX50" fmla="*/ 1016215 w 1219415"/>
              <a:gd name="connsiteY50" fmla="*/ 107950 h 819150"/>
              <a:gd name="connsiteX51" fmla="*/ 1035265 w 1219415"/>
              <a:gd name="connsiteY51" fmla="*/ 114300 h 819150"/>
              <a:gd name="connsiteX52" fmla="*/ 1079715 w 1219415"/>
              <a:gd name="connsiteY52" fmla="*/ 101600 h 819150"/>
              <a:gd name="connsiteX53" fmla="*/ 1092415 w 1219415"/>
              <a:gd name="connsiteY53" fmla="*/ 82550 h 819150"/>
              <a:gd name="connsiteX54" fmla="*/ 1111465 w 1219415"/>
              <a:gd name="connsiteY54" fmla="*/ 69850 h 819150"/>
              <a:gd name="connsiteX55" fmla="*/ 1143215 w 1219415"/>
              <a:gd name="connsiteY55" fmla="*/ 38100 h 819150"/>
              <a:gd name="connsiteX56" fmla="*/ 1181315 w 1219415"/>
              <a:gd name="connsiteY56" fmla="*/ 25400 h 819150"/>
              <a:gd name="connsiteX57" fmla="*/ 1206715 w 1219415"/>
              <a:gd name="connsiteY57" fmla="*/ 31750 h 819150"/>
              <a:gd name="connsiteX58" fmla="*/ 1219415 w 1219415"/>
              <a:gd name="connsiteY58" fmla="*/ 69850 h 819150"/>
              <a:gd name="connsiteX59" fmla="*/ 1213065 w 1219415"/>
              <a:gd name="connsiteY59" fmla="*/ 101600 h 819150"/>
              <a:gd name="connsiteX60" fmla="*/ 1174965 w 1219415"/>
              <a:gd name="connsiteY60" fmla="*/ 120650 h 819150"/>
              <a:gd name="connsiteX61" fmla="*/ 1136865 w 1219415"/>
              <a:gd name="connsiteY61" fmla="*/ 146050 h 819150"/>
              <a:gd name="connsiteX62" fmla="*/ 1130515 w 1219415"/>
              <a:gd name="connsiteY62" fmla="*/ 234950 h 819150"/>
              <a:gd name="connsiteX63" fmla="*/ 1124165 w 1219415"/>
              <a:gd name="connsiteY63" fmla="*/ 254000 h 819150"/>
              <a:gd name="connsiteX64" fmla="*/ 1086065 w 1219415"/>
              <a:gd name="connsiteY64" fmla="*/ 279400 h 819150"/>
              <a:gd name="connsiteX65" fmla="*/ 1067015 w 1219415"/>
              <a:gd name="connsiteY65" fmla="*/ 292100 h 819150"/>
              <a:gd name="connsiteX66" fmla="*/ 1035265 w 1219415"/>
              <a:gd name="connsiteY66" fmla="*/ 323850 h 819150"/>
              <a:gd name="connsiteX67" fmla="*/ 1022565 w 1219415"/>
              <a:gd name="connsiteY67" fmla="*/ 342900 h 819150"/>
              <a:gd name="connsiteX68" fmla="*/ 984465 w 1219415"/>
              <a:gd name="connsiteY68" fmla="*/ 355600 h 819150"/>
              <a:gd name="connsiteX69" fmla="*/ 971765 w 1219415"/>
              <a:gd name="connsiteY69" fmla="*/ 374650 h 819150"/>
              <a:gd name="connsiteX70" fmla="*/ 965415 w 1219415"/>
              <a:gd name="connsiteY70" fmla="*/ 400050 h 819150"/>
              <a:gd name="connsiteX71" fmla="*/ 946365 w 1219415"/>
              <a:gd name="connsiteY71" fmla="*/ 406400 h 819150"/>
              <a:gd name="connsiteX72" fmla="*/ 908265 w 1219415"/>
              <a:gd name="connsiteY72" fmla="*/ 412750 h 819150"/>
              <a:gd name="connsiteX73" fmla="*/ 882865 w 1219415"/>
              <a:gd name="connsiteY73" fmla="*/ 419100 h 819150"/>
              <a:gd name="connsiteX74" fmla="*/ 838415 w 1219415"/>
              <a:gd name="connsiteY74" fmla="*/ 469900 h 819150"/>
              <a:gd name="connsiteX75" fmla="*/ 806665 w 1219415"/>
              <a:gd name="connsiteY75" fmla="*/ 463550 h 819150"/>
              <a:gd name="connsiteX76" fmla="*/ 787615 w 1219415"/>
              <a:gd name="connsiteY76" fmla="*/ 450850 h 819150"/>
              <a:gd name="connsiteX77" fmla="*/ 768565 w 1219415"/>
              <a:gd name="connsiteY77" fmla="*/ 444500 h 819150"/>
              <a:gd name="connsiteX78" fmla="*/ 705065 w 1219415"/>
              <a:gd name="connsiteY78" fmla="*/ 457200 h 819150"/>
              <a:gd name="connsiteX79" fmla="*/ 686015 w 1219415"/>
              <a:gd name="connsiteY79" fmla="*/ 469900 h 819150"/>
              <a:gd name="connsiteX80" fmla="*/ 641565 w 1219415"/>
              <a:gd name="connsiteY80" fmla="*/ 514350 h 819150"/>
              <a:gd name="connsiteX81" fmla="*/ 622515 w 1219415"/>
              <a:gd name="connsiteY81" fmla="*/ 552450 h 819150"/>
              <a:gd name="connsiteX82" fmla="*/ 584415 w 1219415"/>
              <a:gd name="connsiteY82" fmla="*/ 577850 h 819150"/>
              <a:gd name="connsiteX83" fmla="*/ 565365 w 1219415"/>
              <a:gd name="connsiteY83" fmla="*/ 596900 h 819150"/>
              <a:gd name="connsiteX84" fmla="*/ 527265 w 1219415"/>
              <a:gd name="connsiteY84" fmla="*/ 628650 h 819150"/>
              <a:gd name="connsiteX85" fmla="*/ 520915 w 1219415"/>
              <a:gd name="connsiteY85" fmla="*/ 647700 h 819150"/>
              <a:gd name="connsiteX86" fmla="*/ 514565 w 1219415"/>
              <a:gd name="connsiteY86" fmla="*/ 692150 h 819150"/>
              <a:gd name="connsiteX87" fmla="*/ 476465 w 1219415"/>
              <a:gd name="connsiteY87" fmla="*/ 711200 h 819150"/>
              <a:gd name="connsiteX88" fmla="*/ 457415 w 1219415"/>
              <a:gd name="connsiteY88" fmla="*/ 723900 h 819150"/>
              <a:gd name="connsiteX89" fmla="*/ 412965 w 1219415"/>
              <a:gd name="connsiteY89" fmla="*/ 774700 h 819150"/>
              <a:gd name="connsiteX90" fmla="*/ 381215 w 1219415"/>
              <a:gd name="connsiteY90" fmla="*/ 806450 h 819150"/>
              <a:gd name="connsiteX91" fmla="*/ 343115 w 1219415"/>
              <a:gd name="connsiteY91" fmla="*/ 819150 h 819150"/>
              <a:gd name="connsiteX92" fmla="*/ 222465 w 1219415"/>
              <a:gd name="connsiteY92" fmla="*/ 812800 h 819150"/>
              <a:gd name="connsiteX93" fmla="*/ 203415 w 1219415"/>
              <a:gd name="connsiteY93" fmla="*/ 800100 h 819150"/>
              <a:gd name="connsiteX94" fmla="*/ 197065 w 1219415"/>
              <a:gd name="connsiteY94" fmla="*/ 781050 h 819150"/>
              <a:gd name="connsiteX95" fmla="*/ 165315 w 1219415"/>
              <a:gd name="connsiteY95" fmla="*/ 787400 h 819150"/>
              <a:gd name="connsiteX96" fmla="*/ 152615 w 1219415"/>
              <a:gd name="connsiteY96" fmla="*/ 806450 h 819150"/>
              <a:gd name="connsiteX97" fmla="*/ 133565 w 1219415"/>
              <a:gd name="connsiteY97" fmla="*/ 819150 h 819150"/>
              <a:gd name="connsiteX98" fmla="*/ 108165 w 1219415"/>
              <a:gd name="connsiteY98" fmla="*/ 806450 h 819150"/>
              <a:gd name="connsiteX99" fmla="*/ 70065 w 1219415"/>
              <a:gd name="connsiteY99" fmla="*/ 781050 h 819150"/>
              <a:gd name="connsiteX100" fmla="*/ 12915 w 1219415"/>
              <a:gd name="connsiteY100" fmla="*/ 781050 h 819150"/>
              <a:gd name="connsiteX101" fmla="*/ 215 w 1219415"/>
              <a:gd name="connsiteY101" fmla="*/ 76200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415" h="819150">
                <a:moveTo>
                  <a:pt x="215" y="762000"/>
                </a:moveTo>
                <a:cubicBezTo>
                  <a:pt x="-843" y="753533"/>
                  <a:pt x="2099" y="740076"/>
                  <a:pt x="6565" y="730250"/>
                </a:cubicBezTo>
                <a:cubicBezTo>
                  <a:pt x="12881" y="716355"/>
                  <a:pt x="23498" y="704850"/>
                  <a:pt x="31965" y="692150"/>
                </a:cubicBezTo>
                <a:cubicBezTo>
                  <a:pt x="36198" y="685800"/>
                  <a:pt x="42252" y="680340"/>
                  <a:pt x="44665" y="673100"/>
                </a:cubicBezTo>
                <a:cubicBezTo>
                  <a:pt x="46782" y="666750"/>
                  <a:pt x="46282" y="658783"/>
                  <a:pt x="51015" y="654050"/>
                </a:cubicBezTo>
                <a:cubicBezTo>
                  <a:pt x="55748" y="649317"/>
                  <a:pt x="63715" y="649817"/>
                  <a:pt x="70065" y="647700"/>
                </a:cubicBezTo>
                <a:cubicBezTo>
                  <a:pt x="74298" y="641350"/>
                  <a:pt x="79352" y="635476"/>
                  <a:pt x="82765" y="628650"/>
                </a:cubicBezTo>
                <a:cubicBezTo>
                  <a:pt x="85758" y="622663"/>
                  <a:pt x="84934" y="614827"/>
                  <a:pt x="89115" y="609600"/>
                </a:cubicBezTo>
                <a:cubicBezTo>
                  <a:pt x="98067" y="598409"/>
                  <a:pt x="114666" y="594733"/>
                  <a:pt x="127215" y="590550"/>
                </a:cubicBezTo>
                <a:cubicBezTo>
                  <a:pt x="137798" y="592667"/>
                  <a:pt x="148494" y="594282"/>
                  <a:pt x="158965" y="596900"/>
                </a:cubicBezTo>
                <a:cubicBezTo>
                  <a:pt x="165459" y="598523"/>
                  <a:pt x="171322" y="603250"/>
                  <a:pt x="178015" y="603250"/>
                </a:cubicBezTo>
                <a:cubicBezTo>
                  <a:pt x="188808" y="603250"/>
                  <a:pt x="199182" y="599017"/>
                  <a:pt x="209765" y="596900"/>
                </a:cubicBezTo>
                <a:lnTo>
                  <a:pt x="228815" y="539750"/>
                </a:lnTo>
                <a:cubicBezTo>
                  <a:pt x="230932" y="533400"/>
                  <a:pt x="229596" y="524413"/>
                  <a:pt x="235165" y="520700"/>
                </a:cubicBezTo>
                <a:lnTo>
                  <a:pt x="254215" y="508000"/>
                </a:lnTo>
                <a:cubicBezTo>
                  <a:pt x="283328" y="464331"/>
                  <a:pt x="265135" y="474727"/>
                  <a:pt x="298665" y="463550"/>
                </a:cubicBezTo>
                <a:cubicBezTo>
                  <a:pt x="302898" y="457200"/>
                  <a:pt x="305969" y="449896"/>
                  <a:pt x="311365" y="444500"/>
                </a:cubicBezTo>
                <a:cubicBezTo>
                  <a:pt x="322203" y="433662"/>
                  <a:pt x="335262" y="429323"/>
                  <a:pt x="349465" y="425450"/>
                </a:cubicBezTo>
                <a:cubicBezTo>
                  <a:pt x="366304" y="420857"/>
                  <a:pt x="383706" y="418270"/>
                  <a:pt x="400265" y="412750"/>
                </a:cubicBezTo>
                <a:cubicBezTo>
                  <a:pt x="426555" y="403987"/>
                  <a:pt x="413746" y="410113"/>
                  <a:pt x="438365" y="393700"/>
                </a:cubicBezTo>
                <a:cubicBezTo>
                  <a:pt x="444715" y="395817"/>
                  <a:pt x="451846" y="396337"/>
                  <a:pt x="457415" y="400050"/>
                </a:cubicBezTo>
                <a:cubicBezTo>
                  <a:pt x="464887" y="405031"/>
                  <a:pt x="467830" y="416633"/>
                  <a:pt x="476465" y="419100"/>
                </a:cubicBezTo>
                <a:cubicBezTo>
                  <a:pt x="484856" y="421498"/>
                  <a:pt x="493398" y="414867"/>
                  <a:pt x="501865" y="412750"/>
                </a:cubicBezTo>
                <a:cubicBezTo>
                  <a:pt x="515568" y="371642"/>
                  <a:pt x="502422" y="377212"/>
                  <a:pt x="533615" y="368300"/>
                </a:cubicBezTo>
                <a:cubicBezTo>
                  <a:pt x="542006" y="365902"/>
                  <a:pt x="550548" y="364067"/>
                  <a:pt x="559015" y="361950"/>
                </a:cubicBezTo>
                <a:cubicBezTo>
                  <a:pt x="561132" y="355600"/>
                  <a:pt x="567851" y="349115"/>
                  <a:pt x="565365" y="342900"/>
                </a:cubicBezTo>
                <a:cubicBezTo>
                  <a:pt x="562531" y="335814"/>
                  <a:pt x="551083" y="336159"/>
                  <a:pt x="546315" y="330200"/>
                </a:cubicBezTo>
                <a:cubicBezTo>
                  <a:pt x="542134" y="324973"/>
                  <a:pt x="542082" y="317500"/>
                  <a:pt x="539965" y="311150"/>
                </a:cubicBezTo>
                <a:cubicBezTo>
                  <a:pt x="587791" y="279266"/>
                  <a:pt x="527008" y="316703"/>
                  <a:pt x="584415" y="292100"/>
                </a:cubicBezTo>
                <a:cubicBezTo>
                  <a:pt x="591430" y="289094"/>
                  <a:pt x="596639" y="282813"/>
                  <a:pt x="603465" y="279400"/>
                </a:cubicBezTo>
                <a:cubicBezTo>
                  <a:pt x="609452" y="276407"/>
                  <a:pt x="616165" y="275167"/>
                  <a:pt x="622515" y="273050"/>
                </a:cubicBezTo>
                <a:cubicBezTo>
                  <a:pt x="630982" y="275167"/>
                  <a:pt x="639524" y="277002"/>
                  <a:pt x="647915" y="279400"/>
                </a:cubicBezTo>
                <a:cubicBezTo>
                  <a:pt x="654351" y="281239"/>
                  <a:pt x="660272" y="285750"/>
                  <a:pt x="666965" y="285750"/>
                </a:cubicBezTo>
                <a:cubicBezTo>
                  <a:pt x="673658" y="285750"/>
                  <a:pt x="679665" y="281517"/>
                  <a:pt x="686015" y="279400"/>
                </a:cubicBezTo>
                <a:lnTo>
                  <a:pt x="698715" y="241300"/>
                </a:lnTo>
                <a:lnTo>
                  <a:pt x="705065" y="222250"/>
                </a:lnTo>
                <a:cubicBezTo>
                  <a:pt x="707182" y="203200"/>
                  <a:pt x="706766" y="183695"/>
                  <a:pt x="711415" y="165100"/>
                </a:cubicBezTo>
                <a:cubicBezTo>
                  <a:pt x="713266" y="157696"/>
                  <a:pt x="721015" y="153024"/>
                  <a:pt x="724115" y="146050"/>
                </a:cubicBezTo>
                <a:cubicBezTo>
                  <a:pt x="729552" y="133817"/>
                  <a:pt x="729389" y="119089"/>
                  <a:pt x="736815" y="107950"/>
                </a:cubicBezTo>
                <a:cubicBezTo>
                  <a:pt x="741048" y="101600"/>
                  <a:pt x="746102" y="95726"/>
                  <a:pt x="749515" y="88900"/>
                </a:cubicBezTo>
                <a:cubicBezTo>
                  <a:pt x="752508" y="82913"/>
                  <a:pt x="750638" y="74031"/>
                  <a:pt x="755865" y="69850"/>
                </a:cubicBezTo>
                <a:cubicBezTo>
                  <a:pt x="762680" y="64398"/>
                  <a:pt x="772798" y="65617"/>
                  <a:pt x="781265" y="63500"/>
                </a:cubicBezTo>
                <a:cubicBezTo>
                  <a:pt x="787615" y="59267"/>
                  <a:pt x="794919" y="56196"/>
                  <a:pt x="800315" y="50800"/>
                </a:cubicBezTo>
                <a:cubicBezTo>
                  <a:pt x="805711" y="45404"/>
                  <a:pt x="807272" y="36776"/>
                  <a:pt x="813015" y="31750"/>
                </a:cubicBezTo>
                <a:cubicBezTo>
                  <a:pt x="839888" y="8236"/>
                  <a:pt x="844000" y="8722"/>
                  <a:pt x="870165" y="0"/>
                </a:cubicBezTo>
                <a:cubicBezTo>
                  <a:pt x="876515" y="2117"/>
                  <a:pt x="884482" y="1617"/>
                  <a:pt x="889215" y="6350"/>
                </a:cubicBezTo>
                <a:cubicBezTo>
                  <a:pt x="893948" y="11083"/>
                  <a:pt x="890118" y="21509"/>
                  <a:pt x="895565" y="25400"/>
                </a:cubicBezTo>
                <a:cubicBezTo>
                  <a:pt x="906458" y="33181"/>
                  <a:pt x="920678" y="34853"/>
                  <a:pt x="933665" y="38100"/>
                </a:cubicBezTo>
                <a:cubicBezTo>
                  <a:pt x="965559" y="46073"/>
                  <a:pt x="950786" y="41690"/>
                  <a:pt x="978115" y="50800"/>
                </a:cubicBezTo>
                <a:cubicBezTo>
                  <a:pt x="982348" y="57150"/>
                  <a:pt x="987402" y="63024"/>
                  <a:pt x="990815" y="69850"/>
                </a:cubicBezTo>
                <a:cubicBezTo>
                  <a:pt x="1002465" y="93151"/>
                  <a:pt x="989131" y="89894"/>
                  <a:pt x="1016215" y="107950"/>
                </a:cubicBezTo>
                <a:cubicBezTo>
                  <a:pt x="1021784" y="111663"/>
                  <a:pt x="1028915" y="112183"/>
                  <a:pt x="1035265" y="114300"/>
                </a:cubicBezTo>
                <a:cubicBezTo>
                  <a:pt x="1036924" y="113885"/>
                  <a:pt x="1075574" y="104913"/>
                  <a:pt x="1079715" y="101600"/>
                </a:cubicBezTo>
                <a:cubicBezTo>
                  <a:pt x="1085674" y="96832"/>
                  <a:pt x="1087019" y="87946"/>
                  <a:pt x="1092415" y="82550"/>
                </a:cubicBezTo>
                <a:cubicBezTo>
                  <a:pt x="1097811" y="77154"/>
                  <a:pt x="1105115" y="74083"/>
                  <a:pt x="1111465" y="69850"/>
                </a:cubicBezTo>
                <a:cubicBezTo>
                  <a:pt x="1123051" y="52471"/>
                  <a:pt x="1123162" y="47012"/>
                  <a:pt x="1143215" y="38100"/>
                </a:cubicBezTo>
                <a:cubicBezTo>
                  <a:pt x="1155448" y="32663"/>
                  <a:pt x="1181315" y="25400"/>
                  <a:pt x="1181315" y="25400"/>
                </a:cubicBezTo>
                <a:cubicBezTo>
                  <a:pt x="1189782" y="27517"/>
                  <a:pt x="1201035" y="25124"/>
                  <a:pt x="1206715" y="31750"/>
                </a:cubicBezTo>
                <a:cubicBezTo>
                  <a:pt x="1215427" y="41914"/>
                  <a:pt x="1219415" y="69850"/>
                  <a:pt x="1219415" y="69850"/>
                </a:cubicBezTo>
                <a:cubicBezTo>
                  <a:pt x="1217298" y="80433"/>
                  <a:pt x="1218420" y="92229"/>
                  <a:pt x="1213065" y="101600"/>
                </a:cubicBezTo>
                <a:cubicBezTo>
                  <a:pt x="1205198" y="115367"/>
                  <a:pt x="1186562" y="114207"/>
                  <a:pt x="1174965" y="120650"/>
                </a:cubicBezTo>
                <a:cubicBezTo>
                  <a:pt x="1161622" y="128063"/>
                  <a:pt x="1136865" y="146050"/>
                  <a:pt x="1136865" y="146050"/>
                </a:cubicBezTo>
                <a:cubicBezTo>
                  <a:pt x="1134748" y="175683"/>
                  <a:pt x="1133986" y="205445"/>
                  <a:pt x="1130515" y="234950"/>
                </a:cubicBezTo>
                <a:cubicBezTo>
                  <a:pt x="1129733" y="241598"/>
                  <a:pt x="1128898" y="249267"/>
                  <a:pt x="1124165" y="254000"/>
                </a:cubicBezTo>
                <a:cubicBezTo>
                  <a:pt x="1113372" y="264793"/>
                  <a:pt x="1098765" y="270933"/>
                  <a:pt x="1086065" y="279400"/>
                </a:cubicBezTo>
                <a:lnTo>
                  <a:pt x="1067015" y="292100"/>
                </a:lnTo>
                <a:cubicBezTo>
                  <a:pt x="1033148" y="342900"/>
                  <a:pt x="1077598" y="281517"/>
                  <a:pt x="1035265" y="323850"/>
                </a:cubicBezTo>
                <a:cubicBezTo>
                  <a:pt x="1029869" y="329246"/>
                  <a:pt x="1029037" y="338855"/>
                  <a:pt x="1022565" y="342900"/>
                </a:cubicBezTo>
                <a:cubicBezTo>
                  <a:pt x="1011213" y="349995"/>
                  <a:pt x="984465" y="355600"/>
                  <a:pt x="984465" y="355600"/>
                </a:cubicBezTo>
                <a:cubicBezTo>
                  <a:pt x="980232" y="361950"/>
                  <a:pt x="974771" y="367635"/>
                  <a:pt x="971765" y="374650"/>
                </a:cubicBezTo>
                <a:cubicBezTo>
                  <a:pt x="968327" y="382672"/>
                  <a:pt x="970867" y="393235"/>
                  <a:pt x="965415" y="400050"/>
                </a:cubicBezTo>
                <a:cubicBezTo>
                  <a:pt x="961234" y="405277"/>
                  <a:pt x="952899" y="404948"/>
                  <a:pt x="946365" y="406400"/>
                </a:cubicBezTo>
                <a:cubicBezTo>
                  <a:pt x="933796" y="409193"/>
                  <a:pt x="920890" y="410225"/>
                  <a:pt x="908265" y="412750"/>
                </a:cubicBezTo>
                <a:cubicBezTo>
                  <a:pt x="899707" y="414462"/>
                  <a:pt x="891332" y="416983"/>
                  <a:pt x="882865" y="419100"/>
                </a:cubicBezTo>
                <a:cubicBezTo>
                  <a:pt x="853232" y="463550"/>
                  <a:pt x="870165" y="448733"/>
                  <a:pt x="838415" y="469900"/>
                </a:cubicBezTo>
                <a:cubicBezTo>
                  <a:pt x="827832" y="467783"/>
                  <a:pt x="816771" y="467340"/>
                  <a:pt x="806665" y="463550"/>
                </a:cubicBezTo>
                <a:cubicBezTo>
                  <a:pt x="799519" y="460870"/>
                  <a:pt x="794441" y="454263"/>
                  <a:pt x="787615" y="450850"/>
                </a:cubicBezTo>
                <a:cubicBezTo>
                  <a:pt x="781628" y="447857"/>
                  <a:pt x="774915" y="446617"/>
                  <a:pt x="768565" y="444500"/>
                </a:cubicBezTo>
                <a:cubicBezTo>
                  <a:pt x="759970" y="445933"/>
                  <a:pt x="717121" y="452033"/>
                  <a:pt x="705065" y="457200"/>
                </a:cubicBezTo>
                <a:cubicBezTo>
                  <a:pt x="698050" y="460206"/>
                  <a:pt x="692365" y="465667"/>
                  <a:pt x="686015" y="469900"/>
                </a:cubicBezTo>
                <a:cubicBezTo>
                  <a:pt x="656902" y="513569"/>
                  <a:pt x="675095" y="503173"/>
                  <a:pt x="641565" y="514350"/>
                </a:cubicBezTo>
                <a:cubicBezTo>
                  <a:pt x="637035" y="527939"/>
                  <a:pt x="634101" y="542313"/>
                  <a:pt x="622515" y="552450"/>
                </a:cubicBezTo>
                <a:cubicBezTo>
                  <a:pt x="611028" y="562501"/>
                  <a:pt x="595208" y="567057"/>
                  <a:pt x="584415" y="577850"/>
                </a:cubicBezTo>
                <a:cubicBezTo>
                  <a:pt x="578065" y="584200"/>
                  <a:pt x="572264" y="591151"/>
                  <a:pt x="565365" y="596900"/>
                </a:cubicBezTo>
                <a:cubicBezTo>
                  <a:pt x="512321" y="641103"/>
                  <a:pt x="582920" y="572995"/>
                  <a:pt x="527265" y="628650"/>
                </a:cubicBezTo>
                <a:cubicBezTo>
                  <a:pt x="525148" y="635000"/>
                  <a:pt x="522228" y="641136"/>
                  <a:pt x="520915" y="647700"/>
                </a:cubicBezTo>
                <a:cubicBezTo>
                  <a:pt x="517980" y="662376"/>
                  <a:pt x="520644" y="678473"/>
                  <a:pt x="514565" y="692150"/>
                </a:cubicBezTo>
                <a:cubicBezTo>
                  <a:pt x="509366" y="703849"/>
                  <a:pt x="485723" y="706571"/>
                  <a:pt x="476465" y="711200"/>
                </a:cubicBezTo>
                <a:cubicBezTo>
                  <a:pt x="469639" y="714613"/>
                  <a:pt x="463765" y="719667"/>
                  <a:pt x="457415" y="723900"/>
                </a:cubicBezTo>
                <a:cubicBezTo>
                  <a:pt x="427782" y="768350"/>
                  <a:pt x="444715" y="753533"/>
                  <a:pt x="412965" y="774700"/>
                </a:cubicBezTo>
                <a:cubicBezTo>
                  <a:pt x="401379" y="792079"/>
                  <a:pt x="401268" y="797538"/>
                  <a:pt x="381215" y="806450"/>
                </a:cubicBezTo>
                <a:cubicBezTo>
                  <a:pt x="368982" y="811887"/>
                  <a:pt x="343115" y="819150"/>
                  <a:pt x="343115" y="819150"/>
                </a:cubicBezTo>
                <a:cubicBezTo>
                  <a:pt x="302898" y="817033"/>
                  <a:pt x="262368" y="818241"/>
                  <a:pt x="222465" y="812800"/>
                </a:cubicBezTo>
                <a:cubicBezTo>
                  <a:pt x="214903" y="811769"/>
                  <a:pt x="208183" y="806059"/>
                  <a:pt x="203415" y="800100"/>
                </a:cubicBezTo>
                <a:cubicBezTo>
                  <a:pt x="199234" y="794873"/>
                  <a:pt x="199182" y="787400"/>
                  <a:pt x="197065" y="781050"/>
                </a:cubicBezTo>
                <a:cubicBezTo>
                  <a:pt x="186482" y="783167"/>
                  <a:pt x="174686" y="782045"/>
                  <a:pt x="165315" y="787400"/>
                </a:cubicBezTo>
                <a:cubicBezTo>
                  <a:pt x="158689" y="791186"/>
                  <a:pt x="158011" y="801054"/>
                  <a:pt x="152615" y="806450"/>
                </a:cubicBezTo>
                <a:cubicBezTo>
                  <a:pt x="147219" y="811846"/>
                  <a:pt x="139915" y="814917"/>
                  <a:pt x="133565" y="819150"/>
                </a:cubicBezTo>
                <a:cubicBezTo>
                  <a:pt x="125098" y="814917"/>
                  <a:pt x="116282" y="811320"/>
                  <a:pt x="108165" y="806450"/>
                </a:cubicBezTo>
                <a:cubicBezTo>
                  <a:pt x="95077" y="798597"/>
                  <a:pt x="70065" y="781050"/>
                  <a:pt x="70065" y="781050"/>
                </a:cubicBezTo>
                <a:cubicBezTo>
                  <a:pt x="49197" y="788006"/>
                  <a:pt x="37619" y="795167"/>
                  <a:pt x="12915" y="781050"/>
                </a:cubicBezTo>
                <a:cubicBezTo>
                  <a:pt x="5896" y="777039"/>
                  <a:pt x="1273" y="770467"/>
                  <a:pt x="215" y="762000"/>
                </a:cubicBezTo>
                <a:close/>
              </a:path>
            </a:pathLst>
          </a:custGeom>
          <a:noFill/>
          <a:ln w="12700" cmpd="sng">
            <a:solidFill>
              <a:schemeClr val="accent2">
                <a:lumMod val="40000"/>
                <a:lumOff val="6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266701" y="1397000"/>
            <a:ext cx="8623299" cy="3034460"/>
            <a:chOff x="228601" y="1676400"/>
            <a:chExt cx="8623299" cy="3034460"/>
          </a:xfrm>
        </p:grpSpPr>
        <p:pic>
          <p:nvPicPr>
            <p:cNvPr id="4" name="Picture 3" descr="apu31_dsd_realti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1676400"/>
              <a:ext cx="4533900" cy="3034460"/>
            </a:xfrm>
            <a:prstGeom prst="rect">
              <a:avLst/>
            </a:prstGeom>
          </p:spPr>
        </p:pic>
        <p:pic>
          <p:nvPicPr>
            <p:cNvPr id="5" name="Picture 4" descr="apu31_parsivel_realti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766" y="1676400"/>
              <a:ext cx="4044134" cy="2895600"/>
            </a:xfrm>
            <a:prstGeom prst="rect">
              <a:avLst/>
            </a:prstGeom>
          </p:spPr>
        </p:pic>
        <p:sp>
          <p:nvSpPr>
            <p:cNvPr id="6" name="TextBox 5"/>
            <p:cNvSpPr txBox="1"/>
            <p:nvPr/>
          </p:nvSpPr>
          <p:spPr>
            <a:xfrm>
              <a:off x="647700" y="2336800"/>
              <a:ext cx="3302000" cy="369332"/>
            </a:xfrm>
            <a:prstGeom prst="rect">
              <a:avLst/>
            </a:prstGeom>
            <a:noFill/>
          </p:spPr>
          <p:txBody>
            <a:bodyPr wrap="square" rtlCol="0">
              <a:spAutoFit/>
            </a:bodyPr>
            <a:lstStyle/>
            <a:p>
              <a:r>
                <a:rPr lang="en-US" dirty="0" err="1" smtClean="0"/>
                <a:t>Dropsize</a:t>
              </a:r>
              <a:r>
                <a:rPr lang="en-US" dirty="0" smtClean="0"/>
                <a:t> Distribution</a:t>
              </a:r>
              <a:endParaRPr lang="en-US" dirty="0"/>
            </a:p>
          </p:txBody>
        </p:sp>
        <p:sp>
          <p:nvSpPr>
            <p:cNvPr id="19" name="TextBox 18"/>
            <p:cNvSpPr txBox="1"/>
            <p:nvPr/>
          </p:nvSpPr>
          <p:spPr>
            <a:xfrm>
              <a:off x="5232400" y="2298700"/>
              <a:ext cx="3302000" cy="369332"/>
            </a:xfrm>
            <a:prstGeom prst="rect">
              <a:avLst/>
            </a:prstGeom>
            <a:noFill/>
          </p:spPr>
          <p:txBody>
            <a:bodyPr wrap="square" rtlCol="0">
              <a:spAutoFit/>
            </a:bodyPr>
            <a:lstStyle/>
            <a:p>
              <a:r>
                <a:rPr lang="en-US" dirty="0" smtClean="0"/>
                <a:t>Rain rate and reflectivity</a:t>
              </a:r>
              <a:endParaRPr lang="en-US" dirty="0"/>
            </a:p>
          </p:txBody>
        </p:sp>
      </p:grpSp>
      <p:sp>
        <p:nvSpPr>
          <p:cNvPr id="7" name="TextBox 6"/>
          <p:cNvSpPr txBox="1"/>
          <p:nvPr/>
        </p:nvSpPr>
        <p:spPr>
          <a:xfrm>
            <a:off x="584200" y="4851400"/>
            <a:ext cx="7861300" cy="923330"/>
          </a:xfrm>
          <a:prstGeom prst="rect">
            <a:avLst/>
          </a:prstGeom>
          <a:noFill/>
        </p:spPr>
        <p:txBody>
          <a:bodyPr wrap="square" rtlCol="0">
            <a:spAutoFit/>
          </a:bodyPr>
          <a:lstStyle/>
          <a:p>
            <a:r>
              <a:rPr lang="en-US" dirty="0" smtClean="0"/>
              <a:t>Typical light rainfall event: Lots of small drops.  We suspect that the current Q-C software for </a:t>
            </a:r>
            <a:r>
              <a:rPr lang="en-US" dirty="0" err="1" smtClean="0"/>
              <a:t>Parsivel</a:t>
            </a:r>
            <a:r>
              <a:rPr lang="en-US" dirty="0" smtClean="0"/>
              <a:t> is throwing out the very small drops.  </a:t>
            </a:r>
            <a:r>
              <a:rPr lang="en-US" dirty="0" err="1" smtClean="0"/>
              <a:t>Parsivel</a:t>
            </a:r>
            <a:r>
              <a:rPr lang="en-US" dirty="0" smtClean="0"/>
              <a:t> is under reporting precipitation compared to gauge.</a:t>
            </a:r>
            <a:endParaRPr lang="en-US" dirty="0"/>
          </a:p>
        </p:txBody>
      </p:sp>
    </p:spTree>
    <p:extLst>
      <p:ext uri="{BB962C8B-B14F-4D97-AF65-F5344CB8AC3E}">
        <p14:creationId xmlns:p14="http://schemas.microsoft.com/office/powerpoint/2010/main" val="38954075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40954"/>
            <a:ext cx="8229600" cy="727994"/>
          </a:xfrm>
        </p:spPr>
        <p:txBody>
          <a:bodyPr>
            <a:normAutofit/>
          </a:bodyPr>
          <a:lstStyle/>
          <a:p>
            <a:r>
              <a:rPr lang="en-US" dirty="0" smtClean="0">
                <a:solidFill>
                  <a:schemeClr val="tx2"/>
                </a:solidFill>
              </a:rPr>
              <a:t>Ground Instrumentation Radar</a:t>
            </a:r>
            <a:endParaRPr lang="en-US" dirty="0">
              <a:solidFill>
                <a:schemeClr val="tx2"/>
              </a:solidFill>
            </a:endParaRPr>
          </a:p>
        </p:txBody>
      </p:sp>
      <p:grpSp>
        <p:nvGrpSpPr>
          <p:cNvPr id="3" name="Group 2"/>
          <p:cNvGrpSpPr/>
          <p:nvPr/>
        </p:nvGrpSpPr>
        <p:grpSpPr>
          <a:xfrm>
            <a:off x="6396121" y="1144410"/>
            <a:ext cx="2526632" cy="2308324"/>
            <a:chOff x="6510421" y="2350910"/>
            <a:chExt cx="2526632" cy="2308324"/>
          </a:xfrm>
        </p:grpSpPr>
        <p:sp>
          <p:nvSpPr>
            <p:cNvPr id="7" name="TextBox 6"/>
            <p:cNvSpPr txBox="1"/>
            <p:nvPr/>
          </p:nvSpPr>
          <p:spPr>
            <a:xfrm>
              <a:off x="6510421" y="2350910"/>
              <a:ext cx="2526632" cy="2308324"/>
            </a:xfrm>
            <a:prstGeom prst="rect">
              <a:avLst/>
            </a:prstGeom>
            <a:solidFill>
              <a:schemeClr val="bg1">
                <a:lumMod val="65000"/>
              </a:schemeClr>
            </a:solidFill>
            <a:ln>
              <a:solidFill>
                <a:srgbClr val="000000"/>
              </a:solidFill>
            </a:ln>
          </p:spPr>
          <p:txBody>
            <a:bodyPr wrap="square" rtlCol="0">
              <a:spAutoFit/>
            </a:bodyPr>
            <a:lstStyle/>
            <a:p>
              <a:r>
                <a:rPr lang="en-US" sz="1200" dirty="0" smtClean="0"/>
                <a:t>Legend</a:t>
              </a:r>
            </a:p>
            <a:p>
              <a:r>
                <a:rPr lang="en-US" sz="1200" dirty="0"/>
                <a:t>	</a:t>
              </a:r>
              <a:r>
                <a:rPr lang="en-US" sz="1200" dirty="0" smtClean="0"/>
                <a:t>= WSR-88D</a:t>
              </a:r>
            </a:p>
            <a:p>
              <a:r>
                <a:rPr lang="en-US" sz="1200" dirty="0" smtClean="0"/>
                <a:t>	= NPOL	</a:t>
              </a:r>
            </a:p>
            <a:p>
              <a:r>
                <a:rPr lang="en-US" sz="1200" dirty="0" smtClean="0"/>
                <a:t>	= DOW	</a:t>
              </a:r>
            </a:p>
            <a:p>
              <a:r>
                <a:rPr lang="en-US" sz="1200" dirty="0" smtClean="0"/>
                <a:t>	= EC X-Band</a:t>
              </a:r>
            </a:p>
            <a:p>
              <a:r>
                <a:rPr lang="en-US" sz="1200" dirty="0" smtClean="0"/>
                <a:t>	= MRR				= SNOTEL</a:t>
              </a:r>
            </a:p>
            <a:p>
              <a:r>
                <a:rPr lang="en-US" sz="1200" dirty="0"/>
                <a:t>	</a:t>
              </a:r>
              <a:r>
                <a:rPr lang="en-US" sz="1200" dirty="0" smtClean="0"/>
                <a:t>= Ground </a:t>
              </a:r>
              <a:r>
                <a:rPr lang="en-US" sz="1200" dirty="0" err="1" smtClean="0"/>
                <a:t>Obs</a:t>
              </a:r>
              <a:r>
                <a:rPr lang="en-US" sz="1200" dirty="0" smtClean="0"/>
                <a:t> sites</a:t>
              </a:r>
            </a:p>
            <a:p>
              <a:r>
                <a:rPr lang="en-US" sz="1200" dirty="0"/>
                <a:t>	</a:t>
              </a:r>
              <a:r>
                <a:rPr lang="en-US" sz="1200" dirty="0" smtClean="0"/>
                <a:t>= Snow camera network	= UW Tipping bucket network</a:t>
              </a:r>
            </a:p>
            <a:p>
              <a:r>
                <a:rPr lang="en-US" sz="1200" dirty="0"/>
                <a:t>	</a:t>
              </a:r>
              <a:r>
                <a:rPr lang="en-US" sz="1200" dirty="0" smtClean="0"/>
                <a:t>= Chehalis rain gauge     	 	   network</a:t>
              </a:r>
            </a:p>
          </p:txBody>
        </p:sp>
        <p:sp>
          <p:nvSpPr>
            <p:cNvPr id="8" name="Rectangle 7"/>
            <p:cNvSpPr/>
            <p:nvPr/>
          </p:nvSpPr>
          <p:spPr>
            <a:xfrm>
              <a:off x="6841517" y="2994203"/>
              <a:ext cx="135784" cy="135450"/>
            </a:xfrm>
            <a:prstGeom prst="rect">
              <a:avLst/>
            </a:prstGeom>
            <a:solidFill>
              <a:srgbClr val="3A7A9B"/>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37275" y="3161561"/>
              <a:ext cx="144261" cy="135465"/>
            </a:xfrm>
            <a:prstGeom prst="rect">
              <a:avLst/>
            </a:prstGeom>
            <a:solidFill>
              <a:schemeClr val="bg1"/>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854246" y="3363497"/>
              <a:ext cx="12729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770920" y="3584459"/>
              <a:ext cx="287258" cy="369332"/>
            </a:xfrm>
            <a:prstGeom prst="rect">
              <a:avLst/>
            </a:prstGeom>
            <a:noFill/>
          </p:spPr>
          <p:txBody>
            <a:bodyPr wrap="none" rtlCol="0">
              <a:spAutoFit/>
            </a:bodyPr>
            <a:lstStyle/>
            <a:p>
              <a:r>
                <a:rPr lang="en-US" dirty="0">
                  <a:solidFill>
                    <a:srgbClr val="FFFFFF"/>
                  </a:solidFill>
                </a:rPr>
                <a:t>x</a:t>
              </a:r>
            </a:p>
          </p:txBody>
        </p:sp>
        <p:cxnSp>
          <p:nvCxnSpPr>
            <p:cNvPr id="12" name="Straight Connector 11"/>
            <p:cNvCxnSpPr/>
            <p:nvPr/>
          </p:nvCxnSpPr>
          <p:spPr>
            <a:xfrm>
              <a:off x="6633610" y="4131590"/>
              <a:ext cx="330955" cy="0"/>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633611" y="3953791"/>
              <a:ext cx="330955" cy="0"/>
            </a:xfrm>
            <a:prstGeom prst="line">
              <a:avLst/>
            </a:prstGeom>
            <a:ln w="19050" cmpd="sng">
              <a:solidFill>
                <a:srgbClr val="FFFF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633609" y="4317857"/>
              <a:ext cx="330955" cy="0"/>
            </a:xfrm>
            <a:prstGeom prst="line">
              <a:avLst/>
            </a:prstGeom>
            <a:ln w="19050" cmpd="sng">
              <a:solidFill>
                <a:srgbClr val="00FFFF"/>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6841517" y="3517756"/>
              <a:ext cx="140019"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841517" y="2796533"/>
              <a:ext cx="135784" cy="135450"/>
            </a:xfrm>
            <a:prstGeom prst="rect">
              <a:avLst/>
            </a:prstGeom>
            <a:solidFill>
              <a:srgbClr val="0E1C30"/>
            </a:solidFill>
            <a:ln w="25400">
              <a:solidFill>
                <a:srgbClr val="E97DA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840878" y="2619047"/>
              <a:ext cx="135784" cy="135450"/>
            </a:xfrm>
            <a:prstGeom prst="rect">
              <a:avLst/>
            </a:prstGeom>
            <a:solidFill>
              <a:srgbClr val="000000"/>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2" name="Picture 21" descr="F07_v06_CMYK_maponly.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69" y="1020033"/>
            <a:ext cx="6009861" cy="5543898"/>
          </a:xfrm>
          <a:prstGeom prst="rect">
            <a:avLst/>
          </a:prstGeom>
        </p:spPr>
      </p:pic>
      <p:sp>
        <p:nvSpPr>
          <p:cNvPr id="42" name="Rectangle 41"/>
          <p:cNvSpPr/>
          <p:nvPr/>
        </p:nvSpPr>
        <p:spPr>
          <a:xfrm>
            <a:off x="3475058" y="3524134"/>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3081351" y="4089225"/>
            <a:ext cx="152400" cy="152400"/>
          </a:xfrm>
          <a:prstGeom prst="rect">
            <a:avLst/>
          </a:prstGeom>
          <a:solidFill>
            <a:srgbClr val="0E1C30"/>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5494351" y="1591558"/>
            <a:ext cx="152400" cy="152400"/>
          </a:xfrm>
          <a:prstGeom prst="rect">
            <a:avLst/>
          </a:prstGeom>
          <a:solidFill>
            <a:schemeClr val="tx2">
              <a:lumMod val="50000"/>
            </a:schemeClr>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851818" y="1261359"/>
            <a:ext cx="152400" cy="152400"/>
          </a:xfrm>
          <a:prstGeom prst="rect">
            <a:avLst/>
          </a:prstGeom>
          <a:solidFill>
            <a:schemeClr val="bg1"/>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538558" y="3149442"/>
            <a:ext cx="152400" cy="152400"/>
          </a:xfrm>
          <a:prstGeom prst="rect">
            <a:avLst/>
          </a:prstGeom>
          <a:solidFill>
            <a:srgbClr val="3A7A9B"/>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2869684" y="3640492"/>
            <a:ext cx="152400" cy="152400"/>
          </a:xfrm>
          <a:prstGeom prst="rect">
            <a:avLst/>
          </a:prstGeom>
          <a:solidFill>
            <a:srgbClr val="0E1C30"/>
          </a:solidFill>
          <a:ln w="25400">
            <a:solidFill>
              <a:srgbClr val="E97DA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3209859" y="3573702"/>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3449141" y="3155720"/>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4049721" y="2254075"/>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223000" y="4191000"/>
            <a:ext cx="2781300" cy="1754327"/>
          </a:xfrm>
          <a:prstGeom prst="rect">
            <a:avLst/>
          </a:prstGeom>
          <a:noFill/>
        </p:spPr>
        <p:txBody>
          <a:bodyPr wrap="square" rtlCol="0">
            <a:spAutoFit/>
          </a:bodyPr>
          <a:lstStyle/>
          <a:p>
            <a:r>
              <a:rPr lang="en-US" dirty="0" smtClean="0"/>
              <a:t>What can Radars give us?</a:t>
            </a:r>
          </a:p>
          <a:p>
            <a:pPr marL="285750" indent="-285750">
              <a:buFontTx/>
              <a:buChar char="-"/>
            </a:pPr>
            <a:r>
              <a:rPr lang="en-US" dirty="0" smtClean="0"/>
              <a:t>Precipitation distribution</a:t>
            </a:r>
          </a:p>
          <a:p>
            <a:pPr marL="285750" indent="-285750">
              <a:buFontTx/>
              <a:buChar char="-"/>
            </a:pPr>
            <a:r>
              <a:rPr lang="en-US" dirty="0" smtClean="0"/>
              <a:t>Shape of falling hydrometeor </a:t>
            </a:r>
          </a:p>
          <a:p>
            <a:pPr marL="285750" indent="-285750">
              <a:buFontTx/>
              <a:buChar char="-"/>
            </a:pPr>
            <a:r>
              <a:rPr lang="en-US" dirty="0" smtClean="0"/>
              <a:t>Melting level</a:t>
            </a:r>
            <a:endParaRPr lang="en-US" dirty="0"/>
          </a:p>
        </p:txBody>
      </p:sp>
    </p:spTree>
    <p:extLst>
      <p:ext uri="{BB962C8B-B14F-4D97-AF65-F5344CB8AC3E}">
        <p14:creationId xmlns:p14="http://schemas.microsoft.com/office/powerpoint/2010/main" val="33835621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40954"/>
            <a:ext cx="8229600" cy="727994"/>
          </a:xfrm>
        </p:spPr>
        <p:txBody>
          <a:bodyPr>
            <a:normAutofit/>
          </a:bodyPr>
          <a:lstStyle/>
          <a:p>
            <a:r>
              <a:rPr lang="en-US" dirty="0" smtClean="0">
                <a:solidFill>
                  <a:schemeClr val="tx2"/>
                </a:solidFill>
              </a:rPr>
              <a:t>Ground Instrumentation Radar</a:t>
            </a:r>
            <a:endParaRPr lang="en-US" dirty="0">
              <a:solidFill>
                <a:schemeClr val="tx2"/>
              </a:solidFill>
            </a:endParaRPr>
          </a:p>
        </p:txBody>
      </p:sp>
      <p:pic>
        <p:nvPicPr>
          <p:cNvPr id="22" name="Picture 21" descr="F07_v06_CMYK_maponly.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69" y="1020033"/>
            <a:ext cx="6009861" cy="5543898"/>
          </a:xfrm>
          <a:prstGeom prst="rect">
            <a:avLst/>
          </a:prstGeom>
        </p:spPr>
      </p:pic>
      <p:sp>
        <p:nvSpPr>
          <p:cNvPr id="42" name="Rectangle 41"/>
          <p:cNvSpPr/>
          <p:nvPr/>
        </p:nvSpPr>
        <p:spPr>
          <a:xfrm>
            <a:off x="3475058" y="3524134"/>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3081351" y="4089225"/>
            <a:ext cx="152400" cy="152400"/>
          </a:xfrm>
          <a:prstGeom prst="rect">
            <a:avLst/>
          </a:prstGeom>
          <a:solidFill>
            <a:srgbClr val="0E1C30"/>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5494351" y="1591558"/>
            <a:ext cx="152400" cy="152400"/>
          </a:xfrm>
          <a:prstGeom prst="rect">
            <a:avLst/>
          </a:prstGeom>
          <a:solidFill>
            <a:schemeClr val="tx2">
              <a:lumMod val="50000"/>
            </a:schemeClr>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851818" y="1261359"/>
            <a:ext cx="152400" cy="152400"/>
          </a:xfrm>
          <a:prstGeom prst="rect">
            <a:avLst/>
          </a:prstGeom>
          <a:solidFill>
            <a:schemeClr val="bg1"/>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538558" y="3149442"/>
            <a:ext cx="152400" cy="152400"/>
          </a:xfrm>
          <a:prstGeom prst="rect">
            <a:avLst/>
          </a:prstGeom>
          <a:solidFill>
            <a:srgbClr val="3A7A9B"/>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2869684" y="3640492"/>
            <a:ext cx="152400" cy="152400"/>
          </a:xfrm>
          <a:prstGeom prst="rect">
            <a:avLst/>
          </a:prstGeom>
          <a:solidFill>
            <a:srgbClr val="0E1C30"/>
          </a:solidFill>
          <a:ln w="25400">
            <a:solidFill>
              <a:srgbClr val="E97DA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3209859" y="3573702"/>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3449141" y="3155720"/>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4049721" y="2254075"/>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400800" y="1117600"/>
            <a:ext cx="2743200" cy="5386091"/>
          </a:xfrm>
          <a:prstGeom prst="rect">
            <a:avLst/>
          </a:prstGeom>
          <a:noFill/>
        </p:spPr>
        <p:txBody>
          <a:bodyPr wrap="square" rtlCol="0">
            <a:spAutoFit/>
          </a:bodyPr>
          <a:lstStyle/>
          <a:p>
            <a:r>
              <a:rPr lang="en-US" sz="2000" b="1" dirty="0" smtClean="0">
                <a:solidFill>
                  <a:schemeClr val="tx1">
                    <a:lumMod val="60000"/>
                    <a:lumOff val="40000"/>
                  </a:schemeClr>
                </a:solidFill>
              </a:rPr>
              <a:t>Scan Strategies:</a:t>
            </a:r>
          </a:p>
          <a:p>
            <a:r>
              <a:rPr lang="en-US" dirty="0" smtClean="0">
                <a:solidFill>
                  <a:schemeClr val="accent6">
                    <a:lumMod val="60000"/>
                    <a:lumOff val="40000"/>
                  </a:schemeClr>
                </a:solidFill>
              </a:rPr>
              <a:t>NPOL</a:t>
            </a:r>
            <a:r>
              <a:rPr lang="en-US" dirty="0" smtClean="0"/>
              <a:t>: RHI scans up Quinault Valley and over Ocean</a:t>
            </a:r>
          </a:p>
          <a:p>
            <a:endParaRPr lang="en-US" dirty="0"/>
          </a:p>
          <a:p>
            <a:r>
              <a:rPr lang="en-US" dirty="0" smtClean="0">
                <a:solidFill>
                  <a:schemeClr val="accent1">
                    <a:lumMod val="60000"/>
                    <a:lumOff val="40000"/>
                  </a:schemeClr>
                </a:solidFill>
              </a:rPr>
              <a:t>DOW</a:t>
            </a:r>
            <a:r>
              <a:rPr lang="en-US" dirty="0" smtClean="0"/>
              <a:t>: Placed up valley to document precipitation growth ‘under’ NPOL bean</a:t>
            </a:r>
          </a:p>
          <a:p>
            <a:endParaRPr lang="en-US" dirty="0"/>
          </a:p>
          <a:p>
            <a:r>
              <a:rPr lang="en-US" dirty="0" smtClean="0">
                <a:solidFill>
                  <a:srgbClr val="FF0000"/>
                </a:solidFill>
              </a:rPr>
              <a:t>X-Band: </a:t>
            </a:r>
            <a:r>
              <a:rPr lang="en-US" dirty="0" smtClean="0"/>
              <a:t>Scan ‘Lee side’ transition (RHI)</a:t>
            </a:r>
          </a:p>
          <a:p>
            <a:endParaRPr lang="en-US" dirty="0"/>
          </a:p>
          <a:p>
            <a:r>
              <a:rPr lang="en-US" dirty="0" smtClean="0">
                <a:solidFill>
                  <a:srgbClr val="008000"/>
                </a:solidFill>
              </a:rPr>
              <a:t>MRR</a:t>
            </a:r>
            <a:r>
              <a:rPr lang="en-US" dirty="0" smtClean="0"/>
              <a:t>’s: 3 Placed in Quinault to document </a:t>
            </a:r>
            <a:r>
              <a:rPr lang="en-US" dirty="0" err="1" smtClean="0"/>
              <a:t>precip</a:t>
            </a:r>
            <a:r>
              <a:rPr lang="en-US" dirty="0" smtClean="0"/>
              <a:t> growth in lowest levels</a:t>
            </a:r>
          </a:p>
          <a:p>
            <a:endParaRPr lang="en-US" dirty="0"/>
          </a:p>
          <a:p>
            <a:r>
              <a:rPr lang="en-US" dirty="0" smtClean="0"/>
              <a:t>Not doing dual </a:t>
            </a:r>
            <a:r>
              <a:rPr lang="en-US" dirty="0" err="1" smtClean="0"/>
              <a:t>doppler</a:t>
            </a:r>
            <a:endParaRPr lang="en-US" dirty="0"/>
          </a:p>
        </p:txBody>
      </p:sp>
      <p:grpSp>
        <p:nvGrpSpPr>
          <p:cNvPr id="5" name="Group 4"/>
          <p:cNvGrpSpPr/>
          <p:nvPr/>
        </p:nvGrpSpPr>
        <p:grpSpPr>
          <a:xfrm>
            <a:off x="1436764" y="1505800"/>
            <a:ext cx="3087962" cy="3932342"/>
            <a:chOff x="1436764" y="1505800"/>
            <a:chExt cx="3087962" cy="3932342"/>
          </a:xfrm>
        </p:grpSpPr>
        <p:sp>
          <p:nvSpPr>
            <p:cNvPr id="27" name="Freeform 26"/>
            <p:cNvSpPr/>
            <p:nvPr/>
          </p:nvSpPr>
          <p:spPr>
            <a:xfrm rot="866381">
              <a:off x="3661647" y="1505800"/>
              <a:ext cx="863079" cy="1385875"/>
            </a:xfrm>
            <a:custGeom>
              <a:avLst/>
              <a:gdLst>
                <a:gd name="connsiteX0" fmla="*/ 90715 w 743858"/>
                <a:gd name="connsiteY0" fmla="*/ 0 h 1215572"/>
                <a:gd name="connsiteX1" fmla="*/ 0 w 743858"/>
                <a:gd name="connsiteY1" fmla="*/ 1124858 h 1215572"/>
                <a:gd name="connsiteX2" fmla="*/ 526143 w 743858"/>
                <a:gd name="connsiteY2" fmla="*/ 1215572 h 1215572"/>
                <a:gd name="connsiteX3" fmla="*/ 743858 w 743858"/>
                <a:gd name="connsiteY3" fmla="*/ 907143 h 1215572"/>
                <a:gd name="connsiteX4" fmla="*/ 90715 w 743858"/>
                <a:gd name="connsiteY4" fmla="*/ 0 h 1215572"/>
                <a:gd name="connsiteX0" fmla="*/ 90715 w 761540"/>
                <a:gd name="connsiteY0" fmla="*/ 0 h 1259886"/>
                <a:gd name="connsiteX1" fmla="*/ 0 w 761540"/>
                <a:gd name="connsiteY1" fmla="*/ 1124858 h 1259886"/>
                <a:gd name="connsiteX2" fmla="*/ 526143 w 761540"/>
                <a:gd name="connsiteY2" fmla="*/ 1215572 h 1259886"/>
                <a:gd name="connsiteX3" fmla="*/ 743858 w 761540"/>
                <a:gd name="connsiteY3" fmla="*/ 907143 h 1259886"/>
                <a:gd name="connsiteX4" fmla="*/ 90715 w 761540"/>
                <a:gd name="connsiteY4" fmla="*/ 0 h 125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40" h="1259886">
                  <a:moveTo>
                    <a:pt x="90715" y="0"/>
                  </a:moveTo>
                  <a:lnTo>
                    <a:pt x="0" y="1124858"/>
                  </a:lnTo>
                  <a:cubicBezTo>
                    <a:pt x="72571" y="1327453"/>
                    <a:pt x="402167" y="1251858"/>
                    <a:pt x="526143" y="1215572"/>
                  </a:cubicBezTo>
                  <a:cubicBezTo>
                    <a:pt x="650119" y="1179286"/>
                    <a:pt x="816429" y="1109738"/>
                    <a:pt x="743858" y="907143"/>
                  </a:cubicBezTo>
                  <a:lnTo>
                    <a:pt x="90715" y="0"/>
                  </a:lnTo>
                  <a:close/>
                </a:path>
              </a:pathLst>
            </a:cu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101823" tIns="50911" rIns="101823" bIns="50911" rtlCol="0" anchor="ctr"/>
            <a:lstStyle/>
            <a:p>
              <a:pPr algn="ctr"/>
              <a:endParaRPr lang="en-US"/>
            </a:p>
          </p:txBody>
        </p:sp>
        <p:sp>
          <p:nvSpPr>
            <p:cNvPr id="28" name="Freeform 27"/>
            <p:cNvSpPr/>
            <p:nvPr/>
          </p:nvSpPr>
          <p:spPr>
            <a:xfrm rot="15563458">
              <a:off x="3161391" y="2510035"/>
              <a:ext cx="837694" cy="1427871"/>
            </a:xfrm>
            <a:custGeom>
              <a:avLst/>
              <a:gdLst>
                <a:gd name="connsiteX0" fmla="*/ 90715 w 743858"/>
                <a:gd name="connsiteY0" fmla="*/ 0 h 1215572"/>
                <a:gd name="connsiteX1" fmla="*/ 0 w 743858"/>
                <a:gd name="connsiteY1" fmla="*/ 1124858 h 1215572"/>
                <a:gd name="connsiteX2" fmla="*/ 526143 w 743858"/>
                <a:gd name="connsiteY2" fmla="*/ 1215572 h 1215572"/>
                <a:gd name="connsiteX3" fmla="*/ 743858 w 743858"/>
                <a:gd name="connsiteY3" fmla="*/ 907143 h 1215572"/>
                <a:gd name="connsiteX4" fmla="*/ 90715 w 743858"/>
                <a:gd name="connsiteY4" fmla="*/ 0 h 1215572"/>
                <a:gd name="connsiteX0" fmla="*/ 90715 w 761540"/>
                <a:gd name="connsiteY0" fmla="*/ 0 h 1259886"/>
                <a:gd name="connsiteX1" fmla="*/ 0 w 761540"/>
                <a:gd name="connsiteY1" fmla="*/ 1124858 h 1259886"/>
                <a:gd name="connsiteX2" fmla="*/ 526143 w 761540"/>
                <a:gd name="connsiteY2" fmla="*/ 1215572 h 1259886"/>
                <a:gd name="connsiteX3" fmla="*/ 743858 w 761540"/>
                <a:gd name="connsiteY3" fmla="*/ 907143 h 1259886"/>
                <a:gd name="connsiteX4" fmla="*/ 90715 w 761540"/>
                <a:gd name="connsiteY4" fmla="*/ 0 h 125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40" h="1259886">
                  <a:moveTo>
                    <a:pt x="90715" y="0"/>
                  </a:moveTo>
                  <a:lnTo>
                    <a:pt x="0" y="1124858"/>
                  </a:lnTo>
                  <a:cubicBezTo>
                    <a:pt x="72571" y="1327453"/>
                    <a:pt x="402167" y="1251858"/>
                    <a:pt x="526143" y="1215572"/>
                  </a:cubicBezTo>
                  <a:cubicBezTo>
                    <a:pt x="650119" y="1179286"/>
                    <a:pt x="816429" y="1109738"/>
                    <a:pt x="743858" y="907143"/>
                  </a:cubicBezTo>
                  <a:lnTo>
                    <a:pt x="90715" y="0"/>
                  </a:lnTo>
                  <a:close/>
                </a:path>
              </a:pathLst>
            </a:cu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101823" tIns="50911" rIns="101823" bIns="50911" rtlCol="0" anchor="ctr"/>
            <a:lstStyle/>
            <a:p>
              <a:pPr algn="ctr"/>
              <a:endParaRPr lang="en-US"/>
            </a:p>
          </p:txBody>
        </p:sp>
        <p:sp>
          <p:nvSpPr>
            <p:cNvPr id="29" name="Freeform 28"/>
            <p:cNvSpPr/>
            <p:nvPr/>
          </p:nvSpPr>
          <p:spPr>
            <a:xfrm rot="5400000">
              <a:off x="757926" y="3355879"/>
              <a:ext cx="2761101" cy="1403425"/>
            </a:xfrm>
            <a:custGeom>
              <a:avLst/>
              <a:gdLst>
                <a:gd name="connsiteX0" fmla="*/ 90715 w 743858"/>
                <a:gd name="connsiteY0" fmla="*/ 0 h 1215572"/>
                <a:gd name="connsiteX1" fmla="*/ 0 w 743858"/>
                <a:gd name="connsiteY1" fmla="*/ 1124858 h 1215572"/>
                <a:gd name="connsiteX2" fmla="*/ 526143 w 743858"/>
                <a:gd name="connsiteY2" fmla="*/ 1215572 h 1215572"/>
                <a:gd name="connsiteX3" fmla="*/ 743858 w 743858"/>
                <a:gd name="connsiteY3" fmla="*/ 907143 h 1215572"/>
                <a:gd name="connsiteX4" fmla="*/ 90715 w 743858"/>
                <a:gd name="connsiteY4" fmla="*/ 0 h 1215572"/>
                <a:gd name="connsiteX0" fmla="*/ 90715 w 761540"/>
                <a:gd name="connsiteY0" fmla="*/ 0 h 1259886"/>
                <a:gd name="connsiteX1" fmla="*/ 0 w 761540"/>
                <a:gd name="connsiteY1" fmla="*/ 1124858 h 1259886"/>
                <a:gd name="connsiteX2" fmla="*/ 526143 w 761540"/>
                <a:gd name="connsiteY2" fmla="*/ 1215572 h 1259886"/>
                <a:gd name="connsiteX3" fmla="*/ 743858 w 761540"/>
                <a:gd name="connsiteY3" fmla="*/ 907143 h 1259886"/>
                <a:gd name="connsiteX4" fmla="*/ 90715 w 761540"/>
                <a:gd name="connsiteY4" fmla="*/ 0 h 1259886"/>
                <a:gd name="connsiteX0" fmla="*/ 997858 w 1688090"/>
                <a:gd name="connsiteY0" fmla="*/ 0 h 1215572"/>
                <a:gd name="connsiteX1" fmla="*/ 0 w 1688090"/>
                <a:gd name="connsiteY1" fmla="*/ 907143 h 1215572"/>
                <a:gd name="connsiteX2" fmla="*/ 1433286 w 1688090"/>
                <a:gd name="connsiteY2" fmla="*/ 1215572 h 1215572"/>
                <a:gd name="connsiteX3" fmla="*/ 1651001 w 1688090"/>
                <a:gd name="connsiteY3" fmla="*/ 907143 h 1215572"/>
                <a:gd name="connsiteX4" fmla="*/ 997858 w 1688090"/>
                <a:gd name="connsiteY4" fmla="*/ 0 h 1215572"/>
                <a:gd name="connsiteX0" fmla="*/ 997858 w 2490728"/>
                <a:gd name="connsiteY0" fmla="*/ 0 h 1233085"/>
                <a:gd name="connsiteX1" fmla="*/ 0 w 2490728"/>
                <a:gd name="connsiteY1" fmla="*/ 907143 h 1233085"/>
                <a:gd name="connsiteX2" fmla="*/ 1433286 w 2490728"/>
                <a:gd name="connsiteY2" fmla="*/ 1215572 h 1233085"/>
                <a:gd name="connsiteX3" fmla="*/ 2485572 w 2490728"/>
                <a:gd name="connsiteY3" fmla="*/ 453572 h 1233085"/>
                <a:gd name="connsiteX4" fmla="*/ 997858 w 2490728"/>
                <a:gd name="connsiteY4" fmla="*/ 0 h 1233085"/>
                <a:gd name="connsiteX0" fmla="*/ 997858 w 2508775"/>
                <a:gd name="connsiteY0" fmla="*/ 0 h 1238316"/>
                <a:gd name="connsiteX1" fmla="*/ 0 w 2508775"/>
                <a:gd name="connsiteY1" fmla="*/ 907143 h 1238316"/>
                <a:gd name="connsiteX2" fmla="*/ 1433286 w 2508775"/>
                <a:gd name="connsiteY2" fmla="*/ 1215572 h 1238316"/>
                <a:gd name="connsiteX3" fmla="*/ 2503718 w 2508775"/>
                <a:gd name="connsiteY3" fmla="*/ 362858 h 1238316"/>
                <a:gd name="connsiteX4" fmla="*/ 997858 w 2508775"/>
                <a:gd name="connsiteY4" fmla="*/ 0 h 1238316"/>
                <a:gd name="connsiteX0" fmla="*/ 997858 w 2510092"/>
                <a:gd name="connsiteY0" fmla="*/ 0 h 1238316"/>
                <a:gd name="connsiteX1" fmla="*/ 0 w 2510092"/>
                <a:gd name="connsiteY1" fmla="*/ 907143 h 1238316"/>
                <a:gd name="connsiteX2" fmla="*/ 1596574 w 2510092"/>
                <a:gd name="connsiteY2" fmla="*/ 1215572 h 1238316"/>
                <a:gd name="connsiteX3" fmla="*/ 2503718 w 2510092"/>
                <a:gd name="connsiteY3" fmla="*/ 362858 h 1238316"/>
                <a:gd name="connsiteX4" fmla="*/ 997858 w 2510092"/>
                <a:gd name="connsiteY4" fmla="*/ 0 h 123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092" h="1238316">
                  <a:moveTo>
                    <a:pt x="997858" y="0"/>
                  </a:moveTo>
                  <a:lnTo>
                    <a:pt x="0" y="907143"/>
                  </a:lnTo>
                  <a:cubicBezTo>
                    <a:pt x="72571" y="1109738"/>
                    <a:pt x="1179288" y="1306286"/>
                    <a:pt x="1596574" y="1215572"/>
                  </a:cubicBezTo>
                  <a:cubicBezTo>
                    <a:pt x="2013860" y="1124858"/>
                    <a:pt x="2576289" y="565453"/>
                    <a:pt x="2503718" y="362858"/>
                  </a:cubicBezTo>
                  <a:lnTo>
                    <a:pt x="997858" y="0"/>
                  </a:lnTo>
                  <a:close/>
                </a:path>
              </a:pathLst>
            </a:cu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101823" tIns="50911" rIns="101823" bIns="50911" rtlCol="0" anchor="ctr"/>
            <a:lstStyle/>
            <a:p>
              <a:pPr algn="ctr"/>
              <a:endParaRPr lang="en-US"/>
            </a:p>
          </p:txBody>
        </p:sp>
      </p:grpSp>
    </p:spTree>
    <p:extLst>
      <p:ext uri="{BB962C8B-B14F-4D97-AF65-F5344CB8AC3E}">
        <p14:creationId xmlns:p14="http://schemas.microsoft.com/office/powerpoint/2010/main" val="37357354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a:bodyPr>
          <a:lstStyle/>
          <a:p>
            <a:r>
              <a:rPr lang="en-US" dirty="0" smtClean="0">
                <a:solidFill>
                  <a:srgbClr val="1B3861"/>
                </a:solidFill>
              </a:rPr>
              <a:t>Ground Sites – NPOL Radar</a:t>
            </a:r>
            <a:endParaRPr lang="en-US" dirty="0">
              <a:solidFill>
                <a:srgbClr val="1B3861"/>
              </a:solidFill>
            </a:endParaRPr>
          </a:p>
        </p:txBody>
      </p:sp>
      <p:sp>
        <p:nvSpPr>
          <p:cNvPr id="3" name="TextBox 2"/>
          <p:cNvSpPr txBox="1"/>
          <p:nvPr/>
        </p:nvSpPr>
        <p:spPr>
          <a:xfrm>
            <a:off x="292100" y="3117671"/>
            <a:ext cx="8851900" cy="923330"/>
          </a:xfrm>
          <a:prstGeom prst="rect">
            <a:avLst/>
          </a:prstGeom>
          <a:noFill/>
        </p:spPr>
        <p:txBody>
          <a:bodyPr wrap="square" rtlCol="0">
            <a:spAutoFit/>
          </a:bodyPr>
          <a:lstStyle/>
          <a:p>
            <a:r>
              <a:rPr lang="en-US" dirty="0" smtClean="0">
                <a:solidFill>
                  <a:schemeClr val="tx2"/>
                </a:solidFill>
              </a:rPr>
              <a:t>Will be installed on the Quinault Indian Nation near the coast along Shale Road where the radar has clear views towards the Ocean and towards the Olympic Mountains and up the Quinault River</a:t>
            </a:r>
            <a:endParaRPr lang="en-US" dirty="0">
              <a:solidFill>
                <a:schemeClr val="tx2"/>
              </a:solidFill>
            </a:endParaRPr>
          </a:p>
        </p:txBody>
      </p:sp>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216" y="1147762"/>
            <a:ext cx="8891203" cy="1977195"/>
          </a:xfrm>
        </p:spPr>
      </p:pic>
      <p:cxnSp>
        <p:nvCxnSpPr>
          <p:cNvPr id="9" name="Straight Arrow Connector 8"/>
          <p:cNvCxnSpPr/>
          <p:nvPr/>
        </p:nvCxnSpPr>
        <p:spPr>
          <a:xfrm>
            <a:off x="1435100" y="1676400"/>
            <a:ext cx="990600" cy="558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35000" y="1397000"/>
            <a:ext cx="1879600" cy="369332"/>
          </a:xfrm>
          <a:prstGeom prst="rect">
            <a:avLst/>
          </a:prstGeom>
          <a:noFill/>
        </p:spPr>
        <p:txBody>
          <a:bodyPr wrap="square" rtlCol="0">
            <a:spAutoFit/>
          </a:bodyPr>
          <a:lstStyle/>
          <a:p>
            <a:r>
              <a:rPr lang="en-US" dirty="0" smtClean="0">
                <a:solidFill>
                  <a:srgbClr val="FFFF00"/>
                </a:solidFill>
              </a:rPr>
              <a:t>Ocean View</a:t>
            </a:r>
            <a:endParaRPr lang="en-US" dirty="0">
              <a:solidFill>
                <a:srgbClr val="FFFF00"/>
              </a:solidFill>
            </a:endParaRPr>
          </a:p>
        </p:txBody>
      </p:sp>
      <p:cxnSp>
        <p:nvCxnSpPr>
          <p:cNvPr id="11" name="Straight Arrow Connector 10"/>
          <p:cNvCxnSpPr/>
          <p:nvPr/>
        </p:nvCxnSpPr>
        <p:spPr>
          <a:xfrm>
            <a:off x="7340600" y="1511300"/>
            <a:ext cx="1016000" cy="635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197600" y="1358900"/>
            <a:ext cx="1879600" cy="369332"/>
          </a:xfrm>
          <a:prstGeom prst="rect">
            <a:avLst/>
          </a:prstGeom>
          <a:noFill/>
        </p:spPr>
        <p:txBody>
          <a:bodyPr wrap="square" rtlCol="0">
            <a:spAutoFit/>
          </a:bodyPr>
          <a:lstStyle/>
          <a:p>
            <a:r>
              <a:rPr lang="en-US" dirty="0" smtClean="0">
                <a:solidFill>
                  <a:srgbClr val="FFFF00"/>
                </a:solidFill>
              </a:rPr>
              <a:t>Olympics</a:t>
            </a:r>
            <a:endParaRPr lang="en-US" dirty="0">
              <a:solidFill>
                <a:srgbClr val="FFFF00"/>
              </a:solidFill>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1" b="38038"/>
          <a:stretch/>
        </p:blipFill>
        <p:spPr>
          <a:xfrm>
            <a:off x="1206500" y="4129495"/>
            <a:ext cx="2967566" cy="2461805"/>
          </a:xfrm>
          <a:prstGeom prst="rect">
            <a:avLst/>
          </a:prstGeom>
        </p:spPr>
      </p:pic>
      <p:grpSp>
        <p:nvGrpSpPr>
          <p:cNvPr id="14" name="Group 13"/>
          <p:cNvGrpSpPr/>
          <p:nvPr/>
        </p:nvGrpSpPr>
        <p:grpSpPr>
          <a:xfrm>
            <a:off x="5053619" y="3746500"/>
            <a:ext cx="3523113" cy="3101441"/>
            <a:chOff x="621319" y="1308100"/>
            <a:chExt cx="3523113" cy="3101441"/>
          </a:xfrm>
        </p:grpSpPr>
        <p:pic>
          <p:nvPicPr>
            <p:cNvPr id="15" name="Picture 2"/>
            <p:cNvPicPr>
              <a:picLocks noChangeAspect="1" noChangeArrowheads="1"/>
            </p:cNvPicPr>
            <p:nvPr/>
          </p:nvPicPr>
          <p:blipFill>
            <a:blip r:embed="rId4" cstate="print"/>
            <a:srcRect l="8361" t="10856" r="6271" b="2412"/>
            <a:stretch>
              <a:fillRect/>
            </a:stretch>
          </p:blipFill>
          <p:spPr bwMode="auto">
            <a:xfrm flipH="1">
              <a:off x="621319" y="1308100"/>
              <a:ext cx="3523113" cy="3101441"/>
            </a:xfrm>
            <a:prstGeom prst="rect">
              <a:avLst/>
            </a:prstGeom>
            <a:noFill/>
            <a:ln w="9525">
              <a:noFill/>
              <a:miter lim="800000"/>
              <a:headEnd/>
              <a:tailEnd/>
            </a:ln>
          </p:spPr>
        </p:pic>
        <p:sp>
          <p:nvSpPr>
            <p:cNvPr id="16" name="TextBox 15"/>
            <p:cNvSpPr txBox="1"/>
            <p:nvPr/>
          </p:nvSpPr>
          <p:spPr>
            <a:xfrm>
              <a:off x="2072494" y="2244838"/>
              <a:ext cx="812800" cy="307777"/>
            </a:xfrm>
            <a:prstGeom prst="rect">
              <a:avLst/>
            </a:prstGeom>
            <a:noFill/>
          </p:spPr>
          <p:txBody>
            <a:bodyPr wrap="square" rtlCol="0">
              <a:spAutoFit/>
            </a:bodyPr>
            <a:lstStyle/>
            <a:p>
              <a:r>
                <a:rPr lang="en-US" sz="1400" dirty="0" smtClean="0"/>
                <a:t>NPOL</a:t>
              </a:r>
              <a:endParaRPr lang="en-US" sz="1400" dirty="0"/>
            </a:p>
          </p:txBody>
        </p:sp>
        <p:sp>
          <p:nvSpPr>
            <p:cNvPr id="17" name="TextBox 16"/>
            <p:cNvSpPr txBox="1"/>
            <p:nvPr/>
          </p:nvSpPr>
          <p:spPr>
            <a:xfrm>
              <a:off x="2540572" y="3212220"/>
              <a:ext cx="812800" cy="307777"/>
            </a:xfrm>
            <a:prstGeom prst="rect">
              <a:avLst/>
            </a:prstGeom>
            <a:noFill/>
          </p:spPr>
          <p:txBody>
            <a:bodyPr wrap="square" rtlCol="0">
              <a:spAutoFit/>
            </a:bodyPr>
            <a:lstStyle/>
            <a:p>
              <a:r>
                <a:rPr lang="en-US" sz="1400" dirty="0" smtClean="0"/>
                <a:t>D3R</a:t>
              </a:r>
              <a:endParaRPr lang="en-US" sz="1400" dirty="0"/>
            </a:p>
          </p:txBody>
        </p:sp>
      </p:grpSp>
    </p:spTree>
    <p:extLst>
      <p:ext uri="{BB962C8B-B14F-4D97-AF65-F5344CB8AC3E}">
        <p14:creationId xmlns:p14="http://schemas.microsoft.com/office/powerpoint/2010/main" val="390517587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fontScale="90000"/>
          </a:bodyPr>
          <a:lstStyle/>
          <a:p>
            <a:r>
              <a:rPr lang="en-US" dirty="0" smtClean="0">
                <a:solidFill>
                  <a:srgbClr val="1B3861"/>
                </a:solidFill>
              </a:rPr>
              <a:t>Ground Sites– Doppler on Wheels (DOW)</a:t>
            </a:r>
            <a:endParaRPr lang="en-US" dirty="0">
              <a:solidFill>
                <a:srgbClr val="1B3861"/>
              </a:solidFill>
            </a:endParaRPr>
          </a:p>
        </p:txBody>
      </p:sp>
      <p:sp>
        <p:nvSpPr>
          <p:cNvPr id="3" name="TextBox 2"/>
          <p:cNvSpPr txBox="1"/>
          <p:nvPr/>
        </p:nvSpPr>
        <p:spPr>
          <a:xfrm>
            <a:off x="546100" y="5149671"/>
            <a:ext cx="7645400" cy="1200329"/>
          </a:xfrm>
          <a:prstGeom prst="rect">
            <a:avLst/>
          </a:prstGeom>
          <a:noFill/>
        </p:spPr>
        <p:txBody>
          <a:bodyPr wrap="square" rtlCol="0">
            <a:spAutoFit/>
          </a:bodyPr>
          <a:lstStyle/>
          <a:p>
            <a:r>
              <a:rPr lang="en-US" dirty="0" smtClean="0">
                <a:solidFill>
                  <a:schemeClr val="tx2"/>
                </a:solidFill>
              </a:rPr>
              <a:t>Will be installed at Lake Quinault so it can make measurements where it will sample ‘under’ the lowest radar beam.  It will have a horizontal extent of roughly 40 km (can ‘see’ to NPOL and can ‘see’ to Upper Quinault Valley installation.</a:t>
            </a:r>
            <a:endParaRPr lang="en-US" dirty="0">
              <a:solidFill>
                <a:schemeClr val="tx2"/>
              </a:solidFill>
            </a:endParaRPr>
          </a:p>
        </p:txBody>
      </p:sp>
      <p:pic>
        <p:nvPicPr>
          <p:cNvPr id="8" name="Picture 7" descr="Vortex 2 (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100" y="1308101"/>
            <a:ext cx="5334000" cy="3557111"/>
          </a:xfrm>
          <a:prstGeom prst="rect">
            <a:avLst/>
          </a:prstGeom>
        </p:spPr>
      </p:pic>
    </p:spTree>
    <p:extLst>
      <p:ext uri="{BB962C8B-B14F-4D97-AF65-F5344CB8AC3E}">
        <p14:creationId xmlns:p14="http://schemas.microsoft.com/office/powerpoint/2010/main" val="11924851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Terrain Measurements</a:t>
            </a:r>
            <a:endParaRPr lang="en-US" dirty="0"/>
          </a:p>
        </p:txBody>
      </p:sp>
      <p:sp>
        <p:nvSpPr>
          <p:cNvPr id="3" name="Content Placeholder 2"/>
          <p:cNvSpPr>
            <a:spLocks noGrp="1"/>
          </p:cNvSpPr>
          <p:nvPr>
            <p:ph idx="1"/>
          </p:nvPr>
        </p:nvSpPr>
        <p:spPr/>
        <p:txBody>
          <a:bodyPr/>
          <a:lstStyle/>
          <a:p>
            <a:r>
              <a:rPr lang="en-US" dirty="0" smtClean="0">
                <a:solidFill>
                  <a:srgbClr val="FFFF00"/>
                </a:solidFill>
              </a:rPr>
              <a:t>For measuring snow depth and SWE of accumulating snowpack and for measuring falling snow microphysical characteristics</a:t>
            </a:r>
          </a:p>
          <a:p>
            <a:pPr lvl="1"/>
            <a:r>
              <a:rPr lang="en-US" dirty="0" smtClean="0"/>
              <a:t>SNOTEL sites (existing sites)</a:t>
            </a:r>
          </a:p>
          <a:p>
            <a:pPr lvl="1"/>
            <a:r>
              <a:rPr lang="en-US" dirty="0" smtClean="0"/>
              <a:t>Snow Cameras (Lundquist)</a:t>
            </a:r>
            <a:r>
              <a:rPr lang="en-US" dirty="0"/>
              <a:t> </a:t>
            </a:r>
            <a:endParaRPr lang="en-US" dirty="0" smtClean="0"/>
          </a:p>
          <a:p>
            <a:pPr lvl="1"/>
            <a:r>
              <a:rPr lang="en-US" dirty="0" smtClean="0"/>
              <a:t>Additional </a:t>
            </a:r>
            <a:r>
              <a:rPr lang="en-US" dirty="0"/>
              <a:t>Snow surveys at </a:t>
            </a:r>
            <a:r>
              <a:rPr lang="en-US" dirty="0" smtClean="0"/>
              <a:t>cameras</a:t>
            </a:r>
          </a:p>
          <a:p>
            <a:pPr lvl="1"/>
            <a:r>
              <a:rPr lang="en-US" dirty="0" smtClean="0"/>
              <a:t>Hurricane Ridge installation</a:t>
            </a:r>
          </a:p>
          <a:p>
            <a:pPr lvl="1"/>
            <a:r>
              <a:rPr lang="en-US" dirty="0" smtClean="0"/>
              <a:t>Enchanted Valley Installation</a:t>
            </a:r>
          </a:p>
          <a:p>
            <a:r>
              <a:rPr lang="en-US" dirty="0" smtClean="0">
                <a:solidFill>
                  <a:srgbClr val="FFFF00"/>
                </a:solidFill>
              </a:rPr>
              <a:t>We are testing strategies this winter</a:t>
            </a:r>
            <a:endParaRPr lang="en-US" dirty="0">
              <a:solidFill>
                <a:srgbClr val="FFFF00"/>
              </a:solidFill>
            </a:endParaRPr>
          </a:p>
        </p:txBody>
      </p:sp>
    </p:spTree>
    <p:extLst>
      <p:ext uri="{BB962C8B-B14F-4D97-AF65-F5344CB8AC3E}">
        <p14:creationId xmlns:p14="http://schemas.microsoft.com/office/powerpoint/2010/main" val="23297012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fontScale="90000"/>
          </a:bodyPr>
          <a:lstStyle/>
          <a:p>
            <a:r>
              <a:rPr lang="en-US" dirty="0" smtClean="0">
                <a:solidFill>
                  <a:srgbClr val="1B3861"/>
                </a:solidFill>
              </a:rPr>
              <a:t>Snow Camera Installations 2014 - 2015</a:t>
            </a:r>
            <a:endParaRPr lang="en-US" dirty="0">
              <a:solidFill>
                <a:srgbClr val="1B3861"/>
              </a:solidFill>
            </a:endParaRPr>
          </a:p>
        </p:txBody>
      </p:sp>
      <p:sp>
        <p:nvSpPr>
          <p:cNvPr id="3" name="TextBox 2"/>
          <p:cNvSpPr txBox="1"/>
          <p:nvPr/>
        </p:nvSpPr>
        <p:spPr>
          <a:xfrm>
            <a:off x="5588000" y="1644471"/>
            <a:ext cx="3352800" cy="1754327"/>
          </a:xfrm>
          <a:prstGeom prst="rect">
            <a:avLst/>
          </a:prstGeom>
          <a:noFill/>
        </p:spPr>
        <p:txBody>
          <a:bodyPr wrap="square" rtlCol="0">
            <a:spAutoFit/>
          </a:bodyPr>
          <a:lstStyle/>
          <a:p>
            <a:r>
              <a:rPr lang="en-US" dirty="0" smtClean="0">
                <a:solidFill>
                  <a:schemeClr val="tx2"/>
                </a:solidFill>
              </a:rPr>
              <a:t>Jessica Lundquist’s crew installed </a:t>
            </a:r>
            <a:r>
              <a:rPr lang="en-US" dirty="0">
                <a:solidFill>
                  <a:schemeClr val="tx2"/>
                </a:solidFill>
              </a:rPr>
              <a:t>18 Cameras and Snow Poles </a:t>
            </a:r>
            <a:r>
              <a:rPr lang="en-US" dirty="0" smtClean="0">
                <a:solidFill>
                  <a:schemeClr val="tx2"/>
                </a:solidFill>
              </a:rPr>
              <a:t>at various locations near historical snow course locations and along the Quinault River and tributaries.</a:t>
            </a:r>
          </a:p>
        </p:txBody>
      </p:sp>
      <p:pic>
        <p:nvPicPr>
          <p:cNvPr id="8" name="Picture 7" descr="WSCT0007.JPG"/>
          <p:cNvPicPr>
            <a:picLocks noChangeAspect="1"/>
          </p:cNvPicPr>
          <p:nvPr/>
        </p:nvPicPr>
        <p:blipFill>
          <a:blip r:embed="rId2"/>
          <a:stretch>
            <a:fillRect/>
          </a:stretch>
        </p:blipFill>
        <p:spPr>
          <a:xfrm>
            <a:off x="4307754" y="3592890"/>
            <a:ext cx="3947079" cy="2960310"/>
          </a:xfrm>
          <a:prstGeom prst="rect">
            <a:avLst/>
          </a:prstGeom>
        </p:spPr>
      </p:pic>
      <p:pic>
        <p:nvPicPr>
          <p:cNvPr id="5" name="Picture 4"/>
          <p:cNvPicPr>
            <a:picLocks noChangeAspect="1"/>
          </p:cNvPicPr>
          <p:nvPr/>
        </p:nvPicPr>
        <p:blipFill rotWithShape="1">
          <a:blip r:embed="rId3"/>
          <a:srcRect l="19448" t="25741" r="5952" b="35370"/>
          <a:stretch/>
        </p:blipFill>
        <p:spPr>
          <a:xfrm>
            <a:off x="457200" y="1549400"/>
            <a:ext cx="4991100" cy="1951827"/>
          </a:xfrm>
          <a:prstGeom prst="rect">
            <a:avLst/>
          </a:prstGeom>
        </p:spPr>
      </p:pic>
      <p:pic>
        <p:nvPicPr>
          <p:cNvPr id="9" name="Picture 8"/>
          <p:cNvPicPr>
            <a:picLocks noChangeAspect="1"/>
          </p:cNvPicPr>
          <p:nvPr/>
        </p:nvPicPr>
        <p:blipFill rotWithShape="1">
          <a:blip r:embed="rId4"/>
          <a:srcRect l="19017" t="38333" r="30355" b="13518"/>
          <a:stretch/>
        </p:blipFill>
        <p:spPr>
          <a:xfrm>
            <a:off x="838200" y="3416300"/>
            <a:ext cx="2603500" cy="3302000"/>
          </a:xfrm>
          <a:prstGeom prst="rect">
            <a:avLst/>
          </a:prstGeom>
        </p:spPr>
      </p:pic>
    </p:spTree>
    <p:extLst>
      <p:ext uri="{BB962C8B-B14F-4D97-AF65-F5344CB8AC3E}">
        <p14:creationId xmlns:p14="http://schemas.microsoft.com/office/powerpoint/2010/main" val="50915241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tudent\Desktop\Olympex Timelapse\Water Hole #2\WSCT0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solidFill>
                  <a:schemeClr val="bg1"/>
                </a:solidFill>
              </a:rPr>
              <a:t>Precipitation event (snow) + Accumulation 1 of 2</a:t>
            </a:r>
            <a:endParaRPr lang="en-US" dirty="0">
              <a:solidFill>
                <a:schemeClr val="bg1"/>
              </a:solidFill>
            </a:endParaRPr>
          </a:p>
        </p:txBody>
      </p:sp>
    </p:spTree>
    <p:extLst>
      <p:ext uri="{BB962C8B-B14F-4D97-AF65-F5344CB8AC3E}">
        <p14:creationId xmlns:p14="http://schemas.microsoft.com/office/powerpoint/2010/main" val="33100239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effectLst/>
              </a:rPr>
              <a:t>Newest precipitation satellite is the </a:t>
            </a:r>
            <a:r>
              <a:rPr lang="en-US" dirty="0" smtClean="0">
                <a:solidFill>
                  <a:srgbClr val="FF0000"/>
                </a:solidFill>
                <a:effectLst>
                  <a:glow rad="127000">
                    <a:schemeClr val="bg1">
                      <a:alpha val="80000"/>
                    </a:schemeClr>
                  </a:glow>
                </a:effectLst>
              </a:rPr>
              <a:t>recently launched GPM satellite</a:t>
            </a:r>
            <a:endParaRPr lang="en-US" dirty="0">
              <a:solidFill>
                <a:srgbClr val="FF0000"/>
              </a:solidFill>
              <a:effectLst>
                <a:glow rad="127000">
                  <a:schemeClr val="bg1">
                    <a:alpha val="80000"/>
                  </a:schemeClr>
                </a:glow>
              </a:effectLst>
            </a:endParaRPr>
          </a:p>
        </p:txBody>
      </p:sp>
      <p:sp>
        <p:nvSpPr>
          <p:cNvPr id="7" name="Content Placeholder 6"/>
          <p:cNvSpPr>
            <a:spLocks noGrp="1"/>
          </p:cNvSpPr>
          <p:nvPr>
            <p:ph idx="1"/>
          </p:nvPr>
        </p:nvSpPr>
        <p:spPr>
          <a:xfrm>
            <a:off x="292100" y="1600200"/>
            <a:ext cx="8534400" cy="4525963"/>
          </a:xfrm>
        </p:spPr>
        <p:txBody>
          <a:bodyPr>
            <a:normAutofit/>
          </a:bodyPr>
          <a:lstStyle/>
          <a:p>
            <a:r>
              <a:rPr lang="en-US" sz="2400" dirty="0" smtClean="0"/>
              <a:t>The core satellite of the Global Precipitation Measurement (GPM) mission was launched at 1837 UTC 27 February 2014 (0337 JST 28 February) from the JAXA </a:t>
            </a:r>
            <a:r>
              <a:rPr lang="en-US" sz="2400" dirty="0" err="1" smtClean="0"/>
              <a:t>Tanegashima</a:t>
            </a:r>
            <a:r>
              <a:rPr lang="en-US" sz="2400" dirty="0" smtClean="0"/>
              <a:t> Space Center on </a:t>
            </a:r>
            <a:r>
              <a:rPr lang="en-US" sz="2400" dirty="0" err="1" smtClean="0"/>
              <a:t>Tanegashima</a:t>
            </a:r>
            <a:r>
              <a:rPr lang="en-US" sz="2400" dirty="0" smtClean="0"/>
              <a:t> Island, Japan</a:t>
            </a:r>
            <a:r>
              <a:rPr lang="en-US" sz="2400" dirty="0" smtClean="0">
                <a:solidFill>
                  <a:srgbClr val="4F6228"/>
                </a:solidFill>
              </a:rPr>
              <a:t>. </a:t>
            </a:r>
          </a:p>
        </p:txBody>
      </p:sp>
      <p:pic>
        <p:nvPicPr>
          <p:cNvPr id="9" name="Picture 8" descr="screen_grab_liftoff_site.tiff"/>
          <p:cNvPicPr>
            <a:picLocks noChangeAspect="1"/>
          </p:cNvPicPr>
          <p:nvPr/>
        </p:nvPicPr>
        <p:blipFill>
          <a:blip r:embed="rId2"/>
          <a:stretch>
            <a:fillRect/>
          </a:stretch>
        </p:blipFill>
        <p:spPr>
          <a:xfrm>
            <a:off x="263538" y="4178299"/>
            <a:ext cx="3876662" cy="2437245"/>
          </a:xfrm>
          <a:prstGeom prst="rect">
            <a:avLst/>
          </a:prstGeom>
          <a:ln w="28575" cmpd="sng">
            <a:solidFill>
              <a:srgbClr val="FFFFFF"/>
            </a:solidFill>
          </a:ln>
        </p:spPr>
      </p:pic>
      <p:pic>
        <p:nvPicPr>
          <p:cNvPr id="10" name="Picture 9" descr="Tanegashima_island_japan.tiff"/>
          <p:cNvPicPr>
            <a:picLocks noChangeAspect="1"/>
          </p:cNvPicPr>
          <p:nvPr/>
        </p:nvPicPr>
        <p:blipFill>
          <a:blip r:embed="rId3"/>
          <a:stretch>
            <a:fillRect/>
          </a:stretch>
        </p:blipFill>
        <p:spPr>
          <a:xfrm>
            <a:off x="6458554" y="4660900"/>
            <a:ext cx="2317146" cy="1898650"/>
          </a:xfrm>
          <a:prstGeom prst="rect">
            <a:avLst/>
          </a:prstGeom>
          <a:ln w="28575" cmpd="sng">
            <a:solidFill>
              <a:srgbClr val="FFFFFF"/>
            </a:solidFill>
          </a:ln>
        </p:spPr>
      </p:pic>
      <p:pic>
        <p:nvPicPr>
          <p:cNvPr id="6" name="Picture 5" descr="liftoff1.jpg"/>
          <p:cNvPicPr>
            <a:picLocks noChangeAspect="1"/>
          </p:cNvPicPr>
          <p:nvPr/>
        </p:nvPicPr>
        <p:blipFill>
          <a:blip r:embed="rId4"/>
          <a:stretch>
            <a:fillRect/>
          </a:stretch>
        </p:blipFill>
        <p:spPr>
          <a:xfrm>
            <a:off x="3797300" y="3302000"/>
            <a:ext cx="2603500" cy="2603500"/>
          </a:xfrm>
          <a:prstGeom prst="rect">
            <a:avLst/>
          </a:prstGeom>
          <a:ln w="28575" cmpd="sng">
            <a:solidFill>
              <a:schemeClr val="bg1"/>
            </a:solidFill>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tudent\Desktop\Olympex Timelapse\Water Hole #2\WSCT00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8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solidFill>
                  <a:schemeClr val="bg1"/>
                </a:solidFill>
              </a:rPr>
              <a:t>Accumulation 2 </a:t>
            </a:r>
            <a:r>
              <a:rPr lang="en-US" dirty="0">
                <a:solidFill>
                  <a:schemeClr val="bg1"/>
                </a:solidFill>
              </a:rPr>
              <a:t>of </a:t>
            </a:r>
            <a:r>
              <a:rPr lang="en-US" dirty="0" smtClean="0">
                <a:solidFill>
                  <a:schemeClr val="bg1"/>
                </a:solidFill>
              </a:rPr>
              <a:t>2</a:t>
            </a:r>
            <a:endParaRPr lang="en-US" dirty="0">
              <a:solidFill>
                <a:schemeClr val="bg1"/>
              </a:solidFill>
            </a:endParaRPr>
          </a:p>
        </p:txBody>
      </p:sp>
    </p:spTree>
    <p:extLst>
      <p:ext uri="{BB962C8B-B14F-4D97-AF65-F5344CB8AC3E}">
        <p14:creationId xmlns:p14="http://schemas.microsoft.com/office/powerpoint/2010/main" val="2991763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036359" cy="926086"/>
          </a:xfrm>
        </p:spPr>
        <p:txBody>
          <a:bodyPr>
            <a:normAutofit/>
          </a:bodyPr>
          <a:lstStyle/>
          <a:p>
            <a:r>
              <a:rPr lang="en-US" dirty="0" smtClean="0"/>
              <a:t>Hurricane Ridge</a:t>
            </a:r>
            <a:endParaRPr lang="en-US" dirty="0"/>
          </a:p>
        </p:txBody>
      </p:sp>
      <p:sp>
        <p:nvSpPr>
          <p:cNvPr id="5" name="Content Placeholder 4"/>
          <p:cNvSpPr>
            <a:spLocks noGrp="1"/>
          </p:cNvSpPr>
          <p:nvPr>
            <p:ph idx="1"/>
          </p:nvPr>
        </p:nvSpPr>
        <p:spPr>
          <a:xfrm>
            <a:off x="317500" y="1069474"/>
            <a:ext cx="5524500" cy="5521158"/>
          </a:xfrm>
        </p:spPr>
        <p:txBody>
          <a:bodyPr>
            <a:normAutofit/>
          </a:bodyPr>
          <a:lstStyle/>
          <a:p>
            <a:r>
              <a:rPr lang="en-US" dirty="0" smtClean="0"/>
              <a:t>This winter have a collection of 4 specialized instruments installed on the roof of the generator house at Hurricane Ridge</a:t>
            </a:r>
          </a:p>
          <a:p>
            <a:pPr lvl="1"/>
            <a:r>
              <a:rPr lang="en-US" dirty="0" smtClean="0"/>
              <a:t>MRR, </a:t>
            </a:r>
            <a:r>
              <a:rPr lang="en-US" dirty="0" err="1" smtClean="0"/>
              <a:t>Parsivel</a:t>
            </a:r>
            <a:r>
              <a:rPr lang="en-US" dirty="0" smtClean="0"/>
              <a:t>, PIP and Hot Plate</a:t>
            </a:r>
          </a:p>
          <a:p>
            <a:pPr lvl="1"/>
            <a:r>
              <a:rPr lang="en-US" dirty="0" smtClean="0"/>
              <a:t>Collecting data, but have not analyzed it</a:t>
            </a:r>
          </a:p>
          <a:p>
            <a:r>
              <a:rPr lang="en-US" dirty="0" smtClean="0"/>
              <a:t>Why at Hurricane?</a:t>
            </a:r>
          </a:p>
          <a:p>
            <a:pPr lvl="1"/>
            <a:r>
              <a:rPr lang="en-US" dirty="0" smtClean="0"/>
              <a:t>Only location at high elevation with power available</a:t>
            </a:r>
          </a:p>
          <a:p>
            <a:pPr lvl="1"/>
            <a:r>
              <a:rPr lang="en-US" dirty="0" smtClean="0"/>
              <a:t>Supports the radar measurements made by Canadians on Vancouver island</a:t>
            </a:r>
          </a:p>
          <a:p>
            <a:r>
              <a:rPr lang="en-US" dirty="0" smtClean="0"/>
              <a:t>Maintenance:</a:t>
            </a:r>
          </a:p>
          <a:p>
            <a:pPr lvl="1"/>
            <a:r>
              <a:rPr lang="en-US" dirty="0" smtClean="0"/>
              <a:t>Snow/rime removal</a:t>
            </a:r>
          </a:p>
          <a:p>
            <a:pPr lvl="1"/>
            <a:r>
              <a:rPr lang="en-US" dirty="0" smtClean="0"/>
              <a:t>PIP alignment/bulb replacement</a:t>
            </a:r>
          </a:p>
          <a:p>
            <a:pPr lvl="1"/>
            <a:endParaRPr lang="en-US" dirty="0" smtClean="0"/>
          </a:p>
          <a:p>
            <a:pPr lvl="1"/>
            <a:endParaRPr lang="en-US" dirty="0" smtClean="0"/>
          </a:p>
          <a:p>
            <a:endParaRPr lang="en-US" dirty="0"/>
          </a:p>
        </p:txBody>
      </p:sp>
      <p:pic>
        <p:nvPicPr>
          <p:cNvPr id="8" name="Picture 7" descr="Screen Shot 2015-01-11 at 7.30.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033" y="177455"/>
            <a:ext cx="2901767" cy="2667065"/>
          </a:xfrm>
          <a:prstGeom prst="rect">
            <a:avLst/>
          </a:prstGeom>
        </p:spPr>
      </p:pic>
      <p:pic>
        <p:nvPicPr>
          <p:cNvPr id="15" name="Picture 14"/>
          <p:cNvPicPr>
            <a:picLocks noChangeAspect="1"/>
          </p:cNvPicPr>
          <p:nvPr/>
        </p:nvPicPr>
        <p:blipFill>
          <a:blip r:embed="rId4"/>
          <a:stretch>
            <a:fillRect/>
          </a:stretch>
        </p:blipFill>
        <p:spPr>
          <a:xfrm>
            <a:off x="5979694" y="2981158"/>
            <a:ext cx="2707106" cy="3609474"/>
          </a:xfrm>
          <a:prstGeom prst="rect">
            <a:avLst/>
          </a:prstGeom>
        </p:spPr>
      </p:pic>
      <p:pic>
        <p:nvPicPr>
          <p:cNvPr id="16" name="Picture 15" descr="Screen Shot 2015-01-20 at 8.32.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9547" y="74862"/>
            <a:ext cx="1454453" cy="660400"/>
          </a:xfrm>
          <a:prstGeom prst="rect">
            <a:avLst/>
          </a:prstGeom>
        </p:spPr>
      </p:pic>
      <p:sp>
        <p:nvSpPr>
          <p:cNvPr id="3" name="Rectangle 2"/>
          <p:cNvSpPr/>
          <p:nvPr/>
        </p:nvSpPr>
        <p:spPr>
          <a:xfrm>
            <a:off x="4165600" y="444500"/>
            <a:ext cx="304800" cy="330200"/>
          </a:xfrm>
          <a:prstGeom prst="rect">
            <a:avLst/>
          </a:prstGeom>
          <a:solidFill>
            <a:srgbClr val="FF0000"/>
          </a:solidFill>
          <a:ln w="19050" cmpd="sng">
            <a:solidFill>
              <a:srgbClr val="1B38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07684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fontScale="90000"/>
          </a:bodyPr>
          <a:lstStyle/>
          <a:p>
            <a:r>
              <a:rPr lang="en-US" dirty="0" smtClean="0">
                <a:solidFill>
                  <a:srgbClr val="1B3861"/>
                </a:solidFill>
              </a:rPr>
              <a:t>High Elevation Ground Sites – No Power</a:t>
            </a:r>
            <a:endParaRPr lang="en-US" dirty="0">
              <a:solidFill>
                <a:srgbClr val="1B3861"/>
              </a:solidFill>
            </a:endParaRPr>
          </a:p>
        </p:txBody>
      </p:sp>
      <p:pic>
        <p:nvPicPr>
          <p:cNvPr id="5" name="Picture 4" descr="Screen Shot 2015-01-11 at 7.29.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151022"/>
            <a:ext cx="3600470" cy="3306554"/>
          </a:xfrm>
          <a:prstGeom prst="rect">
            <a:avLst/>
          </a:prstGeom>
        </p:spPr>
      </p:pic>
      <p:sp>
        <p:nvSpPr>
          <p:cNvPr id="3" name="TextBox 2"/>
          <p:cNvSpPr txBox="1"/>
          <p:nvPr/>
        </p:nvSpPr>
        <p:spPr>
          <a:xfrm>
            <a:off x="342900" y="1199971"/>
            <a:ext cx="5156200" cy="1200329"/>
          </a:xfrm>
          <a:prstGeom prst="rect">
            <a:avLst/>
          </a:prstGeom>
          <a:noFill/>
        </p:spPr>
        <p:txBody>
          <a:bodyPr wrap="square" rtlCol="0">
            <a:spAutoFit/>
          </a:bodyPr>
          <a:lstStyle/>
          <a:p>
            <a:r>
              <a:rPr lang="en-US" dirty="0" smtClean="0">
                <a:solidFill>
                  <a:schemeClr val="tx2"/>
                </a:solidFill>
              </a:rPr>
              <a:t>Want to put instruments to measure precipitation at 2 very remote sites with no power: North </a:t>
            </a:r>
            <a:r>
              <a:rPr lang="en-US" dirty="0" err="1" smtClean="0">
                <a:solidFill>
                  <a:schemeClr val="tx2"/>
                </a:solidFill>
              </a:rPr>
              <a:t>Wynoochee</a:t>
            </a:r>
            <a:r>
              <a:rPr lang="en-US" dirty="0" smtClean="0">
                <a:solidFill>
                  <a:schemeClr val="tx2"/>
                </a:solidFill>
              </a:rPr>
              <a:t> (3000+ </a:t>
            </a:r>
            <a:r>
              <a:rPr lang="en-US" dirty="0" err="1" smtClean="0">
                <a:solidFill>
                  <a:schemeClr val="tx2"/>
                </a:solidFill>
              </a:rPr>
              <a:t>ft</a:t>
            </a:r>
            <a:r>
              <a:rPr lang="en-US" dirty="0" smtClean="0">
                <a:solidFill>
                  <a:schemeClr val="tx2"/>
                </a:solidFill>
              </a:rPr>
              <a:t>), Upper Quinault Valley (2200+ </a:t>
            </a:r>
            <a:r>
              <a:rPr lang="en-US" dirty="0" err="1" smtClean="0">
                <a:solidFill>
                  <a:schemeClr val="tx2"/>
                </a:solidFill>
              </a:rPr>
              <a:t>ft</a:t>
            </a:r>
            <a:r>
              <a:rPr lang="en-US" dirty="0" smtClean="0">
                <a:solidFill>
                  <a:schemeClr val="tx2"/>
                </a:solidFill>
              </a:rPr>
              <a:t>)</a:t>
            </a:r>
            <a:endParaRPr lang="en-US" dirty="0">
              <a:solidFill>
                <a:schemeClr val="tx2"/>
              </a:solidFill>
            </a:endParaRPr>
          </a:p>
        </p:txBody>
      </p:sp>
      <p:sp>
        <p:nvSpPr>
          <p:cNvPr id="6" name="Oval 5"/>
          <p:cNvSpPr/>
          <p:nvPr/>
        </p:nvSpPr>
        <p:spPr>
          <a:xfrm>
            <a:off x="8153400" y="1257300"/>
            <a:ext cx="647700" cy="647700"/>
          </a:xfrm>
          <a:prstGeom prst="ellipse">
            <a:avLst/>
          </a:prstGeom>
          <a:noFill/>
          <a:ln w="38100" cmpd="sng">
            <a:solidFill>
              <a:srgbClr val="F41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848600" y="2044700"/>
            <a:ext cx="787400" cy="736600"/>
          </a:xfrm>
          <a:prstGeom prst="ellipse">
            <a:avLst/>
          </a:prstGeom>
          <a:noFill/>
          <a:ln w="38100" cmpd="sng">
            <a:solidFill>
              <a:srgbClr val="F41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612" y="2603500"/>
            <a:ext cx="4501888" cy="3362522"/>
          </a:xfrm>
          <a:prstGeom prst="rect">
            <a:avLst/>
          </a:prstGeom>
        </p:spPr>
      </p:pic>
      <p:cxnSp>
        <p:nvCxnSpPr>
          <p:cNvPr id="15" name="Straight Arrow Connector 14"/>
          <p:cNvCxnSpPr/>
          <p:nvPr/>
        </p:nvCxnSpPr>
        <p:spPr>
          <a:xfrm>
            <a:off x="1536700" y="2057400"/>
            <a:ext cx="1168400" cy="2362200"/>
          </a:xfrm>
          <a:prstGeom prst="straightConnector1">
            <a:avLst/>
          </a:prstGeom>
          <a:ln>
            <a:solidFill>
              <a:srgbClr val="F41FFF"/>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77800" y="723900"/>
            <a:ext cx="292100" cy="330200"/>
          </a:xfrm>
          <a:prstGeom prst="rect">
            <a:avLst/>
          </a:prstGeom>
          <a:solidFill>
            <a:srgbClr val="F41FFF"/>
          </a:solidFill>
          <a:ln w="19050" cmpd="sng">
            <a:solidFill>
              <a:srgbClr val="1B38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8900" y="5956300"/>
            <a:ext cx="3568700" cy="923330"/>
          </a:xfrm>
          <a:prstGeom prst="rect">
            <a:avLst/>
          </a:prstGeom>
          <a:noFill/>
        </p:spPr>
        <p:txBody>
          <a:bodyPr wrap="square" rtlCol="0">
            <a:spAutoFit/>
          </a:bodyPr>
          <a:lstStyle/>
          <a:p>
            <a:r>
              <a:rPr lang="en-US" dirty="0" smtClean="0"/>
              <a:t>Requires mountain biking and snowshoe to access site. Needs to operate 2 weeks unattended</a:t>
            </a:r>
            <a:endParaRPr lang="en-US" dirty="0"/>
          </a:p>
        </p:txBody>
      </p:sp>
      <p:grpSp>
        <p:nvGrpSpPr>
          <p:cNvPr id="9" name="Group 8"/>
          <p:cNvGrpSpPr/>
          <p:nvPr/>
        </p:nvGrpSpPr>
        <p:grpSpPr>
          <a:xfrm>
            <a:off x="2743200" y="2387600"/>
            <a:ext cx="6235700" cy="4343399"/>
            <a:chOff x="2743200" y="2387600"/>
            <a:chExt cx="6235700" cy="4343399"/>
          </a:xfrm>
        </p:grpSpPr>
        <p:grpSp>
          <p:nvGrpSpPr>
            <p:cNvPr id="20" name="Group 19"/>
            <p:cNvGrpSpPr/>
            <p:nvPr/>
          </p:nvGrpSpPr>
          <p:grpSpPr>
            <a:xfrm>
              <a:off x="2743200" y="2387600"/>
              <a:ext cx="5994400" cy="4343399"/>
              <a:chOff x="2743200" y="2387600"/>
              <a:chExt cx="5994400" cy="4343399"/>
            </a:xfrm>
          </p:grpSpPr>
          <p:pic>
            <p:nvPicPr>
              <p:cNvPr id="17" name="Picture 16"/>
              <p:cNvPicPr>
                <a:picLocks noChangeAspect="1"/>
              </p:cNvPicPr>
              <p:nvPr/>
            </p:nvPicPr>
            <p:blipFill>
              <a:blip r:embed="rId4"/>
              <a:stretch>
                <a:fillRect/>
              </a:stretch>
            </p:blipFill>
            <p:spPr>
              <a:xfrm>
                <a:off x="3733800" y="3151656"/>
                <a:ext cx="2869997" cy="3579343"/>
              </a:xfrm>
              <a:prstGeom prst="rect">
                <a:avLst/>
              </a:prstGeom>
            </p:spPr>
          </p:pic>
          <p:cxnSp>
            <p:nvCxnSpPr>
              <p:cNvPr id="18" name="Straight Arrow Connector 17"/>
              <p:cNvCxnSpPr/>
              <p:nvPr/>
            </p:nvCxnSpPr>
            <p:spPr>
              <a:xfrm>
                <a:off x="2743200" y="2387600"/>
                <a:ext cx="1981200" cy="2006600"/>
              </a:xfrm>
              <a:prstGeom prst="straightConnector1">
                <a:avLst/>
              </a:prstGeom>
              <a:ln>
                <a:solidFill>
                  <a:srgbClr val="F41FFF"/>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616700" y="6070600"/>
                <a:ext cx="2120900" cy="646331"/>
              </a:xfrm>
              <a:prstGeom prst="rect">
                <a:avLst/>
              </a:prstGeom>
              <a:noFill/>
            </p:spPr>
            <p:txBody>
              <a:bodyPr wrap="square" rtlCol="0">
                <a:spAutoFit/>
              </a:bodyPr>
              <a:lstStyle/>
              <a:p>
                <a:r>
                  <a:rPr lang="en-US" dirty="0" smtClean="0"/>
                  <a:t>Photo by Larry Workman QIN </a:t>
                </a:r>
                <a:endParaRPr lang="en-US" dirty="0"/>
              </a:p>
            </p:txBody>
          </p:sp>
        </p:grpSp>
        <p:sp>
          <p:nvSpPr>
            <p:cNvPr id="16" name="TextBox 15"/>
            <p:cNvSpPr txBox="1"/>
            <p:nvPr/>
          </p:nvSpPr>
          <p:spPr>
            <a:xfrm>
              <a:off x="6629400" y="4432300"/>
              <a:ext cx="2349500" cy="1477328"/>
            </a:xfrm>
            <a:prstGeom prst="rect">
              <a:avLst/>
            </a:prstGeom>
            <a:noFill/>
          </p:spPr>
          <p:txBody>
            <a:bodyPr wrap="square" rtlCol="0">
              <a:spAutoFit/>
            </a:bodyPr>
            <a:lstStyle/>
            <a:p>
              <a:r>
                <a:rPr lang="en-US" dirty="0" smtClean="0"/>
                <a:t>Requires 13 mile hike in winter conditions. Needs to operate 2 weeks unattended</a:t>
              </a:r>
              <a:endParaRPr lang="en-US" dirty="0"/>
            </a:p>
          </p:txBody>
        </p:sp>
      </p:grpSp>
    </p:spTree>
    <p:extLst>
      <p:ext uri="{BB962C8B-B14F-4D97-AF65-F5344CB8AC3E}">
        <p14:creationId xmlns:p14="http://schemas.microsoft.com/office/powerpoint/2010/main" val="5771737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469900"/>
            <a:ext cx="7583487" cy="1044388"/>
          </a:xfrm>
        </p:spPr>
        <p:txBody>
          <a:bodyPr/>
          <a:lstStyle/>
          <a:p>
            <a:r>
              <a:rPr lang="en-US" sz="2800" dirty="0" smtClean="0"/>
              <a:t>Testing this year for high elevation installations with no power – </a:t>
            </a:r>
            <a:r>
              <a:rPr lang="en-US" sz="2800" dirty="0" smtClean="0">
                <a:solidFill>
                  <a:srgbClr val="9DF131"/>
                </a:solidFill>
              </a:rPr>
              <a:t>Trailer at Snoqualmie Pass</a:t>
            </a:r>
            <a:endParaRPr lang="en-US" sz="2800" dirty="0">
              <a:solidFill>
                <a:srgbClr val="9DF131"/>
              </a:solidFill>
            </a:endParaRPr>
          </a:p>
        </p:txBody>
      </p:sp>
      <p:sp>
        <p:nvSpPr>
          <p:cNvPr id="8" name="Content Placeholder 7"/>
          <p:cNvSpPr>
            <a:spLocks noGrp="1"/>
          </p:cNvSpPr>
          <p:nvPr>
            <p:ph idx="1"/>
          </p:nvPr>
        </p:nvSpPr>
        <p:spPr>
          <a:xfrm>
            <a:off x="4737100" y="1282700"/>
            <a:ext cx="4203700" cy="5181600"/>
          </a:xfrm>
        </p:spPr>
        <p:txBody>
          <a:bodyPr>
            <a:normAutofit fontScale="92500"/>
          </a:bodyPr>
          <a:lstStyle/>
          <a:p>
            <a:r>
              <a:rPr lang="en-US" dirty="0" smtClean="0"/>
              <a:t>15 </a:t>
            </a:r>
            <a:r>
              <a:rPr lang="en-US" dirty="0" err="1" smtClean="0"/>
              <a:t>ft</a:t>
            </a:r>
            <a:r>
              <a:rPr lang="en-US" dirty="0" smtClean="0"/>
              <a:t> trailer anchored to ground with 8 deep-cycle batteries, electronics, computer inside</a:t>
            </a:r>
          </a:p>
          <a:p>
            <a:r>
              <a:rPr lang="en-US" dirty="0" smtClean="0"/>
              <a:t>Solar panel to recharge batteries</a:t>
            </a:r>
          </a:p>
          <a:p>
            <a:r>
              <a:rPr lang="en-US" dirty="0" err="1" smtClean="0"/>
              <a:t>Pluvio</a:t>
            </a:r>
            <a:r>
              <a:rPr lang="en-US" dirty="0" smtClean="0"/>
              <a:t> and </a:t>
            </a:r>
            <a:r>
              <a:rPr lang="en-US" dirty="0" err="1" smtClean="0"/>
              <a:t>Parsivel</a:t>
            </a:r>
            <a:r>
              <a:rPr lang="en-US" dirty="0" smtClean="0"/>
              <a:t> mounted to be ‘above’ snowpack</a:t>
            </a:r>
          </a:p>
          <a:p>
            <a:r>
              <a:rPr lang="en-US" dirty="0" smtClean="0"/>
              <a:t>Testing </a:t>
            </a:r>
          </a:p>
          <a:p>
            <a:pPr lvl="1"/>
            <a:r>
              <a:rPr lang="en-US" dirty="0" smtClean="0"/>
              <a:t>how long batteries can last </a:t>
            </a:r>
          </a:p>
          <a:p>
            <a:pPr lvl="1"/>
            <a:r>
              <a:rPr lang="en-US" dirty="0" smtClean="0"/>
              <a:t>How long instruments can operate in snowy environment</a:t>
            </a:r>
          </a:p>
          <a:p>
            <a:pPr lvl="1"/>
            <a:r>
              <a:rPr lang="en-US" dirty="0" smtClean="0"/>
              <a:t>how often is maintenance needed</a:t>
            </a:r>
            <a:endParaRPr lang="en-US" dirty="0"/>
          </a:p>
        </p:txBody>
      </p:sp>
      <p:pic>
        <p:nvPicPr>
          <p:cNvPr id="9" name="Content Placeholder 3" descr="IMG_2728.JPG"/>
          <p:cNvPicPr>
            <a:picLocks noChangeAspect="1"/>
          </p:cNvPicPr>
          <p:nvPr/>
        </p:nvPicPr>
        <p:blipFill rotWithShape="1">
          <a:blip r:embed="rId2">
            <a:extLst>
              <a:ext uri="{28A0092B-C50C-407E-A947-70E740481C1C}">
                <a14:useLocalDpi xmlns:a14="http://schemas.microsoft.com/office/drawing/2010/main" val="0"/>
              </a:ext>
            </a:extLst>
          </a:blip>
          <a:srcRect l="19196" t="22380" r="24367" b="13003"/>
          <a:stretch/>
        </p:blipFill>
        <p:spPr>
          <a:xfrm>
            <a:off x="419100" y="1981200"/>
            <a:ext cx="4279900" cy="3675530"/>
          </a:xfrm>
          <a:prstGeom prst="rect">
            <a:avLst/>
          </a:prstGeom>
        </p:spPr>
      </p:pic>
      <p:cxnSp>
        <p:nvCxnSpPr>
          <p:cNvPr id="10" name="Straight Arrow Connector 9"/>
          <p:cNvCxnSpPr/>
          <p:nvPr/>
        </p:nvCxnSpPr>
        <p:spPr>
          <a:xfrm flipH="1">
            <a:off x="3251200" y="2730500"/>
            <a:ext cx="2006600" cy="431800"/>
          </a:xfrm>
          <a:prstGeom prst="straightConnector1">
            <a:avLst/>
          </a:prstGeom>
          <a:ln>
            <a:solidFill>
              <a:srgbClr val="9DF13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1625600" y="2857500"/>
            <a:ext cx="3238500" cy="774700"/>
          </a:xfrm>
          <a:prstGeom prst="straightConnector1">
            <a:avLst/>
          </a:prstGeom>
          <a:ln>
            <a:solidFill>
              <a:schemeClr val="accent3">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descr="IMG_28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6001" y="1943100"/>
            <a:ext cx="4944534" cy="3708400"/>
          </a:xfrm>
          <a:prstGeom prst="rect">
            <a:avLst/>
          </a:prstGeom>
        </p:spPr>
      </p:pic>
    </p:spTree>
    <p:extLst>
      <p:ext uri="{BB962C8B-B14F-4D97-AF65-F5344CB8AC3E}">
        <p14:creationId xmlns:p14="http://schemas.microsoft.com/office/powerpoint/2010/main" val="13332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pu31_battery_monthly_bar_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1" y="1938192"/>
            <a:ext cx="4941862" cy="2976708"/>
          </a:xfrm>
          <a:prstGeom prst="rect">
            <a:avLst/>
          </a:prstGeom>
        </p:spPr>
      </p:pic>
      <p:sp>
        <p:nvSpPr>
          <p:cNvPr id="2" name="Title 1"/>
          <p:cNvSpPr>
            <a:spLocks noGrp="1"/>
          </p:cNvSpPr>
          <p:nvPr>
            <p:ph type="title"/>
          </p:nvPr>
        </p:nvSpPr>
        <p:spPr>
          <a:xfrm>
            <a:off x="779463" y="622300"/>
            <a:ext cx="7583487" cy="1044388"/>
          </a:xfrm>
        </p:spPr>
        <p:txBody>
          <a:bodyPr/>
          <a:lstStyle/>
          <a:p>
            <a:r>
              <a:rPr lang="en-US" sz="2800" dirty="0" smtClean="0"/>
              <a:t>Testing this year for high elevation installations with no power – </a:t>
            </a:r>
            <a:r>
              <a:rPr lang="en-US" sz="2800" dirty="0" smtClean="0">
                <a:solidFill>
                  <a:srgbClr val="9DF131"/>
                </a:solidFill>
              </a:rPr>
              <a:t>Trailer at Snoqualmie Pass</a:t>
            </a:r>
            <a:endParaRPr lang="en-US" sz="2800" dirty="0">
              <a:solidFill>
                <a:srgbClr val="9DF131"/>
              </a:solidFill>
            </a:endParaRPr>
          </a:p>
        </p:txBody>
      </p:sp>
      <p:sp>
        <p:nvSpPr>
          <p:cNvPr id="3" name="Content Placeholder 2"/>
          <p:cNvSpPr>
            <a:spLocks noGrp="1"/>
          </p:cNvSpPr>
          <p:nvPr>
            <p:ph idx="1"/>
          </p:nvPr>
        </p:nvSpPr>
        <p:spPr>
          <a:xfrm>
            <a:off x="5372100" y="1828800"/>
            <a:ext cx="3492500" cy="4876800"/>
          </a:xfrm>
        </p:spPr>
        <p:txBody>
          <a:bodyPr>
            <a:normAutofit fontScale="92500"/>
          </a:bodyPr>
          <a:lstStyle/>
          <a:p>
            <a:r>
              <a:rPr lang="en-US" dirty="0" smtClean="0">
                <a:solidFill>
                  <a:schemeClr val="accent3">
                    <a:lumMod val="60000"/>
                    <a:lumOff val="40000"/>
                  </a:schemeClr>
                </a:solidFill>
              </a:rPr>
              <a:t>Rainy/cloudy/snowy </a:t>
            </a:r>
            <a:r>
              <a:rPr lang="en-US" dirty="0" smtClean="0"/>
              <a:t>periods – batteries can’t recharge via solar</a:t>
            </a:r>
          </a:p>
          <a:p>
            <a:r>
              <a:rPr lang="en-US" dirty="0" smtClean="0">
                <a:solidFill>
                  <a:srgbClr val="FFFF00"/>
                </a:solidFill>
              </a:rPr>
              <a:t>Joe knocked off snow/</a:t>
            </a:r>
            <a:r>
              <a:rPr lang="en-US" dirty="0" smtClean="0"/>
              <a:t>ice on solar panel and sunny period recharged</a:t>
            </a:r>
          </a:p>
          <a:p>
            <a:r>
              <a:rPr lang="en-US" dirty="0" smtClean="0"/>
              <a:t>Batteries can continue to operate instruments with less voltage than this</a:t>
            </a:r>
          </a:p>
          <a:p>
            <a:r>
              <a:rPr lang="en-US" dirty="0" smtClean="0"/>
              <a:t>Have not had to use generator yet – batteries operating for 3 months</a:t>
            </a:r>
            <a:endParaRPr lang="en-US" dirty="0"/>
          </a:p>
        </p:txBody>
      </p:sp>
      <p:cxnSp>
        <p:nvCxnSpPr>
          <p:cNvPr id="8" name="Straight Arrow Connector 7"/>
          <p:cNvCxnSpPr/>
          <p:nvPr/>
        </p:nvCxnSpPr>
        <p:spPr>
          <a:xfrm flipH="1">
            <a:off x="3111500" y="2108200"/>
            <a:ext cx="2209800" cy="482600"/>
          </a:xfrm>
          <a:prstGeom prst="straightConnector1">
            <a:avLst/>
          </a:prstGeom>
          <a:ln>
            <a:solidFill>
              <a:srgbClr val="9DF131"/>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2755900" y="2616200"/>
            <a:ext cx="2705100" cy="698500"/>
          </a:xfrm>
          <a:prstGeom prst="straightConnector1">
            <a:avLst/>
          </a:prstGeom>
          <a:ln>
            <a:solidFill>
              <a:srgbClr val="FFFF00"/>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397000" y="4902200"/>
            <a:ext cx="3327400" cy="369332"/>
          </a:xfrm>
          <a:prstGeom prst="rect">
            <a:avLst/>
          </a:prstGeom>
          <a:noFill/>
        </p:spPr>
        <p:txBody>
          <a:bodyPr wrap="square" rtlCol="0">
            <a:spAutoFit/>
          </a:bodyPr>
          <a:lstStyle/>
          <a:p>
            <a:r>
              <a:rPr lang="en-US" dirty="0" smtClean="0">
                <a:solidFill>
                  <a:schemeClr val="accent3">
                    <a:lumMod val="60000"/>
                    <a:lumOff val="40000"/>
                  </a:schemeClr>
                </a:solidFill>
              </a:rPr>
              <a:t>Morning Battery Status</a:t>
            </a:r>
            <a:endParaRPr lang="en-US" dirty="0">
              <a:solidFill>
                <a:schemeClr val="accent3">
                  <a:lumMod val="60000"/>
                  <a:lumOff val="40000"/>
                </a:schemeClr>
              </a:solidFill>
            </a:endParaRPr>
          </a:p>
        </p:txBody>
      </p:sp>
      <p:cxnSp>
        <p:nvCxnSpPr>
          <p:cNvPr id="12" name="Straight Arrow Connector 11"/>
          <p:cNvCxnSpPr/>
          <p:nvPr/>
        </p:nvCxnSpPr>
        <p:spPr>
          <a:xfrm>
            <a:off x="1892300" y="2349500"/>
            <a:ext cx="2336800" cy="2057400"/>
          </a:xfrm>
          <a:prstGeom prst="straightConnector1">
            <a:avLst/>
          </a:prstGeom>
          <a:ln>
            <a:solidFill>
              <a:schemeClr val="accent4">
                <a:lumMod val="60000"/>
                <a:lumOff val="40000"/>
              </a:schemeClr>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69900" y="5397500"/>
            <a:ext cx="4660900" cy="1200329"/>
          </a:xfrm>
          <a:prstGeom prst="rect">
            <a:avLst/>
          </a:prstGeom>
          <a:noFill/>
        </p:spPr>
        <p:txBody>
          <a:bodyPr wrap="square" rtlCol="0">
            <a:spAutoFit/>
          </a:bodyPr>
          <a:lstStyle/>
          <a:p>
            <a:r>
              <a:rPr lang="en-US" dirty="0" smtClean="0">
                <a:solidFill>
                  <a:schemeClr val="accent4">
                    <a:lumMod val="40000"/>
                    <a:lumOff val="60000"/>
                  </a:schemeClr>
                </a:solidFill>
              </a:rPr>
              <a:t>If completely cloudy/rainy and no solar, </a:t>
            </a:r>
            <a:r>
              <a:rPr lang="en-US" dirty="0" smtClean="0">
                <a:solidFill>
                  <a:schemeClr val="bg1"/>
                </a:solidFill>
              </a:rPr>
              <a:t>looks like batteries can operate instruments for 4 – 6 weeks without recharging – will test this out this summer</a:t>
            </a:r>
            <a:endParaRPr lang="en-US" dirty="0">
              <a:solidFill>
                <a:schemeClr val="accent4">
                  <a:lumMod val="40000"/>
                  <a:lumOff val="60000"/>
                </a:schemeClr>
              </a:solidFill>
            </a:endParaRPr>
          </a:p>
        </p:txBody>
      </p:sp>
    </p:spTree>
    <p:extLst>
      <p:ext uri="{BB962C8B-B14F-4D97-AF65-F5344CB8AC3E}">
        <p14:creationId xmlns:p14="http://schemas.microsoft.com/office/powerpoint/2010/main" val="10873657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201501041200_500mb.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804" y="1028700"/>
            <a:ext cx="7129696" cy="5308600"/>
          </a:xfrm>
          <a:prstGeom prst="rect">
            <a:avLst/>
          </a:prstGeom>
        </p:spPr>
      </p:pic>
      <p:sp>
        <p:nvSpPr>
          <p:cNvPr id="7" name="TextBox 6"/>
          <p:cNvSpPr txBox="1"/>
          <p:nvPr/>
        </p:nvSpPr>
        <p:spPr>
          <a:xfrm>
            <a:off x="1498600" y="292100"/>
            <a:ext cx="7010400" cy="523220"/>
          </a:xfrm>
          <a:prstGeom prst="rect">
            <a:avLst/>
          </a:prstGeom>
          <a:noFill/>
        </p:spPr>
        <p:txBody>
          <a:bodyPr wrap="square" rtlCol="0">
            <a:spAutoFit/>
          </a:bodyPr>
          <a:lstStyle/>
          <a:p>
            <a:r>
              <a:rPr lang="en-US" sz="2800" dirty="0" smtClean="0"/>
              <a:t>Example from trailer – Wet event</a:t>
            </a:r>
            <a:endParaRPr lang="en-US" sz="2800" dirty="0"/>
          </a:p>
        </p:txBody>
      </p:sp>
    </p:spTree>
    <p:extLst>
      <p:ext uri="{BB962C8B-B14F-4D97-AF65-F5344CB8AC3E}">
        <p14:creationId xmlns:p14="http://schemas.microsoft.com/office/powerpoint/2010/main" val="17446021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2015010400-20150105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1181100"/>
            <a:ext cx="5584605" cy="5321180"/>
          </a:xfrm>
          <a:prstGeom prst="rect">
            <a:avLst/>
          </a:prstGeom>
        </p:spPr>
      </p:pic>
      <p:sp>
        <p:nvSpPr>
          <p:cNvPr id="6" name="TextBox 5"/>
          <p:cNvSpPr txBox="1"/>
          <p:nvPr/>
        </p:nvSpPr>
        <p:spPr>
          <a:xfrm>
            <a:off x="1498600" y="292100"/>
            <a:ext cx="7010400" cy="523220"/>
          </a:xfrm>
          <a:prstGeom prst="rect">
            <a:avLst/>
          </a:prstGeom>
          <a:noFill/>
        </p:spPr>
        <p:txBody>
          <a:bodyPr wrap="square" rtlCol="0">
            <a:spAutoFit/>
          </a:bodyPr>
          <a:lstStyle/>
          <a:p>
            <a:r>
              <a:rPr lang="en-US" sz="2800" dirty="0" smtClean="0"/>
              <a:t>Example from trailer – Wet event</a:t>
            </a:r>
            <a:endParaRPr lang="en-US" sz="2800" dirty="0"/>
          </a:p>
        </p:txBody>
      </p:sp>
    </p:spTree>
    <p:extLst>
      <p:ext uri="{BB962C8B-B14F-4D97-AF65-F5344CB8AC3E}">
        <p14:creationId xmlns:p14="http://schemas.microsoft.com/office/powerpoint/2010/main" val="389759102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Aircraft</a:t>
            </a:r>
            <a:endParaRPr lang="en-US" dirty="0"/>
          </a:p>
        </p:txBody>
      </p:sp>
      <p:sp>
        <p:nvSpPr>
          <p:cNvPr id="3" name="Content Placeholder 2"/>
          <p:cNvSpPr>
            <a:spLocks noGrp="1"/>
          </p:cNvSpPr>
          <p:nvPr>
            <p:ph idx="1"/>
          </p:nvPr>
        </p:nvSpPr>
        <p:spPr>
          <a:xfrm>
            <a:off x="431801" y="2921000"/>
            <a:ext cx="4013200" cy="1155700"/>
          </a:xfrm>
        </p:spPr>
        <p:txBody>
          <a:bodyPr>
            <a:normAutofit fontScale="70000" lnSpcReduction="20000"/>
          </a:bodyPr>
          <a:lstStyle/>
          <a:p>
            <a:r>
              <a:rPr lang="en-US" dirty="0" smtClean="0"/>
              <a:t>Satellite Simulator instruments</a:t>
            </a:r>
          </a:p>
          <a:p>
            <a:r>
              <a:rPr lang="en-US" dirty="0" err="1" smtClean="0"/>
              <a:t>Dropsondes</a:t>
            </a:r>
            <a:r>
              <a:rPr lang="en-US" dirty="0" smtClean="0"/>
              <a:t> over the ocean</a:t>
            </a:r>
          </a:p>
          <a:p>
            <a:r>
              <a:rPr lang="en-US" dirty="0" smtClean="0"/>
              <a:t>Flies at ~30,000 </a:t>
            </a:r>
            <a:r>
              <a:rPr lang="en-US" dirty="0" err="1" smtClean="0"/>
              <a:t>ft</a:t>
            </a:r>
            <a:endParaRPr lang="en-US" dirty="0" smtClean="0"/>
          </a:p>
        </p:txBody>
      </p:sp>
      <p:grpSp>
        <p:nvGrpSpPr>
          <p:cNvPr id="13" name="Group 12"/>
          <p:cNvGrpSpPr/>
          <p:nvPr/>
        </p:nvGrpSpPr>
        <p:grpSpPr>
          <a:xfrm>
            <a:off x="825500" y="1447263"/>
            <a:ext cx="3009900" cy="1410237"/>
            <a:chOff x="825500" y="1447263"/>
            <a:chExt cx="3009900" cy="1410237"/>
          </a:xfrm>
        </p:grpSpPr>
        <p:grpSp>
          <p:nvGrpSpPr>
            <p:cNvPr id="6" name="Group 5"/>
            <p:cNvGrpSpPr/>
            <p:nvPr/>
          </p:nvGrpSpPr>
          <p:grpSpPr>
            <a:xfrm>
              <a:off x="825500" y="1447263"/>
              <a:ext cx="2794000" cy="1410237"/>
              <a:chOff x="4864100" y="1498063"/>
              <a:chExt cx="2794000" cy="1410237"/>
            </a:xfrm>
          </p:grpSpPr>
          <p:pic>
            <p:nvPicPr>
              <p:cNvPr id="7" name="Picture 6" descr="DC8_GCPEx_cropped.jpg"/>
              <p:cNvPicPr>
                <a:picLocks noChangeAspect="1"/>
              </p:cNvPicPr>
              <p:nvPr/>
            </p:nvPicPr>
            <p:blipFill>
              <a:blip r:embed="rId2"/>
              <a:stretch>
                <a:fillRect/>
              </a:stretch>
            </p:blipFill>
            <p:spPr>
              <a:xfrm>
                <a:off x="4864100" y="1498063"/>
                <a:ext cx="2781300" cy="1410237"/>
              </a:xfrm>
              <a:prstGeom prst="rect">
                <a:avLst/>
              </a:prstGeom>
            </p:spPr>
          </p:pic>
          <p:sp>
            <p:nvSpPr>
              <p:cNvPr id="8" name="Rectangle 7"/>
              <p:cNvSpPr/>
              <p:nvPr/>
            </p:nvSpPr>
            <p:spPr>
              <a:xfrm>
                <a:off x="4874130" y="1509294"/>
                <a:ext cx="2783970" cy="1399006"/>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2806700" y="2451100"/>
              <a:ext cx="1028700" cy="369332"/>
            </a:xfrm>
            <a:prstGeom prst="rect">
              <a:avLst/>
            </a:prstGeom>
            <a:noFill/>
          </p:spPr>
          <p:txBody>
            <a:bodyPr wrap="square" rtlCol="0">
              <a:spAutoFit/>
            </a:bodyPr>
            <a:lstStyle/>
            <a:p>
              <a:r>
                <a:rPr lang="en-US" dirty="0" smtClean="0">
                  <a:solidFill>
                    <a:srgbClr val="FFFF00"/>
                  </a:solidFill>
                </a:rPr>
                <a:t>DC-8</a:t>
              </a:r>
              <a:endParaRPr lang="en-US" dirty="0">
                <a:solidFill>
                  <a:srgbClr val="FFFF00"/>
                </a:solidFill>
              </a:endParaRPr>
            </a:p>
          </p:txBody>
        </p:sp>
      </p:grpSp>
      <p:grpSp>
        <p:nvGrpSpPr>
          <p:cNvPr id="14" name="Group 13"/>
          <p:cNvGrpSpPr/>
          <p:nvPr/>
        </p:nvGrpSpPr>
        <p:grpSpPr>
          <a:xfrm>
            <a:off x="2641600" y="4084750"/>
            <a:ext cx="3594100" cy="1947749"/>
            <a:chOff x="4546600" y="706550"/>
            <a:chExt cx="3594100" cy="1947749"/>
          </a:xfrm>
        </p:grpSpPr>
        <p:pic>
          <p:nvPicPr>
            <p:cNvPr id="4" name="Picture 3" descr="ER2-681841main_ED08-0053-07_6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600" y="706550"/>
              <a:ext cx="3390900" cy="1947749"/>
            </a:xfrm>
            <a:prstGeom prst="rect">
              <a:avLst/>
            </a:prstGeom>
            <a:ln w="28575" cmpd="sng">
              <a:solidFill>
                <a:schemeClr val="tx2"/>
              </a:solidFill>
            </a:ln>
          </p:spPr>
        </p:pic>
        <p:sp>
          <p:nvSpPr>
            <p:cNvPr id="10" name="TextBox 9"/>
            <p:cNvSpPr txBox="1"/>
            <p:nvPr/>
          </p:nvSpPr>
          <p:spPr>
            <a:xfrm>
              <a:off x="7112000" y="711200"/>
              <a:ext cx="1028700" cy="369332"/>
            </a:xfrm>
            <a:prstGeom prst="rect">
              <a:avLst/>
            </a:prstGeom>
            <a:noFill/>
          </p:spPr>
          <p:txBody>
            <a:bodyPr wrap="square" rtlCol="0">
              <a:spAutoFit/>
            </a:bodyPr>
            <a:lstStyle/>
            <a:p>
              <a:r>
                <a:rPr lang="en-US" dirty="0" smtClean="0">
                  <a:solidFill>
                    <a:srgbClr val="FFFF00"/>
                  </a:solidFill>
                </a:rPr>
                <a:t>ER-2</a:t>
              </a:r>
              <a:endParaRPr lang="en-US" dirty="0">
                <a:solidFill>
                  <a:srgbClr val="FFFF00"/>
                </a:solidFill>
              </a:endParaRPr>
            </a:p>
          </p:txBody>
        </p:sp>
      </p:grpSp>
      <p:grpSp>
        <p:nvGrpSpPr>
          <p:cNvPr id="15" name="Group 14"/>
          <p:cNvGrpSpPr/>
          <p:nvPr/>
        </p:nvGrpSpPr>
        <p:grpSpPr>
          <a:xfrm>
            <a:off x="4953000" y="520700"/>
            <a:ext cx="3810000" cy="2540000"/>
            <a:chOff x="2552700" y="3937000"/>
            <a:chExt cx="3810000" cy="2540000"/>
          </a:xfrm>
        </p:grpSpPr>
        <p:pic>
          <p:nvPicPr>
            <p:cNvPr id="5" name="Picture 4" descr="cessna-research-jet_sideb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2700" y="3937000"/>
              <a:ext cx="3810000" cy="2540000"/>
            </a:xfrm>
            <a:prstGeom prst="rect">
              <a:avLst/>
            </a:prstGeom>
            <a:ln w="28575" cmpd="sng">
              <a:solidFill>
                <a:srgbClr val="1B3861"/>
              </a:solidFill>
            </a:ln>
          </p:spPr>
        </p:pic>
        <p:sp>
          <p:nvSpPr>
            <p:cNvPr id="11" name="TextBox 10"/>
            <p:cNvSpPr txBox="1"/>
            <p:nvPr/>
          </p:nvSpPr>
          <p:spPr>
            <a:xfrm>
              <a:off x="5245100" y="4000500"/>
              <a:ext cx="1028700" cy="369332"/>
            </a:xfrm>
            <a:prstGeom prst="rect">
              <a:avLst/>
            </a:prstGeom>
            <a:noFill/>
          </p:spPr>
          <p:txBody>
            <a:bodyPr wrap="square" rtlCol="0">
              <a:spAutoFit/>
            </a:bodyPr>
            <a:lstStyle/>
            <a:p>
              <a:r>
                <a:rPr lang="en-US" dirty="0" smtClean="0">
                  <a:solidFill>
                    <a:srgbClr val="FFFF00"/>
                  </a:solidFill>
                </a:rPr>
                <a:t>Citation</a:t>
              </a:r>
              <a:endParaRPr lang="en-US" dirty="0">
                <a:solidFill>
                  <a:srgbClr val="FFFF00"/>
                </a:solidFill>
              </a:endParaRPr>
            </a:p>
          </p:txBody>
        </p:sp>
      </p:grpSp>
      <p:sp>
        <p:nvSpPr>
          <p:cNvPr id="12" name="Content Placeholder 2"/>
          <p:cNvSpPr txBox="1">
            <a:spLocks/>
          </p:cNvSpPr>
          <p:nvPr/>
        </p:nvSpPr>
        <p:spPr>
          <a:xfrm>
            <a:off x="2616201" y="6070600"/>
            <a:ext cx="5651500" cy="546100"/>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sz="1600" dirty="0" smtClean="0"/>
              <a:t>Satellite Simulator instruments and Flies at ~60,000 </a:t>
            </a:r>
            <a:r>
              <a:rPr lang="en-US" sz="1600" dirty="0" err="1" smtClean="0"/>
              <a:t>ft</a:t>
            </a:r>
            <a:endParaRPr lang="en-US" sz="1600" dirty="0" smtClean="0"/>
          </a:p>
        </p:txBody>
      </p:sp>
      <p:sp>
        <p:nvSpPr>
          <p:cNvPr id="16" name="Content Placeholder 2"/>
          <p:cNvSpPr txBox="1">
            <a:spLocks/>
          </p:cNvSpPr>
          <p:nvPr/>
        </p:nvSpPr>
        <p:spPr>
          <a:xfrm>
            <a:off x="4876800" y="3162300"/>
            <a:ext cx="4013200" cy="774700"/>
          </a:xfrm>
          <a:prstGeom prst="rect">
            <a:avLst/>
          </a:prstGeom>
        </p:spPr>
        <p:txBody>
          <a:bodyPr vert="horz" lIns="91440" tIns="45720" rIns="91440" bIns="45720" rtlCol="0">
            <a:normAutofit fontScale="70000" lnSpcReduction="20000"/>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dirty="0" smtClean="0"/>
              <a:t>Cloud Microphysics instruments</a:t>
            </a:r>
          </a:p>
          <a:p>
            <a:r>
              <a:rPr lang="en-US" dirty="0" smtClean="0"/>
              <a:t>Flies at 2000 </a:t>
            </a:r>
            <a:r>
              <a:rPr lang="en-US" dirty="0" err="1" smtClean="0"/>
              <a:t>ft</a:t>
            </a:r>
            <a:r>
              <a:rPr lang="en-US" dirty="0" smtClean="0"/>
              <a:t> above highest obstacle</a:t>
            </a:r>
          </a:p>
        </p:txBody>
      </p:sp>
    </p:spTree>
    <p:extLst>
      <p:ext uri="{BB962C8B-B14F-4D97-AF65-F5344CB8AC3E}">
        <p14:creationId xmlns:p14="http://schemas.microsoft.com/office/powerpoint/2010/main" val="15187803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333176686"/>
              </p:ext>
            </p:extLst>
          </p:nvPr>
        </p:nvGraphicFramePr>
        <p:xfrm>
          <a:off x="3746500" y="3060700"/>
          <a:ext cx="127000" cy="190500"/>
        </p:xfrm>
        <a:graphic>
          <a:graphicData uri="http://schemas.openxmlformats.org/presentationml/2006/ole">
            <mc:AlternateContent xmlns:mc="http://schemas.openxmlformats.org/markup-compatibility/2006">
              <mc:Choice xmlns:v="urn:schemas-microsoft-com:vml" Requires="v">
                <p:oleObj spid="_x0000_s2099" name="Equation" r:id="rId3" imgW="127000" imgH="190500" progId="Equation.DSMT4">
                  <p:embed/>
                </p:oleObj>
              </mc:Choice>
              <mc:Fallback>
                <p:oleObj name="Equation" r:id="rId3" imgW="127000" imgH="190500" progId="Equation.DSMT4">
                  <p:embed/>
                  <p:pic>
                    <p:nvPicPr>
                      <p:cNvPr id="0" name=""/>
                      <p:cNvPicPr/>
                      <p:nvPr/>
                    </p:nvPicPr>
                    <p:blipFill>
                      <a:blip r:embed="rId4"/>
                      <a:stretch>
                        <a:fillRect/>
                      </a:stretch>
                    </p:blipFill>
                    <p:spPr>
                      <a:xfrm>
                        <a:off x="3746500" y="3060700"/>
                        <a:ext cx="127000" cy="190500"/>
                      </a:xfrm>
                      <a:prstGeom prst="rect">
                        <a:avLst/>
                      </a:prstGeom>
                    </p:spPr>
                  </p:pic>
                </p:oleObj>
              </mc:Fallback>
            </mc:AlternateContent>
          </a:graphicData>
        </a:graphic>
      </p:graphicFrame>
      <p:sp>
        <p:nvSpPr>
          <p:cNvPr id="12" name="TextBox 11"/>
          <p:cNvSpPr txBox="1"/>
          <p:nvPr/>
        </p:nvSpPr>
        <p:spPr>
          <a:xfrm rot="20217916">
            <a:off x="5997259" y="2874834"/>
            <a:ext cx="917401" cy="369332"/>
          </a:xfrm>
          <a:prstGeom prst="rect">
            <a:avLst/>
          </a:prstGeom>
          <a:noFill/>
        </p:spPr>
        <p:txBody>
          <a:bodyPr wrap="none" rtlCol="0">
            <a:spAutoFit/>
          </a:bodyPr>
          <a:lstStyle/>
          <a:p>
            <a:r>
              <a:rPr lang="en-US" dirty="0" smtClean="0"/>
              <a:t>Citation</a:t>
            </a:r>
            <a:endParaRPr lang="en-US" dirty="0"/>
          </a:p>
        </p:txBody>
      </p:sp>
      <p:cxnSp>
        <p:nvCxnSpPr>
          <p:cNvPr id="15" name="Straight Connector 14"/>
          <p:cNvCxnSpPr/>
          <p:nvPr/>
        </p:nvCxnSpPr>
        <p:spPr>
          <a:xfrm>
            <a:off x="5411509" y="1532437"/>
            <a:ext cx="650624" cy="3073430"/>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439118" y="1546856"/>
            <a:ext cx="2604215" cy="1704344"/>
          </a:xfrm>
          <a:prstGeom prst="line">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479562" y="186266"/>
            <a:ext cx="394438" cy="1642534"/>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96900" y="203200"/>
            <a:ext cx="7946571" cy="6438267"/>
            <a:chOff x="596900" y="0"/>
            <a:chExt cx="7946571" cy="6438267"/>
          </a:xfrm>
        </p:grpSpPr>
        <p:grpSp>
          <p:nvGrpSpPr>
            <p:cNvPr id="6" name="Group 5"/>
            <p:cNvGrpSpPr/>
            <p:nvPr/>
          </p:nvGrpSpPr>
          <p:grpSpPr>
            <a:xfrm>
              <a:off x="596900" y="0"/>
              <a:ext cx="7946571" cy="6438267"/>
              <a:chOff x="596900" y="0"/>
              <a:chExt cx="7946571" cy="6438267"/>
            </a:xfrm>
          </p:grpSpPr>
          <p:pic>
            <p:nvPicPr>
              <p:cNvPr id="7" name="Picture 6"/>
              <p:cNvPicPr>
                <a:picLocks noChangeAspect="1"/>
              </p:cNvPicPr>
              <p:nvPr/>
            </p:nvPicPr>
            <p:blipFill rotWithShape="1">
              <a:blip r:embed="rId5"/>
              <a:srcRect b="7407"/>
              <a:stretch/>
            </p:blipFill>
            <p:spPr>
              <a:xfrm>
                <a:off x="596900" y="0"/>
                <a:ext cx="7946571" cy="6350000"/>
              </a:xfrm>
              <a:prstGeom prst="rect">
                <a:avLst/>
              </a:prstGeom>
            </p:spPr>
          </p:pic>
          <p:sp>
            <p:nvSpPr>
              <p:cNvPr id="11" name="Freeform 10"/>
              <p:cNvSpPr/>
              <p:nvPr/>
            </p:nvSpPr>
            <p:spPr>
              <a:xfrm rot="16200000">
                <a:off x="4898723" y="2300249"/>
                <a:ext cx="2673551" cy="1952695"/>
              </a:xfrm>
              <a:custGeom>
                <a:avLst/>
                <a:gdLst>
                  <a:gd name="connsiteX0" fmla="*/ 275411 w 2080877"/>
                  <a:gd name="connsiteY0" fmla="*/ 321289 h 2891605"/>
                  <a:gd name="connsiteX1" fmla="*/ 963936 w 2080877"/>
                  <a:gd name="connsiteY1" fmla="*/ 30599 h 2891605"/>
                  <a:gd name="connsiteX2" fmla="*/ 2080877 w 2080877"/>
                  <a:gd name="connsiteY2" fmla="*/ 2631513 h 2891605"/>
                  <a:gd name="connsiteX3" fmla="*/ 1331150 w 2080877"/>
                  <a:gd name="connsiteY3" fmla="*/ 2891605 h 2891605"/>
                  <a:gd name="connsiteX4" fmla="*/ 0 w 2080877"/>
                  <a:gd name="connsiteY4" fmla="*/ 0 h 2891605"/>
                  <a:gd name="connsiteX5" fmla="*/ 0 w 2080877"/>
                  <a:gd name="connsiteY5" fmla="*/ 0 h 2891605"/>
                  <a:gd name="connsiteX6" fmla="*/ 0 w 2080877"/>
                  <a:gd name="connsiteY6" fmla="*/ 0 h 2891605"/>
                  <a:gd name="connsiteX0" fmla="*/ 0 w 2142078"/>
                  <a:gd name="connsiteY0" fmla="*/ 0 h 2906905"/>
                  <a:gd name="connsiteX1" fmla="*/ 1025137 w 2142078"/>
                  <a:gd name="connsiteY1" fmla="*/ 45899 h 2906905"/>
                  <a:gd name="connsiteX2" fmla="*/ 2142078 w 2142078"/>
                  <a:gd name="connsiteY2" fmla="*/ 2646813 h 2906905"/>
                  <a:gd name="connsiteX3" fmla="*/ 1392351 w 2142078"/>
                  <a:gd name="connsiteY3" fmla="*/ 2906905 h 2906905"/>
                  <a:gd name="connsiteX4" fmla="*/ 61201 w 2142078"/>
                  <a:gd name="connsiteY4" fmla="*/ 15300 h 2906905"/>
                  <a:gd name="connsiteX5" fmla="*/ 61201 w 2142078"/>
                  <a:gd name="connsiteY5" fmla="*/ 15300 h 2906905"/>
                  <a:gd name="connsiteX6" fmla="*/ 61201 w 2142078"/>
                  <a:gd name="connsiteY6" fmla="*/ 15300 h 2906905"/>
                  <a:gd name="connsiteX0" fmla="*/ 0 w 2142078"/>
                  <a:gd name="connsiteY0" fmla="*/ 214193 h 3121098"/>
                  <a:gd name="connsiteX1" fmla="*/ 887432 w 2142078"/>
                  <a:gd name="connsiteY1" fmla="*/ 0 h 3121098"/>
                  <a:gd name="connsiteX2" fmla="*/ 2142078 w 2142078"/>
                  <a:gd name="connsiteY2" fmla="*/ 2861006 h 3121098"/>
                  <a:gd name="connsiteX3" fmla="*/ 1392351 w 2142078"/>
                  <a:gd name="connsiteY3" fmla="*/ 3121098 h 3121098"/>
                  <a:gd name="connsiteX4" fmla="*/ 61201 w 2142078"/>
                  <a:gd name="connsiteY4" fmla="*/ 229493 h 3121098"/>
                  <a:gd name="connsiteX5" fmla="*/ 61201 w 2142078"/>
                  <a:gd name="connsiteY5" fmla="*/ 229493 h 3121098"/>
                  <a:gd name="connsiteX6" fmla="*/ 61201 w 2142078"/>
                  <a:gd name="connsiteY6" fmla="*/ 229493 h 3121098"/>
                  <a:gd name="connsiteX0" fmla="*/ 1046754 w 2080877"/>
                  <a:gd name="connsiteY0" fmla="*/ 1335520 h 3121098"/>
                  <a:gd name="connsiteX1" fmla="*/ 826231 w 2080877"/>
                  <a:gd name="connsiteY1" fmla="*/ 0 h 3121098"/>
                  <a:gd name="connsiteX2" fmla="*/ 2080877 w 2080877"/>
                  <a:gd name="connsiteY2" fmla="*/ 2861006 h 3121098"/>
                  <a:gd name="connsiteX3" fmla="*/ 1331150 w 2080877"/>
                  <a:gd name="connsiteY3" fmla="*/ 3121098 h 3121098"/>
                  <a:gd name="connsiteX4" fmla="*/ 0 w 2080877"/>
                  <a:gd name="connsiteY4" fmla="*/ 229493 h 3121098"/>
                  <a:gd name="connsiteX5" fmla="*/ 0 w 2080877"/>
                  <a:gd name="connsiteY5" fmla="*/ 229493 h 3121098"/>
                  <a:gd name="connsiteX6" fmla="*/ 0 w 2080877"/>
                  <a:gd name="connsiteY6" fmla="*/ 229493 h 3121098"/>
                  <a:gd name="connsiteX0" fmla="*/ 1046754 w 2080877"/>
                  <a:gd name="connsiteY0" fmla="*/ 1335520 h 3121098"/>
                  <a:gd name="connsiteX1" fmla="*/ 1029683 w 2080877"/>
                  <a:gd name="connsiteY1" fmla="*/ 1204788 h 3121098"/>
                  <a:gd name="connsiteX2" fmla="*/ 826231 w 2080877"/>
                  <a:gd name="connsiteY2" fmla="*/ 0 h 3121098"/>
                  <a:gd name="connsiteX3" fmla="*/ 2080877 w 2080877"/>
                  <a:gd name="connsiteY3" fmla="*/ 2861006 h 3121098"/>
                  <a:gd name="connsiteX4" fmla="*/ 1331150 w 2080877"/>
                  <a:gd name="connsiteY4" fmla="*/ 3121098 h 3121098"/>
                  <a:gd name="connsiteX5" fmla="*/ 0 w 2080877"/>
                  <a:gd name="connsiteY5" fmla="*/ 229493 h 3121098"/>
                  <a:gd name="connsiteX6" fmla="*/ 0 w 2080877"/>
                  <a:gd name="connsiteY6" fmla="*/ 229493 h 3121098"/>
                  <a:gd name="connsiteX7" fmla="*/ 0 w 2080877"/>
                  <a:gd name="connsiteY7" fmla="*/ 229493 h 3121098"/>
                  <a:gd name="connsiteX0" fmla="*/ 857591 w 2080877"/>
                  <a:gd name="connsiteY0" fmla="*/ 1511150 h 3121098"/>
                  <a:gd name="connsiteX1" fmla="*/ 1029683 w 2080877"/>
                  <a:gd name="connsiteY1" fmla="*/ 1204788 h 3121098"/>
                  <a:gd name="connsiteX2" fmla="*/ 826231 w 2080877"/>
                  <a:gd name="connsiteY2" fmla="*/ 0 h 3121098"/>
                  <a:gd name="connsiteX3" fmla="*/ 2080877 w 2080877"/>
                  <a:gd name="connsiteY3" fmla="*/ 2861006 h 3121098"/>
                  <a:gd name="connsiteX4" fmla="*/ 1331150 w 2080877"/>
                  <a:gd name="connsiteY4" fmla="*/ 3121098 h 3121098"/>
                  <a:gd name="connsiteX5" fmla="*/ 0 w 2080877"/>
                  <a:gd name="connsiteY5" fmla="*/ 229493 h 3121098"/>
                  <a:gd name="connsiteX6" fmla="*/ 0 w 2080877"/>
                  <a:gd name="connsiteY6" fmla="*/ 229493 h 3121098"/>
                  <a:gd name="connsiteX7" fmla="*/ 0 w 2080877"/>
                  <a:gd name="connsiteY7" fmla="*/ 229493 h 3121098"/>
                  <a:gd name="connsiteX0" fmla="*/ 857591 w 2673547"/>
                  <a:gd name="connsiteY0" fmla="*/ 1511150 h 3121098"/>
                  <a:gd name="connsiteX1" fmla="*/ 1029683 w 2673547"/>
                  <a:gd name="connsiteY1" fmla="*/ 1204788 h 3121098"/>
                  <a:gd name="connsiteX2" fmla="*/ 826231 w 2673547"/>
                  <a:gd name="connsiteY2" fmla="*/ 0 h 3121098"/>
                  <a:gd name="connsiteX3" fmla="*/ 2673547 w 2673547"/>
                  <a:gd name="connsiteY3" fmla="*/ 2319143 h 3121098"/>
                  <a:gd name="connsiteX4" fmla="*/ 1331150 w 2673547"/>
                  <a:gd name="connsiteY4" fmla="*/ 3121098 h 3121098"/>
                  <a:gd name="connsiteX5" fmla="*/ 0 w 2673547"/>
                  <a:gd name="connsiteY5" fmla="*/ 229493 h 3121098"/>
                  <a:gd name="connsiteX6" fmla="*/ 0 w 2673547"/>
                  <a:gd name="connsiteY6" fmla="*/ 229493 h 3121098"/>
                  <a:gd name="connsiteX7" fmla="*/ 0 w 2673547"/>
                  <a:gd name="connsiteY7" fmla="*/ 229493 h 3121098"/>
                  <a:gd name="connsiteX0" fmla="*/ 857591 w 2673547"/>
                  <a:gd name="connsiteY0" fmla="*/ 1281657 h 2891605"/>
                  <a:gd name="connsiteX1" fmla="*/ 1029683 w 2673547"/>
                  <a:gd name="connsiteY1" fmla="*/ 975295 h 2891605"/>
                  <a:gd name="connsiteX2" fmla="*/ 656898 w 2673547"/>
                  <a:gd name="connsiteY2" fmla="*/ 413977 h 2891605"/>
                  <a:gd name="connsiteX3" fmla="*/ 2673547 w 2673547"/>
                  <a:gd name="connsiteY3" fmla="*/ 2089650 h 2891605"/>
                  <a:gd name="connsiteX4" fmla="*/ 1331150 w 2673547"/>
                  <a:gd name="connsiteY4" fmla="*/ 2891605 h 2891605"/>
                  <a:gd name="connsiteX5" fmla="*/ 0 w 2673547"/>
                  <a:gd name="connsiteY5" fmla="*/ 0 h 2891605"/>
                  <a:gd name="connsiteX6" fmla="*/ 0 w 2673547"/>
                  <a:gd name="connsiteY6" fmla="*/ 0 h 2891605"/>
                  <a:gd name="connsiteX7" fmla="*/ 0 w 2673547"/>
                  <a:gd name="connsiteY7" fmla="*/ 0 h 2891605"/>
                  <a:gd name="connsiteX0" fmla="*/ 857591 w 2673547"/>
                  <a:gd name="connsiteY0" fmla="*/ 1281657 h 2451338"/>
                  <a:gd name="connsiteX1" fmla="*/ 1029683 w 2673547"/>
                  <a:gd name="connsiteY1" fmla="*/ 975295 h 2451338"/>
                  <a:gd name="connsiteX2" fmla="*/ 656898 w 2673547"/>
                  <a:gd name="connsiteY2" fmla="*/ 413977 h 2451338"/>
                  <a:gd name="connsiteX3" fmla="*/ 2673547 w 2673547"/>
                  <a:gd name="connsiteY3" fmla="*/ 2089650 h 2451338"/>
                  <a:gd name="connsiteX4" fmla="*/ 1669816 w 2673547"/>
                  <a:gd name="connsiteY4" fmla="*/ 2451338 h 2451338"/>
                  <a:gd name="connsiteX5" fmla="*/ 0 w 2673547"/>
                  <a:gd name="connsiteY5" fmla="*/ 0 h 2451338"/>
                  <a:gd name="connsiteX6" fmla="*/ 0 w 2673547"/>
                  <a:gd name="connsiteY6" fmla="*/ 0 h 2451338"/>
                  <a:gd name="connsiteX7" fmla="*/ 0 w 2673547"/>
                  <a:gd name="connsiteY7" fmla="*/ 0 h 2451338"/>
                  <a:gd name="connsiteX0" fmla="*/ 857591 w 2673547"/>
                  <a:gd name="connsiteY0" fmla="*/ 1298589 h 2468270"/>
                  <a:gd name="connsiteX1" fmla="*/ 1029683 w 2673547"/>
                  <a:gd name="connsiteY1" fmla="*/ 992227 h 2468270"/>
                  <a:gd name="connsiteX2" fmla="*/ 656898 w 2673547"/>
                  <a:gd name="connsiteY2" fmla="*/ 430909 h 2468270"/>
                  <a:gd name="connsiteX3" fmla="*/ 2673547 w 2673547"/>
                  <a:gd name="connsiteY3" fmla="*/ 2106582 h 2468270"/>
                  <a:gd name="connsiteX4" fmla="*/ 1669816 w 2673547"/>
                  <a:gd name="connsiteY4" fmla="*/ 2468270 h 2468270"/>
                  <a:gd name="connsiteX5" fmla="*/ 0 w 2673547"/>
                  <a:gd name="connsiteY5" fmla="*/ 16932 h 2468270"/>
                  <a:gd name="connsiteX6" fmla="*/ 0 w 2673547"/>
                  <a:gd name="connsiteY6" fmla="*/ 16932 h 2468270"/>
                  <a:gd name="connsiteX7" fmla="*/ 33867 w 2673547"/>
                  <a:gd name="connsiteY7" fmla="*/ 0 h 2468270"/>
                  <a:gd name="connsiteX0" fmla="*/ 1145458 w 2961414"/>
                  <a:gd name="connsiteY0" fmla="*/ 1281657 h 2451338"/>
                  <a:gd name="connsiteX1" fmla="*/ 1317550 w 2961414"/>
                  <a:gd name="connsiteY1" fmla="*/ 975295 h 2451338"/>
                  <a:gd name="connsiteX2" fmla="*/ 944765 w 2961414"/>
                  <a:gd name="connsiteY2" fmla="*/ 413977 h 2451338"/>
                  <a:gd name="connsiteX3" fmla="*/ 2961414 w 2961414"/>
                  <a:gd name="connsiteY3" fmla="*/ 2089650 h 2451338"/>
                  <a:gd name="connsiteX4" fmla="*/ 1957683 w 2961414"/>
                  <a:gd name="connsiteY4" fmla="*/ 2451338 h 2451338"/>
                  <a:gd name="connsiteX5" fmla="*/ 287867 w 2961414"/>
                  <a:gd name="connsiteY5" fmla="*/ 0 h 2451338"/>
                  <a:gd name="connsiteX6" fmla="*/ 287867 w 2961414"/>
                  <a:gd name="connsiteY6" fmla="*/ 0 h 2451338"/>
                  <a:gd name="connsiteX7" fmla="*/ 0 w 2961414"/>
                  <a:gd name="connsiteY7" fmla="*/ 508004 h 2451338"/>
                  <a:gd name="connsiteX0" fmla="*/ 1145458 w 2961414"/>
                  <a:gd name="connsiteY0" fmla="*/ 1281657 h 2451338"/>
                  <a:gd name="connsiteX1" fmla="*/ 1317550 w 2961414"/>
                  <a:gd name="connsiteY1" fmla="*/ 975295 h 2451338"/>
                  <a:gd name="connsiteX2" fmla="*/ 944765 w 2961414"/>
                  <a:gd name="connsiteY2" fmla="*/ 413977 h 2451338"/>
                  <a:gd name="connsiteX3" fmla="*/ 2961414 w 2961414"/>
                  <a:gd name="connsiteY3" fmla="*/ 2089650 h 2451338"/>
                  <a:gd name="connsiteX4" fmla="*/ 1957683 w 2961414"/>
                  <a:gd name="connsiteY4" fmla="*/ 2451338 h 2451338"/>
                  <a:gd name="connsiteX5" fmla="*/ 287867 w 2961414"/>
                  <a:gd name="connsiteY5" fmla="*/ 0 h 2451338"/>
                  <a:gd name="connsiteX6" fmla="*/ 0 w 2961414"/>
                  <a:gd name="connsiteY6" fmla="*/ 508004 h 2451338"/>
                  <a:gd name="connsiteX0" fmla="*/ 1145458 w 2961414"/>
                  <a:gd name="connsiteY0" fmla="*/ 867680 h 2037361"/>
                  <a:gd name="connsiteX1" fmla="*/ 1317550 w 2961414"/>
                  <a:gd name="connsiteY1" fmla="*/ 561318 h 2037361"/>
                  <a:gd name="connsiteX2" fmla="*/ 944765 w 2961414"/>
                  <a:gd name="connsiteY2" fmla="*/ 0 h 2037361"/>
                  <a:gd name="connsiteX3" fmla="*/ 2961414 w 2961414"/>
                  <a:gd name="connsiteY3" fmla="*/ 1675673 h 2037361"/>
                  <a:gd name="connsiteX4" fmla="*/ 1957683 w 2961414"/>
                  <a:gd name="connsiteY4" fmla="*/ 2037361 h 2037361"/>
                  <a:gd name="connsiteX5" fmla="*/ 0 w 2961414"/>
                  <a:gd name="connsiteY5" fmla="*/ 94027 h 2037361"/>
                  <a:gd name="connsiteX0" fmla="*/ 1145458 w 2961414"/>
                  <a:gd name="connsiteY0" fmla="*/ 867680 h 2037361"/>
                  <a:gd name="connsiteX1" fmla="*/ 944765 w 2961414"/>
                  <a:gd name="connsiteY1" fmla="*/ 0 h 2037361"/>
                  <a:gd name="connsiteX2" fmla="*/ 2961414 w 2961414"/>
                  <a:gd name="connsiteY2" fmla="*/ 1675673 h 2037361"/>
                  <a:gd name="connsiteX3" fmla="*/ 1957683 w 2961414"/>
                  <a:gd name="connsiteY3" fmla="*/ 2037361 h 2037361"/>
                  <a:gd name="connsiteX4" fmla="*/ 0 w 2961414"/>
                  <a:gd name="connsiteY4" fmla="*/ 94027 h 2037361"/>
                  <a:gd name="connsiteX0" fmla="*/ 944765 w 2961414"/>
                  <a:gd name="connsiteY0" fmla="*/ 0 h 2037361"/>
                  <a:gd name="connsiteX1" fmla="*/ 2961414 w 2961414"/>
                  <a:gd name="connsiteY1" fmla="*/ 1675673 h 2037361"/>
                  <a:gd name="connsiteX2" fmla="*/ 1957683 w 2961414"/>
                  <a:gd name="connsiteY2" fmla="*/ 2037361 h 2037361"/>
                  <a:gd name="connsiteX3" fmla="*/ 0 w 2961414"/>
                  <a:gd name="connsiteY3" fmla="*/ 94027 h 2037361"/>
                  <a:gd name="connsiteX0" fmla="*/ 944765 w 2775151"/>
                  <a:gd name="connsiteY0" fmla="*/ 0 h 2037361"/>
                  <a:gd name="connsiteX1" fmla="*/ 2775151 w 2775151"/>
                  <a:gd name="connsiteY1" fmla="*/ 1574076 h 2037361"/>
                  <a:gd name="connsiteX2" fmla="*/ 1957683 w 2775151"/>
                  <a:gd name="connsiteY2" fmla="*/ 2037361 h 2037361"/>
                  <a:gd name="connsiteX3" fmla="*/ 0 w 2775151"/>
                  <a:gd name="connsiteY3" fmla="*/ 94027 h 2037361"/>
                  <a:gd name="connsiteX0" fmla="*/ 944765 w 2673551"/>
                  <a:gd name="connsiteY0" fmla="*/ 0 h 2037361"/>
                  <a:gd name="connsiteX1" fmla="*/ 2673551 w 2673551"/>
                  <a:gd name="connsiteY1" fmla="*/ 1506342 h 2037361"/>
                  <a:gd name="connsiteX2" fmla="*/ 1957683 w 2673551"/>
                  <a:gd name="connsiteY2" fmla="*/ 2037361 h 2037361"/>
                  <a:gd name="connsiteX3" fmla="*/ 0 w 2673551"/>
                  <a:gd name="connsiteY3" fmla="*/ 94027 h 2037361"/>
                  <a:gd name="connsiteX0" fmla="*/ 944765 w 2673551"/>
                  <a:gd name="connsiteY0" fmla="*/ 0 h 2037361"/>
                  <a:gd name="connsiteX1" fmla="*/ 1125105 w 2673551"/>
                  <a:gd name="connsiteY1" fmla="*/ 142582 h 2037361"/>
                  <a:gd name="connsiteX2" fmla="*/ 2673551 w 2673551"/>
                  <a:gd name="connsiteY2" fmla="*/ 1506342 h 2037361"/>
                  <a:gd name="connsiteX3" fmla="*/ 1957683 w 2673551"/>
                  <a:gd name="connsiteY3" fmla="*/ 2037361 h 2037361"/>
                  <a:gd name="connsiteX4" fmla="*/ 0 w 2673551"/>
                  <a:gd name="connsiteY4" fmla="*/ 94027 h 2037361"/>
                  <a:gd name="connsiteX0" fmla="*/ 81165 w 2673551"/>
                  <a:gd name="connsiteY0" fmla="*/ 0 h 1952695"/>
                  <a:gd name="connsiteX1" fmla="*/ 1125105 w 2673551"/>
                  <a:gd name="connsiteY1" fmla="*/ 57916 h 1952695"/>
                  <a:gd name="connsiteX2" fmla="*/ 2673551 w 2673551"/>
                  <a:gd name="connsiteY2" fmla="*/ 1421676 h 1952695"/>
                  <a:gd name="connsiteX3" fmla="*/ 1957683 w 2673551"/>
                  <a:gd name="connsiteY3" fmla="*/ 1952695 h 1952695"/>
                  <a:gd name="connsiteX4" fmla="*/ 0 w 2673551"/>
                  <a:gd name="connsiteY4" fmla="*/ 9361 h 195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551" h="1952695">
                    <a:moveTo>
                      <a:pt x="81165" y="0"/>
                    </a:moveTo>
                    <a:lnTo>
                      <a:pt x="1125105" y="57916"/>
                    </a:lnTo>
                    <a:lnTo>
                      <a:pt x="2673551" y="1421676"/>
                    </a:lnTo>
                    <a:lnTo>
                      <a:pt x="1957683" y="1952695"/>
                    </a:lnTo>
                    <a:lnTo>
                      <a:pt x="0" y="936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Oval 24"/>
              <p:cNvSpPr/>
              <p:nvPr/>
            </p:nvSpPr>
            <p:spPr>
              <a:xfrm>
                <a:off x="5022917" y="4484760"/>
                <a:ext cx="387881" cy="34381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397535" y="5123349"/>
                <a:ext cx="637427" cy="369332"/>
              </a:xfrm>
              <a:prstGeom prst="rect">
                <a:avLst/>
              </a:prstGeom>
              <a:noFill/>
            </p:spPr>
            <p:txBody>
              <a:bodyPr wrap="none" rtlCol="0">
                <a:spAutoFit/>
              </a:bodyPr>
              <a:lstStyle/>
              <a:p>
                <a:r>
                  <a:rPr lang="en-US" dirty="0" smtClean="0"/>
                  <a:t>DC-8</a:t>
                </a:r>
                <a:endParaRPr lang="en-US" dirty="0"/>
              </a:p>
            </p:txBody>
          </p:sp>
          <p:cxnSp>
            <p:nvCxnSpPr>
              <p:cNvPr id="22" name="Straight Connector 21"/>
              <p:cNvCxnSpPr/>
              <p:nvPr/>
            </p:nvCxnSpPr>
            <p:spPr>
              <a:xfrm flipH="1">
                <a:off x="3556001" y="1794934"/>
                <a:ext cx="4402666" cy="4301067"/>
              </a:xfrm>
              <a:prstGeom prst="line">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167467" y="4199467"/>
                <a:ext cx="2726266" cy="1320800"/>
              </a:xfrm>
              <a:prstGeom prst="line">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437467" y="2963333"/>
                <a:ext cx="2590800" cy="1557867"/>
              </a:xfrm>
              <a:prstGeom prst="line">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1759565" y="1"/>
                <a:ext cx="6410936" cy="6438266"/>
              </a:xfrm>
              <a:custGeom>
                <a:avLst/>
                <a:gdLst>
                  <a:gd name="connsiteX0" fmla="*/ 7971594 w 8522414"/>
                  <a:gd name="connsiteY0" fmla="*/ 3503586 h 6517587"/>
                  <a:gd name="connsiteX1" fmla="*/ 1285247 w 8522414"/>
                  <a:gd name="connsiteY1" fmla="*/ 6517587 h 6517587"/>
                  <a:gd name="connsiteX2" fmla="*/ 0 w 8522414"/>
                  <a:gd name="connsiteY2" fmla="*/ 2968103 h 6517587"/>
                  <a:gd name="connsiteX3" fmla="*/ 7328970 w 8522414"/>
                  <a:gd name="connsiteY3" fmla="*/ 0 h 6517587"/>
                  <a:gd name="connsiteX4" fmla="*/ 8461212 w 8522414"/>
                  <a:gd name="connsiteY4" fmla="*/ 596681 h 6517587"/>
                  <a:gd name="connsiteX5" fmla="*/ 8522414 w 8522414"/>
                  <a:gd name="connsiteY5" fmla="*/ 3258794 h 6517587"/>
                  <a:gd name="connsiteX6" fmla="*/ 7971594 w 8522414"/>
                  <a:gd name="connsiteY6" fmla="*/ 3503586 h 6517587"/>
                  <a:gd name="connsiteX0" fmla="*/ 7619681 w 8170501"/>
                  <a:gd name="connsiteY0" fmla="*/ 3503586 h 6517587"/>
                  <a:gd name="connsiteX1" fmla="*/ 933334 w 8170501"/>
                  <a:gd name="connsiteY1" fmla="*/ 6517587 h 6517587"/>
                  <a:gd name="connsiteX2" fmla="*/ 0 w 8170501"/>
                  <a:gd name="connsiteY2" fmla="*/ 3794276 h 6517587"/>
                  <a:gd name="connsiteX3" fmla="*/ 6977057 w 8170501"/>
                  <a:gd name="connsiteY3" fmla="*/ 0 h 6517587"/>
                  <a:gd name="connsiteX4" fmla="*/ 8109299 w 8170501"/>
                  <a:gd name="connsiteY4" fmla="*/ 596681 h 6517587"/>
                  <a:gd name="connsiteX5" fmla="*/ 8170501 w 8170501"/>
                  <a:gd name="connsiteY5" fmla="*/ 3258794 h 6517587"/>
                  <a:gd name="connsiteX6" fmla="*/ 7619681 w 8170501"/>
                  <a:gd name="connsiteY6" fmla="*/ 3503586 h 6517587"/>
                  <a:gd name="connsiteX0" fmla="*/ 7619681 w 8170501"/>
                  <a:gd name="connsiteY0" fmla="*/ 2922205 h 5936206"/>
                  <a:gd name="connsiteX1" fmla="*/ 933334 w 8170501"/>
                  <a:gd name="connsiteY1" fmla="*/ 5936206 h 5936206"/>
                  <a:gd name="connsiteX2" fmla="*/ 0 w 8170501"/>
                  <a:gd name="connsiteY2" fmla="*/ 3212895 h 5936206"/>
                  <a:gd name="connsiteX3" fmla="*/ 7191265 w 8170501"/>
                  <a:gd name="connsiteY3" fmla="*/ 0 h 5936206"/>
                  <a:gd name="connsiteX4" fmla="*/ 8109299 w 8170501"/>
                  <a:gd name="connsiteY4" fmla="*/ 15300 h 5936206"/>
                  <a:gd name="connsiteX5" fmla="*/ 8170501 w 8170501"/>
                  <a:gd name="connsiteY5" fmla="*/ 2677413 h 5936206"/>
                  <a:gd name="connsiteX6" fmla="*/ 7619681 w 8170501"/>
                  <a:gd name="connsiteY6" fmla="*/ 2922205 h 5936206"/>
                  <a:gd name="connsiteX0" fmla="*/ 7619681 w 8170501"/>
                  <a:gd name="connsiteY0" fmla="*/ 2922205 h 5722013"/>
                  <a:gd name="connsiteX1" fmla="*/ 887433 w 8170501"/>
                  <a:gd name="connsiteY1" fmla="*/ 5722013 h 5722013"/>
                  <a:gd name="connsiteX2" fmla="*/ 0 w 8170501"/>
                  <a:gd name="connsiteY2" fmla="*/ 3212895 h 5722013"/>
                  <a:gd name="connsiteX3" fmla="*/ 7191265 w 8170501"/>
                  <a:gd name="connsiteY3" fmla="*/ 0 h 5722013"/>
                  <a:gd name="connsiteX4" fmla="*/ 8109299 w 8170501"/>
                  <a:gd name="connsiteY4" fmla="*/ 15300 h 5722013"/>
                  <a:gd name="connsiteX5" fmla="*/ 8170501 w 8170501"/>
                  <a:gd name="connsiteY5" fmla="*/ 2677413 h 5722013"/>
                  <a:gd name="connsiteX6" fmla="*/ 7619681 w 8170501"/>
                  <a:gd name="connsiteY6" fmla="*/ 2922205 h 5722013"/>
                  <a:gd name="connsiteX0" fmla="*/ 7619681 w 8109299"/>
                  <a:gd name="connsiteY0" fmla="*/ 2922205 h 5722013"/>
                  <a:gd name="connsiteX1" fmla="*/ 887433 w 8109299"/>
                  <a:gd name="connsiteY1" fmla="*/ 5722013 h 5722013"/>
                  <a:gd name="connsiteX2" fmla="*/ 0 w 8109299"/>
                  <a:gd name="connsiteY2" fmla="*/ 3212895 h 5722013"/>
                  <a:gd name="connsiteX3" fmla="*/ 7191265 w 8109299"/>
                  <a:gd name="connsiteY3" fmla="*/ 0 h 5722013"/>
                  <a:gd name="connsiteX4" fmla="*/ 8109299 w 8109299"/>
                  <a:gd name="connsiteY4" fmla="*/ 15300 h 5722013"/>
                  <a:gd name="connsiteX5" fmla="*/ 8109299 w 8109299"/>
                  <a:gd name="connsiteY5" fmla="*/ 2539718 h 5722013"/>
                  <a:gd name="connsiteX6" fmla="*/ 7619681 w 8109299"/>
                  <a:gd name="connsiteY6" fmla="*/ 2922205 h 5722013"/>
                  <a:gd name="connsiteX0" fmla="*/ 7573780 w 8109299"/>
                  <a:gd name="connsiteY0" fmla="*/ 2799809 h 5722013"/>
                  <a:gd name="connsiteX1" fmla="*/ 887433 w 8109299"/>
                  <a:gd name="connsiteY1" fmla="*/ 5722013 h 5722013"/>
                  <a:gd name="connsiteX2" fmla="*/ 0 w 8109299"/>
                  <a:gd name="connsiteY2" fmla="*/ 3212895 h 5722013"/>
                  <a:gd name="connsiteX3" fmla="*/ 7191265 w 8109299"/>
                  <a:gd name="connsiteY3" fmla="*/ 0 h 5722013"/>
                  <a:gd name="connsiteX4" fmla="*/ 8109299 w 8109299"/>
                  <a:gd name="connsiteY4" fmla="*/ 15300 h 5722013"/>
                  <a:gd name="connsiteX5" fmla="*/ 8109299 w 8109299"/>
                  <a:gd name="connsiteY5" fmla="*/ 2539718 h 5722013"/>
                  <a:gd name="connsiteX6" fmla="*/ 7573780 w 8109299"/>
                  <a:gd name="connsiteY6" fmla="*/ 2799809 h 5722013"/>
                  <a:gd name="connsiteX0" fmla="*/ 5921319 w 8109299"/>
                  <a:gd name="connsiteY0" fmla="*/ 0 h 6150399"/>
                  <a:gd name="connsiteX1" fmla="*/ 887433 w 8109299"/>
                  <a:gd name="connsiteY1" fmla="*/ 6150399 h 6150399"/>
                  <a:gd name="connsiteX2" fmla="*/ 0 w 8109299"/>
                  <a:gd name="connsiteY2" fmla="*/ 3641281 h 6150399"/>
                  <a:gd name="connsiteX3" fmla="*/ 7191265 w 8109299"/>
                  <a:gd name="connsiteY3" fmla="*/ 428386 h 6150399"/>
                  <a:gd name="connsiteX4" fmla="*/ 8109299 w 8109299"/>
                  <a:gd name="connsiteY4" fmla="*/ 443686 h 6150399"/>
                  <a:gd name="connsiteX5" fmla="*/ 8109299 w 8109299"/>
                  <a:gd name="connsiteY5" fmla="*/ 2968104 h 6150399"/>
                  <a:gd name="connsiteX6" fmla="*/ 5921319 w 8109299"/>
                  <a:gd name="connsiteY6" fmla="*/ 0 h 6150399"/>
                  <a:gd name="connsiteX0" fmla="*/ 5921319 w 8109299"/>
                  <a:gd name="connsiteY0" fmla="*/ 0 h 6150399"/>
                  <a:gd name="connsiteX1" fmla="*/ 887433 w 8109299"/>
                  <a:gd name="connsiteY1" fmla="*/ 6150399 h 6150399"/>
                  <a:gd name="connsiteX2" fmla="*/ 0 w 8109299"/>
                  <a:gd name="connsiteY2" fmla="*/ 3641281 h 6150399"/>
                  <a:gd name="connsiteX3" fmla="*/ 6410936 w 8109299"/>
                  <a:gd name="connsiteY3" fmla="*/ 3870773 h 6150399"/>
                  <a:gd name="connsiteX4" fmla="*/ 8109299 w 8109299"/>
                  <a:gd name="connsiteY4" fmla="*/ 443686 h 6150399"/>
                  <a:gd name="connsiteX5" fmla="*/ 8109299 w 8109299"/>
                  <a:gd name="connsiteY5" fmla="*/ 2968104 h 6150399"/>
                  <a:gd name="connsiteX6" fmla="*/ 5921319 w 8109299"/>
                  <a:gd name="connsiteY6" fmla="*/ 0 h 6150399"/>
                  <a:gd name="connsiteX0" fmla="*/ 5921319 w 8109299"/>
                  <a:gd name="connsiteY0" fmla="*/ 0 h 6150399"/>
                  <a:gd name="connsiteX1" fmla="*/ 887433 w 8109299"/>
                  <a:gd name="connsiteY1" fmla="*/ 6150399 h 6150399"/>
                  <a:gd name="connsiteX2" fmla="*/ 0 w 8109299"/>
                  <a:gd name="connsiteY2" fmla="*/ 3641281 h 6150399"/>
                  <a:gd name="connsiteX3" fmla="*/ 6410936 w 8109299"/>
                  <a:gd name="connsiteY3" fmla="*/ 3870773 h 6150399"/>
                  <a:gd name="connsiteX4" fmla="*/ 8109299 w 8109299"/>
                  <a:gd name="connsiteY4" fmla="*/ 443686 h 6150399"/>
                  <a:gd name="connsiteX5" fmla="*/ 5921319 w 8109299"/>
                  <a:gd name="connsiteY5" fmla="*/ 0 h 6150399"/>
                  <a:gd name="connsiteX0" fmla="*/ 5921319 w 6410936"/>
                  <a:gd name="connsiteY0" fmla="*/ 0 h 6150399"/>
                  <a:gd name="connsiteX1" fmla="*/ 887433 w 6410936"/>
                  <a:gd name="connsiteY1" fmla="*/ 6150399 h 6150399"/>
                  <a:gd name="connsiteX2" fmla="*/ 0 w 6410936"/>
                  <a:gd name="connsiteY2" fmla="*/ 3641281 h 6150399"/>
                  <a:gd name="connsiteX3" fmla="*/ 6410936 w 6410936"/>
                  <a:gd name="connsiteY3" fmla="*/ 3870773 h 6150399"/>
                  <a:gd name="connsiteX4" fmla="*/ 5921319 w 6410936"/>
                  <a:gd name="connsiteY4" fmla="*/ 0 h 6150399"/>
                  <a:gd name="connsiteX0" fmla="*/ 5921319 w 6410936"/>
                  <a:gd name="connsiteY0" fmla="*/ 0 h 6150399"/>
                  <a:gd name="connsiteX1" fmla="*/ 4692035 w 6410936"/>
                  <a:gd name="connsiteY1" fmla="*/ 1490133 h 6150399"/>
                  <a:gd name="connsiteX2" fmla="*/ 887433 w 6410936"/>
                  <a:gd name="connsiteY2" fmla="*/ 6150399 h 6150399"/>
                  <a:gd name="connsiteX3" fmla="*/ 0 w 6410936"/>
                  <a:gd name="connsiteY3" fmla="*/ 3641281 h 6150399"/>
                  <a:gd name="connsiteX4" fmla="*/ 6410936 w 6410936"/>
                  <a:gd name="connsiteY4" fmla="*/ 3870773 h 6150399"/>
                  <a:gd name="connsiteX5" fmla="*/ 5921319 w 6410936"/>
                  <a:gd name="connsiteY5" fmla="*/ 0 h 6150399"/>
                  <a:gd name="connsiteX0" fmla="*/ 5921319 w 6410936"/>
                  <a:gd name="connsiteY0" fmla="*/ 0 h 6150399"/>
                  <a:gd name="connsiteX1" fmla="*/ 5318568 w 6410936"/>
                  <a:gd name="connsiteY1" fmla="*/ 1964266 h 6150399"/>
                  <a:gd name="connsiteX2" fmla="*/ 887433 w 6410936"/>
                  <a:gd name="connsiteY2" fmla="*/ 6150399 h 6150399"/>
                  <a:gd name="connsiteX3" fmla="*/ 0 w 6410936"/>
                  <a:gd name="connsiteY3" fmla="*/ 3641281 h 6150399"/>
                  <a:gd name="connsiteX4" fmla="*/ 6410936 w 6410936"/>
                  <a:gd name="connsiteY4" fmla="*/ 3870773 h 6150399"/>
                  <a:gd name="connsiteX5" fmla="*/ 5921319 w 6410936"/>
                  <a:gd name="connsiteY5" fmla="*/ 0 h 6150399"/>
                  <a:gd name="connsiteX0" fmla="*/ 5921319 w 6410936"/>
                  <a:gd name="connsiteY0" fmla="*/ 0 h 6150399"/>
                  <a:gd name="connsiteX1" fmla="*/ 5589502 w 6410936"/>
                  <a:gd name="connsiteY1" fmla="*/ 2319866 h 6150399"/>
                  <a:gd name="connsiteX2" fmla="*/ 887433 w 6410936"/>
                  <a:gd name="connsiteY2" fmla="*/ 6150399 h 6150399"/>
                  <a:gd name="connsiteX3" fmla="*/ 0 w 6410936"/>
                  <a:gd name="connsiteY3" fmla="*/ 3641281 h 6150399"/>
                  <a:gd name="connsiteX4" fmla="*/ 6410936 w 6410936"/>
                  <a:gd name="connsiteY4" fmla="*/ 3870773 h 6150399"/>
                  <a:gd name="connsiteX5" fmla="*/ 5921319 w 6410936"/>
                  <a:gd name="connsiteY5" fmla="*/ 0 h 6150399"/>
                  <a:gd name="connsiteX0" fmla="*/ 5921319 w 6410936"/>
                  <a:gd name="connsiteY0" fmla="*/ 0 h 6438266"/>
                  <a:gd name="connsiteX1" fmla="*/ 5589502 w 6410936"/>
                  <a:gd name="connsiteY1" fmla="*/ 2319866 h 6438266"/>
                  <a:gd name="connsiteX2" fmla="*/ 1310766 w 6410936"/>
                  <a:gd name="connsiteY2" fmla="*/ 6438266 h 6438266"/>
                  <a:gd name="connsiteX3" fmla="*/ 0 w 6410936"/>
                  <a:gd name="connsiteY3" fmla="*/ 3641281 h 6438266"/>
                  <a:gd name="connsiteX4" fmla="*/ 6410936 w 6410936"/>
                  <a:gd name="connsiteY4" fmla="*/ 3870773 h 6438266"/>
                  <a:gd name="connsiteX5" fmla="*/ 5921319 w 6410936"/>
                  <a:gd name="connsiteY5" fmla="*/ 0 h 643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0936" h="6438266">
                    <a:moveTo>
                      <a:pt x="5921319" y="0"/>
                    </a:moveTo>
                    <a:lnTo>
                      <a:pt x="5589502" y="2319866"/>
                    </a:lnTo>
                    <a:lnTo>
                      <a:pt x="1310766" y="6438266"/>
                    </a:lnTo>
                    <a:lnTo>
                      <a:pt x="0" y="3641281"/>
                    </a:lnTo>
                    <a:lnTo>
                      <a:pt x="6410936" y="3870773"/>
                    </a:lnTo>
                    <a:lnTo>
                      <a:pt x="5921319" y="0"/>
                    </a:lnTo>
                    <a:close/>
                  </a:path>
                </a:pathLst>
              </a:custGeom>
              <a:noFill/>
              <a:ln>
                <a:solidFill>
                  <a:srgbClr val="66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3302000" y="2963333"/>
                <a:ext cx="1591733" cy="2472267"/>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16667" y="4182534"/>
                <a:ext cx="558800" cy="1794933"/>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236389" y="3589492"/>
                <a:ext cx="610376" cy="369332"/>
              </a:xfrm>
              <a:prstGeom prst="rect">
                <a:avLst/>
              </a:prstGeom>
              <a:noFill/>
            </p:spPr>
            <p:txBody>
              <a:bodyPr wrap="none" rtlCol="0">
                <a:spAutoFit/>
              </a:bodyPr>
              <a:lstStyle/>
              <a:p>
                <a:r>
                  <a:rPr lang="en-US" dirty="0" smtClean="0"/>
                  <a:t>ER-2</a:t>
                </a:r>
                <a:endParaRPr lang="en-US" dirty="0"/>
              </a:p>
            </p:txBody>
          </p:sp>
          <p:grpSp>
            <p:nvGrpSpPr>
              <p:cNvPr id="4" name="Group 3"/>
              <p:cNvGrpSpPr/>
              <p:nvPr/>
            </p:nvGrpSpPr>
            <p:grpSpPr>
              <a:xfrm>
                <a:off x="6202514" y="3308350"/>
                <a:ext cx="1093636" cy="338554"/>
                <a:chOff x="6202514" y="3308350"/>
                <a:chExt cx="1093636" cy="338554"/>
              </a:xfrm>
            </p:grpSpPr>
            <p:sp>
              <p:nvSpPr>
                <p:cNvPr id="2" name="Oval 1"/>
                <p:cNvSpPr/>
                <p:nvPr/>
              </p:nvSpPr>
              <p:spPr>
                <a:xfrm>
                  <a:off x="6202514" y="3370889"/>
                  <a:ext cx="204636" cy="204161"/>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457950" y="3308350"/>
                  <a:ext cx="838200" cy="338554"/>
                </a:xfrm>
                <a:prstGeom prst="rect">
                  <a:avLst/>
                </a:prstGeom>
                <a:noFill/>
              </p:spPr>
              <p:txBody>
                <a:bodyPr wrap="square" rtlCol="0">
                  <a:spAutoFit/>
                </a:bodyPr>
                <a:lstStyle/>
                <a:p>
                  <a:r>
                    <a:rPr lang="en-US" sz="1600" dirty="0" smtClean="0"/>
                    <a:t>NPOL</a:t>
                  </a:r>
                  <a:endParaRPr lang="en-US" sz="1600" dirty="0"/>
                </a:p>
              </p:txBody>
            </p:sp>
          </p:grpSp>
        </p:grpSp>
        <p:sp>
          <p:nvSpPr>
            <p:cNvPr id="21" name="TextBox 20"/>
            <p:cNvSpPr txBox="1"/>
            <p:nvPr/>
          </p:nvSpPr>
          <p:spPr>
            <a:xfrm>
              <a:off x="7613650" y="82550"/>
              <a:ext cx="838200" cy="338554"/>
            </a:xfrm>
            <a:prstGeom prst="rect">
              <a:avLst/>
            </a:prstGeom>
            <a:noFill/>
          </p:spPr>
          <p:txBody>
            <a:bodyPr wrap="square" rtlCol="0">
              <a:spAutoFit/>
            </a:bodyPr>
            <a:lstStyle/>
            <a:p>
              <a:r>
                <a:rPr lang="en-US" sz="1600" dirty="0" smtClean="0"/>
                <a:t>X-band</a:t>
              </a:r>
              <a:endParaRPr lang="en-US" sz="1600" dirty="0"/>
            </a:p>
          </p:txBody>
        </p:sp>
        <p:sp>
          <p:nvSpPr>
            <p:cNvPr id="24" name="Oval 23"/>
            <p:cNvSpPr/>
            <p:nvPr/>
          </p:nvSpPr>
          <p:spPr>
            <a:xfrm>
              <a:off x="7358214" y="145089"/>
              <a:ext cx="204636" cy="204161"/>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a:stCxn id="24" idx="5"/>
            </p:cNvCxnSpPr>
            <p:nvPr/>
          </p:nvCxnSpPr>
          <p:spPr>
            <a:xfrm>
              <a:off x="7532882" y="319351"/>
              <a:ext cx="510451" cy="3016516"/>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2087033" y="736600"/>
              <a:ext cx="5149851" cy="4948766"/>
              <a:chOff x="1490133" y="660400"/>
              <a:chExt cx="5149851" cy="4948766"/>
            </a:xfrm>
          </p:grpSpPr>
          <p:sp>
            <p:nvSpPr>
              <p:cNvPr id="8" name="Freeform 7"/>
              <p:cNvSpPr/>
              <p:nvPr/>
            </p:nvSpPr>
            <p:spPr>
              <a:xfrm>
                <a:off x="1490133" y="660400"/>
                <a:ext cx="5130800" cy="4792133"/>
              </a:xfrm>
              <a:custGeom>
                <a:avLst/>
                <a:gdLst>
                  <a:gd name="connsiteX0" fmla="*/ 0 w 5130800"/>
                  <a:gd name="connsiteY0" fmla="*/ 4792133 h 4792133"/>
                  <a:gd name="connsiteX1" fmla="*/ 1083734 w 5130800"/>
                  <a:gd name="connsiteY1" fmla="*/ 4605867 h 4792133"/>
                  <a:gd name="connsiteX2" fmla="*/ 1845734 w 5130800"/>
                  <a:gd name="connsiteY2" fmla="*/ 4250267 h 4792133"/>
                  <a:gd name="connsiteX3" fmla="*/ 2777067 w 5130800"/>
                  <a:gd name="connsiteY3" fmla="*/ 3623733 h 4792133"/>
                  <a:gd name="connsiteX4" fmla="*/ 3556000 w 5130800"/>
                  <a:gd name="connsiteY4" fmla="*/ 2912533 h 4792133"/>
                  <a:gd name="connsiteX5" fmla="*/ 4216400 w 5130800"/>
                  <a:gd name="connsiteY5" fmla="*/ 2065867 h 4792133"/>
                  <a:gd name="connsiteX6" fmla="*/ 4792134 w 5130800"/>
                  <a:gd name="connsiteY6" fmla="*/ 982133 h 4792133"/>
                  <a:gd name="connsiteX7" fmla="*/ 5130800 w 5130800"/>
                  <a:gd name="connsiteY7" fmla="*/ 0 h 479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0800" h="4792133">
                    <a:moveTo>
                      <a:pt x="0" y="4792133"/>
                    </a:moveTo>
                    <a:cubicBezTo>
                      <a:pt x="388056" y="4744155"/>
                      <a:pt x="776112" y="4696178"/>
                      <a:pt x="1083734" y="4605867"/>
                    </a:cubicBezTo>
                    <a:cubicBezTo>
                      <a:pt x="1391356" y="4515556"/>
                      <a:pt x="1563512" y="4413956"/>
                      <a:pt x="1845734" y="4250267"/>
                    </a:cubicBezTo>
                    <a:cubicBezTo>
                      <a:pt x="2127956" y="4086578"/>
                      <a:pt x="2492023" y="3846689"/>
                      <a:pt x="2777067" y="3623733"/>
                    </a:cubicBezTo>
                    <a:cubicBezTo>
                      <a:pt x="3062111" y="3400777"/>
                      <a:pt x="3316111" y="3172177"/>
                      <a:pt x="3556000" y="2912533"/>
                    </a:cubicBezTo>
                    <a:cubicBezTo>
                      <a:pt x="3795889" y="2652889"/>
                      <a:pt x="4010378" y="2387600"/>
                      <a:pt x="4216400" y="2065867"/>
                    </a:cubicBezTo>
                    <a:cubicBezTo>
                      <a:pt x="4422422" y="1744134"/>
                      <a:pt x="4639734" y="1326444"/>
                      <a:pt x="4792134" y="982133"/>
                    </a:cubicBezTo>
                    <a:cubicBezTo>
                      <a:pt x="4944534" y="637822"/>
                      <a:pt x="5130800" y="0"/>
                      <a:pt x="5130800" y="0"/>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Isosceles Triangle 8"/>
              <p:cNvSpPr/>
              <p:nvPr/>
            </p:nvSpPr>
            <p:spPr>
              <a:xfrm rot="3338288">
                <a:off x="1862667" y="5338233"/>
                <a:ext cx="287866" cy="254000"/>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Isosceles Triangle 27"/>
              <p:cNvSpPr/>
              <p:nvPr/>
            </p:nvSpPr>
            <p:spPr>
              <a:xfrm rot="1945957">
                <a:off x="3329517" y="4792133"/>
                <a:ext cx="287866" cy="254000"/>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Isosceles Triangle 29"/>
              <p:cNvSpPr/>
              <p:nvPr/>
            </p:nvSpPr>
            <p:spPr>
              <a:xfrm rot="1419642">
                <a:off x="4504266" y="3934883"/>
                <a:ext cx="287866" cy="254000"/>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rot="337055">
                <a:off x="5672667" y="2563283"/>
                <a:ext cx="287866" cy="254000"/>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Isosceles Triangle 31"/>
              <p:cNvSpPr/>
              <p:nvPr/>
            </p:nvSpPr>
            <p:spPr>
              <a:xfrm rot="21144486">
                <a:off x="6352118" y="1178983"/>
                <a:ext cx="287866" cy="254000"/>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p:cNvSpPr txBox="1"/>
            <p:nvPr/>
          </p:nvSpPr>
          <p:spPr>
            <a:xfrm>
              <a:off x="1016000" y="1371600"/>
              <a:ext cx="3009900" cy="830997"/>
            </a:xfrm>
            <a:prstGeom prst="rect">
              <a:avLst/>
            </a:prstGeom>
            <a:noFill/>
          </p:spPr>
          <p:txBody>
            <a:bodyPr wrap="square" rtlCol="0">
              <a:spAutoFit/>
            </a:bodyPr>
            <a:lstStyle/>
            <a:p>
              <a:r>
                <a:rPr lang="en-US" sz="2400" dirty="0" smtClean="0"/>
                <a:t>Sample Flight Patterns </a:t>
              </a:r>
              <a:endParaRPr lang="en-US" sz="2400" dirty="0"/>
            </a:p>
          </p:txBody>
        </p:sp>
      </p:grpSp>
      <p:sp>
        <p:nvSpPr>
          <p:cNvPr id="34" name="TextBox 33"/>
          <p:cNvSpPr txBox="1"/>
          <p:nvPr/>
        </p:nvSpPr>
        <p:spPr>
          <a:xfrm>
            <a:off x="4775201" y="2878292"/>
            <a:ext cx="1244600" cy="369332"/>
          </a:xfrm>
          <a:prstGeom prst="rect">
            <a:avLst/>
          </a:prstGeom>
          <a:noFill/>
        </p:spPr>
        <p:txBody>
          <a:bodyPr wrap="square" rtlCol="0">
            <a:spAutoFit/>
          </a:bodyPr>
          <a:lstStyle/>
          <a:p>
            <a:r>
              <a:rPr lang="en-US" dirty="0" smtClean="0"/>
              <a:t>Citation</a:t>
            </a:r>
            <a:endParaRPr lang="en-US" dirty="0"/>
          </a:p>
        </p:txBody>
      </p:sp>
      <p:sp>
        <p:nvSpPr>
          <p:cNvPr id="19" name="Oval 18"/>
          <p:cNvSpPr/>
          <p:nvPr/>
        </p:nvSpPr>
        <p:spPr>
          <a:xfrm>
            <a:off x="3289300" y="3098800"/>
            <a:ext cx="203200" cy="215900"/>
          </a:xfrm>
          <a:prstGeom prst="ellipse">
            <a:avLst/>
          </a:prstGeom>
          <a:solidFill>
            <a:srgbClr val="FFFF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425700" y="2806700"/>
            <a:ext cx="1371600" cy="369332"/>
          </a:xfrm>
          <a:prstGeom prst="rect">
            <a:avLst/>
          </a:prstGeom>
          <a:noFill/>
        </p:spPr>
        <p:txBody>
          <a:bodyPr wrap="square" rtlCol="0">
            <a:spAutoFit/>
          </a:bodyPr>
          <a:lstStyle/>
          <a:p>
            <a:r>
              <a:rPr lang="en-US" dirty="0" err="1" smtClean="0">
                <a:ln>
                  <a:solidFill>
                    <a:schemeClr val="tx2">
                      <a:lumMod val="50000"/>
                    </a:schemeClr>
                  </a:solidFill>
                </a:ln>
                <a:solidFill>
                  <a:srgbClr val="FFFF00"/>
                </a:solidFill>
              </a:rPr>
              <a:t>dropsondes</a:t>
            </a:r>
            <a:endParaRPr lang="en-US" dirty="0">
              <a:ln>
                <a:solidFill>
                  <a:schemeClr val="tx2">
                    <a:lumMod val="50000"/>
                  </a:schemeClr>
                </a:solidFill>
              </a:ln>
              <a:solidFill>
                <a:srgbClr val="FFFF00"/>
              </a:solidFill>
            </a:endParaRPr>
          </a:p>
        </p:txBody>
      </p:sp>
      <p:sp>
        <p:nvSpPr>
          <p:cNvPr id="37" name="Oval 36"/>
          <p:cNvSpPr/>
          <p:nvPr/>
        </p:nvSpPr>
        <p:spPr>
          <a:xfrm>
            <a:off x="4813300" y="5588000"/>
            <a:ext cx="203200" cy="215900"/>
          </a:xfrm>
          <a:prstGeom prst="ellipse">
            <a:avLst/>
          </a:prstGeom>
          <a:solidFill>
            <a:srgbClr val="FFFF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057400" y="4254500"/>
            <a:ext cx="203200" cy="215900"/>
          </a:xfrm>
          <a:prstGeom prst="ellipse">
            <a:avLst/>
          </a:prstGeom>
          <a:solidFill>
            <a:srgbClr val="FFFF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918200" y="4597400"/>
            <a:ext cx="203200" cy="215900"/>
          </a:xfrm>
          <a:prstGeom prst="ellipse">
            <a:avLst/>
          </a:prstGeom>
          <a:solidFill>
            <a:srgbClr val="FFFF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041900" y="5024592"/>
            <a:ext cx="1714499" cy="369332"/>
          </a:xfrm>
          <a:prstGeom prst="rect">
            <a:avLst/>
          </a:prstGeom>
          <a:noFill/>
        </p:spPr>
        <p:txBody>
          <a:bodyPr wrap="square" rtlCol="0">
            <a:spAutoFit/>
          </a:bodyPr>
          <a:lstStyle/>
          <a:p>
            <a:r>
              <a:rPr lang="en-US" dirty="0" smtClean="0"/>
              <a:t>Spiral ascent</a:t>
            </a:r>
            <a:endParaRPr lang="en-US" dirty="0"/>
          </a:p>
        </p:txBody>
      </p:sp>
    </p:spTree>
    <p:extLst>
      <p:ext uri="{BB962C8B-B14F-4D97-AF65-F5344CB8AC3E}">
        <p14:creationId xmlns:p14="http://schemas.microsoft.com/office/powerpoint/2010/main" val="145081648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03200"/>
            <a:ext cx="7583487" cy="1044388"/>
          </a:xfrm>
        </p:spPr>
        <p:txBody>
          <a:bodyPr/>
          <a:lstStyle/>
          <a:p>
            <a:r>
              <a:rPr lang="en-US" dirty="0" smtClean="0"/>
              <a:t>Summary</a:t>
            </a:r>
            <a:endParaRPr lang="en-US" dirty="0"/>
          </a:p>
        </p:txBody>
      </p:sp>
      <p:sp>
        <p:nvSpPr>
          <p:cNvPr id="3" name="Content Placeholder 2"/>
          <p:cNvSpPr>
            <a:spLocks noGrp="1"/>
          </p:cNvSpPr>
          <p:nvPr>
            <p:ph idx="1"/>
          </p:nvPr>
        </p:nvSpPr>
        <p:spPr>
          <a:xfrm>
            <a:off x="779463" y="1130300"/>
            <a:ext cx="8135937" cy="5575300"/>
          </a:xfrm>
        </p:spPr>
        <p:txBody>
          <a:bodyPr>
            <a:normAutofit fontScale="92500" lnSpcReduction="20000"/>
          </a:bodyPr>
          <a:lstStyle/>
          <a:p>
            <a:r>
              <a:rPr lang="en-US" dirty="0" smtClean="0">
                <a:solidFill>
                  <a:srgbClr val="FFFF00"/>
                </a:solidFill>
              </a:rPr>
              <a:t>OLYMPEX</a:t>
            </a:r>
            <a:r>
              <a:rPr lang="en-US" dirty="0" smtClean="0"/>
              <a:t> is a </a:t>
            </a:r>
            <a:r>
              <a:rPr lang="en-US" dirty="0" smtClean="0">
                <a:solidFill>
                  <a:schemeClr val="accent3">
                    <a:lumMod val="60000"/>
                    <a:lumOff val="40000"/>
                  </a:schemeClr>
                </a:solidFill>
              </a:rPr>
              <a:t>ground validation campa</a:t>
            </a:r>
            <a:r>
              <a:rPr lang="en-US" dirty="0" smtClean="0">
                <a:solidFill>
                  <a:srgbClr val="9DF131"/>
                </a:solidFill>
              </a:rPr>
              <a:t>ign</a:t>
            </a:r>
            <a:r>
              <a:rPr lang="en-US" dirty="0" smtClean="0"/>
              <a:t> for the GPM satellite that will occur Fall 2015 thru Winter 2016</a:t>
            </a:r>
          </a:p>
          <a:p>
            <a:r>
              <a:rPr lang="en-US" dirty="0" smtClean="0"/>
              <a:t>OLYMPEX primary objective is to </a:t>
            </a:r>
            <a:r>
              <a:rPr lang="en-US" dirty="0" smtClean="0">
                <a:solidFill>
                  <a:srgbClr val="9DF131"/>
                </a:solidFill>
              </a:rPr>
              <a:t>measure</a:t>
            </a:r>
            <a:r>
              <a:rPr lang="en-US" dirty="0" smtClean="0"/>
              <a:t> and document the </a:t>
            </a:r>
            <a:r>
              <a:rPr lang="en-US" dirty="0" smtClean="0">
                <a:solidFill>
                  <a:srgbClr val="9DF131"/>
                </a:solidFill>
              </a:rPr>
              <a:t>characteristics of rain/snow </a:t>
            </a:r>
            <a:r>
              <a:rPr lang="en-US" dirty="0" smtClean="0"/>
              <a:t>from ocean to coast to </a:t>
            </a:r>
            <a:r>
              <a:rPr lang="en-US" dirty="0" smtClean="0">
                <a:solidFill>
                  <a:srgbClr val="9DF131"/>
                </a:solidFill>
              </a:rPr>
              <a:t>complex terrain</a:t>
            </a:r>
            <a:r>
              <a:rPr lang="en-US" dirty="0" smtClean="0"/>
              <a:t>.</a:t>
            </a:r>
          </a:p>
          <a:p>
            <a:r>
              <a:rPr lang="en-US" dirty="0" smtClean="0"/>
              <a:t>Will have installations of ground instruments at a variety of elevations and locations to measure rain/snow amounts and precipitation characteristics </a:t>
            </a:r>
          </a:p>
          <a:p>
            <a:r>
              <a:rPr lang="en-US" dirty="0" smtClean="0"/>
              <a:t>High terrain measurements include snow cameras, 2 installations of sophisticated instruments where power is available, and 2 installations running on batteries/solar. </a:t>
            </a:r>
          </a:p>
          <a:p>
            <a:r>
              <a:rPr lang="en-US" dirty="0" smtClean="0"/>
              <a:t>There will be 2 radars and 4 upper-looking micro radars and one DOW.</a:t>
            </a:r>
          </a:p>
          <a:p>
            <a:r>
              <a:rPr lang="en-US" dirty="0" smtClean="0"/>
              <a:t>There will be 3 aircraft from Nov 6 – Dec 21, 2015 that will fly during intensive observation periods when we have approaching storm systems (complicated operations).</a:t>
            </a:r>
          </a:p>
        </p:txBody>
      </p:sp>
    </p:spTree>
    <p:extLst>
      <p:ext uri="{BB962C8B-B14F-4D97-AF65-F5344CB8AC3E}">
        <p14:creationId xmlns:p14="http://schemas.microsoft.com/office/powerpoint/2010/main" val="30492549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381001"/>
            <a:ext cx="7583487" cy="635000"/>
          </a:xfrm>
        </p:spPr>
        <p:txBody>
          <a:bodyPr>
            <a:normAutofit fontScale="90000"/>
          </a:bodyPr>
          <a:lstStyle/>
          <a:p>
            <a:pPr algn="ctr"/>
            <a:r>
              <a:rPr lang="en-US" dirty="0" smtClean="0"/>
              <a:t>The Core Satellite of GPM</a:t>
            </a:r>
            <a:endParaRPr lang="en-US" dirty="0"/>
          </a:p>
        </p:txBody>
      </p:sp>
      <p:sp>
        <p:nvSpPr>
          <p:cNvPr id="4" name="Content Placeholder 3"/>
          <p:cNvSpPr>
            <a:spLocks noGrp="1"/>
          </p:cNvSpPr>
          <p:nvPr>
            <p:ph idx="1"/>
          </p:nvPr>
        </p:nvSpPr>
        <p:spPr>
          <a:xfrm>
            <a:off x="266700" y="4394201"/>
            <a:ext cx="8877300" cy="2311400"/>
          </a:xfrm>
        </p:spPr>
        <p:txBody>
          <a:bodyPr>
            <a:normAutofit fontScale="70000" lnSpcReduction="20000"/>
          </a:bodyPr>
          <a:lstStyle/>
          <a:p>
            <a:r>
              <a:rPr lang="en-US" sz="2400" dirty="0" smtClean="0">
                <a:effectLst/>
              </a:rPr>
              <a:t>The core satellite of </a:t>
            </a:r>
            <a:r>
              <a:rPr lang="en-US" sz="2400" dirty="0" smtClean="0">
                <a:solidFill>
                  <a:srgbClr val="FFFF00"/>
                </a:solidFill>
                <a:effectLst>
                  <a:glow rad="101600">
                    <a:schemeClr val="tx1">
                      <a:alpha val="75000"/>
                    </a:schemeClr>
                  </a:glow>
                </a:effectLst>
              </a:rPr>
              <a:t>GPM </a:t>
            </a:r>
            <a:r>
              <a:rPr lang="en-US" sz="2400" dirty="0" smtClean="0"/>
              <a:t>is a Polar Orbiting satellite sampling from Antarctic circle to Arctic circle</a:t>
            </a:r>
          </a:p>
          <a:p>
            <a:r>
              <a:rPr lang="en-US" sz="2400" dirty="0" smtClean="0"/>
              <a:t>Non-sun synchronous orbit – crosses the equator at variable local times</a:t>
            </a:r>
          </a:p>
          <a:p>
            <a:r>
              <a:rPr lang="en-US" sz="2400" dirty="0"/>
              <a:t>Prior generation TRMM only sampled tropical regions </a:t>
            </a:r>
            <a:endParaRPr lang="en-US" sz="2400" dirty="0" smtClean="0"/>
          </a:p>
          <a:p>
            <a:r>
              <a:rPr lang="en-US" sz="2400" dirty="0" smtClean="0"/>
              <a:t>GPM officially means a consortium of precipitation measuring satellites (DMSP, NOAA) which together sample the globe frequently.  At any given location, may have 8 overpasses</a:t>
            </a:r>
          </a:p>
        </p:txBody>
      </p:sp>
      <p:pic>
        <p:nvPicPr>
          <p:cNvPr id="12" name="Picture 11" descr="GPM_Auto1A.jpeg"/>
          <p:cNvPicPr>
            <a:picLocks noChangeAspect="1"/>
          </p:cNvPicPr>
          <p:nvPr/>
        </p:nvPicPr>
        <p:blipFill>
          <a:blip r:embed="rId2"/>
          <a:stretch>
            <a:fillRect/>
          </a:stretch>
        </p:blipFill>
        <p:spPr>
          <a:xfrm>
            <a:off x="1397000" y="1112821"/>
            <a:ext cx="6299200" cy="3166810"/>
          </a:xfrm>
          <a:prstGeom prst="rect">
            <a:avLst/>
          </a:prstGeom>
        </p:spPr>
      </p:pic>
      <p:sp>
        <p:nvSpPr>
          <p:cNvPr id="13" name="TextBox 12"/>
          <p:cNvSpPr txBox="1"/>
          <p:nvPr/>
        </p:nvSpPr>
        <p:spPr>
          <a:xfrm>
            <a:off x="1803400" y="1752600"/>
            <a:ext cx="939800" cy="523220"/>
          </a:xfrm>
          <a:prstGeom prst="rect">
            <a:avLst/>
          </a:prstGeom>
          <a:solidFill>
            <a:srgbClr val="2273C6"/>
          </a:solidFill>
          <a:ln>
            <a:solidFill>
              <a:schemeClr val="bg1"/>
            </a:solidFill>
          </a:ln>
        </p:spPr>
        <p:txBody>
          <a:bodyPr wrap="square" rtlCol="0">
            <a:spAutoFit/>
          </a:bodyPr>
          <a:lstStyle/>
          <a:p>
            <a:r>
              <a:rPr lang="en-US" sz="2800" b="1" dirty="0" smtClean="0">
                <a:solidFill>
                  <a:schemeClr val="bg1"/>
                </a:solidFill>
              </a:rPr>
              <a:t>GPM</a:t>
            </a:r>
            <a:endParaRPr lang="en-US" sz="2800" b="1" dirty="0">
              <a:solidFill>
                <a:schemeClr val="bg1"/>
              </a:solidFill>
            </a:endParaRPr>
          </a:p>
        </p:txBody>
      </p:sp>
      <p:sp>
        <p:nvSpPr>
          <p:cNvPr id="14" name="TextBox 13"/>
          <p:cNvSpPr txBox="1"/>
          <p:nvPr/>
        </p:nvSpPr>
        <p:spPr>
          <a:xfrm>
            <a:off x="6438900" y="1775480"/>
            <a:ext cx="1206500" cy="523220"/>
          </a:xfrm>
          <a:prstGeom prst="rect">
            <a:avLst/>
          </a:prstGeom>
          <a:solidFill>
            <a:srgbClr val="C5C640"/>
          </a:solidFill>
          <a:ln>
            <a:solidFill>
              <a:schemeClr val="bg1"/>
            </a:solidFill>
          </a:ln>
        </p:spPr>
        <p:txBody>
          <a:bodyPr wrap="square" rtlCol="0">
            <a:spAutoFit/>
          </a:bodyPr>
          <a:lstStyle/>
          <a:p>
            <a:r>
              <a:rPr lang="en-US" sz="2800" b="1" dirty="0" smtClean="0">
                <a:solidFill>
                  <a:schemeClr val="bg1"/>
                </a:solidFill>
              </a:rPr>
              <a:t>TRMM</a:t>
            </a:r>
            <a:endParaRPr lang="en-US" sz="2800" b="1" dirty="0">
              <a:solidFill>
                <a:schemeClr val="bg1"/>
              </a:solidFill>
            </a:endParaRPr>
          </a:p>
        </p:txBody>
      </p:sp>
      <p:pic>
        <p:nvPicPr>
          <p:cNvPr id="5" name="Picture 4" descr="740891main_GPM_constellation_updated_8_25_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965199"/>
            <a:ext cx="6629400" cy="488173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03200"/>
            <a:ext cx="7583487" cy="1044388"/>
          </a:xfrm>
        </p:spPr>
        <p:txBody>
          <a:bodyPr/>
          <a:lstStyle/>
          <a:p>
            <a:r>
              <a:rPr lang="en-US" dirty="0" smtClean="0"/>
              <a:t>Acknowledgments</a:t>
            </a:r>
            <a:endParaRPr lang="en-US" dirty="0"/>
          </a:p>
        </p:txBody>
      </p:sp>
      <p:sp>
        <p:nvSpPr>
          <p:cNvPr id="3" name="Content Placeholder 2"/>
          <p:cNvSpPr>
            <a:spLocks noGrp="1"/>
          </p:cNvSpPr>
          <p:nvPr>
            <p:ph idx="1"/>
          </p:nvPr>
        </p:nvSpPr>
        <p:spPr>
          <a:xfrm>
            <a:off x="779463" y="1790700"/>
            <a:ext cx="8135937" cy="4914900"/>
          </a:xfrm>
        </p:spPr>
        <p:txBody>
          <a:bodyPr>
            <a:normAutofit/>
          </a:bodyPr>
          <a:lstStyle/>
          <a:p>
            <a:r>
              <a:rPr lang="en-US" sz="2000" dirty="0">
                <a:solidFill>
                  <a:srgbClr val="FFFF00"/>
                </a:solidFill>
              </a:rPr>
              <a:t>This work is supported by the National Aeronautics and Space Administration grants NNX13AG71G &amp; NNX14AO64G </a:t>
            </a:r>
          </a:p>
        </p:txBody>
      </p:sp>
    </p:spTree>
    <p:extLst>
      <p:ext uri="{BB962C8B-B14F-4D97-AF65-F5344CB8AC3E}">
        <p14:creationId xmlns:p14="http://schemas.microsoft.com/office/powerpoint/2010/main" val="34848112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7363" y="381001"/>
            <a:ext cx="8148637" cy="635000"/>
          </a:xfrm>
        </p:spPr>
        <p:txBody>
          <a:bodyPr>
            <a:noAutofit/>
          </a:bodyPr>
          <a:lstStyle/>
          <a:p>
            <a:pPr algn="ctr"/>
            <a:r>
              <a:rPr lang="en-US" sz="2800" dirty="0" smtClean="0"/>
              <a:t>The Core Satellite of GPM – Updated Instruments</a:t>
            </a:r>
            <a:endParaRPr lang="en-US" sz="2800" dirty="0"/>
          </a:p>
        </p:txBody>
      </p:sp>
      <p:sp>
        <p:nvSpPr>
          <p:cNvPr id="4" name="Content Placeholder 3"/>
          <p:cNvSpPr>
            <a:spLocks noGrp="1"/>
          </p:cNvSpPr>
          <p:nvPr>
            <p:ph idx="1"/>
          </p:nvPr>
        </p:nvSpPr>
        <p:spPr>
          <a:xfrm>
            <a:off x="4800600" y="4277227"/>
            <a:ext cx="3822700" cy="2390273"/>
          </a:xfrm>
        </p:spPr>
        <p:txBody>
          <a:bodyPr>
            <a:normAutofit fontScale="85000" lnSpcReduction="20000"/>
          </a:bodyPr>
          <a:lstStyle/>
          <a:p>
            <a:r>
              <a:rPr lang="en-US" sz="2400" dirty="0" smtClean="0">
                <a:solidFill>
                  <a:srgbClr val="FFFFFF"/>
                </a:solidFill>
              </a:rPr>
              <a:t>Dual Precipitation Radar (</a:t>
            </a:r>
            <a:r>
              <a:rPr lang="en-US" sz="2400" dirty="0" smtClean="0">
                <a:solidFill>
                  <a:srgbClr val="FFFF00"/>
                </a:solidFill>
              </a:rPr>
              <a:t>DPR</a:t>
            </a:r>
            <a:r>
              <a:rPr lang="en-US" sz="2400" dirty="0" smtClean="0">
                <a:solidFill>
                  <a:srgbClr val="FFFFFF"/>
                </a:solidFill>
              </a:rPr>
              <a:t>) </a:t>
            </a:r>
            <a:endParaRPr lang="en-US" sz="2400" dirty="0">
              <a:solidFill>
                <a:srgbClr val="FFFFFF"/>
              </a:solidFill>
            </a:endParaRPr>
          </a:p>
          <a:p>
            <a:pPr lvl="1"/>
            <a:r>
              <a:rPr lang="en-US" dirty="0" smtClean="0">
                <a:solidFill>
                  <a:srgbClr val="FFFFFF"/>
                </a:solidFill>
              </a:rPr>
              <a:t>measures 3-D structure of precipitation</a:t>
            </a:r>
          </a:p>
          <a:p>
            <a:pPr lvl="1"/>
            <a:r>
              <a:rPr lang="en-US" dirty="0" smtClean="0">
                <a:solidFill>
                  <a:srgbClr val="FFFFFF"/>
                </a:solidFill>
              </a:rPr>
              <a:t>Ku-band (245 km width swath) and </a:t>
            </a:r>
            <a:r>
              <a:rPr lang="en-US" dirty="0" err="1" smtClean="0">
                <a:solidFill>
                  <a:srgbClr val="FFFFFF"/>
                </a:solidFill>
              </a:rPr>
              <a:t>Ka</a:t>
            </a:r>
            <a:r>
              <a:rPr lang="en-US" dirty="0" smtClean="0">
                <a:solidFill>
                  <a:srgbClr val="FFFFFF"/>
                </a:solidFill>
              </a:rPr>
              <a:t>-band (120 km width swath)</a:t>
            </a:r>
          </a:p>
          <a:p>
            <a:pPr lvl="1"/>
            <a:r>
              <a:rPr lang="en-US" dirty="0" smtClean="0">
                <a:solidFill>
                  <a:srgbClr val="FFFFFF"/>
                </a:solidFill>
              </a:rPr>
              <a:t>Sensitive to a range of precipitation intensities</a:t>
            </a:r>
          </a:p>
        </p:txBody>
      </p:sp>
      <p:grpSp>
        <p:nvGrpSpPr>
          <p:cNvPr id="11" name="Group 10"/>
          <p:cNvGrpSpPr/>
          <p:nvPr/>
        </p:nvGrpSpPr>
        <p:grpSpPr>
          <a:xfrm>
            <a:off x="1841500" y="1320800"/>
            <a:ext cx="4165600" cy="2616200"/>
            <a:chOff x="2489200" y="1219200"/>
            <a:chExt cx="4165600" cy="2616200"/>
          </a:xfrm>
        </p:grpSpPr>
        <p:pic>
          <p:nvPicPr>
            <p:cNvPr id="9" name="Picture 8" descr="diagram_GPM_satellite.jpg"/>
            <p:cNvPicPr>
              <a:picLocks noChangeAspect="1"/>
            </p:cNvPicPr>
            <p:nvPr/>
          </p:nvPicPr>
          <p:blipFill>
            <a:blip r:embed="rId2"/>
            <a:stretch>
              <a:fillRect/>
            </a:stretch>
          </p:blipFill>
          <p:spPr>
            <a:xfrm>
              <a:off x="2495550" y="1234058"/>
              <a:ext cx="4152900" cy="2588641"/>
            </a:xfrm>
            <a:prstGeom prst="rect">
              <a:avLst/>
            </a:prstGeom>
          </p:spPr>
        </p:pic>
        <p:sp>
          <p:nvSpPr>
            <p:cNvPr id="10" name="Rectangle 9"/>
            <p:cNvSpPr/>
            <p:nvPr/>
          </p:nvSpPr>
          <p:spPr>
            <a:xfrm>
              <a:off x="2489200" y="1219200"/>
              <a:ext cx="4165600" cy="2616200"/>
            </a:xfrm>
            <a:prstGeom prst="rect">
              <a:avLst/>
            </a:prstGeom>
            <a:noFill/>
            <a:ln w="25400" cap="flat" cmpd="sng" algn="ctr">
              <a:solidFill>
                <a:srgbClr val="649F7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Content Placeholder 3" descr="GMI-medium.jpg"/>
          <p:cNvPicPr>
            <a:picLocks noChangeAspect="1"/>
          </p:cNvPicPr>
          <p:nvPr/>
        </p:nvPicPr>
        <p:blipFill>
          <a:blip r:embed="rId3"/>
          <a:srcRect l="1757" r="-611"/>
          <a:stretch>
            <a:fillRect/>
          </a:stretch>
        </p:blipFill>
        <p:spPr>
          <a:xfrm>
            <a:off x="368300" y="1462088"/>
            <a:ext cx="1296988" cy="2233612"/>
          </a:xfrm>
          <a:prstGeom prst="rect">
            <a:avLst/>
          </a:prstGeom>
        </p:spPr>
      </p:pic>
      <p:pic>
        <p:nvPicPr>
          <p:cNvPr id="13" name="Picture 12" descr="DPR_Logo_Revised.jpg"/>
          <p:cNvPicPr>
            <a:picLocks noChangeAspect="1"/>
          </p:cNvPicPr>
          <p:nvPr/>
        </p:nvPicPr>
        <p:blipFill>
          <a:blip r:embed="rId4"/>
          <a:stretch>
            <a:fillRect/>
          </a:stretch>
        </p:blipFill>
        <p:spPr>
          <a:xfrm>
            <a:off x="6164258" y="1501167"/>
            <a:ext cx="2763842" cy="2410433"/>
          </a:xfrm>
          <a:prstGeom prst="rect">
            <a:avLst/>
          </a:prstGeom>
        </p:spPr>
      </p:pic>
      <p:sp>
        <p:nvSpPr>
          <p:cNvPr id="2" name="TextBox 1"/>
          <p:cNvSpPr txBox="1"/>
          <p:nvPr/>
        </p:nvSpPr>
        <p:spPr>
          <a:xfrm>
            <a:off x="685800" y="1079500"/>
            <a:ext cx="1079500" cy="369332"/>
          </a:xfrm>
          <a:prstGeom prst="rect">
            <a:avLst/>
          </a:prstGeom>
          <a:noFill/>
        </p:spPr>
        <p:txBody>
          <a:bodyPr wrap="square" rtlCol="0">
            <a:spAutoFit/>
          </a:bodyPr>
          <a:lstStyle/>
          <a:p>
            <a:r>
              <a:rPr lang="en-US" dirty="0" smtClean="0">
                <a:solidFill>
                  <a:schemeClr val="accent2"/>
                </a:solidFill>
              </a:rPr>
              <a:t>GMI</a:t>
            </a:r>
            <a:endParaRPr lang="en-US" dirty="0">
              <a:solidFill>
                <a:schemeClr val="accent2"/>
              </a:solidFill>
            </a:endParaRPr>
          </a:p>
        </p:txBody>
      </p:sp>
      <p:sp>
        <p:nvSpPr>
          <p:cNvPr id="14" name="TextBox 13"/>
          <p:cNvSpPr txBox="1"/>
          <p:nvPr/>
        </p:nvSpPr>
        <p:spPr>
          <a:xfrm>
            <a:off x="7251700" y="1117600"/>
            <a:ext cx="1079500" cy="369332"/>
          </a:xfrm>
          <a:prstGeom prst="rect">
            <a:avLst/>
          </a:prstGeom>
          <a:noFill/>
        </p:spPr>
        <p:txBody>
          <a:bodyPr wrap="square" rtlCol="0">
            <a:spAutoFit/>
          </a:bodyPr>
          <a:lstStyle/>
          <a:p>
            <a:r>
              <a:rPr lang="en-US" dirty="0" smtClean="0">
                <a:solidFill>
                  <a:schemeClr val="accent2"/>
                </a:solidFill>
              </a:rPr>
              <a:t>DPR</a:t>
            </a:r>
            <a:endParaRPr lang="en-US" dirty="0">
              <a:solidFill>
                <a:schemeClr val="accent2"/>
              </a:solidFill>
            </a:endParaRPr>
          </a:p>
        </p:txBody>
      </p:sp>
      <p:sp>
        <p:nvSpPr>
          <p:cNvPr id="15" name="Content Placeholder 3"/>
          <p:cNvSpPr txBox="1">
            <a:spLocks/>
          </p:cNvSpPr>
          <p:nvPr/>
        </p:nvSpPr>
        <p:spPr>
          <a:xfrm>
            <a:off x="520700" y="4277227"/>
            <a:ext cx="3822700" cy="2237873"/>
          </a:xfrm>
          <a:prstGeom prst="rect">
            <a:avLst/>
          </a:prstGeom>
        </p:spPr>
        <p:txBody>
          <a:bodyPr vert="horz" lIns="91440" tIns="45720" rIns="91440" bIns="45720" rtlCol="0">
            <a:normAutofit fontScale="92500" lnSpcReduction="10000"/>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sz="2400" dirty="0" smtClean="0">
                <a:solidFill>
                  <a:srgbClr val="FFFFFF"/>
                </a:solidFill>
              </a:rPr>
              <a:t>GPM Microwave Imager (</a:t>
            </a:r>
            <a:r>
              <a:rPr lang="en-US" sz="2400" dirty="0" smtClean="0">
                <a:solidFill>
                  <a:srgbClr val="FFFF00"/>
                </a:solidFill>
              </a:rPr>
              <a:t>GMI</a:t>
            </a:r>
            <a:r>
              <a:rPr lang="en-US" sz="2400" dirty="0" smtClean="0">
                <a:solidFill>
                  <a:srgbClr val="FFFFFF"/>
                </a:solidFill>
              </a:rPr>
              <a:t>) </a:t>
            </a:r>
          </a:p>
          <a:p>
            <a:pPr lvl="1"/>
            <a:r>
              <a:rPr lang="en-US" dirty="0" smtClean="0">
                <a:solidFill>
                  <a:srgbClr val="FFFFFF"/>
                </a:solidFill>
              </a:rPr>
              <a:t>Passive microwave instrument</a:t>
            </a:r>
          </a:p>
          <a:p>
            <a:pPr lvl="1"/>
            <a:r>
              <a:rPr lang="en-US" dirty="0" smtClean="0">
                <a:solidFill>
                  <a:srgbClr val="FFFFFF"/>
                </a:solidFill>
              </a:rPr>
              <a:t>904 km swath width</a:t>
            </a:r>
          </a:p>
          <a:p>
            <a:pPr lvl="1"/>
            <a:r>
              <a:rPr lang="en-US" dirty="0" smtClean="0">
                <a:solidFill>
                  <a:srgbClr val="FFFFFF"/>
                </a:solidFill>
              </a:rPr>
              <a:t>Has frequencies sensitive to falling snow</a:t>
            </a:r>
          </a:p>
        </p:txBody>
      </p:sp>
    </p:spTree>
    <p:extLst>
      <p:ext uri="{BB962C8B-B14F-4D97-AF65-F5344CB8AC3E}">
        <p14:creationId xmlns:p14="http://schemas.microsoft.com/office/powerpoint/2010/main" val="29469355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GPM samples a Nor’easter Snow Storm</a:t>
            </a:r>
            <a:endParaRPr lang="en-US" dirty="0"/>
          </a:p>
        </p:txBody>
      </p:sp>
      <p:pic>
        <p:nvPicPr>
          <p:cNvPr id="4" name="Content Placeholder 3" descr="GPM_noreaster_precip.tiff"/>
          <p:cNvPicPr>
            <a:picLocks noGrp="1" noChangeAspect="1"/>
          </p:cNvPicPr>
          <p:nvPr>
            <p:ph idx="1"/>
          </p:nvPr>
        </p:nvPicPr>
        <p:blipFill rotWithShape="1">
          <a:blip r:embed="rId2">
            <a:extLst>
              <a:ext uri="{28A0092B-C50C-407E-A947-70E740481C1C}">
                <a14:useLocalDpi xmlns:a14="http://schemas.microsoft.com/office/drawing/2010/main" val="0"/>
              </a:ext>
            </a:extLst>
          </a:blip>
          <a:srcRect l="1948" t="7450" r="1088" b="7450"/>
          <a:stretch/>
        </p:blipFill>
        <p:spPr>
          <a:xfrm>
            <a:off x="863600" y="1397000"/>
            <a:ext cx="7353300" cy="4208930"/>
          </a:xfrm>
        </p:spPr>
      </p:pic>
      <p:sp>
        <p:nvSpPr>
          <p:cNvPr id="5" name="TextBox 4"/>
          <p:cNvSpPr txBox="1"/>
          <p:nvPr/>
        </p:nvSpPr>
        <p:spPr>
          <a:xfrm>
            <a:off x="457200" y="5702300"/>
            <a:ext cx="7708900" cy="923330"/>
          </a:xfrm>
          <a:prstGeom prst="rect">
            <a:avLst/>
          </a:prstGeom>
          <a:noFill/>
        </p:spPr>
        <p:txBody>
          <a:bodyPr wrap="square" rtlCol="0">
            <a:spAutoFit/>
          </a:bodyPr>
          <a:lstStyle/>
          <a:p>
            <a:r>
              <a:rPr lang="en-US" dirty="0" smtClean="0">
                <a:solidFill>
                  <a:schemeClr val="bg1"/>
                </a:solidFill>
              </a:rPr>
              <a:t>Link to NASA website of this event: </a:t>
            </a:r>
            <a:r>
              <a:rPr lang="en-US" dirty="0" smtClean="0">
                <a:solidFill>
                  <a:schemeClr val="bg1"/>
                </a:solidFill>
                <a:hlinkClick r:id="rId3"/>
              </a:rPr>
              <a:t>http://www.nasa.gov/content/goddard/gpm-sees-noreaster-dump-snow-on-new-england/ - .VNaD3CfNUgk</a:t>
            </a:r>
            <a:endParaRPr lang="en-US" dirty="0">
              <a:solidFill>
                <a:schemeClr val="bg1"/>
              </a:solidFill>
            </a:endParaRPr>
          </a:p>
        </p:txBody>
      </p:sp>
    </p:spTree>
    <p:extLst>
      <p:ext uri="{BB962C8B-B14F-4D97-AF65-F5344CB8AC3E}">
        <p14:creationId xmlns:p14="http://schemas.microsoft.com/office/powerpoint/2010/main" val="14302243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GPM</a:t>
            </a:r>
            <a:endParaRPr lang="en-US" dirty="0"/>
          </a:p>
        </p:txBody>
      </p:sp>
      <p:sp>
        <p:nvSpPr>
          <p:cNvPr id="3" name="Content Placeholder 2"/>
          <p:cNvSpPr>
            <a:spLocks noGrp="1"/>
          </p:cNvSpPr>
          <p:nvPr>
            <p:ph idx="1"/>
          </p:nvPr>
        </p:nvSpPr>
        <p:spPr>
          <a:xfrm>
            <a:off x="393701" y="1485900"/>
            <a:ext cx="8445500" cy="5156200"/>
          </a:xfrm>
        </p:spPr>
        <p:txBody>
          <a:bodyPr>
            <a:normAutofit/>
          </a:bodyPr>
          <a:lstStyle/>
          <a:p>
            <a:r>
              <a:rPr lang="en-US" dirty="0" smtClean="0">
                <a:solidFill>
                  <a:srgbClr val="EBF98B"/>
                </a:solidFill>
              </a:rPr>
              <a:t>GPM Goals</a:t>
            </a:r>
          </a:p>
          <a:p>
            <a:pPr lvl="1"/>
            <a:r>
              <a:rPr lang="en-US" dirty="0" smtClean="0"/>
              <a:t>Measure rain and snow globally</a:t>
            </a:r>
          </a:p>
          <a:p>
            <a:pPr lvl="2"/>
            <a:r>
              <a:rPr lang="en-US" dirty="0" smtClean="0"/>
              <a:t>Wide range of intensities: from 0.2 mm/</a:t>
            </a:r>
            <a:r>
              <a:rPr lang="en-US" dirty="0" err="1" smtClean="0"/>
              <a:t>hr</a:t>
            </a:r>
            <a:r>
              <a:rPr lang="en-US" dirty="0" smtClean="0"/>
              <a:t> to 110 mm/</a:t>
            </a:r>
            <a:r>
              <a:rPr lang="en-US" dirty="0" err="1" smtClean="0"/>
              <a:t>hr</a:t>
            </a:r>
            <a:endParaRPr lang="en-US" dirty="0" smtClean="0"/>
          </a:p>
          <a:p>
            <a:pPr lvl="2"/>
            <a:r>
              <a:rPr lang="en-US" dirty="0" smtClean="0"/>
              <a:t>Wide range of locations: From ocean to complex terrain</a:t>
            </a:r>
          </a:p>
          <a:p>
            <a:pPr lvl="2"/>
            <a:r>
              <a:rPr lang="en-US" dirty="0" smtClean="0"/>
              <a:t>Wide range of regimes: Tropical rainfall to high latitude snowfall</a:t>
            </a:r>
          </a:p>
          <a:p>
            <a:pPr lvl="1"/>
            <a:r>
              <a:rPr lang="en-US" dirty="0" smtClean="0"/>
              <a:t>Apply to high impact events</a:t>
            </a:r>
          </a:p>
          <a:p>
            <a:pPr lvl="2"/>
            <a:r>
              <a:rPr lang="en-US" dirty="0" smtClean="0"/>
              <a:t>Monitoring flood, droughts</a:t>
            </a:r>
          </a:p>
          <a:p>
            <a:pPr lvl="2"/>
            <a:r>
              <a:rPr lang="en-US" dirty="0" smtClean="0"/>
              <a:t>Monitor water supply</a:t>
            </a:r>
          </a:p>
          <a:p>
            <a:r>
              <a:rPr lang="en-US" dirty="0" smtClean="0">
                <a:solidFill>
                  <a:srgbClr val="EBF98B"/>
                </a:solidFill>
              </a:rPr>
              <a:t>Need a Ground Validation (GV) Field campaigns to ensure success</a:t>
            </a:r>
          </a:p>
          <a:p>
            <a:pPr lvl="1"/>
            <a:r>
              <a:rPr lang="en-US" dirty="0" smtClean="0">
                <a:solidFill>
                  <a:srgbClr val="FFFFFF"/>
                </a:solidFill>
              </a:rPr>
              <a:t>Test assumptions used in algorithms</a:t>
            </a:r>
          </a:p>
          <a:p>
            <a:pPr lvl="1"/>
            <a:r>
              <a:rPr lang="en-US" dirty="0" smtClean="0">
                <a:solidFill>
                  <a:srgbClr val="FFFFFF"/>
                </a:solidFill>
              </a:rPr>
              <a:t>Calibrate satellite estimates of precipitation</a:t>
            </a:r>
          </a:p>
          <a:p>
            <a:pPr lvl="1"/>
            <a:r>
              <a:rPr lang="en-US" dirty="0" smtClean="0">
                <a:solidFill>
                  <a:srgbClr val="FFFFFF"/>
                </a:solidFill>
              </a:rPr>
              <a:t>Olympic Mountains in Washington the perfect place to do this</a:t>
            </a:r>
          </a:p>
        </p:txBody>
      </p:sp>
      <p:pic>
        <p:nvPicPr>
          <p:cNvPr id="6" name="Picture 5" descr="583773main_GPM_Banner_1_full.jpg"/>
          <p:cNvPicPr>
            <a:picLocks noChangeAspect="1"/>
          </p:cNvPicPr>
          <p:nvPr/>
        </p:nvPicPr>
        <p:blipFill>
          <a:blip r:embed="rId2"/>
          <a:stretch>
            <a:fillRect/>
          </a:stretch>
        </p:blipFill>
        <p:spPr>
          <a:xfrm>
            <a:off x="6293371" y="319478"/>
            <a:ext cx="2520429" cy="1890322"/>
          </a:xfrm>
          <a:prstGeom prst="rect">
            <a:avLst/>
          </a:prstGeom>
          <a:ln w="28575" cmpd="sng">
            <a:solidFill>
              <a:srgbClr val="FFFFFF"/>
            </a:solidFill>
          </a:ln>
        </p:spPr>
      </p:pic>
    </p:spTree>
    <p:extLst>
      <p:ext uri="{BB962C8B-B14F-4D97-AF65-F5344CB8AC3E}">
        <p14:creationId xmlns:p14="http://schemas.microsoft.com/office/powerpoint/2010/main" val="15326533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01_v04.jpg"/>
          <p:cNvPicPr>
            <a:picLocks noChangeAspect="1"/>
          </p:cNvPicPr>
          <p:nvPr/>
        </p:nvPicPr>
        <p:blipFill rotWithShape="1">
          <a:blip r:embed="rId2"/>
          <a:srcRect l="55373" b="5995"/>
          <a:stretch/>
        </p:blipFill>
        <p:spPr>
          <a:xfrm>
            <a:off x="3014132" y="1363302"/>
            <a:ext cx="2605349" cy="2381449"/>
          </a:xfrm>
          <a:prstGeom prst="rect">
            <a:avLst/>
          </a:prstGeom>
        </p:spPr>
      </p:pic>
      <p:sp>
        <p:nvSpPr>
          <p:cNvPr id="2" name="Title 1"/>
          <p:cNvSpPr>
            <a:spLocks noGrp="1"/>
          </p:cNvSpPr>
          <p:nvPr>
            <p:ph type="title"/>
          </p:nvPr>
        </p:nvSpPr>
        <p:spPr>
          <a:xfrm>
            <a:off x="779463" y="381000"/>
            <a:ext cx="7583487" cy="829902"/>
          </a:xfrm>
        </p:spPr>
        <p:txBody>
          <a:bodyPr/>
          <a:lstStyle/>
          <a:p>
            <a:r>
              <a:rPr lang="en-US" dirty="0" smtClean="0">
                <a:solidFill>
                  <a:srgbClr val="FFFFFF"/>
                </a:solidFill>
              </a:rPr>
              <a:t>The Olympic Peninsula</a:t>
            </a:r>
            <a:endParaRPr lang="en-US" dirty="0">
              <a:solidFill>
                <a:srgbClr val="FFFFFF"/>
              </a:solidFill>
            </a:endParaRPr>
          </a:p>
        </p:txBody>
      </p:sp>
      <p:pic>
        <p:nvPicPr>
          <p:cNvPr id="4" name="Picture 3" descr="logo_image2.png"/>
          <p:cNvPicPr>
            <a:picLocks noChangeAspect="1"/>
          </p:cNvPicPr>
          <p:nvPr/>
        </p:nvPicPr>
        <p:blipFill>
          <a:blip r:embed="rId3"/>
          <a:stretch>
            <a:fillRect/>
          </a:stretch>
        </p:blipFill>
        <p:spPr>
          <a:xfrm>
            <a:off x="7740227" y="223598"/>
            <a:ext cx="1164590" cy="987304"/>
          </a:xfrm>
          <a:prstGeom prst="rect">
            <a:avLst/>
          </a:prstGeom>
        </p:spPr>
      </p:pic>
      <p:sp>
        <p:nvSpPr>
          <p:cNvPr id="13" name="TextBox 12"/>
          <p:cNvSpPr txBox="1"/>
          <p:nvPr/>
        </p:nvSpPr>
        <p:spPr>
          <a:xfrm>
            <a:off x="571500" y="3873500"/>
            <a:ext cx="8267700" cy="2308324"/>
          </a:xfrm>
          <a:prstGeom prst="rect">
            <a:avLst/>
          </a:prstGeom>
          <a:noFill/>
        </p:spPr>
        <p:txBody>
          <a:bodyPr wrap="square" rtlCol="0">
            <a:spAutoFit/>
          </a:bodyPr>
          <a:lstStyle/>
          <a:p>
            <a:r>
              <a:rPr lang="en-US" sz="2400" dirty="0" smtClean="0">
                <a:solidFill>
                  <a:srgbClr val="FFFFFF"/>
                </a:solidFill>
              </a:rPr>
              <a:t>Most of the region is within National Park Boundaries, especially the high terrain</a:t>
            </a:r>
          </a:p>
          <a:p>
            <a:endParaRPr lang="en-US" sz="2400" dirty="0">
              <a:solidFill>
                <a:srgbClr val="FFFFFF"/>
              </a:solidFill>
            </a:endParaRPr>
          </a:p>
          <a:p>
            <a:r>
              <a:rPr lang="en-US" sz="2400" dirty="0" smtClean="0">
                <a:solidFill>
                  <a:srgbClr val="FFFFFF"/>
                </a:solidFill>
              </a:rPr>
              <a:t>Other important regions include the US Olympic National Forest and Wilderness Areas and the Quinault Indian Nation</a:t>
            </a:r>
            <a:endParaRPr lang="en-US" sz="2400" dirty="0">
              <a:solidFill>
                <a:srgbClr val="FFFFFF"/>
              </a:solidFill>
            </a:endParaRPr>
          </a:p>
        </p:txBody>
      </p:sp>
      <p:pic>
        <p:nvPicPr>
          <p:cNvPr id="7" name="Picture 6" descr="F01_v04.tif"/>
          <p:cNvPicPr>
            <a:picLocks noChangeAspect="1"/>
          </p:cNvPicPr>
          <p:nvPr/>
        </p:nvPicPr>
        <p:blipFill rotWithShape="1">
          <a:blip r:embed="rId4"/>
          <a:srcRect l="1682" t="36023" r="85431" b="29528"/>
          <a:stretch/>
        </p:blipFill>
        <p:spPr>
          <a:xfrm>
            <a:off x="1435100" y="1661583"/>
            <a:ext cx="1384300" cy="1615017"/>
          </a:xfrm>
          <a:prstGeom prst="rect">
            <a:avLst/>
          </a:prstGeom>
        </p:spPr>
      </p:pic>
      <p:cxnSp>
        <p:nvCxnSpPr>
          <p:cNvPr id="5" name="Straight Arrow Connector 4"/>
          <p:cNvCxnSpPr/>
          <p:nvPr/>
        </p:nvCxnSpPr>
        <p:spPr>
          <a:xfrm flipV="1">
            <a:off x="1612900" y="1435100"/>
            <a:ext cx="1422400" cy="45720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600200" y="2247900"/>
            <a:ext cx="1460500" cy="128270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063" y="458614"/>
            <a:ext cx="7583487" cy="1044388"/>
          </a:xfrm>
        </p:spPr>
        <p:txBody>
          <a:bodyPr/>
          <a:lstStyle/>
          <a:p>
            <a:r>
              <a:rPr lang="en-US" dirty="0" smtClean="0">
                <a:solidFill>
                  <a:srgbClr val="FFFFFF"/>
                </a:solidFill>
              </a:rPr>
              <a:t>The Climatology of the Olympic Peninsula</a:t>
            </a:r>
            <a:endParaRPr lang="en-US" dirty="0">
              <a:solidFill>
                <a:srgbClr val="FFFFFF"/>
              </a:solidFill>
            </a:endParaRPr>
          </a:p>
        </p:txBody>
      </p:sp>
      <p:sp>
        <p:nvSpPr>
          <p:cNvPr id="3" name="Content Placeholder 2"/>
          <p:cNvSpPr>
            <a:spLocks noGrp="1"/>
          </p:cNvSpPr>
          <p:nvPr>
            <p:ph idx="1"/>
          </p:nvPr>
        </p:nvSpPr>
        <p:spPr>
          <a:xfrm>
            <a:off x="215900" y="4804644"/>
            <a:ext cx="8674100" cy="2053355"/>
          </a:xfrm>
          <a:noFill/>
        </p:spPr>
        <p:txBody>
          <a:bodyPr>
            <a:normAutofit/>
          </a:bodyPr>
          <a:lstStyle/>
          <a:p>
            <a:r>
              <a:rPr lang="en-US" sz="2400" dirty="0" smtClean="0">
                <a:solidFill>
                  <a:srgbClr val="FFFFFF"/>
                </a:solidFill>
              </a:rPr>
              <a:t>Persistent moist onshore flow produces extraordinary annual precipitation totals </a:t>
            </a:r>
          </a:p>
          <a:p>
            <a:r>
              <a:rPr lang="en-US" sz="2400" dirty="0" smtClean="0">
                <a:solidFill>
                  <a:srgbClr val="FFFFFF"/>
                </a:solidFill>
              </a:rPr>
              <a:t>2500 mm (100”) on the coast and more than 4570 mm (180”) in the interior</a:t>
            </a:r>
          </a:p>
          <a:p>
            <a:endParaRPr lang="en-US" dirty="0"/>
          </a:p>
        </p:txBody>
      </p:sp>
      <p:pic>
        <p:nvPicPr>
          <p:cNvPr id="6" name="Picture 5" descr="F02_v01.tif"/>
          <p:cNvPicPr>
            <a:picLocks noChangeAspect="1"/>
          </p:cNvPicPr>
          <p:nvPr/>
        </p:nvPicPr>
        <p:blipFill>
          <a:blip r:embed="rId2"/>
          <a:stretch>
            <a:fillRect/>
          </a:stretch>
        </p:blipFill>
        <p:spPr>
          <a:xfrm>
            <a:off x="450905" y="1553802"/>
            <a:ext cx="4148195" cy="2668961"/>
          </a:xfrm>
          <a:prstGeom prst="rect">
            <a:avLst/>
          </a:prstGeom>
        </p:spPr>
      </p:pic>
      <p:pic>
        <p:nvPicPr>
          <p:cNvPr id="7" name="Picture 6" descr="F03_v01.tif"/>
          <p:cNvPicPr>
            <a:picLocks noChangeAspect="1"/>
          </p:cNvPicPr>
          <p:nvPr/>
        </p:nvPicPr>
        <p:blipFill>
          <a:blip r:embed="rId3"/>
          <a:stretch>
            <a:fillRect/>
          </a:stretch>
        </p:blipFill>
        <p:spPr>
          <a:xfrm>
            <a:off x="4850106" y="1452201"/>
            <a:ext cx="3965961" cy="2668961"/>
          </a:xfrm>
          <a:prstGeom prst="rect">
            <a:avLst/>
          </a:prstGeom>
        </p:spPr>
      </p:pic>
      <p:sp>
        <p:nvSpPr>
          <p:cNvPr id="8" name="TextBox 7"/>
          <p:cNvSpPr txBox="1"/>
          <p:nvPr/>
        </p:nvSpPr>
        <p:spPr>
          <a:xfrm>
            <a:off x="593946" y="4286263"/>
            <a:ext cx="3937033" cy="523220"/>
          </a:xfrm>
          <a:prstGeom prst="rect">
            <a:avLst/>
          </a:prstGeom>
          <a:noFill/>
        </p:spPr>
        <p:txBody>
          <a:bodyPr wrap="square" rtlCol="0">
            <a:spAutoFit/>
          </a:bodyPr>
          <a:lstStyle/>
          <a:p>
            <a:r>
              <a:rPr lang="en-US" sz="1400" dirty="0" smtClean="0">
                <a:solidFill>
                  <a:srgbClr val="BFF944"/>
                </a:solidFill>
              </a:rPr>
              <a:t>Climatology of MSLP from Nov-Feb from NCEP Reanalysis grids 1979 – 2012 </a:t>
            </a:r>
          </a:p>
        </p:txBody>
      </p:sp>
      <p:sp>
        <p:nvSpPr>
          <p:cNvPr id="10" name="TextBox 9"/>
          <p:cNvSpPr txBox="1"/>
          <p:nvPr/>
        </p:nvSpPr>
        <p:spPr>
          <a:xfrm>
            <a:off x="4978633" y="4108463"/>
            <a:ext cx="3828355" cy="738664"/>
          </a:xfrm>
          <a:prstGeom prst="rect">
            <a:avLst/>
          </a:prstGeom>
          <a:noFill/>
        </p:spPr>
        <p:txBody>
          <a:bodyPr wrap="square" rtlCol="0">
            <a:spAutoFit/>
          </a:bodyPr>
          <a:lstStyle/>
          <a:p>
            <a:r>
              <a:rPr lang="en-US" sz="1400" dirty="0" smtClean="0">
                <a:solidFill>
                  <a:srgbClr val="BFF944"/>
                </a:solidFill>
              </a:rPr>
              <a:t>Annual average precipitation in inches from  PRISM (Parameter-elevation Regressions Independent Slopes Model)</a:t>
            </a:r>
          </a:p>
        </p:txBody>
      </p:sp>
      <p:sp>
        <p:nvSpPr>
          <p:cNvPr id="11" name="Oval 10"/>
          <p:cNvSpPr/>
          <p:nvPr/>
        </p:nvSpPr>
        <p:spPr>
          <a:xfrm>
            <a:off x="5078793" y="1958984"/>
            <a:ext cx="1012980" cy="1126276"/>
          </a:xfrm>
          <a:prstGeom prst="ellipse">
            <a:avLst/>
          </a:prstGeom>
          <a:noFill/>
          <a:ln w="3492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454400" y="2327284"/>
            <a:ext cx="287872" cy="288916"/>
          </a:xfrm>
          <a:prstGeom prst="ellipse">
            <a:avLst/>
          </a:prstGeom>
          <a:noFill/>
          <a:ln w="3492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volution">
  <a:themeElements>
    <a:clrScheme name="Custom 2">
      <a:dk1>
        <a:srgbClr val="0852A0"/>
      </a:dk1>
      <a:lt1>
        <a:sysClr val="window" lastClr="FFFFFF"/>
      </a:lt1>
      <a:dk2>
        <a:srgbClr val="1B3861"/>
      </a:dk2>
      <a:lt2>
        <a:srgbClr val="287EB2"/>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15404</TotalTime>
  <Words>2026</Words>
  <Application>Microsoft Macintosh PowerPoint</Application>
  <PresentationFormat>On-screen Show (4:3)</PresentationFormat>
  <Paragraphs>271</Paragraphs>
  <Slides>40</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Revolution</vt:lpstr>
      <vt:lpstr>Equation</vt:lpstr>
      <vt:lpstr>OLYMPEX: A Ground-Validation Field Campaign for the Global Precipitation Mission (GPM) Satellite on the Olympic Peninsula in the Pacific Northwest</vt:lpstr>
      <vt:lpstr>OLYMPEX</vt:lpstr>
      <vt:lpstr>Newest precipitation satellite is the recently launched GPM satellite</vt:lpstr>
      <vt:lpstr>The Core Satellite of GPM</vt:lpstr>
      <vt:lpstr>The Core Satellite of GPM – Updated Instruments</vt:lpstr>
      <vt:lpstr>GPM samples a Nor’easter Snow Storm</vt:lpstr>
      <vt:lpstr>GPM</vt:lpstr>
      <vt:lpstr>The Olympic Peninsula</vt:lpstr>
      <vt:lpstr>The Climatology of the Olympic Peninsula</vt:lpstr>
      <vt:lpstr>Climatology of Olympic Peninsula</vt:lpstr>
      <vt:lpstr>Climatology of Olympic Peninsula</vt:lpstr>
      <vt:lpstr>Climatology of Olympic Peninsula</vt:lpstr>
      <vt:lpstr>Typical Frontal Passage  Three different regimes!</vt:lpstr>
      <vt:lpstr>Typical Frontal Passage  Three different regimes!</vt:lpstr>
      <vt:lpstr>OLYMPEX: Goals</vt:lpstr>
      <vt:lpstr>How to achieve these goals?</vt:lpstr>
      <vt:lpstr>Geographical Regions </vt:lpstr>
      <vt:lpstr>Ground Instrumentation Overview</vt:lpstr>
      <vt:lpstr>Ground Sites--Windward side of Olympics/Quinault Valley</vt:lpstr>
      <vt:lpstr>Ground Instruments – Tipping Bucket Networks </vt:lpstr>
      <vt:lpstr>Ground Instruments – Measuring Rain </vt:lpstr>
      <vt:lpstr>Ground Instruments – Measuring Rain </vt:lpstr>
      <vt:lpstr>Ground Instrumentation Radar</vt:lpstr>
      <vt:lpstr>Ground Instrumentation Radar</vt:lpstr>
      <vt:lpstr>Ground Sites – NPOL Radar</vt:lpstr>
      <vt:lpstr>Ground Sites– Doppler on Wheels (DOW)</vt:lpstr>
      <vt:lpstr>High Terrain Measurements</vt:lpstr>
      <vt:lpstr>Snow Camera Installations 2014 - 2015</vt:lpstr>
      <vt:lpstr>Precipitation event (snow) + Accumulation 1 of 2</vt:lpstr>
      <vt:lpstr>Accumulation 2 of 2</vt:lpstr>
      <vt:lpstr>Hurricane Ridge</vt:lpstr>
      <vt:lpstr>High Elevation Ground Sites – No Power</vt:lpstr>
      <vt:lpstr>Testing this year for high elevation installations with no power – Trailer at Snoqualmie Pass</vt:lpstr>
      <vt:lpstr>Testing this year for high elevation installations with no power – Trailer at Snoqualmie Pass</vt:lpstr>
      <vt:lpstr>PowerPoint Presentation</vt:lpstr>
      <vt:lpstr>PowerPoint Presentation</vt:lpstr>
      <vt:lpstr>Aircraft</vt:lpstr>
      <vt:lpstr>PowerPoint Presentation</vt:lpstr>
      <vt:lpstr>Summary</vt:lpstr>
      <vt:lpstr>Acknowledgments</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McMurdie</dc:creator>
  <cp:lastModifiedBy>Robert Houze</cp:lastModifiedBy>
  <cp:revision>140</cp:revision>
  <cp:lastPrinted>2014-12-16T06:50:00Z</cp:lastPrinted>
  <dcterms:created xsi:type="dcterms:W3CDTF">2014-12-13T13:53:58Z</dcterms:created>
  <dcterms:modified xsi:type="dcterms:W3CDTF">2015-05-04T00:50:26Z</dcterms:modified>
</cp:coreProperties>
</file>