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7" r:id="rId2"/>
    <p:sldId id="293" r:id="rId3"/>
    <p:sldId id="289" r:id="rId4"/>
    <p:sldId id="316" r:id="rId5"/>
    <p:sldId id="319" r:id="rId6"/>
    <p:sldId id="320" r:id="rId7"/>
    <p:sldId id="295" r:id="rId8"/>
    <p:sldId id="258" r:id="rId9"/>
    <p:sldId id="321" r:id="rId10"/>
    <p:sldId id="322" r:id="rId11"/>
    <p:sldId id="332" r:id="rId12"/>
    <p:sldId id="323" r:id="rId13"/>
    <p:sldId id="324" r:id="rId14"/>
    <p:sldId id="325" r:id="rId15"/>
    <p:sldId id="333" r:id="rId16"/>
    <p:sldId id="297" r:id="rId17"/>
    <p:sldId id="296" r:id="rId18"/>
    <p:sldId id="334" r:id="rId19"/>
    <p:sldId id="335" r:id="rId20"/>
    <p:sldId id="326" r:id="rId21"/>
    <p:sldId id="328" r:id="rId22"/>
    <p:sldId id="329" r:id="rId23"/>
    <p:sldId id="298" r:id="rId24"/>
    <p:sldId id="337" r:id="rId25"/>
    <p:sldId id="303" r:id="rId26"/>
    <p:sldId id="331" r:id="rId27"/>
    <p:sldId id="306" r:id="rId28"/>
    <p:sldId id="308" r:id="rId29"/>
    <p:sldId id="282" r:id="rId30"/>
    <p:sldId id="283" r:id="rId31"/>
    <p:sldId id="309" r:id="rId32"/>
    <p:sldId id="310" r:id="rId33"/>
    <p:sldId id="272" r:id="rId34"/>
    <p:sldId id="273" r:id="rId35"/>
    <p:sldId id="338" r:id="rId36"/>
    <p:sldId id="339" r:id="rId37"/>
    <p:sldId id="284" r:id="rId38"/>
    <p:sldId id="285" r:id="rId39"/>
    <p:sldId id="314" r:id="rId40"/>
    <p:sldId id="34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CD27"/>
    <a:srgbClr val="F41FFF"/>
    <a:srgbClr val="B86F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0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721F6-D3CB-6049-A2B6-80A34FC3BAE4}" type="datetimeFigureOut">
              <a:rPr lang="en-US" smtClean="0"/>
              <a:t>5/3/15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F710A-858E-854C-8962-C7C72F3230C2}" type="slidenum">
              <a:rPr lang="en-US" smtClean="0"/>
              <a:t>‹#›</a:t>
            </a:fld>
            <a:endParaRPr lang="en-US"/>
          </a:p>
        </p:txBody>
      </p:sp>
    </p:spTree>
    <p:extLst>
      <p:ext uri="{BB962C8B-B14F-4D97-AF65-F5344CB8AC3E}">
        <p14:creationId xmlns:p14="http://schemas.microsoft.com/office/powerpoint/2010/main" val="212682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18</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23</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24</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27</a:t>
            </a:fld>
            <a:endParaRPr lang="en-US"/>
          </a:p>
        </p:txBody>
      </p:sp>
    </p:spTree>
    <p:extLst>
      <p:ext uri="{BB962C8B-B14F-4D97-AF65-F5344CB8AC3E}">
        <p14:creationId xmlns:p14="http://schemas.microsoft.com/office/powerpoint/2010/main" val="339475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PIP bulb burned out</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31</a:t>
            </a:fld>
            <a:endParaRPr lang="en-US"/>
          </a:p>
        </p:txBody>
      </p:sp>
    </p:spTree>
    <p:extLst>
      <p:ext uri="{BB962C8B-B14F-4D97-AF65-F5344CB8AC3E}">
        <p14:creationId xmlns:p14="http://schemas.microsoft.com/office/powerpoint/2010/main" val="133070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BCE554EF-835F-5C47-813B-B6D72EE85B48}" type="datetimeFigureOut">
              <a:rPr lang="en-US" smtClean="0"/>
              <a:t>5/3/15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CE554EF-835F-5C47-813B-B6D72EE85B48}" type="datetimeFigureOut">
              <a:rPr lang="en-US" smtClean="0"/>
              <a:t>5/3/15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88E49-A32A-9948-BF80-8E081D6EEA4E}"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CE554EF-835F-5C47-813B-B6D72EE85B48}" type="datetimeFigureOut">
              <a:rPr lang="en-US" smtClean="0"/>
              <a:t>5/3/15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BCE554EF-835F-5C47-813B-B6D72EE85B48}" type="datetimeFigureOut">
              <a:rPr lang="en-US" smtClean="0"/>
              <a:t>5/3/15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F8B88E49-A32A-9948-BF80-8E081D6EEA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 Id="rId3" Type="http://schemas.openxmlformats.org/officeDocument/2006/relationships/image" Target="../media/image29.tif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32.tiff"/></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9.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1" Type="http://schemas.openxmlformats.org/officeDocument/2006/relationships/slideLayout" Target="../slideLayouts/slideLayout9.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g"/><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9.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tif"/></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0.emf"/><Relationship Id="rId5" Type="http://schemas.openxmlformats.org/officeDocument/2006/relationships/image" Target="../media/image7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hyperlink" Target="http://www.nasa.gov/content/goddard/gpm-sees-noreaster-dump-snow-on-new-england/%23.VNaD3CfNUg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tiff"/><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5700" y="2124075"/>
            <a:ext cx="6503811" cy="1470025"/>
          </a:xfrm>
        </p:spPr>
        <p:txBody>
          <a:bodyPr/>
          <a:lstStyle/>
          <a:p>
            <a:r>
              <a:rPr lang="en-US" sz="3200" dirty="0" smtClean="0"/>
              <a:t>OLYMPEX: A Ground-Validation Field Campaign for the Global Precipitation Mission (GPM) Satellite on the Olympic Peninsula in the Pacific Northwest</a:t>
            </a:r>
            <a:endParaRPr lang="en-US" sz="3200" dirty="0"/>
          </a:p>
        </p:txBody>
      </p:sp>
      <p:sp>
        <p:nvSpPr>
          <p:cNvPr id="3" name="Subtitle 2"/>
          <p:cNvSpPr>
            <a:spLocks noGrp="1"/>
          </p:cNvSpPr>
          <p:nvPr>
            <p:ph type="subTitle" idx="1"/>
          </p:nvPr>
        </p:nvSpPr>
        <p:spPr>
          <a:xfrm>
            <a:off x="225778" y="4161264"/>
            <a:ext cx="8551333" cy="788562"/>
          </a:xfrm>
        </p:spPr>
        <p:txBody>
          <a:bodyPr>
            <a:normAutofit fontScale="92500" lnSpcReduction="20000"/>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 William </a:t>
            </a:r>
            <a:r>
              <a:rPr lang="en-US" dirty="0" err="1" smtClean="0"/>
              <a:t>Baccus</a:t>
            </a:r>
            <a:r>
              <a:rPr lang="en-US" dirty="0" smtClean="0"/>
              <a:t>, National Park Service</a:t>
            </a:r>
            <a:endParaRPr lang="en-US" dirty="0"/>
          </a:p>
        </p:txBody>
      </p:sp>
      <p:pic>
        <p:nvPicPr>
          <p:cNvPr id="4" name="Picture 3" descr="logo_image2.png"/>
          <p:cNvPicPr>
            <a:picLocks noChangeAspect="1"/>
          </p:cNvPicPr>
          <p:nvPr/>
        </p:nvPicPr>
        <p:blipFill>
          <a:blip r:embed="rId2"/>
          <a:stretch>
            <a:fillRect/>
          </a:stretch>
        </p:blipFill>
        <p:spPr>
          <a:xfrm>
            <a:off x="540457" y="872641"/>
            <a:ext cx="2413000" cy="2045668"/>
          </a:xfrm>
          <a:prstGeom prst="rect">
            <a:avLst/>
          </a:prstGeom>
        </p:spPr>
      </p:pic>
      <p:grpSp>
        <p:nvGrpSpPr>
          <p:cNvPr id="5" name="Group 4"/>
          <p:cNvGrpSpPr/>
          <p:nvPr/>
        </p:nvGrpSpPr>
        <p:grpSpPr>
          <a:xfrm>
            <a:off x="1508476"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2832912" y="6286500"/>
            <a:ext cx="5495728" cy="369332"/>
          </a:xfrm>
          <a:prstGeom prst="rect">
            <a:avLst/>
          </a:prstGeom>
          <a:noFill/>
        </p:spPr>
        <p:txBody>
          <a:bodyPr wrap="none" rtlCol="0">
            <a:spAutoFit/>
          </a:bodyPr>
          <a:lstStyle/>
          <a:p>
            <a:pPr algn="r"/>
            <a:r>
              <a:rPr lang="en-US" dirty="0" smtClean="0">
                <a:solidFill>
                  <a:schemeClr val="bg1"/>
                </a:solidFill>
              </a:rPr>
              <a:t>Utah State University, Logan  UT, 13 February, 2015</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solidFill>
                  <a:srgbClr val="FFFFFF"/>
                </a:solidFill>
              </a:rPr>
              <a:t>Climatology of Olympic Peninsula</a:t>
            </a:r>
            <a:endParaRPr lang="en-US" dirty="0">
              <a:solidFill>
                <a:srgbClr val="FFFFFF"/>
              </a:solidFill>
            </a:endParaRPr>
          </a:p>
        </p:txBody>
      </p:sp>
      <p:sp>
        <p:nvSpPr>
          <p:cNvPr id="8" name="TextBox 7"/>
          <p:cNvSpPr txBox="1"/>
          <p:nvPr/>
        </p:nvSpPr>
        <p:spPr>
          <a:xfrm>
            <a:off x="213895" y="5660445"/>
            <a:ext cx="8716210" cy="923330"/>
          </a:xfrm>
          <a:prstGeom prst="rect">
            <a:avLst/>
          </a:prstGeom>
          <a:noFill/>
        </p:spPr>
        <p:txBody>
          <a:bodyPr wrap="square" rtlCol="0">
            <a:spAutoFit/>
          </a:bodyPr>
          <a:lstStyle/>
          <a:p>
            <a:r>
              <a:rPr lang="en-US" dirty="0" smtClean="0">
                <a:solidFill>
                  <a:schemeClr val="bg1"/>
                </a:solidFill>
              </a:rPr>
              <a:t>Rainiest months: Nov, Dec, Jan.  Range from 3.5” (90 mm) to 30” (750 mm) in Nov.</a:t>
            </a:r>
          </a:p>
          <a:p>
            <a:r>
              <a:rPr lang="en-US" dirty="0" smtClean="0">
                <a:solidFill>
                  <a:schemeClr val="bg1"/>
                </a:solidFill>
              </a:rPr>
              <a:t>On any given day in Nov, Dec, Jan there </a:t>
            </a:r>
            <a:r>
              <a:rPr lang="en-US" dirty="0" smtClean="0">
                <a:solidFill>
                  <a:srgbClr val="FFFF00"/>
                </a:solidFill>
              </a:rPr>
              <a:t>is a </a:t>
            </a:r>
            <a:r>
              <a:rPr lang="en-US" b="1" dirty="0" smtClean="0">
                <a:solidFill>
                  <a:srgbClr val="FFFF00"/>
                </a:solidFill>
              </a:rPr>
              <a:t>73% probability of receiving &gt;0.01” </a:t>
            </a:r>
            <a:r>
              <a:rPr lang="en-US" b="1" dirty="0" smtClean="0">
                <a:solidFill>
                  <a:schemeClr val="bg1"/>
                </a:solidFill>
              </a:rPr>
              <a:t>rain </a:t>
            </a:r>
            <a:r>
              <a:rPr lang="en-US" dirty="0" smtClean="0">
                <a:solidFill>
                  <a:schemeClr val="bg1"/>
                </a:solidFill>
              </a:rPr>
              <a:t>and a </a:t>
            </a:r>
            <a:r>
              <a:rPr lang="en-US" b="1" dirty="0" smtClean="0">
                <a:solidFill>
                  <a:schemeClr val="accent3">
                    <a:lumMod val="60000"/>
                    <a:lumOff val="40000"/>
                  </a:schemeClr>
                </a:solidFill>
              </a:rPr>
              <a:t>36% probability of receiving &gt; 0.5” </a:t>
            </a:r>
            <a:r>
              <a:rPr lang="en-US" b="1" dirty="0" smtClean="0">
                <a:solidFill>
                  <a:schemeClr val="bg1"/>
                </a:solidFill>
              </a:rPr>
              <a:t>rain</a:t>
            </a:r>
            <a:r>
              <a:rPr lang="en-US" dirty="0" smtClean="0">
                <a:solidFill>
                  <a:schemeClr val="bg1"/>
                </a:solidFill>
              </a:rPr>
              <a:t>.</a:t>
            </a:r>
            <a:endParaRPr lang="en-US" dirty="0">
              <a:solidFill>
                <a:schemeClr val="bg1"/>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2"/>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rgbClr val="FFFF00"/>
                </a:solidFill>
              </a:rPr>
              <a:t>Monthly Average Precipitation</a:t>
            </a:r>
            <a:endParaRPr lang="en-US" sz="1400" dirty="0">
              <a:solidFill>
                <a:srgbClr val="FFFF00"/>
              </a:solidFill>
            </a:endParaRPr>
          </a:p>
        </p:txBody>
      </p:sp>
      <p:pic>
        <p:nvPicPr>
          <p:cNvPr id="14" name="Picture 13" descr="F04_v01.tif"/>
          <p:cNvPicPr>
            <a:picLocks noChangeAspect="1"/>
          </p:cNvPicPr>
          <p:nvPr/>
        </p:nvPicPr>
        <p:blipFill>
          <a:blip r:embed="rId3"/>
          <a:stretch>
            <a:fillRect/>
          </a:stretch>
        </p:blipFill>
        <p:spPr>
          <a:xfrm>
            <a:off x="2806700" y="1256028"/>
            <a:ext cx="5272020" cy="4320543"/>
          </a:xfrm>
          <a:prstGeom prst="rect">
            <a:avLst/>
          </a:prstGeom>
        </p:spPr>
      </p:pic>
      <p:sp>
        <p:nvSpPr>
          <p:cNvPr id="62" name="Rectangle 61"/>
          <p:cNvSpPr/>
          <p:nvPr/>
        </p:nvSpPr>
        <p:spPr>
          <a:xfrm>
            <a:off x="3644900" y="1482145"/>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13895" y="4997822"/>
            <a:ext cx="4193005" cy="1754327"/>
          </a:xfrm>
          <a:prstGeom prst="rect">
            <a:avLst/>
          </a:prstGeom>
          <a:solidFill>
            <a:schemeClr val="bg1"/>
          </a:solidFill>
          <a:ln>
            <a:solidFill>
              <a:srgbClr val="CD38CA"/>
            </a:solidFill>
          </a:ln>
        </p:spPr>
        <p:txBody>
          <a:bodyPr wrap="square" rtlCol="0">
            <a:spAutoFit/>
          </a:bodyPr>
          <a:lstStyle/>
          <a:p>
            <a:r>
              <a:rPr lang="en-US" dirty="0" smtClean="0">
                <a:solidFill>
                  <a:srgbClr val="CD38CA"/>
                </a:solidFill>
                <a:latin typeface="Arial"/>
                <a:cs typeface="Arial"/>
              </a:rPr>
              <a:t>Longest period with continuous rain (daily </a:t>
            </a:r>
            <a:r>
              <a:rPr lang="en-US" dirty="0" err="1" smtClean="0">
                <a:solidFill>
                  <a:srgbClr val="CD38CA"/>
                </a:solidFill>
                <a:latin typeface="Arial"/>
                <a:cs typeface="Arial"/>
              </a:rPr>
              <a:t>precip</a:t>
            </a:r>
            <a:r>
              <a:rPr lang="en-US" dirty="0" smtClean="0">
                <a:solidFill>
                  <a:srgbClr val="CD38CA"/>
                </a:solidFill>
                <a:latin typeface="Arial"/>
                <a:cs typeface="Arial"/>
              </a:rPr>
              <a:t> &gt;=0.01”) = 49 days – Dec 1982.</a:t>
            </a:r>
          </a:p>
          <a:p>
            <a:endParaRPr lang="en-US" dirty="0" smtClean="0">
              <a:solidFill>
                <a:srgbClr val="CD38CA"/>
              </a:solidFill>
              <a:latin typeface="Arial"/>
              <a:cs typeface="Arial"/>
            </a:endParaRPr>
          </a:p>
          <a:p>
            <a:r>
              <a:rPr lang="en-US" dirty="0" smtClean="0">
                <a:solidFill>
                  <a:srgbClr val="CD38CA"/>
                </a:solidFill>
                <a:latin typeface="Arial"/>
                <a:cs typeface="Arial"/>
              </a:rPr>
              <a:t>Probability of 2 week period receiving &gt;= 16” (~400mm) = 4%</a:t>
            </a:r>
            <a:endParaRPr lang="en-US" dirty="0">
              <a:solidFill>
                <a:srgbClr val="FF0000"/>
              </a:solidFill>
              <a:latin typeface="Arial"/>
              <a:cs typeface="Aria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learwater_wet_periods.png"/>
          <p:cNvPicPr>
            <a:picLocks noChangeAspect="1"/>
          </p:cNvPicPr>
          <p:nvPr/>
        </p:nvPicPr>
        <p:blipFill>
          <a:blip r:embed="rId2"/>
          <a:stretch>
            <a:fillRect/>
          </a:stretch>
        </p:blipFill>
        <p:spPr>
          <a:xfrm>
            <a:off x="370190" y="1460500"/>
            <a:ext cx="4049409" cy="3344082"/>
          </a:xfrm>
          <a:prstGeom prst="rect">
            <a:avLst/>
          </a:prstGeom>
        </p:spPr>
      </p:pic>
      <p:pic>
        <p:nvPicPr>
          <p:cNvPr id="12" name="Picture 11" descr="Clearwater_dryperiods.png"/>
          <p:cNvPicPr>
            <a:picLocks noChangeAspect="1"/>
          </p:cNvPicPr>
          <p:nvPr/>
        </p:nvPicPr>
        <p:blipFill>
          <a:blip r:embed="rId3"/>
          <a:stretch>
            <a:fillRect/>
          </a:stretch>
        </p:blipFill>
        <p:spPr>
          <a:xfrm>
            <a:off x="4673600" y="1447800"/>
            <a:ext cx="4114724" cy="3365500"/>
          </a:xfrm>
          <a:prstGeom prst="rect">
            <a:avLst/>
          </a:prstGeom>
        </p:spPr>
      </p:pic>
      <p:sp>
        <p:nvSpPr>
          <p:cNvPr id="13" name="TextBox 12"/>
          <p:cNvSpPr txBox="1"/>
          <p:nvPr/>
        </p:nvSpPr>
        <p:spPr>
          <a:xfrm>
            <a:off x="4747795" y="4997822"/>
            <a:ext cx="4193005" cy="1477328"/>
          </a:xfrm>
          <a:prstGeom prst="rect">
            <a:avLst/>
          </a:prstGeom>
          <a:solidFill>
            <a:srgbClr val="FFFFFF"/>
          </a:solidFill>
          <a:ln>
            <a:solidFill>
              <a:srgbClr val="008000"/>
            </a:solidFill>
          </a:ln>
        </p:spPr>
        <p:txBody>
          <a:bodyPr wrap="square" rtlCol="0">
            <a:spAutoFit/>
          </a:bodyPr>
          <a:lstStyle/>
          <a:p>
            <a:r>
              <a:rPr lang="en-US" dirty="0" smtClean="0">
                <a:solidFill>
                  <a:srgbClr val="008000"/>
                </a:solidFill>
                <a:latin typeface="Arial"/>
                <a:cs typeface="Arial"/>
              </a:rPr>
              <a:t>Longest ‘dry’ period with daily </a:t>
            </a:r>
            <a:r>
              <a:rPr lang="en-US" dirty="0" err="1" smtClean="0">
                <a:solidFill>
                  <a:srgbClr val="008000"/>
                </a:solidFill>
                <a:latin typeface="Arial"/>
                <a:cs typeface="Arial"/>
              </a:rPr>
              <a:t>precip</a:t>
            </a:r>
            <a:r>
              <a:rPr lang="en-US" dirty="0" smtClean="0">
                <a:solidFill>
                  <a:srgbClr val="008000"/>
                </a:solidFill>
                <a:latin typeface="Arial"/>
                <a:cs typeface="Arial"/>
              </a:rPr>
              <a:t> &lt;=0.05”) = 18 days – Dec 1985.  </a:t>
            </a:r>
          </a:p>
          <a:p>
            <a:endParaRPr lang="en-US" dirty="0" smtClean="0">
              <a:solidFill>
                <a:srgbClr val="008000"/>
              </a:solidFill>
              <a:latin typeface="Arial"/>
              <a:cs typeface="Arial"/>
            </a:endParaRPr>
          </a:p>
          <a:p>
            <a:r>
              <a:rPr lang="en-US" dirty="0" smtClean="0">
                <a:solidFill>
                  <a:srgbClr val="008000"/>
                </a:solidFill>
                <a:latin typeface="Arial"/>
                <a:cs typeface="Arial"/>
              </a:rPr>
              <a:t>Probability of 2 week period of &lt;= 0.10 (~2.5 mm) during Nov-Feb = 0.25%</a:t>
            </a:r>
            <a:endParaRPr lang="en-US" dirty="0">
              <a:solidFill>
                <a:srgbClr val="008000"/>
              </a:solidFill>
              <a:latin typeface="Arial"/>
              <a:cs typeface="Arial"/>
            </a:endParaRPr>
          </a:p>
        </p:txBody>
      </p:sp>
      <p:sp>
        <p:nvSpPr>
          <p:cNvPr id="14" name="TextBox 13"/>
          <p:cNvSpPr txBox="1"/>
          <p:nvPr/>
        </p:nvSpPr>
        <p:spPr>
          <a:xfrm>
            <a:off x="2019300" y="1739900"/>
            <a:ext cx="2286000" cy="646331"/>
          </a:xfrm>
          <a:prstGeom prst="rect">
            <a:avLst/>
          </a:prstGeom>
          <a:noFill/>
        </p:spPr>
        <p:txBody>
          <a:bodyPr wrap="square" rtlCol="0">
            <a:spAutoFit/>
          </a:bodyPr>
          <a:lstStyle/>
          <a:p>
            <a:r>
              <a:rPr lang="en-US" dirty="0" smtClean="0"/>
              <a:t>Clearwater </a:t>
            </a:r>
            <a:r>
              <a:rPr lang="en-US" dirty="0" smtClean="0">
                <a:solidFill>
                  <a:schemeClr val="accent6">
                    <a:lumMod val="60000"/>
                    <a:lumOff val="40000"/>
                  </a:schemeClr>
                </a:solidFill>
              </a:rPr>
              <a:t>Wet </a:t>
            </a:r>
            <a:r>
              <a:rPr lang="en-US" dirty="0" smtClean="0"/>
              <a:t>Spells Nov - Feb</a:t>
            </a:r>
            <a:endParaRPr lang="en-US" dirty="0"/>
          </a:p>
        </p:txBody>
      </p:sp>
      <p:sp>
        <p:nvSpPr>
          <p:cNvPr id="15" name="TextBox 14"/>
          <p:cNvSpPr txBox="1"/>
          <p:nvPr/>
        </p:nvSpPr>
        <p:spPr>
          <a:xfrm>
            <a:off x="6311900" y="1727200"/>
            <a:ext cx="2286000" cy="646331"/>
          </a:xfrm>
          <a:prstGeom prst="rect">
            <a:avLst/>
          </a:prstGeom>
          <a:noFill/>
        </p:spPr>
        <p:txBody>
          <a:bodyPr wrap="square" rtlCol="0">
            <a:spAutoFit/>
          </a:bodyPr>
          <a:lstStyle/>
          <a:p>
            <a:r>
              <a:rPr lang="en-US" dirty="0" smtClean="0"/>
              <a:t>Clearwater </a:t>
            </a:r>
            <a:r>
              <a:rPr lang="en-US" dirty="0" smtClean="0">
                <a:solidFill>
                  <a:srgbClr val="1DCD27"/>
                </a:solidFill>
              </a:rPr>
              <a:t>Dry</a:t>
            </a:r>
            <a:r>
              <a:rPr lang="en-US" dirty="0" smtClean="0">
                <a:solidFill>
                  <a:schemeClr val="accent3">
                    <a:lumMod val="60000"/>
                    <a:lumOff val="40000"/>
                  </a:schemeClr>
                </a:solidFill>
              </a:rPr>
              <a:t> </a:t>
            </a:r>
            <a:r>
              <a:rPr lang="en-US" dirty="0" smtClean="0"/>
              <a:t>Spells Nov - Feb</a:t>
            </a:r>
            <a:endParaRPr lang="en-US" dirty="0"/>
          </a:p>
        </p:txBody>
      </p:sp>
      <p:grpSp>
        <p:nvGrpSpPr>
          <p:cNvPr id="17" name="Group 60"/>
          <p:cNvGrpSpPr/>
          <p:nvPr/>
        </p:nvGrpSpPr>
        <p:grpSpPr>
          <a:xfrm>
            <a:off x="7531100" y="152400"/>
            <a:ext cx="1435100" cy="1054100"/>
            <a:chOff x="203200" y="1778000"/>
            <a:chExt cx="2157654" cy="1651000"/>
          </a:xfrm>
        </p:grpSpPr>
        <p:pic>
          <p:nvPicPr>
            <p:cNvPr id="18" name="Picture 7" descr="olympex_topo"/>
            <p:cNvPicPr>
              <a:picLocks noChangeAspect="1" noChangeArrowheads="1"/>
            </p:cNvPicPr>
            <p:nvPr/>
          </p:nvPicPr>
          <p:blipFill>
            <a:blip r:embed="rId4"/>
            <a:srcRect t="5795" r="6477" b="7951"/>
            <a:stretch>
              <a:fillRect/>
            </a:stretch>
          </p:blipFill>
          <p:spPr bwMode="auto">
            <a:xfrm>
              <a:off x="203200" y="1778000"/>
              <a:ext cx="2157654" cy="1651000"/>
            </a:xfrm>
            <a:prstGeom prst="rect">
              <a:avLst/>
            </a:prstGeom>
            <a:noFill/>
            <a:ln w="9525">
              <a:noFill/>
              <a:miter lim="800000"/>
              <a:headEnd/>
              <a:tailEnd/>
            </a:ln>
          </p:spPr>
        </p:pic>
        <p:sp>
          <p:nvSpPr>
            <p:cNvPr id="19" name="Teardrop 18"/>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21868" y="1221157"/>
            <a:ext cx="4396232" cy="3529437"/>
          </a:xfrm>
          <a:prstGeom prst="rect">
            <a:avLst/>
          </a:prstGeom>
        </p:spPr>
      </p:pic>
      <p:sp>
        <p:nvSpPr>
          <p:cNvPr id="2" name="Title 1"/>
          <p:cNvSpPr>
            <a:spLocks noGrp="1"/>
          </p:cNvSpPr>
          <p:nvPr>
            <p:ph type="title"/>
          </p:nvPr>
        </p:nvSpPr>
        <p:spPr>
          <a:xfrm>
            <a:off x="779463" y="387698"/>
            <a:ext cx="7583487" cy="609914"/>
          </a:xfrm>
        </p:spPr>
        <p:txBody>
          <a:bodyPr>
            <a:normAutofit fontScale="90000"/>
          </a:bodyPr>
          <a:lstStyle/>
          <a:p>
            <a:r>
              <a:rPr lang="en-US" dirty="0" smtClean="0"/>
              <a:t>Climatology of Olympic Peninsula</a:t>
            </a:r>
            <a:endParaRPr lang="en-US" dirty="0"/>
          </a:p>
        </p:txBody>
      </p:sp>
      <p:grpSp>
        <p:nvGrpSpPr>
          <p:cNvPr id="3" name="Group 12"/>
          <p:cNvGrpSpPr/>
          <p:nvPr/>
        </p:nvGrpSpPr>
        <p:grpSpPr>
          <a:xfrm>
            <a:off x="6375400" y="3709988"/>
            <a:ext cx="2352675" cy="2081212"/>
            <a:chOff x="6010275" y="1719506"/>
            <a:chExt cx="2352675" cy="2081212"/>
          </a:xfrm>
        </p:grpSpPr>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grpSp>
      <p:pic>
        <p:nvPicPr>
          <p:cNvPr id="18" name="Picture 17" descr="quinault_rain_snowline.JPG"/>
          <p:cNvPicPr>
            <a:picLocks noChangeAspect="1"/>
          </p:cNvPicPr>
          <p:nvPr/>
        </p:nvPicPr>
        <p:blipFill>
          <a:blip r:embed="rId4"/>
          <a:stretch>
            <a:fillRect/>
          </a:stretch>
        </p:blipFill>
        <p:spPr>
          <a:xfrm>
            <a:off x="5562600" y="1562100"/>
            <a:ext cx="2800350" cy="1866900"/>
          </a:xfrm>
          <a:prstGeom prst="rect">
            <a:avLst/>
          </a:prstGeom>
        </p:spPr>
      </p:pic>
      <p:sp>
        <p:nvSpPr>
          <p:cNvPr id="19" name="TextBox 18"/>
          <p:cNvSpPr txBox="1"/>
          <p:nvPr/>
        </p:nvSpPr>
        <p:spPr>
          <a:xfrm>
            <a:off x="283720" y="4991894"/>
            <a:ext cx="6261100" cy="1200329"/>
          </a:xfrm>
          <a:prstGeom prst="rect">
            <a:avLst/>
          </a:prstGeom>
          <a:noFill/>
        </p:spPr>
        <p:txBody>
          <a:bodyPr wrap="square" rtlCol="0">
            <a:spAutoFit/>
          </a:bodyPr>
          <a:lstStyle/>
          <a:p>
            <a:pPr marL="274320" indent="-274320">
              <a:buFont typeface="Wingdings" charset="2"/>
              <a:buChar char="Ø"/>
            </a:pPr>
            <a:r>
              <a:rPr lang="en-US" dirty="0" smtClean="0">
                <a:solidFill>
                  <a:schemeClr val="bg1"/>
                </a:solidFill>
              </a:rPr>
              <a:t>Mean 0°C level in winter during moist onshore flow = ~1.5 Km</a:t>
            </a:r>
          </a:p>
          <a:p>
            <a:pPr marL="274320" indent="-274320">
              <a:buFont typeface="Wingdings" charset="2"/>
              <a:buChar char="Ø"/>
            </a:pPr>
            <a:r>
              <a:rPr lang="en-US" dirty="0" smtClean="0">
                <a:solidFill>
                  <a:schemeClr val="bg1"/>
                </a:solidFill>
              </a:rPr>
              <a:t>This varies a lot from storm to storm and within each storm.</a:t>
            </a:r>
          </a:p>
        </p:txBody>
      </p:sp>
      <p:cxnSp>
        <p:nvCxnSpPr>
          <p:cNvPr id="21" name="Straight Connector 20"/>
          <p:cNvCxnSpPr/>
          <p:nvPr/>
        </p:nvCxnSpPr>
        <p:spPr>
          <a:xfrm rot="5400000" flipH="1" flipV="1">
            <a:off x="1116806" y="3137124"/>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grpSp>
        <p:nvGrpSpPr>
          <p:cNvPr id="10" name="Group 9"/>
          <p:cNvGrpSpPr/>
          <p:nvPr/>
        </p:nvGrpSpPr>
        <p:grpSpPr>
          <a:xfrm>
            <a:off x="786272" y="1384300"/>
            <a:ext cx="6528928" cy="4991100"/>
            <a:chOff x="786272" y="1384300"/>
            <a:chExt cx="6528928" cy="4991100"/>
          </a:xfrm>
        </p:grpSpPr>
        <p:sp>
          <p:nvSpPr>
            <p:cNvPr id="3" name="TextBox 2"/>
            <p:cNvSpPr txBox="1"/>
            <p:nvPr/>
          </p:nvSpPr>
          <p:spPr>
            <a:xfrm>
              <a:off x="786272" y="1424913"/>
              <a:ext cx="1224088" cy="369332"/>
            </a:xfrm>
            <a:prstGeom prst="rect">
              <a:avLst/>
            </a:prstGeom>
            <a:noFill/>
          </p:spPr>
          <p:txBody>
            <a:bodyPr wrap="none" rtlCol="0">
              <a:spAutoFit/>
            </a:bodyPr>
            <a:lstStyle/>
            <a:p>
              <a:r>
                <a:rPr lang="en-US" dirty="0" smtClean="0">
                  <a:solidFill>
                    <a:srgbClr val="FFFFFF"/>
                  </a:solidFill>
                </a:rPr>
                <a:t>Prefrontal</a:t>
              </a:r>
            </a:p>
          </p:txBody>
        </p:sp>
        <p:pic>
          <p:nvPicPr>
            <p:cNvPr id="7" name="Picture 6" descr="20130225014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384300"/>
              <a:ext cx="4991100" cy="4991100"/>
            </a:xfrm>
            <a:prstGeom prst="rect">
              <a:avLst/>
            </a:prstGeom>
          </p:spPr>
        </p:pic>
      </p:grpSp>
      <p:grpSp>
        <p:nvGrpSpPr>
          <p:cNvPr id="12" name="Group 11"/>
          <p:cNvGrpSpPr/>
          <p:nvPr/>
        </p:nvGrpSpPr>
        <p:grpSpPr>
          <a:xfrm>
            <a:off x="697372" y="1409700"/>
            <a:ext cx="6681328" cy="5054600"/>
            <a:chOff x="697372" y="1409700"/>
            <a:chExt cx="6681328" cy="5054600"/>
          </a:xfrm>
        </p:grpSpPr>
        <p:sp>
          <p:nvSpPr>
            <p:cNvPr id="9" name="TextBox 8"/>
            <p:cNvSpPr txBox="1"/>
            <p:nvPr/>
          </p:nvSpPr>
          <p:spPr>
            <a:xfrm>
              <a:off x="697372" y="3037813"/>
              <a:ext cx="928459" cy="369332"/>
            </a:xfrm>
            <a:prstGeom prst="rect">
              <a:avLst/>
            </a:prstGeom>
            <a:noFill/>
          </p:spPr>
          <p:txBody>
            <a:bodyPr wrap="none" rtlCol="0">
              <a:spAutoFit/>
            </a:bodyPr>
            <a:lstStyle/>
            <a:p>
              <a:r>
                <a:rPr lang="en-US" dirty="0" smtClean="0">
                  <a:solidFill>
                    <a:srgbClr val="FFFFFF"/>
                  </a:solidFill>
                </a:rPr>
                <a:t>Frontal</a:t>
              </a:r>
            </a:p>
          </p:txBody>
        </p:sp>
        <p:pic>
          <p:nvPicPr>
            <p:cNvPr id="11" name="Picture 10" descr="2013022506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409700"/>
              <a:ext cx="5054600" cy="5054600"/>
            </a:xfrm>
            <a:prstGeom prst="rect">
              <a:avLst/>
            </a:prstGeom>
          </p:spPr>
        </p:pic>
      </p:grpSp>
      <p:grpSp>
        <p:nvGrpSpPr>
          <p:cNvPr id="14" name="Group 13"/>
          <p:cNvGrpSpPr/>
          <p:nvPr/>
        </p:nvGrpSpPr>
        <p:grpSpPr>
          <a:xfrm>
            <a:off x="710072" y="1409700"/>
            <a:ext cx="6681328" cy="5054600"/>
            <a:chOff x="710072" y="1409700"/>
            <a:chExt cx="6681328" cy="5054600"/>
          </a:xfrm>
        </p:grpSpPr>
        <p:sp>
          <p:nvSpPr>
            <p:cNvPr id="8" name="TextBox 7"/>
            <p:cNvSpPr txBox="1"/>
            <p:nvPr/>
          </p:nvSpPr>
          <p:spPr>
            <a:xfrm>
              <a:off x="710072" y="5120613"/>
              <a:ext cx="1317300" cy="369332"/>
            </a:xfrm>
            <a:prstGeom prst="rect">
              <a:avLst/>
            </a:prstGeom>
            <a:noFill/>
          </p:spPr>
          <p:txBody>
            <a:bodyPr wrap="none" rtlCol="0">
              <a:spAutoFit/>
            </a:bodyPr>
            <a:lstStyle/>
            <a:p>
              <a:r>
                <a:rPr lang="en-US" dirty="0" smtClean="0">
                  <a:solidFill>
                    <a:srgbClr val="FFFFFF"/>
                  </a:solidFill>
                </a:rPr>
                <a:t>Postfrontal</a:t>
              </a:r>
              <a:endParaRPr lang="en-US" dirty="0">
                <a:solidFill>
                  <a:srgbClr val="FFFFFF"/>
                </a:solidFill>
              </a:endParaRPr>
            </a:p>
          </p:txBody>
        </p:sp>
        <p:pic>
          <p:nvPicPr>
            <p:cNvPr id="13" name="Picture 12" descr="2013022510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1409700"/>
              <a:ext cx="5054600" cy="50546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
        <p:nvSpPr>
          <p:cNvPr id="3" name="TextBox 2"/>
          <p:cNvSpPr txBox="1"/>
          <p:nvPr/>
        </p:nvSpPr>
        <p:spPr>
          <a:xfrm>
            <a:off x="1179972" y="2021813"/>
            <a:ext cx="1317300" cy="923330"/>
          </a:xfrm>
          <a:prstGeom prst="rect">
            <a:avLst/>
          </a:prstGeom>
          <a:noFill/>
        </p:spPr>
        <p:txBody>
          <a:bodyPr wrap="none" rtlCol="0">
            <a:spAutoFit/>
          </a:bodyPr>
          <a:lstStyle/>
          <a:p>
            <a:r>
              <a:rPr lang="en-US" dirty="0" smtClean="0">
                <a:solidFill>
                  <a:srgbClr val="FFFFFF"/>
                </a:solidFill>
              </a:rPr>
              <a:t>Prefrontal</a:t>
            </a:r>
          </a:p>
          <a:p>
            <a:r>
              <a:rPr lang="en-US" dirty="0" smtClean="0">
                <a:solidFill>
                  <a:srgbClr val="FFFFFF"/>
                </a:solidFill>
              </a:rPr>
              <a:t>Frontal</a:t>
            </a:r>
          </a:p>
          <a:p>
            <a:r>
              <a:rPr lang="en-US" dirty="0" smtClean="0">
                <a:solidFill>
                  <a:srgbClr val="FFFFFF"/>
                </a:solidFill>
              </a:rPr>
              <a:t>Postfrontal</a:t>
            </a:r>
            <a:endParaRPr lang="en-US" dirty="0">
              <a:solidFill>
                <a:srgbClr val="FFFFFF"/>
              </a:solidFill>
            </a:endParaRPr>
          </a:p>
        </p:txBody>
      </p:sp>
    </p:spTree>
    <p:extLst>
      <p:ext uri="{BB962C8B-B14F-4D97-AF65-F5344CB8AC3E}">
        <p14:creationId xmlns:p14="http://schemas.microsoft.com/office/powerpoint/2010/main" val="42668905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117600"/>
          </a:xfrm>
        </p:spPr>
        <p:txBody>
          <a:bodyPr/>
          <a:lstStyle/>
          <a:p>
            <a:r>
              <a:rPr lang="en-US" dirty="0" smtClean="0">
                <a:solidFill>
                  <a:srgbClr val="FFFFFF"/>
                </a:solidFill>
              </a:rPr>
              <a:t>OLYMPEX: Goals</a:t>
            </a:r>
            <a:endParaRPr lang="en-US" dirty="0">
              <a:solidFill>
                <a:srgbClr val="FFFFFF"/>
              </a:solidFill>
            </a:endParaRPr>
          </a:p>
        </p:txBody>
      </p:sp>
      <p:sp>
        <p:nvSpPr>
          <p:cNvPr id="3" name="Content Placeholder 2"/>
          <p:cNvSpPr>
            <a:spLocks noGrp="1"/>
          </p:cNvSpPr>
          <p:nvPr>
            <p:ph idx="1"/>
          </p:nvPr>
        </p:nvSpPr>
        <p:spPr>
          <a:xfrm>
            <a:off x="780256" y="1930399"/>
            <a:ext cx="7583487" cy="4813095"/>
          </a:xfrm>
          <a:noFill/>
        </p:spPr>
        <p:txBody>
          <a:bodyPr>
            <a:normAutofit/>
          </a:bodyPr>
          <a:lstStyle/>
          <a:p>
            <a:r>
              <a:rPr lang="en-US" dirty="0" smtClean="0">
                <a:solidFill>
                  <a:srgbClr val="9DF131"/>
                </a:solidFill>
              </a:rPr>
              <a:t>Physical validation </a:t>
            </a:r>
            <a:r>
              <a:rPr lang="en-US" dirty="0" smtClean="0">
                <a:solidFill>
                  <a:srgbClr val="FFFFFF"/>
                </a:solidFill>
              </a:rPr>
              <a:t>of the precipitation (rain and snow) algorithms for both the GMI and DPR.</a:t>
            </a:r>
          </a:p>
          <a:p>
            <a:r>
              <a:rPr lang="en-US" dirty="0" smtClean="0">
                <a:solidFill>
                  <a:srgbClr val="FFFFFF"/>
                </a:solidFill>
              </a:rPr>
              <a:t>How precipitation mechanisms in </a:t>
            </a:r>
            <a:r>
              <a:rPr lang="en-US" dirty="0" smtClean="0">
                <a:solidFill>
                  <a:srgbClr val="9DF131"/>
                </a:solidFill>
              </a:rPr>
              <a:t>all sectors of </a:t>
            </a:r>
            <a:r>
              <a:rPr lang="en-US" dirty="0" err="1" smtClean="0">
                <a:solidFill>
                  <a:srgbClr val="9DF131"/>
                </a:solidFill>
              </a:rPr>
              <a:t>midlatitude</a:t>
            </a:r>
            <a:r>
              <a:rPr lang="en-US" dirty="0" smtClean="0">
                <a:solidFill>
                  <a:srgbClr val="9DF131"/>
                </a:solidFill>
              </a:rPr>
              <a:t> frontal systems</a:t>
            </a:r>
            <a:r>
              <a:rPr lang="en-US" dirty="0" smtClean="0">
                <a:solidFill>
                  <a:srgbClr val="FFFFFF"/>
                </a:solidFill>
              </a:rPr>
              <a:t> and their </a:t>
            </a:r>
            <a:r>
              <a:rPr lang="en-US" dirty="0" smtClean="0">
                <a:solidFill>
                  <a:srgbClr val="9DF131"/>
                </a:solidFill>
              </a:rPr>
              <a:t>modification by terrain</a:t>
            </a:r>
            <a:r>
              <a:rPr lang="en-US" dirty="0" smtClean="0">
                <a:solidFill>
                  <a:srgbClr val="FFFFFF"/>
                </a:solidFill>
              </a:rPr>
              <a:t> affect GPM rainfall estimation uncertainties.</a:t>
            </a:r>
          </a:p>
          <a:p>
            <a:r>
              <a:rPr lang="en-US" dirty="0" smtClean="0">
                <a:solidFill>
                  <a:srgbClr val="FFFFFF"/>
                </a:solidFill>
              </a:rPr>
              <a:t>Quantifying the accuracy and uncertainty of the GPM precipitation data and its </a:t>
            </a:r>
            <a:r>
              <a:rPr lang="en-US" dirty="0" smtClean="0">
                <a:solidFill>
                  <a:srgbClr val="9DF131"/>
                </a:solidFill>
              </a:rPr>
              <a:t>hydrologic applicability</a:t>
            </a:r>
            <a:r>
              <a:rPr lang="en-US" dirty="0" smtClean="0">
                <a:solidFill>
                  <a:srgbClr val="FFFFFF"/>
                </a:solidFill>
              </a:rPr>
              <a:t>.</a:t>
            </a:r>
          </a:p>
          <a:p>
            <a:r>
              <a:rPr lang="en-US" dirty="0" smtClean="0">
                <a:solidFill>
                  <a:srgbClr val="FFFFFF"/>
                </a:solidFill>
              </a:rPr>
              <a:t>Merging numerical </a:t>
            </a:r>
            <a:r>
              <a:rPr lang="en-US" dirty="0" smtClean="0">
                <a:solidFill>
                  <a:srgbClr val="9DF131"/>
                </a:solidFill>
              </a:rPr>
              <a:t>modeling</a:t>
            </a:r>
            <a:r>
              <a:rPr lang="en-US" dirty="0" smtClean="0">
                <a:solidFill>
                  <a:srgbClr val="FFFFFF"/>
                </a:solidFill>
              </a:rPr>
              <a:t>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097837" cy="787400"/>
          </a:xfrm>
        </p:spPr>
        <p:txBody>
          <a:bodyPr/>
          <a:lstStyle/>
          <a:p>
            <a:r>
              <a:rPr lang="en-US" dirty="0" smtClean="0"/>
              <a:t>How to achieve these goals?</a:t>
            </a:r>
            <a:endParaRPr lang="en-US" dirty="0"/>
          </a:p>
        </p:txBody>
      </p:sp>
      <p:sp>
        <p:nvSpPr>
          <p:cNvPr id="3" name="Content Placeholder 2"/>
          <p:cNvSpPr>
            <a:spLocks noGrp="1"/>
          </p:cNvSpPr>
          <p:nvPr>
            <p:ph idx="1"/>
          </p:nvPr>
        </p:nvSpPr>
        <p:spPr>
          <a:xfrm>
            <a:off x="779463" y="1117600"/>
            <a:ext cx="8135937" cy="5499100"/>
          </a:xfrm>
        </p:spPr>
        <p:txBody>
          <a:bodyPr>
            <a:normAutofit fontScale="92500" lnSpcReduction="10000"/>
          </a:bodyPr>
          <a:lstStyle/>
          <a:p>
            <a:r>
              <a:rPr lang="en-US" dirty="0" smtClean="0">
                <a:solidFill>
                  <a:srgbClr val="FFFF00"/>
                </a:solidFill>
              </a:rPr>
              <a:t>Physical validation of precipitation algorithms</a:t>
            </a:r>
          </a:p>
          <a:p>
            <a:pPr lvl="1"/>
            <a:r>
              <a:rPr lang="en-US" dirty="0" smtClean="0"/>
              <a:t>Rainfall characteristics – </a:t>
            </a:r>
            <a:r>
              <a:rPr lang="en-US" dirty="0" err="1" smtClean="0"/>
              <a:t>Dropsize</a:t>
            </a:r>
            <a:r>
              <a:rPr lang="en-US" dirty="0" smtClean="0"/>
              <a:t> distribution, crystal size/habit, rainfall intensity</a:t>
            </a:r>
          </a:p>
          <a:p>
            <a:pPr lvl="1"/>
            <a:r>
              <a:rPr lang="en-US" dirty="0" smtClean="0"/>
              <a:t>Changes in Rain/snow distribution and characteristics as frontal systems move from ocean to coast to steep terrain</a:t>
            </a:r>
          </a:p>
          <a:p>
            <a:pPr lvl="1"/>
            <a:r>
              <a:rPr lang="en-US" dirty="0" smtClean="0"/>
              <a:t>Melting level variability – within individual storms and from storm to storm</a:t>
            </a:r>
          </a:p>
          <a:p>
            <a:r>
              <a:rPr lang="en-US" dirty="0" smtClean="0">
                <a:solidFill>
                  <a:srgbClr val="FFFF00"/>
                </a:solidFill>
              </a:rPr>
              <a:t>Applications to high impact events</a:t>
            </a:r>
          </a:p>
          <a:p>
            <a:pPr lvl="1"/>
            <a:r>
              <a:rPr lang="en-US" dirty="0"/>
              <a:t>Snow pack </a:t>
            </a:r>
            <a:r>
              <a:rPr lang="en-US" dirty="0" smtClean="0"/>
              <a:t>accumulation</a:t>
            </a:r>
          </a:p>
          <a:p>
            <a:pPr lvl="1"/>
            <a:r>
              <a:rPr lang="en-US" dirty="0" smtClean="0"/>
              <a:t>Hydrological response</a:t>
            </a:r>
          </a:p>
          <a:p>
            <a:r>
              <a:rPr lang="en-US" dirty="0" smtClean="0">
                <a:solidFill>
                  <a:srgbClr val="FFFF00"/>
                </a:solidFill>
              </a:rPr>
              <a:t>How are we going to do that?</a:t>
            </a:r>
          </a:p>
          <a:p>
            <a:pPr lvl="1"/>
            <a:r>
              <a:rPr lang="en-US" dirty="0" smtClean="0"/>
              <a:t>Ground instrumentation (precipitation gauges, microphysical instruments, snow cameras, snow surveys) Oct. 2015 – April 2016</a:t>
            </a:r>
          </a:p>
          <a:p>
            <a:pPr lvl="1"/>
            <a:r>
              <a:rPr lang="en-US" dirty="0" smtClean="0"/>
              <a:t>Ground-based weather radars, Nov. 2015 – Dec. 21, 2015 and Jan 2 – 15, 2016.</a:t>
            </a:r>
          </a:p>
          <a:p>
            <a:pPr lvl="1"/>
            <a:r>
              <a:rPr lang="en-US" dirty="0" smtClean="0"/>
              <a:t>Aircraft-based measurements Nov. 6, 2015 – Dec. 21, 2015.</a:t>
            </a:r>
            <a:endParaRPr lang="en-US" dirty="0"/>
          </a:p>
        </p:txBody>
      </p:sp>
    </p:spTree>
    <p:extLst>
      <p:ext uri="{BB962C8B-B14F-4D97-AF65-F5344CB8AC3E}">
        <p14:creationId xmlns:p14="http://schemas.microsoft.com/office/powerpoint/2010/main" val="16155541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45315"/>
            <a:ext cx="8762999" cy="1034141"/>
          </a:xfrm>
          <a:solidFill>
            <a:srgbClr val="FFFFFF"/>
          </a:solidFill>
        </p:spPr>
        <p:txBody>
          <a:bodyPr/>
          <a:lstStyle/>
          <a:p>
            <a:r>
              <a:rPr lang="en-US" dirty="0" smtClean="0">
                <a:solidFill>
                  <a:schemeClr val="tx1"/>
                </a:solidFill>
              </a:rPr>
              <a:t>Geographical Regions</a:t>
            </a:r>
            <a:br>
              <a:rPr lang="en-US" dirty="0" smtClean="0">
                <a:solidFill>
                  <a:schemeClr val="tx1"/>
                </a:solidFill>
              </a:rPr>
            </a:br>
            <a:endParaRPr lang="en-US" sz="2400" dirty="0">
              <a:solidFill>
                <a:schemeClr val="tx1"/>
              </a:solidFill>
            </a:endParaRPr>
          </a:p>
        </p:txBody>
      </p:sp>
      <p:pic>
        <p:nvPicPr>
          <p:cNvPr id="7" name="Picture 6" descr="F07_v06_CMYK_maponl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570" y="1589740"/>
            <a:ext cx="4998387" cy="4610847"/>
          </a:xfrm>
          <a:prstGeom prst="rect">
            <a:avLst/>
          </a:prstGeom>
        </p:spPr>
      </p:pic>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16135" y="28750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Quinault</a:t>
            </a:r>
            <a:endParaRPr lang="en-US" sz="1400" dirty="0">
              <a:solidFill>
                <a:schemeClr val="accent2">
                  <a:lumMod val="60000"/>
                  <a:lumOff val="40000"/>
                </a:schemeClr>
              </a:solidFill>
            </a:endParaRPr>
          </a:p>
        </p:txBody>
      </p:sp>
      <p:sp>
        <p:nvSpPr>
          <p:cNvPr id="14" name="TextBox 13"/>
          <p:cNvSpPr txBox="1"/>
          <p:nvPr/>
        </p:nvSpPr>
        <p:spPr>
          <a:xfrm>
            <a:off x="4889070" y="47038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Chehalis</a:t>
            </a:r>
            <a:endParaRPr lang="en-US" sz="1400" dirty="0">
              <a:solidFill>
                <a:schemeClr val="accent2">
                  <a:lumMod val="60000"/>
                  <a:lumOff val="40000"/>
                </a:schemeClr>
              </a:solidFill>
            </a:endParaRPr>
          </a:p>
        </p:txBody>
      </p:sp>
      <p:grpSp>
        <p:nvGrpSpPr>
          <p:cNvPr id="16" name="Group 15"/>
          <p:cNvGrpSpPr/>
          <p:nvPr/>
        </p:nvGrpSpPr>
        <p:grpSpPr>
          <a:xfrm>
            <a:off x="717177" y="2345764"/>
            <a:ext cx="2927723" cy="3979868"/>
            <a:chOff x="717177" y="2345764"/>
            <a:chExt cx="2927723" cy="3979868"/>
          </a:xfrm>
        </p:grpSpPr>
        <p:sp>
          <p:nvSpPr>
            <p:cNvPr id="4" name="Oval 3"/>
            <p:cNvSpPr/>
            <p:nvPr/>
          </p:nvSpPr>
          <p:spPr>
            <a:xfrm>
              <a:off x="717177" y="2345764"/>
              <a:ext cx="2629647" cy="3391647"/>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168400" y="5956300"/>
              <a:ext cx="2476500" cy="369332"/>
            </a:xfrm>
            <a:prstGeom prst="rect">
              <a:avLst/>
            </a:prstGeom>
            <a:noFill/>
          </p:spPr>
          <p:txBody>
            <a:bodyPr wrap="square" rtlCol="0">
              <a:spAutoFit/>
            </a:bodyPr>
            <a:lstStyle/>
            <a:p>
              <a:r>
                <a:rPr lang="en-US" dirty="0" smtClean="0">
                  <a:solidFill>
                    <a:srgbClr val="0000FF"/>
                  </a:solidFill>
                </a:rPr>
                <a:t>Ocean - offshore</a:t>
              </a:r>
              <a:endParaRPr lang="en-US" dirty="0">
                <a:solidFill>
                  <a:srgbClr val="0000FF"/>
                </a:solidFill>
              </a:endParaRPr>
            </a:p>
          </p:txBody>
        </p:sp>
      </p:grpSp>
      <p:grpSp>
        <p:nvGrpSpPr>
          <p:cNvPr id="20" name="Group 19"/>
          <p:cNvGrpSpPr/>
          <p:nvPr/>
        </p:nvGrpSpPr>
        <p:grpSpPr>
          <a:xfrm>
            <a:off x="4191000" y="2330187"/>
            <a:ext cx="4802899" cy="1354040"/>
            <a:chOff x="1536700" y="2916897"/>
            <a:chExt cx="4802899" cy="1354040"/>
          </a:xfrm>
        </p:grpSpPr>
        <p:sp>
          <p:nvSpPr>
            <p:cNvPr id="21" name="Oval 20"/>
            <p:cNvSpPr/>
            <p:nvPr/>
          </p:nvSpPr>
          <p:spPr>
            <a:xfrm>
              <a:off x="1536700" y="2916897"/>
              <a:ext cx="1371170" cy="13540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63099" y="3430994"/>
              <a:ext cx="2476500" cy="369332"/>
            </a:xfrm>
            <a:prstGeom prst="rect">
              <a:avLst/>
            </a:prstGeom>
            <a:noFill/>
          </p:spPr>
          <p:txBody>
            <a:bodyPr wrap="square" rtlCol="0">
              <a:spAutoFit/>
            </a:bodyPr>
            <a:lstStyle/>
            <a:p>
              <a:r>
                <a:rPr lang="en-US" dirty="0" smtClean="0">
                  <a:solidFill>
                    <a:srgbClr val="FF0000"/>
                  </a:solidFill>
                </a:rPr>
                <a:t>High Terrain</a:t>
              </a:r>
              <a:endParaRPr lang="en-US" dirty="0">
                <a:solidFill>
                  <a:srgbClr val="FF0000"/>
                </a:solidFill>
              </a:endParaRPr>
            </a:p>
          </p:txBody>
        </p:sp>
      </p:grpSp>
      <p:grpSp>
        <p:nvGrpSpPr>
          <p:cNvPr id="23" name="Group 22"/>
          <p:cNvGrpSpPr/>
          <p:nvPr/>
        </p:nvGrpSpPr>
        <p:grpSpPr>
          <a:xfrm>
            <a:off x="4184435" y="1094790"/>
            <a:ext cx="2615985" cy="1798191"/>
            <a:chOff x="1676400" y="2472746"/>
            <a:chExt cx="2615985" cy="1798191"/>
          </a:xfrm>
        </p:grpSpPr>
        <p:sp>
          <p:nvSpPr>
            <p:cNvPr id="24" name="Oval 23"/>
            <p:cNvSpPr/>
            <p:nvPr/>
          </p:nvSpPr>
          <p:spPr>
            <a:xfrm>
              <a:off x="1676400" y="2916897"/>
              <a:ext cx="1371170" cy="135404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815885" y="2472746"/>
              <a:ext cx="2476500" cy="369332"/>
            </a:xfrm>
            <a:prstGeom prst="rect">
              <a:avLst/>
            </a:prstGeom>
            <a:noFill/>
          </p:spPr>
          <p:txBody>
            <a:bodyPr wrap="square" rtlCol="0">
              <a:spAutoFit/>
            </a:bodyPr>
            <a:lstStyle/>
            <a:p>
              <a:r>
                <a:rPr lang="en-US" dirty="0" smtClean="0">
                  <a:solidFill>
                    <a:schemeClr val="tx1">
                      <a:lumMod val="75000"/>
                    </a:schemeClr>
                  </a:solidFill>
                </a:rPr>
                <a:t>Leeside</a:t>
              </a:r>
              <a:endParaRPr lang="en-US" dirty="0">
                <a:solidFill>
                  <a:schemeClr val="tx1">
                    <a:lumMod val="75000"/>
                  </a:schemeClr>
                </a:solidFill>
              </a:endParaRPr>
            </a:p>
          </p:txBody>
        </p:sp>
      </p:grpSp>
      <p:grpSp>
        <p:nvGrpSpPr>
          <p:cNvPr id="27" name="Group 26"/>
          <p:cNvGrpSpPr/>
          <p:nvPr/>
        </p:nvGrpSpPr>
        <p:grpSpPr>
          <a:xfrm>
            <a:off x="3098799" y="2875061"/>
            <a:ext cx="2793570" cy="3870400"/>
            <a:chOff x="3098799" y="2875061"/>
            <a:chExt cx="2793570" cy="3870400"/>
          </a:xfrm>
        </p:grpSpPr>
        <p:grpSp>
          <p:nvGrpSpPr>
            <p:cNvPr id="17" name="Group 16"/>
            <p:cNvGrpSpPr/>
            <p:nvPr/>
          </p:nvGrpSpPr>
          <p:grpSpPr>
            <a:xfrm>
              <a:off x="3098799" y="2875061"/>
              <a:ext cx="2793569" cy="3870400"/>
              <a:chOff x="1257299" y="2916897"/>
              <a:chExt cx="2793569" cy="3870400"/>
            </a:xfrm>
          </p:grpSpPr>
          <p:sp>
            <p:nvSpPr>
              <p:cNvPr id="18" name="Oval 17"/>
              <p:cNvSpPr/>
              <p:nvPr/>
            </p:nvSpPr>
            <p:spPr>
              <a:xfrm>
                <a:off x="1676400" y="2916897"/>
                <a:ext cx="1371170" cy="1354040"/>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257299" y="6140966"/>
                <a:ext cx="2793569" cy="646331"/>
              </a:xfrm>
              <a:prstGeom prst="rect">
                <a:avLst/>
              </a:prstGeom>
              <a:noFill/>
            </p:spPr>
            <p:txBody>
              <a:bodyPr wrap="square" rtlCol="0">
                <a:spAutoFit/>
              </a:bodyPr>
              <a:lstStyle/>
              <a:p>
                <a:r>
                  <a:rPr lang="en-US" dirty="0" smtClean="0">
                    <a:solidFill>
                      <a:srgbClr val="008000"/>
                    </a:solidFill>
                  </a:rPr>
                  <a:t>Windward side – Quinault area and </a:t>
                </a:r>
                <a:r>
                  <a:rPr lang="en-US" dirty="0" smtClean="0">
                    <a:solidFill>
                      <a:schemeClr val="accent1">
                        <a:lumMod val="60000"/>
                        <a:lumOff val="40000"/>
                      </a:schemeClr>
                    </a:solidFill>
                  </a:rPr>
                  <a:t>Chehalis</a:t>
                </a:r>
                <a:endParaRPr lang="en-US" dirty="0">
                  <a:solidFill>
                    <a:schemeClr val="accent1">
                      <a:lumMod val="60000"/>
                      <a:lumOff val="40000"/>
                    </a:schemeClr>
                  </a:solidFill>
                </a:endParaRPr>
              </a:p>
            </p:txBody>
          </p:sp>
        </p:grpSp>
        <p:sp>
          <p:nvSpPr>
            <p:cNvPr id="26" name="Oval 25"/>
            <p:cNvSpPr/>
            <p:nvPr/>
          </p:nvSpPr>
          <p:spPr>
            <a:xfrm>
              <a:off x="3968534" y="3848100"/>
              <a:ext cx="1923835" cy="1733550"/>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161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Overview</a:t>
            </a:r>
            <a:endParaRPr lang="en-US" dirty="0">
              <a:solidFill>
                <a:schemeClr val="tx2"/>
              </a:solidFill>
            </a:endParaRPr>
          </a:p>
        </p:txBody>
      </p:sp>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23" name="TextBox 22"/>
          <p:cNvSpPr txBox="1"/>
          <p:nvPr/>
        </p:nvSpPr>
        <p:spPr>
          <a:xfrm>
            <a:off x="2859101" y="3663775"/>
            <a:ext cx="287258" cy="369332"/>
          </a:xfrm>
          <a:prstGeom prst="rect">
            <a:avLst/>
          </a:prstGeom>
          <a:noFill/>
        </p:spPr>
        <p:txBody>
          <a:bodyPr wrap="none" rtlCol="0">
            <a:spAutoFit/>
          </a:bodyPr>
          <a:lstStyle/>
          <a:p>
            <a:r>
              <a:rPr lang="en-US" dirty="0">
                <a:solidFill>
                  <a:srgbClr val="FFFFFF"/>
                </a:solidFill>
              </a:rPr>
              <a:t>x</a:t>
            </a:r>
          </a:p>
        </p:txBody>
      </p:sp>
      <p:sp>
        <p:nvSpPr>
          <p:cNvPr id="24" name="TextBox 23"/>
          <p:cNvSpPr txBox="1"/>
          <p:nvPr/>
        </p:nvSpPr>
        <p:spPr>
          <a:xfrm>
            <a:off x="3341701" y="3111325"/>
            <a:ext cx="287258" cy="369332"/>
          </a:xfrm>
          <a:prstGeom prst="rect">
            <a:avLst/>
          </a:prstGeom>
          <a:noFill/>
        </p:spPr>
        <p:txBody>
          <a:bodyPr wrap="none" rtlCol="0">
            <a:spAutoFit/>
          </a:bodyPr>
          <a:lstStyle/>
          <a:p>
            <a:r>
              <a:rPr lang="en-US" dirty="0">
                <a:solidFill>
                  <a:srgbClr val="FFFFFF"/>
                </a:solidFill>
              </a:rPr>
              <a:t>x</a:t>
            </a:r>
          </a:p>
        </p:txBody>
      </p:sp>
      <p:sp>
        <p:nvSpPr>
          <p:cNvPr id="26" name="Oval 25"/>
          <p:cNvSpPr/>
          <p:nvPr/>
        </p:nvSpPr>
        <p:spPr>
          <a:xfrm>
            <a:off x="4118517" y="22731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843351" y="2825575"/>
            <a:ext cx="520700" cy="438150"/>
          </a:xfrm>
          <a:prstGeom prst="rect">
            <a:avLst/>
          </a:prstGeom>
          <a:noFill/>
          <a:ln w="12700" cmpd="sng">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09951" y="3005492"/>
            <a:ext cx="448733" cy="397933"/>
          </a:xfrm>
          <a:prstGeom prst="rect">
            <a:avLst/>
          </a:prstGeom>
          <a:noFill/>
          <a:ln w="12700" cmpd="sng">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758684" y="3462692"/>
            <a:ext cx="1126067" cy="1574800"/>
          </a:xfrm>
          <a:prstGeom prst="rect">
            <a:avLst/>
          </a:prstGeom>
          <a:noFill/>
          <a:ln w="12700" cmpd="sng">
            <a:solidFill>
              <a:srgbClr val="00FF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986101" y="3498675"/>
            <a:ext cx="287258" cy="369332"/>
          </a:xfrm>
          <a:prstGeom prst="rect">
            <a:avLst/>
          </a:prstGeom>
          <a:noFill/>
        </p:spPr>
        <p:txBody>
          <a:bodyPr wrap="none" rtlCol="0">
            <a:spAutoFit/>
          </a:bodyPr>
          <a:lstStyle/>
          <a:p>
            <a:r>
              <a:rPr lang="en-US" dirty="0">
                <a:solidFill>
                  <a:srgbClr val="FFFFFF"/>
                </a:solidFill>
              </a:rPr>
              <a:t>x</a:t>
            </a:r>
          </a:p>
        </p:txBody>
      </p:sp>
      <p:sp>
        <p:nvSpPr>
          <p:cNvPr id="34" name="TextBox 33"/>
          <p:cNvSpPr txBox="1"/>
          <p:nvPr/>
        </p:nvSpPr>
        <p:spPr>
          <a:xfrm>
            <a:off x="3697301" y="2927175"/>
            <a:ext cx="287258" cy="369332"/>
          </a:xfrm>
          <a:prstGeom prst="rect">
            <a:avLst/>
          </a:prstGeom>
          <a:noFill/>
        </p:spPr>
        <p:txBody>
          <a:bodyPr wrap="none" rtlCol="0">
            <a:spAutoFit/>
          </a:bodyPr>
          <a:lstStyle/>
          <a:p>
            <a:r>
              <a:rPr lang="en-US" dirty="0">
                <a:solidFill>
                  <a:srgbClr val="FFFFFF"/>
                </a:solidFill>
              </a:rPr>
              <a:t>x</a:t>
            </a:r>
          </a:p>
        </p:txBody>
      </p:sp>
      <p:sp>
        <p:nvSpPr>
          <p:cNvPr id="36" name="TextBox 35"/>
          <p:cNvSpPr txBox="1"/>
          <p:nvPr/>
        </p:nvSpPr>
        <p:spPr>
          <a:xfrm>
            <a:off x="4091001" y="2685875"/>
            <a:ext cx="287258" cy="369332"/>
          </a:xfrm>
          <a:prstGeom prst="rect">
            <a:avLst/>
          </a:prstGeom>
          <a:noFill/>
        </p:spPr>
        <p:txBody>
          <a:bodyPr wrap="none" rtlCol="0">
            <a:spAutoFit/>
          </a:bodyPr>
          <a:lstStyle/>
          <a:p>
            <a:r>
              <a:rPr lang="en-US" dirty="0">
                <a:solidFill>
                  <a:srgbClr val="FFFFFF"/>
                </a:solidFill>
              </a:rPr>
              <a:t>x</a:t>
            </a:r>
          </a:p>
        </p:txBody>
      </p:sp>
      <p:sp>
        <p:nvSpPr>
          <p:cNvPr id="37" name="Oval 36"/>
          <p:cNvSpPr/>
          <p:nvPr/>
        </p:nvSpPr>
        <p:spPr>
          <a:xfrm>
            <a:off x="4645567" y="23747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728117" y="26033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093117" y="27176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3770733" y="3056262"/>
            <a:ext cx="287258" cy="369332"/>
          </a:xfrm>
          <a:prstGeom prst="rect">
            <a:avLst/>
          </a:prstGeom>
          <a:noFill/>
        </p:spPr>
        <p:txBody>
          <a:bodyPr wrap="none" rtlCol="0">
            <a:spAutoFit/>
          </a:bodyPr>
          <a:lstStyle/>
          <a:p>
            <a:r>
              <a:rPr lang="en-US" dirty="0">
                <a:solidFill>
                  <a:srgbClr val="FFFFFF"/>
                </a:solidFill>
              </a:rPr>
              <a:t>x</a:t>
            </a:r>
          </a:p>
        </p:txBody>
      </p:sp>
      <p:sp>
        <p:nvSpPr>
          <p:cNvPr id="46" name="TextBox 45"/>
          <p:cNvSpPr txBox="1"/>
          <p:nvPr/>
        </p:nvSpPr>
        <p:spPr>
          <a:xfrm>
            <a:off x="3862401" y="2850975"/>
            <a:ext cx="287258" cy="369332"/>
          </a:xfrm>
          <a:prstGeom prst="rect">
            <a:avLst/>
          </a:prstGeom>
          <a:noFill/>
        </p:spPr>
        <p:txBody>
          <a:bodyPr wrap="none" rtlCol="0">
            <a:spAutoFit/>
          </a:bodyPr>
          <a:lstStyle/>
          <a:p>
            <a:r>
              <a:rPr lang="en-US" dirty="0">
                <a:solidFill>
                  <a:srgbClr val="FFFFFF"/>
                </a:solidFill>
              </a:rPr>
              <a:t>x</a:t>
            </a:r>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3373663" y="2991895"/>
            <a:ext cx="287258" cy="369332"/>
          </a:xfrm>
          <a:prstGeom prst="rect">
            <a:avLst/>
          </a:prstGeom>
          <a:noFill/>
        </p:spPr>
        <p:txBody>
          <a:bodyPr wrap="none" rtlCol="0">
            <a:spAutoFit/>
          </a:bodyPr>
          <a:lstStyle/>
          <a:p>
            <a:r>
              <a:rPr lang="en-US" dirty="0">
                <a:solidFill>
                  <a:srgbClr val="FFFFFF"/>
                </a:solidFill>
              </a:rPr>
              <a:t>x</a:t>
            </a:r>
          </a:p>
        </p:txBody>
      </p:sp>
      <p:sp>
        <p:nvSpPr>
          <p:cNvPr id="99" name="TextBox 98"/>
          <p:cNvSpPr txBox="1"/>
          <p:nvPr/>
        </p:nvSpPr>
        <p:spPr>
          <a:xfrm>
            <a:off x="3402977" y="3359501"/>
            <a:ext cx="287258" cy="369332"/>
          </a:xfrm>
          <a:prstGeom prst="rect">
            <a:avLst/>
          </a:prstGeom>
          <a:noFill/>
        </p:spPr>
        <p:txBody>
          <a:bodyPr wrap="none" rtlCol="0">
            <a:spAutoFit/>
          </a:bodyPr>
          <a:lstStyle/>
          <a:p>
            <a:r>
              <a:rPr lang="en-US" dirty="0">
                <a:solidFill>
                  <a:srgbClr val="FFFFFF"/>
                </a:solidFill>
              </a:rPr>
              <a:t>x</a:t>
            </a:r>
          </a:p>
        </p:txBody>
      </p:sp>
      <p:sp>
        <p:nvSpPr>
          <p:cNvPr id="100" name="TextBox 99"/>
          <p:cNvSpPr txBox="1"/>
          <p:nvPr/>
        </p:nvSpPr>
        <p:spPr>
          <a:xfrm>
            <a:off x="3134545" y="3416577"/>
            <a:ext cx="287258" cy="369332"/>
          </a:xfrm>
          <a:prstGeom prst="rect">
            <a:avLst/>
          </a:prstGeom>
          <a:noFill/>
        </p:spPr>
        <p:txBody>
          <a:bodyPr wrap="none" rtlCol="0">
            <a:spAutoFit/>
          </a:bodyPr>
          <a:lstStyle/>
          <a:p>
            <a:r>
              <a:rPr lang="en-US" dirty="0" smtClean="0">
                <a:solidFill>
                  <a:srgbClr val="FFFFFF"/>
                </a:solidFill>
              </a:rPr>
              <a:t>x</a:t>
            </a:r>
            <a:endParaRPr lang="en-US" dirty="0">
              <a:solidFill>
                <a:srgbClr val="FFFFFF"/>
              </a:solidFill>
            </a:endParaRPr>
          </a:p>
        </p:txBody>
      </p:sp>
      <p:sp>
        <p:nvSpPr>
          <p:cNvPr id="101" name="TextBox 100"/>
          <p:cNvSpPr txBox="1"/>
          <p:nvPr/>
        </p:nvSpPr>
        <p:spPr>
          <a:xfrm>
            <a:off x="3982773" y="2094366"/>
            <a:ext cx="287258" cy="369332"/>
          </a:xfrm>
          <a:prstGeom prst="rect">
            <a:avLst/>
          </a:prstGeom>
          <a:noFill/>
        </p:spPr>
        <p:txBody>
          <a:bodyPr wrap="none" rtlCol="0">
            <a:spAutoFit/>
          </a:bodyPr>
          <a:lstStyle/>
          <a:p>
            <a:r>
              <a:rPr lang="en-US" dirty="0">
                <a:solidFill>
                  <a:srgbClr val="FFFFFF"/>
                </a:solidFill>
              </a:rPr>
              <a:t>x</a:t>
            </a:r>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animBg="1"/>
      <p:bldP spid="27" grpId="0" animBg="1"/>
      <p:bldP spid="28" grpId="0" animBg="1"/>
      <p:bldP spid="29" grpId="0" animBg="1"/>
      <p:bldP spid="33" grpId="0"/>
      <p:bldP spid="34" grpId="0"/>
      <p:bldP spid="36" grpId="0"/>
      <p:bldP spid="37" grpId="0" animBg="1"/>
      <p:bldP spid="38" grpId="0" animBg="1"/>
      <p:bldP spid="39" grpId="0" animBg="1"/>
      <p:bldP spid="42" grpId="0" animBg="1"/>
      <p:bldP spid="45" grpId="0"/>
      <p:bldP spid="46" grpId="0"/>
      <p:bldP spid="47" grpId="0" animBg="1"/>
      <p:bldP spid="48" grpId="0" animBg="1"/>
      <p:bldP spid="49" grpId="0" animBg="1"/>
      <p:bldP spid="50" grpId="0" animBg="1"/>
      <p:bldP spid="51" grpId="0" animBg="1"/>
      <p:bldP spid="95" grpId="0" animBg="1"/>
      <p:bldP spid="96" grpId="0" animBg="1"/>
      <p:bldP spid="97" grpId="0" animBg="1"/>
      <p:bldP spid="98" grpId="0"/>
      <p:bldP spid="99" grpId="0"/>
      <p:bldP spid="100" grpId="0"/>
      <p:bldP spid="1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Sites--Windward side of Olympics/Quinault Valley</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10" y="1176422"/>
            <a:ext cx="6020660" cy="5529178"/>
          </a:xfrm>
          <a:prstGeom prst="rect">
            <a:avLst/>
          </a:prstGeom>
        </p:spPr>
      </p:pic>
      <p:sp>
        <p:nvSpPr>
          <p:cNvPr id="3" name="TextBox 2"/>
          <p:cNvSpPr txBox="1"/>
          <p:nvPr/>
        </p:nvSpPr>
        <p:spPr>
          <a:xfrm>
            <a:off x="292100" y="5657671"/>
            <a:ext cx="5029200" cy="1200329"/>
          </a:xfrm>
          <a:prstGeom prst="rect">
            <a:avLst/>
          </a:prstGeom>
          <a:noFill/>
        </p:spPr>
        <p:txBody>
          <a:bodyPr wrap="square" rtlCol="0">
            <a:spAutoFit/>
          </a:bodyPr>
          <a:lstStyle/>
          <a:p>
            <a:r>
              <a:rPr lang="en-US" dirty="0" smtClean="0">
                <a:solidFill>
                  <a:schemeClr val="tx2"/>
                </a:solidFill>
              </a:rPr>
              <a:t>Arranged along Quinault River Valley to examine precipitation enhancement and changes in precipitation character as storms encounter higher terrain.</a:t>
            </a:r>
            <a:endParaRPr lang="en-US" dirty="0">
              <a:solidFill>
                <a:schemeClr val="tx2"/>
              </a:solidFill>
            </a:endParaRPr>
          </a:p>
        </p:txBody>
      </p:sp>
    </p:spTree>
    <p:extLst>
      <p:ext uri="{BB962C8B-B14F-4D97-AF65-F5344CB8AC3E}">
        <p14:creationId xmlns:p14="http://schemas.microsoft.com/office/powerpoint/2010/main" val="18324683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685800"/>
          </a:xfrm>
        </p:spPr>
        <p:txBody>
          <a:bodyPr/>
          <a:lstStyle/>
          <a:p>
            <a:r>
              <a:rPr lang="en-US" dirty="0" smtClean="0"/>
              <a:t>OLYMPEX</a:t>
            </a:r>
            <a:endParaRPr lang="en-US" dirty="0"/>
          </a:p>
        </p:txBody>
      </p:sp>
      <p:sp>
        <p:nvSpPr>
          <p:cNvPr id="3" name="Content Placeholder 2"/>
          <p:cNvSpPr>
            <a:spLocks noGrp="1"/>
          </p:cNvSpPr>
          <p:nvPr>
            <p:ph idx="1"/>
          </p:nvPr>
        </p:nvSpPr>
        <p:spPr>
          <a:xfrm>
            <a:off x="533400" y="1384300"/>
            <a:ext cx="8331199" cy="5219700"/>
          </a:xfrm>
        </p:spPr>
        <p:txBody>
          <a:bodyPr>
            <a:normAutofit lnSpcReduction="10000"/>
          </a:bodyPr>
          <a:lstStyle/>
          <a:p>
            <a:r>
              <a:rPr lang="en-US" sz="2300" dirty="0" smtClean="0">
                <a:solidFill>
                  <a:schemeClr val="accent2">
                    <a:lumMod val="60000"/>
                    <a:lumOff val="40000"/>
                  </a:schemeClr>
                </a:solidFill>
              </a:rPr>
              <a:t>Why should we care about rain (precipitation)???</a:t>
            </a:r>
          </a:p>
          <a:p>
            <a:pPr lvl="1"/>
            <a:r>
              <a:rPr lang="en-US" dirty="0" smtClean="0">
                <a:solidFill>
                  <a:srgbClr val="FFFFFF"/>
                </a:solidFill>
              </a:rPr>
              <a:t>Produces floods, landslides when there is too much</a:t>
            </a:r>
          </a:p>
          <a:p>
            <a:pPr lvl="1"/>
            <a:r>
              <a:rPr lang="en-US" dirty="0" smtClean="0">
                <a:solidFill>
                  <a:srgbClr val="FFFFFF"/>
                </a:solidFill>
              </a:rPr>
              <a:t>Produces droughts when there isn’t enough</a:t>
            </a:r>
          </a:p>
          <a:p>
            <a:pPr lvl="1"/>
            <a:r>
              <a:rPr lang="en-US" dirty="0" smtClean="0">
                <a:solidFill>
                  <a:srgbClr val="FFFFFF"/>
                </a:solidFill>
              </a:rPr>
              <a:t>Produces water supply for summer when it falls as snow in the mountains during winter</a:t>
            </a:r>
          </a:p>
          <a:p>
            <a:pPr lvl="1"/>
            <a:r>
              <a:rPr lang="en-US" dirty="0" smtClean="0">
                <a:solidFill>
                  <a:srgbClr val="FFFFFF"/>
                </a:solidFill>
              </a:rPr>
              <a:t>Many other reasons – Important climate variable (heat budget, etc.)</a:t>
            </a:r>
          </a:p>
          <a:p>
            <a:r>
              <a:rPr lang="en-US" sz="2300" dirty="0" smtClean="0">
                <a:solidFill>
                  <a:schemeClr val="accent2">
                    <a:lumMod val="60000"/>
                    <a:lumOff val="40000"/>
                  </a:schemeClr>
                </a:solidFill>
              </a:rPr>
              <a:t>Precipitation is difficult to measure accurately</a:t>
            </a:r>
          </a:p>
          <a:p>
            <a:pPr lvl="1"/>
            <a:r>
              <a:rPr lang="en-US" dirty="0" smtClean="0"/>
              <a:t>Precipitation results from multi-scale processes</a:t>
            </a:r>
          </a:p>
          <a:p>
            <a:pPr lvl="1"/>
            <a:r>
              <a:rPr lang="en-US" dirty="0" smtClean="0"/>
              <a:t>Lack global coverage of ground-based instrumentation – gauges, radars – especially in remote regions</a:t>
            </a:r>
          </a:p>
          <a:p>
            <a:pPr lvl="1"/>
            <a:r>
              <a:rPr lang="en-US" dirty="0"/>
              <a:t>N</a:t>
            </a:r>
            <a:r>
              <a:rPr lang="en-US" dirty="0" smtClean="0"/>
              <a:t>umerical models (forecast and climate) estimates of precipitation need verification </a:t>
            </a:r>
          </a:p>
          <a:p>
            <a:pPr lvl="1"/>
            <a:r>
              <a:rPr lang="en-US" dirty="0" smtClean="0"/>
              <a:t>A good way to fill-in the gaps in surface measurements is to use satellite-based precipitation estimates</a:t>
            </a:r>
          </a:p>
        </p:txBody>
      </p:sp>
      <p:pic>
        <p:nvPicPr>
          <p:cNvPr id="4" name="Picture 3" descr="logo_image2.png"/>
          <p:cNvPicPr>
            <a:picLocks noChangeAspect="1"/>
          </p:cNvPicPr>
          <p:nvPr/>
        </p:nvPicPr>
        <p:blipFill>
          <a:blip r:embed="rId2"/>
          <a:stretch>
            <a:fillRect/>
          </a:stretch>
        </p:blipFill>
        <p:spPr>
          <a:xfrm>
            <a:off x="6959599" y="174141"/>
            <a:ext cx="1886657" cy="1599450"/>
          </a:xfrm>
          <a:prstGeom prst="rect">
            <a:avLst/>
          </a:prstGeom>
        </p:spPr>
      </p:pic>
    </p:spTree>
    <p:extLst>
      <p:ext uri="{BB962C8B-B14F-4D97-AF65-F5344CB8AC3E}">
        <p14:creationId xmlns:p14="http://schemas.microsoft.com/office/powerpoint/2010/main" val="23237548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346200"/>
          </a:xfrm>
          <a:solidFill>
            <a:srgbClr val="FFFFFF"/>
          </a:solidFill>
        </p:spPr>
        <p:txBody>
          <a:bodyPr/>
          <a:lstStyle/>
          <a:p>
            <a:r>
              <a:rPr lang="en-US" dirty="0" smtClean="0">
                <a:solidFill>
                  <a:schemeClr val="tx1"/>
                </a:solidFill>
              </a:rPr>
              <a:t>Ground Instruments – Tipping Bucket Networks</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31800" y="1244600"/>
            <a:ext cx="4572000" cy="923330"/>
          </a:xfrm>
          <a:prstGeom prst="rect">
            <a:avLst/>
          </a:prstGeom>
          <a:noFill/>
        </p:spPr>
        <p:txBody>
          <a:bodyPr wrap="square" rtlCol="0">
            <a:spAutoFit/>
          </a:bodyPr>
          <a:lstStyle/>
          <a:p>
            <a:r>
              <a:rPr lang="en-US" dirty="0" smtClean="0"/>
              <a:t>Rain Gauges</a:t>
            </a:r>
          </a:p>
          <a:p>
            <a:r>
              <a:rPr lang="en-US" dirty="0"/>
              <a:t>	</a:t>
            </a:r>
            <a:r>
              <a:rPr lang="en-US" dirty="0" smtClean="0"/>
              <a:t>Tipping Bucket style (single and Dual)</a:t>
            </a:r>
          </a:p>
          <a:p>
            <a:r>
              <a:rPr lang="en-US" dirty="0"/>
              <a:t>	</a:t>
            </a:r>
            <a:r>
              <a:rPr lang="en-US" dirty="0" smtClean="0"/>
              <a:t>Need to be in lower elevations</a:t>
            </a:r>
            <a:endParaRPr lang="en-US" dirty="0"/>
          </a:p>
        </p:txBody>
      </p:sp>
      <p:pic>
        <p:nvPicPr>
          <p:cNvPr id="29" name="Picture 28" descr="IMG_0268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26" y="2287387"/>
            <a:ext cx="3266573" cy="4373429"/>
          </a:xfrm>
          <a:prstGeom prst="rect">
            <a:avLst/>
          </a:prstGeom>
        </p:spPr>
      </p:pic>
      <p:pic>
        <p:nvPicPr>
          <p:cNvPr id="30" name="pasted-image.png"/>
          <p:cNvPicPr/>
          <p:nvPr/>
        </p:nvPicPr>
        <p:blipFill rotWithShape="1">
          <a:blip r:embed="rId3">
            <a:extLst/>
          </a:blip>
          <a:srcRect l="32324" t="37286" r="37159" b="12762"/>
          <a:stretch/>
        </p:blipFill>
        <p:spPr>
          <a:xfrm>
            <a:off x="4432300" y="4229100"/>
            <a:ext cx="2641600" cy="2425699"/>
          </a:xfrm>
          <a:prstGeom prst="rect">
            <a:avLst/>
          </a:prstGeom>
          <a:ln w="12700">
            <a:solidFill>
              <a:srgbClr val="FFFFFF"/>
            </a:solidFill>
            <a:miter lim="400000"/>
          </a:ln>
        </p:spPr>
      </p:pic>
      <p:pic>
        <p:nvPicPr>
          <p:cNvPr id="4" name="Picture 3" descr="F09_v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16" y="1066800"/>
            <a:ext cx="3922884" cy="2948986"/>
          </a:xfrm>
          <a:prstGeom prst="rect">
            <a:avLst/>
          </a:prstGeom>
        </p:spPr>
      </p:pic>
      <p:sp>
        <p:nvSpPr>
          <p:cNvPr id="13" name="TextBox 12"/>
          <p:cNvSpPr txBox="1"/>
          <p:nvPr/>
        </p:nvSpPr>
        <p:spPr>
          <a:xfrm>
            <a:off x="7226300" y="4292600"/>
            <a:ext cx="1917700" cy="1477328"/>
          </a:xfrm>
          <a:prstGeom prst="rect">
            <a:avLst/>
          </a:prstGeom>
          <a:noFill/>
        </p:spPr>
        <p:txBody>
          <a:bodyPr wrap="square" rtlCol="0">
            <a:spAutoFit/>
          </a:bodyPr>
          <a:lstStyle/>
          <a:p>
            <a:r>
              <a:rPr lang="en-US" dirty="0" smtClean="0"/>
              <a:t>Chehalis will also have 10 – 15 dual Gauges along with </a:t>
            </a:r>
            <a:r>
              <a:rPr lang="en-US" dirty="0" err="1" smtClean="0"/>
              <a:t>CoCoRahs</a:t>
            </a:r>
            <a:r>
              <a:rPr lang="en-US" dirty="0"/>
              <a:t> </a:t>
            </a:r>
            <a:r>
              <a:rPr lang="en-US" dirty="0" smtClean="0"/>
              <a:t>sites</a:t>
            </a:r>
            <a:endParaRPr lang="en-US" dirty="0"/>
          </a:p>
        </p:txBody>
      </p:sp>
    </p:spTree>
    <p:extLst>
      <p:ext uri="{BB962C8B-B14F-4D97-AF65-F5344CB8AC3E}">
        <p14:creationId xmlns:p14="http://schemas.microsoft.com/office/powerpoint/2010/main" val="18617318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04800" y="965200"/>
            <a:ext cx="8305800" cy="2585323"/>
          </a:xfrm>
          <a:prstGeom prst="rect">
            <a:avLst/>
          </a:prstGeom>
          <a:noFill/>
        </p:spPr>
        <p:txBody>
          <a:bodyPr wrap="square" rtlCol="0">
            <a:spAutoFit/>
          </a:bodyPr>
          <a:lstStyle/>
          <a:p>
            <a:r>
              <a:rPr lang="en-US" dirty="0" smtClean="0"/>
              <a:t>	Low Elevations Sites with Power can have:</a:t>
            </a:r>
            <a:endParaRPr lang="en-US" dirty="0"/>
          </a:p>
          <a:p>
            <a:r>
              <a:rPr lang="en-US" dirty="0" smtClean="0"/>
              <a:t>	- Micro Rain Radar (MRR)</a:t>
            </a:r>
          </a:p>
          <a:p>
            <a:r>
              <a:rPr lang="en-US" dirty="0"/>
              <a:t>	</a:t>
            </a:r>
            <a:r>
              <a:rPr lang="en-US" dirty="0" smtClean="0"/>
              <a:t>- </a:t>
            </a:r>
            <a:r>
              <a:rPr lang="en-US" dirty="0" err="1" smtClean="0"/>
              <a:t>Parsivel</a:t>
            </a:r>
            <a:r>
              <a:rPr lang="en-US" dirty="0" smtClean="0"/>
              <a:t> (</a:t>
            </a:r>
            <a:r>
              <a:rPr lang="en-US" dirty="0" err="1" smtClean="0"/>
              <a:t>distrometer</a:t>
            </a:r>
            <a:r>
              <a:rPr lang="en-US" dirty="0" smtClean="0"/>
              <a:t>)</a:t>
            </a:r>
          </a:p>
          <a:p>
            <a:r>
              <a:rPr lang="en-US" dirty="0"/>
              <a:t>	</a:t>
            </a:r>
            <a:r>
              <a:rPr lang="en-US" dirty="0" smtClean="0"/>
              <a:t>- 2DVD</a:t>
            </a:r>
          </a:p>
          <a:p>
            <a:r>
              <a:rPr lang="en-US" dirty="0"/>
              <a:t>	</a:t>
            </a:r>
            <a:r>
              <a:rPr lang="en-US" dirty="0" smtClean="0"/>
              <a:t>- Rain gauge (dual bucket)</a:t>
            </a:r>
          </a:p>
          <a:p>
            <a:endParaRPr lang="en-US" dirty="0" smtClean="0"/>
          </a:p>
          <a:p>
            <a:r>
              <a:rPr lang="en-US" dirty="0"/>
              <a:t>	</a:t>
            </a:r>
            <a:r>
              <a:rPr lang="en-US" dirty="0" smtClean="0"/>
              <a:t>Low Elevation Sites without Power can have:</a:t>
            </a:r>
          </a:p>
          <a:p>
            <a:r>
              <a:rPr lang="en-US" dirty="0"/>
              <a:t>	</a:t>
            </a:r>
            <a:r>
              <a:rPr lang="en-US" dirty="0" smtClean="0"/>
              <a:t>- </a:t>
            </a:r>
            <a:r>
              <a:rPr lang="en-US" dirty="0" err="1" smtClean="0"/>
              <a:t>Parsivel</a:t>
            </a:r>
            <a:r>
              <a:rPr lang="en-US" dirty="0" smtClean="0"/>
              <a:t> (powered by solar panel/battery)</a:t>
            </a:r>
          </a:p>
          <a:p>
            <a:r>
              <a:rPr lang="en-US" dirty="0"/>
              <a:t>	</a:t>
            </a:r>
            <a:r>
              <a:rPr lang="en-US" dirty="0" smtClean="0"/>
              <a:t>- Rain Gauge (dual bucket)</a:t>
            </a:r>
            <a:endParaRPr lang="en-US" dirty="0"/>
          </a:p>
        </p:txBody>
      </p:sp>
      <p:pic>
        <p:nvPicPr>
          <p:cNvPr id="13" name="Picture 12" descr="MRR_Parsi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1346200"/>
            <a:ext cx="2133600" cy="2133600"/>
          </a:xfrm>
          <a:prstGeom prst="rect">
            <a:avLst/>
          </a:prstGeom>
          <a:ln>
            <a:solidFill>
              <a:srgbClr val="FFFFFF"/>
            </a:solidFill>
          </a:ln>
        </p:spPr>
      </p:pic>
      <p:sp>
        <p:nvSpPr>
          <p:cNvPr id="16" name="TextBox 15"/>
          <p:cNvSpPr txBox="1"/>
          <p:nvPr/>
        </p:nvSpPr>
        <p:spPr>
          <a:xfrm>
            <a:off x="6502400" y="2946400"/>
            <a:ext cx="1854200" cy="369332"/>
          </a:xfrm>
          <a:prstGeom prst="rect">
            <a:avLst/>
          </a:prstGeom>
          <a:noFill/>
        </p:spPr>
        <p:txBody>
          <a:bodyPr wrap="square" rtlCol="0">
            <a:spAutoFit/>
          </a:bodyPr>
          <a:lstStyle/>
          <a:p>
            <a:r>
              <a:rPr lang="en-US" dirty="0" err="1" smtClean="0">
                <a:solidFill>
                  <a:srgbClr val="FFFF00"/>
                </a:solidFill>
              </a:rPr>
              <a:t>Parsivel</a:t>
            </a:r>
            <a:r>
              <a:rPr lang="en-US" dirty="0" smtClean="0">
                <a:solidFill>
                  <a:srgbClr val="FFFF00"/>
                </a:solidFill>
              </a:rPr>
              <a:t>    MRR</a:t>
            </a:r>
            <a:endParaRPr lang="en-US" dirty="0">
              <a:solidFill>
                <a:srgbClr val="FFFF00"/>
              </a:solidFill>
            </a:endParaRPr>
          </a:p>
        </p:txBody>
      </p:sp>
      <p:sp>
        <p:nvSpPr>
          <p:cNvPr id="4" name="Isosceles Triangle 3"/>
          <p:cNvSpPr/>
          <p:nvPr/>
        </p:nvSpPr>
        <p:spPr>
          <a:xfrm>
            <a:off x="444500" y="965200"/>
            <a:ext cx="317500" cy="317500"/>
          </a:xfrm>
          <a:prstGeom prst="triangl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MG_5877.JPG"/>
          <p:cNvPicPr>
            <a:picLocks noChangeAspect="1"/>
          </p:cNvPicPr>
          <p:nvPr/>
        </p:nvPicPr>
        <p:blipFill rotWithShape="1">
          <a:blip r:embed="rId3">
            <a:extLst>
              <a:ext uri="{28A0092B-C50C-407E-A947-70E740481C1C}">
                <a14:useLocalDpi xmlns:a14="http://schemas.microsoft.com/office/drawing/2010/main" val="0"/>
              </a:ext>
            </a:extLst>
          </a:blip>
          <a:srcRect l="18889" t="35741" r="20972" b="25000"/>
          <a:stretch/>
        </p:blipFill>
        <p:spPr>
          <a:xfrm>
            <a:off x="393700" y="3949700"/>
            <a:ext cx="5499100" cy="2692400"/>
          </a:xfrm>
          <a:prstGeom prst="rect">
            <a:avLst/>
          </a:prstGeom>
        </p:spPr>
      </p:pic>
      <p:sp>
        <p:nvSpPr>
          <p:cNvPr id="20" name="Isosceles Triangle 19"/>
          <p:cNvSpPr/>
          <p:nvPr/>
        </p:nvSpPr>
        <p:spPr>
          <a:xfrm>
            <a:off x="444500" y="2603500"/>
            <a:ext cx="317500" cy="317500"/>
          </a:xfrm>
          <a:prstGeom prst="triangle">
            <a:avLst/>
          </a:prstGeom>
          <a:solidFill>
            <a:srgbClr val="FF66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19800" y="4457700"/>
            <a:ext cx="2628900" cy="1600438"/>
          </a:xfrm>
          <a:prstGeom prst="rect">
            <a:avLst/>
          </a:prstGeom>
          <a:noFill/>
        </p:spPr>
        <p:txBody>
          <a:bodyPr wrap="square" rtlCol="0">
            <a:spAutoFit/>
          </a:bodyPr>
          <a:lstStyle/>
          <a:p>
            <a:r>
              <a:rPr lang="en-US" sz="1400" dirty="0" smtClean="0"/>
              <a:t>Testing Low elevation site without power at the Quinault Fish Hatchery THIS winter</a:t>
            </a:r>
          </a:p>
          <a:p>
            <a:endParaRPr lang="en-US" sz="1400" dirty="0"/>
          </a:p>
          <a:p>
            <a:r>
              <a:rPr lang="en-US" sz="1400" dirty="0" smtClean="0"/>
              <a:t>Trouble with condensation in electronics, some trouble with ‘computer’</a:t>
            </a:r>
          </a:p>
        </p:txBody>
      </p:sp>
    </p:spTree>
    <p:extLst>
      <p:ext uri="{BB962C8B-B14F-4D97-AF65-F5344CB8AC3E}">
        <p14:creationId xmlns:p14="http://schemas.microsoft.com/office/powerpoint/2010/main" val="264406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66701" y="1397000"/>
            <a:ext cx="8623299" cy="3034460"/>
            <a:chOff x="228601" y="1676400"/>
            <a:chExt cx="8623299" cy="3034460"/>
          </a:xfrm>
        </p:grpSpPr>
        <p:pic>
          <p:nvPicPr>
            <p:cNvPr id="4" name="Picture 3" descr="apu31_dsd_realt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676400"/>
              <a:ext cx="4533900" cy="3034460"/>
            </a:xfrm>
            <a:prstGeom prst="rect">
              <a:avLst/>
            </a:prstGeom>
          </p:spPr>
        </p:pic>
        <p:pic>
          <p:nvPicPr>
            <p:cNvPr id="5" name="Picture 4" descr="apu31_parsivel_real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766" y="1676400"/>
              <a:ext cx="4044134" cy="2895600"/>
            </a:xfrm>
            <a:prstGeom prst="rect">
              <a:avLst/>
            </a:prstGeom>
          </p:spPr>
        </p:pic>
        <p:sp>
          <p:nvSpPr>
            <p:cNvPr id="6" name="TextBox 5"/>
            <p:cNvSpPr txBox="1"/>
            <p:nvPr/>
          </p:nvSpPr>
          <p:spPr>
            <a:xfrm>
              <a:off x="647700" y="2336800"/>
              <a:ext cx="3302000" cy="369332"/>
            </a:xfrm>
            <a:prstGeom prst="rect">
              <a:avLst/>
            </a:prstGeom>
            <a:noFill/>
          </p:spPr>
          <p:txBody>
            <a:bodyPr wrap="square" rtlCol="0">
              <a:spAutoFit/>
            </a:bodyPr>
            <a:lstStyle/>
            <a:p>
              <a:r>
                <a:rPr lang="en-US" dirty="0" err="1" smtClean="0"/>
                <a:t>Dropsize</a:t>
              </a:r>
              <a:r>
                <a:rPr lang="en-US" dirty="0" smtClean="0"/>
                <a:t> Distribution</a:t>
              </a:r>
              <a:endParaRPr lang="en-US" dirty="0"/>
            </a:p>
          </p:txBody>
        </p:sp>
        <p:sp>
          <p:nvSpPr>
            <p:cNvPr id="19" name="TextBox 18"/>
            <p:cNvSpPr txBox="1"/>
            <p:nvPr/>
          </p:nvSpPr>
          <p:spPr>
            <a:xfrm>
              <a:off x="5232400" y="2298700"/>
              <a:ext cx="3302000" cy="369332"/>
            </a:xfrm>
            <a:prstGeom prst="rect">
              <a:avLst/>
            </a:prstGeom>
            <a:noFill/>
          </p:spPr>
          <p:txBody>
            <a:bodyPr wrap="square" rtlCol="0">
              <a:spAutoFit/>
            </a:bodyPr>
            <a:lstStyle/>
            <a:p>
              <a:r>
                <a:rPr lang="en-US" dirty="0" smtClean="0"/>
                <a:t>Rain rate and reflectivity</a:t>
              </a:r>
              <a:endParaRPr lang="en-US" dirty="0"/>
            </a:p>
          </p:txBody>
        </p:sp>
      </p:grpSp>
      <p:sp>
        <p:nvSpPr>
          <p:cNvPr id="7" name="TextBox 6"/>
          <p:cNvSpPr txBox="1"/>
          <p:nvPr/>
        </p:nvSpPr>
        <p:spPr>
          <a:xfrm>
            <a:off x="584200" y="4851400"/>
            <a:ext cx="7861300" cy="923330"/>
          </a:xfrm>
          <a:prstGeom prst="rect">
            <a:avLst/>
          </a:prstGeom>
          <a:noFill/>
        </p:spPr>
        <p:txBody>
          <a:bodyPr wrap="square" rtlCol="0">
            <a:spAutoFit/>
          </a:bodyPr>
          <a:lstStyle/>
          <a:p>
            <a:r>
              <a:rPr lang="en-US" dirty="0" smtClean="0"/>
              <a:t>Typical light rainfall event: Lots of small drops.  We suspect that the current Q-C software for </a:t>
            </a:r>
            <a:r>
              <a:rPr lang="en-US" dirty="0" err="1" smtClean="0"/>
              <a:t>Parsivel</a:t>
            </a:r>
            <a:r>
              <a:rPr lang="en-US" dirty="0" smtClean="0"/>
              <a:t> is throwing out the very small drops.  </a:t>
            </a:r>
            <a:r>
              <a:rPr lang="en-US" dirty="0" err="1" smtClean="0"/>
              <a:t>Parsivel</a:t>
            </a:r>
            <a:r>
              <a:rPr lang="en-US" dirty="0" smtClean="0"/>
              <a:t> is under reporting precipitation compared to gauge.</a:t>
            </a:r>
            <a:endParaRPr lang="en-US" dirty="0"/>
          </a:p>
        </p:txBody>
      </p:sp>
    </p:spTree>
    <p:extLst>
      <p:ext uri="{BB962C8B-B14F-4D97-AF65-F5344CB8AC3E}">
        <p14:creationId xmlns:p14="http://schemas.microsoft.com/office/powerpoint/2010/main" val="38954075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grpSp>
        <p:nvGrpSpPr>
          <p:cNvPr id="3" name="Group 2"/>
          <p:cNvGrpSpPr/>
          <p:nvPr/>
        </p:nvGrpSpPr>
        <p:grpSpPr>
          <a:xfrm>
            <a:off x="6396121" y="1144410"/>
            <a:ext cx="2526632" cy="2308324"/>
            <a:chOff x="6510421" y="2350910"/>
            <a:chExt cx="2526632" cy="2308324"/>
          </a:xfrm>
        </p:grpSpPr>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223000" y="4191000"/>
            <a:ext cx="2781300" cy="1754327"/>
          </a:xfrm>
          <a:prstGeom prst="rect">
            <a:avLst/>
          </a:prstGeom>
          <a:noFill/>
        </p:spPr>
        <p:txBody>
          <a:bodyPr wrap="square" rtlCol="0">
            <a:spAutoFit/>
          </a:bodyPr>
          <a:lstStyle/>
          <a:p>
            <a:r>
              <a:rPr lang="en-US" dirty="0" smtClean="0"/>
              <a:t>What can Radars give us?</a:t>
            </a:r>
          </a:p>
          <a:p>
            <a:pPr marL="285750" indent="-285750">
              <a:buFontTx/>
              <a:buChar char="-"/>
            </a:pPr>
            <a:r>
              <a:rPr lang="en-US" dirty="0" smtClean="0"/>
              <a:t>Precipitation distribution</a:t>
            </a:r>
          </a:p>
          <a:p>
            <a:pPr marL="285750" indent="-285750">
              <a:buFontTx/>
              <a:buChar char="-"/>
            </a:pPr>
            <a:r>
              <a:rPr lang="en-US" dirty="0" smtClean="0"/>
              <a:t>Shape of falling hydrometeor </a:t>
            </a:r>
          </a:p>
          <a:p>
            <a:pPr marL="285750" indent="-285750">
              <a:buFontTx/>
              <a:buChar char="-"/>
            </a:pPr>
            <a:r>
              <a:rPr lang="en-US" dirty="0" smtClean="0"/>
              <a:t>Melting level</a:t>
            </a:r>
            <a:endParaRPr lang="en-US" dirty="0"/>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400800" y="1117600"/>
            <a:ext cx="2743200" cy="5386091"/>
          </a:xfrm>
          <a:prstGeom prst="rect">
            <a:avLst/>
          </a:prstGeom>
          <a:noFill/>
        </p:spPr>
        <p:txBody>
          <a:bodyPr wrap="square" rtlCol="0">
            <a:spAutoFit/>
          </a:bodyPr>
          <a:lstStyle/>
          <a:p>
            <a:r>
              <a:rPr lang="en-US" sz="2000" b="1" dirty="0" smtClean="0">
                <a:solidFill>
                  <a:schemeClr val="tx1">
                    <a:lumMod val="60000"/>
                    <a:lumOff val="40000"/>
                  </a:schemeClr>
                </a:solidFill>
              </a:rPr>
              <a:t>Scan Strategies:</a:t>
            </a:r>
          </a:p>
          <a:p>
            <a:r>
              <a:rPr lang="en-US" dirty="0" smtClean="0">
                <a:solidFill>
                  <a:schemeClr val="accent6">
                    <a:lumMod val="60000"/>
                    <a:lumOff val="40000"/>
                  </a:schemeClr>
                </a:solidFill>
              </a:rPr>
              <a:t>NPOL</a:t>
            </a:r>
            <a:r>
              <a:rPr lang="en-US" dirty="0" smtClean="0"/>
              <a:t>: RHI scans up Quinault Valley and over Ocean</a:t>
            </a:r>
          </a:p>
          <a:p>
            <a:endParaRPr lang="en-US" dirty="0"/>
          </a:p>
          <a:p>
            <a:r>
              <a:rPr lang="en-US" dirty="0" smtClean="0">
                <a:solidFill>
                  <a:schemeClr val="accent1">
                    <a:lumMod val="60000"/>
                    <a:lumOff val="40000"/>
                  </a:schemeClr>
                </a:solidFill>
              </a:rPr>
              <a:t>DOW</a:t>
            </a:r>
            <a:r>
              <a:rPr lang="en-US" dirty="0" smtClean="0"/>
              <a:t>: Placed up valley to document precipitation growth ‘under’ NPOL bean</a:t>
            </a:r>
          </a:p>
          <a:p>
            <a:endParaRPr lang="en-US" dirty="0"/>
          </a:p>
          <a:p>
            <a:r>
              <a:rPr lang="en-US" dirty="0" smtClean="0">
                <a:solidFill>
                  <a:srgbClr val="FF0000"/>
                </a:solidFill>
              </a:rPr>
              <a:t>X-Band: </a:t>
            </a:r>
            <a:r>
              <a:rPr lang="en-US" dirty="0" smtClean="0"/>
              <a:t>Scan ‘Lee side’ transition (RHI)</a:t>
            </a:r>
          </a:p>
          <a:p>
            <a:endParaRPr lang="en-US" dirty="0"/>
          </a:p>
          <a:p>
            <a:r>
              <a:rPr lang="en-US" dirty="0" smtClean="0">
                <a:solidFill>
                  <a:srgbClr val="008000"/>
                </a:solidFill>
              </a:rPr>
              <a:t>MRR</a:t>
            </a:r>
            <a:r>
              <a:rPr lang="en-US" dirty="0" smtClean="0"/>
              <a:t>’s: 3 Placed in Quinault to document </a:t>
            </a:r>
            <a:r>
              <a:rPr lang="en-US" dirty="0" err="1" smtClean="0"/>
              <a:t>precip</a:t>
            </a:r>
            <a:r>
              <a:rPr lang="en-US" dirty="0" smtClean="0"/>
              <a:t> growth in lowest levels</a:t>
            </a:r>
          </a:p>
          <a:p>
            <a:endParaRPr lang="en-US" dirty="0"/>
          </a:p>
          <a:p>
            <a:r>
              <a:rPr lang="en-US" dirty="0" smtClean="0"/>
              <a:t>Not doing dual </a:t>
            </a:r>
            <a:r>
              <a:rPr lang="en-US" dirty="0" err="1" smtClean="0"/>
              <a:t>doppler</a:t>
            </a:r>
            <a:endParaRPr lang="en-US" dirty="0"/>
          </a:p>
        </p:txBody>
      </p:sp>
      <p:grpSp>
        <p:nvGrpSpPr>
          <p:cNvPr id="5" name="Group 4"/>
          <p:cNvGrpSpPr/>
          <p:nvPr/>
        </p:nvGrpSpPr>
        <p:grpSpPr>
          <a:xfrm>
            <a:off x="1436764" y="1505800"/>
            <a:ext cx="3087962" cy="3932342"/>
            <a:chOff x="1436764" y="1505800"/>
            <a:chExt cx="3087962" cy="3932342"/>
          </a:xfrm>
        </p:grpSpPr>
        <p:sp>
          <p:nvSpPr>
            <p:cNvPr id="27" name="Freeform 26"/>
            <p:cNvSpPr/>
            <p:nvPr/>
          </p:nvSpPr>
          <p:spPr>
            <a:xfrm rot="866381">
              <a:off x="3661647" y="1505800"/>
              <a:ext cx="863079" cy="138587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8" name="Freeform 27"/>
            <p:cNvSpPr/>
            <p:nvPr/>
          </p:nvSpPr>
          <p:spPr>
            <a:xfrm rot="15563458">
              <a:off x="3161391" y="2510035"/>
              <a:ext cx="837694" cy="1427871"/>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9" name="Freeform 28"/>
            <p:cNvSpPr/>
            <p:nvPr/>
          </p:nvSpPr>
          <p:spPr>
            <a:xfrm rot="5400000">
              <a:off x="757926" y="3355879"/>
              <a:ext cx="2761101" cy="140342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 name="connsiteX0" fmla="*/ 997858 w 1688090"/>
                <a:gd name="connsiteY0" fmla="*/ 0 h 1215572"/>
                <a:gd name="connsiteX1" fmla="*/ 0 w 1688090"/>
                <a:gd name="connsiteY1" fmla="*/ 907143 h 1215572"/>
                <a:gd name="connsiteX2" fmla="*/ 1433286 w 1688090"/>
                <a:gd name="connsiteY2" fmla="*/ 1215572 h 1215572"/>
                <a:gd name="connsiteX3" fmla="*/ 1651001 w 1688090"/>
                <a:gd name="connsiteY3" fmla="*/ 907143 h 1215572"/>
                <a:gd name="connsiteX4" fmla="*/ 997858 w 1688090"/>
                <a:gd name="connsiteY4" fmla="*/ 0 h 1215572"/>
                <a:gd name="connsiteX0" fmla="*/ 997858 w 2490728"/>
                <a:gd name="connsiteY0" fmla="*/ 0 h 1233085"/>
                <a:gd name="connsiteX1" fmla="*/ 0 w 2490728"/>
                <a:gd name="connsiteY1" fmla="*/ 907143 h 1233085"/>
                <a:gd name="connsiteX2" fmla="*/ 1433286 w 2490728"/>
                <a:gd name="connsiteY2" fmla="*/ 1215572 h 1233085"/>
                <a:gd name="connsiteX3" fmla="*/ 2485572 w 2490728"/>
                <a:gd name="connsiteY3" fmla="*/ 453572 h 1233085"/>
                <a:gd name="connsiteX4" fmla="*/ 997858 w 2490728"/>
                <a:gd name="connsiteY4" fmla="*/ 0 h 1233085"/>
                <a:gd name="connsiteX0" fmla="*/ 997858 w 2508775"/>
                <a:gd name="connsiteY0" fmla="*/ 0 h 1238316"/>
                <a:gd name="connsiteX1" fmla="*/ 0 w 2508775"/>
                <a:gd name="connsiteY1" fmla="*/ 907143 h 1238316"/>
                <a:gd name="connsiteX2" fmla="*/ 1433286 w 2508775"/>
                <a:gd name="connsiteY2" fmla="*/ 1215572 h 1238316"/>
                <a:gd name="connsiteX3" fmla="*/ 2503718 w 2508775"/>
                <a:gd name="connsiteY3" fmla="*/ 362858 h 1238316"/>
                <a:gd name="connsiteX4" fmla="*/ 997858 w 2508775"/>
                <a:gd name="connsiteY4" fmla="*/ 0 h 1238316"/>
                <a:gd name="connsiteX0" fmla="*/ 997858 w 2510092"/>
                <a:gd name="connsiteY0" fmla="*/ 0 h 1238316"/>
                <a:gd name="connsiteX1" fmla="*/ 0 w 2510092"/>
                <a:gd name="connsiteY1" fmla="*/ 907143 h 1238316"/>
                <a:gd name="connsiteX2" fmla="*/ 1596574 w 2510092"/>
                <a:gd name="connsiteY2" fmla="*/ 1215572 h 1238316"/>
                <a:gd name="connsiteX3" fmla="*/ 2503718 w 2510092"/>
                <a:gd name="connsiteY3" fmla="*/ 362858 h 1238316"/>
                <a:gd name="connsiteX4" fmla="*/ 997858 w 2510092"/>
                <a:gd name="connsiteY4" fmla="*/ 0 h 123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092" h="1238316">
                  <a:moveTo>
                    <a:pt x="997858" y="0"/>
                  </a:moveTo>
                  <a:lnTo>
                    <a:pt x="0" y="907143"/>
                  </a:lnTo>
                  <a:cubicBezTo>
                    <a:pt x="72571" y="1109738"/>
                    <a:pt x="1179288" y="1306286"/>
                    <a:pt x="1596574" y="1215572"/>
                  </a:cubicBezTo>
                  <a:cubicBezTo>
                    <a:pt x="2013860" y="1124858"/>
                    <a:pt x="2576289" y="565453"/>
                    <a:pt x="2503718" y="362858"/>
                  </a:cubicBezTo>
                  <a:lnTo>
                    <a:pt x="997858"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grpSp>
    </p:spTree>
    <p:extLst>
      <p:ext uri="{BB962C8B-B14F-4D97-AF65-F5344CB8AC3E}">
        <p14:creationId xmlns:p14="http://schemas.microsoft.com/office/powerpoint/2010/main" val="37357354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a:bodyPr>
          <a:lstStyle/>
          <a:p>
            <a:r>
              <a:rPr lang="en-US" dirty="0" smtClean="0">
                <a:solidFill>
                  <a:srgbClr val="1B3861"/>
                </a:solidFill>
              </a:rPr>
              <a:t>Ground Sites – NPOL Radar</a:t>
            </a:r>
            <a:endParaRPr lang="en-US" dirty="0">
              <a:solidFill>
                <a:srgbClr val="1B3861"/>
              </a:solidFill>
            </a:endParaRPr>
          </a:p>
        </p:txBody>
      </p:sp>
      <p:sp>
        <p:nvSpPr>
          <p:cNvPr id="3" name="TextBox 2"/>
          <p:cNvSpPr txBox="1"/>
          <p:nvPr/>
        </p:nvSpPr>
        <p:spPr>
          <a:xfrm>
            <a:off x="635000" y="3346271"/>
            <a:ext cx="7645400" cy="923330"/>
          </a:xfrm>
          <a:prstGeom prst="rect">
            <a:avLst/>
          </a:prstGeom>
          <a:noFill/>
        </p:spPr>
        <p:txBody>
          <a:bodyPr wrap="square" rtlCol="0">
            <a:spAutoFit/>
          </a:bodyPr>
          <a:lstStyle/>
          <a:p>
            <a:r>
              <a:rPr lang="en-US" dirty="0" smtClean="0">
                <a:solidFill>
                  <a:schemeClr val="tx2"/>
                </a:solidFill>
              </a:rPr>
              <a:t>Will be installed on the Quinault Indian Nation near the coast along Shale Road where the radar has clear views towards the Ocean and towards the Olympic Mountains and up the Quinault River</a:t>
            </a:r>
            <a:endParaRPr lang="en-US" dirty="0">
              <a:solidFill>
                <a:schemeClr val="tx2"/>
              </a:solidFill>
            </a:endParaRPr>
          </a:p>
        </p:txBody>
      </p:sp>
      <p:pic>
        <p:nvPicPr>
          <p:cNvPr id="6" name="Picture 5" descr="NPOL at GXY2.jpg"/>
          <p:cNvPicPr>
            <a:picLocks noChangeAspect="1"/>
          </p:cNvPicPr>
          <p:nvPr/>
        </p:nvPicPr>
        <p:blipFill>
          <a:blip r:embed="rId2"/>
          <a:stretch>
            <a:fillRect/>
          </a:stretch>
        </p:blipFill>
        <p:spPr>
          <a:xfrm>
            <a:off x="5291624" y="4399619"/>
            <a:ext cx="3115776" cy="2242481"/>
          </a:xfrm>
          <a:prstGeom prst="rect">
            <a:avLst/>
          </a:prstGeom>
        </p:spPr>
      </p:pic>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216" y="1325562"/>
            <a:ext cx="8891203" cy="1977195"/>
          </a:xfrm>
        </p:spPr>
      </p:pic>
      <p:cxnSp>
        <p:nvCxnSpPr>
          <p:cNvPr id="9" name="Straight Arrow Connector 8"/>
          <p:cNvCxnSpPr/>
          <p:nvPr/>
        </p:nvCxnSpPr>
        <p:spPr>
          <a:xfrm>
            <a:off x="1587500" y="1778000"/>
            <a:ext cx="1016000" cy="635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100" y="1498600"/>
            <a:ext cx="1879600" cy="369332"/>
          </a:xfrm>
          <a:prstGeom prst="rect">
            <a:avLst/>
          </a:prstGeom>
          <a:noFill/>
        </p:spPr>
        <p:txBody>
          <a:bodyPr wrap="square" rtlCol="0">
            <a:spAutoFit/>
          </a:bodyPr>
          <a:lstStyle/>
          <a:p>
            <a:r>
              <a:rPr lang="en-US" dirty="0" smtClean="0">
                <a:solidFill>
                  <a:srgbClr val="FFFF00"/>
                </a:solidFill>
              </a:rPr>
              <a:t>Ocean View</a:t>
            </a:r>
            <a:endParaRPr lang="en-US" dirty="0">
              <a:solidFill>
                <a:srgbClr val="FFFF00"/>
              </a:solidFill>
            </a:endParaRPr>
          </a:p>
        </p:txBody>
      </p:sp>
      <p:cxnSp>
        <p:nvCxnSpPr>
          <p:cNvPr id="11" name="Straight Arrow Connector 10"/>
          <p:cNvCxnSpPr/>
          <p:nvPr/>
        </p:nvCxnSpPr>
        <p:spPr>
          <a:xfrm>
            <a:off x="7327900" y="1701800"/>
            <a:ext cx="1016000" cy="635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248400" y="1536700"/>
            <a:ext cx="1879600" cy="369332"/>
          </a:xfrm>
          <a:prstGeom prst="rect">
            <a:avLst/>
          </a:prstGeom>
          <a:noFill/>
        </p:spPr>
        <p:txBody>
          <a:bodyPr wrap="square" rtlCol="0">
            <a:spAutoFit/>
          </a:bodyPr>
          <a:lstStyle/>
          <a:p>
            <a:r>
              <a:rPr lang="en-US" dirty="0" smtClean="0">
                <a:solidFill>
                  <a:srgbClr val="FFFF00"/>
                </a:solidFill>
              </a:rPr>
              <a:t>Olympics</a:t>
            </a:r>
            <a:endParaRPr lang="en-US" dirty="0">
              <a:solidFill>
                <a:srgbClr val="FFFF00"/>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 b="38038"/>
          <a:stretch/>
        </p:blipFill>
        <p:spPr>
          <a:xfrm>
            <a:off x="1612900" y="4307295"/>
            <a:ext cx="2967566" cy="2461805"/>
          </a:xfrm>
          <a:prstGeom prst="rect">
            <a:avLst/>
          </a:prstGeom>
        </p:spPr>
      </p:pic>
    </p:spTree>
    <p:extLst>
      <p:ext uri="{BB962C8B-B14F-4D97-AF65-F5344CB8AC3E}">
        <p14:creationId xmlns:p14="http://schemas.microsoft.com/office/powerpoint/2010/main" val="39051758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 Doppler on Wheels (DOW)</a:t>
            </a:r>
            <a:endParaRPr lang="en-US" dirty="0">
              <a:solidFill>
                <a:srgbClr val="1B3861"/>
              </a:solidFill>
            </a:endParaRPr>
          </a:p>
        </p:txBody>
      </p:sp>
      <p:sp>
        <p:nvSpPr>
          <p:cNvPr id="3" name="TextBox 2"/>
          <p:cNvSpPr txBox="1"/>
          <p:nvPr/>
        </p:nvSpPr>
        <p:spPr>
          <a:xfrm>
            <a:off x="546100" y="5149671"/>
            <a:ext cx="7645400" cy="646331"/>
          </a:xfrm>
          <a:prstGeom prst="rect">
            <a:avLst/>
          </a:prstGeom>
          <a:noFill/>
        </p:spPr>
        <p:txBody>
          <a:bodyPr wrap="square" rtlCol="0">
            <a:spAutoFit/>
          </a:bodyPr>
          <a:lstStyle/>
          <a:p>
            <a:r>
              <a:rPr lang="en-US" dirty="0" smtClean="0">
                <a:solidFill>
                  <a:schemeClr val="tx2"/>
                </a:solidFill>
              </a:rPr>
              <a:t>Will be installed at Lake Quinault so it can make measurements where the NPOL cannot see up the Quinault Valley.</a:t>
            </a:r>
            <a:endParaRPr lang="en-US" dirty="0">
              <a:solidFill>
                <a:schemeClr val="tx2"/>
              </a:solidFill>
            </a:endParaRPr>
          </a:p>
        </p:txBody>
      </p:sp>
      <p:pic>
        <p:nvPicPr>
          <p:cNvPr id="8" name="Picture 7" descr="Vortex 2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1308101"/>
            <a:ext cx="5334000" cy="3557111"/>
          </a:xfrm>
          <a:prstGeom prst="rect">
            <a:avLst/>
          </a:prstGeom>
        </p:spPr>
      </p:pic>
    </p:spTree>
    <p:extLst>
      <p:ext uri="{BB962C8B-B14F-4D97-AF65-F5344CB8AC3E}">
        <p14:creationId xmlns:p14="http://schemas.microsoft.com/office/powerpoint/2010/main" val="11924851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Terrain Measurements</a:t>
            </a:r>
            <a:endParaRPr lang="en-US" dirty="0"/>
          </a:p>
        </p:txBody>
      </p:sp>
      <p:sp>
        <p:nvSpPr>
          <p:cNvPr id="3" name="Content Placeholder 2"/>
          <p:cNvSpPr>
            <a:spLocks noGrp="1"/>
          </p:cNvSpPr>
          <p:nvPr>
            <p:ph idx="1"/>
          </p:nvPr>
        </p:nvSpPr>
        <p:spPr/>
        <p:txBody>
          <a:bodyPr/>
          <a:lstStyle/>
          <a:p>
            <a:r>
              <a:rPr lang="en-US" dirty="0" smtClean="0">
                <a:solidFill>
                  <a:srgbClr val="FFFF00"/>
                </a:solidFill>
              </a:rPr>
              <a:t>For measuring snow depth and SWE of accumulating snowpack and for measuring falling snow microphysical characteristics</a:t>
            </a:r>
          </a:p>
          <a:p>
            <a:pPr lvl="1"/>
            <a:r>
              <a:rPr lang="en-US" dirty="0" smtClean="0"/>
              <a:t>SNOTEL sites (existing sites)</a:t>
            </a:r>
          </a:p>
          <a:p>
            <a:pPr lvl="1"/>
            <a:r>
              <a:rPr lang="en-US" dirty="0" smtClean="0"/>
              <a:t>Snow Cameras (Lundquist)</a:t>
            </a:r>
            <a:r>
              <a:rPr lang="en-US" dirty="0"/>
              <a:t> </a:t>
            </a:r>
            <a:endParaRPr lang="en-US" dirty="0" smtClean="0"/>
          </a:p>
          <a:p>
            <a:pPr lvl="1"/>
            <a:r>
              <a:rPr lang="en-US" dirty="0" smtClean="0"/>
              <a:t>Additional </a:t>
            </a:r>
            <a:r>
              <a:rPr lang="en-US" dirty="0"/>
              <a:t>Snow surveys at </a:t>
            </a:r>
            <a:r>
              <a:rPr lang="en-US" dirty="0" smtClean="0"/>
              <a:t>cameras</a:t>
            </a:r>
          </a:p>
          <a:p>
            <a:pPr lvl="1"/>
            <a:r>
              <a:rPr lang="en-US" dirty="0" smtClean="0"/>
              <a:t>Hurricane Ridge installation</a:t>
            </a:r>
          </a:p>
          <a:p>
            <a:pPr lvl="1"/>
            <a:r>
              <a:rPr lang="en-US" dirty="0" smtClean="0"/>
              <a:t>Enchanted Valley Installation</a:t>
            </a:r>
          </a:p>
          <a:p>
            <a:r>
              <a:rPr lang="en-US" dirty="0" smtClean="0">
                <a:solidFill>
                  <a:srgbClr val="FFFF00"/>
                </a:solidFill>
              </a:rPr>
              <a:t>We are testing strategies this winter</a:t>
            </a:r>
            <a:endParaRPr lang="en-US" dirty="0">
              <a:solidFill>
                <a:srgbClr val="FFFF00"/>
              </a:solidFill>
            </a:endParaRPr>
          </a:p>
        </p:txBody>
      </p:sp>
    </p:spTree>
    <p:extLst>
      <p:ext uri="{BB962C8B-B14F-4D97-AF65-F5344CB8AC3E}">
        <p14:creationId xmlns:p14="http://schemas.microsoft.com/office/powerpoint/2010/main" val="23297012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Snow Camera Installations 2014 - 2015</a:t>
            </a:r>
            <a:endParaRPr lang="en-US" dirty="0">
              <a:solidFill>
                <a:srgbClr val="1B3861"/>
              </a:solidFill>
            </a:endParaRPr>
          </a:p>
        </p:txBody>
      </p:sp>
      <p:sp>
        <p:nvSpPr>
          <p:cNvPr id="3" name="TextBox 2"/>
          <p:cNvSpPr txBox="1"/>
          <p:nvPr/>
        </p:nvSpPr>
        <p:spPr>
          <a:xfrm>
            <a:off x="5588000" y="1644471"/>
            <a:ext cx="3352800" cy="1754327"/>
          </a:xfrm>
          <a:prstGeom prst="rect">
            <a:avLst/>
          </a:prstGeom>
          <a:noFill/>
        </p:spPr>
        <p:txBody>
          <a:bodyPr wrap="square" rtlCol="0">
            <a:spAutoFit/>
          </a:bodyPr>
          <a:lstStyle/>
          <a:p>
            <a:r>
              <a:rPr lang="en-US" dirty="0" smtClean="0">
                <a:solidFill>
                  <a:schemeClr val="tx2"/>
                </a:solidFill>
              </a:rPr>
              <a:t>Jessica Lundquist’s crew installed </a:t>
            </a:r>
            <a:r>
              <a:rPr lang="en-US" dirty="0">
                <a:solidFill>
                  <a:schemeClr val="tx2"/>
                </a:solidFill>
              </a:rPr>
              <a:t>18 Cameras and Snow Poles </a:t>
            </a:r>
            <a:r>
              <a:rPr lang="en-US" dirty="0" smtClean="0">
                <a:solidFill>
                  <a:schemeClr val="tx2"/>
                </a:solidFill>
              </a:rPr>
              <a:t>at various locations near historical snow course locations and along the Quinault River and tributaries.</a:t>
            </a:r>
          </a:p>
        </p:txBody>
      </p:sp>
      <p:pic>
        <p:nvPicPr>
          <p:cNvPr id="8" name="Picture 7" descr="WSCT0007.JPG"/>
          <p:cNvPicPr>
            <a:picLocks noChangeAspect="1"/>
          </p:cNvPicPr>
          <p:nvPr/>
        </p:nvPicPr>
        <p:blipFill>
          <a:blip r:embed="rId2"/>
          <a:stretch>
            <a:fillRect/>
          </a:stretch>
        </p:blipFill>
        <p:spPr>
          <a:xfrm>
            <a:off x="4307754" y="3592890"/>
            <a:ext cx="3947079" cy="2960310"/>
          </a:xfrm>
          <a:prstGeom prst="rect">
            <a:avLst/>
          </a:prstGeom>
        </p:spPr>
      </p:pic>
      <p:pic>
        <p:nvPicPr>
          <p:cNvPr id="5" name="Picture 4"/>
          <p:cNvPicPr>
            <a:picLocks noChangeAspect="1"/>
          </p:cNvPicPr>
          <p:nvPr/>
        </p:nvPicPr>
        <p:blipFill rotWithShape="1">
          <a:blip r:embed="rId3"/>
          <a:srcRect l="19448" t="25741" r="5952" b="35370"/>
          <a:stretch/>
        </p:blipFill>
        <p:spPr>
          <a:xfrm>
            <a:off x="457200" y="1549400"/>
            <a:ext cx="4991100" cy="1951827"/>
          </a:xfrm>
          <a:prstGeom prst="rect">
            <a:avLst/>
          </a:prstGeom>
        </p:spPr>
      </p:pic>
      <p:pic>
        <p:nvPicPr>
          <p:cNvPr id="9" name="Picture 8"/>
          <p:cNvPicPr>
            <a:picLocks noChangeAspect="1"/>
          </p:cNvPicPr>
          <p:nvPr/>
        </p:nvPicPr>
        <p:blipFill rotWithShape="1">
          <a:blip r:embed="rId4"/>
          <a:srcRect l="19017" t="38333" r="30355" b="13518"/>
          <a:stretch/>
        </p:blipFill>
        <p:spPr>
          <a:xfrm>
            <a:off x="838200" y="3416300"/>
            <a:ext cx="2603500" cy="3302000"/>
          </a:xfrm>
          <a:prstGeom prst="rect">
            <a:avLst/>
          </a:prstGeom>
        </p:spPr>
      </p:pic>
    </p:spTree>
    <p:extLst>
      <p:ext uri="{BB962C8B-B14F-4D97-AF65-F5344CB8AC3E}">
        <p14:creationId xmlns:p14="http://schemas.microsoft.com/office/powerpoint/2010/main" val="5091524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p14="http://schemas.microsoft.com/office/powerpoint/2010/main" val="33100239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effectLst/>
              </a:rPr>
              <a:t>Newest precipitation satellite is the </a:t>
            </a:r>
            <a:r>
              <a:rPr lang="en-US" dirty="0" smtClean="0">
                <a:solidFill>
                  <a:srgbClr val="FF0000"/>
                </a:solidFill>
                <a:effectLst>
                  <a:glow rad="127000">
                    <a:schemeClr val="bg1">
                      <a:alpha val="80000"/>
                    </a:schemeClr>
                  </a:glow>
                </a:effectLst>
              </a:rPr>
              <a:t>recently launched GPM satellite</a:t>
            </a:r>
            <a:endParaRPr lang="en-US" dirty="0">
              <a:solidFill>
                <a:srgbClr val="FF0000"/>
              </a:solidFill>
              <a:effectLst>
                <a:glow rad="127000">
                  <a:schemeClr val="bg1">
                    <a:alpha val="80000"/>
                  </a:schemeClr>
                </a:glow>
              </a:effectLst>
            </a:endParaRPr>
          </a:p>
        </p:txBody>
      </p:sp>
      <p:sp>
        <p:nvSpPr>
          <p:cNvPr id="7" name="Content Placeholder 6"/>
          <p:cNvSpPr>
            <a:spLocks noGrp="1"/>
          </p:cNvSpPr>
          <p:nvPr>
            <p:ph idx="1"/>
          </p:nvPr>
        </p:nvSpPr>
        <p:spPr>
          <a:xfrm>
            <a:off x="292100" y="1600200"/>
            <a:ext cx="8534400" cy="4525963"/>
          </a:xfrm>
        </p:spPr>
        <p:txBody>
          <a:bodyPr>
            <a:normAutofit/>
          </a:bodyPr>
          <a:lstStyle/>
          <a:p>
            <a:r>
              <a:rPr lang="en-US" sz="2400" dirty="0" smtClean="0"/>
              <a:t>The core satellite of the Global Precipitation Measurement (GPM) mission was launched at 1837 UTC 27 February 2014 (0337 JST 28 February) from the JAXA </a:t>
            </a:r>
            <a:r>
              <a:rPr lang="en-US" sz="2400" dirty="0" err="1" smtClean="0"/>
              <a:t>Tanegashima</a:t>
            </a:r>
            <a:r>
              <a:rPr lang="en-US" sz="2400" dirty="0" smtClean="0"/>
              <a:t> Space Center on </a:t>
            </a:r>
            <a:r>
              <a:rPr lang="en-US" sz="2400" dirty="0" err="1" smtClean="0"/>
              <a:t>Tanegashima</a:t>
            </a:r>
            <a:r>
              <a:rPr lang="en-US" sz="2400" dirty="0" smtClean="0"/>
              <a:t> Island, Japan</a:t>
            </a:r>
            <a:r>
              <a:rPr lang="en-US" sz="2400" dirty="0" smtClean="0">
                <a:solidFill>
                  <a:srgbClr val="4F6228"/>
                </a:solidFill>
              </a:rPr>
              <a:t>. </a:t>
            </a:r>
          </a:p>
        </p:txBody>
      </p:sp>
      <p:pic>
        <p:nvPicPr>
          <p:cNvPr id="9" name="Picture 8" descr="screen_grab_liftoff_site.tiff"/>
          <p:cNvPicPr>
            <a:picLocks noChangeAspect="1"/>
          </p:cNvPicPr>
          <p:nvPr/>
        </p:nvPicPr>
        <p:blipFill>
          <a:blip r:embed="rId2"/>
          <a:stretch>
            <a:fillRect/>
          </a:stretch>
        </p:blipFill>
        <p:spPr>
          <a:xfrm>
            <a:off x="263538" y="4178299"/>
            <a:ext cx="3876662" cy="2437245"/>
          </a:xfrm>
          <a:prstGeom prst="rect">
            <a:avLst/>
          </a:prstGeom>
          <a:ln w="28575" cmpd="sng">
            <a:solidFill>
              <a:srgbClr val="FFFFFF"/>
            </a:solidFill>
          </a:ln>
        </p:spPr>
      </p:pic>
      <p:pic>
        <p:nvPicPr>
          <p:cNvPr id="10" name="Picture 9" descr="Tanegashima_island_japan.tiff"/>
          <p:cNvPicPr>
            <a:picLocks noChangeAspect="1"/>
          </p:cNvPicPr>
          <p:nvPr/>
        </p:nvPicPr>
        <p:blipFill>
          <a:blip r:embed="rId3"/>
          <a:stretch>
            <a:fillRect/>
          </a:stretch>
        </p:blipFill>
        <p:spPr>
          <a:xfrm>
            <a:off x="6458554" y="4660900"/>
            <a:ext cx="2317146" cy="1898650"/>
          </a:xfrm>
          <a:prstGeom prst="rect">
            <a:avLst/>
          </a:prstGeom>
          <a:ln w="28575" cmpd="sng">
            <a:solidFill>
              <a:srgbClr val="FFFFFF"/>
            </a:solidFill>
          </a:ln>
        </p:spPr>
      </p:pic>
      <p:pic>
        <p:nvPicPr>
          <p:cNvPr id="6" name="Picture 5" descr="liftoff1.jpg"/>
          <p:cNvPicPr>
            <a:picLocks noChangeAspect="1"/>
          </p:cNvPicPr>
          <p:nvPr/>
        </p:nvPicPr>
        <p:blipFill>
          <a:blip r:embed="rId4"/>
          <a:stretch>
            <a:fillRect/>
          </a:stretch>
        </p:blipFill>
        <p:spPr>
          <a:xfrm>
            <a:off x="3797300" y="3302000"/>
            <a:ext cx="2603500" cy="2603500"/>
          </a:xfrm>
          <a:prstGeom prst="rect">
            <a:avLst/>
          </a:prstGeom>
          <a:ln w="28575" cmpd="sng">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299176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36359" cy="926086"/>
          </a:xfrm>
        </p:spPr>
        <p:txBody>
          <a:bodyPr>
            <a:normAutofit/>
          </a:bodyPr>
          <a:lstStyle/>
          <a:p>
            <a:r>
              <a:rPr lang="en-US" dirty="0" smtClean="0"/>
              <a:t>Hurricane Ridge</a:t>
            </a:r>
            <a:endParaRPr lang="en-US" dirty="0"/>
          </a:p>
        </p:txBody>
      </p:sp>
      <p:sp>
        <p:nvSpPr>
          <p:cNvPr id="5" name="Content Placeholder 4"/>
          <p:cNvSpPr>
            <a:spLocks noGrp="1"/>
          </p:cNvSpPr>
          <p:nvPr>
            <p:ph idx="1"/>
          </p:nvPr>
        </p:nvSpPr>
        <p:spPr>
          <a:xfrm>
            <a:off x="317500" y="1069474"/>
            <a:ext cx="5524500" cy="5521158"/>
          </a:xfrm>
        </p:spPr>
        <p:txBody>
          <a:bodyPr>
            <a:normAutofit/>
          </a:bodyPr>
          <a:lstStyle/>
          <a:p>
            <a:r>
              <a:rPr lang="en-US" dirty="0" smtClean="0"/>
              <a:t>This winter have a collection of 4 specialized instruments installed on the roof of the generator house at Hurricane Ridge</a:t>
            </a:r>
          </a:p>
          <a:p>
            <a:pPr lvl="1"/>
            <a:r>
              <a:rPr lang="en-US" dirty="0" smtClean="0"/>
              <a:t>MRR, </a:t>
            </a:r>
            <a:r>
              <a:rPr lang="en-US" dirty="0" err="1" smtClean="0"/>
              <a:t>Parsivel</a:t>
            </a:r>
            <a:r>
              <a:rPr lang="en-US" dirty="0" smtClean="0"/>
              <a:t>, PIP and Hot Plate</a:t>
            </a:r>
          </a:p>
          <a:p>
            <a:pPr lvl="1"/>
            <a:r>
              <a:rPr lang="en-US" dirty="0" smtClean="0"/>
              <a:t>Collecting data, but have not analyzed it</a:t>
            </a:r>
          </a:p>
          <a:p>
            <a:r>
              <a:rPr lang="en-US" dirty="0" smtClean="0"/>
              <a:t>Why at Hurricane?</a:t>
            </a:r>
          </a:p>
          <a:p>
            <a:pPr lvl="1"/>
            <a:r>
              <a:rPr lang="en-US" dirty="0" smtClean="0"/>
              <a:t>Only location at high elevation with power available</a:t>
            </a:r>
          </a:p>
          <a:p>
            <a:pPr lvl="1"/>
            <a:r>
              <a:rPr lang="en-US" dirty="0" smtClean="0"/>
              <a:t>Supports the radar measurements made by Canadians on Vancouver island</a:t>
            </a:r>
          </a:p>
          <a:p>
            <a:r>
              <a:rPr lang="en-US" dirty="0" smtClean="0"/>
              <a:t>Maintenance:</a:t>
            </a:r>
          </a:p>
          <a:p>
            <a:pPr lvl="1"/>
            <a:r>
              <a:rPr lang="en-US" dirty="0" smtClean="0"/>
              <a:t>Snow/rime removal</a:t>
            </a:r>
          </a:p>
          <a:p>
            <a:pPr lvl="1"/>
            <a:r>
              <a:rPr lang="en-US" dirty="0" smtClean="0"/>
              <a:t>PIP alignment/bulb replacement</a:t>
            </a:r>
          </a:p>
          <a:p>
            <a:pPr lvl="1"/>
            <a:endParaRPr lang="en-US" dirty="0" smtClean="0"/>
          </a:p>
          <a:p>
            <a:pPr lvl="1"/>
            <a:endParaRPr lang="en-US" dirty="0" smtClean="0"/>
          </a:p>
          <a:p>
            <a:endParaRPr lang="en-US" dirty="0"/>
          </a:p>
        </p:txBody>
      </p:sp>
      <p:pic>
        <p:nvPicPr>
          <p:cNvPr id="8" name="Picture 7" descr="Screen Shot 2015-01-11 at 7.30.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033" y="177455"/>
            <a:ext cx="2901767" cy="2667065"/>
          </a:xfrm>
          <a:prstGeom prst="rect">
            <a:avLst/>
          </a:prstGeom>
        </p:spPr>
      </p:pic>
      <p:pic>
        <p:nvPicPr>
          <p:cNvPr id="15" name="Picture 14"/>
          <p:cNvPicPr>
            <a:picLocks noChangeAspect="1"/>
          </p:cNvPicPr>
          <p:nvPr/>
        </p:nvPicPr>
        <p:blipFill>
          <a:blip r:embed="rId4"/>
          <a:stretch>
            <a:fillRect/>
          </a:stretch>
        </p:blipFill>
        <p:spPr>
          <a:xfrm>
            <a:off x="5979694" y="2981158"/>
            <a:ext cx="2707106" cy="3609474"/>
          </a:xfrm>
          <a:prstGeom prst="rect">
            <a:avLst/>
          </a:prstGeom>
        </p:spPr>
      </p:pic>
      <p:pic>
        <p:nvPicPr>
          <p:cNvPr id="16" name="Picture 15" descr="Screen Shot 2015-01-20 at 8.32.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547" y="74862"/>
            <a:ext cx="1454453" cy="660400"/>
          </a:xfrm>
          <a:prstGeom prst="rect">
            <a:avLst/>
          </a:prstGeom>
        </p:spPr>
      </p:pic>
      <p:sp>
        <p:nvSpPr>
          <p:cNvPr id="3" name="Rectangle 2"/>
          <p:cNvSpPr/>
          <p:nvPr/>
        </p:nvSpPr>
        <p:spPr>
          <a:xfrm>
            <a:off x="203200" y="508000"/>
            <a:ext cx="304800" cy="330200"/>
          </a:xfrm>
          <a:prstGeom prst="rect">
            <a:avLst/>
          </a:prstGeom>
          <a:solidFill>
            <a:srgbClr val="FF0000"/>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768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High Elevation Ground Sites – No Power</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51022"/>
            <a:ext cx="3600470" cy="3306554"/>
          </a:xfrm>
          <a:prstGeom prst="rect">
            <a:avLst/>
          </a:prstGeom>
        </p:spPr>
      </p:pic>
      <p:sp>
        <p:nvSpPr>
          <p:cNvPr id="3" name="TextBox 2"/>
          <p:cNvSpPr txBox="1"/>
          <p:nvPr/>
        </p:nvSpPr>
        <p:spPr>
          <a:xfrm>
            <a:off x="342900" y="1199971"/>
            <a:ext cx="5156200" cy="1200329"/>
          </a:xfrm>
          <a:prstGeom prst="rect">
            <a:avLst/>
          </a:prstGeom>
          <a:noFill/>
        </p:spPr>
        <p:txBody>
          <a:bodyPr wrap="square" rtlCol="0">
            <a:spAutoFit/>
          </a:bodyPr>
          <a:lstStyle/>
          <a:p>
            <a:r>
              <a:rPr lang="en-US" dirty="0" smtClean="0">
                <a:solidFill>
                  <a:schemeClr val="tx2"/>
                </a:solidFill>
              </a:rPr>
              <a:t>Want to put instruments to measure precipitation at 2 very remote sites with no power: North </a:t>
            </a:r>
            <a:r>
              <a:rPr lang="en-US" dirty="0" err="1" smtClean="0">
                <a:solidFill>
                  <a:schemeClr val="tx2"/>
                </a:solidFill>
              </a:rPr>
              <a:t>Wynoochee</a:t>
            </a:r>
            <a:r>
              <a:rPr lang="en-US" dirty="0" smtClean="0">
                <a:solidFill>
                  <a:schemeClr val="tx2"/>
                </a:solidFill>
              </a:rPr>
              <a:t> (3000+ </a:t>
            </a:r>
            <a:r>
              <a:rPr lang="en-US" dirty="0" err="1" smtClean="0">
                <a:solidFill>
                  <a:schemeClr val="tx2"/>
                </a:solidFill>
              </a:rPr>
              <a:t>ft</a:t>
            </a:r>
            <a:r>
              <a:rPr lang="en-US" dirty="0" smtClean="0">
                <a:solidFill>
                  <a:schemeClr val="tx2"/>
                </a:solidFill>
              </a:rPr>
              <a:t>), Upper Quinault Valley (2200+ </a:t>
            </a:r>
            <a:r>
              <a:rPr lang="en-US" dirty="0" err="1" smtClean="0">
                <a:solidFill>
                  <a:schemeClr val="tx2"/>
                </a:solidFill>
              </a:rPr>
              <a:t>ft</a:t>
            </a:r>
            <a:r>
              <a:rPr lang="en-US" dirty="0" smtClean="0">
                <a:solidFill>
                  <a:schemeClr val="tx2"/>
                </a:solidFill>
              </a:rPr>
              <a:t>)</a:t>
            </a:r>
            <a:endParaRPr lang="en-US" dirty="0">
              <a:solidFill>
                <a:schemeClr val="tx2"/>
              </a:solidFill>
            </a:endParaRPr>
          </a:p>
        </p:txBody>
      </p:sp>
      <p:sp>
        <p:nvSpPr>
          <p:cNvPr id="6" name="Oval 5"/>
          <p:cNvSpPr/>
          <p:nvPr/>
        </p:nvSpPr>
        <p:spPr>
          <a:xfrm>
            <a:off x="8153400" y="1257300"/>
            <a:ext cx="647700" cy="6477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848600" y="2044700"/>
            <a:ext cx="787400" cy="7366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12" y="2603500"/>
            <a:ext cx="4501888" cy="3362522"/>
          </a:xfrm>
          <a:prstGeom prst="rect">
            <a:avLst/>
          </a:prstGeom>
        </p:spPr>
      </p:pic>
      <p:cxnSp>
        <p:nvCxnSpPr>
          <p:cNvPr id="15" name="Straight Arrow Connector 14"/>
          <p:cNvCxnSpPr/>
          <p:nvPr/>
        </p:nvCxnSpPr>
        <p:spPr>
          <a:xfrm>
            <a:off x="1536700" y="2057400"/>
            <a:ext cx="1168400" cy="23622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77800" y="723900"/>
            <a:ext cx="292100" cy="330200"/>
          </a:xfrm>
          <a:prstGeom prst="rect">
            <a:avLst/>
          </a:prstGeom>
          <a:solidFill>
            <a:srgbClr val="F41FFF"/>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8900" y="5956300"/>
            <a:ext cx="3568700" cy="923330"/>
          </a:xfrm>
          <a:prstGeom prst="rect">
            <a:avLst/>
          </a:prstGeom>
          <a:noFill/>
        </p:spPr>
        <p:txBody>
          <a:bodyPr wrap="square" rtlCol="0">
            <a:spAutoFit/>
          </a:bodyPr>
          <a:lstStyle/>
          <a:p>
            <a:r>
              <a:rPr lang="en-US" dirty="0" smtClean="0"/>
              <a:t>Requires mountain biking and snowshoe to access site. Needs to operate 2 weeks unattended</a:t>
            </a:r>
            <a:endParaRPr lang="en-US" dirty="0"/>
          </a:p>
        </p:txBody>
      </p:sp>
      <p:grpSp>
        <p:nvGrpSpPr>
          <p:cNvPr id="9" name="Group 8"/>
          <p:cNvGrpSpPr/>
          <p:nvPr/>
        </p:nvGrpSpPr>
        <p:grpSpPr>
          <a:xfrm>
            <a:off x="2743200" y="2387600"/>
            <a:ext cx="6235700" cy="4343399"/>
            <a:chOff x="2743200" y="2387600"/>
            <a:chExt cx="6235700" cy="4343399"/>
          </a:xfrm>
        </p:grpSpPr>
        <p:grpSp>
          <p:nvGrpSpPr>
            <p:cNvPr id="20" name="Group 19"/>
            <p:cNvGrpSpPr/>
            <p:nvPr/>
          </p:nvGrpSpPr>
          <p:grpSpPr>
            <a:xfrm>
              <a:off x="2743200" y="2387600"/>
              <a:ext cx="5994400" cy="4343399"/>
              <a:chOff x="2743200" y="2387600"/>
              <a:chExt cx="5994400" cy="4343399"/>
            </a:xfrm>
          </p:grpSpPr>
          <p:pic>
            <p:nvPicPr>
              <p:cNvPr id="17" name="Picture 16"/>
              <p:cNvPicPr>
                <a:picLocks noChangeAspect="1"/>
              </p:cNvPicPr>
              <p:nvPr/>
            </p:nvPicPr>
            <p:blipFill>
              <a:blip r:embed="rId4"/>
              <a:stretch>
                <a:fillRect/>
              </a:stretch>
            </p:blipFill>
            <p:spPr>
              <a:xfrm>
                <a:off x="3733800" y="3151656"/>
                <a:ext cx="2869997" cy="3579343"/>
              </a:xfrm>
              <a:prstGeom prst="rect">
                <a:avLst/>
              </a:prstGeom>
            </p:spPr>
          </p:pic>
          <p:cxnSp>
            <p:nvCxnSpPr>
              <p:cNvPr id="18" name="Straight Arrow Connector 17"/>
              <p:cNvCxnSpPr/>
              <p:nvPr/>
            </p:nvCxnSpPr>
            <p:spPr>
              <a:xfrm>
                <a:off x="2743200" y="2387600"/>
                <a:ext cx="1981200" cy="20066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16700" y="6070600"/>
                <a:ext cx="2120900" cy="646331"/>
              </a:xfrm>
              <a:prstGeom prst="rect">
                <a:avLst/>
              </a:prstGeom>
              <a:noFill/>
            </p:spPr>
            <p:txBody>
              <a:bodyPr wrap="square" rtlCol="0">
                <a:spAutoFit/>
              </a:bodyPr>
              <a:lstStyle/>
              <a:p>
                <a:r>
                  <a:rPr lang="en-US" dirty="0" smtClean="0"/>
                  <a:t>Photo by Larry Workman QIN </a:t>
                </a:r>
                <a:endParaRPr lang="en-US" dirty="0"/>
              </a:p>
            </p:txBody>
          </p:sp>
        </p:grpSp>
        <p:sp>
          <p:nvSpPr>
            <p:cNvPr id="16" name="TextBox 15"/>
            <p:cNvSpPr txBox="1"/>
            <p:nvPr/>
          </p:nvSpPr>
          <p:spPr>
            <a:xfrm>
              <a:off x="6629400" y="4432300"/>
              <a:ext cx="2349500" cy="1477328"/>
            </a:xfrm>
            <a:prstGeom prst="rect">
              <a:avLst/>
            </a:prstGeom>
            <a:noFill/>
          </p:spPr>
          <p:txBody>
            <a:bodyPr wrap="square" rtlCol="0">
              <a:spAutoFit/>
            </a:bodyPr>
            <a:lstStyle/>
            <a:p>
              <a:r>
                <a:rPr lang="en-US" dirty="0" smtClean="0"/>
                <a:t>Requires 13 mile hike in winter conditions. Needs to operate 2 weeks unattended</a:t>
              </a:r>
              <a:endParaRPr lang="en-US" dirty="0"/>
            </a:p>
          </p:txBody>
        </p:sp>
      </p:grpSp>
    </p:spTree>
    <p:extLst>
      <p:ext uri="{BB962C8B-B14F-4D97-AF65-F5344CB8AC3E}">
        <p14:creationId xmlns:p14="http://schemas.microsoft.com/office/powerpoint/2010/main" val="577173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699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8" name="Content Placeholder 7"/>
          <p:cNvSpPr>
            <a:spLocks noGrp="1"/>
          </p:cNvSpPr>
          <p:nvPr>
            <p:ph idx="1"/>
          </p:nvPr>
        </p:nvSpPr>
        <p:spPr>
          <a:xfrm>
            <a:off x="4737100" y="1282700"/>
            <a:ext cx="4203700" cy="5181600"/>
          </a:xfrm>
        </p:spPr>
        <p:txBody>
          <a:bodyPr>
            <a:normAutofit fontScale="92500"/>
          </a:bodyPr>
          <a:lstStyle/>
          <a:p>
            <a:r>
              <a:rPr lang="en-US" dirty="0" smtClean="0"/>
              <a:t>15 </a:t>
            </a:r>
            <a:r>
              <a:rPr lang="en-US" dirty="0" err="1" smtClean="0"/>
              <a:t>ft</a:t>
            </a:r>
            <a:r>
              <a:rPr lang="en-US" dirty="0" smtClean="0"/>
              <a:t> trailer anchored to ground with 8 deep-cycle batteries, electronics, computer inside</a:t>
            </a:r>
          </a:p>
          <a:p>
            <a:r>
              <a:rPr lang="en-US" dirty="0" smtClean="0"/>
              <a:t>Solar panel to recharge batteries</a:t>
            </a:r>
          </a:p>
          <a:p>
            <a:r>
              <a:rPr lang="en-US" dirty="0" err="1" smtClean="0"/>
              <a:t>Pluvio</a:t>
            </a:r>
            <a:r>
              <a:rPr lang="en-US" dirty="0" smtClean="0"/>
              <a:t> and </a:t>
            </a:r>
            <a:r>
              <a:rPr lang="en-US" dirty="0" err="1" smtClean="0"/>
              <a:t>Parsivel</a:t>
            </a:r>
            <a:r>
              <a:rPr lang="en-US" dirty="0" smtClean="0"/>
              <a:t> mounted to be ‘above’ snowpack</a:t>
            </a:r>
          </a:p>
          <a:p>
            <a:r>
              <a:rPr lang="en-US" dirty="0" smtClean="0"/>
              <a:t>Testing </a:t>
            </a:r>
          </a:p>
          <a:p>
            <a:pPr lvl="1"/>
            <a:r>
              <a:rPr lang="en-US" dirty="0" smtClean="0"/>
              <a:t>how long batteries can last </a:t>
            </a:r>
          </a:p>
          <a:p>
            <a:pPr lvl="1"/>
            <a:r>
              <a:rPr lang="en-US" dirty="0" smtClean="0"/>
              <a:t>How long instruments can operate in snowy environment</a:t>
            </a:r>
          </a:p>
          <a:p>
            <a:pPr lvl="1"/>
            <a:r>
              <a:rPr lang="en-US" dirty="0" smtClean="0"/>
              <a:t>how often is maintenance needed</a:t>
            </a:r>
            <a:endParaRPr lang="en-US" dirty="0"/>
          </a:p>
        </p:txBody>
      </p:sp>
      <p:pic>
        <p:nvPicPr>
          <p:cNvPr id="9" name="Content Placeholder 3" descr="IMG_2728.JPG"/>
          <p:cNvPicPr>
            <a:picLocks noChangeAspect="1"/>
          </p:cNvPicPr>
          <p:nvPr/>
        </p:nvPicPr>
        <p:blipFill rotWithShape="1">
          <a:blip r:embed="rId2">
            <a:extLst>
              <a:ext uri="{28A0092B-C50C-407E-A947-70E740481C1C}">
                <a14:useLocalDpi xmlns:a14="http://schemas.microsoft.com/office/drawing/2010/main" val="0"/>
              </a:ext>
            </a:extLst>
          </a:blip>
          <a:srcRect l="19196" t="22380" r="24367" b="13003"/>
          <a:stretch/>
        </p:blipFill>
        <p:spPr>
          <a:xfrm>
            <a:off x="419100" y="1981200"/>
            <a:ext cx="4279900" cy="3675530"/>
          </a:xfrm>
          <a:prstGeom prst="rect">
            <a:avLst/>
          </a:prstGeom>
        </p:spPr>
      </p:pic>
      <p:cxnSp>
        <p:nvCxnSpPr>
          <p:cNvPr id="10" name="Straight Arrow Connector 9"/>
          <p:cNvCxnSpPr/>
          <p:nvPr/>
        </p:nvCxnSpPr>
        <p:spPr>
          <a:xfrm flipH="1">
            <a:off x="3251200" y="2730500"/>
            <a:ext cx="2006600" cy="431800"/>
          </a:xfrm>
          <a:prstGeom prst="straightConnector1">
            <a:avLst/>
          </a:prstGeom>
          <a:ln>
            <a:solidFill>
              <a:srgbClr val="9DF13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625600" y="2857500"/>
            <a:ext cx="3238500" cy="774700"/>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IMG_28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6001" y="1943100"/>
            <a:ext cx="4944534" cy="3708400"/>
          </a:xfrm>
          <a:prstGeom prst="rect">
            <a:avLst/>
          </a:prstGeom>
        </p:spPr>
      </p:pic>
    </p:spTree>
    <p:extLst>
      <p:ext uri="{BB962C8B-B14F-4D97-AF65-F5344CB8AC3E}">
        <p14:creationId xmlns:p14="http://schemas.microsoft.com/office/powerpoint/2010/main" val="1333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u31_battery_monthly_bar_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938192"/>
            <a:ext cx="4941862" cy="2976708"/>
          </a:xfrm>
          <a:prstGeom prst="rect">
            <a:avLst/>
          </a:prstGeom>
        </p:spPr>
      </p:pic>
      <p:sp>
        <p:nvSpPr>
          <p:cNvPr id="2" name="Title 1"/>
          <p:cNvSpPr>
            <a:spLocks noGrp="1"/>
          </p:cNvSpPr>
          <p:nvPr>
            <p:ph type="title"/>
          </p:nvPr>
        </p:nvSpPr>
        <p:spPr>
          <a:xfrm>
            <a:off x="779463" y="6223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3" name="Content Placeholder 2"/>
          <p:cNvSpPr>
            <a:spLocks noGrp="1"/>
          </p:cNvSpPr>
          <p:nvPr>
            <p:ph idx="1"/>
          </p:nvPr>
        </p:nvSpPr>
        <p:spPr>
          <a:xfrm>
            <a:off x="5372100" y="1828800"/>
            <a:ext cx="3492500" cy="4876800"/>
          </a:xfrm>
        </p:spPr>
        <p:txBody>
          <a:bodyPr>
            <a:normAutofit fontScale="92500"/>
          </a:bodyPr>
          <a:lstStyle/>
          <a:p>
            <a:r>
              <a:rPr lang="en-US" dirty="0" smtClean="0">
                <a:solidFill>
                  <a:schemeClr val="accent3">
                    <a:lumMod val="60000"/>
                    <a:lumOff val="40000"/>
                  </a:schemeClr>
                </a:solidFill>
              </a:rPr>
              <a:t>Rainy/cloudy/snowy </a:t>
            </a:r>
            <a:r>
              <a:rPr lang="en-US" dirty="0" smtClean="0"/>
              <a:t>periods – batteries can’t recharge via solar</a:t>
            </a:r>
          </a:p>
          <a:p>
            <a:r>
              <a:rPr lang="en-US" dirty="0" smtClean="0">
                <a:solidFill>
                  <a:srgbClr val="FFFF00"/>
                </a:solidFill>
              </a:rPr>
              <a:t>Joe knocked off snow/</a:t>
            </a:r>
            <a:r>
              <a:rPr lang="en-US" dirty="0" smtClean="0"/>
              <a:t>ice on solar panel and sunny period recharged</a:t>
            </a:r>
          </a:p>
          <a:p>
            <a:r>
              <a:rPr lang="en-US" dirty="0" smtClean="0"/>
              <a:t>Batteries can continue to operate instruments with less voltage than this</a:t>
            </a:r>
          </a:p>
          <a:p>
            <a:r>
              <a:rPr lang="en-US" dirty="0" smtClean="0"/>
              <a:t>Have not had to use generator yet – batteries operating for 3 months</a:t>
            </a:r>
            <a:endParaRPr lang="en-US" dirty="0"/>
          </a:p>
        </p:txBody>
      </p:sp>
      <p:cxnSp>
        <p:nvCxnSpPr>
          <p:cNvPr id="8" name="Straight Arrow Connector 7"/>
          <p:cNvCxnSpPr/>
          <p:nvPr/>
        </p:nvCxnSpPr>
        <p:spPr>
          <a:xfrm flipH="1">
            <a:off x="3111500" y="2108200"/>
            <a:ext cx="2209800" cy="482600"/>
          </a:xfrm>
          <a:prstGeom prst="straightConnector1">
            <a:avLst/>
          </a:prstGeom>
          <a:ln>
            <a:solidFill>
              <a:srgbClr val="9DF13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755900" y="2616200"/>
            <a:ext cx="2705100" cy="698500"/>
          </a:xfrm>
          <a:prstGeom prst="straightConnector1">
            <a:avLst/>
          </a:prstGeom>
          <a:ln>
            <a:solidFill>
              <a:srgbClr val="FFFF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97000" y="4902200"/>
            <a:ext cx="3327400" cy="369332"/>
          </a:xfrm>
          <a:prstGeom prst="rect">
            <a:avLst/>
          </a:prstGeom>
          <a:noFill/>
        </p:spPr>
        <p:txBody>
          <a:bodyPr wrap="square" rtlCol="0">
            <a:spAutoFit/>
          </a:bodyPr>
          <a:lstStyle/>
          <a:p>
            <a:r>
              <a:rPr lang="en-US" dirty="0" smtClean="0">
                <a:solidFill>
                  <a:schemeClr val="accent3">
                    <a:lumMod val="60000"/>
                    <a:lumOff val="40000"/>
                  </a:schemeClr>
                </a:solidFill>
              </a:rPr>
              <a:t>Morning Battery Status</a:t>
            </a:r>
            <a:endParaRPr lang="en-US" dirty="0">
              <a:solidFill>
                <a:schemeClr val="accent3">
                  <a:lumMod val="60000"/>
                  <a:lumOff val="40000"/>
                </a:schemeClr>
              </a:solidFill>
            </a:endParaRPr>
          </a:p>
        </p:txBody>
      </p:sp>
      <p:cxnSp>
        <p:nvCxnSpPr>
          <p:cNvPr id="12" name="Straight Arrow Connector 11"/>
          <p:cNvCxnSpPr/>
          <p:nvPr/>
        </p:nvCxnSpPr>
        <p:spPr>
          <a:xfrm>
            <a:off x="1892300" y="2349500"/>
            <a:ext cx="2336800" cy="2057400"/>
          </a:xfrm>
          <a:prstGeom prst="straightConnector1">
            <a:avLst/>
          </a:prstGeom>
          <a:ln>
            <a:solidFill>
              <a:schemeClr val="accent4">
                <a:lumMod val="60000"/>
                <a:lumOff val="40000"/>
              </a:schemeClr>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9900" y="5397500"/>
            <a:ext cx="4660900" cy="1200329"/>
          </a:xfrm>
          <a:prstGeom prst="rect">
            <a:avLst/>
          </a:prstGeom>
          <a:noFill/>
        </p:spPr>
        <p:txBody>
          <a:bodyPr wrap="square" rtlCol="0">
            <a:spAutoFit/>
          </a:bodyPr>
          <a:lstStyle/>
          <a:p>
            <a:r>
              <a:rPr lang="en-US" dirty="0" smtClean="0">
                <a:solidFill>
                  <a:schemeClr val="accent4">
                    <a:lumMod val="40000"/>
                    <a:lumOff val="60000"/>
                  </a:schemeClr>
                </a:solidFill>
              </a:rPr>
              <a:t>If completely cloudy/rainy and no solar, </a:t>
            </a:r>
            <a:r>
              <a:rPr lang="en-US" dirty="0" smtClean="0">
                <a:solidFill>
                  <a:schemeClr val="bg1"/>
                </a:solidFill>
              </a:rPr>
              <a:t>looks like batteries can operate instruments for 4 – 6 weeks without recharging – will test this out this summer</a:t>
            </a:r>
            <a:endParaRPr lang="en-US" dirty="0">
              <a:solidFill>
                <a:schemeClr val="accent4">
                  <a:lumMod val="40000"/>
                  <a:lumOff val="60000"/>
                </a:schemeClr>
              </a:solidFill>
            </a:endParaRPr>
          </a:p>
        </p:txBody>
      </p:sp>
    </p:spTree>
    <p:extLst>
      <p:ext uri="{BB962C8B-B14F-4D97-AF65-F5344CB8AC3E}">
        <p14:creationId xmlns:p14="http://schemas.microsoft.com/office/powerpoint/2010/main" val="10873657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201501041200_500m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04" y="1028700"/>
            <a:ext cx="7129696" cy="5308600"/>
          </a:xfrm>
          <a:prstGeom prst="rect">
            <a:avLst/>
          </a:prstGeom>
        </p:spPr>
      </p:pic>
      <p:sp>
        <p:nvSpPr>
          <p:cNvPr id="7" name="TextBox 6"/>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1744602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2015010400-2015010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181100"/>
            <a:ext cx="5584605" cy="5321180"/>
          </a:xfrm>
          <a:prstGeom prst="rect">
            <a:avLst/>
          </a:prstGeom>
        </p:spPr>
      </p:pic>
      <p:sp>
        <p:nvSpPr>
          <p:cNvPr id="6" name="TextBox 5"/>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38975910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Aircraft</a:t>
            </a:r>
            <a:endParaRPr lang="en-US" dirty="0"/>
          </a:p>
        </p:txBody>
      </p:sp>
      <p:sp>
        <p:nvSpPr>
          <p:cNvPr id="3" name="Content Placeholder 2"/>
          <p:cNvSpPr>
            <a:spLocks noGrp="1"/>
          </p:cNvSpPr>
          <p:nvPr>
            <p:ph idx="1"/>
          </p:nvPr>
        </p:nvSpPr>
        <p:spPr>
          <a:xfrm>
            <a:off x="431801" y="2921000"/>
            <a:ext cx="4013200" cy="1155700"/>
          </a:xfrm>
        </p:spPr>
        <p:txBody>
          <a:bodyPr>
            <a:normAutofit fontScale="70000" lnSpcReduction="20000"/>
          </a:bodyPr>
          <a:lstStyle/>
          <a:p>
            <a:r>
              <a:rPr lang="en-US" dirty="0" smtClean="0"/>
              <a:t>Satellite Simulator instruments</a:t>
            </a:r>
          </a:p>
          <a:p>
            <a:r>
              <a:rPr lang="en-US" dirty="0" err="1" smtClean="0"/>
              <a:t>Dropsondes</a:t>
            </a:r>
            <a:r>
              <a:rPr lang="en-US" dirty="0" smtClean="0"/>
              <a:t> over the ocean</a:t>
            </a:r>
          </a:p>
          <a:p>
            <a:r>
              <a:rPr lang="en-US" dirty="0" smtClean="0"/>
              <a:t>Flies at ~30,000 </a:t>
            </a:r>
            <a:r>
              <a:rPr lang="en-US" dirty="0" err="1" smtClean="0"/>
              <a:t>ft</a:t>
            </a:r>
            <a:endParaRPr lang="en-US" dirty="0" smtClean="0"/>
          </a:p>
        </p:txBody>
      </p:sp>
      <p:grpSp>
        <p:nvGrpSpPr>
          <p:cNvPr id="13" name="Group 12"/>
          <p:cNvGrpSpPr/>
          <p:nvPr/>
        </p:nvGrpSpPr>
        <p:grpSpPr>
          <a:xfrm>
            <a:off x="825500" y="1447263"/>
            <a:ext cx="3009900" cy="1410237"/>
            <a:chOff x="825500" y="1447263"/>
            <a:chExt cx="3009900" cy="1410237"/>
          </a:xfrm>
        </p:grpSpPr>
        <p:grpSp>
          <p:nvGrpSpPr>
            <p:cNvPr id="6" name="Group 5"/>
            <p:cNvGrpSpPr/>
            <p:nvPr/>
          </p:nvGrpSpPr>
          <p:grpSpPr>
            <a:xfrm>
              <a:off x="825500" y="1447263"/>
              <a:ext cx="2794000" cy="1410237"/>
              <a:chOff x="4864100" y="1498063"/>
              <a:chExt cx="2794000" cy="1410237"/>
            </a:xfrm>
          </p:grpSpPr>
          <p:pic>
            <p:nvPicPr>
              <p:cNvPr id="7" name="Picture 6" descr="DC8_GCPEx_cropped.jpg"/>
              <p:cNvPicPr>
                <a:picLocks noChangeAspect="1"/>
              </p:cNvPicPr>
              <p:nvPr/>
            </p:nvPicPr>
            <p:blipFill>
              <a:blip r:embed="rId2"/>
              <a:stretch>
                <a:fillRect/>
              </a:stretch>
            </p:blipFill>
            <p:spPr>
              <a:xfrm>
                <a:off x="4864100" y="1498063"/>
                <a:ext cx="2781300" cy="1410237"/>
              </a:xfrm>
              <a:prstGeom prst="rect">
                <a:avLst/>
              </a:prstGeom>
            </p:spPr>
          </p:pic>
          <p:sp>
            <p:nvSpPr>
              <p:cNvPr id="8" name="Rectangle 7"/>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806700" y="2451100"/>
              <a:ext cx="1028700" cy="369332"/>
            </a:xfrm>
            <a:prstGeom prst="rect">
              <a:avLst/>
            </a:prstGeom>
            <a:noFill/>
          </p:spPr>
          <p:txBody>
            <a:bodyPr wrap="square" rtlCol="0">
              <a:spAutoFit/>
            </a:bodyPr>
            <a:lstStyle/>
            <a:p>
              <a:r>
                <a:rPr lang="en-US" dirty="0" smtClean="0">
                  <a:solidFill>
                    <a:srgbClr val="FFFF00"/>
                  </a:solidFill>
                </a:rPr>
                <a:t>DC-8</a:t>
              </a:r>
              <a:endParaRPr lang="en-US" dirty="0">
                <a:solidFill>
                  <a:srgbClr val="FFFF00"/>
                </a:solidFill>
              </a:endParaRPr>
            </a:p>
          </p:txBody>
        </p:sp>
      </p:grpSp>
      <p:grpSp>
        <p:nvGrpSpPr>
          <p:cNvPr id="14" name="Group 13"/>
          <p:cNvGrpSpPr/>
          <p:nvPr/>
        </p:nvGrpSpPr>
        <p:grpSpPr>
          <a:xfrm>
            <a:off x="2641600" y="4084750"/>
            <a:ext cx="3594100" cy="1947749"/>
            <a:chOff x="4546600" y="706550"/>
            <a:chExt cx="3594100" cy="1947749"/>
          </a:xfrm>
        </p:grpSpPr>
        <p:pic>
          <p:nvPicPr>
            <p:cNvPr id="4" name="Picture 3" descr="ER2-681841main_ED08-0053-07_6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706550"/>
              <a:ext cx="3390900" cy="1947749"/>
            </a:xfrm>
            <a:prstGeom prst="rect">
              <a:avLst/>
            </a:prstGeom>
            <a:ln w="28575" cmpd="sng">
              <a:solidFill>
                <a:schemeClr val="tx2"/>
              </a:solidFill>
            </a:ln>
          </p:spPr>
        </p:pic>
        <p:sp>
          <p:nvSpPr>
            <p:cNvPr id="10" name="TextBox 9"/>
            <p:cNvSpPr txBox="1"/>
            <p:nvPr/>
          </p:nvSpPr>
          <p:spPr>
            <a:xfrm>
              <a:off x="7112000" y="711200"/>
              <a:ext cx="1028700" cy="369332"/>
            </a:xfrm>
            <a:prstGeom prst="rect">
              <a:avLst/>
            </a:prstGeom>
            <a:noFill/>
          </p:spPr>
          <p:txBody>
            <a:bodyPr wrap="square" rtlCol="0">
              <a:spAutoFit/>
            </a:bodyPr>
            <a:lstStyle/>
            <a:p>
              <a:r>
                <a:rPr lang="en-US" dirty="0" smtClean="0">
                  <a:solidFill>
                    <a:srgbClr val="FFFF00"/>
                  </a:solidFill>
                </a:rPr>
                <a:t>ER-2</a:t>
              </a:r>
              <a:endParaRPr lang="en-US" dirty="0">
                <a:solidFill>
                  <a:srgbClr val="FFFF00"/>
                </a:solidFill>
              </a:endParaRPr>
            </a:p>
          </p:txBody>
        </p:sp>
      </p:grpSp>
      <p:grpSp>
        <p:nvGrpSpPr>
          <p:cNvPr id="15" name="Group 14"/>
          <p:cNvGrpSpPr/>
          <p:nvPr/>
        </p:nvGrpSpPr>
        <p:grpSpPr>
          <a:xfrm>
            <a:off x="4953000" y="520700"/>
            <a:ext cx="3810000" cy="2540000"/>
            <a:chOff x="2552700" y="3937000"/>
            <a:chExt cx="3810000" cy="2540000"/>
          </a:xfrm>
        </p:grpSpPr>
        <p:pic>
          <p:nvPicPr>
            <p:cNvPr id="5" name="Picture 4" descr="cessna-research-jet_side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700" y="3937000"/>
              <a:ext cx="3810000" cy="2540000"/>
            </a:xfrm>
            <a:prstGeom prst="rect">
              <a:avLst/>
            </a:prstGeom>
            <a:ln w="28575" cmpd="sng">
              <a:solidFill>
                <a:srgbClr val="1B3861"/>
              </a:solidFill>
            </a:ln>
          </p:spPr>
        </p:pic>
        <p:sp>
          <p:nvSpPr>
            <p:cNvPr id="11" name="TextBox 10"/>
            <p:cNvSpPr txBox="1"/>
            <p:nvPr/>
          </p:nvSpPr>
          <p:spPr>
            <a:xfrm>
              <a:off x="5245100" y="4000500"/>
              <a:ext cx="1028700" cy="369332"/>
            </a:xfrm>
            <a:prstGeom prst="rect">
              <a:avLst/>
            </a:prstGeom>
            <a:noFill/>
          </p:spPr>
          <p:txBody>
            <a:bodyPr wrap="square" rtlCol="0">
              <a:spAutoFit/>
            </a:bodyPr>
            <a:lstStyle/>
            <a:p>
              <a:r>
                <a:rPr lang="en-US" dirty="0" smtClean="0">
                  <a:solidFill>
                    <a:srgbClr val="FFFF00"/>
                  </a:solidFill>
                </a:rPr>
                <a:t>Citation</a:t>
              </a:r>
              <a:endParaRPr lang="en-US" dirty="0">
                <a:solidFill>
                  <a:srgbClr val="FFFF00"/>
                </a:solidFill>
              </a:endParaRPr>
            </a:p>
          </p:txBody>
        </p:sp>
      </p:grpSp>
      <p:sp>
        <p:nvSpPr>
          <p:cNvPr id="12" name="Content Placeholder 2"/>
          <p:cNvSpPr txBox="1">
            <a:spLocks/>
          </p:cNvSpPr>
          <p:nvPr/>
        </p:nvSpPr>
        <p:spPr>
          <a:xfrm>
            <a:off x="2616201" y="6070600"/>
            <a:ext cx="5651500" cy="54610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1600" dirty="0" smtClean="0"/>
              <a:t>Satellite Simulator instruments and Flies at ~60,000 </a:t>
            </a:r>
            <a:r>
              <a:rPr lang="en-US" sz="1600" dirty="0" err="1" smtClean="0"/>
              <a:t>ft</a:t>
            </a:r>
            <a:endParaRPr lang="en-US" sz="1600" dirty="0" smtClean="0"/>
          </a:p>
        </p:txBody>
      </p:sp>
      <p:sp>
        <p:nvSpPr>
          <p:cNvPr id="16" name="Content Placeholder 2"/>
          <p:cNvSpPr txBox="1">
            <a:spLocks/>
          </p:cNvSpPr>
          <p:nvPr/>
        </p:nvSpPr>
        <p:spPr>
          <a:xfrm>
            <a:off x="4876800" y="3162300"/>
            <a:ext cx="4013200" cy="774700"/>
          </a:xfrm>
          <a:prstGeom prst="rect">
            <a:avLst/>
          </a:prstGeom>
        </p:spPr>
        <p:txBody>
          <a:bodyPr vert="horz" lIns="91440" tIns="45720" rIns="91440" bIns="45720" rtlCol="0">
            <a:normAutofit fontScale="700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Cloud Microphysics instruments</a:t>
            </a:r>
          </a:p>
          <a:p>
            <a:r>
              <a:rPr lang="en-US" dirty="0" smtClean="0"/>
              <a:t>Flies at 2000 </a:t>
            </a:r>
            <a:r>
              <a:rPr lang="en-US" dirty="0" err="1" smtClean="0"/>
              <a:t>ft</a:t>
            </a:r>
            <a:r>
              <a:rPr lang="en-US" dirty="0" smtClean="0"/>
              <a:t> above highest obstacle</a:t>
            </a:r>
          </a:p>
        </p:txBody>
      </p:sp>
    </p:spTree>
    <p:extLst>
      <p:ext uri="{BB962C8B-B14F-4D97-AF65-F5344CB8AC3E}">
        <p14:creationId xmlns:p14="http://schemas.microsoft.com/office/powerpoint/2010/main" val="15187803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33176686"/>
              </p:ext>
            </p:extLst>
          </p:nvPr>
        </p:nvGraphicFramePr>
        <p:xfrm>
          <a:off x="3746500" y="3060700"/>
          <a:ext cx="127000" cy="190500"/>
        </p:xfrm>
        <a:graphic>
          <a:graphicData uri="http://schemas.openxmlformats.org/presentationml/2006/ole">
            <mc:AlternateContent xmlns:mc="http://schemas.openxmlformats.org/markup-compatibility/2006">
              <mc:Choice xmlns:v="urn:schemas-microsoft-com:vml" Requires="v">
                <p:oleObj spid="_x0000_s2093" name="Equation" r:id="rId3" imgW="127000" imgH="190500" progId="Equation.DSMT4">
                  <p:embed/>
                </p:oleObj>
              </mc:Choice>
              <mc:Fallback>
                <p:oleObj name="Equation" r:id="rId3" imgW="127000" imgH="190500" progId="Equation.DSMT4">
                  <p:embed/>
                  <p:pic>
                    <p:nvPicPr>
                      <p:cNvPr id="0" name=""/>
                      <p:cNvPicPr/>
                      <p:nvPr/>
                    </p:nvPicPr>
                    <p:blipFill>
                      <a:blip r:embed="rId4"/>
                      <a:stretch>
                        <a:fillRect/>
                      </a:stretch>
                    </p:blipFill>
                    <p:spPr>
                      <a:xfrm>
                        <a:off x="3746500" y="3060700"/>
                        <a:ext cx="127000" cy="190500"/>
                      </a:xfrm>
                      <a:prstGeom prst="rect">
                        <a:avLst/>
                      </a:prstGeom>
                    </p:spPr>
                  </p:pic>
                </p:oleObj>
              </mc:Fallback>
            </mc:AlternateContent>
          </a:graphicData>
        </a:graphic>
      </p:graphicFrame>
      <p:sp>
        <p:nvSpPr>
          <p:cNvPr id="12" name="TextBox 11"/>
          <p:cNvSpPr txBox="1"/>
          <p:nvPr/>
        </p:nvSpPr>
        <p:spPr>
          <a:xfrm rot="20217916">
            <a:off x="5997259" y="2874834"/>
            <a:ext cx="917401" cy="369332"/>
          </a:xfrm>
          <a:prstGeom prst="rect">
            <a:avLst/>
          </a:prstGeom>
          <a:noFill/>
        </p:spPr>
        <p:txBody>
          <a:bodyPr wrap="none" rtlCol="0">
            <a:spAutoFit/>
          </a:bodyPr>
          <a:lstStyle/>
          <a:p>
            <a:r>
              <a:rPr lang="en-US" dirty="0" smtClean="0"/>
              <a:t>Citation</a:t>
            </a:r>
            <a:endParaRPr lang="en-US" dirty="0"/>
          </a:p>
        </p:txBody>
      </p:sp>
      <p:cxnSp>
        <p:nvCxnSpPr>
          <p:cNvPr id="15" name="Straight Connector 14"/>
          <p:cNvCxnSpPr/>
          <p:nvPr/>
        </p:nvCxnSpPr>
        <p:spPr>
          <a:xfrm>
            <a:off x="5411509" y="1532437"/>
            <a:ext cx="650624" cy="307343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439118" y="1546856"/>
            <a:ext cx="2604215" cy="1704344"/>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479562" y="186266"/>
            <a:ext cx="394438" cy="1642534"/>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96900" y="203200"/>
            <a:ext cx="7946571" cy="6438267"/>
            <a:chOff x="596900" y="0"/>
            <a:chExt cx="7946571" cy="6438267"/>
          </a:xfrm>
        </p:grpSpPr>
        <p:grpSp>
          <p:nvGrpSpPr>
            <p:cNvPr id="6" name="Group 5"/>
            <p:cNvGrpSpPr/>
            <p:nvPr/>
          </p:nvGrpSpPr>
          <p:grpSpPr>
            <a:xfrm>
              <a:off x="596900" y="0"/>
              <a:ext cx="7946571" cy="6438267"/>
              <a:chOff x="596900" y="0"/>
              <a:chExt cx="7946571" cy="6438267"/>
            </a:xfrm>
          </p:grpSpPr>
          <p:pic>
            <p:nvPicPr>
              <p:cNvPr id="7" name="Picture 6"/>
              <p:cNvPicPr>
                <a:picLocks noChangeAspect="1"/>
              </p:cNvPicPr>
              <p:nvPr/>
            </p:nvPicPr>
            <p:blipFill rotWithShape="1">
              <a:blip r:embed="rId5"/>
              <a:srcRect b="7407"/>
              <a:stretch/>
            </p:blipFill>
            <p:spPr>
              <a:xfrm>
                <a:off x="596900" y="0"/>
                <a:ext cx="7946571" cy="6350000"/>
              </a:xfrm>
              <a:prstGeom prst="rect">
                <a:avLst/>
              </a:prstGeom>
            </p:spPr>
          </p:pic>
          <p:sp>
            <p:nvSpPr>
              <p:cNvPr id="11" name="Freeform 10"/>
              <p:cNvSpPr/>
              <p:nvPr/>
            </p:nvSpPr>
            <p:spPr>
              <a:xfrm rot="16200000">
                <a:off x="4898723" y="2300249"/>
                <a:ext cx="2673551" cy="1952695"/>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 name="connsiteX0" fmla="*/ 1046754 w 2080877"/>
                  <a:gd name="connsiteY0" fmla="*/ 1335520 h 3121098"/>
                  <a:gd name="connsiteX1" fmla="*/ 826231 w 2080877"/>
                  <a:gd name="connsiteY1" fmla="*/ 0 h 3121098"/>
                  <a:gd name="connsiteX2" fmla="*/ 2080877 w 2080877"/>
                  <a:gd name="connsiteY2" fmla="*/ 2861006 h 3121098"/>
                  <a:gd name="connsiteX3" fmla="*/ 1331150 w 2080877"/>
                  <a:gd name="connsiteY3" fmla="*/ 3121098 h 3121098"/>
                  <a:gd name="connsiteX4" fmla="*/ 0 w 2080877"/>
                  <a:gd name="connsiteY4" fmla="*/ 229493 h 3121098"/>
                  <a:gd name="connsiteX5" fmla="*/ 0 w 2080877"/>
                  <a:gd name="connsiteY5" fmla="*/ 229493 h 3121098"/>
                  <a:gd name="connsiteX6" fmla="*/ 0 w 2080877"/>
                  <a:gd name="connsiteY6" fmla="*/ 229493 h 3121098"/>
                  <a:gd name="connsiteX0" fmla="*/ 1046754 w 2080877"/>
                  <a:gd name="connsiteY0" fmla="*/ 133552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080877"/>
                  <a:gd name="connsiteY0" fmla="*/ 151115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673547"/>
                  <a:gd name="connsiteY0" fmla="*/ 1511150 h 3121098"/>
                  <a:gd name="connsiteX1" fmla="*/ 1029683 w 2673547"/>
                  <a:gd name="connsiteY1" fmla="*/ 1204788 h 3121098"/>
                  <a:gd name="connsiteX2" fmla="*/ 826231 w 2673547"/>
                  <a:gd name="connsiteY2" fmla="*/ 0 h 3121098"/>
                  <a:gd name="connsiteX3" fmla="*/ 2673547 w 2673547"/>
                  <a:gd name="connsiteY3" fmla="*/ 2319143 h 3121098"/>
                  <a:gd name="connsiteX4" fmla="*/ 1331150 w 2673547"/>
                  <a:gd name="connsiteY4" fmla="*/ 3121098 h 3121098"/>
                  <a:gd name="connsiteX5" fmla="*/ 0 w 2673547"/>
                  <a:gd name="connsiteY5" fmla="*/ 229493 h 3121098"/>
                  <a:gd name="connsiteX6" fmla="*/ 0 w 2673547"/>
                  <a:gd name="connsiteY6" fmla="*/ 229493 h 3121098"/>
                  <a:gd name="connsiteX7" fmla="*/ 0 w 2673547"/>
                  <a:gd name="connsiteY7" fmla="*/ 229493 h 3121098"/>
                  <a:gd name="connsiteX0" fmla="*/ 857591 w 2673547"/>
                  <a:gd name="connsiteY0" fmla="*/ 1281657 h 2891605"/>
                  <a:gd name="connsiteX1" fmla="*/ 1029683 w 2673547"/>
                  <a:gd name="connsiteY1" fmla="*/ 975295 h 2891605"/>
                  <a:gd name="connsiteX2" fmla="*/ 656898 w 2673547"/>
                  <a:gd name="connsiteY2" fmla="*/ 413977 h 2891605"/>
                  <a:gd name="connsiteX3" fmla="*/ 2673547 w 2673547"/>
                  <a:gd name="connsiteY3" fmla="*/ 2089650 h 2891605"/>
                  <a:gd name="connsiteX4" fmla="*/ 1331150 w 2673547"/>
                  <a:gd name="connsiteY4" fmla="*/ 2891605 h 2891605"/>
                  <a:gd name="connsiteX5" fmla="*/ 0 w 2673547"/>
                  <a:gd name="connsiteY5" fmla="*/ 0 h 2891605"/>
                  <a:gd name="connsiteX6" fmla="*/ 0 w 2673547"/>
                  <a:gd name="connsiteY6" fmla="*/ 0 h 2891605"/>
                  <a:gd name="connsiteX7" fmla="*/ 0 w 2673547"/>
                  <a:gd name="connsiteY7" fmla="*/ 0 h 2891605"/>
                  <a:gd name="connsiteX0" fmla="*/ 857591 w 2673547"/>
                  <a:gd name="connsiteY0" fmla="*/ 1281657 h 2451338"/>
                  <a:gd name="connsiteX1" fmla="*/ 1029683 w 2673547"/>
                  <a:gd name="connsiteY1" fmla="*/ 975295 h 2451338"/>
                  <a:gd name="connsiteX2" fmla="*/ 656898 w 2673547"/>
                  <a:gd name="connsiteY2" fmla="*/ 413977 h 2451338"/>
                  <a:gd name="connsiteX3" fmla="*/ 2673547 w 2673547"/>
                  <a:gd name="connsiteY3" fmla="*/ 2089650 h 2451338"/>
                  <a:gd name="connsiteX4" fmla="*/ 1669816 w 2673547"/>
                  <a:gd name="connsiteY4" fmla="*/ 2451338 h 2451338"/>
                  <a:gd name="connsiteX5" fmla="*/ 0 w 2673547"/>
                  <a:gd name="connsiteY5" fmla="*/ 0 h 2451338"/>
                  <a:gd name="connsiteX6" fmla="*/ 0 w 2673547"/>
                  <a:gd name="connsiteY6" fmla="*/ 0 h 2451338"/>
                  <a:gd name="connsiteX7" fmla="*/ 0 w 2673547"/>
                  <a:gd name="connsiteY7" fmla="*/ 0 h 2451338"/>
                  <a:gd name="connsiteX0" fmla="*/ 857591 w 2673547"/>
                  <a:gd name="connsiteY0" fmla="*/ 1298589 h 2468270"/>
                  <a:gd name="connsiteX1" fmla="*/ 1029683 w 2673547"/>
                  <a:gd name="connsiteY1" fmla="*/ 992227 h 2468270"/>
                  <a:gd name="connsiteX2" fmla="*/ 656898 w 2673547"/>
                  <a:gd name="connsiteY2" fmla="*/ 430909 h 2468270"/>
                  <a:gd name="connsiteX3" fmla="*/ 2673547 w 2673547"/>
                  <a:gd name="connsiteY3" fmla="*/ 2106582 h 2468270"/>
                  <a:gd name="connsiteX4" fmla="*/ 1669816 w 2673547"/>
                  <a:gd name="connsiteY4" fmla="*/ 2468270 h 2468270"/>
                  <a:gd name="connsiteX5" fmla="*/ 0 w 2673547"/>
                  <a:gd name="connsiteY5" fmla="*/ 16932 h 2468270"/>
                  <a:gd name="connsiteX6" fmla="*/ 0 w 2673547"/>
                  <a:gd name="connsiteY6" fmla="*/ 16932 h 2468270"/>
                  <a:gd name="connsiteX7" fmla="*/ 33867 w 2673547"/>
                  <a:gd name="connsiteY7" fmla="*/ 0 h 2468270"/>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287867 w 2961414"/>
                  <a:gd name="connsiteY6" fmla="*/ 0 h 2451338"/>
                  <a:gd name="connsiteX7" fmla="*/ 0 w 2961414"/>
                  <a:gd name="connsiteY7" fmla="*/ 508004 h 2451338"/>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0 w 2961414"/>
                  <a:gd name="connsiteY6" fmla="*/ 508004 h 2451338"/>
                  <a:gd name="connsiteX0" fmla="*/ 1145458 w 2961414"/>
                  <a:gd name="connsiteY0" fmla="*/ 867680 h 2037361"/>
                  <a:gd name="connsiteX1" fmla="*/ 1317550 w 2961414"/>
                  <a:gd name="connsiteY1" fmla="*/ 561318 h 2037361"/>
                  <a:gd name="connsiteX2" fmla="*/ 944765 w 2961414"/>
                  <a:gd name="connsiteY2" fmla="*/ 0 h 2037361"/>
                  <a:gd name="connsiteX3" fmla="*/ 2961414 w 2961414"/>
                  <a:gd name="connsiteY3" fmla="*/ 1675673 h 2037361"/>
                  <a:gd name="connsiteX4" fmla="*/ 1957683 w 2961414"/>
                  <a:gd name="connsiteY4" fmla="*/ 2037361 h 2037361"/>
                  <a:gd name="connsiteX5" fmla="*/ 0 w 2961414"/>
                  <a:gd name="connsiteY5" fmla="*/ 94027 h 2037361"/>
                  <a:gd name="connsiteX0" fmla="*/ 1145458 w 2961414"/>
                  <a:gd name="connsiteY0" fmla="*/ 867680 h 2037361"/>
                  <a:gd name="connsiteX1" fmla="*/ 944765 w 2961414"/>
                  <a:gd name="connsiteY1" fmla="*/ 0 h 2037361"/>
                  <a:gd name="connsiteX2" fmla="*/ 2961414 w 2961414"/>
                  <a:gd name="connsiteY2" fmla="*/ 1675673 h 2037361"/>
                  <a:gd name="connsiteX3" fmla="*/ 1957683 w 2961414"/>
                  <a:gd name="connsiteY3" fmla="*/ 2037361 h 2037361"/>
                  <a:gd name="connsiteX4" fmla="*/ 0 w 2961414"/>
                  <a:gd name="connsiteY4" fmla="*/ 94027 h 2037361"/>
                  <a:gd name="connsiteX0" fmla="*/ 944765 w 2961414"/>
                  <a:gd name="connsiteY0" fmla="*/ 0 h 2037361"/>
                  <a:gd name="connsiteX1" fmla="*/ 2961414 w 2961414"/>
                  <a:gd name="connsiteY1" fmla="*/ 1675673 h 2037361"/>
                  <a:gd name="connsiteX2" fmla="*/ 1957683 w 2961414"/>
                  <a:gd name="connsiteY2" fmla="*/ 2037361 h 2037361"/>
                  <a:gd name="connsiteX3" fmla="*/ 0 w 2961414"/>
                  <a:gd name="connsiteY3" fmla="*/ 94027 h 2037361"/>
                  <a:gd name="connsiteX0" fmla="*/ 944765 w 2775151"/>
                  <a:gd name="connsiteY0" fmla="*/ 0 h 2037361"/>
                  <a:gd name="connsiteX1" fmla="*/ 2775151 w 2775151"/>
                  <a:gd name="connsiteY1" fmla="*/ 1574076 h 2037361"/>
                  <a:gd name="connsiteX2" fmla="*/ 1957683 w 2775151"/>
                  <a:gd name="connsiteY2" fmla="*/ 2037361 h 2037361"/>
                  <a:gd name="connsiteX3" fmla="*/ 0 w 2775151"/>
                  <a:gd name="connsiteY3" fmla="*/ 94027 h 2037361"/>
                  <a:gd name="connsiteX0" fmla="*/ 944765 w 2673551"/>
                  <a:gd name="connsiteY0" fmla="*/ 0 h 2037361"/>
                  <a:gd name="connsiteX1" fmla="*/ 2673551 w 2673551"/>
                  <a:gd name="connsiteY1" fmla="*/ 1506342 h 2037361"/>
                  <a:gd name="connsiteX2" fmla="*/ 1957683 w 2673551"/>
                  <a:gd name="connsiteY2" fmla="*/ 2037361 h 2037361"/>
                  <a:gd name="connsiteX3" fmla="*/ 0 w 2673551"/>
                  <a:gd name="connsiteY3" fmla="*/ 94027 h 2037361"/>
                  <a:gd name="connsiteX0" fmla="*/ 944765 w 2673551"/>
                  <a:gd name="connsiteY0" fmla="*/ 0 h 2037361"/>
                  <a:gd name="connsiteX1" fmla="*/ 1125105 w 2673551"/>
                  <a:gd name="connsiteY1" fmla="*/ 142582 h 2037361"/>
                  <a:gd name="connsiteX2" fmla="*/ 2673551 w 2673551"/>
                  <a:gd name="connsiteY2" fmla="*/ 1506342 h 2037361"/>
                  <a:gd name="connsiteX3" fmla="*/ 1957683 w 2673551"/>
                  <a:gd name="connsiteY3" fmla="*/ 2037361 h 2037361"/>
                  <a:gd name="connsiteX4" fmla="*/ 0 w 2673551"/>
                  <a:gd name="connsiteY4" fmla="*/ 94027 h 2037361"/>
                  <a:gd name="connsiteX0" fmla="*/ 81165 w 2673551"/>
                  <a:gd name="connsiteY0" fmla="*/ 0 h 1952695"/>
                  <a:gd name="connsiteX1" fmla="*/ 1125105 w 2673551"/>
                  <a:gd name="connsiteY1" fmla="*/ 57916 h 1952695"/>
                  <a:gd name="connsiteX2" fmla="*/ 2673551 w 2673551"/>
                  <a:gd name="connsiteY2" fmla="*/ 1421676 h 1952695"/>
                  <a:gd name="connsiteX3" fmla="*/ 1957683 w 2673551"/>
                  <a:gd name="connsiteY3" fmla="*/ 1952695 h 1952695"/>
                  <a:gd name="connsiteX4" fmla="*/ 0 w 2673551"/>
                  <a:gd name="connsiteY4" fmla="*/ 9361 h 195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551" h="1952695">
                    <a:moveTo>
                      <a:pt x="81165" y="0"/>
                    </a:moveTo>
                    <a:lnTo>
                      <a:pt x="1125105" y="57916"/>
                    </a:lnTo>
                    <a:lnTo>
                      <a:pt x="2673551" y="1421676"/>
                    </a:lnTo>
                    <a:lnTo>
                      <a:pt x="1957683" y="1952695"/>
                    </a:lnTo>
                    <a:lnTo>
                      <a:pt x="0" y="936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Oval 24"/>
              <p:cNvSpPr/>
              <p:nvPr/>
            </p:nvSpPr>
            <p:spPr>
              <a:xfrm>
                <a:off x="5022917" y="4484760"/>
                <a:ext cx="387881" cy="3438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97535" y="5123349"/>
                <a:ext cx="637427" cy="369332"/>
              </a:xfrm>
              <a:prstGeom prst="rect">
                <a:avLst/>
              </a:prstGeom>
              <a:noFill/>
            </p:spPr>
            <p:txBody>
              <a:bodyPr wrap="none" rtlCol="0">
                <a:spAutoFit/>
              </a:bodyPr>
              <a:lstStyle/>
              <a:p>
                <a:r>
                  <a:rPr lang="en-US" dirty="0" smtClean="0"/>
                  <a:t>DC-8</a:t>
                </a:r>
                <a:endParaRPr lang="en-US" dirty="0"/>
              </a:p>
            </p:txBody>
          </p:sp>
          <p:cxnSp>
            <p:nvCxnSpPr>
              <p:cNvPr id="22" name="Straight Connector 21"/>
              <p:cNvCxnSpPr/>
              <p:nvPr/>
            </p:nvCxnSpPr>
            <p:spPr>
              <a:xfrm flipH="1">
                <a:off x="3556001" y="1794934"/>
                <a:ext cx="4402666" cy="43010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67467" y="4199467"/>
                <a:ext cx="2726266" cy="1320800"/>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37467" y="2963333"/>
                <a:ext cx="2590800" cy="15578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1759565" y="1"/>
                <a:ext cx="6410936" cy="6438266"/>
              </a:xfrm>
              <a:custGeom>
                <a:avLst/>
                <a:gdLst>
                  <a:gd name="connsiteX0" fmla="*/ 7971594 w 8522414"/>
                  <a:gd name="connsiteY0" fmla="*/ 3503586 h 6517587"/>
                  <a:gd name="connsiteX1" fmla="*/ 1285247 w 8522414"/>
                  <a:gd name="connsiteY1" fmla="*/ 6517587 h 6517587"/>
                  <a:gd name="connsiteX2" fmla="*/ 0 w 8522414"/>
                  <a:gd name="connsiteY2" fmla="*/ 2968103 h 6517587"/>
                  <a:gd name="connsiteX3" fmla="*/ 7328970 w 8522414"/>
                  <a:gd name="connsiteY3" fmla="*/ 0 h 6517587"/>
                  <a:gd name="connsiteX4" fmla="*/ 8461212 w 8522414"/>
                  <a:gd name="connsiteY4" fmla="*/ 596681 h 6517587"/>
                  <a:gd name="connsiteX5" fmla="*/ 8522414 w 8522414"/>
                  <a:gd name="connsiteY5" fmla="*/ 3258794 h 6517587"/>
                  <a:gd name="connsiteX6" fmla="*/ 7971594 w 8522414"/>
                  <a:gd name="connsiteY6" fmla="*/ 3503586 h 6517587"/>
                  <a:gd name="connsiteX0" fmla="*/ 7619681 w 8170501"/>
                  <a:gd name="connsiteY0" fmla="*/ 3503586 h 6517587"/>
                  <a:gd name="connsiteX1" fmla="*/ 933334 w 8170501"/>
                  <a:gd name="connsiteY1" fmla="*/ 6517587 h 6517587"/>
                  <a:gd name="connsiteX2" fmla="*/ 0 w 8170501"/>
                  <a:gd name="connsiteY2" fmla="*/ 3794276 h 6517587"/>
                  <a:gd name="connsiteX3" fmla="*/ 6977057 w 8170501"/>
                  <a:gd name="connsiteY3" fmla="*/ 0 h 6517587"/>
                  <a:gd name="connsiteX4" fmla="*/ 8109299 w 8170501"/>
                  <a:gd name="connsiteY4" fmla="*/ 596681 h 6517587"/>
                  <a:gd name="connsiteX5" fmla="*/ 8170501 w 8170501"/>
                  <a:gd name="connsiteY5" fmla="*/ 3258794 h 6517587"/>
                  <a:gd name="connsiteX6" fmla="*/ 7619681 w 8170501"/>
                  <a:gd name="connsiteY6" fmla="*/ 3503586 h 6517587"/>
                  <a:gd name="connsiteX0" fmla="*/ 7619681 w 8170501"/>
                  <a:gd name="connsiteY0" fmla="*/ 2922205 h 5936206"/>
                  <a:gd name="connsiteX1" fmla="*/ 933334 w 8170501"/>
                  <a:gd name="connsiteY1" fmla="*/ 5936206 h 5936206"/>
                  <a:gd name="connsiteX2" fmla="*/ 0 w 8170501"/>
                  <a:gd name="connsiteY2" fmla="*/ 3212895 h 5936206"/>
                  <a:gd name="connsiteX3" fmla="*/ 7191265 w 8170501"/>
                  <a:gd name="connsiteY3" fmla="*/ 0 h 5936206"/>
                  <a:gd name="connsiteX4" fmla="*/ 8109299 w 8170501"/>
                  <a:gd name="connsiteY4" fmla="*/ 15300 h 5936206"/>
                  <a:gd name="connsiteX5" fmla="*/ 8170501 w 8170501"/>
                  <a:gd name="connsiteY5" fmla="*/ 2677413 h 5936206"/>
                  <a:gd name="connsiteX6" fmla="*/ 7619681 w 8170501"/>
                  <a:gd name="connsiteY6" fmla="*/ 2922205 h 5936206"/>
                  <a:gd name="connsiteX0" fmla="*/ 7619681 w 8170501"/>
                  <a:gd name="connsiteY0" fmla="*/ 2922205 h 5722013"/>
                  <a:gd name="connsiteX1" fmla="*/ 887433 w 8170501"/>
                  <a:gd name="connsiteY1" fmla="*/ 5722013 h 5722013"/>
                  <a:gd name="connsiteX2" fmla="*/ 0 w 8170501"/>
                  <a:gd name="connsiteY2" fmla="*/ 3212895 h 5722013"/>
                  <a:gd name="connsiteX3" fmla="*/ 7191265 w 8170501"/>
                  <a:gd name="connsiteY3" fmla="*/ 0 h 5722013"/>
                  <a:gd name="connsiteX4" fmla="*/ 8109299 w 8170501"/>
                  <a:gd name="connsiteY4" fmla="*/ 15300 h 5722013"/>
                  <a:gd name="connsiteX5" fmla="*/ 8170501 w 8170501"/>
                  <a:gd name="connsiteY5" fmla="*/ 2677413 h 5722013"/>
                  <a:gd name="connsiteX6" fmla="*/ 7619681 w 8170501"/>
                  <a:gd name="connsiteY6" fmla="*/ 2922205 h 5722013"/>
                  <a:gd name="connsiteX0" fmla="*/ 7619681 w 8109299"/>
                  <a:gd name="connsiteY0" fmla="*/ 2922205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619681 w 8109299"/>
                  <a:gd name="connsiteY6" fmla="*/ 2922205 h 5722013"/>
                  <a:gd name="connsiteX0" fmla="*/ 7573780 w 8109299"/>
                  <a:gd name="connsiteY0" fmla="*/ 2799809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573780 w 8109299"/>
                  <a:gd name="connsiteY6" fmla="*/ 2799809 h 5722013"/>
                  <a:gd name="connsiteX0" fmla="*/ 5921319 w 8109299"/>
                  <a:gd name="connsiteY0" fmla="*/ 0 h 6150399"/>
                  <a:gd name="connsiteX1" fmla="*/ 887433 w 8109299"/>
                  <a:gd name="connsiteY1" fmla="*/ 6150399 h 6150399"/>
                  <a:gd name="connsiteX2" fmla="*/ 0 w 8109299"/>
                  <a:gd name="connsiteY2" fmla="*/ 3641281 h 6150399"/>
                  <a:gd name="connsiteX3" fmla="*/ 7191265 w 8109299"/>
                  <a:gd name="connsiteY3" fmla="*/ 428386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5921319 w 8109299"/>
                  <a:gd name="connsiteY5" fmla="*/ 0 h 6150399"/>
                  <a:gd name="connsiteX0" fmla="*/ 5921319 w 6410936"/>
                  <a:gd name="connsiteY0" fmla="*/ 0 h 6150399"/>
                  <a:gd name="connsiteX1" fmla="*/ 887433 w 6410936"/>
                  <a:gd name="connsiteY1" fmla="*/ 6150399 h 6150399"/>
                  <a:gd name="connsiteX2" fmla="*/ 0 w 6410936"/>
                  <a:gd name="connsiteY2" fmla="*/ 3641281 h 6150399"/>
                  <a:gd name="connsiteX3" fmla="*/ 6410936 w 6410936"/>
                  <a:gd name="connsiteY3" fmla="*/ 3870773 h 6150399"/>
                  <a:gd name="connsiteX4" fmla="*/ 5921319 w 6410936"/>
                  <a:gd name="connsiteY4" fmla="*/ 0 h 6150399"/>
                  <a:gd name="connsiteX0" fmla="*/ 5921319 w 6410936"/>
                  <a:gd name="connsiteY0" fmla="*/ 0 h 6150399"/>
                  <a:gd name="connsiteX1" fmla="*/ 4692035 w 6410936"/>
                  <a:gd name="connsiteY1" fmla="*/ 1490133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318568 w 6410936"/>
                  <a:gd name="connsiteY1" fmla="*/ 19642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589502 w 6410936"/>
                  <a:gd name="connsiteY1" fmla="*/ 23198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438266"/>
                  <a:gd name="connsiteX1" fmla="*/ 5589502 w 6410936"/>
                  <a:gd name="connsiteY1" fmla="*/ 2319866 h 6438266"/>
                  <a:gd name="connsiteX2" fmla="*/ 1310766 w 6410936"/>
                  <a:gd name="connsiteY2" fmla="*/ 6438266 h 6438266"/>
                  <a:gd name="connsiteX3" fmla="*/ 0 w 6410936"/>
                  <a:gd name="connsiteY3" fmla="*/ 3641281 h 6438266"/>
                  <a:gd name="connsiteX4" fmla="*/ 6410936 w 6410936"/>
                  <a:gd name="connsiteY4" fmla="*/ 3870773 h 6438266"/>
                  <a:gd name="connsiteX5" fmla="*/ 5921319 w 6410936"/>
                  <a:gd name="connsiteY5" fmla="*/ 0 h 6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0936" h="6438266">
                    <a:moveTo>
                      <a:pt x="5921319" y="0"/>
                    </a:moveTo>
                    <a:lnTo>
                      <a:pt x="5589502" y="2319866"/>
                    </a:lnTo>
                    <a:lnTo>
                      <a:pt x="1310766" y="6438266"/>
                    </a:lnTo>
                    <a:lnTo>
                      <a:pt x="0" y="3641281"/>
                    </a:lnTo>
                    <a:lnTo>
                      <a:pt x="6410936" y="3870773"/>
                    </a:lnTo>
                    <a:lnTo>
                      <a:pt x="5921319" y="0"/>
                    </a:lnTo>
                    <a:close/>
                  </a:path>
                </a:pathLst>
              </a:custGeom>
              <a:noFill/>
              <a:ln>
                <a:solidFill>
                  <a:srgbClr val="66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3302000" y="2963333"/>
                <a:ext cx="1591733" cy="2472267"/>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16667" y="4182534"/>
                <a:ext cx="558800" cy="179493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236389" y="3589492"/>
                <a:ext cx="610376" cy="369332"/>
              </a:xfrm>
              <a:prstGeom prst="rect">
                <a:avLst/>
              </a:prstGeom>
              <a:noFill/>
            </p:spPr>
            <p:txBody>
              <a:bodyPr wrap="none" rtlCol="0">
                <a:spAutoFit/>
              </a:bodyPr>
              <a:lstStyle/>
              <a:p>
                <a:r>
                  <a:rPr lang="en-US" dirty="0" smtClean="0"/>
                  <a:t>ER-2</a:t>
                </a:r>
                <a:endParaRPr lang="en-US" dirty="0"/>
              </a:p>
            </p:txBody>
          </p:sp>
          <p:grpSp>
            <p:nvGrpSpPr>
              <p:cNvPr id="4" name="Group 3"/>
              <p:cNvGrpSpPr/>
              <p:nvPr/>
            </p:nvGrpSpPr>
            <p:grpSpPr>
              <a:xfrm>
                <a:off x="6202514" y="3308350"/>
                <a:ext cx="1093636" cy="338554"/>
                <a:chOff x="6202514" y="3308350"/>
                <a:chExt cx="1093636" cy="338554"/>
              </a:xfrm>
            </p:grpSpPr>
            <p:sp>
              <p:nvSpPr>
                <p:cNvPr id="2" name="Oval 1"/>
                <p:cNvSpPr/>
                <p:nvPr/>
              </p:nvSpPr>
              <p:spPr>
                <a:xfrm>
                  <a:off x="6202514" y="33708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57950" y="3308350"/>
                  <a:ext cx="838200" cy="338554"/>
                </a:xfrm>
                <a:prstGeom prst="rect">
                  <a:avLst/>
                </a:prstGeom>
                <a:noFill/>
              </p:spPr>
              <p:txBody>
                <a:bodyPr wrap="square" rtlCol="0">
                  <a:spAutoFit/>
                </a:bodyPr>
                <a:lstStyle/>
                <a:p>
                  <a:r>
                    <a:rPr lang="en-US" sz="1600" dirty="0" smtClean="0"/>
                    <a:t>NPOL</a:t>
                  </a:r>
                  <a:endParaRPr lang="en-US" sz="1600" dirty="0"/>
                </a:p>
              </p:txBody>
            </p:sp>
          </p:grpSp>
        </p:grpSp>
        <p:sp>
          <p:nvSpPr>
            <p:cNvPr id="21" name="TextBox 20"/>
            <p:cNvSpPr txBox="1"/>
            <p:nvPr/>
          </p:nvSpPr>
          <p:spPr>
            <a:xfrm>
              <a:off x="7613650" y="82550"/>
              <a:ext cx="838200" cy="338554"/>
            </a:xfrm>
            <a:prstGeom prst="rect">
              <a:avLst/>
            </a:prstGeom>
            <a:noFill/>
          </p:spPr>
          <p:txBody>
            <a:bodyPr wrap="square" rtlCol="0">
              <a:spAutoFit/>
            </a:bodyPr>
            <a:lstStyle/>
            <a:p>
              <a:r>
                <a:rPr lang="en-US" sz="1600" dirty="0" smtClean="0"/>
                <a:t>X-band</a:t>
              </a:r>
              <a:endParaRPr lang="en-US" sz="1600" dirty="0"/>
            </a:p>
          </p:txBody>
        </p:sp>
        <p:sp>
          <p:nvSpPr>
            <p:cNvPr id="24" name="Oval 23"/>
            <p:cNvSpPr/>
            <p:nvPr/>
          </p:nvSpPr>
          <p:spPr>
            <a:xfrm>
              <a:off x="7358214" y="1450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24" idx="5"/>
            </p:cNvCxnSpPr>
            <p:nvPr/>
          </p:nvCxnSpPr>
          <p:spPr>
            <a:xfrm>
              <a:off x="7532882" y="319351"/>
              <a:ext cx="510451" cy="301651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087033" y="736600"/>
              <a:ext cx="5149851" cy="4948766"/>
              <a:chOff x="1490133" y="660400"/>
              <a:chExt cx="5149851" cy="4948766"/>
            </a:xfrm>
          </p:grpSpPr>
          <p:sp>
            <p:nvSpPr>
              <p:cNvPr id="8" name="Freeform 7"/>
              <p:cNvSpPr/>
              <p:nvPr/>
            </p:nvSpPr>
            <p:spPr>
              <a:xfrm>
                <a:off x="1490133" y="660400"/>
                <a:ext cx="5130800" cy="4792133"/>
              </a:xfrm>
              <a:custGeom>
                <a:avLst/>
                <a:gdLst>
                  <a:gd name="connsiteX0" fmla="*/ 0 w 5130800"/>
                  <a:gd name="connsiteY0" fmla="*/ 4792133 h 4792133"/>
                  <a:gd name="connsiteX1" fmla="*/ 1083734 w 5130800"/>
                  <a:gd name="connsiteY1" fmla="*/ 4605867 h 4792133"/>
                  <a:gd name="connsiteX2" fmla="*/ 1845734 w 5130800"/>
                  <a:gd name="connsiteY2" fmla="*/ 4250267 h 4792133"/>
                  <a:gd name="connsiteX3" fmla="*/ 2777067 w 5130800"/>
                  <a:gd name="connsiteY3" fmla="*/ 3623733 h 4792133"/>
                  <a:gd name="connsiteX4" fmla="*/ 3556000 w 5130800"/>
                  <a:gd name="connsiteY4" fmla="*/ 2912533 h 4792133"/>
                  <a:gd name="connsiteX5" fmla="*/ 4216400 w 5130800"/>
                  <a:gd name="connsiteY5" fmla="*/ 2065867 h 4792133"/>
                  <a:gd name="connsiteX6" fmla="*/ 4792134 w 5130800"/>
                  <a:gd name="connsiteY6" fmla="*/ 982133 h 4792133"/>
                  <a:gd name="connsiteX7" fmla="*/ 5130800 w 5130800"/>
                  <a:gd name="connsiteY7" fmla="*/ 0 h 479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0800" h="4792133">
                    <a:moveTo>
                      <a:pt x="0" y="4792133"/>
                    </a:moveTo>
                    <a:cubicBezTo>
                      <a:pt x="388056" y="4744155"/>
                      <a:pt x="776112" y="4696178"/>
                      <a:pt x="1083734" y="4605867"/>
                    </a:cubicBezTo>
                    <a:cubicBezTo>
                      <a:pt x="1391356" y="4515556"/>
                      <a:pt x="1563512" y="4413956"/>
                      <a:pt x="1845734" y="4250267"/>
                    </a:cubicBezTo>
                    <a:cubicBezTo>
                      <a:pt x="2127956" y="4086578"/>
                      <a:pt x="2492023" y="3846689"/>
                      <a:pt x="2777067" y="3623733"/>
                    </a:cubicBezTo>
                    <a:cubicBezTo>
                      <a:pt x="3062111" y="3400777"/>
                      <a:pt x="3316111" y="3172177"/>
                      <a:pt x="3556000" y="2912533"/>
                    </a:cubicBezTo>
                    <a:cubicBezTo>
                      <a:pt x="3795889" y="2652889"/>
                      <a:pt x="4010378" y="2387600"/>
                      <a:pt x="4216400" y="2065867"/>
                    </a:cubicBezTo>
                    <a:cubicBezTo>
                      <a:pt x="4422422" y="1744134"/>
                      <a:pt x="4639734" y="1326444"/>
                      <a:pt x="4792134" y="982133"/>
                    </a:cubicBezTo>
                    <a:cubicBezTo>
                      <a:pt x="4944534" y="637822"/>
                      <a:pt x="5130800" y="0"/>
                      <a:pt x="5130800" y="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Isosceles Triangle 8"/>
              <p:cNvSpPr/>
              <p:nvPr/>
            </p:nvSpPr>
            <p:spPr>
              <a:xfrm rot="3338288">
                <a:off x="1862667" y="53382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rot="1945957">
                <a:off x="3329517" y="47921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1419642">
                <a:off x="4504266" y="39348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rot="337055">
                <a:off x="5672667" y="25632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rot="21144486">
                <a:off x="6352118" y="11789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016000" y="1371600"/>
              <a:ext cx="3009900" cy="830997"/>
            </a:xfrm>
            <a:prstGeom prst="rect">
              <a:avLst/>
            </a:prstGeom>
            <a:noFill/>
          </p:spPr>
          <p:txBody>
            <a:bodyPr wrap="square" rtlCol="0">
              <a:spAutoFit/>
            </a:bodyPr>
            <a:lstStyle/>
            <a:p>
              <a:r>
                <a:rPr lang="en-US" sz="2400" dirty="0" smtClean="0"/>
                <a:t>Sample Flight Patterns </a:t>
              </a:r>
              <a:endParaRPr lang="en-US" sz="2400" dirty="0"/>
            </a:p>
          </p:txBody>
        </p:sp>
      </p:grpSp>
      <p:sp>
        <p:nvSpPr>
          <p:cNvPr id="34" name="TextBox 33"/>
          <p:cNvSpPr txBox="1"/>
          <p:nvPr/>
        </p:nvSpPr>
        <p:spPr>
          <a:xfrm>
            <a:off x="4775201" y="2878292"/>
            <a:ext cx="1244600" cy="369332"/>
          </a:xfrm>
          <a:prstGeom prst="rect">
            <a:avLst/>
          </a:prstGeom>
          <a:noFill/>
        </p:spPr>
        <p:txBody>
          <a:bodyPr wrap="square" rtlCol="0">
            <a:spAutoFit/>
          </a:bodyPr>
          <a:lstStyle/>
          <a:p>
            <a:r>
              <a:rPr lang="en-US" dirty="0" smtClean="0"/>
              <a:t>Citation</a:t>
            </a:r>
            <a:endParaRPr lang="en-US" dirty="0"/>
          </a:p>
        </p:txBody>
      </p:sp>
      <p:sp>
        <p:nvSpPr>
          <p:cNvPr id="19" name="Oval 18"/>
          <p:cNvSpPr/>
          <p:nvPr/>
        </p:nvSpPr>
        <p:spPr>
          <a:xfrm>
            <a:off x="3289300" y="30988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425700" y="2806700"/>
            <a:ext cx="1371600" cy="369332"/>
          </a:xfrm>
          <a:prstGeom prst="rect">
            <a:avLst/>
          </a:prstGeom>
          <a:noFill/>
        </p:spPr>
        <p:txBody>
          <a:bodyPr wrap="square" rtlCol="0">
            <a:spAutoFit/>
          </a:bodyPr>
          <a:lstStyle/>
          <a:p>
            <a:r>
              <a:rPr lang="en-US" dirty="0" err="1" smtClean="0">
                <a:ln>
                  <a:solidFill>
                    <a:schemeClr val="tx2">
                      <a:lumMod val="50000"/>
                    </a:schemeClr>
                  </a:solidFill>
                </a:ln>
                <a:solidFill>
                  <a:srgbClr val="FFFF00"/>
                </a:solidFill>
              </a:rPr>
              <a:t>dropsondes</a:t>
            </a:r>
            <a:endParaRPr lang="en-US" dirty="0">
              <a:ln>
                <a:solidFill>
                  <a:schemeClr val="tx2">
                    <a:lumMod val="50000"/>
                  </a:schemeClr>
                </a:solidFill>
              </a:ln>
              <a:solidFill>
                <a:srgbClr val="FFFF00"/>
              </a:solidFill>
            </a:endParaRPr>
          </a:p>
        </p:txBody>
      </p:sp>
      <p:sp>
        <p:nvSpPr>
          <p:cNvPr id="37" name="Oval 36"/>
          <p:cNvSpPr/>
          <p:nvPr/>
        </p:nvSpPr>
        <p:spPr>
          <a:xfrm>
            <a:off x="4813300" y="55880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057400" y="42545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918200" y="45974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041900" y="5024592"/>
            <a:ext cx="1714499" cy="369332"/>
          </a:xfrm>
          <a:prstGeom prst="rect">
            <a:avLst/>
          </a:prstGeom>
          <a:noFill/>
        </p:spPr>
        <p:txBody>
          <a:bodyPr wrap="square" rtlCol="0">
            <a:spAutoFit/>
          </a:bodyPr>
          <a:lstStyle/>
          <a:p>
            <a:r>
              <a:rPr lang="en-US" dirty="0" smtClean="0"/>
              <a:t>Spiral ascent</a:t>
            </a:r>
            <a:endParaRPr lang="en-US" dirty="0"/>
          </a:p>
        </p:txBody>
      </p:sp>
    </p:spTree>
    <p:extLst>
      <p:ext uri="{BB962C8B-B14F-4D97-AF65-F5344CB8AC3E}">
        <p14:creationId xmlns:p14="http://schemas.microsoft.com/office/powerpoint/2010/main" val="14508164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03200"/>
            <a:ext cx="7583487" cy="1044388"/>
          </a:xfrm>
        </p:spPr>
        <p:txBody>
          <a:bodyPr/>
          <a:lstStyle/>
          <a:p>
            <a:r>
              <a:rPr lang="en-US" dirty="0" smtClean="0"/>
              <a:t>Summary</a:t>
            </a:r>
            <a:endParaRPr lang="en-US" dirty="0"/>
          </a:p>
        </p:txBody>
      </p:sp>
      <p:sp>
        <p:nvSpPr>
          <p:cNvPr id="3" name="Content Placeholder 2"/>
          <p:cNvSpPr>
            <a:spLocks noGrp="1"/>
          </p:cNvSpPr>
          <p:nvPr>
            <p:ph idx="1"/>
          </p:nvPr>
        </p:nvSpPr>
        <p:spPr>
          <a:xfrm>
            <a:off x="779463" y="1130300"/>
            <a:ext cx="8135937" cy="5575300"/>
          </a:xfrm>
        </p:spPr>
        <p:txBody>
          <a:bodyPr>
            <a:normAutofit fontScale="92500" lnSpcReduction="20000"/>
          </a:bodyPr>
          <a:lstStyle/>
          <a:p>
            <a:r>
              <a:rPr lang="en-US" dirty="0" smtClean="0">
                <a:solidFill>
                  <a:srgbClr val="FFFF00"/>
                </a:solidFill>
              </a:rPr>
              <a:t>OLYMPEX</a:t>
            </a:r>
            <a:r>
              <a:rPr lang="en-US" dirty="0" smtClean="0"/>
              <a:t> is a </a:t>
            </a:r>
            <a:r>
              <a:rPr lang="en-US" dirty="0" smtClean="0">
                <a:solidFill>
                  <a:schemeClr val="accent3">
                    <a:lumMod val="60000"/>
                    <a:lumOff val="40000"/>
                  </a:schemeClr>
                </a:solidFill>
              </a:rPr>
              <a:t>ground validation campa</a:t>
            </a:r>
            <a:r>
              <a:rPr lang="en-US" dirty="0" smtClean="0">
                <a:solidFill>
                  <a:srgbClr val="9DF131"/>
                </a:solidFill>
              </a:rPr>
              <a:t>ign</a:t>
            </a:r>
            <a:r>
              <a:rPr lang="en-US" dirty="0" smtClean="0"/>
              <a:t> for the GPM satellite that will occur Fall 2015 thru Winter 2016</a:t>
            </a:r>
          </a:p>
          <a:p>
            <a:r>
              <a:rPr lang="en-US" dirty="0" smtClean="0"/>
              <a:t>OLYMPEX primary objective is to </a:t>
            </a:r>
            <a:r>
              <a:rPr lang="en-US" dirty="0" smtClean="0">
                <a:solidFill>
                  <a:srgbClr val="9DF131"/>
                </a:solidFill>
              </a:rPr>
              <a:t>measure</a:t>
            </a:r>
            <a:r>
              <a:rPr lang="en-US" dirty="0" smtClean="0"/>
              <a:t> and document the </a:t>
            </a:r>
            <a:r>
              <a:rPr lang="en-US" dirty="0" smtClean="0">
                <a:solidFill>
                  <a:srgbClr val="9DF131"/>
                </a:solidFill>
              </a:rPr>
              <a:t>characteristics of rain/snow </a:t>
            </a:r>
            <a:r>
              <a:rPr lang="en-US" dirty="0" smtClean="0"/>
              <a:t>from ocean to coast to </a:t>
            </a:r>
            <a:r>
              <a:rPr lang="en-US" dirty="0" smtClean="0">
                <a:solidFill>
                  <a:srgbClr val="9DF131"/>
                </a:solidFill>
              </a:rPr>
              <a:t>complex terrain</a:t>
            </a:r>
            <a:r>
              <a:rPr lang="en-US" dirty="0" smtClean="0"/>
              <a:t>.</a:t>
            </a:r>
          </a:p>
          <a:p>
            <a:r>
              <a:rPr lang="en-US" dirty="0" smtClean="0"/>
              <a:t>Will have installations of ground instruments at a variety of elevations and locations to measure rain/snow amounts and precipitation characteristics </a:t>
            </a:r>
          </a:p>
          <a:p>
            <a:r>
              <a:rPr lang="en-US" dirty="0" smtClean="0"/>
              <a:t>High terrain measurements include snow cameras, 2 installations of sophisticated instruments where power is available, and 2 installations running on batteries/solar. </a:t>
            </a:r>
          </a:p>
          <a:p>
            <a:r>
              <a:rPr lang="en-US" dirty="0" smtClean="0"/>
              <a:t>There will be 2 radars and 4 upper-looking micro radars and one DOW.</a:t>
            </a:r>
          </a:p>
          <a:p>
            <a:r>
              <a:rPr lang="en-US" dirty="0" smtClean="0"/>
              <a:t>There will be 3 aircraft from Nov 6 – Dec 21, 2015 that will fly during intensive observation periods when we have approaching storm systems (complicated operations).</a:t>
            </a:r>
          </a:p>
        </p:txBody>
      </p:sp>
    </p:spTree>
    <p:extLst>
      <p:ext uri="{BB962C8B-B14F-4D97-AF65-F5344CB8AC3E}">
        <p14:creationId xmlns:p14="http://schemas.microsoft.com/office/powerpoint/2010/main" val="30492549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t>The Core Satellite of GPM</a:t>
            </a:r>
            <a:endParaRPr lang="en-US" dirty="0"/>
          </a:p>
        </p:txBody>
      </p:sp>
      <p:sp>
        <p:nvSpPr>
          <p:cNvPr id="4" name="Content Placeholder 3"/>
          <p:cNvSpPr>
            <a:spLocks noGrp="1"/>
          </p:cNvSpPr>
          <p:nvPr>
            <p:ph idx="1"/>
          </p:nvPr>
        </p:nvSpPr>
        <p:spPr>
          <a:xfrm>
            <a:off x="266700" y="4394201"/>
            <a:ext cx="8877300" cy="2311400"/>
          </a:xfrm>
        </p:spPr>
        <p:txBody>
          <a:bodyPr>
            <a:normAutofit fontScale="70000" lnSpcReduction="20000"/>
          </a:bodyPr>
          <a:lstStyle/>
          <a:p>
            <a:r>
              <a:rPr lang="en-US" sz="2400" dirty="0" smtClean="0">
                <a:effectLst/>
              </a:rPr>
              <a:t>The core satellite of </a:t>
            </a:r>
            <a:r>
              <a:rPr lang="en-US" sz="2400" dirty="0" smtClean="0">
                <a:solidFill>
                  <a:srgbClr val="FFFF00"/>
                </a:solidFill>
                <a:effectLst>
                  <a:glow rad="101600">
                    <a:schemeClr val="tx1">
                      <a:alpha val="75000"/>
                    </a:schemeClr>
                  </a:glow>
                </a:effectLst>
              </a:rPr>
              <a:t>GPM </a:t>
            </a:r>
            <a:r>
              <a:rPr lang="en-US" sz="2400" dirty="0" smtClean="0"/>
              <a:t>is a Polar Orbiting satellite sampling from Antarctic circle to Arctic circle</a:t>
            </a:r>
          </a:p>
          <a:p>
            <a:r>
              <a:rPr lang="en-US" sz="2400" dirty="0" smtClean="0"/>
              <a:t>Non-sun synchronous orbit – crosses the equator at variable local times</a:t>
            </a:r>
          </a:p>
          <a:p>
            <a:r>
              <a:rPr lang="en-US" sz="2400" dirty="0"/>
              <a:t>Prior generation TRMM only sampled tropical regions </a:t>
            </a:r>
            <a:endParaRPr lang="en-US" sz="2400" dirty="0" smtClean="0"/>
          </a:p>
          <a:p>
            <a:r>
              <a:rPr lang="en-US" sz="2400" dirty="0" smtClean="0"/>
              <a:t>GPM officially means a consortium of precipitation measuring satellites (DMSP, NOAA) which together sample the globe frequently.  At any given location, may have 8 overpasses</a:t>
            </a:r>
          </a:p>
        </p:txBody>
      </p:sp>
      <p:pic>
        <p:nvPicPr>
          <p:cNvPr id="12" name="Picture 11" descr="GPM_Auto1A.jpeg"/>
          <p:cNvPicPr>
            <a:picLocks noChangeAspect="1"/>
          </p:cNvPicPr>
          <p:nvPr/>
        </p:nvPicPr>
        <p:blipFill>
          <a:blip r:embed="rId2"/>
          <a:stretch>
            <a:fillRect/>
          </a:stretch>
        </p:blipFill>
        <p:spPr>
          <a:xfrm>
            <a:off x="1397000" y="1112821"/>
            <a:ext cx="6299200" cy="3166810"/>
          </a:xfrm>
          <a:prstGeom prst="rect">
            <a:avLst/>
          </a:prstGeom>
        </p:spPr>
      </p:pic>
      <p:sp>
        <p:nvSpPr>
          <p:cNvPr id="13" name="TextBox 12"/>
          <p:cNvSpPr txBox="1"/>
          <p:nvPr/>
        </p:nvSpPr>
        <p:spPr>
          <a:xfrm>
            <a:off x="1803400" y="1752600"/>
            <a:ext cx="939800" cy="523220"/>
          </a:xfrm>
          <a:prstGeom prst="rect">
            <a:avLst/>
          </a:prstGeom>
          <a:solidFill>
            <a:srgbClr val="2273C6"/>
          </a:solidFill>
          <a:ln>
            <a:solidFill>
              <a:schemeClr val="bg1"/>
            </a:solidFill>
          </a:ln>
        </p:spPr>
        <p:txBody>
          <a:bodyPr wrap="square" rtlCol="0">
            <a:spAutoFit/>
          </a:bodyPr>
          <a:lstStyle/>
          <a:p>
            <a:r>
              <a:rPr lang="en-US" sz="2800" b="1" dirty="0" smtClean="0">
                <a:solidFill>
                  <a:schemeClr val="bg1"/>
                </a:solidFill>
              </a:rPr>
              <a:t>GPM</a:t>
            </a:r>
            <a:endParaRPr lang="en-US" sz="2800" b="1" dirty="0">
              <a:solidFill>
                <a:schemeClr val="bg1"/>
              </a:solidFill>
            </a:endParaRPr>
          </a:p>
        </p:txBody>
      </p:sp>
      <p:sp>
        <p:nvSpPr>
          <p:cNvPr id="14" name="TextBox 13"/>
          <p:cNvSpPr txBox="1"/>
          <p:nvPr/>
        </p:nvSpPr>
        <p:spPr>
          <a:xfrm>
            <a:off x="6438900" y="1775480"/>
            <a:ext cx="1206500" cy="523220"/>
          </a:xfrm>
          <a:prstGeom prst="rect">
            <a:avLst/>
          </a:prstGeom>
          <a:solidFill>
            <a:srgbClr val="C5C640"/>
          </a:solidFill>
          <a:ln>
            <a:solidFill>
              <a:schemeClr val="bg1"/>
            </a:solidFill>
          </a:ln>
        </p:spPr>
        <p:txBody>
          <a:bodyPr wrap="square" rtlCol="0">
            <a:spAutoFit/>
          </a:bodyPr>
          <a:lstStyle/>
          <a:p>
            <a:r>
              <a:rPr lang="en-US" sz="2800" b="1" dirty="0" smtClean="0">
                <a:solidFill>
                  <a:schemeClr val="bg1"/>
                </a:solidFill>
              </a:rPr>
              <a:t>TRMM</a:t>
            </a:r>
            <a:endParaRPr lang="en-US" sz="2800" b="1" dirty="0">
              <a:solidFill>
                <a:schemeClr val="bg1"/>
              </a:solidFill>
            </a:endParaRPr>
          </a:p>
        </p:txBody>
      </p:sp>
      <p:pic>
        <p:nvPicPr>
          <p:cNvPr id="5" name="Picture 4" descr="740891main_GPM_constellation_updated_8_25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50800"/>
            <a:ext cx="6337300" cy="466663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03200"/>
            <a:ext cx="7583487" cy="1044388"/>
          </a:xfrm>
        </p:spPr>
        <p:txBody>
          <a:bodyPr/>
          <a:lstStyle/>
          <a:p>
            <a:r>
              <a:rPr lang="en-US" dirty="0" smtClean="0"/>
              <a:t>Acknowledgments</a:t>
            </a:r>
            <a:endParaRPr lang="en-US" dirty="0"/>
          </a:p>
        </p:txBody>
      </p:sp>
      <p:sp>
        <p:nvSpPr>
          <p:cNvPr id="3" name="Content Placeholder 2"/>
          <p:cNvSpPr>
            <a:spLocks noGrp="1"/>
          </p:cNvSpPr>
          <p:nvPr>
            <p:ph idx="1"/>
          </p:nvPr>
        </p:nvSpPr>
        <p:spPr>
          <a:xfrm>
            <a:off x="779463" y="1981200"/>
            <a:ext cx="8135937" cy="4724400"/>
          </a:xfrm>
        </p:spPr>
        <p:txBody>
          <a:bodyPr>
            <a:normAutofit/>
          </a:bodyPr>
          <a:lstStyle/>
          <a:p>
            <a:r>
              <a:rPr lang="en-US" sz="2400">
                <a:solidFill>
                  <a:srgbClr val="FFFF00"/>
                </a:solidFill>
              </a:rPr>
              <a:t>This work is supported by the National Aeronautics and Space Administration grants NNX13AG71G &amp; NNX14AO64G </a:t>
            </a:r>
            <a:endParaRPr lang="en-US" dirty="0">
              <a:solidFill>
                <a:srgbClr val="FFFF00"/>
              </a:solidFill>
            </a:endParaRPr>
          </a:p>
        </p:txBody>
      </p:sp>
    </p:spTree>
    <p:extLst>
      <p:ext uri="{BB962C8B-B14F-4D97-AF65-F5344CB8AC3E}">
        <p14:creationId xmlns:p14="http://schemas.microsoft.com/office/powerpoint/2010/main" val="35985434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363" y="381001"/>
            <a:ext cx="8148637" cy="635000"/>
          </a:xfrm>
        </p:spPr>
        <p:txBody>
          <a:bodyPr>
            <a:noAutofit/>
          </a:bodyPr>
          <a:lstStyle/>
          <a:p>
            <a:pPr algn="ctr"/>
            <a:r>
              <a:rPr lang="en-US" sz="2800" dirty="0" smtClean="0"/>
              <a:t>The Core Satellite of GPM – Updated Instruments</a:t>
            </a:r>
            <a:endParaRPr lang="en-US" sz="2800" dirty="0"/>
          </a:p>
        </p:txBody>
      </p:sp>
      <p:sp>
        <p:nvSpPr>
          <p:cNvPr id="4" name="Content Placeholder 3"/>
          <p:cNvSpPr>
            <a:spLocks noGrp="1"/>
          </p:cNvSpPr>
          <p:nvPr>
            <p:ph idx="1"/>
          </p:nvPr>
        </p:nvSpPr>
        <p:spPr>
          <a:xfrm>
            <a:off x="4800600" y="4277227"/>
            <a:ext cx="3822700" cy="2390273"/>
          </a:xfrm>
        </p:spPr>
        <p:txBody>
          <a:bodyPr>
            <a:normAutofit fontScale="85000" lnSpcReduction="20000"/>
          </a:bodyPr>
          <a:lstStyle/>
          <a:p>
            <a:r>
              <a:rPr lang="en-US" sz="2400" dirty="0" smtClean="0">
                <a:solidFill>
                  <a:srgbClr val="FFFFFF"/>
                </a:solidFill>
              </a:rPr>
              <a:t>Dual Precipitation Radar (</a:t>
            </a:r>
            <a:r>
              <a:rPr lang="en-US" sz="2400" dirty="0" smtClean="0">
                <a:solidFill>
                  <a:srgbClr val="FFFF00"/>
                </a:solidFill>
              </a:rPr>
              <a:t>DPR</a:t>
            </a:r>
            <a:r>
              <a:rPr lang="en-US" sz="2400" dirty="0" smtClean="0">
                <a:solidFill>
                  <a:srgbClr val="FFFFFF"/>
                </a:solidFill>
              </a:rPr>
              <a:t>) </a:t>
            </a:r>
            <a:endParaRPr lang="en-US" sz="2400" dirty="0">
              <a:solidFill>
                <a:srgbClr val="FFFFFF"/>
              </a:solidFill>
            </a:endParaRPr>
          </a:p>
          <a:p>
            <a:pPr lvl="1"/>
            <a:r>
              <a:rPr lang="en-US" dirty="0" smtClean="0">
                <a:solidFill>
                  <a:srgbClr val="FFFFFF"/>
                </a:solidFill>
              </a:rPr>
              <a:t>measures 3-D structure of precipitation</a:t>
            </a:r>
          </a:p>
          <a:p>
            <a:pPr lvl="1"/>
            <a:r>
              <a:rPr lang="en-US" dirty="0" smtClean="0">
                <a:solidFill>
                  <a:srgbClr val="FFFFFF"/>
                </a:solidFill>
              </a:rPr>
              <a:t>Ku-band (245 km width swath) and </a:t>
            </a:r>
            <a:r>
              <a:rPr lang="en-US" dirty="0" err="1" smtClean="0">
                <a:solidFill>
                  <a:srgbClr val="FFFFFF"/>
                </a:solidFill>
              </a:rPr>
              <a:t>Ka</a:t>
            </a:r>
            <a:r>
              <a:rPr lang="en-US" dirty="0" smtClean="0">
                <a:solidFill>
                  <a:srgbClr val="FFFFFF"/>
                </a:solidFill>
              </a:rPr>
              <a:t>-band (120 km width swath)</a:t>
            </a:r>
          </a:p>
          <a:p>
            <a:pPr lvl="1"/>
            <a:r>
              <a:rPr lang="en-US" dirty="0" smtClean="0">
                <a:solidFill>
                  <a:srgbClr val="FFFFFF"/>
                </a:solidFill>
              </a:rPr>
              <a:t>Sensitive to a range of precipitation intensities</a:t>
            </a:r>
          </a:p>
        </p:txBody>
      </p:sp>
      <p:grpSp>
        <p:nvGrpSpPr>
          <p:cNvPr id="11" name="Group 10"/>
          <p:cNvGrpSpPr/>
          <p:nvPr/>
        </p:nvGrpSpPr>
        <p:grpSpPr>
          <a:xfrm>
            <a:off x="1841500" y="1320800"/>
            <a:ext cx="4165600" cy="2616200"/>
            <a:chOff x="2489200" y="1219200"/>
            <a:chExt cx="4165600" cy="2616200"/>
          </a:xfrm>
        </p:grpSpPr>
        <p:pic>
          <p:nvPicPr>
            <p:cNvPr id="9" name="Picture 8" descr="diagram_GPM_satellite.jpg"/>
            <p:cNvPicPr>
              <a:picLocks noChangeAspect="1"/>
            </p:cNvPicPr>
            <p:nvPr/>
          </p:nvPicPr>
          <p:blipFill>
            <a:blip r:embed="rId2"/>
            <a:stretch>
              <a:fillRect/>
            </a:stretch>
          </p:blipFill>
          <p:spPr>
            <a:xfrm>
              <a:off x="2495550" y="1234058"/>
              <a:ext cx="4152900" cy="2588641"/>
            </a:xfrm>
            <a:prstGeom prst="rect">
              <a:avLst/>
            </a:prstGeom>
          </p:spPr>
        </p:pic>
        <p:sp>
          <p:nvSpPr>
            <p:cNvPr id="10" name="Rectangle 9"/>
            <p:cNvSpPr/>
            <p:nvPr/>
          </p:nvSpPr>
          <p:spPr>
            <a:xfrm>
              <a:off x="2489200" y="1219200"/>
              <a:ext cx="4165600" cy="2616200"/>
            </a:xfrm>
            <a:prstGeom prst="rect">
              <a:avLst/>
            </a:prstGeom>
            <a:noFill/>
            <a:ln w="25400" cap="flat" cmpd="sng" algn="ctr">
              <a:solidFill>
                <a:srgbClr val="649F7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Content Placeholder 3" descr="GMI-medium.jpg"/>
          <p:cNvPicPr>
            <a:picLocks noChangeAspect="1"/>
          </p:cNvPicPr>
          <p:nvPr/>
        </p:nvPicPr>
        <p:blipFill>
          <a:blip r:embed="rId3"/>
          <a:srcRect l="1757" r="-611"/>
          <a:stretch>
            <a:fillRect/>
          </a:stretch>
        </p:blipFill>
        <p:spPr>
          <a:xfrm>
            <a:off x="368300" y="1462088"/>
            <a:ext cx="1296988" cy="2233612"/>
          </a:xfrm>
          <a:prstGeom prst="rect">
            <a:avLst/>
          </a:prstGeom>
        </p:spPr>
      </p:pic>
      <p:pic>
        <p:nvPicPr>
          <p:cNvPr id="13" name="Picture 12" descr="DPR_Logo_Revised.jpg"/>
          <p:cNvPicPr>
            <a:picLocks noChangeAspect="1"/>
          </p:cNvPicPr>
          <p:nvPr/>
        </p:nvPicPr>
        <p:blipFill>
          <a:blip r:embed="rId4"/>
          <a:stretch>
            <a:fillRect/>
          </a:stretch>
        </p:blipFill>
        <p:spPr>
          <a:xfrm>
            <a:off x="6164258" y="1501167"/>
            <a:ext cx="2763842" cy="2410433"/>
          </a:xfrm>
          <a:prstGeom prst="rect">
            <a:avLst/>
          </a:prstGeom>
        </p:spPr>
      </p:pic>
      <p:sp>
        <p:nvSpPr>
          <p:cNvPr id="2" name="TextBox 1"/>
          <p:cNvSpPr txBox="1"/>
          <p:nvPr/>
        </p:nvSpPr>
        <p:spPr>
          <a:xfrm>
            <a:off x="685800" y="1079500"/>
            <a:ext cx="1079500" cy="369332"/>
          </a:xfrm>
          <a:prstGeom prst="rect">
            <a:avLst/>
          </a:prstGeom>
          <a:noFill/>
        </p:spPr>
        <p:txBody>
          <a:bodyPr wrap="square" rtlCol="0">
            <a:spAutoFit/>
          </a:bodyPr>
          <a:lstStyle/>
          <a:p>
            <a:r>
              <a:rPr lang="en-US" dirty="0" smtClean="0">
                <a:solidFill>
                  <a:schemeClr val="accent2"/>
                </a:solidFill>
              </a:rPr>
              <a:t>GMI</a:t>
            </a:r>
            <a:endParaRPr lang="en-US" dirty="0">
              <a:solidFill>
                <a:schemeClr val="accent2"/>
              </a:solidFill>
            </a:endParaRPr>
          </a:p>
        </p:txBody>
      </p:sp>
      <p:sp>
        <p:nvSpPr>
          <p:cNvPr id="14" name="TextBox 13"/>
          <p:cNvSpPr txBox="1"/>
          <p:nvPr/>
        </p:nvSpPr>
        <p:spPr>
          <a:xfrm>
            <a:off x="7251700" y="1117600"/>
            <a:ext cx="1079500" cy="369332"/>
          </a:xfrm>
          <a:prstGeom prst="rect">
            <a:avLst/>
          </a:prstGeom>
          <a:noFill/>
        </p:spPr>
        <p:txBody>
          <a:bodyPr wrap="square" rtlCol="0">
            <a:spAutoFit/>
          </a:bodyPr>
          <a:lstStyle/>
          <a:p>
            <a:r>
              <a:rPr lang="en-US" dirty="0" smtClean="0">
                <a:solidFill>
                  <a:schemeClr val="accent2"/>
                </a:solidFill>
              </a:rPr>
              <a:t>DPR</a:t>
            </a:r>
            <a:endParaRPr lang="en-US" dirty="0">
              <a:solidFill>
                <a:schemeClr val="accent2"/>
              </a:solidFill>
            </a:endParaRPr>
          </a:p>
        </p:txBody>
      </p:sp>
      <p:sp>
        <p:nvSpPr>
          <p:cNvPr id="15" name="Content Placeholder 3"/>
          <p:cNvSpPr txBox="1">
            <a:spLocks/>
          </p:cNvSpPr>
          <p:nvPr/>
        </p:nvSpPr>
        <p:spPr>
          <a:xfrm>
            <a:off x="520700" y="4277227"/>
            <a:ext cx="3822700" cy="2237873"/>
          </a:xfrm>
          <a:prstGeom prst="rect">
            <a:avLst/>
          </a:prstGeom>
        </p:spPr>
        <p:txBody>
          <a:bodyPr vert="horz" lIns="91440" tIns="45720" rIns="91440" bIns="45720" rtlCol="0">
            <a:normAutofit fontScale="92500"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400" dirty="0" smtClean="0">
                <a:solidFill>
                  <a:srgbClr val="FFFFFF"/>
                </a:solidFill>
              </a:rPr>
              <a:t>GPM Microwave Imager (</a:t>
            </a:r>
            <a:r>
              <a:rPr lang="en-US" sz="2400" dirty="0" smtClean="0">
                <a:solidFill>
                  <a:srgbClr val="FFFF00"/>
                </a:solidFill>
              </a:rPr>
              <a:t>GMI</a:t>
            </a:r>
            <a:r>
              <a:rPr lang="en-US" sz="2400" dirty="0" smtClean="0">
                <a:solidFill>
                  <a:srgbClr val="FFFFFF"/>
                </a:solidFill>
              </a:rPr>
              <a:t>) </a:t>
            </a:r>
          </a:p>
          <a:p>
            <a:pPr lvl="1"/>
            <a:r>
              <a:rPr lang="en-US" dirty="0" smtClean="0">
                <a:solidFill>
                  <a:srgbClr val="FFFFFF"/>
                </a:solidFill>
              </a:rPr>
              <a:t>Passive microwave instrument</a:t>
            </a:r>
          </a:p>
          <a:p>
            <a:pPr lvl="1"/>
            <a:r>
              <a:rPr lang="en-US" dirty="0" smtClean="0">
                <a:solidFill>
                  <a:srgbClr val="FFFFFF"/>
                </a:solidFill>
              </a:rPr>
              <a:t>904 km swath width</a:t>
            </a:r>
          </a:p>
          <a:p>
            <a:pPr lvl="1"/>
            <a:r>
              <a:rPr lang="en-US" dirty="0" smtClean="0">
                <a:solidFill>
                  <a:srgbClr val="FFFFFF"/>
                </a:solidFill>
              </a:rPr>
              <a:t>Has frequencies sensitive to falling snow</a:t>
            </a:r>
          </a:p>
        </p:txBody>
      </p:sp>
    </p:spTree>
    <p:extLst>
      <p:ext uri="{BB962C8B-B14F-4D97-AF65-F5344CB8AC3E}">
        <p14:creationId xmlns:p14="http://schemas.microsoft.com/office/powerpoint/2010/main" val="2946935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samples a Nor’easter Snow Storm</a:t>
            </a:r>
            <a:endParaRPr lang="en-US" dirty="0"/>
          </a:p>
        </p:txBody>
      </p:sp>
      <p:pic>
        <p:nvPicPr>
          <p:cNvPr id="4" name="Content Placeholder 3" descr="GPM_noreaster_precip.tiff"/>
          <p:cNvPicPr>
            <a:picLocks noGrp="1" noChangeAspect="1"/>
          </p:cNvPicPr>
          <p:nvPr>
            <p:ph idx="1"/>
          </p:nvPr>
        </p:nvPicPr>
        <p:blipFill>
          <a:blip r:embed="rId2">
            <a:extLst>
              <a:ext uri="{28A0092B-C50C-407E-A947-70E740481C1C}">
                <a14:useLocalDpi xmlns:a14="http://schemas.microsoft.com/office/drawing/2010/main" val="0"/>
              </a:ext>
            </a:extLst>
          </a:blip>
          <a:srcRect t="7450" b="7450"/>
          <a:stretch>
            <a:fillRect/>
          </a:stretch>
        </p:blipFill>
        <p:spPr>
          <a:xfrm>
            <a:off x="715963" y="1333500"/>
            <a:ext cx="7583487" cy="4208930"/>
          </a:xfrm>
        </p:spPr>
      </p:pic>
      <p:sp>
        <p:nvSpPr>
          <p:cNvPr id="5" name="TextBox 4"/>
          <p:cNvSpPr txBox="1"/>
          <p:nvPr/>
        </p:nvSpPr>
        <p:spPr>
          <a:xfrm>
            <a:off x="457200" y="5702300"/>
            <a:ext cx="7708900" cy="923330"/>
          </a:xfrm>
          <a:prstGeom prst="rect">
            <a:avLst/>
          </a:prstGeom>
          <a:noFill/>
        </p:spPr>
        <p:txBody>
          <a:bodyPr wrap="square" rtlCol="0">
            <a:spAutoFit/>
          </a:bodyPr>
          <a:lstStyle/>
          <a:p>
            <a:r>
              <a:rPr lang="en-US" dirty="0" smtClean="0">
                <a:solidFill>
                  <a:schemeClr val="bg1"/>
                </a:solidFill>
              </a:rPr>
              <a:t>Link to NASA website of this event: </a:t>
            </a:r>
            <a:r>
              <a:rPr lang="en-US" dirty="0" smtClean="0">
                <a:solidFill>
                  <a:schemeClr val="bg1"/>
                </a:solidFill>
                <a:hlinkClick r:id="rId3"/>
              </a:rPr>
              <a:t>http://www.nasa.gov/content/goddard/gpm-sees-noreaster-dump-snow-on-new-england/ - .VNaD3CfNUgk</a:t>
            </a:r>
            <a:endParaRPr lang="en-US" dirty="0">
              <a:solidFill>
                <a:schemeClr val="bg1"/>
              </a:solidFill>
            </a:endParaRPr>
          </a:p>
        </p:txBody>
      </p:sp>
    </p:spTree>
    <p:extLst>
      <p:ext uri="{BB962C8B-B14F-4D97-AF65-F5344CB8AC3E}">
        <p14:creationId xmlns:p14="http://schemas.microsoft.com/office/powerpoint/2010/main" val="14302243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a:t>
            </a:r>
            <a:endParaRPr lang="en-US" dirty="0"/>
          </a:p>
        </p:txBody>
      </p:sp>
      <p:sp>
        <p:nvSpPr>
          <p:cNvPr id="3" name="Content Placeholder 2"/>
          <p:cNvSpPr>
            <a:spLocks noGrp="1"/>
          </p:cNvSpPr>
          <p:nvPr>
            <p:ph idx="1"/>
          </p:nvPr>
        </p:nvSpPr>
        <p:spPr>
          <a:xfrm>
            <a:off x="393701" y="1485900"/>
            <a:ext cx="8445500" cy="5156200"/>
          </a:xfrm>
        </p:spPr>
        <p:txBody>
          <a:bodyPr>
            <a:normAutofit/>
          </a:bodyPr>
          <a:lstStyle/>
          <a:p>
            <a:r>
              <a:rPr lang="en-US" dirty="0" smtClean="0">
                <a:solidFill>
                  <a:srgbClr val="EBF98B"/>
                </a:solidFill>
              </a:rPr>
              <a:t>GPM Goals</a:t>
            </a:r>
          </a:p>
          <a:p>
            <a:pPr lvl="1"/>
            <a:r>
              <a:rPr lang="en-US" dirty="0" smtClean="0"/>
              <a:t>Measure rain and snow globally</a:t>
            </a:r>
          </a:p>
          <a:p>
            <a:pPr lvl="2"/>
            <a:r>
              <a:rPr lang="en-US" dirty="0" smtClean="0"/>
              <a:t>Wide range of intensities: from 0.2 mm/</a:t>
            </a:r>
            <a:r>
              <a:rPr lang="en-US" dirty="0" err="1" smtClean="0"/>
              <a:t>hr</a:t>
            </a:r>
            <a:r>
              <a:rPr lang="en-US" dirty="0" smtClean="0"/>
              <a:t> to 110 mm/</a:t>
            </a:r>
            <a:r>
              <a:rPr lang="en-US" dirty="0" err="1" smtClean="0"/>
              <a:t>hr</a:t>
            </a:r>
            <a:endParaRPr lang="en-US" dirty="0" smtClean="0"/>
          </a:p>
          <a:p>
            <a:pPr lvl="2"/>
            <a:r>
              <a:rPr lang="en-US" dirty="0" smtClean="0"/>
              <a:t>Wide range of locations: From ocean to complex terrain</a:t>
            </a:r>
          </a:p>
          <a:p>
            <a:pPr lvl="2"/>
            <a:r>
              <a:rPr lang="en-US" dirty="0" smtClean="0"/>
              <a:t>Wide range of regimes: Tropical rainfall to high latitude snowfall</a:t>
            </a:r>
          </a:p>
          <a:p>
            <a:pPr lvl="1"/>
            <a:r>
              <a:rPr lang="en-US" dirty="0" smtClean="0"/>
              <a:t>Apply to high impact events</a:t>
            </a:r>
          </a:p>
          <a:p>
            <a:pPr lvl="2"/>
            <a:r>
              <a:rPr lang="en-US" dirty="0" smtClean="0"/>
              <a:t>Monitoring flood, droughts</a:t>
            </a:r>
          </a:p>
          <a:p>
            <a:pPr lvl="2"/>
            <a:r>
              <a:rPr lang="en-US" dirty="0" smtClean="0"/>
              <a:t>Monitor water supply</a:t>
            </a:r>
          </a:p>
          <a:p>
            <a:r>
              <a:rPr lang="en-US" dirty="0" smtClean="0">
                <a:solidFill>
                  <a:srgbClr val="EBF98B"/>
                </a:solidFill>
              </a:rPr>
              <a:t>Need a Ground Validation (GV) Field campaigns to ensure success</a:t>
            </a:r>
          </a:p>
          <a:p>
            <a:pPr lvl="1"/>
            <a:r>
              <a:rPr lang="en-US" dirty="0" smtClean="0">
                <a:solidFill>
                  <a:srgbClr val="FFFFFF"/>
                </a:solidFill>
              </a:rPr>
              <a:t>Test assumptions used in algorithms</a:t>
            </a:r>
          </a:p>
          <a:p>
            <a:pPr lvl="1"/>
            <a:r>
              <a:rPr lang="en-US" dirty="0" smtClean="0">
                <a:solidFill>
                  <a:srgbClr val="FFFFFF"/>
                </a:solidFill>
              </a:rPr>
              <a:t>Calibrate satellite estimates of precipitation</a:t>
            </a:r>
          </a:p>
          <a:p>
            <a:pPr lvl="1"/>
            <a:r>
              <a:rPr lang="en-US" dirty="0" smtClean="0">
                <a:solidFill>
                  <a:srgbClr val="FFFFFF"/>
                </a:solidFill>
              </a:rPr>
              <a:t>Olympic Mountains in Washington the perfect place to do this</a:t>
            </a:r>
          </a:p>
        </p:txBody>
      </p:sp>
      <p:pic>
        <p:nvPicPr>
          <p:cNvPr id="6" name="Picture 5" descr="583773main_GPM_Banner_1_full.jpg"/>
          <p:cNvPicPr>
            <a:picLocks noChangeAspect="1"/>
          </p:cNvPicPr>
          <p:nvPr/>
        </p:nvPicPr>
        <p:blipFill>
          <a:blip r:embed="rId2"/>
          <a:stretch>
            <a:fillRect/>
          </a:stretch>
        </p:blipFill>
        <p:spPr>
          <a:xfrm>
            <a:off x="6293371" y="319478"/>
            <a:ext cx="2520429" cy="1890322"/>
          </a:xfrm>
          <a:prstGeom prst="rect">
            <a:avLst/>
          </a:prstGeom>
          <a:ln w="28575" cmpd="sng">
            <a:solidFill>
              <a:srgbClr val="FFFFFF"/>
            </a:solidFill>
          </a:ln>
        </p:spPr>
      </p:pic>
    </p:spTree>
    <p:extLst>
      <p:ext uri="{BB962C8B-B14F-4D97-AF65-F5344CB8AC3E}">
        <p14:creationId xmlns:p14="http://schemas.microsoft.com/office/powerpoint/2010/main" val="15326533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01_v04.jpg"/>
          <p:cNvPicPr>
            <a:picLocks noChangeAspect="1"/>
          </p:cNvPicPr>
          <p:nvPr/>
        </p:nvPicPr>
        <p:blipFill rotWithShape="1">
          <a:blip r:embed="rId2"/>
          <a:srcRect l="55373" b="5995"/>
          <a:stretch/>
        </p:blipFill>
        <p:spPr>
          <a:xfrm>
            <a:off x="3014132" y="1363302"/>
            <a:ext cx="2605349" cy="2381449"/>
          </a:xfrm>
          <a:prstGeom prst="rect">
            <a:avLst/>
          </a:prstGeom>
        </p:spPr>
      </p:pic>
      <p:sp>
        <p:nvSpPr>
          <p:cNvPr id="2" name="Title 1"/>
          <p:cNvSpPr>
            <a:spLocks noGrp="1"/>
          </p:cNvSpPr>
          <p:nvPr>
            <p:ph type="title"/>
          </p:nvPr>
        </p:nvSpPr>
        <p:spPr>
          <a:xfrm>
            <a:off x="779463" y="381000"/>
            <a:ext cx="7583487" cy="829902"/>
          </a:xfrm>
        </p:spPr>
        <p:txBody>
          <a:bodyPr/>
          <a:lstStyle/>
          <a:p>
            <a:r>
              <a:rPr lang="en-US" dirty="0" smtClean="0">
                <a:solidFill>
                  <a:srgbClr val="FFFFFF"/>
                </a:solidFill>
              </a:rPr>
              <a:t>The Olympic Peninsula</a:t>
            </a:r>
            <a:endParaRPr lang="en-US" dirty="0">
              <a:solidFill>
                <a:srgbClr val="FFFFFF"/>
              </a:solidFill>
            </a:endParaRPr>
          </a:p>
        </p:txBody>
      </p:sp>
      <p:pic>
        <p:nvPicPr>
          <p:cNvPr id="4" name="Picture 3" descr="logo_image2.png"/>
          <p:cNvPicPr>
            <a:picLocks noChangeAspect="1"/>
          </p:cNvPicPr>
          <p:nvPr/>
        </p:nvPicPr>
        <p:blipFill>
          <a:blip r:embed="rId3"/>
          <a:stretch>
            <a:fillRect/>
          </a:stretch>
        </p:blipFill>
        <p:spPr>
          <a:xfrm>
            <a:off x="7740227" y="223598"/>
            <a:ext cx="1164590" cy="987304"/>
          </a:xfrm>
          <a:prstGeom prst="rect">
            <a:avLst/>
          </a:prstGeom>
        </p:spPr>
      </p:pic>
      <p:sp>
        <p:nvSpPr>
          <p:cNvPr id="13" name="TextBox 12"/>
          <p:cNvSpPr txBox="1"/>
          <p:nvPr/>
        </p:nvSpPr>
        <p:spPr>
          <a:xfrm>
            <a:off x="571500" y="3873500"/>
            <a:ext cx="8267700" cy="2308324"/>
          </a:xfrm>
          <a:prstGeom prst="rect">
            <a:avLst/>
          </a:prstGeom>
          <a:noFill/>
        </p:spPr>
        <p:txBody>
          <a:bodyPr wrap="square" rtlCol="0">
            <a:spAutoFit/>
          </a:bodyPr>
          <a:lstStyle/>
          <a:p>
            <a:r>
              <a:rPr lang="en-US" sz="2400" dirty="0" smtClean="0">
                <a:solidFill>
                  <a:srgbClr val="FFFFFF"/>
                </a:solidFill>
              </a:rPr>
              <a:t>Most of the region is within National Park Boundaries, especially the high terrain</a:t>
            </a:r>
          </a:p>
          <a:p>
            <a:endParaRPr lang="en-US" sz="2400" dirty="0">
              <a:solidFill>
                <a:srgbClr val="FFFFFF"/>
              </a:solidFill>
            </a:endParaRPr>
          </a:p>
          <a:p>
            <a:r>
              <a:rPr lang="en-US" sz="2400" dirty="0" smtClean="0">
                <a:solidFill>
                  <a:srgbClr val="FFFFFF"/>
                </a:solidFill>
              </a:rPr>
              <a:t>Other important regions include the US Olympic National Forest and Wilderness Areas and the Quinault Indian Nation</a:t>
            </a:r>
            <a:endParaRPr lang="en-US" sz="2400" dirty="0">
              <a:solidFill>
                <a:srgbClr val="FFFFFF"/>
              </a:solidFill>
            </a:endParaRPr>
          </a:p>
        </p:txBody>
      </p:sp>
      <p:pic>
        <p:nvPicPr>
          <p:cNvPr id="7" name="Picture 6" descr="F01_v04.tif"/>
          <p:cNvPicPr>
            <a:picLocks noChangeAspect="1"/>
          </p:cNvPicPr>
          <p:nvPr/>
        </p:nvPicPr>
        <p:blipFill rotWithShape="1">
          <a:blip r:embed="rId4"/>
          <a:srcRect l="1682" t="36023" r="85431" b="29528"/>
          <a:stretch/>
        </p:blipFill>
        <p:spPr>
          <a:xfrm>
            <a:off x="1435100" y="1661583"/>
            <a:ext cx="1384300" cy="1615017"/>
          </a:xfrm>
          <a:prstGeom prst="rect">
            <a:avLst/>
          </a:prstGeom>
        </p:spPr>
      </p:pic>
      <p:cxnSp>
        <p:nvCxnSpPr>
          <p:cNvPr id="5" name="Straight Arrow Connector 4"/>
          <p:cNvCxnSpPr/>
          <p:nvPr/>
        </p:nvCxnSpPr>
        <p:spPr>
          <a:xfrm flipV="1">
            <a:off x="1612900" y="1435100"/>
            <a:ext cx="1422400" cy="4572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00200" y="2247900"/>
            <a:ext cx="1460500" cy="12827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63" y="458614"/>
            <a:ext cx="7583487" cy="1044388"/>
          </a:xfrm>
        </p:spPr>
        <p:txBody>
          <a:bodyPr/>
          <a:lstStyle/>
          <a:p>
            <a:r>
              <a:rPr lang="en-US" dirty="0" smtClean="0">
                <a:solidFill>
                  <a:srgbClr val="FFFFFF"/>
                </a:solidFill>
              </a:rPr>
              <a:t>The Climatology of the Olympic Peninsula</a:t>
            </a:r>
            <a:endParaRPr lang="en-US" dirty="0">
              <a:solidFill>
                <a:srgbClr val="FFFFFF"/>
              </a:solidFill>
            </a:endParaRPr>
          </a:p>
        </p:txBody>
      </p:sp>
      <p:sp>
        <p:nvSpPr>
          <p:cNvPr id="3" name="Content Placeholder 2"/>
          <p:cNvSpPr>
            <a:spLocks noGrp="1"/>
          </p:cNvSpPr>
          <p:nvPr>
            <p:ph idx="1"/>
          </p:nvPr>
        </p:nvSpPr>
        <p:spPr>
          <a:xfrm>
            <a:off x="215900" y="4804644"/>
            <a:ext cx="8674100" cy="2053355"/>
          </a:xfrm>
          <a:noFill/>
        </p:spPr>
        <p:txBody>
          <a:bodyPr>
            <a:normAutofit/>
          </a:bodyPr>
          <a:lstStyle/>
          <a:p>
            <a:r>
              <a:rPr lang="en-US" sz="2400" dirty="0" smtClean="0">
                <a:solidFill>
                  <a:srgbClr val="FFFFFF"/>
                </a:solidFill>
              </a:rPr>
              <a:t>Persistent moist onshore flow produces extraordinary annual precipitation totals </a:t>
            </a:r>
          </a:p>
          <a:p>
            <a:r>
              <a:rPr lang="en-US" sz="2400" dirty="0" smtClean="0">
                <a:solidFill>
                  <a:srgbClr val="FFFFFF"/>
                </a:solidFill>
              </a:rPr>
              <a:t>2500 mm (100”) on the coast and more than 3250 mm (150”) in the interior</a:t>
            </a:r>
          </a:p>
          <a:p>
            <a:endParaRPr lang="en-US" dirty="0"/>
          </a:p>
        </p:txBody>
      </p:sp>
      <p:pic>
        <p:nvPicPr>
          <p:cNvPr id="6" name="Picture 5" descr="F02_v01.tif"/>
          <p:cNvPicPr>
            <a:picLocks noChangeAspect="1"/>
          </p:cNvPicPr>
          <p:nvPr/>
        </p:nvPicPr>
        <p:blipFill>
          <a:blip r:embed="rId2"/>
          <a:stretch>
            <a:fillRect/>
          </a:stretch>
        </p:blipFill>
        <p:spPr>
          <a:xfrm>
            <a:off x="450905" y="1553802"/>
            <a:ext cx="4148195" cy="2668961"/>
          </a:xfrm>
          <a:prstGeom prst="rect">
            <a:avLst/>
          </a:prstGeom>
        </p:spPr>
      </p:pic>
      <p:pic>
        <p:nvPicPr>
          <p:cNvPr id="7" name="Picture 6" descr="F03_v01.tif"/>
          <p:cNvPicPr>
            <a:picLocks noChangeAspect="1"/>
          </p:cNvPicPr>
          <p:nvPr/>
        </p:nvPicPr>
        <p:blipFill>
          <a:blip r:embed="rId3"/>
          <a:stretch>
            <a:fillRect/>
          </a:stretch>
        </p:blipFill>
        <p:spPr>
          <a:xfrm>
            <a:off x="4850106" y="1452201"/>
            <a:ext cx="3965961" cy="2668961"/>
          </a:xfrm>
          <a:prstGeom prst="rect">
            <a:avLst/>
          </a:prstGeom>
        </p:spPr>
      </p:pic>
      <p:sp>
        <p:nvSpPr>
          <p:cNvPr id="8" name="TextBox 7"/>
          <p:cNvSpPr txBox="1"/>
          <p:nvPr/>
        </p:nvSpPr>
        <p:spPr>
          <a:xfrm>
            <a:off x="593946" y="4286263"/>
            <a:ext cx="3937033" cy="523220"/>
          </a:xfrm>
          <a:prstGeom prst="rect">
            <a:avLst/>
          </a:prstGeom>
          <a:noFill/>
        </p:spPr>
        <p:txBody>
          <a:bodyPr wrap="square" rtlCol="0">
            <a:spAutoFit/>
          </a:bodyPr>
          <a:lstStyle/>
          <a:p>
            <a:r>
              <a:rPr lang="en-US" sz="1400" dirty="0" smtClean="0">
                <a:solidFill>
                  <a:srgbClr val="BFF944"/>
                </a:solidFill>
              </a:rPr>
              <a:t>Climatology of MSLP from Nov-Feb from NCEP Reanalysis grids 1979 – 2012 </a:t>
            </a:r>
          </a:p>
        </p:txBody>
      </p:sp>
      <p:sp>
        <p:nvSpPr>
          <p:cNvPr id="10" name="TextBox 9"/>
          <p:cNvSpPr txBox="1"/>
          <p:nvPr/>
        </p:nvSpPr>
        <p:spPr>
          <a:xfrm>
            <a:off x="4978633" y="4108463"/>
            <a:ext cx="3828355" cy="738664"/>
          </a:xfrm>
          <a:prstGeom prst="rect">
            <a:avLst/>
          </a:prstGeom>
          <a:noFill/>
        </p:spPr>
        <p:txBody>
          <a:bodyPr wrap="square" rtlCol="0">
            <a:spAutoFit/>
          </a:bodyPr>
          <a:lstStyle/>
          <a:p>
            <a:r>
              <a:rPr lang="en-US" sz="1400" dirty="0" smtClean="0">
                <a:solidFill>
                  <a:srgbClr val="BFF944"/>
                </a:solidFill>
              </a:rPr>
              <a:t>Annual average precipitation in inches from  PRISM (Parameter-elevation Regressions Independent Slopes Model)</a:t>
            </a:r>
          </a:p>
        </p:txBody>
      </p:sp>
      <p:sp>
        <p:nvSpPr>
          <p:cNvPr id="11" name="Oval 10"/>
          <p:cNvSpPr/>
          <p:nvPr/>
        </p:nvSpPr>
        <p:spPr>
          <a:xfrm>
            <a:off x="4939093" y="2060584"/>
            <a:ext cx="1012980" cy="112627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Custom 2">
      <a:dk1>
        <a:srgbClr val="0852A0"/>
      </a:dk1>
      <a:lt1>
        <a:sysClr val="window" lastClr="FFFFFF"/>
      </a:lt1>
      <a:dk2>
        <a:srgbClr val="1B3861"/>
      </a:dk2>
      <a:lt2>
        <a:srgbClr val="287EB2"/>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14945</TotalTime>
  <Words>1999</Words>
  <Application>Microsoft Macintosh PowerPoint</Application>
  <PresentationFormat>On-screen Show (4:3)</PresentationFormat>
  <Paragraphs>269</Paragraphs>
  <Slides>40</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Revolution</vt:lpstr>
      <vt:lpstr>Equation</vt:lpstr>
      <vt:lpstr>OLYMPEX: A Ground-Validation Field Campaign for the Global Precipitation Mission (GPM) Satellite on the Olympic Peninsula in the Pacific Northwest</vt:lpstr>
      <vt:lpstr>OLYMPEX</vt:lpstr>
      <vt:lpstr>Newest precipitation satellite is the recently launched GPM satellite</vt:lpstr>
      <vt:lpstr>The Core Satellite of GPM</vt:lpstr>
      <vt:lpstr>The Core Satellite of GPM – Updated Instruments</vt:lpstr>
      <vt:lpstr>GPM samples a Nor’easter Snow Storm</vt:lpstr>
      <vt:lpstr>GPM</vt:lpstr>
      <vt:lpstr>The Olympic Peninsula</vt:lpstr>
      <vt:lpstr>The Climatology of the Olympic Peninsula</vt:lpstr>
      <vt:lpstr>Climatology of Olympic Peninsula</vt:lpstr>
      <vt:lpstr>Climatology of Olympic Peninsula</vt:lpstr>
      <vt:lpstr>Climatology of Olympic Peninsula</vt:lpstr>
      <vt:lpstr>Typical Frontal Passage  Three different regimes!</vt:lpstr>
      <vt:lpstr>Typical Frontal Passage  Three different regimes!</vt:lpstr>
      <vt:lpstr>OLYMPEX: Goals</vt:lpstr>
      <vt:lpstr>How to achieve these goals?</vt:lpstr>
      <vt:lpstr>Geographical Regions </vt:lpstr>
      <vt:lpstr>Ground Instrumentation Overview</vt:lpstr>
      <vt:lpstr>Ground Sites--Windward side of Olympics/Quinault Valley</vt:lpstr>
      <vt:lpstr>Ground Instruments – Tipping Bucket Networks </vt:lpstr>
      <vt:lpstr>Ground Instruments – Measuring Rain </vt:lpstr>
      <vt:lpstr>Ground Instruments – Measuring Rain </vt:lpstr>
      <vt:lpstr>Ground Instrumentation Radar</vt:lpstr>
      <vt:lpstr>Ground Instrumentation Radar</vt:lpstr>
      <vt:lpstr>Ground Sites – NPOL Radar</vt:lpstr>
      <vt:lpstr>Ground Sites– Doppler on Wheels (DOW)</vt:lpstr>
      <vt:lpstr>High Terrain Measurements</vt:lpstr>
      <vt:lpstr>Snow Camera Installations 2014 - 2015</vt:lpstr>
      <vt:lpstr>Precipitation event (snow) + Accumulation 1 of 2</vt:lpstr>
      <vt:lpstr>Accumulation 2 of 2</vt:lpstr>
      <vt:lpstr>Hurricane Ridge</vt:lpstr>
      <vt:lpstr>High Elevation Ground Sites – No Power</vt:lpstr>
      <vt:lpstr>Testing this year for high elevation installations with no power – Trailer at Snoqualmie Pass</vt:lpstr>
      <vt:lpstr>Testing this year for high elevation installations with no power – Trailer at Snoqualmie Pass</vt:lpstr>
      <vt:lpstr>PowerPoint Presentation</vt:lpstr>
      <vt:lpstr>PowerPoint Presentation</vt:lpstr>
      <vt:lpstr>Aircraft</vt:lpstr>
      <vt:lpstr>PowerPoint Presentation</vt:lpstr>
      <vt:lpstr>Summary</vt:lpstr>
      <vt:lpstr>Acknowledgments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McMurdie</dc:creator>
  <cp:lastModifiedBy>Robert Houze</cp:lastModifiedBy>
  <cp:revision>136</cp:revision>
  <cp:lastPrinted>2014-12-16T06:50:00Z</cp:lastPrinted>
  <dcterms:created xsi:type="dcterms:W3CDTF">2014-12-13T13:53:58Z</dcterms:created>
  <dcterms:modified xsi:type="dcterms:W3CDTF">2015-05-04T00:51:24Z</dcterms:modified>
</cp:coreProperties>
</file>