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57" r:id="rId4"/>
    <p:sldId id="289" r:id="rId5"/>
    <p:sldId id="273" r:id="rId6"/>
    <p:sldId id="275" r:id="rId7"/>
    <p:sldId id="269" r:id="rId8"/>
    <p:sldId id="276" r:id="rId9"/>
    <p:sldId id="277" r:id="rId10"/>
    <p:sldId id="278" r:id="rId11"/>
    <p:sldId id="279" r:id="rId12"/>
    <p:sldId id="280" r:id="rId13"/>
    <p:sldId id="281" r:id="rId14"/>
    <p:sldId id="270" r:id="rId15"/>
    <p:sldId id="261" r:id="rId16"/>
    <p:sldId id="264" r:id="rId17"/>
    <p:sldId id="283" r:id="rId18"/>
    <p:sldId id="285" r:id="rId19"/>
    <p:sldId id="287" r:id="rId20"/>
    <p:sldId id="271" r:id="rId21"/>
    <p:sldId id="290" r:id="rId22"/>
    <p:sldId id="274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84DF"/>
    <a:srgbClr val="FF790A"/>
    <a:srgbClr val="E8E516"/>
    <a:srgbClr val="81FB81"/>
    <a:srgbClr val="9DFFA0"/>
    <a:srgbClr val="00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6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1216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2FC5-D8E9-0B45-A798-A26C41164430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6F7D2-75C2-DF49-99ED-7BC2AF9F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*As needed is</a:t>
            </a:r>
            <a:r>
              <a:rPr lang="en-US" baseline="0" dirty="0" smtClean="0"/>
              <a:t> very important—after a major 10-15” rainstorm, all </a:t>
            </a:r>
            <a:r>
              <a:rPr lang="en-US" baseline="0" dirty="0" err="1" smtClean="0"/>
              <a:t>Pluvios</a:t>
            </a:r>
            <a:r>
              <a:rPr lang="en-US" baseline="0" dirty="0" smtClean="0"/>
              <a:t> will have to be emptied</a:t>
            </a:r>
          </a:p>
          <a:p>
            <a:r>
              <a:rPr lang="en-US" baseline="0" dirty="0" smtClean="0"/>
              <a:t>*It is expected that snow/rime removal and heavier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rates will require higher elevation sites to be visited more frequently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7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may be replaced with NASA’s dual tipping buckets to gain real-time data. However, vandalism is a known issue with sites on the north shore ridges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format of table without details—go over sites, instruments, and power/access (by color)</a:t>
            </a:r>
            <a:endParaRPr lang="en-US" dirty="0"/>
          </a:p>
          <a:p>
            <a:r>
              <a:rPr lang="en-US" dirty="0"/>
              <a:t>----- Meeting Notes (1/20/15 15:22) -----</a:t>
            </a:r>
          </a:p>
          <a:p>
            <a:r>
              <a:rPr lang="en-US" dirty="0"/>
              <a:t>Change P* to something else`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</a:t>
            </a:r>
            <a:r>
              <a:rPr lang="en-US" dirty="0" err="1" smtClean="0"/>
              <a:t>Pluvio</a:t>
            </a:r>
            <a:endParaRPr lang="en-US" dirty="0" smtClean="0"/>
          </a:p>
          <a:p>
            <a:r>
              <a:rPr lang="en-US" dirty="0" smtClean="0"/>
              <a:t>----- Meeting Notes (1/20/15 15:29) -----</a:t>
            </a:r>
          </a:p>
          <a:p>
            <a:r>
              <a:rPr lang="en-US" dirty="0" smtClean="0"/>
              <a:t>U for under discussion</a:t>
            </a:r>
          </a:p>
          <a:p>
            <a:r>
              <a:rPr lang="en-US" dirty="0" smtClean="0"/>
              <a:t>Take P* off of MRR Wallace Cabin, set on </a:t>
            </a:r>
            <a:r>
              <a:rPr lang="en-US" dirty="0" err="1" smtClean="0"/>
              <a:t>Neilton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3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instrument listing (mention instruments on previous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8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spectrum of capability/utility—from</a:t>
            </a:r>
            <a:r>
              <a:rPr lang="en-US" baseline="0" dirty="0" smtClean="0"/>
              <a:t> yellow to purple say how they gradually become less capable/more difficult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0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Enchanted valley—hiking</a:t>
            </a:r>
            <a:r>
              <a:rPr lang="en-US" baseline="0" dirty="0" smtClean="0"/>
              <a:t> is only option, mules likely needed for deployment</a:t>
            </a:r>
          </a:p>
          <a:p>
            <a:r>
              <a:rPr lang="en-US" baseline="0" dirty="0" err="1" smtClean="0"/>
              <a:t>Wynoochee</a:t>
            </a:r>
            <a:r>
              <a:rPr lang="en-US" baseline="0" dirty="0" smtClean="0"/>
              <a:t>—road poorly marked, likely blocked by </a:t>
            </a:r>
            <a:r>
              <a:rPr lang="en-US" baseline="0" dirty="0" err="1" smtClean="0"/>
              <a:t>blowdowns</a:t>
            </a:r>
            <a:r>
              <a:rPr lang="en-US" baseline="0" dirty="0" smtClean="0"/>
              <a:t> and/or mudslides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out downward trend…trailer is in favorable</a:t>
            </a:r>
            <a:r>
              <a:rPr lang="en-US" baseline="0" dirty="0" smtClean="0"/>
              <a:t> location, Olympics are more cloudy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r>
              <a:rPr lang="en-US" baseline="0" dirty="0" smtClean="0"/>
              <a:t> PIP bulb burned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3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0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9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7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1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8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CFE48-7D88-B649-A4AA-A16AE6966CD7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57318"/>
            <a:ext cx="7772400" cy="1470025"/>
          </a:xfrm>
        </p:spPr>
        <p:txBody>
          <a:bodyPr/>
          <a:lstStyle/>
          <a:p>
            <a:r>
              <a:rPr lang="en-US" dirty="0" smtClean="0"/>
              <a:t>OLYMPEX Ground Instruments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79872"/>
            <a:ext cx="9144000" cy="878128"/>
          </a:xfrm>
        </p:spPr>
        <p:txBody>
          <a:bodyPr>
            <a:normAutofit/>
          </a:bodyPr>
          <a:lstStyle/>
          <a:p>
            <a:r>
              <a:rPr lang="en-US" dirty="0" smtClean="0"/>
              <a:t>Joe </a:t>
            </a:r>
            <a:r>
              <a:rPr lang="en-US" dirty="0" err="1" smtClean="0"/>
              <a:t>Zagrodnik</a:t>
            </a:r>
            <a:endParaRPr lang="en-US" dirty="0" smtClean="0"/>
          </a:p>
          <a:p>
            <a:r>
              <a:rPr lang="en-US" sz="1400" dirty="0" smtClean="0"/>
              <a:t>Supported by NASA grants NNX13AG71G &amp; NNX14AO64G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29385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05051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</a:t>
                      </a: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Pt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53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High Elevation with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6-mile dirt road (</a:t>
            </a:r>
            <a:r>
              <a:rPr lang="en-US" dirty="0" err="1" smtClean="0"/>
              <a:t>Neilton</a:t>
            </a:r>
            <a:r>
              <a:rPr lang="en-US" dirty="0" smtClean="0"/>
              <a:t> Pt.)</a:t>
            </a:r>
          </a:p>
          <a:p>
            <a:pPr lvl="1"/>
            <a:r>
              <a:rPr lang="en-US" dirty="0" smtClean="0"/>
              <a:t>Winter conditions (</a:t>
            </a:r>
            <a:r>
              <a:rPr lang="en-US" dirty="0" err="1" smtClean="0"/>
              <a:t>blowdowns</a:t>
            </a:r>
            <a:r>
              <a:rPr lang="en-US" dirty="0" smtClean="0"/>
              <a:t>, snow, mudslides)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Monitor via cell network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Empty </a:t>
            </a:r>
            <a:r>
              <a:rPr lang="en-US" dirty="0" err="1" smtClean="0"/>
              <a:t>Pluvio</a:t>
            </a:r>
            <a:r>
              <a:rPr lang="en-US" dirty="0" smtClean="0"/>
              <a:t> after 16” of </a:t>
            </a:r>
            <a:r>
              <a:rPr lang="en-US" dirty="0" err="1" smtClean="0"/>
              <a:t>precip</a:t>
            </a:r>
            <a:r>
              <a:rPr lang="en-US" dirty="0" smtClean="0"/>
              <a:t> (or major event)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631" y="320841"/>
            <a:ext cx="414421" cy="4144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IMG_78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37" y="4278819"/>
            <a:ext cx="3082417" cy="2311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3567" y="4226268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Neilton</a:t>
            </a:r>
            <a:r>
              <a:rPr lang="en-US" dirty="0" smtClean="0"/>
              <a:t> 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704881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4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High Elevation, No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Powered by solar panel + 8 deep cycle batteries</a:t>
            </a:r>
          </a:p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No 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Enchanted Valley:</a:t>
            </a:r>
          </a:p>
          <a:p>
            <a:pPr lvl="2"/>
            <a:r>
              <a:rPr lang="en-US" dirty="0" smtClean="0"/>
              <a:t>13-mile backcountry trail</a:t>
            </a:r>
          </a:p>
          <a:p>
            <a:pPr lvl="1"/>
            <a:r>
              <a:rPr lang="en-US" dirty="0" err="1" smtClean="0"/>
              <a:t>Wynoochee</a:t>
            </a:r>
            <a:endParaRPr lang="en-US" dirty="0" smtClean="0"/>
          </a:p>
          <a:p>
            <a:pPr lvl="2"/>
            <a:r>
              <a:rPr lang="en-US" dirty="0" smtClean="0"/>
              <a:t>7-mile unmaintained gated road</a:t>
            </a:r>
          </a:p>
          <a:p>
            <a:pPr lvl="2"/>
            <a:r>
              <a:rPr lang="en-US" dirty="0" smtClean="0"/>
              <a:t>Winter conditions (deep snow, </a:t>
            </a:r>
            <a:r>
              <a:rPr lang="en-US" dirty="0" err="1" smtClean="0"/>
              <a:t>blowdowns</a:t>
            </a:r>
            <a:r>
              <a:rPr lang="en-US" dirty="0" smtClean="0"/>
              <a:t>, mudslides)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Visit every 2-3 weeks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Empty </a:t>
            </a:r>
            <a:r>
              <a:rPr lang="en-US" dirty="0" err="1" smtClean="0"/>
              <a:t>Pluvio</a:t>
            </a:r>
            <a:endParaRPr lang="en-US" dirty="0" smtClean="0"/>
          </a:p>
          <a:p>
            <a:pPr lvl="1"/>
            <a:r>
              <a:rPr lang="en-US" dirty="0" smtClean="0"/>
              <a:t>Recharge batteries if insufficient solar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631" y="320841"/>
            <a:ext cx="414421" cy="414421"/>
          </a:xfrm>
          <a:prstGeom prst="rect">
            <a:avLst/>
          </a:prstGeom>
          <a:solidFill>
            <a:srgbClr val="AB84D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IMG_02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21" y="4278819"/>
            <a:ext cx="3221679" cy="2406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5121" y="4240281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Wynoochee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0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2014-2015 Test Results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63094" y="1143000"/>
            <a:ext cx="8339222" cy="5581316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Trailer simulating high elevation, no power </a:t>
            </a:r>
          </a:p>
          <a:p>
            <a:pPr lvl="1"/>
            <a:r>
              <a:rPr lang="en-US" dirty="0" smtClean="0"/>
              <a:t>Currently located at Snoqualmie Pass (</a:t>
            </a:r>
            <a:r>
              <a:rPr lang="en-US" dirty="0" err="1" smtClean="0"/>
              <a:t>Elev</a:t>
            </a:r>
            <a:r>
              <a:rPr lang="en-US" dirty="0" smtClean="0"/>
              <a:t>: 3,000’) in Cascades</a:t>
            </a:r>
          </a:p>
          <a:p>
            <a:pPr lvl="1"/>
            <a:r>
              <a:rPr lang="en-US" dirty="0" smtClean="0"/>
              <a:t>8 deep-cycle batteries + solar panel</a:t>
            </a:r>
          </a:p>
          <a:p>
            <a:pPr lvl="1"/>
            <a:r>
              <a:rPr lang="en-US" dirty="0" err="1" smtClean="0"/>
              <a:t>Parsivel</a:t>
            </a:r>
            <a:r>
              <a:rPr lang="en-US" dirty="0" smtClean="0"/>
              <a:t>, </a:t>
            </a:r>
            <a:r>
              <a:rPr lang="en-US" dirty="0" err="1" smtClean="0"/>
              <a:t>Pluvio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_28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52210" y="3278606"/>
            <a:ext cx="4184315" cy="3138236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63094" y="3688348"/>
            <a:ext cx="4777875" cy="309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</a:pPr>
            <a:r>
              <a:rPr lang="en-US" dirty="0" smtClean="0"/>
              <a:t>Real time monitoring </a:t>
            </a:r>
          </a:p>
          <a:p>
            <a:pPr marL="457200" lvl="1" indent="0">
              <a:lnSpc>
                <a:spcPct val="80000"/>
              </a:lnSpc>
              <a:buFont typeface="Arial"/>
              <a:buNone/>
            </a:pPr>
            <a:r>
              <a:rPr lang="en-US" dirty="0" smtClean="0"/>
              <a:t>    via cell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1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6911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Snoqualmie Pass Trailer Battery</a:t>
            </a:r>
            <a:endParaRPr lang="en-US" dirty="0"/>
          </a:p>
        </p:txBody>
      </p:sp>
      <p:pic>
        <p:nvPicPr>
          <p:cNvPr id="4" name="Picture 3" descr="apu31_battery_monthly_bar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871392"/>
            <a:ext cx="8577072" cy="516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222418"/>
            <a:ext cx="92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(Set of 8 batteries + solar panel)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717132" y="978340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979973" y="1333386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90758" y="1688432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257952" y="1688432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086794" y="1891079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91547" y="1240724"/>
            <a:ext cx="1730109" cy="369332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Sunny periods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38281" y="1478778"/>
            <a:ext cx="4319671" cy="3868590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26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02"/>
            <a:ext cx="8229600" cy="1143000"/>
          </a:xfrm>
        </p:spPr>
        <p:txBody>
          <a:bodyPr/>
          <a:lstStyle/>
          <a:p>
            <a:r>
              <a:rPr lang="en-US" dirty="0" smtClean="0"/>
              <a:t>Heavy </a:t>
            </a:r>
            <a:r>
              <a:rPr lang="en-US" dirty="0" err="1" smtClean="0"/>
              <a:t>Precip</a:t>
            </a:r>
            <a:r>
              <a:rPr lang="en-US" dirty="0" smtClean="0"/>
              <a:t>. Event Jan 4-5, 2015</a:t>
            </a:r>
            <a:endParaRPr lang="en-US" dirty="0"/>
          </a:p>
        </p:txBody>
      </p:sp>
      <p:pic>
        <p:nvPicPr>
          <p:cNvPr id="4" name="Picture 3" descr="apu31_january_4_5_2pa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8099"/>
            <a:ext cx="8229600" cy="48975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217259" y="6205663"/>
            <a:ext cx="2469541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02454" y="6251829"/>
            <a:ext cx="201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Missing data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36343" y="6205663"/>
            <a:ext cx="2518410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52532" y="6251829"/>
            <a:ext cx="374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Snow            Mix   Rain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54753" y="6205663"/>
            <a:ext cx="35716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11915" y="6200190"/>
            <a:ext cx="1005344" cy="5473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10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96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4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216861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98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36359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Hurricane Ridge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17-mile paved road, maintained weekends only</a:t>
            </a:r>
          </a:p>
          <a:p>
            <a:pPr lvl="1"/>
            <a:r>
              <a:rPr lang="en-US" dirty="0" smtClean="0"/>
              <a:t>4+ hour drive from NPOL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PIP alignment/bulb replacement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5631" y="320841"/>
            <a:ext cx="414421" cy="4144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 descr="Screen Shot 2015-01-11 at 7.3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33" y="177455"/>
            <a:ext cx="2901767" cy="2667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4" y="2981158"/>
            <a:ext cx="2707106" cy="3609474"/>
          </a:xfrm>
          <a:prstGeom prst="rect">
            <a:avLst/>
          </a:prstGeom>
        </p:spPr>
      </p:pic>
      <p:pic>
        <p:nvPicPr>
          <p:cNvPr id="16" name="Picture 15" descr="Screen Shot 2015-01-20 at 8.32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47" y="74862"/>
            <a:ext cx="145445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Olympic Peninsula 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123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			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317857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chemeClr val="tx1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9101" y="36637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6" name="Oval 25"/>
          <p:cNvSpPr/>
          <p:nvPr/>
        </p:nvSpPr>
        <p:spPr>
          <a:xfrm>
            <a:off x="4118517" y="22731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986101" y="34986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001" y="26858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7" name="Oval 36"/>
          <p:cNvSpPr/>
          <p:nvPr/>
        </p:nvSpPr>
        <p:spPr>
          <a:xfrm>
            <a:off x="4645567" y="23747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28117" y="26033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93117" y="27176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770733" y="305626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62401" y="28509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chemeClr val="tx1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73663" y="299189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402977" y="335950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134545" y="341657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82773" y="20943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835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 animBg="1"/>
      <p:bldP spid="27" grpId="0" animBg="1"/>
      <p:bldP spid="28" grpId="0" animBg="1"/>
      <p:bldP spid="29" grpId="0" animBg="1"/>
      <p:bldP spid="33" grpId="0"/>
      <p:bldP spid="34" grpId="0"/>
      <p:bldP spid="36" grpId="0"/>
      <p:bldP spid="37" grpId="0" animBg="1"/>
      <p:bldP spid="38" grpId="0" animBg="1"/>
      <p:bldP spid="39" grpId="0" animBg="1"/>
      <p:bldP spid="42" grpId="0" animBg="1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95" grpId="0" animBg="1"/>
      <p:bldP spid="96" grpId="0" animBg="1"/>
      <p:bldP spid="97" grpId="0" animBg="1"/>
      <p:bldP spid="98" grpId="0"/>
      <p:bldP spid="99" grpId="0"/>
      <p:bldP spid="100" grpId="0"/>
      <p:bldP spid="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Observations</a:t>
            </a:r>
            <a:endParaRPr lang="en-US" dirty="0"/>
          </a:p>
        </p:txBody>
      </p:sp>
      <p:pic>
        <p:nvPicPr>
          <p:cNvPr id="5" name="Picture 4" descr="hridge_wind_2014_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2" y="1347386"/>
            <a:ext cx="8223738" cy="49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Needs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619922"/>
              </p:ext>
            </p:extLst>
          </p:nvPr>
        </p:nvGraphicFramePr>
        <p:xfrm>
          <a:off x="267369" y="1600200"/>
          <a:ext cx="864936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5157"/>
                <a:gridCol w="645390"/>
                <a:gridCol w="2579074"/>
                <a:gridCol w="1729873"/>
                <a:gridCol w="17298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Sites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Visit Frequency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Retrieval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Access Issues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Low elevation</a:t>
                      </a:r>
                      <a:r>
                        <a:rPr lang="en-US" baseline="0" dirty="0" smtClean="0"/>
                        <a:t> with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4-6 weeks,</a:t>
                      </a:r>
                      <a:r>
                        <a:rPr lang="en-US" baseline="0" dirty="0" smtClean="0"/>
                        <a:t>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 Low elevation, no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weeks,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 dependent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Mudslides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High elevation with Power*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weeks,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Snow, road closures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High Elevation,</a:t>
                      </a:r>
                      <a:r>
                        <a:rPr lang="en-US" baseline="0" dirty="0" smtClean="0"/>
                        <a:t> no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weeks,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vehicle</a:t>
                      </a:r>
                      <a:r>
                        <a:rPr lang="en-US" baseline="0" dirty="0" smtClean="0"/>
                        <a:t> access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3728" y="3695032"/>
            <a:ext cx="262021" cy="2620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728" y="4355432"/>
            <a:ext cx="262021" cy="262021"/>
          </a:xfrm>
          <a:prstGeom prst="rect">
            <a:avLst/>
          </a:prstGeom>
          <a:solidFill>
            <a:srgbClr val="AB84D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340093" y="2406316"/>
            <a:ext cx="325656" cy="280738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340093" y="3026611"/>
            <a:ext cx="325656" cy="280738"/>
          </a:xfrm>
          <a:prstGeom prst="triangle">
            <a:avLst/>
          </a:prstGeom>
          <a:solidFill>
            <a:srgbClr val="FF790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2211" y="5026526"/>
            <a:ext cx="299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*Includes Hurricane 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1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3638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0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3478"/>
          </a:xfrm>
        </p:spPr>
        <p:txBody>
          <a:bodyPr/>
          <a:lstStyle/>
          <a:p>
            <a:r>
              <a:rPr lang="en-US" dirty="0" smtClean="0"/>
              <a:t>Accessibility</a:t>
            </a:r>
            <a:endParaRPr lang="en-US" dirty="0"/>
          </a:p>
        </p:txBody>
      </p:sp>
      <p:pic>
        <p:nvPicPr>
          <p:cNvPr id="4" name="Content Placeholder 3" descr="Olympex_sites_road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7958"/>
          <a:stretch>
            <a:fillRect/>
          </a:stretch>
        </p:blipFill>
        <p:spPr>
          <a:xfrm>
            <a:off x="211651" y="833478"/>
            <a:ext cx="8686800" cy="4777405"/>
          </a:xfrm>
        </p:spPr>
      </p:pic>
      <p:cxnSp>
        <p:nvCxnSpPr>
          <p:cNvPr id="6" name="Straight Connector 5"/>
          <p:cNvCxnSpPr/>
          <p:nvPr/>
        </p:nvCxnSpPr>
        <p:spPr>
          <a:xfrm>
            <a:off x="457200" y="5993102"/>
            <a:ext cx="1037588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87386" y="5795549"/>
            <a:ext cx="178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US-101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410098"/>
            <a:ext cx="1037588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65792" y="5993102"/>
            <a:ext cx="1037588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65792" y="6410098"/>
            <a:ext cx="1037588" cy="0"/>
          </a:xfrm>
          <a:prstGeom prst="line">
            <a:avLst/>
          </a:prstGeom>
          <a:ln>
            <a:solidFill>
              <a:srgbClr val="00E2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7386" y="6225432"/>
            <a:ext cx="178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Paved Road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89677" y="5795549"/>
            <a:ext cx="27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Maintained Dirt Road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89677" y="6225432"/>
            <a:ext cx="286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Unmaintained Dirt Road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28910" y="1971241"/>
            <a:ext cx="529128" cy="6614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58040" y="1825713"/>
            <a:ext cx="14021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13-mile backcountry trail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28121" y="3241817"/>
            <a:ext cx="20503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Unmaintained after Oct-1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998993" y="3241817"/>
            <a:ext cx="529128" cy="661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87487" y="1515070"/>
            <a:ext cx="14021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Mudslides likely</a:t>
            </a:r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91766" y="1822847"/>
            <a:ext cx="899518" cy="6908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63058" y="3549594"/>
            <a:ext cx="14021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Snow, mudslides possible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2765248" y="3811204"/>
            <a:ext cx="951879" cy="26161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 Sites--Windward side of Olympics/Quinault Valley</a:t>
            </a:r>
            <a:endParaRPr lang="en-US" dirty="0"/>
          </a:p>
        </p:txBody>
      </p:sp>
      <p:pic>
        <p:nvPicPr>
          <p:cNvPr id="5" name="Picture 4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0" y="1328822"/>
            <a:ext cx="6020660" cy="55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217"/>
            <a:ext cx="8229600" cy="1143000"/>
          </a:xfrm>
        </p:spPr>
        <p:txBody>
          <a:bodyPr/>
          <a:lstStyle/>
          <a:p>
            <a:r>
              <a:rPr lang="en-US" dirty="0" smtClean="0"/>
              <a:t>UW Tipping Bucket Network</a:t>
            </a:r>
            <a:endParaRPr lang="en-US" dirty="0"/>
          </a:p>
        </p:txBody>
      </p:sp>
      <p:pic>
        <p:nvPicPr>
          <p:cNvPr id="4" name="Picture 3" descr="F09_v0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658"/>
            <a:ext cx="5293895" cy="3979630"/>
          </a:xfrm>
          <a:prstGeom prst="rect">
            <a:avLst/>
          </a:prstGeom>
        </p:spPr>
      </p:pic>
      <p:pic>
        <p:nvPicPr>
          <p:cNvPr id="6" name="Picture 5" descr="IMG_0268 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1383951"/>
            <a:ext cx="3419643" cy="4578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579" y="6294034"/>
            <a:ext cx="645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*Data logging only, no data transmission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363385"/>
            <a:ext cx="180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6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19994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7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25738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70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Low Elevation with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Paved roads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Monitor via cell network</a:t>
            </a:r>
          </a:p>
          <a:p>
            <a:pPr lvl="1"/>
            <a:r>
              <a:rPr lang="en-US" dirty="0" smtClean="0"/>
              <a:t>Service when needed</a:t>
            </a:r>
          </a:p>
          <a:p>
            <a:pPr lvl="1"/>
            <a:r>
              <a:rPr lang="en-US" dirty="0" smtClean="0"/>
              <a:t>Swap gauge platform batteries every 4-6 weeks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63" y="4278819"/>
            <a:ext cx="3680574" cy="2548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9156" y="4424947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Fish Hatchery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914399" y="307473"/>
            <a:ext cx="470569" cy="405663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5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05014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64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Low Elevation, No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Powered by solar panel + 1-2 batteries</a:t>
            </a:r>
          </a:p>
          <a:p>
            <a:r>
              <a:rPr lang="en-US" dirty="0" smtClean="0"/>
              <a:t>Data transmission/recording:</a:t>
            </a:r>
          </a:p>
          <a:p>
            <a:pPr lvl="1"/>
            <a:r>
              <a:rPr lang="en-US" dirty="0" smtClean="0"/>
              <a:t>Cell (where available)</a:t>
            </a:r>
            <a:endParaRPr lang="en-US" sz="2400" dirty="0" smtClean="0"/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Road, short trails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Swap batteries </a:t>
            </a:r>
          </a:p>
          <a:p>
            <a:pPr lvl="1"/>
            <a:r>
              <a:rPr lang="en-US" dirty="0" smtClean="0"/>
              <a:t>Empty </a:t>
            </a:r>
            <a:r>
              <a:rPr lang="en-US" dirty="0" err="1" smtClean="0"/>
              <a:t>Pluvio</a:t>
            </a:r>
            <a:r>
              <a:rPr lang="en-US" dirty="0" smtClean="0"/>
              <a:t> after 16” of </a:t>
            </a:r>
            <a:r>
              <a:rPr lang="en-US" dirty="0" err="1" smtClean="0"/>
              <a:t>precip</a:t>
            </a:r>
            <a:r>
              <a:rPr lang="en-US" dirty="0" smtClean="0"/>
              <a:t> (or major event)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>
          <a:xfrm>
            <a:off x="914399" y="307473"/>
            <a:ext cx="470569" cy="405663"/>
          </a:xfrm>
          <a:prstGeom prst="triangle">
            <a:avLst/>
          </a:prstGeom>
          <a:solidFill>
            <a:srgbClr val="FF790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790A"/>
              </a:solidFill>
            </a:endParaRPr>
          </a:p>
        </p:txBody>
      </p:sp>
      <p:pic>
        <p:nvPicPr>
          <p:cNvPr id="3" name="Picture 2" descr="IMG_78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60554" y="4278819"/>
            <a:ext cx="3226245" cy="2419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6166" y="4278819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Bunch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13040</TotalTime>
  <Words>1777</Words>
  <Application>Microsoft Macintosh PowerPoint</Application>
  <PresentationFormat>On-screen Show (4:3)</PresentationFormat>
  <Paragraphs>1107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OLYMPEX Ground Instruments</vt:lpstr>
      <vt:lpstr>Olympic Peninsula Overview</vt:lpstr>
      <vt:lpstr>Ground Sites--Windward side of Olympics/Quinault Valley</vt:lpstr>
      <vt:lpstr>UW Tipping Bucket Network</vt:lpstr>
      <vt:lpstr>PowerPoint Presentation</vt:lpstr>
      <vt:lpstr>PowerPoint Presentation</vt:lpstr>
      <vt:lpstr>Low Elevation with Power</vt:lpstr>
      <vt:lpstr>PowerPoint Presentation</vt:lpstr>
      <vt:lpstr>Low Elevation, No Power</vt:lpstr>
      <vt:lpstr>PowerPoint Presentation</vt:lpstr>
      <vt:lpstr>High Elevation with Power</vt:lpstr>
      <vt:lpstr>PowerPoint Presentation</vt:lpstr>
      <vt:lpstr>High Elevation, No Power</vt:lpstr>
      <vt:lpstr>2014-2015 Test Results</vt:lpstr>
      <vt:lpstr>Snoqualmie Pass Trailer Battery</vt:lpstr>
      <vt:lpstr>Heavy Precip. Event Jan 4-5, 2015</vt:lpstr>
      <vt:lpstr>Hurricane Ridge</vt:lpstr>
      <vt:lpstr>PowerPoint Presentation</vt:lpstr>
      <vt:lpstr>Hurricane Ridge</vt:lpstr>
      <vt:lpstr>Wind Observations</vt:lpstr>
      <vt:lpstr>Management Needs</vt:lpstr>
      <vt:lpstr>Extra Slides</vt:lpstr>
      <vt:lpstr>Accessibility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 Ground Instruments</dc:title>
  <dc:creator>Joseph Zagrodnik</dc:creator>
  <cp:lastModifiedBy>Robert Houze</cp:lastModifiedBy>
  <cp:revision>58</cp:revision>
  <dcterms:created xsi:type="dcterms:W3CDTF">2015-01-12T03:23:36Z</dcterms:created>
  <dcterms:modified xsi:type="dcterms:W3CDTF">2015-05-04T00:41:51Z</dcterms:modified>
</cp:coreProperties>
</file>