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gif" ContentType="image/gi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88" r:id="rId4"/>
    <p:sldId id="258" r:id="rId5"/>
    <p:sldId id="263" r:id="rId6"/>
    <p:sldId id="262" r:id="rId7"/>
    <p:sldId id="264" r:id="rId8"/>
    <p:sldId id="269" r:id="rId9"/>
    <p:sldId id="271" r:id="rId10"/>
    <p:sldId id="270" r:id="rId11"/>
    <p:sldId id="273" r:id="rId12"/>
    <p:sldId id="272" r:id="rId13"/>
    <p:sldId id="274" r:id="rId14"/>
    <p:sldId id="275" r:id="rId15"/>
    <p:sldId id="276" r:id="rId16"/>
    <p:sldId id="277" r:id="rId17"/>
    <p:sldId id="278" r:id="rId18"/>
    <p:sldId id="279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91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9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DA09D1-9152-4D47-A257-3C2343241047}" type="datetimeFigureOut">
              <a:rPr lang="en-US" smtClean="0"/>
              <a:t>5/3/15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273AF3-3920-5F4C-A801-C57A4F1A0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23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Defining terms.</a:t>
            </a:r>
            <a:r>
              <a:rPr lang="en-US" baseline="0" dirty="0" smtClean="0"/>
              <a:t> </a:t>
            </a:r>
            <a:r>
              <a:rPr lang="en-US" u="sng" baseline="0" dirty="0" smtClean="0"/>
              <a:t>Talk </a:t>
            </a:r>
            <a:r>
              <a:rPr lang="en-US" baseline="0" dirty="0" smtClean="0"/>
              <a:t>about active and quiet periods (related to upper level conditions)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73AF3-3920-5F4C-A801-C57A4F1A0E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76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add words about not being able to show everything about the expected weather</a:t>
            </a:r>
            <a:r>
              <a:rPr lang="en-US" baseline="0" dirty="0" smtClean="0"/>
              <a:t>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73AF3-3920-5F4C-A801-C57A4F1A0E1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512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F3BA-D3B1-C24A-AE7D-7CAF803EED29}" type="datetimeFigureOut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F3BA-D3B1-C24A-AE7D-7CAF803EED29}" type="datetimeFigureOut">
              <a:rPr lang="en-US" smtClean="0"/>
              <a:t>5/3/15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F3BA-D3B1-C24A-AE7D-7CAF803EED29}" type="datetimeFigureOut">
              <a:rPr lang="en-US" smtClean="0"/>
              <a:t>5/3/15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6531F3BA-D3B1-C24A-AE7D-7CAF803EED29}" type="datetimeFigureOut">
              <a:rPr lang="en-US" smtClean="0"/>
              <a:t>5/3/15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6531F3BA-D3B1-C24A-AE7D-7CAF803EED29}" type="datetimeFigureOut">
              <a:rPr lang="en-US" smtClean="0"/>
              <a:t>5/3/15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6531F3BA-D3B1-C24A-AE7D-7CAF803EED29}" type="datetimeFigureOut">
              <a:rPr lang="en-US" smtClean="0"/>
              <a:t>5/3/15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F3BA-D3B1-C24A-AE7D-7CAF803EED29}" type="datetimeFigureOut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F3BA-D3B1-C24A-AE7D-7CAF803EED29}" type="datetimeFigureOut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F3BA-D3B1-C24A-AE7D-7CAF803EED29}" type="datetimeFigureOut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F3BA-D3B1-C24A-AE7D-7CAF803EED29}" type="datetimeFigureOut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F3BA-D3B1-C24A-AE7D-7CAF803EED29}" type="datetimeFigureOut">
              <a:rPr lang="en-US" smtClean="0"/>
              <a:t>5/3/15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F3BA-D3B1-C24A-AE7D-7CAF803EED29}" type="datetimeFigureOut">
              <a:rPr lang="en-US" smtClean="0"/>
              <a:t>5/3/15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F3BA-D3B1-C24A-AE7D-7CAF803EED29}" type="datetimeFigureOut">
              <a:rPr lang="en-US" smtClean="0"/>
              <a:t>5/3/15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F3BA-D3B1-C24A-AE7D-7CAF803EED29}" type="datetimeFigureOut">
              <a:rPr lang="en-US" smtClean="0"/>
              <a:t>5/3/15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F3BA-D3B1-C24A-AE7D-7CAF803EED29}" type="datetimeFigureOut">
              <a:rPr lang="en-US" smtClean="0"/>
              <a:t>5/3/15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F3BA-D3B1-C24A-AE7D-7CAF803EED29}" type="datetimeFigureOut">
              <a:rPr lang="en-US" smtClean="0"/>
              <a:t>5/3/15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6531F3BA-D3B1-C24A-AE7D-7CAF803EED29}" type="datetimeFigureOut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A27EBD8-6EDD-424D-9A3F-A0F8BAF6CCA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gif"/><Relationship Id="rId3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gif"/><Relationship Id="rId3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gif"/><Relationship Id="rId3" Type="http://schemas.openxmlformats.org/officeDocument/2006/relationships/image" Target="../media/image27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8.gif"/><Relationship Id="rId3" Type="http://schemas.openxmlformats.org/officeDocument/2006/relationships/image" Target="../media/image29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0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png"/><Relationship Id="rId3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gif"/><Relationship Id="rId3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OLYMPEX Logistics Planning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Waterfront Activities Center, UW</a:t>
            </a:r>
          </a:p>
          <a:p>
            <a:r>
              <a:rPr lang="en-US" dirty="0" smtClean="0"/>
              <a:t>21 – 23 January 2015</a:t>
            </a:r>
            <a:endParaRPr lang="en-US" dirty="0"/>
          </a:p>
        </p:txBody>
      </p:sp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15" y="1833300"/>
            <a:ext cx="2808112" cy="238063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226256" y="4949826"/>
            <a:ext cx="7010400" cy="1216023"/>
            <a:chOff x="1270000" y="2816226"/>
            <a:chExt cx="7010400" cy="1216023"/>
          </a:xfrm>
        </p:grpSpPr>
        <p:pic>
          <p:nvPicPr>
            <p:cNvPr id="6" name="Picture 5" descr="forest_understory2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35300" y="2816226"/>
              <a:ext cx="1841500" cy="1209675"/>
            </a:xfrm>
            <a:prstGeom prst="rect">
              <a:avLst/>
            </a:prstGeom>
          </p:spPr>
        </p:pic>
        <p:pic>
          <p:nvPicPr>
            <p:cNvPr id="7" name="Picture 6" descr="MtCarrie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3200" y="2819401"/>
              <a:ext cx="1727200" cy="1212124"/>
            </a:xfrm>
            <a:prstGeom prst="rect">
              <a:avLst/>
            </a:prstGeom>
          </p:spPr>
        </p:pic>
        <p:pic>
          <p:nvPicPr>
            <p:cNvPr id="8" name="Picture 7" descr="hoh_valley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0000" y="2817622"/>
              <a:ext cx="1765807" cy="1208278"/>
            </a:xfrm>
            <a:prstGeom prst="rect">
              <a:avLst/>
            </a:prstGeom>
          </p:spPr>
        </p:pic>
        <p:pic>
          <p:nvPicPr>
            <p:cNvPr id="9" name="Picture 8" descr="rialto_beach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64100" y="2822574"/>
              <a:ext cx="1727200" cy="12096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4313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45315"/>
            <a:ext cx="8762999" cy="1034141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Prefrontal Sector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Example: RHI scans from 2000112900 IMPROVE-2 case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0900" y="5856912"/>
            <a:ext cx="853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Notes</a:t>
            </a:r>
            <a:r>
              <a:rPr lang="en-US" dirty="0" smtClean="0"/>
              <a:t>: Cloud base lowering with time as storm approaches, weak/no vertical velocity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67486"/>
          <a:stretch/>
        </p:blipFill>
        <p:spPr>
          <a:xfrm>
            <a:off x="0" y="2286000"/>
            <a:ext cx="9144000" cy="18975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29764" y="4448273"/>
            <a:ext cx="1598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Reflectivity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77647" y="4501421"/>
            <a:ext cx="2199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Doppler Velocity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509058" y="4122554"/>
            <a:ext cx="155388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054164" y="4122554"/>
            <a:ext cx="155388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689411" y="3861707"/>
            <a:ext cx="956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Time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29926" y="3875607"/>
            <a:ext cx="956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Time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29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45315"/>
            <a:ext cx="8762999" cy="1034141"/>
          </a:xfrm>
          <a:solidFill>
            <a:srgbClr val="FFFFFF"/>
          </a:solidFill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</a:t>
            </a:r>
            <a:r>
              <a:rPr lang="en-US" dirty="0" smtClean="0">
                <a:solidFill>
                  <a:schemeClr val="tx1"/>
                </a:solidFill>
              </a:rPr>
              <a:t>rontal Sector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Idealized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5673" y="1169599"/>
            <a:ext cx="30482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Notes</a:t>
            </a:r>
            <a:r>
              <a:rPr lang="en-US" dirty="0" smtClean="0"/>
              <a:t>: </a:t>
            </a:r>
          </a:p>
          <a:p>
            <a:endParaRPr lang="en-US" dirty="0" smtClean="0"/>
          </a:p>
          <a:p>
            <a:r>
              <a:rPr lang="en-US" dirty="0" smtClean="0"/>
              <a:t>Precipitation intense at front</a:t>
            </a:r>
          </a:p>
          <a:p>
            <a:endParaRPr lang="en-US" dirty="0"/>
          </a:p>
          <a:p>
            <a:r>
              <a:rPr lang="en-US" dirty="0" smtClean="0"/>
              <a:t>Strong upward motion at front</a:t>
            </a:r>
          </a:p>
          <a:p>
            <a:endParaRPr lang="en-US" dirty="0"/>
          </a:p>
          <a:p>
            <a:r>
              <a:rPr lang="en-US" dirty="0" smtClean="0"/>
              <a:t>Rapid drop of melting level</a:t>
            </a:r>
          </a:p>
          <a:p>
            <a:endParaRPr lang="en-US" dirty="0"/>
          </a:p>
          <a:p>
            <a:r>
              <a:rPr lang="en-US" dirty="0" smtClean="0"/>
              <a:t>Transition from stratiform to convective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295845" y="1368399"/>
            <a:ext cx="5456507" cy="4772425"/>
            <a:chOff x="533402" y="-190500"/>
            <a:chExt cx="7946571" cy="6936975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402" y="-111525"/>
              <a:ext cx="7946571" cy="6858000"/>
            </a:xfrm>
            <a:prstGeom prst="rect">
              <a:avLst/>
            </a:prstGeom>
          </p:spPr>
        </p:pic>
        <p:grpSp>
          <p:nvGrpSpPr>
            <p:cNvPr id="55" name="Group 54"/>
            <p:cNvGrpSpPr/>
            <p:nvPr/>
          </p:nvGrpSpPr>
          <p:grpSpPr>
            <a:xfrm>
              <a:off x="2728401" y="443636"/>
              <a:ext cx="4483065" cy="4188996"/>
              <a:chOff x="2728401" y="443636"/>
              <a:chExt cx="4483065" cy="4188996"/>
            </a:xfrm>
          </p:grpSpPr>
          <p:sp>
            <p:nvSpPr>
              <p:cNvPr id="58" name="Freeform 57"/>
              <p:cNvSpPr/>
              <p:nvPr/>
            </p:nvSpPr>
            <p:spPr>
              <a:xfrm>
                <a:off x="2728401" y="443636"/>
                <a:ext cx="4483065" cy="4039067"/>
              </a:xfrm>
              <a:custGeom>
                <a:avLst/>
                <a:gdLst>
                  <a:gd name="connsiteX0" fmla="*/ 0 w 4483065"/>
                  <a:gd name="connsiteY0" fmla="*/ 4039067 h 4039067"/>
                  <a:gd name="connsiteX1" fmla="*/ 688525 w 4483065"/>
                  <a:gd name="connsiteY1" fmla="*/ 3870773 h 4039067"/>
                  <a:gd name="connsiteX2" fmla="*/ 1193444 w 4483065"/>
                  <a:gd name="connsiteY2" fmla="*/ 3610682 h 4039067"/>
                  <a:gd name="connsiteX3" fmla="*/ 2310385 w 4483065"/>
                  <a:gd name="connsiteY3" fmla="*/ 2998702 h 4039067"/>
                  <a:gd name="connsiteX4" fmla="*/ 2983610 w 4483065"/>
                  <a:gd name="connsiteY4" fmla="*/ 2386722 h 4039067"/>
                  <a:gd name="connsiteX5" fmla="*/ 3779239 w 4483065"/>
                  <a:gd name="connsiteY5" fmla="*/ 1468752 h 4039067"/>
                  <a:gd name="connsiteX6" fmla="*/ 4268857 w 4483065"/>
                  <a:gd name="connsiteY6" fmla="*/ 458985 h 4039067"/>
                  <a:gd name="connsiteX7" fmla="*/ 4483065 w 4483065"/>
                  <a:gd name="connsiteY7" fmla="*/ 0 h 4039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83065" h="4039067">
                    <a:moveTo>
                      <a:pt x="0" y="4039067"/>
                    </a:moveTo>
                    <a:cubicBezTo>
                      <a:pt x="244809" y="3990618"/>
                      <a:pt x="489618" y="3942170"/>
                      <a:pt x="688525" y="3870773"/>
                    </a:cubicBezTo>
                    <a:cubicBezTo>
                      <a:pt x="887432" y="3799375"/>
                      <a:pt x="923134" y="3756027"/>
                      <a:pt x="1193444" y="3610682"/>
                    </a:cubicBezTo>
                    <a:cubicBezTo>
                      <a:pt x="1463754" y="3465337"/>
                      <a:pt x="2012024" y="3202695"/>
                      <a:pt x="2310385" y="2998702"/>
                    </a:cubicBezTo>
                    <a:cubicBezTo>
                      <a:pt x="2608746" y="2794709"/>
                      <a:pt x="2738801" y="2641714"/>
                      <a:pt x="2983610" y="2386722"/>
                    </a:cubicBezTo>
                    <a:cubicBezTo>
                      <a:pt x="3228419" y="2131730"/>
                      <a:pt x="3565031" y="1790041"/>
                      <a:pt x="3779239" y="1468752"/>
                    </a:cubicBezTo>
                    <a:cubicBezTo>
                      <a:pt x="3993447" y="1147463"/>
                      <a:pt x="4151553" y="703777"/>
                      <a:pt x="4268857" y="458985"/>
                    </a:cubicBezTo>
                    <a:cubicBezTo>
                      <a:pt x="4386161" y="214193"/>
                      <a:pt x="4483065" y="0"/>
                      <a:pt x="4483065" y="0"/>
                    </a:cubicBezTo>
                  </a:path>
                </a:pathLst>
              </a:custGeom>
              <a:ln w="28575" cmpd="sng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Isosceles Triangle 58"/>
              <p:cNvSpPr/>
              <p:nvPr/>
            </p:nvSpPr>
            <p:spPr>
              <a:xfrm rot="2850238">
                <a:off x="3022820" y="4322852"/>
                <a:ext cx="325258" cy="294302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Isosceles Triangle 59"/>
              <p:cNvSpPr/>
              <p:nvPr/>
            </p:nvSpPr>
            <p:spPr>
              <a:xfrm rot="1945981">
                <a:off x="3850854" y="3957725"/>
                <a:ext cx="325258" cy="294302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Isosceles Triangle 60"/>
              <p:cNvSpPr/>
              <p:nvPr/>
            </p:nvSpPr>
            <p:spPr>
              <a:xfrm rot="1648297">
                <a:off x="4857969" y="3394690"/>
                <a:ext cx="325258" cy="294302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Isosceles Triangle 61"/>
              <p:cNvSpPr/>
              <p:nvPr/>
            </p:nvSpPr>
            <p:spPr>
              <a:xfrm rot="930835">
                <a:off x="5642194" y="2693016"/>
                <a:ext cx="325258" cy="294302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Isosceles Triangle 62"/>
              <p:cNvSpPr/>
              <p:nvPr/>
            </p:nvSpPr>
            <p:spPr>
              <a:xfrm rot="515624">
                <a:off x="6318469" y="1950068"/>
                <a:ext cx="325258" cy="294302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Isosceles Triangle 63"/>
              <p:cNvSpPr/>
              <p:nvPr/>
            </p:nvSpPr>
            <p:spPr>
              <a:xfrm rot="21408812">
                <a:off x="6832819" y="943594"/>
                <a:ext cx="325258" cy="294302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6" name="Freeform 55"/>
            <p:cNvSpPr/>
            <p:nvPr/>
          </p:nvSpPr>
          <p:spPr>
            <a:xfrm>
              <a:off x="647700" y="-127000"/>
              <a:ext cx="5446920" cy="4508500"/>
            </a:xfrm>
            <a:custGeom>
              <a:avLst/>
              <a:gdLst>
                <a:gd name="connsiteX0" fmla="*/ 0 w 5092700"/>
                <a:gd name="connsiteY0" fmla="*/ 4508500 h 4508500"/>
                <a:gd name="connsiteX1" fmla="*/ 1981200 w 5092700"/>
                <a:gd name="connsiteY1" fmla="*/ 4064000 h 4508500"/>
                <a:gd name="connsiteX2" fmla="*/ 3619500 w 5092700"/>
                <a:gd name="connsiteY2" fmla="*/ 2997200 h 4508500"/>
                <a:gd name="connsiteX3" fmla="*/ 4953000 w 5092700"/>
                <a:gd name="connsiteY3" fmla="*/ 1625600 h 4508500"/>
                <a:gd name="connsiteX4" fmla="*/ 5092700 w 5092700"/>
                <a:gd name="connsiteY4" fmla="*/ 495300 h 4508500"/>
                <a:gd name="connsiteX5" fmla="*/ 5092700 w 5092700"/>
                <a:gd name="connsiteY5" fmla="*/ 0 h 4508500"/>
                <a:gd name="connsiteX0" fmla="*/ 0 w 5092700"/>
                <a:gd name="connsiteY0" fmla="*/ 4508500 h 4508500"/>
                <a:gd name="connsiteX1" fmla="*/ 1981200 w 5092700"/>
                <a:gd name="connsiteY1" fmla="*/ 4064000 h 4508500"/>
                <a:gd name="connsiteX2" fmla="*/ 3619500 w 5092700"/>
                <a:gd name="connsiteY2" fmla="*/ 2997200 h 4508500"/>
                <a:gd name="connsiteX3" fmla="*/ 4953000 w 5092700"/>
                <a:gd name="connsiteY3" fmla="*/ 1625600 h 4508500"/>
                <a:gd name="connsiteX4" fmla="*/ 5092700 w 5092700"/>
                <a:gd name="connsiteY4" fmla="*/ 495300 h 4508500"/>
                <a:gd name="connsiteX5" fmla="*/ 5092700 w 5092700"/>
                <a:gd name="connsiteY5" fmla="*/ 0 h 4508500"/>
                <a:gd name="connsiteX0" fmla="*/ 0 w 5092700"/>
                <a:gd name="connsiteY0" fmla="*/ 4508500 h 4508500"/>
                <a:gd name="connsiteX1" fmla="*/ 1981200 w 5092700"/>
                <a:gd name="connsiteY1" fmla="*/ 4064000 h 4508500"/>
                <a:gd name="connsiteX2" fmla="*/ 3619500 w 5092700"/>
                <a:gd name="connsiteY2" fmla="*/ 2997200 h 4508500"/>
                <a:gd name="connsiteX3" fmla="*/ 4953000 w 5092700"/>
                <a:gd name="connsiteY3" fmla="*/ 1625600 h 4508500"/>
                <a:gd name="connsiteX4" fmla="*/ 5092700 w 5092700"/>
                <a:gd name="connsiteY4" fmla="*/ 495300 h 4508500"/>
                <a:gd name="connsiteX5" fmla="*/ 5092700 w 5092700"/>
                <a:gd name="connsiteY5" fmla="*/ 0 h 4508500"/>
                <a:gd name="connsiteX0" fmla="*/ 0 w 5187585"/>
                <a:gd name="connsiteY0" fmla="*/ 4508500 h 4508500"/>
                <a:gd name="connsiteX1" fmla="*/ 1981200 w 5187585"/>
                <a:gd name="connsiteY1" fmla="*/ 4064000 h 4508500"/>
                <a:gd name="connsiteX2" fmla="*/ 3619500 w 5187585"/>
                <a:gd name="connsiteY2" fmla="*/ 2997200 h 4508500"/>
                <a:gd name="connsiteX3" fmla="*/ 4953000 w 5187585"/>
                <a:gd name="connsiteY3" fmla="*/ 1625600 h 4508500"/>
                <a:gd name="connsiteX4" fmla="*/ 5092700 w 5187585"/>
                <a:gd name="connsiteY4" fmla="*/ 495300 h 4508500"/>
                <a:gd name="connsiteX5" fmla="*/ 5092700 w 5187585"/>
                <a:gd name="connsiteY5" fmla="*/ 0 h 4508500"/>
                <a:gd name="connsiteX0" fmla="*/ 0 w 5104020"/>
                <a:gd name="connsiteY0" fmla="*/ 4508500 h 4508500"/>
                <a:gd name="connsiteX1" fmla="*/ 1981200 w 5104020"/>
                <a:gd name="connsiteY1" fmla="*/ 4064000 h 4508500"/>
                <a:gd name="connsiteX2" fmla="*/ 3619500 w 5104020"/>
                <a:gd name="connsiteY2" fmla="*/ 2997200 h 4508500"/>
                <a:gd name="connsiteX3" fmla="*/ 4953000 w 5104020"/>
                <a:gd name="connsiteY3" fmla="*/ 1625600 h 4508500"/>
                <a:gd name="connsiteX4" fmla="*/ 5092700 w 5104020"/>
                <a:gd name="connsiteY4" fmla="*/ 0 h 450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4020" h="4508500">
                  <a:moveTo>
                    <a:pt x="0" y="4508500"/>
                  </a:moveTo>
                  <a:cubicBezTo>
                    <a:pt x="660400" y="4360333"/>
                    <a:pt x="1377950" y="4315883"/>
                    <a:pt x="1981200" y="4064000"/>
                  </a:cubicBezTo>
                  <a:cubicBezTo>
                    <a:pt x="2584450" y="3812117"/>
                    <a:pt x="3175000" y="3454400"/>
                    <a:pt x="3619500" y="2997200"/>
                  </a:cubicBezTo>
                  <a:cubicBezTo>
                    <a:pt x="4064000" y="2540000"/>
                    <a:pt x="4707467" y="2125133"/>
                    <a:pt x="4953000" y="1625600"/>
                  </a:cubicBezTo>
                  <a:cubicBezTo>
                    <a:pt x="5198533" y="1126067"/>
                    <a:pt x="5063596" y="338667"/>
                    <a:pt x="5092700" y="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/>
            <p:cNvSpPr/>
            <p:nvPr/>
          </p:nvSpPr>
          <p:spPr>
            <a:xfrm>
              <a:off x="647700" y="-190500"/>
              <a:ext cx="7545649" cy="5141811"/>
            </a:xfrm>
            <a:custGeom>
              <a:avLst/>
              <a:gdLst>
                <a:gd name="connsiteX0" fmla="*/ 0 w 7505700"/>
                <a:gd name="connsiteY0" fmla="*/ 5118100 h 5118100"/>
                <a:gd name="connsiteX1" fmla="*/ 1460500 w 7505700"/>
                <a:gd name="connsiteY1" fmla="*/ 5105400 h 5118100"/>
                <a:gd name="connsiteX2" fmla="*/ 2971800 w 7505700"/>
                <a:gd name="connsiteY2" fmla="*/ 4660900 h 5118100"/>
                <a:gd name="connsiteX3" fmla="*/ 5041900 w 7505700"/>
                <a:gd name="connsiteY3" fmla="*/ 3670300 h 5118100"/>
                <a:gd name="connsiteX4" fmla="*/ 6388100 w 7505700"/>
                <a:gd name="connsiteY4" fmla="*/ 2108200 h 5118100"/>
                <a:gd name="connsiteX5" fmla="*/ 7239000 w 7505700"/>
                <a:gd name="connsiteY5" fmla="*/ 825500 h 5118100"/>
                <a:gd name="connsiteX6" fmla="*/ 7505700 w 7505700"/>
                <a:gd name="connsiteY6" fmla="*/ 0 h 5118100"/>
                <a:gd name="connsiteX0" fmla="*/ 0 w 7505700"/>
                <a:gd name="connsiteY0" fmla="*/ 5118100 h 5118100"/>
                <a:gd name="connsiteX1" fmla="*/ 1460500 w 7505700"/>
                <a:gd name="connsiteY1" fmla="*/ 5105400 h 5118100"/>
                <a:gd name="connsiteX2" fmla="*/ 2971800 w 7505700"/>
                <a:gd name="connsiteY2" fmla="*/ 4660900 h 5118100"/>
                <a:gd name="connsiteX3" fmla="*/ 5041900 w 7505700"/>
                <a:gd name="connsiteY3" fmla="*/ 3670300 h 5118100"/>
                <a:gd name="connsiteX4" fmla="*/ 6388100 w 7505700"/>
                <a:gd name="connsiteY4" fmla="*/ 2108200 h 5118100"/>
                <a:gd name="connsiteX5" fmla="*/ 7480300 w 7505700"/>
                <a:gd name="connsiteY5" fmla="*/ 812800 h 5118100"/>
                <a:gd name="connsiteX6" fmla="*/ 7505700 w 7505700"/>
                <a:gd name="connsiteY6" fmla="*/ 0 h 5118100"/>
                <a:gd name="connsiteX0" fmla="*/ 0 w 7505700"/>
                <a:gd name="connsiteY0" fmla="*/ 5118100 h 5118100"/>
                <a:gd name="connsiteX1" fmla="*/ 1460500 w 7505700"/>
                <a:gd name="connsiteY1" fmla="*/ 5105400 h 5118100"/>
                <a:gd name="connsiteX2" fmla="*/ 2971800 w 7505700"/>
                <a:gd name="connsiteY2" fmla="*/ 4660900 h 5118100"/>
                <a:gd name="connsiteX3" fmla="*/ 5041900 w 7505700"/>
                <a:gd name="connsiteY3" fmla="*/ 3670300 h 5118100"/>
                <a:gd name="connsiteX4" fmla="*/ 6565900 w 7505700"/>
                <a:gd name="connsiteY4" fmla="*/ 2197100 h 5118100"/>
                <a:gd name="connsiteX5" fmla="*/ 7480300 w 7505700"/>
                <a:gd name="connsiteY5" fmla="*/ 812800 h 5118100"/>
                <a:gd name="connsiteX6" fmla="*/ 7505700 w 7505700"/>
                <a:gd name="connsiteY6" fmla="*/ 0 h 5118100"/>
                <a:gd name="connsiteX0" fmla="*/ 0 w 7505700"/>
                <a:gd name="connsiteY0" fmla="*/ 5118100 h 5118100"/>
                <a:gd name="connsiteX1" fmla="*/ 1460500 w 7505700"/>
                <a:gd name="connsiteY1" fmla="*/ 5105400 h 5118100"/>
                <a:gd name="connsiteX2" fmla="*/ 2971800 w 7505700"/>
                <a:gd name="connsiteY2" fmla="*/ 4660900 h 5118100"/>
                <a:gd name="connsiteX3" fmla="*/ 5207000 w 7505700"/>
                <a:gd name="connsiteY3" fmla="*/ 3657600 h 5118100"/>
                <a:gd name="connsiteX4" fmla="*/ 6565900 w 7505700"/>
                <a:gd name="connsiteY4" fmla="*/ 2197100 h 5118100"/>
                <a:gd name="connsiteX5" fmla="*/ 7480300 w 7505700"/>
                <a:gd name="connsiteY5" fmla="*/ 812800 h 5118100"/>
                <a:gd name="connsiteX6" fmla="*/ 7505700 w 7505700"/>
                <a:gd name="connsiteY6" fmla="*/ 0 h 5118100"/>
                <a:gd name="connsiteX0" fmla="*/ 0 w 7505700"/>
                <a:gd name="connsiteY0" fmla="*/ 5118100 h 5118100"/>
                <a:gd name="connsiteX1" fmla="*/ 1460500 w 7505700"/>
                <a:gd name="connsiteY1" fmla="*/ 5105400 h 5118100"/>
                <a:gd name="connsiteX2" fmla="*/ 2971800 w 7505700"/>
                <a:gd name="connsiteY2" fmla="*/ 4660900 h 5118100"/>
                <a:gd name="connsiteX3" fmla="*/ 5207000 w 7505700"/>
                <a:gd name="connsiteY3" fmla="*/ 3657600 h 5118100"/>
                <a:gd name="connsiteX4" fmla="*/ 6692900 w 7505700"/>
                <a:gd name="connsiteY4" fmla="*/ 2197100 h 5118100"/>
                <a:gd name="connsiteX5" fmla="*/ 7480300 w 7505700"/>
                <a:gd name="connsiteY5" fmla="*/ 812800 h 5118100"/>
                <a:gd name="connsiteX6" fmla="*/ 7505700 w 7505700"/>
                <a:gd name="connsiteY6" fmla="*/ 0 h 5118100"/>
                <a:gd name="connsiteX0" fmla="*/ 0 w 7545649"/>
                <a:gd name="connsiteY0" fmla="*/ 5118100 h 5118100"/>
                <a:gd name="connsiteX1" fmla="*/ 1460500 w 7545649"/>
                <a:gd name="connsiteY1" fmla="*/ 5105400 h 5118100"/>
                <a:gd name="connsiteX2" fmla="*/ 2971800 w 7545649"/>
                <a:gd name="connsiteY2" fmla="*/ 4660900 h 5118100"/>
                <a:gd name="connsiteX3" fmla="*/ 5207000 w 7545649"/>
                <a:gd name="connsiteY3" fmla="*/ 3657600 h 5118100"/>
                <a:gd name="connsiteX4" fmla="*/ 6692900 w 7545649"/>
                <a:gd name="connsiteY4" fmla="*/ 2197100 h 5118100"/>
                <a:gd name="connsiteX5" fmla="*/ 7480300 w 7545649"/>
                <a:gd name="connsiteY5" fmla="*/ 812800 h 5118100"/>
                <a:gd name="connsiteX6" fmla="*/ 7505700 w 7545649"/>
                <a:gd name="connsiteY6" fmla="*/ 0 h 5118100"/>
                <a:gd name="connsiteX0" fmla="*/ 0 w 7545649"/>
                <a:gd name="connsiteY0" fmla="*/ 5118100 h 5118100"/>
                <a:gd name="connsiteX1" fmla="*/ 1460500 w 7545649"/>
                <a:gd name="connsiteY1" fmla="*/ 5105400 h 5118100"/>
                <a:gd name="connsiteX2" fmla="*/ 2971800 w 7545649"/>
                <a:gd name="connsiteY2" fmla="*/ 4660900 h 5118100"/>
                <a:gd name="connsiteX3" fmla="*/ 5207000 w 7545649"/>
                <a:gd name="connsiteY3" fmla="*/ 3657600 h 5118100"/>
                <a:gd name="connsiteX4" fmla="*/ 6692900 w 7545649"/>
                <a:gd name="connsiteY4" fmla="*/ 2197100 h 5118100"/>
                <a:gd name="connsiteX5" fmla="*/ 7480300 w 7545649"/>
                <a:gd name="connsiteY5" fmla="*/ 812800 h 5118100"/>
                <a:gd name="connsiteX6" fmla="*/ 7505700 w 7545649"/>
                <a:gd name="connsiteY6" fmla="*/ 0 h 5118100"/>
                <a:gd name="connsiteX0" fmla="*/ 0 w 7545649"/>
                <a:gd name="connsiteY0" fmla="*/ 5118100 h 5118100"/>
                <a:gd name="connsiteX1" fmla="*/ 1460500 w 7545649"/>
                <a:gd name="connsiteY1" fmla="*/ 5105400 h 5118100"/>
                <a:gd name="connsiteX2" fmla="*/ 2971800 w 7545649"/>
                <a:gd name="connsiteY2" fmla="*/ 4660900 h 5118100"/>
                <a:gd name="connsiteX3" fmla="*/ 5207000 w 7545649"/>
                <a:gd name="connsiteY3" fmla="*/ 3657600 h 5118100"/>
                <a:gd name="connsiteX4" fmla="*/ 6692900 w 7545649"/>
                <a:gd name="connsiteY4" fmla="*/ 2197100 h 5118100"/>
                <a:gd name="connsiteX5" fmla="*/ 7480300 w 7545649"/>
                <a:gd name="connsiteY5" fmla="*/ 812800 h 5118100"/>
                <a:gd name="connsiteX6" fmla="*/ 7505700 w 7545649"/>
                <a:gd name="connsiteY6" fmla="*/ 0 h 5118100"/>
                <a:gd name="connsiteX0" fmla="*/ 0 w 7545649"/>
                <a:gd name="connsiteY0" fmla="*/ 5118100 h 5118100"/>
                <a:gd name="connsiteX1" fmla="*/ 1460500 w 7545649"/>
                <a:gd name="connsiteY1" fmla="*/ 5105400 h 5118100"/>
                <a:gd name="connsiteX2" fmla="*/ 2971800 w 7545649"/>
                <a:gd name="connsiteY2" fmla="*/ 4660900 h 5118100"/>
                <a:gd name="connsiteX3" fmla="*/ 5207000 w 7545649"/>
                <a:gd name="connsiteY3" fmla="*/ 3657600 h 5118100"/>
                <a:gd name="connsiteX4" fmla="*/ 6692900 w 7545649"/>
                <a:gd name="connsiteY4" fmla="*/ 2197100 h 5118100"/>
                <a:gd name="connsiteX5" fmla="*/ 7480300 w 7545649"/>
                <a:gd name="connsiteY5" fmla="*/ 812800 h 5118100"/>
                <a:gd name="connsiteX6" fmla="*/ 7505700 w 7545649"/>
                <a:gd name="connsiteY6" fmla="*/ 0 h 5118100"/>
                <a:gd name="connsiteX0" fmla="*/ 0 w 7545649"/>
                <a:gd name="connsiteY0" fmla="*/ 5118100 h 5141811"/>
                <a:gd name="connsiteX1" fmla="*/ 1460500 w 7545649"/>
                <a:gd name="connsiteY1" fmla="*/ 5105400 h 5141811"/>
                <a:gd name="connsiteX2" fmla="*/ 2971800 w 7545649"/>
                <a:gd name="connsiteY2" fmla="*/ 4660900 h 5141811"/>
                <a:gd name="connsiteX3" fmla="*/ 5207000 w 7545649"/>
                <a:gd name="connsiteY3" fmla="*/ 3657600 h 5141811"/>
                <a:gd name="connsiteX4" fmla="*/ 6692900 w 7545649"/>
                <a:gd name="connsiteY4" fmla="*/ 2197100 h 5141811"/>
                <a:gd name="connsiteX5" fmla="*/ 7480300 w 7545649"/>
                <a:gd name="connsiteY5" fmla="*/ 812800 h 5141811"/>
                <a:gd name="connsiteX6" fmla="*/ 7505700 w 7545649"/>
                <a:gd name="connsiteY6" fmla="*/ 0 h 5141811"/>
                <a:gd name="connsiteX0" fmla="*/ 0 w 7545649"/>
                <a:gd name="connsiteY0" fmla="*/ 5118100 h 5141811"/>
                <a:gd name="connsiteX1" fmla="*/ 1460500 w 7545649"/>
                <a:gd name="connsiteY1" fmla="*/ 5105400 h 5141811"/>
                <a:gd name="connsiteX2" fmla="*/ 2971800 w 7545649"/>
                <a:gd name="connsiteY2" fmla="*/ 4660900 h 5141811"/>
                <a:gd name="connsiteX3" fmla="*/ 5207000 w 7545649"/>
                <a:gd name="connsiteY3" fmla="*/ 3657600 h 5141811"/>
                <a:gd name="connsiteX4" fmla="*/ 6692900 w 7545649"/>
                <a:gd name="connsiteY4" fmla="*/ 2197100 h 5141811"/>
                <a:gd name="connsiteX5" fmla="*/ 7150100 w 7545649"/>
                <a:gd name="connsiteY5" fmla="*/ 1473200 h 5141811"/>
                <a:gd name="connsiteX6" fmla="*/ 7480300 w 7545649"/>
                <a:gd name="connsiteY6" fmla="*/ 812800 h 5141811"/>
                <a:gd name="connsiteX7" fmla="*/ 7505700 w 7545649"/>
                <a:gd name="connsiteY7" fmla="*/ 0 h 5141811"/>
                <a:gd name="connsiteX0" fmla="*/ 0 w 7545649"/>
                <a:gd name="connsiteY0" fmla="*/ 5118100 h 5141811"/>
                <a:gd name="connsiteX1" fmla="*/ 1460500 w 7545649"/>
                <a:gd name="connsiteY1" fmla="*/ 5105400 h 5141811"/>
                <a:gd name="connsiteX2" fmla="*/ 2971800 w 7545649"/>
                <a:gd name="connsiteY2" fmla="*/ 4660900 h 5141811"/>
                <a:gd name="connsiteX3" fmla="*/ 5207000 w 7545649"/>
                <a:gd name="connsiteY3" fmla="*/ 3657600 h 5141811"/>
                <a:gd name="connsiteX4" fmla="*/ 6692900 w 7545649"/>
                <a:gd name="connsiteY4" fmla="*/ 2197100 h 5141811"/>
                <a:gd name="connsiteX5" fmla="*/ 7150100 w 7545649"/>
                <a:gd name="connsiteY5" fmla="*/ 1473200 h 5141811"/>
                <a:gd name="connsiteX6" fmla="*/ 7480300 w 7545649"/>
                <a:gd name="connsiteY6" fmla="*/ 812800 h 5141811"/>
                <a:gd name="connsiteX7" fmla="*/ 7505700 w 7545649"/>
                <a:gd name="connsiteY7" fmla="*/ 0 h 5141811"/>
                <a:gd name="connsiteX0" fmla="*/ 0 w 7545649"/>
                <a:gd name="connsiteY0" fmla="*/ 5118100 h 5141811"/>
                <a:gd name="connsiteX1" fmla="*/ 1460500 w 7545649"/>
                <a:gd name="connsiteY1" fmla="*/ 5105400 h 5141811"/>
                <a:gd name="connsiteX2" fmla="*/ 2971800 w 7545649"/>
                <a:gd name="connsiteY2" fmla="*/ 4660900 h 5141811"/>
                <a:gd name="connsiteX3" fmla="*/ 5207000 w 7545649"/>
                <a:gd name="connsiteY3" fmla="*/ 3657600 h 5141811"/>
                <a:gd name="connsiteX4" fmla="*/ 6692900 w 7545649"/>
                <a:gd name="connsiteY4" fmla="*/ 2197100 h 5141811"/>
                <a:gd name="connsiteX5" fmla="*/ 7150100 w 7545649"/>
                <a:gd name="connsiteY5" fmla="*/ 1473200 h 5141811"/>
                <a:gd name="connsiteX6" fmla="*/ 7480300 w 7545649"/>
                <a:gd name="connsiteY6" fmla="*/ 812800 h 5141811"/>
                <a:gd name="connsiteX7" fmla="*/ 7505700 w 7545649"/>
                <a:gd name="connsiteY7" fmla="*/ 0 h 5141811"/>
                <a:gd name="connsiteX0" fmla="*/ 0 w 7545649"/>
                <a:gd name="connsiteY0" fmla="*/ 5118100 h 5141811"/>
                <a:gd name="connsiteX1" fmla="*/ 1460500 w 7545649"/>
                <a:gd name="connsiteY1" fmla="*/ 5105400 h 5141811"/>
                <a:gd name="connsiteX2" fmla="*/ 2971800 w 7545649"/>
                <a:gd name="connsiteY2" fmla="*/ 4660900 h 5141811"/>
                <a:gd name="connsiteX3" fmla="*/ 5207000 w 7545649"/>
                <a:gd name="connsiteY3" fmla="*/ 3657600 h 5141811"/>
                <a:gd name="connsiteX4" fmla="*/ 6692900 w 7545649"/>
                <a:gd name="connsiteY4" fmla="*/ 2197100 h 5141811"/>
                <a:gd name="connsiteX5" fmla="*/ 7150100 w 7545649"/>
                <a:gd name="connsiteY5" fmla="*/ 1473200 h 5141811"/>
                <a:gd name="connsiteX6" fmla="*/ 7480300 w 7545649"/>
                <a:gd name="connsiteY6" fmla="*/ 812800 h 5141811"/>
                <a:gd name="connsiteX7" fmla="*/ 7505700 w 7545649"/>
                <a:gd name="connsiteY7" fmla="*/ 0 h 5141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45649" h="5141811">
                  <a:moveTo>
                    <a:pt x="0" y="5118100"/>
                  </a:moveTo>
                  <a:cubicBezTo>
                    <a:pt x="486833" y="5113867"/>
                    <a:pt x="965200" y="5181600"/>
                    <a:pt x="1460500" y="5105400"/>
                  </a:cubicBezTo>
                  <a:cubicBezTo>
                    <a:pt x="1955800" y="5029200"/>
                    <a:pt x="2347383" y="4902200"/>
                    <a:pt x="2971800" y="4660900"/>
                  </a:cubicBezTo>
                  <a:cubicBezTo>
                    <a:pt x="3596217" y="4419600"/>
                    <a:pt x="4764617" y="3941233"/>
                    <a:pt x="5207000" y="3657600"/>
                  </a:cubicBezTo>
                  <a:cubicBezTo>
                    <a:pt x="5649383" y="3373967"/>
                    <a:pt x="6369050" y="2561167"/>
                    <a:pt x="6692900" y="2197100"/>
                  </a:cubicBezTo>
                  <a:cubicBezTo>
                    <a:pt x="7016750" y="1833033"/>
                    <a:pt x="7018867" y="1703917"/>
                    <a:pt x="7150100" y="1473200"/>
                  </a:cubicBezTo>
                  <a:cubicBezTo>
                    <a:pt x="7281333" y="1242483"/>
                    <a:pt x="7421033" y="1058333"/>
                    <a:pt x="7480300" y="812800"/>
                  </a:cubicBezTo>
                  <a:cubicBezTo>
                    <a:pt x="7615767" y="446617"/>
                    <a:pt x="7497233" y="270933"/>
                    <a:pt x="7505700" y="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1817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45315"/>
            <a:ext cx="8762999" cy="1034141"/>
          </a:xfrm>
          <a:solidFill>
            <a:srgbClr val="FFFFFF"/>
          </a:solidFill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</a:t>
            </a:r>
            <a:r>
              <a:rPr lang="en-US" dirty="0" smtClean="0">
                <a:solidFill>
                  <a:schemeClr val="tx1"/>
                </a:solidFill>
              </a:rPr>
              <a:t>rontal Sector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Example 2015011806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0900" y="5856912"/>
            <a:ext cx="853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Notes</a:t>
            </a:r>
            <a:r>
              <a:rPr lang="en-US" dirty="0" smtClean="0"/>
              <a:t>: Precipitation can be intense at front. Strong upward motion at front. Rapid drop of melting level at passage of (cold/occluded) front. Transition from </a:t>
            </a:r>
            <a:r>
              <a:rPr lang="en-US" dirty="0" err="1" smtClean="0"/>
              <a:t>stratiform</a:t>
            </a:r>
            <a:r>
              <a:rPr lang="en-US" dirty="0" smtClean="0"/>
              <a:t> to convective elements at front</a:t>
            </a:r>
            <a:endParaRPr lang="en-US" dirty="0"/>
          </a:p>
        </p:txBody>
      </p:sp>
      <p:pic>
        <p:nvPicPr>
          <p:cNvPr id="3" name="Picture 2" descr="201501180530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8" t="8279" r="20667" b="31590"/>
          <a:stretch/>
        </p:blipFill>
        <p:spPr>
          <a:xfrm>
            <a:off x="388471" y="1413926"/>
            <a:ext cx="4034118" cy="4123765"/>
          </a:xfrm>
          <a:prstGeom prst="rect">
            <a:avLst/>
          </a:prstGeom>
        </p:spPr>
      </p:pic>
      <p:pic>
        <p:nvPicPr>
          <p:cNvPr id="6" name="Picture 5" descr="201501180527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999" y="1443807"/>
            <a:ext cx="3869765" cy="386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2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45315"/>
            <a:ext cx="8762999" cy="1034141"/>
          </a:xfrm>
          <a:solidFill>
            <a:srgbClr val="FFFFFF"/>
          </a:solidFill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</a:t>
            </a:r>
            <a:r>
              <a:rPr lang="en-US" dirty="0" smtClean="0">
                <a:solidFill>
                  <a:schemeClr val="tx1"/>
                </a:solidFill>
              </a:rPr>
              <a:t>rontal Sector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Example 2015011806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0900" y="5856912"/>
            <a:ext cx="853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Notes</a:t>
            </a:r>
            <a:r>
              <a:rPr lang="en-US" dirty="0" smtClean="0"/>
              <a:t>: Precipitation can be intense at front. Strong upward motion at front. Rapid drop of melting level at passage of (cold/occluded) front. Transition from </a:t>
            </a:r>
            <a:r>
              <a:rPr lang="en-US" dirty="0" err="1" smtClean="0"/>
              <a:t>stratiform</a:t>
            </a:r>
            <a:r>
              <a:rPr lang="en-US" dirty="0" smtClean="0"/>
              <a:t> to convective elements at front</a:t>
            </a:r>
            <a:endParaRPr lang="en-US" dirty="0"/>
          </a:p>
        </p:txBody>
      </p:sp>
      <p:pic>
        <p:nvPicPr>
          <p:cNvPr id="4" name="Picture 3" descr="2013022506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1" y="1665940"/>
            <a:ext cx="3937001" cy="3937001"/>
          </a:xfrm>
          <a:prstGeom prst="rect">
            <a:avLst/>
          </a:prstGeom>
        </p:spPr>
      </p:pic>
      <p:pic>
        <p:nvPicPr>
          <p:cNvPr id="5" name="Picture 4" descr="20130225061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633" y="1665940"/>
            <a:ext cx="4180283" cy="369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48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45315"/>
            <a:ext cx="8762999" cy="1034141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Frontal Sector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Example: RHI scans from 2000112818 IMPROVE-2 case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0900" y="5856912"/>
            <a:ext cx="853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Notes</a:t>
            </a:r>
            <a:r>
              <a:rPr lang="en-US" dirty="0" smtClean="0"/>
              <a:t>: Steady to intense precipitation.  Convective elements imbedded, regions of strong vertical motions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29764" y="4448273"/>
            <a:ext cx="1598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Reflectivity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77647" y="4501421"/>
            <a:ext cx="2199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Doppler Velocity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509058" y="4122554"/>
            <a:ext cx="155388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054164" y="4122554"/>
            <a:ext cx="155388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689411" y="3861707"/>
            <a:ext cx="956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Time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29926" y="3875607"/>
            <a:ext cx="956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Time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2258" b="32485"/>
          <a:stretch/>
        </p:blipFill>
        <p:spPr>
          <a:xfrm>
            <a:off x="230900" y="1929511"/>
            <a:ext cx="8590487" cy="193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81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45315"/>
            <a:ext cx="8762999" cy="1034141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Post-Frontal Sector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Idealized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5673" y="1169599"/>
            <a:ext cx="3048225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Notes</a:t>
            </a:r>
            <a:r>
              <a:rPr lang="en-US" dirty="0" smtClean="0"/>
              <a:t>: </a:t>
            </a:r>
          </a:p>
          <a:p>
            <a:endParaRPr lang="en-US" dirty="0" smtClean="0"/>
          </a:p>
          <a:p>
            <a:r>
              <a:rPr lang="en-US" dirty="0" smtClean="0"/>
              <a:t>Convective elements</a:t>
            </a:r>
          </a:p>
          <a:p>
            <a:endParaRPr lang="en-US" dirty="0"/>
          </a:p>
          <a:p>
            <a:r>
              <a:rPr lang="en-US" dirty="0" smtClean="0"/>
              <a:t>cold advection</a:t>
            </a:r>
          </a:p>
          <a:p>
            <a:endParaRPr lang="en-US" dirty="0"/>
          </a:p>
          <a:p>
            <a:r>
              <a:rPr lang="en-US" dirty="0" smtClean="0"/>
              <a:t>Low stability</a:t>
            </a:r>
          </a:p>
          <a:p>
            <a:endParaRPr lang="en-US" dirty="0"/>
          </a:p>
          <a:p>
            <a:r>
              <a:rPr lang="en-US" dirty="0" smtClean="0"/>
              <a:t>low melting level. </a:t>
            </a:r>
          </a:p>
          <a:p>
            <a:endParaRPr lang="en-US" dirty="0"/>
          </a:p>
          <a:p>
            <a:r>
              <a:rPr lang="en-US" dirty="0" smtClean="0"/>
              <a:t>Can produce significant precipitation, especially over windward slopes</a:t>
            </a:r>
          </a:p>
          <a:p>
            <a:endParaRPr lang="en-US" dirty="0"/>
          </a:p>
          <a:p>
            <a:r>
              <a:rPr lang="en-US" dirty="0" smtClean="0"/>
              <a:t>Significant snowfall at higher elevations</a:t>
            </a:r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20546" y="1594353"/>
            <a:ext cx="5324180" cy="4334695"/>
            <a:chOff x="289620" y="1567070"/>
            <a:chExt cx="5960913" cy="4901734"/>
          </a:xfrm>
        </p:grpSpPr>
        <p:grpSp>
          <p:nvGrpSpPr>
            <p:cNvPr id="79" name="Group 78"/>
            <p:cNvGrpSpPr/>
            <p:nvPr/>
          </p:nvGrpSpPr>
          <p:grpSpPr>
            <a:xfrm>
              <a:off x="289620" y="1567070"/>
              <a:ext cx="5960913" cy="4901734"/>
              <a:chOff x="723902" y="0"/>
              <a:chExt cx="8190361" cy="6858000"/>
            </a:xfrm>
          </p:grpSpPr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23902" y="0"/>
                <a:ext cx="7946571" cy="6858000"/>
              </a:xfrm>
              <a:prstGeom prst="rect">
                <a:avLst/>
              </a:prstGeom>
            </p:spPr>
          </p:pic>
          <p:sp>
            <p:nvSpPr>
              <p:cNvPr id="82" name="Isosceles Triangle 81"/>
              <p:cNvSpPr/>
              <p:nvPr/>
            </p:nvSpPr>
            <p:spPr>
              <a:xfrm rot="749890">
                <a:off x="6060235" y="267719"/>
                <a:ext cx="325258" cy="294302"/>
              </a:xfrm>
              <a:prstGeom prst="triangle">
                <a:avLst/>
              </a:prstGeom>
              <a:solidFill>
                <a:srgbClr val="713FF3"/>
              </a:solidFill>
              <a:ln>
                <a:solidFill>
                  <a:srgbClr val="713FF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Isosceles Triangle 82"/>
              <p:cNvSpPr/>
              <p:nvPr/>
            </p:nvSpPr>
            <p:spPr>
              <a:xfrm rot="2542029">
                <a:off x="7266743" y="987386"/>
                <a:ext cx="325258" cy="294302"/>
              </a:xfrm>
              <a:prstGeom prst="triangle">
                <a:avLst/>
              </a:prstGeom>
              <a:solidFill>
                <a:srgbClr val="713FF3"/>
              </a:solidFill>
              <a:ln>
                <a:solidFill>
                  <a:srgbClr val="713FF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Isosceles Triangle 83"/>
              <p:cNvSpPr/>
              <p:nvPr/>
            </p:nvSpPr>
            <p:spPr>
              <a:xfrm rot="4151265">
                <a:off x="8092248" y="2384385"/>
                <a:ext cx="325258" cy="294302"/>
              </a:xfrm>
              <a:prstGeom prst="triangle">
                <a:avLst/>
              </a:prstGeom>
              <a:solidFill>
                <a:srgbClr val="713FF3"/>
              </a:solidFill>
              <a:ln>
                <a:solidFill>
                  <a:srgbClr val="713FF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Isosceles Triangle 84"/>
              <p:cNvSpPr/>
              <p:nvPr/>
            </p:nvSpPr>
            <p:spPr>
              <a:xfrm rot="4614933">
                <a:off x="8604483" y="4069252"/>
                <a:ext cx="325258" cy="294302"/>
              </a:xfrm>
              <a:prstGeom prst="triangle">
                <a:avLst/>
              </a:prstGeom>
              <a:solidFill>
                <a:srgbClr val="713FF3"/>
              </a:solidFill>
              <a:ln>
                <a:solidFill>
                  <a:srgbClr val="713FF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Chord 85"/>
              <p:cNvSpPr/>
              <p:nvPr/>
            </p:nvSpPr>
            <p:spPr>
              <a:xfrm rot="8979225">
                <a:off x="6633236" y="596877"/>
                <a:ext cx="323287" cy="313267"/>
              </a:xfrm>
              <a:prstGeom prst="chord">
                <a:avLst>
                  <a:gd name="adj1" fmla="val 3136956"/>
                  <a:gd name="adj2" fmla="val 15278719"/>
                </a:avLst>
              </a:prstGeom>
              <a:solidFill>
                <a:srgbClr val="713FF3"/>
              </a:solidFill>
              <a:ln>
                <a:solidFill>
                  <a:srgbClr val="713FF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Chord 86"/>
              <p:cNvSpPr/>
              <p:nvPr/>
            </p:nvSpPr>
            <p:spPr>
              <a:xfrm rot="10800000">
                <a:off x="7666176" y="1684844"/>
                <a:ext cx="323287" cy="313267"/>
              </a:xfrm>
              <a:prstGeom prst="chord">
                <a:avLst>
                  <a:gd name="adj1" fmla="val 3136956"/>
                  <a:gd name="adj2" fmla="val 15278719"/>
                </a:avLst>
              </a:prstGeom>
              <a:solidFill>
                <a:srgbClr val="713FF3"/>
              </a:solidFill>
              <a:ln>
                <a:solidFill>
                  <a:srgbClr val="713FF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Chord 87"/>
              <p:cNvSpPr/>
              <p:nvPr/>
            </p:nvSpPr>
            <p:spPr>
              <a:xfrm rot="11477016">
                <a:off x="8284245" y="3314680"/>
                <a:ext cx="323287" cy="313267"/>
              </a:xfrm>
              <a:prstGeom prst="chord">
                <a:avLst>
                  <a:gd name="adj1" fmla="val 3136956"/>
                  <a:gd name="adj2" fmla="val 15278719"/>
                </a:avLst>
              </a:prstGeom>
              <a:solidFill>
                <a:srgbClr val="713FF3"/>
              </a:solidFill>
              <a:ln>
                <a:solidFill>
                  <a:srgbClr val="713FF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5308600" y="848125"/>
                <a:ext cx="5715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0000"/>
                    </a:solidFill>
                    <a:latin typeface="Lucida Calligraphy"/>
                    <a:cs typeface="Lucida Calligraphy"/>
                  </a:rPr>
                  <a:t>L</a:t>
                </a:r>
                <a:endParaRPr lang="en-US" sz="2400" dirty="0">
                  <a:solidFill>
                    <a:srgbClr val="FF0000"/>
                  </a:solidFill>
                  <a:latin typeface="Lucida Calligraphy"/>
                  <a:cs typeface="Lucida Calligraphy"/>
                </a:endParaRPr>
              </a:p>
            </p:txBody>
          </p:sp>
          <p:grpSp>
            <p:nvGrpSpPr>
              <p:cNvPr id="90" name="Group 89"/>
              <p:cNvGrpSpPr/>
              <p:nvPr/>
            </p:nvGrpSpPr>
            <p:grpSpPr>
              <a:xfrm>
                <a:off x="6223000" y="2067325"/>
                <a:ext cx="1663700" cy="2377675"/>
                <a:chOff x="5587558" y="2041925"/>
                <a:chExt cx="2464242" cy="3433865"/>
              </a:xfrm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590858" y="2905525"/>
                  <a:ext cx="839948" cy="7414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>
                  <a:off x="5930458" y="2041925"/>
                  <a:ext cx="597342" cy="5001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>
                  <a:off x="5587558" y="48994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>
                  <a:off x="6235258" y="4099325"/>
                  <a:ext cx="839948" cy="7414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>
                  <a:off x="7467158" y="37691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>
                  <a:off x="5727258" y="34008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>
                  <a:off x="7200458" y="49248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1" name="Group 90"/>
              <p:cNvGrpSpPr/>
              <p:nvPr/>
            </p:nvGrpSpPr>
            <p:grpSpPr>
              <a:xfrm>
                <a:off x="4457700" y="1508525"/>
                <a:ext cx="1663700" cy="2377675"/>
                <a:chOff x="5587558" y="2041925"/>
                <a:chExt cx="2464242" cy="3433865"/>
              </a:xfrm>
            </p:grpSpPr>
            <p:sp>
              <p:nvSpPr>
                <p:cNvPr id="117" name="Freeform 116"/>
                <p:cNvSpPr/>
                <p:nvPr/>
              </p:nvSpPr>
              <p:spPr>
                <a:xfrm>
                  <a:off x="6590858" y="2905525"/>
                  <a:ext cx="839948" cy="7414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Freeform 117"/>
                <p:cNvSpPr/>
                <p:nvPr/>
              </p:nvSpPr>
              <p:spPr>
                <a:xfrm>
                  <a:off x="5930458" y="2041925"/>
                  <a:ext cx="597342" cy="5001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Freeform 118"/>
                <p:cNvSpPr/>
                <p:nvPr/>
              </p:nvSpPr>
              <p:spPr>
                <a:xfrm>
                  <a:off x="5587558" y="48994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Freeform 119"/>
                <p:cNvSpPr/>
                <p:nvPr/>
              </p:nvSpPr>
              <p:spPr>
                <a:xfrm>
                  <a:off x="6235258" y="4099325"/>
                  <a:ext cx="839948" cy="7414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Freeform 120"/>
                <p:cNvSpPr/>
                <p:nvPr/>
              </p:nvSpPr>
              <p:spPr>
                <a:xfrm>
                  <a:off x="7467158" y="37691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Freeform 121"/>
                <p:cNvSpPr/>
                <p:nvPr/>
              </p:nvSpPr>
              <p:spPr>
                <a:xfrm>
                  <a:off x="5727258" y="34008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Freeform 122"/>
                <p:cNvSpPr/>
                <p:nvPr/>
              </p:nvSpPr>
              <p:spPr>
                <a:xfrm>
                  <a:off x="7200458" y="49248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2" name="Group 91"/>
              <p:cNvGrpSpPr/>
              <p:nvPr/>
            </p:nvGrpSpPr>
            <p:grpSpPr>
              <a:xfrm>
                <a:off x="4749800" y="3527825"/>
                <a:ext cx="1663700" cy="2377675"/>
                <a:chOff x="5587558" y="2041925"/>
                <a:chExt cx="2464242" cy="3433865"/>
              </a:xfrm>
            </p:grpSpPr>
            <p:sp>
              <p:nvSpPr>
                <p:cNvPr id="110" name="Freeform 109"/>
                <p:cNvSpPr/>
                <p:nvPr/>
              </p:nvSpPr>
              <p:spPr>
                <a:xfrm>
                  <a:off x="6590858" y="2905525"/>
                  <a:ext cx="839948" cy="7414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Freeform 110"/>
                <p:cNvSpPr/>
                <p:nvPr/>
              </p:nvSpPr>
              <p:spPr>
                <a:xfrm>
                  <a:off x="5930458" y="2041925"/>
                  <a:ext cx="597342" cy="5001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Freeform 111"/>
                <p:cNvSpPr/>
                <p:nvPr/>
              </p:nvSpPr>
              <p:spPr>
                <a:xfrm>
                  <a:off x="5587558" y="48994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Freeform 112"/>
                <p:cNvSpPr/>
                <p:nvPr/>
              </p:nvSpPr>
              <p:spPr>
                <a:xfrm>
                  <a:off x="6235258" y="4099325"/>
                  <a:ext cx="839948" cy="7414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Freeform 113"/>
                <p:cNvSpPr/>
                <p:nvPr/>
              </p:nvSpPr>
              <p:spPr>
                <a:xfrm>
                  <a:off x="7467158" y="37691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Freeform 114"/>
                <p:cNvSpPr/>
                <p:nvPr/>
              </p:nvSpPr>
              <p:spPr>
                <a:xfrm>
                  <a:off x="5727258" y="34008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Freeform 115"/>
                <p:cNvSpPr/>
                <p:nvPr/>
              </p:nvSpPr>
              <p:spPr>
                <a:xfrm>
                  <a:off x="7200458" y="49248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3" name="Group 92"/>
              <p:cNvGrpSpPr/>
              <p:nvPr/>
            </p:nvGrpSpPr>
            <p:grpSpPr>
              <a:xfrm>
                <a:off x="2933700" y="3007125"/>
                <a:ext cx="1663700" cy="2377675"/>
                <a:chOff x="5587558" y="2041925"/>
                <a:chExt cx="2464242" cy="3433865"/>
              </a:xfrm>
            </p:grpSpPr>
            <p:sp>
              <p:nvSpPr>
                <p:cNvPr id="103" name="Freeform 102"/>
                <p:cNvSpPr/>
                <p:nvPr/>
              </p:nvSpPr>
              <p:spPr>
                <a:xfrm>
                  <a:off x="6590858" y="2905525"/>
                  <a:ext cx="839948" cy="7414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Freeform 103"/>
                <p:cNvSpPr/>
                <p:nvPr/>
              </p:nvSpPr>
              <p:spPr>
                <a:xfrm>
                  <a:off x="5930458" y="2041925"/>
                  <a:ext cx="597342" cy="5001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Freeform 104"/>
                <p:cNvSpPr/>
                <p:nvPr/>
              </p:nvSpPr>
              <p:spPr>
                <a:xfrm>
                  <a:off x="5587558" y="48994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Freeform 105"/>
                <p:cNvSpPr/>
                <p:nvPr/>
              </p:nvSpPr>
              <p:spPr>
                <a:xfrm>
                  <a:off x="6235258" y="4099325"/>
                  <a:ext cx="839948" cy="7414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Freeform 106"/>
                <p:cNvSpPr/>
                <p:nvPr/>
              </p:nvSpPr>
              <p:spPr>
                <a:xfrm>
                  <a:off x="7467158" y="37691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Freeform 107"/>
                <p:cNvSpPr/>
                <p:nvPr/>
              </p:nvSpPr>
              <p:spPr>
                <a:xfrm>
                  <a:off x="5727258" y="34008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Freeform 108"/>
                <p:cNvSpPr/>
                <p:nvPr/>
              </p:nvSpPr>
              <p:spPr>
                <a:xfrm>
                  <a:off x="7200458" y="49248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4" name="Group 93"/>
              <p:cNvGrpSpPr/>
              <p:nvPr/>
            </p:nvGrpSpPr>
            <p:grpSpPr>
              <a:xfrm>
                <a:off x="2768600" y="365525"/>
                <a:ext cx="1663700" cy="2377675"/>
                <a:chOff x="5587558" y="2041925"/>
                <a:chExt cx="2464242" cy="3433865"/>
              </a:xfrm>
            </p:grpSpPr>
            <p:sp>
              <p:nvSpPr>
                <p:cNvPr id="96" name="Freeform 95"/>
                <p:cNvSpPr/>
                <p:nvPr/>
              </p:nvSpPr>
              <p:spPr>
                <a:xfrm>
                  <a:off x="6590858" y="2905525"/>
                  <a:ext cx="839948" cy="7414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Freeform 96"/>
                <p:cNvSpPr/>
                <p:nvPr/>
              </p:nvSpPr>
              <p:spPr>
                <a:xfrm>
                  <a:off x="5930458" y="2041925"/>
                  <a:ext cx="597342" cy="5001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Freeform 97"/>
                <p:cNvSpPr/>
                <p:nvPr/>
              </p:nvSpPr>
              <p:spPr>
                <a:xfrm>
                  <a:off x="5587558" y="48994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Freeform 98"/>
                <p:cNvSpPr/>
                <p:nvPr/>
              </p:nvSpPr>
              <p:spPr>
                <a:xfrm>
                  <a:off x="6235258" y="4099325"/>
                  <a:ext cx="839948" cy="7414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Freeform 99"/>
                <p:cNvSpPr/>
                <p:nvPr/>
              </p:nvSpPr>
              <p:spPr>
                <a:xfrm>
                  <a:off x="7467158" y="37691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Freeform 100"/>
                <p:cNvSpPr/>
                <p:nvPr/>
              </p:nvSpPr>
              <p:spPr>
                <a:xfrm>
                  <a:off x="5727258" y="34008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Freeform 101"/>
                <p:cNvSpPr/>
                <p:nvPr/>
              </p:nvSpPr>
              <p:spPr>
                <a:xfrm>
                  <a:off x="7200458" y="49248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5" name="Freeform 94"/>
              <p:cNvSpPr/>
              <p:nvPr/>
            </p:nvSpPr>
            <p:spPr>
              <a:xfrm>
                <a:off x="5977467" y="513691"/>
                <a:ext cx="2912533" cy="4893733"/>
              </a:xfrm>
              <a:custGeom>
                <a:avLst/>
                <a:gdLst>
                  <a:gd name="connsiteX0" fmla="*/ 0 w 2760133"/>
                  <a:gd name="connsiteY0" fmla="*/ 0 h 4453466"/>
                  <a:gd name="connsiteX1" fmla="*/ 643466 w 2760133"/>
                  <a:gd name="connsiteY1" fmla="*/ 186266 h 4453466"/>
                  <a:gd name="connsiteX2" fmla="*/ 1202266 w 2760133"/>
                  <a:gd name="connsiteY2" fmla="*/ 592666 h 4453466"/>
                  <a:gd name="connsiteX3" fmla="*/ 1693333 w 2760133"/>
                  <a:gd name="connsiteY3" fmla="*/ 1151466 h 4453466"/>
                  <a:gd name="connsiteX4" fmla="*/ 2150533 w 2760133"/>
                  <a:gd name="connsiteY4" fmla="*/ 2150533 h 4453466"/>
                  <a:gd name="connsiteX5" fmla="*/ 2438400 w 2760133"/>
                  <a:gd name="connsiteY5" fmla="*/ 3132666 h 4453466"/>
                  <a:gd name="connsiteX6" fmla="*/ 2760133 w 2760133"/>
                  <a:gd name="connsiteY6" fmla="*/ 4453466 h 4453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133" h="4453466">
                    <a:moveTo>
                      <a:pt x="0" y="0"/>
                    </a:moveTo>
                    <a:cubicBezTo>
                      <a:pt x="221544" y="43744"/>
                      <a:pt x="443088" y="87488"/>
                      <a:pt x="643466" y="186266"/>
                    </a:cubicBezTo>
                    <a:cubicBezTo>
                      <a:pt x="843844" y="285044"/>
                      <a:pt x="1027288" y="431799"/>
                      <a:pt x="1202266" y="592666"/>
                    </a:cubicBezTo>
                    <a:cubicBezTo>
                      <a:pt x="1377244" y="753533"/>
                      <a:pt x="1535289" y="891822"/>
                      <a:pt x="1693333" y="1151466"/>
                    </a:cubicBezTo>
                    <a:cubicBezTo>
                      <a:pt x="1851377" y="1411110"/>
                      <a:pt x="2026355" y="1820333"/>
                      <a:pt x="2150533" y="2150533"/>
                    </a:cubicBezTo>
                    <a:cubicBezTo>
                      <a:pt x="2274711" y="2480733"/>
                      <a:pt x="2336800" y="2748844"/>
                      <a:pt x="2438400" y="3132666"/>
                    </a:cubicBezTo>
                    <a:cubicBezTo>
                      <a:pt x="2540000" y="3516488"/>
                      <a:pt x="2760133" y="4453466"/>
                      <a:pt x="2760133" y="4453466"/>
                    </a:cubicBezTo>
                  </a:path>
                </a:pathLst>
              </a:custGeom>
              <a:ln>
                <a:solidFill>
                  <a:srgbClr val="713FF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Freeform 2"/>
            <p:cNvSpPr/>
            <p:nvPr/>
          </p:nvSpPr>
          <p:spPr>
            <a:xfrm>
              <a:off x="2883647" y="1852706"/>
              <a:ext cx="3167529" cy="3421529"/>
            </a:xfrm>
            <a:custGeom>
              <a:avLst/>
              <a:gdLst>
                <a:gd name="connsiteX0" fmla="*/ 0 w 3167529"/>
                <a:gd name="connsiteY0" fmla="*/ 0 h 3421529"/>
                <a:gd name="connsiteX1" fmla="*/ 14941 w 3167529"/>
                <a:gd name="connsiteY1" fmla="*/ 209176 h 3421529"/>
                <a:gd name="connsiteX2" fmla="*/ 44824 w 3167529"/>
                <a:gd name="connsiteY2" fmla="*/ 254000 h 3421529"/>
                <a:gd name="connsiteX3" fmla="*/ 89647 w 3167529"/>
                <a:gd name="connsiteY3" fmla="*/ 283882 h 3421529"/>
                <a:gd name="connsiteX4" fmla="*/ 373529 w 3167529"/>
                <a:gd name="connsiteY4" fmla="*/ 313765 h 3421529"/>
                <a:gd name="connsiteX5" fmla="*/ 433294 w 3167529"/>
                <a:gd name="connsiteY5" fmla="*/ 537882 h 3421529"/>
                <a:gd name="connsiteX6" fmla="*/ 493059 w 3167529"/>
                <a:gd name="connsiteY6" fmla="*/ 552823 h 3421529"/>
                <a:gd name="connsiteX7" fmla="*/ 702235 w 3167529"/>
                <a:gd name="connsiteY7" fmla="*/ 687294 h 3421529"/>
                <a:gd name="connsiteX8" fmla="*/ 762000 w 3167529"/>
                <a:gd name="connsiteY8" fmla="*/ 717176 h 3421529"/>
                <a:gd name="connsiteX9" fmla="*/ 851647 w 3167529"/>
                <a:gd name="connsiteY9" fmla="*/ 747059 h 3421529"/>
                <a:gd name="connsiteX10" fmla="*/ 1016000 w 3167529"/>
                <a:gd name="connsiteY10" fmla="*/ 732118 h 3421529"/>
                <a:gd name="connsiteX11" fmla="*/ 1060824 w 3167529"/>
                <a:gd name="connsiteY11" fmla="*/ 702235 h 3421529"/>
                <a:gd name="connsiteX12" fmla="*/ 1135529 w 3167529"/>
                <a:gd name="connsiteY12" fmla="*/ 612588 h 3421529"/>
                <a:gd name="connsiteX13" fmla="*/ 1135529 w 3167529"/>
                <a:gd name="connsiteY13" fmla="*/ 463176 h 3421529"/>
                <a:gd name="connsiteX14" fmla="*/ 1105647 w 3167529"/>
                <a:gd name="connsiteY14" fmla="*/ 418353 h 3421529"/>
                <a:gd name="connsiteX15" fmla="*/ 1090706 w 3167529"/>
                <a:gd name="connsiteY15" fmla="*/ 224118 h 3421529"/>
                <a:gd name="connsiteX16" fmla="*/ 1075765 w 3167529"/>
                <a:gd name="connsiteY16" fmla="*/ 179294 h 3421529"/>
                <a:gd name="connsiteX17" fmla="*/ 1299882 w 3167529"/>
                <a:gd name="connsiteY17" fmla="*/ 164353 h 3421529"/>
                <a:gd name="connsiteX18" fmla="*/ 1344706 w 3167529"/>
                <a:gd name="connsiteY18" fmla="*/ 149412 h 3421529"/>
                <a:gd name="connsiteX19" fmla="*/ 1359647 w 3167529"/>
                <a:gd name="connsiteY19" fmla="*/ 104588 h 3421529"/>
                <a:gd name="connsiteX20" fmla="*/ 1389529 w 3167529"/>
                <a:gd name="connsiteY20" fmla="*/ 149412 h 3421529"/>
                <a:gd name="connsiteX21" fmla="*/ 1434353 w 3167529"/>
                <a:gd name="connsiteY21" fmla="*/ 164353 h 3421529"/>
                <a:gd name="connsiteX22" fmla="*/ 1524000 w 3167529"/>
                <a:gd name="connsiteY22" fmla="*/ 224118 h 3421529"/>
                <a:gd name="connsiteX23" fmla="*/ 1568824 w 3167529"/>
                <a:gd name="connsiteY23" fmla="*/ 254000 h 3421529"/>
                <a:gd name="connsiteX24" fmla="*/ 1658471 w 3167529"/>
                <a:gd name="connsiteY24" fmla="*/ 298823 h 3421529"/>
                <a:gd name="connsiteX25" fmla="*/ 1792941 w 3167529"/>
                <a:gd name="connsiteY25" fmla="*/ 313765 h 3421529"/>
                <a:gd name="connsiteX26" fmla="*/ 1807882 w 3167529"/>
                <a:gd name="connsiteY26" fmla="*/ 433294 h 3421529"/>
                <a:gd name="connsiteX27" fmla="*/ 1852706 w 3167529"/>
                <a:gd name="connsiteY27" fmla="*/ 463176 h 3421529"/>
                <a:gd name="connsiteX28" fmla="*/ 1957294 w 3167529"/>
                <a:gd name="connsiteY28" fmla="*/ 537882 h 3421529"/>
                <a:gd name="connsiteX29" fmla="*/ 2002118 w 3167529"/>
                <a:gd name="connsiteY29" fmla="*/ 747059 h 3421529"/>
                <a:gd name="connsiteX30" fmla="*/ 2091765 w 3167529"/>
                <a:gd name="connsiteY30" fmla="*/ 836706 h 3421529"/>
                <a:gd name="connsiteX31" fmla="*/ 2121647 w 3167529"/>
                <a:gd name="connsiteY31" fmla="*/ 881529 h 3421529"/>
                <a:gd name="connsiteX32" fmla="*/ 2271059 w 3167529"/>
                <a:gd name="connsiteY32" fmla="*/ 941294 h 3421529"/>
                <a:gd name="connsiteX33" fmla="*/ 2390588 w 3167529"/>
                <a:gd name="connsiteY33" fmla="*/ 971176 h 3421529"/>
                <a:gd name="connsiteX34" fmla="*/ 2420471 w 3167529"/>
                <a:gd name="connsiteY34" fmla="*/ 1030941 h 3421529"/>
                <a:gd name="connsiteX35" fmla="*/ 2435412 w 3167529"/>
                <a:gd name="connsiteY35" fmla="*/ 1180353 h 3421529"/>
                <a:gd name="connsiteX36" fmla="*/ 2525059 w 3167529"/>
                <a:gd name="connsiteY36" fmla="*/ 1225176 h 3421529"/>
                <a:gd name="connsiteX37" fmla="*/ 2599765 w 3167529"/>
                <a:gd name="connsiteY37" fmla="*/ 1299882 h 3421529"/>
                <a:gd name="connsiteX38" fmla="*/ 2644588 w 3167529"/>
                <a:gd name="connsiteY38" fmla="*/ 1464235 h 3421529"/>
                <a:gd name="connsiteX39" fmla="*/ 2689412 w 3167529"/>
                <a:gd name="connsiteY39" fmla="*/ 1479176 h 3421529"/>
                <a:gd name="connsiteX40" fmla="*/ 2734235 w 3167529"/>
                <a:gd name="connsiteY40" fmla="*/ 1807882 h 3421529"/>
                <a:gd name="connsiteX41" fmla="*/ 2764118 w 3167529"/>
                <a:gd name="connsiteY41" fmla="*/ 1837765 h 3421529"/>
                <a:gd name="connsiteX42" fmla="*/ 2808941 w 3167529"/>
                <a:gd name="connsiteY42" fmla="*/ 1852706 h 3421529"/>
                <a:gd name="connsiteX43" fmla="*/ 2823882 w 3167529"/>
                <a:gd name="connsiteY43" fmla="*/ 1897529 h 3421529"/>
                <a:gd name="connsiteX44" fmla="*/ 2838824 w 3167529"/>
                <a:gd name="connsiteY44" fmla="*/ 2136588 h 3421529"/>
                <a:gd name="connsiteX45" fmla="*/ 2898588 w 3167529"/>
                <a:gd name="connsiteY45" fmla="*/ 2226235 h 3421529"/>
                <a:gd name="connsiteX46" fmla="*/ 2928471 w 3167529"/>
                <a:gd name="connsiteY46" fmla="*/ 2286000 h 3421529"/>
                <a:gd name="connsiteX47" fmla="*/ 3018118 w 3167529"/>
                <a:gd name="connsiteY47" fmla="*/ 2330823 h 3421529"/>
                <a:gd name="connsiteX48" fmla="*/ 3033059 w 3167529"/>
                <a:gd name="connsiteY48" fmla="*/ 2390588 h 3421529"/>
                <a:gd name="connsiteX49" fmla="*/ 3003177 w 3167529"/>
                <a:gd name="connsiteY49" fmla="*/ 2540000 h 3421529"/>
                <a:gd name="connsiteX50" fmla="*/ 3018118 w 3167529"/>
                <a:gd name="connsiteY50" fmla="*/ 2898588 h 3421529"/>
                <a:gd name="connsiteX51" fmla="*/ 3062941 w 3167529"/>
                <a:gd name="connsiteY51" fmla="*/ 2913529 h 3421529"/>
                <a:gd name="connsiteX52" fmla="*/ 3137647 w 3167529"/>
                <a:gd name="connsiteY52" fmla="*/ 2958353 h 3421529"/>
                <a:gd name="connsiteX53" fmla="*/ 3167529 w 3167529"/>
                <a:gd name="connsiteY53" fmla="*/ 3421529 h 342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167529" h="3421529">
                  <a:moveTo>
                    <a:pt x="0" y="0"/>
                  </a:moveTo>
                  <a:cubicBezTo>
                    <a:pt x="4980" y="69725"/>
                    <a:pt x="2793" y="140337"/>
                    <a:pt x="14941" y="209176"/>
                  </a:cubicBezTo>
                  <a:cubicBezTo>
                    <a:pt x="18062" y="226860"/>
                    <a:pt x="32126" y="241302"/>
                    <a:pt x="44824" y="254000"/>
                  </a:cubicBezTo>
                  <a:cubicBezTo>
                    <a:pt x="57521" y="266697"/>
                    <a:pt x="73586" y="275852"/>
                    <a:pt x="89647" y="283882"/>
                  </a:cubicBezTo>
                  <a:cubicBezTo>
                    <a:pt x="164283" y="321200"/>
                    <a:pt x="351604" y="312395"/>
                    <a:pt x="373529" y="313765"/>
                  </a:cubicBezTo>
                  <a:cubicBezTo>
                    <a:pt x="383077" y="437887"/>
                    <a:pt x="336313" y="496319"/>
                    <a:pt x="433294" y="537882"/>
                  </a:cubicBezTo>
                  <a:cubicBezTo>
                    <a:pt x="452168" y="545971"/>
                    <a:pt x="473137" y="547843"/>
                    <a:pt x="493059" y="552823"/>
                  </a:cubicBezTo>
                  <a:cubicBezTo>
                    <a:pt x="631772" y="622181"/>
                    <a:pt x="467505" y="536397"/>
                    <a:pt x="702235" y="687294"/>
                  </a:cubicBezTo>
                  <a:cubicBezTo>
                    <a:pt x="720971" y="699338"/>
                    <a:pt x="741320" y="708904"/>
                    <a:pt x="762000" y="717176"/>
                  </a:cubicBezTo>
                  <a:cubicBezTo>
                    <a:pt x="791246" y="728874"/>
                    <a:pt x="851647" y="747059"/>
                    <a:pt x="851647" y="747059"/>
                  </a:cubicBezTo>
                  <a:cubicBezTo>
                    <a:pt x="906431" y="742079"/>
                    <a:pt x="962211" y="743644"/>
                    <a:pt x="1016000" y="732118"/>
                  </a:cubicBezTo>
                  <a:cubicBezTo>
                    <a:pt x="1033559" y="728355"/>
                    <a:pt x="1047029" y="713731"/>
                    <a:pt x="1060824" y="702235"/>
                  </a:cubicBezTo>
                  <a:cubicBezTo>
                    <a:pt x="1103965" y="666284"/>
                    <a:pt x="1106147" y="656662"/>
                    <a:pt x="1135529" y="612588"/>
                  </a:cubicBezTo>
                  <a:cubicBezTo>
                    <a:pt x="1152498" y="544716"/>
                    <a:pt x="1161697" y="541679"/>
                    <a:pt x="1135529" y="463176"/>
                  </a:cubicBezTo>
                  <a:cubicBezTo>
                    <a:pt x="1129850" y="446141"/>
                    <a:pt x="1115608" y="433294"/>
                    <a:pt x="1105647" y="418353"/>
                  </a:cubicBezTo>
                  <a:cubicBezTo>
                    <a:pt x="1100667" y="353608"/>
                    <a:pt x="1098760" y="288553"/>
                    <a:pt x="1090706" y="224118"/>
                  </a:cubicBezTo>
                  <a:cubicBezTo>
                    <a:pt x="1088753" y="208490"/>
                    <a:pt x="1060621" y="183621"/>
                    <a:pt x="1075765" y="179294"/>
                  </a:cubicBezTo>
                  <a:cubicBezTo>
                    <a:pt x="1147756" y="158725"/>
                    <a:pt x="1225176" y="169333"/>
                    <a:pt x="1299882" y="164353"/>
                  </a:cubicBezTo>
                  <a:cubicBezTo>
                    <a:pt x="1314823" y="159373"/>
                    <a:pt x="1333569" y="160549"/>
                    <a:pt x="1344706" y="149412"/>
                  </a:cubicBezTo>
                  <a:cubicBezTo>
                    <a:pt x="1355843" y="138275"/>
                    <a:pt x="1343897" y="104588"/>
                    <a:pt x="1359647" y="104588"/>
                  </a:cubicBezTo>
                  <a:cubicBezTo>
                    <a:pt x="1377604" y="104588"/>
                    <a:pt x="1375507" y="138194"/>
                    <a:pt x="1389529" y="149412"/>
                  </a:cubicBezTo>
                  <a:cubicBezTo>
                    <a:pt x="1401827" y="159251"/>
                    <a:pt x="1420585" y="156704"/>
                    <a:pt x="1434353" y="164353"/>
                  </a:cubicBezTo>
                  <a:cubicBezTo>
                    <a:pt x="1465748" y="181794"/>
                    <a:pt x="1494118" y="204196"/>
                    <a:pt x="1524000" y="224118"/>
                  </a:cubicBezTo>
                  <a:lnTo>
                    <a:pt x="1568824" y="254000"/>
                  </a:lnTo>
                  <a:cubicBezTo>
                    <a:pt x="1603244" y="276946"/>
                    <a:pt x="1617230" y="291949"/>
                    <a:pt x="1658471" y="298823"/>
                  </a:cubicBezTo>
                  <a:cubicBezTo>
                    <a:pt x="1702957" y="306237"/>
                    <a:pt x="1748118" y="308784"/>
                    <a:pt x="1792941" y="313765"/>
                  </a:cubicBezTo>
                  <a:cubicBezTo>
                    <a:pt x="1797921" y="353608"/>
                    <a:pt x="1792969" y="396013"/>
                    <a:pt x="1807882" y="433294"/>
                  </a:cubicBezTo>
                  <a:cubicBezTo>
                    <a:pt x="1814551" y="449967"/>
                    <a:pt x="1839072" y="451490"/>
                    <a:pt x="1852706" y="463176"/>
                  </a:cubicBezTo>
                  <a:cubicBezTo>
                    <a:pt x="1942945" y="540523"/>
                    <a:pt x="1874933" y="510428"/>
                    <a:pt x="1957294" y="537882"/>
                  </a:cubicBezTo>
                  <a:cubicBezTo>
                    <a:pt x="2036206" y="616794"/>
                    <a:pt x="1957813" y="525533"/>
                    <a:pt x="2002118" y="747059"/>
                  </a:cubicBezTo>
                  <a:cubicBezTo>
                    <a:pt x="2010921" y="791073"/>
                    <a:pt x="2066023" y="810964"/>
                    <a:pt x="2091765" y="836706"/>
                  </a:cubicBezTo>
                  <a:cubicBezTo>
                    <a:pt x="2104462" y="849403"/>
                    <a:pt x="2108950" y="868832"/>
                    <a:pt x="2121647" y="881529"/>
                  </a:cubicBezTo>
                  <a:cubicBezTo>
                    <a:pt x="2161655" y="921537"/>
                    <a:pt x="2219925" y="926684"/>
                    <a:pt x="2271059" y="941294"/>
                  </a:cubicBezTo>
                  <a:cubicBezTo>
                    <a:pt x="2378262" y="971923"/>
                    <a:pt x="2238700" y="940799"/>
                    <a:pt x="2390588" y="971176"/>
                  </a:cubicBezTo>
                  <a:cubicBezTo>
                    <a:pt x="2400549" y="991098"/>
                    <a:pt x="2415804" y="1009162"/>
                    <a:pt x="2420471" y="1030941"/>
                  </a:cubicBezTo>
                  <a:cubicBezTo>
                    <a:pt x="2430959" y="1079882"/>
                    <a:pt x="2419584" y="1132869"/>
                    <a:pt x="2435412" y="1180353"/>
                  </a:cubicBezTo>
                  <a:cubicBezTo>
                    <a:pt x="2442653" y="1202076"/>
                    <a:pt x="2507655" y="1219375"/>
                    <a:pt x="2525059" y="1225176"/>
                  </a:cubicBezTo>
                  <a:cubicBezTo>
                    <a:pt x="2556046" y="1245835"/>
                    <a:pt x="2588698" y="1259303"/>
                    <a:pt x="2599765" y="1299882"/>
                  </a:cubicBezTo>
                  <a:cubicBezTo>
                    <a:pt x="2614408" y="1353572"/>
                    <a:pt x="2593562" y="1423415"/>
                    <a:pt x="2644588" y="1464235"/>
                  </a:cubicBezTo>
                  <a:cubicBezTo>
                    <a:pt x="2656886" y="1474074"/>
                    <a:pt x="2674471" y="1474196"/>
                    <a:pt x="2689412" y="1479176"/>
                  </a:cubicBezTo>
                  <a:cubicBezTo>
                    <a:pt x="2699169" y="1664564"/>
                    <a:pt x="2652952" y="1706278"/>
                    <a:pt x="2734235" y="1807882"/>
                  </a:cubicBezTo>
                  <a:cubicBezTo>
                    <a:pt x="2743035" y="1818882"/>
                    <a:pt x="2752039" y="1830517"/>
                    <a:pt x="2764118" y="1837765"/>
                  </a:cubicBezTo>
                  <a:cubicBezTo>
                    <a:pt x="2777623" y="1845868"/>
                    <a:pt x="2794000" y="1847726"/>
                    <a:pt x="2808941" y="1852706"/>
                  </a:cubicBezTo>
                  <a:cubicBezTo>
                    <a:pt x="2813921" y="1867647"/>
                    <a:pt x="2822233" y="1881866"/>
                    <a:pt x="2823882" y="1897529"/>
                  </a:cubicBezTo>
                  <a:cubicBezTo>
                    <a:pt x="2832240" y="1976932"/>
                    <a:pt x="2821129" y="2058732"/>
                    <a:pt x="2838824" y="2136588"/>
                  </a:cubicBezTo>
                  <a:cubicBezTo>
                    <a:pt x="2846783" y="2171609"/>
                    <a:pt x="2882527" y="2194113"/>
                    <a:pt x="2898588" y="2226235"/>
                  </a:cubicBezTo>
                  <a:cubicBezTo>
                    <a:pt x="2908549" y="2246157"/>
                    <a:pt x="2914212" y="2268889"/>
                    <a:pt x="2928471" y="2286000"/>
                  </a:cubicBezTo>
                  <a:cubicBezTo>
                    <a:pt x="2950751" y="2312736"/>
                    <a:pt x="2987524" y="2320625"/>
                    <a:pt x="3018118" y="2330823"/>
                  </a:cubicBezTo>
                  <a:cubicBezTo>
                    <a:pt x="3023098" y="2350745"/>
                    <a:pt x="3034522" y="2370105"/>
                    <a:pt x="3033059" y="2390588"/>
                  </a:cubicBezTo>
                  <a:cubicBezTo>
                    <a:pt x="3029440" y="2441249"/>
                    <a:pt x="3003177" y="2540000"/>
                    <a:pt x="3003177" y="2540000"/>
                  </a:cubicBezTo>
                  <a:cubicBezTo>
                    <a:pt x="3008157" y="2659529"/>
                    <a:pt x="2999217" y="2780457"/>
                    <a:pt x="3018118" y="2898588"/>
                  </a:cubicBezTo>
                  <a:cubicBezTo>
                    <a:pt x="3020606" y="2914139"/>
                    <a:pt x="3049436" y="2905426"/>
                    <a:pt x="3062941" y="2913529"/>
                  </a:cubicBezTo>
                  <a:cubicBezTo>
                    <a:pt x="3165487" y="2975057"/>
                    <a:pt x="3010673" y="2916028"/>
                    <a:pt x="3137647" y="2958353"/>
                  </a:cubicBezTo>
                  <a:cubicBezTo>
                    <a:pt x="3152823" y="3413627"/>
                    <a:pt x="3046879" y="3300879"/>
                    <a:pt x="3167529" y="3421529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30041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45315"/>
            <a:ext cx="8762999" cy="1034141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Post - Frontal Sector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Example 2015011812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0900" y="5717435"/>
            <a:ext cx="853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Notes</a:t>
            </a:r>
            <a:r>
              <a:rPr lang="en-US" dirty="0" smtClean="0"/>
              <a:t>: Environment characterized by cold advection, low static stability, lowering melting level. Can produce significant precipitation, especially in </a:t>
            </a:r>
            <a:r>
              <a:rPr lang="en-US" dirty="0" err="1" smtClean="0"/>
              <a:t>orographically</a:t>
            </a:r>
            <a:r>
              <a:rPr lang="en-US" dirty="0" smtClean="0"/>
              <a:t> enhanced regions. Significant snowfall at higher elevations</a:t>
            </a:r>
          </a:p>
        </p:txBody>
      </p:sp>
      <p:pic>
        <p:nvPicPr>
          <p:cNvPr id="4" name="Picture 3" descr="201501181700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8" t="12419" r="15049" b="38344"/>
          <a:stretch/>
        </p:blipFill>
        <p:spPr>
          <a:xfrm>
            <a:off x="358589" y="1658470"/>
            <a:ext cx="3780117" cy="3376707"/>
          </a:xfrm>
          <a:prstGeom prst="rect">
            <a:avLst/>
          </a:prstGeom>
        </p:spPr>
      </p:pic>
      <p:pic>
        <p:nvPicPr>
          <p:cNvPr id="5" name="Picture 4" descr="201501181708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823" y="1658470"/>
            <a:ext cx="3750235" cy="375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98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45315"/>
            <a:ext cx="8762999" cy="1034141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Post - Frontal Sector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Example 2013022512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0900" y="5717435"/>
            <a:ext cx="853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Notes</a:t>
            </a:r>
            <a:r>
              <a:rPr lang="en-US" dirty="0" smtClean="0"/>
              <a:t>: Environment characterized by cold advection, low static stability, lowering melting level. Can produce significant precipitation, especially in </a:t>
            </a:r>
            <a:r>
              <a:rPr lang="en-US" dirty="0" err="1" smtClean="0"/>
              <a:t>orographically</a:t>
            </a:r>
            <a:r>
              <a:rPr lang="en-US" dirty="0" smtClean="0"/>
              <a:t> enhanced regions. Significant snowfall at higher elevations</a:t>
            </a:r>
          </a:p>
        </p:txBody>
      </p:sp>
      <p:pic>
        <p:nvPicPr>
          <p:cNvPr id="3" name="Picture 2" descr="201302251000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4" t="18657" r="19281" b="40741"/>
          <a:stretch/>
        </p:blipFill>
        <p:spPr>
          <a:xfrm>
            <a:off x="567764" y="1682868"/>
            <a:ext cx="3466354" cy="2784544"/>
          </a:xfrm>
          <a:prstGeom prst="rect">
            <a:avLst/>
          </a:prstGeom>
        </p:spPr>
      </p:pic>
      <p:pic>
        <p:nvPicPr>
          <p:cNvPr id="6" name="Picture 5" descr="201302250927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48" y="1682868"/>
            <a:ext cx="4036716" cy="357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88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45315"/>
            <a:ext cx="8762999" cy="1034141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Frontal Sector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Example: RHI scans from 2000112900 IMPROVE-2 case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0900" y="5020206"/>
            <a:ext cx="853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Notes</a:t>
            </a:r>
            <a:r>
              <a:rPr lang="en-US" dirty="0" smtClean="0"/>
              <a:t>: Isolated convective cells, pockets of significant upward motion. Cell height varies.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29764" y="4448273"/>
            <a:ext cx="1598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Reflectivity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77647" y="4501421"/>
            <a:ext cx="2199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Doppler Velocity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509058" y="4122554"/>
            <a:ext cx="155388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054164" y="4122554"/>
            <a:ext cx="155388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689411" y="3861707"/>
            <a:ext cx="956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Time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29926" y="3875607"/>
            <a:ext cx="956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Time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7516"/>
          <a:stretch/>
        </p:blipFill>
        <p:spPr>
          <a:xfrm>
            <a:off x="433293" y="2072622"/>
            <a:ext cx="8560605" cy="177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49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45315"/>
            <a:ext cx="8762999" cy="1034141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Geographical Regions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7" name="Picture 6" descr="F07_v06_CMYK_maponly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570" y="1589740"/>
            <a:ext cx="4998387" cy="4610847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3816135" y="3028950"/>
            <a:ext cx="1219415" cy="819150"/>
          </a:xfrm>
          <a:custGeom>
            <a:avLst/>
            <a:gdLst>
              <a:gd name="connsiteX0" fmla="*/ 215 w 1219415"/>
              <a:gd name="connsiteY0" fmla="*/ 762000 h 819150"/>
              <a:gd name="connsiteX1" fmla="*/ 6565 w 1219415"/>
              <a:gd name="connsiteY1" fmla="*/ 730250 h 819150"/>
              <a:gd name="connsiteX2" fmla="*/ 31965 w 1219415"/>
              <a:gd name="connsiteY2" fmla="*/ 692150 h 819150"/>
              <a:gd name="connsiteX3" fmla="*/ 44665 w 1219415"/>
              <a:gd name="connsiteY3" fmla="*/ 673100 h 819150"/>
              <a:gd name="connsiteX4" fmla="*/ 51015 w 1219415"/>
              <a:gd name="connsiteY4" fmla="*/ 654050 h 819150"/>
              <a:gd name="connsiteX5" fmla="*/ 70065 w 1219415"/>
              <a:gd name="connsiteY5" fmla="*/ 647700 h 819150"/>
              <a:gd name="connsiteX6" fmla="*/ 82765 w 1219415"/>
              <a:gd name="connsiteY6" fmla="*/ 628650 h 819150"/>
              <a:gd name="connsiteX7" fmla="*/ 89115 w 1219415"/>
              <a:gd name="connsiteY7" fmla="*/ 609600 h 819150"/>
              <a:gd name="connsiteX8" fmla="*/ 127215 w 1219415"/>
              <a:gd name="connsiteY8" fmla="*/ 590550 h 819150"/>
              <a:gd name="connsiteX9" fmla="*/ 158965 w 1219415"/>
              <a:gd name="connsiteY9" fmla="*/ 596900 h 819150"/>
              <a:gd name="connsiteX10" fmla="*/ 178015 w 1219415"/>
              <a:gd name="connsiteY10" fmla="*/ 603250 h 819150"/>
              <a:gd name="connsiteX11" fmla="*/ 209765 w 1219415"/>
              <a:gd name="connsiteY11" fmla="*/ 596900 h 819150"/>
              <a:gd name="connsiteX12" fmla="*/ 228815 w 1219415"/>
              <a:gd name="connsiteY12" fmla="*/ 539750 h 819150"/>
              <a:gd name="connsiteX13" fmla="*/ 235165 w 1219415"/>
              <a:gd name="connsiteY13" fmla="*/ 520700 h 819150"/>
              <a:gd name="connsiteX14" fmla="*/ 254215 w 1219415"/>
              <a:gd name="connsiteY14" fmla="*/ 508000 h 819150"/>
              <a:gd name="connsiteX15" fmla="*/ 298665 w 1219415"/>
              <a:gd name="connsiteY15" fmla="*/ 463550 h 819150"/>
              <a:gd name="connsiteX16" fmla="*/ 311365 w 1219415"/>
              <a:gd name="connsiteY16" fmla="*/ 444500 h 819150"/>
              <a:gd name="connsiteX17" fmla="*/ 349465 w 1219415"/>
              <a:gd name="connsiteY17" fmla="*/ 425450 h 819150"/>
              <a:gd name="connsiteX18" fmla="*/ 400265 w 1219415"/>
              <a:gd name="connsiteY18" fmla="*/ 412750 h 819150"/>
              <a:gd name="connsiteX19" fmla="*/ 438365 w 1219415"/>
              <a:gd name="connsiteY19" fmla="*/ 393700 h 819150"/>
              <a:gd name="connsiteX20" fmla="*/ 457415 w 1219415"/>
              <a:gd name="connsiteY20" fmla="*/ 400050 h 819150"/>
              <a:gd name="connsiteX21" fmla="*/ 476465 w 1219415"/>
              <a:gd name="connsiteY21" fmla="*/ 419100 h 819150"/>
              <a:gd name="connsiteX22" fmla="*/ 501865 w 1219415"/>
              <a:gd name="connsiteY22" fmla="*/ 412750 h 819150"/>
              <a:gd name="connsiteX23" fmla="*/ 533615 w 1219415"/>
              <a:gd name="connsiteY23" fmla="*/ 368300 h 819150"/>
              <a:gd name="connsiteX24" fmla="*/ 559015 w 1219415"/>
              <a:gd name="connsiteY24" fmla="*/ 361950 h 819150"/>
              <a:gd name="connsiteX25" fmla="*/ 565365 w 1219415"/>
              <a:gd name="connsiteY25" fmla="*/ 342900 h 819150"/>
              <a:gd name="connsiteX26" fmla="*/ 546315 w 1219415"/>
              <a:gd name="connsiteY26" fmla="*/ 330200 h 819150"/>
              <a:gd name="connsiteX27" fmla="*/ 539965 w 1219415"/>
              <a:gd name="connsiteY27" fmla="*/ 311150 h 819150"/>
              <a:gd name="connsiteX28" fmla="*/ 584415 w 1219415"/>
              <a:gd name="connsiteY28" fmla="*/ 292100 h 819150"/>
              <a:gd name="connsiteX29" fmla="*/ 603465 w 1219415"/>
              <a:gd name="connsiteY29" fmla="*/ 279400 h 819150"/>
              <a:gd name="connsiteX30" fmla="*/ 622515 w 1219415"/>
              <a:gd name="connsiteY30" fmla="*/ 273050 h 819150"/>
              <a:gd name="connsiteX31" fmla="*/ 647915 w 1219415"/>
              <a:gd name="connsiteY31" fmla="*/ 279400 h 819150"/>
              <a:gd name="connsiteX32" fmla="*/ 666965 w 1219415"/>
              <a:gd name="connsiteY32" fmla="*/ 285750 h 819150"/>
              <a:gd name="connsiteX33" fmla="*/ 686015 w 1219415"/>
              <a:gd name="connsiteY33" fmla="*/ 279400 h 819150"/>
              <a:gd name="connsiteX34" fmla="*/ 698715 w 1219415"/>
              <a:gd name="connsiteY34" fmla="*/ 241300 h 819150"/>
              <a:gd name="connsiteX35" fmla="*/ 705065 w 1219415"/>
              <a:gd name="connsiteY35" fmla="*/ 222250 h 819150"/>
              <a:gd name="connsiteX36" fmla="*/ 711415 w 1219415"/>
              <a:gd name="connsiteY36" fmla="*/ 165100 h 819150"/>
              <a:gd name="connsiteX37" fmla="*/ 724115 w 1219415"/>
              <a:gd name="connsiteY37" fmla="*/ 146050 h 819150"/>
              <a:gd name="connsiteX38" fmla="*/ 736815 w 1219415"/>
              <a:gd name="connsiteY38" fmla="*/ 107950 h 819150"/>
              <a:gd name="connsiteX39" fmla="*/ 749515 w 1219415"/>
              <a:gd name="connsiteY39" fmla="*/ 88900 h 819150"/>
              <a:gd name="connsiteX40" fmla="*/ 755865 w 1219415"/>
              <a:gd name="connsiteY40" fmla="*/ 69850 h 819150"/>
              <a:gd name="connsiteX41" fmla="*/ 781265 w 1219415"/>
              <a:gd name="connsiteY41" fmla="*/ 63500 h 819150"/>
              <a:gd name="connsiteX42" fmla="*/ 800315 w 1219415"/>
              <a:gd name="connsiteY42" fmla="*/ 50800 h 819150"/>
              <a:gd name="connsiteX43" fmla="*/ 813015 w 1219415"/>
              <a:gd name="connsiteY43" fmla="*/ 31750 h 819150"/>
              <a:gd name="connsiteX44" fmla="*/ 870165 w 1219415"/>
              <a:gd name="connsiteY44" fmla="*/ 0 h 819150"/>
              <a:gd name="connsiteX45" fmla="*/ 889215 w 1219415"/>
              <a:gd name="connsiteY45" fmla="*/ 6350 h 819150"/>
              <a:gd name="connsiteX46" fmla="*/ 895565 w 1219415"/>
              <a:gd name="connsiteY46" fmla="*/ 25400 h 819150"/>
              <a:gd name="connsiteX47" fmla="*/ 933665 w 1219415"/>
              <a:gd name="connsiteY47" fmla="*/ 38100 h 819150"/>
              <a:gd name="connsiteX48" fmla="*/ 978115 w 1219415"/>
              <a:gd name="connsiteY48" fmla="*/ 50800 h 819150"/>
              <a:gd name="connsiteX49" fmla="*/ 990815 w 1219415"/>
              <a:gd name="connsiteY49" fmla="*/ 69850 h 819150"/>
              <a:gd name="connsiteX50" fmla="*/ 1016215 w 1219415"/>
              <a:gd name="connsiteY50" fmla="*/ 107950 h 819150"/>
              <a:gd name="connsiteX51" fmla="*/ 1035265 w 1219415"/>
              <a:gd name="connsiteY51" fmla="*/ 114300 h 819150"/>
              <a:gd name="connsiteX52" fmla="*/ 1079715 w 1219415"/>
              <a:gd name="connsiteY52" fmla="*/ 101600 h 819150"/>
              <a:gd name="connsiteX53" fmla="*/ 1092415 w 1219415"/>
              <a:gd name="connsiteY53" fmla="*/ 82550 h 819150"/>
              <a:gd name="connsiteX54" fmla="*/ 1111465 w 1219415"/>
              <a:gd name="connsiteY54" fmla="*/ 69850 h 819150"/>
              <a:gd name="connsiteX55" fmla="*/ 1143215 w 1219415"/>
              <a:gd name="connsiteY55" fmla="*/ 38100 h 819150"/>
              <a:gd name="connsiteX56" fmla="*/ 1181315 w 1219415"/>
              <a:gd name="connsiteY56" fmla="*/ 25400 h 819150"/>
              <a:gd name="connsiteX57" fmla="*/ 1206715 w 1219415"/>
              <a:gd name="connsiteY57" fmla="*/ 31750 h 819150"/>
              <a:gd name="connsiteX58" fmla="*/ 1219415 w 1219415"/>
              <a:gd name="connsiteY58" fmla="*/ 69850 h 819150"/>
              <a:gd name="connsiteX59" fmla="*/ 1213065 w 1219415"/>
              <a:gd name="connsiteY59" fmla="*/ 101600 h 819150"/>
              <a:gd name="connsiteX60" fmla="*/ 1174965 w 1219415"/>
              <a:gd name="connsiteY60" fmla="*/ 120650 h 819150"/>
              <a:gd name="connsiteX61" fmla="*/ 1136865 w 1219415"/>
              <a:gd name="connsiteY61" fmla="*/ 146050 h 819150"/>
              <a:gd name="connsiteX62" fmla="*/ 1130515 w 1219415"/>
              <a:gd name="connsiteY62" fmla="*/ 234950 h 819150"/>
              <a:gd name="connsiteX63" fmla="*/ 1124165 w 1219415"/>
              <a:gd name="connsiteY63" fmla="*/ 254000 h 819150"/>
              <a:gd name="connsiteX64" fmla="*/ 1086065 w 1219415"/>
              <a:gd name="connsiteY64" fmla="*/ 279400 h 819150"/>
              <a:gd name="connsiteX65" fmla="*/ 1067015 w 1219415"/>
              <a:gd name="connsiteY65" fmla="*/ 292100 h 819150"/>
              <a:gd name="connsiteX66" fmla="*/ 1035265 w 1219415"/>
              <a:gd name="connsiteY66" fmla="*/ 323850 h 819150"/>
              <a:gd name="connsiteX67" fmla="*/ 1022565 w 1219415"/>
              <a:gd name="connsiteY67" fmla="*/ 342900 h 819150"/>
              <a:gd name="connsiteX68" fmla="*/ 984465 w 1219415"/>
              <a:gd name="connsiteY68" fmla="*/ 355600 h 819150"/>
              <a:gd name="connsiteX69" fmla="*/ 971765 w 1219415"/>
              <a:gd name="connsiteY69" fmla="*/ 374650 h 819150"/>
              <a:gd name="connsiteX70" fmla="*/ 965415 w 1219415"/>
              <a:gd name="connsiteY70" fmla="*/ 400050 h 819150"/>
              <a:gd name="connsiteX71" fmla="*/ 946365 w 1219415"/>
              <a:gd name="connsiteY71" fmla="*/ 406400 h 819150"/>
              <a:gd name="connsiteX72" fmla="*/ 908265 w 1219415"/>
              <a:gd name="connsiteY72" fmla="*/ 412750 h 819150"/>
              <a:gd name="connsiteX73" fmla="*/ 882865 w 1219415"/>
              <a:gd name="connsiteY73" fmla="*/ 419100 h 819150"/>
              <a:gd name="connsiteX74" fmla="*/ 838415 w 1219415"/>
              <a:gd name="connsiteY74" fmla="*/ 469900 h 819150"/>
              <a:gd name="connsiteX75" fmla="*/ 806665 w 1219415"/>
              <a:gd name="connsiteY75" fmla="*/ 463550 h 819150"/>
              <a:gd name="connsiteX76" fmla="*/ 787615 w 1219415"/>
              <a:gd name="connsiteY76" fmla="*/ 450850 h 819150"/>
              <a:gd name="connsiteX77" fmla="*/ 768565 w 1219415"/>
              <a:gd name="connsiteY77" fmla="*/ 444500 h 819150"/>
              <a:gd name="connsiteX78" fmla="*/ 705065 w 1219415"/>
              <a:gd name="connsiteY78" fmla="*/ 457200 h 819150"/>
              <a:gd name="connsiteX79" fmla="*/ 686015 w 1219415"/>
              <a:gd name="connsiteY79" fmla="*/ 469900 h 819150"/>
              <a:gd name="connsiteX80" fmla="*/ 641565 w 1219415"/>
              <a:gd name="connsiteY80" fmla="*/ 514350 h 819150"/>
              <a:gd name="connsiteX81" fmla="*/ 622515 w 1219415"/>
              <a:gd name="connsiteY81" fmla="*/ 552450 h 819150"/>
              <a:gd name="connsiteX82" fmla="*/ 584415 w 1219415"/>
              <a:gd name="connsiteY82" fmla="*/ 577850 h 819150"/>
              <a:gd name="connsiteX83" fmla="*/ 565365 w 1219415"/>
              <a:gd name="connsiteY83" fmla="*/ 596900 h 819150"/>
              <a:gd name="connsiteX84" fmla="*/ 527265 w 1219415"/>
              <a:gd name="connsiteY84" fmla="*/ 628650 h 819150"/>
              <a:gd name="connsiteX85" fmla="*/ 520915 w 1219415"/>
              <a:gd name="connsiteY85" fmla="*/ 647700 h 819150"/>
              <a:gd name="connsiteX86" fmla="*/ 514565 w 1219415"/>
              <a:gd name="connsiteY86" fmla="*/ 692150 h 819150"/>
              <a:gd name="connsiteX87" fmla="*/ 476465 w 1219415"/>
              <a:gd name="connsiteY87" fmla="*/ 711200 h 819150"/>
              <a:gd name="connsiteX88" fmla="*/ 457415 w 1219415"/>
              <a:gd name="connsiteY88" fmla="*/ 723900 h 819150"/>
              <a:gd name="connsiteX89" fmla="*/ 412965 w 1219415"/>
              <a:gd name="connsiteY89" fmla="*/ 774700 h 819150"/>
              <a:gd name="connsiteX90" fmla="*/ 381215 w 1219415"/>
              <a:gd name="connsiteY90" fmla="*/ 806450 h 819150"/>
              <a:gd name="connsiteX91" fmla="*/ 343115 w 1219415"/>
              <a:gd name="connsiteY91" fmla="*/ 819150 h 819150"/>
              <a:gd name="connsiteX92" fmla="*/ 222465 w 1219415"/>
              <a:gd name="connsiteY92" fmla="*/ 812800 h 819150"/>
              <a:gd name="connsiteX93" fmla="*/ 203415 w 1219415"/>
              <a:gd name="connsiteY93" fmla="*/ 800100 h 819150"/>
              <a:gd name="connsiteX94" fmla="*/ 197065 w 1219415"/>
              <a:gd name="connsiteY94" fmla="*/ 781050 h 819150"/>
              <a:gd name="connsiteX95" fmla="*/ 165315 w 1219415"/>
              <a:gd name="connsiteY95" fmla="*/ 787400 h 819150"/>
              <a:gd name="connsiteX96" fmla="*/ 152615 w 1219415"/>
              <a:gd name="connsiteY96" fmla="*/ 806450 h 819150"/>
              <a:gd name="connsiteX97" fmla="*/ 133565 w 1219415"/>
              <a:gd name="connsiteY97" fmla="*/ 819150 h 819150"/>
              <a:gd name="connsiteX98" fmla="*/ 108165 w 1219415"/>
              <a:gd name="connsiteY98" fmla="*/ 806450 h 819150"/>
              <a:gd name="connsiteX99" fmla="*/ 70065 w 1219415"/>
              <a:gd name="connsiteY99" fmla="*/ 781050 h 819150"/>
              <a:gd name="connsiteX100" fmla="*/ 12915 w 1219415"/>
              <a:gd name="connsiteY100" fmla="*/ 781050 h 819150"/>
              <a:gd name="connsiteX101" fmla="*/ 215 w 1219415"/>
              <a:gd name="connsiteY101" fmla="*/ 762000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19415" h="819150">
                <a:moveTo>
                  <a:pt x="215" y="762000"/>
                </a:moveTo>
                <a:cubicBezTo>
                  <a:pt x="-843" y="753533"/>
                  <a:pt x="2099" y="740076"/>
                  <a:pt x="6565" y="730250"/>
                </a:cubicBezTo>
                <a:cubicBezTo>
                  <a:pt x="12881" y="716355"/>
                  <a:pt x="23498" y="704850"/>
                  <a:pt x="31965" y="692150"/>
                </a:cubicBezTo>
                <a:cubicBezTo>
                  <a:pt x="36198" y="685800"/>
                  <a:pt x="42252" y="680340"/>
                  <a:pt x="44665" y="673100"/>
                </a:cubicBezTo>
                <a:cubicBezTo>
                  <a:pt x="46782" y="666750"/>
                  <a:pt x="46282" y="658783"/>
                  <a:pt x="51015" y="654050"/>
                </a:cubicBezTo>
                <a:cubicBezTo>
                  <a:pt x="55748" y="649317"/>
                  <a:pt x="63715" y="649817"/>
                  <a:pt x="70065" y="647700"/>
                </a:cubicBezTo>
                <a:cubicBezTo>
                  <a:pt x="74298" y="641350"/>
                  <a:pt x="79352" y="635476"/>
                  <a:pt x="82765" y="628650"/>
                </a:cubicBezTo>
                <a:cubicBezTo>
                  <a:pt x="85758" y="622663"/>
                  <a:pt x="84934" y="614827"/>
                  <a:pt x="89115" y="609600"/>
                </a:cubicBezTo>
                <a:cubicBezTo>
                  <a:pt x="98067" y="598409"/>
                  <a:pt x="114666" y="594733"/>
                  <a:pt x="127215" y="590550"/>
                </a:cubicBezTo>
                <a:cubicBezTo>
                  <a:pt x="137798" y="592667"/>
                  <a:pt x="148494" y="594282"/>
                  <a:pt x="158965" y="596900"/>
                </a:cubicBezTo>
                <a:cubicBezTo>
                  <a:pt x="165459" y="598523"/>
                  <a:pt x="171322" y="603250"/>
                  <a:pt x="178015" y="603250"/>
                </a:cubicBezTo>
                <a:cubicBezTo>
                  <a:pt x="188808" y="603250"/>
                  <a:pt x="199182" y="599017"/>
                  <a:pt x="209765" y="596900"/>
                </a:cubicBezTo>
                <a:lnTo>
                  <a:pt x="228815" y="539750"/>
                </a:lnTo>
                <a:cubicBezTo>
                  <a:pt x="230932" y="533400"/>
                  <a:pt x="229596" y="524413"/>
                  <a:pt x="235165" y="520700"/>
                </a:cubicBezTo>
                <a:lnTo>
                  <a:pt x="254215" y="508000"/>
                </a:lnTo>
                <a:cubicBezTo>
                  <a:pt x="283328" y="464331"/>
                  <a:pt x="265135" y="474727"/>
                  <a:pt x="298665" y="463550"/>
                </a:cubicBezTo>
                <a:cubicBezTo>
                  <a:pt x="302898" y="457200"/>
                  <a:pt x="305969" y="449896"/>
                  <a:pt x="311365" y="444500"/>
                </a:cubicBezTo>
                <a:cubicBezTo>
                  <a:pt x="322203" y="433662"/>
                  <a:pt x="335262" y="429323"/>
                  <a:pt x="349465" y="425450"/>
                </a:cubicBezTo>
                <a:cubicBezTo>
                  <a:pt x="366304" y="420857"/>
                  <a:pt x="383706" y="418270"/>
                  <a:pt x="400265" y="412750"/>
                </a:cubicBezTo>
                <a:cubicBezTo>
                  <a:pt x="426555" y="403987"/>
                  <a:pt x="413746" y="410113"/>
                  <a:pt x="438365" y="393700"/>
                </a:cubicBezTo>
                <a:cubicBezTo>
                  <a:pt x="444715" y="395817"/>
                  <a:pt x="451846" y="396337"/>
                  <a:pt x="457415" y="400050"/>
                </a:cubicBezTo>
                <a:cubicBezTo>
                  <a:pt x="464887" y="405031"/>
                  <a:pt x="467830" y="416633"/>
                  <a:pt x="476465" y="419100"/>
                </a:cubicBezTo>
                <a:cubicBezTo>
                  <a:pt x="484856" y="421498"/>
                  <a:pt x="493398" y="414867"/>
                  <a:pt x="501865" y="412750"/>
                </a:cubicBezTo>
                <a:cubicBezTo>
                  <a:pt x="515568" y="371642"/>
                  <a:pt x="502422" y="377212"/>
                  <a:pt x="533615" y="368300"/>
                </a:cubicBezTo>
                <a:cubicBezTo>
                  <a:pt x="542006" y="365902"/>
                  <a:pt x="550548" y="364067"/>
                  <a:pt x="559015" y="361950"/>
                </a:cubicBezTo>
                <a:cubicBezTo>
                  <a:pt x="561132" y="355600"/>
                  <a:pt x="567851" y="349115"/>
                  <a:pt x="565365" y="342900"/>
                </a:cubicBezTo>
                <a:cubicBezTo>
                  <a:pt x="562531" y="335814"/>
                  <a:pt x="551083" y="336159"/>
                  <a:pt x="546315" y="330200"/>
                </a:cubicBezTo>
                <a:cubicBezTo>
                  <a:pt x="542134" y="324973"/>
                  <a:pt x="542082" y="317500"/>
                  <a:pt x="539965" y="311150"/>
                </a:cubicBezTo>
                <a:cubicBezTo>
                  <a:pt x="587791" y="279266"/>
                  <a:pt x="527008" y="316703"/>
                  <a:pt x="584415" y="292100"/>
                </a:cubicBezTo>
                <a:cubicBezTo>
                  <a:pt x="591430" y="289094"/>
                  <a:pt x="596639" y="282813"/>
                  <a:pt x="603465" y="279400"/>
                </a:cubicBezTo>
                <a:cubicBezTo>
                  <a:pt x="609452" y="276407"/>
                  <a:pt x="616165" y="275167"/>
                  <a:pt x="622515" y="273050"/>
                </a:cubicBezTo>
                <a:cubicBezTo>
                  <a:pt x="630982" y="275167"/>
                  <a:pt x="639524" y="277002"/>
                  <a:pt x="647915" y="279400"/>
                </a:cubicBezTo>
                <a:cubicBezTo>
                  <a:pt x="654351" y="281239"/>
                  <a:pt x="660272" y="285750"/>
                  <a:pt x="666965" y="285750"/>
                </a:cubicBezTo>
                <a:cubicBezTo>
                  <a:pt x="673658" y="285750"/>
                  <a:pt x="679665" y="281517"/>
                  <a:pt x="686015" y="279400"/>
                </a:cubicBezTo>
                <a:lnTo>
                  <a:pt x="698715" y="241300"/>
                </a:lnTo>
                <a:lnTo>
                  <a:pt x="705065" y="222250"/>
                </a:lnTo>
                <a:cubicBezTo>
                  <a:pt x="707182" y="203200"/>
                  <a:pt x="706766" y="183695"/>
                  <a:pt x="711415" y="165100"/>
                </a:cubicBezTo>
                <a:cubicBezTo>
                  <a:pt x="713266" y="157696"/>
                  <a:pt x="721015" y="153024"/>
                  <a:pt x="724115" y="146050"/>
                </a:cubicBezTo>
                <a:cubicBezTo>
                  <a:pt x="729552" y="133817"/>
                  <a:pt x="729389" y="119089"/>
                  <a:pt x="736815" y="107950"/>
                </a:cubicBezTo>
                <a:cubicBezTo>
                  <a:pt x="741048" y="101600"/>
                  <a:pt x="746102" y="95726"/>
                  <a:pt x="749515" y="88900"/>
                </a:cubicBezTo>
                <a:cubicBezTo>
                  <a:pt x="752508" y="82913"/>
                  <a:pt x="750638" y="74031"/>
                  <a:pt x="755865" y="69850"/>
                </a:cubicBezTo>
                <a:cubicBezTo>
                  <a:pt x="762680" y="64398"/>
                  <a:pt x="772798" y="65617"/>
                  <a:pt x="781265" y="63500"/>
                </a:cubicBezTo>
                <a:cubicBezTo>
                  <a:pt x="787615" y="59267"/>
                  <a:pt x="794919" y="56196"/>
                  <a:pt x="800315" y="50800"/>
                </a:cubicBezTo>
                <a:cubicBezTo>
                  <a:pt x="805711" y="45404"/>
                  <a:pt x="807272" y="36776"/>
                  <a:pt x="813015" y="31750"/>
                </a:cubicBezTo>
                <a:cubicBezTo>
                  <a:pt x="839888" y="8236"/>
                  <a:pt x="844000" y="8722"/>
                  <a:pt x="870165" y="0"/>
                </a:cubicBezTo>
                <a:cubicBezTo>
                  <a:pt x="876515" y="2117"/>
                  <a:pt x="884482" y="1617"/>
                  <a:pt x="889215" y="6350"/>
                </a:cubicBezTo>
                <a:cubicBezTo>
                  <a:pt x="893948" y="11083"/>
                  <a:pt x="890118" y="21509"/>
                  <a:pt x="895565" y="25400"/>
                </a:cubicBezTo>
                <a:cubicBezTo>
                  <a:pt x="906458" y="33181"/>
                  <a:pt x="920678" y="34853"/>
                  <a:pt x="933665" y="38100"/>
                </a:cubicBezTo>
                <a:cubicBezTo>
                  <a:pt x="965559" y="46073"/>
                  <a:pt x="950786" y="41690"/>
                  <a:pt x="978115" y="50800"/>
                </a:cubicBezTo>
                <a:cubicBezTo>
                  <a:pt x="982348" y="57150"/>
                  <a:pt x="987402" y="63024"/>
                  <a:pt x="990815" y="69850"/>
                </a:cubicBezTo>
                <a:cubicBezTo>
                  <a:pt x="1002465" y="93151"/>
                  <a:pt x="989131" y="89894"/>
                  <a:pt x="1016215" y="107950"/>
                </a:cubicBezTo>
                <a:cubicBezTo>
                  <a:pt x="1021784" y="111663"/>
                  <a:pt x="1028915" y="112183"/>
                  <a:pt x="1035265" y="114300"/>
                </a:cubicBezTo>
                <a:cubicBezTo>
                  <a:pt x="1036924" y="113885"/>
                  <a:pt x="1075574" y="104913"/>
                  <a:pt x="1079715" y="101600"/>
                </a:cubicBezTo>
                <a:cubicBezTo>
                  <a:pt x="1085674" y="96832"/>
                  <a:pt x="1087019" y="87946"/>
                  <a:pt x="1092415" y="82550"/>
                </a:cubicBezTo>
                <a:cubicBezTo>
                  <a:pt x="1097811" y="77154"/>
                  <a:pt x="1105115" y="74083"/>
                  <a:pt x="1111465" y="69850"/>
                </a:cubicBezTo>
                <a:cubicBezTo>
                  <a:pt x="1123051" y="52471"/>
                  <a:pt x="1123162" y="47012"/>
                  <a:pt x="1143215" y="38100"/>
                </a:cubicBezTo>
                <a:cubicBezTo>
                  <a:pt x="1155448" y="32663"/>
                  <a:pt x="1181315" y="25400"/>
                  <a:pt x="1181315" y="25400"/>
                </a:cubicBezTo>
                <a:cubicBezTo>
                  <a:pt x="1189782" y="27517"/>
                  <a:pt x="1201035" y="25124"/>
                  <a:pt x="1206715" y="31750"/>
                </a:cubicBezTo>
                <a:cubicBezTo>
                  <a:pt x="1215427" y="41914"/>
                  <a:pt x="1219415" y="69850"/>
                  <a:pt x="1219415" y="69850"/>
                </a:cubicBezTo>
                <a:cubicBezTo>
                  <a:pt x="1217298" y="80433"/>
                  <a:pt x="1218420" y="92229"/>
                  <a:pt x="1213065" y="101600"/>
                </a:cubicBezTo>
                <a:cubicBezTo>
                  <a:pt x="1205198" y="115367"/>
                  <a:pt x="1186562" y="114207"/>
                  <a:pt x="1174965" y="120650"/>
                </a:cubicBezTo>
                <a:cubicBezTo>
                  <a:pt x="1161622" y="128063"/>
                  <a:pt x="1136865" y="146050"/>
                  <a:pt x="1136865" y="146050"/>
                </a:cubicBezTo>
                <a:cubicBezTo>
                  <a:pt x="1134748" y="175683"/>
                  <a:pt x="1133986" y="205445"/>
                  <a:pt x="1130515" y="234950"/>
                </a:cubicBezTo>
                <a:cubicBezTo>
                  <a:pt x="1129733" y="241598"/>
                  <a:pt x="1128898" y="249267"/>
                  <a:pt x="1124165" y="254000"/>
                </a:cubicBezTo>
                <a:cubicBezTo>
                  <a:pt x="1113372" y="264793"/>
                  <a:pt x="1098765" y="270933"/>
                  <a:pt x="1086065" y="279400"/>
                </a:cubicBezTo>
                <a:lnTo>
                  <a:pt x="1067015" y="292100"/>
                </a:lnTo>
                <a:cubicBezTo>
                  <a:pt x="1033148" y="342900"/>
                  <a:pt x="1077598" y="281517"/>
                  <a:pt x="1035265" y="323850"/>
                </a:cubicBezTo>
                <a:cubicBezTo>
                  <a:pt x="1029869" y="329246"/>
                  <a:pt x="1029037" y="338855"/>
                  <a:pt x="1022565" y="342900"/>
                </a:cubicBezTo>
                <a:cubicBezTo>
                  <a:pt x="1011213" y="349995"/>
                  <a:pt x="984465" y="355600"/>
                  <a:pt x="984465" y="355600"/>
                </a:cubicBezTo>
                <a:cubicBezTo>
                  <a:pt x="980232" y="361950"/>
                  <a:pt x="974771" y="367635"/>
                  <a:pt x="971765" y="374650"/>
                </a:cubicBezTo>
                <a:cubicBezTo>
                  <a:pt x="968327" y="382672"/>
                  <a:pt x="970867" y="393235"/>
                  <a:pt x="965415" y="400050"/>
                </a:cubicBezTo>
                <a:cubicBezTo>
                  <a:pt x="961234" y="405277"/>
                  <a:pt x="952899" y="404948"/>
                  <a:pt x="946365" y="406400"/>
                </a:cubicBezTo>
                <a:cubicBezTo>
                  <a:pt x="933796" y="409193"/>
                  <a:pt x="920890" y="410225"/>
                  <a:pt x="908265" y="412750"/>
                </a:cubicBezTo>
                <a:cubicBezTo>
                  <a:pt x="899707" y="414462"/>
                  <a:pt x="891332" y="416983"/>
                  <a:pt x="882865" y="419100"/>
                </a:cubicBezTo>
                <a:cubicBezTo>
                  <a:pt x="853232" y="463550"/>
                  <a:pt x="870165" y="448733"/>
                  <a:pt x="838415" y="469900"/>
                </a:cubicBezTo>
                <a:cubicBezTo>
                  <a:pt x="827832" y="467783"/>
                  <a:pt x="816771" y="467340"/>
                  <a:pt x="806665" y="463550"/>
                </a:cubicBezTo>
                <a:cubicBezTo>
                  <a:pt x="799519" y="460870"/>
                  <a:pt x="794441" y="454263"/>
                  <a:pt x="787615" y="450850"/>
                </a:cubicBezTo>
                <a:cubicBezTo>
                  <a:pt x="781628" y="447857"/>
                  <a:pt x="774915" y="446617"/>
                  <a:pt x="768565" y="444500"/>
                </a:cubicBezTo>
                <a:cubicBezTo>
                  <a:pt x="759970" y="445933"/>
                  <a:pt x="717121" y="452033"/>
                  <a:pt x="705065" y="457200"/>
                </a:cubicBezTo>
                <a:cubicBezTo>
                  <a:pt x="698050" y="460206"/>
                  <a:pt x="692365" y="465667"/>
                  <a:pt x="686015" y="469900"/>
                </a:cubicBezTo>
                <a:cubicBezTo>
                  <a:pt x="656902" y="513569"/>
                  <a:pt x="675095" y="503173"/>
                  <a:pt x="641565" y="514350"/>
                </a:cubicBezTo>
                <a:cubicBezTo>
                  <a:pt x="637035" y="527939"/>
                  <a:pt x="634101" y="542313"/>
                  <a:pt x="622515" y="552450"/>
                </a:cubicBezTo>
                <a:cubicBezTo>
                  <a:pt x="611028" y="562501"/>
                  <a:pt x="595208" y="567057"/>
                  <a:pt x="584415" y="577850"/>
                </a:cubicBezTo>
                <a:cubicBezTo>
                  <a:pt x="578065" y="584200"/>
                  <a:pt x="572264" y="591151"/>
                  <a:pt x="565365" y="596900"/>
                </a:cubicBezTo>
                <a:cubicBezTo>
                  <a:pt x="512321" y="641103"/>
                  <a:pt x="582920" y="572995"/>
                  <a:pt x="527265" y="628650"/>
                </a:cubicBezTo>
                <a:cubicBezTo>
                  <a:pt x="525148" y="635000"/>
                  <a:pt x="522228" y="641136"/>
                  <a:pt x="520915" y="647700"/>
                </a:cubicBezTo>
                <a:cubicBezTo>
                  <a:pt x="517980" y="662376"/>
                  <a:pt x="520644" y="678473"/>
                  <a:pt x="514565" y="692150"/>
                </a:cubicBezTo>
                <a:cubicBezTo>
                  <a:pt x="509366" y="703849"/>
                  <a:pt x="485723" y="706571"/>
                  <a:pt x="476465" y="711200"/>
                </a:cubicBezTo>
                <a:cubicBezTo>
                  <a:pt x="469639" y="714613"/>
                  <a:pt x="463765" y="719667"/>
                  <a:pt x="457415" y="723900"/>
                </a:cubicBezTo>
                <a:cubicBezTo>
                  <a:pt x="427782" y="768350"/>
                  <a:pt x="444715" y="753533"/>
                  <a:pt x="412965" y="774700"/>
                </a:cubicBezTo>
                <a:cubicBezTo>
                  <a:pt x="401379" y="792079"/>
                  <a:pt x="401268" y="797538"/>
                  <a:pt x="381215" y="806450"/>
                </a:cubicBezTo>
                <a:cubicBezTo>
                  <a:pt x="368982" y="811887"/>
                  <a:pt x="343115" y="819150"/>
                  <a:pt x="343115" y="819150"/>
                </a:cubicBezTo>
                <a:cubicBezTo>
                  <a:pt x="302898" y="817033"/>
                  <a:pt x="262368" y="818241"/>
                  <a:pt x="222465" y="812800"/>
                </a:cubicBezTo>
                <a:cubicBezTo>
                  <a:pt x="214903" y="811769"/>
                  <a:pt x="208183" y="806059"/>
                  <a:pt x="203415" y="800100"/>
                </a:cubicBezTo>
                <a:cubicBezTo>
                  <a:pt x="199234" y="794873"/>
                  <a:pt x="199182" y="787400"/>
                  <a:pt x="197065" y="781050"/>
                </a:cubicBezTo>
                <a:cubicBezTo>
                  <a:pt x="186482" y="783167"/>
                  <a:pt x="174686" y="782045"/>
                  <a:pt x="165315" y="787400"/>
                </a:cubicBezTo>
                <a:cubicBezTo>
                  <a:pt x="158689" y="791186"/>
                  <a:pt x="158011" y="801054"/>
                  <a:pt x="152615" y="806450"/>
                </a:cubicBezTo>
                <a:cubicBezTo>
                  <a:pt x="147219" y="811846"/>
                  <a:pt x="139915" y="814917"/>
                  <a:pt x="133565" y="819150"/>
                </a:cubicBezTo>
                <a:cubicBezTo>
                  <a:pt x="125098" y="814917"/>
                  <a:pt x="116282" y="811320"/>
                  <a:pt x="108165" y="806450"/>
                </a:cubicBezTo>
                <a:cubicBezTo>
                  <a:pt x="95077" y="798597"/>
                  <a:pt x="70065" y="781050"/>
                  <a:pt x="70065" y="781050"/>
                </a:cubicBezTo>
                <a:cubicBezTo>
                  <a:pt x="49197" y="788006"/>
                  <a:pt x="37619" y="795167"/>
                  <a:pt x="12915" y="781050"/>
                </a:cubicBezTo>
                <a:cubicBezTo>
                  <a:pt x="5896" y="777039"/>
                  <a:pt x="1273" y="770467"/>
                  <a:pt x="215" y="762000"/>
                </a:cubicBezTo>
                <a:close/>
              </a:path>
            </a:pathLst>
          </a:custGeom>
          <a:noFill/>
          <a:ln w="12700" cmpd="sng">
            <a:solidFill>
              <a:schemeClr val="accent2">
                <a:lumMod val="40000"/>
                <a:lumOff val="60000"/>
              </a:schemeClr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337050" y="3422650"/>
            <a:ext cx="1759230" cy="2159000"/>
          </a:xfrm>
          <a:custGeom>
            <a:avLst/>
            <a:gdLst>
              <a:gd name="connsiteX0" fmla="*/ 38100 w 1759230"/>
              <a:gd name="connsiteY0" fmla="*/ 1047750 h 2159000"/>
              <a:gd name="connsiteX1" fmla="*/ 69850 w 1759230"/>
              <a:gd name="connsiteY1" fmla="*/ 1041400 h 2159000"/>
              <a:gd name="connsiteX2" fmla="*/ 57150 w 1759230"/>
              <a:gd name="connsiteY2" fmla="*/ 1022350 h 2159000"/>
              <a:gd name="connsiteX3" fmla="*/ 19050 w 1759230"/>
              <a:gd name="connsiteY3" fmla="*/ 996950 h 2159000"/>
              <a:gd name="connsiteX4" fmla="*/ 0 w 1759230"/>
              <a:gd name="connsiteY4" fmla="*/ 984250 h 2159000"/>
              <a:gd name="connsiteX5" fmla="*/ 6350 w 1759230"/>
              <a:gd name="connsiteY5" fmla="*/ 946150 h 2159000"/>
              <a:gd name="connsiteX6" fmla="*/ 44450 w 1759230"/>
              <a:gd name="connsiteY6" fmla="*/ 920750 h 2159000"/>
              <a:gd name="connsiteX7" fmla="*/ 50800 w 1759230"/>
              <a:gd name="connsiteY7" fmla="*/ 901700 h 2159000"/>
              <a:gd name="connsiteX8" fmla="*/ 63500 w 1759230"/>
              <a:gd name="connsiteY8" fmla="*/ 882650 h 2159000"/>
              <a:gd name="connsiteX9" fmla="*/ 69850 w 1759230"/>
              <a:gd name="connsiteY9" fmla="*/ 857250 h 2159000"/>
              <a:gd name="connsiteX10" fmla="*/ 76200 w 1759230"/>
              <a:gd name="connsiteY10" fmla="*/ 838200 h 2159000"/>
              <a:gd name="connsiteX11" fmla="*/ 88900 w 1759230"/>
              <a:gd name="connsiteY11" fmla="*/ 698500 h 2159000"/>
              <a:gd name="connsiteX12" fmla="*/ 101600 w 1759230"/>
              <a:gd name="connsiteY12" fmla="*/ 660400 h 2159000"/>
              <a:gd name="connsiteX13" fmla="*/ 107950 w 1759230"/>
              <a:gd name="connsiteY13" fmla="*/ 641350 h 2159000"/>
              <a:gd name="connsiteX14" fmla="*/ 82550 w 1759230"/>
              <a:gd name="connsiteY14" fmla="*/ 615950 h 2159000"/>
              <a:gd name="connsiteX15" fmla="*/ 69850 w 1759230"/>
              <a:gd name="connsiteY15" fmla="*/ 596900 h 2159000"/>
              <a:gd name="connsiteX16" fmla="*/ 50800 w 1759230"/>
              <a:gd name="connsiteY16" fmla="*/ 584200 h 2159000"/>
              <a:gd name="connsiteX17" fmla="*/ 44450 w 1759230"/>
              <a:gd name="connsiteY17" fmla="*/ 533400 h 2159000"/>
              <a:gd name="connsiteX18" fmla="*/ 82550 w 1759230"/>
              <a:gd name="connsiteY18" fmla="*/ 514350 h 2159000"/>
              <a:gd name="connsiteX19" fmla="*/ 120650 w 1759230"/>
              <a:gd name="connsiteY19" fmla="*/ 488950 h 2159000"/>
              <a:gd name="connsiteX20" fmla="*/ 146050 w 1759230"/>
              <a:gd name="connsiteY20" fmla="*/ 412750 h 2159000"/>
              <a:gd name="connsiteX21" fmla="*/ 152400 w 1759230"/>
              <a:gd name="connsiteY21" fmla="*/ 393700 h 2159000"/>
              <a:gd name="connsiteX22" fmla="*/ 203200 w 1759230"/>
              <a:gd name="connsiteY22" fmla="*/ 374650 h 2159000"/>
              <a:gd name="connsiteX23" fmla="*/ 209550 w 1759230"/>
              <a:gd name="connsiteY23" fmla="*/ 298450 h 2159000"/>
              <a:gd name="connsiteX24" fmla="*/ 222250 w 1759230"/>
              <a:gd name="connsiteY24" fmla="*/ 279400 h 2159000"/>
              <a:gd name="connsiteX25" fmla="*/ 241300 w 1759230"/>
              <a:gd name="connsiteY25" fmla="*/ 196850 h 2159000"/>
              <a:gd name="connsiteX26" fmla="*/ 254000 w 1759230"/>
              <a:gd name="connsiteY26" fmla="*/ 177800 h 2159000"/>
              <a:gd name="connsiteX27" fmla="*/ 292100 w 1759230"/>
              <a:gd name="connsiteY27" fmla="*/ 165100 h 2159000"/>
              <a:gd name="connsiteX28" fmla="*/ 298450 w 1759230"/>
              <a:gd name="connsiteY28" fmla="*/ 139700 h 2159000"/>
              <a:gd name="connsiteX29" fmla="*/ 304800 w 1759230"/>
              <a:gd name="connsiteY29" fmla="*/ 107950 h 2159000"/>
              <a:gd name="connsiteX30" fmla="*/ 317500 w 1759230"/>
              <a:gd name="connsiteY30" fmla="*/ 69850 h 2159000"/>
              <a:gd name="connsiteX31" fmla="*/ 336550 w 1759230"/>
              <a:gd name="connsiteY31" fmla="*/ 63500 h 2159000"/>
              <a:gd name="connsiteX32" fmla="*/ 349250 w 1759230"/>
              <a:gd name="connsiteY32" fmla="*/ 44450 h 2159000"/>
              <a:gd name="connsiteX33" fmla="*/ 387350 w 1759230"/>
              <a:gd name="connsiteY33" fmla="*/ 25400 h 2159000"/>
              <a:gd name="connsiteX34" fmla="*/ 406400 w 1759230"/>
              <a:gd name="connsiteY34" fmla="*/ 12700 h 2159000"/>
              <a:gd name="connsiteX35" fmla="*/ 444500 w 1759230"/>
              <a:gd name="connsiteY35" fmla="*/ 0 h 2159000"/>
              <a:gd name="connsiteX36" fmla="*/ 457200 w 1759230"/>
              <a:gd name="connsiteY36" fmla="*/ 19050 h 2159000"/>
              <a:gd name="connsiteX37" fmla="*/ 469900 w 1759230"/>
              <a:gd name="connsiteY37" fmla="*/ 95250 h 2159000"/>
              <a:gd name="connsiteX38" fmla="*/ 476250 w 1759230"/>
              <a:gd name="connsiteY38" fmla="*/ 171450 h 2159000"/>
              <a:gd name="connsiteX39" fmla="*/ 482600 w 1759230"/>
              <a:gd name="connsiteY39" fmla="*/ 190500 h 2159000"/>
              <a:gd name="connsiteX40" fmla="*/ 501650 w 1759230"/>
              <a:gd name="connsiteY40" fmla="*/ 203200 h 2159000"/>
              <a:gd name="connsiteX41" fmla="*/ 539750 w 1759230"/>
              <a:gd name="connsiteY41" fmla="*/ 228600 h 2159000"/>
              <a:gd name="connsiteX42" fmla="*/ 584200 w 1759230"/>
              <a:gd name="connsiteY42" fmla="*/ 222250 h 2159000"/>
              <a:gd name="connsiteX43" fmla="*/ 603250 w 1759230"/>
              <a:gd name="connsiteY43" fmla="*/ 254000 h 2159000"/>
              <a:gd name="connsiteX44" fmla="*/ 565150 w 1759230"/>
              <a:gd name="connsiteY44" fmla="*/ 266700 h 2159000"/>
              <a:gd name="connsiteX45" fmla="*/ 546100 w 1759230"/>
              <a:gd name="connsiteY45" fmla="*/ 279400 h 2159000"/>
              <a:gd name="connsiteX46" fmla="*/ 571500 w 1759230"/>
              <a:gd name="connsiteY46" fmla="*/ 304800 h 2159000"/>
              <a:gd name="connsiteX47" fmla="*/ 609600 w 1759230"/>
              <a:gd name="connsiteY47" fmla="*/ 330200 h 2159000"/>
              <a:gd name="connsiteX48" fmla="*/ 622300 w 1759230"/>
              <a:gd name="connsiteY48" fmla="*/ 368300 h 2159000"/>
              <a:gd name="connsiteX49" fmla="*/ 628650 w 1759230"/>
              <a:gd name="connsiteY49" fmla="*/ 387350 h 2159000"/>
              <a:gd name="connsiteX50" fmla="*/ 647700 w 1759230"/>
              <a:gd name="connsiteY50" fmla="*/ 393700 h 2159000"/>
              <a:gd name="connsiteX51" fmla="*/ 679450 w 1759230"/>
              <a:gd name="connsiteY51" fmla="*/ 400050 h 2159000"/>
              <a:gd name="connsiteX52" fmla="*/ 698500 w 1759230"/>
              <a:gd name="connsiteY52" fmla="*/ 457200 h 2159000"/>
              <a:gd name="connsiteX53" fmla="*/ 704850 w 1759230"/>
              <a:gd name="connsiteY53" fmla="*/ 476250 h 2159000"/>
              <a:gd name="connsiteX54" fmla="*/ 723900 w 1759230"/>
              <a:gd name="connsiteY54" fmla="*/ 488950 h 2159000"/>
              <a:gd name="connsiteX55" fmla="*/ 755650 w 1759230"/>
              <a:gd name="connsiteY55" fmla="*/ 533400 h 2159000"/>
              <a:gd name="connsiteX56" fmla="*/ 774700 w 1759230"/>
              <a:gd name="connsiteY56" fmla="*/ 546100 h 2159000"/>
              <a:gd name="connsiteX57" fmla="*/ 781050 w 1759230"/>
              <a:gd name="connsiteY57" fmla="*/ 565150 h 2159000"/>
              <a:gd name="connsiteX58" fmla="*/ 742950 w 1759230"/>
              <a:gd name="connsiteY58" fmla="*/ 641350 h 2159000"/>
              <a:gd name="connsiteX59" fmla="*/ 736600 w 1759230"/>
              <a:gd name="connsiteY59" fmla="*/ 660400 h 2159000"/>
              <a:gd name="connsiteX60" fmla="*/ 742950 w 1759230"/>
              <a:gd name="connsiteY60" fmla="*/ 679450 h 2159000"/>
              <a:gd name="connsiteX61" fmla="*/ 762000 w 1759230"/>
              <a:gd name="connsiteY61" fmla="*/ 685800 h 2159000"/>
              <a:gd name="connsiteX62" fmla="*/ 819150 w 1759230"/>
              <a:gd name="connsiteY62" fmla="*/ 692150 h 2159000"/>
              <a:gd name="connsiteX63" fmla="*/ 806450 w 1759230"/>
              <a:gd name="connsiteY63" fmla="*/ 755650 h 2159000"/>
              <a:gd name="connsiteX64" fmla="*/ 787400 w 1759230"/>
              <a:gd name="connsiteY64" fmla="*/ 793750 h 2159000"/>
              <a:gd name="connsiteX65" fmla="*/ 831850 w 1759230"/>
              <a:gd name="connsiteY65" fmla="*/ 838200 h 2159000"/>
              <a:gd name="connsiteX66" fmla="*/ 850900 w 1759230"/>
              <a:gd name="connsiteY66" fmla="*/ 850900 h 2159000"/>
              <a:gd name="connsiteX67" fmla="*/ 876300 w 1759230"/>
              <a:gd name="connsiteY67" fmla="*/ 889000 h 2159000"/>
              <a:gd name="connsiteX68" fmla="*/ 889000 w 1759230"/>
              <a:gd name="connsiteY68" fmla="*/ 908050 h 2159000"/>
              <a:gd name="connsiteX69" fmla="*/ 908050 w 1759230"/>
              <a:gd name="connsiteY69" fmla="*/ 914400 h 2159000"/>
              <a:gd name="connsiteX70" fmla="*/ 1028700 w 1759230"/>
              <a:gd name="connsiteY70" fmla="*/ 958850 h 2159000"/>
              <a:gd name="connsiteX71" fmla="*/ 1035050 w 1759230"/>
              <a:gd name="connsiteY71" fmla="*/ 977900 h 2159000"/>
              <a:gd name="connsiteX72" fmla="*/ 1016000 w 1759230"/>
              <a:gd name="connsiteY72" fmla="*/ 1041400 h 2159000"/>
              <a:gd name="connsiteX73" fmla="*/ 1041400 w 1759230"/>
              <a:gd name="connsiteY73" fmla="*/ 1117600 h 2159000"/>
              <a:gd name="connsiteX74" fmla="*/ 1085850 w 1759230"/>
              <a:gd name="connsiteY74" fmla="*/ 1111250 h 2159000"/>
              <a:gd name="connsiteX75" fmla="*/ 1104900 w 1759230"/>
              <a:gd name="connsiteY75" fmla="*/ 1104900 h 2159000"/>
              <a:gd name="connsiteX76" fmla="*/ 1123950 w 1759230"/>
              <a:gd name="connsiteY76" fmla="*/ 1092200 h 2159000"/>
              <a:gd name="connsiteX77" fmla="*/ 1276350 w 1759230"/>
              <a:gd name="connsiteY77" fmla="*/ 1085850 h 2159000"/>
              <a:gd name="connsiteX78" fmla="*/ 1301750 w 1759230"/>
              <a:gd name="connsiteY78" fmla="*/ 1092200 h 2159000"/>
              <a:gd name="connsiteX79" fmla="*/ 1314450 w 1759230"/>
              <a:gd name="connsiteY79" fmla="*/ 1130300 h 2159000"/>
              <a:gd name="connsiteX80" fmla="*/ 1327150 w 1759230"/>
              <a:gd name="connsiteY80" fmla="*/ 1168400 h 2159000"/>
              <a:gd name="connsiteX81" fmla="*/ 1333500 w 1759230"/>
              <a:gd name="connsiteY81" fmla="*/ 1187450 h 2159000"/>
              <a:gd name="connsiteX82" fmla="*/ 1339850 w 1759230"/>
              <a:gd name="connsiteY82" fmla="*/ 1206500 h 2159000"/>
              <a:gd name="connsiteX83" fmla="*/ 1377950 w 1759230"/>
              <a:gd name="connsiteY83" fmla="*/ 1231900 h 2159000"/>
              <a:gd name="connsiteX84" fmla="*/ 1397000 w 1759230"/>
              <a:gd name="connsiteY84" fmla="*/ 1244600 h 2159000"/>
              <a:gd name="connsiteX85" fmla="*/ 1422400 w 1759230"/>
              <a:gd name="connsiteY85" fmla="*/ 1282700 h 2159000"/>
              <a:gd name="connsiteX86" fmla="*/ 1536700 w 1759230"/>
              <a:gd name="connsiteY86" fmla="*/ 1308100 h 2159000"/>
              <a:gd name="connsiteX87" fmla="*/ 1555750 w 1759230"/>
              <a:gd name="connsiteY87" fmla="*/ 1327150 h 2159000"/>
              <a:gd name="connsiteX88" fmla="*/ 1574800 w 1759230"/>
              <a:gd name="connsiteY88" fmla="*/ 1339850 h 2159000"/>
              <a:gd name="connsiteX89" fmla="*/ 1644650 w 1759230"/>
              <a:gd name="connsiteY89" fmla="*/ 1352550 h 2159000"/>
              <a:gd name="connsiteX90" fmla="*/ 1670050 w 1759230"/>
              <a:gd name="connsiteY90" fmla="*/ 1390650 h 2159000"/>
              <a:gd name="connsiteX91" fmla="*/ 1682750 w 1759230"/>
              <a:gd name="connsiteY91" fmla="*/ 1409700 h 2159000"/>
              <a:gd name="connsiteX92" fmla="*/ 1720850 w 1759230"/>
              <a:gd name="connsiteY92" fmla="*/ 1435100 h 2159000"/>
              <a:gd name="connsiteX93" fmla="*/ 1739900 w 1759230"/>
              <a:gd name="connsiteY93" fmla="*/ 1447800 h 2159000"/>
              <a:gd name="connsiteX94" fmla="*/ 1752600 w 1759230"/>
              <a:gd name="connsiteY94" fmla="*/ 1466850 h 2159000"/>
              <a:gd name="connsiteX95" fmla="*/ 1752600 w 1759230"/>
              <a:gd name="connsiteY95" fmla="*/ 1619250 h 2159000"/>
              <a:gd name="connsiteX96" fmla="*/ 1746250 w 1759230"/>
              <a:gd name="connsiteY96" fmla="*/ 1638300 h 2159000"/>
              <a:gd name="connsiteX97" fmla="*/ 1708150 w 1759230"/>
              <a:gd name="connsiteY97" fmla="*/ 1663700 h 2159000"/>
              <a:gd name="connsiteX98" fmla="*/ 1689100 w 1759230"/>
              <a:gd name="connsiteY98" fmla="*/ 1676400 h 2159000"/>
              <a:gd name="connsiteX99" fmla="*/ 1670050 w 1759230"/>
              <a:gd name="connsiteY99" fmla="*/ 1689100 h 2159000"/>
              <a:gd name="connsiteX100" fmla="*/ 1663700 w 1759230"/>
              <a:gd name="connsiteY100" fmla="*/ 1752600 h 2159000"/>
              <a:gd name="connsiteX101" fmla="*/ 1638300 w 1759230"/>
              <a:gd name="connsiteY101" fmla="*/ 1765300 h 2159000"/>
              <a:gd name="connsiteX102" fmla="*/ 1600200 w 1759230"/>
              <a:gd name="connsiteY102" fmla="*/ 1790700 h 2159000"/>
              <a:gd name="connsiteX103" fmla="*/ 1562100 w 1759230"/>
              <a:gd name="connsiteY103" fmla="*/ 1803400 h 2159000"/>
              <a:gd name="connsiteX104" fmla="*/ 1536700 w 1759230"/>
              <a:gd name="connsiteY104" fmla="*/ 1828800 h 2159000"/>
              <a:gd name="connsiteX105" fmla="*/ 1517650 w 1759230"/>
              <a:gd name="connsiteY105" fmla="*/ 1841500 h 2159000"/>
              <a:gd name="connsiteX106" fmla="*/ 1219200 w 1759230"/>
              <a:gd name="connsiteY106" fmla="*/ 1847850 h 2159000"/>
              <a:gd name="connsiteX107" fmla="*/ 1187450 w 1759230"/>
              <a:gd name="connsiteY107" fmla="*/ 1873250 h 2159000"/>
              <a:gd name="connsiteX108" fmla="*/ 1149350 w 1759230"/>
              <a:gd name="connsiteY108" fmla="*/ 1892300 h 2159000"/>
              <a:gd name="connsiteX109" fmla="*/ 1117600 w 1759230"/>
              <a:gd name="connsiteY109" fmla="*/ 1885950 h 2159000"/>
              <a:gd name="connsiteX110" fmla="*/ 1079500 w 1759230"/>
              <a:gd name="connsiteY110" fmla="*/ 1873250 h 2159000"/>
              <a:gd name="connsiteX111" fmla="*/ 1066800 w 1759230"/>
              <a:gd name="connsiteY111" fmla="*/ 1892300 h 2159000"/>
              <a:gd name="connsiteX112" fmla="*/ 1079500 w 1759230"/>
              <a:gd name="connsiteY112" fmla="*/ 1943100 h 2159000"/>
              <a:gd name="connsiteX113" fmla="*/ 1060450 w 1759230"/>
              <a:gd name="connsiteY113" fmla="*/ 1993900 h 2159000"/>
              <a:gd name="connsiteX114" fmla="*/ 1041400 w 1759230"/>
              <a:gd name="connsiteY114" fmla="*/ 2000250 h 2159000"/>
              <a:gd name="connsiteX115" fmla="*/ 1028700 w 1759230"/>
              <a:gd name="connsiteY115" fmla="*/ 2019300 h 2159000"/>
              <a:gd name="connsiteX116" fmla="*/ 1009650 w 1759230"/>
              <a:gd name="connsiteY116" fmla="*/ 2032000 h 2159000"/>
              <a:gd name="connsiteX117" fmla="*/ 984250 w 1759230"/>
              <a:gd name="connsiteY117" fmla="*/ 2070100 h 2159000"/>
              <a:gd name="connsiteX118" fmla="*/ 939800 w 1759230"/>
              <a:gd name="connsiteY118" fmla="*/ 2095500 h 2159000"/>
              <a:gd name="connsiteX119" fmla="*/ 882650 w 1759230"/>
              <a:gd name="connsiteY119" fmla="*/ 2139950 h 2159000"/>
              <a:gd name="connsiteX120" fmla="*/ 844550 w 1759230"/>
              <a:gd name="connsiteY120" fmla="*/ 2152650 h 2159000"/>
              <a:gd name="connsiteX121" fmla="*/ 825500 w 1759230"/>
              <a:gd name="connsiteY121" fmla="*/ 2159000 h 2159000"/>
              <a:gd name="connsiteX122" fmla="*/ 781050 w 1759230"/>
              <a:gd name="connsiteY122" fmla="*/ 2152650 h 2159000"/>
              <a:gd name="connsiteX123" fmla="*/ 774700 w 1759230"/>
              <a:gd name="connsiteY123" fmla="*/ 2133600 h 2159000"/>
              <a:gd name="connsiteX124" fmla="*/ 736600 w 1759230"/>
              <a:gd name="connsiteY124" fmla="*/ 2139950 h 2159000"/>
              <a:gd name="connsiteX125" fmla="*/ 755650 w 1759230"/>
              <a:gd name="connsiteY125" fmla="*/ 2120900 h 2159000"/>
              <a:gd name="connsiteX126" fmla="*/ 717550 w 1759230"/>
              <a:gd name="connsiteY126" fmla="*/ 2114550 h 2159000"/>
              <a:gd name="connsiteX127" fmla="*/ 673100 w 1759230"/>
              <a:gd name="connsiteY127" fmla="*/ 2101850 h 2159000"/>
              <a:gd name="connsiteX128" fmla="*/ 660400 w 1759230"/>
              <a:gd name="connsiteY128" fmla="*/ 2082800 h 2159000"/>
              <a:gd name="connsiteX129" fmla="*/ 622300 w 1759230"/>
              <a:gd name="connsiteY129" fmla="*/ 2057400 h 2159000"/>
              <a:gd name="connsiteX130" fmla="*/ 603250 w 1759230"/>
              <a:gd name="connsiteY130" fmla="*/ 2019300 h 2159000"/>
              <a:gd name="connsiteX131" fmla="*/ 596900 w 1759230"/>
              <a:gd name="connsiteY131" fmla="*/ 2000250 h 2159000"/>
              <a:gd name="connsiteX132" fmla="*/ 571500 w 1759230"/>
              <a:gd name="connsiteY132" fmla="*/ 1962150 h 2159000"/>
              <a:gd name="connsiteX133" fmla="*/ 558800 w 1759230"/>
              <a:gd name="connsiteY133" fmla="*/ 1943100 h 2159000"/>
              <a:gd name="connsiteX134" fmla="*/ 552450 w 1759230"/>
              <a:gd name="connsiteY134" fmla="*/ 1816100 h 2159000"/>
              <a:gd name="connsiteX135" fmla="*/ 539750 w 1759230"/>
              <a:gd name="connsiteY135" fmla="*/ 1778000 h 2159000"/>
              <a:gd name="connsiteX136" fmla="*/ 501650 w 1759230"/>
              <a:gd name="connsiteY136" fmla="*/ 1752600 h 2159000"/>
              <a:gd name="connsiteX137" fmla="*/ 495300 w 1759230"/>
              <a:gd name="connsiteY137" fmla="*/ 1733550 h 2159000"/>
              <a:gd name="connsiteX138" fmla="*/ 463550 w 1759230"/>
              <a:gd name="connsiteY138" fmla="*/ 1695450 h 2159000"/>
              <a:gd name="connsiteX139" fmla="*/ 450850 w 1759230"/>
              <a:gd name="connsiteY139" fmla="*/ 1657350 h 2159000"/>
              <a:gd name="connsiteX140" fmla="*/ 457200 w 1759230"/>
              <a:gd name="connsiteY140" fmla="*/ 1619250 h 2159000"/>
              <a:gd name="connsiteX141" fmla="*/ 488950 w 1759230"/>
              <a:gd name="connsiteY141" fmla="*/ 1593850 h 2159000"/>
              <a:gd name="connsiteX142" fmla="*/ 508000 w 1759230"/>
              <a:gd name="connsiteY142" fmla="*/ 1581150 h 2159000"/>
              <a:gd name="connsiteX143" fmla="*/ 527050 w 1759230"/>
              <a:gd name="connsiteY143" fmla="*/ 1574800 h 2159000"/>
              <a:gd name="connsiteX144" fmla="*/ 577850 w 1759230"/>
              <a:gd name="connsiteY144" fmla="*/ 1562100 h 2159000"/>
              <a:gd name="connsiteX145" fmla="*/ 622300 w 1759230"/>
              <a:gd name="connsiteY145" fmla="*/ 1517650 h 2159000"/>
              <a:gd name="connsiteX146" fmla="*/ 654050 w 1759230"/>
              <a:gd name="connsiteY146" fmla="*/ 1524000 h 2159000"/>
              <a:gd name="connsiteX147" fmla="*/ 673100 w 1759230"/>
              <a:gd name="connsiteY147" fmla="*/ 1536700 h 2159000"/>
              <a:gd name="connsiteX148" fmla="*/ 692150 w 1759230"/>
              <a:gd name="connsiteY148" fmla="*/ 1543050 h 2159000"/>
              <a:gd name="connsiteX149" fmla="*/ 698500 w 1759230"/>
              <a:gd name="connsiteY149" fmla="*/ 1524000 h 2159000"/>
              <a:gd name="connsiteX150" fmla="*/ 685800 w 1759230"/>
              <a:gd name="connsiteY150" fmla="*/ 1485900 h 2159000"/>
              <a:gd name="connsiteX151" fmla="*/ 628650 w 1759230"/>
              <a:gd name="connsiteY151" fmla="*/ 1441450 h 2159000"/>
              <a:gd name="connsiteX152" fmla="*/ 615950 w 1759230"/>
              <a:gd name="connsiteY152" fmla="*/ 1339850 h 2159000"/>
              <a:gd name="connsiteX153" fmla="*/ 609600 w 1759230"/>
              <a:gd name="connsiteY153" fmla="*/ 1314450 h 2159000"/>
              <a:gd name="connsiteX154" fmla="*/ 552450 w 1759230"/>
              <a:gd name="connsiteY154" fmla="*/ 1282700 h 2159000"/>
              <a:gd name="connsiteX155" fmla="*/ 533400 w 1759230"/>
              <a:gd name="connsiteY155" fmla="*/ 1270000 h 2159000"/>
              <a:gd name="connsiteX156" fmla="*/ 520700 w 1759230"/>
              <a:gd name="connsiteY156" fmla="*/ 1231900 h 2159000"/>
              <a:gd name="connsiteX157" fmla="*/ 482600 w 1759230"/>
              <a:gd name="connsiteY157" fmla="*/ 1200150 h 2159000"/>
              <a:gd name="connsiteX158" fmla="*/ 463550 w 1759230"/>
              <a:gd name="connsiteY158" fmla="*/ 1162050 h 2159000"/>
              <a:gd name="connsiteX159" fmla="*/ 406400 w 1759230"/>
              <a:gd name="connsiteY159" fmla="*/ 1117600 h 2159000"/>
              <a:gd name="connsiteX160" fmla="*/ 349250 w 1759230"/>
              <a:gd name="connsiteY160" fmla="*/ 1111250 h 2159000"/>
              <a:gd name="connsiteX161" fmla="*/ 330200 w 1759230"/>
              <a:gd name="connsiteY161" fmla="*/ 1098550 h 2159000"/>
              <a:gd name="connsiteX162" fmla="*/ 247650 w 1759230"/>
              <a:gd name="connsiteY162" fmla="*/ 1111250 h 2159000"/>
              <a:gd name="connsiteX163" fmla="*/ 209550 w 1759230"/>
              <a:gd name="connsiteY163" fmla="*/ 1117600 h 2159000"/>
              <a:gd name="connsiteX164" fmla="*/ 171450 w 1759230"/>
              <a:gd name="connsiteY164" fmla="*/ 1130300 h 2159000"/>
              <a:gd name="connsiteX165" fmla="*/ 133350 w 1759230"/>
              <a:gd name="connsiteY165" fmla="*/ 1117600 h 2159000"/>
              <a:gd name="connsiteX166" fmla="*/ 107950 w 1759230"/>
              <a:gd name="connsiteY166" fmla="*/ 1085850 h 2159000"/>
              <a:gd name="connsiteX167" fmla="*/ 38100 w 1759230"/>
              <a:gd name="connsiteY167" fmla="*/ 104775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1759230" h="2159000">
                <a:moveTo>
                  <a:pt x="38100" y="1047750"/>
                </a:moveTo>
                <a:cubicBezTo>
                  <a:pt x="31750" y="1040342"/>
                  <a:pt x="63374" y="1050034"/>
                  <a:pt x="69850" y="1041400"/>
                </a:cubicBezTo>
                <a:cubicBezTo>
                  <a:pt x="74429" y="1035295"/>
                  <a:pt x="62893" y="1027376"/>
                  <a:pt x="57150" y="1022350"/>
                </a:cubicBezTo>
                <a:cubicBezTo>
                  <a:pt x="45663" y="1012299"/>
                  <a:pt x="31750" y="1005417"/>
                  <a:pt x="19050" y="996950"/>
                </a:cubicBezTo>
                <a:lnTo>
                  <a:pt x="0" y="984250"/>
                </a:lnTo>
                <a:cubicBezTo>
                  <a:pt x="2117" y="971550"/>
                  <a:pt x="-1033" y="956698"/>
                  <a:pt x="6350" y="946150"/>
                </a:cubicBezTo>
                <a:cubicBezTo>
                  <a:pt x="15103" y="933646"/>
                  <a:pt x="44450" y="920750"/>
                  <a:pt x="44450" y="920750"/>
                </a:cubicBezTo>
                <a:cubicBezTo>
                  <a:pt x="46567" y="914400"/>
                  <a:pt x="47807" y="907687"/>
                  <a:pt x="50800" y="901700"/>
                </a:cubicBezTo>
                <a:cubicBezTo>
                  <a:pt x="54213" y="894874"/>
                  <a:pt x="60494" y="889665"/>
                  <a:pt x="63500" y="882650"/>
                </a:cubicBezTo>
                <a:cubicBezTo>
                  <a:pt x="66938" y="874628"/>
                  <a:pt x="67452" y="865641"/>
                  <a:pt x="69850" y="857250"/>
                </a:cubicBezTo>
                <a:cubicBezTo>
                  <a:pt x="71689" y="850814"/>
                  <a:pt x="74083" y="844550"/>
                  <a:pt x="76200" y="838200"/>
                </a:cubicBezTo>
                <a:cubicBezTo>
                  <a:pt x="79933" y="771011"/>
                  <a:pt x="74004" y="748152"/>
                  <a:pt x="88900" y="698500"/>
                </a:cubicBezTo>
                <a:cubicBezTo>
                  <a:pt x="92747" y="685678"/>
                  <a:pt x="97367" y="673100"/>
                  <a:pt x="101600" y="660400"/>
                </a:cubicBezTo>
                <a:lnTo>
                  <a:pt x="107950" y="641350"/>
                </a:lnTo>
                <a:cubicBezTo>
                  <a:pt x="94095" y="599786"/>
                  <a:pt x="113338" y="640580"/>
                  <a:pt x="82550" y="615950"/>
                </a:cubicBezTo>
                <a:cubicBezTo>
                  <a:pt x="76591" y="611182"/>
                  <a:pt x="75246" y="602296"/>
                  <a:pt x="69850" y="596900"/>
                </a:cubicBezTo>
                <a:cubicBezTo>
                  <a:pt x="64454" y="591504"/>
                  <a:pt x="57150" y="588433"/>
                  <a:pt x="50800" y="584200"/>
                </a:cubicBezTo>
                <a:cubicBezTo>
                  <a:pt x="37662" y="564492"/>
                  <a:pt x="28757" y="560863"/>
                  <a:pt x="44450" y="533400"/>
                </a:cubicBezTo>
                <a:cubicBezTo>
                  <a:pt x="52317" y="519633"/>
                  <a:pt x="70953" y="520793"/>
                  <a:pt x="82550" y="514350"/>
                </a:cubicBezTo>
                <a:cubicBezTo>
                  <a:pt x="95893" y="506937"/>
                  <a:pt x="120650" y="488950"/>
                  <a:pt x="120650" y="488950"/>
                </a:cubicBezTo>
                <a:lnTo>
                  <a:pt x="146050" y="412750"/>
                </a:lnTo>
                <a:cubicBezTo>
                  <a:pt x="148167" y="406400"/>
                  <a:pt x="146831" y="397413"/>
                  <a:pt x="152400" y="393700"/>
                </a:cubicBezTo>
                <a:cubicBezTo>
                  <a:pt x="180430" y="375013"/>
                  <a:pt x="163966" y="382497"/>
                  <a:pt x="203200" y="374650"/>
                </a:cubicBezTo>
                <a:cubicBezTo>
                  <a:pt x="232260" y="331060"/>
                  <a:pt x="202357" y="384763"/>
                  <a:pt x="209550" y="298450"/>
                </a:cubicBezTo>
                <a:cubicBezTo>
                  <a:pt x="210184" y="290845"/>
                  <a:pt x="218017" y="285750"/>
                  <a:pt x="222250" y="279400"/>
                </a:cubicBezTo>
                <a:cubicBezTo>
                  <a:pt x="225178" y="258907"/>
                  <a:pt x="228621" y="215868"/>
                  <a:pt x="241300" y="196850"/>
                </a:cubicBezTo>
                <a:cubicBezTo>
                  <a:pt x="245533" y="190500"/>
                  <a:pt x="247528" y="181845"/>
                  <a:pt x="254000" y="177800"/>
                </a:cubicBezTo>
                <a:cubicBezTo>
                  <a:pt x="265352" y="170705"/>
                  <a:pt x="292100" y="165100"/>
                  <a:pt x="292100" y="165100"/>
                </a:cubicBezTo>
                <a:cubicBezTo>
                  <a:pt x="294217" y="156633"/>
                  <a:pt x="296557" y="148219"/>
                  <a:pt x="298450" y="139700"/>
                </a:cubicBezTo>
                <a:cubicBezTo>
                  <a:pt x="300791" y="129164"/>
                  <a:pt x="301960" y="118363"/>
                  <a:pt x="304800" y="107950"/>
                </a:cubicBezTo>
                <a:cubicBezTo>
                  <a:pt x="308322" y="95035"/>
                  <a:pt x="304800" y="74083"/>
                  <a:pt x="317500" y="69850"/>
                </a:cubicBezTo>
                <a:lnTo>
                  <a:pt x="336550" y="63500"/>
                </a:lnTo>
                <a:cubicBezTo>
                  <a:pt x="340783" y="57150"/>
                  <a:pt x="343854" y="49846"/>
                  <a:pt x="349250" y="44450"/>
                </a:cubicBezTo>
                <a:cubicBezTo>
                  <a:pt x="367448" y="26252"/>
                  <a:pt x="366692" y="35729"/>
                  <a:pt x="387350" y="25400"/>
                </a:cubicBezTo>
                <a:cubicBezTo>
                  <a:pt x="394176" y="21987"/>
                  <a:pt x="399426" y="15800"/>
                  <a:pt x="406400" y="12700"/>
                </a:cubicBezTo>
                <a:cubicBezTo>
                  <a:pt x="418633" y="7263"/>
                  <a:pt x="444500" y="0"/>
                  <a:pt x="444500" y="0"/>
                </a:cubicBezTo>
                <a:cubicBezTo>
                  <a:pt x="448733" y="6350"/>
                  <a:pt x="454194" y="12035"/>
                  <a:pt x="457200" y="19050"/>
                </a:cubicBezTo>
                <a:cubicBezTo>
                  <a:pt x="464417" y="35890"/>
                  <a:pt x="468865" y="84901"/>
                  <a:pt x="469900" y="95250"/>
                </a:cubicBezTo>
                <a:cubicBezTo>
                  <a:pt x="472436" y="120612"/>
                  <a:pt x="472881" y="146186"/>
                  <a:pt x="476250" y="171450"/>
                </a:cubicBezTo>
                <a:cubicBezTo>
                  <a:pt x="477135" y="178085"/>
                  <a:pt x="478419" y="185273"/>
                  <a:pt x="482600" y="190500"/>
                </a:cubicBezTo>
                <a:cubicBezTo>
                  <a:pt x="487368" y="196459"/>
                  <a:pt x="495787" y="198314"/>
                  <a:pt x="501650" y="203200"/>
                </a:cubicBezTo>
                <a:cubicBezTo>
                  <a:pt x="533361" y="229626"/>
                  <a:pt x="506272" y="217441"/>
                  <a:pt x="539750" y="228600"/>
                </a:cubicBezTo>
                <a:cubicBezTo>
                  <a:pt x="554567" y="226483"/>
                  <a:pt x="569233" y="222250"/>
                  <a:pt x="584200" y="222250"/>
                </a:cubicBezTo>
                <a:cubicBezTo>
                  <a:pt x="602868" y="222250"/>
                  <a:pt x="640391" y="226144"/>
                  <a:pt x="603250" y="254000"/>
                </a:cubicBezTo>
                <a:cubicBezTo>
                  <a:pt x="592540" y="262032"/>
                  <a:pt x="576289" y="259274"/>
                  <a:pt x="565150" y="266700"/>
                </a:cubicBezTo>
                <a:lnTo>
                  <a:pt x="546100" y="279400"/>
                </a:lnTo>
                <a:cubicBezTo>
                  <a:pt x="556876" y="311727"/>
                  <a:pt x="543791" y="289406"/>
                  <a:pt x="571500" y="304800"/>
                </a:cubicBezTo>
                <a:cubicBezTo>
                  <a:pt x="584843" y="312213"/>
                  <a:pt x="609600" y="330200"/>
                  <a:pt x="609600" y="330200"/>
                </a:cubicBezTo>
                <a:lnTo>
                  <a:pt x="622300" y="368300"/>
                </a:lnTo>
                <a:cubicBezTo>
                  <a:pt x="624417" y="374650"/>
                  <a:pt x="622300" y="385233"/>
                  <a:pt x="628650" y="387350"/>
                </a:cubicBezTo>
                <a:cubicBezTo>
                  <a:pt x="635000" y="389467"/>
                  <a:pt x="641206" y="392077"/>
                  <a:pt x="647700" y="393700"/>
                </a:cubicBezTo>
                <a:cubicBezTo>
                  <a:pt x="658171" y="396318"/>
                  <a:pt x="668867" y="397933"/>
                  <a:pt x="679450" y="400050"/>
                </a:cubicBezTo>
                <a:lnTo>
                  <a:pt x="698500" y="457200"/>
                </a:lnTo>
                <a:cubicBezTo>
                  <a:pt x="700617" y="463550"/>
                  <a:pt x="699281" y="472537"/>
                  <a:pt x="704850" y="476250"/>
                </a:cubicBezTo>
                <a:lnTo>
                  <a:pt x="723900" y="488950"/>
                </a:lnTo>
                <a:cubicBezTo>
                  <a:pt x="742950" y="546100"/>
                  <a:pt x="721783" y="516467"/>
                  <a:pt x="755650" y="533400"/>
                </a:cubicBezTo>
                <a:cubicBezTo>
                  <a:pt x="762476" y="536813"/>
                  <a:pt x="768350" y="541867"/>
                  <a:pt x="774700" y="546100"/>
                </a:cubicBezTo>
                <a:cubicBezTo>
                  <a:pt x="776817" y="552450"/>
                  <a:pt x="781789" y="558497"/>
                  <a:pt x="781050" y="565150"/>
                </a:cubicBezTo>
                <a:cubicBezTo>
                  <a:pt x="773852" y="629928"/>
                  <a:pt x="763999" y="578204"/>
                  <a:pt x="742950" y="641350"/>
                </a:cubicBezTo>
                <a:lnTo>
                  <a:pt x="736600" y="660400"/>
                </a:lnTo>
                <a:cubicBezTo>
                  <a:pt x="738717" y="666750"/>
                  <a:pt x="738217" y="674717"/>
                  <a:pt x="742950" y="679450"/>
                </a:cubicBezTo>
                <a:cubicBezTo>
                  <a:pt x="747683" y="684183"/>
                  <a:pt x="755398" y="684700"/>
                  <a:pt x="762000" y="685800"/>
                </a:cubicBezTo>
                <a:cubicBezTo>
                  <a:pt x="780906" y="688951"/>
                  <a:pt x="800100" y="690033"/>
                  <a:pt x="819150" y="692150"/>
                </a:cubicBezTo>
                <a:cubicBezTo>
                  <a:pt x="816810" y="708531"/>
                  <a:pt x="815316" y="737917"/>
                  <a:pt x="806450" y="755650"/>
                </a:cubicBezTo>
                <a:cubicBezTo>
                  <a:pt x="781831" y="804889"/>
                  <a:pt x="803361" y="745867"/>
                  <a:pt x="787400" y="793750"/>
                </a:cubicBezTo>
                <a:cubicBezTo>
                  <a:pt x="798577" y="827280"/>
                  <a:pt x="788181" y="809087"/>
                  <a:pt x="831850" y="838200"/>
                </a:cubicBezTo>
                <a:lnTo>
                  <a:pt x="850900" y="850900"/>
                </a:lnTo>
                <a:lnTo>
                  <a:pt x="876300" y="889000"/>
                </a:lnTo>
                <a:cubicBezTo>
                  <a:pt x="880533" y="895350"/>
                  <a:pt x="881760" y="905637"/>
                  <a:pt x="889000" y="908050"/>
                </a:cubicBezTo>
                <a:lnTo>
                  <a:pt x="908050" y="914400"/>
                </a:lnTo>
                <a:cubicBezTo>
                  <a:pt x="932149" y="986696"/>
                  <a:pt x="907386" y="951714"/>
                  <a:pt x="1028700" y="958850"/>
                </a:cubicBezTo>
                <a:cubicBezTo>
                  <a:pt x="1030817" y="965200"/>
                  <a:pt x="1035050" y="971207"/>
                  <a:pt x="1035050" y="977900"/>
                </a:cubicBezTo>
                <a:cubicBezTo>
                  <a:pt x="1035050" y="1018761"/>
                  <a:pt x="1033214" y="1015579"/>
                  <a:pt x="1016000" y="1041400"/>
                </a:cubicBezTo>
                <a:cubicBezTo>
                  <a:pt x="1017016" y="1050540"/>
                  <a:pt x="1011761" y="1111672"/>
                  <a:pt x="1041400" y="1117600"/>
                </a:cubicBezTo>
                <a:cubicBezTo>
                  <a:pt x="1056076" y="1120535"/>
                  <a:pt x="1071033" y="1113367"/>
                  <a:pt x="1085850" y="1111250"/>
                </a:cubicBezTo>
                <a:cubicBezTo>
                  <a:pt x="1092200" y="1109133"/>
                  <a:pt x="1098913" y="1107893"/>
                  <a:pt x="1104900" y="1104900"/>
                </a:cubicBezTo>
                <a:cubicBezTo>
                  <a:pt x="1111726" y="1101487"/>
                  <a:pt x="1116365" y="1093043"/>
                  <a:pt x="1123950" y="1092200"/>
                </a:cubicBezTo>
                <a:cubicBezTo>
                  <a:pt x="1174483" y="1086585"/>
                  <a:pt x="1225550" y="1087967"/>
                  <a:pt x="1276350" y="1085850"/>
                </a:cubicBezTo>
                <a:cubicBezTo>
                  <a:pt x="1284817" y="1087967"/>
                  <a:pt x="1296070" y="1085574"/>
                  <a:pt x="1301750" y="1092200"/>
                </a:cubicBezTo>
                <a:cubicBezTo>
                  <a:pt x="1310462" y="1102364"/>
                  <a:pt x="1310217" y="1117600"/>
                  <a:pt x="1314450" y="1130300"/>
                </a:cubicBezTo>
                <a:lnTo>
                  <a:pt x="1327150" y="1168400"/>
                </a:lnTo>
                <a:lnTo>
                  <a:pt x="1333500" y="1187450"/>
                </a:lnTo>
                <a:cubicBezTo>
                  <a:pt x="1335617" y="1193800"/>
                  <a:pt x="1334281" y="1202787"/>
                  <a:pt x="1339850" y="1206500"/>
                </a:cubicBezTo>
                <a:lnTo>
                  <a:pt x="1377950" y="1231900"/>
                </a:lnTo>
                <a:lnTo>
                  <a:pt x="1397000" y="1244600"/>
                </a:lnTo>
                <a:lnTo>
                  <a:pt x="1422400" y="1282700"/>
                </a:lnTo>
                <a:cubicBezTo>
                  <a:pt x="1453923" y="1329984"/>
                  <a:pt x="1427483" y="1301274"/>
                  <a:pt x="1536700" y="1308100"/>
                </a:cubicBezTo>
                <a:cubicBezTo>
                  <a:pt x="1543050" y="1314450"/>
                  <a:pt x="1548851" y="1321401"/>
                  <a:pt x="1555750" y="1327150"/>
                </a:cubicBezTo>
                <a:cubicBezTo>
                  <a:pt x="1561613" y="1332036"/>
                  <a:pt x="1567974" y="1336437"/>
                  <a:pt x="1574800" y="1339850"/>
                </a:cubicBezTo>
                <a:cubicBezTo>
                  <a:pt x="1594377" y="1349639"/>
                  <a:pt x="1627138" y="1350361"/>
                  <a:pt x="1644650" y="1352550"/>
                </a:cubicBezTo>
                <a:lnTo>
                  <a:pt x="1670050" y="1390650"/>
                </a:lnTo>
                <a:cubicBezTo>
                  <a:pt x="1674283" y="1397000"/>
                  <a:pt x="1676400" y="1405467"/>
                  <a:pt x="1682750" y="1409700"/>
                </a:cubicBezTo>
                <a:lnTo>
                  <a:pt x="1720850" y="1435100"/>
                </a:lnTo>
                <a:lnTo>
                  <a:pt x="1739900" y="1447800"/>
                </a:lnTo>
                <a:cubicBezTo>
                  <a:pt x="1744133" y="1454150"/>
                  <a:pt x="1750407" y="1459540"/>
                  <a:pt x="1752600" y="1466850"/>
                </a:cubicBezTo>
                <a:cubicBezTo>
                  <a:pt x="1765620" y="1510249"/>
                  <a:pt x="1756042" y="1584825"/>
                  <a:pt x="1752600" y="1619250"/>
                </a:cubicBezTo>
                <a:cubicBezTo>
                  <a:pt x="1751934" y="1625910"/>
                  <a:pt x="1750983" y="1633567"/>
                  <a:pt x="1746250" y="1638300"/>
                </a:cubicBezTo>
                <a:cubicBezTo>
                  <a:pt x="1735457" y="1649093"/>
                  <a:pt x="1720850" y="1655233"/>
                  <a:pt x="1708150" y="1663700"/>
                </a:cubicBezTo>
                <a:lnTo>
                  <a:pt x="1689100" y="1676400"/>
                </a:lnTo>
                <a:lnTo>
                  <a:pt x="1670050" y="1689100"/>
                </a:lnTo>
                <a:cubicBezTo>
                  <a:pt x="1667933" y="1710267"/>
                  <a:pt x="1671882" y="1732964"/>
                  <a:pt x="1663700" y="1752600"/>
                </a:cubicBezTo>
                <a:cubicBezTo>
                  <a:pt x="1660059" y="1761338"/>
                  <a:pt x="1646417" y="1760430"/>
                  <a:pt x="1638300" y="1765300"/>
                </a:cubicBezTo>
                <a:cubicBezTo>
                  <a:pt x="1625212" y="1773153"/>
                  <a:pt x="1614680" y="1785873"/>
                  <a:pt x="1600200" y="1790700"/>
                </a:cubicBezTo>
                <a:lnTo>
                  <a:pt x="1562100" y="1803400"/>
                </a:lnTo>
                <a:cubicBezTo>
                  <a:pt x="1551940" y="1833880"/>
                  <a:pt x="1563793" y="1815253"/>
                  <a:pt x="1536700" y="1828800"/>
                </a:cubicBezTo>
                <a:cubicBezTo>
                  <a:pt x="1529874" y="1832213"/>
                  <a:pt x="1525268" y="1841043"/>
                  <a:pt x="1517650" y="1841500"/>
                </a:cubicBezTo>
                <a:cubicBezTo>
                  <a:pt x="1418323" y="1847460"/>
                  <a:pt x="1318683" y="1845733"/>
                  <a:pt x="1219200" y="1847850"/>
                </a:cubicBezTo>
                <a:cubicBezTo>
                  <a:pt x="1182114" y="1860212"/>
                  <a:pt x="1216173" y="1844527"/>
                  <a:pt x="1187450" y="1873250"/>
                </a:cubicBezTo>
                <a:cubicBezTo>
                  <a:pt x="1175140" y="1885560"/>
                  <a:pt x="1164844" y="1887135"/>
                  <a:pt x="1149350" y="1892300"/>
                </a:cubicBezTo>
                <a:cubicBezTo>
                  <a:pt x="1138767" y="1890183"/>
                  <a:pt x="1128013" y="1888790"/>
                  <a:pt x="1117600" y="1885950"/>
                </a:cubicBezTo>
                <a:cubicBezTo>
                  <a:pt x="1104685" y="1882428"/>
                  <a:pt x="1079500" y="1873250"/>
                  <a:pt x="1079500" y="1873250"/>
                </a:cubicBezTo>
                <a:cubicBezTo>
                  <a:pt x="1075267" y="1879600"/>
                  <a:pt x="1067747" y="1884727"/>
                  <a:pt x="1066800" y="1892300"/>
                </a:cubicBezTo>
                <a:cubicBezTo>
                  <a:pt x="1065407" y="1903446"/>
                  <a:pt x="1075353" y="1930660"/>
                  <a:pt x="1079500" y="1943100"/>
                </a:cubicBezTo>
                <a:cubicBezTo>
                  <a:pt x="1076058" y="1960311"/>
                  <a:pt x="1076022" y="1981442"/>
                  <a:pt x="1060450" y="1993900"/>
                </a:cubicBezTo>
                <a:cubicBezTo>
                  <a:pt x="1055223" y="1998081"/>
                  <a:pt x="1047750" y="1998133"/>
                  <a:pt x="1041400" y="2000250"/>
                </a:cubicBezTo>
                <a:cubicBezTo>
                  <a:pt x="1037167" y="2006600"/>
                  <a:pt x="1034096" y="2013904"/>
                  <a:pt x="1028700" y="2019300"/>
                </a:cubicBezTo>
                <a:cubicBezTo>
                  <a:pt x="1023304" y="2024696"/>
                  <a:pt x="1014676" y="2026257"/>
                  <a:pt x="1009650" y="2032000"/>
                </a:cubicBezTo>
                <a:cubicBezTo>
                  <a:pt x="999599" y="2043487"/>
                  <a:pt x="997902" y="2063274"/>
                  <a:pt x="984250" y="2070100"/>
                </a:cubicBezTo>
                <a:cubicBezTo>
                  <a:pt x="952024" y="2086213"/>
                  <a:pt x="966726" y="2077549"/>
                  <a:pt x="939800" y="2095500"/>
                </a:cubicBezTo>
                <a:cubicBezTo>
                  <a:pt x="904498" y="2148453"/>
                  <a:pt x="932136" y="2126454"/>
                  <a:pt x="882650" y="2139950"/>
                </a:cubicBezTo>
                <a:cubicBezTo>
                  <a:pt x="869735" y="2143472"/>
                  <a:pt x="857250" y="2148417"/>
                  <a:pt x="844550" y="2152650"/>
                </a:cubicBezTo>
                <a:lnTo>
                  <a:pt x="825500" y="2159000"/>
                </a:lnTo>
                <a:cubicBezTo>
                  <a:pt x="810683" y="2156883"/>
                  <a:pt x="794437" y="2159343"/>
                  <a:pt x="781050" y="2152650"/>
                </a:cubicBezTo>
                <a:cubicBezTo>
                  <a:pt x="775063" y="2149657"/>
                  <a:pt x="781136" y="2135439"/>
                  <a:pt x="774700" y="2133600"/>
                </a:cubicBezTo>
                <a:cubicBezTo>
                  <a:pt x="762320" y="2130063"/>
                  <a:pt x="749300" y="2137833"/>
                  <a:pt x="736600" y="2139950"/>
                </a:cubicBezTo>
                <a:cubicBezTo>
                  <a:pt x="742950" y="2133600"/>
                  <a:pt x="755650" y="2129880"/>
                  <a:pt x="755650" y="2120900"/>
                </a:cubicBezTo>
                <a:cubicBezTo>
                  <a:pt x="755650" y="2096281"/>
                  <a:pt x="722248" y="2112984"/>
                  <a:pt x="717550" y="2114550"/>
                </a:cubicBezTo>
                <a:cubicBezTo>
                  <a:pt x="715891" y="2114135"/>
                  <a:pt x="677241" y="2105163"/>
                  <a:pt x="673100" y="2101850"/>
                </a:cubicBezTo>
                <a:cubicBezTo>
                  <a:pt x="667141" y="2097082"/>
                  <a:pt x="666143" y="2087826"/>
                  <a:pt x="660400" y="2082800"/>
                </a:cubicBezTo>
                <a:cubicBezTo>
                  <a:pt x="648913" y="2072749"/>
                  <a:pt x="622300" y="2057400"/>
                  <a:pt x="622300" y="2057400"/>
                </a:cubicBezTo>
                <a:cubicBezTo>
                  <a:pt x="606339" y="2009517"/>
                  <a:pt x="627869" y="2068539"/>
                  <a:pt x="603250" y="2019300"/>
                </a:cubicBezTo>
                <a:cubicBezTo>
                  <a:pt x="600257" y="2013313"/>
                  <a:pt x="600151" y="2006101"/>
                  <a:pt x="596900" y="2000250"/>
                </a:cubicBezTo>
                <a:cubicBezTo>
                  <a:pt x="589487" y="1986907"/>
                  <a:pt x="579967" y="1974850"/>
                  <a:pt x="571500" y="1962150"/>
                </a:cubicBezTo>
                <a:lnTo>
                  <a:pt x="558800" y="1943100"/>
                </a:lnTo>
                <a:cubicBezTo>
                  <a:pt x="556683" y="1900767"/>
                  <a:pt x="557308" y="1858207"/>
                  <a:pt x="552450" y="1816100"/>
                </a:cubicBezTo>
                <a:cubicBezTo>
                  <a:pt x="550916" y="1802801"/>
                  <a:pt x="550889" y="1785426"/>
                  <a:pt x="539750" y="1778000"/>
                </a:cubicBezTo>
                <a:lnTo>
                  <a:pt x="501650" y="1752600"/>
                </a:lnTo>
                <a:cubicBezTo>
                  <a:pt x="499533" y="1746250"/>
                  <a:pt x="499013" y="1739119"/>
                  <a:pt x="495300" y="1733550"/>
                </a:cubicBezTo>
                <a:cubicBezTo>
                  <a:pt x="475361" y="1703642"/>
                  <a:pt x="477400" y="1726613"/>
                  <a:pt x="463550" y="1695450"/>
                </a:cubicBezTo>
                <a:cubicBezTo>
                  <a:pt x="458113" y="1683217"/>
                  <a:pt x="450850" y="1657350"/>
                  <a:pt x="450850" y="1657350"/>
                </a:cubicBezTo>
                <a:cubicBezTo>
                  <a:pt x="452967" y="1644650"/>
                  <a:pt x="453129" y="1631464"/>
                  <a:pt x="457200" y="1619250"/>
                </a:cubicBezTo>
                <a:cubicBezTo>
                  <a:pt x="465764" y="1593559"/>
                  <a:pt x="469544" y="1603553"/>
                  <a:pt x="488950" y="1593850"/>
                </a:cubicBezTo>
                <a:cubicBezTo>
                  <a:pt x="495776" y="1590437"/>
                  <a:pt x="501174" y="1584563"/>
                  <a:pt x="508000" y="1581150"/>
                </a:cubicBezTo>
                <a:cubicBezTo>
                  <a:pt x="513987" y="1578157"/>
                  <a:pt x="520592" y="1576561"/>
                  <a:pt x="527050" y="1574800"/>
                </a:cubicBezTo>
                <a:cubicBezTo>
                  <a:pt x="543889" y="1570207"/>
                  <a:pt x="577850" y="1562100"/>
                  <a:pt x="577850" y="1562100"/>
                </a:cubicBezTo>
                <a:cubicBezTo>
                  <a:pt x="606963" y="1518431"/>
                  <a:pt x="588770" y="1528827"/>
                  <a:pt x="622300" y="1517650"/>
                </a:cubicBezTo>
                <a:cubicBezTo>
                  <a:pt x="632883" y="1519767"/>
                  <a:pt x="643944" y="1520210"/>
                  <a:pt x="654050" y="1524000"/>
                </a:cubicBezTo>
                <a:cubicBezTo>
                  <a:pt x="661196" y="1526680"/>
                  <a:pt x="666274" y="1533287"/>
                  <a:pt x="673100" y="1536700"/>
                </a:cubicBezTo>
                <a:cubicBezTo>
                  <a:pt x="679087" y="1539693"/>
                  <a:pt x="685800" y="1540933"/>
                  <a:pt x="692150" y="1543050"/>
                </a:cubicBezTo>
                <a:cubicBezTo>
                  <a:pt x="694267" y="1536700"/>
                  <a:pt x="699239" y="1530653"/>
                  <a:pt x="698500" y="1524000"/>
                </a:cubicBezTo>
                <a:cubicBezTo>
                  <a:pt x="697022" y="1510695"/>
                  <a:pt x="696939" y="1493326"/>
                  <a:pt x="685800" y="1485900"/>
                </a:cubicBezTo>
                <a:cubicBezTo>
                  <a:pt x="640228" y="1455519"/>
                  <a:pt x="658493" y="1471293"/>
                  <a:pt x="628650" y="1441450"/>
                </a:cubicBezTo>
                <a:cubicBezTo>
                  <a:pt x="618515" y="1309692"/>
                  <a:pt x="631821" y="1395398"/>
                  <a:pt x="615950" y="1339850"/>
                </a:cubicBezTo>
                <a:cubicBezTo>
                  <a:pt x="613552" y="1331459"/>
                  <a:pt x="615347" y="1321018"/>
                  <a:pt x="609600" y="1314450"/>
                </a:cubicBezTo>
                <a:cubicBezTo>
                  <a:pt x="578455" y="1278856"/>
                  <a:pt x="580488" y="1296719"/>
                  <a:pt x="552450" y="1282700"/>
                </a:cubicBezTo>
                <a:cubicBezTo>
                  <a:pt x="545624" y="1279287"/>
                  <a:pt x="539750" y="1274233"/>
                  <a:pt x="533400" y="1270000"/>
                </a:cubicBezTo>
                <a:cubicBezTo>
                  <a:pt x="529167" y="1257300"/>
                  <a:pt x="531839" y="1239326"/>
                  <a:pt x="520700" y="1231900"/>
                </a:cubicBezTo>
                <a:cubicBezTo>
                  <a:pt x="494178" y="1214219"/>
                  <a:pt x="507046" y="1224596"/>
                  <a:pt x="482600" y="1200150"/>
                </a:cubicBezTo>
                <a:cubicBezTo>
                  <a:pt x="476716" y="1182497"/>
                  <a:pt x="476680" y="1176822"/>
                  <a:pt x="463550" y="1162050"/>
                </a:cubicBezTo>
                <a:cubicBezTo>
                  <a:pt x="443145" y="1139094"/>
                  <a:pt x="434130" y="1122222"/>
                  <a:pt x="406400" y="1117600"/>
                </a:cubicBezTo>
                <a:cubicBezTo>
                  <a:pt x="387494" y="1114449"/>
                  <a:pt x="368300" y="1113367"/>
                  <a:pt x="349250" y="1111250"/>
                </a:cubicBezTo>
                <a:cubicBezTo>
                  <a:pt x="342900" y="1107017"/>
                  <a:pt x="337805" y="1099184"/>
                  <a:pt x="330200" y="1098550"/>
                </a:cubicBezTo>
                <a:cubicBezTo>
                  <a:pt x="292498" y="1095408"/>
                  <a:pt x="278840" y="1105012"/>
                  <a:pt x="247650" y="1111250"/>
                </a:cubicBezTo>
                <a:cubicBezTo>
                  <a:pt x="235025" y="1113775"/>
                  <a:pt x="222041" y="1114477"/>
                  <a:pt x="209550" y="1117600"/>
                </a:cubicBezTo>
                <a:cubicBezTo>
                  <a:pt x="196563" y="1120847"/>
                  <a:pt x="171450" y="1130300"/>
                  <a:pt x="171450" y="1130300"/>
                </a:cubicBezTo>
                <a:cubicBezTo>
                  <a:pt x="158750" y="1126067"/>
                  <a:pt x="137583" y="1130300"/>
                  <a:pt x="133350" y="1117600"/>
                </a:cubicBezTo>
                <a:cubicBezTo>
                  <a:pt x="124587" y="1091310"/>
                  <a:pt x="132569" y="1102263"/>
                  <a:pt x="107950" y="1085850"/>
                </a:cubicBezTo>
                <a:cubicBezTo>
                  <a:pt x="90554" y="1059755"/>
                  <a:pt x="44450" y="1055158"/>
                  <a:pt x="38100" y="1047750"/>
                </a:cubicBezTo>
                <a:close/>
              </a:path>
            </a:pathLst>
          </a:custGeom>
          <a:noFill/>
          <a:ln w="12700" cmpd="sng">
            <a:solidFill>
              <a:srgbClr val="F1FBB1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816135" y="2875061"/>
            <a:ext cx="1003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Quinault</a:t>
            </a:r>
            <a:endParaRPr lang="en-US" sz="1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89070" y="4703861"/>
            <a:ext cx="1003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Chehalis</a:t>
            </a:r>
            <a:endParaRPr lang="en-US" sz="1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17177" y="2345764"/>
            <a:ext cx="2927723" cy="3979868"/>
            <a:chOff x="717177" y="2345764"/>
            <a:chExt cx="2927723" cy="3979868"/>
          </a:xfrm>
        </p:grpSpPr>
        <p:sp>
          <p:nvSpPr>
            <p:cNvPr id="4" name="Oval 3"/>
            <p:cNvSpPr/>
            <p:nvPr/>
          </p:nvSpPr>
          <p:spPr>
            <a:xfrm>
              <a:off x="717177" y="2345764"/>
              <a:ext cx="2629647" cy="3391647"/>
            </a:xfrm>
            <a:prstGeom prst="ellipse">
              <a:avLst/>
            </a:prstGeom>
            <a:noFill/>
            <a:ln w="381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68400" y="5956300"/>
              <a:ext cx="2476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Ocean - offshore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191000" y="2330187"/>
            <a:ext cx="4802899" cy="1354040"/>
            <a:chOff x="1536700" y="2916897"/>
            <a:chExt cx="4802899" cy="1354040"/>
          </a:xfrm>
        </p:grpSpPr>
        <p:sp>
          <p:nvSpPr>
            <p:cNvPr id="21" name="Oval 20"/>
            <p:cNvSpPr/>
            <p:nvPr/>
          </p:nvSpPr>
          <p:spPr>
            <a:xfrm>
              <a:off x="1536700" y="2916897"/>
              <a:ext cx="1371170" cy="135404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63099" y="3430994"/>
              <a:ext cx="2476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High Terrain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184435" y="1094790"/>
            <a:ext cx="2615985" cy="1798191"/>
            <a:chOff x="1676400" y="2472746"/>
            <a:chExt cx="2615985" cy="1798191"/>
          </a:xfrm>
        </p:grpSpPr>
        <p:sp>
          <p:nvSpPr>
            <p:cNvPr id="24" name="Oval 23"/>
            <p:cNvSpPr/>
            <p:nvPr/>
          </p:nvSpPr>
          <p:spPr>
            <a:xfrm>
              <a:off x="1676400" y="2916897"/>
              <a:ext cx="1371170" cy="1354040"/>
            </a:xfrm>
            <a:prstGeom prst="ellipse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815885" y="2472746"/>
              <a:ext cx="2476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75000"/>
                    </a:schemeClr>
                  </a:solidFill>
                </a:rPr>
                <a:t>Leeside</a:t>
              </a:r>
              <a:endParaRPr lang="en-US" dirty="0">
                <a:solidFill>
                  <a:schemeClr val="tx1">
                    <a:lumMod val="75000"/>
                  </a:schemeClr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098799" y="2875061"/>
            <a:ext cx="2793570" cy="3870400"/>
            <a:chOff x="3098799" y="2875061"/>
            <a:chExt cx="2793570" cy="3870400"/>
          </a:xfrm>
        </p:grpSpPr>
        <p:grpSp>
          <p:nvGrpSpPr>
            <p:cNvPr id="17" name="Group 16"/>
            <p:cNvGrpSpPr/>
            <p:nvPr/>
          </p:nvGrpSpPr>
          <p:grpSpPr>
            <a:xfrm>
              <a:off x="3098799" y="2875061"/>
              <a:ext cx="2793569" cy="3870400"/>
              <a:chOff x="1257299" y="2916897"/>
              <a:chExt cx="2793569" cy="3870400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1676400" y="2916897"/>
                <a:ext cx="1371170" cy="1354040"/>
              </a:xfrm>
              <a:prstGeom prst="ellipse">
                <a:avLst/>
              </a:prstGeom>
              <a:noFill/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257299" y="6140966"/>
                <a:ext cx="279356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8000"/>
                    </a:solidFill>
                  </a:rPr>
                  <a:t>Windward side – Quinault area and </a:t>
                </a:r>
                <a:r>
                  <a:rPr lang="en-US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Chehalis</a:t>
                </a:r>
                <a:endPara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26" name="Oval 25"/>
            <p:cNvSpPr/>
            <p:nvPr/>
          </p:nvSpPr>
          <p:spPr>
            <a:xfrm>
              <a:off x="3968534" y="3848100"/>
              <a:ext cx="1923835" cy="1733550"/>
            </a:xfrm>
            <a:prstGeom prst="ellipse">
              <a:avLst/>
            </a:prstGeom>
            <a:noFill/>
            <a:ln w="38100" cmpd="sng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21161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784412"/>
            <a:ext cx="6176399" cy="1538866"/>
          </a:xfrm>
        </p:spPr>
        <p:txBody>
          <a:bodyPr/>
          <a:lstStyle/>
          <a:p>
            <a:r>
              <a:rPr lang="en-US" dirty="0" smtClean="0"/>
              <a:t>Wireless Access for OLYMPEX Logistics Planning Meeting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4" y="2444750"/>
            <a:ext cx="8715375" cy="2259528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 err="1" smtClean="0"/>
              <a:t>UWnetID</a:t>
            </a:r>
            <a:r>
              <a:rPr lang="en-US" sz="3200" dirty="0" smtClean="0"/>
              <a:t> =</a:t>
            </a:r>
            <a:r>
              <a:rPr lang="en-US" dirty="0" smtClean="0"/>
              <a:t> </a:t>
            </a:r>
            <a:r>
              <a:rPr lang="en-US" sz="3200" dirty="0"/>
              <a:t>event0149</a:t>
            </a:r>
            <a:endParaRPr lang="en-US" sz="3200" dirty="0" smtClean="0"/>
          </a:p>
          <a:p>
            <a:r>
              <a:rPr lang="en-US" sz="3200" dirty="0" smtClean="0"/>
              <a:t>Password = 49yY_55rJ_34fW</a:t>
            </a:r>
          </a:p>
          <a:p>
            <a:r>
              <a:rPr lang="en-US" sz="3200" dirty="0"/>
              <a:t>PLEASE PAY Shannon/Angela for Registration $75</a:t>
            </a:r>
          </a:p>
          <a:p>
            <a:endParaRPr lang="en-US" sz="3200" dirty="0"/>
          </a:p>
        </p:txBody>
      </p:sp>
      <p:grpSp>
        <p:nvGrpSpPr>
          <p:cNvPr id="4" name="Group 3"/>
          <p:cNvGrpSpPr/>
          <p:nvPr/>
        </p:nvGrpSpPr>
        <p:grpSpPr>
          <a:xfrm>
            <a:off x="1226256" y="5238432"/>
            <a:ext cx="7010400" cy="1216023"/>
            <a:chOff x="1270000" y="2816226"/>
            <a:chExt cx="7010400" cy="1216023"/>
          </a:xfrm>
        </p:grpSpPr>
        <p:pic>
          <p:nvPicPr>
            <p:cNvPr id="5" name="Picture 4" descr="forest_understory2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35300" y="2816226"/>
              <a:ext cx="1841500" cy="1209675"/>
            </a:xfrm>
            <a:prstGeom prst="rect">
              <a:avLst/>
            </a:prstGeom>
          </p:spPr>
        </p:pic>
        <p:pic>
          <p:nvPicPr>
            <p:cNvPr id="6" name="Picture 5" descr="MtCarri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3200" y="2819401"/>
              <a:ext cx="1727200" cy="1212124"/>
            </a:xfrm>
            <a:prstGeom prst="rect">
              <a:avLst/>
            </a:prstGeom>
          </p:spPr>
        </p:pic>
        <p:pic>
          <p:nvPicPr>
            <p:cNvPr id="7" name="Picture 6" descr="hoh_valley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0000" y="2817622"/>
              <a:ext cx="1765807" cy="1208278"/>
            </a:xfrm>
            <a:prstGeom prst="rect">
              <a:avLst/>
            </a:prstGeom>
          </p:spPr>
        </p:pic>
        <p:pic>
          <p:nvPicPr>
            <p:cNvPr id="8" name="Picture 7" descr="rialto_beach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64100" y="2822574"/>
              <a:ext cx="1727200" cy="1209675"/>
            </a:xfrm>
            <a:prstGeom prst="rect">
              <a:avLst/>
            </a:prstGeom>
          </p:spPr>
        </p:pic>
      </p:grpSp>
      <p:pic>
        <p:nvPicPr>
          <p:cNvPr id="9" name="Picture 8" descr="logo_image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862" y="260398"/>
            <a:ext cx="2188138" cy="185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57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GV objectives to be accomplished in OLYMPEX field operations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Precipitation variability and microphysical characteristics as a function of </a:t>
            </a:r>
            <a:r>
              <a:rPr lang="en-US" u="sng" dirty="0" smtClean="0">
                <a:solidFill>
                  <a:srgbClr val="FFFF00"/>
                </a:solidFill>
              </a:rPr>
              <a:t>storm sector </a:t>
            </a:r>
            <a:r>
              <a:rPr lang="en-US" dirty="0" smtClean="0"/>
              <a:t>(prefrontal, frontal, &amp; postfrontal and geographical </a:t>
            </a:r>
            <a:r>
              <a:rPr lang="en-US" u="sng" dirty="0" smtClean="0">
                <a:solidFill>
                  <a:srgbClr val="FFFF00"/>
                </a:solidFill>
              </a:rPr>
              <a:t>region</a:t>
            </a:r>
            <a:r>
              <a:rPr lang="en-US" dirty="0" smtClean="0"/>
              <a:t> (ocean, windward side, orographic enhancement and lee side)</a:t>
            </a:r>
          </a:p>
          <a:p>
            <a:r>
              <a:rPr lang="en-US" dirty="0" smtClean="0"/>
              <a:t>Melting level character and variability</a:t>
            </a:r>
          </a:p>
          <a:p>
            <a:r>
              <a:rPr lang="en-US" dirty="0" smtClean="0"/>
              <a:t>Hydrological responses </a:t>
            </a:r>
          </a:p>
          <a:p>
            <a:r>
              <a:rPr lang="en-US" dirty="0" smtClean="0"/>
              <a:t>Snowpack build up and melt off during winter season</a:t>
            </a:r>
          </a:p>
        </p:txBody>
      </p:sp>
    </p:spTree>
    <p:extLst>
      <p:ext uri="{BB962C8B-B14F-4D97-AF65-F5344CB8AC3E}">
        <p14:creationId xmlns:p14="http://schemas.microsoft.com/office/powerpoint/2010/main" val="374209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RADEX objectives to be accomplished during OLYMPEX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Collect datasets suitable for retrieval case </a:t>
            </a:r>
            <a:r>
              <a:rPr lang="en-US" dirty="0" smtClean="0"/>
              <a:t>studies.</a:t>
            </a:r>
          </a:p>
          <a:p>
            <a:pPr lvl="1"/>
            <a:r>
              <a:rPr lang="en-US" dirty="0"/>
              <a:t>Light precipitation </a:t>
            </a:r>
            <a:r>
              <a:rPr lang="en-US" dirty="0" smtClean="0"/>
              <a:t>within </a:t>
            </a:r>
            <a:r>
              <a:rPr lang="en-US" dirty="0"/>
              <a:t>prefrontal </a:t>
            </a:r>
            <a:r>
              <a:rPr lang="en-US" dirty="0" smtClean="0"/>
              <a:t>sector</a:t>
            </a:r>
            <a:endParaRPr lang="en-US" dirty="0"/>
          </a:p>
          <a:p>
            <a:pPr lvl="1"/>
            <a:r>
              <a:rPr lang="en-US" dirty="0" smtClean="0"/>
              <a:t>Embedded </a:t>
            </a:r>
            <a:r>
              <a:rPr lang="en-US" dirty="0"/>
              <a:t>convection </a:t>
            </a:r>
            <a:r>
              <a:rPr lang="en-US" dirty="0" smtClean="0"/>
              <a:t>within </a:t>
            </a:r>
            <a:r>
              <a:rPr lang="en-US" dirty="0"/>
              <a:t>off-shore (narrow-band) cold/occluded fronts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Shallow </a:t>
            </a:r>
            <a:r>
              <a:rPr lang="en-US" dirty="0"/>
              <a:t>convection with light precipitation (post-frontal). 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52377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Instruments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Joe </a:t>
            </a:r>
            <a:r>
              <a:rPr lang="en-US" dirty="0" err="1" smtClean="0"/>
              <a:t>Zagrodnik</a:t>
            </a:r>
            <a:r>
              <a:rPr lang="en-US" dirty="0" smtClean="0"/>
              <a:t> – Overview of Ground deployment</a:t>
            </a:r>
          </a:p>
          <a:p>
            <a:r>
              <a:rPr lang="en-US" dirty="0" smtClean="0"/>
              <a:t>Jessica Lundquist – High Terrain: Snow Cameras, Laser</a:t>
            </a:r>
          </a:p>
          <a:p>
            <a:r>
              <a:rPr lang="en-US" dirty="0" smtClean="0"/>
              <a:t>Scott </a:t>
            </a:r>
            <a:r>
              <a:rPr lang="en-US" dirty="0" err="1" smtClean="0"/>
              <a:t>Pattee</a:t>
            </a:r>
            <a:r>
              <a:rPr lang="en-US" dirty="0" smtClean="0"/>
              <a:t> – High Terrain: SNOTEL and Snow Surveys</a:t>
            </a:r>
          </a:p>
          <a:p>
            <a:r>
              <a:rPr lang="en-US" dirty="0" err="1" smtClean="0"/>
              <a:t>Nijssen</a:t>
            </a:r>
            <a:r>
              <a:rPr lang="en-US" dirty="0" smtClean="0"/>
              <a:t> – Chehalis Basin Precipitation Network</a:t>
            </a:r>
          </a:p>
          <a:p>
            <a:r>
              <a:rPr lang="en-US" dirty="0" smtClean="0"/>
              <a:t>McMurdie – Discussion Leader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547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Instruments – Additional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Difficult to maintain ground instruments and obtain high quality data with the sites we have now.  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Best to put effort into making sure we have good data at choice sites instead of trying to install a lot more </a:t>
            </a:r>
            <a:r>
              <a:rPr lang="en-US" dirty="0" smtClean="0">
                <a:solidFill>
                  <a:srgbClr val="9DF131"/>
                </a:solidFill>
              </a:rPr>
              <a:t>ground sites</a:t>
            </a:r>
          </a:p>
          <a:p>
            <a:r>
              <a:rPr lang="en-US" dirty="0" smtClean="0"/>
              <a:t>Additional Dual tipping bucket gauges and </a:t>
            </a:r>
            <a:r>
              <a:rPr lang="en-US" dirty="0" err="1" smtClean="0"/>
              <a:t>Parsivels</a:t>
            </a:r>
            <a:endParaRPr lang="en-US" dirty="0" smtClean="0"/>
          </a:p>
          <a:p>
            <a:pPr lvl="1"/>
            <a:r>
              <a:rPr lang="en-US" dirty="0" smtClean="0"/>
              <a:t>Have ~10 tipping bucket gauges for Quinault area, have 6 already slated for ground locations with no power. Use rest to replace some of our UW tipping bucket gauges</a:t>
            </a:r>
          </a:p>
          <a:p>
            <a:pPr lvl="1"/>
            <a:r>
              <a:rPr lang="en-US" dirty="0" smtClean="0"/>
              <a:t>Use extra </a:t>
            </a:r>
            <a:r>
              <a:rPr lang="en-US" dirty="0" err="1" smtClean="0"/>
              <a:t>Parsivels</a:t>
            </a:r>
            <a:r>
              <a:rPr lang="en-US" dirty="0" smtClean="0"/>
              <a:t> as spares to swap with ones in field that fail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90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Instruments – Additional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Maintenance and Personnel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High Elevation stations with no power (Enchanted Valley and </a:t>
            </a:r>
            <a:r>
              <a:rPr lang="en-US" dirty="0" err="1" smtClean="0">
                <a:solidFill>
                  <a:srgbClr val="FFFF00"/>
                </a:solidFill>
              </a:rPr>
              <a:t>Wynoochee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</a:p>
          <a:p>
            <a:pPr lvl="2"/>
            <a:r>
              <a:rPr lang="en-US" dirty="0" smtClean="0"/>
              <a:t>Within Park, NPS wants us to use experienced Winter backcountry personnel and a Park Ranger</a:t>
            </a:r>
          </a:p>
          <a:p>
            <a:pPr lvl="2"/>
            <a:r>
              <a:rPr lang="en-US" dirty="0" smtClean="0"/>
              <a:t>Visits should be about every 2-3 weeks</a:t>
            </a:r>
          </a:p>
          <a:p>
            <a:pPr lvl="2"/>
            <a:r>
              <a:rPr lang="en-US" dirty="0" smtClean="0"/>
              <a:t>The instruments have to remain on site throughout the winter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High Elevation stations with power (Hurricane Ridge and </a:t>
            </a:r>
            <a:r>
              <a:rPr lang="en-US" dirty="0" err="1" smtClean="0">
                <a:solidFill>
                  <a:srgbClr val="FFFF00"/>
                </a:solidFill>
              </a:rPr>
              <a:t>Neilton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</a:p>
          <a:p>
            <a:pPr lvl="2"/>
            <a:r>
              <a:rPr lang="en-US" dirty="0" smtClean="0"/>
              <a:t>Need extensive winter driving experience (</a:t>
            </a:r>
            <a:r>
              <a:rPr lang="en-US" dirty="0" err="1" smtClean="0"/>
              <a:t>Neilton</a:t>
            </a:r>
            <a:r>
              <a:rPr lang="en-US" dirty="0" smtClean="0"/>
              <a:t> road is unpaved), 4WD vehicle, and possibly snowmobile</a:t>
            </a:r>
          </a:p>
          <a:p>
            <a:pPr lvl="2"/>
            <a:r>
              <a:rPr lang="en-US" dirty="0" smtClean="0"/>
              <a:t>Visits 2-3 weeks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951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Instruments – Additional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Maintenance and Personnel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Low Elevation stations</a:t>
            </a:r>
          </a:p>
          <a:p>
            <a:pPr lvl="2"/>
            <a:r>
              <a:rPr lang="en-US" dirty="0" smtClean="0"/>
              <a:t>All easily accessed from NPOL region.</a:t>
            </a:r>
          </a:p>
          <a:p>
            <a:pPr lvl="2"/>
            <a:r>
              <a:rPr lang="en-US" dirty="0" smtClean="0"/>
              <a:t>A lot of sites, so will need constant vigilance</a:t>
            </a:r>
          </a:p>
          <a:p>
            <a:r>
              <a:rPr lang="en-US" dirty="0" smtClean="0"/>
              <a:t>Data Recording and transmission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Not all locations will have adequate (or any) cell coverage</a:t>
            </a:r>
          </a:p>
          <a:p>
            <a:pPr lvl="2"/>
            <a:r>
              <a:rPr lang="en-US" dirty="0" smtClean="0"/>
              <a:t>Enchanted Valley</a:t>
            </a:r>
          </a:p>
          <a:p>
            <a:pPr lvl="2"/>
            <a:r>
              <a:rPr lang="en-US" dirty="0" err="1" smtClean="0"/>
              <a:t>Wynoochee</a:t>
            </a:r>
            <a:endParaRPr lang="en-US" dirty="0" smtClean="0"/>
          </a:p>
          <a:p>
            <a:pPr lvl="2"/>
            <a:r>
              <a:rPr lang="en-US" dirty="0" smtClean="0"/>
              <a:t>Low elevation sites deep in valleys or trees (CRN)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What are alternatives?</a:t>
            </a:r>
          </a:p>
        </p:txBody>
      </p:sp>
    </p:spTree>
    <p:extLst>
      <p:ext uri="{BB962C8B-B14F-4D97-AF65-F5344CB8AC3E}">
        <p14:creationId xmlns:p14="http://schemas.microsoft.com/office/powerpoint/2010/main" val="2642716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This work is supported by the National Aeronautics and Space Administration grants NNX13AG71G &amp; NNX14AO64G 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983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97857" y="723579"/>
            <a:ext cx="6858000" cy="5724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Personnel Needs for OLYMPEX</a:t>
            </a:r>
          </a:p>
          <a:p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Ground site crew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pPr marL="457200"/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_____, _____, … </a:t>
            </a:r>
          </a:p>
          <a:p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Rawinsonde launchers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pPr marL="457200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_____, _____, … </a:t>
            </a:r>
          </a:p>
          <a:p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Radar scientists</a:t>
            </a:r>
          </a:p>
          <a:p>
            <a:pPr marL="457200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_____, _____, … </a:t>
            </a:r>
          </a:p>
          <a:p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Operations center personnel</a:t>
            </a:r>
          </a:p>
          <a:p>
            <a:pPr marL="457200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_____, _____, … </a:t>
            </a:r>
          </a:p>
          <a:p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Forecast team</a:t>
            </a:r>
          </a:p>
          <a:p>
            <a:pPr marL="457200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_____, _____, … </a:t>
            </a:r>
          </a:p>
          <a:p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Aircraft scientists</a:t>
            </a:r>
          </a:p>
          <a:p>
            <a:pPr marL="457200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_____, _____, …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761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Expected Weather during OLYMPEX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828800"/>
            <a:ext cx="7583487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Storm sectors: </a:t>
            </a:r>
          </a:p>
          <a:p>
            <a:pPr lvl="1"/>
            <a:r>
              <a:rPr lang="en-US" dirty="0" smtClean="0"/>
              <a:t>Prefrontal</a:t>
            </a:r>
          </a:p>
          <a:p>
            <a:pPr lvl="1"/>
            <a:r>
              <a:rPr lang="en-US" dirty="0" smtClean="0"/>
              <a:t>Frontal</a:t>
            </a:r>
          </a:p>
          <a:p>
            <a:pPr lvl="1"/>
            <a:r>
              <a:rPr lang="en-US" dirty="0" smtClean="0"/>
              <a:t>postfrontal</a:t>
            </a:r>
          </a:p>
          <a:p>
            <a:r>
              <a:rPr lang="en-US" dirty="0" smtClean="0"/>
              <a:t>Geographical regions</a:t>
            </a:r>
          </a:p>
          <a:p>
            <a:pPr lvl="1"/>
            <a:r>
              <a:rPr lang="en-US" dirty="0" smtClean="0"/>
              <a:t>Ocean</a:t>
            </a:r>
          </a:p>
          <a:p>
            <a:pPr lvl="1"/>
            <a:r>
              <a:rPr lang="en-US" dirty="0" smtClean="0"/>
              <a:t>Windward</a:t>
            </a:r>
          </a:p>
          <a:p>
            <a:pPr lvl="1"/>
            <a:r>
              <a:rPr lang="en-US" dirty="0" smtClean="0"/>
              <a:t>High terrain</a:t>
            </a:r>
          </a:p>
          <a:p>
            <a:pPr lvl="1"/>
            <a:r>
              <a:rPr lang="en-US" dirty="0" smtClean="0"/>
              <a:t>Leeside</a:t>
            </a:r>
          </a:p>
        </p:txBody>
      </p:sp>
    </p:spTree>
    <p:extLst>
      <p:ext uri="{BB962C8B-B14F-4D97-AF65-F5344CB8AC3E}">
        <p14:creationId xmlns:p14="http://schemas.microsoft.com/office/powerpoint/2010/main" val="723190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602123"/>
            <a:ext cx="8762999" cy="677333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Synoptic </a:t>
            </a:r>
            <a:r>
              <a:rPr lang="en-US" dirty="0" err="1" smtClean="0">
                <a:solidFill>
                  <a:schemeClr val="tx1"/>
                </a:solidFill>
              </a:rPr>
              <a:t>Midlatitude</a:t>
            </a:r>
            <a:r>
              <a:rPr lang="en-US" dirty="0" smtClean="0">
                <a:solidFill>
                  <a:schemeClr val="tx1"/>
                </a:solidFill>
              </a:rPr>
              <a:t> Cyclone–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Storm Sectors – Idealized from Nagle and </a:t>
            </a:r>
            <a:r>
              <a:rPr lang="en-US" sz="2400" dirty="0" err="1" smtClean="0">
                <a:solidFill>
                  <a:schemeClr val="tx1"/>
                </a:solidFill>
              </a:rPr>
              <a:t>Serebreny</a:t>
            </a:r>
            <a:r>
              <a:rPr lang="en-US" sz="2400" dirty="0" smtClean="0">
                <a:solidFill>
                  <a:schemeClr val="tx1"/>
                </a:solidFill>
              </a:rPr>
              <a:t> (1962)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5673" y="2395430"/>
            <a:ext cx="30482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Notes</a:t>
            </a:r>
            <a:r>
              <a:rPr lang="en-US" dirty="0" smtClean="0"/>
              <a:t>: Idealized precipitation pattern of an eastern Pacific storm.</a:t>
            </a:r>
          </a:p>
          <a:p>
            <a:endParaRPr lang="en-US" dirty="0"/>
          </a:p>
          <a:p>
            <a:r>
              <a:rPr lang="en-US" dirty="0" smtClean="0"/>
              <a:t>Early = prefrontal</a:t>
            </a:r>
          </a:p>
          <a:p>
            <a:r>
              <a:rPr lang="en-US" dirty="0" smtClean="0"/>
              <a:t>Middle = frontal</a:t>
            </a:r>
          </a:p>
          <a:p>
            <a:r>
              <a:rPr lang="en-US" dirty="0" smtClean="0"/>
              <a:t>Late = postfrontal</a:t>
            </a:r>
          </a:p>
          <a:p>
            <a:endParaRPr lang="en-US" dirty="0"/>
          </a:p>
          <a:p>
            <a:r>
              <a:rPr lang="en-US" dirty="0" smtClean="0"/>
              <a:t>Typically don’t have strong or well developed warm front or warm sector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22" y="1731636"/>
            <a:ext cx="5302880" cy="405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45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602123"/>
            <a:ext cx="8762999" cy="677333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Synoptic </a:t>
            </a:r>
            <a:r>
              <a:rPr lang="en-US" dirty="0" err="1" smtClean="0">
                <a:solidFill>
                  <a:schemeClr val="tx1"/>
                </a:solidFill>
              </a:rPr>
              <a:t>Midlatitude</a:t>
            </a:r>
            <a:r>
              <a:rPr lang="en-US" dirty="0" smtClean="0">
                <a:solidFill>
                  <a:schemeClr val="tx1"/>
                </a:solidFill>
              </a:rPr>
              <a:t> Cyclone–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Satellite picture from 00 UTC 18 Jan 2015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1906" y="1613807"/>
            <a:ext cx="23667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Notes</a:t>
            </a:r>
            <a:r>
              <a:rPr lang="en-US" dirty="0" smtClean="0"/>
              <a:t>: </a:t>
            </a:r>
          </a:p>
          <a:p>
            <a:endParaRPr lang="en-US" dirty="0"/>
          </a:p>
          <a:p>
            <a:r>
              <a:rPr lang="en-US" dirty="0" smtClean="0"/>
              <a:t>Extensive cloud shield, </a:t>
            </a:r>
          </a:p>
          <a:p>
            <a:endParaRPr lang="en-US" dirty="0"/>
          </a:p>
          <a:p>
            <a:r>
              <a:rPr lang="en-US" dirty="0" smtClean="0"/>
              <a:t>Surface low center offshore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Precipitation occurring on Olympic Peninsula  well ahead of cold/occluded front</a:t>
            </a:r>
          </a:p>
          <a:p>
            <a:endParaRPr lang="en-US" dirty="0"/>
          </a:p>
        </p:txBody>
      </p:sp>
      <p:pic>
        <p:nvPicPr>
          <p:cNvPr id="3" name="Picture 2" descr="201501180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71" y="1583752"/>
            <a:ext cx="5859855" cy="4578012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2345267" y="2846845"/>
            <a:ext cx="1676685" cy="1589688"/>
          </a:xfrm>
          <a:custGeom>
            <a:avLst/>
            <a:gdLst>
              <a:gd name="connsiteX0" fmla="*/ 0 w 1676685"/>
              <a:gd name="connsiteY0" fmla="*/ 1589688 h 1589688"/>
              <a:gd name="connsiteX1" fmla="*/ 609600 w 1676685"/>
              <a:gd name="connsiteY1" fmla="*/ 1310288 h 1589688"/>
              <a:gd name="connsiteX2" fmla="*/ 1075266 w 1676685"/>
              <a:gd name="connsiteY2" fmla="*/ 971622 h 1589688"/>
              <a:gd name="connsiteX3" fmla="*/ 1083733 w 1676685"/>
              <a:gd name="connsiteY3" fmla="*/ 971622 h 1589688"/>
              <a:gd name="connsiteX4" fmla="*/ 1439333 w 1676685"/>
              <a:gd name="connsiteY4" fmla="*/ 666822 h 1589688"/>
              <a:gd name="connsiteX5" fmla="*/ 1583266 w 1676685"/>
              <a:gd name="connsiteY5" fmla="*/ 472088 h 1589688"/>
              <a:gd name="connsiteX6" fmla="*/ 1676400 w 1676685"/>
              <a:gd name="connsiteY6" fmla="*/ 243488 h 1589688"/>
              <a:gd name="connsiteX7" fmla="*/ 1608666 w 1676685"/>
              <a:gd name="connsiteY7" fmla="*/ 23355 h 1589688"/>
              <a:gd name="connsiteX8" fmla="*/ 1507066 w 1676685"/>
              <a:gd name="connsiteY8" fmla="*/ 6422 h 1589688"/>
              <a:gd name="connsiteX9" fmla="*/ 1507066 w 1676685"/>
              <a:gd name="connsiteY9" fmla="*/ 6422 h 1589688"/>
              <a:gd name="connsiteX10" fmla="*/ 1507066 w 1676685"/>
              <a:gd name="connsiteY10" fmla="*/ 6422 h 158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6685" h="1589688">
                <a:moveTo>
                  <a:pt x="0" y="1589688"/>
                </a:moveTo>
                <a:cubicBezTo>
                  <a:pt x="215194" y="1501493"/>
                  <a:pt x="430389" y="1413299"/>
                  <a:pt x="609600" y="1310288"/>
                </a:cubicBezTo>
                <a:cubicBezTo>
                  <a:pt x="788811" y="1207277"/>
                  <a:pt x="996244" y="1028066"/>
                  <a:pt x="1075266" y="971622"/>
                </a:cubicBezTo>
                <a:cubicBezTo>
                  <a:pt x="1154288" y="915178"/>
                  <a:pt x="1023055" y="1022422"/>
                  <a:pt x="1083733" y="971622"/>
                </a:cubicBezTo>
                <a:cubicBezTo>
                  <a:pt x="1144411" y="920822"/>
                  <a:pt x="1356078" y="750078"/>
                  <a:pt x="1439333" y="666822"/>
                </a:cubicBezTo>
                <a:cubicBezTo>
                  <a:pt x="1522588" y="583566"/>
                  <a:pt x="1543755" y="542644"/>
                  <a:pt x="1583266" y="472088"/>
                </a:cubicBezTo>
                <a:cubicBezTo>
                  <a:pt x="1622777" y="401532"/>
                  <a:pt x="1672167" y="318277"/>
                  <a:pt x="1676400" y="243488"/>
                </a:cubicBezTo>
                <a:cubicBezTo>
                  <a:pt x="1680633" y="168699"/>
                  <a:pt x="1636888" y="62866"/>
                  <a:pt x="1608666" y="23355"/>
                </a:cubicBezTo>
                <a:cubicBezTo>
                  <a:pt x="1580444" y="-16156"/>
                  <a:pt x="1507066" y="6422"/>
                  <a:pt x="1507066" y="6422"/>
                </a:cubicBezTo>
                <a:lnTo>
                  <a:pt x="1507066" y="6422"/>
                </a:lnTo>
                <a:lnTo>
                  <a:pt x="1507066" y="6422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860799" y="2646289"/>
            <a:ext cx="778933" cy="283177"/>
          </a:xfrm>
          <a:custGeom>
            <a:avLst/>
            <a:gdLst>
              <a:gd name="connsiteX0" fmla="*/ 0 w 711200"/>
              <a:gd name="connsiteY0" fmla="*/ 173110 h 173110"/>
              <a:gd name="connsiteX1" fmla="*/ 93133 w 711200"/>
              <a:gd name="connsiteY1" fmla="*/ 105377 h 173110"/>
              <a:gd name="connsiteX2" fmla="*/ 228600 w 711200"/>
              <a:gd name="connsiteY2" fmla="*/ 63043 h 173110"/>
              <a:gd name="connsiteX3" fmla="*/ 389467 w 711200"/>
              <a:gd name="connsiteY3" fmla="*/ 12243 h 173110"/>
              <a:gd name="connsiteX4" fmla="*/ 592667 w 711200"/>
              <a:gd name="connsiteY4" fmla="*/ 3777 h 173110"/>
              <a:gd name="connsiteX5" fmla="*/ 711200 w 711200"/>
              <a:gd name="connsiteY5" fmla="*/ 63043 h 173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200" h="173110">
                <a:moveTo>
                  <a:pt x="0" y="173110"/>
                </a:moveTo>
                <a:cubicBezTo>
                  <a:pt x="27516" y="148415"/>
                  <a:pt x="55033" y="123721"/>
                  <a:pt x="93133" y="105377"/>
                </a:cubicBezTo>
                <a:cubicBezTo>
                  <a:pt x="131233" y="87033"/>
                  <a:pt x="228600" y="63043"/>
                  <a:pt x="228600" y="63043"/>
                </a:cubicBezTo>
                <a:cubicBezTo>
                  <a:pt x="277989" y="47521"/>
                  <a:pt x="328789" y="22121"/>
                  <a:pt x="389467" y="12243"/>
                </a:cubicBezTo>
                <a:cubicBezTo>
                  <a:pt x="450145" y="2365"/>
                  <a:pt x="539045" y="-4690"/>
                  <a:pt x="592667" y="3777"/>
                </a:cubicBezTo>
                <a:cubicBezTo>
                  <a:pt x="646289" y="12244"/>
                  <a:pt x="711200" y="63043"/>
                  <a:pt x="711200" y="63043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67000" y="2091267"/>
            <a:ext cx="48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543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45315"/>
            <a:ext cx="8762999" cy="1034141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Prefrontal Sector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Idealized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29301" y="2395430"/>
            <a:ext cx="316459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Notes</a:t>
            </a:r>
            <a:r>
              <a:rPr lang="en-US" dirty="0" smtClean="0"/>
              <a:t>: </a:t>
            </a:r>
          </a:p>
          <a:p>
            <a:endParaRPr lang="en-US" dirty="0"/>
          </a:p>
          <a:p>
            <a:r>
              <a:rPr lang="en-US" dirty="0" smtClean="0"/>
              <a:t>Warm advection</a:t>
            </a:r>
          </a:p>
          <a:p>
            <a:endParaRPr lang="en-US" dirty="0"/>
          </a:p>
          <a:p>
            <a:r>
              <a:rPr lang="en-US" dirty="0" err="1" smtClean="0"/>
              <a:t>Stratiform</a:t>
            </a:r>
            <a:r>
              <a:rPr lang="en-US" dirty="0" smtClean="0"/>
              <a:t> precipitation</a:t>
            </a:r>
          </a:p>
          <a:p>
            <a:endParaRPr lang="en-US" dirty="0"/>
          </a:p>
          <a:p>
            <a:r>
              <a:rPr lang="en-US" dirty="0" smtClean="0"/>
              <a:t>high based clouds and radar echo</a:t>
            </a:r>
          </a:p>
          <a:p>
            <a:endParaRPr lang="en-US" dirty="0"/>
          </a:p>
          <a:p>
            <a:r>
              <a:rPr lang="en-US" dirty="0" smtClean="0"/>
              <a:t>Descending cloud base</a:t>
            </a:r>
          </a:p>
          <a:p>
            <a:endParaRPr lang="en-US" dirty="0"/>
          </a:p>
          <a:p>
            <a:r>
              <a:rPr lang="en-US" dirty="0" smtClean="0"/>
              <a:t>rain rates are light</a:t>
            </a:r>
          </a:p>
          <a:p>
            <a:r>
              <a:rPr lang="en-US" dirty="0"/>
              <a:t>	</a:t>
            </a:r>
            <a:r>
              <a:rPr lang="en-US" dirty="0" smtClean="0"/>
              <a:t>—but not from low cloud</a:t>
            </a:r>
          </a:p>
          <a:p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422539" y="1777829"/>
            <a:ext cx="5282738" cy="4505725"/>
            <a:chOff x="533402" y="-111525"/>
            <a:chExt cx="7946571" cy="7083825"/>
          </a:xfrm>
        </p:grpSpPr>
        <p:grpSp>
          <p:nvGrpSpPr>
            <p:cNvPr id="31" name="Group 30"/>
            <p:cNvGrpSpPr/>
            <p:nvPr/>
          </p:nvGrpSpPr>
          <p:grpSpPr>
            <a:xfrm>
              <a:off x="533402" y="-111525"/>
              <a:ext cx="7946571" cy="6858000"/>
              <a:chOff x="533402" y="-111525"/>
              <a:chExt cx="7946571" cy="6858000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3402" y="-111525"/>
                <a:ext cx="7946571" cy="6858000"/>
              </a:xfrm>
              <a:prstGeom prst="rect">
                <a:avLst/>
              </a:prstGeom>
            </p:spPr>
          </p:pic>
          <p:sp>
            <p:nvSpPr>
              <p:cNvPr id="34" name="Isosceles Triangle 33"/>
              <p:cNvSpPr/>
              <p:nvPr/>
            </p:nvSpPr>
            <p:spPr>
              <a:xfrm rot="749890">
                <a:off x="1234235" y="1261094"/>
                <a:ext cx="325258" cy="294302"/>
              </a:xfrm>
              <a:prstGeom prst="triangle">
                <a:avLst/>
              </a:prstGeom>
              <a:solidFill>
                <a:srgbClr val="713FF3"/>
              </a:solidFill>
              <a:ln>
                <a:solidFill>
                  <a:srgbClr val="713FF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 34"/>
              <p:cNvSpPr/>
              <p:nvPr/>
            </p:nvSpPr>
            <p:spPr>
              <a:xfrm>
                <a:off x="1151467" y="1507066"/>
                <a:ext cx="2912533" cy="4893733"/>
              </a:xfrm>
              <a:custGeom>
                <a:avLst/>
                <a:gdLst>
                  <a:gd name="connsiteX0" fmla="*/ 0 w 2760133"/>
                  <a:gd name="connsiteY0" fmla="*/ 0 h 4453466"/>
                  <a:gd name="connsiteX1" fmla="*/ 643466 w 2760133"/>
                  <a:gd name="connsiteY1" fmla="*/ 186266 h 4453466"/>
                  <a:gd name="connsiteX2" fmla="*/ 1202266 w 2760133"/>
                  <a:gd name="connsiteY2" fmla="*/ 592666 h 4453466"/>
                  <a:gd name="connsiteX3" fmla="*/ 1693333 w 2760133"/>
                  <a:gd name="connsiteY3" fmla="*/ 1151466 h 4453466"/>
                  <a:gd name="connsiteX4" fmla="*/ 2150533 w 2760133"/>
                  <a:gd name="connsiteY4" fmla="*/ 2150533 h 4453466"/>
                  <a:gd name="connsiteX5" fmla="*/ 2438400 w 2760133"/>
                  <a:gd name="connsiteY5" fmla="*/ 3132666 h 4453466"/>
                  <a:gd name="connsiteX6" fmla="*/ 2760133 w 2760133"/>
                  <a:gd name="connsiteY6" fmla="*/ 4453466 h 4453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133" h="4453466">
                    <a:moveTo>
                      <a:pt x="0" y="0"/>
                    </a:moveTo>
                    <a:cubicBezTo>
                      <a:pt x="221544" y="43744"/>
                      <a:pt x="443088" y="87488"/>
                      <a:pt x="643466" y="186266"/>
                    </a:cubicBezTo>
                    <a:cubicBezTo>
                      <a:pt x="843844" y="285044"/>
                      <a:pt x="1027288" y="431799"/>
                      <a:pt x="1202266" y="592666"/>
                    </a:cubicBezTo>
                    <a:cubicBezTo>
                      <a:pt x="1377244" y="753533"/>
                      <a:pt x="1535289" y="891822"/>
                      <a:pt x="1693333" y="1151466"/>
                    </a:cubicBezTo>
                    <a:cubicBezTo>
                      <a:pt x="1851377" y="1411110"/>
                      <a:pt x="2026355" y="1820333"/>
                      <a:pt x="2150533" y="2150533"/>
                    </a:cubicBezTo>
                    <a:cubicBezTo>
                      <a:pt x="2274711" y="2480733"/>
                      <a:pt x="2336800" y="2748844"/>
                      <a:pt x="2438400" y="3132666"/>
                    </a:cubicBezTo>
                    <a:cubicBezTo>
                      <a:pt x="2540000" y="3516488"/>
                      <a:pt x="2760133" y="4453466"/>
                      <a:pt x="2760133" y="4453466"/>
                    </a:cubicBezTo>
                  </a:path>
                </a:pathLst>
              </a:custGeom>
              <a:ln>
                <a:solidFill>
                  <a:srgbClr val="713FF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Isosceles Triangle 35"/>
              <p:cNvSpPr/>
              <p:nvPr/>
            </p:nvSpPr>
            <p:spPr>
              <a:xfrm rot="2542029">
                <a:off x="2440743" y="1980761"/>
                <a:ext cx="325258" cy="294302"/>
              </a:xfrm>
              <a:prstGeom prst="triangle">
                <a:avLst/>
              </a:prstGeom>
              <a:solidFill>
                <a:srgbClr val="713FF3"/>
              </a:solidFill>
              <a:ln>
                <a:solidFill>
                  <a:srgbClr val="713FF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Isosceles Triangle 36"/>
              <p:cNvSpPr/>
              <p:nvPr/>
            </p:nvSpPr>
            <p:spPr>
              <a:xfrm rot="4151265">
                <a:off x="3266248" y="3377760"/>
                <a:ext cx="325258" cy="294302"/>
              </a:xfrm>
              <a:prstGeom prst="triangle">
                <a:avLst/>
              </a:prstGeom>
              <a:solidFill>
                <a:srgbClr val="713FF3"/>
              </a:solidFill>
              <a:ln>
                <a:solidFill>
                  <a:srgbClr val="713FF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Isosceles Triangle 37"/>
              <p:cNvSpPr/>
              <p:nvPr/>
            </p:nvSpPr>
            <p:spPr>
              <a:xfrm rot="4614933">
                <a:off x="3778483" y="5062627"/>
                <a:ext cx="325258" cy="294302"/>
              </a:xfrm>
              <a:prstGeom prst="triangle">
                <a:avLst/>
              </a:prstGeom>
              <a:solidFill>
                <a:srgbClr val="713FF3"/>
              </a:solidFill>
              <a:ln>
                <a:solidFill>
                  <a:srgbClr val="713FF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Chord 38"/>
              <p:cNvSpPr/>
              <p:nvPr/>
            </p:nvSpPr>
            <p:spPr>
              <a:xfrm rot="8979225">
                <a:off x="1807236" y="1590252"/>
                <a:ext cx="323287" cy="313267"/>
              </a:xfrm>
              <a:prstGeom prst="chord">
                <a:avLst>
                  <a:gd name="adj1" fmla="val 3136956"/>
                  <a:gd name="adj2" fmla="val 15278719"/>
                </a:avLst>
              </a:prstGeom>
              <a:solidFill>
                <a:srgbClr val="713FF3"/>
              </a:solidFill>
              <a:ln>
                <a:solidFill>
                  <a:srgbClr val="713FF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Chord 39"/>
              <p:cNvSpPr/>
              <p:nvPr/>
            </p:nvSpPr>
            <p:spPr>
              <a:xfrm rot="10800000">
                <a:off x="2840176" y="2678219"/>
                <a:ext cx="323287" cy="313267"/>
              </a:xfrm>
              <a:prstGeom prst="chord">
                <a:avLst>
                  <a:gd name="adj1" fmla="val 3136956"/>
                  <a:gd name="adj2" fmla="val 15278719"/>
                </a:avLst>
              </a:prstGeom>
              <a:solidFill>
                <a:srgbClr val="713FF3"/>
              </a:solidFill>
              <a:ln>
                <a:solidFill>
                  <a:srgbClr val="713FF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Chord 40"/>
              <p:cNvSpPr/>
              <p:nvPr/>
            </p:nvSpPr>
            <p:spPr>
              <a:xfrm rot="11477016">
                <a:off x="3458245" y="4308055"/>
                <a:ext cx="323287" cy="313267"/>
              </a:xfrm>
              <a:prstGeom prst="chord">
                <a:avLst>
                  <a:gd name="adj1" fmla="val 3136956"/>
                  <a:gd name="adj2" fmla="val 15278719"/>
                </a:avLst>
              </a:prstGeom>
              <a:solidFill>
                <a:srgbClr val="713FF3"/>
              </a:solidFill>
              <a:ln>
                <a:solidFill>
                  <a:srgbClr val="713FF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707010" y="1889511"/>
                <a:ext cx="5715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0000"/>
                    </a:solidFill>
                    <a:latin typeface="Lucida Calligraphy"/>
                    <a:cs typeface="Lucida Calligraphy"/>
                  </a:rPr>
                  <a:t>L</a:t>
                </a:r>
                <a:endParaRPr lang="en-US" sz="2400" dirty="0">
                  <a:solidFill>
                    <a:srgbClr val="FF0000"/>
                  </a:solidFill>
                  <a:latin typeface="Lucida Calligraphy"/>
                  <a:cs typeface="Lucida Calligraphy"/>
                </a:endParaRPr>
              </a:p>
            </p:txBody>
          </p:sp>
          <p:sp>
            <p:nvSpPr>
              <p:cNvPr id="43" name="Freeform 42"/>
              <p:cNvSpPr/>
              <p:nvPr/>
            </p:nvSpPr>
            <p:spPr>
              <a:xfrm>
                <a:off x="1764858" y="3898900"/>
                <a:ext cx="839948" cy="741465"/>
              </a:xfrm>
              <a:custGeom>
                <a:avLst/>
                <a:gdLst>
                  <a:gd name="connsiteX0" fmla="*/ 292542 w 839948"/>
                  <a:gd name="connsiteY0" fmla="*/ 190500 h 741465"/>
                  <a:gd name="connsiteX1" fmla="*/ 102042 w 839948"/>
                  <a:gd name="connsiteY1" fmla="*/ 228600 h 741465"/>
                  <a:gd name="connsiteX2" fmla="*/ 89342 w 839948"/>
                  <a:gd name="connsiteY2" fmla="*/ 266700 h 741465"/>
                  <a:gd name="connsiteX3" fmla="*/ 51242 w 839948"/>
                  <a:gd name="connsiteY3" fmla="*/ 292100 h 741465"/>
                  <a:gd name="connsiteX4" fmla="*/ 13142 w 839948"/>
                  <a:gd name="connsiteY4" fmla="*/ 495300 h 741465"/>
                  <a:gd name="connsiteX5" fmla="*/ 152842 w 839948"/>
                  <a:gd name="connsiteY5" fmla="*/ 533400 h 741465"/>
                  <a:gd name="connsiteX6" fmla="*/ 140142 w 839948"/>
                  <a:gd name="connsiteY6" fmla="*/ 584200 h 741465"/>
                  <a:gd name="connsiteX7" fmla="*/ 165542 w 839948"/>
                  <a:gd name="connsiteY7" fmla="*/ 698500 h 741465"/>
                  <a:gd name="connsiteX8" fmla="*/ 419542 w 839948"/>
                  <a:gd name="connsiteY8" fmla="*/ 711200 h 741465"/>
                  <a:gd name="connsiteX9" fmla="*/ 444942 w 839948"/>
                  <a:gd name="connsiteY9" fmla="*/ 660400 h 741465"/>
                  <a:gd name="connsiteX10" fmla="*/ 457642 w 839948"/>
                  <a:gd name="connsiteY10" fmla="*/ 609600 h 741465"/>
                  <a:gd name="connsiteX11" fmla="*/ 508442 w 839948"/>
                  <a:gd name="connsiteY11" fmla="*/ 584200 h 741465"/>
                  <a:gd name="connsiteX12" fmla="*/ 737042 w 839948"/>
                  <a:gd name="connsiteY12" fmla="*/ 546100 h 741465"/>
                  <a:gd name="connsiteX13" fmla="*/ 787842 w 839948"/>
                  <a:gd name="connsiteY13" fmla="*/ 520700 h 741465"/>
                  <a:gd name="connsiteX14" fmla="*/ 838642 w 839948"/>
                  <a:gd name="connsiteY14" fmla="*/ 419100 h 741465"/>
                  <a:gd name="connsiteX15" fmla="*/ 787842 w 839948"/>
                  <a:gd name="connsiteY15" fmla="*/ 241300 h 741465"/>
                  <a:gd name="connsiteX16" fmla="*/ 737042 w 839948"/>
                  <a:gd name="connsiteY16" fmla="*/ 228600 h 741465"/>
                  <a:gd name="connsiteX17" fmla="*/ 749742 w 839948"/>
                  <a:gd name="connsiteY17" fmla="*/ 152400 h 741465"/>
                  <a:gd name="connsiteX18" fmla="*/ 737042 w 839948"/>
                  <a:gd name="connsiteY18" fmla="*/ 76200 h 741465"/>
                  <a:gd name="connsiteX19" fmla="*/ 698942 w 839948"/>
                  <a:gd name="connsiteY19" fmla="*/ 38100 h 741465"/>
                  <a:gd name="connsiteX20" fmla="*/ 597342 w 839948"/>
                  <a:gd name="connsiteY20" fmla="*/ 0 h 741465"/>
                  <a:gd name="connsiteX21" fmla="*/ 432242 w 839948"/>
                  <a:gd name="connsiteY21" fmla="*/ 50800 h 741465"/>
                  <a:gd name="connsiteX22" fmla="*/ 406842 w 839948"/>
                  <a:gd name="connsiteY22" fmla="*/ 88900 h 741465"/>
                  <a:gd name="connsiteX23" fmla="*/ 343342 w 839948"/>
                  <a:gd name="connsiteY23" fmla="*/ 12700 h 741465"/>
                  <a:gd name="connsiteX24" fmla="*/ 267142 w 839948"/>
                  <a:gd name="connsiteY24" fmla="*/ 25400 h 741465"/>
                  <a:gd name="connsiteX25" fmla="*/ 241742 w 839948"/>
                  <a:gd name="connsiteY25" fmla="*/ 152400 h 74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39948" h="741465">
                    <a:moveTo>
                      <a:pt x="292542" y="190500"/>
                    </a:moveTo>
                    <a:cubicBezTo>
                      <a:pt x="259806" y="193476"/>
                      <a:pt x="143722" y="186920"/>
                      <a:pt x="102042" y="228600"/>
                    </a:cubicBezTo>
                    <a:cubicBezTo>
                      <a:pt x="92576" y="238066"/>
                      <a:pt x="97705" y="256247"/>
                      <a:pt x="89342" y="266700"/>
                    </a:cubicBezTo>
                    <a:cubicBezTo>
                      <a:pt x="79807" y="278619"/>
                      <a:pt x="63942" y="283633"/>
                      <a:pt x="51242" y="292100"/>
                    </a:cubicBezTo>
                    <a:cubicBezTo>
                      <a:pt x="-14822" y="424227"/>
                      <a:pt x="-4254" y="356128"/>
                      <a:pt x="13142" y="495300"/>
                    </a:cubicBezTo>
                    <a:cubicBezTo>
                      <a:pt x="283620" y="475980"/>
                      <a:pt x="201099" y="436887"/>
                      <a:pt x="152842" y="533400"/>
                    </a:cubicBezTo>
                    <a:cubicBezTo>
                      <a:pt x="145036" y="549012"/>
                      <a:pt x="144375" y="567267"/>
                      <a:pt x="140142" y="584200"/>
                    </a:cubicBezTo>
                    <a:cubicBezTo>
                      <a:pt x="148609" y="622300"/>
                      <a:pt x="148088" y="663591"/>
                      <a:pt x="165542" y="698500"/>
                    </a:cubicBezTo>
                    <a:cubicBezTo>
                      <a:pt x="208945" y="785307"/>
                      <a:pt x="395299" y="714230"/>
                      <a:pt x="419542" y="711200"/>
                    </a:cubicBezTo>
                    <a:cubicBezTo>
                      <a:pt x="428009" y="694267"/>
                      <a:pt x="438295" y="678127"/>
                      <a:pt x="444942" y="660400"/>
                    </a:cubicBezTo>
                    <a:cubicBezTo>
                      <a:pt x="451071" y="644057"/>
                      <a:pt x="446468" y="623009"/>
                      <a:pt x="457642" y="609600"/>
                    </a:cubicBezTo>
                    <a:cubicBezTo>
                      <a:pt x="469762" y="595056"/>
                      <a:pt x="489981" y="588396"/>
                      <a:pt x="508442" y="584200"/>
                    </a:cubicBezTo>
                    <a:cubicBezTo>
                      <a:pt x="583772" y="567080"/>
                      <a:pt x="660842" y="558800"/>
                      <a:pt x="737042" y="546100"/>
                    </a:cubicBezTo>
                    <a:cubicBezTo>
                      <a:pt x="753975" y="537633"/>
                      <a:pt x="774455" y="534087"/>
                      <a:pt x="787842" y="520700"/>
                    </a:cubicBezTo>
                    <a:cubicBezTo>
                      <a:pt x="817834" y="490708"/>
                      <a:pt x="826269" y="456220"/>
                      <a:pt x="838642" y="419100"/>
                    </a:cubicBezTo>
                    <a:cubicBezTo>
                      <a:pt x="830207" y="317884"/>
                      <a:pt x="866700" y="275096"/>
                      <a:pt x="787842" y="241300"/>
                    </a:cubicBezTo>
                    <a:cubicBezTo>
                      <a:pt x="771799" y="234424"/>
                      <a:pt x="753975" y="232833"/>
                      <a:pt x="737042" y="228600"/>
                    </a:cubicBezTo>
                    <a:cubicBezTo>
                      <a:pt x="741275" y="203200"/>
                      <a:pt x="749742" y="178150"/>
                      <a:pt x="749742" y="152400"/>
                    </a:cubicBezTo>
                    <a:cubicBezTo>
                      <a:pt x="749742" y="126650"/>
                      <a:pt x="747500" y="99731"/>
                      <a:pt x="737042" y="76200"/>
                    </a:cubicBezTo>
                    <a:cubicBezTo>
                      <a:pt x="729748" y="59787"/>
                      <a:pt x="713557" y="48539"/>
                      <a:pt x="698942" y="38100"/>
                    </a:cubicBezTo>
                    <a:cubicBezTo>
                      <a:pt x="663182" y="12557"/>
                      <a:pt x="638249" y="10227"/>
                      <a:pt x="597342" y="0"/>
                    </a:cubicBezTo>
                    <a:cubicBezTo>
                      <a:pt x="481836" y="11551"/>
                      <a:pt x="488028" y="-16144"/>
                      <a:pt x="432242" y="50800"/>
                    </a:cubicBezTo>
                    <a:cubicBezTo>
                      <a:pt x="422471" y="62526"/>
                      <a:pt x="415309" y="76200"/>
                      <a:pt x="406842" y="88900"/>
                    </a:cubicBezTo>
                    <a:cubicBezTo>
                      <a:pt x="396771" y="73794"/>
                      <a:pt x="362474" y="16952"/>
                      <a:pt x="343342" y="12700"/>
                    </a:cubicBezTo>
                    <a:cubicBezTo>
                      <a:pt x="318205" y="7114"/>
                      <a:pt x="292542" y="21167"/>
                      <a:pt x="267142" y="25400"/>
                    </a:cubicBezTo>
                    <a:cubicBezTo>
                      <a:pt x="225304" y="88156"/>
                      <a:pt x="241742" y="48236"/>
                      <a:pt x="241742" y="15240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Freeform 43"/>
              <p:cNvSpPr/>
              <p:nvPr/>
            </p:nvSpPr>
            <p:spPr>
              <a:xfrm>
                <a:off x="1104458" y="3035300"/>
                <a:ext cx="597342" cy="500165"/>
              </a:xfrm>
              <a:custGeom>
                <a:avLst/>
                <a:gdLst>
                  <a:gd name="connsiteX0" fmla="*/ 292542 w 839948"/>
                  <a:gd name="connsiteY0" fmla="*/ 190500 h 741465"/>
                  <a:gd name="connsiteX1" fmla="*/ 102042 w 839948"/>
                  <a:gd name="connsiteY1" fmla="*/ 228600 h 741465"/>
                  <a:gd name="connsiteX2" fmla="*/ 89342 w 839948"/>
                  <a:gd name="connsiteY2" fmla="*/ 266700 h 741465"/>
                  <a:gd name="connsiteX3" fmla="*/ 51242 w 839948"/>
                  <a:gd name="connsiteY3" fmla="*/ 292100 h 741465"/>
                  <a:gd name="connsiteX4" fmla="*/ 13142 w 839948"/>
                  <a:gd name="connsiteY4" fmla="*/ 495300 h 741465"/>
                  <a:gd name="connsiteX5" fmla="*/ 152842 w 839948"/>
                  <a:gd name="connsiteY5" fmla="*/ 533400 h 741465"/>
                  <a:gd name="connsiteX6" fmla="*/ 140142 w 839948"/>
                  <a:gd name="connsiteY6" fmla="*/ 584200 h 741465"/>
                  <a:gd name="connsiteX7" fmla="*/ 165542 w 839948"/>
                  <a:gd name="connsiteY7" fmla="*/ 698500 h 741465"/>
                  <a:gd name="connsiteX8" fmla="*/ 419542 w 839948"/>
                  <a:gd name="connsiteY8" fmla="*/ 711200 h 741465"/>
                  <a:gd name="connsiteX9" fmla="*/ 444942 w 839948"/>
                  <a:gd name="connsiteY9" fmla="*/ 660400 h 741465"/>
                  <a:gd name="connsiteX10" fmla="*/ 457642 w 839948"/>
                  <a:gd name="connsiteY10" fmla="*/ 609600 h 741465"/>
                  <a:gd name="connsiteX11" fmla="*/ 508442 w 839948"/>
                  <a:gd name="connsiteY11" fmla="*/ 584200 h 741465"/>
                  <a:gd name="connsiteX12" fmla="*/ 737042 w 839948"/>
                  <a:gd name="connsiteY12" fmla="*/ 546100 h 741465"/>
                  <a:gd name="connsiteX13" fmla="*/ 787842 w 839948"/>
                  <a:gd name="connsiteY13" fmla="*/ 520700 h 741465"/>
                  <a:gd name="connsiteX14" fmla="*/ 838642 w 839948"/>
                  <a:gd name="connsiteY14" fmla="*/ 419100 h 741465"/>
                  <a:gd name="connsiteX15" fmla="*/ 787842 w 839948"/>
                  <a:gd name="connsiteY15" fmla="*/ 241300 h 741465"/>
                  <a:gd name="connsiteX16" fmla="*/ 737042 w 839948"/>
                  <a:gd name="connsiteY16" fmla="*/ 228600 h 741465"/>
                  <a:gd name="connsiteX17" fmla="*/ 749742 w 839948"/>
                  <a:gd name="connsiteY17" fmla="*/ 152400 h 741465"/>
                  <a:gd name="connsiteX18" fmla="*/ 737042 w 839948"/>
                  <a:gd name="connsiteY18" fmla="*/ 76200 h 741465"/>
                  <a:gd name="connsiteX19" fmla="*/ 698942 w 839948"/>
                  <a:gd name="connsiteY19" fmla="*/ 38100 h 741465"/>
                  <a:gd name="connsiteX20" fmla="*/ 597342 w 839948"/>
                  <a:gd name="connsiteY20" fmla="*/ 0 h 741465"/>
                  <a:gd name="connsiteX21" fmla="*/ 432242 w 839948"/>
                  <a:gd name="connsiteY21" fmla="*/ 50800 h 741465"/>
                  <a:gd name="connsiteX22" fmla="*/ 406842 w 839948"/>
                  <a:gd name="connsiteY22" fmla="*/ 88900 h 741465"/>
                  <a:gd name="connsiteX23" fmla="*/ 343342 w 839948"/>
                  <a:gd name="connsiteY23" fmla="*/ 12700 h 741465"/>
                  <a:gd name="connsiteX24" fmla="*/ 267142 w 839948"/>
                  <a:gd name="connsiteY24" fmla="*/ 25400 h 741465"/>
                  <a:gd name="connsiteX25" fmla="*/ 241742 w 839948"/>
                  <a:gd name="connsiteY25" fmla="*/ 152400 h 74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39948" h="741465">
                    <a:moveTo>
                      <a:pt x="292542" y="190500"/>
                    </a:moveTo>
                    <a:cubicBezTo>
                      <a:pt x="259806" y="193476"/>
                      <a:pt x="143722" y="186920"/>
                      <a:pt x="102042" y="228600"/>
                    </a:cubicBezTo>
                    <a:cubicBezTo>
                      <a:pt x="92576" y="238066"/>
                      <a:pt x="97705" y="256247"/>
                      <a:pt x="89342" y="266700"/>
                    </a:cubicBezTo>
                    <a:cubicBezTo>
                      <a:pt x="79807" y="278619"/>
                      <a:pt x="63942" y="283633"/>
                      <a:pt x="51242" y="292100"/>
                    </a:cubicBezTo>
                    <a:cubicBezTo>
                      <a:pt x="-14822" y="424227"/>
                      <a:pt x="-4254" y="356128"/>
                      <a:pt x="13142" y="495300"/>
                    </a:cubicBezTo>
                    <a:cubicBezTo>
                      <a:pt x="283620" y="475980"/>
                      <a:pt x="201099" y="436887"/>
                      <a:pt x="152842" y="533400"/>
                    </a:cubicBezTo>
                    <a:cubicBezTo>
                      <a:pt x="145036" y="549012"/>
                      <a:pt x="144375" y="567267"/>
                      <a:pt x="140142" y="584200"/>
                    </a:cubicBezTo>
                    <a:cubicBezTo>
                      <a:pt x="148609" y="622300"/>
                      <a:pt x="148088" y="663591"/>
                      <a:pt x="165542" y="698500"/>
                    </a:cubicBezTo>
                    <a:cubicBezTo>
                      <a:pt x="208945" y="785307"/>
                      <a:pt x="395299" y="714230"/>
                      <a:pt x="419542" y="711200"/>
                    </a:cubicBezTo>
                    <a:cubicBezTo>
                      <a:pt x="428009" y="694267"/>
                      <a:pt x="438295" y="678127"/>
                      <a:pt x="444942" y="660400"/>
                    </a:cubicBezTo>
                    <a:cubicBezTo>
                      <a:pt x="451071" y="644057"/>
                      <a:pt x="446468" y="623009"/>
                      <a:pt x="457642" y="609600"/>
                    </a:cubicBezTo>
                    <a:cubicBezTo>
                      <a:pt x="469762" y="595056"/>
                      <a:pt x="489981" y="588396"/>
                      <a:pt x="508442" y="584200"/>
                    </a:cubicBezTo>
                    <a:cubicBezTo>
                      <a:pt x="583772" y="567080"/>
                      <a:pt x="660842" y="558800"/>
                      <a:pt x="737042" y="546100"/>
                    </a:cubicBezTo>
                    <a:cubicBezTo>
                      <a:pt x="753975" y="537633"/>
                      <a:pt x="774455" y="534087"/>
                      <a:pt x="787842" y="520700"/>
                    </a:cubicBezTo>
                    <a:cubicBezTo>
                      <a:pt x="817834" y="490708"/>
                      <a:pt x="826269" y="456220"/>
                      <a:pt x="838642" y="419100"/>
                    </a:cubicBezTo>
                    <a:cubicBezTo>
                      <a:pt x="830207" y="317884"/>
                      <a:pt x="866700" y="275096"/>
                      <a:pt x="787842" y="241300"/>
                    </a:cubicBezTo>
                    <a:cubicBezTo>
                      <a:pt x="771799" y="234424"/>
                      <a:pt x="753975" y="232833"/>
                      <a:pt x="737042" y="228600"/>
                    </a:cubicBezTo>
                    <a:cubicBezTo>
                      <a:pt x="741275" y="203200"/>
                      <a:pt x="749742" y="178150"/>
                      <a:pt x="749742" y="152400"/>
                    </a:cubicBezTo>
                    <a:cubicBezTo>
                      <a:pt x="749742" y="126650"/>
                      <a:pt x="747500" y="99731"/>
                      <a:pt x="737042" y="76200"/>
                    </a:cubicBezTo>
                    <a:cubicBezTo>
                      <a:pt x="729748" y="59787"/>
                      <a:pt x="713557" y="48539"/>
                      <a:pt x="698942" y="38100"/>
                    </a:cubicBezTo>
                    <a:cubicBezTo>
                      <a:pt x="663182" y="12557"/>
                      <a:pt x="638249" y="10227"/>
                      <a:pt x="597342" y="0"/>
                    </a:cubicBezTo>
                    <a:cubicBezTo>
                      <a:pt x="481836" y="11551"/>
                      <a:pt x="488028" y="-16144"/>
                      <a:pt x="432242" y="50800"/>
                    </a:cubicBezTo>
                    <a:cubicBezTo>
                      <a:pt x="422471" y="62526"/>
                      <a:pt x="415309" y="76200"/>
                      <a:pt x="406842" y="88900"/>
                    </a:cubicBezTo>
                    <a:cubicBezTo>
                      <a:pt x="396771" y="73794"/>
                      <a:pt x="362474" y="16952"/>
                      <a:pt x="343342" y="12700"/>
                    </a:cubicBezTo>
                    <a:cubicBezTo>
                      <a:pt x="318205" y="7114"/>
                      <a:pt x="292542" y="21167"/>
                      <a:pt x="267142" y="25400"/>
                    </a:cubicBezTo>
                    <a:cubicBezTo>
                      <a:pt x="225304" y="88156"/>
                      <a:pt x="241742" y="48236"/>
                      <a:pt x="241742" y="15240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761558" y="5892800"/>
                <a:ext cx="584642" cy="550965"/>
              </a:xfrm>
              <a:custGeom>
                <a:avLst/>
                <a:gdLst>
                  <a:gd name="connsiteX0" fmla="*/ 292542 w 839948"/>
                  <a:gd name="connsiteY0" fmla="*/ 190500 h 741465"/>
                  <a:gd name="connsiteX1" fmla="*/ 102042 w 839948"/>
                  <a:gd name="connsiteY1" fmla="*/ 228600 h 741465"/>
                  <a:gd name="connsiteX2" fmla="*/ 89342 w 839948"/>
                  <a:gd name="connsiteY2" fmla="*/ 266700 h 741465"/>
                  <a:gd name="connsiteX3" fmla="*/ 51242 w 839948"/>
                  <a:gd name="connsiteY3" fmla="*/ 292100 h 741465"/>
                  <a:gd name="connsiteX4" fmla="*/ 13142 w 839948"/>
                  <a:gd name="connsiteY4" fmla="*/ 495300 h 741465"/>
                  <a:gd name="connsiteX5" fmla="*/ 152842 w 839948"/>
                  <a:gd name="connsiteY5" fmla="*/ 533400 h 741465"/>
                  <a:gd name="connsiteX6" fmla="*/ 140142 w 839948"/>
                  <a:gd name="connsiteY6" fmla="*/ 584200 h 741465"/>
                  <a:gd name="connsiteX7" fmla="*/ 165542 w 839948"/>
                  <a:gd name="connsiteY7" fmla="*/ 698500 h 741465"/>
                  <a:gd name="connsiteX8" fmla="*/ 419542 w 839948"/>
                  <a:gd name="connsiteY8" fmla="*/ 711200 h 741465"/>
                  <a:gd name="connsiteX9" fmla="*/ 444942 w 839948"/>
                  <a:gd name="connsiteY9" fmla="*/ 660400 h 741465"/>
                  <a:gd name="connsiteX10" fmla="*/ 457642 w 839948"/>
                  <a:gd name="connsiteY10" fmla="*/ 609600 h 741465"/>
                  <a:gd name="connsiteX11" fmla="*/ 508442 w 839948"/>
                  <a:gd name="connsiteY11" fmla="*/ 584200 h 741465"/>
                  <a:gd name="connsiteX12" fmla="*/ 737042 w 839948"/>
                  <a:gd name="connsiteY12" fmla="*/ 546100 h 741465"/>
                  <a:gd name="connsiteX13" fmla="*/ 787842 w 839948"/>
                  <a:gd name="connsiteY13" fmla="*/ 520700 h 741465"/>
                  <a:gd name="connsiteX14" fmla="*/ 838642 w 839948"/>
                  <a:gd name="connsiteY14" fmla="*/ 419100 h 741465"/>
                  <a:gd name="connsiteX15" fmla="*/ 787842 w 839948"/>
                  <a:gd name="connsiteY15" fmla="*/ 241300 h 741465"/>
                  <a:gd name="connsiteX16" fmla="*/ 737042 w 839948"/>
                  <a:gd name="connsiteY16" fmla="*/ 228600 h 741465"/>
                  <a:gd name="connsiteX17" fmla="*/ 749742 w 839948"/>
                  <a:gd name="connsiteY17" fmla="*/ 152400 h 741465"/>
                  <a:gd name="connsiteX18" fmla="*/ 737042 w 839948"/>
                  <a:gd name="connsiteY18" fmla="*/ 76200 h 741465"/>
                  <a:gd name="connsiteX19" fmla="*/ 698942 w 839948"/>
                  <a:gd name="connsiteY19" fmla="*/ 38100 h 741465"/>
                  <a:gd name="connsiteX20" fmla="*/ 597342 w 839948"/>
                  <a:gd name="connsiteY20" fmla="*/ 0 h 741465"/>
                  <a:gd name="connsiteX21" fmla="*/ 432242 w 839948"/>
                  <a:gd name="connsiteY21" fmla="*/ 50800 h 741465"/>
                  <a:gd name="connsiteX22" fmla="*/ 406842 w 839948"/>
                  <a:gd name="connsiteY22" fmla="*/ 88900 h 741465"/>
                  <a:gd name="connsiteX23" fmla="*/ 343342 w 839948"/>
                  <a:gd name="connsiteY23" fmla="*/ 12700 h 741465"/>
                  <a:gd name="connsiteX24" fmla="*/ 267142 w 839948"/>
                  <a:gd name="connsiteY24" fmla="*/ 25400 h 741465"/>
                  <a:gd name="connsiteX25" fmla="*/ 241742 w 839948"/>
                  <a:gd name="connsiteY25" fmla="*/ 152400 h 74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39948" h="741465">
                    <a:moveTo>
                      <a:pt x="292542" y="190500"/>
                    </a:moveTo>
                    <a:cubicBezTo>
                      <a:pt x="259806" y="193476"/>
                      <a:pt x="143722" y="186920"/>
                      <a:pt x="102042" y="228600"/>
                    </a:cubicBezTo>
                    <a:cubicBezTo>
                      <a:pt x="92576" y="238066"/>
                      <a:pt x="97705" y="256247"/>
                      <a:pt x="89342" y="266700"/>
                    </a:cubicBezTo>
                    <a:cubicBezTo>
                      <a:pt x="79807" y="278619"/>
                      <a:pt x="63942" y="283633"/>
                      <a:pt x="51242" y="292100"/>
                    </a:cubicBezTo>
                    <a:cubicBezTo>
                      <a:pt x="-14822" y="424227"/>
                      <a:pt x="-4254" y="356128"/>
                      <a:pt x="13142" y="495300"/>
                    </a:cubicBezTo>
                    <a:cubicBezTo>
                      <a:pt x="283620" y="475980"/>
                      <a:pt x="201099" y="436887"/>
                      <a:pt x="152842" y="533400"/>
                    </a:cubicBezTo>
                    <a:cubicBezTo>
                      <a:pt x="145036" y="549012"/>
                      <a:pt x="144375" y="567267"/>
                      <a:pt x="140142" y="584200"/>
                    </a:cubicBezTo>
                    <a:cubicBezTo>
                      <a:pt x="148609" y="622300"/>
                      <a:pt x="148088" y="663591"/>
                      <a:pt x="165542" y="698500"/>
                    </a:cubicBezTo>
                    <a:cubicBezTo>
                      <a:pt x="208945" y="785307"/>
                      <a:pt x="395299" y="714230"/>
                      <a:pt x="419542" y="711200"/>
                    </a:cubicBezTo>
                    <a:cubicBezTo>
                      <a:pt x="428009" y="694267"/>
                      <a:pt x="438295" y="678127"/>
                      <a:pt x="444942" y="660400"/>
                    </a:cubicBezTo>
                    <a:cubicBezTo>
                      <a:pt x="451071" y="644057"/>
                      <a:pt x="446468" y="623009"/>
                      <a:pt x="457642" y="609600"/>
                    </a:cubicBezTo>
                    <a:cubicBezTo>
                      <a:pt x="469762" y="595056"/>
                      <a:pt x="489981" y="588396"/>
                      <a:pt x="508442" y="584200"/>
                    </a:cubicBezTo>
                    <a:cubicBezTo>
                      <a:pt x="583772" y="567080"/>
                      <a:pt x="660842" y="558800"/>
                      <a:pt x="737042" y="546100"/>
                    </a:cubicBezTo>
                    <a:cubicBezTo>
                      <a:pt x="753975" y="537633"/>
                      <a:pt x="774455" y="534087"/>
                      <a:pt x="787842" y="520700"/>
                    </a:cubicBezTo>
                    <a:cubicBezTo>
                      <a:pt x="817834" y="490708"/>
                      <a:pt x="826269" y="456220"/>
                      <a:pt x="838642" y="419100"/>
                    </a:cubicBezTo>
                    <a:cubicBezTo>
                      <a:pt x="830207" y="317884"/>
                      <a:pt x="866700" y="275096"/>
                      <a:pt x="787842" y="241300"/>
                    </a:cubicBezTo>
                    <a:cubicBezTo>
                      <a:pt x="771799" y="234424"/>
                      <a:pt x="753975" y="232833"/>
                      <a:pt x="737042" y="228600"/>
                    </a:cubicBezTo>
                    <a:cubicBezTo>
                      <a:pt x="741275" y="203200"/>
                      <a:pt x="749742" y="178150"/>
                      <a:pt x="749742" y="152400"/>
                    </a:cubicBezTo>
                    <a:cubicBezTo>
                      <a:pt x="749742" y="126650"/>
                      <a:pt x="747500" y="99731"/>
                      <a:pt x="737042" y="76200"/>
                    </a:cubicBezTo>
                    <a:cubicBezTo>
                      <a:pt x="729748" y="59787"/>
                      <a:pt x="713557" y="48539"/>
                      <a:pt x="698942" y="38100"/>
                    </a:cubicBezTo>
                    <a:cubicBezTo>
                      <a:pt x="663182" y="12557"/>
                      <a:pt x="638249" y="10227"/>
                      <a:pt x="597342" y="0"/>
                    </a:cubicBezTo>
                    <a:cubicBezTo>
                      <a:pt x="481836" y="11551"/>
                      <a:pt x="488028" y="-16144"/>
                      <a:pt x="432242" y="50800"/>
                    </a:cubicBezTo>
                    <a:cubicBezTo>
                      <a:pt x="422471" y="62526"/>
                      <a:pt x="415309" y="76200"/>
                      <a:pt x="406842" y="88900"/>
                    </a:cubicBezTo>
                    <a:cubicBezTo>
                      <a:pt x="396771" y="73794"/>
                      <a:pt x="362474" y="16952"/>
                      <a:pt x="343342" y="12700"/>
                    </a:cubicBezTo>
                    <a:cubicBezTo>
                      <a:pt x="318205" y="7114"/>
                      <a:pt x="292542" y="21167"/>
                      <a:pt x="267142" y="25400"/>
                    </a:cubicBezTo>
                    <a:cubicBezTo>
                      <a:pt x="225304" y="88156"/>
                      <a:pt x="241742" y="48236"/>
                      <a:pt x="241742" y="15240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Freeform 45"/>
              <p:cNvSpPr/>
              <p:nvPr/>
            </p:nvSpPr>
            <p:spPr>
              <a:xfrm>
                <a:off x="1409258" y="5092700"/>
                <a:ext cx="839948" cy="741465"/>
              </a:xfrm>
              <a:custGeom>
                <a:avLst/>
                <a:gdLst>
                  <a:gd name="connsiteX0" fmla="*/ 292542 w 839948"/>
                  <a:gd name="connsiteY0" fmla="*/ 190500 h 741465"/>
                  <a:gd name="connsiteX1" fmla="*/ 102042 w 839948"/>
                  <a:gd name="connsiteY1" fmla="*/ 228600 h 741465"/>
                  <a:gd name="connsiteX2" fmla="*/ 89342 w 839948"/>
                  <a:gd name="connsiteY2" fmla="*/ 266700 h 741465"/>
                  <a:gd name="connsiteX3" fmla="*/ 51242 w 839948"/>
                  <a:gd name="connsiteY3" fmla="*/ 292100 h 741465"/>
                  <a:gd name="connsiteX4" fmla="*/ 13142 w 839948"/>
                  <a:gd name="connsiteY4" fmla="*/ 495300 h 741465"/>
                  <a:gd name="connsiteX5" fmla="*/ 152842 w 839948"/>
                  <a:gd name="connsiteY5" fmla="*/ 533400 h 741465"/>
                  <a:gd name="connsiteX6" fmla="*/ 140142 w 839948"/>
                  <a:gd name="connsiteY6" fmla="*/ 584200 h 741465"/>
                  <a:gd name="connsiteX7" fmla="*/ 165542 w 839948"/>
                  <a:gd name="connsiteY7" fmla="*/ 698500 h 741465"/>
                  <a:gd name="connsiteX8" fmla="*/ 419542 w 839948"/>
                  <a:gd name="connsiteY8" fmla="*/ 711200 h 741465"/>
                  <a:gd name="connsiteX9" fmla="*/ 444942 w 839948"/>
                  <a:gd name="connsiteY9" fmla="*/ 660400 h 741465"/>
                  <a:gd name="connsiteX10" fmla="*/ 457642 w 839948"/>
                  <a:gd name="connsiteY10" fmla="*/ 609600 h 741465"/>
                  <a:gd name="connsiteX11" fmla="*/ 508442 w 839948"/>
                  <a:gd name="connsiteY11" fmla="*/ 584200 h 741465"/>
                  <a:gd name="connsiteX12" fmla="*/ 737042 w 839948"/>
                  <a:gd name="connsiteY12" fmla="*/ 546100 h 741465"/>
                  <a:gd name="connsiteX13" fmla="*/ 787842 w 839948"/>
                  <a:gd name="connsiteY13" fmla="*/ 520700 h 741465"/>
                  <a:gd name="connsiteX14" fmla="*/ 838642 w 839948"/>
                  <a:gd name="connsiteY14" fmla="*/ 419100 h 741465"/>
                  <a:gd name="connsiteX15" fmla="*/ 787842 w 839948"/>
                  <a:gd name="connsiteY15" fmla="*/ 241300 h 741465"/>
                  <a:gd name="connsiteX16" fmla="*/ 737042 w 839948"/>
                  <a:gd name="connsiteY16" fmla="*/ 228600 h 741465"/>
                  <a:gd name="connsiteX17" fmla="*/ 749742 w 839948"/>
                  <a:gd name="connsiteY17" fmla="*/ 152400 h 741465"/>
                  <a:gd name="connsiteX18" fmla="*/ 737042 w 839948"/>
                  <a:gd name="connsiteY18" fmla="*/ 76200 h 741465"/>
                  <a:gd name="connsiteX19" fmla="*/ 698942 w 839948"/>
                  <a:gd name="connsiteY19" fmla="*/ 38100 h 741465"/>
                  <a:gd name="connsiteX20" fmla="*/ 597342 w 839948"/>
                  <a:gd name="connsiteY20" fmla="*/ 0 h 741465"/>
                  <a:gd name="connsiteX21" fmla="*/ 432242 w 839948"/>
                  <a:gd name="connsiteY21" fmla="*/ 50800 h 741465"/>
                  <a:gd name="connsiteX22" fmla="*/ 406842 w 839948"/>
                  <a:gd name="connsiteY22" fmla="*/ 88900 h 741465"/>
                  <a:gd name="connsiteX23" fmla="*/ 343342 w 839948"/>
                  <a:gd name="connsiteY23" fmla="*/ 12700 h 741465"/>
                  <a:gd name="connsiteX24" fmla="*/ 267142 w 839948"/>
                  <a:gd name="connsiteY24" fmla="*/ 25400 h 741465"/>
                  <a:gd name="connsiteX25" fmla="*/ 241742 w 839948"/>
                  <a:gd name="connsiteY25" fmla="*/ 152400 h 74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39948" h="741465">
                    <a:moveTo>
                      <a:pt x="292542" y="190500"/>
                    </a:moveTo>
                    <a:cubicBezTo>
                      <a:pt x="259806" y="193476"/>
                      <a:pt x="143722" y="186920"/>
                      <a:pt x="102042" y="228600"/>
                    </a:cubicBezTo>
                    <a:cubicBezTo>
                      <a:pt x="92576" y="238066"/>
                      <a:pt x="97705" y="256247"/>
                      <a:pt x="89342" y="266700"/>
                    </a:cubicBezTo>
                    <a:cubicBezTo>
                      <a:pt x="79807" y="278619"/>
                      <a:pt x="63942" y="283633"/>
                      <a:pt x="51242" y="292100"/>
                    </a:cubicBezTo>
                    <a:cubicBezTo>
                      <a:pt x="-14822" y="424227"/>
                      <a:pt x="-4254" y="356128"/>
                      <a:pt x="13142" y="495300"/>
                    </a:cubicBezTo>
                    <a:cubicBezTo>
                      <a:pt x="283620" y="475980"/>
                      <a:pt x="201099" y="436887"/>
                      <a:pt x="152842" y="533400"/>
                    </a:cubicBezTo>
                    <a:cubicBezTo>
                      <a:pt x="145036" y="549012"/>
                      <a:pt x="144375" y="567267"/>
                      <a:pt x="140142" y="584200"/>
                    </a:cubicBezTo>
                    <a:cubicBezTo>
                      <a:pt x="148609" y="622300"/>
                      <a:pt x="148088" y="663591"/>
                      <a:pt x="165542" y="698500"/>
                    </a:cubicBezTo>
                    <a:cubicBezTo>
                      <a:pt x="208945" y="785307"/>
                      <a:pt x="395299" y="714230"/>
                      <a:pt x="419542" y="711200"/>
                    </a:cubicBezTo>
                    <a:cubicBezTo>
                      <a:pt x="428009" y="694267"/>
                      <a:pt x="438295" y="678127"/>
                      <a:pt x="444942" y="660400"/>
                    </a:cubicBezTo>
                    <a:cubicBezTo>
                      <a:pt x="451071" y="644057"/>
                      <a:pt x="446468" y="623009"/>
                      <a:pt x="457642" y="609600"/>
                    </a:cubicBezTo>
                    <a:cubicBezTo>
                      <a:pt x="469762" y="595056"/>
                      <a:pt x="489981" y="588396"/>
                      <a:pt x="508442" y="584200"/>
                    </a:cubicBezTo>
                    <a:cubicBezTo>
                      <a:pt x="583772" y="567080"/>
                      <a:pt x="660842" y="558800"/>
                      <a:pt x="737042" y="546100"/>
                    </a:cubicBezTo>
                    <a:cubicBezTo>
                      <a:pt x="753975" y="537633"/>
                      <a:pt x="774455" y="534087"/>
                      <a:pt x="787842" y="520700"/>
                    </a:cubicBezTo>
                    <a:cubicBezTo>
                      <a:pt x="817834" y="490708"/>
                      <a:pt x="826269" y="456220"/>
                      <a:pt x="838642" y="419100"/>
                    </a:cubicBezTo>
                    <a:cubicBezTo>
                      <a:pt x="830207" y="317884"/>
                      <a:pt x="866700" y="275096"/>
                      <a:pt x="787842" y="241300"/>
                    </a:cubicBezTo>
                    <a:cubicBezTo>
                      <a:pt x="771799" y="234424"/>
                      <a:pt x="753975" y="232833"/>
                      <a:pt x="737042" y="228600"/>
                    </a:cubicBezTo>
                    <a:cubicBezTo>
                      <a:pt x="741275" y="203200"/>
                      <a:pt x="749742" y="178150"/>
                      <a:pt x="749742" y="152400"/>
                    </a:cubicBezTo>
                    <a:cubicBezTo>
                      <a:pt x="749742" y="126650"/>
                      <a:pt x="747500" y="99731"/>
                      <a:pt x="737042" y="76200"/>
                    </a:cubicBezTo>
                    <a:cubicBezTo>
                      <a:pt x="729748" y="59787"/>
                      <a:pt x="713557" y="48539"/>
                      <a:pt x="698942" y="38100"/>
                    </a:cubicBezTo>
                    <a:cubicBezTo>
                      <a:pt x="663182" y="12557"/>
                      <a:pt x="638249" y="10227"/>
                      <a:pt x="597342" y="0"/>
                    </a:cubicBezTo>
                    <a:cubicBezTo>
                      <a:pt x="481836" y="11551"/>
                      <a:pt x="488028" y="-16144"/>
                      <a:pt x="432242" y="50800"/>
                    </a:cubicBezTo>
                    <a:cubicBezTo>
                      <a:pt x="422471" y="62526"/>
                      <a:pt x="415309" y="76200"/>
                      <a:pt x="406842" y="88900"/>
                    </a:cubicBezTo>
                    <a:cubicBezTo>
                      <a:pt x="396771" y="73794"/>
                      <a:pt x="362474" y="16952"/>
                      <a:pt x="343342" y="12700"/>
                    </a:cubicBezTo>
                    <a:cubicBezTo>
                      <a:pt x="318205" y="7114"/>
                      <a:pt x="292542" y="21167"/>
                      <a:pt x="267142" y="25400"/>
                    </a:cubicBezTo>
                    <a:cubicBezTo>
                      <a:pt x="225304" y="88156"/>
                      <a:pt x="241742" y="48236"/>
                      <a:pt x="241742" y="15240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reeform 46"/>
              <p:cNvSpPr/>
              <p:nvPr/>
            </p:nvSpPr>
            <p:spPr>
              <a:xfrm>
                <a:off x="2641158" y="4762500"/>
                <a:ext cx="584642" cy="550965"/>
              </a:xfrm>
              <a:custGeom>
                <a:avLst/>
                <a:gdLst>
                  <a:gd name="connsiteX0" fmla="*/ 292542 w 839948"/>
                  <a:gd name="connsiteY0" fmla="*/ 190500 h 741465"/>
                  <a:gd name="connsiteX1" fmla="*/ 102042 w 839948"/>
                  <a:gd name="connsiteY1" fmla="*/ 228600 h 741465"/>
                  <a:gd name="connsiteX2" fmla="*/ 89342 w 839948"/>
                  <a:gd name="connsiteY2" fmla="*/ 266700 h 741465"/>
                  <a:gd name="connsiteX3" fmla="*/ 51242 w 839948"/>
                  <a:gd name="connsiteY3" fmla="*/ 292100 h 741465"/>
                  <a:gd name="connsiteX4" fmla="*/ 13142 w 839948"/>
                  <a:gd name="connsiteY4" fmla="*/ 495300 h 741465"/>
                  <a:gd name="connsiteX5" fmla="*/ 152842 w 839948"/>
                  <a:gd name="connsiteY5" fmla="*/ 533400 h 741465"/>
                  <a:gd name="connsiteX6" fmla="*/ 140142 w 839948"/>
                  <a:gd name="connsiteY6" fmla="*/ 584200 h 741465"/>
                  <a:gd name="connsiteX7" fmla="*/ 165542 w 839948"/>
                  <a:gd name="connsiteY7" fmla="*/ 698500 h 741465"/>
                  <a:gd name="connsiteX8" fmla="*/ 419542 w 839948"/>
                  <a:gd name="connsiteY8" fmla="*/ 711200 h 741465"/>
                  <a:gd name="connsiteX9" fmla="*/ 444942 w 839948"/>
                  <a:gd name="connsiteY9" fmla="*/ 660400 h 741465"/>
                  <a:gd name="connsiteX10" fmla="*/ 457642 w 839948"/>
                  <a:gd name="connsiteY10" fmla="*/ 609600 h 741465"/>
                  <a:gd name="connsiteX11" fmla="*/ 508442 w 839948"/>
                  <a:gd name="connsiteY11" fmla="*/ 584200 h 741465"/>
                  <a:gd name="connsiteX12" fmla="*/ 737042 w 839948"/>
                  <a:gd name="connsiteY12" fmla="*/ 546100 h 741465"/>
                  <a:gd name="connsiteX13" fmla="*/ 787842 w 839948"/>
                  <a:gd name="connsiteY13" fmla="*/ 520700 h 741465"/>
                  <a:gd name="connsiteX14" fmla="*/ 838642 w 839948"/>
                  <a:gd name="connsiteY14" fmla="*/ 419100 h 741465"/>
                  <a:gd name="connsiteX15" fmla="*/ 787842 w 839948"/>
                  <a:gd name="connsiteY15" fmla="*/ 241300 h 741465"/>
                  <a:gd name="connsiteX16" fmla="*/ 737042 w 839948"/>
                  <a:gd name="connsiteY16" fmla="*/ 228600 h 741465"/>
                  <a:gd name="connsiteX17" fmla="*/ 749742 w 839948"/>
                  <a:gd name="connsiteY17" fmla="*/ 152400 h 741465"/>
                  <a:gd name="connsiteX18" fmla="*/ 737042 w 839948"/>
                  <a:gd name="connsiteY18" fmla="*/ 76200 h 741465"/>
                  <a:gd name="connsiteX19" fmla="*/ 698942 w 839948"/>
                  <a:gd name="connsiteY19" fmla="*/ 38100 h 741465"/>
                  <a:gd name="connsiteX20" fmla="*/ 597342 w 839948"/>
                  <a:gd name="connsiteY20" fmla="*/ 0 h 741465"/>
                  <a:gd name="connsiteX21" fmla="*/ 432242 w 839948"/>
                  <a:gd name="connsiteY21" fmla="*/ 50800 h 741465"/>
                  <a:gd name="connsiteX22" fmla="*/ 406842 w 839948"/>
                  <a:gd name="connsiteY22" fmla="*/ 88900 h 741465"/>
                  <a:gd name="connsiteX23" fmla="*/ 343342 w 839948"/>
                  <a:gd name="connsiteY23" fmla="*/ 12700 h 741465"/>
                  <a:gd name="connsiteX24" fmla="*/ 267142 w 839948"/>
                  <a:gd name="connsiteY24" fmla="*/ 25400 h 741465"/>
                  <a:gd name="connsiteX25" fmla="*/ 241742 w 839948"/>
                  <a:gd name="connsiteY25" fmla="*/ 152400 h 74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39948" h="741465">
                    <a:moveTo>
                      <a:pt x="292542" y="190500"/>
                    </a:moveTo>
                    <a:cubicBezTo>
                      <a:pt x="259806" y="193476"/>
                      <a:pt x="143722" y="186920"/>
                      <a:pt x="102042" y="228600"/>
                    </a:cubicBezTo>
                    <a:cubicBezTo>
                      <a:pt x="92576" y="238066"/>
                      <a:pt x="97705" y="256247"/>
                      <a:pt x="89342" y="266700"/>
                    </a:cubicBezTo>
                    <a:cubicBezTo>
                      <a:pt x="79807" y="278619"/>
                      <a:pt x="63942" y="283633"/>
                      <a:pt x="51242" y="292100"/>
                    </a:cubicBezTo>
                    <a:cubicBezTo>
                      <a:pt x="-14822" y="424227"/>
                      <a:pt x="-4254" y="356128"/>
                      <a:pt x="13142" y="495300"/>
                    </a:cubicBezTo>
                    <a:cubicBezTo>
                      <a:pt x="283620" y="475980"/>
                      <a:pt x="201099" y="436887"/>
                      <a:pt x="152842" y="533400"/>
                    </a:cubicBezTo>
                    <a:cubicBezTo>
                      <a:pt x="145036" y="549012"/>
                      <a:pt x="144375" y="567267"/>
                      <a:pt x="140142" y="584200"/>
                    </a:cubicBezTo>
                    <a:cubicBezTo>
                      <a:pt x="148609" y="622300"/>
                      <a:pt x="148088" y="663591"/>
                      <a:pt x="165542" y="698500"/>
                    </a:cubicBezTo>
                    <a:cubicBezTo>
                      <a:pt x="208945" y="785307"/>
                      <a:pt x="395299" y="714230"/>
                      <a:pt x="419542" y="711200"/>
                    </a:cubicBezTo>
                    <a:cubicBezTo>
                      <a:pt x="428009" y="694267"/>
                      <a:pt x="438295" y="678127"/>
                      <a:pt x="444942" y="660400"/>
                    </a:cubicBezTo>
                    <a:cubicBezTo>
                      <a:pt x="451071" y="644057"/>
                      <a:pt x="446468" y="623009"/>
                      <a:pt x="457642" y="609600"/>
                    </a:cubicBezTo>
                    <a:cubicBezTo>
                      <a:pt x="469762" y="595056"/>
                      <a:pt x="489981" y="588396"/>
                      <a:pt x="508442" y="584200"/>
                    </a:cubicBezTo>
                    <a:cubicBezTo>
                      <a:pt x="583772" y="567080"/>
                      <a:pt x="660842" y="558800"/>
                      <a:pt x="737042" y="546100"/>
                    </a:cubicBezTo>
                    <a:cubicBezTo>
                      <a:pt x="753975" y="537633"/>
                      <a:pt x="774455" y="534087"/>
                      <a:pt x="787842" y="520700"/>
                    </a:cubicBezTo>
                    <a:cubicBezTo>
                      <a:pt x="817834" y="490708"/>
                      <a:pt x="826269" y="456220"/>
                      <a:pt x="838642" y="419100"/>
                    </a:cubicBezTo>
                    <a:cubicBezTo>
                      <a:pt x="830207" y="317884"/>
                      <a:pt x="866700" y="275096"/>
                      <a:pt x="787842" y="241300"/>
                    </a:cubicBezTo>
                    <a:cubicBezTo>
                      <a:pt x="771799" y="234424"/>
                      <a:pt x="753975" y="232833"/>
                      <a:pt x="737042" y="228600"/>
                    </a:cubicBezTo>
                    <a:cubicBezTo>
                      <a:pt x="741275" y="203200"/>
                      <a:pt x="749742" y="178150"/>
                      <a:pt x="749742" y="152400"/>
                    </a:cubicBezTo>
                    <a:cubicBezTo>
                      <a:pt x="749742" y="126650"/>
                      <a:pt x="747500" y="99731"/>
                      <a:pt x="737042" y="76200"/>
                    </a:cubicBezTo>
                    <a:cubicBezTo>
                      <a:pt x="729748" y="59787"/>
                      <a:pt x="713557" y="48539"/>
                      <a:pt x="698942" y="38100"/>
                    </a:cubicBezTo>
                    <a:cubicBezTo>
                      <a:pt x="663182" y="12557"/>
                      <a:pt x="638249" y="10227"/>
                      <a:pt x="597342" y="0"/>
                    </a:cubicBezTo>
                    <a:cubicBezTo>
                      <a:pt x="481836" y="11551"/>
                      <a:pt x="488028" y="-16144"/>
                      <a:pt x="432242" y="50800"/>
                    </a:cubicBezTo>
                    <a:cubicBezTo>
                      <a:pt x="422471" y="62526"/>
                      <a:pt x="415309" y="76200"/>
                      <a:pt x="406842" y="88900"/>
                    </a:cubicBezTo>
                    <a:cubicBezTo>
                      <a:pt x="396771" y="73794"/>
                      <a:pt x="362474" y="16952"/>
                      <a:pt x="343342" y="12700"/>
                    </a:cubicBezTo>
                    <a:cubicBezTo>
                      <a:pt x="318205" y="7114"/>
                      <a:pt x="292542" y="21167"/>
                      <a:pt x="267142" y="25400"/>
                    </a:cubicBezTo>
                    <a:cubicBezTo>
                      <a:pt x="225304" y="88156"/>
                      <a:pt x="241742" y="48236"/>
                      <a:pt x="241742" y="15240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Freeform 47"/>
              <p:cNvSpPr/>
              <p:nvPr/>
            </p:nvSpPr>
            <p:spPr>
              <a:xfrm>
                <a:off x="901258" y="4394200"/>
                <a:ext cx="584642" cy="550965"/>
              </a:xfrm>
              <a:custGeom>
                <a:avLst/>
                <a:gdLst>
                  <a:gd name="connsiteX0" fmla="*/ 292542 w 839948"/>
                  <a:gd name="connsiteY0" fmla="*/ 190500 h 741465"/>
                  <a:gd name="connsiteX1" fmla="*/ 102042 w 839948"/>
                  <a:gd name="connsiteY1" fmla="*/ 228600 h 741465"/>
                  <a:gd name="connsiteX2" fmla="*/ 89342 w 839948"/>
                  <a:gd name="connsiteY2" fmla="*/ 266700 h 741465"/>
                  <a:gd name="connsiteX3" fmla="*/ 51242 w 839948"/>
                  <a:gd name="connsiteY3" fmla="*/ 292100 h 741465"/>
                  <a:gd name="connsiteX4" fmla="*/ 13142 w 839948"/>
                  <a:gd name="connsiteY4" fmla="*/ 495300 h 741465"/>
                  <a:gd name="connsiteX5" fmla="*/ 152842 w 839948"/>
                  <a:gd name="connsiteY5" fmla="*/ 533400 h 741465"/>
                  <a:gd name="connsiteX6" fmla="*/ 140142 w 839948"/>
                  <a:gd name="connsiteY6" fmla="*/ 584200 h 741465"/>
                  <a:gd name="connsiteX7" fmla="*/ 165542 w 839948"/>
                  <a:gd name="connsiteY7" fmla="*/ 698500 h 741465"/>
                  <a:gd name="connsiteX8" fmla="*/ 419542 w 839948"/>
                  <a:gd name="connsiteY8" fmla="*/ 711200 h 741465"/>
                  <a:gd name="connsiteX9" fmla="*/ 444942 w 839948"/>
                  <a:gd name="connsiteY9" fmla="*/ 660400 h 741465"/>
                  <a:gd name="connsiteX10" fmla="*/ 457642 w 839948"/>
                  <a:gd name="connsiteY10" fmla="*/ 609600 h 741465"/>
                  <a:gd name="connsiteX11" fmla="*/ 508442 w 839948"/>
                  <a:gd name="connsiteY11" fmla="*/ 584200 h 741465"/>
                  <a:gd name="connsiteX12" fmla="*/ 737042 w 839948"/>
                  <a:gd name="connsiteY12" fmla="*/ 546100 h 741465"/>
                  <a:gd name="connsiteX13" fmla="*/ 787842 w 839948"/>
                  <a:gd name="connsiteY13" fmla="*/ 520700 h 741465"/>
                  <a:gd name="connsiteX14" fmla="*/ 838642 w 839948"/>
                  <a:gd name="connsiteY14" fmla="*/ 419100 h 741465"/>
                  <a:gd name="connsiteX15" fmla="*/ 787842 w 839948"/>
                  <a:gd name="connsiteY15" fmla="*/ 241300 h 741465"/>
                  <a:gd name="connsiteX16" fmla="*/ 737042 w 839948"/>
                  <a:gd name="connsiteY16" fmla="*/ 228600 h 741465"/>
                  <a:gd name="connsiteX17" fmla="*/ 749742 w 839948"/>
                  <a:gd name="connsiteY17" fmla="*/ 152400 h 741465"/>
                  <a:gd name="connsiteX18" fmla="*/ 737042 w 839948"/>
                  <a:gd name="connsiteY18" fmla="*/ 76200 h 741465"/>
                  <a:gd name="connsiteX19" fmla="*/ 698942 w 839948"/>
                  <a:gd name="connsiteY19" fmla="*/ 38100 h 741465"/>
                  <a:gd name="connsiteX20" fmla="*/ 597342 w 839948"/>
                  <a:gd name="connsiteY20" fmla="*/ 0 h 741465"/>
                  <a:gd name="connsiteX21" fmla="*/ 432242 w 839948"/>
                  <a:gd name="connsiteY21" fmla="*/ 50800 h 741465"/>
                  <a:gd name="connsiteX22" fmla="*/ 406842 w 839948"/>
                  <a:gd name="connsiteY22" fmla="*/ 88900 h 741465"/>
                  <a:gd name="connsiteX23" fmla="*/ 343342 w 839948"/>
                  <a:gd name="connsiteY23" fmla="*/ 12700 h 741465"/>
                  <a:gd name="connsiteX24" fmla="*/ 267142 w 839948"/>
                  <a:gd name="connsiteY24" fmla="*/ 25400 h 741465"/>
                  <a:gd name="connsiteX25" fmla="*/ 241742 w 839948"/>
                  <a:gd name="connsiteY25" fmla="*/ 152400 h 74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39948" h="741465">
                    <a:moveTo>
                      <a:pt x="292542" y="190500"/>
                    </a:moveTo>
                    <a:cubicBezTo>
                      <a:pt x="259806" y="193476"/>
                      <a:pt x="143722" y="186920"/>
                      <a:pt x="102042" y="228600"/>
                    </a:cubicBezTo>
                    <a:cubicBezTo>
                      <a:pt x="92576" y="238066"/>
                      <a:pt x="97705" y="256247"/>
                      <a:pt x="89342" y="266700"/>
                    </a:cubicBezTo>
                    <a:cubicBezTo>
                      <a:pt x="79807" y="278619"/>
                      <a:pt x="63942" y="283633"/>
                      <a:pt x="51242" y="292100"/>
                    </a:cubicBezTo>
                    <a:cubicBezTo>
                      <a:pt x="-14822" y="424227"/>
                      <a:pt x="-4254" y="356128"/>
                      <a:pt x="13142" y="495300"/>
                    </a:cubicBezTo>
                    <a:cubicBezTo>
                      <a:pt x="283620" y="475980"/>
                      <a:pt x="201099" y="436887"/>
                      <a:pt x="152842" y="533400"/>
                    </a:cubicBezTo>
                    <a:cubicBezTo>
                      <a:pt x="145036" y="549012"/>
                      <a:pt x="144375" y="567267"/>
                      <a:pt x="140142" y="584200"/>
                    </a:cubicBezTo>
                    <a:cubicBezTo>
                      <a:pt x="148609" y="622300"/>
                      <a:pt x="148088" y="663591"/>
                      <a:pt x="165542" y="698500"/>
                    </a:cubicBezTo>
                    <a:cubicBezTo>
                      <a:pt x="208945" y="785307"/>
                      <a:pt x="395299" y="714230"/>
                      <a:pt x="419542" y="711200"/>
                    </a:cubicBezTo>
                    <a:cubicBezTo>
                      <a:pt x="428009" y="694267"/>
                      <a:pt x="438295" y="678127"/>
                      <a:pt x="444942" y="660400"/>
                    </a:cubicBezTo>
                    <a:cubicBezTo>
                      <a:pt x="451071" y="644057"/>
                      <a:pt x="446468" y="623009"/>
                      <a:pt x="457642" y="609600"/>
                    </a:cubicBezTo>
                    <a:cubicBezTo>
                      <a:pt x="469762" y="595056"/>
                      <a:pt x="489981" y="588396"/>
                      <a:pt x="508442" y="584200"/>
                    </a:cubicBezTo>
                    <a:cubicBezTo>
                      <a:pt x="583772" y="567080"/>
                      <a:pt x="660842" y="558800"/>
                      <a:pt x="737042" y="546100"/>
                    </a:cubicBezTo>
                    <a:cubicBezTo>
                      <a:pt x="753975" y="537633"/>
                      <a:pt x="774455" y="534087"/>
                      <a:pt x="787842" y="520700"/>
                    </a:cubicBezTo>
                    <a:cubicBezTo>
                      <a:pt x="817834" y="490708"/>
                      <a:pt x="826269" y="456220"/>
                      <a:pt x="838642" y="419100"/>
                    </a:cubicBezTo>
                    <a:cubicBezTo>
                      <a:pt x="830207" y="317884"/>
                      <a:pt x="866700" y="275096"/>
                      <a:pt x="787842" y="241300"/>
                    </a:cubicBezTo>
                    <a:cubicBezTo>
                      <a:pt x="771799" y="234424"/>
                      <a:pt x="753975" y="232833"/>
                      <a:pt x="737042" y="228600"/>
                    </a:cubicBezTo>
                    <a:cubicBezTo>
                      <a:pt x="741275" y="203200"/>
                      <a:pt x="749742" y="178150"/>
                      <a:pt x="749742" y="152400"/>
                    </a:cubicBezTo>
                    <a:cubicBezTo>
                      <a:pt x="749742" y="126650"/>
                      <a:pt x="747500" y="99731"/>
                      <a:pt x="737042" y="76200"/>
                    </a:cubicBezTo>
                    <a:cubicBezTo>
                      <a:pt x="729748" y="59787"/>
                      <a:pt x="713557" y="48539"/>
                      <a:pt x="698942" y="38100"/>
                    </a:cubicBezTo>
                    <a:cubicBezTo>
                      <a:pt x="663182" y="12557"/>
                      <a:pt x="638249" y="10227"/>
                      <a:pt x="597342" y="0"/>
                    </a:cubicBezTo>
                    <a:cubicBezTo>
                      <a:pt x="481836" y="11551"/>
                      <a:pt x="488028" y="-16144"/>
                      <a:pt x="432242" y="50800"/>
                    </a:cubicBezTo>
                    <a:cubicBezTo>
                      <a:pt x="422471" y="62526"/>
                      <a:pt x="415309" y="76200"/>
                      <a:pt x="406842" y="88900"/>
                    </a:cubicBezTo>
                    <a:cubicBezTo>
                      <a:pt x="396771" y="73794"/>
                      <a:pt x="362474" y="16952"/>
                      <a:pt x="343342" y="12700"/>
                    </a:cubicBezTo>
                    <a:cubicBezTo>
                      <a:pt x="318205" y="7114"/>
                      <a:pt x="292542" y="21167"/>
                      <a:pt x="267142" y="25400"/>
                    </a:cubicBezTo>
                    <a:cubicBezTo>
                      <a:pt x="225304" y="88156"/>
                      <a:pt x="241742" y="48236"/>
                      <a:pt x="241742" y="15240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reeform 48"/>
              <p:cNvSpPr/>
              <p:nvPr/>
            </p:nvSpPr>
            <p:spPr>
              <a:xfrm>
                <a:off x="2374458" y="5918200"/>
                <a:ext cx="584642" cy="550965"/>
              </a:xfrm>
              <a:custGeom>
                <a:avLst/>
                <a:gdLst>
                  <a:gd name="connsiteX0" fmla="*/ 292542 w 839948"/>
                  <a:gd name="connsiteY0" fmla="*/ 190500 h 741465"/>
                  <a:gd name="connsiteX1" fmla="*/ 102042 w 839948"/>
                  <a:gd name="connsiteY1" fmla="*/ 228600 h 741465"/>
                  <a:gd name="connsiteX2" fmla="*/ 89342 w 839948"/>
                  <a:gd name="connsiteY2" fmla="*/ 266700 h 741465"/>
                  <a:gd name="connsiteX3" fmla="*/ 51242 w 839948"/>
                  <a:gd name="connsiteY3" fmla="*/ 292100 h 741465"/>
                  <a:gd name="connsiteX4" fmla="*/ 13142 w 839948"/>
                  <a:gd name="connsiteY4" fmla="*/ 495300 h 741465"/>
                  <a:gd name="connsiteX5" fmla="*/ 152842 w 839948"/>
                  <a:gd name="connsiteY5" fmla="*/ 533400 h 741465"/>
                  <a:gd name="connsiteX6" fmla="*/ 140142 w 839948"/>
                  <a:gd name="connsiteY6" fmla="*/ 584200 h 741465"/>
                  <a:gd name="connsiteX7" fmla="*/ 165542 w 839948"/>
                  <a:gd name="connsiteY7" fmla="*/ 698500 h 741465"/>
                  <a:gd name="connsiteX8" fmla="*/ 419542 w 839948"/>
                  <a:gd name="connsiteY8" fmla="*/ 711200 h 741465"/>
                  <a:gd name="connsiteX9" fmla="*/ 444942 w 839948"/>
                  <a:gd name="connsiteY9" fmla="*/ 660400 h 741465"/>
                  <a:gd name="connsiteX10" fmla="*/ 457642 w 839948"/>
                  <a:gd name="connsiteY10" fmla="*/ 609600 h 741465"/>
                  <a:gd name="connsiteX11" fmla="*/ 508442 w 839948"/>
                  <a:gd name="connsiteY11" fmla="*/ 584200 h 741465"/>
                  <a:gd name="connsiteX12" fmla="*/ 737042 w 839948"/>
                  <a:gd name="connsiteY12" fmla="*/ 546100 h 741465"/>
                  <a:gd name="connsiteX13" fmla="*/ 787842 w 839948"/>
                  <a:gd name="connsiteY13" fmla="*/ 520700 h 741465"/>
                  <a:gd name="connsiteX14" fmla="*/ 838642 w 839948"/>
                  <a:gd name="connsiteY14" fmla="*/ 419100 h 741465"/>
                  <a:gd name="connsiteX15" fmla="*/ 787842 w 839948"/>
                  <a:gd name="connsiteY15" fmla="*/ 241300 h 741465"/>
                  <a:gd name="connsiteX16" fmla="*/ 737042 w 839948"/>
                  <a:gd name="connsiteY16" fmla="*/ 228600 h 741465"/>
                  <a:gd name="connsiteX17" fmla="*/ 749742 w 839948"/>
                  <a:gd name="connsiteY17" fmla="*/ 152400 h 741465"/>
                  <a:gd name="connsiteX18" fmla="*/ 737042 w 839948"/>
                  <a:gd name="connsiteY18" fmla="*/ 76200 h 741465"/>
                  <a:gd name="connsiteX19" fmla="*/ 698942 w 839948"/>
                  <a:gd name="connsiteY19" fmla="*/ 38100 h 741465"/>
                  <a:gd name="connsiteX20" fmla="*/ 597342 w 839948"/>
                  <a:gd name="connsiteY20" fmla="*/ 0 h 741465"/>
                  <a:gd name="connsiteX21" fmla="*/ 432242 w 839948"/>
                  <a:gd name="connsiteY21" fmla="*/ 50800 h 741465"/>
                  <a:gd name="connsiteX22" fmla="*/ 406842 w 839948"/>
                  <a:gd name="connsiteY22" fmla="*/ 88900 h 741465"/>
                  <a:gd name="connsiteX23" fmla="*/ 343342 w 839948"/>
                  <a:gd name="connsiteY23" fmla="*/ 12700 h 741465"/>
                  <a:gd name="connsiteX24" fmla="*/ 267142 w 839948"/>
                  <a:gd name="connsiteY24" fmla="*/ 25400 h 741465"/>
                  <a:gd name="connsiteX25" fmla="*/ 241742 w 839948"/>
                  <a:gd name="connsiteY25" fmla="*/ 152400 h 74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39948" h="741465">
                    <a:moveTo>
                      <a:pt x="292542" y="190500"/>
                    </a:moveTo>
                    <a:cubicBezTo>
                      <a:pt x="259806" y="193476"/>
                      <a:pt x="143722" y="186920"/>
                      <a:pt x="102042" y="228600"/>
                    </a:cubicBezTo>
                    <a:cubicBezTo>
                      <a:pt x="92576" y="238066"/>
                      <a:pt x="97705" y="256247"/>
                      <a:pt x="89342" y="266700"/>
                    </a:cubicBezTo>
                    <a:cubicBezTo>
                      <a:pt x="79807" y="278619"/>
                      <a:pt x="63942" y="283633"/>
                      <a:pt x="51242" y="292100"/>
                    </a:cubicBezTo>
                    <a:cubicBezTo>
                      <a:pt x="-14822" y="424227"/>
                      <a:pt x="-4254" y="356128"/>
                      <a:pt x="13142" y="495300"/>
                    </a:cubicBezTo>
                    <a:cubicBezTo>
                      <a:pt x="283620" y="475980"/>
                      <a:pt x="201099" y="436887"/>
                      <a:pt x="152842" y="533400"/>
                    </a:cubicBezTo>
                    <a:cubicBezTo>
                      <a:pt x="145036" y="549012"/>
                      <a:pt x="144375" y="567267"/>
                      <a:pt x="140142" y="584200"/>
                    </a:cubicBezTo>
                    <a:cubicBezTo>
                      <a:pt x="148609" y="622300"/>
                      <a:pt x="148088" y="663591"/>
                      <a:pt x="165542" y="698500"/>
                    </a:cubicBezTo>
                    <a:cubicBezTo>
                      <a:pt x="208945" y="785307"/>
                      <a:pt x="395299" y="714230"/>
                      <a:pt x="419542" y="711200"/>
                    </a:cubicBezTo>
                    <a:cubicBezTo>
                      <a:pt x="428009" y="694267"/>
                      <a:pt x="438295" y="678127"/>
                      <a:pt x="444942" y="660400"/>
                    </a:cubicBezTo>
                    <a:cubicBezTo>
                      <a:pt x="451071" y="644057"/>
                      <a:pt x="446468" y="623009"/>
                      <a:pt x="457642" y="609600"/>
                    </a:cubicBezTo>
                    <a:cubicBezTo>
                      <a:pt x="469762" y="595056"/>
                      <a:pt x="489981" y="588396"/>
                      <a:pt x="508442" y="584200"/>
                    </a:cubicBezTo>
                    <a:cubicBezTo>
                      <a:pt x="583772" y="567080"/>
                      <a:pt x="660842" y="558800"/>
                      <a:pt x="737042" y="546100"/>
                    </a:cubicBezTo>
                    <a:cubicBezTo>
                      <a:pt x="753975" y="537633"/>
                      <a:pt x="774455" y="534087"/>
                      <a:pt x="787842" y="520700"/>
                    </a:cubicBezTo>
                    <a:cubicBezTo>
                      <a:pt x="817834" y="490708"/>
                      <a:pt x="826269" y="456220"/>
                      <a:pt x="838642" y="419100"/>
                    </a:cubicBezTo>
                    <a:cubicBezTo>
                      <a:pt x="830207" y="317884"/>
                      <a:pt x="866700" y="275096"/>
                      <a:pt x="787842" y="241300"/>
                    </a:cubicBezTo>
                    <a:cubicBezTo>
                      <a:pt x="771799" y="234424"/>
                      <a:pt x="753975" y="232833"/>
                      <a:pt x="737042" y="228600"/>
                    </a:cubicBezTo>
                    <a:cubicBezTo>
                      <a:pt x="741275" y="203200"/>
                      <a:pt x="749742" y="178150"/>
                      <a:pt x="749742" y="152400"/>
                    </a:cubicBezTo>
                    <a:cubicBezTo>
                      <a:pt x="749742" y="126650"/>
                      <a:pt x="747500" y="99731"/>
                      <a:pt x="737042" y="76200"/>
                    </a:cubicBezTo>
                    <a:cubicBezTo>
                      <a:pt x="729748" y="59787"/>
                      <a:pt x="713557" y="48539"/>
                      <a:pt x="698942" y="38100"/>
                    </a:cubicBezTo>
                    <a:cubicBezTo>
                      <a:pt x="663182" y="12557"/>
                      <a:pt x="638249" y="10227"/>
                      <a:pt x="597342" y="0"/>
                    </a:cubicBezTo>
                    <a:cubicBezTo>
                      <a:pt x="481836" y="11551"/>
                      <a:pt x="488028" y="-16144"/>
                      <a:pt x="432242" y="50800"/>
                    </a:cubicBezTo>
                    <a:cubicBezTo>
                      <a:pt x="422471" y="62526"/>
                      <a:pt x="415309" y="76200"/>
                      <a:pt x="406842" y="88900"/>
                    </a:cubicBezTo>
                    <a:cubicBezTo>
                      <a:pt x="396771" y="73794"/>
                      <a:pt x="362474" y="16952"/>
                      <a:pt x="343342" y="12700"/>
                    </a:cubicBezTo>
                    <a:cubicBezTo>
                      <a:pt x="318205" y="7114"/>
                      <a:pt x="292542" y="21167"/>
                      <a:pt x="267142" y="25400"/>
                    </a:cubicBezTo>
                    <a:cubicBezTo>
                      <a:pt x="225304" y="88156"/>
                      <a:pt x="241742" y="48236"/>
                      <a:pt x="241742" y="15240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1387834" y="495940"/>
                <a:ext cx="3450573" cy="483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Clouds extend northward </a:t>
                </a:r>
                <a:endParaRPr lang="en-US" sz="1400" dirty="0"/>
              </a:p>
            </p:txBody>
          </p:sp>
          <p:cxnSp>
            <p:nvCxnSpPr>
              <p:cNvPr id="51" name="Straight Arrow Connector 50"/>
              <p:cNvCxnSpPr/>
              <p:nvPr/>
            </p:nvCxnSpPr>
            <p:spPr>
              <a:xfrm flipV="1">
                <a:off x="3289300" y="215900"/>
                <a:ext cx="215900" cy="4064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/>
              <p:cNvSpPr txBox="1"/>
              <p:nvPr/>
            </p:nvSpPr>
            <p:spPr>
              <a:xfrm>
                <a:off x="1207618" y="4762499"/>
                <a:ext cx="1689099" cy="483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Postfrontal</a:t>
                </a:r>
                <a:endParaRPr lang="en-US" sz="1400" dirty="0"/>
              </a:p>
            </p:txBody>
          </p:sp>
        </p:grpSp>
        <p:sp>
          <p:nvSpPr>
            <p:cNvPr id="32" name="Freeform 31"/>
            <p:cNvSpPr/>
            <p:nvPr/>
          </p:nvSpPr>
          <p:spPr>
            <a:xfrm>
              <a:off x="681475" y="225430"/>
              <a:ext cx="6570225" cy="6746870"/>
            </a:xfrm>
            <a:custGeom>
              <a:avLst/>
              <a:gdLst>
                <a:gd name="connsiteX0" fmla="*/ 55125 w 6570225"/>
                <a:gd name="connsiteY0" fmla="*/ 2492370 h 6746870"/>
                <a:gd name="connsiteX1" fmla="*/ 169425 w 6570225"/>
                <a:gd name="connsiteY1" fmla="*/ 2466970 h 6746870"/>
                <a:gd name="connsiteX2" fmla="*/ 207525 w 6570225"/>
                <a:gd name="connsiteY2" fmla="*/ 2441570 h 6746870"/>
                <a:gd name="connsiteX3" fmla="*/ 245625 w 6570225"/>
                <a:gd name="connsiteY3" fmla="*/ 2263770 h 6746870"/>
                <a:gd name="connsiteX4" fmla="*/ 207525 w 6570225"/>
                <a:gd name="connsiteY4" fmla="*/ 2251070 h 6746870"/>
                <a:gd name="connsiteX5" fmla="*/ 169425 w 6570225"/>
                <a:gd name="connsiteY5" fmla="*/ 2225670 h 6746870"/>
                <a:gd name="connsiteX6" fmla="*/ 182125 w 6570225"/>
                <a:gd name="connsiteY6" fmla="*/ 2174870 h 6746870"/>
                <a:gd name="connsiteX7" fmla="*/ 207525 w 6570225"/>
                <a:gd name="connsiteY7" fmla="*/ 2098670 h 6746870"/>
                <a:gd name="connsiteX8" fmla="*/ 194825 w 6570225"/>
                <a:gd name="connsiteY8" fmla="*/ 2047870 h 6746870"/>
                <a:gd name="connsiteX9" fmla="*/ 169425 w 6570225"/>
                <a:gd name="connsiteY9" fmla="*/ 1971670 h 6746870"/>
                <a:gd name="connsiteX10" fmla="*/ 207525 w 6570225"/>
                <a:gd name="connsiteY10" fmla="*/ 1933570 h 6746870"/>
                <a:gd name="connsiteX11" fmla="*/ 283725 w 6570225"/>
                <a:gd name="connsiteY11" fmla="*/ 1882770 h 6746870"/>
                <a:gd name="connsiteX12" fmla="*/ 296425 w 6570225"/>
                <a:gd name="connsiteY12" fmla="*/ 1844670 h 6746870"/>
                <a:gd name="connsiteX13" fmla="*/ 309125 w 6570225"/>
                <a:gd name="connsiteY13" fmla="*/ 1793870 h 6746870"/>
                <a:gd name="connsiteX14" fmla="*/ 334525 w 6570225"/>
                <a:gd name="connsiteY14" fmla="*/ 1717670 h 6746870"/>
                <a:gd name="connsiteX15" fmla="*/ 321825 w 6570225"/>
                <a:gd name="connsiteY15" fmla="*/ 1679570 h 6746870"/>
                <a:gd name="connsiteX16" fmla="*/ 359925 w 6570225"/>
                <a:gd name="connsiteY16" fmla="*/ 1666870 h 6746870"/>
                <a:gd name="connsiteX17" fmla="*/ 410725 w 6570225"/>
                <a:gd name="connsiteY17" fmla="*/ 1654170 h 6746870"/>
                <a:gd name="connsiteX18" fmla="*/ 486925 w 6570225"/>
                <a:gd name="connsiteY18" fmla="*/ 1616070 h 6746870"/>
                <a:gd name="connsiteX19" fmla="*/ 525025 w 6570225"/>
                <a:gd name="connsiteY19" fmla="*/ 1603370 h 6746870"/>
                <a:gd name="connsiteX20" fmla="*/ 601225 w 6570225"/>
                <a:gd name="connsiteY20" fmla="*/ 1565270 h 6746870"/>
                <a:gd name="connsiteX21" fmla="*/ 613925 w 6570225"/>
                <a:gd name="connsiteY21" fmla="*/ 1527170 h 6746870"/>
                <a:gd name="connsiteX22" fmla="*/ 690125 w 6570225"/>
                <a:gd name="connsiteY22" fmla="*/ 1577970 h 6746870"/>
                <a:gd name="connsiteX23" fmla="*/ 740925 w 6570225"/>
                <a:gd name="connsiteY23" fmla="*/ 1590670 h 6746870"/>
                <a:gd name="connsiteX24" fmla="*/ 779025 w 6570225"/>
                <a:gd name="connsiteY24" fmla="*/ 1603370 h 6746870"/>
                <a:gd name="connsiteX25" fmla="*/ 982225 w 6570225"/>
                <a:gd name="connsiteY25" fmla="*/ 1616070 h 6746870"/>
                <a:gd name="connsiteX26" fmla="*/ 1033025 w 6570225"/>
                <a:gd name="connsiteY26" fmla="*/ 1717670 h 6746870"/>
                <a:gd name="connsiteX27" fmla="*/ 1134625 w 6570225"/>
                <a:gd name="connsiteY27" fmla="*/ 1768470 h 6746870"/>
                <a:gd name="connsiteX28" fmla="*/ 1350525 w 6570225"/>
                <a:gd name="connsiteY28" fmla="*/ 1806570 h 6746870"/>
                <a:gd name="connsiteX29" fmla="*/ 1388625 w 6570225"/>
                <a:gd name="connsiteY29" fmla="*/ 1933570 h 6746870"/>
                <a:gd name="connsiteX30" fmla="*/ 1426725 w 6570225"/>
                <a:gd name="connsiteY30" fmla="*/ 1958970 h 6746870"/>
                <a:gd name="connsiteX31" fmla="*/ 1515625 w 6570225"/>
                <a:gd name="connsiteY31" fmla="*/ 2073270 h 6746870"/>
                <a:gd name="connsiteX32" fmla="*/ 1591825 w 6570225"/>
                <a:gd name="connsiteY32" fmla="*/ 2124070 h 6746870"/>
                <a:gd name="connsiteX33" fmla="*/ 1642625 w 6570225"/>
                <a:gd name="connsiteY33" fmla="*/ 2136770 h 6746870"/>
                <a:gd name="connsiteX34" fmla="*/ 1668025 w 6570225"/>
                <a:gd name="connsiteY34" fmla="*/ 2238370 h 6746870"/>
                <a:gd name="connsiteX35" fmla="*/ 1706125 w 6570225"/>
                <a:gd name="connsiteY35" fmla="*/ 2289170 h 6746870"/>
                <a:gd name="connsiteX36" fmla="*/ 1756925 w 6570225"/>
                <a:gd name="connsiteY36" fmla="*/ 2378070 h 6746870"/>
                <a:gd name="connsiteX37" fmla="*/ 1795025 w 6570225"/>
                <a:gd name="connsiteY37" fmla="*/ 2403470 h 6746870"/>
                <a:gd name="connsiteX38" fmla="*/ 1871225 w 6570225"/>
                <a:gd name="connsiteY38" fmla="*/ 2479670 h 6746870"/>
                <a:gd name="connsiteX39" fmla="*/ 1960125 w 6570225"/>
                <a:gd name="connsiteY39" fmla="*/ 2543170 h 6746870"/>
                <a:gd name="connsiteX40" fmla="*/ 1972825 w 6570225"/>
                <a:gd name="connsiteY40" fmla="*/ 2581270 h 6746870"/>
                <a:gd name="connsiteX41" fmla="*/ 1960125 w 6570225"/>
                <a:gd name="connsiteY41" fmla="*/ 2619370 h 6746870"/>
                <a:gd name="connsiteX42" fmla="*/ 1947425 w 6570225"/>
                <a:gd name="connsiteY42" fmla="*/ 2670170 h 6746870"/>
                <a:gd name="connsiteX43" fmla="*/ 1960125 w 6570225"/>
                <a:gd name="connsiteY43" fmla="*/ 2822570 h 6746870"/>
                <a:gd name="connsiteX44" fmla="*/ 1998225 w 6570225"/>
                <a:gd name="connsiteY44" fmla="*/ 2860670 h 6746870"/>
                <a:gd name="connsiteX45" fmla="*/ 2023625 w 6570225"/>
                <a:gd name="connsiteY45" fmla="*/ 2898770 h 6746870"/>
                <a:gd name="connsiteX46" fmla="*/ 2125225 w 6570225"/>
                <a:gd name="connsiteY46" fmla="*/ 2924170 h 6746870"/>
                <a:gd name="connsiteX47" fmla="*/ 2188725 w 6570225"/>
                <a:gd name="connsiteY47" fmla="*/ 2962270 h 6746870"/>
                <a:gd name="connsiteX48" fmla="*/ 2226825 w 6570225"/>
                <a:gd name="connsiteY48" fmla="*/ 2987670 h 6746870"/>
                <a:gd name="connsiteX49" fmla="*/ 2264925 w 6570225"/>
                <a:gd name="connsiteY49" fmla="*/ 3000370 h 6746870"/>
                <a:gd name="connsiteX50" fmla="*/ 2328425 w 6570225"/>
                <a:gd name="connsiteY50" fmla="*/ 3051170 h 6746870"/>
                <a:gd name="connsiteX51" fmla="*/ 2379225 w 6570225"/>
                <a:gd name="connsiteY51" fmla="*/ 3076570 h 6746870"/>
                <a:gd name="connsiteX52" fmla="*/ 2404625 w 6570225"/>
                <a:gd name="connsiteY52" fmla="*/ 3114670 h 6746870"/>
                <a:gd name="connsiteX53" fmla="*/ 2442725 w 6570225"/>
                <a:gd name="connsiteY53" fmla="*/ 3355970 h 6746870"/>
                <a:gd name="connsiteX54" fmla="*/ 2480825 w 6570225"/>
                <a:gd name="connsiteY54" fmla="*/ 3381370 h 6746870"/>
                <a:gd name="connsiteX55" fmla="*/ 2531625 w 6570225"/>
                <a:gd name="connsiteY55" fmla="*/ 3394070 h 6746870"/>
                <a:gd name="connsiteX56" fmla="*/ 2544325 w 6570225"/>
                <a:gd name="connsiteY56" fmla="*/ 3622670 h 6746870"/>
                <a:gd name="connsiteX57" fmla="*/ 2595125 w 6570225"/>
                <a:gd name="connsiteY57" fmla="*/ 3711570 h 6746870"/>
                <a:gd name="connsiteX58" fmla="*/ 2633225 w 6570225"/>
                <a:gd name="connsiteY58" fmla="*/ 3749670 h 6746870"/>
                <a:gd name="connsiteX59" fmla="*/ 2658625 w 6570225"/>
                <a:gd name="connsiteY59" fmla="*/ 3787770 h 6746870"/>
                <a:gd name="connsiteX60" fmla="*/ 2709425 w 6570225"/>
                <a:gd name="connsiteY60" fmla="*/ 4168770 h 6746870"/>
                <a:gd name="connsiteX61" fmla="*/ 2747525 w 6570225"/>
                <a:gd name="connsiteY61" fmla="*/ 4219570 h 6746870"/>
                <a:gd name="connsiteX62" fmla="*/ 2823725 w 6570225"/>
                <a:gd name="connsiteY62" fmla="*/ 4257670 h 6746870"/>
                <a:gd name="connsiteX63" fmla="*/ 2874525 w 6570225"/>
                <a:gd name="connsiteY63" fmla="*/ 4613270 h 6746870"/>
                <a:gd name="connsiteX64" fmla="*/ 2912625 w 6570225"/>
                <a:gd name="connsiteY64" fmla="*/ 4689470 h 6746870"/>
                <a:gd name="connsiteX65" fmla="*/ 2988825 w 6570225"/>
                <a:gd name="connsiteY65" fmla="*/ 4727570 h 6746870"/>
                <a:gd name="connsiteX66" fmla="*/ 2976125 w 6570225"/>
                <a:gd name="connsiteY66" fmla="*/ 4791070 h 6746870"/>
                <a:gd name="connsiteX67" fmla="*/ 2963425 w 6570225"/>
                <a:gd name="connsiteY67" fmla="*/ 4841870 h 6746870"/>
                <a:gd name="connsiteX68" fmla="*/ 2976125 w 6570225"/>
                <a:gd name="connsiteY68" fmla="*/ 5197470 h 6746870"/>
                <a:gd name="connsiteX69" fmla="*/ 3026925 w 6570225"/>
                <a:gd name="connsiteY69" fmla="*/ 5248270 h 6746870"/>
                <a:gd name="connsiteX70" fmla="*/ 3052325 w 6570225"/>
                <a:gd name="connsiteY70" fmla="*/ 5299070 h 6746870"/>
                <a:gd name="connsiteX71" fmla="*/ 3077725 w 6570225"/>
                <a:gd name="connsiteY71" fmla="*/ 5680070 h 6746870"/>
                <a:gd name="connsiteX72" fmla="*/ 3103125 w 6570225"/>
                <a:gd name="connsiteY72" fmla="*/ 5743570 h 6746870"/>
                <a:gd name="connsiteX73" fmla="*/ 3141225 w 6570225"/>
                <a:gd name="connsiteY73" fmla="*/ 5768970 h 6746870"/>
                <a:gd name="connsiteX74" fmla="*/ 3166625 w 6570225"/>
                <a:gd name="connsiteY74" fmla="*/ 5807070 h 6746870"/>
                <a:gd name="connsiteX75" fmla="*/ 3204725 w 6570225"/>
                <a:gd name="connsiteY75" fmla="*/ 5819770 h 6746870"/>
                <a:gd name="connsiteX76" fmla="*/ 3192025 w 6570225"/>
                <a:gd name="connsiteY76" fmla="*/ 5921370 h 6746870"/>
                <a:gd name="connsiteX77" fmla="*/ 3179325 w 6570225"/>
                <a:gd name="connsiteY77" fmla="*/ 5959470 h 6746870"/>
                <a:gd name="connsiteX78" fmla="*/ 3153925 w 6570225"/>
                <a:gd name="connsiteY78" fmla="*/ 6086470 h 6746870"/>
                <a:gd name="connsiteX79" fmla="*/ 3166625 w 6570225"/>
                <a:gd name="connsiteY79" fmla="*/ 6340470 h 6746870"/>
                <a:gd name="connsiteX80" fmla="*/ 3179325 w 6570225"/>
                <a:gd name="connsiteY80" fmla="*/ 6378570 h 6746870"/>
                <a:gd name="connsiteX81" fmla="*/ 3192025 w 6570225"/>
                <a:gd name="connsiteY81" fmla="*/ 6492870 h 6746870"/>
                <a:gd name="connsiteX82" fmla="*/ 3204725 w 6570225"/>
                <a:gd name="connsiteY82" fmla="*/ 6543670 h 6746870"/>
                <a:gd name="connsiteX83" fmla="*/ 3306325 w 6570225"/>
                <a:gd name="connsiteY83" fmla="*/ 6670670 h 6746870"/>
                <a:gd name="connsiteX84" fmla="*/ 3446025 w 6570225"/>
                <a:gd name="connsiteY84" fmla="*/ 6721470 h 6746870"/>
                <a:gd name="connsiteX85" fmla="*/ 3522225 w 6570225"/>
                <a:gd name="connsiteY85" fmla="*/ 6708770 h 6746870"/>
                <a:gd name="connsiteX86" fmla="*/ 3623825 w 6570225"/>
                <a:gd name="connsiteY86" fmla="*/ 6721470 h 6746870"/>
                <a:gd name="connsiteX87" fmla="*/ 3687325 w 6570225"/>
                <a:gd name="connsiteY87" fmla="*/ 6734170 h 6746870"/>
                <a:gd name="connsiteX88" fmla="*/ 3763525 w 6570225"/>
                <a:gd name="connsiteY88" fmla="*/ 6746870 h 6746870"/>
                <a:gd name="connsiteX89" fmla="*/ 4017525 w 6570225"/>
                <a:gd name="connsiteY89" fmla="*/ 6734170 h 6746870"/>
                <a:gd name="connsiteX90" fmla="*/ 4081025 w 6570225"/>
                <a:gd name="connsiteY90" fmla="*/ 6708770 h 6746870"/>
                <a:gd name="connsiteX91" fmla="*/ 4131825 w 6570225"/>
                <a:gd name="connsiteY91" fmla="*/ 6696070 h 6746870"/>
                <a:gd name="connsiteX92" fmla="*/ 4220725 w 6570225"/>
                <a:gd name="connsiteY92" fmla="*/ 6657970 h 6746870"/>
                <a:gd name="connsiteX93" fmla="*/ 4296925 w 6570225"/>
                <a:gd name="connsiteY93" fmla="*/ 6632570 h 6746870"/>
                <a:gd name="connsiteX94" fmla="*/ 4627125 w 6570225"/>
                <a:gd name="connsiteY94" fmla="*/ 6657970 h 6746870"/>
                <a:gd name="connsiteX95" fmla="*/ 4677925 w 6570225"/>
                <a:gd name="connsiteY95" fmla="*/ 6670670 h 6746870"/>
                <a:gd name="connsiteX96" fmla="*/ 4741425 w 6570225"/>
                <a:gd name="connsiteY96" fmla="*/ 6683370 h 6746870"/>
                <a:gd name="connsiteX97" fmla="*/ 4944625 w 6570225"/>
                <a:gd name="connsiteY97" fmla="*/ 6670670 h 6746870"/>
                <a:gd name="connsiteX98" fmla="*/ 4982725 w 6570225"/>
                <a:gd name="connsiteY98" fmla="*/ 6645270 h 6746870"/>
                <a:gd name="connsiteX99" fmla="*/ 5033525 w 6570225"/>
                <a:gd name="connsiteY99" fmla="*/ 6607170 h 6746870"/>
                <a:gd name="connsiteX100" fmla="*/ 5046225 w 6570225"/>
                <a:gd name="connsiteY100" fmla="*/ 6556370 h 6746870"/>
                <a:gd name="connsiteX101" fmla="*/ 5097025 w 6570225"/>
                <a:gd name="connsiteY101" fmla="*/ 6543670 h 6746870"/>
                <a:gd name="connsiteX102" fmla="*/ 5389125 w 6570225"/>
                <a:gd name="connsiteY102" fmla="*/ 6518270 h 6746870"/>
                <a:gd name="connsiteX103" fmla="*/ 5452625 w 6570225"/>
                <a:gd name="connsiteY103" fmla="*/ 6480170 h 6746870"/>
                <a:gd name="connsiteX104" fmla="*/ 5516125 w 6570225"/>
                <a:gd name="connsiteY104" fmla="*/ 6454770 h 6746870"/>
                <a:gd name="connsiteX105" fmla="*/ 5681225 w 6570225"/>
                <a:gd name="connsiteY105" fmla="*/ 6365870 h 6746870"/>
                <a:gd name="connsiteX106" fmla="*/ 5897125 w 6570225"/>
                <a:gd name="connsiteY106" fmla="*/ 6238870 h 6746870"/>
                <a:gd name="connsiteX107" fmla="*/ 5935225 w 6570225"/>
                <a:gd name="connsiteY107" fmla="*/ 6213470 h 6746870"/>
                <a:gd name="connsiteX108" fmla="*/ 5986025 w 6570225"/>
                <a:gd name="connsiteY108" fmla="*/ 6162670 h 6746870"/>
                <a:gd name="connsiteX109" fmla="*/ 6011425 w 6570225"/>
                <a:gd name="connsiteY109" fmla="*/ 6124570 h 6746870"/>
                <a:gd name="connsiteX110" fmla="*/ 6062225 w 6570225"/>
                <a:gd name="connsiteY110" fmla="*/ 6086470 h 6746870"/>
                <a:gd name="connsiteX111" fmla="*/ 6074925 w 6570225"/>
                <a:gd name="connsiteY111" fmla="*/ 6010270 h 6746870"/>
                <a:gd name="connsiteX112" fmla="*/ 6100325 w 6570225"/>
                <a:gd name="connsiteY112" fmla="*/ 5959470 h 6746870"/>
                <a:gd name="connsiteX113" fmla="*/ 6113025 w 6570225"/>
                <a:gd name="connsiteY113" fmla="*/ 5845170 h 6746870"/>
                <a:gd name="connsiteX114" fmla="*/ 6024125 w 6570225"/>
                <a:gd name="connsiteY114" fmla="*/ 5451470 h 6746870"/>
                <a:gd name="connsiteX115" fmla="*/ 5960625 w 6570225"/>
                <a:gd name="connsiteY115" fmla="*/ 5337170 h 6746870"/>
                <a:gd name="connsiteX116" fmla="*/ 5922525 w 6570225"/>
                <a:gd name="connsiteY116" fmla="*/ 5324470 h 6746870"/>
                <a:gd name="connsiteX117" fmla="*/ 6074925 w 6570225"/>
                <a:gd name="connsiteY117" fmla="*/ 5184770 h 6746870"/>
                <a:gd name="connsiteX118" fmla="*/ 6163825 w 6570225"/>
                <a:gd name="connsiteY118" fmla="*/ 5045070 h 6746870"/>
                <a:gd name="connsiteX119" fmla="*/ 6189225 w 6570225"/>
                <a:gd name="connsiteY119" fmla="*/ 4956170 h 6746870"/>
                <a:gd name="connsiteX120" fmla="*/ 6240025 w 6570225"/>
                <a:gd name="connsiteY120" fmla="*/ 4829170 h 6746870"/>
                <a:gd name="connsiteX121" fmla="*/ 6252725 w 6570225"/>
                <a:gd name="connsiteY121" fmla="*/ 4765670 h 6746870"/>
                <a:gd name="connsiteX122" fmla="*/ 6278125 w 6570225"/>
                <a:gd name="connsiteY122" fmla="*/ 4613270 h 6746870"/>
                <a:gd name="connsiteX123" fmla="*/ 6354325 w 6570225"/>
                <a:gd name="connsiteY123" fmla="*/ 4435470 h 6746870"/>
                <a:gd name="connsiteX124" fmla="*/ 6405125 w 6570225"/>
                <a:gd name="connsiteY124" fmla="*/ 4194170 h 6746870"/>
                <a:gd name="connsiteX125" fmla="*/ 6430525 w 6570225"/>
                <a:gd name="connsiteY125" fmla="*/ 3914770 h 6746870"/>
                <a:gd name="connsiteX126" fmla="*/ 6405125 w 6570225"/>
                <a:gd name="connsiteY126" fmla="*/ 3800470 h 6746870"/>
                <a:gd name="connsiteX127" fmla="*/ 6354325 w 6570225"/>
                <a:gd name="connsiteY127" fmla="*/ 3813170 h 6746870"/>
                <a:gd name="connsiteX128" fmla="*/ 6405125 w 6570225"/>
                <a:gd name="connsiteY128" fmla="*/ 3762370 h 6746870"/>
                <a:gd name="connsiteX129" fmla="*/ 6430525 w 6570225"/>
                <a:gd name="connsiteY129" fmla="*/ 3724270 h 6746870"/>
                <a:gd name="connsiteX130" fmla="*/ 6519425 w 6570225"/>
                <a:gd name="connsiteY130" fmla="*/ 3597270 h 6746870"/>
                <a:gd name="connsiteX131" fmla="*/ 6544825 w 6570225"/>
                <a:gd name="connsiteY131" fmla="*/ 3508370 h 6746870"/>
                <a:gd name="connsiteX132" fmla="*/ 6570225 w 6570225"/>
                <a:gd name="connsiteY132" fmla="*/ 3241670 h 6746870"/>
                <a:gd name="connsiteX133" fmla="*/ 6532125 w 6570225"/>
                <a:gd name="connsiteY133" fmla="*/ 2924170 h 6746870"/>
                <a:gd name="connsiteX134" fmla="*/ 6494025 w 6570225"/>
                <a:gd name="connsiteY134" fmla="*/ 2886070 h 6746870"/>
                <a:gd name="connsiteX135" fmla="*/ 6430525 w 6570225"/>
                <a:gd name="connsiteY135" fmla="*/ 2873370 h 6746870"/>
                <a:gd name="connsiteX136" fmla="*/ 6341625 w 6570225"/>
                <a:gd name="connsiteY136" fmla="*/ 2860670 h 6746870"/>
                <a:gd name="connsiteX137" fmla="*/ 6328925 w 6570225"/>
                <a:gd name="connsiteY137" fmla="*/ 2695570 h 6746870"/>
                <a:gd name="connsiteX138" fmla="*/ 6290825 w 6570225"/>
                <a:gd name="connsiteY138" fmla="*/ 2517770 h 6746870"/>
                <a:gd name="connsiteX139" fmla="*/ 6252725 w 6570225"/>
                <a:gd name="connsiteY139" fmla="*/ 2314570 h 6746870"/>
                <a:gd name="connsiteX140" fmla="*/ 6214625 w 6570225"/>
                <a:gd name="connsiteY140" fmla="*/ 2174870 h 6746870"/>
                <a:gd name="connsiteX141" fmla="*/ 6163825 w 6570225"/>
                <a:gd name="connsiteY141" fmla="*/ 2060570 h 6746870"/>
                <a:gd name="connsiteX142" fmla="*/ 6113025 w 6570225"/>
                <a:gd name="connsiteY142" fmla="*/ 2035170 h 6746870"/>
                <a:gd name="connsiteX143" fmla="*/ 6100325 w 6570225"/>
                <a:gd name="connsiteY143" fmla="*/ 1933570 h 6746870"/>
                <a:gd name="connsiteX144" fmla="*/ 6062225 w 6570225"/>
                <a:gd name="connsiteY144" fmla="*/ 1400170 h 6746870"/>
                <a:gd name="connsiteX145" fmla="*/ 6011425 w 6570225"/>
                <a:gd name="connsiteY145" fmla="*/ 1362070 h 6746870"/>
                <a:gd name="connsiteX146" fmla="*/ 5846325 w 6570225"/>
                <a:gd name="connsiteY146" fmla="*/ 1323970 h 6746870"/>
                <a:gd name="connsiteX147" fmla="*/ 5693925 w 6570225"/>
                <a:gd name="connsiteY147" fmla="*/ 1311270 h 6746870"/>
                <a:gd name="connsiteX148" fmla="*/ 5516125 w 6570225"/>
                <a:gd name="connsiteY148" fmla="*/ 1260470 h 6746870"/>
                <a:gd name="connsiteX149" fmla="*/ 5262125 w 6570225"/>
                <a:gd name="connsiteY149" fmla="*/ 1095370 h 6746870"/>
                <a:gd name="connsiteX150" fmla="*/ 5185925 w 6570225"/>
                <a:gd name="connsiteY150" fmla="*/ 1069970 h 6746870"/>
                <a:gd name="connsiteX151" fmla="*/ 4944625 w 6570225"/>
                <a:gd name="connsiteY151" fmla="*/ 1044570 h 6746870"/>
                <a:gd name="connsiteX152" fmla="*/ 4868425 w 6570225"/>
                <a:gd name="connsiteY152" fmla="*/ 1031870 h 6746870"/>
                <a:gd name="connsiteX153" fmla="*/ 4906525 w 6570225"/>
                <a:gd name="connsiteY153" fmla="*/ 1019170 h 6746870"/>
                <a:gd name="connsiteX154" fmla="*/ 5351025 w 6570225"/>
                <a:gd name="connsiteY154" fmla="*/ 1006470 h 6746870"/>
                <a:gd name="connsiteX155" fmla="*/ 5389125 w 6570225"/>
                <a:gd name="connsiteY155" fmla="*/ 955670 h 6746870"/>
                <a:gd name="connsiteX156" fmla="*/ 5427225 w 6570225"/>
                <a:gd name="connsiteY156" fmla="*/ 803270 h 6746870"/>
                <a:gd name="connsiteX157" fmla="*/ 5439925 w 6570225"/>
                <a:gd name="connsiteY157" fmla="*/ 612770 h 6746870"/>
                <a:gd name="connsiteX158" fmla="*/ 5351025 w 6570225"/>
                <a:gd name="connsiteY158" fmla="*/ 346070 h 6746870"/>
                <a:gd name="connsiteX159" fmla="*/ 5300225 w 6570225"/>
                <a:gd name="connsiteY159" fmla="*/ 307970 h 6746870"/>
                <a:gd name="connsiteX160" fmla="*/ 5249425 w 6570225"/>
                <a:gd name="connsiteY160" fmla="*/ 257170 h 6746870"/>
                <a:gd name="connsiteX161" fmla="*/ 5147825 w 6570225"/>
                <a:gd name="connsiteY161" fmla="*/ 231770 h 6746870"/>
                <a:gd name="connsiteX162" fmla="*/ 5071625 w 6570225"/>
                <a:gd name="connsiteY162" fmla="*/ 206370 h 6746870"/>
                <a:gd name="connsiteX163" fmla="*/ 5033525 w 6570225"/>
                <a:gd name="connsiteY163" fmla="*/ 168270 h 6746870"/>
                <a:gd name="connsiteX164" fmla="*/ 4982725 w 6570225"/>
                <a:gd name="connsiteY164" fmla="*/ 155570 h 6746870"/>
                <a:gd name="connsiteX165" fmla="*/ 4754125 w 6570225"/>
                <a:gd name="connsiteY165" fmla="*/ 142870 h 6746870"/>
                <a:gd name="connsiteX166" fmla="*/ 4703325 w 6570225"/>
                <a:gd name="connsiteY166" fmla="*/ 130170 h 6746870"/>
                <a:gd name="connsiteX167" fmla="*/ 4652525 w 6570225"/>
                <a:gd name="connsiteY167" fmla="*/ 92070 h 6746870"/>
                <a:gd name="connsiteX168" fmla="*/ 4550925 w 6570225"/>
                <a:gd name="connsiteY168" fmla="*/ 66670 h 6746870"/>
                <a:gd name="connsiteX169" fmla="*/ 4500125 w 6570225"/>
                <a:gd name="connsiteY169" fmla="*/ 53970 h 6746870"/>
                <a:gd name="connsiteX170" fmla="*/ 4144525 w 6570225"/>
                <a:gd name="connsiteY170" fmla="*/ 104770 h 6746870"/>
                <a:gd name="connsiteX171" fmla="*/ 4131825 w 6570225"/>
                <a:gd name="connsiteY171" fmla="*/ 142870 h 6746870"/>
                <a:gd name="connsiteX172" fmla="*/ 4055625 w 6570225"/>
                <a:gd name="connsiteY172" fmla="*/ 117470 h 6746870"/>
                <a:gd name="connsiteX173" fmla="*/ 4004825 w 6570225"/>
                <a:gd name="connsiteY173" fmla="*/ 79370 h 6746870"/>
                <a:gd name="connsiteX174" fmla="*/ 3954025 w 6570225"/>
                <a:gd name="connsiteY174" fmla="*/ 66670 h 6746870"/>
                <a:gd name="connsiteX175" fmla="*/ 3865125 w 6570225"/>
                <a:gd name="connsiteY175" fmla="*/ 41270 h 6746870"/>
                <a:gd name="connsiteX176" fmla="*/ 3611125 w 6570225"/>
                <a:gd name="connsiteY176" fmla="*/ 53970 h 6746870"/>
                <a:gd name="connsiteX177" fmla="*/ 3598425 w 6570225"/>
                <a:gd name="connsiteY177" fmla="*/ 92070 h 6746870"/>
                <a:gd name="connsiteX178" fmla="*/ 3242825 w 6570225"/>
                <a:gd name="connsiteY178" fmla="*/ 79370 h 6746870"/>
                <a:gd name="connsiteX179" fmla="*/ 3115825 w 6570225"/>
                <a:gd name="connsiteY179" fmla="*/ 53970 h 6746870"/>
                <a:gd name="connsiteX180" fmla="*/ 3077725 w 6570225"/>
                <a:gd name="connsiteY180" fmla="*/ 41270 h 6746870"/>
                <a:gd name="connsiteX181" fmla="*/ 3026925 w 6570225"/>
                <a:gd name="connsiteY181" fmla="*/ 28570 h 6746870"/>
                <a:gd name="connsiteX182" fmla="*/ 2290325 w 6570225"/>
                <a:gd name="connsiteY182" fmla="*/ 66670 h 6746870"/>
                <a:gd name="connsiteX183" fmla="*/ 2252225 w 6570225"/>
                <a:gd name="connsiteY183" fmla="*/ 92070 h 6746870"/>
                <a:gd name="connsiteX184" fmla="*/ 2214125 w 6570225"/>
                <a:gd name="connsiteY184" fmla="*/ 168270 h 6746870"/>
                <a:gd name="connsiteX185" fmla="*/ 2176025 w 6570225"/>
                <a:gd name="connsiteY185" fmla="*/ 180970 h 6746870"/>
                <a:gd name="connsiteX186" fmla="*/ 1972825 w 6570225"/>
                <a:gd name="connsiteY186" fmla="*/ 155570 h 6746870"/>
                <a:gd name="connsiteX187" fmla="*/ 1579125 w 6570225"/>
                <a:gd name="connsiteY187" fmla="*/ 130170 h 6746870"/>
                <a:gd name="connsiteX188" fmla="*/ 1502925 w 6570225"/>
                <a:gd name="connsiteY188" fmla="*/ 117470 h 6746870"/>
                <a:gd name="connsiteX189" fmla="*/ 1388625 w 6570225"/>
                <a:gd name="connsiteY189" fmla="*/ 92070 h 6746870"/>
                <a:gd name="connsiteX190" fmla="*/ 1147325 w 6570225"/>
                <a:gd name="connsiteY190" fmla="*/ 66670 h 6746870"/>
                <a:gd name="connsiteX191" fmla="*/ 499625 w 6570225"/>
                <a:gd name="connsiteY191" fmla="*/ 92070 h 6746870"/>
                <a:gd name="connsiteX192" fmla="*/ 461525 w 6570225"/>
                <a:gd name="connsiteY192" fmla="*/ 130170 h 6746870"/>
                <a:gd name="connsiteX193" fmla="*/ 144025 w 6570225"/>
                <a:gd name="connsiteY193" fmla="*/ 142870 h 6746870"/>
                <a:gd name="connsiteX194" fmla="*/ 42425 w 6570225"/>
                <a:gd name="connsiteY194" fmla="*/ 219070 h 6746870"/>
                <a:gd name="connsiteX195" fmla="*/ 4325 w 6570225"/>
                <a:gd name="connsiteY195" fmla="*/ 244470 h 6746870"/>
                <a:gd name="connsiteX196" fmla="*/ 4325 w 6570225"/>
                <a:gd name="connsiteY196" fmla="*/ 346070 h 6746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</a:cxnLst>
              <a:rect l="l" t="t" r="r" b="b"/>
              <a:pathLst>
                <a:path w="6570225" h="6746870">
                  <a:moveTo>
                    <a:pt x="55125" y="2492370"/>
                  </a:moveTo>
                  <a:cubicBezTo>
                    <a:pt x="66426" y="2490110"/>
                    <a:pt x="153732" y="2473696"/>
                    <a:pt x="169425" y="2466970"/>
                  </a:cubicBezTo>
                  <a:cubicBezTo>
                    <a:pt x="183454" y="2460957"/>
                    <a:pt x="194825" y="2450037"/>
                    <a:pt x="207525" y="2441570"/>
                  </a:cubicBezTo>
                  <a:cubicBezTo>
                    <a:pt x="254647" y="2370887"/>
                    <a:pt x="287391" y="2357743"/>
                    <a:pt x="245625" y="2263770"/>
                  </a:cubicBezTo>
                  <a:cubicBezTo>
                    <a:pt x="240188" y="2251537"/>
                    <a:pt x="219499" y="2257057"/>
                    <a:pt x="207525" y="2251070"/>
                  </a:cubicBezTo>
                  <a:cubicBezTo>
                    <a:pt x="193873" y="2244244"/>
                    <a:pt x="182125" y="2234137"/>
                    <a:pt x="169425" y="2225670"/>
                  </a:cubicBezTo>
                  <a:cubicBezTo>
                    <a:pt x="173658" y="2208737"/>
                    <a:pt x="177109" y="2191588"/>
                    <a:pt x="182125" y="2174870"/>
                  </a:cubicBezTo>
                  <a:cubicBezTo>
                    <a:pt x="189818" y="2149225"/>
                    <a:pt x="207525" y="2098670"/>
                    <a:pt x="207525" y="2098670"/>
                  </a:cubicBezTo>
                  <a:cubicBezTo>
                    <a:pt x="203292" y="2081737"/>
                    <a:pt x="203485" y="2063025"/>
                    <a:pt x="194825" y="2047870"/>
                  </a:cubicBezTo>
                  <a:cubicBezTo>
                    <a:pt x="169617" y="2003756"/>
                    <a:pt x="134381" y="2024236"/>
                    <a:pt x="169425" y="1971670"/>
                  </a:cubicBezTo>
                  <a:cubicBezTo>
                    <a:pt x="179388" y="1956726"/>
                    <a:pt x="193348" y="1944597"/>
                    <a:pt x="207525" y="1933570"/>
                  </a:cubicBezTo>
                  <a:cubicBezTo>
                    <a:pt x="231622" y="1914828"/>
                    <a:pt x="283725" y="1882770"/>
                    <a:pt x="283725" y="1882770"/>
                  </a:cubicBezTo>
                  <a:cubicBezTo>
                    <a:pt x="287958" y="1870070"/>
                    <a:pt x="292747" y="1857542"/>
                    <a:pt x="296425" y="1844670"/>
                  </a:cubicBezTo>
                  <a:cubicBezTo>
                    <a:pt x="301220" y="1827887"/>
                    <a:pt x="304109" y="1810588"/>
                    <a:pt x="309125" y="1793870"/>
                  </a:cubicBezTo>
                  <a:cubicBezTo>
                    <a:pt x="316818" y="1768225"/>
                    <a:pt x="334525" y="1717670"/>
                    <a:pt x="334525" y="1717670"/>
                  </a:cubicBezTo>
                  <a:cubicBezTo>
                    <a:pt x="330292" y="1704970"/>
                    <a:pt x="315838" y="1691544"/>
                    <a:pt x="321825" y="1679570"/>
                  </a:cubicBezTo>
                  <a:cubicBezTo>
                    <a:pt x="327812" y="1667596"/>
                    <a:pt x="347053" y="1670548"/>
                    <a:pt x="359925" y="1666870"/>
                  </a:cubicBezTo>
                  <a:cubicBezTo>
                    <a:pt x="376708" y="1662075"/>
                    <a:pt x="393942" y="1658965"/>
                    <a:pt x="410725" y="1654170"/>
                  </a:cubicBezTo>
                  <a:cubicBezTo>
                    <a:pt x="485209" y="1632889"/>
                    <a:pt x="412712" y="1653176"/>
                    <a:pt x="486925" y="1616070"/>
                  </a:cubicBezTo>
                  <a:cubicBezTo>
                    <a:pt x="498899" y="1610083"/>
                    <a:pt x="513051" y="1609357"/>
                    <a:pt x="525025" y="1603370"/>
                  </a:cubicBezTo>
                  <a:cubicBezTo>
                    <a:pt x="623502" y="1554131"/>
                    <a:pt x="505460" y="1597192"/>
                    <a:pt x="601225" y="1565270"/>
                  </a:cubicBezTo>
                  <a:cubicBezTo>
                    <a:pt x="605458" y="1552570"/>
                    <a:pt x="600673" y="1525277"/>
                    <a:pt x="613925" y="1527170"/>
                  </a:cubicBezTo>
                  <a:cubicBezTo>
                    <a:pt x="644145" y="1531487"/>
                    <a:pt x="660509" y="1570566"/>
                    <a:pt x="690125" y="1577970"/>
                  </a:cubicBezTo>
                  <a:cubicBezTo>
                    <a:pt x="707058" y="1582203"/>
                    <a:pt x="724142" y="1585875"/>
                    <a:pt x="740925" y="1590670"/>
                  </a:cubicBezTo>
                  <a:cubicBezTo>
                    <a:pt x="753797" y="1594348"/>
                    <a:pt x="765712" y="1601969"/>
                    <a:pt x="779025" y="1603370"/>
                  </a:cubicBezTo>
                  <a:cubicBezTo>
                    <a:pt x="846518" y="1610474"/>
                    <a:pt x="914492" y="1611837"/>
                    <a:pt x="982225" y="1616070"/>
                  </a:cubicBezTo>
                  <a:cubicBezTo>
                    <a:pt x="994352" y="1646388"/>
                    <a:pt x="1007661" y="1692306"/>
                    <a:pt x="1033025" y="1717670"/>
                  </a:cubicBezTo>
                  <a:cubicBezTo>
                    <a:pt x="1060013" y="1744658"/>
                    <a:pt x="1101881" y="1753917"/>
                    <a:pt x="1134625" y="1768470"/>
                  </a:cubicBezTo>
                  <a:cubicBezTo>
                    <a:pt x="1249936" y="1819719"/>
                    <a:pt x="1122403" y="1789022"/>
                    <a:pt x="1350525" y="1806570"/>
                  </a:cubicBezTo>
                  <a:cubicBezTo>
                    <a:pt x="1357969" y="1851233"/>
                    <a:pt x="1357862" y="1896654"/>
                    <a:pt x="1388625" y="1933570"/>
                  </a:cubicBezTo>
                  <a:cubicBezTo>
                    <a:pt x="1398396" y="1945296"/>
                    <a:pt x="1414025" y="1950503"/>
                    <a:pt x="1426725" y="1958970"/>
                  </a:cubicBezTo>
                  <a:cubicBezTo>
                    <a:pt x="1456273" y="2003293"/>
                    <a:pt x="1474304" y="2041131"/>
                    <a:pt x="1515625" y="2073270"/>
                  </a:cubicBezTo>
                  <a:cubicBezTo>
                    <a:pt x="1539722" y="2092012"/>
                    <a:pt x="1562209" y="2116666"/>
                    <a:pt x="1591825" y="2124070"/>
                  </a:cubicBezTo>
                  <a:lnTo>
                    <a:pt x="1642625" y="2136770"/>
                  </a:lnTo>
                  <a:cubicBezTo>
                    <a:pt x="1645841" y="2152849"/>
                    <a:pt x="1656009" y="2217342"/>
                    <a:pt x="1668025" y="2238370"/>
                  </a:cubicBezTo>
                  <a:cubicBezTo>
                    <a:pt x="1678527" y="2256748"/>
                    <a:pt x="1693425" y="2272237"/>
                    <a:pt x="1706125" y="2289170"/>
                  </a:cubicBezTo>
                  <a:cubicBezTo>
                    <a:pt x="1720656" y="2332762"/>
                    <a:pt x="1718482" y="2339627"/>
                    <a:pt x="1756925" y="2378070"/>
                  </a:cubicBezTo>
                  <a:cubicBezTo>
                    <a:pt x="1767718" y="2388863"/>
                    <a:pt x="1782325" y="2395003"/>
                    <a:pt x="1795025" y="2403470"/>
                  </a:cubicBezTo>
                  <a:cubicBezTo>
                    <a:pt x="1839739" y="2470541"/>
                    <a:pt x="1797712" y="2416659"/>
                    <a:pt x="1871225" y="2479670"/>
                  </a:cubicBezTo>
                  <a:cubicBezTo>
                    <a:pt x="1943307" y="2541454"/>
                    <a:pt x="1871552" y="2498883"/>
                    <a:pt x="1960125" y="2543170"/>
                  </a:cubicBezTo>
                  <a:cubicBezTo>
                    <a:pt x="1964358" y="2555870"/>
                    <a:pt x="1972825" y="2567883"/>
                    <a:pt x="1972825" y="2581270"/>
                  </a:cubicBezTo>
                  <a:cubicBezTo>
                    <a:pt x="1972825" y="2594657"/>
                    <a:pt x="1963803" y="2606498"/>
                    <a:pt x="1960125" y="2619370"/>
                  </a:cubicBezTo>
                  <a:cubicBezTo>
                    <a:pt x="1955330" y="2636153"/>
                    <a:pt x="1951658" y="2653237"/>
                    <a:pt x="1947425" y="2670170"/>
                  </a:cubicBezTo>
                  <a:cubicBezTo>
                    <a:pt x="1951658" y="2720970"/>
                    <a:pt x="1946990" y="2773315"/>
                    <a:pt x="1960125" y="2822570"/>
                  </a:cubicBezTo>
                  <a:cubicBezTo>
                    <a:pt x="1964753" y="2839924"/>
                    <a:pt x="1986727" y="2846872"/>
                    <a:pt x="1998225" y="2860670"/>
                  </a:cubicBezTo>
                  <a:cubicBezTo>
                    <a:pt x="2007996" y="2872396"/>
                    <a:pt x="2011706" y="2889235"/>
                    <a:pt x="2023625" y="2898770"/>
                  </a:cubicBezTo>
                  <a:cubicBezTo>
                    <a:pt x="2036642" y="2909184"/>
                    <a:pt x="2122063" y="2923538"/>
                    <a:pt x="2125225" y="2924170"/>
                  </a:cubicBezTo>
                  <a:cubicBezTo>
                    <a:pt x="2146392" y="2936870"/>
                    <a:pt x="2167793" y="2949187"/>
                    <a:pt x="2188725" y="2962270"/>
                  </a:cubicBezTo>
                  <a:cubicBezTo>
                    <a:pt x="2201668" y="2970360"/>
                    <a:pt x="2213173" y="2980844"/>
                    <a:pt x="2226825" y="2987670"/>
                  </a:cubicBezTo>
                  <a:cubicBezTo>
                    <a:pt x="2238799" y="2993657"/>
                    <a:pt x="2252225" y="2996137"/>
                    <a:pt x="2264925" y="3000370"/>
                  </a:cubicBezTo>
                  <a:cubicBezTo>
                    <a:pt x="2286092" y="3017303"/>
                    <a:pt x="2305871" y="3036134"/>
                    <a:pt x="2328425" y="3051170"/>
                  </a:cubicBezTo>
                  <a:cubicBezTo>
                    <a:pt x="2344177" y="3061672"/>
                    <a:pt x="2364681" y="3064450"/>
                    <a:pt x="2379225" y="3076570"/>
                  </a:cubicBezTo>
                  <a:cubicBezTo>
                    <a:pt x="2390951" y="3086341"/>
                    <a:pt x="2396158" y="3101970"/>
                    <a:pt x="2404625" y="3114670"/>
                  </a:cubicBezTo>
                  <a:cubicBezTo>
                    <a:pt x="2408933" y="3183603"/>
                    <a:pt x="2381781" y="3295026"/>
                    <a:pt x="2442725" y="3355970"/>
                  </a:cubicBezTo>
                  <a:cubicBezTo>
                    <a:pt x="2453518" y="3366763"/>
                    <a:pt x="2466796" y="3375357"/>
                    <a:pt x="2480825" y="3381370"/>
                  </a:cubicBezTo>
                  <a:cubicBezTo>
                    <a:pt x="2496868" y="3388246"/>
                    <a:pt x="2514692" y="3389837"/>
                    <a:pt x="2531625" y="3394070"/>
                  </a:cubicBezTo>
                  <a:cubicBezTo>
                    <a:pt x="2535858" y="3470270"/>
                    <a:pt x="2537089" y="3546696"/>
                    <a:pt x="2544325" y="3622670"/>
                  </a:cubicBezTo>
                  <a:cubicBezTo>
                    <a:pt x="2547613" y="3657198"/>
                    <a:pt x="2574457" y="3687458"/>
                    <a:pt x="2595125" y="3711570"/>
                  </a:cubicBezTo>
                  <a:cubicBezTo>
                    <a:pt x="2606814" y="3725207"/>
                    <a:pt x="2621727" y="3735872"/>
                    <a:pt x="2633225" y="3749670"/>
                  </a:cubicBezTo>
                  <a:cubicBezTo>
                    <a:pt x="2642996" y="3761396"/>
                    <a:pt x="2650158" y="3775070"/>
                    <a:pt x="2658625" y="3787770"/>
                  </a:cubicBezTo>
                  <a:cubicBezTo>
                    <a:pt x="2679631" y="4071350"/>
                    <a:pt x="2621184" y="4045233"/>
                    <a:pt x="2709425" y="4168770"/>
                  </a:cubicBezTo>
                  <a:cubicBezTo>
                    <a:pt x="2721728" y="4185994"/>
                    <a:pt x="2732558" y="4204603"/>
                    <a:pt x="2747525" y="4219570"/>
                  </a:cubicBezTo>
                  <a:cubicBezTo>
                    <a:pt x="2772144" y="4244189"/>
                    <a:pt x="2792737" y="4247341"/>
                    <a:pt x="2823725" y="4257670"/>
                  </a:cubicBezTo>
                  <a:cubicBezTo>
                    <a:pt x="2909565" y="4386430"/>
                    <a:pt x="2837148" y="4264415"/>
                    <a:pt x="2874525" y="4613270"/>
                  </a:cubicBezTo>
                  <a:cubicBezTo>
                    <a:pt x="2877004" y="4636407"/>
                    <a:pt x="2896956" y="4673801"/>
                    <a:pt x="2912625" y="4689470"/>
                  </a:cubicBezTo>
                  <a:cubicBezTo>
                    <a:pt x="2937244" y="4714089"/>
                    <a:pt x="2957837" y="4717241"/>
                    <a:pt x="2988825" y="4727570"/>
                  </a:cubicBezTo>
                  <a:cubicBezTo>
                    <a:pt x="2984592" y="4748737"/>
                    <a:pt x="2980808" y="4769998"/>
                    <a:pt x="2976125" y="4791070"/>
                  </a:cubicBezTo>
                  <a:cubicBezTo>
                    <a:pt x="2972339" y="4808109"/>
                    <a:pt x="2963425" y="4824416"/>
                    <a:pt x="2963425" y="4841870"/>
                  </a:cubicBezTo>
                  <a:cubicBezTo>
                    <a:pt x="2963425" y="4960479"/>
                    <a:pt x="2957815" y="5080283"/>
                    <a:pt x="2976125" y="5197470"/>
                  </a:cubicBezTo>
                  <a:cubicBezTo>
                    <a:pt x="2979822" y="5221130"/>
                    <a:pt x="3012557" y="5229112"/>
                    <a:pt x="3026925" y="5248270"/>
                  </a:cubicBezTo>
                  <a:cubicBezTo>
                    <a:pt x="3038284" y="5263416"/>
                    <a:pt x="3043858" y="5282137"/>
                    <a:pt x="3052325" y="5299070"/>
                  </a:cubicBezTo>
                  <a:cubicBezTo>
                    <a:pt x="3053254" y="5322288"/>
                    <a:pt x="3046828" y="5577079"/>
                    <a:pt x="3077725" y="5680070"/>
                  </a:cubicBezTo>
                  <a:cubicBezTo>
                    <a:pt x="3084276" y="5701906"/>
                    <a:pt x="3089874" y="5725019"/>
                    <a:pt x="3103125" y="5743570"/>
                  </a:cubicBezTo>
                  <a:cubicBezTo>
                    <a:pt x="3111997" y="5755990"/>
                    <a:pt x="3128525" y="5760503"/>
                    <a:pt x="3141225" y="5768970"/>
                  </a:cubicBezTo>
                  <a:cubicBezTo>
                    <a:pt x="3149692" y="5781670"/>
                    <a:pt x="3154706" y="5797535"/>
                    <a:pt x="3166625" y="5807070"/>
                  </a:cubicBezTo>
                  <a:cubicBezTo>
                    <a:pt x="3177078" y="5815433"/>
                    <a:pt x="3201821" y="5806702"/>
                    <a:pt x="3204725" y="5819770"/>
                  </a:cubicBezTo>
                  <a:cubicBezTo>
                    <a:pt x="3212129" y="5853087"/>
                    <a:pt x="3198130" y="5887790"/>
                    <a:pt x="3192025" y="5921370"/>
                  </a:cubicBezTo>
                  <a:cubicBezTo>
                    <a:pt x="3189630" y="5934541"/>
                    <a:pt x="3183003" y="5946598"/>
                    <a:pt x="3179325" y="5959470"/>
                  </a:cubicBezTo>
                  <a:cubicBezTo>
                    <a:pt x="3164169" y="6012517"/>
                    <a:pt x="3163905" y="6026593"/>
                    <a:pt x="3153925" y="6086470"/>
                  </a:cubicBezTo>
                  <a:cubicBezTo>
                    <a:pt x="3158158" y="6171137"/>
                    <a:pt x="3159281" y="6256016"/>
                    <a:pt x="3166625" y="6340470"/>
                  </a:cubicBezTo>
                  <a:cubicBezTo>
                    <a:pt x="3167785" y="6353807"/>
                    <a:pt x="3177124" y="6365365"/>
                    <a:pt x="3179325" y="6378570"/>
                  </a:cubicBezTo>
                  <a:cubicBezTo>
                    <a:pt x="3185627" y="6416383"/>
                    <a:pt x="3186196" y="6454981"/>
                    <a:pt x="3192025" y="6492870"/>
                  </a:cubicBezTo>
                  <a:cubicBezTo>
                    <a:pt x="3194679" y="6510122"/>
                    <a:pt x="3197636" y="6527720"/>
                    <a:pt x="3204725" y="6543670"/>
                  </a:cubicBezTo>
                  <a:cubicBezTo>
                    <a:pt x="3225774" y="6591031"/>
                    <a:pt x="3264724" y="6640415"/>
                    <a:pt x="3306325" y="6670670"/>
                  </a:cubicBezTo>
                  <a:cubicBezTo>
                    <a:pt x="3360665" y="6710190"/>
                    <a:pt x="3385970" y="6709459"/>
                    <a:pt x="3446025" y="6721470"/>
                  </a:cubicBezTo>
                  <a:cubicBezTo>
                    <a:pt x="3471425" y="6717237"/>
                    <a:pt x="3496475" y="6708770"/>
                    <a:pt x="3522225" y="6708770"/>
                  </a:cubicBezTo>
                  <a:cubicBezTo>
                    <a:pt x="3556355" y="6708770"/>
                    <a:pt x="3590092" y="6716280"/>
                    <a:pt x="3623825" y="6721470"/>
                  </a:cubicBezTo>
                  <a:cubicBezTo>
                    <a:pt x="3645160" y="6724752"/>
                    <a:pt x="3666087" y="6730309"/>
                    <a:pt x="3687325" y="6734170"/>
                  </a:cubicBezTo>
                  <a:cubicBezTo>
                    <a:pt x="3712660" y="6738776"/>
                    <a:pt x="3738125" y="6742637"/>
                    <a:pt x="3763525" y="6746870"/>
                  </a:cubicBezTo>
                  <a:cubicBezTo>
                    <a:pt x="3848192" y="6742637"/>
                    <a:pt x="3933356" y="6744270"/>
                    <a:pt x="4017525" y="6734170"/>
                  </a:cubicBezTo>
                  <a:cubicBezTo>
                    <a:pt x="4040160" y="6731454"/>
                    <a:pt x="4059398" y="6715979"/>
                    <a:pt x="4081025" y="6708770"/>
                  </a:cubicBezTo>
                  <a:cubicBezTo>
                    <a:pt x="4097584" y="6703250"/>
                    <a:pt x="4114892" y="6700303"/>
                    <a:pt x="4131825" y="6696070"/>
                  </a:cubicBezTo>
                  <a:cubicBezTo>
                    <a:pt x="4192272" y="6655772"/>
                    <a:pt x="4146171" y="6680336"/>
                    <a:pt x="4220725" y="6657970"/>
                  </a:cubicBezTo>
                  <a:cubicBezTo>
                    <a:pt x="4246370" y="6650277"/>
                    <a:pt x="4296925" y="6632570"/>
                    <a:pt x="4296925" y="6632570"/>
                  </a:cubicBezTo>
                  <a:cubicBezTo>
                    <a:pt x="4377090" y="6637580"/>
                    <a:pt x="4536345" y="6645001"/>
                    <a:pt x="4627125" y="6657970"/>
                  </a:cubicBezTo>
                  <a:cubicBezTo>
                    <a:pt x="4644404" y="6660438"/>
                    <a:pt x="4660886" y="6666884"/>
                    <a:pt x="4677925" y="6670670"/>
                  </a:cubicBezTo>
                  <a:cubicBezTo>
                    <a:pt x="4698997" y="6675353"/>
                    <a:pt x="4720258" y="6679137"/>
                    <a:pt x="4741425" y="6683370"/>
                  </a:cubicBezTo>
                  <a:cubicBezTo>
                    <a:pt x="4809158" y="6679137"/>
                    <a:pt x="4877590" y="6681254"/>
                    <a:pt x="4944625" y="6670670"/>
                  </a:cubicBezTo>
                  <a:cubicBezTo>
                    <a:pt x="4959702" y="6668289"/>
                    <a:pt x="4970305" y="6654142"/>
                    <a:pt x="4982725" y="6645270"/>
                  </a:cubicBezTo>
                  <a:cubicBezTo>
                    <a:pt x="4999949" y="6632967"/>
                    <a:pt x="5016592" y="6619870"/>
                    <a:pt x="5033525" y="6607170"/>
                  </a:cubicBezTo>
                  <a:cubicBezTo>
                    <a:pt x="5037758" y="6590237"/>
                    <a:pt x="5033883" y="6568712"/>
                    <a:pt x="5046225" y="6556370"/>
                  </a:cubicBezTo>
                  <a:cubicBezTo>
                    <a:pt x="5058567" y="6544028"/>
                    <a:pt x="5079677" y="6545598"/>
                    <a:pt x="5097025" y="6543670"/>
                  </a:cubicBezTo>
                  <a:cubicBezTo>
                    <a:pt x="5194161" y="6532877"/>
                    <a:pt x="5291758" y="6526737"/>
                    <a:pt x="5389125" y="6518270"/>
                  </a:cubicBezTo>
                  <a:cubicBezTo>
                    <a:pt x="5410292" y="6505570"/>
                    <a:pt x="5430547" y="6491209"/>
                    <a:pt x="5452625" y="6480170"/>
                  </a:cubicBezTo>
                  <a:cubicBezTo>
                    <a:pt x="5473015" y="6469975"/>
                    <a:pt x="5499086" y="6469916"/>
                    <a:pt x="5516125" y="6454770"/>
                  </a:cubicBezTo>
                  <a:cubicBezTo>
                    <a:pt x="5644811" y="6340382"/>
                    <a:pt x="5465482" y="6389841"/>
                    <a:pt x="5681225" y="6365870"/>
                  </a:cubicBezTo>
                  <a:cubicBezTo>
                    <a:pt x="5823781" y="6294592"/>
                    <a:pt x="5751320" y="6336073"/>
                    <a:pt x="5897125" y="6238870"/>
                  </a:cubicBezTo>
                  <a:cubicBezTo>
                    <a:pt x="5909825" y="6230403"/>
                    <a:pt x="5924432" y="6224263"/>
                    <a:pt x="5935225" y="6213470"/>
                  </a:cubicBezTo>
                  <a:cubicBezTo>
                    <a:pt x="5952158" y="6196537"/>
                    <a:pt x="5970440" y="6180852"/>
                    <a:pt x="5986025" y="6162670"/>
                  </a:cubicBezTo>
                  <a:cubicBezTo>
                    <a:pt x="5995958" y="6151081"/>
                    <a:pt x="6000632" y="6135363"/>
                    <a:pt x="6011425" y="6124570"/>
                  </a:cubicBezTo>
                  <a:cubicBezTo>
                    <a:pt x="6026392" y="6109603"/>
                    <a:pt x="6045292" y="6099170"/>
                    <a:pt x="6062225" y="6086470"/>
                  </a:cubicBezTo>
                  <a:cubicBezTo>
                    <a:pt x="6066458" y="6061070"/>
                    <a:pt x="6067526" y="6034934"/>
                    <a:pt x="6074925" y="6010270"/>
                  </a:cubicBezTo>
                  <a:cubicBezTo>
                    <a:pt x="6080365" y="5992136"/>
                    <a:pt x="6096068" y="5977917"/>
                    <a:pt x="6100325" y="5959470"/>
                  </a:cubicBezTo>
                  <a:cubicBezTo>
                    <a:pt x="6108945" y="5922117"/>
                    <a:pt x="6108792" y="5883270"/>
                    <a:pt x="6113025" y="5845170"/>
                  </a:cubicBezTo>
                  <a:cubicBezTo>
                    <a:pt x="6066573" y="5473552"/>
                    <a:pt x="6127098" y="5640254"/>
                    <a:pt x="6024125" y="5451470"/>
                  </a:cubicBezTo>
                  <a:cubicBezTo>
                    <a:pt x="6009752" y="5425119"/>
                    <a:pt x="5979695" y="5356240"/>
                    <a:pt x="5960625" y="5337170"/>
                  </a:cubicBezTo>
                  <a:cubicBezTo>
                    <a:pt x="5951159" y="5327704"/>
                    <a:pt x="5935225" y="5328703"/>
                    <a:pt x="5922525" y="5324470"/>
                  </a:cubicBezTo>
                  <a:cubicBezTo>
                    <a:pt x="5974175" y="5285733"/>
                    <a:pt x="6043134" y="5237755"/>
                    <a:pt x="6074925" y="5184770"/>
                  </a:cubicBezTo>
                  <a:cubicBezTo>
                    <a:pt x="6128731" y="5095093"/>
                    <a:pt x="6099333" y="5141809"/>
                    <a:pt x="6163825" y="5045070"/>
                  </a:cubicBezTo>
                  <a:cubicBezTo>
                    <a:pt x="6172292" y="5015437"/>
                    <a:pt x="6178162" y="4984935"/>
                    <a:pt x="6189225" y="4956170"/>
                  </a:cubicBezTo>
                  <a:cubicBezTo>
                    <a:pt x="6241241" y="4820928"/>
                    <a:pt x="6216682" y="4934214"/>
                    <a:pt x="6240025" y="4829170"/>
                  </a:cubicBezTo>
                  <a:cubicBezTo>
                    <a:pt x="6244708" y="4808098"/>
                    <a:pt x="6248974" y="4786927"/>
                    <a:pt x="6252725" y="4765670"/>
                  </a:cubicBezTo>
                  <a:cubicBezTo>
                    <a:pt x="6261675" y="4714953"/>
                    <a:pt x="6262979" y="4662493"/>
                    <a:pt x="6278125" y="4613270"/>
                  </a:cubicBezTo>
                  <a:cubicBezTo>
                    <a:pt x="6297088" y="4551641"/>
                    <a:pt x="6354325" y="4435470"/>
                    <a:pt x="6354325" y="4435470"/>
                  </a:cubicBezTo>
                  <a:cubicBezTo>
                    <a:pt x="6371258" y="4355037"/>
                    <a:pt x="6398299" y="4276083"/>
                    <a:pt x="6405125" y="4194170"/>
                  </a:cubicBezTo>
                  <a:cubicBezTo>
                    <a:pt x="6421358" y="3999372"/>
                    <a:pt x="6412753" y="4092493"/>
                    <a:pt x="6430525" y="3914770"/>
                  </a:cubicBezTo>
                  <a:cubicBezTo>
                    <a:pt x="6422058" y="3876670"/>
                    <a:pt x="6428543" y="3831694"/>
                    <a:pt x="6405125" y="3800470"/>
                  </a:cubicBezTo>
                  <a:cubicBezTo>
                    <a:pt x="6394652" y="3786506"/>
                    <a:pt x="6354325" y="3830624"/>
                    <a:pt x="6354325" y="3813170"/>
                  </a:cubicBezTo>
                  <a:cubicBezTo>
                    <a:pt x="6354325" y="3789223"/>
                    <a:pt x="6389540" y="3780552"/>
                    <a:pt x="6405125" y="3762370"/>
                  </a:cubicBezTo>
                  <a:cubicBezTo>
                    <a:pt x="6415058" y="3750781"/>
                    <a:pt x="6421367" y="3736481"/>
                    <a:pt x="6430525" y="3724270"/>
                  </a:cubicBezTo>
                  <a:cubicBezTo>
                    <a:pt x="6513300" y="3613903"/>
                    <a:pt x="6452303" y="3709140"/>
                    <a:pt x="6519425" y="3597270"/>
                  </a:cubicBezTo>
                  <a:cubicBezTo>
                    <a:pt x="6527892" y="3567637"/>
                    <a:pt x="6540467" y="3538879"/>
                    <a:pt x="6544825" y="3508370"/>
                  </a:cubicBezTo>
                  <a:cubicBezTo>
                    <a:pt x="6557454" y="3419965"/>
                    <a:pt x="6570225" y="3241670"/>
                    <a:pt x="6570225" y="3241670"/>
                  </a:cubicBezTo>
                  <a:cubicBezTo>
                    <a:pt x="6557525" y="3135837"/>
                    <a:pt x="6554459" y="3028397"/>
                    <a:pt x="6532125" y="2924170"/>
                  </a:cubicBezTo>
                  <a:cubicBezTo>
                    <a:pt x="6528362" y="2906608"/>
                    <a:pt x="6510089" y="2894102"/>
                    <a:pt x="6494025" y="2886070"/>
                  </a:cubicBezTo>
                  <a:cubicBezTo>
                    <a:pt x="6474718" y="2876417"/>
                    <a:pt x="6451817" y="2876919"/>
                    <a:pt x="6430525" y="2873370"/>
                  </a:cubicBezTo>
                  <a:cubicBezTo>
                    <a:pt x="6400998" y="2868449"/>
                    <a:pt x="6371258" y="2864903"/>
                    <a:pt x="6341625" y="2860670"/>
                  </a:cubicBezTo>
                  <a:cubicBezTo>
                    <a:pt x="6337392" y="2805637"/>
                    <a:pt x="6337014" y="2750170"/>
                    <a:pt x="6328925" y="2695570"/>
                  </a:cubicBezTo>
                  <a:cubicBezTo>
                    <a:pt x="6320042" y="2635612"/>
                    <a:pt x="6302712" y="2577205"/>
                    <a:pt x="6290825" y="2517770"/>
                  </a:cubicBezTo>
                  <a:cubicBezTo>
                    <a:pt x="6277310" y="2450195"/>
                    <a:pt x="6267674" y="2381843"/>
                    <a:pt x="6252725" y="2314570"/>
                  </a:cubicBezTo>
                  <a:cubicBezTo>
                    <a:pt x="6242254" y="2267452"/>
                    <a:pt x="6226332" y="2221696"/>
                    <a:pt x="6214625" y="2174870"/>
                  </a:cubicBezTo>
                  <a:cubicBezTo>
                    <a:pt x="6200300" y="2117572"/>
                    <a:pt x="6212399" y="2102205"/>
                    <a:pt x="6163825" y="2060570"/>
                  </a:cubicBezTo>
                  <a:cubicBezTo>
                    <a:pt x="6149451" y="2048249"/>
                    <a:pt x="6129958" y="2043637"/>
                    <a:pt x="6113025" y="2035170"/>
                  </a:cubicBezTo>
                  <a:cubicBezTo>
                    <a:pt x="6108792" y="2001303"/>
                    <a:pt x="6103047" y="1967592"/>
                    <a:pt x="6100325" y="1933570"/>
                  </a:cubicBezTo>
                  <a:cubicBezTo>
                    <a:pt x="6086110" y="1755885"/>
                    <a:pt x="6089624" y="1576305"/>
                    <a:pt x="6062225" y="1400170"/>
                  </a:cubicBezTo>
                  <a:cubicBezTo>
                    <a:pt x="6058972" y="1379255"/>
                    <a:pt x="6029928" y="1372349"/>
                    <a:pt x="6011425" y="1362070"/>
                  </a:cubicBezTo>
                  <a:cubicBezTo>
                    <a:pt x="5953293" y="1329774"/>
                    <a:pt x="5915067" y="1330844"/>
                    <a:pt x="5846325" y="1323970"/>
                  </a:cubicBezTo>
                  <a:cubicBezTo>
                    <a:pt x="5795602" y="1318898"/>
                    <a:pt x="5744725" y="1315503"/>
                    <a:pt x="5693925" y="1311270"/>
                  </a:cubicBezTo>
                  <a:cubicBezTo>
                    <a:pt x="5634658" y="1294337"/>
                    <a:pt x="5572780" y="1284751"/>
                    <a:pt x="5516125" y="1260470"/>
                  </a:cubicBezTo>
                  <a:cubicBezTo>
                    <a:pt x="5071227" y="1069799"/>
                    <a:pt x="5506234" y="1237767"/>
                    <a:pt x="5262125" y="1095370"/>
                  </a:cubicBezTo>
                  <a:cubicBezTo>
                    <a:pt x="5238998" y="1081879"/>
                    <a:pt x="5211756" y="1077015"/>
                    <a:pt x="5185925" y="1069970"/>
                  </a:cubicBezTo>
                  <a:cubicBezTo>
                    <a:pt x="5108153" y="1048760"/>
                    <a:pt x="5022862" y="1050158"/>
                    <a:pt x="4944625" y="1044570"/>
                  </a:cubicBezTo>
                  <a:cubicBezTo>
                    <a:pt x="4919225" y="1040337"/>
                    <a:pt x="4889851" y="1046154"/>
                    <a:pt x="4868425" y="1031870"/>
                  </a:cubicBezTo>
                  <a:cubicBezTo>
                    <a:pt x="4857286" y="1024444"/>
                    <a:pt x="4893157" y="1019874"/>
                    <a:pt x="4906525" y="1019170"/>
                  </a:cubicBezTo>
                  <a:cubicBezTo>
                    <a:pt x="5054547" y="1011379"/>
                    <a:pt x="5202858" y="1010703"/>
                    <a:pt x="5351025" y="1006470"/>
                  </a:cubicBezTo>
                  <a:cubicBezTo>
                    <a:pt x="5363725" y="989537"/>
                    <a:pt x="5378846" y="974173"/>
                    <a:pt x="5389125" y="955670"/>
                  </a:cubicBezTo>
                  <a:cubicBezTo>
                    <a:pt x="5420726" y="898787"/>
                    <a:pt x="5417756" y="869555"/>
                    <a:pt x="5427225" y="803270"/>
                  </a:cubicBezTo>
                  <a:cubicBezTo>
                    <a:pt x="5431458" y="739770"/>
                    <a:pt x="5444158" y="676270"/>
                    <a:pt x="5439925" y="612770"/>
                  </a:cubicBezTo>
                  <a:cubicBezTo>
                    <a:pt x="5432584" y="502662"/>
                    <a:pt x="5420424" y="424143"/>
                    <a:pt x="5351025" y="346070"/>
                  </a:cubicBezTo>
                  <a:cubicBezTo>
                    <a:pt x="5336963" y="330250"/>
                    <a:pt x="5316155" y="321908"/>
                    <a:pt x="5300225" y="307970"/>
                  </a:cubicBezTo>
                  <a:cubicBezTo>
                    <a:pt x="5282203" y="292201"/>
                    <a:pt x="5270844" y="267880"/>
                    <a:pt x="5249425" y="257170"/>
                  </a:cubicBezTo>
                  <a:cubicBezTo>
                    <a:pt x="5218201" y="241558"/>
                    <a:pt x="5180943" y="242809"/>
                    <a:pt x="5147825" y="231770"/>
                  </a:cubicBezTo>
                  <a:lnTo>
                    <a:pt x="5071625" y="206370"/>
                  </a:lnTo>
                  <a:cubicBezTo>
                    <a:pt x="5058925" y="193670"/>
                    <a:pt x="5049119" y="177181"/>
                    <a:pt x="5033525" y="168270"/>
                  </a:cubicBezTo>
                  <a:cubicBezTo>
                    <a:pt x="5018370" y="159610"/>
                    <a:pt x="5000108" y="157150"/>
                    <a:pt x="4982725" y="155570"/>
                  </a:cubicBezTo>
                  <a:cubicBezTo>
                    <a:pt x="4906721" y="148661"/>
                    <a:pt x="4830325" y="147103"/>
                    <a:pt x="4754125" y="142870"/>
                  </a:cubicBezTo>
                  <a:cubicBezTo>
                    <a:pt x="4737192" y="138637"/>
                    <a:pt x="4718937" y="137976"/>
                    <a:pt x="4703325" y="130170"/>
                  </a:cubicBezTo>
                  <a:cubicBezTo>
                    <a:pt x="4684393" y="120704"/>
                    <a:pt x="4672063" y="100211"/>
                    <a:pt x="4652525" y="92070"/>
                  </a:cubicBezTo>
                  <a:cubicBezTo>
                    <a:pt x="4620301" y="78643"/>
                    <a:pt x="4584792" y="75137"/>
                    <a:pt x="4550925" y="66670"/>
                  </a:cubicBezTo>
                  <a:lnTo>
                    <a:pt x="4500125" y="53970"/>
                  </a:lnTo>
                  <a:cubicBezTo>
                    <a:pt x="4392886" y="58260"/>
                    <a:pt x="4218823" y="-6677"/>
                    <a:pt x="4144525" y="104770"/>
                  </a:cubicBezTo>
                  <a:cubicBezTo>
                    <a:pt x="4137099" y="115909"/>
                    <a:pt x="4136058" y="130170"/>
                    <a:pt x="4131825" y="142870"/>
                  </a:cubicBezTo>
                  <a:cubicBezTo>
                    <a:pt x="4106425" y="134403"/>
                    <a:pt x="4079572" y="129444"/>
                    <a:pt x="4055625" y="117470"/>
                  </a:cubicBezTo>
                  <a:cubicBezTo>
                    <a:pt x="4036693" y="108004"/>
                    <a:pt x="4023757" y="88836"/>
                    <a:pt x="4004825" y="79370"/>
                  </a:cubicBezTo>
                  <a:cubicBezTo>
                    <a:pt x="3989213" y="71564"/>
                    <a:pt x="3970808" y="71465"/>
                    <a:pt x="3954025" y="66670"/>
                  </a:cubicBezTo>
                  <a:cubicBezTo>
                    <a:pt x="3826488" y="30231"/>
                    <a:pt x="4023934" y="80972"/>
                    <a:pt x="3865125" y="41270"/>
                  </a:cubicBezTo>
                  <a:cubicBezTo>
                    <a:pt x="3780458" y="45503"/>
                    <a:pt x="3694400" y="38108"/>
                    <a:pt x="3611125" y="53970"/>
                  </a:cubicBezTo>
                  <a:cubicBezTo>
                    <a:pt x="3597974" y="56475"/>
                    <a:pt x="3611780" y="91149"/>
                    <a:pt x="3598425" y="92070"/>
                  </a:cubicBezTo>
                  <a:cubicBezTo>
                    <a:pt x="3480097" y="100231"/>
                    <a:pt x="3361358" y="83603"/>
                    <a:pt x="3242825" y="79370"/>
                  </a:cubicBezTo>
                  <a:cubicBezTo>
                    <a:pt x="3200492" y="70903"/>
                    <a:pt x="3157891" y="63678"/>
                    <a:pt x="3115825" y="53970"/>
                  </a:cubicBezTo>
                  <a:cubicBezTo>
                    <a:pt x="3102781" y="50960"/>
                    <a:pt x="3090597" y="44948"/>
                    <a:pt x="3077725" y="41270"/>
                  </a:cubicBezTo>
                  <a:cubicBezTo>
                    <a:pt x="3060942" y="36475"/>
                    <a:pt x="3043858" y="32803"/>
                    <a:pt x="3026925" y="28570"/>
                  </a:cubicBezTo>
                  <a:cubicBezTo>
                    <a:pt x="2720508" y="34244"/>
                    <a:pt x="2512645" y="-60370"/>
                    <a:pt x="2290325" y="66670"/>
                  </a:cubicBezTo>
                  <a:cubicBezTo>
                    <a:pt x="2277073" y="74243"/>
                    <a:pt x="2264925" y="83603"/>
                    <a:pt x="2252225" y="92070"/>
                  </a:cubicBezTo>
                  <a:cubicBezTo>
                    <a:pt x="2239525" y="117470"/>
                    <a:pt x="2232606" y="146709"/>
                    <a:pt x="2214125" y="168270"/>
                  </a:cubicBezTo>
                  <a:cubicBezTo>
                    <a:pt x="2205413" y="178434"/>
                    <a:pt x="2189412" y="180970"/>
                    <a:pt x="2176025" y="180970"/>
                  </a:cubicBezTo>
                  <a:cubicBezTo>
                    <a:pt x="2097700" y="180970"/>
                    <a:pt x="2046022" y="166027"/>
                    <a:pt x="1972825" y="155570"/>
                  </a:cubicBezTo>
                  <a:cubicBezTo>
                    <a:pt x="1810152" y="132331"/>
                    <a:pt x="1803573" y="139929"/>
                    <a:pt x="1579125" y="130170"/>
                  </a:cubicBezTo>
                  <a:cubicBezTo>
                    <a:pt x="1553725" y="125937"/>
                    <a:pt x="1528175" y="122520"/>
                    <a:pt x="1502925" y="117470"/>
                  </a:cubicBezTo>
                  <a:cubicBezTo>
                    <a:pt x="1464654" y="109816"/>
                    <a:pt x="1427262" y="97590"/>
                    <a:pt x="1388625" y="92070"/>
                  </a:cubicBezTo>
                  <a:cubicBezTo>
                    <a:pt x="1308560" y="80632"/>
                    <a:pt x="1147325" y="66670"/>
                    <a:pt x="1147325" y="66670"/>
                  </a:cubicBezTo>
                  <a:cubicBezTo>
                    <a:pt x="931425" y="75137"/>
                    <a:pt x="714771" y="72149"/>
                    <a:pt x="499625" y="92070"/>
                  </a:cubicBezTo>
                  <a:cubicBezTo>
                    <a:pt x="481741" y="93726"/>
                    <a:pt x="479305" y="127630"/>
                    <a:pt x="461525" y="130170"/>
                  </a:cubicBezTo>
                  <a:cubicBezTo>
                    <a:pt x="356672" y="145149"/>
                    <a:pt x="249858" y="138637"/>
                    <a:pt x="144025" y="142870"/>
                  </a:cubicBezTo>
                  <a:cubicBezTo>
                    <a:pt x="10587" y="222933"/>
                    <a:pt x="137661" y="139706"/>
                    <a:pt x="42425" y="219070"/>
                  </a:cubicBezTo>
                  <a:cubicBezTo>
                    <a:pt x="30699" y="228841"/>
                    <a:pt x="8711" y="229850"/>
                    <a:pt x="4325" y="244470"/>
                  </a:cubicBezTo>
                  <a:cubicBezTo>
                    <a:pt x="-5407" y="276908"/>
                    <a:pt x="4325" y="312203"/>
                    <a:pt x="4325" y="34607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2599254" y="3060233"/>
            <a:ext cx="168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Prefrontal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619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45315"/>
            <a:ext cx="8762999" cy="1034141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Prefrontal Sector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Example 2015011721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 descr="2015011721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0" t="5882" r="15391" b="30719"/>
          <a:stretch/>
        </p:blipFill>
        <p:spPr>
          <a:xfrm>
            <a:off x="230900" y="1369072"/>
            <a:ext cx="5020235" cy="4347882"/>
          </a:xfrm>
          <a:prstGeom prst="rect">
            <a:avLst/>
          </a:prstGeom>
        </p:spPr>
      </p:pic>
      <p:pic>
        <p:nvPicPr>
          <p:cNvPr id="5" name="Picture 4" descr="201501172106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798" y="1463868"/>
            <a:ext cx="3824574" cy="38245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0900" y="5856912"/>
            <a:ext cx="853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Notes</a:t>
            </a:r>
            <a:r>
              <a:rPr lang="en-US" dirty="0" smtClean="0"/>
              <a:t>: Precipitation occurs well out ahead of surface fronts. Environment characterized by warm advection, large static stability, </a:t>
            </a:r>
            <a:r>
              <a:rPr lang="en-US" dirty="0" err="1" smtClean="0"/>
              <a:t>stratiform</a:t>
            </a:r>
            <a:r>
              <a:rPr lang="en-US" dirty="0" smtClean="0"/>
              <a:t> precipitation, relatively high or rising melting level (case dependent)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772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45315"/>
            <a:ext cx="8762999" cy="1034141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Prefrontal Sector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Example 20130225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0900" y="5856912"/>
            <a:ext cx="853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Notes</a:t>
            </a:r>
            <a:r>
              <a:rPr lang="en-US" dirty="0" smtClean="0"/>
              <a:t>: Precipitation occurs well out ahead of surface fronts. Environment characterized by warm advection, large static stability, </a:t>
            </a:r>
            <a:r>
              <a:rPr lang="en-US" dirty="0" err="1" smtClean="0"/>
              <a:t>stratiform</a:t>
            </a:r>
            <a:r>
              <a:rPr lang="en-US" dirty="0" smtClean="0"/>
              <a:t> precipitation, relatively high or rising melting level (case dependent)</a:t>
            </a:r>
            <a:endParaRPr lang="en-US" dirty="0"/>
          </a:p>
        </p:txBody>
      </p:sp>
      <p:pic>
        <p:nvPicPr>
          <p:cNvPr id="3" name="Picture 2" descr="201302250145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1" t="3577" r="25599" b="28976"/>
          <a:stretch/>
        </p:blipFill>
        <p:spPr>
          <a:xfrm>
            <a:off x="343648" y="1231402"/>
            <a:ext cx="4273177" cy="4625510"/>
          </a:xfrm>
          <a:prstGeom prst="rect">
            <a:avLst/>
          </a:prstGeom>
        </p:spPr>
      </p:pic>
      <p:pic>
        <p:nvPicPr>
          <p:cNvPr id="6" name="Picture 5" descr="201302250140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1" t="13205" r="32127" b="25832"/>
          <a:stretch/>
        </p:blipFill>
        <p:spPr>
          <a:xfrm>
            <a:off x="5020235" y="1951809"/>
            <a:ext cx="3570941" cy="356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60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Revolution">
  <a:themeElements>
    <a:clrScheme name="Custom 2">
      <a:dk1>
        <a:srgbClr val="0852A0"/>
      </a:dk1>
      <a:lt1>
        <a:sysClr val="window" lastClr="FFFFFF"/>
      </a:lt1>
      <a:dk2>
        <a:srgbClr val="1B3861"/>
      </a:dk2>
      <a:lt2>
        <a:srgbClr val="287EB2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Revolution.thmx</Template>
  <TotalTime>6523</TotalTime>
  <Words>999</Words>
  <Application>Microsoft Macintosh PowerPoint</Application>
  <PresentationFormat>On-screen Show (4:3)</PresentationFormat>
  <Paragraphs>179</Paragraphs>
  <Slides>26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Revolution</vt:lpstr>
      <vt:lpstr>OLYMPEX Logistics Planning Meeting</vt:lpstr>
      <vt:lpstr>Wireless Access for OLYMPEX Logistics Planning Meeting</vt:lpstr>
      <vt:lpstr>PowerPoint Presentation</vt:lpstr>
      <vt:lpstr>Overview of Expected Weather during OLYMPEX</vt:lpstr>
      <vt:lpstr>Synoptic Midlatitude Cyclone–  Storm Sectors – Idealized from Nagle and Serebreny (1962)</vt:lpstr>
      <vt:lpstr>Synoptic Midlatitude Cyclone–  Satellite picture from 00 UTC 18 Jan 2015</vt:lpstr>
      <vt:lpstr>Prefrontal Sector  Idealized</vt:lpstr>
      <vt:lpstr>Prefrontal Sector  Example 2015011721</vt:lpstr>
      <vt:lpstr>Prefrontal Sector  Example 20130225</vt:lpstr>
      <vt:lpstr>Prefrontal Sector  Example: RHI scans from 2000112900 IMPROVE-2 case</vt:lpstr>
      <vt:lpstr>Frontal Sector  Idealized</vt:lpstr>
      <vt:lpstr>Frontal Sector  Example 2015011806</vt:lpstr>
      <vt:lpstr>Frontal Sector  Example 2015011806</vt:lpstr>
      <vt:lpstr>Frontal Sector  Example: RHI scans from 2000112818 IMPROVE-2 case</vt:lpstr>
      <vt:lpstr>Post-Frontal Sector  Idealized</vt:lpstr>
      <vt:lpstr>Post - Frontal Sector  Example 2015011812</vt:lpstr>
      <vt:lpstr>Post - Frontal Sector  Example 2013022512</vt:lpstr>
      <vt:lpstr>Frontal Sector  Example: RHI scans from 2000112900 IMPROVE-2 case</vt:lpstr>
      <vt:lpstr>Geographical Regions </vt:lpstr>
      <vt:lpstr>GV objectives to be accomplished in OLYMPEX field operations</vt:lpstr>
      <vt:lpstr>RADEX objectives to be accomplished during OLYMPEX</vt:lpstr>
      <vt:lpstr>Ground Instruments </vt:lpstr>
      <vt:lpstr>Ground Instruments – Additional Considerations</vt:lpstr>
      <vt:lpstr>Ground Instruments – Additional Considerations</vt:lpstr>
      <vt:lpstr>Ground Instruments – Additional Considerations</vt:lpstr>
      <vt:lpstr>Acknowledgments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OLYMPEX Logistics Planning Meeting</dc:title>
  <dc:creator>Lynn McMurdie</dc:creator>
  <cp:lastModifiedBy>Robert Houze</cp:lastModifiedBy>
  <cp:revision>48</cp:revision>
  <dcterms:created xsi:type="dcterms:W3CDTF">2015-01-15T21:40:10Z</dcterms:created>
  <dcterms:modified xsi:type="dcterms:W3CDTF">2015-05-04T00:55:49Z</dcterms:modified>
</cp:coreProperties>
</file>