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8" r:id="rId3"/>
    <p:sldId id="259" r:id="rId4"/>
    <p:sldId id="290" r:id="rId5"/>
    <p:sldId id="260" r:id="rId6"/>
    <p:sldId id="267" r:id="rId7"/>
    <p:sldId id="298" r:id="rId8"/>
    <p:sldId id="272" r:id="rId9"/>
    <p:sldId id="299" r:id="rId10"/>
    <p:sldId id="289" r:id="rId11"/>
    <p:sldId id="301" r:id="rId12"/>
    <p:sldId id="302" r:id="rId13"/>
    <p:sldId id="310" r:id="rId14"/>
    <p:sldId id="312" r:id="rId15"/>
    <p:sldId id="313" r:id="rId16"/>
    <p:sldId id="314" r:id="rId17"/>
    <p:sldId id="288" r:id="rId18"/>
    <p:sldId id="261" r:id="rId19"/>
    <p:sldId id="311" r:id="rId20"/>
    <p:sldId id="309" r:id="rId21"/>
    <p:sldId id="307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45" autoAdjust="0"/>
    <p:restoredTop sz="94660"/>
  </p:normalViewPr>
  <p:slideViewPr>
    <p:cSldViewPr>
      <p:cViewPr varScale="1">
        <p:scale>
          <a:sx n="83" d="100"/>
          <a:sy n="83" d="100"/>
        </p:scale>
        <p:origin x="-108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2AA7B-0824-49BB-9BC1-D3CD1FD18FF8}" type="datetimeFigureOut">
              <a:rPr lang="en-US" smtClean="0"/>
              <a:t>1/12/15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A9B95-DFBA-4711-BF2A-0BD41FFB920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2AA7B-0824-49BB-9BC1-D3CD1FD18FF8}" type="datetimeFigureOut">
              <a:rPr lang="en-US" smtClean="0"/>
              <a:t>1/12/15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A9B95-DFBA-4711-BF2A-0BD41FFB920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2AA7B-0824-49BB-9BC1-D3CD1FD18FF8}" type="datetimeFigureOut">
              <a:rPr lang="en-US" smtClean="0"/>
              <a:t>1/12/15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A9B95-DFBA-4711-BF2A-0BD41FFB920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2AA7B-0824-49BB-9BC1-D3CD1FD18FF8}" type="datetimeFigureOut">
              <a:rPr lang="en-US" smtClean="0"/>
              <a:t>1/12/15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A9B95-DFBA-4711-BF2A-0BD41FFB920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2AA7B-0824-49BB-9BC1-D3CD1FD18FF8}" type="datetimeFigureOut">
              <a:rPr lang="en-US" smtClean="0"/>
              <a:t>1/12/15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A9B95-DFBA-4711-BF2A-0BD41FFB920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2AA7B-0824-49BB-9BC1-D3CD1FD18FF8}" type="datetimeFigureOut">
              <a:rPr lang="en-US" smtClean="0"/>
              <a:t>1/12/15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A9B95-DFBA-4711-BF2A-0BD41FFB920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2AA7B-0824-49BB-9BC1-D3CD1FD18FF8}" type="datetimeFigureOut">
              <a:rPr lang="en-US" smtClean="0"/>
              <a:t>1/12/15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A9B95-DFBA-4711-BF2A-0BD41FFB920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2AA7B-0824-49BB-9BC1-D3CD1FD18FF8}" type="datetimeFigureOut">
              <a:rPr lang="en-US" smtClean="0"/>
              <a:t>1/12/15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A9B95-DFBA-4711-BF2A-0BD41FFB920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2AA7B-0824-49BB-9BC1-D3CD1FD18FF8}" type="datetimeFigureOut">
              <a:rPr lang="en-US" smtClean="0"/>
              <a:t>1/12/15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A9B95-DFBA-4711-BF2A-0BD41FFB920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2AA7B-0824-49BB-9BC1-D3CD1FD18FF8}" type="datetimeFigureOut">
              <a:rPr lang="en-US" smtClean="0"/>
              <a:t>1/12/15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A9B95-DFBA-4711-BF2A-0BD41FFB920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2AA7B-0824-49BB-9BC1-D3CD1FD18FF8}" type="datetimeFigureOut">
              <a:rPr lang="en-US" smtClean="0"/>
              <a:t>1/12/15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A9B95-DFBA-4711-BF2A-0BD41FFB920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B2AA7B-0824-49BB-9BC1-D3CD1FD18FF8}" type="datetimeFigureOut">
              <a:rPr lang="en-US" smtClean="0"/>
              <a:t>1/12/15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5A9B95-DFBA-4711-BF2A-0BD41FFB9201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10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85800"/>
            <a:ext cx="7772400" cy="2228850"/>
          </a:xfr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r>
              <a:rPr lang="en-US" b="1" dirty="0"/>
              <a:t>C</a:t>
            </a:r>
            <a:r>
              <a:rPr lang="en-US" b="1" dirty="0" smtClean="0"/>
              <a:t>loud </a:t>
            </a:r>
            <a:r>
              <a:rPr lang="en-US" b="1" dirty="0"/>
              <a:t>structure </a:t>
            </a:r>
            <a:r>
              <a:rPr lang="en-US" b="1" dirty="0" smtClean="0"/>
              <a:t>under </a:t>
            </a:r>
            <a:r>
              <a:rPr lang="en-US" b="1" dirty="0"/>
              <a:t>suppressed conditions </a:t>
            </a:r>
            <a:r>
              <a:rPr lang="en-US" b="1" dirty="0" smtClean="0"/>
              <a:t>during DYNAMO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2800"/>
            <a:ext cx="6400800" cy="1752600"/>
          </a:xfrm>
        </p:spPr>
        <p:txBody>
          <a:bodyPr>
            <a:normAutofit fontScale="62500" lnSpcReduction="20000"/>
          </a:bodyPr>
          <a:lstStyle/>
          <a:p>
            <a:r>
              <a:rPr lang="en-US" sz="4500" b="1" dirty="0" smtClean="0">
                <a:solidFill>
                  <a:schemeClr val="bg2"/>
                </a:solidFill>
              </a:rPr>
              <a:t>Angela Rowe and Robert </a:t>
            </a:r>
            <a:r>
              <a:rPr lang="en-US" sz="4500" b="1" dirty="0" err="1" smtClean="0">
                <a:solidFill>
                  <a:schemeClr val="bg2"/>
                </a:solidFill>
              </a:rPr>
              <a:t>Houze</a:t>
            </a:r>
            <a:r>
              <a:rPr lang="en-US" sz="4500" b="1" dirty="0" smtClean="0">
                <a:solidFill>
                  <a:schemeClr val="bg2"/>
                </a:solidFill>
              </a:rPr>
              <a:t>, Jr.</a:t>
            </a:r>
          </a:p>
          <a:p>
            <a:r>
              <a:rPr lang="en-US" sz="3800" b="1" dirty="0" smtClean="0">
                <a:solidFill>
                  <a:schemeClr val="bg2"/>
                </a:solidFill>
              </a:rPr>
              <a:t>University of Washington</a:t>
            </a:r>
          </a:p>
          <a:p>
            <a:r>
              <a:rPr lang="en-US" dirty="0" smtClean="0"/>
              <a:t>AMS 95</a:t>
            </a:r>
            <a:r>
              <a:rPr lang="en-US" baseline="30000" dirty="0" smtClean="0"/>
              <a:t>th</a:t>
            </a:r>
            <a:r>
              <a:rPr lang="en-US" dirty="0" smtClean="0"/>
              <a:t> Annual Meeting</a:t>
            </a:r>
          </a:p>
          <a:p>
            <a:r>
              <a:rPr lang="en-US" dirty="0" smtClean="0"/>
              <a:t>Phoenix, AZ</a:t>
            </a:r>
          </a:p>
          <a:p>
            <a:r>
              <a:rPr lang="en-US"/>
              <a:t>5</a:t>
            </a:r>
            <a:r>
              <a:rPr lang="en-US" smtClean="0"/>
              <a:t> January </a:t>
            </a:r>
            <a:r>
              <a:rPr lang="en-US" dirty="0" smtClean="0"/>
              <a:t>2015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09600" y="5602069"/>
            <a:ext cx="800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Rowe and </a:t>
            </a:r>
            <a:r>
              <a:rPr lang="en-US" dirty="0" err="1" smtClean="0">
                <a:solidFill>
                  <a:schemeClr val="bg1"/>
                </a:solidFill>
              </a:rPr>
              <a:t>Houze</a:t>
            </a:r>
            <a:r>
              <a:rPr lang="en-US" dirty="0" smtClean="0">
                <a:solidFill>
                  <a:schemeClr val="bg1"/>
                </a:solidFill>
              </a:rPr>
              <a:t>, 2015: Cloud organization and growth during the transition from suppressed to active MJO conditions, </a:t>
            </a:r>
            <a:r>
              <a:rPr lang="en-US" i="1" dirty="0" smtClean="0">
                <a:solidFill>
                  <a:schemeClr val="bg1"/>
                </a:solidFill>
              </a:rPr>
              <a:t>JGR Atmospheres, </a:t>
            </a:r>
            <a:r>
              <a:rPr lang="en-US" b="1" dirty="0" smtClean="0">
                <a:solidFill>
                  <a:schemeClr val="bg1"/>
                </a:solidFill>
              </a:rPr>
              <a:t>In Review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Arrow Connector 5"/>
          <p:cNvCxnSpPr/>
          <p:nvPr/>
        </p:nvCxnSpPr>
        <p:spPr>
          <a:xfrm flipV="1">
            <a:off x="4267200" y="1447800"/>
            <a:ext cx="2286000" cy="91440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4267200" y="2743200"/>
            <a:ext cx="2667000" cy="68580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3962400" y="4495800"/>
            <a:ext cx="3124200" cy="83820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 txBox="1">
            <a:spLocks/>
          </p:cNvSpPr>
          <p:nvPr/>
        </p:nvSpPr>
        <p:spPr>
          <a:xfrm>
            <a:off x="304800" y="304800"/>
            <a:ext cx="2590800" cy="761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November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52800" y="1459468"/>
            <a:ext cx="594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Rain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048000" y="2819400"/>
            <a:ext cx="1767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Echo-top heights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276600" y="4495800"/>
            <a:ext cx="1416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Number cells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276350"/>
            <a:ext cx="8305800" cy="5191125"/>
          </a:xfrm>
          <a:prstGeom prst="rect">
            <a:avLst/>
          </a:prstGeom>
          <a:ln w="57150" cmpd="sng">
            <a:solidFill>
              <a:schemeClr val="tx1"/>
            </a:solidFill>
          </a:ln>
        </p:spPr>
      </p:pic>
      <p:cxnSp>
        <p:nvCxnSpPr>
          <p:cNvPr id="14" name="Straight Arrow Connector 13"/>
          <p:cNvCxnSpPr/>
          <p:nvPr/>
        </p:nvCxnSpPr>
        <p:spPr>
          <a:xfrm flipV="1">
            <a:off x="4419600" y="1600200"/>
            <a:ext cx="2286000" cy="91440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4419600" y="3048000"/>
            <a:ext cx="1905000" cy="53340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3200400" y="4648200"/>
            <a:ext cx="2514600" cy="53340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505200" y="1611868"/>
            <a:ext cx="594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Rain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200400" y="2971800"/>
            <a:ext cx="1767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Echo-top heights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752600" y="4572000"/>
            <a:ext cx="1416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Number cells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272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609601" y="76201"/>
            <a:ext cx="3429000" cy="3276600"/>
            <a:chOff x="0" y="0"/>
            <a:chExt cx="3600885" cy="3444875"/>
          </a:xfrm>
        </p:grpSpPr>
        <p:pic>
          <p:nvPicPr>
            <p:cNvPr id="2" name="Picture 1" descr="Fig9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842" b="49768"/>
            <a:stretch/>
          </p:blipFill>
          <p:spPr>
            <a:xfrm>
              <a:off x="0" y="0"/>
              <a:ext cx="3600885" cy="3444875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228600" y="152400"/>
              <a:ext cx="381000" cy="4572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28600" y="381000"/>
              <a:ext cx="91563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1030 LT</a:t>
              </a:r>
              <a:endParaRPr lang="en-US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13915" y="3371357"/>
            <a:ext cx="3600885" cy="3410443"/>
            <a:chOff x="457200" y="3447557"/>
            <a:chExt cx="3600885" cy="3410443"/>
          </a:xfrm>
        </p:grpSpPr>
        <p:pic>
          <p:nvPicPr>
            <p:cNvPr id="4" name="Picture 3" descr="Fig9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842" t="50271"/>
            <a:stretch/>
          </p:blipFill>
          <p:spPr>
            <a:xfrm>
              <a:off x="457200" y="3447557"/>
              <a:ext cx="3600885" cy="3410443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685800" y="3581400"/>
              <a:ext cx="381000" cy="4572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85800" y="3733800"/>
              <a:ext cx="91563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1230 LT</a:t>
              </a:r>
              <a:endParaRPr lang="en-US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800600" y="1143000"/>
            <a:ext cx="3048000" cy="5343144"/>
            <a:chOff x="5181600" y="457200"/>
            <a:chExt cx="3079750" cy="5724144"/>
          </a:xfrm>
        </p:grpSpPr>
        <p:grpSp>
          <p:nvGrpSpPr>
            <p:cNvPr id="21" name="Group 20"/>
            <p:cNvGrpSpPr/>
            <p:nvPr/>
          </p:nvGrpSpPr>
          <p:grpSpPr>
            <a:xfrm>
              <a:off x="5181600" y="457200"/>
              <a:ext cx="3079750" cy="5724144"/>
              <a:chOff x="5181600" y="457200"/>
              <a:chExt cx="3079750" cy="5724144"/>
            </a:xfrm>
          </p:grpSpPr>
          <p:pic>
            <p:nvPicPr>
              <p:cNvPr id="3" name="Picture 2" descr="Fig10.png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47" r="48431"/>
              <a:stretch/>
            </p:blipFill>
            <p:spPr>
              <a:xfrm>
                <a:off x="5181600" y="457200"/>
                <a:ext cx="3079750" cy="5724144"/>
              </a:xfrm>
              <a:prstGeom prst="rect">
                <a:avLst/>
              </a:prstGeom>
            </p:spPr>
          </p:pic>
          <p:sp>
            <p:nvSpPr>
              <p:cNvPr id="13" name="Rectangle 12"/>
              <p:cNvSpPr/>
              <p:nvPr/>
            </p:nvSpPr>
            <p:spPr>
              <a:xfrm>
                <a:off x="5638800" y="762000"/>
                <a:ext cx="533400" cy="4572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5638800" y="3429000"/>
                <a:ext cx="533400" cy="4572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5867400" y="4114800"/>
                <a:ext cx="11801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Heavy rain</a:t>
                </a:r>
                <a:endParaRPr lang="en-US" dirty="0"/>
              </a:p>
            </p:txBody>
          </p:sp>
        </p:grpSp>
        <p:cxnSp>
          <p:nvCxnSpPr>
            <p:cNvPr id="15" name="Straight Connector 14"/>
            <p:cNvCxnSpPr/>
            <p:nvPr/>
          </p:nvCxnSpPr>
          <p:spPr>
            <a:xfrm>
              <a:off x="5638800" y="2133600"/>
              <a:ext cx="2590800" cy="0"/>
            </a:xfrm>
            <a:prstGeom prst="line">
              <a:avLst/>
            </a:prstGeom>
            <a:ln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" name="Straight Arrow Connector 15"/>
          <p:cNvCxnSpPr>
            <a:stCxn id="17" idx="2"/>
          </p:cNvCxnSpPr>
          <p:nvPr/>
        </p:nvCxnSpPr>
        <p:spPr>
          <a:xfrm>
            <a:off x="6063313" y="4901899"/>
            <a:ext cx="413687" cy="508301"/>
          </a:xfrm>
          <a:prstGeom prst="straightConnector1">
            <a:avLst/>
          </a:prstGeom>
          <a:ln>
            <a:solidFill>
              <a:srgbClr val="000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le 1"/>
          <p:cNvSpPr txBox="1">
            <a:spLocks/>
          </p:cNvSpPr>
          <p:nvPr/>
        </p:nvSpPr>
        <p:spPr>
          <a:xfrm>
            <a:off x="5105400" y="228600"/>
            <a:ext cx="2590800" cy="761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4 November</a:t>
            </a:r>
          </a:p>
        </p:txBody>
      </p:sp>
    </p:spTree>
    <p:extLst>
      <p:ext uri="{BB962C8B-B14F-4D97-AF65-F5344CB8AC3E}">
        <p14:creationId xmlns:p14="http://schemas.microsoft.com/office/powerpoint/2010/main" val="2718702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533400" y="2388934"/>
            <a:ext cx="4191000" cy="4011866"/>
            <a:chOff x="457200" y="1143000"/>
            <a:chExt cx="4191000" cy="4011866"/>
          </a:xfrm>
        </p:grpSpPr>
        <p:pic>
          <p:nvPicPr>
            <p:cNvPr id="3" name="Picture 2" descr="Fig12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231" r="50200"/>
            <a:stretch/>
          </p:blipFill>
          <p:spPr>
            <a:xfrm>
              <a:off x="457200" y="1143000"/>
              <a:ext cx="4191000" cy="4011866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685800" y="1371601"/>
              <a:ext cx="381000" cy="52223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85800" y="1605824"/>
              <a:ext cx="91563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2016 LT</a:t>
              </a:r>
              <a:endParaRPr lang="en-US" dirty="0"/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5410200" y="152400"/>
            <a:ext cx="2590800" cy="761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11 November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5334000" y="1066800"/>
            <a:ext cx="2819400" cy="5266944"/>
            <a:chOff x="5334000" y="609600"/>
            <a:chExt cx="3019552" cy="5724144"/>
          </a:xfrm>
        </p:grpSpPr>
        <p:pic>
          <p:nvPicPr>
            <p:cNvPr id="2" name="Picture 1" descr="Fig10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054"/>
            <a:stretch/>
          </p:blipFill>
          <p:spPr>
            <a:xfrm>
              <a:off x="5334000" y="609600"/>
              <a:ext cx="3019552" cy="5724144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5562600" y="914400"/>
              <a:ext cx="533400" cy="4572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562600" y="3581400"/>
              <a:ext cx="533400" cy="4572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62000" y="152400"/>
            <a:ext cx="3276600" cy="2047875"/>
            <a:chOff x="762000" y="152400"/>
            <a:chExt cx="3276600" cy="204787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2000" y="152400"/>
              <a:ext cx="3276600" cy="2047875"/>
            </a:xfrm>
            <a:prstGeom prst="rect">
              <a:avLst/>
            </a:prstGeom>
            <a:ln w="57150" cmpd="sng">
              <a:solidFill>
                <a:schemeClr val="tx1"/>
              </a:solidFill>
            </a:ln>
          </p:spPr>
        </p:pic>
        <p:cxnSp>
          <p:nvCxnSpPr>
            <p:cNvPr id="12" name="Straight Connector 11"/>
            <p:cNvCxnSpPr/>
            <p:nvPr/>
          </p:nvCxnSpPr>
          <p:spPr>
            <a:xfrm>
              <a:off x="3200400" y="152400"/>
              <a:ext cx="0" cy="190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" name="Straight Connector 13"/>
          <p:cNvCxnSpPr/>
          <p:nvPr/>
        </p:nvCxnSpPr>
        <p:spPr>
          <a:xfrm>
            <a:off x="5513109" y="1752600"/>
            <a:ext cx="2411691" cy="0"/>
          </a:xfrm>
          <a:prstGeom prst="line">
            <a:avLst/>
          </a:prstGeom>
          <a:ln>
            <a:solidFill>
              <a:schemeClr val="tx1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7420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1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3246"/>
            <a:ext cx="9144000" cy="4191754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057400" y="304800"/>
            <a:ext cx="4572000" cy="990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Conclusions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4800" y="5791200"/>
            <a:ext cx="85950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1. </a:t>
            </a:r>
            <a:r>
              <a:rPr lang="en-US" sz="2400" b="1" u="sng" dirty="0" smtClean="0">
                <a:solidFill>
                  <a:srgbClr val="FFFFFF"/>
                </a:solidFill>
              </a:rPr>
              <a:t>Early morning</a:t>
            </a:r>
            <a:r>
              <a:rPr lang="en-US" sz="2400" dirty="0" smtClean="0">
                <a:solidFill>
                  <a:srgbClr val="FFFFFF"/>
                </a:solidFill>
              </a:rPr>
              <a:t>: Nonprecipitating clouds occur in horizontal lines parallel to flow (strong) or open cells (weak)  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524000"/>
            <a:ext cx="2667000" cy="3505200"/>
          </a:xfrm>
          <a:prstGeom prst="rect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362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1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3246"/>
            <a:ext cx="9144000" cy="4191754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057400" y="304800"/>
            <a:ext cx="4572000" cy="990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Conclusions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4800" y="5791200"/>
            <a:ext cx="85950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2</a:t>
            </a:r>
            <a:r>
              <a:rPr lang="en-US" sz="2400" dirty="0" smtClean="0">
                <a:solidFill>
                  <a:srgbClr val="FFFFFF"/>
                </a:solidFill>
              </a:rPr>
              <a:t>. </a:t>
            </a:r>
            <a:r>
              <a:rPr lang="en-US" sz="2400" b="1" u="sng" dirty="0" smtClean="0">
                <a:solidFill>
                  <a:srgbClr val="FFFFFF"/>
                </a:solidFill>
              </a:rPr>
              <a:t>Late morning</a:t>
            </a:r>
            <a:r>
              <a:rPr lang="en-US" sz="2400" dirty="0" smtClean="0">
                <a:solidFill>
                  <a:srgbClr val="FFFFFF"/>
                </a:solidFill>
              </a:rPr>
              <a:t>: Shallow clouds produce brief showers, producing small cold pools that trigger new convection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67000" y="1524000"/>
            <a:ext cx="2514600" cy="3505200"/>
          </a:xfrm>
          <a:prstGeom prst="rect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087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1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3246"/>
            <a:ext cx="9144000" cy="4191754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057400" y="304800"/>
            <a:ext cx="4572000" cy="990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Conclusions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4800" y="5791200"/>
            <a:ext cx="85950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3. </a:t>
            </a:r>
            <a:r>
              <a:rPr lang="en-US" sz="2400" b="1" u="sng" dirty="0" smtClean="0">
                <a:solidFill>
                  <a:srgbClr val="FFFFFF"/>
                </a:solidFill>
              </a:rPr>
              <a:t>Afternoon</a:t>
            </a:r>
            <a:r>
              <a:rPr lang="en-US" sz="2400" dirty="0" smtClean="0">
                <a:solidFill>
                  <a:srgbClr val="FFFFFF"/>
                </a:solidFill>
              </a:rPr>
              <a:t>: Deeper convection forms along intersecting cold pool boundaries (middle and later part of suppressed periods only)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81600" y="1524000"/>
            <a:ext cx="1905000" cy="3505200"/>
          </a:xfrm>
          <a:prstGeom prst="rect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432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1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3246"/>
            <a:ext cx="9144000" cy="4191754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057400" y="304800"/>
            <a:ext cx="4572000" cy="990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Conclusions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4800" y="5791200"/>
            <a:ext cx="85950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4. </a:t>
            </a:r>
            <a:r>
              <a:rPr lang="en-US" sz="2400" b="1" u="sng" dirty="0" smtClean="0">
                <a:solidFill>
                  <a:srgbClr val="FFFFFF"/>
                </a:solidFill>
              </a:rPr>
              <a:t>Night</a:t>
            </a:r>
            <a:r>
              <a:rPr lang="en-US" sz="2400" dirty="0" smtClean="0">
                <a:solidFill>
                  <a:srgbClr val="FFFFFF"/>
                </a:solidFill>
              </a:rPr>
              <a:t>: As transitions to active periods, convection grows upscale, leading to nocturnal MCSs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010399" y="1524000"/>
            <a:ext cx="2104153" cy="3505200"/>
          </a:xfrm>
          <a:prstGeom prst="rect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146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33400" y="1752600"/>
            <a:ext cx="8229600" cy="4724400"/>
          </a:xfr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dirty="0" smtClean="0"/>
              <a:t>Need for accurate representation of </a:t>
            </a:r>
            <a:r>
              <a:rPr lang="en-US" b="1" u="sng" dirty="0" smtClean="0"/>
              <a:t>oceanic boundary layer</a:t>
            </a:r>
            <a:r>
              <a:rPr lang="en-US" dirty="0" smtClean="0"/>
              <a:t> in models aimed at predicting MJO onset</a:t>
            </a:r>
          </a:p>
          <a:p>
            <a:endParaRPr lang="en-US" sz="1100" dirty="0" smtClean="0"/>
          </a:p>
          <a:p>
            <a:r>
              <a:rPr lang="en-US" b="1" u="sng" dirty="0" smtClean="0"/>
              <a:t>Occurrence of boundary layer rolls</a:t>
            </a:r>
            <a:r>
              <a:rPr lang="en-US" dirty="0" smtClean="0"/>
              <a:t>/open cellular overturning is </a:t>
            </a:r>
            <a:r>
              <a:rPr lang="en-US" b="1" dirty="0" smtClean="0">
                <a:solidFill>
                  <a:srgbClr val="FF0000"/>
                </a:solidFill>
              </a:rPr>
              <a:t>key to the formation</a:t>
            </a:r>
            <a:r>
              <a:rPr lang="en-US" dirty="0" smtClean="0"/>
              <a:t> of the first clouds that are robust enough to precipitate and generate cold pools</a:t>
            </a:r>
          </a:p>
          <a:p>
            <a:pPr lvl="1"/>
            <a:r>
              <a:rPr lang="en-US" smtClean="0"/>
              <a:t>Chain </a:t>
            </a:r>
            <a:r>
              <a:rPr lang="en-US" dirty="0" smtClean="0"/>
              <a:t>reaction necessary for evolution of cloud population to more active MJO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981200" y="533400"/>
            <a:ext cx="5410200" cy="990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Take-home message</a:t>
            </a:r>
          </a:p>
        </p:txBody>
      </p:sp>
    </p:spTree>
    <p:extLst>
      <p:ext uri="{BB962C8B-B14F-4D97-AF65-F5344CB8AC3E}">
        <p14:creationId xmlns:p14="http://schemas.microsoft.com/office/powerpoint/2010/main" val="3279256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876800"/>
            <a:ext cx="8229600" cy="1143000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bg2"/>
                </a:solidFill>
              </a:rPr>
              <a:t>Funded by NSF Grant #AGS-</a:t>
            </a:r>
            <a:r>
              <a:rPr lang="en-US" sz="2000" dirty="0" smtClean="0">
                <a:solidFill>
                  <a:schemeClr val="bg2"/>
                </a:solidFill>
              </a:rPr>
              <a:t>1355567 </a:t>
            </a:r>
            <a:r>
              <a:rPr lang="en-US" sz="2000" dirty="0" smtClean="0">
                <a:solidFill>
                  <a:schemeClr val="bg2"/>
                </a:solidFill>
              </a:rPr>
              <a:t>and DOE Grant #DE-SC0008452</a:t>
            </a:r>
            <a:endParaRPr lang="en-US" sz="2000" dirty="0">
              <a:solidFill>
                <a:schemeClr val="bg2"/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590800" y="2362200"/>
            <a:ext cx="4114800" cy="1219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Thank you!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Arrow Connector 5"/>
          <p:cNvCxnSpPr/>
          <p:nvPr/>
        </p:nvCxnSpPr>
        <p:spPr>
          <a:xfrm flipV="1">
            <a:off x="4267200" y="1447800"/>
            <a:ext cx="2286000" cy="91440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4267200" y="2743200"/>
            <a:ext cx="2667000" cy="68580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3962400" y="4495800"/>
            <a:ext cx="3124200" cy="83820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 txBox="1">
            <a:spLocks/>
          </p:cNvSpPr>
          <p:nvPr/>
        </p:nvSpPr>
        <p:spPr>
          <a:xfrm>
            <a:off x="304800" y="304800"/>
            <a:ext cx="2590800" cy="761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December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52800" y="1459468"/>
            <a:ext cx="594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Rain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048000" y="2819400"/>
            <a:ext cx="1767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Echo-top heights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276600" y="4495800"/>
            <a:ext cx="1416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Number cells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14" y="1276350"/>
            <a:ext cx="8301372" cy="5191125"/>
          </a:xfrm>
          <a:prstGeom prst="rect">
            <a:avLst/>
          </a:prstGeom>
          <a:ln w="57150" cmpd="sng">
            <a:solidFill>
              <a:schemeClr val="tx1"/>
            </a:solidFill>
          </a:ln>
        </p:spPr>
      </p:pic>
      <p:cxnSp>
        <p:nvCxnSpPr>
          <p:cNvPr id="14" name="Straight Arrow Connector 13"/>
          <p:cNvCxnSpPr/>
          <p:nvPr/>
        </p:nvCxnSpPr>
        <p:spPr>
          <a:xfrm flipV="1">
            <a:off x="3810000" y="1752600"/>
            <a:ext cx="1447800" cy="76200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3962400" y="3048000"/>
            <a:ext cx="762000" cy="53340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3581400" y="4648200"/>
            <a:ext cx="1295400" cy="83820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505200" y="1611868"/>
            <a:ext cx="594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Rain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400800" y="3810000"/>
            <a:ext cx="1767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Echo-top heights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752600" y="4572000"/>
            <a:ext cx="1416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Number cells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227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24400" y="152400"/>
            <a:ext cx="4191000" cy="346841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" name="Oval 6"/>
          <p:cNvSpPr/>
          <p:nvPr/>
        </p:nvSpPr>
        <p:spPr>
          <a:xfrm>
            <a:off x="5257800" y="1600200"/>
            <a:ext cx="990600" cy="762000"/>
          </a:xfrm>
          <a:prstGeom prst="ellipse">
            <a:avLst/>
          </a:prstGeom>
          <a:noFill/>
          <a:ln w="571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4400" y="1219200"/>
            <a:ext cx="2895600" cy="22098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0" name="Oval 9"/>
          <p:cNvSpPr/>
          <p:nvPr/>
        </p:nvSpPr>
        <p:spPr>
          <a:xfrm>
            <a:off x="1447800" y="1828800"/>
            <a:ext cx="990600" cy="533400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14400" y="3657600"/>
            <a:ext cx="6568440" cy="294833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304800" y="304800"/>
            <a:ext cx="4191000" cy="761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fontScale="85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DYNAMO/AMIE/CINDY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010400" y="6474023"/>
            <a:ext cx="2133600" cy="3077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Zuluaga</a:t>
            </a:r>
            <a:r>
              <a:rPr lang="en-US" sz="1400" dirty="0" smtClean="0"/>
              <a:t> and </a:t>
            </a:r>
            <a:r>
              <a:rPr lang="en-US" sz="1400" dirty="0" err="1" smtClean="0"/>
              <a:t>Houze</a:t>
            </a:r>
            <a:r>
              <a:rPr lang="en-US" sz="1400" dirty="0" smtClean="0"/>
              <a:t> (2013)</a:t>
            </a:r>
            <a:endParaRPr lang="en-US" sz="1400" dirty="0"/>
          </a:p>
        </p:txBody>
      </p:sp>
      <p:sp>
        <p:nvSpPr>
          <p:cNvPr id="14" name="Rectangle 13"/>
          <p:cNvSpPr/>
          <p:nvPr/>
        </p:nvSpPr>
        <p:spPr>
          <a:xfrm>
            <a:off x="3048000" y="3657600"/>
            <a:ext cx="4419600" cy="29718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6" grpId="0" animBg="1"/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17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0"/>
            <a:ext cx="71796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256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800"/>
            <a:ext cx="9144000" cy="571804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533400"/>
            <a:ext cx="9144000" cy="1752600"/>
          </a:xfrm>
          <a:prstGeom prst="rect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2286000"/>
            <a:ext cx="9144000" cy="1752600"/>
          </a:xfrm>
          <a:prstGeom prst="rect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4114800"/>
            <a:ext cx="9144000" cy="2133600"/>
          </a:xfrm>
          <a:prstGeom prst="rect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971800" y="838200"/>
            <a:ext cx="3135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Time precipitating cells initiate</a:t>
            </a:r>
            <a:endParaRPr lang="en-US" b="1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2514600" y="2514600"/>
            <a:ext cx="2961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Total # precipitating features</a:t>
            </a:r>
            <a:endParaRPr lang="en-US" b="1" u="sng" dirty="0"/>
          </a:p>
        </p:txBody>
      </p:sp>
      <p:sp>
        <p:nvSpPr>
          <p:cNvPr id="8" name="TextBox 7"/>
          <p:cNvSpPr txBox="1"/>
          <p:nvPr/>
        </p:nvSpPr>
        <p:spPr>
          <a:xfrm>
            <a:off x="2438400" y="4202668"/>
            <a:ext cx="3215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% of features classified as MCSs</a:t>
            </a:r>
            <a:endParaRPr lang="en-US" b="1" u="sng" dirty="0"/>
          </a:p>
        </p:txBody>
      </p:sp>
      <p:sp>
        <p:nvSpPr>
          <p:cNvPr id="9" name="Oval 8"/>
          <p:cNvSpPr/>
          <p:nvPr/>
        </p:nvSpPr>
        <p:spPr>
          <a:xfrm>
            <a:off x="3276600" y="533400"/>
            <a:ext cx="1371600" cy="1752600"/>
          </a:xfrm>
          <a:prstGeom prst="ellipse">
            <a:avLst/>
          </a:prstGeom>
          <a:noFill/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3810000" y="3276600"/>
            <a:ext cx="3657600" cy="381000"/>
          </a:xfrm>
          <a:prstGeom prst="straightConnector1">
            <a:avLst/>
          </a:prstGeom>
          <a:ln w="762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1219200" y="2362200"/>
            <a:ext cx="1371600" cy="3352800"/>
          </a:xfrm>
          <a:prstGeom prst="ellipse">
            <a:avLst/>
          </a:prstGeom>
          <a:noFill/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984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/>
      <p:bldP spid="7" grpId="0"/>
      <p:bldP spid="8" grpId="0"/>
      <p:bldP spid="9" grpId="0" animBg="1"/>
      <p:bldP spid="9" grpId="1" animBg="1"/>
      <p:bldP spid="12" grpId="0" animBg="1"/>
      <p:bldP spid="1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840468"/>
            <a:ext cx="8795256" cy="1752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Oval 5"/>
          <p:cNvSpPr/>
          <p:nvPr/>
        </p:nvSpPr>
        <p:spPr>
          <a:xfrm>
            <a:off x="1447800" y="1840468"/>
            <a:ext cx="1447800" cy="1752600"/>
          </a:xfrm>
          <a:prstGeom prst="ellipse">
            <a:avLst/>
          </a:prstGeom>
          <a:noFill/>
          <a:ln w="571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657600" y="1840468"/>
            <a:ext cx="1447800" cy="1752600"/>
          </a:xfrm>
          <a:prstGeom prst="ellipse">
            <a:avLst/>
          </a:prstGeom>
          <a:noFill/>
          <a:ln w="571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715000" y="1916668"/>
            <a:ext cx="1219200" cy="1676400"/>
          </a:xfrm>
          <a:prstGeom prst="ellipse">
            <a:avLst/>
          </a:prstGeom>
          <a:noFill/>
          <a:ln w="571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09600" y="1764268"/>
            <a:ext cx="914400" cy="1752600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819400" y="1764268"/>
            <a:ext cx="914400" cy="1752600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133600" y="3886200"/>
            <a:ext cx="4622216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Active periods: Increased rainfall/organization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304800" y="304800"/>
            <a:ext cx="4191000" cy="761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S-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PolKa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76305" y="4495800"/>
            <a:ext cx="7353295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Suppressed periods: Reduced rainfall, shallower convection, dry mid-levels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38200" y="5257800"/>
            <a:ext cx="7772400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Objective: Describe the evolution of non-precipitating clouds to deeper convection during suppressed conditions</a:t>
            </a:r>
            <a:endParaRPr lang="en-US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5105400" y="1752600"/>
            <a:ext cx="609600" cy="1752600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1" grpId="0" animBg="1"/>
      <p:bldP spid="13" grpId="0" animBg="1"/>
      <p:bldP spid="2" grpId="0" animBg="1"/>
      <p:bldP spid="15" grpId="0" animBg="1"/>
      <p:bldP spid="12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56" y="1028700"/>
            <a:ext cx="8834488" cy="5524500"/>
          </a:xfrm>
          <a:prstGeom prst="rect">
            <a:avLst/>
          </a:prstGeom>
          <a:ln w="57150" cmpd="sng">
            <a:solidFill>
              <a:srgbClr val="000000"/>
            </a:solidFill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514600" y="152401"/>
            <a:ext cx="4191000" cy="761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Non-precipitating echo</a:t>
            </a:r>
          </a:p>
        </p:txBody>
      </p:sp>
      <p:sp>
        <p:nvSpPr>
          <p:cNvPr id="6" name="Oval 5"/>
          <p:cNvSpPr/>
          <p:nvPr/>
        </p:nvSpPr>
        <p:spPr>
          <a:xfrm>
            <a:off x="1600200" y="2209800"/>
            <a:ext cx="1143000" cy="762000"/>
          </a:xfrm>
          <a:prstGeom prst="ellipse">
            <a:avLst/>
          </a:prstGeom>
          <a:noFill/>
          <a:ln w="57150" cmpd="sng">
            <a:solidFill>
              <a:srgbClr val="00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086600" y="2209800"/>
            <a:ext cx="1143000" cy="762000"/>
          </a:xfrm>
          <a:prstGeom prst="ellipse">
            <a:avLst/>
          </a:prstGeom>
          <a:noFill/>
          <a:ln w="57150" cmpd="sng">
            <a:solidFill>
              <a:srgbClr val="00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600200" y="4800600"/>
            <a:ext cx="1143000" cy="762000"/>
          </a:xfrm>
          <a:prstGeom prst="ellipse">
            <a:avLst/>
          </a:prstGeom>
          <a:noFill/>
          <a:ln w="57150" cmpd="sng">
            <a:solidFill>
              <a:srgbClr val="00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343400" y="4800600"/>
            <a:ext cx="1143000" cy="762000"/>
          </a:xfrm>
          <a:prstGeom prst="ellipse">
            <a:avLst/>
          </a:prstGeom>
          <a:noFill/>
          <a:ln w="57150" cmpd="sng">
            <a:solidFill>
              <a:srgbClr val="00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086600" y="4800600"/>
            <a:ext cx="1143000" cy="762000"/>
          </a:xfrm>
          <a:prstGeom prst="ellipse">
            <a:avLst/>
          </a:prstGeom>
          <a:noFill/>
          <a:ln w="57150" cmpd="sng">
            <a:solidFill>
              <a:srgbClr val="00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219200" y="1676400"/>
            <a:ext cx="896437" cy="369332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0-5 </a:t>
            </a:r>
            <a:r>
              <a:rPr lang="en-US" dirty="0" err="1" smtClean="0"/>
              <a:t>dBZ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324600" y="1676400"/>
            <a:ext cx="2590801" cy="369332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No particular orientation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981200" y="4191000"/>
            <a:ext cx="3810000" cy="369332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Homogeneous collection of </a:t>
            </a:r>
            <a:r>
              <a:rPr lang="en-US" dirty="0" err="1" smtClean="0"/>
              <a:t>scatterers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705600" y="4267200"/>
            <a:ext cx="1600200" cy="369332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Cloud droplets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7500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219200"/>
            <a:ext cx="8122881" cy="507841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>
          <a:xfrm flipV="1">
            <a:off x="4267200" y="1447800"/>
            <a:ext cx="2286000" cy="91440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4267200" y="2743200"/>
            <a:ext cx="2667000" cy="68580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3962400" y="4495800"/>
            <a:ext cx="3124200" cy="83820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 txBox="1">
            <a:spLocks/>
          </p:cNvSpPr>
          <p:nvPr/>
        </p:nvSpPr>
        <p:spPr>
          <a:xfrm>
            <a:off x="304800" y="304800"/>
            <a:ext cx="2590800" cy="761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October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52800" y="1459468"/>
            <a:ext cx="594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Rain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048000" y="2819400"/>
            <a:ext cx="1767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Echo-top heights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276600" y="4495800"/>
            <a:ext cx="1416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Number cells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762000" y="1219200"/>
            <a:ext cx="7391400" cy="1447800"/>
          </a:xfrm>
          <a:prstGeom prst="rect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62000" y="2743200"/>
            <a:ext cx="7391400" cy="1447800"/>
          </a:xfrm>
          <a:prstGeom prst="rect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09600" y="4191000"/>
            <a:ext cx="7620000" cy="1905000"/>
          </a:xfrm>
          <a:prstGeom prst="rect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657600" y="150813"/>
            <a:ext cx="5213350" cy="3278187"/>
            <a:chOff x="3657600" y="150813"/>
            <a:chExt cx="5213350" cy="3278187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657600" y="150813"/>
              <a:ext cx="5213350" cy="3278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TextBox 4"/>
            <p:cNvSpPr txBox="1"/>
            <p:nvPr/>
          </p:nvSpPr>
          <p:spPr>
            <a:xfrm>
              <a:off x="5257800" y="2209800"/>
              <a:ext cx="13082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Photo: Bob </a:t>
              </a:r>
              <a:r>
                <a:rPr lang="en-US" sz="1200" dirty="0" err="1" smtClean="0">
                  <a:solidFill>
                    <a:schemeClr val="bg1"/>
                  </a:solidFill>
                </a:rPr>
                <a:t>Houze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514600"/>
            <a:ext cx="8534400" cy="4163961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724400" y="228600"/>
            <a:ext cx="2590800" cy="761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latin typeface="+mj-lt"/>
                <a:ea typeface="+mj-ea"/>
                <a:cs typeface="+mj-cs"/>
              </a:rPr>
              <a:t>6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October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52400" y="228600"/>
            <a:ext cx="3366994" cy="2133600"/>
            <a:chOff x="152400" y="228600"/>
            <a:chExt cx="3366994" cy="2133600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2400" y="257160"/>
              <a:ext cx="3366994" cy="210504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</p:pic>
        <p:cxnSp>
          <p:nvCxnSpPr>
            <p:cNvPr id="3" name="Straight Connector 2"/>
            <p:cNvCxnSpPr/>
            <p:nvPr/>
          </p:nvCxnSpPr>
          <p:spPr>
            <a:xfrm>
              <a:off x="1524000" y="228600"/>
              <a:ext cx="0" cy="190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ight Arrow 3"/>
          <p:cNvSpPr/>
          <p:nvPr/>
        </p:nvSpPr>
        <p:spPr>
          <a:xfrm>
            <a:off x="6096000" y="4343400"/>
            <a:ext cx="978408" cy="484632"/>
          </a:xfrm>
          <a:prstGeom prst="rightArrow">
            <a:avLst/>
          </a:prstGeom>
          <a:solidFill>
            <a:schemeClr val="bg1">
              <a:lumMod val="75000"/>
              <a:alpha val="68000"/>
            </a:schemeClr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1981200" y="2743200"/>
            <a:ext cx="1371600" cy="1905000"/>
          </a:xfrm>
          <a:prstGeom prst="line">
            <a:avLst/>
          </a:prstGeom>
          <a:ln w="38100" cmpd="sng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2971800" y="4114800"/>
            <a:ext cx="1219200" cy="914400"/>
          </a:xfrm>
          <a:prstGeom prst="ellipse">
            <a:avLst/>
          </a:prstGeom>
          <a:noFill/>
          <a:ln w="762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1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5410200" y="196090"/>
            <a:ext cx="3384550" cy="6283958"/>
            <a:chOff x="5410200" y="196090"/>
            <a:chExt cx="3384550" cy="6283958"/>
          </a:xfrm>
        </p:grpSpPr>
        <p:pic>
          <p:nvPicPr>
            <p:cNvPr id="2" name="Picture 1" descr="Fig6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1" r="63889"/>
            <a:stretch/>
          </p:blipFill>
          <p:spPr>
            <a:xfrm>
              <a:off x="5410200" y="196090"/>
              <a:ext cx="3384550" cy="6283958"/>
            </a:xfrm>
            <a:prstGeom prst="rect">
              <a:avLst/>
            </a:prstGeom>
          </p:spPr>
        </p:pic>
        <p:cxnSp>
          <p:nvCxnSpPr>
            <p:cNvPr id="11" name="Straight Connector 10"/>
            <p:cNvCxnSpPr/>
            <p:nvPr/>
          </p:nvCxnSpPr>
          <p:spPr>
            <a:xfrm>
              <a:off x="5867400" y="2057400"/>
              <a:ext cx="2819400" cy="0"/>
            </a:xfrm>
            <a:prstGeom prst="line">
              <a:avLst/>
            </a:prstGeom>
            <a:ln>
              <a:solidFill>
                <a:srgbClr val="000000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/>
            <p:cNvSpPr/>
            <p:nvPr/>
          </p:nvSpPr>
          <p:spPr>
            <a:xfrm>
              <a:off x="6019800" y="533400"/>
              <a:ext cx="533400" cy="4572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943600" y="3505200"/>
              <a:ext cx="533400" cy="457200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loop_6Oct2011_9-16UTC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1676400"/>
            <a:ext cx="4953000" cy="4745762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533400" y="381000"/>
            <a:ext cx="2590800" cy="761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latin typeface="+mj-lt"/>
                <a:ea typeface="+mj-ea"/>
                <a:cs typeface="+mj-cs"/>
              </a:rPr>
              <a:t>6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October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7391400" y="4431268"/>
            <a:ext cx="1180131" cy="902732"/>
            <a:chOff x="7391400" y="4431268"/>
            <a:chExt cx="1180131" cy="902732"/>
          </a:xfrm>
        </p:grpSpPr>
        <p:cxnSp>
          <p:nvCxnSpPr>
            <p:cNvPr id="14" name="Straight Arrow Connector 13"/>
            <p:cNvCxnSpPr/>
            <p:nvPr/>
          </p:nvCxnSpPr>
          <p:spPr>
            <a:xfrm flipH="1">
              <a:off x="7467600" y="4800600"/>
              <a:ext cx="609600" cy="533400"/>
            </a:xfrm>
            <a:prstGeom prst="straightConnector1">
              <a:avLst/>
            </a:prstGeom>
            <a:ln>
              <a:solidFill>
                <a:srgbClr val="000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7391400" y="4431268"/>
              <a:ext cx="11801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Heavy rain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059020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op_10Oct2011_7-14UTC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1676400"/>
            <a:ext cx="4800600" cy="4599738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334000" y="2438400"/>
            <a:ext cx="3581400" cy="3505200"/>
            <a:chOff x="4953000" y="3248025"/>
            <a:chExt cx="3374135" cy="3381375"/>
          </a:xfrm>
        </p:grpSpPr>
        <p:pic>
          <p:nvPicPr>
            <p:cNvPr id="12292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953000" y="3248025"/>
              <a:ext cx="3374135" cy="3381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5958061" y="3542058"/>
              <a:ext cx="1894016" cy="35628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1215 UTC (1715 LT)</a:t>
              </a:r>
              <a:endParaRPr lang="en-US" dirty="0"/>
            </a:p>
          </p:txBody>
        </p:sp>
      </p:grpSp>
      <p:sp>
        <p:nvSpPr>
          <p:cNvPr id="10" name="Title 1"/>
          <p:cNvSpPr txBox="1">
            <a:spLocks/>
          </p:cNvSpPr>
          <p:nvPr/>
        </p:nvSpPr>
        <p:spPr>
          <a:xfrm>
            <a:off x="762000" y="533400"/>
            <a:ext cx="2590800" cy="761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>
                <a:latin typeface="+mj-lt"/>
                <a:ea typeface="+mj-ea"/>
                <a:cs typeface="+mj-cs"/>
              </a:rPr>
              <a:t>10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October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486400" y="152400"/>
            <a:ext cx="3366994" cy="2133600"/>
            <a:chOff x="152400" y="228600"/>
            <a:chExt cx="3366994" cy="2133600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2400" y="257160"/>
              <a:ext cx="3366994" cy="210504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</p:pic>
        <p:cxnSp>
          <p:nvCxnSpPr>
            <p:cNvPr id="12" name="Straight Connector 11"/>
            <p:cNvCxnSpPr/>
            <p:nvPr/>
          </p:nvCxnSpPr>
          <p:spPr>
            <a:xfrm>
              <a:off x="2438400" y="228600"/>
              <a:ext cx="0" cy="1905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5105400" y="6019800"/>
            <a:ext cx="3962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rgbClr val="FFFFFF"/>
                </a:solidFill>
              </a:rPr>
              <a:t>Feng</a:t>
            </a:r>
            <a:r>
              <a:rPr lang="en-US" sz="1400" dirty="0" smtClean="0">
                <a:solidFill>
                  <a:srgbClr val="FFFFFF"/>
                </a:solidFill>
              </a:rPr>
              <a:t> et al. (2015): </a:t>
            </a:r>
            <a:r>
              <a:rPr lang="en-US" sz="1400" dirty="0">
                <a:solidFill>
                  <a:srgbClr val="FFFFFF"/>
                </a:solidFill>
              </a:rPr>
              <a:t>Mechanisms of convective cloud organization of cold pools over tropical warm ocean during the AMIE/DYNAMO field campaign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2000" y="6324600"/>
            <a:ext cx="3087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0700-1400 UTC (1200-1900 LT)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990600" y="3810000"/>
            <a:ext cx="2809875" cy="2768600"/>
            <a:chOff x="5105400" y="457200"/>
            <a:chExt cx="2809875" cy="2768600"/>
          </a:xfrm>
        </p:grpSpPr>
        <p:pic>
          <p:nvPicPr>
            <p:cNvPr id="4" name="Picture 3" descr="Fig6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285" r="32986" b="51581"/>
            <a:stretch/>
          </p:blipFill>
          <p:spPr>
            <a:xfrm>
              <a:off x="5105400" y="457200"/>
              <a:ext cx="2809875" cy="276860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5334000" y="838200"/>
              <a:ext cx="533400" cy="4572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105400" y="3810000"/>
            <a:ext cx="2889250" cy="2768600"/>
            <a:chOff x="4953000" y="3581400"/>
            <a:chExt cx="2889250" cy="2768600"/>
          </a:xfrm>
        </p:grpSpPr>
        <p:pic>
          <p:nvPicPr>
            <p:cNvPr id="5" name="Picture 4" descr="Fig6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667" r="1736" b="51581"/>
            <a:stretch/>
          </p:blipFill>
          <p:spPr>
            <a:xfrm>
              <a:off x="4953000" y="3581400"/>
              <a:ext cx="2889250" cy="27686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5181600" y="3886200"/>
              <a:ext cx="533400" cy="4572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09600" y="152400"/>
            <a:ext cx="3587227" cy="3387725"/>
            <a:chOff x="70373" y="9525"/>
            <a:chExt cx="3587227" cy="3387725"/>
          </a:xfrm>
        </p:grpSpPr>
        <p:pic>
          <p:nvPicPr>
            <p:cNvPr id="2" name="Picture 1" descr="Fig7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36" b="50602"/>
            <a:stretch/>
          </p:blipFill>
          <p:spPr>
            <a:xfrm>
              <a:off x="70373" y="9525"/>
              <a:ext cx="3587227" cy="3387725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152400" y="152400"/>
              <a:ext cx="381000" cy="4572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28600" y="228600"/>
              <a:ext cx="91563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1430 LT</a:t>
              </a:r>
              <a:endParaRPr lang="en-US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724400" y="152400"/>
            <a:ext cx="3587227" cy="3458688"/>
            <a:chOff x="22164" y="3383229"/>
            <a:chExt cx="3587227" cy="3458688"/>
          </a:xfrm>
        </p:grpSpPr>
        <p:pic>
          <p:nvPicPr>
            <p:cNvPr id="3" name="Picture 2" descr="Fig7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36" t="49567"/>
            <a:stretch/>
          </p:blipFill>
          <p:spPr>
            <a:xfrm>
              <a:off x="22164" y="3383229"/>
              <a:ext cx="3587227" cy="3458688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52400" y="3505200"/>
              <a:ext cx="381000" cy="4572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04800" y="3657600"/>
              <a:ext cx="91563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0130 LT</a:t>
              </a:r>
              <a:endParaRPr lang="en-US" dirty="0"/>
            </a:p>
          </p:txBody>
        </p:sp>
      </p:grpSp>
      <p:cxnSp>
        <p:nvCxnSpPr>
          <p:cNvPr id="18" name="Straight Connector 17"/>
          <p:cNvCxnSpPr/>
          <p:nvPr/>
        </p:nvCxnSpPr>
        <p:spPr>
          <a:xfrm>
            <a:off x="1143000" y="4572000"/>
            <a:ext cx="2590800" cy="0"/>
          </a:xfrm>
          <a:prstGeom prst="line">
            <a:avLst/>
          </a:prstGeom>
          <a:ln>
            <a:solidFill>
              <a:schemeClr val="tx1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257800" y="4572000"/>
            <a:ext cx="2590800" cy="0"/>
          </a:xfrm>
          <a:prstGeom prst="line">
            <a:avLst/>
          </a:prstGeom>
          <a:ln>
            <a:solidFill>
              <a:schemeClr val="tx1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657600" y="4267200"/>
            <a:ext cx="760169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15 km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7358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7083</TotalTime>
  <Words>408</Words>
  <Application>Microsoft Macintosh PowerPoint</Application>
  <PresentationFormat>On-screen Show (4:3)</PresentationFormat>
  <Paragraphs>71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Cloud structure under suppressed conditions during DYNAMO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Funded by NSF Grant #AGS-1355567 and DOE Grant #DE-SC0008452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Shallow cloud structure and organization under suppressed conditions in AMIE/DYNAMO </dc:title>
  <dc:creator>Angela Rowe</dc:creator>
  <cp:lastModifiedBy>Angela Rowe</cp:lastModifiedBy>
  <cp:revision>105</cp:revision>
  <dcterms:created xsi:type="dcterms:W3CDTF">2014-03-06T08:29:46Z</dcterms:created>
  <dcterms:modified xsi:type="dcterms:W3CDTF">2015-01-12T19:16:53Z</dcterms:modified>
</cp:coreProperties>
</file>