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02" r:id="rId4"/>
    <p:sldMasterId id="2147483720" r:id="rId5"/>
  </p:sldMasterIdLst>
  <p:notesMasterIdLst>
    <p:notesMasterId r:id="rId23"/>
  </p:notesMasterIdLst>
  <p:sldIdLst>
    <p:sldId id="256" r:id="rId6"/>
    <p:sldId id="290" r:id="rId7"/>
    <p:sldId id="292" r:id="rId8"/>
    <p:sldId id="335" r:id="rId9"/>
    <p:sldId id="330" r:id="rId10"/>
    <p:sldId id="305" r:id="rId11"/>
    <p:sldId id="298" r:id="rId12"/>
    <p:sldId id="338" r:id="rId13"/>
    <p:sldId id="257" r:id="rId14"/>
    <p:sldId id="333" r:id="rId15"/>
    <p:sldId id="260" r:id="rId16"/>
    <p:sldId id="261" r:id="rId17"/>
    <p:sldId id="329" r:id="rId18"/>
    <p:sldId id="264" r:id="rId19"/>
    <p:sldId id="274" r:id="rId20"/>
    <p:sldId id="337" r:id="rId21"/>
    <p:sldId id="32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BF9"/>
    <a:srgbClr val="1D3E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706" autoAdjust="0"/>
    <p:restoredTop sz="97292" autoAdjust="0"/>
  </p:normalViewPr>
  <p:slideViewPr>
    <p:cSldViewPr snapToGrid="0" snapToObjects="1">
      <p:cViewPr varScale="1">
        <p:scale>
          <a:sx n="65" d="100"/>
          <a:sy n="65" d="100"/>
        </p:scale>
        <p:origin x="-105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68C239-71FF-4F4A-95D7-5317D255B1DD}" type="datetimeFigureOut">
              <a:rPr lang="en-US" smtClean="0"/>
              <a:t>11/6/14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E78655-CF84-D04B-AECF-E5524DEAE7D3}" type="slidenum">
              <a:rPr lang="en-US" smtClean="0"/>
              <a:t>‹#›</a:t>
            </a:fld>
            <a:endParaRPr lang="en-US"/>
          </a:p>
        </p:txBody>
      </p:sp>
    </p:spTree>
    <p:extLst>
      <p:ext uri="{BB962C8B-B14F-4D97-AF65-F5344CB8AC3E}">
        <p14:creationId xmlns:p14="http://schemas.microsoft.com/office/powerpoint/2010/main" val="23017502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basic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CB63312-F7E4-1140-9D9F-220C67519F76}" type="slidenum">
              <a:rPr lang="en-US" sz="1200">
                <a:solidFill>
                  <a:srgbClr val="000000"/>
                </a:solidFill>
              </a:rPr>
              <a:pPr eaLnBrk="1" hangingPunct="1"/>
              <a:t>4</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basic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D2745EE-D510-2444-B3B8-65BBB778CFE6}" type="slidenum">
              <a:rPr lang="en-US" sz="1200">
                <a:solidFill>
                  <a:srgbClr val="000000"/>
                </a:solidFill>
              </a:rPr>
              <a:pPr eaLnBrk="1" fontAlgn="base" hangingPunct="1">
                <a:spcBef>
                  <a:spcPct val="0"/>
                </a:spcBef>
                <a:spcAft>
                  <a:spcPct val="0"/>
                </a:spcAft>
              </a:pPr>
              <a:t>6</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3FEE8DE-7243-254F-9661-155C74F1B5B0}" type="slidenum">
              <a:rPr lang="en-US" sz="1200">
                <a:solidFill>
                  <a:srgbClr val="000000"/>
                </a:solidFill>
              </a:rPr>
              <a:pPr eaLnBrk="1" hangingPunct="1"/>
              <a:t>7</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Frequency of connected MCSs more</a:t>
            </a:r>
            <a:r>
              <a:rPr lang="en-US" baseline="0" dirty="0" smtClean="0"/>
              <a:t> over ocean, while separated MCSs concentrated over land</a:t>
            </a:r>
          </a:p>
          <a:p>
            <a:pPr marL="171450" indent="-171450">
              <a:buFontTx/>
              <a:buChar char="-"/>
            </a:pPr>
            <a:r>
              <a:rPr lang="en-US" baseline="0" dirty="0" smtClean="0"/>
              <a:t>Uses </a:t>
            </a:r>
            <a:r>
              <a:rPr lang="en-US" baseline="0" dirty="0" err="1" smtClean="0"/>
              <a:t>Jian’s</a:t>
            </a:r>
            <a:r>
              <a:rPr lang="en-US" baseline="0" dirty="0" smtClean="0"/>
              <a:t> A-Train-based MCS database</a:t>
            </a:r>
          </a:p>
          <a:p>
            <a:endParaRPr lang="en-US" baseline="0" dirty="0" smtClean="0"/>
          </a:p>
        </p:txBody>
      </p:sp>
      <p:sp>
        <p:nvSpPr>
          <p:cNvPr id="4" name="Slide Number Placeholder 3"/>
          <p:cNvSpPr>
            <a:spLocks noGrp="1"/>
          </p:cNvSpPr>
          <p:nvPr>
            <p:ph type="sldNum" sz="quarter" idx="10"/>
          </p:nvPr>
        </p:nvSpPr>
        <p:spPr/>
        <p:txBody>
          <a:bodyPr/>
          <a:lstStyle/>
          <a:p>
            <a:fld id="{95E78655-CF84-D04B-AECF-E5524DEAE7D3}" type="slidenum">
              <a:rPr lang="en-US" smtClean="0"/>
              <a:t>9</a:t>
            </a:fld>
            <a:endParaRPr lang="en-US"/>
          </a:p>
        </p:txBody>
      </p:sp>
    </p:spTree>
    <p:extLst>
      <p:ext uri="{BB962C8B-B14F-4D97-AF65-F5344CB8AC3E}">
        <p14:creationId xmlns:p14="http://schemas.microsoft.com/office/powerpoint/2010/main" val="21820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78655-CF84-D04B-AECF-E5524DEAE7D3}"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57036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Stratiform less frequent, but persistent over similar regions regardless of time of day</a:t>
            </a:r>
            <a:endParaRPr lang="en-US" dirty="0"/>
          </a:p>
        </p:txBody>
      </p:sp>
      <p:sp>
        <p:nvSpPr>
          <p:cNvPr id="4" name="Slide Number Placeholder 3"/>
          <p:cNvSpPr>
            <a:spLocks noGrp="1"/>
          </p:cNvSpPr>
          <p:nvPr>
            <p:ph type="sldNum" sz="quarter" idx="10"/>
          </p:nvPr>
        </p:nvSpPr>
        <p:spPr/>
        <p:txBody>
          <a:bodyPr/>
          <a:lstStyle/>
          <a:p>
            <a:fld id="{95E78655-CF84-D04B-AECF-E5524DEAE7D3}" type="slidenum">
              <a:rPr lang="en-US" smtClean="0"/>
              <a:t>15</a:t>
            </a:fld>
            <a:endParaRPr lang="en-US"/>
          </a:p>
        </p:txBody>
      </p:sp>
    </p:spTree>
    <p:extLst>
      <p:ext uri="{BB962C8B-B14F-4D97-AF65-F5344CB8AC3E}">
        <p14:creationId xmlns:p14="http://schemas.microsoft.com/office/powerpoint/2010/main" val="395881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067493-5A24-5A41-9422-138EE7729F50}"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382087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7493-5A24-5A41-9422-138EE7729F50}"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231922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7493-5A24-5A41-9422-138EE7729F50}"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98846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F52F93-C47F-F047-BEAE-204794FD9CCD}"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3856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4F340-6D09-E840-964C-F83CD04645AD}"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62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439A2-31EE-C644-8E8F-D8BEC279B97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113182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188524-59E1-6E4D-AAB6-521888CC99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8301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7BC612-619D-3946-B450-767A0E5D7687}"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066501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9A247D-93EE-E647-B376-B7447BABE5FA}"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28212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64E99A-2037-DD4A-BCF1-0E443D25E32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33353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FAF9D4-2C96-454C-A4D1-753C560416F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5007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7493-5A24-5A41-9422-138EE7729F50}"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4238483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A129E3-291B-7544-BD5B-988CB065C83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60201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39FC2-B032-E842-B37D-3B4E2189C14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57081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72602A-1FE3-8843-98A0-4E563DFFC22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817621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FA217D39-2F31-1741-9D85-BB3CB2E806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46053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76FCC7C3-AC71-1942-9719-B4C11264275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5723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53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41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76FCC7C3-AC71-1942-9719-B4C11264275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9404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663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05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67493-5A24-5A41-9422-138EE7729F50}"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1700175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FA217D39-2F31-1741-9D85-BB3CB2E806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69595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solidFill>
                  <a:srgbClr val="000000"/>
                </a:solidFill>
                <a:latin typeface="Times New Roman" charset="0"/>
                <a:ea typeface="+mn-ea"/>
                <a:cs typeface="+mn-cs"/>
              </a:defRPr>
            </a:lvl1pPr>
          </a:lstStyle>
          <a:p>
            <a:pPr>
              <a:defRPr/>
            </a:pPr>
            <a:fld id="{7E9F7475-E502-9142-BA5A-C7223AB291E6}" type="slidenum">
              <a:rPr lang="en-US"/>
              <a:pPr>
                <a:defRPr/>
              </a:pPr>
              <a:t>‹#›</a:t>
            </a:fld>
            <a:endParaRPr lang="en-US"/>
          </a:p>
        </p:txBody>
      </p:sp>
    </p:spTree>
    <p:extLst>
      <p:ext uri="{BB962C8B-B14F-4D97-AF65-F5344CB8AC3E}">
        <p14:creationId xmlns:p14="http://schemas.microsoft.com/office/powerpoint/2010/main" val="2056384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76FCC7C3-AC71-1942-9719-B4C11264275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7880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526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A067493-5A24-5A41-9422-138EE7729F50}" type="datetimeFigureOut">
              <a:rPr lang="en-US" smtClean="0"/>
              <a:t>11/6/14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210183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067493-5A24-5A41-9422-138EE7729F50}"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35654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067493-5A24-5A41-9422-138EE7729F50}" type="datetimeFigureOut">
              <a:rPr lang="en-US" smtClean="0"/>
              <a:t>11/6/14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210334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067493-5A24-5A41-9422-138EE7729F50}" type="datetimeFigureOut">
              <a:rPr lang="en-US" smtClean="0"/>
              <a:t>11/6/14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53797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67493-5A24-5A41-9422-138EE7729F50}" type="datetimeFigureOut">
              <a:rPr lang="en-US" smtClean="0"/>
              <a:t>11/6/14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237682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67493-5A24-5A41-9422-138EE7729F50}"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3529833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67493-5A24-5A41-9422-138EE7729F50}"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EE057-C8A8-C449-B0D9-8DC7D56EB9F9}" type="slidenum">
              <a:rPr lang="en-US" smtClean="0"/>
              <a:t>‹#›</a:t>
            </a:fld>
            <a:endParaRPr lang="en-US"/>
          </a:p>
        </p:txBody>
      </p:sp>
    </p:spTree>
    <p:extLst>
      <p:ext uri="{BB962C8B-B14F-4D97-AF65-F5344CB8AC3E}">
        <p14:creationId xmlns:p14="http://schemas.microsoft.com/office/powerpoint/2010/main" val="2097526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theme" Target="../theme/theme4.xml"/><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theme" Target="../theme/theme5.xml"/><Relationship Id="rId1" Type="http://schemas.openxmlformats.org/officeDocument/2006/relationships/slideLayout" Target="../slideLayouts/slideLayout29.xml"/><Relationship Id="rId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67493-5A24-5A41-9422-138EE7729F50}" type="datetimeFigureOut">
              <a:rPr lang="en-US" smtClean="0"/>
              <a:t>11/6/14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EE057-C8A8-C449-B0D9-8DC7D56EB9F9}" type="slidenum">
              <a:rPr lang="en-US" smtClean="0"/>
              <a:t>‹#›</a:t>
            </a:fld>
            <a:endParaRPr lang="en-US"/>
          </a:p>
        </p:txBody>
      </p:sp>
    </p:spTree>
    <p:extLst>
      <p:ext uri="{BB962C8B-B14F-4D97-AF65-F5344CB8AC3E}">
        <p14:creationId xmlns:p14="http://schemas.microsoft.com/office/powerpoint/2010/main" val="1380609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atin typeface="+mn-lt"/>
                <a:cs typeface="+mn-cs"/>
              </a:defRPr>
            </a:lvl1pPr>
          </a:lstStyle>
          <a:p>
            <a:pPr defTabSz="914400" fontAlgn="base">
              <a:spcBef>
                <a:spcPct val="0"/>
              </a:spcBef>
              <a:spcAft>
                <a:spcPct val="0"/>
              </a:spcAft>
              <a:defRPr/>
            </a:pPr>
            <a:endParaRPr lang="en-US">
              <a:solidFill>
                <a:srgbClr val="FFFFFF"/>
              </a:solidFill>
              <a:latin typeface="Times New Roman"/>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atin typeface="+mn-lt"/>
                <a:cs typeface="+mn-cs"/>
              </a:defRPr>
            </a:lvl1pPr>
          </a:lstStyle>
          <a:p>
            <a:pPr defTabSz="914400" fontAlgn="base">
              <a:spcBef>
                <a:spcPct val="0"/>
              </a:spcBef>
              <a:spcAft>
                <a:spcPct val="0"/>
              </a:spcAft>
              <a:defRPr/>
            </a:pPr>
            <a:endParaRPr lang="en-US">
              <a:solidFill>
                <a:srgbClr val="FFFFFF"/>
              </a:solidFill>
              <a:latin typeface="Times New Roman"/>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defTabSz="914400" fontAlgn="base">
              <a:spcBef>
                <a:spcPct val="0"/>
              </a:spcBef>
              <a:spcAft>
                <a:spcPct val="0"/>
              </a:spcAft>
              <a:defRPr/>
            </a:pPr>
            <a:fld id="{8AFF95F8-E574-E240-AC0E-86CF2437A54A}" type="slidenum">
              <a:rPr lang="en-US">
                <a:solidFill>
                  <a:srgbClr val="FFFFFF"/>
                </a:solidFill>
                <a:latin typeface="Times New Roman"/>
                <a:ea typeface="ＭＳ Ｐゴシック" charset="0"/>
              </a:rPr>
              <a:pPr defTabSz="914400" fontAlgn="base">
                <a:spcBef>
                  <a:spcPct val="0"/>
                </a:spcBef>
                <a:spcAft>
                  <a:spcPct val="0"/>
                </a:spcAft>
                <a:defRPr/>
              </a:pPr>
              <a:t>‹#›</a:t>
            </a:fld>
            <a:endParaRPr lang="en-US">
              <a:solidFill>
                <a:srgbClr val="FFFFFF"/>
              </a:solidFill>
              <a:latin typeface="Times New Roman"/>
              <a:ea typeface="ＭＳ Ｐゴシック" charset="0"/>
            </a:endParaRPr>
          </a:p>
        </p:txBody>
      </p:sp>
    </p:spTree>
    <p:extLst>
      <p:ext uri="{BB962C8B-B14F-4D97-AF65-F5344CB8AC3E}">
        <p14:creationId xmlns:p14="http://schemas.microsoft.com/office/powerpoint/2010/main" val="227324316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26401"/>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337318"/>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5030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38" r:id="rId6"/>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3E63"/>
        </a:solidFill>
        <a:effectLst/>
      </p:bgPr>
    </p:bg>
    <p:spTree>
      <p:nvGrpSpPr>
        <p:cNvPr id="1" name=""/>
        <p:cNvGrpSpPr/>
        <p:nvPr/>
      </p:nvGrpSpPr>
      <p:grpSpPr>
        <a:xfrm>
          <a:off x="0" y="0"/>
          <a:ext cx="0" cy="0"/>
          <a:chOff x="0" y="0"/>
          <a:chExt cx="0" cy="0"/>
        </a:xfrm>
      </p:grpSpPr>
      <p:pic>
        <p:nvPicPr>
          <p:cNvPr id="5" name="Picture 4" descr="MCmap.tiff"/>
          <p:cNvPicPr>
            <a:picLocks noChangeAspect="1"/>
          </p:cNvPicPr>
          <p:nvPr/>
        </p:nvPicPr>
        <p:blipFill rotWithShape="1">
          <a:blip r:embed="rId2">
            <a:extLst>
              <a:ext uri="{28A0092B-C50C-407E-A947-70E740481C1C}">
                <a14:useLocalDpi xmlns:a14="http://schemas.microsoft.com/office/drawing/2010/main" val="0"/>
              </a:ext>
            </a:extLst>
          </a:blip>
          <a:srcRect l="3499" t="3818" r="25800" b="-163"/>
          <a:stretch/>
        </p:blipFill>
        <p:spPr>
          <a:xfrm>
            <a:off x="0" y="0"/>
            <a:ext cx="9144000" cy="6858000"/>
          </a:xfrm>
          <a:prstGeom prst="rect">
            <a:avLst/>
          </a:prstGeom>
        </p:spPr>
      </p:pic>
      <p:sp>
        <p:nvSpPr>
          <p:cNvPr id="2" name="Title 1"/>
          <p:cNvSpPr>
            <a:spLocks noGrp="1"/>
          </p:cNvSpPr>
          <p:nvPr>
            <p:ph type="ctrTitle"/>
          </p:nvPr>
        </p:nvSpPr>
        <p:spPr>
          <a:xfrm>
            <a:off x="5559778" y="188086"/>
            <a:ext cx="3584222" cy="1843257"/>
          </a:xfrm>
        </p:spPr>
        <p:txBody>
          <a:bodyPr>
            <a:normAutofit fontScale="90000"/>
          </a:bodyPr>
          <a:lstStyle/>
          <a:p>
            <a:r>
              <a:rPr lang="en-US" b="1" dirty="0" smtClean="0"/>
              <a:t/>
            </a:r>
            <a:br>
              <a:rPr lang="en-US" b="1" dirty="0" smtClean="0"/>
            </a:br>
            <a:r>
              <a:rPr lang="en-US" b="1" dirty="0" smtClean="0"/>
              <a:t>Maritime Continent Convection</a:t>
            </a:r>
            <a:br>
              <a:rPr lang="en-US" b="1" dirty="0" smtClean="0"/>
            </a:br>
            <a:endParaRPr lang="en-US" sz="3600" b="1" dirty="0"/>
          </a:p>
        </p:txBody>
      </p:sp>
      <p:sp>
        <p:nvSpPr>
          <p:cNvPr id="3" name="Subtitle 2"/>
          <p:cNvSpPr>
            <a:spLocks noGrp="1"/>
          </p:cNvSpPr>
          <p:nvPr>
            <p:ph type="subTitle" idx="1"/>
          </p:nvPr>
        </p:nvSpPr>
        <p:spPr>
          <a:xfrm>
            <a:off x="330200" y="5285179"/>
            <a:ext cx="7978903" cy="836221"/>
          </a:xfrm>
        </p:spPr>
        <p:txBody>
          <a:bodyPr>
            <a:normAutofit fontScale="85000" lnSpcReduction="20000"/>
          </a:bodyPr>
          <a:lstStyle/>
          <a:p>
            <a:pPr algn="l"/>
            <a:r>
              <a:rPr lang="en-US" b="1" dirty="0" smtClean="0">
                <a:solidFill>
                  <a:schemeClr val="tx1"/>
                </a:solidFill>
              </a:rPr>
              <a:t>R. Houze, K. </a:t>
            </a:r>
            <a:r>
              <a:rPr lang="en-US" b="1" dirty="0" err="1" smtClean="0">
                <a:solidFill>
                  <a:schemeClr val="tx1"/>
                </a:solidFill>
              </a:rPr>
              <a:t>Virts</a:t>
            </a:r>
            <a:r>
              <a:rPr lang="en-US" b="1" dirty="0" smtClean="0">
                <a:solidFill>
                  <a:schemeClr val="tx1"/>
                </a:solidFill>
              </a:rPr>
              <a:t>, A. K. Rowe, M. D. </a:t>
            </a:r>
            <a:r>
              <a:rPr lang="en-US" b="1" dirty="0" err="1" smtClean="0">
                <a:solidFill>
                  <a:schemeClr val="tx1"/>
                </a:solidFill>
              </a:rPr>
              <a:t>Zuluaga</a:t>
            </a:r>
            <a:endParaRPr lang="en-US" b="1" dirty="0" smtClean="0">
              <a:solidFill>
                <a:schemeClr val="tx1"/>
              </a:solidFill>
            </a:endParaRPr>
          </a:p>
          <a:p>
            <a:pPr algn="l"/>
            <a:r>
              <a:rPr lang="en-US" b="1" dirty="0" smtClean="0">
                <a:solidFill>
                  <a:schemeClr val="tx1"/>
                </a:solidFill>
              </a:rPr>
              <a:t>University of Washington</a:t>
            </a:r>
            <a:endParaRPr lang="en-US" b="1" dirty="0">
              <a:solidFill>
                <a:schemeClr val="tx1"/>
              </a:solidFill>
            </a:endParaRPr>
          </a:p>
        </p:txBody>
      </p:sp>
      <p:sp>
        <p:nvSpPr>
          <p:cNvPr id="4" name="TextBox 3"/>
          <p:cNvSpPr txBox="1"/>
          <p:nvPr/>
        </p:nvSpPr>
        <p:spPr>
          <a:xfrm>
            <a:off x="330200" y="6434667"/>
            <a:ext cx="9144000" cy="369332"/>
          </a:xfrm>
          <a:prstGeom prst="rect">
            <a:avLst/>
          </a:prstGeom>
          <a:noFill/>
        </p:spPr>
        <p:txBody>
          <a:bodyPr wrap="square" rtlCol="0">
            <a:spAutoFit/>
          </a:bodyPr>
          <a:lstStyle/>
          <a:p>
            <a:r>
              <a:rPr lang="en-US" b="1" dirty="0" smtClean="0"/>
              <a:t>CloudSat Science Team Meeting, Alexandria, VA, 5 November 2014</a:t>
            </a:r>
            <a:endParaRPr lang="en-US" b="1" dirty="0"/>
          </a:p>
        </p:txBody>
      </p:sp>
      <p:sp>
        <p:nvSpPr>
          <p:cNvPr id="6" name="TextBox 5"/>
          <p:cNvSpPr txBox="1"/>
          <p:nvPr/>
        </p:nvSpPr>
        <p:spPr>
          <a:xfrm>
            <a:off x="5863065" y="2287392"/>
            <a:ext cx="2977648" cy="954107"/>
          </a:xfrm>
          <a:prstGeom prst="rect">
            <a:avLst/>
          </a:prstGeom>
          <a:noFill/>
        </p:spPr>
        <p:txBody>
          <a:bodyPr wrap="none" rtlCol="0">
            <a:spAutoFit/>
          </a:bodyPr>
          <a:lstStyle/>
          <a:p>
            <a:r>
              <a:rPr lang="en-US" sz="2800" b="1" dirty="0"/>
              <a:t>—as  seen by</a:t>
            </a:r>
            <a:br>
              <a:rPr lang="en-US" sz="2800" b="1" dirty="0"/>
            </a:br>
            <a:r>
              <a:rPr lang="en-US" sz="2800" b="1" dirty="0"/>
              <a:t>A-Train and TRMM</a:t>
            </a:r>
            <a:endParaRPr lang="en-US" sz="2800" dirty="0"/>
          </a:p>
        </p:txBody>
      </p:sp>
    </p:spTree>
    <p:extLst>
      <p:ext uri="{BB962C8B-B14F-4D97-AF65-F5344CB8AC3E}">
        <p14:creationId xmlns:p14="http://schemas.microsoft.com/office/powerpoint/2010/main" val="10444885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172"/>
          <a:stretch/>
        </p:blipFill>
        <p:spPr>
          <a:xfrm>
            <a:off x="1362788" y="605422"/>
            <a:ext cx="3237529" cy="2833259"/>
          </a:xfrm>
          <a:prstGeom prst="rect">
            <a:avLst/>
          </a:prstGeom>
        </p:spPr>
      </p:pic>
      <p:pic>
        <p:nvPicPr>
          <p:cNvPr id="6" name="Picture 5"/>
          <p:cNvPicPr>
            <a:picLocks noChangeAspect="1"/>
          </p:cNvPicPr>
          <p:nvPr/>
        </p:nvPicPr>
        <p:blipFill rotWithShape="1">
          <a:blip r:embed="rId4"/>
          <a:srcRect t="5037"/>
          <a:stretch/>
        </p:blipFill>
        <p:spPr>
          <a:xfrm>
            <a:off x="5032034" y="616463"/>
            <a:ext cx="3256320" cy="2778690"/>
          </a:xfrm>
          <a:prstGeom prst="rect">
            <a:avLst/>
          </a:prstGeom>
        </p:spPr>
      </p:pic>
      <p:sp>
        <p:nvSpPr>
          <p:cNvPr id="8" name="TextBox 7"/>
          <p:cNvSpPr txBox="1"/>
          <p:nvPr/>
        </p:nvSpPr>
        <p:spPr>
          <a:xfrm>
            <a:off x="1444519" y="4485340"/>
            <a:ext cx="6408313" cy="1200328"/>
          </a:xfrm>
          <a:prstGeom prst="rect">
            <a:avLst/>
          </a:prstGeom>
          <a:noFill/>
        </p:spPr>
        <p:txBody>
          <a:bodyPr wrap="square" rtlCol="0">
            <a:spAutoFit/>
          </a:bodyPr>
          <a:lstStyle/>
          <a:p>
            <a:pPr algn="r"/>
            <a:r>
              <a:rPr lang="en-US" sz="2400" dirty="0" smtClean="0">
                <a:solidFill>
                  <a:prstClr val="black"/>
                </a:solidFill>
                <a:latin typeface="Calibri"/>
              </a:rPr>
              <a:t>Probability of a location being under a Deep convective Core or Broad Stratiform radar echo </a:t>
            </a:r>
            <a:br>
              <a:rPr lang="en-US" sz="2400" dirty="0" smtClean="0">
                <a:solidFill>
                  <a:prstClr val="black"/>
                </a:solidFill>
                <a:latin typeface="Calibri"/>
              </a:rPr>
            </a:br>
            <a:r>
              <a:rPr lang="en-US" sz="2400" dirty="0" smtClean="0">
                <a:solidFill>
                  <a:prstClr val="black"/>
                </a:solidFill>
                <a:latin typeface="Calibri"/>
              </a:rPr>
              <a:t>during the months of NDJF of 1998-2013.</a:t>
            </a:r>
          </a:p>
        </p:txBody>
      </p:sp>
      <p:sp>
        <p:nvSpPr>
          <p:cNvPr id="10" name="TextBox 9"/>
          <p:cNvSpPr txBox="1"/>
          <p:nvPr/>
        </p:nvSpPr>
        <p:spPr>
          <a:xfrm>
            <a:off x="1172137" y="314129"/>
            <a:ext cx="2595315" cy="369332"/>
          </a:xfrm>
          <a:prstGeom prst="rect">
            <a:avLst/>
          </a:prstGeom>
          <a:solidFill>
            <a:schemeClr val="bg1">
              <a:alpha val="34000"/>
            </a:schemeClr>
          </a:solidFill>
        </p:spPr>
        <p:txBody>
          <a:bodyPr wrap="square" rtlCol="0">
            <a:spAutoFit/>
          </a:bodyPr>
          <a:lstStyle/>
          <a:p>
            <a:r>
              <a:rPr lang="en-US" b="1" dirty="0" smtClean="0">
                <a:solidFill>
                  <a:prstClr val="black"/>
                </a:solidFill>
                <a:latin typeface="Calibri"/>
              </a:rPr>
              <a:t>Deep Convective Cores</a:t>
            </a:r>
            <a:endParaRPr lang="en-US" b="1" dirty="0">
              <a:solidFill>
                <a:prstClr val="black"/>
              </a:solidFill>
              <a:latin typeface="Calibri"/>
            </a:endParaRPr>
          </a:p>
        </p:txBody>
      </p:sp>
      <p:sp>
        <p:nvSpPr>
          <p:cNvPr id="12" name="TextBox 11"/>
          <p:cNvSpPr txBox="1"/>
          <p:nvPr/>
        </p:nvSpPr>
        <p:spPr>
          <a:xfrm>
            <a:off x="4873976" y="314129"/>
            <a:ext cx="2595315" cy="369332"/>
          </a:xfrm>
          <a:prstGeom prst="rect">
            <a:avLst/>
          </a:prstGeom>
          <a:solidFill>
            <a:schemeClr val="bg1">
              <a:alpha val="34000"/>
            </a:schemeClr>
          </a:solidFill>
        </p:spPr>
        <p:txBody>
          <a:bodyPr wrap="square" rtlCol="0">
            <a:spAutoFit/>
          </a:bodyPr>
          <a:lstStyle/>
          <a:p>
            <a:r>
              <a:rPr lang="en-US" b="1" dirty="0" smtClean="0">
                <a:solidFill>
                  <a:prstClr val="black"/>
                </a:solidFill>
                <a:latin typeface="Calibri"/>
              </a:rPr>
              <a:t>Broad Stratiform Regions</a:t>
            </a:r>
            <a:endParaRPr lang="en-US" b="1" dirty="0">
              <a:solidFill>
                <a:prstClr val="black"/>
              </a:solidFill>
              <a:latin typeface="Calibri"/>
            </a:endParaRPr>
          </a:p>
        </p:txBody>
      </p:sp>
    </p:spTree>
    <p:extLst>
      <p:ext uri="{BB962C8B-B14F-4D97-AF65-F5344CB8AC3E}">
        <p14:creationId xmlns:p14="http://schemas.microsoft.com/office/powerpoint/2010/main" val="33202716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30 at 2.04.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00" y="5505860"/>
            <a:ext cx="3662333" cy="811397"/>
          </a:xfrm>
          <a:prstGeom prst="rect">
            <a:avLst/>
          </a:prstGeom>
        </p:spPr>
      </p:pic>
      <p:pic>
        <p:nvPicPr>
          <p:cNvPr id="3" name="Picture 2" descr="Screen Shot 2014-10-30 at 2.03.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7" y="1144250"/>
            <a:ext cx="4518985" cy="4206351"/>
          </a:xfrm>
          <a:prstGeom prst="rect">
            <a:avLst/>
          </a:prstGeom>
        </p:spPr>
      </p:pic>
      <p:pic>
        <p:nvPicPr>
          <p:cNvPr id="4" name="Picture 3" descr="Screen Shot 2014-10-30 at 2.04.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122" y="1144250"/>
            <a:ext cx="4551491" cy="4130056"/>
          </a:xfrm>
          <a:prstGeom prst="rect">
            <a:avLst/>
          </a:prstGeom>
        </p:spPr>
      </p:pic>
      <p:sp>
        <p:nvSpPr>
          <p:cNvPr id="5" name="Title 4"/>
          <p:cNvSpPr>
            <a:spLocks noGrp="1"/>
          </p:cNvSpPr>
          <p:nvPr>
            <p:ph type="title"/>
          </p:nvPr>
        </p:nvSpPr>
        <p:spPr>
          <a:xfrm>
            <a:off x="457200" y="274638"/>
            <a:ext cx="8229600" cy="861747"/>
          </a:xfrm>
        </p:spPr>
        <p:txBody>
          <a:bodyPr/>
          <a:lstStyle/>
          <a:p>
            <a:r>
              <a:rPr lang="en-US" dirty="0" smtClean="0"/>
              <a:t>Small, separated MCSs</a:t>
            </a:r>
            <a:endParaRPr lang="en-US" dirty="0"/>
          </a:p>
        </p:txBody>
      </p:sp>
      <p:sp>
        <p:nvSpPr>
          <p:cNvPr id="6" name="Content Placeholder 5"/>
          <p:cNvSpPr>
            <a:spLocks noGrp="1"/>
          </p:cNvSpPr>
          <p:nvPr>
            <p:ph idx="1"/>
          </p:nvPr>
        </p:nvSpPr>
        <p:spPr>
          <a:xfrm>
            <a:off x="5196498" y="5410473"/>
            <a:ext cx="3490301" cy="1243498"/>
          </a:xfrm>
        </p:spPr>
        <p:txBody>
          <a:bodyPr>
            <a:normAutofit fontScale="92500" lnSpcReduction="20000"/>
          </a:bodyPr>
          <a:lstStyle/>
          <a:p>
            <a:r>
              <a:rPr lang="en-US" dirty="0" smtClean="0"/>
              <a:t>During day, more frequent over land, esp. coasts</a:t>
            </a:r>
            <a:endParaRPr lang="en-US" dirty="0"/>
          </a:p>
        </p:txBody>
      </p:sp>
    </p:spTree>
    <p:extLst>
      <p:ext uri="{BB962C8B-B14F-4D97-AF65-F5344CB8AC3E}">
        <p14:creationId xmlns:p14="http://schemas.microsoft.com/office/powerpoint/2010/main" val="855194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30 at 2.06.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73" y="5701865"/>
            <a:ext cx="3519950" cy="705217"/>
          </a:xfrm>
          <a:prstGeom prst="rect">
            <a:avLst/>
          </a:prstGeom>
        </p:spPr>
      </p:pic>
      <p:pic>
        <p:nvPicPr>
          <p:cNvPr id="3" name="Picture 2" descr="Screen Shot 2014-10-30 at 2.0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53" y="1174428"/>
            <a:ext cx="4526226" cy="4172615"/>
          </a:xfrm>
          <a:prstGeom prst="rect">
            <a:avLst/>
          </a:prstGeom>
        </p:spPr>
      </p:pic>
      <p:pic>
        <p:nvPicPr>
          <p:cNvPr id="4" name="Picture 3" descr="Screen Shot 2014-10-30 at 2.06.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978" y="1157931"/>
            <a:ext cx="4589435" cy="4189111"/>
          </a:xfrm>
          <a:prstGeom prst="rect">
            <a:avLst/>
          </a:prstGeom>
        </p:spPr>
      </p:pic>
      <p:sp>
        <p:nvSpPr>
          <p:cNvPr id="5" name="Title 4"/>
          <p:cNvSpPr>
            <a:spLocks noGrp="1"/>
          </p:cNvSpPr>
          <p:nvPr>
            <p:ph type="title"/>
          </p:nvPr>
        </p:nvSpPr>
        <p:spPr>
          <a:xfrm>
            <a:off x="457200" y="274638"/>
            <a:ext cx="8229600" cy="811612"/>
          </a:xfrm>
        </p:spPr>
        <p:txBody>
          <a:bodyPr/>
          <a:lstStyle/>
          <a:p>
            <a:r>
              <a:rPr lang="en-US" dirty="0" smtClean="0"/>
              <a:t>Large, separated MCSs</a:t>
            </a:r>
            <a:endParaRPr lang="en-US" dirty="0"/>
          </a:p>
        </p:txBody>
      </p:sp>
      <p:sp>
        <p:nvSpPr>
          <p:cNvPr id="6" name="Content Placeholder 5"/>
          <p:cNvSpPr>
            <a:spLocks noGrp="1"/>
          </p:cNvSpPr>
          <p:nvPr>
            <p:ph idx="1"/>
          </p:nvPr>
        </p:nvSpPr>
        <p:spPr>
          <a:xfrm>
            <a:off x="5313462" y="5347044"/>
            <a:ext cx="3373338" cy="1294020"/>
          </a:xfrm>
        </p:spPr>
        <p:txBody>
          <a:bodyPr>
            <a:normAutofit fontScale="70000" lnSpcReduction="20000"/>
          </a:bodyPr>
          <a:lstStyle/>
          <a:p>
            <a:r>
              <a:rPr lang="en-US" dirty="0" smtClean="0"/>
              <a:t>Hot spots over land and coasts at night</a:t>
            </a:r>
            <a:endParaRPr lang="en-US" dirty="0"/>
          </a:p>
          <a:p>
            <a:r>
              <a:rPr lang="en-US" dirty="0" smtClean="0"/>
              <a:t>Ocean only during day, probably decaying</a:t>
            </a:r>
          </a:p>
        </p:txBody>
      </p:sp>
    </p:spTree>
    <p:extLst>
      <p:ext uri="{BB962C8B-B14F-4D97-AF65-F5344CB8AC3E}">
        <p14:creationId xmlns:p14="http://schemas.microsoft.com/office/powerpoint/2010/main" val="1932497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700" y="1271904"/>
            <a:ext cx="7848600" cy="5166995"/>
          </a:xfrm>
          <a:prstGeom prst="rect">
            <a:avLst/>
          </a:prstGeom>
        </p:spPr>
      </p:pic>
      <p:sp>
        <p:nvSpPr>
          <p:cNvPr id="3" name="Title 4"/>
          <p:cNvSpPr txBox="1">
            <a:spLocks/>
          </p:cNvSpPr>
          <p:nvPr/>
        </p:nvSpPr>
        <p:spPr>
          <a:xfrm>
            <a:off x="0" y="274638"/>
            <a:ext cx="9144000" cy="8116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CloudSat CFADs of Large, separated MCSs</a:t>
            </a:r>
            <a:endParaRPr lang="en-US" sz="3600" dirty="0"/>
          </a:p>
        </p:txBody>
      </p:sp>
    </p:spTree>
    <p:extLst>
      <p:ext uri="{BB962C8B-B14F-4D97-AF65-F5344CB8AC3E}">
        <p14:creationId xmlns:p14="http://schemas.microsoft.com/office/powerpoint/2010/main" val="30446696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30 at 2.02.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99" y="5298949"/>
            <a:ext cx="3026335" cy="627606"/>
          </a:xfrm>
          <a:prstGeom prst="rect">
            <a:avLst/>
          </a:prstGeom>
        </p:spPr>
      </p:pic>
      <p:pic>
        <p:nvPicPr>
          <p:cNvPr id="3" name="Picture 2" descr="Screen Shot 2014-10-30 at 2.01.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71" y="1043113"/>
            <a:ext cx="4573220" cy="4255836"/>
          </a:xfrm>
          <a:prstGeom prst="rect">
            <a:avLst/>
          </a:prstGeom>
        </p:spPr>
      </p:pic>
      <p:pic>
        <p:nvPicPr>
          <p:cNvPr id="4" name="Picture 3" descr="Screen Shot 2014-10-30 at 2.01.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355" y="1043113"/>
            <a:ext cx="4512151" cy="4156863"/>
          </a:xfrm>
          <a:prstGeom prst="rect">
            <a:avLst/>
          </a:prstGeom>
        </p:spPr>
      </p:pic>
      <p:sp>
        <p:nvSpPr>
          <p:cNvPr id="6" name="Title 5"/>
          <p:cNvSpPr>
            <a:spLocks noGrp="1"/>
          </p:cNvSpPr>
          <p:nvPr>
            <p:ph type="title"/>
          </p:nvPr>
        </p:nvSpPr>
        <p:spPr>
          <a:xfrm>
            <a:off x="457200" y="274638"/>
            <a:ext cx="8229600" cy="744766"/>
          </a:xfrm>
        </p:spPr>
        <p:txBody>
          <a:bodyPr>
            <a:normAutofit fontScale="90000"/>
          </a:bodyPr>
          <a:lstStyle/>
          <a:p>
            <a:r>
              <a:rPr lang="en-US" dirty="0" smtClean="0"/>
              <a:t>Connected MCSs</a:t>
            </a:r>
            <a:endParaRPr lang="en-US" dirty="0"/>
          </a:p>
        </p:txBody>
      </p:sp>
      <p:sp>
        <p:nvSpPr>
          <p:cNvPr id="7" name="Content Placeholder 6"/>
          <p:cNvSpPr>
            <a:spLocks noGrp="1"/>
          </p:cNvSpPr>
          <p:nvPr>
            <p:ph idx="1"/>
          </p:nvPr>
        </p:nvSpPr>
        <p:spPr>
          <a:xfrm>
            <a:off x="4244086" y="5351754"/>
            <a:ext cx="4645102" cy="1227003"/>
          </a:xfrm>
        </p:spPr>
        <p:txBody>
          <a:bodyPr>
            <a:normAutofit fontScale="70000" lnSpcReduction="20000"/>
          </a:bodyPr>
          <a:lstStyle/>
          <a:p>
            <a:r>
              <a:rPr lang="en-US" dirty="0" smtClean="0"/>
              <a:t>At night, off west coast of Sumatra</a:t>
            </a:r>
          </a:p>
          <a:p>
            <a:r>
              <a:rPr lang="en-US" dirty="0" smtClean="0"/>
              <a:t>During daytime overpass, higher frequency to north</a:t>
            </a:r>
            <a:endParaRPr lang="en-US" dirty="0"/>
          </a:p>
        </p:txBody>
      </p:sp>
    </p:spTree>
    <p:extLst>
      <p:ext uri="{BB962C8B-B14F-4D97-AF65-F5344CB8AC3E}">
        <p14:creationId xmlns:p14="http://schemas.microsoft.com/office/powerpoint/2010/main" val="6048339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3412" y="2987123"/>
            <a:ext cx="2571585" cy="2468880"/>
          </a:xfrm>
          <a:prstGeom prst="rect">
            <a:avLst/>
          </a:prstGeom>
        </p:spPr>
      </p:pic>
      <p:pic>
        <p:nvPicPr>
          <p:cNvPr id="3" name="Picture 2"/>
          <p:cNvPicPr>
            <a:picLocks noChangeAspect="1"/>
          </p:cNvPicPr>
          <p:nvPr/>
        </p:nvPicPr>
        <p:blipFill>
          <a:blip r:embed="rId4"/>
          <a:stretch>
            <a:fillRect/>
          </a:stretch>
        </p:blipFill>
        <p:spPr>
          <a:xfrm>
            <a:off x="3586736" y="2987123"/>
            <a:ext cx="2563989" cy="2468880"/>
          </a:xfrm>
          <a:prstGeom prst="rect">
            <a:avLst/>
          </a:prstGeom>
        </p:spPr>
      </p:pic>
      <p:pic>
        <p:nvPicPr>
          <p:cNvPr id="4" name="Picture 3"/>
          <p:cNvPicPr>
            <a:picLocks noChangeAspect="1"/>
          </p:cNvPicPr>
          <p:nvPr/>
        </p:nvPicPr>
        <p:blipFill>
          <a:blip r:embed="rId5"/>
          <a:stretch>
            <a:fillRect/>
          </a:stretch>
        </p:blipFill>
        <p:spPr>
          <a:xfrm>
            <a:off x="893965" y="381000"/>
            <a:ext cx="2567635" cy="2468880"/>
          </a:xfrm>
          <a:prstGeom prst="rect">
            <a:avLst/>
          </a:prstGeom>
        </p:spPr>
      </p:pic>
      <p:pic>
        <p:nvPicPr>
          <p:cNvPr id="5" name="Picture 4"/>
          <p:cNvPicPr>
            <a:picLocks noChangeAspect="1"/>
          </p:cNvPicPr>
          <p:nvPr/>
        </p:nvPicPr>
        <p:blipFill>
          <a:blip r:embed="rId6"/>
          <a:stretch>
            <a:fillRect/>
          </a:stretch>
        </p:blipFill>
        <p:spPr>
          <a:xfrm>
            <a:off x="3567289" y="381000"/>
            <a:ext cx="2583436" cy="2468880"/>
          </a:xfrm>
          <a:prstGeom prst="rect">
            <a:avLst/>
          </a:prstGeom>
        </p:spPr>
      </p:pic>
      <p:pic>
        <p:nvPicPr>
          <p:cNvPr id="6" name="Picture 5"/>
          <p:cNvPicPr>
            <a:picLocks noChangeAspect="1"/>
          </p:cNvPicPr>
          <p:nvPr/>
        </p:nvPicPr>
        <p:blipFill>
          <a:blip r:embed="rId7"/>
          <a:stretch>
            <a:fillRect/>
          </a:stretch>
        </p:blipFill>
        <p:spPr>
          <a:xfrm>
            <a:off x="1247544" y="5811927"/>
            <a:ext cx="4436011" cy="548640"/>
          </a:xfrm>
          <a:prstGeom prst="rect">
            <a:avLst/>
          </a:prstGeom>
        </p:spPr>
      </p:pic>
      <p:sp>
        <p:nvSpPr>
          <p:cNvPr id="7" name="TextBox 6"/>
          <p:cNvSpPr txBox="1"/>
          <p:nvPr/>
        </p:nvSpPr>
        <p:spPr>
          <a:xfrm>
            <a:off x="6529703" y="3948491"/>
            <a:ext cx="2392811" cy="2677656"/>
          </a:xfrm>
          <a:prstGeom prst="rect">
            <a:avLst/>
          </a:prstGeom>
          <a:noFill/>
        </p:spPr>
        <p:txBody>
          <a:bodyPr wrap="square" rtlCol="0">
            <a:spAutoFit/>
          </a:bodyPr>
          <a:lstStyle/>
          <a:p>
            <a:pPr algn="r"/>
            <a:r>
              <a:rPr lang="en-US" sz="2400" dirty="0" smtClean="0"/>
              <a:t>Diurnal distribution of the </a:t>
            </a:r>
            <a:r>
              <a:rPr lang="en-US" sz="2400" dirty="0"/>
              <a:t>s</a:t>
            </a:r>
            <a:r>
              <a:rPr lang="en-US" sz="2400" dirty="0" smtClean="0"/>
              <a:t>patial frequency count of </a:t>
            </a:r>
            <a:r>
              <a:rPr lang="en-US" sz="2400" b="1" u="sng" dirty="0" smtClean="0"/>
              <a:t>Broad Stratiform Echoes</a:t>
            </a:r>
          </a:p>
        </p:txBody>
      </p:sp>
      <p:sp>
        <p:nvSpPr>
          <p:cNvPr id="8" name="TextBox 7"/>
          <p:cNvSpPr txBox="1"/>
          <p:nvPr/>
        </p:nvSpPr>
        <p:spPr>
          <a:xfrm>
            <a:off x="7222409" y="1086556"/>
            <a:ext cx="1700105" cy="830997"/>
          </a:xfrm>
          <a:prstGeom prst="rect">
            <a:avLst/>
          </a:prstGeom>
          <a:noFill/>
        </p:spPr>
        <p:txBody>
          <a:bodyPr wrap="none" rtlCol="0">
            <a:spAutoFit/>
          </a:bodyPr>
          <a:lstStyle/>
          <a:p>
            <a:pPr algn="r"/>
            <a:r>
              <a:rPr lang="en-US" sz="2400" b="1" dirty="0" smtClean="0"/>
              <a:t>TRMM PR</a:t>
            </a:r>
          </a:p>
          <a:p>
            <a:pPr algn="r"/>
            <a:r>
              <a:rPr lang="en-US" sz="2400" b="1" dirty="0" smtClean="0"/>
              <a:t>Climatology</a:t>
            </a:r>
            <a:endParaRPr lang="en-US" sz="2400" b="1" dirty="0"/>
          </a:p>
        </p:txBody>
      </p:sp>
    </p:spTree>
    <p:extLst>
      <p:ext uri="{BB962C8B-B14F-4D97-AF65-F5344CB8AC3E}">
        <p14:creationId xmlns:p14="http://schemas.microsoft.com/office/powerpoint/2010/main" val="33350889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 y="635928"/>
            <a:ext cx="8697216" cy="5586144"/>
          </a:xfrm>
          <a:prstGeom prst="rect">
            <a:avLst/>
          </a:prstGeom>
          <a:noFill/>
        </p:spPr>
        <p:txBody>
          <a:bodyPr wrap="square" rtlCol="0">
            <a:spAutoFit/>
          </a:bodyPr>
          <a:lstStyle/>
          <a:p>
            <a:r>
              <a:rPr lang="en-US" sz="4000" dirty="0" smtClean="0">
                <a:solidFill>
                  <a:schemeClr val="bg1"/>
                </a:solidFill>
              </a:rPr>
              <a:t>Conclusions</a:t>
            </a:r>
            <a:endParaRPr lang="en-US" dirty="0" smtClean="0">
              <a:solidFill>
                <a:schemeClr val="bg1"/>
              </a:solidFill>
            </a:endParaRPr>
          </a:p>
          <a:p>
            <a:pPr marL="571500" indent="-233363">
              <a:spcBef>
                <a:spcPts val="1200"/>
              </a:spcBef>
              <a:spcAft>
                <a:spcPts val="1200"/>
              </a:spcAft>
              <a:buFont typeface="Arial"/>
              <a:buChar char="•"/>
            </a:pPr>
            <a:r>
              <a:rPr lang="en-US" sz="2800" dirty="0" smtClean="0">
                <a:solidFill>
                  <a:schemeClr val="bg1"/>
                </a:solidFill>
              </a:rPr>
              <a:t>Maritime Continent convection viewed by multiple platforms of A-Train &amp; TRMM </a:t>
            </a:r>
            <a:r>
              <a:rPr lang="en-US" sz="2800" dirty="0" smtClean="0">
                <a:solidFill>
                  <a:schemeClr val="bg1"/>
                </a:solidFill>
                <a:sym typeface="Wingdings"/>
              </a:rPr>
              <a:t> </a:t>
            </a:r>
            <a:r>
              <a:rPr lang="en-US" dirty="0" smtClean="0">
                <a:solidFill>
                  <a:schemeClr val="bg1"/>
                </a:solidFill>
              </a:rPr>
              <a:t> </a:t>
            </a:r>
          </a:p>
          <a:p>
            <a:pPr marL="965200" indent="-233363">
              <a:spcBef>
                <a:spcPts val="600"/>
              </a:spcBef>
              <a:buFont typeface="Arial"/>
              <a:buChar char="•"/>
            </a:pPr>
            <a:r>
              <a:rPr lang="en-US" sz="2400" dirty="0">
                <a:solidFill>
                  <a:schemeClr val="bg1"/>
                </a:solidFill>
              </a:rPr>
              <a:t>Anvils mostly due to large and connected MCSs</a:t>
            </a:r>
          </a:p>
          <a:p>
            <a:pPr marL="965200" indent="-233363">
              <a:spcBef>
                <a:spcPts val="600"/>
              </a:spcBef>
              <a:buFont typeface="Arial"/>
              <a:buChar char="•"/>
            </a:pPr>
            <a:r>
              <a:rPr lang="en-US" sz="2400" dirty="0" smtClean="0">
                <a:solidFill>
                  <a:schemeClr val="bg1"/>
                </a:solidFill>
              </a:rPr>
              <a:t>Small, large, &amp; connected MCSs differ in spatial patterns, diurnally, &amp; precipitation structures</a:t>
            </a:r>
          </a:p>
          <a:p>
            <a:pPr marL="965200" indent="-233363">
              <a:spcBef>
                <a:spcPts val="600"/>
              </a:spcBef>
              <a:buFont typeface="Arial"/>
              <a:buChar char="•"/>
            </a:pPr>
            <a:r>
              <a:rPr lang="en-US" sz="2400" dirty="0" smtClean="0">
                <a:solidFill>
                  <a:schemeClr val="bg1"/>
                </a:solidFill>
              </a:rPr>
              <a:t>Smaller MCSs seen </a:t>
            </a:r>
            <a:r>
              <a:rPr lang="en-US" sz="2400" dirty="0">
                <a:solidFill>
                  <a:schemeClr val="bg1"/>
                </a:solidFill>
              </a:rPr>
              <a:t>by MODIS/AMSR-E </a:t>
            </a:r>
            <a:r>
              <a:rPr lang="en-US" sz="2400" dirty="0" smtClean="0">
                <a:solidFill>
                  <a:schemeClr val="bg1"/>
                </a:solidFill>
              </a:rPr>
              <a:t>correspond to convection with deep intense echo cores seen by TRMM </a:t>
            </a:r>
          </a:p>
          <a:p>
            <a:pPr marL="965200" indent="-233363">
              <a:spcBef>
                <a:spcPts val="600"/>
              </a:spcBef>
              <a:buFont typeface="Arial"/>
              <a:buChar char="•"/>
            </a:pPr>
            <a:r>
              <a:rPr lang="en-US" sz="2400" dirty="0" smtClean="0">
                <a:solidFill>
                  <a:schemeClr val="bg1"/>
                </a:solidFill>
              </a:rPr>
              <a:t>Larger MCSs have different anvil structures seen by CloudSat over land by night and ocean by day</a:t>
            </a:r>
          </a:p>
          <a:p>
            <a:pPr marL="965200" indent="-233363">
              <a:spcBef>
                <a:spcPts val="600"/>
              </a:spcBef>
              <a:buFont typeface="Arial"/>
              <a:buChar char="•"/>
            </a:pPr>
            <a:r>
              <a:rPr lang="en-US" sz="2400" dirty="0" smtClean="0">
                <a:solidFill>
                  <a:schemeClr val="bg1"/>
                </a:solidFill>
              </a:rPr>
              <a:t>Connected MCSs are associated with broad stratiform areas seen by TRMM and exhibit a similar diurnal behavior     </a:t>
            </a:r>
          </a:p>
        </p:txBody>
      </p:sp>
    </p:spTree>
    <p:extLst>
      <p:ext uri="{BB962C8B-B14F-4D97-AF65-F5344CB8AC3E}">
        <p14:creationId xmlns:p14="http://schemas.microsoft.com/office/powerpoint/2010/main" val="27268008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Cmap.tiff"/>
          <p:cNvPicPr>
            <a:picLocks noChangeAspect="1"/>
          </p:cNvPicPr>
          <p:nvPr/>
        </p:nvPicPr>
        <p:blipFill rotWithShape="1">
          <a:blip r:embed="rId2">
            <a:extLst>
              <a:ext uri="{28A0092B-C50C-407E-A947-70E740481C1C}">
                <a14:useLocalDpi xmlns:a14="http://schemas.microsoft.com/office/drawing/2010/main" val="0"/>
              </a:ext>
            </a:extLst>
          </a:blip>
          <a:srcRect l="3499" t="3818" r="25800" b="-163"/>
          <a:stretch/>
        </p:blipFill>
        <p:spPr>
          <a:xfrm>
            <a:off x="0" y="0"/>
            <a:ext cx="9144000" cy="6858000"/>
          </a:xfrm>
          <a:prstGeom prst="rect">
            <a:avLst/>
          </a:prstGeom>
        </p:spPr>
      </p:pic>
      <p:sp>
        <p:nvSpPr>
          <p:cNvPr id="2" name="Title 1"/>
          <p:cNvSpPr>
            <a:spLocks noGrp="1"/>
          </p:cNvSpPr>
          <p:nvPr>
            <p:ph type="ctrTitle"/>
          </p:nvPr>
        </p:nvSpPr>
        <p:spPr>
          <a:xfrm>
            <a:off x="5559778" y="188086"/>
            <a:ext cx="3584222" cy="1843257"/>
          </a:xfrm>
        </p:spPr>
        <p:txBody>
          <a:bodyPr>
            <a:normAutofit/>
          </a:bodyPr>
          <a:lstStyle/>
          <a:p>
            <a:r>
              <a:rPr lang="en-US" b="1" dirty="0" smtClean="0"/>
              <a:t/>
            </a:r>
            <a:br>
              <a:rPr lang="en-US" b="1" dirty="0" smtClean="0"/>
            </a:br>
            <a:r>
              <a:rPr lang="en-US" sz="5400" b="1" dirty="0" smtClean="0"/>
              <a:t>End</a:t>
            </a:r>
            <a:endParaRPr lang="en-US" sz="5400" b="1" dirty="0"/>
          </a:p>
        </p:txBody>
      </p:sp>
      <p:sp>
        <p:nvSpPr>
          <p:cNvPr id="4" name="TextBox 3"/>
          <p:cNvSpPr txBox="1"/>
          <p:nvPr/>
        </p:nvSpPr>
        <p:spPr>
          <a:xfrm>
            <a:off x="287866" y="5277557"/>
            <a:ext cx="3620911" cy="923330"/>
          </a:xfrm>
          <a:prstGeom prst="rect">
            <a:avLst/>
          </a:prstGeom>
          <a:noFill/>
        </p:spPr>
        <p:txBody>
          <a:bodyPr wrap="square" rtlCol="0">
            <a:spAutoFit/>
          </a:bodyPr>
          <a:lstStyle/>
          <a:p>
            <a:r>
              <a:rPr lang="en-US" b="1" dirty="0" smtClean="0"/>
              <a:t>This research was supported by NASA grants NNX NNX13AQ37G and </a:t>
            </a:r>
            <a:r>
              <a:rPr lang="en-US" b="1" dirty="0"/>
              <a:t>NNX13AG71G</a:t>
            </a:r>
          </a:p>
        </p:txBody>
      </p:sp>
    </p:spTree>
    <p:extLst>
      <p:ext uri="{BB962C8B-B14F-4D97-AF65-F5344CB8AC3E}">
        <p14:creationId xmlns:p14="http://schemas.microsoft.com/office/powerpoint/2010/main" val="38720868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3E63"/>
        </a:solid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6019800" y="6324600"/>
            <a:ext cx="255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solidFill>
                  <a:srgbClr val="FFFFFF"/>
                </a:solidFill>
                <a:latin typeface="Arial" charset="0"/>
                <a:ea typeface="ＭＳ Ｐゴシック" charset="0"/>
                <a:cs typeface="ＭＳ Ｐゴシック" charset="0"/>
              </a:rPr>
              <a:t>Johnson &amp; Houze 1987</a:t>
            </a:r>
          </a:p>
        </p:txBody>
      </p:sp>
      <p:sp>
        <p:nvSpPr>
          <p:cNvPr id="3081" name="Rectangle 9"/>
          <p:cNvSpPr>
            <a:spLocks noChangeArrowheads="1"/>
          </p:cNvSpPr>
          <p:nvPr/>
        </p:nvSpPr>
        <p:spPr bwMode="auto">
          <a:xfrm>
            <a:off x="1600200" y="796925"/>
            <a:ext cx="5943600" cy="5419725"/>
          </a:xfrm>
          <a:prstGeom prst="rect">
            <a:avLst/>
          </a:prstGeom>
          <a:solidFill>
            <a:schemeClr val="tx1">
              <a:lumMod val="75000"/>
            </a:schemeClr>
          </a:solidFill>
          <a:ln>
            <a:noFill/>
          </a:ln>
          <a:effectLs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58850"/>
            <a:ext cx="5638800"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8" name="Rectangle 6"/>
          <p:cNvSpPr>
            <a:spLocks noChangeArrowheads="1"/>
          </p:cNvSpPr>
          <p:nvPr/>
        </p:nvSpPr>
        <p:spPr bwMode="auto">
          <a:xfrm>
            <a:off x="4876800" y="1008063"/>
            <a:ext cx="2405063" cy="269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82" name="Rectangle 10"/>
          <p:cNvSpPr>
            <a:spLocks noChangeArrowheads="1"/>
          </p:cNvSpPr>
          <p:nvPr/>
        </p:nvSpPr>
        <p:spPr bwMode="auto">
          <a:xfrm>
            <a:off x="1828800" y="973138"/>
            <a:ext cx="5486400" cy="509111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267" name="WordArt 14"/>
          <p:cNvSpPr>
            <a:spLocks noChangeArrowheads="1" noChangeShapeType="1" noTextEdit="1"/>
          </p:cNvSpPr>
          <p:nvPr/>
        </p:nvSpPr>
        <p:spPr bwMode="auto">
          <a:xfrm>
            <a:off x="2667000" y="334963"/>
            <a:ext cx="3886200" cy="358775"/>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400" kern="10" dirty="0" smtClean="0">
                <a:ln w="15875">
                  <a:solidFill>
                    <a:srgbClr val="000000"/>
                  </a:solidFill>
                  <a:round/>
                  <a:headEnd/>
                  <a:tailEnd/>
                </a:ln>
                <a:latin typeface="Arial Black"/>
                <a:ea typeface="Arial Black"/>
                <a:cs typeface="Arial Black"/>
              </a:rPr>
              <a:t>Winter MONEX</a:t>
            </a:r>
          </a:p>
        </p:txBody>
      </p:sp>
      <p:pic>
        <p:nvPicPr>
          <p:cNvPr id="11268" name="Picture 18" descr="winter_monsoon_logo_brigh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965200"/>
            <a:ext cx="14351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 name="Text Box 20"/>
          <p:cNvSpPr txBox="1">
            <a:spLocks noChangeArrowheads="1"/>
          </p:cNvSpPr>
          <p:nvPr/>
        </p:nvSpPr>
        <p:spPr bwMode="auto">
          <a:xfrm>
            <a:off x="7569200" y="1001713"/>
            <a:ext cx="1289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b="1" dirty="0">
                <a:solidFill>
                  <a:srgbClr val="FFFFFF"/>
                </a:solidFill>
                <a:latin typeface="Arial" charset="0"/>
                <a:ea typeface="ＭＳ Ｐゴシック" charset="0"/>
                <a:cs typeface="ＭＳ Ｐゴシック" charset="0"/>
              </a:rPr>
              <a:t>December</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1978</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January</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1979</a:t>
            </a:r>
          </a:p>
        </p:txBody>
      </p:sp>
      <p:grpSp>
        <p:nvGrpSpPr>
          <p:cNvPr id="3097" name="Group 25"/>
          <p:cNvGrpSpPr>
            <a:grpSpLocks/>
          </p:cNvGrpSpPr>
          <p:nvPr/>
        </p:nvGrpSpPr>
        <p:grpSpPr bwMode="auto">
          <a:xfrm>
            <a:off x="3562350" y="3536950"/>
            <a:ext cx="442913" cy="349250"/>
            <a:chOff x="2244" y="2228"/>
            <a:chExt cx="279" cy="220"/>
          </a:xfrm>
        </p:grpSpPr>
        <p:sp>
          <p:nvSpPr>
            <p:cNvPr id="3093" name="Oval 21"/>
            <p:cNvSpPr>
              <a:spLocks noChangeAspect="1" noChangeArrowheads="1"/>
            </p:cNvSpPr>
            <p:nvPr/>
          </p:nvSpPr>
          <p:spPr bwMode="auto">
            <a:xfrm>
              <a:off x="2465" y="2390"/>
              <a:ext cx="58" cy="58"/>
            </a:xfrm>
            <a:prstGeom prst="ellipse">
              <a:avLst/>
            </a:prstGeom>
            <a:solidFill>
              <a:schemeClr val="hlink"/>
            </a:solidFill>
            <a:ln>
              <a:noFill/>
            </a:ln>
            <a:effectLst/>
            <a:extLs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94" name="Rectangle 22"/>
            <p:cNvSpPr>
              <a:spLocks noChangeArrowheads="1"/>
            </p:cNvSpPr>
            <p:nvPr/>
          </p:nvSpPr>
          <p:spPr bwMode="auto">
            <a:xfrm flipV="1">
              <a:off x="2336" y="2380"/>
              <a:ext cx="117"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96" name="AutoShape 24"/>
            <p:cNvSpPr>
              <a:spLocks noChangeArrowheads="1"/>
            </p:cNvSpPr>
            <p:nvPr/>
          </p:nvSpPr>
          <p:spPr bwMode="auto">
            <a:xfrm flipV="1">
              <a:off x="2244" y="2228"/>
              <a:ext cx="222" cy="164"/>
            </a:xfrm>
            <a:prstGeom prst="triangle">
              <a:avLst>
                <a:gd name="adj" fmla="val 50000"/>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439578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3E63"/>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728663"/>
            <a:ext cx="5857875" cy="57610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5" name="Text Box 3"/>
          <p:cNvSpPr txBox="1">
            <a:spLocks noChangeArrowheads="1"/>
          </p:cNvSpPr>
          <p:nvPr/>
        </p:nvSpPr>
        <p:spPr bwMode="auto">
          <a:xfrm>
            <a:off x="7543800" y="58674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0"/>
              </a:spcBef>
              <a:spcAft>
                <a:spcPct val="0"/>
              </a:spcAft>
              <a:defRPr/>
            </a:pPr>
            <a:r>
              <a:rPr lang="en-US">
                <a:solidFill>
                  <a:srgbClr val="FFFFFF"/>
                </a:solidFill>
                <a:latin typeface="Arial" charset="0"/>
                <a:ea typeface="ＭＳ Ｐゴシック" charset="0"/>
                <a:cs typeface="ＭＳ Ｐゴシック" charset="0"/>
              </a:rPr>
              <a:t>Houze et al. 1981</a:t>
            </a:r>
          </a:p>
        </p:txBody>
      </p:sp>
      <p:sp>
        <p:nvSpPr>
          <p:cNvPr id="8196" name="Text Box 4"/>
          <p:cNvSpPr txBox="1">
            <a:spLocks noChangeArrowheads="1"/>
          </p:cNvSpPr>
          <p:nvPr/>
        </p:nvSpPr>
        <p:spPr bwMode="auto">
          <a:xfrm>
            <a:off x="0" y="165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Radar Obs. of WINTER MONEX Borneo cloud system</a:t>
            </a:r>
          </a:p>
        </p:txBody>
      </p:sp>
      <p:sp>
        <p:nvSpPr>
          <p:cNvPr id="8201" name="Line 9"/>
          <p:cNvSpPr>
            <a:spLocks noChangeShapeType="1"/>
          </p:cNvSpPr>
          <p:nvPr/>
        </p:nvSpPr>
        <p:spPr bwMode="auto">
          <a:xfrm>
            <a:off x="5867400" y="3429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203" name="Group 11"/>
          <p:cNvGrpSpPr>
            <a:grpSpLocks/>
          </p:cNvGrpSpPr>
          <p:nvPr/>
        </p:nvGrpSpPr>
        <p:grpSpPr bwMode="auto">
          <a:xfrm>
            <a:off x="3886200" y="4114800"/>
            <a:ext cx="3200400" cy="981075"/>
            <a:chOff x="2448" y="2592"/>
            <a:chExt cx="2016" cy="618"/>
          </a:xfrm>
        </p:grpSpPr>
        <p:sp>
          <p:nvSpPr>
            <p:cNvPr id="8200" name="Text Box 8"/>
            <p:cNvSpPr txBox="1">
              <a:spLocks noChangeArrowheads="1"/>
            </p:cNvSpPr>
            <p:nvPr/>
          </p:nvSpPr>
          <p:spPr bwMode="auto">
            <a:xfrm>
              <a:off x="3552" y="2832"/>
              <a:ext cx="912" cy="378"/>
            </a:xfrm>
            <a:prstGeom prst="rect">
              <a:avLst/>
            </a:prstGeom>
            <a:solidFill>
              <a:schemeClr val="tx1"/>
            </a:solidFill>
            <a:ln w="1905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b="1">
                  <a:solidFill>
                    <a:srgbClr val="000000"/>
                  </a:solidFill>
                  <a:latin typeface="Arial" charset="0"/>
                  <a:ea typeface="ＭＳ Ｐゴシック" charset="0"/>
                  <a:cs typeface="ＭＳ Ｐゴシック" charset="0"/>
                </a:rPr>
                <a:t>Stratiform Precipitation</a:t>
              </a:r>
            </a:p>
          </p:txBody>
        </p:sp>
        <p:sp>
          <p:nvSpPr>
            <p:cNvPr id="8202" name="Line 10"/>
            <p:cNvSpPr>
              <a:spLocks noChangeShapeType="1"/>
            </p:cNvSpPr>
            <p:nvPr/>
          </p:nvSpPr>
          <p:spPr bwMode="auto">
            <a:xfrm flipH="1" flipV="1">
              <a:off x="2448" y="2592"/>
              <a:ext cx="1104" cy="384"/>
            </a:xfrm>
            <a:prstGeom prst="line">
              <a:avLst/>
            </a:prstGeom>
            <a:noFill/>
            <a:ln w="19050">
              <a:solidFill>
                <a:schemeClr val="bg2"/>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8207" name="Rectangle 15"/>
          <p:cNvSpPr>
            <a:spLocks noChangeArrowheads="1"/>
          </p:cNvSpPr>
          <p:nvPr/>
        </p:nvSpPr>
        <p:spPr bwMode="auto">
          <a:xfrm flipV="1">
            <a:off x="4837113" y="4214813"/>
            <a:ext cx="185737" cy="7461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13" name="Rectangle 21"/>
          <p:cNvSpPr>
            <a:spLocks noChangeArrowheads="1"/>
          </p:cNvSpPr>
          <p:nvPr/>
        </p:nvSpPr>
        <p:spPr bwMode="auto">
          <a:xfrm>
            <a:off x="4724400" y="1905000"/>
            <a:ext cx="1138238" cy="2143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14" name="Rectangle 22"/>
          <p:cNvSpPr>
            <a:spLocks noChangeArrowheads="1"/>
          </p:cNvSpPr>
          <p:nvPr/>
        </p:nvSpPr>
        <p:spPr bwMode="auto">
          <a:xfrm rot="-1410701">
            <a:off x="5791200" y="1828800"/>
            <a:ext cx="3810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15" name="Rectangle 23"/>
          <p:cNvSpPr>
            <a:spLocks noChangeArrowheads="1"/>
          </p:cNvSpPr>
          <p:nvPr/>
        </p:nvSpPr>
        <p:spPr bwMode="auto">
          <a:xfrm>
            <a:off x="5199063" y="1104900"/>
            <a:ext cx="2101850" cy="3000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16" name="Text Box 24"/>
          <p:cNvSpPr txBox="1">
            <a:spLocks noChangeArrowheads="1"/>
          </p:cNvSpPr>
          <p:nvPr/>
        </p:nvSpPr>
        <p:spPr bwMode="auto">
          <a:xfrm>
            <a:off x="4572000" y="2182813"/>
            <a:ext cx="2438400"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0"/>
              </a:spcBef>
              <a:spcAft>
                <a:spcPct val="0"/>
              </a:spcAft>
              <a:defRPr/>
            </a:pPr>
            <a:r>
              <a:rPr lang="en-US" sz="1200" b="1">
                <a:solidFill>
                  <a:srgbClr val="009900"/>
                </a:solidFill>
                <a:latin typeface="Arial" charset="0"/>
                <a:ea typeface="ＭＳ Ｐゴシック" charset="0"/>
                <a:cs typeface="ＭＳ Ｐゴシック" charset="0"/>
              </a:rPr>
              <a:t>BORNEO</a:t>
            </a:r>
          </a:p>
        </p:txBody>
      </p:sp>
      <p:sp>
        <p:nvSpPr>
          <p:cNvPr id="8217" name="Rectangle 25" descr="Light upward diagonal"/>
          <p:cNvSpPr>
            <a:spLocks noChangeArrowheads="1"/>
          </p:cNvSpPr>
          <p:nvPr/>
        </p:nvSpPr>
        <p:spPr bwMode="auto">
          <a:xfrm>
            <a:off x="4567238" y="2143125"/>
            <a:ext cx="2770187" cy="74613"/>
          </a:xfrm>
          <a:prstGeom prst="rect">
            <a:avLst/>
          </a:prstGeom>
          <a:pattFill prst="ltUpDiag">
            <a:fgClr>
              <a:srgbClr val="009900"/>
            </a:fgClr>
            <a:bgClr>
              <a:schemeClr val="tx1"/>
            </a:bgClr>
          </a:patt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18" name="Line 26" descr="Light upward diagonal"/>
          <p:cNvSpPr>
            <a:spLocks noChangeShapeType="1"/>
          </p:cNvSpPr>
          <p:nvPr/>
        </p:nvSpPr>
        <p:spPr bwMode="auto">
          <a:xfrm>
            <a:off x="4572000" y="2133600"/>
            <a:ext cx="2743200" cy="0"/>
          </a:xfrm>
          <a:prstGeom prst="line">
            <a:avLst/>
          </a:prstGeom>
          <a:noFill/>
          <a:ln w="28575">
            <a:solidFill>
              <a:srgbClr val="00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1" name="Rectangle 29" descr="Light upward diagonal"/>
          <p:cNvSpPr>
            <a:spLocks noChangeArrowheads="1"/>
          </p:cNvSpPr>
          <p:nvPr/>
        </p:nvSpPr>
        <p:spPr bwMode="auto">
          <a:xfrm>
            <a:off x="4562475" y="4171950"/>
            <a:ext cx="2770188" cy="74613"/>
          </a:xfrm>
          <a:prstGeom prst="rect">
            <a:avLst/>
          </a:prstGeom>
          <a:pattFill prst="ltUpDiag">
            <a:fgClr>
              <a:srgbClr val="009900"/>
            </a:fgClr>
            <a:bgClr>
              <a:schemeClr val="tx1"/>
            </a:bgClr>
          </a:patt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2" name="Line 30" descr="Light upward diagonal"/>
          <p:cNvSpPr>
            <a:spLocks noChangeShapeType="1"/>
          </p:cNvSpPr>
          <p:nvPr/>
        </p:nvSpPr>
        <p:spPr bwMode="auto">
          <a:xfrm>
            <a:off x="4567238" y="4162425"/>
            <a:ext cx="2743200" cy="0"/>
          </a:xfrm>
          <a:prstGeom prst="line">
            <a:avLst/>
          </a:prstGeom>
          <a:noFill/>
          <a:ln w="28575">
            <a:solidFill>
              <a:srgbClr val="00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4" name="Rectangle 32" descr="Light upward diagonal"/>
          <p:cNvSpPr>
            <a:spLocks noChangeArrowheads="1"/>
          </p:cNvSpPr>
          <p:nvPr/>
        </p:nvSpPr>
        <p:spPr bwMode="auto">
          <a:xfrm>
            <a:off x="4524375" y="6143625"/>
            <a:ext cx="2770188" cy="74613"/>
          </a:xfrm>
          <a:prstGeom prst="rect">
            <a:avLst/>
          </a:prstGeom>
          <a:pattFill prst="ltUpDiag">
            <a:fgClr>
              <a:srgbClr val="009900"/>
            </a:fgClr>
            <a:bgClr>
              <a:schemeClr val="tx1"/>
            </a:bgClr>
          </a:patt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5" name="Line 33" descr="Light upward diagonal"/>
          <p:cNvSpPr>
            <a:spLocks noChangeShapeType="1"/>
          </p:cNvSpPr>
          <p:nvPr/>
        </p:nvSpPr>
        <p:spPr bwMode="auto">
          <a:xfrm>
            <a:off x="4529138" y="6134100"/>
            <a:ext cx="2743200" cy="0"/>
          </a:xfrm>
          <a:prstGeom prst="line">
            <a:avLst/>
          </a:prstGeom>
          <a:noFill/>
          <a:ln w="28575">
            <a:solidFill>
              <a:srgbClr val="00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6" name="Rectangle 34"/>
          <p:cNvSpPr>
            <a:spLocks noChangeArrowheads="1"/>
          </p:cNvSpPr>
          <p:nvPr/>
        </p:nvSpPr>
        <p:spPr bwMode="auto">
          <a:xfrm>
            <a:off x="4864100" y="3898900"/>
            <a:ext cx="1138238" cy="2143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7" name="Rectangle 35"/>
          <p:cNvSpPr>
            <a:spLocks noChangeArrowheads="1"/>
          </p:cNvSpPr>
          <p:nvPr/>
        </p:nvSpPr>
        <p:spPr bwMode="auto">
          <a:xfrm rot="-1410701">
            <a:off x="5930900" y="3822700"/>
            <a:ext cx="3810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28" name="Text Box 36"/>
          <p:cNvSpPr txBox="1">
            <a:spLocks noChangeArrowheads="1"/>
          </p:cNvSpPr>
          <p:nvPr/>
        </p:nvSpPr>
        <p:spPr bwMode="auto">
          <a:xfrm>
            <a:off x="2689225" y="2222500"/>
            <a:ext cx="1349375" cy="2746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0"/>
              </a:spcBef>
              <a:spcAft>
                <a:spcPct val="0"/>
              </a:spcAft>
              <a:defRPr/>
            </a:pPr>
            <a:r>
              <a:rPr lang="en-US" sz="1200" b="1">
                <a:solidFill>
                  <a:srgbClr val="0000FF"/>
                </a:solidFill>
                <a:latin typeface="Arial" charset="0"/>
                <a:ea typeface="ＭＳ Ｐゴシック" charset="0"/>
                <a:cs typeface="ＭＳ Ｐゴシック" charset="0"/>
              </a:rPr>
              <a:t>S. CHINA SEA</a:t>
            </a:r>
          </a:p>
        </p:txBody>
      </p:sp>
      <p:sp>
        <p:nvSpPr>
          <p:cNvPr id="8229" name="Rectangle 37"/>
          <p:cNvSpPr>
            <a:spLocks noChangeArrowheads="1"/>
          </p:cNvSpPr>
          <p:nvPr/>
        </p:nvSpPr>
        <p:spPr bwMode="auto">
          <a:xfrm>
            <a:off x="5334000" y="2971800"/>
            <a:ext cx="609600" cy="457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0" name="Rectangle 38"/>
          <p:cNvSpPr>
            <a:spLocks noChangeArrowheads="1"/>
          </p:cNvSpPr>
          <p:nvPr/>
        </p:nvSpPr>
        <p:spPr bwMode="auto">
          <a:xfrm>
            <a:off x="5257800" y="5133975"/>
            <a:ext cx="457200" cy="2762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1" name="Rectangle 39"/>
          <p:cNvSpPr>
            <a:spLocks noChangeArrowheads="1"/>
          </p:cNvSpPr>
          <p:nvPr/>
        </p:nvSpPr>
        <p:spPr bwMode="auto">
          <a:xfrm>
            <a:off x="2338388" y="3797300"/>
            <a:ext cx="488950" cy="298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2" name="Rectangle 40"/>
          <p:cNvSpPr>
            <a:spLocks noChangeArrowheads="1"/>
          </p:cNvSpPr>
          <p:nvPr/>
        </p:nvSpPr>
        <p:spPr bwMode="auto">
          <a:xfrm>
            <a:off x="2332038" y="3302000"/>
            <a:ext cx="488950" cy="298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3" name="Rectangle 41"/>
          <p:cNvSpPr>
            <a:spLocks noChangeArrowheads="1"/>
          </p:cNvSpPr>
          <p:nvPr/>
        </p:nvSpPr>
        <p:spPr bwMode="auto">
          <a:xfrm>
            <a:off x="2198688" y="5416550"/>
            <a:ext cx="692150" cy="641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4" name="Rectangle 42"/>
          <p:cNvSpPr>
            <a:spLocks noChangeArrowheads="1"/>
          </p:cNvSpPr>
          <p:nvPr/>
        </p:nvSpPr>
        <p:spPr bwMode="auto">
          <a:xfrm>
            <a:off x="2813050" y="5645150"/>
            <a:ext cx="3048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5" name="Rectangle 43"/>
          <p:cNvSpPr>
            <a:spLocks noChangeArrowheads="1"/>
          </p:cNvSpPr>
          <p:nvPr/>
        </p:nvSpPr>
        <p:spPr bwMode="auto">
          <a:xfrm>
            <a:off x="2419350" y="1447800"/>
            <a:ext cx="1060450" cy="641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6" name="Rectangle 44"/>
          <p:cNvSpPr>
            <a:spLocks noChangeArrowheads="1"/>
          </p:cNvSpPr>
          <p:nvPr/>
        </p:nvSpPr>
        <p:spPr bwMode="auto">
          <a:xfrm>
            <a:off x="3879850" y="2439988"/>
            <a:ext cx="3048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7" name="Rectangle 45"/>
          <p:cNvSpPr>
            <a:spLocks noChangeArrowheads="1"/>
          </p:cNvSpPr>
          <p:nvPr/>
        </p:nvSpPr>
        <p:spPr bwMode="auto">
          <a:xfrm>
            <a:off x="3924300" y="4448175"/>
            <a:ext cx="3048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8" name="Rectangle 46"/>
          <p:cNvSpPr>
            <a:spLocks noChangeArrowheads="1"/>
          </p:cNvSpPr>
          <p:nvPr/>
        </p:nvSpPr>
        <p:spPr bwMode="auto">
          <a:xfrm>
            <a:off x="4076700" y="4656138"/>
            <a:ext cx="304800" cy="1397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39" name="Rectangle 47"/>
          <p:cNvSpPr>
            <a:spLocks noChangeArrowheads="1"/>
          </p:cNvSpPr>
          <p:nvPr/>
        </p:nvSpPr>
        <p:spPr bwMode="auto">
          <a:xfrm>
            <a:off x="3886200" y="6172200"/>
            <a:ext cx="3048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40" name="Rectangle 48"/>
          <p:cNvSpPr>
            <a:spLocks noChangeArrowheads="1"/>
          </p:cNvSpPr>
          <p:nvPr/>
        </p:nvSpPr>
        <p:spPr bwMode="auto">
          <a:xfrm>
            <a:off x="4154488" y="2443163"/>
            <a:ext cx="723900" cy="16351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41" name="Rectangle 49"/>
          <p:cNvSpPr>
            <a:spLocks noChangeArrowheads="1"/>
          </p:cNvSpPr>
          <p:nvPr/>
        </p:nvSpPr>
        <p:spPr bwMode="auto">
          <a:xfrm>
            <a:off x="4154488" y="4506913"/>
            <a:ext cx="723900" cy="16351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43" name="Rectangle 51"/>
          <p:cNvSpPr>
            <a:spLocks noChangeArrowheads="1"/>
          </p:cNvSpPr>
          <p:nvPr/>
        </p:nvSpPr>
        <p:spPr bwMode="auto">
          <a:xfrm>
            <a:off x="4195763" y="6324600"/>
            <a:ext cx="436562" cy="1492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244" name="Rectangle 52"/>
          <p:cNvSpPr>
            <a:spLocks noChangeArrowheads="1"/>
          </p:cNvSpPr>
          <p:nvPr/>
        </p:nvSpPr>
        <p:spPr bwMode="auto">
          <a:xfrm>
            <a:off x="4800600" y="4038600"/>
            <a:ext cx="76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3" name="Group 2"/>
          <p:cNvGrpSpPr/>
          <p:nvPr/>
        </p:nvGrpSpPr>
        <p:grpSpPr>
          <a:xfrm>
            <a:off x="4470400" y="3819525"/>
            <a:ext cx="796925" cy="387350"/>
            <a:chOff x="4470400" y="3819525"/>
            <a:chExt cx="796925" cy="387350"/>
          </a:xfrm>
        </p:grpSpPr>
        <p:pic>
          <p:nvPicPr>
            <p:cNvPr id="13319" name="Picture 20" descr="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3819525"/>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4645025" y="3962400"/>
              <a:ext cx="622300" cy="244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1000" b="1" dirty="0" err="1">
                  <a:solidFill>
                    <a:srgbClr val="FF0000"/>
                  </a:solidFill>
                  <a:latin typeface="Arial" charset="0"/>
                  <a:ea typeface="ＭＳ Ｐゴシック" charset="0"/>
                  <a:cs typeface="ＭＳ Ｐゴシック" charset="0"/>
                </a:rPr>
                <a:t>Bintulu</a:t>
              </a:r>
              <a:endParaRPr lang="en-US" sz="1000" b="1" dirty="0">
                <a:solidFill>
                  <a:srgbClr val="FF0000"/>
                </a:solidFill>
                <a:latin typeface="Arial" charset="0"/>
                <a:ea typeface="ＭＳ Ｐゴシック" charset="0"/>
                <a:cs typeface="ＭＳ Ｐゴシック" charset="0"/>
              </a:endParaRPr>
            </a:p>
          </p:txBody>
        </p:sp>
      </p:grpSp>
      <p:grpSp>
        <p:nvGrpSpPr>
          <p:cNvPr id="4" name="Group 3"/>
          <p:cNvGrpSpPr/>
          <p:nvPr/>
        </p:nvGrpSpPr>
        <p:grpSpPr>
          <a:xfrm>
            <a:off x="4470400" y="1761740"/>
            <a:ext cx="796925" cy="387350"/>
            <a:chOff x="4573248" y="1746250"/>
            <a:chExt cx="796925" cy="387350"/>
          </a:xfrm>
        </p:grpSpPr>
        <p:pic>
          <p:nvPicPr>
            <p:cNvPr id="40" name="Picture 20" descr="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248" y="1746250"/>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6"/>
            <p:cNvSpPr txBox="1">
              <a:spLocks noChangeArrowheads="1"/>
            </p:cNvSpPr>
            <p:nvPr/>
          </p:nvSpPr>
          <p:spPr bwMode="auto">
            <a:xfrm>
              <a:off x="4747873" y="1889125"/>
              <a:ext cx="622300" cy="244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1000" b="1" dirty="0" err="1">
                  <a:solidFill>
                    <a:srgbClr val="FF0000"/>
                  </a:solidFill>
                  <a:latin typeface="Arial" charset="0"/>
                  <a:ea typeface="ＭＳ Ｐゴシック" charset="0"/>
                  <a:cs typeface="ＭＳ Ｐゴシック" charset="0"/>
                </a:rPr>
                <a:t>Bintulu</a:t>
              </a:r>
              <a:endParaRPr lang="en-US" sz="1000" b="1" dirty="0">
                <a:solidFill>
                  <a:srgbClr val="FF0000"/>
                </a:solidFill>
                <a:latin typeface="Arial" charset="0"/>
                <a:ea typeface="ＭＳ Ｐゴシック" charset="0"/>
                <a:cs typeface="ＭＳ Ｐゴシック" charset="0"/>
              </a:endParaRPr>
            </a:p>
          </p:txBody>
        </p:sp>
      </p:grpSp>
      <p:grpSp>
        <p:nvGrpSpPr>
          <p:cNvPr id="2" name="Group 1"/>
          <p:cNvGrpSpPr/>
          <p:nvPr/>
        </p:nvGrpSpPr>
        <p:grpSpPr>
          <a:xfrm>
            <a:off x="4470400" y="5784850"/>
            <a:ext cx="722534" cy="389096"/>
            <a:chOff x="4612514" y="5784850"/>
            <a:chExt cx="722534" cy="389096"/>
          </a:xfrm>
        </p:grpSpPr>
        <p:pic>
          <p:nvPicPr>
            <p:cNvPr id="42" name="Picture 20" descr="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514" y="5784850"/>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6"/>
            <p:cNvSpPr txBox="1">
              <a:spLocks noChangeArrowheads="1"/>
            </p:cNvSpPr>
            <p:nvPr/>
          </p:nvSpPr>
          <p:spPr bwMode="auto">
            <a:xfrm>
              <a:off x="4787139" y="5927725"/>
              <a:ext cx="547909" cy="246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1000" b="1" dirty="0" err="1" smtClean="0">
                  <a:solidFill>
                    <a:srgbClr val="FF0000"/>
                  </a:solidFill>
                  <a:latin typeface="Arial" charset="0"/>
                  <a:ea typeface="ＭＳ Ｐゴシック" charset="0"/>
                  <a:cs typeface="ＭＳ Ｐゴシック" charset="0"/>
                </a:rPr>
                <a:t>Bintlu</a:t>
              </a:r>
              <a:endParaRPr lang="en-US" sz="1000" b="1" dirty="0">
                <a:solidFill>
                  <a:srgbClr val="FF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6914725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211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1188"/>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pic>
      <p:sp>
        <p:nvSpPr>
          <p:cNvPr id="3" name="Title 1"/>
          <p:cNvSpPr txBox="1">
            <a:spLocks/>
          </p:cNvSpPr>
          <p:nvPr/>
        </p:nvSpPr>
        <p:spPr>
          <a:xfrm>
            <a:off x="0" y="425450"/>
            <a:ext cx="9144000" cy="984250"/>
          </a:xfrm>
          <a:prstGeom prst="rect">
            <a:avLst/>
          </a:prstGeom>
        </p:spPr>
        <p:txBody>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rPr>
              <a:t>Components seen by A-Train</a:t>
            </a:r>
            <a:endParaRPr lang="en-US" sz="3600" b="1" kern="0" dirty="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endParaRPr>
          </a:p>
        </p:txBody>
      </p:sp>
      <p:sp>
        <p:nvSpPr>
          <p:cNvPr id="12" name="Rectangle 11"/>
          <p:cNvSpPr/>
          <p:nvPr/>
        </p:nvSpPr>
        <p:spPr>
          <a:xfrm>
            <a:off x="5867400" y="431958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497013" y="3867150"/>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ectangle 22"/>
          <p:cNvSpPr/>
          <p:nvPr/>
        </p:nvSpPr>
        <p:spPr>
          <a:xfrm>
            <a:off x="7932738" y="3844925"/>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7895" name="TextBox 8"/>
          <p:cNvSpPr txBox="1">
            <a:spLocks noChangeArrowheads="1"/>
          </p:cNvSpPr>
          <p:nvPr/>
        </p:nvSpPr>
        <p:spPr bwMode="auto">
          <a:xfrm>
            <a:off x="7229475" y="4643438"/>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smtClean="0">
                <a:solidFill>
                  <a:srgbClr val="FFFFFF"/>
                </a:solidFill>
              </a:rPr>
              <a:t>Houze et al. 1989</a:t>
            </a:r>
          </a:p>
        </p:txBody>
      </p:sp>
      <p:grpSp>
        <p:nvGrpSpPr>
          <p:cNvPr id="37888" name="Group 37887"/>
          <p:cNvGrpSpPr>
            <a:grpSpLocks/>
          </p:cNvGrpSpPr>
          <p:nvPr/>
        </p:nvGrpSpPr>
        <p:grpSpPr bwMode="auto">
          <a:xfrm>
            <a:off x="639763" y="2338388"/>
            <a:ext cx="7678737" cy="1651000"/>
            <a:chOff x="639762" y="3152775"/>
            <a:chExt cx="7678739" cy="1651270"/>
          </a:xfrm>
        </p:grpSpPr>
        <p:sp>
          <p:nvSpPr>
            <p:cNvPr id="37908" name="TextBox 9"/>
            <p:cNvSpPr txBox="1">
              <a:spLocks noChangeArrowheads="1"/>
            </p:cNvSpPr>
            <p:nvPr/>
          </p:nvSpPr>
          <p:spPr bwMode="auto">
            <a:xfrm>
              <a:off x="1681955" y="4342380"/>
              <a:ext cx="114935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spcBef>
                  <a:spcPct val="0"/>
                </a:spcBef>
                <a:spcAft>
                  <a:spcPct val="0"/>
                </a:spcAft>
              </a:pPr>
              <a:r>
                <a:rPr lang="en-US" b="1" smtClean="0">
                  <a:solidFill>
                    <a:srgbClr val="4C7BB5"/>
                  </a:solidFill>
                  <a:latin typeface="Century Gothic" charset="0"/>
                  <a:cs typeface="Century Gothic" charset="0"/>
                </a:rPr>
                <a:t>Anvil</a:t>
              </a:r>
            </a:p>
          </p:txBody>
        </p:sp>
        <p:sp>
          <p:nvSpPr>
            <p:cNvPr id="37909" name="TextBox 9"/>
            <p:cNvSpPr txBox="1">
              <a:spLocks noChangeArrowheads="1"/>
            </p:cNvSpPr>
            <p:nvPr/>
          </p:nvSpPr>
          <p:spPr bwMode="auto">
            <a:xfrm>
              <a:off x="6885782" y="4342380"/>
              <a:ext cx="11493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spcBef>
                  <a:spcPct val="0"/>
                </a:spcBef>
                <a:spcAft>
                  <a:spcPct val="0"/>
                </a:spcAft>
              </a:pPr>
              <a:r>
                <a:rPr lang="en-US" b="1" smtClean="0">
                  <a:solidFill>
                    <a:srgbClr val="4C7BB5"/>
                  </a:solidFill>
                  <a:latin typeface="Century Gothic" charset="0"/>
                  <a:cs typeface="Century Gothic" charset="0"/>
                </a:rPr>
                <a:t>Anvil</a:t>
              </a:r>
            </a:p>
          </p:txBody>
        </p:sp>
        <p:sp>
          <p:nvSpPr>
            <p:cNvPr id="30" name="Rectangle 29"/>
            <p:cNvSpPr/>
            <p:nvPr/>
          </p:nvSpPr>
          <p:spPr bwMode="auto">
            <a:xfrm>
              <a:off x="639762" y="3152775"/>
              <a:ext cx="3233738"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1" name="Rectangle 30"/>
            <p:cNvSpPr/>
            <p:nvPr/>
          </p:nvSpPr>
          <p:spPr bwMode="auto">
            <a:xfrm>
              <a:off x="6602414" y="3152775"/>
              <a:ext cx="1716087"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22" name="Group 21"/>
          <p:cNvGrpSpPr>
            <a:grpSpLocks/>
          </p:cNvGrpSpPr>
          <p:nvPr/>
        </p:nvGrpSpPr>
        <p:grpSpPr bwMode="auto">
          <a:xfrm>
            <a:off x="3921125" y="2338388"/>
            <a:ext cx="2667000" cy="2514600"/>
            <a:chOff x="3921125" y="3152775"/>
            <a:chExt cx="2666999" cy="2514870"/>
          </a:xfrm>
        </p:grpSpPr>
        <p:sp>
          <p:nvSpPr>
            <p:cNvPr id="11" name="Rectangle 10"/>
            <p:cNvSpPr/>
            <p:nvPr/>
          </p:nvSpPr>
          <p:spPr>
            <a:xfrm>
              <a:off x="3924300" y="5134188"/>
              <a:ext cx="1790699" cy="419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Rectangle 27"/>
            <p:cNvSpPr/>
            <p:nvPr/>
          </p:nvSpPr>
          <p:spPr>
            <a:xfrm>
              <a:off x="5714999" y="5134188"/>
              <a:ext cx="209550" cy="60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7905" name="Text Box 12"/>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n-US" sz="1800" smtClean="0">
                <a:solidFill>
                  <a:srgbClr val="000000"/>
                </a:solidFill>
                <a:latin typeface="Arial" charset="0"/>
              </a:endParaRPr>
            </a:p>
          </p:txBody>
        </p:sp>
        <p:sp>
          <p:nvSpPr>
            <p:cNvPr id="37906" name="TextBox 9"/>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spcBef>
                  <a:spcPct val="0"/>
                </a:spcBef>
                <a:spcAft>
                  <a:spcPct val="0"/>
                </a:spcAft>
              </a:pPr>
              <a:r>
                <a:rPr lang="en-US" b="1" smtClean="0">
                  <a:solidFill>
                    <a:srgbClr val="4C7BB5"/>
                  </a:solidFill>
                  <a:latin typeface="Century Gothic" charset="0"/>
                  <a:cs typeface="Century Gothic" charset="0"/>
                </a:rPr>
                <a:t>Raining core</a:t>
              </a:r>
            </a:p>
          </p:txBody>
        </p:sp>
        <p:sp>
          <p:nvSpPr>
            <p:cNvPr id="26" name="Rectangle 25"/>
            <p:cNvSpPr/>
            <p:nvPr/>
          </p:nvSpPr>
          <p:spPr bwMode="auto">
            <a:xfrm>
              <a:off x="3932238" y="3152775"/>
              <a:ext cx="2624136" cy="1609898"/>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7898" name="Group 37888"/>
          <p:cNvGrpSpPr>
            <a:grpSpLocks/>
          </p:cNvGrpSpPr>
          <p:nvPr/>
        </p:nvGrpSpPr>
        <p:grpSpPr bwMode="auto">
          <a:xfrm>
            <a:off x="635000" y="1844675"/>
            <a:ext cx="7667625" cy="461963"/>
            <a:chOff x="635000" y="2659630"/>
            <a:chExt cx="7667625" cy="461665"/>
          </a:xfrm>
        </p:grpSpPr>
        <p:sp>
          <p:nvSpPr>
            <p:cNvPr id="37900" name="TextBox 9"/>
            <p:cNvSpPr txBox="1">
              <a:spLocks noChangeArrowheads="1"/>
            </p:cNvSpPr>
            <p:nvPr/>
          </p:nvSpPr>
          <p:spPr bwMode="auto">
            <a:xfrm>
              <a:off x="3851275" y="2659630"/>
              <a:ext cx="266699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spcBef>
                  <a:spcPct val="0"/>
                </a:spcBef>
                <a:spcAft>
                  <a:spcPct val="0"/>
                </a:spcAft>
              </a:pPr>
              <a:r>
                <a:rPr lang="en-US" b="1" dirty="0" smtClean="0">
                  <a:solidFill>
                    <a:srgbClr val="4C7BB5"/>
                  </a:solidFill>
                  <a:latin typeface="Century Gothic" charset="0"/>
                  <a:cs typeface="Century Gothic" charset="0"/>
                </a:rPr>
                <a:t>Cold top</a:t>
              </a:r>
            </a:p>
          </p:txBody>
        </p:sp>
        <p:cxnSp>
          <p:nvCxnSpPr>
            <p:cNvPr id="17" name="Straight Arrow Connector 16"/>
            <p:cNvCxnSpPr/>
            <p:nvPr/>
          </p:nvCxnSpPr>
          <p:spPr>
            <a:xfrm flipH="1">
              <a:off x="635000" y="2889670"/>
              <a:ext cx="3810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883275" y="2915053"/>
              <a:ext cx="2419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7" name="Title 1"/>
          <p:cNvSpPr txBox="1">
            <a:spLocks/>
          </p:cNvSpPr>
          <p:nvPr/>
        </p:nvSpPr>
        <p:spPr>
          <a:xfrm>
            <a:off x="0" y="5478463"/>
            <a:ext cx="9144000" cy="984250"/>
          </a:xfrm>
          <a:prstGeom prst="rect">
            <a:avLst/>
          </a:prstGeom>
        </p:spPr>
        <p:txBody>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rPr>
              <a:t>MODIS, AMSR-E, CloudSat</a:t>
            </a:r>
            <a:endParaRPr lang="en-US" sz="3600" b="1" kern="0" dirty="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endParaRPr>
          </a:p>
        </p:txBody>
      </p:sp>
    </p:spTree>
    <p:extLst>
      <p:ext uri="{BB962C8B-B14F-4D97-AF65-F5344CB8AC3E}">
        <p14:creationId xmlns:p14="http://schemas.microsoft.com/office/powerpoint/2010/main" val="4659731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025" y="906463"/>
            <a:ext cx="772795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087938" y="1135063"/>
            <a:ext cx="603250" cy="1025525"/>
            <a:chOff x="5419948" y="1017096"/>
            <a:chExt cx="603250" cy="1024576"/>
          </a:xfrm>
        </p:grpSpPr>
        <p:sp>
          <p:nvSpPr>
            <p:cNvPr id="44054" name="TextBox 4"/>
            <p:cNvSpPr txBox="1">
              <a:spLocks noChangeArrowheads="1"/>
            </p:cNvSpPr>
            <p:nvPr/>
          </p:nvSpPr>
          <p:spPr bwMode="auto">
            <a:xfrm>
              <a:off x="5419948" y="1017096"/>
              <a:ext cx="603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smtClean="0">
                  <a:solidFill>
                    <a:prstClr val="black"/>
                  </a:solidFill>
                </a:rPr>
                <a:t>260K</a:t>
              </a:r>
            </a:p>
          </p:txBody>
        </p:sp>
        <p:cxnSp>
          <p:nvCxnSpPr>
            <p:cNvPr id="7" name="Curved Connector 6"/>
            <p:cNvCxnSpPr/>
            <p:nvPr/>
          </p:nvCxnSpPr>
          <p:spPr>
            <a:xfrm rot="16200000" flipH="1">
              <a:off x="5340903" y="1626076"/>
              <a:ext cx="712128" cy="119063"/>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a:grpSpLocks/>
          </p:cNvGrpSpPr>
          <p:nvPr/>
        </p:nvGrpSpPr>
        <p:grpSpPr bwMode="auto">
          <a:xfrm>
            <a:off x="5270500" y="1404938"/>
            <a:ext cx="1044575" cy="1525587"/>
            <a:chOff x="6280095" y="1216934"/>
            <a:chExt cx="529418" cy="836153"/>
          </a:xfrm>
        </p:grpSpPr>
        <p:sp>
          <p:nvSpPr>
            <p:cNvPr id="44052" name="TextBox 11"/>
            <p:cNvSpPr txBox="1">
              <a:spLocks noChangeArrowheads="1"/>
            </p:cNvSpPr>
            <p:nvPr/>
          </p:nvSpPr>
          <p:spPr bwMode="auto">
            <a:xfrm>
              <a:off x="6384452" y="1216934"/>
              <a:ext cx="425061" cy="32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smtClean="0">
                  <a:solidFill>
                    <a:prstClr val="black"/>
                  </a:solidFill>
                </a:rPr>
                <a:t>Closed</a:t>
              </a:r>
              <a:br>
                <a:rPr lang="en-US" sz="1600" smtClean="0">
                  <a:solidFill>
                    <a:prstClr val="black"/>
                  </a:solidFill>
                </a:rPr>
              </a:br>
              <a:r>
                <a:rPr lang="en-US" sz="1600" smtClean="0">
                  <a:solidFill>
                    <a:prstClr val="black"/>
                  </a:solidFill>
                </a:rPr>
                <a:t>contour</a:t>
              </a:r>
            </a:p>
          </p:txBody>
        </p:sp>
        <p:cxnSp>
          <p:nvCxnSpPr>
            <p:cNvPr id="13" name="Curved Connector 12"/>
            <p:cNvCxnSpPr/>
            <p:nvPr/>
          </p:nvCxnSpPr>
          <p:spPr>
            <a:xfrm rot="5400000">
              <a:off x="6133354" y="1678647"/>
              <a:ext cx="521182" cy="227698"/>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a:grpSpLocks/>
          </p:cNvGrpSpPr>
          <p:nvPr/>
        </p:nvGrpSpPr>
        <p:grpSpPr bwMode="auto">
          <a:xfrm>
            <a:off x="5791200" y="1487488"/>
            <a:ext cx="1084263" cy="1462087"/>
            <a:chOff x="5791201" y="1486814"/>
            <a:chExt cx="1083834" cy="1462763"/>
          </a:xfrm>
        </p:grpSpPr>
        <p:sp>
          <p:nvSpPr>
            <p:cNvPr id="44050" name="TextBox 18"/>
            <p:cNvSpPr txBox="1">
              <a:spLocks noChangeArrowheads="1"/>
            </p:cNvSpPr>
            <p:nvPr/>
          </p:nvSpPr>
          <p:spPr bwMode="auto">
            <a:xfrm>
              <a:off x="6325786" y="1486814"/>
              <a:ext cx="5492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smtClean="0">
                  <a:solidFill>
                    <a:prstClr val="black"/>
                  </a:solidFill>
                </a:rPr>
                <a:t>Rain</a:t>
              </a:r>
            </a:p>
          </p:txBody>
        </p:sp>
        <p:cxnSp>
          <p:nvCxnSpPr>
            <p:cNvPr id="20" name="Curved Connector 19"/>
            <p:cNvCxnSpPr/>
            <p:nvPr/>
          </p:nvCxnSpPr>
          <p:spPr>
            <a:xfrm rot="5400000">
              <a:off x="5535202" y="2009636"/>
              <a:ext cx="1195940" cy="683942"/>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a:grpSpLocks/>
          </p:cNvGrpSpPr>
          <p:nvPr/>
        </p:nvGrpSpPr>
        <p:grpSpPr bwMode="auto">
          <a:xfrm>
            <a:off x="7096127" y="3446462"/>
            <a:ext cx="956763" cy="1028618"/>
            <a:chOff x="4169531" y="1237970"/>
            <a:chExt cx="958175" cy="1028365"/>
          </a:xfrm>
        </p:grpSpPr>
        <p:sp>
          <p:nvSpPr>
            <p:cNvPr id="44048" name="TextBox 33"/>
            <p:cNvSpPr txBox="1">
              <a:spLocks noChangeArrowheads="1"/>
            </p:cNvSpPr>
            <p:nvPr/>
          </p:nvSpPr>
          <p:spPr bwMode="auto">
            <a:xfrm>
              <a:off x="4392528" y="1927864"/>
              <a:ext cx="735178" cy="33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dirty="0" smtClean="0">
                  <a:solidFill>
                    <a:prstClr val="black"/>
                  </a:solidFill>
                </a:rPr>
                <a:t>“MCS”</a:t>
              </a:r>
            </a:p>
          </p:txBody>
        </p:sp>
        <p:cxnSp>
          <p:nvCxnSpPr>
            <p:cNvPr id="35" name="Curved Connector 34"/>
            <p:cNvCxnSpPr/>
            <p:nvPr/>
          </p:nvCxnSpPr>
          <p:spPr>
            <a:xfrm rot="16200000" flipV="1">
              <a:off x="4048584" y="1358917"/>
              <a:ext cx="785619" cy="543726"/>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9" name="Text Box 2"/>
          <p:cNvSpPr txBox="1">
            <a:spLocks noChangeArrowheads="1"/>
          </p:cNvSpPr>
          <p:nvPr/>
        </p:nvSpPr>
        <p:spPr bwMode="auto">
          <a:xfrm>
            <a:off x="0" y="16668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Century Gothic" charset="0"/>
              </a:rPr>
              <a:t>Identify Mesoscale Convective Systems</a:t>
            </a:r>
          </a:p>
        </p:txBody>
      </p:sp>
      <p:sp>
        <p:nvSpPr>
          <p:cNvPr id="3" name="Rectangle 2"/>
          <p:cNvSpPr/>
          <p:nvPr/>
        </p:nvSpPr>
        <p:spPr>
          <a:xfrm>
            <a:off x="4464050" y="5276850"/>
            <a:ext cx="1182688" cy="530225"/>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 name="Rectangle 20"/>
          <p:cNvSpPr/>
          <p:nvPr/>
        </p:nvSpPr>
        <p:spPr>
          <a:xfrm>
            <a:off x="1533525" y="2001838"/>
            <a:ext cx="1350963" cy="50165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4041" name="TextBox 21"/>
          <p:cNvSpPr txBox="1">
            <a:spLocks noChangeArrowheads="1"/>
          </p:cNvSpPr>
          <p:nvPr/>
        </p:nvSpPr>
        <p:spPr bwMode="auto">
          <a:xfrm>
            <a:off x="1336675" y="2022475"/>
            <a:ext cx="16398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1600" smtClean="0">
                <a:solidFill>
                  <a:prstClr val="black"/>
                </a:solidFill>
              </a:rPr>
              <a:t>Separated</a:t>
            </a:r>
          </a:p>
          <a:p>
            <a:pPr algn="ctr" eaLnBrk="1" fontAlgn="base" hangingPunct="1">
              <a:spcBef>
                <a:spcPct val="0"/>
              </a:spcBef>
              <a:spcAft>
                <a:spcPct val="0"/>
              </a:spcAft>
            </a:pPr>
            <a:r>
              <a:rPr lang="en-US" sz="1600" smtClean="0">
                <a:solidFill>
                  <a:prstClr val="black"/>
                </a:solidFill>
              </a:rPr>
              <a:t>HCS</a:t>
            </a:r>
          </a:p>
        </p:txBody>
      </p:sp>
      <p:sp>
        <p:nvSpPr>
          <p:cNvPr id="6" name="Rectangle 5"/>
          <p:cNvSpPr/>
          <p:nvPr/>
        </p:nvSpPr>
        <p:spPr>
          <a:xfrm>
            <a:off x="1663700" y="2070100"/>
            <a:ext cx="10033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Rectangle 25"/>
          <p:cNvSpPr/>
          <p:nvPr/>
        </p:nvSpPr>
        <p:spPr>
          <a:xfrm>
            <a:off x="4184650" y="5373688"/>
            <a:ext cx="14224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prstClr val="black"/>
                </a:solidFill>
                <a:latin typeface="Calibri"/>
              </a:rPr>
              <a:t>“Connected” active </a:t>
            </a:r>
            <a:r>
              <a:rPr lang="en-US" dirty="0" smtClean="0">
                <a:solidFill>
                  <a:prstClr val="black"/>
                </a:solidFill>
                <a:latin typeface="Calibri"/>
              </a:rPr>
              <a:t>MCS</a:t>
            </a:r>
            <a:endParaRPr lang="en-US" dirty="0">
              <a:solidFill>
                <a:prstClr val="black"/>
              </a:solidFill>
              <a:latin typeface="Calibri"/>
            </a:endParaRPr>
          </a:p>
        </p:txBody>
      </p:sp>
      <p:sp>
        <p:nvSpPr>
          <p:cNvPr id="27" name="Rectangle 26"/>
          <p:cNvSpPr/>
          <p:nvPr/>
        </p:nvSpPr>
        <p:spPr>
          <a:xfrm>
            <a:off x="1422400" y="2057400"/>
            <a:ext cx="14224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prstClr val="black"/>
                </a:solidFill>
                <a:latin typeface="Calibri"/>
              </a:rPr>
              <a:t>“Separated” active </a:t>
            </a:r>
            <a:r>
              <a:rPr lang="en-US" dirty="0" smtClean="0">
                <a:solidFill>
                  <a:prstClr val="black"/>
                </a:solidFill>
                <a:latin typeface="Calibri"/>
              </a:rPr>
              <a:t>MCS</a:t>
            </a:r>
            <a:endParaRPr lang="en-US" dirty="0">
              <a:solidFill>
                <a:prstClr val="black"/>
              </a:solidFill>
              <a:latin typeface="Calibri"/>
            </a:endParaRPr>
          </a:p>
        </p:txBody>
      </p:sp>
      <p:grpSp>
        <p:nvGrpSpPr>
          <p:cNvPr id="36" name="Group 35"/>
          <p:cNvGrpSpPr>
            <a:grpSpLocks/>
          </p:cNvGrpSpPr>
          <p:nvPr/>
        </p:nvGrpSpPr>
        <p:grpSpPr bwMode="auto">
          <a:xfrm>
            <a:off x="5970588" y="1260475"/>
            <a:ext cx="1811337" cy="2233613"/>
            <a:chOff x="5791203" y="716746"/>
            <a:chExt cx="1811577" cy="2232831"/>
          </a:xfrm>
        </p:grpSpPr>
        <p:sp>
          <p:nvSpPr>
            <p:cNvPr id="44046" name="TextBox 36"/>
            <p:cNvSpPr txBox="1">
              <a:spLocks noChangeArrowheads="1"/>
            </p:cNvSpPr>
            <p:nvPr/>
          </p:nvSpPr>
          <p:spPr bwMode="auto">
            <a:xfrm>
              <a:off x="6541973" y="716746"/>
              <a:ext cx="10608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smtClean="0">
                  <a:solidFill>
                    <a:prstClr val="black"/>
                  </a:solidFill>
                </a:rPr>
                <a:t>HeavyRain</a:t>
              </a:r>
            </a:p>
          </p:txBody>
        </p:sp>
        <p:cxnSp>
          <p:nvCxnSpPr>
            <p:cNvPr id="38" name="Curved Connector 37"/>
            <p:cNvCxnSpPr/>
            <p:nvPr/>
          </p:nvCxnSpPr>
          <p:spPr>
            <a:xfrm rot="5400000">
              <a:off x="5341555" y="1458392"/>
              <a:ext cx="1940833" cy="1041538"/>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329235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211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pic>
        <p:nvPicPr>
          <p:cNvPr id="604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1188"/>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pic>
      <p:sp>
        <p:nvSpPr>
          <p:cNvPr id="3" name="Title 1"/>
          <p:cNvSpPr txBox="1">
            <a:spLocks/>
          </p:cNvSpPr>
          <p:nvPr/>
        </p:nvSpPr>
        <p:spPr>
          <a:xfrm>
            <a:off x="0" y="425450"/>
            <a:ext cx="9144000" cy="984250"/>
          </a:xfrm>
          <a:prstGeom prst="rect">
            <a:avLst/>
          </a:prstGeom>
        </p:spPr>
        <p:txBody>
          <a:bodyPr/>
          <a:lstStyle/>
          <a:p>
            <a:pPr algn="ctr" defTabSz="914400" fontAlgn="auto">
              <a:spcBef>
                <a:spcPts val="0"/>
              </a:spcBef>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ea typeface="+mn-ea"/>
                <a:cs typeface="Century Gothic"/>
              </a:rPr>
              <a:t>TRMM separates precipitation</a:t>
            </a:r>
            <a:endParaRPr lang="en-US" sz="3600" b="1" kern="0" dirty="0">
              <a:solidFill>
                <a:srgbClr val="C5E2F8"/>
              </a:solidFill>
              <a:effectLst>
                <a:outerShdw blurRad="50800" dist="38100" dir="2700000" algn="tl" rotWithShape="0">
                  <a:prstClr val="black">
                    <a:alpha val="40000"/>
                  </a:prstClr>
                </a:outerShdw>
              </a:effectLst>
              <a:latin typeface="Century Gothic"/>
              <a:ea typeface="+mn-ea"/>
              <a:cs typeface="Century Gothic"/>
            </a:endParaRPr>
          </a:p>
        </p:txBody>
      </p:sp>
      <p:sp>
        <p:nvSpPr>
          <p:cNvPr id="12" name="Rectangle 11"/>
          <p:cNvSpPr/>
          <p:nvPr/>
        </p:nvSpPr>
        <p:spPr>
          <a:xfrm>
            <a:off x="5867400" y="431958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7" name="Rectangle 6"/>
          <p:cNvSpPr/>
          <p:nvPr/>
        </p:nvSpPr>
        <p:spPr>
          <a:xfrm>
            <a:off x="1497013" y="3867150"/>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23" name="Rectangle 22"/>
          <p:cNvSpPr/>
          <p:nvPr/>
        </p:nvSpPr>
        <p:spPr>
          <a:xfrm>
            <a:off x="7932738" y="3844925"/>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60423" name="TextBox 8"/>
          <p:cNvSpPr txBox="1">
            <a:spLocks noChangeArrowheads="1"/>
          </p:cNvSpPr>
          <p:nvPr/>
        </p:nvSpPr>
        <p:spPr bwMode="auto">
          <a:xfrm>
            <a:off x="7229475" y="4643438"/>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FFFF"/>
                </a:solidFill>
              </a:rPr>
              <a:t>Houze et al. 1989</a:t>
            </a:r>
          </a:p>
        </p:txBody>
      </p:sp>
      <p:grpSp>
        <p:nvGrpSpPr>
          <p:cNvPr id="60424" name="Group 37887"/>
          <p:cNvGrpSpPr>
            <a:grpSpLocks/>
          </p:cNvGrpSpPr>
          <p:nvPr/>
        </p:nvGrpSpPr>
        <p:grpSpPr bwMode="auto">
          <a:xfrm>
            <a:off x="639763" y="2338388"/>
            <a:ext cx="7678737" cy="1651000"/>
            <a:chOff x="639762" y="3152775"/>
            <a:chExt cx="7678739" cy="1651270"/>
          </a:xfrm>
        </p:grpSpPr>
        <p:sp>
          <p:nvSpPr>
            <p:cNvPr id="60442" name="TextBox 9"/>
            <p:cNvSpPr txBox="1">
              <a:spLocks noChangeArrowheads="1"/>
            </p:cNvSpPr>
            <p:nvPr/>
          </p:nvSpPr>
          <p:spPr bwMode="auto">
            <a:xfrm>
              <a:off x="1681955" y="4342380"/>
              <a:ext cx="114935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4C7BB5"/>
                  </a:solidFill>
                  <a:latin typeface="Century Gothic" charset="0"/>
                  <a:cs typeface="Century Gothic" charset="0"/>
                </a:rPr>
                <a:t>Anvil</a:t>
              </a:r>
            </a:p>
          </p:txBody>
        </p:sp>
        <p:sp>
          <p:nvSpPr>
            <p:cNvPr id="60443" name="TextBox 9"/>
            <p:cNvSpPr txBox="1">
              <a:spLocks noChangeArrowheads="1"/>
            </p:cNvSpPr>
            <p:nvPr/>
          </p:nvSpPr>
          <p:spPr bwMode="auto">
            <a:xfrm>
              <a:off x="6885782" y="4342380"/>
              <a:ext cx="11493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4C7BB5"/>
                  </a:solidFill>
                  <a:latin typeface="Century Gothic" charset="0"/>
                  <a:cs typeface="Century Gothic" charset="0"/>
                </a:rPr>
                <a:t>Anvil</a:t>
              </a:r>
            </a:p>
          </p:txBody>
        </p:sp>
        <p:sp>
          <p:nvSpPr>
            <p:cNvPr id="30" name="Rectangle 29"/>
            <p:cNvSpPr/>
            <p:nvPr/>
          </p:nvSpPr>
          <p:spPr bwMode="auto">
            <a:xfrm>
              <a:off x="639762" y="3152775"/>
              <a:ext cx="3233738"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Rectangle 30"/>
            <p:cNvSpPr/>
            <p:nvPr/>
          </p:nvSpPr>
          <p:spPr bwMode="auto">
            <a:xfrm>
              <a:off x="6602414" y="3152775"/>
              <a:ext cx="1716087"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60425" name="Group 21"/>
          <p:cNvGrpSpPr>
            <a:grpSpLocks/>
          </p:cNvGrpSpPr>
          <p:nvPr/>
        </p:nvGrpSpPr>
        <p:grpSpPr bwMode="auto">
          <a:xfrm>
            <a:off x="3921125" y="2338388"/>
            <a:ext cx="2667000" cy="2514600"/>
            <a:chOff x="3921125" y="3152775"/>
            <a:chExt cx="2666999" cy="2514870"/>
          </a:xfrm>
        </p:grpSpPr>
        <p:sp>
          <p:nvSpPr>
            <p:cNvPr id="11" name="Rectangle 10"/>
            <p:cNvSpPr/>
            <p:nvPr/>
          </p:nvSpPr>
          <p:spPr>
            <a:xfrm>
              <a:off x="3924300" y="5134188"/>
              <a:ext cx="1790699" cy="419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28" name="Rectangle 27"/>
            <p:cNvSpPr/>
            <p:nvPr/>
          </p:nvSpPr>
          <p:spPr>
            <a:xfrm>
              <a:off x="5714999" y="5134188"/>
              <a:ext cx="209550" cy="60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60439" name="Text Box 12"/>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solidFill>
                  <a:srgbClr val="000000"/>
                </a:solidFill>
                <a:latin typeface="Arial" charset="0"/>
              </a:endParaRPr>
            </a:p>
          </p:txBody>
        </p:sp>
        <p:sp>
          <p:nvSpPr>
            <p:cNvPr id="60440" name="TextBox 9"/>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4C7BB5"/>
                  </a:solidFill>
                  <a:latin typeface="Century Gothic" charset="0"/>
                  <a:cs typeface="Century Gothic" charset="0"/>
                </a:rPr>
                <a:t>Raining core</a:t>
              </a:r>
            </a:p>
          </p:txBody>
        </p:sp>
        <p:sp>
          <p:nvSpPr>
            <p:cNvPr id="26" name="Rectangle 25"/>
            <p:cNvSpPr/>
            <p:nvPr/>
          </p:nvSpPr>
          <p:spPr bwMode="auto">
            <a:xfrm>
              <a:off x="3932238" y="3152775"/>
              <a:ext cx="2624136" cy="1609898"/>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60426" name="Group 37888"/>
          <p:cNvGrpSpPr>
            <a:grpSpLocks/>
          </p:cNvGrpSpPr>
          <p:nvPr/>
        </p:nvGrpSpPr>
        <p:grpSpPr bwMode="auto">
          <a:xfrm>
            <a:off x="635000" y="1844675"/>
            <a:ext cx="7667625" cy="461963"/>
            <a:chOff x="635000" y="2659630"/>
            <a:chExt cx="7667625" cy="461665"/>
          </a:xfrm>
        </p:grpSpPr>
        <p:sp>
          <p:nvSpPr>
            <p:cNvPr id="60434" name="TextBox 9"/>
            <p:cNvSpPr txBox="1">
              <a:spLocks noChangeArrowheads="1"/>
            </p:cNvSpPr>
            <p:nvPr/>
          </p:nvSpPr>
          <p:spPr bwMode="auto">
            <a:xfrm>
              <a:off x="3851275" y="2659630"/>
              <a:ext cx="266699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4C7BB5"/>
                  </a:solidFill>
                  <a:latin typeface="Century Gothic" charset="0"/>
                  <a:cs typeface="Century Gothic" charset="0"/>
                </a:rPr>
                <a:t>Cold top</a:t>
              </a:r>
            </a:p>
          </p:txBody>
        </p:sp>
        <p:cxnSp>
          <p:nvCxnSpPr>
            <p:cNvPr id="17" name="Straight Arrow Connector 16"/>
            <p:cNvCxnSpPr/>
            <p:nvPr/>
          </p:nvCxnSpPr>
          <p:spPr>
            <a:xfrm flipH="1">
              <a:off x="635000" y="2889670"/>
              <a:ext cx="3810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883275" y="2915053"/>
              <a:ext cx="2419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 name="Group 1"/>
          <p:cNvGrpSpPr>
            <a:grpSpLocks/>
          </p:cNvGrpSpPr>
          <p:nvPr/>
        </p:nvGrpSpPr>
        <p:grpSpPr bwMode="auto">
          <a:xfrm>
            <a:off x="3914775" y="2476500"/>
            <a:ext cx="1846263" cy="1803400"/>
            <a:chOff x="3914265" y="3315914"/>
            <a:chExt cx="1847442" cy="1803400"/>
          </a:xfrm>
        </p:grpSpPr>
        <p:sp>
          <p:nvSpPr>
            <p:cNvPr id="24" name="Rectangle 23"/>
            <p:cNvSpPr/>
            <p:nvPr/>
          </p:nvSpPr>
          <p:spPr bwMode="auto">
            <a:xfrm>
              <a:off x="3914265" y="3733427"/>
              <a:ext cx="1847442" cy="1066800"/>
            </a:xfrm>
            <a:prstGeom prst="rect">
              <a:avLst/>
            </a:prstGeom>
            <a:solidFill>
              <a:srgbClr val="FFFF00">
                <a:alpha val="33000"/>
              </a:srgbClr>
            </a:solidFill>
            <a:ln w="5715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9" name="TextBox 9"/>
            <p:cNvSpPr txBox="1">
              <a:spLocks noChangeArrowheads="1"/>
            </p:cNvSpPr>
            <p:nvPr/>
          </p:nvSpPr>
          <p:spPr bwMode="auto">
            <a:xfrm rot="18191495">
              <a:off x="3898899" y="4048337"/>
              <a:ext cx="1803400" cy="33855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600" b="1" dirty="0" smtClean="0">
                  <a:solidFill>
                    <a:srgbClr val="FFFF00"/>
                  </a:solidFill>
                  <a:effectLst>
                    <a:glow rad="101600">
                      <a:schemeClr val="tx1">
                        <a:alpha val="75000"/>
                      </a:schemeClr>
                    </a:glow>
                  </a:effectLst>
                  <a:latin typeface="Century Gothic" charset="0"/>
                  <a:cs typeface="Century Gothic" charset="0"/>
                </a:rPr>
                <a:t>Stratiform</a:t>
              </a:r>
              <a:endParaRPr lang="en-US" sz="1600" b="1" dirty="0">
                <a:solidFill>
                  <a:srgbClr val="FFFF00"/>
                </a:solidFill>
                <a:effectLst>
                  <a:glow rad="101600">
                    <a:schemeClr val="tx1">
                      <a:alpha val="75000"/>
                    </a:schemeClr>
                  </a:glow>
                </a:effectLst>
                <a:latin typeface="Century Gothic" charset="0"/>
                <a:cs typeface="Century Gothic" charset="0"/>
              </a:endParaRPr>
            </a:p>
          </p:txBody>
        </p:sp>
      </p:grpSp>
      <p:grpSp>
        <p:nvGrpSpPr>
          <p:cNvPr id="5" name="Group 4"/>
          <p:cNvGrpSpPr>
            <a:grpSpLocks/>
          </p:cNvGrpSpPr>
          <p:nvPr/>
        </p:nvGrpSpPr>
        <p:grpSpPr bwMode="auto">
          <a:xfrm>
            <a:off x="5803900" y="2478088"/>
            <a:ext cx="750888" cy="1901825"/>
            <a:chOff x="5816861" y="2899373"/>
            <a:chExt cx="750246" cy="2263785"/>
          </a:xfrm>
        </p:grpSpPr>
        <p:sp>
          <p:nvSpPr>
            <p:cNvPr id="27" name="Rectangle 26"/>
            <p:cNvSpPr/>
            <p:nvPr/>
          </p:nvSpPr>
          <p:spPr bwMode="auto">
            <a:xfrm>
              <a:off x="5816861" y="3394458"/>
              <a:ext cx="750246" cy="1284953"/>
            </a:xfrm>
            <a:prstGeom prst="rect">
              <a:avLst/>
            </a:prstGeom>
            <a:solidFill>
              <a:srgbClr val="FF0000">
                <a:alpha val="33000"/>
              </a:srgbClr>
            </a:solid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6" name="TextBox 9"/>
            <p:cNvSpPr txBox="1">
              <a:spLocks noChangeArrowheads="1"/>
            </p:cNvSpPr>
            <p:nvPr/>
          </p:nvSpPr>
          <p:spPr bwMode="auto">
            <a:xfrm rot="18012064">
              <a:off x="5044860" y="3861989"/>
              <a:ext cx="2263785" cy="33855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600" b="1" dirty="0" smtClean="0">
                  <a:solidFill>
                    <a:srgbClr val="FF0000"/>
                  </a:solidFill>
                  <a:effectLst>
                    <a:glow rad="101600">
                      <a:schemeClr val="tx1">
                        <a:alpha val="75000"/>
                      </a:schemeClr>
                    </a:glow>
                  </a:effectLst>
                  <a:latin typeface="Century Gothic" charset="0"/>
                  <a:cs typeface="Century Gothic" charset="0"/>
                </a:rPr>
                <a:t>Convective</a:t>
              </a:r>
              <a:endParaRPr lang="en-US" sz="1600" b="1" dirty="0">
                <a:solidFill>
                  <a:srgbClr val="FF0000"/>
                </a:solidFill>
                <a:effectLst>
                  <a:glow rad="101600">
                    <a:schemeClr val="tx1">
                      <a:alpha val="75000"/>
                    </a:schemeClr>
                  </a:glow>
                </a:effectLst>
                <a:latin typeface="Century Gothic" charset="0"/>
                <a:cs typeface="Century Gothic" charset="0"/>
              </a:endParaRPr>
            </a:p>
          </p:txBody>
        </p:sp>
      </p:grpSp>
      <p:sp>
        <p:nvSpPr>
          <p:cNvPr id="37" name="Title 1"/>
          <p:cNvSpPr txBox="1">
            <a:spLocks/>
          </p:cNvSpPr>
          <p:nvPr/>
        </p:nvSpPr>
        <p:spPr>
          <a:xfrm>
            <a:off x="-12157" y="5090724"/>
            <a:ext cx="9144000" cy="1379538"/>
          </a:xfrm>
          <a:prstGeom prst="rect">
            <a:avLst/>
          </a:prstGeom>
        </p:spPr>
        <p:txBody>
          <a:bodyPr/>
          <a:lstStyle/>
          <a:p>
            <a:pPr algn="ctr" defTabSz="914400" fontAlgn="auto">
              <a:spcBef>
                <a:spcPts val="0"/>
              </a:spcBef>
              <a:spcAft>
                <a:spcPts val="1200"/>
              </a:spcAft>
              <a:defRPr/>
            </a:pPr>
            <a:endParaRPr lang="en-US" sz="3600" b="1" kern="0" dirty="0">
              <a:solidFill>
                <a:srgbClr val="C5E2F8"/>
              </a:solidFill>
              <a:effectLst>
                <a:outerShdw blurRad="50800" dist="38100" dir="2700000" algn="tl" rotWithShape="0">
                  <a:prstClr val="black">
                    <a:alpha val="40000"/>
                  </a:prstClr>
                </a:outerShdw>
              </a:effectLst>
              <a:latin typeface="Century Gothic"/>
              <a:ea typeface="+mn-ea"/>
              <a:cs typeface="Century Gothic"/>
            </a:endParaRPr>
          </a:p>
        </p:txBody>
      </p:sp>
      <p:grpSp>
        <p:nvGrpSpPr>
          <p:cNvPr id="8" name="Group 7"/>
          <p:cNvGrpSpPr/>
          <p:nvPr/>
        </p:nvGrpSpPr>
        <p:grpSpPr>
          <a:xfrm>
            <a:off x="0" y="5478463"/>
            <a:ext cx="9144000" cy="984250"/>
            <a:chOff x="0" y="5478463"/>
            <a:chExt cx="9144000" cy="984250"/>
          </a:xfrm>
        </p:grpSpPr>
        <p:sp>
          <p:nvSpPr>
            <p:cNvPr id="32" name="Title 1"/>
            <p:cNvSpPr txBox="1">
              <a:spLocks/>
            </p:cNvSpPr>
            <p:nvPr/>
          </p:nvSpPr>
          <p:spPr>
            <a:xfrm>
              <a:off x="0" y="5478463"/>
              <a:ext cx="9144000" cy="984250"/>
            </a:xfrm>
            <a:prstGeom prst="rect">
              <a:avLst/>
            </a:prstGeom>
          </p:spPr>
          <p:txBody>
            <a:bodyPr/>
            <a:lstStyle/>
            <a:p>
              <a:pPr marL="457200" indent="-225425" algn="ctr" defTabSz="914400">
                <a:spcAft>
                  <a:spcPts val="1200"/>
                </a:spcAft>
                <a:buFont typeface="Arial"/>
                <a:buChar char="•"/>
                <a:defRPr/>
              </a:pPr>
              <a:r>
                <a:rPr lang="en-US" sz="2800" b="1" kern="0" dirty="0" smtClean="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rPr>
                <a:t>Deep convective cores</a:t>
              </a:r>
            </a:p>
            <a:p>
              <a:pPr marL="457200" indent="-225425" algn="ctr" defTabSz="914400">
                <a:spcAft>
                  <a:spcPts val="1200"/>
                </a:spcAft>
                <a:buFont typeface="Arial"/>
                <a:buChar char="•"/>
                <a:defRPr/>
              </a:pPr>
              <a:r>
                <a:rPr lang="en-US" sz="2800" b="1" kern="0" dirty="0" smtClean="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rPr>
                <a:t>Broad stratiform regions</a:t>
              </a:r>
              <a:endParaRPr lang="en-US" sz="2800" b="1" kern="0" dirty="0">
                <a:solidFill>
                  <a:srgbClr val="C5E2F8"/>
                </a:solidFill>
                <a:effectLst>
                  <a:outerShdw blurRad="50800" dist="38100" dir="2700000" algn="tl" rotWithShape="0">
                    <a:prstClr val="black">
                      <a:alpha val="40000"/>
                    </a:prstClr>
                  </a:outerShdw>
                </a:effectLst>
                <a:latin typeface="Century Gothic"/>
                <a:ea typeface="ＭＳ Ｐゴシック" charset="0"/>
                <a:cs typeface="Century Gothic"/>
              </a:endParaRPr>
            </a:p>
          </p:txBody>
        </p:sp>
        <p:cxnSp>
          <p:nvCxnSpPr>
            <p:cNvPr id="6" name="Straight Arrow Connector 5"/>
            <p:cNvCxnSpPr/>
            <p:nvPr/>
          </p:nvCxnSpPr>
          <p:spPr>
            <a:xfrm>
              <a:off x="1270054" y="6025436"/>
              <a:ext cx="913819" cy="0"/>
            </a:xfrm>
            <a:prstGeom prst="straightConnector1">
              <a:avLst/>
            </a:prstGeom>
            <a:ln w="76200" cmpd="sng">
              <a:solidFill>
                <a:srgbClr val="B2DBF9"/>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88530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grpSp>
        <p:nvGrpSpPr>
          <p:cNvPr id="48130" name="Group 7"/>
          <p:cNvGrpSpPr>
            <a:grpSpLocks noChangeAspect="1"/>
          </p:cNvGrpSpPr>
          <p:nvPr/>
        </p:nvGrpSpPr>
        <p:grpSpPr bwMode="auto">
          <a:xfrm>
            <a:off x="476250" y="846138"/>
            <a:ext cx="8001000" cy="5502275"/>
            <a:chOff x="285750" y="884238"/>
            <a:chExt cx="8421688" cy="5791202"/>
          </a:xfrm>
        </p:grpSpPr>
        <p:sp>
          <p:nvSpPr>
            <p:cNvPr id="48141" name="Rectangle 8"/>
            <p:cNvSpPr>
              <a:spLocks noChangeArrowheads="1"/>
            </p:cNvSpPr>
            <p:nvPr/>
          </p:nvSpPr>
          <p:spPr bwMode="auto">
            <a:xfrm>
              <a:off x="285750" y="884238"/>
              <a:ext cx="8421688" cy="57912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smtClean="0">
                <a:solidFill>
                  <a:srgbClr val="FFFFFF"/>
                </a:solidFill>
                <a:latin typeface="Arial" charset="0"/>
                <a:ea typeface="ＭＳ Ｐゴシック" charset="0"/>
                <a:cs typeface="ＭＳ Ｐゴシック" charset="0"/>
              </a:endParaRPr>
            </a:p>
          </p:txBody>
        </p:sp>
        <p:grpSp>
          <p:nvGrpSpPr>
            <p:cNvPr id="48142" name="Group 6"/>
            <p:cNvGrpSpPr>
              <a:grpSpLocks/>
            </p:cNvGrpSpPr>
            <p:nvPr/>
          </p:nvGrpSpPr>
          <p:grpSpPr bwMode="auto">
            <a:xfrm>
              <a:off x="533400" y="904875"/>
              <a:ext cx="8174038" cy="5765800"/>
              <a:chOff x="762000" y="822836"/>
              <a:chExt cx="8174160" cy="5766529"/>
            </a:xfrm>
          </p:grpSpPr>
          <p:pic>
            <p:nvPicPr>
              <p:cNvPr id="48144" name="Picture 5"/>
              <p:cNvPicPr>
                <a:picLocks noChangeAspect="1"/>
              </p:cNvPicPr>
              <p:nvPr/>
            </p:nvPicPr>
            <p:blipFill>
              <a:blip r:embed="rId3">
                <a:extLst>
                  <a:ext uri="{28A0092B-C50C-407E-A947-70E740481C1C}">
                    <a14:useLocalDpi xmlns:a14="http://schemas.microsoft.com/office/drawing/2010/main" val="0"/>
                  </a:ext>
                </a:extLst>
              </a:blip>
              <a:srcRect l="6667" t="51018" r="5000" b="3149"/>
              <a:stretch>
                <a:fillRect/>
              </a:stretch>
            </p:blipFill>
            <p:spPr bwMode="auto">
              <a:xfrm>
                <a:off x="762000" y="976821"/>
                <a:ext cx="8174160" cy="56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3"/>
              <p:cNvPicPr>
                <a:picLocks noChangeAspect="1"/>
              </p:cNvPicPr>
              <p:nvPr/>
            </p:nvPicPr>
            <p:blipFill>
              <a:blip r:embed="rId3">
                <a:extLst>
                  <a:ext uri="{28A0092B-C50C-407E-A947-70E740481C1C}">
                    <a14:useLocalDpi xmlns:a14="http://schemas.microsoft.com/office/drawing/2010/main" val="0"/>
                  </a:ext>
                </a:extLst>
              </a:blip>
              <a:srcRect l="6667" t="4382" r="4167" b="51009"/>
              <a:stretch>
                <a:fillRect/>
              </a:stretch>
            </p:blipFill>
            <p:spPr bwMode="auto">
              <a:xfrm>
                <a:off x="782760" y="822836"/>
                <a:ext cx="8153400" cy="53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143" name="Picture 7"/>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285750" y="902618"/>
              <a:ext cx="337812" cy="577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8" name="TextBox 10"/>
          <p:cNvSpPr txBox="1">
            <a:spLocks noChangeArrowheads="1"/>
          </p:cNvSpPr>
          <p:nvPr/>
        </p:nvSpPr>
        <p:spPr bwMode="auto">
          <a:xfrm>
            <a:off x="0" y="12223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A-Train Identification of MCSs</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501650"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33"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smtClean="0">
                <a:solidFill>
                  <a:srgbClr val="343434"/>
                </a:solidFill>
                <a:latin typeface="Arial" charset="0"/>
              </a:rPr>
              <a:t>Smallest 25% (&lt;12,000 km</a:t>
            </a:r>
            <a:r>
              <a:rPr lang="en-US" sz="1800" baseline="30000" smtClean="0">
                <a:solidFill>
                  <a:srgbClr val="343434"/>
                </a:solidFill>
                <a:latin typeface="Arial" charset="0"/>
              </a:rPr>
              <a:t>2</a:t>
            </a:r>
            <a:r>
              <a:rPr lang="en-US" sz="1800" smtClean="0">
                <a:solidFill>
                  <a:srgbClr val="343434"/>
                </a:solidFill>
                <a:latin typeface="Arial" charset="0"/>
              </a:rPr>
              <a:t>)</a:t>
            </a:r>
          </a:p>
        </p:txBody>
      </p:sp>
      <p:sp>
        <p:nvSpPr>
          <p:cNvPr id="48134" name="TextBox 11"/>
          <p:cNvSpPr txBox="1">
            <a:spLocks noChangeArrowheads="1"/>
          </p:cNvSpPr>
          <p:nvPr/>
        </p:nvSpPr>
        <p:spPr bwMode="auto">
          <a:xfrm>
            <a:off x="5245100" y="2543175"/>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smtClean="0">
                <a:solidFill>
                  <a:srgbClr val="343434"/>
                </a:solidFill>
                <a:latin typeface="Arial" charset="0"/>
              </a:rPr>
              <a:t>Largest 25% (&gt;40,000 km</a:t>
            </a:r>
            <a:r>
              <a:rPr lang="en-US" sz="1800" baseline="30000" smtClean="0">
                <a:solidFill>
                  <a:srgbClr val="343434"/>
                </a:solidFill>
                <a:latin typeface="Arial" charset="0"/>
              </a:rPr>
              <a:t>2</a:t>
            </a:r>
            <a:r>
              <a:rPr lang="en-US" sz="1800" smtClean="0">
                <a:solidFill>
                  <a:srgbClr val="343434"/>
                </a:solidFill>
                <a:latin typeface="Arial" charset="0"/>
              </a:rPr>
              <a:t>)</a:t>
            </a:r>
          </a:p>
        </p:txBody>
      </p:sp>
      <p:sp>
        <p:nvSpPr>
          <p:cNvPr id="48135" name="TextBox 12"/>
          <p:cNvSpPr txBox="1">
            <a:spLocks noChangeArrowheads="1"/>
          </p:cNvSpPr>
          <p:nvPr/>
        </p:nvSpPr>
        <p:spPr bwMode="auto">
          <a:xfrm>
            <a:off x="6456363" y="422751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ja-JP" altLang="en-US" sz="1800" smtClean="0">
                <a:solidFill>
                  <a:srgbClr val="343434"/>
                </a:solidFill>
                <a:latin typeface="Arial" charset="0"/>
              </a:rPr>
              <a:t>“</a:t>
            </a:r>
            <a:r>
              <a:rPr lang="en-US" altLang="ja-JP" sz="1800" smtClean="0">
                <a:solidFill>
                  <a:srgbClr val="343434"/>
                </a:solidFill>
                <a:latin typeface="Arial" charset="0"/>
              </a:rPr>
              <a:t>Superclusters</a:t>
            </a:r>
            <a:r>
              <a:rPr lang="ja-JP" altLang="en-US" sz="1800" smtClean="0">
                <a:solidFill>
                  <a:srgbClr val="343434"/>
                </a:solidFill>
                <a:latin typeface="Arial" charset="0"/>
              </a:rPr>
              <a:t>”</a:t>
            </a:r>
            <a:endParaRPr lang="en-US" sz="1800" smtClean="0">
              <a:solidFill>
                <a:srgbClr val="343434"/>
              </a:solidFill>
              <a:latin typeface="Arial" charset="0"/>
            </a:endParaRPr>
          </a:p>
        </p:txBody>
      </p:sp>
      <p:sp>
        <p:nvSpPr>
          <p:cNvPr id="14" name="TextBox 8"/>
          <p:cNvSpPr txBox="1">
            <a:spLocks noChangeArrowheads="1"/>
          </p:cNvSpPr>
          <p:nvPr/>
        </p:nvSpPr>
        <p:spPr bwMode="auto">
          <a:xfrm>
            <a:off x="5529263" y="6048375"/>
            <a:ext cx="264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defRPr/>
            </a:pPr>
            <a:r>
              <a:rPr lang="en-US" sz="1600" kern="0" dirty="0" smtClean="0">
                <a:solidFill>
                  <a:prstClr val="white">
                    <a:lumMod val="85000"/>
                    <a:lumOff val="15000"/>
                  </a:prstClr>
                </a:solidFill>
                <a:latin typeface="Calibri" charset="0"/>
              </a:rPr>
              <a:t>Yuan and Houze 2010</a:t>
            </a:r>
            <a:endParaRPr lang="en-US" sz="1600" kern="0" dirty="0">
              <a:solidFill>
                <a:prstClr val="white">
                  <a:lumMod val="85000"/>
                  <a:lumOff val="15000"/>
                </a:prstClr>
              </a:solidFill>
              <a:latin typeface="Calibri" charset="0"/>
            </a:endParaRPr>
          </a:p>
        </p:txBody>
      </p:sp>
      <p:sp>
        <p:nvSpPr>
          <p:cNvPr id="2" name="Rectangle 1"/>
          <p:cNvSpPr/>
          <p:nvPr/>
        </p:nvSpPr>
        <p:spPr>
          <a:xfrm>
            <a:off x="1747838" y="909638"/>
            <a:ext cx="720725" cy="3603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6" name="Rectangle 15"/>
          <p:cNvSpPr/>
          <p:nvPr/>
        </p:nvSpPr>
        <p:spPr>
          <a:xfrm>
            <a:off x="1747838" y="2571750"/>
            <a:ext cx="720725" cy="36036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7" name="Rectangle 16"/>
          <p:cNvSpPr/>
          <p:nvPr/>
        </p:nvSpPr>
        <p:spPr>
          <a:xfrm>
            <a:off x="1747838" y="4268788"/>
            <a:ext cx="1235075" cy="3603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8" name="TextBox 8"/>
          <p:cNvSpPr txBox="1">
            <a:spLocks noChangeArrowheads="1"/>
          </p:cNvSpPr>
          <p:nvPr/>
        </p:nvSpPr>
        <p:spPr bwMode="auto">
          <a:xfrm>
            <a:off x="5681663" y="6007100"/>
            <a:ext cx="264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defRPr/>
            </a:pPr>
            <a:r>
              <a:rPr lang="en-US" sz="1600" kern="0" dirty="0" smtClean="0">
                <a:solidFill>
                  <a:prstClr val="black"/>
                </a:solidFill>
                <a:latin typeface="Calibri" charset="0"/>
              </a:rPr>
              <a:t>Yuan and Houze 2010</a:t>
            </a:r>
            <a:endParaRPr lang="en-US" sz="1600" kern="0" dirty="0">
              <a:solidFill>
                <a:prstClr val="black"/>
              </a:solidFill>
              <a:latin typeface="Calibri" charset="0"/>
            </a:endParaRPr>
          </a:p>
        </p:txBody>
      </p:sp>
    </p:spTree>
    <p:extLst>
      <p:ext uri="{BB962C8B-B14F-4D97-AF65-F5344CB8AC3E}">
        <p14:creationId xmlns:p14="http://schemas.microsoft.com/office/powerpoint/2010/main" val="39812554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3200" b="1" dirty="0" smtClean="0">
                <a:solidFill>
                  <a:srgbClr val="B9D3EF"/>
                </a:solidFill>
                <a:effectLst>
                  <a:outerShdw blurRad="38100" dist="38100" dir="2700000" algn="tl">
                    <a:srgbClr val="000000">
                      <a:alpha val="43137"/>
                    </a:srgbClr>
                  </a:outerShdw>
                </a:effectLst>
                <a:latin typeface="Century Gothic" charset="0"/>
                <a:cs typeface="Arial" charset="0"/>
              </a:rPr>
              <a:t>Frequency of MCS anvils over tropics</a:t>
            </a:r>
            <a:endParaRPr lang="en-US" sz="2000" b="1" dirty="0" smtClean="0">
              <a:solidFill>
                <a:srgbClr val="B9D3EF"/>
              </a:solidFill>
              <a:effectLst>
                <a:outerShdw blurRad="38100" dist="38100" dir="2700000" algn="tl">
                  <a:srgbClr val="000000">
                    <a:alpha val="43137"/>
                  </a:srgbClr>
                </a:outerShdw>
              </a:effectLst>
              <a:latin typeface="Century Gothic" charset="0"/>
              <a:cs typeface="Arial" charset="0"/>
            </a:endParaRPr>
          </a:p>
        </p:txBody>
      </p:sp>
      <p:sp>
        <p:nvSpPr>
          <p:cNvPr id="2" name="Rectangle 1"/>
          <p:cNvSpPr/>
          <p:nvPr/>
        </p:nvSpPr>
        <p:spPr>
          <a:xfrm>
            <a:off x="1574800" y="820738"/>
            <a:ext cx="6216650" cy="588645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3252" name="Picture 9"/>
          <p:cNvPicPr>
            <a:picLocks noChangeAspect="1"/>
          </p:cNvPicPr>
          <p:nvPr/>
        </p:nvPicPr>
        <p:blipFill>
          <a:blip r:embed="rId2">
            <a:extLst>
              <a:ext uri="{28A0092B-C50C-407E-A947-70E740481C1C}">
                <a14:useLocalDpi xmlns:a14="http://schemas.microsoft.com/office/drawing/2010/main" val="0"/>
              </a:ext>
            </a:extLst>
          </a:blip>
          <a:srcRect l="4736" r="3712" b="6104"/>
          <a:stretch>
            <a:fillRect/>
          </a:stretch>
        </p:blipFill>
        <p:spPr bwMode="auto">
          <a:xfrm>
            <a:off x="1611313" y="847725"/>
            <a:ext cx="6181725"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p:cNvSpPr txBox="1">
            <a:spLocks noChangeArrowheads="1"/>
          </p:cNvSpPr>
          <p:nvPr/>
        </p:nvSpPr>
        <p:spPr bwMode="auto">
          <a:xfrm>
            <a:off x="5397500" y="6365875"/>
            <a:ext cx="238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defRPr/>
            </a:pPr>
            <a:r>
              <a:rPr lang="en-US" sz="1600" kern="0" dirty="0" smtClean="0">
                <a:solidFill>
                  <a:prstClr val="black">
                    <a:lumMod val="65000"/>
                    <a:lumOff val="35000"/>
                  </a:prstClr>
                </a:solidFill>
                <a:latin typeface="Calibri" charset="0"/>
              </a:rPr>
              <a:t>Yuan and Houze 2010</a:t>
            </a:r>
            <a:endParaRPr lang="en-US" sz="1600" kern="0" dirty="0">
              <a:solidFill>
                <a:prstClr val="black">
                  <a:lumMod val="65000"/>
                  <a:lumOff val="35000"/>
                </a:prstClr>
              </a:solidFill>
              <a:latin typeface="Calibri" charset="0"/>
            </a:endParaRPr>
          </a:p>
        </p:txBody>
      </p:sp>
      <p:sp>
        <p:nvSpPr>
          <p:cNvPr id="6" name="Oval 5"/>
          <p:cNvSpPr/>
          <p:nvPr/>
        </p:nvSpPr>
        <p:spPr>
          <a:xfrm>
            <a:off x="7386638" y="2976563"/>
            <a:ext cx="457200" cy="431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Oval 6"/>
          <p:cNvSpPr/>
          <p:nvPr/>
        </p:nvSpPr>
        <p:spPr>
          <a:xfrm>
            <a:off x="7346421" y="4695296"/>
            <a:ext cx="457200" cy="431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1895302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30 at 1.58.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198" y="16712"/>
            <a:ext cx="4335200" cy="3459290"/>
          </a:xfrm>
          <a:prstGeom prst="rect">
            <a:avLst/>
          </a:prstGeom>
        </p:spPr>
      </p:pic>
      <p:pic>
        <p:nvPicPr>
          <p:cNvPr id="3" name="Picture 2" descr="Screen Shot 2014-10-30 at 1.57.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0" y="16712"/>
            <a:ext cx="4373886" cy="3494713"/>
          </a:xfrm>
          <a:prstGeom prst="rect">
            <a:avLst/>
          </a:prstGeom>
        </p:spPr>
      </p:pic>
      <p:pic>
        <p:nvPicPr>
          <p:cNvPr id="5" name="Picture 4" descr="Screen Shot 2014-10-30 at 1.58.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28" y="3459290"/>
            <a:ext cx="4295667" cy="3398710"/>
          </a:xfrm>
          <a:prstGeom prst="rect">
            <a:avLst/>
          </a:prstGeom>
        </p:spPr>
      </p:pic>
      <p:sp>
        <p:nvSpPr>
          <p:cNvPr id="7" name="Content Placeholder 6"/>
          <p:cNvSpPr>
            <a:spLocks noGrp="1"/>
          </p:cNvSpPr>
          <p:nvPr>
            <p:ph idx="1"/>
          </p:nvPr>
        </p:nvSpPr>
        <p:spPr>
          <a:xfrm>
            <a:off x="4979281" y="3877082"/>
            <a:ext cx="3759525" cy="2432912"/>
          </a:xfrm>
        </p:spPr>
        <p:txBody>
          <a:bodyPr>
            <a:normAutofit fontScale="85000" lnSpcReduction="10000"/>
          </a:bodyPr>
          <a:lstStyle/>
          <a:p>
            <a:r>
              <a:rPr lang="en-US" dirty="0" smtClean="0"/>
              <a:t>Frequency of </a:t>
            </a:r>
            <a:br>
              <a:rPr lang="en-US" dirty="0" smtClean="0"/>
            </a:br>
            <a:r>
              <a:rPr lang="en-US" dirty="0" smtClean="0"/>
              <a:t>small separated, </a:t>
            </a:r>
            <a:br>
              <a:rPr lang="en-US" dirty="0" smtClean="0"/>
            </a:br>
            <a:r>
              <a:rPr lang="en-US" dirty="0" smtClean="0"/>
              <a:t>large </a:t>
            </a:r>
            <a:r>
              <a:rPr lang="en-US" dirty="0"/>
              <a:t>separated, and </a:t>
            </a:r>
            <a:r>
              <a:rPr lang="en-US" dirty="0" smtClean="0"/>
              <a:t>connected MCSs for Jan, Feb, Nov, and Dec 2007-2010 (all times)</a:t>
            </a:r>
            <a:endParaRPr lang="en-US" dirty="0"/>
          </a:p>
        </p:txBody>
      </p:sp>
    </p:spTree>
    <p:extLst>
      <p:ext uri="{BB962C8B-B14F-4D97-AF65-F5344CB8AC3E}">
        <p14:creationId xmlns:p14="http://schemas.microsoft.com/office/powerpoint/2010/main" val="13951679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latin typeface="Arial"/>
            <a:cs typeface="Arial"/>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1746</TotalTime>
  <Words>845</Words>
  <Application>Microsoft Macintosh PowerPoint</Application>
  <PresentationFormat>On-screen Show (4:3)</PresentationFormat>
  <Paragraphs>88</Paragraphs>
  <Slides>17</Slides>
  <Notes>6</Notes>
  <HiddenSlides>0</HiddenSlides>
  <MMClips>0</MMClips>
  <ScaleCrop>false</ScaleCrop>
  <HeadingPairs>
    <vt:vector size="4" baseType="variant">
      <vt:variant>
        <vt:lpstr>Theme</vt:lpstr>
      </vt:variant>
      <vt:variant>
        <vt:i4>5</vt:i4>
      </vt:variant>
      <vt:variant>
        <vt:lpstr>Slide Titles</vt:lpstr>
      </vt:variant>
      <vt:variant>
        <vt:i4>17</vt:i4>
      </vt:variant>
    </vt:vector>
  </HeadingPairs>
  <TitlesOfParts>
    <vt:vector size="22" baseType="lpstr">
      <vt:lpstr>Office Theme</vt:lpstr>
      <vt:lpstr>Default Design</vt:lpstr>
      <vt:lpstr>2_Office Theme</vt:lpstr>
      <vt:lpstr>3_Office Theme</vt:lpstr>
      <vt:lpstr>5_Office Theme</vt:lpstr>
      <vt:lpstr> Maritime Continent Convection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separated MCSs</vt:lpstr>
      <vt:lpstr>Large, separated MCSs</vt:lpstr>
      <vt:lpstr>PowerPoint Presentation</vt:lpstr>
      <vt:lpstr>Connected MCSs</vt:lpstr>
      <vt:lpstr>PowerPoint Presentation</vt:lpstr>
      <vt:lpstr>PowerPoint Presentation</vt:lpstr>
      <vt:lpstr> End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Rowe</dc:creator>
  <cp:lastModifiedBy>Robert Houze</cp:lastModifiedBy>
  <cp:revision>81</cp:revision>
  <dcterms:created xsi:type="dcterms:W3CDTF">2014-10-30T20:56:42Z</dcterms:created>
  <dcterms:modified xsi:type="dcterms:W3CDTF">2014-11-06T13:39:22Z</dcterms:modified>
</cp:coreProperties>
</file>