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4137" r:id="rId2"/>
  </p:sldMasterIdLst>
  <p:notesMasterIdLst>
    <p:notesMasterId r:id="rId21"/>
  </p:notesMasterIdLst>
  <p:sldIdLst>
    <p:sldId id="522" r:id="rId3"/>
    <p:sldId id="525" r:id="rId4"/>
    <p:sldId id="420" r:id="rId5"/>
    <p:sldId id="419" r:id="rId6"/>
    <p:sldId id="298" r:id="rId7"/>
    <p:sldId id="340" r:id="rId8"/>
    <p:sldId id="342" r:id="rId9"/>
    <p:sldId id="423" r:id="rId10"/>
    <p:sldId id="425" r:id="rId11"/>
    <p:sldId id="435" r:id="rId12"/>
    <p:sldId id="480" r:id="rId13"/>
    <p:sldId id="526" r:id="rId14"/>
    <p:sldId id="426" r:id="rId15"/>
    <p:sldId id="416" r:id="rId16"/>
    <p:sldId id="470" r:id="rId17"/>
    <p:sldId id="421" r:id="rId18"/>
    <p:sldId id="455" r:id="rId19"/>
    <p:sldId id="528"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80519"/>
    <a:srgbClr val="C7C1D2"/>
    <a:srgbClr val="BBE4EF"/>
    <a:srgbClr val="A2DBE9"/>
    <a:srgbClr val="B0C9E8"/>
    <a:srgbClr val="4D3C3F"/>
    <a:srgbClr val="FFFFFF"/>
    <a:srgbClr val="B9D4F0"/>
    <a:srgbClr val="25405F"/>
    <a:srgbClr val="FFF8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672" y="-104"/>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4114CC3-F52D-8546-81E0-DCAF6A53FD73}" type="datetimeFigureOut">
              <a:rPr lang="en-US"/>
              <a:pPr>
                <a:defRPr/>
              </a:pPr>
              <a:t>10/3/14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FC4298A-82C3-084A-BA46-1656D08C4E2B}" type="slidenum">
              <a:rPr lang="en-US"/>
              <a:pPr>
                <a:defRPr/>
              </a:pPr>
              <a:t>‹#›</a:t>
            </a:fld>
            <a:endParaRPr lang="en-US"/>
          </a:p>
        </p:txBody>
      </p:sp>
    </p:spTree>
    <p:extLst>
      <p:ext uri="{BB962C8B-B14F-4D97-AF65-F5344CB8AC3E}">
        <p14:creationId xmlns:p14="http://schemas.microsoft.com/office/powerpoint/2010/main" val="3408481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CloudSat: W-band, 94 GHz, 3 mm</a:t>
            </a:r>
          </a:p>
          <a:p>
            <a:pPr eaLnBrk="1" hangingPunct="1">
              <a:spcBef>
                <a:spcPct val="0"/>
              </a:spcBef>
            </a:pPr>
            <a:r>
              <a:rPr lang="en-US">
                <a:latin typeface="Calibri" charset="0"/>
              </a:rPr>
              <a:t>TRMM: Ka-band, 13.8 GHz, 2.17 cm</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0D7FF39-348B-CD4F-B4EC-FB1D0E4C3D76}" type="slidenum">
              <a:rPr lang="en-US" sz="1200">
                <a:solidFill>
                  <a:srgbClr val="000000"/>
                </a:solidFill>
              </a:rPr>
              <a:pPr eaLnBrk="1" fontAlgn="base" hangingPunct="1">
                <a:spcBef>
                  <a:spcPct val="0"/>
                </a:spcBef>
                <a:spcAft>
                  <a:spcPct val="0"/>
                </a:spcAft>
              </a:pPr>
              <a:t>3</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Cause &amp; Effect theme:</a:t>
            </a:r>
          </a:p>
          <a:p>
            <a:pPr eaLnBrk="1" hangingPunct="1">
              <a:spcBef>
                <a:spcPct val="0"/>
              </a:spcBef>
            </a:pPr>
            <a:r>
              <a:rPr lang="en-US">
                <a:latin typeface="Calibri" charset="0"/>
              </a:rPr>
              <a:t>Precipitation</a:t>
            </a:r>
          </a:p>
          <a:p>
            <a:pPr eaLnBrk="1" hangingPunct="1">
              <a:spcBef>
                <a:spcPct val="0"/>
              </a:spcBef>
            </a:pPr>
            <a:r>
              <a:rPr lang="en-US">
                <a:latin typeface="Calibri" charset="0"/>
              </a:rPr>
              <a:t>Warm season rain dominated by storms with wide convective regions (MCSs) in both Africa and South America</a:t>
            </a:r>
          </a:p>
          <a:p>
            <a:pPr eaLnBrk="1" hangingPunct="1">
              <a:spcBef>
                <a:spcPct val="0"/>
              </a:spcBef>
            </a:pPr>
            <a:r>
              <a:rPr lang="en-US">
                <a:latin typeface="Calibri" charset="0"/>
              </a:rPr>
              <a:t>Amazonian precipitation not affected by storms with extreme convective or stratiform features (tropical oceanic)</a:t>
            </a:r>
          </a:p>
          <a:p>
            <a:pPr eaLnBrk="1" hangingPunct="1">
              <a:spcBef>
                <a:spcPct val="0"/>
              </a:spcBef>
            </a:pPr>
            <a:r>
              <a:rPr lang="en-US">
                <a:latin typeface="Calibri" charset="0"/>
              </a:rPr>
              <a:t>Equatorial Africa precipitation dominated by MCSs controlled by AEWs</a:t>
            </a:r>
          </a:p>
          <a:p>
            <a:pPr eaLnBrk="1" hangingPunct="1">
              <a:spcBef>
                <a:spcPct val="0"/>
              </a:spcBef>
            </a:pPr>
            <a:r>
              <a:rPr lang="en-US">
                <a:latin typeface="Calibri" charset="0"/>
              </a:rPr>
              <a:t>Subtropical South America dominated by MCSs controlled by topography </a:t>
            </a:r>
          </a:p>
          <a:p>
            <a:pPr eaLnBrk="1" hangingPunct="1">
              <a:spcBef>
                <a:spcPct val="0"/>
              </a:spcBef>
            </a:pPr>
            <a:endParaRPr lang="en-US">
              <a:latin typeface="Calibri"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28874C1-951F-214B-B5A1-1875CC274DB7}" type="slidenum">
              <a:rPr lang="en-US" sz="1200">
                <a:solidFill>
                  <a:srgbClr val="000000"/>
                </a:solidFill>
              </a:rPr>
              <a:pPr eaLnBrk="1" fontAlgn="base" hangingPunct="1">
                <a:spcBef>
                  <a:spcPct val="0"/>
                </a:spcBef>
                <a:spcAft>
                  <a:spcPct val="0"/>
                </a:spcAft>
              </a:pPr>
              <a:t>16</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CloudSat: W-band, 94 GHz, 3 mm</a:t>
            </a:r>
          </a:p>
          <a:p>
            <a:pPr eaLnBrk="1" hangingPunct="1">
              <a:spcBef>
                <a:spcPct val="0"/>
              </a:spcBef>
            </a:pPr>
            <a:r>
              <a:rPr lang="en-US">
                <a:latin typeface="Calibri" charset="0"/>
              </a:rPr>
              <a:t>TRMM: Ka-band, 13.8 GHz, 2.17 cm</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8E279F7-50C1-284A-BCC6-C5DB143164CC}" type="slidenum">
              <a:rPr lang="en-US" sz="1200">
                <a:solidFill>
                  <a:srgbClr val="000000"/>
                </a:solidFill>
              </a:rPr>
              <a:pPr eaLnBrk="1" hangingPunct="1"/>
              <a:t>18</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basic components of an MCS can be simplified into 3 main features, which can be identified and MEASURED by satellite. The combination of these three properties can be used to identify an MCS if they satisfy certain criteria. Thus we can determine when and where MCSs occur around the globe. In addition we can determine how the properties of these three components vary from region to region. How big and wide is the cold top; how big and intense is the raining core; how thick are the anvils; and what are the characteristics of their internal structure. And how do these properties vary around the globe? One cannot holistically determine  the properties of MCSs by identifying one of these properties alone. It’s important to see and evaluate all 3.</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CC18CD1-3FFC-8B4C-BD03-BD62F8A0C759}" type="slidenum">
              <a:rPr lang="en-US" sz="1200">
                <a:solidFill>
                  <a:srgbClr val="000000"/>
                </a:solidFill>
              </a:rPr>
              <a:pPr eaLnBrk="1" fontAlgn="base" hangingPunct="1">
                <a:spcBef>
                  <a:spcPct val="0"/>
                </a:spcBef>
                <a:spcAft>
                  <a:spcPct val="0"/>
                </a:spcAft>
              </a:pPr>
              <a:t>4</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solidFill>
                  <a:srgbClr val="000000"/>
                </a:solidFill>
                <a:latin typeface="Calibri" charset="0"/>
              </a:rPr>
              <a:t>A-Train offers the ability to see all 3 characteristics simultaneously. We take advantage of this ability. </a:t>
            </a: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6CDDAE7-5F3E-6E4B-A621-1887B18824E3}" type="slidenum">
              <a:rPr lang="en-US" sz="1200">
                <a:solidFill>
                  <a:srgbClr val="000000"/>
                </a:solidFill>
              </a:rPr>
              <a:pPr eaLnBrk="1" fontAlgn="base" hangingPunct="1">
                <a:spcBef>
                  <a:spcPct val="0"/>
                </a:spcBef>
                <a:spcAft>
                  <a:spcPct val="0"/>
                </a:spcAft>
              </a:pPr>
              <a:t>5</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Size of MCS is size of cold cloud top. To qualify as MCS, must have large cold cloud top, large rain area, and some heavy rain. This figure shows spatial distribution of active MCSs. Color of each point shows the number of active MCSs found within a circular area with radius of five degrees centered on that point. (a) Small separated MCSs (&lt;12,000km2; i.e., the smallest 25%) in DJF, (b) large separated MCS (&gt;40,000km2; i.e., the largest 25%) in DJF, (c) connected MCS in DJF, (d)-(f) same as (a)-(c) except for JJA.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9837873-70E1-B043-AB32-853F809B6EF2}" type="slidenum">
              <a:rPr lang="en-US" sz="1200">
                <a:solidFill>
                  <a:srgbClr val="000000"/>
                </a:solidFill>
              </a:rPr>
              <a:pPr eaLnBrk="1" fontAlgn="base" hangingPunct="1">
                <a:spcBef>
                  <a:spcPct val="0"/>
                </a:spcBef>
                <a:spcAft>
                  <a:spcPct val="0"/>
                </a:spcAft>
              </a:pPr>
              <a:t>6</a:t>
            </a:fld>
            <a:endParaRPr 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Normalized by dimension of the MCS rain area</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8360EC4-A287-8541-B611-364C98A80447}" type="slidenum">
              <a:rPr lang="en-US" sz="1200">
                <a:solidFill>
                  <a:srgbClr val="000000"/>
                </a:solidFill>
              </a:rPr>
              <a:pPr eaLnBrk="1" fontAlgn="base" hangingPunct="1">
                <a:spcBef>
                  <a:spcPct val="0"/>
                </a:spcBef>
                <a:spcAft>
                  <a:spcPct val="0"/>
                </a:spcAft>
              </a:pPr>
              <a:t>8</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Black curves are medians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A8BD497-C16B-434F-BEDA-EDDD98A368CF}" type="slidenum">
              <a:rPr lang="en-US" sz="1200"/>
              <a:pPr eaLnBrk="1" fontAlgn="base" hangingPunct="1">
                <a:spcBef>
                  <a:spcPct val="0"/>
                </a:spcBef>
                <a:spcAft>
                  <a:spcPct val="0"/>
                </a:spcAft>
              </a:pPr>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now look briefly at how we combine 2 of these properties to first identify MCSs</a:t>
            </a:r>
          </a:p>
          <a:p>
            <a:pPr eaLnBrk="1" hangingPunct="1">
              <a:spcBef>
                <a:spcPct val="0"/>
              </a:spcBef>
            </a:pPr>
            <a:r>
              <a:rPr lang="en-US">
                <a:latin typeface="Calibri" charset="0"/>
              </a:rPr>
              <a:t>CloudSat: W-band, 94 GHz, 3 mm</a:t>
            </a:r>
          </a:p>
          <a:p>
            <a:pPr eaLnBrk="1" hangingPunct="1">
              <a:spcBef>
                <a:spcPct val="0"/>
              </a:spcBef>
            </a:pPr>
            <a:r>
              <a:rPr lang="en-US">
                <a:latin typeface="Calibri" charset="0"/>
              </a:rPr>
              <a:t>TRMM: Ka-band, 13.8 GHz, 2.17 cm</a:t>
            </a:r>
          </a:p>
          <a:p>
            <a:pPr eaLnBrk="1" hangingPunct="1">
              <a:spcBef>
                <a:spcPct val="0"/>
              </a:spcBef>
            </a:pPr>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B1370A-6ADB-C540-AB84-FC8DAC3466BC}" type="slidenum">
              <a:rPr lang="en-US" sz="1200">
                <a:solidFill>
                  <a:srgbClr val="000000"/>
                </a:solidFill>
              </a:rPr>
              <a:pPr eaLnBrk="1" fontAlgn="base" hangingPunct="1">
                <a:spcBef>
                  <a:spcPct val="0"/>
                </a:spcBef>
                <a:spcAft>
                  <a:spcPct val="0"/>
                </a:spcAft>
              </a:pPr>
              <a:t>10</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basic components of an MCS can be simplified into 3 main features, which can be identified and MEASURED by satellite. The combination of these three properties can be used to identify an MCS if they satisfy certain criteria. Thus we can determine when and where MCSs occur around the globe. In addition we can determine how the properties of these three components vary from region to region. How big and wide is the cold top; how big and intense is the raining core; how thick are the anvils; and what are the characteristics of their internal structure. And how do these properties vary around the globe? One cannot holistically determine  the properties of MCSs by identifying one of these properties alone. It’s important to see and evaluate all 3.</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857031E0-6782-2E46-887F-D650941B092E}" type="slidenum">
              <a:rPr lang="en-US" sz="1200">
                <a:solidFill>
                  <a:srgbClr val="000000"/>
                </a:solidFill>
              </a:rPr>
              <a:pPr eaLnBrk="1" fontAlgn="base" hangingPunct="1">
                <a:spcBef>
                  <a:spcPct val="0"/>
                </a:spcBef>
                <a:spcAft>
                  <a:spcPct val="0"/>
                </a:spcAft>
              </a:pPr>
              <a:t>11</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now look briefly at how we combine 2 of these properties to first identify MCSs</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E12CBA2-08EA-334B-A7E6-A54578FD0E08}" type="slidenum">
              <a:rPr lang="en-US" sz="1200">
                <a:solidFill>
                  <a:srgbClr val="000000"/>
                </a:solidFill>
              </a:rPr>
              <a:pPr eaLnBrk="1" fontAlgn="base" hangingPunct="1">
                <a:spcBef>
                  <a:spcPct val="0"/>
                </a:spcBef>
                <a:spcAft>
                  <a:spcPct val="0"/>
                </a:spcAft>
              </a:pPr>
              <a:t>13</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52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fontAlgn="auto">
              <a:spcBef>
                <a:spcPts val="0"/>
              </a:spcBef>
              <a:spcAft>
                <a:spcPts val="0"/>
              </a:spcAft>
              <a:defRPr>
                <a:latin typeface="+mn-lt"/>
                <a:ea typeface="+mn-ea"/>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fontAlgn="auto">
              <a:spcBef>
                <a:spcPts val="0"/>
              </a:spcBef>
              <a:spcAft>
                <a:spcPts val="0"/>
              </a:spcAft>
              <a:defRPr>
                <a:latin typeface="Calibri"/>
                <a:ea typeface="+mn-ea"/>
                <a:cs typeface="+mn-cs"/>
              </a:defRPr>
            </a:lvl1pPr>
          </a:lstStyle>
          <a:p>
            <a:pPr>
              <a:defRPr/>
            </a:pPr>
            <a:fld id="{333DEB65-26D1-BE41-84E6-A3C08E041AD3}" type="slidenum">
              <a:rPr lang="en-US"/>
              <a:pPr>
                <a:defRPr/>
              </a:pPr>
              <a:t>‹#›</a:t>
            </a:fld>
            <a:endParaRPr lang="en-US"/>
          </a:p>
        </p:txBody>
      </p:sp>
    </p:spTree>
    <p:extLst>
      <p:ext uri="{BB962C8B-B14F-4D97-AF65-F5344CB8AC3E}">
        <p14:creationId xmlns:p14="http://schemas.microsoft.com/office/powerpoint/2010/main" val="378992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fld id="{D1E0B6A9-4BA0-5340-9292-49BFCC1A46B4}" type="slidenum">
              <a:rPr lang="en-US"/>
              <a:pPr>
                <a:defRPr/>
              </a:pPr>
              <a:t>‹#›</a:t>
            </a:fld>
            <a:endParaRPr lang="en-US"/>
          </a:p>
        </p:txBody>
      </p:sp>
    </p:spTree>
    <p:extLst>
      <p:ext uri="{BB962C8B-B14F-4D97-AF65-F5344CB8AC3E}">
        <p14:creationId xmlns:p14="http://schemas.microsoft.com/office/powerpoint/2010/main" val="391065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24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solidFill>
                  <a:srgbClr val="000000"/>
                </a:solidFill>
                <a:latin typeface="Times New Roman" charset="0"/>
                <a:ea typeface="+mn-ea"/>
                <a:cs typeface="+mn-cs"/>
              </a:defRPr>
            </a:lvl1pPr>
          </a:lstStyle>
          <a:p>
            <a:pPr>
              <a:defRPr/>
            </a:pPr>
            <a:fld id="{F33EE915-D73D-DD41-BB00-F8D8804AD384}" type="slidenum">
              <a:rPr lang="en-US"/>
              <a:pPr>
                <a:defRPr/>
              </a:pPr>
              <a:t>‹#›</a:t>
            </a:fld>
            <a:endParaRPr lang="en-US"/>
          </a:p>
        </p:txBody>
      </p:sp>
    </p:spTree>
    <p:extLst>
      <p:ext uri="{BB962C8B-B14F-4D97-AF65-F5344CB8AC3E}">
        <p14:creationId xmlns:p14="http://schemas.microsoft.com/office/powerpoint/2010/main" val="14227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9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fontAlgn="auto">
              <a:spcBef>
                <a:spcPts val="0"/>
              </a:spcBef>
              <a:spcAft>
                <a:spcPts val="0"/>
              </a:spcAft>
              <a:defRPr>
                <a:latin typeface="Calibri"/>
                <a:ea typeface="+mn-ea"/>
                <a:cs typeface="+mn-cs"/>
              </a:defRPr>
            </a:lvl1pPr>
          </a:lstStyle>
          <a:p>
            <a:pPr>
              <a:defRPr/>
            </a:pPr>
            <a:fld id="{A3DBE180-99B4-104A-A27E-CA9B87317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895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fld id="{18CFF18B-C84B-7343-8C9D-9F8262313C8B}"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641729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13" r:id="rId1"/>
    <p:sldLayoutId id="2147484122" r:id="rId2"/>
    <p:sldLayoutId id="2147484124" r:id="rId3"/>
    <p:sldLayoutId id="2147484115" r:id="rId4"/>
    <p:sldLayoutId id="2147484135" r:id="rId5"/>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440412"/>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1" Type="http://schemas.openxmlformats.org/officeDocument/2006/relationships/slideLayout" Target="../slideLayouts/slideLayout3.xml"/><Relationship Id="rId2"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8738" y="148000"/>
            <a:ext cx="9026525" cy="2262158"/>
          </a:xfrm>
          <a:prstGeom prst="rect">
            <a:avLst/>
          </a:prstGeom>
          <a:noFill/>
        </p:spPr>
        <p:txBody>
          <a:bodyPr>
            <a:spAutoFit/>
          </a:bodyPr>
          <a:lstStyle/>
          <a:p>
            <a:pPr algn="ctr"/>
            <a:r>
              <a:rPr lang="en-US" sz="4000" dirty="0">
                <a:solidFill>
                  <a:schemeClr val="bg1"/>
                </a:solidFill>
              </a:rPr>
              <a:t>TRMM and CloudSat analyses in the tropics: Advantages and </a:t>
            </a:r>
            <a:r>
              <a:rPr lang="en-US" sz="4000" dirty="0" smtClean="0">
                <a:solidFill>
                  <a:schemeClr val="bg1"/>
                </a:solidFill>
              </a:rPr>
              <a:t>Limitations</a:t>
            </a:r>
          </a:p>
          <a:p>
            <a:pPr algn="ctr">
              <a:spcBef>
                <a:spcPts val="600"/>
              </a:spcBef>
            </a:pPr>
            <a:r>
              <a:rPr lang="en-US" sz="2800" dirty="0" smtClean="0">
                <a:solidFill>
                  <a:schemeClr val="bg1"/>
                </a:solidFill>
                <a:effectLst>
                  <a:outerShdw blurRad="38100" dist="38100" dir="2700000" algn="tl">
                    <a:srgbClr val="000000"/>
                  </a:outerShdw>
                </a:effectLst>
                <a:latin typeface="Calibri"/>
                <a:cs typeface="Calibri"/>
              </a:rPr>
              <a:t>R. Houze</a:t>
            </a:r>
          </a:p>
          <a:p>
            <a:pPr algn="ctr"/>
            <a:r>
              <a:rPr lang="en-US" sz="2800" dirty="0" smtClean="0">
                <a:solidFill>
                  <a:schemeClr val="bg1"/>
                </a:solidFill>
                <a:effectLst>
                  <a:outerShdw blurRad="38100" dist="38100" dir="2700000" algn="tl">
                    <a:srgbClr val="000000"/>
                  </a:outerShdw>
                </a:effectLst>
                <a:latin typeface="Calibri"/>
                <a:cs typeface="Calibri"/>
              </a:rPr>
              <a:t>University of Washington</a:t>
            </a:r>
            <a:endParaRPr lang="en-US" sz="2800" dirty="0">
              <a:solidFill>
                <a:schemeClr val="bg1"/>
              </a:solidFill>
              <a:effectLst>
                <a:outerShdw blurRad="38100" dist="38100" dir="2700000" algn="tl">
                  <a:srgbClr val="000000"/>
                </a:outerShdw>
              </a:effectLst>
              <a:latin typeface="Calibri"/>
              <a:cs typeface="Calibri"/>
            </a:endParaRPr>
          </a:p>
        </p:txBody>
      </p:sp>
      <p:sp>
        <p:nvSpPr>
          <p:cNvPr id="3" name="TextBox 2"/>
          <p:cNvSpPr txBox="1"/>
          <p:nvPr/>
        </p:nvSpPr>
        <p:spPr>
          <a:xfrm>
            <a:off x="58738" y="6375400"/>
            <a:ext cx="9026525" cy="369332"/>
          </a:xfrm>
          <a:prstGeom prst="rect">
            <a:avLst/>
          </a:prstGeom>
          <a:noFill/>
        </p:spPr>
        <p:txBody>
          <a:bodyPr>
            <a:spAutoFit/>
          </a:bodyPr>
          <a:lstStyle/>
          <a:p>
            <a:pPr algn="ctr">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CaPPM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 Meeting, JPL, Pasadena, October 1, 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4" name="Picture 1" descr="world-extreme-raised.jpg"/>
          <p:cNvPicPr>
            <a:picLocks noChangeAspect="1"/>
          </p:cNvPicPr>
          <p:nvPr/>
        </p:nvPicPr>
        <p:blipFill>
          <a:blip r:embed="rId2">
            <a:extLst>
              <a:ext uri="{28A0092B-C50C-407E-A947-70E740481C1C}">
                <a14:useLocalDpi xmlns:a14="http://schemas.microsoft.com/office/drawing/2010/main" val="0"/>
              </a:ext>
            </a:extLst>
          </a:blip>
          <a:srcRect l="8533" t="-2" b="25206"/>
          <a:stretch>
            <a:fillRect/>
          </a:stretch>
        </p:blipFill>
        <p:spPr bwMode="auto">
          <a:xfrm>
            <a:off x="1467471" y="2731590"/>
            <a:ext cx="6164262"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915020" y="4131765"/>
            <a:ext cx="7740651" cy="1949450"/>
            <a:chOff x="152400" y="3039903"/>
            <a:chExt cx="7740391" cy="1949056"/>
          </a:xfrm>
        </p:grpSpPr>
        <p:grpSp>
          <p:nvGrpSpPr>
            <p:cNvPr id="6" name="Group 3"/>
            <p:cNvGrpSpPr>
              <a:grpSpLocks/>
            </p:cNvGrpSpPr>
            <p:nvPr/>
          </p:nvGrpSpPr>
          <p:grpSpPr bwMode="auto">
            <a:xfrm>
              <a:off x="152400" y="3039903"/>
              <a:ext cx="7740391" cy="1949056"/>
              <a:chOff x="125421" y="2927743"/>
              <a:chExt cx="7740391" cy="1949056"/>
            </a:xfrm>
          </p:grpSpPr>
          <p:pic>
            <p:nvPicPr>
              <p:cNvPr id="8" name="Picture 1" descr="purewa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21" y="2932142"/>
                <a:ext cx="5628283" cy="19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purewave.jpg"/>
              <p:cNvPicPr>
                <a:picLocks noChangeAspect="1"/>
              </p:cNvPicPr>
              <p:nvPr/>
            </p:nvPicPr>
            <p:blipFill>
              <a:blip r:embed="rId3">
                <a:extLst>
                  <a:ext uri="{28A0092B-C50C-407E-A947-70E740481C1C}">
                    <a14:useLocalDpi xmlns:a14="http://schemas.microsoft.com/office/drawing/2010/main" val="0"/>
                  </a:ext>
                </a:extLst>
              </a:blip>
              <a:srcRect l="44089"/>
              <a:stretch>
                <a:fillRect/>
              </a:stretch>
            </p:blipFill>
            <p:spPr bwMode="auto">
              <a:xfrm>
                <a:off x="4718978" y="2927743"/>
                <a:ext cx="3146834" cy="19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4"/>
            <p:cNvSpPr txBox="1">
              <a:spLocks noChangeArrowheads="1"/>
            </p:cNvSpPr>
            <p:nvPr/>
          </p:nvSpPr>
          <p:spPr bwMode="auto">
            <a:xfrm>
              <a:off x="1628134" y="3093224"/>
              <a:ext cx="832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TRMM</a:t>
              </a:r>
            </a:p>
          </p:txBody>
        </p:sp>
      </p:grpSp>
      <p:grpSp>
        <p:nvGrpSpPr>
          <p:cNvPr id="10" name="Group 9"/>
          <p:cNvGrpSpPr>
            <a:grpSpLocks/>
          </p:cNvGrpSpPr>
          <p:nvPr/>
        </p:nvGrpSpPr>
        <p:grpSpPr bwMode="auto">
          <a:xfrm>
            <a:off x="913433" y="2013707"/>
            <a:ext cx="7740650" cy="4378325"/>
            <a:chOff x="3478354" y="-1514022"/>
            <a:chExt cx="7740391" cy="4377952"/>
          </a:xfrm>
        </p:grpSpPr>
        <p:grpSp>
          <p:nvGrpSpPr>
            <p:cNvPr id="11" name="Group 16"/>
            <p:cNvGrpSpPr>
              <a:grpSpLocks/>
            </p:cNvGrpSpPr>
            <p:nvPr/>
          </p:nvGrpSpPr>
          <p:grpSpPr bwMode="auto">
            <a:xfrm>
              <a:off x="3478354" y="-1514022"/>
              <a:ext cx="7740391" cy="4377952"/>
              <a:chOff x="125421" y="2927743"/>
              <a:chExt cx="7740391" cy="1949056"/>
            </a:xfrm>
          </p:grpSpPr>
          <p:pic>
            <p:nvPicPr>
              <p:cNvPr id="13" name="Picture 12" descr="purewa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21" y="2932142"/>
                <a:ext cx="5628283" cy="19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urewave.jpg"/>
              <p:cNvPicPr>
                <a:picLocks noChangeAspect="1"/>
              </p:cNvPicPr>
              <p:nvPr/>
            </p:nvPicPr>
            <p:blipFill>
              <a:blip r:embed="rId3">
                <a:extLst>
                  <a:ext uri="{28A0092B-C50C-407E-A947-70E740481C1C}">
                    <a14:useLocalDpi xmlns:a14="http://schemas.microsoft.com/office/drawing/2010/main" val="0"/>
                  </a:ext>
                </a:extLst>
              </a:blip>
              <a:srcRect l="44089"/>
              <a:stretch>
                <a:fillRect/>
              </a:stretch>
            </p:blipFill>
            <p:spPr bwMode="auto">
              <a:xfrm>
                <a:off x="4718978" y="2927743"/>
                <a:ext cx="3146834" cy="19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30"/>
            <p:cNvSpPr txBox="1">
              <a:spLocks noChangeArrowheads="1"/>
            </p:cNvSpPr>
            <p:nvPr/>
          </p:nvSpPr>
          <p:spPr bwMode="auto">
            <a:xfrm>
              <a:off x="5634892" y="-469351"/>
              <a:ext cx="656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GPM</a:t>
              </a:r>
            </a:p>
          </p:txBody>
        </p:sp>
      </p:grpSp>
      <p:grpSp>
        <p:nvGrpSpPr>
          <p:cNvPr id="15" name="Group 14"/>
          <p:cNvGrpSpPr>
            <a:grpSpLocks/>
          </p:cNvGrpSpPr>
          <p:nvPr/>
        </p:nvGrpSpPr>
        <p:grpSpPr bwMode="auto">
          <a:xfrm>
            <a:off x="1546846" y="2925265"/>
            <a:ext cx="6129337" cy="3330575"/>
            <a:chOff x="618233" y="1833811"/>
            <a:chExt cx="6128959" cy="3330056"/>
          </a:xfrm>
        </p:grpSpPr>
        <p:sp>
          <p:nvSpPr>
            <p:cNvPr id="16" name="Freeform 15"/>
            <p:cNvSpPr/>
            <p:nvPr/>
          </p:nvSpPr>
          <p:spPr>
            <a:xfrm>
              <a:off x="618233" y="1833811"/>
              <a:ext cx="6116260" cy="3330056"/>
            </a:xfrm>
            <a:custGeom>
              <a:avLst/>
              <a:gdLst>
                <a:gd name="connsiteX0" fmla="*/ 0 w 9164097"/>
                <a:gd name="connsiteY0" fmla="*/ 594775 h 4163426"/>
                <a:gd name="connsiteX1" fmla="*/ 562708 w 9164097"/>
                <a:gd name="connsiteY1" fmla="*/ 2555926 h 4163426"/>
                <a:gd name="connsiteX2" fmla="*/ 980719 w 9164097"/>
                <a:gd name="connsiteY2" fmla="*/ 3809776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980719 w 9164097"/>
                <a:gd name="connsiteY2" fmla="*/ 3809776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980719 w 9164097"/>
                <a:gd name="connsiteY2" fmla="*/ 3809776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980719 w 9164097"/>
                <a:gd name="connsiteY2" fmla="*/ 3809776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980719 w 9164097"/>
                <a:gd name="connsiteY2" fmla="*/ 3809776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996796 w 9164097"/>
                <a:gd name="connsiteY2" fmla="*/ 3761551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996796 w 9164097"/>
                <a:gd name="connsiteY2" fmla="*/ 3761551 h 4163426"/>
                <a:gd name="connsiteX3" fmla="*/ 3231550 w 9164097"/>
                <a:gd name="connsiteY3" fmla="*/ 4163426 h 4163426"/>
                <a:gd name="connsiteX4" fmla="*/ 4276578 w 9164097"/>
                <a:gd name="connsiteY4" fmla="*/ 3986601 h 4163426"/>
                <a:gd name="connsiteX5" fmla="*/ 4887518 w 9164097"/>
                <a:gd name="connsiteY5" fmla="*/ 3632951 h 4163426"/>
                <a:gd name="connsiteX6" fmla="*/ 5482381 w 9164097"/>
                <a:gd name="connsiteY6" fmla="*/ 1494975 h 4163426"/>
                <a:gd name="connsiteX7" fmla="*/ 5964702 w 9164097"/>
                <a:gd name="connsiteY7" fmla="*/ 337575 h 4163426"/>
                <a:gd name="connsiteX8" fmla="*/ 7459896 w 9164097"/>
                <a:gd name="connsiteY8" fmla="*/ 0 h 4163426"/>
                <a:gd name="connsiteX9" fmla="*/ 8456693 w 9164097"/>
                <a:gd name="connsiteY9" fmla="*/ 128600 h 4163426"/>
                <a:gd name="connsiteX10" fmla="*/ 9164097 w 9164097"/>
                <a:gd name="connsiteY10" fmla="*/ 514400 h 4163426"/>
                <a:gd name="connsiteX0" fmla="*/ 0 w 9164097"/>
                <a:gd name="connsiteY0" fmla="*/ 594775 h 4163426"/>
                <a:gd name="connsiteX1" fmla="*/ 562708 w 9164097"/>
                <a:gd name="connsiteY1" fmla="*/ 2555926 h 4163426"/>
                <a:gd name="connsiteX2" fmla="*/ 3231550 w 9164097"/>
                <a:gd name="connsiteY2" fmla="*/ 4163426 h 4163426"/>
                <a:gd name="connsiteX3" fmla="*/ 4276578 w 9164097"/>
                <a:gd name="connsiteY3" fmla="*/ 3986601 h 4163426"/>
                <a:gd name="connsiteX4" fmla="*/ 4887518 w 9164097"/>
                <a:gd name="connsiteY4" fmla="*/ 3632951 h 4163426"/>
                <a:gd name="connsiteX5" fmla="*/ 5482381 w 9164097"/>
                <a:gd name="connsiteY5" fmla="*/ 1494975 h 4163426"/>
                <a:gd name="connsiteX6" fmla="*/ 5964702 w 9164097"/>
                <a:gd name="connsiteY6" fmla="*/ 337575 h 4163426"/>
                <a:gd name="connsiteX7" fmla="*/ 7459896 w 9164097"/>
                <a:gd name="connsiteY7" fmla="*/ 0 h 4163426"/>
                <a:gd name="connsiteX8" fmla="*/ 8456693 w 9164097"/>
                <a:gd name="connsiteY8" fmla="*/ 128600 h 4163426"/>
                <a:gd name="connsiteX9" fmla="*/ 9164097 w 9164097"/>
                <a:gd name="connsiteY9" fmla="*/ 514400 h 4163426"/>
                <a:gd name="connsiteX0" fmla="*/ 0 w 9164097"/>
                <a:gd name="connsiteY0" fmla="*/ 594775 h 4163426"/>
                <a:gd name="connsiteX1" fmla="*/ 562708 w 9164097"/>
                <a:gd name="connsiteY1" fmla="*/ 2555926 h 4163426"/>
                <a:gd name="connsiteX2" fmla="*/ 3231550 w 9164097"/>
                <a:gd name="connsiteY2" fmla="*/ 4163426 h 4163426"/>
                <a:gd name="connsiteX3" fmla="*/ 4276578 w 9164097"/>
                <a:gd name="connsiteY3" fmla="*/ 3986601 h 4163426"/>
                <a:gd name="connsiteX4" fmla="*/ 4887518 w 9164097"/>
                <a:gd name="connsiteY4" fmla="*/ 3632951 h 4163426"/>
                <a:gd name="connsiteX5" fmla="*/ 5482381 w 9164097"/>
                <a:gd name="connsiteY5" fmla="*/ 1494975 h 4163426"/>
                <a:gd name="connsiteX6" fmla="*/ 5964702 w 9164097"/>
                <a:gd name="connsiteY6" fmla="*/ 337575 h 4163426"/>
                <a:gd name="connsiteX7" fmla="*/ 7459896 w 9164097"/>
                <a:gd name="connsiteY7" fmla="*/ 0 h 4163426"/>
                <a:gd name="connsiteX8" fmla="*/ 8456693 w 9164097"/>
                <a:gd name="connsiteY8" fmla="*/ 128600 h 4163426"/>
                <a:gd name="connsiteX9" fmla="*/ 9164097 w 9164097"/>
                <a:gd name="connsiteY9" fmla="*/ 514400 h 4163426"/>
                <a:gd name="connsiteX0" fmla="*/ 0 w 9164097"/>
                <a:gd name="connsiteY0" fmla="*/ 594775 h 4227726"/>
                <a:gd name="connsiteX1" fmla="*/ 562708 w 9164097"/>
                <a:gd name="connsiteY1" fmla="*/ 2555926 h 4227726"/>
                <a:gd name="connsiteX2" fmla="*/ 3231550 w 9164097"/>
                <a:gd name="connsiteY2" fmla="*/ 4227726 h 4227726"/>
                <a:gd name="connsiteX3" fmla="*/ 4276578 w 9164097"/>
                <a:gd name="connsiteY3" fmla="*/ 3986601 h 4227726"/>
                <a:gd name="connsiteX4" fmla="*/ 4887518 w 9164097"/>
                <a:gd name="connsiteY4" fmla="*/ 3632951 h 4227726"/>
                <a:gd name="connsiteX5" fmla="*/ 5482381 w 9164097"/>
                <a:gd name="connsiteY5" fmla="*/ 1494975 h 4227726"/>
                <a:gd name="connsiteX6" fmla="*/ 5964702 w 9164097"/>
                <a:gd name="connsiteY6" fmla="*/ 337575 h 4227726"/>
                <a:gd name="connsiteX7" fmla="*/ 7459896 w 9164097"/>
                <a:gd name="connsiteY7" fmla="*/ 0 h 4227726"/>
                <a:gd name="connsiteX8" fmla="*/ 8456693 w 9164097"/>
                <a:gd name="connsiteY8" fmla="*/ 128600 h 4227726"/>
                <a:gd name="connsiteX9" fmla="*/ 9164097 w 9164097"/>
                <a:gd name="connsiteY9"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4276578 w 9164097"/>
                <a:gd name="connsiteY3" fmla="*/ 3986601 h 4227726"/>
                <a:gd name="connsiteX4" fmla="*/ 5482381 w 9164097"/>
                <a:gd name="connsiteY4" fmla="*/ 1494975 h 4227726"/>
                <a:gd name="connsiteX5" fmla="*/ 5964702 w 9164097"/>
                <a:gd name="connsiteY5" fmla="*/ 337575 h 4227726"/>
                <a:gd name="connsiteX6" fmla="*/ 7459896 w 9164097"/>
                <a:gd name="connsiteY6" fmla="*/ 0 h 4227726"/>
                <a:gd name="connsiteX7" fmla="*/ 8456693 w 9164097"/>
                <a:gd name="connsiteY7" fmla="*/ 128600 h 4227726"/>
                <a:gd name="connsiteX8" fmla="*/ 9164097 w 9164097"/>
                <a:gd name="connsiteY8"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5482381 w 9164097"/>
                <a:gd name="connsiteY3" fmla="*/ 1494975 h 4227726"/>
                <a:gd name="connsiteX4" fmla="*/ 5964702 w 9164097"/>
                <a:gd name="connsiteY4" fmla="*/ 337575 h 4227726"/>
                <a:gd name="connsiteX5" fmla="*/ 7459896 w 9164097"/>
                <a:gd name="connsiteY5" fmla="*/ 0 h 4227726"/>
                <a:gd name="connsiteX6" fmla="*/ 8456693 w 9164097"/>
                <a:gd name="connsiteY6" fmla="*/ 128600 h 4227726"/>
                <a:gd name="connsiteX7" fmla="*/ 9164097 w 9164097"/>
                <a:gd name="connsiteY7"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5482381 w 9164097"/>
                <a:gd name="connsiteY3" fmla="*/ 1494975 h 4227726"/>
                <a:gd name="connsiteX4" fmla="*/ 5964702 w 9164097"/>
                <a:gd name="connsiteY4" fmla="*/ 337575 h 4227726"/>
                <a:gd name="connsiteX5" fmla="*/ 7459896 w 9164097"/>
                <a:gd name="connsiteY5" fmla="*/ 0 h 4227726"/>
                <a:gd name="connsiteX6" fmla="*/ 8456693 w 9164097"/>
                <a:gd name="connsiteY6" fmla="*/ 128600 h 4227726"/>
                <a:gd name="connsiteX7" fmla="*/ 9164097 w 9164097"/>
                <a:gd name="connsiteY7"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5482381 w 9164097"/>
                <a:gd name="connsiteY3" fmla="*/ 1494975 h 4227726"/>
                <a:gd name="connsiteX4" fmla="*/ 5964702 w 9164097"/>
                <a:gd name="connsiteY4" fmla="*/ 337575 h 4227726"/>
                <a:gd name="connsiteX5" fmla="*/ 7459896 w 9164097"/>
                <a:gd name="connsiteY5" fmla="*/ 0 h 4227726"/>
                <a:gd name="connsiteX6" fmla="*/ 8456693 w 9164097"/>
                <a:gd name="connsiteY6" fmla="*/ 128600 h 4227726"/>
                <a:gd name="connsiteX7" fmla="*/ 9164097 w 9164097"/>
                <a:gd name="connsiteY7"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5964702 w 9164097"/>
                <a:gd name="connsiteY3" fmla="*/ 337575 h 4227726"/>
                <a:gd name="connsiteX4" fmla="*/ 7459896 w 9164097"/>
                <a:gd name="connsiteY4" fmla="*/ 0 h 4227726"/>
                <a:gd name="connsiteX5" fmla="*/ 8456693 w 9164097"/>
                <a:gd name="connsiteY5" fmla="*/ 128600 h 4227726"/>
                <a:gd name="connsiteX6" fmla="*/ 9164097 w 9164097"/>
                <a:gd name="connsiteY6"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5964702 w 9164097"/>
                <a:gd name="connsiteY3" fmla="*/ 337575 h 4227726"/>
                <a:gd name="connsiteX4" fmla="*/ 7459896 w 9164097"/>
                <a:gd name="connsiteY4" fmla="*/ 0 h 4227726"/>
                <a:gd name="connsiteX5" fmla="*/ 8456693 w 9164097"/>
                <a:gd name="connsiteY5" fmla="*/ 128600 h 4227726"/>
                <a:gd name="connsiteX6" fmla="*/ 9164097 w 9164097"/>
                <a:gd name="connsiteY6"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5964702 w 9164097"/>
                <a:gd name="connsiteY3" fmla="*/ 337575 h 4227726"/>
                <a:gd name="connsiteX4" fmla="*/ 7459896 w 9164097"/>
                <a:gd name="connsiteY4" fmla="*/ 0 h 4227726"/>
                <a:gd name="connsiteX5" fmla="*/ 8456693 w 9164097"/>
                <a:gd name="connsiteY5" fmla="*/ 128600 h 4227726"/>
                <a:gd name="connsiteX6" fmla="*/ 9164097 w 9164097"/>
                <a:gd name="connsiteY6" fmla="*/ 514400 h 4227726"/>
                <a:gd name="connsiteX0" fmla="*/ 0 w 9164097"/>
                <a:gd name="connsiteY0" fmla="*/ 594775 h 4227726"/>
                <a:gd name="connsiteX1" fmla="*/ 562708 w 9164097"/>
                <a:gd name="connsiteY1" fmla="*/ 2555926 h 4227726"/>
                <a:gd name="connsiteX2" fmla="*/ 3231550 w 9164097"/>
                <a:gd name="connsiteY2" fmla="*/ 4227726 h 4227726"/>
                <a:gd name="connsiteX3" fmla="*/ 6109398 w 9164097"/>
                <a:gd name="connsiteY3" fmla="*/ 225050 h 4227726"/>
                <a:gd name="connsiteX4" fmla="*/ 7459896 w 9164097"/>
                <a:gd name="connsiteY4" fmla="*/ 0 h 4227726"/>
                <a:gd name="connsiteX5" fmla="*/ 8456693 w 9164097"/>
                <a:gd name="connsiteY5" fmla="*/ 128600 h 4227726"/>
                <a:gd name="connsiteX6" fmla="*/ 9164097 w 9164097"/>
                <a:gd name="connsiteY6" fmla="*/ 514400 h 4227726"/>
                <a:gd name="connsiteX0" fmla="*/ 0 w 9164097"/>
                <a:gd name="connsiteY0" fmla="*/ 466175 h 4099126"/>
                <a:gd name="connsiteX1" fmla="*/ 562708 w 9164097"/>
                <a:gd name="connsiteY1" fmla="*/ 2427326 h 4099126"/>
                <a:gd name="connsiteX2" fmla="*/ 3231550 w 9164097"/>
                <a:gd name="connsiteY2" fmla="*/ 4099126 h 4099126"/>
                <a:gd name="connsiteX3" fmla="*/ 6109398 w 9164097"/>
                <a:gd name="connsiteY3" fmla="*/ 96450 h 4099126"/>
                <a:gd name="connsiteX4" fmla="*/ 8456693 w 9164097"/>
                <a:gd name="connsiteY4" fmla="*/ 0 h 4099126"/>
                <a:gd name="connsiteX5" fmla="*/ 9164097 w 9164097"/>
                <a:gd name="connsiteY5" fmla="*/ 385800 h 4099126"/>
                <a:gd name="connsiteX0" fmla="*/ 0 w 9164097"/>
                <a:gd name="connsiteY0" fmla="*/ 603709 h 4236660"/>
                <a:gd name="connsiteX1" fmla="*/ 562708 w 9164097"/>
                <a:gd name="connsiteY1" fmla="*/ 2564860 h 4236660"/>
                <a:gd name="connsiteX2" fmla="*/ 3231550 w 9164097"/>
                <a:gd name="connsiteY2" fmla="*/ 4236660 h 4236660"/>
                <a:gd name="connsiteX3" fmla="*/ 6109398 w 9164097"/>
                <a:gd name="connsiteY3" fmla="*/ 233984 h 4236660"/>
                <a:gd name="connsiteX4" fmla="*/ 8456693 w 9164097"/>
                <a:gd name="connsiteY4" fmla="*/ 137534 h 4236660"/>
                <a:gd name="connsiteX5" fmla="*/ 9164097 w 9164097"/>
                <a:gd name="connsiteY5" fmla="*/ 523334 h 4236660"/>
                <a:gd name="connsiteX0" fmla="*/ 0 w 9164097"/>
                <a:gd name="connsiteY0" fmla="*/ 594670 h 4227621"/>
                <a:gd name="connsiteX1" fmla="*/ 562708 w 9164097"/>
                <a:gd name="connsiteY1" fmla="*/ 2555821 h 4227621"/>
                <a:gd name="connsiteX2" fmla="*/ 3231550 w 9164097"/>
                <a:gd name="connsiteY2" fmla="*/ 4227621 h 4227621"/>
                <a:gd name="connsiteX3" fmla="*/ 6109398 w 9164097"/>
                <a:gd name="connsiteY3" fmla="*/ 224945 h 4227621"/>
                <a:gd name="connsiteX4" fmla="*/ 9164097 w 9164097"/>
                <a:gd name="connsiteY4" fmla="*/ 514295 h 4227621"/>
                <a:gd name="connsiteX0" fmla="*/ 0 w 9164097"/>
                <a:gd name="connsiteY0" fmla="*/ 742721 h 4375672"/>
                <a:gd name="connsiteX1" fmla="*/ 562708 w 9164097"/>
                <a:gd name="connsiteY1" fmla="*/ 2703872 h 4375672"/>
                <a:gd name="connsiteX2" fmla="*/ 3231550 w 9164097"/>
                <a:gd name="connsiteY2" fmla="*/ 4375672 h 4375672"/>
                <a:gd name="connsiteX3" fmla="*/ 6109398 w 9164097"/>
                <a:gd name="connsiteY3" fmla="*/ 372996 h 4375672"/>
                <a:gd name="connsiteX4" fmla="*/ 9164097 w 9164097"/>
                <a:gd name="connsiteY4" fmla="*/ 662346 h 4375672"/>
                <a:gd name="connsiteX0" fmla="*/ 0 w 9164097"/>
                <a:gd name="connsiteY0" fmla="*/ 621631 h 4254582"/>
                <a:gd name="connsiteX1" fmla="*/ 562708 w 9164097"/>
                <a:gd name="connsiteY1" fmla="*/ 2582782 h 4254582"/>
                <a:gd name="connsiteX2" fmla="*/ 3231550 w 9164097"/>
                <a:gd name="connsiteY2" fmla="*/ 4254582 h 4254582"/>
                <a:gd name="connsiteX3" fmla="*/ 6109398 w 9164097"/>
                <a:gd name="connsiteY3" fmla="*/ 251906 h 4254582"/>
                <a:gd name="connsiteX4" fmla="*/ 9164097 w 9164097"/>
                <a:gd name="connsiteY4" fmla="*/ 541256 h 4254582"/>
                <a:gd name="connsiteX0" fmla="*/ 0 w 9164097"/>
                <a:gd name="connsiteY0" fmla="*/ 621631 h 4254582"/>
                <a:gd name="connsiteX1" fmla="*/ 562708 w 9164097"/>
                <a:gd name="connsiteY1" fmla="*/ 2582782 h 4254582"/>
                <a:gd name="connsiteX2" fmla="*/ 3231550 w 9164097"/>
                <a:gd name="connsiteY2" fmla="*/ 4254582 h 4254582"/>
                <a:gd name="connsiteX3" fmla="*/ 6109398 w 9164097"/>
                <a:gd name="connsiteY3" fmla="*/ 251906 h 4254582"/>
                <a:gd name="connsiteX4" fmla="*/ 9164097 w 9164097"/>
                <a:gd name="connsiteY4" fmla="*/ 541256 h 4254582"/>
                <a:gd name="connsiteX0" fmla="*/ 0 w 9164097"/>
                <a:gd name="connsiteY0" fmla="*/ 589404 h 4222355"/>
                <a:gd name="connsiteX1" fmla="*/ 562708 w 9164097"/>
                <a:gd name="connsiteY1" fmla="*/ 2550555 h 4222355"/>
                <a:gd name="connsiteX2" fmla="*/ 3231550 w 9164097"/>
                <a:gd name="connsiteY2" fmla="*/ 4222355 h 4222355"/>
                <a:gd name="connsiteX3" fmla="*/ 6109398 w 9164097"/>
                <a:gd name="connsiteY3" fmla="*/ 219679 h 4222355"/>
                <a:gd name="connsiteX4" fmla="*/ 9164097 w 9164097"/>
                <a:gd name="connsiteY4" fmla="*/ 509029 h 4222355"/>
                <a:gd name="connsiteX0" fmla="*/ 0 w 9164097"/>
                <a:gd name="connsiteY0" fmla="*/ 589404 h 4265226"/>
                <a:gd name="connsiteX1" fmla="*/ 562708 w 9164097"/>
                <a:gd name="connsiteY1" fmla="*/ 2550555 h 4265226"/>
                <a:gd name="connsiteX2" fmla="*/ 3231550 w 9164097"/>
                <a:gd name="connsiteY2" fmla="*/ 4222355 h 4265226"/>
                <a:gd name="connsiteX3" fmla="*/ 6109398 w 9164097"/>
                <a:gd name="connsiteY3" fmla="*/ 219679 h 4265226"/>
                <a:gd name="connsiteX4" fmla="*/ 9164097 w 9164097"/>
                <a:gd name="connsiteY4" fmla="*/ 509029 h 4265226"/>
                <a:gd name="connsiteX0" fmla="*/ 0 w 9164097"/>
                <a:gd name="connsiteY0" fmla="*/ 589404 h 4222355"/>
                <a:gd name="connsiteX1" fmla="*/ 562708 w 9164097"/>
                <a:gd name="connsiteY1" fmla="*/ 2550555 h 4222355"/>
                <a:gd name="connsiteX2" fmla="*/ 3231550 w 9164097"/>
                <a:gd name="connsiteY2" fmla="*/ 4222355 h 4222355"/>
                <a:gd name="connsiteX3" fmla="*/ 6109398 w 9164097"/>
                <a:gd name="connsiteY3" fmla="*/ 219679 h 4222355"/>
                <a:gd name="connsiteX4" fmla="*/ 9164097 w 9164097"/>
                <a:gd name="connsiteY4" fmla="*/ 509029 h 4222355"/>
                <a:gd name="connsiteX0" fmla="*/ 0 w 9164097"/>
                <a:gd name="connsiteY0" fmla="*/ 589404 h 4286655"/>
                <a:gd name="connsiteX1" fmla="*/ 562708 w 9164097"/>
                <a:gd name="connsiteY1" fmla="*/ 2550555 h 4286655"/>
                <a:gd name="connsiteX2" fmla="*/ 3488788 w 9164097"/>
                <a:gd name="connsiteY2" fmla="*/ 4286655 h 4286655"/>
                <a:gd name="connsiteX3" fmla="*/ 6109398 w 9164097"/>
                <a:gd name="connsiteY3" fmla="*/ 219679 h 4286655"/>
                <a:gd name="connsiteX4" fmla="*/ 9164097 w 9164097"/>
                <a:gd name="connsiteY4" fmla="*/ 509029 h 4286655"/>
                <a:gd name="connsiteX0" fmla="*/ 0 w 9164097"/>
                <a:gd name="connsiteY0" fmla="*/ 589404 h 4299714"/>
                <a:gd name="connsiteX1" fmla="*/ 562708 w 9164097"/>
                <a:gd name="connsiteY1" fmla="*/ 2550555 h 4299714"/>
                <a:gd name="connsiteX2" fmla="*/ 3488788 w 9164097"/>
                <a:gd name="connsiteY2" fmla="*/ 4286655 h 4299714"/>
                <a:gd name="connsiteX3" fmla="*/ 6109398 w 9164097"/>
                <a:gd name="connsiteY3" fmla="*/ 219679 h 4299714"/>
                <a:gd name="connsiteX4" fmla="*/ 9164097 w 9164097"/>
                <a:gd name="connsiteY4" fmla="*/ 509029 h 4299714"/>
                <a:gd name="connsiteX0" fmla="*/ 0 w 9164097"/>
                <a:gd name="connsiteY0" fmla="*/ 621630 h 4331940"/>
                <a:gd name="connsiteX1" fmla="*/ 562708 w 9164097"/>
                <a:gd name="connsiteY1" fmla="*/ 2582781 h 4331940"/>
                <a:gd name="connsiteX2" fmla="*/ 3488788 w 9164097"/>
                <a:gd name="connsiteY2" fmla="*/ 4318881 h 4331940"/>
                <a:gd name="connsiteX3" fmla="*/ 6109398 w 9164097"/>
                <a:gd name="connsiteY3" fmla="*/ 251905 h 4331940"/>
                <a:gd name="connsiteX4" fmla="*/ 9164097 w 9164097"/>
                <a:gd name="connsiteY4" fmla="*/ 541255 h 4331940"/>
                <a:gd name="connsiteX0" fmla="*/ 0 w 9164097"/>
                <a:gd name="connsiteY0" fmla="*/ 621630 h 4370341"/>
                <a:gd name="connsiteX1" fmla="*/ 562708 w 9164097"/>
                <a:gd name="connsiteY1" fmla="*/ 2582781 h 4370341"/>
                <a:gd name="connsiteX2" fmla="*/ 3456634 w 9164097"/>
                <a:gd name="connsiteY2" fmla="*/ 4367106 h 4370341"/>
                <a:gd name="connsiteX3" fmla="*/ 6109398 w 9164097"/>
                <a:gd name="connsiteY3" fmla="*/ 251905 h 4370341"/>
                <a:gd name="connsiteX4" fmla="*/ 9164097 w 9164097"/>
                <a:gd name="connsiteY4" fmla="*/ 541255 h 4370341"/>
                <a:gd name="connsiteX0" fmla="*/ 0 w 9164097"/>
                <a:gd name="connsiteY0" fmla="*/ 621630 h 4370341"/>
                <a:gd name="connsiteX1" fmla="*/ 562708 w 9164097"/>
                <a:gd name="connsiteY1" fmla="*/ 2582781 h 4370341"/>
                <a:gd name="connsiteX2" fmla="*/ 3456634 w 9164097"/>
                <a:gd name="connsiteY2" fmla="*/ 4367106 h 4370341"/>
                <a:gd name="connsiteX3" fmla="*/ 6109398 w 9164097"/>
                <a:gd name="connsiteY3" fmla="*/ 251905 h 4370341"/>
                <a:gd name="connsiteX4" fmla="*/ 9164097 w 9164097"/>
                <a:gd name="connsiteY4" fmla="*/ 541255 h 4370341"/>
                <a:gd name="connsiteX0" fmla="*/ 0 w 8228985"/>
                <a:gd name="connsiteY0" fmla="*/ 919022 h 4667733"/>
                <a:gd name="connsiteX1" fmla="*/ 562708 w 8228985"/>
                <a:gd name="connsiteY1" fmla="*/ 2880173 h 4667733"/>
                <a:gd name="connsiteX2" fmla="*/ 3456634 w 8228985"/>
                <a:gd name="connsiteY2" fmla="*/ 4664498 h 4667733"/>
                <a:gd name="connsiteX3" fmla="*/ 6109398 w 8228985"/>
                <a:gd name="connsiteY3" fmla="*/ 549297 h 4667733"/>
                <a:gd name="connsiteX4" fmla="*/ 8228985 w 8228985"/>
                <a:gd name="connsiteY4" fmla="*/ 338559 h 4667733"/>
                <a:gd name="connsiteX0" fmla="*/ 0 w 8228985"/>
                <a:gd name="connsiteY0" fmla="*/ 583945 h 4332656"/>
                <a:gd name="connsiteX1" fmla="*/ 562708 w 8228985"/>
                <a:gd name="connsiteY1" fmla="*/ 2545096 h 4332656"/>
                <a:gd name="connsiteX2" fmla="*/ 3456634 w 8228985"/>
                <a:gd name="connsiteY2" fmla="*/ 4329421 h 4332656"/>
                <a:gd name="connsiteX3" fmla="*/ 6109398 w 8228985"/>
                <a:gd name="connsiteY3" fmla="*/ 214220 h 4332656"/>
                <a:gd name="connsiteX4" fmla="*/ 8228985 w 8228985"/>
                <a:gd name="connsiteY4" fmla="*/ 3482 h 4332656"/>
                <a:gd name="connsiteX0" fmla="*/ 0 w 8556274"/>
                <a:gd name="connsiteY0" fmla="*/ 192571 h 4332656"/>
                <a:gd name="connsiteX1" fmla="*/ 889997 w 8556274"/>
                <a:gd name="connsiteY1" fmla="*/ 2545096 h 4332656"/>
                <a:gd name="connsiteX2" fmla="*/ 3783923 w 8556274"/>
                <a:gd name="connsiteY2" fmla="*/ 4329421 h 4332656"/>
                <a:gd name="connsiteX3" fmla="*/ 6436687 w 8556274"/>
                <a:gd name="connsiteY3" fmla="*/ 214220 h 4332656"/>
                <a:gd name="connsiteX4" fmla="*/ 8556274 w 8556274"/>
                <a:gd name="connsiteY4" fmla="*/ 3482 h 4332656"/>
                <a:gd name="connsiteX0" fmla="*/ 0 w 8556274"/>
                <a:gd name="connsiteY0" fmla="*/ 192571 h 4332656"/>
                <a:gd name="connsiteX1" fmla="*/ 889997 w 8556274"/>
                <a:gd name="connsiteY1" fmla="*/ 2545096 h 4332656"/>
                <a:gd name="connsiteX2" fmla="*/ 3783923 w 8556274"/>
                <a:gd name="connsiteY2" fmla="*/ 4329421 h 4332656"/>
                <a:gd name="connsiteX3" fmla="*/ 6436687 w 8556274"/>
                <a:gd name="connsiteY3" fmla="*/ 214220 h 4332656"/>
                <a:gd name="connsiteX4" fmla="*/ 8556274 w 8556274"/>
                <a:gd name="connsiteY4" fmla="*/ 3482 h 4332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274" h="4332656">
                  <a:moveTo>
                    <a:pt x="0" y="192571"/>
                  </a:moveTo>
                  <a:cubicBezTo>
                    <a:pt x="693185" y="1050524"/>
                    <a:pt x="702428" y="1891379"/>
                    <a:pt x="889997" y="2545096"/>
                  </a:cubicBezTo>
                  <a:cubicBezTo>
                    <a:pt x="1235661" y="4779522"/>
                    <a:pt x="2393231" y="4251725"/>
                    <a:pt x="3783923" y="4329421"/>
                  </a:cubicBezTo>
                  <a:cubicBezTo>
                    <a:pt x="6291991" y="4168671"/>
                    <a:pt x="5153177" y="1224266"/>
                    <a:pt x="6436687" y="214220"/>
                  </a:cubicBezTo>
                  <a:cubicBezTo>
                    <a:pt x="7409369" y="-115318"/>
                    <a:pt x="7010933" y="45130"/>
                    <a:pt x="8556274" y="3482"/>
                  </a:cubicBezTo>
                </a:path>
              </a:pathLst>
            </a:custGeom>
            <a:ln w="57150" cmpd="sng">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effectLst>
                  <a:outerShdw blurRad="50800" dist="38100" dir="8100000" algn="tr" rotWithShape="0">
                    <a:prstClr val="black">
                      <a:alpha val="40000"/>
                    </a:prstClr>
                  </a:outerShdw>
                </a:effectLst>
              </a:endParaRPr>
            </a:p>
          </p:txBody>
        </p:sp>
        <p:sp>
          <p:nvSpPr>
            <p:cNvPr id="17" name="TextBox 16"/>
            <p:cNvSpPr txBox="1"/>
            <p:nvPr/>
          </p:nvSpPr>
          <p:spPr>
            <a:xfrm>
              <a:off x="3970826" y="1884603"/>
              <a:ext cx="2776366" cy="399988"/>
            </a:xfrm>
            <a:prstGeom prst="rect">
              <a:avLst/>
            </a:prstGeom>
            <a:noFill/>
          </p:spPr>
          <p:txBody>
            <a:bodyPr wrap="none">
              <a:spAutoFit/>
            </a:bodyPr>
            <a:lstStyle/>
            <a:p>
              <a:pPr fontAlgn="auto">
                <a:spcBef>
                  <a:spcPts val="0"/>
                </a:spcBef>
                <a:spcAft>
                  <a:spcPts val="0"/>
                </a:spcAft>
                <a:defRPr/>
              </a:pPr>
              <a:r>
                <a:rPr lang="en-US" sz="2000" b="1" dirty="0">
                  <a:solidFill>
                    <a:srgbClr val="FFFF00"/>
                  </a:solidFill>
                  <a:effectLst>
                    <a:outerShdw blurRad="50800" dist="38100" dir="2700000" algn="tl" rotWithShape="0">
                      <a:prstClr val="black">
                        <a:alpha val="40000"/>
                      </a:prstClr>
                    </a:outerShdw>
                  </a:effectLst>
                  <a:latin typeface="+mn-lt"/>
                  <a:ea typeface="+mn-ea"/>
                  <a:cs typeface="+mn-cs"/>
                </a:rPr>
                <a:t>CloudSat    </a:t>
              </a:r>
              <a:r>
                <a:rPr lang="en-US" sz="2000" b="1" dirty="0">
                  <a:solidFill>
                    <a:srgbClr val="FFFF00"/>
                  </a:solidFill>
                  <a:effectLst>
                    <a:outerShdw blurRad="50800" dist="38100" dir="2700000" algn="tl" rotWithShape="0">
                      <a:prstClr val="black">
                        <a:alpha val="40000"/>
                      </a:prstClr>
                    </a:outerShdw>
                  </a:effectLst>
                  <a:latin typeface="+mn-lt"/>
                  <a:ea typeface="+mn-ea"/>
                  <a:cs typeface="+mn-cs"/>
                  <a:sym typeface="Wingdings"/>
                </a:rPr>
                <a:t>  </a:t>
              </a:r>
              <a:r>
                <a:rPr lang="en-US" sz="2000" b="1" dirty="0" err="1">
                  <a:solidFill>
                    <a:srgbClr val="FFFF00"/>
                  </a:solidFill>
                  <a:effectLst>
                    <a:outerShdw blurRad="50800" dist="38100" dir="2700000" algn="tl" rotWithShape="0">
                      <a:prstClr val="black">
                        <a:alpha val="40000"/>
                      </a:prstClr>
                    </a:outerShdw>
                  </a:effectLst>
                  <a:latin typeface="+mn-lt"/>
                  <a:ea typeface="+mn-ea"/>
                  <a:cs typeface="+mn-cs"/>
                  <a:sym typeface="Wingdings"/>
                </a:rPr>
                <a:t>EarthCare</a:t>
              </a:r>
              <a:endParaRPr lang="en-US" sz="2000" b="1" dirty="0">
                <a:solidFill>
                  <a:srgbClr val="FFFF00"/>
                </a:solidFill>
                <a:effectLst>
                  <a:outerShdw blurRad="50800" dist="38100" dir="2700000" algn="tl" rotWithShape="0">
                    <a:prstClr val="black">
                      <a:alpha val="40000"/>
                    </a:prstClr>
                  </a:outerShdw>
                </a:effectLst>
                <a:latin typeface="+mn-lt"/>
                <a:ea typeface="+mn-ea"/>
                <a:cs typeface="+mn-cs"/>
              </a:endParaRPr>
            </a:p>
          </p:txBody>
        </p:sp>
      </p:grpSp>
    </p:spTree>
    <p:extLst>
      <p:ext uri="{BB962C8B-B14F-4D97-AF65-F5344CB8AC3E}">
        <p14:creationId xmlns:p14="http://schemas.microsoft.com/office/powerpoint/2010/main" val="13231004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074988"/>
            <a:ext cx="9144000" cy="708025"/>
          </a:xfrm>
          <a:prstGeom prst="rect">
            <a:avLst/>
          </a:prstGeom>
          <a:noFill/>
        </p:spPr>
        <p:txBody>
          <a:bodyPr>
            <a:spAutoFit/>
          </a:bodyPr>
          <a:lstStyle/>
          <a:p>
            <a:pPr marL="0" lvl="1" algn="ctr" fontAlgn="auto">
              <a:spcBef>
                <a:spcPts val="0"/>
              </a:spcBef>
              <a:spcAft>
                <a:spcPts val="1200"/>
              </a:spcAft>
              <a:defRPr/>
            </a:pPr>
            <a:r>
              <a:rPr lang="en-US" sz="4000" b="1" dirty="0">
                <a:solidFill>
                  <a:srgbClr val="FFFFFF"/>
                </a:solidFill>
                <a:effectLst>
                  <a:outerShdw blurRad="50800" dist="38100" dir="2700000" algn="tl" rotWithShape="0">
                    <a:srgbClr val="000000">
                      <a:alpha val="43000"/>
                    </a:srgbClr>
                  </a:outerShdw>
                </a:effectLst>
                <a:latin typeface="Century Gothic"/>
                <a:ea typeface="+mn-ea"/>
                <a:cs typeface="Century Gothic"/>
              </a:rPr>
              <a:t>TRMM</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a:xfrm>
            <a:off x="127000" y="1662113"/>
            <a:ext cx="8890000" cy="3397250"/>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881188"/>
            <a:ext cx="8763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pic>
      <p:sp>
        <p:nvSpPr>
          <p:cNvPr id="3" name="Title 1"/>
          <p:cNvSpPr txBox="1">
            <a:spLocks/>
          </p:cNvSpPr>
          <p:nvPr/>
        </p:nvSpPr>
        <p:spPr>
          <a:xfrm>
            <a:off x="0" y="425450"/>
            <a:ext cx="9144000" cy="984250"/>
          </a:xfrm>
          <a:prstGeom prst="rect">
            <a:avLst/>
          </a:prstGeom>
        </p:spPr>
        <p:txBody>
          <a:bodyPr/>
          <a:lstStyle/>
          <a:p>
            <a:pPr algn="ctr" defTabSz="914400" fontAlgn="auto">
              <a:spcBef>
                <a:spcPts val="0"/>
              </a:spcBef>
              <a:spcAft>
                <a:spcPts val="1200"/>
              </a:spcAft>
              <a:defRPr/>
            </a:pPr>
            <a:r>
              <a:rPr lang="en-US" sz="3600" b="1" kern="0" dirty="0">
                <a:solidFill>
                  <a:srgbClr val="FFFFFF"/>
                </a:solidFill>
                <a:effectLst>
                  <a:outerShdw blurRad="50800" dist="38100" dir="2700000" algn="tl" rotWithShape="0">
                    <a:prstClr val="black">
                      <a:alpha val="40000"/>
                    </a:prstClr>
                  </a:outerShdw>
                </a:effectLst>
                <a:latin typeface="Century Gothic"/>
                <a:ea typeface="+mn-ea"/>
                <a:cs typeface="Century Gothic"/>
              </a:rPr>
              <a:t>Basic components</a:t>
            </a:r>
          </a:p>
        </p:txBody>
      </p:sp>
      <p:sp>
        <p:nvSpPr>
          <p:cNvPr id="12" name="Rectangle 11"/>
          <p:cNvSpPr/>
          <p:nvPr/>
        </p:nvSpPr>
        <p:spPr>
          <a:xfrm>
            <a:off x="5867400" y="4319588"/>
            <a:ext cx="17907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7" name="Rectangle 6"/>
          <p:cNvSpPr/>
          <p:nvPr/>
        </p:nvSpPr>
        <p:spPr>
          <a:xfrm>
            <a:off x="1497013" y="3867150"/>
            <a:ext cx="428625" cy="187325"/>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3" name="Rectangle 22"/>
          <p:cNvSpPr/>
          <p:nvPr/>
        </p:nvSpPr>
        <p:spPr>
          <a:xfrm>
            <a:off x="7932738" y="3844925"/>
            <a:ext cx="428625" cy="187325"/>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0423" name="TextBox 8"/>
          <p:cNvSpPr txBox="1">
            <a:spLocks noChangeArrowheads="1"/>
          </p:cNvSpPr>
          <p:nvPr/>
        </p:nvSpPr>
        <p:spPr bwMode="auto">
          <a:xfrm>
            <a:off x="7229475" y="4643438"/>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FFFF"/>
                </a:solidFill>
              </a:rPr>
              <a:t>Houze et al. 1989</a:t>
            </a:r>
          </a:p>
        </p:txBody>
      </p:sp>
      <p:grpSp>
        <p:nvGrpSpPr>
          <p:cNvPr id="60424" name="Group 37887"/>
          <p:cNvGrpSpPr>
            <a:grpSpLocks/>
          </p:cNvGrpSpPr>
          <p:nvPr/>
        </p:nvGrpSpPr>
        <p:grpSpPr bwMode="auto">
          <a:xfrm>
            <a:off x="639763" y="2338388"/>
            <a:ext cx="7678737" cy="1651000"/>
            <a:chOff x="639762" y="3152775"/>
            <a:chExt cx="7678739" cy="1651270"/>
          </a:xfrm>
        </p:grpSpPr>
        <p:sp>
          <p:nvSpPr>
            <p:cNvPr id="60442" name="TextBox 9"/>
            <p:cNvSpPr txBox="1">
              <a:spLocks noChangeArrowheads="1"/>
            </p:cNvSpPr>
            <p:nvPr/>
          </p:nvSpPr>
          <p:spPr bwMode="auto">
            <a:xfrm>
              <a:off x="1681955" y="4342380"/>
              <a:ext cx="114935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Anvil</a:t>
              </a:r>
            </a:p>
          </p:txBody>
        </p:sp>
        <p:sp>
          <p:nvSpPr>
            <p:cNvPr id="60443" name="TextBox 9"/>
            <p:cNvSpPr txBox="1">
              <a:spLocks noChangeArrowheads="1"/>
            </p:cNvSpPr>
            <p:nvPr/>
          </p:nvSpPr>
          <p:spPr bwMode="auto">
            <a:xfrm>
              <a:off x="6885782" y="4342380"/>
              <a:ext cx="114935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Anvil</a:t>
              </a:r>
            </a:p>
          </p:txBody>
        </p:sp>
        <p:sp>
          <p:nvSpPr>
            <p:cNvPr id="30" name="Rectangle 29"/>
            <p:cNvSpPr/>
            <p:nvPr/>
          </p:nvSpPr>
          <p:spPr bwMode="auto">
            <a:xfrm>
              <a:off x="639762" y="3152775"/>
              <a:ext cx="3233738" cy="1228926"/>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1" name="Rectangle 30"/>
            <p:cNvSpPr/>
            <p:nvPr/>
          </p:nvSpPr>
          <p:spPr bwMode="auto">
            <a:xfrm>
              <a:off x="6602414" y="3152775"/>
              <a:ext cx="1716087" cy="1228926"/>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grpSp>
        <p:nvGrpSpPr>
          <p:cNvPr id="60425" name="Group 21"/>
          <p:cNvGrpSpPr>
            <a:grpSpLocks/>
          </p:cNvGrpSpPr>
          <p:nvPr/>
        </p:nvGrpSpPr>
        <p:grpSpPr bwMode="auto">
          <a:xfrm>
            <a:off x="3921125" y="2338388"/>
            <a:ext cx="2667000" cy="2514600"/>
            <a:chOff x="3921125" y="3152775"/>
            <a:chExt cx="2666999" cy="2514870"/>
          </a:xfrm>
        </p:grpSpPr>
        <p:sp>
          <p:nvSpPr>
            <p:cNvPr id="11" name="Rectangle 10"/>
            <p:cNvSpPr/>
            <p:nvPr/>
          </p:nvSpPr>
          <p:spPr>
            <a:xfrm>
              <a:off x="3924300" y="5134188"/>
              <a:ext cx="1790699" cy="419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ectangle 27"/>
            <p:cNvSpPr/>
            <p:nvPr/>
          </p:nvSpPr>
          <p:spPr>
            <a:xfrm>
              <a:off x="5714999" y="5134188"/>
              <a:ext cx="209550" cy="60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0439" name="Text Box 12"/>
            <p:cNvSpPr txBox="1">
              <a:spLocks noChangeArrowheads="1" noChangeShapeType="1"/>
            </p:cNvSpPr>
            <p:nvPr/>
          </p:nvSpPr>
          <p:spPr bwMode="auto">
            <a:xfrm>
              <a:off x="5821708" y="450537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solidFill>
                  <a:srgbClr val="000000"/>
                </a:solidFill>
                <a:latin typeface="Arial" charset="0"/>
              </a:endParaRPr>
            </a:p>
          </p:txBody>
        </p:sp>
        <p:sp>
          <p:nvSpPr>
            <p:cNvPr id="60440" name="TextBox 9"/>
            <p:cNvSpPr txBox="1">
              <a:spLocks noChangeArrowheads="1"/>
            </p:cNvSpPr>
            <p:nvPr/>
          </p:nvSpPr>
          <p:spPr bwMode="auto">
            <a:xfrm>
              <a:off x="3921125" y="5205980"/>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Raining core</a:t>
              </a:r>
            </a:p>
          </p:txBody>
        </p:sp>
        <p:sp>
          <p:nvSpPr>
            <p:cNvPr id="26" name="Rectangle 25"/>
            <p:cNvSpPr/>
            <p:nvPr/>
          </p:nvSpPr>
          <p:spPr bwMode="auto">
            <a:xfrm>
              <a:off x="3932238" y="3152775"/>
              <a:ext cx="2624136" cy="1609898"/>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grpSp>
        <p:nvGrpSpPr>
          <p:cNvPr id="60426" name="Group 37888"/>
          <p:cNvGrpSpPr>
            <a:grpSpLocks/>
          </p:cNvGrpSpPr>
          <p:nvPr/>
        </p:nvGrpSpPr>
        <p:grpSpPr bwMode="auto">
          <a:xfrm>
            <a:off x="635000" y="1844675"/>
            <a:ext cx="7667625" cy="461963"/>
            <a:chOff x="635000" y="2659630"/>
            <a:chExt cx="7667625" cy="461665"/>
          </a:xfrm>
        </p:grpSpPr>
        <p:sp>
          <p:nvSpPr>
            <p:cNvPr id="60434" name="TextBox 9"/>
            <p:cNvSpPr txBox="1">
              <a:spLocks noChangeArrowheads="1"/>
            </p:cNvSpPr>
            <p:nvPr/>
          </p:nvSpPr>
          <p:spPr bwMode="auto">
            <a:xfrm>
              <a:off x="3851275" y="2659630"/>
              <a:ext cx="2666999"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Cold top</a:t>
              </a:r>
            </a:p>
          </p:txBody>
        </p:sp>
        <p:cxnSp>
          <p:nvCxnSpPr>
            <p:cNvPr id="17" name="Straight Arrow Connector 16"/>
            <p:cNvCxnSpPr/>
            <p:nvPr/>
          </p:nvCxnSpPr>
          <p:spPr>
            <a:xfrm flipH="1">
              <a:off x="635000" y="2889670"/>
              <a:ext cx="381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83275" y="2915053"/>
              <a:ext cx="2419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 name="Group 1"/>
          <p:cNvGrpSpPr>
            <a:grpSpLocks/>
          </p:cNvGrpSpPr>
          <p:nvPr/>
        </p:nvGrpSpPr>
        <p:grpSpPr bwMode="auto">
          <a:xfrm>
            <a:off x="3914775" y="2476500"/>
            <a:ext cx="1846263" cy="1803400"/>
            <a:chOff x="3914265" y="3315914"/>
            <a:chExt cx="1847442" cy="1803400"/>
          </a:xfrm>
        </p:grpSpPr>
        <p:sp>
          <p:nvSpPr>
            <p:cNvPr id="24" name="Rectangle 23"/>
            <p:cNvSpPr/>
            <p:nvPr/>
          </p:nvSpPr>
          <p:spPr bwMode="auto">
            <a:xfrm>
              <a:off x="3914265" y="3733427"/>
              <a:ext cx="1847442" cy="1066800"/>
            </a:xfrm>
            <a:prstGeom prst="rect">
              <a:avLst/>
            </a:prstGeom>
            <a:solidFill>
              <a:srgbClr val="FFFF00">
                <a:alpha val="33000"/>
              </a:srgbClr>
            </a:solidFill>
            <a:ln w="57150" cap="flat" cmpd="sng" algn="ctr">
              <a:solidFill>
                <a:srgbClr val="FFFF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9" name="TextBox 9"/>
            <p:cNvSpPr txBox="1">
              <a:spLocks noChangeArrowheads="1"/>
            </p:cNvSpPr>
            <p:nvPr/>
          </p:nvSpPr>
          <p:spPr bwMode="auto">
            <a:xfrm rot="18191495">
              <a:off x="3898899" y="4048337"/>
              <a:ext cx="1803400" cy="338554"/>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600" b="1" dirty="0" smtClean="0">
                  <a:solidFill>
                    <a:srgbClr val="FFFF00"/>
                  </a:solidFill>
                  <a:effectLst>
                    <a:glow rad="101600">
                      <a:schemeClr val="tx1">
                        <a:alpha val="75000"/>
                      </a:schemeClr>
                    </a:glow>
                  </a:effectLst>
                  <a:latin typeface="Century Gothic" charset="0"/>
                  <a:cs typeface="Century Gothic" charset="0"/>
                </a:rPr>
                <a:t>Stratiform</a:t>
              </a:r>
              <a:endParaRPr lang="en-US" sz="1600" b="1" dirty="0">
                <a:solidFill>
                  <a:srgbClr val="FFFF00"/>
                </a:solidFill>
                <a:effectLst>
                  <a:glow rad="101600">
                    <a:schemeClr val="tx1">
                      <a:alpha val="75000"/>
                    </a:schemeClr>
                  </a:glow>
                </a:effectLst>
                <a:latin typeface="Century Gothic" charset="0"/>
                <a:cs typeface="Century Gothic" charset="0"/>
              </a:endParaRPr>
            </a:p>
          </p:txBody>
        </p:sp>
      </p:grpSp>
      <p:grpSp>
        <p:nvGrpSpPr>
          <p:cNvPr id="5" name="Group 4"/>
          <p:cNvGrpSpPr>
            <a:grpSpLocks/>
          </p:cNvGrpSpPr>
          <p:nvPr/>
        </p:nvGrpSpPr>
        <p:grpSpPr bwMode="auto">
          <a:xfrm>
            <a:off x="5803900" y="2478088"/>
            <a:ext cx="750888" cy="1901825"/>
            <a:chOff x="5816861" y="2899373"/>
            <a:chExt cx="750246" cy="2263785"/>
          </a:xfrm>
        </p:grpSpPr>
        <p:sp>
          <p:nvSpPr>
            <p:cNvPr id="27" name="Rectangle 26"/>
            <p:cNvSpPr/>
            <p:nvPr/>
          </p:nvSpPr>
          <p:spPr bwMode="auto">
            <a:xfrm>
              <a:off x="5816861" y="3394458"/>
              <a:ext cx="750246" cy="1284953"/>
            </a:xfrm>
            <a:prstGeom prst="rect">
              <a:avLst/>
            </a:prstGeom>
            <a:solidFill>
              <a:srgbClr val="FF0000">
                <a:alpha val="33000"/>
              </a:srgbClr>
            </a:solid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6" name="TextBox 9"/>
            <p:cNvSpPr txBox="1">
              <a:spLocks noChangeArrowheads="1"/>
            </p:cNvSpPr>
            <p:nvPr/>
          </p:nvSpPr>
          <p:spPr bwMode="auto">
            <a:xfrm rot="18012064">
              <a:off x="5044860" y="3861989"/>
              <a:ext cx="2263785" cy="338554"/>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600" b="1" dirty="0" smtClean="0">
                  <a:solidFill>
                    <a:srgbClr val="FF0000"/>
                  </a:solidFill>
                  <a:effectLst>
                    <a:glow rad="101600">
                      <a:schemeClr val="tx1">
                        <a:alpha val="75000"/>
                      </a:schemeClr>
                    </a:glow>
                  </a:effectLst>
                  <a:latin typeface="Century Gothic" charset="0"/>
                  <a:cs typeface="Century Gothic" charset="0"/>
                </a:rPr>
                <a:t>Convective</a:t>
              </a:r>
              <a:endParaRPr lang="en-US" sz="1600" b="1" dirty="0">
                <a:solidFill>
                  <a:srgbClr val="FF0000"/>
                </a:solidFill>
                <a:effectLst>
                  <a:glow rad="101600">
                    <a:schemeClr val="tx1">
                      <a:alpha val="75000"/>
                    </a:schemeClr>
                  </a:glow>
                </a:effectLst>
                <a:latin typeface="Century Gothic" charset="0"/>
                <a:cs typeface="Century Gothic" charset="0"/>
              </a:endParaRPr>
            </a:p>
          </p:txBody>
        </p:sp>
      </p:grpSp>
      <p:sp>
        <p:nvSpPr>
          <p:cNvPr id="37" name="Title 1"/>
          <p:cNvSpPr txBox="1">
            <a:spLocks/>
          </p:cNvSpPr>
          <p:nvPr/>
        </p:nvSpPr>
        <p:spPr>
          <a:xfrm>
            <a:off x="0" y="5378450"/>
            <a:ext cx="9144000" cy="1379538"/>
          </a:xfrm>
          <a:prstGeom prst="rect">
            <a:avLst/>
          </a:prstGeom>
        </p:spPr>
        <p:txBody>
          <a:bodyPr/>
          <a:lstStyle/>
          <a:p>
            <a:pPr algn="ctr" defTabSz="914400" fontAlgn="auto">
              <a:spcBef>
                <a:spcPts val="0"/>
              </a:spcBef>
              <a:spcAft>
                <a:spcPts val="1200"/>
              </a:spcAft>
              <a:defRPr/>
            </a:pPr>
            <a:r>
              <a:rPr lang="en-US" sz="3600" b="1" kern="0" dirty="0">
                <a:solidFill>
                  <a:srgbClr val="FFFFFF"/>
                </a:solidFill>
                <a:effectLst>
                  <a:outerShdw blurRad="50800" dist="38100" dir="2700000" algn="tl" rotWithShape="0">
                    <a:prstClr val="black">
                      <a:alpha val="40000"/>
                    </a:prstClr>
                  </a:outerShdw>
                </a:effectLst>
                <a:latin typeface="Century Gothic"/>
                <a:ea typeface="+mn-ea"/>
                <a:cs typeface="Century Gothic"/>
              </a:rPr>
              <a:t>TRMM separates the convective and stratiform echoes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657" name="Text Box 8"/>
          <p:cNvSpPr txBox="1">
            <a:spLocks noChangeArrowheads="1"/>
          </p:cNvSpPr>
          <p:nvPr/>
        </p:nvSpPr>
        <p:spPr bwMode="auto">
          <a:xfrm>
            <a:off x="-376238" y="899863"/>
            <a:ext cx="1498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14400"/>
            <a:r>
              <a:rPr lang="en-US" sz="1400" dirty="0">
                <a:solidFill>
                  <a:srgbClr val="FEFB8C"/>
                </a:solidFill>
                <a:latin typeface="Helvetica Neue" charset="0"/>
                <a:cs typeface="Helvetica Neue" charset="0"/>
              </a:rPr>
              <a:t>Deep Convective Cores</a:t>
            </a:r>
          </a:p>
        </p:txBody>
      </p:sp>
      <p:sp>
        <p:nvSpPr>
          <p:cNvPr id="70658" name="Text Box 10"/>
          <p:cNvSpPr txBox="1">
            <a:spLocks noChangeArrowheads="1"/>
          </p:cNvSpPr>
          <p:nvPr/>
        </p:nvSpPr>
        <p:spPr bwMode="auto">
          <a:xfrm>
            <a:off x="-381000" y="4976800"/>
            <a:ext cx="1498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14400"/>
            <a:r>
              <a:rPr lang="en-US" sz="1400" dirty="0">
                <a:solidFill>
                  <a:srgbClr val="FEFB8C"/>
                </a:solidFill>
                <a:latin typeface="Helvetica Neue" charset="0"/>
                <a:cs typeface="Helvetica Neue" charset="0"/>
              </a:rPr>
              <a:t>Broad</a:t>
            </a:r>
            <a:br>
              <a:rPr lang="en-US" sz="1400" dirty="0">
                <a:solidFill>
                  <a:srgbClr val="FEFB8C"/>
                </a:solidFill>
                <a:latin typeface="Helvetica Neue" charset="0"/>
                <a:cs typeface="Helvetica Neue" charset="0"/>
              </a:rPr>
            </a:br>
            <a:r>
              <a:rPr lang="en-US" sz="1400" dirty="0">
                <a:solidFill>
                  <a:srgbClr val="FEFB8C"/>
                </a:solidFill>
                <a:latin typeface="Helvetica Neue" charset="0"/>
                <a:cs typeface="Helvetica Neue" charset="0"/>
              </a:rPr>
              <a:t>Stratiform</a:t>
            </a:r>
            <a:br>
              <a:rPr lang="en-US" sz="1400" dirty="0">
                <a:solidFill>
                  <a:srgbClr val="FEFB8C"/>
                </a:solidFill>
                <a:latin typeface="Helvetica Neue" charset="0"/>
                <a:cs typeface="Helvetica Neue" charset="0"/>
              </a:rPr>
            </a:br>
            <a:r>
              <a:rPr lang="en-US" sz="1400" dirty="0">
                <a:solidFill>
                  <a:srgbClr val="FEFB8C"/>
                </a:solidFill>
                <a:latin typeface="Helvetica Neue" charset="0"/>
                <a:cs typeface="Helvetica Neue" charset="0"/>
              </a:rPr>
              <a:t>Regions</a:t>
            </a:r>
          </a:p>
        </p:txBody>
      </p:sp>
      <p:sp>
        <p:nvSpPr>
          <p:cNvPr id="70659" name="Text Box 9"/>
          <p:cNvSpPr txBox="1">
            <a:spLocks noChangeArrowheads="1"/>
          </p:cNvSpPr>
          <p:nvPr/>
        </p:nvSpPr>
        <p:spPr bwMode="auto">
          <a:xfrm>
            <a:off x="-395288" y="2960438"/>
            <a:ext cx="1498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14400"/>
            <a:r>
              <a:rPr lang="en-US" sz="1400" dirty="0">
                <a:solidFill>
                  <a:srgbClr val="FEFB8C"/>
                </a:solidFill>
                <a:latin typeface="Helvetica Neue" charset="0"/>
                <a:cs typeface="Helvetica Neue" charset="0"/>
              </a:rPr>
              <a:t>Wide Convective Cores</a:t>
            </a:r>
          </a:p>
        </p:txBody>
      </p:sp>
      <p:pic>
        <p:nvPicPr>
          <p:cNvPr id="2" name="Picture 1"/>
          <p:cNvPicPr>
            <a:picLocks noChangeAspect="1"/>
          </p:cNvPicPr>
          <p:nvPr/>
        </p:nvPicPr>
        <p:blipFill rotWithShape="1">
          <a:blip r:embed="rId2"/>
          <a:srcRect l="2222" r="3249"/>
          <a:stretch/>
        </p:blipFill>
        <p:spPr>
          <a:xfrm>
            <a:off x="1279285" y="99374"/>
            <a:ext cx="7864715" cy="6630025"/>
          </a:xfrm>
          <a:prstGeom prst="rect">
            <a:avLst/>
          </a:prstGeom>
        </p:spPr>
      </p:pic>
    </p:spTree>
    <p:extLst>
      <p:ext uri="{BB962C8B-B14F-4D97-AF65-F5344CB8AC3E}">
        <p14:creationId xmlns:p14="http://schemas.microsoft.com/office/powerpoint/2010/main" val="8910674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074988"/>
            <a:ext cx="9144000" cy="708025"/>
          </a:xfrm>
          <a:prstGeom prst="rect">
            <a:avLst/>
          </a:prstGeom>
          <a:noFill/>
        </p:spPr>
        <p:txBody>
          <a:bodyPr>
            <a:spAutoFit/>
          </a:bodyPr>
          <a:lstStyle/>
          <a:p>
            <a:pPr marL="0" lvl="1" algn="ctr" fontAlgn="auto">
              <a:spcBef>
                <a:spcPts val="0"/>
              </a:spcBef>
              <a:spcAft>
                <a:spcPts val="1200"/>
              </a:spcAft>
              <a:defRPr/>
            </a:pPr>
            <a:r>
              <a:rPr lang="en-US" sz="4000" b="1" dirty="0" smtClean="0">
                <a:solidFill>
                  <a:srgbClr val="FFFFFF"/>
                </a:solidFill>
                <a:effectLst>
                  <a:outerShdw blurRad="50800" dist="38100" dir="2700000" algn="tl" rotWithShape="0">
                    <a:srgbClr val="000000">
                      <a:alpha val="43000"/>
                    </a:srgbClr>
                  </a:outerShdw>
                </a:effectLst>
                <a:latin typeface="Century Gothic"/>
                <a:ea typeface="+mn-ea"/>
                <a:cs typeface="Century Gothic"/>
              </a:rPr>
              <a:t>Madden-Julian Oscillation</a:t>
            </a:r>
            <a:endParaRPr lang="en-US" sz="4000" b="1" dirty="0">
              <a:solidFill>
                <a:srgbClr val="FFFFFF"/>
              </a:solidFill>
              <a:effectLst>
                <a:outerShdw blurRad="50800" dist="38100" dir="2700000" algn="tl" rotWithShape="0">
                  <a:srgbClr val="000000">
                    <a:alpha val="43000"/>
                  </a:srgbClr>
                </a:outerShdw>
              </a:effectLst>
              <a:latin typeface="Century Gothic"/>
              <a:ea typeface="+mn-ea"/>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extBox 110"/>
          <p:cNvSpPr txBox="1">
            <a:spLocks noChangeArrowheads="1"/>
          </p:cNvSpPr>
          <p:nvPr/>
        </p:nvSpPr>
        <p:spPr bwMode="auto">
          <a:xfrm>
            <a:off x="1350963" y="112713"/>
            <a:ext cx="72564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latin typeface="Arial" charset="0"/>
              </a:rPr>
              <a:t>TRMM Radar Observations of the MJO over the Indian Ocean</a:t>
            </a:r>
          </a:p>
        </p:txBody>
      </p:sp>
      <p:sp>
        <p:nvSpPr>
          <p:cNvPr id="86019" name="Rectangle 108"/>
          <p:cNvSpPr>
            <a:spLocks noChangeArrowheads="1"/>
          </p:cNvSpPr>
          <p:nvPr/>
        </p:nvSpPr>
        <p:spPr bwMode="auto">
          <a:xfrm>
            <a:off x="0" y="1136650"/>
            <a:ext cx="9144000" cy="57213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endParaRPr>
          </a:p>
        </p:txBody>
      </p:sp>
      <p:pic>
        <p:nvPicPr>
          <p:cNvPr id="86020"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 y="4257675"/>
            <a:ext cx="38004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756275" y="6211888"/>
            <a:ext cx="1003300" cy="411162"/>
          </a:xfrm>
          <a:prstGeom prst="rect">
            <a:avLst/>
          </a:prstGeom>
          <a:solidFill>
            <a:sysClr val="window" lastClr="FFFFFF">
              <a:alpha val="71000"/>
            </a:sysClr>
          </a:solidFill>
        </p:spPr>
        <p:txBody>
          <a:bodyPr>
            <a:spAutoFit/>
          </a:bodyPr>
          <a:lstStyle/>
          <a:p>
            <a:pPr algn="ctr" defTabSz="914400" fontAlgn="auto">
              <a:spcBef>
                <a:spcPts val="0"/>
              </a:spcBef>
              <a:spcAft>
                <a:spcPts val="0"/>
              </a:spcAft>
              <a:defRPr/>
            </a:pPr>
            <a:r>
              <a:rPr lang="en-US" sz="1600" b="1" kern="0" dirty="0">
                <a:solidFill>
                  <a:sysClr val="windowText" lastClr="000000"/>
                </a:solidFill>
                <a:latin typeface="Times New Roman" pitchFamily="18" charset="0"/>
                <a:cs typeface="Times New Roman" pitchFamily="18" charset="0"/>
              </a:rPr>
              <a:t>Phase 7</a:t>
            </a:r>
          </a:p>
        </p:txBody>
      </p:sp>
      <p:pic>
        <p:nvPicPr>
          <p:cNvPr id="86022" name="Pictur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692275"/>
            <a:ext cx="38258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9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1692275"/>
            <a:ext cx="38258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Rectangle 126"/>
          <p:cNvSpPr>
            <a:spLocks noChangeArrowheads="1"/>
          </p:cNvSpPr>
          <p:nvPr/>
        </p:nvSpPr>
        <p:spPr bwMode="auto">
          <a:xfrm>
            <a:off x="869950" y="1717675"/>
            <a:ext cx="2189163" cy="1333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cs typeface="Arial" charset="0"/>
            </a:endParaRPr>
          </a:p>
        </p:txBody>
      </p:sp>
      <p:sp>
        <p:nvSpPr>
          <p:cNvPr id="86025" name="Rectangle 127"/>
          <p:cNvSpPr>
            <a:spLocks noChangeArrowheads="1"/>
          </p:cNvSpPr>
          <p:nvPr/>
        </p:nvSpPr>
        <p:spPr bwMode="auto">
          <a:xfrm>
            <a:off x="6149975" y="1717675"/>
            <a:ext cx="2190750" cy="1333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endParaRPr>
          </a:p>
        </p:txBody>
      </p:sp>
      <p:sp>
        <p:nvSpPr>
          <p:cNvPr id="86026" name="Rectangle 128"/>
          <p:cNvSpPr>
            <a:spLocks noChangeArrowheads="1"/>
          </p:cNvSpPr>
          <p:nvPr/>
        </p:nvSpPr>
        <p:spPr bwMode="auto">
          <a:xfrm>
            <a:off x="862013" y="4300538"/>
            <a:ext cx="2190750" cy="1333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endParaRPr>
          </a:p>
        </p:txBody>
      </p:sp>
      <p:sp>
        <p:nvSpPr>
          <p:cNvPr id="33" name="TextBox 32"/>
          <p:cNvSpPr txBox="1"/>
          <p:nvPr/>
        </p:nvSpPr>
        <p:spPr>
          <a:xfrm>
            <a:off x="544513" y="1211263"/>
            <a:ext cx="2854325" cy="400050"/>
          </a:xfrm>
          <a:prstGeom prst="rect">
            <a:avLst/>
          </a:prstGeom>
          <a:noFill/>
        </p:spPr>
        <p:txBody>
          <a:bodyPr>
            <a:spAutoFit/>
          </a:bodyPr>
          <a:lstStyle/>
          <a:p>
            <a:pPr algn="ctr" defTabSz="914400" fontAlgn="auto">
              <a:spcBef>
                <a:spcPts val="0"/>
              </a:spcBef>
              <a:spcAft>
                <a:spcPts val="0"/>
              </a:spcAft>
              <a:defRPr/>
            </a:pPr>
            <a:r>
              <a:rPr lang="en-US" sz="2000" b="1" kern="0" dirty="0">
                <a:latin typeface="Arial"/>
                <a:cs typeface="Arial"/>
              </a:rPr>
              <a:t>Active Phase</a:t>
            </a:r>
          </a:p>
        </p:txBody>
      </p:sp>
      <p:sp>
        <p:nvSpPr>
          <p:cNvPr id="20" name="TextBox 19"/>
          <p:cNvSpPr txBox="1"/>
          <p:nvPr/>
        </p:nvSpPr>
        <p:spPr>
          <a:xfrm>
            <a:off x="5600700" y="1211263"/>
            <a:ext cx="3082925" cy="400050"/>
          </a:xfrm>
          <a:prstGeom prst="rect">
            <a:avLst/>
          </a:prstGeom>
          <a:noFill/>
        </p:spPr>
        <p:txBody>
          <a:bodyPr>
            <a:spAutoFit/>
          </a:bodyPr>
          <a:lstStyle/>
          <a:p>
            <a:pPr algn="ctr" defTabSz="914400" fontAlgn="auto">
              <a:spcBef>
                <a:spcPts val="0"/>
              </a:spcBef>
              <a:spcAft>
                <a:spcPts val="0"/>
              </a:spcAft>
              <a:defRPr/>
            </a:pPr>
            <a:r>
              <a:rPr lang="en-US" sz="2000" b="1" kern="0" dirty="0">
                <a:latin typeface="Arial"/>
                <a:cs typeface="Arial"/>
              </a:rPr>
              <a:t>Suppressed Phase</a:t>
            </a:r>
          </a:p>
        </p:txBody>
      </p:sp>
      <p:sp>
        <p:nvSpPr>
          <p:cNvPr id="86029" name="TextBox 111"/>
          <p:cNvSpPr txBox="1">
            <a:spLocks noChangeArrowheads="1"/>
          </p:cNvSpPr>
          <p:nvPr/>
        </p:nvSpPr>
        <p:spPr bwMode="auto">
          <a:xfrm>
            <a:off x="3532188" y="2128838"/>
            <a:ext cx="20796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000000"/>
                </a:solidFill>
                <a:latin typeface="Arial" charset="0"/>
              </a:rPr>
              <a:t>Deep Convective Cores</a:t>
            </a:r>
          </a:p>
        </p:txBody>
      </p:sp>
      <p:pic>
        <p:nvPicPr>
          <p:cNvPr id="86030"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2863" y="4249738"/>
            <a:ext cx="38004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1" name="Rectangle 129"/>
          <p:cNvSpPr>
            <a:spLocks noChangeArrowheads="1"/>
          </p:cNvSpPr>
          <p:nvPr/>
        </p:nvSpPr>
        <p:spPr bwMode="auto">
          <a:xfrm>
            <a:off x="5791200" y="4278313"/>
            <a:ext cx="2190750" cy="1333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endParaRPr>
          </a:p>
        </p:txBody>
      </p:sp>
      <p:sp>
        <p:nvSpPr>
          <p:cNvPr id="86032" name="TextBox 124"/>
          <p:cNvSpPr txBox="1">
            <a:spLocks noChangeArrowheads="1"/>
          </p:cNvSpPr>
          <p:nvPr/>
        </p:nvSpPr>
        <p:spPr bwMode="auto">
          <a:xfrm>
            <a:off x="3862388" y="4643438"/>
            <a:ext cx="1417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000000"/>
                </a:solidFill>
                <a:latin typeface="Arial" charset="0"/>
              </a:rPr>
              <a:t>Broad Stratiform Rain Areas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381000" y="228600"/>
            <a:ext cx="3213100" cy="2678113"/>
          </a:xfrm>
          <a:prstGeom prst="rect">
            <a:avLst/>
          </a:prstGeom>
          <a:noFill/>
        </p:spPr>
        <p:txBody>
          <a:bodyPr>
            <a:spAutoFit/>
          </a:bodyPr>
          <a:lstStyle/>
          <a:p>
            <a:pP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Century Gothic"/>
                <a:ea typeface="+mn-ea"/>
                <a:cs typeface="Century Gothic"/>
              </a:rPr>
              <a:t>Indian Ocean MCSs Contribution to Rainfall by phase of the Madden-Julian Oscillation</a:t>
            </a:r>
          </a:p>
        </p:txBody>
      </p:sp>
      <p:sp>
        <p:nvSpPr>
          <p:cNvPr id="23" name="TextBox 8"/>
          <p:cNvSpPr txBox="1">
            <a:spLocks noChangeArrowheads="1"/>
          </p:cNvSpPr>
          <p:nvPr/>
        </p:nvSpPr>
        <p:spPr bwMode="auto">
          <a:xfrm>
            <a:off x="381000" y="6248400"/>
            <a:ext cx="2381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1600" b="1" kern="0" dirty="0" smtClean="0">
                <a:solidFill>
                  <a:schemeClr val="bg1"/>
                </a:solidFill>
                <a:effectLst>
                  <a:outerShdw blurRad="38100" dist="38100" dir="2700000" algn="tl">
                    <a:srgbClr val="000000">
                      <a:alpha val="43137"/>
                    </a:srgbClr>
                  </a:outerShdw>
                </a:effectLst>
                <a:latin typeface="Calibri" charset="0"/>
              </a:rPr>
              <a:t>Yuan and Houze 2012</a:t>
            </a:r>
            <a:endParaRPr lang="en-US" sz="1600" b="1" kern="0" dirty="0">
              <a:solidFill>
                <a:schemeClr val="bg1"/>
              </a:solidFill>
              <a:effectLst>
                <a:outerShdw blurRad="38100" dist="38100" dir="2700000" algn="tl">
                  <a:srgbClr val="000000">
                    <a:alpha val="43137"/>
                  </a:srgbClr>
                </a:outerShdw>
              </a:effectLst>
              <a:latin typeface="Calibri" charset="0"/>
            </a:endParaRPr>
          </a:p>
        </p:txBody>
      </p:sp>
      <p:grpSp>
        <p:nvGrpSpPr>
          <p:cNvPr id="87043" name="Group 17"/>
          <p:cNvGrpSpPr>
            <a:grpSpLocks/>
          </p:cNvGrpSpPr>
          <p:nvPr/>
        </p:nvGrpSpPr>
        <p:grpSpPr bwMode="auto">
          <a:xfrm>
            <a:off x="4062413" y="179388"/>
            <a:ext cx="4603750" cy="6373812"/>
            <a:chOff x="4063157" y="179294"/>
            <a:chExt cx="4603568" cy="6373906"/>
          </a:xfrm>
        </p:grpSpPr>
        <p:sp>
          <p:nvSpPr>
            <p:cNvPr id="87044" name="Rectangle 1"/>
            <p:cNvSpPr>
              <a:spLocks noChangeArrowheads="1"/>
            </p:cNvSpPr>
            <p:nvPr/>
          </p:nvSpPr>
          <p:spPr bwMode="auto">
            <a:xfrm>
              <a:off x="4063157" y="179294"/>
              <a:ext cx="4603568" cy="637390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endParaRPr>
            </a:p>
          </p:txBody>
        </p:sp>
        <p:pic>
          <p:nvPicPr>
            <p:cNvPr id="87045" name="Picture 13"/>
            <p:cNvPicPr>
              <a:picLocks noChangeAspect="1"/>
            </p:cNvPicPr>
            <p:nvPr/>
          </p:nvPicPr>
          <p:blipFill>
            <a:blip r:embed="rId2">
              <a:extLst>
                <a:ext uri="{28A0092B-C50C-407E-A947-70E740481C1C}">
                  <a14:useLocalDpi xmlns:a14="http://schemas.microsoft.com/office/drawing/2010/main" val="0"/>
                </a:ext>
              </a:extLst>
            </a:blip>
            <a:srcRect l="5118" r="18922"/>
            <a:stretch>
              <a:fillRect/>
            </a:stretch>
          </p:blipFill>
          <p:spPr bwMode="auto">
            <a:xfrm>
              <a:off x="4265193" y="1029274"/>
              <a:ext cx="2687370" cy="527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Box 14"/>
            <p:cNvSpPr txBox="1">
              <a:spLocks noChangeArrowheads="1"/>
            </p:cNvSpPr>
            <p:nvPr/>
          </p:nvSpPr>
          <p:spPr bwMode="auto">
            <a:xfrm>
              <a:off x="6929135" y="1645951"/>
              <a:ext cx="1208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404040"/>
                  </a:solidFill>
                  <a:latin typeface="Arial" charset="0"/>
                  <a:cs typeface="Arial" charset="0"/>
                </a:rPr>
                <a:t>Connected MCSs</a:t>
              </a:r>
            </a:p>
          </p:txBody>
        </p:sp>
        <p:sp>
          <p:nvSpPr>
            <p:cNvPr id="87047" name="TextBox 19"/>
            <p:cNvSpPr txBox="1">
              <a:spLocks noChangeArrowheads="1"/>
            </p:cNvSpPr>
            <p:nvPr/>
          </p:nvSpPr>
          <p:spPr bwMode="auto">
            <a:xfrm>
              <a:off x="6943567" y="2960069"/>
              <a:ext cx="1208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404040"/>
                  </a:solidFill>
                  <a:latin typeface="Arial" charset="0"/>
                  <a:cs typeface="Arial" charset="0"/>
                </a:rPr>
                <a:t>Separated MCSs</a:t>
              </a:r>
            </a:p>
          </p:txBody>
        </p:sp>
        <p:sp>
          <p:nvSpPr>
            <p:cNvPr id="87048" name="TextBox 20"/>
            <p:cNvSpPr txBox="1">
              <a:spLocks noChangeArrowheads="1"/>
            </p:cNvSpPr>
            <p:nvPr/>
          </p:nvSpPr>
          <p:spPr bwMode="auto">
            <a:xfrm>
              <a:off x="6943567" y="4529295"/>
              <a:ext cx="1628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404040"/>
                  </a:solidFill>
                  <a:latin typeface="Arial" charset="0"/>
                  <a:cs typeface="Arial" charset="0"/>
                </a:rPr>
                <a:t>Other high cloud systems</a:t>
              </a:r>
            </a:p>
          </p:txBody>
        </p:sp>
        <p:sp>
          <p:nvSpPr>
            <p:cNvPr id="87049" name="TextBox 9"/>
            <p:cNvSpPr txBox="1">
              <a:spLocks noChangeArrowheads="1"/>
            </p:cNvSpPr>
            <p:nvPr/>
          </p:nvSpPr>
          <p:spPr bwMode="auto">
            <a:xfrm>
              <a:off x="5402542" y="354106"/>
              <a:ext cx="723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latin typeface="Arial" charset="0"/>
                  <a:cs typeface="Arial" charset="0"/>
                </a:rPr>
                <a:t>Active</a:t>
              </a:r>
            </a:p>
          </p:txBody>
        </p:sp>
        <p:cxnSp>
          <p:nvCxnSpPr>
            <p:cNvPr id="87050" name="Straight Connector 6"/>
            <p:cNvCxnSpPr>
              <a:cxnSpLocks noChangeShapeType="1"/>
              <a:endCxn id="87049" idx="2"/>
            </p:cNvCxnSpPr>
            <p:nvPr/>
          </p:nvCxnSpPr>
          <p:spPr bwMode="auto">
            <a:xfrm flipV="1">
              <a:off x="5737412" y="661883"/>
              <a:ext cx="26899" cy="227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51" name="Straight Connector 8"/>
            <p:cNvCxnSpPr>
              <a:cxnSpLocks noChangeShapeType="1"/>
            </p:cNvCxnSpPr>
            <p:nvPr/>
          </p:nvCxnSpPr>
          <p:spPr bwMode="auto">
            <a:xfrm flipV="1">
              <a:off x="5767295" y="660400"/>
              <a:ext cx="0" cy="388471"/>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cxnSp>
        <p:sp>
          <p:nvSpPr>
            <p:cNvPr id="87052" name="TextBox 21"/>
            <p:cNvSpPr txBox="1">
              <a:spLocks noChangeArrowheads="1"/>
            </p:cNvSpPr>
            <p:nvPr/>
          </p:nvSpPr>
          <p:spPr bwMode="auto">
            <a:xfrm>
              <a:off x="6107765" y="354106"/>
              <a:ext cx="12123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latin typeface="Arial" charset="0"/>
                  <a:cs typeface="Arial" charset="0"/>
                </a:rPr>
                <a:t>Suppressed</a:t>
              </a:r>
            </a:p>
          </p:txBody>
        </p:sp>
        <p:cxnSp>
          <p:nvCxnSpPr>
            <p:cNvPr id="87053" name="Straight Connector 23"/>
            <p:cNvCxnSpPr>
              <a:cxnSpLocks noChangeShapeType="1"/>
              <a:endCxn id="87052" idx="2"/>
            </p:cNvCxnSpPr>
            <p:nvPr/>
          </p:nvCxnSpPr>
          <p:spPr bwMode="auto">
            <a:xfrm>
              <a:off x="6442637" y="657786"/>
              <a:ext cx="271305" cy="40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054" name="Straight Connector 24"/>
            <p:cNvCxnSpPr>
              <a:cxnSpLocks noChangeShapeType="1"/>
            </p:cNvCxnSpPr>
            <p:nvPr/>
          </p:nvCxnSpPr>
          <p:spPr bwMode="auto">
            <a:xfrm flipV="1">
              <a:off x="6592048" y="660400"/>
              <a:ext cx="0" cy="124460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0115" name="Group 2"/>
          <p:cNvGrpSpPr>
            <a:grpSpLocks/>
          </p:cNvGrpSpPr>
          <p:nvPr/>
        </p:nvGrpSpPr>
        <p:grpSpPr bwMode="auto">
          <a:xfrm>
            <a:off x="58738" y="167315"/>
            <a:ext cx="9085262" cy="5178152"/>
            <a:chOff x="58738" y="460304"/>
            <a:chExt cx="9085262" cy="5179058"/>
          </a:xfrm>
        </p:grpSpPr>
        <p:sp>
          <p:nvSpPr>
            <p:cNvPr id="8" name="TextBox 7"/>
            <p:cNvSpPr txBox="1"/>
            <p:nvPr/>
          </p:nvSpPr>
          <p:spPr>
            <a:xfrm>
              <a:off x="58738" y="460304"/>
              <a:ext cx="9026525" cy="769441"/>
            </a:xfrm>
            <a:prstGeom prst="rect">
              <a:avLst/>
            </a:prstGeom>
            <a:noFill/>
          </p:spPr>
          <p:txBody>
            <a:bodyPr>
              <a:spAutoFit/>
            </a:bodyPr>
            <a:lstStyle/>
            <a:p>
              <a:pPr algn="ctr">
                <a:defRPr/>
              </a:pP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Conclusions</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6" name="TextBox 5"/>
            <p:cNvSpPr txBox="1"/>
            <p:nvPr/>
          </p:nvSpPr>
          <p:spPr>
            <a:xfrm>
              <a:off x="349250" y="1052686"/>
              <a:ext cx="8794750" cy="4586676"/>
            </a:xfrm>
            <a:prstGeom prst="rect">
              <a:avLst/>
            </a:prstGeom>
            <a:noFill/>
          </p:spPr>
          <p:txBody>
            <a:bodyPr>
              <a:spAutoFit/>
            </a:bodyPr>
            <a:lstStyle/>
            <a:p>
              <a:pPr>
                <a:spcAft>
                  <a:spcPts val="1200"/>
                </a:spcAft>
                <a:defRPr/>
              </a:pPr>
              <a:r>
                <a:rPr lang="en-US" sz="2800" b="1" dirty="0">
                  <a:solidFill>
                    <a:schemeClr val="bg1"/>
                  </a:solidFill>
                  <a:latin typeface="+mn-lt"/>
                  <a:cs typeface="Century Gothic" charset="0"/>
                </a:rPr>
                <a:t>A-</a:t>
              </a:r>
              <a:r>
                <a:rPr lang="en-US" sz="2800" b="1" dirty="0" smtClean="0">
                  <a:solidFill>
                    <a:schemeClr val="bg1"/>
                  </a:solidFill>
                  <a:latin typeface="+mn-lt"/>
                  <a:cs typeface="Century Gothic" charset="0"/>
                </a:rPr>
                <a:t>Train</a:t>
              </a:r>
              <a:endParaRPr lang="en-US" sz="2800" b="1" dirty="0">
                <a:solidFill>
                  <a:schemeClr val="bg1"/>
                </a:solidFill>
                <a:latin typeface="+mn-lt"/>
                <a:cs typeface="Century Gothic" charset="0"/>
              </a:endParaRPr>
            </a:p>
            <a:p>
              <a:pPr marL="628650" lvl="1" indent="-171450">
                <a:spcAft>
                  <a:spcPts val="0"/>
                </a:spcAft>
                <a:buFont typeface="Arial"/>
                <a:buChar char="•"/>
                <a:defRPr/>
              </a:pPr>
              <a:r>
                <a:rPr lang="en-US" sz="2400" b="1" dirty="0">
                  <a:solidFill>
                    <a:schemeClr val="bg1"/>
                  </a:solidFill>
                  <a:latin typeface="+mn-lt"/>
                  <a:cs typeface="Century Gothic" charset="0"/>
                </a:rPr>
                <a:t>Identify MCSs globally</a:t>
              </a:r>
            </a:p>
            <a:p>
              <a:pPr marL="628650" lvl="1" indent="-171450">
                <a:spcAft>
                  <a:spcPts val="0"/>
                </a:spcAft>
                <a:buFont typeface="Arial"/>
                <a:buChar char="•"/>
                <a:defRPr/>
              </a:pPr>
              <a:r>
                <a:rPr lang="en-US" sz="2400" b="1" dirty="0">
                  <a:solidFill>
                    <a:schemeClr val="bg1"/>
                  </a:solidFill>
                  <a:latin typeface="+mn-lt"/>
                  <a:cs typeface="Century Gothic" charset="0"/>
                </a:rPr>
                <a:t>Show anvils of </a:t>
              </a:r>
              <a:r>
                <a:rPr lang="en-US" sz="2400" b="1" dirty="0" smtClean="0">
                  <a:solidFill>
                    <a:schemeClr val="bg1"/>
                  </a:solidFill>
                  <a:latin typeface="+mn-lt"/>
                  <a:cs typeface="Century Gothic" charset="0"/>
                </a:rPr>
                <a:t>MCSs</a:t>
              </a:r>
            </a:p>
            <a:p>
              <a:pPr marL="1085850" lvl="2" indent="-171450">
                <a:spcAft>
                  <a:spcPts val="0"/>
                </a:spcAft>
                <a:buFont typeface="Arial"/>
                <a:buChar char="•"/>
                <a:defRPr/>
              </a:pPr>
              <a:r>
                <a:rPr lang="en-US" sz="2400" b="1" dirty="0" smtClean="0">
                  <a:solidFill>
                    <a:schemeClr val="bg1"/>
                  </a:solidFill>
                  <a:latin typeface="+mn-lt"/>
                  <a:cs typeface="Century Gothic" charset="0"/>
                </a:rPr>
                <a:t>Wider and weaker over ocean</a:t>
              </a:r>
            </a:p>
            <a:p>
              <a:pPr marL="1085850" lvl="2" indent="-171450">
                <a:spcAft>
                  <a:spcPts val="0"/>
                </a:spcAft>
                <a:buFont typeface="Arial"/>
                <a:buChar char="•"/>
                <a:defRPr/>
              </a:pPr>
              <a:r>
                <a:rPr lang="en-US" sz="2400" b="1" dirty="0" smtClean="0">
                  <a:solidFill>
                    <a:schemeClr val="bg1"/>
                  </a:solidFill>
                  <a:latin typeface="+mn-lt"/>
                  <a:cs typeface="Century Gothic" charset="0"/>
                </a:rPr>
                <a:t>Narrower but stronger over land </a:t>
              </a:r>
              <a:endParaRPr lang="en-US" sz="2400" b="1" dirty="0">
                <a:solidFill>
                  <a:schemeClr val="bg1"/>
                </a:solidFill>
                <a:latin typeface="+mn-lt"/>
                <a:cs typeface="Century Gothic" charset="0"/>
              </a:endParaRPr>
            </a:p>
            <a:p>
              <a:pPr marL="0" lvl="1">
                <a:spcAft>
                  <a:spcPts val="1200"/>
                </a:spcAft>
                <a:defRPr/>
              </a:pPr>
              <a:r>
                <a:rPr lang="en-US" sz="2800" b="1" dirty="0" smtClean="0">
                  <a:solidFill>
                    <a:schemeClr val="bg1"/>
                  </a:solidFill>
                  <a:latin typeface="+mn-lt"/>
                  <a:cs typeface="Century Gothic" charset="0"/>
                </a:rPr>
                <a:t>TRMM</a:t>
              </a:r>
              <a:endParaRPr lang="en-US" sz="2800" b="1" dirty="0">
                <a:solidFill>
                  <a:schemeClr val="bg1"/>
                </a:solidFill>
                <a:latin typeface="+mn-lt"/>
                <a:cs typeface="Century Gothic" charset="0"/>
              </a:endParaRPr>
            </a:p>
            <a:p>
              <a:pPr marL="628650" lvl="1" indent="-171450">
                <a:spcAft>
                  <a:spcPts val="0"/>
                </a:spcAft>
                <a:buFont typeface="Arial"/>
                <a:buChar char="•"/>
                <a:defRPr/>
              </a:pPr>
              <a:r>
                <a:rPr lang="en-US" sz="2400" b="1" dirty="0" smtClean="0">
                  <a:solidFill>
                    <a:schemeClr val="bg1"/>
                  </a:solidFill>
                  <a:latin typeface="+mn-lt"/>
                  <a:cs typeface="Century Gothic" charset="0"/>
                </a:rPr>
                <a:t>Separation of convective and stratiform shows how various forms of convective organization depend on </a:t>
              </a:r>
            </a:p>
            <a:p>
              <a:pPr marL="1085850" lvl="2" indent="-171450">
                <a:spcAft>
                  <a:spcPts val="0"/>
                </a:spcAft>
                <a:buFont typeface="Arial"/>
                <a:buChar char="•"/>
                <a:defRPr/>
              </a:pPr>
              <a:r>
                <a:rPr lang="en-US" sz="2400" b="1" dirty="0" smtClean="0">
                  <a:solidFill>
                    <a:schemeClr val="bg1"/>
                  </a:solidFill>
                  <a:latin typeface="+mn-lt"/>
                  <a:cs typeface="Century Gothic" charset="0"/>
                </a:rPr>
                <a:t>Land surface</a:t>
              </a:r>
            </a:p>
            <a:p>
              <a:pPr marL="1085850" lvl="2" indent="-171450">
                <a:spcAft>
                  <a:spcPts val="0"/>
                </a:spcAft>
                <a:buFont typeface="Arial"/>
                <a:buChar char="•"/>
                <a:defRPr/>
              </a:pPr>
              <a:r>
                <a:rPr lang="en-US" sz="2400" b="1" dirty="0" smtClean="0">
                  <a:solidFill>
                    <a:schemeClr val="bg1"/>
                  </a:solidFill>
                  <a:latin typeface="+mn-lt"/>
                  <a:cs typeface="Century Gothic" charset="0"/>
                </a:rPr>
                <a:t>Ocean</a:t>
              </a:r>
            </a:p>
            <a:p>
              <a:pPr marL="1085850" lvl="2" indent="-171450">
                <a:spcAft>
                  <a:spcPts val="0"/>
                </a:spcAft>
                <a:buFont typeface="Arial"/>
                <a:buChar char="•"/>
                <a:defRPr/>
              </a:pPr>
              <a:r>
                <a:rPr lang="en-US" sz="2400" b="1" dirty="0" smtClean="0">
                  <a:solidFill>
                    <a:schemeClr val="bg1"/>
                  </a:solidFill>
                  <a:latin typeface="+mn-lt"/>
                  <a:cs typeface="Century Gothic" charset="0"/>
                </a:rPr>
                <a:t>Large-scale circulation</a:t>
              </a:r>
              <a:endParaRPr lang="en-US" sz="2400" b="1" dirty="0">
                <a:solidFill>
                  <a:schemeClr val="bg1"/>
                </a:solidFill>
                <a:latin typeface="+mn-lt"/>
                <a:cs typeface="Century Gothic" charset="0"/>
              </a:endParaRPr>
            </a:p>
          </p:txBody>
        </p:sp>
      </p:grpSp>
      <p:sp>
        <p:nvSpPr>
          <p:cNvPr id="3" name="TextBox 2"/>
          <p:cNvSpPr txBox="1"/>
          <p:nvPr/>
        </p:nvSpPr>
        <p:spPr>
          <a:xfrm>
            <a:off x="185855" y="5393012"/>
            <a:ext cx="8828423" cy="1200328"/>
          </a:xfrm>
          <a:prstGeom prst="rect">
            <a:avLst/>
          </a:prstGeom>
          <a:noFill/>
        </p:spPr>
        <p:txBody>
          <a:bodyPr wrap="square" rtlCol="0">
            <a:spAutoFit/>
          </a:bodyPr>
          <a:lstStyle/>
          <a:p>
            <a:pPr marL="454025" indent="-390525"/>
            <a:r>
              <a:rPr lang="en-US" sz="2400" b="1" i="1" dirty="0">
                <a:solidFill>
                  <a:srgbClr val="FFFF00"/>
                </a:solidFill>
                <a:sym typeface="Wingdings"/>
              </a:rPr>
              <a:t> </a:t>
            </a:r>
            <a:r>
              <a:rPr lang="en-US" sz="2400" b="1" i="1" u="sng" dirty="0" smtClean="0">
                <a:solidFill>
                  <a:srgbClr val="FFFF00"/>
                </a:solidFill>
              </a:rPr>
              <a:t>Limitation:</a:t>
            </a:r>
            <a:r>
              <a:rPr lang="en-US" sz="2400" b="1" i="1" dirty="0" smtClean="0">
                <a:solidFill>
                  <a:srgbClr val="FFFF00"/>
                </a:solidFill>
              </a:rPr>
              <a:t> Can’t relate the anvil behavior to the convective system behavior and therefore </a:t>
            </a:r>
            <a:r>
              <a:rPr lang="en-US" sz="2400" b="1" i="1" dirty="0" smtClean="0">
                <a:solidFill>
                  <a:srgbClr val="FFFF00"/>
                </a:solidFill>
                <a:sym typeface="Wingdings"/>
              </a:rPr>
              <a:t>can’t get global statistics of convective system water budgets</a:t>
            </a:r>
            <a:r>
              <a:rPr lang="en-US" sz="2400" b="1" i="1" dirty="0" smtClean="0">
                <a:solidFill>
                  <a:srgbClr val="FFFF00"/>
                </a:solidFill>
              </a:rPr>
              <a:t>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859614"/>
            <a:ext cx="9144000" cy="1138773"/>
          </a:xfrm>
          <a:prstGeom prst="rect">
            <a:avLst/>
          </a:prstGeom>
          <a:noFill/>
        </p:spPr>
        <p:txBody>
          <a:bodyPr>
            <a:spAutoFit/>
          </a:bodyPr>
          <a:lstStyle/>
          <a:p>
            <a:pPr marL="0" lvl="1" algn="ctr" fontAlgn="auto">
              <a:spcBef>
                <a:spcPts val="0"/>
              </a:spcBef>
              <a:spcAft>
                <a:spcPts val="1200"/>
              </a:spcAft>
              <a:defRPr/>
            </a:pPr>
            <a:r>
              <a:rPr lang="en-US" sz="4000" b="1" dirty="0" smtClean="0">
                <a:solidFill>
                  <a:srgbClr val="FFFFFF"/>
                </a:solidFill>
                <a:effectLst>
                  <a:outerShdw blurRad="50800" dist="38100" dir="2700000" algn="tl" rotWithShape="0">
                    <a:srgbClr val="000000">
                      <a:alpha val="43000"/>
                    </a:srgbClr>
                  </a:outerShdw>
                </a:effectLst>
                <a:latin typeface="Century Gothic"/>
                <a:ea typeface="+mn-ea"/>
                <a:cs typeface="Century Gothic"/>
              </a:rPr>
              <a:t>End</a:t>
            </a:r>
          </a:p>
          <a:p>
            <a:pPr marL="0" lvl="1" algn="ctr" fontAlgn="auto">
              <a:spcBef>
                <a:spcPts val="0"/>
              </a:spcBef>
              <a:spcAft>
                <a:spcPts val="1200"/>
              </a:spcAft>
              <a:defRPr/>
            </a:pPr>
            <a:r>
              <a:rPr lang="en-US" b="1" dirty="0" smtClean="0">
                <a:solidFill>
                  <a:srgbClr val="FFFFFF"/>
                </a:solidFill>
                <a:effectLst>
                  <a:outerShdw blurRad="50800" dist="38100" dir="2700000" algn="tl" rotWithShape="0">
                    <a:srgbClr val="000000">
                      <a:alpha val="43000"/>
                    </a:srgbClr>
                  </a:outerShdw>
                </a:effectLst>
                <a:latin typeface="Century Gothic"/>
                <a:ea typeface="+mn-ea"/>
                <a:cs typeface="Century Gothic"/>
              </a:rPr>
              <a:t>This research was supported by NASA grants </a:t>
            </a:r>
            <a:r>
              <a:rPr lang="en-US" dirty="0" smtClean="0">
                <a:solidFill>
                  <a:schemeClr val="bg1"/>
                </a:solidFill>
              </a:rPr>
              <a:t>NNX13AQ37G and </a:t>
            </a:r>
            <a:r>
              <a:rPr lang="en-US" dirty="0">
                <a:solidFill>
                  <a:srgbClr val="FFFFFF"/>
                </a:solidFill>
              </a:rPr>
              <a:t>NNX13AG71G</a:t>
            </a:r>
            <a:r>
              <a:rPr lang="en-US" dirty="0" smtClean="0">
                <a:solidFill>
                  <a:schemeClr val="bg1"/>
                </a:solidFill>
              </a:rPr>
              <a:t> </a:t>
            </a:r>
            <a:endParaRPr lang="en-US" b="1" dirty="0">
              <a:solidFill>
                <a:schemeClr val="bg1"/>
              </a:solidFill>
              <a:effectLst>
                <a:outerShdw blurRad="50800" dist="38100" dir="2700000" algn="tl" rotWithShape="0">
                  <a:srgbClr val="000000">
                    <a:alpha val="43000"/>
                  </a:srgbClr>
                </a:outerShdw>
              </a:effectLst>
              <a:latin typeface="Century Gothic"/>
              <a:ea typeface="+mn-ea"/>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642" y="128470"/>
            <a:ext cx="8392654" cy="6601061"/>
            <a:chOff x="697915" y="128470"/>
            <a:chExt cx="8392654" cy="6601061"/>
          </a:xfrm>
        </p:grpSpPr>
        <p:pic>
          <p:nvPicPr>
            <p:cNvPr id="4" name="Picture 3"/>
            <p:cNvPicPr>
              <a:picLocks noChangeAspect="1"/>
            </p:cNvPicPr>
            <p:nvPr/>
          </p:nvPicPr>
          <p:blipFill rotWithShape="1">
            <a:blip r:embed="rId3"/>
            <a:srcRect l="12390" t="1706" r="1316" b="2041"/>
            <a:stretch/>
          </p:blipFill>
          <p:spPr>
            <a:xfrm>
              <a:off x="3910779" y="128470"/>
              <a:ext cx="5179790" cy="6601061"/>
            </a:xfrm>
            <a:prstGeom prst="rect">
              <a:avLst/>
            </a:prstGeom>
            <a:ln>
              <a:solidFill>
                <a:srgbClr val="B1E1E9"/>
              </a:solidFill>
            </a:ln>
          </p:spPr>
        </p:pic>
        <p:sp>
          <p:nvSpPr>
            <p:cNvPr id="5" name="TextBox 4"/>
            <p:cNvSpPr txBox="1"/>
            <p:nvPr/>
          </p:nvSpPr>
          <p:spPr>
            <a:xfrm>
              <a:off x="697915" y="3198168"/>
              <a:ext cx="2062734" cy="461665"/>
            </a:xfrm>
            <a:prstGeom prst="rect">
              <a:avLst/>
            </a:prstGeom>
            <a:noFill/>
          </p:spPr>
          <p:txBody>
            <a:bodyPr wrap="none" rtlCol="0">
              <a:spAutoFit/>
            </a:bodyPr>
            <a:lstStyle/>
            <a:p>
              <a:r>
                <a:rPr lang="en-US" sz="2400" dirty="0" smtClean="0">
                  <a:solidFill>
                    <a:prstClr val="white"/>
                  </a:solidFill>
                </a:rPr>
                <a:t>Available Now!</a:t>
              </a:r>
            </a:p>
          </p:txBody>
        </p:sp>
      </p:grpSp>
    </p:spTree>
    <p:extLst>
      <p:ext uri="{BB962C8B-B14F-4D97-AF65-F5344CB8AC3E}">
        <p14:creationId xmlns:p14="http://schemas.microsoft.com/office/powerpoint/2010/main" val="3433312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8738" y="148000"/>
            <a:ext cx="9026525" cy="2262158"/>
          </a:xfrm>
          <a:prstGeom prst="rect">
            <a:avLst/>
          </a:prstGeom>
          <a:noFill/>
        </p:spPr>
        <p:txBody>
          <a:bodyPr>
            <a:spAutoFit/>
          </a:bodyPr>
          <a:lstStyle/>
          <a:p>
            <a:pPr algn="ctr"/>
            <a:r>
              <a:rPr lang="en-US" sz="4000" dirty="0">
                <a:solidFill>
                  <a:prstClr val="white"/>
                </a:solidFill>
              </a:rPr>
              <a:t>TRMM and CloudSat analyses in the tropics: Advantages and </a:t>
            </a:r>
            <a:r>
              <a:rPr lang="en-US" sz="4000" dirty="0" smtClean="0">
                <a:solidFill>
                  <a:prstClr val="white"/>
                </a:solidFill>
              </a:rPr>
              <a:t>Limitations</a:t>
            </a:r>
          </a:p>
          <a:p>
            <a:pPr algn="ctr">
              <a:spcBef>
                <a:spcPts val="600"/>
              </a:spcBef>
            </a:pPr>
            <a:r>
              <a:rPr lang="en-US" sz="2800" dirty="0" smtClean="0">
                <a:solidFill>
                  <a:prstClr val="white"/>
                </a:solidFill>
                <a:effectLst>
                  <a:outerShdw blurRad="38100" dist="38100" dir="2700000" algn="tl">
                    <a:srgbClr val="000000"/>
                  </a:outerShdw>
                </a:effectLst>
                <a:latin typeface="Calibri"/>
                <a:cs typeface="Calibri"/>
              </a:rPr>
              <a:t>R. Houze</a:t>
            </a:r>
          </a:p>
          <a:p>
            <a:pPr algn="ctr"/>
            <a:r>
              <a:rPr lang="en-US" sz="2800" dirty="0" smtClean="0">
                <a:solidFill>
                  <a:prstClr val="white"/>
                </a:solidFill>
                <a:effectLst>
                  <a:outerShdw blurRad="38100" dist="38100" dir="2700000" algn="tl">
                    <a:srgbClr val="000000"/>
                  </a:outerShdw>
                </a:effectLst>
                <a:latin typeface="Calibri"/>
                <a:cs typeface="Calibri"/>
              </a:rPr>
              <a:t>University of Washington</a:t>
            </a:r>
            <a:endParaRPr lang="en-US" sz="2800" dirty="0">
              <a:solidFill>
                <a:prstClr val="white"/>
              </a:solidFill>
              <a:effectLst>
                <a:outerShdw blurRad="38100" dist="38100" dir="2700000" algn="tl">
                  <a:srgbClr val="000000"/>
                </a:outerShdw>
              </a:effectLst>
              <a:latin typeface="Calibri"/>
              <a:cs typeface="Calibri"/>
            </a:endParaRPr>
          </a:p>
        </p:txBody>
      </p:sp>
      <p:sp>
        <p:nvSpPr>
          <p:cNvPr id="3" name="TextBox 2"/>
          <p:cNvSpPr txBox="1"/>
          <p:nvPr/>
        </p:nvSpPr>
        <p:spPr>
          <a:xfrm>
            <a:off x="58738" y="6375400"/>
            <a:ext cx="9026525" cy="369332"/>
          </a:xfrm>
          <a:prstGeom prst="rect">
            <a:avLst/>
          </a:prstGeom>
          <a:noFill/>
        </p:spPr>
        <p:txBody>
          <a:bodyPr>
            <a:spAutoFit/>
          </a:bodyPr>
          <a:lstStyle/>
          <a:p>
            <a:pPr algn="ctr">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CaPPM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charset="0"/>
                <a:cs typeface="Century Gothic" charset="0"/>
              </a:rPr>
              <a:t> Meeting, JPL, Pasadena, October 1, 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4" name="Picture 1" descr="world-extreme-raised.jpg"/>
          <p:cNvPicPr>
            <a:picLocks noChangeAspect="1"/>
          </p:cNvPicPr>
          <p:nvPr/>
        </p:nvPicPr>
        <p:blipFill>
          <a:blip r:embed="rId2">
            <a:extLst>
              <a:ext uri="{28A0092B-C50C-407E-A947-70E740481C1C}">
                <a14:useLocalDpi xmlns:a14="http://schemas.microsoft.com/office/drawing/2010/main" val="0"/>
              </a:ext>
            </a:extLst>
          </a:blip>
          <a:srcRect l="8533" t="-2" b="25206"/>
          <a:stretch>
            <a:fillRect/>
          </a:stretch>
        </p:blipFill>
        <p:spPr bwMode="auto">
          <a:xfrm>
            <a:off x="1467471" y="2731590"/>
            <a:ext cx="6164262"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1502379" y="4445501"/>
            <a:ext cx="6164408" cy="1252159"/>
            <a:chOff x="1099681" y="3825919"/>
            <a:chExt cx="6768457" cy="1252159"/>
          </a:xfrm>
        </p:grpSpPr>
        <p:cxnSp>
          <p:nvCxnSpPr>
            <p:cNvPr id="19" name="Straight Connector 18"/>
            <p:cNvCxnSpPr/>
            <p:nvPr/>
          </p:nvCxnSpPr>
          <p:spPr>
            <a:xfrm>
              <a:off x="1099681" y="3825919"/>
              <a:ext cx="6768457" cy="0"/>
            </a:xfrm>
            <a:prstGeom prst="line">
              <a:avLst/>
            </a:prstGeom>
            <a:ln w="57150" cmpd="sng">
              <a:solidFill>
                <a:srgbClr val="580519"/>
              </a:solidFill>
              <a:prstDash val="lg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99681" y="5078078"/>
              <a:ext cx="6768457" cy="0"/>
            </a:xfrm>
            <a:prstGeom prst="line">
              <a:avLst/>
            </a:prstGeom>
            <a:ln w="57150" cmpd="sng">
              <a:solidFill>
                <a:srgbClr val="580519"/>
              </a:solidFill>
              <a:prstDash val="lg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43361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3074988"/>
            <a:ext cx="9144000" cy="708025"/>
          </a:xfrm>
          <a:prstGeom prst="rect">
            <a:avLst/>
          </a:prstGeom>
          <a:noFill/>
        </p:spPr>
        <p:txBody>
          <a:bodyPr>
            <a:spAutoFit/>
          </a:bodyPr>
          <a:lstStyle/>
          <a:p>
            <a:pPr marL="0" lvl="1" algn="ctr" fontAlgn="auto">
              <a:spcBef>
                <a:spcPts val="0"/>
              </a:spcBef>
              <a:spcAft>
                <a:spcPts val="1200"/>
              </a:spcAft>
              <a:defRPr/>
            </a:pPr>
            <a:r>
              <a:rPr lang="en-US" sz="4000" b="1" dirty="0">
                <a:solidFill>
                  <a:schemeClr val="bg1"/>
                </a:solidFill>
                <a:effectLst>
                  <a:outerShdw blurRad="50800" dist="38100" dir="2700000" algn="tl" rotWithShape="0">
                    <a:srgbClr val="000000">
                      <a:alpha val="43000"/>
                    </a:srgbClr>
                  </a:outerShdw>
                </a:effectLst>
                <a:latin typeface="Century Gothic"/>
                <a:ea typeface="+mn-ea"/>
                <a:cs typeface="Century Gothic"/>
              </a:rPr>
              <a:t>A-Train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a:xfrm>
            <a:off x="127000" y="1662113"/>
            <a:ext cx="8890000" cy="3397250"/>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881188"/>
            <a:ext cx="8763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pic>
      <p:sp>
        <p:nvSpPr>
          <p:cNvPr id="3" name="Title 1"/>
          <p:cNvSpPr txBox="1">
            <a:spLocks/>
          </p:cNvSpPr>
          <p:nvPr/>
        </p:nvSpPr>
        <p:spPr>
          <a:xfrm>
            <a:off x="0" y="425450"/>
            <a:ext cx="9144000" cy="984250"/>
          </a:xfrm>
          <a:prstGeom prst="rect">
            <a:avLst/>
          </a:prstGeom>
        </p:spPr>
        <p:txBody>
          <a:bodyPr/>
          <a:lstStyle/>
          <a:p>
            <a:pPr algn="ctr" defTabSz="914400" fontAlgn="auto">
              <a:spcBef>
                <a:spcPts val="0"/>
              </a:spcBef>
              <a:spcAft>
                <a:spcPts val="1200"/>
              </a:spcAft>
              <a:defRPr/>
            </a:pPr>
            <a:r>
              <a:rPr lang="en-US" sz="3600" b="1" kern="0" dirty="0">
                <a:solidFill>
                  <a:srgbClr val="FFFFFF"/>
                </a:solidFill>
                <a:effectLst>
                  <a:outerShdw blurRad="50800" dist="38100" dir="2700000" algn="tl" rotWithShape="0">
                    <a:prstClr val="black">
                      <a:alpha val="40000"/>
                    </a:prstClr>
                  </a:outerShdw>
                </a:effectLst>
                <a:latin typeface="Century Gothic"/>
                <a:ea typeface="+mn-ea"/>
                <a:cs typeface="Century Gothic"/>
              </a:rPr>
              <a:t>Basic components of an MCS</a:t>
            </a:r>
          </a:p>
        </p:txBody>
      </p:sp>
      <p:sp>
        <p:nvSpPr>
          <p:cNvPr id="12" name="Rectangle 11"/>
          <p:cNvSpPr/>
          <p:nvPr/>
        </p:nvSpPr>
        <p:spPr>
          <a:xfrm>
            <a:off x="5867400" y="4319588"/>
            <a:ext cx="17907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7" name="Rectangle 6"/>
          <p:cNvSpPr/>
          <p:nvPr/>
        </p:nvSpPr>
        <p:spPr>
          <a:xfrm>
            <a:off x="1497013" y="3867150"/>
            <a:ext cx="428625" cy="187325"/>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3" name="Rectangle 22"/>
          <p:cNvSpPr/>
          <p:nvPr/>
        </p:nvSpPr>
        <p:spPr>
          <a:xfrm>
            <a:off x="7932738" y="3844925"/>
            <a:ext cx="428625" cy="187325"/>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7895" name="TextBox 8"/>
          <p:cNvSpPr txBox="1">
            <a:spLocks noChangeArrowheads="1"/>
          </p:cNvSpPr>
          <p:nvPr/>
        </p:nvSpPr>
        <p:spPr bwMode="auto">
          <a:xfrm>
            <a:off x="7229475" y="4643438"/>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FFFF"/>
                </a:solidFill>
              </a:rPr>
              <a:t>Houze et al. 1989</a:t>
            </a:r>
          </a:p>
        </p:txBody>
      </p:sp>
      <p:grpSp>
        <p:nvGrpSpPr>
          <p:cNvPr id="37888" name="Group 37887"/>
          <p:cNvGrpSpPr>
            <a:grpSpLocks/>
          </p:cNvGrpSpPr>
          <p:nvPr/>
        </p:nvGrpSpPr>
        <p:grpSpPr bwMode="auto">
          <a:xfrm>
            <a:off x="639763" y="2338388"/>
            <a:ext cx="7678737" cy="1651000"/>
            <a:chOff x="639762" y="3152775"/>
            <a:chExt cx="7678739" cy="1651270"/>
          </a:xfrm>
        </p:grpSpPr>
        <p:sp>
          <p:nvSpPr>
            <p:cNvPr id="37908" name="TextBox 9"/>
            <p:cNvSpPr txBox="1">
              <a:spLocks noChangeArrowheads="1"/>
            </p:cNvSpPr>
            <p:nvPr/>
          </p:nvSpPr>
          <p:spPr bwMode="auto">
            <a:xfrm>
              <a:off x="1681955" y="4342380"/>
              <a:ext cx="114935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Anvil</a:t>
              </a:r>
            </a:p>
          </p:txBody>
        </p:sp>
        <p:sp>
          <p:nvSpPr>
            <p:cNvPr id="37909" name="TextBox 9"/>
            <p:cNvSpPr txBox="1">
              <a:spLocks noChangeArrowheads="1"/>
            </p:cNvSpPr>
            <p:nvPr/>
          </p:nvSpPr>
          <p:spPr bwMode="auto">
            <a:xfrm>
              <a:off x="6885782" y="4342380"/>
              <a:ext cx="114935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Anvil</a:t>
              </a:r>
            </a:p>
          </p:txBody>
        </p:sp>
        <p:sp>
          <p:nvSpPr>
            <p:cNvPr id="30" name="Rectangle 29"/>
            <p:cNvSpPr/>
            <p:nvPr/>
          </p:nvSpPr>
          <p:spPr bwMode="auto">
            <a:xfrm>
              <a:off x="639762" y="3152775"/>
              <a:ext cx="3233738" cy="1228926"/>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1" name="Rectangle 30"/>
            <p:cNvSpPr/>
            <p:nvPr/>
          </p:nvSpPr>
          <p:spPr bwMode="auto">
            <a:xfrm>
              <a:off x="6602414" y="3152775"/>
              <a:ext cx="1716087" cy="1228926"/>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grpSp>
        <p:nvGrpSpPr>
          <p:cNvPr id="22" name="Group 21"/>
          <p:cNvGrpSpPr>
            <a:grpSpLocks/>
          </p:cNvGrpSpPr>
          <p:nvPr/>
        </p:nvGrpSpPr>
        <p:grpSpPr bwMode="auto">
          <a:xfrm>
            <a:off x="3921125" y="2338388"/>
            <a:ext cx="2667000" cy="2514600"/>
            <a:chOff x="3921125" y="3152775"/>
            <a:chExt cx="2666999" cy="2514870"/>
          </a:xfrm>
        </p:grpSpPr>
        <p:sp>
          <p:nvSpPr>
            <p:cNvPr id="11" name="Rectangle 10"/>
            <p:cNvSpPr/>
            <p:nvPr/>
          </p:nvSpPr>
          <p:spPr>
            <a:xfrm>
              <a:off x="3924300" y="5134188"/>
              <a:ext cx="1790699" cy="419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8" name="Rectangle 27"/>
            <p:cNvSpPr/>
            <p:nvPr/>
          </p:nvSpPr>
          <p:spPr>
            <a:xfrm>
              <a:off x="5714999" y="5134188"/>
              <a:ext cx="209550" cy="60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7905" name="Text Box 12"/>
            <p:cNvSpPr txBox="1">
              <a:spLocks noChangeArrowheads="1" noChangeShapeType="1"/>
            </p:cNvSpPr>
            <p:nvPr/>
          </p:nvSpPr>
          <p:spPr bwMode="auto">
            <a:xfrm>
              <a:off x="5821708" y="450537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solidFill>
                  <a:srgbClr val="000000"/>
                </a:solidFill>
                <a:latin typeface="Arial" charset="0"/>
              </a:endParaRPr>
            </a:p>
          </p:txBody>
        </p:sp>
        <p:sp>
          <p:nvSpPr>
            <p:cNvPr id="37906" name="TextBox 9"/>
            <p:cNvSpPr txBox="1">
              <a:spLocks noChangeArrowheads="1"/>
            </p:cNvSpPr>
            <p:nvPr/>
          </p:nvSpPr>
          <p:spPr bwMode="auto">
            <a:xfrm>
              <a:off x="3921125" y="5205980"/>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Raining core</a:t>
              </a:r>
            </a:p>
          </p:txBody>
        </p:sp>
        <p:sp>
          <p:nvSpPr>
            <p:cNvPr id="26" name="Rectangle 25"/>
            <p:cNvSpPr/>
            <p:nvPr/>
          </p:nvSpPr>
          <p:spPr bwMode="auto">
            <a:xfrm>
              <a:off x="3932238" y="3152775"/>
              <a:ext cx="2624136" cy="1609898"/>
            </a:xfrm>
            <a:prstGeom prst="rect">
              <a:avLst/>
            </a:prstGeom>
            <a:solidFill>
              <a:srgbClr val="315372">
                <a:alpha val="33000"/>
              </a:srgbClr>
            </a:solidFill>
            <a:ln w="57150" cap="flat" cmpd="sng" algn="ctr">
              <a:solidFill>
                <a:srgbClr val="31537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grpSp>
        <p:nvGrpSpPr>
          <p:cNvPr id="37898" name="Group 37888"/>
          <p:cNvGrpSpPr>
            <a:grpSpLocks/>
          </p:cNvGrpSpPr>
          <p:nvPr/>
        </p:nvGrpSpPr>
        <p:grpSpPr bwMode="auto">
          <a:xfrm>
            <a:off x="635000" y="1844675"/>
            <a:ext cx="7667625" cy="461963"/>
            <a:chOff x="635000" y="2659630"/>
            <a:chExt cx="7667625" cy="461665"/>
          </a:xfrm>
        </p:grpSpPr>
        <p:sp>
          <p:nvSpPr>
            <p:cNvPr id="37900" name="TextBox 9"/>
            <p:cNvSpPr txBox="1">
              <a:spLocks noChangeArrowheads="1"/>
            </p:cNvSpPr>
            <p:nvPr/>
          </p:nvSpPr>
          <p:spPr bwMode="auto">
            <a:xfrm>
              <a:off x="3851275" y="2659630"/>
              <a:ext cx="2666999"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a:solidFill>
                    <a:srgbClr val="4C7BB5"/>
                  </a:solidFill>
                  <a:latin typeface="Century Gothic" charset="0"/>
                  <a:cs typeface="Century Gothic" charset="0"/>
                </a:rPr>
                <a:t>Cold top</a:t>
              </a:r>
            </a:p>
          </p:txBody>
        </p:sp>
        <p:cxnSp>
          <p:nvCxnSpPr>
            <p:cNvPr id="17" name="Straight Arrow Connector 16"/>
            <p:cNvCxnSpPr/>
            <p:nvPr/>
          </p:nvCxnSpPr>
          <p:spPr>
            <a:xfrm flipH="1">
              <a:off x="635000" y="2889670"/>
              <a:ext cx="3810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83275" y="2915053"/>
              <a:ext cx="24193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7" name="Title 1"/>
          <p:cNvSpPr txBox="1">
            <a:spLocks/>
          </p:cNvSpPr>
          <p:nvPr/>
        </p:nvSpPr>
        <p:spPr>
          <a:xfrm>
            <a:off x="0" y="5478463"/>
            <a:ext cx="9144000" cy="984250"/>
          </a:xfrm>
          <a:prstGeom prst="rect">
            <a:avLst/>
          </a:prstGeom>
        </p:spPr>
        <p:txBody>
          <a:bodyPr/>
          <a:lstStyle/>
          <a:p>
            <a:pPr algn="ctr" defTabSz="914400" fontAlgn="auto">
              <a:spcBef>
                <a:spcPts val="0"/>
              </a:spcBef>
              <a:spcAft>
                <a:spcPts val="1200"/>
              </a:spcAft>
              <a:defRPr/>
            </a:pPr>
            <a:r>
              <a:rPr lang="en-US" sz="3600" b="1" kern="0" dirty="0">
                <a:solidFill>
                  <a:srgbClr val="FFFFFF"/>
                </a:solidFill>
                <a:effectLst>
                  <a:outerShdw blurRad="50800" dist="38100" dir="2700000" algn="tl" rotWithShape="0">
                    <a:prstClr val="black">
                      <a:alpha val="40000"/>
                    </a:prstClr>
                  </a:outerShdw>
                </a:effectLst>
                <a:latin typeface="Century Gothic"/>
                <a:ea typeface="+mn-ea"/>
                <a:cs typeface="Century Gothic"/>
              </a:rPr>
              <a:t>A-Train sees all of these elements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dissolve">
                                      <p:cBhvr>
                                        <p:cTn id="7" dur="500"/>
                                        <p:tgtEl>
                                          <p:spTgt spid="378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7888"/>
                                        </p:tgtEl>
                                        <p:attrNameLst>
                                          <p:attrName>style.visibility</p:attrName>
                                        </p:attrNameLst>
                                      </p:cBhvr>
                                      <p:to>
                                        <p:strVal val="visible"/>
                                      </p:to>
                                    </p:set>
                                    <p:animEffect transition="in" filter="wipe(up)">
                                      <p:cBhvr>
                                        <p:cTn id="17" dur="500"/>
                                        <p:tgtEl>
                                          <p:spTgt spid="3788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7" name="Title 1"/>
          <p:cNvSpPr>
            <a:spLocks noGrp="1"/>
          </p:cNvSpPr>
          <p:nvPr>
            <p:ph type="title"/>
          </p:nvPr>
        </p:nvSpPr>
        <p:spPr>
          <a:xfrm>
            <a:off x="0" y="317500"/>
            <a:ext cx="9144000" cy="1443038"/>
          </a:xfrm>
        </p:spPr>
        <p:txBody>
          <a:bodyPr/>
          <a:lstStyle/>
          <a:p>
            <a:pPr eaLnBrk="1" hangingPunct="1">
              <a:defRPr/>
            </a:pPr>
            <a:r>
              <a:rPr lang="en-US" sz="3600" b="1" dirty="0" smtClean="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rPr>
              <a:t>How A-Train sees the whole MCS</a:t>
            </a:r>
            <a:r>
              <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rPr>
              <a:t/>
            </a:r>
            <a:br>
              <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rPr>
            </a:br>
            <a:endParaRPr lang="en-US" sz="3600" b="1" dirty="0">
              <a:solidFill>
                <a:srgbClr val="FFFFFF"/>
              </a:solidFill>
              <a:effectLst>
                <a:outerShdw blurRad="50800" dist="38100" dir="2700000" algn="tl" rotWithShape="0">
                  <a:srgbClr val="000000">
                    <a:alpha val="43000"/>
                  </a:srgbClr>
                </a:outerShdw>
              </a:effectLst>
              <a:latin typeface="Centure gothic"/>
              <a:ea typeface="ＭＳ Ｐゴシック" charset="0"/>
              <a:cs typeface="Centure gothic"/>
            </a:endParaRPr>
          </a:p>
        </p:txBody>
      </p:sp>
      <p:pic>
        <p:nvPicPr>
          <p:cNvPr id="39939" name="Picture 7" descr="TitleGraphic_v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5775"/>
            <a:ext cx="5727700" cy="4514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1498600" y="1873250"/>
            <a:ext cx="6019800" cy="1230313"/>
          </a:xfrm>
          <a:prstGeom prst="ellipse">
            <a:avLst/>
          </a:prstGeom>
          <a:noFill/>
          <a:ln w="57150" cap="flat" cmpd="sng" algn="ctr">
            <a:solidFill>
              <a:srgbClr val="B9D3E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Optima"/>
              <a:cs typeface="Optima"/>
            </a:endParaRPr>
          </a:p>
        </p:txBody>
      </p:sp>
      <p:sp>
        <p:nvSpPr>
          <p:cNvPr id="39941" name="TextBox 1"/>
          <p:cNvSpPr txBox="1">
            <a:spLocks noChangeArrowheads="1"/>
          </p:cNvSpPr>
          <p:nvPr/>
        </p:nvSpPr>
        <p:spPr bwMode="auto">
          <a:xfrm>
            <a:off x="2617788" y="215265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B9D4F0"/>
                </a:solidFill>
              </a:rPr>
              <a:t>1</a:t>
            </a:r>
          </a:p>
        </p:txBody>
      </p:sp>
      <p:sp>
        <p:nvSpPr>
          <p:cNvPr id="39942" name="TextBox 5"/>
          <p:cNvSpPr txBox="1">
            <a:spLocks noChangeArrowheads="1"/>
          </p:cNvSpPr>
          <p:nvPr/>
        </p:nvSpPr>
        <p:spPr bwMode="auto">
          <a:xfrm>
            <a:off x="4148138" y="182562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B9D4F0"/>
                </a:solidFill>
              </a:rPr>
              <a:t>2</a:t>
            </a:r>
          </a:p>
        </p:txBody>
      </p:sp>
      <p:sp>
        <p:nvSpPr>
          <p:cNvPr id="39943" name="TextBox 6"/>
          <p:cNvSpPr txBox="1">
            <a:spLocks noChangeArrowheads="1"/>
          </p:cNvSpPr>
          <p:nvPr/>
        </p:nvSpPr>
        <p:spPr bwMode="auto">
          <a:xfrm>
            <a:off x="6037263" y="201136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B9D4F0"/>
                </a:solidFill>
              </a:rPr>
              <a:t>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130" name="Group 7"/>
          <p:cNvGrpSpPr>
            <a:grpSpLocks noChangeAspect="1"/>
          </p:cNvGrpSpPr>
          <p:nvPr/>
        </p:nvGrpSpPr>
        <p:grpSpPr bwMode="auto">
          <a:xfrm>
            <a:off x="476250" y="846138"/>
            <a:ext cx="8001000" cy="5502275"/>
            <a:chOff x="285750" y="884238"/>
            <a:chExt cx="8421688" cy="5791202"/>
          </a:xfrm>
        </p:grpSpPr>
        <p:sp>
          <p:nvSpPr>
            <p:cNvPr id="48141" name="Rectangle 8"/>
            <p:cNvSpPr>
              <a:spLocks noChangeArrowheads="1"/>
            </p:cNvSpPr>
            <p:nvPr/>
          </p:nvSpPr>
          <p:spPr bwMode="auto">
            <a:xfrm>
              <a:off x="285750" y="884238"/>
              <a:ext cx="8421688" cy="5791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solidFill>
                  <a:srgbClr val="FFFFFF"/>
                </a:solidFill>
                <a:latin typeface="Arial" charset="0"/>
              </a:endParaRPr>
            </a:p>
          </p:txBody>
        </p:sp>
        <p:grpSp>
          <p:nvGrpSpPr>
            <p:cNvPr id="48142" name="Group 6"/>
            <p:cNvGrpSpPr>
              <a:grpSpLocks/>
            </p:cNvGrpSpPr>
            <p:nvPr/>
          </p:nvGrpSpPr>
          <p:grpSpPr bwMode="auto">
            <a:xfrm>
              <a:off x="533400" y="904875"/>
              <a:ext cx="8174038" cy="5765800"/>
              <a:chOff x="762000" y="822836"/>
              <a:chExt cx="8174160" cy="5766529"/>
            </a:xfrm>
          </p:grpSpPr>
          <p:pic>
            <p:nvPicPr>
              <p:cNvPr id="48144" name="Picture 5"/>
              <p:cNvPicPr>
                <a:picLocks noChangeAspect="1"/>
              </p:cNvPicPr>
              <p:nvPr/>
            </p:nvPicPr>
            <p:blipFill>
              <a:blip r:embed="rId3">
                <a:extLst>
                  <a:ext uri="{28A0092B-C50C-407E-A947-70E740481C1C}">
                    <a14:useLocalDpi xmlns:a14="http://schemas.microsoft.com/office/drawing/2010/main" val="0"/>
                  </a:ext>
                </a:extLst>
              </a:blip>
              <a:srcRect l="6667" t="51018" r="5000" b="3149"/>
              <a:stretch>
                <a:fillRect/>
              </a:stretch>
            </p:blipFill>
            <p:spPr bwMode="auto">
              <a:xfrm>
                <a:off x="762000" y="976821"/>
                <a:ext cx="8174160" cy="561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3"/>
              <p:cNvPicPr>
                <a:picLocks noChangeAspect="1"/>
              </p:cNvPicPr>
              <p:nvPr/>
            </p:nvPicPr>
            <p:blipFill>
              <a:blip r:embed="rId3">
                <a:extLst>
                  <a:ext uri="{28A0092B-C50C-407E-A947-70E740481C1C}">
                    <a14:useLocalDpi xmlns:a14="http://schemas.microsoft.com/office/drawing/2010/main" val="0"/>
                  </a:ext>
                </a:extLst>
              </a:blip>
              <a:srcRect l="6667" t="4382" r="4167" b="51009"/>
              <a:stretch>
                <a:fillRect/>
              </a:stretch>
            </p:blipFill>
            <p:spPr bwMode="auto">
              <a:xfrm>
                <a:off x="782760" y="822836"/>
                <a:ext cx="8153400" cy="53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43" name="Picture 7"/>
            <p:cNvPicPr>
              <a:picLocks noChangeAspect="1"/>
            </p:cNvPicPr>
            <p:nvPr/>
          </p:nvPicPr>
          <p:blipFill>
            <a:blip r:embed="rId3">
              <a:extLst>
                <a:ext uri="{28A0092B-C50C-407E-A947-70E740481C1C}">
                  <a14:useLocalDpi xmlns:a14="http://schemas.microsoft.com/office/drawing/2010/main" val="0"/>
                </a:ext>
              </a:extLst>
            </a:blip>
            <a:srcRect l="3452" t="22862" r="93558" b="30128"/>
            <a:stretch>
              <a:fillRect/>
            </a:stretch>
          </p:blipFill>
          <p:spPr bwMode="auto">
            <a:xfrm>
              <a:off x="285750" y="902618"/>
              <a:ext cx="337812" cy="577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p:cNvSpPr txBox="1">
            <a:spLocks noChangeArrowheads="1"/>
          </p:cNvSpPr>
          <p:nvPr/>
        </p:nvSpPr>
        <p:spPr bwMode="auto">
          <a:xfrm>
            <a:off x="0" y="1222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smtClean="0">
                <a:solidFill>
                  <a:srgbClr val="FFFFFF"/>
                </a:solidFill>
                <a:effectLst>
                  <a:outerShdw blurRad="50800" dist="38100" dir="2700000" algn="tl" rotWithShape="0">
                    <a:prstClr val="black">
                      <a:alpha val="40000"/>
                    </a:prstClr>
                  </a:outerShdw>
                </a:effectLst>
                <a:latin typeface="Century Gothic" charset="0"/>
                <a:cs typeface="Arial" charset="0"/>
              </a:rPr>
              <a:t>MCSs Over the Whole Tropics (DJF)</a:t>
            </a:r>
            <a:endParaRPr lang="en-US" sz="2000" b="1" dirty="0" smtClean="0">
              <a:solidFill>
                <a:srgbClr val="FFFFFF"/>
              </a:solidFill>
              <a:effectLst>
                <a:outerShdw blurRad="50800" dist="38100" dir="2700000" algn="tl" rotWithShape="0">
                  <a:prstClr val="black">
                    <a:alpha val="40000"/>
                  </a:prstClr>
                </a:outerShdw>
              </a:effectLst>
              <a:latin typeface="Century Gothic" charset="0"/>
              <a:cs typeface="Arial" charset="0"/>
            </a:endParaRP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l="3452" t="22862" r="93558" b="30128"/>
          <a:stretch>
            <a:fillRect/>
          </a:stretch>
        </p:blipFill>
        <p:spPr bwMode="auto">
          <a:xfrm>
            <a:off x="501650" y="927100"/>
            <a:ext cx="266700" cy="528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3" name="TextBox 10"/>
          <p:cNvSpPr txBox="1">
            <a:spLocks noChangeArrowheads="1"/>
          </p:cNvSpPr>
          <p:nvPr/>
        </p:nvSpPr>
        <p:spPr bwMode="auto">
          <a:xfrm>
            <a:off x="5118100" y="871538"/>
            <a:ext cx="3154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343434"/>
                </a:solidFill>
                <a:latin typeface="Arial" charset="0"/>
              </a:rPr>
              <a:t>Smallest 25% (&lt;12,000 km</a:t>
            </a:r>
            <a:r>
              <a:rPr lang="en-US" sz="1800" baseline="30000">
                <a:solidFill>
                  <a:srgbClr val="343434"/>
                </a:solidFill>
                <a:latin typeface="Arial" charset="0"/>
              </a:rPr>
              <a:t>2</a:t>
            </a:r>
            <a:r>
              <a:rPr lang="en-US" sz="1800">
                <a:solidFill>
                  <a:srgbClr val="343434"/>
                </a:solidFill>
                <a:latin typeface="Arial" charset="0"/>
              </a:rPr>
              <a:t>)</a:t>
            </a:r>
          </a:p>
        </p:txBody>
      </p:sp>
      <p:sp>
        <p:nvSpPr>
          <p:cNvPr id="48134" name="TextBox 11"/>
          <p:cNvSpPr txBox="1">
            <a:spLocks noChangeArrowheads="1"/>
          </p:cNvSpPr>
          <p:nvPr/>
        </p:nvSpPr>
        <p:spPr bwMode="auto">
          <a:xfrm>
            <a:off x="5245100" y="2543175"/>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343434"/>
                </a:solidFill>
                <a:latin typeface="Arial" charset="0"/>
              </a:rPr>
              <a:t>Largest 25% (&gt;40,000 km</a:t>
            </a:r>
            <a:r>
              <a:rPr lang="en-US" sz="1800" baseline="30000">
                <a:solidFill>
                  <a:srgbClr val="343434"/>
                </a:solidFill>
                <a:latin typeface="Arial" charset="0"/>
              </a:rPr>
              <a:t>2</a:t>
            </a:r>
            <a:r>
              <a:rPr lang="en-US" sz="1800">
                <a:solidFill>
                  <a:srgbClr val="343434"/>
                </a:solidFill>
                <a:latin typeface="Arial" charset="0"/>
              </a:rPr>
              <a:t>)</a:t>
            </a:r>
          </a:p>
        </p:txBody>
      </p:sp>
      <p:sp>
        <p:nvSpPr>
          <p:cNvPr id="48135" name="TextBox 12"/>
          <p:cNvSpPr txBox="1">
            <a:spLocks noChangeArrowheads="1"/>
          </p:cNvSpPr>
          <p:nvPr/>
        </p:nvSpPr>
        <p:spPr bwMode="auto">
          <a:xfrm>
            <a:off x="6456363" y="4227513"/>
            <a:ext cx="175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ja-JP" altLang="en-US" sz="1800">
                <a:solidFill>
                  <a:srgbClr val="343434"/>
                </a:solidFill>
                <a:latin typeface="Arial" charset="0"/>
              </a:rPr>
              <a:t>“</a:t>
            </a:r>
            <a:r>
              <a:rPr lang="en-US" altLang="ja-JP" sz="1800">
                <a:solidFill>
                  <a:srgbClr val="343434"/>
                </a:solidFill>
                <a:latin typeface="Arial" charset="0"/>
              </a:rPr>
              <a:t>Superclusters</a:t>
            </a:r>
            <a:r>
              <a:rPr lang="ja-JP" altLang="en-US" sz="1800">
                <a:solidFill>
                  <a:srgbClr val="343434"/>
                </a:solidFill>
                <a:latin typeface="Arial" charset="0"/>
              </a:rPr>
              <a:t>”</a:t>
            </a:r>
            <a:endParaRPr lang="en-US" sz="1800">
              <a:solidFill>
                <a:srgbClr val="343434"/>
              </a:solidFill>
              <a:latin typeface="Arial" charset="0"/>
            </a:endParaRPr>
          </a:p>
        </p:txBody>
      </p:sp>
      <p:sp>
        <p:nvSpPr>
          <p:cNvPr id="14" name="TextBox 8"/>
          <p:cNvSpPr txBox="1">
            <a:spLocks noChangeArrowheads="1"/>
          </p:cNvSpPr>
          <p:nvPr/>
        </p:nvSpPr>
        <p:spPr bwMode="auto">
          <a:xfrm>
            <a:off x="5529263" y="6048375"/>
            <a:ext cx="2646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auto" hangingPunct="1">
              <a:spcBef>
                <a:spcPts val="0"/>
              </a:spcBef>
              <a:spcAft>
                <a:spcPts val="0"/>
              </a:spcAft>
              <a:defRPr/>
            </a:pPr>
            <a:r>
              <a:rPr lang="en-US" sz="1600" kern="0" dirty="0" smtClean="0">
                <a:solidFill>
                  <a:schemeClr val="bg1">
                    <a:lumMod val="85000"/>
                    <a:lumOff val="15000"/>
                  </a:schemeClr>
                </a:solidFill>
                <a:latin typeface="Calibri" charset="0"/>
              </a:rPr>
              <a:t>Yuan and Houze 2010</a:t>
            </a:r>
            <a:endParaRPr lang="en-US" sz="1600" kern="0" dirty="0">
              <a:solidFill>
                <a:schemeClr val="bg1">
                  <a:lumMod val="85000"/>
                  <a:lumOff val="15000"/>
                </a:schemeClr>
              </a:solidFill>
              <a:latin typeface="Calibri" charset="0"/>
            </a:endParaRPr>
          </a:p>
        </p:txBody>
      </p:sp>
      <p:sp>
        <p:nvSpPr>
          <p:cNvPr id="2" name="Rectangle 1"/>
          <p:cNvSpPr/>
          <p:nvPr/>
        </p:nvSpPr>
        <p:spPr>
          <a:xfrm>
            <a:off x="1747838" y="909638"/>
            <a:ext cx="720725" cy="3603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747838" y="2571750"/>
            <a:ext cx="720725" cy="36036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1747838" y="4268788"/>
            <a:ext cx="1235075" cy="3603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8"/>
          <p:cNvSpPr txBox="1">
            <a:spLocks noChangeArrowheads="1"/>
          </p:cNvSpPr>
          <p:nvPr/>
        </p:nvSpPr>
        <p:spPr bwMode="auto">
          <a:xfrm>
            <a:off x="5681663" y="6007100"/>
            <a:ext cx="2646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auto" hangingPunct="1">
              <a:spcBef>
                <a:spcPts val="0"/>
              </a:spcBef>
              <a:spcAft>
                <a:spcPts val="0"/>
              </a:spcAft>
              <a:defRPr/>
            </a:pPr>
            <a:r>
              <a:rPr lang="en-US" sz="1600" kern="0" dirty="0" smtClean="0">
                <a:latin typeface="Calibri" charset="0"/>
              </a:rPr>
              <a:t>Yuan and Houze 2010</a:t>
            </a:r>
            <a:endParaRPr lang="en-US" sz="1600" kern="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0" y="1222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smtClean="0">
                <a:solidFill>
                  <a:schemeClr val="bg1"/>
                </a:solidFill>
                <a:latin typeface="Century Gothic" charset="0"/>
                <a:cs typeface="Arial" charset="0"/>
              </a:rPr>
              <a:t>Frequency of MCS anvils over tropics</a:t>
            </a:r>
            <a:endParaRPr lang="en-US" sz="2000" b="1" dirty="0" smtClean="0">
              <a:solidFill>
                <a:schemeClr val="bg1"/>
              </a:solidFill>
              <a:latin typeface="Century Gothic" charset="0"/>
              <a:cs typeface="Arial" charset="0"/>
            </a:endParaRPr>
          </a:p>
        </p:txBody>
      </p:sp>
      <p:sp>
        <p:nvSpPr>
          <p:cNvPr id="2" name="Rectangle 1"/>
          <p:cNvSpPr/>
          <p:nvPr/>
        </p:nvSpPr>
        <p:spPr>
          <a:xfrm>
            <a:off x="1574800" y="820738"/>
            <a:ext cx="6216650" cy="5886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3252" name="Picture 9"/>
          <p:cNvPicPr>
            <a:picLocks noChangeAspect="1"/>
          </p:cNvPicPr>
          <p:nvPr/>
        </p:nvPicPr>
        <p:blipFill>
          <a:blip r:embed="rId2">
            <a:extLst>
              <a:ext uri="{28A0092B-C50C-407E-A947-70E740481C1C}">
                <a14:useLocalDpi xmlns:a14="http://schemas.microsoft.com/office/drawing/2010/main" val="0"/>
              </a:ext>
            </a:extLst>
          </a:blip>
          <a:srcRect l="4736" r="3712" b="6104"/>
          <a:stretch>
            <a:fillRect/>
          </a:stretch>
        </p:blipFill>
        <p:spPr bwMode="auto">
          <a:xfrm>
            <a:off x="1611313" y="847725"/>
            <a:ext cx="618172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5397500" y="6365875"/>
            <a:ext cx="2381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auto" hangingPunct="1">
              <a:spcBef>
                <a:spcPts val="0"/>
              </a:spcBef>
              <a:spcAft>
                <a:spcPts val="0"/>
              </a:spcAft>
              <a:defRPr/>
            </a:pPr>
            <a:r>
              <a:rPr lang="en-US" sz="1600" kern="0" dirty="0" smtClean="0">
                <a:solidFill>
                  <a:schemeClr val="bg1">
                    <a:lumMod val="65000"/>
                    <a:lumOff val="35000"/>
                  </a:schemeClr>
                </a:solidFill>
                <a:latin typeface="Calibri" charset="0"/>
              </a:rPr>
              <a:t>Yuan and Houze 2010</a:t>
            </a:r>
            <a:endParaRPr lang="en-US" sz="1600" kern="0" dirty="0">
              <a:solidFill>
                <a:schemeClr val="bg1">
                  <a:lumMod val="65000"/>
                  <a:lumOff val="35000"/>
                </a:schemeClr>
              </a:solidFill>
              <a:latin typeface="Calibri" charset="0"/>
            </a:endParaRPr>
          </a:p>
        </p:txBody>
      </p:sp>
      <p:sp>
        <p:nvSpPr>
          <p:cNvPr id="6" name="Oval 5"/>
          <p:cNvSpPr/>
          <p:nvPr/>
        </p:nvSpPr>
        <p:spPr>
          <a:xfrm>
            <a:off x="7386638" y="2976563"/>
            <a:ext cx="457200" cy="4318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3" name="TextBox 33"/>
          <p:cNvSpPr txBox="1">
            <a:spLocks noChangeArrowheads="1"/>
          </p:cNvSpPr>
          <p:nvPr/>
        </p:nvSpPr>
        <p:spPr bwMode="auto">
          <a:xfrm>
            <a:off x="0" y="10795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smtClean="0">
                <a:solidFill>
                  <a:srgbClr val="000000"/>
                </a:solidFill>
                <a:latin typeface="Century Gothic" charset="0"/>
                <a:cs typeface="Arial" charset="0"/>
              </a:rPr>
              <a:t>Statistics of anvil width &amp; thickness seen by CloudSat</a:t>
            </a:r>
          </a:p>
        </p:txBody>
      </p:sp>
      <p:sp>
        <p:nvSpPr>
          <p:cNvPr id="2" name="Rectangle 1"/>
          <p:cNvSpPr/>
          <p:nvPr/>
        </p:nvSpPr>
        <p:spPr>
          <a:xfrm>
            <a:off x="0" y="1362075"/>
            <a:ext cx="9144000" cy="549592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pic>
        <p:nvPicPr>
          <p:cNvPr id="54276" name="Picture 3" descr="Hal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789113"/>
            <a:ext cx="912495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5611813" y="6519863"/>
            <a:ext cx="347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auto" hangingPunct="1">
              <a:spcBef>
                <a:spcPts val="0"/>
              </a:spcBef>
              <a:spcAft>
                <a:spcPts val="0"/>
              </a:spcAft>
              <a:defRPr/>
            </a:pPr>
            <a:r>
              <a:rPr lang="en-US" sz="1600" kern="0" dirty="0" smtClean="0">
                <a:solidFill>
                  <a:prstClr val="black">
                    <a:lumMod val="85000"/>
                    <a:lumOff val="15000"/>
                  </a:prstClr>
                </a:solidFill>
                <a:latin typeface="Calibri" charset="0"/>
              </a:rPr>
              <a:t>Yuan and Houze 2010</a:t>
            </a:r>
            <a:endParaRPr lang="en-US" sz="1600" kern="0" dirty="0">
              <a:solidFill>
                <a:prstClr val="black">
                  <a:lumMod val="85000"/>
                  <a:lumOff val="15000"/>
                </a:prstClr>
              </a:solidFill>
              <a:latin typeface="Calibri" charset="0"/>
            </a:endParaRPr>
          </a:p>
        </p:txBody>
      </p:sp>
      <p:sp>
        <p:nvSpPr>
          <p:cNvPr id="54278" name="TextBox 15"/>
          <p:cNvSpPr txBox="1">
            <a:spLocks noChangeArrowheads="1"/>
          </p:cNvSpPr>
          <p:nvPr/>
        </p:nvSpPr>
        <p:spPr bwMode="auto">
          <a:xfrm>
            <a:off x="1879600" y="2011363"/>
            <a:ext cx="915988"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000000"/>
                </a:solidFill>
                <a:latin typeface="Arial" charset="0"/>
              </a:rPr>
              <a:t>Africa</a:t>
            </a:r>
          </a:p>
        </p:txBody>
      </p:sp>
      <p:sp>
        <p:nvSpPr>
          <p:cNvPr id="54279" name="TextBox 18"/>
          <p:cNvSpPr txBox="1">
            <a:spLocks noChangeArrowheads="1"/>
          </p:cNvSpPr>
          <p:nvPr/>
        </p:nvSpPr>
        <p:spPr bwMode="auto">
          <a:xfrm>
            <a:off x="6751638" y="2011363"/>
            <a:ext cx="1795462"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000000"/>
                </a:solidFill>
                <a:latin typeface="Arial" charset="0"/>
              </a:rPr>
              <a:t>Indian Ocean</a:t>
            </a:r>
          </a:p>
        </p:txBody>
      </p:sp>
      <p:sp>
        <p:nvSpPr>
          <p:cNvPr id="3" name="Rectangle 2"/>
          <p:cNvSpPr/>
          <p:nvPr/>
        </p:nvSpPr>
        <p:spPr>
          <a:xfrm>
            <a:off x="3292475" y="2182813"/>
            <a:ext cx="900113" cy="2333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 name="Straight Connector 4"/>
          <p:cNvCxnSpPr/>
          <p:nvPr/>
        </p:nvCxnSpPr>
        <p:spPr>
          <a:xfrm flipV="1">
            <a:off x="701675" y="3346450"/>
            <a:ext cx="3856038" cy="301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017838" y="1852613"/>
            <a:ext cx="0" cy="3346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008563" y="3335338"/>
            <a:ext cx="3854450" cy="301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7324725" y="1841500"/>
            <a:ext cx="0" cy="3346450"/>
          </a:xfrm>
          <a:prstGeom prst="line">
            <a:avLst/>
          </a:prstGeom>
        </p:spPr>
        <p:style>
          <a:lnRef idx="2">
            <a:schemeClr val="accent1"/>
          </a:lnRef>
          <a:fillRef idx="0">
            <a:schemeClr val="accent1"/>
          </a:fillRef>
          <a:effectRef idx="1">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p:cNvSpPr/>
          <p:nvPr/>
        </p:nvSpPr>
        <p:spPr>
          <a:xfrm>
            <a:off x="365125" y="1371600"/>
            <a:ext cx="8413750" cy="489267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6323" name="TextBox 4"/>
          <p:cNvSpPr txBox="1">
            <a:spLocks noChangeArrowheads="1"/>
          </p:cNvSpPr>
          <p:nvPr/>
        </p:nvSpPr>
        <p:spPr bwMode="auto">
          <a:xfrm>
            <a:off x="5334000" y="6418263"/>
            <a:ext cx="380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rgbClr val="FFFFFF"/>
                </a:solidFill>
                <a:latin typeface="Arial" charset="0"/>
              </a:rPr>
              <a:t>Yuan, Houze, and </a:t>
            </a:r>
            <a:r>
              <a:rPr lang="en-US" sz="1800" dirty="0" err="1">
                <a:solidFill>
                  <a:srgbClr val="FFFFFF"/>
                </a:solidFill>
                <a:latin typeface="Arial" charset="0"/>
              </a:rPr>
              <a:t>Heymsfield</a:t>
            </a:r>
            <a:r>
              <a:rPr lang="en-US" sz="1800" dirty="0">
                <a:solidFill>
                  <a:srgbClr val="FFFFFF"/>
                </a:solidFill>
                <a:latin typeface="Arial" charset="0"/>
              </a:rPr>
              <a:t> 2011</a:t>
            </a:r>
          </a:p>
        </p:txBody>
      </p:sp>
      <p:grpSp>
        <p:nvGrpSpPr>
          <p:cNvPr id="56324" name="Group 3"/>
          <p:cNvGrpSpPr>
            <a:grpSpLocks/>
          </p:cNvGrpSpPr>
          <p:nvPr/>
        </p:nvGrpSpPr>
        <p:grpSpPr bwMode="auto">
          <a:xfrm>
            <a:off x="520700" y="1724025"/>
            <a:ext cx="8102600" cy="4137025"/>
            <a:chOff x="486835" y="1768475"/>
            <a:chExt cx="8102071" cy="4137025"/>
          </a:xfrm>
        </p:grpSpPr>
        <p:sp>
          <p:nvSpPr>
            <p:cNvPr id="7" name="Rectangle 6"/>
            <p:cNvSpPr/>
            <p:nvPr/>
          </p:nvSpPr>
          <p:spPr bwMode="auto">
            <a:xfrm>
              <a:off x="486835" y="1768475"/>
              <a:ext cx="8102071" cy="41370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Calibri"/>
              </a:endParaRPr>
            </a:p>
          </p:txBody>
        </p:sp>
        <p:pic>
          <p:nvPicPr>
            <p:cNvPr id="5633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3484" y="1971025"/>
              <a:ext cx="3893487" cy="314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659" y="2002852"/>
              <a:ext cx="3874213" cy="31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64" y="2924522"/>
              <a:ext cx="459641" cy="172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8"/>
            <p:cNvPicPr>
              <a:picLocks noChangeAspect="1"/>
            </p:cNvPicPr>
            <p:nvPr/>
          </p:nvPicPr>
          <p:blipFill>
            <a:blip r:embed="rId6">
              <a:extLst>
                <a:ext uri="{28A0092B-C50C-407E-A947-70E740481C1C}">
                  <a14:useLocalDpi xmlns:a14="http://schemas.microsoft.com/office/drawing/2010/main" val="0"/>
                </a:ext>
              </a:extLst>
            </a:blip>
            <a:srcRect l="1553" t="1447" r="66467" b="81441"/>
            <a:stretch>
              <a:fillRect/>
            </a:stretch>
          </p:blipFill>
          <p:spPr bwMode="auto">
            <a:xfrm>
              <a:off x="1138510" y="5078708"/>
              <a:ext cx="3513922" cy="3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11"/>
            <p:cNvPicPr>
              <a:picLocks noChangeAspect="1"/>
            </p:cNvPicPr>
            <p:nvPr/>
          </p:nvPicPr>
          <p:blipFill>
            <a:blip r:embed="rId6">
              <a:extLst>
                <a:ext uri="{28A0092B-C50C-407E-A947-70E740481C1C}">
                  <a14:useLocalDpi xmlns:a14="http://schemas.microsoft.com/office/drawing/2010/main" val="0"/>
                </a:ext>
              </a:extLst>
            </a:blip>
            <a:srcRect l="13414" t="16403" r="13223" b="54565"/>
            <a:stretch>
              <a:fillRect/>
            </a:stretch>
          </p:blipFill>
          <p:spPr bwMode="auto">
            <a:xfrm>
              <a:off x="1318719" y="5372949"/>
              <a:ext cx="6484902" cy="4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3793382" y="4298950"/>
              <a:ext cx="650833" cy="552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latin typeface="Calibri"/>
              </a:endParaRPr>
            </a:p>
          </p:txBody>
        </p:sp>
        <p:sp>
          <p:nvSpPr>
            <p:cNvPr id="18" name="Rectangle 17"/>
            <p:cNvSpPr/>
            <p:nvPr/>
          </p:nvSpPr>
          <p:spPr bwMode="auto">
            <a:xfrm>
              <a:off x="7477729" y="4303713"/>
              <a:ext cx="650833" cy="5540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latin typeface="Calibri"/>
              </a:endParaRPr>
            </a:p>
          </p:txBody>
        </p:sp>
        <p:sp>
          <p:nvSpPr>
            <p:cNvPr id="56338" name="TextBox 15"/>
            <p:cNvSpPr txBox="1">
              <a:spLocks noChangeArrowheads="1"/>
            </p:cNvSpPr>
            <p:nvPr/>
          </p:nvSpPr>
          <p:spPr bwMode="auto">
            <a:xfrm>
              <a:off x="3337577" y="4428571"/>
              <a:ext cx="1056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000000"/>
                  </a:solidFill>
                  <a:latin typeface="Arial" charset="0"/>
                </a:rPr>
                <a:t>Africa</a:t>
              </a:r>
            </a:p>
          </p:txBody>
        </p:sp>
        <p:sp>
          <p:nvSpPr>
            <p:cNvPr id="56339" name="TextBox 18"/>
            <p:cNvSpPr txBox="1">
              <a:spLocks noChangeArrowheads="1"/>
            </p:cNvSpPr>
            <p:nvPr/>
          </p:nvSpPr>
          <p:spPr bwMode="auto">
            <a:xfrm>
              <a:off x="6126131" y="4428571"/>
              <a:ext cx="2117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000000"/>
                  </a:solidFill>
                  <a:latin typeface="Arial" charset="0"/>
                </a:rPr>
                <a:t>Indian Ocean</a:t>
              </a:r>
            </a:p>
          </p:txBody>
        </p:sp>
        <p:sp>
          <p:nvSpPr>
            <p:cNvPr id="2" name="Rectangle 1"/>
            <p:cNvSpPr/>
            <p:nvPr/>
          </p:nvSpPr>
          <p:spPr>
            <a:xfrm>
              <a:off x="3790207" y="2247900"/>
              <a:ext cx="76195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latin typeface="Calibri"/>
              </a:endParaRPr>
            </a:p>
          </p:txBody>
        </p:sp>
        <p:sp>
          <p:nvSpPr>
            <p:cNvPr id="20" name="Rectangle 19"/>
            <p:cNvSpPr/>
            <p:nvPr/>
          </p:nvSpPr>
          <p:spPr>
            <a:xfrm>
              <a:off x="7393597" y="2273300"/>
              <a:ext cx="725440" cy="2682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latin typeface="Calibri"/>
              </a:endParaRPr>
            </a:p>
          </p:txBody>
        </p:sp>
        <p:pic>
          <p:nvPicPr>
            <p:cNvPr id="56342" name="Picture 8"/>
            <p:cNvPicPr>
              <a:picLocks noChangeAspect="1"/>
            </p:cNvPicPr>
            <p:nvPr/>
          </p:nvPicPr>
          <p:blipFill>
            <a:blip r:embed="rId6">
              <a:extLst>
                <a:ext uri="{28A0092B-C50C-407E-A947-70E740481C1C}">
                  <a14:useLocalDpi xmlns:a14="http://schemas.microsoft.com/office/drawing/2010/main" val="0"/>
                </a:ext>
              </a:extLst>
            </a:blip>
            <a:srcRect l="1553" t="1447" r="66467" b="81441"/>
            <a:stretch>
              <a:fillRect/>
            </a:stretch>
          </p:blipFill>
          <p:spPr bwMode="auto">
            <a:xfrm>
              <a:off x="4931582" y="5078708"/>
              <a:ext cx="3513922" cy="3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33"/>
          <p:cNvSpPr txBox="1">
            <a:spLocks noChangeArrowheads="1"/>
          </p:cNvSpPr>
          <p:nvPr/>
        </p:nvSpPr>
        <p:spPr bwMode="auto">
          <a:xfrm>
            <a:off x="0" y="3016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smtClean="0">
                <a:solidFill>
                  <a:schemeClr val="bg1"/>
                </a:solidFill>
                <a:effectLst>
                  <a:outerShdw blurRad="38100" dist="38100" dir="2700000" algn="tl">
                    <a:srgbClr val="000000">
                      <a:alpha val="43137"/>
                    </a:srgbClr>
                  </a:outerShdw>
                </a:effectLst>
                <a:latin typeface="Century Gothic"/>
                <a:cs typeface="Century Gothic"/>
              </a:rPr>
              <a:t>Internal structure of MCS anvils</a:t>
            </a:r>
            <a:endParaRPr lang="en-US" sz="2000" b="1" dirty="0" smtClean="0">
              <a:solidFill>
                <a:schemeClr val="bg1"/>
              </a:solidFill>
              <a:effectLst>
                <a:outerShdw blurRad="38100" dist="38100" dir="2700000" algn="tl">
                  <a:srgbClr val="000000">
                    <a:alpha val="43137"/>
                  </a:srgbClr>
                </a:outerShdw>
              </a:effectLst>
              <a:latin typeface="Century Gothic"/>
              <a:cs typeface="Century Gothic"/>
            </a:endParaRPr>
          </a:p>
        </p:txBody>
      </p:sp>
      <p:cxnSp>
        <p:nvCxnSpPr>
          <p:cNvPr id="22" name="Straight Connector 21"/>
          <p:cNvCxnSpPr/>
          <p:nvPr/>
        </p:nvCxnSpPr>
        <p:spPr>
          <a:xfrm flipV="1">
            <a:off x="1371600" y="3363913"/>
            <a:ext cx="32766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349625" y="2222500"/>
            <a:ext cx="0" cy="2819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94288" y="3367088"/>
            <a:ext cx="32766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038975" y="2197100"/>
            <a:ext cx="0" cy="28194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9726</TotalTime>
  <Words>960</Words>
  <Application>Microsoft Macintosh PowerPoint</Application>
  <PresentationFormat>On-screen Show (4:3)</PresentationFormat>
  <Paragraphs>112</Paragraphs>
  <Slides>18</Slides>
  <Notes>11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2_Office Theme</vt:lpstr>
      <vt:lpstr>7_Office Theme</vt:lpstr>
      <vt:lpstr>PowerPoint Presentation</vt:lpstr>
      <vt:lpstr>PowerPoint Presentation</vt:lpstr>
      <vt:lpstr>PowerPoint Presentation</vt:lpstr>
      <vt:lpstr>PowerPoint Presentation</vt:lpstr>
      <vt:lpstr>How A-Train sees the whole MCS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Houze</dc:creator>
  <cp:lastModifiedBy>Robert Houze</cp:lastModifiedBy>
  <cp:revision>433</cp:revision>
  <dcterms:created xsi:type="dcterms:W3CDTF">2012-10-25T23:32:46Z</dcterms:created>
  <dcterms:modified xsi:type="dcterms:W3CDTF">2014-10-03T14:08:06Z</dcterms:modified>
</cp:coreProperties>
</file>