
<file path=[Content_Types].xml><?xml version="1.0" encoding="utf-8"?>
<Types xmlns="http://schemas.openxmlformats.org/package/2006/content-types">
  <Override PartName="/ppt/slides/slide18.xml" ContentType="application/vnd.openxmlformats-officedocument.presentationml.slide+xml"/>
  <Override PartName="/ppt/slideLayouts/slideLayout15.xml" ContentType="application/vnd.openxmlformats-officedocument.presentationml.slideLayout+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Default Extension="jpeg" ContentType="image/jpeg"/>
  <Override PartName="/ppt/slides/slide10.xml" ContentType="application/vnd.openxmlformats-officedocument.presentationml.slide+xml"/>
  <Override PartName="/ppt/slideLayouts/slideLayout5.xml" ContentType="application/vnd.openxmlformats-officedocument.presentationml.slideLayout+xml"/>
  <Override PartName="/ppt/slides/slide1.xml" ContentType="application/vnd.openxmlformats-officedocument.presentationml.slide+xml"/>
  <Override PartName="/docProps/app.xml" ContentType="application/vnd.openxmlformats-officedocument.extended-properties+xml"/>
  <Override PartName="/ppt/slideLayouts/slideLayout1.xml" ContentType="application/vnd.openxmlformats-officedocument.presentationml.slideLayout+xml"/>
  <Override PartName="/ppt/slides/slide22.xml" ContentType="application/vnd.openxmlformats-officedocument.presentationml.slide+xml"/>
  <Default Extension="xml" ContentType="application/xml"/>
  <Override PartName="/ppt/slides/slide19.xml" ContentType="application/vnd.openxmlformats-officedocument.presentationml.slide+xml"/>
  <Override PartName="/ppt/slideLayouts/slideLayout16.xml" ContentType="application/vnd.openxmlformats-officedocument.presentationml.slideLayout+xml"/>
  <Override PartName="/ppt/tableStyles.xml" ContentType="application/vnd.openxmlformats-officedocument.presentationml.tableStyles+xml"/>
  <Override PartName="/ppt/slides/slide15.xml" ContentType="application/vnd.openxmlformats-officedocument.presentationml.slide+xml"/>
  <Override PartName="/ppt/slideLayouts/slideLayout12.xml" ContentType="application/vnd.openxmlformats-officedocument.presentationml.slideLayout+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Default Extension="gif" ContentType="image/gif"/>
  <Override PartName="/ppt/slides/slide16.xml" ContentType="application/vnd.openxmlformats-officedocument.presentationml.slide+xml"/>
  <Override PartName="/ppt/slideLayouts/slideLayout13.xml" ContentType="application/vnd.openxmlformats-officedocument.presentationml.slideLayout+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Default Extension="tiff" ContentType="image/tiff"/>
  <Override PartName="/ppt/slides/slide20.xml" ContentType="application/vnd.openxmlformats-officedocument.presentationml.slide+xml"/>
  <Override PartName="/ppt/slides/slide17.xml" ContentType="application/vnd.openxmlformats-officedocument.presentationml.slide+xml"/>
  <Override PartName="/ppt/slideLayouts/slideLayout14.xml" ContentType="application/vnd.openxmlformats-officedocument.presentationml.slideLayout+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0" r:id="rId1"/>
  </p:sldMasterIdLst>
  <p:sldIdLst>
    <p:sldId id="257" r:id="rId2"/>
    <p:sldId id="258" r:id="rId3"/>
    <p:sldId id="259" r:id="rId4"/>
    <p:sldId id="260" r:id="rId5"/>
    <p:sldId id="262" r:id="rId6"/>
    <p:sldId id="263" r:id="rId7"/>
    <p:sldId id="266" r:id="rId8"/>
    <p:sldId id="265" r:id="rId9"/>
    <p:sldId id="261" r:id="rId10"/>
    <p:sldId id="267" r:id="rId11"/>
    <p:sldId id="270" r:id="rId12"/>
    <p:sldId id="268" r:id="rId13"/>
    <p:sldId id="269" r:id="rId14"/>
    <p:sldId id="271" r:id="rId15"/>
    <p:sldId id="272" r:id="rId16"/>
    <p:sldId id="273" r:id="rId17"/>
    <p:sldId id="274" r:id="rId18"/>
    <p:sldId id="275" r:id="rId19"/>
    <p:sldId id="276" r:id="rId20"/>
    <p:sldId id="278" r:id="rId21"/>
    <p:sldId id="279" r:id="rId22"/>
    <p:sldId id="282" r:id="rId23"/>
    <p:sldId id="283" r:id="rId24"/>
    <p:sldId id="285"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howGuides="1">
      <p:cViewPr>
        <p:scale>
          <a:sx n="100" d="100"/>
          <a:sy n="100" d="100"/>
        </p:scale>
        <p:origin x="-1024" y="-22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pic>
        <p:nvPicPr>
          <p:cNvPr id="8" name="Picture 7" descr="Overlay-TitleSlide.png"/>
          <p:cNvPicPr>
            <a:picLocks noChangeAspect="1"/>
          </p:cNvPicPr>
          <p:nvPr/>
        </p:nvPicPr>
        <p:blipFill>
          <a:blip r:embed="rId2"/>
          <a:stretch>
            <a:fillRect/>
          </a:stretch>
        </p:blipFill>
        <p:spPr>
          <a:xfrm>
            <a:off x="158367" y="187452"/>
            <a:ext cx="8827266" cy="6483096"/>
          </a:xfrm>
          <a:prstGeom prst="rect">
            <a:avLst/>
          </a:prstGeom>
        </p:spPr>
      </p:pic>
      <p:sp>
        <p:nvSpPr>
          <p:cNvPr id="6" name="Slide Number Placeholder 5"/>
          <p:cNvSpPr>
            <a:spLocks noGrp="1"/>
          </p:cNvSpPr>
          <p:nvPr>
            <p:ph type="sldNum" sz="quarter" idx="12"/>
          </p:nvPr>
        </p:nvSpPr>
        <p:spPr/>
        <p:txBody>
          <a:bodyPr/>
          <a:lstStyle/>
          <a:p>
            <a:fld id="{9203867D-9EAF-B143-B958-038D5DB889BE}" type="slidenum">
              <a:rPr lang="en-US" smtClean="0"/>
              <a:pPr/>
              <a:t>‹#›</a:t>
            </a:fld>
            <a:endParaRPr lang="en-US"/>
          </a:p>
        </p:txBody>
      </p:sp>
      <p:sp>
        <p:nvSpPr>
          <p:cNvPr id="2" name="Title 1"/>
          <p:cNvSpPr>
            <a:spLocks noGrp="1"/>
          </p:cNvSpPr>
          <p:nvPr>
            <p:ph type="ctrTitle"/>
          </p:nvPr>
        </p:nvSpPr>
        <p:spPr>
          <a:xfrm>
            <a:off x="1600200" y="2492375"/>
            <a:ext cx="6762749" cy="1470025"/>
          </a:xfrm>
        </p:spPr>
        <p:txBody>
          <a:bodyPr/>
          <a:lstStyle>
            <a:lvl1pPr algn="r">
              <a:defRPr sz="4400"/>
            </a:lvl1pPr>
          </a:lstStyle>
          <a:p>
            <a:r>
              <a:rPr lang="en-US" smtClean="0"/>
              <a:t>Click to edit Master title style</a:t>
            </a:r>
            <a:endParaRPr/>
          </a:p>
        </p:txBody>
      </p:sp>
      <p:sp>
        <p:nvSpPr>
          <p:cNvPr id="3" name="Subtitle 2"/>
          <p:cNvSpPr>
            <a:spLocks noGrp="1"/>
          </p:cNvSpPr>
          <p:nvPr>
            <p:ph type="subTitle" idx="1"/>
          </p:nvPr>
        </p:nvSpPr>
        <p:spPr>
          <a:xfrm>
            <a:off x="1600201" y="3966882"/>
            <a:ext cx="6762749" cy="1752600"/>
          </a:xfrm>
        </p:spPr>
        <p:txBody>
          <a:bodyPr>
            <a:normAutofit/>
          </a:bodyPr>
          <a:lstStyle>
            <a:lvl1pPr marL="0" indent="0" algn="r">
              <a:spcBef>
                <a:spcPts val="60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7972FF2A-92F9-8B41-89AC-15B87AB08048}" type="datetimeFigureOut">
              <a:rPr lang="en-US" smtClean="0"/>
              <a:pPr/>
              <a:t>8/11/14</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pic>
        <p:nvPicPr>
          <p:cNvPr id="5" name="Picture 4"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Date Placeholder 1"/>
          <p:cNvSpPr>
            <a:spLocks noGrp="1"/>
          </p:cNvSpPr>
          <p:nvPr>
            <p:ph type="dt" sz="half" idx="10"/>
          </p:nvPr>
        </p:nvSpPr>
        <p:spPr/>
        <p:txBody>
          <a:bodyPr/>
          <a:lstStyle/>
          <a:p>
            <a:fld id="{7972FF2A-92F9-8B41-89AC-15B87AB08048}" type="datetimeFigureOut">
              <a:rPr lang="en-US" smtClean="0"/>
              <a:pPr/>
              <a:t>8/11/14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03867D-9EAF-B143-B958-038D5DB889B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pic>
        <p:nvPicPr>
          <p:cNvPr id="9" name="Picture 8" descr="Overlay-ContentCaption.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4" y="590550"/>
            <a:ext cx="365760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693023" y="739588"/>
            <a:ext cx="3657600" cy="5308787"/>
          </a:xfrm>
        </p:spPr>
        <p:txBody>
          <a:bodyPr>
            <a:normAutofit/>
          </a:bodyPr>
          <a:lstStyle>
            <a:lvl1pPr>
              <a:defRPr sz="20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779464" y="1816100"/>
            <a:ext cx="3657600" cy="38227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72FF2A-92F9-8B41-89AC-15B87AB08048}" type="datetimeFigureOut">
              <a:rPr lang="en-US" smtClean="0"/>
              <a:pPr/>
              <a:t>8/11/14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03867D-9EAF-B143-B958-038D5DB889B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pic>
        <p:nvPicPr>
          <p:cNvPr id="9" name="Picture 8" descr="Overlay-PictureCaption.png"/>
          <p:cNvPicPr>
            <a:picLocks noChangeAspect="1"/>
          </p:cNvPicPr>
          <p:nvPr/>
        </p:nvPicPr>
        <p:blipFill>
          <a:blip r:embed="rId2"/>
          <a:stretch>
            <a:fillRect/>
          </a:stretch>
        </p:blipFill>
        <p:spPr>
          <a:xfrm>
            <a:off x="448977" y="187452"/>
            <a:ext cx="8536656" cy="6483096"/>
          </a:xfrm>
          <a:prstGeom prst="rect">
            <a:avLst/>
          </a:prstGeom>
        </p:spPr>
      </p:pic>
      <p:sp>
        <p:nvSpPr>
          <p:cNvPr id="2" name="Title 1"/>
          <p:cNvSpPr>
            <a:spLocks noGrp="1"/>
          </p:cNvSpPr>
          <p:nvPr>
            <p:ph type="title"/>
          </p:nvPr>
        </p:nvSpPr>
        <p:spPr>
          <a:xfrm>
            <a:off x="3886200" y="533400"/>
            <a:ext cx="4476750" cy="1252538"/>
          </a:xfrm>
        </p:spPr>
        <p:txBody>
          <a:bodyPr anchor="b"/>
          <a:lstStyle>
            <a:lvl1pPr algn="l">
              <a:defRPr sz="3600" b="0"/>
            </a:lvl1pPr>
          </a:lstStyle>
          <a:p>
            <a:r>
              <a:rPr lang="en-US" smtClean="0"/>
              <a:t>Click to edit Master title style</a:t>
            </a:r>
            <a:endParaRPr/>
          </a:p>
        </p:txBody>
      </p:sp>
      <p:sp>
        <p:nvSpPr>
          <p:cNvPr id="4" name="Text Placeholder 3"/>
          <p:cNvSpPr>
            <a:spLocks noGrp="1"/>
          </p:cNvSpPr>
          <p:nvPr>
            <p:ph type="body" sz="half" idx="2"/>
          </p:nvPr>
        </p:nvSpPr>
        <p:spPr>
          <a:xfrm>
            <a:off x="3886124" y="1828800"/>
            <a:ext cx="4474539" cy="38100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6124" y="6288741"/>
            <a:ext cx="1887537" cy="365125"/>
          </a:xfrm>
        </p:spPr>
        <p:txBody>
          <a:bodyPr/>
          <a:lstStyle/>
          <a:p>
            <a:fld id="{7972FF2A-92F9-8B41-89AC-15B87AB08048}" type="datetimeFigureOut">
              <a:rPr lang="en-US" smtClean="0"/>
              <a:pPr/>
              <a:t>8/11/14</a:t>
            </a:fld>
            <a:endParaRPr lang="en-US"/>
          </a:p>
        </p:txBody>
      </p:sp>
      <p:sp>
        <p:nvSpPr>
          <p:cNvPr id="6" name="Footer Placeholder 5"/>
          <p:cNvSpPr>
            <a:spLocks noGrp="1"/>
          </p:cNvSpPr>
          <p:nvPr>
            <p:ph type="ftr" sz="quarter" idx="11"/>
          </p:nvPr>
        </p:nvSpPr>
        <p:spPr>
          <a:xfrm>
            <a:off x="5867399" y="6288741"/>
            <a:ext cx="2675965" cy="365125"/>
          </a:xfrm>
        </p:spPr>
        <p:txBody>
          <a:bodyPr/>
          <a:lstStyle/>
          <a:p>
            <a:endParaRPr lang="en-US"/>
          </a:p>
        </p:txBody>
      </p:sp>
      <p:sp>
        <p:nvSpPr>
          <p:cNvPr id="7" name="Slide Number Placeholder 6"/>
          <p:cNvSpPr>
            <a:spLocks noGrp="1"/>
          </p:cNvSpPr>
          <p:nvPr>
            <p:ph type="sldNum" sz="quarter" idx="12"/>
          </p:nvPr>
        </p:nvSpPr>
        <p:spPr/>
        <p:txBody>
          <a:bodyPr/>
          <a:lstStyle/>
          <a:p>
            <a:fld id="{9203867D-9EAF-B143-B958-038D5DB889BE}" type="slidenum">
              <a:rPr lang="en-US" smtClean="0"/>
              <a:pPr/>
              <a:t>‹#›</a:t>
            </a:fld>
            <a:endParaRPr lang="en-US"/>
          </a:p>
        </p:txBody>
      </p:sp>
      <p:sp>
        <p:nvSpPr>
          <p:cNvPr id="3" name="Picture Placeholder 2"/>
          <p:cNvSpPr>
            <a:spLocks noGrp="1"/>
          </p:cNvSpPr>
          <p:nvPr>
            <p:ph type="pic" idx="1"/>
          </p:nvPr>
        </p:nvSpPr>
        <p:spPr>
          <a:xfrm flipH="1">
            <a:off x="188253" y="179292"/>
            <a:ext cx="3281087" cy="6483096"/>
          </a:xfrm>
          <a:prstGeom prst="round1Rect">
            <a:avLst>
              <a:gd name="adj" fmla="val 17325"/>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Alt.">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4710953" y="533400"/>
            <a:ext cx="3657600" cy="125253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596153" y="1600199"/>
            <a:ext cx="3657600" cy="3657601"/>
          </a:xfrm>
          <a:prstGeom prst="ellipse">
            <a:avLst/>
          </a:prstGeom>
          <a:blipFill dpi="0" rotWithShape="0">
            <a:blip r:embed="rId3" cstate="print"/>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710412" y="1828800"/>
            <a:ext cx="3657600" cy="38100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7972FF2A-92F9-8B41-89AC-15B87AB08048}" type="datetimeFigureOut">
              <a:rPr lang="en-US" smtClean="0"/>
              <a:pPr/>
              <a:t>8/11/14</a:t>
            </a:fld>
            <a:endParaRPr lang="en-US"/>
          </a:p>
        </p:txBody>
      </p:sp>
      <p:sp>
        <p:nvSpPr>
          <p:cNvPr id="6" name="Footer Placeholder 5"/>
          <p:cNvSpPr>
            <a:spLocks noGrp="1"/>
          </p:cNvSpPr>
          <p:nvPr>
            <p:ph type="ftr" sz="quarter" idx="11"/>
          </p:nvPr>
        </p:nvSpPr>
        <p:spPr>
          <a:xfrm>
            <a:off x="3325813" y="6288741"/>
            <a:ext cx="5217551" cy="365125"/>
          </a:xfrm>
        </p:spPr>
        <p:txBody>
          <a:bodyPr/>
          <a:lstStyle/>
          <a:p>
            <a:endParaRPr lang="en-US"/>
          </a:p>
        </p:txBody>
      </p:sp>
      <p:sp>
        <p:nvSpPr>
          <p:cNvPr id="7" name="Slide Number Placeholder 6"/>
          <p:cNvSpPr>
            <a:spLocks noGrp="1"/>
          </p:cNvSpPr>
          <p:nvPr>
            <p:ph type="sldNum" sz="quarter" idx="12"/>
          </p:nvPr>
        </p:nvSpPr>
        <p:spPr/>
        <p:txBody>
          <a:bodyPr/>
          <a:lstStyle/>
          <a:p>
            <a:fld id="{9203867D-9EAF-B143-B958-038D5DB889BE}"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above Caption">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808038" y="3778624"/>
            <a:ext cx="7560515" cy="110265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871584" y="762000"/>
            <a:ext cx="7427726" cy="2989730"/>
          </a:xfrm>
          <a:prstGeom prst="roundRect">
            <a:avLst>
              <a:gd name="adj" fmla="val 7476"/>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808034" y="4827493"/>
            <a:ext cx="7559977" cy="1220881"/>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7972FF2A-92F9-8B41-89AC-15B87AB08048}" type="datetimeFigureOut">
              <a:rPr lang="en-US" smtClean="0"/>
              <a:pPr/>
              <a:t>8/11/14</a:t>
            </a:fld>
            <a:endParaRPr lang="en-US"/>
          </a:p>
        </p:txBody>
      </p:sp>
      <p:sp>
        <p:nvSpPr>
          <p:cNvPr id="6" name="Footer Placeholder 5"/>
          <p:cNvSpPr>
            <a:spLocks noGrp="1"/>
          </p:cNvSpPr>
          <p:nvPr>
            <p:ph type="ftr" sz="quarter" idx="11"/>
          </p:nvPr>
        </p:nvSpPr>
        <p:spPr>
          <a:xfrm>
            <a:off x="3325813" y="6288741"/>
            <a:ext cx="5217551" cy="365125"/>
          </a:xfrm>
        </p:spPr>
        <p:txBody>
          <a:bodyPr/>
          <a:lstStyle/>
          <a:p>
            <a:endParaRPr lang="en-US"/>
          </a:p>
        </p:txBody>
      </p:sp>
      <p:sp>
        <p:nvSpPr>
          <p:cNvPr id="7" name="Slide Number Placeholder 6"/>
          <p:cNvSpPr>
            <a:spLocks noGrp="1"/>
          </p:cNvSpPr>
          <p:nvPr>
            <p:ph type="sldNum" sz="quarter" idx="12"/>
          </p:nvPr>
        </p:nvSpPr>
        <p:spPr/>
        <p:txBody>
          <a:bodyPr/>
          <a:lstStyle/>
          <a:p>
            <a:fld id="{9203867D-9EAF-B143-B958-038D5DB889BE}"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7972FF2A-92F9-8B41-89AC-15B87AB08048}" type="datetimeFigureOut">
              <a:rPr lang="en-US" smtClean="0"/>
              <a:pPr/>
              <a:t>8/11/14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03867D-9EAF-B143-B958-038D5DB889BE}"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Vertical Title 1"/>
          <p:cNvSpPr>
            <a:spLocks noGrp="1"/>
          </p:cNvSpPr>
          <p:nvPr>
            <p:ph type="title" orient="vert"/>
          </p:nvPr>
        </p:nvSpPr>
        <p:spPr>
          <a:xfrm>
            <a:off x="7328646" y="779463"/>
            <a:ext cx="1358153" cy="526891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779462" y="779464"/>
            <a:ext cx="6170613" cy="526891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7972FF2A-92F9-8B41-89AC-15B87AB08048}" type="datetimeFigureOut">
              <a:rPr lang="en-US" smtClean="0"/>
              <a:pPr/>
              <a:t>8/11/14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03867D-9EAF-B143-B958-038D5DB889B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7972FF2A-92F9-8B41-89AC-15B87AB08048}" type="datetimeFigureOut">
              <a:rPr lang="en-US" smtClean="0"/>
              <a:pPr/>
              <a:t>8/11/14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03867D-9EAF-B143-B958-038D5DB889B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pic>
        <p:nvPicPr>
          <p:cNvPr id="8" name="Picture 7" descr="Overlay-SectionHeader.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3" y="2591360"/>
            <a:ext cx="7583487" cy="1362075"/>
          </a:xfrm>
        </p:spPr>
        <p:txBody>
          <a:bodyPr anchor="b" anchorCtr="0">
            <a:noAutofit/>
          </a:bodyPr>
          <a:lstStyle>
            <a:lvl1pPr algn="l">
              <a:defRPr sz="4400" b="1"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779463" y="3950354"/>
            <a:ext cx="7583487" cy="1500187"/>
          </a:xfrm>
        </p:spPr>
        <p:txBody>
          <a:bodyPr anchor="t" anchorCtr="0"/>
          <a:lstStyle>
            <a:lvl1pPr marL="0" indent="0" algn="l">
              <a:spcBef>
                <a:spcPts val="60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72FF2A-92F9-8B41-89AC-15B87AB08048}" type="datetimeFigureOut">
              <a:rPr lang="en-US" smtClean="0"/>
              <a:pPr/>
              <a:t>8/11/14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03867D-9EAF-B143-B958-038D5DB889B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88541"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7972FF2A-92F9-8B41-89AC-15B87AB08048}" type="datetimeFigureOut">
              <a:rPr lang="en-US" smtClean="0"/>
              <a:pPr/>
              <a:t>8/11/14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03867D-9EAF-B143-B958-038D5DB889B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pic>
        <p:nvPicPr>
          <p:cNvPr id="14" name="Picture 13"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a:xfrm>
            <a:off x="779463" y="381000"/>
            <a:ext cx="7583487" cy="104438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3"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3"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05350"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5350"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7972FF2A-92F9-8B41-89AC-15B87AB08048}" type="datetimeFigureOut">
              <a:rPr lang="en-US" smtClean="0"/>
              <a:pPr/>
              <a:t>8/11/14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03867D-9EAF-B143-B958-038D5DB889BE}" type="slidenum">
              <a:rPr lang="en-US" smtClean="0"/>
              <a:pPr/>
              <a:t>‹#›</a:t>
            </a:fld>
            <a:endParaRPr lang="en-US"/>
          </a:p>
        </p:txBody>
      </p:sp>
      <p:cxnSp>
        <p:nvCxnSpPr>
          <p:cNvPr id="12" name="Straight Connector 11"/>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2 Content, Top and Bottom">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1"/>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7972FF2A-92F9-8B41-89AC-15B87AB08048}" type="datetimeFigureOut">
              <a:rPr lang="en-US" smtClean="0"/>
              <a:pPr/>
              <a:t>8/11/14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03867D-9EAF-B143-B958-038D5DB889BE}" type="slidenum">
              <a:rPr lang="en-US" smtClean="0"/>
              <a:pPr/>
              <a:t>‹#›</a:t>
            </a:fld>
            <a:endParaRPr lang="en-US"/>
          </a:p>
        </p:txBody>
      </p:sp>
      <p:sp>
        <p:nvSpPr>
          <p:cNvPr id="10" name="Content Placeholder 2"/>
          <p:cNvSpPr>
            <a:spLocks noGrp="1"/>
          </p:cNvSpPr>
          <p:nvPr>
            <p:ph sz="half" idx="13"/>
          </p:nvPr>
        </p:nvSpPr>
        <p:spPr>
          <a:xfrm>
            <a:off x="779462" y="3991816"/>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3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7972FF2A-92F9-8B41-89AC-15B87AB08048}" type="datetimeFigureOut">
              <a:rPr lang="en-US" smtClean="0"/>
              <a:pPr/>
              <a:t>8/11/14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03867D-9EAF-B143-B958-038D5DB889BE}" type="slidenum">
              <a:rPr lang="en-US" smtClean="0"/>
              <a:pPr/>
              <a:t>‹#›</a:t>
            </a:fld>
            <a:endParaRPr lang="en-US"/>
          </a:p>
        </p:txBody>
      </p:sp>
      <p:sp>
        <p:nvSpPr>
          <p:cNvPr id="10"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1" name="Content Placeholder 2"/>
          <p:cNvSpPr>
            <a:spLocks noGrp="1"/>
          </p:cNvSpPr>
          <p:nvPr>
            <p:ph sz="half" idx="14"/>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4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7972FF2A-92F9-8B41-89AC-15B87AB08048}" type="datetimeFigureOut">
              <a:rPr lang="en-US" smtClean="0"/>
              <a:pPr/>
              <a:t>8/11/14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03867D-9EAF-B143-B958-038D5DB889BE}" type="slidenum">
              <a:rPr lang="en-US" smtClean="0"/>
              <a:pPr/>
              <a:t>‹#›</a:t>
            </a:fld>
            <a:endParaRPr lang="en-US"/>
          </a:p>
        </p:txBody>
      </p:sp>
      <p:sp>
        <p:nvSpPr>
          <p:cNvPr id="12" name="Content Placeholder 2"/>
          <p:cNvSpPr>
            <a:spLocks noGrp="1"/>
          </p:cNvSpPr>
          <p:nvPr>
            <p:ph sz="half" idx="14"/>
          </p:nvPr>
        </p:nvSpPr>
        <p:spPr>
          <a:xfrm>
            <a:off x="77946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3" name="Content Placeholder 2"/>
          <p:cNvSpPr>
            <a:spLocks noGrp="1"/>
          </p:cNvSpPr>
          <p:nvPr>
            <p:ph sz="half" idx="15"/>
          </p:nvPr>
        </p:nvSpPr>
        <p:spPr>
          <a:xfrm>
            <a:off x="77946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4"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5"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pic>
        <p:nvPicPr>
          <p:cNvPr id="6" name="Picture 5"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7972FF2A-92F9-8B41-89AC-15B87AB08048}" type="datetimeFigureOut">
              <a:rPr lang="en-US" smtClean="0"/>
              <a:pPr/>
              <a:t>8/11/14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03867D-9EAF-B143-B958-038D5DB889B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2"/>
      </p:bgRef>
    </p:bg>
    <p:spTree>
      <p:nvGrpSpPr>
        <p:cNvPr id="1" name=""/>
        <p:cNvGrpSpPr/>
        <p:nvPr/>
      </p:nvGrpSpPr>
      <p:grpSpPr>
        <a:xfrm>
          <a:off x="0" y="0"/>
          <a:ext cx="0" cy="0"/>
          <a:chOff x="0" y="0"/>
          <a:chExt cx="0" cy="0"/>
        </a:xfrm>
      </p:grpSpPr>
      <p:sp>
        <p:nvSpPr>
          <p:cNvPr id="8" name="Round Diagonal Corner Rectangle 7"/>
          <p:cNvSpPr/>
          <p:nvPr/>
        </p:nvSpPr>
        <p:spPr>
          <a:xfrm>
            <a:off x="189707" y="189707"/>
            <a:ext cx="8764587" cy="6478587"/>
          </a:xfrm>
          <a:prstGeom prst="round2DiagRect">
            <a:avLst>
              <a:gd name="adj1" fmla="val 9416"/>
              <a:gd name="adj2" fmla="val 0"/>
            </a:avLst>
          </a:prstGeom>
          <a:gradFill>
            <a:gsLst>
              <a:gs pos="17000">
                <a:schemeClr val="bg2"/>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779463" y="381000"/>
            <a:ext cx="7583487" cy="1044388"/>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779463" y="1828800"/>
            <a:ext cx="7583487" cy="420893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381000" y="6288741"/>
            <a:ext cx="1887537" cy="365125"/>
          </a:xfrm>
          <a:prstGeom prst="rect">
            <a:avLst/>
          </a:prstGeom>
        </p:spPr>
        <p:txBody>
          <a:bodyPr vert="horz" lIns="91440" tIns="45720" rIns="91440" bIns="45720" rtlCol="0" anchor="ctr"/>
          <a:lstStyle>
            <a:lvl1pPr algn="l">
              <a:defRPr sz="1200">
                <a:solidFill>
                  <a:schemeClr val="bg2"/>
                </a:solidFill>
              </a:defRPr>
            </a:lvl1pPr>
          </a:lstStyle>
          <a:p>
            <a:fld id="{7972FF2A-92F9-8B41-89AC-15B87AB08048}" type="datetimeFigureOut">
              <a:rPr lang="en-US" smtClean="0"/>
              <a:pPr/>
              <a:t>8/11/14</a:t>
            </a:fld>
            <a:endParaRPr lang="en-US"/>
          </a:p>
        </p:txBody>
      </p:sp>
      <p:sp>
        <p:nvSpPr>
          <p:cNvPr id="5" name="Footer Placeholder 4"/>
          <p:cNvSpPr>
            <a:spLocks noGrp="1"/>
          </p:cNvSpPr>
          <p:nvPr>
            <p:ph type="ftr" sz="quarter" idx="3"/>
          </p:nvPr>
        </p:nvSpPr>
        <p:spPr>
          <a:xfrm>
            <a:off x="3304615" y="6288741"/>
            <a:ext cx="5238750" cy="365125"/>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6" name="Slide Number Placeholder 5"/>
          <p:cNvSpPr>
            <a:spLocks noGrp="1"/>
          </p:cNvSpPr>
          <p:nvPr>
            <p:ph type="sldNum" sz="quarter" idx="4"/>
          </p:nvPr>
        </p:nvSpPr>
        <p:spPr>
          <a:xfrm>
            <a:off x="8404411" y="219635"/>
            <a:ext cx="493059" cy="365125"/>
          </a:xfrm>
          <a:prstGeom prst="rect">
            <a:avLst/>
          </a:prstGeom>
        </p:spPr>
        <p:txBody>
          <a:bodyPr vert="horz" lIns="91440" tIns="45720" rIns="91440" bIns="45720" rtlCol="0" anchor="ctr"/>
          <a:lstStyle>
            <a:lvl1pPr algn="r">
              <a:defRPr sz="1200">
                <a:solidFill>
                  <a:schemeClr val="tx2"/>
                </a:solidFill>
              </a:defRPr>
            </a:lvl1pPr>
          </a:lstStyle>
          <a:p>
            <a:fld id="{9203867D-9EAF-B143-B958-038D5DB889B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spcBef>
          <a:spcPct val="0"/>
        </a:spcBef>
        <a:buNone/>
        <a:defRPr sz="3800" kern="1200">
          <a:solidFill>
            <a:schemeClr val="bg1"/>
          </a:solidFill>
          <a:latin typeface="+mj-lt"/>
          <a:ea typeface="+mj-ea"/>
          <a:cs typeface="+mj-cs"/>
        </a:defRPr>
      </a:lvl1pPr>
    </p:titleStyle>
    <p:body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 Id="rId3"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4.tiff"/><Relationship Id="rId4" Type="http://schemas.openxmlformats.org/officeDocument/2006/relationships/image" Target="../media/image31.jpeg"/><Relationship Id="rId5"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image" Target="../media/image33.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tiff"/><Relationship Id="rId3" Type="http://schemas.openxmlformats.org/officeDocument/2006/relationships/image" Target="../media/image3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tiff"/></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jpeg"/><Relationship Id="rId1" Type="http://schemas.openxmlformats.org/officeDocument/2006/relationships/slideLayout" Target="../slideLayouts/slideLayout9.xml"/><Relationship Id="rId2" Type="http://schemas.openxmlformats.org/officeDocument/2006/relationships/image" Target="../media/image3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 Id="rId3" Type="http://schemas.openxmlformats.org/officeDocument/2006/relationships/image" Target="../media/image4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gif"/><Relationship Id="rId5" Type="http://schemas.openxmlformats.org/officeDocument/2006/relationships/image" Target="../media/image17.jpeg"/><Relationship Id="rId6" Type="http://schemas.openxmlformats.org/officeDocument/2006/relationships/image" Target="../media/image18.gif"/><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gif"/><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22.tiff"/><Relationship Id="rId4" Type="http://schemas.openxmlformats.org/officeDocument/2006/relationships/image" Target="../media/image23.tiff"/><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4.png"/><Relationship Id="rId3" Type="http://schemas.openxmlformats.org/officeDocument/2006/relationships/image" Target="../media/image25.tiff"/></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jpeg"/><Relationship Id="rId1" Type="http://schemas.openxmlformats.org/officeDocument/2006/relationships/slideLayout" Target="../slideLayouts/slideLayout9.xml"/><Relationship Id="rId2" Type="http://schemas.openxmlformats.org/officeDocument/2006/relationships/image" Target="../media/image26.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tif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492375"/>
            <a:ext cx="7176911" cy="1470025"/>
          </a:xfrm>
        </p:spPr>
        <p:txBody>
          <a:bodyPr/>
          <a:lstStyle/>
          <a:p>
            <a:r>
              <a:rPr lang="en-US" dirty="0" smtClean="0">
                <a:solidFill>
                  <a:srgbClr val="1B3742"/>
                </a:solidFill>
              </a:rPr>
              <a:t>Update on OLYMPEX: A Ground Validation Field Campaign in the Pacific Northwest</a:t>
            </a:r>
            <a:endParaRPr lang="en-US" dirty="0">
              <a:solidFill>
                <a:srgbClr val="1B3742"/>
              </a:solidFill>
            </a:endParaRPr>
          </a:p>
        </p:txBody>
      </p:sp>
      <p:sp>
        <p:nvSpPr>
          <p:cNvPr id="3" name="Subtitle 2"/>
          <p:cNvSpPr>
            <a:spLocks noGrp="1"/>
          </p:cNvSpPr>
          <p:nvPr>
            <p:ph type="subTitle" idx="1"/>
          </p:nvPr>
        </p:nvSpPr>
        <p:spPr>
          <a:xfrm>
            <a:off x="225778" y="4161264"/>
            <a:ext cx="8551333" cy="788562"/>
          </a:xfrm>
        </p:spPr>
        <p:txBody>
          <a:bodyPr/>
          <a:lstStyle/>
          <a:p>
            <a:r>
              <a:rPr lang="en-US" dirty="0" smtClean="0"/>
              <a:t>Lynn McMurdie, Robert A. </a:t>
            </a:r>
            <a:r>
              <a:rPr lang="en-US" dirty="0" err="1" smtClean="0"/>
              <a:t>Houze</a:t>
            </a:r>
            <a:r>
              <a:rPr lang="en-US" dirty="0" smtClean="0"/>
              <a:t>, Jr., Jessica Lundquist, Cliff Mass, University of Washington, Walter Petersen NASA/Wallops, Mathew </a:t>
            </a:r>
            <a:r>
              <a:rPr lang="en-US" dirty="0" err="1" smtClean="0"/>
              <a:t>Schwaller</a:t>
            </a:r>
            <a:r>
              <a:rPr lang="en-US" dirty="0" smtClean="0"/>
              <a:t> NASA/Goddard.</a:t>
            </a:r>
            <a:endParaRPr lang="en-US" dirty="0"/>
          </a:p>
        </p:txBody>
      </p:sp>
      <p:pic>
        <p:nvPicPr>
          <p:cNvPr id="4" name="Picture 3" descr="logo_image2.png"/>
          <p:cNvPicPr>
            <a:picLocks noChangeAspect="1"/>
          </p:cNvPicPr>
          <p:nvPr/>
        </p:nvPicPr>
        <p:blipFill>
          <a:blip r:embed="rId2"/>
          <a:stretch>
            <a:fillRect/>
          </a:stretch>
        </p:blipFill>
        <p:spPr>
          <a:xfrm>
            <a:off x="299157" y="1469541"/>
            <a:ext cx="2413000" cy="2045668"/>
          </a:xfrm>
          <a:prstGeom prst="rect">
            <a:avLst/>
          </a:prstGeom>
        </p:spPr>
      </p:pic>
      <p:grpSp>
        <p:nvGrpSpPr>
          <p:cNvPr id="5" name="Group 4"/>
          <p:cNvGrpSpPr/>
          <p:nvPr/>
        </p:nvGrpSpPr>
        <p:grpSpPr>
          <a:xfrm>
            <a:off x="1508476" y="4949826"/>
            <a:ext cx="7010400" cy="1216023"/>
            <a:chOff x="1270000" y="2816226"/>
            <a:chExt cx="7010400" cy="1216023"/>
          </a:xfrm>
        </p:grpSpPr>
        <p:pic>
          <p:nvPicPr>
            <p:cNvPr id="6" name="Picture 5" descr="forest_understory2.JPG"/>
            <p:cNvPicPr>
              <a:picLocks noChangeAspect="1"/>
            </p:cNvPicPr>
            <p:nvPr/>
          </p:nvPicPr>
          <p:blipFill>
            <a:blip r:embed="rId3"/>
            <a:stretch>
              <a:fillRect/>
            </a:stretch>
          </p:blipFill>
          <p:spPr>
            <a:xfrm>
              <a:off x="3035300" y="2816226"/>
              <a:ext cx="1841500" cy="1209675"/>
            </a:xfrm>
            <a:prstGeom prst="rect">
              <a:avLst/>
            </a:prstGeom>
          </p:spPr>
        </p:pic>
        <p:pic>
          <p:nvPicPr>
            <p:cNvPr id="7" name="Picture 6" descr="MtCarrie.jpg"/>
            <p:cNvPicPr>
              <a:picLocks noChangeAspect="1"/>
            </p:cNvPicPr>
            <p:nvPr/>
          </p:nvPicPr>
          <p:blipFill>
            <a:blip r:embed="rId4"/>
            <a:stretch>
              <a:fillRect/>
            </a:stretch>
          </p:blipFill>
          <p:spPr>
            <a:xfrm>
              <a:off x="6553200" y="2819401"/>
              <a:ext cx="1727200" cy="1212124"/>
            </a:xfrm>
            <a:prstGeom prst="rect">
              <a:avLst/>
            </a:prstGeom>
          </p:spPr>
        </p:pic>
        <p:pic>
          <p:nvPicPr>
            <p:cNvPr id="8" name="Picture 7" descr="hoh_valley.JPG"/>
            <p:cNvPicPr>
              <a:picLocks noChangeAspect="1"/>
            </p:cNvPicPr>
            <p:nvPr/>
          </p:nvPicPr>
          <p:blipFill>
            <a:blip r:embed="rId5"/>
            <a:stretch>
              <a:fillRect/>
            </a:stretch>
          </p:blipFill>
          <p:spPr>
            <a:xfrm>
              <a:off x="1270000" y="2817622"/>
              <a:ext cx="1765807" cy="1208278"/>
            </a:xfrm>
            <a:prstGeom prst="rect">
              <a:avLst/>
            </a:prstGeom>
          </p:spPr>
        </p:pic>
        <p:pic>
          <p:nvPicPr>
            <p:cNvPr id="9" name="Picture 8" descr="rialto_beach.JPG"/>
            <p:cNvPicPr>
              <a:picLocks noChangeAspect="1"/>
            </p:cNvPicPr>
            <p:nvPr/>
          </p:nvPicPr>
          <p:blipFill>
            <a:blip r:embed="rId6"/>
            <a:stretch>
              <a:fillRect/>
            </a:stretch>
          </p:blipFill>
          <p:spPr>
            <a:xfrm>
              <a:off x="4864100" y="2822574"/>
              <a:ext cx="1727200" cy="1209675"/>
            </a:xfrm>
            <a:prstGeom prst="rect">
              <a:avLst/>
            </a:prstGeom>
          </p:spPr>
        </p:pic>
      </p:grpSp>
      <p:sp>
        <p:nvSpPr>
          <p:cNvPr id="10" name="TextBox 9"/>
          <p:cNvSpPr txBox="1"/>
          <p:nvPr/>
        </p:nvSpPr>
        <p:spPr>
          <a:xfrm>
            <a:off x="2033001" y="6286500"/>
            <a:ext cx="6295639" cy="369332"/>
          </a:xfrm>
          <a:prstGeom prst="rect">
            <a:avLst/>
          </a:prstGeom>
          <a:noFill/>
        </p:spPr>
        <p:txBody>
          <a:bodyPr wrap="none" rtlCol="0">
            <a:spAutoFit/>
          </a:bodyPr>
          <a:lstStyle/>
          <a:p>
            <a:pPr algn="r"/>
            <a:r>
              <a:rPr lang="en-US" dirty="0" smtClean="0">
                <a:solidFill>
                  <a:schemeClr val="bg1"/>
                </a:solidFill>
              </a:rPr>
              <a:t>PMM Science team presentation, Baltimore, 6 August, 2014</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90284" y="471714"/>
            <a:ext cx="8648095" cy="735964"/>
          </a:xfrm>
        </p:spPr>
        <p:txBody>
          <a:bodyPr/>
          <a:lstStyle/>
          <a:p>
            <a:r>
              <a:rPr lang="en-US" dirty="0" smtClean="0">
                <a:solidFill>
                  <a:schemeClr val="accent1">
                    <a:lumMod val="75000"/>
                  </a:schemeClr>
                </a:solidFill>
              </a:rPr>
              <a:t>Ground observations – Rain </a:t>
            </a:r>
            <a:endParaRPr lang="en-US" dirty="0">
              <a:solidFill>
                <a:schemeClr val="accent1">
                  <a:lumMod val="75000"/>
                </a:schemeClr>
              </a:solidFill>
            </a:endParaRPr>
          </a:p>
        </p:txBody>
      </p:sp>
      <p:sp>
        <p:nvSpPr>
          <p:cNvPr id="3" name="Content Placeholder 2"/>
          <p:cNvSpPr>
            <a:spLocks noGrp="1"/>
          </p:cNvSpPr>
          <p:nvPr>
            <p:ph idx="1"/>
          </p:nvPr>
        </p:nvSpPr>
        <p:spPr>
          <a:xfrm>
            <a:off x="399144" y="1295400"/>
            <a:ext cx="8539236" cy="3401409"/>
          </a:xfrm>
        </p:spPr>
        <p:txBody>
          <a:bodyPr>
            <a:normAutofit/>
          </a:bodyPr>
          <a:lstStyle/>
          <a:p>
            <a:r>
              <a:rPr lang="en-US" b="1" dirty="0" smtClean="0">
                <a:solidFill>
                  <a:schemeClr val="accent1">
                    <a:lumMod val="75000"/>
                  </a:schemeClr>
                </a:solidFill>
              </a:rPr>
              <a:t>Precipitation amount/rate </a:t>
            </a:r>
          </a:p>
          <a:p>
            <a:pPr lvl="1"/>
            <a:r>
              <a:rPr lang="en-US" dirty="0" smtClean="0">
                <a:solidFill>
                  <a:schemeClr val="accent5">
                    <a:lumMod val="75000"/>
                  </a:schemeClr>
                </a:solidFill>
              </a:rPr>
              <a:t>Variety of locations</a:t>
            </a:r>
          </a:p>
          <a:p>
            <a:pPr lvl="1"/>
            <a:r>
              <a:rPr lang="en-US" dirty="0" smtClean="0">
                <a:solidFill>
                  <a:schemeClr val="accent5">
                    <a:lumMod val="75000"/>
                  </a:schemeClr>
                </a:solidFill>
              </a:rPr>
              <a:t>Variety of elevations (rain, mixed phase, snow)</a:t>
            </a:r>
          </a:p>
          <a:p>
            <a:r>
              <a:rPr lang="en-US" b="1" dirty="0" smtClean="0">
                <a:solidFill>
                  <a:srgbClr val="215D77"/>
                </a:solidFill>
              </a:rPr>
              <a:t>Precipitation microphysics</a:t>
            </a:r>
          </a:p>
          <a:p>
            <a:pPr lvl="1"/>
            <a:r>
              <a:rPr lang="en-US" dirty="0" smtClean="0">
                <a:solidFill>
                  <a:schemeClr val="accent6">
                    <a:lumMod val="75000"/>
                  </a:schemeClr>
                </a:solidFill>
              </a:rPr>
              <a:t>Drop size distribution</a:t>
            </a:r>
          </a:p>
          <a:p>
            <a:r>
              <a:rPr lang="en-US" b="1" dirty="0" smtClean="0"/>
              <a:t>Need a variety of rain gauge locations and several ‘enhanced sites with microphysical measurements</a:t>
            </a:r>
            <a:endParaRPr lang="en-US" dirty="0" smtClean="0"/>
          </a:p>
        </p:txBody>
      </p:sp>
      <p:pic>
        <p:nvPicPr>
          <p:cNvPr id="16" name="Picture 15" descr="MRR_Parsivel.jpg"/>
          <p:cNvPicPr>
            <a:picLocks noChangeAspect="1"/>
          </p:cNvPicPr>
          <p:nvPr/>
        </p:nvPicPr>
        <p:blipFill>
          <a:blip r:embed="rId2"/>
          <a:stretch>
            <a:fillRect/>
          </a:stretch>
        </p:blipFill>
        <p:spPr>
          <a:xfrm>
            <a:off x="3825200" y="4869092"/>
            <a:ext cx="1709720" cy="1709720"/>
          </a:xfrm>
          <a:prstGeom prst="rect">
            <a:avLst/>
          </a:prstGeom>
        </p:spPr>
      </p:pic>
      <p:pic>
        <p:nvPicPr>
          <p:cNvPr id="17" name="Picture 16" descr="iowa_gauge.jpg"/>
          <p:cNvPicPr>
            <a:picLocks noChangeAspect="1"/>
          </p:cNvPicPr>
          <p:nvPr/>
        </p:nvPicPr>
        <p:blipFill>
          <a:blip r:embed="rId3"/>
          <a:stretch>
            <a:fillRect/>
          </a:stretch>
        </p:blipFill>
        <p:spPr>
          <a:xfrm>
            <a:off x="6074769" y="4876533"/>
            <a:ext cx="2220599" cy="166545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90284" y="471714"/>
            <a:ext cx="8648095" cy="735964"/>
          </a:xfrm>
        </p:spPr>
        <p:txBody>
          <a:bodyPr/>
          <a:lstStyle/>
          <a:p>
            <a:r>
              <a:rPr lang="en-US" dirty="0" smtClean="0">
                <a:solidFill>
                  <a:schemeClr val="accent1">
                    <a:lumMod val="75000"/>
                  </a:schemeClr>
                </a:solidFill>
              </a:rPr>
              <a:t>Ground observations – Rain </a:t>
            </a:r>
            <a:endParaRPr lang="en-US" dirty="0">
              <a:solidFill>
                <a:schemeClr val="accent1">
                  <a:lumMod val="75000"/>
                </a:schemeClr>
              </a:solidFill>
            </a:endParaRPr>
          </a:p>
        </p:txBody>
      </p:sp>
      <p:sp>
        <p:nvSpPr>
          <p:cNvPr id="3" name="Content Placeholder 2"/>
          <p:cNvSpPr>
            <a:spLocks noGrp="1"/>
          </p:cNvSpPr>
          <p:nvPr>
            <p:ph idx="1"/>
          </p:nvPr>
        </p:nvSpPr>
        <p:spPr>
          <a:xfrm>
            <a:off x="3697346" y="1295400"/>
            <a:ext cx="5241033" cy="3401409"/>
          </a:xfrm>
        </p:spPr>
        <p:txBody>
          <a:bodyPr>
            <a:normAutofit fontScale="92500" lnSpcReduction="10000"/>
          </a:bodyPr>
          <a:lstStyle/>
          <a:p>
            <a:r>
              <a:rPr lang="en-US" b="1" dirty="0" smtClean="0">
                <a:solidFill>
                  <a:schemeClr val="accent1">
                    <a:lumMod val="75000"/>
                  </a:schemeClr>
                </a:solidFill>
              </a:rPr>
              <a:t>Existing observations: </a:t>
            </a:r>
            <a:r>
              <a:rPr lang="en-US" dirty="0" smtClean="0">
                <a:solidFill>
                  <a:schemeClr val="accent5">
                    <a:lumMod val="75000"/>
                  </a:schemeClr>
                </a:solidFill>
              </a:rPr>
              <a:t>ASOS/AWOS, RAWS, Coop surrounding the higher terrain</a:t>
            </a:r>
          </a:p>
          <a:p>
            <a:r>
              <a:rPr lang="en-US" b="1" dirty="0" smtClean="0">
                <a:solidFill>
                  <a:srgbClr val="215D77"/>
                </a:solidFill>
              </a:rPr>
              <a:t>Installed tipping-bucket rain gauge network: </a:t>
            </a:r>
            <a:r>
              <a:rPr lang="en-US" dirty="0" smtClean="0">
                <a:solidFill>
                  <a:schemeClr val="accent6">
                    <a:lumMod val="75000"/>
                  </a:schemeClr>
                </a:solidFill>
              </a:rPr>
              <a:t>data shows </a:t>
            </a:r>
            <a:r>
              <a:rPr lang="en-US" dirty="0" err="1" smtClean="0">
                <a:solidFill>
                  <a:schemeClr val="accent6">
                    <a:lumMod val="75000"/>
                  </a:schemeClr>
                </a:solidFill>
              </a:rPr>
              <a:t>mesoscale</a:t>
            </a:r>
            <a:r>
              <a:rPr lang="en-US" dirty="0" smtClean="0">
                <a:solidFill>
                  <a:schemeClr val="accent6">
                    <a:lumMod val="75000"/>
                  </a:schemeClr>
                </a:solidFill>
              </a:rPr>
              <a:t> variability in precipitation amounts</a:t>
            </a:r>
          </a:p>
          <a:p>
            <a:r>
              <a:rPr lang="en-US" b="1" dirty="0" smtClean="0">
                <a:solidFill>
                  <a:srgbClr val="215D77"/>
                </a:solidFill>
              </a:rPr>
              <a:t>Potential locations for enhanced observations identified:</a:t>
            </a:r>
            <a:r>
              <a:rPr lang="en-US" dirty="0" smtClean="0"/>
              <a:t> to install instruments such as </a:t>
            </a:r>
            <a:r>
              <a:rPr lang="en-US" dirty="0" err="1" smtClean="0"/>
              <a:t>disdrometers</a:t>
            </a:r>
            <a:r>
              <a:rPr lang="en-US" dirty="0" smtClean="0"/>
              <a:t>, dual rain gauges, 2DVD, MRR and PIP.</a:t>
            </a:r>
          </a:p>
        </p:txBody>
      </p:sp>
      <p:pic>
        <p:nvPicPr>
          <p:cNvPr id="6" name="Picture 5" descr="F08_v04_altGS.tif"/>
          <p:cNvPicPr>
            <a:picLocks noChangeAspect="1"/>
          </p:cNvPicPr>
          <p:nvPr/>
        </p:nvPicPr>
        <p:blipFill>
          <a:blip r:embed="rId2"/>
          <a:stretch>
            <a:fillRect/>
          </a:stretch>
        </p:blipFill>
        <p:spPr>
          <a:xfrm>
            <a:off x="290284" y="1162224"/>
            <a:ext cx="3291840" cy="3208206"/>
          </a:xfrm>
          <a:prstGeom prst="rect">
            <a:avLst/>
          </a:prstGeom>
        </p:spPr>
      </p:pic>
      <p:pic>
        <p:nvPicPr>
          <p:cNvPr id="7" name="Picture 6" descr="F09_v02.tif"/>
          <p:cNvPicPr>
            <a:picLocks noChangeAspect="1"/>
          </p:cNvPicPr>
          <p:nvPr/>
        </p:nvPicPr>
        <p:blipFill>
          <a:blip r:embed="rId3"/>
          <a:stretch>
            <a:fillRect/>
          </a:stretch>
        </p:blipFill>
        <p:spPr>
          <a:xfrm>
            <a:off x="290284" y="4484811"/>
            <a:ext cx="3156931" cy="2373189"/>
          </a:xfrm>
          <a:prstGeom prst="rect">
            <a:avLst/>
          </a:prstGeom>
        </p:spPr>
      </p:pic>
      <p:sp>
        <p:nvSpPr>
          <p:cNvPr id="8" name="TextBox 7"/>
          <p:cNvSpPr txBox="1"/>
          <p:nvPr/>
        </p:nvSpPr>
        <p:spPr>
          <a:xfrm>
            <a:off x="766742" y="3977910"/>
            <a:ext cx="1533485" cy="307777"/>
          </a:xfrm>
          <a:prstGeom prst="rect">
            <a:avLst/>
          </a:prstGeom>
          <a:noFill/>
        </p:spPr>
        <p:txBody>
          <a:bodyPr wrap="square" rtlCol="0">
            <a:spAutoFit/>
          </a:bodyPr>
          <a:lstStyle/>
          <a:p>
            <a:r>
              <a:rPr lang="en-US" sz="1400" dirty="0" smtClean="0">
                <a:solidFill>
                  <a:srgbClr val="FF0000"/>
                </a:solidFill>
              </a:rPr>
              <a:t>Existing Network</a:t>
            </a:r>
            <a:endParaRPr lang="en-US" sz="1400" dirty="0">
              <a:solidFill>
                <a:srgbClr val="FF0000"/>
              </a:solidFill>
            </a:endParaRPr>
          </a:p>
        </p:txBody>
      </p:sp>
      <p:sp>
        <p:nvSpPr>
          <p:cNvPr id="9" name="TextBox 8"/>
          <p:cNvSpPr txBox="1"/>
          <p:nvPr/>
        </p:nvSpPr>
        <p:spPr>
          <a:xfrm>
            <a:off x="595672" y="4542920"/>
            <a:ext cx="1533485" cy="523220"/>
          </a:xfrm>
          <a:prstGeom prst="rect">
            <a:avLst/>
          </a:prstGeom>
          <a:noFill/>
        </p:spPr>
        <p:txBody>
          <a:bodyPr wrap="square" rtlCol="0">
            <a:spAutoFit/>
          </a:bodyPr>
          <a:lstStyle/>
          <a:p>
            <a:r>
              <a:rPr lang="en-US" sz="1400" dirty="0" smtClean="0">
                <a:solidFill>
                  <a:srgbClr val="FF0000"/>
                </a:solidFill>
              </a:rPr>
              <a:t>Tipping bucket Network</a:t>
            </a:r>
            <a:endParaRPr lang="en-US" sz="1400" dirty="0">
              <a:solidFill>
                <a:srgbClr val="FF0000"/>
              </a:solidFill>
            </a:endParaRPr>
          </a:p>
        </p:txBody>
      </p:sp>
      <p:sp>
        <p:nvSpPr>
          <p:cNvPr id="10" name="Isosceles Triangle 9"/>
          <p:cNvSpPr/>
          <p:nvPr/>
        </p:nvSpPr>
        <p:spPr>
          <a:xfrm>
            <a:off x="2019662" y="5906957"/>
            <a:ext cx="171070" cy="131798"/>
          </a:xfrm>
          <a:prstGeom prst="triangle">
            <a:avLst/>
          </a:prstGeom>
          <a:ln w="15875"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Isosceles Triangle 10"/>
          <p:cNvSpPr/>
          <p:nvPr/>
        </p:nvSpPr>
        <p:spPr>
          <a:xfrm>
            <a:off x="2219982" y="6059357"/>
            <a:ext cx="171070" cy="131798"/>
          </a:xfrm>
          <a:prstGeom prst="triangle">
            <a:avLst/>
          </a:prstGeom>
          <a:ln w="15875"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Isosceles Triangle 11"/>
          <p:cNvSpPr/>
          <p:nvPr/>
        </p:nvSpPr>
        <p:spPr>
          <a:xfrm>
            <a:off x="2004337" y="6071339"/>
            <a:ext cx="171070" cy="131798"/>
          </a:xfrm>
          <a:prstGeom prst="triangle">
            <a:avLst/>
          </a:prstGeom>
          <a:ln w="15875"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Isosceles Triangle 12"/>
          <p:cNvSpPr/>
          <p:nvPr/>
        </p:nvSpPr>
        <p:spPr>
          <a:xfrm>
            <a:off x="1369378" y="6275027"/>
            <a:ext cx="171070" cy="131798"/>
          </a:xfrm>
          <a:prstGeom prst="triangle">
            <a:avLst/>
          </a:prstGeom>
          <a:ln w="15875"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802684" y="5080221"/>
            <a:ext cx="1425661" cy="276999"/>
          </a:xfrm>
          <a:prstGeom prst="rect">
            <a:avLst/>
          </a:prstGeom>
          <a:solidFill>
            <a:schemeClr val="bg1">
              <a:alpha val="53000"/>
            </a:schemeClr>
          </a:solidFill>
        </p:spPr>
        <p:txBody>
          <a:bodyPr wrap="square" rtlCol="0">
            <a:spAutoFit/>
          </a:bodyPr>
          <a:lstStyle/>
          <a:p>
            <a:r>
              <a:rPr lang="en-US" sz="1200" dirty="0" smtClean="0">
                <a:solidFill>
                  <a:schemeClr val="bg2">
                    <a:lumMod val="25000"/>
                  </a:schemeClr>
                </a:solidFill>
              </a:rPr>
              <a:t>= enhanced sites</a:t>
            </a:r>
            <a:endParaRPr lang="en-US" sz="1200" dirty="0">
              <a:solidFill>
                <a:schemeClr val="bg2">
                  <a:lumMod val="25000"/>
                </a:schemeClr>
              </a:solidFill>
            </a:endParaRPr>
          </a:p>
        </p:txBody>
      </p:sp>
      <p:sp>
        <p:nvSpPr>
          <p:cNvPr id="14" name="Isosceles Triangle 13"/>
          <p:cNvSpPr/>
          <p:nvPr/>
        </p:nvSpPr>
        <p:spPr>
          <a:xfrm>
            <a:off x="722440" y="5160733"/>
            <a:ext cx="171070" cy="131798"/>
          </a:xfrm>
          <a:prstGeom prst="triangle">
            <a:avLst/>
          </a:prstGeom>
          <a:ln w="15875"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MRR_Parsivel.jpg"/>
          <p:cNvPicPr>
            <a:picLocks noChangeAspect="1"/>
          </p:cNvPicPr>
          <p:nvPr/>
        </p:nvPicPr>
        <p:blipFill>
          <a:blip r:embed="rId4"/>
          <a:stretch>
            <a:fillRect/>
          </a:stretch>
        </p:blipFill>
        <p:spPr>
          <a:xfrm>
            <a:off x="3825200" y="4869092"/>
            <a:ext cx="1709720" cy="1709720"/>
          </a:xfrm>
          <a:prstGeom prst="rect">
            <a:avLst/>
          </a:prstGeom>
        </p:spPr>
      </p:pic>
      <p:pic>
        <p:nvPicPr>
          <p:cNvPr id="17" name="Picture 16" descr="iowa_gauge.jpg"/>
          <p:cNvPicPr>
            <a:picLocks noChangeAspect="1"/>
          </p:cNvPicPr>
          <p:nvPr/>
        </p:nvPicPr>
        <p:blipFill>
          <a:blip r:embed="rId5"/>
          <a:stretch>
            <a:fillRect/>
          </a:stretch>
        </p:blipFill>
        <p:spPr>
          <a:xfrm>
            <a:off x="6074769" y="4876533"/>
            <a:ext cx="2220599" cy="1665450"/>
          </a:xfrm>
          <a:prstGeom prst="rect">
            <a:avLst/>
          </a:prstGeom>
        </p:spPr>
      </p:pic>
      <p:sp>
        <p:nvSpPr>
          <p:cNvPr id="18" name="Isosceles Triangle 17"/>
          <p:cNvSpPr/>
          <p:nvPr/>
        </p:nvSpPr>
        <p:spPr>
          <a:xfrm>
            <a:off x="2408323" y="6475353"/>
            <a:ext cx="171070" cy="131798"/>
          </a:xfrm>
          <a:prstGeom prst="triangle">
            <a:avLst/>
          </a:prstGeom>
          <a:ln w="15875"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2190" y="381000"/>
            <a:ext cx="8321524" cy="1044388"/>
          </a:xfrm>
        </p:spPr>
        <p:txBody>
          <a:bodyPr/>
          <a:lstStyle/>
          <a:p>
            <a:r>
              <a:rPr lang="en-US" dirty="0" smtClean="0">
                <a:solidFill>
                  <a:srgbClr val="215D77"/>
                </a:solidFill>
              </a:rPr>
              <a:t>Radars</a:t>
            </a:r>
            <a:endParaRPr lang="en-US" dirty="0">
              <a:solidFill>
                <a:srgbClr val="215D77"/>
              </a:solidFill>
            </a:endParaRPr>
          </a:p>
        </p:txBody>
      </p:sp>
      <p:sp>
        <p:nvSpPr>
          <p:cNvPr id="3" name="Content Placeholder 2"/>
          <p:cNvSpPr>
            <a:spLocks noGrp="1"/>
          </p:cNvSpPr>
          <p:nvPr>
            <p:ph idx="1"/>
          </p:nvPr>
        </p:nvSpPr>
        <p:spPr>
          <a:xfrm>
            <a:off x="5359401" y="2667000"/>
            <a:ext cx="3494314" cy="3967406"/>
          </a:xfrm>
        </p:spPr>
        <p:txBody>
          <a:bodyPr>
            <a:normAutofit fontScale="85000" lnSpcReduction="20000"/>
          </a:bodyPr>
          <a:lstStyle/>
          <a:p>
            <a:r>
              <a:rPr lang="en-US" b="1" dirty="0" smtClean="0"/>
              <a:t>WSR-88D </a:t>
            </a:r>
            <a:r>
              <a:rPr lang="en-US" dirty="0" smtClean="0"/>
              <a:t>at Langley Hill </a:t>
            </a:r>
          </a:p>
          <a:p>
            <a:r>
              <a:rPr lang="en-US" b="1" dirty="0" smtClean="0"/>
              <a:t>NPOL &amp; DR3 </a:t>
            </a:r>
            <a:r>
              <a:rPr lang="en-US" dirty="0" smtClean="0"/>
              <a:t>on coast near </a:t>
            </a:r>
            <a:r>
              <a:rPr lang="en-US" dirty="0" err="1" smtClean="0"/>
              <a:t>Taholah</a:t>
            </a:r>
            <a:endParaRPr lang="en-US" dirty="0" smtClean="0"/>
          </a:p>
          <a:p>
            <a:r>
              <a:rPr lang="en-US" b="1" dirty="0" smtClean="0"/>
              <a:t>Canadian X-Band </a:t>
            </a:r>
            <a:r>
              <a:rPr lang="en-US" dirty="0" smtClean="0"/>
              <a:t>on Vancouver Island</a:t>
            </a:r>
          </a:p>
          <a:p>
            <a:r>
              <a:rPr lang="en-US" b="1" dirty="0" smtClean="0"/>
              <a:t>DOW</a:t>
            </a:r>
            <a:r>
              <a:rPr lang="en-US" dirty="0" smtClean="0"/>
              <a:t> proposed to be in Quinault to fill in below lowest NPOL elevation angle</a:t>
            </a:r>
          </a:p>
          <a:p>
            <a:r>
              <a:rPr lang="en-US" b="1" dirty="0" smtClean="0"/>
              <a:t>ARO</a:t>
            </a:r>
            <a:r>
              <a:rPr lang="en-US" dirty="0" smtClean="0"/>
              <a:t> reinstalled???</a:t>
            </a:r>
          </a:p>
          <a:p>
            <a:r>
              <a:rPr lang="en-US" dirty="0" smtClean="0"/>
              <a:t>Others?</a:t>
            </a:r>
          </a:p>
        </p:txBody>
      </p:sp>
      <p:pic>
        <p:nvPicPr>
          <p:cNvPr id="6" name="Picture 5" descr="FXX_radar-only_v02.tif"/>
          <p:cNvPicPr>
            <a:picLocks noChangeAspect="1"/>
          </p:cNvPicPr>
          <p:nvPr/>
        </p:nvPicPr>
        <p:blipFill>
          <a:blip r:embed="rId2"/>
          <a:stretch>
            <a:fillRect/>
          </a:stretch>
        </p:blipFill>
        <p:spPr>
          <a:xfrm>
            <a:off x="177186" y="1837738"/>
            <a:ext cx="5187052" cy="4853805"/>
          </a:xfrm>
          <a:prstGeom prst="rect">
            <a:avLst/>
          </a:prstGeom>
        </p:spPr>
      </p:pic>
      <p:pic>
        <p:nvPicPr>
          <p:cNvPr id="5" name="Picture 4" descr="NPOL at GXY2.jpg"/>
          <p:cNvPicPr>
            <a:picLocks noChangeAspect="1"/>
          </p:cNvPicPr>
          <p:nvPr/>
        </p:nvPicPr>
        <p:blipFill>
          <a:blip r:embed="rId3"/>
          <a:stretch>
            <a:fillRect/>
          </a:stretch>
        </p:blipFill>
        <p:spPr>
          <a:xfrm>
            <a:off x="5758915" y="508000"/>
            <a:ext cx="2788035" cy="20066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2190" y="381000"/>
            <a:ext cx="8321524" cy="1044388"/>
          </a:xfrm>
        </p:spPr>
        <p:txBody>
          <a:bodyPr/>
          <a:lstStyle/>
          <a:p>
            <a:r>
              <a:rPr lang="en-US" dirty="0" smtClean="0">
                <a:solidFill>
                  <a:srgbClr val="9C5238"/>
                </a:solidFill>
              </a:rPr>
              <a:t>Snow Measurements in the high terrain of the Olympics</a:t>
            </a:r>
            <a:endParaRPr lang="en-US" dirty="0">
              <a:solidFill>
                <a:srgbClr val="9C5238"/>
              </a:solidFill>
            </a:endParaRPr>
          </a:p>
        </p:txBody>
      </p:sp>
      <p:sp>
        <p:nvSpPr>
          <p:cNvPr id="3" name="Content Placeholder 2"/>
          <p:cNvSpPr>
            <a:spLocks noGrp="1"/>
          </p:cNvSpPr>
          <p:nvPr>
            <p:ph idx="1"/>
          </p:nvPr>
        </p:nvSpPr>
        <p:spPr>
          <a:xfrm>
            <a:off x="628953" y="1609139"/>
            <a:ext cx="8224762" cy="5025267"/>
          </a:xfrm>
          <a:noFill/>
        </p:spPr>
        <p:txBody>
          <a:bodyPr>
            <a:normAutofit/>
          </a:bodyPr>
          <a:lstStyle/>
          <a:p>
            <a:r>
              <a:rPr lang="en-US" sz="2800" dirty="0" smtClean="0">
                <a:solidFill>
                  <a:schemeClr val="tx2">
                    <a:lumMod val="75000"/>
                    <a:lumOff val="25000"/>
                  </a:schemeClr>
                </a:solidFill>
              </a:rPr>
              <a:t>Need to measure snow microphysical characteristics </a:t>
            </a:r>
          </a:p>
          <a:p>
            <a:r>
              <a:rPr lang="en-US" sz="2800" dirty="0" smtClean="0">
                <a:solidFill>
                  <a:srgbClr val="1F497D"/>
                </a:solidFill>
              </a:rPr>
              <a:t>Need to measure the build up then melt down of the snowpack</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2190" y="381000"/>
            <a:ext cx="8321524" cy="1044388"/>
          </a:xfrm>
        </p:spPr>
        <p:txBody>
          <a:bodyPr/>
          <a:lstStyle/>
          <a:p>
            <a:r>
              <a:rPr lang="en-US" dirty="0" smtClean="0">
                <a:solidFill>
                  <a:srgbClr val="9C5238"/>
                </a:solidFill>
              </a:rPr>
              <a:t>Snow Measurements in the high terrain of the Olympics</a:t>
            </a:r>
            <a:endParaRPr lang="en-US" dirty="0">
              <a:solidFill>
                <a:srgbClr val="9C5238"/>
              </a:solidFill>
            </a:endParaRPr>
          </a:p>
        </p:txBody>
      </p:sp>
      <p:sp>
        <p:nvSpPr>
          <p:cNvPr id="3" name="Content Placeholder 2"/>
          <p:cNvSpPr>
            <a:spLocks noGrp="1"/>
          </p:cNvSpPr>
          <p:nvPr>
            <p:ph idx="1"/>
          </p:nvPr>
        </p:nvSpPr>
        <p:spPr>
          <a:xfrm>
            <a:off x="5902475" y="2189710"/>
            <a:ext cx="3048001" cy="3966765"/>
          </a:xfrm>
          <a:solidFill>
            <a:srgbClr val="FFFFFF">
              <a:alpha val="69000"/>
            </a:srgbClr>
          </a:solidFill>
        </p:spPr>
        <p:txBody>
          <a:bodyPr>
            <a:normAutofit fontScale="92500"/>
          </a:bodyPr>
          <a:lstStyle/>
          <a:p>
            <a:r>
              <a:rPr lang="en-US" dirty="0" smtClean="0">
                <a:solidFill>
                  <a:srgbClr val="008000"/>
                </a:solidFill>
              </a:rPr>
              <a:t>Hurricane Ridge road is open in winter on the weekends.  There is a visitor’s center at the ridge with power.</a:t>
            </a:r>
          </a:p>
          <a:p>
            <a:r>
              <a:rPr lang="en-US" dirty="0" smtClean="0">
                <a:solidFill>
                  <a:srgbClr val="008000"/>
                </a:solidFill>
              </a:rPr>
              <a:t>We plan to install and test out </a:t>
            </a:r>
            <a:r>
              <a:rPr lang="en-US" b="1" dirty="0" smtClean="0">
                <a:solidFill>
                  <a:srgbClr val="18579B"/>
                </a:solidFill>
              </a:rPr>
              <a:t>this winter </a:t>
            </a:r>
            <a:r>
              <a:rPr lang="en-US" dirty="0" smtClean="0">
                <a:solidFill>
                  <a:srgbClr val="008000"/>
                </a:solidFill>
              </a:rPr>
              <a:t>instruments such as a PIP, Hotplate, </a:t>
            </a:r>
            <a:r>
              <a:rPr lang="en-US" dirty="0" err="1" smtClean="0">
                <a:solidFill>
                  <a:srgbClr val="008000"/>
                </a:solidFill>
              </a:rPr>
              <a:t>Parsivel</a:t>
            </a:r>
            <a:r>
              <a:rPr lang="en-US" dirty="0" smtClean="0">
                <a:solidFill>
                  <a:srgbClr val="008000"/>
                </a:solidFill>
              </a:rPr>
              <a:t> and MRR at Hurricane.</a:t>
            </a:r>
          </a:p>
        </p:txBody>
      </p:sp>
      <p:pic>
        <p:nvPicPr>
          <p:cNvPr id="6" name="Picture 5" descr="FXX_Snotel_v02.tif"/>
          <p:cNvPicPr>
            <a:picLocks noChangeAspect="1"/>
          </p:cNvPicPr>
          <p:nvPr/>
        </p:nvPicPr>
        <p:blipFill>
          <a:blip r:embed="rId2"/>
          <a:stretch>
            <a:fillRect/>
          </a:stretch>
        </p:blipFill>
        <p:spPr>
          <a:xfrm>
            <a:off x="378611" y="2080248"/>
            <a:ext cx="5435092" cy="4082782"/>
          </a:xfrm>
          <a:prstGeom prst="rect">
            <a:avLst/>
          </a:prstGeom>
        </p:spPr>
      </p:pic>
      <p:sp>
        <p:nvSpPr>
          <p:cNvPr id="5" name="TextBox 4"/>
          <p:cNvSpPr txBox="1"/>
          <p:nvPr/>
        </p:nvSpPr>
        <p:spPr>
          <a:xfrm>
            <a:off x="939800" y="1511300"/>
            <a:ext cx="3898900" cy="461665"/>
          </a:xfrm>
          <a:prstGeom prst="rect">
            <a:avLst/>
          </a:prstGeom>
          <a:noFill/>
        </p:spPr>
        <p:txBody>
          <a:bodyPr wrap="square" rtlCol="0">
            <a:spAutoFit/>
          </a:bodyPr>
          <a:lstStyle/>
          <a:p>
            <a:r>
              <a:rPr lang="en-US" sz="2400" dirty="0" smtClean="0">
                <a:solidFill>
                  <a:schemeClr val="accent2">
                    <a:lumMod val="75000"/>
                  </a:schemeClr>
                </a:solidFill>
              </a:rPr>
              <a:t>A. Microphysical </a:t>
            </a:r>
            <a:r>
              <a:rPr lang="en-US" sz="2400" dirty="0" err="1" smtClean="0">
                <a:solidFill>
                  <a:schemeClr val="accent2">
                    <a:lumMod val="75000"/>
                  </a:schemeClr>
                </a:solidFill>
              </a:rPr>
              <a:t>site(s</a:t>
            </a:r>
            <a:r>
              <a:rPr lang="en-US" sz="2400" dirty="0" smtClean="0">
                <a:solidFill>
                  <a:schemeClr val="accent2">
                    <a:lumMod val="75000"/>
                  </a:schemeClr>
                </a:solidFill>
              </a:rPr>
              <a:t>)</a:t>
            </a:r>
            <a:endParaRPr lang="en-US" sz="2400" dirty="0">
              <a:solidFill>
                <a:schemeClr val="accent2">
                  <a:lumMod val="75000"/>
                </a:schemeClr>
              </a:solidFill>
            </a:endParaRPr>
          </a:p>
        </p:txBody>
      </p:sp>
      <p:sp>
        <p:nvSpPr>
          <p:cNvPr id="7" name="Oval 6"/>
          <p:cNvSpPr/>
          <p:nvPr/>
        </p:nvSpPr>
        <p:spPr>
          <a:xfrm>
            <a:off x="3543905" y="2866571"/>
            <a:ext cx="1282095" cy="725715"/>
          </a:xfrm>
          <a:prstGeom prst="ellipse">
            <a:avLst/>
          </a:prstGeom>
          <a:noFill/>
          <a:ln w="38100"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descr="IMG_6501 copy.JPG"/>
          <p:cNvPicPr>
            <a:picLocks noChangeAspect="1"/>
          </p:cNvPicPr>
          <p:nvPr/>
        </p:nvPicPr>
        <p:blipFill>
          <a:blip r:embed="rId2"/>
          <a:stretch>
            <a:fillRect/>
          </a:stretch>
        </p:blipFill>
        <p:spPr>
          <a:xfrm>
            <a:off x="483215" y="1417638"/>
            <a:ext cx="2749651" cy="4124476"/>
          </a:xfrm>
          <a:prstGeom prst="rect">
            <a:avLst/>
          </a:prstGeom>
        </p:spPr>
      </p:pic>
      <p:sp>
        <p:nvSpPr>
          <p:cNvPr id="2" name="Title 1"/>
          <p:cNvSpPr>
            <a:spLocks noGrp="1"/>
          </p:cNvSpPr>
          <p:nvPr>
            <p:ph type="title"/>
          </p:nvPr>
        </p:nvSpPr>
        <p:spPr>
          <a:xfrm>
            <a:off x="330200" y="381000"/>
            <a:ext cx="8032751" cy="1044388"/>
          </a:xfrm>
        </p:spPr>
        <p:txBody>
          <a:bodyPr/>
          <a:lstStyle/>
          <a:p>
            <a:r>
              <a:rPr lang="en-US" dirty="0" smtClean="0">
                <a:solidFill>
                  <a:schemeClr val="accent2">
                    <a:lumMod val="75000"/>
                  </a:schemeClr>
                </a:solidFill>
              </a:rPr>
              <a:t>Hurricane Ridge 2014-15 Test site</a:t>
            </a:r>
            <a:endParaRPr lang="en-US" dirty="0">
              <a:solidFill>
                <a:schemeClr val="accent2">
                  <a:lumMod val="75000"/>
                </a:schemeClr>
              </a:solidFill>
            </a:endParaRPr>
          </a:p>
        </p:txBody>
      </p:sp>
      <p:sp>
        <p:nvSpPr>
          <p:cNvPr id="4" name="TextBox 3"/>
          <p:cNvSpPr txBox="1"/>
          <p:nvPr/>
        </p:nvSpPr>
        <p:spPr>
          <a:xfrm>
            <a:off x="3361116" y="1357162"/>
            <a:ext cx="4852064" cy="2862323"/>
          </a:xfrm>
          <a:prstGeom prst="rect">
            <a:avLst/>
          </a:prstGeom>
          <a:noFill/>
        </p:spPr>
        <p:txBody>
          <a:bodyPr wrap="square" rtlCol="0">
            <a:spAutoFit/>
          </a:bodyPr>
          <a:lstStyle/>
          <a:p>
            <a:endParaRPr lang="en-US" dirty="0" smtClean="0">
              <a:solidFill>
                <a:schemeClr val="accent2">
                  <a:lumMod val="75000"/>
                </a:schemeClr>
              </a:solidFill>
            </a:endParaRPr>
          </a:p>
          <a:p>
            <a:r>
              <a:rPr lang="en-US" dirty="0" smtClean="0">
                <a:solidFill>
                  <a:schemeClr val="accent2">
                    <a:lumMod val="75000"/>
                  </a:schemeClr>
                </a:solidFill>
              </a:rPr>
              <a:t>The locations where we would install instruments include the roof of the Generator House and on the existing towers.  These will be placed so they don’t interfere with the Radio Repeater and with the existing instrumentation.</a:t>
            </a:r>
          </a:p>
          <a:p>
            <a:endParaRPr lang="en-US" dirty="0" smtClean="0">
              <a:solidFill>
                <a:schemeClr val="accent2">
                  <a:lumMod val="75000"/>
                </a:schemeClr>
              </a:solidFill>
            </a:endParaRPr>
          </a:p>
          <a:p>
            <a:r>
              <a:rPr lang="en-US" dirty="0" smtClean="0">
                <a:solidFill>
                  <a:schemeClr val="accent2">
                    <a:lumMod val="75000"/>
                  </a:schemeClr>
                </a:solidFill>
              </a:rPr>
              <a:t>We will work closely with the NPS and NWAC (if necessary) to assure proper installation.</a:t>
            </a:r>
          </a:p>
        </p:txBody>
      </p:sp>
      <p:cxnSp>
        <p:nvCxnSpPr>
          <p:cNvPr id="6" name="Straight Arrow Connector 5"/>
          <p:cNvCxnSpPr/>
          <p:nvPr/>
        </p:nvCxnSpPr>
        <p:spPr>
          <a:xfrm rot="5400000" flipH="1" flipV="1">
            <a:off x="1798226" y="5008392"/>
            <a:ext cx="1655194" cy="1588"/>
          </a:xfrm>
          <a:prstGeom prst="straightConnector1">
            <a:avLst/>
          </a:prstGeom>
          <a:ln w="22225" cap="flat" cmpd="sng" algn="ctr">
            <a:solidFill>
              <a:srgbClr val="FF0000"/>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269053" y="5836783"/>
            <a:ext cx="963813" cy="461665"/>
          </a:xfrm>
          <a:prstGeom prst="rect">
            <a:avLst/>
          </a:prstGeom>
          <a:noFill/>
        </p:spPr>
        <p:txBody>
          <a:bodyPr wrap="square" rtlCol="0">
            <a:spAutoFit/>
          </a:bodyPr>
          <a:lstStyle/>
          <a:p>
            <a:r>
              <a:rPr lang="en-US" sz="1200" dirty="0" smtClean="0">
                <a:solidFill>
                  <a:srgbClr val="FFFFFF"/>
                </a:solidFill>
              </a:rPr>
              <a:t>Generator House</a:t>
            </a:r>
            <a:endParaRPr lang="en-US" sz="1200" dirty="0">
              <a:solidFill>
                <a:srgbClr val="FFFFFF"/>
              </a:solidFill>
            </a:endParaRPr>
          </a:p>
        </p:txBody>
      </p:sp>
      <p:cxnSp>
        <p:nvCxnSpPr>
          <p:cNvPr id="10" name="Straight Arrow Connector 9"/>
          <p:cNvCxnSpPr/>
          <p:nvPr/>
        </p:nvCxnSpPr>
        <p:spPr>
          <a:xfrm rot="16200000" flipV="1">
            <a:off x="-387349" y="3665586"/>
            <a:ext cx="3700208" cy="642185"/>
          </a:xfrm>
          <a:prstGeom prst="straightConnector1">
            <a:avLst/>
          </a:prstGeom>
          <a:ln w="22225" cap="flat" cmpd="sng" algn="ctr">
            <a:solidFill>
              <a:srgbClr val="FF0000"/>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32191" y="5836783"/>
            <a:ext cx="1251658" cy="461665"/>
          </a:xfrm>
          <a:prstGeom prst="rect">
            <a:avLst/>
          </a:prstGeom>
          <a:noFill/>
        </p:spPr>
        <p:txBody>
          <a:bodyPr wrap="square" rtlCol="0">
            <a:spAutoFit/>
          </a:bodyPr>
          <a:lstStyle/>
          <a:p>
            <a:r>
              <a:rPr lang="en-US" sz="1200" dirty="0" smtClean="0">
                <a:solidFill>
                  <a:schemeClr val="bg1"/>
                </a:solidFill>
              </a:rPr>
              <a:t>Towers with instruments</a:t>
            </a:r>
            <a:endParaRPr lang="en-US" sz="1200" dirty="0">
              <a:solidFill>
                <a:schemeClr val="bg1"/>
              </a:solidFill>
            </a:endParaRPr>
          </a:p>
        </p:txBody>
      </p:sp>
      <p:pic>
        <p:nvPicPr>
          <p:cNvPr id="13" name="Picture 12" descr="IMG_6491 copy.JPG"/>
          <p:cNvPicPr>
            <a:picLocks noChangeAspect="1"/>
          </p:cNvPicPr>
          <p:nvPr/>
        </p:nvPicPr>
        <p:blipFill>
          <a:blip r:embed="rId3"/>
          <a:stretch>
            <a:fillRect/>
          </a:stretch>
        </p:blipFill>
        <p:spPr>
          <a:xfrm>
            <a:off x="6572566" y="5177823"/>
            <a:ext cx="2388630" cy="1592420"/>
          </a:xfrm>
          <a:prstGeom prst="rect">
            <a:avLst/>
          </a:prstGeom>
        </p:spPr>
      </p:pic>
      <p:pic>
        <p:nvPicPr>
          <p:cNvPr id="14" name="Picture 13" descr="IMG_6489 copy.JPG"/>
          <p:cNvPicPr>
            <a:picLocks noChangeAspect="1"/>
          </p:cNvPicPr>
          <p:nvPr/>
        </p:nvPicPr>
        <p:blipFill>
          <a:blip r:embed="rId4"/>
          <a:stretch>
            <a:fillRect/>
          </a:stretch>
        </p:blipFill>
        <p:spPr>
          <a:xfrm>
            <a:off x="3232866" y="5214143"/>
            <a:ext cx="2151912" cy="1434608"/>
          </a:xfrm>
          <a:prstGeom prst="rect">
            <a:avLst/>
          </a:prstGeom>
        </p:spPr>
      </p:pic>
      <p:grpSp>
        <p:nvGrpSpPr>
          <p:cNvPr id="3" name="Group 21"/>
          <p:cNvGrpSpPr/>
          <p:nvPr/>
        </p:nvGrpSpPr>
        <p:grpSpPr>
          <a:xfrm>
            <a:off x="5335546" y="5542114"/>
            <a:ext cx="1527093" cy="1106637"/>
            <a:chOff x="5255749" y="1232059"/>
            <a:chExt cx="3201915" cy="2402483"/>
          </a:xfrm>
        </p:grpSpPr>
        <p:pic>
          <p:nvPicPr>
            <p:cNvPr id="16" name="Picture 15" descr="PVI-2.jpg"/>
            <p:cNvPicPr>
              <a:picLocks noChangeAspect="1"/>
            </p:cNvPicPr>
            <p:nvPr/>
          </p:nvPicPr>
          <p:blipFill>
            <a:blip r:embed="rId5"/>
            <a:stretch>
              <a:fillRect/>
            </a:stretch>
          </p:blipFill>
          <p:spPr>
            <a:xfrm>
              <a:off x="5255749" y="1232059"/>
              <a:ext cx="3201915" cy="2402483"/>
            </a:xfrm>
            <a:prstGeom prst="rect">
              <a:avLst/>
            </a:prstGeom>
          </p:spPr>
        </p:pic>
        <p:sp>
          <p:nvSpPr>
            <p:cNvPr id="17" name="TextBox 16"/>
            <p:cNvSpPr txBox="1"/>
            <p:nvPr/>
          </p:nvSpPr>
          <p:spPr>
            <a:xfrm>
              <a:off x="5965183" y="3059667"/>
              <a:ext cx="2492479" cy="501131"/>
            </a:xfrm>
            <a:prstGeom prst="rect">
              <a:avLst/>
            </a:prstGeom>
            <a:solidFill>
              <a:srgbClr val="FFFFFF">
                <a:alpha val="66000"/>
              </a:srgbClr>
            </a:solidFill>
          </p:spPr>
          <p:txBody>
            <a:bodyPr wrap="square" rtlCol="0">
              <a:spAutoFit/>
            </a:bodyPr>
            <a:lstStyle/>
            <a:p>
              <a:r>
                <a:rPr lang="en-US" sz="900" dirty="0" smtClean="0">
                  <a:solidFill>
                    <a:srgbClr val="FF0000"/>
                  </a:solidFill>
                </a:rPr>
                <a:t>The PIP instrument</a:t>
              </a:r>
              <a:endParaRPr lang="en-US" sz="900" dirty="0">
                <a:solidFill>
                  <a:srgbClr val="FF0000"/>
                </a:solidFill>
              </a:endParaRPr>
            </a:p>
          </p:txBody>
        </p:sp>
      </p:grpSp>
      <p:cxnSp>
        <p:nvCxnSpPr>
          <p:cNvPr id="18" name="Straight Arrow Connector 17"/>
          <p:cNvCxnSpPr/>
          <p:nvPr/>
        </p:nvCxnSpPr>
        <p:spPr>
          <a:xfrm rot="10800000">
            <a:off x="4330097" y="6298449"/>
            <a:ext cx="1631268" cy="85503"/>
          </a:xfrm>
          <a:prstGeom prst="straightConnector1">
            <a:avLst/>
          </a:prstGeom>
          <a:ln w="22225" cap="flat" cmpd="sng" algn="ctr">
            <a:solidFill>
              <a:srgbClr val="FF0000"/>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2190" y="381000"/>
            <a:ext cx="8321524" cy="1044388"/>
          </a:xfrm>
        </p:spPr>
        <p:txBody>
          <a:bodyPr/>
          <a:lstStyle/>
          <a:p>
            <a:r>
              <a:rPr lang="en-US" dirty="0" smtClean="0">
                <a:solidFill>
                  <a:srgbClr val="9C5238"/>
                </a:solidFill>
              </a:rPr>
              <a:t>Snow Measurements in the high terrain of the Olympics</a:t>
            </a:r>
            <a:endParaRPr lang="en-US" dirty="0">
              <a:solidFill>
                <a:srgbClr val="9C5238"/>
              </a:solidFill>
            </a:endParaRPr>
          </a:p>
        </p:txBody>
      </p:sp>
      <p:sp>
        <p:nvSpPr>
          <p:cNvPr id="3" name="Content Placeholder 2"/>
          <p:cNvSpPr>
            <a:spLocks noGrp="1"/>
          </p:cNvSpPr>
          <p:nvPr>
            <p:ph idx="1"/>
          </p:nvPr>
        </p:nvSpPr>
        <p:spPr>
          <a:xfrm>
            <a:off x="5793618" y="2286001"/>
            <a:ext cx="3048001" cy="4058120"/>
          </a:xfrm>
          <a:solidFill>
            <a:srgbClr val="FFFFFF">
              <a:alpha val="69000"/>
            </a:srgbClr>
          </a:solidFill>
        </p:spPr>
        <p:txBody>
          <a:bodyPr>
            <a:normAutofit fontScale="92500" lnSpcReduction="20000"/>
          </a:bodyPr>
          <a:lstStyle/>
          <a:p>
            <a:r>
              <a:rPr lang="en-US" dirty="0" smtClean="0">
                <a:solidFill>
                  <a:srgbClr val="1981B3"/>
                </a:solidFill>
              </a:rPr>
              <a:t>Existing SNOTEL sites have Snow Depth, SWE, temperature</a:t>
            </a:r>
          </a:p>
          <a:p>
            <a:r>
              <a:rPr lang="en-US" dirty="0" smtClean="0">
                <a:solidFill>
                  <a:srgbClr val="1F497D"/>
                </a:solidFill>
              </a:rPr>
              <a:t>Hurricane Ridge is a NW Avalanche center site and it has Snow Depth, SWE, temperature and winds.</a:t>
            </a:r>
          </a:p>
          <a:p>
            <a:r>
              <a:rPr lang="en-US" dirty="0" smtClean="0">
                <a:solidFill>
                  <a:srgbClr val="873FD5"/>
                </a:solidFill>
              </a:rPr>
              <a:t>Snow Cameras will be installed to monitor snow depth and infer SWE at locations unmeasured before. </a:t>
            </a:r>
          </a:p>
        </p:txBody>
      </p:sp>
      <p:pic>
        <p:nvPicPr>
          <p:cNvPr id="6" name="Picture 5" descr="FXX_Snotel_v02.tif"/>
          <p:cNvPicPr>
            <a:picLocks noChangeAspect="1"/>
          </p:cNvPicPr>
          <p:nvPr/>
        </p:nvPicPr>
        <p:blipFill>
          <a:blip r:embed="rId2"/>
          <a:stretch>
            <a:fillRect/>
          </a:stretch>
        </p:blipFill>
        <p:spPr>
          <a:xfrm>
            <a:off x="148802" y="2231439"/>
            <a:ext cx="5435092" cy="4082782"/>
          </a:xfrm>
          <a:prstGeom prst="rect">
            <a:avLst/>
          </a:prstGeom>
        </p:spPr>
      </p:pic>
      <p:sp>
        <p:nvSpPr>
          <p:cNvPr id="5" name="TextBox 4"/>
          <p:cNvSpPr txBox="1"/>
          <p:nvPr/>
        </p:nvSpPr>
        <p:spPr>
          <a:xfrm>
            <a:off x="939800" y="1511300"/>
            <a:ext cx="4587724" cy="461665"/>
          </a:xfrm>
          <a:prstGeom prst="rect">
            <a:avLst/>
          </a:prstGeom>
          <a:noFill/>
        </p:spPr>
        <p:txBody>
          <a:bodyPr wrap="square" rtlCol="0">
            <a:spAutoFit/>
          </a:bodyPr>
          <a:lstStyle/>
          <a:p>
            <a:r>
              <a:rPr lang="en-US" sz="2400" dirty="0" smtClean="0">
                <a:solidFill>
                  <a:schemeClr val="accent2">
                    <a:lumMod val="75000"/>
                  </a:schemeClr>
                </a:solidFill>
              </a:rPr>
              <a:t>B. Snow Pack measurements</a:t>
            </a:r>
            <a:endParaRPr lang="en-US" sz="2400"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46100"/>
            <a:ext cx="8321524" cy="1044388"/>
          </a:xfrm>
        </p:spPr>
        <p:txBody>
          <a:bodyPr/>
          <a:lstStyle/>
          <a:p>
            <a:r>
              <a:rPr lang="en-US" dirty="0" smtClean="0">
                <a:solidFill>
                  <a:schemeClr val="accent2">
                    <a:lumMod val="75000"/>
                  </a:schemeClr>
                </a:solidFill>
              </a:rPr>
              <a:t>Snow Cameras in the Olympics</a:t>
            </a:r>
            <a:endParaRPr lang="en-US" dirty="0">
              <a:solidFill>
                <a:schemeClr val="accent2">
                  <a:lumMod val="75000"/>
                </a:schemeClr>
              </a:solidFill>
            </a:endParaRPr>
          </a:p>
        </p:txBody>
      </p:sp>
      <p:sp>
        <p:nvSpPr>
          <p:cNvPr id="3" name="Content Placeholder 2"/>
          <p:cNvSpPr>
            <a:spLocks noGrp="1"/>
          </p:cNvSpPr>
          <p:nvPr>
            <p:ph idx="1"/>
          </p:nvPr>
        </p:nvSpPr>
        <p:spPr>
          <a:xfrm>
            <a:off x="222552" y="4245561"/>
            <a:ext cx="8648096" cy="2434639"/>
          </a:xfrm>
          <a:noFill/>
        </p:spPr>
        <p:txBody>
          <a:bodyPr>
            <a:normAutofit fontScale="92500"/>
          </a:bodyPr>
          <a:lstStyle/>
          <a:p>
            <a:r>
              <a:rPr lang="en-US" dirty="0" smtClean="0"/>
              <a:t>During 2013-2014 season, remote cameras and snow stakes installed at SNOTEL sites to calibrate the camera’s estimate of snow depth vs. SNOTEL estimate of snow depth.</a:t>
            </a:r>
          </a:p>
          <a:p>
            <a:r>
              <a:rPr lang="en-US" dirty="0" smtClean="0"/>
              <a:t>This winter, remote cameras will be placed at 4 study areas (about 3-4 cameras each site) at locations on SW Olympics where measurements have not taken place since 1950’s (from snow surveys) or not at all.</a:t>
            </a:r>
          </a:p>
        </p:txBody>
      </p:sp>
      <p:pic>
        <p:nvPicPr>
          <p:cNvPr id="5" name="Picture 4" descr="WSCT0007.JPG"/>
          <p:cNvPicPr>
            <a:picLocks noChangeAspect="1"/>
          </p:cNvPicPr>
          <p:nvPr/>
        </p:nvPicPr>
        <p:blipFill>
          <a:blip r:embed="rId2"/>
          <a:stretch>
            <a:fillRect/>
          </a:stretch>
        </p:blipFill>
        <p:spPr>
          <a:xfrm>
            <a:off x="4572000" y="1713290"/>
            <a:ext cx="3023810" cy="2267858"/>
          </a:xfrm>
          <a:prstGeom prst="rect">
            <a:avLst/>
          </a:prstGeom>
        </p:spPr>
      </p:pic>
      <p:pic>
        <p:nvPicPr>
          <p:cNvPr id="7" name="Picture 6" descr="WSCT0008.JPG"/>
          <p:cNvPicPr>
            <a:picLocks noChangeAspect="1"/>
          </p:cNvPicPr>
          <p:nvPr/>
        </p:nvPicPr>
        <p:blipFill>
          <a:blip r:embed="rId3" cstate="print"/>
          <a:stretch>
            <a:fillRect/>
          </a:stretch>
        </p:blipFill>
        <p:spPr>
          <a:xfrm>
            <a:off x="691847" y="1687890"/>
            <a:ext cx="3147181" cy="2360386"/>
          </a:xfrm>
          <a:prstGeom prst="rect">
            <a:avLst/>
          </a:prstGeom>
        </p:spPr>
      </p:pic>
      <p:sp>
        <p:nvSpPr>
          <p:cNvPr id="8" name="TextBox 7"/>
          <p:cNvSpPr txBox="1"/>
          <p:nvPr/>
        </p:nvSpPr>
        <p:spPr>
          <a:xfrm>
            <a:off x="6724952" y="0"/>
            <a:ext cx="2419048" cy="954107"/>
          </a:xfrm>
          <a:prstGeom prst="rect">
            <a:avLst/>
          </a:prstGeom>
          <a:noFill/>
        </p:spPr>
        <p:txBody>
          <a:bodyPr wrap="square" rtlCol="0">
            <a:spAutoFit/>
          </a:bodyPr>
          <a:lstStyle/>
          <a:p>
            <a:r>
              <a:rPr lang="en-US" sz="1400" dirty="0" smtClean="0">
                <a:solidFill>
                  <a:srgbClr val="000000"/>
                </a:solidFill>
              </a:rPr>
              <a:t>Snow camera installers and </a:t>
            </a:r>
            <a:r>
              <a:rPr lang="en-US" sz="1400" dirty="0" err="1" smtClean="0">
                <a:solidFill>
                  <a:srgbClr val="000000"/>
                </a:solidFill>
              </a:rPr>
              <a:t>analysists</a:t>
            </a:r>
            <a:r>
              <a:rPr lang="en-US" sz="1400" dirty="0" smtClean="0">
                <a:solidFill>
                  <a:srgbClr val="000000"/>
                </a:solidFill>
              </a:rPr>
              <a:t>:</a:t>
            </a:r>
          </a:p>
          <a:p>
            <a:r>
              <a:rPr lang="en-US" sz="1400" dirty="0" smtClean="0">
                <a:solidFill>
                  <a:srgbClr val="000000"/>
                </a:solidFill>
              </a:rPr>
              <a:t>Adam </a:t>
            </a:r>
            <a:r>
              <a:rPr lang="en-US" sz="1400" dirty="0" err="1" smtClean="0">
                <a:solidFill>
                  <a:srgbClr val="000000"/>
                </a:solidFill>
              </a:rPr>
              <a:t>Massman</a:t>
            </a:r>
            <a:r>
              <a:rPr lang="en-US" sz="1400" dirty="0" smtClean="0">
                <a:solidFill>
                  <a:srgbClr val="000000"/>
                </a:solidFill>
              </a:rPr>
              <a:t>, Derek Beal, Teddy Thorson</a:t>
            </a:r>
            <a:endParaRPr lang="en-US" sz="1400" dirty="0">
              <a:solidFill>
                <a:srgbClr val="0000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solidFill>
                  <a:schemeClr val="accent1">
                    <a:lumMod val="75000"/>
                  </a:schemeClr>
                </a:solidFill>
              </a:rPr>
              <a:t>Snow depth = comparable (differences, which are &lt;&lt;10%, explained by within-site variability)</a:t>
            </a:r>
            <a:endParaRPr lang="en-US" sz="2800" dirty="0">
              <a:solidFill>
                <a:schemeClr val="accent1">
                  <a:lumMod val="75000"/>
                </a:schemeClr>
              </a:solidFill>
            </a:endParaRPr>
          </a:p>
        </p:txBody>
      </p:sp>
      <p:pic>
        <p:nvPicPr>
          <p:cNvPr id="6" name="Content Placeholder 5" descr="full year.png"/>
          <p:cNvPicPr>
            <a:picLocks noGrp="1" noChangeAspect="1"/>
          </p:cNvPicPr>
          <p:nvPr>
            <p:ph idx="1"/>
          </p:nvPr>
        </p:nvPicPr>
        <p:blipFill>
          <a:blip r:embed="rId2" cstate="print"/>
          <a:stretch>
            <a:fillRect/>
          </a:stretch>
        </p:blipFill>
        <p:spPr>
          <a:xfrm>
            <a:off x="457200" y="1656535"/>
            <a:ext cx="8229600" cy="4096787"/>
          </a:xfrm>
        </p:spPr>
      </p:pic>
      <p:sp>
        <p:nvSpPr>
          <p:cNvPr id="8" name="Rectangle 7"/>
          <p:cNvSpPr/>
          <p:nvPr/>
        </p:nvSpPr>
        <p:spPr>
          <a:xfrm>
            <a:off x="457200" y="5753322"/>
            <a:ext cx="7573424" cy="923330"/>
          </a:xfrm>
          <a:prstGeom prst="rect">
            <a:avLst/>
          </a:prstGeom>
        </p:spPr>
        <p:txBody>
          <a:bodyPr wrap="square">
            <a:spAutoFit/>
          </a:bodyPr>
          <a:lstStyle/>
          <a:p>
            <a:r>
              <a:rPr lang="en-US" dirty="0">
                <a:solidFill>
                  <a:schemeClr val="bg1"/>
                </a:solidFill>
              </a:rPr>
              <a:t>RMSE: </a:t>
            </a:r>
            <a:r>
              <a:rPr lang="en-US" dirty="0" smtClean="0">
                <a:solidFill>
                  <a:schemeClr val="bg1"/>
                </a:solidFill>
              </a:rPr>
              <a:t>11.1 cm</a:t>
            </a:r>
            <a:endParaRPr lang="en-US" dirty="0">
              <a:solidFill>
                <a:schemeClr val="bg1"/>
              </a:solidFill>
            </a:endParaRPr>
          </a:p>
          <a:p>
            <a:r>
              <a:rPr lang="en-US" dirty="0">
                <a:solidFill>
                  <a:schemeClr val="bg1"/>
                </a:solidFill>
              </a:rPr>
              <a:t>Mean bias</a:t>
            </a:r>
            <a:r>
              <a:rPr lang="en-US" dirty="0" smtClean="0">
                <a:solidFill>
                  <a:schemeClr val="bg1"/>
                </a:solidFill>
              </a:rPr>
              <a:t>: Snow Pole 5.4 cm deeper than </a:t>
            </a:r>
            <a:r>
              <a:rPr lang="en-US" dirty="0" err="1" smtClean="0">
                <a:solidFill>
                  <a:schemeClr val="bg1"/>
                </a:solidFill>
              </a:rPr>
              <a:t>Snotel</a:t>
            </a:r>
            <a:r>
              <a:rPr lang="en-US" dirty="0" smtClean="0">
                <a:solidFill>
                  <a:schemeClr val="bg1"/>
                </a:solidFill>
              </a:rPr>
              <a:t> Acoustic Sensor </a:t>
            </a:r>
            <a:endParaRPr lang="en-US" dirty="0">
              <a:solidFill>
                <a:schemeClr val="bg1"/>
              </a:solidFill>
            </a:endParaRPr>
          </a:p>
          <a:p>
            <a:r>
              <a:rPr lang="en-US" dirty="0" smtClean="0">
                <a:solidFill>
                  <a:schemeClr val="bg1"/>
                </a:solidFill>
              </a:rPr>
              <a:t>Mean absolute value difference: 8.5 cm</a:t>
            </a:r>
            <a:endParaRPr lang="en-US" dirty="0">
              <a:solidFill>
                <a:schemeClr val="bg1"/>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225229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779463" y="381000"/>
            <a:ext cx="7583487" cy="743857"/>
          </a:xfrm>
        </p:spPr>
        <p:txBody>
          <a:bodyPr/>
          <a:lstStyle/>
          <a:p>
            <a:r>
              <a:rPr lang="en-US" sz="2800" dirty="0" smtClean="0">
                <a:solidFill>
                  <a:srgbClr val="215D77"/>
                </a:solidFill>
              </a:rPr>
              <a:t>Tested 3 methods to estimate snow density to achieve SWE:</a:t>
            </a:r>
            <a:endParaRPr lang="en-US" sz="2800" dirty="0">
              <a:solidFill>
                <a:srgbClr val="215D77"/>
              </a:solidFill>
            </a:endParaRPr>
          </a:p>
        </p:txBody>
      </p:sp>
      <p:sp>
        <p:nvSpPr>
          <p:cNvPr id="8" name="TextBox 7"/>
          <p:cNvSpPr txBox="1"/>
          <p:nvPr/>
        </p:nvSpPr>
        <p:spPr>
          <a:xfrm>
            <a:off x="779463" y="1124857"/>
            <a:ext cx="7583487" cy="923330"/>
          </a:xfrm>
          <a:prstGeom prst="rect">
            <a:avLst/>
          </a:prstGeom>
          <a:noFill/>
        </p:spPr>
        <p:txBody>
          <a:bodyPr wrap="square" rtlCol="0">
            <a:spAutoFit/>
          </a:bodyPr>
          <a:lstStyle/>
          <a:p>
            <a:r>
              <a:rPr lang="en-US" dirty="0" smtClean="0">
                <a:solidFill>
                  <a:srgbClr val="215D77"/>
                </a:solidFill>
              </a:rPr>
              <a:t>SNOTEL mean = 0.4</a:t>
            </a:r>
          </a:p>
          <a:p>
            <a:r>
              <a:rPr lang="en-US" dirty="0" smtClean="0">
                <a:solidFill>
                  <a:srgbClr val="215D77"/>
                </a:solidFill>
              </a:rPr>
              <a:t>SNOTEL daily = snow pillow weight/depth at SNOTEL, and </a:t>
            </a:r>
          </a:p>
          <a:p>
            <a:r>
              <a:rPr lang="en-US" dirty="0" smtClean="0">
                <a:solidFill>
                  <a:srgbClr val="215D77"/>
                </a:solidFill>
              </a:rPr>
              <a:t>Expected seasonal climatology (from Sturm et al. 2010)</a:t>
            </a:r>
            <a:endParaRPr lang="en-US" dirty="0">
              <a:solidFill>
                <a:srgbClr val="215D77"/>
              </a:solidFill>
            </a:endParaRPr>
          </a:p>
        </p:txBody>
      </p:sp>
      <p:pic>
        <p:nvPicPr>
          <p:cNvPr id="9" name="Picture 8" descr="slide 11.png"/>
          <p:cNvPicPr>
            <a:picLocks noChangeAspect="1"/>
          </p:cNvPicPr>
          <p:nvPr/>
        </p:nvPicPr>
        <p:blipFill>
          <a:blip r:embed="rId2"/>
          <a:stretch>
            <a:fillRect/>
          </a:stretch>
        </p:blipFill>
        <p:spPr>
          <a:xfrm>
            <a:off x="0" y="2271713"/>
            <a:ext cx="9144000" cy="4586287"/>
          </a:xfrm>
          <a:prstGeom prst="rect">
            <a:avLst/>
          </a:prstGeom>
        </p:spPr>
      </p:pic>
      <p:cxnSp>
        <p:nvCxnSpPr>
          <p:cNvPr id="11" name="Straight Arrow Connector 10"/>
          <p:cNvCxnSpPr/>
          <p:nvPr/>
        </p:nvCxnSpPr>
        <p:spPr>
          <a:xfrm flipH="1" flipV="1">
            <a:off x="5105396" y="4033156"/>
            <a:ext cx="89428" cy="787093"/>
          </a:xfrm>
          <a:prstGeom prst="straightConnector1">
            <a:avLst/>
          </a:prstGeom>
          <a:ln>
            <a:solidFill>
              <a:schemeClr val="accent5"/>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079996" y="4820249"/>
            <a:ext cx="1949527" cy="1015663"/>
          </a:xfrm>
          <a:prstGeom prst="rect">
            <a:avLst/>
          </a:prstGeom>
          <a:noFill/>
        </p:spPr>
        <p:txBody>
          <a:bodyPr wrap="square" rtlCol="0">
            <a:spAutoFit/>
          </a:bodyPr>
          <a:lstStyle/>
          <a:p>
            <a:r>
              <a:rPr lang="en-US" sz="2000" dirty="0" smtClean="0">
                <a:solidFill>
                  <a:srgbClr val="000000"/>
                </a:solidFill>
              </a:rPr>
              <a:t>Some issues with an intense, cold snow event</a:t>
            </a:r>
            <a:endParaRPr lang="en-US" sz="2000" dirty="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448677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166514"/>
            <a:ext cx="7583487" cy="1044388"/>
          </a:xfrm>
        </p:spPr>
        <p:txBody>
          <a:bodyPr/>
          <a:lstStyle/>
          <a:p>
            <a:r>
              <a:rPr lang="en-US" dirty="0" smtClean="0">
                <a:solidFill>
                  <a:schemeClr val="accent2">
                    <a:lumMod val="75000"/>
                  </a:schemeClr>
                </a:solidFill>
              </a:rPr>
              <a:t>The Olympic Peninsula</a:t>
            </a:r>
            <a:endParaRPr lang="en-US" dirty="0">
              <a:solidFill>
                <a:schemeClr val="accent2">
                  <a:lumMod val="75000"/>
                </a:schemeClr>
              </a:solidFill>
            </a:endParaRPr>
          </a:p>
        </p:txBody>
      </p:sp>
      <p:sp>
        <p:nvSpPr>
          <p:cNvPr id="3" name="Content Placeholder 2"/>
          <p:cNvSpPr>
            <a:spLocks noGrp="1"/>
          </p:cNvSpPr>
          <p:nvPr>
            <p:ph idx="1"/>
          </p:nvPr>
        </p:nvSpPr>
        <p:spPr>
          <a:xfrm>
            <a:off x="647700" y="3817386"/>
            <a:ext cx="7583487" cy="2920794"/>
          </a:xfrm>
          <a:noFill/>
        </p:spPr>
        <p:txBody>
          <a:bodyPr>
            <a:normAutofit/>
          </a:bodyPr>
          <a:lstStyle/>
          <a:p>
            <a:r>
              <a:rPr lang="en-US" dirty="0" smtClean="0">
                <a:solidFill>
                  <a:srgbClr val="FFFFFF"/>
                </a:solidFill>
              </a:rPr>
              <a:t>Situated in the NW corner of Washington state</a:t>
            </a:r>
          </a:p>
          <a:p>
            <a:r>
              <a:rPr lang="en-US" dirty="0" smtClean="0"/>
              <a:t>Olympic National Park covers the majority of the region’s high terrain and a portion of the coast</a:t>
            </a:r>
          </a:p>
          <a:p>
            <a:r>
              <a:rPr lang="en-US" dirty="0" smtClean="0"/>
              <a:t>National Forest and National Wilderness areas and the Quinault Indian Reservation cover part of the Peninsula</a:t>
            </a:r>
          </a:p>
        </p:txBody>
      </p:sp>
      <p:pic>
        <p:nvPicPr>
          <p:cNvPr id="4" name="Picture 3" descr="logo_image2.png"/>
          <p:cNvPicPr>
            <a:picLocks noChangeAspect="1"/>
          </p:cNvPicPr>
          <p:nvPr/>
        </p:nvPicPr>
        <p:blipFill>
          <a:blip r:embed="rId2"/>
          <a:stretch>
            <a:fillRect/>
          </a:stretch>
        </p:blipFill>
        <p:spPr>
          <a:xfrm>
            <a:off x="7740227" y="223598"/>
            <a:ext cx="1164590" cy="987304"/>
          </a:xfrm>
          <a:prstGeom prst="rect">
            <a:avLst/>
          </a:prstGeom>
        </p:spPr>
      </p:pic>
      <p:pic>
        <p:nvPicPr>
          <p:cNvPr id="9" name="Picture 8" descr="F01_v04.jpg"/>
          <p:cNvPicPr>
            <a:picLocks noChangeAspect="1"/>
          </p:cNvPicPr>
          <p:nvPr/>
        </p:nvPicPr>
        <p:blipFill>
          <a:blip r:embed="rId3"/>
          <a:stretch>
            <a:fillRect/>
          </a:stretch>
        </p:blipFill>
        <p:spPr>
          <a:xfrm>
            <a:off x="1652928" y="1224156"/>
            <a:ext cx="5838144" cy="253332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70" name="Picture 2" descr="C:\Users\Student\Desktop\Olympex Timelapse\Water Hole #2\WSCT0065.JPG"/>
          <p:cNvPicPr>
            <a:picLocks noChangeAspect="1" noChangeArrowheads="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0"/>
            <a:ext cx="9144000" cy="685800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2" name="Title 1"/>
          <p:cNvSpPr>
            <a:spLocks noGrp="1"/>
          </p:cNvSpPr>
          <p:nvPr>
            <p:ph type="title"/>
          </p:nvPr>
        </p:nvSpPr>
        <p:spPr/>
        <p:txBody>
          <a:bodyPr>
            <a:normAutofit fontScale="90000"/>
          </a:bodyPr>
          <a:lstStyle/>
          <a:p>
            <a:r>
              <a:rPr lang="en-US" dirty="0" smtClean="0">
                <a:solidFill>
                  <a:schemeClr val="bg1"/>
                </a:solidFill>
              </a:rPr>
              <a:t>Precipitation event (snow) + Accumulation 1 of 2</a:t>
            </a:r>
            <a:endParaRPr lang="en-US" dirty="0">
              <a:solidFill>
                <a:schemeClr val="bg1"/>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100239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4" name="Picture 2" descr="C:\Users\Student\Desktop\Olympex Timelapse\Water Hole #2\WSCT0083.JPG"/>
          <p:cNvPicPr>
            <a:picLocks noChangeAspect="1" noChangeArrowheads="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10886"/>
            <a:ext cx="9144000" cy="685800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2" name="Title 1"/>
          <p:cNvSpPr>
            <a:spLocks noGrp="1"/>
          </p:cNvSpPr>
          <p:nvPr>
            <p:ph type="title"/>
          </p:nvPr>
        </p:nvSpPr>
        <p:spPr/>
        <p:txBody>
          <a:bodyPr>
            <a:normAutofit/>
          </a:bodyPr>
          <a:lstStyle/>
          <a:p>
            <a:r>
              <a:rPr lang="en-US" dirty="0" smtClean="0">
                <a:solidFill>
                  <a:schemeClr val="bg1"/>
                </a:solidFill>
              </a:rPr>
              <a:t>Accumulation 2 </a:t>
            </a:r>
            <a:r>
              <a:rPr lang="en-US" dirty="0">
                <a:solidFill>
                  <a:schemeClr val="bg1"/>
                </a:solidFill>
              </a:rPr>
              <a:t>of </a:t>
            </a:r>
            <a:r>
              <a:rPr lang="en-US" dirty="0" smtClean="0">
                <a:solidFill>
                  <a:schemeClr val="bg1"/>
                </a:solidFill>
              </a:rPr>
              <a:t>2</a:t>
            </a:r>
            <a:endParaRPr lang="en-US" dirty="0">
              <a:solidFill>
                <a:schemeClr val="bg1"/>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91763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2190" y="381000"/>
            <a:ext cx="8321524" cy="625459"/>
          </a:xfrm>
        </p:spPr>
        <p:txBody>
          <a:bodyPr/>
          <a:lstStyle/>
          <a:p>
            <a:r>
              <a:rPr lang="en-US" dirty="0" smtClean="0">
                <a:solidFill>
                  <a:schemeClr val="accent6">
                    <a:lumMod val="75000"/>
                  </a:schemeClr>
                </a:solidFill>
              </a:rPr>
              <a:t>Aircraft</a:t>
            </a:r>
            <a:endParaRPr lang="en-US" dirty="0">
              <a:solidFill>
                <a:schemeClr val="accent6">
                  <a:lumMod val="75000"/>
                </a:schemeClr>
              </a:solidFill>
            </a:endParaRPr>
          </a:p>
        </p:txBody>
      </p:sp>
      <p:sp>
        <p:nvSpPr>
          <p:cNvPr id="3" name="Content Placeholder 2"/>
          <p:cNvSpPr>
            <a:spLocks noGrp="1"/>
          </p:cNvSpPr>
          <p:nvPr>
            <p:ph idx="1"/>
          </p:nvPr>
        </p:nvSpPr>
        <p:spPr>
          <a:xfrm>
            <a:off x="604761" y="1136953"/>
            <a:ext cx="7172477" cy="3326190"/>
          </a:xfrm>
          <a:noFill/>
        </p:spPr>
        <p:txBody>
          <a:bodyPr>
            <a:normAutofit fontScale="92500" lnSpcReduction="10000"/>
          </a:bodyPr>
          <a:lstStyle/>
          <a:p>
            <a:r>
              <a:rPr lang="en-US" dirty="0" smtClean="0">
                <a:solidFill>
                  <a:schemeClr val="accent1">
                    <a:lumMod val="75000"/>
                  </a:schemeClr>
                </a:solidFill>
              </a:rPr>
              <a:t>Committed aircraft:</a:t>
            </a:r>
          </a:p>
          <a:p>
            <a:pPr lvl="1"/>
            <a:r>
              <a:rPr lang="en-US" dirty="0" smtClean="0">
                <a:solidFill>
                  <a:schemeClr val="accent1">
                    <a:lumMod val="75000"/>
                  </a:schemeClr>
                </a:solidFill>
              </a:rPr>
              <a:t>DC-8 – will fly satellite simulators and deploy </a:t>
            </a:r>
            <a:r>
              <a:rPr lang="en-US" dirty="0" err="1" smtClean="0">
                <a:solidFill>
                  <a:schemeClr val="accent1">
                    <a:lumMod val="75000"/>
                  </a:schemeClr>
                </a:solidFill>
              </a:rPr>
              <a:t>dropsondes</a:t>
            </a:r>
            <a:r>
              <a:rPr lang="en-US" dirty="0" smtClean="0">
                <a:solidFill>
                  <a:schemeClr val="accent1">
                    <a:lumMod val="75000"/>
                  </a:schemeClr>
                </a:solidFill>
              </a:rPr>
              <a:t> over the ocean</a:t>
            </a:r>
          </a:p>
          <a:p>
            <a:pPr lvl="1"/>
            <a:r>
              <a:rPr lang="en-US" dirty="0" smtClean="0">
                <a:solidFill>
                  <a:schemeClr val="accent1">
                    <a:lumMod val="75000"/>
                  </a:schemeClr>
                </a:solidFill>
              </a:rPr>
              <a:t>North Dakota Citation – will fly cloud microphysical instrumentation</a:t>
            </a:r>
          </a:p>
          <a:p>
            <a:pPr lvl="1"/>
            <a:r>
              <a:rPr lang="en-US" dirty="0" smtClean="0">
                <a:solidFill>
                  <a:schemeClr val="accent1">
                    <a:lumMod val="75000"/>
                  </a:schemeClr>
                </a:solidFill>
              </a:rPr>
              <a:t>ER-2 – will fly satellite simulators, other instrumentation?</a:t>
            </a:r>
          </a:p>
          <a:p>
            <a:r>
              <a:rPr lang="en-US" dirty="0" smtClean="0">
                <a:solidFill>
                  <a:srgbClr val="FFFFFF"/>
                </a:solidFill>
              </a:rPr>
              <a:t>Proposed aircraft:</a:t>
            </a:r>
          </a:p>
          <a:p>
            <a:pPr lvl="1"/>
            <a:r>
              <a:rPr lang="en-US" dirty="0" smtClean="0">
                <a:solidFill>
                  <a:srgbClr val="FFFFFF"/>
                </a:solidFill>
              </a:rPr>
              <a:t>PNNL G1 – cloud microphysics and aerosols</a:t>
            </a:r>
          </a:p>
          <a:p>
            <a:pPr lvl="1"/>
            <a:r>
              <a:rPr lang="en-US" dirty="0" smtClean="0">
                <a:solidFill>
                  <a:srgbClr val="FFFFFF"/>
                </a:solidFill>
              </a:rPr>
              <a:t>Others?</a:t>
            </a:r>
          </a:p>
        </p:txBody>
      </p:sp>
      <p:grpSp>
        <p:nvGrpSpPr>
          <p:cNvPr id="24" name="Group 23"/>
          <p:cNvGrpSpPr/>
          <p:nvPr/>
        </p:nvGrpSpPr>
        <p:grpSpPr>
          <a:xfrm>
            <a:off x="887791" y="4353578"/>
            <a:ext cx="2942525" cy="2304380"/>
            <a:chOff x="1970616" y="33586957"/>
            <a:chExt cx="4052979" cy="3468566"/>
          </a:xfrm>
        </p:grpSpPr>
        <p:grpSp>
          <p:nvGrpSpPr>
            <p:cNvPr id="25" name="Group 186"/>
            <p:cNvGrpSpPr/>
            <p:nvPr/>
          </p:nvGrpSpPr>
          <p:grpSpPr>
            <a:xfrm>
              <a:off x="2004463" y="33586957"/>
              <a:ext cx="4019132" cy="3468566"/>
              <a:chOff x="2004463" y="33586957"/>
              <a:chExt cx="4019132" cy="3468566"/>
            </a:xfrm>
          </p:grpSpPr>
          <p:grpSp>
            <p:nvGrpSpPr>
              <p:cNvPr id="27" name="Group 115"/>
              <p:cNvGrpSpPr/>
              <p:nvPr/>
            </p:nvGrpSpPr>
            <p:grpSpPr>
              <a:xfrm>
                <a:off x="2004463" y="33586957"/>
                <a:ext cx="4019132" cy="3468566"/>
                <a:chOff x="1925088" y="33265145"/>
                <a:chExt cx="4019132" cy="3468566"/>
              </a:xfrm>
            </p:grpSpPr>
            <p:pic>
              <p:nvPicPr>
                <p:cNvPr id="30" name="Picture 29"/>
                <p:cNvPicPr>
                  <a:picLocks noChangeAspect="1"/>
                </p:cNvPicPr>
                <p:nvPr/>
              </p:nvPicPr>
              <p:blipFill>
                <a:blip r:embed="rId2"/>
                <a:stretch>
                  <a:fillRect/>
                </a:stretch>
              </p:blipFill>
              <p:spPr>
                <a:xfrm>
                  <a:off x="1925088" y="33265145"/>
                  <a:ext cx="4019132" cy="3468566"/>
                </a:xfrm>
                <a:prstGeom prst="rect">
                  <a:avLst/>
                </a:prstGeom>
              </p:spPr>
            </p:pic>
            <p:sp>
              <p:nvSpPr>
                <p:cNvPr id="31" name="Freeform 30"/>
                <p:cNvSpPr/>
                <p:nvPr/>
              </p:nvSpPr>
              <p:spPr>
                <a:xfrm>
                  <a:off x="2286000" y="33544933"/>
                  <a:ext cx="3318933" cy="2302934"/>
                </a:xfrm>
                <a:custGeom>
                  <a:avLst/>
                  <a:gdLst>
                    <a:gd name="connsiteX0" fmla="*/ 0 w 2133600"/>
                    <a:gd name="connsiteY0" fmla="*/ 2641600 h 2641600"/>
                    <a:gd name="connsiteX1" fmla="*/ 694266 w 2133600"/>
                    <a:gd name="connsiteY1" fmla="*/ 2540000 h 2641600"/>
                    <a:gd name="connsiteX2" fmla="*/ 1100666 w 2133600"/>
                    <a:gd name="connsiteY2" fmla="*/ 2302933 h 2641600"/>
                    <a:gd name="connsiteX3" fmla="*/ 1490133 w 2133600"/>
                    <a:gd name="connsiteY3" fmla="*/ 1964267 h 2641600"/>
                    <a:gd name="connsiteX4" fmla="*/ 1761066 w 2133600"/>
                    <a:gd name="connsiteY4" fmla="*/ 1507067 h 2641600"/>
                    <a:gd name="connsiteX5" fmla="*/ 2032000 w 2133600"/>
                    <a:gd name="connsiteY5" fmla="*/ 745067 h 2641600"/>
                    <a:gd name="connsiteX6" fmla="*/ 2099733 w 2133600"/>
                    <a:gd name="connsiteY6" fmla="*/ 118533 h 2641600"/>
                    <a:gd name="connsiteX7" fmla="*/ 2133600 w 2133600"/>
                    <a:gd name="connsiteY7" fmla="*/ 33867 h 2641600"/>
                    <a:gd name="connsiteX8" fmla="*/ 2099733 w 2133600"/>
                    <a:gd name="connsiteY8" fmla="*/ 33867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3600" h="2641600">
                      <a:moveTo>
                        <a:pt x="0" y="2641600"/>
                      </a:moveTo>
                      <a:cubicBezTo>
                        <a:pt x="255411" y="2619022"/>
                        <a:pt x="510822" y="2596445"/>
                        <a:pt x="694266" y="2540000"/>
                      </a:cubicBezTo>
                      <a:cubicBezTo>
                        <a:pt x="877710" y="2483555"/>
                        <a:pt x="968022" y="2398889"/>
                        <a:pt x="1100666" y="2302933"/>
                      </a:cubicBezTo>
                      <a:cubicBezTo>
                        <a:pt x="1233311" y="2206978"/>
                        <a:pt x="1380066" y="2096911"/>
                        <a:pt x="1490133" y="1964267"/>
                      </a:cubicBezTo>
                      <a:cubicBezTo>
                        <a:pt x="1600200" y="1831623"/>
                        <a:pt x="1670755" y="1710267"/>
                        <a:pt x="1761066" y="1507067"/>
                      </a:cubicBezTo>
                      <a:cubicBezTo>
                        <a:pt x="1851377" y="1303867"/>
                        <a:pt x="1975556" y="976489"/>
                        <a:pt x="2032000" y="745067"/>
                      </a:cubicBezTo>
                      <a:cubicBezTo>
                        <a:pt x="2088445" y="513645"/>
                        <a:pt x="2082800" y="237066"/>
                        <a:pt x="2099733" y="118533"/>
                      </a:cubicBezTo>
                      <a:cubicBezTo>
                        <a:pt x="2116666" y="0"/>
                        <a:pt x="2133600" y="47978"/>
                        <a:pt x="2133600" y="33867"/>
                      </a:cubicBezTo>
                      <a:cubicBezTo>
                        <a:pt x="2133600" y="19756"/>
                        <a:pt x="2099733" y="33867"/>
                        <a:pt x="2099733" y="33867"/>
                      </a:cubicBezTo>
                    </a:path>
                  </a:pathLst>
                </a:custGeom>
                <a:ln>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Isosceles Triangle 31"/>
                <p:cNvSpPr/>
                <p:nvPr/>
              </p:nvSpPr>
              <p:spPr>
                <a:xfrm rot="3608940">
                  <a:off x="2624667" y="35780131"/>
                  <a:ext cx="220133" cy="186266"/>
                </a:xfrm>
                <a:prstGeom prst="triangl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Isosceles Triangle 32"/>
                <p:cNvSpPr/>
                <p:nvPr/>
              </p:nvSpPr>
              <p:spPr>
                <a:xfrm rot="2625515">
                  <a:off x="3471333" y="35653130"/>
                  <a:ext cx="220133" cy="186266"/>
                </a:xfrm>
                <a:prstGeom prst="triangl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Isosceles Triangle 33"/>
                <p:cNvSpPr/>
                <p:nvPr/>
              </p:nvSpPr>
              <p:spPr>
                <a:xfrm rot="2183666">
                  <a:off x="4275671" y="35356797"/>
                  <a:ext cx="220133" cy="186266"/>
                </a:xfrm>
                <a:prstGeom prst="triangl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Isosceles Triangle 34"/>
                <p:cNvSpPr/>
                <p:nvPr/>
              </p:nvSpPr>
              <p:spPr>
                <a:xfrm rot="759539">
                  <a:off x="4902199" y="34857264"/>
                  <a:ext cx="220133" cy="186266"/>
                </a:xfrm>
                <a:prstGeom prst="triangl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Isosceles Triangle 35"/>
                <p:cNvSpPr/>
                <p:nvPr/>
              </p:nvSpPr>
              <p:spPr>
                <a:xfrm rot="337783">
                  <a:off x="5300130" y="34289994"/>
                  <a:ext cx="220133" cy="186266"/>
                </a:xfrm>
                <a:prstGeom prst="triangl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Isosceles Triangle 36"/>
                <p:cNvSpPr/>
                <p:nvPr/>
              </p:nvSpPr>
              <p:spPr>
                <a:xfrm rot="20431445">
                  <a:off x="5494867" y="33527992"/>
                  <a:ext cx="220133" cy="186266"/>
                </a:xfrm>
                <a:prstGeom prst="triangl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8" name="Freeform 27"/>
              <p:cNvSpPr/>
              <p:nvPr/>
            </p:nvSpPr>
            <p:spPr>
              <a:xfrm>
                <a:off x="3034015" y="34569400"/>
                <a:ext cx="2706385" cy="1981200"/>
              </a:xfrm>
              <a:custGeom>
                <a:avLst/>
                <a:gdLst>
                  <a:gd name="connsiteX0" fmla="*/ 4452464 w 4452464"/>
                  <a:gd name="connsiteY0" fmla="*/ 3090498 h 3090498"/>
                  <a:gd name="connsiteX1" fmla="*/ 0 w 4452464"/>
                  <a:gd name="connsiteY1" fmla="*/ 2861006 h 3090498"/>
                  <a:gd name="connsiteX2" fmla="*/ 3932245 w 4452464"/>
                  <a:gd name="connsiteY2" fmla="*/ 902670 h 3090498"/>
                  <a:gd name="connsiteX3" fmla="*/ 3473228 w 4452464"/>
                  <a:gd name="connsiteY3" fmla="*/ 0 h 3090498"/>
                  <a:gd name="connsiteX4" fmla="*/ 2968309 w 4452464"/>
                  <a:gd name="connsiteY4" fmla="*/ 260091 h 3090498"/>
                  <a:gd name="connsiteX5" fmla="*/ 3932245 w 4452464"/>
                  <a:gd name="connsiteY5" fmla="*/ 2065432 h 3090498"/>
                  <a:gd name="connsiteX6" fmla="*/ 3304921 w 4452464"/>
                  <a:gd name="connsiteY6" fmla="*/ 2294925 h 3090498"/>
                  <a:gd name="connsiteX7" fmla="*/ 2509292 w 4452464"/>
                  <a:gd name="connsiteY7" fmla="*/ 520183 h 3090498"/>
                  <a:gd name="connsiteX8" fmla="*/ 1927871 w 4452464"/>
                  <a:gd name="connsiteY8" fmla="*/ 749675 h 3090498"/>
                  <a:gd name="connsiteX9" fmla="*/ 2769402 w 4452464"/>
                  <a:gd name="connsiteY9" fmla="*/ 2447920 h 3090498"/>
                  <a:gd name="connsiteX10" fmla="*/ 2187980 w 4452464"/>
                  <a:gd name="connsiteY10" fmla="*/ 2646813 h 3090498"/>
                  <a:gd name="connsiteX11" fmla="*/ 1499455 w 4452464"/>
                  <a:gd name="connsiteY11" fmla="*/ 948569 h 3090498"/>
                  <a:gd name="connsiteX12" fmla="*/ 1499455 w 4452464"/>
                  <a:gd name="connsiteY12" fmla="*/ 948569 h 309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52464" h="3090498">
                    <a:moveTo>
                      <a:pt x="4452464" y="3090498"/>
                    </a:moveTo>
                    <a:lnTo>
                      <a:pt x="0" y="2861006"/>
                    </a:lnTo>
                    <a:lnTo>
                      <a:pt x="3932245" y="902670"/>
                    </a:lnTo>
                    <a:lnTo>
                      <a:pt x="3473228" y="0"/>
                    </a:lnTo>
                    <a:lnTo>
                      <a:pt x="2968309" y="260091"/>
                    </a:lnTo>
                    <a:lnTo>
                      <a:pt x="3932245" y="2065432"/>
                    </a:lnTo>
                    <a:lnTo>
                      <a:pt x="3304921" y="2294925"/>
                    </a:lnTo>
                    <a:lnTo>
                      <a:pt x="2509292" y="520183"/>
                    </a:lnTo>
                    <a:lnTo>
                      <a:pt x="1927871" y="749675"/>
                    </a:lnTo>
                    <a:lnTo>
                      <a:pt x="2769402" y="2447920"/>
                    </a:lnTo>
                    <a:lnTo>
                      <a:pt x="2187980" y="2646813"/>
                    </a:lnTo>
                    <a:lnTo>
                      <a:pt x="1499455" y="948569"/>
                    </a:lnTo>
                    <a:lnTo>
                      <a:pt x="1499455" y="948569"/>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9" name="Freeform 28"/>
              <p:cNvSpPr/>
              <p:nvPr/>
            </p:nvSpPr>
            <p:spPr>
              <a:xfrm>
                <a:off x="3488266" y="34543999"/>
                <a:ext cx="1414106" cy="2110139"/>
              </a:xfrm>
              <a:custGeom>
                <a:avLst/>
                <a:gdLst>
                  <a:gd name="connsiteX0" fmla="*/ 275411 w 2080877"/>
                  <a:gd name="connsiteY0" fmla="*/ 321289 h 2891605"/>
                  <a:gd name="connsiteX1" fmla="*/ 963936 w 2080877"/>
                  <a:gd name="connsiteY1" fmla="*/ 30599 h 2891605"/>
                  <a:gd name="connsiteX2" fmla="*/ 2080877 w 2080877"/>
                  <a:gd name="connsiteY2" fmla="*/ 2631513 h 2891605"/>
                  <a:gd name="connsiteX3" fmla="*/ 1331150 w 2080877"/>
                  <a:gd name="connsiteY3" fmla="*/ 2891605 h 2891605"/>
                  <a:gd name="connsiteX4" fmla="*/ 0 w 2080877"/>
                  <a:gd name="connsiteY4" fmla="*/ 0 h 2891605"/>
                  <a:gd name="connsiteX5" fmla="*/ 0 w 2080877"/>
                  <a:gd name="connsiteY5" fmla="*/ 0 h 2891605"/>
                  <a:gd name="connsiteX6" fmla="*/ 0 w 2080877"/>
                  <a:gd name="connsiteY6" fmla="*/ 0 h 2891605"/>
                  <a:gd name="connsiteX0" fmla="*/ 0 w 2142078"/>
                  <a:gd name="connsiteY0" fmla="*/ 0 h 2906905"/>
                  <a:gd name="connsiteX1" fmla="*/ 1025137 w 2142078"/>
                  <a:gd name="connsiteY1" fmla="*/ 45899 h 2906905"/>
                  <a:gd name="connsiteX2" fmla="*/ 2142078 w 2142078"/>
                  <a:gd name="connsiteY2" fmla="*/ 2646813 h 2906905"/>
                  <a:gd name="connsiteX3" fmla="*/ 1392351 w 2142078"/>
                  <a:gd name="connsiteY3" fmla="*/ 2906905 h 2906905"/>
                  <a:gd name="connsiteX4" fmla="*/ 61201 w 2142078"/>
                  <a:gd name="connsiteY4" fmla="*/ 15300 h 2906905"/>
                  <a:gd name="connsiteX5" fmla="*/ 61201 w 2142078"/>
                  <a:gd name="connsiteY5" fmla="*/ 15300 h 2906905"/>
                  <a:gd name="connsiteX6" fmla="*/ 61201 w 2142078"/>
                  <a:gd name="connsiteY6" fmla="*/ 15300 h 2906905"/>
                  <a:gd name="connsiteX0" fmla="*/ 0 w 2142078"/>
                  <a:gd name="connsiteY0" fmla="*/ 214193 h 3121098"/>
                  <a:gd name="connsiteX1" fmla="*/ 887432 w 2142078"/>
                  <a:gd name="connsiteY1" fmla="*/ 0 h 3121098"/>
                  <a:gd name="connsiteX2" fmla="*/ 2142078 w 2142078"/>
                  <a:gd name="connsiteY2" fmla="*/ 2861006 h 3121098"/>
                  <a:gd name="connsiteX3" fmla="*/ 1392351 w 2142078"/>
                  <a:gd name="connsiteY3" fmla="*/ 3121098 h 3121098"/>
                  <a:gd name="connsiteX4" fmla="*/ 61201 w 2142078"/>
                  <a:gd name="connsiteY4" fmla="*/ 229493 h 3121098"/>
                  <a:gd name="connsiteX5" fmla="*/ 61201 w 2142078"/>
                  <a:gd name="connsiteY5" fmla="*/ 229493 h 3121098"/>
                  <a:gd name="connsiteX6" fmla="*/ 61201 w 2142078"/>
                  <a:gd name="connsiteY6" fmla="*/ 229493 h 3121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2078" h="3121098">
                    <a:moveTo>
                      <a:pt x="0" y="214193"/>
                    </a:moveTo>
                    <a:lnTo>
                      <a:pt x="887432" y="0"/>
                    </a:lnTo>
                    <a:lnTo>
                      <a:pt x="2142078" y="2861006"/>
                    </a:lnTo>
                    <a:lnTo>
                      <a:pt x="1392351" y="3121098"/>
                    </a:lnTo>
                    <a:lnTo>
                      <a:pt x="61201" y="229493"/>
                    </a:lnTo>
                    <a:lnTo>
                      <a:pt x="61201" y="229493"/>
                    </a:lnTo>
                    <a:lnTo>
                      <a:pt x="61201" y="229493"/>
                    </a:lnTo>
                  </a:path>
                </a:pathLst>
              </a:cu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6" name="Rectangle 25"/>
            <p:cNvSpPr/>
            <p:nvPr/>
          </p:nvSpPr>
          <p:spPr>
            <a:xfrm>
              <a:off x="1970616" y="33589349"/>
              <a:ext cx="4047066" cy="3445934"/>
            </a:xfrm>
            <a:prstGeom prst="rect">
              <a:avLst/>
            </a:prstGeom>
            <a:noFill/>
            <a:ln w="1587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8" name="TextBox 37"/>
          <p:cNvSpPr txBox="1"/>
          <p:nvPr/>
        </p:nvSpPr>
        <p:spPr>
          <a:xfrm>
            <a:off x="1409700" y="4686300"/>
            <a:ext cx="1066800" cy="276999"/>
          </a:xfrm>
          <a:prstGeom prst="rect">
            <a:avLst/>
          </a:prstGeom>
          <a:noFill/>
        </p:spPr>
        <p:txBody>
          <a:bodyPr wrap="square" rtlCol="0">
            <a:spAutoFit/>
          </a:bodyPr>
          <a:lstStyle/>
          <a:p>
            <a:r>
              <a:rPr lang="en-US" sz="1200" dirty="0" smtClean="0">
                <a:solidFill>
                  <a:srgbClr val="18579B"/>
                </a:solidFill>
              </a:rPr>
              <a:t>Citation</a:t>
            </a:r>
            <a:endParaRPr lang="en-US" sz="1200" dirty="0">
              <a:solidFill>
                <a:srgbClr val="18579B"/>
              </a:solidFill>
            </a:endParaRPr>
          </a:p>
        </p:txBody>
      </p:sp>
      <p:sp>
        <p:nvSpPr>
          <p:cNvPr id="39" name="TextBox 38"/>
          <p:cNvSpPr txBox="1"/>
          <p:nvPr/>
        </p:nvSpPr>
        <p:spPr>
          <a:xfrm>
            <a:off x="3124200" y="6057900"/>
            <a:ext cx="584200" cy="276999"/>
          </a:xfrm>
          <a:prstGeom prst="rect">
            <a:avLst/>
          </a:prstGeom>
          <a:noFill/>
        </p:spPr>
        <p:txBody>
          <a:bodyPr wrap="square" rtlCol="0">
            <a:spAutoFit/>
          </a:bodyPr>
          <a:lstStyle/>
          <a:p>
            <a:r>
              <a:rPr lang="en-US" sz="1200" dirty="0" smtClean="0"/>
              <a:t>ER-2</a:t>
            </a:r>
            <a:endParaRPr lang="en-US" sz="1200" dirty="0"/>
          </a:p>
        </p:txBody>
      </p:sp>
      <p:grpSp>
        <p:nvGrpSpPr>
          <p:cNvPr id="40" name="Group 39"/>
          <p:cNvGrpSpPr/>
          <p:nvPr/>
        </p:nvGrpSpPr>
        <p:grpSpPr>
          <a:xfrm>
            <a:off x="4864100" y="4266890"/>
            <a:ext cx="3251200" cy="2387910"/>
            <a:chOff x="7012516" y="33235590"/>
            <a:chExt cx="4047066" cy="3482193"/>
          </a:xfrm>
        </p:grpSpPr>
        <p:grpSp>
          <p:nvGrpSpPr>
            <p:cNvPr id="41" name="Group 189"/>
            <p:cNvGrpSpPr/>
            <p:nvPr/>
          </p:nvGrpSpPr>
          <p:grpSpPr>
            <a:xfrm>
              <a:off x="7012516" y="33235590"/>
              <a:ext cx="4047066" cy="3482193"/>
              <a:chOff x="7101416" y="33603890"/>
              <a:chExt cx="4047066" cy="3482193"/>
            </a:xfrm>
          </p:grpSpPr>
          <p:grpSp>
            <p:nvGrpSpPr>
              <p:cNvPr id="44" name="Group 131"/>
              <p:cNvGrpSpPr/>
              <p:nvPr/>
            </p:nvGrpSpPr>
            <p:grpSpPr>
              <a:xfrm>
                <a:off x="7118330" y="33603890"/>
                <a:ext cx="4019132" cy="3468566"/>
                <a:chOff x="1925088" y="33265145"/>
                <a:chExt cx="4019132" cy="3468566"/>
              </a:xfrm>
            </p:grpSpPr>
            <p:pic>
              <p:nvPicPr>
                <p:cNvPr id="46" name="Picture 45"/>
                <p:cNvPicPr>
                  <a:picLocks noChangeAspect="1"/>
                </p:cNvPicPr>
                <p:nvPr/>
              </p:nvPicPr>
              <p:blipFill>
                <a:blip r:embed="rId2"/>
                <a:stretch>
                  <a:fillRect/>
                </a:stretch>
              </p:blipFill>
              <p:spPr>
                <a:xfrm>
                  <a:off x="1925088" y="33265145"/>
                  <a:ext cx="4019132" cy="3468566"/>
                </a:xfrm>
                <a:prstGeom prst="rect">
                  <a:avLst/>
                </a:prstGeom>
              </p:spPr>
            </p:pic>
            <p:sp>
              <p:nvSpPr>
                <p:cNvPr id="47" name="Freeform 46"/>
                <p:cNvSpPr/>
                <p:nvPr/>
              </p:nvSpPr>
              <p:spPr>
                <a:xfrm>
                  <a:off x="2286000" y="33544933"/>
                  <a:ext cx="3318933" cy="2302934"/>
                </a:xfrm>
                <a:custGeom>
                  <a:avLst/>
                  <a:gdLst>
                    <a:gd name="connsiteX0" fmla="*/ 0 w 2133600"/>
                    <a:gd name="connsiteY0" fmla="*/ 2641600 h 2641600"/>
                    <a:gd name="connsiteX1" fmla="*/ 694266 w 2133600"/>
                    <a:gd name="connsiteY1" fmla="*/ 2540000 h 2641600"/>
                    <a:gd name="connsiteX2" fmla="*/ 1100666 w 2133600"/>
                    <a:gd name="connsiteY2" fmla="*/ 2302933 h 2641600"/>
                    <a:gd name="connsiteX3" fmla="*/ 1490133 w 2133600"/>
                    <a:gd name="connsiteY3" fmla="*/ 1964267 h 2641600"/>
                    <a:gd name="connsiteX4" fmla="*/ 1761066 w 2133600"/>
                    <a:gd name="connsiteY4" fmla="*/ 1507067 h 2641600"/>
                    <a:gd name="connsiteX5" fmla="*/ 2032000 w 2133600"/>
                    <a:gd name="connsiteY5" fmla="*/ 745067 h 2641600"/>
                    <a:gd name="connsiteX6" fmla="*/ 2099733 w 2133600"/>
                    <a:gd name="connsiteY6" fmla="*/ 118533 h 2641600"/>
                    <a:gd name="connsiteX7" fmla="*/ 2133600 w 2133600"/>
                    <a:gd name="connsiteY7" fmla="*/ 33867 h 2641600"/>
                    <a:gd name="connsiteX8" fmla="*/ 2099733 w 2133600"/>
                    <a:gd name="connsiteY8" fmla="*/ 33867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3600" h="2641600">
                      <a:moveTo>
                        <a:pt x="0" y="2641600"/>
                      </a:moveTo>
                      <a:cubicBezTo>
                        <a:pt x="255411" y="2619022"/>
                        <a:pt x="510822" y="2596445"/>
                        <a:pt x="694266" y="2540000"/>
                      </a:cubicBezTo>
                      <a:cubicBezTo>
                        <a:pt x="877710" y="2483555"/>
                        <a:pt x="968022" y="2398889"/>
                        <a:pt x="1100666" y="2302933"/>
                      </a:cubicBezTo>
                      <a:cubicBezTo>
                        <a:pt x="1233311" y="2206978"/>
                        <a:pt x="1380066" y="2096911"/>
                        <a:pt x="1490133" y="1964267"/>
                      </a:cubicBezTo>
                      <a:cubicBezTo>
                        <a:pt x="1600200" y="1831623"/>
                        <a:pt x="1670755" y="1710267"/>
                        <a:pt x="1761066" y="1507067"/>
                      </a:cubicBezTo>
                      <a:cubicBezTo>
                        <a:pt x="1851377" y="1303867"/>
                        <a:pt x="1975556" y="976489"/>
                        <a:pt x="2032000" y="745067"/>
                      </a:cubicBezTo>
                      <a:cubicBezTo>
                        <a:pt x="2088445" y="513645"/>
                        <a:pt x="2082800" y="237066"/>
                        <a:pt x="2099733" y="118533"/>
                      </a:cubicBezTo>
                      <a:cubicBezTo>
                        <a:pt x="2116666" y="0"/>
                        <a:pt x="2133600" y="47978"/>
                        <a:pt x="2133600" y="33867"/>
                      </a:cubicBezTo>
                      <a:cubicBezTo>
                        <a:pt x="2133600" y="19756"/>
                        <a:pt x="2099733" y="33867"/>
                        <a:pt x="2099733" y="33867"/>
                      </a:cubicBezTo>
                    </a:path>
                  </a:pathLst>
                </a:custGeom>
                <a:ln>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8" name="Isosceles Triangle 47"/>
                <p:cNvSpPr/>
                <p:nvPr/>
              </p:nvSpPr>
              <p:spPr>
                <a:xfrm rot="3608940">
                  <a:off x="2624667" y="35780131"/>
                  <a:ext cx="220133" cy="186266"/>
                </a:xfrm>
                <a:prstGeom prst="triangl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Isosceles Triangle 48"/>
                <p:cNvSpPr/>
                <p:nvPr/>
              </p:nvSpPr>
              <p:spPr>
                <a:xfrm rot="2625515">
                  <a:off x="3471333" y="35653130"/>
                  <a:ext cx="220133" cy="186266"/>
                </a:xfrm>
                <a:prstGeom prst="triangl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Isosceles Triangle 49"/>
                <p:cNvSpPr/>
                <p:nvPr/>
              </p:nvSpPr>
              <p:spPr>
                <a:xfrm rot="2183666">
                  <a:off x="4275671" y="35356797"/>
                  <a:ext cx="220133" cy="186266"/>
                </a:xfrm>
                <a:prstGeom prst="triangl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Isosceles Triangle 50"/>
                <p:cNvSpPr/>
                <p:nvPr/>
              </p:nvSpPr>
              <p:spPr>
                <a:xfrm rot="759539">
                  <a:off x="4902199" y="34857264"/>
                  <a:ext cx="220133" cy="186266"/>
                </a:xfrm>
                <a:prstGeom prst="triangl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Isosceles Triangle 51"/>
                <p:cNvSpPr/>
                <p:nvPr/>
              </p:nvSpPr>
              <p:spPr>
                <a:xfrm rot="337783">
                  <a:off x="5300130" y="34289994"/>
                  <a:ext cx="220133" cy="186266"/>
                </a:xfrm>
                <a:prstGeom prst="triangl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Isosceles Triangle 52"/>
                <p:cNvSpPr/>
                <p:nvPr/>
              </p:nvSpPr>
              <p:spPr>
                <a:xfrm rot="20431445">
                  <a:off x="5494867" y="33527992"/>
                  <a:ext cx="220133" cy="186266"/>
                </a:xfrm>
                <a:prstGeom prst="triangl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5" name="Rectangle 44"/>
              <p:cNvSpPr/>
              <p:nvPr/>
            </p:nvSpPr>
            <p:spPr>
              <a:xfrm>
                <a:off x="7101416" y="33640149"/>
                <a:ext cx="4047066" cy="3445934"/>
              </a:xfrm>
              <a:prstGeom prst="rect">
                <a:avLst/>
              </a:prstGeom>
              <a:noFill/>
              <a:ln w="1587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2" name="Freeform 41"/>
            <p:cNvSpPr/>
            <p:nvPr/>
          </p:nvSpPr>
          <p:spPr>
            <a:xfrm>
              <a:off x="7759701" y="33350200"/>
              <a:ext cx="3081866" cy="3285067"/>
            </a:xfrm>
            <a:custGeom>
              <a:avLst/>
              <a:gdLst>
                <a:gd name="connsiteX0" fmla="*/ 7971594 w 8522414"/>
                <a:gd name="connsiteY0" fmla="*/ 3503586 h 6517587"/>
                <a:gd name="connsiteX1" fmla="*/ 1285247 w 8522414"/>
                <a:gd name="connsiteY1" fmla="*/ 6517587 h 6517587"/>
                <a:gd name="connsiteX2" fmla="*/ 0 w 8522414"/>
                <a:gd name="connsiteY2" fmla="*/ 2968103 h 6517587"/>
                <a:gd name="connsiteX3" fmla="*/ 7328970 w 8522414"/>
                <a:gd name="connsiteY3" fmla="*/ 0 h 6517587"/>
                <a:gd name="connsiteX4" fmla="*/ 8461212 w 8522414"/>
                <a:gd name="connsiteY4" fmla="*/ 596681 h 6517587"/>
                <a:gd name="connsiteX5" fmla="*/ 8522414 w 8522414"/>
                <a:gd name="connsiteY5" fmla="*/ 3258794 h 6517587"/>
                <a:gd name="connsiteX6" fmla="*/ 7971594 w 8522414"/>
                <a:gd name="connsiteY6" fmla="*/ 3503586 h 6517587"/>
                <a:gd name="connsiteX0" fmla="*/ 7619681 w 8170501"/>
                <a:gd name="connsiteY0" fmla="*/ 3503586 h 6517587"/>
                <a:gd name="connsiteX1" fmla="*/ 933334 w 8170501"/>
                <a:gd name="connsiteY1" fmla="*/ 6517587 h 6517587"/>
                <a:gd name="connsiteX2" fmla="*/ 0 w 8170501"/>
                <a:gd name="connsiteY2" fmla="*/ 3794276 h 6517587"/>
                <a:gd name="connsiteX3" fmla="*/ 6977057 w 8170501"/>
                <a:gd name="connsiteY3" fmla="*/ 0 h 6517587"/>
                <a:gd name="connsiteX4" fmla="*/ 8109299 w 8170501"/>
                <a:gd name="connsiteY4" fmla="*/ 596681 h 6517587"/>
                <a:gd name="connsiteX5" fmla="*/ 8170501 w 8170501"/>
                <a:gd name="connsiteY5" fmla="*/ 3258794 h 6517587"/>
                <a:gd name="connsiteX6" fmla="*/ 7619681 w 8170501"/>
                <a:gd name="connsiteY6" fmla="*/ 3503586 h 6517587"/>
                <a:gd name="connsiteX0" fmla="*/ 7619681 w 8170501"/>
                <a:gd name="connsiteY0" fmla="*/ 2922205 h 5936206"/>
                <a:gd name="connsiteX1" fmla="*/ 933334 w 8170501"/>
                <a:gd name="connsiteY1" fmla="*/ 5936206 h 5936206"/>
                <a:gd name="connsiteX2" fmla="*/ 0 w 8170501"/>
                <a:gd name="connsiteY2" fmla="*/ 3212895 h 5936206"/>
                <a:gd name="connsiteX3" fmla="*/ 7191265 w 8170501"/>
                <a:gd name="connsiteY3" fmla="*/ 0 h 5936206"/>
                <a:gd name="connsiteX4" fmla="*/ 8109299 w 8170501"/>
                <a:gd name="connsiteY4" fmla="*/ 15300 h 5936206"/>
                <a:gd name="connsiteX5" fmla="*/ 8170501 w 8170501"/>
                <a:gd name="connsiteY5" fmla="*/ 2677413 h 5936206"/>
                <a:gd name="connsiteX6" fmla="*/ 7619681 w 8170501"/>
                <a:gd name="connsiteY6" fmla="*/ 2922205 h 5936206"/>
                <a:gd name="connsiteX0" fmla="*/ 7619681 w 8170501"/>
                <a:gd name="connsiteY0" fmla="*/ 2922205 h 5722013"/>
                <a:gd name="connsiteX1" fmla="*/ 887433 w 8170501"/>
                <a:gd name="connsiteY1" fmla="*/ 5722013 h 5722013"/>
                <a:gd name="connsiteX2" fmla="*/ 0 w 8170501"/>
                <a:gd name="connsiteY2" fmla="*/ 3212895 h 5722013"/>
                <a:gd name="connsiteX3" fmla="*/ 7191265 w 8170501"/>
                <a:gd name="connsiteY3" fmla="*/ 0 h 5722013"/>
                <a:gd name="connsiteX4" fmla="*/ 8109299 w 8170501"/>
                <a:gd name="connsiteY4" fmla="*/ 15300 h 5722013"/>
                <a:gd name="connsiteX5" fmla="*/ 8170501 w 8170501"/>
                <a:gd name="connsiteY5" fmla="*/ 2677413 h 5722013"/>
                <a:gd name="connsiteX6" fmla="*/ 7619681 w 8170501"/>
                <a:gd name="connsiteY6" fmla="*/ 2922205 h 5722013"/>
                <a:gd name="connsiteX0" fmla="*/ 7619681 w 8109299"/>
                <a:gd name="connsiteY0" fmla="*/ 2922205 h 5722013"/>
                <a:gd name="connsiteX1" fmla="*/ 887433 w 8109299"/>
                <a:gd name="connsiteY1" fmla="*/ 5722013 h 5722013"/>
                <a:gd name="connsiteX2" fmla="*/ 0 w 8109299"/>
                <a:gd name="connsiteY2" fmla="*/ 3212895 h 5722013"/>
                <a:gd name="connsiteX3" fmla="*/ 7191265 w 8109299"/>
                <a:gd name="connsiteY3" fmla="*/ 0 h 5722013"/>
                <a:gd name="connsiteX4" fmla="*/ 8109299 w 8109299"/>
                <a:gd name="connsiteY4" fmla="*/ 15300 h 5722013"/>
                <a:gd name="connsiteX5" fmla="*/ 8109299 w 8109299"/>
                <a:gd name="connsiteY5" fmla="*/ 2539718 h 5722013"/>
                <a:gd name="connsiteX6" fmla="*/ 7619681 w 8109299"/>
                <a:gd name="connsiteY6" fmla="*/ 2922205 h 5722013"/>
                <a:gd name="connsiteX0" fmla="*/ 7573780 w 8109299"/>
                <a:gd name="connsiteY0" fmla="*/ 2799809 h 5722013"/>
                <a:gd name="connsiteX1" fmla="*/ 887433 w 8109299"/>
                <a:gd name="connsiteY1" fmla="*/ 5722013 h 5722013"/>
                <a:gd name="connsiteX2" fmla="*/ 0 w 8109299"/>
                <a:gd name="connsiteY2" fmla="*/ 3212895 h 5722013"/>
                <a:gd name="connsiteX3" fmla="*/ 7191265 w 8109299"/>
                <a:gd name="connsiteY3" fmla="*/ 0 h 5722013"/>
                <a:gd name="connsiteX4" fmla="*/ 8109299 w 8109299"/>
                <a:gd name="connsiteY4" fmla="*/ 15300 h 5722013"/>
                <a:gd name="connsiteX5" fmla="*/ 8109299 w 8109299"/>
                <a:gd name="connsiteY5" fmla="*/ 2539718 h 5722013"/>
                <a:gd name="connsiteX6" fmla="*/ 7573780 w 8109299"/>
                <a:gd name="connsiteY6" fmla="*/ 2799809 h 5722013"/>
                <a:gd name="connsiteX0" fmla="*/ 5921319 w 8109299"/>
                <a:gd name="connsiteY0" fmla="*/ 0 h 6150399"/>
                <a:gd name="connsiteX1" fmla="*/ 887433 w 8109299"/>
                <a:gd name="connsiteY1" fmla="*/ 6150399 h 6150399"/>
                <a:gd name="connsiteX2" fmla="*/ 0 w 8109299"/>
                <a:gd name="connsiteY2" fmla="*/ 3641281 h 6150399"/>
                <a:gd name="connsiteX3" fmla="*/ 7191265 w 8109299"/>
                <a:gd name="connsiteY3" fmla="*/ 428386 h 6150399"/>
                <a:gd name="connsiteX4" fmla="*/ 8109299 w 8109299"/>
                <a:gd name="connsiteY4" fmla="*/ 443686 h 6150399"/>
                <a:gd name="connsiteX5" fmla="*/ 8109299 w 8109299"/>
                <a:gd name="connsiteY5" fmla="*/ 2968104 h 6150399"/>
                <a:gd name="connsiteX6" fmla="*/ 5921319 w 8109299"/>
                <a:gd name="connsiteY6" fmla="*/ 0 h 6150399"/>
                <a:gd name="connsiteX0" fmla="*/ 5921319 w 8109299"/>
                <a:gd name="connsiteY0" fmla="*/ 0 h 6150399"/>
                <a:gd name="connsiteX1" fmla="*/ 887433 w 8109299"/>
                <a:gd name="connsiteY1" fmla="*/ 6150399 h 6150399"/>
                <a:gd name="connsiteX2" fmla="*/ 0 w 8109299"/>
                <a:gd name="connsiteY2" fmla="*/ 3641281 h 6150399"/>
                <a:gd name="connsiteX3" fmla="*/ 6410936 w 8109299"/>
                <a:gd name="connsiteY3" fmla="*/ 3870773 h 6150399"/>
                <a:gd name="connsiteX4" fmla="*/ 8109299 w 8109299"/>
                <a:gd name="connsiteY4" fmla="*/ 443686 h 6150399"/>
                <a:gd name="connsiteX5" fmla="*/ 8109299 w 8109299"/>
                <a:gd name="connsiteY5" fmla="*/ 2968104 h 6150399"/>
                <a:gd name="connsiteX6" fmla="*/ 5921319 w 8109299"/>
                <a:gd name="connsiteY6" fmla="*/ 0 h 6150399"/>
                <a:gd name="connsiteX0" fmla="*/ 5921319 w 8109299"/>
                <a:gd name="connsiteY0" fmla="*/ 0 h 6150399"/>
                <a:gd name="connsiteX1" fmla="*/ 887433 w 8109299"/>
                <a:gd name="connsiteY1" fmla="*/ 6150399 h 6150399"/>
                <a:gd name="connsiteX2" fmla="*/ 0 w 8109299"/>
                <a:gd name="connsiteY2" fmla="*/ 3641281 h 6150399"/>
                <a:gd name="connsiteX3" fmla="*/ 6410936 w 8109299"/>
                <a:gd name="connsiteY3" fmla="*/ 3870773 h 6150399"/>
                <a:gd name="connsiteX4" fmla="*/ 8109299 w 8109299"/>
                <a:gd name="connsiteY4" fmla="*/ 443686 h 6150399"/>
                <a:gd name="connsiteX5" fmla="*/ 5921319 w 8109299"/>
                <a:gd name="connsiteY5" fmla="*/ 0 h 6150399"/>
                <a:gd name="connsiteX0" fmla="*/ 5921319 w 6410936"/>
                <a:gd name="connsiteY0" fmla="*/ 0 h 6150399"/>
                <a:gd name="connsiteX1" fmla="*/ 887433 w 6410936"/>
                <a:gd name="connsiteY1" fmla="*/ 6150399 h 6150399"/>
                <a:gd name="connsiteX2" fmla="*/ 0 w 6410936"/>
                <a:gd name="connsiteY2" fmla="*/ 3641281 h 6150399"/>
                <a:gd name="connsiteX3" fmla="*/ 6410936 w 6410936"/>
                <a:gd name="connsiteY3" fmla="*/ 3870773 h 6150399"/>
                <a:gd name="connsiteX4" fmla="*/ 5921319 w 6410936"/>
                <a:gd name="connsiteY4" fmla="*/ 0 h 6150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0936" h="6150399">
                  <a:moveTo>
                    <a:pt x="5921319" y="0"/>
                  </a:moveTo>
                  <a:lnTo>
                    <a:pt x="887433" y="6150399"/>
                  </a:lnTo>
                  <a:lnTo>
                    <a:pt x="0" y="3641281"/>
                  </a:lnTo>
                  <a:lnTo>
                    <a:pt x="6410936" y="3870773"/>
                  </a:lnTo>
                  <a:lnTo>
                    <a:pt x="5921319" y="0"/>
                  </a:lnTo>
                  <a:close/>
                </a:path>
              </a:pathLst>
            </a:custGeom>
            <a:noFill/>
            <a:ln w="28575"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Freeform 42"/>
            <p:cNvSpPr/>
            <p:nvPr/>
          </p:nvSpPr>
          <p:spPr>
            <a:xfrm>
              <a:off x="8729132" y="34345032"/>
              <a:ext cx="1414106" cy="2110139"/>
            </a:xfrm>
            <a:custGeom>
              <a:avLst/>
              <a:gdLst>
                <a:gd name="connsiteX0" fmla="*/ 275411 w 2080877"/>
                <a:gd name="connsiteY0" fmla="*/ 321289 h 2891605"/>
                <a:gd name="connsiteX1" fmla="*/ 963936 w 2080877"/>
                <a:gd name="connsiteY1" fmla="*/ 30599 h 2891605"/>
                <a:gd name="connsiteX2" fmla="*/ 2080877 w 2080877"/>
                <a:gd name="connsiteY2" fmla="*/ 2631513 h 2891605"/>
                <a:gd name="connsiteX3" fmla="*/ 1331150 w 2080877"/>
                <a:gd name="connsiteY3" fmla="*/ 2891605 h 2891605"/>
                <a:gd name="connsiteX4" fmla="*/ 0 w 2080877"/>
                <a:gd name="connsiteY4" fmla="*/ 0 h 2891605"/>
                <a:gd name="connsiteX5" fmla="*/ 0 w 2080877"/>
                <a:gd name="connsiteY5" fmla="*/ 0 h 2891605"/>
                <a:gd name="connsiteX6" fmla="*/ 0 w 2080877"/>
                <a:gd name="connsiteY6" fmla="*/ 0 h 2891605"/>
                <a:gd name="connsiteX0" fmla="*/ 0 w 2142078"/>
                <a:gd name="connsiteY0" fmla="*/ 0 h 2906905"/>
                <a:gd name="connsiteX1" fmla="*/ 1025137 w 2142078"/>
                <a:gd name="connsiteY1" fmla="*/ 45899 h 2906905"/>
                <a:gd name="connsiteX2" fmla="*/ 2142078 w 2142078"/>
                <a:gd name="connsiteY2" fmla="*/ 2646813 h 2906905"/>
                <a:gd name="connsiteX3" fmla="*/ 1392351 w 2142078"/>
                <a:gd name="connsiteY3" fmla="*/ 2906905 h 2906905"/>
                <a:gd name="connsiteX4" fmla="*/ 61201 w 2142078"/>
                <a:gd name="connsiteY4" fmla="*/ 15300 h 2906905"/>
                <a:gd name="connsiteX5" fmla="*/ 61201 w 2142078"/>
                <a:gd name="connsiteY5" fmla="*/ 15300 h 2906905"/>
                <a:gd name="connsiteX6" fmla="*/ 61201 w 2142078"/>
                <a:gd name="connsiteY6" fmla="*/ 15300 h 2906905"/>
                <a:gd name="connsiteX0" fmla="*/ 0 w 2142078"/>
                <a:gd name="connsiteY0" fmla="*/ 214193 h 3121098"/>
                <a:gd name="connsiteX1" fmla="*/ 887432 w 2142078"/>
                <a:gd name="connsiteY1" fmla="*/ 0 h 3121098"/>
                <a:gd name="connsiteX2" fmla="*/ 2142078 w 2142078"/>
                <a:gd name="connsiteY2" fmla="*/ 2861006 h 3121098"/>
                <a:gd name="connsiteX3" fmla="*/ 1392351 w 2142078"/>
                <a:gd name="connsiteY3" fmla="*/ 3121098 h 3121098"/>
                <a:gd name="connsiteX4" fmla="*/ 61201 w 2142078"/>
                <a:gd name="connsiteY4" fmla="*/ 229493 h 3121098"/>
                <a:gd name="connsiteX5" fmla="*/ 61201 w 2142078"/>
                <a:gd name="connsiteY5" fmla="*/ 229493 h 3121098"/>
                <a:gd name="connsiteX6" fmla="*/ 61201 w 2142078"/>
                <a:gd name="connsiteY6" fmla="*/ 229493 h 3121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2078" h="3121098">
                  <a:moveTo>
                    <a:pt x="0" y="214193"/>
                  </a:moveTo>
                  <a:lnTo>
                    <a:pt x="887432" y="0"/>
                  </a:lnTo>
                  <a:lnTo>
                    <a:pt x="2142078" y="2861006"/>
                  </a:lnTo>
                  <a:lnTo>
                    <a:pt x="1392351" y="3121098"/>
                  </a:lnTo>
                  <a:lnTo>
                    <a:pt x="61201" y="229493"/>
                  </a:lnTo>
                  <a:lnTo>
                    <a:pt x="61201" y="229493"/>
                  </a:lnTo>
                  <a:lnTo>
                    <a:pt x="61201" y="229493"/>
                  </a:lnTo>
                </a:path>
              </a:pathLst>
            </a:cu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54" name="TextBox 53"/>
          <p:cNvSpPr txBox="1"/>
          <p:nvPr/>
        </p:nvSpPr>
        <p:spPr>
          <a:xfrm>
            <a:off x="5803900" y="4813300"/>
            <a:ext cx="1066800" cy="276999"/>
          </a:xfrm>
          <a:prstGeom prst="rect">
            <a:avLst/>
          </a:prstGeom>
          <a:noFill/>
        </p:spPr>
        <p:txBody>
          <a:bodyPr wrap="square" rtlCol="0">
            <a:spAutoFit/>
          </a:bodyPr>
          <a:lstStyle/>
          <a:p>
            <a:r>
              <a:rPr lang="en-US" sz="1200" dirty="0" smtClean="0">
                <a:solidFill>
                  <a:srgbClr val="18579B"/>
                </a:solidFill>
              </a:rPr>
              <a:t>Citation</a:t>
            </a:r>
            <a:endParaRPr lang="en-US" sz="1200" dirty="0">
              <a:solidFill>
                <a:srgbClr val="18579B"/>
              </a:solidFill>
            </a:endParaRPr>
          </a:p>
        </p:txBody>
      </p:sp>
      <p:sp>
        <p:nvSpPr>
          <p:cNvPr id="55" name="TextBox 54"/>
          <p:cNvSpPr txBox="1"/>
          <p:nvPr/>
        </p:nvSpPr>
        <p:spPr>
          <a:xfrm>
            <a:off x="5918200" y="6261100"/>
            <a:ext cx="584200" cy="276999"/>
          </a:xfrm>
          <a:prstGeom prst="rect">
            <a:avLst/>
          </a:prstGeom>
          <a:noFill/>
        </p:spPr>
        <p:txBody>
          <a:bodyPr wrap="square" rtlCol="0">
            <a:spAutoFit/>
          </a:bodyPr>
          <a:lstStyle/>
          <a:p>
            <a:r>
              <a:rPr lang="en-US" sz="1200" dirty="0" smtClean="0"/>
              <a:t>DC-8</a:t>
            </a:r>
            <a:endParaRPr lang="en-US" sz="12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1"/>
          <p:cNvSpPr txBox="1">
            <a:spLocks/>
          </p:cNvSpPr>
          <p:nvPr/>
        </p:nvSpPr>
        <p:spPr>
          <a:xfrm>
            <a:off x="411238" y="0"/>
            <a:ext cx="8321524" cy="913652"/>
          </a:xfrm>
          <a:prstGeom prst="rect">
            <a:avLst/>
          </a:prstGeom>
        </p:spPr>
        <p:txBody>
          <a:bodyPr vert="horz" lIns="91440" tIns="45720" rIns="91440" bIns="45720" rtlCol="0" anchor="b" anchorCtr="0">
            <a:noAutofit/>
          </a:bodyPr>
          <a:lstStyle/>
          <a:p>
            <a:pPr lvl="0" defTabSz="914400">
              <a:spcBef>
                <a:spcPct val="0"/>
              </a:spcBef>
            </a:pPr>
            <a:r>
              <a:rPr lang="en-US" sz="3800" dirty="0" smtClean="0">
                <a:solidFill>
                  <a:srgbClr val="900000"/>
                </a:solidFill>
              </a:rPr>
              <a:t>Summary of OLYMPEX</a:t>
            </a:r>
            <a:endParaRPr kumimoji="0" lang="en-US" sz="3800" b="0" i="0" u="none" strike="noStrike" kern="1200" cap="none" spc="0" normalizeH="0" baseline="0" noProof="0" dirty="0">
              <a:ln>
                <a:noFill/>
              </a:ln>
              <a:solidFill>
                <a:srgbClr val="900000"/>
              </a:solidFill>
              <a:effectLst/>
              <a:uLnTx/>
              <a:uFillTx/>
              <a:latin typeface="+mj-lt"/>
              <a:ea typeface="+mj-ea"/>
              <a:cs typeface="+mj-cs"/>
            </a:endParaRPr>
          </a:p>
        </p:txBody>
      </p:sp>
      <p:sp>
        <p:nvSpPr>
          <p:cNvPr id="6" name="Content Placeholder 2"/>
          <p:cNvSpPr txBox="1">
            <a:spLocks/>
          </p:cNvSpPr>
          <p:nvPr/>
        </p:nvSpPr>
        <p:spPr>
          <a:xfrm>
            <a:off x="411917" y="939800"/>
            <a:ext cx="8503483" cy="5918200"/>
          </a:xfrm>
          <a:prstGeom prst="rect">
            <a:avLst/>
          </a:prstGeom>
        </p:spPr>
        <p:txBody>
          <a:bodyPr vert="horz" lIns="91440" tIns="45720" rIns="91440" bIns="45720" rtlCol="0">
            <a:normAutofit fontScale="77500" lnSpcReduction="20000"/>
          </a:bodyPr>
          <a:lstStyle/>
          <a:p>
            <a:pPr marL="282575" lvl="1" indent="-282575" defTabSz="914400">
              <a:spcBef>
                <a:spcPts val="2000"/>
              </a:spcBef>
              <a:buFont typeface="Wingdings 2" pitchFamily="18" charset="2"/>
              <a:buChar char=""/>
            </a:pPr>
            <a:r>
              <a:rPr lang="en-US" sz="2595" b="1" dirty="0" smtClean="0">
                <a:solidFill>
                  <a:srgbClr val="1F497D"/>
                </a:solidFill>
              </a:rPr>
              <a:t>Field campaign Fall 2015 – Winter 2016</a:t>
            </a:r>
          </a:p>
          <a:p>
            <a:pPr marL="739775" lvl="2" indent="-282575" defTabSz="914400">
              <a:spcBef>
                <a:spcPts val="2000"/>
              </a:spcBef>
              <a:buFont typeface="Wingdings 2" pitchFamily="18" charset="2"/>
              <a:buChar char=""/>
            </a:pPr>
            <a:r>
              <a:rPr lang="en-US" sz="2200" dirty="0" smtClean="0">
                <a:solidFill>
                  <a:srgbClr val="1F497D"/>
                </a:solidFill>
              </a:rPr>
              <a:t>Located on Olympic Peninsula within the </a:t>
            </a:r>
            <a:r>
              <a:rPr lang="en-US" sz="2200" dirty="0" err="1" smtClean="0">
                <a:solidFill>
                  <a:srgbClr val="1F497D"/>
                </a:solidFill>
              </a:rPr>
              <a:t>midlatitude</a:t>
            </a:r>
            <a:r>
              <a:rPr lang="en-US" sz="2200" dirty="0" smtClean="0">
                <a:solidFill>
                  <a:srgbClr val="1F497D"/>
                </a:solidFill>
              </a:rPr>
              <a:t> winter-time storm track</a:t>
            </a:r>
          </a:p>
          <a:p>
            <a:pPr marL="739775" lvl="2" indent="-282575" defTabSz="914400">
              <a:spcBef>
                <a:spcPts val="2000"/>
              </a:spcBef>
              <a:buFont typeface="Wingdings 2" pitchFamily="18" charset="2"/>
              <a:buChar char=""/>
            </a:pPr>
            <a:r>
              <a:rPr lang="en-US" sz="2200" dirty="0" smtClean="0">
                <a:solidFill>
                  <a:srgbClr val="1F497D"/>
                </a:solidFill>
              </a:rPr>
              <a:t>Sample precipitation systems from ocean to coast to complex terrain</a:t>
            </a:r>
          </a:p>
          <a:p>
            <a:pPr marL="282575" lvl="1" indent="-282575" defTabSz="914400">
              <a:spcBef>
                <a:spcPts val="2000"/>
              </a:spcBef>
              <a:buFont typeface="Wingdings 2" pitchFamily="18" charset="2"/>
              <a:buChar char=""/>
            </a:pPr>
            <a:r>
              <a:rPr lang="en-US" sz="2595" b="1" dirty="0" smtClean="0">
                <a:solidFill>
                  <a:schemeClr val="accent6">
                    <a:lumMod val="75000"/>
                  </a:schemeClr>
                </a:solidFill>
              </a:rPr>
              <a:t>Current activities this winter</a:t>
            </a:r>
          </a:p>
          <a:p>
            <a:pPr marL="739775" lvl="2" indent="-282575" defTabSz="914400">
              <a:spcBef>
                <a:spcPts val="2000"/>
              </a:spcBef>
              <a:buFont typeface="Wingdings 2" pitchFamily="18" charset="2"/>
              <a:buChar char=""/>
            </a:pPr>
            <a:r>
              <a:rPr lang="en-US" sz="2200" dirty="0" smtClean="0">
                <a:solidFill>
                  <a:schemeClr val="accent6">
                    <a:lumMod val="75000"/>
                  </a:schemeClr>
                </a:solidFill>
              </a:rPr>
              <a:t>Testing out instrumentation in difficult environments (Hurricane Ridge, </a:t>
            </a:r>
            <a:r>
              <a:rPr lang="en-US" sz="2200" dirty="0" err="1" smtClean="0">
                <a:solidFill>
                  <a:schemeClr val="accent6">
                    <a:lumMod val="75000"/>
                  </a:schemeClr>
                </a:solidFill>
              </a:rPr>
              <a:t>Wynoochee</a:t>
            </a:r>
            <a:r>
              <a:rPr lang="en-US" sz="2200" dirty="0" smtClean="0">
                <a:solidFill>
                  <a:schemeClr val="accent6">
                    <a:lumMod val="75000"/>
                  </a:schemeClr>
                </a:solidFill>
              </a:rPr>
              <a:t> – can solar panels work??, Low Divide mock-up – very remote mountain site)</a:t>
            </a:r>
          </a:p>
          <a:p>
            <a:pPr marL="739775" lvl="2" indent="-282575" defTabSz="914400">
              <a:spcBef>
                <a:spcPts val="2000"/>
              </a:spcBef>
              <a:buFont typeface="Wingdings 2" pitchFamily="18" charset="2"/>
              <a:buChar char=""/>
            </a:pPr>
            <a:r>
              <a:rPr lang="en-US" sz="2200" dirty="0" smtClean="0">
                <a:solidFill>
                  <a:schemeClr val="accent6">
                    <a:lumMod val="75000"/>
                  </a:schemeClr>
                </a:solidFill>
              </a:rPr>
              <a:t>Securing NPOL site location</a:t>
            </a:r>
          </a:p>
          <a:p>
            <a:pPr marL="739775" lvl="2" indent="-282575" defTabSz="914400">
              <a:spcBef>
                <a:spcPts val="2000"/>
              </a:spcBef>
              <a:buFont typeface="Wingdings 2" pitchFamily="18" charset="2"/>
              <a:buChar char=""/>
            </a:pPr>
            <a:r>
              <a:rPr lang="en-US" sz="2200" dirty="0" smtClean="0">
                <a:solidFill>
                  <a:schemeClr val="accent6">
                    <a:lumMod val="75000"/>
                  </a:schemeClr>
                </a:solidFill>
              </a:rPr>
              <a:t>Installing snow cameras to measure snow depth/SWE as we speak</a:t>
            </a:r>
          </a:p>
          <a:p>
            <a:pPr marL="282575" lvl="1" indent="-282575" defTabSz="914400">
              <a:spcBef>
                <a:spcPts val="2000"/>
              </a:spcBef>
              <a:buFont typeface="Wingdings 2" pitchFamily="18" charset="2"/>
              <a:buChar char=""/>
            </a:pPr>
            <a:r>
              <a:rPr lang="en-US" sz="2595" b="1" dirty="0" smtClean="0">
                <a:solidFill>
                  <a:schemeClr val="bg1"/>
                </a:solidFill>
              </a:rPr>
              <a:t>To be addressed in coming months</a:t>
            </a:r>
          </a:p>
          <a:p>
            <a:pPr marL="739775" lvl="2" indent="-282575" defTabSz="914400">
              <a:spcBef>
                <a:spcPts val="2000"/>
              </a:spcBef>
              <a:buFont typeface="Wingdings 2" pitchFamily="18" charset="2"/>
              <a:buChar char=""/>
            </a:pPr>
            <a:r>
              <a:rPr lang="en-US" sz="2162" dirty="0" smtClean="0">
                <a:solidFill>
                  <a:schemeClr val="bg1"/>
                </a:solidFill>
              </a:rPr>
              <a:t>Aircraft coordination</a:t>
            </a:r>
          </a:p>
          <a:p>
            <a:pPr marL="739775" lvl="2" indent="-282575" defTabSz="914400">
              <a:spcBef>
                <a:spcPts val="2000"/>
              </a:spcBef>
              <a:buFont typeface="Wingdings 2" pitchFamily="18" charset="2"/>
              <a:buChar char=""/>
            </a:pPr>
            <a:r>
              <a:rPr lang="en-US" sz="2162" dirty="0" smtClean="0">
                <a:solidFill>
                  <a:schemeClr val="bg1"/>
                </a:solidFill>
              </a:rPr>
              <a:t>Chehalis basin rain gauge network</a:t>
            </a:r>
          </a:p>
          <a:p>
            <a:pPr marL="739775" lvl="2" indent="-282575" defTabSz="914400">
              <a:spcBef>
                <a:spcPts val="2000"/>
              </a:spcBef>
              <a:buFont typeface="Wingdings 2" pitchFamily="18" charset="2"/>
              <a:buChar char=""/>
            </a:pPr>
            <a:r>
              <a:rPr lang="en-US" sz="2162" dirty="0" err="1" smtClean="0">
                <a:solidFill>
                  <a:schemeClr val="bg1"/>
                </a:solidFill>
              </a:rPr>
              <a:t>Rawinsonde</a:t>
            </a:r>
            <a:r>
              <a:rPr lang="en-US" sz="2162" dirty="0" smtClean="0">
                <a:solidFill>
                  <a:schemeClr val="bg1"/>
                </a:solidFill>
              </a:rPr>
              <a:t> network</a:t>
            </a:r>
          </a:p>
          <a:p>
            <a:pPr marL="739775" lvl="2" indent="-282575" defTabSz="914400">
              <a:spcBef>
                <a:spcPts val="2000"/>
              </a:spcBef>
            </a:pPr>
            <a:r>
              <a:rPr lang="en-US" sz="2200" dirty="0" smtClean="0">
                <a:solidFill>
                  <a:srgbClr val="1F497D"/>
                </a:solidFill>
              </a:rPr>
              <a:t>			</a:t>
            </a:r>
          </a:p>
          <a:p>
            <a:pPr marL="282575" lvl="1" indent="-282575" defTabSz="914400">
              <a:spcBef>
                <a:spcPts val="2000"/>
              </a:spcBef>
              <a:buFont typeface="Wingdings 2" pitchFamily="18" charset="2"/>
              <a:buChar char=""/>
            </a:pPr>
            <a:endParaRPr lang="en-US" sz="2200" dirty="0" smtClean="0">
              <a:solidFill>
                <a:srgbClr val="1F497D"/>
              </a:solidFill>
            </a:endParaRPr>
          </a:p>
          <a:p>
            <a:pPr marL="282575" lvl="1" indent="-282575" defTabSz="914400">
              <a:spcBef>
                <a:spcPts val="2000"/>
              </a:spcBef>
              <a:buFont typeface="Wingdings 2" pitchFamily="18" charset="2"/>
              <a:buChar char=""/>
            </a:pPr>
            <a:endParaRPr lang="en-US" sz="2200" dirty="0" smtClean="0">
              <a:solidFill>
                <a:srgbClr val="1F497D"/>
              </a:solidFill>
            </a:endParaRPr>
          </a:p>
          <a:p>
            <a:pPr marL="282575" lvl="1" indent="-282575" defTabSz="914400">
              <a:spcBef>
                <a:spcPts val="2000"/>
              </a:spcBef>
              <a:buFont typeface="Wingdings 2" pitchFamily="18" charset="2"/>
              <a:buChar char=""/>
            </a:pPr>
            <a:endParaRPr lang="en-US" sz="2200" dirty="0" smtClean="0">
              <a:solidFill>
                <a:srgbClr val="1F497D"/>
              </a:solidFill>
            </a:endParaRPr>
          </a:p>
          <a:p>
            <a:pPr marL="282575" lvl="1" indent="-282575" defTabSz="914400">
              <a:spcBef>
                <a:spcPts val="2000"/>
              </a:spcBef>
              <a:buFont typeface="Wingdings 2" pitchFamily="18" charset="2"/>
              <a:buChar char=""/>
            </a:pPr>
            <a:endParaRPr lang="en-US" sz="2200" dirty="0" smtClean="0">
              <a:solidFill>
                <a:srgbClr val="1F497D"/>
              </a:solidFill>
            </a:endParaRPr>
          </a:p>
          <a:p>
            <a:pPr marL="739775" lvl="1" indent="-282575" defTabSz="914400">
              <a:spcBef>
                <a:spcPts val="2000"/>
              </a:spcBef>
              <a:buFont typeface="Wingdings 2" pitchFamily="18" charset="2"/>
              <a:buChar char=""/>
            </a:pPr>
            <a:endParaRPr kumimoji="0" lang="en-US" sz="2200" b="0" i="0" u="none" strike="noStrike" kern="1200" cap="none" spc="0" normalizeH="0" noProof="0" dirty="0" smtClean="0">
              <a:ln>
                <a:noFill/>
              </a:ln>
              <a:solidFill>
                <a:srgbClr val="1F497D"/>
              </a:solidFill>
              <a:effectLst/>
              <a:uLnTx/>
              <a:uFillTx/>
              <a:latin typeface="+mn-lt"/>
              <a:ea typeface="+mn-ea"/>
              <a:cs typeface="+mn-cs"/>
            </a:endParaRPr>
          </a:p>
          <a:p>
            <a:pPr marL="282575" marR="0" lvl="0" indent="-282575" algn="l" defTabSz="914400" rtl="0" eaLnBrk="1" fontAlgn="auto" latinLnBrk="0" hangingPunct="1">
              <a:lnSpc>
                <a:spcPct val="100000"/>
              </a:lnSpc>
              <a:spcBef>
                <a:spcPts val="2000"/>
              </a:spcBef>
              <a:spcAft>
                <a:spcPts val="0"/>
              </a:spcAft>
              <a:buClrTx/>
              <a:buSzTx/>
              <a:buFont typeface="Wingdings 2" pitchFamily="18" charset="2"/>
              <a:buChar char=""/>
              <a:tabLst/>
              <a:defRPr/>
            </a:pPr>
            <a:endParaRPr kumimoji="0" lang="en-US" sz="2200" b="0" i="0" u="none" strike="noStrike" kern="1200" cap="none" spc="0" normalizeH="0" baseline="0" noProof="0" dirty="0" smtClean="0">
              <a:ln>
                <a:noFill/>
              </a:ln>
              <a:solidFill>
                <a:srgbClr val="1F497D"/>
              </a:solidFill>
              <a:effectLst/>
              <a:uLnTx/>
              <a:uFillTx/>
              <a:latin typeface="+mn-lt"/>
              <a:ea typeface="+mn-ea"/>
              <a:cs typeface="+mn-cs"/>
            </a:endParaRPr>
          </a:p>
        </p:txBody>
      </p:sp>
      <p:pic>
        <p:nvPicPr>
          <p:cNvPr id="4" name="Picture 3" descr="logo_image2.png"/>
          <p:cNvPicPr>
            <a:picLocks noChangeAspect="1"/>
          </p:cNvPicPr>
          <p:nvPr/>
        </p:nvPicPr>
        <p:blipFill>
          <a:blip r:embed="rId2"/>
          <a:stretch>
            <a:fillRect/>
          </a:stretch>
        </p:blipFill>
        <p:spPr>
          <a:xfrm>
            <a:off x="6896100" y="248998"/>
            <a:ext cx="1462617" cy="1239962"/>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1"/>
          <p:cNvSpPr txBox="1">
            <a:spLocks/>
          </p:cNvSpPr>
          <p:nvPr/>
        </p:nvSpPr>
        <p:spPr>
          <a:xfrm>
            <a:off x="411238" y="2032747"/>
            <a:ext cx="8321524" cy="913652"/>
          </a:xfrm>
          <a:prstGeom prst="rect">
            <a:avLst/>
          </a:prstGeom>
        </p:spPr>
        <p:txBody>
          <a:bodyPr vert="horz" lIns="91440" tIns="45720" rIns="91440" bIns="45720" rtlCol="0" anchor="b" anchorCtr="0">
            <a:noAutofit/>
          </a:bodyPr>
          <a:lstStyle/>
          <a:p>
            <a:pPr lvl="0" defTabSz="914400">
              <a:spcBef>
                <a:spcPct val="0"/>
              </a:spcBef>
            </a:pPr>
            <a:r>
              <a:rPr lang="en-US" sz="3800" dirty="0" smtClean="0">
                <a:solidFill>
                  <a:srgbClr val="9C5238"/>
                </a:solidFill>
              </a:rPr>
              <a:t>End</a:t>
            </a:r>
            <a:endParaRPr kumimoji="0" lang="en-US" sz="3800" b="0" i="0" u="none" strike="noStrike" kern="1200" cap="none" spc="0" normalizeH="0" baseline="0" noProof="0" dirty="0">
              <a:ln>
                <a:noFill/>
              </a:ln>
              <a:solidFill>
                <a:srgbClr val="9C5238"/>
              </a:solidFill>
              <a:effectLst/>
              <a:uLnTx/>
              <a:uFillTx/>
              <a:latin typeface="+mj-lt"/>
              <a:ea typeface="+mj-ea"/>
              <a:cs typeface="+mj-cs"/>
            </a:endParaRPr>
          </a:p>
        </p:txBody>
      </p:sp>
      <p:sp>
        <p:nvSpPr>
          <p:cNvPr id="6" name="Content Placeholder 2"/>
          <p:cNvSpPr txBox="1">
            <a:spLocks/>
          </p:cNvSpPr>
          <p:nvPr/>
        </p:nvSpPr>
        <p:spPr>
          <a:xfrm>
            <a:off x="411917" y="2857500"/>
            <a:ext cx="7583487" cy="3098798"/>
          </a:xfrm>
          <a:prstGeom prst="rect">
            <a:avLst/>
          </a:prstGeom>
        </p:spPr>
        <p:txBody>
          <a:bodyPr vert="horz" lIns="91440" tIns="45720" rIns="91440" bIns="45720" rtlCol="0">
            <a:normAutofit/>
          </a:bodyPr>
          <a:lstStyle/>
          <a:p>
            <a:pPr marL="0" lvl="1" defTabSz="914400">
              <a:spcBef>
                <a:spcPts val="2000"/>
              </a:spcBef>
            </a:pPr>
            <a:r>
              <a:rPr lang="en-US" sz="2200" dirty="0" smtClean="0">
                <a:solidFill>
                  <a:srgbClr val="1F497D"/>
                </a:solidFill>
              </a:rPr>
              <a:t>Supported by NASA grants NNX13AG71G, and NNX12AL54G</a:t>
            </a:r>
          </a:p>
          <a:p>
            <a:pPr marL="739775" lvl="2" indent="-282575" defTabSz="914400">
              <a:spcBef>
                <a:spcPts val="2000"/>
              </a:spcBef>
            </a:pPr>
            <a:r>
              <a:rPr lang="en-US" sz="2200" dirty="0" smtClean="0">
                <a:solidFill>
                  <a:srgbClr val="1F497D"/>
                </a:solidFill>
              </a:rPr>
              <a:t>			</a:t>
            </a:r>
          </a:p>
          <a:p>
            <a:pPr marL="282575" lvl="1" indent="-282575" defTabSz="914400">
              <a:spcBef>
                <a:spcPts val="2000"/>
              </a:spcBef>
              <a:buFont typeface="Wingdings 2" pitchFamily="18" charset="2"/>
              <a:buChar char=""/>
            </a:pPr>
            <a:endParaRPr lang="en-US" sz="2200" dirty="0" smtClean="0">
              <a:solidFill>
                <a:srgbClr val="1F497D"/>
              </a:solidFill>
            </a:endParaRPr>
          </a:p>
          <a:p>
            <a:pPr marL="282575" lvl="1" indent="-282575" defTabSz="914400">
              <a:spcBef>
                <a:spcPts val="2000"/>
              </a:spcBef>
              <a:buFont typeface="Wingdings 2" pitchFamily="18" charset="2"/>
              <a:buChar char=""/>
            </a:pPr>
            <a:endParaRPr lang="en-US" sz="2200" dirty="0" smtClean="0">
              <a:solidFill>
                <a:srgbClr val="1F497D"/>
              </a:solidFill>
            </a:endParaRPr>
          </a:p>
          <a:p>
            <a:pPr marL="282575" lvl="1" indent="-282575" defTabSz="914400">
              <a:spcBef>
                <a:spcPts val="2000"/>
              </a:spcBef>
              <a:buFont typeface="Wingdings 2" pitchFamily="18" charset="2"/>
              <a:buChar char=""/>
            </a:pPr>
            <a:endParaRPr lang="en-US" sz="2200" dirty="0" smtClean="0">
              <a:solidFill>
                <a:srgbClr val="1F497D"/>
              </a:solidFill>
            </a:endParaRPr>
          </a:p>
          <a:p>
            <a:pPr marL="282575" lvl="1" indent="-282575" defTabSz="914400">
              <a:spcBef>
                <a:spcPts val="2000"/>
              </a:spcBef>
              <a:buFont typeface="Wingdings 2" pitchFamily="18" charset="2"/>
              <a:buChar char=""/>
            </a:pPr>
            <a:endParaRPr lang="en-US" sz="2200" dirty="0" smtClean="0">
              <a:solidFill>
                <a:srgbClr val="1F497D"/>
              </a:solidFill>
            </a:endParaRPr>
          </a:p>
          <a:p>
            <a:pPr marL="739775" lvl="1" indent="-282575" defTabSz="914400">
              <a:spcBef>
                <a:spcPts val="2000"/>
              </a:spcBef>
              <a:buFont typeface="Wingdings 2" pitchFamily="18" charset="2"/>
              <a:buChar char=""/>
            </a:pPr>
            <a:endParaRPr kumimoji="0" lang="en-US" sz="2200" b="0" i="0" u="none" strike="noStrike" kern="1200" cap="none" spc="0" normalizeH="0" noProof="0" dirty="0" smtClean="0">
              <a:ln>
                <a:noFill/>
              </a:ln>
              <a:solidFill>
                <a:srgbClr val="1F497D"/>
              </a:solidFill>
              <a:effectLst/>
              <a:uLnTx/>
              <a:uFillTx/>
              <a:latin typeface="+mn-lt"/>
              <a:ea typeface="+mn-ea"/>
              <a:cs typeface="+mn-cs"/>
            </a:endParaRPr>
          </a:p>
          <a:p>
            <a:pPr marL="282575" marR="0" lvl="0" indent="-282575" algn="l" defTabSz="914400" rtl="0" eaLnBrk="1" fontAlgn="auto" latinLnBrk="0" hangingPunct="1">
              <a:lnSpc>
                <a:spcPct val="100000"/>
              </a:lnSpc>
              <a:spcBef>
                <a:spcPts val="2000"/>
              </a:spcBef>
              <a:spcAft>
                <a:spcPts val="0"/>
              </a:spcAft>
              <a:buClrTx/>
              <a:buSzTx/>
              <a:buFont typeface="Wingdings 2" pitchFamily="18" charset="2"/>
              <a:buChar char=""/>
              <a:tabLst/>
              <a:defRPr/>
            </a:pPr>
            <a:endParaRPr kumimoji="0" lang="en-US" sz="2200" b="0" i="0" u="none" strike="noStrike" kern="1200" cap="none" spc="0" normalizeH="0" baseline="0" noProof="0" dirty="0" smtClean="0">
              <a:ln>
                <a:noFill/>
              </a:ln>
              <a:solidFill>
                <a:srgbClr val="1F497D"/>
              </a:solidFill>
              <a:effectLst/>
              <a:uLnTx/>
              <a:uFillTx/>
              <a:latin typeface="+mn-lt"/>
              <a:ea typeface="+mn-ea"/>
              <a:cs typeface="+mn-cs"/>
            </a:endParaRPr>
          </a:p>
        </p:txBody>
      </p:sp>
      <p:pic>
        <p:nvPicPr>
          <p:cNvPr id="4" name="Picture 3" descr="logo_image2.png"/>
          <p:cNvPicPr>
            <a:picLocks noChangeAspect="1"/>
          </p:cNvPicPr>
          <p:nvPr/>
        </p:nvPicPr>
        <p:blipFill>
          <a:blip r:embed="rId2"/>
          <a:stretch>
            <a:fillRect/>
          </a:stretch>
        </p:blipFill>
        <p:spPr>
          <a:xfrm>
            <a:off x="7740227" y="223598"/>
            <a:ext cx="1164590" cy="987304"/>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931772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B3742"/>
                </a:solidFill>
              </a:rPr>
              <a:t>Review of the goals of OLYMPEX</a:t>
            </a:r>
            <a:endParaRPr lang="en-US" dirty="0">
              <a:solidFill>
                <a:srgbClr val="1B3742"/>
              </a:solidFill>
            </a:endParaRPr>
          </a:p>
        </p:txBody>
      </p:sp>
      <p:sp>
        <p:nvSpPr>
          <p:cNvPr id="3" name="Content Placeholder 2"/>
          <p:cNvSpPr>
            <a:spLocks noGrp="1"/>
          </p:cNvSpPr>
          <p:nvPr>
            <p:ph idx="1"/>
          </p:nvPr>
        </p:nvSpPr>
        <p:spPr>
          <a:xfrm>
            <a:off x="780256" y="2679699"/>
            <a:ext cx="7583487" cy="3936795"/>
          </a:xfrm>
          <a:noFill/>
        </p:spPr>
        <p:txBody>
          <a:bodyPr>
            <a:normAutofit lnSpcReduction="10000"/>
          </a:bodyPr>
          <a:lstStyle/>
          <a:p>
            <a:r>
              <a:rPr lang="en-US" dirty="0" smtClean="0">
                <a:solidFill>
                  <a:srgbClr val="FFFFFF"/>
                </a:solidFill>
              </a:rPr>
              <a:t>Physical validation of the precipitation (rain and snow) algorithms for both the GMI and DPR.</a:t>
            </a:r>
          </a:p>
          <a:p>
            <a:r>
              <a:rPr lang="en-US" dirty="0" smtClean="0">
                <a:solidFill>
                  <a:srgbClr val="FFFFFF"/>
                </a:solidFill>
              </a:rPr>
              <a:t>How precipitation mechanisms in </a:t>
            </a:r>
            <a:r>
              <a:rPr lang="en-US" dirty="0" err="1" smtClean="0">
                <a:solidFill>
                  <a:srgbClr val="FFFFFF"/>
                </a:solidFill>
              </a:rPr>
              <a:t>midlatitude</a:t>
            </a:r>
            <a:r>
              <a:rPr lang="en-US" dirty="0" smtClean="0">
                <a:solidFill>
                  <a:srgbClr val="FFFFFF"/>
                </a:solidFill>
              </a:rPr>
              <a:t> frontal systems and their modification by terrain affect GPM rainfall estimation uncertainties.</a:t>
            </a:r>
          </a:p>
          <a:p>
            <a:r>
              <a:rPr lang="en-US" dirty="0" smtClean="0">
                <a:solidFill>
                  <a:srgbClr val="FFFFFF"/>
                </a:solidFill>
              </a:rPr>
              <a:t>Quantifying the accuracy and uncertainty of the GPM precipitation data and its hydrologic applicability.</a:t>
            </a:r>
          </a:p>
          <a:p>
            <a:r>
              <a:rPr lang="en-US" dirty="0" smtClean="0">
                <a:solidFill>
                  <a:srgbClr val="FFFFFF"/>
                </a:solidFill>
              </a:rPr>
              <a:t>Merging numerical modeling and satellite observations to optimize precipitation estimation in hybrid monitoring systems of the future.</a:t>
            </a:r>
          </a:p>
          <a:p>
            <a:endParaRPr lang="en-US" dirty="0"/>
          </a:p>
        </p:txBody>
      </p:sp>
      <p:pic>
        <p:nvPicPr>
          <p:cNvPr id="4" name="Picture 3" descr="logo_image2.png"/>
          <p:cNvPicPr>
            <a:picLocks noChangeAspect="1"/>
          </p:cNvPicPr>
          <p:nvPr/>
        </p:nvPicPr>
        <p:blipFill>
          <a:blip r:embed="rId2"/>
          <a:stretch>
            <a:fillRect/>
          </a:stretch>
        </p:blipFill>
        <p:spPr>
          <a:xfrm>
            <a:off x="7740227" y="223598"/>
            <a:ext cx="1164590" cy="987304"/>
          </a:xfrm>
          <a:prstGeom prst="rect">
            <a:avLst/>
          </a:prstGeom>
        </p:spPr>
      </p:pic>
      <p:pic>
        <p:nvPicPr>
          <p:cNvPr id="5" name="Picture 4" descr="583773main_GPM_Banner_1_full.jpg"/>
          <p:cNvPicPr>
            <a:picLocks noChangeAspect="1"/>
          </p:cNvPicPr>
          <p:nvPr/>
        </p:nvPicPr>
        <p:blipFill>
          <a:blip r:embed="rId3"/>
          <a:stretch>
            <a:fillRect/>
          </a:stretch>
        </p:blipFill>
        <p:spPr>
          <a:xfrm>
            <a:off x="698500" y="1457324"/>
            <a:ext cx="1612900" cy="1209675"/>
          </a:xfrm>
          <a:prstGeom prst="rect">
            <a:avLst/>
          </a:prstGeom>
        </p:spPr>
      </p:pic>
      <p:pic>
        <p:nvPicPr>
          <p:cNvPr id="6" name="Picture 5" descr="201401110000_ir_surface.gif"/>
          <p:cNvPicPr>
            <a:picLocks noChangeAspect="1"/>
          </p:cNvPicPr>
          <p:nvPr/>
        </p:nvPicPr>
        <p:blipFill>
          <a:blip r:embed="rId4"/>
          <a:srcRect l="25833" t="28737" r="26111" b="26685"/>
          <a:stretch>
            <a:fillRect/>
          </a:stretch>
        </p:blipFill>
        <p:spPr>
          <a:xfrm>
            <a:off x="2565400" y="1460500"/>
            <a:ext cx="1790700" cy="1236929"/>
          </a:xfrm>
          <a:prstGeom prst="rect">
            <a:avLst/>
          </a:prstGeom>
        </p:spPr>
      </p:pic>
      <p:pic>
        <p:nvPicPr>
          <p:cNvPr id="7" name="Picture 6" descr="090108_winter_weather_2.jpg"/>
          <p:cNvPicPr>
            <a:picLocks noChangeAspect="1"/>
          </p:cNvPicPr>
          <p:nvPr/>
        </p:nvPicPr>
        <p:blipFill>
          <a:blip r:embed="rId5"/>
          <a:stretch>
            <a:fillRect/>
          </a:stretch>
        </p:blipFill>
        <p:spPr>
          <a:xfrm>
            <a:off x="4572000" y="1473200"/>
            <a:ext cx="1874878" cy="1244600"/>
          </a:xfrm>
          <a:prstGeom prst="rect">
            <a:avLst/>
          </a:prstGeom>
        </p:spPr>
      </p:pic>
      <p:pic>
        <p:nvPicPr>
          <p:cNvPr id="8" name="Picture 7" descr="2013022500_d4_ww_pcp3.09.0000.gif"/>
          <p:cNvPicPr>
            <a:picLocks noChangeAspect="1"/>
          </p:cNvPicPr>
          <p:nvPr/>
        </p:nvPicPr>
        <p:blipFill>
          <a:blip r:embed="rId6"/>
          <a:srcRect t="8333" b="5556"/>
          <a:stretch>
            <a:fillRect/>
          </a:stretch>
        </p:blipFill>
        <p:spPr>
          <a:xfrm>
            <a:off x="6688085" y="1485900"/>
            <a:ext cx="1592826" cy="12192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80256" y="469900"/>
            <a:ext cx="7583487" cy="698500"/>
          </a:xfrm>
        </p:spPr>
        <p:txBody>
          <a:bodyPr/>
          <a:lstStyle/>
          <a:p>
            <a:r>
              <a:rPr lang="en-US" sz="3200" dirty="0" smtClean="0">
                <a:solidFill>
                  <a:srgbClr val="1B3742"/>
                </a:solidFill>
              </a:rPr>
              <a:t>To achieve these goals, we need to observe:</a:t>
            </a:r>
            <a:endParaRPr lang="en-US" sz="3200" dirty="0">
              <a:solidFill>
                <a:srgbClr val="1B3742"/>
              </a:solidFill>
            </a:endParaRPr>
          </a:p>
        </p:txBody>
      </p:sp>
      <p:sp>
        <p:nvSpPr>
          <p:cNvPr id="3" name="Content Placeholder 2"/>
          <p:cNvSpPr>
            <a:spLocks noGrp="1"/>
          </p:cNvSpPr>
          <p:nvPr>
            <p:ph idx="1"/>
          </p:nvPr>
        </p:nvSpPr>
        <p:spPr>
          <a:xfrm>
            <a:off x="171450" y="2413000"/>
            <a:ext cx="8801100" cy="4267200"/>
          </a:xfrm>
        </p:spPr>
        <p:txBody>
          <a:bodyPr>
            <a:normAutofit fontScale="77500" lnSpcReduction="20000"/>
          </a:bodyPr>
          <a:lstStyle/>
          <a:p>
            <a:r>
              <a:rPr lang="en-US" sz="3097" dirty="0" smtClean="0"/>
              <a:t>Upstream Conditions</a:t>
            </a:r>
            <a:r>
              <a:rPr lang="en-US" sz="2595" dirty="0" smtClean="0"/>
              <a:t> </a:t>
            </a:r>
            <a:r>
              <a:rPr lang="en-US" dirty="0" smtClean="0"/>
              <a:t>– Meteorological conditions over the Pacific Ocean</a:t>
            </a:r>
          </a:p>
          <a:p>
            <a:r>
              <a:rPr lang="en-US" sz="3097" dirty="0" smtClean="0"/>
              <a:t>Rain and Snow </a:t>
            </a:r>
            <a:r>
              <a:rPr lang="en-US" dirty="0" smtClean="0"/>
              <a:t>– At multiple sites from coast, lowlands to mountain ridges</a:t>
            </a:r>
          </a:p>
          <a:p>
            <a:r>
              <a:rPr lang="en-US" sz="2824" dirty="0" smtClean="0"/>
              <a:t>Microphysics</a:t>
            </a:r>
            <a:r>
              <a:rPr lang="en-US" dirty="0" smtClean="0"/>
              <a:t> – Of precipitation in all sectors of </a:t>
            </a:r>
            <a:r>
              <a:rPr lang="en-US" dirty="0" err="1" smtClean="0"/>
              <a:t>midlatitude</a:t>
            </a:r>
            <a:r>
              <a:rPr lang="en-US" dirty="0" smtClean="0"/>
              <a:t> storms and variability in complex terrain</a:t>
            </a:r>
          </a:p>
          <a:p>
            <a:r>
              <a:rPr lang="en-US" sz="2824" dirty="0" err="1" smtClean="0"/>
              <a:t>Brightband</a:t>
            </a:r>
            <a:r>
              <a:rPr lang="en-US" dirty="0" smtClean="0"/>
              <a:t> – variability in height and over ocean, coastal, and mountain surfaces</a:t>
            </a:r>
          </a:p>
          <a:p>
            <a:r>
              <a:rPr lang="en-US" sz="3097" dirty="0" smtClean="0"/>
              <a:t>Seasonal Snowpack </a:t>
            </a:r>
            <a:r>
              <a:rPr lang="en-US" dirty="0" smtClean="0"/>
              <a:t>–  In terms of SWE over the higher terrain</a:t>
            </a:r>
          </a:p>
          <a:p>
            <a:r>
              <a:rPr lang="en-US" sz="3097" dirty="0" smtClean="0"/>
              <a:t>River</a:t>
            </a:r>
            <a:r>
              <a:rPr lang="en-US" dirty="0" smtClean="0"/>
              <a:t> – Response and runoff</a:t>
            </a:r>
          </a:p>
          <a:p>
            <a:r>
              <a:rPr lang="en-US" sz="3097" dirty="0" smtClean="0"/>
              <a:t>Emissivity</a:t>
            </a:r>
            <a:r>
              <a:rPr lang="en-US" dirty="0" smtClean="0"/>
              <a:t> –Of a variety of surfaces: ocean, coast, forest and snow-covered mountains</a:t>
            </a:r>
          </a:p>
        </p:txBody>
      </p:sp>
      <p:pic>
        <p:nvPicPr>
          <p:cNvPr id="4" name="Picture 3" descr="pretty_river copy.JPG"/>
          <p:cNvPicPr>
            <a:picLocks noChangeAspect="1"/>
          </p:cNvPicPr>
          <p:nvPr/>
        </p:nvPicPr>
        <p:blipFill>
          <a:blip r:embed="rId2"/>
          <a:stretch>
            <a:fillRect/>
          </a:stretch>
        </p:blipFill>
        <p:spPr>
          <a:xfrm>
            <a:off x="6172200" y="1279524"/>
            <a:ext cx="1612900" cy="1209675"/>
          </a:xfrm>
          <a:prstGeom prst="rect">
            <a:avLst/>
          </a:prstGeom>
        </p:spPr>
      </p:pic>
      <p:pic>
        <p:nvPicPr>
          <p:cNvPr id="5" name="Picture 4" descr="MtCarrie copy.jpg"/>
          <p:cNvPicPr>
            <a:picLocks noChangeAspect="1"/>
          </p:cNvPicPr>
          <p:nvPr/>
        </p:nvPicPr>
        <p:blipFill>
          <a:blip r:embed="rId3"/>
          <a:stretch>
            <a:fillRect/>
          </a:stretch>
        </p:blipFill>
        <p:spPr>
          <a:xfrm>
            <a:off x="1227668" y="1231900"/>
            <a:ext cx="1591732" cy="1193799"/>
          </a:xfrm>
          <a:prstGeom prst="rect">
            <a:avLst/>
          </a:prstGeom>
        </p:spPr>
      </p:pic>
      <p:pic>
        <p:nvPicPr>
          <p:cNvPr id="6" name="Picture 5" descr="wpc130590745_melt.gif"/>
          <p:cNvPicPr>
            <a:picLocks noChangeAspect="1"/>
          </p:cNvPicPr>
          <p:nvPr/>
        </p:nvPicPr>
        <p:blipFill>
          <a:blip r:embed="rId4"/>
          <a:srcRect t="6202" b="20930"/>
          <a:stretch>
            <a:fillRect/>
          </a:stretch>
        </p:blipFill>
        <p:spPr>
          <a:xfrm>
            <a:off x="3338614" y="1213696"/>
            <a:ext cx="2466772" cy="1288203"/>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166514"/>
            <a:ext cx="7583487" cy="1044388"/>
          </a:xfrm>
        </p:spPr>
        <p:txBody>
          <a:bodyPr/>
          <a:lstStyle/>
          <a:p>
            <a:r>
              <a:rPr lang="en-US" dirty="0" smtClean="0">
                <a:solidFill>
                  <a:schemeClr val="accent1">
                    <a:lumMod val="75000"/>
                  </a:schemeClr>
                </a:solidFill>
              </a:rPr>
              <a:t>The Climatology of the Olympic Peninsula</a:t>
            </a:r>
            <a:endParaRPr lang="en-US" dirty="0">
              <a:solidFill>
                <a:schemeClr val="accent1">
                  <a:lumMod val="75000"/>
                </a:schemeClr>
              </a:solidFill>
            </a:endParaRPr>
          </a:p>
        </p:txBody>
      </p:sp>
      <p:sp>
        <p:nvSpPr>
          <p:cNvPr id="3" name="Content Placeholder 2"/>
          <p:cNvSpPr>
            <a:spLocks noGrp="1"/>
          </p:cNvSpPr>
          <p:nvPr>
            <p:ph idx="1"/>
          </p:nvPr>
        </p:nvSpPr>
        <p:spPr>
          <a:xfrm>
            <a:off x="647700" y="4804644"/>
            <a:ext cx="7583487" cy="2053355"/>
          </a:xfrm>
          <a:noFill/>
        </p:spPr>
        <p:txBody>
          <a:bodyPr>
            <a:normAutofit/>
          </a:bodyPr>
          <a:lstStyle/>
          <a:p>
            <a:r>
              <a:rPr lang="en-US" sz="2400" dirty="0" smtClean="0">
                <a:solidFill>
                  <a:srgbClr val="FFFFFF"/>
                </a:solidFill>
              </a:rPr>
              <a:t>Persistent moist onshore flow produces extraordinary annual precipitation totals </a:t>
            </a:r>
          </a:p>
          <a:p>
            <a:r>
              <a:rPr lang="en-US" sz="2400" dirty="0" smtClean="0">
                <a:solidFill>
                  <a:srgbClr val="FFFFFF"/>
                </a:solidFill>
              </a:rPr>
              <a:t>2500 mm (100”) on the coast and more than 3250 mm (150”) in the interior</a:t>
            </a:r>
          </a:p>
          <a:p>
            <a:endParaRPr lang="en-US" dirty="0"/>
          </a:p>
        </p:txBody>
      </p:sp>
      <p:pic>
        <p:nvPicPr>
          <p:cNvPr id="4" name="Picture 3" descr="logo_image2.png"/>
          <p:cNvPicPr>
            <a:picLocks noChangeAspect="1"/>
          </p:cNvPicPr>
          <p:nvPr/>
        </p:nvPicPr>
        <p:blipFill>
          <a:blip r:embed="rId2"/>
          <a:stretch>
            <a:fillRect/>
          </a:stretch>
        </p:blipFill>
        <p:spPr>
          <a:xfrm>
            <a:off x="7740227" y="223598"/>
            <a:ext cx="1164590" cy="987304"/>
          </a:xfrm>
          <a:prstGeom prst="rect">
            <a:avLst/>
          </a:prstGeom>
        </p:spPr>
      </p:pic>
      <p:pic>
        <p:nvPicPr>
          <p:cNvPr id="6" name="Picture 5" descr="F02_v01.tif"/>
          <p:cNvPicPr>
            <a:picLocks noChangeAspect="1"/>
          </p:cNvPicPr>
          <p:nvPr/>
        </p:nvPicPr>
        <p:blipFill>
          <a:blip r:embed="rId3"/>
          <a:stretch>
            <a:fillRect/>
          </a:stretch>
        </p:blipFill>
        <p:spPr>
          <a:xfrm>
            <a:off x="184205" y="1210902"/>
            <a:ext cx="4148195" cy="2668961"/>
          </a:xfrm>
          <a:prstGeom prst="rect">
            <a:avLst/>
          </a:prstGeom>
        </p:spPr>
      </p:pic>
      <p:pic>
        <p:nvPicPr>
          <p:cNvPr id="7" name="Picture 6" descr="F03_v01.tif"/>
          <p:cNvPicPr>
            <a:picLocks noChangeAspect="1"/>
          </p:cNvPicPr>
          <p:nvPr/>
        </p:nvPicPr>
        <p:blipFill>
          <a:blip r:embed="rId4"/>
          <a:stretch>
            <a:fillRect/>
          </a:stretch>
        </p:blipFill>
        <p:spPr>
          <a:xfrm>
            <a:off x="4812006" y="1210901"/>
            <a:ext cx="3965961" cy="2668961"/>
          </a:xfrm>
          <a:prstGeom prst="rect">
            <a:avLst/>
          </a:prstGeom>
        </p:spPr>
      </p:pic>
      <p:sp>
        <p:nvSpPr>
          <p:cNvPr id="8" name="TextBox 7"/>
          <p:cNvSpPr txBox="1"/>
          <p:nvPr/>
        </p:nvSpPr>
        <p:spPr>
          <a:xfrm>
            <a:off x="339946" y="3879863"/>
            <a:ext cx="3937033" cy="523220"/>
          </a:xfrm>
          <a:prstGeom prst="rect">
            <a:avLst/>
          </a:prstGeom>
          <a:noFill/>
        </p:spPr>
        <p:txBody>
          <a:bodyPr wrap="square" rtlCol="0">
            <a:spAutoFit/>
          </a:bodyPr>
          <a:lstStyle/>
          <a:p>
            <a:r>
              <a:rPr lang="en-US" sz="1400" dirty="0" smtClean="0">
                <a:solidFill>
                  <a:srgbClr val="BFF944"/>
                </a:solidFill>
              </a:rPr>
              <a:t>Climatology of MSLP from Nov-Feb from NCEP Reanalysis grids 1979 – 2012 </a:t>
            </a:r>
          </a:p>
        </p:txBody>
      </p:sp>
      <p:sp>
        <p:nvSpPr>
          <p:cNvPr id="10" name="TextBox 9"/>
          <p:cNvSpPr txBox="1"/>
          <p:nvPr/>
        </p:nvSpPr>
        <p:spPr>
          <a:xfrm>
            <a:off x="4953233" y="3879863"/>
            <a:ext cx="3828355" cy="738664"/>
          </a:xfrm>
          <a:prstGeom prst="rect">
            <a:avLst/>
          </a:prstGeom>
          <a:noFill/>
        </p:spPr>
        <p:txBody>
          <a:bodyPr wrap="square" rtlCol="0">
            <a:spAutoFit/>
          </a:bodyPr>
          <a:lstStyle/>
          <a:p>
            <a:r>
              <a:rPr lang="en-US" sz="1400" dirty="0" smtClean="0">
                <a:solidFill>
                  <a:srgbClr val="BFF944"/>
                </a:solidFill>
              </a:rPr>
              <a:t>Annual average precipitation in inches from  PRISM (Parameter-elevation Regressions Independent Slopes Model)</a:t>
            </a:r>
          </a:p>
        </p:txBody>
      </p:sp>
      <p:sp>
        <p:nvSpPr>
          <p:cNvPr id="11" name="Oval 10"/>
          <p:cNvSpPr/>
          <p:nvPr/>
        </p:nvSpPr>
        <p:spPr>
          <a:xfrm>
            <a:off x="4977193" y="1641484"/>
            <a:ext cx="1012980" cy="1126276"/>
          </a:xfrm>
          <a:prstGeom prst="ellipse">
            <a:avLst/>
          </a:prstGeom>
          <a:noFill/>
          <a:ln w="34925"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79463" y="387698"/>
            <a:ext cx="7583487" cy="609914"/>
          </a:xfrm>
        </p:spPr>
        <p:txBody>
          <a:bodyPr>
            <a:normAutofit fontScale="90000"/>
          </a:bodyPr>
          <a:lstStyle/>
          <a:p>
            <a:pPr algn="ctr"/>
            <a:r>
              <a:rPr lang="en-US" dirty="0" smtClean="0">
                <a:solidFill>
                  <a:schemeClr val="accent1">
                    <a:lumMod val="75000"/>
                  </a:schemeClr>
                </a:solidFill>
              </a:rPr>
              <a:t>Climatology of Olympic Peninsula</a:t>
            </a:r>
            <a:endParaRPr lang="en-US" dirty="0">
              <a:solidFill>
                <a:schemeClr val="accent1">
                  <a:lumMod val="75000"/>
                </a:schemeClr>
              </a:solidFill>
            </a:endParaRPr>
          </a:p>
        </p:txBody>
      </p:sp>
      <p:sp>
        <p:nvSpPr>
          <p:cNvPr id="8" name="TextBox 7"/>
          <p:cNvSpPr txBox="1"/>
          <p:nvPr/>
        </p:nvSpPr>
        <p:spPr>
          <a:xfrm>
            <a:off x="213895" y="5660445"/>
            <a:ext cx="8716210" cy="923330"/>
          </a:xfrm>
          <a:prstGeom prst="rect">
            <a:avLst/>
          </a:prstGeom>
          <a:noFill/>
        </p:spPr>
        <p:txBody>
          <a:bodyPr wrap="square" rtlCol="0">
            <a:spAutoFit/>
          </a:bodyPr>
          <a:lstStyle/>
          <a:p>
            <a:r>
              <a:rPr lang="en-US" dirty="0" smtClean="0">
                <a:solidFill>
                  <a:schemeClr val="bg1"/>
                </a:solidFill>
              </a:rPr>
              <a:t>Rainiest months: Nov, Dec, Jan.  Range from 3.5” (90 mm) to 30” (750 mm) in Nov.</a:t>
            </a:r>
          </a:p>
          <a:p>
            <a:r>
              <a:rPr lang="en-US" dirty="0" smtClean="0">
                <a:solidFill>
                  <a:schemeClr val="bg1"/>
                </a:solidFill>
              </a:rPr>
              <a:t>On any given day in Nov, Dec, Jan there is </a:t>
            </a:r>
            <a:r>
              <a:rPr lang="en-US" dirty="0" smtClean="0">
                <a:solidFill>
                  <a:schemeClr val="accent5">
                    <a:lumMod val="40000"/>
                    <a:lumOff val="60000"/>
                  </a:schemeClr>
                </a:solidFill>
              </a:rPr>
              <a:t>a </a:t>
            </a:r>
            <a:r>
              <a:rPr lang="en-US" b="1" dirty="0" smtClean="0">
                <a:solidFill>
                  <a:schemeClr val="accent5">
                    <a:lumMod val="40000"/>
                    <a:lumOff val="60000"/>
                  </a:schemeClr>
                </a:solidFill>
              </a:rPr>
              <a:t>73% probability of receiving &gt;0.01</a:t>
            </a:r>
            <a:r>
              <a:rPr lang="en-US" b="1" dirty="0" smtClean="0">
                <a:solidFill>
                  <a:schemeClr val="bg1"/>
                </a:solidFill>
              </a:rPr>
              <a:t>” rain </a:t>
            </a:r>
            <a:r>
              <a:rPr lang="en-US" dirty="0" smtClean="0">
                <a:solidFill>
                  <a:schemeClr val="bg1"/>
                </a:solidFill>
              </a:rPr>
              <a:t>and a </a:t>
            </a:r>
            <a:r>
              <a:rPr lang="en-US" b="1" dirty="0" smtClean="0">
                <a:solidFill>
                  <a:schemeClr val="accent3">
                    <a:lumMod val="60000"/>
                    <a:lumOff val="40000"/>
                  </a:schemeClr>
                </a:solidFill>
              </a:rPr>
              <a:t>36% probability of receiving &gt; 0.5” </a:t>
            </a:r>
            <a:r>
              <a:rPr lang="en-US" b="1" dirty="0" smtClean="0">
                <a:solidFill>
                  <a:schemeClr val="bg1"/>
                </a:solidFill>
              </a:rPr>
              <a:t>rain</a:t>
            </a:r>
            <a:r>
              <a:rPr lang="en-US" dirty="0" smtClean="0">
                <a:solidFill>
                  <a:schemeClr val="bg1"/>
                </a:solidFill>
              </a:rPr>
              <a:t>.</a:t>
            </a:r>
            <a:endParaRPr lang="en-US" dirty="0">
              <a:solidFill>
                <a:schemeClr val="bg1"/>
              </a:solidFill>
            </a:endParaRPr>
          </a:p>
        </p:txBody>
      </p:sp>
      <p:sp>
        <p:nvSpPr>
          <p:cNvPr id="39" name="Oval 38"/>
          <p:cNvSpPr/>
          <p:nvPr/>
        </p:nvSpPr>
        <p:spPr>
          <a:xfrm flipV="1">
            <a:off x="1342919" y="2742634"/>
            <a:ext cx="57188" cy="53361"/>
          </a:xfrm>
          <a:prstGeom prst="ellipse">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60"/>
          <p:cNvGrpSpPr/>
          <p:nvPr/>
        </p:nvGrpSpPr>
        <p:grpSpPr>
          <a:xfrm>
            <a:off x="228600" y="1765300"/>
            <a:ext cx="2157654" cy="1651000"/>
            <a:chOff x="203200" y="1778000"/>
            <a:chExt cx="2157654" cy="1651000"/>
          </a:xfrm>
        </p:grpSpPr>
        <p:pic>
          <p:nvPicPr>
            <p:cNvPr id="40" name="Picture 7" descr="olympex_topo"/>
            <p:cNvPicPr>
              <a:picLocks noChangeAspect="1" noChangeArrowheads="1"/>
            </p:cNvPicPr>
            <p:nvPr/>
          </p:nvPicPr>
          <p:blipFill>
            <a:blip r:embed="rId2"/>
            <a:srcRect t="5795" r="6477" b="7951"/>
            <a:stretch>
              <a:fillRect/>
            </a:stretch>
          </p:blipFill>
          <p:spPr bwMode="auto">
            <a:xfrm>
              <a:off x="203200" y="1778000"/>
              <a:ext cx="2157654" cy="1651000"/>
            </a:xfrm>
            <a:prstGeom prst="rect">
              <a:avLst/>
            </a:prstGeom>
            <a:noFill/>
            <a:ln w="9525">
              <a:noFill/>
              <a:miter lim="800000"/>
              <a:headEnd/>
              <a:tailEnd/>
            </a:ln>
          </p:spPr>
        </p:pic>
        <p:sp>
          <p:nvSpPr>
            <p:cNvPr id="35" name="Teardrop 34"/>
            <p:cNvSpPr/>
            <p:nvPr/>
          </p:nvSpPr>
          <p:spPr>
            <a:xfrm rot="19185818">
              <a:off x="814391" y="2753178"/>
              <a:ext cx="110374" cy="109628"/>
            </a:xfrm>
            <a:prstGeom prst="teardrop">
              <a:avLst>
                <a:gd name="adj" fmla="val 155669"/>
              </a:avLst>
            </a:prstGeom>
            <a:solidFill>
              <a:srgbClr val="10CD1D"/>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473236" y="2404381"/>
              <a:ext cx="923764" cy="246221"/>
            </a:xfrm>
            <a:prstGeom prst="rect">
              <a:avLst/>
            </a:prstGeom>
            <a:noFill/>
          </p:spPr>
          <p:txBody>
            <a:bodyPr wrap="square" rtlCol="0">
              <a:spAutoFit/>
            </a:bodyPr>
            <a:lstStyle/>
            <a:p>
              <a:r>
                <a:rPr lang="en-US" sz="1000" dirty="0" smtClean="0">
                  <a:solidFill>
                    <a:srgbClr val="FFFF00"/>
                  </a:solidFill>
                </a:rPr>
                <a:t>Clearwater</a:t>
              </a:r>
              <a:endParaRPr lang="en-US" sz="1000" dirty="0">
                <a:solidFill>
                  <a:srgbClr val="FFFF00"/>
                </a:solidFill>
              </a:endParaRPr>
            </a:p>
          </p:txBody>
        </p:sp>
      </p:grpSp>
      <p:cxnSp>
        <p:nvCxnSpPr>
          <p:cNvPr id="47" name="Straight Arrow Connector 46"/>
          <p:cNvCxnSpPr/>
          <p:nvPr/>
        </p:nvCxnSpPr>
        <p:spPr>
          <a:xfrm flipV="1">
            <a:off x="2006600" y="4013200"/>
            <a:ext cx="622300" cy="330200"/>
          </a:xfrm>
          <a:prstGeom prst="straightConnector1">
            <a:avLst/>
          </a:prstGeom>
          <a:ln>
            <a:solidFill>
              <a:schemeClr val="accent5">
                <a:lumMod val="40000"/>
                <a:lumOff val="6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622300" y="4267200"/>
            <a:ext cx="2184400" cy="523220"/>
          </a:xfrm>
          <a:prstGeom prst="rect">
            <a:avLst/>
          </a:prstGeom>
          <a:noFill/>
        </p:spPr>
        <p:txBody>
          <a:bodyPr wrap="square" rtlCol="0">
            <a:spAutoFit/>
          </a:bodyPr>
          <a:lstStyle/>
          <a:p>
            <a:r>
              <a:rPr lang="en-US" sz="1400" dirty="0" smtClean="0">
                <a:solidFill>
                  <a:schemeClr val="accent5">
                    <a:lumMod val="40000"/>
                    <a:lumOff val="60000"/>
                  </a:schemeClr>
                </a:solidFill>
              </a:rPr>
              <a:t>Monthly Average Precipitation</a:t>
            </a:r>
            <a:endParaRPr lang="en-US" sz="1400" dirty="0">
              <a:solidFill>
                <a:schemeClr val="accent5">
                  <a:lumMod val="40000"/>
                  <a:lumOff val="60000"/>
                </a:schemeClr>
              </a:solidFill>
            </a:endParaRPr>
          </a:p>
        </p:txBody>
      </p:sp>
      <p:pic>
        <p:nvPicPr>
          <p:cNvPr id="14" name="Picture 13" descr="F04_v01.tif"/>
          <p:cNvPicPr>
            <a:picLocks noChangeAspect="1"/>
          </p:cNvPicPr>
          <p:nvPr/>
        </p:nvPicPr>
        <p:blipFill>
          <a:blip r:embed="rId3"/>
          <a:stretch>
            <a:fillRect/>
          </a:stretch>
        </p:blipFill>
        <p:spPr>
          <a:xfrm>
            <a:off x="2806700" y="1256028"/>
            <a:ext cx="5272020" cy="4320543"/>
          </a:xfrm>
          <a:prstGeom prst="rect">
            <a:avLst/>
          </a:prstGeom>
        </p:spPr>
      </p:pic>
      <p:sp>
        <p:nvSpPr>
          <p:cNvPr id="62" name="Rectangle 61"/>
          <p:cNvSpPr/>
          <p:nvPr/>
        </p:nvSpPr>
        <p:spPr>
          <a:xfrm>
            <a:off x="3644900" y="1482145"/>
            <a:ext cx="1346200" cy="4178300"/>
          </a:xfrm>
          <a:prstGeom prst="rect">
            <a:avLst/>
          </a:prstGeom>
          <a:noFill/>
          <a:ln w="41275"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17" name="Picture 16" descr="F06_v01.tif"/>
          <p:cNvPicPr>
            <a:picLocks noChangeAspect="1"/>
          </p:cNvPicPr>
          <p:nvPr/>
        </p:nvPicPr>
        <p:blipFill>
          <a:blip r:embed="rId2"/>
          <a:stretch>
            <a:fillRect/>
          </a:stretch>
        </p:blipFill>
        <p:spPr>
          <a:xfrm>
            <a:off x="721868" y="1221157"/>
            <a:ext cx="4396232" cy="3529437"/>
          </a:xfrm>
          <a:prstGeom prst="rect">
            <a:avLst/>
          </a:prstGeom>
        </p:spPr>
      </p:pic>
      <p:sp>
        <p:nvSpPr>
          <p:cNvPr id="2" name="Title 1"/>
          <p:cNvSpPr>
            <a:spLocks noGrp="1"/>
          </p:cNvSpPr>
          <p:nvPr>
            <p:ph type="title"/>
          </p:nvPr>
        </p:nvSpPr>
        <p:spPr>
          <a:xfrm>
            <a:off x="779463" y="387698"/>
            <a:ext cx="7583487" cy="609914"/>
          </a:xfrm>
        </p:spPr>
        <p:txBody>
          <a:bodyPr>
            <a:normAutofit fontScale="90000"/>
          </a:bodyPr>
          <a:lstStyle/>
          <a:p>
            <a:r>
              <a:rPr lang="en-US" dirty="0" smtClean="0">
                <a:solidFill>
                  <a:schemeClr val="accent2">
                    <a:lumMod val="75000"/>
                  </a:schemeClr>
                </a:solidFill>
              </a:rPr>
              <a:t>Climatology of Olympic Peninsula</a:t>
            </a:r>
            <a:endParaRPr lang="en-US" dirty="0">
              <a:solidFill>
                <a:schemeClr val="accent2">
                  <a:lumMod val="75000"/>
                </a:schemeClr>
              </a:solidFill>
            </a:endParaRPr>
          </a:p>
        </p:txBody>
      </p:sp>
      <p:grpSp>
        <p:nvGrpSpPr>
          <p:cNvPr id="3" name="Group 12"/>
          <p:cNvGrpSpPr/>
          <p:nvPr/>
        </p:nvGrpSpPr>
        <p:grpSpPr>
          <a:xfrm>
            <a:off x="6375400" y="3709988"/>
            <a:ext cx="2352675" cy="2081212"/>
            <a:chOff x="6010275" y="1719506"/>
            <a:chExt cx="2352675" cy="2081212"/>
          </a:xfrm>
        </p:grpSpPr>
        <p:pic>
          <p:nvPicPr>
            <p:cNvPr id="11" name="Picture 19" descr="olympex_topo_KUIL"/>
            <p:cNvPicPr>
              <a:picLocks noChangeAspect="1" noChangeArrowheads="1"/>
            </p:cNvPicPr>
            <p:nvPr/>
          </p:nvPicPr>
          <p:blipFill>
            <a:blip r:embed="rId3"/>
            <a:srcRect t="6874" r="7513" b="7951"/>
            <a:stretch>
              <a:fillRect/>
            </a:stretch>
          </p:blipFill>
          <p:spPr bwMode="auto">
            <a:xfrm>
              <a:off x="6010275" y="1719506"/>
              <a:ext cx="2352675" cy="2081212"/>
            </a:xfrm>
            <a:prstGeom prst="rect">
              <a:avLst/>
            </a:prstGeom>
            <a:noFill/>
            <a:ln w="9525">
              <a:noFill/>
              <a:miter lim="800000"/>
              <a:headEnd/>
              <a:tailEnd/>
            </a:ln>
          </p:spPr>
        </p:pic>
        <p:sp>
          <p:nvSpPr>
            <p:cNvPr id="12" name="Diamond 11"/>
            <p:cNvSpPr/>
            <p:nvPr/>
          </p:nvSpPr>
          <p:spPr>
            <a:xfrm>
              <a:off x="6451600" y="2362200"/>
              <a:ext cx="127000" cy="88900"/>
            </a:xfrm>
            <a:prstGeom prst="diamond">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286500" y="2400300"/>
              <a:ext cx="533400" cy="261610"/>
            </a:xfrm>
            <a:prstGeom prst="rect">
              <a:avLst/>
            </a:prstGeom>
            <a:noFill/>
          </p:spPr>
          <p:txBody>
            <a:bodyPr wrap="square" rtlCol="0">
              <a:spAutoFit/>
            </a:bodyPr>
            <a:lstStyle/>
            <a:p>
              <a:r>
                <a:rPr lang="en-US" sz="1100" dirty="0" smtClean="0">
                  <a:solidFill>
                    <a:srgbClr val="FFFF00"/>
                  </a:solidFill>
                </a:rPr>
                <a:t>KUIL</a:t>
              </a:r>
              <a:endParaRPr lang="en-US" sz="1100" dirty="0">
                <a:solidFill>
                  <a:srgbClr val="FFFF00"/>
                </a:solidFill>
              </a:endParaRPr>
            </a:p>
          </p:txBody>
        </p:sp>
      </p:grpSp>
      <p:pic>
        <p:nvPicPr>
          <p:cNvPr id="18" name="Picture 17" descr="quinault_rain_snowline.JPG"/>
          <p:cNvPicPr>
            <a:picLocks noChangeAspect="1"/>
          </p:cNvPicPr>
          <p:nvPr/>
        </p:nvPicPr>
        <p:blipFill>
          <a:blip r:embed="rId4"/>
          <a:stretch>
            <a:fillRect/>
          </a:stretch>
        </p:blipFill>
        <p:spPr>
          <a:xfrm>
            <a:off x="5562600" y="1562100"/>
            <a:ext cx="2800350" cy="1866900"/>
          </a:xfrm>
          <a:prstGeom prst="rect">
            <a:avLst/>
          </a:prstGeom>
        </p:spPr>
      </p:pic>
      <p:sp>
        <p:nvSpPr>
          <p:cNvPr id="19" name="TextBox 18"/>
          <p:cNvSpPr txBox="1"/>
          <p:nvPr/>
        </p:nvSpPr>
        <p:spPr>
          <a:xfrm>
            <a:off x="207520" y="4750594"/>
            <a:ext cx="6261100" cy="1754327"/>
          </a:xfrm>
          <a:prstGeom prst="rect">
            <a:avLst/>
          </a:prstGeom>
          <a:noFill/>
        </p:spPr>
        <p:txBody>
          <a:bodyPr wrap="square" rtlCol="0">
            <a:spAutoFit/>
          </a:bodyPr>
          <a:lstStyle/>
          <a:p>
            <a:pPr marL="274320" indent="-274320">
              <a:buFont typeface="Wingdings" charset="2"/>
              <a:buChar char="Ø"/>
            </a:pPr>
            <a:r>
              <a:rPr lang="en-US" dirty="0" smtClean="0">
                <a:solidFill>
                  <a:schemeClr val="bg1"/>
                </a:solidFill>
              </a:rPr>
              <a:t>Mean 0°C level in winter during moist onshore flow = ~1.5 Km</a:t>
            </a:r>
          </a:p>
          <a:p>
            <a:pPr marL="274320" indent="-274320">
              <a:buFont typeface="Wingdings" charset="2"/>
              <a:buChar char="Ø"/>
            </a:pPr>
            <a:r>
              <a:rPr lang="en-US" dirty="0" smtClean="0">
                <a:solidFill>
                  <a:schemeClr val="bg1"/>
                </a:solidFill>
              </a:rPr>
              <a:t>This varies a lot from storm to storm and within each storm.</a:t>
            </a:r>
          </a:p>
          <a:p>
            <a:pPr marL="274320" indent="-274320">
              <a:spcAft>
                <a:spcPts val="300"/>
              </a:spcAft>
              <a:buFont typeface="Wingdings" charset="2"/>
              <a:buChar char="Ø"/>
            </a:pPr>
            <a:r>
              <a:rPr lang="en-US" dirty="0" smtClean="0">
                <a:solidFill>
                  <a:schemeClr val="bg1"/>
                </a:solidFill>
              </a:rPr>
              <a:t>Melting layer bends downward towards sloping terrain (Medina and </a:t>
            </a:r>
            <a:r>
              <a:rPr lang="en-US" dirty="0" err="1" smtClean="0">
                <a:solidFill>
                  <a:schemeClr val="bg1"/>
                </a:solidFill>
              </a:rPr>
              <a:t>Houze</a:t>
            </a:r>
            <a:r>
              <a:rPr lang="en-US" dirty="0" smtClean="0">
                <a:solidFill>
                  <a:schemeClr val="bg1"/>
                </a:solidFill>
              </a:rPr>
              <a:t> 2005, Minder et al. 2011)</a:t>
            </a:r>
            <a:endParaRPr lang="en-US" dirty="0">
              <a:solidFill>
                <a:schemeClr val="bg1"/>
              </a:solidFill>
            </a:endParaRPr>
          </a:p>
        </p:txBody>
      </p:sp>
      <p:cxnSp>
        <p:nvCxnSpPr>
          <p:cNvPr id="21" name="Straight Connector 20"/>
          <p:cNvCxnSpPr/>
          <p:nvPr/>
        </p:nvCxnSpPr>
        <p:spPr>
          <a:xfrm rot="5400000" flipH="1" flipV="1">
            <a:off x="1116806" y="3137124"/>
            <a:ext cx="2794794" cy="794"/>
          </a:xfrm>
          <a:prstGeom prst="line">
            <a:avLst/>
          </a:prstGeom>
          <a:ln w="28575"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solidFill>
                  <a:schemeClr val="accent2">
                    <a:lumMod val="75000"/>
                  </a:schemeClr>
                </a:solidFill>
              </a:rPr>
              <a:t>Typical Frontal Passage </a:t>
            </a:r>
            <a:br>
              <a:rPr lang="en-US" dirty="0" smtClean="0">
                <a:solidFill>
                  <a:schemeClr val="accent2">
                    <a:lumMod val="75000"/>
                  </a:schemeClr>
                </a:solidFill>
              </a:rPr>
            </a:br>
            <a:r>
              <a:rPr lang="en-US" sz="2800" dirty="0" smtClean="0">
                <a:solidFill>
                  <a:schemeClr val="accent2">
                    <a:lumMod val="75000"/>
                  </a:schemeClr>
                </a:solidFill>
              </a:rPr>
              <a:t>Three different regimes!</a:t>
            </a:r>
            <a:endParaRPr lang="en-US" dirty="0">
              <a:solidFill>
                <a:schemeClr val="accent2">
                  <a:lumMod val="75000"/>
                </a:schemeClr>
              </a:solidFill>
            </a:endParaRPr>
          </a:p>
        </p:txBody>
      </p:sp>
      <p:pic>
        <p:nvPicPr>
          <p:cNvPr id="4" name="Content Placeholder 3" descr="loop2.gif"/>
          <p:cNvPicPr>
            <a:picLocks noGrp="1" noChangeAspect="1"/>
          </p:cNvPicPr>
          <p:nvPr>
            <p:ph idx="1"/>
          </p:nvPr>
        </p:nvPicPr>
        <p:blipFill>
          <a:blip r:embed="rId2"/>
          <a:srcRect l="-40098" r="-40098"/>
          <a:stretch>
            <a:fillRect/>
          </a:stretch>
        </p:blipFill>
        <p:spPr>
          <a:xfrm>
            <a:off x="779463" y="1521336"/>
            <a:ext cx="7583487" cy="4208930"/>
          </a:xfrm>
        </p:spPr>
      </p:pic>
      <p:sp>
        <p:nvSpPr>
          <p:cNvPr id="6" name="TextBox 5"/>
          <p:cNvSpPr txBox="1"/>
          <p:nvPr/>
        </p:nvSpPr>
        <p:spPr>
          <a:xfrm>
            <a:off x="2388281" y="5730266"/>
            <a:ext cx="6212222" cy="923330"/>
          </a:xfrm>
          <a:prstGeom prst="rect">
            <a:avLst/>
          </a:prstGeom>
          <a:noFill/>
        </p:spPr>
        <p:txBody>
          <a:bodyPr wrap="square" rtlCol="0">
            <a:spAutoFit/>
          </a:bodyPr>
          <a:lstStyle/>
          <a:p>
            <a:pPr>
              <a:buFont typeface="Wingdings" charset="2"/>
              <a:buChar char="Ø"/>
            </a:pPr>
            <a:r>
              <a:rPr lang="en-US" dirty="0" smtClean="0">
                <a:solidFill>
                  <a:schemeClr val="bg1"/>
                </a:solidFill>
              </a:rPr>
              <a:t>SW side of Olympics gets rain well ahead of front</a:t>
            </a:r>
          </a:p>
          <a:p>
            <a:pPr>
              <a:buFont typeface="Wingdings" charset="2"/>
              <a:buChar char="Ø"/>
            </a:pPr>
            <a:r>
              <a:rPr lang="en-US" dirty="0" smtClean="0">
                <a:solidFill>
                  <a:schemeClr val="bg1"/>
                </a:solidFill>
              </a:rPr>
              <a:t>SW side gets rain during front</a:t>
            </a:r>
          </a:p>
          <a:p>
            <a:pPr>
              <a:buFont typeface="Wingdings" charset="2"/>
              <a:buChar char="Ø"/>
            </a:pPr>
            <a:r>
              <a:rPr lang="en-US" dirty="0" smtClean="0">
                <a:solidFill>
                  <a:schemeClr val="bg1"/>
                </a:solidFill>
              </a:rPr>
              <a:t>SW side gets post-frontal showers</a:t>
            </a:r>
            <a:endParaRPr lang="en-US" dirty="0">
              <a:solidFill>
                <a:schemeClr val="bg1"/>
              </a:solidFill>
            </a:endParaRPr>
          </a:p>
        </p:txBody>
      </p:sp>
      <p:sp>
        <p:nvSpPr>
          <p:cNvPr id="3" name="TextBox 2"/>
          <p:cNvSpPr txBox="1"/>
          <p:nvPr/>
        </p:nvSpPr>
        <p:spPr>
          <a:xfrm>
            <a:off x="1179972" y="2021813"/>
            <a:ext cx="1208309" cy="923330"/>
          </a:xfrm>
          <a:prstGeom prst="rect">
            <a:avLst/>
          </a:prstGeom>
          <a:noFill/>
        </p:spPr>
        <p:txBody>
          <a:bodyPr wrap="none" rtlCol="0">
            <a:spAutoFit/>
          </a:bodyPr>
          <a:lstStyle/>
          <a:p>
            <a:r>
              <a:rPr lang="en-US" dirty="0" smtClean="0"/>
              <a:t>Prefrontal</a:t>
            </a:r>
          </a:p>
          <a:p>
            <a:r>
              <a:rPr lang="en-US" dirty="0" smtClean="0"/>
              <a:t>Frontal</a:t>
            </a:r>
          </a:p>
          <a:p>
            <a:r>
              <a:rPr lang="en-US" dirty="0" smtClean="0"/>
              <a:t>Postfrontal</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90284" y="471714"/>
            <a:ext cx="8648095" cy="735964"/>
          </a:xfrm>
        </p:spPr>
        <p:txBody>
          <a:bodyPr/>
          <a:lstStyle/>
          <a:p>
            <a:r>
              <a:rPr lang="en-US" dirty="0" smtClean="0">
                <a:solidFill>
                  <a:schemeClr val="accent1">
                    <a:lumMod val="75000"/>
                  </a:schemeClr>
                </a:solidFill>
              </a:rPr>
              <a:t>The OLYMPEX observational network</a:t>
            </a:r>
            <a:endParaRPr lang="en-US" dirty="0">
              <a:solidFill>
                <a:schemeClr val="accent1">
                  <a:lumMod val="75000"/>
                </a:schemeClr>
              </a:solidFill>
            </a:endParaRPr>
          </a:p>
        </p:txBody>
      </p:sp>
      <p:sp>
        <p:nvSpPr>
          <p:cNvPr id="3" name="Content Placeholder 2"/>
          <p:cNvSpPr>
            <a:spLocks noGrp="1"/>
          </p:cNvSpPr>
          <p:nvPr>
            <p:ph idx="1"/>
          </p:nvPr>
        </p:nvSpPr>
        <p:spPr>
          <a:xfrm>
            <a:off x="5577113" y="1676399"/>
            <a:ext cx="3401787" cy="4975981"/>
          </a:xfrm>
        </p:spPr>
        <p:txBody>
          <a:bodyPr>
            <a:normAutofit fontScale="92500" lnSpcReduction="10000"/>
          </a:bodyPr>
          <a:lstStyle/>
          <a:p>
            <a:r>
              <a:rPr lang="en-US" dirty="0" smtClean="0">
                <a:solidFill>
                  <a:srgbClr val="1B3742"/>
                </a:solidFill>
              </a:rPr>
              <a:t>Will focus on 2 river basins: Quinault and Chehalis</a:t>
            </a:r>
          </a:p>
          <a:p>
            <a:r>
              <a:rPr lang="en-US" dirty="0" smtClean="0">
                <a:solidFill>
                  <a:srgbClr val="1B3742"/>
                </a:solidFill>
              </a:rPr>
              <a:t>Will focus on entire Olympic Peninsula, from wetter South, Southwest side to the drier North, Northeast side </a:t>
            </a:r>
          </a:p>
          <a:p>
            <a:r>
              <a:rPr lang="en-US" b="1" dirty="0" smtClean="0"/>
              <a:t>Existing observations:</a:t>
            </a:r>
            <a:r>
              <a:rPr lang="en-US" b="1" dirty="0" smtClean="0">
                <a:solidFill>
                  <a:schemeClr val="accent1">
                    <a:lumMod val="75000"/>
                  </a:schemeClr>
                </a:solidFill>
              </a:rPr>
              <a:t> </a:t>
            </a:r>
            <a:r>
              <a:rPr lang="en-US" dirty="0" smtClean="0">
                <a:solidFill>
                  <a:schemeClr val="accent5">
                    <a:lumMod val="60000"/>
                    <a:lumOff val="40000"/>
                  </a:schemeClr>
                </a:solidFill>
              </a:rPr>
              <a:t>circles and diamonds</a:t>
            </a:r>
          </a:p>
          <a:p>
            <a:r>
              <a:rPr lang="en-US" b="1" dirty="0" smtClean="0">
                <a:solidFill>
                  <a:srgbClr val="FFFFFF"/>
                </a:solidFill>
              </a:rPr>
              <a:t>Enhanced observation sites</a:t>
            </a:r>
            <a:r>
              <a:rPr lang="en-US" b="1" dirty="0" smtClean="0">
                <a:solidFill>
                  <a:srgbClr val="215D77"/>
                </a:solidFill>
              </a:rPr>
              <a:t>:</a:t>
            </a:r>
            <a:r>
              <a:rPr lang="en-US" b="1" dirty="0" smtClean="0"/>
              <a:t> </a:t>
            </a:r>
            <a:r>
              <a:rPr lang="en-US" dirty="0" smtClean="0">
                <a:solidFill>
                  <a:srgbClr val="BFF944"/>
                </a:solidFill>
              </a:rPr>
              <a:t>triangles</a:t>
            </a:r>
          </a:p>
          <a:p>
            <a:r>
              <a:rPr lang="en-US" b="1" dirty="0" smtClean="0">
                <a:solidFill>
                  <a:srgbClr val="FFFFFF"/>
                </a:solidFill>
              </a:rPr>
              <a:t>Radars:</a:t>
            </a:r>
            <a:r>
              <a:rPr lang="en-US" dirty="0" smtClean="0"/>
              <a:t> </a:t>
            </a:r>
            <a:r>
              <a:rPr lang="en-US" dirty="0" smtClean="0">
                <a:solidFill>
                  <a:srgbClr val="BFF944"/>
                </a:solidFill>
              </a:rPr>
              <a:t>squares</a:t>
            </a:r>
          </a:p>
        </p:txBody>
      </p:sp>
      <p:pic>
        <p:nvPicPr>
          <p:cNvPr id="5" name="Picture 4" descr="F07_v06_CMYK.tif"/>
          <p:cNvPicPr>
            <a:picLocks noChangeAspect="1"/>
          </p:cNvPicPr>
          <p:nvPr/>
        </p:nvPicPr>
        <p:blipFill>
          <a:blip r:embed="rId2"/>
          <a:stretch>
            <a:fillRect/>
          </a:stretch>
        </p:blipFill>
        <p:spPr>
          <a:xfrm>
            <a:off x="180219" y="1658130"/>
            <a:ext cx="5370286" cy="5025267"/>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Revolution">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Revolution">
      <a:majorFont>
        <a:latin typeface="Trebuchet MS"/>
        <a:ea typeface=""/>
        <a:cs typeface=""/>
        <a:font script="Jpan" typeface="ＭＳ ゴシック"/>
      </a:majorFont>
      <a:minorFont>
        <a:latin typeface="Trebuchet MS"/>
        <a:ea typeface=""/>
        <a:cs typeface=""/>
        <a:font script="Jpan" typeface="ＭＳ ゴシック"/>
      </a:minorFont>
    </a:fontScheme>
    <a:fmtScheme name="Re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Revolution.thmx</Template>
  <TotalTime>2013</TotalTime>
  <Words>1282</Words>
  <Application>Microsoft Macintosh PowerPoint</Application>
  <PresentationFormat>On-screen Show (4:3)</PresentationFormat>
  <Paragraphs>141</Paragraphs>
  <Slides>24</Slides>
  <Notes>0</Notes>
  <HiddenSlides>0</HiddenSlides>
  <MMClips>0</MMClips>
  <ScaleCrop>false</ScaleCrop>
  <HeadingPairs>
    <vt:vector size="4" baseType="variant">
      <vt:variant>
        <vt:lpstr>Design Template</vt:lpstr>
      </vt:variant>
      <vt:variant>
        <vt:i4>1</vt:i4>
      </vt:variant>
      <vt:variant>
        <vt:lpstr>Slide Titles</vt:lpstr>
      </vt:variant>
      <vt:variant>
        <vt:i4>24</vt:i4>
      </vt:variant>
    </vt:vector>
  </HeadingPairs>
  <TitlesOfParts>
    <vt:vector size="25" baseType="lpstr">
      <vt:lpstr>Revolution</vt:lpstr>
      <vt:lpstr>Update on OLYMPEX: A Ground Validation Field Campaign in the Pacific Northwest</vt:lpstr>
      <vt:lpstr>The Olympic Peninsula</vt:lpstr>
      <vt:lpstr>Review of the goals of OLYMPEX</vt:lpstr>
      <vt:lpstr>To achieve these goals, we need to observe:</vt:lpstr>
      <vt:lpstr>The Climatology of the Olympic Peninsula</vt:lpstr>
      <vt:lpstr>Climatology of Olympic Peninsula</vt:lpstr>
      <vt:lpstr>Climatology of Olympic Peninsula</vt:lpstr>
      <vt:lpstr>Typical Frontal Passage  Three different regimes!</vt:lpstr>
      <vt:lpstr>The OLYMPEX observational network</vt:lpstr>
      <vt:lpstr>Ground observations – Rain </vt:lpstr>
      <vt:lpstr>Ground observations – Rain </vt:lpstr>
      <vt:lpstr>Radars</vt:lpstr>
      <vt:lpstr>Snow Measurements in the high terrain of the Olympics</vt:lpstr>
      <vt:lpstr>Snow Measurements in the high terrain of the Olympics</vt:lpstr>
      <vt:lpstr>Hurricane Ridge 2014-15 Test site</vt:lpstr>
      <vt:lpstr>Snow Measurements in the high terrain of the Olympics</vt:lpstr>
      <vt:lpstr>Snow Cameras in the Olympics</vt:lpstr>
      <vt:lpstr>Snow depth = comparable (differences, which are &lt;&lt;10%, explained by within-site variability)</vt:lpstr>
      <vt:lpstr>Tested 3 methods to estimate snow density to achieve SWE:</vt:lpstr>
      <vt:lpstr>Precipitation event (snow) + Accumulation 1 of 2</vt:lpstr>
      <vt:lpstr>Accumulation 2 of 2</vt:lpstr>
      <vt:lpstr>Aircraft</vt:lpstr>
      <vt:lpstr>Slide 23</vt:lpstr>
      <vt:lpstr>Slide 24</vt:lpstr>
    </vt:vector>
  </TitlesOfParts>
  <Company>University of Washington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Update on OLYMPEX: A Ground Validation Field Campaign in the Pacific Northwest</dc:title>
  <dc:creator>Lynn McMurdie</dc:creator>
  <cp:lastModifiedBy>Lynn McMurdie</cp:lastModifiedBy>
  <cp:revision>10</cp:revision>
  <dcterms:created xsi:type="dcterms:W3CDTF">2014-08-11T17:59:22Z</dcterms:created>
  <dcterms:modified xsi:type="dcterms:W3CDTF">2014-08-11T18:01:15Z</dcterms:modified>
</cp:coreProperties>
</file>