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5" r:id="rId4"/>
    <p:sldId id="259" r:id="rId5"/>
    <p:sldId id="263" r:id="rId6"/>
    <p:sldId id="261" r:id="rId7"/>
    <p:sldId id="264" r:id="rId8"/>
    <p:sldId id="262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47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7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9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1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897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31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02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00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0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3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6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9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0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2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6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9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5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96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7182" y="900405"/>
            <a:ext cx="6858000" cy="2487378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Latent Heating in the MJO </a:t>
            </a:r>
            <a:b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Computed from 16 years </a:t>
            </a:r>
            <a:b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of  TRMM Precipitation </a:t>
            </a:r>
            <a:b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Radar Observation</a:t>
            </a:r>
            <a:endParaRPr lang="en-US" sz="4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7182" y="3686270"/>
            <a:ext cx="6858000" cy="1128514"/>
          </a:xfrm>
          <a:noFill/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Hannah C. Barnes, Robert A. Houze, Jr., and Manuel D. Zuluaga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University of Washington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634" y="5994211"/>
            <a:ext cx="8345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2014 NASA Precipitation Measurements Missions (PMM) Science Team Meeting</a:t>
            </a:r>
          </a:p>
          <a:p>
            <a:pPr algn="r"/>
            <a:r>
              <a:rPr lang="en-US" sz="1400" dirty="0" smtClean="0"/>
              <a:t>Embassy Suites - Grand Historic Venue, Baltimore, MD</a:t>
            </a:r>
          </a:p>
          <a:p>
            <a:pPr algn="r"/>
            <a:r>
              <a:rPr lang="en-US" sz="1400" dirty="0" smtClean="0"/>
              <a:t>5 August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671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End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5317" y="2705924"/>
            <a:ext cx="7675350" cy="299584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work is funded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by: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Energy Grant DE-SC0008452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/ ER-65460</a:t>
            </a:r>
            <a:endParaRPr lang="en-US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Science Foundation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Grants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AGS-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1059611 and AGS-1355567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NASA PMM grant NHX13AG71G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286" y="119392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Storm Classification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95220" y="1226176"/>
            <a:ext cx="8438336" cy="4875820"/>
            <a:chOff x="461477" y="1045810"/>
            <a:chExt cx="8721422" cy="5637565"/>
          </a:xfrm>
        </p:grpSpPr>
        <p:sp>
          <p:nvSpPr>
            <p:cNvPr id="6" name="Line 28"/>
            <p:cNvSpPr>
              <a:spLocks noChangeShapeType="1"/>
            </p:cNvSpPr>
            <p:nvPr/>
          </p:nvSpPr>
          <p:spPr bwMode="auto">
            <a:xfrm flipH="1">
              <a:off x="4432051" y="4376880"/>
              <a:ext cx="0" cy="52497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27"/>
            <p:cNvSpPr>
              <a:spLocks noChangeShapeType="1"/>
            </p:cNvSpPr>
            <p:nvPr/>
          </p:nvSpPr>
          <p:spPr bwMode="auto">
            <a:xfrm>
              <a:off x="1291738" y="4408413"/>
              <a:ext cx="1" cy="46190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25"/>
            <p:cNvSpPr>
              <a:spLocks noChangeShapeType="1"/>
            </p:cNvSpPr>
            <p:nvPr/>
          </p:nvSpPr>
          <p:spPr bwMode="auto">
            <a:xfrm flipH="1">
              <a:off x="2663228" y="3794293"/>
              <a:ext cx="1" cy="6090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" name="_s63504"/>
            <p:cNvCxnSpPr>
              <a:cxnSpLocks noChangeShapeType="1"/>
            </p:cNvCxnSpPr>
            <p:nvPr/>
          </p:nvCxnSpPr>
          <p:spPr bwMode="auto">
            <a:xfrm rot="5400000" flipH="1" flipV="1">
              <a:off x="2363480" y="3016806"/>
              <a:ext cx="562678" cy="56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533400" y="1541987"/>
              <a:ext cx="8458200" cy="5141388"/>
              <a:chOff x="144" y="475"/>
              <a:chExt cx="5472" cy="3430"/>
            </a:xfrm>
          </p:grpSpPr>
          <p:sp>
            <p:nvSpPr>
              <p:cNvPr id="1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44" y="672"/>
                <a:ext cx="5472" cy="3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0" name="_s63501"/>
              <p:cNvCxnSpPr>
                <a:cxnSpLocks noChangeShapeType="1"/>
              </p:cNvCxnSpPr>
              <p:nvPr/>
            </p:nvCxnSpPr>
            <p:spPr bwMode="auto">
              <a:xfrm rot="5400000" flipH="1">
                <a:off x="3165" y="87"/>
                <a:ext cx="903" cy="1680"/>
              </a:xfrm>
              <a:prstGeom prst="bentConnector3">
                <a:avLst>
                  <a:gd name="adj1" fmla="val 49944"/>
                </a:avLst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_s63500"/>
              <p:cNvCxnSpPr>
                <a:cxnSpLocks noChangeShapeType="1"/>
              </p:cNvCxnSpPr>
              <p:nvPr/>
            </p:nvCxnSpPr>
            <p:spPr bwMode="auto">
              <a:xfrm rot="16200000">
                <a:off x="1689" y="298"/>
                <a:ext cx="903" cy="1272"/>
              </a:xfrm>
              <a:prstGeom prst="bentConnector3">
                <a:avLst>
                  <a:gd name="adj1" fmla="val 49944"/>
                </a:avLst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" name="_s63496"/>
            <p:cNvSpPr>
              <a:spLocks noChangeArrowheads="1"/>
            </p:cNvSpPr>
            <p:nvPr/>
          </p:nvSpPr>
          <p:spPr bwMode="auto">
            <a:xfrm>
              <a:off x="1600199" y="1045810"/>
              <a:ext cx="6324600" cy="8763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95000"/>
              </a:schemeClr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20000"/>
                </a:spcBef>
                <a:buClr>
                  <a:srgbClr val="FFFF66"/>
                </a:buClr>
                <a:buFont typeface="Wingdings" charset="0"/>
                <a:buNone/>
                <a:defRPr/>
              </a:pPr>
              <a:r>
                <a:rPr lang="en-US" b="1" dirty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Identify each </a:t>
              </a:r>
              <a:r>
                <a:rPr lang="en-US" b="1" u="sng" dirty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contiguous</a:t>
              </a:r>
              <a:r>
                <a:rPr lang="en-US" b="1" dirty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3D </a:t>
              </a:r>
              <a:r>
                <a:rPr lang="en-US" b="1" dirty="0" smtClean="0">
                  <a:solidFill>
                    <a:schemeClr val="accent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“</a:t>
              </a:r>
              <a:r>
                <a:rPr lang="en-US" b="1" i="1" u="sng" dirty="0" smtClean="0">
                  <a:solidFill>
                    <a:schemeClr val="accent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Storm</a:t>
              </a:r>
              <a:r>
                <a:rPr lang="en-US" b="1" i="1" dirty="0">
                  <a:solidFill>
                    <a:schemeClr val="accent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”</a:t>
              </a:r>
              <a:endParaRPr lang="en-US" b="1" dirty="0">
                <a:solidFill>
                  <a:schemeClr val="accent6"/>
                </a:solidFill>
                <a:latin typeface="Arial" charset="0"/>
                <a:ea typeface="ＭＳ Ｐゴシック" charset="0"/>
                <a:cs typeface="Arial" charset="0"/>
                <a:sym typeface="Symbol" charset="0"/>
              </a:endParaRPr>
            </a:p>
            <a:p>
              <a:pPr marL="60325" algn="ctr">
                <a:spcBef>
                  <a:spcPct val="20000"/>
                </a:spcBef>
                <a:buClr>
                  <a:srgbClr val="FFFF66"/>
                </a:buClr>
                <a:buFont typeface="Wingdings" charset="0"/>
                <a:buNone/>
                <a:defRPr/>
              </a:pPr>
              <a:r>
                <a:rPr lang="en-US" b="1" dirty="0" smtClean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seen </a:t>
              </a:r>
              <a:r>
                <a:rPr lang="en-US" b="1" dirty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by TRMM </a:t>
              </a:r>
              <a:r>
                <a:rPr lang="en-US" b="1" dirty="0" smtClean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PR</a:t>
              </a:r>
              <a:endParaRPr lang="en-US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_s63497"/>
            <p:cNvSpPr>
              <a:spLocks noChangeArrowheads="1"/>
            </p:cNvSpPr>
            <p:nvPr/>
          </p:nvSpPr>
          <p:spPr bwMode="auto">
            <a:xfrm>
              <a:off x="1277772" y="2331566"/>
              <a:ext cx="3064956" cy="576263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95000"/>
              </a:schemeClr>
            </a:solidFill>
            <a:ln w="190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spcBef>
                  <a:spcPct val="20000"/>
                </a:spcBef>
                <a:buClr>
                  <a:srgbClr val="FFFF66"/>
                </a:buClr>
                <a:buFont typeface="Wingdings" charset="0"/>
                <a:buNone/>
                <a:defRPr/>
              </a:pPr>
              <a:r>
                <a:rPr lang="en-US" sz="1600" b="1" dirty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Convective component</a:t>
              </a:r>
              <a:endParaRPr lang="en-US" sz="1600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_s63498"/>
            <p:cNvSpPr>
              <a:spLocks noChangeArrowheads="1"/>
            </p:cNvSpPr>
            <p:nvPr/>
          </p:nvSpPr>
          <p:spPr bwMode="auto">
            <a:xfrm>
              <a:off x="6091749" y="2377165"/>
              <a:ext cx="2967037" cy="576263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95000"/>
              </a:schemeClr>
            </a:solidFill>
            <a:ln w="190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spcBef>
                  <a:spcPct val="20000"/>
                </a:spcBef>
                <a:buClr>
                  <a:srgbClr val="FFFF66"/>
                </a:buClr>
                <a:buFont typeface="Wingdings" charset="0"/>
                <a:buNone/>
                <a:defRPr/>
              </a:pPr>
              <a:r>
                <a:rPr lang="en-US" sz="1600" b="1" dirty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Stratiform component</a:t>
              </a:r>
              <a:endParaRPr lang="en-US" sz="1600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_s63503"/>
            <p:cNvSpPr>
              <a:spLocks noChangeArrowheads="1"/>
            </p:cNvSpPr>
            <p:nvPr/>
          </p:nvSpPr>
          <p:spPr bwMode="auto">
            <a:xfrm>
              <a:off x="1277772" y="3079812"/>
              <a:ext cx="2994625" cy="1144910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95000"/>
              </a:schemeClr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/>
            <a:lstStyle/>
            <a:p>
              <a:pPr algn="ctr">
                <a:spcBef>
                  <a:spcPct val="20000"/>
                </a:spcBef>
                <a:buClr>
                  <a:srgbClr val="FFFF66"/>
                </a:buClr>
                <a:buFont typeface="Wingdings" charset="0"/>
                <a:buNone/>
                <a:defRPr/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Extreme characteristic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algn="ctr">
                <a:spcBef>
                  <a:spcPct val="20000"/>
                </a:spcBef>
                <a:buClr>
                  <a:srgbClr val="FFFF66"/>
                </a:buClr>
                <a:buFont typeface="Wingdings" charset="0"/>
                <a:buNone/>
                <a:defRPr/>
              </a:pPr>
              <a:r>
                <a:rPr lang="en-US" sz="1600" dirty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Contiguous 3D </a:t>
              </a:r>
              <a:r>
                <a:rPr lang="en-US" sz="1600" dirty="0" smtClean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volume </a:t>
              </a:r>
              <a:r>
                <a:rPr lang="en-US" sz="1600" dirty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of</a:t>
              </a:r>
              <a:br>
                <a:rPr lang="en-US" sz="1600" dirty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</a:br>
              <a:r>
                <a:rPr lang="en-US" sz="1600" dirty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convective echo &gt; </a:t>
              </a:r>
              <a:r>
                <a:rPr lang="en-US" sz="1600" dirty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30 dBZ</a:t>
              </a:r>
              <a:r>
                <a:rPr lang="en-US" sz="1600" dirty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</a:t>
              </a:r>
            </a:p>
          </p:txBody>
        </p:sp>
        <p:sp>
          <p:nvSpPr>
            <p:cNvPr id="15" name="_s63505"/>
            <p:cNvSpPr>
              <a:spLocks noChangeArrowheads="1"/>
            </p:cNvSpPr>
            <p:nvPr/>
          </p:nvSpPr>
          <p:spPr bwMode="auto">
            <a:xfrm>
              <a:off x="461477" y="4712060"/>
              <a:ext cx="2276849" cy="1435749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95000"/>
              </a:schemeClr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20000"/>
                </a:spcBef>
                <a:buClr>
                  <a:srgbClr val="FFFF66"/>
                </a:buClr>
                <a:buFont typeface="Wingdings" charset="0"/>
                <a:buNone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Top height </a:t>
              </a: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&gt; </a:t>
              </a: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8 km</a:t>
              </a:r>
              <a:endParaRPr lang="en-US" sz="1600" u="sng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algn="ctr">
                <a:spcBef>
                  <a:spcPct val="20000"/>
                </a:spcBef>
                <a:buClr>
                  <a:srgbClr val="FFFF66"/>
                </a:buClr>
                <a:buFont typeface="Wingdings" charset="0"/>
                <a:buNone/>
                <a:defRPr/>
              </a:pPr>
              <a:r>
                <a:rPr lang="ja-JP" altLang="en-US" sz="2000" dirty="0">
                  <a:solidFill>
                    <a:schemeClr val="accent6"/>
                  </a:solidFill>
                  <a:latin typeface="Arial" charset="0"/>
                  <a:cs typeface="ＭＳ Ｐゴシック" charset="0"/>
                </a:rPr>
                <a:t>“</a:t>
              </a:r>
              <a:r>
                <a:rPr lang="en-US" sz="2000" b="1" i="1" u="sng" dirty="0">
                  <a:solidFill>
                    <a:schemeClr val="accent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Deep C</a:t>
              </a:r>
              <a:r>
                <a:rPr lang="en-US" sz="2000" b="1" i="1" u="sng" dirty="0" smtClean="0">
                  <a:solidFill>
                    <a:schemeClr val="accent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onvective</a:t>
              </a:r>
            </a:p>
            <a:p>
              <a:pPr algn="ctr">
                <a:spcBef>
                  <a:spcPct val="20000"/>
                </a:spcBef>
                <a:buClr>
                  <a:srgbClr val="FFFF66"/>
                </a:buClr>
                <a:buFont typeface="Wingdings" charset="0"/>
                <a:buNone/>
                <a:defRPr/>
              </a:pPr>
              <a:r>
                <a:rPr lang="en-US" sz="2000" b="1" i="1" u="sng" dirty="0">
                  <a:solidFill>
                    <a:schemeClr val="accent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  <a:r>
                <a:rPr lang="en-US" sz="2000" b="1" i="1" u="sng" dirty="0" smtClean="0">
                  <a:solidFill>
                    <a:schemeClr val="accent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ore (Deep)</a:t>
              </a:r>
              <a:r>
                <a:rPr lang="ja-JP" altLang="en-US" sz="2000" dirty="0">
                  <a:solidFill>
                    <a:schemeClr val="accent6"/>
                  </a:solidFill>
                  <a:latin typeface="Arial" charset="0"/>
                  <a:cs typeface="ＭＳ Ｐゴシック" charset="0"/>
                </a:rPr>
                <a:t>”</a:t>
              </a:r>
              <a:endParaRPr lang="en-US" sz="2000" dirty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_s63507"/>
            <p:cNvSpPr>
              <a:spLocks noChangeArrowheads="1"/>
            </p:cNvSpPr>
            <p:nvPr/>
          </p:nvSpPr>
          <p:spPr bwMode="auto">
            <a:xfrm>
              <a:off x="3012151" y="4716256"/>
              <a:ext cx="2638016" cy="1393552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95000"/>
              </a:schemeClr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20000"/>
                </a:spcBef>
                <a:buClr>
                  <a:srgbClr val="FFFF66"/>
                </a:buClr>
                <a:buFont typeface="Wingdings" charset="0"/>
                <a:buNone/>
                <a:defRPr/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Horizontal </a:t>
              </a: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area  &gt;</a:t>
              </a: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 800 km</a:t>
              </a:r>
              <a:r>
                <a:rPr lang="en-US" sz="1600" baseline="300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Symbol" charset="0"/>
                </a:rPr>
                <a:t>2</a:t>
              </a: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Symbol" charset="0"/>
              </a:endParaRPr>
            </a:p>
            <a:p>
              <a:pPr algn="ctr">
                <a:spcBef>
                  <a:spcPct val="20000"/>
                </a:spcBef>
                <a:buClr>
                  <a:srgbClr val="FFFF66"/>
                </a:buClr>
                <a:buFont typeface="Wingdings" charset="0"/>
                <a:buNone/>
                <a:defRPr/>
              </a:pPr>
              <a:r>
                <a:rPr lang="ja-JP" altLang="en-US" sz="2200" i="1" dirty="0">
                  <a:solidFill>
                    <a:schemeClr val="accent6"/>
                  </a:solidFill>
                  <a:latin typeface="Arial" charset="0"/>
                  <a:cs typeface="ＭＳ Ｐゴシック" charset="0"/>
                </a:rPr>
                <a:t>“</a:t>
              </a:r>
              <a:r>
                <a:rPr lang="en-US" sz="2000" b="1" i="1" u="sng" dirty="0">
                  <a:solidFill>
                    <a:schemeClr val="accent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Wide C</a:t>
              </a:r>
              <a:r>
                <a:rPr lang="en-US" sz="2000" b="1" i="1" u="sng" dirty="0" smtClean="0">
                  <a:solidFill>
                    <a:schemeClr val="accent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onvective</a:t>
              </a:r>
            </a:p>
            <a:p>
              <a:pPr algn="ctr">
                <a:spcBef>
                  <a:spcPct val="20000"/>
                </a:spcBef>
                <a:buClr>
                  <a:srgbClr val="FFFF66"/>
                </a:buClr>
                <a:buFont typeface="Wingdings" charset="0"/>
                <a:buNone/>
                <a:defRPr/>
              </a:pPr>
              <a:r>
                <a:rPr lang="en-US" sz="2000" b="1" i="1" u="sng" dirty="0">
                  <a:solidFill>
                    <a:schemeClr val="accent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</a:t>
              </a:r>
              <a:r>
                <a:rPr lang="en-US" sz="2000" b="1" i="1" u="sng" dirty="0" smtClean="0">
                  <a:solidFill>
                    <a:schemeClr val="accent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ore (Wide)</a:t>
              </a:r>
              <a:r>
                <a:rPr lang="ja-JP" altLang="en-US" sz="2000" i="1" dirty="0">
                  <a:solidFill>
                    <a:schemeClr val="accent6"/>
                  </a:solidFill>
                  <a:latin typeface="Arial" charset="0"/>
                  <a:cs typeface="ＭＳ Ｐゴシック" charset="0"/>
                </a:rPr>
                <a:t>”</a:t>
              </a:r>
              <a:endParaRPr lang="en-US" sz="2000" i="1" dirty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_s63509"/>
            <p:cNvSpPr>
              <a:spLocks noChangeArrowheads="1"/>
            </p:cNvSpPr>
            <p:nvPr/>
          </p:nvSpPr>
          <p:spPr bwMode="auto">
            <a:xfrm>
              <a:off x="6022936" y="3011165"/>
              <a:ext cx="3159963" cy="2175328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95000"/>
              </a:schemeClr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/>
            <a:lstStyle/>
            <a:p>
              <a:pPr algn="ctr">
                <a:spcBef>
                  <a:spcPct val="20000"/>
                </a:spcBef>
                <a:buClr>
                  <a:srgbClr val="FFFF66"/>
                </a:buClr>
                <a:buFont typeface="Wingdings" charset="0"/>
                <a:buNone/>
                <a:defRPr/>
              </a:pP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Extreme characteristic</a:t>
              </a:r>
              <a:endParaRPr lang="en-US" sz="1600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algn="ctr">
                <a:spcBef>
                  <a:spcPct val="20000"/>
                </a:spcBef>
                <a:buClr>
                  <a:srgbClr val="FFFF66"/>
                </a:buClr>
                <a:buFont typeface="Wingdings" charset="0"/>
                <a:buNone/>
                <a:defRPr/>
              </a:pPr>
              <a:r>
                <a:rPr lang="en-US" sz="1600" dirty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Contiguous stratiform </a:t>
              </a:r>
              <a:r>
                <a:rPr lang="en-US" sz="1600" dirty="0" smtClean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echo with </a:t>
              </a:r>
            </a:p>
            <a:p>
              <a:pPr algn="ctr">
                <a:spcBef>
                  <a:spcPct val="20000"/>
                </a:spcBef>
                <a:buClr>
                  <a:srgbClr val="FFFF66"/>
                </a:buClr>
                <a:buFont typeface="Wingdings" charset="0"/>
                <a:buNone/>
                <a:defRPr/>
              </a:pPr>
              <a:r>
                <a:rPr lang="en-US" sz="1600" dirty="0" smtClean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horizontal </a:t>
              </a:r>
              <a:r>
                <a:rPr lang="en-US" sz="1600" dirty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area </a:t>
              </a:r>
              <a:r>
                <a:rPr lang="en-US" sz="1600" dirty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&gt; 50 000 km</a:t>
              </a:r>
              <a:r>
                <a:rPr lang="en-US" sz="1600" baseline="30000" dirty="0">
                  <a:solidFill>
                    <a:schemeClr val="bg2"/>
                  </a:solidFill>
                  <a:latin typeface="Arial" charset="0"/>
                  <a:ea typeface="ＭＳ Ｐゴシック" charset="0"/>
                  <a:cs typeface="Arial" charset="0"/>
                  <a:sym typeface="Symbol" charset="0"/>
                </a:rPr>
                <a:t>2</a:t>
              </a:r>
              <a:endParaRPr lang="en-US" sz="1600" dirty="0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  <a:sym typeface="Symbol" charset="0"/>
              </a:endParaRPr>
            </a:p>
            <a:p>
              <a:pPr algn="ctr">
                <a:spcBef>
                  <a:spcPct val="20000"/>
                </a:spcBef>
                <a:buClr>
                  <a:srgbClr val="FFFF66"/>
                </a:buClr>
                <a:buFont typeface="Wingdings" charset="0"/>
                <a:buNone/>
                <a:defRPr/>
              </a:pPr>
              <a:r>
                <a:rPr lang="ja-JP" altLang="en-US" sz="2000" b="1" dirty="0">
                  <a:solidFill>
                    <a:schemeClr val="accent6"/>
                  </a:solidFill>
                  <a:latin typeface="Arial" charset="0"/>
                  <a:cs typeface="ＭＳ Ｐゴシック" charset="0"/>
                </a:rPr>
                <a:t>“</a:t>
              </a:r>
              <a:r>
                <a:rPr lang="en-US" sz="2000" b="1" i="1" u="sng" dirty="0">
                  <a:solidFill>
                    <a:schemeClr val="accent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Broad </a:t>
              </a:r>
              <a:r>
                <a:rPr lang="en-US" sz="2000" b="1" i="1" u="sng" dirty="0" smtClean="0">
                  <a:solidFill>
                    <a:schemeClr val="accent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Stratiform </a:t>
              </a:r>
            </a:p>
            <a:p>
              <a:pPr algn="ctr">
                <a:spcBef>
                  <a:spcPct val="20000"/>
                </a:spcBef>
                <a:buClr>
                  <a:srgbClr val="FFFF66"/>
                </a:buClr>
                <a:buFont typeface="Wingdings" charset="0"/>
                <a:buNone/>
                <a:defRPr/>
              </a:pPr>
              <a:r>
                <a:rPr lang="en-US" sz="2000" b="1" i="1" u="sng" dirty="0">
                  <a:solidFill>
                    <a:schemeClr val="accent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</a:t>
              </a:r>
              <a:r>
                <a:rPr lang="en-US" sz="2000" b="1" i="1" u="sng" dirty="0" smtClean="0">
                  <a:solidFill>
                    <a:schemeClr val="accent6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egion (Broad)</a:t>
              </a:r>
              <a:r>
                <a:rPr lang="ja-JP" altLang="en-US" sz="2000" b="1" dirty="0">
                  <a:solidFill>
                    <a:schemeClr val="accent6"/>
                  </a:solidFill>
                  <a:latin typeface="Arial" charset="0"/>
                  <a:cs typeface="ＭＳ Ｐゴシック" charset="0"/>
                </a:rPr>
                <a:t>”</a:t>
              </a:r>
              <a:endParaRPr lang="en-US" sz="2000" b="1" dirty="0">
                <a:solidFill>
                  <a:schemeClr val="accent6"/>
                </a:solidFill>
                <a:latin typeface="Arial" charset="0"/>
                <a:ea typeface="ＭＳ Ｐゴシック" charset="0"/>
                <a:cs typeface="Arial" charset="0"/>
                <a:sym typeface="Symbol" charset="0"/>
              </a:endParaRPr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V="1">
              <a:off x="1277772" y="4389219"/>
              <a:ext cx="3154279" cy="2829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" name="_s63496"/>
          <p:cNvSpPr>
            <a:spLocks noChangeArrowheads="1"/>
          </p:cNvSpPr>
          <p:nvPr/>
        </p:nvSpPr>
        <p:spPr bwMode="auto">
          <a:xfrm>
            <a:off x="1088908" y="5883217"/>
            <a:ext cx="6980653" cy="759946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normAutofit/>
          </a:bodyPr>
          <a:lstStyle/>
          <a:p>
            <a:pPr marL="60325" algn="ctr">
              <a:spcBef>
                <a:spcPct val="20000"/>
              </a:spcBef>
              <a:buClr>
                <a:srgbClr val="FFFF66"/>
              </a:buClr>
              <a:defRPr/>
            </a:pPr>
            <a:r>
              <a:rPr lang="ja-JP" altLang="en-US" sz="2000" dirty="0">
                <a:solidFill>
                  <a:schemeClr val="accent6"/>
                </a:solidFill>
                <a:latin typeface="Arial" charset="0"/>
                <a:cs typeface="ＭＳ Ｐゴシック" charset="0"/>
              </a:rPr>
              <a:t>“</a:t>
            </a:r>
            <a:r>
              <a:rPr lang="en-US" sz="2000" b="1" i="1" u="sng" dirty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  <a:t>Isolated shallow echo </a:t>
            </a:r>
            <a:r>
              <a:rPr lang="en-US" sz="2000" b="1" i="1" u="sng" dirty="0" smtClean="0">
                <a:solidFill>
                  <a:schemeClr val="accent6"/>
                </a:solidFill>
                <a:latin typeface="Arial" charset="0"/>
                <a:ea typeface="ＭＳ Ｐゴシック" charset="0"/>
                <a:cs typeface="ＭＳ Ｐゴシック" charset="0"/>
              </a:rPr>
              <a:t>(Shallow)</a:t>
            </a:r>
            <a:r>
              <a:rPr lang="ja-JP" altLang="en-US" sz="2000" dirty="0">
                <a:solidFill>
                  <a:schemeClr val="accent6"/>
                </a:solidFill>
                <a:latin typeface="Arial" charset="0"/>
                <a:cs typeface="ＭＳ Ｐゴシック" charset="0"/>
              </a:rPr>
              <a:t>”</a:t>
            </a:r>
            <a:endParaRPr lang="en-US" sz="2000" dirty="0">
              <a:solidFill>
                <a:schemeClr val="accent6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325" algn="ctr">
              <a:spcBef>
                <a:spcPct val="20000"/>
              </a:spcBef>
              <a:buClr>
                <a:srgbClr val="FFFF66"/>
              </a:buClr>
              <a:buFont typeface="Wingdings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Echo top </a:t>
            </a:r>
            <a:r>
              <a:rPr lang="en-US" sz="1600" u="sng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&gt;</a:t>
            </a:r>
            <a:r>
              <a:rPr lang="en-US" sz="16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1 km below freezing level and separate from deeper convection</a:t>
            </a:r>
          </a:p>
        </p:txBody>
      </p:sp>
    </p:spTree>
    <p:extLst>
      <p:ext uri="{BB962C8B-B14F-4D97-AF65-F5344CB8AC3E}">
        <p14:creationId xmlns:p14="http://schemas.microsoft.com/office/powerpoint/2010/main" val="160545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966901" y="2857500"/>
            <a:ext cx="3338899" cy="27891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09225" y="2839771"/>
            <a:ext cx="3338899" cy="2826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7724" y="2876550"/>
            <a:ext cx="3200400" cy="24499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Variability of Precipitating Cloud Population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24" y="3009900"/>
            <a:ext cx="3200400" cy="231657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2857500"/>
            <a:ext cx="3200400" cy="257375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43000" y="3009900"/>
            <a:ext cx="27813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5244382"/>
            <a:ext cx="2905124" cy="43088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AutoNum type="arabicPlain"/>
            </a:pP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2       3       4       5       6       7      8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MJO Phase</a:t>
            </a: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5" y="3019424"/>
            <a:ext cx="433775" cy="2308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</a:p>
          <a:p>
            <a:pPr algn="r"/>
            <a:endParaRPr lang="en-US" sz="10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r"/>
            <a:endParaRPr lang="en-US" sz="10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</a:p>
          <a:p>
            <a:pPr algn="r"/>
            <a:endParaRPr lang="en-US" sz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</a:p>
          <a:p>
            <a:pPr algn="r"/>
            <a:endParaRPr lang="en-US" sz="10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</a:p>
          <a:p>
            <a:pPr algn="r"/>
            <a:endParaRPr lang="en-US" sz="10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</a:p>
          <a:p>
            <a:pPr algn="r"/>
            <a:endParaRPr lang="en-US" sz="10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0025" y="4029689"/>
            <a:ext cx="1658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Pixels</a:t>
            </a:r>
            <a:endParaRPr lang="en-US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0676" y="5215807"/>
            <a:ext cx="2905124" cy="43088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AutoNum type="arabicPlain"/>
            </a:pPr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2       3       4       5       6       7       8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MJO Phase</a:t>
            </a: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6901" y="2946715"/>
            <a:ext cx="471876" cy="236988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</a:p>
          <a:p>
            <a:pPr algn="r"/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276226" y="4067789"/>
            <a:ext cx="1658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Pixels</a:t>
            </a:r>
            <a:endParaRPr lang="en-US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38450" y="3028433"/>
            <a:ext cx="1066800" cy="695325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933700" y="3138471"/>
            <a:ext cx="39052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33700" y="3290871"/>
            <a:ext cx="3905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33700" y="3443271"/>
            <a:ext cx="39052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33700" y="3605196"/>
            <a:ext cx="3905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24225" y="3028433"/>
            <a:ext cx="66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Broad</a:t>
            </a:r>
          </a:p>
          <a:p>
            <a:r>
              <a:rPr lang="en-US" sz="1000" dirty="0" smtClean="0">
                <a:solidFill>
                  <a:schemeClr val="bg2"/>
                </a:solidFill>
              </a:rPr>
              <a:t>Shallow</a:t>
            </a:r>
          </a:p>
          <a:p>
            <a:r>
              <a:rPr lang="en-US" sz="1000" dirty="0" smtClean="0">
                <a:solidFill>
                  <a:schemeClr val="bg2"/>
                </a:solidFill>
              </a:rPr>
              <a:t>Wide</a:t>
            </a:r>
          </a:p>
          <a:p>
            <a:r>
              <a:rPr lang="en-US" sz="1000" dirty="0" smtClean="0">
                <a:solidFill>
                  <a:schemeClr val="bg2"/>
                </a:solidFill>
              </a:rPr>
              <a:t>Deep</a:t>
            </a:r>
            <a:endParaRPr lang="en-US" sz="1000" dirty="0">
              <a:solidFill>
                <a:schemeClr val="bg2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482024" y="3023170"/>
            <a:ext cx="1152525" cy="707886"/>
            <a:chOff x="2486025" y="2266950"/>
            <a:chExt cx="1152525" cy="707886"/>
          </a:xfrm>
        </p:grpSpPr>
        <p:sp>
          <p:nvSpPr>
            <p:cNvPr id="29" name="Rectangle 28"/>
            <p:cNvSpPr/>
            <p:nvPr/>
          </p:nvSpPr>
          <p:spPr>
            <a:xfrm>
              <a:off x="2486025" y="2266950"/>
              <a:ext cx="1066800" cy="69532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581275" y="2376988"/>
              <a:ext cx="390525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581275" y="2529388"/>
              <a:ext cx="3905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81275" y="2681788"/>
              <a:ext cx="39052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581275" y="2843713"/>
              <a:ext cx="390525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971800" y="2266950"/>
              <a:ext cx="6667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2"/>
                  </a:solidFill>
                </a:rPr>
                <a:t>Broad</a:t>
              </a:r>
            </a:p>
            <a:p>
              <a:r>
                <a:rPr lang="en-US" sz="1000" dirty="0" smtClean="0">
                  <a:solidFill>
                    <a:schemeClr val="bg2"/>
                  </a:solidFill>
                </a:rPr>
                <a:t>Shallow</a:t>
              </a:r>
            </a:p>
            <a:p>
              <a:r>
                <a:rPr lang="en-US" sz="1000" dirty="0" smtClean="0">
                  <a:solidFill>
                    <a:schemeClr val="bg2"/>
                  </a:solidFill>
                </a:rPr>
                <a:t>Wide</a:t>
              </a:r>
            </a:p>
            <a:p>
              <a:r>
                <a:rPr lang="en-US" sz="1000" dirty="0" smtClean="0">
                  <a:solidFill>
                    <a:schemeClr val="bg2"/>
                  </a:solidFill>
                </a:rPr>
                <a:t>Deep</a:t>
              </a:r>
              <a:endParaRPr lang="en-US" sz="1000" dirty="0">
                <a:solidFill>
                  <a:schemeClr val="bg2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09225" y="2276507"/>
            <a:ext cx="333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Central Indian Ocean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966901" y="2297279"/>
            <a:ext cx="333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Southeast West Pacific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387024" y="6496050"/>
            <a:ext cx="1756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Barnes and Houze (2013)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222408" y="5940886"/>
            <a:ext cx="708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Percentage of Pixels that are Intense Echo Features during each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6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Net Heating by Storms Containing Intense Echoes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3158" y="2059806"/>
            <a:ext cx="6448926" cy="29838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03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9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76878" y="2526118"/>
            <a:ext cx="4389295" cy="1942360"/>
          </a:xfrm>
          <a:prstGeom prst="ellipse">
            <a:avLst/>
          </a:prstGeom>
          <a:solidFill>
            <a:srgbClr val="70AD47"/>
          </a:solidFill>
          <a:ln w="63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03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9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75347" y="3716349"/>
            <a:ext cx="1096617" cy="375759"/>
          </a:xfrm>
          <a:prstGeom prst="roundRect">
            <a:avLst/>
          </a:prstGeom>
          <a:solidFill>
            <a:srgbClr val="C0000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03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9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12990" y="3522875"/>
            <a:ext cx="159375" cy="242400"/>
          </a:xfrm>
          <a:prstGeom prst="round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03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9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16779" y="3622933"/>
            <a:ext cx="159375" cy="242400"/>
          </a:xfrm>
          <a:prstGeom prst="round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03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9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37176" y="4037975"/>
            <a:ext cx="159375" cy="242400"/>
          </a:xfrm>
          <a:prstGeom prst="round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03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49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517542" y="4167426"/>
            <a:ext cx="3841" cy="47166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 flipV="1">
            <a:off x="1511734" y="4624569"/>
            <a:ext cx="427669" cy="631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871760" y="4522988"/>
            <a:ext cx="554019" cy="2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03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0976" y="4047069"/>
            <a:ext cx="554019" cy="272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0379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y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2396137" y="2526118"/>
            <a:ext cx="4389295" cy="1942360"/>
            <a:chOff x="2396137" y="2526118"/>
            <a:chExt cx="4389295" cy="1942360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108163" y="2766027"/>
              <a:ext cx="0" cy="14472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583354" y="3068673"/>
              <a:ext cx="0" cy="8600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770166" y="2601570"/>
              <a:ext cx="0" cy="18016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503591" y="2526118"/>
              <a:ext cx="0" cy="1942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56066" y="2601570"/>
              <a:ext cx="0" cy="18016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994238" y="2766027"/>
              <a:ext cx="0" cy="14472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555279" y="3084101"/>
              <a:ext cx="0" cy="8600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396137" y="3545423"/>
              <a:ext cx="43892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567378" y="3928691"/>
              <a:ext cx="39879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583354" y="3052871"/>
              <a:ext cx="398790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046349" y="3641229"/>
            <a:ext cx="67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75347" y="2102276"/>
            <a:ext cx="282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Storm defined using 2A25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055721" y="2553804"/>
            <a:ext cx="1074574" cy="4809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203158" y="2216437"/>
            <a:ext cx="282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2H25 (SLH)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75764" y="5628690"/>
            <a:ext cx="593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  Net Heating by Storms Containing Intense Echoes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6369019" y="4644045"/>
            <a:ext cx="129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 height 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8708" y="6088655"/>
            <a:ext cx="1468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Storms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741722" y="5628690"/>
                <a:ext cx="29101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25 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grid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point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heating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22" y="5628690"/>
                <a:ext cx="2910103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1020" y="5371297"/>
            <a:ext cx="546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Σ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136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4" grpId="0"/>
      <p:bldP spid="65" grpId="0"/>
      <p:bldP spid="6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Central Indian Ocean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62150" y="2590799"/>
            <a:ext cx="4879276" cy="2743200"/>
            <a:chOff x="914400" y="1295400"/>
            <a:chExt cx="7420952" cy="4250042"/>
          </a:xfrm>
        </p:grpSpPr>
        <p:pic>
          <p:nvPicPr>
            <p:cNvPr id="6" name="Picture 5" descr="f01_v01.ti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295400"/>
              <a:ext cx="7420952" cy="425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133600" y="2839452"/>
              <a:ext cx="1524000" cy="1046747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58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4672838" y="1945819"/>
            <a:ext cx="4284954" cy="4641078"/>
            <a:chOff x="58446" y="1978671"/>
            <a:chExt cx="4159238" cy="4641078"/>
          </a:xfrm>
        </p:grpSpPr>
        <p:sp>
          <p:nvSpPr>
            <p:cNvPr id="37" name="Rectangle 36"/>
            <p:cNvSpPr/>
            <p:nvPr/>
          </p:nvSpPr>
          <p:spPr>
            <a:xfrm>
              <a:off x="106072" y="1978671"/>
              <a:ext cx="4111612" cy="46410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2711" y="2235033"/>
              <a:ext cx="395339" cy="406265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-583003" y="4211076"/>
              <a:ext cx="1590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37990"/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Height (km)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8049" y="6067426"/>
              <a:ext cx="3640261" cy="30777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rIns="0" rtlCol="0">
              <a:spAutoFit/>
            </a:bodyPr>
            <a:lstStyle/>
            <a:p>
              <a:pPr marL="0" marR="0" lvl="0" indent="0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0                      5                      10                    15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68187" y="6302447"/>
              <a:ext cx="2042669" cy="30777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 defTabSz="4037990"/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Latent Heat (K/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hr</a:t>
              </a:r>
              <a:r>
                <a:rPr lang="en-US" sz="14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(x10</a:t>
              </a:r>
              <a:r>
                <a:rPr lang="en-US" sz="1400" kern="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4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4171" y="1950096"/>
            <a:ext cx="4284954" cy="4641078"/>
            <a:chOff x="58446" y="1978671"/>
            <a:chExt cx="4159238" cy="4641078"/>
          </a:xfrm>
        </p:grpSpPr>
        <p:sp>
          <p:nvSpPr>
            <p:cNvPr id="28" name="Rectangle 27"/>
            <p:cNvSpPr/>
            <p:nvPr/>
          </p:nvSpPr>
          <p:spPr>
            <a:xfrm>
              <a:off x="106072" y="1978671"/>
              <a:ext cx="4111612" cy="46410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2711" y="2235033"/>
              <a:ext cx="395339" cy="406265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-583003" y="4211076"/>
              <a:ext cx="1590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37990"/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Height (km)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8049" y="6067426"/>
              <a:ext cx="3640261" cy="30777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rIns="0" rtlCol="0">
              <a:spAutoFit/>
            </a:bodyPr>
            <a:lstStyle/>
            <a:p>
              <a:pPr marL="0" marR="0" lvl="0" indent="0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0                      5                      10                    15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68187" y="6302447"/>
              <a:ext cx="2042669" cy="30777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 defTabSz="4037990"/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Latent Heat (K/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hr</a:t>
              </a:r>
              <a:r>
                <a:rPr lang="en-US" sz="14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(x10</a:t>
              </a:r>
              <a:r>
                <a:rPr lang="en-US" sz="1400" kern="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4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Central Indian Ocean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9920" y="1461519"/>
            <a:ext cx="206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Active Phase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2167" y="1429938"/>
            <a:ext cx="256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Suppressed Phase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47758" y="2192966"/>
            <a:ext cx="3665083" cy="3917263"/>
            <a:chOff x="647758" y="2192966"/>
            <a:chExt cx="3665083" cy="3917263"/>
          </a:xfrm>
        </p:grpSpPr>
        <p:pic>
          <p:nvPicPr>
            <p:cNvPr id="70" name="Picture 69"/>
            <p:cNvPicPr>
              <a:picLocks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140" t="7274" r="29579" b="58104"/>
            <a:stretch/>
          </p:blipFill>
          <p:spPr>
            <a:xfrm>
              <a:off x="647758" y="2192966"/>
              <a:ext cx="3665083" cy="391726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81460" y="2314775"/>
              <a:ext cx="785715" cy="1692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  <a:endParaRPr lang="en-US" sz="11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124450" y="2130497"/>
            <a:ext cx="3695700" cy="3936928"/>
            <a:chOff x="5219700" y="2130497"/>
            <a:chExt cx="3695700" cy="3936928"/>
          </a:xfrm>
        </p:grpSpPr>
        <p:pic>
          <p:nvPicPr>
            <p:cNvPr id="8" name="Picture 7"/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877" t="54363" r="70938" b="10607"/>
            <a:stretch/>
          </p:blipFill>
          <p:spPr>
            <a:xfrm>
              <a:off x="5219700" y="2130497"/>
              <a:ext cx="3695700" cy="393692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884026" y="2296813"/>
              <a:ext cx="859455" cy="1692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  <a:endParaRPr lang="en-US" sz="11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6944" y="2135828"/>
            <a:ext cx="3691476" cy="3974550"/>
            <a:chOff x="608986" y="2164998"/>
            <a:chExt cx="3691476" cy="3974550"/>
          </a:xfrm>
        </p:grpSpPr>
        <p:pic>
          <p:nvPicPr>
            <p:cNvPr id="16" name="Picture 15"/>
            <p:cNvPicPr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093" t="7106" r="29462" b="57840"/>
            <a:stretch/>
          </p:blipFill>
          <p:spPr>
            <a:xfrm>
              <a:off x="608986" y="2164998"/>
              <a:ext cx="3691476" cy="397455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299562" y="2321917"/>
              <a:ext cx="785715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Broad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  <a:endParaRPr lang="en-US" sz="11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45550" y="2151460"/>
            <a:ext cx="3657666" cy="3929014"/>
            <a:chOff x="619432" y="2167980"/>
            <a:chExt cx="3657666" cy="3929014"/>
          </a:xfrm>
        </p:grpSpPr>
        <p:pic>
          <p:nvPicPr>
            <p:cNvPr id="18" name="Picture 17"/>
            <p:cNvPicPr>
              <a:picLocks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149" t="6892" r="29355" b="57840"/>
            <a:stretch/>
          </p:blipFill>
          <p:spPr>
            <a:xfrm>
              <a:off x="619432" y="2167980"/>
              <a:ext cx="3657666" cy="392901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248264" y="2340835"/>
              <a:ext cx="785715" cy="5078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Wide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Broad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  <a:endParaRPr lang="en-US" sz="11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29976" y="2134503"/>
            <a:ext cx="3664983" cy="3893287"/>
            <a:chOff x="5132438" y="2163380"/>
            <a:chExt cx="3664983" cy="3893287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875" t="54608" r="70718" b="10583"/>
            <a:stretch/>
          </p:blipFill>
          <p:spPr>
            <a:xfrm>
              <a:off x="5132438" y="2163380"/>
              <a:ext cx="3664983" cy="389328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788901" y="2294600"/>
              <a:ext cx="785715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Broad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  <a:endParaRPr lang="en-US" sz="11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121290" y="2096128"/>
            <a:ext cx="3698860" cy="3907934"/>
            <a:chOff x="5122607" y="2158576"/>
            <a:chExt cx="3698860" cy="3907934"/>
          </a:xfrm>
        </p:grpSpPr>
        <p:pic>
          <p:nvPicPr>
            <p:cNvPr id="50" name="Picture 49"/>
            <p:cNvPicPr>
              <a:picLocks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824" t="54456" r="70699" b="10670"/>
            <a:stretch/>
          </p:blipFill>
          <p:spPr>
            <a:xfrm>
              <a:off x="5122607" y="2158576"/>
              <a:ext cx="3698860" cy="3907934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798123" y="2314264"/>
              <a:ext cx="785715" cy="5078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Wide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Broad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  <a:endParaRPr lang="en-US" sz="11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44321" y="2109434"/>
            <a:ext cx="3655956" cy="3882697"/>
            <a:chOff x="5141649" y="2163943"/>
            <a:chExt cx="3655956" cy="3882697"/>
          </a:xfrm>
        </p:grpSpPr>
        <p:pic>
          <p:nvPicPr>
            <p:cNvPr id="64" name="Picture 63"/>
            <p:cNvPicPr>
              <a:picLocks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924" t="54152" r="70737" b="10738"/>
            <a:stretch/>
          </p:blipFill>
          <p:spPr>
            <a:xfrm>
              <a:off x="5141649" y="2163943"/>
              <a:ext cx="3655956" cy="3882697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786861" y="2344905"/>
              <a:ext cx="785715" cy="67710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Deep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Wide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Broad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  <a:endParaRPr lang="en-US" sz="11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125324" y="2103836"/>
            <a:ext cx="3711114" cy="3891673"/>
            <a:chOff x="5119705" y="2222748"/>
            <a:chExt cx="3711114" cy="3891673"/>
          </a:xfrm>
        </p:grpSpPr>
        <p:pic>
          <p:nvPicPr>
            <p:cNvPr id="55" name="Picture 54"/>
            <p:cNvPicPr>
              <a:picLocks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853" t="54671" r="71128" b="10600"/>
            <a:stretch/>
          </p:blipFill>
          <p:spPr>
            <a:xfrm>
              <a:off x="5119705" y="2222748"/>
              <a:ext cx="3711114" cy="3891673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901932" y="2363602"/>
              <a:ext cx="785715" cy="8463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Shallow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Deep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Wide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Broad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  <a:endParaRPr lang="en-US" sz="11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46569" y="2139898"/>
            <a:ext cx="3679299" cy="3915096"/>
            <a:chOff x="619435" y="2141577"/>
            <a:chExt cx="3679299" cy="3915096"/>
          </a:xfrm>
        </p:grpSpPr>
        <p:pic>
          <p:nvPicPr>
            <p:cNvPr id="68" name="Picture 67"/>
            <p:cNvPicPr>
              <a:picLocks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148" t="6892" r="29462" b="57966"/>
            <a:stretch/>
          </p:blipFill>
          <p:spPr>
            <a:xfrm>
              <a:off x="619435" y="2141577"/>
              <a:ext cx="3679299" cy="3915096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3288771" y="2324975"/>
              <a:ext cx="785715" cy="67710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Deep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Wide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Broad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  <a:endParaRPr lang="en-US" sz="11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5483" y="2128661"/>
            <a:ext cx="3669009" cy="3897123"/>
            <a:chOff x="595783" y="2177221"/>
            <a:chExt cx="3669009" cy="3897123"/>
          </a:xfrm>
        </p:grpSpPr>
        <p:pic>
          <p:nvPicPr>
            <p:cNvPr id="25" name="Picture 24"/>
            <p:cNvPicPr>
              <a:picLocks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4104" t="7106" r="29247" b="58116"/>
            <a:stretch/>
          </p:blipFill>
          <p:spPr>
            <a:xfrm>
              <a:off x="595783" y="2177221"/>
              <a:ext cx="3669009" cy="3897123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3217196" y="2342907"/>
              <a:ext cx="785715" cy="8463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Shallow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Deep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Wide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Broad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  <a:endParaRPr lang="en-US" sz="11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38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Southeast West Pacific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096202" y="2567341"/>
            <a:ext cx="4789872" cy="2743200"/>
            <a:chOff x="981777" y="1786291"/>
            <a:chExt cx="7620000" cy="4364038"/>
          </a:xfrm>
        </p:grpSpPr>
        <p:pic>
          <p:nvPicPr>
            <p:cNvPr id="6" name="Picture 5" descr="f01_v01.ti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777" y="1786291"/>
              <a:ext cx="7620000" cy="436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170820" y="3878983"/>
              <a:ext cx="702645" cy="510137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39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4171" y="1950096"/>
            <a:ext cx="4284954" cy="4641078"/>
            <a:chOff x="58446" y="1978671"/>
            <a:chExt cx="4159238" cy="4641078"/>
          </a:xfrm>
        </p:grpSpPr>
        <p:sp>
          <p:nvSpPr>
            <p:cNvPr id="8" name="Rectangle 7"/>
            <p:cNvSpPr/>
            <p:nvPr/>
          </p:nvSpPr>
          <p:spPr>
            <a:xfrm>
              <a:off x="106072" y="1978671"/>
              <a:ext cx="4111612" cy="46410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2711" y="2235033"/>
              <a:ext cx="395339" cy="406265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-583003" y="4211076"/>
              <a:ext cx="1590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37990"/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Height (km)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8049" y="6067426"/>
              <a:ext cx="3640261" cy="30777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rIns="0" rtlCol="0">
              <a:spAutoFit/>
            </a:bodyPr>
            <a:lstStyle/>
            <a:p>
              <a:pPr marL="0" marR="0" lvl="0" indent="0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0          1          2          3          4          5          6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68187" y="6302447"/>
              <a:ext cx="2042669" cy="30777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 defTabSz="4037990"/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Latent Heat (K/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hr</a:t>
              </a:r>
              <a:r>
                <a:rPr lang="en-US" sz="14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(x10</a:t>
              </a:r>
              <a:r>
                <a:rPr lang="en-US" sz="1400" kern="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4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59376" y="1965711"/>
            <a:ext cx="4284954" cy="4641078"/>
            <a:chOff x="58446" y="1978671"/>
            <a:chExt cx="4159238" cy="4641078"/>
          </a:xfrm>
        </p:grpSpPr>
        <p:sp>
          <p:nvSpPr>
            <p:cNvPr id="14" name="Rectangle 13"/>
            <p:cNvSpPr/>
            <p:nvPr/>
          </p:nvSpPr>
          <p:spPr>
            <a:xfrm>
              <a:off x="106072" y="1978671"/>
              <a:ext cx="4111612" cy="46410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711" y="2235033"/>
              <a:ext cx="395339" cy="406265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r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583003" y="4211076"/>
              <a:ext cx="1590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37990"/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Height (km)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8049" y="6067426"/>
              <a:ext cx="3640261" cy="30777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rIns="0" rtlCol="0">
              <a:spAutoFit/>
            </a:bodyPr>
            <a:lstStyle/>
            <a:p>
              <a:pPr marL="0" marR="0" lvl="0" indent="0" defTabSz="403799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 0          1          2          3          4          5          6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8187" y="6302447"/>
              <a:ext cx="2042669" cy="30777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 defTabSz="4037990"/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Latent Heat (K/</a:t>
              </a: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hr</a:t>
              </a:r>
              <a:r>
                <a:rPr lang="en-US" sz="14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(x10</a:t>
              </a:r>
              <a:r>
                <a:rPr lang="en-US" sz="1400" kern="0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4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Southeast West Pacific Ocean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5162" y="1447470"/>
            <a:ext cx="15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Active Phase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1084" y="1417088"/>
            <a:ext cx="193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Suppressed Phase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81" t="54370" r="29375" b="10798"/>
          <a:stretch/>
        </p:blipFill>
        <p:spPr>
          <a:xfrm>
            <a:off x="609599" y="2152650"/>
            <a:ext cx="3695699" cy="39147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24225" y="2304718"/>
            <a:ext cx="722242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</a:rPr>
              <a:t>All Echoes</a:t>
            </a:r>
            <a:endParaRPr lang="en-US" sz="1100" dirty="0">
              <a:solidFill>
                <a:schemeClr val="bg2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154121" y="2222073"/>
            <a:ext cx="3667125" cy="3924300"/>
            <a:chOff x="5268421" y="2241123"/>
            <a:chExt cx="3667125" cy="3924300"/>
          </a:xfrm>
        </p:grpSpPr>
        <p:pic>
          <p:nvPicPr>
            <p:cNvPr id="35" name="Picture 34"/>
            <p:cNvPicPr>
              <a:picLocks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492" t="7146" r="49896" b="57936"/>
            <a:stretch/>
          </p:blipFill>
          <p:spPr>
            <a:xfrm>
              <a:off x="5268421" y="2241123"/>
              <a:ext cx="3667125" cy="39243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942494" y="2386947"/>
              <a:ext cx="722242" cy="1692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  <a:endParaRPr lang="en-US" sz="11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0314" y="2146765"/>
            <a:ext cx="3718459" cy="3919738"/>
            <a:chOff x="580314" y="2146765"/>
            <a:chExt cx="3718459" cy="3919738"/>
          </a:xfrm>
        </p:grpSpPr>
        <p:pic>
          <p:nvPicPr>
            <p:cNvPr id="3" name="Picture 2"/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506" t="54220" r="49875" b="10535"/>
            <a:stretch/>
          </p:blipFill>
          <p:spPr>
            <a:xfrm>
              <a:off x="580314" y="2146765"/>
              <a:ext cx="3718459" cy="391973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3286699" y="2323729"/>
              <a:ext cx="728341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Broad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9855" y="2145484"/>
            <a:ext cx="3709849" cy="3918947"/>
            <a:chOff x="569855" y="2145484"/>
            <a:chExt cx="3709849" cy="3918947"/>
          </a:xfrm>
        </p:grpSpPr>
        <p:pic>
          <p:nvPicPr>
            <p:cNvPr id="43" name="Picture 42"/>
            <p:cNvPicPr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425" t="54187" r="49895" b="10610"/>
            <a:stretch/>
          </p:blipFill>
          <p:spPr>
            <a:xfrm>
              <a:off x="569855" y="2145484"/>
              <a:ext cx="3709849" cy="3918947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286699" y="2319532"/>
              <a:ext cx="728341" cy="5078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Wide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Broad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3832" y="2156706"/>
            <a:ext cx="3714628" cy="3907214"/>
            <a:chOff x="583832" y="2156706"/>
            <a:chExt cx="3714628" cy="3907214"/>
          </a:xfrm>
        </p:grpSpPr>
        <p:pic>
          <p:nvPicPr>
            <p:cNvPr id="45" name="Picture 44"/>
            <p:cNvPicPr>
              <a:picLocks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504" t="54185" r="49895" b="10516"/>
            <a:stretch/>
          </p:blipFill>
          <p:spPr>
            <a:xfrm>
              <a:off x="583832" y="2156706"/>
              <a:ext cx="3714628" cy="3907214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3287536" y="2349840"/>
              <a:ext cx="728341" cy="67710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Deep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Wide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Broad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5150" y="2116328"/>
            <a:ext cx="3655795" cy="3923166"/>
            <a:chOff x="605150" y="2116328"/>
            <a:chExt cx="3655795" cy="3923166"/>
          </a:xfrm>
        </p:grpSpPr>
        <p:pic>
          <p:nvPicPr>
            <p:cNvPr id="47" name="Picture 46"/>
            <p:cNvPicPr>
              <a:picLocks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569" t="54817" r="49895" b="10742"/>
            <a:stretch/>
          </p:blipFill>
          <p:spPr>
            <a:xfrm>
              <a:off x="605150" y="2116328"/>
              <a:ext cx="3655795" cy="392316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3267832" y="2256367"/>
              <a:ext cx="728341" cy="8463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Shallow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Deep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Wide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Broad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42271" y="2194355"/>
            <a:ext cx="3730123" cy="3931145"/>
            <a:chOff x="5142271" y="2194355"/>
            <a:chExt cx="3730123" cy="3931145"/>
          </a:xfrm>
        </p:grpSpPr>
        <p:pic>
          <p:nvPicPr>
            <p:cNvPr id="41" name="Picture 40"/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453" t="6711" r="49875" b="57942"/>
            <a:stretch/>
          </p:blipFill>
          <p:spPr>
            <a:xfrm>
              <a:off x="5142271" y="2194355"/>
              <a:ext cx="3730123" cy="3931145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858143" y="2396473"/>
              <a:ext cx="728341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Broad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171771" y="2185159"/>
            <a:ext cx="3685163" cy="3930511"/>
            <a:chOff x="5171771" y="2185159"/>
            <a:chExt cx="3685163" cy="3930511"/>
          </a:xfrm>
        </p:grpSpPr>
        <p:pic>
          <p:nvPicPr>
            <p:cNvPr id="23" name="Picture 22"/>
            <p:cNvPicPr>
              <a:picLocks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535" t="6852" r="49896" b="58007"/>
            <a:stretch/>
          </p:blipFill>
          <p:spPr>
            <a:xfrm>
              <a:off x="5171771" y="2185159"/>
              <a:ext cx="3685163" cy="3930511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857729" y="2358709"/>
              <a:ext cx="728341" cy="5078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Wide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Broad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181602" y="2170551"/>
            <a:ext cx="3707026" cy="3925449"/>
            <a:chOff x="5181602" y="2170551"/>
            <a:chExt cx="3707026" cy="3925449"/>
          </a:xfrm>
        </p:grpSpPr>
        <p:pic>
          <p:nvPicPr>
            <p:cNvPr id="28" name="Picture 27"/>
            <p:cNvPicPr>
              <a:picLocks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538" t="6852" r="49895" b="58053"/>
            <a:stretch/>
          </p:blipFill>
          <p:spPr>
            <a:xfrm>
              <a:off x="5181602" y="2170551"/>
              <a:ext cx="3707026" cy="3925449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7879950" y="2346349"/>
              <a:ext cx="728341" cy="67710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Deep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Wide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Broad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197641" y="2190152"/>
            <a:ext cx="3652583" cy="3925100"/>
            <a:chOff x="5197641" y="2190152"/>
            <a:chExt cx="3652583" cy="3925100"/>
          </a:xfrm>
        </p:grpSpPr>
        <p:pic>
          <p:nvPicPr>
            <p:cNvPr id="34" name="Picture 33"/>
            <p:cNvPicPr>
              <a:picLocks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583" t="6852" r="49895" b="58056"/>
            <a:stretch/>
          </p:blipFill>
          <p:spPr>
            <a:xfrm>
              <a:off x="5197641" y="2190152"/>
              <a:ext cx="3652583" cy="39251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860132" y="2388095"/>
              <a:ext cx="728341" cy="8463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Shallow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Deep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Wide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Broad</a:t>
              </a:r>
            </a:p>
            <a:p>
              <a:r>
                <a:rPr lang="en-US" sz="1100" dirty="0" smtClean="0">
                  <a:solidFill>
                    <a:schemeClr val="bg2"/>
                  </a:solidFill>
                </a:rPr>
                <a:t>All Echoes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50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75" y="214479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Conclusions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349" y="1684422"/>
            <a:ext cx="8018250" cy="46105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Heating from Broad Stratiform Regions most variable</a:t>
            </a:r>
          </a:p>
          <a:p>
            <a:endParaRPr lang="en-US" sz="8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Regions differ in terms of convective heating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Central Indian Ocean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Low-level heating dominates during suppressed stage</a:t>
            </a:r>
          </a:p>
          <a:p>
            <a:pPr lvl="2"/>
            <a:r>
              <a:rPr lang="en-US" sz="2000" dirty="0" smtClean="0">
                <a:solidFill>
                  <a:srgbClr val="F6DED7"/>
                </a:solidFill>
              </a:rPr>
              <a:t>Wide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 Convective Cores 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&gt;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Deep Convective Cores</a:t>
            </a:r>
          </a:p>
          <a:p>
            <a:pPr lvl="1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Southeast West Pacific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Substantial mid/upper-level heating during all phases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Wide Convective Cores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≈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 Deep Convective Cores</a:t>
            </a:r>
          </a:p>
          <a:p>
            <a:endParaRPr lang="en-US" sz="8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Contribution from storms containing wide convective cores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&gt;=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 storms containing deep convective cores</a:t>
            </a:r>
          </a:p>
          <a:p>
            <a:endParaRPr lang="en-US" sz="8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Non-classified, mid-level heating important</a:t>
            </a:r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0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1008</TotalTime>
  <Words>582</Words>
  <Application>Microsoft Macintosh PowerPoint</Application>
  <PresentationFormat>On-screen Show (4:3)</PresentationFormat>
  <Paragraphs>248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Depth</vt:lpstr>
      <vt:lpstr>Latent Heating in the MJO  Computed from 16 years  of  TRMM Precipitation  Radar Observation</vt:lpstr>
      <vt:lpstr>Storm Classification</vt:lpstr>
      <vt:lpstr>Variability of Precipitating Cloud Population</vt:lpstr>
      <vt:lpstr>Net Heating by Storms Containing Intense Echoes</vt:lpstr>
      <vt:lpstr>Central Indian Ocean</vt:lpstr>
      <vt:lpstr>Central Indian Ocean</vt:lpstr>
      <vt:lpstr>Southeast West Pacific</vt:lpstr>
      <vt:lpstr>Southeast West Pacific Ocean</vt:lpstr>
      <vt:lpstr>Conclusions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Latent Heating in the MJO  Computed from 16 years  of  TRMM Precipitation  Radar Observation</dc:title>
  <dc:creator>Hannah Barnes</dc:creator>
  <cp:lastModifiedBy>Hannah Barnes</cp:lastModifiedBy>
  <cp:revision>63</cp:revision>
  <dcterms:created xsi:type="dcterms:W3CDTF">2014-07-31T17:18:32Z</dcterms:created>
  <dcterms:modified xsi:type="dcterms:W3CDTF">2014-08-11T16:14:44Z</dcterms:modified>
</cp:coreProperties>
</file>